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91" r:id="rId9"/>
    <p:sldId id="264" r:id="rId10"/>
    <p:sldId id="265" r:id="rId11"/>
    <p:sldId id="266" r:id="rId12"/>
    <p:sldId id="267" r:id="rId13"/>
    <p:sldId id="269" r:id="rId14"/>
    <p:sldId id="286" r:id="rId15"/>
    <p:sldId id="270" r:id="rId16"/>
    <p:sldId id="273" r:id="rId17"/>
    <p:sldId id="296" r:id="rId18"/>
    <p:sldId id="293" r:id="rId19"/>
    <p:sldId id="276" r:id="rId20"/>
    <p:sldId id="295" r:id="rId21"/>
    <p:sldId id="277" r:id="rId22"/>
    <p:sldId id="274" r:id="rId23"/>
    <p:sldId id="289" r:id="rId24"/>
    <p:sldId id="287" r:id="rId25"/>
    <p:sldId id="288" r:id="rId26"/>
    <p:sldId id="290" r:id="rId27"/>
    <p:sldId id="275" r:id="rId28"/>
    <p:sldId id="278" r:id="rId29"/>
    <p:sldId id="297" r:id="rId30"/>
    <p:sldId id="298" r:id="rId31"/>
    <p:sldId id="284" r:id="rId32"/>
    <p:sldId id="281" r:id="rId33"/>
    <p:sldId id="285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3BCBC-A617-470C-83DE-375F33C49B19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EB09058-FB01-4F4B-A09F-C9476ED9A2F3}">
      <dgm:prSet phldrT="[Texto]" custT="1"/>
      <dgm:spPr/>
      <dgm:t>
        <a:bodyPr/>
        <a:lstStyle/>
        <a:p>
          <a:r>
            <a:rPr lang="es-ES" sz="1800" b="1" dirty="0" smtClean="0"/>
            <a:t>Elaborar un plan estratégico de marketing para incrementar la fidelización de los socios del “CLUB CASTILLO DE AMAGUAÑA”</a:t>
          </a:r>
          <a:endParaRPr lang="es-EC" sz="1800" b="1" dirty="0"/>
        </a:p>
      </dgm:t>
    </dgm:pt>
    <dgm:pt modelId="{50B94194-EE28-4E0B-8281-95565993196A}" type="parTrans" cxnId="{89DE55FA-7538-4A3A-AE94-72A13941C7C2}">
      <dgm:prSet/>
      <dgm:spPr/>
      <dgm:t>
        <a:bodyPr/>
        <a:lstStyle/>
        <a:p>
          <a:endParaRPr lang="es-EC"/>
        </a:p>
      </dgm:t>
    </dgm:pt>
    <dgm:pt modelId="{ACFDAE06-0C9E-4B78-B8F7-8432FAD220AA}" type="sibTrans" cxnId="{89DE55FA-7538-4A3A-AE94-72A13941C7C2}">
      <dgm:prSet/>
      <dgm:spPr/>
      <dgm:t>
        <a:bodyPr/>
        <a:lstStyle/>
        <a:p>
          <a:endParaRPr lang="es-EC"/>
        </a:p>
      </dgm:t>
    </dgm:pt>
    <dgm:pt modelId="{D6FE953B-BA7E-4E11-BFA9-9811503EE05B}">
      <dgm:prSet phldrT="[Texto]" custT="1"/>
      <dgm:spPr/>
      <dgm:t>
        <a:bodyPr/>
        <a:lstStyle/>
        <a:p>
          <a:r>
            <a:rPr lang="es-ES" sz="1400" dirty="0" smtClean="0"/>
            <a:t>Desarrollar un diagnóstico situacional  </a:t>
          </a:r>
          <a:endParaRPr lang="es-EC" sz="1400" dirty="0"/>
        </a:p>
      </dgm:t>
    </dgm:pt>
    <dgm:pt modelId="{878DBB92-148B-4E94-9059-313C2134A3A1}" type="parTrans" cxnId="{C8F0B573-FB23-41DB-AD54-76C73929E726}">
      <dgm:prSet/>
      <dgm:spPr/>
      <dgm:t>
        <a:bodyPr/>
        <a:lstStyle/>
        <a:p>
          <a:endParaRPr lang="es-EC"/>
        </a:p>
      </dgm:t>
    </dgm:pt>
    <dgm:pt modelId="{A0164328-4265-4A60-8766-FF31595FC86C}" type="sibTrans" cxnId="{C8F0B573-FB23-41DB-AD54-76C73929E726}">
      <dgm:prSet/>
      <dgm:spPr/>
      <dgm:t>
        <a:bodyPr/>
        <a:lstStyle/>
        <a:p>
          <a:endParaRPr lang="es-EC"/>
        </a:p>
      </dgm:t>
    </dgm:pt>
    <dgm:pt modelId="{A48693E1-59A9-40F0-A6EF-B335E7D08DF4}">
      <dgm:prSet phldrT="[Texto]" custT="1"/>
      <dgm:spPr/>
      <dgm:t>
        <a:bodyPr/>
        <a:lstStyle/>
        <a:p>
          <a:r>
            <a:rPr lang="es-ES" sz="1400" dirty="0" smtClean="0"/>
            <a:t>Conocer el direccionamiento estratégico</a:t>
          </a:r>
          <a:endParaRPr lang="es-EC" sz="1400" dirty="0"/>
        </a:p>
      </dgm:t>
    </dgm:pt>
    <dgm:pt modelId="{867DBC97-B456-43E9-8EDA-817D8B90BDAB}" type="parTrans" cxnId="{D4FFB783-8488-4152-81F2-268D6FCFFF2B}">
      <dgm:prSet/>
      <dgm:spPr/>
      <dgm:t>
        <a:bodyPr/>
        <a:lstStyle/>
        <a:p>
          <a:endParaRPr lang="es-EC"/>
        </a:p>
      </dgm:t>
    </dgm:pt>
    <dgm:pt modelId="{2F5B7208-8455-419D-889A-1C658C500E69}" type="sibTrans" cxnId="{D4FFB783-8488-4152-81F2-268D6FCFFF2B}">
      <dgm:prSet/>
      <dgm:spPr/>
      <dgm:t>
        <a:bodyPr/>
        <a:lstStyle/>
        <a:p>
          <a:endParaRPr lang="es-EC"/>
        </a:p>
      </dgm:t>
    </dgm:pt>
    <dgm:pt modelId="{1EA31574-4252-4813-AF7B-1F778B9929F1}">
      <dgm:prSet phldrT="[Texto]" custT="1"/>
      <dgm:spPr/>
      <dgm:t>
        <a:bodyPr/>
        <a:lstStyle/>
        <a:p>
          <a:r>
            <a:rPr lang="es-ES" sz="1400" dirty="0" smtClean="0"/>
            <a:t>las características del comportamiento del consumidor </a:t>
          </a:r>
          <a:endParaRPr lang="es-EC" sz="1400" dirty="0"/>
        </a:p>
      </dgm:t>
    </dgm:pt>
    <dgm:pt modelId="{EE0E6A74-4C15-4615-9810-6741E84E63DB}" type="parTrans" cxnId="{5CCEED07-1FF1-4AD9-B144-DDD18878BFCC}">
      <dgm:prSet/>
      <dgm:spPr/>
      <dgm:t>
        <a:bodyPr/>
        <a:lstStyle/>
        <a:p>
          <a:endParaRPr lang="es-EC"/>
        </a:p>
      </dgm:t>
    </dgm:pt>
    <dgm:pt modelId="{3BF496D0-03A6-4709-967F-7B4FFF373D5C}" type="sibTrans" cxnId="{5CCEED07-1FF1-4AD9-B144-DDD18878BFCC}">
      <dgm:prSet/>
      <dgm:spPr/>
      <dgm:t>
        <a:bodyPr/>
        <a:lstStyle/>
        <a:p>
          <a:endParaRPr lang="es-EC"/>
        </a:p>
      </dgm:t>
    </dgm:pt>
    <dgm:pt modelId="{CC4F796D-5F1D-4048-9832-D8588B55FD78}">
      <dgm:prSet phldrT="[Texto]" custT="1"/>
      <dgm:spPr/>
      <dgm:t>
        <a:bodyPr/>
        <a:lstStyle/>
        <a:p>
          <a:r>
            <a:rPr lang="es-ES" sz="1400" dirty="0" smtClean="0"/>
            <a:t>Identificar las estrategias </a:t>
          </a:r>
          <a:endParaRPr lang="es-EC" sz="1400" dirty="0"/>
        </a:p>
      </dgm:t>
    </dgm:pt>
    <dgm:pt modelId="{A4ABFAFB-0FCD-4185-A4F2-17378C94E2ED}" type="parTrans" cxnId="{E6EF93FD-0A19-4650-A437-69117489C00A}">
      <dgm:prSet/>
      <dgm:spPr/>
      <dgm:t>
        <a:bodyPr/>
        <a:lstStyle/>
        <a:p>
          <a:endParaRPr lang="es-EC"/>
        </a:p>
      </dgm:t>
    </dgm:pt>
    <dgm:pt modelId="{98AEAE35-E72D-44D1-A951-916A275E144B}" type="sibTrans" cxnId="{E6EF93FD-0A19-4650-A437-69117489C00A}">
      <dgm:prSet/>
      <dgm:spPr/>
      <dgm:t>
        <a:bodyPr/>
        <a:lstStyle/>
        <a:p>
          <a:endParaRPr lang="es-EC"/>
        </a:p>
      </dgm:t>
    </dgm:pt>
    <dgm:pt modelId="{DB33623C-0408-490B-8FCF-39BCEDD8422E}">
      <dgm:prSet phldrT="[Texto]" custT="1"/>
      <dgm:spPr/>
      <dgm:t>
        <a:bodyPr/>
        <a:lstStyle/>
        <a:p>
          <a:r>
            <a:rPr lang="es-ES" sz="1400" dirty="0" smtClean="0"/>
            <a:t>Analizar el impacto económico y financiero </a:t>
          </a:r>
          <a:endParaRPr lang="es-EC" sz="1400" dirty="0"/>
        </a:p>
      </dgm:t>
    </dgm:pt>
    <dgm:pt modelId="{DBF73142-7EDF-4559-86FD-C6585936E4BD}" type="parTrans" cxnId="{A1776E8D-4FC6-4E85-BFDA-DA628D1C2896}">
      <dgm:prSet/>
      <dgm:spPr/>
      <dgm:t>
        <a:bodyPr/>
        <a:lstStyle/>
        <a:p>
          <a:endParaRPr lang="es-EC"/>
        </a:p>
      </dgm:t>
    </dgm:pt>
    <dgm:pt modelId="{90DE6CE9-1D65-4A68-8C55-0B18B10F02FA}" type="sibTrans" cxnId="{A1776E8D-4FC6-4E85-BFDA-DA628D1C2896}">
      <dgm:prSet/>
      <dgm:spPr/>
      <dgm:t>
        <a:bodyPr/>
        <a:lstStyle/>
        <a:p>
          <a:endParaRPr lang="es-EC"/>
        </a:p>
      </dgm:t>
    </dgm:pt>
    <dgm:pt modelId="{D8798FA3-2B60-40B5-82F0-583B0E1BC1C1}" type="pres">
      <dgm:prSet presAssocID="{26A3BCBC-A617-470C-83DE-375F33C49B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0DF869-192F-4EC4-8BE7-64C3B3628255}" type="pres">
      <dgm:prSet presAssocID="{EEB09058-FB01-4F4B-A09F-C9476ED9A2F3}" presName="root" presStyleCnt="0"/>
      <dgm:spPr/>
    </dgm:pt>
    <dgm:pt modelId="{8DA04058-2951-4BA4-82C6-1B828A1443AD}" type="pres">
      <dgm:prSet presAssocID="{EEB09058-FB01-4F4B-A09F-C9476ED9A2F3}" presName="rootComposite" presStyleCnt="0"/>
      <dgm:spPr/>
    </dgm:pt>
    <dgm:pt modelId="{8FA907EB-CF91-422E-984B-68AA1C9FFE6B}" type="pres">
      <dgm:prSet presAssocID="{EEB09058-FB01-4F4B-A09F-C9476ED9A2F3}" presName="rootText" presStyleLbl="node1" presStyleIdx="0" presStyleCnt="1" custScaleX="477435" custScaleY="106519"/>
      <dgm:spPr/>
      <dgm:t>
        <a:bodyPr/>
        <a:lstStyle/>
        <a:p>
          <a:endParaRPr lang="es-EC"/>
        </a:p>
      </dgm:t>
    </dgm:pt>
    <dgm:pt modelId="{F809D87A-065B-4905-BAB9-87A8B454EF57}" type="pres">
      <dgm:prSet presAssocID="{EEB09058-FB01-4F4B-A09F-C9476ED9A2F3}" presName="rootConnector" presStyleLbl="node1" presStyleIdx="0" presStyleCnt="1"/>
      <dgm:spPr/>
    </dgm:pt>
    <dgm:pt modelId="{8C301B87-FAB8-4EF1-AFE8-0A66973C899F}" type="pres">
      <dgm:prSet presAssocID="{EEB09058-FB01-4F4B-A09F-C9476ED9A2F3}" presName="childShape" presStyleCnt="0"/>
      <dgm:spPr/>
    </dgm:pt>
    <dgm:pt modelId="{C9AF3EAE-4FA1-4FEB-9AC0-899EEFAD9044}" type="pres">
      <dgm:prSet presAssocID="{878DBB92-148B-4E94-9059-313C2134A3A1}" presName="Name13" presStyleLbl="parChTrans1D2" presStyleIdx="0" presStyleCnt="5"/>
      <dgm:spPr/>
    </dgm:pt>
    <dgm:pt modelId="{00E14F97-D7C6-40E3-9744-1F47148D400D}" type="pres">
      <dgm:prSet presAssocID="{D6FE953B-BA7E-4E11-BFA9-9811503EE05B}" presName="childText" presStyleLbl="bgAcc1" presStyleIdx="0" presStyleCnt="5" custScaleX="373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13E9A-7C0C-43C9-ADA6-19A8A4E86923}" type="pres">
      <dgm:prSet presAssocID="{867DBC97-B456-43E9-8EDA-817D8B90BDAB}" presName="Name13" presStyleLbl="parChTrans1D2" presStyleIdx="1" presStyleCnt="5"/>
      <dgm:spPr/>
    </dgm:pt>
    <dgm:pt modelId="{40D2080D-B5C9-44E8-8F2B-4766203388B7}" type="pres">
      <dgm:prSet presAssocID="{A48693E1-59A9-40F0-A6EF-B335E7D08DF4}" presName="childText" presStyleLbl="bgAcc1" presStyleIdx="1" presStyleCnt="5" custScaleX="373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DB30C-BC2F-4CEC-A9FA-312BCCE91DD5}" type="pres">
      <dgm:prSet presAssocID="{EE0E6A74-4C15-4615-9810-6741E84E63DB}" presName="Name13" presStyleLbl="parChTrans1D2" presStyleIdx="2" presStyleCnt="5"/>
      <dgm:spPr/>
    </dgm:pt>
    <dgm:pt modelId="{FF5EEEF7-2145-4D95-B9AE-5994BCB90649}" type="pres">
      <dgm:prSet presAssocID="{1EA31574-4252-4813-AF7B-1F778B9929F1}" presName="childText" presStyleLbl="bgAcc1" presStyleIdx="2" presStyleCnt="5" custScaleX="373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E23AD5-D5D0-4752-A955-EB82BB2003BD}" type="pres">
      <dgm:prSet presAssocID="{A4ABFAFB-0FCD-4185-A4F2-17378C94E2ED}" presName="Name13" presStyleLbl="parChTrans1D2" presStyleIdx="3" presStyleCnt="5"/>
      <dgm:spPr/>
    </dgm:pt>
    <dgm:pt modelId="{2D16D928-6BC4-44CA-8A20-FD289F5282CE}" type="pres">
      <dgm:prSet presAssocID="{CC4F796D-5F1D-4048-9832-D8588B55FD78}" presName="childText" presStyleLbl="bgAcc1" presStyleIdx="3" presStyleCnt="5" custScaleX="373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703752-CE90-465B-9978-FF0F6D0303EA}" type="pres">
      <dgm:prSet presAssocID="{DBF73142-7EDF-4559-86FD-C6585936E4BD}" presName="Name13" presStyleLbl="parChTrans1D2" presStyleIdx="4" presStyleCnt="5"/>
      <dgm:spPr/>
    </dgm:pt>
    <dgm:pt modelId="{FCF647E9-CEC3-47A2-9C60-26660E7BEBE2}" type="pres">
      <dgm:prSet presAssocID="{DB33623C-0408-490B-8FCF-39BCEDD8422E}" presName="childText" presStyleLbl="bgAcc1" presStyleIdx="4" presStyleCnt="5" custScaleX="373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AB4AA6-B73B-4B59-B821-525EE3C2EF8C}" type="presOf" srcId="{1EA31574-4252-4813-AF7B-1F778B9929F1}" destId="{FF5EEEF7-2145-4D95-B9AE-5994BCB90649}" srcOrd="0" destOrd="0" presId="urn:microsoft.com/office/officeart/2005/8/layout/hierarchy3"/>
    <dgm:cxn modelId="{F1A4A5F7-5078-4DDD-94AF-B7AC6F86D6C0}" type="presOf" srcId="{878DBB92-148B-4E94-9059-313C2134A3A1}" destId="{C9AF3EAE-4FA1-4FEB-9AC0-899EEFAD9044}" srcOrd="0" destOrd="0" presId="urn:microsoft.com/office/officeart/2005/8/layout/hierarchy3"/>
    <dgm:cxn modelId="{F0C17ED9-74E6-4547-82C8-E007E3AFEA7A}" type="presOf" srcId="{867DBC97-B456-43E9-8EDA-817D8B90BDAB}" destId="{55B13E9A-7C0C-43C9-ADA6-19A8A4E86923}" srcOrd="0" destOrd="0" presId="urn:microsoft.com/office/officeart/2005/8/layout/hierarchy3"/>
    <dgm:cxn modelId="{D5790777-7EDD-4B49-95F5-90748EB38E4C}" type="presOf" srcId="{EEB09058-FB01-4F4B-A09F-C9476ED9A2F3}" destId="{F809D87A-065B-4905-BAB9-87A8B454EF57}" srcOrd="1" destOrd="0" presId="urn:microsoft.com/office/officeart/2005/8/layout/hierarchy3"/>
    <dgm:cxn modelId="{17751D9D-6FD6-4D7C-B3A7-F5D4A461353E}" type="presOf" srcId="{DB33623C-0408-490B-8FCF-39BCEDD8422E}" destId="{FCF647E9-CEC3-47A2-9C60-26660E7BEBE2}" srcOrd="0" destOrd="0" presId="urn:microsoft.com/office/officeart/2005/8/layout/hierarchy3"/>
    <dgm:cxn modelId="{89DE55FA-7538-4A3A-AE94-72A13941C7C2}" srcId="{26A3BCBC-A617-470C-83DE-375F33C49B19}" destId="{EEB09058-FB01-4F4B-A09F-C9476ED9A2F3}" srcOrd="0" destOrd="0" parTransId="{50B94194-EE28-4E0B-8281-95565993196A}" sibTransId="{ACFDAE06-0C9E-4B78-B8F7-8432FAD220AA}"/>
    <dgm:cxn modelId="{C16896F2-CC8C-44AA-9961-1A6F0A4B2220}" type="presOf" srcId="{A48693E1-59A9-40F0-A6EF-B335E7D08DF4}" destId="{40D2080D-B5C9-44E8-8F2B-4766203388B7}" srcOrd="0" destOrd="0" presId="urn:microsoft.com/office/officeart/2005/8/layout/hierarchy3"/>
    <dgm:cxn modelId="{D4FFB783-8488-4152-81F2-268D6FCFFF2B}" srcId="{EEB09058-FB01-4F4B-A09F-C9476ED9A2F3}" destId="{A48693E1-59A9-40F0-A6EF-B335E7D08DF4}" srcOrd="1" destOrd="0" parTransId="{867DBC97-B456-43E9-8EDA-817D8B90BDAB}" sibTransId="{2F5B7208-8455-419D-889A-1C658C500E69}"/>
    <dgm:cxn modelId="{F0A7CF7A-3D1B-4B08-8D5D-428084E51AFF}" type="presOf" srcId="{EE0E6A74-4C15-4615-9810-6741E84E63DB}" destId="{9E1DB30C-BC2F-4CEC-A9FA-312BCCE91DD5}" srcOrd="0" destOrd="0" presId="urn:microsoft.com/office/officeart/2005/8/layout/hierarchy3"/>
    <dgm:cxn modelId="{E6EF93FD-0A19-4650-A437-69117489C00A}" srcId="{EEB09058-FB01-4F4B-A09F-C9476ED9A2F3}" destId="{CC4F796D-5F1D-4048-9832-D8588B55FD78}" srcOrd="3" destOrd="0" parTransId="{A4ABFAFB-0FCD-4185-A4F2-17378C94E2ED}" sibTransId="{98AEAE35-E72D-44D1-A951-916A275E144B}"/>
    <dgm:cxn modelId="{61192912-606B-4200-A144-BD9C8D9A7E56}" type="presOf" srcId="{DBF73142-7EDF-4559-86FD-C6585936E4BD}" destId="{79703752-CE90-465B-9978-FF0F6D0303EA}" srcOrd="0" destOrd="0" presId="urn:microsoft.com/office/officeart/2005/8/layout/hierarchy3"/>
    <dgm:cxn modelId="{E5381411-E848-401B-A2B1-3D5A54F5847A}" type="presOf" srcId="{26A3BCBC-A617-470C-83DE-375F33C49B19}" destId="{D8798FA3-2B60-40B5-82F0-583B0E1BC1C1}" srcOrd="0" destOrd="0" presId="urn:microsoft.com/office/officeart/2005/8/layout/hierarchy3"/>
    <dgm:cxn modelId="{A1776E8D-4FC6-4E85-BFDA-DA628D1C2896}" srcId="{EEB09058-FB01-4F4B-A09F-C9476ED9A2F3}" destId="{DB33623C-0408-490B-8FCF-39BCEDD8422E}" srcOrd="4" destOrd="0" parTransId="{DBF73142-7EDF-4559-86FD-C6585936E4BD}" sibTransId="{90DE6CE9-1D65-4A68-8C55-0B18B10F02FA}"/>
    <dgm:cxn modelId="{8FF0270E-D6D5-4F66-B890-3560C8D87DAB}" type="presOf" srcId="{EEB09058-FB01-4F4B-A09F-C9476ED9A2F3}" destId="{8FA907EB-CF91-422E-984B-68AA1C9FFE6B}" srcOrd="0" destOrd="0" presId="urn:microsoft.com/office/officeart/2005/8/layout/hierarchy3"/>
    <dgm:cxn modelId="{5366CBA1-BE08-4CB2-84BC-B0694625D835}" type="presOf" srcId="{CC4F796D-5F1D-4048-9832-D8588B55FD78}" destId="{2D16D928-6BC4-44CA-8A20-FD289F5282CE}" srcOrd="0" destOrd="0" presId="urn:microsoft.com/office/officeart/2005/8/layout/hierarchy3"/>
    <dgm:cxn modelId="{C8F0B573-FB23-41DB-AD54-76C73929E726}" srcId="{EEB09058-FB01-4F4B-A09F-C9476ED9A2F3}" destId="{D6FE953B-BA7E-4E11-BFA9-9811503EE05B}" srcOrd="0" destOrd="0" parTransId="{878DBB92-148B-4E94-9059-313C2134A3A1}" sibTransId="{A0164328-4265-4A60-8766-FF31595FC86C}"/>
    <dgm:cxn modelId="{5CCEED07-1FF1-4AD9-B144-DDD18878BFCC}" srcId="{EEB09058-FB01-4F4B-A09F-C9476ED9A2F3}" destId="{1EA31574-4252-4813-AF7B-1F778B9929F1}" srcOrd="2" destOrd="0" parTransId="{EE0E6A74-4C15-4615-9810-6741E84E63DB}" sibTransId="{3BF496D0-03A6-4709-967F-7B4FFF373D5C}"/>
    <dgm:cxn modelId="{46C81410-E88F-4EE2-B131-BC02CC838FDF}" type="presOf" srcId="{D6FE953B-BA7E-4E11-BFA9-9811503EE05B}" destId="{00E14F97-D7C6-40E3-9744-1F47148D400D}" srcOrd="0" destOrd="0" presId="urn:microsoft.com/office/officeart/2005/8/layout/hierarchy3"/>
    <dgm:cxn modelId="{DFB12BA1-2EFA-44C5-81E4-97E6804D0C9B}" type="presOf" srcId="{A4ABFAFB-0FCD-4185-A4F2-17378C94E2ED}" destId="{70E23AD5-D5D0-4752-A955-EB82BB2003BD}" srcOrd="0" destOrd="0" presId="urn:microsoft.com/office/officeart/2005/8/layout/hierarchy3"/>
    <dgm:cxn modelId="{61932EA8-2B8A-4AB4-A76D-F709B020A9B9}" type="presParOf" srcId="{D8798FA3-2B60-40B5-82F0-583B0E1BC1C1}" destId="{960DF869-192F-4EC4-8BE7-64C3B3628255}" srcOrd="0" destOrd="0" presId="urn:microsoft.com/office/officeart/2005/8/layout/hierarchy3"/>
    <dgm:cxn modelId="{D3A47A0F-1FE0-4161-8311-3FE7334346CF}" type="presParOf" srcId="{960DF869-192F-4EC4-8BE7-64C3B3628255}" destId="{8DA04058-2951-4BA4-82C6-1B828A1443AD}" srcOrd="0" destOrd="0" presId="urn:microsoft.com/office/officeart/2005/8/layout/hierarchy3"/>
    <dgm:cxn modelId="{E0133209-6DBF-47AB-96BC-2A5DB55F35CD}" type="presParOf" srcId="{8DA04058-2951-4BA4-82C6-1B828A1443AD}" destId="{8FA907EB-CF91-422E-984B-68AA1C9FFE6B}" srcOrd="0" destOrd="0" presId="urn:microsoft.com/office/officeart/2005/8/layout/hierarchy3"/>
    <dgm:cxn modelId="{21380D94-1A77-411F-9CDD-1B5077B93387}" type="presParOf" srcId="{8DA04058-2951-4BA4-82C6-1B828A1443AD}" destId="{F809D87A-065B-4905-BAB9-87A8B454EF57}" srcOrd="1" destOrd="0" presId="urn:microsoft.com/office/officeart/2005/8/layout/hierarchy3"/>
    <dgm:cxn modelId="{90F152C7-2111-44DF-9F66-2815511BD984}" type="presParOf" srcId="{960DF869-192F-4EC4-8BE7-64C3B3628255}" destId="{8C301B87-FAB8-4EF1-AFE8-0A66973C899F}" srcOrd="1" destOrd="0" presId="urn:microsoft.com/office/officeart/2005/8/layout/hierarchy3"/>
    <dgm:cxn modelId="{418B08CA-1540-4970-BBAD-AA7B77B75AF6}" type="presParOf" srcId="{8C301B87-FAB8-4EF1-AFE8-0A66973C899F}" destId="{C9AF3EAE-4FA1-4FEB-9AC0-899EEFAD9044}" srcOrd="0" destOrd="0" presId="urn:microsoft.com/office/officeart/2005/8/layout/hierarchy3"/>
    <dgm:cxn modelId="{FF1AEB9E-4D68-4AC6-B543-E4D33B94152A}" type="presParOf" srcId="{8C301B87-FAB8-4EF1-AFE8-0A66973C899F}" destId="{00E14F97-D7C6-40E3-9744-1F47148D400D}" srcOrd="1" destOrd="0" presId="urn:microsoft.com/office/officeart/2005/8/layout/hierarchy3"/>
    <dgm:cxn modelId="{F7C0EE17-7A2B-41B9-9019-FAC9C6394BA5}" type="presParOf" srcId="{8C301B87-FAB8-4EF1-AFE8-0A66973C899F}" destId="{55B13E9A-7C0C-43C9-ADA6-19A8A4E86923}" srcOrd="2" destOrd="0" presId="urn:microsoft.com/office/officeart/2005/8/layout/hierarchy3"/>
    <dgm:cxn modelId="{E78CE91C-C102-4FD8-820D-6899A6C7B459}" type="presParOf" srcId="{8C301B87-FAB8-4EF1-AFE8-0A66973C899F}" destId="{40D2080D-B5C9-44E8-8F2B-4766203388B7}" srcOrd="3" destOrd="0" presId="urn:microsoft.com/office/officeart/2005/8/layout/hierarchy3"/>
    <dgm:cxn modelId="{D059C6DE-3D55-457C-B46B-5AC003CC90D8}" type="presParOf" srcId="{8C301B87-FAB8-4EF1-AFE8-0A66973C899F}" destId="{9E1DB30C-BC2F-4CEC-A9FA-312BCCE91DD5}" srcOrd="4" destOrd="0" presId="urn:microsoft.com/office/officeart/2005/8/layout/hierarchy3"/>
    <dgm:cxn modelId="{52CCD87B-3689-4C3B-9DBA-9E9955711DC9}" type="presParOf" srcId="{8C301B87-FAB8-4EF1-AFE8-0A66973C899F}" destId="{FF5EEEF7-2145-4D95-B9AE-5994BCB90649}" srcOrd="5" destOrd="0" presId="urn:microsoft.com/office/officeart/2005/8/layout/hierarchy3"/>
    <dgm:cxn modelId="{6CEF3EB2-DF72-4601-927B-8C266FA0642B}" type="presParOf" srcId="{8C301B87-FAB8-4EF1-AFE8-0A66973C899F}" destId="{70E23AD5-D5D0-4752-A955-EB82BB2003BD}" srcOrd="6" destOrd="0" presId="urn:microsoft.com/office/officeart/2005/8/layout/hierarchy3"/>
    <dgm:cxn modelId="{508DDF1F-4FE0-46B5-B97C-3CCC8A884B20}" type="presParOf" srcId="{8C301B87-FAB8-4EF1-AFE8-0A66973C899F}" destId="{2D16D928-6BC4-44CA-8A20-FD289F5282CE}" srcOrd="7" destOrd="0" presId="urn:microsoft.com/office/officeart/2005/8/layout/hierarchy3"/>
    <dgm:cxn modelId="{AF6D4372-8B9E-481C-96CA-C8583C53C08C}" type="presParOf" srcId="{8C301B87-FAB8-4EF1-AFE8-0A66973C899F}" destId="{79703752-CE90-465B-9978-FF0F6D0303EA}" srcOrd="8" destOrd="0" presId="urn:microsoft.com/office/officeart/2005/8/layout/hierarchy3"/>
    <dgm:cxn modelId="{85C09DFD-8C61-4E77-827A-50C92FAA1F50}" type="presParOf" srcId="{8C301B87-FAB8-4EF1-AFE8-0A66973C899F}" destId="{FCF647E9-CEC3-47A2-9C60-26660E7BEBE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805A2-A383-4ABB-BCBE-7A0227EDA186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A57B78A-D21B-4B5E-805C-0E3D443DA57E}">
      <dgm:prSet phldrT="[Texto]" custT="1"/>
      <dgm:spPr/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Político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357B7-DE6C-47ED-87DB-84951C686DA0}" type="parTrans" cxnId="{49E80CE0-A893-43AB-BA34-373F14BDE445}">
      <dgm:prSet/>
      <dgm:spPr/>
      <dgm:t>
        <a:bodyPr/>
        <a:lstStyle/>
        <a:p>
          <a:endParaRPr lang="es-EC"/>
        </a:p>
      </dgm:t>
    </dgm:pt>
    <dgm:pt modelId="{1F3E4177-066D-4ACC-A443-196D5D7B8C67}" type="sibTrans" cxnId="{49E80CE0-A893-43AB-BA34-373F14BDE445}">
      <dgm:prSet/>
      <dgm:spPr/>
      <dgm:t>
        <a:bodyPr/>
        <a:lstStyle/>
        <a:p>
          <a:endParaRPr lang="es-EC"/>
        </a:p>
      </dgm:t>
    </dgm:pt>
    <dgm:pt modelId="{C6D07722-6620-4DBB-870B-E1D55D764603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Sociales y Culturales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EA3EA-4564-4E87-A424-FDF9F187F292}" type="parTrans" cxnId="{E419EB44-F86B-41F5-B5D3-9FE54E4F1366}">
      <dgm:prSet/>
      <dgm:spPr/>
      <dgm:t>
        <a:bodyPr/>
        <a:lstStyle/>
        <a:p>
          <a:endParaRPr lang="es-EC"/>
        </a:p>
      </dgm:t>
    </dgm:pt>
    <dgm:pt modelId="{74F3A8E2-2805-40E8-B540-5ACDDFF6EE30}" type="sibTrans" cxnId="{E419EB44-F86B-41F5-B5D3-9FE54E4F1366}">
      <dgm:prSet/>
      <dgm:spPr/>
      <dgm:t>
        <a:bodyPr/>
        <a:lstStyle/>
        <a:p>
          <a:endParaRPr lang="es-EC"/>
        </a:p>
      </dgm:t>
    </dgm:pt>
    <dgm:pt modelId="{ABB7B78F-1D84-481D-A95B-9A5AFD2F9DE7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Geográficos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C4CF-3059-473C-A759-45FE7318CEC0}" type="parTrans" cxnId="{9257B0E0-B0F1-4E5B-8AE6-22628683E93A}">
      <dgm:prSet/>
      <dgm:spPr/>
      <dgm:t>
        <a:bodyPr/>
        <a:lstStyle/>
        <a:p>
          <a:endParaRPr lang="es-EC"/>
        </a:p>
      </dgm:t>
    </dgm:pt>
    <dgm:pt modelId="{C1741659-8F3E-45BC-BC89-B438A05C8162}" type="sibTrans" cxnId="{9257B0E0-B0F1-4E5B-8AE6-22628683E93A}">
      <dgm:prSet/>
      <dgm:spPr/>
      <dgm:t>
        <a:bodyPr/>
        <a:lstStyle/>
        <a:p>
          <a:endParaRPr lang="es-EC"/>
        </a:p>
      </dgm:t>
    </dgm:pt>
    <dgm:pt modelId="{22E43384-0181-4CCC-834D-7C4FE3BB3569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Tecnológicos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EC8EBA-4362-4354-9671-D6A148292668}" type="parTrans" cxnId="{B3870C70-E788-4409-A686-BDB161BD30FB}">
      <dgm:prSet/>
      <dgm:spPr/>
      <dgm:t>
        <a:bodyPr/>
        <a:lstStyle/>
        <a:p>
          <a:endParaRPr lang="es-EC"/>
        </a:p>
      </dgm:t>
    </dgm:pt>
    <dgm:pt modelId="{B30C6DD2-B812-4BC9-B084-F979E4ACA631}" type="sibTrans" cxnId="{B3870C70-E788-4409-A686-BDB161BD30FB}">
      <dgm:prSet/>
      <dgm:spPr/>
      <dgm:t>
        <a:bodyPr/>
        <a:lstStyle/>
        <a:p>
          <a:endParaRPr lang="es-EC"/>
        </a:p>
      </dgm:t>
    </dgm:pt>
    <dgm:pt modelId="{498B71B0-EDC4-42D0-A7E6-0CFBD4949DFC}">
      <dgm:prSet phldrT="[Texto]" custT="1"/>
      <dgm:spPr/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Legal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F0BB4-E8FE-4E06-B1CA-BE27DDAFBA96}" type="parTrans" cxnId="{9DB0DCDB-C838-4E6D-9244-BA286DF8C6C2}">
      <dgm:prSet/>
      <dgm:spPr/>
      <dgm:t>
        <a:bodyPr/>
        <a:lstStyle/>
        <a:p>
          <a:endParaRPr lang="es-EC"/>
        </a:p>
      </dgm:t>
    </dgm:pt>
    <dgm:pt modelId="{AABA88C3-684E-4753-BA57-349D2937830F}" type="sibTrans" cxnId="{9DB0DCDB-C838-4E6D-9244-BA286DF8C6C2}">
      <dgm:prSet/>
      <dgm:spPr/>
      <dgm:t>
        <a:bodyPr/>
        <a:lstStyle/>
        <a:p>
          <a:endParaRPr lang="es-EC"/>
        </a:p>
      </dgm:t>
    </dgm:pt>
    <dgm:pt modelId="{83CD82A2-6E91-429B-97FE-7B6858211701}" type="pres">
      <dgm:prSet presAssocID="{4AD805A2-A383-4ABB-BCBE-7A0227EDA186}" presName="diagram" presStyleCnt="0">
        <dgm:presLayoutVars>
          <dgm:dir/>
          <dgm:resizeHandles/>
        </dgm:presLayoutVars>
      </dgm:prSet>
      <dgm:spPr/>
    </dgm:pt>
    <dgm:pt modelId="{24ECCC27-777E-4119-ACFF-C2C757C6AFA8}" type="pres">
      <dgm:prSet presAssocID="{1A57B78A-D21B-4B5E-805C-0E3D443DA57E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AD26A0-5E7B-478E-BF6C-D9433E7C43FA}" type="pres">
      <dgm:prSet presAssocID="{1F3E4177-066D-4ACC-A443-196D5D7B8C67}" presName="sibTrans" presStyleLbl="sibTrans2D1" presStyleIdx="0" presStyleCnt="4"/>
      <dgm:spPr/>
    </dgm:pt>
    <dgm:pt modelId="{5DCE6CA5-EA7F-4D10-A7D5-CD28AE979061}" type="pres">
      <dgm:prSet presAssocID="{498B71B0-EDC4-42D0-A7E6-0CFBD4949DFC}" presName="middleNode" presStyleCnt="0"/>
      <dgm:spPr/>
    </dgm:pt>
    <dgm:pt modelId="{341934A4-AABD-4EBD-97AC-399EAE02D158}" type="pres">
      <dgm:prSet presAssocID="{498B71B0-EDC4-42D0-A7E6-0CFBD4949DFC}" presName="padding" presStyleLbl="node1" presStyleIdx="0" presStyleCnt="5"/>
      <dgm:spPr/>
    </dgm:pt>
    <dgm:pt modelId="{C9298350-F513-4239-B59A-CF778019A9A2}" type="pres">
      <dgm:prSet presAssocID="{498B71B0-EDC4-42D0-A7E6-0CFBD4949DFC}" presName="shape" presStyleLbl="node1" presStyleIdx="1" presStyleCnt="5" custScaleX="103806" custScaleY="914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56286D-2D71-4A15-A5FF-EFE036997BC8}" type="pres">
      <dgm:prSet presAssocID="{AABA88C3-684E-4753-BA57-349D2937830F}" presName="sibTrans" presStyleLbl="sibTrans2D1" presStyleIdx="1" presStyleCnt="4"/>
      <dgm:spPr/>
    </dgm:pt>
    <dgm:pt modelId="{0580C286-5295-4F6C-A080-1A13E000F204}" type="pres">
      <dgm:prSet presAssocID="{C6D07722-6620-4DBB-870B-E1D55D764603}" presName="middleNode" presStyleCnt="0"/>
      <dgm:spPr/>
    </dgm:pt>
    <dgm:pt modelId="{BFAADB3B-8DCD-483D-BD31-02AC3D724ACD}" type="pres">
      <dgm:prSet presAssocID="{C6D07722-6620-4DBB-870B-E1D55D764603}" presName="padding" presStyleLbl="node1" presStyleIdx="1" presStyleCnt="5"/>
      <dgm:spPr/>
    </dgm:pt>
    <dgm:pt modelId="{CE0DB226-B2BA-4A15-A4A0-58579D842D5C}" type="pres">
      <dgm:prSet presAssocID="{C6D07722-6620-4DBB-870B-E1D55D764603}" presName="shape" presStyleLbl="node1" presStyleIdx="2" presStyleCnt="5" custScaleX="117750" custScaleY="1202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9CD33B-AE82-43B4-AD45-F8FD2557F81A}" type="pres">
      <dgm:prSet presAssocID="{74F3A8E2-2805-40E8-B540-5ACDDFF6EE30}" presName="sibTrans" presStyleLbl="sibTrans2D1" presStyleIdx="2" presStyleCnt="4"/>
      <dgm:spPr/>
    </dgm:pt>
    <dgm:pt modelId="{FFF7AA57-3A65-4377-ACC0-8E2E26F814F3}" type="pres">
      <dgm:prSet presAssocID="{ABB7B78F-1D84-481D-A95B-9A5AFD2F9DE7}" presName="middleNode" presStyleCnt="0"/>
      <dgm:spPr/>
    </dgm:pt>
    <dgm:pt modelId="{E374F552-7B17-45D3-9EE6-40471C765D5C}" type="pres">
      <dgm:prSet presAssocID="{ABB7B78F-1D84-481D-A95B-9A5AFD2F9DE7}" presName="padding" presStyleLbl="node1" presStyleIdx="2" presStyleCnt="5"/>
      <dgm:spPr/>
    </dgm:pt>
    <dgm:pt modelId="{F9F26220-0321-4437-9E6B-6271C0FAD81B}" type="pres">
      <dgm:prSet presAssocID="{ABB7B78F-1D84-481D-A95B-9A5AFD2F9DE7}" presName="shape" presStyleLbl="node1" presStyleIdx="3" presStyleCnt="5" custScaleX="150609" custScaleY="139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39159C-B7E8-4365-B01A-C0D3A89BAAFB}" type="pres">
      <dgm:prSet presAssocID="{C1741659-8F3E-45BC-BC89-B438A05C8162}" presName="sibTrans" presStyleLbl="sibTrans2D1" presStyleIdx="3" presStyleCnt="4"/>
      <dgm:spPr/>
    </dgm:pt>
    <dgm:pt modelId="{0CC8BB22-E656-43F7-893A-6925666FE653}" type="pres">
      <dgm:prSet presAssocID="{22E43384-0181-4CCC-834D-7C4FE3BB3569}" presName="lastNode" presStyleLbl="node1" presStyleIdx="4" presStyleCnt="5" custScaleX="108300" custScaleY="108397">
        <dgm:presLayoutVars>
          <dgm:bulletEnabled val="1"/>
        </dgm:presLayoutVars>
      </dgm:prSet>
      <dgm:spPr/>
    </dgm:pt>
  </dgm:ptLst>
  <dgm:cxnLst>
    <dgm:cxn modelId="{0B666354-5AA6-432C-A48E-94CA52E70237}" type="presOf" srcId="{C6D07722-6620-4DBB-870B-E1D55D764603}" destId="{CE0DB226-B2BA-4A15-A4A0-58579D842D5C}" srcOrd="0" destOrd="0" presId="urn:microsoft.com/office/officeart/2005/8/layout/bProcess2"/>
    <dgm:cxn modelId="{EDD109B4-DD0A-49F2-A403-60681F14F00E}" type="presOf" srcId="{22E43384-0181-4CCC-834D-7C4FE3BB3569}" destId="{0CC8BB22-E656-43F7-893A-6925666FE653}" srcOrd="0" destOrd="0" presId="urn:microsoft.com/office/officeart/2005/8/layout/bProcess2"/>
    <dgm:cxn modelId="{B31B0CE4-1D48-4A8C-8F93-EE678A60B464}" type="presOf" srcId="{498B71B0-EDC4-42D0-A7E6-0CFBD4949DFC}" destId="{C9298350-F513-4239-B59A-CF778019A9A2}" srcOrd="0" destOrd="0" presId="urn:microsoft.com/office/officeart/2005/8/layout/bProcess2"/>
    <dgm:cxn modelId="{49E80CE0-A893-43AB-BA34-373F14BDE445}" srcId="{4AD805A2-A383-4ABB-BCBE-7A0227EDA186}" destId="{1A57B78A-D21B-4B5E-805C-0E3D443DA57E}" srcOrd="0" destOrd="0" parTransId="{077357B7-DE6C-47ED-87DB-84951C686DA0}" sibTransId="{1F3E4177-066D-4ACC-A443-196D5D7B8C67}"/>
    <dgm:cxn modelId="{CFCC61A8-AED7-4D2D-9971-88E23EFF2F6D}" type="presOf" srcId="{1F3E4177-066D-4ACC-A443-196D5D7B8C67}" destId="{30AD26A0-5E7B-478E-BF6C-D9433E7C43FA}" srcOrd="0" destOrd="0" presId="urn:microsoft.com/office/officeart/2005/8/layout/bProcess2"/>
    <dgm:cxn modelId="{B3870C70-E788-4409-A686-BDB161BD30FB}" srcId="{4AD805A2-A383-4ABB-BCBE-7A0227EDA186}" destId="{22E43384-0181-4CCC-834D-7C4FE3BB3569}" srcOrd="4" destOrd="0" parTransId="{97EC8EBA-4362-4354-9671-D6A148292668}" sibTransId="{B30C6DD2-B812-4BC9-B084-F979E4ACA631}"/>
    <dgm:cxn modelId="{2F543B6D-4BBF-4563-8CEA-89470D3BC0A7}" type="presOf" srcId="{74F3A8E2-2805-40E8-B540-5ACDDFF6EE30}" destId="{B19CD33B-AE82-43B4-AD45-F8FD2557F81A}" srcOrd="0" destOrd="0" presId="urn:microsoft.com/office/officeart/2005/8/layout/bProcess2"/>
    <dgm:cxn modelId="{9DB0DCDB-C838-4E6D-9244-BA286DF8C6C2}" srcId="{4AD805A2-A383-4ABB-BCBE-7A0227EDA186}" destId="{498B71B0-EDC4-42D0-A7E6-0CFBD4949DFC}" srcOrd="1" destOrd="0" parTransId="{402F0BB4-E8FE-4E06-B1CA-BE27DDAFBA96}" sibTransId="{AABA88C3-684E-4753-BA57-349D2937830F}"/>
    <dgm:cxn modelId="{1B143E2C-B3D2-47AC-B134-5077B3A3D248}" type="presOf" srcId="{AABA88C3-684E-4753-BA57-349D2937830F}" destId="{1356286D-2D71-4A15-A5FF-EFE036997BC8}" srcOrd="0" destOrd="0" presId="urn:microsoft.com/office/officeart/2005/8/layout/bProcess2"/>
    <dgm:cxn modelId="{D64350AF-6BFC-4436-BC0F-79335BB0A463}" type="presOf" srcId="{4AD805A2-A383-4ABB-BCBE-7A0227EDA186}" destId="{83CD82A2-6E91-429B-97FE-7B6858211701}" srcOrd="0" destOrd="0" presId="urn:microsoft.com/office/officeart/2005/8/layout/bProcess2"/>
    <dgm:cxn modelId="{9257B0E0-B0F1-4E5B-8AE6-22628683E93A}" srcId="{4AD805A2-A383-4ABB-BCBE-7A0227EDA186}" destId="{ABB7B78F-1D84-481D-A95B-9A5AFD2F9DE7}" srcOrd="3" destOrd="0" parTransId="{0A1AC4CF-3059-473C-A759-45FE7318CEC0}" sibTransId="{C1741659-8F3E-45BC-BC89-B438A05C8162}"/>
    <dgm:cxn modelId="{00A9361B-260C-466E-84A2-E60E8E8D8C31}" type="presOf" srcId="{1A57B78A-D21B-4B5E-805C-0E3D443DA57E}" destId="{24ECCC27-777E-4119-ACFF-C2C757C6AFA8}" srcOrd="0" destOrd="0" presId="urn:microsoft.com/office/officeart/2005/8/layout/bProcess2"/>
    <dgm:cxn modelId="{E419EB44-F86B-41F5-B5D3-9FE54E4F1366}" srcId="{4AD805A2-A383-4ABB-BCBE-7A0227EDA186}" destId="{C6D07722-6620-4DBB-870B-E1D55D764603}" srcOrd="2" destOrd="0" parTransId="{7CCEA3EA-4564-4E87-A424-FDF9F187F292}" sibTransId="{74F3A8E2-2805-40E8-B540-5ACDDFF6EE30}"/>
    <dgm:cxn modelId="{016E0226-1DF8-4156-A1E7-91811FC8B65F}" type="presOf" srcId="{C1741659-8F3E-45BC-BC89-B438A05C8162}" destId="{2439159C-B7E8-4365-B01A-C0D3A89BAAFB}" srcOrd="0" destOrd="0" presId="urn:microsoft.com/office/officeart/2005/8/layout/bProcess2"/>
    <dgm:cxn modelId="{CB18DFA0-A526-4E22-AA1A-3D3898BD2B3B}" type="presOf" srcId="{ABB7B78F-1D84-481D-A95B-9A5AFD2F9DE7}" destId="{F9F26220-0321-4437-9E6B-6271C0FAD81B}" srcOrd="0" destOrd="0" presId="urn:microsoft.com/office/officeart/2005/8/layout/bProcess2"/>
    <dgm:cxn modelId="{54057548-EF4F-45FE-AEED-B4A94941E4B1}" type="presParOf" srcId="{83CD82A2-6E91-429B-97FE-7B6858211701}" destId="{24ECCC27-777E-4119-ACFF-C2C757C6AFA8}" srcOrd="0" destOrd="0" presId="urn:microsoft.com/office/officeart/2005/8/layout/bProcess2"/>
    <dgm:cxn modelId="{4AD001D1-202F-4E1E-9389-B517F9FDAE96}" type="presParOf" srcId="{83CD82A2-6E91-429B-97FE-7B6858211701}" destId="{30AD26A0-5E7B-478E-BF6C-D9433E7C43FA}" srcOrd="1" destOrd="0" presId="urn:microsoft.com/office/officeart/2005/8/layout/bProcess2"/>
    <dgm:cxn modelId="{AABAA971-2487-4C43-88D7-95BF60D3B5A1}" type="presParOf" srcId="{83CD82A2-6E91-429B-97FE-7B6858211701}" destId="{5DCE6CA5-EA7F-4D10-A7D5-CD28AE979061}" srcOrd="2" destOrd="0" presId="urn:microsoft.com/office/officeart/2005/8/layout/bProcess2"/>
    <dgm:cxn modelId="{6BB8B3B2-E0AA-41B9-87CD-F7B075CA108B}" type="presParOf" srcId="{5DCE6CA5-EA7F-4D10-A7D5-CD28AE979061}" destId="{341934A4-AABD-4EBD-97AC-399EAE02D158}" srcOrd="0" destOrd="0" presId="urn:microsoft.com/office/officeart/2005/8/layout/bProcess2"/>
    <dgm:cxn modelId="{0838C6B1-BC0B-44A8-AD96-406782496CD9}" type="presParOf" srcId="{5DCE6CA5-EA7F-4D10-A7D5-CD28AE979061}" destId="{C9298350-F513-4239-B59A-CF778019A9A2}" srcOrd="1" destOrd="0" presId="urn:microsoft.com/office/officeart/2005/8/layout/bProcess2"/>
    <dgm:cxn modelId="{0C7F8C58-CFD7-4301-A804-D5581E1AE30C}" type="presParOf" srcId="{83CD82A2-6E91-429B-97FE-7B6858211701}" destId="{1356286D-2D71-4A15-A5FF-EFE036997BC8}" srcOrd="3" destOrd="0" presId="urn:microsoft.com/office/officeart/2005/8/layout/bProcess2"/>
    <dgm:cxn modelId="{6AA5BB08-ED0D-4A8E-9E15-8B49FDECE823}" type="presParOf" srcId="{83CD82A2-6E91-429B-97FE-7B6858211701}" destId="{0580C286-5295-4F6C-A080-1A13E000F204}" srcOrd="4" destOrd="0" presId="urn:microsoft.com/office/officeart/2005/8/layout/bProcess2"/>
    <dgm:cxn modelId="{FE470A52-293F-4D80-BE0D-6ECD29DA10A6}" type="presParOf" srcId="{0580C286-5295-4F6C-A080-1A13E000F204}" destId="{BFAADB3B-8DCD-483D-BD31-02AC3D724ACD}" srcOrd="0" destOrd="0" presId="urn:microsoft.com/office/officeart/2005/8/layout/bProcess2"/>
    <dgm:cxn modelId="{A22C2F3D-486D-45A5-938E-743AF0DC782F}" type="presParOf" srcId="{0580C286-5295-4F6C-A080-1A13E000F204}" destId="{CE0DB226-B2BA-4A15-A4A0-58579D842D5C}" srcOrd="1" destOrd="0" presId="urn:microsoft.com/office/officeart/2005/8/layout/bProcess2"/>
    <dgm:cxn modelId="{2532755B-C6D6-4277-9FD7-A661DC7945DD}" type="presParOf" srcId="{83CD82A2-6E91-429B-97FE-7B6858211701}" destId="{B19CD33B-AE82-43B4-AD45-F8FD2557F81A}" srcOrd="5" destOrd="0" presId="urn:microsoft.com/office/officeart/2005/8/layout/bProcess2"/>
    <dgm:cxn modelId="{97E865D1-E022-4D47-BAB6-0038E31F16DE}" type="presParOf" srcId="{83CD82A2-6E91-429B-97FE-7B6858211701}" destId="{FFF7AA57-3A65-4377-ACC0-8E2E26F814F3}" srcOrd="6" destOrd="0" presId="urn:microsoft.com/office/officeart/2005/8/layout/bProcess2"/>
    <dgm:cxn modelId="{5ED3867F-5A30-4836-907D-94C52D1F95A9}" type="presParOf" srcId="{FFF7AA57-3A65-4377-ACC0-8E2E26F814F3}" destId="{E374F552-7B17-45D3-9EE6-40471C765D5C}" srcOrd="0" destOrd="0" presId="urn:microsoft.com/office/officeart/2005/8/layout/bProcess2"/>
    <dgm:cxn modelId="{DF9F7E54-7599-4C9E-88E7-C3FA0C009576}" type="presParOf" srcId="{FFF7AA57-3A65-4377-ACC0-8E2E26F814F3}" destId="{F9F26220-0321-4437-9E6B-6271C0FAD81B}" srcOrd="1" destOrd="0" presId="urn:microsoft.com/office/officeart/2005/8/layout/bProcess2"/>
    <dgm:cxn modelId="{2D5110E6-A7AC-4B5D-953D-6DB8C4692F6B}" type="presParOf" srcId="{83CD82A2-6E91-429B-97FE-7B6858211701}" destId="{2439159C-B7E8-4365-B01A-C0D3A89BAAFB}" srcOrd="7" destOrd="0" presId="urn:microsoft.com/office/officeart/2005/8/layout/bProcess2"/>
    <dgm:cxn modelId="{1337039A-0F0D-4C2B-9015-8B31CC48DCA4}" type="presParOf" srcId="{83CD82A2-6E91-429B-97FE-7B6858211701}" destId="{0CC8BB22-E656-43F7-893A-6925666FE653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CECF-1A3D-46AC-A516-B6DDD3A38B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82D1CB-092F-41FB-92E9-D788A6E60B76}">
      <dgm:prSet/>
      <dgm:spPr/>
      <dgm:t>
        <a:bodyPr/>
        <a:lstStyle/>
        <a:p>
          <a:pPr rtl="0"/>
          <a:r>
            <a:rPr lang="es-ES" b="1" dirty="0" smtClean="0"/>
            <a:t>Estrategias de producto</a:t>
          </a:r>
          <a:endParaRPr lang="es-ES" dirty="0"/>
        </a:p>
      </dgm:t>
    </dgm:pt>
    <dgm:pt modelId="{3EA53B89-470F-46ED-81C7-EA35F1C683E4}" type="parTrans" cxnId="{B9A2C4F0-51D4-4C6A-A5B3-C7F0FC8EB764}">
      <dgm:prSet/>
      <dgm:spPr/>
      <dgm:t>
        <a:bodyPr/>
        <a:lstStyle/>
        <a:p>
          <a:endParaRPr lang="es-ES"/>
        </a:p>
      </dgm:t>
    </dgm:pt>
    <dgm:pt modelId="{91DC3347-5D44-48BA-8E25-929895DCBB02}" type="sibTrans" cxnId="{B9A2C4F0-51D4-4C6A-A5B3-C7F0FC8EB764}">
      <dgm:prSet/>
      <dgm:spPr/>
      <dgm:t>
        <a:bodyPr/>
        <a:lstStyle/>
        <a:p>
          <a:endParaRPr lang="es-ES"/>
        </a:p>
      </dgm:t>
    </dgm:pt>
    <dgm:pt modelId="{11428E88-1C5C-471E-A916-41193E8A4235}">
      <dgm:prSet/>
      <dgm:spPr/>
      <dgm:t>
        <a:bodyPr/>
        <a:lstStyle/>
        <a:p>
          <a:pPr rtl="0"/>
          <a:r>
            <a:rPr lang="es-ES_tradnl" dirty="0" smtClean="0"/>
            <a:t>Incrementar servicios</a:t>
          </a:r>
          <a:endParaRPr lang="es-ES" dirty="0"/>
        </a:p>
      </dgm:t>
    </dgm:pt>
    <dgm:pt modelId="{19370255-7E3F-43A4-8ED8-3D7C1AB5322E}" type="parTrans" cxnId="{DCF55646-AB34-47ED-A277-F8147C17D530}">
      <dgm:prSet/>
      <dgm:spPr/>
      <dgm:t>
        <a:bodyPr/>
        <a:lstStyle/>
        <a:p>
          <a:endParaRPr lang="es-ES"/>
        </a:p>
      </dgm:t>
    </dgm:pt>
    <dgm:pt modelId="{377E835B-9857-4088-AF49-28E846480605}" type="sibTrans" cxnId="{DCF55646-AB34-47ED-A277-F8147C17D530}">
      <dgm:prSet/>
      <dgm:spPr/>
      <dgm:t>
        <a:bodyPr/>
        <a:lstStyle/>
        <a:p>
          <a:endParaRPr lang="es-ES"/>
        </a:p>
      </dgm:t>
    </dgm:pt>
    <dgm:pt modelId="{BBC535B1-FB36-4DD2-A5DF-51F8A5912068}">
      <dgm:prSet/>
      <dgm:spPr/>
      <dgm:t>
        <a:bodyPr/>
        <a:lstStyle/>
        <a:p>
          <a:pPr rtl="0"/>
          <a:r>
            <a:rPr lang="es-ES_tradnl" dirty="0" smtClean="0"/>
            <a:t>Mejoramiento de las instalaciones existentes</a:t>
          </a:r>
          <a:endParaRPr lang="es-ES" dirty="0"/>
        </a:p>
      </dgm:t>
    </dgm:pt>
    <dgm:pt modelId="{9CE1AF2F-8B7B-4D77-8465-BB88557BF349}" type="parTrans" cxnId="{42F53E18-294E-47BA-BF4B-52B524B70392}">
      <dgm:prSet/>
      <dgm:spPr/>
      <dgm:t>
        <a:bodyPr/>
        <a:lstStyle/>
        <a:p>
          <a:endParaRPr lang="es-ES"/>
        </a:p>
      </dgm:t>
    </dgm:pt>
    <dgm:pt modelId="{9C5F7F3E-E166-4FA3-8489-9956D6D66211}" type="sibTrans" cxnId="{42F53E18-294E-47BA-BF4B-52B524B70392}">
      <dgm:prSet/>
      <dgm:spPr/>
      <dgm:t>
        <a:bodyPr/>
        <a:lstStyle/>
        <a:p>
          <a:endParaRPr lang="es-ES"/>
        </a:p>
      </dgm:t>
    </dgm:pt>
    <dgm:pt modelId="{70542959-73DA-4782-9826-62EE02D476FA}">
      <dgm:prSet/>
      <dgm:spPr/>
      <dgm:t>
        <a:bodyPr/>
        <a:lstStyle/>
        <a:p>
          <a:pPr rtl="0"/>
          <a:r>
            <a:rPr lang="es-ES_tradnl" dirty="0" smtClean="0"/>
            <a:t>Uso de tecnología</a:t>
          </a:r>
          <a:endParaRPr lang="es-ES" dirty="0"/>
        </a:p>
      </dgm:t>
    </dgm:pt>
    <dgm:pt modelId="{ACF44A74-39F8-454E-9046-85152D4BD14E}" type="parTrans" cxnId="{93BEB26C-822F-40D1-B4E0-1AF19ED41AF7}">
      <dgm:prSet/>
      <dgm:spPr/>
      <dgm:t>
        <a:bodyPr/>
        <a:lstStyle/>
        <a:p>
          <a:endParaRPr lang="es-ES"/>
        </a:p>
      </dgm:t>
    </dgm:pt>
    <dgm:pt modelId="{F4A18FC2-5901-485D-91C3-CD27669FE909}" type="sibTrans" cxnId="{93BEB26C-822F-40D1-B4E0-1AF19ED41AF7}">
      <dgm:prSet/>
      <dgm:spPr/>
      <dgm:t>
        <a:bodyPr/>
        <a:lstStyle/>
        <a:p>
          <a:endParaRPr lang="es-ES"/>
        </a:p>
      </dgm:t>
    </dgm:pt>
    <dgm:pt modelId="{32E6FD95-E2CF-45B2-8608-4DAE9B854DA8}">
      <dgm:prSet/>
      <dgm:spPr/>
      <dgm:t>
        <a:bodyPr/>
        <a:lstStyle/>
        <a:p>
          <a:pPr algn="ctr" rtl="0"/>
          <a:r>
            <a:rPr lang="es-ES" b="1" dirty="0" smtClean="0"/>
            <a:t>Estrategias para</a:t>
          </a:r>
          <a:r>
            <a:rPr lang="" b="1" dirty="0" smtClean="0"/>
            <a:t> </a:t>
          </a:r>
          <a:r>
            <a:rPr lang="es-ES" b="1" dirty="0" smtClean="0"/>
            <a:t>fijación de precios	</a:t>
          </a:r>
          <a:endParaRPr lang="es-ES" dirty="0"/>
        </a:p>
      </dgm:t>
    </dgm:pt>
    <dgm:pt modelId="{FE1A3352-2220-4D1F-B605-6196B132FD1E}" type="parTrans" cxnId="{5345F55E-C0C7-4EFF-A54B-975FBD5F9439}">
      <dgm:prSet/>
      <dgm:spPr/>
      <dgm:t>
        <a:bodyPr/>
        <a:lstStyle/>
        <a:p>
          <a:endParaRPr lang="es-ES"/>
        </a:p>
      </dgm:t>
    </dgm:pt>
    <dgm:pt modelId="{2E472800-B6EA-48FD-8C5C-AAD6D3CA0AD1}" type="sibTrans" cxnId="{5345F55E-C0C7-4EFF-A54B-975FBD5F9439}">
      <dgm:prSet/>
      <dgm:spPr/>
      <dgm:t>
        <a:bodyPr/>
        <a:lstStyle/>
        <a:p>
          <a:endParaRPr lang="es-ES"/>
        </a:p>
      </dgm:t>
    </dgm:pt>
    <dgm:pt modelId="{E9E1AF06-354D-4EB8-B8CA-7B520084CAC3}">
      <dgm:prSet/>
      <dgm:spPr/>
      <dgm:t>
        <a:bodyPr/>
        <a:lstStyle/>
        <a:p>
          <a:pPr rtl="0"/>
          <a:r>
            <a:rPr lang="es-ES_tradnl" dirty="0" smtClean="0"/>
            <a:t>Creación de nuevos servicios</a:t>
          </a:r>
          <a:endParaRPr lang="es-ES" dirty="0"/>
        </a:p>
      </dgm:t>
    </dgm:pt>
    <dgm:pt modelId="{A6A50568-F30D-4608-8DB8-269AF98F4FAD}" type="parTrans" cxnId="{406419F2-4E64-41C7-B5EB-0AB6886E88A8}">
      <dgm:prSet/>
      <dgm:spPr/>
      <dgm:t>
        <a:bodyPr/>
        <a:lstStyle/>
        <a:p>
          <a:endParaRPr lang="es-ES"/>
        </a:p>
      </dgm:t>
    </dgm:pt>
    <dgm:pt modelId="{EF251A80-D6F2-4A8F-B074-A37BFA058492}" type="sibTrans" cxnId="{406419F2-4E64-41C7-B5EB-0AB6886E88A8}">
      <dgm:prSet/>
      <dgm:spPr/>
      <dgm:t>
        <a:bodyPr/>
        <a:lstStyle/>
        <a:p>
          <a:endParaRPr lang="es-ES"/>
        </a:p>
      </dgm:t>
    </dgm:pt>
    <dgm:pt modelId="{D13B721A-2E69-43A8-9F99-7200EADEB6FE}">
      <dgm:prSet/>
      <dgm:spPr/>
      <dgm:t>
        <a:bodyPr/>
        <a:lstStyle/>
        <a:p>
          <a:pPr rtl="0"/>
          <a:r>
            <a:rPr lang="es-ES_tradnl" dirty="0" smtClean="0"/>
            <a:t>Incremento de beneficios </a:t>
          </a:r>
          <a:endParaRPr lang="es-ES" dirty="0"/>
        </a:p>
      </dgm:t>
    </dgm:pt>
    <dgm:pt modelId="{BD6CF85D-8F5F-4A66-944B-608CC5D32F66}" type="parTrans" cxnId="{58A0C3C6-7E19-4A27-AAB8-979F412AA3EF}">
      <dgm:prSet/>
      <dgm:spPr/>
      <dgm:t>
        <a:bodyPr/>
        <a:lstStyle/>
        <a:p>
          <a:endParaRPr lang="es-ES"/>
        </a:p>
      </dgm:t>
    </dgm:pt>
    <dgm:pt modelId="{F85560AA-0B16-4F00-AB6A-EE39446B3C6F}" type="sibTrans" cxnId="{58A0C3C6-7E19-4A27-AAB8-979F412AA3EF}">
      <dgm:prSet/>
      <dgm:spPr/>
      <dgm:t>
        <a:bodyPr/>
        <a:lstStyle/>
        <a:p>
          <a:endParaRPr lang="es-ES"/>
        </a:p>
      </dgm:t>
    </dgm:pt>
    <dgm:pt modelId="{EE76A6C1-1A22-4FC9-817B-ED89DA8BEEA8}">
      <dgm:prSet/>
      <dgm:spPr/>
      <dgm:t>
        <a:bodyPr/>
        <a:lstStyle/>
        <a:p>
          <a:pPr algn="ctr" rtl="0"/>
          <a:r>
            <a:rPr lang="es-ES" b="1" dirty="0" smtClean="0"/>
            <a:t>Estrategias de</a:t>
          </a:r>
          <a:r>
            <a:rPr lang="" b="1" dirty="0" smtClean="0"/>
            <a:t> </a:t>
          </a:r>
          <a:r>
            <a:rPr lang="es-ES" b="1" dirty="0" smtClean="0"/>
            <a:t>promoción</a:t>
          </a:r>
          <a:endParaRPr lang="es-ES" dirty="0"/>
        </a:p>
      </dgm:t>
    </dgm:pt>
    <dgm:pt modelId="{AE5E446F-6B34-4E5A-9842-71C211F7D2B7}" type="parTrans" cxnId="{CA649497-E7CC-4A1E-8DEF-A2375E89E196}">
      <dgm:prSet/>
      <dgm:spPr/>
      <dgm:t>
        <a:bodyPr/>
        <a:lstStyle/>
        <a:p>
          <a:endParaRPr lang="es-ES"/>
        </a:p>
      </dgm:t>
    </dgm:pt>
    <dgm:pt modelId="{5A9B9FE5-A1D2-46EB-995D-656C4ECF8CFD}" type="sibTrans" cxnId="{CA649497-E7CC-4A1E-8DEF-A2375E89E196}">
      <dgm:prSet/>
      <dgm:spPr/>
      <dgm:t>
        <a:bodyPr/>
        <a:lstStyle/>
        <a:p>
          <a:endParaRPr lang="es-ES"/>
        </a:p>
      </dgm:t>
    </dgm:pt>
    <dgm:pt modelId="{53E3B5CC-EFA8-44BB-8C0C-2203EC11BBB4}">
      <dgm:prSet/>
      <dgm:spPr/>
      <dgm:t>
        <a:bodyPr/>
        <a:lstStyle/>
        <a:p>
          <a:pPr rtl="0"/>
          <a:r>
            <a:rPr lang="es-ES_tradnl" dirty="0" smtClean="0"/>
            <a:t>Uso de internet y redes sociales</a:t>
          </a:r>
          <a:endParaRPr lang="es-ES" dirty="0"/>
        </a:p>
      </dgm:t>
    </dgm:pt>
    <dgm:pt modelId="{A59E5641-5443-4278-96F9-C5720446EDC3}" type="parTrans" cxnId="{258BF08E-5247-417F-A7D2-F2D4A93724D9}">
      <dgm:prSet/>
      <dgm:spPr/>
      <dgm:t>
        <a:bodyPr/>
        <a:lstStyle/>
        <a:p>
          <a:endParaRPr lang="es-ES"/>
        </a:p>
      </dgm:t>
    </dgm:pt>
    <dgm:pt modelId="{C0823B4C-BF06-4860-B9FD-9CBA53012078}" type="sibTrans" cxnId="{258BF08E-5247-417F-A7D2-F2D4A93724D9}">
      <dgm:prSet/>
      <dgm:spPr/>
      <dgm:t>
        <a:bodyPr/>
        <a:lstStyle/>
        <a:p>
          <a:endParaRPr lang="es-ES"/>
        </a:p>
      </dgm:t>
    </dgm:pt>
    <dgm:pt modelId="{8CBE362E-EDFE-4019-B2D3-774ABA01533F}">
      <dgm:prSet/>
      <dgm:spPr/>
      <dgm:t>
        <a:bodyPr/>
        <a:lstStyle/>
        <a:p>
          <a:pPr rtl="0"/>
          <a:r>
            <a:rPr lang="es-ES_tradnl" dirty="0" smtClean="0"/>
            <a:t>Promociones para familiares</a:t>
          </a:r>
          <a:endParaRPr lang="es-ES" dirty="0"/>
        </a:p>
      </dgm:t>
    </dgm:pt>
    <dgm:pt modelId="{A786A3B9-C734-45EE-8010-9B3FB8B9934B}" type="parTrans" cxnId="{0E901BBC-EB1A-4DD3-8EF3-854DD5344EC0}">
      <dgm:prSet/>
      <dgm:spPr/>
      <dgm:t>
        <a:bodyPr/>
        <a:lstStyle/>
        <a:p>
          <a:endParaRPr lang="es-ES"/>
        </a:p>
      </dgm:t>
    </dgm:pt>
    <dgm:pt modelId="{796824AB-BE0E-4622-B368-F958896C6E5B}" type="sibTrans" cxnId="{0E901BBC-EB1A-4DD3-8EF3-854DD5344EC0}">
      <dgm:prSet/>
      <dgm:spPr/>
      <dgm:t>
        <a:bodyPr/>
        <a:lstStyle/>
        <a:p>
          <a:endParaRPr lang="es-ES"/>
        </a:p>
      </dgm:t>
    </dgm:pt>
    <dgm:pt modelId="{EFBDDB60-7457-471D-82DA-0FD2DF247B58}">
      <dgm:prSet/>
      <dgm:spPr/>
      <dgm:t>
        <a:bodyPr/>
        <a:lstStyle/>
        <a:p>
          <a:pPr rtl="0"/>
          <a:r>
            <a:rPr lang="es-ES" dirty="0" smtClean="0"/>
            <a:t>M</a:t>
          </a:r>
          <a:r>
            <a:rPr lang="es-ES_tradnl" dirty="0" err="1" smtClean="0"/>
            <a:t>aterial</a:t>
          </a:r>
          <a:r>
            <a:rPr lang="es-ES_tradnl" dirty="0" smtClean="0"/>
            <a:t> publicitario </a:t>
          </a:r>
          <a:r>
            <a:rPr lang="es-ES" dirty="0" smtClean="0"/>
            <a:t>(</a:t>
          </a:r>
          <a:r>
            <a:rPr lang="es-ES_tradnl" dirty="0" smtClean="0"/>
            <a:t>carteles, afiches, folletos, catálogos, volantes y promoción en vehículos</a:t>
          </a:r>
          <a:r>
            <a:rPr lang="es-ES" dirty="0" smtClean="0"/>
            <a:t>).</a:t>
          </a:r>
          <a:endParaRPr lang="es-ES" dirty="0"/>
        </a:p>
      </dgm:t>
    </dgm:pt>
    <dgm:pt modelId="{5868CE95-A63C-4F33-9CD4-B45BC1B690C9}" type="parTrans" cxnId="{8B639636-E883-4CB7-B8D5-B2D47F17803B}">
      <dgm:prSet/>
      <dgm:spPr/>
      <dgm:t>
        <a:bodyPr/>
        <a:lstStyle/>
        <a:p>
          <a:endParaRPr lang="es-ES"/>
        </a:p>
      </dgm:t>
    </dgm:pt>
    <dgm:pt modelId="{D3B6174B-8381-4F0A-97B3-0DEF2E53E109}" type="sibTrans" cxnId="{8B639636-E883-4CB7-B8D5-B2D47F17803B}">
      <dgm:prSet/>
      <dgm:spPr/>
      <dgm:t>
        <a:bodyPr/>
        <a:lstStyle/>
        <a:p>
          <a:endParaRPr lang="es-ES"/>
        </a:p>
      </dgm:t>
    </dgm:pt>
    <dgm:pt modelId="{9B8F5282-B63F-485D-A46B-AD646E66313B}">
      <dgm:prSet/>
      <dgm:spPr/>
      <dgm:t>
        <a:bodyPr/>
        <a:lstStyle/>
        <a:p>
          <a:pPr rtl="0"/>
          <a:r>
            <a:rPr lang="es-ES" b="1" dirty="0" smtClean="0"/>
            <a:t>Estrategias de personal</a:t>
          </a:r>
          <a:endParaRPr lang="es-ES" dirty="0"/>
        </a:p>
      </dgm:t>
    </dgm:pt>
    <dgm:pt modelId="{2A966DD5-4A9D-4512-88D5-80B0212338A4}" type="parTrans" cxnId="{A6AE6B51-2839-4500-8766-01EA727CAB58}">
      <dgm:prSet/>
      <dgm:spPr/>
      <dgm:t>
        <a:bodyPr/>
        <a:lstStyle/>
        <a:p>
          <a:endParaRPr lang="es-ES"/>
        </a:p>
      </dgm:t>
    </dgm:pt>
    <dgm:pt modelId="{70D8BB9F-CDFA-4BBA-AB99-57DE6B077ACC}" type="sibTrans" cxnId="{A6AE6B51-2839-4500-8766-01EA727CAB58}">
      <dgm:prSet/>
      <dgm:spPr/>
      <dgm:t>
        <a:bodyPr/>
        <a:lstStyle/>
        <a:p>
          <a:endParaRPr lang="es-ES"/>
        </a:p>
      </dgm:t>
    </dgm:pt>
    <dgm:pt modelId="{D41B34F1-397E-49A8-8ABB-BBC208CFDBE3}">
      <dgm:prSet/>
      <dgm:spPr/>
      <dgm:t>
        <a:bodyPr/>
        <a:lstStyle/>
        <a:p>
          <a:pPr rtl="0"/>
          <a:r>
            <a:rPr lang="es-ES_tradnl" dirty="0" smtClean="0"/>
            <a:t>Implementación de procesos de control de calidad</a:t>
          </a:r>
          <a:endParaRPr lang="es-ES" dirty="0"/>
        </a:p>
      </dgm:t>
    </dgm:pt>
    <dgm:pt modelId="{2EF9C992-E5E9-4B8E-96CD-85F21270BADE}" type="parTrans" cxnId="{A17FAE2D-07F1-4ED5-BB14-F3069253094F}">
      <dgm:prSet/>
      <dgm:spPr/>
      <dgm:t>
        <a:bodyPr/>
        <a:lstStyle/>
        <a:p>
          <a:endParaRPr lang="es-ES"/>
        </a:p>
      </dgm:t>
    </dgm:pt>
    <dgm:pt modelId="{3388BA79-6C4A-4F31-9E39-4C0BDDA0C8AE}" type="sibTrans" cxnId="{A17FAE2D-07F1-4ED5-BB14-F3069253094F}">
      <dgm:prSet/>
      <dgm:spPr/>
      <dgm:t>
        <a:bodyPr/>
        <a:lstStyle/>
        <a:p>
          <a:endParaRPr lang="es-ES"/>
        </a:p>
      </dgm:t>
    </dgm:pt>
    <dgm:pt modelId="{78380E3A-5D6A-4300-BCA0-ED541AB20518}">
      <dgm:prSet/>
      <dgm:spPr/>
      <dgm:t>
        <a:bodyPr/>
        <a:lstStyle/>
        <a:p>
          <a:pPr rtl="0"/>
          <a:r>
            <a:rPr lang="es-ES_tradnl" dirty="0" smtClean="0"/>
            <a:t>Planes de capacitación constante.</a:t>
          </a:r>
          <a:endParaRPr lang="es-ES" dirty="0"/>
        </a:p>
      </dgm:t>
    </dgm:pt>
    <dgm:pt modelId="{093069FB-EEE3-44DF-B793-90C6ECD3282B}" type="parTrans" cxnId="{9622AB33-5FAD-421F-95A4-FFA3FF340F75}">
      <dgm:prSet/>
      <dgm:spPr/>
      <dgm:t>
        <a:bodyPr/>
        <a:lstStyle/>
        <a:p>
          <a:endParaRPr lang="es-ES"/>
        </a:p>
      </dgm:t>
    </dgm:pt>
    <dgm:pt modelId="{81ABDD29-2730-4E62-A3E2-3F431EEA5487}" type="sibTrans" cxnId="{9622AB33-5FAD-421F-95A4-FFA3FF340F75}">
      <dgm:prSet/>
      <dgm:spPr/>
      <dgm:t>
        <a:bodyPr/>
        <a:lstStyle/>
        <a:p>
          <a:endParaRPr lang="es-ES"/>
        </a:p>
      </dgm:t>
    </dgm:pt>
    <dgm:pt modelId="{B9660C3A-4F58-4248-9DAE-43C92A96AAAA}">
      <dgm:prSet/>
      <dgm:spPr/>
      <dgm:t>
        <a:bodyPr/>
        <a:lstStyle/>
        <a:p>
          <a:pPr rtl="0"/>
          <a:r>
            <a:rPr lang="es-ES_tradnl" dirty="0" smtClean="0"/>
            <a:t>Programas de motivación a empleados.</a:t>
          </a:r>
          <a:endParaRPr lang="es-ES" dirty="0"/>
        </a:p>
      </dgm:t>
    </dgm:pt>
    <dgm:pt modelId="{1DC3E316-637E-43BE-95B0-0807473E63F0}" type="parTrans" cxnId="{6C1DE69A-85D5-4DDF-BD17-53AD1BCB4FC5}">
      <dgm:prSet/>
      <dgm:spPr/>
      <dgm:t>
        <a:bodyPr/>
        <a:lstStyle/>
        <a:p>
          <a:endParaRPr lang="es-ES"/>
        </a:p>
      </dgm:t>
    </dgm:pt>
    <dgm:pt modelId="{CCC2B2B7-9E0B-40EB-8B2F-488B645AA906}" type="sibTrans" cxnId="{6C1DE69A-85D5-4DDF-BD17-53AD1BCB4FC5}">
      <dgm:prSet/>
      <dgm:spPr/>
      <dgm:t>
        <a:bodyPr/>
        <a:lstStyle/>
        <a:p>
          <a:endParaRPr lang="es-ES"/>
        </a:p>
      </dgm:t>
    </dgm:pt>
    <dgm:pt modelId="{ACF8442D-E852-4B6B-ABC3-13B1529EB944}" type="pres">
      <dgm:prSet presAssocID="{2E8FCECF-1A3D-46AC-A516-B6DDD3A38B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990125-90CD-4FC8-971F-AA000E990D67}" type="pres">
      <dgm:prSet presAssocID="{2A82D1CB-092F-41FB-92E9-D788A6E60B76}" presName="linNode" presStyleCnt="0"/>
      <dgm:spPr/>
    </dgm:pt>
    <dgm:pt modelId="{2A429179-0412-4B7A-91F8-59FD4D2ABAA2}" type="pres">
      <dgm:prSet presAssocID="{2A82D1CB-092F-41FB-92E9-D788A6E60B7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29C67-7DEF-420D-A604-CAFFA13384AB}" type="pres">
      <dgm:prSet presAssocID="{2A82D1CB-092F-41FB-92E9-D788A6E60B7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F3517-0388-4DB1-B4AF-B4A70C873F3F}" type="pres">
      <dgm:prSet presAssocID="{91DC3347-5D44-48BA-8E25-929895DCBB02}" presName="sp" presStyleCnt="0"/>
      <dgm:spPr/>
    </dgm:pt>
    <dgm:pt modelId="{A72ABE3E-E7B9-43C1-82FC-A50B99B0585A}" type="pres">
      <dgm:prSet presAssocID="{32E6FD95-E2CF-45B2-8608-4DAE9B854DA8}" presName="linNode" presStyleCnt="0"/>
      <dgm:spPr/>
    </dgm:pt>
    <dgm:pt modelId="{C409A551-A03F-402A-95E8-1E1103EFF754}" type="pres">
      <dgm:prSet presAssocID="{32E6FD95-E2CF-45B2-8608-4DAE9B854DA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6B9C8-F359-4BCE-9D84-7A3427EBBFD3}" type="pres">
      <dgm:prSet presAssocID="{32E6FD95-E2CF-45B2-8608-4DAE9B854DA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C3024-C64F-49C9-B3E0-260E686902B6}" type="pres">
      <dgm:prSet presAssocID="{2E472800-B6EA-48FD-8C5C-AAD6D3CA0AD1}" presName="sp" presStyleCnt="0"/>
      <dgm:spPr/>
    </dgm:pt>
    <dgm:pt modelId="{7A6BB167-9874-423C-B2B5-4FF44C74AB61}" type="pres">
      <dgm:prSet presAssocID="{EE76A6C1-1A22-4FC9-817B-ED89DA8BEEA8}" presName="linNode" presStyleCnt="0"/>
      <dgm:spPr/>
    </dgm:pt>
    <dgm:pt modelId="{AB9C1BAD-5550-42AA-AFA0-1198416DD7ED}" type="pres">
      <dgm:prSet presAssocID="{EE76A6C1-1A22-4FC9-817B-ED89DA8BEEA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3334E-D269-4299-B32C-4865C87C05D7}" type="pres">
      <dgm:prSet presAssocID="{EE76A6C1-1A22-4FC9-817B-ED89DA8BEEA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5E7819-1641-4DE5-A346-95FF69A5FB24}" type="pres">
      <dgm:prSet presAssocID="{5A9B9FE5-A1D2-46EB-995D-656C4ECF8CFD}" presName="sp" presStyleCnt="0"/>
      <dgm:spPr/>
    </dgm:pt>
    <dgm:pt modelId="{63AC8DE5-5A1D-4DA1-9EEF-3DA250040DE9}" type="pres">
      <dgm:prSet presAssocID="{9B8F5282-B63F-485D-A46B-AD646E66313B}" presName="linNode" presStyleCnt="0"/>
      <dgm:spPr/>
    </dgm:pt>
    <dgm:pt modelId="{E0CE0BB7-0BCE-445D-AF87-86E836D12771}" type="pres">
      <dgm:prSet presAssocID="{9B8F5282-B63F-485D-A46B-AD646E66313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A06A4-3648-4779-B725-A6D03013DAED}" type="pres">
      <dgm:prSet presAssocID="{9B8F5282-B63F-485D-A46B-AD646E66313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0A7709-18EC-450F-8270-6F5BC0A8FA15}" type="presOf" srcId="{2E8FCECF-1A3D-46AC-A516-B6DDD3A38B48}" destId="{ACF8442D-E852-4B6B-ABC3-13B1529EB944}" srcOrd="0" destOrd="0" presId="urn:microsoft.com/office/officeart/2005/8/layout/vList5"/>
    <dgm:cxn modelId="{7D933EE4-DF3B-461E-897F-7EAAEC0764B2}" type="presOf" srcId="{BBC535B1-FB36-4DD2-A5DF-51F8A5912068}" destId="{5F629C67-7DEF-420D-A604-CAFFA13384AB}" srcOrd="0" destOrd="1" presId="urn:microsoft.com/office/officeart/2005/8/layout/vList5"/>
    <dgm:cxn modelId="{42F53E18-294E-47BA-BF4B-52B524B70392}" srcId="{2A82D1CB-092F-41FB-92E9-D788A6E60B76}" destId="{BBC535B1-FB36-4DD2-A5DF-51F8A5912068}" srcOrd="1" destOrd="0" parTransId="{9CE1AF2F-8B7B-4D77-8465-BB88557BF349}" sibTransId="{9C5F7F3E-E166-4FA3-8489-9956D6D66211}"/>
    <dgm:cxn modelId="{DCF55646-AB34-47ED-A277-F8147C17D530}" srcId="{2A82D1CB-092F-41FB-92E9-D788A6E60B76}" destId="{11428E88-1C5C-471E-A916-41193E8A4235}" srcOrd="0" destOrd="0" parTransId="{19370255-7E3F-43A4-8ED8-3D7C1AB5322E}" sibTransId="{377E835B-9857-4088-AF49-28E846480605}"/>
    <dgm:cxn modelId="{A17FAE2D-07F1-4ED5-BB14-F3069253094F}" srcId="{9B8F5282-B63F-485D-A46B-AD646E66313B}" destId="{D41B34F1-397E-49A8-8ABB-BBC208CFDBE3}" srcOrd="0" destOrd="0" parTransId="{2EF9C992-E5E9-4B8E-96CD-85F21270BADE}" sibTransId="{3388BA79-6C4A-4F31-9E39-4C0BDDA0C8AE}"/>
    <dgm:cxn modelId="{150EF553-EF31-461F-9DF2-C1DAF83B792A}" type="presOf" srcId="{78380E3A-5D6A-4300-BCA0-ED541AB20518}" destId="{DB7A06A4-3648-4779-B725-A6D03013DAED}" srcOrd="0" destOrd="1" presId="urn:microsoft.com/office/officeart/2005/8/layout/vList5"/>
    <dgm:cxn modelId="{91DC2887-670D-49BB-BDA4-CEC0631859AF}" type="presOf" srcId="{8CBE362E-EDFE-4019-B2D3-774ABA01533F}" destId="{76A3334E-D269-4299-B32C-4865C87C05D7}" srcOrd="0" destOrd="1" presId="urn:microsoft.com/office/officeart/2005/8/layout/vList5"/>
    <dgm:cxn modelId="{DEC2F68C-19B1-4A2E-AD68-418A3B4F7238}" type="presOf" srcId="{70542959-73DA-4782-9826-62EE02D476FA}" destId="{5F629C67-7DEF-420D-A604-CAFFA13384AB}" srcOrd="0" destOrd="2" presId="urn:microsoft.com/office/officeart/2005/8/layout/vList5"/>
    <dgm:cxn modelId="{A6AE6B51-2839-4500-8766-01EA727CAB58}" srcId="{2E8FCECF-1A3D-46AC-A516-B6DDD3A38B48}" destId="{9B8F5282-B63F-485D-A46B-AD646E66313B}" srcOrd="3" destOrd="0" parTransId="{2A966DD5-4A9D-4512-88D5-80B0212338A4}" sibTransId="{70D8BB9F-CDFA-4BBA-AB99-57DE6B077ACC}"/>
    <dgm:cxn modelId="{7C9F6B02-1258-4303-AD03-8EC796B6062D}" type="presOf" srcId="{53E3B5CC-EFA8-44BB-8C0C-2203EC11BBB4}" destId="{76A3334E-D269-4299-B32C-4865C87C05D7}" srcOrd="0" destOrd="0" presId="urn:microsoft.com/office/officeart/2005/8/layout/vList5"/>
    <dgm:cxn modelId="{524F3A16-13A3-463D-97A0-6C896C1DB847}" type="presOf" srcId="{9B8F5282-B63F-485D-A46B-AD646E66313B}" destId="{E0CE0BB7-0BCE-445D-AF87-86E836D12771}" srcOrd="0" destOrd="0" presId="urn:microsoft.com/office/officeart/2005/8/layout/vList5"/>
    <dgm:cxn modelId="{9622AB33-5FAD-421F-95A4-FFA3FF340F75}" srcId="{9B8F5282-B63F-485D-A46B-AD646E66313B}" destId="{78380E3A-5D6A-4300-BCA0-ED541AB20518}" srcOrd="1" destOrd="0" parTransId="{093069FB-EEE3-44DF-B793-90C6ECD3282B}" sibTransId="{81ABDD29-2730-4E62-A3E2-3F431EEA5487}"/>
    <dgm:cxn modelId="{F1AE3E9E-3A28-464C-B271-B50F430480FE}" type="presOf" srcId="{D41B34F1-397E-49A8-8ABB-BBC208CFDBE3}" destId="{DB7A06A4-3648-4779-B725-A6D03013DAED}" srcOrd="0" destOrd="0" presId="urn:microsoft.com/office/officeart/2005/8/layout/vList5"/>
    <dgm:cxn modelId="{15EDDDD9-DC9D-4F65-B27B-62647D4C3F09}" type="presOf" srcId="{EE76A6C1-1A22-4FC9-817B-ED89DA8BEEA8}" destId="{AB9C1BAD-5550-42AA-AFA0-1198416DD7ED}" srcOrd="0" destOrd="0" presId="urn:microsoft.com/office/officeart/2005/8/layout/vList5"/>
    <dgm:cxn modelId="{258BF08E-5247-417F-A7D2-F2D4A93724D9}" srcId="{EE76A6C1-1A22-4FC9-817B-ED89DA8BEEA8}" destId="{53E3B5CC-EFA8-44BB-8C0C-2203EC11BBB4}" srcOrd="0" destOrd="0" parTransId="{A59E5641-5443-4278-96F9-C5720446EDC3}" sibTransId="{C0823B4C-BF06-4860-B9FD-9CBA53012078}"/>
    <dgm:cxn modelId="{CA649497-E7CC-4A1E-8DEF-A2375E89E196}" srcId="{2E8FCECF-1A3D-46AC-A516-B6DDD3A38B48}" destId="{EE76A6C1-1A22-4FC9-817B-ED89DA8BEEA8}" srcOrd="2" destOrd="0" parTransId="{AE5E446F-6B34-4E5A-9842-71C211F7D2B7}" sibTransId="{5A9B9FE5-A1D2-46EB-995D-656C4ECF8CFD}"/>
    <dgm:cxn modelId="{0FE19169-7B95-4901-9065-F52263870800}" type="presOf" srcId="{32E6FD95-E2CF-45B2-8608-4DAE9B854DA8}" destId="{C409A551-A03F-402A-95E8-1E1103EFF754}" srcOrd="0" destOrd="0" presId="urn:microsoft.com/office/officeart/2005/8/layout/vList5"/>
    <dgm:cxn modelId="{EF8A6C0F-8B7A-4741-A485-6F5CC1492E3F}" type="presOf" srcId="{2A82D1CB-092F-41FB-92E9-D788A6E60B76}" destId="{2A429179-0412-4B7A-91F8-59FD4D2ABAA2}" srcOrd="0" destOrd="0" presId="urn:microsoft.com/office/officeart/2005/8/layout/vList5"/>
    <dgm:cxn modelId="{8B639636-E883-4CB7-B8D5-B2D47F17803B}" srcId="{EE76A6C1-1A22-4FC9-817B-ED89DA8BEEA8}" destId="{EFBDDB60-7457-471D-82DA-0FD2DF247B58}" srcOrd="2" destOrd="0" parTransId="{5868CE95-A63C-4F33-9CD4-B45BC1B690C9}" sibTransId="{D3B6174B-8381-4F0A-97B3-0DEF2E53E109}"/>
    <dgm:cxn modelId="{8276FF78-2F0B-42C5-B419-E8A3498BDE24}" type="presOf" srcId="{11428E88-1C5C-471E-A916-41193E8A4235}" destId="{5F629C67-7DEF-420D-A604-CAFFA13384AB}" srcOrd="0" destOrd="0" presId="urn:microsoft.com/office/officeart/2005/8/layout/vList5"/>
    <dgm:cxn modelId="{5345F55E-C0C7-4EFF-A54B-975FBD5F9439}" srcId="{2E8FCECF-1A3D-46AC-A516-B6DDD3A38B48}" destId="{32E6FD95-E2CF-45B2-8608-4DAE9B854DA8}" srcOrd="1" destOrd="0" parTransId="{FE1A3352-2220-4D1F-B605-6196B132FD1E}" sibTransId="{2E472800-B6EA-48FD-8C5C-AAD6D3CA0AD1}"/>
    <dgm:cxn modelId="{6C1DE69A-85D5-4DDF-BD17-53AD1BCB4FC5}" srcId="{9B8F5282-B63F-485D-A46B-AD646E66313B}" destId="{B9660C3A-4F58-4248-9DAE-43C92A96AAAA}" srcOrd="2" destOrd="0" parTransId="{1DC3E316-637E-43BE-95B0-0807473E63F0}" sibTransId="{CCC2B2B7-9E0B-40EB-8B2F-488B645AA906}"/>
    <dgm:cxn modelId="{BA8F306E-D754-43A2-81C1-8F8E33F953AC}" type="presOf" srcId="{E9E1AF06-354D-4EB8-B8CA-7B520084CAC3}" destId="{BD56B9C8-F359-4BCE-9D84-7A3427EBBFD3}" srcOrd="0" destOrd="0" presId="urn:microsoft.com/office/officeart/2005/8/layout/vList5"/>
    <dgm:cxn modelId="{93BEB26C-822F-40D1-B4E0-1AF19ED41AF7}" srcId="{2A82D1CB-092F-41FB-92E9-D788A6E60B76}" destId="{70542959-73DA-4782-9826-62EE02D476FA}" srcOrd="2" destOrd="0" parTransId="{ACF44A74-39F8-454E-9046-85152D4BD14E}" sibTransId="{F4A18FC2-5901-485D-91C3-CD27669FE909}"/>
    <dgm:cxn modelId="{3A1D48F3-488D-4FA4-BB39-FAA2C4360853}" type="presOf" srcId="{D13B721A-2E69-43A8-9F99-7200EADEB6FE}" destId="{BD56B9C8-F359-4BCE-9D84-7A3427EBBFD3}" srcOrd="0" destOrd="1" presId="urn:microsoft.com/office/officeart/2005/8/layout/vList5"/>
    <dgm:cxn modelId="{0E901BBC-EB1A-4DD3-8EF3-854DD5344EC0}" srcId="{EE76A6C1-1A22-4FC9-817B-ED89DA8BEEA8}" destId="{8CBE362E-EDFE-4019-B2D3-774ABA01533F}" srcOrd="1" destOrd="0" parTransId="{A786A3B9-C734-45EE-8010-9B3FB8B9934B}" sibTransId="{796824AB-BE0E-4622-B368-F958896C6E5B}"/>
    <dgm:cxn modelId="{406419F2-4E64-41C7-B5EB-0AB6886E88A8}" srcId="{32E6FD95-E2CF-45B2-8608-4DAE9B854DA8}" destId="{E9E1AF06-354D-4EB8-B8CA-7B520084CAC3}" srcOrd="0" destOrd="0" parTransId="{A6A50568-F30D-4608-8DB8-269AF98F4FAD}" sibTransId="{EF251A80-D6F2-4A8F-B074-A37BFA058492}"/>
    <dgm:cxn modelId="{57DFD9D3-BFD0-4FB6-AFE8-C824B384A501}" type="presOf" srcId="{B9660C3A-4F58-4248-9DAE-43C92A96AAAA}" destId="{DB7A06A4-3648-4779-B725-A6D03013DAED}" srcOrd="0" destOrd="2" presId="urn:microsoft.com/office/officeart/2005/8/layout/vList5"/>
    <dgm:cxn modelId="{AE2C7227-98F5-4D19-9D88-8D6E6727DB24}" type="presOf" srcId="{EFBDDB60-7457-471D-82DA-0FD2DF247B58}" destId="{76A3334E-D269-4299-B32C-4865C87C05D7}" srcOrd="0" destOrd="2" presId="urn:microsoft.com/office/officeart/2005/8/layout/vList5"/>
    <dgm:cxn modelId="{58A0C3C6-7E19-4A27-AAB8-979F412AA3EF}" srcId="{32E6FD95-E2CF-45B2-8608-4DAE9B854DA8}" destId="{D13B721A-2E69-43A8-9F99-7200EADEB6FE}" srcOrd="1" destOrd="0" parTransId="{BD6CF85D-8F5F-4A66-944B-608CC5D32F66}" sibTransId="{F85560AA-0B16-4F00-AB6A-EE39446B3C6F}"/>
    <dgm:cxn modelId="{B9A2C4F0-51D4-4C6A-A5B3-C7F0FC8EB764}" srcId="{2E8FCECF-1A3D-46AC-A516-B6DDD3A38B48}" destId="{2A82D1CB-092F-41FB-92E9-D788A6E60B76}" srcOrd="0" destOrd="0" parTransId="{3EA53B89-470F-46ED-81C7-EA35F1C683E4}" sibTransId="{91DC3347-5D44-48BA-8E25-929895DCBB02}"/>
    <dgm:cxn modelId="{EAC18720-0B4A-4153-9DEA-4CD9A5583C51}" type="presParOf" srcId="{ACF8442D-E852-4B6B-ABC3-13B1529EB944}" destId="{85990125-90CD-4FC8-971F-AA000E990D67}" srcOrd="0" destOrd="0" presId="urn:microsoft.com/office/officeart/2005/8/layout/vList5"/>
    <dgm:cxn modelId="{C4CE4A5C-226A-43B6-9CD9-0DBA4FDE6D00}" type="presParOf" srcId="{85990125-90CD-4FC8-971F-AA000E990D67}" destId="{2A429179-0412-4B7A-91F8-59FD4D2ABAA2}" srcOrd="0" destOrd="0" presId="urn:microsoft.com/office/officeart/2005/8/layout/vList5"/>
    <dgm:cxn modelId="{7F789A06-4B00-4E07-88EC-AF9F0541592F}" type="presParOf" srcId="{85990125-90CD-4FC8-971F-AA000E990D67}" destId="{5F629C67-7DEF-420D-A604-CAFFA13384AB}" srcOrd="1" destOrd="0" presId="urn:microsoft.com/office/officeart/2005/8/layout/vList5"/>
    <dgm:cxn modelId="{7BCB384F-78FC-47B4-A6A9-59E07390ACEE}" type="presParOf" srcId="{ACF8442D-E852-4B6B-ABC3-13B1529EB944}" destId="{933F3517-0388-4DB1-B4AF-B4A70C873F3F}" srcOrd="1" destOrd="0" presId="urn:microsoft.com/office/officeart/2005/8/layout/vList5"/>
    <dgm:cxn modelId="{7C11AF9E-40C4-4CF5-8A10-6ED45F4A202F}" type="presParOf" srcId="{ACF8442D-E852-4B6B-ABC3-13B1529EB944}" destId="{A72ABE3E-E7B9-43C1-82FC-A50B99B0585A}" srcOrd="2" destOrd="0" presId="urn:microsoft.com/office/officeart/2005/8/layout/vList5"/>
    <dgm:cxn modelId="{38B9F9B8-1AB6-42A5-A922-A7DFEE064003}" type="presParOf" srcId="{A72ABE3E-E7B9-43C1-82FC-A50B99B0585A}" destId="{C409A551-A03F-402A-95E8-1E1103EFF754}" srcOrd="0" destOrd="0" presId="urn:microsoft.com/office/officeart/2005/8/layout/vList5"/>
    <dgm:cxn modelId="{2333666B-B212-4C73-8F15-0F09412A5719}" type="presParOf" srcId="{A72ABE3E-E7B9-43C1-82FC-A50B99B0585A}" destId="{BD56B9C8-F359-4BCE-9D84-7A3427EBBFD3}" srcOrd="1" destOrd="0" presId="urn:microsoft.com/office/officeart/2005/8/layout/vList5"/>
    <dgm:cxn modelId="{1947E415-8BCD-4A2E-A7AE-45F86A8750D5}" type="presParOf" srcId="{ACF8442D-E852-4B6B-ABC3-13B1529EB944}" destId="{240C3024-C64F-49C9-B3E0-260E686902B6}" srcOrd="3" destOrd="0" presId="urn:microsoft.com/office/officeart/2005/8/layout/vList5"/>
    <dgm:cxn modelId="{F2E9C404-C250-4CFE-BF43-2E4186B903F0}" type="presParOf" srcId="{ACF8442D-E852-4B6B-ABC3-13B1529EB944}" destId="{7A6BB167-9874-423C-B2B5-4FF44C74AB61}" srcOrd="4" destOrd="0" presId="urn:microsoft.com/office/officeart/2005/8/layout/vList5"/>
    <dgm:cxn modelId="{37994B25-218C-4358-8342-44994332F665}" type="presParOf" srcId="{7A6BB167-9874-423C-B2B5-4FF44C74AB61}" destId="{AB9C1BAD-5550-42AA-AFA0-1198416DD7ED}" srcOrd="0" destOrd="0" presId="urn:microsoft.com/office/officeart/2005/8/layout/vList5"/>
    <dgm:cxn modelId="{CF218ABB-C655-4206-9AE9-2D24A0BFF27A}" type="presParOf" srcId="{7A6BB167-9874-423C-B2B5-4FF44C74AB61}" destId="{76A3334E-D269-4299-B32C-4865C87C05D7}" srcOrd="1" destOrd="0" presId="urn:microsoft.com/office/officeart/2005/8/layout/vList5"/>
    <dgm:cxn modelId="{D0487C53-A936-446A-97BD-2AEBEF919C40}" type="presParOf" srcId="{ACF8442D-E852-4B6B-ABC3-13B1529EB944}" destId="{295E7819-1641-4DE5-A346-95FF69A5FB24}" srcOrd="5" destOrd="0" presId="urn:microsoft.com/office/officeart/2005/8/layout/vList5"/>
    <dgm:cxn modelId="{999CAEEF-1366-4543-827B-6C5593EC5AF3}" type="presParOf" srcId="{ACF8442D-E852-4B6B-ABC3-13B1529EB944}" destId="{63AC8DE5-5A1D-4DA1-9EEF-3DA250040DE9}" srcOrd="6" destOrd="0" presId="urn:microsoft.com/office/officeart/2005/8/layout/vList5"/>
    <dgm:cxn modelId="{D93B93A2-89D1-4266-8C2E-3E64212B943B}" type="presParOf" srcId="{63AC8DE5-5A1D-4DA1-9EEF-3DA250040DE9}" destId="{E0CE0BB7-0BCE-445D-AF87-86E836D12771}" srcOrd="0" destOrd="0" presId="urn:microsoft.com/office/officeart/2005/8/layout/vList5"/>
    <dgm:cxn modelId="{B5996C88-0B17-4376-A91D-20AE6150A677}" type="presParOf" srcId="{63AC8DE5-5A1D-4DA1-9EEF-3DA250040DE9}" destId="{DB7A06A4-3648-4779-B725-A6D03013DA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907EB-CF91-422E-984B-68AA1C9FFE6B}">
      <dsp:nvSpPr>
        <dsp:cNvPr id="0" name=""/>
        <dsp:cNvSpPr/>
      </dsp:nvSpPr>
      <dsp:spPr>
        <a:xfrm>
          <a:off x="56510" y="1749"/>
          <a:ext cx="6853835" cy="7645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Elaborar un plan estratégico de marketing para incrementar la fidelización de los socios del “CLUB CASTILLO DE AMAGUAÑA”</a:t>
          </a:r>
          <a:endParaRPr lang="es-EC" sz="1800" b="1" kern="1200" dirty="0"/>
        </a:p>
      </dsp:txBody>
      <dsp:txXfrm>
        <a:off x="56510" y="1749"/>
        <a:ext cx="6853835" cy="764568"/>
      </dsp:txXfrm>
    </dsp:sp>
    <dsp:sp modelId="{C9AF3EAE-4FA1-4FEB-9AC0-899EEFAD9044}">
      <dsp:nvSpPr>
        <dsp:cNvPr id="0" name=""/>
        <dsp:cNvSpPr/>
      </dsp:nvSpPr>
      <dsp:spPr>
        <a:xfrm>
          <a:off x="741894" y="766317"/>
          <a:ext cx="685383" cy="53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332"/>
              </a:lnTo>
              <a:lnTo>
                <a:pt x="685383" y="538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14F97-D7C6-40E3-9744-1F47148D400D}">
      <dsp:nvSpPr>
        <dsp:cNvPr id="0" name=""/>
        <dsp:cNvSpPr/>
      </dsp:nvSpPr>
      <dsp:spPr>
        <a:xfrm>
          <a:off x="1427277" y="945762"/>
          <a:ext cx="4289365" cy="7177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Desarrollar un diagnóstico situacional  </a:t>
          </a:r>
          <a:endParaRPr lang="es-EC" sz="1400" kern="1200" dirty="0"/>
        </a:p>
      </dsp:txBody>
      <dsp:txXfrm>
        <a:off x="1427277" y="945762"/>
        <a:ext cx="4289365" cy="717776"/>
      </dsp:txXfrm>
    </dsp:sp>
    <dsp:sp modelId="{55B13E9A-7C0C-43C9-ADA6-19A8A4E86923}">
      <dsp:nvSpPr>
        <dsp:cNvPr id="0" name=""/>
        <dsp:cNvSpPr/>
      </dsp:nvSpPr>
      <dsp:spPr>
        <a:xfrm>
          <a:off x="741894" y="766317"/>
          <a:ext cx="685383" cy="143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53"/>
              </a:lnTo>
              <a:lnTo>
                <a:pt x="685383" y="1435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080D-B5C9-44E8-8F2B-4766203388B7}">
      <dsp:nvSpPr>
        <dsp:cNvPr id="0" name=""/>
        <dsp:cNvSpPr/>
      </dsp:nvSpPr>
      <dsp:spPr>
        <a:xfrm>
          <a:off x="1427277" y="1842983"/>
          <a:ext cx="4289365" cy="7177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Conocer el direccionamiento estratégico</a:t>
          </a:r>
          <a:endParaRPr lang="es-EC" sz="1400" kern="1200" dirty="0"/>
        </a:p>
      </dsp:txBody>
      <dsp:txXfrm>
        <a:off x="1427277" y="1842983"/>
        <a:ext cx="4289365" cy="717776"/>
      </dsp:txXfrm>
    </dsp:sp>
    <dsp:sp modelId="{9E1DB30C-BC2F-4CEC-A9FA-312BCCE91DD5}">
      <dsp:nvSpPr>
        <dsp:cNvPr id="0" name=""/>
        <dsp:cNvSpPr/>
      </dsp:nvSpPr>
      <dsp:spPr>
        <a:xfrm>
          <a:off x="741894" y="766317"/>
          <a:ext cx="685383" cy="233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774"/>
              </a:lnTo>
              <a:lnTo>
                <a:pt x="685383" y="2332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EEEF7-2145-4D95-B9AE-5994BCB90649}">
      <dsp:nvSpPr>
        <dsp:cNvPr id="0" name=""/>
        <dsp:cNvSpPr/>
      </dsp:nvSpPr>
      <dsp:spPr>
        <a:xfrm>
          <a:off x="1427277" y="2740204"/>
          <a:ext cx="4289365" cy="7177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las características del comportamiento del consumidor </a:t>
          </a:r>
          <a:endParaRPr lang="es-EC" sz="1400" kern="1200" dirty="0"/>
        </a:p>
      </dsp:txBody>
      <dsp:txXfrm>
        <a:off x="1427277" y="2740204"/>
        <a:ext cx="4289365" cy="717776"/>
      </dsp:txXfrm>
    </dsp:sp>
    <dsp:sp modelId="{70E23AD5-D5D0-4752-A955-EB82BB2003BD}">
      <dsp:nvSpPr>
        <dsp:cNvPr id="0" name=""/>
        <dsp:cNvSpPr/>
      </dsp:nvSpPr>
      <dsp:spPr>
        <a:xfrm>
          <a:off x="741894" y="766317"/>
          <a:ext cx="685383" cy="322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9995"/>
              </a:lnTo>
              <a:lnTo>
                <a:pt x="685383" y="322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6D928-6BC4-44CA-8A20-FD289F5282CE}">
      <dsp:nvSpPr>
        <dsp:cNvPr id="0" name=""/>
        <dsp:cNvSpPr/>
      </dsp:nvSpPr>
      <dsp:spPr>
        <a:xfrm>
          <a:off x="1427277" y="3637424"/>
          <a:ext cx="4289365" cy="7177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Identificar las estrategias </a:t>
          </a:r>
          <a:endParaRPr lang="es-EC" sz="1400" kern="1200" dirty="0"/>
        </a:p>
      </dsp:txBody>
      <dsp:txXfrm>
        <a:off x="1427277" y="3637424"/>
        <a:ext cx="4289365" cy="717776"/>
      </dsp:txXfrm>
    </dsp:sp>
    <dsp:sp modelId="{79703752-CE90-465B-9978-FF0F6D0303EA}">
      <dsp:nvSpPr>
        <dsp:cNvPr id="0" name=""/>
        <dsp:cNvSpPr/>
      </dsp:nvSpPr>
      <dsp:spPr>
        <a:xfrm>
          <a:off x="741894" y="766317"/>
          <a:ext cx="685383" cy="412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7216"/>
              </a:lnTo>
              <a:lnTo>
                <a:pt x="685383" y="4127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647E9-CEC3-47A2-9C60-26660E7BEBE2}">
      <dsp:nvSpPr>
        <dsp:cNvPr id="0" name=""/>
        <dsp:cNvSpPr/>
      </dsp:nvSpPr>
      <dsp:spPr>
        <a:xfrm>
          <a:off x="1427277" y="4534645"/>
          <a:ext cx="4289365" cy="7177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Analizar el impacto económico y financiero </a:t>
          </a:r>
          <a:endParaRPr lang="es-EC" sz="1400" kern="1200" dirty="0"/>
        </a:p>
      </dsp:txBody>
      <dsp:txXfrm>
        <a:off x="1427277" y="4534645"/>
        <a:ext cx="4289365" cy="7177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ECCC27-777E-4119-ACFF-C2C757C6AFA8}">
      <dsp:nvSpPr>
        <dsp:cNvPr id="0" name=""/>
        <dsp:cNvSpPr/>
      </dsp:nvSpPr>
      <dsp:spPr>
        <a:xfrm>
          <a:off x="222" y="436940"/>
          <a:ext cx="1697193" cy="1697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Político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" y="436940"/>
        <a:ext cx="1697193" cy="1697193"/>
      </dsp:txXfrm>
    </dsp:sp>
    <dsp:sp modelId="{30AD26A0-5E7B-478E-BF6C-D9433E7C43FA}">
      <dsp:nvSpPr>
        <dsp:cNvPr id="0" name=""/>
        <dsp:cNvSpPr/>
      </dsp:nvSpPr>
      <dsp:spPr>
        <a:xfrm rot="10800000">
          <a:off x="551810" y="2391892"/>
          <a:ext cx="594017" cy="43394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98350-F513-4239-B59A-CF778019A9A2}">
      <dsp:nvSpPr>
        <dsp:cNvPr id="0" name=""/>
        <dsp:cNvSpPr/>
      </dsp:nvSpPr>
      <dsp:spPr>
        <a:xfrm>
          <a:off x="261262" y="3059032"/>
          <a:ext cx="1175113" cy="1035432"/>
        </a:xfrm>
        <a:prstGeom prst="ellipse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Legal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262" y="3059032"/>
        <a:ext cx="1175113" cy="1035432"/>
      </dsp:txXfrm>
    </dsp:sp>
    <dsp:sp modelId="{1356286D-2D71-4A15-A5FF-EFE036997BC8}">
      <dsp:nvSpPr>
        <dsp:cNvPr id="0" name=""/>
        <dsp:cNvSpPr/>
      </dsp:nvSpPr>
      <dsp:spPr>
        <a:xfrm rot="5400000">
          <a:off x="1799460" y="3359775"/>
          <a:ext cx="594017" cy="433945"/>
        </a:xfrm>
        <a:prstGeom prst="triangle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DB226-B2BA-4A15-A4A0-58579D842D5C}">
      <dsp:nvSpPr>
        <dsp:cNvPr id="0" name=""/>
        <dsp:cNvSpPr/>
      </dsp:nvSpPr>
      <dsp:spPr>
        <a:xfrm>
          <a:off x="2731999" y="2896128"/>
          <a:ext cx="1332963" cy="1361241"/>
        </a:xfrm>
        <a:prstGeom prst="ellipse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Sociales y Culturales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1999" y="2896128"/>
        <a:ext cx="1332963" cy="1361241"/>
      </dsp:txXfrm>
    </dsp:sp>
    <dsp:sp modelId="{B19CD33B-AE82-43B4-AD45-F8FD2557F81A}">
      <dsp:nvSpPr>
        <dsp:cNvPr id="0" name=""/>
        <dsp:cNvSpPr/>
      </dsp:nvSpPr>
      <dsp:spPr>
        <a:xfrm>
          <a:off x="3101472" y="2257491"/>
          <a:ext cx="594017" cy="433945"/>
        </a:xfrm>
        <a:prstGeom prst="triangle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26220-0321-4437-9E6B-6271C0FAD81B}">
      <dsp:nvSpPr>
        <dsp:cNvPr id="0" name=""/>
        <dsp:cNvSpPr/>
      </dsp:nvSpPr>
      <dsp:spPr>
        <a:xfrm>
          <a:off x="2546013" y="493711"/>
          <a:ext cx="1704936" cy="1583650"/>
        </a:xfrm>
        <a:prstGeom prst="ellipse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Geográficos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6013" y="493711"/>
        <a:ext cx="1704936" cy="1583650"/>
      </dsp:txXfrm>
    </dsp:sp>
    <dsp:sp modelId="{2439159C-B7E8-4365-B01A-C0D3A89BAAFB}">
      <dsp:nvSpPr>
        <dsp:cNvPr id="0" name=""/>
        <dsp:cNvSpPr/>
      </dsp:nvSpPr>
      <dsp:spPr>
        <a:xfrm rot="5493471">
          <a:off x="4390503" y="1103621"/>
          <a:ext cx="594017" cy="433945"/>
        </a:xfrm>
        <a:prstGeom prst="triangle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8BB22-E656-43F7-893A-6925666FE653}">
      <dsp:nvSpPr>
        <dsp:cNvPr id="0" name=""/>
        <dsp:cNvSpPr/>
      </dsp:nvSpPr>
      <dsp:spPr>
        <a:xfrm>
          <a:off x="5099546" y="436940"/>
          <a:ext cx="1838060" cy="1839707"/>
        </a:xfrm>
        <a:prstGeom prst="ellipse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Tecnológicos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9546" y="436940"/>
        <a:ext cx="1838060" cy="18397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29C67-7DEF-420D-A604-CAFFA13384AB}">
      <dsp:nvSpPr>
        <dsp:cNvPr id="0" name=""/>
        <dsp:cNvSpPr/>
      </dsp:nvSpPr>
      <dsp:spPr>
        <a:xfrm rot="5400000">
          <a:off x="4557423" y="-1719983"/>
          <a:ext cx="1082541" cy="47987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Incrementar servicios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Mejoramiento de las instalaciones existentes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Uso de tecnología</a:t>
          </a:r>
          <a:endParaRPr lang="es-ES" sz="1600" kern="1200" dirty="0"/>
        </a:p>
      </dsp:txBody>
      <dsp:txXfrm rot="5400000">
        <a:off x="4557423" y="-1719983"/>
        <a:ext cx="1082541" cy="4798771"/>
      </dsp:txXfrm>
    </dsp:sp>
    <dsp:sp modelId="{2A429179-0412-4B7A-91F8-59FD4D2ABAA2}">
      <dsp:nvSpPr>
        <dsp:cNvPr id="0" name=""/>
        <dsp:cNvSpPr/>
      </dsp:nvSpPr>
      <dsp:spPr>
        <a:xfrm>
          <a:off x="0" y="2813"/>
          <a:ext cx="2699308" cy="135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Estrategias de producto</a:t>
          </a:r>
          <a:endParaRPr lang="es-ES" sz="2600" kern="1200" dirty="0"/>
        </a:p>
      </dsp:txBody>
      <dsp:txXfrm>
        <a:off x="0" y="2813"/>
        <a:ext cx="2699308" cy="1353177"/>
      </dsp:txXfrm>
    </dsp:sp>
    <dsp:sp modelId="{BD56B9C8-F359-4BCE-9D84-7A3427EBBFD3}">
      <dsp:nvSpPr>
        <dsp:cNvPr id="0" name=""/>
        <dsp:cNvSpPr/>
      </dsp:nvSpPr>
      <dsp:spPr>
        <a:xfrm rot="5400000">
          <a:off x="4557423" y="-299147"/>
          <a:ext cx="1082541" cy="47987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Creación de nuevos servicios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Incremento de beneficios </a:t>
          </a:r>
          <a:endParaRPr lang="es-ES" sz="1600" kern="1200" dirty="0"/>
        </a:p>
      </dsp:txBody>
      <dsp:txXfrm rot="5400000">
        <a:off x="4557423" y="-299147"/>
        <a:ext cx="1082541" cy="4798771"/>
      </dsp:txXfrm>
    </dsp:sp>
    <dsp:sp modelId="{C409A551-A03F-402A-95E8-1E1103EFF754}">
      <dsp:nvSpPr>
        <dsp:cNvPr id="0" name=""/>
        <dsp:cNvSpPr/>
      </dsp:nvSpPr>
      <dsp:spPr>
        <a:xfrm>
          <a:off x="0" y="1423649"/>
          <a:ext cx="2699308" cy="135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Estrategias para</a:t>
          </a:r>
          <a:r>
            <a:rPr lang="" sz="2600" b="1" kern="1200" dirty="0" smtClean="0"/>
            <a:t> </a:t>
          </a:r>
          <a:r>
            <a:rPr lang="es-ES" sz="2600" b="1" kern="1200" dirty="0" smtClean="0"/>
            <a:t>fijación de precios	</a:t>
          </a:r>
          <a:endParaRPr lang="es-ES" sz="2600" kern="1200" dirty="0"/>
        </a:p>
      </dsp:txBody>
      <dsp:txXfrm>
        <a:off x="0" y="1423649"/>
        <a:ext cx="2699308" cy="1353177"/>
      </dsp:txXfrm>
    </dsp:sp>
    <dsp:sp modelId="{76A3334E-D269-4299-B32C-4865C87C05D7}">
      <dsp:nvSpPr>
        <dsp:cNvPr id="0" name=""/>
        <dsp:cNvSpPr/>
      </dsp:nvSpPr>
      <dsp:spPr>
        <a:xfrm rot="5400000">
          <a:off x="4557423" y="1121688"/>
          <a:ext cx="1082541" cy="47987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Uso de internet y redes sociales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Promociones para familiares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</a:t>
          </a:r>
          <a:r>
            <a:rPr lang="es-ES_tradnl" sz="1600" kern="1200" dirty="0" err="1" smtClean="0"/>
            <a:t>aterial</a:t>
          </a:r>
          <a:r>
            <a:rPr lang="es-ES_tradnl" sz="1600" kern="1200" dirty="0" smtClean="0"/>
            <a:t> publicitario </a:t>
          </a:r>
          <a:r>
            <a:rPr lang="es-ES" sz="1600" kern="1200" dirty="0" smtClean="0"/>
            <a:t>(</a:t>
          </a:r>
          <a:r>
            <a:rPr lang="es-ES_tradnl" sz="1600" kern="1200" dirty="0" smtClean="0"/>
            <a:t>carteles, afiches, folletos, catálogos, volantes y promoción en vehículos</a:t>
          </a:r>
          <a:r>
            <a:rPr lang="es-ES" sz="1600" kern="1200" dirty="0" smtClean="0"/>
            <a:t>).</a:t>
          </a:r>
          <a:endParaRPr lang="es-ES" sz="1600" kern="1200" dirty="0"/>
        </a:p>
      </dsp:txBody>
      <dsp:txXfrm rot="5400000">
        <a:off x="4557423" y="1121688"/>
        <a:ext cx="1082541" cy="4798771"/>
      </dsp:txXfrm>
    </dsp:sp>
    <dsp:sp modelId="{AB9C1BAD-5550-42AA-AFA0-1198416DD7ED}">
      <dsp:nvSpPr>
        <dsp:cNvPr id="0" name=""/>
        <dsp:cNvSpPr/>
      </dsp:nvSpPr>
      <dsp:spPr>
        <a:xfrm>
          <a:off x="0" y="2844485"/>
          <a:ext cx="2699308" cy="135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Estrategias de</a:t>
          </a:r>
          <a:r>
            <a:rPr lang="" sz="2600" b="1" kern="1200" dirty="0" smtClean="0"/>
            <a:t> </a:t>
          </a:r>
          <a:r>
            <a:rPr lang="es-ES" sz="2600" b="1" kern="1200" dirty="0" smtClean="0"/>
            <a:t>promoción</a:t>
          </a:r>
          <a:endParaRPr lang="es-ES" sz="2600" kern="1200" dirty="0"/>
        </a:p>
      </dsp:txBody>
      <dsp:txXfrm>
        <a:off x="0" y="2844485"/>
        <a:ext cx="2699308" cy="1353177"/>
      </dsp:txXfrm>
    </dsp:sp>
    <dsp:sp modelId="{DB7A06A4-3648-4779-B725-A6D03013DAED}">
      <dsp:nvSpPr>
        <dsp:cNvPr id="0" name=""/>
        <dsp:cNvSpPr/>
      </dsp:nvSpPr>
      <dsp:spPr>
        <a:xfrm rot="5400000">
          <a:off x="4557423" y="2542524"/>
          <a:ext cx="1082541" cy="47987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Implementación de procesos de control de calidad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Planes de capacitación constante.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Programas de motivación a empleados.</a:t>
          </a:r>
          <a:endParaRPr lang="es-ES" sz="1600" kern="1200" dirty="0"/>
        </a:p>
      </dsp:txBody>
      <dsp:txXfrm rot="5400000">
        <a:off x="4557423" y="2542524"/>
        <a:ext cx="1082541" cy="4798771"/>
      </dsp:txXfrm>
    </dsp:sp>
    <dsp:sp modelId="{E0CE0BB7-0BCE-445D-AF87-86E836D12771}">
      <dsp:nvSpPr>
        <dsp:cNvPr id="0" name=""/>
        <dsp:cNvSpPr/>
      </dsp:nvSpPr>
      <dsp:spPr>
        <a:xfrm>
          <a:off x="0" y="4265321"/>
          <a:ext cx="2699308" cy="135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Estrategias de personal</a:t>
          </a:r>
          <a:endParaRPr lang="es-ES" sz="2600" kern="1200" dirty="0"/>
        </a:p>
      </dsp:txBody>
      <dsp:txXfrm>
        <a:off x="0" y="4265321"/>
        <a:ext cx="2699308" cy="135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10/25/2013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ENCUESTA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KINGSTON:TESISF~1.DOC!OLE_LINK1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BCG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arinabaquero\Desktop\Document2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445" y="522935"/>
            <a:ext cx="7406640" cy="103092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effectLst/>
              </a:rPr>
              <a:t>ESCUELA POLITÉCNICA DEL EJÉRCITO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299" y="5391122"/>
            <a:ext cx="5492377" cy="1003701"/>
          </a:xfrm>
        </p:spPr>
        <p:txBody>
          <a:bodyPr/>
          <a:lstStyle/>
          <a:p>
            <a:pPr algn="ctr"/>
            <a:r>
              <a:rPr lang="en-US" dirty="0" smtClean="0"/>
              <a:t>Andrea Iturralde</a:t>
            </a:r>
          </a:p>
          <a:p>
            <a:pPr algn="ctr"/>
            <a:r>
              <a:rPr lang="en-US" dirty="0" smtClean="0"/>
              <a:t>Quito -2013</a:t>
            </a:r>
            <a:endParaRPr lang="en-US" dirty="0"/>
          </a:p>
        </p:txBody>
      </p:sp>
      <p:pic>
        <p:nvPicPr>
          <p:cNvPr id="4" name="Imagen 2" descr="Descripción: SELLO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550" y="1232454"/>
            <a:ext cx="2049687" cy="1729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5666" y="3081116"/>
            <a:ext cx="7406640" cy="21781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500" dirty="0">
                <a:effectLst/>
              </a:rPr>
              <a:t>PLAN ESTRATÉGICO DE MARKETING PARA INCREMENTAR LA FIDELIZACIÓN DE LOS SOCIOS DEL “CLUB CASTILLO DE AMAGUAÑA”</a:t>
            </a:r>
            <a:endParaRPr lang="en-US" sz="2500" dirty="0">
              <a:effectLst/>
            </a:endParaRPr>
          </a:p>
          <a:p>
            <a:pPr algn="ctr"/>
            <a:r>
              <a:rPr lang="en-US" sz="2500" dirty="0" smtClean="0">
                <a:effectLst/>
              </a:rPr>
              <a:t/>
            </a:r>
            <a:br>
              <a:rPr lang="en-US" sz="2500" dirty="0" smtClean="0">
                <a:effectLst/>
              </a:rPr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9725704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552" y="50523"/>
            <a:ext cx="7498080" cy="1143000"/>
          </a:xfrm>
        </p:spPr>
        <p:txBody>
          <a:bodyPr/>
          <a:lstStyle/>
          <a:p>
            <a:r>
              <a:rPr lang="es-ES_tradnl" dirty="0" smtClean="0"/>
              <a:t>Competencia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552" y="990327"/>
            <a:ext cx="7498080" cy="227538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s-EC" sz="1600" dirty="0">
                <a:solidFill>
                  <a:schemeClr val="tx2"/>
                </a:solidFill>
              </a:rPr>
              <a:t>Club los </a:t>
            </a:r>
            <a:r>
              <a:rPr lang="es-EC" sz="1600" dirty="0" smtClean="0">
                <a:solidFill>
                  <a:schemeClr val="tx2"/>
                </a:solidFill>
              </a:rPr>
              <a:t>Chillos</a:t>
            </a:r>
            <a:endParaRPr lang="" sz="1600" dirty="0" smtClean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s-EC" sz="1600" dirty="0" smtClean="0">
                <a:solidFill>
                  <a:schemeClr val="tx2"/>
                </a:solidFill>
              </a:rPr>
              <a:t>Rancho </a:t>
            </a:r>
            <a:r>
              <a:rPr lang="es-EC" sz="1600" dirty="0">
                <a:solidFill>
                  <a:schemeClr val="tx2"/>
                </a:solidFill>
              </a:rPr>
              <a:t>San  </a:t>
            </a:r>
            <a:r>
              <a:rPr lang="es-EC" sz="1600" dirty="0" smtClean="0">
                <a:solidFill>
                  <a:schemeClr val="tx2"/>
                </a:solidFill>
              </a:rPr>
              <a:t>Francisco</a:t>
            </a:r>
            <a:endParaRPr lang="en-US" sz="1600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s-EC" sz="1600" dirty="0">
                <a:solidFill>
                  <a:schemeClr val="tx2"/>
                </a:solidFill>
              </a:rPr>
              <a:t>Club </a:t>
            </a:r>
            <a:r>
              <a:rPr lang="es-EC" sz="1600" dirty="0" smtClean="0">
                <a:solidFill>
                  <a:schemeClr val="tx2"/>
                </a:solidFill>
              </a:rPr>
              <a:t>A</a:t>
            </a:r>
            <a:r>
              <a:rPr lang="" sz="1600" dirty="0" smtClean="0">
                <a:solidFill>
                  <a:schemeClr val="tx2"/>
                </a:solidFill>
              </a:rPr>
              <a:t>rrayanes</a:t>
            </a:r>
            <a:endParaRPr lang="en-US" sz="1600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s-EC" sz="1600" dirty="0">
                <a:solidFill>
                  <a:schemeClr val="tx2"/>
                </a:solidFill>
              </a:rPr>
              <a:t>Quito Tenis y golf club el </a:t>
            </a:r>
            <a:r>
              <a:rPr lang="es-EC" sz="1600" dirty="0" smtClean="0">
                <a:solidFill>
                  <a:schemeClr val="tx2"/>
                </a:solidFill>
              </a:rPr>
              <a:t>Condado</a:t>
            </a:r>
            <a:endParaRPr lang="en-US" sz="1600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s-EC" sz="1600" dirty="0">
                <a:solidFill>
                  <a:schemeClr val="tx2"/>
                </a:solidFill>
              </a:rPr>
              <a:t>Club de </a:t>
            </a:r>
            <a:r>
              <a:rPr lang="es-EC" sz="1600" dirty="0" smtClean="0">
                <a:solidFill>
                  <a:schemeClr val="tx2"/>
                </a:solidFill>
              </a:rPr>
              <a:t>Liga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6552" y="2970003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Sustitutos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3812" y="4016499"/>
            <a:ext cx="7498080" cy="2406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</a:pPr>
            <a:r>
              <a:rPr lang="es-EC" sz="1600" dirty="0" smtClean="0">
                <a:solidFill>
                  <a:schemeClr val="tx2"/>
                </a:solidFill>
              </a:rPr>
              <a:t>Balnearios</a:t>
            </a:r>
          </a:p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</a:pPr>
            <a:r>
              <a:rPr lang="es-EC" sz="1600" dirty="0" smtClean="0">
                <a:solidFill>
                  <a:schemeClr val="tx2"/>
                </a:solidFill>
              </a:rPr>
              <a:t>Canchas </a:t>
            </a:r>
            <a:r>
              <a:rPr lang="es-EC" sz="1600" dirty="0" smtClean="0">
                <a:solidFill>
                  <a:schemeClr val="tx2"/>
                </a:solidFill>
              </a:rPr>
              <a:t>de futbol sala</a:t>
            </a:r>
          </a:p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</a:pPr>
            <a:r>
              <a:rPr lang="es-EC" sz="1600" dirty="0" smtClean="0">
                <a:solidFill>
                  <a:schemeClr val="tx2"/>
                </a:solidFill>
              </a:rPr>
              <a:t>Piscinas de uso privado </a:t>
            </a:r>
          </a:p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</a:pPr>
            <a:r>
              <a:rPr lang="es-EC" sz="1600" dirty="0" smtClean="0">
                <a:solidFill>
                  <a:schemeClr val="tx2"/>
                </a:solidFill>
              </a:rPr>
              <a:t>Club pertenecientes a los condominios</a:t>
            </a:r>
          </a:p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</a:pPr>
            <a:r>
              <a:rPr lang="es-EC" sz="1600" dirty="0" smtClean="0">
                <a:solidFill>
                  <a:schemeClr val="tx2"/>
                </a:solidFill>
              </a:rPr>
              <a:t>Gimnasios privados</a:t>
            </a:r>
          </a:p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</a:pPr>
            <a:r>
              <a:rPr lang="es-EC" sz="1600" dirty="0" smtClean="0">
                <a:solidFill>
                  <a:schemeClr val="tx2"/>
                </a:solidFill>
              </a:rPr>
              <a:t>Centros de esparcimiento público (El Chaquiñán, parque metropolitano, etc.)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497" y="726429"/>
            <a:ext cx="1243919" cy="9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957" y="555717"/>
            <a:ext cx="1333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694" y="2309167"/>
            <a:ext cx="2545443" cy="132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600" y="1909117"/>
            <a:ext cx="1028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0457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l" rtl="0">
              <a:spcBef>
                <a:spcPct val="0"/>
              </a:spcBef>
            </a:pPr>
            <a:r>
              <a:rPr lang="es-ES_tradnl" sz="4300" dirty="0" smtClean="0">
                <a:solidFill>
                  <a:schemeClr val="tx2"/>
                </a:solidFill>
                <a:latin typeface="+mj-lt"/>
              </a:rPr>
              <a:t>Capacidad Administrativa</a:t>
            </a:r>
            <a:br>
              <a:rPr lang="es-ES_tradnl" sz="4300" dirty="0" smtClean="0">
                <a:solidFill>
                  <a:schemeClr val="tx2"/>
                </a:solidFill>
                <a:latin typeface="+mj-lt"/>
              </a:rPr>
            </a:br>
            <a:endParaRPr lang="en-US" sz="4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4031"/>
            <a:ext cx="6076295" cy="2603607"/>
          </a:xfrm>
        </p:spPr>
        <p:txBody>
          <a:bodyPr>
            <a:normAutofit fontScale="92500"/>
          </a:bodyPr>
          <a:lstStyle/>
          <a:p>
            <a:pPr marL="82296" indent="0">
              <a:lnSpc>
                <a:spcPct val="20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es-ES" sz="2500" dirty="0">
                <a:solidFill>
                  <a:schemeClr val="tx2"/>
                </a:solidFill>
              </a:rPr>
              <a:t>La empresa cuenta con 100 empleados</a:t>
            </a:r>
            <a:r>
              <a:rPr lang="es-ES" sz="2500" dirty="0" smtClean="0">
                <a:solidFill>
                  <a:schemeClr val="tx2"/>
                </a:solidFill>
              </a:rPr>
              <a:t>:</a:t>
            </a:r>
            <a:endParaRPr lang="en-US" sz="2500" dirty="0">
              <a:solidFill>
                <a:schemeClr val="tx2"/>
              </a:solidFill>
            </a:endParaRPr>
          </a:p>
          <a:p>
            <a:pPr lvl="0">
              <a:lnSpc>
                <a:spcPct val="200000"/>
              </a:lnSpc>
              <a:buClr>
                <a:schemeClr val="bg2">
                  <a:lumMod val="50000"/>
                </a:schemeClr>
              </a:buClr>
            </a:pPr>
            <a:r>
              <a:rPr lang="es-EC" sz="2500" dirty="0">
                <a:solidFill>
                  <a:schemeClr val="tx2"/>
                </a:solidFill>
              </a:rPr>
              <a:t>80 trabajan en el club en las instalaciones </a:t>
            </a:r>
            <a:endParaRPr lang="en-US" sz="2500" dirty="0">
              <a:solidFill>
                <a:schemeClr val="tx2"/>
              </a:solidFill>
            </a:endParaRPr>
          </a:p>
          <a:p>
            <a:pPr lvl="0">
              <a:lnSpc>
                <a:spcPct val="200000"/>
              </a:lnSpc>
              <a:buClr>
                <a:schemeClr val="bg2">
                  <a:lumMod val="50000"/>
                </a:schemeClr>
              </a:buClr>
            </a:pPr>
            <a:r>
              <a:rPr lang="es-EC" sz="2500" dirty="0">
                <a:solidFill>
                  <a:schemeClr val="tx2"/>
                </a:solidFill>
              </a:rPr>
              <a:t>20 en las oficinas de Quito </a:t>
            </a: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085" y="3777336"/>
            <a:ext cx="6995625" cy="19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369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Capacidad Financiera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019" y="1417637"/>
            <a:ext cx="7498080" cy="2379199"/>
          </a:xfrm>
        </p:spPr>
        <p:txBody>
          <a:bodyPr>
            <a:normAutofit fontScale="92500"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es-ES" sz="2500" dirty="0">
                <a:solidFill>
                  <a:schemeClr val="tx2"/>
                </a:solidFill>
              </a:rPr>
              <a:t>Los ingresos del club suben trimestralmente un </a:t>
            </a:r>
            <a:r>
              <a:rPr lang="es-ES" sz="2500" dirty="0" smtClean="0">
                <a:solidFill>
                  <a:schemeClr val="tx2"/>
                </a:solidFill>
              </a:rPr>
              <a:t>0.27%. </a:t>
            </a:r>
            <a:r>
              <a:rPr lang="es-ES" sz="2500" dirty="0">
                <a:solidFill>
                  <a:schemeClr val="tx2"/>
                </a:solidFill>
              </a:rPr>
              <a:t>En base a datos proporcionados por la empresa los ingresos del club son de $ 640.570,28, mientras que sus gastos son de $ 629.503,73 dólares </a:t>
            </a:r>
            <a:endParaRPr lang="en-US" sz="2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r="43906" b="25345"/>
          <a:stretch/>
        </p:blipFill>
        <p:spPr>
          <a:xfrm>
            <a:off x="2200106" y="4216562"/>
            <a:ext cx="5898983" cy="15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798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78" y="229817"/>
            <a:ext cx="19298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Matriz FODA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/>
          <a:srcRect l="20834" t="23454" r="15104" b="17223"/>
          <a:stretch/>
        </p:blipFill>
        <p:spPr>
          <a:xfrm>
            <a:off x="1127042" y="1562100"/>
            <a:ext cx="782645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3257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78" y="229817"/>
            <a:ext cx="19298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Matriz FODA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5162" t="24695" r="20160" b="13749"/>
          <a:stretch/>
        </p:blipFill>
        <p:spPr>
          <a:xfrm>
            <a:off x="1222087" y="1641552"/>
            <a:ext cx="7538455" cy="47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1680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</a:t>
            </a:r>
            <a:r>
              <a:rPr lang="es-EC" dirty="0" smtClean="0"/>
              <a:t>de Mercados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u="sng" dirty="0" smtClean="0">
                <a:solidFill>
                  <a:schemeClr val="tx2"/>
                </a:solidFill>
              </a:rPr>
              <a:t>Objetivo General:</a:t>
            </a:r>
          </a:p>
          <a:p>
            <a:pPr marL="82296" indent="0" algn="ctr">
              <a:buNone/>
            </a:pPr>
            <a:endParaRPr lang="en-US" u="sng" dirty="0">
              <a:solidFill>
                <a:schemeClr val="tx2"/>
              </a:solidFill>
            </a:endParaRPr>
          </a:p>
          <a:p>
            <a:pPr marL="82296" lvl="0" indent="0" algn="ctr">
              <a:buNone/>
            </a:pPr>
            <a:r>
              <a:rPr lang="es-EC" dirty="0" smtClean="0">
                <a:solidFill>
                  <a:schemeClr val="tx2"/>
                </a:solidFill>
              </a:rPr>
              <a:t>“Identificar </a:t>
            </a:r>
            <a:r>
              <a:rPr lang="es-EC" dirty="0">
                <a:solidFill>
                  <a:schemeClr val="tx2"/>
                </a:solidFill>
              </a:rPr>
              <a:t>los factores que permitan el incremento de la fidelización de mercado en los servicios que ofrece el Club Castillo de </a:t>
            </a:r>
            <a:r>
              <a:rPr lang="es-EC" dirty="0" smtClean="0">
                <a:solidFill>
                  <a:schemeClr val="tx2"/>
                </a:solidFill>
              </a:rPr>
              <a:t>Amaguaña”</a:t>
            </a:r>
            <a:r>
              <a:rPr lang="es-EC" dirty="0" smtClean="0"/>
              <a:t> </a:t>
            </a:r>
            <a:endParaRPr lang="en-US" dirty="0"/>
          </a:p>
          <a:p>
            <a:pPr marL="82296" indent="0">
              <a:buNone/>
            </a:pPr>
            <a:endParaRPr lang="en-US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894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59148"/>
            <a:ext cx="7498080" cy="1143000"/>
          </a:xfrm>
        </p:spPr>
        <p:txBody>
          <a:bodyPr/>
          <a:lstStyle/>
          <a:p>
            <a:r>
              <a:rPr lang="es-ES_tradnl" dirty="0" smtClean="0"/>
              <a:t>Tamaño</a:t>
            </a:r>
            <a:r>
              <a:rPr lang="en-US" dirty="0" smtClean="0"/>
              <a:t> de la </a:t>
            </a:r>
            <a:r>
              <a:rPr lang="en-US" dirty="0" err="1" smtClean="0"/>
              <a:t>Muestra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826" y="3943397"/>
            <a:ext cx="7498080" cy="1940594"/>
          </a:xfrm>
        </p:spPr>
        <p:txBody>
          <a:bodyPr>
            <a:normAutofit/>
          </a:bodyPr>
          <a:lstStyle/>
          <a:p>
            <a:pPr marL="82296" indent="0">
              <a:buClrTx/>
              <a:buNone/>
            </a:pPr>
            <a:endParaRPr lang="es-ES_tradnl" sz="2500" dirty="0" smtClean="0">
              <a:solidFill>
                <a:schemeClr val="tx2"/>
              </a:solidFill>
            </a:endParaRPr>
          </a:p>
          <a:p>
            <a:pPr marL="82296" indent="0" algn="ctr">
              <a:buClrTx/>
              <a:buNone/>
            </a:pPr>
            <a:r>
              <a:rPr lang="es-ES_tradnl" sz="2500" dirty="0" smtClean="0">
                <a:solidFill>
                  <a:schemeClr val="tx2"/>
                </a:solidFill>
              </a:rPr>
              <a:t>El </a:t>
            </a:r>
            <a:r>
              <a:rPr lang="es-ES_tradnl" sz="2500" dirty="0">
                <a:solidFill>
                  <a:schemeClr val="tx2"/>
                </a:solidFill>
              </a:rPr>
              <a:t>tamaño de la muestra representativa para el presente estudio </a:t>
            </a:r>
            <a:r>
              <a:rPr lang="es-ES_tradnl" sz="2500" dirty="0" smtClean="0">
                <a:solidFill>
                  <a:schemeClr val="tx2"/>
                </a:solidFill>
              </a:rPr>
              <a:t>estuvo conformado </a:t>
            </a:r>
            <a:r>
              <a:rPr lang="es-ES_tradnl" sz="2500" dirty="0">
                <a:solidFill>
                  <a:schemeClr val="tx2"/>
                </a:solidFill>
              </a:rPr>
              <a:t>por un total de 368 individuos.</a:t>
            </a:r>
            <a:endParaRPr lang="en-US" sz="2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r="49375"/>
          <a:stretch/>
        </p:blipFill>
        <p:spPr>
          <a:xfrm>
            <a:off x="3207228" y="1715348"/>
            <a:ext cx="3643276" cy="243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7572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ENCUESTA</a:t>
            </a:r>
            <a:endParaRPr lang="es-EC" dirty="0"/>
          </a:p>
        </p:txBody>
      </p:sp>
      <p:pic>
        <p:nvPicPr>
          <p:cNvPr id="16389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210" y="1917699"/>
            <a:ext cx="3941761" cy="25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503" y="0"/>
            <a:ext cx="1419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6991" y="980489"/>
            <a:ext cx="4079125" cy="2546479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66874" y="980488"/>
            <a:ext cx="3746500" cy="2546479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04943" y="3799656"/>
            <a:ext cx="4190943" cy="26011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Resultados Demogr</a:t>
            </a:r>
            <a:r>
              <a:rPr lang="es-ES" dirty="0" smtClean="0"/>
              <a:t>á</a:t>
            </a:r>
            <a:r>
              <a:rPr lang="" dirty="0" smtClean="0"/>
              <a:t>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" sz="2500" dirty="0" smtClean="0">
                <a:solidFill>
                  <a:schemeClr val="tx2"/>
                </a:solidFill>
              </a:rPr>
              <a:t>La p</a:t>
            </a:r>
            <a:r>
              <a:rPr lang="es-ES_tradnl" sz="2500" dirty="0" smtClean="0">
                <a:solidFill>
                  <a:schemeClr val="tx2"/>
                </a:solidFill>
              </a:rPr>
              <a:t>oblación </a:t>
            </a:r>
            <a:r>
              <a:rPr lang="es-ES_tradnl" sz="2500" dirty="0">
                <a:solidFill>
                  <a:schemeClr val="tx2"/>
                </a:solidFill>
              </a:rPr>
              <a:t>se encuentra conformada en un </a:t>
            </a:r>
            <a:r>
              <a:rPr lang="es-ES_tradnl" sz="2500" dirty="0" smtClean="0">
                <a:solidFill>
                  <a:schemeClr val="tx2"/>
                </a:solidFill>
              </a:rPr>
              <a:t>81</a:t>
            </a:r>
            <a:r>
              <a:rPr lang="es-ES_tradnl" sz="2500" dirty="0">
                <a:solidFill>
                  <a:schemeClr val="tx2"/>
                </a:solidFill>
              </a:rPr>
              <a:t>% por personas de 14 a 50 años dividida en un 55% por género masculino y el restante 45% por género femenino, residentes en su mayor parte por gente de la zona norte y sur de la ciudad de Quito en un 53%, con estudios superiores a los escolares en un 85% permitiendo el desarrollo de publicidad y promoción escrita.</a:t>
            </a:r>
            <a:endParaRPr lang="es-E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6179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>
                <a:solidFill>
                  <a:schemeClr val="tx2"/>
                </a:solidFill>
              </a:rPr>
              <a:t>Datos Generales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89268"/>
            <a:ext cx="7498080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s-ES" sz="2500" dirty="0">
                <a:solidFill>
                  <a:schemeClr val="tx2"/>
                </a:solidFill>
              </a:rPr>
              <a:t>Corporación Civil sin fines de lucro orientada al desarrollo de actividades </a:t>
            </a:r>
            <a:r>
              <a:rPr lang="es-ES" sz="2500" dirty="0" smtClean="0">
                <a:solidFill>
                  <a:schemeClr val="tx2"/>
                </a:solidFill>
              </a:rPr>
              <a:t>deportivas.</a:t>
            </a:r>
            <a:endParaRPr lang="" sz="2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500" dirty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s-ES" sz="2500" dirty="0" smtClean="0">
                <a:solidFill>
                  <a:schemeClr val="tx2"/>
                </a:solidFill>
              </a:rPr>
              <a:t>Cuenta </a:t>
            </a:r>
            <a:r>
              <a:rPr lang="es-ES" sz="2500" dirty="0">
                <a:solidFill>
                  <a:schemeClr val="tx2"/>
                </a:solidFill>
              </a:rPr>
              <a:t>con 21 hectáreas de hermosos y grandes jardines e imponentes edificios de elegante </a:t>
            </a:r>
            <a:r>
              <a:rPr lang="es-ES" sz="2500" dirty="0" smtClean="0">
                <a:solidFill>
                  <a:schemeClr val="tx2"/>
                </a:solidFill>
              </a:rPr>
              <a:t>arquitectura.</a:t>
            </a:r>
            <a:endParaRPr lang="" sz="2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s-ES" sz="2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s-ES" sz="2500" dirty="0">
                <a:solidFill>
                  <a:schemeClr val="tx2"/>
                </a:solidFill>
              </a:rPr>
              <a:t>Una de las más antiguas y tradicionales instituciones del país</a:t>
            </a:r>
            <a:r>
              <a:rPr lang="es-ES" sz="2500" dirty="0" smtClean="0">
                <a:solidFill>
                  <a:schemeClr val="tx2"/>
                </a:solidFill>
              </a:rPr>
              <a:t>. Integrándose a la CICLUC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s-ES" sz="2500" dirty="0">
              <a:solidFill>
                <a:schemeClr val="tx2"/>
              </a:solidFill>
            </a:endParaRPr>
          </a:p>
          <a:p>
            <a:endParaRPr lang="en-US" sz="25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570" y="5303021"/>
            <a:ext cx="1924503" cy="14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7974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436905"/>
            <a:ext cx="7605485" cy="5050971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503" y="188682"/>
            <a:ext cx="1419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" dirty="0" smtClean="0"/>
              <a:t>Comportamiento del Consumidor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Los clientes tienen en un 59%  un tiempo de afiliación entre 0 y 3 años,  y un 41% superiores a los cuatro 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años</a:t>
            </a: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" sz="2100" dirty="0">
              <a:solidFill>
                <a:schemeClr val="tx2"/>
              </a:solidFill>
              <a:latin typeface="Gill Sans MT (Cuerpo)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La </a:t>
            </a: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frecuencia de </a:t>
            </a: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uso 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es </a:t>
            </a: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del 27% entre 2 y 6 veces al 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año</a:t>
            </a: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" sz="2100" dirty="0" smtClean="0">
              <a:solidFill>
                <a:schemeClr val="tx2"/>
              </a:solidFill>
              <a:latin typeface="Gill Sans MT (Cuerpo)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Preferencias: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 </a:t>
            </a: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Calidad 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del </a:t>
            </a: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servicio, 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instalaciones </a:t>
            </a: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y los espacios 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verdes</a:t>
            </a: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" sz="2100" dirty="0" smtClean="0">
              <a:solidFill>
                <a:schemeClr val="tx2"/>
              </a:solidFill>
              <a:latin typeface="Gill Sans MT (Cuerpo)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" sz="2100" dirty="0" smtClean="0">
                <a:solidFill>
                  <a:schemeClr val="tx2"/>
                </a:solidFill>
                <a:latin typeface="Gill Sans MT (Cuerpo)"/>
              </a:rPr>
              <a:t>Beneficios solicitados: E</a:t>
            </a:r>
            <a:r>
              <a:rPr lang="es-ES_tradnl" sz="2100" dirty="0" smtClean="0">
                <a:solidFill>
                  <a:schemeClr val="tx2"/>
                </a:solidFill>
                <a:latin typeface="Gill Sans MT (Cuerpo)"/>
              </a:rPr>
              <a:t>quitación, </a:t>
            </a: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cabalgata, campamentos nocturnos, caminatas por senderos, paseos en bicicleta  y actividades internas de gimnasio y </a:t>
            </a:r>
            <a:r>
              <a:rPr lang="es-ES_tradnl" sz="2100" dirty="0" err="1">
                <a:solidFill>
                  <a:schemeClr val="tx2"/>
                </a:solidFill>
                <a:latin typeface="Gill Sans MT (Cuerpo)"/>
              </a:rPr>
              <a:t>bailoterapia</a:t>
            </a:r>
            <a:r>
              <a:rPr lang="es-ES_tradnl" sz="2100" dirty="0">
                <a:solidFill>
                  <a:schemeClr val="tx2"/>
                </a:solidFill>
                <a:latin typeface="Gill Sans MT (Cuerpo)"/>
              </a:rPr>
              <a:t>, además de espectáculos culturales.</a:t>
            </a:r>
            <a:endParaRPr lang="es-ES" sz="2100" dirty="0">
              <a:solidFill>
                <a:schemeClr val="tx2"/>
              </a:solidFill>
              <a:latin typeface="Gill Sans MT (Cuerpo)"/>
            </a:endParaRPr>
          </a:p>
          <a:p>
            <a:endParaRPr lang="es-ES" sz="2100" dirty="0">
              <a:solidFill>
                <a:schemeClr val="tx2"/>
              </a:solidFill>
              <a:latin typeface="Gill Sans MT (Cuerpo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680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285" y="221440"/>
            <a:ext cx="2090939" cy="1327512"/>
          </a:xfrm>
        </p:spPr>
        <p:txBody>
          <a:bodyPr>
            <a:noAutofit/>
          </a:bodyPr>
          <a:lstStyle/>
          <a:p>
            <a:pPr algn="ctr"/>
            <a:r>
              <a:rPr lang="es-ES_tradnl" sz="2100" b="1" u="sng" dirty="0" smtClean="0">
                <a:effectLst/>
              </a:rPr>
              <a:t>Segmentación</a:t>
            </a:r>
            <a:r>
              <a:rPr lang="es-ES" sz="2100" b="1" u="sng" dirty="0" smtClean="0">
                <a:effectLst/>
              </a:rPr>
              <a:t> del Mercado </a:t>
            </a:r>
            <a:r>
              <a:rPr lang="es-ES" sz="2100" b="1" u="sng" dirty="0">
                <a:effectLst/>
              </a:rPr>
              <a:t>Meta</a:t>
            </a:r>
            <a:r>
              <a:rPr lang="en-US" sz="2100" dirty="0">
                <a:effectLst/>
              </a:rPr>
              <a:t/>
            </a:r>
            <a:br>
              <a:rPr lang="en-US" sz="2100" dirty="0">
                <a:effectLst/>
              </a:rPr>
            </a:br>
            <a:endParaRPr lang="en-US" sz="2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1255179"/>
              </p:ext>
            </p:extLst>
          </p:nvPr>
        </p:nvGraphicFramePr>
        <p:xfrm>
          <a:off x="3051224" y="203236"/>
          <a:ext cx="5995893" cy="6562326"/>
        </p:xfrm>
        <a:graphic>
          <a:graphicData uri="http://schemas.openxmlformats.org/presentationml/2006/ole">
            <p:oleObj spid="_x0000_s9231" name="Document" r:id="rId3" imgW="5511597" imgH="6032278" progId="Word.Document.12">
              <p:link updateAutomatic="1"/>
            </p:oleObj>
          </a:graphicData>
        </a:graphic>
      </p:graphicFrame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286" y="2505075"/>
            <a:ext cx="1906849" cy="142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7109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6332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DIRECCIONAMIENTO ESTRATÉGICO</a:t>
            </a:r>
            <a:endParaRPr lang="es-EC" dirty="0"/>
          </a:p>
        </p:txBody>
      </p:sp>
      <p:sp>
        <p:nvSpPr>
          <p:cNvPr id="45058" name="8 Rectángulo"/>
          <p:cNvSpPr>
            <a:spLocks/>
          </p:cNvSpPr>
          <p:nvPr/>
        </p:nvSpPr>
        <p:spPr bwMode="auto">
          <a:xfrm>
            <a:off x="1425571" y="2244245"/>
            <a:ext cx="7312025" cy="3256669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DEFINICIÓN DEL NEGOCIO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Brindar a los socios un servicio innovador y de calidad en un ambiente ecológico, con honestidad, respeto y lealtad, el cual se enfoca a las personas de todas las edades, tanto nacionales y extranjeras de clase social alta y media alta ofreciendo nuevas alternativas de recreación y entretenimiento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7272" y="2333154"/>
            <a:ext cx="7498080" cy="1629229"/>
          </a:xfrm>
        </p:spPr>
        <p:txBody>
          <a:bodyPr/>
          <a:lstStyle/>
          <a:p>
            <a:pPr algn="ctr">
              <a:buNone/>
            </a:pPr>
            <a:r>
              <a:rPr lang="es-ES_tradnl" dirty="0" smtClean="0"/>
              <a:t>	La visión actual del Club Castillo de </a:t>
            </a:r>
            <a:r>
              <a:rPr lang="es-ES_tradnl" dirty="0" err="1" smtClean="0"/>
              <a:t>Amaguaña</a:t>
            </a:r>
            <a:r>
              <a:rPr lang="es-ES_tradnl" dirty="0" smtClean="0"/>
              <a:t> se ubica en “ser el mejor club privado del país”</a:t>
            </a:r>
            <a:endParaRPr lang="es-EC" dirty="0"/>
          </a:p>
        </p:txBody>
      </p:sp>
      <p:sp>
        <p:nvSpPr>
          <p:cNvPr id="43010" name="4 Rectángulo"/>
          <p:cNvSpPr>
            <a:spLocks/>
          </p:cNvSpPr>
          <p:nvPr/>
        </p:nvSpPr>
        <p:spPr bwMode="auto">
          <a:xfrm>
            <a:off x="1624289" y="3995022"/>
            <a:ext cx="6721419" cy="2725067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VISIÓN PROPUESTA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Ser un club privado líder en servicios de recreación y entretenimiento que permita el desarrollo individual y organizacional de sus integrantes con alto grado de aceptación en los habitantes de la provincia de Pichincha para el año 2017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075" y="231140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4010" y="2206152"/>
            <a:ext cx="7498080" cy="18578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_tradnl" dirty="0" smtClean="0"/>
              <a:t>	La misión actual del Club se centra en “ofrecer la mejor infraestructura recreativa familiar, en la cual se brinda al socio un servicio innovador y de calidad en un ambiente ecológico, con honestidad, respeto y lealtad” ”</a:t>
            </a:r>
            <a:endParaRPr lang="es-EC" dirty="0"/>
          </a:p>
        </p:txBody>
      </p:sp>
      <p:sp>
        <p:nvSpPr>
          <p:cNvPr id="44034" name="9 Rectángulo"/>
          <p:cNvSpPr>
            <a:spLocks/>
          </p:cNvSpPr>
          <p:nvPr/>
        </p:nvSpPr>
        <p:spPr bwMode="auto">
          <a:xfrm>
            <a:off x="1971206" y="4280151"/>
            <a:ext cx="6447079" cy="2236748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MISIÓN PROPUESTA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Somos una organización privada que ofrece servicios de entretenimiento y  recreación, familiar y empresarial con la más alta calidad que deseen disfrutar de las bellezas naturales en </a:t>
            </a:r>
            <a:r>
              <a:rPr kumimoji="0" lang="es-EC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Amaguaña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194" y="262439"/>
            <a:ext cx="301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rId2" action="ppaction://hlinkfile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67" y="1441563"/>
            <a:ext cx="7163990" cy="5133408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182" y="122294"/>
            <a:ext cx="3107191" cy="125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14" y="23553"/>
            <a:ext cx="7498080" cy="1143000"/>
          </a:xfrm>
        </p:spPr>
        <p:txBody>
          <a:bodyPr/>
          <a:lstStyle/>
          <a:p>
            <a:r>
              <a:rPr lang="es-ES" b="1" dirty="0"/>
              <a:t>Estrategias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9025816"/>
              </p:ext>
            </p:extLst>
          </p:nvPr>
        </p:nvGraphicFramePr>
        <p:xfrm>
          <a:off x="1435608" y="959370"/>
          <a:ext cx="7498080" cy="56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36932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b="1" dirty="0" smtClean="0"/>
              <a:t>Análisis del impacto financiero del plan de marketing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9359" y="1989162"/>
            <a:ext cx="7498080" cy="69631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S_tradnl" sz="2500" dirty="0">
                <a:solidFill>
                  <a:schemeClr val="tx2"/>
                </a:solidFill>
              </a:rPr>
              <a:t>Presupuestos de Gastos de </a:t>
            </a:r>
            <a:r>
              <a:rPr lang="es-ES_tradnl" sz="2500" dirty="0" smtClean="0">
                <a:solidFill>
                  <a:schemeClr val="tx2"/>
                </a:solidFill>
              </a:rPr>
              <a:t>Marketing</a:t>
            </a:r>
            <a:endParaRPr lang="es-ES" sz="25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172" y="2653941"/>
            <a:ext cx="7679267" cy="36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879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2396" y="4207830"/>
            <a:ext cx="7839075" cy="217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397" y="1500195"/>
            <a:ext cx="7839075" cy="26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Análisis del impacto financiero del plan de marketing</a:t>
            </a:r>
            <a:endParaRPr lang="es-ES" sz="32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859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/>
                </a:solidFill>
              </a:rPr>
              <a:t>Objetivo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General y </a:t>
            </a:r>
            <a:r>
              <a:rPr lang="en-US" dirty="0" err="1" smtClean="0">
                <a:solidFill>
                  <a:schemeClr val="tx2"/>
                </a:solidFill>
              </a:rPr>
              <a:t>Específicos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523999" y="1190171"/>
          <a:ext cx="6966857" cy="525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01169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/>
              <a:t>Indicadores financieros</a:t>
            </a:r>
            <a:endParaRPr lang="es-ES" sz="32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894" y="1417638"/>
            <a:ext cx="4431620" cy="2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272" y="3531491"/>
            <a:ext cx="4452242" cy="259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00636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756229"/>
            <a:ext cx="7498080" cy="438806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r>
              <a:rPr lang="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iene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un total de 8.478 miembros </a:t>
            </a:r>
            <a:r>
              <a:rPr lang="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s-E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una frecuencia de uso promedio entre 2 a 6 visitas al año, </a:t>
            </a:r>
            <a:r>
              <a:rPr lang="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s-E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una ocupación anual del 28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endParaRPr lang="" sz="24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r>
              <a:rPr lang="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referencia </a:t>
            </a:r>
            <a:r>
              <a:rPr lang="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uso</a:t>
            </a:r>
            <a:r>
              <a:rPr lang="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áreas </a:t>
            </a:r>
            <a:r>
              <a:rPr lang="es-E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verdes, deportivas y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piscinas</a:t>
            </a:r>
            <a:r>
              <a:rPr lang="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s-ES" b="1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686740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5836" y="738363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r>
              <a:rPr lang="es-ES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es-ES" sz="25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institución al momento no realiza esfuerzos de marketing, por lo que es necesario implementar un plan para el desarrollo de gestión de marketing con el fin de generar clientes potenciales y fidelizar a los clientes nuevos por lo que se propone establecer un presupuesto entre el 5 y 10% de los ingresos</a:t>
            </a:r>
            <a:r>
              <a:rPr lang="es-ES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" sz="25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464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9258" y="549176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r>
              <a:rPr lang="es-ES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El </a:t>
            </a:r>
            <a:r>
              <a:rPr lang="es-ES" sz="25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precio se determina por la directiva del club en base al pronóstico de los costos anuales y cuotas de los clientes actuales. </a:t>
            </a:r>
            <a:endParaRPr lang="" sz="25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endParaRPr lang="es-ES" sz="25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Clr>
                <a:schemeClr val="bg2">
                  <a:lumMod val="50000"/>
                </a:schemeClr>
              </a:buClr>
            </a:pPr>
            <a:r>
              <a:rPr lang="es-ES" sz="25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El impacto financiero al establecer un plan de marketing para la institución generaría una rentabilidad del 52%, lo que representaría un incremento en sus resultados actuales</a:t>
            </a:r>
            <a:r>
              <a:rPr lang="" sz="25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" sz="25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3157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Recomendaciones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" sz="2500" dirty="0">
                <a:solidFill>
                  <a:schemeClr val="tx2"/>
                </a:solidFill>
              </a:rPr>
              <a:t>Implementar </a:t>
            </a:r>
            <a:r>
              <a:rPr lang="es-ES" sz="2500" dirty="0">
                <a:solidFill>
                  <a:schemeClr val="tx2"/>
                </a:solidFill>
              </a:rPr>
              <a:t>un proceso de mejoramiento continuo </a:t>
            </a:r>
            <a:r>
              <a:rPr lang="" sz="2500" dirty="0">
                <a:solidFill>
                  <a:schemeClr val="tx2"/>
                </a:solidFill>
              </a:rPr>
              <a:t>respecto a</a:t>
            </a:r>
            <a:r>
              <a:rPr lang="es-ES" sz="2500" dirty="0">
                <a:solidFill>
                  <a:schemeClr val="tx2"/>
                </a:solidFill>
              </a:rPr>
              <a:t> los servicios </a:t>
            </a:r>
            <a:r>
              <a:rPr lang="" sz="2500" dirty="0">
                <a:solidFill>
                  <a:schemeClr val="tx2"/>
                </a:solidFill>
              </a:rPr>
              <a:t>y</a:t>
            </a:r>
            <a:r>
              <a:rPr lang="es-ES" sz="2500" dirty="0">
                <a:solidFill>
                  <a:schemeClr val="tx2"/>
                </a:solidFill>
              </a:rPr>
              <a:t> atención del </a:t>
            </a:r>
            <a:r>
              <a:rPr lang="es-ES" sz="2500" dirty="0" smtClean="0">
                <a:solidFill>
                  <a:schemeClr val="tx2"/>
                </a:solidFill>
              </a:rPr>
              <a:t>cliente</a:t>
            </a:r>
            <a:endParaRPr lang="" sz="2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" sz="2500" dirty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" sz="2500" dirty="0">
                <a:solidFill>
                  <a:schemeClr val="tx2"/>
                </a:solidFill>
              </a:rPr>
              <a:t>Generacion</a:t>
            </a:r>
            <a:r>
              <a:rPr lang="es-ES" sz="2500" dirty="0">
                <a:solidFill>
                  <a:schemeClr val="tx2"/>
                </a:solidFill>
              </a:rPr>
              <a:t> de un manual de IVC (Imagen Visual Corporativa) que permita establecer elementos y recursos </a:t>
            </a:r>
            <a:r>
              <a:rPr lang="" sz="2500" dirty="0">
                <a:solidFill>
                  <a:schemeClr val="tx2"/>
                </a:solidFill>
              </a:rPr>
              <a:t>para la administracion de</a:t>
            </a:r>
            <a:r>
              <a:rPr lang="es-ES" sz="2500" dirty="0">
                <a:solidFill>
                  <a:schemeClr val="tx2"/>
                </a:solidFill>
              </a:rPr>
              <a:t> </a:t>
            </a:r>
            <a:r>
              <a:rPr lang="" sz="2500" dirty="0">
                <a:solidFill>
                  <a:schemeClr val="tx2"/>
                </a:solidFill>
              </a:rPr>
              <a:t>material</a:t>
            </a:r>
            <a:r>
              <a:rPr lang="es-ES" sz="2500" dirty="0">
                <a:solidFill>
                  <a:schemeClr val="tx2"/>
                </a:solidFill>
              </a:rPr>
              <a:t> visual</a:t>
            </a:r>
            <a:r>
              <a:rPr lang="" sz="2500" dirty="0" smtClean="0">
                <a:solidFill>
                  <a:schemeClr val="tx2"/>
                </a:solidFill>
              </a:rPr>
              <a:t>.</a:t>
            </a:r>
            <a:endParaRPr lang="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9804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Recomendaciones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" sz="2500" dirty="0" smtClean="0">
                <a:solidFill>
                  <a:schemeClr val="tx2"/>
                </a:solidFill>
              </a:rPr>
              <a:t>Desarrollo</a:t>
            </a:r>
            <a:r>
              <a:rPr lang="es-ES" sz="2500" dirty="0" smtClean="0">
                <a:solidFill>
                  <a:schemeClr val="tx2"/>
                </a:solidFill>
              </a:rPr>
              <a:t> </a:t>
            </a:r>
            <a:r>
              <a:rPr lang="es-ES" sz="2500" dirty="0">
                <a:solidFill>
                  <a:schemeClr val="tx2"/>
                </a:solidFill>
              </a:rPr>
              <a:t>eventos y promoción para involucrar a clientes potenciales</a:t>
            </a:r>
            <a:r>
              <a:rPr lang="es-ES" sz="2500" dirty="0" smtClean="0">
                <a:solidFill>
                  <a:schemeClr val="tx2"/>
                </a:solidFill>
              </a:rPr>
              <a:t>.</a:t>
            </a:r>
            <a:endParaRPr lang="" sz="25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s-ES" sz="2500" dirty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" sz="2500" dirty="0">
                <a:solidFill>
                  <a:schemeClr val="tx2"/>
                </a:solidFill>
              </a:rPr>
              <a:t>Generacion </a:t>
            </a:r>
            <a:r>
              <a:rPr lang="es-ES" sz="2500" dirty="0">
                <a:solidFill>
                  <a:schemeClr val="tx2"/>
                </a:solidFill>
              </a:rPr>
              <a:t>de un plan estratégico </a:t>
            </a:r>
            <a:r>
              <a:rPr lang="" sz="2500" dirty="0">
                <a:solidFill>
                  <a:schemeClr val="tx2"/>
                </a:solidFill>
              </a:rPr>
              <a:t>con el fin de establecer</a:t>
            </a:r>
            <a:r>
              <a:rPr lang="es-ES" sz="2500" dirty="0">
                <a:solidFill>
                  <a:schemeClr val="tx2"/>
                </a:solidFill>
              </a:rPr>
              <a:t> </a:t>
            </a:r>
            <a:r>
              <a:rPr lang="" sz="2500" dirty="0">
                <a:solidFill>
                  <a:schemeClr val="tx2"/>
                </a:solidFill>
              </a:rPr>
              <a:t>ventajas competitivas </a:t>
            </a:r>
            <a:r>
              <a:rPr lang="es-ES" sz="2500" dirty="0">
                <a:solidFill>
                  <a:schemeClr val="tx2"/>
                </a:solidFill>
              </a:rPr>
              <a:t>optimizando el manejo de los recursos financieros</a:t>
            </a:r>
            <a:r>
              <a:rPr lang="es-ES" sz="2500" dirty="0" smtClean="0">
                <a:solidFill>
                  <a:schemeClr val="tx2"/>
                </a:solidFill>
              </a:rPr>
              <a:t>.</a:t>
            </a:r>
            <a:endParaRPr lang="es-E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9109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4300" b="1" dirty="0">
                <a:solidFill>
                  <a:schemeClr val="tx2"/>
                </a:solidFill>
                <a:latin typeface="+mj-lt"/>
                <a:cs typeface="Grill "/>
              </a:rPr>
              <a:t>Diagrama</a:t>
            </a:r>
            <a:r>
              <a:rPr lang="es-ES" sz="4300" b="1" dirty="0">
                <a:solidFill>
                  <a:schemeClr val="tx2"/>
                </a:solidFill>
                <a:latin typeface="+mj-lt"/>
              </a:rPr>
              <a:t> de ISHIKAWA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/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n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472" y="1552106"/>
            <a:ext cx="7814236" cy="4738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8973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76" y="122070"/>
            <a:ext cx="7498080" cy="66665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chemeClr val="tx2"/>
                </a:solidFill>
              </a:rPr>
              <a:t>Análisis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Situacional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9535" y="669375"/>
            <a:ext cx="7498080" cy="99238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s-ES_tradnl" u="sng" dirty="0" smtClean="0">
                <a:solidFill>
                  <a:schemeClr val="tx2"/>
                </a:solidFill>
              </a:rPr>
              <a:t>Macroambiente</a:t>
            </a:r>
            <a:r>
              <a:rPr lang="en-US" u="sng" dirty="0" smtClean="0">
                <a:solidFill>
                  <a:schemeClr val="tx2"/>
                </a:solidFill>
              </a:rPr>
              <a:t>: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7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581" y="1765443"/>
            <a:ext cx="7708512" cy="125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84940" y="3443696"/>
            <a:ext cx="7734153" cy="1956803"/>
          </a:xfrm>
        </p:spPr>
        <p:txBody>
          <a:bodyPr>
            <a:normAutofit fontScale="92500"/>
          </a:bodyPr>
          <a:lstStyle/>
          <a:p>
            <a:pPr marL="82296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s-ES" sz="2500" dirty="0">
                <a:solidFill>
                  <a:srgbClr val="4F271C"/>
                </a:solidFill>
              </a:rPr>
              <a:t>La inflación presenta un promedio de 4,05 </a:t>
            </a:r>
            <a:r>
              <a:rPr lang="es-ES" sz="2500" dirty="0" smtClean="0">
                <a:solidFill>
                  <a:srgbClr val="4F271C"/>
                </a:solidFill>
              </a:rPr>
              <a:t>%</a:t>
            </a:r>
            <a:r>
              <a:rPr lang="" sz="2500" dirty="0" smtClean="0">
                <a:solidFill>
                  <a:srgbClr val="4F271C"/>
                </a:solidFill>
              </a:rPr>
              <a:t>, con </a:t>
            </a:r>
            <a:r>
              <a:rPr lang="es-ES" sz="2500" dirty="0" smtClean="0">
                <a:solidFill>
                  <a:srgbClr val="4F271C"/>
                </a:solidFill>
              </a:rPr>
              <a:t> </a:t>
            </a:r>
            <a:r>
              <a:rPr lang="es-ES" sz="2500" dirty="0">
                <a:solidFill>
                  <a:srgbClr val="4F271C"/>
                </a:solidFill>
              </a:rPr>
              <a:t>dos tendencias, de abril del 2009 a Agosto del 2009 una inflación positiva y de agosto del 2009 a 2013 una inflación </a:t>
            </a:r>
            <a:r>
              <a:rPr lang="es-ES" sz="2500" dirty="0" smtClean="0">
                <a:solidFill>
                  <a:srgbClr val="4F271C"/>
                </a:solidFill>
              </a:rPr>
              <a:t>negativa</a:t>
            </a:r>
            <a:r>
              <a:rPr lang="" sz="2500" dirty="0" smtClean="0">
                <a:solidFill>
                  <a:srgbClr val="4F271C"/>
                </a:solidFill>
              </a:rPr>
              <a:t>, </a:t>
            </a:r>
            <a:r>
              <a:rPr lang="es-ES" sz="2500" dirty="0" smtClean="0">
                <a:solidFill>
                  <a:srgbClr val="4F271C"/>
                </a:solidFill>
              </a:rPr>
              <a:t> efecto </a:t>
            </a:r>
            <a:r>
              <a:rPr lang="es-ES" sz="2500" dirty="0">
                <a:solidFill>
                  <a:srgbClr val="4F271C"/>
                </a:solidFill>
              </a:rPr>
              <a:t>económico sobre los precios del petróleo que tuvo la crisis financiera internacional</a:t>
            </a:r>
            <a:r>
              <a:rPr lang="es-ES" sz="2500" dirty="0" smtClean="0">
                <a:solidFill>
                  <a:srgbClr val="4F271C"/>
                </a:solidFill>
              </a:rPr>
              <a:t>.</a:t>
            </a:r>
            <a:endParaRPr lang="en-US" sz="2500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7448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784" y="2503107"/>
            <a:ext cx="2877167" cy="3729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03368" y="495680"/>
            <a:ext cx="8040632" cy="173785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es-ES_tradnl" sz="2500" dirty="0" smtClean="0">
                <a:solidFill>
                  <a:schemeClr val="tx2"/>
                </a:solidFill>
              </a:rPr>
              <a:t>El sistema financiero maneja una tasa de Interés Activa promedio del 9,05% anual, en los últimos 3 años la media de la tasa de interés activa corresponde al 8,17%. </a:t>
            </a:r>
          </a:p>
        </p:txBody>
      </p:sp>
    </p:spTree>
    <p:extLst>
      <p:ext uri="{BB962C8B-B14F-4D97-AF65-F5344CB8AC3E}">
        <p14:creationId xmlns:p14="http://schemas.microsoft.com/office/powerpoint/2010/main" xmlns="" val="41327000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941" y="192742"/>
            <a:ext cx="7498080" cy="2595428"/>
          </a:xfrm>
        </p:spPr>
        <p:txBody>
          <a:bodyPr/>
          <a:lstStyle/>
          <a:p>
            <a:pPr marL="82296" indent="0" algn="ctr">
              <a:lnSpc>
                <a:spcPct val="150000"/>
              </a:lnSpc>
              <a:buNone/>
            </a:pPr>
            <a:r>
              <a:rPr lang="es-ES_tradnl" sz="2500" dirty="0">
                <a:solidFill>
                  <a:schemeClr val="tx2"/>
                </a:solidFill>
              </a:rPr>
              <a:t>Ecuador para el mes de Junio del 2013 tiene un riesgo país de 636 puntos, menor al promedio manejado durante los últimos 6 años que corresponde a 772 </a:t>
            </a:r>
            <a:r>
              <a:rPr lang="es-ES_tradnl" sz="2500" dirty="0" smtClean="0">
                <a:solidFill>
                  <a:schemeClr val="tx2"/>
                </a:solidFill>
              </a:rPr>
              <a:t>puntos</a:t>
            </a:r>
            <a:r>
              <a:rPr lang="" sz="2500" dirty="0" smtClean="0">
                <a:solidFill>
                  <a:schemeClr val="tx2"/>
                </a:solidFill>
              </a:rPr>
              <a:t>.</a:t>
            </a: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510" y="3036120"/>
            <a:ext cx="2808941" cy="3273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8419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006" y="0"/>
            <a:ext cx="2019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/>
        </p:nvGraphicFramePr>
        <p:xfrm>
          <a:off x="1620574" y="986971"/>
          <a:ext cx="6937830" cy="486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4799" y="4198256"/>
            <a:ext cx="2214360" cy="21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8814" y="5128758"/>
            <a:ext cx="2166913" cy="14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effectLst/>
              </a:rPr>
              <a:t>Microambiente:</a:t>
            </a:r>
            <a:r>
              <a:rPr lang="en-US" u="sng" dirty="0" smtClean="0">
                <a:effectLst/>
              </a:rPr>
              <a:t> 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13538" y="1208742"/>
            <a:ext cx="7420150" cy="357243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S" sz="2500" u="sng" dirty="0" smtClean="0">
                <a:solidFill>
                  <a:schemeClr val="tx2"/>
                </a:solidFill>
              </a:rPr>
              <a:t>Perfil del Cliente:</a:t>
            </a:r>
          </a:p>
          <a:p>
            <a:pPr marL="82296" indent="0">
              <a:buNone/>
            </a:pPr>
            <a:endParaRPr lang="es-ES" sz="2500" u="sng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r>
              <a:rPr lang="es-ES" sz="2500" dirty="0">
                <a:solidFill>
                  <a:schemeClr val="tx2"/>
                </a:solidFill>
              </a:rPr>
              <a:t>P</a:t>
            </a:r>
            <a:r>
              <a:rPr lang="es-ES" sz="2500" dirty="0" smtClean="0">
                <a:solidFill>
                  <a:schemeClr val="tx2"/>
                </a:solidFill>
              </a:rPr>
              <a:t>oblación </a:t>
            </a:r>
            <a:r>
              <a:rPr lang="es-ES" sz="2500" dirty="0">
                <a:solidFill>
                  <a:schemeClr val="tx2"/>
                </a:solidFill>
              </a:rPr>
              <a:t>de 0 a 65 años, con un nivel económico medio-medio alto; los cuales se han clasificado de la siguiente manera</a:t>
            </a:r>
            <a:r>
              <a:rPr lang="es-ES" sz="2500" dirty="0" smtClean="0">
                <a:solidFill>
                  <a:schemeClr val="tx2"/>
                </a:solidFill>
              </a:rPr>
              <a:t>:</a:t>
            </a:r>
            <a:endParaRPr lang="en-US" sz="2500" dirty="0">
              <a:solidFill>
                <a:schemeClr val="tx2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9273794"/>
              </p:ext>
            </p:extLst>
          </p:nvPr>
        </p:nvGraphicFramePr>
        <p:xfrm>
          <a:off x="1677891" y="3621933"/>
          <a:ext cx="8617193" cy="2115482"/>
        </p:xfrm>
        <a:graphic>
          <a:graphicData uri="http://schemas.openxmlformats.org/presentationml/2006/ole">
            <p:oleObj spid="_x0000_s2075" name="Document" r:id="rId3" imgW="5622840" imgH="137124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81877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738</TotalTime>
  <Words>1069</Words>
  <Application>Microsoft Office PowerPoint</Application>
  <PresentationFormat>Presentación en pantalla (4:3)</PresentationFormat>
  <Paragraphs>118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Solstice</vt:lpstr>
      <vt:lpstr>\\localhost\Users\karinabaquero\Desktop\Document2!OLE_LINK1</vt:lpstr>
      <vt:lpstr>KINGSTON:TESISF~1.DOC!OLE_LINK11</vt:lpstr>
      <vt:lpstr>ESCUELA POLITÉCNICA DEL EJÉRCITO </vt:lpstr>
      <vt:lpstr>Datos Generales</vt:lpstr>
      <vt:lpstr>Objetivo General y Específicos</vt:lpstr>
      <vt:lpstr>Diagrama de ISHIKAWA </vt:lpstr>
      <vt:lpstr>Análisis Situacional</vt:lpstr>
      <vt:lpstr>Diapositiva 6</vt:lpstr>
      <vt:lpstr>Diapositiva 7</vt:lpstr>
      <vt:lpstr>Diapositiva 8</vt:lpstr>
      <vt:lpstr>Microambiente: </vt:lpstr>
      <vt:lpstr>Competencia:</vt:lpstr>
      <vt:lpstr>Capacidad Administrativa </vt:lpstr>
      <vt:lpstr>Capacidad Financiera</vt:lpstr>
      <vt:lpstr>Matriz FODA</vt:lpstr>
      <vt:lpstr>Matriz FODA</vt:lpstr>
      <vt:lpstr>Investigación de Mercados</vt:lpstr>
      <vt:lpstr>Tamaño de la Muestra</vt:lpstr>
      <vt:lpstr>ENCUESTA</vt:lpstr>
      <vt:lpstr>Diapositiva 18</vt:lpstr>
      <vt:lpstr>Resultados Demográficos</vt:lpstr>
      <vt:lpstr>Diapositiva 20</vt:lpstr>
      <vt:lpstr>Comportamiento del Consumidor</vt:lpstr>
      <vt:lpstr>Segmentación del Mercado Meta </vt:lpstr>
      <vt:lpstr>DIRECCIONAMIENTO ESTRATÉGICO</vt:lpstr>
      <vt:lpstr>Diapositiva 24</vt:lpstr>
      <vt:lpstr>Diapositiva 25</vt:lpstr>
      <vt:lpstr>Diapositiva 26</vt:lpstr>
      <vt:lpstr>Estrategias</vt:lpstr>
      <vt:lpstr>Análisis del impacto financiero del plan de marketing</vt:lpstr>
      <vt:lpstr>Análisis del impacto financiero del plan de marketing</vt:lpstr>
      <vt:lpstr>Indicadores financieros</vt:lpstr>
      <vt:lpstr>Conclusiones</vt:lpstr>
      <vt:lpstr>Diapositiva 32</vt:lpstr>
      <vt:lpstr>Diapositiva 33</vt:lpstr>
      <vt:lpstr>Recomendaciones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</dc:title>
  <dc:creator>Karina Baquero</dc:creator>
  <cp:lastModifiedBy>Andre</cp:lastModifiedBy>
  <cp:revision>82</cp:revision>
  <dcterms:created xsi:type="dcterms:W3CDTF">2013-10-22T19:12:38Z</dcterms:created>
  <dcterms:modified xsi:type="dcterms:W3CDTF">2013-10-25T15:43:34Z</dcterms:modified>
</cp:coreProperties>
</file>