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28" r:id="rId3"/>
  </p:sldMasterIdLst>
  <p:notesMasterIdLst>
    <p:notesMasterId r:id="rId34"/>
  </p:notesMasterIdLst>
  <p:handoutMasterIdLst>
    <p:handoutMasterId r:id="rId35"/>
  </p:handoutMasterIdLst>
  <p:sldIdLst>
    <p:sldId id="327" r:id="rId4"/>
    <p:sldId id="331" r:id="rId5"/>
    <p:sldId id="308" r:id="rId6"/>
    <p:sldId id="335" r:id="rId7"/>
    <p:sldId id="329" r:id="rId8"/>
    <p:sldId id="336" r:id="rId9"/>
    <p:sldId id="338" r:id="rId10"/>
    <p:sldId id="339" r:id="rId11"/>
    <p:sldId id="340" r:id="rId12"/>
    <p:sldId id="313" r:id="rId13"/>
    <p:sldId id="356" r:id="rId14"/>
    <p:sldId id="357" r:id="rId15"/>
    <p:sldId id="309" r:id="rId16"/>
    <p:sldId id="350" r:id="rId17"/>
    <p:sldId id="334" r:id="rId18"/>
    <p:sldId id="346" r:id="rId19"/>
    <p:sldId id="348" r:id="rId20"/>
    <p:sldId id="347" r:id="rId21"/>
    <p:sldId id="345" r:id="rId22"/>
    <p:sldId id="310" r:id="rId23"/>
    <p:sldId id="306" r:id="rId24"/>
    <p:sldId id="353" r:id="rId25"/>
    <p:sldId id="314" r:id="rId26"/>
    <p:sldId id="355" r:id="rId27"/>
    <p:sldId id="358" r:id="rId28"/>
    <p:sldId id="361" r:id="rId29"/>
    <p:sldId id="362" r:id="rId30"/>
    <p:sldId id="332" r:id="rId31"/>
    <p:sldId id="333" r:id="rId32"/>
    <p:sldId id="325" r:id="rId33"/>
  </p:sldIdLst>
  <p:sldSz cx="9144000" cy="6858000" type="screen4x3"/>
  <p:notesSz cx="9144000" cy="6858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728">
          <p15:clr>
            <a:srgbClr val="A4A3A4"/>
          </p15:clr>
        </p15:guide>
        <p15:guide id="2" pos="5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8C8"/>
    <a:srgbClr val="78F8FF"/>
    <a:srgbClr val="8EABDE"/>
    <a:srgbClr val="8FACE1"/>
    <a:srgbClr val="F50736"/>
    <a:srgbClr val="5DD8F2"/>
    <a:srgbClr val="A4D329"/>
    <a:srgbClr val="C0F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75" autoAdjust="0"/>
  </p:normalViewPr>
  <p:slideViewPr>
    <p:cSldViewPr snapToGrid="0">
      <p:cViewPr varScale="1">
        <p:scale>
          <a:sx n="69" d="100"/>
          <a:sy n="69" d="100"/>
        </p:scale>
        <p:origin x="1332" y="60"/>
      </p:cViewPr>
      <p:guideLst>
        <p:guide orient="horz" pos="3728"/>
        <p:guide pos="5269"/>
      </p:guideLst>
    </p:cSldViewPr>
  </p:slideViewPr>
  <p:outlineViewPr>
    <p:cViewPr>
      <p:scale>
        <a:sx n="33" d="100"/>
        <a:sy n="33" d="100"/>
      </p:scale>
      <p:origin x="0" y="3612"/>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A42CC-A5DB-0A40-995E-9FBBFDB4B755}" type="doc">
      <dgm:prSet loTypeId="urn:microsoft.com/office/officeart/2005/8/layout/venn1" loCatId="relationship" qsTypeId="urn:microsoft.com/office/officeart/2005/8/quickstyle/simple4" qsCatId="simple" csTypeId="urn:microsoft.com/office/officeart/2005/8/colors/accent1_2" csCatId="accent1" phldr="1"/>
      <dgm:spPr/>
    </dgm:pt>
    <dgm:pt modelId="{EB4755E5-5257-FE40-AA85-EA94980FC2ED}">
      <dgm:prSet phldrT="[Text]" custT="1"/>
      <dgm:spPr>
        <a:gradFill flip="none" rotWithShape="1">
          <a:gsLst>
            <a:gs pos="0">
              <a:srgbClr val="34A8CC">
                <a:alpha val="50000"/>
              </a:srgbClr>
            </a:gs>
            <a:gs pos="100000">
              <a:srgbClr val="227088">
                <a:alpha val="90000"/>
              </a:srgbClr>
            </a:gs>
          </a:gsLst>
          <a:lin ang="16200000" scaled="0"/>
          <a:tileRect/>
        </a:gradFill>
      </dgm:spPr>
      <dgm:t>
        <a:bodyPr/>
        <a:lstStyle/>
        <a:p>
          <a:r>
            <a:rPr lang="en-US" sz="2000" dirty="0" err="1" smtClean="0">
              <a:latin typeface="Arial" pitchFamily="34" charset="0"/>
              <a:cs typeface="Arial" pitchFamily="34" charset="0"/>
            </a:rPr>
            <a:t>Caja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Negra</a:t>
          </a:r>
          <a:endParaRPr lang="en-US" sz="2000" dirty="0">
            <a:latin typeface="Arial" pitchFamily="34" charset="0"/>
            <a:cs typeface="Arial" pitchFamily="34" charset="0"/>
          </a:endParaRPr>
        </a:p>
      </dgm:t>
    </dgm:pt>
    <dgm:pt modelId="{1B0A15C6-4D9A-D34C-A73F-5C7F5ED73496}" type="parTrans" cxnId="{8F287091-83DB-9642-B04B-8D4860E714A0}">
      <dgm:prSet/>
      <dgm:spPr/>
      <dgm:t>
        <a:bodyPr/>
        <a:lstStyle/>
        <a:p>
          <a:endParaRPr lang="en-US" sz="1100"/>
        </a:p>
      </dgm:t>
    </dgm:pt>
    <dgm:pt modelId="{51233C42-6B12-364B-93E9-B5698B9C37F2}" type="sibTrans" cxnId="{8F287091-83DB-9642-B04B-8D4860E714A0}">
      <dgm:prSet/>
      <dgm:spPr/>
      <dgm:t>
        <a:bodyPr/>
        <a:lstStyle/>
        <a:p>
          <a:endParaRPr lang="en-US" sz="1100"/>
        </a:p>
      </dgm:t>
    </dgm:pt>
    <dgm:pt modelId="{57683987-7F8C-9543-9B20-5EC6409DF48F}">
      <dgm:prSet phldrT="[Text]" custT="1"/>
      <dgm:spPr>
        <a:gradFill rotWithShape="0">
          <a:gsLst>
            <a:gs pos="0">
              <a:srgbClr val="C9E8F1">
                <a:alpha val="88000"/>
              </a:srgbClr>
            </a:gs>
            <a:gs pos="100000">
              <a:srgbClr val="AEDCEB">
                <a:alpha val="50000"/>
              </a:srgbClr>
            </a:gs>
          </a:gsLst>
        </a:gradFill>
      </dgm:spPr>
      <dgm:t>
        <a:bodyPr/>
        <a:lstStyle/>
        <a:p>
          <a:r>
            <a:rPr lang="es-EC" sz="2000" dirty="0" smtClean="0">
              <a:solidFill>
                <a:schemeClr val="accent1">
                  <a:lumMod val="50000"/>
                </a:schemeClr>
              </a:solidFill>
              <a:latin typeface="Arial" pitchFamily="34" charset="0"/>
              <a:cs typeface="Arial" pitchFamily="34" charset="0"/>
            </a:rPr>
            <a:t>Stress</a:t>
          </a:r>
          <a:endParaRPr lang="en-US" sz="2000" dirty="0">
            <a:solidFill>
              <a:schemeClr val="accent1">
                <a:lumMod val="50000"/>
              </a:schemeClr>
            </a:solidFill>
            <a:latin typeface="Arial" pitchFamily="34" charset="0"/>
            <a:cs typeface="Arial" pitchFamily="34" charset="0"/>
          </a:endParaRPr>
        </a:p>
      </dgm:t>
    </dgm:pt>
    <dgm:pt modelId="{7E562330-9CB4-F04C-927C-7B9506E4EAFE}" type="parTrans" cxnId="{3B8B8485-CE1B-F041-88E0-1EEE8E03A7D6}">
      <dgm:prSet/>
      <dgm:spPr/>
      <dgm:t>
        <a:bodyPr/>
        <a:lstStyle/>
        <a:p>
          <a:endParaRPr lang="en-US" sz="1100"/>
        </a:p>
      </dgm:t>
    </dgm:pt>
    <dgm:pt modelId="{9323731C-452A-DE40-A23E-11A125DB5DFE}" type="sibTrans" cxnId="{3B8B8485-CE1B-F041-88E0-1EEE8E03A7D6}">
      <dgm:prSet/>
      <dgm:spPr/>
      <dgm:t>
        <a:bodyPr/>
        <a:lstStyle/>
        <a:p>
          <a:endParaRPr lang="en-US" sz="1100"/>
        </a:p>
      </dgm:t>
    </dgm:pt>
    <dgm:pt modelId="{56C66CBA-9F4F-C24B-BF63-710D4F185AC4}">
      <dgm:prSet phldrT="[Text]" custT="1"/>
      <dgm:spPr>
        <a:gradFill flip="none" rotWithShape="1">
          <a:gsLst>
            <a:gs pos="0">
              <a:srgbClr val="00405F">
                <a:alpha val="90000"/>
              </a:srgbClr>
            </a:gs>
            <a:gs pos="100000">
              <a:srgbClr val="0070C0"/>
            </a:gs>
          </a:gsLst>
          <a:lin ang="16200000" scaled="0"/>
          <a:tileRect/>
        </a:gradFill>
      </dgm:spPr>
      <dgm:t>
        <a:bodyPr/>
        <a:lstStyle/>
        <a:p>
          <a:pPr algn="r"/>
          <a:r>
            <a:rPr lang="en-US" sz="2000" dirty="0" err="1" smtClean="0"/>
            <a:t>Caja</a:t>
          </a:r>
          <a:r>
            <a:rPr lang="en-US" sz="2000" dirty="0" smtClean="0"/>
            <a:t> Blanca</a:t>
          </a:r>
          <a:endParaRPr lang="en-US" sz="2000" dirty="0"/>
        </a:p>
      </dgm:t>
    </dgm:pt>
    <dgm:pt modelId="{1518CF2D-74DD-9448-A91C-FD24E72D521F}" type="parTrans" cxnId="{795598E7-B9C9-FD4F-9096-F600292F1294}">
      <dgm:prSet/>
      <dgm:spPr/>
      <dgm:t>
        <a:bodyPr/>
        <a:lstStyle/>
        <a:p>
          <a:endParaRPr lang="en-US" sz="1100"/>
        </a:p>
      </dgm:t>
    </dgm:pt>
    <dgm:pt modelId="{08525B41-86C6-1548-B79D-A1F76D8D8667}" type="sibTrans" cxnId="{795598E7-B9C9-FD4F-9096-F600292F1294}">
      <dgm:prSet/>
      <dgm:spPr/>
      <dgm:t>
        <a:bodyPr/>
        <a:lstStyle/>
        <a:p>
          <a:endParaRPr lang="en-US" sz="1100"/>
        </a:p>
      </dgm:t>
    </dgm:pt>
    <dgm:pt modelId="{F30CEE75-7B49-A64A-A7DA-50F04D788E7E}" type="pres">
      <dgm:prSet presAssocID="{84FA42CC-A5DB-0A40-995E-9FBBFDB4B755}" presName="compositeShape" presStyleCnt="0">
        <dgm:presLayoutVars>
          <dgm:chMax val="7"/>
          <dgm:dir/>
          <dgm:resizeHandles val="exact"/>
        </dgm:presLayoutVars>
      </dgm:prSet>
      <dgm:spPr/>
    </dgm:pt>
    <dgm:pt modelId="{F18A1AB6-6B7E-A241-B5D7-6B83353B0CCD}" type="pres">
      <dgm:prSet presAssocID="{EB4755E5-5257-FE40-AA85-EA94980FC2ED}" presName="circ1" presStyleLbl="vennNode1" presStyleIdx="0" presStyleCnt="3"/>
      <dgm:spPr/>
      <dgm:t>
        <a:bodyPr/>
        <a:lstStyle/>
        <a:p>
          <a:endParaRPr lang="en-US"/>
        </a:p>
      </dgm:t>
    </dgm:pt>
    <dgm:pt modelId="{1A09A159-9D89-B946-9BBF-A6C5E0755235}" type="pres">
      <dgm:prSet presAssocID="{EB4755E5-5257-FE40-AA85-EA94980FC2ED}" presName="circ1Tx" presStyleLbl="revTx" presStyleIdx="0" presStyleCnt="0">
        <dgm:presLayoutVars>
          <dgm:chMax val="0"/>
          <dgm:chPref val="0"/>
          <dgm:bulletEnabled val="1"/>
        </dgm:presLayoutVars>
      </dgm:prSet>
      <dgm:spPr/>
      <dgm:t>
        <a:bodyPr/>
        <a:lstStyle/>
        <a:p>
          <a:endParaRPr lang="en-US"/>
        </a:p>
      </dgm:t>
    </dgm:pt>
    <dgm:pt modelId="{A91382F3-386D-654E-8F08-864327A6B323}" type="pres">
      <dgm:prSet presAssocID="{57683987-7F8C-9543-9B20-5EC6409DF48F}" presName="circ2" presStyleLbl="vennNode1" presStyleIdx="1" presStyleCnt="3"/>
      <dgm:spPr/>
      <dgm:t>
        <a:bodyPr/>
        <a:lstStyle/>
        <a:p>
          <a:endParaRPr lang="en-US"/>
        </a:p>
      </dgm:t>
    </dgm:pt>
    <dgm:pt modelId="{C2BD1E31-601C-B94E-A1C0-685C739CE03E}" type="pres">
      <dgm:prSet presAssocID="{57683987-7F8C-9543-9B20-5EC6409DF48F}" presName="circ2Tx" presStyleLbl="revTx" presStyleIdx="0" presStyleCnt="0">
        <dgm:presLayoutVars>
          <dgm:chMax val="0"/>
          <dgm:chPref val="0"/>
          <dgm:bulletEnabled val="1"/>
        </dgm:presLayoutVars>
      </dgm:prSet>
      <dgm:spPr/>
      <dgm:t>
        <a:bodyPr/>
        <a:lstStyle/>
        <a:p>
          <a:endParaRPr lang="en-US"/>
        </a:p>
      </dgm:t>
    </dgm:pt>
    <dgm:pt modelId="{A37B17B7-17DD-2349-8529-258A5A9295F9}" type="pres">
      <dgm:prSet presAssocID="{56C66CBA-9F4F-C24B-BF63-710D4F185AC4}" presName="circ3" presStyleLbl="vennNode1" presStyleIdx="2" presStyleCnt="3"/>
      <dgm:spPr/>
      <dgm:t>
        <a:bodyPr/>
        <a:lstStyle/>
        <a:p>
          <a:endParaRPr lang="en-US"/>
        </a:p>
      </dgm:t>
    </dgm:pt>
    <dgm:pt modelId="{05A36415-CFCA-0E4B-8B90-A7F203CCC33C}" type="pres">
      <dgm:prSet presAssocID="{56C66CBA-9F4F-C24B-BF63-710D4F185AC4}" presName="circ3Tx" presStyleLbl="revTx" presStyleIdx="0" presStyleCnt="0">
        <dgm:presLayoutVars>
          <dgm:chMax val="0"/>
          <dgm:chPref val="0"/>
          <dgm:bulletEnabled val="1"/>
        </dgm:presLayoutVars>
      </dgm:prSet>
      <dgm:spPr/>
      <dgm:t>
        <a:bodyPr/>
        <a:lstStyle/>
        <a:p>
          <a:endParaRPr lang="en-US"/>
        </a:p>
      </dgm:t>
    </dgm:pt>
  </dgm:ptLst>
  <dgm:cxnLst>
    <dgm:cxn modelId="{F609E88B-C136-4360-9A76-4EEA758870C7}" type="presOf" srcId="{EB4755E5-5257-FE40-AA85-EA94980FC2ED}" destId="{F18A1AB6-6B7E-A241-B5D7-6B83353B0CCD}" srcOrd="0" destOrd="0" presId="urn:microsoft.com/office/officeart/2005/8/layout/venn1"/>
    <dgm:cxn modelId="{3B8B8485-CE1B-F041-88E0-1EEE8E03A7D6}" srcId="{84FA42CC-A5DB-0A40-995E-9FBBFDB4B755}" destId="{57683987-7F8C-9543-9B20-5EC6409DF48F}" srcOrd="1" destOrd="0" parTransId="{7E562330-9CB4-F04C-927C-7B9506E4EAFE}" sibTransId="{9323731C-452A-DE40-A23E-11A125DB5DFE}"/>
    <dgm:cxn modelId="{B9966E9F-7AFD-41E7-A6C3-DE1FD441A726}" type="presOf" srcId="{57683987-7F8C-9543-9B20-5EC6409DF48F}" destId="{C2BD1E31-601C-B94E-A1C0-685C739CE03E}" srcOrd="1" destOrd="0" presId="urn:microsoft.com/office/officeart/2005/8/layout/venn1"/>
    <dgm:cxn modelId="{795598E7-B9C9-FD4F-9096-F600292F1294}" srcId="{84FA42CC-A5DB-0A40-995E-9FBBFDB4B755}" destId="{56C66CBA-9F4F-C24B-BF63-710D4F185AC4}" srcOrd="2" destOrd="0" parTransId="{1518CF2D-74DD-9448-A91C-FD24E72D521F}" sibTransId="{08525B41-86C6-1548-B79D-A1F76D8D8667}"/>
    <dgm:cxn modelId="{A63F3D07-51FB-4E34-A1AA-21CC19F096B3}" type="presOf" srcId="{57683987-7F8C-9543-9B20-5EC6409DF48F}" destId="{A91382F3-386D-654E-8F08-864327A6B323}" srcOrd="0" destOrd="0" presId="urn:microsoft.com/office/officeart/2005/8/layout/venn1"/>
    <dgm:cxn modelId="{9550628C-CCD6-4CE0-894C-E53DF0BCAF99}" type="presOf" srcId="{56C66CBA-9F4F-C24B-BF63-710D4F185AC4}" destId="{A37B17B7-17DD-2349-8529-258A5A9295F9}" srcOrd="0" destOrd="0" presId="urn:microsoft.com/office/officeart/2005/8/layout/venn1"/>
    <dgm:cxn modelId="{8F287091-83DB-9642-B04B-8D4860E714A0}" srcId="{84FA42CC-A5DB-0A40-995E-9FBBFDB4B755}" destId="{EB4755E5-5257-FE40-AA85-EA94980FC2ED}" srcOrd="0" destOrd="0" parTransId="{1B0A15C6-4D9A-D34C-A73F-5C7F5ED73496}" sibTransId="{51233C42-6B12-364B-93E9-B5698B9C37F2}"/>
    <dgm:cxn modelId="{D9A0E01A-0F97-4733-BBA1-89076EA72BDF}" type="presOf" srcId="{56C66CBA-9F4F-C24B-BF63-710D4F185AC4}" destId="{05A36415-CFCA-0E4B-8B90-A7F203CCC33C}" srcOrd="1" destOrd="0" presId="urn:microsoft.com/office/officeart/2005/8/layout/venn1"/>
    <dgm:cxn modelId="{2CE84B82-7D5F-4B2E-99F2-6B392F06067B}" type="presOf" srcId="{84FA42CC-A5DB-0A40-995E-9FBBFDB4B755}" destId="{F30CEE75-7B49-A64A-A7DA-50F04D788E7E}" srcOrd="0" destOrd="0" presId="urn:microsoft.com/office/officeart/2005/8/layout/venn1"/>
    <dgm:cxn modelId="{29FA0591-7C1F-42AA-A626-5D6179A9D6C2}" type="presOf" srcId="{EB4755E5-5257-FE40-AA85-EA94980FC2ED}" destId="{1A09A159-9D89-B946-9BBF-A6C5E0755235}" srcOrd="1" destOrd="0" presId="urn:microsoft.com/office/officeart/2005/8/layout/venn1"/>
    <dgm:cxn modelId="{E364F94D-BAA3-414B-B86F-C1C41B3BCE46}" type="presParOf" srcId="{F30CEE75-7B49-A64A-A7DA-50F04D788E7E}" destId="{F18A1AB6-6B7E-A241-B5D7-6B83353B0CCD}" srcOrd="0" destOrd="0" presId="urn:microsoft.com/office/officeart/2005/8/layout/venn1"/>
    <dgm:cxn modelId="{67B7F000-E580-4DFF-ABA7-7B3E7F32DD91}" type="presParOf" srcId="{F30CEE75-7B49-A64A-A7DA-50F04D788E7E}" destId="{1A09A159-9D89-B946-9BBF-A6C5E0755235}" srcOrd="1" destOrd="0" presId="urn:microsoft.com/office/officeart/2005/8/layout/venn1"/>
    <dgm:cxn modelId="{CE66F5E6-BABF-479F-A0DF-7A9F08F85886}" type="presParOf" srcId="{F30CEE75-7B49-A64A-A7DA-50F04D788E7E}" destId="{A91382F3-386D-654E-8F08-864327A6B323}" srcOrd="2" destOrd="0" presId="urn:microsoft.com/office/officeart/2005/8/layout/venn1"/>
    <dgm:cxn modelId="{8D951B27-AB3C-41D7-95C9-05F7207D6C68}" type="presParOf" srcId="{F30CEE75-7B49-A64A-A7DA-50F04D788E7E}" destId="{C2BD1E31-601C-B94E-A1C0-685C739CE03E}" srcOrd="3" destOrd="0" presId="urn:microsoft.com/office/officeart/2005/8/layout/venn1"/>
    <dgm:cxn modelId="{FEC15DA0-2844-4D6D-B2AE-46F9194355EB}" type="presParOf" srcId="{F30CEE75-7B49-A64A-A7DA-50F04D788E7E}" destId="{A37B17B7-17DD-2349-8529-258A5A9295F9}" srcOrd="4" destOrd="0" presId="urn:microsoft.com/office/officeart/2005/8/layout/venn1"/>
    <dgm:cxn modelId="{72BCED3D-6A90-46EC-8DE8-0BE8DC24CB7B}" type="presParOf" srcId="{F30CEE75-7B49-A64A-A7DA-50F04D788E7E}" destId="{05A36415-CFCA-0E4B-8B90-A7F203CCC33C}"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1AB6-6B7E-A241-B5D7-6B83353B0CCD}">
      <dsp:nvSpPr>
        <dsp:cNvPr id="0" name=""/>
        <dsp:cNvSpPr/>
      </dsp:nvSpPr>
      <dsp:spPr>
        <a:xfrm>
          <a:off x="1202783" y="37226"/>
          <a:ext cx="1786890" cy="1786890"/>
        </a:xfrm>
        <a:prstGeom prst="ellipse">
          <a:avLst/>
        </a:prstGeom>
        <a:gradFill flip="none" rotWithShape="1">
          <a:gsLst>
            <a:gs pos="0">
              <a:srgbClr val="34A8CC">
                <a:alpha val="50000"/>
              </a:srgbClr>
            </a:gs>
            <a:gs pos="100000">
              <a:srgbClr val="227088">
                <a:alpha val="90000"/>
              </a:srgbClr>
            </a:gs>
          </a:gsLst>
          <a:lin ang="16200000" scaled="0"/>
          <a:tileRect/>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Caja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Negra</a:t>
          </a:r>
          <a:endParaRPr lang="en-US" sz="2000" kern="1200" dirty="0">
            <a:latin typeface="Arial" pitchFamily="34" charset="0"/>
            <a:cs typeface="Arial" pitchFamily="34" charset="0"/>
          </a:endParaRPr>
        </a:p>
      </dsp:txBody>
      <dsp:txXfrm>
        <a:off x="1441036" y="349932"/>
        <a:ext cx="1310386" cy="804100"/>
      </dsp:txXfrm>
    </dsp:sp>
    <dsp:sp modelId="{A91382F3-386D-654E-8F08-864327A6B323}">
      <dsp:nvSpPr>
        <dsp:cNvPr id="0" name=""/>
        <dsp:cNvSpPr/>
      </dsp:nvSpPr>
      <dsp:spPr>
        <a:xfrm>
          <a:off x="1847553" y="1154033"/>
          <a:ext cx="1786890" cy="1786890"/>
        </a:xfrm>
        <a:prstGeom prst="ellipse">
          <a:avLst/>
        </a:prstGeom>
        <a:gradFill rotWithShape="0">
          <a:gsLst>
            <a:gs pos="0">
              <a:srgbClr val="C9E8F1">
                <a:alpha val="88000"/>
              </a:srgbClr>
            </a:gs>
            <a:gs pos="100000">
              <a:srgbClr val="AEDCEB">
                <a:alpha val="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1">
                  <a:lumMod val="50000"/>
                </a:schemeClr>
              </a:solidFill>
              <a:latin typeface="Arial" pitchFamily="34" charset="0"/>
              <a:cs typeface="Arial" pitchFamily="34" charset="0"/>
            </a:rPr>
            <a:t>Stress</a:t>
          </a:r>
          <a:endParaRPr lang="en-US" sz="2000" kern="1200" dirty="0">
            <a:solidFill>
              <a:schemeClr val="accent1">
                <a:lumMod val="50000"/>
              </a:schemeClr>
            </a:solidFill>
            <a:latin typeface="Arial" pitchFamily="34" charset="0"/>
            <a:cs typeface="Arial" pitchFamily="34" charset="0"/>
          </a:endParaRPr>
        </a:p>
      </dsp:txBody>
      <dsp:txXfrm>
        <a:off x="2394044" y="1615646"/>
        <a:ext cx="1072134" cy="982789"/>
      </dsp:txXfrm>
    </dsp:sp>
    <dsp:sp modelId="{A37B17B7-17DD-2349-8529-258A5A9295F9}">
      <dsp:nvSpPr>
        <dsp:cNvPr id="0" name=""/>
        <dsp:cNvSpPr/>
      </dsp:nvSpPr>
      <dsp:spPr>
        <a:xfrm>
          <a:off x="558014" y="1154033"/>
          <a:ext cx="1786890" cy="1786890"/>
        </a:xfrm>
        <a:prstGeom prst="ellipse">
          <a:avLst/>
        </a:prstGeom>
        <a:gradFill flip="none" rotWithShape="1">
          <a:gsLst>
            <a:gs pos="0">
              <a:srgbClr val="00405F">
                <a:alpha val="90000"/>
              </a:srgbClr>
            </a:gs>
            <a:gs pos="100000">
              <a:srgbClr val="0070C0"/>
            </a:gs>
          </a:gsLst>
          <a:lin ang="16200000" scaled="0"/>
          <a:tileRect/>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r>
            <a:rPr lang="en-US" sz="2000" kern="1200" dirty="0" err="1" smtClean="0"/>
            <a:t>Caja</a:t>
          </a:r>
          <a:r>
            <a:rPr lang="en-US" sz="2000" kern="1200" dirty="0" smtClean="0"/>
            <a:t> Blanca</a:t>
          </a:r>
          <a:endParaRPr lang="en-US" sz="2000" kern="1200" dirty="0"/>
        </a:p>
      </dsp:txBody>
      <dsp:txXfrm>
        <a:off x="726280" y="1615646"/>
        <a:ext cx="1072134" cy="9827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0787216-56B7-4C99-B61C-9ACADEA74172}" type="datetimeFigureOut">
              <a:rPr lang="es-EC" smtClean="0"/>
              <a:t>23/04/2014</a:t>
            </a:fld>
            <a:endParaRPr lang="es-EC"/>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1AFB008-C865-4AD2-BE3E-FBF51450AC2A}" type="slidenum">
              <a:rPr lang="es-EC" smtClean="0"/>
              <a:t>‹Nº›</a:t>
            </a:fld>
            <a:endParaRPr lang="es-EC"/>
          </a:p>
        </p:txBody>
      </p:sp>
    </p:spTree>
    <p:extLst>
      <p:ext uri="{BB962C8B-B14F-4D97-AF65-F5344CB8AC3E}">
        <p14:creationId xmlns:p14="http://schemas.microsoft.com/office/powerpoint/2010/main" val="1632446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7606CAA-065C-48DE-879C-A858D507628C}" type="datetimeFigureOut">
              <a:rPr lang="es-EC" smtClean="0"/>
              <a:t>23/04/2014</a:t>
            </a:fld>
            <a:endParaRPr lang="es-EC"/>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5C34F9-8EC7-44E8-B054-B62C5BE86F95}" type="slidenum">
              <a:rPr lang="es-EC" smtClean="0"/>
              <a:t>‹Nº›</a:t>
            </a:fld>
            <a:endParaRPr lang="es-EC"/>
          </a:p>
        </p:txBody>
      </p:sp>
    </p:spTree>
    <p:extLst>
      <p:ext uri="{BB962C8B-B14F-4D97-AF65-F5344CB8AC3E}">
        <p14:creationId xmlns:p14="http://schemas.microsoft.com/office/powerpoint/2010/main" val="336074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a:t>
            </a:fld>
            <a:endParaRPr lang="es-EC"/>
          </a:p>
        </p:txBody>
      </p:sp>
    </p:spTree>
    <p:extLst>
      <p:ext uri="{BB962C8B-B14F-4D97-AF65-F5344CB8AC3E}">
        <p14:creationId xmlns:p14="http://schemas.microsoft.com/office/powerpoint/2010/main" val="363274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12</a:t>
            </a:fld>
            <a:endParaRPr lang="es-EC"/>
          </a:p>
        </p:txBody>
      </p:sp>
    </p:spTree>
    <p:extLst>
      <p:ext uri="{BB962C8B-B14F-4D97-AF65-F5344CB8AC3E}">
        <p14:creationId xmlns:p14="http://schemas.microsoft.com/office/powerpoint/2010/main" val="116867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13</a:t>
            </a:fld>
            <a:endParaRPr lang="es-EC"/>
          </a:p>
        </p:txBody>
      </p:sp>
    </p:spTree>
    <p:extLst>
      <p:ext uri="{BB962C8B-B14F-4D97-AF65-F5344CB8AC3E}">
        <p14:creationId xmlns:p14="http://schemas.microsoft.com/office/powerpoint/2010/main" val="128147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15</a:t>
            </a:fld>
            <a:endParaRPr lang="es-EC"/>
          </a:p>
        </p:txBody>
      </p:sp>
    </p:spTree>
    <p:extLst>
      <p:ext uri="{BB962C8B-B14F-4D97-AF65-F5344CB8AC3E}">
        <p14:creationId xmlns:p14="http://schemas.microsoft.com/office/powerpoint/2010/main" val="314486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16</a:t>
            </a:fld>
            <a:endParaRPr lang="es-EC"/>
          </a:p>
        </p:txBody>
      </p:sp>
    </p:spTree>
    <p:extLst>
      <p:ext uri="{BB962C8B-B14F-4D97-AF65-F5344CB8AC3E}">
        <p14:creationId xmlns:p14="http://schemas.microsoft.com/office/powerpoint/2010/main" val="314486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17</a:t>
            </a:fld>
            <a:endParaRPr lang="es-EC"/>
          </a:p>
        </p:txBody>
      </p:sp>
    </p:spTree>
    <p:extLst>
      <p:ext uri="{BB962C8B-B14F-4D97-AF65-F5344CB8AC3E}">
        <p14:creationId xmlns:p14="http://schemas.microsoft.com/office/powerpoint/2010/main" val="314486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18</a:t>
            </a:fld>
            <a:endParaRPr lang="es-EC"/>
          </a:p>
        </p:txBody>
      </p:sp>
    </p:spTree>
    <p:extLst>
      <p:ext uri="{BB962C8B-B14F-4D97-AF65-F5344CB8AC3E}">
        <p14:creationId xmlns:p14="http://schemas.microsoft.com/office/powerpoint/2010/main" val="314486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19</a:t>
            </a:fld>
            <a:endParaRPr lang="es-EC"/>
          </a:p>
        </p:txBody>
      </p:sp>
    </p:spTree>
    <p:extLst>
      <p:ext uri="{BB962C8B-B14F-4D97-AF65-F5344CB8AC3E}">
        <p14:creationId xmlns:p14="http://schemas.microsoft.com/office/powerpoint/2010/main" val="31448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20</a:t>
            </a:fld>
            <a:endParaRPr lang="es-EC"/>
          </a:p>
        </p:txBody>
      </p:sp>
    </p:spTree>
    <p:extLst>
      <p:ext uri="{BB962C8B-B14F-4D97-AF65-F5344CB8AC3E}">
        <p14:creationId xmlns:p14="http://schemas.microsoft.com/office/powerpoint/2010/main" val="1229550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21</a:t>
            </a:fld>
            <a:endParaRPr lang="es-EC"/>
          </a:p>
        </p:txBody>
      </p:sp>
    </p:spTree>
    <p:extLst>
      <p:ext uri="{BB962C8B-B14F-4D97-AF65-F5344CB8AC3E}">
        <p14:creationId xmlns:p14="http://schemas.microsoft.com/office/powerpoint/2010/main" val="153576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22</a:t>
            </a:fld>
            <a:endParaRPr lang="es-EC"/>
          </a:p>
        </p:txBody>
      </p:sp>
    </p:spTree>
    <p:extLst>
      <p:ext uri="{BB962C8B-B14F-4D97-AF65-F5344CB8AC3E}">
        <p14:creationId xmlns:p14="http://schemas.microsoft.com/office/powerpoint/2010/main" val="367728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3</a:t>
            </a:fld>
            <a:endParaRPr lang="es-EC"/>
          </a:p>
        </p:txBody>
      </p:sp>
    </p:spTree>
    <p:extLst>
      <p:ext uri="{BB962C8B-B14F-4D97-AF65-F5344CB8AC3E}">
        <p14:creationId xmlns:p14="http://schemas.microsoft.com/office/powerpoint/2010/main" val="317309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23</a:t>
            </a:fld>
            <a:endParaRPr lang="es-EC"/>
          </a:p>
        </p:txBody>
      </p:sp>
    </p:spTree>
    <p:extLst>
      <p:ext uri="{BB962C8B-B14F-4D97-AF65-F5344CB8AC3E}">
        <p14:creationId xmlns:p14="http://schemas.microsoft.com/office/powerpoint/2010/main" val="28480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smtClean="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24</a:t>
            </a:fld>
            <a:endParaRPr lang="es-EC"/>
          </a:p>
        </p:txBody>
      </p:sp>
    </p:spTree>
    <p:extLst>
      <p:ext uri="{BB962C8B-B14F-4D97-AF65-F5344CB8AC3E}">
        <p14:creationId xmlns:p14="http://schemas.microsoft.com/office/powerpoint/2010/main" val="41291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27</a:t>
            </a:fld>
            <a:endParaRPr lang="es-EC"/>
          </a:p>
        </p:txBody>
      </p:sp>
    </p:spTree>
    <p:extLst>
      <p:ext uri="{BB962C8B-B14F-4D97-AF65-F5344CB8AC3E}">
        <p14:creationId xmlns:p14="http://schemas.microsoft.com/office/powerpoint/2010/main" val="39309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28</a:t>
            </a:fld>
            <a:endParaRPr lang="es-EC"/>
          </a:p>
        </p:txBody>
      </p:sp>
    </p:spTree>
    <p:extLst>
      <p:ext uri="{BB962C8B-B14F-4D97-AF65-F5344CB8AC3E}">
        <p14:creationId xmlns:p14="http://schemas.microsoft.com/office/powerpoint/2010/main" val="303614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29</a:t>
            </a:fld>
            <a:endParaRPr lang="es-EC"/>
          </a:p>
        </p:txBody>
      </p:sp>
    </p:spTree>
    <p:extLst>
      <p:ext uri="{BB962C8B-B14F-4D97-AF65-F5344CB8AC3E}">
        <p14:creationId xmlns:p14="http://schemas.microsoft.com/office/powerpoint/2010/main" val="3233909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30</a:t>
            </a:fld>
            <a:endParaRPr lang="es-EC"/>
          </a:p>
        </p:txBody>
      </p:sp>
    </p:spTree>
    <p:extLst>
      <p:ext uri="{BB962C8B-B14F-4D97-AF65-F5344CB8AC3E}">
        <p14:creationId xmlns:p14="http://schemas.microsoft.com/office/powerpoint/2010/main" val="22389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1"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4</a:t>
            </a:fld>
            <a:endParaRPr lang="es-EC"/>
          </a:p>
        </p:txBody>
      </p:sp>
    </p:spTree>
    <p:extLst>
      <p:ext uri="{BB962C8B-B14F-4D97-AF65-F5344CB8AC3E}">
        <p14:creationId xmlns:p14="http://schemas.microsoft.com/office/powerpoint/2010/main" val="30249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6</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7</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8</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9</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10</a:t>
            </a:fld>
            <a:endParaRPr lang="es-EC"/>
          </a:p>
        </p:txBody>
      </p:sp>
    </p:spTree>
    <p:extLst>
      <p:ext uri="{BB962C8B-B14F-4D97-AF65-F5344CB8AC3E}">
        <p14:creationId xmlns:p14="http://schemas.microsoft.com/office/powerpoint/2010/main" val="337659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t>11</a:t>
            </a:fld>
            <a:endParaRPr lang="es-EC"/>
          </a:p>
        </p:txBody>
      </p:sp>
    </p:spTree>
    <p:extLst>
      <p:ext uri="{BB962C8B-B14F-4D97-AF65-F5344CB8AC3E}">
        <p14:creationId xmlns:p14="http://schemas.microsoft.com/office/powerpoint/2010/main" val="285137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s-ES" smtClean="0"/>
              <a:t>Haga clic para modificar el estilo de título del patrón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BA166EC-68A0-46C1-B588-D765070EB3F3}" type="datetime1">
              <a:rPr lang="da-DK"/>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DEEF509-08E2-4F04-B43F-1BB9E4B6630A}"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s-ES" smtClean="0"/>
              <a:t>Haga clic para modificar el estilo de título del patrón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11D129-8857-47B5-B5AD-CA158AB7D7D6}" type="datetime1">
              <a:rPr lang="da-DK"/>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B99397C-9C4F-438B-9CFA-9957D0153AE3}"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4"/>
            <a:ext cx="2133600" cy="365125"/>
          </a:xfrm>
          <a:prstGeom prst="rect">
            <a:avLst/>
          </a:prstGeom>
        </p:spPr>
        <p:txBody>
          <a:bodyPr/>
          <a:lstStyle/>
          <a:p>
            <a:fld id="{4D33D291-E5CC-4BC3-9B7C-89E8C6E74160}" type="datetimeFigureOut">
              <a:rPr lang="es-EC" smtClean="0"/>
              <a:t>23/04/2014</a:t>
            </a:fld>
            <a:endParaRPr lang="es-EC"/>
          </a:p>
        </p:txBody>
      </p:sp>
      <p:sp>
        <p:nvSpPr>
          <p:cNvPr id="5" name="4 Marcador de pie de página"/>
          <p:cNvSpPr>
            <a:spLocks noGrp="1"/>
          </p:cNvSpPr>
          <p:nvPr>
            <p:ph type="ftr" sz="quarter" idx="11"/>
          </p:nvPr>
        </p:nvSpPr>
        <p:spPr>
          <a:xfrm>
            <a:off x="3124200" y="6356354"/>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4"/>
            <a:ext cx="2133600" cy="365125"/>
          </a:xfrm>
          <a:prstGeom prst="rect">
            <a:avLst/>
          </a:prstGeom>
        </p:spPr>
        <p:txBody>
          <a:bodyPr/>
          <a:lstStyle/>
          <a:p>
            <a:fld id="{DCB20090-A660-4A1D-842B-11198F5BC6AD}" type="slidenum">
              <a:rPr lang="es-EC" smtClean="0"/>
              <a:t>‹Nº›</a:t>
            </a:fld>
            <a:endParaRPr lang="es-EC"/>
          </a:p>
        </p:txBody>
      </p:sp>
    </p:spTree>
    <p:extLst>
      <p:ext uri="{BB962C8B-B14F-4D97-AF65-F5344CB8AC3E}">
        <p14:creationId xmlns:p14="http://schemas.microsoft.com/office/powerpoint/2010/main" val="321984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95338"/>
            <a:ext cx="9144000" cy="1230312"/>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6" name="Billede 3" descr="dreamstime_www_world.jpg"/>
          <p:cNvPicPr>
            <a:picLocks noChangeAspect="1"/>
          </p:cNvPicPr>
          <p:nvPr userDrawn="1"/>
        </p:nvPicPr>
        <p:blipFill>
          <a:blip r:embed="rId2"/>
          <a:srcRect/>
          <a:stretch>
            <a:fillRect/>
          </a:stretch>
        </p:blipFill>
        <p:spPr bwMode="auto">
          <a:xfrm>
            <a:off x="7583488" y="793750"/>
            <a:ext cx="1560512" cy="1254125"/>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cs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0"/>
            <a:ext cx="5369560" cy="441959"/>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cs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457EA11-EFDF-4DA3-B842-761A59241922}" type="datetime1">
              <a:rPr lang="da-DK"/>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FB08011-03CC-44B8-B792-7FED9D078C58}"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1214C2A-8C27-4E40-8DA1-488D350203AD}" type="datetime1">
              <a:rPr lang="da-DK"/>
              <a:pPr>
                <a:defRPr/>
              </a:pPr>
              <a:t>23-04-2014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91C4F11-C667-4DBB-9AEB-30944A877E1C}"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C0CA15C-7AC8-45FB-95A7-53A1895E1590}" type="datetime1">
              <a:rPr lang="da-DK"/>
              <a:pPr>
                <a:defRPr/>
              </a:pPr>
              <a:t>23-04-2014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6470AF8-ED16-43A4-8C07-2F99234B8D62}"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D97D85A-57EA-4997-BC98-5DEE90311358}" type="datetime1">
              <a:rPr lang="da-DK"/>
              <a:pPr>
                <a:defRPr/>
              </a:pPr>
              <a:t>23-04-2014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2EB0010-9142-4656-9026-5E3F937809F4}"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2"/>
          <p:cNvGrpSpPr/>
          <p:nvPr userDrawn="1"/>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s-ES" smtClean="0"/>
              <a:t>Haga clic para modificar el estilo de título del patrón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164FA15-2FEB-44DB-99FE-4D1610CA0471}" type="datetime1">
              <a:rPr lang="da-DK"/>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484986-DC53-4F95-90D3-4ED83E76E83A}"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1A035BE-EB24-4F69-8971-876CA831348F}" type="datetime1">
              <a:rPr lang="da-DK"/>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C199B9-8DFB-4DF6-8891-4E2F409AB5E4}"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1A84D93-4EA4-4835-B902-846D4C7EFCBD}" type="datetime1">
              <a:rPr lang="da-DK"/>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1785C5-A3AF-4053-A350-AD41AFC4A812}"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0D4E843-3A2B-44B0-AE40-616A0A7C3839}" type="datetime1">
              <a:rPr lang="da-DK"/>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78FEC7B-3AA6-46D5-A3F4-BB9C6352F0C3}"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s-ES" smtClean="0"/>
              <a:t>Haga clic para modificar el estilo de título del patrón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s-ES" smtClean="0"/>
              <a:t>Haga clic para modificar el estilo de título del patrón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6A1995B2-2054-4552-B9D8-F9A523233DD4}" type="datetime1">
              <a:rPr lang="da-DK"/>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9D6CB09-FE74-489B-8F95-A71BFDFC2947}"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s-ES" smtClean="0"/>
              <a:t>Haga clic para modificar el estilo de título del patrón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DCF07B0-78E5-4F95-8EA8-7289F126EBA7}" type="datetime1">
              <a:rPr lang="da-DK"/>
              <a:pPr>
                <a:defRPr/>
              </a:pPr>
              <a:t>23-04-2014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F4A9B8F-3AC1-455B-9EE3-3FEF1B60DBEB}"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s-ES" smtClean="0"/>
              <a:t>Haga clic para modificar el estilo de título del patrón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1158264-7C21-4C71-A444-464158B6EAA3}" type="datetime1">
              <a:rPr lang="da-DK"/>
              <a:pPr>
                <a:defRPr/>
              </a:pPr>
              <a:t>23-04-2014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66C02B6-5F01-4A93-9D71-1A41D83F406D}"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EC4D59E-D79C-4F87-9229-2102570150DF}" type="datetime1">
              <a:rPr lang="da-DK"/>
              <a:pPr>
                <a:defRPr/>
              </a:pPr>
              <a:t>23-04-2014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C05B8B7-8FEE-4042-A036-DF028CEC9A6A}"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s-ES" smtClean="0"/>
              <a:t>Haga clic para modificar el estilo de título del patrón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407888B-3C26-497B-AD2B-C3EAE1342FE8}" type="datetime1">
              <a:rPr lang="da-DK"/>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0982392-096A-4A4B-8B76-6CD611A3B48D}"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s-ES" smtClean="0"/>
              <a:t>Haga clic para modificar el estilo de título del patrón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FB78533-4D4F-4295-947C-8ED241200F34}" type="datetime1">
              <a:rPr lang="da-DK"/>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D05A01-DB0F-425C-ABDB-A7E8E27B12EA}" type="slidenum">
              <a:rPr lang="da-DK"/>
              <a:pPr>
                <a:defRPr/>
              </a:pPr>
              <a:t>‹Nº›</a:t>
            </a:fld>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66"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4.xml"/><Relationship Id="rId5" Type="http://schemas.openxmlformats.org/officeDocument/2006/relationships/image" Target="../media/image2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505075" y="-19712"/>
            <a:ext cx="3748005" cy="1575581"/>
          </a:xfrm>
          <a:prstGeom prst="rect">
            <a:avLst/>
          </a:prstGeom>
          <a:noFill/>
          <a:ln>
            <a:noFill/>
          </a:ln>
        </p:spPr>
      </p:pic>
      <p:sp>
        <p:nvSpPr>
          <p:cNvPr id="3" name="Subtítulo 2"/>
          <p:cNvSpPr>
            <a:spLocks noGrp="1"/>
          </p:cNvSpPr>
          <p:nvPr>
            <p:ph type="subTitle" idx="1"/>
          </p:nvPr>
        </p:nvSpPr>
        <p:spPr>
          <a:xfrm>
            <a:off x="312420" y="1514925"/>
            <a:ext cx="8493369" cy="5117319"/>
          </a:xfrm>
        </p:spPr>
        <p:txBody>
          <a:bodyPr>
            <a:noAutofit/>
          </a:bodyPr>
          <a:lstStyle/>
          <a:p>
            <a:pPr algn="ctr">
              <a:lnSpc>
                <a:spcPct val="100000"/>
              </a:lnSpc>
            </a:pPr>
            <a:r>
              <a:rPr lang="es-EC" sz="2000" b="1" dirty="0" smtClean="0">
                <a:solidFill>
                  <a:schemeClr val="bg1">
                    <a:lumMod val="10000"/>
                  </a:schemeClr>
                </a:solidFill>
              </a:rPr>
              <a:t>INGENIERÍA DE </a:t>
            </a:r>
            <a:r>
              <a:rPr lang="es-EC" sz="2000" b="1" dirty="0">
                <a:solidFill>
                  <a:schemeClr val="bg1">
                    <a:lumMod val="10000"/>
                  </a:schemeClr>
                </a:solidFill>
              </a:rPr>
              <a:t>SISTEMAS E INFORMÁTICA</a:t>
            </a:r>
            <a:endParaRPr lang="es-EC" sz="2000" dirty="0">
              <a:solidFill>
                <a:schemeClr val="bg1">
                  <a:lumMod val="10000"/>
                </a:schemeClr>
              </a:solidFill>
            </a:endParaRPr>
          </a:p>
          <a:p>
            <a:pPr algn="ctr">
              <a:lnSpc>
                <a:spcPct val="100000"/>
              </a:lnSpc>
            </a:pPr>
            <a:endParaRPr lang="es-EC" sz="2000" b="1" dirty="0" smtClean="0">
              <a:solidFill>
                <a:schemeClr val="bg1">
                  <a:lumMod val="10000"/>
                </a:schemeClr>
              </a:solidFill>
            </a:endParaRPr>
          </a:p>
          <a:p>
            <a:pPr algn="ctr">
              <a:lnSpc>
                <a:spcPct val="100000"/>
              </a:lnSpc>
            </a:pPr>
            <a:r>
              <a:rPr lang="es-EC" sz="2000" b="1" dirty="0" smtClean="0">
                <a:solidFill>
                  <a:schemeClr val="bg1">
                    <a:lumMod val="10000"/>
                  </a:schemeClr>
                </a:solidFill>
              </a:rPr>
              <a:t> TEMA: </a:t>
            </a:r>
          </a:p>
          <a:p>
            <a:pPr algn="ctr">
              <a:lnSpc>
                <a:spcPct val="100000"/>
              </a:lnSpc>
            </a:pPr>
            <a:r>
              <a:rPr lang="es-EC" sz="2000" b="1" dirty="0" smtClean="0">
                <a:solidFill>
                  <a:schemeClr val="bg1">
                    <a:lumMod val="10000"/>
                  </a:schemeClr>
                </a:solidFill>
              </a:rPr>
              <a:t>ANÁLISIS, DISEÑO E IMPLEMENTACIÓN DE UN SISTEMA WEB DE GESTIÓN DE CALIDAD PARA LOS PROGRAMAS DE POSGRADOS DE LA UNIVERSIDAD DE LAS FUERZAS ARMADAS “ESPE”, MEDIANTE LA UTILIZACIÓN DE LA PLATAFORMA JAVA ENTERPRISE EDITION JEE6 WEB APLICANDO LA METODOLOGÍA UWE</a:t>
            </a:r>
          </a:p>
          <a:p>
            <a:endParaRPr lang="es-EC" sz="2000" b="1" dirty="0" smtClean="0">
              <a:solidFill>
                <a:schemeClr val="bg1">
                  <a:lumMod val="10000"/>
                </a:schemeClr>
              </a:solidFill>
            </a:endParaRPr>
          </a:p>
          <a:p>
            <a:pPr algn="r"/>
            <a:r>
              <a:rPr lang="es-EC" sz="2000" b="1" dirty="0" smtClean="0">
                <a:solidFill>
                  <a:schemeClr val="bg1">
                    <a:lumMod val="10000"/>
                  </a:schemeClr>
                </a:solidFill>
              </a:rPr>
              <a:t>Tutores: </a:t>
            </a:r>
          </a:p>
          <a:p>
            <a:pPr algn="r"/>
            <a:r>
              <a:rPr lang="es-EC" sz="2000" b="1" dirty="0" smtClean="0">
                <a:solidFill>
                  <a:schemeClr val="bg1">
                    <a:lumMod val="10000"/>
                  </a:schemeClr>
                </a:solidFill>
              </a:rPr>
              <a:t>Ing. Walter Fuertes, PhD e </a:t>
            </a:r>
            <a:r>
              <a:rPr lang="en-US" sz="2000" b="1" dirty="0" err="1" smtClean="0">
                <a:solidFill>
                  <a:schemeClr val="bg1">
                    <a:lumMod val="10000"/>
                  </a:schemeClr>
                </a:solidFill>
              </a:rPr>
              <a:t>Ing</a:t>
            </a:r>
            <a:r>
              <a:rPr lang="en-US" sz="2000" b="1" dirty="0" smtClean="0">
                <a:solidFill>
                  <a:schemeClr val="bg1">
                    <a:lumMod val="10000"/>
                  </a:schemeClr>
                </a:solidFill>
              </a:rPr>
              <a:t>. Mario Ron, MSc</a:t>
            </a:r>
          </a:p>
          <a:p>
            <a:pPr algn="r"/>
            <a:endParaRPr lang="es-EC" sz="2000" dirty="0" smtClean="0">
              <a:solidFill>
                <a:schemeClr val="bg1">
                  <a:lumMod val="10000"/>
                </a:schemeClr>
              </a:solidFill>
            </a:endParaRPr>
          </a:p>
          <a:p>
            <a:pPr algn="r"/>
            <a:r>
              <a:rPr lang="es-EC" sz="2000" b="1" dirty="0" smtClean="0">
                <a:solidFill>
                  <a:schemeClr val="bg1">
                    <a:lumMod val="10000"/>
                  </a:schemeClr>
                </a:solidFill>
              </a:rPr>
              <a:t>Autores:</a:t>
            </a:r>
          </a:p>
          <a:p>
            <a:pPr algn="r"/>
            <a:r>
              <a:rPr lang="es-EC" sz="2000" b="1" dirty="0" smtClean="0">
                <a:solidFill>
                  <a:schemeClr val="bg1">
                    <a:lumMod val="10000"/>
                  </a:schemeClr>
                </a:solidFill>
              </a:rPr>
              <a:t> Ar</a:t>
            </a:r>
            <a:r>
              <a:rPr lang="en-US" sz="2000" b="1" dirty="0" err="1" smtClean="0">
                <a:solidFill>
                  <a:schemeClr val="bg1">
                    <a:lumMod val="10000"/>
                  </a:schemeClr>
                </a:solidFill>
              </a:rPr>
              <a:t>évalo</a:t>
            </a:r>
            <a:r>
              <a:rPr lang="en-US" sz="2000" b="1" dirty="0" smtClean="0">
                <a:solidFill>
                  <a:schemeClr val="bg1">
                    <a:lumMod val="10000"/>
                  </a:schemeClr>
                </a:solidFill>
              </a:rPr>
              <a:t> Katherine y </a:t>
            </a:r>
            <a:r>
              <a:rPr lang="es-EC" sz="2000" b="1" dirty="0" err="1" smtClean="0">
                <a:solidFill>
                  <a:schemeClr val="bg1">
                    <a:lumMod val="10000"/>
                  </a:schemeClr>
                </a:solidFill>
              </a:rPr>
              <a:t>Matango</a:t>
            </a:r>
            <a:r>
              <a:rPr lang="es-EC" sz="2000" b="1" dirty="0" smtClean="0">
                <a:solidFill>
                  <a:schemeClr val="bg1">
                    <a:lumMod val="10000"/>
                  </a:schemeClr>
                </a:solidFill>
              </a:rPr>
              <a:t> René</a:t>
            </a:r>
          </a:p>
          <a:p>
            <a:pPr algn="ctr">
              <a:lnSpc>
                <a:spcPct val="100000"/>
              </a:lnSpc>
            </a:pPr>
            <a:endParaRPr lang="es-EC" sz="2000" dirty="0" smtClean="0">
              <a:solidFill>
                <a:schemeClr val="bg1">
                  <a:lumMod val="10000"/>
                </a:schemeClr>
              </a:solidFill>
            </a:endParaRPr>
          </a:p>
          <a:p>
            <a:pPr algn="ctr">
              <a:lnSpc>
                <a:spcPct val="100000"/>
              </a:lnSpc>
            </a:pPr>
            <a:r>
              <a:rPr lang="es-EC" sz="2000" b="1" dirty="0" smtClean="0">
                <a:solidFill>
                  <a:schemeClr val="bg1">
                    <a:lumMod val="10000"/>
                  </a:schemeClr>
                </a:solidFill>
              </a:rPr>
              <a:t> SANGOLQUÍ, ABRIL 2014</a:t>
            </a:r>
            <a:endParaRPr lang="es-EC" sz="2000" dirty="0" smtClean="0">
              <a:solidFill>
                <a:schemeClr val="bg1">
                  <a:lumMod val="10000"/>
                </a:schemeClr>
              </a:solidFill>
            </a:endParaRPr>
          </a:p>
          <a:p>
            <a:pPr algn="ctr"/>
            <a:r>
              <a:rPr lang="es-EC" sz="800" b="1" dirty="0" smtClean="0"/>
              <a:t/>
            </a:r>
            <a:br>
              <a:rPr lang="es-EC" sz="800" b="1" dirty="0" smtClean="0"/>
            </a:br>
            <a:endParaRPr lang="es-EC" sz="800" b="1" dirty="0"/>
          </a:p>
        </p:txBody>
      </p:sp>
      <p:sp>
        <p:nvSpPr>
          <p:cNvPr id="5" name="4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25521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ktangel 11"/>
          <p:cNvSpPr>
            <a:spLocks noChangeArrowheads="1"/>
          </p:cNvSpPr>
          <p:nvPr/>
        </p:nvSpPr>
        <p:spPr bwMode="auto">
          <a:xfrm>
            <a:off x="302146" y="5565752"/>
            <a:ext cx="4103427" cy="65104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34821" name="Titel 16"/>
          <p:cNvSpPr>
            <a:spLocks noGrp="1"/>
          </p:cNvSpPr>
          <p:nvPr>
            <p:ph type="title"/>
          </p:nvPr>
        </p:nvSpPr>
        <p:spPr bwMode="auto">
          <a:xfrm>
            <a:off x="177799" y="515938"/>
            <a:ext cx="6569381" cy="563562"/>
          </a:xfrm>
          <a:noFill/>
          <a:ln>
            <a:miter lim="800000"/>
            <a:headEnd/>
            <a:tailEnd/>
          </a:ln>
        </p:spPr>
        <p:txBody>
          <a:bodyPr vert="horz" wrap="square" lIns="91440" tIns="45720" rIns="91440" bIns="45720" numCol="1" anchor="t" anchorCtr="0" compatLnSpc="1">
            <a:prstTxWarp prst="textNoShape">
              <a:avLst/>
            </a:prstTxWarp>
          </a:bodyPr>
          <a:lstStyle/>
          <a:p>
            <a:r>
              <a:rPr lang="en-US" dirty="0" err="1">
                <a:latin typeface="Arial" charset="0"/>
                <a:ea typeface="ＭＳ Ｐゴシック" charset="-128"/>
              </a:rPr>
              <a:t>Especificación</a:t>
            </a:r>
            <a:r>
              <a:rPr lang="en-US" dirty="0">
                <a:latin typeface="Arial" charset="0"/>
                <a:ea typeface="ＭＳ Ｐゴシック" charset="-128"/>
              </a:rPr>
              <a:t> de </a:t>
            </a:r>
            <a:r>
              <a:rPr lang="en-US" dirty="0" err="1" smtClean="0">
                <a:latin typeface="Arial" charset="0"/>
                <a:ea typeface="ＭＳ Ｐゴシック" charset="-128"/>
              </a:rPr>
              <a:t>Requerimientos</a:t>
            </a:r>
            <a:endParaRPr lang="en-US" dirty="0">
              <a:latin typeface="Arial" charset="0"/>
              <a:ea typeface="ＭＳ Ｐゴシック" charset="-128"/>
            </a:endParaRPr>
          </a:p>
        </p:txBody>
      </p:sp>
      <p:sp>
        <p:nvSpPr>
          <p:cNvPr id="34823" name="Tekstboks 12"/>
          <p:cNvSpPr txBox="1">
            <a:spLocks noChangeArrowheads="1"/>
          </p:cNvSpPr>
          <p:nvPr/>
        </p:nvSpPr>
        <p:spPr bwMode="auto">
          <a:xfrm>
            <a:off x="434571" y="5693577"/>
            <a:ext cx="3838575" cy="523220"/>
          </a:xfrm>
          <a:prstGeom prst="rect">
            <a:avLst/>
          </a:prstGeom>
          <a:noFill/>
          <a:ln w="9525">
            <a:noFill/>
            <a:miter lim="800000"/>
            <a:headEnd/>
            <a:tailEnd/>
          </a:ln>
        </p:spPr>
        <p:txBody>
          <a:bodyPr>
            <a:spAutoFit/>
          </a:bodyPr>
          <a:lstStyle/>
          <a:p>
            <a:pPr algn="ctr"/>
            <a:r>
              <a:rPr lang="en-US" sz="1400" b="1" dirty="0" smtClean="0">
                <a:solidFill>
                  <a:schemeClr val="tx2"/>
                </a:solidFill>
              </a:rPr>
              <a:t>CARRERAS</a:t>
            </a:r>
            <a:endParaRPr lang="da-DK" sz="1400" b="1" dirty="0">
              <a:solidFill>
                <a:schemeClr val="tx2"/>
              </a:solidFill>
            </a:endParaRPr>
          </a:p>
          <a:p>
            <a:endParaRPr lang="da-DK" sz="1400" dirty="0">
              <a:solidFill>
                <a:schemeClr val="tx2"/>
              </a:solidFill>
            </a:endParaRPr>
          </a:p>
        </p:txBody>
      </p:sp>
      <p:sp>
        <p:nvSpPr>
          <p:cNvPr id="9" name="Rektangel 8"/>
          <p:cNvSpPr>
            <a:spLocks noChangeArrowheads="1"/>
          </p:cNvSpPr>
          <p:nvPr/>
        </p:nvSpPr>
        <p:spPr bwMode="auto">
          <a:xfrm>
            <a:off x="302143" y="1888195"/>
            <a:ext cx="4103427" cy="358244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1" name="Marcador de contenido 3"/>
          <p:cNvPicPr>
            <a:picLocks noGrp="1"/>
          </p:cNvPicPr>
          <p:nvPr>
            <p:ph idx="1"/>
          </p:nvPr>
        </p:nvPicPr>
        <p:blipFill rotWithShape="1">
          <a:blip r:embed="rId3"/>
          <a:srcRect l="8852" r="8225"/>
          <a:stretch/>
        </p:blipFill>
        <p:spPr bwMode="auto">
          <a:xfrm>
            <a:off x="434570" y="2050849"/>
            <a:ext cx="3838575" cy="3151772"/>
          </a:xfrm>
          <a:prstGeom prst="rect">
            <a:avLst/>
          </a:prstGeom>
          <a:ln>
            <a:noFill/>
          </a:ln>
          <a:extLst>
            <a:ext uri="{53640926-AAD7-44D8-BBD7-CCE9431645EC}">
              <a14:shadowObscured xmlns:a14="http://schemas.microsoft.com/office/drawing/2010/main"/>
            </a:ext>
          </a:extLst>
        </p:spPr>
      </p:pic>
      <p:sp>
        <p:nvSpPr>
          <p:cNvPr id="13" name="Rektangel 11"/>
          <p:cNvSpPr>
            <a:spLocks noChangeArrowheads="1"/>
          </p:cNvSpPr>
          <p:nvPr/>
        </p:nvSpPr>
        <p:spPr bwMode="auto">
          <a:xfrm>
            <a:off x="4695471" y="5555498"/>
            <a:ext cx="4103427" cy="65104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4" name="Tekstboks 12"/>
          <p:cNvSpPr txBox="1">
            <a:spLocks noChangeArrowheads="1"/>
          </p:cNvSpPr>
          <p:nvPr/>
        </p:nvSpPr>
        <p:spPr bwMode="auto">
          <a:xfrm>
            <a:off x="4827896" y="5683323"/>
            <a:ext cx="3838575" cy="523220"/>
          </a:xfrm>
          <a:prstGeom prst="rect">
            <a:avLst/>
          </a:prstGeom>
          <a:noFill/>
          <a:ln w="9525">
            <a:noFill/>
            <a:miter lim="800000"/>
            <a:headEnd/>
            <a:tailEnd/>
          </a:ln>
        </p:spPr>
        <p:txBody>
          <a:bodyPr>
            <a:spAutoFit/>
          </a:bodyPr>
          <a:lstStyle/>
          <a:p>
            <a:pPr algn="ctr"/>
            <a:r>
              <a:rPr lang="en-US" sz="1400" b="1" dirty="0" smtClean="0">
                <a:solidFill>
                  <a:schemeClr val="tx2"/>
                </a:solidFill>
              </a:rPr>
              <a:t>INSTITUCIONAL</a:t>
            </a:r>
            <a:endParaRPr lang="da-DK" sz="1400" b="1" dirty="0">
              <a:solidFill>
                <a:schemeClr val="tx2"/>
              </a:solidFill>
            </a:endParaRPr>
          </a:p>
          <a:p>
            <a:endParaRPr lang="da-DK" sz="1400" dirty="0">
              <a:solidFill>
                <a:schemeClr val="tx2"/>
              </a:solidFill>
            </a:endParaRPr>
          </a:p>
        </p:txBody>
      </p:sp>
      <p:sp>
        <p:nvSpPr>
          <p:cNvPr id="15" name="Rektangel 8"/>
          <p:cNvSpPr>
            <a:spLocks noChangeArrowheads="1"/>
          </p:cNvSpPr>
          <p:nvPr/>
        </p:nvSpPr>
        <p:spPr bwMode="auto">
          <a:xfrm>
            <a:off x="4695468" y="1877941"/>
            <a:ext cx="4103427" cy="358244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7" name="Marcador de contenido 3"/>
          <p:cNvPicPr>
            <a:picLocks/>
          </p:cNvPicPr>
          <p:nvPr/>
        </p:nvPicPr>
        <p:blipFill rotWithShape="1">
          <a:blip r:embed="rId4"/>
          <a:srcRect l="8236" r="8225"/>
          <a:stretch/>
        </p:blipFill>
        <p:spPr bwMode="auto">
          <a:xfrm>
            <a:off x="4827897" y="2057398"/>
            <a:ext cx="3838574" cy="3208283"/>
          </a:xfrm>
          <a:prstGeom prst="rect">
            <a:avLst/>
          </a:prstGeom>
          <a:ln>
            <a:noFill/>
          </a:ln>
          <a:extLst>
            <a:ext uri="{53640926-AAD7-44D8-BBD7-CCE9431645EC}">
              <a14:shadowObscured xmlns:a14="http://schemas.microsoft.com/office/drawing/2010/main"/>
            </a:ext>
          </a:extLst>
        </p:spPr>
      </p:pic>
      <p:pic>
        <p:nvPicPr>
          <p:cNvPr id="16" name="Picture 2" descr="C:\Users\katty\Documents\NetBeansProjects\prj_espeAcreditacion\web\images\logoSIIA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52"/>
          <p:cNvSpPr txBox="1">
            <a:spLocks noChangeArrowheads="1"/>
          </p:cNvSpPr>
          <p:nvPr/>
        </p:nvSpPr>
        <p:spPr bwMode="gray">
          <a:xfrm>
            <a:off x="157195" y="1041622"/>
            <a:ext cx="4393328" cy="523220"/>
          </a:xfrm>
          <a:prstGeom prst="rect">
            <a:avLst/>
          </a:prstGeom>
          <a:noFill/>
          <a:ln w="9525">
            <a:noFill/>
            <a:miter lim="800000"/>
            <a:headEnd/>
            <a:tailEnd/>
          </a:ln>
        </p:spPr>
        <p:txBody>
          <a:bodyPr wrap="square">
            <a:spAutoFit/>
          </a:bodyPr>
          <a:lstStyle/>
          <a:p>
            <a:pPr algn="ctr" defTabSz="801688">
              <a:spcBef>
                <a:spcPct val="20000"/>
              </a:spcBef>
            </a:pPr>
            <a:r>
              <a:rPr lang="en-US" sz="2800" noProof="1" smtClean="0">
                <a:solidFill>
                  <a:srgbClr val="171717"/>
                </a:solidFill>
              </a:rPr>
              <a:t>Perspeciva del Producto</a:t>
            </a:r>
            <a:endParaRPr lang="en-US" sz="2800" noProof="1">
              <a:solidFill>
                <a:srgbClr val="171717"/>
              </a:solidFill>
            </a:endParaRPr>
          </a:p>
        </p:txBody>
      </p:sp>
      <p:sp>
        <p:nvSpPr>
          <p:cNvPr id="18" name="17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4823"/>
                                        </p:tgtEl>
                                        <p:attrNameLst>
                                          <p:attrName>style.visibility</p:attrName>
                                        </p:attrNameLst>
                                      </p:cBhvr>
                                      <p:to>
                                        <p:strVal val="visible"/>
                                      </p:to>
                                    </p:set>
                                    <p:animEffect transition="in" filter="diamond(in)">
                                      <p:cBhvr>
                                        <p:cTn id="10" dur="2000"/>
                                        <p:tgtEl>
                                          <p:spTgt spid="3482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par>
                          <p:cTn id="17" fill="hold">
                            <p:stCondLst>
                              <p:cond delay="2000"/>
                            </p:stCondLst>
                            <p:childTnLst>
                              <p:par>
                                <p:cTn id="18" presetID="8" presetClass="entr" presetSubtype="16" fill="hold" grpId="0" nodeType="afterEffect">
                                  <p:stCondLst>
                                    <p:cond delay="300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par>
                                <p:cTn id="21" presetID="8" presetClass="entr" presetSubtype="16" fill="hold" grpId="0" nodeType="withEffect">
                                  <p:stCondLst>
                                    <p:cond delay="300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par>
                                <p:cTn id="24" presetID="8" presetClass="entr" presetSubtype="16" fill="hold" nodeType="withEffect">
                                  <p:stCondLst>
                                    <p:cond delay="3000"/>
                                  </p:stCondLst>
                                  <p:childTnLst>
                                    <p:set>
                                      <p:cBhvr>
                                        <p:cTn id="25" dur="1" fill="hold">
                                          <p:stCondLst>
                                            <p:cond delay="0"/>
                                          </p:stCondLst>
                                        </p:cTn>
                                        <p:tgtEl>
                                          <p:spTgt spid="17"/>
                                        </p:tgtEl>
                                        <p:attrNameLst>
                                          <p:attrName>style.visibility</p:attrName>
                                        </p:attrNameLst>
                                      </p:cBhvr>
                                      <p:to>
                                        <p:strVal val="visible"/>
                                      </p:to>
                                    </p:set>
                                    <p:animEffect transition="in" filter="diamond(in)">
                                      <p:cBhvr>
                                        <p:cTn id="26" dur="2000"/>
                                        <p:tgtEl>
                                          <p:spTgt spid="17"/>
                                        </p:tgtEl>
                                      </p:cBhvr>
                                    </p:animEffect>
                                  </p:childTnLst>
                                </p:cTn>
                              </p:par>
                              <p:par>
                                <p:cTn id="27" presetID="8" presetClass="entr" presetSubtype="16" fill="hold" grpId="0" nodeType="withEffect">
                                  <p:stCondLst>
                                    <p:cond delay="3000"/>
                                  </p:stCondLst>
                                  <p:childTnLst>
                                    <p:set>
                                      <p:cBhvr>
                                        <p:cTn id="28" dur="1" fill="hold">
                                          <p:stCondLst>
                                            <p:cond delay="0"/>
                                          </p:stCondLst>
                                        </p:cTn>
                                        <p:tgtEl>
                                          <p:spTgt spid="15"/>
                                        </p:tgtEl>
                                        <p:attrNameLst>
                                          <p:attrName>style.visibility</p:attrName>
                                        </p:attrNameLst>
                                      </p:cBhvr>
                                      <p:to>
                                        <p:strVal val="visible"/>
                                      </p:to>
                                    </p:set>
                                    <p:animEffect transition="in" filter="diamond(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823" grpId="0"/>
      <p:bldP spid="9" grpId="0" animBg="1"/>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8676" name="Grupper 32"/>
          <p:cNvGrpSpPr>
            <a:grpSpLocks/>
          </p:cNvGrpSpPr>
          <p:nvPr/>
        </p:nvGrpSpPr>
        <p:grpSpPr bwMode="auto">
          <a:xfrm>
            <a:off x="2981774" y="1403130"/>
            <a:ext cx="5218112" cy="2151828"/>
            <a:chOff x="2400934" y="2133599"/>
            <a:chExt cx="5219066" cy="2150834"/>
          </a:xfrm>
        </p:grpSpPr>
        <p:sp>
          <p:nvSpPr>
            <p:cNvPr id="25" name="Rektangel 24"/>
            <p:cNvSpPr/>
            <p:nvPr/>
          </p:nvSpPr>
          <p:spPr>
            <a:xfrm>
              <a:off x="2400934" y="2133599"/>
              <a:ext cx="5219066" cy="215083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8695" name="Tekstboks 26"/>
            <p:cNvSpPr txBox="1">
              <a:spLocks noChangeArrowheads="1"/>
            </p:cNvSpPr>
            <p:nvPr/>
          </p:nvSpPr>
          <p:spPr bwMode="auto">
            <a:xfrm>
              <a:off x="2514599" y="2252830"/>
              <a:ext cx="4940754" cy="1845806"/>
            </a:xfrm>
            <a:prstGeom prst="rect">
              <a:avLst/>
            </a:prstGeom>
            <a:noFill/>
            <a:ln w="9525">
              <a:noFill/>
              <a:miter lim="800000"/>
              <a:headEnd/>
              <a:tailEnd/>
            </a:ln>
          </p:spPr>
          <p:txBody>
            <a:bodyPr wrap="square">
              <a:spAutoFit/>
            </a:bodyPr>
            <a:lstStyle/>
            <a:p>
              <a:pPr marL="171450" indent="-171450" algn="just">
                <a:buFont typeface="Wingdings" pitchFamily="2" charset="2"/>
                <a:buChar char="§"/>
              </a:pPr>
              <a:r>
                <a:rPr lang="es-EC" sz="1600" dirty="0" err="1" smtClean="0">
                  <a:solidFill>
                    <a:srgbClr val="171717"/>
                  </a:solidFill>
                </a:rPr>
                <a:t>Parametrizar</a:t>
              </a:r>
              <a:r>
                <a:rPr lang="es-EC" sz="1600" dirty="0" smtClean="0">
                  <a:solidFill>
                    <a:srgbClr val="171717"/>
                  </a:solidFill>
                </a:rPr>
                <a:t> las matrices de evaluación.</a:t>
              </a:r>
            </a:p>
            <a:p>
              <a:pPr marL="171450" indent="-171450" algn="just">
                <a:buFont typeface="Wingdings" pitchFamily="2" charset="2"/>
                <a:buChar char="§"/>
              </a:pPr>
              <a:endParaRPr lang="es-EC" sz="1600" dirty="0" smtClean="0">
                <a:solidFill>
                  <a:srgbClr val="171717"/>
                </a:solidFill>
              </a:endParaRPr>
            </a:p>
            <a:p>
              <a:pPr marL="171450" indent="-171450" algn="just">
                <a:buFont typeface="Wingdings" pitchFamily="2" charset="2"/>
                <a:buChar char="§"/>
              </a:pPr>
              <a:r>
                <a:rPr lang="es-EC" sz="1600" dirty="0" smtClean="0">
                  <a:solidFill>
                    <a:srgbClr val="171717"/>
                  </a:solidFill>
                </a:rPr>
                <a:t>Cargar documentación. </a:t>
              </a:r>
            </a:p>
            <a:p>
              <a:pPr marL="171450" indent="-171450" algn="just">
                <a:buFont typeface="Wingdings" pitchFamily="2" charset="2"/>
                <a:buChar char="§"/>
              </a:pPr>
              <a:endParaRPr lang="es-EC" sz="1600" dirty="0" smtClean="0">
                <a:solidFill>
                  <a:srgbClr val="171717"/>
                </a:solidFill>
              </a:endParaRPr>
            </a:p>
            <a:p>
              <a:pPr marL="171450" indent="-171450" algn="just">
                <a:buFont typeface="Wingdings" pitchFamily="2" charset="2"/>
                <a:buChar char="§"/>
              </a:pPr>
              <a:r>
                <a:rPr lang="es-EC" sz="1600" dirty="0" smtClean="0">
                  <a:solidFill>
                    <a:srgbClr val="171717"/>
                  </a:solidFill>
                </a:rPr>
                <a:t>Difundir </a:t>
              </a:r>
              <a:r>
                <a:rPr lang="es-EC" sz="1600" dirty="0">
                  <a:solidFill>
                    <a:srgbClr val="171717"/>
                  </a:solidFill>
                </a:rPr>
                <a:t>la información de las </a:t>
              </a:r>
              <a:r>
                <a:rPr lang="es-EC" sz="1600" dirty="0" smtClean="0">
                  <a:solidFill>
                    <a:srgbClr val="171717"/>
                  </a:solidFill>
                </a:rPr>
                <a:t>carreras.</a:t>
              </a:r>
            </a:p>
            <a:p>
              <a:pPr marL="171450" indent="-171450" algn="just">
                <a:buFont typeface="Wingdings" pitchFamily="2" charset="2"/>
                <a:buChar char="§"/>
              </a:pPr>
              <a:endParaRPr lang="es-EC" sz="1600" dirty="0">
                <a:solidFill>
                  <a:srgbClr val="171717"/>
                </a:solidFill>
              </a:endParaRPr>
            </a:p>
            <a:p>
              <a:pPr marL="171450" indent="-171450" algn="just">
                <a:buFont typeface="Wingdings" pitchFamily="2" charset="2"/>
                <a:buChar char="§"/>
              </a:pPr>
              <a:r>
                <a:rPr lang="es-EC" sz="1600" dirty="0" smtClean="0">
                  <a:solidFill>
                    <a:srgbClr val="171717"/>
                  </a:solidFill>
                </a:rPr>
                <a:t>Administrar </a:t>
              </a:r>
              <a:r>
                <a:rPr lang="es-EC" sz="1600" dirty="0">
                  <a:solidFill>
                    <a:srgbClr val="171717"/>
                  </a:solidFill>
                </a:rPr>
                <a:t>las cuentas de </a:t>
              </a:r>
              <a:r>
                <a:rPr lang="es-EC" sz="1600" dirty="0" smtClean="0">
                  <a:solidFill>
                    <a:srgbClr val="171717"/>
                  </a:solidFill>
                </a:rPr>
                <a:t>usuarios.</a:t>
              </a:r>
              <a:endParaRPr lang="es-EC" sz="1600" dirty="0">
                <a:solidFill>
                  <a:srgbClr val="171717"/>
                </a:solidFill>
              </a:endParaRPr>
            </a:p>
          </p:txBody>
        </p:sp>
      </p:grpSp>
      <p:grpSp>
        <p:nvGrpSpPr>
          <p:cNvPr id="28677" name="Grupper 34"/>
          <p:cNvGrpSpPr>
            <a:grpSpLocks/>
          </p:cNvGrpSpPr>
          <p:nvPr/>
        </p:nvGrpSpPr>
        <p:grpSpPr bwMode="auto">
          <a:xfrm>
            <a:off x="3095418" y="3766374"/>
            <a:ext cx="5218112" cy="2151826"/>
            <a:chOff x="2400934" y="3416300"/>
            <a:chExt cx="5219066" cy="1498539"/>
          </a:xfrm>
        </p:grpSpPr>
        <p:sp>
          <p:nvSpPr>
            <p:cNvPr id="26" name="Rektangel 25"/>
            <p:cNvSpPr/>
            <p:nvPr/>
          </p:nvSpPr>
          <p:spPr>
            <a:xfrm>
              <a:off x="2400934" y="3416300"/>
              <a:ext cx="5219066" cy="149853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28693" name="Tekstboks 28"/>
            <p:cNvSpPr txBox="1">
              <a:spLocks noChangeArrowheads="1"/>
            </p:cNvSpPr>
            <p:nvPr/>
          </p:nvSpPr>
          <p:spPr bwMode="auto">
            <a:xfrm>
              <a:off x="2541572" y="3527828"/>
              <a:ext cx="4426820" cy="1286020"/>
            </a:xfrm>
            <a:prstGeom prst="rect">
              <a:avLst/>
            </a:prstGeom>
            <a:noFill/>
            <a:ln w="9525">
              <a:noFill/>
              <a:miter lim="800000"/>
              <a:headEnd/>
              <a:tailEnd/>
            </a:ln>
          </p:spPr>
          <p:txBody>
            <a:bodyPr wrap="square">
              <a:spAutoFit/>
            </a:bodyPr>
            <a:lstStyle>
              <a:defPPr>
                <a:defRPr lang="da-DK"/>
              </a:defPPr>
              <a:lvl1pPr marL="171450" indent="-171450" algn="just">
                <a:buFont typeface="Wingdings" pitchFamily="2" charset="2"/>
                <a:buChar char="§"/>
                <a:defRPr>
                  <a:solidFill>
                    <a:srgbClr val="171717"/>
                  </a:solidFill>
                </a:defRPr>
              </a:lvl1pPr>
            </a:lstStyle>
            <a:p>
              <a:r>
                <a:rPr lang="en-US" sz="1600" dirty="0" err="1"/>
                <a:t>Administrador</a:t>
              </a:r>
              <a:r>
                <a:rPr lang="en-US" sz="1600" dirty="0"/>
                <a:t>  del  </a:t>
              </a:r>
              <a:r>
                <a:rPr lang="en-US" sz="1600" dirty="0" err="1"/>
                <a:t>Sitio</a:t>
              </a:r>
              <a:r>
                <a:rPr lang="en-US" sz="1600" dirty="0" smtClean="0"/>
                <a:t>.</a:t>
              </a:r>
            </a:p>
            <a:p>
              <a:endParaRPr lang="en-US" sz="1600" dirty="0"/>
            </a:p>
            <a:p>
              <a:r>
                <a:rPr lang="en-US" sz="1600" dirty="0" err="1"/>
                <a:t>Coordinador</a:t>
              </a:r>
              <a:r>
                <a:rPr lang="en-US" sz="1600" dirty="0" smtClean="0"/>
                <a:t>.</a:t>
              </a:r>
            </a:p>
            <a:p>
              <a:endParaRPr lang="en-US" sz="1600" dirty="0"/>
            </a:p>
            <a:p>
              <a:r>
                <a:rPr lang="en-US" sz="1600" dirty="0" err="1" smtClean="0"/>
                <a:t>Responsable</a:t>
              </a:r>
              <a:r>
                <a:rPr lang="en-US" sz="1600" dirty="0" smtClean="0"/>
                <a:t>.</a:t>
              </a:r>
            </a:p>
            <a:p>
              <a:endParaRPr lang="en-US" sz="1600" dirty="0"/>
            </a:p>
            <a:p>
              <a:r>
                <a:rPr lang="en-US" sz="1600" dirty="0" err="1"/>
                <a:t>Evaluador</a:t>
              </a:r>
              <a:r>
                <a:rPr lang="en-US" sz="1600" dirty="0"/>
                <a:t>.</a:t>
              </a:r>
              <a:endParaRPr lang="da-DK" sz="1600" dirty="0"/>
            </a:p>
          </p:txBody>
        </p:sp>
      </p:grpSp>
      <p:sp>
        <p:nvSpPr>
          <p:cNvPr id="28680" name="Rectangle 5"/>
          <p:cNvSpPr txBox="1">
            <a:spLocks noChangeArrowheads="1"/>
          </p:cNvSpPr>
          <p:nvPr/>
        </p:nvSpPr>
        <p:spPr bwMode="gray">
          <a:xfrm>
            <a:off x="772487" y="567558"/>
            <a:ext cx="6769977" cy="511941"/>
          </a:xfrm>
          <a:prstGeom prst="rect">
            <a:avLst/>
          </a:prstGeom>
          <a:noFill/>
          <a:ln w="9525">
            <a:noFill/>
            <a:miter lim="800000"/>
            <a:headEnd/>
            <a:tailEnd/>
          </a:ln>
        </p:spPr>
        <p:txBody>
          <a:bodyPr lIns="0" rIns="0" anchor="ctr"/>
          <a:lstStyle/>
          <a:p>
            <a:pPr algn="ctr" defTabSz="914400" eaLnBrk="0" hangingPunct="0">
              <a:lnSpc>
                <a:spcPct val="95000"/>
              </a:lnSpc>
            </a:pPr>
            <a:r>
              <a:rPr lang="en-US" sz="3000" b="1" dirty="0" err="1" smtClean="0">
                <a:solidFill>
                  <a:srgbClr val="171717"/>
                </a:solidFill>
              </a:rPr>
              <a:t>Especificación</a:t>
            </a:r>
            <a:r>
              <a:rPr lang="en-US" sz="3000" b="1" dirty="0" smtClean="0">
                <a:solidFill>
                  <a:srgbClr val="171717"/>
                </a:solidFill>
              </a:rPr>
              <a:t> de </a:t>
            </a:r>
            <a:r>
              <a:rPr lang="en-US" sz="3000" b="1" dirty="0" err="1" smtClean="0">
                <a:solidFill>
                  <a:srgbClr val="171717"/>
                </a:solidFill>
              </a:rPr>
              <a:t>Requerimientos</a:t>
            </a:r>
            <a:endParaRPr lang="en-US" sz="3000" b="1" dirty="0">
              <a:solidFill>
                <a:srgbClr val="171717"/>
              </a:solidFill>
            </a:endParaRPr>
          </a:p>
        </p:txBody>
      </p:sp>
      <p:sp>
        <p:nvSpPr>
          <p:cNvPr id="5" name="Rektangel 4"/>
          <p:cNvSpPr>
            <a:spLocks noChangeArrowheads="1"/>
          </p:cNvSpPr>
          <p:nvPr/>
        </p:nvSpPr>
        <p:spPr bwMode="auto">
          <a:xfrm>
            <a:off x="1020027" y="3766374"/>
            <a:ext cx="1544868" cy="2151826"/>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2000" b="1" kern="0" noProof="1">
              <a:solidFill>
                <a:srgbClr val="FFFFFF"/>
              </a:solidFill>
              <a:latin typeface="Arial" pitchFamily="34" charset="0"/>
              <a:ea typeface="ＭＳ Ｐゴシック" pitchFamily="-97" charset="-128"/>
            </a:endParaRPr>
          </a:p>
        </p:txBody>
      </p:sp>
      <p:sp>
        <p:nvSpPr>
          <p:cNvPr id="7" name="Højrepil 6"/>
          <p:cNvSpPr/>
          <p:nvPr/>
        </p:nvSpPr>
        <p:spPr bwMode="auto">
          <a:xfrm rot="5400000">
            <a:off x="1348435" y="3732183"/>
            <a:ext cx="886216" cy="410126"/>
          </a:xfrm>
          <a:prstGeom prst="rightArrow">
            <a:avLst>
              <a:gd name="adj1" fmla="val 50000"/>
              <a:gd name="adj2" fmla="val 82469"/>
            </a:avLst>
          </a:prstGeom>
          <a:gradFill flip="none" rotWithShape="1">
            <a:gsLst>
              <a:gs pos="0">
                <a:srgbClr val="002060"/>
              </a:gs>
              <a:gs pos="100000">
                <a:srgbClr val="1F88C8"/>
              </a:gs>
            </a:gsLst>
            <a:lin ang="2700000" scaled="1"/>
            <a:tileRect/>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r>
              <a:rPr lang="da-DK" b="1" kern="0" noProof="1">
                <a:solidFill>
                  <a:sysClr val="window" lastClr="FFFFFF"/>
                </a:solidFill>
                <a:latin typeface="Arial" pitchFamily="34" charset="0"/>
                <a:ea typeface="ＭＳ Ｐゴシック" pitchFamily="-97" charset="-128"/>
              </a:rPr>
              <a:t> </a:t>
            </a:r>
          </a:p>
        </p:txBody>
      </p:sp>
      <p:sp>
        <p:nvSpPr>
          <p:cNvPr id="4" name="Rektangel 3"/>
          <p:cNvSpPr>
            <a:spLocks noChangeArrowheads="1"/>
          </p:cNvSpPr>
          <p:nvPr/>
        </p:nvSpPr>
        <p:spPr bwMode="auto">
          <a:xfrm>
            <a:off x="1020027" y="1403131"/>
            <a:ext cx="1544868" cy="2151826"/>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sz="2400" noProof="1">
              <a:solidFill>
                <a:srgbClr val="FFFFFF"/>
              </a:solidFill>
              <a:latin typeface="Arial" pitchFamily="34" charset="0"/>
              <a:ea typeface="ＭＳ Ｐゴシック" pitchFamily="-97" charset="-128"/>
            </a:endParaRPr>
          </a:p>
        </p:txBody>
      </p:sp>
      <p:sp>
        <p:nvSpPr>
          <p:cNvPr id="28687" name="Text Box 52"/>
          <p:cNvSpPr txBox="1">
            <a:spLocks noChangeArrowheads="1"/>
          </p:cNvSpPr>
          <p:nvPr/>
        </p:nvSpPr>
        <p:spPr bwMode="gray">
          <a:xfrm>
            <a:off x="1008993" y="2098305"/>
            <a:ext cx="1559582" cy="584776"/>
          </a:xfrm>
          <a:prstGeom prst="rect">
            <a:avLst/>
          </a:prstGeom>
          <a:noFill/>
          <a:ln w="9525">
            <a:noFill/>
            <a:miter lim="800000"/>
            <a:headEnd/>
            <a:tailEnd/>
          </a:ln>
        </p:spPr>
        <p:txBody>
          <a:bodyPr>
            <a:spAutoFit/>
          </a:bodyPr>
          <a:lstStyle/>
          <a:p>
            <a:pPr algn="ctr" defTabSz="801688">
              <a:spcBef>
                <a:spcPct val="20000"/>
              </a:spcBef>
            </a:pPr>
            <a:r>
              <a:rPr lang="en-US" sz="1600" noProof="1" smtClean="0">
                <a:solidFill>
                  <a:srgbClr val="171717"/>
                </a:solidFill>
              </a:rPr>
              <a:t>Funciones del Producto</a:t>
            </a:r>
            <a:endParaRPr lang="en-US" sz="1600" noProof="1">
              <a:solidFill>
                <a:srgbClr val="171717"/>
              </a:solidFill>
            </a:endParaRPr>
          </a:p>
        </p:txBody>
      </p:sp>
      <p:sp>
        <p:nvSpPr>
          <p:cNvPr id="28689" name="Text Box 52"/>
          <p:cNvSpPr txBox="1">
            <a:spLocks noChangeArrowheads="1"/>
          </p:cNvSpPr>
          <p:nvPr/>
        </p:nvSpPr>
        <p:spPr bwMode="gray">
          <a:xfrm>
            <a:off x="1008993" y="4420210"/>
            <a:ext cx="1559582" cy="830997"/>
          </a:xfrm>
          <a:prstGeom prst="rect">
            <a:avLst/>
          </a:prstGeom>
          <a:noFill/>
          <a:ln w="9525">
            <a:noFill/>
            <a:miter lim="800000"/>
            <a:headEnd/>
            <a:tailEnd/>
          </a:ln>
        </p:spPr>
        <p:txBody>
          <a:bodyPr>
            <a:spAutoFit/>
          </a:bodyPr>
          <a:lstStyle/>
          <a:p>
            <a:pPr algn="ctr" defTabSz="801688">
              <a:spcBef>
                <a:spcPct val="20000"/>
              </a:spcBef>
            </a:pPr>
            <a:r>
              <a:rPr lang="es-EC" sz="1600" noProof="1">
                <a:solidFill>
                  <a:srgbClr val="171717"/>
                </a:solidFill>
              </a:rPr>
              <a:t>Tipos y Funciones del </a:t>
            </a:r>
            <a:r>
              <a:rPr lang="es-EC" sz="1600" noProof="1" smtClean="0">
                <a:solidFill>
                  <a:srgbClr val="171717"/>
                </a:solidFill>
              </a:rPr>
              <a:t>Usuario</a:t>
            </a:r>
            <a:r>
              <a:rPr lang="en-US" sz="1600" noProof="1" smtClean="0">
                <a:solidFill>
                  <a:srgbClr val="171717"/>
                </a:solidFill>
              </a:rPr>
              <a:t>. </a:t>
            </a:r>
            <a:endParaRPr lang="en-US" sz="1600" noProof="1">
              <a:solidFill>
                <a:srgbClr val="171717"/>
              </a:solidFill>
            </a:endParaRPr>
          </a:p>
        </p:txBody>
      </p:sp>
      <p:pic>
        <p:nvPicPr>
          <p:cNvPr id="27"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33904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687"/>
                                        </p:tgtEl>
                                        <p:attrNameLst>
                                          <p:attrName>style.visibility</p:attrName>
                                        </p:attrNameLst>
                                      </p:cBhvr>
                                      <p:to>
                                        <p:strVal val="visible"/>
                                      </p:to>
                                    </p:set>
                                    <p:anim calcmode="lin" valueType="num">
                                      <p:cBhvr>
                                        <p:cTn id="17" dur="500" fill="hold"/>
                                        <p:tgtEl>
                                          <p:spTgt spid="28687"/>
                                        </p:tgtEl>
                                        <p:attrNameLst>
                                          <p:attrName>ppt_w</p:attrName>
                                        </p:attrNameLst>
                                      </p:cBhvr>
                                      <p:tavLst>
                                        <p:tav tm="0">
                                          <p:val>
                                            <p:fltVal val="0"/>
                                          </p:val>
                                        </p:tav>
                                        <p:tav tm="100000">
                                          <p:val>
                                            <p:strVal val="#ppt_w"/>
                                          </p:val>
                                        </p:tav>
                                      </p:tavLst>
                                    </p:anim>
                                    <p:anim calcmode="lin" valueType="num">
                                      <p:cBhvr>
                                        <p:cTn id="18" dur="500" fill="hold"/>
                                        <p:tgtEl>
                                          <p:spTgt spid="28687"/>
                                        </p:tgtEl>
                                        <p:attrNameLst>
                                          <p:attrName>ppt_h</p:attrName>
                                        </p:attrNameLst>
                                      </p:cBhvr>
                                      <p:tavLst>
                                        <p:tav tm="0">
                                          <p:val>
                                            <p:fltVal val="0"/>
                                          </p:val>
                                        </p:tav>
                                        <p:tav tm="100000">
                                          <p:val>
                                            <p:strVal val="#ppt_h"/>
                                          </p:val>
                                        </p:tav>
                                      </p:tavLst>
                                    </p:anim>
                                    <p:animEffect transition="in" filter="fade">
                                      <p:cBhvr>
                                        <p:cTn id="19" dur="500"/>
                                        <p:tgtEl>
                                          <p:spTgt spid="28687"/>
                                        </p:tgtEl>
                                      </p:cBhvr>
                                    </p:animEffect>
                                  </p:childTnLst>
                                </p:cTn>
                              </p:par>
                            </p:childTnLst>
                          </p:cTn>
                        </p:par>
                        <p:par>
                          <p:cTn id="20" fill="hold">
                            <p:stCondLst>
                              <p:cond delay="500"/>
                            </p:stCondLst>
                            <p:childTnLst>
                              <p:par>
                                <p:cTn id="21" presetID="53" presetClass="entr" presetSubtype="16" fill="hold" nodeType="afterEffect">
                                  <p:stCondLst>
                                    <p:cond delay="3000"/>
                                  </p:stCondLst>
                                  <p:childTnLst>
                                    <p:set>
                                      <p:cBhvr>
                                        <p:cTn id="22" dur="1" fill="hold">
                                          <p:stCondLst>
                                            <p:cond delay="0"/>
                                          </p:stCondLst>
                                        </p:cTn>
                                        <p:tgtEl>
                                          <p:spTgt spid="28677"/>
                                        </p:tgtEl>
                                        <p:attrNameLst>
                                          <p:attrName>style.visibility</p:attrName>
                                        </p:attrNameLst>
                                      </p:cBhvr>
                                      <p:to>
                                        <p:strVal val="visible"/>
                                      </p:to>
                                    </p:set>
                                    <p:anim calcmode="lin" valueType="num">
                                      <p:cBhvr>
                                        <p:cTn id="23" dur="500" fill="hold"/>
                                        <p:tgtEl>
                                          <p:spTgt spid="28677"/>
                                        </p:tgtEl>
                                        <p:attrNameLst>
                                          <p:attrName>ppt_w</p:attrName>
                                        </p:attrNameLst>
                                      </p:cBhvr>
                                      <p:tavLst>
                                        <p:tav tm="0">
                                          <p:val>
                                            <p:fltVal val="0"/>
                                          </p:val>
                                        </p:tav>
                                        <p:tav tm="100000">
                                          <p:val>
                                            <p:strVal val="#ppt_w"/>
                                          </p:val>
                                        </p:tav>
                                      </p:tavLst>
                                    </p:anim>
                                    <p:anim calcmode="lin" valueType="num">
                                      <p:cBhvr>
                                        <p:cTn id="24" dur="500" fill="hold"/>
                                        <p:tgtEl>
                                          <p:spTgt spid="28677"/>
                                        </p:tgtEl>
                                        <p:attrNameLst>
                                          <p:attrName>ppt_h</p:attrName>
                                        </p:attrNameLst>
                                      </p:cBhvr>
                                      <p:tavLst>
                                        <p:tav tm="0">
                                          <p:val>
                                            <p:fltVal val="0"/>
                                          </p:val>
                                        </p:tav>
                                        <p:tav tm="100000">
                                          <p:val>
                                            <p:strVal val="#ppt_h"/>
                                          </p:val>
                                        </p:tav>
                                      </p:tavLst>
                                    </p:anim>
                                    <p:animEffect transition="in" filter="fade">
                                      <p:cBhvr>
                                        <p:cTn id="25" dur="500"/>
                                        <p:tgtEl>
                                          <p:spTgt spid="28677"/>
                                        </p:tgtEl>
                                      </p:cBhvr>
                                    </p:animEffect>
                                  </p:childTnLst>
                                </p:cTn>
                              </p:par>
                              <p:par>
                                <p:cTn id="26" presetID="53" presetClass="entr" presetSubtype="16" fill="hold" grpId="0" nodeType="withEffect">
                                  <p:stCondLst>
                                    <p:cond delay="30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3000"/>
                                  </p:stCondLst>
                                  <p:childTnLst>
                                    <p:set>
                                      <p:cBhvr>
                                        <p:cTn id="32" dur="1" fill="hold">
                                          <p:stCondLst>
                                            <p:cond delay="0"/>
                                          </p:stCondLst>
                                        </p:cTn>
                                        <p:tgtEl>
                                          <p:spTgt spid="28689"/>
                                        </p:tgtEl>
                                        <p:attrNameLst>
                                          <p:attrName>style.visibility</p:attrName>
                                        </p:attrNameLst>
                                      </p:cBhvr>
                                      <p:to>
                                        <p:strVal val="visible"/>
                                      </p:to>
                                    </p:set>
                                    <p:anim calcmode="lin" valueType="num">
                                      <p:cBhvr>
                                        <p:cTn id="33" dur="500" fill="hold"/>
                                        <p:tgtEl>
                                          <p:spTgt spid="28689"/>
                                        </p:tgtEl>
                                        <p:attrNameLst>
                                          <p:attrName>ppt_w</p:attrName>
                                        </p:attrNameLst>
                                      </p:cBhvr>
                                      <p:tavLst>
                                        <p:tav tm="0">
                                          <p:val>
                                            <p:fltVal val="0"/>
                                          </p:val>
                                        </p:tav>
                                        <p:tav tm="100000">
                                          <p:val>
                                            <p:strVal val="#ppt_w"/>
                                          </p:val>
                                        </p:tav>
                                      </p:tavLst>
                                    </p:anim>
                                    <p:anim calcmode="lin" valueType="num">
                                      <p:cBhvr>
                                        <p:cTn id="34" dur="500" fill="hold"/>
                                        <p:tgtEl>
                                          <p:spTgt spid="28689"/>
                                        </p:tgtEl>
                                        <p:attrNameLst>
                                          <p:attrName>ppt_h</p:attrName>
                                        </p:attrNameLst>
                                      </p:cBhvr>
                                      <p:tavLst>
                                        <p:tav tm="0">
                                          <p:val>
                                            <p:fltVal val="0"/>
                                          </p:val>
                                        </p:tav>
                                        <p:tav tm="100000">
                                          <p:val>
                                            <p:strVal val="#ppt_h"/>
                                          </p:val>
                                        </p:tav>
                                      </p:tavLst>
                                    </p:anim>
                                    <p:animEffect transition="in" filter="fade">
                                      <p:cBhvr>
                                        <p:cTn id="35" dur="500"/>
                                        <p:tgtEl>
                                          <p:spTgt spid="28689"/>
                                        </p:tgtEl>
                                      </p:cBhvr>
                                    </p:animEffect>
                                  </p:childTnLst>
                                </p:cTn>
                              </p:par>
                              <p:par>
                                <p:cTn id="36" presetID="53" presetClass="entr" presetSubtype="16" fill="hold" grpId="0" nodeType="withEffect">
                                  <p:stCondLst>
                                    <p:cond delay="3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P spid="28687" grpId="0"/>
      <p:bldP spid="286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8676" name="Grupper 32"/>
          <p:cNvGrpSpPr>
            <a:grpSpLocks/>
          </p:cNvGrpSpPr>
          <p:nvPr/>
        </p:nvGrpSpPr>
        <p:grpSpPr bwMode="auto">
          <a:xfrm>
            <a:off x="3303906" y="1892327"/>
            <a:ext cx="4754343" cy="1773856"/>
            <a:chOff x="2468760" y="2528432"/>
            <a:chExt cx="5219066" cy="1575825"/>
          </a:xfrm>
        </p:grpSpPr>
        <p:sp>
          <p:nvSpPr>
            <p:cNvPr id="25" name="Rektangel 24"/>
            <p:cNvSpPr/>
            <p:nvPr/>
          </p:nvSpPr>
          <p:spPr>
            <a:xfrm>
              <a:off x="2468760" y="2528432"/>
              <a:ext cx="5219066" cy="157582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8695" name="Tekstboks 26"/>
            <p:cNvSpPr txBox="1">
              <a:spLocks noChangeArrowheads="1"/>
            </p:cNvSpPr>
            <p:nvPr/>
          </p:nvSpPr>
          <p:spPr bwMode="auto">
            <a:xfrm>
              <a:off x="2607915" y="2668936"/>
              <a:ext cx="4940754" cy="1175692"/>
            </a:xfrm>
            <a:prstGeom prst="rect">
              <a:avLst/>
            </a:prstGeom>
            <a:noFill/>
            <a:ln w="9525">
              <a:noFill/>
              <a:miter lim="800000"/>
              <a:headEnd/>
              <a:tailEnd/>
            </a:ln>
          </p:spPr>
          <p:txBody>
            <a:bodyPr wrap="square">
              <a:spAutoFit/>
            </a:bodyPr>
            <a:lstStyle/>
            <a:p>
              <a:pPr marL="171450" indent="-171450" algn="just">
                <a:buFont typeface="Wingdings" pitchFamily="2" charset="2"/>
                <a:buChar char="§"/>
              </a:pPr>
              <a:r>
                <a:rPr lang="es-EC" sz="1600" dirty="0" smtClean="0">
                  <a:solidFill>
                    <a:srgbClr val="171717"/>
                  </a:solidFill>
                </a:rPr>
                <a:t>Instalar </a:t>
              </a:r>
              <a:r>
                <a:rPr lang="es-EC" sz="1600" dirty="0">
                  <a:solidFill>
                    <a:srgbClr val="171717"/>
                  </a:solidFill>
                </a:rPr>
                <a:t>un navegador </a:t>
              </a:r>
              <a:r>
                <a:rPr lang="es-EC" sz="1600" dirty="0" smtClean="0">
                  <a:solidFill>
                    <a:srgbClr val="171717"/>
                  </a:solidFill>
                </a:rPr>
                <a:t>web</a:t>
              </a:r>
            </a:p>
            <a:p>
              <a:pPr algn="just"/>
              <a:endParaRPr lang="es-EC" sz="1600" dirty="0" smtClean="0">
                <a:solidFill>
                  <a:srgbClr val="171717"/>
                </a:solidFill>
              </a:endParaRPr>
            </a:p>
            <a:p>
              <a:pPr marL="171450" indent="-171450" algn="just">
                <a:buFont typeface="Wingdings" pitchFamily="2" charset="2"/>
                <a:buChar char="§"/>
              </a:pPr>
              <a:r>
                <a:rPr lang="es-EC" sz="1600" dirty="0" smtClean="0">
                  <a:solidFill>
                    <a:srgbClr val="171717"/>
                  </a:solidFill>
                </a:rPr>
                <a:t>Acceso </a:t>
              </a:r>
              <a:r>
                <a:rPr lang="es-EC" sz="1600" dirty="0">
                  <a:solidFill>
                    <a:srgbClr val="171717"/>
                  </a:solidFill>
                </a:rPr>
                <a:t>a la </a:t>
              </a:r>
              <a:r>
                <a:rPr lang="es-EC" sz="1600" dirty="0" smtClean="0">
                  <a:solidFill>
                    <a:srgbClr val="171717"/>
                  </a:solidFill>
                </a:rPr>
                <a:t>intranet. </a:t>
              </a:r>
            </a:p>
            <a:p>
              <a:pPr algn="just"/>
              <a:endParaRPr lang="es-EC" sz="1600" dirty="0" smtClean="0">
                <a:solidFill>
                  <a:srgbClr val="171717"/>
                </a:solidFill>
              </a:endParaRPr>
            </a:p>
            <a:p>
              <a:pPr marL="171450" indent="-171450" algn="just">
                <a:buFont typeface="Wingdings" pitchFamily="2" charset="2"/>
                <a:buChar char="§"/>
              </a:pPr>
              <a:r>
                <a:rPr lang="es-EC" sz="1600" dirty="0" smtClean="0">
                  <a:solidFill>
                    <a:srgbClr val="171717"/>
                  </a:solidFill>
                </a:rPr>
                <a:t>Acceso al Sistema.</a:t>
              </a:r>
              <a:endParaRPr lang="es-EC" sz="1600" dirty="0">
                <a:solidFill>
                  <a:srgbClr val="171717"/>
                </a:solidFill>
              </a:endParaRPr>
            </a:p>
          </p:txBody>
        </p:sp>
      </p:grpSp>
      <p:grpSp>
        <p:nvGrpSpPr>
          <p:cNvPr id="28677" name="Grupper 34"/>
          <p:cNvGrpSpPr>
            <a:grpSpLocks/>
          </p:cNvGrpSpPr>
          <p:nvPr/>
        </p:nvGrpSpPr>
        <p:grpSpPr bwMode="auto">
          <a:xfrm>
            <a:off x="3108859" y="3881489"/>
            <a:ext cx="4986773" cy="1878412"/>
            <a:chOff x="2400933" y="3604683"/>
            <a:chExt cx="5219066" cy="1205933"/>
          </a:xfrm>
        </p:grpSpPr>
        <p:sp>
          <p:nvSpPr>
            <p:cNvPr id="26" name="Rektangel 25"/>
            <p:cNvSpPr/>
            <p:nvPr/>
          </p:nvSpPr>
          <p:spPr>
            <a:xfrm>
              <a:off x="2400933" y="3604683"/>
              <a:ext cx="5219066" cy="120593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8693" name="Tekstboks 28"/>
            <p:cNvSpPr txBox="1">
              <a:spLocks noChangeArrowheads="1"/>
            </p:cNvSpPr>
            <p:nvPr/>
          </p:nvSpPr>
          <p:spPr bwMode="auto">
            <a:xfrm>
              <a:off x="2541572" y="3776753"/>
              <a:ext cx="4525638" cy="849643"/>
            </a:xfrm>
            <a:prstGeom prst="rect">
              <a:avLst/>
            </a:prstGeom>
            <a:noFill/>
            <a:ln w="9525">
              <a:noFill/>
              <a:miter lim="800000"/>
              <a:headEnd/>
              <a:tailEnd/>
            </a:ln>
          </p:spPr>
          <p:txBody>
            <a:bodyPr wrap="square">
              <a:spAutoFit/>
            </a:bodyPr>
            <a:lstStyle>
              <a:defPPr>
                <a:defRPr lang="da-DK"/>
              </a:defPPr>
              <a:lvl1pPr marL="171450" indent="-171450" algn="just">
                <a:buFont typeface="Wingdings" pitchFamily="2" charset="2"/>
                <a:buChar char="§"/>
                <a:defRPr sz="1600">
                  <a:solidFill>
                    <a:srgbClr val="171717"/>
                  </a:solidFill>
                </a:defRPr>
              </a:lvl1pPr>
            </a:lstStyle>
            <a:p>
              <a:endParaRPr lang="en-US" dirty="0" smtClean="0"/>
            </a:p>
            <a:p>
              <a:r>
                <a:rPr lang="en-US" dirty="0" err="1" smtClean="0"/>
                <a:t>Orientada</a:t>
              </a:r>
              <a:r>
                <a:rPr lang="en-US" dirty="0" smtClean="0"/>
                <a:t> </a:t>
              </a:r>
              <a:r>
                <a:rPr lang="en-US" dirty="0"/>
                <a:t>a la </a:t>
              </a:r>
              <a:r>
                <a:rPr lang="en-US" dirty="0" smtClean="0"/>
                <a:t>Web.</a:t>
              </a:r>
            </a:p>
            <a:p>
              <a:pPr marL="0" indent="0">
                <a:buNone/>
              </a:pPr>
              <a:endParaRPr lang="en-US" dirty="0"/>
            </a:p>
            <a:p>
              <a:r>
                <a:rPr lang="en-US" dirty="0" err="1" smtClean="0"/>
                <a:t>Servidor</a:t>
              </a:r>
              <a:r>
                <a:rPr lang="en-US" dirty="0" smtClean="0"/>
                <a:t> </a:t>
              </a:r>
              <a:r>
                <a:rPr lang="en-US" dirty="0" err="1"/>
                <a:t>para</a:t>
              </a:r>
              <a:r>
                <a:rPr lang="en-US" dirty="0"/>
                <a:t> la </a:t>
              </a:r>
              <a:r>
                <a:rPr lang="en-US" dirty="0" err="1"/>
                <a:t>implementación</a:t>
              </a:r>
              <a:r>
                <a:rPr lang="en-US" dirty="0"/>
                <a:t> </a:t>
              </a:r>
              <a:r>
                <a:rPr lang="en-US" dirty="0" smtClean="0"/>
                <a:t>.</a:t>
              </a:r>
              <a:endParaRPr lang="en-US" dirty="0"/>
            </a:p>
            <a:p>
              <a:endParaRPr lang="da-DK" dirty="0"/>
            </a:p>
          </p:txBody>
        </p:sp>
      </p:grpSp>
      <p:sp>
        <p:nvSpPr>
          <p:cNvPr id="28680" name="Rectangle 5"/>
          <p:cNvSpPr txBox="1">
            <a:spLocks noChangeArrowheads="1"/>
          </p:cNvSpPr>
          <p:nvPr/>
        </p:nvSpPr>
        <p:spPr bwMode="gray">
          <a:xfrm>
            <a:off x="520263" y="567558"/>
            <a:ext cx="6921060" cy="511941"/>
          </a:xfrm>
          <a:prstGeom prst="rect">
            <a:avLst/>
          </a:prstGeom>
          <a:noFill/>
          <a:ln w="9525">
            <a:noFill/>
            <a:miter lim="800000"/>
            <a:headEnd/>
            <a:tailEnd/>
          </a:ln>
        </p:spPr>
        <p:txBody>
          <a:bodyPr lIns="0" rIns="0" anchor="ctr"/>
          <a:lstStyle/>
          <a:p>
            <a:pPr algn="ctr" defTabSz="914400" eaLnBrk="0" hangingPunct="0">
              <a:lnSpc>
                <a:spcPct val="95000"/>
              </a:lnSpc>
            </a:pPr>
            <a:r>
              <a:rPr lang="en-US" sz="3000" b="1" dirty="0" err="1" smtClean="0">
                <a:solidFill>
                  <a:srgbClr val="171717"/>
                </a:solidFill>
              </a:rPr>
              <a:t>Especificación</a:t>
            </a:r>
            <a:r>
              <a:rPr lang="en-US" sz="3000" b="1" dirty="0" smtClean="0">
                <a:solidFill>
                  <a:srgbClr val="171717"/>
                </a:solidFill>
              </a:rPr>
              <a:t> de </a:t>
            </a:r>
            <a:r>
              <a:rPr lang="en-US" sz="3000" b="1" dirty="0" err="1" smtClean="0">
                <a:solidFill>
                  <a:srgbClr val="171717"/>
                </a:solidFill>
              </a:rPr>
              <a:t>Requerimientos</a:t>
            </a:r>
            <a:endParaRPr lang="en-US" sz="3000" b="1" dirty="0">
              <a:solidFill>
                <a:srgbClr val="171717"/>
              </a:solidFill>
            </a:endParaRPr>
          </a:p>
        </p:txBody>
      </p:sp>
      <p:sp>
        <p:nvSpPr>
          <p:cNvPr id="5" name="Rektangel 4"/>
          <p:cNvSpPr>
            <a:spLocks noChangeArrowheads="1"/>
          </p:cNvSpPr>
          <p:nvPr/>
        </p:nvSpPr>
        <p:spPr bwMode="auto">
          <a:xfrm>
            <a:off x="1245095" y="3881489"/>
            <a:ext cx="1610356" cy="1878412"/>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2400" b="1" kern="0" noProof="1">
              <a:solidFill>
                <a:srgbClr val="FFFFFF"/>
              </a:solidFill>
              <a:latin typeface="Arial" pitchFamily="34" charset="0"/>
              <a:ea typeface="ＭＳ Ｐゴシック" pitchFamily="-97" charset="-128"/>
            </a:endParaRPr>
          </a:p>
        </p:txBody>
      </p:sp>
      <p:sp>
        <p:nvSpPr>
          <p:cNvPr id="7" name="Højrepil 6"/>
          <p:cNvSpPr/>
          <p:nvPr/>
        </p:nvSpPr>
        <p:spPr bwMode="auto">
          <a:xfrm rot="5400000">
            <a:off x="1662509" y="3816894"/>
            <a:ext cx="773612" cy="427511"/>
          </a:xfrm>
          <a:prstGeom prst="rightArrow">
            <a:avLst>
              <a:gd name="adj1" fmla="val 50000"/>
              <a:gd name="adj2" fmla="val 82469"/>
            </a:avLst>
          </a:prstGeom>
          <a:gradFill flip="none" rotWithShape="1">
            <a:gsLst>
              <a:gs pos="0">
                <a:srgbClr val="002060"/>
              </a:gs>
              <a:gs pos="100000">
                <a:srgbClr val="1F88C8"/>
              </a:gs>
            </a:gsLst>
            <a:lin ang="2700000" scaled="1"/>
            <a:tileRect/>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r>
              <a:rPr lang="da-DK" sz="2000" b="1" kern="0" noProof="1">
                <a:solidFill>
                  <a:sysClr val="window" lastClr="FFFFFF"/>
                </a:solidFill>
                <a:latin typeface="Arial" pitchFamily="34" charset="0"/>
                <a:ea typeface="ＭＳ Ｐゴシック" pitchFamily="-97" charset="-128"/>
              </a:rPr>
              <a:t> </a:t>
            </a:r>
          </a:p>
        </p:txBody>
      </p:sp>
      <p:sp>
        <p:nvSpPr>
          <p:cNvPr id="4" name="Rektangel 3"/>
          <p:cNvSpPr>
            <a:spLocks noChangeArrowheads="1"/>
          </p:cNvSpPr>
          <p:nvPr/>
        </p:nvSpPr>
        <p:spPr bwMode="auto">
          <a:xfrm>
            <a:off x="1245095" y="1818523"/>
            <a:ext cx="1610356" cy="1878412"/>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sz="2800" noProof="1">
              <a:solidFill>
                <a:srgbClr val="FFFFFF"/>
              </a:solidFill>
              <a:latin typeface="Arial" pitchFamily="34" charset="0"/>
              <a:ea typeface="ＭＳ Ｐゴシック" pitchFamily="-97" charset="-128"/>
            </a:endParaRPr>
          </a:p>
        </p:txBody>
      </p:sp>
      <p:sp>
        <p:nvSpPr>
          <p:cNvPr id="28687" name="Text Box 52"/>
          <p:cNvSpPr txBox="1">
            <a:spLocks noChangeArrowheads="1"/>
          </p:cNvSpPr>
          <p:nvPr/>
        </p:nvSpPr>
        <p:spPr bwMode="gray">
          <a:xfrm>
            <a:off x="1119353" y="2425367"/>
            <a:ext cx="1925886" cy="646331"/>
          </a:xfrm>
          <a:prstGeom prst="rect">
            <a:avLst/>
          </a:prstGeom>
          <a:noFill/>
          <a:ln w="9525">
            <a:noFill/>
            <a:miter lim="800000"/>
            <a:headEnd/>
            <a:tailEnd/>
          </a:ln>
        </p:spPr>
        <p:txBody>
          <a:bodyPr wrap="square">
            <a:spAutoFit/>
          </a:bodyPr>
          <a:lstStyle/>
          <a:p>
            <a:pPr algn="ctr" defTabSz="801688">
              <a:spcBef>
                <a:spcPct val="20000"/>
              </a:spcBef>
            </a:pPr>
            <a:r>
              <a:rPr lang="en-US" noProof="1">
                <a:solidFill>
                  <a:srgbClr val="171717"/>
                </a:solidFill>
              </a:rPr>
              <a:t>Restricciones generales</a:t>
            </a:r>
          </a:p>
        </p:txBody>
      </p:sp>
      <p:sp>
        <p:nvSpPr>
          <p:cNvPr id="28689" name="Text Box 52"/>
          <p:cNvSpPr txBox="1">
            <a:spLocks noChangeArrowheads="1"/>
          </p:cNvSpPr>
          <p:nvPr/>
        </p:nvSpPr>
        <p:spPr bwMode="gray">
          <a:xfrm>
            <a:off x="1157435" y="4578376"/>
            <a:ext cx="1811647" cy="1200330"/>
          </a:xfrm>
          <a:prstGeom prst="rect">
            <a:avLst/>
          </a:prstGeom>
          <a:noFill/>
          <a:ln w="9525">
            <a:noFill/>
            <a:miter lim="800000"/>
            <a:headEnd/>
            <a:tailEnd/>
          </a:ln>
        </p:spPr>
        <p:txBody>
          <a:bodyPr wrap="square">
            <a:spAutoFit/>
          </a:bodyPr>
          <a:lstStyle/>
          <a:p>
            <a:pPr algn="ctr" defTabSz="801688">
              <a:spcBef>
                <a:spcPct val="20000"/>
              </a:spcBef>
            </a:pPr>
            <a:r>
              <a:rPr lang="en-US" noProof="1">
                <a:solidFill>
                  <a:srgbClr val="171717"/>
                </a:solidFill>
              </a:rPr>
              <a:t>Interfaces de </a:t>
            </a:r>
            <a:r>
              <a:rPr lang="en-US" noProof="1" smtClean="0">
                <a:solidFill>
                  <a:srgbClr val="171717"/>
                </a:solidFill>
              </a:rPr>
              <a:t>comunicación</a:t>
            </a:r>
            <a:endParaRPr lang="en-US" noProof="1">
              <a:solidFill>
                <a:srgbClr val="171717"/>
              </a:solidFill>
            </a:endParaRPr>
          </a:p>
        </p:txBody>
      </p:sp>
      <p:pic>
        <p:nvPicPr>
          <p:cNvPr id="27"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584617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687"/>
                                        </p:tgtEl>
                                        <p:attrNameLst>
                                          <p:attrName>style.visibility</p:attrName>
                                        </p:attrNameLst>
                                      </p:cBhvr>
                                      <p:to>
                                        <p:strVal val="visible"/>
                                      </p:to>
                                    </p:set>
                                    <p:anim calcmode="lin" valueType="num">
                                      <p:cBhvr>
                                        <p:cTn id="17" dur="500" fill="hold"/>
                                        <p:tgtEl>
                                          <p:spTgt spid="28687"/>
                                        </p:tgtEl>
                                        <p:attrNameLst>
                                          <p:attrName>ppt_w</p:attrName>
                                        </p:attrNameLst>
                                      </p:cBhvr>
                                      <p:tavLst>
                                        <p:tav tm="0">
                                          <p:val>
                                            <p:fltVal val="0"/>
                                          </p:val>
                                        </p:tav>
                                        <p:tav tm="100000">
                                          <p:val>
                                            <p:strVal val="#ppt_w"/>
                                          </p:val>
                                        </p:tav>
                                      </p:tavLst>
                                    </p:anim>
                                    <p:anim calcmode="lin" valueType="num">
                                      <p:cBhvr>
                                        <p:cTn id="18" dur="500" fill="hold"/>
                                        <p:tgtEl>
                                          <p:spTgt spid="28687"/>
                                        </p:tgtEl>
                                        <p:attrNameLst>
                                          <p:attrName>ppt_h</p:attrName>
                                        </p:attrNameLst>
                                      </p:cBhvr>
                                      <p:tavLst>
                                        <p:tav tm="0">
                                          <p:val>
                                            <p:fltVal val="0"/>
                                          </p:val>
                                        </p:tav>
                                        <p:tav tm="100000">
                                          <p:val>
                                            <p:strVal val="#ppt_h"/>
                                          </p:val>
                                        </p:tav>
                                      </p:tavLst>
                                    </p:anim>
                                    <p:animEffect transition="in" filter="fade">
                                      <p:cBhvr>
                                        <p:cTn id="19" dur="500"/>
                                        <p:tgtEl>
                                          <p:spTgt spid="28687"/>
                                        </p:tgtEl>
                                      </p:cBhvr>
                                    </p:animEffect>
                                  </p:childTnLst>
                                </p:cTn>
                              </p:par>
                            </p:childTnLst>
                          </p:cTn>
                        </p:par>
                        <p:par>
                          <p:cTn id="20" fill="hold">
                            <p:stCondLst>
                              <p:cond delay="500"/>
                            </p:stCondLst>
                            <p:childTnLst>
                              <p:par>
                                <p:cTn id="21" presetID="53" presetClass="entr" presetSubtype="16" fill="hold" nodeType="afterEffect">
                                  <p:stCondLst>
                                    <p:cond delay="3000"/>
                                  </p:stCondLst>
                                  <p:childTnLst>
                                    <p:set>
                                      <p:cBhvr>
                                        <p:cTn id="22" dur="1" fill="hold">
                                          <p:stCondLst>
                                            <p:cond delay="0"/>
                                          </p:stCondLst>
                                        </p:cTn>
                                        <p:tgtEl>
                                          <p:spTgt spid="28677"/>
                                        </p:tgtEl>
                                        <p:attrNameLst>
                                          <p:attrName>style.visibility</p:attrName>
                                        </p:attrNameLst>
                                      </p:cBhvr>
                                      <p:to>
                                        <p:strVal val="visible"/>
                                      </p:to>
                                    </p:set>
                                    <p:anim calcmode="lin" valueType="num">
                                      <p:cBhvr>
                                        <p:cTn id="23" dur="500" fill="hold"/>
                                        <p:tgtEl>
                                          <p:spTgt spid="28677"/>
                                        </p:tgtEl>
                                        <p:attrNameLst>
                                          <p:attrName>ppt_w</p:attrName>
                                        </p:attrNameLst>
                                      </p:cBhvr>
                                      <p:tavLst>
                                        <p:tav tm="0">
                                          <p:val>
                                            <p:fltVal val="0"/>
                                          </p:val>
                                        </p:tav>
                                        <p:tav tm="100000">
                                          <p:val>
                                            <p:strVal val="#ppt_w"/>
                                          </p:val>
                                        </p:tav>
                                      </p:tavLst>
                                    </p:anim>
                                    <p:anim calcmode="lin" valueType="num">
                                      <p:cBhvr>
                                        <p:cTn id="24" dur="500" fill="hold"/>
                                        <p:tgtEl>
                                          <p:spTgt spid="28677"/>
                                        </p:tgtEl>
                                        <p:attrNameLst>
                                          <p:attrName>ppt_h</p:attrName>
                                        </p:attrNameLst>
                                      </p:cBhvr>
                                      <p:tavLst>
                                        <p:tav tm="0">
                                          <p:val>
                                            <p:fltVal val="0"/>
                                          </p:val>
                                        </p:tav>
                                        <p:tav tm="100000">
                                          <p:val>
                                            <p:strVal val="#ppt_h"/>
                                          </p:val>
                                        </p:tav>
                                      </p:tavLst>
                                    </p:anim>
                                    <p:animEffect transition="in" filter="fade">
                                      <p:cBhvr>
                                        <p:cTn id="25" dur="500"/>
                                        <p:tgtEl>
                                          <p:spTgt spid="28677"/>
                                        </p:tgtEl>
                                      </p:cBhvr>
                                    </p:animEffect>
                                  </p:childTnLst>
                                </p:cTn>
                              </p:par>
                              <p:par>
                                <p:cTn id="26" presetID="53" presetClass="entr" presetSubtype="16" fill="hold" grpId="0" nodeType="withEffect">
                                  <p:stCondLst>
                                    <p:cond delay="30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3000"/>
                                  </p:stCondLst>
                                  <p:childTnLst>
                                    <p:set>
                                      <p:cBhvr>
                                        <p:cTn id="32" dur="1" fill="hold">
                                          <p:stCondLst>
                                            <p:cond delay="0"/>
                                          </p:stCondLst>
                                        </p:cTn>
                                        <p:tgtEl>
                                          <p:spTgt spid="28689"/>
                                        </p:tgtEl>
                                        <p:attrNameLst>
                                          <p:attrName>style.visibility</p:attrName>
                                        </p:attrNameLst>
                                      </p:cBhvr>
                                      <p:to>
                                        <p:strVal val="visible"/>
                                      </p:to>
                                    </p:set>
                                    <p:anim calcmode="lin" valueType="num">
                                      <p:cBhvr>
                                        <p:cTn id="33" dur="500" fill="hold"/>
                                        <p:tgtEl>
                                          <p:spTgt spid="28689"/>
                                        </p:tgtEl>
                                        <p:attrNameLst>
                                          <p:attrName>ppt_w</p:attrName>
                                        </p:attrNameLst>
                                      </p:cBhvr>
                                      <p:tavLst>
                                        <p:tav tm="0">
                                          <p:val>
                                            <p:fltVal val="0"/>
                                          </p:val>
                                        </p:tav>
                                        <p:tav tm="100000">
                                          <p:val>
                                            <p:strVal val="#ppt_w"/>
                                          </p:val>
                                        </p:tav>
                                      </p:tavLst>
                                    </p:anim>
                                    <p:anim calcmode="lin" valueType="num">
                                      <p:cBhvr>
                                        <p:cTn id="34" dur="500" fill="hold"/>
                                        <p:tgtEl>
                                          <p:spTgt spid="28689"/>
                                        </p:tgtEl>
                                        <p:attrNameLst>
                                          <p:attrName>ppt_h</p:attrName>
                                        </p:attrNameLst>
                                      </p:cBhvr>
                                      <p:tavLst>
                                        <p:tav tm="0">
                                          <p:val>
                                            <p:fltVal val="0"/>
                                          </p:val>
                                        </p:tav>
                                        <p:tav tm="100000">
                                          <p:val>
                                            <p:strVal val="#ppt_h"/>
                                          </p:val>
                                        </p:tav>
                                      </p:tavLst>
                                    </p:anim>
                                    <p:animEffect transition="in" filter="fade">
                                      <p:cBhvr>
                                        <p:cTn id="35" dur="500"/>
                                        <p:tgtEl>
                                          <p:spTgt spid="28689"/>
                                        </p:tgtEl>
                                      </p:cBhvr>
                                    </p:animEffect>
                                  </p:childTnLst>
                                </p:cTn>
                              </p:par>
                              <p:par>
                                <p:cTn id="36" presetID="53" presetClass="entr" presetSubtype="16" fill="hold" grpId="0" nodeType="withEffect">
                                  <p:stCondLst>
                                    <p:cond delay="3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P spid="28687" grpId="0"/>
      <p:bldP spid="286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100000">
              <a:srgbClr val="1F88C8"/>
            </a:gs>
          </a:gsLst>
          <a:lin ang="16200000" scaled="1"/>
        </a:gradFill>
        <a:effectLst/>
      </p:bgPr>
    </p:bg>
    <p:spTree>
      <p:nvGrpSpPr>
        <p:cNvPr id="1" name=""/>
        <p:cNvGrpSpPr/>
        <p:nvPr/>
      </p:nvGrpSpPr>
      <p:grpSpPr>
        <a:xfrm>
          <a:off x="0" y="0"/>
          <a:ext cx="0" cy="0"/>
          <a:chOff x="0" y="0"/>
          <a:chExt cx="0" cy="0"/>
        </a:xfrm>
      </p:grpSpPr>
      <p:sp>
        <p:nvSpPr>
          <p:cNvPr id="26627"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chemeClr val="tx2"/>
                </a:solidFill>
              </a:rPr>
              <a:t>Módulos</a:t>
            </a:r>
            <a:endParaRPr lang="en-US" sz="3000" b="1" dirty="0">
              <a:solidFill>
                <a:schemeClr val="tx2"/>
              </a:solidFill>
            </a:endParaRPr>
          </a:p>
        </p:txBody>
      </p:sp>
      <p:sp>
        <p:nvSpPr>
          <p:cNvPr id="33" name="Rektangel 32"/>
          <p:cNvSpPr>
            <a:spLocks noChangeArrowheads="1"/>
          </p:cNvSpPr>
          <p:nvPr/>
        </p:nvSpPr>
        <p:spPr bwMode="auto">
          <a:xfrm>
            <a:off x="4667251" y="1872511"/>
            <a:ext cx="3874491" cy="2428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chemeClr val="tx2"/>
              </a:solidFill>
              <a:latin typeface="Arial" pitchFamily="34" charset="0"/>
              <a:ea typeface="ＭＳ Ｐゴシック" pitchFamily="-97" charset="-128"/>
            </a:endParaRPr>
          </a:p>
        </p:txBody>
      </p:sp>
      <p:sp>
        <p:nvSpPr>
          <p:cNvPr id="52" name="Rektangel 51"/>
          <p:cNvSpPr>
            <a:spLocks noChangeArrowheads="1"/>
          </p:cNvSpPr>
          <p:nvPr/>
        </p:nvSpPr>
        <p:spPr bwMode="auto">
          <a:xfrm>
            <a:off x="4667251" y="2166197"/>
            <a:ext cx="3861894" cy="4220523"/>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2" name="Tekstboks 68"/>
          <p:cNvSpPr txBox="1">
            <a:spLocks noChangeArrowheads="1"/>
          </p:cNvSpPr>
          <p:nvPr/>
        </p:nvSpPr>
        <p:spPr bwMode="auto">
          <a:xfrm>
            <a:off x="4836942" y="2723207"/>
            <a:ext cx="3487248" cy="2554545"/>
          </a:xfrm>
          <a:prstGeom prst="rect">
            <a:avLst/>
          </a:prstGeom>
          <a:noFill/>
          <a:ln w="9525">
            <a:noFill/>
            <a:miter lim="800000"/>
            <a:headEnd/>
            <a:tailEnd/>
          </a:ln>
        </p:spPr>
        <p:txBody>
          <a:bodyPr wrap="square">
            <a:spAutoFit/>
          </a:bodyPr>
          <a:lstStyle/>
          <a:p>
            <a:pPr marL="285750" indent="-285750">
              <a:buFont typeface="Wingdings" pitchFamily="2" charset="2"/>
              <a:buChar char="§"/>
            </a:pPr>
            <a:r>
              <a:rPr lang="en-US" sz="1600" dirty="0" err="1">
                <a:solidFill>
                  <a:srgbClr val="171717"/>
                </a:solidFill>
              </a:rPr>
              <a:t>Cargar</a:t>
            </a:r>
            <a:r>
              <a:rPr lang="en-US" sz="1600" dirty="0">
                <a:solidFill>
                  <a:srgbClr val="171717"/>
                </a:solidFill>
              </a:rPr>
              <a:t> </a:t>
            </a:r>
            <a:r>
              <a:rPr lang="en-US" sz="1600" dirty="0" err="1">
                <a:solidFill>
                  <a:srgbClr val="171717"/>
                </a:solidFill>
              </a:rPr>
              <a:t>Matriz</a:t>
            </a:r>
            <a:r>
              <a:rPr lang="en-US" sz="1600" dirty="0">
                <a:solidFill>
                  <a:srgbClr val="171717"/>
                </a:solidFill>
              </a:rPr>
              <a:t> </a:t>
            </a:r>
            <a:r>
              <a:rPr lang="en-US" sz="1600" dirty="0" err="1">
                <a:solidFill>
                  <a:srgbClr val="171717"/>
                </a:solidFill>
              </a:rPr>
              <a:t>Documento</a:t>
            </a:r>
            <a:r>
              <a:rPr lang="en-US" sz="1600" dirty="0">
                <a:solidFill>
                  <a:srgbClr val="171717"/>
                </a:solidFill>
              </a:rPr>
              <a:t> de </a:t>
            </a:r>
            <a:r>
              <a:rPr lang="en-US" sz="1600" dirty="0" err="1">
                <a:solidFill>
                  <a:srgbClr val="171717"/>
                </a:solidFill>
              </a:rPr>
              <a:t>Información</a:t>
            </a:r>
            <a:r>
              <a:rPr lang="en-US" sz="1600" dirty="0">
                <a:solidFill>
                  <a:srgbClr val="171717"/>
                </a:solidFill>
              </a:rPr>
              <a:t>.</a:t>
            </a:r>
          </a:p>
          <a:p>
            <a:pPr marL="285750" indent="-285750">
              <a:buFont typeface="Wingdings" pitchFamily="2" charset="2"/>
              <a:buChar char="§"/>
            </a:pPr>
            <a:r>
              <a:rPr lang="en-US" sz="1600" dirty="0" err="1">
                <a:solidFill>
                  <a:srgbClr val="171717"/>
                </a:solidFill>
              </a:rPr>
              <a:t>Inicializar</a:t>
            </a:r>
            <a:r>
              <a:rPr lang="en-US" sz="1600" dirty="0">
                <a:solidFill>
                  <a:srgbClr val="171717"/>
                </a:solidFill>
              </a:rPr>
              <a:t> Nuevo </a:t>
            </a:r>
            <a:r>
              <a:rPr lang="en-US" sz="1600" dirty="0" err="1">
                <a:solidFill>
                  <a:srgbClr val="171717"/>
                </a:solidFill>
              </a:rPr>
              <a:t>Período</a:t>
            </a:r>
            <a:r>
              <a:rPr lang="en-US" sz="1600" dirty="0" smtClean="0">
                <a:solidFill>
                  <a:srgbClr val="171717"/>
                </a:solidFill>
              </a:rPr>
              <a:t>.</a:t>
            </a:r>
          </a:p>
          <a:p>
            <a:pPr marL="171450" indent="-171450">
              <a:buFont typeface="Wingdings" pitchFamily="2" charset="2"/>
              <a:buChar char="§"/>
            </a:pPr>
            <a:r>
              <a:rPr lang="es-EC" sz="1600" dirty="0">
                <a:solidFill>
                  <a:schemeClr val="bg2">
                    <a:lumMod val="10000"/>
                  </a:schemeClr>
                </a:solidFill>
              </a:rPr>
              <a:t>Administrar Sedes.</a:t>
            </a:r>
          </a:p>
          <a:p>
            <a:pPr marL="171450" indent="-171450">
              <a:buFont typeface="Wingdings" pitchFamily="2" charset="2"/>
              <a:buChar char="§"/>
            </a:pPr>
            <a:r>
              <a:rPr lang="es-EC" sz="1600" dirty="0">
                <a:solidFill>
                  <a:schemeClr val="bg2">
                    <a:lumMod val="10000"/>
                  </a:schemeClr>
                </a:solidFill>
              </a:rPr>
              <a:t>Administrar Tipo Carrera/Programa.</a:t>
            </a:r>
          </a:p>
          <a:p>
            <a:pPr marL="171450" indent="-171450">
              <a:buFont typeface="Wingdings" pitchFamily="2" charset="2"/>
              <a:buChar char="§"/>
            </a:pPr>
            <a:r>
              <a:rPr lang="es-EC" sz="1600" dirty="0">
                <a:solidFill>
                  <a:schemeClr val="bg2">
                    <a:lumMod val="10000"/>
                  </a:schemeClr>
                </a:solidFill>
              </a:rPr>
              <a:t>Administrar Departamentos.</a:t>
            </a:r>
          </a:p>
          <a:p>
            <a:pPr marL="171450" indent="-171450">
              <a:buFont typeface="Wingdings" pitchFamily="2" charset="2"/>
              <a:buChar char="§"/>
            </a:pPr>
            <a:r>
              <a:rPr lang="es-EC" sz="1600" dirty="0">
                <a:solidFill>
                  <a:schemeClr val="bg2">
                    <a:lumMod val="10000"/>
                  </a:schemeClr>
                </a:solidFill>
              </a:rPr>
              <a:t>Administrar Carrera/Programa.</a:t>
            </a:r>
          </a:p>
          <a:p>
            <a:pPr marL="171450" indent="-171450">
              <a:buFont typeface="Wingdings" pitchFamily="2" charset="2"/>
              <a:buChar char="§"/>
            </a:pPr>
            <a:r>
              <a:rPr lang="es-EC" sz="1600" dirty="0">
                <a:solidFill>
                  <a:schemeClr val="bg2">
                    <a:lumMod val="10000"/>
                  </a:schemeClr>
                </a:solidFill>
              </a:rPr>
              <a:t>Administrar Tiempo de </a:t>
            </a:r>
            <a:r>
              <a:rPr lang="es-EC" sz="1600" dirty="0" smtClean="0">
                <a:solidFill>
                  <a:schemeClr val="bg2">
                    <a:lumMod val="10000"/>
                  </a:schemeClr>
                </a:solidFill>
              </a:rPr>
              <a:t>Evaluación.</a:t>
            </a:r>
            <a:endParaRPr lang="es-EC" sz="1600" dirty="0">
              <a:solidFill>
                <a:schemeClr val="bg2">
                  <a:lumMod val="10000"/>
                </a:schemeClr>
              </a:solidFill>
            </a:endParaRPr>
          </a:p>
        </p:txBody>
      </p:sp>
      <p:sp>
        <p:nvSpPr>
          <p:cNvPr id="26633" name="Rectangle 5"/>
          <p:cNvSpPr txBox="1">
            <a:spLocks noChangeArrowheads="1"/>
          </p:cNvSpPr>
          <p:nvPr/>
        </p:nvSpPr>
        <p:spPr bwMode="gray">
          <a:xfrm>
            <a:off x="4745038" y="1924898"/>
            <a:ext cx="2912166" cy="153988"/>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ADMINISTRADOR</a:t>
            </a:r>
            <a:endParaRPr lang="en-US" sz="1200" b="1" dirty="0">
              <a:solidFill>
                <a:schemeClr val="tx2"/>
              </a:solidFill>
            </a:endParaRPr>
          </a:p>
        </p:txBody>
      </p:sp>
      <p:sp>
        <p:nvSpPr>
          <p:cNvPr id="64" name="Rektangel 63"/>
          <p:cNvSpPr>
            <a:spLocks noChangeArrowheads="1"/>
          </p:cNvSpPr>
          <p:nvPr/>
        </p:nvSpPr>
        <p:spPr bwMode="auto">
          <a:xfrm>
            <a:off x="706438" y="1908175"/>
            <a:ext cx="3577655" cy="2428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65" name="Rektangel 64"/>
          <p:cNvSpPr>
            <a:spLocks noChangeArrowheads="1"/>
          </p:cNvSpPr>
          <p:nvPr/>
        </p:nvSpPr>
        <p:spPr bwMode="auto">
          <a:xfrm>
            <a:off x="706437" y="2192337"/>
            <a:ext cx="3566017" cy="4222389"/>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6" name="Rectangle 5"/>
          <p:cNvSpPr txBox="1">
            <a:spLocks noChangeArrowheads="1"/>
          </p:cNvSpPr>
          <p:nvPr/>
        </p:nvSpPr>
        <p:spPr bwMode="gray">
          <a:xfrm>
            <a:off x="766763" y="1952625"/>
            <a:ext cx="2688478" cy="153988"/>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ADMINISTRADOR</a:t>
            </a:r>
            <a:endParaRPr lang="en-US" sz="1200" b="1" dirty="0">
              <a:solidFill>
                <a:schemeClr val="tx2"/>
              </a:solidFill>
            </a:endParaRPr>
          </a:p>
        </p:txBody>
      </p:sp>
      <p:sp>
        <p:nvSpPr>
          <p:cNvPr id="26641" name="Tekstboks 35"/>
          <p:cNvSpPr txBox="1">
            <a:spLocks noChangeArrowheads="1"/>
          </p:cNvSpPr>
          <p:nvPr/>
        </p:nvSpPr>
        <p:spPr bwMode="auto">
          <a:xfrm>
            <a:off x="874432" y="2561742"/>
            <a:ext cx="3208829" cy="3293209"/>
          </a:xfrm>
          <a:prstGeom prst="rect">
            <a:avLst/>
          </a:prstGeom>
          <a:noFill/>
          <a:ln w="9525">
            <a:noFill/>
            <a:miter lim="800000"/>
            <a:headEnd/>
            <a:tailEnd/>
          </a:ln>
        </p:spPr>
        <p:txBody>
          <a:bodyPr wrap="square">
            <a:spAutoFit/>
          </a:bodyPr>
          <a:lstStyle/>
          <a:p>
            <a:pPr marL="285750" indent="-285750">
              <a:buFont typeface="Wingdings" pitchFamily="2" charset="2"/>
              <a:buChar char="§"/>
            </a:pPr>
            <a:r>
              <a:rPr lang="es-EC" sz="1600" dirty="0">
                <a:solidFill>
                  <a:srgbClr val="171717"/>
                </a:solidFill>
              </a:rPr>
              <a:t>Administrar Usuarios (Coordinador,  Evaluador).</a:t>
            </a:r>
          </a:p>
          <a:p>
            <a:pPr marL="285750" indent="-285750">
              <a:buFont typeface="Wingdings" pitchFamily="2" charset="2"/>
              <a:buChar char="§"/>
            </a:pPr>
            <a:r>
              <a:rPr lang="es-EC" sz="1600" dirty="0">
                <a:solidFill>
                  <a:srgbClr val="171717"/>
                </a:solidFill>
              </a:rPr>
              <a:t>Administrar Tipo de Evaluación.</a:t>
            </a:r>
          </a:p>
          <a:p>
            <a:pPr marL="285750" indent="-285750">
              <a:buFont typeface="Wingdings" pitchFamily="2" charset="2"/>
              <a:buChar char="§"/>
            </a:pPr>
            <a:r>
              <a:rPr lang="es-EC" sz="1600" dirty="0">
                <a:solidFill>
                  <a:srgbClr val="171717"/>
                </a:solidFill>
              </a:rPr>
              <a:t>Administrar Período de </a:t>
            </a:r>
            <a:r>
              <a:rPr lang="es-EC" sz="1600" dirty="0" smtClean="0">
                <a:solidFill>
                  <a:srgbClr val="171717"/>
                </a:solidFill>
              </a:rPr>
              <a:t>Evaluación.</a:t>
            </a:r>
            <a:endParaRPr lang="es-EC" sz="1600" dirty="0">
              <a:solidFill>
                <a:srgbClr val="171717"/>
              </a:solidFill>
            </a:endParaRPr>
          </a:p>
          <a:p>
            <a:pPr marL="285750" indent="-285750">
              <a:buFont typeface="Wingdings" pitchFamily="2" charset="2"/>
              <a:buChar char="§"/>
            </a:pPr>
            <a:r>
              <a:rPr lang="es-EC" sz="1600" dirty="0">
                <a:solidFill>
                  <a:srgbClr val="171717"/>
                </a:solidFill>
              </a:rPr>
              <a:t>Administrar Criterio</a:t>
            </a:r>
            <a:r>
              <a:rPr lang="es-EC" sz="1600" dirty="0" smtClean="0">
                <a:solidFill>
                  <a:srgbClr val="171717"/>
                </a:solidFill>
              </a:rPr>
              <a:t>.</a:t>
            </a:r>
          </a:p>
          <a:p>
            <a:pPr marL="285750" indent="-285750">
              <a:buFont typeface="Wingdings" pitchFamily="2" charset="2"/>
              <a:buChar char="§"/>
            </a:pPr>
            <a:r>
              <a:rPr lang="en-US" sz="1600" dirty="0" err="1">
                <a:solidFill>
                  <a:srgbClr val="171717"/>
                </a:solidFill>
              </a:rPr>
              <a:t>Administrar</a:t>
            </a:r>
            <a:r>
              <a:rPr lang="en-US" sz="1600" dirty="0">
                <a:solidFill>
                  <a:srgbClr val="171717"/>
                </a:solidFill>
              </a:rPr>
              <a:t> Variables de </a:t>
            </a:r>
            <a:r>
              <a:rPr lang="en-US" sz="1600" dirty="0" err="1">
                <a:solidFill>
                  <a:srgbClr val="171717"/>
                </a:solidFill>
              </a:rPr>
              <a:t>Evidencia</a:t>
            </a:r>
            <a:r>
              <a:rPr lang="en-US" sz="1600" dirty="0">
                <a:solidFill>
                  <a:srgbClr val="171717"/>
                </a:solidFill>
              </a:rPr>
              <a:t>. </a:t>
            </a:r>
          </a:p>
          <a:p>
            <a:pPr marL="285750" indent="-285750">
              <a:buFont typeface="Wingdings" pitchFamily="2" charset="2"/>
              <a:buChar char="§"/>
            </a:pPr>
            <a:r>
              <a:rPr lang="en-US" sz="1600" dirty="0" err="1">
                <a:solidFill>
                  <a:srgbClr val="171717"/>
                </a:solidFill>
              </a:rPr>
              <a:t>Administrar</a:t>
            </a:r>
            <a:r>
              <a:rPr lang="en-US" sz="1600" dirty="0">
                <a:solidFill>
                  <a:srgbClr val="171717"/>
                </a:solidFill>
              </a:rPr>
              <a:t> </a:t>
            </a:r>
            <a:r>
              <a:rPr lang="en-US" sz="1600" dirty="0" err="1">
                <a:solidFill>
                  <a:srgbClr val="171717"/>
                </a:solidFill>
              </a:rPr>
              <a:t>Indicadores</a:t>
            </a:r>
            <a:r>
              <a:rPr lang="en-US" sz="1600" dirty="0">
                <a:solidFill>
                  <a:srgbClr val="171717"/>
                </a:solidFill>
              </a:rPr>
              <a:t>.</a:t>
            </a:r>
          </a:p>
          <a:p>
            <a:pPr marL="285750" indent="-285750">
              <a:buFont typeface="Wingdings" pitchFamily="2" charset="2"/>
              <a:buChar char="§"/>
            </a:pPr>
            <a:r>
              <a:rPr lang="en-US" sz="1600" dirty="0" err="1">
                <a:solidFill>
                  <a:srgbClr val="171717"/>
                </a:solidFill>
              </a:rPr>
              <a:t>Administrar</a:t>
            </a:r>
            <a:r>
              <a:rPr lang="en-US" sz="1600" dirty="0">
                <a:solidFill>
                  <a:srgbClr val="171717"/>
                </a:solidFill>
              </a:rPr>
              <a:t> </a:t>
            </a:r>
            <a:r>
              <a:rPr lang="en-US" sz="1600" dirty="0" err="1">
                <a:solidFill>
                  <a:srgbClr val="171717"/>
                </a:solidFill>
              </a:rPr>
              <a:t>Estados</a:t>
            </a:r>
            <a:r>
              <a:rPr lang="en-US" sz="1600" dirty="0">
                <a:solidFill>
                  <a:srgbClr val="171717"/>
                </a:solidFill>
              </a:rPr>
              <a:t> del </a:t>
            </a:r>
            <a:r>
              <a:rPr lang="en-US" sz="1600" dirty="0" err="1">
                <a:solidFill>
                  <a:srgbClr val="171717"/>
                </a:solidFill>
              </a:rPr>
              <a:t>Indicador</a:t>
            </a:r>
            <a:r>
              <a:rPr lang="en-US" sz="1600" dirty="0" smtClean="0">
                <a:solidFill>
                  <a:srgbClr val="171717"/>
                </a:solidFill>
              </a:rPr>
              <a:t>.</a:t>
            </a:r>
            <a:endParaRPr lang="es-EC" sz="1600" dirty="0">
              <a:solidFill>
                <a:srgbClr val="171717"/>
              </a:solidFill>
            </a:endParaRPr>
          </a:p>
          <a:p>
            <a:endParaRPr lang="en-US" sz="1600" dirty="0">
              <a:solidFill>
                <a:srgbClr val="171717"/>
              </a:solidFill>
            </a:endParaRPr>
          </a:p>
        </p:txBody>
      </p:sp>
      <p:grpSp>
        <p:nvGrpSpPr>
          <p:cNvPr id="26643" name="Gruppe 55"/>
          <p:cNvGrpSpPr>
            <a:grpSpLocks/>
          </p:cNvGrpSpPr>
          <p:nvPr/>
        </p:nvGrpSpPr>
        <p:grpSpPr bwMode="auto">
          <a:xfrm>
            <a:off x="4735513" y="2242398"/>
            <a:ext cx="463528" cy="293688"/>
            <a:chOff x="1041400" y="4095750"/>
            <a:chExt cx="344488" cy="346075"/>
          </a:xfrm>
        </p:grpSpPr>
        <p:sp>
          <p:nvSpPr>
            <p:cNvPr id="57" name="Rektangel 56"/>
            <p:cNvSpPr>
              <a:spLocks noChangeArrowheads="1"/>
            </p:cNvSpPr>
            <p:nvPr/>
          </p:nvSpPr>
          <p:spPr bwMode="auto">
            <a:xfrm>
              <a:off x="1041400" y="4095750"/>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58" name="Tekstboks 57"/>
            <p:cNvSpPr txBox="1">
              <a:spLocks noChangeArrowheads="1"/>
            </p:cNvSpPr>
            <p:nvPr/>
          </p:nvSpPr>
          <p:spPr bwMode="auto">
            <a:xfrm>
              <a:off x="1056378" y="4133163"/>
              <a:ext cx="322021" cy="276860"/>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2</a:t>
              </a:r>
            </a:p>
          </p:txBody>
        </p:sp>
      </p:grpSp>
      <p:grpSp>
        <p:nvGrpSpPr>
          <p:cNvPr id="26644" name="Gruppe 58"/>
          <p:cNvGrpSpPr>
            <a:grpSpLocks/>
          </p:cNvGrpSpPr>
          <p:nvPr/>
        </p:nvGrpSpPr>
        <p:grpSpPr bwMode="auto">
          <a:xfrm>
            <a:off x="744538" y="2308225"/>
            <a:ext cx="428294" cy="293688"/>
            <a:chOff x="1003300" y="2838450"/>
            <a:chExt cx="344488" cy="346075"/>
          </a:xfrm>
        </p:grpSpPr>
        <p:sp>
          <p:nvSpPr>
            <p:cNvPr id="60" name="Rektangel 59"/>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61" name="Tekstboks 60"/>
            <p:cNvSpPr txBox="1">
              <a:spLocks noChangeArrowheads="1"/>
            </p:cNvSpPr>
            <p:nvPr/>
          </p:nvSpPr>
          <p:spPr bwMode="auto">
            <a:xfrm>
              <a:off x="1025767" y="2866511"/>
              <a:ext cx="322021" cy="278730"/>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1</a:t>
              </a:r>
            </a:p>
          </p:txBody>
        </p:sp>
      </p:grpSp>
      <p:pic>
        <p:nvPicPr>
          <p:cNvPr id="24"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2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heel(1)">
                                      <p:cBhvr>
                                        <p:cTn id="10" dur="2000"/>
                                        <p:tgtEl>
                                          <p:spTgt spid="6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6636"/>
                                        </p:tgtEl>
                                        <p:attrNameLst>
                                          <p:attrName>style.visibility</p:attrName>
                                        </p:attrNameLst>
                                      </p:cBhvr>
                                      <p:to>
                                        <p:strVal val="visible"/>
                                      </p:to>
                                    </p:set>
                                    <p:animEffect transition="in" filter="wheel(1)">
                                      <p:cBhvr>
                                        <p:cTn id="13" dur="2000"/>
                                        <p:tgtEl>
                                          <p:spTgt spid="2663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6641"/>
                                        </p:tgtEl>
                                        <p:attrNameLst>
                                          <p:attrName>style.visibility</p:attrName>
                                        </p:attrNameLst>
                                      </p:cBhvr>
                                      <p:to>
                                        <p:strVal val="visible"/>
                                      </p:to>
                                    </p:set>
                                    <p:animEffect transition="in" filter="wheel(1)">
                                      <p:cBhvr>
                                        <p:cTn id="16" dur="2000"/>
                                        <p:tgtEl>
                                          <p:spTgt spid="26641"/>
                                        </p:tgtEl>
                                      </p:cBhvr>
                                    </p:animEffect>
                                  </p:childTnLst>
                                </p:cTn>
                              </p:par>
                              <p:par>
                                <p:cTn id="17" presetID="21" presetClass="entr" presetSubtype="1" fill="hold" nodeType="withEffect">
                                  <p:stCondLst>
                                    <p:cond delay="0"/>
                                  </p:stCondLst>
                                  <p:childTnLst>
                                    <p:set>
                                      <p:cBhvr>
                                        <p:cTn id="18" dur="1" fill="hold">
                                          <p:stCondLst>
                                            <p:cond delay="0"/>
                                          </p:stCondLst>
                                        </p:cTn>
                                        <p:tgtEl>
                                          <p:spTgt spid="26644"/>
                                        </p:tgtEl>
                                        <p:attrNameLst>
                                          <p:attrName>style.visibility</p:attrName>
                                        </p:attrNameLst>
                                      </p:cBhvr>
                                      <p:to>
                                        <p:strVal val="visible"/>
                                      </p:to>
                                    </p:set>
                                    <p:animEffect transition="in" filter="wheel(1)">
                                      <p:cBhvr>
                                        <p:cTn id="19" dur="2000"/>
                                        <p:tgtEl>
                                          <p:spTgt spid="26644"/>
                                        </p:tgtEl>
                                      </p:cBhvr>
                                    </p:animEffect>
                                  </p:childTnLst>
                                </p:cTn>
                              </p:par>
                            </p:childTnLst>
                          </p:cTn>
                        </p:par>
                        <p:par>
                          <p:cTn id="20" fill="hold">
                            <p:stCondLst>
                              <p:cond delay="2000"/>
                            </p:stCondLst>
                            <p:childTnLst>
                              <p:par>
                                <p:cTn id="21" presetID="21" presetClass="entr" presetSubtype="1" fill="hold" grpId="0" nodeType="afterEffect">
                                  <p:stCondLst>
                                    <p:cond delay="3000"/>
                                  </p:stCondLst>
                                  <p:childTnLst>
                                    <p:set>
                                      <p:cBhvr>
                                        <p:cTn id="22" dur="1" fill="hold">
                                          <p:stCondLst>
                                            <p:cond delay="0"/>
                                          </p:stCondLst>
                                        </p:cTn>
                                        <p:tgtEl>
                                          <p:spTgt spid="33"/>
                                        </p:tgtEl>
                                        <p:attrNameLst>
                                          <p:attrName>style.visibility</p:attrName>
                                        </p:attrNameLst>
                                      </p:cBhvr>
                                      <p:to>
                                        <p:strVal val="visible"/>
                                      </p:to>
                                    </p:set>
                                    <p:animEffect transition="in" filter="wheel(1)">
                                      <p:cBhvr>
                                        <p:cTn id="23" dur="2000"/>
                                        <p:tgtEl>
                                          <p:spTgt spid="33"/>
                                        </p:tgtEl>
                                      </p:cBhvr>
                                    </p:animEffect>
                                  </p:childTnLst>
                                </p:cTn>
                              </p:par>
                              <p:par>
                                <p:cTn id="24" presetID="21" presetClass="entr" presetSubtype="1" fill="hold" grpId="0" nodeType="withEffect">
                                  <p:stCondLst>
                                    <p:cond delay="3000"/>
                                  </p:stCondLst>
                                  <p:childTnLst>
                                    <p:set>
                                      <p:cBhvr>
                                        <p:cTn id="25" dur="1" fill="hold">
                                          <p:stCondLst>
                                            <p:cond delay="0"/>
                                          </p:stCondLst>
                                        </p:cTn>
                                        <p:tgtEl>
                                          <p:spTgt spid="52"/>
                                        </p:tgtEl>
                                        <p:attrNameLst>
                                          <p:attrName>style.visibility</p:attrName>
                                        </p:attrNameLst>
                                      </p:cBhvr>
                                      <p:to>
                                        <p:strVal val="visible"/>
                                      </p:to>
                                    </p:set>
                                    <p:animEffect transition="in" filter="wheel(1)">
                                      <p:cBhvr>
                                        <p:cTn id="26" dur="2000"/>
                                        <p:tgtEl>
                                          <p:spTgt spid="52"/>
                                        </p:tgtEl>
                                      </p:cBhvr>
                                    </p:animEffect>
                                  </p:childTnLst>
                                </p:cTn>
                              </p:par>
                              <p:par>
                                <p:cTn id="27" presetID="21" presetClass="entr" presetSubtype="1" fill="hold" grpId="0" nodeType="withEffect">
                                  <p:stCondLst>
                                    <p:cond delay="3000"/>
                                  </p:stCondLst>
                                  <p:childTnLst>
                                    <p:set>
                                      <p:cBhvr>
                                        <p:cTn id="28" dur="1" fill="hold">
                                          <p:stCondLst>
                                            <p:cond delay="0"/>
                                          </p:stCondLst>
                                        </p:cTn>
                                        <p:tgtEl>
                                          <p:spTgt spid="26632"/>
                                        </p:tgtEl>
                                        <p:attrNameLst>
                                          <p:attrName>style.visibility</p:attrName>
                                        </p:attrNameLst>
                                      </p:cBhvr>
                                      <p:to>
                                        <p:strVal val="visible"/>
                                      </p:to>
                                    </p:set>
                                    <p:animEffect transition="in" filter="wheel(1)">
                                      <p:cBhvr>
                                        <p:cTn id="29" dur="2000"/>
                                        <p:tgtEl>
                                          <p:spTgt spid="26632"/>
                                        </p:tgtEl>
                                      </p:cBhvr>
                                    </p:animEffect>
                                  </p:childTnLst>
                                </p:cTn>
                              </p:par>
                              <p:par>
                                <p:cTn id="30" presetID="21" presetClass="entr" presetSubtype="1" fill="hold" grpId="0" nodeType="withEffect">
                                  <p:stCondLst>
                                    <p:cond delay="3000"/>
                                  </p:stCondLst>
                                  <p:childTnLst>
                                    <p:set>
                                      <p:cBhvr>
                                        <p:cTn id="31" dur="1" fill="hold">
                                          <p:stCondLst>
                                            <p:cond delay="0"/>
                                          </p:stCondLst>
                                        </p:cTn>
                                        <p:tgtEl>
                                          <p:spTgt spid="26633"/>
                                        </p:tgtEl>
                                        <p:attrNameLst>
                                          <p:attrName>style.visibility</p:attrName>
                                        </p:attrNameLst>
                                      </p:cBhvr>
                                      <p:to>
                                        <p:strVal val="visible"/>
                                      </p:to>
                                    </p:set>
                                    <p:animEffect transition="in" filter="wheel(1)">
                                      <p:cBhvr>
                                        <p:cTn id="32" dur="2000"/>
                                        <p:tgtEl>
                                          <p:spTgt spid="26633"/>
                                        </p:tgtEl>
                                      </p:cBhvr>
                                    </p:animEffect>
                                  </p:childTnLst>
                                </p:cTn>
                              </p:par>
                              <p:par>
                                <p:cTn id="33" presetID="21" presetClass="entr" presetSubtype="1" fill="hold" nodeType="withEffect">
                                  <p:stCondLst>
                                    <p:cond delay="3000"/>
                                  </p:stCondLst>
                                  <p:childTnLst>
                                    <p:set>
                                      <p:cBhvr>
                                        <p:cTn id="34" dur="1" fill="hold">
                                          <p:stCondLst>
                                            <p:cond delay="0"/>
                                          </p:stCondLst>
                                        </p:cTn>
                                        <p:tgtEl>
                                          <p:spTgt spid="26643"/>
                                        </p:tgtEl>
                                        <p:attrNameLst>
                                          <p:attrName>style.visibility</p:attrName>
                                        </p:attrNameLst>
                                      </p:cBhvr>
                                      <p:to>
                                        <p:strVal val="visible"/>
                                      </p:to>
                                    </p:set>
                                    <p:animEffect transition="in" filter="wheel(1)">
                                      <p:cBhvr>
                                        <p:cTn id="35" dur="20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2" grpId="0" animBg="1"/>
      <p:bldP spid="26632" grpId="0"/>
      <p:bldP spid="26633" grpId="0"/>
      <p:bldP spid="64" grpId="0" animBg="1"/>
      <p:bldP spid="65" grpId="0" animBg="1"/>
      <p:bldP spid="26636" grpId="0"/>
      <p:bldP spid="266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100000">
              <a:srgbClr val="1F88C8"/>
            </a:gs>
          </a:gsLst>
          <a:lin ang="16200000" scaled="1"/>
        </a:gradFill>
        <a:effectLst/>
      </p:bgPr>
    </p:bg>
    <p:spTree>
      <p:nvGrpSpPr>
        <p:cNvPr id="1" name=""/>
        <p:cNvGrpSpPr/>
        <p:nvPr/>
      </p:nvGrpSpPr>
      <p:grpSpPr>
        <a:xfrm>
          <a:off x="0" y="0"/>
          <a:ext cx="0" cy="0"/>
          <a:chOff x="0" y="0"/>
          <a:chExt cx="0" cy="0"/>
        </a:xfrm>
      </p:grpSpPr>
      <p:sp>
        <p:nvSpPr>
          <p:cNvPr id="26627"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chemeClr val="tx2"/>
                </a:solidFill>
              </a:rPr>
              <a:t>Módulos</a:t>
            </a:r>
            <a:endParaRPr lang="en-US" sz="3000" b="1" dirty="0">
              <a:solidFill>
                <a:schemeClr val="tx2"/>
              </a:solidFill>
            </a:endParaRPr>
          </a:p>
        </p:txBody>
      </p:sp>
      <p:sp>
        <p:nvSpPr>
          <p:cNvPr id="33" name="Rektangel 32"/>
          <p:cNvSpPr>
            <a:spLocks noChangeArrowheads="1"/>
          </p:cNvSpPr>
          <p:nvPr/>
        </p:nvSpPr>
        <p:spPr bwMode="auto">
          <a:xfrm>
            <a:off x="3351213" y="1900238"/>
            <a:ext cx="2441575" cy="2428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chemeClr val="tx2"/>
              </a:solidFill>
              <a:latin typeface="Arial" pitchFamily="34" charset="0"/>
              <a:ea typeface="ＭＳ Ｐゴシック" pitchFamily="-97" charset="-128"/>
            </a:endParaRPr>
          </a:p>
        </p:txBody>
      </p:sp>
      <p:sp>
        <p:nvSpPr>
          <p:cNvPr id="52" name="Rektangel 51"/>
          <p:cNvSpPr>
            <a:spLocks noChangeArrowheads="1"/>
          </p:cNvSpPr>
          <p:nvPr/>
        </p:nvSpPr>
        <p:spPr bwMode="auto">
          <a:xfrm>
            <a:off x="3351213" y="2193925"/>
            <a:ext cx="2433637" cy="1586505"/>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2" name="Tekstboks 68"/>
          <p:cNvSpPr txBox="1">
            <a:spLocks noChangeArrowheads="1"/>
          </p:cNvSpPr>
          <p:nvPr/>
        </p:nvSpPr>
        <p:spPr bwMode="auto">
          <a:xfrm>
            <a:off x="3725863" y="2262188"/>
            <a:ext cx="1936750" cy="1169551"/>
          </a:xfrm>
          <a:prstGeom prst="rect">
            <a:avLst/>
          </a:prstGeom>
          <a:noFill/>
          <a:ln w="9525">
            <a:noFill/>
            <a:miter lim="800000"/>
            <a:headEnd/>
            <a:tailEnd/>
          </a:ln>
        </p:spPr>
        <p:txBody>
          <a:bodyPr>
            <a:spAutoFit/>
          </a:bodyPr>
          <a:lstStyle>
            <a:defPPr>
              <a:defRPr lang="da-DK"/>
            </a:defPPr>
            <a:lvl1pPr marL="285750" indent="-285750" algn="just">
              <a:buFont typeface="Wingdings" pitchFamily="2" charset="2"/>
              <a:buChar char="§"/>
              <a:defRPr sz="1400">
                <a:solidFill>
                  <a:srgbClr val="171717"/>
                </a:solidFill>
              </a:defRPr>
            </a:lvl1pPr>
          </a:lstStyle>
          <a:p>
            <a:r>
              <a:rPr lang="es-EC" dirty="0"/>
              <a:t>Cargar Evidencia.</a:t>
            </a:r>
          </a:p>
          <a:p>
            <a:r>
              <a:rPr lang="es-EC" dirty="0"/>
              <a:t>Actualizar Datos Personales.</a:t>
            </a:r>
          </a:p>
          <a:p>
            <a:r>
              <a:rPr lang="es-EC" dirty="0"/>
              <a:t>Actualizar Contraseña.</a:t>
            </a:r>
          </a:p>
        </p:txBody>
      </p:sp>
      <p:sp>
        <p:nvSpPr>
          <p:cNvPr id="26633"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RESPONSABLE</a:t>
            </a:r>
            <a:endParaRPr lang="en-US" sz="1200" b="1" dirty="0">
              <a:solidFill>
                <a:schemeClr val="tx2"/>
              </a:solidFill>
            </a:endParaRPr>
          </a:p>
        </p:txBody>
      </p:sp>
      <p:sp>
        <p:nvSpPr>
          <p:cNvPr id="64" name="Rektangel 63"/>
          <p:cNvSpPr>
            <a:spLocks noChangeArrowheads="1"/>
          </p:cNvSpPr>
          <p:nvPr/>
        </p:nvSpPr>
        <p:spPr bwMode="auto">
          <a:xfrm>
            <a:off x="706438" y="1908175"/>
            <a:ext cx="2439987" cy="2428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65" name="Rektangel 64"/>
          <p:cNvSpPr>
            <a:spLocks noChangeArrowheads="1"/>
          </p:cNvSpPr>
          <p:nvPr/>
        </p:nvSpPr>
        <p:spPr bwMode="auto">
          <a:xfrm>
            <a:off x="706438" y="2192338"/>
            <a:ext cx="2432050" cy="4136351"/>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6"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COORDINADOR</a:t>
            </a:r>
            <a:endParaRPr lang="en-US" sz="1200" b="1" dirty="0">
              <a:solidFill>
                <a:schemeClr val="tx2"/>
              </a:solidFill>
            </a:endParaRPr>
          </a:p>
        </p:txBody>
      </p:sp>
      <p:sp>
        <p:nvSpPr>
          <p:cNvPr id="25" name="Rektangel 24"/>
          <p:cNvSpPr>
            <a:spLocks noChangeArrowheads="1"/>
          </p:cNvSpPr>
          <p:nvPr/>
        </p:nvSpPr>
        <p:spPr bwMode="auto">
          <a:xfrm>
            <a:off x="5997575" y="1900238"/>
            <a:ext cx="2439988" cy="2428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6" name="Rektangel 25"/>
          <p:cNvSpPr>
            <a:spLocks noChangeArrowheads="1"/>
          </p:cNvSpPr>
          <p:nvPr/>
        </p:nvSpPr>
        <p:spPr bwMode="auto">
          <a:xfrm>
            <a:off x="5997575" y="2193925"/>
            <a:ext cx="2432050" cy="1592118"/>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9" name="Tekstboks 27"/>
          <p:cNvSpPr txBox="1">
            <a:spLocks noChangeArrowheads="1"/>
          </p:cNvSpPr>
          <p:nvPr/>
        </p:nvSpPr>
        <p:spPr bwMode="auto">
          <a:xfrm>
            <a:off x="6372225" y="2262188"/>
            <a:ext cx="1935163" cy="1384995"/>
          </a:xfrm>
          <a:prstGeom prst="rect">
            <a:avLst/>
          </a:prstGeom>
          <a:noFill/>
          <a:ln w="9525">
            <a:noFill/>
            <a:miter lim="800000"/>
            <a:headEnd/>
            <a:tailEnd/>
          </a:ln>
        </p:spPr>
        <p:txBody>
          <a:bodyPr>
            <a:spAutoFit/>
          </a:bodyPr>
          <a:lstStyle>
            <a:defPPr>
              <a:defRPr lang="da-DK"/>
            </a:defPPr>
            <a:lvl1pPr marL="285750" indent="-285750" algn="just">
              <a:buFont typeface="Wingdings" pitchFamily="2" charset="2"/>
              <a:buChar char="§"/>
              <a:defRPr sz="1400">
                <a:solidFill>
                  <a:srgbClr val="171717"/>
                </a:solidFill>
              </a:defRPr>
            </a:lvl1pPr>
          </a:lstStyle>
          <a:p>
            <a:r>
              <a:rPr lang="es-EC" dirty="0"/>
              <a:t>Evaluar Evidencia.</a:t>
            </a:r>
          </a:p>
          <a:p>
            <a:r>
              <a:rPr lang="es-EC" dirty="0"/>
              <a:t>Actualizar Datos Personales.</a:t>
            </a:r>
          </a:p>
          <a:p>
            <a:r>
              <a:rPr lang="es-EC" dirty="0"/>
              <a:t>Actualizar Contraseña</a:t>
            </a:r>
            <a:r>
              <a:rPr lang="es-EC" dirty="0" smtClean="0"/>
              <a:t>.</a:t>
            </a:r>
            <a:endParaRPr lang="es-EC" dirty="0"/>
          </a:p>
        </p:txBody>
      </p:sp>
      <p:sp>
        <p:nvSpPr>
          <p:cNvPr id="26640" name="Rectangle 5"/>
          <p:cNvSpPr txBox="1">
            <a:spLocks noChangeArrowheads="1"/>
          </p:cNvSpPr>
          <p:nvPr/>
        </p:nvSpPr>
        <p:spPr bwMode="gray">
          <a:xfrm>
            <a:off x="60753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EVALUADOR</a:t>
            </a:r>
            <a:endParaRPr lang="en-US" sz="1200" b="1" dirty="0">
              <a:solidFill>
                <a:schemeClr val="tx2"/>
              </a:solidFill>
            </a:endParaRPr>
          </a:p>
        </p:txBody>
      </p:sp>
      <p:sp>
        <p:nvSpPr>
          <p:cNvPr id="26641" name="Tekstboks 35"/>
          <p:cNvSpPr txBox="1">
            <a:spLocks noChangeArrowheads="1"/>
          </p:cNvSpPr>
          <p:nvPr/>
        </p:nvSpPr>
        <p:spPr bwMode="auto">
          <a:xfrm>
            <a:off x="1063625" y="2262188"/>
            <a:ext cx="1935163" cy="2246769"/>
          </a:xfrm>
          <a:prstGeom prst="rect">
            <a:avLst/>
          </a:prstGeom>
          <a:noFill/>
          <a:ln w="9525">
            <a:noFill/>
            <a:miter lim="800000"/>
            <a:headEnd/>
            <a:tailEnd/>
          </a:ln>
        </p:spPr>
        <p:txBody>
          <a:bodyPr>
            <a:spAutoFit/>
          </a:bodyPr>
          <a:lstStyle>
            <a:defPPr>
              <a:defRPr lang="da-DK"/>
            </a:defPPr>
            <a:lvl1pPr marL="285750" indent="-285750" algn="just">
              <a:buFont typeface="Wingdings" pitchFamily="2" charset="2"/>
              <a:buChar char="§"/>
              <a:defRPr sz="1400">
                <a:solidFill>
                  <a:srgbClr val="171717"/>
                </a:solidFill>
              </a:defRPr>
            </a:lvl1pPr>
          </a:lstStyle>
          <a:p>
            <a:r>
              <a:rPr lang="es-EC" dirty="0"/>
              <a:t>Administrar Responsables.</a:t>
            </a:r>
          </a:p>
          <a:p>
            <a:r>
              <a:rPr lang="es-EC" dirty="0"/>
              <a:t>Asignar Responsable al Indicador.</a:t>
            </a:r>
          </a:p>
          <a:p>
            <a:r>
              <a:rPr lang="es-EC" dirty="0"/>
              <a:t>Actualizar Datos Personales.</a:t>
            </a:r>
          </a:p>
          <a:p>
            <a:r>
              <a:rPr lang="es-EC" dirty="0"/>
              <a:t>Actualizar Contraseña.</a:t>
            </a:r>
          </a:p>
          <a:p>
            <a:r>
              <a:rPr lang="es-EC" dirty="0"/>
              <a:t>Cargar Evidencia.</a:t>
            </a:r>
          </a:p>
        </p:txBody>
      </p:sp>
      <p:grpSp>
        <p:nvGrpSpPr>
          <p:cNvPr id="26642" name="Grupper 67"/>
          <p:cNvGrpSpPr>
            <a:grpSpLocks/>
          </p:cNvGrpSpPr>
          <p:nvPr/>
        </p:nvGrpSpPr>
        <p:grpSpPr bwMode="auto">
          <a:xfrm>
            <a:off x="6070600" y="2260600"/>
            <a:ext cx="292100" cy="307975"/>
            <a:chOff x="876300" y="2508250"/>
            <a:chExt cx="344488" cy="363822"/>
          </a:xfrm>
        </p:grpSpPr>
        <p:sp>
          <p:nvSpPr>
            <p:cNvPr id="54" name="Rektangel 53"/>
            <p:cNvSpPr>
              <a:spLocks noChangeArrowheads="1"/>
            </p:cNvSpPr>
            <p:nvPr/>
          </p:nvSpPr>
          <p:spPr bwMode="auto">
            <a:xfrm>
              <a:off x="876300" y="2508250"/>
              <a:ext cx="344488" cy="346944"/>
            </a:xfrm>
            <a:prstGeom prst="rect">
              <a:avLst/>
            </a:prstGeom>
            <a:gradFill rotWithShape="1">
              <a:gsLst>
                <a:gs pos="0">
                  <a:schemeClr val="tx1"/>
                </a:gs>
                <a:gs pos="100000">
                  <a:schemeClr val="bg2"/>
                </a:gs>
              </a:gsLst>
              <a:lin ang="16200000"/>
            </a:gradFill>
            <a:ln w="9525">
              <a:solidFill>
                <a:schemeClr val="bg2">
                  <a:lumMod val="9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55" name="Tekstboks 54"/>
            <p:cNvSpPr txBox="1">
              <a:spLocks noChangeArrowheads="1"/>
            </p:cNvSpPr>
            <p:nvPr/>
          </p:nvSpPr>
          <p:spPr bwMode="auto">
            <a:xfrm>
              <a:off x="891278" y="2545757"/>
              <a:ext cx="322021" cy="32631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solidFill>
                    <a:srgbClr val="171717"/>
                  </a:solidFill>
                  <a:latin typeface="Arial" pitchFamily="34" charset="0"/>
                  <a:ea typeface="ＭＳ Ｐゴシック" pitchFamily="-97" charset="-128"/>
                </a:rPr>
                <a:t>5</a:t>
              </a:r>
            </a:p>
          </p:txBody>
        </p:sp>
      </p:grpSp>
      <p:grpSp>
        <p:nvGrpSpPr>
          <p:cNvPr id="26643" name="Gruppe 55"/>
          <p:cNvGrpSpPr>
            <a:grpSpLocks/>
          </p:cNvGrpSpPr>
          <p:nvPr/>
        </p:nvGrpSpPr>
        <p:grpSpPr bwMode="auto">
          <a:xfrm>
            <a:off x="3419475" y="2270125"/>
            <a:ext cx="292100" cy="293688"/>
            <a:chOff x="1041400" y="4095750"/>
            <a:chExt cx="344488" cy="346075"/>
          </a:xfrm>
        </p:grpSpPr>
        <p:sp>
          <p:nvSpPr>
            <p:cNvPr id="57" name="Rektangel 56"/>
            <p:cNvSpPr>
              <a:spLocks noChangeArrowheads="1"/>
            </p:cNvSpPr>
            <p:nvPr/>
          </p:nvSpPr>
          <p:spPr bwMode="auto">
            <a:xfrm>
              <a:off x="1041400" y="4095750"/>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58" name="Tekstboks 57"/>
            <p:cNvSpPr txBox="1">
              <a:spLocks noChangeArrowheads="1"/>
            </p:cNvSpPr>
            <p:nvPr/>
          </p:nvSpPr>
          <p:spPr bwMode="auto">
            <a:xfrm>
              <a:off x="1056378" y="4133163"/>
              <a:ext cx="322021" cy="276860"/>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4</a:t>
              </a:r>
            </a:p>
          </p:txBody>
        </p:sp>
      </p:grpSp>
      <p:grpSp>
        <p:nvGrpSpPr>
          <p:cNvPr id="26644" name="Gruppe 58"/>
          <p:cNvGrpSpPr>
            <a:grpSpLocks/>
          </p:cNvGrpSpPr>
          <p:nvPr/>
        </p:nvGrpSpPr>
        <p:grpSpPr bwMode="auto">
          <a:xfrm>
            <a:off x="744538" y="2308225"/>
            <a:ext cx="292100" cy="293688"/>
            <a:chOff x="1003300" y="2838450"/>
            <a:chExt cx="344488" cy="346075"/>
          </a:xfrm>
        </p:grpSpPr>
        <p:sp>
          <p:nvSpPr>
            <p:cNvPr id="60" name="Rektangel 59"/>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61" name="Tekstboks 60"/>
            <p:cNvSpPr txBox="1">
              <a:spLocks noChangeArrowheads="1"/>
            </p:cNvSpPr>
            <p:nvPr/>
          </p:nvSpPr>
          <p:spPr bwMode="auto">
            <a:xfrm>
              <a:off x="1025767" y="2866511"/>
              <a:ext cx="322021" cy="278730"/>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200" kern="0" noProof="1" smtClean="0">
                  <a:solidFill>
                    <a:sysClr val="window" lastClr="FFFFFF"/>
                  </a:solidFill>
                  <a:latin typeface="Arial" pitchFamily="34" charset="0"/>
                  <a:ea typeface="ＭＳ Ｐゴシック" pitchFamily="-97" charset="-128"/>
                </a:rPr>
                <a:t>3</a:t>
              </a:r>
              <a:endParaRPr lang="da-DK" sz="1200" kern="0" noProof="1">
                <a:solidFill>
                  <a:sysClr val="window" lastClr="FFFFFF"/>
                </a:solidFill>
                <a:latin typeface="Arial" pitchFamily="34" charset="0"/>
                <a:ea typeface="ＭＳ Ｐゴシック" pitchFamily="-97" charset="-128"/>
              </a:endParaRPr>
            </a:p>
          </p:txBody>
        </p:sp>
      </p:grpSp>
      <p:sp>
        <p:nvSpPr>
          <p:cNvPr id="32" name="Rektangel 24"/>
          <p:cNvSpPr>
            <a:spLocks noChangeArrowheads="1"/>
          </p:cNvSpPr>
          <p:nvPr/>
        </p:nvSpPr>
        <p:spPr bwMode="auto">
          <a:xfrm>
            <a:off x="3341687" y="3935413"/>
            <a:ext cx="5112508" cy="2428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34" name="Rektangel 25"/>
          <p:cNvSpPr>
            <a:spLocks noChangeArrowheads="1"/>
          </p:cNvSpPr>
          <p:nvPr/>
        </p:nvSpPr>
        <p:spPr bwMode="auto">
          <a:xfrm>
            <a:off x="3341687" y="4229099"/>
            <a:ext cx="5095876" cy="209959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5" name="Tekstboks 27"/>
          <p:cNvSpPr txBox="1">
            <a:spLocks noChangeArrowheads="1"/>
          </p:cNvSpPr>
          <p:nvPr/>
        </p:nvSpPr>
        <p:spPr bwMode="auto">
          <a:xfrm>
            <a:off x="3716336" y="4297364"/>
            <a:ext cx="4591051" cy="1600438"/>
          </a:xfrm>
          <a:prstGeom prst="rect">
            <a:avLst/>
          </a:prstGeom>
          <a:noFill/>
          <a:ln w="9525">
            <a:noFill/>
            <a:miter lim="800000"/>
            <a:headEnd/>
            <a:tailEnd/>
          </a:ln>
        </p:spPr>
        <p:txBody>
          <a:bodyPr wrap="square">
            <a:spAutoFit/>
          </a:bodyPr>
          <a:lstStyle>
            <a:defPPr>
              <a:defRPr lang="da-DK"/>
            </a:defPPr>
            <a:lvl1pPr marL="285750" indent="-285750" algn="just">
              <a:buFont typeface="Wingdings" pitchFamily="2" charset="2"/>
              <a:buChar char="§"/>
              <a:defRPr sz="1400">
                <a:solidFill>
                  <a:srgbClr val="171717"/>
                </a:solidFill>
              </a:defRPr>
            </a:lvl1pPr>
          </a:lstStyle>
          <a:p>
            <a:pPr lvl="0"/>
            <a:r>
              <a:rPr lang="es-EC" dirty="0">
                <a:latin typeface="Arial" panose="020B0604020202020204" pitchFamily="34" charset="0"/>
                <a:cs typeface="Arial" panose="020B0604020202020204" pitchFamily="34" charset="0"/>
              </a:rPr>
              <a:t>Generar reportes de los indicadores de acuerdo al estado que asigna el evaluador, con el porcentaje respectivo.</a:t>
            </a:r>
          </a:p>
          <a:p>
            <a:pPr lvl="0"/>
            <a:r>
              <a:rPr lang="es-EC" dirty="0" smtClean="0">
                <a:latin typeface="Arial" panose="020B0604020202020204" pitchFamily="34" charset="0"/>
                <a:cs typeface="Arial" panose="020B0604020202020204" pitchFamily="34" charset="0"/>
              </a:rPr>
              <a:t>Generar </a:t>
            </a:r>
            <a:r>
              <a:rPr lang="es-EC" dirty="0">
                <a:latin typeface="Arial" panose="020B0604020202020204" pitchFamily="34" charset="0"/>
                <a:cs typeface="Arial" panose="020B0604020202020204" pitchFamily="34" charset="0"/>
              </a:rPr>
              <a:t>reportes </a:t>
            </a:r>
            <a:r>
              <a:rPr lang="es-EC" dirty="0" smtClean="0">
                <a:latin typeface="Arial" panose="020B0604020202020204" pitchFamily="34" charset="0"/>
                <a:cs typeface="Arial" panose="020B0604020202020204" pitchFamily="34" charset="0"/>
              </a:rPr>
              <a:t>de </a:t>
            </a:r>
            <a:r>
              <a:rPr lang="es-EC" dirty="0">
                <a:latin typeface="Arial" panose="020B0604020202020204" pitchFamily="34" charset="0"/>
                <a:cs typeface="Arial" panose="020B0604020202020204" pitchFamily="34" charset="0"/>
              </a:rPr>
              <a:t>las evidencias revisadas y </a:t>
            </a:r>
            <a:r>
              <a:rPr lang="es-EC" dirty="0" smtClean="0">
                <a:latin typeface="Arial" panose="020B0604020202020204" pitchFamily="34" charset="0"/>
                <a:cs typeface="Arial" panose="020B0604020202020204" pitchFamily="34" charset="0"/>
              </a:rPr>
              <a:t>cargadas en el servidor. </a:t>
            </a:r>
            <a:endParaRPr lang="es-EC" dirty="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Generar reportes por </a:t>
            </a:r>
            <a:r>
              <a:rPr lang="es-EC" dirty="0" smtClean="0">
                <a:latin typeface="Arial" panose="020B0604020202020204" pitchFamily="34" charset="0"/>
                <a:cs typeface="Arial" panose="020B0604020202020204" pitchFamily="34" charset="0"/>
              </a:rPr>
              <a:t>Carrera o Programa de los estados del indicador, el responsable y el evaluador.</a:t>
            </a:r>
            <a:endParaRPr lang="es-EC" dirty="0">
              <a:latin typeface="Arial" panose="020B0604020202020204" pitchFamily="34" charset="0"/>
              <a:cs typeface="Arial" panose="020B0604020202020204" pitchFamily="34" charset="0"/>
            </a:endParaRPr>
          </a:p>
        </p:txBody>
      </p:sp>
      <p:sp>
        <p:nvSpPr>
          <p:cNvPr id="36" name="Rectangle 5"/>
          <p:cNvSpPr txBox="1">
            <a:spLocks noChangeArrowheads="1"/>
          </p:cNvSpPr>
          <p:nvPr/>
        </p:nvSpPr>
        <p:spPr bwMode="gray">
          <a:xfrm>
            <a:off x="3419475" y="3987800"/>
            <a:ext cx="1833562" cy="153988"/>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REPORTES</a:t>
            </a:r>
            <a:endParaRPr lang="en-US" sz="1200" b="1" dirty="0">
              <a:solidFill>
                <a:schemeClr val="tx2"/>
              </a:solidFill>
            </a:endParaRPr>
          </a:p>
        </p:txBody>
      </p:sp>
      <p:grpSp>
        <p:nvGrpSpPr>
          <p:cNvPr id="37" name="Grupper 67"/>
          <p:cNvGrpSpPr>
            <a:grpSpLocks/>
          </p:cNvGrpSpPr>
          <p:nvPr/>
        </p:nvGrpSpPr>
        <p:grpSpPr bwMode="auto">
          <a:xfrm>
            <a:off x="3414712" y="4295775"/>
            <a:ext cx="292100" cy="307975"/>
            <a:chOff x="876300" y="2508250"/>
            <a:chExt cx="344488" cy="363822"/>
          </a:xfrm>
        </p:grpSpPr>
        <p:sp>
          <p:nvSpPr>
            <p:cNvPr id="38" name="Rektangel 53"/>
            <p:cNvSpPr>
              <a:spLocks noChangeArrowheads="1"/>
            </p:cNvSpPr>
            <p:nvPr/>
          </p:nvSpPr>
          <p:spPr bwMode="auto">
            <a:xfrm>
              <a:off x="876300" y="2508250"/>
              <a:ext cx="344488" cy="346944"/>
            </a:xfrm>
            <a:prstGeom prst="rect">
              <a:avLst/>
            </a:prstGeom>
            <a:gradFill rotWithShape="1">
              <a:gsLst>
                <a:gs pos="0">
                  <a:schemeClr val="tx1"/>
                </a:gs>
                <a:gs pos="100000">
                  <a:schemeClr val="bg2"/>
                </a:gs>
              </a:gsLst>
              <a:lin ang="16200000"/>
            </a:gradFill>
            <a:ln w="9525">
              <a:solidFill>
                <a:schemeClr val="bg2">
                  <a:lumMod val="9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9" name="Tekstboks 54"/>
            <p:cNvSpPr txBox="1">
              <a:spLocks noChangeArrowheads="1"/>
            </p:cNvSpPr>
            <p:nvPr/>
          </p:nvSpPr>
          <p:spPr bwMode="auto">
            <a:xfrm>
              <a:off x="891278" y="2545757"/>
              <a:ext cx="322021" cy="32631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solidFill>
                    <a:srgbClr val="171717"/>
                  </a:solidFill>
                  <a:latin typeface="Arial" pitchFamily="34" charset="0"/>
                  <a:ea typeface="ＭＳ Ｐゴシック" pitchFamily="-97" charset="-128"/>
                </a:rPr>
                <a:t>6</a:t>
              </a:r>
            </a:p>
          </p:txBody>
        </p:sp>
      </p:grpSp>
      <p:pic>
        <p:nvPicPr>
          <p:cNvPr id="31" name="Picture 2" descr="C:\Users\katty\Documents\NetBeansProjects\prj_espeAcreditacion\web\images\logoSII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84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linds(horizontal)">
                                      <p:cBhvr>
                                        <p:cTn id="10" dur="500"/>
                                        <p:tgtEl>
                                          <p:spTgt spid="6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636"/>
                                        </p:tgtEl>
                                        <p:attrNameLst>
                                          <p:attrName>style.visibility</p:attrName>
                                        </p:attrNameLst>
                                      </p:cBhvr>
                                      <p:to>
                                        <p:strVal val="visible"/>
                                      </p:to>
                                    </p:set>
                                    <p:animEffect transition="in" filter="blinds(horizontal)">
                                      <p:cBhvr>
                                        <p:cTn id="13" dur="500"/>
                                        <p:tgtEl>
                                          <p:spTgt spid="2663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641"/>
                                        </p:tgtEl>
                                        <p:attrNameLst>
                                          <p:attrName>style.visibility</p:attrName>
                                        </p:attrNameLst>
                                      </p:cBhvr>
                                      <p:to>
                                        <p:strVal val="visible"/>
                                      </p:to>
                                    </p:set>
                                    <p:animEffect transition="in" filter="blinds(horizontal)">
                                      <p:cBhvr>
                                        <p:cTn id="16" dur="500"/>
                                        <p:tgtEl>
                                          <p:spTgt spid="26641"/>
                                        </p:tgtEl>
                                      </p:cBhvr>
                                    </p:animEffect>
                                  </p:childTnLst>
                                </p:cTn>
                              </p:par>
                              <p:par>
                                <p:cTn id="17" presetID="3" presetClass="entr" presetSubtype="10" fill="hold" nodeType="withEffect">
                                  <p:stCondLst>
                                    <p:cond delay="0"/>
                                  </p:stCondLst>
                                  <p:childTnLst>
                                    <p:set>
                                      <p:cBhvr>
                                        <p:cTn id="18" dur="1" fill="hold">
                                          <p:stCondLst>
                                            <p:cond delay="0"/>
                                          </p:stCondLst>
                                        </p:cTn>
                                        <p:tgtEl>
                                          <p:spTgt spid="26644"/>
                                        </p:tgtEl>
                                        <p:attrNameLst>
                                          <p:attrName>style.visibility</p:attrName>
                                        </p:attrNameLst>
                                      </p:cBhvr>
                                      <p:to>
                                        <p:strVal val="visible"/>
                                      </p:to>
                                    </p:set>
                                    <p:animEffect transition="in" filter="blinds(horizontal)">
                                      <p:cBhvr>
                                        <p:cTn id="19" dur="500"/>
                                        <p:tgtEl>
                                          <p:spTgt spid="26644"/>
                                        </p:tgtEl>
                                      </p:cBhvr>
                                    </p:animEffect>
                                  </p:childTnLst>
                                </p:cTn>
                              </p:par>
                            </p:childTnLst>
                          </p:cTn>
                        </p:par>
                        <p:par>
                          <p:cTn id="20" fill="hold">
                            <p:stCondLst>
                              <p:cond delay="500"/>
                            </p:stCondLst>
                            <p:childTnLst>
                              <p:par>
                                <p:cTn id="21" presetID="3" presetClass="entr" presetSubtype="10" fill="hold" grpId="0" nodeType="afterEffect">
                                  <p:stCondLst>
                                    <p:cond delay="300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par>
                                <p:cTn id="24" presetID="3" presetClass="entr" presetSubtype="10" fill="hold" grpId="0" nodeType="withEffect">
                                  <p:stCondLst>
                                    <p:cond delay="3000"/>
                                  </p:stCondLst>
                                  <p:childTnLst>
                                    <p:set>
                                      <p:cBhvr>
                                        <p:cTn id="25" dur="1" fill="hold">
                                          <p:stCondLst>
                                            <p:cond delay="0"/>
                                          </p:stCondLst>
                                        </p:cTn>
                                        <p:tgtEl>
                                          <p:spTgt spid="52"/>
                                        </p:tgtEl>
                                        <p:attrNameLst>
                                          <p:attrName>style.visibility</p:attrName>
                                        </p:attrNameLst>
                                      </p:cBhvr>
                                      <p:to>
                                        <p:strVal val="visible"/>
                                      </p:to>
                                    </p:set>
                                    <p:animEffect transition="in" filter="blinds(horizontal)">
                                      <p:cBhvr>
                                        <p:cTn id="26" dur="500"/>
                                        <p:tgtEl>
                                          <p:spTgt spid="52"/>
                                        </p:tgtEl>
                                      </p:cBhvr>
                                    </p:animEffect>
                                  </p:childTnLst>
                                </p:cTn>
                              </p:par>
                              <p:par>
                                <p:cTn id="27" presetID="3" presetClass="entr" presetSubtype="10" fill="hold" grpId="0" nodeType="withEffect">
                                  <p:stCondLst>
                                    <p:cond delay="3000"/>
                                  </p:stCondLst>
                                  <p:childTnLst>
                                    <p:set>
                                      <p:cBhvr>
                                        <p:cTn id="28" dur="1" fill="hold">
                                          <p:stCondLst>
                                            <p:cond delay="0"/>
                                          </p:stCondLst>
                                        </p:cTn>
                                        <p:tgtEl>
                                          <p:spTgt spid="26632"/>
                                        </p:tgtEl>
                                        <p:attrNameLst>
                                          <p:attrName>style.visibility</p:attrName>
                                        </p:attrNameLst>
                                      </p:cBhvr>
                                      <p:to>
                                        <p:strVal val="visible"/>
                                      </p:to>
                                    </p:set>
                                    <p:animEffect transition="in" filter="blinds(horizontal)">
                                      <p:cBhvr>
                                        <p:cTn id="29" dur="500"/>
                                        <p:tgtEl>
                                          <p:spTgt spid="26632"/>
                                        </p:tgtEl>
                                      </p:cBhvr>
                                    </p:animEffect>
                                  </p:childTnLst>
                                </p:cTn>
                              </p:par>
                              <p:par>
                                <p:cTn id="30" presetID="3" presetClass="entr" presetSubtype="10" fill="hold" grpId="0" nodeType="withEffect">
                                  <p:stCondLst>
                                    <p:cond delay="3000"/>
                                  </p:stCondLst>
                                  <p:childTnLst>
                                    <p:set>
                                      <p:cBhvr>
                                        <p:cTn id="31" dur="1" fill="hold">
                                          <p:stCondLst>
                                            <p:cond delay="0"/>
                                          </p:stCondLst>
                                        </p:cTn>
                                        <p:tgtEl>
                                          <p:spTgt spid="26633"/>
                                        </p:tgtEl>
                                        <p:attrNameLst>
                                          <p:attrName>style.visibility</p:attrName>
                                        </p:attrNameLst>
                                      </p:cBhvr>
                                      <p:to>
                                        <p:strVal val="visible"/>
                                      </p:to>
                                    </p:set>
                                    <p:animEffect transition="in" filter="blinds(horizontal)">
                                      <p:cBhvr>
                                        <p:cTn id="32" dur="500"/>
                                        <p:tgtEl>
                                          <p:spTgt spid="26633"/>
                                        </p:tgtEl>
                                      </p:cBhvr>
                                    </p:animEffect>
                                  </p:childTnLst>
                                </p:cTn>
                              </p:par>
                              <p:par>
                                <p:cTn id="33" presetID="3" presetClass="entr" presetSubtype="10" fill="hold" nodeType="withEffect">
                                  <p:stCondLst>
                                    <p:cond delay="3000"/>
                                  </p:stCondLst>
                                  <p:childTnLst>
                                    <p:set>
                                      <p:cBhvr>
                                        <p:cTn id="34" dur="1" fill="hold">
                                          <p:stCondLst>
                                            <p:cond delay="0"/>
                                          </p:stCondLst>
                                        </p:cTn>
                                        <p:tgtEl>
                                          <p:spTgt spid="26643"/>
                                        </p:tgtEl>
                                        <p:attrNameLst>
                                          <p:attrName>style.visibility</p:attrName>
                                        </p:attrNameLst>
                                      </p:cBhvr>
                                      <p:to>
                                        <p:strVal val="visible"/>
                                      </p:to>
                                    </p:set>
                                    <p:animEffect transition="in" filter="blinds(horizontal)">
                                      <p:cBhvr>
                                        <p:cTn id="35" dur="500"/>
                                        <p:tgtEl>
                                          <p:spTgt spid="26643"/>
                                        </p:tgtEl>
                                      </p:cBhvr>
                                    </p:animEffect>
                                  </p:childTnLst>
                                </p:cTn>
                              </p:par>
                            </p:childTnLst>
                          </p:cTn>
                        </p:par>
                        <p:par>
                          <p:cTn id="36" fill="hold">
                            <p:stCondLst>
                              <p:cond delay="4000"/>
                            </p:stCondLst>
                            <p:childTnLst>
                              <p:par>
                                <p:cTn id="37" presetID="3" presetClass="entr" presetSubtype="10" fill="hold" grpId="0" nodeType="afterEffect">
                                  <p:stCondLst>
                                    <p:cond delay="200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200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par>
                                <p:cTn id="43" presetID="3" presetClass="entr" presetSubtype="10" fill="hold" grpId="0" nodeType="withEffect">
                                  <p:stCondLst>
                                    <p:cond delay="2000"/>
                                  </p:stCondLst>
                                  <p:childTnLst>
                                    <p:set>
                                      <p:cBhvr>
                                        <p:cTn id="44" dur="1" fill="hold">
                                          <p:stCondLst>
                                            <p:cond delay="0"/>
                                          </p:stCondLst>
                                        </p:cTn>
                                        <p:tgtEl>
                                          <p:spTgt spid="26639"/>
                                        </p:tgtEl>
                                        <p:attrNameLst>
                                          <p:attrName>style.visibility</p:attrName>
                                        </p:attrNameLst>
                                      </p:cBhvr>
                                      <p:to>
                                        <p:strVal val="visible"/>
                                      </p:to>
                                    </p:set>
                                    <p:animEffect transition="in" filter="blinds(horizontal)">
                                      <p:cBhvr>
                                        <p:cTn id="45" dur="500"/>
                                        <p:tgtEl>
                                          <p:spTgt spid="26639"/>
                                        </p:tgtEl>
                                      </p:cBhvr>
                                    </p:animEffect>
                                  </p:childTnLst>
                                </p:cTn>
                              </p:par>
                              <p:par>
                                <p:cTn id="46" presetID="3" presetClass="entr" presetSubtype="10" fill="hold" grpId="0" nodeType="withEffect">
                                  <p:stCondLst>
                                    <p:cond delay="2000"/>
                                  </p:stCondLst>
                                  <p:childTnLst>
                                    <p:set>
                                      <p:cBhvr>
                                        <p:cTn id="47" dur="1" fill="hold">
                                          <p:stCondLst>
                                            <p:cond delay="0"/>
                                          </p:stCondLst>
                                        </p:cTn>
                                        <p:tgtEl>
                                          <p:spTgt spid="26640"/>
                                        </p:tgtEl>
                                        <p:attrNameLst>
                                          <p:attrName>style.visibility</p:attrName>
                                        </p:attrNameLst>
                                      </p:cBhvr>
                                      <p:to>
                                        <p:strVal val="visible"/>
                                      </p:to>
                                    </p:set>
                                    <p:animEffect transition="in" filter="blinds(horizontal)">
                                      <p:cBhvr>
                                        <p:cTn id="48" dur="500"/>
                                        <p:tgtEl>
                                          <p:spTgt spid="26640"/>
                                        </p:tgtEl>
                                      </p:cBhvr>
                                    </p:animEffect>
                                  </p:childTnLst>
                                </p:cTn>
                              </p:par>
                              <p:par>
                                <p:cTn id="49" presetID="3" presetClass="entr" presetSubtype="10" fill="hold" nodeType="withEffect">
                                  <p:stCondLst>
                                    <p:cond delay="2000"/>
                                  </p:stCondLst>
                                  <p:childTnLst>
                                    <p:set>
                                      <p:cBhvr>
                                        <p:cTn id="50" dur="1" fill="hold">
                                          <p:stCondLst>
                                            <p:cond delay="0"/>
                                          </p:stCondLst>
                                        </p:cTn>
                                        <p:tgtEl>
                                          <p:spTgt spid="26642"/>
                                        </p:tgtEl>
                                        <p:attrNameLst>
                                          <p:attrName>style.visibility</p:attrName>
                                        </p:attrNameLst>
                                      </p:cBhvr>
                                      <p:to>
                                        <p:strVal val="visible"/>
                                      </p:to>
                                    </p:set>
                                    <p:animEffect transition="in" filter="blinds(horizontal)">
                                      <p:cBhvr>
                                        <p:cTn id="51" dur="500"/>
                                        <p:tgtEl>
                                          <p:spTgt spid="26642"/>
                                        </p:tgtEl>
                                      </p:cBhvr>
                                    </p:animEffect>
                                  </p:childTnLst>
                                </p:cTn>
                              </p:par>
                            </p:childTnLst>
                          </p:cTn>
                        </p:par>
                        <p:par>
                          <p:cTn id="52" fill="hold">
                            <p:stCondLst>
                              <p:cond delay="6500"/>
                            </p:stCondLst>
                            <p:childTnLst>
                              <p:par>
                                <p:cTn id="53" presetID="3" presetClass="entr" presetSubtype="10" fill="hold" grpId="0" nodeType="afterEffect">
                                  <p:stCondLst>
                                    <p:cond delay="200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par>
                                <p:cTn id="56" presetID="3" presetClass="entr" presetSubtype="10" fill="hold" grpId="0" nodeType="withEffect">
                                  <p:stCondLst>
                                    <p:cond delay="200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par>
                                <p:cTn id="59" presetID="3" presetClass="entr" presetSubtype="10" fill="hold" grpId="0" nodeType="withEffect">
                                  <p:stCondLst>
                                    <p:cond delay="200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grpId="0" nodeType="withEffect">
                                  <p:stCondLst>
                                    <p:cond delay="2000"/>
                                  </p:stCondLst>
                                  <p:childTnLst>
                                    <p:set>
                                      <p:cBhvr>
                                        <p:cTn id="63" dur="1" fill="hold">
                                          <p:stCondLst>
                                            <p:cond delay="0"/>
                                          </p:stCondLst>
                                        </p:cTn>
                                        <p:tgtEl>
                                          <p:spTgt spid="36"/>
                                        </p:tgtEl>
                                        <p:attrNameLst>
                                          <p:attrName>style.visibility</p:attrName>
                                        </p:attrNameLst>
                                      </p:cBhvr>
                                      <p:to>
                                        <p:strVal val="visible"/>
                                      </p:to>
                                    </p:set>
                                    <p:animEffect transition="in" filter="blinds(horizontal)">
                                      <p:cBhvr>
                                        <p:cTn id="64" dur="500"/>
                                        <p:tgtEl>
                                          <p:spTgt spid="36"/>
                                        </p:tgtEl>
                                      </p:cBhvr>
                                    </p:animEffect>
                                  </p:childTnLst>
                                </p:cTn>
                              </p:par>
                              <p:par>
                                <p:cTn id="65" presetID="3" presetClass="entr" presetSubtype="10"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Effect transition="in" filter="blinds(horizontal)">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2" grpId="0" animBg="1"/>
      <p:bldP spid="26632" grpId="0"/>
      <p:bldP spid="26633" grpId="0"/>
      <p:bldP spid="64" grpId="0" animBg="1"/>
      <p:bldP spid="65" grpId="0" animBg="1"/>
      <p:bldP spid="26636" grpId="0"/>
      <p:bldP spid="25" grpId="0" animBg="1"/>
      <p:bldP spid="26" grpId="0" animBg="1"/>
      <p:bldP spid="26639" grpId="0"/>
      <p:bldP spid="26640" grpId="0"/>
      <p:bldP spid="26641" grpId="0"/>
      <p:bldP spid="32" grpId="0" animBg="1"/>
      <p:bldP spid="34"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C" sz="2000" dirty="0">
                <a:cs typeface="Arial" panose="020B0604020202020204" pitchFamily="34" charset="0"/>
              </a:rPr>
              <a:t>La metodología </a:t>
            </a:r>
            <a:r>
              <a:rPr lang="es-EC" sz="2000" dirty="0" smtClean="0">
                <a:cs typeface="Arial" panose="020B0604020202020204" pitchFamily="34" charset="0"/>
              </a:rPr>
              <a:t>UWE utilizada </a:t>
            </a:r>
            <a:r>
              <a:rPr lang="es-EC" sz="2000" dirty="0">
                <a:cs typeface="Arial" panose="020B0604020202020204" pitchFamily="34" charset="0"/>
              </a:rPr>
              <a:t>permitió</a:t>
            </a:r>
            <a:r>
              <a:rPr lang="es-EC" sz="2000" b="1" dirty="0">
                <a:cs typeface="Arial" panose="020B0604020202020204" pitchFamily="34" charset="0"/>
              </a:rPr>
              <a:t> </a:t>
            </a:r>
            <a:r>
              <a:rPr lang="es-EC" sz="2000" dirty="0">
                <a:cs typeface="Arial" panose="020B0604020202020204" pitchFamily="34" charset="0"/>
              </a:rPr>
              <a:t>una correcta implementación y funcionalidad del sistema. </a:t>
            </a:r>
            <a:endParaRPr lang="es-EC" sz="2000" dirty="0" smtClean="0">
              <a:cs typeface="Arial" panose="020B0604020202020204" pitchFamily="34" charset="0"/>
            </a:endParaRPr>
          </a:p>
          <a:p>
            <a:pPr algn="just"/>
            <a:r>
              <a:rPr lang="en-US" sz="2000" dirty="0" err="1" smtClean="0">
                <a:cs typeface="Arial" panose="020B0604020202020204" pitchFamily="34" charset="0"/>
              </a:rPr>
              <a:t>Definir</a:t>
            </a:r>
            <a:r>
              <a:rPr lang="en-US" sz="2000" dirty="0" smtClean="0">
                <a:cs typeface="Arial" panose="020B0604020202020204" pitchFamily="34" charset="0"/>
              </a:rPr>
              <a:t> los </a:t>
            </a:r>
            <a:r>
              <a:rPr lang="en-US" sz="2000" dirty="0" err="1" smtClean="0">
                <a:cs typeface="Arial" panose="020B0604020202020204" pitchFamily="34" charset="0"/>
              </a:rPr>
              <a:t>actores</a:t>
            </a:r>
            <a:r>
              <a:rPr lang="en-US" sz="2000" dirty="0" smtClean="0">
                <a:cs typeface="Arial" panose="020B0604020202020204" pitchFamily="34" charset="0"/>
              </a:rPr>
              <a:t>.</a:t>
            </a:r>
          </a:p>
          <a:p>
            <a:pPr algn="just"/>
            <a:r>
              <a:rPr lang="en-US" sz="2000" dirty="0" err="1" smtClean="0">
                <a:cs typeface="Arial" panose="020B0604020202020204" pitchFamily="34" charset="0"/>
              </a:rPr>
              <a:t>Definir</a:t>
            </a:r>
            <a:r>
              <a:rPr lang="en-US" sz="2000" dirty="0" smtClean="0">
                <a:cs typeface="Arial" panose="020B0604020202020204" pitchFamily="34" charset="0"/>
              </a:rPr>
              <a:t> los </a:t>
            </a:r>
            <a:r>
              <a:rPr lang="en-US" sz="2000" dirty="0" err="1" smtClean="0">
                <a:cs typeface="Arial" panose="020B0604020202020204" pitchFamily="34" charset="0"/>
              </a:rPr>
              <a:t>casos</a:t>
            </a:r>
            <a:r>
              <a:rPr lang="en-US" sz="2000" dirty="0" smtClean="0">
                <a:cs typeface="Arial" panose="020B0604020202020204" pitchFamily="34" charset="0"/>
              </a:rPr>
              <a:t> de </a:t>
            </a:r>
            <a:r>
              <a:rPr lang="en-US" sz="2000" dirty="0" err="1" smtClean="0">
                <a:cs typeface="Arial" panose="020B0604020202020204" pitchFamily="34" charset="0"/>
              </a:rPr>
              <a:t>uso</a:t>
            </a:r>
            <a:r>
              <a:rPr lang="en-US" sz="2000" dirty="0" smtClean="0">
                <a:cs typeface="Arial" panose="020B0604020202020204" pitchFamily="34" charset="0"/>
              </a:rPr>
              <a:t>.</a:t>
            </a:r>
          </a:p>
          <a:p>
            <a:pPr algn="just"/>
            <a:r>
              <a:rPr lang="en-US" sz="2000" dirty="0" err="1" smtClean="0">
                <a:cs typeface="Arial" panose="020B0604020202020204" pitchFamily="34" charset="0"/>
              </a:rPr>
              <a:t>Definir</a:t>
            </a:r>
            <a:r>
              <a:rPr lang="en-US" sz="2000" dirty="0" smtClean="0">
                <a:cs typeface="Arial" panose="020B0604020202020204" pitchFamily="34" charset="0"/>
              </a:rPr>
              <a:t> los </a:t>
            </a:r>
            <a:r>
              <a:rPr lang="en-US" sz="2000" dirty="0" err="1" smtClean="0">
                <a:cs typeface="Arial" panose="020B0604020202020204" pitchFamily="34" charset="0"/>
              </a:rPr>
              <a:t>diagramas</a:t>
            </a:r>
            <a:r>
              <a:rPr lang="en-US" sz="2000" dirty="0" smtClean="0">
                <a:cs typeface="Arial" panose="020B0604020202020204" pitchFamily="34" charset="0"/>
              </a:rPr>
              <a:t>.</a:t>
            </a:r>
            <a:endParaRPr lang="es-EC" sz="2000" dirty="0"/>
          </a:p>
        </p:txBody>
      </p:sp>
      <p:sp>
        <p:nvSpPr>
          <p:cNvPr id="3" name="2 Título"/>
          <p:cNvSpPr>
            <a:spLocks noGrp="1"/>
          </p:cNvSpPr>
          <p:nvPr>
            <p:ph type="title"/>
          </p:nvPr>
        </p:nvSpPr>
        <p:spPr>
          <a:xfrm>
            <a:off x="177799" y="833437"/>
            <a:ext cx="7027041" cy="547169"/>
          </a:xfrm>
        </p:spPr>
        <p:txBody>
          <a:bodyPr/>
          <a:lstStyle/>
          <a:p>
            <a:r>
              <a:rPr lang="en-US" dirty="0" err="1" smtClean="0"/>
              <a:t>Implementación</a:t>
            </a:r>
            <a:r>
              <a:rPr lang="en-US" dirty="0" smtClean="0"/>
              <a:t> de la </a:t>
            </a:r>
            <a:r>
              <a:rPr lang="en-US" dirty="0" err="1" smtClean="0"/>
              <a:t>Metodología</a:t>
            </a:r>
            <a:r>
              <a:rPr lang="en-US" dirty="0" smtClean="0"/>
              <a:t> </a:t>
            </a:r>
            <a:br>
              <a:rPr lang="en-US" dirty="0" smtClean="0"/>
            </a:br>
            <a:r>
              <a:rPr lang="en-US" dirty="0" smtClean="0"/>
              <a:t>“SIIAC-ESPE”</a:t>
            </a:r>
            <a:endParaRPr lang="es-EC" dirty="0"/>
          </a:p>
        </p:txBody>
      </p:sp>
      <p:sp>
        <p:nvSpPr>
          <p:cNvPr id="7" name="6 Rectángulo"/>
          <p:cNvSpPr/>
          <p:nvPr/>
        </p:nvSpPr>
        <p:spPr>
          <a:xfrm>
            <a:off x="7559749" y="794194"/>
            <a:ext cx="1584251" cy="1172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6"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877" y="962244"/>
            <a:ext cx="1752600" cy="836725"/>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a:stretch>
            <a:fillRect/>
          </a:stretch>
        </p:blipFill>
        <p:spPr>
          <a:xfrm>
            <a:off x="2333459" y="4620943"/>
            <a:ext cx="3972748" cy="1953278"/>
          </a:xfrm>
          <a:prstGeom prst="rect">
            <a:avLst/>
          </a:prstGeom>
        </p:spPr>
      </p:pic>
    </p:spTree>
    <p:extLst>
      <p:ext uri="{BB962C8B-B14F-4D97-AF65-F5344CB8AC3E}">
        <p14:creationId xmlns:p14="http://schemas.microsoft.com/office/powerpoint/2010/main" val="3156390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200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800" decel="100000"/>
                                        <p:tgtEl>
                                          <p:spTgt spid="2">
                                            <p:txEl>
                                              <p:pRg st="1" end="1"/>
                                            </p:txEl>
                                          </p:spTgt>
                                        </p:tgtEl>
                                      </p:cBhvr>
                                    </p:animEffect>
                                    <p:anim calcmode="lin" valueType="num">
                                      <p:cBhvr>
                                        <p:cTn id="1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200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800" decel="100000"/>
                                        <p:tgtEl>
                                          <p:spTgt spid="2">
                                            <p:txEl>
                                              <p:pRg st="2" end="2"/>
                                            </p:txEl>
                                          </p:spTgt>
                                        </p:tgtEl>
                                      </p:cBhvr>
                                    </p:animEffect>
                                    <p:anim calcmode="lin" valueType="num">
                                      <p:cBhvr>
                                        <p:cTn id="2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200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800" decel="100000"/>
                                        <p:tgtEl>
                                          <p:spTgt spid="2">
                                            <p:txEl>
                                              <p:pRg st="3" end="3"/>
                                            </p:txEl>
                                          </p:spTgt>
                                        </p:tgtEl>
                                      </p:cBhvr>
                                    </p:animEffect>
                                    <p:anim calcmode="lin" valueType="num">
                                      <p:cBhvr>
                                        <p:cTn id="3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37" fill="hold">
                            <p:stCondLst>
                              <p:cond delay="3000"/>
                            </p:stCondLst>
                            <p:childTnLst>
                              <p:par>
                                <p:cTn id="38" presetID="30" presetClass="entr" presetSubtype="0" fill="hold" nodeType="afterEffect">
                                  <p:stCondLst>
                                    <p:cond delay="20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800" decel="100000"/>
                                        <p:tgtEl>
                                          <p:spTgt spid="8"/>
                                        </p:tgtEl>
                                      </p:cBhvr>
                                    </p:animEffect>
                                    <p:anim calcmode="lin" valueType="num">
                                      <p:cBhvr>
                                        <p:cTn id="41" dur="800" decel="100000" fill="hold"/>
                                        <p:tgtEl>
                                          <p:spTgt spid="8"/>
                                        </p:tgtEl>
                                        <p:attrNameLst>
                                          <p:attrName>style.rotation</p:attrName>
                                        </p:attrNameLst>
                                      </p:cBhvr>
                                      <p:tavLst>
                                        <p:tav tm="0">
                                          <p:val>
                                            <p:fltVal val="-90"/>
                                          </p:val>
                                        </p:tav>
                                        <p:tav tm="100000">
                                          <p:val>
                                            <p:fltVal val="0"/>
                                          </p:val>
                                        </p:tav>
                                      </p:tavLst>
                                    </p:anim>
                                    <p:anim calcmode="lin" valueType="num">
                                      <p:cBhvr>
                                        <p:cTn id="42" dur="800" decel="100000" fill="hold"/>
                                        <p:tgtEl>
                                          <p:spTgt spid="8"/>
                                        </p:tgtEl>
                                        <p:attrNameLst>
                                          <p:attrName>ppt_x</p:attrName>
                                        </p:attrNameLst>
                                      </p:cBhvr>
                                      <p:tavLst>
                                        <p:tav tm="0">
                                          <p:val>
                                            <p:strVal val="#ppt_x+0.4"/>
                                          </p:val>
                                        </p:tav>
                                        <p:tav tm="100000">
                                          <p:val>
                                            <p:strVal val="#ppt_x-0.05"/>
                                          </p:val>
                                        </p:tav>
                                      </p:tavLst>
                                    </p:anim>
                                    <p:anim calcmode="lin" valueType="num">
                                      <p:cBhvr>
                                        <p:cTn id="43" dur="800" decel="100000" fill="hold"/>
                                        <p:tgtEl>
                                          <p:spTgt spid="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err="1" smtClean="0"/>
              <a:t>Paquetes</a:t>
            </a:r>
            <a:r>
              <a:rPr lang="en-US" dirty="0" smtClean="0"/>
              <a:t> del </a:t>
            </a:r>
            <a:r>
              <a:rPr lang="en-US" dirty="0" err="1" smtClean="0"/>
              <a:t>Sistema</a:t>
            </a:r>
            <a:endParaRPr lang="es-EC" dirty="0"/>
          </a:p>
        </p:txBody>
      </p:sp>
      <p:sp>
        <p:nvSpPr>
          <p:cNvPr id="7" name="6 Rectángulo"/>
          <p:cNvSpPr/>
          <p:nvPr/>
        </p:nvSpPr>
        <p:spPr>
          <a:xfrm>
            <a:off x="7559749" y="794194"/>
            <a:ext cx="1584251" cy="1172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6"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877" y="962244"/>
            <a:ext cx="1752600" cy="836725"/>
          </a:xfrm>
          <a:prstGeom prst="rect">
            <a:avLst/>
          </a:prstGeom>
          <a:noFill/>
          <a:extLst>
            <a:ext uri="{909E8E84-426E-40DD-AFC4-6F175D3DCCD1}">
              <a14:hiddenFill xmlns:a14="http://schemas.microsoft.com/office/drawing/2010/main">
                <a:solidFill>
                  <a:srgbClr val="FFFFFF"/>
                </a:solidFill>
              </a14:hiddenFill>
            </a:ext>
          </a:extLst>
        </p:spPr>
      </p:pic>
      <p:pic>
        <p:nvPicPr>
          <p:cNvPr id="8" name="Marcador de contenido 3"/>
          <p:cNvPicPr>
            <a:picLocks noGrp="1"/>
          </p:cNvPicPr>
          <p:nvPr>
            <p:ph idx="1"/>
          </p:nvPr>
        </p:nvPicPr>
        <p:blipFill rotWithShape="1">
          <a:blip r:embed="rId4"/>
          <a:stretch/>
        </p:blipFill>
        <p:spPr bwMode="auto">
          <a:xfrm>
            <a:off x="1560102" y="2234751"/>
            <a:ext cx="5819775" cy="2162175"/>
          </a:xfrm>
          <a:prstGeom prst="rect">
            <a:avLst/>
          </a:prstGeom>
          <a:ln>
            <a:noFill/>
          </a:ln>
          <a:extLst>
            <a:ext uri="{53640926-AAD7-44D8-BBD7-CCE9431645EC}">
              <a14:shadowObscured xmlns:a14="http://schemas.microsoft.com/office/drawing/2010/main"/>
            </a:ext>
          </a:extLst>
        </p:spPr>
      </p:pic>
      <p:pic>
        <p:nvPicPr>
          <p:cNvPr id="9" name="Marcador de contenido 3"/>
          <p:cNvPicPr>
            <a:picLocks/>
          </p:cNvPicPr>
          <p:nvPr/>
        </p:nvPicPr>
        <p:blipFill rotWithShape="1">
          <a:blip r:embed="rId5">
            <a:extLst>
              <a:ext uri="{28A0092B-C50C-407E-A947-70E740481C1C}">
                <a14:useLocalDpi xmlns:a14="http://schemas.microsoft.com/office/drawing/2010/main" val="0"/>
              </a:ext>
            </a:extLst>
          </a:blip>
          <a:srcRect l="2191" t="66667" r="88024" b="11866"/>
          <a:stretch/>
        </p:blipFill>
        <p:spPr bwMode="auto">
          <a:xfrm>
            <a:off x="4563152" y="5124787"/>
            <a:ext cx="1080000" cy="1220400"/>
          </a:xfrm>
          <a:prstGeom prst="rect">
            <a:avLst/>
          </a:prstGeom>
          <a:noFill/>
          <a:ln>
            <a:noFill/>
          </a:ln>
        </p:spPr>
      </p:pic>
      <p:pic>
        <p:nvPicPr>
          <p:cNvPr id="10" name="Marcador de contenido 3"/>
          <p:cNvPicPr>
            <a:picLocks/>
          </p:cNvPicPr>
          <p:nvPr/>
        </p:nvPicPr>
        <p:blipFill rotWithShape="1">
          <a:blip r:embed="rId5">
            <a:extLst>
              <a:ext uri="{28A0092B-C50C-407E-A947-70E740481C1C}">
                <a14:useLocalDpi xmlns:a14="http://schemas.microsoft.com/office/drawing/2010/main" val="0"/>
              </a:ext>
            </a:extLst>
          </a:blip>
          <a:srcRect l="3572" t="13679" r="86598" b="64511"/>
          <a:stretch/>
        </p:blipFill>
        <p:spPr bwMode="auto">
          <a:xfrm>
            <a:off x="2941092" y="5130421"/>
            <a:ext cx="1078174" cy="1220430"/>
          </a:xfrm>
          <a:prstGeom prst="rect">
            <a:avLst/>
          </a:prstGeom>
          <a:noFill/>
          <a:ln>
            <a:noFill/>
          </a:ln>
        </p:spPr>
      </p:pic>
      <p:pic>
        <p:nvPicPr>
          <p:cNvPr id="12" name="Marcador de contenido 3"/>
          <p:cNvPicPr>
            <a:picLocks/>
          </p:cNvPicPr>
          <p:nvPr/>
        </p:nvPicPr>
        <p:blipFill rotWithShape="1">
          <a:blip r:embed="rId5">
            <a:extLst>
              <a:ext uri="{28A0092B-C50C-407E-A947-70E740481C1C}">
                <a14:useLocalDpi xmlns:a14="http://schemas.microsoft.com/office/drawing/2010/main" val="0"/>
              </a:ext>
            </a:extLst>
          </a:blip>
          <a:srcRect l="89522" t="38984" r="1376" b="40494"/>
          <a:stretch/>
        </p:blipFill>
        <p:spPr bwMode="auto">
          <a:xfrm>
            <a:off x="6299877" y="5106555"/>
            <a:ext cx="1080000" cy="1220400"/>
          </a:xfrm>
          <a:prstGeom prst="rect">
            <a:avLst/>
          </a:prstGeom>
          <a:noFill/>
          <a:ln>
            <a:noFill/>
          </a:ln>
        </p:spPr>
      </p:pic>
      <p:pic>
        <p:nvPicPr>
          <p:cNvPr id="13" name="Marcador de contenido 3"/>
          <p:cNvPicPr>
            <a:picLocks/>
          </p:cNvPicPr>
          <p:nvPr/>
        </p:nvPicPr>
        <p:blipFill rotWithShape="1">
          <a:blip r:embed="rId6">
            <a:extLst>
              <a:ext uri="{28A0092B-C50C-407E-A947-70E740481C1C}">
                <a14:useLocalDpi xmlns:a14="http://schemas.microsoft.com/office/drawing/2010/main" val="0"/>
              </a:ext>
            </a:extLst>
          </a:blip>
          <a:srcRect l="1468" t="37335" r="91985" b="50952"/>
          <a:stretch/>
        </p:blipFill>
        <p:spPr bwMode="auto">
          <a:xfrm>
            <a:off x="1290621" y="5012544"/>
            <a:ext cx="1234213" cy="1425118"/>
          </a:xfrm>
          <a:prstGeom prst="rect">
            <a:avLst/>
          </a:prstGeom>
          <a:noFill/>
          <a:ln>
            <a:noFill/>
          </a:ln>
        </p:spPr>
      </p:pic>
      <p:grpSp>
        <p:nvGrpSpPr>
          <p:cNvPr id="16" name="Gruppe 63"/>
          <p:cNvGrpSpPr>
            <a:grpSpLocks/>
          </p:cNvGrpSpPr>
          <p:nvPr/>
        </p:nvGrpSpPr>
        <p:grpSpPr bwMode="auto">
          <a:xfrm>
            <a:off x="68239" y="4732519"/>
            <a:ext cx="3027363" cy="307975"/>
            <a:chOff x="914400" y="2283460"/>
            <a:chExt cx="3027600" cy="307340"/>
          </a:xfrm>
        </p:grpSpPr>
        <p:sp>
          <p:nvSpPr>
            <p:cNvPr id="17"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18" name="Rectangle 5"/>
            <p:cNvSpPr txBox="1">
              <a:spLocks noChangeArrowheads="1"/>
            </p:cNvSpPr>
            <p:nvPr/>
          </p:nvSpPr>
          <p:spPr bwMode="gray">
            <a:xfrm>
              <a:off x="1001713" y="2316163"/>
              <a:ext cx="2872019" cy="274637"/>
            </a:xfrm>
            <a:prstGeom prst="rect">
              <a:avLst/>
            </a:prstGeom>
            <a:noFill/>
            <a:ln w="9525">
              <a:noFill/>
              <a:miter lim="800000"/>
              <a:headEnd/>
              <a:tailEnd/>
            </a:ln>
          </p:spPr>
          <p:txBody>
            <a:bodyPr lIns="0" rIns="0" anchor="ctr"/>
            <a:lstStyle/>
            <a:p>
              <a:pPr defTabSz="914400" eaLnBrk="0" hangingPunct="0">
                <a:lnSpc>
                  <a:spcPct val="95000"/>
                </a:lnSpc>
              </a:pPr>
              <a:r>
                <a:rPr lang="en-US" sz="1200" b="1" dirty="0" err="1" smtClean="0">
                  <a:solidFill>
                    <a:schemeClr val="tx2"/>
                  </a:solidFill>
                </a:rPr>
                <a:t>Actores</a:t>
              </a:r>
              <a:endParaRPr lang="en-US" sz="1200" b="1" dirty="0">
                <a:solidFill>
                  <a:schemeClr val="tx2"/>
                </a:solidFill>
              </a:endParaRPr>
            </a:p>
          </p:txBody>
        </p:sp>
      </p:grpSp>
      <p:sp>
        <p:nvSpPr>
          <p:cNvPr id="14" name="13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3452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nodeType="afterEffect">
                                  <p:stCondLst>
                                    <p:cond delay="200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2000"/>
                                        <p:tgtEl>
                                          <p:spTgt spid="16"/>
                                        </p:tgtEl>
                                      </p:cBhvr>
                                    </p:animEffect>
                                  </p:childTnLst>
                                </p:cTn>
                              </p:par>
                              <p:par>
                                <p:cTn id="17" presetID="26" presetClass="entr" presetSubtype="0" fill="hold" nodeType="withEffect">
                                  <p:stCondLst>
                                    <p:cond delay="30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cTn>
                              </p:par>
                            </p:childTnLst>
                          </p:cTn>
                        </p:par>
                        <p:par>
                          <p:cTn id="33" fill="hold">
                            <p:stCondLst>
                              <p:cond delay="6000"/>
                            </p:stCondLst>
                            <p:childTnLst>
                              <p:par>
                                <p:cTn id="34" presetID="26" presetClass="entr" presetSubtype="0" fill="hold" nodeType="afterEffect">
                                  <p:stCondLst>
                                    <p:cond delay="100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par>
                          <p:cTn id="50" fill="hold">
                            <p:stCondLst>
                              <p:cond delay="9000"/>
                            </p:stCondLst>
                            <p:childTnLst>
                              <p:par>
                                <p:cTn id="51" presetID="26" presetClass="entr" presetSubtype="0" fill="hold" nodeType="afterEffect">
                                  <p:stCondLst>
                                    <p:cond delay="100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par>
                          <p:cTn id="67" fill="hold">
                            <p:stCondLst>
                              <p:cond delay="12000"/>
                            </p:stCondLst>
                            <p:childTnLst>
                              <p:par>
                                <p:cTn id="68" presetID="26" presetClass="entr" presetSubtype="0" fill="hold" nodeType="afterEffect">
                                  <p:stCondLst>
                                    <p:cond delay="100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80">
                                          <p:stCondLst>
                                            <p:cond delay="0"/>
                                          </p:stCondLst>
                                        </p:cTn>
                                        <p:tgtEl>
                                          <p:spTgt spid="12"/>
                                        </p:tgtEl>
                                      </p:cBhvr>
                                    </p:animEffect>
                                    <p:anim calcmode="lin" valueType="num">
                                      <p:cBhvr>
                                        <p:cTn id="7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6" dur="26">
                                          <p:stCondLst>
                                            <p:cond delay="650"/>
                                          </p:stCondLst>
                                        </p:cTn>
                                        <p:tgtEl>
                                          <p:spTgt spid="12"/>
                                        </p:tgtEl>
                                      </p:cBhvr>
                                      <p:to x="100000" y="60000"/>
                                    </p:animScale>
                                    <p:animScale>
                                      <p:cBhvr>
                                        <p:cTn id="77" dur="166" decel="50000">
                                          <p:stCondLst>
                                            <p:cond delay="676"/>
                                          </p:stCondLst>
                                        </p:cTn>
                                        <p:tgtEl>
                                          <p:spTgt spid="12"/>
                                        </p:tgtEl>
                                      </p:cBhvr>
                                      <p:to x="100000" y="100000"/>
                                    </p:animScale>
                                    <p:animScale>
                                      <p:cBhvr>
                                        <p:cTn id="78" dur="26">
                                          <p:stCondLst>
                                            <p:cond delay="1312"/>
                                          </p:stCondLst>
                                        </p:cTn>
                                        <p:tgtEl>
                                          <p:spTgt spid="12"/>
                                        </p:tgtEl>
                                      </p:cBhvr>
                                      <p:to x="100000" y="80000"/>
                                    </p:animScale>
                                    <p:animScale>
                                      <p:cBhvr>
                                        <p:cTn id="79" dur="166" decel="50000">
                                          <p:stCondLst>
                                            <p:cond delay="1338"/>
                                          </p:stCondLst>
                                        </p:cTn>
                                        <p:tgtEl>
                                          <p:spTgt spid="12"/>
                                        </p:tgtEl>
                                      </p:cBhvr>
                                      <p:to x="100000" y="100000"/>
                                    </p:animScale>
                                    <p:animScale>
                                      <p:cBhvr>
                                        <p:cTn id="80" dur="26">
                                          <p:stCondLst>
                                            <p:cond delay="1642"/>
                                          </p:stCondLst>
                                        </p:cTn>
                                        <p:tgtEl>
                                          <p:spTgt spid="12"/>
                                        </p:tgtEl>
                                      </p:cBhvr>
                                      <p:to x="100000" y="90000"/>
                                    </p:animScale>
                                    <p:animScale>
                                      <p:cBhvr>
                                        <p:cTn id="81" dur="166" decel="50000">
                                          <p:stCondLst>
                                            <p:cond delay="1668"/>
                                          </p:stCondLst>
                                        </p:cTn>
                                        <p:tgtEl>
                                          <p:spTgt spid="12"/>
                                        </p:tgtEl>
                                      </p:cBhvr>
                                      <p:to x="100000" y="100000"/>
                                    </p:animScale>
                                    <p:animScale>
                                      <p:cBhvr>
                                        <p:cTn id="82" dur="26">
                                          <p:stCondLst>
                                            <p:cond delay="1808"/>
                                          </p:stCondLst>
                                        </p:cTn>
                                        <p:tgtEl>
                                          <p:spTgt spid="12"/>
                                        </p:tgtEl>
                                      </p:cBhvr>
                                      <p:to x="100000" y="95000"/>
                                    </p:animScale>
                                    <p:animScale>
                                      <p:cBhvr>
                                        <p:cTn id="8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Casos </a:t>
            </a:r>
            <a:r>
              <a:rPr lang="es-EC" dirty="0"/>
              <a:t>de Uso del Paquete Parametrización Datos</a:t>
            </a:r>
          </a:p>
        </p:txBody>
      </p:sp>
      <p:sp>
        <p:nvSpPr>
          <p:cNvPr id="4" name="3 Marcador de texto"/>
          <p:cNvSpPr>
            <a:spLocks noGrp="1"/>
          </p:cNvSpPr>
          <p:nvPr>
            <p:ph type="body" sz="half" idx="2"/>
          </p:nvPr>
        </p:nvSpPr>
        <p:spPr/>
        <p:txBody>
          <a:bodyPr/>
          <a:lstStyle/>
          <a:p>
            <a:endParaRPr lang="es-EC"/>
          </a:p>
        </p:txBody>
      </p:sp>
      <p:pic>
        <p:nvPicPr>
          <p:cNvPr id="9" name="Marcador de contenido 3"/>
          <p:cNvPicPr>
            <a:picLocks/>
          </p:cNvPicPr>
          <p:nvPr/>
        </p:nvPicPr>
        <p:blipFill rotWithShape="1">
          <a:blip r:embed="rId3">
            <a:extLst>
              <a:ext uri="{28A0092B-C50C-407E-A947-70E740481C1C}">
                <a14:useLocalDpi xmlns:a14="http://schemas.microsoft.com/office/drawing/2010/main" val="0"/>
              </a:ext>
            </a:extLst>
          </a:blip>
          <a:srcRect b="2243"/>
          <a:stretch/>
        </p:blipFill>
        <p:spPr bwMode="auto">
          <a:xfrm>
            <a:off x="7882" y="709451"/>
            <a:ext cx="9144000" cy="6164316"/>
          </a:xfrm>
          <a:prstGeom prst="rect">
            <a:avLst/>
          </a:prstGeom>
          <a:noFill/>
          <a:ln>
            <a:noFill/>
          </a:ln>
        </p:spPr>
      </p:pic>
      <p:sp>
        <p:nvSpPr>
          <p:cNvPr id="8" name="7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526" t="26069" r="19698" b="64620"/>
          <a:stretch/>
        </p:blipFill>
        <p:spPr bwMode="auto">
          <a:xfrm>
            <a:off x="15766" y="-23649"/>
            <a:ext cx="9100647" cy="70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452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7799" y="833438"/>
            <a:ext cx="7202077" cy="727348"/>
          </a:xfrm>
        </p:spPr>
        <p:txBody>
          <a:bodyPr/>
          <a:lstStyle/>
          <a:p>
            <a:r>
              <a:rPr lang="es-EC" dirty="0" smtClean="0"/>
              <a:t>Casos </a:t>
            </a:r>
            <a:r>
              <a:rPr lang="es-EC" dirty="0"/>
              <a:t>de Uso del Paquete Gestión Evidencias</a:t>
            </a:r>
          </a:p>
        </p:txBody>
      </p:sp>
      <p:sp>
        <p:nvSpPr>
          <p:cNvPr id="7" name="6 Rectángulo"/>
          <p:cNvSpPr/>
          <p:nvPr/>
        </p:nvSpPr>
        <p:spPr>
          <a:xfrm>
            <a:off x="7559749" y="794194"/>
            <a:ext cx="1584251" cy="1172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6"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877" y="962244"/>
            <a:ext cx="1752600" cy="836725"/>
          </a:xfrm>
          <a:prstGeom prst="rect">
            <a:avLst/>
          </a:prstGeom>
          <a:noFill/>
          <a:extLst>
            <a:ext uri="{909E8E84-426E-40DD-AFC4-6F175D3DCCD1}">
              <a14:hiddenFill xmlns:a14="http://schemas.microsoft.com/office/drawing/2010/main">
                <a:solidFill>
                  <a:srgbClr val="FFFFFF"/>
                </a:solidFill>
              </a14:hiddenFill>
            </a:ext>
          </a:extLst>
        </p:spPr>
      </p:pic>
      <p:pic>
        <p:nvPicPr>
          <p:cNvPr id="9" name="Marcador de contenido 3"/>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1746786" y="1798969"/>
            <a:ext cx="5253104" cy="4854084"/>
          </a:xfrm>
          <a:prstGeom prst="rect">
            <a:avLst/>
          </a:prstGeom>
          <a:noFill/>
          <a:ln>
            <a:noFill/>
          </a:ln>
        </p:spPr>
      </p:pic>
      <p:sp>
        <p:nvSpPr>
          <p:cNvPr id="8" name="7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345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7800" y="833438"/>
            <a:ext cx="6554076" cy="547169"/>
          </a:xfrm>
        </p:spPr>
        <p:txBody>
          <a:bodyPr/>
          <a:lstStyle/>
          <a:p>
            <a:r>
              <a:rPr lang="es-EC" dirty="0" smtClean="0"/>
              <a:t>Casos </a:t>
            </a:r>
            <a:r>
              <a:rPr lang="es-EC" dirty="0"/>
              <a:t>de Uso del Paquete Usuarios</a:t>
            </a:r>
          </a:p>
        </p:txBody>
      </p:sp>
      <p:sp>
        <p:nvSpPr>
          <p:cNvPr id="7" name="6 Rectángulo"/>
          <p:cNvSpPr/>
          <p:nvPr/>
        </p:nvSpPr>
        <p:spPr>
          <a:xfrm>
            <a:off x="7559749" y="794194"/>
            <a:ext cx="1584251" cy="1172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6"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877" y="962244"/>
            <a:ext cx="1752600" cy="836725"/>
          </a:xfrm>
          <a:prstGeom prst="rect">
            <a:avLst/>
          </a:prstGeom>
          <a:noFill/>
          <a:extLst>
            <a:ext uri="{909E8E84-426E-40DD-AFC4-6F175D3DCCD1}">
              <a14:hiddenFill xmlns:a14="http://schemas.microsoft.com/office/drawing/2010/main">
                <a:solidFill>
                  <a:srgbClr val="FFFFFF"/>
                </a:solidFill>
              </a14:hiddenFill>
            </a:ext>
          </a:extLst>
        </p:spPr>
      </p:pic>
      <p:pic>
        <p:nvPicPr>
          <p:cNvPr id="9" name="Marcador de contenido 3"/>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758810" y="1967021"/>
            <a:ext cx="7593063" cy="4686032"/>
          </a:xfrm>
          <a:prstGeom prst="rect">
            <a:avLst/>
          </a:prstGeom>
          <a:noFill/>
          <a:ln>
            <a:noFill/>
          </a:ln>
        </p:spPr>
      </p:pic>
      <p:sp>
        <p:nvSpPr>
          <p:cNvPr id="8" name="7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345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744483" y="186345"/>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rgbClr val="171717"/>
                </a:solidFill>
              </a:rPr>
              <a:t>Contenido</a:t>
            </a:r>
            <a:endParaRPr lang="en-US" sz="3000" b="1" dirty="0">
              <a:solidFill>
                <a:srgbClr val="171717"/>
              </a:solidFill>
            </a:endParaRPr>
          </a:p>
        </p:txBody>
      </p:sp>
      <p:sp>
        <p:nvSpPr>
          <p:cNvPr id="41" name="Rektangel 40"/>
          <p:cNvSpPr>
            <a:spLocks noChangeArrowheads="1"/>
          </p:cNvSpPr>
          <p:nvPr/>
        </p:nvSpPr>
        <p:spPr bwMode="auto">
          <a:xfrm>
            <a:off x="5637213" y="2191725"/>
            <a:ext cx="2946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45"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781" y="3127413"/>
            <a:ext cx="2241264" cy="10700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1050925" y="955088"/>
            <a:ext cx="4421078" cy="5164020"/>
            <a:chOff x="1050925" y="955088"/>
            <a:chExt cx="4421078" cy="5164020"/>
          </a:xfrm>
        </p:grpSpPr>
        <p:sp>
          <p:nvSpPr>
            <p:cNvPr id="31" name="Rektangel 30"/>
            <p:cNvSpPr>
              <a:spLocks noChangeArrowheads="1"/>
            </p:cNvSpPr>
            <p:nvPr/>
          </p:nvSpPr>
          <p:spPr bwMode="auto">
            <a:xfrm>
              <a:off x="1435100" y="955088"/>
              <a:ext cx="4000500" cy="477727"/>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2" name="Rektangel 31"/>
            <p:cNvSpPr>
              <a:spLocks noChangeArrowheads="1"/>
            </p:cNvSpPr>
            <p:nvPr/>
          </p:nvSpPr>
          <p:spPr bwMode="auto">
            <a:xfrm>
              <a:off x="1435100" y="4423435"/>
              <a:ext cx="4000500" cy="477729"/>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3" name="Rektangel 32"/>
            <p:cNvSpPr>
              <a:spLocks noChangeArrowheads="1"/>
            </p:cNvSpPr>
            <p:nvPr/>
          </p:nvSpPr>
          <p:spPr bwMode="auto">
            <a:xfrm>
              <a:off x="1435100" y="2111918"/>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endParaRPr lang="da-DK" sz="1600" noProof="1">
                <a:solidFill>
                  <a:srgbClr val="FFFFFF"/>
                </a:solidFill>
                <a:latin typeface="Arial" pitchFamily="34" charset="0"/>
                <a:ea typeface="ＭＳ Ｐゴシック" pitchFamily="-97" charset="-128"/>
              </a:endParaRPr>
            </a:p>
          </p:txBody>
        </p:sp>
        <p:sp>
          <p:nvSpPr>
            <p:cNvPr id="34" name="Rektangel 33"/>
            <p:cNvSpPr>
              <a:spLocks noChangeArrowheads="1"/>
            </p:cNvSpPr>
            <p:nvPr/>
          </p:nvSpPr>
          <p:spPr bwMode="auto">
            <a:xfrm>
              <a:off x="1435100" y="2690333"/>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435100" y="1533503"/>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6" name="Rektangel 35"/>
            <p:cNvSpPr>
              <a:spLocks noChangeArrowheads="1"/>
            </p:cNvSpPr>
            <p:nvPr/>
          </p:nvSpPr>
          <p:spPr bwMode="auto">
            <a:xfrm>
              <a:off x="1435100" y="3268748"/>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7" name="Rektangel 36"/>
            <p:cNvSpPr>
              <a:spLocks noChangeArrowheads="1"/>
            </p:cNvSpPr>
            <p:nvPr/>
          </p:nvSpPr>
          <p:spPr bwMode="auto">
            <a:xfrm>
              <a:off x="1435100" y="3847163"/>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22544" name="Tekstboks 44"/>
            <p:cNvSpPr txBox="1">
              <a:spLocks noChangeArrowheads="1"/>
            </p:cNvSpPr>
            <p:nvPr/>
          </p:nvSpPr>
          <p:spPr bwMode="auto">
            <a:xfrm>
              <a:off x="1470025" y="1008644"/>
              <a:ext cx="4000500" cy="259207"/>
            </a:xfrm>
            <a:prstGeom prst="rect">
              <a:avLst/>
            </a:prstGeom>
            <a:noFill/>
            <a:ln w="9525">
              <a:noFill/>
              <a:miter lim="800000"/>
              <a:headEnd/>
              <a:tailEnd/>
            </a:ln>
          </p:spPr>
          <p:txBody>
            <a:bodyPr>
              <a:spAutoFit/>
            </a:bodyPr>
            <a:lstStyle/>
            <a:p>
              <a:r>
                <a:rPr lang="en-US" sz="1400" dirty="0" err="1" smtClean="0">
                  <a:solidFill>
                    <a:srgbClr val="171717"/>
                  </a:solidFill>
                </a:rPr>
                <a:t>Motivación</a:t>
              </a:r>
              <a:r>
                <a:rPr lang="en-US" sz="1400" dirty="0" smtClean="0">
                  <a:solidFill>
                    <a:srgbClr val="171717"/>
                  </a:solidFill>
                </a:rPr>
                <a:t> y </a:t>
              </a:r>
              <a:r>
                <a:rPr lang="en-US" sz="1400" dirty="0" err="1" smtClean="0">
                  <a:solidFill>
                    <a:srgbClr val="171717"/>
                  </a:solidFill>
                </a:rPr>
                <a:t>Contexto</a:t>
              </a:r>
              <a:endParaRPr lang="da-DK" sz="1400" dirty="0"/>
            </a:p>
          </p:txBody>
        </p:sp>
        <p:sp>
          <p:nvSpPr>
            <p:cNvPr id="22545" name="Tekstboks 45"/>
            <p:cNvSpPr txBox="1">
              <a:spLocks noChangeArrowheads="1"/>
            </p:cNvSpPr>
            <p:nvPr/>
          </p:nvSpPr>
          <p:spPr bwMode="auto">
            <a:xfrm>
              <a:off x="1470025" y="4487704"/>
              <a:ext cx="4000500" cy="307777"/>
            </a:xfrm>
            <a:prstGeom prst="rect">
              <a:avLst/>
            </a:prstGeom>
            <a:noFill/>
            <a:ln w="9525">
              <a:noFill/>
              <a:miter lim="800000"/>
              <a:headEnd/>
              <a:tailEnd/>
            </a:ln>
          </p:spPr>
          <p:txBody>
            <a:bodyPr>
              <a:spAutoFit/>
            </a:bodyPr>
            <a:lstStyle/>
            <a:p>
              <a:r>
                <a:rPr lang="en-US" sz="1400" dirty="0" err="1">
                  <a:solidFill>
                    <a:srgbClr val="171717"/>
                  </a:solidFill>
                </a:rPr>
                <a:t>Pruebas</a:t>
              </a:r>
              <a:endParaRPr lang="da-DK" sz="1400" dirty="0"/>
            </a:p>
          </p:txBody>
        </p:sp>
        <p:sp>
          <p:nvSpPr>
            <p:cNvPr id="22546" name="Tekstboks 46"/>
            <p:cNvSpPr txBox="1">
              <a:spLocks noChangeArrowheads="1"/>
            </p:cNvSpPr>
            <p:nvPr/>
          </p:nvSpPr>
          <p:spPr bwMode="auto">
            <a:xfrm>
              <a:off x="1470025" y="2167617"/>
              <a:ext cx="4000500" cy="259207"/>
            </a:xfrm>
            <a:prstGeom prst="rect">
              <a:avLst/>
            </a:prstGeom>
            <a:noFill/>
            <a:ln w="9525">
              <a:noFill/>
              <a:miter lim="800000"/>
              <a:headEnd/>
              <a:tailEnd/>
            </a:ln>
          </p:spPr>
          <p:txBody>
            <a:bodyPr>
              <a:spAutoFit/>
            </a:bodyPr>
            <a:lstStyle>
              <a:defPPr>
                <a:defRPr lang="da-DK"/>
              </a:defPPr>
              <a:lvl1pPr>
                <a:defRPr sz="1100">
                  <a:solidFill>
                    <a:srgbClr val="171717"/>
                  </a:solidFill>
                </a:defRPr>
              </a:lvl1pPr>
            </a:lstStyle>
            <a:p>
              <a:r>
                <a:rPr lang="en-US" sz="1400" dirty="0" err="1"/>
                <a:t>Objetivos</a:t>
              </a:r>
              <a:endParaRPr lang="da-DK" sz="1400" dirty="0"/>
            </a:p>
          </p:txBody>
        </p:sp>
        <p:sp>
          <p:nvSpPr>
            <p:cNvPr id="22547" name="Tekstboks 47"/>
            <p:cNvSpPr txBox="1">
              <a:spLocks noChangeArrowheads="1"/>
            </p:cNvSpPr>
            <p:nvPr/>
          </p:nvSpPr>
          <p:spPr bwMode="auto">
            <a:xfrm>
              <a:off x="1470025" y="3328732"/>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Especificación</a:t>
              </a:r>
              <a:r>
                <a:rPr lang="en-US" sz="1400" dirty="0" smtClean="0">
                  <a:solidFill>
                    <a:srgbClr val="171717"/>
                  </a:solidFill>
                </a:rPr>
                <a:t> de </a:t>
              </a:r>
              <a:r>
                <a:rPr lang="en-US" sz="1400" dirty="0" err="1" smtClean="0">
                  <a:solidFill>
                    <a:srgbClr val="171717"/>
                  </a:solidFill>
                </a:rPr>
                <a:t>Requerimientos</a:t>
              </a:r>
              <a:endParaRPr lang="da-DK" sz="1400" dirty="0"/>
            </a:p>
          </p:txBody>
        </p:sp>
        <p:sp>
          <p:nvSpPr>
            <p:cNvPr id="22548" name="Tekstboks 48"/>
            <p:cNvSpPr txBox="1">
              <a:spLocks noChangeArrowheads="1"/>
            </p:cNvSpPr>
            <p:nvPr/>
          </p:nvSpPr>
          <p:spPr bwMode="auto">
            <a:xfrm>
              <a:off x="1470025" y="1589202"/>
              <a:ext cx="4000500" cy="259207"/>
            </a:xfrm>
            <a:prstGeom prst="rect">
              <a:avLst/>
            </a:prstGeom>
            <a:noFill/>
            <a:ln w="9525">
              <a:noFill/>
              <a:miter lim="800000"/>
              <a:headEnd/>
              <a:tailEnd/>
            </a:ln>
          </p:spPr>
          <p:txBody>
            <a:bodyPr>
              <a:spAutoFit/>
            </a:bodyPr>
            <a:lstStyle/>
            <a:p>
              <a:r>
                <a:rPr lang="en-US" sz="1400" dirty="0" err="1" smtClean="0">
                  <a:solidFill>
                    <a:srgbClr val="171717"/>
                  </a:solidFill>
                </a:rPr>
                <a:t>Planteamiento</a:t>
              </a:r>
              <a:r>
                <a:rPr lang="en-US" sz="1400" dirty="0" smtClean="0">
                  <a:solidFill>
                    <a:srgbClr val="171717"/>
                  </a:solidFill>
                </a:rPr>
                <a:t> del </a:t>
              </a:r>
              <a:r>
                <a:rPr lang="en-US" sz="1400" dirty="0" err="1" smtClean="0">
                  <a:solidFill>
                    <a:srgbClr val="171717"/>
                  </a:solidFill>
                </a:rPr>
                <a:t>Problema</a:t>
              </a:r>
              <a:endParaRPr lang="da-DK" sz="1400" dirty="0"/>
            </a:p>
          </p:txBody>
        </p:sp>
        <p:sp>
          <p:nvSpPr>
            <p:cNvPr id="22549" name="Tekstboks 49"/>
            <p:cNvSpPr txBox="1">
              <a:spLocks noChangeArrowheads="1"/>
            </p:cNvSpPr>
            <p:nvPr/>
          </p:nvSpPr>
          <p:spPr bwMode="auto">
            <a:xfrm>
              <a:off x="1470025" y="2748174"/>
              <a:ext cx="4000500" cy="259207"/>
            </a:xfrm>
            <a:prstGeom prst="rect">
              <a:avLst/>
            </a:prstGeom>
            <a:noFill/>
            <a:ln w="9525">
              <a:noFill/>
              <a:miter lim="800000"/>
              <a:headEnd/>
              <a:tailEnd/>
            </a:ln>
          </p:spPr>
          <p:txBody>
            <a:bodyPr>
              <a:spAutoFit/>
            </a:bodyPr>
            <a:lstStyle/>
            <a:p>
              <a:r>
                <a:rPr lang="en-US" sz="1400" dirty="0" smtClean="0">
                  <a:solidFill>
                    <a:srgbClr val="171717"/>
                  </a:solidFill>
                </a:rPr>
                <a:t>Marco </a:t>
              </a:r>
              <a:r>
                <a:rPr lang="en-US" sz="1400" dirty="0" err="1" smtClean="0">
                  <a:solidFill>
                    <a:srgbClr val="171717"/>
                  </a:solidFill>
                </a:rPr>
                <a:t>Teórico</a:t>
              </a:r>
              <a:endParaRPr lang="da-DK" sz="1400" dirty="0"/>
            </a:p>
          </p:txBody>
        </p:sp>
        <p:sp>
          <p:nvSpPr>
            <p:cNvPr id="22550" name="Tekstboks 50"/>
            <p:cNvSpPr txBox="1">
              <a:spLocks noChangeArrowheads="1"/>
            </p:cNvSpPr>
            <p:nvPr/>
          </p:nvSpPr>
          <p:spPr bwMode="auto">
            <a:xfrm>
              <a:off x="1470025" y="3907147"/>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Implementación</a:t>
              </a:r>
              <a:r>
                <a:rPr lang="en-US" sz="1400" dirty="0" smtClean="0">
                  <a:solidFill>
                    <a:srgbClr val="171717"/>
                  </a:solidFill>
                </a:rPr>
                <a:t> de la </a:t>
              </a:r>
              <a:r>
                <a:rPr lang="en-US" sz="1400" dirty="0" err="1" smtClean="0">
                  <a:solidFill>
                    <a:srgbClr val="171717"/>
                  </a:solidFill>
                </a:rPr>
                <a:t>Metodología</a:t>
              </a:r>
              <a:endParaRPr lang="da-DK" sz="1400" dirty="0"/>
            </a:p>
          </p:txBody>
        </p:sp>
        <p:grpSp>
          <p:nvGrpSpPr>
            <p:cNvPr id="22552" name="Gruppe 73"/>
            <p:cNvGrpSpPr>
              <a:grpSpLocks/>
            </p:cNvGrpSpPr>
            <p:nvPr/>
          </p:nvGrpSpPr>
          <p:grpSpPr bwMode="auto">
            <a:xfrm>
              <a:off x="1050925" y="4427720"/>
              <a:ext cx="344488" cy="464875"/>
              <a:chOff x="876300" y="5073650"/>
              <a:chExt cx="344488" cy="344488"/>
            </a:xfrm>
          </p:grpSpPr>
          <p:sp>
            <p:nvSpPr>
              <p:cNvPr id="27" name="Rektangel 26"/>
              <p:cNvSpPr>
                <a:spLocks noChangeArrowheads="1"/>
              </p:cNvSpPr>
              <p:nvPr/>
            </p:nvSpPr>
            <p:spPr bwMode="auto">
              <a:xfrm>
                <a:off x="876300" y="507365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73" name="Tekstboks 72"/>
              <p:cNvSpPr txBox="1">
                <a:spLocks noChangeArrowheads="1"/>
              </p:cNvSpPr>
              <p:nvPr/>
            </p:nvSpPr>
            <p:spPr bwMode="auto">
              <a:xfrm>
                <a:off x="890588" y="5103813"/>
                <a:ext cx="322262" cy="21128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latin typeface="Arial" pitchFamily="34" charset="0"/>
                    <a:ea typeface="ＭＳ Ｐゴシック" pitchFamily="-97" charset="-128"/>
                  </a:rPr>
                  <a:t>7</a:t>
                </a:r>
              </a:p>
            </p:txBody>
          </p:sp>
        </p:grpSp>
        <p:grpSp>
          <p:nvGrpSpPr>
            <p:cNvPr id="22553" name="Gruppe 75"/>
            <p:cNvGrpSpPr>
              <a:grpSpLocks/>
            </p:cNvGrpSpPr>
            <p:nvPr/>
          </p:nvGrpSpPr>
          <p:grpSpPr bwMode="auto">
            <a:xfrm>
              <a:off x="1050925" y="3851448"/>
              <a:ext cx="344488" cy="464874"/>
              <a:chOff x="876300" y="4646613"/>
              <a:chExt cx="344488" cy="344487"/>
            </a:xfrm>
          </p:grpSpPr>
          <p:sp>
            <p:nvSpPr>
              <p:cNvPr id="24" name="Rektangel 23"/>
              <p:cNvSpPr>
                <a:spLocks noChangeArrowheads="1"/>
              </p:cNvSpPr>
              <p:nvPr/>
            </p:nvSpPr>
            <p:spPr bwMode="auto">
              <a:xfrm>
                <a:off x="876300" y="46466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75" name="Tekstboks 74"/>
              <p:cNvSpPr txBox="1">
                <a:spLocks noChangeArrowheads="1"/>
              </p:cNvSpPr>
              <p:nvPr/>
            </p:nvSpPr>
            <p:spPr bwMode="auto">
              <a:xfrm>
                <a:off x="890588" y="4683125"/>
                <a:ext cx="322262" cy="21128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latin typeface="Arial" pitchFamily="34" charset="0"/>
                    <a:ea typeface="ＭＳ Ｐゴシック" pitchFamily="-97" charset="-128"/>
                  </a:rPr>
                  <a:t>6</a:t>
                </a:r>
              </a:p>
            </p:txBody>
          </p:sp>
        </p:grpSp>
        <p:grpSp>
          <p:nvGrpSpPr>
            <p:cNvPr id="22554" name="Gruppe 77"/>
            <p:cNvGrpSpPr>
              <a:grpSpLocks/>
            </p:cNvGrpSpPr>
            <p:nvPr/>
          </p:nvGrpSpPr>
          <p:grpSpPr bwMode="auto">
            <a:xfrm>
              <a:off x="1050925" y="3260179"/>
              <a:ext cx="344488" cy="462732"/>
              <a:chOff x="876300" y="4208463"/>
              <a:chExt cx="344488" cy="342900"/>
            </a:xfrm>
          </p:grpSpPr>
          <p:sp>
            <p:nvSpPr>
              <p:cNvPr id="21" name="Rektangel 20"/>
              <p:cNvSpPr>
                <a:spLocks noChangeArrowheads="1"/>
              </p:cNvSpPr>
              <p:nvPr/>
            </p:nvSpPr>
            <p:spPr bwMode="auto">
              <a:xfrm>
                <a:off x="876300" y="4208463"/>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77" name="Tekstboks 76"/>
              <p:cNvSpPr txBox="1">
                <a:spLocks noChangeArrowheads="1"/>
              </p:cNvSpPr>
              <p:nvPr/>
            </p:nvSpPr>
            <p:spPr bwMode="auto">
              <a:xfrm>
                <a:off x="890588" y="4238625"/>
                <a:ext cx="322262" cy="21128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latin typeface="Arial" pitchFamily="34" charset="0"/>
                    <a:ea typeface="ＭＳ Ｐゴシック" pitchFamily="-97" charset="-128"/>
                  </a:rPr>
                  <a:t>5</a:t>
                </a:r>
              </a:p>
            </p:txBody>
          </p:sp>
        </p:grpSp>
        <p:grpSp>
          <p:nvGrpSpPr>
            <p:cNvPr id="22555" name="Gruppe 79"/>
            <p:cNvGrpSpPr>
              <a:grpSpLocks/>
            </p:cNvGrpSpPr>
            <p:nvPr/>
          </p:nvGrpSpPr>
          <p:grpSpPr bwMode="auto">
            <a:xfrm>
              <a:off x="1050925" y="2696759"/>
              <a:ext cx="344488" cy="469160"/>
              <a:chOff x="876300" y="3790950"/>
              <a:chExt cx="344488" cy="347663"/>
            </a:xfrm>
          </p:grpSpPr>
          <p:sp>
            <p:nvSpPr>
              <p:cNvPr id="14"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79" name="Tekstboks 78"/>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a:solidFill>
                      <a:srgbClr val="FFFFFF"/>
                    </a:solidFill>
                    <a:latin typeface="Arial" pitchFamily="34" charset="0"/>
                    <a:ea typeface="ＭＳ Ｐゴシック" pitchFamily="-97" charset="-128"/>
                  </a:rPr>
                  <a:t>4</a:t>
                </a:r>
              </a:p>
            </p:txBody>
          </p:sp>
        </p:grpSp>
        <p:grpSp>
          <p:nvGrpSpPr>
            <p:cNvPr id="22556" name="Gruppe 81"/>
            <p:cNvGrpSpPr>
              <a:grpSpLocks/>
            </p:cNvGrpSpPr>
            <p:nvPr/>
          </p:nvGrpSpPr>
          <p:grpSpPr bwMode="auto">
            <a:xfrm>
              <a:off x="1050925" y="2120487"/>
              <a:ext cx="344488" cy="464874"/>
              <a:chOff x="876300" y="3363913"/>
              <a:chExt cx="344488" cy="344487"/>
            </a:xfrm>
          </p:grpSpPr>
          <p:sp>
            <p:nvSpPr>
              <p:cNvPr id="12"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81" name="Tekstboks 80"/>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a:solidFill>
                      <a:srgbClr val="FFFFFF"/>
                    </a:solidFill>
                    <a:latin typeface="Arial" pitchFamily="34" charset="0"/>
                    <a:ea typeface="ＭＳ Ｐゴシック" pitchFamily="-97" charset="-128"/>
                  </a:rPr>
                  <a:t>3</a:t>
                </a:r>
              </a:p>
            </p:txBody>
          </p:sp>
        </p:grpSp>
        <p:grpSp>
          <p:nvGrpSpPr>
            <p:cNvPr id="22557" name="Gruppe 83"/>
            <p:cNvGrpSpPr>
              <a:grpSpLocks/>
            </p:cNvGrpSpPr>
            <p:nvPr/>
          </p:nvGrpSpPr>
          <p:grpSpPr bwMode="auto">
            <a:xfrm>
              <a:off x="1050925" y="1544214"/>
              <a:ext cx="344488" cy="464875"/>
              <a:chOff x="876300" y="2936875"/>
              <a:chExt cx="344488" cy="344488"/>
            </a:xfrm>
          </p:grpSpPr>
          <p:sp>
            <p:nvSpPr>
              <p:cNvPr id="10"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83" name="Tekstboks 82"/>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a:solidFill>
                      <a:srgbClr val="FFFFFF"/>
                    </a:solidFill>
                    <a:latin typeface="Arial" pitchFamily="34" charset="0"/>
                    <a:ea typeface="ＭＳ Ｐゴシック" pitchFamily="-97" charset="-128"/>
                  </a:rPr>
                  <a:t>2</a:t>
                </a:r>
              </a:p>
            </p:txBody>
          </p:sp>
        </p:grpSp>
        <p:grpSp>
          <p:nvGrpSpPr>
            <p:cNvPr id="22558" name="Gruppe 85"/>
            <p:cNvGrpSpPr>
              <a:grpSpLocks/>
            </p:cNvGrpSpPr>
            <p:nvPr/>
          </p:nvGrpSpPr>
          <p:grpSpPr bwMode="auto">
            <a:xfrm>
              <a:off x="1050925" y="970083"/>
              <a:ext cx="344488" cy="462732"/>
              <a:chOff x="876300" y="2511425"/>
              <a:chExt cx="344488" cy="342900"/>
            </a:xfrm>
          </p:grpSpPr>
          <p:sp>
            <p:nvSpPr>
              <p:cNvPr id="8"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85" name="Tekstboks 8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a:solidFill>
                      <a:srgbClr val="FFFFFF"/>
                    </a:solidFill>
                    <a:latin typeface="Arial" pitchFamily="34" charset="0"/>
                    <a:ea typeface="ＭＳ Ｐゴシック" pitchFamily="-97" charset="-128"/>
                  </a:rPr>
                  <a:t>1</a:t>
                </a:r>
              </a:p>
            </p:txBody>
          </p:sp>
        </p:grpSp>
        <p:sp>
          <p:nvSpPr>
            <p:cNvPr id="42" name="Rektangel 31"/>
            <p:cNvSpPr>
              <a:spLocks noChangeArrowheads="1"/>
            </p:cNvSpPr>
            <p:nvPr/>
          </p:nvSpPr>
          <p:spPr bwMode="auto">
            <a:xfrm>
              <a:off x="1435100" y="5048145"/>
              <a:ext cx="4000500" cy="477729"/>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43" name="Rektangel 26"/>
            <p:cNvSpPr>
              <a:spLocks noChangeArrowheads="1"/>
            </p:cNvSpPr>
            <p:nvPr/>
          </p:nvSpPr>
          <p:spPr bwMode="auto">
            <a:xfrm>
              <a:off x="1050925" y="5052430"/>
              <a:ext cx="344488" cy="4648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4" name="Tekstboks 45"/>
            <p:cNvSpPr txBox="1">
              <a:spLocks noChangeArrowheads="1"/>
            </p:cNvSpPr>
            <p:nvPr/>
          </p:nvSpPr>
          <p:spPr bwMode="auto">
            <a:xfrm>
              <a:off x="1471503" y="5157405"/>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Ejecución</a:t>
              </a:r>
              <a:r>
                <a:rPr lang="en-US" sz="1400" dirty="0" smtClean="0">
                  <a:solidFill>
                    <a:srgbClr val="171717"/>
                  </a:solidFill>
                </a:rPr>
                <a:t> del </a:t>
              </a:r>
              <a:r>
                <a:rPr lang="en-US" sz="1400" dirty="0" err="1" smtClean="0">
                  <a:solidFill>
                    <a:srgbClr val="171717"/>
                  </a:solidFill>
                </a:rPr>
                <a:t>Sistema</a:t>
              </a:r>
              <a:endParaRPr lang="da-DK" sz="1400" dirty="0"/>
            </a:p>
          </p:txBody>
        </p:sp>
        <p:sp>
          <p:nvSpPr>
            <p:cNvPr id="46" name="Tekstboks 72"/>
            <p:cNvSpPr txBox="1">
              <a:spLocks noChangeArrowheads="1"/>
            </p:cNvSpPr>
            <p:nvPr/>
          </p:nvSpPr>
          <p:spPr bwMode="auto">
            <a:xfrm>
              <a:off x="1050925" y="5138125"/>
              <a:ext cx="322262" cy="338554"/>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smtClean="0">
                  <a:latin typeface="Arial" pitchFamily="34" charset="0"/>
                  <a:ea typeface="ＭＳ Ｐゴシック" pitchFamily="-97" charset="-128"/>
                </a:rPr>
                <a:t>8</a:t>
              </a:r>
              <a:endParaRPr lang="da-DK" sz="1600" dirty="0">
                <a:latin typeface="Arial" pitchFamily="34" charset="0"/>
                <a:ea typeface="ＭＳ Ｐゴシック" pitchFamily="-97" charset="-128"/>
              </a:endParaRPr>
            </a:p>
          </p:txBody>
        </p:sp>
        <p:sp>
          <p:nvSpPr>
            <p:cNvPr id="47" name="Rektangel 31"/>
            <p:cNvSpPr>
              <a:spLocks noChangeArrowheads="1"/>
            </p:cNvSpPr>
            <p:nvPr/>
          </p:nvSpPr>
          <p:spPr bwMode="auto">
            <a:xfrm>
              <a:off x="1435100" y="5641379"/>
              <a:ext cx="4000500" cy="477729"/>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48" name="Rektangel 26"/>
            <p:cNvSpPr>
              <a:spLocks noChangeArrowheads="1"/>
            </p:cNvSpPr>
            <p:nvPr/>
          </p:nvSpPr>
          <p:spPr bwMode="auto">
            <a:xfrm>
              <a:off x="1050925" y="5645664"/>
              <a:ext cx="344488" cy="4648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9" name="Tekstboks 45"/>
            <p:cNvSpPr txBox="1">
              <a:spLocks noChangeArrowheads="1"/>
            </p:cNvSpPr>
            <p:nvPr/>
          </p:nvSpPr>
          <p:spPr bwMode="auto">
            <a:xfrm>
              <a:off x="1455737" y="5750639"/>
              <a:ext cx="4000500" cy="259207"/>
            </a:xfrm>
            <a:prstGeom prst="rect">
              <a:avLst/>
            </a:prstGeom>
            <a:noFill/>
            <a:ln w="9525">
              <a:noFill/>
              <a:miter lim="800000"/>
              <a:headEnd/>
              <a:tailEnd/>
            </a:ln>
          </p:spPr>
          <p:txBody>
            <a:bodyPr>
              <a:spAutoFit/>
            </a:bodyPr>
            <a:lstStyle/>
            <a:p>
              <a:r>
                <a:rPr lang="en-US" sz="1400" dirty="0" err="1" smtClean="0">
                  <a:solidFill>
                    <a:srgbClr val="171717"/>
                  </a:solidFill>
                </a:rPr>
                <a:t>Conclusiones</a:t>
              </a:r>
              <a:r>
                <a:rPr lang="en-US" sz="1400" dirty="0" smtClean="0">
                  <a:solidFill>
                    <a:srgbClr val="171717"/>
                  </a:solidFill>
                </a:rPr>
                <a:t> y </a:t>
              </a:r>
              <a:r>
                <a:rPr lang="en-US" sz="1400" dirty="0" err="1" smtClean="0">
                  <a:solidFill>
                    <a:srgbClr val="171717"/>
                  </a:solidFill>
                </a:rPr>
                <a:t>Recomendaciones</a:t>
              </a:r>
              <a:endParaRPr lang="da-DK" sz="1400" dirty="0"/>
            </a:p>
          </p:txBody>
        </p:sp>
        <p:sp>
          <p:nvSpPr>
            <p:cNvPr id="50" name="Tekstboks 72"/>
            <p:cNvSpPr txBox="1">
              <a:spLocks noChangeArrowheads="1"/>
            </p:cNvSpPr>
            <p:nvPr/>
          </p:nvSpPr>
          <p:spPr bwMode="auto">
            <a:xfrm>
              <a:off x="1050925" y="5731359"/>
              <a:ext cx="322262" cy="338554"/>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latin typeface="Arial" pitchFamily="34" charset="0"/>
                  <a:ea typeface="ＭＳ Ｐゴシック" pitchFamily="-97" charset="-128"/>
                </a:rPr>
                <a:t>9</a:t>
              </a:r>
            </a:p>
          </p:txBody>
        </p:sp>
      </p:grpSp>
      <p:sp>
        <p:nvSpPr>
          <p:cNvPr id="53" name="52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00467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300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80">
                                          <p:stCondLst>
                                            <p:cond delay="0"/>
                                          </p:stCondLst>
                                        </p:cTn>
                                        <p:tgtEl>
                                          <p:spTgt spid="41"/>
                                        </p:tgtEl>
                                      </p:cBhvr>
                                    </p:animEffect>
                                    <p:anim calcmode="lin" valueType="num">
                                      <p:cBhvr>
                                        <p:cTn id="1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7" dur="26">
                                          <p:stCondLst>
                                            <p:cond delay="650"/>
                                          </p:stCondLst>
                                        </p:cTn>
                                        <p:tgtEl>
                                          <p:spTgt spid="41"/>
                                        </p:tgtEl>
                                      </p:cBhvr>
                                      <p:to x="100000" y="60000"/>
                                    </p:animScale>
                                    <p:animScale>
                                      <p:cBhvr>
                                        <p:cTn id="18" dur="166" decel="50000">
                                          <p:stCondLst>
                                            <p:cond delay="676"/>
                                          </p:stCondLst>
                                        </p:cTn>
                                        <p:tgtEl>
                                          <p:spTgt spid="41"/>
                                        </p:tgtEl>
                                      </p:cBhvr>
                                      <p:to x="100000" y="100000"/>
                                    </p:animScale>
                                    <p:animScale>
                                      <p:cBhvr>
                                        <p:cTn id="19" dur="26">
                                          <p:stCondLst>
                                            <p:cond delay="1312"/>
                                          </p:stCondLst>
                                        </p:cTn>
                                        <p:tgtEl>
                                          <p:spTgt spid="41"/>
                                        </p:tgtEl>
                                      </p:cBhvr>
                                      <p:to x="100000" y="80000"/>
                                    </p:animScale>
                                    <p:animScale>
                                      <p:cBhvr>
                                        <p:cTn id="20" dur="166" decel="50000">
                                          <p:stCondLst>
                                            <p:cond delay="1338"/>
                                          </p:stCondLst>
                                        </p:cTn>
                                        <p:tgtEl>
                                          <p:spTgt spid="41"/>
                                        </p:tgtEl>
                                      </p:cBhvr>
                                      <p:to x="100000" y="100000"/>
                                    </p:animScale>
                                    <p:animScale>
                                      <p:cBhvr>
                                        <p:cTn id="21" dur="26">
                                          <p:stCondLst>
                                            <p:cond delay="1642"/>
                                          </p:stCondLst>
                                        </p:cTn>
                                        <p:tgtEl>
                                          <p:spTgt spid="41"/>
                                        </p:tgtEl>
                                      </p:cBhvr>
                                      <p:to x="100000" y="90000"/>
                                    </p:animScale>
                                    <p:animScale>
                                      <p:cBhvr>
                                        <p:cTn id="22" dur="166" decel="50000">
                                          <p:stCondLst>
                                            <p:cond delay="1668"/>
                                          </p:stCondLst>
                                        </p:cTn>
                                        <p:tgtEl>
                                          <p:spTgt spid="41"/>
                                        </p:tgtEl>
                                      </p:cBhvr>
                                      <p:to x="100000" y="100000"/>
                                    </p:animScale>
                                    <p:animScale>
                                      <p:cBhvr>
                                        <p:cTn id="23" dur="26">
                                          <p:stCondLst>
                                            <p:cond delay="1808"/>
                                          </p:stCondLst>
                                        </p:cTn>
                                        <p:tgtEl>
                                          <p:spTgt spid="41"/>
                                        </p:tgtEl>
                                      </p:cBhvr>
                                      <p:to x="100000" y="95000"/>
                                    </p:animScale>
                                    <p:animScale>
                                      <p:cBhvr>
                                        <p:cTn id="24" dur="166" decel="50000">
                                          <p:stCondLst>
                                            <p:cond delay="1834"/>
                                          </p:stCondLst>
                                        </p:cTn>
                                        <p:tgtEl>
                                          <p:spTgt spid="41"/>
                                        </p:tgtEl>
                                      </p:cBhvr>
                                      <p:to x="100000" y="100000"/>
                                    </p:animScale>
                                  </p:childTnLst>
                                </p:cTn>
                              </p:par>
                              <p:par>
                                <p:cTn id="25" presetID="26" presetClass="entr" presetSubtype="0" fill="hold" nodeType="withEffect">
                                  <p:stCondLst>
                                    <p:cond delay="300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80">
                                          <p:stCondLst>
                                            <p:cond delay="0"/>
                                          </p:stCondLst>
                                        </p:cTn>
                                        <p:tgtEl>
                                          <p:spTgt spid="45"/>
                                        </p:tgtEl>
                                      </p:cBhvr>
                                    </p:animEffect>
                                    <p:anim calcmode="lin" valueType="num">
                                      <p:cBhvr>
                                        <p:cTn id="2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3" dur="26">
                                          <p:stCondLst>
                                            <p:cond delay="650"/>
                                          </p:stCondLst>
                                        </p:cTn>
                                        <p:tgtEl>
                                          <p:spTgt spid="45"/>
                                        </p:tgtEl>
                                      </p:cBhvr>
                                      <p:to x="100000" y="60000"/>
                                    </p:animScale>
                                    <p:animScale>
                                      <p:cBhvr>
                                        <p:cTn id="34" dur="166" decel="50000">
                                          <p:stCondLst>
                                            <p:cond delay="676"/>
                                          </p:stCondLst>
                                        </p:cTn>
                                        <p:tgtEl>
                                          <p:spTgt spid="45"/>
                                        </p:tgtEl>
                                      </p:cBhvr>
                                      <p:to x="100000" y="100000"/>
                                    </p:animScale>
                                    <p:animScale>
                                      <p:cBhvr>
                                        <p:cTn id="35" dur="26">
                                          <p:stCondLst>
                                            <p:cond delay="1312"/>
                                          </p:stCondLst>
                                        </p:cTn>
                                        <p:tgtEl>
                                          <p:spTgt spid="45"/>
                                        </p:tgtEl>
                                      </p:cBhvr>
                                      <p:to x="100000" y="80000"/>
                                    </p:animScale>
                                    <p:animScale>
                                      <p:cBhvr>
                                        <p:cTn id="36" dur="166" decel="50000">
                                          <p:stCondLst>
                                            <p:cond delay="1338"/>
                                          </p:stCondLst>
                                        </p:cTn>
                                        <p:tgtEl>
                                          <p:spTgt spid="45"/>
                                        </p:tgtEl>
                                      </p:cBhvr>
                                      <p:to x="100000" y="100000"/>
                                    </p:animScale>
                                    <p:animScale>
                                      <p:cBhvr>
                                        <p:cTn id="37" dur="26">
                                          <p:stCondLst>
                                            <p:cond delay="1642"/>
                                          </p:stCondLst>
                                        </p:cTn>
                                        <p:tgtEl>
                                          <p:spTgt spid="45"/>
                                        </p:tgtEl>
                                      </p:cBhvr>
                                      <p:to x="100000" y="90000"/>
                                    </p:animScale>
                                    <p:animScale>
                                      <p:cBhvr>
                                        <p:cTn id="38" dur="166" decel="50000">
                                          <p:stCondLst>
                                            <p:cond delay="1668"/>
                                          </p:stCondLst>
                                        </p:cTn>
                                        <p:tgtEl>
                                          <p:spTgt spid="45"/>
                                        </p:tgtEl>
                                      </p:cBhvr>
                                      <p:to x="100000" y="100000"/>
                                    </p:animScale>
                                    <p:animScale>
                                      <p:cBhvr>
                                        <p:cTn id="39" dur="26">
                                          <p:stCondLst>
                                            <p:cond delay="1808"/>
                                          </p:stCondLst>
                                        </p:cTn>
                                        <p:tgtEl>
                                          <p:spTgt spid="45"/>
                                        </p:tgtEl>
                                      </p:cBhvr>
                                      <p:to x="100000" y="95000"/>
                                    </p:animScale>
                                    <p:animScale>
                                      <p:cBhvr>
                                        <p:cTn id="40"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100000">
              <a:srgbClr val="0070C0"/>
            </a:gs>
          </a:gsLst>
          <a:lin ang="16200000"/>
        </a:gradFill>
        <a:effectLst/>
      </p:bgPr>
    </p:bg>
    <p:spTree>
      <p:nvGrpSpPr>
        <p:cNvPr id="1" name=""/>
        <p:cNvGrpSpPr/>
        <p:nvPr/>
      </p:nvGrpSpPr>
      <p:grpSpPr>
        <a:xfrm>
          <a:off x="0" y="0"/>
          <a:ext cx="0" cy="0"/>
          <a:chOff x="0" y="0"/>
          <a:chExt cx="0" cy="0"/>
        </a:xfrm>
      </p:grpSpPr>
      <p:sp>
        <p:nvSpPr>
          <p:cNvPr id="29702" name="Rectangle 5"/>
          <p:cNvSpPr txBox="1">
            <a:spLocks noChangeArrowheads="1"/>
          </p:cNvSpPr>
          <p:nvPr/>
        </p:nvSpPr>
        <p:spPr bwMode="gray">
          <a:xfrm>
            <a:off x="732824" y="265168"/>
            <a:ext cx="5368432"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t>Diagrama</a:t>
            </a:r>
            <a:r>
              <a:rPr lang="en-US" sz="3000" b="1" dirty="0" smtClean="0"/>
              <a:t> </a:t>
            </a:r>
            <a:r>
              <a:rPr lang="en-US" sz="3000" b="1" dirty="0" err="1" smtClean="0"/>
              <a:t>Físico</a:t>
            </a:r>
            <a:endParaRPr lang="en-US" sz="3000" b="1" dirty="0"/>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264794" y="868256"/>
            <a:ext cx="8690020" cy="5800557"/>
          </a:xfrm>
          <a:prstGeom prst="rect">
            <a:avLst/>
          </a:prstGeom>
          <a:noFill/>
          <a:ln>
            <a:noFill/>
          </a:ln>
        </p:spPr>
      </p:pic>
      <p:pic>
        <p:nvPicPr>
          <p:cNvPr id="4"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ktangel 27"/>
          <p:cNvSpPr>
            <a:spLocks noChangeArrowheads="1"/>
          </p:cNvSpPr>
          <p:nvPr/>
        </p:nvSpPr>
        <p:spPr bwMode="auto">
          <a:xfrm>
            <a:off x="2235992" y="1694091"/>
            <a:ext cx="5725593" cy="4533287"/>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2774" name="Rectangle 5"/>
          <p:cNvSpPr txBox="1">
            <a:spLocks noChangeArrowheads="1"/>
          </p:cNvSpPr>
          <p:nvPr/>
        </p:nvSpPr>
        <p:spPr bwMode="gray">
          <a:xfrm>
            <a:off x="1844566" y="779463"/>
            <a:ext cx="611702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3000" b="1" dirty="0" smtClean="0">
                <a:solidFill>
                  <a:srgbClr val="171717"/>
                </a:solidFill>
              </a:rPr>
              <a:t>Parte </a:t>
            </a:r>
            <a:r>
              <a:rPr lang="en-US" sz="3000" b="1" dirty="0" err="1" smtClean="0">
                <a:solidFill>
                  <a:srgbClr val="171717"/>
                </a:solidFill>
              </a:rPr>
              <a:t>Medular</a:t>
            </a:r>
            <a:r>
              <a:rPr lang="en-US" sz="3000" b="1" dirty="0" smtClean="0">
                <a:solidFill>
                  <a:srgbClr val="171717"/>
                </a:solidFill>
              </a:rPr>
              <a:t> del </a:t>
            </a:r>
            <a:r>
              <a:rPr lang="en-US" sz="3000" b="1" dirty="0" err="1" smtClean="0">
                <a:solidFill>
                  <a:srgbClr val="171717"/>
                </a:solidFill>
              </a:rPr>
              <a:t>Sistema</a:t>
            </a:r>
            <a:endParaRPr lang="en-US" sz="3000" b="1" dirty="0">
              <a:solidFill>
                <a:srgbClr val="171717"/>
              </a:solidFill>
            </a:endParaRPr>
          </a:p>
        </p:txBody>
      </p:sp>
      <p:sp>
        <p:nvSpPr>
          <p:cNvPr id="30" name="Højrepil 29"/>
          <p:cNvSpPr/>
          <p:nvPr/>
        </p:nvSpPr>
        <p:spPr bwMode="auto">
          <a:xfrm>
            <a:off x="1951035" y="2187677"/>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22540" name="Tekstboks 30"/>
          <p:cNvSpPr txBox="1">
            <a:spLocks noChangeArrowheads="1"/>
          </p:cNvSpPr>
          <p:nvPr/>
        </p:nvSpPr>
        <p:spPr bwMode="auto">
          <a:xfrm>
            <a:off x="2911364" y="2072143"/>
            <a:ext cx="3505200" cy="738664"/>
          </a:xfrm>
          <a:prstGeom prst="rect">
            <a:avLst/>
          </a:prstGeom>
          <a:noFill/>
          <a:ln w="9525">
            <a:noFill/>
            <a:miter lim="800000"/>
            <a:headEnd/>
            <a:tailEnd/>
          </a:ln>
        </p:spPr>
        <p:txBody>
          <a:bodyPr>
            <a:spAutoFit/>
          </a:bodyPr>
          <a:lstStyle/>
          <a:p>
            <a:pPr algn="just">
              <a:defRPr/>
            </a:pPr>
            <a:r>
              <a:rPr lang="en-US" sz="1400" dirty="0" err="1" smtClean="0">
                <a:solidFill>
                  <a:schemeClr val="accent1">
                    <a:lumMod val="10000"/>
                  </a:schemeClr>
                </a:solidFill>
                <a:latin typeface="Arial" pitchFamily="34" charset="0"/>
                <a:ea typeface="ＭＳ Ｐゴシック" pitchFamily="-97" charset="-128"/>
              </a:rPr>
              <a:t>Tiempo</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que</a:t>
            </a:r>
            <a:r>
              <a:rPr lang="en-US" sz="1400" dirty="0" smtClean="0">
                <a:solidFill>
                  <a:schemeClr val="accent1">
                    <a:lumMod val="10000"/>
                  </a:schemeClr>
                </a:solidFill>
                <a:latin typeface="Arial" pitchFamily="34" charset="0"/>
                <a:ea typeface="ＭＳ Ｐゴシック" pitchFamily="-97" charset="-128"/>
              </a:rPr>
              <a:t> se </a:t>
            </a:r>
            <a:r>
              <a:rPr lang="en-US" sz="1400" dirty="0" err="1" smtClean="0">
                <a:solidFill>
                  <a:schemeClr val="accent1">
                    <a:lumMod val="10000"/>
                  </a:schemeClr>
                </a:solidFill>
                <a:latin typeface="Arial" pitchFamily="34" charset="0"/>
                <a:ea typeface="ＭＳ Ｐゴシック" pitchFamily="-97" charset="-128"/>
              </a:rPr>
              <a:t>determina</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para</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cada</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carrera</a:t>
            </a:r>
            <a:r>
              <a:rPr lang="en-US" sz="1400" dirty="0" smtClean="0">
                <a:solidFill>
                  <a:schemeClr val="accent1">
                    <a:lumMod val="10000"/>
                  </a:schemeClr>
                </a:solidFill>
                <a:latin typeface="Arial" pitchFamily="34" charset="0"/>
                <a:ea typeface="ＭＳ Ｐゴシック" pitchFamily="-97" charset="-128"/>
              </a:rPr>
              <a:t> de </a:t>
            </a:r>
            <a:r>
              <a:rPr lang="en-US" sz="1400" dirty="0" err="1" smtClean="0">
                <a:solidFill>
                  <a:schemeClr val="accent1">
                    <a:lumMod val="10000"/>
                  </a:schemeClr>
                </a:solidFill>
                <a:latin typeface="Arial" pitchFamily="34" charset="0"/>
                <a:ea typeface="ＭＳ Ｐゴシック" pitchFamily="-97" charset="-128"/>
              </a:rPr>
              <a:t>manera</a:t>
            </a:r>
            <a:r>
              <a:rPr lang="en-US" sz="1400" dirty="0" smtClean="0">
                <a:solidFill>
                  <a:schemeClr val="accent1">
                    <a:lumMod val="10000"/>
                  </a:schemeClr>
                </a:solidFill>
                <a:latin typeface="Arial" pitchFamily="34" charset="0"/>
                <a:ea typeface="ＭＳ Ｐゴシック" pitchFamily="-97" charset="-128"/>
              </a:rPr>
              <a:t> individual</a:t>
            </a:r>
            <a:endParaRPr lang="da-DK" sz="1400" dirty="0">
              <a:solidFill>
                <a:schemeClr val="accent1">
                  <a:lumMod val="10000"/>
                </a:schemeClr>
              </a:solidFill>
              <a:latin typeface="Arial" pitchFamily="34" charset="0"/>
              <a:ea typeface="ＭＳ Ｐゴシック" pitchFamily="-97" charset="-128"/>
            </a:endParaRPr>
          </a:p>
          <a:p>
            <a:pPr algn="just">
              <a:defRPr/>
            </a:pPr>
            <a:endParaRPr lang="da-DK" sz="1400" dirty="0">
              <a:solidFill>
                <a:schemeClr val="accent1">
                  <a:lumMod val="10000"/>
                </a:schemeClr>
              </a:solidFill>
              <a:latin typeface="Arial" pitchFamily="34" charset="0"/>
              <a:ea typeface="ＭＳ Ｐゴシック" pitchFamily="-97" charset="-128"/>
            </a:endParaRPr>
          </a:p>
        </p:txBody>
      </p:sp>
      <p:grpSp>
        <p:nvGrpSpPr>
          <p:cNvPr id="32779" name="Gruppe 35"/>
          <p:cNvGrpSpPr>
            <a:grpSpLocks/>
          </p:cNvGrpSpPr>
          <p:nvPr/>
        </p:nvGrpSpPr>
        <p:grpSpPr bwMode="auto">
          <a:xfrm>
            <a:off x="654843" y="1616468"/>
            <a:ext cx="1346200" cy="4610909"/>
            <a:chOff x="1222375" y="2146300"/>
            <a:chExt cx="1346255" cy="3771900"/>
          </a:xfrm>
        </p:grpSpPr>
        <p:sp>
          <p:nvSpPr>
            <p:cNvPr id="37" name="Rektangel 36"/>
            <p:cNvSpPr>
              <a:spLocks noChangeArrowheads="1"/>
            </p:cNvSpPr>
            <p:nvPr/>
          </p:nvSpPr>
          <p:spPr bwMode="auto">
            <a:xfrm>
              <a:off x="1231900" y="4269609"/>
              <a:ext cx="1333554" cy="164859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38" name="Højrepil 37"/>
            <p:cNvSpPr/>
            <p:nvPr/>
          </p:nvSpPr>
          <p:spPr bwMode="auto">
            <a:xfrm rot="5400000">
              <a:off x="1697066" y="3849708"/>
              <a:ext cx="485775" cy="354026"/>
            </a:xfrm>
            <a:prstGeom prst="rightArrow">
              <a:avLst>
                <a:gd name="adj1" fmla="val 50000"/>
                <a:gd name="adj2" fmla="val 82469"/>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r>
                <a:rPr lang="da-DK" sz="1600" b="1" kern="0" noProof="1">
                  <a:solidFill>
                    <a:srgbClr val="FFFFFF"/>
                  </a:solidFill>
                  <a:latin typeface="Arial" pitchFamily="34" charset="0"/>
                  <a:ea typeface="ＭＳ Ｐゴシック" pitchFamily="-97" charset="-128"/>
                </a:rPr>
                <a:t> </a:t>
              </a:r>
            </a:p>
          </p:txBody>
        </p:sp>
        <p:sp>
          <p:nvSpPr>
            <p:cNvPr id="41" name="Rektangel 40"/>
            <p:cNvSpPr>
              <a:spLocks noChangeArrowheads="1"/>
            </p:cNvSpPr>
            <p:nvPr/>
          </p:nvSpPr>
          <p:spPr bwMode="auto">
            <a:xfrm>
              <a:off x="1231900" y="2146300"/>
              <a:ext cx="1333554" cy="1700486"/>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32785" name="Text Box 52"/>
            <p:cNvSpPr txBox="1">
              <a:spLocks noChangeArrowheads="1"/>
            </p:cNvSpPr>
            <p:nvPr/>
          </p:nvSpPr>
          <p:spPr bwMode="gray">
            <a:xfrm>
              <a:off x="1222375" y="2632357"/>
              <a:ext cx="1346255" cy="377660"/>
            </a:xfrm>
            <a:prstGeom prst="rect">
              <a:avLst/>
            </a:prstGeom>
            <a:noFill/>
            <a:ln w="9525">
              <a:noFill/>
              <a:miter lim="800000"/>
              <a:headEnd/>
              <a:tailEnd/>
            </a:ln>
          </p:spPr>
          <p:txBody>
            <a:bodyPr>
              <a:spAutoFit/>
            </a:bodyPr>
            <a:lstStyle/>
            <a:p>
              <a:pPr algn="ctr" defTabSz="801688">
                <a:spcBef>
                  <a:spcPct val="20000"/>
                </a:spcBef>
              </a:pPr>
              <a:r>
                <a:rPr lang="en-US" sz="1200" b="1" noProof="1" smtClean="0">
                  <a:solidFill>
                    <a:srgbClr val="171717"/>
                  </a:solidFill>
                </a:rPr>
                <a:t>Tiempo de Evaluación</a:t>
              </a:r>
              <a:endParaRPr lang="en-US" sz="1200" b="1" noProof="1">
                <a:solidFill>
                  <a:srgbClr val="171717"/>
                </a:solidFill>
              </a:endParaRPr>
            </a:p>
          </p:txBody>
        </p:sp>
        <p:sp>
          <p:nvSpPr>
            <p:cNvPr id="32786" name="Text Box 52"/>
            <p:cNvSpPr txBox="1">
              <a:spLocks noChangeArrowheads="1"/>
            </p:cNvSpPr>
            <p:nvPr/>
          </p:nvSpPr>
          <p:spPr bwMode="gray">
            <a:xfrm>
              <a:off x="1222375" y="5084409"/>
              <a:ext cx="1346255" cy="377660"/>
            </a:xfrm>
            <a:prstGeom prst="rect">
              <a:avLst/>
            </a:prstGeom>
            <a:noFill/>
            <a:ln w="9525">
              <a:noFill/>
              <a:miter lim="800000"/>
              <a:headEnd/>
              <a:tailEnd/>
            </a:ln>
          </p:spPr>
          <p:txBody>
            <a:bodyPr>
              <a:spAutoFit/>
            </a:bodyPr>
            <a:lstStyle/>
            <a:p>
              <a:pPr algn="ctr" defTabSz="801688">
                <a:spcBef>
                  <a:spcPct val="20000"/>
                </a:spcBef>
              </a:pPr>
              <a:r>
                <a:rPr lang="en-US" sz="1200" b="1" noProof="1" smtClean="0">
                  <a:solidFill>
                    <a:schemeClr val="bg2"/>
                  </a:solidFill>
                </a:rPr>
                <a:t>Responsable </a:t>
              </a:r>
              <a:r>
                <a:rPr lang="en-US" sz="1200" b="1" noProof="1">
                  <a:solidFill>
                    <a:schemeClr val="bg2"/>
                  </a:solidFill>
                </a:rPr>
                <a:t>del Indicador</a:t>
              </a:r>
            </a:p>
          </p:txBody>
        </p:sp>
      </p:grpSp>
      <p:pic>
        <p:nvPicPr>
          <p:cNvPr id="20" name="19 Imagen"/>
          <p:cNvPicPr/>
          <p:nvPr/>
        </p:nvPicPr>
        <p:blipFill rotWithShape="1">
          <a:blip r:embed="rId3">
            <a:extLst>
              <a:ext uri="{28A0092B-C50C-407E-A947-70E740481C1C}">
                <a14:useLocalDpi xmlns:a14="http://schemas.microsoft.com/office/drawing/2010/main" val="0"/>
              </a:ext>
            </a:extLst>
          </a:blip>
          <a:srcRect t="38631" r="60413" b="18934"/>
          <a:stretch/>
        </p:blipFill>
        <p:spPr bwMode="auto">
          <a:xfrm>
            <a:off x="2357495" y="2904110"/>
            <a:ext cx="5604089" cy="3282043"/>
          </a:xfrm>
          <a:prstGeom prst="rect">
            <a:avLst/>
          </a:prstGeom>
          <a:noFill/>
          <a:ln>
            <a:noFill/>
          </a:ln>
        </p:spPr>
      </p:pic>
      <p:pic>
        <p:nvPicPr>
          <p:cNvPr id="13"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circle(in)">
                                      <p:cBhvr>
                                        <p:cTn id="7" dur="2000"/>
                                        <p:tgtEl>
                                          <p:spTgt spid="32779"/>
                                        </p:tgtEl>
                                      </p:cBhvr>
                                    </p:animEffect>
                                  </p:childTnLst>
                                </p:cTn>
                              </p:par>
                            </p:childTnLst>
                          </p:cTn>
                        </p:par>
                        <p:par>
                          <p:cTn id="8" fill="hold">
                            <p:stCondLst>
                              <p:cond delay="2000"/>
                            </p:stCondLst>
                            <p:childTnLst>
                              <p:par>
                                <p:cTn id="9" presetID="6" presetClass="entr" presetSubtype="16" fill="hold" grpId="0"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circle(in)">
                                      <p:cBhvr>
                                        <p:cTn id="11" dur="2000"/>
                                        <p:tgtEl>
                                          <p:spTgt spid="28"/>
                                        </p:tgtEl>
                                      </p:cBhvr>
                                    </p:animEffect>
                                  </p:childTnLst>
                                </p:cTn>
                              </p:par>
                              <p:par>
                                <p:cTn id="12" presetID="6" presetClass="entr" presetSubtype="16" fill="hold" grpId="0" nodeType="withEffect">
                                  <p:stCondLst>
                                    <p:cond delay="2000"/>
                                  </p:stCondLst>
                                  <p:childTnLst>
                                    <p:set>
                                      <p:cBhvr>
                                        <p:cTn id="13" dur="1" fill="hold">
                                          <p:stCondLst>
                                            <p:cond delay="0"/>
                                          </p:stCondLst>
                                        </p:cTn>
                                        <p:tgtEl>
                                          <p:spTgt spid="22540"/>
                                        </p:tgtEl>
                                        <p:attrNameLst>
                                          <p:attrName>style.visibility</p:attrName>
                                        </p:attrNameLst>
                                      </p:cBhvr>
                                      <p:to>
                                        <p:strVal val="visible"/>
                                      </p:to>
                                    </p:set>
                                    <p:animEffect transition="in" filter="circle(in)">
                                      <p:cBhvr>
                                        <p:cTn id="14" dur="2000"/>
                                        <p:tgtEl>
                                          <p:spTgt spid="22540"/>
                                        </p:tgtEl>
                                      </p:cBhvr>
                                    </p:animEffect>
                                  </p:childTnLst>
                                </p:cTn>
                              </p:par>
                              <p:par>
                                <p:cTn id="15" presetID="6" presetClass="entr" presetSubtype="16" fill="hold" nodeType="withEffect">
                                  <p:stCondLst>
                                    <p:cond delay="200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grpId="0" nodeType="withEffect">
                                  <p:stCondLst>
                                    <p:cond delay="2000"/>
                                  </p:stCondLst>
                                  <p:childTnLst>
                                    <p:set>
                                      <p:cBhvr>
                                        <p:cTn id="19" dur="1" fill="hold">
                                          <p:stCondLst>
                                            <p:cond delay="0"/>
                                          </p:stCondLst>
                                        </p:cTn>
                                        <p:tgtEl>
                                          <p:spTgt spid="30"/>
                                        </p:tgtEl>
                                        <p:attrNameLst>
                                          <p:attrName>style.visibility</p:attrName>
                                        </p:attrNameLst>
                                      </p:cBhvr>
                                      <p:to>
                                        <p:strVal val="visible"/>
                                      </p:to>
                                    </p:set>
                                    <p:animEffect transition="in" filter="circle(in)">
                                      <p:cBhvr>
                                        <p:cTn id="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25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ktangel 27"/>
          <p:cNvSpPr>
            <a:spLocks noChangeArrowheads="1"/>
          </p:cNvSpPr>
          <p:nvPr/>
        </p:nvSpPr>
        <p:spPr bwMode="auto">
          <a:xfrm>
            <a:off x="2235992" y="1694091"/>
            <a:ext cx="5725593" cy="4533287"/>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2774" name="Rectangle 5"/>
          <p:cNvSpPr txBox="1">
            <a:spLocks noChangeArrowheads="1"/>
          </p:cNvSpPr>
          <p:nvPr/>
        </p:nvSpPr>
        <p:spPr bwMode="gray">
          <a:xfrm>
            <a:off x="1844566" y="779463"/>
            <a:ext cx="611702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3000" b="1" dirty="0" smtClean="0">
                <a:solidFill>
                  <a:srgbClr val="171717"/>
                </a:solidFill>
              </a:rPr>
              <a:t>Parte </a:t>
            </a:r>
            <a:r>
              <a:rPr lang="en-US" sz="3000" b="1" dirty="0" err="1" smtClean="0">
                <a:solidFill>
                  <a:srgbClr val="171717"/>
                </a:solidFill>
              </a:rPr>
              <a:t>Medular</a:t>
            </a:r>
            <a:r>
              <a:rPr lang="en-US" sz="3000" b="1" dirty="0" smtClean="0">
                <a:solidFill>
                  <a:srgbClr val="171717"/>
                </a:solidFill>
              </a:rPr>
              <a:t> del </a:t>
            </a:r>
            <a:r>
              <a:rPr lang="en-US" sz="3000" b="1" dirty="0" err="1" smtClean="0">
                <a:solidFill>
                  <a:srgbClr val="171717"/>
                </a:solidFill>
              </a:rPr>
              <a:t>Sistema</a:t>
            </a:r>
            <a:endParaRPr lang="en-US" sz="3000" b="1" dirty="0">
              <a:solidFill>
                <a:srgbClr val="171717"/>
              </a:solidFill>
            </a:endParaRPr>
          </a:p>
        </p:txBody>
      </p:sp>
      <p:sp>
        <p:nvSpPr>
          <p:cNvPr id="30" name="Højrepil 29"/>
          <p:cNvSpPr/>
          <p:nvPr/>
        </p:nvSpPr>
        <p:spPr bwMode="auto">
          <a:xfrm>
            <a:off x="1992983" y="5595690"/>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22540" name="Tekstboks 30"/>
          <p:cNvSpPr txBox="1">
            <a:spLocks noChangeArrowheads="1"/>
          </p:cNvSpPr>
          <p:nvPr/>
        </p:nvSpPr>
        <p:spPr bwMode="auto">
          <a:xfrm>
            <a:off x="2690646" y="5403144"/>
            <a:ext cx="3505200" cy="738664"/>
          </a:xfrm>
          <a:prstGeom prst="rect">
            <a:avLst/>
          </a:prstGeom>
          <a:noFill/>
          <a:ln w="9525">
            <a:noFill/>
            <a:miter lim="800000"/>
            <a:headEnd/>
            <a:tailEnd/>
          </a:ln>
        </p:spPr>
        <p:txBody>
          <a:bodyPr>
            <a:spAutoFit/>
          </a:bodyPr>
          <a:lstStyle/>
          <a:p>
            <a:pPr algn="just">
              <a:defRPr/>
            </a:pPr>
            <a:r>
              <a:rPr lang="en-US" sz="1400" dirty="0" err="1" smtClean="0">
                <a:solidFill>
                  <a:schemeClr val="accent1">
                    <a:lumMod val="10000"/>
                  </a:schemeClr>
                </a:solidFill>
                <a:latin typeface="Arial" pitchFamily="34" charset="0"/>
                <a:ea typeface="ＭＳ Ｐゴシック" pitchFamily="-97" charset="-128"/>
              </a:rPr>
              <a:t>Información</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acerca</a:t>
            </a:r>
            <a:r>
              <a:rPr lang="en-US" sz="1400" dirty="0" smtClean="0">
                <a:solidFill>
                  <a:schemeClr val="accent1">
                    <a:lumMod val="10000"/>
                  </a:schemeClr>
                </a:solidFill>
                <a:latin typeface="Arial" pitchFamily="34" charset="0"/>
                <a:ea typeface="ＭＳ Ｐゴシック" pitchFamily="-97" charset="-128"/>
              </a:rPr>
              <a:t> de </a:t>
            </a:r>
            <a:r>
              <a:rPr lang="en-US" sz="1400" dirty="0" err="1" smtClean="0">
                <a:solidFill>
                  <a:schemeClr val="accent1">
                    <a:lumMod val="10000"/>
                  </a:schemeClr>
                </a:solidFill>
                <a:latin typeface="Arial" pitchFamily="34" charset="0"/>
                <a:ea typeface="ＭＳ Ｐゴシック" pitchFamily="-97" charset="-128"/>
              </a:rPr>
              <a:t>cada</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indicador</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dependiendo</a:t>
            </a:r>
            <a:r>
              <a:rPr lang="en-US" sz="1400" dirty="0" smtClean="0">
                <a:solidFill>
                  <a:schemeClr val="accent1">
                    <a:lumMod val="10000"/>
                  </a:schemeClr>
                </a:solidFill>
                <a:latin typeface="Arial" pitchFamily="34" charset="0"/>
                <a:ea typeface="ＭＳ Ｐゴシック" pitchFamily="-97" charset="-128"/>
              </a:rPr>
              <a:t> del </a:t>
            </a:r>
            <a:r>
              <a:rPr lang="en-US" sz="1400" dirty="0" err="1" smtClean="0">
                <a:solidFill>
                  <a:schemeClr val="accent1">
                    <a:lumMod val="10000"/>
                  </a:schemeClr>
                </a:solidFill>
                <a:latin typeface="Arial" pitchFamily="34" charset="0"/>
                <a:ea typeface="ＭＳ Ｐゴシック" pitchFamily="-97" charset="-128"/>
              </a:rPr>
              <a:t>responsable</a:t>
            </a:r>
            <a:r>
              <a:rPr lang="en-US" sz="1400" dirty="0" smtClean="0">
                <a:solidFill>
                  <a:schemeClr val="accent1">
                    <a:lumMod val="10000"/>
                  </a:schemeClr>
                </a:solidFill>
                <a:latin typeface="Arial" pitchFamily="34" charset="0"/>
                <a:ea typeface="ＭＳ Ｐゴシック" pitchFamily="-97" charset="-128"/>
              </a:rPr>
              <a:t>.</a:t>
            </a:r>
            <a:endParaRPr lang="da-DK" sz="1400" dirty="0">
              <a:solidFill>
                <a:schemeClr val="accent1">
                  <a:lumMod val="10000"/>
                </a:schemeClr>
              </a:solidFill>
              <a:latin typeface="Arial" pitchFamily="34" charset="0"/>
              <a:ea typeface="ＭＳ Ｐゴシック" pitchFamily="-97" charset="-128"/>
            </a:endParaRPr>
          </a:p>
          <a:p>
            <a:pPr algn="just">
              <a:defRPr/>
            </a:pPr>
            <a:endParaRPr lang="da-DK" sz="1400" dirty="0">
              <a:solidFill>
                <a:schemeClr val="accent1">
                  <a:lumMod val="10000"/>
                </a:schemeClr>
              </a:solidFill>
              <a:latin typeface="Arial" pitchFamily="34" charset="0"/>
              <a:ea typeface="ＭＳ Ｐゴシック" pitchFamily="-97" charset="-128"/>
            </a:endParaRPr>
          </a:p>
        </p:txBody>
      </p:sp>
      <p:grpSp>
        <p:nvGrpSpPr>
          <p:cNvPr id="32779" name="Gruppe 35"/>
          <p:cNvGrpSpPr>
            <a:grpSpLocks/>
          </p:cNvGrpSpPr>
          <p:nvPr/>
        </p:nvGrpSpPr>
        <p:grpSpPr bwMode="auto">
          <a:xfrm>
            <a:off x="654843" y="1616468"/>
            <a:ext cx="1346200" cy="4610909"/>
            <a:chOff x="1222375" y="2146300"/>
            <a:chExt cx="1346255" cy="3771900"/>
          </a:xfrm>
        </p:grpSpPr>
        <p:sp>
          <p:nvSpPr>
            <p:cNvPr id="37" name="Rektangel 36"/>
            <p:cNvSpPr>
              <a:spLocks noChangeArrowheads="1"/>
            </p:cNvSpPr>
            <p:nvPr/>
          </p:nvSpPr>
          <p:spPr bwMode="auto">
            <a:xfrm>
              <a:off x="1231900" y="4269609"/>
              <a:ext cx="1333554" cy="164859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38" name="Højrepil 37"/>
            <p:cNvSpPr/>
            <p:nvPr/>
          </p:nvSpPr>
          <p:spPr bwMode="auto">
            <a:xfrm rot="5400000">
              <a:off x="1697066" y="3849708"/>
              <a:ext cx="485775" cy="354026"/>
            </a:xfrm>
            <a:prstGeom prst="rightArrow">
              <a:avLst>
                <a:gd name="adj1" fmla="val 50000"/>
                <a:gd name="adj2" fmla="val 82469"/>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r>
                <a:rPr lang="da-DK" sz="1600" b="1" kern="0" noProof="1">
                  <a:solidFill>
                    <a:srgbClr val="FFFFFF"/>
                  </a:solidFill>
                  <a:latin typeface="Arial" pitchFamily="34" charset="0"/>
                  <a:ea typeface="ＭＳ Ｐゴシック" pitchFamily="-97" charset="-128"/>
                </a:rPr>
                <a:t> </a:t>
              </a:r>
            </a:p>
          </p:txBody>
        </p:sp>
        <p:sp>
          <p:nvSpPr>
            <p:cNvPr id="41" name="Rektangel 40"/>
            <p:cNvSpPr>
              <a:spLocks noChangeArrowheads="1"/>
            </p:cNvSpPr>
            <p:nvPr/>
          </p:nvSpPr>
          <p:spPr bwMode="auto">
            <a:xfrm>
              <a:off x="1231900" y="2146300"/>
              <a:ext cx="1333554" cy="1700486"/>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32785" name="Text Box 52"/>
            <p:cNvSpPr txBox="1">
              <a:spLocks noChangeArrowheads="1"/>
            </p:cNvSpPr>
            <p:nvPr/>
          </p:nvSpPr>
          <p:spPr bwMode="gray">
            <a:xfrm>
              <a:off x="1222375" y="2632357"/>
              <a:ext cx="1346255" cy="377660"/>
            </a:xfrm>
            <a:prstGeom prst="rect">
              <a:avLst/>
            </a:prstGeom>
            <a:noFill/>
            <a:ln w="9525">
              <a:noFill/>
              <a:miter lim="800000"/>
              <a:headEnd/>
              <a:tailEnd/>
            </a:ln>
          </p:spPr>
          <p:txBody>
            <a:bodyPr>
              <a:spAutoFit/>
            </a:bodyPr>
            <a:lstStyle/>
            <a:p>
              <a:pPr algn="ctr" defTabSz="801688">
                <a:spcBef>
                  <a:spcPct val="20000"/>
                </a:spcBef>
              </a:pPr>
              <a:r>
                <a:rPr lang="en-US" sz="1200" b="1" noProof="1" smtClean="0">
                  <a:solidFill>
                    <a:srgbClr val="171717"/>
                  </a:solidFill>
                </a:rPr>
                <a:t>Tiempo de Evaluación</a:t>
              </a:r>
              <a:endParaRPr lang="en-US" sz="1200" b="1" noProof="1">
                <a:solidFill>
                  <a:srgbClr val="171717"/>
                </a:solidFill>
              </a:endParaRPr>
            </a:p>
          </p:txBody>
        </p:sp>
        <p:sp>
          <p:nvSpPr>
            <p:cNvPr id="32786" name="Text Box 52"/>
            <p:cNvSpPr txBox="1">
              <a:spLocks noChangeArrowheads="1"/>
            </p:cNvSpPr>
            <p:nvPr/>
          </p:nvSpPr>
          <p:spPr bwMode="gray">
            <a:xfrm>
              <a:off x="1222375" y="5084409"/>
              <a:ext cx="1346255" cy="377660"/>
            </a:xfrm>
            <a:prstGeom prst="rect">
              <a:avLst/>
            </a:prstGeom>
            <a:noFill/>
            <a:ln w="9525">
              <a:noFill/>
              <a:miter lim="800000"/>
              <a:headEnd/>
              <a:tailEnd/>
            </a:ln>
          </p:spPr>
          <p:txBody>
            <a:bodyPr>
              <a:spAutoFit/>
            </a:bodyPr>
            <a:lstStyle/>
            <a:p>
              <a:pPr algn="ctr" defTabSz="801688">
                <a:spcBef>
                  <a:spcPct val="20000"/>
                </a:spcBef>
              </a:pPr>
              <a:r>
                <a:rPr lang="en-US" sz="1200" b="1" noProof="1" smtClean="0">
                  <a:solidFill>
                    <a:schemeClr val="bg2"/>
                  </a:solidFill>
                </a:rPr>
                <a:t>Responsable del Indicador</a:t>
              </a:r>
              <a:endParaRPr lang="en-US" sz="1200" b="1" noProof="1">
                <a:solidFill>
                  <a:schemeClr val="bg2"/>
                </a:solidFill>
              </a:endParaRPr>
            </a:p>
          </p:txBody>
        </p:sp>
      </p:grpSp>
      <p:pic>
        <p:nvPicPr>
          <p:cNvPr id="13" name="12 Imagen"/>
          <p:cNvPicPr/>
          <p:nvPr/>
        </p:nvPicPr>
        <p:blipFill rotWithShape="1">
          <a:blip r:embed="rId3">
            <a:extLst>
              <a:ext uri="{28A0092B-C50C-407E-A947-70E740481C1C}">
                <a14:useLocalDpi xmlns:a14="http://schemas.microsoft.com/office/drawing/2010/main" val="0"/>
              </a:ext>
            </a:extLst>
          </a:blip>
          <a:srcRect l="37470" t="-3017" r="17356" b="31314"/>
          <a:stretch/>
        </p:blipFill>
        <p:spPr bwMode="auto">
          <a:xfrm>
            <a:off x="2270231" y="1639463"/>
            <a:ext cx="5691353" cy="3815041"/>
          </a:xfrm>
          <a:prstGeom prst="rect">
            <a:avLst/>
          </a:prstGeom>
          <a:noFill/>
          <a:ln>
            <a:noFill/>
          </a:ln>
        </p:spPr>
      </p:pic>
      <p:pic>
        <p:nvPicPr>
          <p:cNvPr id="14"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9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2540"/>
                                        </p:tgtEl>
                                        <p:attrNameLst>
                                          <p:attrName>style.visibility</p:attrName>
                                        </p:attrNameLst>
                                      </p:cBhvr>
                                      <p:to>
                                        <p:strVal val="visible"/>
                                      </p:to>
                                    </p:set>
                                    <p:animEffect transition="in" filter="circle(in)">
                                      <p:cBhvr>
                                        <p:cTn id="7" dur="2000"/>
                                        <p:tgtEl>
                                          <p:spTgt spid="2254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25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8" name="Titel 2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err="1" smtClean="0">
                <a:latin typeface="Arial" charset="0"/>
                <a:ea typeface="ＭＳ Ｐゴシック" charset="-128"/>
              </a:rPr>
              <a:t>Cargar</a:t>
            </a:r>
            <a:r>
              <a:rPr lang="en-US" dirty="0" smtClean="0">
                <a:latin typeface="Arial" charset="0"/>
                <a:ea typeface="ＭＳ Ｐゴシック" charset="-128"/>
              </a:rPr>
              <a:t> </a:t>
            </a:r>
            <a:r>
              <a:rPr lang="en-US" dirty="0" err="1" smtClean="0">
                <a:latin typeface="Arial" charset="0"/>
                <a:ea typeface="ＭＳ Ｐゴシック" charset="-128"/>
              </a:rPr>
              <a:t>Evidencia</a:t>
            </a:r>
            <a:r>
              <a:rPr lang="en-US" dirty="0" smtClean="0">
                <a:latin typeface="Arial" charset="0"/>
                <a:ea typeface="ＭＳ Ｐゴシック" charset="-128"/>
              </a:rPr>
              <a:t> al </a:t>
            </a:r>
            <a:r>
              <a:rPr lang="en-US" dirty="0" err="1" smtClean="0">
                <a:latin typeface="Arial" charset="0"/>
                <a:ea typeface="ＭＳ Ｐゴシック" charset="-128"/>
              </a:rPr>
              <a:t>Indicador</a:t>
            </a:r>
            <a:r>
              <a:rPr lang="en-US" dirty="0" smtClean="0">
                <a:latin typeface="Arial" charset="0"/>
                <a:ea typeface="ＭＳ Ｐゴシック" charset="-128"/>
              </a:rPr>
              <a:t> (</a:t>
            </a:r>
            <a:r>
              <a:rPr lang="en-US" dirty="0" err="1" smtClean="0">
                <a:latin typeface="Arial" charset="0"/>
                <a:ea typeface="ＭＳ Ｐゴシック" charset="-128"/>
              </a:rPr>
              <a:t>Documentos</a:t>
            </a:r>
            <a:r>
              <a:rPr lang="en-US" dirty="0" smtClean="0">
                <a:latin typeface="Arial" charset="0"/>
                <a:ea typeface="ＭＳ Ｐゴシック" charset="-128"/>
              </a:rPr>
              <a:t>)</a:t>
            </a:r>
          </a:p>
        </p:txBody>
      </p:sp>
      <p:pic>
        <p:nvPicPr>
          <p:cNvPr id="7" name="Marcador de contenido 5"/>
          <p:cNvPicPr>
            <a:picLocks noGrp="1"/>
          </p:cNvPicPr>
          <p:nvPr>
            <p:ph idx="1"/>
          </p:nvPr>
        </p:nvPicPr>
        <p:blipFill rotWithShape="1">
          <a:blip r:embed="rId3">
            <a:extLst>
              <a:ext uri="{28A0092B-C50C-407E-A947-70E740481C1C}">
                <a14:useLocalDpi xmlns:a14="http://schemas.microsoft.com/office/drawing/2010/main" val="0"/>
              </a:ext>
            </a:extLst>
          </a:blip>
          <a:stretch/>
        </p:blipFill>
        <p:spPr bwMode="auto">
          <a:xfrm>
            <a:off x="632633" y="1763110"/>
            <a:ext cx="8337945" cy="4826876"/>
          </a:xfrm>
          <a:prstGeom prst="rect">
            <a:avLst/>
          </a:prstGeom>
          <a:noFill/>
          <a:ln>
            <a:noFill/>
          </a:ln>
          <a:extLst>
            <a:ext uri="{53640926-AAD7-44D8-BBD7-CCE9431645EC}">
              <a14:shadowObscured xmlns:a14="http://schemas.microsoft.com/office/drawing/2010/main"/>
            </a:ext>
          </a:extLst>
        </p:spPr>
      </p:pic>
      <p:pic>
        <p:nvPicPr>
          <p:cNvPr id="4"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p:cNvSpPr>
            <a:spLocks noChangeArrowheads="1"/>
          </p:cNvSpPr>
          <p:nvPr/>
        </p:nvSpPr>
        <p:spPr bwMode="auto">
          <a:xfrm>
            <a:off x="3543300" y="2146299"/>
            <a:ext cx="5372099" cy="4368801"/>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37894"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err="1" smtClean="0">
                <a:latin typeface="Arial" charset="0"/>
                <a:ea typeface="ＭＳ Ｐゴシック" charset="-128"/>
                <a:cs typeface="Arial" charset="0"/>
              </a:rPr>
              <a:t>Pruebas</a:t>
            </a:r>
            <a:endParaRPr lang="en-US" dirty="0" smtClean="0">
              <a:latin typeface="Arial" charset="0"/>
              <a:ea typeface="ＭＳ Ｐゴシック" charset="-128"/>
              <a:cs typeface="Arial" charset="0"/>
            </a:endParaRPr>
          </a:p>
        </p:txBody>
      </p:sp>
      <p:graphicFrame>
        <p:nvGraphicFramePr>
          <p:cNvPr id="14" name="Diagram 13"/>
          <p:cNvGraphicFramePr/>
          <p:nvPr>
            <p:extLst>
              <p:ext uri="{D42A27DB-BD31-4B8C-83A1-F6EECF244321}">
                <p14:modId xmlns:p14="http://schemas.microsoft.com/office/powerpoint/2010/main" val="3959755159"/>
              </p:ext>
            </p:extLst>
          </p:nvPr>
        </p:nvGraphicFramePr>
        <p:xfrm>
          <a:off x="-363408" y="2841624"/>
          <a:ext cx="4192458" cy="2978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ctángulo"/>
          <p:cNvSpPr/>
          <p:nvPr/>
        </p:nvSpPr>
        <p:spPr>
          <a:xfrm>
            <a:off x="7559749" y="794194"/>
            <a:ext cx="1584251" cy="1172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1" name="Picture 2" descr="C:\Users\katty\Documents\NetBeansProjects\prj_espeAcreditacion\web\images\logoSIIA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9877" y="962244"/>
            <a:ext cx="1752600" cy="836725"/>
          </a:xfrm>
          <a:prstGeom prst="rect">
            <a:avLst/>
          </a:prstGeom>
          <a:noFill/>
          <a:extLst>
            <a:ext uri="{909E8E84-426E-40DD-AFC4-6F175D3DCCD1}">
              <a14:hiddenFill xmlns:a14="http://schemas.microsoft.com/office/drawing/2010/main">
                <a:solidFill>
                  <a:srgbClr val="FFFFFF"/>
                </a:solidFill>
              </a14:hiddenFill>
            </a:ext>
          </a:extLst>
        </p:spPr>
      </p:pic>
      <p:pic>
        <p:nvPicPr>
          <p:cNvPr id="12" name="Marcador de contenido 3"/>
          <p:cNvPicPr>
            <a:picLocks noGrp="1"/>
          </p:cNvPicPr>
          <p:nvPr>
            <p:ph idx="1"/>
          </p:nvPr>
        </p:nvPicPr>
        <p:blipFill>
          <a:blip r:embed="rId10"/>
          <a:stretch>
            <a:fillRect/>
          </a:stretch>
        </p:blipFill>
        <p:spPr>
          <a:xfrm>
            <a:off x="3695701" y="2333844"/>
            <a:ext cx="5067300" cy="3952656"/>
          </a:xfrm>
          <a:prstGeom prst="rect">
            <a:avLst/>
          </a:prstGeom>
        </p:spPr>
      </p:pic>
      <p:sp>
        <p:nvSpPr>
          <p:cNvPr id="9" name="8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8377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 presetClass="entr" presetSubtype="4"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 name="Rektangel 18"/>
          <p:cNvSpPr>
            <a:spLocks noChangeArrowheads="1"/>
          </p:cNvSpPr>
          <p:nvPr/>
        </p:nvSpPr>
        <p:spPr bwMode="auto">
          <a:xfrm>
            <a:off x="6994213" y="1300451"/>
            <a:ext cx="1156561"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pPr>
            <a:endParaRPr lang="da-DK" sz="1600" kern="0" noProof="1">
              <a:solidFill>
                <a:sysClr val="window" lastClr="FFFFFF"/>
              </a:solidFill>
              <a:latin typeface="Arial" pitchFamily="34" charset="0"/>
              <a:ea typeface="ＭＳ Ｐゴシック" pitchFamily="-97" charset="-128"/>
            </a:endParaRPr>
          </a:p>
        </p:txBody>
      </p:sp>
      <p:sp>
        <p:nvSpPr>
          <p:cNvPr id="49" name="Rektangel 18"/>
          <p:cNvSpPr>
            <a:spLocks noChangeArrowheads="1"/>
          </p:cNvSpPr>
          <p:nvPr/>
        </p:nvSpPr>
        <p:spPr bwMode="auto">
          <a:xfrm>
            <a:off x="4335019" y="1289945"/>
            <a:ext cx="1845065"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pPr>
            <a:endParaRPr lang="da-DK" sz="1600" kern="0" noProof="1">
              <a:solidFill>
                <a:sysClr val="window" lastClr="FFFFFF"/>
              </a:solidFill>
              <a:latin typeface="Arial" pitchFamily="34" charset="0"/>
              <a:ea typeface="ＭＳ Ｐゴシック" pitchFamily="-97" charset="-128"/>
            </a:endParaRPr>
          </a:p>
        </p:txBody>
      </p:sp>
      <p:sp>
        <p:nvSpPr>
          <p:cNvPr id="36867" name="Rectangle 5"/>
          <p:cNvSpPr txBox="1">
            <a:spLocks noChangeArrowheads="1"/>
          </p:cNvSpPr>
          <p:nvPr/>
        </p:nvSpPr>
        <p:spPr bwMode="gray">
          <a:xfrm>
            <a:off x="813919" y="441081"/>
            <a:ext cx="5662565"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rgbClr val="171717"/>
                </a:solidFill>
              </a:rPr>
              <a:t>Ejecución</a:t>
            </a:r>
            <a:r>
              <a:rPr lang="en-US" sz="3000" b="1" dirty="0" smtClean="0">
                <a:solidFill>
                  <a:srgbClr val="171717"/>
                </a:solidFill>
              </a:rPr>
              <a:t> del </a:t>
            </a:r>
            <a:r>
              <a:rPr lang="en-US" sz="3000" b="1" dirty="0" err="1" smtClean="0">
                <a:solidFill>
                  <a:srgbClr val="171717"/>
                </a:solidFill>
              </a:rPr>
              <a:t>Sistema</a:t>
            </a:r>
            <a:endParaRPr lang="en-US" sz="3000" b="1" dirty="0">
              <a:solidFill>
                <a:srgbClr val="171717"/>
              </a:solidFill>
            </a:endParaRPr>
          </a:p>
        </p:txBody>
      </p:sp>
      <p:sp>
        <p:nvSpPr>
          <p:cNvPr id="19" name="Rektangel 18"/>
          <p:cNvSpPr>
            <a:spLocks noChangeArrowheads="1"/>
          </p:cNvSpPr>
          <p:nvPr/>
        </p:nvSpPr>
        <p:spPr bwMode="auto">
          <a:xfrm>
            <a:off x="1155547" y="1279439"/>
            <a:ext cx="2526372"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600" kern="0" noProof="1">
              <a:solidFill>
                <a:sysClr val="window" lastClr="FFFFFF"/>
              </a:solidFill>
              <a:latin typeface="Arial" pitchFamily="34" charset="0"/>
              <a:ea typeface="ＭＳ Ｐゴシック" pitchFamily="-97" charset="-128"/>
            </a:endParaRPr>
          </a:p>
        </p:txBody>
      </p:sp>
      <p:sp>
        <p:nvSpPr>
          <p:cNvPr id="36877" name="Tekstboks 8"/>
          <p:cNvSpPr txBox="1">
            <a:spLocks noChangeArrowheads="1"/>
          </p:cNvSpPr>
          <p:nvPr/>
        </p:nvSpPr>
        <p:spPr bwMode="auto">
          <a:xfrm>
            <a:off x="1190471" y="1350658"/>
            <a:ext cx="2491447" cy="307777"/>
          </a:xfrm>
          <a:prstGeom prst="rect">
            <a:avLst/>
          </a:prstGeom>
          <a:noFill/>
          <a:ln w="9525">
            <a:noFill/>
            <a:miter lim="800000"/>
            <a:headEnd/>
            <a:tailEnd/>
          </a:ln>
        </p:spPr>
        <p:txBody>
          <a:bodyPr wrap="square">
            <a:spAutoFit/>
          </a:bodyPr>
          <a:lstStyle/>
          <a:p>
            <a:r>
              <a:rPr lang="en-US" sz="1400" dirty="0" err="1" smtClean="0">
                <a:solidFill>
                  <a:schemeClr val="tx2"/>
                </a:solidFill>
              </a:rPr>
              <a:t>Asignación</a:t>
            </a:r>
            <a:r>
              <a:rPr lang="en-US" sz="1400" dirty="0" smtClean="0">
                <a:solidFill>
                  <a:schemeClr val="tx2"/>
                </a:solidFill>
              </a:rPr>
              <a:t> de </a:t>
            </a:r>
            <a:r>
              <a:rPr lang="en-US" sz="1400" dirty="0" err="1" smtClean="0">
                <a:solidFill>
                  <a:schemeClr val="tx2"/>
                </a:solidFill>
              </a:rPr>
              <a:t>Responsables</a:t>
            </a:r>
            <a:endParaRPr lang="da-DK" sz="1400" dirty="0">
              <a:solidFill>
                <a:schemeClr val="tx2"/>
              </a:solidFill>
            </a:endParaRPr>
          </a:p>
        </p:txBody>
      </p:sp>
      <p:sp>
        <p:nvSpPr>
          <p:cNvPr id="36879" name="Tekstboks 10"/>
          <p:cNvSpPr txBox="1">
            <a:spLocks noChangeArrowheads="1"/>
          </p:cNvSpPr>
          <p:nvPr/>
        </p:nvSpPr>
        <p:spPr bwMode="auto">
          <a:xfrm>
            <a:off x="6976575" y="1351204"/>
            <a:ext cx="1836506" cy="307777"/>
          </a:xfrm>
          <a:prstGeom prst="rect">
            <a:avLst/>
          </a:prstGeom>
          <a:noFill/>
          <a:ln w="9525">
            <a:noFill/>
            <a:miter lim="800000"/>
            <a:headEnd/>
            <a:tailEnd/>
          </a:ln>
        </p:spPr>
        <p:txBody>
          <a:bodyPr wrap="square">
            <a:spAutoFit/>
          </a:bodyPr>
          <a:lstStyle/>
          <a:p>
            <a:r>
              <a:rPr lang="en-US" sz="1400" dirty="0" err="1" smtClean="0">
                <a:solidFill>
                  <a:schemeClr val="tx2"/>
                </a:solidFill>
              </a:rPr>
              <a:t>Reportes</a:t>
            </a:r>
            <a:endParaRPr lang="da-DK" sz="1400" dirty="0">
              <a:solidFill>
                <a:schemeClr val="tx2"/>
              </a:solidFill>
            </a:endParaRPr>
          </a:p>
        </p:txBody>
      </p:sp>
      <p:sp>
        <p:nvSpPr>
          <p:cNvPr id="36881" name="Tekstboks 12"/>
          <p:cNvSpPr txBox="1">
            <a:spLocks noChangeArrowheads="1"/>
          </p:cNvSpPr>
          <p:nvPr/>
        </p:nvSpPr>
        <p:spPr bwMode="auto">
          <a:xfrm>
            <a:off x="4339352" y="1358984"/>
            <a:ext cx="1935324" cy="307777"/>
          </a:xfrm>
          <a:prstGeom prst="rect">
            <a:avLst/>
          </a:prstGeom>
          <a:noFill/>
          <a:ln w="9525">
            <a:noFill/>
            <a:miter lim="800000"/>
            <a:headEnd/>
            <a:tailEnd/>
          </a:ln>
        </p:spPr>
        <p:txBody>
          <a:bodyPr wrap="square">
            <a:spAutoFit/>
          </a:bodyPr>
          <a:lstStyle/>
          <a:p>
            <a:r>
              <a:rPr lang="en-US" sz="1400" dirty="0" err="1" smtClean="0">
                <a:solidFill>
                  <a:schemeClr val="tx2"/>
                </a:solidFill>
              </a:rPr>
              <a:t>Carga</a:t>
            </a:r>
            <a:r>
              <a:rPr lang="en-US" sz="1400" dirty="0" smtClean="0">
                <a:solidFill>
                  <a:schemeClr val="tx2"/>
                </a:solidFill>
              </a:rPr>
              <a:t> de </a:t>
            </a:r>
            <a:r>
              <a:rPr lang="en-US" sz="1400" dirty="0" err="1" smtClean="0">
                <a:solidFill>
                  <a:schemeClr val="tx2"/>
                </a:solidFill>
              </a:rPr>
              <a:t>Evidencias</a:t>
            </a:r>
            <a:endParaRPr lang="da-DK" sz="1400" dirty="0">
              <a:solidFill>
                <a:schemeClr val="tx2"/>
              </a:solidFill>
            </a:endParaRPr>
          </a:p>
        </p:txBody>
      </p:sp>
      <p:grpSp>
        <p:nvGrpSpPr>
          <p:cNvPr id="36895" name="Gruppe 55"/>
          <p:cNvGrpSpPr>
            <a:grpSpLocks noChangeAspect="1"/>
          </p:cNvGrpSpPr>
          <p:nvPr/>
        </p:nvGrpSpPr>
        <p:grpSpPr bwMode="auto">
          <a:xfrm>
            <a:off x="735357" y="1274775"/>
            <a:ext cx="6272750" cy="450556"/>
            <a:chOff x="583427" y="1553832"/>
            <a:chExt cx="7208884" cy="549908"/>
          </a:xfrm>
        </p:grpSpPr>
        <p:sp>
          <p:nvSpPr>
            <p:cNvPr id="57" name="Rektangel 7"/>
            <p:cNvSpPr>
              <a:spLocks noChangeArrowheads="1"/>
            </p:cNvSpPr>
            <p:nvPr/>
          </p:nvSpPr>
          <p:spPr bwMode="auto">
            <a:xfrm>
              <a:off x="583427" y="1553832"/>
              <a:ext cx="510828" cy="513757"/>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8" name="Rektangel 57"/>
            <p:cNvSpPr>
              <a:spLocks noChangeArrowheads="1"/>
            </p:cNvSpPr>
            <p:nvPr/>
          </p:nvSpPr>
          <p:spPr bwMode="auto">
            <a:xfrm>
              <a:off x="4219390" y="1553832"/>
              <a:ext cx="510828" cy="511424"/>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9" name="Rektangel 11"/>
            <p:cNvSpPr>
              <a:spLocks noChangeArrowheads="1"/>
            </p:cNvSpPr>
            <p:nvPr/>
          </p:nvSpPr>
          <p:spPr bwMode="auto">
            <a:xfrm>
              <a:off x="7281480" y="1592317"/>
              <a:ext cx="510831" cy="511423"/>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grpSp>
      <p:sp>
        <p:nvSpPr>
          <p:cNvPr id="17" name="Rektangel 16"/>
          <p:cNvSpPr>
            <a:spLocks noChangeArrowheads="1"/>
          </p:cNvSpPr>
          <p:nvPr/>
        </p:nvSpPr>
        <p:spPr bwMode="auto">
          <a:xfrm>
            <a:off x="1793565" y="1966811"/>
            <a:ext cx="5722882" cy="469887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pic>
        <p:nvPicPr>
          <p:cNvPr id="47"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pic>
        <p:nvPicPr>
          <p:cNvPr id="48" name="47 Imagen"/>
          <p:cNvPicPr/>
          <p:nvPr/>
        </p:nvPicPr>
        <p:blipFill rotWithShape="1">
          <a:blip r:embed="rId4"/>
          <a:srcRect t="6628" b="3482"/>
          <a:stretch/>
        </p:blipFill>
        <p:spPr>
          <a:xfrm>
            <a:off x="1848941" y="2125214"/>
            <a:ext cx="5612130" cy="4303986"/>
          </a:xfrm>
          <a:prstGeom prst="rect">
            <a:avLst/>
          </a:prstGeom>
        </p:spPr>
      </p:pic>
      <p:sp>
        <p:nvSpPr>
          <p:cNvPr id="36885" name="Tekstboks 49"/>
          <p:cNvSpPr txBox="1">
            <a:spLocks noChangeArrowheads="1"/>
          </p:cNvSpPr>
          <p:nvPr/>
        </p:nvSpPr>
        <p:spPr bwMode="auto">
          <a:xfrm>
            <a:off x="813919" y="1326377"/>
            <a:ext cx="301344" cy="369332"/>
          </a:xfrm>
          <a:prstGeom prst="rect">
            <a:avLst/>
          </a:prstGeom>
          <a:noFill/>
          <a:ln w="9525">
            <a:noFill/>
            <a:miter lim="800000"/>
            <a:headEnd/>
            <a:tailEnd/>
          </a:ln>
        </p:spPr>
        <p:txBody>
          <a:bodyPr wrap="square">
            <a:spAutoFit/>
          </a:bodyPr>
          <a:lstStyle/>
          <a:p>
            <a:r>
              <a:rPr lang="da-DK" dirty="0">
                <a:solidFill>
                  <a:srgbClr val="171717"/>
                </a:solidFill>
                <a:latin typeface="Zapf Dingbats" charset="2"/>
              </a:rPr>
              <a:t>✓</a:t>
            </a:r>
            <a:endParaRPr lang="da-DK" dirty="0">
              <a:solidFill>
                <a:srgbClr val="171717"/>
              </a:solidFill>
            </a:endParaRPr>
          </a:p>
        </p:txBody>
      </p:sp>
      <p:sp>
        <p:nvSpPr>
          <p:cNvPr id="18" name="17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33652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80">
                                          <p:stCondLst>
                                            <p:cond delay="0"/>
                                          </p:stCondLst>
                                        </p:cTn>
                                        <p:tgtEl>
                                          <p:spTgt spid="50"/>
                                        </p:tgtEl>
                                      </p:cBhvr>
                                    </p:animEffect>
                                    <p:anim calcmode="lin" valueType="num">
                                      <p:cBhvr>
                                        <p:cTn id="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 dur="26">
                                          <p:stCondLst>
                                            <p:cond delay="650"/>
                                          </p:stCondLst>
                                        </p:cTn>
                                        <p:tgtEl>
                                          <p:spTgt spid="50"/>
                                        </p:tgtEl>
                                      </p:cBhvr>
                                      <p:to x="100000" y="60000"/>
                                    </p:animScale>
                                    <p:animScale>
                                      <p:cBhvr>
                                        <p:cTn id="14" dur="166" decel="50000">
                                          <p:stCondLst>
                                            <p:cond delay="676"/>
                                          </p:stCondLst>
                                        </p:cTn>
                                        <p:tgtEl>
                                          <p:spTgt spid="50"/>
                                        </p:tgtEl>
                                      </p:cBhvr>
                                      <p:to x="100000" y="100000"/>
                                    </p:animScale>
                                    <p:animScale>
                                      <p:cBhvr>
                                        <p:cTn id="15" dur="26">
                                          <p:stCondLst>
                                            <p:cond delay="1312"/>
                                          </p:stCondLst>
                                        </p:cTn>
                                        <p:tgtEl>
                                          <p:spTgt spid="50"/>
                                        </p:tgtEl>
                                      </p:cBhvr>
                                      <p:to x="100000" y="80000"/>
                                    </p:animScale>
                                    <p:animScale>
                                      <p:cBhvr>
                                        <p:cTn id="16" dur="166" decel="50000">
                                          <p:stCondLst>
                                            <p:cond delay="1338"/>
                                          </p:stCondLst>
                                        </p:cTn>
                                        <p:tgtEl>
                                          <p:spTgt spid="50"/>
                                        </p:tgtEl>
                                      </p:cBhvr>
                                      <p:to x="100000" y="100000"/>
                                    </p:animScale>
                                    <p:animScale>
                                      <p:cBhvr>
                                        <p:cTn id="17" dur="26">
                                          <p:stCondLst>
                                            <p:cond delay="1642"/>
                                          </p:stCondLst>
                                        </p:cTn>
                                        <p:tgtEl>
                                          <p:spTgt spid="50"/>
                                        </p:tgtEl>
                                      </p:cBhvr>
                                      <p:to x="100000" y="90000"/>
                                    </p:animScale>
                                    <p:animScale>
                                      <p:cBhvr>
                                        <p:cTn id="18" dur="166" decel="50000">
                                          <p:stCondLst>
                                            <p:cond delay="1668"/>
                                          </p:stCondLst>
                                        </p:cTn>
                                        <p:tgtEl>
                                          <p:spTgt spid="50"/>
                                        </p:tgtEl>
                                      </p:cBhvr>
                                      <p:to x="100000" y="100000"/>
                                    </p:animScale>
                                    <p:animScale>
                                      <p:cBhvr>
                                        <p:cTn id="19" dur="26">
                                          <p:stCondLst>
                                            <p:cond delay="1808"/>
                                          </p:stCondLst>
                                        </p:cTn>
                                        <p:tgtEl>
                                          <p:spTgt spid="50"/>
                                        </p:tgtEl>
                                      </p:cBhvr>
                                      <p:to x="100000" y="95000"/>
                                    </p:animScale>
                                    <p:animScale>
                                      <p:cBhvr>
                                        <p:cTn id="20" dur="166" decel="50000">
                                          <p:stCondLst>
                                            <p:cond delay="1834"/>
                                          </p:stCondLst>
                                        </p:cTn>
                                        <p:tgtEl>
                                          <p:spTgt spid="5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80">
                                          <p:stCondLst>
                                            <p:cond delay="0"/>
                                          </p:stCondLst>
                                        </p:cTn>
                                        <p:tgtEl>
                                          <p:spTgt spid="49"/>
                                        </p:tgtEl>
                                      </p:cBhvr>
                                    </p:animEffect>
                                    <p:anim calcmode="lin" valueType="num">
                                      <p:cBhvr>
                                        <p:cTn id="2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9" dur="26">
                                          <p:stCondLst>
                                            <p:cond delay="650"/>
                                          </p:stCondLst>
                                        </p:cTn>
                                        <p:tgtEl>
                                          <p:spTgt spid="49"/>
                                        </p:tgtEl>
                                      </p:cBhvr>
                                      <p:to x="100000" y="60000"/>
                                    </p:animScale>
                                    <p:animScale>
                                      <p:cBhvr>
                                        <p:cTn id="30" dur="166" decel="50000">
                                          <p:stCondLst>
                                            <p:cond delay="676"/>
                                          </p:stCondLst>
                                        </p:cTn>
                                        <p:tgtEl>
                                          <p:spTgt spid="49"/>
                                        </p:tgtEl>
                                      </p:cBhvr>
                                      <p:to x="100000" y="100000"/>
                                    </p:animScale>
                                    <p:animScale>
                                      <p:cBhvr>
                                        <p:cTn id="31" dur="26">
                                          <p:stCondLst>
                                            <p:cond delay="1312"/>
                                          </p:stCondLst>
                                        </p:cTn>
                                        <p:tgtEl>
                                          <p:spTgt spid="49"/>
                                        </p:tgtEl>
                                      </p:cBhvr>
                                      <p:to x="100000" y="80000"/>
                                    </p:animScale>
                                    <p:animScale>
                                      <p:cBhvr>
                                        <p:cTn id="32" dur="166" decel="50000">
                                          <p:stCondLst>
                                            <p:cond delay="1338"/>
                                          </p:stCondLst>
                                        </p:cTn>
                                        <p:tgtEl>
                                          <p:spTgt spid="49"/>
                                        </p:tgtEl>
                                      </p:cBhvr>
                                      <p:to x="100000" y="100000"/>
                                    </p:animScale>
                                    <p:animScale>
                                      <p:cBhvr>
                                        <p:cTn id="33" dur="26">
                                          <p:stCondLst>
                                            <p:cond delay="1642"/>
                                          </p:stCondLst>
                                        </p:cTn>
                                        <p:tgtEl>
                                          <p:spTgt spid="49"/>
                                        </p:tgtEl>
                                      </p:cBhvr>
                                      <p:to x="100000" y="90000"/>
                                    </p:animScale>
                                    <p:animScale>
                                      <p:cBhvr>
                                        <p:cTn id="34" dur="166" decel="50000">
                                          <p:stCondLst>
                                            <p:cond delay="1668"/>
                                          </p:stCondLst>
                                        </p:cTn>
                                        <p:tgtEl>
                                          <p:spTgt spid="49"/>
                                        </p:tgtEl>
                                      </p:cBhvr>
                                      <p:to x="100000" y="100000"/>
                                    </p:animScale>
                                    <p:animScale>
                                      <p:cBhvr>
                                        <p:cTn id="35" dur="26">
                                          <p:stCondLst>
                                            <p:cond delay="1808"/>
                                          </p:stCondLst>
                                        </p:cTn>
                                        <p:tgtEl>
                                          <p:spTgt spid="49"/>
                                        </p:tgtEl>
                                      </p:cBhvr>
                                      <p:to x="100000" y="95000"/>
                                    </p:animScale>
                                    <p:animScale>
                                      <p:cBhvr>
                                        <p:cTn id="36" dur="166" decel="50000">
                                          <p:stCondLst>
                                            <p:cond delay="1834"/>
                                          </p:stCondLst>
                                        </p:cTn>
                                        <p:tgtEl>
                                          <p:spTgt spid="4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6877"/>
                                        </p:tgtEl>
                                        <p:attrNameLst>
                                          <p:attrName>style.visibility</p:attrName>
                                        </p:attrNameLst>
                                      </p:cBhvr>
                                      <p:to>
                                        <p:strVal val="visible"/>
                                      </p:to>
                                    </p:set>
                                    <p:animEffect transition="in" filter="wipe(down)">
                                      <p:cBhvr>
                                        <p:cTn id="55" dur="580">
                                          <p:stCondLst>
                                            <p:cond delay="0"/>
                                          </p:stCondLst>
                                        </p:cTn>
                                        <p:tgtEl>
                                          <p:spTgt spid="36877"/>
                                        </p:tgtEl>
                                      </p:cBhvr>
                                    </p:animEffect>
                                    <p:anim calcmode="lin" valueType="num">
                                      <p:cBhvr>
                                        <p:cTn id="56" dur="1822" tmFilter="0,0; 0.14,0.36; 0.43,0.73; 0.71,0.91; 1.0,1.0">
                                          <p:stCondLst>
                                            <p:cond delay="0"/>
                                          </p:stCondLst>
                                        </p:cTn>
                                        <p:tgtEl>
                                          <p:spTgt spid="3687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687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687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687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6877"/>
                                        </p:tgtEl>
                                        <p:attrNameLst>
                                          <p:attrName>ppt_y</p:attrName>
                                        </p:attrNameLst>
                                      </p:cBhvr>
                                      <p:tavLst>
                                        <p:tav tm="0" fmla="#ppt_y-sin(pi*$)/81">
                                          <p:val>
                                            <p:fltVal val="0"/>
                                          </p:val>
                                        </p:tav>
                                        <p:tav tm="100000">
                                          <p:val>
                                            <p:fltVal val="1"/>
                                          </p:val>
                                        </p:tav>
                                      </p:tavLst>
                                    </p:anim>
                                    <p:animScale>
                                      <p:cBhvr>
                                        <p:cTn id="61" dur="26">
                                          <p:stCondLst>
                                            <p:cond delay="650"/>
                                          </p:stCondLst>
                                        </p:cTn>
                                        <p:tgtEl>
                                          <p:spTgt spid="36877"/>
                                        </p:tgtEl>
                                      </p:cBhvr>
                                      <p:to x="100000" y="60000"/>
                                    </p:animScale>
                                    <p:animScale>
                                      <p:cBhvr>
                                        <p:cTn id="62" dur="166" decel="50000">
                                          <p:stCondLst>
                                            <p:cond delay="676"/>
                                          </p:stCondLst>
                                        </p:cTn>
                                        <p:tgtEl>
                                          <p:spTgt spid="36877"/>
                                        </p:tgtEl>
                                      </p:cBhvr>
                                      <p:to x="100000" y="100000"/>
                                    </p:animScale>
                                    <p:animScale>
                                      <p:cBhvr>
                                        <p:cTn id="63" dur="26">
                                          <p:stCondLst>
                                            <p:cond delay="1312"/>
                                          </p:stCondLst>
                                        </p:cTn>
                                        <p:tgtEl>
                                          <p:spTgt spid="36877"/>
                                        </p:tgtEl>
                                      </p:cBhvr>
                                      <p:to x="100000" y="80000"/>
                                    </p:animScale>
                                    <p:animScale>
                                      <p:cBhvr>
                                        <p:cTn id="64" dur="166" decel="50000">
                                          <p:stCondLst>
                                            <p:cond delay="1338"/>
                                          </p:stCondLst>
                                        </p:cTn>
                                        <p:tgtEl>
                                          <p:spTgt spid="36877"/>
                                        </p:tgtEl>
                                      </p:cBhvr>
                                      <p:to x="100000" y="100000"/>
                                    </p:animScale>
                                    <p:animScale>
                                      <p:cBhvr>
                                        <p:cTn id="65" dur="26">
                                          <p:stCondLst>
                                            <p:cond delay="1642"/>
                                          </p:stCondLst>
                                        </p:cTn>
                                        <p:tgtEl>
                                          <p:spTgt spid="36877"/>
                                        </p:tgtEl>
                                      </p:cBhvr>
                                      <p:to x="100000" y="90000"/>
                                    </p:animScale>
                                    <p:animScale>
                                      <p:cBhvr>
                                        <p:cTn id="66" dur="166" decel="50000">
                                          <p:stCondLst>
                                            <p:cond delay="1668"/>
                                          </p:stCondLst>
                                        </p:cTn>
                                        <p:tgtEl>
                                          <p:spTgt spid="36877"/>
                                        </p:tgtEl>
                                      </p:cBhvr>
                                      <p:to x="100000" y="100000"/>
                                    </p:animScale>
                                    <p:animScale>
                                      <p:cBhvr>
                                        <p:cTn id="67" dur="26">
                                          <p:stCondLst>
                                            <p:cond delay="1808"/>
                                          </p:stCondLst>
                                        </p:cTn>
                                        <p:tgtEl>
                                          <p:spTgt spid="36877"/>
                                        </p:tgtEl>
                                      </p:cBhvr>
                                      <p:to x="100000" y="95000"/>
                                    </p:animScale>
                                    <p:animScale>
                                      <p:cBhvr>
                                        <p:cTn id="68" dur="166" decel="50000">
                                          <p:stCondLst>
                                            <p:cond delay="1834"/>
                                          </p:stCondLst>
                                        </p:cTn>
                                        <p:tgtEl>
                                          <p:spTgt spid="3687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6881"/>
                                        </p:tgtEl>
                                        <p:attrNameLst>
                                          <p:attrName>style.visibility</p:attrName>
                                        </p:attrNameLst>
                                      </p:cBhvr>
                                      <p:to>
                                        <p:strVal val="visible"/>
                                      </p:to>
                                    </p:set>
                                    <p:animEffect transition="in" filter="wipe(down)">
                                      <p:cBhvr>
                                        <p:cTn id="71" dur="580">
                                          <p:stCondLst>
                                            <p:cond delay="0"/>
                                          </p:stCondLst>
                                        </p:cTn>
                                        <p:tgtEl>
                                          <p:spTgt spid="36881"/>
                                        </p:tgtEl>
                                      </p:cBhvr>
                                    </p:animEffect>
                                    <p:anim calcmode="lin" valueType="num">
                                      <p:cBhvr>
                                        <p:cTn id="72" dur="1822" tmFilter="0,0; 0.14,0.36; 0.43,0.73; 0.71,0.91; 1.0,1.0">
                                          <p:stCondLst>
                                            <p:cond delay="0"/>
                                          </p:stCondLst>
                                        </p:cTn>
                                        <p:tgtEl>
                                          <p:spTgt spid="3688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688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688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688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6881"/>
                                        </p:tgtEl>
                                        <p:attrNameLst>
                                          <p:attrName>ppt_y</p:attrName>
                                        </p:attrNameLst>
                                      </p:cBhvr>
                                      <p:tavLst>
                                        <p:tav tm="0" fmla="#ppt_y-sin(pi*$)/81">
                                          <p:val>
                                            <p:fltVal val="0"/>
                                          </p:val>
                                        </p:tav>
                                        <p:tav tm="100000">
                                          <p:val>
                                            <p:fltVal val="1"/>
                                          </p:val>
                                        </p:tav>
                                      </p:tavLst>
                                    </p:anim>
                                    <p:animScale>
                                      <p:cBhvr>
                                        <p:cTn id="77" dur="26">
                                          <p:stCondLst>
                                            <p:cond delay="650"/>
                                          </p:stCondLst>
                                        </p:cTn>
                                        <p:tgtEl>
                                          <p:spTgt spid="36881"/>
                                        </p:tgtEl>
                                      </p:cBhvr>
                                      <p:to x="100000" y="60000"/>
                                    </p:animScale>
                                    <p:animScale>
                                      <p:cBhvr>
                                        <p:cTn id="78" dur="166" decel="50000">
                                          <p:stCondLst>
                                            <p:cond delay="676"/>
                                          </p:stCondLst>
                                        </p:cTn>
                                        <p:tgtEl>
                                          <p:spTgt spid="36881"/>
                                        </p:tgtEl>
                                      </p:cBhvr>
                                      <p:to x="100000" y="100000"/>
                                    </p:animScale>
                                    <p:animScale>
                                      <p:cBhvr>
                                        <p:cTn id="79" dur="26">
                                          <p:stCondLst>
                                            <p:cond delay="1312"/>
                                          </p:stCondLst>
                                        </p:cTn>
                                        <p:tgtEl>
                                          <p:spTgt spid="36881"/>
                                        </p:tgtEl>
                                      </p:cBhvr>
                                      <p:to x="100000" y="80000"/>
                                    </p:animScale>
                                    <p:animScale>
                                      <p:cBhvr>
                                        <p:cTn id="80" dur="166" decel="50000">
                                          <p:stCondLst>
                                            <p:cond delay="1338"/>
                                          </p:stCondLst>
                                        </p:cTn>
                                        <p:tgtEl>
                                          <p:spTgt spid="36881"/>
                                        </p:tgtEl>
                                      </p:cBhvr>
                                      <p:to x="100000" y="100000"/>
                                    </p:animScale>
                                    <p:animScale>
                                      <p:cBhvr>
                                        <p:cTn id="81" dur="26">
                                          <p:stCondLst>
                                            <p:cond delay="1642"/>
                                          </p:stCondLst>
                                        </p:cTn>
                                        <p:tgtEl>
                                          <p:spTgt spid="36881"/>
                                        </p:tgtEl>
                                      </p:cBhvr>
                                      <p:to x="100000" y="90000"/>
                                    </p:animScale>
                                    <p:animScale>
                                      <p:cBhvr>
                                        <p:cTn id="82" dur="166" decel="50000">
                                          <p:stCondLst>
                                            <p:cond delay="1668"/>
                                          </p:stCondLst>
                                        </p:cTn>
                                        <p:tgtEl>
                                          <p:spTgt spid="36881"/>
                                        </p:tgtEl>
                                      </p:cBhvr>
                                      <p:to x="100000" y="100000"/>
                                    </p:animScale>
                                    <p:animScale>
                                      <p:cBhvr>
                                        <p:cTn id="83" dur="26">
                                          <p:stCondLst>
                                            <p:cond delay="1808"/>
                                          </p:stCondLst>
                                        </p:cTn>
                                        <p:tgtEl>
                                          <p:spTgt spid="36881"/>
                                        </p:tgtEl>
                                      </p:cBhvr>
                                      <p:to x="100000" y="95000"/>
                                    </p:animScale>
                                    <p:animScale>
                                      <p:cBhvr>
                                        <p:cTn id="84" dur="166" decel="50000">
                                          <p:stCondLst>
                                            <p:cond delay="1834"/>
                                          </p:stCondLst>
                                        </p:cTn>
                                        <p:tgtEl>
                                          <p:spTgt spid="36881"/>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6895"/>
                                        </p:tgtEl>
                                        <p:attrNameLst>
                                          <p:attrName>style.visibility</p:attrName>
                                        </p:attrNameLst>
                                      </p:cBhvr>
                                      <p:to>
                                        <p:strVal val="visible"/>
                                      </p:to>
                                    </p:set>
                                    <p:animEffect transition="in" filter="wipe(down)">
                                      <p:cBhvr>
                                        <p:cTn id="87" dur="580">
                                          <p:stCondLst>
                                            <p:cond delay="0"/>
                                          </p:stCondLst>
                                        </p:cTn>
                                        <p:tgtEl>
                                          <p:spTgt spid="36895"/>
                                        </p:tgtEl>
                                      </p:cBhvr>
                                    </p:animEffect>
                                    <p:anim calcmode="lin" valueType="num">
                                      <p:cBhvr>
                                        <p:cTn id="88" dur="1822" tmFilter="0,0; 0.14,0.36; 0.43,0.73; 0.71,0.91; 1.0,1.0">
                                          <p:stCondLst>
                                            <p:cond delay="0"/>
                                          </p:stCondLst>
                                        </p:cTn>
                                        <p:tgtEl>
                                          <p:spTgt spid="3689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689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689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689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6895"/>
                                        </p:tgtEl>
                                        <p:attrNameLst>
                                          <p:attrName>ppt_y</p:attrName>
                                        </p:attrNameLst>
                                      </p:cBhvr>
                                      <p:tavLst>
                                        <p:tav tm="0" fmla="#ppt_y-sin(pi*$)/81">
                                          <p:val>
                                            <p:fltVal val="0"/>
                                          </p:val>
                                        </p:tav>
                                        <p:tav tm="100000">
                                          <p:val>
                                            <p:fltVal val="1"/>
                                          </p:val>
                                        </p:tav>
                                      </p:tavLst>
                                    </p:anim>
                                    <p:animScale>
                                      <p:cBhvr>
                                        <p:cTn id="93" dur="26">
                                          <p:stCondLst>
                                            <p:cond delay="650"/>
                                          </p:stCondLst>
                                        </p:cTn>
                                        <p:tgtEl>
                                          <p:spTgt spid="36895"/>
                                        </p:tgtEl>
                                      </p:cBhvr>
                                      <p:to x="100000" y="60000"/>
                                    </p:animScale>
                                    <p:animScale>
                                      <p:cBhvr>
                                        <p:cTn id="94" dur="166" decel="50000">
                                          <p:stCondLst>
                                            <p:cond delay="676"/>
                                          </p:stCondLst>
                                        </p:cTn>
                                        <p:tgtEl>
                                          <p:spTgt spid="36895"/>
                                        </p:tgtEl>
                                      </p:cBhvr>
                                      <p:to x="100000" y="100000"/>
                                    </p:animScale>
                                    <p:animScale>
                                      <p:cBhvr>
                                        <p:cTn id="95" dur="26">
                                          <p:stCondLst>
                                            <p:cond delay="1312"/>
                                          </p:stCondLst>
                                        </p:cTn>
                                        <p:tgtEl>
                                          <p:spTgt spid="36895"/>
                                        </p:tgtEl>
                                      </p:cBhvr>
                                      <p:to x="100000" y="80000"/>
                                    </p:animScale>
                                    <p:animScale>
                                      <p:cBhvr>
                                        <p:cTn id="96" dur="166" decel="50000">
                                          <p:stCondLst>
                                            <p:cond delay="1338"/>
                                          </p:stCondLst>
                                        </p:cTn>
                                        <p:tgtEl>
                                          <p:spTgt spid="36895"/>
                                        </p:tgtEl>
                                      </p:cBhvr>
                                      <p:to x="100000" y="100000"/>
                                    </p:animScale>
                                    <p:animScale>
                                      <p:cBhvr>
                                        <p:cTn id="97" dur="26">
                                          <p:stCondLst>
                                            <p:cond delay="1642"/>
                                          </p:stCondLst>
                                        </p:cTn>
                                        <p:tgtEl>
                                          <p:spTgt spid="36895"/>
                                        </p:tgtEl>
                                      </p:cBhvr>
                                      <p:to x="100000" y="90000"/>
                                    </p:animScale>
                                    <p:animScale>
                                      <p:cBhvr>
                                        <p:cTn id="98" dur="166" decel="50000">
                                          <p:stCondLst>
                                            <p:cond delay="1668"/>
                                          </p:stCondLst>
                                        </p:cTn>
                                        <p:tgtEl>
                                          <p:spTgt spid="36895"/>
                                        </p:tgtEl>
                                      </p:cBhvr>
                                      <p:to x="100000" y="100000"/>
                                    </p:animScale>
                                    <p:animScale>
                                      <p:cBhvr>
                                        <p:cTn id="99" dur="26">
                                          <p:stCondLst>
                                            <p:cond delay="1808"/>
                                          </p:stCondLst>
                                        </p:cTn>
                                        <p:tgtEl>
                                          <p:spTgt spid="36895"/>
                                        </p:tgtEl>
                                      </p:cBhvr>
                                      <p:to x="100000" y="95000"/>
                                    </p:animScale>
                                    <p:animScale>
                                      <p:cBhvr>
                                        <p:cTn id="100" dur="166" decel="50000">
                                          <p:stCondLst>
                                            <p:cond delay="1834"/>
                                          </p:stCondLst>
                                        </p:cTn>
                                        <p:tgtEl>
                                          <p:spTgt spid="36895"/>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6885"/>
                                        </p:tgtEl>
                                        <p:attrNameLst>
                                          <p:attrName>style.visibility</p:attrName>
                                        </p:attrNameLst>
                                      </p:cBhvr>
                                      <p:to>
                                        <p:strVal val="visible"/>
                                      </p:to>
                                    </p:set>
                                    <p:animEffect transition="in" filter="wipe(down)">
                                      <p:cBhvr>
                                        <p:cTn id="103" dur="580">
                                          <p:stCondLst>
                                            <p:cond delay="0"/>
                                          </p:stCondLst>
                                        </p:cTn>
                                        <p:tgtEl>
                                          <p:spTgt spid="36885"/>
                                        </p:tgtEl>
                                      </p:cBhvr>
                                    </p:animEffect>
                                    <p:anim calcmode="lin" valueType="num">
                                      <p:cBhvr>
                                        <p:cTn id="104" dur="1822" tmFilter="0,0; 0.14,0.36; 0.43,0.73; 0.71,0.91; 1.0,1.0">
                                          <p:stCondLst>
                                            <p:cond delay="0"/>
                                          </p:stCondLst>
                                        </p:cTn>
                                        <p:tgtEl>
                                          <p:spTgt spid="3688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688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688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688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6885"/>
                                        </p:tgtEl>
                                        <p:attrNameLst>
                                          <p:attrName>ppt_y</p:attrName>
                                        </p:attrNameLst>
                                      </p:cBhvr>
                                      <p:tavLst>
                                        <p:tav tm="0" fmla="#ppt_y-sin(pi*$)/81">
                                          <p:val>
                                            <p:fltVal val="0"/>
                                          </p:val>
                                        </p:tav>
                                        <p:tav tm="100000">
                                          <p:val>
                                            <p:fltVal val="1"/>
                                          </p:val>
                                        </p:tav>
                                      </p:tavLst>
                                    </p:anim>
                                    <p:animScale>
                                      <p:cBhvr>
                                        <p:cTn id="109" dur="26">
                                          <p:stCondLst>
                                            <p:cond delay="650"/>
                                          </p:stCondLst>
                                        </p:cTn>
                                        <p:tgtEl>
                                          <p:spTgt spid="36885"/>
                                        </p:tgtEl>
                                      </p:cBhvr>
                                      <p:to x="100000" y="60000"/>
                                    </p:animScale>
                                    <p:animScale>
                                      <p:cBhvr>
                                        <p:cTn id="110" dur="166" decel="50000">
                                          <p:stCondLst>
                                            <p:cond delay="676"/>
                                          </p:stCondLst>
                                        </p:cTn>
                                        <p:tgtEl>
                                          <p:spTgt spid="36885"/>
                                        </p:tgtEl>
                                      </p:cBhvr>
                                      <p:to x="100000" y="100000"/>
                                    </p:animScale>
                                    <p:animScale>
                                      <p:cBhvr>
                                        <p:cTn id="111" dur="26">
                                          <p:stCondLst>
                                            <p:cond delay="1312"/>
                                          </p:stCondLst>
                                        </p:cTn>
                                        <p:tgtEl>
                                          <p:spTgt spid="36885"/>
                                        </p:tgtEl>
                                      </p:cBhvr>
                                      <p:to x="100000" y="80000"/>
                                    </p:animScale>
                                    <p:animScale>
                                      <p:cBhvr>
                                        <p:cTn id="112" dur="166" decel="50000">
                                          <p:stCondLst>
                                            <p:cond delay="1338"/>
                                          </p:stCondLst>
                                        </p:cTn>
                                        <p:tgtEl>
                                          <p:spTgt spid="36885"/>
                                        </p:tgtEl>
                                      </p:cBhvr>
                                      <p:to x="100000" y="100000"/>
                                    </p:animScale>
                                    <p:animScale>
                                      <p:cBhvr>
                                        <p:cTn id="113" dur="26">
                                          <p:stCondLst>
                                            <p:cond delay="1642"/>
                                          </p:stCondLst>
                                        </p:cTn>
                                        <p:tgtEl>
                                          <p:spTgt spid="36885"/>
                                        </p:tgtEl>
                                      </p:cBhvr>
                                      <p:to x="100000" y="90000"/>
                                    </p:animScale>
                                    <p:animScale>
                                      <p:cBhvr>
                                        <p:cTn id="114" dur="166" decel="50000">
                                          <p:stCondLst>
                                            <p:cond delay="1668"/>
                                          </p:stCondLst>
                                        </p:cTn>
                                        <p:tgtEl>
                                          <p:spTgt spid="36885"/>
                                        </p:tgtEl>
                                      </p:cBhvr>
                                      <p:to x="100000" y="100000"/>
                                    </p:animScale>
                                    <p:animScale>
                                      <p:cBhvr>
                                        <p:cTn id="115" dur="26">
                                          <p:stCondLst>
                                            <p:cond delay="1808"/>
                                          </p:stCondLst>
                                        </p:cTn>
                                        <p:tgtEl>
                                          <p:spTgt spid="36885"/>
                                        </p:tgtEl>
                                      </p:cBhvr>
                                      <p:to x="100000" y="95000"/>
                                    </p:animScale>
                                    <p:animScale>
                                      <p:cBhvr>
                                        <p:cTn id="116" dur="166" decel="50000">
                                          <p:stCondLst>
                                            <p:cond delay="1834"/>
                                          </p:stCondLst>
                                        </p:cTn>
                                        <p:tgtEl>
                                          <p:spTgt spid="36885"/>
                                        </p:tgtEl>
                                      </p:cBhvr>
                                      <p:to x="100000" y="100000"/>
                                    </p:animScale>
                                  </p:childTnLst>
                                </p:cTn>
                              </p:par>
                            </p:childTnLst>
                          </p:cTn>
                        </p:par>
                        <p:par>
                          <p:cTn id="117" fill="hold">
                            <p:stCondLst>
                              <p:cond delay="2000"/>
                            </p:stCondLst>
                            <p:childTnLst>
                              <p:par>
                                <p:cTn id="118" presetID="5" presetClass="entr" presetSubtype="10" fill="hold" nodeType="afterEffect">
                                  <p:stCondLst>
                                    <p:cond delay="2000"/>
                                  </p:stCondLst>
                                  <p:childTnLst>
                                    <p:set>
                                      <p:cBhvr>
                                        <p:cTn id="119" dur="1" fill="hold">
                                          <p:stCondLst>
                                            <p:cond delay="0"/>
                                          </p:stCondLst>
                                        </p:cTn>
                                        <p:tgtEl>
                                          <p:spTgt spid="48"/>
                                        </p:tgtEl>
                                        <p:attrNameLst>
                                          <p:attrName>style.visibility</p:attrName>
                                        </p:attrNameLst>
                                      </p:cBhvr>
                                      <p:to>
                                        <p:strVal val="visible"/>
                                      </p:to>
                                    </p:set>
                                    <p:animEffect transition="in" filter="checkerboard(across)">
                                      <p:cBhvr>
                                        <p:cTn id="120" dur="500"/>
                                        <p:tgtEl>
                                          <p:spTgt spid="48"/>
                                        </p:tgtEl>
                                      </p:cBhvr>
                                    </p:animEffect>
                                  </p:childTnLst>
                                </p:cTn>
                              </p:par>
                              <p:par>
                                <p:cTn id="121" presetID="5" presetClass="entr" presetSubtype="10" fill="hold" grpId="0" nodeType="withEffect">
                                  <p:stCondLst>
                                    <p:cond delay="2000"/>
                                  </p:stCondLst>
                                  <p:childTnLst>
                                    <p:set>
                                      <p:cBhvr>
                                        <p:cTn id="122" dur="1" fill="hold">
                                          <p:stCondLst>
                                            <p:cond delay="0"/>
                                          </p:stCondLst>
                                        </p:cTn>
                                        <p:tgtEl>
                                          <p:spTgt spid="17"/>
                                        </p:tgtEl>
                                        <p:attrNameLst>
                                          <p:attrName>style.visibility</p:attrName>
                                        </p:attrNameLst>
                                      </p:cBhvr>
                                      <p:to>
                                        <p:strVal val="visible"/>
                                      </p:to>
                                    </p:set>
                                    <p:animEffect transition="in" filter="checkerboard(across)">
                                      <p:cBhvr>
                                        <p:cTn id="1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19" grpId="0" animBg="1"/>
      <p:bldP spid="36877" grpId="0"/>
      <p:bldP spid="36881" grpId="0"/>
      <p:bldP spid="17" grpId="0" animBg="1"/>
      <p:bldP spid="368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 name="Rektangel 18"/>
          <p:cNvSpPr>
            <a:spLocks noChangeArrowheads="1"/>
          </p:cNvSpPr>
          <p:nvPr/>
        </p:nvSpPr>
        <p:spPr bwMode="auto">
          <a:xfrm>
            <a:off x="6994213" y="1300451"/>
            <a:ext cx="1156561"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pPr>
            <a:endParaRPr lang="da-DK" sz="1600" kern="0" noProof="1">
              <a:solidFill>
                <a:sysClr val="window" lastClr="FFFFFF"/>
              </a:solidFill>
              <a:latin typeface="Arial" pitchFamily="34" charset="0"/>
              <a:ea typeface="ＭＳ Ｐゴシック" pitchFamily="-97" charset="-128"/>
            </a:endParaRPr>
          </a:p>
        </p:txBody>
      </p:sp>
      <p:sp>
        <p:nvSpPr>
          <p:cNvPr id="49" name="Rektangel 18"/>
          <p:cNvSpPr>
            <a:spLocks noChangeArrowheads="1"/>
          </p:cNvSpPr>
          <p:nvPr/>
        </p:nvSpPr>
        <p:spPr bwMode="auto">
          <a:xfrm>
            <a:off x="4335019" y="1289945"/>
            <a:ext cx="1845065"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pPr>
            <a:endParaRPr lang="da-DK" sz="1600" kern="0" noProof="1">
              <a:solidFill>
                <a:sysClr val="window" lastClr="FFFFFF"/>
              </a:solidFill>
              <a:latin typeface="Arial" pitchFamily="34" charset="0"/>
              <a:ea typeface="ＭＳ Ｐゴシック" pitchFamily="-97" charset="-128"/>
            </a:endParaRPr>
          </a:p>
        </p:txBody>
      </p:sp>
      <p:sp>
        <p:nvSpPr>
          <p:cNvPr id="36867" name="Rectangle 5"/>
          <p:cNvSpPr txBox="1">
            <a:spLocks noChangeArrowheads="1"/>
          </p:cNvSpPr>
          <p:nvPr/>
        </p:nvSpPr>
        <p:spPr bwMode="gray">
          <a:xfrm>
            <a:off x="813919" y="441081"/>
            <a:ext cx="5662565"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rgbClr val="171717"/>
                </a:solidFill>
              </a:rPr>
              <a:t>Ejecución</a:t>
            </a:r>
            <a:r>
              <a:rPr lang="en-US" sz="3000" b="1" dirty="0" smtClean="0">
                <a:solidFill>
                  <a:srgbClr val="171717"/>
                </a:solidFill>
              </a:rPr>
              <a:t> del </a:t>
            </a:r>
            <a:r>
              <a:rPr lang="en-US" sz="3000" b="1" dirty="0" err="1" smtClean="0">
                <a:solidFill>
                  <a:srgbClr val="171717"/>
                </a:solidFill>
              </a:rPr>
              <a:t>Sistema</a:t>
            </a:r>
            <a:endParaRPr lang="en-US" sz="3000" b="1" dirty="0">
              <a:solidFill>
                <a:srgbClr val="171717"/>
              </a:solidFill>
            </a:endParaRPr>
          </a:p>
        </p:txBody>
      </p:sp>
      <p:sp>
        <p:nvSpPr>
          <p:cNvPr id="19" name="Rektangel 18"/>
          <p:cNvSpPr>
            <a:spLocks noChangeArrowheads="1"/>
          </p:cNvSpPr>
          <p:nvPr/>
        </p:nvSpPr>
        <p:spPr bwMode="auto">
          <a:xfrm>
            <a:off x="1155547" y="1279439"/>
            <a:ext cx="2526372"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600" kern="0" noProof="1">
              <a:solidFill>
                <a:sysClr val="window" lastClr="FFFFFF"/>
              </a:solidFill>
              <a:latin typeface="Arial" pitchFamily="34" charset="0"/>
              <a:ea typeface="ＭＳ Ｐゴシック" pitchFamily="-97" charset="-128"/>
            </a:endParaRPr>
          </a:p>
        </p:txBody>
      </p:sp>
      <p:sp>
        <p:nvSpPr>
          <p:cNvPr id="36877" name="Tekstboks 8"/>
          <p:cNvSpPr txBox="1">
            <a:spLocks noChangeArrowheads="1"/>
          </p:cNvSpPr>
          <p:nvPr/>
        </p:nvSpPr>
        <p:spPr bwMode="auto">
          <a:xfrm>
            <a:off x="1190471" y="1350658"/>
            <a:ext cx="2491447" cy="307777"/>
          </a:xfrm>
          <a:prstGeom prst="rect">
            <a:avLst/>
          </a:prstGeom>
          <a:noFill/>
          <a:ln w="9525">
            <a:noFill/>
            <a:miter lim="800000"/>
            <a:headEnd/>
            <a:tailEnd/>
          </a:ln>
        </p:spPr>
        <p:txBody>
          <a:bodyPr wrap="square">
            <a:spAutoFit/>
          </a:bodyPr>
          <a:lstStyle/>
          <a:p>
            <a:r>
              <a:rPr lang="en-US" sz="1400" dirty="0" err="1" smtClean="0">
                <a:solidFill>
                  <a:schemeClr val="tx2"/>
                </a:solidFill>
              </a:rPr>
              <a:t>Asignación</a:t>
            </a:r>
            <a:r>
              <a:rPr lang="en-US" sz="1400" dirty="0" smtClean="0">
                <a:solidFill>
                  <a:schemeClr val="tx2"/>
                </a:solidFill>
              </a:rPr>
              <a:t> de </a:t>
            </a:r>
            <a:r>
              <a:rPr lang="en-US" sz="1400" dirty="0" err="1" smtClean="0">
                <a:solidFill>
                  <a:schemeClr val="tx2"/>
                </a:solidFill>
              </a:rPr>
              <a:t>Responsables</a:t>
            </a:r>
            <a:endParaRPr lang="da-DK" sz="1400" dirty="0">
              <a:solidFill>
                <a:schemeClr val="tx2"/>
              </a:solidFill>
            </a:endParaRPr>
          </a:p>
        </p:txBody>
      </p:sp>
      <p:sp>
        <p:nvSpPr>
          <p:cNvPr id="36879" name="Tekstboks 10"/>
          <p:cNvSpPr txBox="1">
            <a:spLocks noChangeArrowheads="1"/>
          </p:cNvSpPr>
          <p:nvPr/>
        </p:nvSpPr>
        <p:spPr bwMode="auto">
          <a:xfrm>
            <a:off x="6976575" y="1351204"/>
            <a:ext cx="1836506" cy="307777"/>
          </a:xfrm>
          <a:prstGeom prst="rect">
            <a:avLst/>
          </a:prstGeom>
          <a:noFill/>
          <a:ln w="9525">
            <a:noFill/>
            <a:miter lim="800000"/>
            <a:headEnd/>
            <a:tailEnd/>
          </a:ln>
        </p:spPr>
        <p:txBody>
          <a:bodyPr wrap="square">
            <a:spAutoFit/>
          </a:bodyPr>
          <a:lstStyle/>
          <a:p>
            <a:r>
              <a:rPr lang="en-US" sz="1400" dirty="0" err="1" smtClean="0">
                <a:solidFill>
                  <a:schemeClr val="tx2"/>
                </a:solidFill>
              </a:rPr>
              <a:t>Reportes</a:t>
            </a:r>
            <a:endParaRPr lang="da-DK" sz="1400" dirty="0">
              <a:solidFill>
                <a:schemeClr val="tx2"/>
              </a:solidFill>
            </a:endParaRPr>
          </a:p>
        </p:txBody>
      </p:sp>
      <p:sp>
        <p:nvSpPr>
          <p:cNvPr id="36881" name="Tekstboks 12"/>
          <p:cNvSpPr txBox="1">
            <a:spLocks noChangeArrowheads="1"/>
          </p:cNvSpPr>
          <p:nvPr/>
        </p:nvSpPr>
        <p:spPr bwMode="auto">
          <a:xfrm>
            <a:off x="4339352" y="1358984"/>
            <a:ext cx="1935324" cy="307777"/>
          </a:xfrm>
          <a:prstGeom prst="rect">
            <a:avLst/>
          </a:prstGeom>
          <a:noFill/>
          <a:ln w="9525">
            <a:noFill/>
            <a:miter lim="800000"/>
            <a:headEnd/>
            <a:tailEnd/>
          </a:ln>
        </p:spPr>
        <p:txBody>
          <a:bodyPr wrap="square">
            <a:spAutoFit/>
          </a:bodyPr>
          <a:lstStyle/>
          <a:p>
            <a:r>
              <a:rPr lang="en-US" sz="1400" dirty="0" err="1" smtClean="0">
                <a:solidFill>
                  <a:schemeClr val="tx2"/>
                </a:solidFill>
              </a:rPr>
              <a:t>Carga</a:t>
            </a:r>
            <a:r>
              <a:rPr lang="en-US" sz="1400" dirty="0" smtClean="0">
                <a:solidFill>
                  <a:schemeClr val="tx2"/>
                </a:solidFill>
              </a:rPr>
              <a:t> de </a:t>
            </a:r>
            <a:r>
              <a:rPr lang="en-US" sz="1400" dirty="0" err="1" smtClean="0">
                <a:solidFill>
                  <a:schemeClr val="tx2"/>
                </a:solidFill>
              </a:rPr>
              <a:t>Evidencias</a:t>
            </a:r>
            <a:endParaRPr lang="da-DK" sz="1400" dirty="0">
              <a:solidFill>
                <a:schemeClr val="tx2"/>
              </a:solidFill>
            </a:endParaRPr>
          </a:p>
        </p:txBody>
      </p:sp>
      <p:grpSp>
        <p:nvGrpSpPr>
          <p:cNvPr id="36895" name="Gruppe 55"/>
          <p:cNvGrpSpPr>
            <a:grpSpLocks noChangeAspect="1"/>
          </p:cNvGrpSpPr>
          <p:nvPr/>
        </p:nvGrpSpPr>
        <p:grpSpPr bwMode="auto">
          <a:xfrm>
            <a:off x="735357" y="1274775"/>
            <a:ext cx="6272750" cy="450556"/>
            <a:chOff x="583427" y="1553832"/>
            <a:chExt cx="7208884" cy="549908"/>
          </a:xfrm>
        </p:grpSpPr>
        <p:sp>
          <p:nvSpPr>
            <p:cNvPr id="57" name="Rektangel 7"/>
            <p:cNvSpPr>
              <a:spLocks noChangeArrowheads="1"/>
            </p:cNvSpPr>
            <p:nvPr/>
          </p:nvSpPr>
          <p:spPr bwMode="auto">
            <a:xfrm>
              <a:off x="583427" y="1553832"/>
              <a:ext cx="510828" cy="513757"/>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8" name="Rektangel 57"/>
            <p:cNvSpPr>
              <a:spLocks noChangeArrowheads="1"/>
            </p:cNvSpPr>
            <p:nvPr/>
          </p:nvSpPr>
          <p:spPr bwMode="auto">
            <a:xfrm>
              <a:off x="4219390" y="1553832"/>
              <a:ext cx="510828" cy="511424"/>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9" name="Rektangel 11"/>
            <p:cNvSpPr>
              <a:spLocks noChangeArrowheads="1"/>
            </p:cNvSpPr>
            <p:nvPr/>
          </p:nvSpPr>
          <p:spPr bwMode="auto">
            <a:xfrm>
              <a:off x="7281480" y="1592317"/>
              <a:ext cx="510831" cy="511423"/>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grpSp>
      <p:sp>
        <p:nvSpPr>
          <p:cNvPr id="17" name="Rektangel 16"/>
          <p:cNvSpPr>
            <a:spLocks noChangeArrowheads="1"/>
          </p:cNvSpPr>
          <p:nvPr/>
        </p:nvSpPr>
        <p:spPr bwMode="auto">
          <a:xfrm>
            <a:off x="1793565" y="1966811"/>
            <a:ext cx="5722882" cy="469887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pic>
        <p:nvPicPr>
          <p:cNvPr id="47"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36885" name="Tekstboks 49"/>
          <p:cNvSpPr txBox="1">
            <a:spLocks noChangeArrowheads="1"/>
          </p:cNvSpPr>
          <p:nvPr/>
        </p:nvSpPr>
        <p:spPr bwMode="auto">
          <a:xfrm>
            <a:off x="3970734" y="1295198"/>
            <a:ext cx="301344" cy="369332"/>
          </a:xfrm>
          <a:prstGeom prst="rect">
            <a:avLst/>
          </a:prstGeom>
          <a:noFill/>
          <a:ln w="9525">
            <a:noFill/>
            <a:miter lim="800000"/>
            <a:headEnd/>
            <a:tailEnd/>
          </a:ln>
        </p:spPr>
        <p:txBody>
          <a:bodyPr wrap="square">
            <a:spAutoFit/>
          </a:bodyPr>
          <a:lstStyle/>
          <a:p>
            <a:r>
              <a:rPr lang="da-DK" dirty="0">
                <a:solidFill>
                  <a:srgbClr val="171717"/>
                </a:solidFill>
                <a:latin typeface="Zapf Dingbats" charset="2"/>
              </a:rPr>
              <a:t>✓</a:t>
            </a:r>
            <a:endParaRPr lang="da-DK" dirty="0">
              <a:solidFill>
                <a:srgbClr val="171717"/>
              </a:solidFill>
            </a:endParaRPr>
          </a:p>
        </p:txBody>
      </p:sp>
      <p:pic>
        <p:nvPicPr>
          <p:cNvPr id="2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185" b="3806"/>
          <a:stretch/>
        </p:blipFill>
        <p:spPr bwMode="auto">
          <a:xfrm>
            <a:off x="1829465" y="2130798"/>
            <a:ext cx="5612399"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98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6885"/>
                                        </p:tgtEl>
                                        <p:attrNameLst>
                                          <p:attrName>style.visibility</p:attrName>
                                        </p:attrNameLst>
                                      </p:cBhvr>
                                      <p:to>
                                        <p:strVal val="visible"/>
                                      </p:to>
                                    </p:set>
                                    <p:animEffect transition="in" filter="wipe(down)">
                                      <p:cBhvr>
                                        <p:cTn id="7" dur="580">
                                          <p:stCondLst>
                                            <p:cond delay="0"/>
                                          </p:stCondLst>
                                        </p:cTn>
                                        <p:tgtEl>
                                          <p:spTgt spid="36885"/>
                                        </p:tgtEl>
                                      </p:cBhvr>
                                    </p:animEffect>
                                    <p:anim calcmode="lin" valueType="num">
                                      <p:cBhvr>
                                        <p:cTn id="8" dur="1822" tmFilter="0,0; 0.14,0.36; 0.43,0.73; 0.71,0.91; 1.0,1.0">
                                          <p:stCondLst>
                                            <p:cond delay="0"/>
                                          </p:stCondLst>
                                        </p:cTn>
                                        <p:tgtEl>
                                          <p:spTgt spid="368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85"/>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85"/>
                                        </p:tgtEl>
                                      </p:cBhvr>
                                      <p:to x="100000" y="60000"/>
                                    </p:animScale>
                                    <p:animScale>
                                      <p:cBhvr>
                                        <p:cTn id="14" dur="166" decel="50000">
                                          <p:stCondLst>
                                            <p:cond delay="676"/>
                                          </p:stCondLst>
                                        </p:cTn>
                                        <p:tgtEl>
                                          <p:spTgt spid="36885"/>
                                        </p:tgtEl>
                                      </p:cBhvr>
                                      <p:to x="100000" y="100000"/>
                                    </p:animScale>
                                    <p:animScale>
                                      <p:cBhvr>
                                        <p:cTn id="15" dur="26">
                                          <p:stCondLst>
                                            <p:cond delay="1312"/>
                                          </p:stCondLst>
                                        </p:cTn>
                                        <p:tgtEl>
                                          <p:spTgt spid="36885"/>
                                        </p:tgtEl>
                                      </p:cBhvr>
                                      <p:to x="100000" y="80000"/>
                                    </p:animScale>
                                    <p:animScale>
                                      <p:cBhvr>
                                        <p:cTn id="16" dur="166" decel="50000">
                                          <p:stCondLst>
                                            <p:cond delay="1338"/>
                                          </p:stCondLst>
                                        </p:cTn>
                                        <p:tgtEl>
                                          <p:spTgt spid="36885"/>
                                        </p:tgtEl>
                                      </p:cBhvr>
                                      <p:to x="100000" y="100000"/>
                                    </p:animScale>
                                    <p:animScale>
                                      <p:cBhvr>
                                        <p:cTn id="17" dur="26">
                                          <p:stCondLst>
                                            <p:cond delay="1642"/>
                                          </p:stCondLst>
                                        </p:cTn>
                                        <p:tgtEl>
                                          <p:spTgt spid="36885"/>
                                        </p:tgtEl>
                                      </p:cBhvr>
                                      <p:to x="100000" y="90000"/>
                                    </p:animScale>
                                    <p:animScale>
                                      <p:cBhvr>
                                        <p:cTn id="18" dur="166" decel="50000">
                                          <p:stCondLst>
                                            <p:cond delay="1668"/>
                                          </p:stCondLst>
                                        </p:cTn>
                                        <p:tgtEl>
                                          <p:spTgt spid="36885"/>
                                        </p:tgtEl>
                                      </p:cBhvr>
                                      <p:to x="100000" y="100000"/>
                                    </p:animScale>
                                    <p:animScale>
                                      <p:cBhvr>
                                        <p:cTn id="19" dur="26">
                                          <p:stCondLst>
                                            <p:cond delay="1808"/>
                                          </p:stCondLst>
                                        </p:cTn>
                                        <p:tgtEl>
                                          <p:spTgt spid="36885"/>
                                        </p:tgtEl>
                                      </p:cBhvr>
                                      <p:to x="100000" y="95000"/>
                                    </p:animScale>
                                    <p:animScale>
                                      <p:cBhvr>
                                        <p:cTn id="20" dur="166" decel="50000">
                                          <p:stCondLst>
                                            <p:cond delay="1834"/>
                                          </p:stCondLst>
                                        </p:cTn>
                                        <p:tgtEl>
                                          <p:spTgt spid="36885"/>
                                        </p:tgtEl>
                                      </p:cBhvr>
                                      <p:to x="100000" y="100000"/>
                                    </p:animScale>
                                  </p:childTnLst>
                                </p:cTn>
                              </p:par>
                              <p:par>
                                <p:cTn id="21" presetID="5" presetClass="entr" presetSubtype="10" fill="hold"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checkerboard(across)">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 name="Rektangel 18"/>
          <p:cNvSpPr>
            <a:spLocks noChangeArrowheads="1"/>
          </p:cNvSpPr>
          <p:nvPr/>
        </p:nvSpPr>
        <p:spPr bwMode="auto">
          <a:xfrm>
            <a:off x="6994213" y="1300451"/>
            <a:ext cx="1156561"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pPr>
            <a:endParaRPr lang="da-DK" sz="1600" kern="0" noProof="1">
              <a:solidFill>
                <a:sysClr val="window" lastClr="FFFFFF"/>
              </a:solidFill>
              <a:latin typeface="Arial" pitchFamily="34" charset="0"/>
              <a:ea typeface="ＭＳ Ｐゴシック" pitchFamily="-97" charset="-128"/>
            </a:endParaRPr>
          </a:p>
        </p:txBody>
      </p:sp>
      <p:sp>
        <p:nvSpPr>
          <p:cNvPr id="49" name="Rektangel 18"/>
          <p:cNvSpPr>
            <a:spLocks noChangeArrowheads="1"/>
          </p:cNvSpPr>
          <p:nvPr/>
        </p:nvSpPr>
        <p:spPr bwMode="auto">
          <a:xfrm>
            <a:off x="4335019" y="1289945"/>
            <a:ext cx="1845065"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pPr>
            <a:endParaRPr lang="da-DK" sz="1600" kern="0" noProof="1">
              <a:solidFill>
                <a:sysClr val="window" lastClr="FFFFFF"/>
              </a:solidFill>
              <a:latin typeface="Arial" pitchFamily="34" charset="0"/>
              <a:ea typeface="ＭＳ Ｐゴシック" pitchFamily="-97" charset="-128"/>
            </a:endParaRPr>
          </a:p>
        </p:txBody>
      </p:sp>
      <p:sp>
        <p:nvSpPr>
          <p:cNvPr id="36867" name="Rectangle 5"/>
          <p:cNvSpPr txBox="1">
            <a:spLocks noChangeArrowheads="1"/>
          </p:cNvSpPr>
          <p:nvPr/>
        </p:nvSpPr>
        <p:spPr bwMode="gray">
          <a:xfrm>
            <a:off x="813919" y="441081"/>
            <a:ext cx="5662565"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rgbClr val="171717"/>
                </a:solidFill>
              </a:rPr>
              <a:t>Ejecución</a:t>
            </a:r>
            <a:r>
              <a:rPr lang="en-US" sz="3000" b="1" dirty="0" smtClean="0">
                <a:solidFill>
                  <a:srgbClr val="171717"/>
                </a:solidFill>
              </a:rPr>
              <a:t> del </a:t>
            </a:r>
            <a:r>
              <a:rPr lang="en-US" sz="3000" b="1" dirty="0" err="1" smtClean="0">
                <a:solidFill>
                  <a:srgbClr val="171717"/>
                </a:solidFill>
              </a:rPr>
              <a:t>Sistema</a:t>
            </a:r>
            <a:endParaRPr lang="en-US" sz="3000" b="1" dirty="0">
              <a:solidFill>
                <a:srgbClr val="171717"/>
              </a:solidFill>
            </a:endParaRPr>
          </a:p>
        </p:txBody>
      </p:sp>
      <p:sp>
        <p:nvSpPr>
          <p:cNvPr id="19" name="Rektangel 18"/>
          <p:cNvSpPr>
            <a:spLocks noChangeArrowheads="1"/>
          </p:cNvSpPr>
          <p:nvPr/>
        </p:nvSpPr>
        <p:spPr bwMode="auto">
          <a:xfrm>
            <a:off x="1155547" y="1279439"/>
            <a:ext cx="2526372" cy="41935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600" kern="0" noProof="1">
              <a:solidFill>
                <a:sysClr val="window" lastClr="FFFFFF"/>
              </a:solidFill>
              <a:latin typeface="Arial" pitchFamily="34" charset="0"/>
              <a:ea typeface="ＭＳ Ｐゴシック" pitchFamily="-97" charset="-128"/>
            </a:endParaRPr>
          </a:p>
        </p:txBody>
      </p:sp>
      <p:sp>
        <p:nvSpPr>
          <p:cNvPr id="36877" name="Tekstboks 8"/>
          <p:cNvSpPr txBox="1">
            <a:spLocks noChangeArrowheads="1"/>
          </p:cNvSpPr>
          <p:nvPr/>
        </p:nvSpPr>
        <p:spPr bwMode="auto">
          <a:xfrm>
            <a:off x="1190471" y="1350658"/>
            <a:ext cx="2491447" cy="307777"/>
          </a:xfrm>
          <a:prstGeom prst="rect">
            <a:avLst/>
          </a:prstGeom>
          <a:noFill/>
          <a:ln w="9525">
            <a:noFill/>
            <a:miter lim="800000"/>
            <a:headEnd/>
            <a:tailEnd/>
          </a:ln>
        </p:spPr>
        <p:txBody>
          <a:bodyPr wrap="square">
            <a:spAutoFit/>
          </a:bodyPr>
          <a:lstStyle/>
          <a:p>
            <a:r>
              <a:rPr lang="en-US" sz="1400" dirty="0" err="1" smtClean="0">
                <a:solidFill>
                  <a:schemeClr val="tx2"/>
                </a:solidFill>
              </a:rPr>
              <a:t>Asignación</a:t>
            </a:r>
            <a:r>
              <a:rPr lang="en-US" sz="1400" dirty="0" smtClean="0">
                <a:solidFill>
                  <a:schemeClr val="tx2"/>
                </a:solidFill>
              </a:rPr>
              <a:t> de </a:t>
            </a:r>
            <a:r>
              <a:rPr lang="en-US" sz="1400" dirty="0" err="1" smtClean="0">
                <a:solidFill>
                  <a:schemeClr val="tx2"/>
                </a:solidFill>
              </a:rPr>
              <a:t>Responsables</a:t>
            </a:r>
            <a:endParaRPr lang="da-DK" sz="1400" dirty="0">
              <a:solidFill>
                <a:schemeClr val="tx2"/>
              </a:solidFill>
            </a:endParaRPr>
          </a:p>
        </p:txBody>
      </p:sp>
      <p:sp>
        <p:nvSpPr>
          <p:cNvPr id="36879" name="Tekstboks 10"/>
          <p:cNvSpPr txBox="1">
            <a:spLocks noChangeArrowheads="1"/>
          </p:cNvSpPr>
          <p:nvPr/>
        </p:nvSpPr>
        <p:spPr bwMode="auto">
          <a:xfrm>
            <a:off x="6976575" y="1351204"/>
            <a:ext cx="1836506" cy="307777"/>
          </a:xfrm>
          <a:prstGeom prst="rect">
            <a:avLst/>
          </a:prstGeom>
          <a:noFill/>
          <a:ln w="9525">
            <a:noFill/>
            <a:miter lim="800000"/>
            <a:headEnd/>
            <a:tailEnd/>
          </a:ln>
        </p:spPr>
        <p:txBody>
          <a:bodyPr wrap="square">
            <a:spAutoFit/>
          </a:bodyPr>
          <a:lstStyle/>
          <a:p>
            <a:r>
              <a:rPr lang="en-US" sz="1400" dirty="0" err="1" smtClean="0">
                <a:solidFill>
                  <a:schemeClr val="tx2"/>
                </a:solidFill>
              </a:rPr>
              <a:t>Reportes</a:t>
            </a:r>
            <a:endParaRPr lang="da-DK" sz="1400" dirty="0">
              <a:solidFill>
                <a:schemeClr val="tx2"/>
              </a:solidFill>
            </a:endParaRPr>
          </a:p>
        </p:txBody>
      </p:sp>
      <p:sp>
        <p:nvSpPr>
          <p:cNvPr id="36881" name="Tekstboks 12"/>
          <p:cNvSpPr txBox="1">
            <a:spLocks noChangeArrowheads="1"/>
          </p:cNvSpPr>
          <p:nvPr/>
        </p:nvSpPr>
        <p:spPr bwMode="auto">
          <a:xfrm>
            <a:off x="4339352" y="1358984"/>
            <a:ext cx="1935324" cy="307777"/>
          </a:xfrm>
          <a:prstGeom prst="rect">
            <a:avLst/>
          </a:prstGeom>
          <a:noFill/>
          <a:ln w="9525">
            <a:noFill/>
            <a:miter lim="800000"/>
            <a:headEnd/>
            <a:tailEnd/>
          </a:ln>
        </p:spPr>
        <p:txBody>
          <a:bodyPr wrap="square">
            <a:spAutoFit/>
          </a:bodyPr>
          <a:lstStyle/>
          <a:p>
            <a:r>
              <a:rPr lang="en-US" sz="1400" dirty="0" err="1" smtClean="0">
                <a:solidFill>
                  <a:schemeClr val="tx2"/>
                </a:solidFill>
              </a:rPr>
              <a:t>Carga</a:t>
            </a:r>
            <a:r>
              <a:rPr lang="en-US" sz="1400" dirty="0" smtClean="0">
                <a:solidFill>
                  <a:schemeClr val="tx2"/>
                </a:solidFill>
              </a:rPr>
              <a:t> de </a:t>
            </a:r>
            <a:r>
              <a:rPr lang="en-US" sz="1400" dirty="0" err="1" smtClean="0">
                <a:solidFill>
                  <a:schemeClr val="tx2"/>
                </a:solidFill>
              </a:rPr>
              <a:t>Evidencias</a:t>
            </a:r>
            <a:endParaRPr lang="da-DK" sz="1400" dirty="0">
              <a:solidFill>
                <a:schemeClr val="tx2"/>
              </a:solidFill>
            </a:endParaRPr>
          </a:p>
        </p:txBody>
      </p:sp>
      <p:grpSp>
        <p:nvGrpSpPr>
          <p:cNvPr id="36895" name="Gruppe 55"/>
          <p:cNvGrpSpPr>
            <a:grpSpLocks noChangeAspect="1"/>
          </p:cNvGrpSpPr>
          <p:nvPr/>
        </p:nvGrpSpPr>
        <p:grpSpPr bwMode="auto">
          <a:xfrm>
            <a:off x="735357" y="1274775"/>
            <a:ext cx="6272750" cy="450556"/>
            <a:chOff x="583427" y="1553832"/>
            <a:chExt cx="7208884" cy="549908"/>
          </a:xfrm>
        </p:grpSpPr>
        <p:sp>
          <p:nvSpPr>
            <p:cNvPr id="57" name="Rektangel 7"/>
            <p:cNvSpPr>
              <a:spLocks noChangeArrowheads="1"/>
            </p:cNvSpPr>
            <p:nvPr/>
          </p:nvSpPr>
          <p:spPr bwMode="auto">
            <a:xfrm>
              <a:off x="583427" y="1553832"/>
              <a:ext cx="510828" cy="513757"/>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8" name="Rektangel 57"/>
            <p:cNvSpPr>
              <a:spLocks noChangeArrowheads="1"/>
            </p:cNvSpPr>
            <p:nvPr/>
          </p:nvSpPr>
          <p:spPr bwMode="auto">
            <a:xfrm>
              <a:off x="4219390" y="1553832"/>
              <a:ext cx="510828" cy="511424"/>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9" name="Rektangel 11"/>
            <p:cNvSpPr>
              <a:spLocks noChangeArrowheads="1"/>
            </p:cNvSpPr>
            <p:nvPr/>
          </p:nvSpPr>
          <p:spPr bwMode="auto">
            <a:xfrm>
              <a:off x="7281480" y="1592317"/>
              <a:ext cx="510831" cy="511423"/>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grpSp>
      <p:sp>
        <p:nvSpPr>
          <p:cNvPr id="17" name="Rektangel 16"/>
          <p:cNvSpPr>
            <a:spLocks noChangeArrowheads="1"/>
          </p:cNvSpPr>
          <p:nvPr/>
        </p:nvSpPr>
        <p:spPr bwMode="auto">
          <a:xfrm>
            <a:off x="1793565" y="1966811"/>
            <a:ext cx="5722882" cy="469887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pic>
        <p:nvPicPr>
          <p:cNvPr id="47" name="Picture 2" descr="C:\Users\katty\Documents\NetBeansProjects\prj_espeAcreditacion\web\images\logoSII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36885" name="Tekstboks 49"/>
          <p:cNvSpPr txBox="1">
            <a:spLocks noChangeArrowheads="1"/>
          </p:cNvSpPr>
          <p:nvPr/>
        </p:nvSpPr>
        <p:spPr bwMode="auto">
          <a:xfrm>
            <a:off x="6635187" y="1326377"/>
            <a:ext cx="301344" cy="369332"/>
          </a:xfrm>
          <a:prstGeom prst="rect">
            <a:avLst/>
          </a:prstGeom>
          <a:noFill/>
          <a:ln w="9525">
            <a:noFill/>
            <a:miter lim="800000"/>
            <a:headEnd/>
            <a:tailEnd/>
          </a:ln>
        </p:spPr>
        <p:txBody>
          <a:bodyPr wrap="square">
            <a:spAutoFit/>
          </a:bodyPr>
          <a:lstStyle/>
          <a:p>
            <a:r>
              <a:rPr lang="da-DK" dirty="0">
                <a:solidFill>
                  <a:srgbClr val="171717"/>
                </a:solidFill>
                <a:latin typeface="Zapf Dingbats" charset="2"/>
              </a:rPr>
              <a:t>✓</a:t>
            </a:r>
            <a:endParaRPr lang="da-DK" dirty="0">
              <a:solidFill>
                <a:srgbClr val="171717"/>
              </a:solidFill>
            </a:endParaRPr>
          </a:p>
        </p:txBody>
      </p:sp>
      <p:pic>
        <p:nvPicPr>
          <p:cNvPr id="22" name="21 Imagen"/>
          <p:cNvPicPr/>
          <p:nvPr/>
        </p:nvPicPr>
        <p:blipFill rotWithShape="1">
          <a:blip r:embed="rId5"/>
          <a:srcRect t="7078" b="3482"/>
          <a:stretch/>
        </p:blipFill>
        <p:spPr>
          <a:xfrm>
            <a:off x="1829465" y="2130798"/>
            <a:ext cx="5612130" cy="4305600"/>
          </a:xfrm>
          <a:prstGeom prst="rect">
            <a:avLst/>
          </a:prstGeom>
        </p:spPr>
      </p:pic>
    </p:spTree>
    <p:extLst>
      <p:ext uri="{BB962C8B-B14F-4D97-AF65-F5344CB8AC3E}">
        <p14:creationId xmlns:p14="http://schemas.microsoft.com/office/powerpoint/2010/main" val="4186792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6885"/>
                                        </p:tgtEl>
                                        <p:attrNameLst>
                                          <p:attrName>style.visibility</p:attrName>
                                        </p:attrNameLst>
                                      </p:cBhvr>
                                      <p:to>
                                        <p:strVal val="visible"/>
                                      </p:to>
                                    </p:set>
                                    <p:animEffect transition="in" filter="wipe(down)">
                                      <p:cBhvr>
                                        <p:cTn id="7" dur="580">
                                          <p:stCondLst>
                                            <p:cond delay="0"/>
                                          </p:stCondLst>
                                        </p:cTn>
                                        <p:tgtEl>
                                          <p:spTgt spid="36885"/>
                                        </p:tgtEl>
                                      </p:cBhvr>
                                    </p:animEffect>
                                    <p:anim calcmode="lin" valueType="num">
                                      <p:cBhvr>
                                        <p:cTn id="8" dur="1822" tmFilter="0,0; 0.14,0.36; 0.43,0.73; 0.71,0.91; 1.0,1.0">
                                          <p:stCondLst>
                                            <p:cond delay="0"/>
                                          </p:stCondLst>
                                        </p:cTn>
                                        <p:tgtEl>
                                          <p:spTgt spid="368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85"/>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85"/>
                                        </p:tgtEl>
                                      </p:cBhvr>
                                      <p:to x="100000" y="60000"/>
                                    </p:animScale>
                                    <p:animScale>
                                      <p:cBhvr>
                                        <p:cTn id="14" dur="166" decel="50000">
                                          <p:stCondLst>
                                            <p:cond delay="676"/>
                                          </p:stCondLst>
                                        </p:cTn>
                                        <p:tgtEl>
                                          <p:spTgt spid="36885"/>
                                        </p:tgtEl>
                                      </p:cBhvr>
                                      <p:to x="100000" y="100000"/>
                                    </p:animScale>
                                    <p:animScale>
                                      <p:cBhvr>
                                        <p:cTn id="15" dur="26">
                                          <p:stCondLst>
                                            <p:cond delay="1312"/>
                                          </p:stCondLst>
                                        </p:cTn>
                                        <p:tgtEl>
                                          <p:spTgt spid="36885"/>
                                        </p:tgtEl>
                                      </p:cBhvr>
                                      <p:to x="100000" y="80000"/>
                                    </p:animScale>
                                    <p:animScale>
                                      <p:cBhvr>
                                        <p:cTn id="16" dur="166" decel="50000">
                                          <p:stCondLst>
                                            <p:cond delay="1338"/>
                                          </p:stCondLst>
                                        </p:cTn>
                                        <p:tgtEl>
                                          <p:spTgt spid="36885"/>
                                        </p:tgtEl>
                                      </p:cBhvr>
                                      <p:to x="100000" y="100000"/>
                                    </p:animScale>
                                    <p:animScale>
                                      <p:cBhvr>
                                        <p:cTn id="17" dur="26">
                                          <p:stCondLst>
                                            <p:cond delay="1642"/>
                                          </p:stCondLst>
                                        </p:cTn>
                                        <p:tgtEl>
                                          <p:spTgt spid="36885"/>
                                        </p:tgtEl>
                                      </p:cBhvr>
                                      <p:to x="100000" y="90000"/>
                                    </p:animScale>
                                    <p:animScale>
                                      <p:cBhvr>
                                        <p:cTn id="18" dur="166" decel="50000">
                                          <p:stCondLst>
                                            <p:cond delay="1668"/>
                                          </p:stCondLst>
                                        </p:cTn>
                                        <p:tgtEl>
                                          <p:spTgt spid="36885"/>
                                        </p:tgtEl>
                                      </p:cBhvr>
                                      <p:to x="100000" y="100000"/>
                                    </p:animScale>
                                    <p:animScale>
                                      <p:cBhvr>
                                        <p:cTn id="19" dur="26">
                                          <p:stCondLst>
                                            <p:cond delay="1808"/>
                                          </p:stCondLst>
                                        </p:cTn>
                                        <p:tgtEl>
                                          <p:spTgt spid="36885"/>
                                        </p:tgtEl>
                                      </p:cBhvr>
                                      <p:to x="100000" y="95000"/>
                                    </p:animScale>
                                    <p:animScale>
                                      <p:cBhvr>
                                        <p:cTn id="20" dur="166" decel="50000">
                                          <p:stCondLst>
                                            <p:cond delay="1834"/>
                                          </p:stCondLst>
                                        </p:cTn>
                                        <p:tgtEl>
                                          <p:spTgt spid="36885"/>
                                        </p:tgtEl>
                                      </p:cBhvr>
                                      <p:to x="100000" y="100000"/>
                                    </p:animScale>
                                  </p:childTnLst>
                                </p:cTn>
                              </p:par>
                              <p:par>
                                <p:cTn id="21" presetID="5" presetClass="entr" presetSubtype="1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rgbClr val="171717"/>
                </a:solidFill>
              </a:rPr>
              <a:t>Conclusiones</a:t>
            </a:r>
            <a:endParaRPr lang="en-US" sz="3000" b="1" dirty="0">
              <a:solidFill>
                <a:srgbClr val="171717"/>
              </a:solidFill>
            </a:endParaRPr>
          </a:p>
        </p:txBody>
      </p:sp>
      <p:sp>
        <p:nvSpPr>
          <p:cNvPr id="65" name="Rektangel 64"/>
          <p:cNvSpPr>
            <a:spLocks noChangeArrowheads="1"/>
          </p:cNvSpPr>
          <p:nvPr/>
        </p:nvSpPr>
        <p:spPr bwMode="auto">
          <a:xfrm>
            <a:off x="874713" y="1696637"/>
            <a:ext cx="736441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400" dirty="0">
              <a:solidFill>
                <a:srgbClr val="FFFFFF"/>
              </a:solidFill>
              <a:latin typeface="Arial" pitchFamily="34" charset="0"/>
              <a:ea typeface="ＭＳ Ｐゴシック" pitchFamily="-97" charset="-128"/>
            </a:endParaRPr>
          </a:p>
        </p:txBody>
      </p:sp>
      <p:sp>
        <p:nvSpPr>
          <p:cNvPr id="20510" name="Tekstboks 72"/>
          <p:cNvSpPr txBox="1">
            <a:spLocks noChangeArrowheads="1"/>
          </p:cNvSpPr>
          <p:nvPr/>
        </p:nvSpPr>
        <p:spPr bwMode="auto">
          <a:xfrm>
            <a:off x="1395413" y="1765118"/>
            <a:ext cx="6667500" cy="584775"/>
          </a:xfrm>
          <a:prstGeom prst="rect">
            <a:avLst/>
          </a:prstGeom>
          <a:noFill/>
          <a:ln w="9525">
            <a:noFill/>
            <a:miter lim="800000"/>
            <a:headEnd/>
            <a:tailEnd/>
          </a:ln>
        </p:spPr>
        <p:txBody>
          <a:bodyPr>
            <a:spAutoFit/>
          </a:bodyPr>
          <a:lstStyle/>
          <a:p>
            <a:pPr algn="just">
              <a:defRPr/>
            </a:pPr>
            <a:r>
              <a:rPr lang="es-EC" sz="1600" dirty="0">
                <a:solidFill>
                  <a:schemeClr val="tx2">
                    <a:lumMod val="50000"/>
                  </a:schemeClr>
                </a:solidFill>
                <a:latin typeface="Arial" pitchFamily="34" charset="0"/>
                <a:ea typeface="ＭＳ Ｐゴシック" pitchFamily="-97" charset="-128"/>
              </a:rPr>
              <a:t>Con el sistema SIIAC-ESPE la </a:t>
            </a:r>
            <a:r>
              <a:rPr lang="es-EC" sz="1600" dirty="0" smtClean="0">
                <a:solidFill>
                  <a:schemeClr val="tx2">
                    <a:lumMod val="50000"/>
                  </a:schemeClr>
                </a:solidFill>
                <a:latin typeface="Arial" pitchFamily="34" charset="0"/>
                <a:ea typeface="ＭＳ Ｐゴシック" pitchFamily="-97" charset="-128"/>
              </a:rPr>
              <a:t>Universidad </a:t>
            </a:r>
            <a:r>
              <a:rPr lang="es-EC" sz="1600" dirty="0" err="1" smtClean="0">
                <a:solidFill>
                  <a:schemeClr val="tx2">
                    <a:lumMod val="50000"/>
                  </a:schemeClr>
                </a:solidFill>
                <a:latin typeface="Arial" pitchFamily="34" charset="0"/>
                <a:ea typeface="ＭＳ Ｐゴシック" pitchFamily="-97" charset="-128"/>
              </a:rPr>
              <a:t>logr</a:t>
            </a:r>
            <a:r>
              <a:rPr lang="en-US" sz="1600" dirty="0" smtClean="0">
                <a:solidFill>
                  <a:schemeClr val="tx2">
                    <a:lumMod val="50000"/>
                  </a:schemeClr>
                </a:solidFill>
                <a:latin typeface="Arial" pitchFamily="34" charset="0"/>
                <a:ea typeface="ＭＳ Ｐゴシック" pitchFamily="-97" charset="-128"/>
              </a:rPr>
              <a:t>ó</a:t>
            </a:r>
            <a:r>
              <a:rPr lang="es-EC" sz="1600" dirty="0" smtClean="0">
                <a:solidFill>
                  <a:schemeClr val="tx2">
                    <a:lumMod val="50000"/>
                  </a:schemeClr>
                </a:solidFill>
                <a:latin typeface="Arial" pitchFamily="34" charset="0"/>
                <a:ea typeface="ＭＳ Ｐゴシック" pitchFamily="-97" charset="-128"/>
              </a:rPr>
              <a:t> satisfacer los </a:t>
            </a:r>
            <a:r>
              <a:rPr lang="es-EC" sz="1600" dirty="0">
                <a:solidFill>
                  <a:schemeClr val="tx2">
                    <a:lumMod val="50000"/>
                  </a:schemeClr>
                </a:solidFill>
                <a:latin typeface="Arial" pitchFamily="34" charset="0"/>
                <a:ea typeface="ＭＳ Ｐゴシック" pitchFamily="-97" charset="-128"/>
              </a:rPr>
              <a:t>requerimientos para la gestión de calidad de las </a:t>
            </a:r>
            <a:r>
              <a:rPr lang="es-EC" sz="1600" dirty="0" smtClean="0">
                <a:solidFill>
                  <a:schemeClr val="tx2">
                    <a:lumMod val="50000"/>
                  </a:schemeClr>
                </a:solidFill>
                <a:latin typeface="Arial" pitchFamily="34" charset="0"/>
                <a:ea typeface="ＭＳ Ｐゴシック" pitchFamily="-97" charset="-128"/>
              </a:rPr>
              <a:t>evidencias.</a:t>
            </a:r>
            <a:endParaRPr lang="es-EC" sz="1600" dirty="0">
              <a:solidFill>
                <a:schemeClr val="tx2">
                  <a:lumMod val="50000"/>
                </a:schemeClr>
              </a:solidFill>
              <a:latin typeface="Arial" pitchFamily="34" charset="0"/>
              <a:ea typeface="ＭＳ Ｐゴシック" pitchFamily="-97" charset="-128"/>
            </a:endParaRPr>
          </a:p>
        </p:txBody>
      </p:sp>
      <p:sp>
        <p:nvSpPr>
          <p:cNvPr id="52" name="Rektangel 51"/>
          <p:cNvSpPr>
            <a:spLocks noChangeArrowheads="1"/>
          </p:cNvSpPr>
          <p:nvPr/>
        </p:nvSpPr>
        <p:spPr bwMode="auto">
          <a:xfrm>
            <a:off x="849313" y="3836799"/>
            <a:ext cx="7340600" cy="7493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400" dirty="0">
              <a:solidFill>
                <a:srgbClr val="FFFFFF"/>
              </a:solidFill>
              <a:latin typeface="Arial" pitchFamily="34" charset="0"/>
              <a:ea typeface="ＭＳ Ｐゴシック" pitchFamily="-97" charset="-128"/>
            </a:endParaRPr>
          </a:p>
        </p:txBody>
      </p:sp>
      <p:sp>
        <p:nvSpPr>
          <p:cNvPr id="30732" name="Tekstboks 68"/>
          <p:cNvSpPr txBox="1">
            <a:spLocks noChangeArrowheads="1"/>
          </p:cNvSpPr>
          <p:nvPr/>
        </p:nvSpPr>
        <p:spPr bwMode="auto">
          <a:xfrm>
            <a:off x="1395413" y="3905280"/>
            <a:ext cx="6604000" cy="584775"/>
          </a:xfrm>
          <a:prstGeom prst="rect">
            <a:avLst/>
          </a:prstGeom>
          <a:noFill/>
          <a:ln w="9525">
            <a:noFill/>
            <a:miter lim="800000"/>
            <a:headEnd/>
            <a:tailEnd/>
          </a:ln>
        </p:spPr>
        <p:txBody>
          <a:bodyPr>
            <a:spAutoFit/>
          </a:bodyPr>
          <a:lstStyle/>
          <a:p>
            <a:pPr algn="just"/>
            <a:r>
              <a:rPr lang="es-EC" sz="1600" dirty="0">
                <a:solidFill>
                  <a:srgbClr val="171717"/>
                </a:solidFill>
              </a:rPr>
              <a:t>El levantamiento de información y el análisis de requerimientos fueron las etapas más arduas del </a:t>
            </a:r>
            <a:r>
              <a:rPr lang="es-EC" sz="1600" dirty="0" smtClean="0">
                <a:solidFill>
                  <a:srgbClr val="171717"/>
                </a:solidFill>
              </a:rPr>
              <a:t>proyecto.</a:t>
            </a:r>
            <a:endParaRPr lang="es-EC" sz="1600" dirty="0">
              <a:solidFill>
                <a:srgbClr val="171717"/>
              </a:solidFill>
            </a:endParaRPr>
          </a:p>
        </p:txBody>
      </p:sp>
      <p:sp>
        <p:nvSpPr>
          <p:cNvPr id="32" name="Rektangel 31"/>
          <p:cNvSpPr>
            <a:spLocks noChangeArrowheads="1"/>
          </p:cNvSpPr>
          <p:nvPr/>
        </p:nvSpPr>
        <p:spPr bwMode="auto">
          <a:xfrm>
            <a:off x="874713" y="2733984"/>
            <a:ext cx="7340600" cy="7493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29" name="Rektangel 28"/>
          <p:cNvSpPr>
            <a:spLocks noChangeArrowheads="1"/>
          </p:cNvSpPr>
          <p:nvPr/>
        </p:nvSpPr>
        <p:spPr bwMode="auto">
          <a:xfrm>
            <a:off x="989013" y="2905434"/>
            <a:ext cx="344488" cy="346075"/>
          </a:xfrm>
          <a:prstGeom prst="rect">
            <a:avLst/>
          </a:prstGeom>
          <a:gradFill rotWithShape="1">
            <a:gsLst>
              <a:gs pos="0">
                <a:schemeClr val="tx1"/>
              </a:gs>
              <a:gs pos="100000">
                <a:schemeClr val="bg2"/>
              </a:gs>
            </a:gsLst>
            <a:lin ang="16200000"/>
          </a:gradFill>
          <a:ln w="9525">
            <a:solidFill>
              <a:schemeClr val="accent4">
                <a:lumMod val="75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0737" name="Tekstboks 26"/>
          <p:cNvSpPr txBox="1">
            <a:spLocks noChangeArrowheads="1"/>
          </p:cNvSpPr>
          <p:nvPr/>
        </p:nvSpPr>
        <p:spPr bwMode="auto">
          <a:xfrm>
            <a:off x="1420813" y="2802465"/>
            <a:ext cx="6604000" cy="584775"/>
          </a:xfrm>
          <a:prstGeom prst="rect">
            <a:avLst/>
          </a:prstGeom>
          <a:noFill/>
          <a:ln w="9525">
            <a:noFill/>
            <a:miter lim="800000"/>
            <a:headEnd/>
            <a:tailEnd/>
          </a:ln>
        </p:spPr>
        <p:txBody>
          <a:bodyPr>
            <a:spAutoFit/>
          </a:bodyPr>
          <a:lstStyle/>
          <a:p>
            <a:pPr algn="just"/>
            <a:r>
              <a:rPr lang="es-EC" sz="1600" dirty="0">
                <a:solidFill>
                  <a:schemeClr val="bg2"/>
                </a:solidFill>
              </a:rPr>
              <a:t>El sistema ha permitido automatizar el proceso evaluación y acreditación de los programas y </a:t>
            </a:r>
            <a:r>
              <a:rPr lang="es-EC" sz="1600" dirty="0" smtClean="0">
                <a:solidFill>
                  <a:schemeClr val="bg2"/>
                </a:solidFill>
              </a:rPr>
              <a:t>carreras.</a:t>
            </a:r>
            <a:endParaRPr lang="es-EC" sz="1600" dirty="0">
              <a:solidFill>
                <a:schemeClr val="bg2"/>
              </a:solidFill>
            </a:endParaRPr>
          </a:p>
        </p:txBody>
      </p:sp>
      <p:sp>
        <p:nvSpPr>
          <p:cNvPr id="53" name="Rektangel 52"/>
          <p:cNvSpPr>
            <a:spLocks noChangeArrowheads="1"/>
          </p:cNvSpPr>
          <p:nvPr/>
        </p:nvSpPr>
        <p:spPr bwMode="auto">
          <a:xfrm>
            <a:off x="995363" y="1850625"/>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b="1" kern="0" noProof="1">
              <a:solidFill>
                <a:sysClr val="window" lastClr="FFFFFF"/>
              </a:solidFill>
              <a:latin typeface="Arial" pitchFamily="34" charset="0"/>
              <a:ea typeface="ＭＳ Ｐゴシック" pitchFamily="-97" charset="-128"/>
            </a:endParaRPr>
          </a:p>
        </p:txBody>
      </p:sp>
      <p:sp>
        <p:nvSpPr>
          <p:cNvPr id="50" name="Rektangel 49"/>
          <p:cNvSpPr>
            <a:spLocks noChangeArrowheads="1"/>
          </p:cNvSpPr>
          <p:nvPr/>
        </p:nvSpPr>
        <p:spPr bwMode="auto">
          <a:xfrm>
            <a:off x="955676" y="4017774"/>
            <a:ext cx="344487" cy="346075"/>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2000" b="1" kern="0" noProof="1">
              <a:solidFill>
                <a:srgbClr val="FFFFFF"/>
              </a:solidFill>
              <a:latin typeface="Arial" pitchFamily="34" charset="0"/>
              <a:ea typeface="ＭＳ Ｐゴシック" pitchFamily="-97" charset="-128"/>
            </a:endParaRPr>
          </a:p>
        </p:txBody>
      </p:sp>
      <p:sp>
        <p:nvSpPr>
          <p:cNvPr id="69" name="Tekstboks 68"/>
          <p:cNvSpPr txBox="1">
            <a:spLocks noChangeArrowheads="1"/>
          </p:cNvSpPr>
          <p:nvPr/>
        </p:nvSpPr>
        <p:spPr bwMode="auto">
          <a:xfrm>
            <a:off x="1008063" y="1860150"/>
            <a:ext cx="322263" cy="277812"/>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600" kern="0" noProof="1">
                <a:solidFill>
                  <a:sysClr val="window" lastClr="FFFFFF"/>
                </a:solidFill>
                <a:latin typeface="Arial" pitchFamily="34" charset="0"/>
                <a:ea typeface="ＭＳ Ｐゴシック" pitchFamily="-97" charset="-128"/>
              </a:rPr>
              <a:t>1</a:t>
            </a:r>
          </a:p>
        </p:txBody>
      </p:sp>
      <p:sp>
        <p:nvSpPr>
          <p:cNvPr id="70" name="Tekstboks 69"/>
          <p:cNvSpPr txBox="1">
            <a:spLocks noChangeArrowheads="1"/>
          </p:cNvSpPr>
          <p:nvPr/>
        </p:nvSpPr>
        <p:spPr bwMode="auto">
          <a:xfrm>
            <a:off x="969963" y="4054287"/>
            <a:ext cx="322263" cy="277812"/>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600" kern="0" noProof="1" smtClean="0">
                <a:solidFill>
                  <a:sysClr val="window" lastClr="FFFFFF"/>
                </a:solidFill>
                <a:latin typeface="Arial" pitchFamily="34" charset="0"/>
                <a:ea typeface="ＭＳ Ｐゴシック" pitchFamily="-97" charset="-128"/>
              </a:rPr>
              <a:t>3</a:t>
            </a:r>
            <a:endParaRPr lang="da-DK" sz="1600" kern="0" noProof="1">
              <a:solidFill>
                <a:sysClr val="window" lastClr="FFFFFF"/>
              </a:solidFill>
              <a:latin typeface="Arial" pitchFamily="34" charset="0"/>
              <a:ea typeface="ＭＳ Ｐゴシック" pitchFamily="-97" charset="-128"/>
            </a:endParaRPr>
          </a:p>
        </p:txBody>
      </p:sp>
      <p:sp>
        <p:nvSpPr>
          <p:cNvPr id="73" name="Tekstboks 72"/>
          <p:cNvSpPr txBox="1">
            <a:spLocks noChangeArrowheads="1"/>
          </p:cNvSpPr>
          <p:nvPr/>
        </p:nvSpPr>
        <p:spPr bwMode="auto">
          <a:xfrm>
            <a:off x="1003301" y="2941947"/>
            <a:ext cx="322262" cy="338554"/>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solidFill>
                  <a:srgbClr val="171717"/>
                </a:solidFill>
                <a:latin typeface="Arial" pitchFamily="34" charset="0"/>
                <a:ea typeface="ＭＳ Ｐゴシック" pitchFamily="-97" charset="-128"/>
              </a:rPr>
              <a:t>2</a:t>
            </a:r>
          </a:p>
        </p:txBody>
      </p:sp>
      <p:sp>
        <p:nvSpPr>
          <p:cNvPr id="24" name="Rektangel 31"/>
          <p:cNvSpPr>
            <a:spLocks noChangeArrowheads="1"/>
          </p:cNvSpPr>
          <p:nvPr/>
        </p:nvSpPr>
        <p:spPr bwMode="auto">
          <a:xfrm>
            <a:off x="849313" y="5083674"/>
            <a:ext cx="7340600" cy="7493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25" name="Rektangel 28"/>
          <p:cNvSpPr>
            <a:spLocks noChangeArrowheads="1"/>
          </p:cNvSpPr>
          <p:nvPr/>
        </p:nvSpPr>
        <p:spPr bwMode="auto">
          <a:xfrm>
            <a:off x="963613" y="5255124"/>
            <a:ext cx="344488" cy="346075"/>
          </a:xfrm>
          <a:prstGeom prst="rect">
            <a:avLst/>
          </a:prstGeom>
          <a:gradFill rotWithShape="1">
            <a:gsLst>
              <a:gs pos="0">
                <a:schemeClr val="tx1"/>
              </a:gs>
              <a:gs pos="100000">
                <a:schemeClr val="bg2"/>
              </a:gs>
            </a:gsLst>
            <a:lin ang="16200000"/>
          </a:gradFill>
          <a:ln w="9525">
            <a:solidFill>
              <a:schemeClr val="accent4">
                <a:lumMod val="75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26" name="Tekstboks 26"/>
          <p:cNvSpPr txBox="1">
            <a:spLocks noChangeArrowheads="1"/>
          </p:cNvSpPr>
          <p:nvPr/>
        </p:nvSpPr>
        <p:spPr bwMode="auto">
          <a:xfrm>
            <a:off x="1395413" y="5144762"/>
            <a:ext cx="6604000" cy="584775"/>
          </a:xfrm>
          <a:prstGeom prst="rect">
            <a:avLst/>
          </a:prstGeom>
          <a:noFill/>
          <a:ln w="9525">
            <a:noFill/>
            <a:miter lim="800000"/>
            <a:headEnd/>
            <a:tailEnd/>
          </a:ln>
        </p:spPr>
        <p:txBody>
          <a:bodyPr>
            <a:spAutoFit/>
          </a:bodyPr>
          <a:lstStyle/>
          <a:p>
            <a:pPr algn="just"/>
            <a:r>
              <a:rPr lang="es-EC" sz="1600" dirty="0">
                <a:solidFill>
                  <a:schemeClr val="bg2"/>
                </a:solidFill>
              </a:rPr>
              <a:t>Los resultados que se obtuvieron son los esperados por los usuarios </a:t>
            </a:r>
            <a:r>
              <a:rPr lang="es-EC" sz="1600" dirty="0" smtClean="0">
                <a:solidFill>
                  <a:schemeClr val="bg2"/>
                </a:solidFill>
              </a:rPr>
              <a:t>finales.</a:t>
            </a:r>
            <a:endParaRPr lang="es-EC" sz="1600" dirty="0">
              <a:solidFill>
                <a:schemeClr val="bg2"/>
              </a:solidFill>
            </a:endParaRPr>
          </a:p>
        </p:txBody>
      </p:sp>
      <p:sp>
        <p:nvSpPr>
          <p:cNvPr id="27" name="Tekstboks 72"/>
          <p:cNvSpPr txBox="1">
            <a:spLocks noChangeArrowheads="1"/>
          </p:cNvSpPr>
          <p:nvPr/>
        </p:nvSpPr>
        <p:spPr bwMode="auto">
          <a:xfrm>
            <a:off x="977901" y="5291637"/>
            <a:ext cx="322262" cy="338554"/>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smtClean="0">
                <a:solidFill>
                  <a:srgbClr val="171717"/>
                </a:solidFill>
                <a:latin typeface="Arial" pitchFamily="34" charset="0"/>
                <a:ea typeface="ＭＳ Ｐゴシック" pitchFamily="-97" charset="-128"/>
              </a:rPr>
              <a:t>4</a:t>
            </a:r>
            <a:endParaRPr lang="da-DK" sz="1600" dirty="0">
              <a:solidFill>
                <a:srgbClr val="171717"/>
              </a:solidFill>
              <a:latin typeface="Arial" pitchFamily="34" charset="0"/>
              <a:ea typeface="ＭＳ Ｐゴシック" pitchFamily="-97" charset="-128"/>
            </a:endParaRPr>
          </a:p>
        </p:txBody>
      </p:sp>
      <p:pic>
        <p:nvPicPr>
          <p:cNvPr id="19"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766"/>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16957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fltVal val="0"/>
                                          </p:val>
                                        </p:tav>
                                        <p:tav tm="100000">
                                          <p:val>
                                            <p:strVal val="#ppt_w"/>
                                          </p:val>
                                        </p:tav>
                                      </p:tavLst>
                                    </p:anim>
                                    <p:anim calcmode="lin" valueType="num">
                                      <p:cBhvr>
                                        <p:cTn id="8" dur="1000" fill="hold"/>
                                        <p:tgtEl>
                                          <p:spTgt spid="65"/>
                                        </p:tgtEl>
                                        <p:attrNameLst>
                                          <p:attrName>ppt_h</p:attrName>
                                        </p:attrNameLst>
                                      </p:cBhvr>
                                      <p:tavLst>
                                        <p:tav tm="0">
                                          <p:val>
                                            <p:fltVal val="0"/>
                                          </p:val>
                                        </p:tav>
                                        <p:tav tm="100000">
                                          <p:val>
                                            <p:strVal val="#ppt_h"/>
                                          </p:val>
                                        </p:tav>
                                      </p:tavLst>
                                    </p:anim>
                                    <p:anim calcmode="lin" valueType="num">
                                      <p:cBhvr>
                                        <p:cTn id="9"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0510"/>
                                        </p:tgtEl>
                                        <p:attrNameLst>
                                          <p:attrName>style.visibility</p:attrName>
                                        </p:attrNameLst>
                                      </p:cBhvr>
                                      <p:to>
                                        <p:strVal val="visible"/>
                                      </p:to>
                                    </p:set>
                                    <p:anim calcmode="lin" valueType="num">
                                      <p:cBhvr>
                                        <p:cTn id="13" dur="1000" fill="hold"/>
                                        <p:tgtEl>
                                          <p:spTgt spid="20510"/>
                                        </p:tgtEl>
                                        <p:attrNameLst>
                                          <p:attrName>ppt_w</p:attrName>
                                        </p:attrNameLst>
                                      </p:cBhvr>
                                      <p:tavLst>
                                        <p:tav tm="0">
                                          <p:val>
                                            <p:fltVal val="0"/>
                                          </p:val>
                                        </p:tav>
                                        <p:tav tm="100000">
                                          <p:val>
                                            <p:strVal val="#ppt_w"/>
                                          </p:val>
                                        </p:tav>
                                      </p:tavLst>
                                    </p:anim>
                                    <p:anim calcmode="lin" valueType="num">
                                      <p:cBhvr>
                                        <p:cTn id="14" dur="1000" fill="hold"/>
                                        <p:tgtEl>
                                          <p:spTgt spid="20510"/>
                                        </p:tgtEl>
                                        <p:attrNameLst>
                                          <p:attrName>ppt_h</p:attrName>
                                        </p:attrNameLst>
                                      </p:cBhvr>
                                      <p:tavLst>
                                        <p:tav tm="0">
                                          <p:val>
                                            <p:fltVal val="0"/>
                                          </p:val>
                                        </p:tav>
                                        <p:tav tm="100000">
                                          <p:val>
                                            <p:strVal val="#ppt_h"/>
                                          </p:val>
                                        </p:tav>
                                      </p:tavLst>
                                    </p:anim>
                                    <p:anim calcmode="lin" valueType="num">
                                      <p:cBhvr>
                                        <p:cTn id="15" dur="1000" fill="hold"/>
                                        <p:tgtEl>
                                          <p:spTgt spid="205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51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fltVal val="0"/>
                                          </p:val>
                                        </p:tav>
                                        <p:tav tm="100000">
                                          <p:val>
                                            <p:strVal val="#ppt_w"/>
                                          </p:val>
                                        </p:tav>
                                      </p:tavLst>
                                    </p:anim>
                                    <p:anim calcmode="lin" valueType="num">
                                      <p:cBhvr>
                                        <p:cTn id="20" dur="1000" fill="hold"/>
                                        <p:tgtEl>
                                          <p:spTgt spid="53"/>
                                        </p:tgtEl>
                                        <p:attrNameLst>
                                          <p:attrName>ppt_h</p:attrName>
                                        </p:attrNameLst>
                                      </p:cBhvr>
                                      <p:tavLst>
                                        <p:tav tm="0">
                                          <p:val>
                                            <p:fltVal val="0"/>
                                          </p:val>
                                        </p:tav>
                                        <p:tav tm="100000">
                                          <p:val>
                                            <p:strVal val="#ppt_h"/>
                                          </p:val>
                                        </p:tav>
                                      </p:tavLst>
                                    </p:anim>
                                    <p:anim calcmode="lin" valueType="num">
                                      <p:cBhvr>
                                        <p:cTn id="21"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fltVal val="0"/>
                                          </p:val>
                                        </p:tav>
                                        <p:tav tm="100000">
                                          <p:val>
                                            <p:strVal val="#ppt_w"/>
                                          </p:val>
                                        </p:tav>
                                      </p:tavLst>
                                    </p:anim>
                                    <p:anim calcmode="lin" valueType="num">
                                      <p:cBhvr>
                                        <p:cTn id="26" dur="1000" fill="hold"/>
                                        <p:tgtEl>
                                          <p:spTgt spid="69"/>
                                        </p:tgtEl>
                                        <p:attrNameLst>
                                          <p:attrName>ppt_h</p:attrName>
                                        </p:attrNameLst>
                                      </p:cBhvr>
                                      <p:tavLst>
                                        <p:tav tm="0">
                                          <p:val>
                                            <p:fltVal val="0"/>
                                          </p:val>
                                        </p:tav>
                                        <p:tav tm="100000">
                                          <p:val>
                                            <p:strVal val="#ppt_h"/>
                                          </p:val>
                                        </p:tav>
                                      </p:tavLst>
                                    </p:anim>
                                    <p:anim calcmode="lin" valueType="num">
                                      <p:cBhvr>
                                        <p:cTn id="27"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9"/>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000"/>
                            </p:stCondLst>
                            <p:childTnLst>
                              <p:par>
                                <p:cTn id="30" presetID="15" presetClass="entr" presetSubtype="0" fill="hold" grpId="0" nodeType="afterEffect">
                                  <p:stCondLst>
                                    <p:cond delay="300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fltVal val="0"/>
                                          </p:val>
                                        </p:tav>
                                        <p:tav tm="100000">
                                          <p:val>
                                            <p:strVal val="#ppt_w"/>
                                          </p:val>
                                        </p:tav>
                                      </p:tavLst>
                                    </p:anim>
                                    <p:anim calcmode="lin" valueType="num">
                                      <p:cBhvr>
                                        <p:cTn id="33" dur="1000" fill="hold"/>
                                        <p:tgtEl>
                                          <p:spTgt spid="32"/>
                                        </p:tgtEl>
                                        <p:attrNameLst>
                                          <p:attrName>ppt_h</p:attrName>
                                        </p:attrNameLst>
                                      </p:cBhvr>
                                      <p:tavLst>
                                        <p:tav tm="0">
                                          <p:val>
                                            <p:fltVal val="0"/>
                                          </p:val>
                                        </p:tav>
                                        <p:tav tm="100000">
                                          <p:val>
                                            <p:strVal val="#ppt_h"/>
                                          </p:val>
                                        </p:tav>
                                      </p:tavLst>
                                    </p:anim>
                                    <p:anim calcmode="lin" valueType="num">
                                      <p:cBhvr>
                                        <p:cTn id="34"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30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anim calcmode="lin" valueType="num">
                                      <p:cBhvr>
                                        <p:cTn id="40"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9"/>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3000"/>
                                  </p:stCondLst>
                                  <p:childTnLst>
                                    <p:set>
                                      <p:cBhvr>
                                        <p:cTn id="43" dur="1" fill="hold">
                                          <p:stCondLst>
                                            <p:cond delay="0"/>
                                          </p:stCondLst>
                                        </p:cTn>
                                        <p:tgtEl>
                                          <p:spTgt spid="30737"/>
                                        </p:tgtEl>
                                        <p:attrNameLst>
                                          <p:attrName>style.visibility</p:attrName>
                                        </p:attrNameLst>
                                      </p:cBhvr>
                                      <p:to>
                                        <p:strVal val="visible"/>
                                      </p:to>
                                    </p:set>
                                    <p:anim calcmode="lin" valueType="num">
                                      <p:cBhvr>
                                        <p:cTn id="44" dur="1000" fill="hold"/>
                                        <p:tgtEl>
                                          <p:spTgt spid="30737"/>
                                        </p:tgtEl>
                                        <p:attrNameLst>
                                          <p:attrName>ppt_w</p:attrName>
                                        </p:attrNameLst>
                                      </p:cBhvr>
                                      <p:tavLst>
                                        <p:tav tm="0">
                                          <p:val>
                                            <p:fltVal val="0"/>
                                          </p:val>
                                        </p:tav>
                                        <p:tav tm="100000">
                                          <p:val>
                                            <p:strVal val="#ppt_w"/>
                                          </p:val>
                                        </p:tav>
                                      </p:tavLst>
                                    </p:anim>
                                    <p:anim calcmode="lin" valueType="num">
                                      <p:cBhvr>
                                        <p:cTn id="45" dur="1000" fill="hold"/>
                                        <p:tgtEl>
                                          <p:spTgt spid="30737"/>
                                        </p:tgtEl>
                                        <p:attrNameLst>
                                          <p:attrName>ppt_h</p:attrName>
                                        </p:attrNameLst>
                                      </p:cBhvr>
                                      <p:tavLst>
                                        <p:tav tm="0">
                                          <p:val>
                                            <p:fltVal val="0"/>
                                          </p:val>
                                        </p:tav>
                                        <p:tav tm="100000">
                                          <p:val>
                                            <p:strVal val="#ppt_h"/>
                                          </p:val>
                                        </p:tav>
                                      </p:tavLst>
                                    </p:anim>
                                    <p:anim calcmode="lin" valueType="num">
                                      <p:cBhvr>
                                        <p:cTn id="46" dur="1000" fill="hold"/>
                                        <p:tgtEl>
                                          <p:spTgt spid="3073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0737"/>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3000"/>
                                  </p:stCondLst>
                                  <p:childTnLst>
                                    <p:set>
                                      <p:cBhvr>
                                        <p:cTn id="49" dur="1" fill="hold">
                                          <p:stCondLst>
                                            <p:cond delay="0"/>
                                          </p:stCondLst>
                                        </p:cTn>
                                        <p:tgtEl>
                                          <p:spTgt spid="73"/>
                                        </p:tgtEl>
                                        <p:attrNameLst>
                                          <p:attrName>style.visibility</p:attrName>
                                        </p:attrNameLst>
                                      </p:cBhvr>
                                      <p:to>
                                        <p:strVal val="visible"/>
                                      </p:to>
                                    </p:set>
                                    <p:anim calcmode="lin" valueType="num">
                                      <p:cBhvr>
                                        <p:cTn id="50" dur="1000" fill="hold"/>
                                        <p:tgtEl>
                                          <p:spTgt spid="73"/>
                                        </p:tgtEl>
                                        <p:attrNameLst>
                                          <p:attrName>ppt_w</p:attrName>
                                        </p:attrNameLst>
                                      </p:cBhvr>
                                      <p:tavLst>
                                        <p:tav tm="0">
                                          <p:val>
                                            <p:fltVal val="0"/>
                                          </p:val>
                                        </p:tav>
                                        <p:tav tm="100000">
                                          <p:val>
                                            <p:strVal val="#ppt_w"/>
                                          </p:val>
                                        </p:tav>
                                      </p:tavLst>
                                    </p:anim>
                                    <p:anim calcmode="lin" valueType="num">
                                      <p:cBhvr>
                                        <p:cTn id="51" dur="1000" fill="hold"/>
                                        <p:tgtEl>
                                          <p:spTgt spid="73"/>
                                        </p:tgtEl>
                                        <p:attrNameLst>
                                          <p:attrName>ppt_h</p:attrName>
                                        </p:attrNameLst>
                                      </p:cBhvr>
                                      <p:tavLst>
                                        <p:tav tm="0">
                                          <p:val>
                                            <p:fltVal val="0"/>
                                          </p:val>
                                        </p:tav>
                                        <p:tav tm="100000">
                                          <p:val>
                                            <p:strVal val="#ppt_h"/>
                                          </p:val>
                                        </p:tav>
                                      </p:tavLst>
                                    </p:anim>
                                    <p:anim calcmode="lin" valueType="num">
                                      <p:cBhvr>
                                        <p:cTn id="52"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000"/>
                            </p:stCondLst>
                            <p:childTnLst>
                              <p:par>
                                <p:cTn id="55" presetID="15" presetClass="entr" presetSubtype="0" fill="hold" grpId="0" nodeType="afterEffect">
                                  <p:stCondLst>
                                    <p:cond delay="30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1000" fill="hold"/>
                                        <p:tgtEl>
                                          <p:spTgt spid="52"/>
                                        </p:tgtEl>
                                        <p:attrNameLst>
                                          <p:attrName>ppt_w</p:attrName>
                                        </p:attrNameLst>
                                      </p:cBhvr>
                                      <p:tavLst>
                                        <p:tav tm="0">
                                          <p:val>
                                            <p:fltVal val="0"/>
                                          </p:val>
                                        </p:tav>
                                        <p:tav tm="100000">
                                          <p:val>
                                            <p:strVal val="#ppt_w"/>
                                          </p:val>
                                        </p:tav>
                                      </p:tavLst>
                                    </p:anim>
                                    <p:anim calcmode="lin" valueType="num">
                                      <p:cBhvr>
                                        <p:cTn id="58" dur="1000" fill="hold"/>
                                        <p:tgtEl>
                                          <p:spTgt spid="52"/>
                                        </p:tgtEl>
                                        <p:attrNameLst>
                                          <p:attrName>ppt_h</p:attrName>
                                        </p:attrNameLst>
                                      </p:cBhvr>
                                      <p:tavLst>
                                        <p:tav tm="0">
                                          <p:val>
                                            <p:fltVal val="0"/>
                                          </p:val>
                                        </p:tav>
                                        <p:tav tm="100000">
                                          <p:val>
                                            <p:strVal val="#ppt_h"/>
                                          </p:val>
                                        </p:tav>
                                      </p:tavLst>
                                    </p:anim>
                                    <p:anim calcmode="lin" valueType="num">
                                      <p:cBhvr>
                                        <p:cTn id="59"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52"/>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3000"/>
                                  </p:stCondLst>
                                  <p:childTnLst>
                                    <p:set>
                                      <p:cBhvr>
                                        <p:cTn id="62" dur="1" fill="hold">
                                          <p:stCondLst>
                                            <p:cond delay="0"/>
                                          </p:stCondLst>
                                        </p:cTn>
                                        <p:tgtEl>
                                          <p:spTgt spid="30732"/>
                                        </p:tgtEl>
                                        <p:attrNameLst>
                                          <p:attrName>style.visibility</p:attrName>
                                        </p:attrNameLst>
                                      </p:cBhvr>
                                      <p:to>
                                        <p:strVal val="visible"/>
                                      </p:to>
                                    </p:set>
                                    <p:anim calcmode="lin" valueType="num">
                                      <p:cBhvr>
                                        <p:cTn id="63" dur="1000" fill="hold"/>
                                        <p:tgtEl>
                                          <p:spTgt spid="30732"/>
                                        </p:tgtEl>
                                        <p:attrNameLst>
                                          <p:attrName>ppt_w</p:attrName>
                                        </p:attrNameLst>
                                      </p:cBhvr>
                                      <p:tavLst>
                                        <p:tav tm="0">
                                          <p:val>
                                            <p:fltVal val="0"/>
                                          </p:val>
                                        </p:tav>
                                        <p:tav tm="100000">
                                          <p:val>
                                            <p:strVal val="#ppt_w"/>
                                          </p:val>
                                        </p:tav>
                                      </p:tavLst>
                                    </p:anim>
                                    <p:anim calcmode="lin" valueType="num">
                                      <p:cBhvr>
                                        <p:cTn id="64" dur="1000" fill="hold"/>
                                        <p:tgtEl>
                                          <p:spTgt spid="30732"/>
                                        </p:tgtEl>
                                        <p:attrNameLst>
                                          <p:attrName>ppt_h</p:attrName>
                                        </p:attrNameLst>
                                      </p:cBhvr>
                                      <p:tavLst>
                                        <p:tav tm="0">
                                          <p:val>
                                            <p:fltVal val="0"/>
                                          </p:val>
                                        </p:tav>
                                        <p:tav tm="100000">
                                          <p:val>
                                            <p:strVal val="#ppt_h"/>
                                          </p:val>
                                        </p:tav>
                                      </p:tavLst>
                                    </p:anim>
                                    <p:anim calcmode="lin" valueType="num">
                                      <p:cBhvr>
                                        <p:cTn id="65" dur="1000" fill="hold"/>
                                        <p:tgtEl>
                                          <p:spTgt spid="3073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0732"/>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30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1000" fill="hold"/>
                                        <p:tgtEl>
                                          <p:spTgt spid="50"/>
                                        </p:tgtEl>
                                        <p:attrNameLst>
                                          <p:attrName>ppt_w</p:attrName>
                                        </p:attrNameLst>
                                      </p:cBhvr>
                                      <p:tavLst>
                                        <p:tav tm="0">
                                          <p:val>
                                            <p:fltVal val="0"/>
                                          </p:val>
                                        </p:tav>
                                        <p:tav tm="100000">
                                          <p:val>
                                            <p:strVal val="#ppt_w"/>
                                          </p:val>
                                        </p:tav>
                                      </p:tavLst>
                                    </p:anim>
                                    <p:anim calcmode="lin" valueType="num">
                                      <p:cBhvr>
                                        <p:cTn id="70" dur="1000" fill="hold"/>
                                        <p:tgtEl>
                                          <p:spTgt spid="50"/>
                                        </p:tgtEl>
                                        <p:attrNameLst>
                                          <p:attrName>ppt_h</p:attrName>
                                        </p:attrNameLst>
                                      </p:cBhvr>
                                      <p:tavLst>
                                        <p:tav tm="0">
                                          <p:val>
                                            <p:fltVal val="0"/>
                                          </p:val>
                                        </p:tav>
                                        <p:tav tm="100000">
                                          <p:val>
                                            <p:strVal val="#ppt_h"/>
                                          </p:val>
                                        </p:tav>
                                      </p:tavLst>
                                    </p:anim>
                                    <p:anim calcmode="lin" valueType="num">
                                      <p:cBhvr>
                                        <p:cTn id="71" dur="1000" fill="hold"/>
                                        <p:tgtEl>
                                          <p:spTgt spid="50"/>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50"/>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3000"/>
                                  </p:stCondLst>
                                  <p:childTnLst>
                                    <p:set>
                                      <p:cBhvr>
                                        <p:cTn id="74" dur="1" fill="hold">
                                          <p:stCondLst>
                                            <p:cond delay="0"/>
                                          </p:stCondLst>
                                        </p:cTn>
                                        <p:tgtEl>
                                          <p:spTgt spid="70"/>
                                        </p:tgtEl>
                                        <p:attrNameLst>
                                          <p:attrName>style.visibility</p:attrName>
                                        </p:attrNameLst>
                                      </p:cBhvr>
                                      <p:to>
                                        <p:strVal val="visible"/>
                                      </p:to>
                                    </p:set>
                                    <p:anim calcmode="lin" valueType="num">
                                      <p:cBhvr>
                                        <p:cTn id="75" dur="1000" fill="hold"/>
                                        <p:tgtEl>
                                          <p:spTgt spid="70"/>
                                        </p:tgtEl>
                                        <p:attrNameLst>
                                          <p:attrName>ppt_w</p:attrName>
                                        </p:attrNameLst>
                                      </p:cBhvr>
                                      <p:tavLst>
                                        <p:tav tm="0">
                                          <p:val>
                                            <p:fltVal val="0"/>
                                          </p:val>
                                        </p:tav>
                                        <p:tav tm="100000">
                                          <p:val>
                                            <p:strVal val="#ppt_w"/>
                                          </p:val>
                                        </p:tav>
                                      </p:tavLst>
                                    </p:anim>
                                    <p:anim calcmode="lin" valueType="num">
                                      <p:cBhvr>
                                        <p:cTn id="76" dur="1000" fill="hold"/>
                                        <p:tgtEl>
                                          <p:spTgt spid="70"/>
                                        </p:tgtEl>
                                        <p:attrNameLst>
                                          <p:attrName>ppt_h</p:attrName>
                                        </p:attrNameLst>
                                      </p:cBhvr>
                                      <p:tavLst>
                                        <p:tav tm="0">
                                          <p:val>
                                            <p:fltVal val="0"/>
                                          </p:val>
                                        </p:tav>
                                        <p:tav tm="100000">
                                          <p:val>
                                            <p:strVal val="#ppt_h"/>
                                          </p:val>
                                        </p:tav>
                                      </p:tavLst>
                                    </p:anim>
                                    <p:anim calcmode="lin" valueType="num">
                                      <p:cBhvr>
                                        <p:cTn id="77"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9000"/>
                            </p:stCondLst>
                            <p:childTnLst>
                              <p:par>
                                <p:cTn id="80" presetID="15" presetClass="entr" presetSubtype="0" fill="hold" grpId="0" nodeType="afterEffect">
                                  <p:stCondLst>
                                    <p:cond delay="300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 calcmode="lin" valueType="num">
                                      <p:cBhvr>
                                        <p:cTn id="84"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4"/>
                                        </p:tgtEl>
                                        <p:attrNameLst>
                                          <p:attrName>ppt_y</p:attrName>
                                        </p:attrNameLst>
                                      </p:cBhvr>
                                      <p:tavLst>
                                        <p:tav tm="0" fmla="#ppt_y+(sin(-2*pi*(1-$))*-#ppt_x+cos(-2*pi*(1-$))*(1-#ppt_y))*(1-$)">
                                          <p:val>
                                            <p:fltVal val="0"/>
                                          </p:val>
                                        </p:tav>
                                        <p:tav tm="100000">
                                          <p:val>
                                            <p:fltVal val="1"/>
                                          </p:val>
                                        </p:tav>
                                      </p:tavLst>
                                    </p:anim>
                                  </p:childTnLst>
                                </p:cTn>
                              </p:par>
                              <p:par>
                                <p:cTn id="86" presetID="15" presetClass="entr" presetSubtype="0" fill="hold" grpId="0" nodeType="withEffect">
                                  <p:stCondLst>
                                    <p:cond delay="300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ppt_w</p:attrName>
                                        </p:attrNameLst>
                                      </p:cBhvr>
                                      <p:tavLst>
                                        <p:tav tm="0">
                                          <p:val>
                                            <p:fltVal val="0"/>
                                          </p:val>
                                        </p:tav>
                                        <p:tav tm="100000">
                                          <p:val>
                                            <p:strVal val="#ppt_w"/>
                                          </p:val>
                                        </p:tav>
                                      </p:tavLst>
                                    </p:anim>
                                    <p:anim calcmode="lin" valueType="num">
                                      <p:cBhvr>
                                        <p:cTn id="89" dur="1000" fill="hold"/>
                                        <p:tgtEl>
                                          <p:spTgt spid="25"/>
                                        </p:tgtEl>
                                        <p:attrNameLst>
                                          <p:attrName>ppt_h</p:attrName>
                                        </p:attrNameLst>
                                      </p:cBhvr>
                                      <p:tavLst>
                                        <p:tav tm="0">
                                          <p:val>
                                            <p:fltVal val="0"/>
                                          </p:val>
                                        </p:tav>
                                        <p:tav tm="100000">
                                          <p:val>
                                            <p:strVal val="#ppt_h"/>
                                          </p:val>
                                        </p:tav>
                                      </p:tavLst>
                                    </p:anim>
                                    <p:anim calcmode="lin" valueType="num">
                                      <p:cBhvr>
                                        <p:cTn id="90"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25"/>
                                        </p:tgtEl>
                                        <p:attrNameLst>
                                          <p:attrName>ppt_y</p:attrName>
                                        </p:attrNameLst>
                                      </p:cBhvr>
                                      <p:tavLst>
                                        <p:tav tm="0" fmla="#ppt_y+(sin(-2*pi*(1-$))*-#ppt_x+cos(-2*pi*(1-$))*(1-#ppt_y))*(1-$)">
                                          <p:val>
                                            <p:fltVal val="0"/>
                                          </p:val>
                                        </p:tav>
                                        <p:tav tm="100000">
                                          <p:val>
                                            <p:fltVal val="1"/>
                                          </p:val>
                                        </p:tav>
                                      </p:tavLst>
                                    </p:anim>
                                  </p:childTnLst>
                                </p:cTn>
                              </p:par>
                              <p:par>
                                <p:cTn id="92" presetID="15" presetClass="entr" presetSubtype="0" fill="hold" grpId="0" nodeType="withEffect">
                                  <p:stCondLst>
                                    <p:cond delay="3000"/>
                                  </p:stCondLst>
                                  <p:childTnLst>
                                    <p:set>
                                      <p:cBhvr>
                                        <p:cTn id="93" dur="1" fill="hold">
                                          <p:stCondLst>
                                            <p:cond delay="0"/>
                                          </p:stCondLst>
                                        </p:cTn>
                                        <p:tgtEl>
                                          <p:spTgt spid="26"/>
                                        </p:tgtEl>
                                        <p:attrNameLst>
                                          <p:attrName>style.visibility</p:attrName>
                                        </p:attrNameLst>
                                      </p:cBhvr>
                                      <p:to>
                                        <p:strVal val="visible"/>
                                      </p:to>
                                    </p:set>
                                    <p:anim calcmode="lin" valueType="num">
                                      <p:cBhvr>
                                        <p:cTn id="94" dur="1000" fill="hold"/>
                                        <p:tgtEl>
                                          <p:spTgt spid="26"/>
                                        </p:tgtEl>
                                        <p:attrNameLst>
                                          <p:attrName>ppt_w</p:attrName>
                                        </p:attrNameLst>
                                      </p:cBhvr>
                                      <p:tavLst>
                                        <p:tav tm="0">
                                          <p:val>
                                            <p:fltVal val="0"/>
                                          </p:val>
                                        </p:tav>
                                        <p:tav tm="100000">
                                          <p:val>
                                            <p:strVal val="#ppt_w"/>
                                          </p:val>
                                        </p:tav>
                                      </p:tavLst>
                                    </p:anim>
                                    <p:anim calcmode="lin" valueType="num">
                                      <p:cBhvr>
                                        <p:cTn id="95" dur="1000" fill="hold"/>
                                        <p:tgtEl>
                                          <p:spTgt spid="26"/>
                                        </p:tgtEl>
                                        <p:attrNameLst>
                                          <p:attrName>ppt_h</p:attrName>
                                        </p:attrNameLst>
                                      </p:cBhvr>
                                      <p:tavLst>
                                        <p:tav tm="0">
                                          <p:val>
                                            <p:fltVal val="0"/>
                                          </p:val>
                                        </p:tav>
                                        <p:tav tm="100000">
                                          <p:val>
                                            <p:strVal val="#ppt_h"/>
                                          </p:val>
                                        </p:tav>
                                      </p:tavLst>
                                    </p:anim>
                                    <p:anim calcmode="lin" valueType="num">
                                      <p:cBhvr>
                                        <p:cTn id="9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26"/>
                                        </p:tgtEl>
                                        <p:attrNameLst>
                                          <p:attrName>ppt_y</p:attrName>
                                        </p:attrNameLst>
                                      </p:cBhvr>
                                      <p:tavLst>
                                        <p:tav tm="0" fmla="#ppt_y+(sin(-2*pi*(1-$))*-#ppt_x+cos(-2*pi*(1-$))*(1-#ppt_y))*(1-$)">
                                          <p:val>
                                            <p:fltVal val="0"/>
                                          </p:val>
                                        </p:tav>
                                        <p:tav tm="100000">
                                          <p:val>
                                            <p:fltVal val="1"/>
                                          </p:val>
                                        </p:tav>
                                      </p:tavLst>
                                    </p:anim>
                                  </p:childTnLst>
                                </p:cTn>
                              </p:par>
                              <p:par>
                                <p:cTn id="98" presetID="15" presetClass="entr" presetSubtype="0" fill="hold" grpId="0" nodeType="withEffect">
                                  <p:stCondLst>
                                    <p:cond delay="300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1000" fill="hold"/>
                                        <p:tgtEl>
                                          <p:spTgt spid="27"/>
                                        </p:tgtEl>
                                        <p:attrNameLst>
                                          <p:attrName>ppt_w</p:attrName>
                                        </p:attrNameLst>
                                      </p:cBhvr>
                                      <p:tavLst>
                                        <p:tav tm="0">
                                          <p:val>
                                            <p:fltVal val="0"/>
                                          </p:val>
                                        </p:tav>
                                        <p:tav tm="100000">
                                          <p:val>
                                            <p:strVal val="#ppt_w"/>
                                          </p:val>
                                        </p:tav>
                                      </p:tavLst>
                                    </p:anim>
                                    <p:anim calcmode="lin" valueType="num">
                                      <p:cBhvr>
                                        <p:cTn id="101" dur="1000" fill="hold"/>
                                        <p:tgtEl>
                                          <p:spTgt spid="27"/>
                                        </p:tgtEl>
                                        <p:attrNameLst>
                                          <p:attrName>ppt_h</p:attrName>
                                        </p:attrNameLst>
                                      </p:cBhvr>
                                      <p:tavLst>
                                        <p:tav tm="0">
                                          <p:val>
                                            <p:fltVal val="0"/>
                                          </p:val>
                                        </p:tav>
                                        <p:tav tm="100000">
                                          <p:val>
                                            <p:strVal val="#ppt_h"/>
                                          </p:val>
                                        </p:tav>
                                      </p:tavLst>
                                    </p:anim>
                                    <p:anim calcmode="lin" valueType="num">
                                      <p:cBhvr>
                                        <p:cTn id="102"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0510" grpId="0"/>
      <p:bldP spid="52" grpId="0" animBg="1"/>
      <p:bldP spid="30732" grpId="0"/>
      <p:bldP spid="32" grpId="0" animBg="1"/>
      <p:bldP spid="29" grpId="0" animBg="1"/>
      <p:bldP spid="30737" grpId="0"/>
      <p:bldP spid="53" grpId="0" animBg="1"/>
      <p:bldP spid="50" grpId="0" animBg="1"/>
      <p:bldP spid="69" grpId="0"/>
      <p:bldP spid="70" grpId="0"/>
      <p:bldP spid="73" grpId="0"/>
      <p:bldP spid="24" grpId="0" animBg="1"/>
      <p:bldP spid="25" grpId="0" animBg="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txBox="1">
            <a:spLocks noChangeArrowheads="1"/>
          </p:cNvSpPr>
          <p:nvPr/>
        </p:nvSpPr>
        <p:spPr bwMode="gray">
          <a:xfrm>
            <a:off x="874713" y="779463"/>
            <a:ext cx="4215902"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rgbClr val="171717"/>
                </a:solidFill>
              </a:rPr>
              <a:t>Recomendaciones</a:t>
            </a:r>
            <a:endParaRPr lang="en-US" sz="3000" b="1" dirty="0">
              <a:solidFill>
                <a:srgbClr val="171717"/>
              </a:solidFill>
            </a:endParaRPr>
          </a:p>
        </p:txBody>
      </p:sp>
      <p:sp>
        <p:nvSpPr>
          <p:cNvPr id="20" name="Rektangel 36"/>
          <p:cNvSpPr>
            <a:spLocks noChangeArrowheads="1"/>
          </p:cNvSpPr>
          <p:nvPr/>
        </p:nvSpPr>
        <p:spPr bwMode="auto">
          <a:xfrm>
            <a:off x="926566" y="4061601"/>
            <a:ext cx="7259704" cy="1179512"/>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2000" b="1" kern="0" noProof="1">
              <a:solidFill>
                <a:sysClr val="window" lastClr="FFFFFF"/>
              </a:solidFill>
              <a:latin typeface="Arial" pitchFamily="34" charset="0"/>
              <a:ea typeface="ＭＳ Ｐゴシック" pitchFamily="-97" charset="-128"/>
            </a:endParaRPr>
          </a:p>
        </p:txBody>
      </p:sp>
      <p:sp>
        <p:nvSpPr>
          <p:cNvPr id="21" name="Højrepil 37"/>
          <p:cNvSpPr/>
          <p:nvPr/>
        </p:nvSpPr>
        <p:spPr bwMode="auto">
          <a:xfrm rot="5400000">
            <a:off x="4179576" y="3190039"/>
            <a:ext cx="485775" cy="1927274"/>
          </a:xfrm>
          <a:prstGeom prst="rightArrow">
            <a:avLst>
              <a:gd name="adj1" fmla="val 50000"/>
              <a:gd name="adj2" fmla="val 82469"/>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r>
              <a:rPr lang="da-DK" sz="2400" b="1" kern="0" noProof="1">
                <a:solidFill>
                  <a:srgbClr val="FFFFFF"/>
                </a:solidFill>
                <a:latin typeface="Arial" pitchFamily="34" charset="0"/>
                <a:ea typeface="ＭＳ Ｐゴシック" pitchFamily="-97" charset="-128"/>
              </a:rPr>
              <a:t> </a:t>
            </a:r>
          </a:p>
        </p:txBody>
      </p:sp>
      <p:sp>
        <p:nvSpPr>
          <p:cNvPr id="22" name="Rektangel 38"/>
          <p:cNvSpPr>
            <a:spLocks noChangeArrowheads="1"/>
          </p:cNvSpPr>
          <p:nvPr/>
        </p:nvSpPr>
        <p:spPr bwMode="auto">
          <a:xfrm>
            <a:off x="926566" y="2733081"/>
            <a:ext cx="7259704" cy="1179513"/>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2400" b="1" kern="0" noProof="1">
              <a:solidFill>
                <a:srgbClr val="FFFFFF"/>
              </a:solidFill>
              <a:latin typeface="Arial" pitchFamily="34" charset="0"/>
              <a:ea typeface="ＭＳ Ｐゴシック" pitchFamily="-97" charset="-128"/>
            </a:endParaRPr>
          </a:p>
        </p:txBody>
      </p:sp>
      <p:sp>
        <p:nvSpPr>
          <p:cNvPr id="23" name="Højrepil 39"/>
          <p:cNvSpPr/>
          <p:nvPr/>
        </p:nvSpPr>
        <p:spPr bwMode="auto">
          <a:xfrm rot="5400000">
            <a:off x="4309216" y="1894636"/>
            <a:ext cx="485775" cy="1927280"/>
          </a:xfrm>
          <a:prstGeom prst="rightArrow">
            <a:avLst>
              <a:gd name="adj1" fmla="val 50000"/>
              <a:gd name="adj2" fmla="val 82469"/>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r>
              <a:rPr lang="da-DK" sz="2000" b="1" kern="0" noProof="1">
                <a:solidFill>
                  <a:sysClr val="window" lastClr="FFFFFF"/>
                </a:solidFill>
                <a:latin typeface="Arial" pitchFamily="34" charset="0"/>
                <a:ea typeface="ＭＳ Ｐゴシック" pitchFamily="-97" charset="-128"/>
              </a:rPr>
              <a:t> </a:t>
            </a:r>
          </a:p>
        </p:txBody>
      </p:sp>
      <p:sp>
        <p:nvSpPr>
          <p:cNvPr id="28" name="Rektangel 40"/>
          <p:cNvSpPr>
            <a:spLocks noChangeArrowheads="1"/>
          </p:cNvSpPr>
          <p:nvPr/>
        </p:nvSpPr>
        <p:spPr bwMode="auto">
          <a:xfrm>
            <a:off x="926566" y="1469213"/>
            <a:ext cx="7259704" cy="1179513"/>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sz="2800" noProof="1">
              <a:solidFill>
                <a:srgbClr val="FFFFFF"/>
              </a:solidFill>
              <a:latin typeface="Arial" pitchFamily="34" charset="0"/>
              <a:ea typeface="ＭＳ Ｐゴシック" pitchFamily="-97" charset="-128"/>
            </a:endParaRPr>
          </a:p>
        </p:txBody>
      </p:sp>
      <p:sp>
        <p:nvSpPr>
          <p:cNvPr id="30" name="Text Box 52"/>
          <p:cNvSpPr txBox="1">
            <a:spLocks noChangeArrowheads="1"/>
          </p:cNvSpPr>
          <p:nvPr/>
        </p:nvSpPr>
        <p:spPr bwMode="gray">
          <a:xfrm>
            <a:off x="874713" y="1850269"/>
            <a:ext cx="7328847" cy="646331"/>
          </a:xfrm>
          <a:prstGeom prst="rect">
            <a:avLst/>
          </a:prstGeom>
          <a:noFill/>
          <a:ln w="9525">
            <a:noFill/>
            <a:miter lim="800000"/>
            <a:headEnd/>
            <a:tailEnd/>
          </a:ln>
        </p:spPr>
        <p:txBody>
          <a:bodyPr>
            <a:spAutoFit/>
          </a:bodyPr>
          <a:lstStyle/>
          <a:p>
            <a:pPr algn="ctr" defTabSz="801688">
              <a:spcBef>
                <a:spcPct val="20000"/>
              </a:spcBef>
            </a:pPr>
            <a:r>
              <a:rPr lang="es-EC" noProof="1" smtClean="0">
                <a:solidFill>
                  <a:srgbClr val="171717"/>
                </a:solidFill>
              </a:rPr>
              <a:t>Se </a:t>
            </a:r>
            <a:r>
              <a:rPr lang="es-EC" noProof="1">
                <a:solidFill>
                  <a:srgbClr val="171717"/>
                </a:solidFill>
              </a:rPr>
              <a:t>recomienda que el encargado de administrar el sistema SIIAC-ESPE tenga el perfil y experiencia en el manejo de aplicaciones </a:t>
            </a:r>
            <a:r>
              <a:rPr lang="es-EC" noProof="1" smtClean="0">
                <a:solidFill>
                  <a:srgbClr val="171717"/>
                </a:solidFill>
              </a:rPr>
              <a:t>Web.</a:t>
            </a:r>
            <a:endParaRPr lang="en-US" noProof="1">
              <a:solidFill>
                <a:srgbClr val="171717"/>
              </a:solidFill>
            </a:endParaRPr>
          </a:p>
        </p:txBody>
      </p:sp>
      <p:sp>
        <p:nvSpPr>
          <p:cNvPr id="31" name="Text Box 52"/>
          <p:cNvSpPr txBox="1">
            <a:spLocks noChangeArrowheads="1"/>
          </p:cNvSpPr>
          <p:nvPr/>
        </p:nvSpPr>
        <p:spPr bwMode="gray">
          <a:xfrm>
            <a:off x="874713" y="4407322"/>
            <a:ext cx="7328847" cy="978729"/>
          </a:xfrm>
          <a:prstGeom prst="rect">
            <a:avLst/>
          </a:prstGeom>
          <a:noFill/>
          <a:ln w="9525">
            <a:noFill/>
            <a:miter lim="800000"/>
            <a:headEnd/>
            <a:tailEnd/>
          </a:ln>
        </p:spPr>
        <p:txBody>
          <a:bodyPr>
            <a:spAutoFit/>
          </a:bodyPr>
          <a:lstStyle/>
          <a:p>
            <a:pPr algn="ctr" defTabSz="801688">
              <a:spcBef>
                <a:spcPct val="20000"/>
              </a:spcBef>
            </a:pPr>
            <a:r>
              <a:rPr lang="es-EC" noProof="1">
                <a:solidFill>
                  <a:schemeClr val="bg2"/>
                </a:solidFill>
              </a:rPr>
              <a:t>En caso de tener dudas acerca de la manipulación del sistema se recomienda acudir al Manual de Usuario.</a:t>
            </a:r>
          </a:p>
          <a:p>
            <a:pPr algn="ctr" defTabSz="801688">
              <a:spcBef>
                <a:spcPct val="20000"/>
              </a:spcBef>
            </a:pPr>
            <a:endParaRPr lang="es-EC" noProof="1">
              <a:solidFill>
                <a:schemeClr val="bg2"/>
              </a:solidFill>
            </a:endParaRPr>
          </a:p>
        </p:txBody>
      </p:sp>
      <p:sp>
        <p:nvSpPr>
          <p:cNvPr id="33" name="Text Box 52"/>
          <p:cNvSpPr txBox="1">
            <a:spLocks noChangeArrowheads="1"/>
          </p:cNvSpPr>
          <p:nvPr/>
        </p:nvSpPr>
        <p:spPr bwMode="gray">
          <a:xfrm>
            <a:off x="874713" y="3123010"/>
            <a:ext cx="7328847" cy="646331"/>
          </a:xfrm>
          <a:prstGeom prst="rect">
            <a:avLst/>
          </a:prstGeom>
          <a:noFill/>
          <a:ln w="9525">
            <a:noFill/>
            <a:miter lim="800000"/>
            <a:headEnd/>
            <a:tailEnd/>
          </a:ln>
        </p:spPr>
        <p:txBody>
          <a:bodyPr>
            <a:spAutoFit/>
          </a:bodyPr>
          <a:lstStyle/>
          <a:p>
            <a:pPr algn="ctr" defTabSz="801688">
              <a:spcBef>
                <a:spcPct val="20000"/>
              </a:spcBef>
            </a:pPr>
            <a:r>
              <a:rPr lang="es-EC" noProof="1">
                <a:solidFill>
                  <a:srgbClr val="171717"/>
                </a:solidFill>
              </a:rPr>
              <a:t>Se garantizará el producto de software siempre y cuando se realice manteniendo </a:t>
            </a:r>
            <a:r>
              <a:rPr lang="es-EC" noProof="1" smtClean="0">
                <a:solidFill>
                  <a:srgbClr val="171717"/>
                </a:solidFill>
              </a:rPr>
              <a:t>preventivo.</a:t>
            </a:r>
            <a:endParaRPr lang="es-EC" noProof="1">
              <a:solidFill>
                <a:srgbClr val="171717"/>
              </a:solidFill>
            </a:endParaRPr>
          </a:p>
        </p:txBody>
      </p:sp>
      <p:sp>
        <p:nvSpPr>
          <p:cNvPr id="34" name="Rektangel 36"/>
          <p:cNvSpPr>
            <a:spLocks noChangeArrowheads="1"/>
          </p:cNvSpPr>
          <p:nvPr/>
        </p:nvSpPr>
        <p:spPr bwMode="auto">
          <a:xfrm>
            <a:off x="959776" y="5353714"/>
            <a:ext cx="7226494" cy="1179512"/>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pPr>
            <a:endParaRPr lang="da-DK" sz="2400" b="1" kern="0" noProof="1">
              <a:solidFill>
                <a:srgbClr val="FFFFFF"/>
              </a:solidFill>
              <a:latin typeface="Arial" pitchFamily="34" charset="0"/>
              <a:ea typeface="ＭＳ Ｐゴシック" pitchFamily="-97" charset="-128"/>
            </a:endParaRPr>
          </a:p>
        </p:txBody>
      </p:sp>
      <p:sp>
        <p:nvSpPr>
          <p:cNvPr id="35" name="Højrepil 37"/>
          <p:cNvSpPr/>
          <p:nvPr/>
        </p:nvSpPr>
        <p:spPr bwMode="auto">
          <a:xfrm rot="5400000">
            <a:off x="4212786" y="4482152"/>
            <a:ext cx="485775" cy="1927274"/>
          </a:xfrm>
          <a:prstGeom prst="rightArrow">
            <a:avLst>
              <a:gd name="adj1" fmla="val 50000"/>
              <a:gd name="adj2" fmla="val 82469"/>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pPr>
            <a:r>
              <a:rPr lang="da-DK" sz="1400" b="1" kern="0" noProof="1">
                <a:solidFill>
                  <a:sysClr val="window" lastClr="FFFFFF"/>
                </a:solidFill>
                <a:latin typeface="Arial" pitchFamily="34" charset="0"/>
                <a:ea typeface="ＭＳ Ｐゴシック" pitchFamily="-97" charset="-128"/>
              </a:rPr>
              <a:t> </a:t>
            </a:r>
          </a:p>
        </p:txBody>
      </p:sp>
      <p:sp>
        <p:nvSpPr>
          <p:cNvPr id="36" name="Text Box 52"/>
          <p:cNvSpPr txBox="1">
            <a:spLocks noChangeArrowheads="1"/>
          </p:cNvSpPr>
          <p:nvPr/>
        </p:nvSpPr>
        <p:spPr bwMode="gray">
          <a:xfrm>
            <a:off x="907923" y="5699435"/>
            <a:ext cx="7328847" cy="646331"/>
          </a:xfrm>
          <a:prstGeom prst="rect">
            <a:avLst/>
          </a:prstGeom>
          <a:noFill/>
          <a:ln w="9525">
            <a:noFill/>
            <a:miter lim="800000"/>
            <a:headEnd/>
            <a:tailEnd/>
          </a:ln>
        </p:spPr>
        <p:txBody>
          <a:bodyPr>
            <a:spAutoFit/>
          </a:bodyPr>
          <a:lstStyle/>
          <a:p>
            <a:pPr algn="ctr" defTabSz="801688">
              <a:spcBef>
                <a:spcPct val="20000"/>
              </a:spcBef>
            </a:pPr>
            <a:r>
              <a:rPr lang="es-EC" noProof="1">
                <a:solidFill>
                  <a:srgbClr val="171717"/>
                </a:solidFill>
              </a:rPr>
              <a:t>En caso de existir dudas acerca </a:t>
            </a:r>
            <a:r>
              <a:rPr lang="es-EC" noProof="1" smtClean="0">
                <a:solidFill>
                  <a:srgbClr val="171717"/>
                </a:solidFill>
              </a:rPr>
              <a:t>de los ingresos </a:t>
            </a:r>
            <a:r>
              <a:rPr lang="es-EC" noProof="1">
                <a:solidFill>
                  <a:srgbClr val="171717"/>
                </a:solidFill>
              </a:rPr>
              <a:t>al sistema; </a:t>
            </a:r>
            <a:r>
              <a:rPr lang="es-EC" noProof="1" smtClean="0">
                <a:solidFill>
                  <a:srgbClr val="171717"/>
                </a:solidFill>
              </a:rPr>
              <a:t>acudir la entidad Proceso </a:t>
            </a:r>
            <a:r>
              <a:rPr lang="es-EC" noProof="1">
                <a:solidFill>
                  <a:srgbClr val="171717"/>
                </a:solidFill>
              </a:rPr>
              <a:t>de la base de </a:t>
            </a:r>
            <a:r>
              <a:rPr lang="es-EC" noProof="1" smtClean="0">
                <a:solidFill>
                  <a:srgbClr val="171717"/>
                </a:solidFill>
              </a:rPr>
              <a:t>datos.</a:t>
            </a:r>
            <a:endParaRPr lang="es-EC" noProof="1">
              <a:solidFill>
                <a:srgbClr val="171717"/>
              </a:solidFill>
            </a:endParaRPr>
          </a:p>
        </p:txBody>
      </p:sp>
      <p:pic>
        <p:nvPicPr>
          <p:cNvPr id="15"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766"/>
            <a:ext cx="1752600" cy="8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61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3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30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0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2" presetClass="entr" presetSubtype="0" fill="hold" grpId="0" nodeType="afterEffect">
                                  <p:stCondLst>
                                    <p:cond delay="30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3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9000"/>
                            </p:stCondLst>
                            <p:childTnLst>
                              <p:par>
                                <p:cTn id="48" presetID="42" presetClass="entr" presetSubtype="0" fill="hold" grpId="0" nodeType="afterEffect">
                                  <p:stCondLst>
                                    <p:cond delay="30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0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30" grpId="0"/>
      <p:bldP spid="31" grpId="0"/>
      <p:bldP spid="33" grpId="0"/>
      <p:bldP spid="34" grpId="0" animBg="1"/>
      <p:bldP spid="35"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p:cNvSpPr/>
          <p:nvPr/>
        </p:nvSpPr>
        <p:spPr>
          <a:xfrm>
            <a:off x="914400" y="1774213"/>
            <a:ext cx="7380288" cy="4279754"/>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13317" name="Tekstboks 9"/>
          <p:cNvSpPr txBox="1">
            <a:spLocks noChangeArrowheads="1"/>
          </p:cNvSpPr>
          <p:nvPr/>
        </p:nvSpPr>
        <p:spPr bwMode="auto">
          <a:xfrm>
            <a:off x="1105694" y="2059703"/>
            <a:ext cx="6997700" cy="3754874"/>
          </a:xfrm>
          <a:prstGeom prst="rect">
            <a:avLst/>
          </a:prstGeom>
          <a:noFill/>
          <a:ln w="9525">
            <a:noFill/>
            <a:miter lim="800000"/>
            <a:headEnd/>
            <a:tailEnd/>
          </a:ln>
        </p:spPr>
        <p:txBody>
          <a:bodyPr>
            <a:spAutoFit/>
          </a:bodyPr>
          <a:lstStyle/>
          <a:p>
            <a:pPr algn="just">
              <a:buFont typeface="Arial" charset="0"/>
              <a:buChar char="•"/>
              <a:defRPr/>
            </a:pPr>
            <a:r>
              <a:rPr lang="da-DK" sz="1700" b="1" dirty="0" smtClean="0">
                <a:solidFill>
                  <a:schemeClr val="accent3">
                    <a:lumMod val="50000"/>
                  </a:schemeClr>
                </a:solidFill>
                <a:latin typeface="Arial" pitchFamily="34" charset="0"/>
                <a:ea typeface="ＭＳ Ｐゴシック" pitchFamily="-97" charset="-128"/>
              </a:rPr>
              <a:t>Tecnología</a:t>
            </a:r>
            <a:endParaRPr lang="da-DK" sz="1700" b="1" dirty="0">
              <a:solidFill>
                <a:schemeClr val="accent3">
                  <a:lumMod val="50000"/>
                </a:schemeClr>
              </a:solidFill>
              <a:latin typeface="Arial" pitchFamily="34" charset="0"/>
              <a:ea typeface="ＭＳ Ｐゴシック" pitchFamily="-97" charset="-128"/>
            </a:endParaRPr>
          </a:p>
          <a:p>
            <a:pPr lvl="1" algn="just">
              <a:defRPr/>
            </a:pPr>
            <a:r>
              <a:rPr lang="es-EC" sz="1700" b="1" dirty="0" smtClean="0">
                <a:solidFill>
                  <a:srgbClr val="171717"/>
                </a:solidFill>
                <a:latin typeface="Arial" pitchFamily="34" charset="0"/>
                <a:ea typeface="ＭＳ Ｐゴシック" pitchFamily="-97" charset="-128"/>
              </a:rPr>
              <a:t>La </a:t>
            </a:r>
            <a:r>
              <a:rPr lang="es-EC" sz="1700" b="1" dirty="0">
                <a:solidFill>
                  <a:srgbClr val="171717"/>
                </a:solidFill>
                <a:latin typeface="Arial" pitchFamily="34" charset="0"/>
                <a:ea typeface="ＭＳ Ｐゴシック" pitchFamily="-97" charset="-128"/>
              </a:rPr>
              <a:t>automatización y estandarización de los </a:t>
            </a:r>
            <a:r>
              <a:rPr lang="es-EC" sz="1700" b="1" dirty="0" smtClean="0">
                <a:solidFill>
                  <a:srgbClr val="171717"/>
                </a:solidFill>
                <a:latin typeface="Arial" pitchFamily="34" charset="0"/>
                <a:ea typeface="ＭＳ Ｐゴシック" pitchFamily="-97" charset="-128"/>
              </a:rPr>
              <a:t>procesos facilitan la calidad de los resultados.</a:t>
            </a:r>
            <a:endParaRPr lang="es-EC" sz="1700" b="1" dirty="0">
              <a:solidFill>
                <a:srgbClr val="171717"/>
              </a:solidFill>
              <a:latin typeface="Arial" pitchFamily="34" charset="0"/>
              <a:ea typeface="ＭＳ Ｐゴシック" pitchFamily="-97" charset="-128"/>
            </a:endParaRPr>
          </a:p>
          <a:p>
            <a:pPr lvl="2" algn="just">
              <a:buFont typeface="Wingdings" pitchFamily="-97" charset="2"/>
              <a:buChar char="ü"/>
              <a:defRPr/>
            </a:pPr>
            <a:endParaRPr lang="da-DK" sz="1700" dirty="0">
              <a:solidFill>
                <a:srgbClr val="1F88C8"/>
              </a:solidFill>
              <a:latin typeface="Arial" pitchFamily="34" charset="0"/>
              <a:ea typeface="ＭＳ Ｐゴシック" pitchFamily="-97" charset="-128"/>
            </a:endParaRPr>
          </a:p>
          <a:p>
            <a:pPr algn="just">
              <a:buFont typeface="Arial" charset="0"/>
              <a:buChar char="•"/>
              <a:defRPr/>
            </a:pPr>
            <a:r>
              <a:rPr lang="da-DK" sz="1700" b="1" dirty="0" smtClean="0">
                <a:solidFill>
                  <a:schemeClr val="accent3">
                    <a:lumMod val="50000"/>
                  </a:schemeClr>
                </a:solidFill>
                <a:latin typeface="Arial" pitchFamily="34" charset="0"/>
                <a:ea typeface="ＭＳ Ｐゴシック" pitchFamily="-97" charset="-128"/>
              </a:rPr>
              <a:t>Ley de Educaci</a:t>
            </a:r>
            <a:r>
              <a:rPr lang="en-US" sz="1700" b="1" dirty="0" err="1" smtClean="0">
                <a:solidFill>
                  <a:schemeClr val="accent3">
                    <a:lumMod val="50000"/>
                  </a:schemeClr>
                </a:solidFill>
                <a:latin typeface="Arial" pitchFamily="34" charset="0"/>
                <a:ea typeface="ＭＳ Ｐゴシック" pitchFamily="-97" charset="-128"/>
              </a:rPr>
              <a:t>ón</a:t>
            </a:r>
            <a:r>
              <a:rPr lang="en-US" sz="1700" b="1" dirty="0" smtClean="0">
                <a:solidFill>
                  <a:schemeClr val="accent3">
                    <a:lumMod val="50000"/>
                  </a:schemeClr>
                </a:solidFill>
                <a:latin typeface="Arial" pitchFamily="34" charset="0"/>
                <a:ea typeface="ＭＳ Ｐゴシック" pitchFamily="-97" charset="-128"/>
              </a:rPr>
              <a:t> Superior</a:t>
            </a:r>
            <a:endParaRPr lang="da-DK" sz="1700" b="1" dirty="0">
              <a:solidFill>
                <a:schemeClr val="accent3">
                  <a:lumMod val="50000"/>
                </a:schemeClr>
              </a:solidFill>
              <a:latin typeface="Arial" pitchFamily="34" charset="0"/>
              <a:ea typeface="ＭＳ Ｐゴシック" pitchFamily="-97" charset="-128"/>
            </a:endParaRPr>
          </a:p>
          <a:p>
            <a:pPr lvl="1" algn="just">
              <a:defRPr/>
            </a:pPr>
            <a:r>
              <a:rPr lang="es-EC" sz="1700" b="1" dirty="0" smtClean="0">
                <a:solidFill>
                  <a:srgbClr val="171717"/>
                </a:solidFill>
                <a:latin typeface="Arial" pitchFamily="34" charset="0"/>
                <a:ea typeface="ＭＳ Ｐゴシック" pitchFamily="-97" charset="-128"/>
              </a:rPr>
              <a:t>Dispone que </a:t>
            </a:r>
            <a:r>
              <a:rPr lang="es-EC" sz="1700" b="1" dirty="0">
                <a:solidFill>
                  <a:srgbClr val="171717"/>
                </a:solidFill>
                <a:latin typeface="Arial" pitchFamily="34" charset="0"/>
                <a:ea typeface="ＭＳ Ｐゴシック" pitchFamily="-97" charset="-128"/>
              </a:rPr>
              <a:t>en </a:t>
            </a:r>
            <a:r>
              <a:rPr lang="es-EC" sz="1700" b="1" dirty="0" smtClean="0">
                <a:solidFill>
                  <a:srgbClr val="171717"/>
                </a:solidFill>
                <a:latin typeface="Arial" pitchFamily="34" charset="0"/>
                <a:ea typeface="ＭＳ Ｐゴシック" pitchFamily="-97" charset="-128"/>
              </a:rPr>
              <a:t>cinco </a:t>
            </a:r>
            <a:r>
              <a:rPr lang="es-EC" sz="1700" b="1" dirty="0">
                <a:solidFill>
                  <a:srgbClr val="171717"/>
                </a:solidFill>
                <a:latin typeface="Arial" pitchFamily="34" charset="0"/>
                <a:ea typeface="ＭＳ Ｐゴシック" pitchFamily="-97" charset="-128"/>
              </a:rPr>
              <a:t>años </a:t>
            </a:r>
            <a:r>
              <a:rPr lang="es-EC" sz="1700" b="1" dirty="0" smtClean="0">
                <a:solidFill>
                  <a:srgbClr val="171717"/>
                </a:solidFill>
                <a:latin typeface="Arial" pitchFamily="34" charset="0"/>
                <a:ea typeface="ＭＳ Ｐゴシック" pitchFamily="-97" charset="-128"/>
              </a:rPr>
              <a:t>todas </a:t>
            </a:r>
            <a:r>
              <a:rPr lang="es-EC" sz="1700" b="1" dirty="0">
                <a:solidFill>
                  <a:srgbClr val="171717"/>
                </a:solidFill>
                <a:latin typeface="Arial" pitchFamily="34" charset="0"/>
                <a:ea typeface="ＭＳ Ｐゴシック" pitchFamily="-97" charset="-128"/>
              </a:rPr>
              <a:t>las carreras y programas alcancen la acreditación </a:t>
            </a:r>
            <a:r>
              <a:rPr lang="es-EC" sz="1700" b="1" dirty="0" smtClean="0">
                <a:solidFill>
                  <a:srgbClr val="171717"/>
                </a:solidFill>
                <a:latin typeface="Arial" pitchFamily="34" charset="0"/>
                <a:ea typeface="ＭＳ Ｐゴシック" pitchFamily="-97" charset="-128"/>
              </a:rPr>
              <a:t>nacional a partir del </a:t>
            </a:r>
            <a:r>
              <a:rPr lang="es-EC" sz="1700" b="1" dirty="0">
                <a:solidFill>
                  <a:srgbClr val="171717"/>
                </a:solidFill>
                <a:latin typeface="Arial" pitchFamily="34" charset="0"/>
                <a:ea typeface="ＭＳ Ｐゴシック" pitchFamily="-97" charset="-128"/>
              </a:rPr>
              <a:t>2010.</a:t>
            </a:r>
            <a:r>
              <a:rPr lang="es-EC" sz="1700" b="1" dirty="0" smtClean="0">
                <a:solidFill>
                  <a:srgbClr val="171717"/>
                </a:solidFill>
                <a:latin typeface="Arial" pitchFamily="34" charset="0"/>
                <a:ea typeface="ＭＳ Ｐゴシック" pitchFamily="-97" charset="-128"/>
              </a:rPr>
              <a:t> </a:t>
            </a:r>
          </a:p>
          <a:p>
            <a:pPr lvl="1" algn="just">
              <a:defRPr/>
            </a:pPr>
            <a:endParaRPr lang="da-DK" sz="1700" dirty="0">
              <a:solidFill>
                <a:srgbClr val="1F88C8"/>
              </a:solidFill>
              <a:latin typeface="Arial" pitchFamily="34" charset="0"/>
              <a:ea typeface="ＭＳ Ｐゴシック" pitchFamily="-97" charset="-128"/>
            </a:endParaRPr>
          </a:p>
          <a:p>
            <a:pPr lvl="2" algn="just">
              <a:buFont typeface="Wingdings" pitchFamily="-97" charset="2"/>
              <a:buChar char="ü"/>
              <a:defRPr/>
            </a:pPr>
            <a:r>
              <a:rPr lang="en-US" sz="1700" b="1" dirty="0" err="1" smtClean="0">
                <a:solidFill>
                  <a:schemeClr val="accent3">
                    <a:lumMod val="50000"/>
                  </a:schemeClr>
                </a:solidFill>
                <a:latin typeface="Arial" pitchFamily="34" charset="0"/>
                <a:ea typeface="ＭＳ Ｐゴシック" pitchFamily="-97" charset="-128"/>
              </a:rPr>
              <a:t>Criterios</a:t>
            </a:r>
            <a:r>
              <a:rPr lang="en-US" sz="1700" b="1" dirty="0" smtClean="0">
                <a:solidFill>
                  <a:schemeClr val="accent3">
                    <a:lumMod val="50000"/>
                  </a:schemeClr>
                </a:solidFill>
                <a:latin typeface="Arial" pitchFamily="34" charset="0"/>
                <a:ea typeface="ＭＳ Ｐゴシック" pitchFamily="-97" charset="-128"/>
              </a:rPr>
              <a:t>, Sub </a:t>
            </a:r>
            <a:r>
              <a:rPr lang="en-US" sz="1700" b="1" dirty="0" err="1" smtClean="0">
                <a:solidFill>
                  <a:schemeClr val="accent3">
                    <a:lumMod val="50000"/>
                  </a:schemeClr>
                </a:solidFill>
                <a:latin typeface="Arial" pitchFamily="34" charset="0"/>
                <a:ea typeface="ＭＳ Ｐゴシック" pitchFamily="-97" charset="-128"/>
              </a:rPr>
              <a:t>criterios</a:t>
            </a:r>
            <a:r>
              <a:rPr lang="en-US" sz="1700" b="1" dirty="0" smtClean="0">
                <a:solidFill>
                  <a:schemeClr val="accent3">
                    <a:lumMod val="50000"/>
                  </a:schemeClr>
                </a:solidFill>
                <a:latin typeface="Arial" pitchFamily="34" charset="0"/>
                <a:ea typeface="ＭＳ Ｐゴシック" pitchFamily="-97" charset="-128"/>
              </a:rPr>
              <a:t> </a:t>
            </a:r>
            <a:r>
              <a:rPr lang="en-US" sz="1700" b="1" dirty="0">
                <a:solidFill>
                  <a:schemeClr val="accent3">
                    <a:lumMod val="50000"/>
                  </a:schemeClr>
                </a:solidFill>
                <a:latin typeface="Arial" pitchFamily="34" charset="0"/>
                <a:ea typeface="ＭＳ Ｐゴシック" pitchFamily="-97" charset="-128"/>
              </a:rPr>
              <a:t>e </a:t>
            </a:r>
            <a:r>
              <a:rPr lang="en-US" sz="1700" b="1" dirty="0" err="1" smtClean="0">
                <a:solidFill>
                  <a:schemeClr val="accent3">
                    <a:lumMod val="50000"/>
                  </a:schemeClr>
                </a:solidFill>
                <a:latin typeface="Arial" pitchFamily="34" charset="0"/>
                <a:ea typeface="ＭＳ Ｐゴシック" pitchFamily="-97" charset="-128"/>
              </a:rPr>
              <a:t>Indicadores</a:t>
            </a:r>
            <a:endParaRPr lang="en-US" sz="1700" b="1" dirty="0" smtClean="0">
              <a:solidFill>
                <a:schemeClr val="accent3">
                  <a:lumMod val="50000"/>
                </a:schemeClr>
              </a:solidFill>
              <a:latin typeface="Arial" pitchFamily="34" charset="0"/>
              <a:ea typeface="ＭＳ Ｐゴシック" pitchFamily="-97" charset="-128"/>
            </a:endParaRPr>
          </a:p>
          <a:p>
            <a:pPr lvl="2" algn="just">
              <a:defRPr/>
            </a:pPr>
            <a:endParaRPr lang="da-DK" sz="1700" dirty="0">
              <a:solidFill>
                <a:srgbClr val="1F88C8"/>
              </a:solidFill>
              <a:latin typeface="Arial" pitchFamily="34" charset="0"/>
              <a:ea typeface="ＭＳ Ｐゴシック" pitchFamily="-97" charset="-128"/>
            </a:endParaRPr>
          </a:p>
          <a:p>
            <a:pPr algn="just">
              <a:buFont typeface="Arial" charset="0"/>
              <a:buChar char="•"/>
              <a:defRPr/>
            </a:pPr>
            <a:r>
              <a:rPr lang="en-US" sz="1700" b="1" dirty="0" err="1" smtClean="0">
                <a:solidFill>
                  <a:schemeClr val="accent3">
                    <a:lumMod val="50000"/>
                  </a:schemeClr>
                </a:solidFill>
                <a:latin typeface="Arial" pitchFamily="34" charset="0"/>
                <a:ea typeface="ＭＳ Ｐゴシック" pitchFamily="-97" charset="-128"/>
              </a:rPr>
              <a:t>Frente</a:t>
            </a:r>
            <a:r>
              <a:rPr lang="en-US" sz="1700" b="1" dirty="0" smtClean="0">
                <a:solidFill>
                  <a:schemeClr val="accent3">
                    <a:lumMod val="50000"/>
                  </a:schemeClr>
                </a:solidFill>
                <a:latin typeface="Arial" pitchFamily="34" charset="0"/>
                <a:ea typeface="ＭＳ Ｐゴシック" pitchFamily="-97" charset="-128"/>
              </a:rPr>
              <a:t> a </a:t>
            </a:r>
            <a:r>
              <a:rPr lang="en-US" sz="1700" b="1" dirty="0" err="1" smtClean="0">
                <a:solidFill>
                  <a:schemeClr val="accent3">
                    <a:lumMod val="50000"/>
                  </a:schemeClr>
                </a:solidFill>
                <a:latin typeface="Arial" pitchFamily="34" charset="0"/>
                <a:ea typeface="ＭＳ Ｐゴシック" pitchFamily="-97" charset="-128"/>
              </a:rPr>
              <a:t>este</a:t>
            </a:r>
            <a:r>
              <a:rPr lang="en-US" sz="1700" b="1" dirty="0" smtClean="0">
                <a:solidFill>
                  <a:schemeClr val="accent3">
                    <a:lumMod val="50000"/>
                  </a:schemeClr>
                </a:solidFill>
                <a:latin typeface="Arial" pitchFamily="34" charset="0"/>
                <a:ea typeface="ＭＳ Ｐゴシック" pitchFamily="-97" charset="-128"/>
              </a:rPr>
              <a:t> </a:t>
            </a:r>
            <a:r>
              <a:rPr lang="en-US" sz="1700" b="1" dirty="0" err="1" smtClean="0">
                <a:solidFill>
                  <a:schemeClr val="accent3">
                    <a:lumMod val="50000"/>
                  </a:schemeClr>
                </a:solidFill>
                <a:latin typeface="Arial" pitchFamily="34" charset="0"/>
                <a:ea typeface="ＭＳ Ｐゴシック" pitchFamily="-97" charset="-128"/>
              </a:rPr>
              <a:t>escenario</a:t>
            </a:r>
            <a:endParaRPr lang="da-DK" sz="1700" b="1" dirty="0">
              <a:solidFill>
                <a:schemeClr val="accent3">
                  <a:lumMod val="50000"/>
                </a:schemeClr>
              </a:solidFill>
              <a:latin typeface="Arial" pitchFamily="34" charset="0"/>
              <a:ea typeface="ＭＳ Ｐゴシック" pitchFamily="-97" charset="-128"/>
            </a:endParaRPr>
          </a:p>
          <a:p>
            <a:pPr lvl="1" algn="just">
              <a:defRPr/>
            </a:pPr>
            <a:r>
              <a:rPr lang="es-EC" sz="1700" b="1" dirty="0" smtClean="0">
                <a:solidFill>
                  <a:srgbClr val="171717"/>
                </a:solidFill>
                <a:latin typeface="Arial" pitchFamily="34" charset="0"/>
                <a:ea typeface="ＭＳ Ｐゴシック" pitchFamily="-97" charset="-128"/>
              </a:rPr>
              <a:t>Se </a:t>
            </a:r>
            <a:r>
              <a:rPr lang="es-EC" sz="1700" b="1" dirty="0">
                <a:solidFill>
                  <a:srgbClr val="171717"/>
                </a:solidFill>
                <a:latin typeface="Arial" pitchFamily="34" charset="0"/>
                <a:ea typeface="ＭＳ Ｐゴシック" pitchFamily="-97" charset="-128"/>
              </a:rPr>
              <a:t>propuso el análisis, diseño e implementación de un sistema Web que gestionará el proceso de Acreditación y Evaluación de las carreras y programas de posgrado. </a:t>
            </a:r>
            <a:endParaRPr lang="es-EC" sz="1700" b="1" dirty="0" smtClean="0">
              <a:solidFill>
                <a:srgbClr val="171717"/>
              </a:solidFill>
              <a:latin typeface="Arial" pitchFamily="34" charset="0"/>
              <a:ea typeface="ＭＳ Ｐゴシック" pitchFamily="-97" charset="-128"/>
            </a:endParaRPr>
          </a:p>
        </p:txBody>
      </p:sp>
      <p:sp>
        <p:nvSpPr>
          <p:cNvPr id="23560" name="Rectangle 5"/>
          <p:cNvSpPr txBox="1">
            <a:spLocks noChangeArrowheads="1"/>
          </p:cNvSpPr>
          <p:nvPr/>
        </p:nvSpPr>
        <p:spPr bwMode="gray">
          <a:xfrm>
            <a:off x="874713" y="868257"/>
            <a:ext cx="4517094"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err="1" smtClean="0">
                <a:solidFill>
                  <a:schemeClr val="bg1">
                    <a:lumMod val="10000"/>
                  </a:schemeClr>
                </a:solidFill>
              </a:rPr>
              <a:t>Motivación</a:t>
            </a:r>
            <a:r>
              <a:rPr lang="en-US" sz="3000" b="1" dirty="0" smtClean="0">
                <a:solidFill>
                  <a:schemeClr val="bg1">
                    <a:lumMod val="10000"/>
                  </a:schemeClr>
                </a:solidFill>
              </a:rPr>
              <a:t> y </a:t>
            </a:r>
            <a:r>
              <a:rPr lang="en-US" sz="3000" b="1" dirty="0" err="1" smtClean="0">
                <a:solidFill>
                  <a:schemeClr val="bg1">
                    <a:lumMod val="10000"/>
                  </a:schemeClr>
                </a:solidFill>
              </a:rPr>
              <a:t>Contexto</a:t>
            </a:r>
            <a:endParaRPr lang="en-US" sz="3000" b="1" dirty="0">
              <a:solidFill>
                <a:schemeClr val="tx2"/>
              </a:solidFill>
            </a:endParaRPr>
          </a:p>
        </p:txBody>
      </p:sp>
      <p:pic>
        <p:nvPicPr>
          <p:cNvPr id="5"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532"/>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circle(in)">
                                      <p:cBhvr>
                                        <p:cTn id="7" dur="2000"/>
                                        <p:tgtEl>
                                          <p:spTgt spid="133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3317">
                                            <p:txEl>
                                              <p:pRg st="1" end="1"/>
                                            </p:txEl>
                                          </p:spTgt>
                                        </p:tgtEl>
                                        <p:attrNameLst>
                                          <p:attrName>style.visibility</p:attrName>
                                        </p:attrNameLst>
                                      </p:cBhvr>
                                      <p:to>
                                        <p:strVal val="visible"/>
                                      </p:to>
                                    </p:set>
                                    <p:animEffect transition="in" filter="circle(in)">
                                      <p:cBhvr>
                                        <p:cTn id="10" dur="2000"/>
                                        <p:tgtEl>
                                          <p:spTgt spid="13317">
                                            <p:txEl>
                                              <p:pRg st="1" end="1"/>
                                            </p:txEl>
                                          </p:spTgt>
                                        </p:tgtEl>
                                      </p:cBhvr>
                                    </p:animEffect>
                                  </p:childTnLst>
                                </p:cTn>
                              </p:par>
                            </p:childTnLst>
                          </p:cTn>
                        </p:par>
                        <p:par>
                          <p:cTn id="11" fill="hold">
                            <p:stCondLst>
                              <p:cond delay="2000"/>
                            </p:stCondLst>
                            <p:childTnLst>
                              <p:par>
                                <p:cTn id="12" presetID="6" presetClass="entr" presetSubtype="16" fill="hold" nodeType="afterEffect">
                                  <p:stCondLst>
                                    <p:cond delay="3000"/>
                                  </p:stCondLst>
                                  <p:childTnLst>
                                    <p:set>
                                      <p:cBhvr>
                                        <p:cTn id="13" dur="1" fill="hold">
                                          <p:stCondLst>
                                            <p:cond delay="0"/>
                                          </p:stCondLst>
                                        </p:cTn>
                                        <p:tgtEl>
                                          <p:spTgt spid="13317">
                                            <p:txEl>
                                              <p:pRg st="3" end="3"/>
                                            </p:txEl>
                                          </p:spTgt>
                                        </p:tgtEl>
                                        <p:attrNameLst>
                                          <p:attrName>style.visibility</p:attrName>
                                        </p:attrNameLst>
                                      </p:cBhvr>
                                      <p:to>
                                        <p:strVal val="visible"/>
                                      </p:to>
                                    </p:set>
                                    <p:animEffect transition="in" filter="circle(in)">
                                      <p:cBhvr>
                                        <p:cTn id="14" dur="2000"/>
                                        <p:tgtEl>
                                          <p:spTgt spid="13317">
                                            <p:txEl>
                                              <p:pRg st="3" end="3"/>
                                            </p:txEl>
                                          </p:spTgt>
                                        </p:tgtEl>
                                      </p:cBhvr>
                                    </p:animEffect>
                                  </p:childTnLst>
                                </p:cTn>
                              </p:par>
                              <p:par>
                                <p:cTn id="15" presetID="6" presetClass="entr" presetSubtype="16" fill="hold" nodeType="withEffect">
                                  <p:stCondLst>
                                    <p:cond delay="3000"/>
                                  </p:stCondLst>
                                  <p:childTnLst>
                                    <p:set>
                                      <p:cBhvr>
                                        <p:cTn id="16" dur="1" fill="hold">
                                          <p:stCondLst>
                                            <p:cond delay="0"/>
                                          </p:stCondLst>
                                        </p:cTn>
                                        <p:tgtEl>
                                          <p:spTgt spid="13317">
                                            <p:txEl>
                                              <p:pRg st="4" end="4"/>
                                            </p:txEl>
                                          </p:spTgt>
                                        </p:tgtEl>
                                        <p:attrNameLst>
                                          <p:attrName>style.visibility</p:attrName>
                                        </p:attrNameLst>
                                      </p:cBhvr>
                                      <p:to>
                                        <p:strVal val="visible"/>
                                      </p:to>
                                    </p:set>
                                    <p:animEffect transition="in" filter="circle(in)">
                                      <p:cBhvr>
                                        <p:cTn id="17" dur="2000"/>
                                        <p:tgtEl>
                                          <p:spTgt spid="13317">
                                            <p:txEl>
                                              <p:pRg st="4" end="4"/>
                                            </p:txEl>
                                          </p:spTgt>
                                        </p:tgtEl>
                                      </p:cBhvr>
                                    </p:animEffect>
                                  </p:childTnLst>
                                </p:cTn>
                              </p:par>
                            </p:childTnLst>
                          </p:cTn>
                        </p:par>
                        <p:par>
                          <p:cTn id="18" fill="hold">
                            <p:stCondLst>
                              <p:cond delay="7000"/>
                            </p:stCondLst>
                            <p:childTnLst>
                              <p:par>
                                <p:cTn id="19" presetID="16" presetClass="entr" presetSubtype="21" fill="hold" nodeType="afterEffect">
                                  <p:stCondLst>
                                    <p:cond delay="3000"/>
                                  </p:stCondLst>
                                  <p:childTnLst>
                                    <p:set>
                                      <p:cBhvr>
                                        <p:cTn id="20" dur="1" fill="hold">
                                          <p:stCondLst>
                                            <p:cond delay="0"/>
                                          </p:stCondLst>
                                        </p:cTn>
                                        <p:tgtEl>
                                          <p:spTgt spid="13317">
                                            <p:txEl>
                                              <p:pRg st="6" end="6"/>
                                            </p:txEl>
                                          </p:spTgt>
                                        </p:tgtEl>
                                        <p:attrNameLst>
                                          <p:attrName>style.visibility</p:attrName>
                                        </p:attrNameLst>
                                      </p:cBhvr>
                                      <p:to>
                                        <p:strVal val="visible"/>
                                      </p:to>
                                    </p:set>
                                    <p:animEffect transition="in" filter="barn(inVertical)">
                                      <p:cBhvr>
                                        <p:cTn id="21" dur="500"/>
                                        <p:tgtEl>
                                          <p:spTgt spid="13317">
                                            <p:txEl>
                                              <p:pRg st="6" end="6"/>
                                            </p:txEl>
                                          </p:spTgt>
                                        </p:tgtEl>
                                      </p:cBhvr>
                                    </p:animEffect>
                                  </p:childTnLst>
                                </p:cTn>
                              </p:par>
                            </p:childTnLst>
                          </p:cTn>
                        </p:par>
                        <p:par>
                          <p:cTn id="22" fill="hold">
                            <p:stCondLst>
                              <p:cond delay="10500"/>
                            </p:stCondLst>
                            <p:childTnLst>
                              <p:par>
                                <p:cTn id="23" presetID="22" presetClass="entr" presetSubtype="4" fill="hold" nodeType="afterEffect">
                                  <p:stCondLst>
                                    <p:cond delay="3000"/>
                                  </p:stCondLst>
                                  <p:childTnLst>
                                    <p:set>
                                      <p:cBhvr>
                                        <p:cTn id="24" dur="1" fill="hold">
                                          <p:stCondLst>
                                            <p:cond delay="0"/>
                                          </p:stCondLst>
                                        </p:cTn>
                                        <p:tgtEl>
                                          <p:spTgt spid="13317">
                                            <p:txEl>
                                              <p:pRg st="8" end="8"/>
                                            </p:txEl>
                                          </p:spTgt>
                                        </p:tgtEl>
                                        <p:attrNameLst>
                                          <p:attrName>style.visibility</p:attrName>
                                        </p:attrNameLst>
                                      </p:cBhvr>
                                      <p:to>
                                        <p:strVal val="visible"/>
                                      </p:to>
                                    </p:set>
                                    <p:animEffect transition="in" filter="wipe(down)">
                                      <p:cBhvr>
                                        <p:cTn id="25" dur="500"/>
                                        <p:tgtEl>
                                          <p:spTgt spid="13317">
                                            <p:txEl>
                                              <p:pRg st="8" end="8"/>
                                            </p:txEl>
                                          </p:spTgt>
                                        </p:tgtEl>
                                      </p:cBhvr>
                                    </p:animEffect>
                                  </p:childTnLst>
                                </p:cTn>
                              </p:par>
                              <p:par>
                                <p:cTn id="26" presetID="22" presetClass="entr" presetSubtype="4" fill="hold" nodeType="withEffect">
                                  <p:stCondLst>
                                    <p:cond delay="3000"/>
                                  </p:stCondLst>
                                  <p:childTnLst>
                                    <p:set>
                                      <p:cBhvr>
                                        <p:cTn id="27" dur="1" fill="hold">
                                          <p:stCondLst>
                                            <p:cond delay="0"/>
                                          </p:stCondLst>
                                        </p:cTn>
                                        <p:tgtEl>
                                          <p:spTgt spid="13317">
                                            <p:txEl>
                                              <p:pRg st="9" end="9"/>
                                            </p:txEl>
                                          </p:spTgt>
                                        </p:tgtEl>
                                        <p:attrNameLst>
                                          <p:attrName>style.visibility</p:attrName>
                                        </p:attrNameLst>
                                      </p:cBhvr>
                                      <p:to>
                                        <p:strVal val="visible"/>
                                      </p:to>
                                    </p:set>
                                    <p:animEffect transition="in" filter="wipe(down)">
                                      <p:cBhvr>
                                        <p:cTn id="28" dur="500"/>
                                        <p:tgtEl>
                                          <p:spTgt spid="133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rgbClr val="00206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295334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dirty="0" smtClean="0">
                <a:solidFill>
                  <a:schemeClr val="tx2"/>
                </a:solidFill>
                <a:cs typeface="Arial" charset="0"/>
              </a:rPr>
              <a:t>Gracias </a:t>
            </a:r>
            <a:r>
              <a:rPr lang="en-US" sz="6000" b="1" dirty="0" err="1" smtClean="0">
                <a:solidFill>
                  <a:schemeClr val="tx2"/>
                </a:solidFill>
                <a:cs typeface="Arial" charset="0"/>
              </a:rPr>
              <a:t>por</a:t>
            </a:r>
            <a:r>
              <a:rPr lang="en-US" sz="6000" b="1" dirty="0" smtClean="0">
                <a:solidFill>
                  <a:schemeClr val="tx2"/>
                </a:solidFill>
                <a:cs typeface="Arial" charset="0"/>
              </a:rPr>
              <a:t> </a:t>
            </a:r>
            <a:r>
              <a:rPr lang="en-US" sz="6000" b="1" dirty="0" err="1" smtClean="0">
                <a:solidFill>
                  <a:schemeClr val="tx2"/>
                </a:solidFill>
                <a:cs typeface="Arial" charset="0"/>
              </a:rPr>
              <a:t>su</a:t>
            </a:r>
            <a:r>
              <a:rPr lang="en-US" sz="6000" b="1" dirty="0" smtClean="0">
                <a:solidFill>
                  <a:schemeClr val="tx2"/>
                </a:solidFill>
                <a:cs typeface="Arial" charset="0"/>
              </a:rPr>
              <a:t> </a:t>
            </a:r>
            <a:r>
              <a:rPr lang="en-US" sz="6000" b="1" dirty="0" err="1" smtClean="0">
                <a:solidFill>
                  <a:schemeClr val="tx2"/>
                </a:solidFill>
                <a:cs typeface="Arial" charset="0"/>
              </a:rPr>
              <a:t>atención</a:t>
            </a:r>
            <a:endParaRPr lang="en-US" sz="6000" b="1" dirty="0">
              <a:solidFill>
                <a:schemeClr val="tx2"/>
              </a:solidFill>
              <a:cs typeface="Arial" charset="0"/>
            </a:endParaRPr>
          </a:p>
        </p:txBody>
      </p:sp>
      <p:sp>
        <p:nvSpPr>
          <p:cNvPr id="2" name="1 Rectángulo"/>
          <p:cNvSpPr/>
          <p:nvPr/>
        </p:nvSpPr>
        <p:spPr>
          <a:xfrm>
            <a:off x="1921150" y="1311754"/>
            <a:ext cx="5363969" cy="584775"/>
          </a:xfrm>
          <a:prstGeom prst="rect">
            <a:avLst/>
          </a:prstGeom>
        </p:spPr>
        <p:txBody>
          <a:bodyPr wrap="none">
            <a:spAutoFit/>
          </a:bodyPr>
          <a:lstStyle/>
          <a:p>
            <a:r>
              <a:rPr lang="es-EC" sz="3200" dirty="0">
                <a:latin typeface="Blackadder ITC" pitchFamily="82" charset="0"/>
              </a:rPr>
              <a:t>Dios concede la victoria a la constancia.</a:t>
            </a:r>
          </a:p>
        </p:txBody>
      </p:sp>
      <p:pic>
        <p:nvPicPr>
          <p:cNvPr id="5"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787" y="5628837"/>
            <a:ext cx="1752600" cy="83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dissolve">
                                      <p:cBhvr>
                                        <p:cTn id="10"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ktangel 27"/>
          <p:cNvSpPr>
            <a:spLocks noChangeArrowheads="1"/>
          </p:cNvSpPr>
          <p:nvPr/>
        </p:nvSpPr>
        <p:spPr bwMode="auto">
          <a:xfrm>
            <a:off x="2352489" y="3240492"/>
            <a:ext cx="4260850" cy="3412561"/>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2774" name="Rectangle 5"/>
          <p:cNvSpPr txBox="1">
            <a:spLocks noChangeArrowheads="1"/>
          </p:cNvSpPr>
          <p:nvPr/>
        </p:nvSpPr>
        <p:spPr bwMode="gray">
          <a:xfrm>
            <a:off x="1228300" y="779463"/>
            <a:ext cx="6308356"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3000" b="1" dirty="0" err="1" smtClean="0">
                <a:solidFill>
                  <a:srgbClr val="171717"/>
                </a:solidFill>
              </a:rPr>
              <a:t>Planteamiento</a:t>
            </a:r>
            <a:r>
              <a:rPr lang="en-US" sz="3000" b="1" dirty="0" smtClean="0">
                <a:solidFill>
                  <a:srgbClr val="171717"/>
                </a:solidFill>
              </a:rPr>
              <a:t> del </a:t>
            </a:r>
            <a:r>
              <a:rPr lang="en-US" sz="3000" b="1" dirty="0" err="1" smtClean="0">
                <a:solidFill>
                  <a:srgbClr val="171717"/>
                </a:solidFill>
              </a:rPr>
              <a:t>Problema</a:t>
            </a:r>
            <a:endParaRPr lang="en-US" sz="3000" b="1" dirty="0" smtClean="0">
              <a:solidFill>
                <a:srgbClr val="171717"/>
              </a:solidFill>
            </a:endParaRPr>
          </a:p>
        </p:txBody>
      </p:sp>
      <p:sp>
        <p:nvSpPr>
          <p:cNvPr id="30" name="Højrepil 29"/>
          <p:cNvSpPr/>
          <p:nvPr/>
        </p:nvSpPr>
        <p:spPr bwMode="auto">
          <a:xfrm rot="3554277">
            <a:off x="3035781" y="2919841"/>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22540" name="Tekstboks 30"/>
          <p:cNvSpPr txBox="1">
            <a:spLocks noChangeArrowheads="1"/>
          </p:cNvSpPr>
          <p:nvPr/>
        </p:nvSpPr>
        <p:spPr bwMode="auto">
          <a:xfrm>
            <a:off x="2629877" y="5257892"/>
            <a:ext cx="3505200" cy="1384995"/>
          </a:xfrm>
          <a:prstGeom prst="rect">
            <a:avLst/>
          </a:prstGeom>
          <a:noFill/>
          <a:ln w="9525">
            <a:noFill/>
            <a:miter lim="800000"/>
            <a:headEnd/>
            <a:tailEnd/>
          </a:ln>
        </p:spPr>
        <p:txBody>
          <a:bodyPr>
            <a:spAutoFit/>
          </a:bodyPr>
          <a:lstStyle/>
          <a:p>
            <a:pPr algn="just">
              <a:defRPr/>
            </a:pPr>
            <a:r>
              <a:rPr lang="en-US" sz="1400" dirty="0" smtClean="0">
                <a:solidFill>
                  <a:schemeClr val="accent1">
                    <a:lumMod val="10000"/>
                  </a:schemeClr>
                </a:solidFill>
                <a:latin typeface="Arial" pitchFamily="34" charset="0"/>
                <a:ea typeface="ＭＳ Ｐゴシック" pitchFamily="-97" charset="-128"/>
              </a:rPr>
              <a:t>Sin </a:t>
            </a:r>
            <a:r>
              <a:rPr lang="en-US" sz="1400" dirty="0" err="1" smtClean="0">
                <a:solidFill>
                  <a:schemeClr val="accent1">
                    <a:lumMod val="10000"/>
                  </a:schemeClr>
                </a:solidFill>
                <a:latin typeface="Arial" pitchFamily="34" charset="0"/>
                <a:ea typeface="ＭＳ Ｐゴシック" pitchFamily="-97" charset="-128"/>
              </a:rPr>
              <a:t>seguridad</a:t>
            </a:r>
            <a:r>
              <a:rPr lang="en-US" sz="1400" dirty="0" smtClean="0">
                <a:solidFill>
                  <a:schemeClr val="accent1">
                    <a:lumMod val="10000"/>
                  </a:schemeClr>
                </a:solidFill>
                <a:latin typeface="Arial" pitchFamily="34" charset="0"/>
                <a:ea typeface="ＭＳ Ｐゴシック" pitchFamily="-97" charset="-128"/>
              </a:rPr>
              <a:t> de los </a:t>
            </a:r>
            <a:r>
              <a:rPr lang="en-US" sz="1400" dirty="0" err="1" smtClean="0">
                <a:solidFill>
                  <a:schemeClr val="accent1">
                    <a:lumMod val="10000"/>
                  </a:schemeClr>
                </a:solidFill>
                <a:latin typeface="Arial" pitchFamily="34" charset="0"/>
                <a:ea typeface="ＭＳ Ｐゴシック" pitchFamily="-97" charset="-128"/>
              </a:rPr>
              <a:t>accesos</a:t>
            </a:r>
            <a:r>
              <a:rPr lang="en-US" sz="1400" dirty="0" smtClean="0">
                <a:solidFill>
                  <a:schemeClr val="accent1">
                    <a:lumMod val="10000"/>
                  </a:schemeClr>
                </a:solidFill>
                <a:latin typeface="Arial" pitchFamily="34" charset="0"/>
                <a:ea typeface="ＭＳ Ｐゴシック" pitchFamily="-97" charset="-128"/>
              </a:rPr>
              <a:t>.</a:t>
            </a:r>
          </a:p>
          <a:p>
            <a:pPr algn="just">
              <a:defRPr/>
            </a:pPr>
            <a:r>
              <a:rPr lang="en-US" sz="1400" dirty="0" smtClean="0">
                <a:solidFill>
                  <a:schemeClr val="accent1">
                    <a:lumMod val="10000"/>
                  </a:schemeClr>
                </a:solidFill>
                <a:latin typeface="Arial" pitchFamily="34" charset="0"/>
                <a:ea typeface="ＭＳ Ｐゴシック" pitchFamily="-97" charset="-128"/>
              </a:rPr>
              <a:t>Sin </a:t>
            </a:r>
            <a:r>
              <a:rPr lang="en-US" sz="1400" dirty="0" err="1" smtClean="0">
                <a:solidFill>
                  <a:schemeClr val="accent1">
                    <a:lumMod val="10000"/>
                  </a:schemeClr>
                </a:solidFill>
                <a:latin typeface="Arial" pitchFamily="34" charset="0"/>
                <a:ea typeface="ＭＳ Ｐゴシック" pitchFamily="-97" charset="-128"/>
              </a:rPr>
              <a:t>responsabilidad</a:t>
            </a:r>
            <a:r>
              <a:rPr lang="en-US" sz="1400" dirty="0" smtClean="0">
                <a:solidFill>
                  <a:schemeClr val="accent1">
                    <a:lumMod val="10000"/>
                  </a:schemeClr>
                </a:solidFill>
                <a:latin typeface="Arial" pitchFamily="34" charset="0"/>
                <a:ea typeface="ＭＳ Ｐゴシック" pitchFamily="-97" charset="-128"/>
              </a:rPr>
              <a:t> de los </a:t>
            </a:r>
            <a:r>
              <a:rPr lang="en-US" sz="1400" dirty="0" err="1" smtClean="0">
                <a:solidFill>
                  <a:schemeClr val="accent1">
                    <a:lumMod val="10000"/>
                  </a:schemeClr>
                </a:solidFill>
                <a:latin typeface="Arial" pitchFamily="34" charset="0"/>
                <a:ea typeface="ＭＳ Ｐゴシック" pitchFamily="-97" charset="-128"/>
              </a:rPr>
              <a:t>documentos</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cargados</a:t>
            </a:r>
            <a:r>
              <a:rPr lang="en-US" sz="1400" dirty="0" smtClean="0">
                <a:solidFill>
                  <a:schemeClr val="accent1">
                    <a:lumMod val="10000"/>
                  </a:schemeClr>
                </a:solidFill>
                <a:latin typeface="Arial" pitchFamily="34" charset="0"/>
                <a:ea typeface="ＭＳ Ｐゴシック" pitchFamily="-97" charset="-128"/>
              </a:rPr>
              <a:t> en </a:t>
            </a:r>
            <a:r>
              <a:rPr lang="en-US" sz="1400" dirty="0" err="1" smtClean="0">
                <a:solidFill>
                  <a:schemeClr val="accent1">
                    <a:lumMod val="10000"/>
                  </a:schemeClr>
                </a:solidFill>
                <a:latin typeface="Arial" pitchFamily="34" charset="0"/>
                <a:ea typeface="ＭＳ Ｐゴシック" pitchFamily="-97" charset="-128"/>
              </a:rPr>
              <a:t>caso</a:t>
            </a:r>
            <a:r>
              <a:rPr lang="en-US" sz="1400" dirty="0" smtClean="0">
                <a:solidFill>
                  <a:schemeClr val="accent1">
                    <a:lumMod val="10000"/>
                  </a:schemeClr>
                </a:solidFill>
                <a:latin typeface="Arial" pitchFamily="34" charset="0"/>
                <a:ea typeface="ＭＳ Ｐゴシック" pitchFamily="-97" charset="-128"/>
              </a:rPr>
              <a:t> de </a:t>
            </a:r>
            <a:r>
              <a:rPr lang="en-US" sz="1400" dirty="0" err="1" smtClean="0">
                <a:solidFill>
                  <a:schemeClr val="accent1">
                    <a:lumMod val="10000"/>
                  </a:schemeClr>
                </a:solidFill>
                <a:latin typeface="Arial" pitchFamily="34" charset="0"/>
                <a:ea typeface="ＭＳ Ｐゴシック" pitchFamily="-97" charset="-128"/>
              </a:rPr>
              <a:t>que</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estos</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sean</a:t>
            </a:r>
            <a:r>
              <a:rPr lang="en-US" sz="1400" dirty="0" smtClean="0">
                <a:solidFill>
                  <a:schemeClr val="accent1">
                    <a:lumMod val="10000"/>
                  </a:schemeClr>
                </a:solidFill>
                <a:latin typeface="Arial" pitchFamily="34" charset="0"/>
                <a:ea typeface="ＭＳ Ｐゴシック" pitchFamily="-97" charset="-128"/>
              </a:rPr>
              <a:t> </a:t>
            </a:r>
            <a:r>
              <a:rPr lang="en-US" sz="1400" dirty="0" err="1" smtClean="0">
                <a:solidFill>
                  <a:schemeClr val="accent1">
                    <a:lumMod val="10000"/>
                  </a:schemeClr>
                </a:solidFill>
                <a:latin typeface="Arial" pitchFamily="34" charset="0"/>
                <a:ea typeface="ＭＳ Ｐゴシック" pitchFamily="-97" charset="-128"/>
              </a:rPr>
              <a:t>erróneos</a:t>
            </a:r>
            <a:r>
              <a:rPr lang="en-US" sz="1400" dirty="0" smtClean="0">
                <a:solidFill>
                  <a:schemeClr val="accent1">
                    <a:lumMod val="10000"/>
                  </a:schemeClr>
                </a:solidFill>
                <a:latin typeface="Arial" pitchFamily="34" charset="0"/>
                <a:ea typeface="ＭＳ Ｐゴシック" pitchFamily="-97" charset="-128"/>
              </a:rPr>
              <a:t>.</a:t>
            </a:r>
          </a:p>
          <a:p>
            <a:pPr algn="just">
              <a:defRPr/>
            </a:pPr>
            <a:r>
              <a:rPr lang="en-US" sz="1400" dirty="0" smtClean="0">
                <a:solidFill>
                  <a:schemeClr val="accent1">
                    <a:lumMod val="10000"/>
                  </a:schemeClr>
                </a:solidFill>
                <a:latin typeface="Arial" pitchFamily="34" charset="0"/>
                <a:ea typeface="ＭＳ Ｐゴシック" pitchFamily="-97" charset="-128"/>
              </a:rPr>
              <a:t>Con </a:t>
            </a:r>
            <a:r>
              <a:rPr lang="en-US" sz="1400" dirty="0" err="1">
                <a:solidFill>
                  <a:schemeClr val="accent1">
                    <a:lumMod val="10000"/>
                  </a:schemeClr>
                </a:solidFill>
                <a:latin typeface="Arial" pitchFamily="34" charset="0"/>
                <a:ea typeface="ＭＳ Ｐゴシック" pitchFamily="-97" charset="-128"/>
              </a:rPr>
              <a:t>p</a:t>
            </a:r>
            <a:r>
              <a:rPr lang="en-US" sz="1400" dirty="0" err="1" smtClean="0">
                <a:solidFill>
                  <a:schemeClr val="accent1">
                    <a:lumMod val="10000"/>
                  </a:schemeClr>
                </a:solidFill>
                <a:latin typeface="Arial" pitchFamily="34" charset="0"/>
                <a:ea typeface="ＭＳ Ｐゴシック" pitchFamily="-97" charset="-128"/>
              </a:rPr>
              <a:t>érdida</a:t>
            </a:r>
            <a:r>
              <a:rPr lang="en-US" sz="1400" dirty="0" smtClean="0">
                <a:solidFill>
                  <a:schemeClr val="accent1">
                    <a:lumMod val="10000"/>
                  </a:schemeClr>
                </a:solidFill>
                <a:latin typeface="Arial" pitchFamily="34" charset="0"/>
                <a:ea typeface="ＭＳ Ｐゴシック" pitchFamily="-97" charset="-128"/>
              </a:rPr>
              <a:t> de </a:t>
            </a:r>
            <a:r>
              <a:rPr lang="en-US" sz="1400" dirty="0" err="1">
                <a:solidFill>
                  <a:schemeClr val="accent1">
                    <a:lumMod val="10000"/>
                  </a:schemeClr>
                </a:solidFill>
                <a:latin typeface="Arial" pitchFamily="34" charset="0"/>
                <a:ea typeface="ＭＳ Ｐゴシック" pitchFamily="-97" charset="-128"/>
              </a:rPr>
              <a:t>t</a:t>
            </a:r>
            <a:r>
              <a:rPr lang="en-US" sz="1400" dirty="0" err="1" smtClean="0">
                <a:solidFill>
                  <a:schemeClr val="accent1">
                    <a:lumMod val="10000"/>
                  </a:schemeClr>
                </a:solidFill>
                <a:latin typeface="Arial" pitchFamily="34" charset="0"/>
                <a:ea typeface="ＭＳ Ｐゴシック" pitchFamily="-97" charset="-128"/>
              </a:rPr>
              <a:t>iempo</a:t>
            </a:r>
            <a:r>
              <a:rPr lang="en-US" sz="1400" dirty="0" smtClean="0">
                <a:solidFill>
                  <a:schemeClr val="accent1">
                    <a:lumMod val="10000"/>
                  </a:schemeClr>
                </a:solidFill>
                <a:latin typeface="Arial" pitchFamily="34" charset="0"/>
                <a:ea typeface="ＭＳ Ｐゴシック" pitchFamily="-97" charset="-128"/>
              </a:rPr>
              <a:t>.</a:t>
            </a:r>
            <a:endParaRPr lang="en-US" sz="1400" dirty="0">
              <a:solidFill>
                <a:schemeClr val="accent1">
                  <a:lumMod val="10000"/>
                </a:schemeClr>
              </a:solidFill>
              <a:latin typeface="Arial" pitchFamily="34" charset="0"/>
              <a:ea typeface="ＭＳ Ｐゴシック" pitchFamily="-97" charset="-128"/>
            </a:endParaRPr>
          </a:p>
          <a:p>
            <a:pPr algn="just">
              <a:defRPr/>
            </a:pPr>
            <a:r>
              <a:rPr lang="da-DK" sz="1400" dirty="0">
                <a:solidFill>
                  <a:schemeClr val="accent1">
                    <a:lumMod val="10000"/>
                  </a:schemeClr>
                </a:solidFill>
                <a:latin typeface="Arial" pitchFamily="34" charset="0"/>
                <a:ea typeface="ＭＳ Ｐゴシック" pitchFamily="-97" charset="-128"/>
              </a:rPr>
              <a:t>Sin estructura del árbol de acreditaci</a:t>
            </a:r>
            <a:r>
              <a:rPr lang="en-US" sz="1400" dirty="0" err="1" smtClean="0">
                <a:solidFill>
                  <a:schemeClr val="accent1">
                    <a:lumMod val="10000"/>
                  </a:schemeClr>
                </a:solidFill>
                <a:latin typeface="Arial" pitchFamily="34" charset="0"/>
                <a:ea typeface="ＭＳ Ｐゴシック" pitchFamily="-97" charset="-128"/>
              </a:rPr>
              <a:t>ón</a:t>
            </a:r>
            <a:r>
              <a:rPr lang="en-US" sz="1400" dirty="0" smtClean="0">
                <a:solidFill>
                  <a:schemeClr val="accent1">
                    <a:lumMod val="10000"/>
                  </a:schemeClr>
                </a:solidFill>
                <a:latin typeface="Arial" pitchFamily="34" charset="0"/>
                <a:ea typeface="ＭＳ Ｐゴシック" pitchFamily="-97" charset="-128"/>
              </a:rPr>
              <a:t>.</a:t>
            </a:r>
            <a:endParaRPr lang="da-DK" sz="1400" dirty="0">
              <a:solidFill>
                <a:schemeClr val="accent1">
                  <a:lumMod val="10000"/>
                </a:schemeClr>
              </a:solidFill>
              <a:latin typeface="Arial" pitchFamily="34" charset="0"/>
              <a:ea typeface="ＭＳ Ｐゴシック" pitchFamily="-97" charset="-128"/>
            </a:endParaRPr>
          </a:p>
        </p:txBody>
      </p:sp>
      <p:sp>
        <p:nvSpPr>
          <p:cNvPr id="39" name="Rektangel 38"/>
          <p:cNvSpPr>
            <a:spLocks noChangeArrowheads="1"/>
          </p:cNvSpPr>
          <p:nvPr/>
        </p:nvSpPr>
        <p:spPr bwMode="auto">
          <a:xfrm>
            <a:off x="4801577" y="1617875"/>
            <a:ext cx="1333500" cy="1179513"/>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0" name="Højrepil 39"/>
          <p:cNvSpPr/>
          <p:nvPr/>
        </p:nvSpPr>
        <p:spPr bwMode="auto">
          <a:xfrm>
            <a:off x="4090170" y="2073245"/>
            <a:ext cx="485775" cy="354013"/>
          </a:xfrm>
          <a:prstGeom prst="rightArrow">
            <a:avLst>
              <a:gd name="adj1" fmla="val 50000"/>
              <a:gd name="adj2" fmla="val 82469"/>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r>
              <a:rPr lang="da-DK" sz="1400" b="1" kern="0" noProof="1">
                <a:solidFill>
                  <a:sysClr val="window" lastClr="FFFFFF"/>
                </a:solidFill>
                <a:latin typeface="Arial" pitchFamily="34" charset="0"/>
                <a:ea typeface="ＭＳ Ｐゴシック" pitchFamily="-97" charset="-128"/>
              </a:rPr>
              <a:t> </a:t>
            </a:r>
          </a:p>
        </p:txBody>
      </p:sp>
      <p:sp>
        <p:nvSpPr>
          <p:cNvPr id="41" name="Rektangel 40"/>
          <p:cNvSpPr>
            <a:spLocks noChangeArrowheads="1"/>
          </p:cNvSpPr>
          <p:nvPr/>
        </p:nvSpPr>
        <p:spPr bwMode="auto">
          <a:xfrm>
            <a:off x="2612040" y="1660494"/>
            <a:ext cx="1333500" cy="1179513"/>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32785" name="Text Box 52"/>
          <p:cNvSpPr txBox="1">
            <a:spLocks noChangeArrowheads="1"/>
          </p:cNvSpPr>
          <p:nvPr/>
        </p:nvSpPr>
        <p:spPr bwMode="gray">
          <a:xfrm>
            <a:off x="2602515" y="2041550"/>
            <a:ext cx="1346200" cy="461665"/>
          </a:xfrm>
          <a:prstGeom prst="rect">
            <a:avLst/>
          </a:prstGeom>
          <a:noFill/>
          <a:ln w="9525">
            <a:noFill/>
            <a:miter lim="800000"/>
            <a:headEnd/>
            <a:tailEnd/>
          </a:ln>
        </p:spPr>
        <p:txBody>
          <a:bodyPr>
            <a:spAutoFit/>
          </a:bodyPr>
          <a:lstStyle/>
          <a:p>
            <a:pPr algn="ctr" defTabSz="801688">
              <a:spcBef>
                <a:spcPct val="20000"/>
              </a:spcBef>
            </a:pPr>
            <a:r>
              <a:rPr lang="en-US" sz="1200" noProof="1" smtClean="0">
                <a:solidFill>
                  <a:srgbClr val="171717"/>
                </a:solidFill>
              </a:rPr>
              <a:t>Acreditación nacional</a:t>
            </a:r>
            <a:endParaRPr lang="en-US" sz="1200" noProof="1">
              <a:solidFill>
                <a:srgbClr val="171717"/>
              </a:solidFill>
            </a:endParaRPr>
          </a:p>
        </p:txBody>
      </p:sp>
      <p:sp>
        <p:nvSpPr>
          <p:cNvPr id="32787" name="Text Box 52"/>
          <p:cNvSpPr txBox="1">
            <a:spLocks noChangeArrowheads="1"/>
          </p:cNvSpPr>
          <p:nvPr/>
        </p:nvSpPr>
        <p:spPr bwMode="gray">
          <a:xfrm>
            <a:off x="4792052" y="1976272"/>
            <a:ext cx="1346200" cy="646331"/>
          </a:xfrm>
          <a:prstGeom prst="rect">
            <a:avLst/>
          </a:prstGeom>
          <a:noFill/>
          <a:ln w="9525">
            <a:noFill/>
            <a:miter lim="800000"/>
            <a:headEnd/>
            <a:tailEnd/>
          </a:ln>
        </p:spPr>
        <p:txBody>
          <a:bodyPr>
            <a:spAutoFit/>
          </a:bodyPr>
          <a:lstStyle/>
          <a:p>
            <a:pPr algn="ctr" defTabSz="801688">
              <a:spcBef>
                <a:spcPct val="20000"/>
              </a:spcBef>
            </a:pPr>
            <a:r>
              <a:rPr lang="en-US" sz="1200" noProof="1" smtClean="0">
                <a:solidFill>
                  <a:srgbClr val="171717"/>
                </a:solidFill>
              </a:rPr>
              <a:t>Dirigirse a cada carrera o programa</a:t>
            </a:r>
            <a:endParaRPr lang="en-US" sz="1200" noProof="1">
              <a:solidFill>
                <a:srgbClr val="171717"/>
              </a:solidFill>
            </a:endParaRPr>
          </a:p>
        </p:txBody>
      </p:sp>
      <p:pic>
        <p:nvPicPr>
          <p:cNvPr id="22" name="Picture 2" descr="http://galocabanilla.files.wordpress.com/2012/10/acreditacion23.gif"/>
          <p:cNvPicPr>
            <a:picLocks noChangeAspect="1" noChangeArrowheads="1"/>
          </p:cNvPicPr>
          <p:nvPr/>
        </p:nvPicPr>
        <p:blipFill rotWithShape="1">
          <a:blip r:embed="rId4">
            <a:extLst>
              <a:ext uri="{28A0092B-C50C-407E-A947-70E740481C1C}">
                <a14:useLocalDpi xmlns:a14="http://schemas.microsoft.com/office/drawing/2010/main" val="0"/>
              </a:ext>
            </a:extLst>
          </a:blip>
          <a:srcRect r="9465" b="8474"/>
          <a:stretch/>
        </p:blipFill>
        <p:spPr bwMode="auto">
          <a:xfrm>
            <a:off x="785144" y="1807900"/>
            <a:ext cx="1432369" cy="1053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cademica.mx/images/repositorio-digit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701" y="3498755"/>
            <a:ext cx="3199553" cy="16268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3.gstatic.com/images?q=tbn:ANd9GcRQPFDJ03dt9KUol0Mxe3lcvBOvAici4MN5XArePooz-zBIESa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104" y="1669468"/>
            <a:ext cx="1432371"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atty\Documents\NetBeansProjects\prj_espeAcreditacion\web\images\logoSIIA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5766"/>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1" name="Højrepil 29"/>
          <p:cNvSpPr/>
          <p:nvPr/>
        </p:nvSpPr>
        <p:spPr bwMode="auto">
          <a:xfrm rot="7642957">
            <a:off x="5214811" y="2893735"/>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Tree>
    <p:extLst>
      <p:ext uri="{BB962C8B-B14F-4D97-AF65-F5344CB8AC3E}">
        <p14:creationId xmlns:p14="http://schemas.microsoft.com/office/powerpoint/2010/main" val="280560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2785"/>
                                        </p:tgtEl>
                                        <p:attrNameLst>
                                          <p:attrName>style.visibility</p:attrName>
                                        </p:attrNameLst>
                                      </p:cBhvr>
                                      <p:to>
                                        <p:strVal val="visible"/>
                                      </p:to>
                                    </p:set>
                                    <p:anim calcmode="lin" valueType="num">
                                      <p:cBhvr>
                                        <p:cTn id="17" dur="500" decel="50000" fill="hold">
                                          <p:stCondLst>
                                            <p:cond delay="0"/>
                                          </p:stCondLst>
                                        </p:cTn>
                                        <p:tgtEl>
                                          <p:spTgt spid="3278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278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2785"/>
                                        </p:tgtEl>
                                        <p:attrNameLst>
                                          <p:attrName>ppt_w</p:attrName>
                                        </p:attrNameLst>
                                      </p:cBhvr>
                                      <p:tavLst>
                                        <p:tav tm="0">
                                          <p:val>
                                            <p:strVal val="#ppt_w*.05"/>
                                          </p:val>
                                        </p:tav>
                                        <p:tav tm="100000">
                                          <p:val>
                                            <p:strVal val="#ppt_w"/>
                                          </p:val>
                                        </p:tav>
                                      </p:tavLst>
                                    </p:anim>
                                    <p:anim calcmode="lin" valueType="num">
                                      <p:cBhvr>
                                        <p:cTn id="20" dur="1000" fill="hold"/>
                                        <p:tgtEl>
                                          <p:spTgt spid="3278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278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278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278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2785"/>
                                        </p:tgtEl>
                                      </p:cBhvr>
                                    </p:animEffect>
                                  </p:childTnLst>
                                </p:cTn>
                              </p:par>
                              <p:par>
                                <p:cTn id="25" presetID="25"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2"/>
                                        </p:tgtEl>
                                      </p:cBhvr>
                                    </p:animEffect>
                                  </p:childTnLst>
                                </p:cTn>
                              </p:par>
                            </p:childTnLst>
                          </p:cTn>
                        </p:par>
                        <p:par>
                          <p:cTn id="35" fill="hold">
                            <p:stCondLst>
                              <p:cond delay="1000"/>
                            </p:stCondLst>
                            <p:childTnLst>
                              <p:par>
                                <p:cTn id="36" presetID="25" presetClass="entr" presetSubtype="0" fill="hold" grpId="0" nodeType="afterEffect">
                                  <p:stCondLst>
                                    <p:cond delay="30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41" dur="1000" fill="hold"/>
                                        <p:tgtEl>
                                          <p:spTgt spid="4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0"/>
                                        </p:tgtEl>
                                      </p:cBhvr>
                                    </p:animEffect>
                                  </p:childTnLst>
                                </p:cTn>
                              </p:par>
                              <p:par>
                                <p:cTn id="46" presetID="25" presetClass="entr" presetSubtype="0" fill="hold" grpId="0" nodeType="withEffect">
                                  <p:stCondLst>
                                    <p:cond delay="3000"/>
                                  </p:stCondLst>
                                  <p:childTnLst>
                                    <p:set>
                                      <p:cBhvr>
                                        <p:cTn id="47" dur="1" fill="hold">
                                          <p:stCondLst>
                                            <p:cond delay="0"/>
                                          </p:stCondLst>
                                        </p:cTn>
                                        <p:tgtEl>
                                          <p:spTgt spid="32787"/>
                                        </p:tgtEl>
                                        <p:attrNameLst>
                                          <p:attrName>style.visibility</p:attrName>
                                        </p:attrNameLst>
                                      </p:cBhvr>
                                      <p:to>
                                        <p:strVal val="visible"/>
                                      </p:to>
                                    </p:set>
                                    <p:anim calcmode="lin" valueType="num">
                                      <p:cBhvr>
                                        <p:cTn id="48" dur="500" decel="50000" fill="hold">
                                          <p:stCondLst>
                                            <p:cond delay="0"/>
                                          </p:stCondLst>
                                        </p:cTn>
                                        <p:tgtEl>
                                          <p:spTgt spid="32787"/>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2787"/>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2787"/>
                                        </p:tgtEl>
                                        <p:attrNameLst>
                                          <p:attrName>ppt_w</p:attrName>
                                        </p:attrNameLst>
                                      </p:cBhvr>
                                      <p:tavLst>
                                        <p:tav tm="0">
                                          <p:val>
                                            <p:strVal val="#ppt_w*.05"/>
                                          </p:val>
                                        </p:tav>
                                        <p:tav tm="100000">
                                          <p:val>
                                            <p:strVal val="#ppt_w"/>
                                          </p:val>
                                        </p:tav>
                                      </p:tavLst>
                                    </p:anim>
                                    <p:anim calcmode="lin" valueType="num">
                                      <p:cBhvr>
                                        <p:cTn id="51" dur="1000" fill="hold"/>
                                        <p:tgtEl>
                                          <p:spTgt spid="32787"/>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2787"/>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2787"/>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2787"/>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2787"/>
                                        </p:tgtEl>
                                      </p:cBhvr>
                                    </p:animEffect>
                                  </p:childTnLst>
                                </p:cTn>
                              </p:par>
                              <p:par>
                                <p:cTn id="56" presetID="25" presetClass="entr" presetSubtype="0" fill="hold" grpId="0" nodeType="withEffect">
                                  <p:stCondLst>
                                    <p:cond delay="30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39"/>
                                        </p:tgtEl>
                                      </p:cBhvr>
                                    </p:animEffect>
                                  </p:childTnLst>
                                </p:cTn>
                              </p:par>
                              <p:par>
                                <p:cTn id="66" presetID="25" presetClass="entr" presetSubtype="0" fill="hold" nodeType="withEffect">
                                  <p:stCondLst>
                                    <p:cond delay="3000"/>
                                  </p:stCondLst>
                                  <p:childTnLst>
                                    <p:set>
                                      <p:cBhvr>
                                        <p:cTn id="67" dur="1" fill="hold">
                                          <p:stCondLst>
                                            <p:cond delay="0"/>
                                          </p:stCondLst>
                                        </p:cTn>
                                        <p:tgtEl>
                                          <p:spTgt spid="1032"/>
                                        </p:tgtEl>
                                        <p:attrNameLst>
                                          <p:attrName>style.visibility</p:attrName>
                                        </p:attrNameLst>
                                      </p:cBhvr>
                                      <p:to>
                                        <p:strVal val="visible"/>
                                      </p:to>
                                    </p:set>
                                    <p:anim calcmode="lin" valueType="num">
                                      <p:cBhvr>
                                        <p:cTn id="68" dur="50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032"/>
                                        </p:tgtEl>
                                        <p:attrNameLst>
                                          <p:attrName>ppt_w</p:attrName>
                                        </p:attrNameLst>
                                      </p:cBhvr>
                                      <p:tavLst>
                                        <p:tav tm="0">
                                          <p:val>
                                            <p:strVal val="#ppt_w*.05"/>
                                          </p:val>
                                        </p:tav>
                                        <p:tav tm="100000">
                                          <p:val>
                                            <p:strVal val="#ppt_w"/>
                                          </p:val>
                                        </p:tav>
                                      </p:tavLst>
                                    </p:anim>
                                    <p:anim calcmode="lin" valueType="num">
                                      <p:cBhvr>
                                        <p:cTn id="71" dur="1000" fill="hold"/>
                                        <p:tgtEl>
                                          <p:spTgt spid="1032"/>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032"/>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032"/>
                                        </p:tgtEl>
                                      </p:cBhvr>
                                    </p:animEffect>
                                  </p:childTnLst>
                                </p:cTn>
                              </p:par>
                            </p:childTnLst>
                          </p:cTn>
                        </p:par>
                        <p:par>
                          <p:cTn id="76" fill="hold">
                            <p:stCondLst>
                              <p:cond delay="5000"/>
                            </p:stCondLst>
                            <p:childTnLst>
                              <p:par>
                                <p:cTn id="77" presetID="5" presetClass="entr" presetSubtype="10" fill="hold" grpId="0" nodeType="afterEffect">
                                  <p:stCondLst>
                                    <p:cond delay="3000"/>
                                  </p:stCondLst>
                                  <p:childTnLst>
                                    <p:set>
                                      <p:cBhvr>
                                        <p:cTn id="78" dur="1" fill="hold">
                                          <p:stCondLst>
                                            <p:cond delay="0"/>
                                          </p:stCondLst>
                                        </p:cTn>
                                        <p:tgtEl>
                                          <p:spTgt spid="30"/>
                                        </p:tgtEl>
                                        <p:attrNameLst>
                                          <p:attrName>style.visibility</p:attrName>
                                        </p:attrNameLst>
                                      </p:cBhvr>
                                      <p:to>
                                        <p:strVal val="visible"/>
                                      </p:to>
                                    </p:set>
                                    <p:animEffect transition="in" filter="checkerboard(across)">
                                      <p:cBhvr>
                                        <p:cTn id="79" dur="500"/>
                                        <p:tgtEl>
                                          <p:spTgt spid="30"/>
                                        </p:tgtEl>
                                      </p:cBhvr>
                                    </p:animEffect>
                                  </p:childTnLst>
                                </p:cTn>
                              </p:par>
                              <p:par>
                                <p:cTn id="80" presetID="5" presetClass="entr" presetSubtype="10" fill="hold" grpId="0" nodeType="withEffect">
                                  <p:stCondLst>
                                    <p:cond delay="3000"/>
                                  </p:stCondLst>
                                  <p:childTnLst>
                                    <p:set>
                                      <p:cBhvr>
                                        <p:cTn id="81" dur="1" fill="hold">
                                          <p:stCondLst>
                                            <p:cond delay="0"/>
                                          </p:stCondLst>
                                        </p:cTn>
                                        <p:tgtEl>
                                          <p:spTgt spid="28"/>
                                        </p:tgtEl>
                                        <p:attrNameLst>
                                          <p:attrName>style.visibility</p:attrName>
                                        </p:attrNameLst>
                                      </p:cBhvr>
                                      <p:to>
                                        <p:strVal val="visible"/>
                                      </p:to>
                                    </p:set>
                                    <p:animEffect transition="in" filter="checkerboard(across)">
                                      <p:cBhvr>
                                        <p:cTn id="82" dur="500"/>
                                        <p:tgtEl>
                                          <p:spTgt spid="28"/>
                                        </p:tgtEl>
                                      </p:cBhvr>
                                    </p:animEffect>
                                  </p:childTnLst>
                                </p:cTn>
                              </p:par>
                              <p:par>
                                <p:cTn id="83" presetID="5" presetClass="entr" presetSubtype="10" fill="hold" nodeType="withEffect">
                                  <p:stCondLst>
                                    <p:cond delay="3000"/>
                                  </p:stCondLst>
                                  <p:childTnLst>
                                    <p:set>
                                      <p:cBhvr>
                                        <p:cTn id="84" dur="1" fill="hold">
                                          <p:stCondLst>
                                            <p:cond delay="0"/>
                                          </p:stCondLst>
                                        </p:cTn>
                                        <p:tgtEl>
                                          <p:spTgt spid="1030"/>
                                        </p:tgtEl>
                                        <p:attrNameLst>
                                          <p:attrName>style.visibility</p:attrName>
                                        </p:attrNameLst>
                                      </p:cBhvr>
                                      <p:to>
                                        <p:strVal val="visible"/>
                                      </p:to>
                                    </p:set>
                                    <p:animEffect transition="in" filter="checkerboard(across)">
                                      <p:cBhvr>
                                        <p:cTn id="85" dur="500"/>
                                        <p:tgtEl>
                                          <p:spTgt spid="1030"/>
                                        </p:tgtEl>
                                      </p:cBhvr>
                                    </p:animEffect>
                                  </p:childTnLst>
                                </p:cTn>
                              </p:par>
                              <p:par>
                                <p:cTn id="86" presetID="5" presetClass="entr" presetSubtype="10" fill="hold" grpId="0" nodeType="withEffect">
                                  <p:stCondLst>
                                    <p:cond delay="3000"/>
                                  </p:stCondLst>
                                  <p:childTnLst>
                                    <p:set>
                                      <p:cBhvr>
                                        <p:cTn id="87" dur="1" fill="hold">
                                          <p:stCondLst>
                                            <p:cond delay="0"/>
                                          </p:stCondLst>
                                        </p:cTn>
                                        <p:tgtEl>
                                          <p:spTgt spid="22540"/>
                                        </p:tgtEl>
                                        <p:attrNameLst>
                                          <p:attrName>style.visibility</p:attrName>
                                        </p:attrNameLst>
                                      </p:cBhvr>
                                      <p:to>
                                        <p:strVal val="visible"/>
                                      </p:to>
                                    </p:set>
                                    <p:animEffect transition="in" filter="checkerboard(across)">
                                      <p:cBhvr>
                                        <p:cTn id="88" dur="500"/>
                                        <p:tgtEl>
                                          <p:spTgt spid="22540"/>
                                        </p:tgtEl>
                                      </p:cBhvr>
                                    </p:animEffect>
                                  </p:childTnLst>
                                </p:cTn>
                              </p:par>
                              <p:par>
                                <p:cTn id="89" presetID="5" presetClass="entr" presetSubtype="10" fill="hold" grpId="0" nodeType="withEffect">
                                  <p:stCondLst>
                                    <p:cond delay="3000"/>
                                  </p:stCondLst>
                                  <p:childTnLst>
                                    <p:set>
                                      <p:cBhvr>
                                        <p:cTn id="90" dur="1" fill="hold">
                                          <p:stCondLst>
                                            <p:cond delay="0"/>
                                          </p:stCondLst>
                                        </p:cTn>
                                        <p:tgtEl>
                                          <p:spTgt spid="21"/>
                                        </p:tgtEl>
                                        <p:attrNameLst>
                                          <p:attrName>style.visibility</p:attrName>
                                        </p:attrNameLst>
                                      </p:cBhvr>
                                      <p:to>
                                        <p:strVal val="visible"/>
                                      </p:to>
                                    </p:set>
                                    <p:animEffect transition="in" filter="checkerboard(across)">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2540" grpId="0"/>
      <p:bldP spid="39" grpId="0" animBg="1"/>
      <p:bldP spid="40" grpId="0" animBg="1"/>
      <p:bldP spid="41" grpId="0" animBg="1"/>
      <p:bldP spid="32785" grpId="0"/>
      <p:bldP spid="32787"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9" name="Rectangle 5"/>
          <p:cNvSpPr txBox="1">
            <a:spLocks noChangeArrowheads="1"/>
          </p:cNvSpPr>
          <p:nvPr/>
        </p:nvSpPr>
        <p:spPr bwMode="gray">
          <a:xfrm>
            <a:off x="874713" y="461227"/>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err="1" smtClean="0">
                <a:solidFill>
                  <a:srgbClr val="171717"/>
                </a:solidFill>
              </a:rPr>
              <a:t>Objetivos</a:t>
            </a:r>
            <a:endParaRPr lang="en-US" sz="3200" b="1" dirty="0">
              <a:solidFill>
                <a:srgbClr val="171717"/>
              </a:solidFill>
            </a:endParaRPr>
          </a:p>
        </p:txBody>
      </p:sp>
      <p:sp>
        <p:nvSpPr>
          <p:cNvPr id="33" name="Rektangel 32"/>
          <p:cNvSpPr>
            <a:spLocks noChangeArrowheads="1"/>
          </p:cNvSpPr>
          <p:nvPr/>
        </p:nvSpPr>
        <p:spPr bwMode="auto">
          <a:xfrm>
            <a:off x="1093789" y="3240253"/>
            <a:ext cx="7173910" cy="49493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52" name="Rektangel 51"/>
          <p:cNvSpPr>
            <a:spLocks noChangeArrowheads="1"/>
          </p:cNvSpPr>
          <p:nvPr/>
        </p:nvSpPr>
        <p:spPr bwMode="auto">
          <a:xfrm>
            <a:off x="1093790" y="3882788"/>
            <a:ext cx="7173910" cy="2435955"/>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4583" name="Tekstboks 68"/>
          <p:cNvSpPr txBox="1">
            <a:spLocks noChangeArrowheads="1"/>
          </p:cNvSpPr>
          <p:nvPr/>
        </p:nvSpPr>
        <p:spPr bwMode="auto">
          <a:xfrm>
            <a:off x="1526051" y="4071973"/>
            <a:ext cx="6290174" cy="1815882"/>
          </a:xfrm>
          <a:prstGeom prst="rect">
            <a:avLst/>
          </a:prstGeom>
          <a:noFill/>
          <a:ln w="9525">
            <a:noFill/>
            <a:miter lim="800000"/>
            <a:headEnd/>
            <a:tailEnd/>
          </a:ln>
        </p:spPr>
        <p:txBody>
          <a:bodyPr wrap="square">
            <a:spAutoFit/>
          </a:bodyPr>
          <a:lstStyle/>
          <a:p>
            <a:pPr lvl="1" indent="-285750" algn="just">
              <a:buFont typeface="Wingdings" pitchFamily="2" charset="2"/>
              <a:buChar char="§"/>
            </a:pPr>
            <a:r>
              <a:rPr lang="es-EC" sz="1400" dirty="0">
                <a:solidFill>
                  <a:schemeClr val="bg2">
                    <a:lumMod val="50000"/>
                  </a:schemeClr>
                </a:solidFill>
                <a:latin typeface="Arial" pitchFamily="34" charset="0"/>
                <a:ea typeface="ＭＳ Ｐゴシック" pitchFamily="-97" charset="-128"/>
              </a:rPr>
              <a:t>Elaborar la especificación de requerimientos del sistema utilizando el estándar IEEE </a:t>
            </a:r>
            <a:r>
              <a:rPr lang="es-EC" sz="1400" dirty="0" smtClean="0">
                <a:solidFill>
                  <a:schemeClr val="bg2">
                    <a:lumMod val="50000"/>
                  </a:schemeClr>
                </a:solidFill>
                <a:latin typeface="Arial" pitchFamily="34" charset="0"/>
                <a:ea typeface="ＭＳ Ｐゴシック" pitchFamily="-97" charset="-128"/>
              </a:rPr>
              <a:t>830.</a:t>
            </a:r>
            <a:endParaRPr lang="es-EC" sz="1400" dirty="0">
              <a:solidFill>
                <a:schemeClr val="bg2">
                  <a:lumMod val="50000"/>
                </a:schemeClr>
              </a:solidFill>
              <a:latin typeface="Arial" pitchFamily="34" charset="0"/>
              <a:ea typeface="ＭＳ Ｐゴシック" pitchFamily="-97" charset="-128"/>
            </a:endParaRPr>
          </a:p>
          <a:p>
            <a:pPr lvl="1" indent="-285750" algn="just">
              <a:buFont typeface="Wingdings" pitchFamily="2" charset="2"/>
              <a:buChar char="§"/>
            </a:pPr>
            <a:r>
              <a:rPr lang="es-EC" sz="1400" dirty="0">
                <a:solidFill>
                  <a:schemeClr val="bg2">
                    <a:lumMod val="50000"/>
                  </a:schemeClr>
                </a:solidFill>
                <a:latin typeface="Arial" pitchFamily="34" charset="0"/>
                <a:ea typeface="ＭＳ Ｐゴシック" pitchFamily="-97" charset="-128"/>
              </a:rPr>
              <a:t>Codificar mediante el lenguaje y herramienta </a:t>
            </a:r>
            <a:r>
              <a:rPr lang="es-EC" sz="1400" dirty="0" smtClean="0">
                <a:solidFill>
                  <a:schemeClr val="bg2">
                    <a:lumMod val="50000"/>
                  </a:schemeClr>
                </a:solidFill>
                <a:latin typeface="Arial" pitchFamily="34" charset="0"/>
                <a:ea typeface="ＭＳ Ｐゴシック" pitchFamily="-97" charset="-128"/>
              </a:rPr>
              <a:t>JEE6</a:t>
            </a:r>
            <a:r>
              <a:rPr lang="es-EC" sz="1400" dirty="0">
                <a:solidFill>
                  <a:schemeClr val="bg2">
                    <a:lumMod val="50000"/>
                  </a:schemeClr>
                </a:solidFill>
                <a:latin typeface="Arial" pitchFamily="34" charset="0"/>
                <a:ea typeface="ＭＳ Ｐゴシック" pitchFamily="-97" charset="-128"/>
              </a:rPr>
              <a:t>.</a:t>
            </a:r>
          </a:p>
          <a:p>
            <a:pPr lvl="1" indent="-285750" algn="just">
              <a:buFont typeface="Wingdings" pitchFamily="2" charset="2"/>
              <a:buChar char="§"/>
            </a:pPr>
            <a:r>
              <a:rPr lang="es-EC" sz="1400" dirty="0">
                <a:solidFill>
                  <a:schemeClr val="bg2">
                    <a:lumMod val="50000"/>
                  </a:schemeClr>
                </a:solidFill>
                <a:latin typeface="Arial" pitchFamily="34" charset="0"/>
                <a:ea typeface="ＭＳ Ｐゴシック" pitchFamily="-97" charset="-128"/>
              </a:rPr>
              <a:t>Utilizar la metodología UWE para el desarrollo de la aplicación.</a:t>
            </a:r>
          </a:p>
          <a:p>
            <a:pPr lvl="1" indent="-285750" algn="just">
              <a:buFont typeface="Wingdings" pitchFamily="2" charset="2"/>
              <a:buChar char="§"/>
            </a:pPr>
            <a:r>
              <a:rPr lang="es-EC" sz="1400" dirty="0">
                <a:solidFill>
                  <a:schemeClr val="bg2">
                    <a:lumMod val="50000"/>
                  </a:schemeClr>
                </a:solidFill>
                <a:latin typeface="Arial" pitchFamily="34" charset="0"/>
                <a:ea typeface="ＭＳ Ｐゴシック" pitchFamily="-97" charset="-128"/>
              </a:rPr>
              <a:t>Construir un ambiente Web para los usuarios gestores de los programas de posgrado de la </a:t>
            </a:r>
            <a:r>
              <a:rPr lang="es-EC" sz="1400" dirty="0" smtClean="0">
                <a:solidFill>
                  <a:schemeClr val="bg2">
                    <a:lumMod val="50000"/>
                  </a:schemeClr>
                </a:solidFill>
                <a:latin typeface="Arial" pitchFamily="34" charset="0"/>
                <a:ea typeface="ＭＳ Ｐゴシック" pitchFamily="-97" charset="-128"/>
              </a:rPr>
              <a:t>Universidad.</a:t>
            </a:r>
            <a:endParaRPr lang="es-EC" sz="1400" dirty="0">
              <a:solidFill>
                <a:schemeClr val="bg2">
                  <a:lumMod val="50000"/>
                </a:schemeClr>
              </a:solidFill>
              <a:latin typeface="Arial" pitchFamily="34" charset="0"/>
              <a:ea typeface="ＭＳ Ｐゴシック" pitchFamily="-97" charset="-128"/>
            </a:endParaRPr>
          </a:p>
          <a:p>
            <a:pPr lvl="1" indent="-285750" algn="just">
              <a:buFont typeface="Wingdings" pitchFamily="2" charset="2"/>
              <a:buChar char="§"/>
            </a:pPr>
            <a:r>
              <a:rPr lang="es-ES_tradnl" sz="1400" dirty="0">
                <a:solidFill>
                  <a:schemeClr val="bg2">
                    <a:lumMod val="50000"/>
                  </a:schemeClr>
                </a:solidFill>
                <a:latin typeface="Arial" pitchFamily="34" charset="0"/>
                <a:ea typeface="ＭＳ Ｐゴシック" pitchFamily="-97" charset="-128"/>
              </a:rPr>
              <a:t>Probar e implementar el sistema con todas las funcionalidades que requieren los usuarios del sistema.</a:t>
            </a:r>
            <a:endParaRPr lang="es-EC" sz="1400" dirty="0">
              <a:solidFill>
                <a:schemeClr val="bg2">
                  <a:lumMod val="50000"/>
                </a:schemeClr>
              </a:solidFill>
              <a:latin typeface="Arial" pitchFamily="34" charset="0"/>
              <a:ea typeface="ＭＳ Ｐゴシック" pitchFamily="-97" charset="-128"/>
            </a:endParaRPr>
          </a:p>
        </p:txBody>
      </p:sp>
      <p:sp>
        <p:nvSpPr>
          <p:cNvPr id="24584" name="Rectangle 5"/>
          <p:cNvSpPr txBox="1">
            <a:spLocks noChangeArrowheads="1"/>
          </p:cNvSpPr>
          <p:nvPr/>
        </p:nvSpPr>
        <p:spPr bwMode="gray">
          <a:xfrm>
            <a:off x="2120622" y="3346788"/>
            <a:ext cx="1866096" cy="352892"/>
          </a:xfrm>
          <a:prstGeom prst="rect">
            <a:avLst/>
          </a:prstGeom>
          <a:noFill/>
          <a:ln w="9525">
            <a:noFill/>
            <a:miter lim="800000"/>
            <a:headEnd/>
            <a:tailEnd/>
          </a:ln>
        </p:spPr>
        <p:txBody>
          <a:bodyPr lIns="0" rIns="0" anchor="ctr"/>
          <a:lstStyle/>
          <a:p>
            <a:pPr defTabSz="914400" eaLnBrk="0" hangingPunct="0">
              <a:lnSpc>
                <a:spcPct val="95000"/>
              </a:lnSpc>
            </a:pPr>
            <a:r>
              <a:rPr lang="en-US" sz="1600" b="1" dirty="0" err="1" smtClean="0">
                <a:solidFill>
                  <a:schemeClr val="bg1"/>
                </a:solidFill>
              </a:rPr>
              <a:t>Específicos</a:t>
            </a:r>
            <a:endParaRPr lang="en-US" sz="1600" b="1" dirty="0">
              <a:solidFill>
                <a:schemeClr val="bg1"/>
              </a:solidFill>
            </a:endParaRPr>
          </a:p>
        </p:txBody>
      </p:sp>
      <p:sp>
        <p:nvSpPr>
          <p:cNvPr id="76" name="Højrepil 75"/>
          <p:cNvSpPr/>
          <p:nvPr/>
        </p:nvSpPr>
        <p:spPr bwMode="auto">
          <a:xfrm rot="5400000">
            <a:off x="4414044" y="2910910"/>
            <a:ext cx="533400" cy="514704"/>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4" name="Rektangel 63"/>
          <p:cNvSpPr>
            <a:spLocks noChangeArrowheads="1"/>
          </p:cNvSpPr>
          <p:nvPr/>
        </p:nvSpPr>
        <p:spPr bwMode="auto">
          <a:xfrm>
            <a:off x="1093789" y="1224257"/>
            <a:ext cx="7173910" cy="494936"/>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65" name="Rektangel 64"/>
          <p:cNvSpPr>
            <a:spLocks noChangeArrowheads="1"/>
          </p:cNvSpPr>
          <p:nvPr/>
        </p:nvSpPr>
        <p:spPr bwMode="auto">
          <a:xfrm>
            <a:off x="1093789" y="1803534"/>
            <a:ext cx="7173910" cy="1081558"/>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4353" name="Tekstboks 72"/>
          <p:cNvSpPr txBox="1">
            <a:spLocks noChangeArrowheads="1"/>
          </p:cNvSpPr>
          <p:nvPr/>
        </p:nvSpPr>
        <p:spPr bwMode="auto">
          <a:xfrm>
            <a:off x="1176627" y="1943358"/>
            <a:ext cx="6723369" cy="738665"/>
          </a:xfrm>
          <a:prstGeom prst="rect">
            <a:avLst/>
          </a:prstGeom>
          <a:noFill/>
          <a:ln w="9525">
            <a:noFill/>
            <a:miter lim="800000"/>
            <a:headEnd/>
            <a:tailEnd/>
          </a:ln>
        </p:spPr>
        <p:txBody>
          <a:bodyPr wrap="square">
            <a:spAutoFit/>
          </a:bodyPr>
          <a:lstStyle/>
          <a:p>
            <a:pPr lvl="1" algn="just">
              <a:lnSpc>
                <a:spcPct val="100000"/>
              </a:lnSpc>
            </a:pPr>
            <a:r>
              <a:rPr lang="es-EC" sz="1400" dirty="0">
                <a:solidFill>
                  <a:schemeClr val="bg2">
                    <a:lumMod val="50000"/>
                  </a:schemeClr>
                </a:solidFill>
                <a:latin typeface="Arial" pitchFamily="34" charset="0"/>
                <a:ea typeface="ＭＳ Ｐゴシック" pitchFamily="-97" charset="-128"/>
              </a:rPr>
              <a:t>Realizar el diseño e implementación de un sistema Web de Gestión de Calidad Evidencias de los programas de posgrados para la </a:t>
            </a:r>
            <a:r>
              <a:rPr lang="es-EC" sz="1400" dirty="0" smtClean="0">
                <a:solidFill>
                  <a:schemeClr val="bg2">
                    <a:lumMod val="50000"/>
                  </a:schemeClr>
                </a:solidFill>
                <a:latin typeface="Arial" pitchFamily="34" charset="0"/>
                <a:ea typeface="ＭＳ Ｐゴシック" pitchFamily="-97" charset="-128"/>
              </a:rPr>
              <a:t>Universidad, </a:t>
            </a:r>
            <a:r>
              <a:rPr lang="es-EC" sz="1400" dirty="0">
                <a:solidFill>
                  <a:schemeClr val="bg2">
                    <a:lumMod val="50000"/>
                  </a:schemeClr>
                </a:solidFill>
                <a:latin typeface="Arial" pitchFamily="34" charset="0"/>
                <a:ea typeface="ＭＳ Ｐゴシック" pitchFamily="-97" charset="-128"/>
              </a:rPr>
              <a:t>utilizando la metodología UWE y la plataforma </a:t>
            </a:r>
            <a:r>
              <a:rPr lang="es-EC" sz="1400" dirty="0" smtClean="0">
                <a:solidFill>
                  <a:schemeClr val="bg2">
                    <a:lumMod val="50000"/>
                  </a:schemeClr>
                </a:solidFill>
                <a:latin typeface="Arial" pitchFamily="34" charset="0"/>
                <a:ea typeface="ＭＳ Ｐゴシック" pitchFamily="-97" charset="-128"/>
              </a:rPr>
              <a:t>JEE6</a:t>
            </a:r>
            <a:r>
              <a:rPr lang="es-EC" sz="1400" dirty="0">
                <a:solidFill>
                  <a:schemeClr val="bg2">
                    <a:lumMod val="50000"/>
                  </a:schemeClr>
                </a:solidFill>
                <a:latin typeface="Arial" pitchFamily="34" charset="0"/>
                <a:ea typeface="ＭＳ Ｐゴシック" pitchFamily="-97" charset="-128"/>
              </a:rPr>
              <a:t>.</a:t>
            </a:r>
          </a:p>
        </p:txBody>
      </p:sp>
      <p:sp>
        <p:nvSpPr>
          <p:cNvPr id="24591" name="Rectangle 5"/>
          <p:cNvSpPr txBox="1">
            <a:spLocks noChangeArrowheads="1"/>
          </p:cNvSpPr>
          <p:nvPr/>
        </p:nvSpPr>
        <p:spPr bwMode="gray">
          <a:xfrm>
            <a:off x="1176626" y="1313035"/>
            <a:ext cx="6253457" cy="312942"/>
          </a:xfrm>
          <a:prstGeom prst="rect">
            <a:avLst/>
          </a:prstGeom>
          <a:noFill/>
          <a:ln w="9525">
            <a:noFill/>
            <a:miter lim="800000"/>
            <a:headEnd/>
            <a:tailEnd/>
          </a:ln>
        </p:spPr>
        <p:txBody>
          <a:bodyPr lIns="0" rIns="0" anchor="ctr"/>
          <a:lstStyle/>
          <a:p>
            <a:pPr defTabSz="914400" eaLnBrk="0" hangingPunct="0">
              <a:lnSpc>
                <a:spcPct val="95000"/>
              </a:lnSpc>
            </a:pPr>
            <a:r>
              <a:rPr lang="en-US" sz="1600" b="1" dirty="0" smtClean="0">
                <a:solidFill>
                  <a:schemeClr val="bg1"/>
                </a:solidFill>
              </a:rPr>
              <a:t>General</a:t>
            </a:r>
            <a:endParaRPr lang="en-US" sz="1600" b="1" dirty="0">
              <a:solidFill>
                <a:schemeClr val="bg1"/>
              </a:solidFill>
            </a:endParaRPr>
          </a:p>
        </p:txBody>
      </p:sp>
      <p:grpSp>
        <p:nvGrpSpPr>
          <p:cNvPr id="24594" name="Gruppe 35"/>
          <p:cNvGrpSpPr>
            <a:grpSpLocks/>
          </p:cNvGrpSpPr>
          <p:nvPr/>
        </p:nvGrpSpPr>
        <p:grpSpPr bwMode="auto">
          <a:xfrm>
            <a:off x="1178132" y="2045453"/>
            <a:ext cx="362978" cy="481620"/>
            <a:chOff x="952500" y="2801938"/>
            <a:chExt cx="382270" cy="344487"/>
          </a:xfrm>
        </p:grpSpPr>
        <p:sp>
          <p:nvSpPr>
            <p:cNvPr id="71" name="Rektangel 70"/>
            <p:cNvSpPr>
              <a:spLocks noChangeArrowheads="1"/>
            </p:cNvSpPr>
            <p:nvPr/>
          </p:nvSpPr>
          <p:spPr bwMode="auto">
            <a:xfrm>
              <a:off x="952500" y="2801938"/>
              <a:ext cx="344202" cy="344487"/>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35" name="Tekstboks 34"/>
            <p:cNvSpPr txBox="1">
              <a:spLocks noChangeArrowheads="1"/>
            </p:cNvSpPr>
            <p:nvPr/>
          </p:nvSpPr>
          <p:spPr bwMode="auto">
            <a:xfrm>
              <a:off x="1012775" y="2822575"/>
              <a:ext cx="321995" cy="276225"/>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1</a:t>
              </a:r>
            </a:p>
          </p:txBody>
        </p:sp>
      </p:grpSp>
      <p:grpSp>
        <p:nvGrpSpPr>
          <p:cNvPr id="24595" name="Gruppe 37"/>
          <p:cNvGrpSpPr>
            <a:grpSpLocks/>
          </p:cNvGrpSpPr>
          <p:nvPr/>
        </p:nvGrpSpPr>
        <p:grpSpPr bwMode="auto">
          <a:xfrm>
            <a:off x="1257802" y="4138634"/>
            <a:ext cx="326831" cy="481620"/>
            <a:chOff x="1036474" y="4299123"/>
            <a:chExt cx="344488" cy="344487"/>
          </a:xfrm>
        </p:grpSpPr>
        <p:sp>
          <p:nvSpPr>
            <p:cNvPr id="66" name="Rektangel 65"/>
            <p:cNvSpPr>
              <a:spLocks noChangeArrowheads="1"/>
            </p:cNvSpPr>
            <p:nvPr/>
          </p:nvSpPr>
          <p:spPr bwMode="auto">
            <a:xfrm>
              <a:off x="1036474" y="429912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37" name="Tekstboks 36"/>
            <p:cNvSpPr txBox="1">
              <a:spLocks noChangeArrowheads="1"/>
            </p:cNvSpPr>
            <p:nvPr/>
          </p:nvSpPr>
          <p:spPr bwMode="auto">
            <a:xfrm>
              <a:off x="1047587" y="4372304"/>
              <a:ext cx="322262" cy="19812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a:latin typeface="Arial" pitchFamily="34" charset="0"/>
                  <a:ea typeface="ＭＳ Ｐゴシック" pitchFamily="-97" charset="-128"/>
                </a:rPr>
                <a:t>2</a:t>
              </a:r>
            </a:p>
          </p:txBody>
        </p:sp>
      </p:grpSp>
      <p:pic>
        <p:nvPicPr>
          <p:cNvPr id="22" name="Picture 2" descr="C:\Users\katty\Documents\NetBeansProjects\prj_espeAcreditacion\web\images\logoSI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1533"/>
            <a:ext cx="1752600" cy="836725"/>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8939051" y="6653053"/>
            <a:ext cx="323193" cy="315310"/>
          </a:xfrm>
          <a:prstGeom prst="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50625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strips(downLeft)">
                                      <p:cBhvr>
                                        <p:cTn id="7" dur="500"/>
                                        <p:tgtEl>
                                          <p:spTgt spid="6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strips(downLeft)">
                                      <p:cBhvr>
                                        <p:cTn id="10" dur="500"/>
                                        <p:tgtEl>
                                          <p:spTgt spid="6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4353"/>
                                        </p:tgtEl>
                                        <p:attrNameLst>
                                          <p:attrName>style.visibility</p:attrName>
                                        </p:attrNameLst>
                                      </p:cBhvr>
                                      <p:to>
                                        <p:strVal val="visible"/>
                                      </p:to>
                                    </p:set>
                                    <p:animEffect transition="in" filter="strips(downLeft)">
                                      <p:cBhvr>
                                        <p:cTn id="13" dur="500"/>
                                        <p:tgtEl>
                                          <p:spTgt spid="1435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4591"/>
                                        </p:tgtEl>
                                        <p:attrNameLst>
                                          <p:attrName>style.visibility</p:attrName>
                                        </p:attrNameLst>
                                      </p:cBhvr>
                                      <p:to>
                                        <p:strVal val="visible"/>
                                      </p:to>
                                    </p:set>
                                    <p:animEffect transition="in" filter="strips(downLeft)">
                                      <p:cBhvr>
                                        <p:cTn id="16" dur="500"/>
                                        <p:tgtEl>
                                          <p:spTgt spid="24591"/>
                                        </p:tgtEl>
                                      </p:cBhvr>
                                    </p:animEffect>
                                  </p:childTnLst>
                                </p:cTn>
                              </p:par>
                              <p:par>
                                <p:cTn id="17" presetID="18" presetClass="entr" presetSubtype="12" fill="hold" nodeType="withEffect">
                                  <p:stCondLst>
                                    <p:cond delay="0"/>
                                  </p:stCondLst>
                                  <p:childTnLst>
                                    <p:set>
                                      <p:cBhvr>
                                        <p:cTn id="18" dur="1" fill="hold">
                                          <p:stCondLst>
                                            <p:cond delay="0"/>
                                          </p:stCondLst>
                                        </p:cTn>
                                        <p:tgtEl>
                                          <p:spTgt spid="24594"/>
                                        </p:tgtEl>
                                        <p:attrNameLst>
                                          <p:attrName>style.visibility</p:attrName>
                                        </p:attrNameLst>
                                      </p:cBhvr>
                                      <p:to>
                                        <p:strVal val="visible"/>
                                      </p:to>
                                    </p:set>
                                    <p:animEffect transition="in" filter="strips(downLeft)">
                                      <p:cBhvr>
                                        <p:cTn id="19" dur="500"/>
                                        <p:tgtEl>
                                          <p:spTgt spid="24594"/>
                                        </p:tgtEl>
                                      </p:cBhvr>
                                    </p:animEffect>
                                  </p:childTnLst>
                                </p:cTn>
                              </p:par>
                            </p:childTnLst>
                          </p:cTn>
                        </p:par>
                        <p:par>
                          <p:cTn id="20" fill="hold">
                            <p:stCondLst>
                              <p:cond delay="500"/>
                            </p:stCondLst>
                            <p:childTnLst>
                              <p:par>
                                <p:cTn id="21" presetID="18" presetClass="entr" presetSubtype="12" fill="hold" grpId="0" nodeType="afterEffect">
                                  <p:stCondLst>
                                    <p:cond delay="3000"/>
                                  </p:stCondLst>
                                  <p:childTnLst>
                                    <p:set>
                                      <p:cBhvr>
                                        <p:cTn id="22" dur="1" fill="hold">
                                          <p:stCondLst>
                                            <p:cond delay="0"/>
                                          </p:stCondLst>
                                        </p:cTn>
                                        <p:tgtEl>
                                          <p:spTgt spid="76"/>
                                        </p:tgtEl>
                                        <p:attrNameLst>
                                          <p:attrName>style.visibility</p:attrName>
                                        </p:attrNameLst>
                                      </p:cBhvr>
                                      <p:to>
                                        <p:strVal val="visible"/>
                                      </p:to>
                                    </p:set>
                                    <p:animEffect transition="in" filter="strips(downLeft)">
                                      <p:cBhvr>
                                        <p:cTn id="23" dur="500"/>
                                        <p:tgtEl>
                                          <p:spTgt spid="76"/>
                                        </p:tgtEl>
                                      </p:cBhvr>
                                    </p:animEffect>
                                  </p:childTnLst>
                                </p:cTn>
                              </p:par>
                              <p:par>
                                <p:cTn id="24" presetID="18" presetClass="entr" presetSubtype="12" fill="hold" grpId="0" nodeType="withEffect">
                                  <p:stCondLst>
                                    <p:cond delay="300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grpId="0" nodeType="withEffect">
                                  <p:stCondLst>
                                    <p:cond delay="3000"/>
                                  </p:stCondLst>
                                  <p:childTnLst>
                                    <p:set>
                                      <p:cBhvr>
                                        <p:cTn id="28" dur="1" fill="hold">
                                          <p:stCondLst>
                                            <p:cond delay="0"/>
                                          </p:stCondLst>
                                        </p:cTn>
                                        <p:tgtEl>
                                          <p:spTgt spid="52"/>
                                        </p:tgtEl>
                                        <p:attrNameLst>
                                          <p:attrName>style.visibility</p:attrName>
                                        </p:attrNameLst>
                                      </p:cBhvr>
                                      <p:to>
                                        <p:strVal val="visible"/>
                                      </p:to>
                                    </p:set>
                                    <p:animEffect transition="in" filter="strips(downLeft)">
                                      <p:cBhvr>
                                        <p:cTn id="29" dur="500"/>
                                        <p:tgtEl>
                                          <p:spTgt spid="52"/>
                                        </p:tgtEl>
                                      </p:cBhvr>
                                    </p:animEffect>
                                  </p:childTnLst>
                                </p:cTn>
                              </p:par>
                              <p:par>
                                <p:cTn id="30" presetID="18" presetClass="entr" presetSubtype="12" fill="hold" grpId="0" nodeType="withEffect">
                                  <p:stCondLst>
                                    <p:cond delay="3000"/>
                                  </p:stCondLst>
                                  <p:childTnLst>
                                    <p:set>
                                      <p:cBhvr>
                                        <p:cTn id="31" dur="1" fill="hold">
                                          <p:stCondLst>
                                            <p:cond delay="0"/>
                                          </p:stCondLst>
                                        </p:cTn>
                                        <p:tgtEl>
                                          <p:spTgt spid="24583"/>
                                        </p:tgtEl>
                                        <p:attrNameLst>
                                          <p:attrName>style.visibility</p:attrName>
                                        </p:attrNameLst>
                                      </p:cBhvr>
                                      <p:to>
                                        <p:strVal val="visible"/>
                                      </p:to>
                                    </p:set>
                                    <p:animEffect transition="in" filter="strips(downLeft)">
                                      <p:cBhvr>
                                        <p:cTn id="32" dur="500"/>
                                        <p:tgtEl>
                                          <p:spTgt spid="24583"/>
                                        </p:tgtEl>
                                      </p:cBhvr>
                                    </p:animEffect>
                                  </p:childTnLst>
                                </p:cTn>
                              </p:par>
                              <p:par>
                                <p:cTn id="33" presetID="18" presetClass="entr" presetSubtype="12" fill="hold" grpId="0" nodeType="withEffect">
                                  <p:stCondLst>
                                    <p:cond delay="3000"/>
                                  </p:stCondLst>
                                  <p:childTnLst>
                                    <p:set>
                                      <p:cBhvr>
                                        <p:cTn id="34" dur="1" fill="hold">
                                          <p:stCondLst>
                                            <p:cond delay="0"/>
                                          </p:stCondLst>
                                        </p:cTn>
                                        <p:tgtEl>
                                          <p:spTgt spid="24584"/>
                                        </p:tgtEl>
                                        <p:attrNameLst>
                                          <p:attrName>style.visibility</p:attrName>
                                        </p:attrNameLst>
                                      </p:cBhvr>
                                      <p:to>
                                        <p:strVal val="visible"/>
                                      </p:to>
                                    </p:set>
                                    <p:animEffect transition="in" filter="strips(downLeft)">
                                      <p:cBhvr>
                                        <p:cTn id="35" dur="500"/>
                                        <p:tgtEl>
                                          <p:spTgt spid="24584"/>
                                        </p:tgtEl>
                                      </p:cBhvr>
                                    </p:animEffect>
                                  </p:childTnLst>
                                </p:cTn>
                              </p:par>
                              <p:par>
                                <p:cTn id="36" presetID="18" presetClass="entr" presetSubtype="12" fill="hold" nodeType="withEffect">
                                  <p:stCondLst>
                                    <p:cond delay="3000"/>
                                  </p:stCondLst>
                                  <p:childTnLst>
                                    <p:set>
                                      <p:cBhvr>
                                        <p:cTn id="37" dur="1" fill="hold">
                                          <p:stCondLst>
                                            <p:cond delay="0"/>
                                          </p:stCondLst>
                                        </p:cTn>
                                        <p:tgtEl>
                                          <p:spTgt spid="24595"/>
                                        </p:tgtEl>
                                        <p:attrNameLst>
                                          <p:attrName>style.visibility</p:attrName>
                                        </p:attrNameLst>
                                      </p:cBhvr>
                                      <p:to>
                                        <p:strVal val="visible"/>
                                      </p:to>
                                    </p:set>
                                    <p:animEffect transition="in" filter="strips(downLeft)">
                                      <p:cBhvr>
                                        <p:cTn id="38" dur="5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2" grpId="0" animBg="1"/>
      <p:bldP spid="24583" grpId="0"/>
      <p:bldP spid="24584" grpId="0"/>
      <p:bldP spid="76" grpId="0" animBg="1"/>
      <p:bldP spid="64" grpId="0" animBg="1"/>
      <p:bldP spid="65" grpId="0" animBg="1"/>
      <p:bldP spid="14353" grpId="0"/>
      <p:bldP spid="245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5"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Marco </a:t>
            </a:r>
            <a:r>
              <a:rPr lang="en-US" sz="3000" b="1" dirty="0" err="1" smtClean="0">
                <a:solidFill>
                  <a:srgbClr val="171717"/>
                </a:solidFill>
              </a:rPr>
              <a:t>Teórico</a:t>
            </a:r>
            <a:endParaRPr lang="en-US" sz="3000" b="1" dirty="0">
              <a:solidFill>
                <a:srgbClr val="171717"/>
              </a:solidFill>
            </a:endParaRPr>
          </a:p>
        </p:txBody>
      </p:sp>
      <p:sp>
        <p:nvSpPr>
          <p:cNvPr id="32" name="Rektangel 31"/>
          <p:cNvSpPr>
            <a:spLocks noChangeArrowheads="1"/>
          </p:cNvSpPr>
          <p:nvPr/>
        </p:nvSpPr>
        <p:spPr bwMode="auto">
          <a:xfrm>
            <a:off x="914400" y="2667000"/>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15394" name="Tekstboks 27"/>
          <p:cNvSpPr txBox="1">
            <a:spLocks noChangeArrowheads="1"/>
          </p:cNvSpPr>
          <p:nvPr/>
        </p:nvSpPr>
        <p:spPr bwMode="auto">
          <a:xfrm>
            <a:off x="1435100" y="2862549"/>
            <a:ext cx="2438400" cy="461665"/>
          </a:xfrm>
          <a:prstGeom prst="rect">
            <a:avLst/>
          </a:prstGeom>
          <a:noFill/>
          <a:ln w="9525">
            <a:noFill/>
            <a:miter lim="800000"/>
            <a:headEnd/>
            <a:tailEnd/>
          </a:ln>
        </p:spPr>
        <p:txBody>
          <a:bodyPr>
            <a:spAutoFit/>
          </a:bodyPr>
          <a:lstStyle/>
          <a:p>
            <a:pPr algn="just">
              <a:defRPr/>
            </a:pPr>
            <a:r>
              <a:rPr lang="en-US" sz="1200" dirty="0" smtClean="0">
                <a:solidFill>
                  <a:schemeClr val="tx2">
                    <a:lumMod val="50000"/>
                  </a:schemeClr>
                </a:solidFill>
                <a:latin typeface="Arial" pitchFamily="34" charset="0"/>
                <a:ea typeface="ＭＳ Ｐゴシック" pitchFamily="-97" charset="-128"/>
              </a:rPr>
              <a:t>Java</a:t>
            </a:r>
            <a:r>
              <a:rPr lang="en-US" sz="1200" dirty="0">
                <a:solidFill>
                  <a:schemeClr val="tx2">
                    <a:lumMod val="50000"/>
                  </a:schemeClr>
                </a:solidFill>
                <a:latin typeface="Arial" pitchFamily="34" charset="0"/>
                <a:ea typeface="ＭＳ Ｐゴシック" pitchFamily="-97" charset="-128"/>
              </a:rPr>
              <a:t>, </a:t>
            </a:r>
            <a:r>
              <a:rPr lang="en-US" sz="1200" dirty="0" err="1" smtClean="0">
                <a:solidFill>
                  <a:schemeClr val="tx2">
                    <a:lumMod val="50000"/>
                  </a:schemeClr>
                </a:solidFill>
                <a:latin typeface="Arial" pitchFamily="34" charset="0"/>
                <a:ea typeface="ＭＳ Ｐゴシック" pitchFamily="-97" charset="-128"/>
              </a:rPr>
              <a:t>Netbeans</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JSF (MVC</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MySQL</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Glassfish.</a:t>
            </a:r>
            <a:endParaRPr lang="da-DK" sz="1200" dirty="0">
              <a:solidFill>
                <a:schemeClr val="tx2">
                  <a:lumMod val="50000"/>
                </a:schemeClr>
              </a:solidFill>
              <a:latin typeface="Arial" pitchFamily="34" charset="0"/>
              <a:ea typeface="ＭＳ Ｐゴシック" pitchFamily="-97" charset="-128"/>
            </a:endParaRPr>
          </a:p>
        </p:txBody>
      </p:sp>
      <p:grpSp>
        <p:nvGrpSpPr>
          <p:cNvPr id="25608" name="Gruppe 63"/>
          <p:cNvGrpSpPr>
            <a:grpSpLocks/>
          </p:cNvGrpSpPr>
          <p:nvPr/>
        </p:nvGrpSpPr>
        <p:grpSpPr bwMode="auto">
          <a:xfrm>
            <a:off x="914400" y="2282825"/>
            <a:ext cx="3027363" cy="307975"/>
            <a:chOff x="914400" y="2283460"/>
            <a:chExt cx="3027600" cy="307340"/>
          </a:xfrm>
        </p:grpSpPr>
        <p:sp>
          <p:nvSpPr>
            <p:cNvPr id="31"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25631" name="Rectangle 5"/>
            <p:cNvSpPr txBox="1">
              <a:spLocks noChangeArrowheads="1"/>
            </p:cNvSpPr>
            <p:nvPr/>
          </p:nvSpPr>
          <p:spPr bwMode="gray">
            <a:xfrm>
              <a:off x="1001713" y="2316163"/>
              <a:ext cx="2872019" cy="2746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Herramientas</a:t>
              </a:r>
              <a:r>
                <a:rPr lang="en-US" sz="1400" b="1" dirty="0" smtClean="0">
                  <a:solidFill>
                    <a:schemeClr val="tx2"/>
                  </a:solidFill>
                </a:rPr>
                <a:t> de </a:t>
              </a:r>
              <a:r>
                <a:rPr lang="en-US" sz="1400" b="1" dirty="0" err="1" smtClean="0">
                  <a:solidFill>
                    <a:schemeClr val="tx2"/>
                  </a:solidFill>
                </a:rPr>
                <a:t>Desarrollo</a:t>
              </a:r>
              <a:endParaRPr lang="en-US" sz="1400" b="1" dirty="0">
                <a:solidFill>
                  <a:schemeClr val="tx2"/>
                </a:solidFill>
              </a:endParaRPr>
            </a:p>
          </p:txBody>
        </p:sp>
      </p:grpSp>
      <p:sp>
        <p:nvSpPr>
          <p:cNvPr id="23" name="Rektangel 22"/>
          <p:cNvSpPr>
            <a:spLocks noChangeArrowheads="1"/>
          </p:cNvSpPr>
          <p:nvPr/>
        </p:nvSpPr>
        <p:spPr bwMode="auto">
          <a:xfrm>
            <a:off x="927100" y="3924300"/>
            <a:ext cx="3025775" cy="7493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5610" name="Tekstboks 17"/>
          <p:cNvSpPr txBox="1">
            <a:spLocks noChangeArrowheads="1"/>
          </p:cNvSpPr>
          <p:nvPr/>
        </p:nvSpPr>
        <p:spPr bwMode="auto">
          <a:xfrm>
            <a:off x="1473200" y="4024313"/>
            <a:ext cx="2400300" cy="461665"/>
          </a:xfrm>
          <a:prstGeom prst="rect">
            <a:avLst/>
          </a:prstGeom>
          <a:noFill/>
          <a:ln w="9525">
            <a:noFill/>
            <a:miter lim="800000"/>
            <a:headEnd/>
            <a:tailEnd/>
          </a:ln>
        </p:spPr>
        <p:txBody>
          <a:bodyPr>
            <a:spAutoFit/>
          </a:bodyPr>
          <a:lstStyle/>
          <a:p>
            <a:pPr algn="just"/>
            <a:r>
              <a:rPr lang="en-US" sz="1200" dirty="0" smtClean="0">
                <a:solidFill>
                  <a:srgbClr val="171717"/>
                </a:solidFill>
              </a:rPr>
              <a:t>UWE UML</a:t>
            </a:r>
            <a:endParaRPr lang="da-DK" sz="1200" dirty="0">
              <a:solidFill>
                <a:srgbClr val="171717"/>
              </a:solidFill>
            </a:endParaRPr>
          </a:p>
          <a:p>
            <a:pPr algn="just"/>
            <a:endParaRPr lang="da-DK" sz="1200" dirty="0">
              <a:solidFill>
                <a:srgbClr val="171717"/>
              </a:solidFill>
            </a:endParaRPr>
          </a:p>
        </p:txBody>
      </p:sp>
      <p:grpSp>
        <p:nvGrpSpPr>
          <p:cNvPr id="25611" name="Gruppe 62"/>
          <p:cNvGrpSpPr>
            <a:grpSpLocks/>
          </p:cNvGrpSpPr>
          <p:nvPr/>
        </p:nvGrpSpPr>
        <p:grpSpPr bwMode="auto">
          <a:xfrm>
            <a:off x="914400" y="3521075"/>
            <a:ext cx="3054350" cy="319088"/>
            <a:chOff x="914400" y="3520440"/>
            <a:chExt cx="3053715" cy="320040"/>
          </a:xfrm>
        </p:grpSpPr>
        <p:sp>
          <p:nvSpPr>
            <p:cNvPr id="14" name="Rektangel 13"/>
            <p:cNvSpPr>
              <a:spLocks noChangeArrowheads="1"/>
            </p:cNvSpPr>
            <p:nvPr/>
          </p:nvSpPr>
          <p:spPr bwMode="auto">
            <a:xfrm>
              <a:off x="914400" y="3520440"/>
              <a:ext cx="3053715" cy="320040"/>
            </a:xfrm>
            <a:prstGeom prst="rect">
              <a:avLst/>
            </a:prstGeom>
            <a:gradFill flip="none" rotWithShape="1">
              <a:gsLst>
                <a:gs pos="0">
                  <a:srgbClr val="FFFFFF">
                    <a:lumMod val="75000"/>
                  </a:srgbClr>
                </a:gs>
                <a:gs pos="50000">
                  <a:schemeClr val="tx1">
                    <a:lumMod val="85000"/>
                  </a:scheme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defRPr/>
              </a:pPr>
              <a:endParaRPr lang="da-DK" sz="1400" kern="0" noProof="1">
                <a:solidFill>
                  <a:sysClr val="window" lastClr="FFFFFF"/>
                </a:solidFill>
                <a:latin typeface="Arial" pitchFamily="34" charset="0"/>
                <a:ea typeface="ＭＳ Ｐゴシック" pitchFamily="-97" charset="-128"/>
              </a:endParaRPr>
            </a:p>
          </p:txBody>
        </p:sp>
        <p:sp>
          <p:nvSpPr>
            <p:cNvPr id="25629" name="Rectangle 5"/>
            <p:cNvSpPr txBox="1">
              <a:spLocks noChangeArrowheads="1"/>
            </p:cNvSpPr>
            <p:nvPr/>
          </p:nvSpPr>
          <p:spPr bwMode="gray">
            <a:xfrm>
              <a:off x="1039813" y="3562033"/>
              <a:ext cx="1379537" cy="2365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Metodología</a:t>
              </a:r>
              <a:endParaRPr lang="en-US" sz="1400" b="1" dirty="0">
                <a:solidFill>
                  <a:schemeClr val="tx2"/>
                </a:solidFill>
              </a:endParaRPr>
            </a:p>
          </p:txBody>
        </p:sp>
      </p:grpSp>
      <p:sp>
        <p:nvSpPr>
          <p:cNvPr id="34" name="Rektangel 33"/>
          <p:cNvSpPr>
            <a:spLocks noChangeArrowheads="1"/>
          </p:cNvSpPr>
          <p:nvPr/>
        </p:nvSpPr>
        <p:spPr bwMode="auto">
          <a:xfrm>
            <a:off x="4114800" y="2298700"/>
            <a:ext cx="4343400" cy="3632200"/>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15370" name="Tekstboks 39"/>
          <p:cNvSpPr txBox="1">
            <a:spLocks noChangeArrowheads="1"/>
          </p:cNvSpPr>
          <p:nvPr/>
        </p:nvSpPr>
        <p:spPr bwMode="auto">
          <a:xfrm>
            <a:off x="4340225" y="2656743"/>
            <a:ext cx="3838575" cy="3250405"/>
          </a:xfrm>
          <a:prstGeom prst="rect">
            <a:avLst/>
          </a:prstGeom>
          <a:noFill/>
          <a:ln w="25400" cap="flat" cmpd="sng" algn="ctr">
            <a:noFill/>
            <a:prstDash val="solid"/>
          </a:ln>
          <a:effectLst/>
        </p:spPr>
        <p:txBody>
          <a:bodyPr anchor="ctr"/>
          <a:lstStyle/>
          <a:p>
            <a:pPr marL="285750" indent="-285750" algn="just" defTabSz="914400" fontAlgn="auto">
              <a:spcBef>
                <a:spcPts val="0"/>
              </a:spcBef>
              <a:spcAft>
                <a:spcPts val="0"/>
              </a:spcAft>
              <a:buFont typeface="Wingdings" pitchFamily="2" charset="2"/>
              <a:buChar char="§"/>
              <a:defRPr/>
            </a:pPr>
            <a:r>
              <a:rPr lang="es-EC" sz="1600" b="1" kern="0" noProof="1" smtClean="0">
                <a:solidFill>
                  <a:schemeClr val="tx2"/>
                </a:solidFill>
                <a:latin typeface="Arial" pitchFamily="34" charset="0"/>
                <a:ea typeface="ＭＳ Ｐゴシック" pitchFamily="-97" charset="-128"/>
              </a:rPr>
              <a:t>Java:</a:t>
            </a:r>
            <a:r>
              <a:rPr lang="es-EC" sz="1600" kern="0" noProof="1" smtClean="0">
                <a:solidFill>
                  <a:schemeClr val="tx2"/>
                </a:solidFill>
                <a:latin typeface="Arial" pitchFamily="34" charset="0"/>
                <a:ea typeface="ＭＳ Ｐゴシック" pitchFamily="-97" charset="-128"/>
              </a:rPr>
              <a:t> lenguaje </a:t>
            </a:r>
            <a:r>
              <a:rPr lang="es-EC" sz="1600" kern="0" noProof="1">
                <a:solidFill>
                  <a:schemeClr val="tx2"/>
                </a:solidFill>
                <a:latin typeface="Arial" pitchFamily="34" charset="0"/>
                <a:ea typeface="ＭＳ Ｐゴシック" pitchFamily="-97" charset="-128"/>
              </a:rPr>
              <a:t>de Programación orientada a </a:t>
            </a:r>
            <a:r>
              <a:rPr lang="es-EC" sz="1600" kern="0" noProof="1" smtClean="0">
                <a:solidFill>
                  <a:schemeClr val="tx2"/>
                </a:solidFill>
                <a:latin typeface="Arial" pitchFamily="34" charset="0"/>
                <a:ea typeface="ＭＳ Ｐゴシック" pitchFamily="-97" charset="-128"/>
              </a:rPr>
              <a:t>Objetos.</a:t>
            </a:r>
          </a:p>
          <a:p>
            <a:pPr algn="just" defTabSz="914400" fontAlgn="auto">
              <a:spcBef>
                <a:spcPts val="0"/>
              </a:spcBef>
              <a:spcAft>
                <a:spcPts val="0"/>
              </a:spcAft>
              <a:defRPr/>
            </a:pPr>
            <a:endParaRPr lang="es-EC" sz="1600" kern="0" noProof="1" smtClean="0">
              <a:solidFill>
                <a:schemeClr val="tx2"/>
              </a:solidFill>
              <a:latin typeface="Arial" pitchFamily="34" charset="0"/>
              <a:ea typeface="ＭＳ Ｐゴシック" pitchFamily="-97" charset="-128"/>
            </a:endParaRPr>
          </a:p>
          <a:p>
            <a:pPr marL="285750" indent="-285750" algn="just" defTabSz="914400" fontAlgn="auto">
              <a:spcBef>
                <a:spcPts val="0"/>
              </a:spcBef>
              <a:spcAft>
                <a:spcPts val="0"/>
              </a:spcAft>
              <a:buFont typeface="Wingdings" pitchFamily="2" charset="2"/>
              <a:buChar char="§"/>
              <a:defRPr/>
            </a:pPr>
            <a:r>
              <a:rPr lang="es-EC" sz="1600" b="1" kern="0" noProof="1" smtClean="0">
                <a:solidFill>
                  <a:schemeClr val="tx2"/>
                </a:solidFill>
                <a:latin typeface="Arial" pitchFamily="34" charset="0"/>
                <a:ea typeface="ＭＳ Ｐゴシック" pitchFamily="-97" charset="-128"/>
              </a:rPr>
              <a:t>Netbeans</a:t>
            </a:r>
            <a:r>
              <a:rPr lang="es-EC" sz="1600" kern="0" noProof="1" smtClean="0">
                <a:solidFill>
                  <a:schemeClr val="tx2"/>
                </a:solidFill>
                <a:latin typeface="Arial" pitchFamily="34" charset="0"/>
                <a:ea typeface="ＭＳ Ｐゴシック" pitchFamily="-97" charset="-128"/>
              </a:rPr>
              <a:t>: entorno </a:t>
            </a:r>
            <a:r>
              <a:rPr lang="es-EC" sz="1600" kern="0" noProof="1">
                <a:solidFill>
                  <a:schemeClr val="tx2"/>
                </a:solidFill>
                <a:latin typeface="Arial" pitchFamily="34" charset="0"/>
                <a:ea typeface="ＭＳ Ｐゴシック" pitchFamily="-97" charset="-128"/>
              </a:rPr>
              <a:t>de desarrollo integrado (IDE</a:t>
            </a:r>
            <a:r>
              <a:rPr lang="es-EC" sz="1600" kern="0" noProof="1" smtClean="0">
                <a:solidFill>
                  <a:schemeClr val="tx2"/>
                </a:solidFill>
                <a:latin typeface="Arial" pitchFamily="34" charset="0"/>
                <a:ea typeface="ＭＳ Ｐゴシック" pitchFamily="-97" charset="-128"/>
              </a:rPr>
              <a:t>).</a:t>
            </a:r>
          </a:p>
          <a:p>
            <a:pPr algn="just" defTabSz="914400" fontAlgn="auto">
              <a:spcBef>
                <a:spcPts val="0"/>
              </a:spcBef>
              <a:spcAft>
                <a:spcPts val="0"/>
              </a:spcAft>
              <a:defRPr/>
            </a:pPr>
            <a:endParaRPr lang="es-EC" sz="1600" kern="0" noProof="1" smtClean="0">
              <a:solidFill>
                <a:schemeClr val="tx2"/>
              </a:solidFill>
              <a:latin typeface="Arial" pitchFamily="34" charset="0"/>
              <a:ea typeface="ＭＳ Ｐゴシック" pitchFamily="-97" charset="-128"/>
            </a:endParaRPr>
          </a:p>
          <a:p>
            <a:pPr marL="285750" indent="-285750" algn="just" defTabSz="914400" fontAlgn="auto">
              <a:spcBef>
                <a:spcPts val="0"/>
              </a:spcBef>
              <a:spcAft>
                <a:spcPts val="0"/>
              </a:spcAft>
              <a:buFont typeface="Wingdings" pitchFamily="2" charset="2"/>
              <a:buChar char="§"/>
              <a:defRPr/>
            </a:pPr>
            <a:r>
              <a:rPr lang="es-EC" sz="1600" b="1" dirty="0" smtClean="0"/>
              <a:t>JSF</a:t>
            </a:r>
            <a:r>
              <a:rPr lang="es-EC" sz="1600" dirty="0" smtClean="0"/>
              <a:t>: </a:t>
            </a:r>
            <a:r>
              <a:rPr lang="es-EC" sz="1600" dirty="0" err="1" smtClean="0"/>
              <a:t>framework</a:t>
            </a:r>
            <a:r>
              <a:rPr lang="es-EC" sz="1600" dirty="0" smtClean="0"/>
              <a:t>  centrado en  </a:t>
            </a:r>
            <a:r>
              <a:rPr lang="es-EC" sz="1600" dirty="0"/>
              <a:t>el  desarrollo  de  interfaces gráficas de usuario. </a:t>
            </a:r>
            <a:endParaRPr lang="es-EC" sz="1600" dirty="0" smtClean="0"/>
          </a:p>
          <a:p>
            <a:pPr marL="285750" indent="-285750" algn="just" defTabSz="914400" fontAlgn="auto">
              <a:spcBef>
                <a:spcPts val="0"/>
              </a:spcBef>
              <a:spcAft>
                <a:spcPts val="0"/>
              </a:spcAft>
              <a:buFont typeface="Wingdings" pitchFamily="2" charset="2"/>
              <a:buChar char="§"/>
              <a:defRPr/>
            </a:pPr>
            <a:endParaRPr lang="es-EC" sz="1600" dirty="0" smtClean="0"/>
          </a:p>
          <a:p>
            <a:pPr marL="285750" indent="-285750" algn="just" defTabSz="914400" fontAlgn="auto">
              <a:spcBef>
                <a:spcPts val="0"/>
              </a:spcBef>
              <a:spcAft>
                <a:spcPts val="0"/>
              </a:spcAft>
              <a:buFont typeface="Wingdings" pitchFamily="2" charset="2"/>
              <a:buChar char="§"/>
              <a:defRPr/>
            </a:pPr>
            <a:r>
              <a:rPr lang="en-US" sz="1600" b="1" kern="0" noProof="1" smtClean="0">
                <a:solidFill>
                  <a:schemeClr val="tx2"/>
                </a:solidFill>
                <a:latin typeface="Arial" pitchFamily="34" charset="0"/>
                <a:ea typeface="ＭＳ Ｐゴシック" pitchFamily="-97" charset="-128"/>
              </a:rPr>
              <a:t>MVC: </a:t>
            </a:r>
            <a:r>
              <a:rPr lang="en-US" sz="1600" kern="0" noProof="1">
                <a:solidFill>
                  <a:schemeClr val="tx2"/>
                </a:solidFill>
                <a:latin typeface="Arial" pitchFamily="34" charset="0"/>
                <a:ea typeface="ＭＳ Ｐゴシック" pitchFamily="-97" charset="-128"/>
              </a:rPr>
              <a:t>patrón de arquitectura de software.</a:t>
            </a:r>
          </a:p>
          <a:p>
            <a:pPr marL="285750" indent="-285750" algn="just" defTabSz="914400" fontAlgn="auto">
              <a:spcBef>
                <a:spcPts val="0"/>
              </a:spcBef>
              <a:spcAft>
                <a:spcPts val="0"/>
              </a:spcAft>
              <a:buFont typeface="Wingdings" pitchFamily="2" charset="2"/>
              <a:buChar char="§"/>
              <a:defRPr/>
            </a:pPr>
            <a:endParaRPr lang="es-EC" sz="1600" dirty="0" smtClean="0"/>
          </a:p>
          <a:p>
            <a:pPr algn="just" defTabSz="914400" fontAlgn="auto">
              <a:spcBef>
                <a:spcPts val="0"/>
              </a:spcBef>
              <a:spcAft>
                <a:spcPts val="0"/>
              </a:spcAft>
              <a:defRPr/>
            </a:pPr>
            <a:endParaRPr lang="da-DK" sz="1600" kern="0" noProof="1">
              <a:solidFill>
                <a:schemeClr val="tx2"/>
              </a:solidFill>
              <a:latin typeface="Arial" pitchFamily="34" charset="0"/>
              <a:ea typeface="ＭＳ Ｐゴシック" pitchFamily="-97" charset="-128"/>
            </a:endParaRPr>
          </a:p>
        </p:txBody>
      </p:sp>
      <p:grpSp>
        <p:nvGrpSpPr>
          <p:cNvPr id="25618" name="Gruppe 58"/>
          <p:cNvGrpSpPr>
            <a:grpSpLocks/>
          </p:cNvGrpSpPr>
          <p:nvPr/>
        </p:nvGrpSpPr>
        <p:grpSpPr bwMode="auto">
          <a:xfrm>
            <a:off x="1041400" y="4095750"/>
            <a:ext cx="344488" cy="346075"/>
            <a:chOff x="1041400" y="4095750"/>
            <a:chExt cx="344488" cy="346075"/>
          </a:xfrm>
        </p:grpSpPr>
        <p:sp>
          <p:nvSpPr>
            <p:cNvPr id="20" name="Rektangel 19"/>
            <p:cNvSpPr>
              <a:spLocks noChangeArrowheads="1"/>
            </p:cNvSpPr>
            <p:nvPr/>
          </p:nvSpPr>
          <p:spPr bwMode="auto">
            <a:xfrm>
              <a:off x="1041400" y="4095750"/>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58" name="Tekstboks 57"/>
            <p:cNvSpPr txBox="1">
              <a:spLocks noChangeArrowheads="1"/>
            </p:cNvSpPr>
            <p:nvPr/>
          </p:nvSpPr>
          <p:spPr bwMode="auto">
            <a:xfrm>
              <a:off x="1055688" y="4132263"/>
              <a:ext cx="322262" cy="277812"/>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2</a:t>
              </a:r>
            </a:p>
          </p:txBody>
        </p:sp>
      </p:grpSp>
      <p:grpSp>
        <p:nvGrpSpPr>
          <p:cNvPr id="25619" name="Gruppe 60"/>
          <p:cNvGrpSpPr>
            <a:grpSpLocks/>
          </p:cNvGrpSpPr>
          <p:nvPr/>
        </p:nvGrpSpPr>
        <p:grpSpPr bwMode="auto">
          <a:xfrm>
            <a:off x="1003300" y="2838450"/>
            <a:ext cx="344488" cy="346075"/>
            <a:chOff x="1003300" y="2838450"/>
            <a:chExt cx="344488" cy="346075"/>
          </a:xfrm>
        </p:grpSpPr>
        <p:sp>
          <p:nvSpPr>
            <p:cNvPr id="29"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60"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1</a:t>
              </a:r>
            </a:p>
          </p:txBody>
        </p:sp>
      </p:grpSp>
      <p:sp>
        <p:nvSpPr>
          <p:cNvPr id="35" name="Tekstboks 49"/>
          <p:cNvSpPr txBox="1">
            <a:spLocks noChangeArrowheads="1"/>
          </p:cNvSpPr>
          <p:nvPr/>
        </p:nvSpPr>
        <p:spPr bwMode="auto">
          <a:xfrm>
            <a:off x="380998" y="2826543"/>
            <a:ext cx="493713" cy="400110"/>
          </a:xfrm>
          <a:prstGeom prst="rect">
            <a:avLst/>
          </a:prstGeom>
          <a:noFill/>
          <a:ln w="9525">
            <a:noFill/>
            <a:miter lim="800000"/>
            <a:headEnd/>
            <a:tailEnd/>
          </a:ln>
        </p:spPr>
        <p:txBody>
          <a:bodyPr wrap="square">
            <a:spAutoFit/>
          </a:bodyPr>
          <a:lstStyle/>
          <a:p>
            <a:r>
              <a:rPr lang="da-DK" sz="2000" dirty="0">
                <a:solidFill>
                  <a:srgbClr val="171717"/>
                </a:solidFill>
                <a:latin typeface="Zapf Dingbats" charset="2"/>
              </a:rPr>
              <a:t>✓</a:t>
            </a:r>
            <a:endParaRPr lang="da-DK" sz="2000" dirty="0">
              <a:solidFill>
                <a:srgbClr val="171717"/>
              </a:solidFill>
            </a:endParaRPr>
          </a:p>
        </p:txBody>
      </p:sp>
      <p:sp>
        <p:nvSpPr>
          <p:cNvPr id="36" name="Rektangel 14"/>
          <p:cNvSpPr>
            <a:spLocks noChangeArrowheads="1"/>
          </p:cNvSpPr>
          <p:nvPr/>
        </p:nvSpPr>
        <p:spPr bwMode="auto">
          <a:xfrm>
            <a:off x="927100" y="5178425"/>
            <a:ext cx="3025775" cy="7493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grpSp>
        <p:nvGrpSpPr>
          <p:cNvPr id="37" name="Grupper 67"/>
          <p:cNvGrpSpPr>
            <a:grpSpLocks/>
          </p:cNvGrpSpPr>
          <p:nvPr/>
        </p:nvGrpSpPr>
        <p:grpSpPr bwMode="auto">
          <a:xfrm>
            <a:off x="1041400" y="5340350"/>
            <a:ext cx="344488" cy="346075"/>
            <a:chOff x="876300" y="2508250"/>
            <a:chExt cx="344488" cy="346075"/>
          </a:xfrm>
        </p:grpSpPr>
        <p:sp>
          <p:nvSpPr>
            <p:cNvPr id="38" name="Rektangel 11"/>
            <p:cNvSpPr>
              <a:spLocks noChangeArrowheads="1"/>
            </p:cNvSpPr>
            <p:nvPr/>
          </p:nvSpPr>
          <p:spPr bwMode="auto">
            <a:xfrm>
              <a:off x="876300" y="2508250"/>
              <a:ext cx="344488" cy="346075"/>
            </a:xfrm>
            <a:prstGeom prst="rect">
              <a:avLst/>
            </a:prstGeom>
            <a:gradFill rotWithShape="1">
              <a:gsLst>
                <a:gs pos="0">
                  <a:schemeClr val="tx1"/>
                </a:gs>
                <a:gs pos="100000">
                  <a:schemeClr val="bg2"/>
                </a:gs>
              </a:gsLst>
              <a:lin ang="16200000"/>
            </a:gradFill>
            <a:ln w="9525">
              <a:solidFill>
                <a:schemeClr val="bg2">
                  <a:lumMod val="9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400" dirty="0">
                <a:solidFill>
                  <a:srgbClr val="FFFFFF"/>
                </a:solidFill>
                <a:latin typeface="Arial" pitchFamily="34" charset="0"/>
                <a:ea typeface="ＭＳ Ｐゴシック" pitchFamily="-97" charset="-128"/>
              </a:endParaRPr>
            </a:p>
          </p:txBody>
        </p:sp>
        <p:sp>
          <p:nvSpPr>
            <p:cNvPr id="39" name="Tekstboks 12"/>
            <p:cNvSpPr txBox="1">
              <a:spLocks noChangeArrowheads="1"/>
            </p:cNvSpPr>
            <p:nvPr/>
          </p:nvSpPr>
          <p:spPr bwMode="auto">
            <a:xfrm>
              <a:off x="890588" y="2544763"/>
              <a:ext cx="322262" cy="307777"/>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400" dirty="0">
                  <a:solidFill>
                    <a:srgbClr val="171717"/>
                  </a:solidFill>
                  <a:latin typeface="Arial" pitchFamily="34" charset="0"/>
                  <a:ea typeface="ＭＳ Ｐゴシック" pitchFamily="-97" charset="-128"/>
                </a:rPr>
                <a:t>3</a:t>
              </a:r>
            </a:p>
          </p:txBody>
        </p:sp>
      </p:grpSp>
      <p:sp>
        <p:nvSpPr>
          <p:cNvPr id="40" name="Tekstboks 9"/>
          <p:cNvSpPr txBox="1">
            <a:spLocks noChangeArrowheads="1"/>
          </p:cNvSpPr>
          <p:nvPr/>
        </p:nvSpPr>
        <p:spPr bwMode="auto">
          <a:xfrm>
            <a:off x="1473200" y="5364449"/>
            <a:ext cx="2400300" cy="276999"/>
          </a:xfrm>
          <a:prstGeom prst="rect">
            <a:avLst/>
          </a:prstGeom>
          <a:noFill/>
          <a:ln w="9525">
            <a:noFill/>
            <a:miter lim="800000"/>
            <a:headEnd/>
            <a:tailEnd/>
          </a:ln>
        </p:spPr>
        <p:txBody>
          <a:bodyPr>
            <a:spAutoFit/>
          </a:bodyPr>
          <a:lstStyle/>
          <a:p>
            <a:pPr algn="just">
              <a:defRPr/>
            </a:pPr>
            <a:r>
              <a:rPr lang="en-US" sz="1200" dirty="0">
                <a:solidFill>
                  <a:schemeClr val="tx2">
                    <a:lumMod val="85000"/>
                  </a:schemeClr>
                </a:solidFill>
                <a:latin typeface="Arial" pitchFamily="34" charset="0"/>
                <a:ea typeface="ＭＳ Ｐゴシック" pitchFamily="-97" charset="-128"/>
              </a:rPr>
              <a:t>IEEE </a:t>
            </a:r>
            <a:r>
              <a:rPr lang="en-US" sz="1200" dirty="0" smtClean="0">
                <a:solidFill>
                  <a:schemeClr val="tx2">
                    <a:lumMod val="85000"/>
                  </a:schemeClr>
                </a:solidFill>
                <a:latin typeface="Arial" pitchFamily="34" charset="0"/>
                <a:ea typeface="ＭＳ Ｐゴシック" pitchFamily="-97" charset="-128"/>
              </a:rPr>
              <a:t>830</a:t>
            </a:r>
            <a:r>
              <a:rPr lang="en-US" sz="1200" dirty="0">
                <a:solidFill>
                  <a:schemeClr val="tx2">
                    <a:lumMod val="85000"/>
                  </a:schemeClr>
                </a:solidFill>
                <a:latin typeface="Arial" pitchFamily="34" charset="0"/>
                <a:ea typeface="ＭＳ Ｐゴシック" pitchFamily="-97" charset="-128"/>
              </a:rPr>
              <a:t>, ISO / IEC 29119 </a:t>
            </a:r>
            <a:endParaRPr lang="da-DK" sz="1200" dirty="0">
              <a:solidFill>
                <a:schemeClr val="tx2">
                  <a:lumMod val="85000"/>
                </a:schemeClr>
              </a:solidFill>
              <a:latin typeface="Arial" pitchFamily="34" charset="0"/>
              <a:ea typeface="ＭＳ Ｐゴシック" pitchFamily="-97" charset="-128"/>
            </a:endParaRPr>
          </a:p>
        </p:txBody>
      </p:sp>
      <p:grpSp>
        <p:nvGrpSpPr>
          <p:cNvPr id="41" name="Gruppe 64"/>
          <p:cNvGrpSpPr>
            <a:grpSpLocks/>
          </p:cNvGrpSpPr>
          <p:nvPr/>
        </p:nvGrpSpPr>
        <p:grpSpPr bwMode="auto">
          <a:xfrm>
            <a:off x="927100" y="4784725"/>
            <a:ext cx="3025775" cy="314325"/>
            <a:chOff x="927100" y="4785360"/>
            <a:chExt cx="3025775" cy="314008"/>
          </a:xfrm>
        </p:grpSpPr>
        <p:sp>
          <p:nvSpPr>
            <p:cNvPr id="42" name="Rektangel 21"/>
            <p:cNvSpPr>
              <a:spLocks noChangeArrowheads="1"/>
            </p:cNvSpPr>
            <p:nvPr/>
          </p:nvSpPr>
          <p:spPr bwMode="auto">
            <a:xfrm>
              <a:off x="927100" y="4785360"/>
              <a:ext cx="3025775" cy="31400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43" name="Rectangle 5"/>
            <p:cNvSpPr txBox="1">
              <a:spLocks noChangeArrowheads="1"/>
            </p:cNvSpPr>
            <p:nvPr/>
          </p:nvSpPr>
          <p:spPr bwMode="gray">
            <a:xfrm>
              <a:off x="1039813" y="4840923"/>
              <a:ext cx="1871027" cy="18827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Standares</a:t>
              </a:r>
              <a:endParaRPr lang="en-US" sz="1400" b="1" dirty="0">
                <a:solidFill>
                  <a:schemeClr val="tx2"/>
                </a:solidFill>
              </a:endParaRPr>
            </a:p>
          </p:txBody>
        </p:sp>
      </p:grpSp>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3" name="Picture 9" descr="http://upload.wikimedia.org/wikipedia/commons/thumb/a/a9/ModelViewControllerDiagram_es.svg/300px-ModelViewControllerDiagram_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224" y="312957"/>
            <a:ext cx="3838575" cy="18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64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20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94"/>
                                        </p:tgtEl>
                                        <p:attrNameLst>
                                          <p:attrName>style.visibility</p:attrName>
                                        </p:attrNameLst>
                                      </p:cBhvr>
                                      <p:to>
                                        <p:strVal val="visible"/>
                                      </p:to>
                                    </p:set>
                                    <p:animEffect transition="in" filter="box(in)">
                                      <p:cBhvr>
                                        <p:cTn id="10" dur="2000"/>
                                        <p:tgtEl>
                                          <p:spTgt spid="15394"/>
                                        </p:tgtEl>
                                      </p:cBhvr>
                                    </p:animEffect>
                                  </p:childTnLst>
                                </p:cTn>
                              </p:par>
                              <p:par>
                                <p:cTn id="11" presetID="4" presetClass="entr" presetSubtype="16" fill="hold" nodeType="withEffect">
                                  <p:stCondLst>
                                    <p:cond delay="0"/>
                                  </p:stCondLst>
                                  <p:childTnLst>
                                    <p:set>
                                      <p:cBhvr>
                                        <p:cTn id="12" dur="1" fill="hold">
                                          <p:stCondLst>
                                            <p:cond delay="0"/>
                                          </p:stCondLst>
                                        </p:cTn>
                                        <p:tgtEl>
                                          <p:spTgt spid="25608"/>
                                        </p:tgtEl>
                                        <p:attrNameLst>
                                          <p:attrName>style.visibility</p:attrName>
                                        </p:attrNameLst>
                                      </p:cBhvr>
                                      <p:to>
                                        <p:strVal val="visible"/>
                                      </p:to>
                                    </p:set>
                                    <p:animEffect transition="in" filter="box(in)">
                                      <p:cBhvr>
                                        <p:cTn id="13" dur="2000"/>
                                        <p:tgtEl>
                                          <p:spTgt spid="2560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ox(in)">
                                      <p:cBhvr>
                                        <p:cTn id="16" dur="2000"/>
                                        <p:tgtEl>
                                          <p:spTgt spid="2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5610"/>
                                        </p:tgtEl>
                                        <p:attrNameLst>
                                          <p:attrName>style.visibility</p:attrName>
                                        </p:attrNameLst>
                                      </p:cBhvr>
                                      <p:to>
                                        <p:strVal val="visible"/>
                                      </p:to>
                                    </p:set>
                                    <p:animEffect transition="in" filter="box(in)">
                                      <p:cBhvr>
                                        <p:cTn id="19" dur="2000"/>
                                        <p:tgtEl>
                                          <p:spTgt spid="25610"/>
                                        </p:tgtEl>
                                      </p:cBhvr>
                                    </p:animEffect>
                                  </p:childTnLst>
                                </p:cTn>
                              </p:par>
                              <p:par>
                                <p:cTn id="20" presetID="4" presetClass="entr" presetSubtype="16" fill="hold" nodeType="withEffect">
                                  <p:stCondLst>
                                    <p:cond delay="0"/>
                                  </p:stCondLst>
                                  <p:childTnLst>
                                    <p:set>
                                      <p:cBhvr>
                                        <p:cTn id="21" dur="1" fill="hold">
                                          <p:stCondLst>
                                            <p:cond delay="0"/>
                                          </p:stCondLst>
                                        </p:cTn>
                                        <p:tgtEl>
                                          <p:spTgt spid="25611"/>
                                        </p:tgtEl>
                                        <p:attrNameLst>
                                          <p:attrName>style.visibility</p:attrName>
                                        </p:attrNameLst>
                                      </p:cBhvr>
                                      <p:to>
                                        <p:strVal val="visible"/>
                                      </p:to>
                                    </p:set>
                                    <p:animEffect transition="in" filter="box(in)">
                                      <p:cBhvr>
                                        <p:cTn id="22" dur="2000"/>
                                        <p:tgtEl>
                                          <p:spTgt spid="25611"/>
                                        </p:tgtEl>
                                      </p:cBhvr>
                                    </p:animEffect>
                                  </p:childTnLst>
                                </p:cTn>
                              </p:par>
                              <p:par>
                                <p:cTn id="23" presetID="4" presetClass="entr" presetSubtype="16" fill="hold" nodeType="withEffect">
                                  <p:stCondLst>
                                    <p:cond delay="0"/>
                                  </p:stCondLst>
                                  <p:childTnLst>
                                    <p:set>
                                      <p:cBhvr>
                                        <p:cTn id="24" dur="1" fill="hold">
                                          <p:stCondLst>
                                            <p:cond delay="0"/>
                                          </p:stCondLst>
                                        </p:cTn>
                                        <p:tgtEl>
                                          <p:spTgt spid="25618"/>
                                        </p:tgtEl>
                                        <p:attrNameLst>
                                          <p:attrName>style.visibility</p:attrName>
                                        </p:attrNameLst>
                                      </p:cBhvr>
                                      <p:to>
                                        <p:strVal val="visible"/>
                                      </p:to>
                                    </p:set>
                                    <p:animEffect transition="in" filter="box(in)">
                                      <p:cBhvr>
                                        <p:cTn id="25" dur="2000"/>
                                        <p:tgtEl>
                                          <p:spTgt spid="25618"/>
                                        </p:tgtEl>
                                      </p:cBhvr>
                                    </p:animEffect>
                                  </p:childTnLst>
                                </p:cTn>
                              </p:par>
                              <p:par>
                                <p:cTn id="26" presetID="4" presetClass="entr" presetSubtype="16" fill="hold" nodeType="withEffect">
                                  <p:stCondLst>
                                    <p:cond delay="0"/>
                                  </p:stCondLst>
                                  <p:childTnLst>
                                    <p:set>
                                      <p:cBhvr>
                                        <p:cTn id="27" dur="1" fill="hold">
                                          <p:stCondLst>
                                            <p:cond delay="0"/>
                                          </p:stCondLst>
                                        </p:cTn>
                                        <p:tgtEl>
                                          <p:spTgt spid="25619"/>
                                        </p:tgtEl>
                                        <p:attrNameLst>
                                          <p:attrName>style.visibility</p:attrName>
                                        </p:attrNameLst>
                                      </p:cBhvr>
                                      <p:to>
                                        <p:strVal val="visible"/>
                                      </p:to>
                                    </p:set>
                                    <p:animEffect transition="in" filter="box(in)">
                                      <p:cBhvr>
                                        <p:cTn id="28" dur="2000"/>
                                        <p:tgtEl>
                                          <p:spTgt spid="2561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ox(in)">
                                      <p:cBhvr>
                                        <p:cTn id="31" dur="2000"/>
                                        <p:tgtEl>
                                          <p:spTgt spid="3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ox(in)">
                                      <p:cBhvr>
                                        <p:cTn id="34" dur="2000"/>
                                        <p:tgtEl>
                                          <p:spTgt spid="36"/>
                                        </p:tgtEl>
                                      </p:cBhvr>
                                    </p:animEffect>
                                  </p:childTnLst>
                                </p:cTn>
                              </p:par>
                              <p:par>
                                <p:cTn id="35" presetID="4" presetClass="entr" presetSubtype="16"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ox(in)">
                                      <p:cBhvr>
                                        <p:cTn id="37" dur="2000"/>
                                        <p:tgtEl>
                                          <p:spTgt spid="3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ox(in)">
                                      <p:cBhvr>
                                        <p:cTn id="40" dur="2000"/>
                                        <p:tgtEl>
                                          <p:spTgt spid="40"/>
                                        </p:tgtEl>
                                      </p:cBhvr>
                                    </p:animEffect>
                                  </p:childTnLst>
                                </p:cTn>
                              </p:par>
                              <p:par>
                                <p:cTn id="41" presetID="4" presetClass="entr" presetSubtype="16"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ox(in)">
                                      <p:cBhvr>
                                        <p:cTn id="43" dur="20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300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3000"/>
                                  </p:stCondLst>
                                  <p:childTnLst>
                                    <p:set>
                                      <p:cBhvr>
                                        <p:cTn id="51" dur="1" fill="hold">
                                          <p:stCondLst>
                                            <p:cond delay="0"/>
                                          </p:stCondLst>
                                        </p:cTn>
                                        <p:tgtEl>
                                          <p:spTgt spid="15370"/>
                                        </p:tgtEl>
                                        <p:attrNameLst>
                                          <p:attrName>style.visibility</p:attrName>
                                        </p:attrNameLst>
                                      </p:cBhvr>
                                      <p:to>
                                        <p:strVal val="visible"/>
                                      </p:to>
                                    </p:set>
                                    <p:anim calcmode="lin" valueType="num">
                                      <p:cBhvr>
                                        <p:cTn id="52" dur="500" fill="hold"/>
                                        <p:tgtEl>
                                          <p:spTgt spid="15370"/>
                                        </p:tgtEl>
                                        <p:attrNameLst>
                                          <p:attrName>ppt_w</p:attrName>
                                        </p:attrNameLst>
                                      </p:cBhvr>
                                      <p:tavLst>
                                        <p:tav tm="0">
                                          <p:val>
                                            <p:fltVal val="0"/>
                                          </p:val>
                                        </p:tav>
                                        <p:tav tm="100000">
                                          <p:val>
                                            <p:strVal val="#ppt_w"/>
                                          </p:val>
                                        </p:tav>
                                      </p:tavLst>
                                    </p:anim>
                                    <p:anim calcmode="lin" valueType="num">
                                      <p:cBhvr>
                                        <p:cTn id="53" dur="500" fill="hold"/>
                                        <p:tgtEl>
                                          <p:spTgt spid="15370"/>
                                        </p:tgtEl>
                                        <p:attrNameLst>
                                          <p:attrName>ppt_h</p:attrName>
                                        </p:attrNameLst>
                                      </p:cBhvr>
                                      <p:tavLst>
                                        <p:tav tm="0">
                                          <p:val>
                                            <p:fltVal val="0"/>
                                          </p:val>
                                        </p:tav>
                                        <p:tav tm="100000">
                                          <p:val>
                                            <p:strVal val="#ppt_h"/>
                                          </p:val>
                                        </p:tav>
                                      </p:tavLst>
                                    </p:anim>
                                    <p:animEffect transition="in" filter="fade">
                                      <p:cBhvr>
                                        <p:cTn id="54" dur="500"/>
                                        <p:tgtEl>
                                          <p:spTgt spid="15370"/>
                                        </p:tgtEl>
                                      </p:cBhvr>
                                    </p:animEffect>
                                  </p:childTnLst>
                                </p:cTn>
                              </p:par>
                            </p:childTnLst>
                          </p:cTn>
                        </p:par>
                        <p:par>
                          <p:cTn id="55" fill="hold">
                            <p:stCondLst>
                              <p:cond delay="5500"/>
                            </p:stCondLst>
                            <p:childTnLst>
                              <p:par>
                                <p:cTn id="56" presetID="26" presetClass="entr" presetSubtype="0" fill="hold" nodeType="afterEffect">
                                  <p:stCondLst>
                                    <p:cond delay="3000"/>
                                  </p:stCondLst>
                                  <p:childTnLst>
                                    <p:set>
                                      <p:cBhvr>
                                        <p:cTn id="57" dur="1" fill="hold">
                                          <p:stCondLst>
                                            <p:cond delay="0"/>
                                          </p:stCondLst>
                                        </p:cTn>
                                        <p:tgtEl>
                                          <p:spTgt spid="1033"/>
                                        </p:tgtEl>
                                        <p:attrNameLst>
                                          <p:attrName>style.visibility</p:attrName>
                                        </p:attrNameLst>
                                      </p:cBhvr>
                                      <p:to>
                                        <p:strVal val="visible"/>
                                      </p:to>
                                    </p:set>
                                    <p:animEffect transition="in" filter="wipe(down)">
                                      <p:cBhvr>
                                        <p:cTn id="58" dur="580">
                                          <p:stCondLst>
                                            <p:cond delay="0"/>
                                          </p:stCondLst>
                                        </p:cTn>
                                        <p:tgtEl>
                                          <p:spTgt spid="1033"/>
                                        </p:tgtEl>
                                      </p:cBhvr>
                                    </p:animEffect>
                                    <p:anim calcmode="lin" valueType="num">
                                      <p:cBhvr>
                                        <p:cTn id="59"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64" dur="26">
                                          <p:stCondLst>
                                            <p:cond delay="650"/>
                                          </p:stCondLst>
                                        </p:cTn>
                                        <p:tgtEl>
                                          <p:spTgt spid="1033"/>
                                        </p:tgtEl>
                                      </p:cBhvr>
                                      <p:to x="100000" y="60000"/>
                                    </p:animScale>
                                    <p:animScale>
                                      <p:cBhvr>
                                        <p:cTn id="65" dur="166" decel="50000">
                                          <p:stCondLst>
                                            <p:cond delay="676"/>
                                          </p:stCondLst>
                                        </p:cTn>
                                        <p:tgtEl>
                                          <p:spTgt spid="1033"/>
                                        </p:tgtEl>
                                      </p:cBhvr>
                                      <p:to x="100000" y="100000"/>
                                    </p:animScale>
                                    <p:animScale>
                                      <p:cBhvr>
                                        <p:cTn id="66" dur="26">
                                          <p:stCondLst>
                                            <p:cond delay="1312"/>
                                          </p:stCondLst>
                                        </p:cTn>
                                        <p:tgtEl>
                                          <p:spTgt spid="1033"/>
                                        </p:tgtEl>
                                      </p:cBhvr>
                                      <p:to x="100000" y="80000"/>
                                    </p:animScale>
                                    <p:animScale>
                                      <p:cBhvr>
                                        <p:cTn id="67" dur="166" decel="50000">
                                          <p:stCondLst>
                                            <p:cond delay="1338"/>
                                          </p:stCondLst>
                                        </p:cTn>
                                        <p:tgtEl>
                                          <p:spTgt spid="1033"/>
                                        </p:tgtEl>
                                      </p:cBhvr>
                                      <p:to x="100000" y="100000"/>
                                    </p:animScale>
                                    <p:animScale>
                                      <p:cBhvr>
                                        <p:cTn id="68" dur="26">
                                          <p:stCondLst>
                                            <p:cond delay="1642"/>
                                          </p:stCondLst>
                                        </p:cTn>
                                        <p:tgtEl>
                                          <p:spTgt spid="1033"/>
                                        </p:tgtEl>
                                      </p:cBhvr>
                                      <p:to x="100000" y="90000"/>
                                    </p:animScale>
                                    <p:animScale>
                                      <p:cBhvr>
                                        <p:cTn id="69" dur="166" decel="50000">
                                          <p:stCondLst>
                                            <p:cond delay="1668"/>
                                          </p:stCondLst>
                                        </p:cTn>
                                        <p:tgtEl>
                                          <p:spTgt spid="1033"/>
                                        </p:tgtEl>
                                      </p:cBhvr>
                                      <p:to x="100000" y="100000"/>
                                    </p:animScale>
                                    <p:animScale>
                                      <p:cBhvr>
                                        <p:cTn id="70" dur="26">
                                          <p:stCondLst>
                                            <p:cond delay="1808"/>
                                          </p:stCondLst>
                                        </p:cTn>
                                        <p:tgtEl>
                                          <p:spTgt spid="1033"/>
                                        </p:tgtEl>
                                      </p:cBhvr>
                                      <p:to x="100000" y="95000"/>
                                    </p:animScale>
                                    <p:animScale>
                                      <p:cBhvr>
                                        <p:cTn id="71" dur="166" decel="50000">
                                          <p:stCondLst>
                                            <p:cond delay="1834"/>
                                          </p:stCondLst>
                                        </p:cTn>
                                        <p:tgtEl>
                                          <p:spTgt spid="10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394" grpId="0"/>
      <p:bldP spid="23" grpId="0" animBg="1"/>
      <p:bldP spid="25610" grpId="0"/>
      <p:bldP spid="34" grpId="0" animBg="1"/>
      <p:bldP spid="15370" grpId="0"/>
      <p:bldP spid="35" grpId="0"/>
      <p:bldP spid="36"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5"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Marco </a:t>
            </a:r>
            <a:r>
              <a:rPr lang="en-US" sz="3000" b="1" dirty="0" err="1" smtClean="0">
                <a:solidFill>
                  <a:srgbClr val="171717"/>
                </a:solidFill>
              </a:rPr>
              <a:t>Teórico</a:t>
            </a:r>
            <a:endParaRPr lang="en-US" sz="3000" b="1" dirty="0">
              <a:solidFill>
                <a:srgbClr val="171717"/>
              </a:solidFill>
            </a:endParaRPr>
          </a:p>
        </p:txBody>
      </p:sp>
      <p:sp>
        <p:nvSpPr>
          <p:cNvPr id="32" name="Rektangel 31"/>
          <p:cNvSpPr>
            <a:spLocks noChangeArrowheads="1"/>
          </p:cNvSpPr>
          <p:nvPr/>
        </p:nvSpPr>
        <p:spPr bwMode="auto">
          <a:xfrm>
            <a:off x="914400" y="2667000"/>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grpSp>
        <p:nvGrpSpPr>
          <p:cNvPr id="25608" name="Gruppe 63"/>
          <p:cNvGrpSpPr>
            <a:grpSpLocks/>
          </p:cNvGrpSpPr>
          <p:nvPr/>
        </p:nvGrpSpPr>
        <p:grpSpPr bwMode="auto">
          <a:xfrm>
            <a:off x="914400" y="2282825"/>
            <a:ext cx="3027363" cy="307975"/>
            <a:chOff x="914400" y="2283460"/>
            <a:chExt cx="3027600" cy="307340"/>
          </a:xfrm>
        </p:grpSpPr>
        <p:sp>
          <p:nvSpPr>
            <p:cNvPr id="31"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25631" name="Rectangle 5"/>
            <p:cNvSpPr txBox="1">
              <a:spLocks noChangeArrowheads="1"/>
            </p:cNvSpPr>
            <p:nvPr/>
          </p:nvSpPr>
          <p:spPr bwMode="gray">
            <a:xfrm>
              <a:off x="1001713" y="2316163"/>
              <a:ext cx="2872019" cy="2746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Herramientas</a:t>
              </a:r>
              <a:r>
                <a:rPr lang="en-US" sz="1400" b="1" dirty="0" smtClean="0">
                  <a:solidFill>
                    <a:schemeClr val="tx2"/>
                  </a:solidFill>
                </a:rPr>
                <a:t> de </a:t>
              </a:r>
              <a:r>
                <a:rPr lang="en-US" sz="1400" b="1" dirty="0" err="1" smtClean="0">
                  <a:solidFill>
                    <a:schemeClr val="tx2"/>
                  </a:solidFill>
                </a:rPr>
                <a:t>Desarrollo</a:t>
              </a:r>
              <a:endParaRPr lang="en-US" sz="1400" b="1" dirty="0">
                <a:solidFill>
                  <a:schemeClr val="tx2"/>
                </a:solidFill>
              </a:endParaRPr>
            </a:p>
          </p:txBody>
        </p:sp>
      </p:grpSp>
      <p:sp>
        <p:nvSpPr>
          <p:cNvPr id="23" name="Rektangel 22"/>
          <p:cNvSpPr>
            <a:spLocks noChangeArrowheads="1"/>
          </p:cNvSpPr>
          <p:nvPr/>
        </p:nvSpPr>
        <p:spPr bwMode="auto">
          <a:xfrm>
            <a:off x="927100" y="3924300"/>
            <a:ext cx="3025775" cy="7493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5610" name="Tekstboks 17"/>
          <p:cNvSpPr txBox="1">
            <a:spLocks noChangeArrowheads="1"/>
          </p:cNvSpPr>
          <p:nvPr/>
        </p:nvSpPr>
        <p:spPr bwMode="auto">
          <a:xfrm>
            <a:off x="1473200" y="4024313"/>
            <a:ext cx="2400300" cy="461665"/>
          </a:xfrm>
          <a:prstGeom prst="rect">
            <a:avLst/>
          </a:prstGeom>
          <a:noFill/>
          <a:ln w="9525">
            <a:noFill/>
            <a:miter lim="800000"/>
            <a:headEnd/>
            <a:tailEnd/>
          </a:ln>
        </p:spPr>
        <p:txBody>
          <a:bodyPr>
            <a:spAutoFit/>
          </a:bodyPr>
          <a:lstStyle/>
          <a:p>
            <a:pPr algn="just"/>
            <a:r>
              <a:rPr lang="en-US" sz="1200" dirty="0" smtClean="0">
                <a:solidFill>
                  <a:srgbClr val="171717"/>
                </a:solidFill>
              </a:rPr>
              <a:t>UWE UML</a:t>
            </a:r>
            <a:endParaRPr lang="da-DK" sz="1200" dirty="0">
              <a:solidFill>
                <a:srgbClr val="171717"/>
              </a:solidFill>
            </a:endParaRPr>
          </a:p>
          <a:p>
            <a:pPr algn="just"/>
            <a:endParaRPr lang="da-DK" sz="1200" dirty="0">
              <a:solidFill>
                <a:srgbClr val="171717"/>
              </a:solidFill>
            </a:endParaRPr>
          </a:p>
        </p:txBody>
      </p:sp>
      <p:grpSp>
        <p:nvGrpSpPr>
          <p:cNvPr id="25611" name="Gruppe 62"/>
          <p:cNvGrpSpPr>
            <a:grpSpLocks/>
          </p:cNvGrpSpPr>
          <p:nvPr/>
        </p:nvGrpSpPr>
        <p:grpSpPr bwMode="auto">
          <a:xfrm>
            <a:off x="914400" y="3521075"/>
            <a:ext cx="3054350" cy="319088"/>
            <a:chOff x="914400" y="3520440"/>
            <a:chExt cx="3053715" cy="320040"/>
          </a:xfrm>
        </p:grpSpPr>
        <p:sp>
          <p:nvSpPr>
            <p:cNvPr id="14" name="Rektangel 13"/>
            <p:cNvSpPr>
              <a:spLocks noChangeArrowheads="1"/>
            </p:cNvSpPr>
            <p:nvPr/>
          </p:nvSpPr>
          <p:spPr bwMode="auto">
            <a:xfrm>
              <a:off x="914400" y="3520440"/>
              <a:ext cx="3053715" cy="320040"/>
            </a:xfrm>
            <a:prstGeom prst="rect">
              <a:avLst/>
            </a:prstGeom>
            <a:gradFill flip="none" rotWithShape="1">
              <a:gsLst>
                <a:gs pos="0">
                  <a:srgbClr val="FFFFFF">
                    <a:lumMod val="75000"/>
                  </a:srgbClr>
                </a:gs>
                <a:gs pos="50000">
                  <a:schemeClr val="tx1">
                    <a:lumMod val="85000"/>
                  </a:scheme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defRPr/>
              </a:pPr>
              <a:endParaRPr lang="da-DK" sz="1400" kern="0" noProof="1">
                <a:solidFill>
                  <a:sysClr val="window" lastClr="FFFFFF"/>
                </a:solidFill>
                <a:latin typeface="Arial" pitchFamily="34" charset="0"/>
                <a:ea typeface="ＭＳ Ｐゴシック" pitchFamily="-97" charset="-128"/>
              </a:endParaRPr>
            </a:p>
          </p:txBody>
        </p:sp>
        <p:sp>
          <p:nvSpPr>
            <p:cNvPr id="25629" name="Rectangle 5"/>
            <p:cNvSpPr txBox="1">
              <a:spLocks noChangeArrowheads="1"/>
            </p:cNvSpPr>
            <p:nvPr/>
          </p:nvSpPr>
          <p:spPr bwMode="gray">
            <a:xfrm>
              <a:off x="1039813" y="3562033"/>
              <a:ext cx="1379537" cy="2365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Metodología</a:t>
              </a:r>
              <a:endParaRPr lang="en-US" sz="1400" b="1" dirty="0">
                <a:solidFill>
                  <a:schemeClr val="tx2"/>
                </a:solidFill>
              </a:endParaRPr>
            </a:p>
          </p:txBody>
        </p:sp>
      </p:grpSp>
      <p:sp>
        <p:nvSpPr>
          <p:cNvPr id="34" name="Rektangel 33"/>
          <p:cNvSpPr>
            <a:spLocks noChangeArrowheads="1"/>
          </p:cNvSpPr>
          <p:nvPr/>
        </p:nvSpPr>
        <p:spPr bwMode="auto">
          <a:xfrm>
            <a:off x="4114800" y="2298700"/>
            <a:ext cx="4343400" cy="3632200"/>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15370" name="Tekstboks 39"/>
          <p:cNvSpPr txBox="1">
            <a:spLocks noChangeArrowheads="1"/>
          </p:cNvSpPr>
          <p:nvPr/>
        </p:nvSpPr>
        <p:spPr bwMode="auto">
          <a:xfrm>
            <a:off x="4367211" y="2637294"/>
            <a:ext cx="3838575" cy="2739570"/>
          </a:xfrm>
          <a:prstGeom prst="rect">
            <a:avLst/>
          </a:prstGeom>
          <a:noFill/>
          <a:ln w="25400" cap="flat" cmpd="sng" algn="ctr">
            <a:noFill/>
            <a:prstDash val="solid"/>
          </a:ln>
          <a:effectLst/>
        </p:spPr>
        <p:txBody>
          <a:bodyPr anchor="ctr"/>
          <a:lstStyle/>
          <a:p>
            <a:pPr marL="285750" indent="-285750" algn="just" defTabSz="914400" fontAlgn="auto">
              <a:spcBef>
                <a:spcPts val="0"/>
              </a:spcBef>
              <a:spcAft>
                <a:spcPts val="0"/>
              </a:spcAft>
              <a:buFont typeface="Wingdings" pitchFamily="2" charset="2"/>
              <a:buChar char="§"/>
              <a:defRPr/>
            </a:pPr>
            <a:r>
              <a:rPr lang="es-EC" sz="1600" b="1" kern="0" noProof="1" smtClean="0">
                <a:solidFill>
                  <a:schemeClr val="tx2"/>
                </a:solidFill>
                <a:latin typeface="Arial" pitchFamily="34" charset="0"/>
                <a:ea typeface="ＭＳ Ｐゴシック" pitchFamily="-97" charset="-128"/>
              </a:rPr>
              <a:t>MySQL: </a:t>
            </a:r>
            <a:r>
              <a:rPr lang="es-EC" sz="1600" kern="0" noProof="1" smtClean="0">
                <a:solidFill>
                  <a:schemeClr val="tx2"/>
                </a:solidFill>
                <a:latin typeface="Arial" pitchFamily="34" charset="0"/>
                <a:ea typeface="ＭＳ Ｐゴシック" pitchFamily="-97" charset="-128"/>
              </a:rPr>
              <a:t>Sistema </a:t>
            </a:r>
            <a:r>
              <a:rPr lang="es-EC" sz="1600" kern="0" noProof="1">
                <a:solidFill>
                  <a:schemeClr val="tx2"/>
                </a:solidFill>
                <a:latin typeface="Arial" pitchFamily="34" charset="0"/>
                <a:ea typeface="ＭＳ Ｐゴシック" pitchFamily="-97" charset="-128"/>
              </a:rPr>
              <a:t>Gestor de Bases de Datos de código </a:t>
            </a:r>
            <a:r>
              <a:rPr lang="es-EC" sz="1600" kern="0" noProof="1" smtClean="0">
                <a:solidFill>
                  <a:schemeClr val="tx2"/>
                </a:solidFill>
                <a:latin typeface="Arial" pitchFamily="34" charset="0"/>
                <a:ea typeface="ＭＳ Ｐゴシック" pitchFamily="-97" charset="-128"/>
              </a:rPr>
              <a:t>abierto.</a:t>
            </a:r>
          </a:p>
          <a:p>
            <a:pPr marL="285750" indent="-285750" algn="just" defTabSz="914400" fontAlgn="auto">
              <a:spcBef>
                <a:spcPts val="0"/>
              </a:spcBef>
              <a:spcAft>
                <a:spcPts val="0"/>
              </a:spcAft>
              <a:buFont typeface="Wingdings" pitchFamily="2" charset="2"/>
              <a:buChar char="§"/>
              <a:defRPr/>
            </a:pPr>
            <a:endParaRPr lang="es-EC" sz="1600" kern="0" noProof="1" smtClean="0">
              <a:solidFill>
                <a:schemeClr val="tx2"/>
              </a:solidFill>
              <a:latin typeface="Arial" pitchFamily="34" charset="0"/>
              <a:ea typeface="ＭＳ Ｐゴシック" pitchFamily="-97" charset="-128"/>
            </a:endParaRPr>
          </a:p>
          <a:p>
            <a:pPr marL="285750" indent="-285750" algn="just" defTabSz="914400" fontAlgn="auto">
              <a:spcBef>
                <a:spcPts val="0"/>
              </a:spcBef>
              <a:spcAft>
                <a:spcPts val="0"/>
              </a:spcAft>
              <a:buFont typeface="Wingdings" pitchFamily="2" charset="2"/>
              <a:buChar char="§"/>
              <a:defRPr/>
            </a:pPr>
            <a:r>
              <a:rPr lang="es-EC" sz="1600" b="1" dirty="0" err="1" smtClean="0"/>
              <a:t>GlassFish</a:t>
            </a:r>
            <a:r>
              <a:rPr lang="es-EC" sz="1600" dirty="0" smtClean="0"/>
              <a:t>: servidor </a:t>
            </a:r>
            <a:r>
              <a:rPr lang="es-EC" sz="1600" dirty="0"/>
              <a:t>de aplicaciones de software </a:t>
            </a:r>
            <a:r>
              <a:rPr lang="es-EC" sz="1600" dirty="0" smtClean="0"/>
              <a:t>libre.</a:t>
            </a:r>
          </a:p>
          <a:p>
            <a:pPr marL="285750" indent="-285750" algn="just" defTabSz="914400" fontAlgn="auto">
              <a:spcBef>
                <a:spcPts val="0"/>
              </a:spcBef>
              <a:spcAft>
                <a:spcPts val="0"/>
              </a:spcAft>
              <a:buFont typeface="Wingdings" pitchFamily="2" charset="2"/>
              <a:buChar char="§"/>
              <a:defRPr/>
            </a:pPr>
            <a:endParaRPr lang="es-EC" sz="1600" kern="0" noProof="1">
              <a:solidFill>
                <a:schemeClr val="tx2"/>
              </a:solidFill>
              <a:latin typeface="Arial" pitchFamily="34" charset="0"/>
              <a:ea typeface="ＭＳ Ｐゴシック" pitchFamily="-97" charset="-128"/>
            </a:endParaRPr>
          </a:p>
          <a:p>
            <a:pPr marL="285750" indent="-285750" algn="just" defTabSz="914400" fontAlgn="auto">
              <a:spcBef>
                <a:spcPts val="0"/>
              </a:spcBef>
              <a:spcAft>
                <a:spcPts val="0"/>
              </a:spcAft>
              <a:buFont typeface="Wingdings" pitchFamily="2" charset="2"/>
              <a:buChar char="§"/>
              <a:defRPr/>
            </a:pPr>
            <a:r>
              <a:rPr lang="es-EC" sz="1600" b="1" kern="0" noProof="1" smtClean="0">
                <a:solidFill>
                  <a:schemeClr val="tx2"/>
                </a:solidFill>
                <a:latin typeface="Arial" pitchFamily="34" charset="0"/>
                <a:ea typeface="ＭＳ Ｐゴシック" pitchFamily="-97" charset="-128"/>
              </a:rPr>
              <a:t>Arquitectura Multicapas.</a:t>
            </a:r>
            <a:endParaRPr lang="da-DK" sz="1600" b="1" kern="0" noProof="1">
              <a:solidFill>
                <a:schemeClr val="tx2"/>
              </a:solidFill>
              <a:latin typeface="Arial" pitchFamily="34" charset="0"/>
              <a:ea typeface="ＭＳ Ｐゴシック" pitchFamily="-97" charset="-128"/>
            </a:endParaRPr>
          </a:p>
        </p:txBody>
      </p:sp>
      <p:grpSp>
        <p:nvGrpSpPr>
          <p:cNvPr id="25618" name="Gruppe 58"/>
          <p:cNvGrpSpPr>
            <a:grpSpLocks/>
          </p:cNvGrpSpPr>
          <p:nvPr/>
        </p:nvGrpSpPr>
        <p:grpSpPr bwMode="auto">
          <a:xfrm>
            <a:off x="1041400" y="4095750"/>
            <a:ext cx="344488" cy="346075"/>
            <a:chOff x="1041400" y="4095750"/>
            <a:chExt cx="344488" cy="346075"/>
          </a:xfrm>
        </p:grpSpPr>
        <p:sp>
          <p:nvSpPr>
            <p:cNvPr id="20" name="Rektangel 19"/>
            <p:cNvSpPr>
              <a:spLocks noChangeArrowheads="1"/>
            </p:cNvSpPr>
            <p:nvPr/>
          </p:nvSpPr>
          <p:spPr bwMode="auto">
            <a:xfrm>
              <a:off x="1041400" y="4095750"/>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58" name="Tekstboks 57"/>
            <p:cNvSpPr txBox="1">
              <a:spLocks noChangeArrowheads="1"/>
            </p:cNvSpPr>
            <p:nvPr/>
          </p:nvSpPr>
          <p:spPr bwMode="auto">
            <a:xfrm>
              <a:off x="1055688" y="4132263"/>
              <a:ext cx="322262" cy="277812"/>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2</a:t>
              </a:r>
            </a:p>
          </p:txBody>
        </p:sp>
      </p:grpSp>
      <p:grpSp>
        <p:nvGrpSpPr>
          <p:cNvPr id="25619" name="Gruppe 60"/>
          <p:cNvGrpSpPr>
            <a:grpSpLocks/>
          </p:cNvGrpSpPr>
          <p:nvPr/>
        </p:nvGrpSpPr>
        <p:grpSpPr bwMode="auto">
          <a:xfrm>
            <a:off x="1003300" y="2838450"/>
            <a:ext cx="344488" cy="346075"/>
            <a:chOff x="1003300" y="2838450"/>
            <a:chExt cx="344488" cy="346075"/>
          </a:xfrm>
        </p:grpSpPr>
        <p:sp>
          <p:nvSpPr>
            <p:cNvPr id="29"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60"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1</a:t>
              </a:r>
            </a:p>
          </p:txBody>
        </p:sp>
      </p:grpSp>
      <p:sp>
        <p:nvSpPr>
          <p:cNvPr id="35" name="Tekstboks 49"/>
          <p:cNvSpPr txBox="1">
            <a:spLocks noChangeArrowheads="1"/>
          </p:cNvSpPr>
          <p:nvPr/>
        </p:nvSpPr>
        <p:spPr bwMode="auto">
          <a:xfrm>
            <a:off x="380998" y="2826543"/>
            <a:ext cx="493713" cy="400110"/>
          </a:xfrm>
          <a:prstGeom prst="rect">
            <a:avLst/>
          </a:prstGeom>
          <a:noFill/>
          <a:ln w="9525">
            <a:noFill/>
            <a:miter lim="800000"/>
            <a:headEnd/>
            <a:tailEnd/>
          </a:ln>
        </p:spPr>
        <p:txBody>
          <a:bodyPr wrap="square">
            <a:spAutoFit/>
          </a:bodyPr>
          <a:lstStyle/>
          <a:p>
            <a:r>
              <a:rPr lang="da-DK" sz="2000" dirty="0">
                <a:solidFill>
                  <a:srgbClr val="171717"/>
                </a:solidFill>
                <a:latin typeface="Zapf Dingbats" charset="2"/>
              </a:rPr>
              <a:t>✓</a:t>
            </a:r>
            <a:endParaRPr lang="da-DK" sz="2000" dirty="0">
              <a:solidFill>
                <a:srgbClr val="171717"/>
              </a:solidFill>
            </a:endParaRPr>
          </a:p>
        </p:txBody>
      </p:sp>
      <p:sp>
        <p:nvSpPr>
          <p:cNvPr id="36" name="Tekstboks 27"/>
          <p:cNvSpPr txBox="1">
            <a:spLocks noChangeArrowheads="1"/>
          </p:cNvSpPr>
          <p:nvPr/>
        </p:nvSpPr>
        <p:spPr bwMode="auto">
          <a:xfrm>
            <a:off x="1435100" y="2862549"/>
            <a:ext cx="2438400" cy="461665"/>
          </a:xfrm>
          <a:prstGeom prst="rect">
            <a:avLst/>
          </a:prstGeom>
          <a:noFill/>
          <a:ln w="9525">
            <a:noFill/>
            <a:miter lim="800000"/>
            <a:headEnd/>
            <a:tailEnd/>
          </a:ln>
        </p:spPr>
        <p:txBody>
          <a:bodyPr>
            <a:spAutoFit/>
          </a:bodyPr>
          <a:lstStyle/>
          <a:p>
            <a:pPr algn="just">
              <a:defRPr/>
            </a:pPr>
            <a:r>
              <a:rPr lang="en-US" sz="1200" dirty="0" smtClean="0">
                <a:solidFill>
                  <a:schemeClr val="tx2">
                    <a:lumMod val="50000"/>
                  </a:schemeClr>
                </a:solidFill>
                <a:latin typeface="Arial" pitchFamily="34" charset="0"/>
                <a:ea typeface="ＭＳ Ｐゴシック" pitchFamily="-97" charset="-128"/>
              </a:rPr>
              <a:t>Java</a:t>
            </a:r>
            <a:r>
              <a:rPr lang="en-US" sz="1200" dirty="0">
                <a:solidFill>
                  <a:schemeClr val="tx2">
                    <a:lumMod val="50000"/>
                  </a:schemeClr>
                </a:solidFill>
                <a:latin typeface="Arial" pitchFamily="34" charset="0"/>
                <a:ea typeface="ＭＳ Ｐゴシック" pitchFamily="-97" charset="-128"/>
              </a:rPr>
              <a:t>, </a:t>
            </a:r>
            <a:r>
              <a:rPr lang="en-US" sz="1200" dirty="0" err="1" smtClean="0">
                <a:solidFill>
                  <a:schemeClr val="tx2">
                    <a:lumMod val="50000"/>
                  </a:schemeClr>
                </a:solidFill>
                <a:latin typeface="Arial" pitchFamily="34" charset="0"/>
                <a:ea typeface="ＭＳ Ｐゴシック" pitchFamily="-97" charset="-128"/>
              </a:rPr>
              <a:t>Netbeans</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JSF (MVC</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MySQL</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Glassfish.</a:t>
            </a:r>
            <a:endParaRPr lang="da-DK" sz="1200" dirty="0">
              <a:solidFill>
                <a:schemeClr val="tx2">
                  <a:lumMod val="50000"/>
                </a:schemeClr>
              </a:solidFill>
              <a:latin typeface="Arial" pitchFamily="34" charset="0"/>
              <a:ea typeface="ＭＳ Ｐゴシック" pitchFamily="-97" charset="-128"/>
            </a:endParaRPr>
          </a:p>
        </p:txBody>
      </p:sp>
      <p:pic>
        <p:nvPicPr>
          <p:cNvPr id="37" name="36 Imagen" descr="arquitrctura-multicapas"/>
          <p:cNvPicPr/>
          <p:nvPr/>
        </p:nvPicPr>
        <p:blipFill rotWithShape="1">
          <a:blip r:embed="rId4">
            <a:extLst>
              <a:ext uri="{28A0092B-C50C-407E-A947-70E740481C1C}">
                <a14:useLocalDpi xmlns:a14="http://schemas.microsoft.com/office/drawing/2010/main" val="0"/>
              </a:ext>
            </a:extLst>
          </a:blip>
          <a:srcRect r="914" b="17204"/>
          <a:stretch/>
        </p:blipFill>
        <p:spPr bwMode="auto">
          <a:xfrm>
            <a:off x="4340225" y="445899"/>
            <a:ext cx="4060707" cy="1710448"/>
          </a:xfrm>
          <a:prstGeom prst="rect">
            <a:avLst/>
          </a:prstGeom>
          <a:noFill/>
          <a:ln>
            <a:noFill/>
          </a:ln>
          <a:extLst>
            <a:ext uri="{53640926-AAD7-44D8-BBD7-CCE9431645EC}">
              <a14:shadowObscured xmlns:a14="http://schemas.microsoft.com/office/drawing/2010/main"/>
            </a:ext>
          </a:extLst>
        </p:spPr>
      </p:pic>
      <p:sp>
        <p:nvSpPr>
          <p:cNvPr id="38" name="Rektangel 14"/>
          <p:cNvSpPr>
            <a:spLocks noChangeArrowheads="1"/>
          </p:cNvSpPr>
          <p:nvPr/>
        </p:nvSpPr>
        <p:spPr bwMode="auto">
          <a:xfrm>
            <a:off x="927100" y="5178425"/>
            <a:ext cx="3025775" cy="7493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grpSp>
        <p:nvGrpSpPr>
          <p:cNvPr id="39" name="Grupper 67"/>
          <p:cNvGrpSpPr>
            <a:grpSpLocks/>
          </p:cNvGrpSpPr>
          <p:nvPr/>
        </p:nvGrpSpPr>
        <p:grpSpPr bwMode="auto">
          <a:xfrm>
            <a:off x="1041400" y="5340350"/>
            <a:ext cx="344488" cy="346075"/>
            <a:chOff x="876300" y="2508250"/>
            <a:chExt cx="344488" cy="346075"/>
          </a:xfrm>
        </p:grpSpPr>
        <p:sp>
          <p:nvSpPr>
            <p:cNvPr id="40" name="Rektangel 11"/>
            <p:cNvSpPr>
              <a:spLocks noChangeArrowheads="1"/>
            </p:cNvSpPr>
            <p:nvPr/>
          </p:nvSpPr>
          <p:spPr bwMode="auto">
            <a:xfrm>
              <a:off x="876300" y="2508250"/>
              <a:ext cx="344488" cy="346075"/>
            </a:xfrm>
            <a:prstGeom prst="rect">
              <a:avLst/>
            </a:prstGeom>
            <a:gradFill rotWithShape="1">
              <a:gsLst>
                <a:gs pos="0">
                  <a:schemeClr val="tx1"/>
                </a:gs>
                <a:gs pos="100000">
                  <a:schemeClr val="bg2"/>
                </a:gs>
              </a:gsLst>
              <a:lin ang="16200000"/>
            </a:gradFill>
            <a:ln w="9525">
              <a:solidFill>
                <a:schemeClr val="bg2">
                  <a:lumMod val="9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400" dirty="0">
                <a:solidFill>
                  <a:srgbClr val="FFFFFF"/>
                </a:solidFill>
                <a:latin typeface="Arial" pitchFamily="34" charset="0"/>
                <a:ea typeface="ＭＳ Ｐゴシック" pitchFamily="-97" charset="-128"/>
              </a:endParaRPr>
            </a:p>
          </p:txBody>
        </p:sp>
        <p:sp>
          <p:nvSpPr>
            <p:cNvPr id="41" name="Tekstboks 12"/>
            <p:cNvSpPr txBox="1">
              <a:spLocks noChangeArrowheads="1"/>
            </p:cNvSpPr>
            <p:nvPr/>
          </p:nvSpPr>
          <p:spPr bwMode="auto">
            <a:xfrm>
              <a:off x="890588" y="2544763"/>
              <a:ext cx="322262" cy="307777"/>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400" dirty="0">
                  <a:solidFill>
                    <a:srgbClr val="171717"/>
                  </a:solidFill>
                  <a:latin typeface="Arial" pitchFamily="34" charset="0"/>
                  <a:ea typeface="ＭＳ Ｐゴシック" pitchFamily="-97" charset="-128"/>
                </a:rPr>
                <a:t>3</a:t>
              </a:r>
            </a:p>
          </p:txBody>
        </p:sp>
      </p:grpSp>
      <p:sp>
        <p:nvSpPr>
          <p:cNvPr id="42" name="Tekstboks 9"/>
          <p:cNvSpPr txBox="1">
            <a:spLocks noChangeArrowheads="1"/>
          </p:cNvSpPr>
          <p:nvPr/>
        </p:nvSpPr>
        <p:spPr bwMode="auto">
          <a:xfrm>
            <a:off x="1473200" y="5364449"/>
            <a:ext cx="2400300" cy="276999"/>
          </a:xfrm>
          <a:prstGeom prst="rect">
            <a:avLst/>
          </a:prstGeom>
          <a:noFill/>
          <a:ln w="9525">
            <a:noFill/>
            <a:miter lim="800000"/>
            <a:headEnd/>
            <a:tailEnd/>
          </a:ln>
        </p:spPr>
        <p:txBody>
          <a:bodyPr>
            <a:spAutoFit/>
          </a:bodyPr>
          <a:lstStyle/>
          <a:p>
            <a:pPr algn="just">
              <a:defRPr/>
            </a:pPr>
            <a:r>
              <a:rPr lang="en-US" sz="1200" dirty="0">
                <a:solidFill>
                  <a:schemeClr val="tx2">
                    <a:lumMod val="85000"/>
                  </a:schemeClr>
                </a:solidFill>
                <a:latin typeface="Arial" pitchFamily="34" charset="0"/>
                <a:ea typeface="ＭＳ Ｐゴシック" pitchFamily="-97" charset="-128"/>
              </a:rPr>
              <a:t>IEEE </a:t>
            </a:r>
            <a:r>
              <a:rPr lang="en-US" sz="1200" dirty="0" smtClean="0">
                <a:solidFill>
                  <a:schemeClr val="tx2">
                    <a:lumMod val="85000"/>
                  </a:schemeClr>
                </a:solidFill>
                <a:latin typeface="Arial" pitchFamily="34" charset="0"/>
                <a:ea typeface="ＭＳ Ｐゴシック" pitchFamily="-97" charset="-128"/>
              </a:rPr>
              <a:t>830</a:t>
            </a:r>
            <a:r>
              <a:rPr lang="en-US" sz="1200" dirty="0">
                <a:solidFill>
                  <a:schemeClr val="tx2">
                    <a:lumMod val="85000"/>
                  </a:schemeClr>
                </a:solidFill>
                <a:latin typeface="Arial" pitchFamily="34" charset="0"/>
                <a:ea typeface="ＭＳ Ｐゴシック" pitchFamily="-97" charset="-128"/>
              </a:rPr>
              <a:t>, ISO / IEC 29119 </a:t>
            </a:r>
            <a:endParaRPr lang="da-DK" sz="1200" dirty="0">
              <a:solidFill>
                <a:schemeClr val="tx2">
                  <a:lumMod val="85000"/>
                </a:schemeClr>
              </a:solidFill>
              <a:latin typeface="Arial" pitchFamily="34" charset="0"/>
              <a:ea typeface="ＭＳ Ｐゴシック" pitchFamily="-97" charset="-128"/>
            </a:endParaRPr>
          </a:p>
        </p:txBody>
      </p:sp>
      <p:grpSp>
        <p:nvGrpSpPr>
          <p:cNvPr id="43" name="Gruppe 64"/>
          <p:cNvGrpSpPr>
            <a:grpSpLocks/>
          </p:cNvGrpSpPr>
          <p:nvPr/>
        </p:nvGrpSpPr>
        <p:grpSpPr bwMode="auto">
          <a:xfrm>
            <a:off x="927100" y="4784725"/>
            <a:ext cx="3025775" cy="314325"/>
            <a:chOff x="927100" y="4785360"/>
            <a:chExt cx="3025775" cy="314008"/>
          </a:xfrm>
        </p:grpSpPr>
        <p:sp>
          <p:nvSpPr>
            <p:cNvPr id="44" name="Rektangel 21"/>
            <p:cNvSpPr>
              <a:spLocks noChangeArrowheads="1"/>
            </p:cNvSpPr>
            <p:nvPr/>
          </p:nvSpPr>
          <p:spPr bwMode="auto">
            <a:xfrm>
              <a:off x="927100" y="4785360"/>
              <a:ext cx="3025775" cy="31400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45" name="Rectangle 5"/>
            <p:cNvSpPr txBox="1">
              <a:spLocks noChangeArrowheads="1"/>
            </p:cNvSpPr>
            <p:nvPr/>
          </p:nvSpPr>
          <p:spPr bwMode="gray">
            <a:xfrm>
              <a:off x="1039813" y="4840923"/>
              <a:ext cx="1871027" cy="18827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Standares</a:t>
              </a:r>
              <a:endParaRPr lang="en-US" sz="1400" b="1" dirty="0">
                <a:solidFill>
                  <a:schemeClr val="tx2"/>
                </a:solidFill>
              </a:endParaRPr>
            </a:p>
          </p:txBody>
        </p:sp>
      </p:grpSp>
    </p:spTree>
    <p:extLst>
      <p:ext uri="{BB962C8B-B14F-4D97-AF65-F5344CB8AC3E}">
        <p14:creationId xmlns:p14="http://schemas.microsoft.com/office/powerpoint/2010/main" val="5653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1000"/>
                                        <p:tgtEl>
                                          <p:spTgt spid="15370"/>
                                        </p:tgtEl>
                                      </p:cBhvr>
                                    </p:animEffect>
                                    <p:anim calcmode="lin" valueType="num">
                                      <p:cBhvr>
                                        <p:cTn id="8" dur="1000" fill="hold"/>
                                        <p:tgtEl>
                                          <p:spTgt spid="15370"/>
                                        </p:tgtEl>
                                        <p:attrNameLst>
                                          <p:attrName>ppt_x</p:attrName>
                                        </p:attrNameLst>
                                      </p:cBhvr>
                                      <p:tavLst>
                                        <p:tav tm="0">
                                          <p:val>
                                            <p:strVal val="#ppt_x"/>
                                          </p:val>
                                        </p:tav>
                                        <p:tav tm="100000">
                                          <p:val>
                                            <p:strVal val="#ppt_x"/>
                                          </p:val>
                                        </p:tav>
                                      </p:tavLst>
                                    </p:anim>
                                    <p:anim calcmode="lin" valueType="num">
                                      <p:cBhvr>
                                        <p:cTn id="9" dur="1000" fill="hold"/>
                                        <p:tgtEl>
                                          <p:spTgt spid="153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300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80">
                                          <p:stCondLst>
                                            <p:cond delay="0"/>
                                          </p:stCondLst>
                                        </p:cTn>
                                        <p:tgtEl>
                                          <p:spTgt spid="37"/>
                                        </p:tgtEl>
                                      </p:cBhvr>
                                    </p:animEffect>
                                    <p:anim calcmode="lin" valueType="num">
                                      <p:cBhvr>
                                        <p:cTn id="1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9" dur="26">
                                          <p:stCondLst>
                                            <p:cond delay="650"/>
                                          </p:stCondLst>
                                        </p:cTn>
                                        <p:tgtEl>
                                          <p:spTgt spid="37"/>
                                        </p:tgtEl>
                                      </p:cBhvr>
                                      <p:to x="100000" y="60000"/>
                                    </p:animScale>
                                    <p:animScale>
                                      <p:cBhvr>
                                        <p:cTn id="20" dur="166" decel="50000">
                                          <p:stCondLst>
                                            <p:cond delay="676"/>
                                          </p:stCondLst>
                                        </p:cTn>
                                        <p:tgtEl>
                                          <p:spTgt spid="37"/>
                                        </p:tgtEl>
                                      </p:cBhvr>
                                      <p:to x="100000" y="100000"/>
                                    </p:animScale>
                                    <p:animScale>
                                      <p:cBhvr>
                                        <p:cTn id="21" dur="26">
                                          <p:stCondLst>
                                            <p:cond delay="1312"/>
                                          </p:stCondLst>
                                        </p:cTn>
                                        <p:tgtEl>
                                          <p:spTgt spid="37"/>
                                        </p:tgtEl>
                                      </p:cBhvr>
                                      <p:to x="100000" y="80000"/>
                                    </p:animScale>
                                    <p:animScale>
                                      <p:cBhvr>
                                        <p:cTn id="22" dur="166" decel="50000">
                                          <p:stCondLst>
                                            <p:cond delay="1338"/>
                                          </p:stCondLst>
                                        </p:cTn>
                                        <p:tgtEl>
                                          <p:spTgt spid="37"/>
                                        </p:tgtEl>
                                      </p:cBhvr>
                                      <p:to x="100000" y="100000"/>
                                    </p:animScale>
                                    <p:animScale>
                                      <p:cBhvr>
                                        <p:cTn id="23" dur="26">
                                          <p:stCondLst>
                                            <p:cond delay="1642"/>
                                          </p:stCondLst>
                                        </p:cTn>
                                        <p:tgtEl>
                                          <p:spTgt spid="37"/>
                                        </p:tgtEl>
                                      </p:cBhvr>
                                      <p:to x="100000" y="90000"/>
                                    </p:animScale>
                                    <p:animScale>
                                      <p:cBhvr>
                                        <p:cTn id="24" dur="166" decel="50000">
                                          <p:stCondLst>
                                            <p:cond delay="1668"/>
                                          </p:stCondLst>
                                        </p:cTn>
                                        <p:tgtEl>
                                          <p:spTgt spid="37"/>
                                        </p:tgtEl>
                                      </p:cBhvr>
                                      <p:to x="100000" y="100000"/>
                                    </p:animScale>
                                    <p:animScale>
                                      <p:cBhvr>
                                        <p:cTn id="25" dur="26">
                                          <p:stCondLst>
                                            <p:cond delay="1808"/>
                                          </p:stCondLst>
                                        </p:cTn>
                                        <p:tgtEl>
                                          <p:spTgt spid="37"/>
                                        </p:tgtEl>
                                      </p:cBhvr>
                                      <p:to x="100000" y="95000"/>
                                    </p:animScale>
                                    <p:animScale>
                                      <p:cBhvr>
                                        <p:cTn id="26"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5"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Marco </a:t>
            </a:r>
            <a:r>
              <a:rPr lang="en-US" sz="3000" b="1" dirty="0" err="1" smtClean="0">
                <a:solidFill>
                  <a:srgbClr val="171717"/>
                </a:solidFill>
              </a:rPr>
              <a:t>Teórico</a:t>
            </a:r>
            <a:endParaRPr lang="en-US" sz="3000" b="1" dirty="0">
              <a:solidFill>
                <a:srgbClr val="171717"/>
              </a:solidFill>
            </a:endParaRPr>
          </a:p>
        </p:txBody>
      </p:sp>
      <p:sp>
        <p:nvSpPr>
          <p:cNvPr id="32" name="Rektangel 31"/>
          <p:cNvSpPr>
            <a:spLocks noChangeArrowheads="1"/>
          </p:cNvSpPr>
          <p:nvPr/>
        </p:nvSpPr>
        <p:spPr bwMode="auto">
          <a:xfrm>
            <a:off x="914400" y="2667000"/>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grpSp>
        <p:nvGrpSpPr>
          <p:cNvPr id="25608" name="Gruppe 63"/>
          <p:cNvGrpSpPr>
            <a:grpSpLocks/>
          </p:cNvGrpSpPr>
          <p:nvPr/>
        </p:nvGrpSpPr>
        <p:grpSpPr bwMode="auto">
          <a:xfrm>
            <a:off x="914400" y="2282825"/>
            <a:ext cx="3027363" cy="307975"/>
            <a:chOff x="914400" y="2283460"/>
            <a:chExt cx="3027600" cy="307340"/>
          </a:xfrm>
        </p:grpSpPr>
        <p:sp>
          <p:nvSpPr>
            <p:cNvPr id="31"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25631" name="Rectangle 5"/>
            <p:cNvSpPr txBox="1">
              <a:spLocks noChangeArrowheads="1"/>
            </p:cNvSpPr>
            <p:nvPr/>
          </p:nvSpPr>
          <p:spPr bwMode="gray">
            <a:xfrm>
              <a:off x="1001713" y="2316163"/>
              <a:ext cx="2872019" cy="2746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Herramientas</a:t>
              </a:r>
              <a:r>
                <a:rPr lang="en-US" sz="1400" b="1" dirty="0" smtClean="0">
                  <a:solidFill>
                    <a:schemeClr val="tx2"/>
                  </a:solidFill>
                </a:rPr>
                <a:t> de </a:t>
              </a:r>
              <a:r>
                <a:rPr lang="en-US" sz="1400" b="1" dirty="0" err="1" smtClean="0">
                  <a:solidFill>
                    <a:schemeClr val="tx2"/>
                  </a:solidFill>
                </a:rPr>
                <a:t>Desarrollo</a:t>
              </a:r>
              <a:endParaRPr lang="en-US" sz="1400" b="1" dirty="0">
                <a:solidFill>
                  <a:schemeClr val="tx2"/>
                </a:solidFill>
              </a:endParaRPr>
            </a:p>
          </p:txBody>
        </p:sp>
      </p:grpSp>
      <p:sp>
        <p:nvSpPr>
          <p:cNvPr id="23" name="Rektangel 22"/>
          <p:cNvSpPr>
            <a:spLocks noChangeArrowheads="1"/>
          </p:cNvSpPr>
          <p:nvPr/>
        </p:nvSpPr>
        <p:spPr bwMode="auto">
          <a:xfrm>
            <a:off x="927100" y="3924300"/>
            <a:ext cx="3025775" cy="7493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5610" name="Tekstboks 17"/>
          <p:cNvSpPr txBox="1">
            <a:spLocks noChangeArrowheads="1"/>
          </p:cNvSpPr>
          <p:nvPr/>
        </p:nvSpPr>
        <p:spPr bwMode="auto">
          <a:xfrm>
            <a:off x="1473200" y="4106201"/>
            <a:ext cx="2400300" cy="461665"/>
          </a:xfrm>
          <a:prstGeom prst="rect">
            <a:avLst/>
          </a:prstGeom>
          <a:noFill/>
          <a:ln w="9525">
            <a:noFill/>
            <a:miter lim="800000"/>
            <a:headEnd/>
            <a:tailEnd/>
          </a:ln>
        </p:spPr>
        <p:txBody>
          <a:bodyPr>
            <a:spAutoFit/>
          </a:bodyPr>
          <a:lstStyle/>
          <a:p>
            <a:pPr algn="just"/>
            <a:r>
              <a:rPr lang="en-US" sz="1200" dirty="0">
                <a:solidFill>
                  <a:srgbClr val="171717"/>
                </a:solidFill>
              </a:rPr>
              <a:t>UWE (UML </a:t>
            </a:r>
            <a:r>
              <a:rPr lang="en-US" sz="1200" dirty="0" smtClean="0">
                <a:solidFill>
                  <a:srgbClr val="171717"/>
                </a:solidFill>
              </a:rPr>
              <a:t>Based Web </a:t>
            </a:r>
            <a:r>
              <a:rPr lang="en-US" sz="1200" dirty="0">
                <a:solidFill>
                  <a:srgbClr val="171717"/>
                </a:solidFill>
              </a:rPr>
              <a:t>Engineering) </a:t>
            </a:r>
            <a:endParaRPr lang="da-DK" sz="1200" dirty="0">
              <a:solidFill>
                <a:srgbClr val="171717"/>
              </a:solidFill>
            </a:endParaRPr>
          </a:p>
        </p:txBody>
      </p:sp>
      <p:grpSp>
        <p:nvGrpSpPr>
          <p:cNvPr id="25611" name="Gruppe 62"/>
          <p:cNvGrpSpPr>
            <a:grpSpLocks/>
          </p:cNvGrpSpPr>
          <p:nvPr/>
        </p:nvGrpSpPr>
        <p:grpSpPr bwMode="auto">
          <a:xfrm>
            <a:off x="914400" y="3521075"/>
            <a:ext cx="3054350" cy="319088"/>
            <a:chOff x="914400" y="3520440"/>
            <a:chExt cx="3053715" cy="320040"/>
          </a:xfrm>
        </p:grpSpPr>
        <p:sp>
          <p:nvSpPr>
            <p:cNvPr id="14" name="Rektangel 13"/>
            <p:cNvSpPr>
              <a:spLocks noChangeArrowheads="1"/>
            </p:cNvSpPr>
            <p:nvPr/>
          </p:nvSpPr>
          <p:spPr bwMode="auto">
            <a:xfrm>
              <a:off x="914400" y="3520440"/>
              <a:ext cx="3053715" cy="320040"/>
            </a:xfrm>
            <a:prstGeom prst="rect">
              <a:avLst/>
            </a:prstGeom>
            <a:gradFill flip="none" rotWithShape="1">
              <a:gsLst>
                <a:gs pos="0">
                  <a:srgbClr val="FFFFFF">
                    <a:lumMod val="75000"/>
                  </a:srgbClr>
                </a:gs>
                <a:gs pos="50000">
                  <a:schemeClr val="tx1">
                    <a:lumMod val="85000"/>
                  </a:scheme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defRPr/>
              </a:pPr>
              <a:endParaRPr lang="da-DK" sz="1400" kern="0" noProof="1">
                <a:solidFill>
                  <a:sysClr val="window" lastClr="FFFFFF"/>
                </a:solidFill>
                <a:latin typeface="Arial" pitchFamily="34" charset="0"/>
                <a:ea typeface="ＭＳ Ｐゴシック" pitchFamily="-97" charset="-128"/>
              </a:endParaRPr>
            </a:p>
          </p:txBody>
        </p:sp>
        <p:sp>
          <p:nvSpPr>
            <p:cNvPr id="25629" name="Rectangle 5"/>
            <p:cNvSpPr txBox="1">
              <a:spLocks noChangeArrowheads="1"/>
            </p:cNvSpPr>
            <p:nvPr/>
          </p:nvSpPr>
          <p:spPr bwMode="gray">
            <a:xfrm>
              <a:off x="1039813" y="3562033"/>
              <a:ext cx="1379537" cy="2365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Metodología</a:t>
              </a:r>
              <a:endParaRPr lang="en-US" sz="1400" b="1" dirty="0">
                <a:solidFill>
                  <a:schemeClr val="tx2"/>
                </a:solidFill>
              </a:endParaRPr>
            </a:p>
          </p:txBody>
        </p:sp>
      </p:grpSp>
      <p:sp>
        <p:nvSpPr>
          <p:cNvPr id="34" name="Rektangel 33"/>
          <p:cNvSpPr>
            <a:spLocks noChangeArrowheads="1"/>
          </p:cNvSpPr>
          <p:nvPr/>
        </p:nvSpPr>
        <p:spPr bwMode="auto">
          <a:xfrm>
            <a:off x="4114800" y="2298700"/>
            <a:ext cx="4343400" cy="3632200"/>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15370" name="Tekstboks 39"/>
          <p:cNvSpPr txBox="1">
            <a:spLocks noChangeArrowheads="1"/>
          </p:cNvSpPr>
          <p:nvPr/>
        </p:nvSpPr>
        <p:spPr bwMode="auto">
          <a:xfrm>
            <a:off x="4367211" y="2810720"/>
            <a:ext cx="3838575" cy="2739570"/>
          </a:xfrm>
          <a:prstGeom prst="rect">
            <a:avLst/>
          </a:prstGeom>
          <a:noFill/>
          <a:ln w="25400" cap="flat" cmpd="sng" algn="ctr">
            <a:noFill/>
            <a:prstDash val="solid"/>
          </a:ln>
          <a:effectLst/>
        </p:spPr>
        <p:txBody>
          <a:bodyPr anchor="ctr"/>
          <a:lstStyle/>
          <a:p>
            <a:pPr marL="285750" indent="-285750" algn="just" defTabSz="914400" fontAlgn="auto">
              <a:spcBef>
                <a:spcPts val="0"/>
              </a:spcBef>
              <a:spcAft>
                <a:spcPts val="0"/>
              </a:spcAft>
              <a:buFont typeface="Wingdings" pitchFamily="2" charset="2"/>
              <a:buChar char="§"/>
              <a:defRPr/>
            </a:pPr>
            <a:endParaRPr lang="en-US" sz="1600" kern="0" noProof="1">
              <a:solidFill>
                <a:schemeClr val="tx2"/>
              </a:solidFill>
              <a:latin typeface="Arial" pitchFamily="34" charset="0"/>
              <a:ea typeface="ＭＳ Ｐゴシック" pitchFamily="-97" charset="-128"/>
            </a:endParaRPr>
          </a:p>
          <a:p>
            <a:pPr marL="285750" indent="-285750" algn="just" defTabSz="914400" fontAlgn="auto">
              <a:spcBef>
                <a:spcPts val="0"/>
              </a:spcBef>
              <a:spcAft>
                <a:spcPts val="0"/>
              </a:spcAft>
              <a:buFont typeface="Wingdings" pitchFamily="2" charset="2"/>
              <a:buChar char="§"/>
              <a:defRPr/>
            </a:pPr>
            <a:r>
              <a:rPr lang="en-US" sz="1600" b="1" kern="0" noProof="1" smtClean="0">
                <a:solidFill>
                  <a:schemeClr val="tx2"/>
                </a:solidFill>
                <a:latin typeface="Arial" pitchFamily="34" charset="0"/>
                <a:ea typeface="ＭＳ Ｐゴシック" pitchFamily="-97" charset="-128"/>
              </a:rPr>
              <a:t>UWE: </a:t>
            </a:r>
            <a:r>
              <a:rPr lang="es-EC" sz="1600" dirty="0" smtClean="0"/>
              <a:t>método </a:t>
            </a:r>
            <a:r>
              <a:rPr lang="es-EC" sz="1600" dirty="0"/>
              <a:t>de ingeniería del software para el desarrollo de </a:t>
            </a:r>
            <a:r>
              <a:rPr lang="es-EC" sz="1600" dirty="0" smtClean="0"/>
              <a:t>aplicaciones.</a:t>
            </a:r>
          </a:p>
          <a:p>
            <a:pPr algn="just" defTabSz="914400" fontAlgn="auto">
              <a:spcBef>
                <a:spcPts val="0"/>
              </a:spcBef>
              <a:spcAft>
                <a:spcPts val="0"/>
              </a:spcAft>
              <a:defRPr/>
            </a:pPr>
            <a:endParaRPr lang="es-EC" sz="1600" dirty="0" smtClean="0"/>
          </a:p>
          <a:p>
            <a:pPr marL="285750" indent="-285750" algn="just" defTabSz="914400" fontAlgn="auto">
              <a:spcBef>
                <a:spcPts val="0"/>
              </a:spcBef>
              <a:spcAft>
                <a:spcPts val="0"/>
              </a:spcAft>
              <a:buFont typeface="Wingdings" pitchFamily="2" charset="2"/>
              <a:buChar char="§"/>
              <a:defRPr/>
            </a:pPr>
            <a:r>
              <a:rPr lang="es-EC" sz="1600" dirty="0"/>
              <a:t>L</a:t>
            </a:r>
            <a:r>
              <a:rPr lang="es-EC" sz="1600" dirty="0" smtClean="0"/>
              <a:t>as dimensiones de </a:t>
            </a:r>
            <a:r>
              <a:rPr lang="es-EC" sz="1600" dirty="0"/>
              <a:t>la </a:t>
            </a:r>
            <a:r>
              <a:rPr lang="es-EC" sz="1600" dirty="0" smtClean="0"/>
              <a:t>metodología se direccionan en </a:t>
            </a:r>
            <a:r>
              <a:rPr lang="es-EC" sz="1600" dirty="0"/>
              <a:t>3 </a:t>
            </a:r>
            <a:r>
              <a:rPr lang="es-EC" sz="1600" dirty="0" smtClean="0"/>
              <a:t>ejes.</a:t>
            </a:r>
          </a:p>
          <a:p>
            <a:pPr marL="285750" indent="-285750" algn="just" defTabSz="914400" fontAlgn="auto">
              <a:spcBef>
                <a:spcPts val="0"/>
              </a:spcBef>
              <a:spcAft>
                <a:spcPts val="0"/>
              </a:spcAft>
              <a:buFont typeface="Wingdings" pitchFamily="2" charset="2"/>
              <a:buChar char="§"/>
              <a:defRPr/>
            </a:pPr>
            <a:endParaRPr lang="en-US" sz="1600" dirty="0"/>
          </a:p>
          <a:p>
            <a:pPr marL="285750" indent="-285750" algn="just" defTabSz="914400" fontAlgn="auto">
              <a:spcBef>
                <a:spcPts val="0"/>
              </a:spcBef>
              <a:spcAft>
                <a:spcPts val="0"/>
              </a:spcAft>
              <a:buFont typeface="Wingdings" pitchFamily="2" charset="2"/>
              <a:buChar char="§"/>
              <a:defRPr/>
            </a:pPr>
            <a:r>
              <a:rPr lang="es-EC" sz="1600" dirty="0"/>
              <a:t>Fases:</a:t>
            </a:r>
          </a:p>
          <a:p>
            <a:pPr marL="742950" lvl="1" indent="-285750" algn="just" defTabSz="914400" fontAlgn="auto">
              <a:spcBef>
                <a:spcPts val="0"/>
              </a:spcBef>
              <a:spcAft>
                <a:spcPts val="0"/>
              </a:spcAft>
              <a:buFont typeface="Arial" pitchFamily="34" charset="0"/>
              <a:buChar char="•"/>
              <a:defRPr/>
            </a:pPr>
            <a:r>
              <a:rPr lang="es-EC" sz="1600" dirty="0"/>
              <a:t>Análisis de </a:t>
            </a:r>
            <a:r>
              <a:rPr lang="es-EC" sz="1600" dirty="0" smtClean="0"/>
              <a:t>Requerimientos</a:t>
            </a:r>
          </a:p>
          <a:p>
            <a:pPr marL="742950" lvl="1" indent="-285750" algn="just" defTabSz="914400" fontAlgn="auto">
              <a:spcBef>
                <a:spcPts val="0"/>
              </a:spcBef>
              <a:spcAft>
                <a:spcPts val="0"/>
              </a:spcAft>
              <a:buFont typeface="Arial" pitchFamily="34" charset="0"/>
              <a:buChar char="•"/>
              <a:defRPr/>
            </a:pPr>
            <a:r>
              <a:rPr lang="es-EC" sz="1600" dirty="0" smtClean="0"/>
              <a:t>Modelo Conceptual</a:t>
            </a:r>
          </a:p>
          <a:p>
            <a:pPr marL="742950" lvl="1" indent="-285750" algn="just" defTabSz="914400" fontAlgn="auto">
              <a:spcBef>
                <a:spcPts val="0"/>
              </a:spcBef>
              <a:spcAft>
                <a:spcPts val="0"/>
              </a:spcAft>
              <a:buFont typeface="Arial" pitchFamily="34" charset="0"/>
              <a:buChar char="•"/>
              <a:defRPr/>
            </a:pPr>
            <a:r>
              <a:rPr lang="es-EC" sz="1600" dirty="0" smtClean="0"/>
              <a:t>Modelo </a:t>
            </a:r>
            <a:r>
              <a:rPr lang="es-EC" sz="1600" dirty="0" err="1" smtClean="0"/>
              <a:t>Navegacional</a:t>
            </a:r>
            <a:endParaRPr lang="es-EC" sz="1600" dirty="0" smtClean="0"/>
          </a:p>
          <a:p>
            <a:pPr marL="742950" lvl="1" indent="-285750" algn="just" defTabSz="914400" fontAlgn="auto">
              <a:spcBef>
                <a:spcPts val="0"/>
              </a:spcBef>
              <a:spcAft>
                <a:spcPts val="0"/>
              </a:spcAft>
              <a:buFont typeface="Arial" pitchFamily="34" charset="0"/>
              <a:buChar char="•"/>
              <a:defRPr/>
            </a:pPr>
            <a:r>
              <a:rPr lang="es-EC" sz="1600" dirty="0" smtClean="0"/>
              <a:t>Modelo </a:t>
            </a:r>
            <a:r>
              <a:rPr lang="es-EC" sz="1600" dirty="0"/>
              <a:t>de </a:t>
            </a:r>
            <a:r>
              <a:rPr lang="es-EC" sz="1600" dirty="0" smtClean="0"/>
              <a:t>Presentación</a:t>
            </a:r>
            <a:endParaRPr lang="es-EC" sz="1600" dirty="0"/>
          </a:p>
          <a:p>
            <a:pPr marL="285750" indent="-285750" algn="just" defTabSz="914400" fontAlgn="auto">
              <a:spcBef>
                <a:spcPts val="0"/>
              </a:spcBef>
              <a:spcAft>
                <a:spcPts val="0"/>
              </a:spcAft>
              <a:buFont typeface="Wingdings" pitchFamily="2" charset="2"/>
              <a:buChar char="§"/>
              <a:defRPr/>
            </a:pPr>
            <a:endParaRPr lang="es-EC" sz="1600" dirty="0" smtClean="0"/>
          </a:p>
          <a:p>
            <a:pPr marL="285750" indent="-285750" algn="just" defTabSz="914400" fontAlgn="auto">
              <a:spcBef>
                <a:spcPts val="0"/>
              </a:spcBef>
              <a:spcAft>
                <a:spcPts val="0"/>
              </a:spcAft>
              <a:buFont typeface="Wingdings" pitchFamily="2" charset="2"/>
              <a:buChar char="§"/>
              <a:defRPr/>
            </a:pPr>
            <a:endParaRPr lang="da-DK" sz="1600" kern="0" noProof="1">
              <a:solidFill>
                <a:schemeClr val="tx2"/>
              </a:solidFill>
              <a:latin typeface="Arial" pitchFamily="34" charset="0"/>
              <a:ea typeface="ＭＳ Ｐゴシック" pitchFamily="-97" charset="-128"/>
            </a:endParaRPr>
          </a:p>
        </p:txBody>
      </p:sp>
      <p:grpSp>
        <p:nvGrpSpPr>
          <p:cNvPr id="25618" name="Gruppe 58"/>
          <p:cNvGrpSpPr>
            <a:grpSpLocks/>
          </p:cNvGrpSpPr>
          <p:nvPr/>
        </p:nvGrpSpPr>
        <p:grpSpPr bwMode="auto">
          <a:xfrm>
            <a:off x="1041400" y="4095750"/>
            <a:ext cx="344488" cy="346075"/>
            <a:chOff x="1041400" y="4095750"/>
            <a:chExt cx="344488" cy="346075"/>
          </a:xfrm>
        </p:grpSpPr>
        <p:sp>
          <p:nvSpPr>
            <p:cNvPr id="20" name="Rektangel 19"/>
            <p:cNvSpPr>
              <a:spLocks noChangeArrowheads="1"/>
            </p:cNvSpPr>
            <p:nvPr/>
          </p:nvSpPr>
          <p:spPr bwMode="auto">
            <a:xfrm>
              <a:off x="1041400" y="4095750"/>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58" name="Tekstboks 57"/>
            <p:cNvSpPr txBox="1">
              <a:spLocks noChangeArrowheads="1"/>
            </p:cNvSpPr>
            <p:nvPr/>
          </p:nvSpPr>
          <p:spPr bwMode="auto">
            <a:xfrm>
              <a:off x="1055688" y="4132263"/>
              <a:ext cx="322262" cy="277812"/>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2</a:t>
              </a:r>
            </a:p>
          </p:txBody>
        </p:sp>
      </p:grpSp>
      <p:grpSp>
        <p:nvGrpSpPr>
          <p:cNvPr id="25619" name="Gruppe 60"/>
          <p:cNvGrpSpPr>
            <a:grpSpLocks/>
          </p:cNvGrpSpPr>
          <p:nvPr/>
        </p:nvGrpSpPr>
        <p:grpSpPr bwMode="auto">
          <a:xfrm>
            <a:off x="1003300" y="2838450"/>
            <a:ext cx="344488" cy="346075"/>
            <a:chOff x="1003300" y="2838450"/>
            <a:chExt cx="344488" cy="346075"/>
          </a:xfrm>
        </p:grpSpPr>
        <p:sp>
          <p:nvSpPr>
            <p:cNvPr id="29"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60"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1</a:t>
              </a:r>
            </a:p>
          </p:txBody>
        </p:sp>
      </p:grpSp>
      <p:sp>
        <p:nvSpPr>
          <p:cNvPr id="35" name="Tekstboks 49"/>
          <p:cNvSpPr txBox="1">
            <a:spLocks noChangeArrowheads="1"/>
          </p:cNvSpPr>
          <p:nvPr/>
        </p:nvSpPr>
        <p:spPr bwMode="auto">
          <a:xfrm>
            <a:off x="380997" y="4095750"/>
            <a:ext cx="493713" cy="400110"/>
          </a:xfrm>
          <a:prstGeom prst="rect">
            <a:avLst/>
          </a:prstGeom>
          <a:noFill/>
          <a:ln w="9525">
            <a:noFill/>
            <a:miter lim="800000"/>
            <a:headEnd/>
            <a:tailEnd/>
          </a:ln>
        </p:spPr>
        <p:txBody>
          <a:bodyPr wrap="square">
            <a:spAutoFit/>
          </a:bodyPr>
          <a:lstStyle/>
          <a:p>
            <a:r>
              <a:rPr lang="da-DK" sz="2000" dirty="0">
                <a:solidFill>
                  <a:srgbClr val="171717"/>
                </a:solidFill>
                <a:latin typeface="Zapf Dingbats" charset="2"/>
              </a:rPr>
              <a:t>✓</a:t>
            </a:r>
            <a:endParaRPr lang="da-DK" sz="2000" dirty="0">
              <a:solidFill>
                <a:srgbClr val="171717"/>
              </a:solidFill>
            </a:endParaRPr>
          </a:p>
        </p:txBody>
      </p:sp>
      <p:sp>
        <p:nvSpPr>
          <p:cNvPr id="36" name="Tekstboks 27"/>
          <p:cNvSpPr txBox="1">
            <a:spLocks noChangeArrowheads="1"/>
          </p:cNvSpPr>
          <p:nvPr/>
        </p:nvSpPr>
        <p:spPr bwMode="auto">
          <a:xfrm>
            <a:off x="1435100" y="2862549"/>
            <a:ext cx="2438400" cy="461665"/>
          </a:xfrm>
          <a:prstGeom prst="rect">
            <a:avLst/>
          </a:prstGeom>
          <a:noFill/>
          <a:ln w="9525">
            <a:noFill/>
            <a:miter lim="800000"/>
            <a:headEnd/>
            <a:tailEnd/>
          </a:ln>
        </p:spPr>
        <p:txBody>
          <a:bodyPr>
            <a:spAutoFit/>
          </a:bodyPr>
          <a:lstStyle/>
          <a:p>
            <a:pPr algn="just">
              <a:defRPr/>
            </a:pPr>
            <a:r>
              <a:rPr lang="en-US" sz="1200" dirty="0" smtClean="0">
                <a:solidFill>
                  <a:schemeClr val="tx2">
                    <a:lumMod val="50000"/>
                  </a:schemeClr>
                </a:solidFill>
                <a:latin typeface="Arial" pitchFamily="34" charset="0"/>
                <a:ea typeface="ＭＳ Ｐゴシック" pitchFamily="-97" charset="-128"/>
              </a:rPr>
              <a:t>Java</a:t>
            </a:r>
            <a:r>
              <a:rPr lang="en-US" sz="1200" dirty="0">
                <a:solidFill>
                  <a:schemeClr val="tx2">
                    <a:lumMod val="50000"/>
                  </a:schemeClr>
                </a:solidFill>
                <a:latin typeface="Arial" pitchFamily="34" charset="0"/>
                <a:ea typeface="ＭＳ Ｐゴシック" pitchFamily="-97" charset="-128"/>
              </a:rPr>
              <a:t>, </a:t>
            </a:r>
            <a:r>
              <a:rPr lang="en-US" sz="1200" dirty="0" err="1" smtClean="0">
                <a:solidFill>
                  <a:schemeClr val="tx2">
                    <a:lumMod val="50000"/>
                  </a:schemeClr>
                </a:solidFill>
                <a:latin typeface="Arial" pitchFamily="34" charset="0"/>
                <a:ea typeface="ＭＳ Ｐゴシック" pitchFamily="-97" charset="-128"/>
              </a:rPr>
              <a:t>Netbeans</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JSF (MVC</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MySQL</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Glassfish.</a:t>
            </a:r>
            <a:endParaRPr lang="da-DK" sz="1200" dirty="0">
              <a:solidFill>
                <a:schemeClr val="tx2">
                  <a:lumMod val="50000"/>
                </a:schemeClr>
              </a:solidFill>
              <a:latin typeface="Arial" pitchFamily="34" charset="0"/>
              <a:ea typeface="ＭＳ Ｐゴシック" pitchFamily="-97" charset="-128"/>
            </a:endParaRPr>
          </a:p>
        </p:txBody>
      </p:sp>
      <p:pic>
        <p:nvPicPr>
          <p:cNvPr id="33" name="32 Imagen"/>
          <p:cNvPicPr/>
          <p:nvPr/>
        </p:nvPicPr>
        <p:blipFill>
          <a:blip r:embed="rId4"/>
          <a:stretch>
            <a:fillRect/>
          </a:stretch>
        </p:blipFill>
        <p:spPr>
          <a:xfrm>
            <a:off x="4367211" y="395785"/>
            <a:ext cx="3838575" cy="1746913"/>
          </a:xfrm>
          <a:prstGeom prst="rect">
            <a:avLst/>
          </a:prstGeom>
        </p:spPr>
      </p:pic>
      <p:sp>
        <p:nvSpPr>
          <p:cNvPr id="38" name="Rektangel 14"/>
          <p:cNvSpPr>
            <a:spLocks noChangeArrowheads="1"/>
          </p:cNvSpPr>
          <p:nvPr/>
        </p:nvSpPr>
        <p:spPr bwMode="auto">
          <a:xfrm>
            <a:off x="927100" y="5178425"/>
            <a:ext cx="3025775" cy="7493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grpSp>
        <p:nvGrpSpPr>
          <p:cNvPr id="39" name="Grupper 67"/>
          <p:cNvGrpSpPr>
            <a:grpSpLocks/>
          </p:cNvGrpSpPr>
          <p:nvPr/>
        </p:nvGrpSpPr>
        <p:grpSpPr bwMode="auto">
          <a:xfrm>
            <a:off x="1041400" y="5340350"/>
            <a:ext cx="344488" cy="346075"/>
            <a:chOff x="876300" y="2508250"/>
            <a:chExt cx="344488" cy="346075"/>
          </a:xfrm>
        </p:grpSpPr>
        <p:sp>
          <p:nvSpPr>
            <p:cNvPr id="40" name="Rektangel 11"/>
            <p:cNvSpPr>
              <a:spLocks noChangeArrowheads="1"/>
            </p:cNvSpPr>
            <p:nvPr/>
          </p:nvSpPr>
          <p:spPr bwMode="auto">
            <a:xfrm>
              <a:off x="876300" y="2508250"/>
              <a:ext cx="344488" cy="346075"/>
            </a:xfrm>
            <a:prstGeom prst="rect">
              <a:avLst/>
            </a:prstGeom>
            <a:gradFill rotWithShape="1">
              <a:gsLst>
                <a:gs pos="0">
                  <a:schemeClr val="tx1"/>
                </a:gs>
                <a:gs pos="100000">
                  <a:schemeClr val="bg2"/>
                </a:gs>
              </a:gsLst>
              <a:lin ang="16200000"/>
            </a:gradFill>
            <a:ln w="9525">
              <a:solidFill>
                <a:schemeClr val="bg2">
                  <a:lumMod val="9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400" dirty="0">
                <a:solidFill>
                  <a:srgbClr val="FFFFFF"/>
                </a:solidFill>
                <a:latin typeface="Arial" pitchFamily="34" charset="0"/>
                <a:ea typeface="ＭＳ Ｐゴシック" pitchFamily="-97" charset="-128"/>
              </a:endParaRPr>
            </a:p>
          </p:txBody>
        </p:sp>
        <p:sp>
          <p:nvSpPr>
            <p:cNvPr id="41" name="Tekstboks 12"/>
            <p:cNvSpPr txBox="1">
              <a:spLocks noChangeArrowheads="1"/>
            </p:cNvSpPr>
            <p:nvPr/>
          </p:nvSpPr>
          <p:spPr bwMode="auto">
            <a:xfrm>
              <a:off x="890588" y="2544763"/>
              <a:ext cx="322262" cy="307777"/>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400" dirty="0">
                  <a:solidFill>
                    <a:srgbClr val="171717"/>
                  </a:solidFill>
                  <a:latin typeface="Arial" pitchFamily="34" charset="0"/>
                  <a:ea typeface="ＭＳ Ｐゴシック" pitchFamily="-97" charset="-128"/>
                </a:rPr>
                <a:t>3</a:t>
              </a:r>
            </a:p>
          </p:txBody>
        </p:sp>
      </p:grpSp>
      <p:sp>
        <p:nvSpPr>
          <p:cNvPr id="42" name="Tekstboks 9"/>
          <p:cNvSpPr txBox="1">
            <a:spLocks noChangeArrowheads="1"/>
          </p:cNvSpPr>
          <p:nvPr/>
        </p:nvSpPr>
        <p:spPr bwMode="auto">
          <a:xfrm>
            <a:off x="1473200" y="5364449"/>
            <a:ext cx="2400300" cy="276999"/>
          </a:xfrm>
          <a:prstGeom prst="rect">
            <a:avLst/>
          </a:prstGeom>
          <a:noFill/>
          <a:ln w="9525">
            <a:noFill/>
            <a:miter lim="800000"/>
            <a:headEnd/>
            <a:tailEnd/>
          </a:ln>
        </p:spPr>
        <p:txBody>
          <a:bodyPr>
            <a:spAutoFit/>
          </a:bodyPr>
          <a:lstStyle/>
          <a:p>
            <a:pPr algn="just">
              <a:defRPr/>
            </a:pPr>
            <a:r>
              <a:rPr lang="en-US" sz="1200" dirty="0">
                <a:solidFill>
                  <a:schemeClr val="tx2">
                    <a:lumMod val="85000"/>
                  </a:schemeClr>
                </a:solidFill>
                <a:latin typeface="Arial" pitchFamily="34" charset="0"/>
                <a:ea typeface="ＭＳ Ｐゴシック" pitchFamily="-97" charset="-128"/>
              </a:rPr>
              <a:t>IEEE </a:t>
            </a:r>
            <a:r>
              <a:rPr lang="en-US" sz="1200" dirty="0" smtClean="0">
                <a:solidFill>
                  <a:schemeClr val="tx2">
                    <a:lumMod val="85000"/>
                  </a:schemeClr>
                </a:solidFill>
                <a:latin typeface="Arial" pitchFamily="34" charset="0"/>
                <a:ea typeface="ＭＳ Ｐゴシック" pitchFamily="-97" charset="-128"/>
              </a:rPr>
              <a:t>830</a:t>
            </a:r>
            <a:r>
              <a:rPr lang="en-US" sz="1200" dirty="0">
                <a:solidFill>
                  <a:schemeClr val="tx2">
                    <a:lumMod val="85000"/>
                  </a:schemeClr>
                </a:solidFill>
                <a:latin typeface="Arial" pitchFamily="34" charset="0"/>
                <a:ea typeface="ＭＳ Ｐゴシック" pitchFamily="-97" charset="-128"/>
              </a:rPr>
              <a:t>, ISO / IEC 29119 </a:t>
            </a:r>
            <a:endParaRPr lang="da-DK" sz="1200" dirty="0">
              <a:solidFill>
                <a:schemeClr val="tx2">
                  <a:lumMod val="85000"/>
                </a:schemeClr>
              </a:solidFill>
              <a:latin typeface="Arial" pitchFamily="34" charset="0"/>
              <a:ea typeface="ＭＳ Ｐゴシック" pitchFamily="-97" charset="-128"/>
            </a:endParaRPr>
          </a:p>
        </p:txBody>
      </p:sp>
      <p:grpSp>
        <p:nvGrpSpPr>
          <p:cNvPr id="43" name="Gruppe 64"/>
          <p:cNvGrpSpPr>
            <a:grpSpLocks/>
          </p:cNvGrpSpPr>
          <p:nvPr/>
        </p:nvGrpSpPr>
        <p:grpSpPr bwMode="auto">
          <a:xfrm>
            <a:off x="927100" y="4784725"/>
            <a:ext cx="3025775" cy="314325"/>
            <a:chOff x="927100" y="4785360"/>
            <a:chExt cx="3025775" cy="314008"/>
          </a:xfrm>
        </p:grpSpPr>
        <p:sp>
          <p:nvSpPr>
            <p:cNvPr id="44" name="Rektangel 21"/>
            <p:cNvSpPr>
              <a:spLocks noChangeArrowheads="1"/>
            </p:cNvSpPr>
            <p:nvPr/>
          </p:nvSpPr>
          <p:spPr bwMode="auto">
            <a:xfrm>
              <a:off x="927100" y="4785360"/>
              <a:ext cx="3025775" cy="31400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45" name="Rectangle 5"/>
            <p:cNvSpPr txBox="1">
              <a:spLocks noChangeArrowheads="1"/>
            </p:cNvSpPr>
            <p:nvPr/>
          </p:nvSpPr>
          <p:spPr bwMode="gray">
            <a:xfrm>
              <a:off x="1039813" y="4840923"/>
              <a:ext cx="1871027" cy="18827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Standares</a:t>
              </a:r>
              <a:endParaRPr lang="en-US" sz="1400" b="1" dirty="0">
                <a:solidFill>
                  <a:schemeClr val="tx2"/>
                </a:solidFill>
              </a:endParaRPr>
            </a:p>
          </p:txBody>
        </p:sp>
      </p:grpSp>
    </p:spTree>
    <p:extLst>
      <p:ext uri="{BB962C8B-B14F-4D97-AF65-F5344CB8AC3E}">
        <p14:creationId xmlns:p14="http://schemas.microsoft.com/office/powerpoint/2010/main" val="3875567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circle(in)">
                                      <p:cBhvr>
                                        <p:cTn id="7" dur="2000"/>
                                        <p:tgtEl>
                                          <p:spTgt spid="15370"/>
                                        </p:tgtEl>
                                      </p:cBhvr>
                                    </p:animEffect>
                                  </p:childTnLst>
                                </p:cTn>
                              </p:par>
                            </p:childTnLst>
                          </p:cTn>
                        </p:par>
                        <p:par>
                          <p:cTn id="8" fill="hold">
                            <p:stCondLst>
                              <p:cond delay="2000"/>
                            </p:stCondLst>
                            <p:childTnLst>
                              <p:par>
                                <p:cTn id="9" presetID="26" presetClass="entr" presetSubtype="0" fill="hold" nodeType="afterEffect">
                                  <p:stCondLst>
                                    <p:cond delay="300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80">
                                          <p:stCondLst>
                                            <p:cond delay="0"/>
                                          </p:stCondLst>
                                        </p:cTn>
                                        <p:tgtEl>
                                          <p:spTgt spid="33"/>
                                        </p:tgtEl>
                                      </p:cBhvr>
                                    </p:animEffect>
                                    <p:anim calcmode="lin" valueType="num">
                                      <p:cBhvr>
                                        <p:cTn id="1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7" dur="26">
                                          <p:stCondLst>
                                            <p:cond delay="650"/>
                                          </p:stCondLst>
                                        </p:cTn>
                                        <p:tgtEl>
                                          <p:spTgt spid="33"/>
                                        </p:tgtEl>
                                      </p:cBhvr>
                                      <p:to x="100000" y="60000"/>
                                    </p:animScale>
                                    <p:animScale>
                                      <p:cBhvr>
                                        <p:cTn id="18" dur="166" decel="50000">
                                          <p:stCondLst>
                                            <p:cond delay="676"/>
                                          </p:stCondLst>
                                        </p:cTn>
                                        <p:tgtEl>
                                          <p:spTgt spid="33"/>
                                        </p:tgtEl>
                                      </p:cBhvr>
                                      <p:to x="100000" y="100000"/>
                                    </p:animScale>
                                    <p:animScale>
                                      <p:cBhvr>
                                        <p:cTn id="19" dur="26">
                                          <p:stCondLst>
                                            <p:cond delay="1312"/>
                                          </p:stCondLst>
                                        </p:cTn>
                                        <p:tgtEl>
                                          <p:spTgt spid="33"/>
                                        </p:tgtEl>
                                      </p:cBhvr>
                                      <p:to x="100000" y="80000"/>
                                    </p:animScale>
                                    <p:animScale>
                                      <p:cBhvr>
                                        <p:cTn id="20" dur="166" decel="50000">
                                          <p:stCondLst>
                                            <p:cond delay="1338"/>
                                          </p:stCondLst>
                                        </p:cTn>
                                        <p:tgtEl>
                                          <p:spTgt spid="33"/>
                                        </p:tgtEl>
                                      </p:cBhvr>
                                      <p:to x="100000" y="100000"/>
                                    </p:animScale>
                                    <p:animScale>
                                      <p:cBhvr>
                                        <p:cTn id="21" dur="26">
                                          <p:stCondLst>
                                            <p:cond delay="1642"/>
                                          </p:stCondLst>
                                        </p:cTn>
                                        <p:tgtEl>
                                          <p:spTgt spid="33"/>
                                        </p:tgtEl>
                                      </p:cBhvr>
                                      <p:to x="100000" y="90000"/>
                                    </p:animScale>
                                    <p:animScale>
                                      <p:cBhvr>
                                        <p:cTn id="22" dur="166" decel="50000">
                                          <p:stCondLst>
                                            <p:cond delay="1668"/>
                                          </p:stCondLst>
                                        </p:cTn>
                                        <p:tgtEl>
                                          <p:spTgt spid="33"/>
                                        </p:tgtEl>
                                      </p:cBhvr>
                                      <p:to x="100000" y="100000"/>
                                    </p:animScale>
                                    <p:animScale>
                                      <p:cBhvr>
                                        <p:cTn id="23" dur="26">
                                          <p:stCondLst>
                                            <p:cond delay="1808"/>
                                          </p:stCondLst>
                                        </p:cTn>
                                        <p:tgtEl>
                                          <p:spTgt spid="33"/>
                                        </p:tgtEl>
                                      </p:cBhvr>
                                      <p:to x="100000" y="95000"/>
                                    </p:animScale>
                                    <p:animScale>
                                      <p:cBhvr>
                                        <p:cTn id="24"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5"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Marco </a:t>
            </a:r>
            <a:r>
              <a:rPr lang="en-US" sz="3000" b="1" dirty="0" err="1" smtClean="0">
                <a:solidFill>
                  <a:srgbClr val="171717"/>
                </a:solidFill>
              </a:rPr>
              <a:t>Teórico</a:t>
            </a:r>
            <a:endParaRPr lang="en-US" sz="3000" b="1" dirty="0">
              <a:solidFill>
                <a:srgbClr val="171717"/>
              </a:solidFill>
            </a:endParaRPr>
          </a:p>
        </p:txBody>
      </p:sp>
      <p:sp>
        <p:nvSpPr>
          <p:cNvPr id="32" name="Rektangel 31"/>
          <p:cNvSpPr>
            <a:spLocks noChangeArrowheads="1"/>
          </p:cNvSpPr>
          <p:nvPr/>
        </p:nvSpPr>
        <p:spPr bwMode="auto">
          <a:xfrm>
            <a:off x="914400" y="2667000"/>
            <a:ext cx="3027363" cy="7620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grpSp>
        <p:nvGrpSpPr>
          <p:cNvPr id="25608" name="Gruppe 63"/>
          <p:cNvGrpSpPr>
            <a:grpSpLocks/>
          </p:cNvGrpSpPr>
          <p:nvPr/>
        </p:nvGrpSpPr>
        <p:grpSpPr bwMode="auto">
          <a:xfrm>
            <a:off x="914400" y="2282825"/>
            <a:ext cx="3027363" cy="307975"/>
            <a:chOff x="914400" y="2283460"/>
            <a:chExt cx="3027600" cy="307340"/>
          </a:xfrm>
        </p:grpSpPr>
        <p:sp>
          <p:nvSpPr>
            <p:cNvPr id="31" name="Rektangel 30"/>
            <p:cNvSpPr>
              <a:spLocks noChangeArrowheads="1"/>
            </p:cNvSpPr>
            <p:nvPr/>
          </p:nvSpPr>
          <p:spPr bwMode="auto">
            <a:xfrm>
              <a:off x="914400" y="2283460"/>
              <a:ext cx="3027600" cy="305756"/>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25631" name="Rectangle 5"/>
            <p:cNvSpPr txBox="1">
              <a:spLocks noChangeArrowheads="1"/>
            </p:cNvSpPr>
            <p:nvPr/>
          </p:nvSpPr>
          <p:spPr bwMode="gray">
            <a:xfrm>
              <a:off x="1001713" y="2316163"/>
              <a:ext cx="2872019" cy="2746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Herramientas</a:t>
              </a:r>
              <a:r>
                <a:rPr lang="en-US" sz="1400" b="1" dirty="0" smtClean="0">
                  <a:solidFill>
                    <a:schemeClr val="tx2"/>
                  </a:solidFill>
                </a:rPr>
                <a:t> de </a:t>
              </a:r>
              <a:r>
                <a:rPr lang="en-US" sz="1400" b="1" dirty="0" err="1" smtClean="0">
                  <a:solidFill>
                    <a:schemeClr val="tx2"/>
                  </a:solidFill>
                </a:rPr>
                <a:t>Desarrollo</a:t>
              </a:r>
              <a:endParaRPr lang="en-US" sz="1400" b="1" dirty="0">
                <a:solidFill>
                  <a:schemeClr val="tx2"/>
                </a:solidFill>
              </a:endParaRPr>
            </a:p>
          </p:txBody>
        </p:sp>
      </p:grpSp>
      <p:sp>
        <p:nvSpPr>
          <p:cNvPr id="23" name="Rektangel 22"/>
          <p:cNvSpPr>
            <a:spLocks noChangeArrowheads="1"/>
          </p:cNvSpPr>
          <p:nvPr/>
        </p:nvSpPr>
        <p:spPr bwMode="auto">
          <a:xfrm>
            <a:off x="927100" y="3924300"/>
            <a:ext cx="3025775" cy="7493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5610" name="Tekstboks 17"/>
          <p:cNvSpPr txBox="1">
            <a:spLocks noChangeArrowheads="1"/>
          </p:cNvSpPr>
          <p:nvPr/>
        </p:nvSpPr>
        <p:spPr bwMode="auto">
          <a:xfrm>
            <a:off x="1473200" y="4106201"/>
            <a:ext cx="2400300" cy="276999"/>
          </a:xfrm>
          <a:prstGeom prst="rect">
            <a:avLst/>
          </a:prstGeom>
          <a:noFill/>
          <a:ln w="9525">
            <a:noFill/>
            <a:miter lim="800000"/>
            <a:headEnd/>
            <a:tailEnd/>
          </a:ln>
        </p:spPr>
        <p:txBody>
          <a:bodyPr>
            <a:spAutoFit/>
          </a:bodyPr>
          <a:lstStyle/>
          <a:p>
            <a:pPr algn="just"/>
            <a:r>
              <a:rPr lang="en-US" sz="1200" dirty="0">
                <a:solidFill>
                  <a:srgbClr val="171717"/>
                </a:solidFill>
              </a:rPr>
              <a:t>UWE (UML Web Engineering) </a:t>
            </a:r>
            <a:endParaRPr lang="da-DK" sz="1200" dirty="0">
              <a:solidFill>
                <a:srgbClr val="171717"/>
              </a:solidFill>
            </a:endParaRPr>
          </a:p>
        </p:txBody>
      </p:sp>
      <p:grpSp>
        <p:nvGrpSpPr>
          <p:cNvPr id="25611" name="Gruppe 62"/>
          <p:cNvGrpSpPr>
            <a:grpSpLocks/>
          </p:cNvGrpSpPr>
          <p:nvPr/>
        </p:nvGrpSpPr>
        <p:grpSpPr bwMode="auto">
          <a:xfrm>
            <a:off x="914400" y="3521075"/>
            <a:ext cx="3054350" cy="319088"/>
            <a:chOff x="914400" y="3520440"/>
            <a:chExt cx="3053715" cy="320040"/>
          </a:xfrm>
        </p:grpSpPr>
        <p:sp>
          <p:nvSpPr>
            <p:cNvPr id="14" name="Rektangel 13"/>
            <p:cNvSpPr>
              <a:spLocks noChangeArrowheads="1"/>
            </p:cNvSpPr>
            <p:nvPr/>
          </p:nvSpPr>
          <p:spPr bwMode="auto">
            <a:xfrm>
              <a:off x="914400" y="3520440"/>
              <a:ext cx="3053715" cy="320040"/>
            </a:xfrm>
            <a:prstGeom prst="rect">
              <a:avLst/>
            </a:prstGeom>
            <a:gradFill flip="none" rotWithShape="1">
              <a:gsLst>
                <a:gs pos="0">
                  <a:srgbClr val="FFFFFF">
                    <a:lumMod val="75000"/>
                  </a:srgbClr>
                </a:gs>
                <a:gs pos="50000">
                  <a:schemeClr val="tx1">
                    <a:lumMod val="85000"/>
                  </a:scheme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defRPr/>
              </a:pPr>
              <a:endParaRPr lang="da-DK" sz="1400" kern="0" noProof="1">
                <a:solidFill>
                  <a:sysClr val="window" lastClr="FFFFFF"/>
                </a:solidFill>
                <a:latin typeface="Arial" pitchFamily="34" charset="0"/>
                <a:ea typeface="ＭＳ Ｐゴシック" pitchFamily="-97" charset="-128"/>
              </a:endParaRPr>
            </a:p>
          </p:txBody>
        </p:sp>
        <p:sp>
          <p:nvSpPr>
            <p:cNvPr id="25629" name="Rectangle 5"/>
            <p:cNvSpPr txBox="1">
              <a:spLocks noChangeArrowheads="1"/>
            </p:cNvSpPr>
            <p:nvPr/>
          </p:nvSpPr>
          <p:spPr bwMode="gray">
            <a:xfrm>
              <a:off x="1039813" y="3562033"/>
              <a:ext cx="1379537" cy="23653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Metodología</a:t>
              </a:r>
              <a:endParaRPr lang="en-US" sz="1400" b="1" dirty="0">
                <a:solidFill>
                  <a:schemeClr val="tx2"/>
                </a:solidFill>
              </a:endParaRPr>
            </a:p>
          </p:txBody>
        </p:sp>
      </p:grpSp>
      <p:sp>
        <p:nvSpPr>
          <p:cNvPr id="15" name="Rektangel 14"/>
          <p:cNvSpPr>
            <a:spLocks noChangeArrowheads="1"/>
          </p:cNvSpPr>
          <p:nvPr/>
        </p:nvSpPr>
        <p:spPr bwMode="auto">
          <a:xfrm>
            <a:off x="927100" y="5178425"/>
            <a:ext cx="3025775" cy="7493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grpSp>
        <p:nvGrpSpPr>
          <p:cNvPr id="25613" name="Grupper 67"/>
          <p:cNvGrpSpPr>
            <a:grpSpLocks/>
          </p:cNvGrpSpPr>
          <p:nvPr/>
        </p:nvGrpSpPr>
        <p:grpSpPr bwMode="auto">
          <a:xfrm>
            <a:off x="1041400" y="5340350"/>
            <a:ext cx="344488" cy="346075"/>
            <a:chOff x="876300" y="2508250"/>
            <a:chExt cx="344488" cy="346075"/>
          </a:xfrm>
        </p:grpSpPr>
        <p:sp>
          <p:nvSpPr>
            <p:cNvPr id="12" name="Rektangel 11"/>
            <p:cNvSpPr>
              <a:spLocks noChangeArrowheads="1"/>
            </p:cNvSpPr>
            <p:nvPr/>
          </p:nvSpPr>
          <p:spPr bwMode="auto">
            <a:xfrm>
              <a:off x="876300" y="2508250"/>
              <a:ext cx="344488" cy="346075"/>
            </a:xfrm>
            <a:prstGeom prst="rect">
              <a:avLst/>
            </a:prstGeom>
            <a:gradFill rotWithShape="1">
              <a:gsLst>
                <a:gs pos="0">
                  <a:schemeClr val="tx1"/>
                </a:gs>
                <a:gs pos="100000">
                  <a:schemeClr val="bg2"/>
                </a:gs>
              </a:gsLst>
              <a:lin ang="16200000"/>
            </a:gradFill>
            <a:ln w="9525">
              <a:solidFill>
                <a:schemeClr val="bg2">
                  <a:lumMod val="9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400" dirty="0">
                <a:solidFill>
                  <a:srgbClr val="FFFFFF"/>
                </a:solidFill>
                <a:latin typeface="Arial" pitchFamily="34" charset="0"/>
                <a:ea typeface="ＭＳ Ｐゴシック" pitchFamily="-97" charset="-128"/>
              </a:endParaRPr>
            </a:p>
          </p:txBody>
        </p:sp>
        <p:sp>
          <p:nvSpPr>
            <p:cNvPr id="13" name="Tekstboks 12"/>
            <p:cNvSpPr txBox="1">
              <a:spLocks noChangeArrowheads="1"/>
            </p:cNvSpPr>
            <p:nvPr/>
          </p:nvSpPr>
          <p:spPr bwMode="auto">
            <a:xfrm>
              <a:off x="890588" y="2544763"/>
              <a:ext cx="322262" cy="307777"/>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400" dirty="0">
                  <a:solidFill>
                    <a:srgbClr val="171717"/>
                  </a:solidFill>
                  <a:latin typeface="Arial" pitchFamily="34" charset="0"/>
                  <a:ea typeface="ＭＳ Ｐゴシック" pitchFamily="-97" charset="-128"/>
                </a:rPr>
                <a:t>3</a:t>
              </a:r>
            </a:p>
          </p:txBody>
        </p:sp>
      </p:grpSp>
      <p:sp>
        <p:nvSpPr>
          <p:cNvPr id="15376" name="Tekstboks 9"/>
          <p:cNvSpPr txBox="1">
            <a:spLocks noChangeArrowheads="1"/>
          </p:cNvSpPr>
          <p:nvPr/>
        </p:nvSpPr>
        <p:spPr bwMode="auto">
          <a:xfrm>
            <a:off x="1473200" y="5364449"/>
            <a:ext cx="2400300" cy="276999"/>
          </a:xfrm>
          <a:prstGeom prst="rect">
            <a:avLst/>
          </a:prstGeom>
          <a:noFill/>
          <a:ln w="9525">
            <a:noFill/>
            <a:miter lim="800000"/>
            <a:headEnd/>
            <a:tailEnd/>
          </a:ln>
        </p:spPr>
        <p:txBody>
          <a:bodyPr>
            <a:spAutoFit/>
          </a:bodyPr>
          <a:lstStyle/>
          <a:p>
            <a:pPr algn="just">
              <a:defRPr/>
            </a:pPr>
            <a:r>
              <a:rPr lang="en-US" sz="1200" dirty="0">
                <a:solidFill>
                  <a:schemeClr val="tx2">
                    <a:lumMod val="85000"/>
                  </a:schemeClr>
                </a:solidFill>
                <a:latin typeface="Arial" pitchFamily="34" charset="0"/>
                <a:ea typeface="ＭＳ Ｐゴシック" pitchFamily="-97" charset="-128"/>
              </a:rPr>
              <a:t>IEEE </a:t>
            </a:r>
            <a:r>
              <a:rPr lang="en-US" sz="1200" dirty="0" smtClean="0">
                <a:solidFill>
                  <a:schemeClr val="tx2">
                    <a:lumMod val="85000"/>
                  </a:schemeClr>
                </a:solidFill>
                <a:latin typeface="Arial" pitchFamily="34" charset="0"/>
                <a:ea typeface="ＭＳ Ｐゴシック" pitchFamily="-97" charset="-128"/>
              </a:rPr>
              <a:t>830</a:t>
            </a:r>
            <a:r>
              <a:rPr lang="en-US" sz="1200" dirty="0">
                <a:solidFill>
                  <a:schemeClr val="tx2">
                    <a:lumMod val="85000"/>
                  </a:schemeClr>
                </a:solidFill>
                <a:latin typeface="Arial" pitchFamily="34" charset="0"/>
                <a:ea typeface="ＭＳ Ｐゴシック" pitchFamily="-97" charset="-128"/>
              </a:rPr>
              <a:t>, ISO / IEC 29119 </a:t>
            </a:r>
            <a:endParaRPr lang="da-DK" sz="1200" dirty="0">
              <a:solidFill>
                <a:schemeClr val="tx2">
                  <a:lumMod val="85000"/>
                </a:schemeClr>
              </a:solidFill>
              <a:latin typeface="Arial" pitchFamily="34" charset="0"/>
              <a:ea typeface="ＭＳ Ｐゴシック" pitchFamily="-97" charset="-128"/>
            </a:endParaRPr>
          </a:p>
        </p:txBody>
      </p:sp>
      <p:grpSp>
        <p:nvGrpSpPr>
          <p:cNvPr id="25615" name="Gruppe 64"/>
          <p:cNvGrpSpPr>
            <a:grpSpLocks/>
          </p:cNvGrpSpPr>
          <p:nvPr/>
        </p:nvGrpSpPr>
        <p:grpSpPr bwMode="auto">
          <a:xfrm>
            <a:off x="927100" y="4784725"/>
            <a:ext cx="3025775" cy="314325"/>
            <a:chOff x="927100" y="4785360"/>
            <a:chExt cx="3025775" cy="314008"/>
          </a:xfrm>
        </p:grpSpPr>
        <p:sp>
          <p:nvSpPr>
            <p:cNvPr id="22" name="Rektangel 21"/>
            <p:cNvSpPr>
              <a:spLocks noChangeArrowheads="1"/>
            </p:cNvSpPr>
            <p:nvPr/>
          </p:nvSpPr>
          <p:spPr bwMode="auto">
            <a:xfrm>
              <a:off x="927100" y="4785360"/>
              <a:ext cx="3025775" cy="31400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25625" name="Rectangle 5"/>
            <p:cNvSpPr txBox="1">
              <a:spLocks noChangeArrowheads="1"/>
            </p:cNvSpPr>
            <p:nvPr/>
          </p:nvSpPr>
          <p:spPr bwMode="gray">
            <a:xfrm>
              <a:off x="1039813" y="4840923"/>
              <a:ext cx="1871027" cy="188277"/>
            </a:xfrm>
            <a:prstGeom prst="rect">
              <a:avLst/>
            </a:prstGeom>
            <a:noFill/>
            <a:ln w="9525">
              <a:noFill/>
              <a:miter lim="800000"/>
              <a:headEnd/>
              <a:tailEnd/>
            </a:ln>
          </p:spPr>
          <p:txBody>
            <a:bodyPr lIns="0" rIns="0" anchor="ctr"/>
            <a:lstStyle/>
            <a:p>
              <a:pPr defTabSz="914400" eaLnBrk="0" hangingPunct="0">
                <a:lnSpc>
                  <a:spcPct val="95000"/>
                </a:lnSpc>
              </a:pPr>
              <a:r>
                <a:rPr lang="en-US" sz="1400" b="1" dirty="0" err="1" smtClean="0">
                  <a:solidFill>
                    <a:schemeClr val="tx2"/>
                  </a:solidFill>
                </a:rPr>
                <a:t>Standares</a:t>
              </a:r>
              <a:endParaRPr lang="en-US" sz="1400" b="1" dirty="0">
                <a:solidFill>
                  <a:schemeClr val="tx2"/>
                </a:solidFill>
              </a:endParaRPr>
            </a:p>
          </p:txBody>
        </p:sp>
      </p:grpSp>
      <p:sp>
        <p:nvSpPr>
          <p:cNvPr id="34" name="Rektangel 33"/>
          <p:cNvSpPr>
            <a:spLocks noChangeArrowheads="1"/>
          </p:cNvSpPr>
          <p:nvPr/>
        </p:nvSpPr>
        <p:spPr bwMode="auto">
          <a:xfrm>
            <a:off x="4114800" y="2298700"/>
            <a:ext cx="4343400" cy="3632200"/>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15370" name="Tekstboks 39"/>
          <p:cNvSpPr txBox="1">
            <a:spLocks noChangeArrowheads="1"/>
          </p:cNvSpPr>
          <p:nvPr/>
        </p:nvSpPr>
        <p:spPr bwMode="auto">
          <a:xfrm>
            <a:off x="4367211" y="2637294"/>
            <a:ext cx="3838575" cy="2739570"/>
          </a:xfrm>
          <a:prstGeom prst="rect">
            <a:avLst/>
          </a:prstGeom>
          <a:noFill/>
          <a:ln w="25400" cap="flat" cmpd="sng" algn="ctr">
            <a:noFill/>
            <a:prstDash val="solid"/>
          </a:ln>
          <a:effectLst/>
        </p:spPr>
        <p:txBody>
          <a:bodyPr anchor="ctr"/>
          <a:lstStyle/>
          <a:p>
            <a:pPr marL="285750" indent="-285750" algn="just" defTabSz="914400" fontAlgn="auto">
              <a:spcBef>
                <a:spcPts val="0"/>
              </a:spcBef>
              <a:spcAft>
                <a:spcPts val="0"/>
              </a:spcAft>
              <a:buFont typeface="Wingdings" pitchFamily="2" charset="2"/>
              <a:buChar char="§"/>
              <a:defRPr/>
            </a:pPr>
            <a:endParaRPr lang="en-US" sz="1600" kern="0" noProof="1">
              <a:solidFill>
                <a:schemeClr val="tx2"/>
              </a:solidFill>
              <a:latin typeface="Arial" pitchFamily="34" charset="0"/>
              <a:ea typeface="ＭＳ Ｐゴシック" pitchFamily="-97" charset="-128"/>
            </a:endParaRPr>
          </a:p>
          <a:p>
            <a:pPr marL="285750" indent="-285750" algn="just" defTabSz="914400" fontAlgn="auto">
              <a:spcBef>
                <a:spcPts val="0"/>
              </a:spcBef>
              <a:spcAft>
                <a:spcPts val="0"/>
              </a:spcAft>
              <a:buFont typeface="Wingdings" pitchFamily="2" charset="2"/>
              <a:buChar char="§"/>
              <a:defRPr/>
            </a:pPr>
            <a:r>
              <a:rPr lang="en-US" sz="1600" b="1" kern="0" noProof="1" smtClean="0">
                <a:solidFill>
                  <a:schemeClr val="tx2"/>
                </a:solidFill>
                <a:latin typeface="Arial" pitchFamily="34" charset="0"/>
                <a:ea typeface="ＭＳ Ｐゴシック" pitchFamily="-97" charset="-128"/>
              </a:rPr>
              <a:t>IEEE 830 </a:t>
            </a:r>
            <a:r>
              <a:rPr lang="es-EC" sz="1600" noProof="1" smtClean="0"/>
              <a:t>e</a:t>
            </a:r>
            <a:r>
              <a:rPr lang="es-EC" sz="1600" dirty="0" err="1" smtClean="0"/>
              <a:t>stá</a:t>
            </a:r>
            <a:r>
              <a:rPr lang="es-EC" sz="1600" dirty="0" smtClean="0"/>
              <a:t> </a:t>
            </a:r>
            <a:r>
              <a:rPr lang="es-EC" sz="1600" dirty="0"/>
              <a:t>dirigida tanto al cliente como al equipo de desarrollo. </a:t>
            </a:r>
            <a:endParaRPr lang="es-EC" sz="1600" dirty="0" smtClean="0"/>
          </a:p>
          <a:p>
            <a:pPr marL="285750" indent="-285750" algn="just" defTabSz="914400" fontAlgn="auto">
              <a:spcBef>
                <a:spcPts val="0"/>
              </a:spcBef>
              <a:spcAft>
                <a:spcPts val="0"/>
              </a:spcAft>
              <a:buFont typeface="Wingdings" pitchFamily="2" charset="2"/>
              <a:buChar char="§"/>
              <a:defRPr/>
            </a:pPr>
            <a:endParaRPr lang="en-US" sz="1600" dirty="0"/>
          </a:p>
          <a:p>
            <a:pPr marL="285750" indent="-285750" algn="just" defTabSz="914400" fontAlgn="auto">
              <a:spcBef>
                <a:spcPts val="0"/>
              </a:spcBef>
              <a:spcAft>
                <a:spcPts val="0"/>
              </a:spcAft>
              <a:buFont typeface="Wingdings" pitchFamily="2" charset="2"/>
              <a:buChar char="§"/>
              <a:defRPr/>
            </a:pPr>
            <a:r>
              <a:rPr lang="es-EC" sz="1600" b="1" dirty="0"/>
              <a:t>ISO / IEC 29119</a:t>
            </a:r>
            <a:r>
              <a:rPr lang="es-EC" sz="1600" dirty="0"/>
              <a:t> </a:t>
            </a:r>
            <a:r>
              <a:rPr lang="es-EC" sz="1600" dirty="0" smtClean="0"/>
              <a:t>es </a:t>
            </a:r>
            <a:r>
              <a:rPr lang="es-EC" sz="1600" dirty="0"/>
              <a:t>una guía de buenas prácticas para la evaluación del software dentro de cualquier ciclo de desarrollo. </a:t>
            </a:r>
            <a:endParaRPr lang="es-EC" sz="1600" dirty="0" smtClean="0"/>
          </a:p>
          <a:p>
            <a:pPr marL="285750" indent="-285750" algn="just" defTabSz="914400" fontAlgn="auto">
              <a:spcBef>
                <a:spcPts val="0"/>
              </a:spcBef>
              <a:spcAft>
                <a:spcPts val="0"/>
              </a:spcAft>
              <a:buFont typeface="Wingdings" pitchFamily="2" charset="2"/>
              <a:buChar char="§"/>
              <a:defRPr/>
            </a:pPr>
            <a:endParaRPr lang="es-EC" sz="1600" dirty="0" smtClean="0"/>
          </a:p>
          <a:p>
            <a:pPr marL="285750" indent="-285750" algn="just" defTabSz="914400" fontAlgn="auto">
              <a:spcBef>
                <a:spcPts val="0"/>
              </a:spcBef>
              <a:spcAft>
                <a:spcPts val="0"/>
              </a:spcAft>
              <a:buFont typeface="Wingdings" pitchFamily="2" charset="2"/>
              <a:buChar char="§"/>
              <a:defRPr/>
            </a:pPr>
            <a:endParaRPr lang="da-DK" sz="1600" kern="0" noProof="1">
              <a:solidFill>
                <a:schemeClr val="tx2"/>
              </a:solidFill>
              <a:latin typeface="Arial" pitchFamily="34" charset="0"/>
              <a:ea typeface="ＭＳ Ｐゴシック" pitchFamily="-97" charset="-128"/>
            </a:endParaRPr>
          </a:p>
        </p:txBody>
      </p:sp>
      <p:grpSp>
        <p:nvGrpSpPr>
          <p:cNvPr id="25618" name="Gruppe 58"/>
          <p:cNvGrpSpPr>
            <a:grpSpLocks/>
          </p:cNvGrpSpPr>
          <p:nvPr/>
        </p:nvGrpSpPr>
        <p:grpSpPr bwMode="auto">
          <a:xfrm>
            <a:off x="1041400" y="4095750"/>
            <a:ext cx="344488" cy="346075"/>
            <a:chOff x="1041400" y="4095750"/>
            <a:chExt cx="344488" cy="346075"/>
          </a:xfrm>
        </p:grpSpPr>
        <p:sp>
          <p:nvSpPr>
            <p:cNvPr id="20" name="Rektangel 19"/>
            <p:cNvSpPr>
              <a:spLocks noChangeArrowheads="1"/>
            </p:cNvSpPr>
            <p:nvPr/>
          </p:nvSpPr>
          <p:spPr bwMode="auto">
            <a:xfrm>
              <a:off x="1041400" y="4095750"/>
              <a:ext cx="344488" cy="3460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58" name="Tekstboks 57"/>
            <p:cNvSpPr txBox="1">
              <a:spLocks noChangeArrowheads="1"/>
            </p:cNvSpPr>
            <p:nvPr/>
          </p:nvSpPr>
          <p:spPr bwMode="auto">
            <a:xfrm>
              <a:off x="1055688" y="4132263"/>
              <a:ext cx="322262" cy="277812"/>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2</a:t>
              </a:r>
            </a:p>
          </p:txBody>
        </p:sp>
      </p:grpSp>
      <p:grpSp>
        <p:nvGrpSpPr>
          <p:cNvPr id="25619" name="Gruppe 60"/>
          <p:cNvGrpSpPr>
            <a:grpSpLocks/>
          </p:cNvGrpSpPr>
          <p:nvPr/>
        </p:nvGrpSpPr>
        <p:grpSpPr bwMode="auto">
          <a:xfrm>
            <a:off x="1003300" y="2838450"/>
            <a:ext cx="344488" cy="346075"/>
            <a:chOff x="1003300" y="2838450"/>
            <a:chExt cx="344488" cy="346075"/>
          </a:xfrm>
        </p:grpSpPr>
        <p:sp>
          <p:nvSpPr>
            <p:cNvPr id="29" name="Rektangel 28"/>
            <p:cNvSpPr>
              <a:spLocks noChangeArrowheads="1"/>
            </p:cNvSpPr>
            <p:nvPr/>
          </p:nvSpPr>
          <p:spPr bwMode="auto">
            <a:xfrm>
              <a:off x="1003300" y="2838450"/>
              <a:ext cx="344488" cy="34607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b="1" kern="0" noProof="1">
                <a:solidFill>
                  <a:srgbClr val="FFFFFF"/>
                </a:solidFill>
                <a:latin typeface="Arial" pitchFamily="34" charset="0"/>
                <a:ea typeface="ＭＳ Ｐゴシック" pitchFamily="-97" charset="-128"/>
              </a:endParaRPr>
            </a:p>
          </p:txBody>
        </p:sp>
        <p:sp>
          <p:nvSpPr>
            <p:cNvPr id="60" name="Tekstboks 59"/>
            <p:cNvSpPr txBox="1">
              <a:spLocks noChangeArrowheads="1"/>
            </p:cNvSpPr>
            <p:nvPr/>
          </p:nvSpPr>
          <p:spPr bwMode="auto">
            <a:xfrm>
              <a:off x="1025525" y="2867025"/>
              <a:ext cx="322263" cy="277813"/>
            </a:xfrm>
            <a:prstGeom prst="rect">
              <a:avLst/>
            </a:prstGeom>
            <a:noFill/>
            <a:ln w="25400" cap="flat" cmpd="sng" algn="ctr">
              <a:noFill/>
              <a:prstDash val="solid"/>
            </a:ln>
            <a:effectLst/>
          </p:spPr>
          <p:txBody>
            <a:bodyPr anchor="ctr"/>
            <a:lstStyle/>
            <a:p>
              <a:pPr algn="ctr" defTabSz="914400" fontAlgn="auto">
                <a:spcBef>
                  <a:spcPts val="0"/>
                </a:spcBef>
                <a:spcAft>
                  <a:spcPts val="0"/>
                </a:spcAft>
                <a:defRPr/>
              </a:pPr>
              <a:r>
                <a:rPr lang="da-DK" sz="1400" kern="0" noProof="1">
                  <a:solidFill>
                    <a:sysClr val="window" lastClr="FFFFFF"/>
                  </a:solidFill>
                  <a:latin typeface="Arial" pitchFamily="34" charset="0"/>
                  <a:ea typeface="ＭＳ Ｐゴシック" pitchFamily="-97" charset="-128"/>
                </a:rPr>
                <a:t>1</a:t>
              </a:r>
            </a:p>
          </p:txBody>
        </p:sp>
      </p:grpSp>
      <p:sp>
        <p:nvSpPr>
          <p:cNvPr id="35" name="Tekstboks 49"/>
          <p:cNvSpPr txBox="1">
            <a:spLocks noChangeArrowheads="1"/>
          </p:cNvSpPr>
          <p:nvPr/>
        </p:nvSpPr>
        <p:spPr bwMode="auto">
          <a:xfrm>
            <a:off x="230872" y="5314762"/>
            <a:ext cx="493713" cy="369888"/>
          </a:xfrm>
          <a:prstGeom prst="rect">
            <a:avLst/>
          </a:prstGeom>
          <a:noFill/>
          <a:ln w="9525">
            <a:noFill/>
            <a:miter lim="800000"/>
            <a:headEnd/>
            <a:tailEnd/>
          </a:ln>
        </p:spPr>
        <p:txBody>
          <a:bodyPr wrap="square">
            <a:spAutoFit/>
          </a:bodyPr>
          <a:lstStyle/>
          <a:p>
            <a:r>
              <a:rPr lang="da-DK" dirty="0">
                <a:solidFill>
                  <a:srgbClr val="171717"/>
                </a:solidFill>
                <a:latin typeface="Zapf Dingbats" charset="2"/>
              </a:rPr>
              <a:t>✓</a:t>
            </a:r>
            <a:endParaRPr lang="da-DK" dirty="0">
              <a:solidFill>
                <a:srgbClr val="171717"/>
              </a:solidFill>
            </a:endParaRPr>
          </a:p>
        </p:txBody>
      </p:sp>
      <p:sp>
        <p:nvSpPr>
          <p:cNvPr id="36" name="Tekstboks 27"/>
          <p:cNvSpPr txBox="1">
            <a:spLocks noChangeArrowheads="1"/>
          </p:cNvSpPr>
          <p:nvPr/>
        </p:nvSpPr>
        <p:spPr bwMode="auto">
          <a:xfrm>
            <a:off x="1435100" y="2862549"/>
            <a:ext cx="2438400" cy="461665"/>
          </a:xfrm>
          <a:prstGeom prst="rect">
            <a:avLst/>
          </a:prstGeom>
          <a:noFill/>
          <a:ln w="9525">
            <a:noFill/>
            <a:miter lim="800000"/>
            <a:headEnd/>
            <a:tailEnd/>
          </a:ln>
        </p:spPr>
        <p:txBody>
          <a:bodyPr>
            <a:spAutoFit/>
          </a:bodyPr>
          <a:lstStyle/>
          <a:p>
            <a:pPr algn="just">
              <a:defRPr/>
            </a:pPr>
            <a:r>
              <a:rPr lang="en-US" sz="1200" dirty="0" smtClean="0">
                <a:solidFill>
                  <a:schemeClr val="tx2">
                    <a:lumMod val="50000"/>
                  </a:schemeClr>
                </a:solidFill>
                <a:latin typeface="Arial" pitchFamily="34" charset="0"/>
                <a:ea typeface="ＭＳ Ｐゴシック" pitchFamily="-97" charset="-128"/>
              </a:rPr>
              <a:t>Java</a:t>
            </a:r>
            <a:r>
              <a:rPr lang="en-US" sz="1200" dirty="0">
                <a:solidFill>
                  <a:schemeClr val="tx2">
                    <a:lumMod val="50000"/>
                  </a:schemeClr>
                </a:solidFill>
                <a:latin typeface="Arial" pitchFamily="34" charset="0"/>
                <a:ea typeface="ＭＳ Ｐゴシック" pitchFamily="-97" charset="-128"/>
              </a:rPr>
              <a:t>, </a:t>
            </a:r>
            <a:r>
              <a:rPr lang="en-US" sz="1200" dirty="0" err="1" smtClean="0">
                <a:solidFill>
                  <a:schemeClr val="tx2">
                    <a:lumMod val="50000"/>
                  </a:schemeClr>
                </a:solidFill>
                <a:latin typeface="Arial" pitchFamily="34" charset="0"/>
                <a:ea typeface="ＭＳ Ｐゴシック" pitchFamily="-97" charset="-128"/>
              </a:rPr>
              <a:t>Netbeans</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JSF (MVC</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MySQL</a:t>
            </a:r>
            <a:r>
              <a:rPr lang="en-US" sz="1200" dirty="0">
                <a:solidFill>
                  <a:schemeClr val="tx2">
                    <a:lumMod val="50000"/>
                  </a:schemeClr>
                </a:solidFill>
                <a:latin typeface="Arial" pitchFamily="34" charset="0"/>
                <a:ea typeface="ＭＳ Ｐゴシック" pitchFamily="-97" charset="-128"/>
              </a:rPr>
              <a:t>, </a:t>
            </a:r>
            <a:r>
              <a:rPr lang="en-US" sz="1200" dirty="0" smtClean="0">
                <a:solidFill>
                  <a:schemeClr val="tx2">
                    <a:lumMod val="50000"/>
                  </a:schemeClr>
                </a:solidFill>
                <a:latin typeface="Arial" pitchFamily="34" charset="0"/>
                <a:ea typeface="ＭＳ Ｐゴシック" pitchFamily="-97" charset="-128"/>
              </a:rPr>
              <a:t>Glassfish.</a:t>
            </a:r>
            <a:endParaRPr lang="da-DK" sz="1200" dirty="0">
              <a:solidFill>
                <a:schemeClr val="tx2">
                  <a:lumMod val="50000"/>
                </a:schemeClr>
              </a:solidFill>
              <a:latin typeface="Arial" pitchFamily="34" charset="0"/>
              <a:ea typeface="ＭＳ Ｐゴシック" pitchFamily="-97" charset="-128"/>
            </a:endParaRPr>
          </a:p>
        </p:txBody>
      </p:sp>
      <p:pic>
        <p:nvPicPr>
          <p:cNvPr id="37" name="36 Imagen" descr="http://www.javiergarzas.com/wp-content/uploads/2012/01/iso29119.gif"/>
          <p:cNvPicPr/>
          <p:nvPr/>
        </p:nvPicPr>
        <p:blipFill rotWithShape="1">
          <a:blip r:embed="rId4">
            <a:extLst>
              <a:ext uri="{28A0092B-C50C-407E-A947-70E740481C1C}">
                <a14:useLocalDpi xmlns:a14="http://schemas.microsoft.com/office/drawing/2010/main" val="0"/>
              </a:ext>
            </a:extLst>
          </a:blip>
          <a:srcRect t="23865" r="1437" b="7581"/>
          <a:stretch/>
        </p:blipFill>
        <p:spPr bwMode="auto">
          <a:xfrm>
            <a:off x="4367210" y="464024"/>
            <a:ext cx="3838575" cy="16104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57910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box(in)">
                                      <p:cBhvr>
                                        <p:cTn id="7" dur="2000"/>
                                        <p:tgtEl>
                                          <p:spTgt spid="15370"/>
                                        </p:tgtEl>
                                      </p:cBhvr>
                                    </p:animEffect>
                                  </p:childTnLst>
                                </p:cTn>
                              </p:par>
                            </p:childTnLst>
                          </p:cTn>
                        </p:par>
                        <p:par>
                          <p:cTn id="8" fill="hold">
                            <p:stCondLst>
                              <p:cond delay="2000"/>
                            </p:stCondLst>
                            <p:childTnLst>
                              <p:par>
                                <p:cTn id="9" presetID="26" presetClass="entr" presetSubtype="0" fill="hold" nodeType="afterEffect">
                                  <p:stCondLst>
                                    <p:cond delay="300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80">
                                          <p:stCondLst>
                                            <p:cond delay="0"/>
                                          </p:stCondLst>
                                        </p:cTn>
                                        <p:tgtEl>
                                          <p:spTgt spid="37"/>
                                        </p:tgtEl>
                                      </p:cBhvr>
                                    </p:animEffect>
                                    <p:anim calcmode="lin" valueType="num">
                                      <p:cBhvr>
                                        <p:cTn id="1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7" dur="26">
                                          <p:stCondLst>
                                            <p:cond delay="650"/>
                                          </p:stCondLst>
                                        </p:cTn>
                                        <p:tgtEl>
                                          <p:spTgt spid="37"/>
                                        </p:tgtEl>
                                      </p:cBhvr>
                                      <p:to x="100000" y="60000"/>
                                    </p:animScale>
                                    <p:animScale>
                                      <p:cBhvr>
                                        <p:cTn id="18" dur="166" decel="50000">
                                          <p:stCondLst>
                                            <p:cond delay="676"/>
                                          </p:stCondLst>
                                        </p:cTn>
                                        <p:tgtEl>
                                          <p:spTgt spid="37"/>
                                        </p:tgtEl>
                                      </p:cBhvr>
                                      <p:to x="100000" y="100000"/>
                                    </p:animScale>
                                    <p:animScale>
                                      <p:cBhvr>
                                        <p:cTn id="19" dur="26">
                                          <p:stCondLst>
                                            <p:cond delay="1312"/>
                                          </p:stCondLst>
                                        </p:cTn>
                                        <p:tgtEl>
                                          <p:spTgt spid="37"/>
                                        </p:tgtEl>
                                      </p:cBhvr>
                                      <p:to x="100000" y="80000"/>
                                    </p:animScale>
                                    <p:animScale>
                                      <p:cBhvr>
                                        <p:cTn id="20" dur="166" decel="50000">
                                          <p:stCondLst>
                                            <p:cond delay="1338"/>
                                          </p:stCondLst>
                                        </p:cTn>
                                        <p:tgtEl>
                                          <p:spTgt spid="37"/>
                                        </p:tgtEl>
                                      </p:cBhvr>
                                      <p:to x="100000" y="100000"/>
                                    </p:animScale>
                                    <p:animScale>
                                      <p:cBhvr>
                                        <p:cTn id="21" dur="26">
                                          <p:stCondLst>
                                            <p:cond delay="1642"/>
                                          </p:stCondLst>
                                        </p:cTn>
                                        <p:tgtEl>
                                          <p:spTgt spid="37"/>
                                        </p:tgtEl>
                                      </p:cBhvr>
                                      <p:to x="100000" y="90000"/>
                                    </p:animScale>
                                    <p:animScale>
                                      <p:cBhvr>
                                        <p:cTn id="22" dur="166" decel="50000">
                                          <p:stCondLst>
                                            <p:cond delay="1668"/>
                                          </p:stCondLst>
                                        </p:cTn>
                                        <p:tgtEl>
                                          <p:spTgt spid="37"/>
                                        </p:tgtEl>
                                      </p:cBhvr>
                                      <p:to x="100000" y="100000"/>
                                    </p:animScale>
                                    <p:animScale>
                                      <p:cBhvr>
                                        <p:cTn id="23" dur="26">
                                          <p:stCondLst>
                                            <p:cond delay="1808"/>
                                          </p:stCondLst>
                                        </p:cTn>
                                        <p:tgtEl>
                                          <p:spTgt spid="37"/>
                                        </p:tgtEl>
                                      </p:cBhvr>
                                      <p:to x="100000" y="95000"/>
                                    </p:animScale>
                                    <p:animScale>
                                      <p:cBhvr>
                                        <p:cTn id="24"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theme/theme1.xml><?xml version="1.0" encoding="utf-8"?>
<a:theme xmlns:a="http://schemas.openxmlformats.org/drawingml/2006/main" name="TS101875468">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10.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11.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12.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13.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14.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2.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3.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4.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5.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6.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7.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8.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ppt/theme/themeOverride9.xml><?xml version="1.0" encoding="utf-8"?>
<a:themeOverride xmlns:a="http://schemas.openxmlformats.org/drawingml/2006/main">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TS101875468</Template>
  <TotalTime>1743</TotalTime>
  <Words>1121</Words>
  <Application>Microsoft Office PowerPoint</Application>
  <PresentationFormat>Presentación en pantalla (4:3)</PresentationFormat>
  <Paragraphs>299</Paragraphs>
  <Slides>30</Slides>
  <Notes>25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30</vt:i4>
      </vt:variant>
    </vt:vector>
  </HeadingPairs>
  <TitlesOfParts>
    <vt:vector size="39" baseType="lpstr">
      <vt:lpstr>ＭＳ Ｐゴシック</vt:lpstr>
      <vt:lpstr>Arial</vt:lpstr>
      <vt:lpstr>Arial Narrow</vt:lpstr>
      <vt:lpstr>Blackadder ITC</vt:lpstr>
      <vt:lpstr>Calibri</vt:lpstr>
      <vt:lpstr>Wingdings</vt:lpstr>
      <vt:lpstr>Zapf Dingbats</vt:lpstr>
      <vt:lpstr>TS101875468</vt:lpstr>
      <vt:lpstr>1_Kontortema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Especificación de Requerimientos</vt:lpstr>
      <vt:lpstr>Presentación de PowerPoint</vt:lpstr>
      <vt:lpstr>Presentación de PowerPoint</vt:lpstr>
      <vt:lpstr>Presentación de PowerPoint</vt:lpstr>
      <vt:lpstr>Presentación de PowerPoint</vt:lpstr>
      <vt:lpstr>Implementación de la Metodología  “SIIAC-ESPE”</vt:lpstr>
      <vt:lpstr>Paquetes del Sistema</vt:lpstr>
      <vt:lpstr>Casos de Uso del Paquete Parametrización Datos</vt:lpstr>
      <vt:lpstr>Casos de Uso del Paquete Gestión Evidencias</vt:lpstr>
      <vt:lpstr>Casos de Uso del Paquete Usuarios</vt:lpstr>
      <vt:lpstr>Presentación de PowerPoint</vt:lpstr>
      <vt:lpstr>Presentación de PowerPoint</vt:lpstr>
      <vt:lpstr>Presentación de PowerPoint</vt:lpstr>
      <vt:lpstr>Cargar Evidencia al Indicador (Documentos)</vt:lpstr>
      <vt:lpstr>Pruebas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katty</dc:creator>
  <cp:lastModifiedBy>René Matango</cp:lastModifiedBy>
  <cp:revision>153</cp:revision>
  <dcterms:created xsi:type="dcterms:W3CDTF">2014-04-08T17:00:48Z</dcterms:created>
  <dcterms:modified xsi:type="dcterms:W3CDTF">2014-04-24T01:01:41Z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