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62" r:id="rId4"/>
    <p:sldId id="261" r:id="rId5"/>
    <p:sldId id="263" r:id="rId6"/>
    <p:sldId id="329" r:id="rId7"/>
    <p:sldId id="264" r:id="rId8"/>
    <p:sldId id="265" r:id="rId9"/>
    <p:sldId id="267" r:id="rId10"/>
    <p:sldId id="268" r:id="rId11"/>
    <p:sldId id="269" r:id="rId12"/>
    <p:sldId id="270" r:id="rId13"/>
    <p:sldId id="271" r:id="rId14"/>
    <p:sldId id="273" r:id="rId15"/>
    <p:sldId id="274" r:id="rId16"/>
    <p:sldId id="275" r:id="rId17"/>
    <p:sldId id="276" r:id="rId18"/>
    <p:sldId id="277" r:id="rId19"/>
    <p:sldId id="279" r:id="rId20"/>
    <p:sldId id="281" r:id="rId21"/>
    <p:sldId id="282" r:id="rId22"/>
    <p:sldId id="285" r:id="rId23"/>
    <p:sldId id="288" r:id="rId24"/>
    <p:sldId id="289" r:id="rId25"/>
    <p:sldId id="291" r:id="rId26"/>
    <p:sldId id="293" r:id="rId27"/>
    <p:sldId id="296" r:id="rId28"/>
    <p:sldId id="297" r:id="rId29"/>
    <p:sldId id="298" r:id="rId30"/>
    <p:sldId id="299" r:id="rId31"/>
    <p:sldId id="302" r:id="rId32"/>
    <p:sldId id="303" r:id="rId33"/>
    <p:sldId id="304" r:id="rId34"/>
    <p:sldId id="305" r:id="rId35"/>
    <p:sldId id="306" r:id="rId36"/>
    <p:sldId id="308" r:id="rId37"/>
    <p:sldId id="309" r:id="rId38"/>
    <p:sldId id="310" r:id="rId39"/>
    <p:sldId id="311" r:id="rId40"/>
    <p:sldId id="312" r:id="rId41"/>
    <p:sldId id="313" r:id="rId42"/>
    <p:sldId id="315" r:id="rId43"/>
    <p:sldId id="316" r:id="rId44"/>
    <p:sldId id="317" r:id="rId45"/>
    <p:sldId id="321" r:id="rId46"/>
    <p:sldId id="323" r:id="rId47"/>
    <p:sldId id="324" r:id="rId48"/>
    <p:sldId id="325" r:id="rId49"/>
    <p:sldId id="326" r:id="rId50"/>
    <p:sldId id="327" r:id="rId51"/>
    <p:sldId id="328" r:id="rId5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sorterViewPr>
    <p:cViewPr>
      <p:scale>
        <a:sx n="100" d="100"/>
        <a:sy n="100" d="100"/>
      </p:scale>
      <p:origin x="0" y="96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aconita\Desktop\Tesis\tabl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aconita\Desktop\Tesis\tabl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aconita\Desktop\Tesis\tabl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s-EC" dirty="0"/>
              <a:t> Atributo</a:t>
            </a:r>
            <a:r>
              <a:rPr lang="es-EC" baseline="0" dirty="0"/>
              <a:t> en Primer Lugar</a:t>
            </a:r>
            <a:endParaRPr lang="es-EC" dirty="0"/>
          </a:p>
        </c:rich>
      </c:tx>
      <c:layout/>
      <c:overlay val="0"/>
    </c:title>
    <c:autoTitleDeleted val="0"/>
    <c:plotArea>
      <c:layout/>
      <c:barChart>
        <c:barDir val="col"/>
        <c:grouping val="clustered"/>
        <c:varyColors val="0"/>
        <c:ser>
          <c:idx val="0"/>
          <c:order val="0"/>
          <c:tx>
            <c:strRef>
              <c:f>Hoja3!$K$5:$K$11</c:f>
              <c:strCache>
                <c:ptCount val="1"/>
                <c:pt idx="0">
                  <c:v> Limpieza Tiempo Atención al usuario Frecuencia de unidades Comodidad Educación del personal Seguridad</c:v>
                </c:pt>
              </c:strCache>
            </c:strRef>
          </c:tx>
          <c:spPr>
            <a:solidFill>
              <a:srgbClr val="FFC000"/>
            </a:solidFill>
          </c:spPr>
          <c:invertIfNegative val="0"/>
          <c:cat>
            <c:strRef>
              <c:f>Hoja3!$K$5:$K$11</c:f>
              <c:strCache>
                <c:ptCount val="7"/>
                <c:pt idx="0">
                  <c:v> Limpieza</c:v>
                </c:pt>
                <c:pt idx="1">
                  <c:v>Tiempo</c:v>
                </c:pt>
                <c:pt idx="2">
                  <c:v>Atención al usuario</c:v>
                </c:pt>
                <c:pt idx="3">
                  <c:v>Frecuencia de unidades</c:v>
                </c:pt>
                <c:pt idx="4">
                  <c:v>Comodidad</c:v>
                </c:pt>
                <c:pt idx="5">
                  <c:v>Educación del personal</c:v>
                </c:pt>
                <c:pt idx="6">
                  <c:v>Seguridad</c:v>
                </c:pt>
              </c:strCache>
            </c:strRef>
          </c:cat>
          <c:val>
            <c:numRef>
              <c:f>Hoja3!$L$5:$L$11</c:f>
              <c:numCache>
                <c:formatCode>###0</c:formatCode>
                <c:ptCount val="7"/>
                <c:pt idx="0">
                  <c:v>95</c:v>
                </c:pt>
                <c:pt idx="1">
                  <c:v>53</c:v>
                </c:pt>
                <c:pt idx="2">
                  <c:v>30</c:v>
                </c:pt>
                <c:pt idx="3">
                  <c:v>19</c:v>
                </c:pt>
                <c:pt idx="4">
                  <c:v>9</c:v>
                </c:pt>
                <c:pt idx="5">
                  <c:v>3</c:v>
                </c:pt>
                <c:pt idx="6">
                  <c:v>37</c:v>
                </c:pt>
              </c:numCache>
            </c:numRef>
          </c:val>
        </c:ser>
        <c:dLbls>
          <c:showLegendKey val="0"/>
          <c:showVal val="1"/>
          <c:showCatName val="0"/>
          <c:showSerName val="0"/>
          <c:showPercent val="0"/>
          <c:showBubbleSize val="0"/>
        </c:dLbls>
        <c:gapWidth val="150"/>
        <c:overlap val="-25"/>
        <c:axId val="69908736"/>
        <c:axId val="70283264"/>
      </c:barChart>
      <c:catAx>
        <c:axId val="69908736"/>
        <c:scaling>
          <c:orientation val="minMax"/>
        </c:scaling>
        <c:delete val="0"/>
        <c:axPos val="b"/>
        <c:majorTickMark val="none"/>
        <c:minorTickMark val="none"/>
        <c:tickLblPos val="nextTo"/>
        <c:crossAx val="70283264"/>
        <c:crosses val="autoZero"/>
        <c:auto val="1"/>
        <c:lblAlgn val="ctr"/>
        <c:lblOffset val="100"/>
        <c:noMultiLvlLbl val="0"/>
      </c:catAx>
      <c:valAx>
        <c:axId val="70283264"/>
        <c:scaling>
          <c:orientation val="minMax"/>
        </c:scaling>
        <c:delete val="1"/>
        <c:axPos val="l"/>
        <c:numFmt formatCode="###0" sourceLinked="1"/>
        <c:majorTickMark val="none"/>
        <c:minorTickMark val="none"/>
        <c:tickLblPos val="nextTo"/>
        <c:crossAx val="699087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s-EC" dirty="0"/>
              <a:t> </a:t>
            </a:r>
            <a:r>
              <a:rPr lang="es-EC" dirty="0" smtClean="0"/>
              <a:t>Atributo</a:t>
            </a:r>
            <a:r>
              <a:rPr lang="es-EC" baseline="0" dirty="0" smtClean="0"/>
              <a:t> en Segundo Lugar</a:t>
            </a:r>
            <a:endParaRPr lang="es-EC" dirty="0"/>
          </a:p>
        </c:rich>
      </c:tx>
      <c:layout>
        <c:manualLayout>
          <c:xMode val="edge"/>
          <c:yMode val="edge"/>
          <c:x val="0.1391203806436091"/>
          <c:y val="3.2608695652173912E-2"/>
        </c:manualLayout>
      </c:layout>
      <c:overlay val="0"/>
    </c:title>
    <c:autoTitleDeleted val="0"/>
    <c:plotArea>
      <c:layout/>
      <c:barChart>
        <c:barDir val="col"/>
        <c:grouping val="clustered"/>
        <c:varyColors val="0"/>
        <c:ser>
          <c:idx val="0"/>
          <c:order val="0"/>
          <c:tx>
            <c:strRef>
              <c:f>Hoja3!$K$28:$K$34</c:f>
              <c:strCache>
                <c:ptCount val="1"/>
                <c:pt idx="0">
                  <c:v> Limpieza Tiempo Atención al usuario Frecuencia de unidades Comodidad Educación del personal Seguridad</c:v>
                </c:pt>
              </c:strCache>
            </c:strRef>
          </c:tx>
          <c:spPr>
            <a:solidFill>
              <a:srgbClr val="00B0F0"/>
            </a:solidFill>
          </c:spPr>
          <c:invertIfNegative val="0"/>
          <c:cat>
            <c:strRef>
              <c:f>Hoja3!$K$5:$K$11</c:f>
              <c:strCache>
                <c:ptCount val="7"/>
                <c:pt idx="0">
                  <c:v> Limpieza</c:v>
                </c:pt>
                <c:pt idx="1">
                  <c:v>Tiempo</c:v>
                </c:pt>
                <c:pt idx="2">
                  <c:v>Atención al usuario</c:v>
                </c:pt>
                <c:pt idx="3">
                  <c:v>Frecuencia de unidades</c:v>
                </c:pt>
                <c:pt idx="4">
                  <c:v>Comodidad</c:v>
                </c:pt>
                <c:pt idx="5">
                  <c:v>Educación del personal</c:v>
                </c:pt>
                <c:pt idx="6">
                  <c:v>Seguridad</c:v>
                </c:pt>
              </c:strCache>
            </c:strRef>
          </c:cat>
          <c:val>
            <c:numRef>
              <c:f>Hoja3!$L$28:$L$34</c:f>
              <c:numCache>
                <c:formatCode>###0</c:formatCode>
                <c:ptCount val="7"/>
                <c:pt idx="0">
                  <c:v>23</c:v>
                </c:pt>
                <c:pt idx="1">
                  <c:v>41</c:v>
                </c:pt>
                <c:pt idx="2">
                  <c:v>43</c:v>
                </c:pt>
                <c:pt idx="3">
                  <c:v>49</c:v>
                </c:pt>
                <c:pt idx="4">
                  <c:v>49</c:v>
                </c:pt>
                <c:pt idx="5">
                  <c:v>17</c:v>
                </c:pt>
                <c:pt idx="6">
                  <c:v>24</c:v>
                </c:pt>
              </c:numCache>
            </c:numRef>
          </c:val>
        </c:ser>
        <c:dLbls>
          <c:showLegendKey val="0"/>
          <c:showVal val="1"/>
          <c:showCatName val="0"/>
          <c:showSerName val="0"/>
          <c:showPercent val="0"/>
          <c:showBubbleSize val="0"/>
        </c:dLbls>
        <c:gapWidth val="150"/>
        <c:overlap val="-25"/>
        <c:axId val="70652288"/>
        <c:axId val="70653824"/>
      </c:barChart>
      <c:catAx>
        <c:axId val="70652288"/>
        <c:scaling>
          <c:orientation val="minMax"/>
        </c:scaling>
        <c:delete val="0"/>
        <c:axPos val="b"/>
        <c:majorTickMark val="none"/>
        <c:minorTickMark val="none"/>
        <c:tickLblPos val="nextTo"/>
        <c:crossAx val="70653824"/>
        <c:crosses val="autoZero"/>
        <c:auto val="1"/>
        <c:lblAlgn val="ctr"/>
        <c:lblOffset val="100"/>
        <c:noMultiLvlLbl val="0"/>
      </c:catAx>
      <c:valAx>
        <c:axId val="70653824"/>
        <c:scaling>
          <c:orientation val="minMax"/>
        </c:scaling>
        <c:delete val="1"/>
        <c:axPos val="l"/>
        <c:numFmt formatCode="###0" sourceLinked="1"/>
        <c:majorTickMark val="none"/>
        <c:minorTickMark val="none"/>
        <c:tickLblPos val="nextTo"/>
        <c:crossAx val="7065228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s-EC" dirty="0" smtClean="0"/>
              <a:t>Atributo en Tercer Lugar</a:t>
            </a:r>
            <a:endParaRPr lang="es-EC" dirty="0"/>
          </a:p>
        </c:rich>
      </c:tx>
      <c:layout>
        <c:manualLayout>
          <c:xMode val="edge"/>
          <c:yMode val="edge"/>
          <c:x val="0.19161418448659032"/>
          <c:y val="0"/>
        </c:manualLayout>
      </c:layout>
      <c:overlay val="1"/>
    </c:title>
    <c:autoTitleDeleted val="0"/>
    <c:plotArea>
      <c:layout/>
      <c:barChart>
        <c:barDir val="col"/>
        <c:grouping val="clustered"/>
        <c:varyColors val="0"/>
        <c:ser>
          <c:idx val="0"/>
          <c:order val="0"/>
          <c:tx>
            <c:strRef>
              <c:f>Hoja3!$K$52:$K$58</c:f>
              <c:strCache>
                <c:ptCount val="1"/>
                <c:pt idx="0">
                  <c:v> Limpieza Tiempo Atención al usuario Frecuencia de unidades Comodidad Educación del personal Seguridad</c:v>
                </c:pt>
              </c:strCache>
            </c:strRef>
          </c:tx>
          <c:spPr>
            <a:solidFill>
              <a:srgbClr val="7030A0"/>
            </a:solidFill>
          </c:spPr>
          <c:invertIfNegative val="0"/>
          <c:cat>
            <c:strRef>
              <c:f>Hoja3!$K$5:$K$11</c:f>
              <c:strCache>
                <c:ptCount val="7"/>
                <c:pt idx="0">
                  <c:v> Limpieza</c:v>
                </c:pt>
                <c:pt idx="1">
                  <c:v>Tiempo</c:v>
                </c:pt>
                <c:pt idx="2">
                  <c:v>Atención al usuario</c:v>
                </c:pt>
                <c:pt idx="3">
                  <c:v>Frecuencia de unidades</c:v>
                </c:pt>
                <c:pt idx="4">
                  <c:v>Comodidad</c:v>
                </c:pt>
                <c:pt idx="5">
                  <c:v>Educación del personal</c:v>
                </c:pt>
                <c:pt idx="6">
                  <c:v>Seguridad</c:v>
                </c:pt>
              </c:strCache>
            </c:strRef>
          </c:cat>
          <c:val>
            <c:numRef>
              <c:f>Hoja3!$L$52:$L$58</c:f>
              <c:numCache>
                <c:formatCode>###0</c:formatCode>
                <c:ptCount val="7"/>
                <c:pt idx="0">
                  <c:v>21</c:v>
                </c:pt>
                <c:pt idx="1">
                  <c:v>23</c:v>
                </c:pt>
                <c:pt idx="2">
                  <c:v>24</c:v>
                </c:pt>
                <c:pt idx="3">
                  <c:v>26</c:v>
                </c:pt>
                <c:pt idx="4">
                  <c:v>36</c:v>
                </c:pt>
                <c:pt idx="5">
                  <c:v>36</c:v>
                </c:pt>
                <c:pt idx="6">
                  <c:v>80</c:v>
                </c:pt>
              </c:numCache>
            </c:numRef>
          </c:val>
        </c:ser>
        <c:dLbls>
          <c:showLegendKey val="0"/>
          <c:showVal val="1"/>
          <c:showCatName val="0"/>
          <c:showSerName val="0"/>
          <c:showPercent val="0"/>
          <c:showBubbleSize val="0"/>
        </c:dLbls>
        <c:gapWidth val="150"/>
        <c:overlap val="-25"/>
        <c:axId val="70682880"/>
        <c:axId val="70692864"/>
      </c:barChart>
      <c:catAx>
        <c:axId val="70682880"/>
        <c:scaling>
          <c:orientation val="minMax"/>
        </c:scaling>
        <c:delete val="0"/>
        <c:axPos val="b"/>
        <c:majorTickMark val="none"/>
        <c:minorTickMark val="none"/>
        <c:tickLblPos val="nextTo"/>
        <c:crossAx val="70692864"/>
        <c:crosses val="autoZero"/>
        <c:auto val="1"/>
        <c:lblAlgn val="ctr"/>
        <c:lblOffset val="100"/>
        <c:noMultiLvlLbl val="0"/>
      </c:catAx>
      <c:valAx>
        <c:axId val="70692864"/>
        <c:scaling>
          <c:orientation val="minMax"/>
        </c:scaling>
        <c:delete val="1"/>
        <c:axPos val="l"/>
        <c:numFmt formatCode="###0" sourceLinked="1"/>
        <c:majorTickMark val="none"/>
        <c:minorTickMark val="none"/>
        <c:tickLblPos val="nextTo"/>
        <c:crossAx val="7068288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8F59BA-E9C0-427B-97F4-28DDB6520527}"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endParaRPr lang="es-EC"/>
        </a:p>
      </dgm:t>
    </dgm:pt>
    <dgm:pt modelId="{2AD8467B-3717-4701-9ABF-1D9C39613B4E}">
      <dgm:prSet phldrT="[Texto]" custT="1"/>
      <dgm:spPr/>
      <dgm:t>
        <a:bodyPr/>
        <a:lstStyle/>
        <a:p>
          <a:r>
            <a:rPr lang="es-EC" sz="3600" dirty="0" smtClean="0"/>
            <a:t>Introducción </a:t>
          </a:r>
          <a:endParaRPr lang="es-EC" sz="3600" dirty="0"/>
        </a:p>
      </dgm:t>
    </dgm:pt>
    <dgm:pt modelId="{585ED043-0135-411D-8DAA-3C562B0FA51C}" type="parTrans" cxnId="{06770B47-5157-48B2-BE92-4075DC872068}">
      <dgm:prSet/>
      <dgm:spPr/>
      <dgm:t>
        <a:bodyPr/>
        <a:lstStyle/>
        <a:p>
          <a:endParaRPr lang="es-EC"/>
        </a:p>
      </dgm:t>
    </dgm:pt>
    <dgm:pt modelId="{16F77621-280E-465F-BEBC-80150772D2C1}" type="sibTrans" cxnId="{06770B47-5157-48B2-BE92-4075DC872068}">
      <dgm:prSet/>
      <dgm:spPr/>
      <dgm:t>
        <a:bodyPr/>
        <a:lstStyle/>
        <a:p>
          <a:endParaRPr lang="es-EC"/>
        </a:p>
      </dgm:t>
    </dgm:pt>
    <dgm:pt modelId="{55F7E2D0-9699-4029-A722-A39C5ED97C26}">
      <dgm:prSet phldrT="[Texto]" custT="1"/>
      <dgm:spPr/>
      <dgm:t>
        <a:bodyPr/>
        <a:lstStyle/>
        <a:p>
          <a:r>
            <a:rPr lang="es-EC" sz="1800" dirty="0" smtClean="0"/>
            <a:t>Planteamiento del problema</a:t>
          </a:r>
          <a:endParaRPr lang="es-EC" sz="1800" dirty="0"/>
        </a:p>
      </dgm:t>
    </dgm:pt>
    <dgm:pt modelId="{49803AFF-C769-41F1-BE1A-5ABAD0D7229A}" type="parTrans" cxnId="{EE61E0BE-43B1-4A35-940B-DC92D2A6A251}">
      <dgm:prSet/>
      <dgm:spPr/>
      <dgm:t>
        <a:bodyPr/>
        <a:lstStyle/>
        <a:p>
          <a:endParaRPr lang="es-EC"/>
        </a:p>
      </dgm:t>
    </dgm:pt>
    <dgm:pt modelId="{133B3423-33CE-4D9B-A266-BC98A389C305}" type="sibTrans" cxnId="{EE61E0BE-43B1-4A35-940B-DC92D2A6A251}">
      <dgm:prSet/>
      <dgm:spPr/>
      <dgm:t>
        <a:bodyPr/>
        <a:lstStyle/>
        <a:p>
          <a:endParaRPr lang="es-EC"/>
        </a:p>
      </dgm:t>
    </dgm:pt>
    <dgm:pt modelId="{7FB41764-EB86-4294-B6A1-4178B4B33CCF}">
      <dgm:prSet phldrT="[Texto]" custT="1"/>
      <dgm:spPr/>
      <dgm:t>
        <a:bodyPr/>
        <a:lstStyle/>
        <a:p>
          <a:r>
            <a:rPr lang="es-EC" sz="1800" dirty="0" smtClean="0"/>
            <a:t>Objetivos </a:t>
          </a:r>
          <a:endParaRPr lang="es-EC" sz="1800" dirty="0"/>
        </a:p>
      </dgm:t>
    </dgm:pt>
    <dgm:pt modelId="{38B10DFF-D0C5-41E6-8940-971E223FB1D8}" type="parTrans" cxnId="{3CCB011D-C61D-41BE-90EA-29DDDBB95D02}">
      <dgm:prSet/>
      <dgm:spPr/>
      <dgm:t>
        <a:bodyPr/>
        <a:lstStyle/>
        <a:p>
          <a:endParaRPr lang="es-EC"/>
        </a:p>
      </dgm:t>
    </dgm:pt>
    <dgm:pt modelId="{48C86E96-6805-475D-9C3D-53AD1FA77A50}" type="sibTrans" cxnId="{3CCB011D-C61D-41BE-90EA-29DDDBB95D02}">
      <dgm:prSet/>
      <dgm:spPr/>
      <dgm:t>
        <a:bodyPr/>
        <a:lstStyle/>
        <a:p>
          <a:endParaRPr lang="es-EC"/>
        </a:p>
      </dgm:t>
    </dgm:pt>
    <dgm:pt modelId="{5B3DA60E-4C53-402D-A83A-914128DEF0A9}" type="pres">
      <dgm:prSet presAssocID="{288F59BA-E9C0-427B-97F4-28DDB6520527}" presName="Name0" presStyleCnt="0">
        <dgm:presLayoutVars>
          <dgm:chMax val="1"/>
          <dgm:chPref val="1"/>
        </dgm:presLayoutVars>
      </dgm:prSet>
      <dgm:spPr/>
      <dgm:t>
        <a:bodyPr/>
        <a:lstStyle/>
        <a:p>
          <a:endParaRPr lang="es-EC"/>
        </a:p>
      </dgm:t>
    </dgm:pt>
    <dgm:pt modelId="{24FD2FDA-4806-4F10-8BD6-370A24773227}" type="pres">
      <dgm:prSet presAssocID="{2AD8467B-3717-4701-9ABF-1D9C39613B4E}" presName="Parent" presStyleLbl="node0" presStyleIdx="0" presStyleCnt="1">
        <dgm:presLayoutVars>
          <dgm:chMax val="5"/>
          <dgm:chPref val="5"/>
        </dgm:presLayoutVars>
      </dgm:prSet>
      <dgm:spPr/>
      <dgm:t>
        <a:bodyPr/>
        <a:lstStyle/>
        <a:p>
          <a:endParaRPr lang="es-EC"/>
        </a:p>
      </dgm:t>
    </dgm:pt>
    <dgm:pt modelId="{A9D5CA4C-B109-42A0-8B95-880B92424CB5}" type="pres">
      <dgm:prSet presAssocID="{2AD8467B-3717-4701-9ABF-1D9C39613B4E}" presName="Accent1" presStyleLbl="node1" presStyleIdx="0" presStyleCnt="13"/>
      <dgm:spPr/>
    </dgm:pt>
    <dgm:pt modelId="{E0516521-0B63-481F-A4B3-1B9C20D15121}" type="pres">
      <dgm:prSet presAssocID="{2AD8467B-3717-4701-9ABF-1D9C39613B4E}" presName="Accent2" presStyleLbl="node1" presStyleIdx="1" presStyleCnt="13"/>
      <dgm:spPr/>
    </dgm:pt>
    <dgm:pt modelId="{42C30348-C3AB-43F0-A946-E9E4F9BC4D0F}" type="pres">
      <dgm:prSet presAssocID="{2AD8467B-3717-4701-9ABF-1D9C39613B4E}" presName="Accent3" presStyleLbl="node1" presStyleIdx="2" presStyleCnt="13"/>
      <dgm:spPr/>
    </dgm:pt>
    <dgm:pt modelId="{031CCCFC-A00F-458A-8D17-93AEB25B844E}" type="pres">
      <dgm:prSet presAssocID="{2AD8467B-3717-4701-9ABF-1D9C39613B4E}" presName="Accent4" presStyleLbl="node1" presStyleIdx="3" presStyleCnt="13"/>
      <dgm:spPr/>
    </dgm:pt>
    <dgm:pt modelId="{C31043E2-ACE0-4985-8CAB-D2596B3C6A92}" type="pres">
      <dgm:prSet presAssocID="{2AD8467B-3717-4701-9ABF-1D9C39613B4E}" presName="Accent5" presStyleLbl="node1" presStyleIdx="4" presStyleCnt="13"/>
      <dgm:spPr/>
    </dgm:pt>
    <dgm:pt modelId="{C265A660-E394-4AAF-A977-DD4E7C9255DF}" type="pres">
      <dgm:prSet presAssocID="{2AD8467B-3717-4701-9ABF-1D9C39613B4E}" presName="Accent6" presStyleLbl="node1" presStyleIdx="5" presStyleCnt="13"/>
      <dgm:spPr/>
    </dgm:pt>
    <dgm:pt modelId="{3C802CC2-8D52-4FA9-9A80-1A41B2CC93FC}" type="pres">
      <dgm:prSet presAssocID="{55F7E2D0-9699-4029-A722-A39C5ED97C26}" presName="Child1" presStyleLbl="node1" presStyleIdx="6" presStyleCnt="13" custScaleX="124050" custScaleY="116696">
        <dgm:presLayoutVars>
          <dgm:chMax val="0"/>
          <dgm:chPref val="0"/>
        </dgm:presLayoutVars>
      </dgm:prSet>
      <dgm:spPr/>
      <dgm:t>
        <a:bodyPr/>
        <a:lstStyle/>
        <a:p>
          <a:endParaRPr lang="es-EC"/>
        </a:p>
      </dgm:t>
    </dgm:pt>
    <dgm:pt modelId="{8D8E2721-1DD3-40B2-B809-3C980A39BA3C}" type="pres">
      <dgm:prSet presAssocID="{55F7E2D0-9699-4029-A722-A39C5ED97C26}" presName="Accent7" presStyleCnt="0"/>
      <dgm:spPr/>
    </dgm:pt>
    <dgm:pt modelId="{70CA26C5-5542-463F-BF79-659039B26629}" type="pres">
      <dgm:prSet presAssocID="{55F7E2D0-9699-4029-A722-A39C5ED97C26}" presName="AccentHold1" presStyleLbl="node1" presStyleIdx="7" presStyleCnt="13"/>
      <dgm:spPr/>
    </dgm:pt>
    <dgm:pt modelId="{66A75EF8-13E4-41CB-9028-31EC15B71D84}" type="pres">
      <dgm:prSet presAssocID="{55F7E2D0-9699-4029-A722-A39C5ED97C26}" presName="Accent8" presStyleCnt="0"/>
      <dgm:spPr/>
    </dgm:pt>
    <dgm:pt modelId="{2803F3E8-8D59-45FF-B66C-F2F44B79F7B3}" type="pres">
      <dgm:prSet presAssocID="{55F7E2D0-9699-4029-A722-A39C5ED97C26}" presName="AccentHold2" presStyleLbl="node1" presStyleIdx="8" presStyleCnt="13"/>
      <dgm:spPr/>
    </dgm:pt>
    <dgm:pt modelId="{A9E3D981-E369-44DA-85EE-ED7AE9192F60}" type="pres">
      <dgm:prSet presAssocID="{7FB41764-EB86-4294-B6A1-4178B4B33CCF}" presName="Child2" presStyleLbl="node1" presStyleIdx="9" presStyleCnt="13">
        <dgm:presLayoutVars>
          <dgm:chMax val="0"/>
          <dgm:chPref val="0"/>
        </dgm:presLayoutVars>
      </dgm:prSet>
      <dgm:spPr/>
      <dgm:t>
        <a:bodyPr/>
        <a:lstStyle/>
        <a:p>
          <a:endParaRPr lang="es-EC"/>
        </a:p>
      </dgm:t>
    </dgm:pt>
    <dgm:pt modelId="{2433991C-830F-437C-BA4E-472A64A72E89}" type="pres">
      <dgm:prSet presAssocID="{7FB41764-EB86-4294-B6A1-4178B4B33CCF}" presName="Accent9" presStyleCnt="0"/>
      <dgm:spPr/>
    </dgm:pt>
    <dgm:pt modelId="{D7DE32CD-69C1-4577-AE28-42318967A563}" type="pres">
      <dgm:prSet presAssocID="{7FB41764-EB86-4294-B6A1-4178B4B33CCF}" presName="AccentHold1" presStyleLbl="node1" presStyleIdx="10" presStyleCnt="13"/>
      <dgm:spPr/>
    </dgm:pt>
    <dgm:pt modelId="{86A66B98-BB81-40DB-837F-C623E18BF1F8}" type="pres">
      <dgm:prSet presAssocID="{7FB41764-EB86-4294-B6A1-4178B4B33CCF}" presName="Accent10" presStyleCnt="0"/>
      <dgm:spPr/>
    </dgm:pt>
    <dgm:pt modelId="{1F081D0D-264E-496F-B4E9-C3431FF8E2CF}" type="pres">
      <dgm:prSet presAssocID="{7FB41764-EB86-4294-B6A1-4178B4B33CCF}" presName="AccentHold2" presStyleLbl="node1" presStyleIdx="11" presStyleCnt="13"/>
      <dgm:spPr/>
    </dgm:pt>
    <dgm:pt modelId="{36F24EB0-1BB6-4BC5-AD84-82B0025E9554}" type="pres">
      <dgm:prSet presAssocID="{7FB41764-EB86-4294-B6A1-4178B4B33CCF}" presName="Accent11" presStyleCnt="0"/>
      <dgm:spPr/>
    </dgm:pt>
    <dgm:pt modelId="{249858F2-BEB5-447F-BBE4-6E3F3681BBF3}" type="pres">
      <dgm:prSet presAssocID="{7FB41764-EB86-4294-B6A1-4178B4B33CCF}" presName="AccentHold3" presStyleLbl="node1" presStyleIdx="12" presStyleCnt="13"/>
      <dgm:spPr/>
    </dgm:pt>
  </dgm:ptLst>
  <dgm:cxnLst>
    <dgm:cxn modelId="{6B005B34-AAD0-4FAC-8360-147E3F330487}" type="presOf" srcId="{288F59BA-E9C0-427B-97F4-28DDB6520527}" destId="{5B3DA60E-4C53-402D-A83A-914128DEF0A9}" srcOrd="0" destOrd="0" presId="urn:microsoft.com/office/officeart/2009/3/layout/CircleRelationship"/>
    <dgm:cxn modelId="{06770B47-5157-48B2-BE92-4075DC872068}" srcId="{288F59BA-E9C0-427B-97F4-28DDB6520527}" destId="{2AD8467B-3717-4701-9ABF-1D9C39613B4E}" srcOrd="0" destOrd="0" parTransId="{585ED043-0135-411D-8DAA-3C562B0FA51C}" sibTransId="{16F77621-280E-465F-BEBC-80150772D2C1}"/>
    <dgm:cxn modelId="{117145B1-F36F-48B9-98D1-A8837F8BE39B}" type="presOf" srcId="{55F7E2D0-9699-4029-A722-A39C5ED97C26}" destId="{3C802CC2-8D52-4FA9-9A80-1A41B2CC93FC}" srcOrd="0" destOrd="0" presId="urn:microsoft.com/office/officeart/2009/3/layout/CircleRelationship"/>
    <dgm:cxn modelId="{3CCB011D-C61D-41BE-90EA-29DDDBB95D02}" srcId="{2AD8467B-3717-4701-9ABF-1D9C39613B4E}" destId="{7FB41764-EB86-4294-B6A1-4178B4B33CCF}" srcOrd="1" destOrd="0" parTransId="{38B10DFF-D0C5-41E6-8940-971E223FB1D8}" sibTransId="{48C86E96-6805-475D-9C3D-53AD1FA77A50}"/>
    <dgm:cxn modelId="{0C52DD64-76A0-49EA-BA4C-A96FC3C68BEE}" type="presOf" srcId="{7FB41764-EB86-4294-B6A1-4178B4B33CCF}" destId="{A9E3D981-E369-44DA-85EE-ED7AE9192F60}" srcOrd="0" destOrd="0" presId="urn:microsoft.com/office/officeart/2009/3/layout/CircleRelationship"/>
    <dgm:cxn modelId="{1E18E76E-4108-4A27-AA0B-20B62E4CB928}" type="presOf" srcId="{2AD8467B-3717-4701-9ABF-1D9C39613B4E}" destId="{24FD2FDA-4806-4F10-8BD6-370A24773227}" srcOrd="0" destOrd="0" presId="urn:microsoft.com/office/officeart/2009/3/layout/CircleRelationship"/>
    <dgm:cxn modelId="{EE61E0BE-43B1-4A35-940B-DC92D2A6A251}" srcId="{2AD8467B-3717-4701-9ABF-1D9C39613B4E}" destId="{55F7E2D0-9699-4029-A722-A39C5ED97C26}" srcOrd="0" destOrd="0" parTransId="{49803AFF-C769-41F1-BE1A-5ABAD0D7229A}" sibTransId="{133B3423-33CE-4D9B-A266-BC98A389C305}"/>
    <dgm:cxn modelId="{2983575C-47B6-4FA0-AF62-07111B96ECC5}" type="presParOf" srcId="{5B3DA60E-4C53-402D-A83A-914128DEF0A9}" destId="{24FD2FDA-4806-4F10-8BD6-370A24773227}" srcOrd="0" destOrd="0" presId="urn:microsoft.com/office/officeart/2009/3/layout/CircleRelationship"/>
    <dgm:cxn modelId="{79FFD52B-B747-4D5C-8BCD-1987510F99AB}" type="presParOf" srcId="{5B3DA60E-4C53-402D-A83A-914128DEF0A9}" destId="{A9D5CA4C-B109-42A0-8B95-880B92424CB5}" srcOrd="1" destOrd="0" presId="urn:microsoft.com/office/officeart/2009/3/layout/CircleRelationship"/>
    <dgm:cxn modelId="{3D80E988-C219-4029-97B8-84071EFC66B4}" type="presParOf" srcId="{5B3DA60E-4C53-402D-A83A-914128DEF0A9}" destId="{E0516521-0B63-481F-A4B3-1B9C20D15121}" srcOrd="2" destOrd="0" presId="urn:microsoft.com/office/officeart/2009/3/layout/CircleRelationship"/>
    <dgm:cxn modelId="{69B052E0-5FEA-43C5-A005-BADEA2B5474E}" type="presParOf" srcId="{5B3DA60E-4C53-402D-A83A-914128DEF0A9}" destId="{42C30348-C3AB-43F0-A946-E9E4F9BC4D0F}" srcOrd="3" destOrd="0" presId="urn:microsoft.com/office/officeart/2009/3/layout/CircleRelationship"/>
    <dgm:cxn modelId="{24BEB631-8251-4424-AFA6-B9DA0B214993}" type="presParOf" srcId="{5B3DA60E-4C53-402D-A83A-914128DEF0A9}" destId="{031CCCFC-A00F-458A-8D17-93AEB25B844E}" srcOrd="4" destOrd="0" presId="urn:microsoft.com/office/officeart/2009/3/layout/CircleRelationship"/>
    <dgm:cxn modelId="{144DFCF7-30F6-4523-9F88-C431C6CA4873}" type="presParOf" srcId="{5B3DA60E-4C53-402D-A83A-914128DEF0A9}" destId="{C31043E2-ACE0-4985-8CAB-D2596B3C6A92}" srcOrd="5" destOrd="0" presId="urn:microsoft.com/office/officeart/2009/3/layout/CircleRelationship"/>
    <dgm:cxn modelId="{9B518D03-E0D5-49FD-8FE0-419BFBB1FE93}" type="presParOf" srcId="{5B3DA60E-4C53-402D-A83A-914128DEF0A9}" destId="{C265A660-E394-4AAF-A977-DD4E7C9255DF}" srcOrd="6" destOrd="0" presId="urn:microsoft.com/office/officeart/2009/3/layout/CircleRelationship"/>
    <dgm:cxn modelId="{893F7837-98ED-4B2D-B392-67AAC2852141}" type="presParOf" srcId="{5B3DA60E-4C53-402D-A83A-914128DEF0A9}" destId="{3C802CC2-8D52-4FA9-9A80-1A41B2CC93FC}" srcOrd="7" destOrd="0" presId="urn:microsoft.com/office/officeart/2009/3/layout/CircleRelationship"/>
    <dgm:cxn modelId="{00220415-3255-4A32-A78A-535792DBAE44}" type="presParOf" srcId="{5B3DA60E-4C53-402D-A83A-914128DEF0A9}" destId="{8D8E2721-1DD3-40B2-B809-3C980A39BA3C}" srcOrd="8" destOrd="0" presId="urn:microsoft.com/office/officeart/2009/3/layout/CircleRelationship"/>
    <dgm:cxn modelId="{DF91B2CA-4E44-44B6-B902-23916D6700F5}" type="presParOf" srcId="{8D8E2721-1DD3-40B2-B809-3C980A39BA3C}" destId="{70CA26C5-5542-463F-BF79-659039B26629}" srcOrd="0" destOrd="0" presId="urn:microsoft.com/office/officeart/2009/3/layout/CircleRelationship"/>
    <dgm:cxn modelId="{DFA3EAC4-40B2-4D3E-A67D-61329035EC6D}" type="presParOf" srcId="{5B3DA60E-4C53-402D-A83A-914128DEF0A9}" destId="{66A75EF8-13E4-41CB-9028-31EC15B71D84}" srcOrd="9" destOrd="0" presId="urn:microsoft.com/office/officeart/2009/3/layout/CircleRelationship"/>
    <dgm:cxn modelId="{9A02E4D8-7845-4F68-8DB4-6FB4E411FF68}" type="presParOf" srcId="{66A75EF8-13E4-41CB-9028-31EC15B71D84}" destId="{2803F3E8-8D59-45FF-B66C-F2F44B79F7B3}" srcOrd="0" destOrd="0" presId="urn:microsoft.com/office/officeart/2009/3/layout/CircleRelationship"/>
    <dgm:cxn modelId="{4A454A51-272E-4788-B458-AEB98F1DD58C}" type="presParOf" srcId="{5B3DA60E-4C53-402D-A83A-914128DEF0A9}" destId="{A9E3D981-E369-44DA-85EE-ED7AE9192F60}" srcOrd="10" destOrd="0" presId="urn:microsoft.com/office/officeart/2009/3/layout/CircleRelationship"/>
    <dgm:cxn modelId="{4C361500-EBCA-48C4-8280-939BE1A387FC}" type="presParOf" srcId="{5B3DA60E-4C53-402D-A83A-914128DEF0A9}" destId="{2433991C-830F-437C-BA4E-472A64A72E89}" srcOrd="11" destOrd="0" presId="urn:microsoft.com/office/officeart/2009/3/layout/CircleRelationship"/>
    <dgm:cxn modelId="{3ABD8FF5-0B60-423F-B176-234C2A6E451F}" type="presParOf" srcId="{2433991C-830F-437C-BA4E-472A64A72E89}" destId="{D7DE32CD-69C1-4577-AE28-42318967A563}" srcOrd="0" destOrd="0" presId="urn:microsoft.com/office/officeart/2009/3/layout/CircleRelationship"/>
    <dgm:cxn modelId="{5CC32514-E3CA-4AA2-80AB-A22858B8F821}" type="presParOf" srcId="{5B3DA60E-4C53-402D-A83A-914128DEF0A9}" destId="{86A66B98-BB81-40DB-837F-C623E18BF1F8}" srcOrd="12" destOrd="0" presId="urn:microsoft.com/office/officeart/2009/3/layout/CircleRelationship"/>
    <dgm:cxn modelId="{EA936E67-5205-4BE2-830B-DB4A0D280943}" type="presParOf" srcId="{86A66B98-BB81-40DB-837F-C623E18BF1F8}" destId="{1F081D0D-264E-496F-B4E9-C3431FF8E2CF}" srcOrd="0" destOrd="0" presId="urn:microsoft.com/office/officeart/2009/3/layout/CircleRelationship"/>
    <dgm:cxn modelId="{1FCD14F1-73FC-4E25-8699-C52FAE54EC19}" type="presParOf" srcId="{5B3DA60E-4C53-402D-A83A-914128DEF0A9}" destId="{36F24EB0-1BB6-4BC5-AD84-82B0025E9554}" srcOrd="13" destOrd="0" presId="urn:microsoft.com/office/officeart/2009/3/layout/CircleRelationship"/>
    <dgm:cxn modelId="{3DE7C3BE-325E-4A11-9E4C-DFDC07D1A8C9}" type="presParOf" srcId="{36F24EB0-1BB6-4BC5-AD84-82B0025E9554}" destId="{249858F2-BEB5-447F-BBE4-6E3F3681BBF3}"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8F424-B202-4F82-B73E-6542CC7ABB70}"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EC"/>
        </a:p>
      </dgm:t>
    </dgm:pt>
    <dgm:pt modelId="{737B81CD-6F62-42D8-90D2-F0F6B4859BCC}">
      <dgm:prSet custT="1"/>
      <dgm:spPr/>
      <dgm:t>
        <a:bodyPr/>
        <a:lstStyle/>
        <a:p>
          <a:pPr rtl="0"/>
          <a:r>
            <a:rPr lang="es-EC" sz="2000" b="1" dirty="0" smtClean="0"/>
            <a:t>Objetivo General</a:t>
          </a:r>
          <a:endParaRPr lang="es-EC" sz="2000" dirty="0"/>
        </a:p>
      </dgm:t>
    </dgm:pt>
    <dgm:pt modelId="{8B633B8C-D09B-4AED-889F-63CBD12E9A6A}" type="parTrans" cxnId="{DEB17B3E-4EAC-463D-9A2A-192468FEA2E9}">
      <dgm:prSet/>
      <dgm:spPr/>
      <dgm:t>
        <a:bodyPr/>
        <a:lstStyle/>
        <a:p>
          <a:endParaRPr lang="es-EC" sz="3600"/>
        </a:p>
      </dgm:t>
    </dgm:pt>
    <dgm:pt modelId="{2EB6ABB5-6D5C-4F12-9D81-DA70628A62CC}" type="sibTrans" cxnId="{DEB17B3E-4EAC-463D-9A2A-192468FEA2E9}">
      <dgm:prSet/>
      <dgm:spPr/>
      <dgm:t>
        <a:bodyPr/>
        <a:lstStyle/>
        <a:p>
          <a:endParaRPr lang="es-EC" sz="3600"/>
        </a:p>
      </dgm:t>
    </dgm:pt>
    <dgm:pt modelId="{C89CCEED-4B20-4671-BF3D-8B635445AC09}">
      <dgm:prSet custT="1"/>
      <dgm:spPr/>
      <dgm:t>
        <a:bodyPr/>
        <a:lstStyle/>
        <a:p>
          <a:pPr algn="just" rtl="0"/>
          <a:r>
            <a:rPr lang="es-EC" sz="1600" dirty="0" smtClean="0"/>
            <a:t>Definir el nivel de satisfacción del servicio del trasporte del Sistema Integral del Trolebús, del Distrito Metropolitano de Quito, mediante una investigación de mercado para evaluar el servicio ofertado a los usuarios del trasporte,  durante el período de 2013 a 2014. </a:t>
          </a:r>
          <a:endParaRPr lang="es-EC" sz="1600" dirty="0"/>
        </a:p>
      </dgm:t>
    </dgm:pt>
    <dgm:pt modelId="{2C0B3CE4-0EBD-40E3-A4CF-B48CA423D6D7}" type="parTrans" cxnId="{34AA585B-6337-4790-8A9C-296D76C35882}">
      <dgm:prSet/>
      <dgm:spPr/>
      <dgm:t>
        <a:bodyPr/>
        <a:lstStyle/>
        <a:p>
          <a:endParaRPr lang="es-EC" sz="3600"/>
        </a:p>
      </dgm:t>
    </dgm:pt>
    <dgm:pt modelId="{4656CB8D-9468-422F-B597-FDCE98271554}" type="sibTrans" cxnId="{34AA585B-6337-4790-8A9C-296D76C35882}">
      <dgm:prSet/>
      <dgm:spPr/>
      <dgm:t>
        <a:bodyPr/>
        <a:lstStyle/>
        <a:p>
          <a:endParaRPr lang="es-EC" sz="3600"/>
        </a:p>
      </dgm:t>
    </dgm:pt>
    <dgm:pt modelId="{80D2AB35-63D6-4566-9E2D-44048BB62709}" type="pres">
      <dgm:prSet presAssocID="{DE08F424-B202-4F82-B73E-6542CC7ABB70}" presName="Name0" presStyleCnt="0">
        <dgm:presLayoutVars>
          <dgm:chMax val="7"/>
          <dgm:chPref val="5"/>
        </dgm:presLayoutVars>
      </dgm:prSet>
      <dgm:spPr/>
      <dgm:t>
        <a:bodyPr/>
        <a:lstStyle/>
        <a:p>
          <a:endParaRPr lang="es-EC"/>
        </a:p>
      </dgm:t>
    </dgm:pt>
    <dgm:pt modelId="{CCB5446A-3E96-4A7C-89B8-A2D9621E5D7A}" type="pres">
      <dgm:prSet presAssocID="{DE08F424-B202-4F82-B73E-6542CC7ABB70}" presName="arrowNode" presStyleLbl="node1" presStyleIdx="0" presStyleCnt="1" custAng="21086739" custScaleX="69261" custScaleY="75678" custLinFactNeighborX="9700" custLinFactNeighborY="-10849"/>
      <dgm:spPr/>
    </dgm:pt>
    <dgm:pt modelId="{06BF68E6-93E2-4C3B-A54F-59576F392EC5}" type="pres">
      <dgm:prSet presAssocID="{737B81CD-6F62-42D8-90D2-F0F6B4859BCC}" presName="txNode1" presStyleLbl="revTx" presStyleIdx="0" presStyleCnt="2" custScaleY="11140" custLinFactNeighborX="-14508" custLinFactNeighborY="43927">
        <dgm:presLayoutVars>
          <dgm:bulletEnabled val="1"/>
        </dgm:presLayoutVars>
      </dgm:prSet>
      <dgm:spPr/>
      <dgm:t>
        <a:bodyPr/>
        <a:lstStyle/>
        <a:p>
          <a:endParaRPr lang="es-EC"/>
        </a:p>
      </dgm:t>
    </dgm:pt>
    <dgm:pt modelId="{7A7E4E66-5143-4DFB-A8FF-18348F183DC6}" type="pres">
      <dgm:prSet presAssocID="{C89CCEED-4B20-4671-BF3D-8B635445AC09}" presName="txNode2" presStyleLbl="revTx" presStyleIdx="1" presStyleCnt="2" custScaleX="191087" custScaleY="120094" custLinFactNeighborX="2687" custLinFactNeighborY="-87714">
        <dgm:presLayoutVars>
          <dgm:bulletEnabled val="1"/>
        </dgm:presLayoutVars>
      </dgm:prSet>
      <dgm:spPr/>
      <dgm:t>
        <a:bodyPr/>
        <a:lstStyle/>
        <a:p>
          <a:endParaRPr lang="es-EC"/>
        </a:p>
      </dgm:t>
    </dgm:pt>
  </dgm:ptLst>
  <dgm:cxnLst>
    <dgm:cxn modelId="{12EFFA25-9C3C-4C49-8A9F-2B822CD1BC20}" type="presOf" srcId="{C89CCEED-4B20-4671-BF3D-8B635445AC09}" destId="{7A7E4E66-5143-4DFB-A8FF-18348F183DC6}" srcOrd="0" destOrd="0" presId="urn:microsoft.com/office/officeart/2009/3/layout/DescendingProcess"/>
    <dgm:cxn modelId="{34AA585B-6337-4790-8A9C-296D76C35882}" srcId="{DE08F424-B202-4F82-B73E-6542CC7ABB70}" destId="{C89CCEED-4B20-4671-BF3D-8B635445AC09}" srcOrd="1" destOrd="0" parTransId="{2C0B3CE4-0EBD-40E3-A4CF-B48CA423D6D7}" sibTransId="{4656CB8D-9468-422F-B597-FDCE98271554}"/>
    <dgm:cxn modelId="{DEB17B3E-4EAC-463D-9A2A-192468FEA2E9}" srcId="{DE08F424-B202-4F82-B73E-6542CC7ABB70}" destId="{737B81CD-6F62-42D8-90D2-F0F6B4859BCC}" srcOrd="0" destOrd="0" parTransId="{8B633B8C-D09B-4AED-889F-63CBD12E9A6A}" sibTransId="{2EB6ABB5-6D5C-4F12-9D81-DA70628A62CC}"/>
    <dgm:cxn modelId="{11ACF2FB-2C2E-4CB9-870C-2E10FF1A8B76}" type="presOf" srcId="{DE08F424-B202-4F82-B73E-6542CC7ABB70}" destId="{80D2AB35-63D6-4566-9E2D-44048BB62709}" srcOrd="0" destOrd="0" presId="urn:microsoft.com/office/officeart/2009/3/layout/DescendingProcess"/>
    <dgm:cxn modelId="{7D7EFF16-F67D-46DE-8FF5-D85172DF2F27}" type="presOf" srcId="{737B81CD-6F62-42D8-90D2-F0F6B4859BCC}" destId="{06BF68E6-93E2-4C3B-A54F-59576F392EC5}" srcOrd="0" destOrd="0" presId="urn:microsoft.com/office/officeart/2009/3/layout/DescendingProcess"/>
    <dgm:cxn modelId="{1BCCC655-34EB-4712-B8CC-F7A032FE3AF0}" type="presParOf" srcId="{80D2AB35-63D6-4566-9E2D-44048BB62709}" destId="{CCB5446A-3E96-4A7C-89B8-A2D9621E5D7A}" srcOrd="0" destOrd="0" presId="urn:microsoft.com/office/officeart/2009/3/layout/DescendingProcess"/>
    <dgm:cxn modelId="{CB6C05BD-44BD-4A67-8819-18263FA228F2}" type="presParOf" srcId="{80D2AB35-63D6-4566-9E2D-44048BB62709}" destId="{06BF68E6-93E2-4C3B-A54F-59576F392EC5}" srcOrd="1" destOrd="0" presId="urn:microsoft.com/office/officeart/2009/3/layout/DescendingProcess"/>
    <dgm:cxn modelId="{7CEDD19A-B710-49C5-A03F-7D1735C54D9F}" type="presParOf" srcId="{80D2AB35-63D6-4566-9E2D-44048BB62709}" destId="{7A7E4E66-5143-4DFB-A8FF-18348F183DC6}" srcOrd="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E0086F-D7A2-451D-8CA2-D148F320A508}"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s-EC"/>
        </a:p>
      </dgm:t>
    </dgm:pt>
    <dgm:pt modelId="{2597D26E-0DE4-46D8-AA88-B5DF4657C648}">
      <dgm:prSet custT="1"/>
      <dgm:spPr/>
      <dgm:t>
        <a:bodyPr/>
        <a:lstStyle/>
        <a:p>
          <a:pPr rtl="0"/>
          <a:endParaRPr lang="es-EC" sz="2400" b="1" dirty="0" smtClean="0"/>
        </a:p>
        <a:p>
          <a:pPr rtl="0"/>
          <a:endParaRPr lang="es-EC" sz="2400" b="1" dirty="0" smtClean="0"/>
        </a:p>
        <a:p>
          <a:pPr rtl="0"/>
          <a:endParaRPr lang="es-EC" sz="2400" b="1" dirty="0" smtClean="0"/>
        </a:p>
        <a:p>
          <a:pPr rtl="0"/>
          <a:endParaRPr lang="es-EC" sz="2400" b="1" dirty="0" smtClean="0"/>
        </a:p>
        <a:p>
          <a:pPr rtl="0"/>
          <a:endParaRPr lang="es-EC" sz="2400" b="1" dirty="0" smtClean="0"/>
        </a:p>
        <a:p>
          <a:pPr rtl="0"/>
          <a:endParaRPr lang="es-EC" sz="2400" b="1" dirty="0" smtClean="0"/>
        </a:p>
        <a:p>
          <a:pPr rtl="0"/>
          <a:r>
            <a:rPr lang="es-EC" sz="2400" b="1" dirty="0" smtClean="0"/>
            <a:t>Objetivos Específicos</a:t>
          </a:r>
          <a:endParaRPr lang="es-EC" sz="2400" dirty="0"/>
        </a:p>
      </dgm:t>
    </dgm:pt>
    <dgm:pt modelId="{74ACC81A-47F1-4BAE-9812-DFD83CD683D1}" type="parTrans" cxnId="{B419B120-3CED-4E9E-9E34-35A396E7D7A0}">
      <dgm:prSet/>
      <dgm:spPr/>
      <dgm:t>
        <a:bodyPr/>
        <a:lstStyle/>
        <a:p>
          <a:endParaRPr lang="es-EC" sz="3200"/>
        </a:p>
      </dgm:t>
    </dgm:pt>
    <dgm:pt modelId="{C9B15B89-AA99-4A46-ACE6-6EDA92287E22}" type="sibTrans" cxnId="{B419B120-3CED-4E9E-9E34-35A396E7D7A0}">
      <dgm:prSet/>
      <dgm:spPr/>
      <dgm:t>
        <a:bodyPr/>
        <a:lstStyle/>
        <a:p>
          <a:endParaRPr lang="es-EC" sz="3200"/>
        </a:p>
      </dgm:t>
    </dgm:pt>
    <dgm:pt modelId="{E87C1ADC-9B61-479B-A7A0-5934020A2E18}">
      <dgm:prSet custT="1"/>
      <dgm:spPr/>
      <dgm:t>
        <a:bodyPr/>
        <a:lstStyle/>
        <a:p>
          <a:pPr rtl="0"/>
          <a:r>
            <a:rPr lang="es-EC" sz="2000" dirty="0" smtClean="0"/>
            <a:t>Determinar las características de los usuarios de trasporte Trolebús</a:t>
          </a:r>
          <a:endParaRPr lang="es-EC" sz="2000" dirty="0"/>
        </a:p>
      </dgm:t>
    </dgm:pt>
    <dgm:pt modelId="{AD55B45F-B747-407E-8298-106DDADF6FAD}" type="parTrans" cxnId="{87B5CFFF-DB0F-42B2-81E4-7D597EABE3F8}">
      <dgm:prSet custT="1"/>
      <dgm:spPr/>
      <dgm:t>
        <a:bodyPr/>
        <a:lstStyle/>
        <a:p>
          <a:endParaRPr lang="es-EC" sz="900" dirty="0"/>
        </a:p>
      </dgm:t>
    </dgm:pt>
    <dgm:pt modelId="{B753E8CE-4174-4E0D-9D91-B58EB245A747}" type="sibTrans" cxnId="{87B5CFFF-DB0F-42B2-81E4-7D597EABE3F8}">
      <dgm:prSet/>
      <dgm:spPr/>
      <dgm:t>
        <a:bodyPr/>
        <a:lstStyle/>
        <a:p>
          <a:endParaRPr lang="es-EC" sz="3200"/>
        </a:p>
      </dgm:t>
    </dgm:pt>
    <dgm:pt modelId="{236EA7BC-24EE-427E-A2CA-F25F770E8724}">
      <dgm:prSet custT="1"/>
      <dgm:spPr/>
      <dgm:t>
        <a:bodyPr/>
        <a:lstStyle/>
        <a:p>
          <a:pPr rtl="0"/>
          <a:r>
            <a:rPr lang="es-EC" sz="2000" dirty="0" smtClean="0"/>
            <a:t>Cuantificar la demanda del servicio de trasporté para la ruta Trolebús </a:t>
          </a:r>
          <a:endParaRPr lang="es-EC" sz="2000" dirty="0"/>
        </a:p>
      </dgm:t>
    </dgm:pt>
    <dgm:pt modelId="{584FBEBC-DACB-4794-8A66-C141FFD2DD2F}" type="parTrans" cxnId="{9F9F1852-7488-477B-8EC5-67A0C38E1361}">
      <dgm:prSet custT="1"/>
      <dgm:spPr/>
      <dgm:t>
        <a:bodyPr/>
        <a:lstStyle/>
        <a:p>
          <a:endParaRPr lang="es-EC" sz="900" dirty="0"/>
        </a:p>
      </dgm:t>
    </dgm:pt>
    <dgm:pt modelId="{E58F1955-452E-4448-8742-151806D37E0F}" type="sibTrans" cxnId="{9F9F1852-7488-477B-8EC5-67A0C38E1361}">
      <dgm:prSet/>
      <dgm:spPr/>
      <dgm:t>
        <a:bodyPr/>
        <a:lstStyle/>
        <a:p>
          <a:endParaRPr lang="es-EC" sz="3200"/>
        </a:p>
      </dgm:t>
    </dgm:pt>
    <dgm:pt modelId="{54F29DA2-59B5-43A2-AFD2-AA3CD069C0D6}">
      <dgm:prSet custT="1"/>
      <dgm:spPr/>
      <dgm:t>
        <a:bodyPr/>
        <a:lstStyle/>
        <a:p>
          <a:pPr rtl="0"/>
          <a:r>
            <a:rPr lang="es-EC" sz="2000" dirty="0" smtClean="0"/>
            <a:t>Evaluar el servicio que brindan al usuario por parte del chofer y el personal de las paradas en las unidades de transporte.</a:t>
          </a:r>
          <a:endParaRPr lang="es-EC" sz="2000" dirty="0"/>
        </a:p>
      </dgm:t>
    </dgm:pt>
    <dgm:pt modelId="{FEB91C62-BEA2-4F18-9E06-63284544A145}" type="parTrans" cxnId="{9C5D954A-A8FA-471C-B4C9-C5A4D2008B56}">
      <dgm:prSet custT="1"/>
      <dgm:spPr/>
      <dgm:t>
        <a:bodyPr/>
        <a:lstStyle/>
        <a:p>
          <a:endParaRPr lang="es-EC" sz="900" dirty="0"/>
        </a:p>
      </dgm:t>
    </dgm:pt>
    <dgm:pt modelId="{87EA9244-B405-47E3-AA71-901CF2E6377B}" type="sibTrans" cxnId="{9C5D954A-A8FA-471C-B4C9-C5A4D2008B56}">
      <dgm:prSet/>
      <dgm:spPr/>
      <dgm:t>
        <a:bodyPr/>
        <a:lstStyle/>
        <a:p>
          <a:endParaRPr lang="es-EC" sz="3200"/>
        </a:p>
      </dgm:t>
    </dgm:pt>
    <dgm:pt modelId="{B79FCF26-B74F-4F26-98AD-A0D015CC36FD}">
      <dgm:prSet custT="1"/>
      <dgm:spPr/>
      <dgm:t>
        <a:bodyPr/>
        <a:lstStyle/>
        <a:p>
          <a:pPr rtl="0"/>
          <a:r>
            <a:rPr lang="es-EC" sz="2000" dirty="0" smtClean="0"/>
            <a:t>Determinar las condiciones de operación de las unidades de transporte Trolebús respecto al servicio que ofrece. </a:t>
          </a:r>
          <a:endParaRPr lang="es-EC" sz="2000" dirty="0"/>
        </a:p>
      </dgm:t>
    </dgm:pt>
    <dgm:pt modelId="{7FB5B930-30DB-44E7-92A8-80541A024A3D}" type="parTrans" cxnId="{DB3568CB-D1BC-4620-AC9A-D2063B9D8978}">
      <dgm:prSet custT="1"/>
      <dgm:spPr/>
      <dgm:t>
        <a:bodyPr/>
        <a:lstStyle/>
        <a:p>
          <a:endParaRPr lang="es-EC" sz="900" dirty="0"/>
        </a:p>
      </dgm:t>
    </dgm:pt>
    <dgm:pt modelId="{B0B9D519-0B0F-4B87-9590-AC46EEB08994}" type="sibTrans" cxnId="{DB3568CB-D1BC-4620-AC9A-D2063B9D8978}">
      <dgm:prSet/>
      <dgm:spPr/>
      <dgm:t>
        <a:bodyPr/>
        <a:lstStyle/>
        <a:p>
          <a:endParaRPr lang="es-EC" sz="3200"/>
        </a:p>
      </dgm:t>
    </dgm:pt>
    <dgm:pt modelId="{FEAEB476-4780-4593-A9B0-545336643BD7}">
      <dgm:prSet custT="1"/>
      <dgm:spPr/>
      <dgm:t>
        <a:bodyPr/>
        <a:lstStyle/>
        <a:p>
          <a:pPr rtl="0"/>
          <a:r>
            <a:rPr lang="es-EC" sz="2000" dirty="0" smtClean="0"/>
            <a:t>Determinar la satisfacción del usuario con las frecuencias del servicio.</a:t>
          </a:r>
          <a:endParaRPr lang="es-EC" sz="2000" dirty="0"/>
        </a:p>
      </dgm:t>
    </dgm:pt>
    <dgm:pt modelId="{5EBD96A0-B8E4-4288-9341-E0438C97DEBE}" type="parTrans" cxnId="{F50BA8D8-98D5-41A3-83F7-1310C8780464}">
      <dgm:prSet custT="1"/>
      <dgm:spPr/>
      <dgm:t>
        <a:bodyPr/>
        <a:lstStyle/>
        <a:p>
          <a:endParaRPr lang="es-EC" sz="900" dirty="0"/>
        </a:p>
      </dgm:t>
    </dgm:pt>
    <dgm:pt modelId="{E491078D-51E1-44C5-A733-A173380433DC}" type="sibTrans" cxnId="{F50BA8D8-98D5-41A3-83F7-1310C8780464}">
      <dgm:prSet/>
      <dgm:spPr/>
      <dgm:t>
        <a:bodyPr/>
        <a:lstStyle/>
        <a:p>
          <a:endParaRPr lang="es-EC" sz="3200"/>
        </a:p>
      </dgm:t>
    </dgm:pt>
    <dgm:pt modelId="{1870A282-CC92-4770-8EE5-A614DB6345AB}">
      <dgm:prSet custT="1"/>
      <dgm:spPr/>
      <dgm:t>
        <a:bodyPr/>
        <a:lstStyle/>
        <a:p>
          <a:pPr rtl="0"/>
          <a:r>
            <a:rPr lang="es-EC" sz="2000" dirty="0" smtClean="0"/>
            <a:t>Estipular sugerencias y reclamos ajustados a las necesidades de los usuarios encontrados por medio de la investigación.</a:t>
          </a:r>
          <a:endParaRPr lang="es-EC" sz="2000" dirty="0"/>
        </a:p>
      </dgm:t>
    </dgm:pt>
    <dgm:pt modelId="{218B4398-7F2B-473C-B81D-12C82A8C346E}" type="parTrans" cxnId="{88793872-BD11-40F7-A72E-2EEE18D8A060}">
      <dgm:prSet custT="1"/>
      <dgm:spPr/>
      <dgm:t>
        <a:bodyPr/>
        <a:lstStyle/>
        <a:p>
          <a:endParaRPr lang="es-EC" sz="900" dirty="0"/>
        </a:p>
      </dgm:t>
    </dgm:pt>
    <dgm:pt modelId="{F27F8A3F-51A0-42E3-ABA1-4A25DBF653B6}" type="sibTrans" cxnId="{88793872-BD11-40F7-A72E-2EEE18D8A060}">
      <dgm:prSet/>
      <dgm:spPr/>
      <dgm:t>
        <a:bodyPr/>
        <a:lstStyle/>
        <a:p>
          <a:endParaRPr lang="es-EC" sz="3200"/>
        </a:p>
      </dgm:t>
    </dgm:pt>
    <dgm:pt modelId="{AD6EB8A0-2939-4633-BEF4-D0C67B0F97E9}" type="pres">
      <dgm:prSet presAssocID="{1FE0086F-D7A2-451D-8CA2-D148F320A508}" presName="vert0" presStyleCnt="0">
        <dgm:presLayoutVars>
          <dgm:dir/>
          <dgm:animOne val="branch"/>
          <dgm:animLvl val="lvl"/>
        </dgm:presLayoutVars>
      </dgm:prSet>
      <dgm:spPr/>
      <dgm:t>
        <a:bodyPr/>
        <a:lstStyle/>
        <a:p>
          <a:endParaRPr lang="es-EC"/>
        </a:p>
      </dgm:t>
    </dgm:pt>
    <dgm:pt modelId="{05D7503D-873D-41BA-8349-F950AA423943}" type="pres">
      <dgm:prSet presAssocID="{2597D26E-0DE4-46D8-AA88-B5DF4657C648}" presName="thickLine" presStyleLbl="alignNode1" presStyleIdx="0" presStyleCnt="1"/>
      <dgm:spPr/>
    </dgm:pt>
    <dgm:pt modelId="{548ED9E9-E1D7-46C1-AD83-EFD774EB3B5F}" type="pres">
      <dgm:prSet presAssocID="{2597D26E-0DE4-46D8-AA88-B5DF4657C648}" presName="horz1" presStyleCnt="0"/>
      <dgm:spPr/>
    </dgm:pt>
    <dgm:pt modelId="{4B48C2E1-1B01-430E-8EDD-95997F3A8FFD}" type="pres">
      <dgm:prSet presAssocID="{2597D26E-0DE4-46D8-AA88-B5DF4657C648}" presName="tx1" presStyleLbl="revTx" presStyleIdx="0" presStyleCnt="7"/>
      <dgm:spPr/>
      <dgm:t>
        <a:bodyPr/>
        <a:lstStyle/>
        <a:p>
          <a:endParaRPr lang="es-EC"/>
        </a:p>
      </dgm:t>
    </dgm:pt>
    <dgm:pt modelId="{15BA8F82-11E8-4D68-BC93-1D6EF2B5F4DD}" type="pres">
      <dgm:prSet presAssocID="{2597D26E-0DE4-46D8-AA88-B5DF4657C648}" presName="vert1" presStyleCnt="0"/>
      <dgm:spPr/>
    </dgm:pt>
    <dgm:pt modelId="{F19F4C38-2E91-4BF7-BA21-5D71EB754659}" type="pres">
      <dgm:prSet presAssocID="{E87C1ADC-9B61-479B-A7A0-5934020A2E18}" presName="vertSpace2a" presStyleCnt="0"/>
      <dgm:spPr/>
    </dgm:pt>
    <dgm:pt modelId="{8E918D2C-F745-4CD1-95D3-A8E6D83DD5BE}" type="pres">
      <dgm:prSet presAssocID="{E87C1ADC-9B61-479B-A7A0-5934020A2E18}" presName="horz2" presStyleCnt="0"/>
      <dgm:spPr/>
    </dgm:pt>
    <dgm:pt modelId="{46571892-DC70-45E0-AA1D-7EF6AE726BF4}" type="pres">
      <dgm:prSet presAssocID="{E87C1ADC-9B61-479B-A7A0-5934020A2E18}" presName="horzSpace2" presStyleCnt="0"/>
      <dgm:spPr/>
    </dgm:pt>
    <dgm:pt modelId="{1642DCAC-CDD6-4CF1-8EF6-7C3472AC55D1}" type="pres">
      <dgm:prSet presAssocID="{E87C1ADC-9B61-479B-A7A0-5934020A2E18}" presName="tx2" presStyleLbl="revTx" presStyleIdx="1" presStyleCnt="7"/>
      <dgm:spPr/>
      <dgm:t>
        <a:bodyPr/>
        <a:lstStyle/>
        <a:p>
          <a:endParaRPr lang="es-EC"/>
        </a:p>
      </dgm:t>
    </dgm:pt>
    <dgm:pt modelId="{DF7F1E7D-A54D-40F9-9B46-72985DB45C22}" type="pres">
      <dgm:prSet presAssocID="{E87C1ADC-9B61-479B-A7A0-5934020A2E18}" presName="vert2" presStyleCnt="0"/>
      <dgm:spPr/>
    </dgm:pt>
    <dgm:pt modelId="{B3FE9490-14CB-4198-AA22-089D883F2C6E}" type="pres">
      <dgm:prSet presAssocID="{E87C1ADC-9B61-479B-A7A0-5934020A2E18}" presName="thinLine2b" presStyleLbl="callout" presStyleIdx="0" presStyleCnt="6"/>
      <dgm:spPr/>
    </dgm:pt>
    <dgm:pt modelId="{4504407B-B7A1-442E-9C00-846E79474799}" type="pres">
      <dgm:prSet presAssocID="{E87C1ADC-9B61-479B-A7A0-5934020A2E18}" presName="vertSpace2b" presStyleCnt="0"/>
      <dgm:spPr/>
    </dgm:pt>
    <dgm:pt modelId="{277F2679-4A9B-440F-AFE4-2F6C6002301C}" type="pres">
      <dgm:prSet presAssocID="{236EA7BC-24EE-427E-A2CA-F25F770E8724}" presName="horz2" presStyleCnt="0"/>
      <dgm:spPr/>
    </dgm:pt>
    <dgm:pt modelId="{2E1DE5A2-7AB1-4599-9F7A-B720C649C133}" type="pres">
      <dgm:prSet presAssocID="{236EA7BC-24EE-427E-A2CA-F25F770E8724}" presName="horzSpace2" presStyleCnt="0"/>
      <dgm:spPr/>
    </dgm:pt>
    <dgm:pt modelId="{36732F75-E5BD-42C0-A113-F9BF0E17CA77}" type="pres">
      <dgm:prSet presAssocID="{236EA7BC-24EE-427E-A2CA-F25F770E8724}" presName="tx2" presStyleLbl="revTx" presStyleIdx="2" presStyleCnt="7"/>
      <dgm:spPr/>
      <dgm:t>
        <a:bodyPr/>
        <a:lstStyle/>
        <a:p>
          <a:endParaRPr lang="es-EC"/>
        </a:p>
      </dgm:t>
    </dgm:pt>
    <dgm:pt modelId="{FC675779-937F-471C-8D4A-0079B15B5786}" type="pres">
      <dgm:prSet presAssocID="{236EA7BC-24EE-427E-A2CA-F25F770E8724}" presName="vert2" presStyleCnt="0"/>
      <dgm:spPr/>
    </dgm:pt>
    <dgm:pt modelId="{B0F80A42-3A36-44A9-9E3A-A5FE789C682D}" type="pres">
      <dgm:prSet presAssocID="{236EA7BC-24EE-427E-A2CA-F25F770E8724}" presName="thinLine2b" presStyleLbl="callout" presStyleIdx="1" presStyleCnt="6"/>
      <dgm:spPr/>
    </dgm:pt>
    <dgm:pt modelId="{FD978C40-ACEB-4191-A234-D5ECF6A700B8}" type="pres">
      <dgm:prSet presAssocID="{236EA7BC-24EE-427E-A2CA-F25F770E8724}" presName="vertSpace2b" presStyleCnt="0"/>
      <dgm:spPr/>
    </dgm:pt>
    <dgm:pt modelId="{D02EB8A4-66A7-4813-912C-EA26A4D0CA12}" type="pres">
      <dgm:prSet presAssocID="{54F29DA2-59B5-43A2-AFD2-AA3CD069C0D6}" presName="horz2" presStyleCnt="0"/>
      <dgm:spPr/>
    </dgm:pt>
    <dgm:pt modelId="{F3C17B8A-2148-4CCC-BB8B-BCA947B15CF4}" type="pres">
      <dgm:prSet presAssocID="{54F29DA2-59B5-43A2-AFD2-AA3CD069C0D6}" presName="horzSpace2" presStyleCnt="0"/>
      <dgm:spPr/>
    </dgm:pt>
    <dgm:pt modelId="{EDA8EBB0-614D-476B-A5E5-D707FAC10A2B}" type="pres">
      <dgm:prSet presAssocID="{54F29DA2-59B5-43A2-AFD2-AA3CD069C0D6}" presName="tx2" presStyleLbl="revTx" presStyleIdx="3" presStyleCnt="7"/>
      <dgm:spPr/>
      <dgm:t>
        <a:bodyPr/>
        <a:lstStyle/>
        <a:p>
          <a:endParaRPr lang="es-EC"/>
        </a:p>
      </dgm:t>
    </dgm:pt>
    <dgm:pt modelId="{4B122FF3-3D3A-441B-8CA7-C40A0FEBE911}" type="pres">
      <dgm:prSet presAssocID="{54F29DA2-59B5-43A2-AFD2-AA3CD069C0D6}" presName="vert2" presStyleCnt="0"/>
      <dgm:spPr/>
    </dgm:pt>
    <dgm:pt modelId="{850091FD-D0ED-45CE-BC83-358AC64AC0C8}" type="pres">
      <dgm:prSet presAssocID="{54F29DA2-59B5-43A2-AFD2-AA3CD069C0D6}" presName="thinLine2b" presStyleLbl="callout" presStyleIdx="2" presStyleCnt="6"/>
      <dgm:spPr/>
    </dgm:pt>
    <dgm:pt modelId="{0460C302-ACD2-4C88-9AB6-E8F9D36DDC52}" type="pres">
      <dgm:prSet presAssocID="{54F29DA2-59B5-43A2-AFD2-AA3CD069C0D6}" presName="vertSpace2b" presStyleCnt="0"/>
      <dgm:spPr/>
    </dgm:pt>
    <dgm:pt modelId="{562B233F-E20F-41A4-8DB1-7659D0F5F62B}" type="pres">
      <dgm:prSet presAssocID="{B79FCF26-B74F-4F26-98AD-A0D015CC36FD}" presName="horz2" presStyleCnt="0"/>
      <dgm:spPr/>
    </dgm:pt>
    <dgm:pt modelId="{CC4652AF-D02B-4634-9B83-B919DFE1F0DB}" type="pres">
      <dgm:prSet presAssocID="{B79FCF26-B74F-4F26-98AD-A0D015CC36FD}" presName="horzSpace2" presStyleCnt="0"/>
      <dgm:spPr/>
    </dgm:pt>
    <dgm:pt modelId="{F5F27E33-BCDD-45F3-A39F-D12468774155}" type="pres">
      <dgm:prSet presAssocID="{B79FCF26-B74F-4F26-98AD-A0D015CC36FD}" presName="tx2" presStyleLbl="revTx" presStyleIdx="4" presStyleCnt="7"/>
      <dgm:spPr/>
      <dgm:t>
        <a:bodyPr/>
        <a:lstStyle/>
        <a:p>
          <a:endParaRPr lang="es-EC"/>
        </a:p>
      </dgm:t>
    </dgm:pt>
    <dgm:pt modelId="{4ED40E8A-7D55-4112-9825-AEBCC49498E6}" type="pres">
      <dgm:prSet presAssocID="{B79FCF26-B74F-4F26-98AD-A0D015CC36FD}" presName="vert2" presStyleCnt="0"/>
      <dgm:spPr/>
    </dgm:pt>
    <dgm:pt modelId="{36019DFD-7BFB-4D47-85DD-DD1F531EE4A9}" type="pres">
      <dgm:prSet presAssocID="{B79FCF26-B74F-4F26-98AD-A0D015CC36FD}" presName="thinLine2b" presStyleLbl="callout" presStyleIdx="3" presStyleCnt="6"/>
      <dgm:spPr/>
    </dgm:pt>
    <dgm:pt modelId="{8FD9DAF2-2842-4033-9BEC-958CDABB4CD7}" type="pres">
      <dgm:prSet presAssocID="{B79FCF26-B74F-4F26-98AD-A0D015CC36FD}" presName="vertSpace2b" presStyleCnt="0"/>
      <dgm:spPr/>
    </dgm:pt>
    <dgm:pt modelId="{CA795D30-542D-460E-8589-FCDA408F9DED}" type="pres">
      <dgm:prSet presAssocID="{FEAEB476-4780-4593-A9B0-545336643BD7}" presName="horz2" presStyleCnt="0"/>
      <dgm:spPr/>
    </dgm:pt>
    <dgm:pt modelId="{15A0601B-0385-4D1D-B002-625E97FDDC3C}" type="pres">
      <dgm:prSet presAssocID="{FEAEB476-4780-4593-A9B0-545336643BD7}" presName="horzSpace2" presStyleCnt="0"/>
      <dgm:spPr/>
    </dgm:pt>
    <dgm:pt modelId="{BE65455E-2CDE-4BFC-8D76-DD2C786D0F30}" type="pres">
      <dgm:prSet presAssocID="{FEAEB476-4780-4593-A9B0-545336643BD7}" presName="tx2" presStyleLbl="revTx" presStyleIdx="5" presStyleCnt="7"/>
      <dgm:spPr/>
      <dgm:t>
        <a:bodyPr/>
        <a:lstStyle/>
        <a:p>
          <a:endParaRPr lang="es-EC"/>
        </a:p>
      </dgm:t>
    </dgm:pt>
    <dgm:pt modelId="{69553158-5E16-436F-89EB-47A7DFE19E83}" type="pres">
      <dgm:prSet presAssocID="{FEAEB476-4780-4593-A9B0-545336643BD7}" presName="vert2" presStyleCnt="0"/>
      <dgm:spPr/>
    </dgm:pt>
    <dgm:pt modelId="{C44DC01A-46D0-4359-9079-CFF83A30BD75}" type="pres">
      <dgm:prSet presAssocID="{FEAEB476-4780-4593-A9B0-545336643BD7}" presName="thinLine2b" presStyleLbl="callout" presStyleIdx="4" presStyleCnt="6"/>
      <dgm:spPr/>
    </dgm:pt>
    <dgm:pt modelId="{874F8D66-1F5A-427B-9081-0EF1648EBE1A}" type="pres">
      <dgm:prSet presAssocID="{FEAEB476-4780-4593-A9B0-545336643BD7}" presName="vertSpace2b" presStyleCnt="0"/>
      <dgm:spPr/>
    </dgm:pt>
    <dgm:pt modelId="{2CDF33AF-E124-4F25-A329-25F390565547}" type="pres">
      <dgm:prSet presAssocID="{1870A282-CC92-4770-8EE5-A614DB6345AB}" presName="horz2" presStyleCnt="0"/>
      <dgm:spPr/>
    </dgm:pt>
    <dgm:pt modelId="{C1946F7A-2395-4687-A96C-B09CD16CB2D5}" type="pres">
      <dgm:prSet presAssocID="{1870A282-CC92-4770-8EE5-A614DB6345AB}" presName="horzSpace2" presStyleCnt="0"/>
      <dgm:spPr/>
    </dgm:pt>
    <dgm:pt modelId="{654484F8-AB2F-47C2-B51A-F0344C7E7F17}" type="pres">
      <dgm:prSet presAssocID="{1870A282-CC92-4770-8EE5-A614DB6345AB}" presName="tx2" presStyleLbl="revTx" presStyleIdx="6" presStyleCnt="7"/>
      <dgm:spPr/>
      <dgm:t>
        <a:bodyPr/>
        <a:lstStyle/>
        <a:p>
          <a:endParaRPr lang="es-EC"/>
        </a:p>
      </dgm:t>
    </dgm:pt>
    <dgm:pt modelId="{FB1D9C45-9916-4568-A607-CAF29144D4EF}" type="pres">
      <dgm:prSet presAssocID="{1870A282-CC92-4770-8EE5-A614DB6345AB}" presName="vert2" presStyleCnt="0"/>
      <dgm:spPr/>
    </dgm:pt>
    <dgm:pt modelId="{53BD96EC-0818-4100-A2C7-3DE7322AFACA}" type="pres">
      <dgm:prSet presAssocID="{1870A282-CC92-4770-8EE5-A614DB6345AB}" presName="thinLine2b" presStyleLbl="callout" presStyleIdx="5" presStyleCnt="6"/>
      <dgm:spPr/>
    </dgm:pt>
    <dgm:pt modelId="{840B5830-70A5-436D-A466-F7DD9EA529C1}" type="pres">
      <dgm:prSet presAssocID="{1870A282-CC92-4770-8EE5-A614DB6345AB}" presName="vertSpace2b" presStyleCnt="0"/>
      <dgm:spPr/>
    </dgm:pt>
  </dgm:ptLst>
  <dgm:cxnLst>
    <dgm:cxn modelId="{C8A60100-1F8C-447C-9906-736B05643A48}" type="presOf" srcId="{1FE0086F-D7A2-451D-8CA2-D148F320A508}" destId="{AD6EB8A0-2939-4633-BEF4-D0C67B0F97E9}" srcOrd="0" destOrd="0" presId="urn:microsoft.com/office/officeart/2008/layout/LinedList"/>
    <dgm:cxn modelId="{24544BC8-6A2B-4B6D-84D1-82AD273055CD}" type="presOf" srcId="{54F29DA2-59B5-43A2-AFD2-AA3CD069C0D6}" destId="{EDA8EBB0-614D-476B-A5E5-D707FAC10A2B}" srcOrd="0" destOrd="0" presId="urn:microsoft.com/office/officeart/2008/layout/LinedList"/>
    <dgm:cxn modelId="{9F9F1852-7488-477B-8EC5-67A0C38E1361}" srcId="{2597D26E-0DE4-46D8-AA88-B5DF4657C648}" destId="{236EA7BC-24EE-427E-A2CA-F25F770E8724}" srcOrd="1" destOrd="0" parTransId="{584FBEBC-DACB-4794-8A66-C141FFD2DD2F}" sibTransId="{E58F1955-452E-4448-8742-151806D37E0F}"/>
    <dgm:cxn modelId="{F50BA8D8-98D5-41A3-83F7-1310C8780464}" srcId="{2597D26E-0DE4-46D8-AA88-B5DF4657C648}" destId="{FEAEB476-4780-4593-A9B0-545336643BD7}" srcOrd="4" destOrd="0" parTransId="{5EBD96A0-B8E4-4288-9341-E0438C97DEBE}" sibTransId="{E491078D-51E1-44C5-A733-A173380433DC}"/>
    <dgm:cxn modelId="{4031A5E4-AFDE-4F29-B600-72E1F0C5652A}" type="presOf" srcId="{2597D26E-0DE4-46D8-AA88-B5DF4657C648}" destId="{4B48C2E1-1B01-430E-8EDD-95997F3A8FFD}" srcOrd="0" destOrd="0" presId="urn:microsoft.com/office/officeart/2008/layout/LinedList"/>
    <dgm:cxn modelId="{FBFB376F-EDA3-482A-941A-BA5C1CB88E45}" type="presOf" srcId="{FEAEB476-4780-4593-A9B0-545336643BD7}" destId="{BE65455E-2CDE-4BFC-8D76-DD2C786D0F30}" srcOrd="0" destOrd="0" presId="urn:microsoft.com/office/officeart/2008/layout/LinedList"/>
    <dgm:cxn modelId="{82C3E3B9-BB26-4F96-AF69-B73A7B123E22}" type="presOf" srcId="{E87C1ADC-9B61-479B-A7A0-5934020A2E18}" destId="{1642DCAC-CDD6-4CF1-8EF6-7C3472AC55D1}" srcOrd="0" destOrd="0" presId="urn:microsoft.com/office/officeart/2008/layout/LinedList"/>
    <dgm:cxn modelId="{9C5D954A-A8FA-471C-B4C9-C5A4D2008B56}" srcId="{2597D26E-0DE4-46D8-AA88-B5DF4657C648}" destId="{54F29DA2-59B5-43A2-AFD2-AA3CD069C0D6}" srcOrd="2" destOrd="0" parTransId="{FEB91C62-BEA2-4F18-9E06-63284544A145}" sibTransId="{87EA9244-B405-47E3-AA71-901CF2E6377B}"/>
    <dgm:cxn modelId="{F589CC0E-2316-43AE-B954-7EF884FDC11D}" type="presOf" srcId="{236EA7BC-24EE-427E-A2CA-F25F770E8724}" destId="{36732F75-E5BD-42C0-A113-F9BF0E17CA77}" srcOrd="0" destOrd="0" presId="urn:microsoft.com/office/officeart/2008/layout/LinedList"/>
    <dgm:cxn modelId="{88793872-BD11-40F7-A72E-2EEE18D8A060}" srcId="{2597D26E-0DE4-46D8-AA88-B5DF4657C648}" destId="{1870A282-CC92-4770-8EE5-A614DB6345AB}" srcOrd="5" destOrd="0" parTransId="{218B4398-7F2B-473C-B81D-12C82A8C346E}" sibTransId="{F27F8A3F-51A0-42E3-ABA1-4A25DBF653B6}"/>
    <dgm:cxn modelId="{B419B120-3CED-4E9E-9E34-35A396E7D7A0}" srcId="{1FE0086F-D7A2-451D-8CA2-D148F320A508}" destId="{2597D26E-0DE4-46D8-AA88-B5DF4657C648}" srcOrd="0" destOrd="0" parTransId="{74ACC81A-47F1-4BAE-9812-DFD83CD683D1}" sibTransId="{C9B15B89-AA99-4A46-ACE6-6EDA92287E22}"/>
    <dgm:cxn modelId="{92FCF7A4-0668-472A-97D0-9FD8046C1353}" type="presOf" srcId="{B79FCF26-B74F-4F26-98AD-A0D015CC36FD}" destId="{F5F27E33-BCDD-45F3-A39F-D12468774155}" srcOrd="0" destOrd="0" presId="urn:microsoft.com/office/officeart/2008/layout/LinedList"/>
    <dgm:cxn modelId="{87B5CFFF-DB0F-42B2-81E4-7D597EABE3F8}" srcId="{2597D26E-0DE4-46D8-AA88-B5DF4657C648}" destId="{E87C1ADC-9B61-479B-A7A0-5934020A2E18}" srcOrd="0" destOrd="0" parTransId="{AD55B45F-B747-407E-8298-106DDADF6FAD}" sibTransId="{B753E8CE-4174-4E0D-9D91-B58EB245A747}"/>
    <dgm:cxn modelId="{1D28C36A-B669-4333-9D6F-E70546E1F7CE}" type="presOf" srcId="{1870A282-CC92-4770-8EE5-A614DB6345AB}" destId="{654484F8-AB2F-47C2-B51A-F0344C7E7F17}" srcOrd="0" destOrd="0" presId="urn:microsoft.com/office/officeart/2008/layout/LinedList"/>
    <dgm:cxn modelId="{DB3568CB-D1BC-4620-AC9A-D2063B9D8978}" srcId="{2597D26E-0DE4-46D8-AA88-B5DF4657C648}" destId="{B79FCF26-B74F-4F26-98AD-A0D015CC36FD}" srcOrd="3" destOrd="0" parTransId="{7FB5B930-30DB-44E7-92A8-80541A024A3D}" sibTransId="{B0B9D519-0B0F-4B87-9590-AC46EEB08994}"/>
    <dgm:cxn modelId="{CEC5861C-D58B-448F-825A-B5401DD50B12}" type="presParOf" srcId="{AD6EB8A0-2939-4633-BEF4-D0C67B0F97E9}" destId="{05D7503D-873D-41BA-8349-F950AA423943}" srcOrd="0" destOrd="0" presId="urn:microsoft.com/office/officeart/2008/layout/LinedList"/>
    <dgm:cxn modelId="{B5B047AF-616D-46B3-A02A-AA7877417D66}" type="presParOf" srcId="{AD6EB8A0-2939-4633-BEF4-D0C67B0F97E9}" destId="{548ED9E9-E1D7-46C1-AD83-EFD774EB3B5F}" srcOrd="1" destOrd="0" presId="urn:microsoft.com/office/officeart/2008/layout/LinedList"/>
    <dgm:cxn modelId="{F573E174-8F4E-4BC7-92A3-7D3B881F75AE}" type="presParOf" srcId="{548ED9E9-E1D7-46C1-AD83-EFD774EB3B5F}" destId="{4B48C2E1-1B01-430E-8EDD-95997F3A8FFD}" srcOrd="0" destOrd="0" presId="urn:microsoft.com/office/officeart/2008/layout/LinedList"/>
    <dgm:cxn modelId="{CF6A5B13-F8E2-4D1F-9F18-F93B6203A7ED}" type="presParOf" srcId="{548ED9E9-E1D7-46C1-AD83-EFD774EB3B5F}" destId="{15BA8F82-11E8-4D68-BC93-1D6EF2B5F4DD}" srcOrd="1" destOrd="0" presId="urn:microsoft.com/office/officeart/2008/layout/LinedList"/>
    <dgm:cxn modelId="{9100DF47-900D-4D55-A5F6-44B1B31BB0EB}" type="presParOf" srcId="{15BA8F82-11E8-4D68-BC93-1D6EF2B5F4DD}" destId="{F19F4C38-2E91-4BF7-BA21-5D71EB754659}" srcOrd="0" destOrd="0" presId="urn:microsoft.com/office/officeart/2008/layout/LinedList"/>
    <dgm:cxn modelId="{8B75F134-94D6-4D69-9965-95194685CA4A}" type="presParOf" srcId="{15BA8F82-11E8-4D68-BC93-1D6EF2B5F4DD}" destId="{8E918D2C-F745-4CD1-95D3-A8E6D83DD5BE}" srcOrd="1" destOrd="0" presId="urn:microsoft.com/office/officeart/2008/layout/LinedList"/>
    <dgm:cxn modelId="{93BD82B2-704A-4BB5-942C-ECB2EE63F915}" type="presParOf" srcId="{8E918D2C-F745-4CD1-95D3-A8E6D83DD5BE}" destId="{46571892-DC70-45E0-AA1D-7EF6AE726BF4}" srcOrd="0" destOrd="0" presId="urn:microsoft.com/office/officeart/2008/layout/LinedList"/>
    <dgm:cxn modelId="{E799C7DC-4F07-43DE-A67B-9BA59F88A03D}" type="presParOf" srcId="{8E918D2C-F745-4CD1-95D3-A8E6D83DD5BE}" destId="{1642DCAC-CDD6-4CF1-8EF6-7C3472AC55D1}" srcOrd="1" destOrd="0" presId="urn:microsoft.com/office/officeart/2008/layout/LinedList"/>
    <dgm:cxn modelId="{201C2B8C-33D2-4E1B-BE93-8E8BDFCFB0D9}" type="presParOf" srcId="{8E918D2C-F745-4CD1-95D3-A8E6D83DD5BE}" destId="{DF7F1E7D-A54D-40F9-9B46-72985DB45C22}" srcOrd="2" destOrd="0" presId="urn:microsoft.com/office/officeart/2008/layout/LinedList"/>
    <dgm:cxn modelId="{81011B92-9904-4614-A7FC-BAEC60A85D3D}" type="presParOf" srcId="{15BA8F82-11E8-4D68-BC93-1D6EF2B5F4DD}" destId="{B3FE9490-14CB-4198-AA22-089D883F2C6E}" srcOrd="2" destOrd="0" presId="urn:microsoft.com/office/officeart/2008/layout/LinedList"/>
    <dgm:cxn modelId="{D9A46F1F-D256-4D65-9561-85CE55A621E5}" type="presParOf" srcId="{15BA8F82-11E8-4D68-BC93-1D6EF2B5F4DD}" destId="{4504407B-B7A1-442E-9C00-846E79474799}" srcOrd="3" destOrd="0" presId="urn:microsoft.com/office/officeart/2008/layout/LinedList"/>
    <dgm:cxn modelId="{EC8B9EF8-AC21-4D87-B1D2-BBC3DB90825D}" type="presParOf" srcId="{15BA8F82-11E8-4D68-BC93-1D6EF2B5F4DD}" destId="{277F2679-4A9B-440F-AFE4-2F6C6002301C}" srcOrd="4" destOrd="0" presId="urn:microsoft.com/office/officeart/2008/layout/LinedList"/>
    <dgm:cxn modelId="{DD1F7B8B-4E10-4317-AE8A-B22B4F92C539}" type="presParOf" srcId="{277F2679-4A9B-440F-AFE4-2F6C6002301C}" destId="{2E1DE5A2-7AB1-4599-9F7A-B720C649C133}" srcOrd="0" destOrd="0" presId="urn:microsoft.com/office/officeart/2008/layout/LinedList"/>
    <dgm:cxn modelId="{ADD2C93B-3C74-4E3F-BB40-5FD9EEF05D79}" type="presParOf" srcId="{277F2679-4A9B-440F-AFE4-2F6C6002301C}" destId="{36732F75-E5BD-42C0-A113-F9BF0E17CA77}" srcOrd="1" destOrd="0" presId="urn:microsoft.com/office/officeart/2008/layout/LinedList"/>
    <dgm:cxn modelId="{03459032-9D9D-4267-A5B1-85C0E2A7C0DE}" type="presParOf" srcId="{277F2679-4A9B-440F-AFE4-2F6C6002301C}" destId="{FC675779-937F-471C-8D4A-0079B15B5786}" srcOrd="2" destOrd="0" presId="urn:microsoft.com/office/officeart/2008/layout/LinedList"/>
    <dgm:cxn modelId="{F7A319DC-CED8-469A-9C5E-6099E452779D}" type="presParOf" srcId="{15BA8F82-11E8-4D68-BC93-1D6EF2B5F4DD}" destId="{B0F80A42-3A36-44A9-9E3A-A5FE789C682D}" srcOrd="5" destOrd="0" presId="urn:microsoft.com/office/officeart/2008/layout/LinedList"/>
    <dgm:cxn modelId="{10951244-5A47-4480-9CAB-1B31D879E124}" type="presParOf" srcId="{15BA8F82-11E8-4D68-BC93-1D6EF2B5F4DD}" destId="{FD978C40-ACEB-4191-A234-D5ECF6A700B8}" srcOrd="6" destOrd="0" presId="urn:microsoft.com/office/officeart/2008/layout/LinedList"/>
    <dgm:cxn modelId="{A0C781DC-6F7C-4517-8705-35606C03832E}" type="presParOf" srcId="{15BA8F82-11E8-4D68-BC93-1D6EF2B5F4DD}" destId="{D02EB8A4-66A7-4813-912C-EA26A4D0CA12}" srcOrd="7" destOrd="0" presId="urn:microsoft.com/office/officeart/2008/layout/LinedList"/>
    <dgm:cxn modelId="{F3A3F389-85AE-446F-914B-A874248E4E16}" type="presParOf" srcId="{D02EB8A4-66A7-4813-912C-EA26A4D0CA12}" destId="{F3C17B8A-2148-4CCC-BB8B-BCA947B15CF4}" srcOrd="0" destOrd="0" presId="urn:microsoft.com/office/officeart/2008/layout/LinedList"/>
    <dgm:cxn modelId="{061A90F4-44DB-49C6-9D21-CF02DF574AB1}" type="presParOf" srcId="{D02EB8A4-66A7-4813-912C-EA26A4D0CA12}" destId="{EDA8EBB0-614D-476B-A5E5-D707FAC10A2B}" srcOrd="1" destOrd="0" presId="urn:microsoft.com/office/officeart/2008/layout/LinedList"/>
    <dgm:cxn modelId="{097154E9-1A83-4503-9694-24E9A9C0AFD5}" type="presParOf" srcId="{D02EB8A4-66A7-4813-912C-EA26A4D0CA12}" destId="{4B122FF3-3D3A-441B-8CA7-C40A0FEBE911}" srcOrd="2" destOrd="0" presId="urn:microsoft.com/office/officeart/2008/layout/LinedList"/>
    <dgm:cxn modelId="{95D2FA69-4C49-4CDE-96AE-25BC6E02310A}" type="presParOf" srcId="{15BA8F82-11E8-4D68-BC93-1D6EF2B5F4DD}" destId="{850091FD-D0ED-45CE-BC83-358AC64AC0C8}" srcOrd="8" destOrd="0" presId="urn:microsoft.com/office/officeart/2008/layout/LinedList"/>
    <dgm:cxn modelId="{0CE600C1-1A18-4EC3-918A-D2550D3F9513}" type="presParOf" srcId="{15BA8F82-11E8-4D68-BC93-1D6EF2B5F4DD}" destId="{0460C302-ACD2-4C88-9AB6-E8F9D36DDC52}" srcOrd="9" destOrd="0" presId="urn:microsoft.com/office/officeart/2008/layout/LinedList"/>
    <dgm:cxn modelId="{C282A5D2-31EE-4D33-AFA7-D200CC5019D9}" type="presParOf" srcId="{15BA8F82-11E8-4D68-BC93-1D6EF2B5F4DD}" destId="{562B233F-E20F-41A4-8DB1-7659D0F5F62B}" srcOrd="10" destOrd="0" presId="urn:microsoft.com/office/officeart/2008/layout/LinedList"/>
    <dgm:cxn modelId="{2A79F008-3519-45E7-A916-52667167CFC4}" type="presParOf" srcId="{562B233F-E20F-41A4-8DB1-7659D0F5F62B}" destId="{CC4652AF-D02B-4634-9B83-B919DFE1F0DB}" srcOrd="0" destOrd="0" presId="urn:microsoft.com/office/officeart/2008/layout/LinedList"/>
    <dgm:cxn modelId="{6D220F71-FE56-4FAE-A52D-B29AF4E4801C}" type="presParOf" srcId="{562B233F-E20F-41A4-8DB1-7659D0F5F62B}" destId="{F5F27E33-BCDD-45F3-A39F-D12468774155}" srcOrd="1" destOrd="0" presId="urn:microsoft.com/office/officeart/2008/layout/LinedList"/>
    <dgm:cxn modelId="{B461AA9B-CC66-4162-A402-886C6EA5B142}" type="presParOf" srcId="{562B233F-E20F-41A4-8DB1-7659D0F5F62B}" destId="{4ED40E8A-7D55-4112-9825-AEBCC49498E6}" srcOrd="2" destOrd="0" presId="urn:microsoft.com/office/officeart/2008/layout/LinedList"/>
    <dgm:cxn modelId="{4B860F53-6454-4962-95A3-FE9B511BBCE8}" type="presParOf" srcId="{15BA8F82-11E8-4D68-BC93-1D6EF2B5F4DD}" destId="{36019DFD-7BFB-4D47-85DD-DD1F531EE4A9}" srcOrd="11" destOrd="0" presId="urn:microsoft.com/office/officeart/2008/layout/LinedList"/>
    <dgm:cxn modelId="{F603C59E-CFFA-4DF0-B827-B0CAA0833538}" type="presParOf" srcId="{15BA8F82-11E8-4D68-BC93-1D6EF2B5F4DD}" destId="{8FD9DAF2-2842-4033-9BEC-958CDABB4CD7}" srcOrd="12" destOrd="0" presId="urn:microsoft.com/office/officeart/2008/layout/LinedList"/>
    <dgm:cxn modelId="{61642E82-8054-4817-8503-3A1EA68A6F9B}" type="presParOf" srcId="{15BA8F82-11E8-4D68-BC93-1D6EF2B5F4DD}" destId="{CA795D30-542D-460E-8589-FCDA408F9DED}" srcOrd="13" destOrd="0" presId="urn:microsoft.com/office/officeart/2008/layout/LinedList"/>
    <dgm:cxn modelId="{DCC8386D-D63A-417A-BFEC-F038E7F4053D}" type="presParOf" srcId="{CA795D30-542D-460E-8589-FCDA408F9DED}" destId="{15A0601B-0385-4D1D-B002-625E97FDDC3C}" srcOrd="0" destOrd="0" presId="urn:microsoft.com/office/officeart/2008/layout/LinedList"/>
    <dgm:cxn modelId="{52E942F4-2A62-452F-AFAB-90400A244064}" type="presParOf" srcId="{CA795D30-542D-460E-8589-FCDA408F9DED}" destId="{BE65455E-2CDE-4BFC-8D76-DD2C786D0F30}" srcOrd="1" destOrd="0" presId="urn:microsoft.com/office/officeart/2008/layout/LinedList"/>
    <dgm:cxn modelId="{BCD7EC2F-5C21-4EE5-BF28-6B359212E6CA}" type="presParOf" srcId="{CA795D30-542D-460E-8589-FCDA408F9DED}" destId="{69553158-5E16-436F-89EB-47A7DFE19E83}" srcOrd="2" destOrd="0" presId="urn:microsoft.com/office/officeart/2008/layout/LinedList"/>
    <dgm:cxn modelId="{1D6D8A4D-0B73-40B6-B536-A6077BAFBC33}" type="presParOf" srcId="{15BA8F82-11E8-4D68-BC93-1D6EF2B5F4DD}" destId="{C44DC01A-46D0-4359-9079-CFF83A30BD75}" srcOrd="14" destOrd="0" presId="urn:microsoft.com/office/officeart/2008/layout/LinedList"/>
    <dgm:cxn modelId="{69D55E23-3968-47F0-9DF4-D0BF1BEEF058}" type="presParOf" srcId="{15BA8F82-11E8-4D68-BC93-1D6EF2B5F4DD}" destId="{874F8D66-1F5A-427B-9081-0EF1648EBE1A}" srcOrd="15" destOrd="0" presId="urn:microsoft.com/office/officeart/2008/layout/LinedList"/>
    <dgm:cxn modelId="{448C4303-8C0B-4612-9806-FD002DDD514B}" type="presParOf" srcId="{15BA8F82-11E8-4D68-BC93-1D6EF2B5F4DD}" destId="{2CDF33AF-E124-4F25-A329-25F390565547}" srcOrd="16" destOrd="0" presId="urn:microsoft.com/office/officeart/2008/layout/LinedList"/>
    <dgm:cxn modelId="{F6030615-7A7A-4957-A835-5E82A1E9039A}" type="presParOf" srcId="{2CDF33AF-E124-4F25-A329-25F390565547}" destId="{C1946F7A-2395-4687-A96C-B09CD16CB2D5}" srcOrd="0" destOrd="0" presId="urn:microsoft.com/office/officeart/2008/layout/LinedList"/>
    <dgm:cxn modelId="{4DE09721-CD3F-465D-B23F-E7DCBE942DB7}" type="presParOf" srcId="{2CDF33AF-E124-4F25-A329-25F390565547}" destId="{654484F8-AB2F-47C2-B51A-F0344C7E7F17}" srcOrd="1" destOrd="0" presId="urn:microsoft.com/office/officeart/2008/layout/LinedList"/>
    <dgm:cxn modelId="{BF5A63D3-2690-4D6A-BEEC-F21549F415BD}" type="presParOf" srcId="{2CDF33AF-E124-4F25-A329-25F390565547}" destId="{FB1D9C45-9916-4568-A607-CAF29144D4EF}" srcOrd="2" destOrd="0" presId="urn:microsoft.com/office/officeart/2008/layout/LinedList"/>
    <dgm:cxn modelId="{389C7CB3-15EC-409B-9052-D59601997A0E}" type="presParOf" srcId="{15BA8F82-11E8-4D68-BC93-1D6EF2B5F4DD}" destId="{53BD96EC-0818-4100-A2C7-3DE7322AFACA}" srcOrd="17" destOrd="0" presId="urn:microsoft.com/office/officeart/2008/layout/LinedList"/>
    <dgm:cxn modelId="{B2A35A71-216F-4646-BFAC-030BEE2F217E}" type="presParOf" srcId="{15BA8F82-11E8-4D68-BC93-1D6EF2B5F4DD}" destId="{840B5830-70A5-436D-A466-F7DD9EA529C1}"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D2FDA-4806-4F10-8BD6-370A24773227}">
      <dsp:nvSpPr>
        <dsp:cNvPr id="0" name=""/>
        <dsp:cNvSpPr/>
      </dsp:nvSpPr>
      <dsp:spPr>
        <a:xfrm>
          <a:off x="1557755" y="596101"/>
          <a:ext cx="4375213" cy="437511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kern="1200" dirty="0" smtClean="0"/>
            <a:t>Introducción </a:t>
          </a:r>
          <a:endParaRPr lang="es-EC" sz="3600" kern="1200" dirty="0"/>
        </a:p>
      </dsp:txBody>
      <dsp:txXfrm>
        <a:off x="2198490" y="1236822"/>
        <a:ext cx="3093743" cy="3093677"/>
      </dsp:txXfrm>
    </dsp:sp>
    <dsp:sp modelId="{A9D5CA4C-B109-42A0-8B95-880B92424CB5}">
      <dsp:nvSpPr>
        <dsp:cNvPr id="0" name=""/>
        <dsp:cNvSpPr/>
      </dsp:nvSpPr>
      <dsp:spPr>
        <a:xfrm>
          <a:off x="4054158" y="396767"/>
          <a:ext cx="486586" cy="48657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16521-0B63-481F-A4B3-1B9C20D15121}">
      <dsp:nvSpPr>
        <dsp:cNvPr id="0" name=""/>
        <dsp:cNvSpPr/>
      </dsp:nvSpPr>
      <dsp:spPr>
        <a:xfrm>
          <a:off x="2901972" y="4646153"/>
          <a:ext cx="352327" cy="352667"/>
        </a:xfrm>
        <a:prstGeom prst="ellipse">
          <a:avLst/>
        </a:prstGeom>
        <a:solidFill>
          <a:schemeClr val="accent4">
            <a:hueOff val="1701920"/>
            <a:satOff val="-1999"/>
            <a:lumOff val="7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30348-C3AB-43F0-A946-E9E4F9BC4D0F}">
      <dsp:nvSpPr>
        <dsp:cNvPr id="0" name=""/>
        <dsp:cNvSpPr/>
      </dsp:nvSpPr>
      <dsp:spPr>
        <a:xfrm>
          <a:off x="6214506" y="2371704"/>
          <a:ext cx="352327" cy="352667"/>
        </a:xfrm>
        <a:prstGeom prst="ellipse">
          <a:avLst/>
        </a:prstGeom>
        <a:solidFill>
          <a:schemeClr val="accent4">
            <a:hueOff val="3403840"/>
            <a:satOff val="-3998"/>
            <a:lumOff val="15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1CCCFC-A00F-458A-8D17-93AEB25B844E}">
      <dsp:nvSpPr>
        <dsp:cNvPr id="0" name=""/>
        <dsp:cNvSpPr/>
      </dsp:nvSpPr>
      <dsp:spPr>
        <a:xfrm>
          <a:off x="4528539" y="5021309"/>
          <a:ext cx="486586" cy="486578"/>
        </a:xfrm>
        <a:prstGeom prst="ellipse">
          <a:avLst/>
        </a:prstGeom>
        <a:solidFill>
          <a:schemeClr val="accent4">
            <a:hueOff val="5105759"/>
            <a:satOff val="-5996"/>
            <a:lumOff val="23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1043E2-ACE0-4985-8CAB-D2596B3C6A92}">
      <dsp:nvSpPr>
        <dsp:cNvPr id="0" name=""/>
        <dsp:cNvSpPr/>
      </dsp:nvSpPr>
      <dsp:spPr>
        <a:xfrm>
          <a:off x="3002056" y="1088302"/>
          <a:ext cx="352327" cy="352667"/>
        </a:xfrm>
        <a:prstGeom prst="ellipse">
          <a:avLst/>
        </a:prstGeom>
        <a:solidFill>
          <a:schemeClr val="accent4">
            <a:hueOff val="6807679"/>
            <a:satOff val="-7995"/>
            <a:lumOff val="30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5A660-E394-4AAF-A977-DD4E7C9255DF}">
      <dsp:nvSpPr>
        <dsp:cNvPr id="0" name=""/>
        <dsp:cNvSpPr/>
      </dsp:nvSpPr>
      <dsp:spPr>
        <a:xfrm>
          <a:off x="1891369" y="3105661"/>
          <a:ext cx="352327" cy="352667"/>
        </a:xfrm>
        <a:prstGeom prst="ellipse">
          <a:avLst/>
        </a:prstGeom>
        <a:solidFill>
          <a:schemeClr val="accent4">
            <a:hueOff val="8509599"/>
            <a:satOff val="-9994"/>
            <a:lumOff val="384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02CC2-8D52-4FA9-9A80-1A41B2CC93FC}">
      <dsp:nvSpPr>
        <dsp:cNvPr id="0" name=""/>
        <dsp:cNvSpPr/>
      </dsp:nvSpPr>
      <dsp:spPr>
        <a:xfrm>
          <a:off x="-23135" y="1237328"/>
          <a:ext cx="2206511" cy="2075040"/>
        </a:xfrm>
        <a:prstGeom prst="ellipse">
          <a:avLst/>
        </a:prstGeom>
        <a:solidFill>
          <a:schemeClr val="accent4">
            <a:hueOff val="10211518"/>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Planteamiento del problema</a:t>
          </a:r>
          <a:endParaRPr lang="es-EC" sz="1800" kern="1200" dirty="0"/>
        </a:p>
      </dsp:txBody>
      <dsp:txXfrm>
        <a:off x="300001" y="1541211"/>
        <a:ext cx="1560239" cy="1467274"/>
      </dsp:txXfrm>
    </dsp:sp>
    <dsp:sp modelId="{70CA26C5-5542-463F-BF79-659039B26629}">
      <dsp:nvSpPr>
        <dsp:cNvPr id="0" name=""/>
        <dsp:cNvSpPr/>
      </dsp:nvSpPr>
      <dsp:spPr>
        <a:xfrm>
          <a:off x="3561875" y="1103635"/>
          <a:ext cx="486586" cy="486578"/>
        </a:xfrm>
        <a:prstGeom prst="ellipse">
          <a:avLst/>
        </a:prstGeom>
        <a:solidFill>
          <a:schemeClr val="accent4">
            <a:hueOff val="11913438"/>
            <a:satOff val="-13992"/>
            <a:lumOff val="53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03F3E8-8D59-45FF-B66C-F2F44B79F7B3}">
      <dsp:nvSpPr>
        <dsp:cNvPr id="0" name=""/>
        <dsp:cNvSpPr/>
      </dsp:nvSpPr>
      <dsp:spPr>
        <a:xfrm>
          <a:off x="357562" y="3685262"/>
          <a:ext cx="879599" cy="879623"/>
        </a:xfrm>
        <a:prstGeom prst="ellipse">
          <a:avLst/>
        </a:prstGeom>
        <a:solidFill>
          <a:schemeClr val="accent4">
            <a:hueOff val="13615358"/>
            <a:satOff val="-15991"/>
            <a:lumOff val="61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3D981-E369-44DA-85EE-ED7AE9192F60}">
      <dsp:nvSpPr>
        <dsp:cNvPr id="0" name=""/>
        <dsp:cNvSpPr/>
      </dsp:nvSpPr>
      <dsp:spPr>
        <a:xfrm>
          <a:off x="6381312" y="549079"/>
          <a:ext cx="1778727" cy="1778158"/>
        </a:xfrm>
        <a:prstGeom prst="ellipse">
          <a:avLst/>
        </a:prstGeom>
        <a:solidFill>
          <a:schemeClr val="accent4">
            <a:hueOff val="15317278"/>
            <a:satOff val="-17989"/>
            <a:lumOff val="69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Objetivos </a:t>
          </a:r>
          <a:endParaRPr lang="es-EC" sz="1800" kern="1200" dirty="0"/>
        </a:p>
      </dsp:txBody>
      <dsp:txXfrm>
        <a:off x="6641801" y="809484"/>
        <a:ext cx="1257749" cy="1257348"/>
      </dsp:txXfrm>
    </dsp:sp>
    <dsp:sp modelId="{D7DE32CD-69C1-4577-AE28-42318967A563}">
      <dsp:nvSpPr>
        <dsp:cNvPr id="0" name=""/>
        <dsp:cNvSpPr/>
      </dsp:nvSpPr>
      <dsp:spPr>
        <a:xfrm>
          <a:off x="5587964" y="1776770"/>
          <a:ext cx="486586" cy="486578"/>
        </a:xfrm>
        <a:prstGeom prst="ellipse">
          <a:avLst/>
        </a:prstGeom>
        <a:solidFill>
          <a:schemeClr val="accent4">
            <a:hueOff val="17019197"/>
            <a:satOff val="-19988"/>
            <a:lumOff val="76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81D0D-264E-496F-B4E9-C3431FF8E2CF}">
      <dsp:nvSpPr>
        <dsp:cNvPr id="0" name=""/>
        <dsp:cNvSpPr/>
      </dsp:nvSpPr>
      <dsp:spPr>
        <a:xfrm>
          <a:off x="23135" y="4732020"/>
          <a:ext cx="352327" cy="352667"/>
        </a:xfrm>
        <a:prstGeom prst="ellipse">
          <a:avLst/>
        </a:prstGeom>
        <a:solidFill>
          <a:schemeClr val="accent4">
            <a:hueOff val="18721117"/>
            <a:satOff val="-21987"/>
            <a:lumOff val="84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9858F2-BEB5-447F-BBE4-6E3F3681BBF3}">
      <dsp:nvSpPr>
        <dsp:cNvPr id="0" name=""/>
        <dsp:cNvSpPr/>
      </dsp:nvSpPr>
      <dsp:spPr>
        <a:xfrm>
          <a:off x="3536651" y="4230108"/>
          <a:ext cx="352327" cy="352667"/>
        </a:xfrm>
        <a:prstGeom prst="ellipse">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5446A-3E96-4A7C-89B8-A2D9621E5D7A}">
      <dsp:nvSpPr>
        <dsp:cNvPr id="0" name=""/>
        <dsp:cNvSpPr/>
      </dsp:nvSpPr>
      <dsp:spPr>
        <a:xfrm rot="3883113">
          <a:off x="1581249" y="812874"/>
          <a:ext cx="3626826" cy="2132295"/>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F68E6-93E2-4C3B-A54F-59576F392EC5}">
      <dsp:nvSpPr>
        <dsp:cNvPr id="0" name=""/>
        <dsp:cNvSpPr/>
      </dsp:nvSpPr>
      <dsp:spPr>
        <a:xfrm>
          <a:off x="0" y="528122"/>
          <a:ext cx="2198044" cy="96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rtl="0">
            <a:lnSpc>
              <a:spcPct val="90000"/>
            </a:lnSpc>
            <a:spcBef>
              <a:spcPct val="0"/>
            </a:spcBef>
            <a:spcAft>
              <a:spcPct val="35000"/>
            </a:spcAft>
          </a:pPr>
          <a:r>
            <a:rPr lang="es-EC" sz="2000" b="1" kern="1200" dirty="0" smtClean="0"/>
            <a:t>Objetivo General</a:t>
          </a:r>
          <a:endParaRPr lang="es-EC" sz="2000" kern="1200" dirty="0"/>
        </a:p>
      </dsp:txBody>
      <dsp:txXfrm>
        <a:off x="0" y="528122"/>
        <a:ext cx="2198044" cy="96260"/>
      </dsp:txXfrm>
    </dsp:sp>
    <dsp:sp modelId="{7A7E4E66-5143-4DFB-A8FF-18348F183DC6}">
      <dsp:nvSpPr>
        <dsp:cNvPr id="0" name=""/>
        <dsp:cNvSpPr/>
      </dsp:nvSpPr>
      <dsp:spPr>
        <a:xfrm>
          <a:off x="2016236" y="3456388"/>
          <a:ext cx="5675914" cy="103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lvl="0" algn="just" defTabSz="711200" rtl="0">
            <a:lnSpc>
              <a:spcPct val="90000"/>
            </a:lnSpc>
            <a:spcBef>
              <a:spcPct val="0"/>
            </a:spcBef>
            <a:spcAft>
              <a:spcPct val="35000"/>
            </a:spcAft>
          </a:pPr>
          <a:r>
            <a:rPr lang="es-EC" sz="1600" kern="1200" dirty="0" smtClean="0"/>
            <a:t>Definir el nivel de satisfacción del servicio del trasporte del Sistema Integral del Trolebús, del Distrito Metropolitano de Quito, mediante una investigación de mercado para evaluar el servicio ofertado a los usuarios del trasporte,  durante el período de 2013 a 2014. </a:t>
          </a:r>
          <a:endParaRPr lang="es-EC" sz="1600" kern="1200" dirty="0"/>
        </a:p>
      </dsp:txBody>
      <dsp:txXfrm>
        <a:off x="2016236" y="3456388"/>
        <a:ext cx="5675914" cy="1037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7503D-873D-41BA-8349-F950AA423943}">
      <dsp:nvSpPr>
        <dsp:cNvPr id="0" name=""/>
        <dsp:cNvSpPr/>
      </dsp:nvSpPr>
      <dsp:spPr>
        <a:xfrm>
          <a:off x="0" y="0"/>
          <a:ext cx="864096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C2E1-1B01-430E-8EDD-95997F3A8FFD}">
      <dsp:nvSpPr>
        <dsp:cNvPr id="0" name=""/>
        <dsp:cNvSpPr/>
      </dsp:nvSpPr>
      <dsp:spPr>
        <a:xfrm>
          <a:off x="0" y="0"/>
          <a:ext cx="1728192" cy="6336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endParaRPr lang="es-EC" sz="2400" b="1" kern="1200" dirty="0" smtClean="0"/>
        </a:p>
        <a:p>
          <a:pPr lvl="0" algn="l" defTabSz="1066800" rtl="0">
            <a:lnSpc>
              <a:spcPct val="90000"/>
            </a:lnSpc>
            <a:spcBef>
              <a:spcPct val="0"/>
            </a:spcBef>
            <a:spcAft>
              <a:spcPct val="35000"/>
            </a:spcAft>
          </a:pPr>
          <a:endParaRPr lang="es-EC" sz="2400" b="1" kern="1200" dirty="0" smtClean="0"/>
        </a:p>
        <a:p>
          <a:pPr lvl="0" algn="l" defTabSz="1066800" rtl="0">
            <a:lnSpc>
              <a:spcPct val="90000"/>
            </a:lnSpc>
            <a:spcBef>
              <a:spcPct val="0"/>
            </a:spcBef>
            <a:spcAft>
              <a:spcPct val="35000"/>
            </a:spcAft>
          </a:pPr>
          <a:endParaRPr lang="es-EC" sz="2400" b="1" kern="1200" dirty="0" smtClean="0"/>
        </a:p>
        <a:p>
          <a:pPr lvl="0" algn="l" defTabSz="1066800" rtl="0">
            <a:lnSpc>
              <a:spcPct val="90000"/>
            </a:lnSpc>
            <a:spcBef>
              <a:spcPct val="0"/>
            </a:spcBef>
            <a:spcAft>
              <a:spcPct val="35000"/>
            </a:spcAft>
          </a:pPr>
          <a:endParaRPr lang="es-EC" sz="2400" b="1" kern="1200" dirty="0" smtClean="0"/>
        </a:p>
        <a:p>
          <a:pPr lvl="0" algn="l" defTabSz="1066800" rtl="0">
            <a:lnSpc>
              <a:spcPct val="90000"/>
            </a:lnSpc>
            <a:spcBef>
              <a:spcPct val="0"/>
            </a:spcBef>
            <a:spcAft>
              <a:spcPct val="35000"/>
            </a:spcAft>
          </a:pPr>
          <a:endParaRPr lang="es-EC" sz="2400" b="1" kern="1200" dirty="0" smtClean="0"/>
        </a:p>
        <a:p>
          <a:pPr lvl="0" algn="l" defTabSz="1066800" rtl="0">
            <a:lnSpc>
              <a:spcPct val="90000"/>
            </a:lnSpc>
            <a:spcBef>
              <a:spcPct val="0"/>
            </a:spcBef>
            <a:spcAft>
              <a:spcPct val="35000"/>
            </a:spcAft>
          </a:pPr>
          <a:endParaRPr lang="es-EC" sz="2400" b="1" kern="1200" dirty="0" smtClean="0"/>
        </a:p>
        <a:p>
          <a:pPr lvl="0" algn="l" defTabSz="1066800" rtl="0">
            <a:lnSpc>
              <a:spcPct val="90000"/>
            </a:lnSpc>
            <a:spcBef>
              <a:spcPct val="0"/>
            </a:spcBef>
            <a:spcAft>
              <a:spcPct val="35000"/>
            </a:spcAft>
          </a:pPr>
          <a:r>
            <a:rPr lang="es-EC" sz="2400" b="1" kern="1200" dirty="0" smtClean="0"/>
            <a:t>Objetivos Específicos</a:t>
          </a:r>
          <a:endParaRPr lang="es-EC" sz="2400" kern="1200" dirty="0"/>
        </a:p>
      </dsp:txBody>
      <dsp:txXfrm>
        <a:off x="0" y="0"/>
        <a:ext cx="1728192" cy="6336703"/>
      </dsp:txXfrm>
    </dsp:sp>
    <dsp:sp modelId="{1642DCAC-CDD6-4CF1-8EF6-7C3472AC55D1}">
      <dsp:nvSpPr>
        <dsp:cNvPr id="0" name=""/>
        <dsp:cNvSpPr/>
      </dsp:nvSpPr>
      <dsp:spPr>
        <a:xfrm>
          <a:off x="1857806" y="49892"/>
          <a:ext cx="6783153" cy="99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C" sz="2000" kern="1200" dirty="0" smtClean="0"/>
            <a:t>Determinar las características de los usuarios de trasporte Trolebús</a:t>
          </a:r>
          <a:endParaRPr lang="es-EC" sz="2000" kern="1200" dirty="0"/>
        </a:p>
      </dsp:txBody>
      <dsp:txXfrm>
        <a:off x="1857806" y="49892"/>
        <a:ext cx="6783153" cy="997845"/>
      </dsp:txXfrm>
    </dsp:sp>
    <dsp:sp modelId="{B3FE9490-14CB-4198-AA22-089D883F2C6E}">
      <dsp:nvSpPr>
        <dsp:cNvPr id="0" name=""/>
        <dsp:cNvSpPr/>
      </dsp:nvSpPr>
      <dsp:spPr>
        <a:xfrm>
          <a:off x="1728192" y="1047737"/>
          <a:ext cx="691276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732F75-E5BD-42C0-A113-F9BF0E17CA77}">
      <dsp:nvSpPr>
        <dsp:cNvPr id="0" name=""/>
        <dsp:cNvSpPr/>
      </dsp:nvSpPr>
      <dsp:spPr>
        <a:xfrm>
          <a:off x="1857806" y="1097629"/>
          <a:ext cx="6783153" cy="99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C" sz="2000" kern="1200" dirty="0" smtClean="0"/>
            <a:t>Cuantificar la demanda del servicio de trasporté para la ruta Trolebús </a:t>
          </a:r>
          <a:endParaRPr lang="es-EC" sz="2000" kern="1200" dirty="0"/>
        </a:p>
      </dsp:txBody>
      <dsp:txXfrm>
        <a:off x="1857806" y="1097629"/>
        <a:ext cx="6783153" cy="997845"/>
      </dsp:txXfrm>
    </dsp:sp>
    <dsp:sp modelId="{B0F80A42-3A36-44A9-9E3A-A5FE789C682D}">
      <dsp:nvSpPr>
        <dsp:cNvPr id="0" name=""/>
        <dsp:cNvSpPr/>
      </dsp:nvSpPr>
      <dsp:spPr>
        <a:xfrm>
          <a:off x="1728192" y="2095474"/>
          <a:ext cx="691276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8EBB0-614D-476B-A5E5-D707FAC10A2B}">
      <dsp:nvSpPr>
        <dsp:cNvPr id="0" name=""/>
        <dsp:cNvSpPr/>
      </dsp:nvSpPr>
      <dsp:spPr>
        <a:xfrm>
          <a:off x="1857806" y="2145367"/>
          <a:ext cx="6783153" cy="99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C" sz="2000" kern="1200" dirty="0" smtClean="0"/>
            <a:t>Evaluar el servicio que brindan al usuario por parte del chofer y el personal de las paradas en las unidades de transporte.</a:t>
          </a:r>
          <a:endParaRPr lang="es-EC" sz="2000" kern="1200" dirty="0"/>
        </a:p>
      </dsp:txBody>
      <dsp:txXfrm>
        <a:off x="1857806" y="2145367"/>
        <a:ext cx="6783153" cy="997845"/>
      </dsp:txXfrm>
    </dsp:sp>
    <dsp:sp modelId="{850091FD-D0ED-45CE-BC83-358AC64AC0C8}">
      <dsp:nvSpPr>
        <dsp:cNvPr id="0" name=""/>
        <dsp:cNvSpPr/>
      </dsp:nvSpPr>
      <dsp:spPr>
        <a:xfrm>
          <a:off x="1728192" y="3143212"/>
          <a:ext cx="691276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F27E33-BCDD-45F3-A39F-D12468774155}">
      <dsp:nvSpPr>
        <dsp:cNvPr id="0" name=""/>
        <dsp:cNvSpPr/>
      </dsp:nvSpPr>
      <dsp:spPr>
        <a:xfrm>
          <a:off x="1857806" y="3193104"/>
          <a:ext cx="6783153" cy="99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C" sz="2000" kern="1200" dirty="0" smtClean="0"/>
            <a:t>Determinar las condiciones de operación de las unidades de transporte Trolebús respecto al servicio que ofrece. </a:t>
          </a:r>
          <a:endParaRPr lang="es-EC" sz="2000" kern="1200" dirty="0"/>
        </a:p>
      </dsp:txBody>
      <dsp:txXfrm>
        <a:off x="1857806" y="3193104"/>
        <a:ext cx="6783153" cy="997845"/>
      </dsp:txXfrm>
    </dsp:sp>
    <dsp:sp modelId="{36019DFD-7BFB-4D47-85DD-DD1F531EE4A9}">
      <dsp:nvSpPr>
        <dsp:cNvPr id="0" name=""/>
        <dsp:cNvSpPr/>
      </dsp:nvSpPr>
      <dsp:spPr>
        <a:xfrm>
          <a:off x="1728192" y="4190949"/>
          <a:ext cx="691276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65455E-2CDE-4BFC-8D76-DD2C786D0F30}">
      <dsp:nvSpPr>
        <dsp:cNvPr id="0" name=""/>
        <dsp:cNvSpPr/>
      </dsp:nvSpPr>
      <dsp:spPr>
        <a:xfrm>
          <a:off x="1857806" y="4240842"/>
          <a:ext cx="6783153" cy="99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C" sz="2000" kern="1200" dirty="0" smtClean="0"/>
            <a:t>Determinar la satisfacción del usuario con las frecuencias del servicio.</a:t>
          </a:r>
          <a:endParaRPr lang="es-EC" sz="2000" kern="1200" dirty="0"/>
        </a:p>
      </dsp:txBody>
      <dsp:txXfrm>
        <a:off x="1857806" y="4240842"/>
        <a:ext cx="6783153" cy="997845"/>
      </dsp:txXfrm>
    </dsp:sp>
    <dsp:sp modelId="{C44DC01A-46D0-4359-9079-CFF83A30BD75}">
      <dsp:nvSpPr>
        <dsp:cNvPr id="0" name=""/>
        <dsp:cNvSpPr/>
      </dsp:nvSpPr>
      <dsp:spPr>
        <a:xfrm>
          <a:off x="1728192" y="5238687"/>
          <a:ext cx="691276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4484F8-AB2F-47C2-B51A-F0344C7E7F17}">
      <dsp:nvSpPr>
        <dsp:cNvPr id="0" name=""/>
        <dsp:cNvSpPr/>
      </dsp:nvSpPr>
      <dsp:spPr>
        <a:xfrm>
          <a:off x="1857806" y="5288579"/>
          <a:ext cx="6783153" cy="99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C" sz="2000" kern="1200" dirty="0" smtClean="0"/>
            <a:t>Estipular sugerencias y reclamos ajustados a las necesidades de los usuarios encontrados por medio de la investigación.</a:t>
          </a:r>
          <a:endParaRPr lang="es-EC" sz="2000" kern="1200" dirty="0"/>
        </a:p>
      </dsp:txBody>
      <dsp:txXfrm>
        <a:off x="1857806" y="5288579"/>
        <a:ext cx="6783153" cy="997845"/>
      </dsp:txXfrm>
    </dsp:sp>
    <dsp:sp modelId="{53BD96EC-0818-4100-A2C7-3DE7322AFACA}">
      <dsp:nvSpPr>
        <dsp:cNvPr id="0" name=""/>
        <dsp:cNvSpPr/>
      </dsp:nvSpPr>
      <dsp:spPr>
        <a:xfrm>
          <a:off x="1728192" y="6286424"/>
          <a:ext cx="691276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29BF6F47-4E19-4581-93DD-13DDE5DD9559}" type="datetimeFigureOut">
              <a:rPr lang="es-EC" smtClean="0"/>
              <a:t>06/03/2014</a:t>
            </a:fld>
            <a:endParaRPr lang="es-EC" dirty="0"/>
          </a:p>
        </p:txBody>
      </p:sp>
      <p:sp>
        <p:nvSpPr>
          <p:cNvPr id="17" name="16 Marcador de pie de página"/>
          <p:cNvSpPr>
            <a:spLocks noGrp="1"/>
          </p:cNvSpPr>
          <p:nvPr>
            <p:ph type="ftr" sz="quarter" idx="11"/>
          </p:nvPr>
        </p:nvSpPr>
        <p:spPr/>
        <p:txBody>
          <a:bodyPr/>
          <a:lstStyle/>
          <a:p>
            <a:endParaRPr lang="es-EC"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031EF61D-1881-4EB1-869C-E1AAE10F6C30}" type="slidenum">
              <a:rPr lang="es-EC" smtClean="0"/>
              <a:t>‹Nº›</a:t>
            </a:fld>
            <a:endParaRPr lang="es-EC" dirty="0"/>
          </a:p>
        </p:txBody>
      </p:sp>
      <p:sp>
        <p:nvSpPr>
          <p:cNvPr id="7" name="6 Rectángulo"/>
          <p:cNvSpPr/>
          <p:nvPr/>
        </p:nvSpPr>
        <p:spPr>
          <a:xfrm>
            <a:off x="62933" y="1449304"/>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3" y="1396721"/>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1"/>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9BF6F47-4E19-4581-93DD-13DDE5DD9559}" type="datetimeFigureOut">
              <a:rPr lang="es-EC" smtClean="0"/>
              <a:t>06/03/2014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031EF61D-1881-4EB1-869C-E1AAE10F6C30}" type="slidenum">
              <a:rPr lang="es-EC" smtClean="0"/>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9BF6F47-4E19-4581-93DD-13DDE5DD9559}" type="datetimeFigureOut">
              <a:rPr lang="es-EC" smtClean="0"/>
              <a:t>06/03/2014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031EF61D-1881-4EB1-869C-E1AAE10F6C30}" type="slidenum">
              <a:rPr lang="es-EC" smtClean="0"/>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29BF6F47-4E19-4581-93DD-13DDE5DD9559}" type="datetimeFigureOut">
              <a:rPr lang="es-EC" smtClean="0"/>
              <a:t>06/03/2014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031EF61D-1881-4EB1-869C-E1AAE10F6C30}" type="slidenum">
              <a:rPr lang="es-EC" smtClean="0"/>
              <a:t>‹Nº›</a:t>
            </a:fld>
            <a:endParaRPr lang="es-EC"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1"/>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9"/>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9BF6F47-4E19-4581-93DD-13DDE5DD9559}" type="datetimeFigureOut">
              <a:rPr lang="es-EC" smtClean="0"/>
              <a:t>06/03/2014</a:t>
            </a:fld>
            <a:endParaRPr lang="es-EC" dirty="0"/>
          </a:p>
        </p:txBody>
      </p:sp>
      <p:sp>
        <p:nvSpPr>
          <p:cNvPr id="5" name="4 Marcador de pie de página"/>
          <p:cNvSpPr>
            <a:spLocks noGrp="1"/>
          </p:cNvSpPr>
          <p:nvPr>
            <p:ph type="ftr" sz="quarter" idx="11"/>
          </p:nvPr>
        </p:nvSpPr>
        <p:spPr>
          <a:xfrm>
            <a:off x="800101" y="6172200"/>
            <a:ext cx="4000500" cy="457200"/>
          </a:xfrm>
        </p:spPr>
        <p:txBody>
          <a:bodyPr/>
          <a:lstStyle/>
          <a:p>
            <a:endParaRPr lang="es-EC" dirty="0"/>
          </a:p>
        </p:txBody>
      </p:sp>
      <p:sp>
        <p:nvSpPr>
          <p:cNvPr id="7" name="6 Rectángulo"/>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7" y="2341476"/>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031EF61D-1881-4EB1-869C-E1AAE10F6C30}" type="slidenum">
              <a:rPr lang="es-EC" smtClean="0"/>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9BF6F47-4E19-4581-93DD-13DDE5DD9559}" type="datetimeFigureOut">
              <a:rPr lang="es-EC" smtClean="0"/>
              <a:t>06/03/2014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031EF61D-1881-4EB1-869C-E1AAE10F6C30}" type="slidenum">
              <a:rPr lang="es-EC" smtClean="0"/>
              <a:t>‹Nº›</a:t>
            </a:fld>
            <a:endParaRPr lang="es-EC"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1"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29BF6F47-4E19-4581-93DD-13DDE5DD9559}" type="datetimeFigureOut">
              <a:rPr lang="es-EC" smtClean="0"/>
              <a:t>06/03/2014</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031EF61D-1881-4EB1-869C-E1AAE10F6C30}" type="slidenum">
              <a:rPr lang="es-EC" smtClean="0"/>
              <a:t>‹Nº›</a:t>
            </a:fld>
            <a:endParaRPr lang="es-EC"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9BF6F47-4E19-4581-93DD-13DDE5DD9559}" type="datetimeFigureOut">
              <a:rPr lang="es-EC" smtClean="0"/>
              <a:t>06/03/2014</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031EF61D-1881-4EB1-869C-E1AAE10F6C30}" type="slidenum">
              <a:rPr lang="es-EC" smtClean="0"/>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9BF6F47-4E19-4581-93DD-13DDE5DD9559}" type="datetimeFigureOut">
              <a:rPr lang="es-EC" smtClean="0"/>
              <a:t>06/03/2014</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031EF61D-1881-4EB1-869C-E1AAE10F6C30}" type="slidenum">
              <a:rPr lang="es-EC" smtClean="0"/>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9BF6F47-4E19-4581-93DD-13DDE5DD9559}" type="datetimeFigureOut">
              <a:rPr lang="es-EC" smtClean="0"/>
              <a:t>06/03/2014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031EF61D-1881-4EB1-869C-E1AAE10F6C30}" type="slidenum">
              <a:rPr lang="es-EC" smtClean="0"/>
              <a:t>‹Nº›</a:t>
            </a:fld>
            <a:endParaRPr lang="es-EC"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9BF6F47-4E19-4581-93DD-13DDE5DD9559}" type="datetimeFigureOut">
              <a:rPr lang="es-EC" smtClean="0"/>
              <a:t>06/03/2014</a:t>
            </a:fld>
            <a:endParaRPr lang="es-EC" dirty="0"/>
          </a:p>
        </p:txBody>
      </p:sp>
      <p:sp>
        <p:nvSpPr>
          <p:cNvPr id="6" name="5 Marcador de pie de página"/>
          <p:cNvSpPr>
            <a:spLocks noGrp="1"/>
          </p:cNvSpPr>
          <p:nvPr>
            <p:ph type="ftr" sz="quarter" idx="11"/>
          </p:nvPr>
        </p:nvSpPr>
        <p:spPr>
          <a:xfrm>
            <a:off x="914400" y="6172200"/>
            <a:ext cx="3886200" cy="457200"/>
          </a:xfrm>
        </p:spPr>
        <p:txBody>
          <a:bodyPr/>
          <a:lstStyle/>
          <a:p>
            <a:endParaRPr lang="es-EC" dirty="0"/>
          </a:p>
        </p:txBody>
      </p:sp>
      <p:sp>
        <p:nvSpPr>
          <p:cNvPr id="7" name="6 Marcador de número de diapositiva"/>
          <p:cNvSpPr>
            <a:spLocks noGrp="1"/>
          </p:cNvSpPr>
          <p:nvPr>
            <p:ph type="sldNum" sz="quarter" idx="12"/>
          </p:nvPr>
        </p:nvSpPr>
        <p:spPr>
          <a:xfrm>
            <a:off x="146304" y="6208776"/>
            <a:ext cx="457200" cy="457200"/>
          </a:xfrm>
        </p:spPr>
        <p:txBody>
          <a:bodyPr/>
          <a:lstStyle/>
          <a:p>
            <a:fld id="{031EF61D-1881-4EB1-869C-E1AAE10F6C30}" type="slidenum">
              <a:rPr lang="es-EC" smtClean="0"/>
              <a:t>‹Nº›</a:t>
            </a:fld>
            <a:endParaRPr lang="es-EC"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10" y="465047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1"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9" y="66676"/>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1"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9BF6F47-4E19-4581-93DD-13DDE5DD9559}" type="datetimeFigureOut">
              <a:rPr lang="es-EC" smtClean="0"/>
              <a:t>06/03/2014</a:t>
            </a:fld>
            <a:endParaRPr lang="es-EC"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C"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31EF61D-1881-4EB1-869C-E1AAE10F6C30}" type="slidenum">
              <a:rPr lang="es-EC" smtClean="0"/>
              <a:t>‹Nº›</a:t>
            </a:fld>
            <a:endParaRPr lang="es-EC"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3789040"/>
            <a:ext cx="8164703" cy="1152128"/>
          </a:xfrm>
        </p:spPr>
        <p:txBody>
          <a:bodyPr>
            <a:normAutofit/>
          </a:bodyPr>
          <a:lstStyle/>
          <a:p>
            <a:pPr algn="ctr"/>
            <a:r>
              <a:rPr lang="es-EC" sz="2000" dirty="0" smtClean="0"/>
              <a:t>“ESTUDIO </a:t>
            </a:r>
            <a:r>
              <a:rPr lang="es-EC" sz="2000" dirty="0"/>
              <a:t>DEL NIVEL DE SATISFACCIÓN DEL SERVICIO DEL TRANSPORTE DEL SISTEMA TROLEBÚS DEL DISTRITO METROPOLITANO DE QUITO, DURANTE EL PERÍODO DEL 2013 A </a:t>
            </a:r>
            <a:r>
              <a:rPr lang="es-EC" sz="2000" dirty="0" smtClean="0"/>
              <a:t>2014”</a:t>
            </a:r>
            <a:endParaRPr lang="es-EC" sz="2000" dirty="0"/>
          </a:p>
        </p:txBody>
      </p:sp>
      <p:sp>
        <p:nvSpPr>
          <p:cNvPr id="2" name="1 Título"/>
          <p:cNvSpPr>
            <a:spLocks noGrp="1"/>
          </p:cNvSpPr>
          <p:nvPr>
            <p:ph type="ctrTitle"/>
          </p:nvPr>
        </p:nvSpPr>
        <p:spPr>
          <a:xfrm>
            <a:off x="367736" y="2060848"/>
            <a:ext cx="8568952" cy="864096"/>
          </a:xfrm>
        </p:spPr>
        <p:txBody>
          <a:bodyPr>
            <a:normAutofit/>
          </a:bodyPr>
          <a:lstStyle/>
          <a:p>
            <a:r>
              <a:rPr lang="es-EC" sz="3200" dirty="0" smtClean="0"/>
              <a:t>Universidad De Las Fuerzas Armadas - ESPE</a:t>
            </a:r>
            <a:endParaRPr lang="es-EC" sz="32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7" y="-27383"/>
            <a:ext cx="1607873" cy="1453928"/>
          </a:xfrm>
          <a:prstGeom prst="rect">
            <a:avLst/>
          </a:prstGeom>
        </p:spPr>
      </p:pic>
      <p:sp>
        <p:nvSpPr>
          <p:cNvPr id="5" name="4 CuadroTexto"/>
          <p:cNvSpPr txBox="1"/>
          <p:nvPr/>
        </p:nvSpPr>
        <p:spPr>
          <a:xfrm>
            <a:off x="3420401" y="5579948"/>
            <a:ext cx="2723823" cy="369332"/>
          </a:xfrm>
          <a:prstGeom prst="rect">
            <a:avLst/>
          </a:prstGeom>
          <a:noFill/>
        </p:spPr>
        <p:txBody>
          <a:bodyPr wrap="none" rtlCol="0">
            <a:spAutoFit/>
          </a:bodyPr>
          <a:lstStyle/>
          <a:p>
            <a:r>
              <a:rPr lang="es-EC" dirty="0" smtClean="0"/>
              <a:t>Sangolqui, Febrero 2014</a:t>
            </a:r>
            <a:endParaRPr lang="es-EC" dirty="0"/>
          </a:p>
        </p:txBody>
      </p:sp>
    </p:spTree>
    <p:extLst>
      <p:ext uri="{BB962C8B-B14F-4D97-AF65-F5344CB8AC3E}">
        <p14:creationId xmlns:p14="http://schemas.microsoft.com/office/powerpoint/2010/main" val="3994513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88640"/>
            <a:ext cx="8316416" cy="584775"/>
          </a:xfrm>
          <a:prstGeom prst="rect">
            <a:avLst/>
          </a:prstGeom>
        </p:spPr>
        <p:txBody>
          <a:bodyPr wrap="square">
            <a:spAutoFit/>
          </a:bodyPr>
          <a:lstStyle/>
          <a:p>
            <a:pPr algn="r"/>
            <a:r>
              <a:rPr lang="es-EC" sz="1600" b="1" dirty="0"/>
              <a:t>¿Quisiera Usted Realizar Otra Experiencia O Tomar Otro Medio De </a:t>
            </a:r>
            <a:r>
              <a:rPr lang="es-EC" sz="1600" b="1" dirty="0" smtClean="0"/>
              <a:t>Transporte </a:t>
            </a:r>
            <a:r>
              <a:rPr lang="es-EC" sz="1600" b="1" dirty="0"/>
              <a:t>Diferente Al Que Usted Frecuenta?.</a:t>
            </a:r>
          </a:p>
        </p:txBody>
      </p:sp>
      <p:cxnSp>
        <p:nvCxnSpPr>
          <p:cNvPr id="4" name="3 Conector recto"/>
          <p:cNvCxnSpPr/>
          <p:nvPr/>
        </p:nvCxnSpPr>
        <p:spPr>
          <a:xfrm>
            <a:off x="179512" y="188640"/>
            <a:ext cx="8784976" cy="6408712"/>
          </a:xfrm>
          <a:prstGeom prst="line">
            <a:avLst/>
          </a:prstGeom>
        </p:spPr>
        <p:style>
          <a:lnRef idx="3">
            <a:schemeClr val="dk1"/>
          </a:lnRef>
          <a:fillRef idx="0">
            <a:schemeClr val="dk1"/>
          </a:fillRef>
          <a:effectRef idx="2">
            <a:schemeClr val="dk1"/>
          </a:effectRef>
          <a:fontRef idx="minor">
            <a:schemeClr val="tx1"/>
          </a:fontRef>
        </p:style>
      </p:cxnSp>
      <p:pic>
        <p:nvPicPr>
          <p:cNvPr id="5" name="4 Imagen"/>
          <p:cNvPicPr/>
          <p:nvPr/>
        </p:nvPicPr>
        <p:blipFill rotWithShape="1">
          <a:blip r:embed="rId2">
            <a:extLst>
              <a:ext uri="{28A0092B-C50C-407E-A947-70E740481C1C}">
                <a14:useLocalDpi xmlns:a14="http://schemas.microsoft.com/office/drawing/2010/main" val="0"/>
              </a:ext>
            </a:extLst>
          </a:blip>
          <a:srcRect t="8822" r="15573" b="17516"/>
          <a:stretch/>
        </p:blipFill>
        <p:spPr bwMode="auto">
          <a:xfrm>
            <a:off x="5076056" y="808532"/>
            <a:ext cx="3779912" cy="2908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179512" y="6165304"/>
            <a:ext cx="8064896" cy="646331"/>
          </a:xfrm>
          <a:prstGeom prst="rect">
            <a:avLst/>
          </a:prstGeom>
        </p:spPr>
        <p:txBody>
          <a:bodyPr wrap="square">
            <a:spAutoFit/>
          </a:bodyPr>
          <a:lstStyle/>
          <a:p>
            <a:r>
              <a:rPr lang="es-EC" b="1" dirty="0"/>
              <a:t>Califique El Trato Que Recibe Por Parte Del Conductor Y Personal De Las Paradas Del Medio De Transporte Metrobus - Q, Trolebús.</a:t>
            </a:r>
          </a:p>
        </p:txBody>
      </p:sp>
      <p:pic>
        <p:nvPicPr>
          <p:cNvPr id="9" name="8 Imagen"/>
          <p:cNvPicPr/>
          <p:nvPr/>
        </p:nvPicPr>
        <p:blipFill rotWithShape="1">
          <a:blip r:embed="rId3">
            <a:extLst>
              <a:ext uri="{28A0092B-C50C-407E-A947-70E740481C1C}">
                <a14:useLocalDpi xmlns:a14="http://schemas.microsoft.com/office/drawing/2010/main" val="0"/>
              </a:ext>
            </a:extLst>
          </a:blip>
          <a:srcRect t="9560"/>
          <a:stretch/>
        </p:blipFill>
        <p:spPr bwMode="auto">
          <a:xfrm>
            <a:off x="354970" y="3140968"/>
            <a:ext cx="3856990" cy="2790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6068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0559" y="111432"/>
            <a:ext cx="8571562" cy="646331"/>
          </a:xfrm>
          <a:prstGeom prst="rect">
            <a:avLst/>
          </a:prstGeom>
        </p:spPr>
        <p:txBody>
          <a:bodyPr wrap="square">
            <a:spAutoFit/>
          </a:bodyPr>
          <a:lstStyle/>
          <a:p>
            <a:pPr algn="ctr"/>
            <a:r>
              <a:rPr lang="es-EC" b="1" dirty="0" smtClean="0"/>
              <a:t>De Los Siguientes Atributos Califique Los 3 Mas Importantes Para Usted En El Servicio Del Medio De Transporte Metrobus - Q, Trolebús</a:t>
            </a:r>
            <a:endParaRPr lang="es-EC" dirty="0"/>
          </a:p>
        </p:txBody>
      </p:sp>
      <p:graphicFrame>
        <p:nvGraphicFramePr>
          <p:cNvPr id="5" name="4 Gráfico"/>
          <p:cNvGraphicFramePr/>
          <p:nvPr>
            <p:extLst>
              <p:ext uri="{D42A27DB-BD31-4B8C-83A1-F6EECF244321}">
                <p14:modId xmlns:p14="http://schemas.microsoft.com/office/powerpoint/2010/main" val="4119295898"/>
              </p:ext>
            </p:extLst>
          </p:nvPr>
        </p:nvGraphicFramePr>
        <p:xfrm>
          <a:off x="143140" y="980728"/>
          <a:ext cx="4572000"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2205335308"/>
              </p:ext>
            </p:extLst>
          </p:nvPr>
        </p:nvGraphicFramePr>
        <p:xfrm>
          <a:off x="4862830" y="980728"/>
          <a:ext cx="4281170"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extLst>
              <p:ext uri="{D42A27DB-BD31-4B8C-83A1-F6EECF244321}">
                <p14:modId xmlns:p14="http://schemas.microsoft.com/office/powerpoint/2010/main" val="1829562732"/>
              </p:ext>
            </p:extLst>
          </p:nvPr>
        </p:nvGraphicFramePr>
        <p:xfrm>
          <a:off x="2411760" y="4005064"/>
          <a:ext cx="4441190" cy="2592288"/>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10 Conector recto"/>
          <p:cNvCxnSpPr/>
          <p:nvPr/>
        </p:nvCxnSpPr>
        <p:spPr>
          <a:xfrm>
            <a:off x="120559" y="980728"/>
            <a:ext cx="8915937" cy="0"/>
          </a:xfrm>
          <a:prstGeom prst="line">
            <a:avLst/>
          </a:prstGeom>
        </p:spPr>
        <p:style>
          <a:lnRef idx="1">
            <a:schemeClr val="dk1"/>
          </a:lnRef>
          <a:fillRef idx="0">
            <a:schemeClr val="dk1"/>
          </a:fillRef>
          <a:effectRef idx="0">
            <a:schemeClr val="dk1"/>
          </a:effectRef>
          <a:fontRef idx="minor">
            <a:schemeClr val="tx1"/>
          </a:fontRef>
        </p:style>
      </p:cxnSp>
      <p:cxnSp>
        <p:nvCxnSpPr>
          <p:cNvPr id="18" name="17 Conector recto"/>
          <p:cNvCxnSpPr/>
          <p:nvPr/>
        </p:nvCxnSpPr>
        <p:spPr>
          <a:xfrm>
            <a:off x="4716016" y="980728"/>
            <a:ext cx="0" cy="2952328"/>
          </a:xfrm>
          <a:prstGeom prst="line">
            <a:avLst/>
          </a:prstGeom>
        </p:spPr>
        <p:style>
          <a:lnRef idx="1">
            <a:schemeClr val="dk1"/>
          </a:lnRef>
          <a:fillRef idx="0">
            <a:schemeClr val="dk1"/>
          </a:fillRef>
          <a:effectRef idx="0">
            <a:schemeClr val="dk1"/>
          </a:effectRef>
          <a:fontRef idx="minor">
            <a:schemeClr val="tx1"/>
          </a:fontRef>
        </p:style>
      </p:cxnSp>
      <p:cxnSp>
        <p:nvCxnSpPr>
          <p:cNvPr id="20" name="19 Conector recto"/>
          <p:cNvCxnSpPr/>
          <p:nvPr/>
        </p:nvCxnSpPr>
        <p:spPr>
          <a:xfrm>
            <a:off x="0" y="3933056"/>
            <a:ext cx="90364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9407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flipH="1">
            <a:off x="142203" y="116632"/>
            <a:ext cx="8784976" cy="6552728"/>
          </a:xfrm>
          <a:prstGeom prst="line">
            <a:avLst/>
          </a:prstGeom>
        </p:spPr>
        <p:style>
          <a:lnRef idx="3">
            <a:schemeClr val="dk1"/>
          </a:lnRef>
          <a:fillRef idx="0">
            <a:schemeClr val="dk1"/>
          </a:fillRef>
          <a:effectRef idx="2">
            <a:schemeClr val="dk1"/>
          </a:effectRef>
          <a:fontRef idx="minor">
            <a:schemeClr val="tx1"/>
          </a:fontRef>
        </p:style>
      </p:cxnSp>
      <p:sp>
        <p:nvSpPr>
          <p:cNvPr id="4" name="3 Rectángulo"/>
          <p:cNvSpPr/>
          <p:nvPr/>
        </p:nvSpPr>
        <p:spPr>
          <a:xfrm>
            <a:off x="142202" y="116632"/>
            <a:ext cx="8318229" cy="646331"/>
          </a:xfrm>
          <a:prstGeom prst="rect">
            <a:avLst/>
          </a:prstGeom>
        </p:spPr>
        <p:txBody>
          <a:bodyPr wrap="square">
            <a:spAutoFit/>
          </a:bodyPr>
          <a:lstStyle/>
          <a:p>
            <a:r>
              <a:rPr lang="es-EC" b="1" dirty="0"/>
              <a:t>¿En General Cómo Considerara La Limpieza De Las Unidades De Transporte Metrobus - Q Trolebús?</a:t>
            </a:r>
          </a:p>
        </p:txBody>
      </p:sp>
      <p:pic>
        <p:nvPicPr>
          <p:cNvPr id="5" name="4 Imagen"/>
          <p:cNvPicPr/>
          <p:nvPr/>
        </p:nvPicPr>
        <p:blipFill rotWithShape="1">
          <a:blip r:embed="rId2">
            <a:extLst>
              <a:ext uri="{28A0092B-C50C-407E-A947-70E740481C1C}">
                <a14:useLocalDpi xmlns:a14="http://schemas.microsoft.com/office/drawing/2010/main" val="0"/>
              </a:ext>
            </a:extLst>
          </a:blip>
          <a:srcRect t="8997" r="15586" b="16515"/>
          <a:stretch/>
        </p:blipFill>
        <p:spPr bwMode="auto">
          <a:xfrm>
            <a:off x="455122" y="791672"/>
            <a:ext cx="3846194" cy="2709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948201" y="6167045"/>
            <a:ext cx="7955579" cy="646331"/>
          </a:xfrm>
          <a:prstGeom prst="rect">
            <a:avLst/>
          </a:prstGeom>
        </p:spPr>
        <p:txBody>
          <a:bodyPr wrap="square">
            <a:spAutoFit/>
          </a:bodyPr>
          <a:lstStyle/>
          <a:p>
            <a:r>
              <a:rPr lang="es-EC" b="1" dirty="0"/>
              <a:t>Si Usted Pudiera Escoger Entre Tomar O No Servicio De Transporte Metrobus-Q </a:t>
            </a:r>
            <a:r>
              <a:rPr lang="es-EC" b="1" dirty="0" smtClean="0"/>
              <a:t>Trolebús </a:t>
            </a:r>
            <a:r>
              <a:rPr lang="es-EC" b="1" dirty="0"/>
              <a:t>¿Lo Tomaría?</a:t>
            </a:r>
          </a:p>
        </p:txBody>
      </p:sp>
      <p:pic>
        <p:nvPicPr>
          <p:cNvPr id="7" name="6 Imagen"/>
          <p:cNvPicPr/>
          <p:nvPr/>
        </p:nvPicPr>
        <p:blipFill rotWithShape="1">
          <a:blip r:embed="rId3">
            <a:extLst>
              <a:ext uri="{28A0092B-C50C-407E-A947-70E740481C1C}">
                <a14:useLocalDpi xmlns:a14="http://schemas.microsoft.com/office/drawing/2010/main" val="0"/>
              </a:ext>
            </a:extLst>
          </a:blip>
          <a:srcRect t="9552" r="15233" b="18209"/>
          <a:stretch/>
        </p:blipFill>
        <p:spPr bwMode="auto">
          <a:xfrm>
            <a:off x="4925990" y="3140968"/>
            <a:ext cx="3970894" cy="3026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2849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44624"/>
            <a:ext cx="8208912" cy="646331"/>
          </a:xfrm>
          <a:prstGeom prst="rect">
            <a:avLst/>
          </a:prstGeom>
        </p:spPr>
        <p:txBody>
          <a:bodyPr wrap="square">
            <a:spAutoFit/>
          </a:bodyPr>
          <a:lstStyle/>
          <a:p>
            <a:r>
              <a:rPr lang="es-EC" b="1" dirty="0"/>
              <a:t>¿Cómo Considera Usted Que  Es El Tiempo De Espera Del Servicio De Transporte Metrobus - Q </a:t>
            </a:r>
            <a:r>
              <a:rPr lang="es-EC" b="1" dirty="0" smtClean="0"/>
              <a:t>Trolebús?</a:t>
            </a:r>
            <a:endParaRPr lang="es-EC" b="1" dirty="0"/>
          </a:p>
        </p:txBody>
      </p:sp>
      <p:cxnSp>
        <p:nvCxnSpPr>
          <p:cNvPr id="3" name="2 Conector recto"/>
          <p:cNvCxnSpPr/>
          <p:nvPr/>
        </p:nvCxnSpPr>
        <p:spPr>
          <a:xfrm>
            <a:off x="142203" y="188640"/>
            <a:ext cx="8750277" cy="6480720"/>
          </a:xfrm>
          <a:prstGeom prst="line">
            <a:avLst/>
          </a:prstGeom>
        </p:spPr>
        <p:style>
          <a:lnRef idx="3">
            <a:schemeClr val="dk1"/>
          </a:lnRef>
          <a:fillRef idx="0">
            <a:schemeClr val="dk1"/>
          </a:fillRef>
          <a:effectRef idx="2">
            <a:schemeClr val="dk1"/>
          </a:effectRef>
          <a:fontRef idx="minor">
            <a:schemeClr val="tx1"/>
          </a:fontRef>
        </p:style>
      </p:cxnSp>
      <p:pic>
        <p:nvPicPr>
          <p:cNvPr id="6" name="5 Imagen"/>
          <p:cNvPicPr/>
          <p:nvPr/>
        </p:nvPicPr>
        <p:blipFill rotWithShape="1">
          <a:blip r:embed="rId2">
            <a:extLst>
              <a:ext uri="{28A0092B-C50C-407E-A947-70E740481C1C}">
                <a14:useLocalDpi xmlns:a14="http://schemas.microsoft.com/office/drawing/2010/main" val="0"/>
              </a:ext>
            </a:extLst>
          </a:blip>
          <a:srcRect t="10005" r="12082" b="19584"/>
          <a:stretch/>
        </p:blipFill>
        <p:spPr bwMode="auto">
          <a:xfrm>
            <a:off x="4788024" y="690955"/>
            <a:ext cx="4104455" cy="2882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p:cNvSpPr/>
          <p:nvPr/>
        </p:nvSpPr>
        <p:spPr>
          <a:xfrm>
            <a:off x="142203" y="6444044"/>
            <a:ext cx="8750277" cy="369332"/>
          </a:xfrm>
          <a:prstGeom prst="rect">
            <a:avLst/>
          </a:prstGeom>
        </p:spPr>
        <p:txBody>
          <a:bodyPr wrap="square">
            <a:spAutoFit/>
          </a:bodyPr>
          <a:lstStyle/>
          <a:p>
            <a:r>
              <a:rPr lang="es-EC" b="1" dirty="0"/>
              <a:t>Le Gusta El Servicio De Transporte Metrobus-Q, </a:t>
            </a:r>
            <a:r>
              <a:rPr lang="es-EC" b="1" dirty="0" smtClean="0"/>
              <a:t>Trolebús?</a:t>
            </a:r>
            <a:endParaRPr lang="es-EC" b="1" dirty="0"/>
          </a:p>
        </p:txBody>
      </p:sp>
      <p:pic>
        <p:nvPicPr>
          <p:cNvPr id="8" name="7 Imagen"/>
          <p:cNvPicPr/>
          <p:nvPr/>
        </p:nvPicPr>
        <p:blipFill rotWithShape="1">
          <a:blip r:embed="rId3">
            <a:extLst>
              <a:ext uri="{28A0092B-C50C-407E-A947-70E740481C1C}">
                <a14:useLocalDpi xmlns:a14="http://schemas.microsoft.com/office/drawing/2010/main" val="0"/>
              </a:ext>
            </a:extLst>
          </a:blip>
          <a:srcRect t="5894" b="20673"/>
          <a:stretch/>
        </p:blipFill>
        <p:spPr bwMode="auto">
          <a:xfrm>
            <a:off x="126598" y="3193026"/>
            <a:ext cx="4013354" cy="3116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3645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44624"/>
            <a:ext cx="8208912" cy="646331"/>
          </a:xfrm>
          <a:prstGeom prst="rect">
            <a:avLst/>
          </a:prstGeom>
        </p:spPr>
        <p:txBody>
          <a:bodyPr wrap="square">
            <a:spAutoFit/>
          </a:bodyPr>
          <a:lstStyle/>
          <a:p>
            <a:r>
              <a:rPr lang="es-EC" b="1" dirty="0"/>
              <a:t>¿Alguna Vez Le Han Robado Dentro De Una Unidad De Transporte Metrobus - Q, </a:t>
            </a:r>
            <a:r>
              <a:rPr lang="es-EC" b="1" dirty="0" smtClean="0"/>
              <a:t>Trolebús?</a:t>
            </a:r>
            <a:endParaRPr lang="es-EC" b="1" dirty="0"/>
          </a:p>
        </p:txBody>
      </p:sp>
      <p:cxnSp>
        <p:nvCxnSpPr>
          <p:cNvPr id="3" name="2 Conector recto"/>
          <p:cNvCxnSpPr/>
          <p:nvPr/>
        </p:nvCxnSpPr>
        <p:spPr>
          <a:xfrm>
            <a:off x="142203" y="188640"/>
            <a:ext cx="8750277" cy="6480720"/>
          </a:xfrm>
          <a:prstGeom prst="line">
            <a:avLst/>
          </a:prstGeom>
        </p:spPr>
        <p:style>
          <a:lnRef idx="3">
            <a:schemeClr val="dk1"/>
          </a:lnRef>
          <a:fillRef idx="0">
            <a:schemeClr val="dk1"/>
          </a:fillRef>
          <a:effectRef idx="2">
            <a:schemeClr val="dk1"/>
          </a:effectRef>
          <a:fontRef idx="minor">
            <a:schemeClr val="tx1"/>
          </a:fontRef>
        </p:style>
      </p:cxnSp>
      <p:pic>
        <p:nvPicPr>
          <p:cNvPr id="4" name="3 Imagen"/>
          <p:cNvPicPr/>
          <p:nvPr/>
        </p:nvPicPr>
        <p:blipFill rotWithShape="1">
          <a:blip r:embed="rId2">
            <a:extLst>
              <a:ext uri="{28A0092B-C50C-407E-A947-70E740481C1C}">
                <a14:useLocalDpi xmlns:a14="http://schemas.microsoft.com/office/drawing/2010/main" val="0"/>
              </a:ext>
            </a:extLst>
          </a:blip>
          <a:srcRect t="8889" r="18694" b="18546"/>
          <a:stretch/>
        </p:blipFill>
        <p:spPr bwMode="auto">
          <a:xfrm>
            <a:off x="4788024" y="484898"/>
            <a:ext cx="4104456" cy="3160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Rectángulo"/>
          <p:cNvSpPr/>
          <p:nvPr/>
        </p:nvSpPr>
        <p:spPr>
          <a:xfrm>
            <a:off x="35496" y="6167045"/>
            <a:ext cx="8676456" cy="646331"/>
          </a:xfrm>
          <a:prstGeom prst="rect">
            <a:avLst/>
          </a:prstGeom>
        </p:spPr>
        <p:txBody>
          <a:bodyPr wrap="square">
            <a:spAutoFit/>
          </a:bodyPr>
          <a:lstStyle/>
          <a:p>
            <a:r>
              <a:rPr lang="es-EC" b="1" dirty="0" smtClean="0"/>
              <a:t>Sugiera </a:t>
            </a:r>
            <a:r>
              <a:rPr lang="es-EC" b="1" dirty="0"/>
              <a:t>Por Favor ¿Qué Desearía Que Aumentara La Empresa De Metrobus- Q, Trolebús En Sus Unidades De Transporte?</a:t>
            </a:r>
          </a:p>
        </p:txBody>
      </p:sp>
      <p:pic>
        <p:nvPicPr>
          <p:cNvPr id="6" name="5 Imagen"/>
          <p:cNvPicPr/>
          <p:nvPr/>
        </p:nvPicPr>
        <p:blipFill rotWithShape="1">
          <a:blip r:embed="rId3">
            <a:extLst>
              <a:ext uri="{28A0092B-C50C-407E-A947-70E740481C1C}">
                <a14:useLocalDpi xmlns:a14="http://schemas.microsoft.com/office/drawing/2010/main" val="0"/>
              </a:ext>
            </a:extLst>
          </a:blip>
          <a:srcRect t="8830" b="18670"/>
          <a:stretch/>
        </p:blipFill>
        <p:spPr bwMode="auto">
          <a:xfrm>
            <a:off x="157828" y="3140968"/>
            <a:ext cx="3982124"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4845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Análisis Bivariados</a:t>
            </a:r>
          </a:p>
        </p:txBody>
      </p:sp>
      <p:sp>
        <p:nvSpPr>
          <p:cNvPr id="3" name="2 Marcador de texto"/>
          <p:cNvSpPr>
            <a:spLocks noGrp="1"/>
          </p:cNvSpPr>
          <p:nvPr>
            <p:ph type="body" idx="1"/>
          </p:nvPr>
        </p:nvSpPr>
        <p:spPr/>
        <p:txBody>
          <a:bodyPr>
            <a:normAutofit fontScale="85000" lnSpcReduction="20000"/>
          </a:bodyPr>
          <a:lstStyle/>
          <a:p>
            <a:pPr marL="342900" indent="-342900">
              <a:buFont typeface="Arial" pitchFamily="34" charset="0"/>
              <a:buChar char="•"/>
            </a:pPr>
            <a:endParaRPr lang="es-EC" dirty="0" smtClean="0"/>
          </a:p>
          <a:p>
            <a:pPr marL="342900" indent="-342900">
              <a:buFont typeface="Arial" pitchFamily="34" charset="0"/>
              <a:buChar char="•"/>
            </a:pPr>
            <a:r>
              <a:rPr lang="es-EC" dirty="0" smtClean="0"/>
              <a:t>Chi </a:t>
            </a:r>
            <a:r>
              <a:rPr lang="es-EC" dirty="0"/>
              <a:t>²</a:t>
            </a:r>
          </a:p>
          <a:p>
            <a:pPr marL="342900" indent="-342900">
              <a:buFont typeface="Arial" pitchFamily="34" charset="0"/>
              <a:buChar char="•"/>
            </a:pPr>
            <a:endParaRPr lang="es-EC" dirty="0" smtClean="0"/>
          </a:p>
          <a:p>
            <a:pPr marL="342900" indent="-342900">
              <a:buFont typeface="Arial" pitchFamily="34" charset="0"/>
              <a:buChar char="•"/>
            </a:pPr>
            <a:r>
              <a:rPr lang="es-EC" dirty="0" smtClean="0"/>
              <a:t>Anovas</a:t>
            </a:r>
          </a:p>
        </p:txBody>
      </p:sp>
    </p:spTree>
    <p:extLst>
      <p:ext uri="{BB962C8B-B14F-4D97-AF65-F5344CB8AC3E}">
        <p14:creationId xmlns:p14="http://schemas.microsoft.com/office/powerpoint/2010/main" val="1911341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68509" y="188640"/>
            <a:ext cx="3005951" cy="369332"/>
          </a:xfrm>
          <a:prstGeom prst="rect">
            <a:avLst/>
          </a:prstGeom>
        </p:spPr>
        <p:txBody>
          <a:bodyPr wrap="none">
            <a:spAutoFit/>
          </a:bodyPr>
          <a:lstStyle/>
          <a:p>
            <a:r>
              <a:rPr lang="es-EC" b="1" dirty="0"/>
              <a:t>Género – Ocupación Chi2</a:t>
            </a:r>
          </a:p>
        </p:txBody>
      </p:sp>
      <p:graphicFrame>
        <p:nvGraphicFramePr>
          <p:cNvPr id="5" name="4 Tabla"/>
          <p:cNvGraphicFramePr>
            <a:graphicFrameLocks noGrp="1"/>
          </p:cNvGraphicFramePr>
          <p:nvPr>
            <p:extLst>
              <p:ext uri="{D42A27DB-BD31-4B8C-83A1-F6EECF244321}">
                <p14:modId xmlns:p14="http://schemas.microsoft.com/office/powerpoint/2010/main" val="1641828239"/>
              </p:ext>
            </p:extLst>
          </p:nvPr>
        </p:nvGraphicFramePr>
        <p:xfrm>
          <a:off x="1107088" y="5877272"/>
          <a:ext cx="7128792" cy="788670"/>
        </p:xfrm>
        <a:graphic>
          <a:graphicData uri="http://schemas.openxmlformats.org/drawingml/2006/table">
            <a:tbl>
              <a:tblPr firstRow="1" firstCol="1" bandRow="1">
                <a:tableStyleId>{0E3FDE45-AF77-4B5C-9715-49D594BDF05E}</a:tableStyleId>
              </a:tblPr>
              <a:tblGrid>
                <a:gridCol w="1937702"/>
                <a:gridCol w="5191090"/>
              </a:tblGrid>
              <a:tr h="0">
                <a:tc>
                  <a:txBody>
                    <a:bodyPr/>
                    <a:lstStyle/>
                    <a:p>
                      <a:pPr algn="ctr">
                        <a:lnSpc>
                          <a:spcPct val="115000"/>
                        </a:lnSpc>
                        <a:spcAft>
                          <a:spcPts val="0"/>
                        </a:spcAft>
                      </a:pPr>
                      <a:r>
                        <a:rPr lang="es-EC" sz="1200" dirty="0">
                          <a:effectLst/>
                        </a:rPr>
                        <a:t>HIPÓTESIS</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900" dirty="0">
                          <a:effectLst/>
                        </a:rPr>
                        <a:t>H0: No  hay relación significativa entre Género y Ocupación</a:t>
                      </a:r>
                      <a:endParaRPr lang="es-EC" sz="1200" dirty="0">
                        <a:effectLst/>
                      </a:endParaRPr>
                    </a:p>
                    <a:p>
                      <a:pPr>
                        <a:lnSpc>
                          <a:spcPct val="115000"/>
                        </a:lnSpc>
                        <a:spcAft>
                          <a:spcPts val="0"/>
                        </a:spcAft>
                      </a:pPr>
                      <a:r>
                        <a:rPr lang="es-EC" sz="900" dirty="0">
                          <a:effectLst/>
                        </a:rPr>
                        <a:t>H1: Si hay relación significativa entre Género y Ocupación</a:t>
                      </a:r>
                      <a:endParaRPr lang="es-EC" sz="12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dirty="0">
                          <a:effectLst/>
                        </a:rPr>
                        <a:t>RESULTADOS</a:t>
                      </a:r>
                      <a:endParaRPr lang="es-EC"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900" dirty="0">
                          <a:effectLst/>
                        </a:rPr>
                        <a:t>G.S &lt;0,05</a:t>
                      </a:r>
                      <a:endParaRPr lang="es-EC" sz="1200" dirty="0">
                        <a:effectLst/>
                      </a:endParaRPr>
                    </a:p>
                    <a:p>
                      <a:pPr>
                        <a:lnSpc>
                          <a:spcPct val="115000"/>
                        </a:lnSpc>
                        <a:spcAft>
                          <a:spcPts val="0"/>
                        </a:spcAft>
                      </a:pPr>
                      <a:r>
                        <a:rPr lang="es-EC" sz="900" dirty="0">
                          <a:effectLst/>
                        </a:rPr>
                        <a:t>0,001&lt;0,05</a:t>
                      </a:r>
                      <a:endParaRPr lang="es-EC" sz="1200" dirty="0">
                        <a:effectLst/>
                      </a:endParaRPr>
                    </a:p>
                    <a:p>
                      <a:pPr>
                        <a:lnSpc>
                          <a:spcPct val="115000"/>
                        </a:lnSpc>
                        <a:spcAft>
                          <a:spcPts val="0"/>
                        </a:spcAft>
                      </a:pPr>
                      <a:r>
                        <a:rPr lang="es-EC" sz="900" dirty="0">
                          <a:effectLst/>
                        </a:rPr>
                        <a:t>Se acepta a hipótesis: H1: Si  hay relación significativa entre Género y Ocupación</a:t>
                      </a:r>
                      <a:endParaRPr lang="es-EC" sz="1200" dirty="0">
                        <a:effectLst/>
                        <a:latin typeface="Calibri"/>
                        <a:ea typeface="Calibri"/>
                        <a:cs typeface="Times New Roman"/>
                      </a:endParaRPr>
                    </a:p>
                  </a:txBody>
                  <a:tcPr marL="68580" marR="68580" marT="0" marB="0"/>
                </a:tc>
              </a:tr>
            </a:tbl>
          </a:graphicData>
        </a:graphic>
      </p:graphicFrame>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594438" y="557972"/>
            <a:ext cx="6154091" cy="1646892"/>
          </a:xfrm>
          <a:prstGeom prst="rect">
            <a:avLst/>
          </a:prstGeom>
          <a:noFill/>
          <a:ln>
            <a:noFill/>
          </a:ln>
        </p:spPr>
      </p:pic>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2371445" y="2420887"/>
            <a:ext cx="3803015" cy="3043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8128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58654" y="188640"/>
            <a:ext cx="4006225" cy="369332"/>
          </a:xfrm>
          <a:prstGeom prst="rect">
            <a:avLst/>
          </a:prstGeom>
        </p:spPr>
        <p:txBody>
          <a:bodyPr wrap="none">
            <a:spAutoFit/>
          </a:bodyPr>
          <a:lstStyle/>
          <a:p>
            <a:r>
              <a:rPr lang="es-EC" b="1" dirty="0"/>
              <a:t>Género – Problemas De Robo Chi2</a:t>
            </a:r>
          </a:p>
        </p:txBody>
      </p:sp>
      <p:graphicFrame>
        <p:nvGraphicFramePr>
          <p:cNvPr id="3" name="2 Tabla"/>
          <p:cNvGraphicFramePr>
            <a:graphicFrameLocks noGrp="1"/>
          </p:cNvGraphicFramePr>
          <p:nvPr>
            <p:extLst>
              <p:ext uri="{D42A27DB-BD31-4B8C-83A1-F6EECF244321}">
                <p14:modId xmlns:p14="http://schemas.microsoft.com/office/powerpoint/2010/main" val="158804379"/>
              </p:ext>
            </p:extLst>
          </p:nvPr>
        </p:nvGraphicFramePr>
        <p:xfrm>
          <a:off x="879071" y="692696"/>
          <a:ext cx="7565390" cy="1219200"/>
        </p:xfrm>
        <a:graphic>
          <a:graphicData uri="http://schemas.openxmlformats.org/drawingml/2006/table">
            <a:tbl>
              <a:tblPr>
                <a:tableStyleId>{5940675A-B579-460E-94D1-54222C63F5DA}</a:tableStyleId>
              </a:tblPr>
              <a:tblGrid>
                <a:gridCol w="1710055"/>
                <a:gridCol w="830746"/>
                <a:gridCol w="2589999"/>
                <a:gridCol w="1710690"/>
                <a:gridCol w="723900"/>
              </a:tblGrid>
              <a:tr h="0">
                <a:tc rowSpan="2" gridSpan="2">
                  <a:txBody>
                    <a:bodyPr/>
                    <a:lstStyle/>
                    <a:p>
                      <a:pPr algn="l">
                        <a:lnSpc>
                          <a:spcPct val="115000"/>
                        </a:lnSpc>
                        <a:spcAft>
                          <a:spcPts val="0"/>
                        </a:spcAft>
                      </a:pPr>
                      <a:r>
                        <a:rPr lang="es-EC" sz="1200" dirty="0">
                          <a:effectLst/>
                        </a:rPr>
                        <a:t> </a:t>
                      </a:r>
                      <a:endParaRPr lang="es-EC" sz="1100" dirty="0">
                        <a:effectLst/>
                        <a:latin typeface="Calibri"/>
                        <a:ea typeface="Calibri"/>
                        <a:cs typeface="Times New Roman"/>
                      </a:endParaRPr>
                    </a:p>
                  </a:txBody>
                  <a:tcPr marL="68580" marR="68580" marT="0" marB="0"/>
                </a:tc>
                <a:tc rowSpan="2" hMerge="1">
                  <a:txBody>
                    <a:bodyPr/>
                    <a:lstStyle/>
                    <a:p>
                      <a:endParaRPr lang="es-EC"/>
                    </a:p>
                  </a:txBody>
                  <a:tcPr/>
                </a:tc>
                <a:tc gridSpan="2">
                  <a:txBody>
                    <a:bodyPr/>
                    <a:lstStyle/>
                    <a:p>
                      <a:pPr marL="38100" marR="38100" algn="ctr">
                        <a:lnSpc>
                          <a:spcPts val="1600"/>
                        </a:lnSpc>
                        <a:spcAft>
                          <a:spcPts val="0"/>
                        </a:spcAft>
                      </a:pPr>
                      <a:r>
                        <a:rPr lang="es-EC" sz="900" dirty="0">
                          <a:effectLst/>
                        </a:rPr>
                        <a:t>¿ALGUNA VEZ LE HAN ROBADO DENTRO DE UNA UNIDAD DE </a:t>
                      </a:r>
                      <a:r>
                        <a:rPr lang="es-EC" sz="900" dirty="0" smtClean="0">
                          <a:effectLst/>
                        </a:rPr>
                        <a:t>TRANSPORTE </a:t>
                      </a:r>
                      <a:r>
                        <a:rPr lang="es-EC" sz="900" dirty="0">
                          <a:effectLst/>
                        </a:rPr>
                        <a:t>DEL METREBUS-Q, TROLEBÚS?</a:t>
                      </a:r>
                      <a:endParaRPr lang="es-EC" sz="1100" dirty="0">
                        <a:effectLst/>
                        <a:latin typeface="Calibri"/>
                        <a:ea typeface="Calibri"/>
                        <a:cs typeface="Times New Roman"/>
                      </a:endParaRPr>
                    </a:p>
                  </a:txBody>
                  <a:tcPr marL="68580" marR="68580" marT="0" marB="0"/>
                </a:tc>
                <a:tc hMerge="1">
                  <a:txBody>
                    <a:bodyPr/>
                    <a:lstStyle/>
                    <a:p>
                      <a:endParaRPr lang="es-EC"/>
                    </a:p>
                  </a:txBody>
                  <a:tcPr/>
                </a:tc>
                <a:tc rowSpan="2">
                  <a:txBody>
                    <a:bodyPr/>
                    <a:lstStyle/>
                    <a:p>
                      <a:pPr marL="38100" marR="38100" algn="ctr">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r>
              <a:tr h="0">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900" dirty="0">
                          <a:effectLst/>
                        </a:rPr>
                        <a:t>Si</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No</a:t>
                      </a:r>
                      <a:endParaRPr lang="es-EC" sz="1100" dirty="0">
                        <a:effectLst/>
                        <a:latin typeface="Calibri"/>
                        <a:ea typeface="Calibri"/>
                        <a:cs typeface="Times New Roman"/>
                      </a:endParaRPr>
                    </a:p>
                  </a:txBody>
                  <a:tcPr marL="68580" marR="68580" marT="0" marB="0"/>
                </a:tc>
                <a:tc vMerge="1">
                  <a:txBody>
                    <a:bodyPr/>
                    <a:lstStyle/>
                    <a:p>
                      <a:endParaRPr lang="es-EC"/>
                    </a:p>
                  </a:txBody>
                  <a:tcPr/>
                </a:tc>
              </a:tr>
              <a:tr h="0">
                <a:tc rowSpan="2">
                  <a:txBody>
                    <a:bodyPr/>
                    <a:lstStyle/>
                    <a:p>
                      <a:pPr marL="38100" marR="38100" algn="l">
                        <a:lnSpc>
                          <a:spcPts val="1600"/>
                        </a:lnSpc>
                        <a:spcAft>
                          <a:spcPts val="0"/>
                        </a:spcAft>
                      </a:pPr>
                      <a:r>
                        <a:rPr lang="es-EC" sz="900" dirty="0">
                          <a:effectLst/>
                        </a:rPr>
                        <a:t>GÉNERO</a:t>
                      </a:r>
                      <a:endParaRPr lang="es-EC" sz="1100" dirty="0">
                        <a:effectLst/>
                        <a:latin typeface="Calibri"/>
                        <a:ea typeface="Calibri"/>
                        <a:cs typeface="Times New Roman"/>
                      </a:endParaRPr>
                    </a:p>
                  </a:txBody>
                  <a:tcPr marL="68580" marR="68580" marT="0" marB="0"/>
                </a:tc>
                <a:tc>
                  <a:txBody>
                    <a:bodyPr/>
                    <a:lstStyle/>
                    <a:p>
                      <a:pPr marL="38100" marR="38100" algn="l">
                        <a:lnSpc>
                          <a:spcPts val="1600"/>
                        </a:lnSpc>
                        <a:spcAft>
                          <a:spcPts val="0"/>
                        </a:spcAft>
                      </a:pPr>
                      <a:r>
                        <a:rPr lang="es-EC" sz="900" dirty="0">
                          <a:effectLst/>
                        </a:rPr>
                        <a:t>Masculino</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59</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70</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129</a:t>
                      </a:r>
                      <a:endParaRPr lang="es-EC" sz="11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gn="l">
                        <a:lnSpc>
                          <a:spcPts val="1600"/>
                        </a:lnSpc>
                        <a:spcAft>
                          <a:spcPts val="0"/>
                        </a:spcAft>
                      </a:pPr>
                      <a:r>
                        <a:rPr lang="es-EC" sz="900" dirty="0">
                          <a:effectLst/>
                        </a:rPr>
                        <a:t>Femenino</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38</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79</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117</a:t>
                      </a:r>
                      <a:endParaRPr lang="es-EC" sz="1100" dirty="0">
                        <a:effectLst/>
                        <a:latin typeface="Calibri"/>
                        <a:ea typeface="Calibri"/>
                        <a:cs typeface="Times New Roman"/>
                      </a:endParaRPr>
                    </a:p>
                  </a:txBody>
                  <a:tcPr marL="68580" marR="68580" marT="0" marB="0"/>
                </a:tc>
              </a:tr>
              <a:tr h="0">
                <a:tc gridSpan="2">
                  <a:txBody>
                    <a:bodyPr/>
                    <a:lstStyle/>
                    <a:p>
                      <a:pPr marL="38100" marR="38100" algn="l">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c hMerge="1">
                  <a:txBody>
                    <a:bodyPr/>
                    <a:lstStyle/>
                    <a:p>
                      <a:endParaRPr lang="es-EC"/>
                    </a:p>
                  </a:txBody>
                  <a:tcPr/>
                </a:tc>
                <a:tc>
                  <a:txBody>
                    <a:bodyPr/>
                    <a:lstStyle/>
                    <a:p>
                      <a:pPr marL="38100" marR="38100" algn="ctr">
                        <a:lnSpc>
                          <a:spcPts val="1600"/>
                        </a:lnSpc>
                        <a:spcAft>
                          <a:spcPts val="0"/>
                        </a:spcAft>
                      </a:pPr>
                      <a:r>
                        <a:rPr lang="es-EC" sz="900" dirty="0">
                          <a:effectLst/>
                        </a:rPr>
                        <a:t>97</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149</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246</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80240472"/>
              </p:ext>
            </p:extLst>
          </p:nvPr>
        </p:nvGraphicFramePr>
        <p:xfrm>
          <a:off x="739428" y="5805264"/>
          <a:ext cx="7576988" cy="876300"/>
        </p:xfrm>
        <a:graphic>
          <a:graphicData uri="http://schemas.openxmlformats.org/drawingml/2006/table">
            <a:tbl>
              <a:tblPr firstRow="1" firstCol="1" bandRow="1">
                <a:tableStyleId>{BC89EF96-8CEA-46FF-86C4-4CE0E7609802}</a:tableStyleId>
              </a:tblPr>
              <a:tblGrid>
                <a:gridCol w="2059528"/>
                <a:gridCol w="5517460"/>
              </a:tblGrid>
              <a:tr h="0">
                <a:tc>
                  <a:txBody>
                    <a:bodyPr/>
                    <a:lstStyle/>
                    <a:p>
                      <a:pPr algn="ctr">
                        <a:lnSpc>
                          <a:spcPct val="115000"/>
                        </a:lnSpc>
                        <a:spcAft>
                          <a:spcPts val="0"/>
                        </a:spcAft>
                      </a:pPr>
                      <a:r>
                        <a:rPr lang="es-EC" sz="1400" dirty="0">
                          <a:effectLst/>
                        </a:rPr>
                        <a:t>HIPÓTESIS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H0: No  hay relación significativa entre Género y Problemas de robo</a:t>
                      </a:r>
                      <a:endParaRPr lang="es-EC" sz="1400" dirty="0">
                        <a:effectLst/>
                      </a:endParaRPr>
                    </a:p>
                    <a:p>
                      <a:pPr>
                        <a:lnSpc>
                          <a:spcPct val="115000"/>
                        </a:lnSpc>
                        <a:spcAft>
                          <a:spcPts val="0"/>
                        </a:spcAft>
                      </a:pPr>
                      <a:r>
                        <a:rPr lang="es-EC" sz="1000" dirty="0">
                          <a:effectLst/>
                        </a:rPr>
                        <a:t>H1: Si hay relación significativa entre Género y Problemas de robo</a:t>
                      </a:r>
                      <a:endParaRPr lang="es-EC" sz="14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400" dirty="0">
                          <a:effectLst/>
                        </a:rPr>
                        <a:t>RESULTADOS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G.S &lt;0,05</a:t>
                      </a:r>
                      <a:endParaRPr lang="es-EC" sz="1400" dirty="0">
                        <a:effectLst/>
                      </a:endParaRPr>
                    </a:p>
                    <a:p>
                      <a:pPr>
                        <a:lnSpc>
                          <a:spcPct val="115000"/>
                        </a:lnSpc>
                        <a:spcAft>
                          <a:spcPts val="0"/>
                        </a:spcAft>
                      </a:pPr>
                      <a:r>
                        <a:rPr lang="es-EC" sz="1000" dirty="0">
                          <a:effectLst/>
                        </a:rPr>
                        <a:t>0,034&lt;0,05</a:t>
                      </a:r>
                      <a:endParaRPr lang="es-EC" sz="1400" dirty="0">
                        <a:effectLst/>
                      </a:endParaRPr>
                    </a:p>
                    <a:p>
                      <a:pPr>
                        <a:lnSpc>
                          <a:spcPct val="115000"/>
                        </a:lnSpc>
                        <a:spcAft>
                          <a:spcPts val="0"/>
                        </a:spcAft>
                      </a:pPr>
                      <a:r>
                        <a:rPr lang="es-EC" sz="1000" dirty="0">
                          <a:effectLst/>
                        </a:rPr>
                        <a:t>Se acepta la hipótesis H1: Si hay relación significativa entre Género y Problemas de robo</a:t>
                      </a:r>
                      <a:endParaRPr lang="es-EC" sz="1400" dirty="0">
                        <a:effectLst/>
                        <a:latin typeface="Calibri"/>
                        <a:ea typeface="Calibri"/>
                        <a:cs typeface="Times New Roman"/>
                      </a:endParaRPr>
                    </a:p>
                  </a:txBody>
                  <a:tcPr marL="68580" marR="68580" marT="0" marB="0"/>
                </a:tc>
              </a:tr>
            </a:tbl>
          </a:graphicData>
        </a:graphic>
      </p:graphicFrame>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2658654" y="2060848"/>
            <a:ext cx="4092575" cy="3275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p:cNvSpPr/>
          <p:nvPr/>
        </p:nvSpPr>
        <p:spPr>
          <a:xfrm>
            <a:off x="5724128" y="2276872"/>
            <a:ext cx="64807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09343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43808" y="188640"/>
            <a:ext cx="3899465" cy="369332"/>
          </a:xfrm>
          <a:prstGeom prst="rect">
            <a:avLst/>
          </a:prstGeom>
        </p:spPr>
        <p:txBody>
          <a:bodyPr wrap="none">
            <a:spAutoFit/>
          </a:bodyPr>
          <a:lstStyle/>
          <a:p>
            <a:r>
              <a:rPr lang="es-EC" b="1" dirty="0"/>
              <a:t>Ocupación – Motivo De Viaje Chi2</a:t>
            </a:r>
          </a:p>
        </p:txBody>
      </p:sp>
      <p:graphicFrame>
        <p:nvGraphicFramePr>
          <p:cNvPr id="3" name="2 Tabla"/>
          <p:cNvGraphicFramePr>
            <a:graphicFrameLocks noGrp="1"/>
          </p:cNvGraphicFramePr>
          <p:nvPr>
            <p:extLst>
              <p:ext uri="{D42A27DB-BD31-4B8C-83A1-F6EECF244321}">
                <p14:modId xmlns:p14="http://schemas.microsoft.com/office/powerpoint/2010/main" val="3896938245"/>
              </p:ext>
            </p:extLst>
          </p:nvPr>
        </p:nvGraphicFramePr>
        <p:xfrm>
          <a:off x="899592" y="532904"/>
          <a:ext cx="7488833" cy="2032000"/>
        </p:xfrm>
        <a:graphic>
          <a:graphicData uri="http://schemas.openxmlformats.org/drawingml/2006/table">
            <a:tbl>
              <a:tblPr>
                <a:tableStyleId>{616DA210-FB5B-4158-B5E0-FEB733F419BA}</a:tableStyleId>
              </a:tblPr>
              <a:tblGrid>
                <a:gridCol w="1942082"/>
                <a:gridCol w="1942082"/>
                <a:gridCol w="780943"/>
                <a:gridCol w="679558"/>
                <a:gridCol w="780943"/>
                <a:gridCol w="780943"/>
                <a:gridCol w="582282"/>
              </a:tblGrid>
              <a:tr h="0">
                <a:tc gridSpan="7">
                  <a:txBody>
                    <a:bodyPr/>
                    <a:lstStyle/>
                    <a:p>
                      <a:pPr marL="38100" marR="38100" algn="ctr">
                        <a:lnSpc>
                          <a:spcPts val="1600"/>
                        </a:lnSpc>
                        <a:spcAft>
                          <a:spcPts val="0"/>
                        </a:spcAft>
                      </a:pPr>
                      <a:r>
                        <a:rPr lang="es-EC" sz="1000" dirty="0">
                          <a:effectLst/>
                        </a:rPr>
                        <a:t>Tabla de contingencia OCUPACIÓN * MOTIVO DE VIAJE</a:t>
                      </a:r>
                      <a:endParaRPr lang="es-EC" sz="12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rowSpan="2" gridSpan="2">
                  <a:txBody>
                    <a:bodyPr/>
                    <a:lstStyle/>
                    <a:p>
                      <a:pPr>
                        <a:lnSpc>
                          <a:spcPct val="115000"/>
                        </a:lnSpc>
                        <a:spcAft>
                          <a:spcPts val="0"/>
                        </a:spcAft>
                      </a:pPr>
                      <a:r>
                        <a:rPr lang="es-EC" sz="1400" dirty="0">
                          <a:effectLst/>
                        </a:rPr>
                        <a:t> </a:t>
                      </a:r>
                      <a:endParaRPr lang="es-EC" sz="1200" dirty="0">
                        <a:effectLst/>
                        <a:latin typeface="Calibri"/>
                        <a:ea typeface="Calibri"/>
                        <a:cs typeface="Times New Roman"/>
                      </a:endParaRPr>
                    </a:p>
                  </a:txBody>
                  <a:tcPr marL="68580" marR="68580" marT="0" marB="0"/>
                </a:tc>
                <a:tc rowSpan="2" hMerge="1">
                  <a:txBody>
                    <a:bodyPr/>
                    <a:lstStyle/>
                    <a:p>
                      <a:endParaRPr lang="es-EC"/>
                    </a:p>
                  </a:txBody>
                  <a:tcPr/>
                </a:tc>
                <a:tc gridSpan="4">
                  <a:txBody>
                    <a:bodyPr/>
                    <a:lstStyle/>
                    <a:p>
                      <a:pPr marL="38100" marR="38100" algn="ctr">
                        <a:lnSpc>
                          <a:spcPts val="1600"/>
                        </a:lnSpc>
                        <a:spcAft>
                          <a:spcPts val="0"/>
                        </a:spcAft>
                      </a:pPr>
                      <a:r>
                        <a:rPr lang="es-EC" sz="1000" dirty="0">
                          <a:effectLst/>
                        </a:rPr>
                        <a:t>MOTIVO DE VIAJE</a:t>
                      </a:r>
                      <a:endParaRPr lang="es-EC" sz="12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1000" dirty="0">
                          <a:effectLst/>
                        </a:rPr>
                        <a:t>Total</a:t>
                      </a:r>
                      <a:endParaRPr lang="es-EC" sz="1200" dirty="0">
                        <a:effectLst/>
                        <a:latin typeface="Calibri"/>
                        <a:ea typeface="Calibri"/>
                        <a:cs typeface="Times New Roman"/>
                      </a:endParaRPr>
                    </a:p>
                  </a:txBody>
                  <a:tcPr marL="68580" marR="68580" marT="0" marB="0"/>
                </a:tc>
              </a:tr>
              <a:tr h="0">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000" dirty="0">
                          <a:effectLst/>
                        </a:rPr>
                        <a:t>Estudios</a:t>
                      </a:r>
                      <a:endParaRPr lang="es-EC" sz="12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1000" dirty="0">
                          <a:effectLst/>
                        </a:rPr>
                        <a:t>Trabajo</a:t>
                      </a:r>
                      <a:endParaRPr lang="es-EC" sz="12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1000" dirty="0">
                          <a:effectLst/>
                        </a:rPr>
                        <a:t>Visita</a:t>
                      </a:r>
                      <a:endParaRPr lang="es-EC" sz="12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1000" dirty="0">
                          <a:effectLst/>
                        </a:rPr>
                        <a:t>Turismo</a:t>
                      </a:r>
                      <a:endParaRPr lang="es-EC" sz="1200" dirty="0">
                        <a:effectLst/>
                        <a:latin typeface="Calibri"/>
                        <a:ea typeface="Calibri"/>
                        <a:cs typeface="Times New Roman"/>
                      </a:endParaRPr>
                    </a:p>
                  </a:txBody>
                  <a:tcPr marL="68580" marR="68580" marT="0" marB="0"/>
                </a:tc>
                <a:tc vMerge="1">
                  <a:txBody>
                    <a:bodyPr/>
                    <a:lstStyle/>
                    <a:p>
                      <a:endParaRPr lang="es-EC"/>
                    </a:p>
                  </a:txBody>
                  <a:tcPr/>
                </a:tc>
              </a:tr>
              <a:tr h="0">
                <a:tc rowSpan="6">
                  <a:txBody>
                    <a:bodyPr/>
                    <a:lstStyle/>
                    <a:p>
                      <a:pPr marL="38100" marR="38100">
                        <a:lnSpc>
                          <a:spcPts val="1600"/>
                        </a:lnSpc>
                        <a:spcAft>
                          <a:spcPts val="0"/>
                        </a:spcAft>
                      </a:pPr>
                      <a:r>
                        <a:rPr lang="es-EC" sz="1000" dirty="0">
                          <a:effectLst/>
                        </a:rPr>
                        <a:t>OCUPACIÓN</a:t>
                      </a:r>
                      <a:endParaRPr lang="es-EC" sz="1200" dirty="0">
                        <a:effectLst/>
                        <a:latin typeface="Calibri"/>
                        <a:ea typeface="Calibri"/>
                        <a:cs typeface="Times New Roman"/>
                      </a:endParaRPr>
                    </a:p>
                  </a:txBody>
                  <a:tcPr marL="68580" marR="68580" marT="0" marB="0"/>
                </a:tc>
                <a:tc>
                  <a:txBody>
                    <a:bodyPr/>
                    <a:lstStyle/>
                    <a:p>
                      <a:pPr marL="38100" marR="38100">
                        <a:lnSpc>
                          <a:spcPts val="1600"/>
                        </a:lnSpc>
                        <a:spcAft>
                          <a:spcPts val="0"/>
                        </a:spcAft>
                      </a:pPr>
                      <a:r>
                        <a:rPr lang="es-EC" sz="1000" dirty="0">
                          <a:effectLst/>
                        </a:rPr>
                        <a:t>En relación de dependencia</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9</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85</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15</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8</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117</a:t>
                      </a:r>
                      <a:endParaRPr lang="es-EC" sz="12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1000" dirty="0">
                          <a:effectLst/>
                        </a:rPr>
                        <a:t>Negocio Propio</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2</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18</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7</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2</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29</a:t>
                      </a:r>
                      <a:endParaRPr lang="es-EC" sz="12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1000" dirty="0">
                          <a:effectLst/>
                        </a:rPr>
                        <a:t>Estudiante</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50</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4</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13</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5</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72</a:t>
                      </a:r>
                      <a:endParaRPr lang="es-EC" sz="12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1000" dirty="0">
                          <a:effectLst/>
                        </a:rPr>
                        <a:t>Jubilado</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0</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5</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4</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1</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10</a:t>
                      </a:r>
                      <a:endParaRPr lang="es-EC" sz="12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1000" dirty="0">
                          <a:effectLst/>
                        </a:rPr>
                        <a:t>No trabaja</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1</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1</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2</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0</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4</a:t>
                      </a:r>
                      <a:endParaRPr lang="es-EC" sz="12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1000" dirty="0">
                          <a:effectLst/>
                        </a:rPr>
                        <a:t>Ama de Casa</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1</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4</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6</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3</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14</a:t>
                      </a:r>
                      <a:endParaRPr lang="es-EC" sz="1200" dirty="0">
                        <a:effectLst/>
                        <a:latin typeface="Calibri"/>
                        <a:ea typeface="Calibri"/>
                        <a:cs typeface="Times New Roman"/>
                      </a:endParaRPr>
                    </a:p>
                  </a:txBody>
                  <a:tcPr marL="68580" marR="68580" marT="0" marB="0"/>
                </a:tc>
              </a:tr>
              <a:tr h="0">
                <a:tc gridSpan="2">
                  <a:txBody>
                    <a:bodyPr/>
                    <a:lstStyle/>
                    <a:p>
                      <a:pPr marL="38100" marR="38100">
                        <a:lnSpc>
                          <a:spcPts val="1600"/>
                        </a:lnSpc>
                        <a:spcAft>
                          <a:spcPts val="0"/>
                        </a:spcAft>
                      </a:pPr>
                      <a:r>
                        <a:rPr lang="es-EC" sz="1000" dirty="0">
                          <a:effectLst/>
                        </a:rPr>
                        <a:t>Total</a:t>
                      </a:r>
                      <a:endParaRPr lang="es-EC" sz="1200" dirty="0">
                        <a:effectLst/>
                        <a:latin typeface="Calibri"/>
                        <a:ea typeface="Calibri"/>
                        <a:cs typeface="Times New Roman"/>
                      </a:endParaRPr>
                    </a:p>
                  </a:txBody>
                  <a:tcPr marL="68580" marR="68580" marT="0" marB="0"/>
                </a:tc>
                <a:tc hMerge="1">
                  <a:txBody>
                    <a:bodyPr/>
                    <a:lstStyle/>
                    <a:p>
                      <a:endParaRPr lang="es-EC"/>
                    </a:p>
                  </a:txBody>
                  <a:tcPr/>
                </a:tc>
                <a:tc>
                  <a:txBody>
                    <a:bodyPr/>
                    <a:lstStyle/>
                    <a:p>
                      <a:pPr marL="38100" marR="38100" algn="r">
                        <a:lnSpc>
                          <a:spcPts val="1600"/>
                        </a:lnSpc>
                        <a:spcAft>
                          <a:spcPts val="0"/>
                        </a:spcAft>
                      </a:pPr>
                      <a:r>
                        <a:rPr lang="es-EC" sz="1000" dirty="0">
                          <a:effectLst/>
                        </a:rPr>
                        <a:t>63</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117</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47</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19</a:t>
                      </a:r>
                      <a:endParaRPr lang="es-EC" sz="12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1000" dirty="0">
                          <a:effectLst/>
                        </a:rPr>
                        <a:t>246</a:t>
                      </a:r>
                      <a:endParaRPr lang="es-EC" sz="1200" dirty="0">
                        <a:effectLst/>
                        <a:latin typeface="Calibri"/>
                        <a:ea typeface="Calibri"/>
                        <a:cs typeface="Times New Roman"/>
                      </a:endParaRPr>
                    </a:p>
                  </a:txBody>
                  <a:tcPr marL="68580" marR="68580" marT="0" marB="0"/>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632933"/>
            <a:ext cx="3784600" cy="3028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7452320" y="2780928"/>
            <a:ext cx="3600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3433936684"/>
              </p:ext>
            </p:extLst>
          </p:nvPr>
        </p:nvGraphicFramePr>
        <p:xfrm>
          <a:off x="467544" y="5733256"/>
          <a:ext cx="8213586" cy="936104"/>
        </p:xfrm>
        <a:graphic>
          <a:graphicData uri="http://schemas.openxmlformats.org/drawingml/2006/table">
            <a:tbl>
              <a:tblPr firstRow="1" firstCol="1" bandRow="1">
                <a:tableStyleId>{3B4B98B0-60AC-42C2-AFA5-B58CD77FA1E5}</a:tableStyleId>
              </a:tblPr>
              <a:tblGrid>
                <a:gridCol w="2066628"/>
                <a:gridCol w="6146958"/>
              </a:tblGrid>
              <a:tr h="374442">
                <a:tc>
                  <a:txBody>
                    <a:bodyPr/>
                    <a:lstStyle/>
                    <a:p>
                      <a:pPr algn="ctr">
                        <a:lnSpc>
                          <a:spcPct val="115000"/>
                        </a:lnSpc>
                        <a:spcAft>
                          <a:spcPts val="0"/>
                        </a:spcAft>
                      </a:pPr>
                      <a:r>
                        <a:rPr lang="es-EC" sz="1400" dirty="0">
                          <a:effectLst/>
                        </a:rPr>
                        <a:t>HIPÓTESIS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H0: No  hay relación significativa entre OCUPACIÓN – MOTIVO DE VIAJE</a:t>
                      </a:r>
                      <a:endParaRPr lang="es-EC" sz="1400" dirty="0">
                        <a:effectLst/>
                      </a:endParaRPr>
                    </a:p>
                    <a:p>
                      <a:pPr>
                        <a:lnSpc>
                          <a:spcPct val="115000"/>
                        </a:lnSpc>
                        <a:spcAft>
                          <a:spcPts val="0"/>
                        </a:spcAft>
                      </a:pPr>
                      <a:r>
                        <a:rPr lang="es-EC" sz="1000" dirty="0">
                          <a:effectLst/>
                        </a:rPr>
                        <a:t>H1: Si hay relación significativa entre OCUPACIÓN – MOTIVO DE VIAJE</a:t>
                      </a:r>
                      <a:endParaRPr lang="es-EC" sz="1400" dirty="0">
                        <a:effectLst/>
                        <a:latin typeface="Calibri"/>
                        <a:ea typeface="Calibri"/>
                        <a:cs typeface="Times New Roman"/>
                      </a:endParaRPr>
                    </a:p>
                  </a:txBody>
                  <a:tcPr marL="68580" marR="68580" marT="0" marB="0"/>
                </a:tc>
              </a:tr>
              <a:tr h="561662">
                <a:tc>
                  <a:txBody>
                    <a:bodyPr/>
                    <a:lstStyle/>
                    <a:p>
                      <a:pPr algn="ctr">
                        <a:lnSpc>
                          <a:spcPct val="115000"/>
                        </a:lnSpc>
                        <a:spcAft>
                          <a:spcPts val="0"/>
                        </a:spcAft>
                      </a:pPr>
                      <a:r>
                        <a:rPr lang="es-EC" sz="1400" dirty="0">
                          <a:effectLst/>
                        </a:rPr>
                        <a:t>RESULTADOS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G.S &lt;0,05</a:t>
                      </a:r>
                      <a:endParaRPr lang="es-EC" sz="1400" dirty="0">
                        <a:effectLst/>
                      </a:endParaRPr>
                    </a:p>
                    <a:p>
                      <a:pPr>
                        <a:lnSpc>
                          <a:spcPct val="115000"/>
                        </a:lnSpc>
                        <a:spcAft>
                          <a:spcPts val="0"/>
                        </a:spcAft>
                      </a:pPr>
                      <a:r>
                        <a:rPr lang="es-EC" sz="1000" dirty="0">
                          <a:effectLst/>
                        </a:rPr>
                        <a:t>0,000&lt;0,05</a:t>
                      </a:r>
                      <a:endParaRPr lang="es-EC" sz="1400" dirty="0">
                        <a:effectLst/>
                      </a:endParaRPr>
                    </a:p>
                    <a:p>
                      <a:pPr>
                        <a:lnSpc>
                          <a:spcPct val="115000"/>
                        </a:lnSpc>
                        <a:spcAft>
                          <a:spcPts val="0"/>
                        </a:spcAft>
                      </a:pPr>
                      <a:r>
                        <a:rPr lang="es-EC" sz="1000" dirty="0">
                          <a:effectLst/>
                        </a:rPr>
                        <a:t>Se acepta la hipótesis H1: Si  hay relación significativa entre OCUPACIÓN – MOTIVO DE VIAJE</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31650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188640"/>
            <a:ext cx="5904656" cy="369332"/>
          </a:xfrm>
          <a:prstGeom prst="rect">
            <a:avLst/>
          </a:prstGeom>
        </p:spPr>
        <p:txBody>
          <a:bodyPr wrap="square">
            <a:spAutoFit/>
          </a:bodyPr>
          <a:lstStyle/>
          <a:p>
            <a:pPr algn="ctr"/>
            <a:r>
              <a:rPr lang="es-EC" b="1" dirty="0" smtClean="0"/>
              <a:t>Motivo De Viaje – Estado De Las Unidades</a:t>
            </a:r>
            <a:endParaRPr lang="es-EC" b="1" dirty="0"/>
          </a:p>
        </p:txBody>
      </p:sp>
      <p:graphicFrame>
        <p:nvGraphicFramePr>
          <p:cNvPr id="3" name="2 Tabla"/>
          <p:cNvGraphicFramePr>
            <a:graphicFrameLocks noGrp="1"/>
          </p:cNvGraphicFramePr>
          <p:nvPr>
            <p:extLst>
              <p:ext uri="{D42A27DB-BD31-4B8C-83A1-F6EECF244321}">
                <p14:modId xmlns:p14="http://schemas.microsoft.com/office/powerpoint/2010/main" val="3800386281"/>
              </p:ext>
            </p:extLst>
          </p:nvPr>
        </p:nvGraphicFramePr>
        <p:xfrm>
          <a:off x="971602" y="557972"/>
          <a:ext cx="7416823" cy="1625600"/>
        </p:xfrm>
        <a:graphic>
          <a:graphicData uri="http://schemas.openxmlformats.org/drawingml/2006/table">
            <a:tbl>
              <a:tblPr>
                <a:tableStyleId>{616DA210-FB5B-4158-B5E0-FEB733F419BA}</a:tableStyleId>
              </a:tblPr>
              <a:tblGrid>
                <a:gridCol w="1349440"/>
                <a:gridCol w="1349440"/>
                <a:gridCol w="1349440"/>
                <a:gridCol w="1252226"/>
                <a:gridCol w="1152294"/>
                <a:gridCol w="963983"/>
              </a:tblGrid>
              <a:tr h="0">
                <a:tc rowSpan="2" gridSpan="2">
                  <a:txBody>
                    <a:bodyPr/>
                    <a:lstStyle/>
                    <a:p>
                      <a:pPr>
                        <a:lnSpc>
                          <a:spcPct val="115000"/>
                        </a:lnSpc>
                        <a:spcAft>
                          <a:spcPts val="0"/>
                        </a:spcAft>
                      </a:pPr>
                      <a:r>
                        <a:rPr lang="es-EC" sz="1200" dirty="0">
                          <a:effectLst/>
                        </a:rPr>
                        <a:t> </a:t>
                      </a:r>
                      <a:endParaRPr lang="es-EC" sz="1100" dirty="0">
                        <a:effectLst/>
                        <a:latin typeface="Calibri"/>
                        <a:ea typeface="Calibri"/>
                        <a:cs typeface="Times New Roman"/>
                      </a:endParaRPr>
                    </a:p>
                  </a:txBody>
                  <a:tcPr marL="68580" marR="68580" marT="0" marB="0"/>
                </a:tc>
                <a:tc rowSpan="2" hMerge="1">
                  <a:txBody>
                    <a:bodyPr/>
                    <a:lstStyle/>
                    <a:p>
                      <a:endParaRPr lang="es-EC"/>
                    </a:p>
                  </a:txBody>
                  <a:tcPr/>
                </a:tc>
                <a:tc gridSpan="3">
                  <a:txBody>
                    <a:bodyPr/>
                    <a:lstStyle/>
                    <a:p>
                      <a:pPr marL="38100" marR="38100" algn="ctr">
                        <a:lnSpc>
                          <a:spcPts val="1600"/>
                        </a:lnSpc>
                        <a:spcAft>
                          <a:spcPts val="0"/>
                        </a:spcAft>
                      </a:pPr>
                      <a:r>
                        <a:rPr lang="es-EC" sz="900" dirty="0">
                          <a:effectLst/>
                        </a:rPr>
                        <a:t>¿EN GENERAL CÓMO CONSIDERA EL ESTADO DE LAS UNIDADES DE TRANSPORTE METROBUS - Q TROLEBUS?</a:t>
                      </a:r>
                      <a:endParaRPr lang="es-EC" sz="11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r>
              <a:tr h="0">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900" dirty="0">
                          <a:effectLst/>
                        </a:rPr>
                        <a:t>Buena</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Regular</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Malo</a:t>
                      </a:r>
                      <a:endParaRPr lang="es-EC" sz="1100" dirty="0">
                        <a:effectLst/>
                        <a:latin typeface="Calibri"/>
                        <a:ea typeface="Calibri"/>
                        <a:cs typeface="Times New Roman"/>
                      </a:endParaRPr>
                    </a:p>
                  </a:txBody>
                  <a:tcPr marL="68580" marR="68580" marT="0" marB="0"/>
                </a:tc>
                <a:tc vMerge="1">
                  <a:txBody>
                    <a:bodyPr/>
                    <a:lstStyle/>
                    <a:p>
                      <a:endParaRPr lang="es-EC"/>
                    </a:p>
                  </a:txBody>
                  <a:tcPr/>
                </a:tc>
              </a:tr>
              <a:tr h="0">
                <a:tc rowSpan="4">
                  <a:txBody>
                    <a:bodyPr/>
                    <a:lstStyle/>
                    <a:p>
                      <a:pPr marL="38100" marR="38100">
                        <a:lnSpc>
                          <a:spcPts val="1600"/>
                        </a:lnSpc>
                        <a:spcAft>
                          <a:spcPts val="0"/>
                        </a:spcAft>
                      </a:pPr>
                      <a:r>
                        <a:rPr lang="es-EC" sz="900" dirty="0">
                          <a:effectLst/>
                        </a:rPr>
                        <a:t>MOTIVO DE VIAJE</a:t>
                      </a:r>
                      <a:endParaRPr lang="es-EC" sz="1100" dirty="0">
                        <a:effectLst/>
                        <a:latin typeface="Calibri"/>
                        <a:ea typeface="Calibri"/>
                        <a:cs typeface="Times New Roman"/>
                      </a:endParaRPr>
                    </a:p>
                  </a:txBody>
                  <a:tcPr marL="68580" marR="68580" marT="0" marB="0"/>
                </a:tc>
                <a:tc>
                  <a:txBody>
                    <a:bodyPr/>
                    <a:lstStyle/>
                    <a:p>
                      <a:pPr marL="38100" marR="38100">
                        <a:lnSpc>
                          <a:spcPts val="1600"/>
                        </a:lnSpc>
                        <a:spcAft>
                          <a:spcPts val="0"/>
                        </a:spcAft>
                      </a:pPr>
                      <a:r>
                        <a:rPr lang="es-EC" sz="900" dirty="0">
                          <a:effectLst/>
                        </a:rPr>
                        <a:t>Estudios</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24</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34</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5</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63</a:t>
                      </a:r>
                      <a:endParaRPr lang="es-EC" sz="11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900" dirty="0">
                          <a:effectLst/>
                        </a:rPr>
                        <a:t>Trabajo</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29</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74</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14</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117</a:t>
                      </a:r>
                      <a:endParaRPr lang="es-EC" sz="11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900" dirty="0">
                          <a:effectLst/>
                        </a:rPr>
                        <a:t>Visita</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21</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20</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6</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47</a:t>
                      </a:r>
                      <a:endParaRPr lang="es-EC" sz="11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900" dirty="0">
                          <a:effectLst/>
                        </a:rPr>
                        <a:t>Turismo</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11</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6</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19</a:t>
                      </a:r>
                      <a:endParaRPr lang="es-EC" sz="1100" dirty="0">
                        <a:effectLst/>
                        <a:latin typeface="Calibri"/>
                        <a:ea typeface="Calibri"/>
                        <a:cs typeface="Times New Roman"/>
                      </a:endParaRPr>
                    </a:p>
                  </a:txBody>
                  <a:tcPr marL="68580" marR="68580" marT="0" marB="0"/>
                </a:tc>
              </a:tr>
              <a:tr h="0">
                <a:tc gridSpan="2">
                  <a:txBody>
                    <a:bodyPr/>
                    <a:lstStyle/>
                    <a:p>
                      <a:pPr marL="38100" marR="38100">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c hMerge="1">
                  <a:txBody>
                    <a:bodyPr/>
                    <a:lstStyle/>
                    <a:p>
                      <a:endParaRPr lang="es-EC"/>
                    </a:p>
                  </a:txBody>
                  <a:tcPr/>
                </a:tc>
                <a:tc>
                  <a:txBody>
                    <a:bodyPr/>
                    <a:lstStyle/>
                    <a:p>
                      <a:pPr marL="38100" marR="38100" algn="r">
                        <a:lnSpc>
                          <a:spcPts val="1600"/>
                        </a:lnSpc>
                        <a:spcAft>
                          <a:spcPts val="0"/>
                        </a:spcAft>
                      </a:pPr>
                      <a:r>
                        <a:rPr lang="es-EC" sz="900" dirty="0">
                          <a:effectLst/>
                        </a:rPr>
                        <a:t>85</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134</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27</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246</a:t>
                      </a:r>
                      <a:endParaRPr lang="es-EC" sz="1100" dirty="0">
                        <a:effectLst/>
                        <a:latin typeface="Calibri"/>
                        <a:ea typeface="Calibri"/>
                        <a:cs typeface="Times New Roman"/>
                      </a:endParaRPr>
                    </a:p>
                  </a:txBody>
                  <a:tcPr marL="68580" marR="68580" marT="0" marB="0"/>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370485"/>
            <a:ext cx="3528392" cy="2881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5292080" y="2528900"/>
            <a:ext cx="576064" cy="756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1268854960"/>
              </p:ext>
            </p:extLst>
          </p:nvPr>
        </p:nvGraphicFramePr>
        <p:xfrm>
          <a:off x="179512" y="5517232"/>
          <a:ext cx="8784976" cy="1152128"/>
        </p:xfrm>
        <a:graphic>
          <a:graphicData uri="http://schemas.openxmlformats.org/drawingml/2006/table">
            <a:tbl>
              <a:tblPr firstRow="1" firstCol="1" bandRow="1">
                <a:tableStyleId>{3B4B98B0-60AC-42C2-AFA5-B58CD77FA1E5}</a:tableStyleId>
              </a:tblPr>
              <a:tblGrid>
                <a:gridCol w="2386905"/>
                <a:gridCol w="6398071"/>
              </a:tblGrid>
              <a:tr h="379824">
                <a:tc>
                  <a:txBody>
                    <a:bodyPr/>
                    <a:lstStyle/>
                    <a:p>
                      <a:pPr algn="ctr">
                        <a:lnSpc>
                          <a:spcPct val="115000"/>
                        </a:lnSpc>
                        <a:spcAft>
                          <a:spcPts val="0"/>
                        </a:spcAft>
                      </a:pPr>
                      <a:r>
                        <a:rPr lang="es-EC" sz="1400" dirty="0">
                          <a:effectLst/>
                        </a:rPr>
                        <a:t>HIPÓTESIS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H0: No  hay relación significativa entre MOTIVO DE VIAJE – ESTADO DE LAS UNIDADES</a:t>
                      </a:r>
                      <a:endParaRPr lang="es-EC" sz="1400" dirty="0">
                        <a:effectLst/>
                      </a:endParaRPr>
                    </a:p>
                    <a:p>
                      <a:pPr>
                        <a:lnSpc>
                          <a:spcPct val="115000"/>
                        </a:lnSpc>
                        <a:spcAft>
                          <a:spcPts val="0"/>
                        </a:spcAft>
                      </a:pPr>
                      <a:r>
                        <a:rPr lang="es-EC" sz="1000" dirty="0">
                          <a:effectLst/>
                        </a:rPr>
                        <a:t>H1: Si hay relación significativa entre MOTIVO DE VIAJE – ESTADO DE LAS UNIDADES</a:t>
                      </a:r>
                      <a:endParaRPr lang="es-EC" sz="1400" dirty="0">
                        <a:effectLst/>
                        <a:latin typeface="Calibri"/>
                        <a:ea typeface="Calibri"/>
                        <a:cs typeface="Times New Roman"/>
                      </a:endParaRPr>
                    </a:p>
                  </a:txBody>
                  <a:tcPr marL="68580" marR="68580" marT="0" marB="0"/>
                </a:tc>
              </a:tr>
              <a:tr h="772304">
                <a:tc>
                  <a:txBody>
                    <a:bodyPr/>
                    <a:lstStyle/>
                    <a:p>
                      <a:pPr algn="ctr">
                        <a:lnSpc>
                          <a:spcPct val="115000"/>
                        </a:lnSpc>
                        <a:spcAft>
                          <a:spcPts val="0"/>
                        </a:spcAft>
                      </a:pPr>
                      <a:r>
                        <a:rPr lang="es-EC" sz="1400" dirty="0">
                          <a:effectLst/>
                        </a:rPr>
                        <a:t>RESULTADOS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G.S &lt;0,05</a:t>
                      </a:r>
                      <a:endParaRPr lang="es-EC" sz="1400" dirty="0">
                        <a:effectLst/>
                      </a:endParaRPr>
                    </a:p>
                    <a:p>
                      <a:pPr>
                        <a:lnSpc>
                          <a:spcPct val="115000"/>
                        </a:lnSpc>
                        <a:spcAft>
                          <a:spcPts val="0"/>
                        </a:spcAft>
                      </a:pPr>
                      <a:r>
                        <a:rPr lang="es-EC" sz="1000" dirty="0">
                          <a:effectLst/>
                        </a:rPr>
                        <a:t>0,038&lt;0,05</a:t>
                      </a:r>
                      <a:endParaRPr lang="es-EC" sz="1400" dirty="0">
                        <a:effectLst/>
                      </a:endParaRPr>
                    </a:p>
                    <a:p>
                      <a:pPr>
                        <a:lnSpc>
                          <a:spcPct val="115000"/>
                        </a:lnSpc>
                        <a:spcAft>
                          <a:spcPts val="0"/>
                        </a:spcAft>
                      </a:pPr>
                      <a:r>
                        <a:rPr lang="es-EC" sz="1000" dirty="0">
                          <a:effectLst/>
                        </a:rPr>
                        <a:t>Se acepta la hipótesis </a:t>
                      </a:r>
                      <a:r>
                        <a:rPr lang="es-EC" sz="1000" dirty="0" smtClean="0">
                          <a:effectLst/>
                        </a:rPr>
                        <a:t>H1: </a:t>
                      </a:r>
                      <a:r>
                        <a:rPr lang="es-EC" sz="1000" dirty="0">
                          <a:effectLst/>
                        </a:rPr>
                        <a:t>Si  hay relación significativa entre MOTIVO DE VIAJE – ESTADO DE LAS UNIDADES</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709952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4252411164"/>
              </p:ext>
            </p:extLst>
          </p:nvPr>
        </p:nvGraphicFramePr>
        <p:xfrm>
          <a:off x="611560" y="548680"/>
          <a:ext cx="813690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51865"/>
            <a:ext cx="648072" cy="557342"/>
          </a:xfrm>
          <a:prstGeom prst="rect">
            <a:avLst/>
          </a:prstGeom>
        </p:spPr>
      </p:pic>
      <p:pic>
        <p:nvPicPr>
          <p:cNvPr id="5" name="4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67054"/>
            <a:ext cx="803937" cy="726964"/>
          </a:xfrm>
          <a:prstGeom prst="rect">
            <a:avLst/>
          </a:prstGeom>
        </p:spPr>
      </p:pic>
    </p:spTree>
    <p:extLst>
      <p:ext uri="{BB962C8B-B14F-4D97-AF65-F5344CB8AC3E}">
        <p14:creationId xmlns:p14="http://schemas.microsoft.com/office/powerpoint/2010/main" val="1801580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88640"/>
            <a:ext cx="7344816" cy="369332"/>
          </a:xfrm>
          <a:prstGeom prst="rect">
            <a:avLst/>
          </a:prstGeom>
        </p:spPr>
        <p:txBody>
          <a:bodyPr wrap="square">
            <a:spAutoFit/>
          </a:bodyPr>
          <a:lstStyle/>
          <a:p>
            <a:pPr algn="ctr"/>
            <a:r>
              <a:rPr lang="es-EC" b="1" dirty="0" smtClean="0"/>
              <a:t>Trato Del Conductor Y Personal - Limpieza De Las Unidades Chi2</a:t>
            </a:r>
            <a:endParaRPr lang="es-EC" b="1" dirty="0"/>
          </a:p>
        </p:txBody>
      </p:sp>
      <p:graphicFrame>
        <p:nvGraphicFramePr>
          <p:cNvPr id="3" name="2 Tabla"/>
          <p:cNvGraphicFramePr>
            <a:graphicFrameLocks noGrp="1"/>
          </p:cNvGraphicFramePr>
          <p:nvPr>
            <p:extLst>
              <p:ext uri="{D42A27DB-BD31-4B8C-83A1-F6EECF244321}">
                <p14:modId xmlns:p14="http://schemas.microsoft.com/office/powerpoint/2010/main" val="37478666"/>
              </p:ext>
            </p:extLst>
          </p:nvPr>
        </p:nvGraphicFramePr>
        <p:xfrm>
          <a:off x="395537" y="692696"/>
          <a:ext cx="8424936" cy="1422400"/>
        </p:xfrm>
        <a:graphic>
          <a:graphicData uri="http://schemas.openxmlformats.org/drawingml/2006/table">
            <a:tbl>
              <a:tblPr>
                <a:tableStyleId>{616DA210-FB5B-4158-B5E0-FEB733F419BA}</a:tableStyleId>
              </a:tblPr>
              <a:tblGrid>
                <a:gridCol w="3096343"/>
                <a:gridCol w="875401"/>
                <a:gridCol w="1826599"/>
                <a:gridCol w="1826599"/>
                <a:gridCol w="799994"/>
              </a:tblGrid>
              <a:tr h="0">
                <a:tc rowSpan="2" gridSpan="2">
                  <a:txBody>
                    <a:bodyPr/>
                    <a:lstStyle/>
                    <a:p>
                      <a:pPr>
                        <a:lnSpc>
                          <a:spcPct val="115000"/>
                        </a:lnSpc>
                        <a:spcAft>
                          <a:spcPts val="0"/>
                        </a:spcAft>
                      </a:pPr>
                      <a:r>
                        <a:rPr lang="es-EC" sz="1200" dirty="0">
                          <a:effectLst/>
                        </a:rPr>
                        <a:t> </a:t>
                      </a:r>
                      <a:endParaRPr lang="es-EC" sz="1100" dirty="0">
                        <a:effectLst/>
                        <a:latin typeface="Calibri"/>
                        <a:ea typeface="Calibri"/>
                        <a:cs typeface="Times New Roman"/>
                      </a:endParaRPr>
                    </a:p>
                  </a:txBody>
                  <a:tcPr marL="68580" marR="68580" marT="0" marB="0"/>
                </a:tc>
                <a:tc rowSpan="2" hMerge="1">
                  <a:txBody>
                    <a:bodyPr/>
                    <a:lstStyle/>
                    <a:p>
                      <a:endParaRPr lang="es-EC"/>
                    </a:p>
                  </a:txBody>
                  <a:tcPr/>
                </a:tc>
                <a:tc gridSpan="2">
                  <a:txBody>
                    <a:bodyPr/>
                    <a:lstStyle/>
                    <a:p>
                      <a:pPr marL="38100" marR="38100" algn="ctr">
                        <a:lnSpc>
                          <a:spcPts val="1600"/>
                        </a:lnSpc>
                        <a:spcAft>
                          <a:spcPts val="0"/>
                        </a:spcAft>
                      </a:pPr>
                      <a:r>
                        <a:rPr lang="es-EC" sz="900" dirty="0">
                          <a:effectLst/>
                        </a:rPr>
                        <a:t>¿EN GENERAL COMO CONSIDERA LA LIMPIEZA DE LAS UNIDADES DE TRANSPORTE METROBUS - Q TROLEBUS?</a:t>
                      </a:r>
                      <a:endParaRPr lang="es-EC" sz="1100" dirty="0">
                        <a:effectLst/>
                        <a:latin typeface="Calibri"/>
                        <a:ea typeface="Calibri"/>
                        <a:cs typeface="Times New Roman"/>
                      </a:endParaRPr>
                    </a:p>
                  </a:txBody>
                  <a:tcPr marL="68580" marR="68580" marT="0" marB="0"/>
                </a:tc>
                <a:tc hMerge="1">
                  <a:txBody>
                    <a:bodyPr/>
                    <a:lstStyle/>
                    <a:p>
                      <a:endParaRPr lang="es-EC"/>
                    </a:p>
                  </a:txBody>
                  <a:tcPr/>
                </a:tc>
                <a:tc rowSpan="2">
                  <a:txBody>
                    <a:bodyPr/>
                    <a:lstStyle/>
                    <a:p>
                      <a:pPr marL="38100" marR="38100" algn="ctr">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r>
              <a:tr h="0">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900" dirty="0">
                          <a:effectLst/>
                        </a:rPr>
                        <a:t>Limpias</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Sucias</a:t>
                      </a:r>
                      <a:endParaRPr lang="es-EC" sz="1100" dirty="0">
                        <a:effectLst/>
                        <a:latin typeface="Calibri"/>
                        <a:ea typeface="Calibri"/>
                        <a:cs typeface="Times New Roman"/>
                      </a:endParaRPr>
                    </a:p>
                  </a:txBody>
                  <a:tcPr marL="68580" marR="68580" marT="0" marB="0"/>
                </a:tc>
                <a:tc vMerge="1">
                  <a:txBody>
                    <a:bodyPr/>
                    <a:lstStyle/>
                    <a:p>
                      <a:endParaRPr lang="es-EC"/>
                    </a:p>
                  </a:txBody>
                  <a:tcPr/>
                </a:tc>
              </a:tr>
              <a:tr h="0">
                <a:tc rowSpan="3">
                  <a:txBody>
                    <a:bodyPr/>
                    <a:lstStyle/>
                    <a:p>
                      <a:pPr marL="38100" marR="38100">
                        <a:lnSpc>
                          <a:spcPts val="1600"/>
                        </a:lnSpc>
                        <a:spcAft>
                          <a:spcPts val="0"/>
                        </a:spcAft>
                      </a:pPr>
                      <a:r>
                        <a:rPr lang="es-EC" sz="900" dirty="0">
                          <a:effectLst/>
                        </a:rPr>
                        <a:t>CALIFIQUE EL TRATO QUE RECIBE POR PARTE DEL CONDUCTOR Y PERSONAL DE LAS PARADAS DEL MEDIO DE TRANSPORTE TROLEBÚS</a:t>
                      </a:r>
                      <a:endParaRPr lang="es-EC" sz="1100" dirty="0">
                        <a:effectLst/>
                        <a:latin typeface="Calibri"/>
                        <a:ea typeface="Calibri"/>
                        <a:cs typeface="Times New Roman"/>
                      </a:endParaRPr>
                    </a:p>
                  </a:txBody>
                  <a:tcPr marL="68580" marR="68580" marT="0" marB="0"/>
                </a:tc>
                <a:tc>
                  <a:txBody>
                    <a:bodyPr/>
                    <a:lstStyle/>
                    <a:p>
                      <a:pPr marL="38100" marR="38100">
                        <a:lnSpc>
                          <a:spcPts val="1600"/>
                        </a:lnSpc>
                        <a:spcAft>
                          <a:spcPts val="0"/>
                        </a:spcAft>
                      </a:pPr>
                      <a:r>
                        <a:rPr lang="es-EC" sz="900" dirty="0">
                          <a:effectLst/>
                        </a:rPr>
                        <a:t>Amable</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90</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25</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115</a:t>
                      </a:r>
                      <a:endParaRPr lang="es-EC" sz="11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900" dirty="0">
                          <a:effectLst/>
                        </a:rPr>
                        <a:t>Indiferente</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72</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27</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99</a:t>
                      </a:r>
                      <a:endParaRPr lang="es-EC" sz="11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900" dirty="0">
                          <a:effectLst/>
                        </a:rPr>
                        <a:t>Grosero</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15</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17</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32</a:t>
                      </a:r>
                      <a:endParaRPr lang="es-EC" sz="1100" dirty="0">
                        <a:effectLst/>
                        <a:latin typeface="Calibri"/>
                        <a:ea typeface="Calibri"/>
                        <a:cs typeface="Times New Roman"/>
                      </a:endParaRPr>
                    </a:p>
                  </a:txBody>
                  <a:tcPr marL="68580" marR="68580" marT="0" marB="0"/>
                </a:tc>
              </a:tr>
              <a:tr h="0">
                <a:tc gridSpan="2">
                  <a:txBody>
                    <a:bodyPr/>
                    <a:lstStyle/>
                    <a:p>
                      <a:pPr marL="38100" marR="38100">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c hMerge="1">
                  <a:txBody>
                    <a:bodyPr/>
                    <a:lstStyle/>
                    <a:p>
                      <a:endParaRPr lang="es-EC"/>
                    </a:p>
                  </a:txBody>
                  <a:tcPr/>
                </a:tc>
                <a:tc>
                  <a:txBody>
                    <a:bodyPr/>
                    <a:lstStyle/>
                    <a:p>
                      <a:pPr marL="38100" marR="38100" algn="r">
                        <a:lnSpc>
                          <a:spcPts val="1600"/>
                        </a:lnSpc>
                        <a:spcAft>
                          <a:spcPts val="0"/>
                        </a:spcAft>
                      </a:pPr>
                      <a:r>
                        <a:rPr lang="es-EC" sz="900" dirty="0">
                          <a:effectLst/>
                        </a:rPr>
                        <a:t>177</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69</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246</a:t>
                      </a:r>
                      <a:endParaRPr lang="es-EC" sz="1100" dirty="0">
                        <a:effectLst/>
                        <a:latin typeface="Calibri"/>
                        <a:ea typeface="Calibri"/>
                        <a:cs typeface="Times New Roman"/>
                      </a:endParaRPr>
                    </a:p>
                  </a:txBody>
                  <a:tcPr marL="68580" marR="68580" marT="0" marB="0"/>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354199"/>
            <a:ext cx="3522676" cy="2831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5292080" y="2564904"/>
            <a:ext cx="648072" cy="698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3413725647"/>
              </p:ext>
            </p:extLst>
          </p:nvPr>
        </p:nvGraphicFramePr>
        <p:xfrm>
          <a:off x="251520" y="5517232"/>
          <a:ext cx="8640960" cy="876300"/>
        </p:xfrm>
        <a:graphic>
          <a:graphicData uri="http://schemas.openxmlformats.org/drawingml/2006/table">
            <a:tbl>
              <a:tblPr firstRow="1" firstCol="1" bandRow="1">
                <a:tableStyleId>{3B4B98B0-60AC-42C2-AFA5-B58CD77FA1E5}</a:tableStyleId>
              </a:tblPr>
              <a:tblGrid>
                <a:gridCol w="2348730"/>
                <a:gridCol w="6292230"/>
              </a:tblGrid>
              <a:tr h="0">
                <a:tc>
                  <a:txBody>
                    <a:bodyPr/>
                    <a:lstStyle/>
                    <a:p>
                      <a:pPr algn="ctr">
                        <a:lnSpc>
                          <a:spcPct val="115000"/>
                        </a:lnSpc>
                        <a:spcAft>
                          <a:spcPts val="0"/>
                        </a:spcAft>
                      </a:pPr>
                      <a:r>
                        <a:rPr lang="es-EC" sz="1400" dirty="0">
                          <a:effectLst/>
                        </a:rPr>
                        <a:t>HIPÓTESIS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H0: No  hay relación significativa entre TRATO DEL PERSONAL – LIMPIEZA DE LAS UNIDADES</a:t>
                      </a:r>
                      <a:endParaRPr lang="es-EC" sz="1400" dirty="0">
                        <a:effectLst/>
                      </a:endParaRPr>
                    </a:p>
                    <a:p>
                      <a:pPr>
                        <a:lnSpc>
                          <a:spcPct val="115000"/>
                        </a:lnSpc>
                        <a:spcAft>
                          <a:spcPts val="0"/>
                        </a:spcAft>
                        <a:tabLst>
                          <a:tab pos="3352800" algn="l"/>
                        </a:tabLst>
                      </a:pPr>
                      <a:r>
                        <a:rPr lang="es-EC" sz="1000" dirty="0">
                          <a:effectLst/>
                        </a:rPr>
                        <a:t>H1: Si hay relación significativa entre TRATO DEL PERSONAL – LIMPIEZA DE LAS UNIDADES	</a:t>
                      </a:r>
                      <a:endParaRPr lang="es-EC" sz="14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400" dirty="0">
                          <a:effectLst/>
                        </a:rPr>
                        <a:t>RESULTADOS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G.S &lt;0,05</a:t>
                      </a:r>
                      <a:endParaRPr lang="es-EC" sz="1400" dirty="0">
                        <a:effectLst/>
                      </a:endParaRPr>
                    </a:p>
                    <a:p>
                      <a:pPr>
                        <a:lnSpc>
                          <a:spcPct val="115000"/>
                        </a:lnSpc>
                        <a:spcAft>
                          <a:spcPts val="0"/>
                        </a:spcAft>
                      </a:pPr>
                      <a:r>
                        <a:rPr lang="es-EC" sz="1000" dirty="0">
                          <a:effectLst/>
                        </a:rPr>
                        <a:t>0,002&lt;0,05</a:t>
                      </a:r>
                      <a:endParaRPr lang="es-EC" sz="1400" dirty="0">
                        <a:effectLst/>
                      </a:endParaRPr>
                    </a:p>
                    <a:p>
                      <a:pPr>
                        <a:lnSpc>
                          <a:spcPct val="115000"/>
                        </a:lnSpc>
                        <a:spcAft>
                          <a:spcPts val="0"/>
                        </a:spcAft>
                      </a:pPr>
                      <a:r>
                        <a:rPr lang="es-EC" sz="1000" dirty="0">
                          <a:effectLst/>
                        </a:rPr>
                        <a:t>Se acepta la hipótesis H1: Si  hay relación significativa entre TRATO DEL PERSONAL – LIMPIEZA DE LAS UNIDADES</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16200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374710279"/>
              </p:ext>
            </p:extLst>
          </p:nvPr>
        </p:nvGraphicFramePr>
        <p:xfrm>
          <a:off x="467544" y="579194"/>
          <a:ext cx="8352929" cy="1625600"/>
        </p:xfrm>
        <a:graphic>
          <a:graphicData uri="http://schemas.openxmlformats.org/drawingml/2006/table">
            <a:tbl>
              <a:tblPr>
                <a:tableStyleId>{616DA210-FB5B-4158-B5E0-FEB733F419BA}</a:tableStyleId>
              </a:tblPr>
              <a:tblGrid>
                <a:gridCol w="2143594"/>
                <a:gridCol w="1240291"/>
                <a:gridCol w="1365459"/>
                <a:gridCol w="1365459"/>
                <a:gridCol w="1240291"/>
                <a:gridCol w="997835"/>
              </a:tblGrid>
              <a:tr h="0">
                <a:tc rowSpan="2" gridSpan="2">
                  <a:txBody>
                    <a:bodyPr/>
                    <a:lstStyle/>
                    <a:p>
                      <a:pPr>
                        <a:lnSpc>
                          <a:spcPct val="115000"/>
                        </a:lnSpc>
                        <a:spcAft>
                          <a:spcPts val="0"/>
                        </a:spcAft>
                      </a:pPr>
                      <a:r>
                        <a:rPr lang="es-EC" sz="1200" dirty="0">
                          <a:effectLst/>
                        </a:rPr>
                        <a:t> </a:t>
                      </a:r>
                      <a:endParaRPr lang="es-EC" sz="1100" dirty="0">
                        <a:effectLst/>
                        <a:latin typeface="Calibri"/>
                        <a:ea typeface="Calibri"/>
                        <a:cs typeface="Times New Roman"/>
                      </a:endParaRPr>
                    </a:p>
                  </a:txBody>
                  <a:tcPr marL="68580" marR="68580" marT="0" marB="0"/>
                </a:tc>
                <a:tc rowSpan="2" hMerge="1">
                  <a:txBody>
                    <a:bodyPr/>
                    <a:lstStyle/>
                    <a:p>
                      <a:endParaRPr lang="es-EC"/>
                    </a:p>
                  </a:txBody>
                  <a:tcPr/>
                </a:tc>
                <a:tc gridSpan="3">
                  <a:txBody>
                    <a:bodyPr/>
                    <a:lstStyle/>
                    <a:p>
                      <a:pPr marL="38100" marR="38100" algn="ctr">
                        <a:lnSpc>
                          <a:spcPts val="1600"/>
                        </a:lnSpc>
                        <a:spcAft>
                          <a:spcPts val="0"/>
                        </a:spcAft>
                      </a:pPr>
                      <a:r>
                        <a:rPr lang="es-EC" sz="900" dirty="0">
                          <a:effectLst/>
                        </a:rPr>
                        <a:t>SI USTED PUDIERA ESCOGER ENTRE TOMAR O NO SERVICIO DE TRANSPORTE METROBUS-Q TROLEBÚS ¿LO ESCOGERÍA?</a:t>
                      </a:r>
                      <a:endParaRPr lang="es-EC" sz="11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r>
              <a:tr h="0">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900" dirty="0">
                          <a:effectLst/>
                        </a:rPr>
                        <a:t>SI</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No Se</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No</a:t>
                      </a:r>
                      <a:endParaRPr lang="es-EC" sz="1100" dirty="0">
                        <a:effectLst/>
                        <a:latin typeface="Calibri"/>
                        <a:ea typeface="Calibri"/>
                        <a:cs typeface="Times New Roman"/>
                      </a:endParaRPr>
                    </a:p>
                  </a:txBody>
                  <a:tcPr marL="68580" marR="68580" marT="0" marB="0"/>
                </a:tc>
                <a:tc vMerge="1">
                  <a:txBody>
                    <a:bodyPr/>
                    <a:lstStyle/>
                    <a:p>
                      <a:endParaRPr lang="es-EC"/>
                    </a:p>
                  </a:txBody>
                  <a:tcPr/>
                </a:tc>
              </a:tr>
              <a:tr h="0">
                <a:tc rowSpan="3">
                  <a:txBody>
                    <a:bodyPr/>
                    <a:lstStyle/>
                    <a:p>
                      <a:pPr marL="38100" marR="38100">
                        <a:lnSpc>
                          <a:spcPts val="1600"/>
                        </a:lnSpc>
                        <a:spcAft>
                          <a:spcPts val="0"/>
                        </a:spcAft>
                      </a:pPr>
                      <a:r>
                        <a:rPr lang="es-EC" sz="800" dirty="0">
                          <a:effectLst/>
                        </a:rPr>
                        <a:t>CALIFIQUE EL TRATO QUE RECIBE POR PARTE DEL CONDUCTOR Y PERSONAL DE LAS PARADAS DEL MEDIO DE TRANSPORTE TROLEBÚS</a:t>
                      </a:r>
                      <a:endParaRPr lang="es-EC" sz="1100" dirty="0">
                        <a:effectLst/>
                        <a:latin typeface="Calibri"/>
                        <a:ea typeface="Calibri"/>
                        <a:cs typeface="Times New Roman"/>
                      </a:endParaRPr>
                    </a:p>
                  </a:txBody>
                  <a:tcPr marL="68580" marR="68580" marT="0" marB="0"/>
                </a:tc>
                <a:tc>
                  <a:txBody>
                    <a:bodyPr/>
                    <a:lstStyle/>
                    <a:p>
                      <a:pPr marL="38100" marR="38100">
                        <a:lnSpc>
                          <a:spcPts val="1600"/>
                        </a:lnSpc>
                        <a:spcAft>
                          <a:spcPts val="0"/>
                        </a:spcAft>
                      </a:pPr>
                      <a:r>
                        <a:rPr lang="es-EC" sz="900" dirty="0">
                          <a:effectLst/>
                        </a:rPr>
                        <a:t>Amable</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81</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19</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15</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115</a:t>
                      </a:r>
                      <a:endParaRPr lang="es-EC" sz="11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900" dirty="0">
                          <a:effectLst/>
                        </a:rPr>
                        <a:t>Indiferente</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56</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19</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24</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99</a:t>
                      </a:r>
                      <a:endParaRPr lang="es-EC" sz="11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900" dirty="0">
                          <a:effectLst/>
                        </a:rPr>
                        <a:t>Grosero</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13</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9</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10</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32</a:t>
                      </a:r>
                      <a:endParaRPr lang="es-EC" sz="1100" dirty="0">
                        <a:effectLst/>
                        <a:latin typeface="Calibri"/>
                        <a:ea typeface="Calibri"/>
                        <a:cs typeface="Times New Roman"/>
                      </a:endParaRPr>
                    </a:p>
                  </a:txBody>
                  <a:tcPr marL="68580" marR="68580" marT="0" marB="0"/>
                </a:tc>
              </a:tr>
              <a:tr h="0">
                <a:tc gridSpan="2">
                  <a:txBody>
                    <a:bodyPr/>
                    <a:lstStyle/>
                    <a:p>
                      <a:pPr marL="38100" marR="38100">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c hMerge="1">
                  <a:txBody>
                    <a:bodyPr/>
                    <a:lstStyle/>
                    <a:p>
                      <a:endParaRPr lang="es-EC"/>
                    </a:p>
                  </a:txBody>
                  <a:tcPr/>
                </a:tc>
                <a:tc>
                  <a:txBody>
                    <a:bodyPr/>
                    <a:lstStyle/>
                    <a:p>
                      <a:pPr marL="38100" marR="38100" algn="r">
                        <a:lnSpc>
                          <a:spcPts val="1600"/>
                        </a:lnSpc>
                        <a:spcAft>
                          <a:spcPts val="0"/>
                        </a:spcAft>
                      </a:pPr>
                      <a:r>
                        <a:rPr lang="es-EC" sz="900" dirty="0">
                          <a:effectLst/>
                        </a:rPr>
                        <a:t>150</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47</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49</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246</a:t>
                      </a:r>
                      <a:endParaRPr lang="es-EC" sz="1100" dirty="0">
                        <a:effectLst/>
                        <a:latin typeface="Calibri"/>
                        <a:ea typeface="Calibri"/>
                        <a:cs typeface="Times New Roman"/>
                      </a:endParaRPr>
                    </a:p>
                  </a:txBody>
                  <a:tcPr marL="68580" marR="68580" marT="0" marB="0"/>
                </a:tc>
              </a:tr>
            </a:tbl>
          </a:graphicData>
        </a:graphic>
      </p:graphicFrame>
      <p:sp>
        <p:nvSpPr>
          <p:cNvPr id="3" name="2 Rectángulo"/>
          <p:cNvSpPr/>
          <p:nvPr/>
        </p:nvSpPr>
        <p:spPr>
          <a:xfrm>
            <a:off x="827584" y="188640"/>
            <a:ext cx="7848872" cy="369332"/>
          </a:xfrm>
          <a:prstGeom prst="rect">
            <a:avLst/>
          </a:prstGeom>
        </p:spPr>
        <p:txBody>
          <a:bodyPr wrap="square">
            <a:spAutoFit/>
          </a:bodyPr>
          <a:lstStyle/>
          <a:p>
            <a:pPr algn="ctr"/>
            <a:r>
              <a:rPr lang="es-EC" b="1" dirty="0" smtClean="0"/>
              <a:t>Trato Del Conductor Y Personal – Tomar El Servicio Chi2</a:t>
            </a:r>
            <a:endParaRPr lang="es-EC" b="1"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348880"/>
            <a:ext cx="3456384"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5436096" y="2556272"/>
            <a:ext cx="576064"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3479910834"/>
              </p:ext>
            </p:extLst>
          </p:nvPr>
        </p:nvGraphicFramePr>
        <p:xfrm>
          <a:off x="248662" y="5445224"/>
          <a:ext cx="8643817" cy="876300"/>
        </p:xfrm>
        <a:graphic>
          <a:graphicData uri="http://schemas.openxmlformats.org/drawingml/2006/table">
            <a:tbl>
              <a:tblPr firstRow="1" firstCol="1" bandRow="1">
                <a:tableStyleId>{3B4B98B0-60AC-42C2-AFA5-B58CD77FA1E5}</a:tableStyleId>
              </a:tblPr>
              <a:tblGrid>
                <a:gridCol w="2349507"/>
                <a:gridCol w="6294310"/>
              </a:tblGrid>
              <a:tr h="0">
                <a:tc>
                  <a:txBody>
                    <a:bodyPr/>
                    <a:lstStyle/>
                    <a:p>
                      <a:pPr algn="ctr">
                        <a:lnSpc>
                          <a:spcPct val="115000"/>
                        </a:lnSpc>
                        <a:spcAft>
                          <a:spcPts val="0"/>
                        </a:spcAft>
                      </a:pPr>
                      <a:r>
                        <a:rPr lang="es-EC" sz="1400" dirty="0">
                          <a:effectLst/>
                        </a:rPr>
                        <a:t>HIPÓTESIS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H0: No  hay relación significativa entre TRATO DEL PERSONAL – TOMAR EL SERVICIO</a:t>
                      </a:r>
                      <a:endParaRPr lang="es-EC" sz="1400" dirty="0">
                        <a:effectLst/>
                      </a:endParaRPr>
                    </a:p>
                    <a:p>
                      <a:pPr>
                        <a:lnSpc>
                          <a:spcPct val="115000"/>
                        </a:lnSpc>
                        <a:spcAft>
                          <a:spcPts val="0"/>
                        </a:spcAft>
                        <a:tabLst>
                          <a:tab pos="3352800" algn="l"/>
                        </a:tabLst>
                      </a:pPr>
                      <a:r>
                        <a:rPr lang="es-EC" sz="1000" dirty="0">
                          <a:effectLst/>
                        </a:rPr>
                        <a:t>H1: Si hay relación significativa entre TRATO DEL PERSONAL – TOMAR EL SERVICIO	</a:t>
                      </a:r>
                      <a:endParaRPr lang="es-EC" sz="14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400" dirty="0">
                          <a:effectLst/>
                        </a:rPr>
                        <a:t>RESULTADOS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G.S &lt;0,05</a:t>
                      </a:r>
                      <a:endParaRPr lang="es-EC" sz="1400" dirty="0">
                        <a:effectLst/>
                      </a:endParaRPr>
                    </a:p>
                    <a:p>
                      <a:pPr>
                        <a:lnSpc>
                          <a:spcPct val="115000"/>
                        </a:lnSpc>
                        <a:spcAft>
                          <a:spcPts val="0"/>
                        </a:spcAft>
                      </a:pPr>
                      <a:r>
                        <a:rPr lang="es-EC" sz="1000" dirty="0">
                          <a:effectLst/>
                        </a:rPr>
                        <a:t>0,020&lt;0,05</a:t>
                      </a:r>
                      <a:endParaRPr lang="es-EC" sz="1400" dirty="0">
                        <a:effectLst/>
                      </a:endParaRPr>
                    </a:p>
                    <a:p>
                      <a:pPr>
                        <a:lnSpc>
                          <a:spcPct val="115000"/>
                        </a:lnSpc>
                        <a:spcAft>
                          <a:spcPts val="0"/>
                        </a:spcAft>
                      </a:pPr>
                      <a:r>
                        <a:rPr lang="es-EC" sz="1000" dirty="0">
                          <a:effectLst/>
                        </a:rPr>
                        <a:t>Se acepta la hipótesis H1: Si  hay relación significativa entre TRATO DEL PERSONAL – TOMAR EL SERVICIO</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0717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260039"/>
            <a:ext cx="6768752" cy="369332"/>
          </a:xfrm>
          <a:prstGeom prst="rect">
            <a:avLst/>
          </a:prstGeom>
        </p:spPr>
        <p:txBody>
          <a:bodyPr wrap="square">
            <a:spAutoFit/>
          </a:bodyPr>
          <a:lstStyle/>
          <a:p>
            <a:pPr algn="ctr"/>
            <a:r>
              <a:rPr lang="es-EC" b="1" dirty="0" smtClean="0"/>
              <a:t>Limpieza De Las Unidades – Tomar El Servicio Chi2</a:t>
            </a:r>
            <a:endParaRPr lang="es-EC" b="1" dirty="0"/>
          </a:p>
        </p:txBody>
      </p:sp>
      <p:graphicFrame>
        <p:nvGraphicFramePr>
          <p:cNvPr id="3" name="2 Tabla"/>
          <p:cNvGraphicFramePr>
            <a:graphicFrameLocks noGrp="1"/>
          </p:cNvGraphicFramePr>
          <p:nvPr>
            <p:extLst>
              <p:ext uri="{D42A27DB-BD31-4B8C-83A1-F6EECF244321}">
                <p14:modId xmlns:p14="http://schemas.microsoft.com/office/powerpoint/2010/main" val="2507389527"/>
              </p:ext>
            </p:extLst>
          </p:nvPr>
        </p:nvGraphicFramePr>
        <p:xfrm>
          <a:off x="395536" y="629371"/>
          <a:ext cx="8280920" cy="1422400"/>
        </p:xfrm>
        <a:graphic>
          <a:graphicData uri="http://schemas.openxmlformats.org/drawingml/2006/table">
            <a:tbl>
              <a:tblPr>
                <a:tableStyleId>{616DA210-FB5B-4158-B5E0-FEB733F419BA}</a:tableStyleId>
              </a:tblPr>
              <a:tblGrid>
                <a:gridCol w="2376264"/>
                <a:gridCol w="960240"/>
                <a:gridCol w="1410669"/>
                <a:gridCol w="1410669"/>
                <a:gridCol w="1297482"/>
                <a:gridCol w="825596"/>
              </a:tblGrid>
              <a:tr h="0">
                <a:tc rowSpan="2" gridSpan="2">
                  <a:txBody>
                    <a:bodyPr/>
                    <a:lstStyle/>
                    <a:p>
                      <a:pPr>
                        <a:lnSpc>
                          <a:spcPct val="115000"/>
                        </a:lnSpc>
                        <a:spcAft>
                          <a:spcPts val="0"/>
                        </a:spcAft>
                      </a:pPr>
                      <a:r>
                        <a:rPr lang="es-EC" sz="1200" dirty="0">
                          <a:effectLst/>
                        </a:rPr>
                        <a:t> </a:t>
                      </a:r>
                      <a:endParaRPr lang="es-EC" sz="1100" dirty="0">
                        <a:effectLst/>
                        <a:latin typeface="Calibri"/>
                        <a:ea typeface="Calibri"/>
                        <a:cs typeface="Times New Roman"/>
                      </a:endParaRPr>
                    </a:p>
                  </a:txBody>
                  <a:tcPr marL="68580" marR="68580" marT="0" marB="0"/>
                </a:tc>
                <a:tc rowSpan="2" hMerge="1">
                  <a:txBody>
                    <a:bodyPr/>
                    <a:lstStyle/>
                    <a:p>
                      <a:endParaRPr lang="es-EC"/>
                    </a:p>
                  </a:txBody>
                  <a:tcPr/>
                </a:tc>
                <a:tc gridSpan="3">
                  <a:txBody>
                    <a:bodyPr/>
                    <a:lstStyle/>
                    <a:p>
                      <a:pPr marL="38100" marR="38100" algn="ctr">
                        <a:lnSpc>
                          <a:spcPts val="1600"/>
                        </a:lnSpc>
                        <a:spcAft>
                          <a:spcPts val="0"/>
                        </a:spcAft>
                      </a:pPr>
                      <a:r>
                        <a:rPr lang="es-EC" sz="900" dirty="0">
                          <a:effectLst/>
                        </a:rPr>
                        <a:t>SI USTED PUDIERA ESCOGER ENTRE TOMAR O NO SERVICIO DE TRANSPORTE METROBUS-Q TROLEBÚS ¿LO ESCOGERÍA?</a:t>
                      </a:r>
                      <a:endParaRPr lang="es-EC" sz="11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r>
              <a:tr h="0">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900" dirty="0">
                          <a:effectLst/>
                        </a:rPr>
                        <a:t>SI</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No Se</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No</a:t>
                      </a:r>
                      <a:endParaRPr lang="es-EC" sz="1100" dirty="0">
                        <a:effectLst/>
                        <a:latin typeface="Calibri"/>
                        <a:ea typeface="Calibri"/>
                        <a:cs typeface="Times New Roman"/>
                      </a:endParaRPr>
                    </a:p>
                  </a:txBody>
                  <a:tcPr marL="68580" marR="68580" marT="0" marB="0"/>
                </a:tc>
                <a:tc vMerge="1">
                  <a:txBody>
                    <a:bodyPr/>
                    <a:lstStyle/>
                    <a:p>
                      <a:endParaRPr lang="es-EC"/>
                    </a:p>
                  </a:txBody>
                  <a:tcPr/>
                </a:tc>
              </a:tr>
              <a:tr h="0">
                <a:tc rowSpan="2">
                  <a:txBody>
                    <a:bodyPr/>
                    <a:lstStyle/>
                    <a:p>
                      <a:pPr marL="38100" marR="38100">
                        <a:lnSpc>
                          <a:spcPts val="1600"/>
                        </a:lnSpc>
                        <a:spcAft>
                          <a:spcPts val="0"/>
                        </a:spcAft>
                      </a:pPr>
                      <a:r>
                        <a:rPr lang="es-EC" sz="800" dirty="0">
                          <a:effectLst/>
                        </a:rPr>
                        <a:t>¿EN GENERAL COMO CONSIDERA LA LIMPIEZA DE LAS UNIDADES DE TRANSPORTE METROBUS - Q TROLEBUS?</a:t>
                      </a:r>
                      <a:endParaRPr lang="es-EC" sz="1100" dirty="0">
                        <a:effectLst/>
                        <a:latin typeface="Calibri"/>
                        <a:ea typeface="Calibri"/>
                        <a:cs typeface="Times New Roman"/>
                      </a:endParaRPr>
                    </a:p>
                  </a:txBody>
                  <a:tcPr marL="68580" marR="68580" marT="0" marB="0"/>
                </a:tc>
                <a:tc>
                  <a:txBody>
                    <a:bodyPr/>
                    <a:lstStyle/>
                    <a:p>
                      <a:pPr marL="38100" marR="38100">
                        <a:lnSpc>
                          <a:spcPts val="1600"/>
                        </a:lnSpc>
                        <a:spcAft>
                          <a:spcPts val="0"/>
                        </a:spcAft>
                      </a:pPr>
                      <a:r>
                        <a:rPr lang="es-EC" sz="900" dirty="0">
                          <a:effectLst/>
                        </a:rPr>
                        <a:t>Limpias</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117</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29</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31</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177</a:t>
                      </a:r>
                      <a:endParaRPr lang="es-EC" sz="11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900" dirty="0">
                          <a:effectLst/>
                        </a:rPr>
                        <a:t>Sucias</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33</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18</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18</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69</a:t>
                      </a:r>
                      <a:endParaRPr lang="es-EC" sz="1100" dirty="0">
                        <a:effectLst/>
                        <a:latin typeface="Calibri"/>
                        <a:ea typeface="Calibri"/>
                        <a:cs typeface="Times New Roman"/>
                      </a:endParaRPr>
                    </a:p>
                  </a:txBody>
                  <a:tcPr marL="68580" marR="68580" marT="0" marB="0"/>
                </a:tc>
              </a:tr>
              <a:tr h="0">
                <a:tc gridSpan="2">
                  <a:txBody>
                    <a:bodyPr/>
                    <a:lstStyle/>
                    <a:p>
                      <a:pPr marL="38100" marR="38100">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c hMerge="1">
                  <a:txBody>
                    <a:bodyPr/>
                    <a:lstStyle/>
                    <a:p>
                      <a:endParaRPr lang="es-EC"/>
                    </a:p>
                  </a:txBody>
                  <a:tcPr/>
                </a:tc>
                <a:tc>
                  <a:txBody>
                    <a:bodyPr/>
                    <a:lstStyle/>
                    <a:p>
                      <a:pPr marL="38100" marR="38100" algn="r">
                        <a:lnSpc>
                          <a:spcPts val="1600"/>
                        </a:lnSpc>
                        <a:spcAft>
                          <a:spcPts val="0"/>
                        </a:spcAft>
                      </a:pPr>
                      <a:r>
                        <a:rPr lang="es-EC" sz="900" dirty="0">
                          <a:effectLst/>
                        </a:rPr>
                        <a:t>150</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47</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49</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246</a:t>
                      </a:r>
                      <a:endParaRPr lang="es-EC" sz="1100" dirty="0">
                        <a:effectLst/>
                        <a:latin typeface="Calibri"/>
                        <a:ea typeface="Calibri"/>
                        <a:cs typeface="Times New Roman"/>
                      </a:endParaRPr>
                    </a:p>
                  </a:txBody>
                  <a:tcPr marL="68580" marR="68580" marT="0" marB="0"/>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218317"/>
            <a:ext cx="3744415" cy="2794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5436096" y="2420888"/>
            <a:ext cx="720080"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4099814912"/>
              </p:ext>
            </p:extLst>
          </p:nvPr>
        </p:nvGraphicFramePr>
        <p:xfrm>
          <a:off x="179511" y="5373216"/>
          <a:ext cx="8496943" cy="876300"/>
        </p:xfrm>
        <a:graphic>
          <a:graphicData uri="http://schemas.openxmlformats.org/drawingml/2006/table">
            <a:tbl>
              <a:tblPr firstRow="1" firstCol="1" bandRow="1">
                <a:tableStyleId>{3B4B98B0-60AC-42C2-AFA5-B58CD77FA1E5}</a:tableStyleId>
              </a:tblPr>
              <a:tblGrid>
                <a:gridCol w="2309584"/>
                <a:gridCol w="6187359"/>
              </a:tblGrid>
              <a:tr h="0">
                <a:tc>
                  <a:txBody>
                    <a:bodyPr/>
                    <a:lstStyle/>
                    <a:p>
                      <a:pPr algn="ctr">
                        <a:lnSpc>
                          <a:spcPct val="115000"/>
                        </a:lnSpc>
                        <a:spcAft>
                          <a:spcPts val="0"/>
                        </a:spcAft>
                      </a:pPr>
                      <a:r>
                        <a:rPr lang="es-EC" sz="1400" dirty="0">
                          <a:effectLst/>
                        </a:rPr>
                        <a:t>HIPÓTESIS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H0: No  hay relación significativa entre LIMPÍEZA DE LAS UNIDADES – TOMAR EL SERVICIO</a:t>
                      </a:r>
                      <a:endParaRPr lang="es-EC" sz="1400" dirty="0">
                        <a:effectLst/>
                      </a:endParaRPr>
                    </a:p>
                    <a:p>
                      <a:pPr>
                        <a:lnSpc>
                          <a:spcPct val="115000"/>
                        </a:lnSpc>
                        <a:spcAft>
                          <a:spcPts val="0"/>
                        </a:spcAft>
                      </a:pPr>
                      <a:r>
                        <a:rPr lang="es-EC" sz="1000" dirty="0">
                          <a:effectLst/>
                        </a:rPr>
                        <a:t>H1: Si hay relación significativa entre LIMPÍEZA DE LAS UNIDADES – TOMAR EL SERVICIO</a:t>
                      </a:r>
                      <a:endParaRPr lang="es-EC" sz="1400" dirty="0">
                        <a:effectLst/>
                        <a:latin typeface="Calibri"/>
                        <a:ea typeface="Calibri"/>
                        <a:cs typeface="Times New Roman"/>
                      </a:endParaRPr>
                    </a:p>
                  </a:txBody>
                  <a:tcPr marL="68580" marR="68580" marT="0" marB="0"/>
                </a:tc>
              </a:tr>
              <a:tr h="464820">
                <a:tc>
                  <a:txBody>
                    <a:bodyPr/>
                    <a:lstStyle/>
                    <a:p>
                      <a:pPr algn="ctr">
                        <a:lnSpc>
                          <a:spcPct val="115000"/>
                        </a:lnSpc>
                        <a:spcAft>
                          <a:spcPts val="0"/>
                        </a:spcAft>
                      </a:pPr>
                      <a:r>
                        <a:rPr lang="es-EC" sz="1400" dirty="0">
                          <a:effectLst/>
                        </a:rPr>
                        <a:t>RESULTADOS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G.S &lt;0,05</a:t>
                      </a:r>
                      <a:endParaRPr lang="es-EC" sz="1400" dirty="0">
                        <a:effectLst/>
                      </a:endParaRPr>
                    </a:p>
                    <a:p>
                      <a:pPr>
                        <a:lnSpc>
                          <a:spcPct val="115000"/>
                        </a:lnSpc>
                        <a:spcAft>
                          <a:spcPts val="0"/>
                        </a:spcAft>
                      </a:pPr>
                      <a:r>
                        <a:rPr lang="es-EC" sz="1000" dirty="0">
                          <a:effectLst/>
                        </a:rPr>
                        <a:t>0,030&lt;0,05</a:t>
                      </a:r>
                      <a:endParaRPr lang="es-EC" sz="1400" dirty="0">
                        <a:effectLst/>
                      </a:endParaRPr>
                    </a:p>
                    <a:p>
                      <a:pPr>
                        <a:lnSpc>
                          <a:spcPct val="115000"/>
                        </a:lnSpc>
                        <a:spcAft>
                          <a:spcPts val="0"/>
                        </a:spcAft>
                      </a:pPr>
                      <a:r>
                        <a:rPr lang="es-EC" sz="1000" dirty="0">
                          <a:effectLst/>
                        </a:rPr>
                        <a:t>Se acepta la hipótesis </a:t>
                      </a:r>
                      <a:r>
                        <a:rPr lang="es-EC" sz="1000" dirty="0" smtClean="0">
                          <a:effectLst/>
                        </a:rPr>
                        <a:t>H1: </a:t>
                      </a:r>
                      <a:r>
                        <a:rPr lang="es-EC" sz="1000" dirty="0">
                          <a:effectLst/>
                        </a:rPr>
                        <a:t>Si  hay relación significativa entre LIMPÍEZA DE LAS UNIDADES – TOMAR EL SERVICIO</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50234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188640"/>
            <a:ext cx="6192688" cy="369332"/>
          </a:xfrm>
          <a:prstGeom prst="rect">
            <a:avLst/>
          </a:prstGeom>
        </p:spPr>
        <p:txBody>
          <a:bodyPr wrap="square">
            <a:spAutoFit/>
          </a:bodyPr>
          <a:lstStyle/>
          <a:p>
            <a:pPr algn="ctr"/>
            <a:r>
              <a:rPr lang="es-EC" b="1" dirty="0" smtClean="0"/>
              <a:t>Tomar El Servicio  – Tiempo De Espera Chi2</a:t>
            </a:r>
            <a:endParaRPr lang="es-EC" b="1" dirty="0"/>
          </a:p>
        </p:txBody>
      </p:sp>
      <p:graphicFrame>
        <p:nvGraphicFramePr>
          <p:cNvPr id="3" name="2 Tabla"/>
          <p:cNvGraphicFramePr>
            <a:graphicFrameLocks noGrp="1"/>
          </p:cNvGraphicFramePr>
          <p:nvPr>
            <p:extLst>
              <p:ext uri="{D42A27DB-BD31-4B8C-83A1-F6EECF244321}">
                <p14:modId xmlns:p14="http://schemas.microsoft.com/office/powerpoint/2010/main" val="872833634"/>
              </p:ext>
            </p:extLst>
          </p:nvPr>
        </p:nvGraphicFramePr>
        <p:xfrm>
          <a:off x="251520" y="557972"/>
          <a:ext cx="8496944" cy="1422400"/>
        </p:xfrm>
        <a:graphic>
          <a:graphicData uri="http://schemas.openxmlformats.org/drawingml/2006/table">
            <a:tbl>
              <a:tblPr>
                <a:tableStyleId>{5940675A-B579-460E-94D1-54222C63F5DA}</a:tableStyleId>
              </a:tblPr>
              <a:tblGrid>
                <a:gridCol w="2880320"/>
                <a:gridCol w="612222"/>
                <a:gridCol w="1429227"/>
                <a:gridCol w="1429227"/>
                <a:gridCol w="1429227"/>
                <a:gridCol w="716721"/>
              </a:tblGrid>
              <a:tr h="0">
                <a:tc rowSpan="2" gridSpan="2">
                  <a:txBody>
                    <a:bodyPr/>
                    <a:lstStyle/>
                    <a:p>
                      <a:pPr>
                        <a:lnSpc>
                          <a:spcPct val="115000"/>
                        </a:lnSpc>
                        <a:spcAft>
                          <a:spcPts val="0"/>
                        </a:spcAft>
                      </a:pPr>
                      <a:r>
                        <a:rPr lang="es-EC" sz="1200" dirty="0">
                          <a:effectLst/>
                        </a:rPr>
                        <a:t> </a:t>
                      </a:r>
                      <a:endParaRPr lang="es-EC" sz="1100" dirty="0">
                        <a:effectLst/>
                        <a:latin typeface="Calibri"/>
                        <a:ea typeface="Calibri"/>
                        <a:cs typeface="Times New Roman"/>
                      </a:endParaRPr>
                    </a:p>
                  </a:txBody>
                  <a:tcPr marL="68580" marR="68580" marT="0" marB="0"/>
                </a:tc>
                <a:tc rowSpan="2" hMerge="1">
                  <a:txBody>
                    <a:bodyPr/>
                    <a:lstStyle/>
                    <a:p>
                      <a:endParaRPr lang="es-EC"/>
                    </a:p>
                  </a:txBody>
                  <a:tcPr/>
                </a:tc>
                <a:tc gridSpan="3">
                  <a:txBody>
                    <a:bodyPr/>
                    <a:lstStyle/>
                    <a:p>
                      <a:pPr marL="38100" marR="38100" algn="ctr">
                        <a:lnSpc>
                          <a:spcPts val="1600"/>
                        </a:lnSpc>
                        <a:spcAft>
                          <a:spcPts val="0"/>
                        </a:spcAft>
                      </a:pPr>
                      <a:r>
                        <a:rPr lang="es-EC" sz="900" dirty="0">
                          <a:effectLst/>
                        </a:rPr>
                        <a:t>¿CÓMO CONSIDERA USTED QUE  ES EL TIEMPO DE ESPERA DEL SERVICIO DE TRANSPORTE METROBUS - Q TROLEBUS?</a:t>
                      </a:r>
                      <a:endParaRPr lang="es-EC" sz="11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r>
              <a:tr h="0">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900" dirty="0">
                          <a:effectLst/>
                        </a:rPr>
                        <a:t>Largo</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Aceptable</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Frecuente</a:t>
                      </a:r>
                      <a:endParaRPr lang="es-EC" sz="1100" dirty="0">
                        <a:effectLst/>
                        <a:latin typeface="Calibri"/>
                        <a:ea typeface="Calibri"/>
                        <a:cs typeface="Times New Roman"/>
                      </a:endParaRPr>
                    </a:p>
                  </a:txBody>
                  <a:tcPr marL="68580" marR="68580" marT="0" marB="0"/>
                </a:tc>
                <a:tc vMerge="1">
                  <a:txBody>
                    <a:bodyPr/>
                    <a:lstStyle/>
                    <a:p>
                      <a:endParaRPr lang="es-EC"/>
                    </a:p>
                  </a:txBody>
                  <a:tcPr/>
                </a:tc>
              </a:tr>
              <a:tr h="0">
                <a:tc rowSpan="3">
                  <a:txBody>
                    <a:bodyPr/>
                    <a:lstStyle/>
                    <a:p>
                      <a:pPr marL="38100" marR="38100">
                        <a:lnSpc>
                          <a:spcPts val="1600"/>
                        </a:lnSpc>
                        <a:spcAft>
                          <a:spcPts val="0"/>
                        </a:spcAft>
                      </a:pPr>
                      <a:r>
                        <a:rPr lang="es-EC" sz="800" dirty="0">
                          <a:effectLst/>
                        </a:rPr>
                        <a:t>SI USTED PUDIERA ESCOGER ENTRE TOMAR O NO SERVICIO DE TRANSPORTE METROBUS-Q TROLEBÚS ¿LO ESCOGERÍA?</a:t>
                      </a:r>
                      <a:endParaRPr lang="es-EC" sz="1100" dirty="0">
                        <a:effectLst/>
                        <a:latin typeface="Calibri"/>
                        <a:ea typeface="Calibri"/>
                        <a:cs typeface="Times New Roman"/>
                      </a:endParaRPr>
                    </a:p>
                  </a:txBody>
                  <a:tcPr marL="68580" marR="68580" marT="0" marB="0"/>
                </a:tc>
                <a:tc>
                  <a:txBody>
                    <a:bodyPr/>
                    <a:lstStyle/>
                    <a:p>
                      <a:pPr marL="38100" marR="38100">
                        <a:lnSpc>
                          <a:spcPts val="1600"/>
                        </a:lnSpc>
                        <a:spcAft>
                          <a:spcPts val="0"/>
                        </a:spcAft>
                      </a:pPr>
                      <a:r>
                        <a:rPr lang="es-EC" sz="900" dirty="0">
                          <a:effectLst/>
                        </a:rPr>
                        <a:t>SI</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77</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62</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11</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150</a:t>
                      </a:r>
                      <a:endParaRPr lang="es-EC" sz="11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900" dirty="0">
                          <a:effectLst/>
                        </a:rPr>
                        <a:t>No Se</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15</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30</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47</a:t>
                      </a:r>
                      <a:endParaRPr lang="es-EC" sz="11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900" dirty="0">
                          <a:effectLst/>
                        </a:rPr>
                        <a:t>No</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32</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16</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49</a:t>
                      </a:r>
                      <a:endParaRPr lang="es-EC" sz="1100" dirty="0">
                        <a:effectLst/>
                        <a:latin typeface="Calibri"/>
                        <a:ea typeface="Calibri"/>
                        <a:cs typeface="Times New Roman"/>
                      </a:endParaRPr>
                    </a:p>
                  </a:txBody>
                  <a:tcPr marL="68580" marR="68580" marT="0" marB="0"/>
                </a:tc>
              </a:tr>
              <a:tr h="0">
                <a:tc gridSpan="2">
                  <a:txBody>
                    <a:bodyPr/>
                    <a:lstStyle/>
                    <a:p>
                      <a:pPr marL="38100" marR="38100">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c hMerge="1">
                  <a:txBody>
                    <a:bodyPr/>
                    <a:lstStyle/>
                    <a:p>
                      <a:endParaRPr lang="es-EC"/>
                    </a:p>
                  </a:txBody>
                  <a:tcPr/>
                </a:tc>
                <a:tc>
                  <a:txBody>
                    <a:bodyPr/>
                    <a:lstStyle/>
                    <a:p>
                      <a:pPr marL="38100" marR="38100" algn="r">
                        <a:lnSpc>
                          <a:spcPts val="1600"/>
                        </a:lnSpc>
                        <a:spcAft>
                          <a:spcPts val="0"/>
                        </a:spcAft>
                      </a:pPr>
                      <a:r>
                        <a:rPr lang="es-EC" sz="900" dirty="0">
                          <a:effectLst/>
                        </a:rPr>
                        <a:t>124</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108</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14</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246</a:t>
                      </a:r>
                      <a:endParaRPr lang="es-EC" sz="1100" dirty="0">
                        <a:effectLst/>
                        <a:latin typeface="Calibri"/>
                        <a:ea typeface="Calibri"/>
                        <a:cs typeface="Times New Roman"/>
                      </a:endParaRPr>
                    </a:p>
                  </a:txBody>
                  <a:tcPr marL="68580" marR="68580" marT="0" marB="0"/>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446851" y="2060848"/>
            <a:ext cx="4320480"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5724128" y="2350041"/>
            <a:ext cx="72008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2867111459"/>
              </p:ext>
            </p:extLst>
          </p:nvPr>
        </p:nvGraphicFramePr>
        <p:xfrm>
          <a:off x="179512" y="5733256"/>
          <a:ext cx="8712968" cy="876300"/>
        </p:xfrm>
        <a:graphic>
          <a:graphicData uri="http://schemas.openxmlformats.org/drawingml/2006/table">
            <a:tbl>
              <a:tblPr firstRow="1" firstCol="1" bandRow="1">
                <a:tableStyleId>{3B4B98B0-60AC-42C2-AFA5-B58CD77FA1E5}</a:tableStyleId>
              </a:tblPr>
              <a:tblGrid>
                <a:gridCol w="2368303"/>
                <a:gridCol w="6344665"/>
              </a:tblGrid>
              <a:tr h="0">
                <a:tc>
                  <a:txBody>
                    <a:bodyPr/>
                    <a:lstStyle/>
                    <a:p>
                      <a:pPr algn="ctr">
                        <a:lnSpc>
                          <a:spcPct val="115000"/>
                        </a:lnSpc>
                        <a:spcAft>
                          <a:spcPts val="0"/>
                        </a:spcAft>
                      </a:pPr>
                      <a:r>
                        <a:rPr lang="es-EC" sz="1400" dirty="0">
                          <a:effectLst/>
                        </a:rPr>
                        <a:t>HIPÓTESIS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H0: No  hay relación significativa entre TOMAR EL SERVICIO – TIEMPO DE ESPERA</a:t>
                      </a:r>
                      <a:endParaRPr lang="es-EC" sz="1400" dirty="0">
                        <a:effectLst/>
                      </a:endParaRPr>
                    </a:p>
                    <a:p>
                      <a:pPr>
                        <a:lnSpc>
                          <a:spcPct val="115000"/>
                        </a:lnSpc>
                        <a:spcAft>
                          <a:spcPts val="0"/>
                        </a:spcAft>
                      </a:pPr>
                      <a:r>
                        <a:rPr lang="es-EC" sz="1000" dirty="0">
                          <a:effectLst/>
                        </a:rPr>
                        <a:t>H1: Si hay relación significativa entre TOMAR EL SERVICIO – TIEMPO DE ESPERA</a:t>
                      </a:r>
                      <a:endParaRPr lang="es-EC" sz="1400" dirty="0">
                        <a:effectLst/>
                        <a:latin typeface="Calibri"/>
                        <a:ea typeface="Calibri"/>
                        <a:cs typeface="Times New Roman"/>
                      </a:endParaRPr>
                    </a:p>
                  </a:txBody>
                  <a:tcPr marL="68580" marR="68580" marT="0" marB="0"/>
                </a:tc>
              </a:tr>
              <a:tr h="464820">
                <a:tc>
                  <a:txBody>
                    <a:bodyPr/>
                    <a:lstStyle/>
                    <a:p>
                      <a:pPr algn="ctr">
                        <a:lnSpc>
                          <a:spcPct val="115000"/>
                        </a:lnSpc>
                        <a:spcAft>
                          <a:spcPts val="0"/>
                        </a:spcAft>
                      </a:pPr>
                      <a:r>
                        <a:rPr lang="es-EC" sz="1400" dirty="0">
                          <a:effectLst/>
                        </a:rPr>
                        <a:t>RESULTADOS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G.S &lt;0,05</a:t>
                      </a:r>
                      <a:endParaRPr lang="es-EC" sz="1400" dirty="0">
                        <a:effectLst/>
                      </a:endParaRPr>
                    </a:p>
                    <a:p>
                      <a:pPr>
                        <a:lnSpc>
                          <a:spcPct val="115000"/>
                        </a:lnSpc>
                        <a:spcAft>
                          <a:spcPts val="0"/>
                        </a:spcAft>
                      </a:pPr>
                      <a:r>
                        <a:rPr lang="es-EC" sz="1000" dirty="0">
                          <a:effectLst/>
                        </a:rPr>
                        <a:t>0,010&lt;0,05</a:t>
                      </a:r>
                      <a:endParaRPr lang="es-EC" sz="1400" dirty="0">
                        <a:effectLst/>
                      </a:endParaRPr>
                    </a:p>
                    <a:p>
                      <a:pPr>
                        <a:lnSpc>
                          <a:spcPct val="115000"/>
                        </a:lnSpc>
                        <a:spcAft>
                          <a:spcPts val="0"/>
                        </a:spcAft>
                      </a:pPr>
                      <a:r>
                        <a:rPr lang="es-EC" sz="1000" dirty="0">
                          <a:effectLst/>
                        </a:rPr>
                        <a:t>Se acepta la hipótesis H1: Si  hay relación significativa entre TOMAR EL SERVICIO – TIEMPO DE ESPERA</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81341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188640"/>
            <a:ext cx="6048672" cy="369332"/>
          </a:xfrm>
          <a:prstGeom prst="rect">
            <a:avLst/>
          </a:prstGeom>
        </p:spPr>
        <p:txBody>
          <a:bodyPr wrap="square">
            <a:spAutoFit/>
          </a:bodyPr>
          <a:lstStyle/>
          <a:p>
            <a:pPr algn="ctr"/>
            <a:r>
              <a:rPr lang="es-EC" b="1" dirty="0" smtClean="0"/>
              <a:t>Tomar El Servicio  – Estado De Unidades Chi2</a:t>
            </a:r>
            <a:endParaRPr lang="es-EC" b="1" dirty="0"/>
          </a:p>
        </p:txBody>
      </p:sp>
      <p:graphicFrame>
        <p:nvGraphicFramePr>
          <p:cNvPr id="3" name="2 Tabla"/>
          <p:cNvGraphicFramePr>
            <a:graphicFrameLocks noGrp="1"/>
          </p:cNvGraphicFramePr>
          <p:nvPr>
            <p:extLst>
              <p:ext uri="{D42A27DB-BD31-4B8C-83A1-F6EECF244321}">
                <p14:modId xmlns:p14="http://schemas.microsoft.com/office/powerpoint/2010/main" val="901855439"/>
              </p:ext>
            </p:extLst>
          </p:nvPr>
        </p:nvGraphicFramePr>
        <p:xfrm>
          <a:off x="251521" y="585693"/>
          <a:ext cx="8496943" cy="1422400"/>
        </p:xfrm>
        <a:graphic>
          <a:graphicData uri="http://schemas.openxmlformats.org/drawingml/2006/table">
            <a:tbl>
              <a:tblPr>
                <a:tableStyleId>{616DA210-FB5B-4158-B5E0-FEB733F419BA}</a:tableStyleId>
              </a:tblPr>
              <a:tblGrid>
                <a:gridCol w="1870122"/>
                <a:gridCol w="917865"/>
                <a:gridCol w="1122685"/>
                <a:gridCol w="1967947"/>
                <a:gridCol w="1967947"/>
                <a:gridCol w="650377"/>
              </a:tblGrid>
              <a:tr h="0">
                <a:tc rowSpan="2" gridSpan="2">
                  <a:txBody>
                    <a:bodyPr/>
                    <a:lstStyle/>
                    <a:p>
                      <a:pPr>
                        <a:lnSpc>
                          <a:spcPct val="115000"/>
                        </a:lnSpc>
                        <a:spcAft>
                          <a:spcPts val="0"/>
                        </a:spcAft>
                      </a:pPr>
                      <a:r>
                        <a:rPr lang="es-EC" sz="1200" dirty="0">
                          <a:effectLst/>
                        </a:rPr>
                        <a:t> </a:t>
                      </a:r>
                      <a:endParaRPr lang="es-EC" sz="1100" dirty="0">
                        <a:effectLst/>
                        <a:latin typeface="Calibri"/>
                        <a:ea typeface="Calibri"/>
                        <a:cs typeface="Times New Roman"/>
                      </a:endParaRPr>
                    </a:p>
                  </a:txBody>
                  <a:tcPr marL="68580" marR="68580" marT="0" marB="0"/>
                </a:tc>
                <a:tc rowSpan="2" hMerge="1">
                  <a:txBody>
                    <a:bodyPr/>
                    <a:lstStyle/>
                    <a:p>
                      <a:endParaRPr lang="es-EC"/>
                    </a:p>
                  </a:txBody>
                  <a:tcPr/>
                </a:tc>
                <a:tc gridSpan="3">
                  <a:txBody>
                    <a:bodyPr/>
                    <a:lstStyle/>
                    <a:p>
                      <a:pPr marL="38100" marR="38100" algn="ctr">
                        <a:lnSpc>
                          <a:spcPts val="1600"/>
                        </a:lnSpc>
                        <a:spcAft>
                          <a:spcPts val="0"/>
                        </a:spcAft>
                      </a:pPr>
                      <a:r>
                        <a:rPr lang="es-EC" sz="800" dirty="0">
                          <a:effectLst/>
                        </a:rPr>
                        <a:t>¿EN GENERAL CÓMO CONSIDERA EL ESTADO DE LAS UNIDADES DE TRANSPORTE METROBUS - Q TROLEBUS?</a:t>
                      </a:r>
                      <a:endParaRPr lang="es-EC" sz="11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r>
              <a:tr h="0">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900" dirty="0">
                          <a:effectLst/>
                        </a:rPr>
                        <a:t>Buena</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Regular</a:t>
                      </a:r>
                      <a:endParaRPr lang="es-EC" sz="1100" dirty="0">
                        <a:effectLst/>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C" sz="900" dirty="0">
                          <a:effectLst/>
                        </a:rPr>
                        <a:t>Malo</a:t>
                      </a:r>
                      <a:endParaRPr lang="es-EC" sz="1100" dirty="0">
                        <a:effectLst/>
                        <a:latin typeface="Calibri"/>
                        <a:ea typeface="Calibri"/>
                        <a:cs typeface="Times New Roman"/>
                      </a:endParaRPr>
                    </a:p>
                  </a:txBody>
                  <a:tcPr marL="68580" marR="68580" marT="0" marB="0"/>
                </a:tc>
                <a:tc vMerge="1">
                  <a:txBody>
                    <a:bodyPr/>
                    <a:lstStyle/>
                    <a:p>
                      <a:endParaRPr lang="es-EC"/>
                    </a:p>
                  </a:txBody>
                  <a:tcPr/>
                </a:tc>
              </a:tr>
              <a:tr h="0">
                <a:tc rowSpan="3">
                  <a:txBody>
                    <a:bodyPr/>
                    <a:lstStyle/>
                    <a:p>
                      <a:pPr marL="38100" marR="38100">
                        <a:lnSpc>
                          <a:spcPts val="1600"/>
                        </a:lnSpc>
                        <a:spcAft>
                          <a:spcPts val="0"/>
                        </a:spcAft>
                      </a:pPr>
                      <a:r>
                        <a:rPr lang="es-EC" sz="800" dirty="0">
                          <a:effectLst/>
                        </a:rPr>
                        <a:t>SI USTED PUDIERA ESCOGER ENTRE TOMAR O NO SERVICIO DE TRANSPORTE METROBUS-Q TROLEBÚS ¿LO ESCOGERÍA?</a:t>
                      </a:r>
                      <a:endParaRPr lang="es-EC" sz="1100" dirty="0">
                        <a:effectLst/>
                        <a:latin typeface="Calibri"/>
                        <a:ea typeface="Calibri"/>
                        <a:cs typeface="Times New Roman"/>
                      </a:endParaRPr>
                    </a:p>
                  </a:txBody>
                  <a:tcPr marL="68580" marR="68580" marT="0" marB="0"/>
                </a:tc>
                <a:tc>
                  <a:txBody>
                    <a:bodyPr/>
                    <a:lstStyle/>
                    <a:p>
                      <a:pPr marL="38100" marR="38100">
                        <a:lnSpc>
                          <a:spcPts val="1600"/>
                        </a:lnSpc>
                        <a:spcAft>
                          <a:spcPts val="0"/>
                        </a:spcAft>
                      </a:pPr>
                      <a:r>
                        <a:rPr lang="es-EC" sz="900" dirty="0">
                          <a:effectLst/>
                        </a:rPr>
                        <a:t>SI</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59</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78</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13</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150</a:t>
                      </a:r>
                      <a:endParaRPr lang="es-EC" sz="11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900" dirty="0">
                          <a:effectLst/>
                        </a:rPr>
                        <a:t>No Se</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14</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31</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47</a:t>
                      </a:r>
                      <a:endParaRPr lang="es-EC" sz="1100" dirty="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ts val="1600"/>
                        </a:lnSpc>
                        <a:spcAft>
                          <a:spcPts val="0"/>
                        </a:spcAft>
                      </a:pPr>
                      <a:r>
                        <a:rPr lang="es-EC" sz="900" dirty="0">
                          <a:effectLst/>
                        </a:rPr>
                        <a:t>No</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12</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25</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12</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49</a:t>
                      </a:r>
                      <a:endParaRPr lang="es-EC" sz="1100" dirty="0">
                        <a:effectLst/>
                        <a:latin typeface="Calibri"/>
                        <a:ea typeface="Calibri"/>
                        <a:cs typeface="Times New Roman"/>
                      </a:endParaRPr>
                    </a:p>
                  </a:txBody>
                  <a:tcPr marL="68580" marR="68580" marT="0" marB="0"/>
                </a:tc>
              </a:tr>
              <a:tr h="0">
                <a:tc gridSpan="2">
                  <a:txBody>
                    <a:bodyPr/>
                    <a:lstStyle/>
                    <a:p>
                      <a:pPr marL="38100" marR="38100">
                        <a:lnSpc>
                          <a:spcPts val="1600"/>
                        </a:lnSpc>
                        <a:spcAft>
                          <a:spcPts val="0"/>
                        </a:spcAft>
                      </a:pPr>
                      <a:r>
                        <a:rPr lang="es-EC" sz="900" dirty="0">
                          <a:effectLst/>
                        </a:rPr>
                        <a:t>Total</a:t>
                      </a:r>
                      <a:endParaRPr lang="es-EC" sz="1100" dirty="0">
                        <a:effectLst/>
                        <a:latin typeface="Calibri"/>
                        <a:ea typeface="Calibri"/>
                        <a:cs typeface="Times New Roman"/>
                      </a:endParaRPr>
                    </a:p>
                  </a:txBody>
                  <a:tcPr marL="68580" marR="68580" marT="0" marB="0"/>
                </a:tc>
                <a:tc hMerge="1">
                  <a:txBody>
                    <a:bodyPr/>
                    <a:lstStyle/>
                    <a:p>
                      <a:endParaRPr lang="es-EC"/>
                    </a:p>
                  </a:txBody>
                  <a:tcPr/>
                </a:tc>
                <a:tc>
                  <a:txBody>
                    <a:bodyPr/>
                    <a:lstStyle/>
                    <a:p>
                      <a:pPr marL="38100" marR="38100" algn="r">
                        <a:lnSpc>
                          <a:spcPts val="1600"/>
                        </a:lnSpc>
                        <a:spcAft>
                          <a:spcPts val="0"/>
                        </a:spcAft>
                      </a:pPr>
                      <a:r>
                        <a:rPr lang="es-EC" sz="900" dirty="0">
                          <a:effectLst/>
                        </a:rPr>
                        <a:t>85</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134</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27</a:t>
                      </a:r>
                      <a:endParaRPr lang="es-EC" sz="1100" dirty="0">
                        <a:effectLst/>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C" sz="900" dirty="0">
                          <a:effectLst/>
                        </a:rPr>
                        <a:t>246</a:t>
                      </a:r>
                      <a:endParaRPr lang="es-EC" sz="1100" dirty="0">
                        <a:effectLst/>
                        <a:latin typeface="Calibri"/>
                        <a:ea typeface="Calibri"/>
                        <a:cs typeface="Times New Roman"/>
                      </a:endParaRPr>
                    </a:p>
                  </a:txBody>
                  <a:tcPr marL="68580" marR="68580" marT="0" marB="0"/>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394858" y="2302261"/>
            <a:ext cx="4326114" cy="3162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5652120" y="2492896"/>
            <a:ext cx="72008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171460670"/>
              </p:ext>
            </p:extLst>
          </p:nvPr>
        </p:nvGraphicFramePr>
        <p:xfrm>
          <a:off x="251520" y="5517232"/>
          <a:ext cx="8640960" cy="876300"/>
        </p:xfrm>
        <a:graphic>
          <a:graphicData uri="http://schemas.openxmlformats.org/drawingml/2006/table">
            <a:tbl>
              <a:tblPr firstRow="1" firstCol="1" bandRow="1">
                <a:tableStyleId>{3B4B98B0-60AC-42C2-AFA5-B58CD77FA1E5}</a:tableStyleId>
              </a:tblPr>
              <a:tblGrid>
                <a:gridCol w="2348730"/>
                <a:gridCol w="6292230"/>
              </a:tblGrid>
              <a:tr h="0">
                <a:tc>
                  <a:txBody>
                    <a:bodyPr/>
                    <a:lstStyle/>
                    <a:p>
                      <a:pPr algn="ctr">
                        <a:lnSpc>
                          <a:spcPct val="115000"/>
                        </a:lnSpc>
                        <a:spcAft>
                          <a:spcPts val="0"/>
                        </a:spcAft>
                      </a:pPr>
                      <a:r>
                        <a:rPr lang="es-EC" sz="1400" dirty="0">
                          <a:effectLst/>
                        </a:rPr>
                        <a:t>HIPÓTESIS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H0: No  hay relación significativa entre TOMAR EL SERVICIO – ESTADO DE UNIDADES</a:t>
                      </a:r>
                      <a:endParaRPr lang="es-EC" sz="1400" dirty="0">
                        <a:effectLst/>
                      </a:endParaRPr>
                    </a:p>
                    <a:p>
                      <a:pPr>
                        <a:lnSpc>
                          <a:spcPct val="115000"/>
                        </a:lnSpc>
                        <a:spcAft>
                          <a:spcPts val="0"/>
                        </a:spcAft>
                      </a:pPr>
                      <a:r>
                        <a:rPr lang="es-EC" sz="1000" dirty="0">
                          <a:effectLst/>
                        </a:rPr>
                        <a:t>H1: Si hay relación significativa entre TOMAR EL SERVICIO – ESTADO DE UNIDADES</a:t>
                      </a:r>
                      <a:endParaRPr lang="es-EC" sz="1400" dirty="0">
                        <a:effectLst/>
                        <a:latin typeface="Calibri"/>
                        <a:ea typeface="Calibri"/>
                        <a:cs typeface="Times New Roman"/>
                      </a:endParaRPr>
                    </a:p>
                  </a:txBody>
                  <a:tcPr marL="68580" marR="68580" marT="0" marB="0"/>
                </a:tc>
              </a:tr>
              <a:tr h="464820">
                <a:tc>
                  <a:txBody>
                    <a:bodyPr/>
                    <a:lstStyle/>
                    <a:p>
                      <a:pPr algn="ctr">
                        <a:lnSpc>
                          <a:spcPct val="115000"/>
                        </a:lnSpc>
                        <a:spcAft>
                          <a:spcPts val="0"/>
                        </a:spcAft>
                      </a:pPr>
                      <a:r>
                        <a:rPr lang="es-EC" sz="1400" dirty="0">
                          <a:effectLst/>
                        </a:rPr>
                        <a:t>RESULTADOS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G.S &lt;0,05</a:t>
                      </a:r>
                      <a:endParaRPr lang="es-EC" sz="1400" dirty="0">
                        <a:effectLst/>
                      </a:endParaRPr>
                    </a:p>
                    <a:p>
                      <a:pPr>
                        <a:lnSpc>
                          <a:spcPct val="115000"/>
                        </a:lnSpc>
                        <a:spcAft>
                          <a:spcPts val="0"/>
                        </a:spcAft>
                      </a:pPr>
                      <a:r>
                        <a:rPr lang="es-EC" sz="1000" dirty="0">
                          <a:effectLst/>
                        </a:rPr>
                        <a:t>0,005&lt;0,05</a:t>
                      </a:r>
                      <a:endParaRPr lang="es-EC" sz="1400" dirty="0">
                        <a:effectLst/>
                      </a:endParaRPr>
                    </a:p>
                    <a:p>
                      <a:pPr>
                        <a:lnSpc>
                          <a:spcPct val="115000"/>
                        </a:lnSpc>
                        <a:spcAft>
                          <a:spcPts val="0"/>
                        </a:spcAft>
                      </a:pPr>
                      <a:r>
                        <a:rPr lang="es-EC" sz="1000" dirty="0">
                          <a:effectLst/>
                        </a:rPr>
                        <a:t>Se acepta la hipótesis H1: </a:t>
                      </a:r>
                      <a:r>
                        <a:rPr lang="es-EC" sz="1000" dirty="0" smtClean="0">
                          <a:effectLst/>
                        </a:rPr>
                        <a:t>Si  </a:t>
                      </a:r>
                      <a:r>
                        <a:rPr lang="es-EC" sz="1000" dirty="0">
                          <a:effectLst/>
                        </a:rPr>
                        <a:t>hay relación significativa entre TOMAR EL SERVICIO – ESTADO DE UNIDADES</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84973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159566"/>
            <a:ext cx="5832648" cy="369332"/>
          </a:xfrm>
          <a:prstGeom prst="rect">
            <a:avLst/>
          </a:prstGeom>
        </p:spPr>
        <p:txBody>
          <a:bodyPr wrap="square">
            <a:spAutoFit/>
          </a:bodyPr>
          <a:lstStyle/>
          <a:p>
            <a:pPr algn="ctr"/>
            <a:r>
              <a:rPr lang="es-EC" b="1" dirty="0" smtClean="0"/>
              <a:t>Estado De Unidades  – Sugerencias Chi2</a:t>
            </a:r>
            <a:endParaRPr lang="es-EC"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9429"/>
            <a:ext cx="8352928" cy="151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390910" y="2254852"/>
            <a:ext cx="4362179" cy="3438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5724128" y="2502159"/>
            <a:ext cx="936104"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326251364"/>
              </p:ext>
            </p:extLst>
          </p:nvPr>
        </p:nvGraphicFramePr>
        <p:xfrm>
          <a:off x="179512" y="5815666"/>
          <a:ext cx="8712968" cy="876300"/>
        </p:xfrm>
        <a:graphic>
          <a:graphicData uri="http://schemas.openxmlformats.org/drawingml/2006/table">
            <a:tbl>
              <a:tblPr firstRow="1" firstCol="1" bandRow="1">
                <a:tableStyleId>{3B4B98B0-60AC-42C2-AFA5-B58CD77FA1E5}</a:tableStyleId>
              </a:tblPr>
              <a:tblGrid>
                <a:gridCol w="2368303"/>
                <a:gridCol w="6344665"/>
              </a:tblGrid>
              <a:tr h="0">
                <a:tc>
                  <a:txBody>
                    <a:bodyPr/>
                    <a:lstStyle/>
                    <a:p>
                      <a:pPr algn="ctr">
                        <a:lnSpc>
                          <a:spcPct val="115000"/>
                        </a:lnSpc>
                        <a:spcAft>
                          <a:spcPts val="0"/>
                        </a:spcAft>
                      </a:pPr>
                      <a:r>
                        <a:rPr lang="es-EC" sz="1400" dirty="0">
                          <a:effectLst/>
                        </a:rPr>
                        <a:t>HIPÓTESIS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H0: No  hay relación significativa entre ESTADO DE UNIDADES – SUGERENCIAS</a:t>
                      </a:r>
                      <a:endParaRPr lang="es-EC" sz="1400" dirty="0">
                        <a:effectLst/>
                      </a:endParaRPr>
                    </a:p>
                    <a:p>
                      <a:pPr>
                        <a:lnSpc>
                          <a:spcPct val="115000"/>
                        </a:lnSpc>
                        <a:spcAft>
                          <a:spcPts val="0"/>
                        </a:spcAft>
                      </a:pPr>
                      <a:r>
                        <a:rPr lang="es-EC" sz="1000" dirty="0">
                          <a:effectLst/>
                        </a:rPr>
                        <a:t>H1: Si hay relación significativa entre ESTADO DE UNIDADES  - SUGERENCIAS</a:t>
                      </a:r>
                      <a:endParaRPr lang="es-EC" sz="1400" dirty="0">
                        <a:effectLst/>
                        <a:latin typeface="Calibri"/>
                        <a:ea typeface="Calibri"/>
                        <a:cs typeface="Times New Roman"/>
                      </a:endParaRPr>
                    </a:p>
                  </a:txBody>
                  <a:tcPr marL="68580" marR="68580" marT="0" marB="0"/>
                </a:tc>
              </a:tr>
              <a:tr h="464820">
                <a:tc>
                  <a:txBody>
                    <a:bodyPr/>
                    <a:lstStyle/>
                    <a:p>
                      <a:pPr algn="ctr">
                        <a:lnSpc>
                          <a:spcPct val="115000"/>
                        </a:lnSpc>
                        <a:spcAft>
                          <a:spcPts val="0"/>
                        </a:spcAft>
                      </a:pPr>
                      <a:r>
                        <a:rPr lang="es-EC" sz="1400" dirty="0">
                          <a:effectLst/>
                        </a:rPr>
                        <a:t>RESULTADOS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G.S &lt;0,05</a:t>
                      </a:r>
                      <a:endParaRPr lang="es-EC" sz="1400" dirty="0">
                        <a:effectLst/>
                      </a:endParaRPr>
                    </a:p>
                    <a:p>
                      <a:pPr>
                        <a:lnSpc>
                          <a:spcPct val="115000"/>
                        </a:lnSpc>
                        <a:spcAft>
                          <a:spcPts val="0"/>
                        </a:spcAft>
                      </a:pPr>
                      <a:r>
                        <a:rPr lang="es-EC" sz="1000" dirty="0">
                          <a:effectLst/>
                        </a:rPr>
                        <a:t>0,007&lt;0,05</a:t>
                      </a:r>
                      <a:endParaRPr lang="es-EC" sz="1400" dirty="0">
                        <a:effectLst/>
                      </a:endParaRPr>
                    </a:p>
                    <a:p>
                      <a:pPr>
                        <a:lnSpc>
                          <a:spcPct val="115000"/>
                        </a:lnSpc>
                        <a:spcAft>
                          <a:spcPts val="0"/>
                        </a:spcAft>
                      </a:pPr>
                      <a:r>
                        <a:rPr lang="es-EC" sz="1000" dirty="0">
                          <a:effectLst/>
                        </a:rPr>
                        <a:t>Se acepta la hipótesis H1: </a:t>
                      </a:r>
                      <a:r>
                        <a:rPr lang="es-EC" sz="1000" dirty="0" smtClean="0">
                          <a:effectLst/>
                        </a:rPr>
                        <a:t>Si  </a:t>
                      </a:r>
                      <a:r>
                        <a:rPr lang="es-EC" sz="1000" dirty="0">
                          <a:effectLst/>
                        </a:rPr>
                        <a:t>hay relación significativa entre ESTADO DE UNIDADES – SUGERENCIAS</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34685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35896" y="188640"/>
            <a:ext cx="1826141" cy="369332"/>
          </a:xfrm>
          <a:prstGeom prst="rect">
            <a:avLst/>
          </a:prstGeom>
        </p:spPr>
        <p:txBody>
          <a:bodyPr wrap="none">
            <a:spAutoFit/>
          </a:bodyPr>
          <a:lstStyle/>
          <a:p>
            <a:r>
              <a:rPr lang="es-EC" b="1" dirty="0" smtClean="0"/>
              <a:t>Edad -  Género</a:t>
            </a:r>
            <a:endParaRPr lang="es-EC" b="1" dirty="0"/>
          </a:p>
        </p:txBody>
      </p:sp>
      <p:pic>
        <p:nvPicPr>
          <p:cNvPr id="3" name="2 Imagen"/>
          <p:cNvPicPr/>
          <p:nvPr/>
        </p:nvPicPr>
        <p:blipFill rotWithShape="1">
          <a:blip r:embed="rId2">
            <a:extLst>
              <a:ext uri="{28A0092B-C50C-407E-A947-70E740481C1C}">
                <a14:useLocalDpi xmlns:a14="http://schemas.microsoft.com/office/drawing/2010/main" val="0"/>
              </a:ext>
            </a:extLst>
          </a:blip>
          <a:srcRect r="9666" b="24248"/>
          <a:stretch/>
        </p:blipFill>
        <p:spPr bwMode="auto">
          <a:xfrm>
            <a:off x="1109806" y="692696"/>
            <a:ext cx="7062594" cy="1584176"/>
          </a:xfrm>
          <a:prstGeom prst="rect">
            <a:avLst/>
          </a:prstGeom>
          <a:noFill/>
          <a:ln>
            <a:noFill/>
          </a:ln>
          <a:extLst>
            <a:ext uri="{53640926-AAD7-44D8-BBD7-CCE9431645EC}">
              <a14:shadowObscured xmlns:a14="http://schemas.microsoft.com/office/drawing/2010/main"/>
            </a:ext>
          </a:extLst>
        </p:spPr>
      </p:pic>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758" y="2492896"/>
            <a:ext cx="3744416" cy="3024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2685492462"/>
              </p:ext>
            </p:extLst>
          </p:nvPr>
        </p:nvGraphicFramePr>
        <p:xfrm>
          <a:off x="605358" y="5805264"/>
          <a:ext cx="7927082" cy="876300"/>
        </p:xfrm>
        <a:graphic>
          <a:graphicData uri="http://schemas.openxmlformats.org/drawingml/2006/table">
            <a:tbl>
              <a:tblPr firstRow="1" firstCol="1" bandRow="1">
                <a:tableStyleId>{3B4B98B0-60AC-42C2-AFA5-B58CD77FA1E5}</a:tableStyleId>
              </a:tblPr>
              <a:tblGrid>
                <a:gridCol w="2091188"/>
                <a:gridCol w="5835894"/>
              </a:tblGrid>
              <a:tr h="0">
                <a:tc>
                  <a:txBody>
                    <a:bodyPr/>
                    <a:lstStyle/>
                    <a:p>
                      <a:pPr algn="ctr">
                        <a:lnSpc>
                          <a:spcPct val="115000"/>
                        </a:lnSpc>
                        <a:spcAft>
                          <a:spcPts val="0"/>
                        </a:spcAft>
                      </a:pPr>
                      <a:r>
                        <a:rPr lang="es-EC" sz="1400" dirty="0">
                          <a:effectLst/>
                        </a:rPr>
                        <a:t>HIPÓTESIS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H0: No  hay relación significativa entre </a:t>
                      </a:r>
                      <a:r>
                        <a:rPr lang="es-EC" sz="1000" dirty="0" smtClean="0">
                          <a:effectLst/>
                        </a:rPr>
                        <a:t>media Edad </a:t>
                      </a:r>
                      <a:r>
                        <a:rPr lang="es-EC" sz="1000" dirty="0">
                          <a:effectLst/>
                        </a:rPr>
                        <a:t>y Género </a:t>
                      </a:r>
                      <a:endParaRPr lang="es-EC" sz="1400" dirty="0">
                        <a:effectLst/>
                      </a:endParaRPr>
                    </a:p>
                    <a:p>
                      <a:pPr>
                        <a:lnSpc>
                          <a:spcPct val="115000"/>
                        </a:lnSpc>
                        <a:spcAft>
                          <a:spcPts val="0"/>
                        </a:spcAft>
                      </a:pPr>
                      <a:r>
                        <a:rPr lang="es-EC" sz="1000" dirty="0">
                          <a:effectLst/>
                        </a:rPr>
                        <a:t>H1: Si hay relación significativa entre </a:t>
                      </a:r>
                      <a:r>
                        <a:rPr lang="es-EC" sz="1000" dirty="0" smtClean="0">
                          <a:effectLst/>
                        </a:rPr>
                        <a:t>media dad </a:t>
                      </a:r>
                      <a:r>
                        <a:rPr lang="es-EC" sz="1000" dirty="0">
                          <a:effectLst/>
                        </a:rPr>
                        <a:t>y Género</a:t>
                      </a:r>
                      <a:endParaRPr lang="es-EC" sz="14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400" dirty="0">
                          <a:effectLst/>
                        </a:rPr>
                        <a:t>RESULTADOS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G.S ≥0,05</a:t>
                      </a:r>
                      <a:endParaRPr lang="es-EC" sz="1400" dirty="0">
                        <a:effectLst/>
                      </a:endParaRPr>
                    </a:p>
                    <a:p>
                      <a:pPr>
                        <a:lnSpc>
                          <a:spcPct val="115000"/>
                        </a:lnSpc>
                        <a:spcAft>
                          <a:spcPts val="0"/>
                        </a:spcAft>
                      </a:pPr>
                      <a:r>
                        <a:rPr lang="es-EC" sz="1000" dirty="0">
                          <a:effectLst/>
                        </a:rPr>
                        <a:t>0,850 ≥0,05 </a:t>
                      </a:r>
                      <a:endParaRPr lang="es-EC" sz="1400" dirty="0">
                        <a:effectLst/>
                      </a:endParaRPr>
                    </a:p>
                    <a:p>
                      <a:pPr>
                        <a:lnSpc>
                          <a:spcPct val="115000"/>
                        </a:lnSpc>
                        <a:spcAft>
                          <a:spcPts val="0"/>
                        </a:spcAft>
                      </a:pPr>
                      <a:r>
                        <a:rPr lang="es-EC" sz="1000" dirty="0">
                          <a:effectLst/>
                        </a:rPr>
                        <a:t>Se acepta a hipótesis: H1: Si  hay relación significativa entre Edad y Género </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02309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07704" y="260648"/>
            <a:ext cx="4572000" cy="369332"/>
          </a:xfrm>
          <a:prstGeom prst="rect">
            <a:avLst/>
          </a:prstGeom>
        </p:spPr>
        <p:txBody>
          <a:bodyPr>
            <a:spAutoFit/>
          </a:bodyPr>
          <a:lstStyle/>
          <a:p>
            <a:pPr algn="ctr"/>
            <a:r>
              <a:rPr lang="es-EC" b="1" dirty="0" smtClean="0"/>
              <a:t>Edad – Trato Del Conductor Y Personal</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632848" cy="1538605"/>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3003550" y="2420888"/>
            <a:ext cx="3136900" cy="2507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386861226"/>
              </p:ext>
            </p:extLst>
          </p:nvPr>
        </p:nvGraphicFramePr>
        <p:xfrm>
          <a:off x="419327" y="5373216"/>
          <a:ext cx="8329137" cy="920115"/>
        </p:xfrm>
        <a:graphic>
          <a:graphicData uri="http://schemas.openxmlformats.org/drawingml/2006/table">
            <a:tbl>
              <a:tblPr firstRow="1" firstCol="1" bandRow="1">
                <a:tableStyleId>{3B4B98B0-60AC-42C2-AFA5-B58CD77FA1E5}</a:tableStyleId>
              </a:tblPr>
              <a:tblGrid>
                <a:gridCol w="2197252"/>
                <a:gridCol w="6131885"/>
              </a:tblGrid>
              <a:tr h="366826">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hay </a:t>
                      </a:r>
                      <a:r>
                        <a:rPr lang="es-EC" sz="1050" dirty="0" smtClean="0">
                          <a:effectLst/>
                        </a:rPr>
                        <a:t>relación significativa entre media Edad </a:t>
                      </a:r>
                      <a:r>
                        <a:rPr lang="es-EC" sz="1050" dirty="0">
                          <a:effectLst/>
                        </a:rPr>
                        <a:t>y Trato del Conductor </a:t>
                      </a:r>
                      <a:endParaRPr lang="es-EC" sz="1600" dirty="0">
                        <a:effectLst/>
                      </a:endParaRPr>
                    </a:p>
                    <a:p>
                      <a:pPr>
                        <a:lnSpc>
                          <a:spcPct val="115000"/>
                        </a:lnSpc>
                        <a:spcAft>
                          <a:spcPts val="0"/>
                        </a:spcAft>
                      </a:pPr>
                      <a:r>
                        <a:rPr lang="es-EC" sz="1050" dirty="0">
                          <a:effectLst/>
                        </a:rPr>
                        <a:t>H1: Si </a:t>
                      </a:r>
                      <a:r>
                        <a:rPr lang="es-EC" sz="1050" dirty="0" smtClean="0">
                          <a:effectLst/>
                        </a:rPr>
                        <a:t>hay relación significativa entre media Edad </a:t>
                      </a:r>
                      <a:r>
                        <a:rPr lang="es-EC" sz="1050" dirty="0">
                          <a:effectLst/>
                        </a:rPr>
                        <a:t>y Trato del Conductor</a:t>
                      </a:r>
                      <a:endParaRPr lang="es-EC" sz="1600" dirty="0">
                        <a:effectLst/>
                        <a:latin typeface="Calibri"/>
                        <a:ea typeface="Calibri"/>
                        <a:cs typeface="Times New Roman"/>
                      </a:endParaRPr>
                    </a:p>
                  </a:txBody>
                  <a:tcPr marL="68580" marR="68580" marT="0" marB="0"/>
                </a:tc>
              </a:tr>
              <a:tr h="550238">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0,622 ≥0,05 </a:t>
                      </a:r>
                      <a:endParaRPr lang="es-EC" sz="1600" dirty="0">
                        <a:effectLst/>
                      </a:endParaRPr>
                    </a:p>
                    <a:p>
                      <a:pPr>
                        <a:lnSpc>
                          <a:spcPct val="115000"/>
                        </a:lnSpc>
                        <a:spcAft>
                          <a:spcPts val="0"/>
                        </a:spcAft>
                      </a:pPr>
                      <a:r>
                        <a:rPr lang="es-EC" sz="1050" dirty="0">
                          <a:effectLst/>
                        </a:rPr>
                        <a:t>Se acepta a hipótesis: H1: Si  hay relación significativa entre Edad y Trato del Conductor</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44381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92373" y="260648"/>
            <a:ext cx="3454792" cy="369332"/>
          </a:xfrm>
          <a:prstGeom prst="rect">
            <a:avLst/>
          </a:prstGeom>
        </p:spPr>
        <p:txBody>
          <a:bodyPr wrap="none">
            <a:spAutoFit/>
          </a:bodyPr>
          <a:lstStyle/>
          <a:p>
            <a:r>
              <a:rPr lang="es-EC" b="1" dirty="0" smtClean="0"/>
              <a:t>Edad – Limpieza De Unidades</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652067"/>
            <a:ext cx="7416824" cy="1350645"/>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795905" y="2276872"/>
            <a:ext cx="3552190" cy="2839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1110214839"/>
              </p:ext>
            </p:extLst>
          </p:nvPr>
        </p:nvGraphicFramePr>
        <p:xfrm>
          <a:off x="259253" y="5445224"/>
          <a:ext cx="8417203" cy="917064"/>
        </p:xfrm>
        <a:graphic>
          <a:graphicData uri="http://schemas.openxmlformats.org/drawingml/2006/table">
            <a:tbl>
              <a:tblPr firstRow="1" firstCol="1" bandRow="1">
                <a:tableStyleId>{3B4B98B0-60AC-42C2-AFA5-B58CD77FA1E5}</a:tableStyleId>
              </a:tblPr>
              <a:tblGrid>
                <a:gridCol w="2220484"/>
                <a:gridCol w="6196719"/>
              </a:tblGrid>
              <a:tr h="366826">
                <a:tc>
                  <a:txBody>
                    <a:bodyPr/>
                    <a:lstStyle/>
                    <a:p>
                      <a:pPr algn="ctr">
                        <a:lnSpc>
                          <a:spcPct val="115000"/>
                        </a:lnSpc>
                        <a:spcAft>
                          <a:spcPts val="0"/>
                        </a:spcAft>
                      </a:pPr>
                      <a:r>
                        <a:rPr lang="es-EC" sz="1400" dirty="0">
                          <a:effectLst/>
                        </a:rPr>
                        <a:t>HIPÓTESIS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H0: No  </a:t>
                      </a:r>
                      <a:r>
                        <a:rPr lang="es-EC" sz="1000" dirty="0" smtClean="0">
                          <a:effectLst/>
                        </a:rPr>
                        <a:t>hay relación significativa entre media Edad </a:t>
                      </a:r>
                      <a:r>
                        <a:rPr lang="es-EC" sz="1000" dirty="0">
                          <a:effectLst/>
                        </a:rPr>
                        <a:t>y Limpieza de unidades </a:t>
                      </a:r>
                      <a:endParaRPr lang="es-EC" sz="1400" dirty="0">
                        <a:effectLst/>
                      </a:endParaRPr>
                    </a:p>
                    <a:p>
                      <a:pPr>
                        <a:lnSpc>
                          <a:spcPct val="115000"/>
                        </a:lnSpc>
                        <a:spcAft>
                          <a:spcPts val="0"/>
                        </a:spcAft>
                      </a:pPr>
                      <a:r>
                        <a:rPr lang="es-EC" sz="1000" dirty="0">
                          <a:effectLst/>
                        </a:rPr>
                        <a:t>H1: Si </a:t>
                      </a:r>
                      <a:r>
                        <a:rPr lang="es-EC" sz="1000" dirty="0" smtClean="0">
                          <a:effectLst/>
                        </a:rPr>
                        <a:t>hay relación significativa entre media Edad </a:t>
                      </a:r>
                      <a:r>
                        <a:rPr lang="es-EC" sz="1000" dirty="0">
                          <a:effectLst/>
                        </a:rPr>
                        <a:t>y Limpieza de unidades</a:t>
                      </a:r>
                      <a:endParaRPr lang="es-EC" sz="1400" dirty="0">
                        <a:effectLst/>
                        <a:latin typeface="Calibri"/>
                        <a:ea typeface="Calibri"/>
                        <a:cs typeface="Times New Roman"/>
                      </a:endParaRPr>
                    </a:p>
                  </a:txBody>
                  <a:tcPr marL="68580" marR="68580" marT="0" marB="0"/>
                </a:tc>
              </a:tr>
              <a:tr h="550238">
                <a:tc>
                  <a:txBody>
                    <a:bodyPr/>
                    <a:lstStyle/>
                    <a:p>
                      <a:pPr algn="ctr">
                        <a:lnSpc>
                          <a:spcPct val="115000"/>
                        </a:lnSpc>
                        <a:spcAft>
                          <a:spcPts val="0"/>
                        </a:spcAft>
                      </a:pPr>
                      <a:r>
                        <a:rPr lang="es-EC" sz="1400" dirty="0">
                          <a:effectLst/>
                        </a:rPr>
                        <a:t>RESULTADOS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G.S ≥0,05</a:t>
                      </a:r>
                      <a:endParaRPr lang="es-EC" sz="1400" dirty="0">
                        <a:effectLst/>
                      </a:endParaRPr>
                    </a:p>
                    <a:p>
                      <a:pPr>
                        <a:lnSpc>
                          <a:spcPct val="115000"/>
                        </a:lnSpc>
                        <a:spcAft>
                          <a:spcPts val="0"/>
                        </a:spcAft>
                      </a:pPr>
                      <a:r>
                        <a:rPr lang="es-EC" sz="1000" dirty="0">
                          <a:effectLst/>
                        </a:rPr>
                        <a:t>0,187 ≥0,05 </a:t>
                      </a:r>
                      <a:endParaRPr lang="es-EC" sz="1400" dirty="0">
                        <a:effectLst/>
                      </a:endParaRPr>
                    </a:p>
                    <a:p>
                      <a:pPr>
                        <a:lnSpc>
                          <a:spcPct val="115000"/>
                        </a:lnSpc>
                        <a:spcAft>
                          <a:spcPts val="0"/>
                        </a:spcAft>
                      </a:pPr>
                      <a:r>
                        <a:rPr lang="es-EC" sz="1000" dirty="0">
                          <a:effectLst/>
                        </a:rPr>
                        <a:t>Se acepta a hipótesis: H1: Si  hay relación significativa entre Edad y Limpieza de unidades</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0421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70792" y="260648"/>
            <a:ext cx="2937535" cy="369332"/>
          </a:xfrm>
          <a:prstGeom prst="rect">
            <a:avLst/>
          </a:prstGeom>
        </p:spPr>
        <p:txBody>
          <a:bodyPr wrap="none">
            <a:spAutoFit/>
          </a:bodyPr>
          <a:lstStyle/>
          <a:p>
            <a:r>
              <a:rPr lang="es-EC" b="1" dirty="0" smtClean="0"/>
              <a:t>Edad – Tomar El Servicio</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985171" y="616975"/>
            <a:ext cx="7403253" cy="155829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852897" y="2321552"/>
            <a:ext cx="3394075" cy="2713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5 Tabla"/>
          <p:cNvGraphicFramePr>
            <a:graphicFrameLocks noGrp="1"/>
          </p:cNvGraphicFramePr>
          <p:nvPr>
            <p:extLst>
              <p:ext uri="{D42A27DB-BD31-4B8C-83A1-F6EECF244321}">
                <p14:modId xmlns:p14="http://schemas.microsoft.com/office/powerpoint/2010/main" val="3391403778"/>
              </p:ext>
            </p:extLst>
          </p:nvPr>
        </p:nvGraphicFramePr>
        <p:xfrm>
          <a:off x="611560" y="5373216"/>
          <a:ext cx="8064896" cy="920115"/>
        </p:xfrm>
        <a:graphic>
          <a:graphicData uri="http://schemas.openxmlformats.org/drawingml/2006/table">
            <a:tbl>
              <a:tblPr firstRow="1" firstCol="1" bandRow="1">
                <a:tableStyleId>{3B4B98B0-60AC-42C2-AFA5-B58CD77FA1E5}</a:tableStyleId>
              </a:tblPr>
              <a:tblGrid>
                <a:gridCol w="2127544"/>
                <a:gridCol w="5937352"/>
              </a:tblGrid>
              <a:tr h="366826">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a:t>
                      </a:r>
                      <a:r>
                        <a:rPr lang="es-EC" sz="1050" dirty="0" smtClean="0">
                          <a:effectLst/>
                        </a:rPr>
                        <a:t>hay relación significativa entre media Edad </a:t>
                      </a:r>
                      <a:r>
                        <a:rPr lang="es-EC" sz="1050" dirty="0">
                          <a:effectLst/>
                        </a:rPr>
                        <a:t>y Tomar el Servicio </a:t>
                      </a:r>
                      <a:endParaRPr lang="es-EC" sz="1600" dirty="0">
                        <a:effectLst/>
                      </a:endParaRPr>
                    </a:p>
                    <a:p>
                      <a:pPr>
                        <a:lnSpc>
                          <a:spcPct val="115000"/>
                        </a:lnSpc>
                        <a:spcAft>
                          <a:spcPts val="0"/>
                        </a:spcAft>
                      </a:pPr>
                      <a:r>
                        <a:rPr lang="es-EC" sz="1050" dirty="0">
                          <a:effectLst/>
                        </a:rPr>
                        <a:t>H1: Si </a:t>
                      </a:r>
                      <a:r>
                        <a:rPr lang="es-EC" sz="1050" dirty="0" smtClean="0">
                          <a:effectLst/>
                        </a:rPr>
                        <a:t>hay relación significativa entre media Edad </a:t>
                      </a:r>
                      <a:r>
                        <a:rPr lang="es-EC" sz="1050" dirty="0">
                          <a:effectLst/>
                        </a:rPr>
                        <a:t>y Tomar el Servicio</a:t>
                      </a:r>
                      <a:endParaRPr lang="es-EC" sz="1600" dirty="0">
                        <a:effectLst/>
                        <a:latin typeface="Calibri"/>
                        <a:ea typeface="Calibri"/>
                        <a:cs typeface="Times New Roman"/>
                      </a:endParaRPr>
                    </a:p>
                  </a:txBody>
                  <a:tcPr marL="68580" marR="68580" marT="0" marB="0"/>
                </a:tc>
              </a:tr>
              <a:tr h="550238">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0,537 ≥0,05 </a:t>
                      </a:r>
                      <a:endParaRPr lang="es-EC" sz="1600" dirty="0">
                        <a:effectLst/>
                      </a:endParaRPr>
                    </a:p>
                    <a:p>
                      <a:pPr>
                        <a:lnSpc>
                          <a:spcPct val="115000"/>
                        </a:lnSpc>
                        <a:spcAft>
                          <a:spcPts val="0"/>
                        </a:spcAft>
                      </a:pPr>
                      <a:r>
                        <a:rPr lang="es-EC" sz="1050" dirty="0">
                          <a:effectLst/>
                        </a:rPr>
                        <a:t>Se acepta a hipótesis: H1: Si  hay relación significativa entre Edad y  Tomar el Servicio</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85935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99592" y="188640"/>
            <a:ext cx="7772400" cy="652934"/>
          </a:xfrm>
        </p:spPr>
        <p:txBody>
          <a:bodyPr>
            <a:normAutofit fontScale="90000"/>
          </a:bodyPr>
          <a:lstStyle/>
          <a:p>
            <a:pPr algn="ctr"/>
            <a:r>
              <a:rPr lang="es-EC" dirty="0" smtClean="0"/>
              <a:t>Planteamiento del Problema</a:t>
            </a:r>
            <a:endParaRPr lang="es-EC" dirty="0"/>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125607"/>
            <a:ext cx="648072" cy="557342"/>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967054"/>
            <a:ext cx="803937" cy="726964"/>
          </a:xfrm>
          <a:prstGeom prst="rect">
            <a:avLst/>
          </a:prstGeom>
        </p:spPr>
      </p:pic>
      <p:pic>
        <p:nvPicPr>
          <p:cNvPr id="7" name="6 Imagen"/>
          <p:cNvPicPr/>
          <p:nvPr/>
        </p:nvPicPr>
        <p:blipFill rotWithShape="1">
          <a:blip r:embed="rId4" cstate="print"/>
          <a:srcRect l="25130" t="25690" r="8291" b="11460"/>
          <a:stretch/>
        </p:blipFill>
        <p:spPr bwMode="auto">
          <a:xfrm>
            <a:off x="107504" y="1124744"/>
            <a:ext cx="8964488" cy="48423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9289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97984" y="260648"/>
            <a:ext cx="3329951" cy="400110"/>
          </a:xfrm>
          <a:prstGeom prst="rect">
            <a:avLst/>
          </a:prstGeom>
        </p:spPr>
        <p:txBody>
          <a:bodyPr wrap="none">
            <a:spAutoFit/>
          </a:bodyPr>
          <a:lstStyle/>
          <a:p>
            <a:pPr algn="ctr"/>
            <a:r>
              <a:rPr lang="es-EC" sz="2000" b="1" dirty="0" smtClean="0"/>
              <a:t>Edad – Tiempo De Espera</a:t>
            </a:r>
            <a:endParaRPr lang="es-EC" sz="2000"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665513"/>
            <a:ext cx="7056784" cy="1579245"/>
          </a:xfrm>
          <a:prstGeom prst="rect">
            <a:avLst/>
          </a:prstGeom>
          <a:noFill/>
          <a:ln>
            <a:noFill/>
          </a:ln>
        </p:spPr>
      </p:pic>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2486" y="2348880"/>
            <a:ext cx="3378200" cy="2701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2504433750"/>
              </p:ext>
            </p:extLst>
          </p:nvPr>
        </p:nvGraphicFramePr>
        <p:xfrm>
          <a:off x="755576" y="5445224"/>
          <a:ext cx="7560840" cy="920115"/>
        </p:xfrm>
        <a:graphic>
          <a:graphicData uri="http://schemas.openxmlformats.org/drawingml/2006/table">
            <a:tbl>
              <a:tblPr firstRow="1" firstCol="1" bandRow="1">
                <a:tableStyleId>{3B4B98B0-60AC-42C2-AFA5-B58CD77FA1E5}</a:tableStyleId>
              </a:tblPr>
              <a:tblGrid>
                <a:gridCol w="1994573"/>
                <a:gridCol w="5566267"/>
              </a:tblGrid>
              <a:tr h="0">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a:t>
                      </a:r>
                      <a:r>
                        <a:rPr lang="es-EC" sz="1050" dirty="0" smtClean="0">
                          <a:effectLst/>
                        </a:rPr>
                        <a:t>hay relación significativa entre media Edad </a:t>
                      </a:r>
                      <a:r>
                        <a:rPr lang="es-EC" sz="1050" dirty="0">
                          <a:effectLst/>
                        </a:rPr>
                        <a:t>y Tiempo de Espera </a:t>
                      </a:r>
                      <a:endParaRPr lang="es-EC" sz="1600" dirty="0">
                        <a:effectLst/>
                      </a:endParaRPr>
                    </a:p>
                    <a:p>
                      <a:pPr>
                        <a:lnSpc>
                          <a:spcPct val="115000"/>
                        </a:lnSpc>
                        <a:spcAft>
                          <a:spcPts val="0"/>
                        </a:spcAft>
                      </a:pPr>
                      <a:r>
                        <a:rPr lang="es-EC" sz="1050" dirty="0">
                          <a:effectLst/>
                        </a:rPr>
                        <a:t>H1: Si </a:t>
                      </a:r>
                      <a:r>
                        <a:rPr lang="es-EC" sz="1050" dirty="0" smtClean="0">
                          <a:effectLst/>
                        </a:rPr>
                        <a:t>hay relación significativa entre media Edad </a:t>
                      </a:r>
                      <a:r>
                        <a:rPr lang="es-EC" sz="1050" dirty="0">
                          <a:effectLst/>
                        </a:rPr>
                        <a:t>y Tiempo de Espera</a:t>
                      </a:r>
                      <a:endParaRPr lang="es-EC"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0,322 ≥0,05 </a:t>
                      </a:r>
                      <a:endParaRPr lang="es-EC" sz="1600" dirty="0">
                        <a:effectLst/>
                      </a:endParaRPr>
                    </a:p>
                    <a:p>
                      <a:pPr>
                        <a:lnSpc>
                          <a:spcPct val="115000"/>
                        </a:lnSpc>
                        <a:spcAft>
                          <a:spcPts val="0"/>
                        </a:spcAft>
                      </a:pPr>
                      <a:r>
                        <a:rPr lang="es-EC" sz="1050" dirty="0">
                          <a:effectLst/>
                        </a:rPr>
                        <a:t>Se acepta a hipótesis: H1: Si  hay relación significativa entre Edad y  Tiempo de Espera</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05513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31656" y="260648"/>
            <a:ext cx="3198311" cy="369332"/>
          </a:xfrm>
          <a:prstGeom prst="rect">
            <a:avLst/>
          </a:prstGeom>
        </p:spPr>
        <p:txBody>
          <a:bodyPr wrap="none">
            <a:spAutoFit/>
          </a:bodyPr>
          <a:lstStyle/>
          <a:p>
            <a:r>
              <a:rPr lang="es-EC" b="1" dirty="0" smtClean="0"/>
              <a:t>Edad – Problemas De Robo</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9980"/>
            <a:ext cx="7776864" cy="1718900"/>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757304" y="2420888"/>
            <a:ext cx="3656330" cy="2922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568292088"/>
              </p:ext>
            </p:extLst>
          </p:nvPr>
        </p:nvGraphicFramePr>
        <p:xfrm>
          <a:off x="271027" y="5589240"/>
          <a:ext cx="8621453" cy="920115"/>
        </p:xfrm>
        <a:graphic>
          <a:graphicData uri="http://schemas.openxmlformats.org/drawingml/2006/table">
            <a:tbl>
              <a:tblPr firstRow="1" firstCol="1" bandRow="1">
                <a:tableStyleId>{3B4B98B0-60AC-42C2-AFA5-B58CD77FA1E5}</a:tableStyleId>
              </a:tblPr>
              <a:tblGrid>
                <a:gridCol w="2274365"/>
                <a:gridCol w="6347088"/>
              </a:tblGrid>
              <a:tr h="0">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a:t>
                      </a:r>
                      <a:r>
                        <a:rPr lang="es-EC" sz="1050" dirty="0" smtClean="0">
                          <a:effectLst/>
                        </a:rPr>
                        <a:t>hay relación significativa entre media Edad </a:t>
                      </a:r>
                      <a:r>
                        <a:rPr lang="es-EC" sz="1050" dirty="0">
                          <a:effectLst/>
                        </a:rPr>
                        <a:t>y Nivel de volumen</a:t>
                      </a:r>
                      <a:endParaRPr lang="es-EC" sz="1600" dirty="0">
                        <a:effectLst/>
                      </a:endParaRPr>
                    </a:p>
                    <a:p>
                      <a:pPr>
                        <a:lnSpc>
                          <a:spcPct val="115000"/>
                        </a:lnSpc>
                        <a:spcAft>
                          <a:spcPts val="0"/>
                        </a:spcAft>
                      </a:pPr>
                      <a:r>
                        <a:rPr lang="es-EC" sz="1050" dirty="0">
                          <a:effectLst/>
                        </a:rPr>
                        <a:t>H1: Si </a:t>
                      </a:r>
                      <a:r>
                        <a:rPr lang="es-EC" sz="1050" dirty="0" smtClean="0">
                          <a:effectLst/>
                        </a:rPr>
                        <a:t>hay relación significativa entre media Edad </a:t>
                      </a:r>
                      <a:r>
                        <a:rPr lang="es-EC" sz="1050" dirty="0">
                          <a:effectLst/>
                        </a:rPr>
                        <a:t>y Nivel de volumen</a:t>
                      </a:r>
                      <a:endParaRPr lang="es-EC"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0,189 ≥0,05 </a:t>
                      </a:r>
                      <a:endParaRPr lang="es-EC" sz="1600" dirty="0">
                        <a:effectLst/>
                      </a:endParaRPr>
                    </a:p>
                    <a:p>
                      <a:pPr>
                        <a:lnSpc>
                          <a:spcPct val="115000"/>
                        </a:lnSpc>
                        <a:spcAft>
                          <a:spcPts val="0"/>
                        </a:spcAft>
                      </a:pPr>
                      <a:r>
                        <a:rPr lang="es-EC" sz="1050" dirty="0">
                          <a:effectLst/>
                        </a:rPr>
                        <a:t>Se acepta a hipótesis: H1: Si  hay relación significativa entre Edad y Nivel de volumen</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49667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59832" y="260648"/>
            <a:ext cx="3082895" cy="369332"/>
          </a:xfrm>
          <a:prstGeom prst="rect">
            <a:avLst/>
          </a:prstGeom>
        </p:spPr>
        <p:txBody>
          <a:bodyPr wrap="none">
            <a:spAutoFit/>
          </a:bodyPr>
          <a:lstStyle/>
          <a:p>
            <a:r>
              <a:rPr lang="es-EC" b="1" dirty="0" smtClean="0"/>
              <a:t>Edad – Frecuencia De Uso</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664891"/>
            <a:ext cx="7200800" cy="2260053"/>
          </a:xfrm>
          <a:prstGeom prst="rect">
            <a:avLst/>
          </a:prstGeom>
          <a:noFill/>
          <a:ln>
            <a:noFill/>
          </a:ln>
        </p:spPr>
      </p:pic>
      <p:pic>
        <p:nvPicPr>
          <p:cNvPr id="4" name="3 Imagen"/>
          <p:cNvPicPr/>
          <p:nvPr/>
        </p:nvPicPr>
        <p:blipFill rotWithShape="1">
          <a:blip r:embed="rId3" cstate="print">
            <a:extLst>
              <a:ext uri="{28A0092B-C50C-407E-A947-70E740481C1C}">
                <a14:useLocalDpi xmlns:a14="http://schemas.microsoft.com/office/drawing/2010/main" val="0"/>
              </a:ext>
            </a:extLst>
          </a:blip>
          <a:srcRect t="-345" b="22155"/>
          <a:stretch/>
        </p:blipFill>
        <p:spPr bwMode="auto">
          <a:xfrm>
            <a:off x="2840959" y="3068960"/>
            <a:ext cx="3603249"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1185768135"/>
              </p:ext>
            </p:extLst>
          </p:nvPr>
        </p:nvGraphicFramePr>
        <p:xfrm>
          <a:off x="179512" y="5661248"/>
          <a:ext cx="8640960" cy="876300"/>
        </p:xfrm>
        <a:graphic>
          <a:graphicData uri="http://schemas.openxmlformats.org/drawingml/2006/table">
            <a:tbl>
              <a:tblPr firstRow="1" firstCol="1" bandRow="1">
                <a:tableStyleId>{3B4B98B0-60AC-42C2-AFA5-B58CD77FA1E5}</a:tableStyleId>
              </a:tblPr>
              <a:tblGrid>
                <a:gridCol w="2279512"/>
                <a:gridCol w="6361448"/>
              </a:tblGrid>
              <a:tr h="0">
                <a:tc>
                  <a:txBody>
                    <a:bodyPr/>
                    <a:lstStyle/>
                    <a:p>
                      <a:pPr algn="ctr">
                        <a:lnSpc>
                          <a:spcPct val="115000"/>
                        </a:lnSpc>
                        <a:spcAft>
                          <a:spcPts val="0"/>
                        </a:spcAft>
                      </a:pPr>
                      <a:r>
                        <a:rPr lang="es-EC" sz="1400" dirty="0">
                          <a:effectLst/>
                        </a:rPr>
                        <a:t>HIPÓTESIS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H0: No  </a:t>
                      </a:r>
                      <a:r>
                        <a:rPr lang="es-EC" sz="1000" dirty="0" smtClean="0">
                          <a:effectLst/>
                        </a:rPr>
                        <a:t>hay relación significativa entre media Edad </a:t>
                      </a:r>
                      <a:r>
                        <a:rPr lang="es-EC" sz="1000" dirty="0">
                          <a:effectLst/>
                        </a:rPr>
                        <a:t>y Frecuencia de Uso</a:t>
                      </a:r>
                      <a:endParaRPr lang="es-EC" sz="1400" dirty="0">
                        <a:effectLst/>
                      </a:endParaRPr>
                    </a:p>
                    <a:p>
                      <a:pPr>
                        <a:lnSpc>
                          <a:spcPct val="115000"/>
                        </a:lnSpc>
                        <a:spcAft>
                          <a:spcPts val="0"/>
                        </a:spcAft>
                      </a:pPr>
                      <a:r>
                        <a:rPr lang="es-EC" sz="1000" dirty="0">
                          <a:effectLst/>
                        </a:rPr>
                        <a:t>H1: Si </a:t>
                      </a:r>
                      <a:r>
                        <a:rPr lang="es-EC" sz="1000" dirty="0" smtClean="0">
                          <a:effectLst/>
                        </a:rPr>
                        <a:t>hay relación significativa entre media Edad </a:t>
                      </a:r>
                      <a:r>
                        <a:rPr lang="es-EC" sz="1000" dirty="0">
                          <a:effectLst/>
                        </a:rPr>
                        <a:t>y  Frecuencia de Uso</a:t>
                      </a:r>
                      <a:endParaRPr lang="es-EC" sz="14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400" dirty="0">
                          <a:effectLst/>
                        </a:rPr>
                        <a:t>RESULTADOS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G.S ≥0,05</a:t>
                      </a:r>
                      <a:endParaRPr lang="es-EC" sz="1400" dirty="0">
                        <a:effectLst/>
                      </a:endParaRPr>
                    </a:p>
                    <a:p>
                      <a:pPr>
                        <a:lnSpc>
                          <a:spcPct val="115000"/>
                        </a:lnSpc>
                        <a:spcAft>
                          <a:spcPts val="0"/>
                        </a:spcAft>
                      </a:pPr>
                      <a:r>
                        <a:rPr lang="es-EC" sz="1000" dirty="0">
                          <a:effectLst/>
                        </a:rPr>
                        <a:t>0,119 ≥0,05 </a:t>
                      </a:r>
                      <a:endParaRPr lang="es-EC" sz="1400" dirty="0">
                        <a:effectLst/>
                      </a:endParaRPr>
                    </a:p>
                    <a:p>
                      <a:pPr>
                        <a:lnSpc>
                          <a:spcPct val="115000"/>
                        </a:lnSpc>
                        <a:spcAft>
                          <a:spcPts val="0"/>
                        </a:spcAft>
                      </a:pPr>
                      <a:r>
                        <a:rPr lang="es-EC" sz="1000" dirty="0">
                          <a:effectLst/>
                        </a:rPr>
                        <a:t>Se acepta a hipótesis: H1: Si  hay relación significativa entre Edad y Frecuencia de Uso</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524912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94019" y="260648"/>
            <a:ext cx="3057247" cy="369332"/>
          </a:xfrm>
          <a:prstGeom prst="rect">
            <a:avLst/>
          </a:prstGeom>
        </p:spPr>
        <p:txBody>
          <a:bodyPr wrap="none">
            <a:spAutoFit/>
          </a:bodyPr>
          <a:lstStyle/>
          <a:p>
            <a:r>
              <a:rPr lang="es-EC" b="1" dirty="0" smtClean="0"/>
              <a:t>Edad – Gusto Del Servicio</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206379" y="629980"/>
            <a:ext cx="6749997" cy="2222956"/>
          </a:xfrm>
          <a:prstGeom prst="rect">
            <a:avLst/>
          </a:prstGeom>
          <a:noFill/>
          <a:ln>
            <a:noFill/>
          </a:ln>
        </p:spPr>
      </p:pic>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740" y="2930624"/>
            <a:ext cx="314452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1495441428"/>
              </p:ext>
            </p:extLst>
          </p:nvPr>
        </p:nvGraphicFramePr>
        <p:xfrm>
          <a:off x="251520" y="5661248"/>
          <a:ext cx="8568952" cy="876300"/>
        </p:xfrm>
        <a:graphic>
          <a:graphicData uri="http://schemas.openxmlformats.org/drawingml/2006/table">
            <a:tbl>
              <a:tblPr firstRow="1" firstCol="1" bandRow="1">
                <a:tableStyleId>{3B4B98B0-60AC-42C2-AFA5-B58CD77FA1E5}</a:tableStyleId>
              </a:tblPr>
              <a:tblGrid>
                <a:gridCol w="2260516"/>
                <a:gridCol w="6308436"/>
              </a:tblGrid>
              <a:tr h="0">
                <a:tc>
                  <a:txBody>
                    <a:bodyPr/>
                    <a:lstStyle/>
                    <a:p>
                      <a:pPr algn="ctr">
                        <a:lnSpc>
                          <a:spcPct val="115000"/>
                        </a:lnSpc>
                        <a:spcAft>
                          <a:spcPts val="0"/>
                        </a:spcAft>
                      </a:pPr>
                      <a:r>
                        <a:rPr lang="es-EC" sz="1400" dirty="0">
                          <a:effectLst/>
                        </a:rPr>
                        <a:t>HIPÓTESIS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H0: No  </a:t>
                      </a:r>
                      <a:r>
                        <a:rPr lang="es-EC" sz="1000" dirty="0" smtClean="0">
                          <a:effectLst/>
                        </a:rPr>
                        <a:t>hay relación significativa entre media Edad </a:t>
                      </a:r>
                      <a:r>
                        <a:rPr lang="es-EC" sz="1000" dirty="0">
                          <a:effectLst/>
                        </a:rPr>
                        <a:t>y Gusto del Servicio</a:t>
                      </a:r>
                      <a:endParaRPr lang="es-EC" sz="1400" dirty="0">
                        <a:effectLst/>
                      </a:endParaRPr>
                    </a:p>
                    <a:p>
                      <a:pPr>
                        <a:lnSpc>
                          <a:spcPct val="115000"/>
                        </a:lnSpc>
                        <a:spcAft>
                          <a:spcPts val="0"/>
                        </a:spcAft>
                      </a:pPr>
                      <a:r>
                        <a:rPr lang="es-EC" sz="1000" dirty="0">
                          <a:effectLst/>
                        </a:rPr>
                        <a:t>H1: Si </a:t>
                      </a:r>
                      <a:r>
                        <a:rPr lang="es-EC" sz="1000" dirty="0" smtClean="0">
                          <a:effectLst/>
                        </a:rPr>
                        <a:t>hay relación significativa entre media Edad </a:t>
                      </a:r>
                      <a:r>
                        <a:rPr lang="es-EC" sz="1000" dirty="0">
                          <a:effectLst/>
                        </a:rPr>
                        <a:t>y  Gusto del Servicio</a:t>
                      </a:r>
                      <a:endParaRPr lang="es-EC" sz="14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400" dirty="0">
                          <a:effectLst/>
                        </a:rPr>
                        <a:t>RESULTADOS</a:t>
                      </a:r>
                      <a:endParaRPr lang="es-EC"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00" dirty="0">
                          <a:effectLst/>
                        </a:rPr>
                        <a:t>G.S ≥0,05</a:t>
                      </a:r>
                      <a:endParaRPr lang="es-EC" sz="1400" dirty="0">
                        <a:effectLst/>
                      </a:endParaRPr>
                    </a:p>
                    <a:p>
                      <a:pPr>
                        <a:lnSpc>
                          <a:spcPct val="115000"/>
                        </a:lnSpc>
                        <a:spcAft>
                          <a:spcPts val="0"/>
                        </a:spcAft>
                      </a:pPr>
                      <a:r>
                        <a:rPr lang="es-EC" sz="1000" dirty="0">
                          <a:effectLst/>
                        </a:rPr>
                        <a:t>0,129 ≥0,05 </a:t>
                      </a:r>
                      <a:endParaRPr lang="es-EC" sz="1400" dirty="0">
                        <a:effectLst/>
                      </a:endParaRPr>
                    </a:p>
                    <a:p>
                      <a:pPr>
                        <a:lnSpc>
                          <a:spcPct val="115000"/>
                        </a:lnSpc>
                        <a:spcAft>
                          <a:spcPts val="0"/>
                        </a:spcAft>
                      </a:pPr>
                      <a:r>
                        <a:rPr lang="es-EC" sz="1000" dirty="0">
                          <a:effectLst/>
                        </a:rPr>
                        <a:t>Se acepta a hipótesis: H1: Si  hay relación significativa entre Edad y Gusto del Servicio</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83916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87824" y="260648"/>
            <a:ext cx="2416046" cy="369332"/>
          </a:xfrm>
          <a:prstGeom prst="rect">
            <a:avLst/>
          </a:prstGeom>
        </p:spPr>
        <p:txBody>
          <a:bodyPr wrap="none">
            <a:spAutoFit/>
          </a:bodyPr>
          <a:lstStyle/>
          <a:p>
            <a:r>
              <a:rPr lang="es-EC" b="1" dirty="0" smtClean="0"/>
              <a:t>Frecuencia - Género</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9980"/>
            <a:ext cx="7128792" cy="1351280"/>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822257" y="2142723"/>
            <a:ext cx="3499485" cy="2798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998388897"/>
              </p:ext>
            </p:extLst>
          </p:nvPr>
        </p:nvGraphicFramePr>
        <p:xfrm>
          <a:off x="260667" y="5157192"/>
          <a:ext cx="8271773" cy="920115"/>
        </p:xfrm>
        <a:graphic>
          <a:graphicData uri="http://schemas.openxmlformats.org/drawingml/2006/table">
            <a:tbl>
              <a:tblPr firstRow="1" firstCol="1" bandRow="1">
                <a:tableStyleId>{3B4B98B0-60AC-42C2-AFA5-B58CD77FA1E5}</a:tableStyleId>
              </a:tblPr>
              <a:tblGrid>
                <a:gridCol w="2182119"/>
                <a:gridCol w="6089654"/>
              </a:tblGrid>
              <a:tr h="0">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hay relación significativa entre Frecuencia - Género</a:t>
                      </a:r>
                      <a:endParaRPr lang="es-EC" sz="1600" dirty="0">
                        <a:effectLst/>
                      </a:endParaRPr>
                    </a:p>
                    <a:p>
                      <a:pPr>
                        <a:lnSpc>
                          <a:spcPct val="115000"/>
                        </a:lnSpc>
                        <a:spcAft>
                          <a:spcPts val="0"/>
                        </a:spcAft>
                      </a:pPr>
                      <a:r>
                        <a:rPr lang="es-EC" sz="1050" dirty="0">
                          <a:effectLst/>
                        </a:rPr>
                        <a:t>H1: Si hay relación significativa entre Frecuencia - Género</a:t>
                      </a:r>
                      <a:endParaRPr lang="es-EC"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0,890 ≥0,05 </a:t>
                      </a:r>
                      <a:endParaRPr lang="es-EC" sz="1600" dirty="0">
                        <a:effectLst/>
                      </a:endParaRPr>
                    </a:p>
                    <a:p>
                      <a:pPr>
                        <a:lnSpc>
                          <a:spcPct val="115000"/>
                        </a:lnSpc>
                        <a:spcAft>
                          <a:spcPts val="0"/>
                        </a:spcAft>
                      </a:pPr>
                      <a:r>
                        <a:rPr lang="es-EC" sz="1050" dirty="0">
                          <a:effectLst/>
                        </a:rPr>
                        <a:t>Se acepta a hipótesis: H1: Si  hay relación significativa entre Frecuencia - Género</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868476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31840" y="188640"/>
            <a:ext cx="2800767" cy="369332"/>
          </a:xfrm>
          <a:prstGeom prst="rect">
            <a:avLst/>
          </a:prstGeom>
        </p:spPr>
        <p:txBody>
          <a:bodyPr wrap="none">
            <a:spAutoFit/>
          </a:bodyPr>
          <a:lstStyle/>
          <a:p>
            <a:r>
              <a:rPr lang="es-EC" b="1" dirty="0" smtClean="0"/>
              <a:t>Frecuencia - Ocupación</a:t>
            </a:r>
            <a:endParaRPr lang="es-EC" b="1" dirty="0"/>
          </a:p>
        </p:txBody>
      </p:sp>
      <p:pic>
        <p:nvPicPr>
          <p:cNvPr id="3" name="2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0748" y="2708920"/>
            <a:ext cx="3282950" cy="2625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1320800" y="557972"/>
            <a:ext cx="6851600" cy="2005965"/>
          </a:xfrm>
          <a:prstGeom prst="rect">
            <a:avLst/>
          </a:prstGeom>
          <a:noFill/>
          <a:ln>
            <a:noFill/>
          </a:ln>
        </p:spPr>
      </p:pic>
      <p:graphicFrame>
        <p:nvGraphicFramePr>
          <p:cNvPr id="5" name="4 Tabla"/>
          <p:cNvGraphicFramePr>
            <a:graphicFrameLocks noGrp="1"/>
          </p:cNvGraphicFramePr>
          <p:nvPr>
            <p:extLst>
              <p:ext uri="{D42A27DB-BD31-4B8C-83A1-F6EECF244321}">
                <p14:modId xmlns:p14="http://schemas.microsoft.com/office/powerpoint/2010/main" val="544947990"/>
              </p:ext>
            </p:extLst>
          </p:nvPr>
        </p:nvGraphicFramePr>
        <p:xfrm>
          <a:off x="283751" y="5661248"/>
          <a:ext cx="8496944" cy="1076325"/>
        </p:xfrm>
        <a:graphic>
          <a:graphicData uri="http://schemas.openxmlformats.org/drawingml/2006/table">
            <a:tbl>
              <a:tblPr firstRow="1" firstCol="1" bandRow="1">
                <a:tableStyleId>{3B4B98B0-60AC-42C2-AFA5-B58CD77FA1E5}</a:tableStyleId>
              </a:tblPr>
              <a:tblGrid>
                <a:gridCol w="2241520"/>
                <a:gridCol w="6255424"/>
              </a:tblGrid>
              <a:tr h="0">
                <a:tc>
                  <a:txBody>
                    <a:bodyPr/>
                    <a:lstStyle/>
                    <a:p>
                      <a:pPr algn="ctr">
                        <a:lnSpc>
                          <a:spcPct val="115000"/>
                        </a:lnSpc>
                        <a:spcAft>
                          <a:spcPts val="0"/>
                        </a:spcAft>
                      </a:pPr>
                      <a:endParaRPr lang="es-EC" sz="1600" dirty="0">
                        <a:effectLst/>
                      </a:endParaRPr>
                    </a:p>
                    <a:p>
                      <a:pPr algn="l"/>
                      <a:r>
                        <a:rPr lang="es-EC" sz="1600" dirty="0" smtClean="0">
                          <a:effectLst/>
                        </a:rPr>
                        <a:t>HIPÓTESIS </a:t>
                      </a:r>
                      <a:endParaRPr lang="es-EC" sz="1600" dirty="0">
                        <a:effectLst/>
                        <a:latin typeface="Calibri"/>
                        <a:cs typeface="Times New Roman"/>
                      </a:endParaRPr>
                    </a:p>
                  </a:txBody>
                  <a:tcPr marL="68580" marR="68580" marT="0" marB="0"/>
                </a:tc>
                <a:tc>
                  <a:txBody>
                    <a:bodyPr/>
                    <a:lstStyle/>
                    <a:p>
                      <a:pPr>
                        <a:lnSpc>
                          <a:spcPct val="115000"/>
                        </a:lnSpc>
                        <a:spcAft>
                          <a:spcPts val="0"/>
                        </a:spcAft>
                      </a:pPr>
                      <a:r>
                        <a:rPr lang="es-EC" sz="1050" dirty="0">
                          <a:effectLst/>
                        </a:rPr>
                        <a:t>H0: No  hay relación significativa entre Frecuencia – Ocupación </a:t>
                      </a:r>
                      <a:endParaRPr lang="es-EC" sz="1600" dirty="0">
                        <a:effectLst/>
                      </a:endParaRPr>
                    </a:p>
                    <a:p>
                      <a:pPr>
                        <a:lnSpc>
                          <a:spcPct val="115000"/>
                        </a:lnSpc>
                        <a:spcAft>
                          <a:spcPts val="0"/>
                        </a:spcAft>
                      </a:pPr>
                      <a:r>
                        <a:rPr lang="es-EC" sz="1050" dirty="0">
                          <a:effectLst/>
                        </a:rPr>
                        <a:t>H1: Si hay relación significativa entre Frecuencia - Ocupación</a:t>
                      </a:r>
                      <a:endParaRPr lang="es-EC" sz="1600" dirty="0">
                        <a:effectLst/>
                        <a:latin typeface="Calibri"/>
                        <a:ea typeface="Calibri"/>
                        <a:cs typeface="Times New Roman"/>
                      </a:endParaRPr>
                    </a:p>
                  </a:txBody>
                  <a:tcPr marL="68580" marR="68580" marT="0" marB="0"/>
                </a:tc>
              </a:tr>
              <a:tr h="0">
                <a:tc>
                  <a:txBody>
                    <a:bodyPr/>
                    <a:lstStyle/>
                    <a:p>
                      <a:pPr algn="l">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0,867 ≥0,05 </a:t>
                      </a:r>
                      <a:endParaRPr lang="es-EC" sz="1600" dirty="0">
                        <a:effectLst/>
                      </a:endParaRPr>
                    </a:p>
                    <a:p>
                      <a:pPr>
                        <a:lnSpc>
                          <a:spcPct val="115000"/>
                        </a:lnSpc>
                        <a:spcAft>
                          <a:spcPts val="0"/>
                        </a:spcAft>
                      </a:pPr>
                      <a:r>
                        <a:rPr lang="es-EC" sz="1050" dirty="0">
                          <a:effectLst/>
                        </a:rPr>
                        <a:t>Se acepta a hipótesis: H1: Si  hay relación significativa entre Frecuencia - Ocupación</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32239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332656"/>
            <a:ext cx="6336704" cy="369332"/>
          </a:xfrm>
          <a:prstGeom prst="rect">
            <a:avLst/>
          </a:prstGeom>
        </p:spPr>
        <p:txBody>
          <a:bodyPr wrap="square">
            <a:spAutoFit/>
          </a:bodyPr>
          <a:lstStyle/>
          <a:p>
            <a:pPr algn="ctr"/>
            <a:r>
              <a:rPr lang="es-EC" b="1" dirty="0" smtClean="0"/>
              <a:t>Frecuencia – Trato Del Conductor Y Personal</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701988"/>
            <a:ext cx="7344816" cy="1790908"/>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795969" y="2564904"/>
            <a:ext cx="3408045" cy="27247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2967506969"/>
              </p:ext>
            </p:extLst>
          </p:nvPr>
        </p:nvGraphicFramePr>
        <p:xfrm>
          <a:off x="153644" y="5589240"/>
          <a:ext cx="8738836" cy="920115"/>
        </p:xfrm>
        <a:graphic>
          <a:graphicData uri="http://schemas.openxmlformats.org/drawingml/2006/table">
            <a:tbl>
              <a:tblPr firstRow="1" firstCol="1" bandRow="1">
                <a:tableStyleId>{3B4B98B0-60AC-42C2-AFA5-B58CD77FA1E5}</a:tableStyleId>
              </a:tblPr>
              <a:tblGrid>
                <a:gridCol w="2305331"/>
                <a:gridCol w="6433505"/>
              </a:tblGrid>
              <a:tr h="0">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hay relación significativa entre Frecuencia – Trato del Conductor y Personal </a:t>
                      </a:r>
                      <a:endParaRPr lang="es-EC" sz="1600" dirty="0">
                        <a:effectLst/>
                      </a:endParaRPr>
                    </a:p>
                    <a:p>
                      <a:pPr>
                        <a:lnSpc>
                          <a:spcPct val="115000"/>
                        </a:lnSpc>
                        <a:spcAft>
                          <a:spcPts val="0"/>
                        </a:spcAft>
                      </a:pPr>
                      <a:r>
                        <a:rPr lang="es-EC" sz="1050" dirty="0">
                          <a:effectLst/>
                        </a:rPr>
                        <a:t>H1: Si hay relación significativa entre Frecuencia - Trato del Conductor y Personal</a:t>
                      </a:r>
                      <a:endParaRPr lang="es-EC"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0,392 ≥0,05 </a:t>
                      </a:r>
                      <a:endParaRPr lang="es-EC" sz="1600" dirty="0">
                        <a:effectLst/>
                      </a:endParaRPr>
                    </a:p>
                    <a:p>
                      <a:pPr>
                        <a:lnSpc>
                          <a:spcPct val="115000"/>
                        </a:lnSpc>
                        <a:spcAft>
                          <a:spcPts val="0"/>
                        </a:spcAft>
                      </a:pPr>
                      <a:r>
                        <a:rPr lang="es-EC" sz="1050" dirty="0">
                          <a:effectLst/>
                        </a:rPr>
                        <a:t>Se acepta a hipótesis: H1: Si  hay relación significativa entre Frecuencia – Trato del Conductor </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07481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188640"/>
            <a:ext cx="4572000" cy="369332"/>
          </a:xfrm>
          <a:prstGeom prst="rect">
            <a:avLst/>
          </a:prstGeom>
        </p:spPr>
        <p:txBody>
          <a:bodyPr>
            <a:spAutoFit/>
          </a:bodyPr>
          <a:lstStyle/>
          <a:p>
            <a:pPr algn="ctr"/>
            <a:r>
              <a:rPr lang="es-EC" b="1" dirty="0" smtClean="0"/>
              <a:t>Frecuencia – Limpieza De Las Unidades</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960755" y="692696"/>
            <a:ext cx="6995621" cy="1440160"/>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734222" y="2276872"/>
            <a:ext cx="3448685" cy="2756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1892104140"/>
              </p:ext>
            </p:extLst>
          </p:nvPr>
        </p:nvGraphicFramePr>
        <p:xfrm>
          <a:off x="323528" y="5229200"/>
          <a:ext cx="8280920" cy="920115"/>
        </p:xfrm>
        <a:graphic>
          <a:graphicData uri="http://schemas.openxmlformats.org/drawingml/2006/table">
            <a:tbl>
              <a:tblPr firstRow="1" firstCol="1" bandRow="1">
                <a:tableStyleId>{3B4B98B0-60AC-42C2-AFA5-B58CD77FA1E5}</a:tableStyleId>
              </a:tblPr>
              <a:tblGrid>
                <a:gridCol w="2078692"/>
                <a:gridCol w="6202228"/>
              </a:tblGrid>
              <a:tr h="0">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hay relación significativa entre Frecuencia – Limpieza de las unidades </a:t>
                      </a:r>
                      <a:endParaRPr lang="es-EC" sz="1600" dirty="0">
                        <a:effectLst/>
                      </a:endParaRPr>
                    </a:p>
                    <a:p>
                      <a:pPr>
                        <a:lnSpc>
                          <a:spcPct val="115000"/>
                        </a:lnSpc>
                        <a:spcAft>
                          <a:spcPts val="0"/>
                        </a:spcAft>
                      </a:pPr>
                      <a:r>
                        <a:rPr lang="es-EC" sz="1050" dirty="0">
                          <a:effectLst/>
                        </a:rPr>
                        <a:t>H1: Si hay relación significativa entre Frecuencia - Limpieza de las unidades</a:t>
                      </a:r>
                      <a:endParaRPr lang="es-EC"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0,221 ≥0,05 </a:t>
                      </a:r>
                      <a:endParaRPr lang="es-EC" sz="1600" dirty="0">
                        <a:effectLst/>
                      </a:endParaRPr>
                    </a:p>
                    <a:p>
                      <a:pPr>
                        <a:lnSpc>
                          <a:spcPct val="115000"/>
                        </a:lnSpc>
                        <a:spcAft>
                          <a:spcPts val="0"/>
                        </a:spcAft>
                      </a:pPr>
                      <a:r>
                        <a:rPr lang="es-EC" sz="1050" dirty="0">
                          <a:effectLst/>
                        </a:rPr>
                        <a:t>Se acepta a hipótesis: H1: Si  hay relación significativa entre Frecuencia - Limpieza de las unidades</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29887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20793" y="260648"/>
            <a:ext cx="3591561" cy="369332"/>
          </a:xfrm>
          <a:prstGeom prst="rect">
            <a:avLst/>
          </a:prstGeom>
        </p:spPr>
        <p:txBody>
          <a:bodyPr wrap="none">
            <a:spAutoFit/>
          </a:bodyPr>
          <a:lstStyle/>
          <a:p>
            <a:r>
              <a:rPr lang="es-EC" b="1" dirty="0" smtClean="0"/>
              <a:t>Frecuencia – Tomar El Servicio</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1910"/>
            <a:ext cx="7416824" cy="1582953"/>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847975" y="2348880"/>
            <a:ext cx="3448050" cy="2756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3900805052"/>
              </p:ext>
            </p:extLst>
          </p:nvPr>
        </p:nvGraphicFramePr>
        <p:xfrm>
          <a:off x="395536" y="5445224"/>
          <a:ext cx="8352928" cy="920115"/>
        </p:xfrm>
        <a:graphic>
          <a:graphicData uri="http://schemas.openxmlformats.org/drawingml/2006/table">
            <a:tbl>
              <a:tblPr firstRow="1" firstCol="1" bandRow="1">
                <a:tableStyleId>{3B4B98B0-60AC-42C2-AFA5-B58CD77FA1E5}</a:tableStyleId>
              </a:tblPr>
              <a:tblGrid>
                <a:gridCol w="2203528"/>
                <a:gridCol w="6149400"/>
              </a:tblGrid>
              <a:tr h="0">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hay relación significativa entre Frecuencia – Tomar el Servicio </a:t>
                      </a:r>
                      <a:endParaRPr lang="es-EC" sz="1600" dirty="0">
                        <a:effectLst/>
                      </a:endParaRPr>
                    </a:p>
                    <a:p>
                      <a:pPr>
                        <a:lnSpc>
                          <a:spcPct val="115000"/>
                        </a:lnSpc>
                        <a:spcAft>
                          <a:spcPts val="0"/>
                        </a:spcAft>
                      </a:pPr>
                      <a:r>
                        <a:rPr lang="es-EC" sz="1050" dirty="0">
                          <a:effectLst/>
                        </a:rPr>
                        <a:t>H1: Si hay relación significativa entre Frecuencia – Tomar el Servicio</a:t>
                      </a:r>
                      <a:endParaRPr lang="es-EC"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0,137 ≥0,05 </a:t>
                      </a:r>
                      <a:endParaRPr lang="es-EC" sz="1600" dirty="0">
                        <a:effectLst/>
                      </a:endParaRPr>
                    </a:p>
                    <a:p>
                      <a:pPr>
                        <a:lnSpc>
                          <a:spcPct val="115000"/>
                        </a:lnSpc>
                        <a:spcAft>
                          <a:spcPts val="0"/>
                        </a:spcAft>
                      </a:pPr>
                      <a:r>
                        <a:rPr lang="es-EC" sz="1050" dirty="0">
                          <a:effectLst/>
                        </a:rPr>
                        <a:t>Se acepta a hipótesis: H1: Si  hay relación significativa entre Frecuencia – Tomar el Servicio</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72443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74759" y="188640"/>
            <a:ext cx="3668633" cy="369332"/>
          </a:xfrm>
          <a:prstGeom prst="rect">
            <a:avLst/>
          </a:prstGeom>
        </p:spPr>
        <p:txBody>
          <a:bodyPr wrap="none">
            <a:spAutoFit/>
          </a:bodyPr>
          <a:lstStyle/>
          <a:p>
            <a:r>
              <a:rPr lang="es-EC" b="1" dirty="0" smtClean="0"/>
              <a:t>Frecuencia – Tiempo De Espera</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564981"/>
            <a:ext cx="7776864" cy="1711891"/>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841992" y="2420888"/>
            <a:ext cx="3343275" cy="2673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2764524042"/>
              </p:ext>
            </p:extLst>
          </p:nvPr>
        </p:nvGraphicFramePr>
        <p:xfrm>
          <a:off x="251520" y="5517232"/>
          <a:ext cx="8352928" cy="920115"/>
        </p:xfrm>
        <a:graphic>
          <a:graphicData uri="http://schemas.openxmlformats.org/drawingml/2006/table">
            <a:tbl>
              <a:tblPr firstRow="1" firstCol="1" bandRow="1">
                <a:tableStyleId>{3B4B98B0-60AC-42C2-AFA5-B58CD77FA1E5}</a:tableStyleId>
              </a:tblPr>
              <a:tblGrid>
                <a:gridCol w="2203528"/>
                <a:gridCol w="6149400"/>
              </a:tblGrid>
              <a:tr h="0">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hay relación significativa entre Frecuencia – Tiempo De Espera </a:t>
                      </a:r>
                      <a:endParaRPr lang="es-EC" sz="1600" dirty="0">
                        <a:effectLst/>
                      </a:endParaRPr>
                    </a:p>
                    <a:p>
                      <a:pPr>
                        <a:lnSpc>
                          <a:spcPct val="115000"/>
                        </a:lnSpc>
                        <a:spcAft>
                          <a:spcPts val="0"/>
                        </a:spcAft>
                      </a:pPr>
                      <a:r>
                        <a:rPr lang="es-EC" sz="1050" dirty="0">
                          <a:effectLst/>
                        </a:rPr>
                        <a:t>H1: Si hay relación significativa entre Frecuencia – Tiempo De Espera</a:t>
                      </a:r>
                      <a:endParaRPr lang="es-EC"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0,854 ≥0,05 </a:t>
                      </a:r>
                      <a:endParaRPr lang="es-EC" sz="1600" dirty="0">
                        <a:effectLst/>
                      </a:endParaRPr>
                    </a:p>
                    <a:p>
                      <a:pPr>
                        <a:lnSpc>
                          <a:spcPct val="115000"/>
                        </a:lnSpc>
                        <a:spcAft>
                          <a:spcPts val="0"/>
                        </a:spcAft>
                      </a:pPr>
                      <a:r>
                        <a:rPr lang="es-EC" sz="1050" dirty="0">
                          <a:effectLst/>
                        </a:rPr>
                        <a:t>Se acepta a hipótesis: H1: Si  hay relación significativa entre Frecuencia – Tiempo De Espera</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53085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88640"/>
            <a:ext cx="7772400" cy="724942"/>
          </a:xfrm>
        </p:spPr>
        <p:txBody>
          <a:bodyPr>
            <a:normAutofit fontScale="90000"/>
          </a:bodyPr>
          <a:lstStyle/>
          <a:p>
            <a:pPr algn="ctr"/>
            <a:r>
              <a:rPr lang="es-EC" dirty="0"/>
              <a:t>OBJETIVOS</a:t>
            </a:r>
          </a:p>
        </p:txBody>
      </p:sp>
      <p:graphicFrame>
        <p:nvGraphicFramePr>
          <p:cNvPr id="8" name="7 Marcador de contenido"/>
          <p:cNvGraphicFramePr>
            <a:graphicFrameLocks noGrp="1"/>
          </p:cNvGraphicFramePr>
          <p:nvPr>
            <p:ph sz="quarter" idx="1"/>
            <p:extLst>
              <p:ext uri="{D42A27DB-BD31-4B8C-83A1-F6EECF244321}">
                <p14:modId xmlns:p14="http://schemas.microsoft.com/office/powerpoint/2010/main" val="390373492"/>
              </p:ext>
            </p:extLst>
          </p:nvPr>
        </p:nvGraphicFramePr>
        <p:xfrm>
          <a:off x="755576" y="980728"/>
          <a:ext cx="793122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1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5967054"/>
            <a:ext cx="803937" cy="726964"/>
          </a:xfrm>
          <a:prstGeom prst="rect">
            <a:avLst/>
          </a:prstGeom>
        </p:spPr>
      </p:pic>
      <p:pic>
        <p:nvPicPr>
          <p:cNvPr id="15" name="14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7843" y="6049353"/>
            <a:ext cx="648072" cy="557342"/>
          </a:xfrm>
          <a:prstGeom prst="rect">
            <a:avLst/>
          </a:prstGeom>
        </p:spPr>
      </p:pic>
    </p:spTree>
    <p:extLst>
      <p:ext uri="{BB962C8B-B14F-4D97-AF65-F5344CB8AC3E}">
        <p14:creationId xmlns:p14="http://schemas.microsoft.com/office/powerpoint/2010/main" val="2318581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83053" y="332656"/>
            <a:ext cx="3711272" cy="369332"/>
          </a:xfrm>
          <a:prstGeom prst="rect">
            <a:avLst/>
          </a:prstGeom>
        </p:spPr>
        <p:txBody>
          <a:bodyPr wrap="none">
            <a:spAutoFit/>
          </a:bodyPr>
          <a:lstStyle/>
          <a:p>
            <a:r>
              <a:rPr lang="es-EC" b="1" dirty="0" smtClean="0"/>
              <a:t>Frecuencia – Gusto Del Servicio</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701988"/>
            <a:ext cx="7704856" cy="2110740"/>
          </a:xfrm>
          <a:prstGeom prst="rect">
            <a:avLst/>
          </a:prstGeom>
          <a:noFill/>
          <a:ln>
            <a:noFill/>
          </a:ln>
        </p:spPr>
      </p:pic>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0024" y="2925926"/>
            <a:ext cx="3061335" cy="2447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1923391012"/>
              </p:ext>
            </p:extLst>
          </p:nvPr>
        </p:nvGraphicFramePr>
        <p:xfrm>
          <a:off x="251520" y="5589240"/>
          <a:ext cx="8352928" cy="920115"/>
        </p:xfrm>
        <a:graphic>
          <a:graphicData uri="http://schemas.openxmlformats.org/drawingml/2006/table">
            <a:tbl>
              <a:tblPr firstRow="1" firstCol="1" bandRow="1">
                <a:tableStyleId>{3B4B98B0-60AC-42C2-AFA5-B58CD77FA1E5}</a:tableStyleId>
              </a:tblPr>
              <a:tblGrid>
                <a:gridCol w="2203528"/>
                <a:gridCol w="6149400"/>
              </a:tblGrid>
              <a:tr h="0">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hay relación significativa entre Frecuencia – Gusto  De Espera </a:t>
                      </a:r>
                      <a:endParaRPr lang="es-EC" sz="1600" dirty="0">
                        <a:effectLst/>
                      </a:endParaRPr>
                    </a:p>
                    <a:p>
                      <a:pPr>
                        <a:lnSpc>
                          <a:spcPct val="115000"/>
                        </a:lnSpc>
                        <a:spcAft>
                          <a:spcPts val="0"/>
                        </a:spcAft>
                      </a:pPr>
                      <a:r>
                        <a:rPr lang="es-EC" sz="1050" dirty="0">
                          <a:effectLst/>
                        </a:rPr>
                        <a:t>H1: Si hay relación significativa entre Frecuencia – Gusto De Espera</a:t>
                      </a:r>
                      <a:endParaRPr lang="es-EC"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0,089 ≥0,05 </a:t>
                      </a:r>
                      <a:endParaRPr lang="es-EC" sz="1600" dirty="0">
                        <a:effectLst/>
                      </a:endParaRPr>
                    </a:p>
                    <a:p>
                      <a:pPr>
                        <a:lnSpc>
                          <a:spcPct val="115000"/>
                        </a:lnSpc>
                        <a:spcAft>
                          <a:spcPts val="0"/>
                        </a:spcAft>
                      </a:pPr>
                      <a:r>
                        <a:rPr lang="es-EC" sz="1050" dirty="0">
                          <a:effectLst/>
                        </a:rPr>
                        <a:t>Se acepta a hipótesis: H1: Si  hay relación significativa entre Gusto – Tiempo De Espera</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12044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79712" y="332656"/>
            <a:ext cx="5256584" cy="369332"/>
          </a:xfrm>
          <a:prstGeom prst="rect">
            <a:avLst/>
          </a:prstGeom>
        </p:spPr>
        <p:txBody>
          <a:bodyPr wrap="square">
            <a:spAutoFit/>
          </a:bodyPr>
          <a:lstStyle/>
          <a:p>
            <a:pPr algn="ctr"/>
            <a:r>
              <a:rPr lang="es-EC" b="1" dirty="0" smtClean="0"/>
              <a:t>Frecuencia – Estado De Las Unidades</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7776864" cy="1499235"/>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761622" y="2420888"/>
            <a:ext cx="3560445" cy="2846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1717056646"/>
              </p:ext>
            </p:extLst>
          </p:nvPr>
        </p:nvGraphicFramePr>
        <p:xfrm>
          <a:off x="260992" y="5661248"/>
          <a:ext cx="8487472" cy="920115"/>
        </p:xfrm>
        <a:graphic>
          <a:graphicData uri="http://schemas.openxmlformats.org/drawingml/2006/table">
            <a:tbl>
              <a:tblPr firstRow="1" firstCol="1" bandRow="1">
                <a:tableStyleId>{3B4B98B0-60AC-42C2-AFA5-B58CD77FA1E5}</a:tableStyleId>
              </a:tblPr>
              <a:tblGrid>
                <a:gridCol w="2239021"/>
                <a:gridCol w="6248451"/>
              </a:tblGrid>
              <a:tr h="0">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hay relación significativa entre Frecuencia – Estado de Unidades </a:t>
                      </a:r>
                      <a:endParaRPr lang="es-EC" sz="1600" dirty="0">
                        <a:effectLst/>
                      </a:endParaRPr>
                    </a:p>
                    <a:p>
                      <a:pPr>
                        <a:lnSpc>
                          <a:spcPct val="115000"/>
                        </a:lnSpc>
                        <a:spcAft>
                          <a:spcPts val="0"/>
                        </a:spcAft>
                      </a:pPr>
                      <a:r>
                        <a:rPr lang="es-EC" sz="1050" dirty="0">
                          <a:effectLst/>
                        </a:rPr>
                        <a:t>H1: Si hay relación significativa entre Frecuencia – Estado de Unidades</a:t>
                      </a:r>
                      <a:endParaRPr lang="es-EC"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0,122 ≥0,05 </a:t>
                      </a:r>
                      <a:endParaRPr lang="es-EC" sz="1600" dirty="0">
                        <a:effectLst/>
                      </a:endParaRPr>
                    </a:p>
                    <a:p>
                      <a:pPr>
                        <a:lnSpc>
                          <a:spcPct val="115000"/>
                        </a:lnSpc>
                        <a:spcAft>
                          <a:spcPts val="0"/>
                        </a:spcAft>
                      </a:pPr>
                      <a:r>
                        <a:rPr lang="es-EC" sz="1050" dirty="0">
                          <a:effectLst/>
                        </a:rPr>
                        <a:t>Se acepta a hipótesis: H1: Si  hay relación significativa entre Gusto – Estado de Unidades</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89790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83768" y="188640"/>
            <a:ext cx="3852337" cy="369332"/>
          </a:xfrm>
          <a:prstGeom prst="rect">
            <a:avLst/>
          </a:prstGeom>
        </p:spPr>
        <p:txBody>
          <a:bodyPr wrap="none">
            <a:spAutoFit/>
          </a:bodyPr>
          <a:lstStyle/>
          <a:p>
            <a:pPr algn="ctr"/>
            <a:r>
              <a:rPr lang="es-EC" b="1" dirty="0" smtClean="0"/>
              <a:t>Frecuencia – Problemas De Robo</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4" y="565544"/>
            <a:ext cx="7992888" cy="1495303"/>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795918" y="2204864"/>
            <a:ext cx="3533775" cy="2825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2504462561"/>
              </p:ext>
            </p:extLst>
          </p:nvPr>
        </p:nvGraphicFramePr>
        <p:xfrm>
          <a:off x="292496" y="5445224"/>
          <a:ext cx="8455968" cy="920115"/>
        </p:xfrm>
        <a:graphic>
          <a:graphicData uri="http://schemas.openxmlformats.org/drawingml/2006/table">
            <a:tbl>
              <a:tblPr firstRow="1" firstCol="1" bandRow="1">
                <a:tableStyleId>{3B4B98B0-60AC-42C2-AFA5-B58CD77FA1E5}</a:tableStyleId>
              </a:tblPr>
              <a:tblGrid>
                <a:gridCol w="2230710"/>
                <a:gridCol w="6225258"/>
              </a:tblGrid>
              <a:tr h="0">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hay relación significativa entre Frecuencia – Problemas de robo </a:t>
                      </a:r>
                      <a:endParaRPr lang="es-EC" sz="1600" dirty="0">
                        <a:effectLst/>
                      </a:endParaRPr>
                    </a:p>
                    <a:p>
                      <a:pPr>
                        <a:lnSpc>
                          <a:spcPct val="115000"/>
                        </a:lnSpc>
                        <a:spcAft>
                          <a:spcPts val="0"/>
                        </a:spcAft>
                      </a:pPr>
                      <a:r>
                        <a:rPr lang="es-EC" sz="1050" dirty="0">
                          <a:effectLst/>
                        </a:rPr>
                        <a:t>H1: Si hay relación significativa entre Frecuencia - Problemas de robo</a:t>
                      </a:r>
                      <a:endParaRPr lang="es-EC"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0,101 ≥0,05 </a:t>
                      </a:r>
                      <a:endParaRPr lang="es-EC" sz="1600" dirty="0">
                        <a:effectLst/>
                      </a:endParaRPr>
                    </a:p>
                    <a:p>
                      <a:pPr>
                        <a:lnSpc>
                          <a:spcPct val="115000"/>
                        </a:lnSpc>
                        <a:spcAft>
                          <a:spcPts val="0"/>
                        </a:spcAft>
                      </a:pPr>
                      <a:r>
                        <a:rPr lang="es-EC" sz="1050" dirty="0">
                          <a:effectLst/>
                        </a:rPr>
                        <a:t>Se acepta a hipótesis: H1: Si  hay relación significativa entre Frecuencia - Problemas de robo</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45784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52720" y="260648"/>
            <a:ext cx="3031599" cy="369332"/>
          </a:xfrm>
          <a:prstGeom prst="rect">
            <a:avLst/>
          </a:prstGeom>
        </p:spPr>
        <p:txBody>
          <a:bodyPr wrap="none">
            <a:spAutoFit/>
          </a:bodyPr>
          <a:lstStyle/>
          <a:p>
            <a:r>
              <a:rPr lang="es-EC" b="1" dirty="0" smtClean="0"/>
              <a:t>Frecuencia – Sugerencias</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2475"/>
            <a:ext cx="7920880" cy="2265680"/>
          </a:xfrm>
          <a:prstGeom prst="rect">
            <a:avLst/>
          </a:prstGeom>
          <a:noFill/>
          <a:ln>
            <a:noFill/>
          </a:ln>
        </p:spPr>
      </p:pic>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370" y="2986127"/>
            <a:ext cx="2715260" cy="2171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3841950097"/>
              </p:ext>
            </p:extLst>
          </p:nvPr>
        </p:nvGraphicFramePr>
        <p:xfrm>
          <a:off x="209550" y="5517232"/>
          <a:ext cx="8610922" cy="920115"/>
        </p:xfrm>
        <a:graphic>
          <a:graphicData uri="http://schemas.openxmlformats.org/drawingml/2006/table">
            <a:tbl>
              <a:tblPr firstRow="1" firstCol="1" bandRow="1">
                <a:tableStyleId>{3B4B98B0-60AC-42C2-AFA5-B58CD77FA1E5}</a:tableStyleId>
              </a:tblPr>
              <a:tblGrid>
                <a:gridCol w="2239167"/>
                <a:gridCol w="6371755"/>
              </a:tblGrid>
              <a:tr h="0">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hay relación significativa entre FRECUENCIA – SUGERENCIAS</a:t>
                      </a:r>
                      <a:endParaRPr lang="es-EC" sz="1600" dirty="0">
                        <a:effectLst/>
                      </a:endParaRPr>
                    </a:p>
                    <a:p>
                      <a:pPr>
                        <a:lnSpc>
                          <a:spcPct val="115000"/>
                        </a:lnSpc>
                        <a:spcAft>
                          <a:spcPts val="0"/>
                        </a:spcAft>
                      </a:pPr>
                      <a:r>
                        <a:rPr lang="es-EC" sz="1050" dirty="0">
                          <a:effectLst/>
                        </a:rPr>
                        <a:t>H1: Si hay relación significativa entre FRECUENCIA – SUGERENCIAS</a:t>
                      </a:r>
                      <a:endParaRPr lang="es-EC"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0,252 ≥0,05 </a:t>
                      </a:r>
                      <a:endParaRPr lang="es-EC" sz="1600" dirty="0">
                        <a:effectLst/>
                      </a:endParaRPr>
                    </a:p>
                    <a:p>
                      <a:pPr>
                        <a:lnSpc>
                          <a:spcPct val="115000"/>
                        </a:lnSpc>
                        <a:spcAft>
                          <a:spcPts val="0"/>
                        </a:spcAft>
                      </a:pPr>
                      <a:r>
                        <a:rPr lang="es-EC" sz="1050" dirty="0">
                          <a:effectLst/>
                        </a:rPr>
                        <a:t>Se acepta a hipótesis: H1: SI hay relación significativa entre FRECUENCIA – SUGERENCIAS</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19092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35059" y="332656"/>
            <a:ext cx="3249608" cy="369332"/>
          </a:xfrm>
          <a:prstGeom prst="rect">
            <a:avLst/>
          </a:prstGeom>
        </p:spPr>
        <p:txBody>
          <a:bodyPr wrap="none">
            <a:spAutoFit/>
          </a:bodyPr>
          <a:lstStyle/>
          <a:p>
            <a:r>
              <a:rPr lang="es-EC" b="1" dirty="0" smtClean="0"/>
              <a:t>Gusto Del Servicio - Género</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701988"/>
            <a:ext cx="7776864" cy="1226185"/>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891472" y="2085340"/>
            <a:ext cx="3361055" cy="2687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4053376419"/>
              </p:ext>
            </p:extLst>
          </p:nvPr>
        </p:nvGraphicFramePr>
        <p:xfrm>
          <a:off x="395536" y="5373216"/>
          <a:ext cx="8352928" cy="963930"/>
        </p:xfrm>
        <a:graphic>
          <a:graphicData uri="http://schemas.openxmlformats.org/drawingml/2006/table">
            <a:tbl>
              <a:tblPr firstRow="1" firstCol="1" bandRow="1">
                <a:tableStyleId>{3B4B98B0-60AC-42C2-AFA5-B58CD77FA1E5}</a:tableStyleId>
              </a:tblPr>
              <a:tblGrid>
                <a:gridCol w="2203528"/>
                <a:gridCol w="6149400"/>
              </a:tblGrid>
              <a:tr h="0">
                <a:tc>
                  <a:txBody>
                    <a:bodyPr/>
                    <a:lstStyle/>
                    <a:p>
                      <a:pPr algn="ctr">
                        <a:lnSpc>
                          <a:spcPct val="115000"/>
                        </a:lnSpc>
                        <a:spcAft>
                          <a:spcPts val="0"/>
                        </a:spcAft>
                      </a:pPr>
                      <a:r>
                        <a:rPr lang="es-EC" sz="1800" dirty="0">
                          <a:effectLst/>
                        </a:rPr>
                        <a:t>HIPÓTESIS</a:t>
                      </a:r>
                      <a:endParaRPr lang="es-EC"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100" dirty="0">
                          <a:effectLst/>
                        </a:rPr>
                        <a:t>H0: No  hay relación significativa entre Gusto del Servicio - Género</a:t>
                      </a:r>
                      <a:endParaRPr lang="es-EC" sz="1800" dirty="0">
                        <a:effectLst/>
                      </a:endParaRPr>
                    </a:p>
                    <a:p>
                      <a:pPr>
                        <a:lnSpc>
                          <a:spcPct val="115000"/>
                        </a:lnSpc>
                        <a:spcAft>
                          <a:spcPts val="0"/>
                        </a:spcAft>
                      </a:pPr>
                      <a:r>
                        <a:rPr lang="es-EC" sz="1100" dirty="0">
                          <a:effectLst/>
                        </a:rPr>
                        <a:t>H1: Si hay relación significativa entre Gusto del Servicio - Género</a:t>
                      </a:r>
                      <a:endParaRPr lang="es-EC" sz="18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800" dirty="0">
                          <a:effectLst/>
                        </a:rPr>
                        <a:t>RESULTADOS</a:t>
                      </a:r>
                      <a:endParaRPr lang="es-EC"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100" dirty="0">
                          <a:effectLst/>
                        </a:rPr>
                        <a:t>G.S ≥0,05</a:t>
                      </a:r>
                      <a:endParaRPr lang="es-EC" sz="1800" dirty="0">
                        <a:effectLst/>
                      </a:endParaRPr>
                    </a:p>
                    <a:p>
                      <a:pPr>
                        <a:lnSpc>
                          <a:spcPct val="115000"/>
                        </a:lnSpc>
                        <a:spcAft>
                          <a:spcPts val="0"/>
                        </a:spcAft>
                      </a:pPr>
                      <a:r>
                        <a:rPr lang="es-EC" sz="1100" dirty="0">
                          <a:effectLst/>
                        </a:rPr>
                        <a:t>0,779 ≥0,05 </a:t>
                      </a:r>
                      <a:endParaRPr lang="es-EC" sz="1800" dirty="0">
                        <a:effectLst/>
                      </a:endParaRPr>
                    </a:p>
                    <a:p>
                      <a:pPr>
                        <a:lnSpc>
                          <a:spcPct val="115000"/>
                        </a:lnSpc>
                        <a:spcAft>
                          <a:spcPts val="0"/>
                        </a:spcAft>
                      </a:pPr>
                      <a:r>
                        <a:rPr lang="es-EC" sz="1100" dirty="0">
                          <a:effectLst/>
                        </a:rPr>
                        <a:t>Se acepta a hipótesis: H1: Si  hay relación significativa entre Gusto del Servicio - Género</a:t>
                      </a:r>
                      <a:endParaRPr lang="es-EC"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172215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332656"/>
            <a:ext cx="5832648" cy="369332"/>
          </a:xfrm>
          <a:prstGeom prst="rect">
            <a:avLst/>
          </a:prstGeom>
        </p:spPr>
        <p:txBody>
          <a:bodyPr wrap="square">
            <a:spAutoFit/>
          </a:bodyPr>
          <a:lstStyle/>
          <a:p>
            <a:pPr algn="ctr"/>
            <a:r>
              <a:rPr lang="es-EC" b="1" dirty="0" smtClean="0"/>
              <a:t>Gusto Del Servicio – Problemas De Robo</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323528" y="708434"/>
            <a:ext cx="7776864" cy="1496430"/>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700528" y="2266550"/>
            <a:ext cx="3670935" cy="29356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1418362445"/>
              </p:ext>
            </p:extLst>
          </p:nvPr>
        </p:nvGraphicFramePr>
        <p:xfrm>
          <a:off x="289000" y="5517232"/>
          <a:ext cx="8387456" cy="920115"/>
        </p:xfrm>
        <a:graphic>
          <a:graphicData uri="http://schemas.openxmlformats.org/drawingml/2006/table">
            <a:tbl>
              <a:tblPr firstRow="1" firstCol="1" bandRow="1">
                <a:tableStyleId>{3B4B98B0-60AC-42C2-AFA5-B58CD77FA1E5}</a:tableStyleId>
              </a:tblPr>
              <a:tblGrid>
                <a:gridCol w="2076046"/>
                <a:gridCol w="6311410"/>
              </a:tblGrid>
              <a:tr h="0">
                <a:tc>
                  <a:txBody>
                    <a:bodyPr/>
                    <a:lstStyle/>
                    <a:p>
                      <a:pPr algn="ctr">
                        <a:lnSpc>
                          <a:spcPct val="115000"/>
                        </a:lnSpc>
                        <a:spcAft>
                          <a:spcPts val="0"/>
                        </a:spcAft>
                      </a:pPr>
                      <a:r>
                        <a:rPr lang="es-EC" sz="1600" dirty="0">
                          <a:effectLst/>
                        </a:rPr>
                        <a:t>HIPÓTESIS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H0: No  hay relación significativa entre Gusto del Servicio – Problemas de Robo </a:t>
                      </a:r>
                      <a:endParaRPr lang="es-EC" sz="1600" dirty="0">
                        <a:effectLst/>
                      </a:endParaRPr>
                    </a:p>
                    <a:p>
                      <a:pPr>
                        <a:lnSpc>
                          <a:spcPct val="115000"/>
                        </a:lnSpc>
                        <a:spcAft>
                          <a:spcPts val="0"/>
                        </a:spcAft>
                      </a:pPr>
                      <a:r>
                        <a:rPr lang="es-EC" sz="1050" dirty="0">
                          <a:effectLst/>
                        </a:rPr>
                        <a:t>H1: Si hay relación significativa entre Gusto del Servicio - Problemas de Robo</a:t>
                      </a:r>
                      <a:endParaRPr lang="es-EC"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600" dirty="0">
                          <a:effectLst/>
                        </a:rPr>
                        <a:t>RESULTADOS</a:t>
                      </a:r>
                      <a:endParaRPr lang="es-EC"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C" sz="1050" dirty="0">
                          <a:effectLst/>
                        </a:rPr>
                        <a:t>G.S ≥0,05</a:t>
                      </a:r>
                      <a:endParaRPr lang="es-EC" sz="1600" dirty="0">
                        <a:effectLst/>
                      </a:endParaRPr>
                    </a:p>
                    <a:p>
                      <a:pPr>
                        <a:lnSpc>
                          <a:spcPct val="115000"/>
                        </a:lnSpc>
                        <a:spcAft>
                          <a:spcPts val="0"/>
                        </a:spcAft>
                      </a:pPr>
                      <a:r>
                        <a:rPr lang="es-EC" sz="1050" dirty="0">
                          <a:effectLst/>
                        </a:rPr>
                        <a:t>0,253 ≥0,05 </a:t>
                      </a:r>
                      <a:endParaRPr lang="es-EC" sz="1600" dirty="0">
                        <a:effectLst/>
                      </a:endParaRPr>
                    </a:p>
                    <a:p>
                      <a:pPr>
                        <a:lnSpc>
                          <a:spcPct val="115000"/>
                        </a:lnSpc>
                        <a:spcAft>
                          <a:spcPts val="0"/>
                        </a:spcAft>
                      </a:pPr>
                      <a:r>
                        <a:rPr lang="es-EC" sz="1050" dirty="0">
                          <a:effectLst/>
                        </a:rPr>
                        <a:t>Se acepta a hipótesis: H1: Si  hay relación significativa entre Gusto del Servicio - Problemas de Robo</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139951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b="1" dirty="0"/>
              <a:t>CONCLUSIONES Y </a:t>
            </a:r>
            <a:r>
              <a:rPr lang="es-EC" b="1" dirty="0" smtClean="0"/>
              <a:t>RECOMENDACIONES</a:t>
            </a:r>
            <a:endParaRPr lang="es-EC" dirty="0"/>
          </a:p>
        </p:txBody>
      </p:sp>
      <p:sp>
        <p:nvSpPr>
          <p:cNvPr id="3" name="2 Marcador de texto"/>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5767463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27584" y="260648"/>
            <a:ext cx="7772400" cy="1143000"/>
          </a:xfrm>
        </p:spPr>
        <p:txBody>
          <a:bodyPr/>
          <a:lstStyle/>
          <a:p>
            <a:r>
              <a:rPr lang="es-EC" b="1" dirty="0">
                <a:solidFill>
                  <a:schemeClr val="tx1"/>
                </a:solidFill>
              </a:rPr>
              <a:t>CONCLUSIONES</a:t>
            </a:r>
            <a:endParaRPr lang="es-EC" dirty="0">
              <a:solidFill>
                <a:schemeClr val="tx1"/>
              </a:solidFill>
            </a:endParaRPr>
          </a:p>
        </p:txBody>
      </p:sp>
      <p:sp>
        <p:nvSpPr>
          <p:cNvPr id="5" name="4 Marcador de contenido"/>
          <p:cNvSpPr>
            <a:spLocks noGrp="1"/>
          </p:cNvSpPr>
          <p:nvPr>
            <p:ph sz="quarter" idx="1"/>
          </p:nvPr>
        </p:nvSpPr>
        <p:spPr/>
        <p:txBody>
          <a:bodyPr>
            <a:normAutofit lnSpcReduction="10000"/>
          </a:bodyPr>
          <a:lstStyle/>
          <a:p>
            <a:pPr lvl="0"/>
            <a:r>
              <a:rPr lang="es-ES" dirty="0"/>
              <a:t>Con la investigación realizada se concluye que los usuarios que más utilizan el medio de transporte </a:t>
            </a:r>
            <a:r>
              <a:rPr lang="es-ES" dirty="0" smtClean="0"/>
              <a:t>Trolebús </a:t>
            </a:r>
            <a:r>
              <a:rPr lang="es-ES" dirty="0"/>
              <a:t>son los de relación de dependencia seguido por estudiantes.</a:t>
            </a:r>
            <a:endParaRPr lang="es-EC" dirty="0"/>
          </a:p>
          <a:p>
            <a:pPr lvl="0"/>
            <a:r>
              <a:rPr lang="es-ES" dirty="0"/>
              <a:t>La frecuencia de uso de las unidades de transporte </a:t>
            </a:r>
            <a:r>
              <a:rPr lang="es-ES" dirty="0" smtClean="0"/>
              <a:t>Trolebús </a:t>
            </a:r>
            <a:r>
              <a:rPr lang="es-ES" dirty="0"/>
              <a:t>es entre 5 a 7 días a la semana con lo que conlleva al uso diario de  una unidad de transporte.</a:t>
            </a:r>
            <a:endParaRPr lang="es-EC" dirty="0"/>
          </a:p>
          <a:p>
            <a:pPr lvl="0"/>
            <a:r>
              <a:rPr lang="es-ES" dirty="0"/>
              <a:t>De acuerdo a lo investigado no se tiene una imagen negativa acerca del trato del conductor y personal de Sistema Trolebús, más bien los resultados indican que hay satisfacción; no obstante, si existe un porcentaje minoritario que </a:t>
            </a:r>
            <a:r>
              <a:rPr lang="es-ES" dirty="0" smtClean="0"/>
              <a:t>está </a:t>
            </a:r>
            <a:r>
              <a:rPr lang="es-ES" dirty="0"/>
              <a:t>insatisfecho o no sabe pronunciarse frente a ello</a:t>
            </a:r>
            <a:r>
              <a:rPr lang="es-ES" dirty="0" smtClean="0"/>
              <a:t>.</a:t>
            </a:r>
            <a:endParaRPr lang="es-EC" dirty="0"/>
          </a:p>
        </p:txBody>
      </p:sp>
    </p:spTree>
    <p:extLst>
      <p:ext uri="{BB962C8B-B14F-4D97-AF65-F5344CB8AC3E}">
        <p14:creationId xmlns:p14="http://schemas.microsoft.com/office/powerpoint/2010/main" val="17662654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sz="quarter" idx="1"/>
          </p:nvPr>
        </p:nvSpPr>
        <p:spPr/>
        <p:txBody>
          <a:bodyPr>
            <a:normAutofit fontScale="92500" lnSpcReduction="10000"/>
          </a:bodyPr>
          <a:lstStyle/>
          <a:p>
            <a:pPr lvl="0"/>
            <a:r>
              <a:rPr lang="es-ES" dirty="0"/>
              <a:t>De manera significativa se evidencia unidades en estado regulares lo que implica que uno de los factores de insatisfacción del servicio, </a:t>
            </a:r>
            <a:r>
              <a:rPr lang="es-ES" dirty="0" smtClean="0"/>
              <a:t>es</a:t>
            </a:r>
            <a:r>
              <a:rPr lang="es-ES" dirty="0" smtClean="0"/>
              <a:t> </a:t>
            </a:r>
            <a:r>
              <a:rPr lang="es-ES" dirty="0"/>
              <a:t>el estado físico de las unidades, pero no propiamente por el servicio.</a:t>
            </a:r>
            <a:endParaRPr lang="es-EC" dirty="0"/>
          </a:p>
          <a:p>
            <a:pPr lvl="0"/>
            <a:r>
              <a:rPr lang="es-ES" dirty="0"/>
              <a:t>El factor tiempo de espera, si produce molestias al usuario y una imagen negativa de la empresa, ya que entre una unidad y otra el tiempo de espera es largo, considerando que fluctúa entre 10 y 15 minutos.</a:t>
            </a:r>
            <a:endParaRPr lang="es-EC" dirty="0"/>
          </a:p>
          <a:p>
            <a:pPr lvl="0"/>
            <a:r>
              <a:rPr lang="es-ES" dirty="0"/>
              <a:t>Los usuarios de este medio de transporte son personas que son susceptibles a la percepción de olores desagradables debido a la </a:t>
            </a:r>
            <a:r>
              <a:rPr lang="es-ES" dirty="0" smtClean="0"/>
              <a:t>aglomeración, </a:t>
            </a:r>
            <a:r>
              <a:rPr lang="es-ES" dirty="0"/>
              <a:t>observar situaciones incómodas que desdicen de la imagen corporativa</a:t>
            </a:r>
            <a:endParaRPr lang="es-EC" dirty="0"/>
          </a:p>
          <a:p>
            <a:endParaRPr lang="es-EC" dirty="0"/>
          </a:p>
        </p:txBody>
      </p:sp>
    </p:spTree>
    <p:extLst>
      <p:ext uri="{BB962C8B-B14F-4D97-AF65-F5344CB8AC3E}">
        <p14:creationId xmlns:p14="http://schemas.microsoft.com/office/powerpoint/2010/main" val="1892496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0648"/>
            <a:ext cx="7772400" cy="1143000"/>
          </a:xfrm>
        </p:spPr>
        <p:txBody>
          <a:bodyPr>
            <a:normAutofit/>
          </a:bodyPr>
          <a:lstStyle/>
          <a:p>
            <a:pPr lvl="1" algn="l" rtl="0">
              <a:spcBef>
                <a:spcPct val="0"/>
              </a:spcBef>
            </a:pPr>
            <a:r>
              <a:rPr lang="es-EC" sz="4000" b="1" dirty="0" smtClean="0">
                <a:latin typeface="+mj-lt"/>
              </a:rPr>
              <a:t>RECOMENDACIONES</a:t>
            </a:r>
            <a:endParaRPr lang="es-EC" sz="4000" dirty="0">
              <a:latin typeface="+mj-lt"/>
            </a:endParaRPr>
          </a:p>
        </p:txBody>
      </p:sp>
      <p:sp>
        <p:nvSpPr>
          <p:cNvPr id="3" name="2 Marcador de contenido"/>
          <p:cNvSpPr>
            <a:spLocks noGrp="1"/>
          </p:cNvSpPr>
          <p:nvPr>
            <p:ph sz="quarter" idx="1"/>
          </p:nvPr>
        </p:nvSpPr>
        <p:spPr/>
        <p:txBody>
          <a:bodyPr>
            <a:normAutofit fontScale="85000" lnSpcReduction="20000"/>
          </a:bodyPr>
          <a:lstStyle/>
          <a:p>
            <a:pPr lvl="0"/>
            <a:r>
              <a:rPr lang="es-EC" dirty="0"/>
              <a:t>Capacitar al personal de las terminales (personal administrativo) y paradas (Guardias) en temas de atención al cliente, como mejorar los procesos de abordaje a las unidades en  horas pico.</a:t>
            </a:r>
          </a:p>
          <a:p>
            <a:pPr lvl="0"/>
            <a:r>
              <a:rPr lang="es-EC" dirty="0"/>
              <a:t>En las estaciones y paradas de Trolebús implementar dos filas en los andenes para abordar las unidades, en una de ellas solo estudiantes primario, secundarios o universitarios, y en la segunda fila cualquier persona que desee abordar una unidad. </a:t>
            </a:r>
          </a:p>
          <a:p>
            <a:pPr lvl="0"/>
            <a:r>
              <a:rPr lang="es-EC" dirty="0" smtClean="0"/>
              <a:t>El </a:t>
            </a:r>
            <a:r>
              <a:rPr lang="es-EC" dirty="0"/>
              <a:t>tiempo de espera debe reducirse con el aumento de unidades, en donde al momento que salga una unidad de la terminal ya sea del recreo o la “Y” salga una tras otra en horas pico. </a:t>
            </a:r>
          </a:p>
          <a:p>
            <a:pPr lvl="0"/>
            <a:r>
              <a:rPr lang="es-EC" dirty="0"/>
              <a:t>En las unidades deberían adquirir ambientadores duraderos con olores refrescantes ya sea de pastillas o spray. De igual manera colocar tachos de basura visibles para el usuario y compartimientos de carga para las personas que usualmente llegan consigo una maleta o algún objeto pesado.</a:t>
            </a:r>
          </a:p>
          <a:p>
            <a:endParaRPr lang="es-EC" dirty="0"/>
          </a:p>
        </p:txBody>
      </p:sp>
    </p:spTree>
    <p:extLst>
      <p:ext uri="{BB962C8B-B14F-4D97-AF65-F5344CB8AC3E}">
        <p14:creationId xmlns:p14="http://schemas.microsoft.com/office/powerpoint/2010/main" val="159684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2660701841"/>
              </p:ext>
            </p:extLst>
          </p:nvPr>
        </p:nvGraphicFramePr>
        <p:xfrm>
          <a:off x="251520" y="260648"/>
          <a:ext cx="864096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5967054"/>
            <a:ext cx="803937" cy="726964"/>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7843" y="6049353"/>
            <a:ext cx="648072" cy="557342"/>
          </a:xfrm>
          <a:prstGeom prst="rect">
            <a:avLst/>
          </a:prstGeom>
        </p:spPr>
      </p:pic>
    </p:spTree>
    <p:extLst>
      <p:ext uri="{BB962C8B-B14F-4D97-AF65-F5344CB8AC3E}">
        <p14:creationId xmlns:p14="http://schemas.microsoft.com/office/powerpoint/2010/main" val="35053538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sz="quarter" idx="1"/>
          </p:nvPr>
        </p:nvSpPr>
        <p:spPr>
          <a:xfrm>
            <a:off x="914400" y="1447800"/>
            <a:ext cx="7772400" cy="3637384"/>
          </a:xfrm>
        </p:spPr>
        <p:txBody>
          <a:bodyPr>
            <a:normAutofit fontScale="77500" lnSpcReduction="20000"/>
          </a:bodyPr>
          <a:lstStyle/>
          <a:p>
            <a:pPr lvl="0"/>
            <a:r>
              <a:rPr lang="es-EC" dirty="0"/>
              <a:t>Mejorar la limpieza de las unidades tanto interna como externa de las unidades para dar un realce en la imagen de las unidades, antes que el usuario aborde en horas de la mañana.</a:t>
            </a:r>
          </a:p>
          <a:p>
            <a:pPr lvl="0"/>
            <a:r>
              <a:rPr lang="es-EC" dirty="0"/>
              <a:t>Como algo innovador la empresa podría aumentar en sus unidades TV, ya que las personas que trabajan en horas de la mañana por lo general buscan escuchar  o ver noticias.</a:t>
            </a:r>
          </a:p>
          <a:p>
            <a:pPr lvl="0"/>
            <a:r>
              <a:rPr lang="es-EC" dirty="0"/>
              <a:t>Para las personas discapacitados o jubilados se debe implantar asientos específicos para ellos  y reconocerlos al momento que hacen la fila en las paradas para que en el abordaje tengan prioridad y hagan uso del asientos asignados para ellos. </a:t>
            </a:r>
          </a:p>
          <a:p>
            <a:pPr lvl="0"/>
            <a:r>
              <a:rPr lang="es-EC" dirty="0"/>
              <a:t>Realizar una campaña de educación ciudadana para el buen uso y buen trato de las unidades de transporte y preferencias a niños, mujeres y </a:t>
            </a:r>
            <a:r>
              <a:rPr lang="es-EC" dirty="0" smtClean="0"/>
              <a:t>discapacitados</a:t>
            </a:r>
            <a:endParaRPr lang="es-EC" dirty="0"/>
          </a:p>
        </p:txBody>
      </p:sp>
    </p:spTree>
    <p:extLst>
      <p:ext uri="{BB962C8B-B14F-4D97-AF65-F5344CB8AC3E}">
        <p14:creationId xmlns:p14="http://schemas.microsoft.com/office/powerpoint/2010/main" val="32819885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2204864"/>
            <a:ext cx="8468921" cy="923330"/>
          </a:xfrm>
          <a:prstGeom prst="rect">
            <a:avLst/>
          </a:prstGeom>
          <a:noFill/>
        </p:spPr>
        <p:txBody>
          <a:bodyPr wrap="none" lIns="91440" tIns="45720" rIns="91440" bIns="45720">
            <a:prstTxWarp prst="textStop">
              <a:avLst/>
            </a:prstTxWarp>
            <a:spAutoFit/>
            <a:scene3d>
              <a:camera prst="perspectiveContrastingRightFacing"/>
              <a:lightRig rig="threePt" dir="t"/>
            </a:scene3d>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rPr>
              <a:t>Gracias Por Su Atención </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4653136"/>
            <a:ext cx="1944216" cy="167202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61" y="404664"/>
            <a:ext cx="1583843" cy="1432198"/>
          </a:xfrm>
          <a:prstGeom prst="rect">
            <a:avLst/>
          </a:prstGeom>
        </p:spPr>
      </p:pic>
    </p:spTree>
    <p:extLst>
      <p:ext uri="{BB962C8B-B14F-4D97-AF65-F5344CB8AC3E}">
        <p14:creationId xmlns:p14="http://schemas.microsoft.com/office/powerpoint/2010/main" val="356660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Calculo De La Muestra </a:t>
            </a:r>
            <a:endParaRPr lang="es-EC"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731909233"/>
              </p:ext>
            </p:extLst>
          </p:nvPr>
        </p:nvGraphicFramePr>
        <p:xfrm>
          <a:off x="323528" y="1412776"/>
          <a:ext cx="3312369" cy="2208276"/>
        </p:xfrm>
        <a:graphic>
          <a:graphicData uri="http://schemas.openxmlformats.org/drawingml/2006/table">
            <a:tbl>
              <a:tblPr firstRow="1" firstCol="1" bandRow="1">
                <a:tableStyleId>{68D230F3-CF80-4859-8CE7-A43EE81993B5}</a:tableStyleId>
              </a:tblPr>
              <a:tblGrid>
                <a:gridCol w="400310"/>
                <a:gridCol w="2079257"/>
                <a:gridCol w="832802"/>
              </a:tblGrid>
              <a:tr h="267458">
                <a:tc gridSpan="2">
                  <a:txBody>
                    <a:bodyPr/>
                    <a:lstStyle/>
                    <a:p>
                      <a:pPr algn="ctr">
                        <a:lnSpc>
                          <a:spcPct val="115000"/>
                        </a:lnSpc>
                        <a:spcAft>
                          <a:spcPts val="0"/>
                        </a:spcAft>
                      </a:pPr>
                      <a:r>
                        <a:rPr lang="es-EC" sz="1800" dirty="0">
                          <a:effectLst/>
                        </a:rPr>
                        <a:t>Datos</a:t>
                      </a:r>
                      <a:endParaRPr lang="es-EC" sz="1600" dirty="0">
                        <a:effectLst/>
                        <a:latin typeface="Calibri"/>
                        <a:ea typeface="Calibri"/>
                        <a:cs typeface="Calibri"/>
                      </a:endParaRPr>
                    </a:p>
                  </a:txBody>
                  <a:tcPr marL="68580" marR="68580" marT="0" marB="0"/>
                </a:tc>
                <a:tc hMerge="1">
                  <a:txBody>
                    <a:bodyPr/>
                    <a:lstStyle/>
                    <a:p>
                      <a:endParaRPr lang="es-EC"/>
                    </a:p>
                  </a:txBody>
                  <a:tcPr/>
                </a:tc>
                <a:tc>
                  <a:txBody>
                    <a:bodyPr/>
                    <a:lstStyle/>
                    <a:p>
                      <a:pPr>
                        <a:lnSpc>
                          <a:spcPct val="115000"/>
                        </a:lnSpc>
                        <a:spcAft>
                          <a:spcPts val="0"/>
                        </a:spcAft>
                      </a:pPr>
                      <a:r>
                        <a:rPr lang="es-EC" sz="1800">
                          <a:effectLst/>
                        </a:rPr>
                        <a:t>Valor</a:t>
                      </a:r>
                      <a:endParaRPr lang="es-EC" sz="1600">
                        <a:effectLst/>
                        <a:latin typeface="Calibri"/>
                        <a:ea typeface="Calibri"/>
                        <a:cs typeface="Calibri"/>
                      </a:endParaRPr>
                    </a:p>
                  </a:txBody>
                  <a:tcPr marL="68580" marR="68580" marT="0" marB="0"/>
                </a:tc>
              </a:tr>
              <a:tr h="267458">
                <a:tc>
                  <a:txBody>
                    <a:bodyPr/>
                    <a:lstStyle/>
                    <a:p>
                      <a:pPr>
                        <a:lnSpc>
                          <a:spcPct val="115000"/>
                        </a:lnSpc>
                        <a:spcAft>
                          <a:spcPts val="0"/>
                        </a:spcAft>
                      </a:pPr>
                      <a:r>
                        <a:rPr lang="es-EC" sz="1800">
                          <a:effectLst/>
                        </a:rPr>
                        <a:t>Z</a:t>
                      </a:r>
                      <a:endParaRPr lang="es-EC" sz="1600">
                        <a:effectLst/>
                        <a:latin typeface="Calibri"/>
                        <a:ea typeface="Calibri"/>
                        <a:cs typeface="Calibri"/>
                      </a:endParaRPr>
                    </a:p>
                  </a:txBody>
                  <a:tcPr marL="68580" marR="68580" marT="0" marB="0"/>
                </a:tc>
                <a:tc>
                  <a:txBody>
                    <a:bodyPr/>
                    <a:lstStyle/>
                    <a:p>
                      <a:pPr>
                        <a:lnSpc>
                          <a:spcPct val="115000"/>
                        </a:lnSpc>
                        <a:spcAft>
                          <a:spcPts val="0"/>
                        </a:spcAft>
                      </a:pPr>
                      <a:r>
                        <a:rPr lang="es-EC" sz="1800">
                          <a:effectLst/>
                        </a:rPr>
                        <a:t>Nivel de confianza</a:t>
                      </a:r>
                      <a:endParaRPr lang="es-EC" sz="1600">
                        <a:effectLst/>
                        <a:latin typeface="Calibri"/>
                        <a:ea typeface="Calibri"/>
                        <a:cs typeface="Calibri"/>
                      </a:endParaRPr>
                    </a:p>
                  </a:txBody>
                  <a:tcPr marL="68580" marR="68580" marT="0" marB="0" anchor="b"/>
                </a:tc>
                <a:tc>
                  <a:txBody>
                    <a:bodyPr/>
                    <a:lstStyle/>
                    <a:p>
                      <a:pPr algn="ctr">
                        <a:lnSpc>
                          <a:spcPct val="115000"/>
                        </a:lnSpc>
                        <a:spcAft>
                          <a:spcPts val="0"/>
                        </a:spcAft>
                      </a:pPr>
                      <a:r>
                        <a:rPr lang="es-EC" sz="1800">
                          <a:effectLst/>
                        </a:rPr>
                        <a:t>1,96</a:t>
                      </a:r>
                      <a:endParaRPr lang="es-EC" sz="1600">
                        <a:effectLst/>
                        <a:latin typeface="Calibri"/>
                        <a:ea typeface="Calibri"/>
                        <a:cs typeface="Calibri"/>
                      </a:endParaRPr>
                    </a:p>
                  </a:txBody>
                  <a:tcPr marL="68580" marR="68580" marT="0" marB="0"/>
                </a:tc>
              </a:tr>
              <a:tr h="267458">
                <a:tc>
                  <a:txBody>
                    <a:bodyPr/>
                    <a:lstStyle/>
                    <a:p>
                      <a:pPr>
                        <a:lnSpc>
                          <a:spcPct val="115000"/>
                        </a:lnSpc>
                        <a:spcAft>
                          <a:spcPts val="0"/>
                        </a:spcAft>
                      </a:pPr>
                      <a:r>
                        <a:rPr lang="es-EC" sz="1800">
                          <a:effectLst/>
                        </a:rPr>
                        <a:t>p</a:t>
                      </a:r>
                      <a:endParaRPr lang="es-EC" sz="1600">
                        <a:effectLst/>
                        <a:latin typeface="Calibri"/>
                        <a:ea typeface="Calibri"/>
                        <a:cs typeface="Calibri"/>
                      </a:endParaRPr>
                    </a:p>
                  </a:txBody>
                  <a:tcPr marL="68580" marR="68580" marT="0" marB="0"/>
                </a:tc>
                <a:tc>
                  <a:txBody>
                    <a:bodyPr/>
                    <a:lstStyle/>
                    <a:p>
                      <a:pPr>
                        <a:lnSpc>
                          <a:spcPct val="115000"/>
                        </a:lnSpc>
                        <a:spcAft>
                          <a:spcPts val="0"/>
                        </a:spcAft>
                      </a:pPr>
                      <a:r>
                        <a:rPr lang="es-EC" sz="1800">
                          <a:effectLst/>
                        </a:rPr>
                        <a:t>Probabilidad de éxito</a:t>
                      </a:r>
                      <a:endParaRPr lang="es-EC" sz="1600">
                        <a:effectLst/>
                        <a:latin typeface="Calibri"/>
                        <a:ea typeface="Calibri"/>
                        <a:cs typeface="Calibri"/>
                      </a:endParaRPr>
                    </a:p>
                  </a:txBody>
                  <a:tcPr marL="68580" marR="68580" marT="0" marB="0" anchor="b"/>
                </a:tc>
                <a:tc>
                  <a:txBody>
                    <a:bodyPr/>
                    <a:lstStyle/>
                    <a:p>
                      <a:pPr algn="ctr">
                        <a:lnSpc>
                          <a:spcPct val="115000"/>
                        </a:lnSpc>
                        <a:spcAft>
                          <a:spcPts val="0"/>
                        </a:spcAft>
                      </a:pPr>
                      <a:r>
                        <a:rPr lang="es-EC" sz="1800">
                          <a:effectLst/>
                        </a:rPr>
                        <a:t>0,8</a:t>
                      </a:r>
                      <a:endParaRPr lang="es-EC" sz="1600">
                        <a:effectLst/>
                        <a:latin typeface="Calibri"/>
                        <a:ea typeface="Calibri"/>
                        <a:cs typeface="Calibri"/>
                      </a:endParaRPr>
                    </a:p>
                  </a:txBody>
                  <a:tcPr marL="68580" marR="68580" marT="0" marB="0"/>
                </a:tc>
              </a:tr>
              <a:tr h="267458">
                <a:tc>
                  <a:txBody>
                    <a:bodyPr/>
                    <a:lstStyle/>
                    <a:p>
                      <a:pPr>
                        <a:lnSpc>
                          <a:spcPct val="115000"/>
                        </a:lnSpc>
                        <a:spcAft>
                          <a:spcPts val="0"/>
                        </a:spcAft>
                      </a:pPr>
                      <a:r>
                        <a:rPr lang="es-EC" sz="1800">
                          <a:effectLst/>
                        </a:rPr>
                        <a:t>q</a:t>
                      </a:r>
                      <a:endParaRPr lang="es-EC" sz="1600">
                        <a:effectLst/>
                        <a:latin typeface="Calibri"/>
                        <a:ea typeface="Calibri"/>
                        <a:cs typeface="Calibri"/>
                      </a:endParaRPr>
                    </a:p>
                  </a:txBody>
                  <a:tcPr marL="68580" marR="68580" marT="0" marB="0"/>
                </a:tc>
                <a:tc>
                  <a:txBody>
                    <a:bodyPr/>
                    <a:lstStyle/>
                    <a:p>
                      <a:pPr>
                        <a:lnSpc>
                          <a:spcPct val="115000"/>
                        </a:lnSpc>
                        <a:spcAft>
                          <a:spcPts val="0"/>
                        </a:spcAft>
                      </a:pPr>
                      <a:r>
                        <a:rPr lang="es-EC" sz="1800">
                          <a:effectLst/>
                        </a:rPr>
                        <a:t>Probabilidad de fracaso</a:t>
                      </a:r>
                      <a:endParaRPr lang="es-EC" sz="1600">
                        <a:effectLst/>
                        <a:latin typeface="Calibri"/>
                        <a:ea typeface="Calibri"/>
                        <a:cs typeface="Calibri"/>
                      </a:endParaRPr>
                    </a:p>
                  </a:txBody>
                  <a:tcPr marL="68580" marR="68580" marT="0" marB="0" anchor="b"/>
                </a:tc>
                <a:tc>
                  <a:txBody>
                    <a:bodyPr/>
                    <a:lstStyle/>
                    <a:p>
                      <a:pPr algn="ctr">
                        <a:lnSpc>
                          <a:spcPct val="115000"/>
                        </a:lnSpc>
                        <a:spcAft>
                          <a:spcPts val="0"/>
                        </a:spcAft>
                      </a:pPr>
                      <a:r>
                        <a:rPr lang="es-EC" sz="1800">
                          <a:effectLst/>
                        </a:rPr>
                        <a:t>0,2</a:t>
                      </a:r>
                      <a:endParaRPr lang="es-EC" sz="1600">
                        <a:effectLst/>
                        <a:latin typeface="Calibri"/>
                        <a:ea typeface="Calibri"/>
                        <a:cs typeface="Calibri"/>
                      </a:endParaRPr>
                    </a:p>
                  </a:txBody>
                  <a:tcPr marL="68580" marR="68580" marT="0" marB="0"/>
                </a:tc>
              </a:tr>
              <a:tr h="267458">
                <a:tc>
                  <a:txBody>
                    <a:bodyPr/>
                    <a:lstStyle/>
                    <a:p>
                      <a:pPr>
                        <a:lnSpc>
                          <a:spcPct val="115000"/>
                        </a:lnSpc>
                        <a:spcAft>
                          <a:spcPts val="0"/>
                        </a:spcAft>
                      </a:pPr>
                      <a:r>
                        <a:rPr lang="es-EC" sz="1800">
                          <a:effectLst/>
                        </a:rPr>
                        <a:t>N</a:t>
                      </a:r>
                      <a:endParaRPr lang="es-EC" sz="1600">
                        <a:effectLst/>
                        <a:latin typeface="Calibri"/>
                        <a:ea typeface="Calibri"/>
                        <a:cs typeface="Calibri"/>
                      </a:endParaRPr>
                    </a:p>
                  </a:txBody>
                  <a:tcPr marL="68580" marR="68580" marT="0" marB="0"/>
                </a:tc>
                <a:tc>
                  <a:txBody>
                    <a:bodyPr/>
                    <a:lstStyle/>
                    <a:p>
                      <a:pPr>
                        <a:lnSpc>
                          <a:spcPct val="115000"/>
                        </a:lnSpc>
                        <a:spcAft>
                          <a:spcPts val="0"/>
                        </a:spcAft>
                      </a:pPr>
                      <a:r>
                        <a:rPr lang="es-EC" sz="1800">
                          <a:effectLst/>
                        </a:rPr>
                        <a:t>Tamaño de la población</a:t>
                      </a:r>
                      <a:endParaRPr lang="es-EC" sz="1600">
                        <a:effectLst/>
                        <a:latin typeface="Calibri"/>
                        <a:ea typeface="Calibri"/>
                        <a:cs typeface="Calibri"/>
                      </a:endParaRPr>
                    </a:p>
                  </a:txBody>
                  <a:tcPr marL="68580" marR="68580" marT="0" marB="0" anchor="b"/>
                </a:tc>
                <a:tc>
                  <a:txBody>
                    <a:bodyPr/>
                    <a:lstStyle/>
                    <a:p>
                      <a:pPr algn="ctr">
                        <a:lnSpc>
                          <a:spcPct val="115000"/>
                        </a:lnSpc>
                        <a:spcAft>
                          <a:spcPts val="0"/>
                        </a:spcAft>
                      </a:pPr>
                      <a:r>
                        <a:rPr lang="es-EC" sz="1600">
                          <a:effectLst/>
                        </a:rPr>
                        <a:t>225362</a:t>
                      </a:r>
                      <a:endParaRPr lang="es-EC" sz="1600">
                        <a:effectLst/>
                        <a:latin typeface="Calibri"/>
                        <a:ea typeface="Calibri"/>
                        <a:cs typeface="Calibri"/>
                      </a:endParaRPr>
                    </a:p>
                  </a:txBody>
                  <a:tcPr marL="68580" marR="68580" marT="0" marB="0"/>
                </a:tc>
              </a:tr>
              <a:tr h="267458">
                <a:tc>
                  <a:txBody>
                    <a:bodyPr/>
                    <a:lstStyle/>
                    <a:p>
                      <a:pPr>
                        <a:lnSpc>
                          <a:spcPct val="115000"/>
                        </a:lnSpc>
                        <a:spcAft>
                          <a:spcPts val="0"/>
                        </a:spcAft>
                      </a:pPr>
                      <a:r>
                        <a:rPr lang="es-EC" sz="1800">
                          <a:effectLst/>
                        </a:rPr>
                        <a:t>e</a:t>
                      </a:r>
                      <a:endParaRPr lang="es-EC" sz="1600">
                        <a:effectLst/>
                        <a:latin typeface="Calibri"/>
                        <a:ea typeface="Calibri"/>
                        <a:cs typeface="Calibri"/>
                      </a:endParaRPr>
                    </a:p>
                  </a:txBody>
                  <a:tcPr marL="68580" marR="68580" marT="0" marB="0"/>
                </a:tc>
                <a:tc>
                  <a:txBody>
                    <a:bodyPr/>
                    <a:lstStyle/>
                    <a:p>
                      <a:pPr>
                        <a:lnSpc>
                          <a:spcPct val="115000"/>
                        </a:lnSpc>
                        <a:spcAft>
                          <a:spcPts val="0"/>
                        </a:spcAft>
                      </a:pPr>
                      <a:r>
                        <a:rPr lang="es-EC" sz="1800">
                          <a:effectLst/>
                        </a:rPr>
                        <a:t>Error muestral</a:t>
                      </a:r>
                      <a:endParaRPr lang="es-EC" sz="1600">
                        <a:effectLst/>
                        <a:latin typeface="Calibri"/>
                        <a:ea typeface="Calibri"/>
                        <a:cs typeface="Calibri"/>
                      </a:endParaRPr>
                    </a:p>
                  </a:txBody>
                  <a:tcPr marL="68580" marR="68580" marT="0" marB="0" anchor="b"/>
                </a:tc>
                <a:tc>
                  <a:txBody>
                    <a:bodyPr/>
                    <a:lstStyle/>
                    <a:p>
                      <a:pPr algn="ctr">
                        <a:lnSpc>
                          <a:spcPct val="115000"/>
                        </a:lnSpc>
                        <a:spcAft>
                          <a:spcPts val="0"/>
                        </a:spcAft>
                      </a:pPr>
                      <a:r>
                        <a:rPr lang="es-EC" sz="1800">
                          <a:effectLst/>
                        </a:rPr>
                        <a:t>0,05</a:t>
                      </a:r>
                      <a:endParaRPr lang="es-EC" sz="1600">
                        <a:effectLst/>
                        <a:latin typeface="Calibri"/>
                        <a:ea typeface="Calibri"/>
                        <a:cs typeface="Calibri"/>
                      </a:endParaRPr>
                    </a:p>
                  </a:txBody>
                  <a:tcPr marL="68580" marR="68580" marT="0" marB="0"/>
                </a:tc>
              </a:tr>
              <a:tr h="267458">
                <a:tc>
                  <a:txBody>
                    <a:bodyPr/>
                    <a:lstStyle/>
                    <a:p>
                      <a:pPr>
                        <a:lnSpc>
                          <a:spcPct val="115000"/>
                        </a:lnSpc>
                        <a:spcAft>
                          <a:spcPts val="0"/>
                        </a:spcAft>
                      </a:pPr>
                      <a:r>
                        <a:rPr lang="es-EC" sz="1800">
                          <a:effectLst/>
                        </a:rPr>
                        <a:t>n</a:t>
                      </a:r>
                      <a:endParaRPr lang="es-EC" sz="1600">
                        <a:effectLst/>
                        <a:latin typeface="Calibri"/>
                        <a:ea typeface="Calibri"/>
                        <a:cs typeface="Calibri"/>
                      </a:endParaRPr>
                    </a:p>
                  </a:txBody>
                  <a:tcPr marL="68580" marR="68580" marT="0" marB="0"/>
                </a:tc>
                <a:tc>
                  <a:txBody>
                    <a:bodyPr/>
                    <a:lstStyle/>
                    <a:p>
                      <a:pPr>
                        <a:lnSpc>
                          <a:spcPct val="115000"/>
                        </a:lnSpc>
                        <a:spcAft>
                          <a:spcPts val="0"/>
                        </a:spcAft>
                      </a:pPr>
                      <a:r>
                        <a:rPr lang="es-EC" sz="1800">
                          <a:effectLst/>
                        </a:rPr>
                        <a:t>Tamaño de la muestra</a:t>
                      </a:r>
                      <a:endParaRPr lang="es-EC" sz="1600">
                        <a:effectLst/>
                        <a:latin typeface="Calibri"/>
                        <a:ea typeface="Calibri"/>
                        <a:cs typeface="Calibri"/>
                      </a:endParaRPr>
                    </a:p>
                  </a:txBody>
                  <a:tcPr marL="68580" marR="68580" marT="0" marB="0" anchor="b"/>
                </a:tc>
                <a:tc>
                  <a:txBody>
                    <a:bodyPr/>
                    <a:lstStyle/>
                    <a:p>
                      <a:pPr algn="ctr">
                        <a:lnSpc>
                          <a:spcPct val="115000"/>
                        </a:lnSpc>
                        <a:spcAft>
                          <a:spcPts val="0"/>
                        </a:spcAft>
                      </a:pPr>
                      <a:r>
                        <a:rPr lang="es-EC" sz="1800" dirty="0">
                          <a:effectLst/>
                        </a:rPr>
                        <a:t>?</a:t>
                      </a:r>
                      <a:endParaRPr lang="es-EC" sz="1600" dirty="0">
                        <a:effectLst/>
                        <a:latin typeface="Calibri"/>
                        <a:ea typeface="Calibri"/>
                        <a:cs typeface="Calibri"/>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3995936" y="3140968"/>
                <a:ext cx="4932040" cy="333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EC" i="1">
                              <a:latin typeface="Cambria Math"/>
                            </a:rPr>
                          </m:ctrlPr>
                        </m:fPr>
                        <m:num>
                          <m:sSup>
                            <m:sSupPr>
                              <m:ctrlPr>
                                <a:rPr lang="es-EC" i="1">
                                  <a:latin typeface="Cambria Math"/>
                                </a:rPr>
                              </m:ctrlPr>
                            </m:sSupPr>
                            <m:e>
                              <m:r>
                                <a:rPr lang="es-EC" i="1">
                                  <a:latin typeface="Cambria Math"/>
                                </a:rPr>
                                <m:t>𝑍</m:t>
                              </m:r>
                            </m:e>
                            <m:sup>
                              <m:r>
                                <a:rPr lang="es-EC" i="1">
                                  <a:latin typeface="Cambria Math"/>
                                </a:rPr>
                                <m:t>2</m:t>
                              </m:r>
                            </m:sup>
                          </m:sSup>
                          <m:r>
                            <a:rPr lang="es-EC" i="1">
                              <a:latin typeface="Cambria Math"/>
                            </a:rPr>
                            <m:t>×</m:t>
                          </m:r>
                          <m:r>
                            <a:rPr lang="es-EC" i="1">
                              <a:latin typeface="Cambria Math"/>
                            </a:rPr>
                            <m:t>𝑝</m:t>
                          </m:r>
                          <m:r>
                            <a:rPr lang="es-EC" i="1">
                              <a:latin typeface="Cambria Math"/>
                            </a:rPr>
                            <m:t> ×</m:t>
                          </m:r>
                          <m:r>
                            <a:rPr lang="es-EC" i="1">
                              <a:latin typeface="Cambria Math"/>
                            </a:rPr>
                            <m:t>𝑞</m:t>
                          </m:r>
                          <m:r>
                            <a:rPr lang="es-EC" i="1">
                              <a:latin typeface="Cambria Math"/>
                            </a:rPr>
                            <m:t>×</m:t>
                          </m:r>
                          <m:r>
                            <a:rPr lang="es-EC" i="1">
                              <a:latin typeface="Cambria Math"/>
                            </a:rPr>
                            <m:t>𝑁</m:t>
                          </m:r>
                        </m:num>
                        <m:den>
                          <m:sSup>
                            <m:sSupPr>
                              <m:ctrlPr>
                                <a:rPr lang="es-EC" i="1">
                                  <a:latin typeface="Cambria Math"/>
                                </a:rPr>
                              </m:ctrlPr>
                            </m:sSupPr>
                            <m:e>
                              <m:r>
                                <a:rPr lang="es-EC" i="1">
                                  <a:latin typeface="Cambria Math"/>
                                </a:rPr>
                                <m:t>𝑒</m:t>
                              </m:r>
                            </m:e>
                            <m:sup>
                              <m:r>
                                <a:rPr lang="es-EC" i="1">
                                  <a:latin typeface="Cambria Math"/>
                                </a:rPr>
                                <m:t>2</m:t>
                              </m:r>
                            </m:sup>
                          </m:sSup>
                          <m:r>
                            <a:rPr lang="es-EC" i="1">
                              <a:latin typeface="Cambria Math"/>
                            </a:rPr>
                            <m:t>𝑁</m:t>
                          </m:r>
                          <m:r>
                            <a:rPr lang="es-EC" i="1">
                              <a:latin typeface="Cambria Math"/>
                            </a:rPr>
                            <m:t>+ </m:t>
                          </m:r>
                          <m:sSup>
                            <m:sSupPr>
                              <m:ctrlPr>
                                <a:rPr lang="es-EC" i="1">
                                  <a:latin typeface="Cambria Math"/>
                                </a:rPr>
                              </m:ctrlPr>
                            </m:sSupPr>
                            <m:e>
                              <m:r>
                                <a:rPr lang="es-EC" i="1">
                                  <a:latin typeface="Cambria Math"/>
                                </a:rPr>
                                <m:t>𝑍</m:t>
                              </m:r>
                            </m:e>
                            <m:sup>
                              <m:r>
                                <a:rPr lang="es-EC" i="1">
                                  <a:latin typeface="Cambria Math"/>
                                </a:rPr>
                                <m:t>2</m:t>
                              </m:r>
                            </m:sup>
                          </m:sSup>
                          <m:r>
                            <a:rPr lang="es-EC" i="1">
                              <a:latin typeface="Cambria Math"/>
                            </a:rPr>
                            <m:t>𝑝</m:t>
                          </m:r>
                          <m:r>
                            <a:rPr lang="es-EC" i="1">
                              <a:latin typeface="Cambria Math"/>
                            </a:rPr>
                            <m:t>×</m:t>
                          </m:r>
                          <m:r>
                            <a:rPr lang="es-EC" i="1">
                              <a:latin typeface="Cambria Math"/>
                            </a:rPr>
                            <m:t>𝑞</m:t>
                          </m:r>
                        </m:den>
                      </m:f>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EC" i="1">
                              <a:latin typeface="Cambria Math"/>
                            </a:rPr>
                          </m:ctrlPr>
                        </m:fPr>
                        <m:num>
                          <m:sSup>
                            <m:sSupPr>
                              <m:ctrlPr>
                                <a:rPr lang="es-EC" i="1">
                                  <a:latin typeface="Cambria Math"/>
                                </a:rPr>
                              </m:ctrlPr>
                            </m:sSupPr>
                            <m:e>
                              <m:r>
                                <a:rPr lang="es-EC" i="1">
                                  <a:latin typeface="Cambria Math"/>
                                </a:rPr>
                                <m:t>1,96</m:t>
                              </m:r>
                            </m:e>
                            <m:sup>
                              <m:r>
                                <a:rPr lang="es-EC" i="1">
                                  <a:latin typeface="Cambria Math"/>
                                </a:rPr>
                                <m:t>2</m:t>
                              </m:r>
                            </m:sup>
                          </m:sSup>
                          <m:r>
                            <a:rPr lang="es-EC" i="1">
                              <a:latin typeface="Cambria Math"/>
                            </a:rPr>
                            <m:t>∗0,8∗0,2∗ </m:t>
                          </m:r>
                          <m:r>
                            <a:rPr lang="es-EC">
                              <a:latin typeface="Cambria Math"/>
                            </a:rPr>
                            <m:t>225,362</m:t>
                          </m:r>
                        </m:num>
                        <m:den>
                          <m:sSup>
                            <m:sSupPr>
                              <m:ctrlPr>
                                <a:rPr lang="es-EC" i="1">
                                  <a:latin typeface="Cambria Math"/>
                                </a:rPr>
                              </m:ctrlPr>
                            </m:sSupPr>
                            <m:e>
                              <m:r>
                                <a:rPr lang="es-EC" i="1">
                                  <a:latin typeface="Cambria Math"/>
                                </a:rPr>
                                <m:t>0,05</m:t>
                              </m:r>
                            </m:e>
                            <m:sup>
                              <m:r>
                                <a:rPr lang="es-EC" i="1">
                                  <a:latin typeface="Cambria Math"/>
                                </a:rPr>
                                <m:t>2</m:t>
                              </m:r>
                            </m:sup>
                          </m:sSup>
                          <m:r>
                            <a:rPr lang="es-EC" i="1">
                              <a:latin typeface="Cambria Math"/>
                            </a:rPr>
                            <m:t>∗(</m:t>
                          </m:r>
                          <m:r>
                            <a:rPr lang="es-EC">
                              <a:latin typeface="Cambria Math"/>
                            </a:rPr>
                            <m:t>225,362</m:t>
                          </m:r>
                          <m:r>
                            <a:rPr lang="es-EC" i="1">
                              <a:latin typeface="Cambria Math"/>
                            </a:rPr>
                            <m:t>−1) + </m:t>
                          </m:r>
                          <m:sSup>
                            <m:sSupPr>
                              <m:ctrlPr>
                                <a:rPr lang="es-EC" i="1">
                                  <a:latin typeface="Cambria Math"/>
                                </a:rPr>
                              </m:ctrlPr>
                            </m:sSupPr>
                            <m:e>
                              <m:r>
                                <a:rPr lang="es-EC" i="1">
                                  <a:latin typeface="Cambria Math"/>
                                </a:rPr>
                                <m:t>1,96</m:t>
                              </m:r>
                            </m:e>
                            <m:sup>
                              <m:r>
                                <a:rPr lang="es-EC" i="1">
                                  <a:latin typeface="Cambria Math"/>
                                </a:rPr>
                                <m:t>2</m:t>
                              </m:r>
                            </m:sup>
                          </m:sSup>
                          <m:r>
                            <a:rPr lang="es-EC" i="1">
                              <a:latin typeface="Cambria Math"/>
                            </a:rPr>
                            <m:t>∗0,8∗ 0,2</m:t>
                          </m:r>
                        </m:den>
                      </m:f>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EC" i="1">
                              <a:latin typeface="Cambria Math"/>
                            </a:rPr>
                          </m:ctrlPr>
                        </m:fPr>
                        <m:num>
                          <m:r>
                            <a:rPr lang="es-EC" i="1">
                              <a:latin typeface="Cambria Math"/>
                            </a:rPr>
                            <m:t>138520.11</m:t>
                          </m:r>
                        </m:num>
                        <m:den>
                          <m:r>
                            <a:rPr lang="es-EC" i="1">
                              <a:latin typeface="Cambria Math"/>
                            </a:rPr>
                            <m:t>564.02</m:t>
                          </m:r>
                        </m:den>
                      </m:f>
                    </m:oMath>
                  </m:oMathPara>
                </a14:m>
                <a:endParaRPr lang="es-EC" dirty="0" smtClean="0"/>
              </a:p>
              <a:p>
                <a:endParaRPr lang="es-EC" dirty="0"/>
              </a:p>
              <a:p>
                <a:r>
                  <a:rPr lang="es-EC" dirty="0"/>
                  <a:t> </a:t>
                </a:r>
              </a:p>
              <a:p>
                <a:pPr algn="ctr"/>
                <a14:m>
                  <m:oMath xmlns:m="http://schemas.openxmlformats.org/officeDocument/2006/math">
                    <m:r>
                      <a:rPr lang="es-EC" i="1">
                        <a:latin typeface="Cambria Math"/>
                      </a:rPr>
                      <m:t>𝑛</m:t>
                    </m:r>
                    <m:r>
                      <a:rPr lang="es-EC" i="1">
                        <a:latin typeface="Cambria Math"/>
                      </a:rPr>
                      <m:t>=</m:t>
                    </m:r>
                  </m:oMath>
                </a14:m>
                <a:r>
                  <a:rPr lang="es-EC" dirty="0"/>
                  <a:t> 246</a:t>
                </a:r>
              </a:p>
            </p:txBody>
          </p:sp>
        </mc:Choice>
        <mc:Fallback xmlns="">
          <p:sp>
            <p:nvSpPr>
              <p:cNvPr id="5" name="4 Rectángulo"/>
              <p:cNvSpPr>
                <a:spLocks noRot="1" noChangeAspect="1" noMove="1" noResize="1" noEditPoints="1" noAdjustHandles="1" noChangeArrowheads="1" noChangeShapeType="1" noTextEdit="1"/>
              </p:cNvSpPr>
              <p:nvPr/>
            </p:nvSpPr>
            <p:spPr>
              <a:xfrm>
                <a:off x="3995936" y="3140968"/>
                <a:ext cx="4932040" cy="3333220"/>
              </a:xfrm>
              <a:prstGeom prst="rect">
                <a:avLst/>
              </a:prstGeom>
              <a:blipFill rotWithShape="1">
                <a:blip r:embed="rId2"/>
                <a:stretch>
                  <a:fillRect b="-2194"/>
                </a:stretch>
              </a:blipFill>
            </p:spPr>
            <p:txBody>
              <a:bodyPr/>
              <a:lstStyle/>
              <a:p>
                <a:r>
                  <a:rPr lang="es-EC">
                    <a:noFill/>
                  </a:rPr>
                  <a:t> </a:t>
                </a:r>
              </a:p>
            </p:txBody>
          </p:sp>
        </mc:Fallback>
      </mc:AlternateContent>
    </p:spTree>
    <p:extLst>
      <p:ext uri="{BB962C8B-B14F-4D97-AF65-F5344CB8AC3E}">
        <p14:creationId xmlns:p14="http://schemas.microsoft.com/office/powerpoint/2010/main" val="3391079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lvl="1" algn="ctr" rtl="0">
              <a:spcBef>
                <a:spcPct val="0"/>
              </a:spcBef>
            </a:pPr>
            <a:r>
              <a:rPr lang="es-EC" sz="2800" b="1" dirty="0"/>
              <a:t>EJECUCIÓN DEL ANÁLISIS Y SÍNTESIS DE LA INFORMACIÓN </a:t>
            </a:r>
            <a:endParaRPr lang="es-EC" sz="2800" dirty="0"/>
          </a:p>
        </p:txBody>
      </p:sp>
      <p:sp>
        <p:nvSpPr>
          <p:cNvPr id="5" name="4 Marcador de texto"/>
          <p:cNvSpPr>
            <a:spLocks noGrp="1"/>
          </p:cNvSpPr>
          <p:nvPr>
            <p:ph type="body" idx="1"/>
          </p:nvPr>
        </p:nvSpPr>
        <p:spPr/>
        <p:txBody>
          <a:bodyPr/>
          <a:lstStyle/>
          <a:p>
            <a:pPr marL="285750" lvl="2" indent="-285750">
              <a:spcBef>
                <a:spcPts val="580"/>
              </a:spcBef>
              <a:buClr>
                <a:schemeClr val="accent1"/>
              </a:buClr>
              <a:buFont typeface="Wingdings" pitchFamily="2" charset="2"/>
              <a:buChar char="v"/>
            </a:pPr>
            <a:r>
              <a:rPr lang="es-EC" b="1" dirty="0"/>
              <a:t>Análisis </a:t>
            </a:r>
            <a:r>
              <a:rPr lang="es-EC" b="1" dirty="0" smtClean="0"/>
              <a:t>Univariados</a:t>
            </a:r>
          </a:p>
          <a:p>
            <a:pPr marL="285750" lvl="2" indent="-285750">
              <a:spcBef>
                <a:spcPts val="580"/>
              </a:spcBef>
              <a:buClr>
                <a:schemeClr val="accent1"/>
              </a:buClr>
              <a:buFont typeface="Wingdings" pitchFamily="2" charset="2"/>
              <a:buChar char="v"/>
            </a:pPr>
            <a:r>
              <a:rPr lang="es-EC" b="1" dirty="0"/>
              <a:t>Análisis Bivariados</a:t>
            </a:r>
          </a:p>
          <a:p>
            <a:endParaRPr lang="es-EC" dirty="0"/>
          </a:p>
        </p:txBody>
      </p:sp>
    </p:spTree>
    <p:extLst>
      <p:ext uri="{BB962C8B-B14F-4D97-AF65-F5344CB8AC3E}">
        <p14:creationId xmlns:p14="http://schemas.microsoft.com/office/powerpoint/2010/main" val="1537796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6552" y="101735"/>
            <a:ext cx="5472608" cy="652934"/>
          </a:xfrm>
        </p:spPr>
        <p:txBody>
          <a:bodyPr>
            <a:normAutofit/>
          </a:bodyPr>
          <a:lstStyle/>
          <a:p>
            <a:pPr algn="ctr"/>
            <a:r>
              <a:rPr lang="es-EC" sz="2800" dirty="0"/>
              <a:t>Género del Encuestado</a:t>
            </a:r>
          </a:p>
        </p:txBody>
      </p:sp>
      <p:pic>
        <p:nvPicPr>
          <p:cNvPr id="6" name="5 Imagen"/>
          <p:cNvPicPr/>
          <p:nvPr/>
        </p:nvPicPr>
        <p:blipFill rotWithShape="1">
          <a:blip r:embed="rId2">
            <a:extLst>
              <a:ext uri="{28A0092B-C50C-407E-A947-70E740481C1C}">
                <a14:useLocalDpi xmlns:a14="http://schemas.microsoft.com/office/drawing/2010/main" val="0"/>
              </a:ext>
            </a:extLst>
          </a:blip>
          <a:srcRect t="9598"/>
          <a:stretch/>
        </p:blipFill>
        <p:spPr bwMode="auto">
          <a:xfrm>
            <a:off x="395536" y="743010"/>
            <a:ext cx="3672408" cy="3118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7 Conector recto"/>
          <p:cNvCxnSpPr/>
          <p:nvPr/>
        </p:nvCxnSpPr>
        <p:spPr>
          <a:xfrm flipV="1">
            <a:off x="323528" y="188640"/>
            <a:ext cx="8568952" cy="6552728"/>
          </a:xfrm>
          <a:prstGeom prst="line">
            <a:avLst/>
          </a:prstGeom>
        </p:spPr>
        <p:style>
          <a:lnRef idx="3">
            <a:schemeClr val="dk1"/>
          </a:lnRef>
          <a:fillRef idx="0">
            <a:schemeClr val="dk1"/>
          </a:fillRef>
          <a:effectRef idx="2">
            <a:schemeClr val="dk1"/>
          </a:effectRef>
          <a:fontRef idx="minor">
            <a:schemeClr val="tx1"/>
          </a:fontRef>
        </p:style>
      </p:cxnSp>
      <p:sp>
        <p:nvSpPr>
          <p:cNvPr id="9" name="8 CuadroTexto"/>
          <p:cNvSpPr txBox="1"/>
          <p:nvPr/>
        </p:nvSpPr>
        <p:spPr>
          <a:xfrm>
            <a:off x="5446593" y="6300028"/>
            <a:ext cx="2941831" cy="369332"/>
          </a:xfrm>
          <a:prstGeom prst="rect">
            <a:avLst/>
          </a:prstGeom>
          <a:noFill/>
        </p:spPr>
        <p:txBody>
          <a:bodyPr wrap="none" rtlCol="0">
            <a:spAutoFit/>
          </a:bodyPr>
          <a:lstStyle/>
          <a:p>
            <a:r>
              <a:rPr lang="es-EC" dirty="0"/>
              <a:t>Ocupación del Encuestado</a:t>
            </a:r>
          </a:p>
        </p:txBody>
      </p:sp>
      <p:pic>
        <p:nvPicPr>
          <p:cNvPr id="10" name="9 Imagen"/>
          <p:cNvPicPr/>
          <p:nvPr/>
        </p:nvPicPr>
        <p:blipFill rotWithShape="1">
          <a:blip r:embed="rId3">
            <a:extLst>
              <a:ext uri="{28A0092B-C50C-407E-A947-70E740481C1C}">
                <a14:useLocalDpi xmlns:a14="http://schemas.microsoft.com/office/drawing/2010/main" val="0"/>
              </a:ext>
            </a:extLst>
          </a:blip>
          <a:srcRect t="6438"/>
          <a:stretch/>
        </p:blipFill>
        <p:spPr bwMode="auto">
          <a:xfrm>
            <a:off x="5076056" y="3140968"/>
            <a:ext cx="3888432" cy="3159060"/>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42990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Conector recto"/>
          <p:cNvCxnSpPr/>
          <p:nvPr/>
        </p:nvCxnSpPr>
        <p:spPr>
          <a:xfrm flipH="1">
            <a:off x="179512" y="116632"/>
            <a:ext cx="8712968" cy="6552728"/>
          </a:xfrm>
          <a:prstGeom prst="line">
            <a:avLst/>
          </a:prstGeom>
        </p:spPr>
        <p:style>
          <a:lnRef idx="3">
            <a:schemeClr val="dk1"/>
          </a:lnRef>
          <a:fillRef idx="0">
            <a:schemeClr val="dk1"/>
          </a:fillRef>
          <a:effectRef idx="2">
            <a:schemeClr val="dk1"/>
          </a:effectRef>
          <a:fontRef idx="minor">
            <a:schemeClr val="tx1"/>
          </a:fontRef>
        </p:style>
      </p:cxnSp>
      <p:sp>
        <p:nvSpPr>
          <p:cNvPr id="4" name="3 Rectángulo"/>
          <p:cNvSpPr/>
          <p:nvPr/>
        </p:nvSpPr>
        <p:spPr>
          <a:xfrm>
            <a:off x="611560" y="116632"/>
            <a:ext cx="2014334" cy="369332"/>
          </a:xfrm>
          <a:prstGeom prst="rect">
            <a:avLst/>
          </a:prstGeom>
        </p:spPr>
        <p:txBody>
          <a:bodyPr wrap="none">
            <a:spAutoFit/>
          </a:bodyPr>
          <a:lstStyle/>
          <a:p>
            <a:r>
              <a:rPr lang="es-EC" b="1" dirty="0"/>
              <a:t>Motivos De Viaje</a:t>
            </a:r>
          </a:p>
        </p:txBody>
      </p:sp>
      <p:pic>
        <p:nvPicPr>
          <p:cNvPr id="5" name="4 Imagen"/>
          <p:cNvPicPr/>
          <p:nvPr/>
        </p:nvPicPr>
        <p:blipFill rotWithShape="1">
          <a:blip r:embed="rId2">
            <a:extLst>
              <a:ext uri="{28A0092B-C50C-407E-A947-70E740481C1C}">
                <a14:useLocalDpi xmlns:a14="http://schemas.microsoft.com/office/drawing/2010/main" val="0"/>
              </a:ext>
            </a:extLst>
          </a:blip>
          <a:srcRect t="5912"/>
          <a:stretch/>
        </p:blipFill>
        <p:spPr bwMode="auto">
          <a:xfrm>
            <a:off x="194241" y="492441"/>
            <a:ext cx="4062730" cy="3058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899592" y="6306996"/>
            <a:ext cx="7992888" cy="338554"/>
          </a:xfrm>
          <a:prstGeom prst="rect">
            <a:avLst/>
          </a:prstGeom>
        </p:spPr>
        <p:txBody>
          <a:bodyPr wrap="square">
            <a:spAutoFit/>
          </a:bodyPr>
          <a:lstStyle/>
          <a:p>
            <a:r>
              <a:rPr lang="es-EC" sz="1600" b="1" dirty="0"/>
              <a:t>¿Cada Cuánto Usted Utiliza El Servicio De Transportes Metrobus - Q,  Trolebús.?</a:t>
            </a:r>
          </a:p>
        </p:txBody>
      </p:sp>
      <p:pic>
        <p:nvPicPr>
          <p:cNvPr id="7" name="6 Imagen"/>
          <p:cNvPicPr/>
          <p:nvPr/>
        </p:nvPicPr>
        <p:blipFill rotWithShape="1">
          <a:blip r:embed="rId3">
            <a:extLst>
              <a:ext uri="{28A0092B-C50C-407E-A947-70E740481C1C}">
                <a14:useLocalDpi xmlns:a14="http://schemas.microsoft.com/office/drawing/2010/main" val="0"/>
              </a:ext>
            </a:extLst>
          </a:blip>
          <a:srcRect t="8936"/>
          <a:stretch/>
        </p:blipFill>
        <p:spPr bwMode="auto">
          <a:xfrm>
            <a:off x="4742862" y="3284984"/>
            <a:ext cx="4149618" cy="2932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089862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1065</TotalTime>
  <Words>3121</Words>
  <Application>Microsoft Office PowerPoint</Application>
  <PresentationFormat>Presentación en pantalla (4:3)</PresentationFormat>
  <Paragraphs>561</Paragraphs>
  <Slides>51</Slides>
  <Notes>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Equidad</vt:lpstr>
      <vt:lpstr>Universidad De Las Fuerzas Armadas - ESPE</vt:lpstr>
      <vt:lpstr>Presentación de PowerPoint</vt:lpstr>
      <vt:lpstr>Planteamiento del Problema</vt:lpstr>
      <vt:lpstr>OBJETIVOS</vt:lpstr>
      <vt:lpstr>Presentación de PowerPoint</vt:lpstr>
      <vt:lpstr>Calculo De La Muestra </vt:lpstr>
      <vt:lpstr>EJECUCIÓN DEL ANÁLISIS Y SÍNTESIS DE LA INFORMACIÓN </vt:lpstr>
      <vt:lpstr>Género del Encuestado</vt:lpstr>
      <vt:lpstr>Presentación de PowerPoint</vt:lpstr>
      <vt:lpstr>Presentación de PowerPoint</vt:lpstr>
      <vt:lpstr>Presentación de PowerPoint</vt:lpstr>
      <vt:lpstr>Presentación de PowerPoint</vt:lpstr>
      <vt:lpstr>Presentación de PowerPoint</vt:lpstr>
      <vt:lpstr>Presentación de PowerPoint</vt:lpstr>
      <vt:lpstr>Análisis Bivariados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CONCLUSIONES</vt:lpstr>
      <vt:lpstr>Presentación de PowerPoint</vt:lpstr>
      <vt:lpstr>RECOMENDACIONES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dc:title>
  <dc:creator>Vaconita</dc:creator>
  <cp:lastModifiedBy>Jessica Loachami</cp:lastModifiedBy>
  <cp:revision>84</cp:revision>
  <dcterms:created xsi:type="dcterms:W3CDTF">2014-02-09T22:41:49Z</dcterms:created>
  <dcterms:modified xsi:type="dcterms:W3CDTF">2014-03-06T13:59:35Z</dcterms:modified>
</cp:coreProperties>
</file>