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63" r:id="rId3"/>
    <p:sldId id="257" r:id="rId4"/>
    <p:sldId id="264" r:id="rId5"/>
    <p:sldId id="258" r:id="rId6"/>
    <p:sldId id="268" r:id="rId7"/>
    <p:sldId id="265" r:id="rId8"/>
    <p:sldId id="267" r:id="rId9"/>
    <p:sldId id="266" r:id="rId10"/>
    <p:sldId id="270" r:id="rId11"/>
    <p:sldId id="259" r:id="rId12"/>
    <p:sldId id="271" r:id="rId13"/>
    <p:sldId id="297" r:id="rId14"/>
    <p:sldId id="272" r:id="rId15"/>
    <p:sldId id="260" r:id="rId16"/>
    <p:sldId id="273" r:id="rId17"/>
    <p:sldId id="274" r:id="rId18"/>
    <p:sldId id="275" r:id="rId19"/>
    <p:sldId id="276" r:id="rId20"/>
    <p:sldId id="280" r:id="rId21"/>
    <p:sldId id="279" r:id="rId22"/>
    <p:sldId id="261" r:id="rId23"/>
    <p:sldId id="293" r:id="rId24"/>
    <p:sldId id="262" r:id="rId25"/>
    <p:sldId id="294" r:id="rId26"/>
    <p:sldId id="298" r:id="rId27"/>
    <p:sldId id="284"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graduaci&#243;n\calculo%20para%20teps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graduaci&#243;n\calculo%20para%20teps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graduaci&#243;n\calculo%20para%20teps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graduaci&#243;n\calculo%20para%20teps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esktop\graduaci&#243;n\calculo%20para%20teps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graduaci&#243;n\calculo%20para%20tep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
          <c:y val="8.5438599665223547E-2"/>
          <c:w val="0.96944444444444722"/>
          <c:h val="0.25334088206051147"/>
        </c:manualLayout>
      </c:layout>
      <c:barChart>
        <c:barDir val="col"/>
        <c:grouping val="clustered"/>
        <c:ser>
          <c:idx val="0"/>
          <c:order val="0"/>
          <c:tx>
            <c:strRef>
              <c:f>Hoja1!$D$991</c:f>
              <c:strCache>
                <c:ptCount val="1"/>
                <c:pt idx="0">
                  <c:v>Padres 3</c:v>
                </c:pt>
              </c:strCache>
            </c:strRef>
          </c:tx>
          <c:cat>
            <c:multiLvlStrRef>
              <c:f>Hoja1!$A$992:$C$1007</c:f>
              <c:multiLvlStrCache>
                <c:ptCount val="16"/>
                <c:lvl>
                  <c:pt idx="0">
                    <c:v>Traslada agua de un vaso a otro sin derramarla</c:v>
                  </c:pt>
                  <c:pt idx="1">
                    <c:v>Construye un puente con tres cubos con modelo presente</c:v>
                  </c:pt>
                  <c:pt idx="2">
                    <c:v>Construye una torre de 8 o más cubos</c:v>
                  </c:pt>
                  <c:pt idx="3">
                    <c:v>Desabotona</c:v>
                  </c:pt>
                  <c:pt idx="4">
                    <c:v>Abotona</c:v>
                  </c:pt>
                  <c:pt idx="5">
                    <c:v>Enhebra una aguja</c:v>
                  </c:pt>
                  <c:pt idx="6">
                    <c:v>Desata cordones</c:v>
                  </c:pt>
                  <c:pt idx="7">
                    <c:v>Copia una línea recta</c:v>
                  </c:pt>
                  <c:pt idx="8">
                    <c:v>Copia un círculo</c:v>
                  </c:pt>
                  <c:pt idx="9">
                    <c:v>Copia una cruz</c:v>
                  </c:pt>
                  <c:pt idx="10">
                    <c:v>Copia un triángulo</c:v>
                  </c:pt>
                  <c:pt idx="11">
                    <c:v>Copia un cuadrado</c:v>
                  </c:pt>
                  <c:pt idx="12">
                    <c:v>Dibuja 9 o más partes de una figura humana</c:v>
                  </c:pt>
                  <c:pt idx="13">
                    <c:v>Dibuja 6 o más partes de una figura humana</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Hoja1!$D$992:$D$1007</c:f>
              <c:numCache>
                <c:formatCode>General</c:formatCode>
                <c:ptCount val="16"/>
                <c:pt idx="0">
                  <c:v>6</c:v>
                </c:pt>
                <c:pt idx="1">
                  <c:v>6</c:v>
                </c:pt>
                <c:pt idx="2">
                  <c:v>6</c:v>
                </c:pt>
                <c:pt idx="3">
                  <c:v>6</c:v>
                </c:pt>
                <c:pt idx="4">
                  <c:v>4</c:v>
                </c:pt>
                <c:pt idx="5">
                  <c:v>0</c:v>
                </c:pt>
                <c:pt idx="6">
                  <c:v>6</c:v>
                </c:pt>
                <c:pt idx="7">
                  <c:v>4</c:v>
                </c:pt>
                <c:pt idx="8">
                  <c:v>2</c:v>
                </c:pt>
                <c:pt idx="9">
                  <c:v>2</c:v>
                </c:pt>
                <c:pt idx="10">
                  <c:v>2</c:v>
                </c:pt>
                <c:pt idx="11">
                  <c:v>0</c:v>
                </c:pt>
                <c:pt idx="12">
                  <c:v>0</c:v>
                </c:pt>
                <c:pt idx="13">
                  <c:v>0</c:v>
                </c:pt>
                <c:pt idx="14">
                  <c:v>6</c:v>
                </c:pt>
                <c:pt idx="15">
                  <c:v>6</c:v>
                </c:pt>
              </c:numCache>
            </c:numRef>
          </c:val>
        </c:ser>
        <c:ser>
          <c:idx val="1"/>
          <c:order val="1"/>
          <c:tx>
            <c:strRef>
              <c:f>Hoja1!$E$991</c:f>
              <c:strCache>
                <c:ptCount val="1"/>
                <c:pt idx="0">
                  <c:v>Abuelo 4</c:v>
                </c:pt>
              </c:strCache>
            </c:strRef>
          </c:tx>
          <c:cat>
            <c:multiLvlStrRef>
              <c:f>Hoja1!$A$992:$C$1007</c:f>
              <c:multiLvlStrCache>
                <c:ptCount val="16"/>
                <c:lvl>
                  <c:pt idx="0">
                    <c:v>Traslada agua de un vaso a otro sin derramarla</c:v>
                  </c:pt>
                  <c:pt idx="1">
                    <c:v>Construye un puente con tres cubos con modelo presente</c:v>
                  </c:pt>
                  <c:pt idx="2">
                    <c:v>Construye una torre de 8 o más cubos</c:v>
                  </c:pt>
                  <c:pt idx="3">
                    <c:v>Desabotona</c:v>
                  </c:pt>
                  <c:pt idx="4">
                    <c:v>Abotona</c:v>
                  </c:pt>
                  <c:pt idx="5">
                    <c:v>Enhebra una aguja</c:v>
                  </c:pt>
                  <c:pt idx="6">
                    <c:v>Desata cordones</c:v>
                  </c:pt>
                  <c:pt idx="7">
                    <c:v>Copia una línea recta</c:v>
                  </c:pt>
                  <c:pt idx="8">
                    <c:v>Copia un círculo</c:v>
                  </c:pt>
                  <c:pt idx="9">
                    <c:v>Copia una cruz</c:v>
                  </c:pt>
                  <c:pt idx="10">
                    <c:v>Copia un triángulo</c:v>
                  </c:pt>
                  <c:pt idx="11">
                    <c:v>Copia un cuadrado</c:v>
                  </c:pt>
                  <c:pt idx="12">
                    <c:v>Dibuja 9 o más partes de una figura humana</c:v>
                  </c:pt>
                  <c:pt idx="13">
                    <c:v>Dibuja 6 o más partes de una figura humana</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Hoja1!$E$992:$E$1007</c:f>
              <c:numCache>
                <c:formatCode>General</c:formatCode>
                <c:ptCount val="16"/>
                <c:pt idx="0">
                  <c:v>6</c:v>
                </c:pt>
                <c:pt idx="1">
                  <c:v>6</c:v>
                </c:pt>
                <c:pt idx="2">
                  <c:v>2</c:v>
                </c:pt>
                <c:pt idx="3">
                  <c:v>2</c:v>
                </c:pt>
                <c:pt idx="4">
                  <c:v>2</c:v>
                </c:pt>
                <c:pt idx="5">
                  <c:v>0</c:v>
                </c:pt>
                <c:pt idx="6">
                  <c:v>6</c:v>
                </c:pt>
                <c:pt idx="7">
                  <c:v>5</c:v>
                </c:pt>
                <c:pt idx="8">
                  <c:v>3</c:v>
                </c:pt>
                <c:pt idx="9">
                  <c:v>3</c:v>
                </c:pt>
                <c:pt idx="10">
                  <c:v>0</c:v>
                </c:pt>
                <c:pt idx="11">
                  <c:v>0</c:v>
                </c:pt>
                <c:pt idx="12">
                  <c:v>0</c:v>
                </c:pt>
                <c:pt idx="13">
                  <c:v>0</c:v>
                </c:pt>
                <c:pt idx="14">
                  <c:v>6</c:v>
                </c:pt>
                <c:pt idx="15">
                  <c:v>5</c:v>
                </c:pt>
              </c:numCache>
            </c:numRef>
          </c:val>
        </c:ser>
        <c:ser>
          <c:idx val="2"/>
          <c:order val="2"/>
          <c:tx>
            <c:strRef>
              <c:f>Hoja1!$F$991</c:f>
              <c:strCache>
                <c:ptCount val="1"/>
                <c:pt idx="0">
                  <c:v>Tíos 1</c:v>
                </c:pt>
              </c:strCache>
            </c:strRef>
          </c:tx>
          <c:cat>
            <c:multiLvlStrRef>
              <c:f>Hoja1!$A$992:$C$1007</c:f>
              <c:multiLvlStrCache>
                <c:ptCount val="16"/>
                <c:lvl>
                  <c:pt idx="0">
                    <c:v>Traslada agua de un vaso a otro sin derramarla</c:v>
                  </c:pt>
                  <c:pt idx="1">
                    <c:v>Construye un puente con tres cubos con modelo presente</c:v>
                  </c:pt>
                  <c:pt idx="2">
                    <c:v>Construye una torre de 8 o más cubos</c:v>
                  </c:pt>
                  <c:pt idx="3">
                    <c:v>Desabotona</c:v>
                  </c:pt>
                  <c:pt idx="4">
                    <c:v>Abotona</c:v>
                  </c:pt>
                  <c:pt idx="5">
                    <c:v>Enhebra una aguja</c:v>
                  </c:pt>
                  <c:pt idx="6">
                    <c:v>Desata cordones</c:v>
                  </c:pt>
                  <c:pt idx="7">
                    <c:v>Copia una línea recta</c:v>
                  </c:pt>
                  <c:pt idx="8">
                    <c:v>Copia un círculo</c:v>
                  </c:pt>
                  <c:pt idx="9">
                    <c:v>Copia una cruz</c:v>
                  </c:pt>
                  <c:pt idx="10">
                    <c:v>Copia un triángulo</c:v>
                  </c:pt>
                  <c:pt idx="11">
                    <c:v>Copia un cuadrado</c:v>
                  </c:pt>
                  <c:pt idx="12">
                    <c:v>Dibuja 9 o más partes de una figura humana</c:v>
                  </c:pt>
                  <c:pt idx="13">
                    <c:v>Dibuja 6 o más partes de una figura humana</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Hoja1!$F$992:$F$1007</c:f>
              <c:numCache>
                <c:formatCode>General</c:formatCode>
                <c:ptCount val="16"/>
                <c:pt idx="0">
                  <c:v>6</c:v>
                </c:pt>
                <c:pt idx="1">
                  <c:v>6</c:v>
                </c:pt>
                <c:pt idx="2">
                  <c:v>0</c:v>
                </c:pt>
                <c:pt idx="3">
                  <c:v>0</c:v>
                </c:pt>
                <c:pt idx="4">
                  <c:v>0</c:v>
                </c:pt>
                <c:pt idx="5">
                  <c:v>0</c:v>
                </c:pt>
                <c:pt idx="6">
                  <c:v>6</c:v>
                </c:pt>
                <c:pt idx="7">
                  <c:v>6</c:v>
                </c:pt>
                <c:pt idx="8">
                  <c:v>0</c:v>
                </c:pt>
                <c:pt idx="9">
                  <c:v>0</c:v>
                </c:pt>
                <c:pt idx="10">
                  <c:v>0</c:v>
                </c:pt>
                <c:pt idx="11">
                  <c:v>0</c:v>
                </c:pt>
                <c:pt idx="12">
                  <c:v>0</c:v>
                </c:pt>
                <c:pt idx="13">
                  <c:v>0</c:v>
                </c:pt>
                <c:pt idx="14">
                  <c:v>6</c:v>
                </c:pt>
                <c:pt idx="15">
                  <c:v>6</c:v>
                </c:pt>
              </c:numCache>
            </c:numRef>
          </c:val>
        </c:ser>
        <c:ser>
          <c:idx val="3"/>
          <c:order val="3"/>
          <c:tx>
            <c:strRef>
              <c:f>Hoja1!$G$991</c:f>
              <c:strCache>
                <c:ptCount val="1"/>
                <c:pt idx="0">
                  <c:v>Empleada doméstica 5</c:v>
                </c:pt>
              </c:strCache>
            </c:strRef>
          </c:tx>
          <c:cat>
            <c:multiLvlStrRef>
              <c:f>Hoja1!$A$992:$C$1007</c:f>
              <c:multiLvlStrCache>
                <c:ptCount val="16"/>
                <c:lvl>
                  <c:pt idx="0">
                    <c:v>Traslada agua de un vaso a otro sin derramarla</c:v>
                  </c:pt>
                  <c:pt idx="1">
                    <c:v>Construye un puente con tres cubos con modelo presente</c:v>
                  </c:pt>
                  <c:pt idx="2">
                    <c:v>Construye una torre de 8 o más cubos</c:v>
                  </c:pt>
                  <c:pt idx="3">
                    <c:v>Desabotona</c:v>
                  </c:pt>
                  <c:pt idx="4">
                    <c:v>Abotona</c:v>
                  </c:pt>
                  <c:pt idx="5">
                    <c:v>Enhebra una aguja</c:v>
                  </c:pt>
                  <c:pt idx="6">
                    <c:v>Desata cordones</c:v>
                  </c:pt>
                  <c:pt idx="7">
                    <c:v>Copia una línea recta</c:v>
                  </c:pt>
                  <c:pt idx="8">
                    <c:v>Copia un círculo</c:v>
                  </c:pt>
                  <c:pt idx="9">
                    <c:v>Copia una cruz</c:v>
                  </c:pt>
                  <c:pt idx="10">
                    <c:v>Copia un triángulo</c:v>
                  </c:pt>
                  <c:pt idx="11">
                    <c:v>Copia un cuadrado</c:v>
                  </c:pt>
                  <c:pt idx="12">
                    <c:v>Dibuja 9 o más partes de una figura humana</c:v>
                  </c:pt>
                  <c:pt idx="13">
                    <c:v>Dibuja 6 o más partes de una figura humana</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Hoja1!$G$992:$G$1007</c:f>
              <c:numCache>
                <c:formatCode>General</c:formatCode>
                <c:ptCount val="16"/>
                <c:pt idx="0">
                  <c:v>6</c:v>
                </c:pt>
                <c:pt idx="1">
                  <c:v>6</c:v>
                </c:pt>
                <c:pt idx="2">
                  <c:v>1</c:v>
                </c:pt>
                <c:pt idx="3">
                  <c:v>2</c:v>
                </c:pt>
                <c:pt idx="4">
                  <c:v>2</c:v>
                </c:pt>
                <c:pt idx="5">
                  <c:v>0</c:v>
                </c:pt>
                <c:pt idx="6">
                  <c:v>5</c:v>
                </c:pt>
                <c:pt idx="7">
                  <c:v>2</c:v>
                </c:pt>
                <c:pt idx="8">
                  <c:v>2</c:v>
                </c:pt>
                <c:pt idx="9">
                  <c:v>2</c:v>
                </c:pt>
                <c:pt idx="10">
                  <c:v>0</c:v>
                </c:pt>
                <c:pt idx="11">
                  <c:v>0</c:v>
                </c:pt>
                <c:pt idx="12">
                  <c:v>0</c:v>
                </c:pt>
                <c:pt idx="13">
                  <c:v>0</c:v>
                </c:pt>
                <c:pt idx="14">
                  <c:v>1</c:v>
                </c:pt>
                <c:pt idx="15">
                  <c:v>6</c:v>
                </c:pt>
              </c:numCache>
            </c:numRef>
          </c:val>
        </c:ser>
        <c:ser>
          <c:idx val="4"/>
          <c:order val="4"/>
          <c:tx>
            <c:strRef>
              <c:f>Hoja1!$H$991</c:f>
              <c:strCache>
                <c:ptCount val="1"/>
                <c:pt idx="0">
                  <c:v>Centro infantil 4</c:v>
                </c:pt>
              </c:strCache>
            </c:strRef>
          </c:tx>
          <c:cat>
            <c:multiLvlStrRef>
              <c:f>Hoja1!$A$992:$C$1007</c:f>
              <c:multiLvlStrCache>
                <c:ptCount val="16"/>
                <c:lvl>
                  <c:pt idx="0">
                    <c:v>Traslada agua de un vaso a otro sin derramarla</c:v>
                  </c:pt>
                  <c:pt idx="1">
                    <c:v>Construye un puente con tres cubos con modelo presente</c:v>
                  </c:pt>
                  <c:pt idx="2">
                    <c:v>Construye una torre de 8 o más cubos</c:v>
                  </c:pt>
                  <c:pt idx="3">
                    <c:v>Desabotona</c:v>
                  </c:pt>
                  <c:pt idx="4">
                    <c:v>Abotona</c:v>
                  </c:pt>
                  <c:pt idx="5">
                    <c:v>Enhebra una aguja</c:v>
                  </c:pt>
                  <c:pt idx="6">
                    <c:v>Desata cordones</c:v>
                  </c:pt>
                  <c:pt idx="7">
                    <c:v>Copia una línea recta</c:v>
                  </c:pt>
                  <c:pt idx="8">
                    <c:v>Copia un círculo</c:v>
                  </c:pt>
                  <c:pt idx="9">
                    <c:v>Copia una cruz</c:v>
                  </c:pt>
                  <c:pt idx="10">
                    <c:v>Copia un triángulo</c:v>
                  </c:pt>
                  <c:pt idx="11">
                    <c:v>Copia un cuadrado</c:v>
                  </c:pt>
                  <c:pt idx="12">
                    <c:v>Dibuja 9 o más partes de una figura humana</c:v>
                  </c:pt>
                  <c:pt idx="13">
                    <c:v>Dibuja 6 o más partes de una figura humana</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Hoja1!$H$992:$H$1007</c:f>
              <c:numCache>
                <c:formatCode>General</c:formatCode>
                <c:ptCount val="16"/>
                <c:pt idx="0">
                  <c:v>6</c:v>
                </c:pt>
                <c:pt idx="1">
                  <c:v>6</c:v>
                </c:pt>
                <c:pt idx="2">
                  <c:v>5</c:v>
                </c:pt>
                <c:pt idx="3">
                  <c:v>5</c:v>
                </c:pt>
                <c:pt idx="4">
                  <c:v>5</c:v>
                </c:pt>
                <c:pt idx="5">
                  <c:v>0</c:v>
                </c:pt>
                <c:pt idx="6">
                  <c:v>6</c:v>
                </c:pt>
                <c:pt idx="7">
                  <c:v>6</c:v>
                </c:pt>
                <c:pt idx="8">
                  <c:v>3</c:v>
                </c:pt>
                <c:pt idx="9">
                  <c:v>3</c:v>
                </c:pt>
                <c:pt idx="10">
                  <c:v>2</c:v>
                </c:pt>
                <c:pt idx="11">
                  <c:v>0</c:v>
                </c:pt>
                <c:pt idx="12">
                  <c:v>0</c:v>
                </c:pt>
                <c:pt idx="13">
                  <c:v>2</c:v>
                </c:pt>
                <c:pt idx="14">
                  <c:v>6</c:v>
                </c:pt>
                <c:pt idx="15">
                  <c:v>6</c:v>
                </c:pt>
              </c:numCache>
            </c:numRef>
          </c:val>
        </c:ser>
        <c:axId val="51817472"/>
        <c:axId val="51831552"/>
      </c:barChart>
      <c:catAx>
        <c:axId val="51817472"/>
        <c:scaling>
          <c:orientation val="minMax"/>
        </c:scaling>
        <c:axPos val="b"/>
        <c:tickLblPos val="nextTo"/>
        <c:txPr>
          <a:bodyPr rot="5400000" vert="horz"/>
          <a:lstStyle/>
          <a:p>
            <a:pPr>
              <a:defRPr sz="1200"/>
            </a:pPr>
            <a:endParaRPr lang="es-EC"/>
          </a:p>
        </c:txPr>
        <c:crossAx val="51831552"/>
        <c:crosses val="autoZero"/>
        <c:auto val="1"/>
        <c:lblAlgn val="ctr"/>
        <c:lblOffset val="100"/>
      </c:catAx>
      <c:valAx>
        <c:axId val="51831552"/>
        <c:scaling>
          <c:orientation val="minMax"/>
        </c:scaling>
        <c:delete val="1"/>
        <c:axPos val="l"/>
        <c:numFmt formatCode="General" sourceLinked="1"/>
        <c:tickLblPos val="none"/>
        <c:crossAx val="51817472"/>
        <c:crosses val="autoZero"/>
        <c:crossBetween val="between"/>
      </c:valAx>
      <c:spPr>
        <a:noFill/>
        <a:ln w="25400">
          <a:noFill/>
        </a:ln>
      </c:spPr>
    </c:plotArea>
    <c:legend>
      <c:legendPos val="t"/>
      <c:layout>
        <c:manualLayout>
          <c:xMode val="edge"/>
          <c:yMode val="edge"/>
          <c:x val="6.4556211723535026E-2"/>
          <c:y val="1.6033572027350541E-2"/>
          <c:w val="0.88060979877515588"/>
          <c:h val="9.0497099648860727E-2"/>
        </c:manualLayout>
      </c:layout>
      <c:txPr>
        <a:bodyPr/>
        <a:lstStyle/>
        <a:p>
          <a:pPr>
            <a:defRPr sz="1200"/>
          </a:pPr>
          <a:endParaRPr lang="es-EC"/>
        </a:p>
      </c:txPr>
    </c:legend>
    <c:plotVisOnly val="1"/>
  </c:chart>
  <c:spPr>
    <a:noFill/>
    <a:ln>
      <a:noFill/>
    </a:ln>
  </c:spPr>
  <c:txPr>
    <a:bodyPr/>
    <a:lstStyle/>
    <a:p>
      <a:pPr>
        <a:defRPr b="1">
          <a:latin typeface="Arial" pitchFamily="34" charset="0"/>
          <a:cs typeface="Arial" pitchFamily="34" charset="0"/>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3.0555555555555582E-2"/>
          <c:y val="9.2442146345879272E-2"/>
          <c:w val="0.96944444444444722"/>
          <c:h val="0.22022452241074097"/>
        </c:manualLayout>
      </c:layout>
      <c:barChart>
        <c:barDir val="col"/>
        <c:grouping val="clustered"/>
        <c:ser>
          <c:idx val="0"/>
          <c:order val="0"/>
          <c:tx>
            <c:strRef>
              <c:f>Hoja1!$C$1074</c:f>
              <c:strCache>
                <c:ptCount val="1"/>
                <c:pt idx="0">
                  <c:v>Padres  2</c:v>
                </c:pt>
              </c:strCache>
            </c:strRef>
          </c:tx>
          <c:cat>
            <c:multiLvlStrRef>
              <c:f>Hoja1!$A$1075:$B$1090</c:f>
              <c:multiLvlStrCache>
                <c:ptCount val="16"/>
                <c:lvl>
                  <c:pt idx="0">
                    <c:v>Traslada agua de un vaso a otro sin derramarla</c:v>
                  </c:pt>
                  <c:pt idx="1">
                    <c:v>Construye un puente con tres cubos con modelo presente</c:v>
                  </c:pt>
                  <c:pt idx="2">
                    <c:v>Construye una torre de 8 o más cubos </c:v>
                  </c:pt>
                  <c:pt idx="3">
                    <c:v>Desabotona  </c:v>
                  </c:pt>
                  <c:pt idx="4">
                    <c:v>Abotona </c:v>
                  </c:pt>
                  <c:pt idx="5">
                    <c:v>Enhebra una aguja </c:v>
                  </c:pt>
                  <c:pt idx="6">
                    <c:v>Desata cordones </c:v>
                  </c:pt>
                  <c:pt idx="7">
                    <c:v>Copia una línea recta </c:v>
                  </c:pt>
                  <c:pt idx="8">
                    <c:v>Copia un círculo </c:v>
                  </c:pt>
                  <c:pt idx="9">
                    <c:v>Copia una cruz </c:v>
                  </c:pt>
                  <c:pt idx="10">
                    <c:v>Copia un triángulo </c:v>
                  </c:pt>
                  <c:pt idx="11">
                    <c:v>Copia un cuadrado </c:v>
                  </c:pt>
                  <c:pt idx="12">
                    <c:v>Dibuja 9 o más partes de una figura humana </c:v>
                  </c:pt>
                  <c:pt idx="13">
                    <c:v>Dibuja 6 o más partes de una figura humana </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Hoja1!$C$1075:$C$1090</c:f>
              <c:numCache>
                <c:formatCode>General</c:formatCode>
                <c:ptCount val="16"/>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numCache>
            </c:numRef>
          </c:val>
        </c:ser>
        <c:ser>
          <c:idx val="1"/>
          <c:order val="1"/>
          <c:tx>
            <c:strRef>
              <c:f>Hoja1!$D$1074</c:f>
              <c:strCache>
                <c:ptCount val="1"/>
                <c:pt idx="0">
                  <c:v>Abuelo 7</c:v>
                </c:pt>
              </c:strCache>
            </c:strRef>
          </c:tx>
          <c:cat>
            <c:multiLvlStrRef>
              <c:f>Hoja1!$A$1075:$B$1090</c:f>
              <c:multiLvlStrCache>
                <c:ptCount val="16"/>
                <c:lvl>
                  <c:pt idx="0">
                    <c:v>Traslada agua de un vaso a otro sin derramarla</c:v>
                  </c:pt>
                  <c:pt idx="1">
                    <c:v>Construye un puente con tres cubos con modelo presente</c:v>
                  </c:pt>
                  <c:pt idx="2">
                    <c:v>Construye una torre de 8 o más cubos </c:v>
                  </c:pt>
                  <c:pt idx="3">
                    <c:v>Desabotona  </c:v>
                  </c:pt>
                  <c:pt idx="4">
                    <c:v>Abotona </c:v>
                  </c:pt>
                  <c:pt idx="5">
                    <c:v>Enhebra una aguja </c:v>
                  </c:pt>
                  <c:pt idx="6">
                    <c:v>Desata cordones </c:v>
                  </c:pt>
                  <c:pt idx="7">
                    <c:v>Copia una línea recta </c:v>
                  </c:pt>
                  <c:pt idx="8">
                    <c:v>Copia un círculo </c:v>
                  </c:pt>
                  <c:pt idx="9">
                    <c:v>Copia una cruz </c:v>
                  </c:pt>
                  <c:pt idx="10">
                    <c:v>Copia un triángulo </c:v>
                  </c:pt>
                  <c:pt idx="11">
                    <c:v>Copia un cuadrado </c:v>
                  </c:pt>
                  <c:pt idx="12">
                    <c:v>Dibuja 9 o más partes de una figura humana </c:v>
                  </c:pt>
                  <c:pt idx="13">
                    <c:v>Dibuja 6 o más partes de una figura humana </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Hoja1!$D$1075:$D$1090</c:f>
              <c:numCache>
                <c:formatCode>General</c:formatCode>
                <c:ptCount val="16"/>
                <c:pt idx="0">
                  <c:v>6</c:v>
                </c:pt>
                <c:pt idx="1">
                  <c:v>6</c:v>
                </c:pt>
                <c:pt idx="2">
                  <c:v>6</c:v>
                </c:pt>
                <c:pt idx="3">
                  <c:v>6</c:v>
                </c:pt>
                <c:pt idx="4">
                  <c:v>4</c:v>
                </c:pt>
                <c:pt idx="5">
                  <c:v>4</c:v>
                </c:pt>
                <c:pt idx="6">
                  <c:v>6</c:v>
                </c:pt>
                <c:pt idx="7">
                  <c:v>6</c:v>
                </c:pt>
                <c:pt idx="8">
                  <c:v>6</c:v>
                </c:pt>
                <c:pt idx="9">
                  <c:v>6</c:v>
                </c:pt>
                <c:pt idx="10">
                  <c:v>5</c:v>
                </c:pt>
                <c:pt idx="11">
                  <c:v>6</c:v>
                </c:pt>
                <c:pt idx="12">
                  <c:v>6</c:v>
                </c:pt>
                <c:pt idx="13">
                  <c:v>6</c:v>
                </c:pt>
                <c:pt idx="14">
                  <c:v>6</c:v>
                </c:pt>
                <c:pt idx="15">
                  <c:v>6</c:v>
                </c:pt>
              </c:numCache>
            </c:numRef>
          </c:val>
        </c:ser>
        <c:ser>
          <c:idx val="2"/>
          <c:order val="2"/>
          <c:tx>
            <c:strRef>
              <c:f>Hoja1!$E$1074</c:f>
              <c:strCache>
                <c:ptCount val="1"/>
                <c:pt idx="0">
                  <c:v>Tíos 1</c:v>
                </c:pt>
              </c:strCache>
            </c:strRef>
          </c:tx>
          <c:cat>
            <c:multiLvlStrRef>
              <c:f>Hoja1!$A$1075:$B$1090</c:f>
              <c:multiLvlStrCache>
                <c:ptCount val="16"/>
                <c:lvl>
                  <c:pt idx="0">
                    <c:v>Traslada agua de un vaso a otro sin derramarla</c:v>
                  </c:pt>
                  <c:pt idx="1">
                    <c:v>Construye un puente con tres cubos con modelo presente</c:v>
                  </c:pt>
                  <c:pt idx="2">
                    <c:v>Construye una torre de 8 o más cubos </c:v>
                  </c:pt>
                  <c:pt idx="3">
                    <c:v>Desabotona  </c:v>
                  </c:pt>
                  <c:pt idx="4">
                    <c:v>Abotona </c:v>
                  </c:pt>
                  <c:pt idx="5">
                    <c:v>Enhebra una aguja </c:v>
                  </c:pt>
                  <c:pt idx="6">
                    <c:v>Desata cordones </c:v>
                  </c:pt>
                  <c:pt idx="7">
                    <c:v>Copia una línea recta </c:v>
                  </c:pt>
                  <c:pt idx="8">
                    <c:v>Copia un círculo </c:v>
                  </c:pt>
                  <c:pt idx="9">
                    <c:v>Copia una cruz </c:v>
                  </c:pt>
                  <c:pt idx="10">
                    <c:v>Copia un triángulo </c:v>
                  </c:pt>
                  <c:pt idx="11">
                    <c:v>Copia un cuadrado </c:v>
                  </c:pt>
                  <c:pt idx="12">
                    <c:v>Dibuja 9 o más partes de una figura humana </c:v>
                  </c:pt>
                  <c:pt idx="13">
                    <c:v>Dibuja 6 o más partes de una figura humana </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Hoja1!$E$1075:$E$1090</c:f>
              <c:numCache>
                <c:formatCode>General</c:formatCode>
                <c:ptCount val="16"/>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numCache>
            </c:numRef>
          </c:val>
        </c:ser>
        <c:ser>
          <c:idx val="3"/>
          <c:order val="3"/>
          <c:tx>
            <c:strRef>
              <c:f>Hoja1!$F$1074</c:f>
              <c:strCache>
                <c:ptCount val="1"/>
                <c:pt idx="0">
                  <c:v>Empleada doméstica 1</c:v>
                </c:pt>
              </c:strCache>
            </c:strRef>
          </c:tx>
          <c:cat>
            <c:multiLvlStrRef>
              <c:f>Hoja1!$A$1075:$B$1090</c:f>
              <c:multiLvlStrCache>
                <c:ptCount val="16"/>
                <c:lvl>
                  <c:pt idx="0">
                    <c:v>Traslada agua de un vaso a otro sin derramarla</c:v>
                  </c:pt>
                  <c:pt idx="1">
                    <c:v>Construye un puente con tres cubos con modelo presente</c:v>
                  </c:pt>
                  <c:pt idx="2">
                    <c:v>Construye una torre de 8 o más cubos </c:v>
                  </c:pt>
                  <c:pt idx="3">
                    <c:v>Desabotona  </c:v>
                  </c:pt>
                  <c:pt idx="4">
                    <c:v>Abotona </c:v>
                  </c:pt>
                  <c:pt idx="5">
                    <c:v>Enhebra una aguja </c:v>
                  </c:pt>
                  <c:pt idx="6">
                    <c:v>Desata cordones </c:v>
                  </c:pt>
                  <c:pt idx="7">
                    <c:v>Copia una línea recta </c:v>
                  </c:pt>
                  <c:pt idx="8">
                    <c:v>Copia un círculo </c:v>
                  </c:pt>
                  <c:pt idx="9">
                    <c:v>Copia una cruz </c:v>
                  </c:pt>
                  <c:pt idx="10">
                    <c:v>Copia un triángulo </c:v>
                  </c:pt>
                  <c:pt idx="11">
                    <c:v>Copia un cuadrado </c:v>
                  </c:pt>
                  <c:pt idx="12">
                    <c:v>Dibuja 9 o más partes de una figura humana </c:v>
                  </c:pt>
                  <c:pt idx="13">
                    <c:v>Dibuja 6 o más partes de una figura humana </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Hoja1!$F$1075:$F$1090</c:f>
              <c:numCache>
                <c:formatCode>General</c:formatCode>
                <c:ptCount val="16"/>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numCache>
            </c:numRef>
          </c:val>
        </c:ser>
        <c:ser>
          <c:idx val="4"/>
          <c:order val="4"/>
          <c:tx>
            <c:strRef>
              <c:f>Hoja1!$G$1074</c:f>
              <c:strCache>
                <c:ptCount val="1"/>
                <c:pt idx="0">
                  <c:v>Centro infantil 6</c:v>
                </c:pt>
              </c:strCache>
            </c:strRef>
          </c:tx>
          <c:cat>
            <c:multiLvlStrRef>
              <c:f>Hoja1!$A$1075:$B$1090</c:f>
              <c:multiLvlStrCache>
                <c:ptCount val="16"/>
                <c:lvl>
                  <c:pt idx="0">
                    <c:v>Traslada agua de un vaso a otro sin derramarla</c:v>
                  </c:pt>
                  <c:pt idx="1">
                    <c:v>Construye un puente con tres cubos con modelo presente</c:v>
                  </c:pt>
                  <c:pt idx="2">
                    <c:v>Construye una torre de 8 o más cubos </c:v>
                  </c:pt>
                  <c:pt idx="3">
                    <c:v>Desabotona  </c:v>
                  </c:pt>
                  <c:pt idx="4">
                    <c:v>Abotona </c:v>
                  </c:pt>
                  <c:pt idx="5">
                    <c:v>Enhebra una aguja </c:v>
                  </c:pt>
                  <c:pt idx="6">
                    <c:v>Desata cordones </c:v>
                  </c:pt>
                  <c:pt idx="7">
                    <c:v>Copia una línea recta </c:v>
                  </c:pt>
                  <c:pt idx="8">
                    <c:v>Copia un círculo </c:v>
                  </c:pt>
                  <c:pt idx="9">
                    <c:v>Copia una cruz </c:v>
                  </c:pt>
                  <c:pt idx="10">
                    <c:v>Copia un triángulo </c:v>
                  </c:pt>
                  <c:pt idx="11">
                    <c:v>Copia un cuadrado </c:v>
                  </c:pt>
                  <c:pt idx="12">
                    <c:v>Dibuja 9 o más partes de una figura humana </c:v>
                  </c:pt>
                  <c:pt idx="13">
                    <c:v>Dibuja 6 o más partes de una figura humana </c:v>
                  </c:pt>
                  <c:pt idx="14">
                    <c:v>Dibuja 3 o más partes de una figura humana</c:v>
                  </c:pt>
                  <c:pt idx="15">
                    <c:v>Ordena por tamaño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lvl>
              </c:multiLvlStrCache>
            </c:multiLvlStrRef>
          </c:cat>
          <c:val>
            <c:numRef>
              <c:f>Hoja1!$G$1075:$G$1090</c:f>
              <c:numCache>
                <c:formatCode>General</c:formatCode>
                <c:ptCount val="16"/>
                <c:pt idx="0">
                  <c:v>6</c:v>
                </c:pt>
                <c:pt idx="1">
                  <c:v>6</c:v>
                </c:pt>
                <c:pt idx="2">
                  <c:v>6</c:v>
                </c:pt>
                <c:pt idx="3">
                  <c:v>6</c:v>
                </c:pt>
                <c:pt idx="4">
                  <c:v>5</c:v>
                </c:pt>
                <c:pt idx="5">
                  <c:v>5</c:v>
                </c:pt>
                <c:pt idx="6">
                  <c:v>6</c:v>
                </c:pt>
                <c:pt idx="7">
                  <c:v>6</c:v>
                </c:pt>
                <c:pt idx="8">
                  <c:v>6</c:v>
                </c:pt>
                <c:pt idx="9">
                  <c:v>6</c:v>
                </c:pt>
                <c:pt idx="10">
                  <c:v>6</c:v>
                </c:pt>
                <c:pt idx="11">
                  <c:v>6</c:v>
                </c:pt>
                <c:pt idx="12">
                  <c:v>6</c:v>
                </c:pt>
                <c:pt idx="13">
                  <c:v>6</c:v>
                </c:pt>
                <c:pt idx="14">
                  <c:v>6</c:v>
                </c:pt>
                <c:pt idx="15">
                  <c:v>6</c:v>
                </c:pt>
              </c:numCache>
            </c:numRef>
          </c:val>
        </c:ser>
        <c:axId val="51961856"/>
        <c:axId val="51963392"/>
      </c:barChart>
      <c:catAx>
        <c:axId val="51961856"/>
        <c:scaling>
          <c:orientation val="minMax"/>
        </c:scaling>
        <c:axPos val="b"/>
        <c:tickLblPos val="nextTo"/>
        <c:txPr>
          <a:bodyPr rot="5400000" vert="horz"/>
          <a:lstStyle/>
          <a:p>
            <a:pPr>
              <a:defRPr sz="1200" b="1">
                <a:latin typeface="Arial" pitchFamily="34" charset="0"/>
                <a:cs typeface="Arial" pitchFamily="34" charset="0"/>
              </a:defRPr>
            </a:pPr>
            <a:endParaRPr lang="es-EC"/>
          </a:p>
        </c:txPr>
        <c:crossAx val="51963392"/>
        <c:crosses val="autoZero"/>
        <c:auto val="1"/>
        <c:lblAlgn val="ctr"/>
        <c:lblOffset val="100"/>
      </c:catAx>
      <c:valAx>
        <c:axId val="51963392"/>
        <c:scaling>
          <c:orientation val="minMax"/>
        </c:scaling>
        <c:delete val="1"/>
        <c:axPos val="l"/>
        <c:numFmt formatCode="General" sourceLinked="1"/>
        <c:tickLblPos val="none"/>
        <c:crossAx val="51961856"/>
        <c:crosses val="autoZero"/>
        <c:crossBetween val="between"/>
      </c:valAx>
    </c:plotArea>
    <c:legend>
      <c:legendPos val="t"/>
      <c:layout>
        <c:manualLayout>
          <c:xMode val="edge"/>
          <c:yMode val="edge"/>
          <c:x val="5.8555336832895911E-2"/>
          <c:y val="1.6033572027350503E-2"/>
          <c:w val="0.88983366141732256"/>
          <c:h val="5.1192754677089752E-2"/>
        </c:manualLayout>
      </c:layout>
      <c:txPr>
        <a:bodyPr/>
        <a:lstStyle/>
        <a:p>
          <a:pPr>
            <a:defRPr sz="1200" b="1">
              <a:latin typeface="Arial" pitchFamily="34" charset="0"/>
              <a:cs typeface="Arial" pitchFamily="34" charset="0"/>
            </a:defRPr>
          </a:pPr>
          <a:endParaRPr lang="es-EC"/>
        </a:p>
      </c:txPr>
    </c:legend>
    <c:plotVisOnly val="1"/>
  </c:chart>
  <c:spPr>
    <a:ln>
      <a:noFill/>
    </a:ln>
  </c:spPr>
  <c:txPr>
    <a:bodyPr/>
    <a:lstStyle/>
    <a:p>
      <a:pPr>
        <a:defRPr sz="800">
          <a:latin typeface="Times New Roman" pitchFamily="18" charset="0"/>
          <a:cs typeface="Times New Roman" pitchFamily="18" charset="0"/>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
          <c:y val="0.17177256201409222"/>
          <c:w val="1"/>
          <c:h val="0.2122660432132582"/>
        </c:manualLayout>
      </c:layout>
      <c:barChart>
        <c:barDir val="col"/>
        <c:grouping val="clustered"/>
        <c:ser>
          <c:idx val="0"/>
          <c:order val="0"/>
          <c:tx>
            <c:strRef>
              <c:f>Hoja1!$C$1122</c:f>
              <c:strCache>
                <c:ptCount val="1"/>
                <c:pt idx="0">
                  <c:v>Padres 5</c:v>
                </c:pt>
              </c:strCache>
            </c:strRef>
          </c:tx>
          <c:cat>
            <c:multiLvlStrRef>
              <c:f>Hoja1!$A$1123:$B$1146</c:f>
              <c:multiLvlStrCache>
                <c:ptCount val="24"/>
                <c:lvl>
                  <c:pt idx="0">
                    <c:v>Reconoce grande y chico </c:v>
                  </c:pt>
                  <c:pt idx="1">
                    <c:v>Reconoce más y menos </c:v>
                  </c:pt>
                  <c:pt idx="2">
                    <c:v>Nombra animales  gato,  perro, chancho, pato, paloma, oveja, tortuga, gallina.</c:v>
                  </c:pt>
                  <c:pt idx="3">
                    <c:v>Nombra objetos Paraguas, vela, escoba, tetera, zapatos, reloj, serrucho, taza.</c:v>
                  </c:pt>
                  <c:pt idx="4">
                    <c:v>Reconoce largo y corto</c:v>
                  </c:pt>
                  <c:pt idx="5">
                    <c:v>Verbaliza acciones Cortando, saltando,  planchando, comiendo</c:v>
                  </c:pt>
                  <c:pt idx="6">
                    <c:v>Conoce la utilidad de objetos Cuchara,  lápiz, jabón, escoba, Cama,  tijera</c:v>
                  </c:pt>
                  <c:pt idx="7">
                    <c:v>Discrimina pesado y liviano</c:v>
                  </c:pt>
                  <c:pt idx="8">
                    <c:v>Verbaliza su nombre y apellido</c:v>
                  </c:pt>
                  <c:pt idx="9">
                    <c:v>Identifica su sexo</c:v>
                  </c:pt>
                  <c:pt idx="10">
                    <c:v> Conoce el nombre de sus padres</c:v>
                  </c:pt>
                  <c:pt idx="11">
                    <c:v>Da respuestas coherentes a situaciones planteadas Hambre, cansado, frío</c:v>
                  </c:pt>
                  <c:pt idx="12">
                    <c:v>Comprende preposiciones Detrás, sobre, bajo</c:v>
                  </c:pt>
                  <c:pt idx="13">
                    <c:v>Razona por analogías compuestas hielo, ratón, mamá</c:v>
                  </c:pt>
                  <c:pt idx="14">
                    <c:v>Nombra colores azul, amarillo, rojo</c:v>
                  </c:pt>
                  <c:pt idx="15">
                    <c:v>Señala colores azul, amarillo, rojo</c:v>
                  </c:pt>
                  <c:pt idx="16">
                    <c:v>Nombra figuras geométricas círculo, cuadrado,  triángulo</c:v>
                  </c:pt>
                  <c:pt idx="17">
                    <c:v>Señala figuras geométricas círculo, cuadrado,  triángulo</c:v>
                  </c:pt>
                  <c:pt idx="18">
                    <c:v>Describe escenas</c:v>
                  </c:pt>
                  <c:pt idx="19">
                    <c:v>Reconoce absurdos</c:v>
                  </c:pt>
                  <c:pt idx="20">
                    <c:v>Usa plurales</c:v>
                  </c:pt>
                  <c:pt idx="21">
                    <c:v>Reconoce antes y después</c:v>
                  </c:pt>
                  <c:pt idx="22">
                    <c:v>Define palabras Manzana,  pelota,  zapato,  abrigo</c:v>
                  </c:pt>
                  <c:pt idx="23">
                    <c:v>Nombra características de objetos pelota, globo,  bolsa</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lvl>
              </c:multiLvlStrCache>
            </c:multiLvlStrRef>
          </c:cat>
          <c:val>
            <c:numRef>
              <c:f>Hoja1!$C$1123:$C$1146</c:f>
              <c:numCache>
                <c:formatCode>General</c:formatCode>
                <c:ptCount val="24"/>
                <c:pt idx="0">
                  <c:v>6</c:v>
                </c:pt>
                <c:pt idx="1">
                  <c:v>6</c:v>
                </c:pt>
                <c:pt idx="2">
                  <c:v>6</c:v>
                </c:pt>
                <c:pt idx="3">
                  <c:v>6</c:v>
                </c:pt>
                <c:pt idx="4">
                  <c:v>6</c:v>
                </c:pt>
                <c:pt idx="5">
                  <c:v>3</c:v>
                </c:pt>
                <c:pt idx="6">
                  <c:v>4</c:v>
                </c:pt>
                <c:pt idx="7">
                  <c:v>4</c:v>
                </c:pt>
                <c:pt idx="8">
                  <c:v>4</c:v>
                </c:pt>
                <c:pt idx="9">
                  <c:v>4</c:v>
                </c:pt>
                <c:pt idx="10">
                  <c:v>4</c:v>
                </c:pt>
                <c:pt idx="11">
                  <c:v>4</c:v>
                </c:pt>
                <c:pt idx="12">
                  <c:v>4</c:v>
                </c:pt>
                <c:pt idx="13">
                  <c:v>4</c:v>
                </c:pt>
                <c:pt idx="14">
                  <c:v>6</c:v>
                </c:pt>
                <c:pt idx="15">
                  <c:v>6</c:v>
                </c:pt>
                <c:pt idx="16">
                  <c:v>4</c:v>
                </c:pt>
                <c:pt idx="17">
                  <c:v>4</c:v>
                </c:pt>
                <c:pt idx="18">
                  <c:v>4</c:v>
                </c:pt>
                <c:pt idx="19">
                  <c:v>4</c:v>
                </c:pt>
                <c:pt idx="20">
                  <c:v>4</c:v>
                </c:pt>
                <c:pt idx="21">
                  <c:v>3</c:v>
                </c:pt>
                <c:pt idx="22">
                  <c:v>3</c:v>
                </c:pt>
                <c:pt idx="23">
                  <c:v>3</c:v>
                </c:pt>
              </c:numCache>
            </c:numRef>
          </c:val>
        </c:ser>
        <c:ser>
          <c:idx val="1"/>
          <c:order val="1"/>
          <c:tx>
            <c:strRef>
              <c:f>Hoja1!$D$1122</c:f>
              <c:strCache>
                <c:ptCount val="1"/>
                <c:pt idx="0">
                  <c:v>Abuelo 4</c:v>
                </c:pt>
              </c:strCache>
            </c:strRef>
          </c:tx>
          <c:cat>
            <c:multiLvlStrRef>
              <c:f>Hoja1!$A$1123:$B$1146</c:f>
              <c:multiLvlStrCache>
                <c:ptCount val="24"/>
                <c:lvl>
                  <c:pt idx="0">
                    <c:v>Reconoce grande y chico </c:v>
                  </c:pt>
                  <c:pt idx="1">
                    <c:v>Reconoce más y menos </c:v>
                  </c:pt>
                  <c:pt idx="2">
                    <c:v>Nombra animales  gato,  perro, chancho, pato, paloma, oveja, tortuga, gallina.</c:v>
                  </c:pt>
                  <c:pt idx="3">
                    <c:v>Nombra objetos Paraguas, vela, escoba, tetera, zapatos, reloj, serrucho, taza.</c:v>
                  </c:pt>
                  <c:pt idx="4">
                    <c:v>Reconoce largo y corto</c:v>
                  </c:pt>
                  <c:pt idx="5">
                    <c:v>Verbaliza acciones Cortando, saltando,  planchando, comiendo</c:v>
                  </c:pt>
                  <c:pt idx="6">
                    <c:v>Conoce la utilidad de objetos Cuchara,  lápiz, jabón, escoba, Cama,  tijera</c:v>
                  </c:pt>
                  <c:pt idx="7">
                    <c:v>Discrimina pesado y liviano</c:v>
                  </c:pt>
                  <c:pt idx="8">
                    <c:v>Verbaliza su nombre y apellido</c:v>
                  </c:pt>
                  <c:pt idx="9">
                    <c:v>Identifica su sexo</c:v>
                  </c:pt>
                  <c:pt idx="10">
                    <c:v> Conoce el nombre de sus padres</c:v>
                  </c:pt>
                  <c:pt idx="11">
                    <c:v>Da respuestas coherentes a situaciones planteadas Hambre, cansado, frío</c:v>
                  </c:pt>
                  <c:pt idx="12">
                    <c:v>Comprende preposiciones Detrás, sobre, bajo</c:v>
                  </c:pt>
                  <c:pt idx="13">
                    <c:v>Razona por analogías compuestas hielo, ratón, mamá</c:v>
                  </c:pt>
                  <c:pt idx="14">
                    <c:v>Nombra colores azul, amarillo, rojo</c:v>
                  </c:pt>
                  <c:pt idx="15">
                    <c:v>Señala colores azul, amarillo, rojo</c:v>
                  </c:pt>
                  <c:pt idx="16">
                    <c:v>Nombra figuras geométricas círculo, cuadrado,  triángulo</c:v>
                  </c:pt>
                  <c:pt idx="17">
                    <c:v>Señala figuras geométricas círculo, cuadrado,  triángulo</c:v>
                  </c:pt>
                  <c:pt idx="18">
                    <c:v>Describe escenas</c:v>
                  </c:pt>
                  <c:pt idx="19">
                    <c:v>Reconoce absurdos</c:v>
                  </c:pt>
                  <c:pt idx="20">
                    <c:v>Usa plurales</c:v>
                  </c:pt>
                  <c:pt idx="21">
                    <c:v>Reconoce antes y después</c:v>
                  </c:pt>
                  <c:pt idx="22">
                    <c:v>Define palabras Manzana,  pelota,  zapato,  abrigo</c:v>
                  </c:pt>
                  <c:pt idx="23">
                    <c:v>Nombra características de objetos pelota, globo,  bolsa</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lvl>
              </c:multiLvlStrCache>
            </c:multiLvlStrRef>
          </c:cat>
          <c:val>
            <c:numRef>
              <c:f>Hoja1!$D$1123:$D$1146</c:f>
              <c:numCache>
                <c:formatCode>General</c:formatCode>
                <c:ptCount val="24"/>
                <c:pt idx="0">
                  <c:v>6</c:v>
                </c:pt>
                <c:pt idx="1">
                  <c:v>6</c:v>
                </c:pt>
                <c:pt idx="2">
                  <c:v>3</c:v>
                </c:pt>
                <c:pt idx="3">
                  <c:v>3</c:v>
                </c:pt>
                <c:pt idx="4">
                  <c:v>3</c:v>
                </c:pt>
                <c:pt idx="5">
                  <c:v>2</c:v>
                </c:pt>
                <c:pt idx="6">
                  <c:v>2</c:v>
                </c:pt>
                <c:pt idx="7">
                  <c:v>3</c:v>
                </c:pt>
                <c:pt idx="8">
                  <c:v>4</c:v>
                </c:pt>
                <c:pt idx="9">
                  <c:v>3</c:v>
                </c:pt>
                <c:pt idx="10">
                  <c:v>2</c:v>
                </c:pt>
                <c:pt idx="11">
                  <c:v>2</c:v>
                </c:pt>
                <c:pt idx="12">
                  <c:v>2</c:v>
                </c:pt>
                <c:pt idx="13">
                  <c:v>2</c:v>
                </c:pt>
                <c:pt idx="14">
                  <c:v>6</c:v>
                </c:pt>
                <c:pt idx="15">
                  <c:v>3</c:v>
                </c:pt>
                <c:pt idx="16">
                  <c:v>3</c:v>
                </c:pt>
                <c:pt idx="17">
                  <c:v>3</c:v>
                </c:pt>
                <c:pt idx="18">
                  <c:v>2</c:v>
                </c:pt>
                <c:pt idx="19">
                  <c:v>0</c:v>
                </c:pt>
                <c:pt idx="20">
                  <c:v>3</c:v>
                </c:pt>
                <c:pt idx="21">
                  <c:v>3</c:v>
                </c:pt>
                <c:pt idx="22">
                  <c:v>2</c:v>
                </c:pt>
                <c:pt idx="23">
                  <c:v>0</c:v>
                </c:pt>
              </c:numCache>
            </c:numRef>
          </c:val>
        </c:ser>
        <c:ser>
          <c:idx val="2"/>
          <c:order val="2"/>
          <c:tx>
            <c:strRef>
              <c:f>Hoja1!$E$1122</c:f>
              <c:strCache>
                <c:ptCount val="1"/>
                <c:pt idx="0">
                  <c:v>Tío 1</c:v>
                </c:pt>
              </c:strCache>
            </c:strRef>
          </c:tx>
          <c:cat>
            <c:multiLvlStrRef>
              <c:f>Hoja1!$A$1123:$B$1146</c:f>
              <c:multiLvlStrCache>
                <c:ptCount val="24"/>
                <c:lvl>
                  <c:pt idx="0">
                    <c:v>Reconoce grande y chico </c:v>
                  </c:pt>
                  <c:pt idx="1">
                    <c:v>Reconoce más y menos </c:v>
                  </c:pt>
                  <c:pt idx="2">
                    <c:v>Nombra animales  gato,  perro, chancho, pato, paloma, oveja, tortuga, gallina.</c:v>
                  </c:pt>
                  <c:pt idx="3">
                    <c:v>Nombra objetos Paraguas, vela, escoba, tetera, zapatos, reloj, serrucho, taza.</c:v>
                  </c:pt>
                  <c:pt idx="4">
                    <c:v>Reconoce largo y corto</c:v>
                  </c:pt>
                  <c:pt idx="5">
                    <c:v>Verbaliza acciones Cortando, saltando,  planchando, comiendo</c:v>
                  </c:pt>
                  <c:pt idx="6">
                    <c:v>Conoce la utilidad de objetos Cuchara,  lápiz, jabón, escoba, Cama,  tijera</c:v>
                  </c:pt>
                  <c:pt idx="7">
                    <c:v>Discrimina pesado y liviano</c:v>
                  </c:pt>
                  <c:pt idx="8">
                    <c:v>Verbaliza su nombre y apellido</c:v>
                  </c:pt>
                  <c:pt idx="9">
                    <c:v>Identifica su sexo</c:v>
                  </c:pt>
                  <c:pt idx="10">
                    <c:v> Conoce el nombre de sus padres</c:v>
                  </c:pt>
                  <c:pt idx="11">
                    <c:v>Da respuestas coherentes a situaciones planteadas Hambre, cansado, frío</c:v>
                  </c:pt>
                  <c:pt idx="12">
                    <c:v>Comprende preposiciones Detrás, sobre, bajo</c:v>
                  </c:pt>
                  <c:pt idx="13">
                    <c:v>Razona por analogías compuestas hielo, ratón, mamá</c:v>
                  </c:pt>
                  <c:pt idx="14">
                    <c:v>Nombra colores azul, amarillo, rojo</c:v>
                  </c:pt>
                  <c:pt idx="15">
                    <c:v>Señala colores azul, amarillo, rojo</c:v>
                  </c:pt>
                  <c:pt idx="16">
                    <c:v>Nombra figuras geométricas círculo, cuadrado,  triángulo</c:v>
                  </c:pt>
                  <c:pt idx="17">
                    <c:v>Señala figuras geométricas círculo, cuadrado,  triángulo</c:v>
                  </c:pt>
                  <c:pt idx="18">
                    <c:v>Describe escenas</c:v>
                  </c:pt>
                  <c:pt idx="19">
                    <c:v>Reconoce absurdos</c:v>
                  </c:pt>
                  <c:pt idx="20">
                    <c:v>Usa plurales</c:v>
                  </c:pt>
                  <c:pt idx="21">
                    <c:v>Reconoce antes y después</c:v>
                  </c:pt>
                  <c:pt idx="22">
                    <c:v>Define palabras Manzana,  pelota,  zapato,  abrigo</c:v>
                  </c:pt>
                  <c:pt idx="23">
                    <c:v>Nombra características de objetos pelota, globo,  bolsa</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lvl>
              </c:multiLvlStrCache>
            </c:multiLvlStrRef>
          </c:cat>
          <c:val>
            <c:numRef>
              <c:f>Hoja1!$E$1123:$E$1146</c:f>
              <c:numCache>
                <c:formatCode>General</c:formatCode>
                <c:ptCount val="24"/>
                <c:pt idx="0">
                  <c:v>6</c:v>
                </c:pt>
                <c:pt idx="1">
                  <c:v>6</c:v>
                </c:pt>
                <c:pt idx="2">
                  <c:v>0</c:v>
                </c:pt>
                <c:pt idx="3">
                  <c:v>0</c:v>
                </c:pt>
                <c:pt idx="4">
                  <c:v>0</c:v>
                </c:pt>
                <c:pt idx="5">
                  <c:v>0</c:v>
                </c:pt>
                <c:pt idx="6">
                  <c:v>6</c:v>
                </c:pt>
                <c:pt idx="7">
                  <c:v>0</c:v>
                </c:pt>
                <c:pt idx="8">
                  <c:v>0</c:v>
                </c:pt>
                <c:pt idx="9">
                  <c:v>6</c:v>
                </c:pt>
                <c:pt idx="10">
                  <c:v>0</c:v>
                </c:pt>
                <c:pt idx="11">
                  <c:v>0</c:v>
                </c:pt>
                <c:pt idx="12">
                  <c:v>0</c:v>
                </c:pt>
                <c:pt idx="13">
                  <c:v>0</c:v>
                </c:pt>
                <c:pt idx="14">
                  <c:v>6</c:v>
                </c:pt>
                <c:pt idx="15">
                  <c:v>6</c:v>
                </c:pt>
                <c:pt idx="16">
                  <c:v>0</c:v>
                </c:pt>
                <c:pt idx="17">
                  <c:v>0</c:v>
                </c:pt>
                <c:pt idx="18">
                  <c:v>0</c:v>
                </c:pt>
                <c:pt idx="19">
                  <c:v>0</c:v>
                </c:pt>
                <c:pt idx="20">
                  <c:v>0</c:v>
                </c:pt>
                <c:pt idx="21">
                  <c:v>0</c:v>
                </c:pt>
                <c:pt idx="22">
                  <c:v>0</c:v>
                </c:pt>
                <c:pt idx="23">
                  <c:v>0</c:v>
                </c:pt>
              </c:numCache>
            </c:numRef>
          </c:val>
        </c:ser>
        <c:ser>
          <c:idx val="3"/>
          <c:order val="3"/>
          <c:tx>
            <c:strRef>
              <c:f>Hoja1!$F$1122</c:f>
              <c:strCache>
                <c:ptCount val="1"/>
                <c:pt idx="0">
                  <c:v>Empleada Doméstica 4</c:v>
                </c:pt>
              </c:strCache>
            </c:strRef>
          </c:tx>
          <c:cat>
            <c:multiLvlStrRef>
              <c:f>Hoja1!$A$1123:$B$1146</c:f>
              <c:multiLvlStrCache>
                <c:ptCount val="24"/>
                <c:lvl>
                  <c:pt idx="0">
                    <c:v>Reconoce grande y chico </c:v>
                  </c:pt>
                  <c:pt idx="1">
                    <c:v>Reconoce más y menos </c:v>
                  </c:pt>
                  <c:pt idx="2">
                    <c:v>Nombra animales  gato,  perro, chancho, pato, paloma, oveja, tortuga, gallina.</c:v>
                  </c:pt>
                  <c:pt idx="3">
                    <c:v>Nombra objetos Paraguas, vela, escoba, tetera, zapatos, reloj, serrucho, taza.</c:v>
                  </c:pt>
                  <c:pt idx="4">
                    <c:v>Reconoce largo y corto</c:v>
                  </c:pt>
                  <c:pt idx="5">
                    <c:v>Verbaliza acciones Cortando, saltando,  planchando, comiendo</c:v>
                  </c:pt>
                  <c:pt idx="6">
                    <c:v>Conoce la utilidad de objetos Cuchara,  lápiz, jabón, escoba, Cama,  tijera</c:v>
                  </c:pt>
                  <c:pt idx="7">
                    <c:v>Discrimina pesado y liviano</c:v>
                  </c:pt>
                  <c:pt idx="8">
                    <c:v>Verbaliza su nombre y apellido</c:v>
                  </c:pt>
                  <c:pt idx="9">
                    <c:v>Identifica su sexo</c:v>
                  </c:pt>
                  <c:pt idx="10">
                    <c:v> Conoce el nombre de sus padres</c:v>
                  </c:pt>
                  <c:pt idx="11">
                    <c:v>Da respuestas coherentes a situaciones planteadas Hambre, cansado, frío</c:v>
                  </c:pt>
                  <c:pt idx="12">
                    <c:v>Comprende preposiciones Detrás, sobre, bajo</c:v>
                  </c:pt>
                  <c:pt idx="13">
                    <c:v>Razona por analogías compuestas hielo, ratón, mamá</c:v>
                  </c:pt>
                  <c:pt idx="14">
                    <c:v>Nombra colores azul, amarillo, rojo</c:v>
                  </c:pt>
                  <c:pt idx="15">
                    <c:v>Señala colores azul, amarillo, rojo</c:v>
                  </c:pt>
                  <c:pt idx="16">
                    <c:v>Nombra figuras geométricas círculo, cuadrado,  triángulo</c:v>
                  </c:pt>
                  <c:pt idx="17">
                    <c:v>Señala figuras geométricas círculo, cuadrado,  triángulo</c:v>
                  </c:pt>
                  <c:pt idx="18">
                    <c:v>Describe escenas</c:v>
                  </c:pt>
                  <c:pt idx="19">
                    <c:v>Reconoce absurdos</c:v>
                  </c:pt>
                  <c:pt idx="20">
                    <c:v>Usa plurales</c:v>
                  </c:pt>
                  <c:pt idx="21">
                    <c:v>Reconoce antes y después</c:v>
                  </c:pt>
                  <c:pt idx="22">
                    <c:v>Define palabras Manzana,  pelota,  zapato,  abrigo</c:v>
                  </c:pt>
                  <c:pt idx="23">
                    <c:v>Nombra características de objetos pelota, globo,  bolsa</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lvl>
              </c:multiLvlStrCache>
            </c:multiLvlStrRef>
          </c:cat>
          <c:val>
            <c:numRef>
              <c:f>Hoja1!$F$1123:$F$1146</c:f>
              <c:numCache>
                <c:formatCode>General</c:formatCode>
                <c:ptCount val="24"/>
                <c:pt idx="0">
                  <c:v>6</c:v>
                </c:pt>
                <c:pt idx="1">
                  <c:v>6</c:v>
                </c:pt>
                <c:pt idx="2">
                  <c:v>2</c:v>
                </c:pt>
                <c:pt idx="3">
                  <c:v>2</c:v>
                </c:pt>
                <c:pt idx="4">
                  <c:v>2</c:v>
                </c:pt>
                <c:pt idx="5">
                  <c:v>2</c:v>
                </c:pt>
                <c:pt idx="6">
                  <c:v>2</c:v>
                </c:pt>
                <c:pt idx="7">
                  <c:v>2</c:v>
                </c:pt>
                <c:pt idx="8">
                  <c:v>2</c:v>
                </c:pt>
                <c:pt idx="9">
                  <c:v>2</c:v>
                </c:pt>
                <c:pt idx="10">
                  <c:v>2</c:v>
                </c:pt>
                <c:pt idx="11">
                  <c:v>0</c:v>
                </c:pt>
                <c:pt idx="12">
                  <c:v>2</c:v>
                </c:pt>
                <c:pt idx="13">
                  <c:v>0</c:v>
                </c:pt>
                <c:pt idx="14">
                  <c:v>3</c:v>
                </c:pt>
                <c:pt idx="15">
                  <c:v>2</c:v>
                </c:pt>
                <c:pt idx="16">
                  <c:v>2</c:v>
                </c:pt>
                <c:pt idx="17">
                  <c:v>2</c:v>
                </c:pt>
                <c:pt idx="18">
                  <c:v>0</c:v>
                </c:pt>
                <c:pt idx="19">
                  <c:v>0</c:v>
                </c:pt>
                <c:pt idx="20">
                  <c:v>0</c:v>
                </c:pt>
                <c:pt idx="21">
                  <c:v>0</c:v>
                </c:pt>
                <c:pt idx="22">
                  <c:v>0</c:v>
                </c:pt>
                <c:pt idx="23">
                  <c:v>0</c:v>
                </c:pt>
              </c:numCache>
            </c:numRef>
          </c:val>
        </c:ser>
        <c:ser>
          <c:idx val="4"/>
          <c:order val="4"/>
          <c:tx>
            <c:strRef>
              <c:f>Hoja1!$G$1122</c:f>
              <c:strCache>
                <c:ptCount val="1"/>
                <c:pt idx="0">
                  <c:v>Centro Infantil 4</c:v>
                </c:pt>
              </c:strCache>
            </c:strRef>
          </c:tx>
          <c:cat>
            <c:multiLvlStrRef>
              <c:f>Hoja1!$A$1123:$B$1146</c:f>
              <c:multiLvlStrCache>
                <c:ptCount val="24"/>
                <c:lvl>
                  <c:pt idx="0">
                    <c:v>Reconoce grande y chico </c:v>
                  </c:pt>
                  <c:pt idx="1">
                    <c:v>Reconoce más y menos </c:v>
                  </c:pt>
                  <c:pt idx="2">
                    <c:v>Nombra animales  gato,  perro, chancho, pato, paloma, oveja, tortuga, gallina.</c:v>
                  </c:pt>
                  <c:pt idx="3">
                    <c:v>Nombra objetos Paraguas, vela, escoba, tetera, zapatos, reloj, serrucho, taza.</c:v>
                  </c:pt>
                  <c:pt idx="4">
                    <c:v>Reconoce largo y corto</c:v>
                  </c:pt>
                  <c:pt idx="5">
                    <c:v>Verbaliza acciones Cortando, saltando,  planchando, comiendo</c:v>
                  </c:pt>
                  <c:pt idx="6">
                    <c:v>Conoce la utilidad de objetos Cuchara,  lápiz, jabón, escoba, Cama,  tijera</c:v>
                  </c:pt>
                  <c:pt idx="7">
                    <c:v>Discrimina pesado y liviano</c:v>
                  </c:pt>
                  <c:pt idx="8">
                    <c:v>Verbaliza su nombre y apellido</c:v>
                  </c:pt>
                  <c:pt idx="9">
                    <c:v>Identifica su sexo</c:v>
                  </c:pt>
                  <c:pt idx="10">
                    <c:v> Conoce el nombre de sus padres</c:v>
                  </c:pt>
                  <c:pt idx="11">
                    <c:v>Da respuestas coherentes a situaciones planteadas Hambre, cansado, frío</c:v>
                  </c:pt>
                  <c:pt idx="12">
                    <c:v>Comprende preposiciones Detrás, sobre, bajo</c:v>
                  </c:pt>
                  <c:pt idx="13">
                    <c:v>Razona por analogías compuestas hielo, ratón, mamá</c:v>
                  </c:pt>
                  <c:pt idx="14">
                    <c:v>Nombra colores azul, amarillo, rojo</c:v>
                  </c:pt>
                  <c:pt idx="15">
                    <c:v>Señala colores azul, amarillo, rojo</c:v>
                  </c:pt>
                  <c:pt idx="16">
                    <c:v>Nombra figuras geométricas círculo, cuadrado,  triángulo</c:v>
                  </c:pt>
                  <c:pt idx="17">
                    <c:v>Señala figuras geométricas círculo, cuadrado,  triángulo</c:v>
                  </c:pt>
                  <c:pt idx="18">
                    <c:v>Describe escenas</c:v>
                  </c:pt>
                  <c:pt idx="19">
                    <c:v>Reconoce absurdos</c:v>
                  </c:pt>
                  <c:pt idx="20">
                    <c:v>Usa plurales</c:v>
                  </c:pt>
                  <c:pt idx="21">
                    <c:v>Reconoce antes y después</c:v>
                  </c:pt>
                  <c:pt idx="22">
                    <c:v>Define palabras Manzana,  pelota,  zapato,  abrigo</c:v>
                  </c:pt>
                  <c:pt idx="23">
                    <c:v>Nombra características de objetos pelota, globo,  bolsa</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lvl>
              </c:multiLvlStrCache>
            </c:multiLvlStrRef>
          </c:cat>
          <c:val>
            <c:numRef>
              <c:f>Hoja1!$G$1123:$G$1146</c:f>
              <c:numCache>
                <c:formatCode>General</c:formatCode>
                <c:ptCount val="24"/>
                <c:pt idx="0">
                  <c:v>6</c:v>
                </c:pt>
                <c:pt idx="1">
                  <c:v>6</c:v>
                </c:pt>
                <c:pt idx="2">
                  <c:v>4</c:v>
                </c:pt>
                <c:pt idx="3">
                  <c:v>3</c:v>
                </c:pt>
                <c:pt idx="4">
                  <c:v>6</c:v>
                </c:pt>
                <c:pt idx="5">
                  <c:v>2</c:v>
                </c:pt>
                <c:pt idx="6">
                  <c:v>4</c:v>
                </c:pt>
                <c:pt idx="7">
                  <c:v>4</c:v>
                </c:pt>
                <c:pt idx="8">
                  <c:v>4</c:v>
                </c:pt>
                <c:pt idx="9">
                  <c:v>6</c:v>
                </c:pt>
                <c:pt idx="10">
                  <c:v>3</c:v>
                </c:pt>
                <c:pt idx="11">
                  <c:v>2</c:v>
                </c:pt>
                <c:pt idx="12">
                  <c:v>3</c:v>
                </c:pt>
                <c:pt idx="13">
                  <c:v>4</c:v>
                </c:pt>
                <c:pt idx="14">
                  <c:v>6</c:v>
                </c:pt>
                <c:pt idx="15">
                  <c:v>6</c:v>
                </c:pt>
                <c:pt idx="16">
                  <c:v>6</c:v>
                </c:pt>
                <c:pt idx="17">
                  <c:v>6</c:v>
                </c:pt>
                <c:pt idx="18">
                  <c:v>3</c:v>
                </c:pt>
                <c:pt idx="19">
                  <c:v>3</c:v>
                </c:pt>
                <c:pt idx="20">
                  <c:v>6</c:v>
                </c:pt>
                <c:pt idx="21">
                  <c:v>6</c:v>
                </c:pt>
                <c:pt idx="22">
                  <c:v>4</c:v>
                </c:pt>
                <c:pt idx="23">
                  <c:v>3</c:v>
                </c:pt>
              </c:numCache>
            </c:numRef>
          </c:val>
        </c:ser>
        <c:axId val="52097024"/>
        <c:axId val="52098560"/>
      </c:barChart>
      <c:catAx>
        <c:axId val="52097024"/>
        <c:scaling>
          <c:orientation val="minMax"/>
        </c:scaling>
        <c:axPos val="b"/>
        <c:tickLblPos val="nextTo"/>
        <c:txPr>
          <a:bodyPr rot="5400000" vert="horz"/>
          <a:lstStyle/>
          <a:p>
            <a:pPr algn="l">
              <a:defRPr/>
            </a:pPr>
            <a:endParaRPr lang="es-EC"/>
          </a:p>
        </c:txPr>
        <c:crossAx val="52098560"/>
        <c:crosses val="autoZero"/>
        <c:auto val="1"/>
        <c:lblAlgn val="ctr"/>
        <c:lblOffset val="100"/>
      </c:catAx>
      <c:valAx>
        <c:axId val="52098560"/>
        <c:scaling>
          <c:orientation val="minMax"/>
        </c:scaling>
        <c:delete val="1"/>
        <c:axPos val="l"/>
        <c:numFmt formatCode="General" sourceLinked="1"/>
        <c:tickLblPos val="none"/>
        <c:crossAx val="52097024"/>
        <c:crosses val="autoZero"/>
        <c:crossBetween val="between"/>
      </c:valAx>
    </c:plotArea>
    <c:legend>
      <c:legendPos val="t"/>
      <c:layout>
        <c:manualLayout>
          <c:xMode val="edge"/>
          <c:yMode val="edge"/>
          <c:x val="3.1702816838192781E-2"/>
          <c:y val="0.11625314223069656"/>
          <c:w val="0.9128708347409048"/>
          <c:h val="4.2144530837544117E-2"/>
        </c:manualLayout>
      </c:layout>
    </c:legend>
    <c:plotVisOnly val="1"/>
  </c:chart>
  <c:spPr>
    <a:ln>
      <a:noFill/>
    </a:ln>
  </c:spPr>
  <c:txPr>
    <a:bodyPr/>
    <a:lstStyle/>
    <a:p>
      <a:pPr>
        <a:defRPr sz="1200" b="0">
          <a:latin typeface="Arial" pitchFamily="34" charset="0"/>
          <a:cs typeface="Arial" pitchFamily="34" charset="0"/>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2.6910381878930249E-2"/>
          <c:y val="8.6998159520965887E-2"/>
          <c:w val="0.94264553544221164"/>
          <c:h val="0.18427849042391029"/>
        </c:manualLayout>
      </c:layout>
      <c:barChart>
        <c:barDir val="col"/>
        <c:grouping val="clustered"/>
        <c:ser>
          <c:idx val="0"/>
          <c:order val="0"/>
          <c:tx>
            <c:strRef>
              <c:f>Hoja1!$C$1198</c:f>
              <c:strCache>
                <c:ptCount val="1"/>
                <c:pt idx="0">
                  <c:v>Padres 5</c:v>
                </c:pt>
              </c:strCache>
            </c:strRef>
          </c:tx>
          <c:cat>
            <c:multiLvlStrRef>
              <c:f>Hoja1!$A$1199:$B$1210</c:f>
              <c:multiLvlStrCache>
                <c:ptCount val="12"/>
                <c:lvl>
                  <c:pt idx="0">
                    <c:v>Salta con los dos pies juntos en el mismo lugar</c:v>
                  </c:pt>
                  <c:pt idx="1">
                    <c:v>Camina diez pasos llevando un vaso lleno de agua</c:v>
                  </c:pt>
                  <c:pt idx="2">
                    <c:v>Lanza una pelota en una dirección determinada</c:v>
                  </c:pt>
                  <c:pt idx="3">
                    <c:v>Se para en un pie sin apoyo 10 segundos o más</c:v>
                  </c:pt>
                  <c:pt idx="4">
                    <c:v>Se para en un pie sin apoyo 5 segundos o más</c:v>
                  </c:pt>
                  <c:pt idx="5">
                    <c:v>Se para en un pie 1 segundos o más</c:v>
                  </c:pt>
                  <c:pt idx="6">
                    <c:v>Camina en punta de pies seis o más pasos</c:v>
                  </c:pt>
                  <c:pt idx="7">
                    <c:v>Salta 20 cms. con los pies juntos</c:v>
                  </c:pt>
                  <c:pt idx="8">
                    <c:v>Salta en un pie tres o más veces sin apoyo</c:v>
                  </c:pt>
                  <c:pt idx="9">
                    <c:v>Coge una pelota</c:v>
                  </c:pt>
                  <c:pt idx="10">
                    <c:v>Camina hacia delante topando punta y talón</c:v>
                  </c:pt>
                  <c:pt idx="11">
                    <c:v>Camina hacia atrás topando punta y talón</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Hoja1!$C$1199:$C$1210</c:f>
              <c:numCache>
                <c:formatCode>General</c:formatCode>
                <c:ptCount val="12"/>
                <c:pt idx="0">
                  <c:v>6</c:v>
                </c:pt>
                <c:pt idx="1">
                  <c:v>6</c:v>
                </c:pt>
                <c:pt idx="2">
                  <c:v>6</c:v>
                </c:pt>
                <c:pt idx="3">
                  <c:v>2</c:v>
                </c:pt>
                <c:pt idx="4">
                  <c:v>4</c:v>
                </c:pt>
                <c:pt idx="5">
                  <c:v>6</c:v>
                </c:pt>
                <c:pt idx="6">
                  <c:v>6</c:v>
                </c:pt>
                <c:pt idx="7">
                  <c:v>6</c:v>
                </c:pt>
                <c:pt idx="8">
                  <c:v>4</c:v>
                </c:pt>
                <c:pt idx="9">
                  <c:v>6</c:v>
                </c:pt>
                <c:pt idx="10">
                  <c:v>4</c:v>
                </c:pt>
                <c:pt idx="11">
                  <c:v>2</c:v>
                </c:pt>
              </c:numCache>
            </c:numRef>
          </c:val>
        </c:ser>
        <c:ser>
          <c:idx val="1"/>
          <c:order val="1"/>
          <c:tx>
            <c:strRef>
              <c:f>Hoja1!$D$1198</c:f>
              <c:strCache>
                <c:ptCount val="1"/>
                <c:pt idx="0">
                  <c:v>Abuelo 4</c:v>
                </c:pt>
              </c:strCache>
            </c:strRef>
          </c:tx>
          <c:cat>
            <c:multiLvlStrRef>
              <c:f>Hoja1!$A$1199:$B$1210</c:f>
              <c:multiLvlStrCache>
                <c:ptCount val="12"/>
                <c:lvl>
                  <c:pt idx="0">
                    <c:v>Salta con los dos pies juntos en el mismo lugar</c:v>
                  </c:pt>
                  <c:pt idx="1">
                    <c:v>Camina diez pasos llevando un vaso lleno de agua</c:v>
                  </c:pt>
                  <c:pt idx="2">
                    <c:v>Lanza una pelota en una dirección determinada</c:v>
                  </c:pt>
                  <c:pt idx="3">
                    <c:v>Se para en un pie sin apoyo 10 segundos o más</c:v>
                  </c:pt>
                  <c:pt idx="4">
                    <c:v>Se para en un pie sin apoyo 5 segundos o más</c:v>
                  </c:pt>
                  <c:pt idx="5">
                    <c:v>Se para en un pie 1 segundos o más</c:v>
                  </c:pt>
                  <c:pt idx="6">
                    <c:v>Camina en punta de pies seis o más pasos</c:v>
                  </c:pt>
                  <c:pt idx="7">
                    <c:v>Salta 20 cms. con los pies juntos</c:v>
                  </c:pt>
                  <c:pt idx="8">
                    <c:v>Salta en un pie tres o más veces sin apoyo</c:v>
                  </c:pt>
                  <c:pt idx="9">
                    <c:v>Coge una pelota</c:v>
                  </c:pt>
                  <c:pt idx="10">
                    <c:v>Camina hacia delante topando punta y talón</c:v>
                  </c:pt>
                  <c:pt idx="11">
                    <c:v>Camina hacia atrás topando punta y talón</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Hoja1!$D$1199:$D$1210</c:f>
              <c:numCache>
                <c:formatCode>General</c:formatCode>
                <c:ptCount val="12"/>
                <c:pt idx="0">
                  <c:v>6</c:v>
                </c:pt>
                <c:pt idx="1">
                  <c:v>6</c:v>
                </c:pt>
                <c:pt idx="2">
                  <c:v>3</c:v>
                </c:pt>
                <c:pt idx="3">
                  <c:v>2</c:v>
                </c:pt>
                <c:pt idx="4">
                  <c:v>2</c:v>
                </c:pt>
                <c:pt idx="5">
                  <c:v>6</c:v>
                </c:pt>
                <c:pt idx="6">
                  <c:v>3</c:v>
                </c:pt>
                <c:pt idx="7">
                  <c:v>3</c:v>
                </c:pt>
                <c:pt idx="8">
                  <c:v>2</c:v>
                </c:pt>
                <c:pt idx="9">
                  <c:v>3</c:v>
                </c:pt>
                <c:pt idx="10">
                  <c:v>3</c:v>
                </c:pt>
                <c:pt idx="11">
                  <c:v>2</c:v>
                </c:pt>
              </c:numCache>
            </c:numRef>
          </c:val>
        </c:ser>
        <c:ser>
          <c:idx val="2"/>
          <c:order val="2"/>
          <c:tx>
            <c:strRef>
              <c:f>Hoja1!$E$1198</c:f>
              <c:strCache>
                <c:ptCount val="1"/>
                <c:pt idx="0">
                  <c:v>Tío 1</c:v>
                </c:pt>
              </c:strCache>
            </c:strRef>
          </c:tx>
          <c:cat>
            <c:multiLvlStrRef>
              <c:f>Hoja1!$A$1199:$B$1210</c:f>
              <c:multiLvlStrCache>
                <c:ptCount val="12"/>
                <c:lvl>
                  <c:pt idx="0">
                    <c:v>Salta con los dos pies juntos en el mismo lugar</c:v>
                  </c:pt>
                  <c:pt idx="1">
                    <c:v>Camina diez pasos llevando un vaso lleno de agua</c:v>
                  </c:pt>
                  <c:pt idx="2">
                    <c:v>Lanza una pelota en una dirección determinada</c:v>
                  </c:pt>
                  <c:pt idx="3">
                    <c:v>Se para en un pie sin apoyo 10 segundos o más</c:v>
                  </c:pt>
                  <c:pt idx="4">
                    <c:v>Se para en un pie sin apoyo 5 segundos o más</c:v>
                  </c:pt>
                  <c:pt idx="5">
                    <c:v>Se para en un pie 1 segundos o más</c:v>
                  </c:pt>
                  <c:pt idx="6">
                    <c:v>Camina en punta de pies seis o más pasos</c:v>
                  </c:pt>
                  <c:pt idx="7">
                    <c:v>Salta 20 cms. con los pies juntos</c:v>
                  </c:pt>
                  <c:pt idx="8">
                    <c:v>Salta en un pie tres o más veces sin apoyo</c:v>
                  </c:pt>
                  <c:pt idx="9">
                    <c:v>Coge una pelota</c:v>
                  </c:pt>
                  <c:pt idx="10">
                    <c:v>Camina hacia delante topando punta y talón</c:v>
                  </c:pt>
                  <c:pt idx="11">
                    <c:v>Camina hacia atrás topando punta y talón</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Hoja1!$E$1199:$E$1210</c:f>
              <c:numCache>
                <c:formatCode>General</c:formatCode>
                <c:ptCount val="12"/>
                <c:pt idx="0">
                  <c:v>6</c:v>
                </c:pt>
                <c:pt idx="1">
                  <c:v>6</c:v>
                </c:pt>
                <c:pt idx="2">
                  <c:v>6</c:v>
                </c:pt>
                <c:pt idx="3">
                  <c:v>0</c:v>
                </c:pt>
                <c:pt idx="4">
                  <c:v>6</c:v>
                </c:pt>
                <c:pt idx="5">
                  <c:v>6</c:v>
                </c:pt>
                <c:pt idx="6">
                  <c:v>0</c:v>
                </c:pt>
                <c:pt idx="7">
                  <c:v>6</c:v>
                </c:pt>
                <c:pt idx="8">
                  <c:v>0</c:v>
                </c:pt>
                <c:pt idx="9">
                  <c:v>0</c:v>
                </c:pt>
                <c:pt idx="10">
                  <c:v>0</c:v>
                </c:pt>
                <c:pt idx="11">
                  <c:v>0</c:v>
                </c:pt>
              </c:numCache>
            </c:numRef>
          </c:val>
        </c:ser>
        <c:ser>
          <c:idx val="3"/>
          <c:order val="3"/>
          <c:tx>
            <c:strRef>
              <c:f>Hoja1!$F$1198</c:f>
              <c:strCache>
                <c:ptCount val="1"/>
                <c:pt idx="0">
                  <c:v>Empleada Doméstica 4</c:v>
                </c:pt>
              </c:strCache>
            </c:strRef>
          </c:tx>
          <c:cat>
            <c:multiLvlStrRef>
              <c:f>Hoja1!$A$1199:$B$1210</c:f>
              <c:multiLvlStrCache>
                <c:ptCount val="12"/>
                <c:lvl>
                  <c:pt idx="0">
                    <c:v>Salta con los dos pies juntos en el mismo lugar</c:v>
                  </c:pt>
                  <c:pt idx="1">
                    <c:v>Camina diez pasos llevando un vaso lleno de agua</c:v>
                  </c:pt>
                  <c:pt idx="2">
                    <c:v>Lanza una pelota en una dirección determinada</c:v>
                  </c:pt>
                  <c:pt idx="3">
                    <c:v>Se para en un pie sin apoyo 10 segundos o más</c:v>
                  </c:pt>
                  <c:pt idx="4">
                    <c:v>Se para en un pie sin apoyo 5 segundos o más</c:v>
                  </c:pt>
                  <c:pt idx="5">
                    <c:v>Se para en un pie 1 segundos o más</c:v>
                  </c:pt>
                  <c:pt idx="6">
                    <c:v>Camina en punta de pies seis o más pasos</c:v>
                  </c:pt>
                  <c:pt idx="7">
                    <c:v>Salta 20 cms. con los pies juntos</c:v>
                  </c:pt>
                  <c:pt idx="8">
                    <c:v>Salta en un pie tres o más veces sin apoyo</c:v>
                  </c:pt>
                  <c:pt idx="9">
                    <c:v>Coge una pelota</c:v>
                  </c:pt>
                  <c:pt idx="10">
                    <c:v>Camina hacia delante topando punta y talón</c:v>
                  </c:pt>
                  <c:pt idx="11">
                    <c:v>Camina hacia atrás topando punta y talón</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Hoja1!$F$1199:$F$1210</c:f>
              <c:numCache>
                <c:formatCode>General</c:formatCode>
                <c:ptCount val="12"/>
                <c:pt idx="0">
                  <c:v>6</c:v>
                </c:pt>
                <c:pt idx="1">
                  <c:v>6</c:v>
                </c:pt>
                <c:pt idx="2">
                  <c:v>3</c:v>
                </c:pt>
                <c:pt idx="3">
                  <c:v>0</c:v>
                </c:pt>
                <c:pt idx="4">
                  <c:v>0</c:v>
                </c:pt>
                <c:pt idx="5">
                  <c:v>2</c:v>
                </c:pt>
                <c:pt idx="6">
                  <c:v>0</c:v>
                </c:pt>
                <c:pt idx="7">
                  <c:v>2</c:v>
                </c:pt>
                <c:pt idx="8">
                  <c:v>0</c:v>
                </c:pt>
                <c:pt idx="9">
                  <c:v>2</c:v>
                </c:pt>
                <c:pt idx="10">
                  <c:v>0</c:v>
                </c:pt>
                <c:pt idx="11">
                  <c:v>0</c:v>
                </c:pt>
              </c:numCache>
            </c:numRef>
          </c:val>
        </c:ser>
        <c:ser>
          <c:idx val="4"/>
          <c:order val="4"/>
          <c:tx>
            <c:strRef>
              <c:f>Hoja1!$G$1198</c:f>
              <c:strCache>
                <c:ptCount val="1"/>
                <c:pt idx="0">
                  <c:v>Centro Infantil 4</c:v>
                </c:pt>
              </c:strCache>
            </c:strRef>
          </c:tx>
          <c:cat>
            <c:multiLvlStrRef>
              <c:f>Hoja1!$A$1199:$B$1210</c:f>
              <c:multiLvlStrCache>
                <c:ptCount val="12"/>
                <c:lvl>
                  <c:pt idx="0">
                    <c:v>Salta con los dos pies juntos en el mismo lugar</c:v>
                  </c:pt>
                  <c:pt idx="1">
                    <c:v>Camina diez pasos llevando un vaso lleno de agua</c:v>
                  </c:pt>
                  <c:pt idx="2">
                    <c:v>Lanza una pelota en una dirección determinada</c:v>
                  </c:pt>
                  <c:pt idx="3">
                    <c:v>Se para en un pie sin apoyo 10 segundos o más</c:v>
                  </c:pt>
                  <c:pt idx="4">
                    <c:v>Se para en un pie sin apoyo 5 segundos o más</c:v>
                  </c:pt>
                  <c:pt idx="5">
                    <c:v>Se para en un pie 1 segundos o más</c:v>
                  </c:pt>
                  <c:pt idx="6">
                    <c:v>Camina en punta de pies seis o más pasos</c:v>
                  </c:pt>
                  <c:pt idx="7">
                    <c:v>Salta 20 cms. con los pies juntos</c:v>
                  </c:pt>
                  <c:pt idx="8">
                    <c:v>Salta en un pie tres o más veces sin apoyo</c:v>
                  </c:pt>
                  <c:pt idx="9">
                    <c:v>Coge una pelota</c:v>
                  </c:pt>
                  <c:pt idx="10">
                    <c:v>Camina hacia delante topando punta y talón</c:v>
                  </c:pt>
                  <c:pt idx="11">
                    <c:v>Camina hacia atrás topando punta y talón</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Hoja1!$G$1199:$G$1210</c:f>
              <c:numCache>
                <c:formatCode>General</c:formatCode>
                <c:ptCount val="12"/>
                <c:pt idx="0">
                  <c:v>6</c:v>
                </c:pt>
                <c:pt idx="1">
                  <c:v>6</c:v>
                </c:pt>
                <c:pt idx="2">
                  <c:v>6</c:v>
                </c:pt>
                <c:pt idx="3">
                  <c:v>3</c:v>
                </c:pt>
                <c:pt idx="4">
                  <c:v>0</c:v>
                </c:pt>
                <c:pt idx="5">
                  <c:v>6</c:v>
                </c:pt>
                <c:pt idx="6">
                  <c:v>4</c:v>
                </c:pt>
                <c:pt idx="7">
                  <c:v>4</c:v>
                </c:pt>
                <c:pt idx="8">
                  <c:v>4</c:v>
                </c:pt>
                <c:pt idx="9">
                  <c:v>2</c:v>
                </c:pt>
                <c:pt idx="10">
                  <c:v>0</c:v>
                </c:pt>
                <c:pt idx="11">
                  <c:v>0</c:v>
                </c:pt>
              </c:numCache>
            </c:numRef>
          </c:val>
        </c:ser>
        <c:axId val="51763456"/>
        <c:axId val="51769344"/>
      </c:barChart>
      <c:catAx>
        <c:axId val="51763456"/>
        <c:scaling>
          <c:orientation val="minMax"/>
        </c:scaling>
        <c:axPos val="b"/>
        <c:tickLblPos val="nextTo"/>
        <c:txPr>
          <a:bodyPr rot="5400000" vert="horz"/>
          <a:lstStyle/>
          <a:p>
            <a:pPr>
              <a:defRPr sz="1200" b="1">
                <a:latin typeface="Arial" pitchFamily="34" charset="0"/>
                <a:cs typeface="Arial" pitchFamily="34" charset="0"/>
              </a:defRPr>
            </a:pPr>
            <a:endParaRPr lang="es-EC"/>
          </a:p>
        </c:txPr>
        <c:crossAx val="51769344"/>
        <c:crosses val="autoZero"/>
        <c:auto val="1"/>
        <c:lblAlgn val="ctr"/>
        <c:lblOffset val="100"/>
      </c:catAx>
      <c:valAx>
        <c:axId val="51769344"/>
        <c:scaling>
          <c:orientation val="minMax"/>
        </c:scaling>
        <c:delete val="1"/>
        <c:axPos val="l"/>
        <c:numFmt formatCode="General" sourceLinked="1"/>
        <c:tickLblPos val="none"/>
        <c:crossAx val="51763456"/>
        <c:crosses val="autoZero"/>
        <c:crossBetween val="between"/>
      </c:valAx>
      <c:spPr>
        <a:noFill/>
        <a:ln w="25400">
          <a:noFill/>
        </a:ln>
      </c:spPr>
    </c:plotArea>
    <c:legend>
      <c:legendPos val="t"/>
      <c:layout>
        <c:manualLayout>
          <c:xMode val="edge"/>
          <c:yMode val="edge"/>
          <c:x val="4.5195986159062874E-2"/>
          <c:y val="3.7508841897277954E-2"/>
          <c:w val="0.90261876640420002"/>
          <c:h val="4.6171082201730156E-2"/>
        </c:manualLayout>
      </c:layout>
      <c:txPr>
        <a:bodyPr/>
        <a:lstStyle/>
        <a:p>
          <a:pPr>
            <a:defRPr sz="1200" b="1">
              <a:latin typeface="Arial" pitchFamily="34" charset="0"/>
              <a:cs typeface="Arial" pitchFamily="34" charset="0"/>
            </a:defRPr>
          </a:pPr>
          <a:endParaRPr lang="es-EC"/>
        </a:p>
      </c:txPr>
    </c:legend>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1.5705343561316573E-2"/>
          <c:y val="0.10190116120310044"/>
          <c:w val="0.94109452999168841"/>
          <c:h val="0.2451238517908999"/>
        </c:manualLayout>
      </c:layout>
      <c:barChart>
        <c:barDir val="col"/>
        <c:grouping val="clustered"/>
        <c:ser>
          <c:idx val="0"/>
          <c:order val="0"/>
          <c:tx>
            <c:strRef>
              <c:f>Hoja1!$C$1313</c:f>
              <c:strCache>
                <c:ptCount val="1"/>
                <c:pt idx="0">
                  <c:v>Padres</c:v>
                </c:pt>
              </c:strCache>
            </c:strRef>
          </c:tx>
          <c:cat>
            <c:strRef>
              <c:f>Hoja1!$B$1314:$B$1321</c:f>
              <c:strCache>
                <c:ptCount val="8"/>
                <c:pt idx="0">
                  <c:v>¿Comparte sus juguetes?</c:v>
                </c:pt>
                <c:pt idx="1">
                  <c:v>Muestra que comprende los sentimientos expresando amor, enfado, tristeza, alegría, etc?  </c:v>
                </c:pt>
                <c:pt idx="2">
                  <c:v>¿Durante 5-10 minutos presta atención a música o cuentos?</c:v>
                </c:pt>
                <c:pt idx="3">
                  <c:v>¿Culpa a otros de sus errores y hace berrinches?</c:v>
                </c:pt>
                <c:pt idx="4">
                  <c:v>¿Representa distintos roles?</c:v>
                </c:pt>
                <c:pt idx="5">
                  <c:v>¿Imita o dramatiza?</c:v>
                </c:pt>
                <c:pt idx="6">
                  <c:v>¿Dice “por favor” y “gracias” cuando se le recuerda?  </c:v>
                </c:pt>
                <c:pt idx="7">
                  <c:v>¿Utiliza el lenguaje y gestos para socializar?</c:v>
                </c:pt>
              </c:strCache>
            </c:strRef>
          </c:cat>
          <c:val>
            <c:numRef>
              <c:f>Hoja1!$C$1314:$C$1321</c:f>
              <c:numCache>
                <c:formatCode>0.000</c:formatCode>
                <c:ptCount val="8"/>
                <c:pt idx="0" formatCode="0.00">
                  <c:v>0.66666666666666663</c:v>
                </c:pt>
                <c:pt idx="1">
                  <c:v>0.33333333333333331</c:v>
                </c:pt>
                <c:pt idx="2">
                  <c:v>0.33333333333333331</c:v>
                </c:pt>
                <c:pt idx="3">
                  <c:v>0.33333333333333331</c:v>
                </c:pt>
                <c:pt idx="4" formatCode="0.00">
                  <c:v>0</c:v>
                </c:pt>
                <c:pt idx="5" formatCode="0.00">
                  <c:v>0</c:v>
                </c:pt>
                <c:pt idx="6" formatCode="0.00">
                  <c:v>0.66666666666666663</c:v>
                </c:pt>
                <c:pt idx="7" formatCode="0.00">
                  <c:v>1</c:v>
                </c:pt>
              </c:numCache>
            </c:numRef>
          </c:val>
        </c:ser>
        <c:ser>
          <c:idx val="1"/>
          <c:order val="1"/>
          <c:tx>
            <c:strRef>
              <c:f>Hoja1!$D$1313</c:f>
              <c:strCache>
                <c:ptCount val="1"/>
                <c:pt idx="0">
                  <c:v>Abuelo</c:v>
                </c:pt>
              </c:strCache>
            </c:strRef>
          </c:tx>
          <c:cat>
            <c:strRef>
              <c:f>Hoja1!$B$1314:$B$1321</c:f>
              <c:strCache>
                <c:ptCount val="8"/>
                <c:pt idx="0">
                  <c:v>¿Comparte sus juguetes?</c:v>
                </c:pt>
                <c:pt idx="1">
                  <c:v>Muestra que comprende los sentimientos expresando amor, enfado, tristeza, alegría, etc?  </c:v>
                </c:pt>
                <c:pt idx="2">
                  <c:v>¿Durante 5-10 minutos presta atención a música o cuentos?</c:v>
                </c:pt>
                <c:pt idx="3">
                  <c:v>¿Culpa a otros de sus errores y hace berrinches?</c:v>
                </c:pt>
                <c:pt idx="4">
                  <c:v>¿Representa distintos roles?</c:v>
                </c:pt>
                <c:pt idx="5">
                  <c:v>¿Imita o dramatiza?</c:v>
                </c:pt>
                <c:pt idx="6">
                  <c:v>¿Dice “por favor” y “gracias” cuando se le recuerda?  </c:v>
                </c:pt>
                <c:pt idx="7">
                  <c:v>¿Utiliza el lenguaje y gestos para socializar?</c:v>
                </c:pt>
              </c:strCache>
            </c:strRef>
          </c:cat>
          <c:val>
            <c:numRef>
              <c:f>Hoja1!$D$1314:$D$1321</c:f>
              <c:numCache>
                <c:formatCode>0.00</c:formatCode>
                <c:ptCount val="8"/>
                <c:pt idx="0">
                  <c:v>0.25</c:v>
                </c:pt>
                <c:pt idx="1">
                  <c:v>0.5</c:v>
                </c:pt>
                <c:pt idx="2">
                  <c:v>0.5</c:v>
                </c:pt>
                <c:pt idx="3">
                  <c:v>0.5</c:v>
                </c:pt>
                <c:pt idx="4">
                  <c:v>0</c:v>
                </c:pt>
                <c:pt idx="5">
                  <c:v>0</c:v>
                </c:pt>
                <c:pt idx="6">
                  <c:v>0.5</c:v>
                </c:pt>
                <c:pt idx="7">
                  <c:v>0.75000000000000444</c:v>
                </c:pt>
              </c:numCache>
            </c:numRef>
          </c:val>
        </c:ser>
        <c:ser>
          <c:idx val="2"/>
          <c:order val="2"/>
          <c:tx>
            <c:strRef>
              <c:f>Hoja1!$E$1313</c:f>
              <c:strCache>
                <c:ptCount val="1"/>
                <c:pt idx="0">
                  <c:v>Tíos</c:v>
                </c:pt>
              </c:strCache>
            </c:strRef>
          </c:tx>
          <c:cat>
            <c:strRef>
              <c:f>Hoja1!$B$1314:$B$1321</c:f>
              <c:strCache>
                <c:ptCount val="8"/>
                <c:pt idx="0">
                  <c:v>¿Comparte sus juguetes?</c:v>
                </c:pt>
                <c:pt idx="1">
                  <c:v>Muestra que comprende los sentimientos expresando amor, enfado, tristeza, alegría, etc?  </c:v>
                </c:pt>
                <c:pt idx="2">
                  <c:v>¿Durante 5-10 minutos presta atención a música o cuentos?</c:v>
                </c:pt>
                <c:pt idx="3">
                  <c:v>¿Culpa a otros de sus errores y hace berrinches?</c:v>
                </c:pt>
                <c:pt idx="4">
                  <c:v>¿Representa distintos roles?</c:v>
                </c:pt>
                <c:pt idx="5">
                  <c:v>¿Imita o dramatiza?</c:v>
                </c:pt>
                <c:pt idx="6">
                  <c:v>¿Dice “por favor” y “gracias” cuando se le recuerda?  </c:v>
                </c:pt>
                <c:pt idx="7">
                  <c:v>¿Utiliza el lenguaje y gestos para socializar?</c:v>
                </c:pt>
              </c:strCache>
            </c:strRef>
          </c:cat>
          <c:val>
            <c:numRef>
              <c:f>Hoja1!$E$1314:$E$1321</c:f>
              <c:numCache>
                <c:formatCode>General</c:formatCode>
                <c:ptCount val="8"/>
                <c:pt idx="0" formatCode="0.00">
                  <c:v>1</c:v>
                </c:pt>
                <c:pt idx="1">
                  <c:v>1</c:v>
                </c:pt>
                <c:pt idx="2">
                  <c:v>1</c:v>
                </c:pt>
                <c:pt idx="3">
                  <c:v>1</c:v>
                </c:pt>
                <c:pt idx="4">
                  <c:v>0</c:v>
                </c:pt>
                <c:pt idx="5">
                  <c:v>0</c:v>
                </c:pt>
                <c:pt idx="6">
                  <c:v>1</c:v>
                </c:pt>
                <c:pt idx="7">
                  <c:v>1</c:v>
                </c:pt>
              </c:numCache>
            </c:numRef>
          </c:val>
        </c:ser>
        <c:ser>
          <c:idx val="3"/>
          <c:order val="3"/>
          <c:tx>
            <c:strRef>
              <c:f>Hoja1!$F$1313</c:f>
              <c:strCache>
                <c:ptCount val="1"/>
                <c:pt idx="0">
                  <c:v>Empleada doméstica</c:v>
                </c:pt>
              </c:strCache>
            </c:strRef>
          </c:tx>
          <c:cat>
            <c:strRef>
              <c:f>Hoja1!$B$1314:$B$1321</c:f>
              <c:strCache>
                <c:ptCount val="8"/>
                <c:pt idx="0">
                  <c:v>¿Comparte sus juguetes?</c:v>
                </c:pt>
                <c:pt idx="1">
                  <c:v>Muestra que comprende los sentimientos expresando amor, enfado, tristeza, alegría, etc?  </c:v>
                </c:pt>
                <c:pt idx="2">
                  <c:v>¿Durante 5-10 minutos presta atención a música o cuentos?</c:v>
                </c:pt>
                <c:pt idx="3">
                  <c:v>¿Culpa a otros de sus errores y hace berrinches?</c:v>
                </c:pt>
                <c:pt idx="4">
                  <c:v>¿Representa distintos roles?</c:v>
                </c:pt>
                <c:pt idx="5">
                  <c:v>¿Imita o dramatiza?</c:v>
                </c:pt>
                <c:pt idx="6">
                  <c:v>¿Dice “por favor” y “gracias” cuando se le recuerda?  </c:v>
                </c:pt>
                <c:pt idx="7">
                  <c:v>¿Utiliza el lenguaje y gestos para socializar?</c:v>
                </c:pt>
              </c:strCache>
            </c:strRef>
          </c:cat>
          <c:val>
            <c:numRef>
              <c:f>Hoja1!$F$1314:$F$1321</c:f>
              <c:numCache>
                <c:formatCode>0.00</c:formatCode>
                <c:ptCount val="8"/>
                <c:pt idx="0">
                  <c:v>0.60000000000000064</c:v>
                </c:pt>
                <c:pt idx="1">
                  <c:v>0.2</c:v>
                </c:pt>
                <c:pt idx="2">
                  <c:v>0.4</c:v>
                </c:pt>
                <c:pt idx="3">
                  <c:v>0.4</c:v>
                </c:pt>
                <c:pt idx="4">
                  <c:v>0</c:v>
                </c:pt>
                <c:pt idx="5">
                  <c:v>0</c:v>
                </c:pt>
                <c:pt idx="6">
                  <c:v>0.4</c:v>
                </c:pt>
                <c:pt idx="7">
                  <c:v>0.4</c:v>
                </c:pt>
              </c:numCache>
            </c:numRef>
          </c:val>
        </c:ser>
        <c:ser>
          <c:idx val="4"/>
          <c:order val="4"/>
          <c:tx>
            <c:strRef>
              <c:f>Hoja1!$G$1313</c:f>
              <c:strCache>
                <c:ptCount val="1"/>
                <c:pt idx="0">
                  <c:v>Centro infantil</c:v>
                </c:pt>
              </c:strCache>
            </c:strRef>
          </c:tx>
          <c:cat>
            <c:strRef>
              <c:f>Hoja1!$B$1314:$B$1321</c:f>
              <c:strCache>
                <c:ptCount val="8"/>
                <c:pt idx="0">
                  <c:v>¿Comparte sus juguetes?</c:v>
                </c:pt>
                <c:pt idx="1">
                  <c:v>Muestra que comprende los sentimientos expresando amor, enfado, tristeza, alegría, etc?  </c:v>
                </c:pt>
                <c:pt idx="2">
                  <c:v>¿Durante 5-10 minutos presta atención a música o cuentos?</c:v>
                </c:pt>
                <c:pt idx="3">
                  <c:v>¿Culpa a otros de sus errores y hace berrinches?</c:v>
                </c:pt>
                <c:pt idx="4">
                  <c:v>¿Representa distintos roles?</c:v>
                </c:pt>
                <c:pt idx="5">
                  <c:v>¿Imita o dramatiza?</c:v>
                </c:pt>
                <c:pt idx="6">
                  <c:v>¿Dice “por favor” y “gracias” cuando se le recuerda?  </c:v>
                </c:pt>
                <c:pt idx="7">
                  <c:v>¿Utiliza el lenguaje y gestos para socializar?</c:v>
                </c:pt>
              </c:strCache>
            </c:strRef>
          </c:cat>
          <c:val>
            <c:numRef>
              <c:f>Hoja1!$G$1314:$G$1321</c:f>
              <c:numCache>
                <c:formatCode>0.00</c:formatCode>
                <c:ptCount val="8"/>
                <c:pt idx="0">
                  <c:v>0.75000000000000444</c:v>
                </c:pt>
                <c:pt idx="1">
                  <c:v>0.5</c:v>
                </c:pt>
                <c:pt idx="2">
                  <c:v>0.75000000000000444</c:v>
                </c:pt>
                <c:pt idx="3">
                  <c:v>0.25</c:v>
                </c:pt>
                <c:pt idx="4">
                  <c:v>0</c:v>
                </c:pt>
                <c:pt idx="5">
                  <c:v>0</c:v>
                </c:pt>
                <c:pt idx="6">
                  <c:v>0.75000000000000444</c:v>
                </c:pt>
                <c:pt idx="7">
                  <c:v>0.75000000000000444</c:v>
                </c:pt>
              </c:numCache>
            </c:numRef>
          </c:val>
        </c:ser>
        <c:axId val="54053504"/>
        <c:axId val="54055296"/>
      </c:barChart>
      <c:catAx>
        <c:axId val="54053504"/>
        <c:scaling>
          <c:orientation val="minMax"/>
        </c:scaling>
        <c:axPos val="b"/>
        <c:numFmt formatCode="General" sourceLinked="0"/>
        <c:tickLblPos val="nextTo"/>
        <c:spPr>
          <a:noFill/>
          <a:ln>
            <a:noFill/>
          </a:ln>
        </c:spPr>
        <c:txPr>
          <a:bodyPr rot="5400000" vert="horz" anchor="t" anchorCtr="0"/>
          <a:lstStyle/>
          <a:p>
            <a:pPr>
              <a:defRPr lang="es-ES" sz="1200" b="1">
                <a:latin typeface="Arial" pitchFamily="34" charset="0"/>
                <a:cs typeface="Arial" pitchFamily="34" charset="0"/>
              </a:defRPr>
            </a:pPr>
            <a:endParaRPr lang="es-EC"/>
          </a:p>
        </c:txPr>
        <c:crossAx val="54055296"/>
        <c:crosses val="autoZero"/>
        <c:auto val="1"/>
        <c:lblAlgn val="ctr"/>
        <c:lblOffset val="100"/>
      </c:catAx>
      <c:valAx>
        <c:axId val="54055296"/>
        <c:scaling>
          <c:orientation val="minMax"/>
        </c:scaling>
        <c:delete val="1"/>
        <c:axPos val="l"/>
        <c:numFmt formatCode="0.00" sourceLinked="1"/>
        <c:tickLblPos val="none"/>
        <c:crossAx val="54053504"/>
        <c:crosses val="autoZero"/>
        <c:crossBetween val="between"/>
      </c:valAx>
    </c:plotArea>
    <c:legend>
      <c:legendPos val="t"/>
      <c:layout>
        <c:manualLayout>
          <c:xMode val="edge"/>
          <c:yMode val="edge"/>
          <c:x val="0.16539761751448809"/>
          <c:y val="4.0854443574688683E-2"/>
          <c:w val="0.65142711162126599"/>
          <c:h val="4.6308367830738155E-2"/>
        </c:manualLayout>
      </c:layout>
      <c:txPr>
        <a:bodyPr/>
        <a:lstStyle/>
        <a:p>
          <a:pPr>
            <a:defRPr lang="es-ES" sz="1200" b="1">
              <a:latin typeface="Arial" pitchFamily="34" charset="0"/>
              <a:cs typeface="Arial" pitchFamily="34" charset="0"/>
            </a:defRPr>
          </a:pPr>
          <a:endParaRPr lang="es-EC"/>
        </a:p>
      </c:txPr>
    </c:legend>
    <c:plotVisOnly val="1"/>
    <c:dispBlanksAs val="gap"/>
  </c:chart>
  <c:spPr>
    <a:ln w="0" cmpd="sng">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2.4992733479505931E-2"/>
          <c:y val="0.1795235560892843"/>
          <c:w val="0.91522309711286087"/>
          <c:h val="0.19893739452412496"/>
        </c:manualLayout>
      </c:layout>
      <c:barChart>
        <c:barDir val="col"/>
        <c:grouping val="clustered"/>
        <c:ser>
          <c:idx val="0"/>
          <c:order val="0"/>
          <c:tx>
            <c:strRef>
              <c:f>Hoja1!$E$1374</c:f>
              <c:strCache>
                <c:ptCount val="1"/>
                <c:pt idx="0">
                  <c:v>Padres</c:v>
                </c:pt>
              </c:strCache>
            </c:strRef>
          </c:tx>
          <c:cat>
            <c:strRef>
              <c:f>Hoja1!$C$1375:$D$1386</c:f>
              <c:strCache>
                <c:ptCount val="12"/>
                <c:pt idx="0">
                  <c:v>¿Se asocia en grupo para jugar?</c:v>
                </c:pt>
                <c:pt idx="1">
                  <c:v>¿Pide ayuda cuando tiene alguna dificultad? (para ir al baño o servirse algo de beber)</c:v>
                </c:pt>
                <c:pt idx="2">
                  <c:v>¿Va al baño solo?</c:v>
                </c:pt>
                <c:pt idx="3">
                  <c:v>¿Conversa con los adultos?</c:v>
                </c:pt>
                <c:pt idx="4">
                  <c:v>¿Se preocupa por el otro, ayuda?</c:v>
                </c:pt>
                <c:pt idx="5">
                  <c:v>¿No delata a sus compañeros?</c:v>
                </c:pt>
                <c:pt idx="6">
                  <c:v>¿Manifiesta sentimientos?</c:v>
                </c:pt>
                <c:pt idx="7">
                  <c:v>¿Comparte los juguetes?</c:v>
                </c:pt>
                <c:pt idx="8">
                  <c:v>¿Respeta las reglas del juego y respeta su turno?</c:v>
                </c:pt>
                <c:pt idx="9">
                  <c:v>¿Se disculpa sin que se le recuerde el 75% de las veces?</c:v>
                </c:pt>
                <c:pt idx="10">
                  <c:v>¿Actúa con seguridad?</c:v>
                </c:pt>
                <c:pt idx="11">
                  <c:v>¿Se comporta en público de manera socialmente aceptable?</c:v>
                </c:pt>
              </c:strCache>
            </c:strRef>
          </c:cat>
          <c:val>
            <c:numRef>
              <c:f>Hoja1!$E$1375:$E$1386</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1"/>
          <c:order val="1"/>
          <c:tx>
            <c:strRef>
              <c:f>Hoja1!$F$1374</c:f>
              <c:strCache>
                <c:ptCount val="1"/>
                <c:pt idx="0">
                  <c:v>abuelos</c:v>
                </c:pt>
              </c:strCache>
            </c:strRef>
          </c:tx>
          <c:cat>
            <c:strRef>
              <c:f>Hoja1!$C$1375:$D$1386</c:f>
              <c:strCache>
                <c:ptCount val="12"/>
                <c:pt idx="0">
                  <c:v>¿Se asocia en grupo para jugar?</c:v>
                </c:pt>
                <c:pt idx="1">
                  <c:v>¿Pide ayuda cuando tiene alguna dificultad? (para ir al baño o servirse algo de beber)</c:v>
                </c:pt>
                <c:pt idx="2">
                  <c:v>¿Va al baño solo?</c:v>
                </c:pt>
                <c:pt idx="3">
                  <c:v>¿Conversa con los adultos?</c:v>
                </c:pt>
                <c:pt idx="4">
                  <c:v>¿Se preocupa por el otro, ayuda?</c:v>
                </c:pt>
                <c:pt idx="5">
                  <c:v>¿No delata a sus compañeros?</c:v>
                </c:pt>
                <c:pt idx="6">
                  <c:v>¿Manifiesta sentimientos?</c:v>
                </c:pt>
                <c:pt idx="7">
                  <c:v>¿Comparte los juguetes?</c:v>
                </c:pt>
                <c:pt idx="8">
                  <c:v>¿Respeta las reglas del juego y respeta su turno?</c:v>
                </c:pt>
                <c:pt idx="9">
                  <c:v>¿Se disculpa sin que se le recuerde el 75% de las veces?</c:v>
                </c:pt>
                <c:pt idx="10">
                  <c:v>¿Actúa con seguridad?</c:v>
                </c:pt>
                <c:pt idx="11">
                  <c:v>¿Se comporta en público de manera socialmente aceptable?</c:v>
                </c:pt>
              </c:strCache>
            </c:strRef>
          </c:cat>
          <c:val>
            <c:numRef>
              <c:f>Hoja1!$F$1375:$F$1386</c:f>
              <c:numCache>
                <c:formatCode>0%</c:formatCode>
                <c:ptCount val="12"/>
                <c:pt idx="0">
                  <c:v>0.43000000000000038</c:v>
                </c:pt>
                <c:pt idx="1">
                  <c:v>0.43000000000000038</c:v>
                </c:pt>
                <c:pt idx="2">
                  <c:v>0.86000000000000065</c:v>
                </c:pt>
                <c:pt idx="3">
                  <c:v>0.86000000000000065</c:v>
                </c:pt>
                <c:pt idx="4">
                  <c:v>0.51</c:v>
                </c:pt>
                <c:pt idx="5">
                  <c:v>0.51</c:v>
                </c:pt>
                <c:pt idx="6">
                  <c:v>1</c:v>
                </c:pt>
                <c:pt idx="7">
                  <c:v>0.43000000000000038</c:v>
                </c:pt>
                <c:pt idx="8">
                  <c:v>0.71000000000000063</c:v>
                </c:pt>
                <c:pt idx="9">
                  <c:v>0.86000000000000065</c:v>
                </c:pt>
                <c:pt idx="10">
                  <c:v>0.29000000000000031</c:v>
                </c:pt>
                <c:pt idx="11">
                  <c:v>0.86000000000000065</c:v>
                </c:pt>
              </c:numCache>
            </c:numRef>
          </c:val>
        </c:ser>
        <c:ser>
          <c:idx val="2"/>
          <c:order val="2"/>
          <c:tx>
            <c:strRef>
              <c:f>Hoja1!$G$1374</c:f>
              <c:strCache>
                <c:ptCount val="1"/>
                <c:pt idx="0">
                  <c:v>Tío</c:v>
                </c:pt>
              </c:strCache>
            </c:strRef>
          </c:tx>
          <c:cat>
            <c:strRef>
              <c:f>Hoja1!$C$1375:$D$1386</c:f>
              <c:strCache>
                <c:ptCount val="12"/>
                <c:pt idx="0">
                  <c:v>¿Se asocia en grupo para jugar?</c:v>
                </c:pt>
                <c:pt idx="1">
                  <c:v>¿Pide ayuda cuando tiene alguna dificultad? (para ir al baño o servirse algo de beber)</c:v>
                </c:pt>
                <c:pt idx="2">
                  <c:v>¿Va al baño solo?</c:v>
                </c:pt>
                <c:pt idx="3">
                  <c:v>¿Conversa con los adultos?</c:v>
                </c:pt>
                <c:pt idx="4">
                  <c:v>¿Se preocupa por el otro, ayuda?</c:v>
                </c:pt>
                <c:pt idx="5">
                  <c:v>¿No delata a sus compañeros?</c:v>
                </c:pt>
                <c:pt idx="6">
                  <c:v>¿Manifiesta sentimientos?</c:v>
                </c:pt>
                <c:pt idx="7">
                  <c:v>¿Comparte los juguetes?</c:v>
                </c:pt>
                <c:pt idx="8">
                  <c:v>¿Respeta las reglas del juego y respeta su turno?</c:v>
                </c:pt>
                <c:pt idx="9">
                  <c:v>¿Se disculpa sin que se le recuerde el 75% de las veces?</c:v>
                </c:pt>
                <c:pt idx="10">
                  <c:v>¿Actúa con seguridad?</c:v>
                </c:pt>
                <c:pt idx="11">
                  <c:v>¿Se comporta en público de manera socialmente aceptable?</c:v>
                </c:pt>
              </c:strCache>
            </c:strRef>
          </c:cat>
          <c:val>
            <c:numRef>
              <c:f>Hoja1!$G$1375:$G$1386</c:f>
              <c:numCache>
                <c:formatCode>0%</c:formatCode>
                <c:ptCount val="12"/>
                <c:pt idx="0">
                  <c:v>1</c:v>
                </c:pt>
                <c:pt idx="1">
                  <c:v>1</c:v>
                </c:pt>
                <c:pt idx="2">
                  <c:v>0</c:v>
                </c:pt>
                <c:pt idx="3">
                  <c:v>0</c:v>
                </c:pt>
                <c:pt idx="4">
                  <c:v>0</c:v>
                </c:pt>
                <c:pt idx="5">
                  <c:v>0</c:v>
                </c:pt>
                <c:pt idx="6">
                  <c:v>1</c:v>
                </c:pt>
                <c:pt idx="7">
                  <c:v>0</c:v>
                </c:pt>
                <c:pt idx="8">
                  <c:v>0</c:v>
                </c:pt>
                <c:pt idx="9">
                  <c:v>0</c:v>
                </c:pt>
                <c:pt idx="10">
                  <c:v>0</c:v>
                </c:pt>
                <c:pt idx="11">
                  <c:v>0</c:v>
                </c:pt>
              </c:numCache>
            </c:numRef>
          </c:val>
        </c:ser>
        <c:ser>
          <c:idx val="3"/>
          <c:order val="3"/>
          <c:tx>
            <c:strRef>
              <c:f>Hoja1!$H$1374</c:f>
              <c:strCache>
                <c:ptCount val="1"/>
                <c:pt idx="0">
                  <c:v>Empleada Doméstica</c:v>
                </c:pt>
              </c:strCache>
            </c:strRef>
          </c:tx>
          <c:cat>
            <c:strRef>
              <c:f>Hoja1!$C$1375:$D$1386</c:f>
              <c:strCache>
                <c:ptCount val="12"/>
                <c:pt idx="0">
                  <c:v>¿Se asocia en grupo para jugar?</c:v>
                </c:pt>
                <c:pt idx="1">
                  <c:v>¿Pide ayuda cuando tiene alguna dificultad? (para ir al baño o servirse algo de beber)</c:v>
                </c:pt>
                <c:pt idx="2">
                  <c:v>¿Va al baño solo?</c:v>
                </c:pt>
                <c:pt idx="3">
                  <c:v>¿Conversa con los adultos?</c:v>
                </c:pt>
                <c:pt idx="4">
                  <c:v>¿Se preocupa por el otro, ayuda?</c:v>
                </c:pt>
                <c:pt idx="5">
                  <c:v>¿No delata a sus compañeros?</c:v>
                </c:pt>
                <c:pt idx="6">
                  <c:v>¿Manifiesta sentimientos?</c:v>
                </c:pt>
                <c:pt idx="7">
                  <c:v>¿Comparte los juguetes?</c:v>
                </c:pt>
                <c:pt idx="8">
                  <c:v>¿Respeta las reglas del juego y respeta su turno?</c:v>
                </c:pt>
                <c:pt idx="9">
                  <c:v>¿Se disculpa sin que se le recuerde el 75% de las veces?</c:v>
                </c:pt>
                <c:pt idx="10">
                  <c:v>¿Actúa con seguridad?</c:v>
                </c:pt>
                <c:pt idx="11">
                  <c:v>¿Se comporta en público de manera socialmente aceptable?</c:v>
                </c:pt>
              </c:strCache>
            </c:strRef>
          </c:cat>
          <c:val>
            <c:numRef>
              <c:f>Hoja1!$H$1375:$H$1386</c:f>
              <c:numCache>
                <c:formatCode>0%</c:formatCode>
                <c:ptCount val="12"/>
                <c:pt idx="0">
                  <c:v>0</c:v>
                </c:pt>
                <c:pt idx="1">
                  <c:v>1</c:v>
                </c:pt>
                <c:pt idx="2">
                  <c:v>1</c:v>
                </c:pt>
                <c:pt idx="3">
                  <c:v>0</c:v>
                </c:pt>
                <c:pt idx="4">
                  <c:v>0</c:v>
                </c:pt>
                <c:pt idx="5">
                  <c:v>0</c:v>
                </c:pt>
                <c:pt idx="6">
                  <c:v>1</c:v>
                </c:pt>
                <c:pt idx="7">
                  <c:v>0</c:v>
                </c:pt>
                <c:pt idx="8">
                  <c:v>0</c:v>
                </c:pt>
                <c:pt idx="9">
                  <c:v>0</c:v>
                </c:pt>
                <c:pt idx="10">
                  <c:v>0</c:v>
                </c:pt>
                <c:pt idx="11">
                  <c:v>0</c:v>
                </c:pt>
              </c:numCache>
            </c:numRef>
          </c:val>
        </c:ser>
        <c:ser>
          <c:idx val="4"/>
          <c:order val="4"/>
          <c:tx>
            <c:strRef>
              <c:f>Hoja1!$I$1374</c:f>
              <c:strCache>
                <c:ptCount val="1"/>
                <c:pt idx="0">
                  <c:v>Centro  Infantil</c:v>
                </c:pt>
              </c:strCache>
            </c:strRef>
          </c:tx>
          <c:cat>
            <c:strRef>
              <c:f>Hoja1!$C$1375:$D$1386</c:f>
              <c:strCache>
                <c:ptCount val="12"/>
                <c:pt idx="0">
                  <c:v>¿Se asocia en grupo para jugar?</c:v>
                </c:pt>
                <c:pt idx="1">
                  <c:v>¿Pide ayuda cuando tiene alguna dificultad? (para ir al baño o servirse algo de beber)</c:v>
                </c:pt>
                <c:pt idx="2">
                  <c:v>¿Va al baño solo?</c:v>
                </c:pt>
                <c:pt idx="3">
                  <c:v>¿Conversa con los adultos?</c:v>
                </c:pt>
                <c:pt idx="4">
                  <c:v>¿Se preocupa por el otro, ayuda?</c:v>
                </c:pt>
                <c:pt idx="5">
                  <c:v>¿No delata a sus compañeros?</c:v>
                </c:pt>
                <c:pt idx="6">
                  <c:v>¿Manifiesta sentimientos?</c:v>
                </c:pt>
                <c:pt idx="7">
                  <c:v>¿Comparte los juguetes?</c:v>
                </c:pt>
                <c:pt idx="8">
                  <c:v>¿Respeta las reglas del juego y respeta su turno?</c:v>
                </c:pt>
                <c:pt idx="9">
                  <c:v>¿Se disculpa sin que se le recuerde el 75% de las veces?</c:v>
                </c:pt>
                <c:pt idx="10">
                  <c:v>¿Actúa con seguridad?</c:v>
                </c:pt>
                <c:pt idx="11">
                  <c:v>¿Se comporta en público de manera socialmente aceptable?</c:v>
                </c:pt>
              </c:strCache>
            </c:strRef>
          </c:cat>
          <c:val>
            <c:numRef>
              <c:f>Hoja1!$I$1375:$I$1386</c:f>
              <c:numCache>
                <c:formatCode>0%</c:formatCode>
                <c:ptCount val="12"/>
                <c:pt idx="0">
                  <c:v>0.5</c:v>
                </c:pt>
                <c:pt idx="1">
                  <c:v>0.83000000000000063</c:v>
                </c:pt>
                <c:pt idx="2">
                  <c:v>1</c:v>
                </c:pt>
                <c:pt idx="3">
                  <c:v>1</c:v>
                </c:pt>
                <c:pt idx="4">
                  <c:v>0.67000000000000315</c:v>
                </c:pt>
                <c:pt idx="5">
                  <c:v>0.5</c:v>
                </c:pt>
                <c:pt idx="6">
                  <c:v>0.83000000000000063</c:v>
                </c:pt>
                <c:pt idx="7">
                  <c:v>0.5</c:v>
                </c:pt>
                <c:pt idx="8">
                  <c:v>0.5</c:v>
                </c:pt>
                <c:pt idx="9">
                  <c:v>0.5</c:v>
                </c:pt>
                <c:pt idx="10">
                  <c:v>0.5</c:v>
                </c:pt>
                <c:pt idx="11">
                  <c:v>0.5</c:v>
                </c:pt>
              </c:numCache>
            </c:numRef>
          </c:val>
        </c:ser>
        <c:axId val="52534272"/>
        <c:axId val="52556544"/>
      </c:barChart>
      <c:catAx>
        <c:axId val="52534272"/>
        <c:scaling>
          <c:orientation val="minMax"/>
        </c:scaling>
        <c:axPos val="b"/>
        <c:tickLblPos val="nextTo"/>
        <c:txPr>
          <a:bodyPr rot="5400000" vert="horz"/>
          <a:lstStyle/>
          <a:p>
            <a:pPr>
              <a:defRPr lang="es-ES" sz="1200" b="1">
                <a:latin typeface="Arial" pitchFamily="34" charset="0"/>
                <a:cs typeface="Arial" pitchFamily="34" charset="0"/>
              </a:defRPr>
            </a:pPr>
            <a:endParaRPr lang="es-EC"/>
          </a:p>
        </c:txPr>
        <c:crossAx val="52556544"/>
        <c:crosses val="autoZero"/>
        <c:auto val="1"/>
        <c:lblAlgn val="ctr"/>
        <c:lblOffset val="100"/>
      </c:catAx>
      <c:valAx>
        <c:axId val="52556544"/>
        <c:scaling>
          <c:orientation val="minMax"/>
        </c:scaling>
        <c:delete val="1"/>
        <c:axPos val="l"/>
        <c:numFmt formatCode="0%" sourceLinked="1"/>
        <c:tickLblPos val="none"/>
        <c:crossAx val="52534272"/>
        <c:crosses val="autoZero"/>
        <c:crossBetween val="between"/>
      </c:valAx>
    </c:plotArea>
    <c:legend>
      <c:legendPos val="r"/>
      <c:layout>
        <c:manualLayout>
          <c:xMode val="edge"/>
          <c:yMode val="edge"/>
          <c:x val="9.9555215517444246E-3"/>
          <c:y val="0.10728583900835716"/>
          <c:w val="0.87750542626318206"/>
          <c:h val="6.3247855148956159E-2"/>
        </c:manualLayout>
      </c:layout>
      <c:txPr>
        <a:bodyPr/>
        <a:lstStyle/>
        <a:p>
          <a:pPr>
            <a:defRPr lang="es-ES" sz="1200" b="1">
              <a:latin typeface="Arial" pitchFamily="34" charset="0"/>
              <a:cs typeface="Arial" pitchFamily="34" charset="0"/>
            </a:defRPr>
          </a:pPr>
          <a:endParaRPr lang="es-EC"/>
        </a:p>
      </c:txPr>
    </c:legend>
    <c:plotVisOnly val="1"/>
    <c:dispBlanksAs val="gap"/>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A1BF3-27B3-4249-A03A-20D3AD633944}" type="datetimeFigureOut">
              <a:rPr lang="es-EC" smtClean="0"/>
              <a:pPr/>
              <a:t>08/04/2014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483DF-01A6-4502-A239-6A44B820AD21}"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09483DF-01A6-4502-A239-6A44B820AD21}" type="slidenum">
              <a:rPr lang="es-EC" smtClean="0"/>
              <a:pPr/>
              <a:t>11</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08/04/2014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video%20Marisol.mp4" TargetMode="Externa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57562"/>
            <a:ext cx="7772400" cy="3095774"/>
          </a:xfrm>
        </p:spPr>
        <p:txBody>
          <a:bodyPr>
            <a:normAutofit fontScale="90000"/>
          </a:bodyPr>
          <a:lstStyle/>
          <a:p>
            <a:pPr algn="ctr"/>
            <a:r>
              <a:rPr lang="es-EC" sz="1800" dirty="0" smtClean="0">
                <a:latin typeface="Arial" pitchFamily="34" charset="0"/>
                <a:cs typeface="Arial" pitchFamily="34" charset="0"/>
              </a:rPr>
              <a:t/>
            </a:r>
            <a:br>
              <a:rPr lang="es-EC" sz="1800" dirty="0" smtClean="0">
                <a:latin typeface="Arial" pitchFamily="34" charset="0"/>
                <a:cs typeface="Arial" pitchFamily="34" charset="0"/>
              </a:rPr>
            </a:br>
            <a:r>
              <a:rPr lang="es-EC" sz="1800" dirty="0" smtClean="0">
                <a:latin typeface="Arial" pitchFamily="34" charset="0"/>
                <a:cs typeface="Arial" pitchFamily="34" charset="0"/>
              </a:rPr>
              <a:t/>
            </a:r>
            <a:br>
              <a:rPr lang="es-EC" sz="1800" dirty="0" smtClean="0">
                <a:latin typeface="Arial" pitchFamily="34" charset="0"/>
                <a:cs typeface="Arial" pitchFamily="34" charset="0"/>
              </a:rPr>
            </a:br>
            <a:r>
              <a:rPr lang="es-EC" sz="2200" dirty="0" smtClean="0">
                <a:solidFill>
                  <a:schemeClr val="tx1"/>
                </a:solidFill>
                <a:effectLst/>
                <a:latin typeface="Arial" pitchFamily="34" charset="0"/>
                <a:cs typeface="Arial" pitchFamily="34" charset="0"/>
              </a:rPr>
              <a:t>AUTOR:</a:t>
            </a:r>
            <a:br>
              <a:rPr lang="es-EC" sz="2200" dirty="0" smtClean="0">
                <a:solidFill>
                  <a:schemeClr val="tx1"/>
                </a:solidFill>
                <a:effectLst/>
                <a:latin typeface="Arial" pitchFamily="34" charset="0"/>
                <a:cs typeface="Arial" pitchFamily="34" charset="0"/>
              </a:rPr>
            </a:br>
            <a:r>
              <a:rPr lang="es-EC" sz="2200" dirty="0" smtClean="0">
                <a:solidFill>
                  <a:schemeClr val="tx1"/>
                </a:solidFill>
                <a:effectLst/>
                <a:latin typeface="Arial" pitchFamily="34" charset="0"/>
                <a:cs typeface="Arial" pitchFamily="34" charset="0"/>
              </a:rPr>
              <a:t>Silvia Verónica Jaramillo León </a:t>
            </a:r>
            <a:br>
              <a:rPr lang="es-EC" sz="2200" dirty="0" smtClean="0">
                <a:solidFill>
                  <a:schemeClr val="tx1"/>
                </a:solidFill>
                <a:effectLst/>
                <a:latin typeface="Arial" pitchFamily="34" charset="0"/>
                <a:cs typeface="Arial" pitchFamily="34" charset="0"/>
              </a:rPr>
            </a:br>
            <a:r>
              <a:rPr lang="es-EC" sz="2200" dirty="0" smtClean="0">
                <a:solidFill>
                  <a:schemeClr val="tx1"/>
                </a:solidFill>
                <a:effectLst/>
                <a:latin typeface="Arial" pitchFamily="34" charset="0"/>
                <a:cs typeface="Arial" pitchFamily="34" charset="0"/>
              </a:rPr>
              <a:t/>
            </a:r>
            <a:br>
              <a:rPr lang="es-EC" sz="2200" dirty="0" smtClean="0">
                <a:solidFill>
                  <a:schemeClr val="tx1"/>
                </a:solidFill>
                <a:effectLst/>
                <a:latin typeface="Arial" pitchFamily="34" charset="0"/>
                <a:cs typeface="Arial" pitchFamily="34" charset="0"/>
              </a:rPr>
            </a:br>
            <a:r>
              <a:rPr lang="es-EC" sz="2200" dirty="0" smtClean="0">
                <a:solidFill>
                  <a:schemeClr val="tx1"/>
                </a:solidFill>
                <a:effectLst/>
                <a:latin typeface="Arial" pitchFamily="34" charset="0"/>
                <a:cs typeface="Arial" pitchFamily="34" charset="0"/>
              </a:rPr>
              <a:t/>
            </a:r>
            <a:br>
              <a:rPr lang="es-EC" sz="2200" dirty="0" smtClean="0">
                <a:solidFill>
                  <a:schemeClr val="tx1"/>
                </a:solidFill>
                <a:effectLst/>
                <a:latin typeface="Arial" pitchFamily="34" charset="0"/>
                <a:cs typeface="Arial" pitchFamily="34" charset="0"/>
              </a:rPr>
            </a:br>
            <a:r>
              <a:rPr lang="es-EC" sz="2200" dirty="0" smtClean="0">
                <a:solidFill>
                  <a:schemeClr val="tx1"/>
                </a:solidFill>
                <a:effectLst/>
                <a:latin typeface="Arial" pitchFamily="34" charset="0"/>
                <a:cs typeface="Arial" pitchFamily="34" charset="0"/>
              </a:rPr>
              <a:t>     DIRECTORA:			CODIRECTOR:</a:t>
            </a:r>
            <a:br>
              <a:rPr lang="es-EC" sz="2200" dirty="0" smtClean="0">
                <a:solidFill>
                  <a:schemeClr val="tx1"/>
                </a:solidFill>
                <a:effectLst/>
                <a:latin typeface="Arial" pitchFamily="34" charset="0"/>
                <a:cs typeface="Arial" pitchFamily="34" charset="0"/>
              </a:rPr>
            </a:br>
            <a:r>
              <a:rPr lang="es-EC" sz="2200" dirty="0" smtClean="0">
                <a:solidFill>
                  <a:schemeClr val="tx1"/>
                </a:solidFill>
                <a:effectLst/>
                <a:latin typeface="Arial" pitchFamily="34" charset="0"/>
                <a:cs typeface="Arial" pitchFamily="34" charset="0"/>
              </a:rPr>
              <a:t>Dra. María Rosa Sosa	   	Dr. Crisólogo Pérez</a:t>
            </a:r>
            <a:br>
              <a:rPr lang="es-EC" sz="2200" dirty="0" smtClean="0">
                <a:solidFill>
                  <a:schemeClr val="tx1"/>
                </a:solidFill>
                <a:effectLst/>
                <a:latin typeface="Arial" pitchFamily="34" charset="0"/>
                <a:cs typeface="Arial" pitchFamily="34" charset="0"/>
              </a:rPr>
            </a:br>
            <a:r>
              <a:rPr lang="es-EC" sz="2200" dirty="0" smtClean="0">
                <a:solidFill>
                  <a:schemeClr val="tx1"/>
                </a:solidFill>
                <a:effectLst/>
                <a:latin typeface="Arial" pitchFamily="34" charset="0"/>
                <a:cs typeface="Arial" pitchFamily="34" charset="0"/>
              </a:rPr>
              <a:t/>
            </a:r>
            <a:br>
              <a:rPr lang="es-EC" sz="2200" dirty="0" smtClean="0">
                <a:solidFill>
                  <a:schemeClr val="tx1"/>
                </a:solidFill>
                <a:effectLst/>
                <a:latin typeface="Arial" pitchFamily="34" charset="0"/>
                <a:cs typeface="Arial" pitchFamily="34" charset="0"/>
              </a:rPr>
            </a:br>
            <a:r>
              <a:rPr lang="es-EC" sz="1800" dirty="0" smtClean="0">
                <a:solidFill>
                  <a:schemeClr val="tx1"/>
                </a:solidFill>
                <a:effectLst/>
                <a:latin typeface="Arial" pitchFamily="34" charset="0"/>
                <a:cs typeface="Arial" pitchFamily="34" charset="0"/>
              </a:rPr>
              <a:t> </a:t>
            </a:r>
            <a:br>
              <a:rPr lang="es-EC" sz="1800" dirty="0" smtClean="0">
                <a:solidFill>
                  <a:schemeClr val="tx1"/>
                </a:solidFill>
                <a:effectLst/>
                <a:latin typeface="Arial" pitchFamily="34" charset="0"/>
                <a:cs typeface="Arial" pitchFamily="34" charset="0"/>
              </a:rPr>
            </a:br>
            <a:r>
              <a:rPr lang="es-EC" sz="1800" dirty="0" smtClean="0">
                <a:solidFill>
                  <a:schemeClr val="tx1"/>
                </a:solidFill>
                <a:effectLst/>
                <a:latin typeface="Arial" pitchFamily="34" charset="0"/>
                <a:cs typeface="Arial" pitchFamily="34" charset="0"/>
              </a:rPr>
              <a:t>Sangolquí – Ecuador</a:t>
            </a:r>
            <a:endParaRPr lang="es-EC" dirty="0">
              <a:solidFill>
                <a:schemeClr val="tx1"/>
              </a:solidFill>
              <a:effectLst/>
              <a:latin typeface="Arial" pitchFamily="34" charset="0"/>
              <a:cs typeface="Arial" pitchFamily="34" charset="0"/>
            </a:endParaRPr>
          </a:p>
        </p:txBody>
      </p:sp>
      <p:sp>
        <p:nvSpPr>
          <p:cNvPr id="3" name="2 Marcador de texto"/>
          <p:cNvSpPr>
            <a:spLocks noGrp="1"/>
          </p:cNvSpPr>
          <p:nvPr>
            <p:ph type="body" idx="1"/>
          </p:nvPr>
        </p:nvSpPr>
        <p:spPr>
          <a:xfrm>
            <a:off x="611560" y="548680"/>
            <a:ext cx="7772400" cy="2594568"/>
          </a:xfrm>
        </p:spPr>
        <p:txBody>
          <a:bodyPr>
            <a:normAutofit fontScale="85000" lnSpcReduction="20000"/>
          </a:bodyPr>
          <a:lstStyle/>
          <a:p>
            <a:pPr algn="ctr"/>
            <a:endParaRPr lang="es-EC" sz="2800" b="1" dirty="0" smtClean="0">
              <a:solidFill>
                <a:schemeClr val="tx1"/>
              </a:solidFill>
              <a:latin typeface="Arial" pitchFamily="34" charset="0"/>
              <a:cs typeface="Arial" pitchFamily="34" charset="0"/>
            </a:endParaRPr>
          </a:p>
          <a:p>
            <a:pPr algn="just"/>
            <a:r>
              <a:rPr lang="es-EC" sz="2800" b="1" dirty="0" smtClean="0">
                <a:solidFill>
                  <a:schemeClr val="tx1"/>
                </a:solidFill>
                <a:latin typeface="Arial Black"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 </a:t>
            </a:r>
            <a:endParaRPr lang="es-EC" dirty="0"/>
          </a:p>
        </p:txBody>
      </p:sp>
      <p:sp>
        <p:nvSpPr>
          <p:cNvPr id="4" name="3 Rectángulo"/>
          <p:cNvSpPr/>
          <p:nvPr/>
        </p:nvSpPr>
        <p:spPr>
          <a:xfrm>
            <a:off x="0" y="0"/>
            <a:ext cx="9144000" cy="400110"/>
          </a:xfrm>
          <a:prstGeom prst="rect">
            <a:avLst/>
          </a:prstGeom>
        </p:spPr>
        <p:txBody>
          <a:bodyPr wrap="square">
            <a:spAutoFit/>
          </a:bodyPr>
          <a:lstStyle/>
          <a:p>
            <a:pPr algn="ctr"/>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336670"/>
          </a:xfrm>
        </p:spPr>
        <p:txBody>
          <a:bodyPr>
            <a:normAutofit fontScale="90000"/>
          </a:bodyPr>
          <a:lstStyle/>
          <a:p>
            <a:pPr algn="ctr"/>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Arial" pitchFamily="34" charset="0"/>
              <a:cs typeface="Arial" pitchFamily="34" charset="0"/>
            </a:endParaRPr>
          </a:p>
        </p:txBody>
      </p:sp>
      <p:sp>
        <p:nvSpPr>
          <p:cNvPr id="3" name="2 Rectángulo"/>
          <p:cNvSpPr/>
          <p:nvPr/>
        </p:nvSpPr>
        <p:spPr>
          <a:xfrm>
            <a:off x="714348" y="571480"/>
            <a:ext cx="7992888" cy="2769989"/>
          </a:xfrm>
          <a:prstGeom prst="rect">
            <a:avLst/>
          </a:prstGeom>
        </p:spPr>
        <p:txBody>
          <a:bodyPr wrap="square">
            <a:spAutoFit/>
          </a:bodyPr>
          <a:lstStyle/>
          <a:p>
            <a:pPr algn="ctr"/>
            <a:r>
              <a:rPr lang="es-EC" sz="1600" b="1" dirty="0" smtClean="0">
                <a:latin typeface="Arial" pitchFamily="34" charset="0"/>
                <a:cs typeface="Arial" pitchFamily="34" charset="0"/>
              </a:rPr>
              <a:t>ABUELOS</a:t>
            </a:r>
          </a:p>
          <a:p>
            <a:pPr algn="ctr"/>
            <a:r>
              <a:rPr lang="es-EC" sz="1600" b="1" dirty="0" smtClean="0">
                <a:latin typeface="Arial" pitchFamily="34" charset="0"/>
                <a:cs typeface="Arial" pitchFamily="34" charset="0"/>
              </a:rPr>
              <a:t>Permisivos Sobreprotectores Estrictos</a:t>
            </a:r>
            <a:endParaRPr lang="es-EC" sz="1600" dirty="0" smtClean="0">
              <a:latin typeface="Arial" pitchFamily="34" charset="0"/>
              <a:cs typeface="Arial" pitchFamily="34" charset="0"/>
            </a:endParaRPr>
          </a:p>
          <a:p>
            <a:pPr marL="457200" indent="-457200" algn="ctr"/>
            <a:r>
              <a:rPr lang="es-EC" sz="1600" dirty="0" smtClean="0">
                <a:latin typeface="Arial" pitchFamily="34" charset="0"/>
                <a:cs typeface="Arial" pitchFamily="34" charset="0"/>
              </a:rPr>
              <a:t> </a:t>
            </a:r>
            <a:endParaRPr lang="es-EC" sz="1600" b="1" dirty="0" smtClean="0">
              <a:latin typeface="Arial" pitchFamily="34" charset="0"/>
              <a:cs typeface="Arial" pitchFamily="34" charset="0"/>
            </a:endParaRPr>
          </a:p>
          <a:p>
            <a:pPr algn="ctr"/>
            <a:r>
              <a:rPr lang="es-EC" sz="1600" b="1" dirty="0" smtClean="0">
                <a:latin typeface="Arial" pitchFamily="34" charset="0"/>
                <a:cs typeface="Arial" pitchFamily="34" charset="0"/>
              </a:rPr>
              <a:t>PARIENTES CERCANOS </a:t>
            </a:r>
          </a:p>
          <a:p>
            <a:pPr algn="ctr"/>
            <a:r>
              <a:rPr lang="es-EC" sz="1600" b="1" dirty="0" smtClean="0">
                <a:latin typeface="Arial" pitchFamily="34" charset="0"/>
                <a:cs typeface="Arial" pitchFamily="34" charset="0"/>
              </a:rPr>
              <a:t>Permisivos Maltrato Afectividad</a:t>
            </a:r>
            <a:endParaRPr lang="es-EC" sz="1600" dirty="0" smtClean="0">
              <a:latin typeface="Arial" pitchFamily="34" charset="0"/>
              <a:cs typeface="Arial" pitchFamily="34" charset="0"/>
            </a:endParaRPr>
          </a:p>
          <a:p>
            <a:pPr algn="ctr"/>
            <a:endParaRPr lang="es-EC" sz="1600" dirty="0" smtClean="0">
              <a:latin typeface="Arial" pitchFamily="34" charset="0"/>
              <a:cs typeface="Arial" pitchFamily="34" charset="0"/>
            </a:endParaRPr>
          </a:p>
          <a:p>
            <a:pPr algn="ctr"/>
            <a:r>
              <a:rPr lang="es-EC" sz="1600" b="1" dirty="0" smtClean="0">
                <a:latin typeface="Arial" pitchFamily="34" charset="0"/>
                <a:cs typeface="Arial" pitchFamily="34" charset="0"/>
              </a:rPr>
              <a:t>EMPLEADAS DOMÉSTICAS</a:t>
            </a:r>
            <a:endParaRPr lang="es-EC" sz="1600" dirty="0" smtClean="0">
              <a:latin typeface="Arial" pitchFamily="34" charset="0"/>
              <a:cs typeface="Arial" pitchFamily="34" charset="0"/>
            </a:endParaRPr>
          </a:p>
          <a:p>
            <a:pPr algn="ctr"/>
            <a:r>
              <a:rPr lang="es-EC" sz="1600" b="1" dirty="0" smtClean="0">
                <a:latin typeface="Arial" pitchFamily="34" charset="0"/>
                <a:cs typeface="Arial" pitchFamily="34" charset="0"/>
              </a:rPr>
              <a:t>Permisivas, nivel académico, cultural, maltrato</a:t>
            </a:r>
          </a:p>
          <a:p>
            <a:pPr algn="ctr"/>
            <a:endParaRPr lang="es-EC" sz="1600" b="1" dirty="0" smtClean="0">
              <a:latin typeface="Arial" pitchFamily="34" charset="0"/>
              <a:cs typeface="Arial" pitchFamily="34" charset="0"/>
            </a:endParaRPr>
          </a:p>
          <a:p>
            <a:pPr algn="ctr"/>
            <a:r>
              <a:rPr lang="es-EC" sz="1600" b="1" dirty="0" smtClean="0">
                <a:latin typeface="Arial" pitchFamily="34" charset="0"/>
                <a:cs typeface="Arial" pitchFamily="34" charset="0"/>
              </a:rPr>
              <a:t>EFECTOS DE LA NEGLIGENCIA Y EL MALTRATO A LOS NIÑOS/AS</a:t>
            </a:r>
          </a:p>
          <a:p>
            <a:r>
              <a:rPr lang="es-EC" sz="1400" b="1" dirty="0" smtClean="0">
                <a:latin typeface="Arial" pitchFamily="34" charset="0"/>
                <a:cs typeface="Arial" pitchFamily="34" charset="0"/>
              </a:rPr>
              <a:t>	</a:t>
            </a:r>
          </a:p>
        </p:txBody>
      </p:sp>
      <p:pic>
        <p:nvPicPr>
          <p:cNvPr id="4" name="Picture 2" descr="C:\Users\Usuario\Desktop\cel vero octubre\fotos\10052013.jpg"/>
          <p:cNvPicPr>
            <a:picLocks noChangeAspect="1" noChangeArrowheads="1"/>
          </p:cNvPicPr>
          <p:nvPr/>
        </p:nvPicPr>
        <p:blipFill>
          <a:blip r:embed="rId2" cstate="print"/>
          <a:srcRect/>
          <a:stretch>
            <a:fillRect/>
          </a:stretch>
        </p:blipFill>
        <p:spPr bwMode="auto">
          <a:xfrm>
            <a:off x="0" y="571480"/>
            <a:ext cx="2267744" cy="1863576"/>
          </a:xfrm>
          <a:prstGeom prst="rect">
            <a:avLst/>
          </a:prstGeom>
          <a:noFill/>
        </p:spPr>
      </p:pic>
      <p:pic>
        <p:nvPicPr>
          <p:cNvPr id="5" name="Picture 2" descr="C:\Users\Usuario\Desktop\cel vero octubre\fotos\12072013(001).jpg"/>
          <p:cNvPicPr>
            <a:picLocks noChangeAspect="1" noChangeArrowheads="1"/>
          </p:cNvPicPr>
          <p:nvPr/>
        </p:nvPicPr>
        <p:blipFill>
          <a:blip r:embed="rId3" cstate="print"/>
          <a:srcRect/>
          <a:stretch>
            <a:fillRect/>
          </a:stretch>
        </p:blipFill>
        <p:spPr bwMode="auto">
          <a:xfrm>
            <a:off x="6974604" y="571480"/>
            <a:ext cx="2169396" cy="1790817"/>
          </a:xfrm>
          <a:prstGeom prst="rect">
            <a:avLst/>
          </a:prstGeom>
          <a:noFill/>
        </p:spPr>
      </p:pic>
      <p:graphicFrame>
        <p:nvGraphicFramePr>
          <p:cNvPr id="6" name="5 Tabla"/>
          <p:cNvGraphicFramePr>
            <a:graphicFrameLocks noGrp="1"/>
          </p:cNvGraphicFramePr>
          <p:nvPr/>
        </p:nvGraphicFramePr>
        <p:xfrm>
          <a:off x="642910" y="3286124"/>
          <a:ext cx="8286808" cy="3108984"/>
        </p:xfrm>
        <a:graphic>
          <a:graphicData uri="http://schemas.openxmlformats.org/drawingml/2006/table">
            <a:tbl>
              <a:tblPr firstRow="1" bandRow="1">
                <a:tableStyleId>{5C22544A-7EE6-4342-B048-85BDC9FD1C3A}</a:tableStyleId>
              </a:tblPr>
              <a:tblGrid>
                <a:gridCol w="4143404"/>
                <a:gridCol w="4143404"/>
              </a:tblGrid>
              <a:tr h="3108984">
                <a:tc>
                  <a:txBody>
                    <a:bodyPr/>
                    <a:lstStyle/>
                    <a:p>
                      <a:pPr>
                        <a:buFont typeface="Arial" pitchFamily="34" charset="0"/>
                        <a:buChar char="•"/>
                      </a:pPr>
                      <a:r>
                        <a:rPr lang="es-EC" sz="1800" b="1" dirty="0" smtClean="0">
                          <a:solidFill>
                            <a:schemeClr val="tx1"/>
                          </a:solidFill>
                          <a:latin typeface="Arial" pitchFamily="34" charset="0"/>
                          <a:cs typeface="Arial" pitchFamily="34" charset="0"/>
                        </a:rPr>
                        <a:t>Inseguridad, 		</a:t>
                      </a:r>
                    </a:p>
                    <a:p>
                      <a:pPr>
                        <a:buFont typeface="Arial" pitchFamily="34" charset="0"/>
                        <a:buChar char="•"/>
                      </a:pPr>
                      <a:r>
                        <a:rPr lang="es-EC" sz="1800" b="1" dirty="0" smtClean="0">
                          <a:solidFill>
                            <a:schemeClr val="tx1"/>
                          </a:solidFill>
                          <a:latin typeface="Arial" pitchFamily="34" charset="0"/>
                          <a:cs typeface="Arial" pitchFamily="34" charset="0"/>
                        </a:rPr>
                        <a:t>Baja autoestima, </a:t>
                      </a:r>
                    </a:p>
                    <a:p>
                      <a:pPr>
                        <a:buFont typeface="Arial" pitchFamily="34" charset="0"/>
                        <a:buChar char="•"/>
                      </a:pPr>
                      <a:r>
                        <a:rPr lang="es-EC" sz="1800" b="1" dirty="0" smtClean="0">
                          <a:solidFill>
                            <a:schemeClr val="tx1"/>
                          </a:solidFill>
                          <a:latin typeface="Arial" pitchFamily="34" charset="0"/>
                          <a:cs typeface="Arial" pitchFamily="34" charset="0"/>
                        </a:rPr>
                        <a:t>Daños físicos,		</a:t>
                      </a:r>
                    </a:p>
                    <a:p>
                      <a:pPr>
                        <a:buFont typeface="Arial" pitchFamily="34" charset="0"/>
                        <a:buChar char="•"/>
                      </a:pPr>
                      <a:r>
                        <a:rPr lang="es-EC" sz="1800" b="1" dirty="0" smtClean="0">
                          <a:solidFill>
                            <a:schemeClr val="tx1"/>
                          </a:solidFill>
                          <a:latin typeface="Arial" pitchFamily="34" charset="0"/>
                          <a:cs typeface="Arial" pitchFamily="34" charset="0"/>
                        </a:rPr>
                        <a:t> Daños de salud, </a:t>
                      </a:r>
                    </a:p>
                    <a:p>
                      <a:pPr>
                        <a:buFont typeface="Arial" pitchFamily="34" charset="0"/>
                        <a:buChar char="•"/>
                      </a:pPr>
                      <a:r>
                        <a:rPr lang="es-EC" sz="1800" b="1" dirty="0" smtClean="0">
                          <a:solidFill>
                            <a:schemeClr val="tx1"/>
                          </a:solidFill>
                          <a:latin typeface="Arial" pitchFamily="34" charset="0"/>
                          <a:cs typeface="Arial" pitchFamily="34" charset="0"/>
                        </a:rPr>
                        <a:t>Desnutrición, 		</a:t>
                      </a:r>
                    </a:p>
                    <a:p>
                      <a:pPr>
                        <a:buFont typeface="Arial" pitchFamily="34" charset="0"/>
                        <a:buChar char="•"/>
                      </a:pPr>
                      <a:r>
                        <a:rPr lang="es-EC" sz="1800" b="1" dirty="0" smtClean="0">
                          <a:solidFill>
                            <a:schemeClr val="tx1"/>
                          </a:solidFill>
                          <a:latin typeface="Arial" pitchFamily="34" charset="0"/>
                          <a:cs typeface="Arial" pitchFamily="34" charset="0"/>
                        </a:rPr>
                        <a:t>Depresión, </a:t>
                      </a:r>
                    </a:p>
                    <a:p>
                      <a:pPr>
                        <a:buFont typeface="Arial" pitchFamily="34" charset="0"/>
                        <a:buChar char="•"/>
                      </a:pPr>
                      <a:r>
                        <a:rPr lang="es-EC" sz="1800" b="1" dirty="0" smtClean="0">
                          <a:solidFill>
                            <a:schemeClr val="tx1"/>
                          </a:solidFill>
                          <a:latin typeface="Arial" pitchFamily="34" charset="0"/>
                          <a:cs typeface="Arial" pitchFamily="34" charset="0"/>
                        </a:rPr>
                        <a:t>Timidez extrema, 	</a:t>
                      </a:r>
                    </a:p>
                    <a:p>
                      <a:pPr>
                        <a:buFont typeface="Arial" pitchFamily="34" charset="0"/>
                        <a:buChar char="•"/>
                      </a:pPr>
                      <a:r>
                        <a:rPr lang="es-EC" sz="1800" b="1" dirty="0" smtClean="0">
                          <a:solidFill>
                            <a:schemeClr val="tx1"/>
                          </a:solidFill>
                          <a:latin typeface="Arial" pitchFamily="34" charset="0"/>
                          <a:cs typeface="Arial" pitchFamily="34" charset="0"/>
                        </a:rPr>
                        <a:t>Auto agresión,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800" b="1" dirty="0" smtClean="0">
                          <a:solidFill>
                            <a:schemeClr val="tx1"/>
                          </a:solidFill>
                          <a:latin typeface="Arial" pitchFamily="34" charset="0"/>
                          <a:cs typeface="Arial" pitchFamily="34" charset="0"/>
                        </a:rPr>
                        <a:t>Retraso en el desarrollo,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800" b="1" dirty="0" smtClean="0">
                          <a:solidFill>
                            <a:schemeClr val="tx1"/>
                          </a:solidFill>
                          <a:latin typeface="Arial" pitchFamily="34" charset="0"/>
                          <a:cs typeface="Arial" pitchFamily="34" charset="0"/>
                        </a:rPr>
                        <a:t>Confusión en el rol de padre.</a:t>
                      </a:r>
                    </a:p>
                    <a:p>
                      <a:pPr>
                        <a:buFont typeface="Arial" pitchFamily="34" charset="0"/>
                        <a:buNone/>
                      </a:pPr>
                      <a:endParaRPr lang="es-EC" dirty="0">
                        <a:solidFill>
                          <a:schemeClr val="tx1"/>
                        </a:solidFill>
                      </a:endParaRPr>
                    </a:p>
                  </a:txBody>
                  <a:tcPr/>
                </a:tc>
                <a:tc>
                  <a:txBody>
                    <a:bodyPr/>
                    <a:lstStyle/>
                    <a:p>
                      <a:pPr>
                        <a:buFont typeface="Arial" pitchFamily="34" charset="0"/>
                        <a:buChar char="•"/>
                      </a:pPr>
                      <a:r>
                        <a:rPr lang="es-EC" sz="1800" b="1" dirty="0" smtClean="0">
                          <a:solidFill>
                            <a:schemeClr val="tx1"/>
                          </a:solidFill>
                          <a:latin typeface="Arial" pitchFamily="34" charset="0"/>
                          <a:cs typeface="Arial" pitchFamily="34" charset="0"/>
                        </a:rPr>
                        <a:t>Irritabilidad, </a:t>
                      </a:r>
                    </a:p>
                    <a:p>
                      <a:pPr>
                        <a:buFont typeface="Arial" pitchFamily="34" charset="0"/>
                        <a:buChar char="•"/>
                      </a:pPr>
                      <a:r>
                        <a:rPr lang="es-EC" sz="1800" b="1" dirty="0" smtClean="0">
                          <a:solidFill>
                            <a:schemeClr val="tx1"/>
                          </a:solidFill>
                          <a:latin typeface="Arial" pitchFamily="34" charset="0"/>
                          <a:cs typeface="Arial" pitchFamily="34" charset="0"/>
                        </a:rPr>
                        <a:t>Llanto fácil, 	</a:t>
                      </a:r>
                    </a:p>
                    <a:p>
                      <a:pPr>
                        <a:buFont typeface="Arial" pitchFamily="34" charset="0"/>
                        <a:buChar char="•"/>
                      </a:pPr>
                      <a:r>
                        <a:rPr lang="es-EC" sz="1800" b="1" dirty="0" smtClean="0">
                          <a:solidFill>
                            <a:schemeClr val="tx1"/>
                          </a:solidFill>
                          <a:latin typeface="Arial" pitchFamily="34" charset="0"/>
                          <a:cs typeface="Arial" pitchFamily="34" charset="0"/>
                        </a:rPr>
                        <a:t>Agresividad,</a:t>
                      </a:r>
                    </a:p>
                    <a:p>
                      <a:pPr>
                        <a:buFont typeface="Arial" pitchFamily="34" charset="0"/>
                        <a:buChar char="•"/>
                      </a:pPr>
                      <a:r>
                        <a:rPr lang="es-EC" sz="1800" b="1" dirty="0" smtClean="0">
                          <a:solidFill>
                            <a:schemeClr val="tx1"/>
                          </a:solidFill>
                          <a:latin typeface="Arial" pitchFamily="34" charset="0"/>
                          <a:cs typeface="Arial" pitchFamily="34" charset="0"/>
                        </a:rPr>
                        <a:t>Ansiedad, 	</a:t>
                      </a:r>
                    </a:p>
                    <a:p>
                      <a:pPr>
                        <a:buFont typeface="Arial" pitchFamily="34" charset="0"/>
                        <a:buChar char="•"/>
                      </a:pPr>
                      <a:r>
                        <a:rPr lang="es-EC" sz="1800" b="1" dirty="0" smtClean="0">
                          <a:solidFill>
                            <a:schemeClr val="tx1"/>
                          </a:solidFill>
                          <a:latin typeface="Arial" pitchFamily="34" charset="0"/>
                          <a:cs typeface="Arial" pitchFamily="34" charset="0"/>
                        </a:rPr>
                        <a:t>Susceptibilidad,      </a:t>
                      </a:r>
                    </a:p>
                    <a:p>
                      <a:pPr>
                        <a:buFont typeface="Arial" pitchFamily="34" charset="0"/>
                        <a:buChar char="•"/>
                      </a:pPr>
                      <a:r>
                        <a:rPr lang="es-EC" sz="1800" b="1" dirty="0" smtClean="0">
                          <a:solidFill>
                            <a:schemeClr val="tx1"/>
                          </a:solidFill>
                          <a:latin typeface="Arial" pitchFamily="34" charset="0"/>
                          <a:cs typeface="Arial" pitchFamily="34" charset="0"/>
                        </a:rPr>
                        <a:t>Decaimiento, 	</a:t>
                      </a:r>
                    </a:p>
                    <a:p>
                      <a:pPr>
                        <a:buFont typeface="Arial" pitchFamily="34" charset="0"/>
                        <a:buChar char="•"/>
                      </a:pPr>
                      <a:r>
                        <a:rPr lang="es-EC" sz="1800" b="1" dirty="0" smtClean="0">
                          <a:solidFill>
                            <a:schemeClr val="tx1"/>
                          </a:solidFill>
                          <a:latin typeface="Arial" pitchFamily="34" charset="0"/>
                          <a:cs typeface="Arial" pitchFamily="34" charset="0"/>
                        </a:rPr>
                        <a:t>Desorden, </a:t>
                      </a:r>
                    </a:p>
                    <a:p>
                      <a:pPr>
                        <a:buFont typeface="Arial" pitchFamily="34" charset="0"/>
                        <a:buChar char="•"/>
                      </a:pPr>
                      <a:r>
                        <a:rPr lang="es-EC" sz="1800" b="1" dirty="0" smtClean="0">
                          <a:solidFill>
                            <a:schemeClr val="tx1"/>
                          </a:solidFill>
                          <a:latin typeface="Arial" pitchFamily="34" charset="0"/>
                          <a:cs typeface="Arial" pitchFamily="34" charset="0"/>
                        </a:rPr>
                        <a:t>Nerviosismo, 	</a:t>
                      </a:r>
                    </a:p>
                    <a:p>
                      <a:pPr>
                        <a:buFont typeface="Arial" pitchFamily="34" charset="0"/>
                        <a:buChar char="•"/>
                      </a:pPr>
                      <a:r>
                        <a:rPr lang="es-EC" sz="1800" b="1" dirty="0" smtClean="0">
                          <a:solidFill>
                            <a:schemeClr val="tx1"/>
                          </a:solidFill>
                          <a:latin typeface="Arial" pitchFamily="34" charset="0"/>
                          <a:cs typeface="Arial" pitchFamily="34" charset="0"/>
                        </a:rPr>
                        <a:t>Desconfianza, </a:t>
                      </a:r>
                    </a:p>
                    <a:p>
                      <a:pPr>
                        <a:buFont typeface="Arial" pitchFamily="34" charset="0"/>
                        <a:buChar char="•"/>
                      </a:pPr>
                      <a:r>
                        <a:rPr lang="es-EC" sz="1800" b="1" dirty="0" smtClean="0">
                          <a:solidFill>
                            <a:schemeClr val="tx1"/>
                          </a:solidFill>
                          <a:latin typeface="Arial" pitchFamily="34" charset="0"/>
                          <a:cs typeface="Arial" pitchFamily="34" charset="0"/>
                        </a:rPr>
                        <a:t>Temor ante relación con adultos.</a:t>
                      </a:r>
                      <a:endParaRPr lang="es-EC" dirty="0">
                        <a:solidFill>
                          <a:schemeClr val="tx1"/>
                        </a:solidFill>
                      </a:endParaRPr>
                    </a:p>
                  </a:txBody>
                  <a:tcPr/>
                </a:tc>
              </a:tr>
            </a:tbl>
          </a:graphicData>
        </a:graphic>
      </p:graphicFrame>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0"/>
            <a:ext cx="8215370" cy="6572272"/>
          </a:xfrm>
        </p:spPr>
        <p:txBody>
          <a:bodyPr>
            <a:normAutofit fontScale="90000"/>
          </a:bodyPr>
          <a:lstStyle/>
          <a:p>
            <a:pPr algn="ctr"/>
            <a:r>
              <a:rPr lang="es-EC" sz="1000" b="1" dirty="0" smtClean="0">
                <a:effectLst/>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r>
              <a:rPr lang="es-EC" sz="2400" b="1" dirty="0" smtClean="0">
                <a:effectLst/>
                <a:latin typeface="Arial" pitchFamily="34" charset="0"/>
                <a:cs typeface="Arial" pitchFamily="34" charset="0"/>
              </a:rPr>
              <a:t/>
            </a:r>
            <a:br>
              <a:rPr lang="es-EC" sz="2400" b="1" dirty="0" smtClean="0">
                <a:effectLst/>
                <a:latin typeface="Arial" pitchFamily="34" charset="0"/>
                <a:cs typeface="Arial" pitchFamily="34" charset="0"/>
              </a:rPr>
            </a:br>
            <a:r>
              <a:rPr lang="es-EC" sz="2400" b="1" dirty="0" smtClean="0">
                <a:effectLst/>
                <a:latin typeface="Arial" pitchFamily="34" charset="0"/>
                <a:cs typeface="Arial" pitchFamily="34" charset="0"/>
              </a:rPr>
              <a:t/>
            </a:r>
            <a:br>
              <a:rPr lang="es-EC" sz="2400" b="1" dirty="0" smtClean="0">
                <a:effectLst/>
                <a:latin typeface="Arial" pitchFamily="34" charset="0"/>
                <a:cs typeface="Arial" pitchFamily="34" charset="0"/>
              </a:rPr>
            </a:br>
            <a:r>
              <a:rPr lang="es-EC" sz="2000" b="1" dirty="0" smtClean="0">
                <a:effectLst/>
                <a:latin typeface="Arial" pitchFamily="34" charset="0"/>
                <a:cs typeface="Arial" pitchFamily="34" charset="0"/>
              </a:rPr>
              <a:t>CAPÍTULO III</a:t>
            </a:r>
            <a:br>
              <a:rPr lang="es-EC" sz="2000" b="1" dirty="0" smtClean="0">
                <a:effectLst/>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effectLst/>
                <a:latin typeface="Arial" pitchFamily="34" charset="0"/>
                <a:cs typeface="Arial" pitchFamily="34" charset="0"/>
              </a:rPr>
              <a:t/>
            </a:r>
            <a:br>
              <a:rPr lang="es-EC" sz="2000" b="1" dirty="0" smtClean="0">
                <a:effectLst/>
                <a:latin typeface="Arial" pitchFamily="34" charset="0"/>
                <a:cs typeface="Arial" pitchFamily="34" charset="0"/>
              </a:rPr>
            </a:br>
            <a:r>
              <a:rPr lang="es-EC" sz="2000" b="1" dirty="0" smtClean="0">
                <a:effectLst/>
                <a:latin typeface="Arial" pitchFamily="34" charset="0"/>
                <a:cs typeface="Arial" pitchFamily="34" charset="0"/>
              </a:rPr>
              <a:t/>
            </a:r>
            <a:br>
              <a:rPr lang="es-EC" sz="2000" b="1" dirty="0" smtClean="0">
                <a:effectLst/>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b="1" dirty="0" smtClean="0">
                <a:effectLst/>
                <a:latin typeface="Arial" pitchFamily="34" charset="0"/>
                <a:cs typeface="Arial" pitchFamily="34" charset="0"/>
              </a:rPr>
              <a:t/>
            </a:r>
            <a:br>
              <a:rPr lang="es-EC" sz="2000" b="1" dirty="0" smtClean="0">
                <a:effectLst/>
                <a:latin typeface="Arial" pitchFamily="34" charset="0"/>
                <a:cs typeface="Arial" pitchFamily="34" charset="0"/>
              </a:rPr>
            </a:br>
            <a:r>
              <a:rPr lang="es-EC" sz="2000" b="1" dirty="0" smtClean="0">
                <a:effectLst/>
                <a:latin typeface="Arial" pitchFamily="34" charset="0"/>
                <a:cs typeface="Arial" pitchFamily="34" charset="0"/>
              </a:rPr>
              <a:t/>
            </a:r>
            <a:br>
              <a:rPr lang="es-EC" sz="2000" b="1" dirty="0" smtClean="0">
                <a:effectLst/>
                <a:latin typeface="Arial" pitchFamily="34" charset="0"/>
                <a:cs typeface="Arial" pitchFamily="34" charset="0"/>
              </a:rPr>
            </a:br>
            <a:r>
              <a:rPr lang="es-EC" sz="2000" b="1" dirty="0" smtClean="0">
                <a:effectLst/>
                <a:latin typeface="Arial" pitchFamily="34" charset="0"/>
                <a:cs typeface="Arial" pitchFamily="34" charset="0"/>
              </a:rPr>
              <a:t/>
            </a:r>
            <a:br>
              <a:rPr lang="es-EC" sz="2000" b="1" dirty="0" smtClean="0">
                <a:effectLst/>
                <a:latin typeface="Arial" pitchFamily="34" charset="0"/>
                <a:cs typeface="Arial" pitchFamily="34" charset="0"/>
              </a:rPr>
            </a:br>
            <a:r>
              <a:rPr lang="es-EC" sz="2200" b="1" dirty="0" smtClean="0">
                <a:latin typeface="Arial" pitchFamily="34" charset="0"/>
                <a:cs typeface="Arial" pitchFamily="34" charset="0"/>
              </a:rPr>
              <a:t/>
            </a:r>
            <a:br>
              <a:rPr lang="es-EC" sz="2200" b="1" dirty="0" smtClean="0">
                <a:latin typeface="Arial" pitchFamily="34" charset="0"/>
                <a:cs typeface="Arial" pitchFamily="34" charset="0"/>
              </a:rPr>
            </a:br>
            <a:endParaRPr lang="es-EC" b="1" dirty="0"/>
          </a:p>
        </p:txBody>
      </p:sp>
      <p:graphicFrame>
        <p:nvGraphicFramePr>
          <p:cNvPr id="6" name="5 Tabla"/>
          <p:cNvGraphicFramePr>
            <a:graphicFrameLocks noGrp="1"/>
          </p:cNvGraphicFramePr>
          <p:nvPr/>
        </p:nvGraphicFramePr>
        <p:xfrm>
          <a:off x="214281" y="1142984"/>
          <a:ext cx="8715439" cy="5414915"/>
        </p:xfrm>
        <a:graphic>
          <a:graphicData uri="http://schemas.openxmlformats.org/drawingml/2006/table">
            <a:tbl>
              <a:tblPr firstRow="1" bandRow="1">
                <a:tableStyleId>{B301B821-A1FF-4177-AEE7-76D212191A09}</a:tableStyleId>
              </a:tblPr>
              <a:tblGrid>
                <a:gridCol w="1584626"/>
                <a:gridCol w="1584625"/>
                <a:gridCol w="5546188"/>
              </a:tblGrid>
              <a:tr h="487441">
                <a:tc gridSpan="3">
                  <a:txBody>
                    <a:bodyPr/>
                    <a:lstStyle/>
                    <a:p>
                      <a:pPr algn="ctr">
                        <a:spcAft>
                          <a:spcPts val="0"/>
                        </a:spcAft>
                      </a:pPr>
                      <a:endParaRPr lang="es-EC" sz="1400" b="1" dirty="0" smtClean="0">
                        <a:latin typeface="Arial" pitchFamily="34" charset="0"/>
                        <a:cs typeface="Arial" pitchFamily="34" charset="0"/>
                      </a:endParaRPr>
                    </a:p>
                    <a:p>
                      <a:pPr algn="ctr">
                        <a:spcAft>
                          <a:spcPts val="0"/>
                        </a:spcAft>
                      </a:pPr>
                      <a:r>
                        <a:rPr lang="es-EC" sz="1400" b="1" dirty="0" smtClean="0">
                          <a:solidFill>
                            <a:schemeClr val="tx1"/>
                          </a:solidFill>
                          <a:latin typeface="Arial" pitchFamily="34" charset="0"/>
                          <a:cs typeface="Arial" pitchFamily="34" charset="0"/>
                        </a:rPr>
                        <a:t>METODOLOGÍA </a:t>
                      </a:r>
                      <a:r>
                        <a:rPr lang="es-EC" sz="1400" b="1" dirty="0">
                          <a:solidFill>
                            <a:schemeClr val="tx1"/>
                          </a:solidFill>
                          <a:latin typeface="Arial" pitchFamily="34" charset="0"/>
                          <a:cs typeface="Arial" pitchFamily="34" charset="0"/>
                        </a:rPr>
                        <a:t>DE LA </a:t>
                      </a:r>
                      <a:r>
                        <a:rPr lang="es-EC" sz="1400" b="1" dirty="0" smtClean="0">
                          <a:solidFill>
                            <a:schemeClr val="tx1"/>
                          </a:solidFill>
                          <a:latin typeface="Arial" pitchFamily="34" charset="0"/>
                          <a:cs typeface="Arial" pitchFamily="34" charset="0"/>
                        </a:rPr>
                        <a:t>INVESTIGACIÓN</a:t>
                      </a:r>
                      <a:endParaRPr lang="es-EC" sz="1400" b="1" dirty="0">
                        <a:solidFill>
                          <a:schemeClr val="tx1"/>
                        </a:solidFill>
                        <a:latin typeface="Arial" pitchFamily="34" charset="0"/>
                        <a:ea typeface="Times New Roman"/>
                        <a:cs typeface="Arial" pitchFamily="34" charset="0"/>
                      </a:endParaRPr>
                    </a:p>
                  </a:txBody>
                  <a:tcPr marL="68580" marR="68580" marT="0" marB="0"/>
                </a:tc>
                <a:tc hMerge="1">
                  <a:txBody>
                    <a:bodyPr/>
                    <a:lstStyle/>
                    <a:p>
                      <a:endParaRPr lang="es-EC"/>
                    </a:p>
                  </a:txBody>
                  <a:tcPr/>
                </a:tc>
                <a:tc hMerge="1">
                  <a:txBody>
                    <a:bodyPr/>
                    <a:lstStyle/>
                    <a:p>
                      <a:endParaRPr lang="es-EC"/>
                    </a:p>
                  </a:txBody>
                  <a:tcPr/>
                </a:tc>
              </a:tr>
              <a:tr h="441253">
                <a:tc>
                  <a:txBody>
                    <a:bodyPr/>
                    <a:lstStyle/>
                    <a:p>
                      <a:pPr algn="ctr">
                        <a:spcAft>
                          <a:spcPts val="0"/>
                        </a:spcAft>
                      </a:pPr>
                      <a:r>
                        <a:rPr lang="es-EC" sz="1400" b="1" dirty="0">
                          <a:latin typeface="Arial" pitchFamily="34" charset="0"/>
                          <a:cs typeface="Arial" pitchFamily="34" charset="0"/>
                        </a:rPr>
                        <a:t>DISEÑO DE LA INVESTIGACIÓN</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s-EC" sz="1400" b="1" dirty="0">
                          <a:latin typeface="Arial" pitchFamily="34" charset="0"/>
                          <a:cs typeface="Arial" pitchFamily="34" charset="0"/>
                        </a:rPr>
                        <a:t>NO EXPERIMENTAL</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endParaRPr lang="es-EC" sz="1400" b="1" dirty="0" smtClean="0">
                        <a:latin typeface="Arial" pitchFamily="34" charset="0"/>
                        <a:cs typeface="Arial" pitchFamily="34" charset="0"/>
                      </a:endParaRPr>
                    </a:p>
                    <a:p>
                      <a:pPr>
                        <a:spcAft>
                          <a:spcPts val="0"/>
                        </a:spcAft>
                      </a:pPr>
                      <a:r>
                        <a:rPr lang="es-EC" sz="1400" b="1" dirty="0" smtClean="0">
                          <a:latin typeface="Arial" pitchFamily="34" charset="0"/>
                          <a:cs typeface="Arial" pitchFamily="34" charset="0"/>
                        </a:rPr>
                        <a:t>Sin manipulación</a:t>
                      </a:r>
                      <a:r>
                        <a:rPr lang="es-EC" sz="1400" b="1" dirty="0">
                          <a:latin typeface="Arial" pitchFamily="34" charset="0"/>
                          <a:cs typeface="Arial" pitchFamily="34" charset="0"/>
                        </a:rPr>
                        <a:t/>
                      </a:r>
                      <a:br>
                        <a:rPr lang="es-EC" sz="1400" b="1" dirty="0">
                          <a:latin typeface="Arial" pitchFamily="34" charset="0"/>
                          <a:cs typeface="Arial" pitchFamily="34" charset="0"/>
                        </a:rPr>
                      </a:br>
                      <a:endParaRPr lang="es-EC" sz="1400" b="1" dirty="0">
                        <a:solidFill>
                          <a:schemeClr val="tx1"/>
                        </a:solidFill>
                        <a:latin typeface="Arial" pitchFamily="34" charset="0"/>
                        <a:ea typeface="Times New Roman"/>
                        <a:cs typeface="Arial" pitchFamily="34" charset="0"/>
                      </a:endParaRPr>
                    </a:p>
                  </a:txBody>
                  <a:tcPr marL="68580" marR="68580" marT="0" marB="0" anchor="ctr"/>
                </a:tc>
              </a:tr>
              <a:tr h="423610">
                <a:tc rowSpan="2">
                  <a:txBody>
                    <a:bodyPr/>
                    <a:lstStyle/>
                    <a:p>
                      <a:pPr algn="ctr">
                        <a:spcAft>
                          <a:spcPts val="0"/>
                        </a:spcAft>
                      </a:pPr>
                      <a:endParaRPr lang="es-EC" sz="1400" b="1" dirty="0">
                        <a:latin typeface="Arial" pitchFamily="34" charset="0"/>
                        <a:cs typeface="Arial" pitchFamily="34" charset="0"/>
                      </a:endParaRPr>
                    </a:p>
                    <a:p>
                      <a:pPr algn="ctr">
                        <a:spcAft>
                          <a:spcPts val="0"/>
                        </a:spcAft>
                      </a:pPr>
                      <a:r>
                        <a:rPr lang="es-EC" sz="1400" b="1" dirty="0">
                          <a:latin typeface="Arial" pitchFamily="34" charset="0"/>
                          <a:cs typeface="Arial" pitchFamily="34" charset="0"/>
                        </a:rPr>
                        <a:t>MODALIDAD DE INVESTIGACIÓN</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s-EC" sz="1400" b="1" dirty="0">
                          <a:latin typeface="Arial" pitchFamily="34" charset="0"/>
                          <a:cs typeface="Arial" pitchFamily="34" charset="0"/>
                        </a:rPr>
                        <a:t>DE CAMPO</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C" sz="1400" b="1" dirty="0">
                          <a:latin typeface="Arial" pitchFamily="34" charset="0"/>
                          <a:cs typeface="Arial" pitchFamily="34" charset="0"/>
                        </a:rPr>
                        <a:t>Indagación directa propuesta</a:t>
                      </a:r>
                      <a:endParaRPr lang="es-EC" sz="1400" b="1" dirty="0">
                        <a:solidFill>
                          <a:schemeClr val="tx1"/>
                        </a:solidFill>
                        <a:latin typeface="Arial" pitchFamily="34" charset="0"/>
                        <a:ea typeface="Times New Roman"/>
                        <a:cs typeface="Arial" pitchFamily="34" charset="0"/>
                      </a:endParaRPr>
                    </a:p>
                  </a:txBody>
                  <a:tcPr marL="68580" marR="68580" marT="0" marB="0" anchor="ctr"/>
                </a:tc>
              </a:tr>
              <a:tr h="423610">
                <a:tc vMerge="1">
                  <a:txBody>
                    <a:bodyPr/>
                    <a:lstStyle/>
                    <a:p>
                      <a:endParaRPr lang="es-EC"/>
                    </a:p>
                  </a:txBody>
                  <a:tcPr/>
                </a:tc>
                <a:tc>
                  <a:txBody>
                    <a:bodyPr/>
                    <a:lstStyle/>
                    <a:p>
                      <a:pPr algn="ctr">
                        <a:spcAft>
                          <a:spcPts val="0"/>
                        </a:spcAft>
                      </a:pPr>
                      <a:r>
                        <a:rPr lang="es-ES_tradnl" sz="1400" b="1" dirty="0">
                          <a:latin typeface="Arial" pitchFamily="34" charset="0"/>
                          <a:cs typeface="Arial" pitchFamily="34" charset="0"/>
                        </a:rPr>
                        <a:t>DOCUMENTAL</a:t>
                      </a:r>
                      <a:endParaRPr lang="es-EC" sz="1400" b="1" dirty="0">
                        <a:latin typeface="Arial" pitchFamily="34" charset="0"/>
                        <a:cs typeface="Arial" pitchFamily="34" charset="0"/>
                      </a:endParaRPr>
                    </a:p>
                    <a:p>
                      <a:pPr algn="ctr">
                        <a:spcAft>
                          <a:spcPts val="0"/>
                        </a:spcAft>
                      </a:pPr>
                      <a:r>
                        <a:rPr lang="es-ES_tradnl" sz="1400" b="1" dirty="0">
                          <a:latin typeface="Arial" pitchFamily="34" charset="0"/>
                          <a:cs typeface="Arial" pitchFamily="34" charset="0"/>
                        </a:rPr>
                        <a:t>BIBLIOGRÁFICA</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C" sz="1400" b="1" dirty="0">
                          <a:latin typeface="Arial" pitchFamily="34" charset="0"/>
                          <a:cs typeface="Arial" pitchFamily="34" charset="0"/>
                        </a:rPr>
                        <a:t>Recolectando información fuentes</a:t>
                      </a:r>
                      <a:endParaRPr lang="es-EC" sz="1400" b="1" dirty="0">
                        <a:solidFill>
                          <a:schemeClr val="tx1"/>
                        </a:solidFill>
                        <a:latin typeface="Arial" pitchFamily="34" charset="0"/>
                        <a:ea typeface="Times New Roman"/>
                        <a:cs typeface="Arial" pitchFamily="34" charset="0"/>
                      </a:endParaRPr>
                    </a:p>
                  </a:txBody>
                  <a:tcPr marL="68580" marR="68580" marT="0" marB="0" anchor="ctr"/>
                </a:tc>
              </a:tr>
              <a:tr h="487441">
                <a:tc rowSpan="2">
                  <a:txBody>
                    <a:bodyPr/>
                    <a:lstStyle/>
                    <a:p>
                      <a:pPr algn="ctr">
                        <a:spcAft>
                          <a:spcPts val="0"/>
                        </a:spcAft>
                      </a:pPr>
                      <a:r>
                        <a:rPr lang="es-EC" sz="1400" b="1" dirty="0">
                          <a:latin typeface="Arial" pitchFamily="34" charset="0"/>
                          <a:cs typeface="Arial" pitchFamily="34" charset="0"/>
                        </a:rPr>
                        <a:t>TIPOS DE INVESTIGACIÓN</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s-EC" sz="1400" b="1" dirty="0">
                          <a:latin typeface="Arial" pitchFamily="34" charset="0"/>
                          <a:cs typeface="Arial" pitchFamily="34" charset="0"/>
                        </a:rPr>
                        <a:t>DESCRIPTIVO</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C" sz="1400" b="1" dirty="0">
                          <a:latin typeface="Arial" pitchFamily="34" charset="0"/>
                          <a:cs typeface="Arial" pitchFamily="34" charset="0"/>
                        </a:rPr>
                        <a:t>Objetivo no fue evaluar hipótesis sino detallar aspectos Observados</a:t>
                      </a:r>
                      <a:endParaRPr lang="es-EC" sz="1400" b="1" dirty="0">
                        <a:solidFill>
                          <a:schemeClr val="tx1"/>
                        </a:solidFill>
                        <a:latin typeface="Arial" pitchFamily="34" charset="0"/>
                        <a:ea typeface="Times New Roman"/>
                        <a:cs typeface="Arial" pitchFamily="34" charset="0"/>
                      </a:endParaRPr>
                    </a:p>
                  </a:txBody>
                  <a:tcPr marL="68580" marR="68580" marT="0" marB="0" anchor="ctr"/>
                </a:tc>
              </a:tr>
              <a:tr h="974882">
                <a:tc vMerge="1">
                  <a:txBody>
                    <a:bodyPr/>
                    <a:lstStyle/>
                    <a:p>
                      <a:endParaRPr lang="es-EC"/>
                    </a:p>
                  </a:txBody>
                  <a:tcPr/>
                </a:tc>
                <a:tc>
                  <a:txBody>
                    <a:bodyPr/>
                    <a:lstStyle/>
                    <a:p>
                      <a:pPr algn="ctr">
                        <a:spcAft>
                          <a:spcPts val="0"/>
                        </a:spcAft>
                      </a:pPr>
                      <a:r>
                        <a:rPr lang="es-EC" sz="1400" b="1" dirty="0">
                          <a:latin typeface="Arial" pitchFamily="34" charset="0"/>
                          <a:cs typeface="Arial" pitchFamily="34" charset="0"/>
                        </a:rPr>
                        <a:t>ENFOQUE</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C" sz="1400" b="1" dirty="0" err="1">
                          <a:latin typeface="Arial" pitchFamily="34" charset="0"/>
                          <a:cs typeface="Arial" pitchFamily="34" charset="0"/>
                        </a:rPr>
                        <a:t>Cuanti</a:t>
                      </a:r>
                      <a:r>
                        <a:rPr lang="es-EC" sz="1400" b="1" dirty="0">
                          <a:latin typeface="Arial" pitchFamily="34" charset="0"/>
                          <a:cs typeface="Arial" pitchFamily="34" charset="0"/>
                        </a:rPr>
                        <a:t>-cualitativa </a:t>
                      </a:r>
                      <a:r>
                        <a:rPr lang="es-ES" sz="1400" b="1" dirty="0">
                          <a:latin typeface="Arial" pitchFamily="34" charset="0"/>
                          <a:cs typeface="Arial" pitchFamily="34" charset="0"/>
                        </a:rPr>
                        <a:t>se caracteriza por hacer el estudio de determinados puntos abstractos que se apoyan en una metodología cuantitativa porque utiliza a la estadística para realizar el análisis</a:t>
                      </a:r>
                      <a:endParaRPr lang="es-EC" sz="1400" b="1" dirty="0">
                        <a:solidFill>
                          <a:schemeClr val="tx1"/>
                        </a:solidFill>
                        <a:latin typeface="Arial" pitchFamily="34" charset="0"/>
                        <a:ea typeface="Times New Roman"/>
                        <a:cs typeface="Arial" pitchFamily="34" charset="0"/>
                      </a:endParaRPr>
                    </a:p>
                  </a:txBody>
                  <a:tcPr marL="68580" marR="68580" marT="0" marB="0" anchor="ctr"/>
                </a:tc>
              </a:tr>
              <a:tr h="423610">
                <a:tc>
                  <a:txBody>
                    <a:bodyPr/>
                    <a:lstStyle/>
                    <a:p>
                      <a:pPr algn="ctr">
                        <a:spcAft>
                          <a:spcPts val="0"/>
                        </a:spcAft>
                      </a:pPr>
                      <a:r>
                        <a:rPr lang="es-EC" sz="1400" b="1" dirty="0">
                          <a:latin typeface="Arial" pitchFamily="34" charset="0"/>
                          <a:cs typeface="Arial" pitchFamily="34" charset="0"/>
                        </a:rPr>
                        <a:t>TÉCNICAS DE RECOLECCIÓN</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es-EC" sz="1400" b="1" dirty="0" smtClean="0">
                        <a:latin typeface="Arial" pitchFamily="34" charset="0"/>
                        <a:cs typeface="Arial" pitchFamily="34" charset="0"/>
                      </a:endParaRPr>
                    </a:p>
                    <a:p>
                      <a:pPr algn="ctr">
                        <a:spcAft>
                          <a:spcPts val="0"/>
                        </a:spcAft>
                      </a:pPr>
                      <a:r>
                        <a:rPr lang="es-EC" sz="1400" b="1" dirty="0" smtClean="0">
                          <a:latin typeface="Arial" pitchFamily="34" charset="0"/>
                          <a:cs typeface="Arial" pitchFamily="34" charset="0"/>
                        </a:rPr>
                        <a:t>TEST </a:t>
                      </a:r>
                      <a:r>
                        <a:rPr lang="es-EC" sz="1400" b="1" dirty="0">
                          <a:latin typeface="Arial" pitchFamily="34" charset="0"/>
                          <a:cs typeface="Arial" pitchFamily="34" charset="0"/>
                        </a:rPr>
                        <a:t/>
                      </a:r>
                      <a:br>
                        <a:rPr lang="es-EC" sz="1400" b="1" dirty="0">
                          <a:latin typeface="Arial" pitchFamily="34" charset="0"/>
                          <a:cs typeface="Arial" pitchFamily="34" charset="0"/>
                        </a:rPr>
                      </a:b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1" dirty="0" smtClean="0">
                          <a:latin typeface="Arial" pitchFamily="34" charset="0"/>
                          <a:cs typeface="Arial" pitchFamily="34" charset="0"/>
                        </a:rPr>
                        <a:t>TEPSI</a:t>
                      </a:r>
                      <a:endParaRPr lang="es-EC" sz="1400" b="1" dirty="0" smtClean="0">
                        <a:solidFill>
                          <a:schemeClr val="tx1"/>
                        </a:solidFill>
                        <a:latin typeface="Arial" pitchFamily="34" charset="0"/>
                        <a:ea typeface="Times New Roman"/>
                        <a:cs typeface="Arial" pitchFamily="34" charset="0"/>
                      </a:endParaRPr>
                    </a:p>
                  </a:txBody>
                  <a:tcPr marL="68580" marR="68580" marT="0" marB="0" anchor="ctr"/>
                </a:tc>
              </a:tr>
              <a:tr h="423610">
                <a:tc>
                  <a:txBody>
                    <a:bodyPr/>
                    <a:lstStyle/>
                    <a:p>
                      <a:pPr algn="ctr">
                        <a:spcAft>
                          <a:spcPts val="0"/>
                        </a:spcAft>
                      </a:pPr>
                      <a:r>
                        <a:rPr lang="es-EC" sz="1400" b="1" dirty="0">
                          <a:latin typeface="Arial" pitchFamily="34" charset="0"/>
                          <a:cs typeface="Arial" pitchFamily="34" charset="0"/>
                        </a:rPr>
                        <a:t>INSTRUMENTOS</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b="1" dirty="0" smtClean="0">
                          <a:latin typeface="Arial" pitchFamily="34" charset="0"/>
                          <a:cs typeface="Arial" pitchFamily="34" charset="0"/>
                        </a:rPr>
                        <a:t>OBSERVACIÓN</a:t>
                      </a:r>
                      <a:endParaRPr lang="es-EC" sz="1400" b="1" dirty="0" smtClean="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C" sz="1400" b="1" dirty="0">
                          <a:latin typeface="Arial" pitchFamily="34" charset="0"/>
                          <a:cs typeface="Arial" pitchFamily="34" charset="0"/>
                        </a:rPr>
                        <a:t>Guía de Observación</a:t>
                      </a:r>
                      <a:endParaRPr lang="es-EC" sz="1400" b="1" dirty="0">
                        <a:solidFill>
                          <a:schemeClr val="tx1"/>
                        </a:solidFill>
                        <a:latin typeface="Arial" pitchFamily="34" charset="0"/>
                        <a:ea typeface="Times New Roman"/>
                        <a:cs typeface="Arial" pitchFamily="34" charset="0"/>
                      </a:endParaRPr>
                    </a:p>
                  </a:txBody>
                  <a:tcPr marL="68580" marR="68580" marT="0" marB="0" anchor="ctr"/>
                </a:tc>
              </a:tr>
              <a:tr h="487441">
                <a:tc rowSpan="2">
                  <a:txBody>
                    <a:bodyPr/>
                    <a:lstStyle/>
                    <a:p>
                      <a:pPr algn="ctr">
                        <a:spcAft>
                          <a:spcPts val="0"/>
                        </a:spcAft>
                      </a:pPr>
                      <a:r>
                        <a:rPr lang="es-EC" sz="1400" b="1" kern="1200" dirty="0">
                          <a:latin typeface="Arial" pitchFamily="34" charset="0"/>
                          <a:cs typeface="Arial" pitchFamily="34" charset="0"/>
                        </a:rPr>
                        <a:t>MÉTODOS DE INVESTIGACIÓN</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s-ES_tradnl" sz="1400" b="1" kern="1200" dirty="0">
                          <a:latin typeface="Arial" pitchFamily="34" charset="0"/>
                          <a:cs typeface="Arial" pitchFamily="34" charset="0"/>
                        </a:rPr>
                        <a:t>INDUCTIVO</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S_tradnl" sz="1400" b="1" kern="1200" dirty="0">
                          <a:latin typeface="Arial" pitchFamily="34" charset="0"/>
                          <a:cs typeface="Arial" pitchFamily="34" charset="0"/>
                        </a:rPr>
                        <a:t>E</a:t>
                      </a:r>
                      <a:r>
                        <a:rPr lang="es-EC" sz="1400" b="1" kern="1200" dirty="0">
                          <a:latin typeface="Arial" pitchFamily="34" charset="0"/>
                          <a:cs typeface="Arial" pitchFamily="34" charset="0"/>
                        </a:rPr>
                        <a:t>n el aula a cada uno de los niños/as para conocer los patrones de comportamiento después proponer alternativas</a:t>
                      </a:r>
                      <a:endParaRPr lang="es-EC" sz="1400" b="1" dirty="0">
                        <a:solidFill>
                          <a:schemeClr val="tx1"/>
                        </a:solidFill>
                        <a:latin typeface="Arial" pitchFamily="34" charset="0"/>
                        <a:ea typeface="Times New Roman"/>
                        <a:cs typeface="Arial" pitchFamily="34" charset="0"/>
                      </a:endParaRPr>
                    </a:p>
                  </a:txBody>
                  <a:tcPr marL="68580" marR="68580" marT="0" marB="0" anchor="ctr"/>
                </a:tc>
              </a:tr>
              <a:tr h="423610">
                <a:tc vMerge="1">
                  <a:txBody>
                    <a:bodyPr/>
                    <a:lstStyle/>
                    <a:p>
                      <a:endParaRPr lang="es-EC"/>
                    </a:p>
                  </a:txBody>
                  <a:tcPr/>
                </a:tc>
                <a:tc>
                  <a:txBody>
                    <a:bodyPr/>
                    <a:lstStyle/>
                    <a:p>
                      <a:pPr algn="ctr">
                        <a:spcAft>
                          <a:spcPts val="0"/>
                        </a:spcAft>
                      </a:pPr>
                      <a:r>
                        <a:rPr lang="es-ES_tradnl" sz="1400" b="1" dirty="0">
                          <a:latin typeface="Arial" pitchFamily="34" charset="0"/>
                          <a:cs typeface="Arial" pitchFamily="34" charset="0"/>
                        </a:rPr>
                        <a:t>DEDUCTIVO</a:t>
                      </a:r>
                      <a:endParaRPr lang="es-EC" sz="1400" b="1" dirty="0">
                        <a:solidFill>
                          <a:schemeClr val="tx1"/>
                        </a:solidFill>
                        <a:latin typeface="Arial" pitchFamily="34" charset="0"/>
                        <a:ea typeface="Times New Roman"/>
                        <a:cs typeface="Arial" pitchFamily="34" charset="0"/>
                      </a:endParaRPr>
                    </a:p>
                  </a:txBody>
                  <a:tcPr marL="68580" marR="68580" marT="0" marB="0" anchor="ctr"/>
                </a:tc>
                <a:tc>
                  <a:txBody>
                    <a:bodyPr/>
                    <a:lstStyle/>
                    <a:p>
                      <a:pPr>
                        <a:spcAft>
                          <a:spcPts val="0"/>
                        </a:spcAft>
                      </a:pPr>
                      <a:r>
                        <a:rPr lang="es-EC" sz="1400" b="1" dirty="0">
                          <a:latin typeface="Arial" pitchFamily="34" charset="0"/>
                          <a:cs typeface="Arial" pitchFamily="34" charset="0"/>
                        </a:rPr>
                        <a:t>Se lo realizó en el Centro Infantil  test y observación</a:t>
                      </a:r>
                      <a:endParaRPr lang="es-EC" sz="1400" b="1" dirty="0">
                        <a:solidFill>
                          <a:schemeClr val="tx1"/>
                        </a:solidFill>
                        <a:latin typeface="Arial" pitchFamily="34" charset="0"/>
                        <a:ea typeface="Times New Roman"/>
                        <a:cs typeface="Arial" pitchFamily="34" charset="0"/>
                      </a:endParaRPr>
                    </a:p>
                  </a:txBody>
                  <a:tcPr marL="68580" marR="68580" marT="0" marB="0" anchor="ctr"/>
                </a:tc>
              </a:tr>
            </a:tbl>
          </a:graphicData>
        </a:graphic>
      </p:graphicFrame>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latin typeface="Arial" pitchFamily="34" charset="0"/>
              <a:cs typeface="Arial" pitchFamily="34" charset="0"/>
            </a:endParaRPr>
          </a:p>
        </p:txBody>
      </p:sp>
      <p:sp>
        <p:nvSpPr>
          <p:cNvPr id="3" name="2 Rectángulo"/>
          <p:cNvSpPr/>
          <p:nvPr/>
        </p:nvSpPr>
        <p:spPr>
          <a:xfrm>
            <a:off x="611560" y="1196753"/>
            <a:ext cx="7992888" cy="2585323"/>
          </a:xfrm>
          <a:prstGeom prst="rect">
            <a:avLst/>
          </a:prstGeom>
        </p:spPr>
        <p:txBody>
          <a:bodyPr wrap="square">
            <a:spAutoFit/>
          </a:bodyPr>
          <a:lstStyle/>
          <a:p>
            <a:pPr algn="ct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b="1" dirty="0" smtClean="0">
                <a:latin typeface="Arial" pitchFamily="34" charset="0"/>
                <a:cs typeface="Arial" pitchFamily="34" charset="0"/>
              </a:rPr>
              <a:t>POBLACIÓN Y MUESTRA</a:t>
            </a:r>
          </a:p>
          <a:p>
            <a:pPr algn="ctr"/>
            <a:endParaRPr lang="es-EC" b="1" dirty="0" smtClean="0">
              <a:latin typeface="Arial" pitchFamily="34" charset="0"/>
              <a:cs typeface="Arial" pitchFamily="34" charset="0"/>
            </a:endParaRPr>
          </a:p>
          <a:p>
            <a:pPr algn="ctr"/>
            <a:r>
              <a:rPr lang="es-EC" dirty="0" smtClean="0">
                <a:latin typeface="Arial" pitchFamily="34" charset="0"/>
                <a:cs typeface="Arial" pitchFamily="34" charset="0"/>
              </a:rPr>
              <a:t>integrada por 111  sujetos 52 niños/as de 2 a 5 años 17 niños/as de 2-3 años, 18 Niños/as de 3-4 años, 17 Niños/as de 4-5 años, 52 representantes y 7 docentes.</a:t>
            </a:r>
          </a:p>
          <a:p>
            <a:pPr algn="ctr"/>
            <a:r>
              <a:rPr lang="es-EC" dirty="0" smtClean="0">
                <a:latin typeface="Arial" pitchFamily="34" charset="0"/>
                <a:cs typeface="Arial" pitchFamily="34" charset="0"/>
              </a:rPr>
              <a:t>81% Personas que sustituyen a los padres (42) 19% Padres (10)</a:t>
            </a:r>
          </a:p>
          <a:p>
            <a:pPr algn="ctr"/>
            <a:r>
              <a:rPr lang="es-EC" b="1" dirty="0" smtClean="0">
                <a:latin typeface="Arial" pitchFamily="34" charset="0"/>
                <a:cs typeface="Arial" pitchFamily="34" charset="0"/>
              </a:rPr>
              <a:t/>
            </a:r>
            <a:br>
              <a:rPr lang="es-EC" b="1" dirty="0" smtClean="0">
                <a:latin typeface="Arial" pitchFamily="34" charset="0"/>
                <a:cs typeface="Arial" pitchFamily="34" charset="0"/>
              </a:rPr>
            </a:br>
            <a:endParaRPr lang="es-EC" dirty="0"/>
          </a:p>
        </p:txBody>
      </p:sp>
      <p:pic>
        <p:nvPicPr>
          <p:cNvPr id="4" name="Picture 2" descr="C:\Users\Usuario\Desktop\cel vero octubre\fotos\31052013(013).jpg"/>
          <p:cNvPicPr>
            <a:picLocks noChangeAspect="1" noChangeArrowheads="1"/>
          </p:cNvPicPr>
          <p:nvPr/>
        </p:nvPicPr>
        <p:blipFill>
          <a:blip r:embed="rId2" cstate="print"/>
          <a:srcRect/>
          <a:stretch>
            <a:fillRect/>
          </a:stretch>
        </p:blipFill>
        <p:spPr bwMode="auto">
          <a:xfrm>
            <a:off x="0" y="4725144"/>
            <a:ext cx="9144000" cy="2132856"/>
          </a:xfrm>
          <a:prstGeom prst="rect">
            <a:avLst/>
          </a:prstGeom>
          <a:noFill/>
        </p:spPr>
      </p:pic>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Times New Roman" pitchFamily="18" charset="0"/>
              <a:cs typeface="Times New Roman" pitchFamily="18" charset="0"/>
            </a:endParaRPr>
          </a:p>
        </p:txBody>
      </p:sp>
      <p:sp>
        <p:nvSpPr>
          <p:cNvPr id="3" name="2 Rectángulo"/>
          <p:cNvSpPr/>
          <p:nvPr/>
        </p:nvSpPr>
        <p:spPr>
          <a:xfrm>
            <a:off x="539552" y="1052736"/>
            <a:ext cx="8136904" cy="5016758"/>
          </a:xfrm>
          <a:prstGeom prst="rect">
            <a:avLst/>
          </a:prstGeom>
        </p:spPr>
        <p:txBody>
          <a:bodyPr wrap="square">
            <a:spAutoFit/>
          </a:bodyPr>
          <a:lstStyle/>
          <a:p>
            <a:pPr algn="ctr"/>
            <a:r>
              <a:rPr lang="es-EC" sz="2000" b="1" dirty="0" smtClean="0">
                <a:latin typeface="Arial" pitchFamily="34" charset="0"/>
                <a:cs typeface="Arial" pitchFamily="34" charset="0"/>
              </a:rPr>
              <a:t>HIPÓTESIS</a:t>
            </a:r>
          </a:p>
          <a:p>
            <a:pPr algn="ctr"/>
            <a:r>
              <a:rPr lang="es-EC" sz="2000" dirty="0" smtClean="0">
                <a:latin typeface="Arial" pitchFamily="34" charset="0"/>
                <a:cs typeface="Arial" pitchFamily="34" charset="0"/>
              </a:rPr>
              <a:t>Hi:	El cuidado de los niños/as por personas que sustituyen a los padres genera aprendizajes poco significativos y comportamientos inadecuados.</a:t>
            </a:r>
          </a:p>
          <a:p>
            <a:pPr algn="ctr"/>
            <a:endParaRPr lang="es-EC" sz="2000" dirty="0" smtClean="0">
              <a:latin typeface="Arial" pitchFamily="34" charset="0"/>
              <a:cs typeface="Arial" pitchFamily="34" charset="0"/>
            </a:endParaRPr>
          </a:p>
          <a:p>
            <a:pPr algn="ctr"/>
            <a:r>
              <a:rPr lang="es-EC" sz="2000" dirty="0" smtClean="0">
                <a:latin typeface="Arial" pitchFamily="34" charset="0"/>
                <a:cs typeface="Arial" pitchFamily="34" charset="0"/>
              </a:rPr>
              <a:t>Ho: 	El cuidado de los niños/as por personas que sustituyen a los padres genera aprendizajes significativos y comportamientos adecuados.</a:t>
            </a:r>
          </a:p>
          <a:p>
            <a:endParaRPr lang="es-EC" sz="2000" dirty="0" smtClean="0">
              <a:latin typeface="Arial" pitchFamily="34" charset="0"/>
              <a:cs typeface="Arial" pitchFamily="34" charset="0"/>
            </a:endParaRPr>
          </a:p>
          <a:p>
            <a:pPr algn="ctr"/>
            <a:r>
              <a:rPr lang="es-EC" sz="2000" b="1" dirty="0" smtClean="0">
                <a:latin typeface="Arial" pitchFamily="34" charset="0"/>
                <a:cs typeface="Arial" pitchFamily="34" charset="0"/>
              </a:rPr>
              <a:t>VARIABLES</a:t>
            </a:r>
          </a:p>
          <a:p>
            <a:pPr algn="ctr"/>
            <a:r>
              <a:rPr lang="es-EC" sz="2000" dirty="0" smtClean="0">
                <a:latin typeface="Arial" pitchFamily="34" charset="0"/>
                <a:cs typeface="Arial" pitchFamily="34" charset="0"/>
              </a:rPr>
              <a:t>VARIABLE INDEPENDIENTE</a:t>
            </a:r>
          </a:p>
          <a:p>
            <a:pPr algn="ctr"/>
            <a:r>
              <a:rPr lang="es-EC" sz="2000" dirty="0" smtClean="0">
                <a:latin typeface="Arial" pitchFamily="34" charset="0"/>
                <a:cs typeface="Arial" pitchFamily="34" charset="0"/>
              </a:rPr>
              <a:t> Niños/as cuidados personas que sustituyen a los padres </a:t>
            </a:r>
          </a:p>
          <a:p>
            <a:pPr algn="ctr"/>
            <a:endParaRPr lang="es-EC" sz="2000" dirty="0" smtClean="0">
              <a:latin typeface="Arial" pitchFamily="34" charset="0"/>
              <a:cs typeface="Arial" pitchFamily="34" charset="0"/>
            </a:endParaRPr>
          </a:p>
          <a:p>
            <a:pPr algn="ctr"/>
            <a:r>
              <a:rPr lang="es-EC" sz="2000" dirty="0" smtClean="0">
                <a:latin typeface="Arial" pitchFamily="34" charset="0"/>
                <a:cs typeface="Arial" pitchFamily="34" charset="0"/>
              </a:rPr>
              <a:t>VARIABLE DEPENDIENTE </a:t>
            </a:r>
          </a:p>
          <a:p>
            <a:pPr algn="ctr"/>
            <a:r>
              <a:rPr lang="es-EC" sz="2000" dirty="0" smtClean="0">
                <a:latin typeface="Arial" pitchFamily="34" charset="0"/>
                <a:cs typeface="Arial" pitchFamily="34" charset="0"/>
              </a:rPr>
              <a:t>VD1: Aprendizajes infantil. </a:t>
            </a:r>
          </a:p>
          <a:p>
            <a:pPr algn="ctr"/>
            <a:r>
              <a:rPr lang="es-EC" sz="2000" dirty="0" smtClean="0">
                <a:latin typeface="Arial" pitchFamily="34" charset="0"/>
                <a:cs typeface="Arial" pitchFamily="34" charset="0"/>
              </a:rPr>
              <a:t>VD2:Comportamientos infantil.</a:t>
            </a:r>
          </a:p>
        </p:txBody>
      </p:sp>
      <p:pic>
        <p:nvPicPr>
          <p:cNvPr id="4" name="Picture 2" descr="C:\Users\Usuario\Desktop\cel vero octubre\fotos\15102013(001).jpg"/>
          <p:cNvPicPr>
            <a:picLocks noChangeAspect="1" noChangeArrowheads="1"/>
          </p:cNvPicPr>
          <p:nvPr/>
        </p:nvPicPr>
        <p:blipFill>
          <a:blip r:embed="rId2" cstate="print"/>
          <a:srcRect/>
          <a:stretch>
            <a:fillRect/>
          </a:stretch>
        </p:blipFill>
        <p:spPr bwMode="auto">
          <a:xfrm>
            <a:off x="-1" y="4869160"/>
            <a:ext cx="2651787" cy="1988840"/>
          </a:xfrm>
          <a:prstGeom prst="rect">
            <a:avLst/>
          </a:prstGeom>
          <a:noFill/>
        </p:spPr>
      </p:pic>
      <p:pic>
        <p:nvPicPr>
          <p:cNvPr id="5" name="Picture 2" descr="C:\Users\Usuario\Desktop\cel vero octubre\fotos\16092013(002).jpg"/>
          <p:cNvPicPr>
            <a:picLocks noChangeAspect="1" noChangeArrowheads="1"/>
          </p:cNvPicPr>
          <p:nvPr/>
        </p:nvPicPr>
        <p:blipFill>
          <a:blip r:embed="rId3" cstate="print"/>
          <a:srcRect r="33758" b="26375"/>
          <a:stretch>
            <a:fillRect/>
          </a:stretch>
        </p:blipFill>
        <p:spPr bwMode="auto">
          <a:xfrm>
            <a:off x="6492213" y="4869160"/>
            <a:ext cx="2651786" cy="1988840"/>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rmAutofit fontScale="90000"/>
          </a:bodyPr>
          <a:lstStyle/>
          <a:p>
            <a:pPr algn="ctr"/>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Arial" pitchFamily="34" charset="0"/>
              <a:cs typeface="Arial" pitchFamily="34" charset="0"/>
            </a:endParaRPr>
          </a:p>
        </p:txBody>
      </p:sp>
      <p:sp>
        <p:nvSpPr>
          <p:cNvPr id="3" name="2 Rectángulo"/>
          <p:cNvSpPr/>
          <p:nvPr/>
        </p:nvSpPr>
        <p:spPr>
          <a:xfrm>
            <a:off x="642910" y="857232"/>
            <a:ext cx="7848872" cy="338554"/>
          </a:xfrm>
          <a:prstGeom prst="rect">
            <a:avLst/>
          </a:prstGeom>
        </p:spPr>
        <p:txBody>
          <a:bodyPr wrap="square">
            <a:spAutoFit/>
          </a:bodyPr>
          <a:lstStyle/>
          <a:p>
            <a:pPr algn="ctr"/>
            <a:r>
              <a:rPr lang="es-EC" sz="1600" b="1" dirty="0" smtClean="0">
                <a:latin typeface="Arial" pitchFamily="34" charset="0"/>
                <a:cs typeface="Arial" pitchFamily="34" charset="0"/>
              </a:rPr>
              <a:t>OPERACIONALIZACIÓN DE VARIABLES</a:t>
            </a:r>
          </a:p>
        </p:txBody>
      </p:sp>
      <p:graphicFrame>
        <p:nvGraphicFramePr>
          <p:cNvPr id="8" name="7 Tabla"/>
          <p:cNvGraphicFramePr>
            <a:graphicFrameLocks noGrp="1"/>
          </p:cNvGraphicFramePr>
          <p:nvPr/>
        </p:nvGraphicFramePr>
        <p:xfrm>
          <a:off x="500034" y="1428736"/>
          <a:ext cx="8358248" cy="4954461"/>
        </p:xfrm>
        <a:graphic>
          <a:graphicData uri="http://schemas.openxmlformats.org/drawingml/2006/table">
            <a:tbl>
              <a:tblPr firstRow="1" bandRow="1">
                <a:tableStyleId>{5C22544A-7EE6-4342-B048-85BDC9FD1C3A}</a:tableStyleId>
              </a:tblPr>
              <a:tblGrid>
                <a:gridCol w="500066"/>
                <a:gridCol w="1928826"/>
                <a:gridCol w="1643074"/>
                <a:gridCol w="4286282"/>
              </a:tblGrid>
              <a:tr h="370840">
                <a:tc gridSpan="2">
                  <a:txBody>
                    <a:bodyPr/>
                    <a:lstStyle/>
                    <a:p>
                      <a:pPr algn="ctr">
                        <a:lnSpc>
                          <a:spcPct val="115000"/>
                        </a:lnSpc>
                        <a:spcAft>
                          <a:spcPts val="0"/>
                        </a:spcAft>
                      </a:pPr>
                      <a:r>
                        <a:rPr lang="es-EC" sz="1400" b="1" dirty="0">
                          <a:solidFill>
                            <a:schemeClr val="tx1"/>
                          </a:solidFill>
                          <a:latin typeface="Arial" pitchFamily="34" charset="0"/>
                          <a:cs typeface="Arial" pitchFamily="34" charset="0"/>
                        </a:rPr>
                        <a:t>VARIABLES</a:t>
                      </a:r>
                      <a:endParaRPr lang="es-EC" sz="1400" b="1" dirty="0">
                        <a:solidFill>
                          <a:schemeClr val="tx1"/>
                        </a:solidFill>
                        <a:latin typeface="Arial" pitchFamily="34" charset="0"/>
                        <a:ea typeface="Times New Roman"/>
                        <a:cs typeface="Arial" pitchFamily="34" charset="0"/>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400" b="1" dirty="0">
                          <a:solidFill>
                            <a:schemeClr val="tx1"/>
                          </a:solidFill>
                          <a:latin typeface="Arial" pitchFamily="34" charset="0"/>
                          <a:cs typeface="Arial" pitchFamily="34" charset="0"/>
                        </a:rPr>
                        <a:t>DIMENSIONES </a:t>
                      </a:r>
                      <a:endParaRPr lang="es-EC" sz="1400" b="1" dirty="0">
                        <a:solidFill>
                          <a:schemeClr val="tx1"/>
                        </a:solidFill>
                        <a:latin typeface="Arial" pitchFamily="34" charset="0"/>
                        <a:ea typeface="Times New Roman"/>
                        <a:cs typeface="Arial" pitchFamily="34" charset="0"/>
                      </a:endParaRPr>
                    </a:p>
                  </a:txBody>
                  <a:tcPr marL="68580" marR="68580" marT="0" marB="0"/>
                </a:tc>
                <a:tc>
                  <a:txBody>
                    <a:bodyPr/>
                    <a:lstStyle/>
                    <a:p>
                      <a:pPr algn="ctr">
                        <a:lnSpc>
                          <a:spcPct val="115000"/>
                        </a:lnSpc>
                        <a:spcAft>
                          <a:spcPts val="0"/>
                        </a:spcAft>
                      </a:pPr>
                      <a:r>
                        <a:rPr lang="es-EC" sz="1400" b="1" dirty="0">
                          <a:solidFill>
                            <a:schemeClr val="tx1"/>
                          </a:solidFill>
                          <a:latin typeface="Arial" pitchFamily="34" charset="0"/>
                          <a:cs typeface="Arial" pitchFamily="34" charset="0"/>
                        </a:rPr>
                        <a:t>INDICADORES</a:t>
                      </a:r>
                      <a:endParaRPr lang="es-EC" sz="1400" b="1" dirty="0">
                        <a:solidFill>
                          <a:schemeClr val="tx1"/>
                        </a:solidFill>
                        <a:latin typeface="Arial" pitchFamily="34" charset="0"/>
                        <a:ea typeface="Times New Roman"/>
                        <a:cs typeface="Arial" pitchFamily="34" charset="0"/>
                      </a:endParaRPr>
                    </a:p>
                  </a:txBody>
                  <a:tcPr marL="68580" marR="68580" marT="0" marB="0"/>
                </a:tc>
              </a:tr>
              <a:tr h="446714">
                <a:tc rowSpan="4">
                  <a:txBody>
                    <a:bodyPr/>
                    <a:lstStyle/>
                    <a:p>
                      <a:pPr algn="ctr">
                        <a:lnSpc>
                          <a:spcPct val="115000"/>
                        </a:lnSpc>
                        <a:spcAft>
                          <a:spcPts val="0"/>
                        </a:spcAft>
                      </a:pPr>
                      <a:r>
                        <a:rPr lang="es-EC" sz="1200" b="1" dirty="0">
                          <a:latin typeface="Arial" pitchFamily="34" charset="0"/>
                          <a:cs typeface="Arial" pitchFamily="34" charset="0"/>
                        </a:rPr>
                        <a:t>I</a:t>
                      </a:r>
                    </a:p>
                    <a:p>
                      <a:pPr algn="ctr">
                        <a:lnSpc>
                          <a:spcPct val="115000"/>
                        </a:lnSpc>
                        <a:spcAft>
                          <a:spcPts val="0"/>
                        </a:spcAft>
                      </a:pPr>
                      <a:r>
                        <a:rPr lang="es-EC" sz="1200" b="1" dirty="0">
                          <a:latin typeface="Arial" pitchFamily="34" charset="0"/>
                          <a:cs typeface="Arial" pitchFamily="34" charset="0"/>
                        </a:rPr>
                        <a:t>N</a:t>
                      </a:r>
                    </a:p>
                    <a:p>
                      <a:pPr algn="ctr">
                        <a:lnSpc>
                          <a:spcPct val="115000"/>
                        </a:lnSpc>
                        <a:spcAft>
                          <a:spcPts val="0"/>
                        </a:spcAft>
                      </a:pPr>
                      <a:r>
                        <a:rPr lang="es-EC" sz="1200" b="1" dirty="0">
                          <a:latin typeface="Arial" pitchFamily="34" charset="0"/>
                          <a:cs typeface="Arial" pitchFamily="34" charset="0"/>
                        </a:rPr>
                        <a:t>D</a:t>
                      </a:r>
                    </a:p>
                    <a:p>
                      <a:pPr algn="ctr">
                        <a:lnSpc>
                          <a:spcPct val="115000"/>
                        </a:lnSpc>
                        <a:spcAft>
                          <a:spcPts val="0"/>
                        </a:spcAft>
                      </a:pPr>
                      <a:r>
                        <a:rPr lang="es-EC" sz="1200" b="1" dirty="0">
                          <a:latin typeface="Arial" pitchFamily="34" charset="0"/>
                          <a:cs typeface="Arial" pitchFamily="34" charset="0"/>
                        </a:rPr>
                        <a:t>E</a:t>
                      </a:r>
                    </a:p>
                    <a:p>
                      <a:pPr algn="ctr">
                        <a:lnSpc>
                          <a:spcPct val="115000"/>
                        </a:lnSpc>
                        <a:spcAft>
                          <a:spcPts val="0"/>
                        </a:spcAft>
                      </a:pPr>
                      <a:r>
                        <a:rPr lang="es-EC" sz="1200" b="1" dirty="0" smtClean="0">
                          <a:latin typeface="Arial" pitchFamily="34" charset="0"/>
                          <a:cs typeface="Arial" pitchFamily="34" charset="0"/>
                        </a:rPr>
                        <a:t>P</a:t>
                      </a:r>
                    </a:p>
                    <a:p>
                      <a:pPr algn="ctr">
                        <a:lnSpc>
                          <a:spcPct val="115000"/>
                        </a:lnSpc>
                        <a:spcAft>
                          <a:spcPts val="0"/>
                        </a:spcAft>
                      </a:pPr>
                      <a:r>
                        <a:rPr lang="es-EC" sz="1200" b="1" dirty="0" smtClean="0">
                          <a:latin typeface="Arial" pitchFamily="34" charset="0"/>
                          <a:cs typeface="Arial" pitchFamily="34" charset="0"/>
                        </a:rPr>
                        <a:t>E</a:t>
                      </a:r>
                    </a:p>
                    <a:p>
                      <a:pPr algn="ctr">
                        <a:lnSpc>
                          <a:spcPct val="115000"/>
                        </a:lnSpc>
                        <a:spcAft>
                          <a:spcPts val="0"/>
                        </a:spcAft>
                      </a:pPr>
                      <a:r>
                        <a:rPr lang="es-EC" sz="1200" b="1" dirty="0" smtClean="0">
                          <a:latin typeface="Arial" pitchFamily="34" charset="0"/>
                          <a:cs typeface="Arial" pitchFamily="34" charset="0"/>
                        </a:rPr>
                        <a:t>N</a:t>
                      </a:r>
                    </a:p>
                    <a:p>
                      <a:pPr algn="ctr">
                        <a:lnSpc>
                          <a:spcPct val="115000"/>
                        </a:lnSpc>
                        <a:spcAft>
                          <a:spcPts val="0"/>
                        </a:spcAft>
                      </a:pPr>
                      <a:endParaRPr lang="es-EC" sz="1200" b="1" dirty="0" smtClean="0">
                        <a:latin typeface="Arial" pitchFamily="34" charset="0"/>
                        <a:ea typeface="Times New Roman"/>
                        <a:cs typeface="Arial" pitchFamily="34" charset="0"/>
                      </a:endParaRPr>
                    </a:p>
                  </a:txBody>
                  <a:tcPr marL="68580" marR="68580" marT="0" marB="0"/>
                </a:tc>
                <a:tc rowSpan="4">
                  <a:txBody>
                    <a:bodyPr/>
                    <a:lstStyle/>
                    <a:p>
                      <a:pPr algn="l">
                        <a:lnSpc>
                          <a:spcPct val="115000"/>
                        </a:lnSpc>
                        <a:spcAft>
                          <a:spcPts val="0"/>
                        </a:spcAft>
                      </a:pPr>
                      <a:endParaRPr lang="es-EC" sz="1600" b="1" dirty="0" smtClean="0">
                        <a:latin typeface="Arial" pitchFamily="34" charset="0"/>
                        <a:cs typeface="Arial" pitchFamily="34" charset="0"/>
                      </a:endParaRPr>
                    </a:p>
                    <a:p>
                      <a:pPr algn="l">
                        <a:lnSpc>
                          <a:spcPct val="115000"/>
                        </a:lnSpc>
                        <a:spcAft>
                          <a:spcPts val="0"/>
                        </a:spcAft>
                      </a:pPr>
                      <a:r>
                        <a:rPr lang="es-EC" sz="1600" b="1" dirty="0" smtClean="0">
                          <a:latin typeface="Arial" pitchFamily="34" charset="0"/>
                          <a:cs typeface="Arial" pitchFamily="34" charset="0"/>
                        </a:rPr>
                        <a:t>Niños/as </a:t>
                      </a:r>
                      <a:r>
                        <a:rPr lang="es-EC" sz="1600" b="1" dirty="0">
                          <a:latin typeface="Arial" pitchFamily="34" charset="0"/>
                          <a:cs typeface="Arial" pitchFamily="34" charset="0"/>
                        </a:rPr>
                        <a:t>de 2 a 5 años cuidados por personas que sustituyen a los padres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dirty="0">
                          <a:latin typeface="Arial" pitchFamily="34" charset="0"/>
                          <a:cs typeface="Arial" pitchFamily="34" charset="0"/>
                        </a:rPr>
                        <a:t>Padres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a:latin typeface="Arial" pitchFamily="34" charset="0"/>
                          <a:cs typeface="Arial" pitchFamily="34" charset="0"/>
                        </a:rPr>
                        <a:t>Mucho trabajo,  Viven lejos, Sobreprotectores</a:t>
                      </a:r>
                      <a:endParaRPr lang="es-EC" sz="1600" b="1">
                        <a:latin typeface="Arial" pitchFamily="34" charset="0"/>
                        <a:ea typeface="Times New Roman"/>
                        <a:cs typeface="Arial" pitchFamily="34" charset="0"/>
                      </a:endParaRPr>
                    </a:p>
                  </a:txBody>
                  <a:tcPr marL="68580" marR="68580" marT="0" marB="0"/>
                </a:tc>
              </a:tr>
              <a:tr h="243072">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dirty="0">
                          <a:latin typeface="Arial" pitchFamily="34" charset="0"/>
                          <a:cs typeface="Arial" pitchFamily="34" charset="0"/>
                        </a:rPr>
                        <a:t>Abuelos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a:latin typeface="Arial" pitchFamily="34" charset="0"/>
                          <a:cs typeface="Arial" pitchFamily="34" charset="0"/>
                        </a:rPr>
                        <a:t>Permisivos, Sobreprotectores, Estrictos </a:t>
                      </a:r>
                      <a:endParaRPr lang="es-EC" sz="1600" b="1">
                        <a:latin typeface="Arial" pitchFamily="34" charset="0"/>
                        <a:ea typeface="Times New Roman"/>
                        <a:cs typeface="Arial" pitchFamily="34" charset="0"/>
                      </a:endParaRPr>
                    </a:p>
                  </a:txBody>
                  <a:tcPr marL="68580" marR="68580" marT="0" marB="0"/>
                </a:tc>
              </a:tr>
              <a:tr h="439036">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dirty="0">
                          <a:latin typeface="Arial" pitchFamily="34" charset="0"/>
                          <a:cs typeface="Arial" pitchFamily="34" charset="0"/>
                        </a:rPr>
                        <a:t>Parientes cercanos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dirty="0">
                          <a:latin typeface="Arial" pitchFamily="34" charset="0"/>
                          <a:cs typeface="Arial" pitchFamily="34" charset="0"/>
                        </a:rPr>
                        <a:t>Permisivos,  Maltrato, Afectividad </a:t>
                      </a:r>
                      <a:endParaRPr lang="es-EC" sz="1600" b="1" dirty="0">
                        <a:latin typeface="Arial" pitchFamily="34" charset="0"/>
                        <a:ea typeface="Times New Roman"/>
                        <a:cs typeface="Arial" pitchFamily="34" charset="0"/>
                      </a:endParaRPr>
                    </a:p>
                  </a:txBody>
                  <a:tcPr marL="68580" marR="68580" marT="0" marB="0"/>
                </a:tc>
              </a:tr>
              <a:tr h="330708">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dirty="0">
                          <a:latin typeface="Arial" pitchFamily="34" charset="0"/>
                          <a:cs typeface="Arial" pitchFamily="34" charset="0"/>
                        </a:rPr>
                        <a:t>Empleadas domésticas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dirty="0">
                          <a:latin typeface="Arial" pitchFamily="34" charset="0"/>
                          <a:cs typeface="Arial" pitchFamily="34" charset="0"/>
                        </a:rPr>
                        <a:t>Permisivos, nivel académico, cultural, Maltrato</a:t>
                      </a:r>
                      <a:endParaRPr lang="es-EC" sz="1600" b="1" dirty="0">
                        <a:latin typeface="Arial" pitchFamily="34" charset="0"/>
                        <a:ea typeface="Times New Roman"/>
                        <a:cs typeface="Arial" pitchFamily="34" charset="0"/>
                      </a:endParaRPr>
                    </a:p>
                  </a:txBody>
                  <a:tcPr marL="68580" marR="68580" marT="0" marB="0"/>
                </a:tc>
              </a:tr>
              <a:tr h="222380">
                <a:tc rowSpan="6">
                  <a:txBody>
                    <a:bodyPr/>
                    <a:lstStyle/>
                    <a:p>
                      <a:pPr algn="ctr">
                        <a:lnSpc>
                          <a:spcPct val="115000"/>
                        </a:lnSpc>
                        <a:spcAft>
                          <a:spcPts val="0"/>
                        </a:spcAft>
                      </a:pPr>
                      <a:endParaRPr lang="es-EC" sz="1200" b="1" dirty="0" smtClean="0">
                        <a:latin typeface="Arial" pitchFamily="34" charset="0"/>
                        <a:cs typeface="Arial" pitchFamily="34" charset="0"/>
                      </a:endParaRPr>
                    </a:p>
                    <a:p>
                      <a:pPr algn="ctr">
                        <a:lnSpc>
                          <a:spcPct val="115000"/>
                        </a:lnSpc>
                        <a:spcAft>
                          <a:spcPts val="0"/>
                        </a:spcAft>
                      </a:pPr>
                      <a:r>
                        <a:rPr lang="es-EC" sz="1200" b="1" dirty="0" smtClean="0">
                          <a:latin typeface="Arial" pitchFamily="34" charset="0"/>
                          <a:cs typeface="Arial" pitchFamily="34" charset="0"/>
                        </a:rPr>
                        <a:t>D</a:t>
                      </a:r>
                      <a:endParaRPr lang="es-EC" sz="1200" b="1" dirty="0">
                        <a:latin typeface="Arial" pitchFamily="34" charset="0"/>
                        <a:cs typeface="Arial" pitchFamily="34" charset="0"/>
                      </a:endParaRPr>
                    </a:p>
                    <a:p>
                      <a:pPr algn="ctr">
                        <a:lnSpc>
                          <a:spcPct val="115000"/>
                        </a:lnSpc>
                        <a:spcAft>
                          <a:spcPts val="0"/>
                        </a:spcAft>
                      </a:pPr>
                      <a:r>
                        <a:rPr lang="es-EC" sz="1200" b="1" dirty="0">
                          <a:latin typeface="Arial" pitchFamily="34" charset="0"/>
                          <a:cs typeface="Arial" pitchFamily="34" charset="0"/>
                        </a:rPr>
                        <a:t>E</a:t>
                      </a:r>
                    </a:p>
                    <a:p>
                      <a:pPr algn="ctr">
                        <a:lnSpc>
                          <a:spcPct val="115000"/>
                        </a:lnSpc>
                        <a:spcAft>
                          <a:spcPts val="0"/>
                        </a:spcAft>
                      </a:pPr>
                      <a:r>
                        <a:rPr lang="es-EC" sz="1200" b="1" dirty="0">
                          <a:latin typeface="Arial" pitchFamily="34" charset="0"/>
                          <a:cs typeface="Arial" pitchFamily="34" charset="0"/>
                        </a:rPr>
                        <a:t>P</a:t>
                      </a:r>
                    </a:p>
                    <a:p>
                      <a:pPr algn="ctr">
                        <a:lnSpc>
                          <a:spcPct val="115000"/>
                        </a:lnSpc>
                        <a:spcAft>
                          <a:spcPts val="0"/>
                        </a:spcAft>
                      </a:pPr>
                      <a:r>
                        <a:rPr lang="es-EC" sz="1200" b="1" dirty="0">
                          <a:latin typeface="Arial" pitchFamily="34" charset="0"/>
                          <a:cs typeface="Arial" pitchFamily="34" charset="0"/>
                        </a:rPr>
                        <a:t>E</a:t>
                      </a:r>
                    </a:p>
                    <a:p>
                      <a:pPr algn="ctr">
                        <a:lnSpc>
                          <a:spcPct val="115000"/>
                        </a:lnSpc>
                        <a:spcAft>
                          <a:spcPts val="0"/>
                        </a:spcAft>
                      </a:pPr>
                      <a:r>
                        <a:rPr lang="es-EC" sz="1200" b="1" dirty="0">
                          <a:latin typeface="Arial" pitchFamily="34" charset="0"/>
                          <a:cs typeface="Arial" pitchFamily="34" charset="0"/>
                        </a:rPr>
                        <a:t>N</a:t>
                      </a:r>
                    </a:p>
                    <a:p>
                      <a:pPr algn="ctr">
                        <a:lnSpc>
                          <a:spcPct val="115000"/>
                        </a:lnSpc>
                        <a:spcAft>
                          <a:spcPts val="0"/>
                        </a:spcAft>
                      </a:pPr>
                      <a:r>
                        <a:rPr lang="es-EC" sz="1200" b="1" dirty="0">
                          <a:latin typeface="Arial" pitchFamily="34" charset="0"/>
                          <a:cs typeface="Arial" pitchFamily="34" charset="0"/>
                        </a:rPr>
                        <a:t>D</a:t>
                      </a:r>
                    </a:p>
                    <a:p>
                      <a:pPr algn="ctr">
                        <a:lnSpc>
                          <a:spcPct val="115000"/>
                        </a:lnSpc>
                        <a:spcAft>
                          <a:spcPts val="0"/>
                        </a:spcAft>
                      </a:pPr>
                      <a:r>
                        <a:rPr lang="es-EC" sz="1200" b="1" dirty="0">
                          <a:latin typeface="Arial" pitchFamily="34" charset="0"/>
                          <a:cs typeface="Arial" pitchFamily="34" charset="0"/>
                        </a:rPr>
                        <a:t>I</a:t>
                      </a:r>
                    </a:p>
                    <a:p>
                      <a:pPr algn="ctr">
                        <a:lnSpc>
                          <a:spcPct val="115000"/>
                        </a:lnSpc>
                        <a:spcAft>
                          <a:spcPts val="0"/>
                        </a:spcAft>
                      </a:pPr>
                      <a:r>
                        <a:rPr lang="es-EC" sz="1200" b="1" dirty="0">
                          <a:latin typeface="Arial" pitchFamily="34" charset="0"/>
                          <a:cs typeface="Arial" pitchFamily="34" charset="0"/>
                        </a:rPr>
                        <a:t>E</a:t>
                      </a:r>
                    </a:p>
                    <a:p>
                      <a:pPr algn="ctr">
                        <a:lnSpc>
                          <a:spcPct val="115000"/>
                        </a:lnSpc>
                        <a:spcAft>
                          <a:spcPts val="0"/>
                        </a:spcAft>
                      </a:pPr>
                      <a:r>
                        <a:rPr lang="es-EC" sz="1200" b="1" dirty="0" smtClean="0">
                          <a:latin typeface="Arial" pitchFamily="34" charset="0"/>
                          <a:cs typeface="Arial" pitchFamily="34" charset="0"/>
                        </a:rPr>
                        <a:t>N</a:t>
                      </a:r>
                    </a:p>
                    <a:p>
                      <a:pPr algn="ctr">
                        <a:lnSpc>
                          <a:spcPct val="115000"/>
                        </a:lnSpc>
                        <a:spcAft>
                          <a:spcPts val="0"/>
                        </a:spcAft>
                      </a:pPr>
                      <a:r>
                        <a:rPr lang="es-EC" sz="1200" b="1" dirty="0" smtClean="0">
                          <a:latin typeface="Arial" pitchFamily="34" charset="0"/>
                          <a:cs typeface="Arial" pitchFamily="34" charset="0"/>
                        </a:rPr>
                        <a:t>T</a:t>
                      </a:r>
                    </a:p>
                    <a:p>
                      <a:pPr algn="ctr">
                        <a:lnSpc>
                          <a:spcPct val="115000"/>
                        </a:lnSpc>
                        <a:spcAft>
                          <a:spcPts val="0"/>
                        </a:spcAft>
                      </a:pPr>
                      <a:r>
                        <a:rPr lang="es-EC" sz="1200" b="1" dirty="0" smtClean="0">
                          <a:latin typeface="Arial" pitchFamily="34" charset="0"/>
                          <a:cs typeface="Arial" pitchFamily="34" charset="0"/>
                        </a:rPr>
                        <a:t>E</a:t>
                      </a:r>
                    </a:p>
                    <a:p>
                      <a:pPr algn="ctr">
                        <a:lnSpc>
                          <a:spcPct val="115000"/>
                        </a:lnSpc>
                        <a:spcAft>
                          <a:spcPts val="0"/>
                        </a:spcAft>
                      </a:pPr>
                      <a:r>
                        <a:rPr lang="es-EC" sz="1200" b="1" dirty="0" smtClean="0">
                          <a:latin typeface="Arial" pitchFamily="34" charset="0"/>
                          <a:cs typeface="Arial" pitchFamily="34" charset="0"/>
                        </a:rPr>
                        <a:t>S</a:t>
                      </a:r>
                      <a:endParaRPr lang="es-EC" sz="1200" b="1" dirty="0">
                        <a:latin typeface="Arial" pitchFamily="34" charset="0"/>
                        <a:ea typeface="Times New Roman"/>
                        <a:cs typeface="Arial" pitchFamily="34" charset="0"/>
                      </a:endParaRPr>
                    </a:p>
                  </a:txBody>
                  <a:tcPr marL="68580" marR="68580" marT="0" marB="0"/>
                </a:tc>
                <a:tc rowSpan="4">
                  <a:txBody>
                    <a:bodyPr/>
                    <a:lstStyle/>
                    <a:p>
                      <a:pPr algn="l">
                        <a:lnSpc>
                          <a:spcPct val="115000"/>
                        </a:lnSpc>
                        <a:spcAft>
                          <a:spcPts val="0"/>
                        </a:spcAft>
                      </a:pPr>
                      <a:r>
                        <a:rPr lang="es-EC" sz="1600" b="1" kern="1200" dirty="0" smtClean="0">
                          <a:latin typeface="Arial" pitchFamily="34" charset="0"/>
                          <a:cs typeface="Arial" pitchFamily="34" charset="0"/>
                        </a:rPr>
                        <a:t>Aprendizaje </a:t>
                      </a:r>
                      <a:r>
                        <a:rPr lang="es-EC" sz="1600" b="1" kern="1200" dirty="0">
                          <a:latin typeface="Arial" pitchFamily="34" charset="0"/>
                          <a:cs typeface="Arial" pitchFamily="34" charset="0"/>
                        </a:rPr>
                        <a:t>Infantil de niños/as de 2 a 5  años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kern="1200" dirty="0">
                          <a:latin typeface="Arial" pitchFamily="34" charset="0"/>
                          <a:cs typeface="Arial" pitchFamily="34" charset="0"/>
                        </a:rPr>
                        <a:t>Conocimientos </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kern="1200" dirty="0">
                          <a:latin typeface="Arial" pitchFamily="34" charset="0"/>
                          <a:cs typeface="Arial" pitchFamily="34" charset="0"/>
                        </a:rPr>
                        <a:t>Significativos, poco significativos                                                     </a:t>
                      </a:r>
                      <a:endParaRPr lang="es-EC" sz="1600" b="1" dirty="0">
                        <a:latin typeface="Arial" pitchFamily="34" charset="0"/>
                        <a:ea typeface="Times New Roman"/>
                        <a:cs typeface="Arial" pitchFamily="34" charset="0"/>
                      </a:endParaRPr>
                    </a:p>
                  </a:txBody>
                  <a:tcPr marL="68580" marR="68580" marT="0" marB="0"/>
                </a:tc>
              </a:tr>
              <a:tr h="108716">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kern="1200" dirty="0">
                          <a:latin typeface="Arial" pitchFamily="34" charset="0"/>
                          <a:cs typeface="Arial" pitchFamily="34" charset="0"/>
                        </a:rPr>
                        <a:t>Habilidades </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kern="1200" dirty="0">
                          <a:latin typeface="Arial" pitchFamily="34" charset="0"/>
                          <a:cs typeface="Arial" pitchFamily="34" charset="0"/>
                        </a:rPr>
                        <a:t>Desarrollo cognitivo, socialización </a:t>
                      </a:r>
                      <a:endParaRPr lang="es-EC" sz="1600" b="1" dirty="0">
                        <a:latin typeface="Arial" pitchFamily="34" charset="0"/>
                        <a:ea typeface="Times New Roman"/>
                        <a:cs typeface="Arial" pitchFamily="34" charset="0"/>
                      </a:endParaRPr>
                    </a:p>
                  </a:txBody>
                  <a:tcPr marL="68580" marR="68580" marT="0" marB="0"/>
                </a:tc>
              </a:tr>
              <a:tr h="66490">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kern="1200" dirty="0">
                          <a:latin typeface="Arial" pitchFamily="34" charset="0"/>
                          <a:cs typeface="Arial" pitchFamily="34" charset="0"/>
                        </a:rPr>
                        <a:t>Destrezas </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kern="1200" dirty="0">
                          <a:latin typeface="Arial" pitchFamily="34" charset="0"/>
                          <a:cs typeface="Arial" pitchFamily="34" charset="0"/>
                        </a:rPr>
                        <a:t>Trabajo físico, manual, social, cognitivo </a:t>
                      </a:r>
                      <a:endParaRPr lang="es-EC" sz="1600" b="1" dirty="0">
                        <a:latin typeface="Arial" pitchFamily="34" charset="0"/>
                        <a:ea typeface="Times New Roman"/>
                        <a:cs typeface="Arial" pitchFamily="34" charset="0"/>
                      </a:endParaRPr>
                    </a:p>
                  </a:txBody>
                  <a:tcPr marL="68580" marR="68580" marT="0" marB="0"/>
                </a:tc>
              </a:tr>
              <a:tr h="381454">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kern="1200" dirty="0">
                          <a:latin typeface="Arial" pitchFamily="34" charset="0"/>
                          <a:cs typeface="Arial" pitchFamily="34" charset="0"/>
                        </a:rPr>
                        <a:t>Dificultades en el aprendizaje </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kern="1200" dirty="0">
                          <a:latin typeface="Arial" pitchFamily="34" charset="0"/>
                          <a:cs typeface="Arial" pitchFamily="34" charset="0"/>
                        </a:rPr>
                        <a:t>Rendimiento escolar, nivel de inteligencia, métodos para reforzar conductas </a:t>
                      </a:r>
                      <a:endParaRPr lang="es-EC" sz="1600" b="1" dirty="0">
                        <a:latin typeface="Arial" pitchFamily="34" charset="0"/>
                        <a:ea typeface="Times New Roman"/>
                        <a:cs typeface="Arial" pitchFamily="34" charset="0"/>
                      </a:endParaRPr>
                    </a:p>
                  </a:txBody>
                  <a:tcPr marL="68580" marR="68580" marT="0" marB="0"/>
                </a:tc>
              </a:tr>
              <a:tr h="130060">
                <a:tc vMerge="1">
                  <a:txBody>
                    <a:bodyPr/>
                    <a:lstStyle/>
                    <a:p>
                      <a:endParaRPr lang="es-EC"/>
                    </a:p>
                  </a:txBody>
                  <a:tcPr/>
                </a:tc>
                <a:tc rowSpan="2">
                  <a:txBody>
                    <a:bodyPr/>
                    <a:lstStyle/>
                    <a:p>
                      <a:pPr algn="l">
                        <a:lnSpc>
                          <a:spcPct val="115000"/>
                        </a:lnSpc>
                        <a:spcAft>
                          <a:spcPts val="0"/>
                        </a:spcAft>
                      </a:pPr>
                      <a:r>
                        <a:rPr lang="es-EC" sz="1600" b="1" kern="1200" dirty="0">
                          <a:latin typeface="Arial" pitchFamily="34" charset="0"/>
                          <a:cs typeface="Arial" pitchFamily="34" charset="0"/>
                        </a:rPr>
                        <a:t>Comportamientos infantil de niños/as  de 2 a 5 años</a:t>
                      </a:r>
                      <a:endParaRPr lang="es-EC" sz="1600" b="1" dirty="0">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es-EC" sz="1600" b="1" kern="1200" dirty="0">
                          <a:latin typeface="Arial" pitchFamily="34" charset="0"/>
                          <a:cs typeface="Arial" pitchFamily="34" charset="0"/>
                        </a:rPr>
                        <a:t>La timidez</a:t>
                      </a:r>
                      <a:endParaRPr lang="es-EC" sz="1600" b="1" dirty="0">
                        <a:latin typeface="Arial" pitchFamily="34" charset="0"/>
                        <a:ea typeface="Times New Roman"/>
                        <a:cs typeface="Arial" pitchFamily="34" charset="0"/>
                      </a:endParaRPr>
                    </a:p>
                  </a:txBody>
                  <a:tcPr marL="68580" marR="68580" marT="0" marB="0"/>
                </a:tc>
                <a:tc rowSpan="2">
                  <a:txBody>
                    <a:bodyPr/>
                    <a:lstStyle/>
                    <a:p>
                      <a:pPr algn="l">
                        <a:lnSpc>
                          <a:spcPct val="115000"/>
                        </a:lnSpc>
                        <a:spcAft>
                          <a:spcPts val="0"/>
                        </a:spcAft>
                      </a:pPr>
                      <a:r>
                        <a:rPr lang="es-EC" sz="1600" b="1" kern="1200" dirty="0" smtClean="0">
                          <a:latin typeface="Arial" pitchFamily="34" charset="0"/>
                          <a:cs typeface="Arial" pitchFamily="34" charset="0"/>
                        </a:rPr>
                        <a:t>Métodos </a:t>
                      </a:r>
                      <a:r>
                        <a:rPr lang="es-EC" sz="1600" b="1" kern="1200" dirty="0">
                          <a:latin typeface="Arial" pitchFamily="34" charset="0"/>
                          <a:cs typeface="Arial" pitchFamily="34" charset="0"/>
                        </a:rPr>
                        <a:t>para Extinguir  el comportamiento inadecuado</a:t>
                      </a:r>
                      <a:endParaRPr lang="es-EC" sz="1600" b="1" dirty="0">
                        <a:latin typeface="Arial" pitchFamily="34" charset="0"/>
                        <a:cs typeface="Arial" pitchFamily="34" charset="0"/>
                      </a:endParaRPr>
                    </a:p>
                    <a:p>
                      <a:pPr algn="l">
                        <a:lnSpc>
                          <a:spcPct val="115000"/>
                        </a:lnSpc>
                        <a:spcAft>
                          <a:spcPts val="0"/>
                        </a:spcAft>
                      </a:pPr>
                      <a:r>
                        <a:rPr lang="es-EC" sz="1600" b="1" kern="1200" dirty="0">
                          <a:latin typeface="Arial" pitchFamily="34" charset="0"/>
                          <a:cs typeface="Arial" pitchFamily="34" charset="0"/>
                        </a:rPr>
                        <a:t>Métodos para reforzar positivamente un comportamiento adecuado</a:t>
                      </a:r>
                      <a:endParaRPr lang="es-EC" sz="1600" b="1" dirty="0">
                        <a:latin typeface="Arial" pitchFamily="34" charset="0"/>
                        <a:ea typeface="Times New Roman"/>
                        <a:cs typeface="Arial" pitchFamily="34" charset="0"/>
                      </a:endParaRPr>
                    </a:p>
                  </a:txBody>
                  <a:tcPr marL="68580" marR="68580" marT="0" marB="0"/>
                </a:tc>
              </a:tr>
              <a:tr h="445024">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600" b="1" kern="1200" dirty="0">
                          <a:latin typeface="Arial" pitchFamily="34" charset="0"/>
                          <a:cs typeface="Arial" pitchFamily="34" charset="0"/>
                        </a:rPr>
                        <a:t>Niños/as Agresivos</a:t>
                      </a:r>
                      <a:endParaRPr lang="es-EC" sz="1600" b="1" dirty="0">
                        <a:latin typeface="Arial" pitchFamily="34" charset="0"/>
                        <a:ea typeface="Times New Roman"/>
                        <a:cs typeface="Arial" pitchFamily="34" charset="0"/>
                      </a:endParaRPr>
                    </a:p>
                  </a:txBody>
                  <a:tcPr marL="68580" marR="68580" marT="0" marB="0"/>
                </a:tc>
                <a:tc vMerge="1">
                  <a:txBody>
                    <a:bodyPr/>
                    <a:lstStyle/>
                    <a:p>
                      <a:endParaRPr lang="es-EC"/>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7920880" cy="3929090"/>
          </a:xfrm>
        </p:spPr>
        <p:txBody>
          <a:bodyPr>
            <a:normAutofit fontScale="90000"/>
          </a:bodyPr>
          <a:lstStyle/>
          <a:p>
            <a:pPr algn="ctr"/>
            <a:r>
              <a:rPr lang="es-EC" sz="2200" b="1" dirty="0" smtClean="0">
                <a:effectLst/>
                <a:latin typeface="Arial" pitchFamily="34" charset="0"/>
                <a:cs typeface="Arial" pitchFamily="34" charset="0"/>
              </a:rPr>
              <a:t>CAPÍTULO IV</a:t>
            </a:r>
            <a:br>
              <a:rPr lang="es-EC" sz="2200" b="1" dirty="0" smtClean="0">
                <a:effectLst/>
                <a:latin typeface="Arial" pitchFamily="34" charset="0"/>
                <a:cs typeface="Arial" pitchFamily="34" charset="0"/>
              </a:rPr>
            </a:br>
            <a:r>
              <a:rPr lang="es-EC" sz="2200" b="1" dirty="0" smtClean="0">
                <a:effectLst/>
                <a:latin typeface="Arial" pitchFamily="34" charset="0"/>
                <a:cs typeface="Arial" pitchFamily="34" charset="0"/>
              </a:rPr>
              <a:t/>
            </a:r>
            <a:br>
              <a:rPr lang="es-EC" sz="2200" b="1" dirty="0" smtClean="0">
                <a:effectLst/>
                <a:latin typeface="Arial" pitchFamily="34" charset="0"/>
                <a:cs typeface="Arial" pitchFamily="34" charset="0"/>
              </a:rPr>
            </a:br>
            <a:r>
              <a:rPr lang="es-EC" sz="2200" b="1" dirty="0" smtClean="0">
                <a:effectLst/>
                <a:latin typeface="Arial" pitchFamily="34" charset="0"/>
                <a:cs typeface="Arial" pitchFamily="34" charset="0"/>
              </a:rPr>
              <a:t>ANÁLISIS ESTADÍSTICO</a:t>
            </a:r>
            <a:br>
              <a:rPr lang="es-EC" sz="2200" b="1" dirty="0" smtClean="0">
                <a:effectLst/>
                <a:latin typeface="Arial" pitchFamily="34" charset="0"/>
                <a:cs typeface="Arial" pitchFamily="34" charset="0"/>
              </a:rPr>
            </a:br>
            <a:r>
              <a:rPr lang="es-EC" sz="2200" b="1" dirty="0" smtClean="0">
                <a:effectLst/>
                <a:latin typeface="Arial" pitchFamily="34" charset="0"/>
                <a:cs typeface="Arial" pitchFamily="34" charset="0"/>
              </a:rPr>
              <a:t/>
            </a:r>
            <a:br>
              <a:rPr lang="es-EC" sz="2200" b="1" dirty="0" smtClean="0">
                <a:effectLst/>
                <a:latin typeface="Arial" pitchFamily="34" charset="0"/>
                <a:cs typeface="Arial" pitchFamily="34" charset="0"/>
              </a:rPr>
            </a:br>
            <a:r>
              <a:rPr lang="es-EC" sz="2200" b="1" dirty="0" smtClean="0">
                <a:effectLst/>
                <a:latin typeface="Arial" pitchFamily="34" charset="0"/>
                <a:cs typeface="Arial" pitchFamily="34" charset="0"/>
              </a:rPr>
              <a:t>TRATAMIENTO DE DATOS</a:t>
            </a:r>
            <a:br>
              <a:rPr lang="es-EC" sz="2200" b="1" dirty="0" smtClean="0">
                <a:effectLst/>
                <a:latin typeface="Arial" pitchFamily="34" charset="0"/>
                <a:cs typeface="Arial" pitchFamily="34" charset="0"/>
              </a:rPr>
            </a:br>
            <a:r>
              <a:rPr lang="es-EC" sz="2200" b="1" dirty="0" smtClean="0">
                <a:effectLst/>
                <a:latin typeface="Arial" pitchFamily="34" charset="0"/>
                <a:cs typeface="Arial" pitchFamily="34" charset="0"/>
              </a:rPr>
              <a:t/>
            </a:r>
            <a:br>
              <a:rPr lang="es-EC" sz="2200" b="1" dirty="0" smtClean="0">
                <a:effectLst/>
                <a:latin typeface="Arial" pitchFamily="34" charset="0"/>
                <a:cs typeface="Arial" pitchFamily="34" charset="0"/>
              </a:rPr>
            </a:br>
            <a:r>
              <a:rPr lang="es-CL" sz="2200" b="1" dirty="0" smtClean="0">
                <a:effectLst/>
                <a:latin typeface="Arial" pitchFamily="34" charset="0"/>
                <a:cs typeface="Arial" pitchFamily="34" charset="0"/>
              </a:rPr>
              <a:t>TEPSI /TEST DE DESARROLLO PSICOMOTOR 2-5 AÑOS</a:t>
            </a:r>
            <a:br>
              <a:rPr lang="es-CL" sz="2200" b="1" dirty="0" smtClean="0">
                <a:effectLst/>
                <a:latin typeface="Arial" pitchFamily="34" charset="0"/>
                <a:cs typeface="Arial" pitchFamily="34" charset="0"/>
              </a:rPr>
            </a:br>
            <a:r>
              <a:rPr lang="es-CL" sz="2200" b="1" dirty="0" smtClean="0">
                <a:effectLst/>
                <a:latin typeface="Arial" pitchFamily="34" charset="0"/>
                <a:cs typeface="Arial" pitchFamily="34" charset="0"/>
              </a:rPr>
              <a:t/>
            </a:r>
            <a:br>
              <a:rPr lang="es-CL" sz="2200" b="1" dirty="0" smtClean="0">
                <a:effectLst/>
                <a:latin typeface="Arial" pitchFamily="34" charset="0"/>
                <a:cs typeface="Arial" pitchFamily="34" charset="0"/>
              </a:rPr>
            </a:br>
            <a:r>
              <a:rPr lang="es-EC" sz="2200" dirty="0" smtClean="0">
                <a:effectLst/>
                <a:latin typeface="Arial" pitchFamily="34" charset="0"/>
                <a:cs typeface="Arial" pitchFamily="34" charset="0"/>
              </a:rPr>
              <a:t>Coordinación, lenguaje, motricidad</a:t>
            </a:r>
            <a:br>
              <a:rPr lang="es-EC" sz="2200" dirty="0" smtClean="0">
                <a:effectLst/>
                <a:latin typeface="Arial" pitchFamily="34" charset="0"/>
                <a:cs typeface="Arial" pitchFamily="34" charset="0"/>
              </a:rPr>
            </a:br>
            <a:r>
              <a:rPr lang="es-EC" sz="2200" b="1" dirty="0" smtClean="0">
                <a:effectLst/>
                <a:latin typeface="Arial" pitchFamily="34" charset="0"/>
                <a:cs typeface="Arial" pitchFamily="34" charset="0"/>
              </a:rPr>
              <a:t/>
            </a:r>
            <a:br>
              <a:rPr lang="es-EC" sz="2200" b="1" dirty="0" smtClean="0">
                <a:effectLst/>
                <a:latin typeface="Arial" pitchFamily="34" charset="0"/>
                <a:cs typeface="Arial" pitchFamily="34" charset="0"/>
              </a:rPr>
            </a:br>
            <a:r>
              <a:rPr lang="es-EC" sz="2200" b="1" dirty="0" smtClean="0">
                <a:effectLst/>
                <a:latin typeface="Arial" pitchFamily="34" charset="0"/>
                <a:cs typeface="Arial" pitchFamily="34" charset="0"/>
              </a:rPr>
              <a:t>GUÍA DE OBSERVACIÓN</a:t>
            </a:r>
            <a:br>
              <a:rPr lang="es-EC" sz="2200" b="1" dirty="0" smtClean="0">
                <a:effectLst/>
                <a:latin typeface="Arial" pitchFamily="34" charset="0"/>
                <a:cs typeface="Arial" pitchFamily="34" charset="0"/>
              </a:rPr>
            </a:br>
            <a:r>
              <a:rPr lang="es-EC" sz="2200" dirty="0" smtClean="0">
                <a:effectLst/>
                <a:latin typeface="Arial" pitchFamily="34" charset="0"/>
                <a:cs typeface="Arial" pitchFamily="34" charset="0"/>
              </a:rPr>
              <a:t>destrezas sociales  comportamientos </a:t>
            </a:r>
            <a:br>
              <a:rPr lang="es-EC" sz="2200" dirty="0" smtClean="0">
                <a:effectLst/>
                <a:latin typeface="Arial" pitchFamily="34" charset="0"/>
                <a:cs typeface="Arial" pitchFamily="34" charset="0"/>
              </a:rPr>
            </a:br>
            <a:r>
              <a:rPr lang="es-EC" sz="2200" dirty="0">
                <a:effectLst/>
                <a:latin typeface="Arial" pitchFamily="34" charset="0"/>
                <a:cs typeface="Arial" pitchFamily="34" charset="0"/>
              </a:rPr>
              <a:t>A</a:t>
            </a:r>
            <a:r>
              <a:rPr lang="es-EC" sz="2200" dirty="0" smtClean="0">
                <a:latin typeface="Arial" pitchFamily="34" charset="0"/>
                <a:cs typeface="Arial" pitchFamily="34" charset="0"/>
              </a:rPr>
              <a:t>nexos </a:t>
            </a:r>
            <a:endParaRPr lang="es-EC" dirty="0"/>
          </a:p>
        </p:txBody>
      </p:sp>
      <p:sp>
        <p:nvSpPr>
          <p:cNvPr id="3" name="2 Rectángulo"/>
          <p:cNvSpPr/>
          <p:nvPr/>
        </p:nvSpPr>
        <p:spPr>
          <a:xfrm>
            <a:off x="571472" y="0"/>
            <a:ext cx="7992888" cy="553998"/>
          </a:xfrm>
          <a:prstGeom prst="rect">
            <a:avLst/>
          </a:prstGeom>
        </p:spPr>
        <p:txBody>
          <a:bodyPr wrap="square">
            <a:spAutoFit/>
          </a:bodyPr>
          <a:lstStyle/>
          <a:p>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p>
        </p:txBody>
      </p:sp>
      <p:pic>
        <p:nvPicPr>
          <p:cNvPr id="4" name="Picture 2" descr="C:\Users\Usuario\Desktop\cel vero octubre\fotos\16092013(001).jpg"/>
          <p:cNvPicPr>
            <a:picLocks noChangeAspect="1" noChangeArrowheads="1"/>
          </p:cNvPicPr>
          <p:nvPr/>
        </p:nvPicPr>
        <p:blipFill>
          <a:blip r:embed="rId2" cstate="print"/>
          <a:srcRect/>
          <a:stretch>
            <a:fillRect/>
          </a:stretch>
        </p:blipFill>
        <p:spPr bwMode="auto">
          <a:xfrm>
            <a:off x="0" y="4429132"/>
            <a:ext cx="9144000" cy="2428868"/>
          </a:xfrm>
          <a:prstGeom prst="rect">
            <a:avLst/>
          </a:prstGeom>
          <a:noFill/>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rmAutofit fontScale="90000"/>
          </a:bodyPr>
          <a:lstStyle/>
          <a:p>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Arial" pitchFamily="34" charset="0"/>
              <a:cs typeface="Arial" pitchFamily="34" charset="0"/>
            </a:endParaRPr>
          </a:p>
        </p:txBody>
      </p:sp>
      <p:sp>
        <p:nvSpPr>
          <p:cNvPr id="3" name="2 Rectángulo"/>
          <p:cNvSpPr/>
          <p:nvPr/>
        </p:nvSpPr>
        <p:spPr>
          <a:xfrm>
            <a:off x="467544" y="836712"/>
            <a:ext cx="7920880" cy="1077218"/>
          </a:xfrm>
          <a:prstGeom prst="rect">
            <a:avLst/>
          </a:prstGeom>
        </p:spPr>
        <p:txBody>
          <a:bodyPr wrap="square">
            <a:spAutoFit/>
          </a:bodyPr>
          <a:lstStyle/>
          <a:p>
            <a:pPr algn="ctr"/>
            <a:r>
              <a:rPr lang="es-EC" sz="1600" b="1" dirty="0" smtClean="0">
                <a:latin typeface="Arial" pitchFamily="34" charset="0"/>
                <a:cs typeface="Arial" pitchFamily="34" charset="0"/>
              </a:rPr>
              <a:t>ANÁLISIS ESTADÍSTICO</a:t>
            </a:r>
            <a:br>
              <a:rPr lang="es-EC" sz="1600" b="1" dirty="0" smtClean="0">
                <a:latin typeface="Arial" pitchFamily="34" charset="0"/>
                <a:cs typeface="Arial" pitchFamily="34" charset="0"/>
              </a:rPr>
            </a:br>
            <a:r>
              <a:rPr lang="es-EC" sz="1600" b="1" dirty="0" smtClean="0">
                <a:latin typeface="Arial" pitchFamily="34" charset="0"/>
                <a:cs typeface="Arial" pitchFamily="34" charset="0"/>
              </a:rPr>
              <a:t>PROCESAMIENTO DE DATOS TEPSI SUBTEST COORDINACIÓN PORCENTAJE 17 NIÑOS DE 2 A 3 AÑOS</a:t>
            </a:r>
          </a:p>
          <a:p>
            <a:pPr algn="ctr"/>
            <a:r>
              <a:rPr lang="es-EC" sz="1600" b="1" dirty="0" smtClean="0">
                <a:latin typeface="Arial" pitchFamily="34" charset="0"/>
                <a:cs typeface="Arial" pitchFamily="34" charset="0"/>
              </a:rPr>
              <a:t>(2 a 3 años 50% -  3 a 4 años 77% -  4 a 5 años 97%)</a:t>
            </a:r>
            <a:endParaRPr lang="es-EC" sz="1600" dirty="0"/>
          </a:p>
        </p:txBody>
      </p:sp>
      <p:graphicFrame>
        <p:nvGraphicFramePr>
          <p:cNvPr id="5" name="4 Gráfico"/>
          <p:cNvGraphicFramePr/>
          <p:nvPr/>
        </p:nvGraphicFramePr>
        <p:xfrm>
          <a:off x="107504" y="1772816"/>
          <a:ext cx="9144000" cy="5085184"/>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0" y="6519446"/>
            <a:ext cx="8964488" cy="338554"/>
          </a:xfrm>
          <a:prstGeom prst="rect">
            <a:avLst/>
          </a:prstGeom>
        </p:spPr>
        <p:txBody>
          <a:bodyPr wrap="square">
            <a:spAutoFit/>
          </a:bodyPr>
          <a:lstStyle/>
          <a:p>
            <a:r>
              <a:rPr lang="es-EC" sz="1600" b="1" dirty="0" smtClean="0">
                <a:latin typeface="Arial" pitchFamily="34" charset="0"/>
                <a:cs typeface="Arial" pitchFamily="34" charset="0"/>
              </a:rPr>
              <a:t>  100% 100% 48%  57%  51%    </a:t>
            </a:r>
            <a:r>
              <a:rPr lang="es-EC" sz="1600" b="1" dirty="0" smtClean="0">
                <a:solidFill>
                  <a:srgbClr val="FF0000"/>
                </a:solidFill>
                <a:latin typeface="Arial" pitchFamily="34" charset="0"/>
                <a:cs typeface="Arial" pitchFamily="34" charset="0"/>
              </a:rPr>
              <a:t>0%</a:t>
            </a:r>
            <a:r>
              <a:rPr lang="es-EC" sz="1600" b="1" dirty="0" smtClean="0">
                <a:latin typeface="Arial" pitchFamily="34" charset="0"/>
                <a:cs typeface="Arial" pitchFamily="34" charset="0"/>
              </a:rPr>
              <a:t>   95%   72%   42%  42%   </a:t>
            </a:r>
            <a:r>
              <a:rPr lang="es-EC" sz="1600" b="1" dirty="0" smtClean="0">
                <a:solidFill>
                  <a:srgbClr val="FF0000"/>
                </a:solidFill>
                <a:latin typeface="Arial" pitchFamily="34" charset="0"/>
                <a:cs typeface="Arial" pitchFamily="34" charset="0"/>
              </a:rPr>
              <a:t>12%    0%    0%   6%   </a:t>
            </a:r>
            <a:r>
              <a:rPr lang="es-EC" sz="1600" b="1" dirty="0" smtClean="0">
                <a:latin typeface="Arial" pitchFamily="34" charset="0"/>
                <a:cs typeface="Arial" pitchFamily="34" charset="0"/>
              </a:rPr>
              <a:t>77%   98%</a:t>
            </a:r>
            <a:endParaRPr lang="es-EC" sz="1600" b="1"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Arial" pitchFamily="34" charset="0"/>
              <a:cs typeface="Arial" pitchFamily="34" charset="0"/>
            </a:endParaRPr>
          </a:p>
        </p:txBody>
      </p:sp>
      <p:sp>
        <p:nvSpPr>
          <p:cNvPr id="3" name="2 Rectángulo"/>
          <p:cNvSpPr/>
          <p:nvPr/>
        </p:nvSpPr>
        <p:spPr>
          <a:xfrm>
            <a:off x="428596" y="642918"/>
            <a:ext cx="8136904" cy="1077218"/>
          </a:xfrm>
          <a:prstGeom prst="rect">
            <a:avLst/>
          </a:prstGeom>
        </p:spPr>
        <p:txBody>
          <a:bodyPr wrap="square">
            <a:spAutoFit/>
          </a:bodyPr>
          <a:lstStyle/>
          <a:p>
            <a:pPr algn="ctr"/>
            <a:r>
              <a:rPr lang="es-EC" sz="1600" b="1" dirty="0" smtClean="0">
                <a:latin typeface="Arial" pitchFamily="34" charset="0"/>
                <a:cs typeface="Arial" pitchFamily="34" charset="0"/>
              </a:rPr>
              <a:t/>
            </a:r>
            <a:br>
              <a:rPr lang="es-EC" sz="1600" b="1" dirty="0" smtClean="0">
                <a:latin typeface="Arial" pitchFamily="34" charset="0"/>
                <a:cs typeface="Arial" pitchFamily="34" charset="0"/>
              </a:rPr>
            </a:br>
            <a:r>
              <a:rPr lang="es-EC" sz="1600" b="1" dirty="0" smtClean="0">
                <a:latin typeface="Arial" pitchFamily="34" charset="0"/>
                <a:cs typeface="Arial" pitchFamily="34" charset="0"/>
              </a:rPr>
              <a:t>PROCESAMIENTO DE DATOS TEPSI SUBTEST COORDINACIÓN PORCENTAJE 17 NIÑOS DE 4 a 5 AÑOS</a:t>
            </a:r>
          </a:p>
          <a:p>
            <a:pPr algn="ctr"/>
            <a:r>
              <a:rPr lang="es-EC" sz="1600" b="1" dirty="0" smtClean="0">
                <a:latin typeface="Arial" pitchFamily="34" charset="0"/>
                <a:cs typeface="Arial" pitchFamily="34" charset="0"/>
              </a:rPr>
              <a:t>(2 a 3 años 50% -  3 a 4 años 77% -  4 a 5 años 97%)</a:t>
            </a:r>
            <a:endParaRPr lang="es-EC" sz="1600" dirty="0" smtClean="0"/>
          </a:p>
        </p:txBody>
      </p:sp>
      <p:graphicFrame>
        <p:nvGraphicFramePr>
          <p:cNvPr id="4" name="3 Gráfico"/>
          <p:cNvGraphicFramePr/>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51520" y="6309320"/>
            <a:ext cx="8892480" cy="307777"/>
          </a:xfrm>
          <a:prstGeom prst="rect">
            <a:avLst/>
          </a:prstGeom>
        </p:spPr>
        <p:txBody>
          <a:bodyPr wrap="square">
            <a:spAutoFit/>
          </a:bodyPr>
          <a:lstStyle/>
          <a:p>
            <a:r>
              <a:rPr lang="es-EC" sz="1400" b="1" dirty="0" smtClean="0">
                <a:latin typeface="Arial" pitchFamily="34" charset="0"/>
                <a:cs typeface="Arial" pitchFamily="34" charset="0"/>
              </a:rPr>
              <a:t>100%  100%  100%  100%   </a:t>
            </a:r>
            <a:r>
              <a:rPr lang="es-EC" sz="1400" b="1" dirty="0" smtClean="0">
                <a:solidFill>
                  <a:srgbClr val="FF0000"/>
                </a:solidFill>
                <a:latin typeface="Arial" pitchFamily="34" charset="0"/>
                <a:cs typeface="Arial" pitchFamily="34" charset="0"/>
              </a:rPr>
              <a:t>82%    82%   </a:t>
            </a:r>
            <a:r>
              <a:rPr lang="es-EC" sz="1400" b="1" dirty="0" smtClean="0">
                <a:latin typeface="Arial" pitchFamily="34" charset="0"/>
                <a:cs typeface="Arial" pitchFamily="34" charset="0"/>
              </a:rPr>
              <a:t>100%  100%  100%  100%   </a:t>
            </a:r>
            <a:r>
              <a:rPr lang="es-EC" sz="1400" b="1" dirty="0" smtClean="0">
                <a:solidFill>
                  <a:srgbClr val="FF0000"/>
                </a:solidFill>
                <a:latin typeface="Arial" pitchFamily="34" charset="0"/>
                <a:cs typeface="Arial" pitchFamily="34" charset="0"/>
              </a:rPr>
              <a:t>94%   </a:t>
            </a:r>
            <a:r>
              <a:rPr lang="es-EC" sz="1400" b="1" dirty="0" smtClean="0">
                <a:latin typeface="Arial" pitchFamily="34" charset="0"/>
                <a:cs typeface="Arial" pitchFamily="34" charset="0"/>
              </a:rPr>
              <a:t>100%   100%  100% 100% 100%</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548680"/>
            <a:ext cx="8280920" cy="861774"/>
          </a:xfrm>
          <a:prstGeom prst="rect">
            <a:avLst/>
          </a:prstGeom>
        </p:spPr>
        <p:txBody>
          <a:bodyPr wrap="square">
            <a:spAutoFit/>
          </a:bodyPr>
          <a:lstStyle/>
          <a:p>
            <a:pPr algn="ctr"/>
            <a:r>
              <a:rPr lang="es-EC" sz="1600" b="1" dirty="0" smtClean="0">
                <a:latin typeface="Arial" pitchFamily="34" charset="0"/>
                <a:cs typeface="Arial" pitchFamily="34" charset="0"/>
              </a:rPr>
              <a:t>PROCESAMIENTO DE DATOS TEPSI SUBTEST LENGUAJE PORCENTAJE 18 NIÑOS/AS DE 3 A 4 AÑOS</a:t>
            </a:r>
          </a:p>
          <a:p>
            <a:pPr algn="ctr"/>
            <a:r>
              <a:rPr lang="es-EC" sz="1600" b="1" dirty="0" smtClean="0">
                <a:latin typeface="Arial" pitchFamily="34" charset="0"/>
                <a:cs typeface="Arial" pitchFamily="34" charset="0"/>
              </a:rPr>
              <a:t>((2 a 3 años 17% -  3 a 4 años 57% -  4 a 5 años 84%) </a:t>
            </a:r>
            <a:endParaRPr lang="es-EC" sz="1600" dirty="0" smtClean="0"/>
          </a:p>
        </p:txBody>
      </p:sp>
      <p:sp>
        <p:nvSpPr>
          <p:cNvPr id="9" name="8 Rectángulo"/>
          <p:cNvSpPr/>
          <p:nvPr/>
        </p:nvSpPr>
        <p:spPr>
          <a:xfrm>
            <a:off x="0" y="6381328"/>
            <a:ext cx="9144000" cy="246221"/>
          </a:xfrm>
          <a:prstGeom prst="rect">
            <a:avLst/>
          </a:prstGeom>
        </p:spPr>
        <p:txBody>
          <a:bodyPr wrap="square">
            <a:spAutoFit/>
          </a:bodyPr>
          <a:lstStyle/>
          <a:p>
            <a:r>
              <a:rPr lang="es-EC" sz="1000" b="1" dirty="0" smtClean="0">
                <a:latin typeface="Arial" pitchFamily="34" charset="0"/>
                <a:cs typeface="Arial" pitchFamily="34" charset="0"/>
              </a:rPr>
              <a:t>100%  100%   62%   56%  67%   </a:t>
            </a:r>
            <a:r>
              <a:rPr lang="es-EC" sz="1000" b="1" dirty="0" smtClean="0">
                <a:solidFill>
                  <a:srgbClr val="FF0000"/>
                </a:solidFill>
                <a:latin typeface="Arial" pitchFamily="34" charset="0"/>
                <a:cs typeface="Arial" pitchFamily="34" charset="0"/>
              </a:rPr>
              <a:t>35%    </a:t>
            </a:r>
            <a:r>
              <a:rPr lang="es-EC" sz="1000" b="1" dirty="0" smtClean="0">
                <a:latin typeface="Arial" pitchFamily="34" charset="0"/>
                <a:cs typeface="Arial" pitchFamily="34" charset="0"/>
              </a:rPr>
              <a:t>59%   56%    62%    67%   45%   </a:t>
            </a:r>
            <a:r>
              <a:rPr lang="es-EC" sz="1000" b="1" dirty="0" smtClean="0">
                <a:solidFill>
                  <a:srgbClr val="FF0000"/>
                </a:solidFill>
                <a:latin typeface="Arial" pitchFamily="34" charset="0"/>
                <a:cs typeface="Arial" pitchFamily="34" charset="0"/>
              </a:rPr>
              <a:t>34%    </a:t>
            </a:r>
            <a:r>
              <a:rPr lang="es-EC" sz="1000" b="1" dirty="0" smtClean="0">
                <a:latin typeface="Arial" pitchFamily="34" charset="0"/>
                <a:cs typeface="Arial" pitchFamily="34" charset="0"/>
              </a:rPr>
              <a:t>45%   45%    89%   73%    61%    61%    </a:t>
            </a:r>
            <a:r>
              <a:rPr lang="es-EC" sz="1000" b="1" dirty="0" smtClean="0">
                <a:solidFill>
                  <a:srgbClr val="FF0000"/>
                </a:solidFill>
                <a:latin typeface="Arial" pitchFamily="34" charset="0"/>
                <a:cs typeface="Arial" pitchFamily="34" charset="0"/>
              </a:rPr>
              <a:t>39%   33%    </a:t>
            </a:r>
            <a:r>
              <a:rPr lang="es-EC" sz="1000" b="1" dirty="0" smtClean="0">
                <a:latin typeface="Arial" pitchFamily="34" charset="0"/>
                <a:cs typeface="Arial" pitchFamily="34" charset="0"/>
              </a:rPr>
              <a:t>55%   50%   40%   </a:t>
            </a:r>
            <a:r>
              <a:rPr lang="es-EC" sz="1000" b="1" dirty="0" smtClean="0">
                <a:solidFill>
                  <a:srgbClr val="FF0000"/>
                </a:solidFill>
                <a:latin typeface="Arial" pitchFamily="34" charset="0"/>
                <a:cs typeface="Arial" pitchFamily="34" charset="0"/>
              </a:rPr>
              <a:t>28%</a:t>
            </a:r>
            <a:endParaRPr lang="es-EC" sz="1000" b="1" dirty="0">
              <a:solidFill>
                <a:srgbClr val="FF0000"/>
              </a:solidFill>
            </a:endParaRPr>
          </a:p>
        </p:txBody>
      </p:sp>
      <p:sp>
        <p:nvSpPr>
          <p:cNvPr id="10" name="9 Rectángulo"/>
          <p:cNvSpPr/>
          <p:nvPr/>
        </p:nvSpPr>
        <p:spPr>
          <a:xfrm>
            <a:off x="251520" y="0"/>
            <a:ext cx="8496944" cy="400110"/>
          </a:xfrm>
          <a:prstGeom prst="rect">
            <a:avLst/>
          </a:prstGeom>
        </p:spPr>
        <p:txBody>
          <a:bodyPr wrap="square">
            <a:spAutoFit/>
          </a:bodyPr>
          <a:lstStyle/>
          <a:p>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p>
        </p:txBody>
      </p:sp>
      <p:graphicFrame>
        <p:nvGraphicFramePr>
          <p:cNvPr id="7" name="6 Gráfico"/>
          <p:cNvGraphicFramePr/>
          <p:nvPr/>
        </p:nvGraphicFramePr>
        <p:xfrm>
          <a:off x="0" y="785794"/>
          <a:ext cx="9001156" cy="6072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408678"/>
          </a:xfrm>
        </p:spPr>
        <p:txBody>
          <a:bodyPr>
            <a:normAutofit fontScale="90000"/>
          </a:bodyPr>
          <a:lstStyle/>
          <a:p>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endParaRPr>
          </a:p>
        </p:txBody>
      </p:sp>
      <p:sp>
        <p:nvSpPr>
          <p:cNvPr id="3" name="2 Rectángulo"/>
          <p:cNvSpPr/>
          <p:nvPr/>
        </p:nvSpPr>
        <p:spPr>
          <a:xfrm>
            <a:off x="395536" y="836712"/>
            <a:ext cx="8352928" cy="830997"/>
          </a:xfrm>
          <a:prstGeom prst="rect">
            <a:avLst/>
          </a:prstGeom>
        </p:spPr>
        <p:txBody>
          <a:bodyPr wrap="square">
            <a:spAutoFit/>
          </a:bodyPr>
          <a:lstStyle/>
          <a:p>
            <a:pPr algn="ctr"/>
            <a:r>
              <a:rPr lang="es-EC" sz="1600" b="1" dirty="0" smtClean="0">
                <a:latin typeface="Arial" pitchFamily="34" charset="0"/>
                <a:cs typeface="Arial" pitchFamily="34" charset="0"/>
              </a:rPr>
              <a:t>PROCESAMIENTO DE DATOS TEPSI SUBTEST MOTRICIDAD PORCENTAJE 18 NIÑOS DE  3 A 4  AÑOS </a:t>
            </a:r>
          </a:p>
          <a:p>
            <a:pPr algn="ctr"/>
            <a:r>
              <a:rPr lang="es-EC" sz="1600" b="1" dirty="0" smtClean="0">
                <a:latin typeface="Arial" pitchFamily="34" charset="0"/>
                <a:cs typeface="Arial" pitchFamily="34" charset="0"/>
              </a:rPr>
              <a:t>(2 a 3 años 40% -  3 a 4 años 56% -  4 a 5 años 75%)</a:t>
            </a:r>
            <a:endParaRPr lang="es-EC" sz="1600" dirty="0"/>
          </a:p>
        </p:txBody>
      </p:sp>
      <p:graphicFrame>
        <p:nvGraphicFramePr>
          <p:cNvPr id="5" name="4 Gráfico"/>
          <p:cNvGraphicFramePr/>
          <p:nvPr/>
        </p:nvGraphicFramePr>
        <p:xfrm>
          <a:off x="0" y="1500174"/>
          <a:ext cx="9144000" cy="5517231"/>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251520" y="6165304"/>
            <a:ext cx="8568952" cy="338554"/>
          </a:xfrm>
          <a:prstGeom prst="rect">
            <a:avLst/>
          </a:prstGeom>
        </p:spPr>
        <p:txBody>
          <a:bodyPr wrap="square">
            <a:spAutoFit/>
          </a:bodyPr>
          <a:lstStyle/>
          <a:p>
            <a:r>
              <a:rPr lang="es-EC" sz="1600" b="1" dirty="0" smtClean="0">
                <a:latin typeface="Arial" pitchFamily="34" charset="0"/>
                <a:cs typeface="Arial" pitchFamily="34" charset="0"/>
              </a:rPr>
              <a:t>100%  100%     78%       </a:t>
            </a:r>
            <a:r>
              <a:rPr lang="es-EC" sz="1600" b="1" dirty="0" smtClean="0">
                <a:solidFill>
                  <a:srgbClr val="FF0000"/>
                </a:solidFill>
                <a:latin typeface="Arial" pitchFamily="34" charset="0"/>
                <a:cs typeface="Arial" pitchFamily="34" charset="0"/>
              </a:rPr>
              <a:t>28%      34%     </a:t>
            </a:r>
            <a:r>
              <a:rPr lang="es-EC" sz="1600" b="1" dirty="0" smtClean="0">
                <a:latin typeface="Arial" pitchFamily="34" charset="0"/>
                <a:cs typeface="Arial" pitchFamily="34" charset="0"/>
              </a:rPr>
              <a:t>84%      56%     68%    45%      51%      </a:t>
            </a:r>
            <a:r>
              <a:rPr lang="es-EC" sz="1600" b="1" dirty="0" smtClean="0">
                <a:solidFill>
                  <a:srgbClr val="FF0000"/>
                </a:solidFill>
                <a:latin typeface="Arial" pitchFamily="34" charset="0"/>
                <a:cs typeface="Arial" pitchFamily="34" charset="0"/>
              </a:rPr>
              <a:t>33%     17%</a:t>
            </a:r>
            <a:r>
              <a:rPr lang="es-EC" sz="1600" dirty="0" smtClean="0">
                <a:solidFill>
                  <a:srgbClr val="FF0000"/>
                </a:solidFill>
                <a:latin typeface="Arial" pitchFamily="34" charset="0"/>
                <a:cs typeface="Arial" pitchFamily="34" charset="0"/>
              </a:rPr>
              <a:t> </a:t>
            </a:r>
            <a:endParaRPr lang="es-EC" sz="1600" dirty="0">
              <a:solidFill>
                <a:srgbClr val="FF0000"/>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586418"/>
          </a:xfrm>
          <a:prstGeom prst="rect">
            <a:avLst/>
          </a:prstGeom>
        </p:spPr>
        <p:txBody>
          <a:bodyPr wrap="square">
            <a:spAutoFit/>
          </a:bodyPr>
          <a:lstStyle/>
          <a:p>
            <a:pPr algn="ctr"/>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p>
          <a:p>
            <a:pPr algn="ctr"/>
            <a:endParaRPr lang="es-EC" b="1" dirty="0" smtClean="0">
              <a:latin typeface="Arial" pitchFamily="34" charset="0"/>
              <a:cs typeface="Arial" pitchFamily="34" charset="0"/>
            </a:endParaRPr>
          </a:p>
          <a:p>
            <a:pPr algn="ctr"/>
            <a:endParaRPr lang="es-EC" b="1" dirty="0" smtClean="0">
              <a:latin typeface="Arial" pitchFamily="34" charset="0"/>
              <a:cs typeface="Arial" pitchFamily="34" charset="0"/>
            </a:endParaRPr>
          </a:p>
          <a:p>
            <a:pPr algn="ctr"/>
            <a:endParaRPr lang="es-EC" sz="2400" b="1" dirty="0" smtClean="0">
              <a:latin typeface="Arial" pitchFamily="34" charset="0"/>
              <a:cs typeface="Arial" pitchFamily="34" charset="0"/>
            </a:endParaRPr>
          </a:p>
          <a:p>
            <a:pPr algn="ctr"/>
            <a:endParaRPr lang="es-EC" sz="2400" b="1" dirty="0" smtClean="0">
              <a:latin typeface="Arial" pitchFamily="34" charset="0"/>
              <a:cs typeface="Arial" pitchFamily="34" charset="0"/>
            </a:endParaRPr>
          </a:p>
          <a:p>
            <a:pPr algn="ctr"/>
            <a:r>
              <a:rPr lang="es-EC" sz="2400" b="1" dirty="0" smtClean="0">
                <a:latin typeface="Times New Roman" pitchFamily="18" charset="0"/>
                <a:cs typeface="Times New Roman" pitchFamily="18" charset="0"/>
              </a:rPr>
              <a:t>CAPÍTULO I</a:t>
            </a:r>
          </a:p>
          <a:p>
            <a:pPr algn="ctr"/>
            <a:endParaRPr lang="es-EC" sz="2400" b="1" dirty="0" smtClean="0">
              <a:latin typeface="Arial" pitchFamily="34" charset="0"/>
              <a:cs typeface="Arial" pitchFamily="34" charset="0"/>
            </a:endParaRPr>
          </a:p>
          <a:p>
            <a:pPr algn="ctr"/>
            <a:endParaRPr lang="es-EC" sz="2400" b="1" dirty="0" smtClean="0">
              <a:latin typeface="Arial" pitchFamily="34" charset="0"/>
              <a:cs typeface="Arial" pitchFamily="34" charset="0"/>
            </a:endParaRPr>
          </a:p>
          <a:p>
            <a:pPr algn="ctr"/>
            <a:r>
              <a:rPr lang="es-EC" sz="2400" b="1" dirty="0" smtClean="0">
                <a:latin typeface="Arial" pitchFamily="34" charset="0"/>
                <a:cs typeface="Arial" pitchFamily="34" charset="0"/>
              </a:rPr>
              <a:t>	</a:t>
            </a:r>
          </a:p>
          <a:p>
            <a:pPr algn="ctr"/>
            <a:r>
              <a:rPr lang="es-EC" sz="2400" b="1" dirty="0" smtClean="0">
                <a:latin typeface="Times New Roman" pitchFamily="18" charset="0"/>
                <a:cs typeface="Times New Roman" pitchFamily="18" charset="0"/>
                <a:hlinkClick r:id="rId2" action="ppaction://hlinkfile"/>
              </a:rPr>
              <a:t>PLANTEAMIENTO DEL PROBLEMA</a:t>
            </a:r>
            <a:endParaRPr lang="es-EC" sz="2400" b="1" dirty="0" smtClean="0">
              <a:latin typeface="Times New Roman" pitchFamily="18" charset="0"/>
              <a:cs typeface="Times New Roman" pitchFamily="18" charset="0"/>
            </a:endParaRPr>
          </a:p>
          <a:p>
            <a:pPr algn="ctr"/>
            <a:endParaRPr lang="es-EC" sz="2400" b="1" dirty="0" smtClean="0">
              <a:latin typeface="Times New Roman" pitchFamily="18" charset="0"/>
              <a:cs typeface="Times New Roman" pitchFamily="18" charset="0"/>
            </a:endParaRPr>
          </a:p>
          <a:p>
            <a:pPr algn="ctr"/>
            <a:endParaRPr lang="es-EC" sz="2400" b="1" dirty="0" smtClean="0">
              <a:latin typeface="Times New Roman" pitchFamily="18" charset="0"/>
              <a:cs typeface="Times New Roman" pitchFamily="18" charset="0"/>
            </a:endParaRPr>
          </a:p>
          <a:p>
            <a:pPr algn="ctr"/>
            <a:r>
              <a:rPr lang="es-EC" sz="2400" b="1" dirty="0" smtClean="0">
                <a:latin typeface="Times New Roman" pitchFamily="18" charset="0"/>
                <a:cs typeface="Times New Roman" pitchFamily="18" charset="0"/>
              </a:rPr>
              <a:t>NIÑOS/AS EN CRISIS</a:t>
            </a:r>
          </a:p>
          <a:p>
            <a:pPr algn="ctr"/>
            <a:endParaRPr lang="es-EC" sz="2400" b="1" dirty="0" smtClean="0">
              <a:latin typeface="Times New Roman" pitchFamily="18" charset="0"/>
              <a:cs typeface="Times New Roman" pitchFamily="18" charset="0"/>
            </a:endParaRPr>
          </a:p>
          <a:p>
            <a:pPr algn="ctr"/>
            <a:r>
              <a:rPr lang="es-EC" sz="2400" b="1" dirty="0" smtClean="0">
                <a:latin typeface="Times New Roman" pitchFamily="18" charset="0"/>
                <a:cs typeface="Times New Roman" pitchFamily="18" charset="0"/>
              </a:rPr>
              <a:t>PADRES PERMISIVOS </a:t>
            </a:r>
          </a:p>
          <a:p>
            <a:pPr algn="ctr"/>
            <a:r>
              <a:rPr lang="es-EC" sz="2400" b="1" dirty="0" smtClean="0">
                <a:latin typeface="Times New Roman" pitchFamily="18" charset="0"/>
                <a:cs typeface="Times New Roman" pitchFamily="18" charset="0"/>
              </a:rPr>
              <a:t>ESTRICTOS </a:t>
            </a:r>
          </a:p>
          <a:p>
            <a:pPr algn="ctr"/>
            <a:r>
              <a:rPr lang="es-EC" dirty="0" smtClean="0"/>
              <a:t>                                          </a:t>
            </a:r>
          </a:p>
          <a:p>
            <a:pPr algn="ctr"/>
            <a:endParaRPr lang="es-EC" b="1" dirty="0" smtClean="0">
              <a:latin typeface="Arial" pitchFamily="34" charset="0"/>
              <a:cs typeface="Arial" pitchFamily="34" charset="0"/>
            </a:endParaRPr>
          </a:p>
          <a:p>
            <a:pPr algn="ctr"/>
            <a:endParaRPr lang="es-EC" dirty="0"/>
          </a:p>
        </p:txBody>
      </p:sp>
      <p:pic>
        <p:nvPicPr>
          <p:cNvPr id="4" name="Picture 2" descr="C:\Users\Usuario\Desktop\fotos plaza Sésamo\10122013(004).jpg"/>
          <p:cNvPicPr>
            <a:picLocks noChangeAspect="1" noChangeArrowheads="1"/>
          </p:cNvPicPr>
          <p:nvPr/>
        </p:nvPicPr>
        <p:blipFill>
          <a:blip r:embed="rId3" cstate="print"/>
          <a:srcRect/>
          <a:stretch>
            <a:fillRect/>
          </a:stretch>
        </p:blipFill>
        <p:spPr bwMode="auto">
          <a:xfrm>
            <a:off x="6588224" y="4913784"/>
            <a:ext cx="2555776" cy="1916832"/>
          </a:xfrm>
          <a:prstGeom prst="rect">
            <a:avLst/>
          </a:prstGeom>
          <a:noFill/>
        </p:spPr>
      </p:pic>
      <p:pic>
        <p:nvPicPr>
          <p:cNvPr id="5" name="Picture 2" descr="C:\Users\Usuario\Desktop\fotos plaza Sésamo\10122013(003).jpg"/>
          <p:cNvPicPr>
            <a:picLocks noChangeAspect="1" noChangeArrowheads="1"/>
          </p:cNvPicPr>
          <p:nvPr/>
        </p:nvPicPr>
        <p:blipFill>
          <a:blip r:embed="rId4" cstate="print"/>
          <a:srcRect/>
          <a:stretch>
            <a:fillRect/>
          </a:stretch>
        </p:blipFill>
        <p:spPr bwMode="auto">
          <a:xfrm>
            <a:off x="1" y="4995174"/>
            <a:ext cx="2483768" cy="1862826"/>
          </a:xfrm>
          <a:prstGeom prst="rect">
            <a:avLst/>
          </a:prstGeom>
          <a:noFill/>
        </p:spPr>
      </p:pic>
      <p:pic>
        <p:nvPicPr>
          <p:cNvPr id="6" name="Picture 2" descr="C:\Users\Usuario\Desktop\fotos plaza Sésamo\10122013(006).jpg"/>
          <p:cNvPicPr>
            <a:picLocks noChangeAspect="1" noChangeArrowheads="1"/>
          </p:cNvPicPr>
          <p:nvPr/>
        </p:nvPicPr>
        <p:blipFill>
          <a:blip r:embed="rId5" cstate="print"/>
          <a:srcRect/>
          <a:stretch>
            <a:fillRect/>
          </a:stretch>
        </p:blipFill>
        <p:spPr bwMode="auto">
          <a:xfrm>
            <a:off x="0" y="881336"/>
            <a:ext cx="2784309" cy="2088232"/>
          </a:xfrm>
          <a:prstGeom prst="rect">
            <a:avLst/>
          </a:prstGeom>
          <a:noFill/>
        </p:spPr>
      </p:pic>
      <p:pic>
        <p:nvPicPr>
          <p:cNvPr id="7" name="Picture 2" descr="C:\Users\Usuario\Desktop\fotos plaza Sésamo\10122013(007).jpg"/>
          <p:cNvPicPr>
            <a:picLocks noChangeAspect="1" noChangeArrowheads="1"/>
          </p:cNvPicPr>
          <p:nvPr/>
        </p:nvPicPr>
        <p:blipFill>
          <a:blip r:embed="rId6" cstate="print"/>
          <a:srcRect/>
          <a:stretch>
            <a:fillRect/>
          </a:stretch>
        </p:blipFill>
        <p:spPr bwMode="auto">
          <a:xfrm>
            <a:off x="6372200" y="1025352"/>
            <a:ext cx="2771800" cy="1844824"/>
          </a:xfrm>
          <a:prstGeom prst="rect">
            <a:avLst/>
          </a:prstGeom>
          <a:noFill/>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336100"/>
          </a:xfrm>
        </p:spPr>
        <p:txBody>
          <a:bodyPr>
            <a:noAutofit/>
          </a:bodyPr>
          <a:lstStyle/>
          <a:p>
            <a:pPr algn="ctr"/>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Arial" pitchFamily="34" charset="0"/>
              <a:cs typeface="Arial" pitchFamily="34" charset="0"/>
            </a:endParaRPr>
          </a:p>
        </p:txBody>
      </p:sp>
      <p:sp>
        <p:nvSpPr>
          <p:cNvPr id="3" name="2 Rectángulo"/>
          <p:cNvSpPr/>
          <p:nvPr/>
        </p:nvSpPr>
        <p:spPr>
          <a:xfrm>
            <a:off x="357158" y="642918"/>
            <a:ext cx="8568952" cy="1077218"/>
          </a:xfrm>
          <a:prstGeom prst="rect">
            <a:avLst/>
          </a:prstGeom>
        </p:spPr>
        <p:txBody>
          <a:bodyPr wrap="square">
            <a:spAutoFit/>
          </a:bodyPr>
          <a:lstStyle/>
          <a:p>
            <a:pPr algn="ctr"/>
            <a:r>
              <a:rPr lang="es-EC" sz="1600" b="1" dirty="0" smtClean="0">
                <a:latin typeface="Arial" pitchFamily="34" charset="0"/>
                <a:cs typeface="Arial" pitchFamily="34" charset="0"/>
              </a:rPr>
              <a:t>PROCESAMIENTO DE DATOS OBSERVACIÓN CONDUCTUAL PORCENTAJE DE 17 NIÑOS DE 2 A 3 AÑOS 0 MESES 0 DÍAS</a:t>
            </a:r>
          </a:p>
          <a:p>
            <a:pPr algn="ctr"/>
            <a:r>
              <a:rPr lang="es-EC" sz="1600" b="1" dirty="0" smtClean="0">
                <a:latin typeface="Arial" pitchFamily="34" charset="0"/>
                <a:cs typeface="Arial" pitchFamily="34" charset="0"/>
              </a:rPr>
              <a:t> (2 a 3 años 41% -  3 a 4 años 49% -  4 a 5 años 54%</a:t>
            </a:r>
          </a:p>
          <a:p>
            <a:pPr algn="ctr"/>
            <a:endParaRPr lang="es-EC" sz="1600" dirty="0"/>
          </a:p>
        </p:txBody>
      </p:sp>
      <p:sp>
        <p:nvSpPr>
          <p:cNvPr id="8" name="7 Rectángulo"/>
          <p:cNvSpPr/>
          <p:nvPr/>
        </p:nvSpPr>
        <p:spPr>
          <a:xfrm>
            <a:off x="428596" y="6488668"/>
            <a:ext cx="8424936" cy="369332"/>
          </a:xfrm>
          <a:prstGeom prst="rect">
            <a:avLst/>
          </a:prstGeom>
        </p:spPr>
        <p:txBody>
          <a:bodyPr wrap="square">
            <a:spAutoFit/>
          </a:bodyPr>
          <a:lstStyle/>
          <a:p>
            <a:r>
              <a:rPr lang="es-EC" b="1" dirty="0" smtClean="0">
                <a:latin typeface="Arial" pitchFamily="34" charset="0"/>
                <a:cs typeface="Arial" pitchFamily="34" charset="0"/>
              </a:rPr>
              <a:t>   59%         41%           53%         41%         </a:t>
            </a:r>
            <a:r>
              <a:rPr lang="es-EC" b="1" dirty="0" smtClean="0">
                <a:solidFill>
                  <a:srgbClr val="FF0000"/>
                </a:solidFill>
                <a:latin typeface="Arial" pitchFamily="34" charset="0"/>
                <a:cs typeface="Arial" pitchFamily="34" charset="0"/>
              </a:rPr>
              <a:t>0%</a:t>
            </a:r>
            <a:r>
              <a:rPr lang="es-EC" dirty="0" smtClean="0">
                <a:solidFill>
                  <a:srgbClr val="FF0000"/>
                </a:solidFill>
                <a:latin typeface="Arial" pitchFamily="34" charset="0"/>
                <a:cs typeface="Arial" pitchFamily="34" charset="0"/>
              </a:rPr>
              <a:t>          </a:t>
            </a:r>
            <a:r>
              <a:rPr lang="es-EC" b="1" dirty="0" smtClean="0">
                <a:solidFill>
                  <a:srgbClr val="FF0000"/>
                </a:solidFill>
                <a:latin typeface="Arial" pitchFamily="34" charset="0"/>
                <a:cs typeface="Arial" pitchFamily="34" charset="0"/>
              </a:rPr>
              <a:t>0%          </a:t>
            </a:r>
            <a:r>
              <a:rPr lang="es-EC" b="1" dirty="0" smtClean="0">
                <a:latin typeface="Arial" pitchFamily="34" charset="0"/>
                <a:cs typeface="Arial" pitchFamily="34" charset="0"/>
              </a:rPr>
              <a:t>59%         71%</a:t>
            </a:r>
            <a:endParaRPr lang="es-EC" dirty="0"/>
          </a:p>
        </p:txBody>
      </p:sp>
      <p:graphicFrame>
        <p:nvGraphicFramePr>
          <p:cNvPr id="9" name="8 Gráfico"/>
          <p:cNvGraphicFramePr/>
          <p:nvPr/>
        </p:nvGraphicFramePr>
        <p:xfrm>
          <a:off x="357158" y="1500174"/>
          <a:ext cx="8572560" cy="49291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418058"/>
          </a:xfrm>
        </p:spPr>
        <p:txBody>
          <a:bodyPr>
            <a:normAutofit fontScale="90000"/>
          </a:bodyPr>
          <a:lstStyle/>
          <a:p>
            <a:pPr algn="ctr"/>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latin typeface="Arial" pitchFamily="34" charset="0"/>
              <a:cs typeface="Arial" pitchFamily="34" charset="0"/>
            </a:endParaRPr>
          </a:p>
        </p:txBody>
      </p:sp>
      <p:sp>
        <p:nvSpPr>
          <p:cNvPr id="3" name="2 Rectángulo"/>
          <p:cNvSpPr/>
          <p:nvPr/>
        </p:nvSpPr>
        <p:spPr>
          <a:xfrm>
            <a:off x="0" y="571480"/>
            <a:ext cx="9144000" cy="830997"/>
          </a:xfrm>
          <a:prstGeom prst="rect">
            <a:avLst/>
          </a:prstGeom>
        </p:spPr>
        <p:txBody>
          <a:bodyPr wrap="square">
            <a:spAutoFit/>
          </a:bodyPr>
          <a:lstStyle/>
          <a:p>
            <a:pPr algn="ctr"/>
            <a:r>
              <a:rPr lang="es-EC" sz="1600" b="1" dirty="0" smtClean="0">
                <a:latin typeface="Arial" pitchFamily="34" charset="0"/>
                <a:cs typeface="Arial" pitchFamily="34" charset="0"/>
              </a:rPr>
              <a:t>PROCESAMIENTO DE DATOS OBSERVACIÓN CONDUCTUAL PORCENTAJE DE 17 NIÑOS DE 4 A 5 AÑOS 0 MESES 0 DÍAS </a:t>
            </a:r>
          </a:p>
          <a:p>
            <a:pPr algn="ctr"/>
            <a:r>
              <a:rPr lang="es-EC" sz="1600" b="1" dirty="0" smtClean="0">
                <a:latin typeface="Arial" pitchFamily="34" charset="0"/>
                <a:cs typeface="Arial" pitchFamily="34" charset="0"/>
              </a:rPr>
              <a:t>2 a 3 años 41% -  3 a 4 años 49% -  4 a 5 años 54%</a:t>
            </a:r>
          </a:p>
        </p:txBody>
      </p:sp>
      <p:sp>
        <p:nvSpPr>
          <p:cNvPr id="5" name="4 Rectángulo"/>
          <p:cNvSpPr/>
          <p:nvPr/>
        </p:nvSpPr>
        <p:spPr>
          <a:xfrm>
            <a:off x="323528" y="6381328"/>
            <a:ext cx="8568952" cy="307777"/>
          </a:xfrm>
          <a:prstGeom prst="rect">
            <a:avLst/>
          </a:prstGeom>
        </p:spPr>
        <p:txBody>
          <a:bodyPr wrap="square">
            <a:spAutoFit/>
          </a:bodyPr>
          <a:lstStyle/>
          <a:p>
            <a:r>
              <a:rPr lang="es-EC" sz="1400" dirty="0" smtClean="0">
                <a:solidFill>
                  <a:srgbClr val="FF0000"/>
                </a:solidFill>
                <a:latin typeface="Arial" pitchFamily="34" charset="0"/>
                <a:cs typeface="Arial" pitchFamily="34" charset="0"/>
              </a:rPr>
              <a:t>  </a:t>
            </a:r>
            <a:r>
              <a:rPr lang="es-EC" sz="1400" b="1" dirty="0" smtClean="0">
                <a:solidFill>
                  <a:srgbClr val="FF0000"/>
                </a:solidFill>
                <a:latin typeface="Arial" pitchFamily="34" charset="0"/>
                <a:cs typeface="Arial" pitchFamily="34" charset="0"/>
              </a:rPr>
              <a:t>39%      </a:t>
            </a:r>
            <a:r>
              <a:rPr lang="es-EC" sz="1400" b="1" dirty="0" smtClean="0">
                <a:latin typeface="Arial" pitchFamily="34" charset="0"/>
                <a:cs typeface="Arial" pitchFamily="34" charset="0"/>
              </a:rPr>
              <a:t>85%       77%       57%       44%        40%     97%        </a:t>
            </a:r>
            <a:r>
              <a:rPr lang="es-EC" sz="1400" b="1" dirty="0" smtClean="0">
                <a:solidFill>
                  <a:srgbClr val="FF0000"/>
                </a:solidFill>
                <a:latin typeface="Arial" pitchFamily="34" charset="0"/>
                <a:cs typeface="Arial" pitchFamily="34" charset="0"/>
              </a:rPr>
              <a:t>39%       </a:t>
            </a:r>
            <a:r>
              <a:rPr lang="es-EC" sz="1400" b="1" dirty="0" smtClean="0">
                <a:latin typeface="Arial" pitchFamily="34" charset="0"/>
                <a:cs typeface="Arial" pitchFamily="34" charset="0"/>
              </a:rPr>
              <a:t>44%       47%       </a:t>
            </a:r>
            <a:r>
              <a:rPr lang="es-EC" sz="1400" b="1" dirty="0" smtClean="0">
                <a:solidFill>
                  <a:srgbClr val="FF0000"/>
                </a:solidFill>
                <a:latin typeface="Arial" pitchFamily="34" charset="0"/>
                <a:cs typeface="Arial" pitchFamily="34" charset="0"/>
              </a:rPr>
              <a:t>36%        </a:t>
            </a:r>
            <a:r>
              <a:rPr lang="es-EC" sz="1400" b="1" dirty="0" smtClean="0">
                <a:latin typeface="Arial" pitchFamily="34" charset="0"/>
                <a:cs typeface="Arial" pitchFamily="34" charset="0"/>
              </a:rPr>
              <a:t>47%</a:t>
            </a:r>
            <a:endParaRPr lang="es-EC" sz="1400" b="1" dirty="0">
              <a:latin typeface="Arial" pitchFamily="34" charset="0"/>
              <a:cs typeface="Arial" pitchFamily="34" charset="0"/>
            </a:endParaRPr>
          </a:p>
        </p:txBody>
      </p:sp>
      <p:graphicFrame>
        <p:nvGraphicFramePr>
          <p:cNvPr id="7" name="6 Gráfico"/>
          <p:cNvGraphicFramePr/>
          <p:nvPr/>
        </p:nvGraphicFramePr>
        <p:xfrm>
          <a:off x="0" y="1071546"/>
          <a:ext cx="9144000" cy="5786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428604"/>
            <a:ext cx="8568952" cy="1285884"/>
          </a:xfrm>
        </p:spPr>
        <p:txBody>
          <a:bodyPr>
            <a:normAutofit fontScale="90000"/>
          </a:bodyPr>
          <a:lstStyle/>
          <a:p>
            <a:pPr algn="l"/>
            <a:r>
              <a:rPr lang="es-EC" sz="3100" b="1" dirty="0" smtClean="0">
                <a:latin typeface="Arial" pitchFamily="34" charset="0"/>
                <a:cs typeface="Arial" pitchFamily="34" charset="0"/>
              </a:rPr>
              <a:t/>
            </a:r>
            <a:br>
              <a:rPr lang="es-EC" sz="3100" b="1" dirty="0" smtClean="0">
                <a:latin typeface="Arial" pitchFamily="34" charset="0"/>
                <a:cs typeface="Arial" pitchFamily="34" charset="0"/>
              </a:rPr>
            </a:br>
            <a:r>
              <a:rPr lang="es-EC" sz="3100" b="1" dirty="0" smtClean="0">
                <a:latin typeface="Arial" pitchFamily="34" charset="0"/>
                <a:cs typeface="Arial" pitchFamily="34" charset="0"/>
              </a:rPr>
              <a:t/>
            </a:r>
            <a:br>
              <a:rPr lang="es-EC" sz="3100" b="1" dirty="0" smtClean="0">
                <a:latin typeface="Arial" pitchFamily="34" charset="0"/>
                <a:cs typeface="Arial" pitchFamily="34" charset="0"/>
              </a:rPr>
            </a:br>
            <a:r>
              <a:rPr lang="es-EC" sz="3100" b="1" dirty="0" smtClean="0">
                <a:latin typeface="Arial" pitchFamily="34" charset="0"/>
                <a:cs typeface="Arial" pitchFamily="34" charset="0"/>
              </a:rPr>
              <a:t>CAPÍTULO V</a:t>
            </a:r>
            <a:br>
              <a:rPr lang="es-EC" sz="3100" b="1" dirty="0" smtClean="0">
                <a:latin typeface="Arial" pitchFamily="34" charset="0"/>
                <a:cs typeface="Arial" pitchFamily="34" charset="0"/>
              </a:rPr>
            </a:br>
            <a:r>
              <a:rPr lang="es-EC" sz="3100" b="1" dirty="0" smtClean="0">
                <a:latin typeface="Arial" pitchFamily="34" charset="0"/>
                <a:cs typeface="Arial" pitchFamily="34" charset="0"/>
              </a:rPr>
              <a:t>CONCLUSIONES </a:t>
            </a:r>
            <a:br>
              <a:rPr lang="es-EC" sz="3100" b="1" dirty="0" smtClean="0">
                <a:latin typeface="Arial" pitchFamily="34" charset="0"/>
                <a:cs typeface="Arial" pitchFamily="34" charset="0"/>
              </a:rPr>
            </a:br>
            <a:r>
              <a:rPr lang="es-EC" sz="3100" dirty="0" smtClean="0">
                <a:latin typeface="Arial" pitchFamily="34" charset="0"/>
                <a:cs typeface="Arial" pitchFamily="34" charset="0"/>
              </a:rPr>
              <a:t/>
            </a:r>
            <a:br>
              <a:rPr lang="es-EC" sz="3100" dirty="0" smtClean="0">
                <a:latin typeface="Arial" pitchFamily="34" charset="0"/>
                <a:cs typeface="Arial" pitchFamily="34" charset="0"/>
              </a:rPr>
            </a:br>
            <a:r>
              <a:rPr lang="es-EC" sz="1200" dirty="0" smtClean="0"/>
              <a:t/>
            </a:r>
            <a:br>
              <a:rPr lang="es-EC" sz="1200" dirty="0" smtClean="0"/>
            </a:br>
            <a:endParaRPr lang="es-EC" sz="1200" dirty="0">
              <a:latin typeface="Arial" pitchFamily="34" charset="0"/>
              <a:cs typeface="Arial" pitchFamily="34" charset="0"/>
            </a:endParaRPr>
          </a:p>
        </p:txBody>
      </p:sp>
      <p:sp>
        <p:nvSpPr>
          <p:cNvPr id="3" name="2 Rectángulo"/>
          <p:cNvSpPr/>
          <p:nvPr/>
        </p:nvSpPr>
        <p:spPr>
          <a:xfrm>
            <a:off x="0" y="1"/>
            <a:ext cx="9144000" cy="400110"/>
          </a:xfrm>
          <a:prstGeom prst="rect">
            <a:avLst/>
          </a:prstGeom>
        </p:spPr>
        <p:txBody>
          <a:bodyPr wrap="square">
            <a:spAutoFit/>
          </a:bodyPr>
          <a:lstStyle/>
          <a:p>
            <a:pPr algn="ctr"/>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p>
        </p:txBody>
      </p:sp>
      <p:pic>
        <p:nvPicPr>
          <p:cNvPr id="4" name="Picture 2" descr="C:\Users\Usuario\Desktop\cel vero octubre\fotos\16092013(004).jpg"/>
          <p:cNvPicPr>
            <a:picLocks noChangeAspect="1" noChangeArrowheads="1"/>
          </p:cNvPicPr>
          <p:nvPr/>
        </p:nvPicPr>
        <p:blipFill>
          <a:blip r:embed="rId2" cstate="print"/>
          <a:srcRect/>
          <a:stretch>
            <a:fillRect/>
          </a:stretch>
        </p:blipFill>
        <p:spPr bwMode="auto">
          <a:xfrm>
            <a:off x="5000628" y="404664"/>
            <a:ext cx="4143372" cy="1537970"/>
          </a:xfrm>
          <a:prstGeom prst="rect">
            <a:avLst/>
          </a:prstGeom>
          <a:noFill/>
        </p:spPr>
      </p:pic>
      <p:graphicFrame>
        <p:nvGraphicFramePr>
          <p:cNvPr id="6" name="5 Tabla"/>
          <p:cNvGraphicFramePr>
            <a:graphicFrameLocks noGrp="1"/>
          </p:cNvGraphicFramePr>
          <p:nvPr/>
        </p:nvGraphicFramePr>
        <p:xfrm>
          <a:off x="142844" y="2035516"/>
          <a:ext cx="8858312" cy="4838490"/>
        </p:xfrm>
        <a:graphic>
          <a:graphicData uri="http://schemas.openxmlformats.org/drawingml/2006/table">
            <a:tbl>
              <a:tblPr firstRow="1" bandRow="1">
                <a:tableStyleId>{5940675A-B579-460E-94D1-54222C63F5DA}</a:tableStyleId>
              </a:tblPr>
              <a:tblGrid>
                <a:gridCol w="8858312"/>
              </a:tblGrid>
              <a:tr h="1420000">
                <a:tc>
                  <a:txBody>
                    <a:bodyPr/>
                    <a:lstStyle/>
                    <a:p>
                      <a:pPr algn="just">
                        <a:spcAft>
                          <a:spcPts val="0"/>
                        </a:spcAft>
                      </a:pPr>
                      <a:endParaRPr lang="es-EC" sz="1600" b="1" dirty="0" smtClean="0">
                        <a:latin typeface="Arial" pitchFamily="34" charset="0"/>
                        <a:cs typeface="Arial" pitchFamily="34" charset="0"/>
                      </a:endParaRPr>
                    </a:p>
                    <a:p>
                      <a:pPr algn="just">
                        <a:spcAft>
                          <a:spcPts val="0"/>
                        </a:spcAft>
                      </a:pPr>
                      <a:r>
                        <a:rPr lang="es-EC" sz="1600" b="1" dirty="0" smtClean="0">
                          <a:latin typeface="Arial" pitchFamily="34" charset="0"/>
                          <a:cs typeface="Arial" pitchFamily="34" charset="0"/>
                        </a:rPr>
                        <a:t>Afirmar </a:t>
                      </a:r>
                      <a:r>
                        <a:rPr lang="es-EC" sz="1600" b="1" dirty="0">
                          <a:latin typeface="Arial" pitchFamily="34" charset="0"/>
                          <a:cs typeface="Arial" pitchFamily="34" charset="0"/>
                        </a:rPr>
                        <a:t>existe influencia de las personas que sustituyen a los padres en el comportamiento de los niños cuidados por abuelos, empleadas domésticas, tíos y hermanos en mayor grado que los niños/as cuidados por el Centro Infantil, comparado con los niños/as que son cuidados por sus padres introvertidos, tímidos, agresivos, tienen mayor dificultad para socializar.</a:t>
                      </a:r>
                      <a:endParaRPr lang="es-EC" sz="1600" b="1" dirty="0">
                        <a:solidFill>
                          <a:schemeClr val="tx1"/>
                        </a:solidFill>
                        <a:latin typeface="Arial" pitchFamily="34" charset="0"/>
                        <a:ea typeface="Times New Roman"/>
                        <a:cs typeface="Arial" pitchFamily="34" charset="0"/>
                      </a:endParaRPr>
                    </a:p>
                  </a:txBody>
                  <a:tcPr marL="68580" marR="68580" marT="0" marB="0"/>
                </a:tc>
              </a:tr>
              <a:tr h="946667">
                <a:tc>
                  <a:txBody>
                    <a:bodyPr/>
                    <a:lstStyle/>
                    <a:p>
                      <a:pPr algn="just">
                        <a:spcAft>
                          <a:spcPts val="0"/>
                        </a:spcAft>
                      </a:pPr>
                      <a:r>
                        <a:rPr lang="es-EC" sz="1600" b="1" dirty="0" smtClean="0">
                          <a:latin typeface="Arial" pitchFamily="34" charset="0"/>
                          <a:cs typeface="Arial" pitchFamily="34" charset="0"/>
                        </a:rPr>
                        <a:t>Causas </a:t>
                      </a:r>
                    </a:p>
                    <a:p>
                      <a:pPr algn="just">
                        <a:spcAft>
                          <a:spcPts val="0"/>
                        </a:spcAft>
                      </a:pPr>
                      <a:r>
                        <a:rPr lang="es-EC" sz="1600" b="1" dirty="0" smtClean="0">
                          <a:latin typeface="Arial" pitchFamily="34" charset="0"/>
                          <a:cs typeface="Arial" pitchFamily="34" charset="0"/>
                        </a:rPr>
                        <a:t>(Permisividad sobreprotección)</a:t>
                      </a:r>
                    </a:p>
                    <a:p>
                      <a:pPr algn="just">
                        <a:spcAft>
                          <a:spcPts val="0"/>
                        </a:spcAft>
                      </a:pPr>
                      <a:r>
                        <a:rPr lang="es-EC" sz="1600" b="1" dirty="0" smtClean="0">
                          <a:latin typeface="Arial" pitchFamily="34" charset="0"/>
                          <a:cs typeface="Arial" pitchFamily="34" charset="0"/>
                        </a:rPr>
                        <a:t>Efecto</a:t>
                      </a:r>
                      <a:r>
                        <a:rPr lang="es-EC" sz="1600" b="1" baseline="0" dirty="0" smtClean="0">
                          <a:latin typeface="Arial" pitchFamily="34" charset="0"/>
                          <a:cs typeface="Arial" pitchFamily="34" charset="0"/>
                        </a:rPr>
                        <a:t> </a:t>
                      </a:r>
                    </a:p>
                    <a:p>
                      <a:pPr algn="just">
                        <a:spcAft>
                          <a:spcPts val="0"/>
                        </a:spcAft>
                      </a:pPr>
                      <a:r>
                        <a:rPr lang="es-EC" sz="1600" b="1" baseline="0" dirty="0" smtClean="0">
                          <a:latin typeface="Arial" pitchFamily="34" charset="0"/>
                          <a:cs typeface="Arial" pitchFamily="34" charset="0"/>
                        </a:rPr>
                        <a:t>(P</a:t>
                      </a:r>
                      <a:r>
                        <a:rPr lang="es-EC" sz="1600" b="1" dirty="0" smtClean="0">
                          <a:latin typeface="Arial" pitchFamily="34" charset="0"/>
                          <a:cs typeface="Arial" pitchFamily="34" charset="0"/>
                        </a:rPr>
                        <a:t>roducen </a:t>
                      </a:r>
                      <a:r>
                        <a:rPr lang="es-EC" sz="1600" b="1" dirty="0">
                          <a:latin typeface="Arial" pitchFamily="34" charset="0"/>
                          <a:cs typeface="Arial" pitchFamily="34" charset="0"/>
                        </a:rPr>
                        <a:t>falta de confianza, timidez, </a:t>
                      </a:r>
                      <a:r>
                        <a:rPr lang="es-EC" sz="1600" b="1" dirty="0" smtClean="0">
                          <a:latin typeface="Arial" pitchFamily="34" charset="0"/>
                          <a:cs typeface="Arial" pitchFamily="34" charset="0"/>
                        </a:rPr>
                        <a:t>inseguridad)</a:t>
                      </a:r>
                      <a:endParaRPr lang="es-EC" sz="1600" b="1" dirty="0">
                        <a:latin typeface="Arial" pitchFamily="34" charset="0"/>
                        <a:ea typeface="Times New Roman"/>
                        <a:cs typeface="Arial" pitchFamily="34" charset="0"/>
                      </a:endParaRPr>
                    </a:p>
                  </a:txBody>
                  <a:tcPr marL="68580" marR="68580" marT="0" marB="0"/>
                </a:tc>
              </a:tr>
              <a:tr h="473333">
                <a:tc>
                  <a:txBody>
                    <a:bodyPr/>
                    <a:lstStyle/>
                    <a:p>
                      <a:pPr algn="just">
                        <a:spcAft>
                          <a:spcPts val="0"/>
                        </a:spcAft>
                      </a:pPr>
                      <a:r>
                        <a:rPr lang="es-EC" sz="1600" b="1" dirty="0" smtClean="0">
                          <a:latin typeface="Arial" pitchFamily="34" charset="0"/>
                          <a:cs typeface="Arial" pitchFamily="34" charset="0"/>
                        </a:rPr>
                        <a:t>Aprendizaje </a:t>
                      </a:r>
                      <a:r>
                        <a:rPr lang="es-EC" sz="1600" b="1" dirty="0">
                          <a:latin typeface="Arial" pitchFamily="34" charset="0"/>
                          <a:cs typeface="Arial" pitchFamily="34" charset="0"/>
                        </a:rPr>
                        <a:t>poco influye el cuidado de personas que sustituyen a los padres </a:t>
                      </a:r>
                      <a:r>
                        <a:rPr lang="es-EC" sz="1600" b="1" dirty="0" smtClean="0">
                          <a:latin typeface="Arial" pitchFamily="34" charset="0"/>
                          <a:cs typeface="Arial" pitchFamily="34" charset="0"/>
                        </a:rPr>
                        <a:t>(Escolarización) (Esfuerzo)</a:t>
                      </a:r>
                      <a:endParaRPr lang="es-EC" sz="1600" b="1" dirty="0">
                        <a:latin typeface="Arial" pitchFamily="34" charset="0"/>
                        <a:ea typeface="Times New Roman"/>
                        <a:cs typeface="Arial" pitchFamily="34" charset="0"/>
                      </a:endParaRPr>
                    </a:p>
                  </a:txBody>
                  <a:tcPr marL="68580" marR="68580" marT="0" marB="0"/>
                </a:tc>
              </a:tr>
              <a:tr h="710000">
                <a:tc>
                  <a:txBody>
                    <a:bodyPr/>
                    <a:lstStyle/>
                    <a:p>
                      <a:pPr algn="just">
                        <a:spcAft>
                          <a:spcPts val="0"/>
                        </a:spcAft>
                      </a:pPr>
                      <a:r>
                        <a:rPr lang="es-EC" sz="1600" b="1" dirty="0" smtClean="0">
                          <a:latin typeface="Arial" pitchFamily="34" charset="0"/>
                          <a:cs typeface="Arial" pitchFamily="34" charset="0"/>
                        </a:rPr>
                        <a:t>Comportamiento </a:t>
                      </a:r>
                      <a:r>
                        <a:rPr lang="es-EC" sz="1600" b="1" dirty="0">
                          <a:latin typeface="Arial" pitchFamily="34" charset="0"/>
                          <a:cs typeface="Arial" pitchFamily="34" charset="0"/>
                        </a:rPr>
                        <a:t>no se aplican normas y </a:t>
                      </a:r>
                      <a:r>
                        <a:rPr lang="es-EC" sz="1600" b="1" dirty="0" smtClean="0">
                          <a:latin typeface="Arial" pitchFamily="34" charset="0"/>
                          <a:cs typeface="Arial" pitchFamily="34" charset="0"/>
                        </a:rPr>
                        <a:t>reglas </a:t>
                      </a:r>
                    </a:p>
                    <a:p>
                      <a:pPr algn="just">
                        <a:spcAft>
                          <a:spcPts val="0"/>
                        </a:spcAft>
                      </a:pPr>
                      <a:r>
                        <a:rPr lang="es-EC" sz="1600" b="1" dirty="0" smtClean="0">
                          <a:latin typeface="Arial" pitchFamily="34" charset="0"/>
                          <a:cs typeface="Arial" pitchFamily="34" charset="0"/>
                        </a:rPr>
                        <a:t>(Centro Infantil) </a:t>
                      </a:r>
                    </a:p>
                    <a:p>
                      <a:pPr algn="just">
                        <a:spcAft>
                          <a:spcPts val="0"/>
                        </a:spcAft>
                      </a:pPr>
                      <a:r>
                        <a:rPr lang="es-EC" sz="1600" b="1" dirty="0" smtClean="0">
                          <a:latin typeface="Arial" pitchFamily="34" charset="0"/>
                          <a:cs typeface="Arial" pitchFamily="34" charset="0"/>
                        </a:rPr>
                        <a:t>(seno familiar) </a:t>
                      </a:r>
                      <a:endParaRPr lang="es-EC" sz="1600" b="1" dirty="0">
                        <a:latin typeface="Arial" pitchFamily="34" charset="0"/>
                        <a:ea typeface="Times New Roman"/>
                        <a:cs typeface="Arial" pitchFamily="34" charset="0"/>
                      </a:endParaRPr>
                    </a:p>
                  </a:txBody>
                  <a:tcPr marL="68580" marR="68580" marT="0" marB="0"/>
                </a:tc>
              </a:tr>
              <a:tr h="1180890">
                <a:tc>
                  <a:txBody>
                    <a:bodyPr/>
                    <a:lstStyle/>
                    <a:p>
                      <a:pPr algn="just">
                        <a:spcAft>
                          <a:spcPts val="0"/>
                        </a:spcAft>
                      </a:pPr>
                      <a:r>
                        <a:rPr lang="es-EC" sz="1600" b="1" dirty="0" smtClean="0">
                          <a:latin typeface="Arial" pitchFamily="34" charset="0"/>
                          <a:cs typeface="Arial" pitchFamily="34" charset="0"/>
                        </a:rPr>
                        <a:t>Datos </a:t>
                      </a:r>
                      <a:r>
                        <a:rPr lang="es-EC" sz="1600" b="1" dirty="0">
                          <a:latin typeface="Arial" pitchFamily="34" charset="0"/>
                          <a:cs typeface="Arial" pitchFamily="34" charset="0"/>
                        </a:rPr>
                        <a:t>estadísticos TEPSI y observación </a:t>
                      </a:r>
                      <a:r>
                        <a:rPr lang="es-EC" sz="1600" b="1" dirty="0" smtClean="0">
                          <a:latin typeface="Arial" pitchFamily="34" charset="0"/>
                          <a:cs typeface="Arial" pitchFamily="34" charset="0"/>
                        </a:rPr>
                        <a:t>coordinación</a:t>
                      </a:r>
                      <a:r>
                        <a:rPr lang="es-EC" sz="1600" b="1" dirty="0">
                          <a:latin typeface="Arial" pitchFamily="34" charset="0"/>
                          <a:cs typeface="Arial" pitchFamily="34" charset="0"/>
                        </a:rPr>
                        <a:t>, lenguaje, motricidad  </a:t>
                      </a:r>
                      <a:r>
                        <a:rPr lang="es-EC" sz="1600" b="1" dirty="0" smtClean="0">
                          <a:latin typeface="Arial" pitchFamily="34" charset="0"/>
                          <a:cs typeface="Arial" pitchFamily="34" charset="0"/>
                        </a:rPr>
                        <a:t>socialización (porcentaje </a:t>
                      </a:r>
                      <a:r>
                        <a:rPr lang="es-EC" sz="1600" b="1" dirty="0">
                          <a:latin typeface="Arial" pitchFamily="34" charset="0"/>
                          <a:cs typeface="Arial" pitchFamily="34" charset="0"/>
                        </a:rPr>
                        <a:t>mayor en cuanto a su </a:t>
                      </a:r>
                      <a:r>
                        <a:rPr lang="es-EC" sz="1600" b="1" dirty="0" smtClean="0">
                          <a:latin typeface="Arial" pitchFamily="34" charset="0"/>
                          <a:cs typeface="Arial" pitchFamily="34" charset="0"/>
                        </a:rPr>
                        <a:t>desarrollo) </a:t>
                      </a:r>
                    </a:p>
                    <a:p>
                      <a:pPr algn="just">
                        <a:spcAft>
                          <a:spcPts val="0"/>
                        </a:spcAft>
                      </a:pPr>
                      <a:r>
                        <a:rPr lang="es-EC" sz="1600" b="1" dirty="0" smtClean="0">
                          <a:latin typeface="Arial" pitchFamily="34" charset="0"/>
                          <a:cs typeface="Arial" pitchFamily="34" charset="0"/>
                        </a:rPr>
                        <a:t>(menor </a:t>
                      </a:r>
                      <a:r>
                        <a:rPr lang="es-EC" sz="1600" b="1" dirty="0">
                          <a:latin typeface="Arial" pitchFamily="34" charset="0"/>
                          <a:cs typeface="Arial" pitchFamily="34" charset="0"/>
                        </a:rPr>
                        <a:t>interlocución, menor coordinación, menor desarrollo motriz, menor </a:t>
                      </a:r>
                      <a:r>
                        <a:rPr lang="es-EC" sz="1600" b="1" dirty="0" smtClean="0">
                          <a:latin typeface="Arial" pitchFamily="34" charset="0"/>
                          <a:cs typeface="Arial" pitchFamily="34" charset="0"/>
                        </a:rPr>
                        <a:t>socialización) </a:t>
                      </a:r>
                      <a:r>
                        <a:rPr lang="es-EC" sz="1600" b="1" dirty="0">
                          <a:latin typeface="Arial" pitchFamily="34" charset="0"/>
                          <a:cs typeface="Arial" pitchFamily="34" charset="0"/>
                        </a:rPr>
                        <a:t>sin embargo todavía están en el proceso de aprendizaje.</a:t>
                      </a:r>
                      <a:endParaRPr lang="es-EC" sz="1600" b="1"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539274"/>
          </a:xfrm>
        </p:spPr>
        <p:txBody>
          <a:bodyPr>
            <a:normAutofit fontScale="90000"/>
          </a:bodyPr>
          <a:lstStyle/>
          <a:p>
            <a:pPr algn="ctr"/>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r>
              <a:rPr lang="es-EC" sz="1000" dirty="0" smtClean="0"/>
              <a:t/>
            </a:r>
            <a:br>
              <a:rPr lang="es-EC" sz="1000" dirty="0" smtClean="0"/>
            </a:br>
            <a:endParaRPr lang="es-EC" sz="1000" dirty="0">
              <a:latin typeface="Arial" pitchFamily="34" charset="0"/>
              <a:cs typeface="Arial" pitchFamily="34" charset="0"/>
            </a:endParaRPr>
          </a:p>
        </p:txBody>
      </p:sp>
      <p:sp>
        <p:nvSpPr>
          <p:cNvPr id="3" name="2 Marcador de contenido"/>
          <p:cNvSpPr>
            <a:spLocks noGrp="1"/>
          </p:cNvSpPr>
          <p:nvPr>
            <p:ph idx="1"/>
          </p:nvPr>
        </p:nvSpPr>
        <p:spPr>
          <a:xfrm>
            <a:off x="539552" y="500042"/>
            <a:ext cx="8229600" cy="6158777"/>
          </a:xfrm>
        </p:spPr>
        <p:txBody>
          <a:bodyPr>
            <a:normAutofit/>
          </a:bodyPr>
          <a:lstStyle/>
          <a:p>
            <a:pPr>
              <a:buNone/>
            </a:pPr>
            <a:r>
              <a:rPr lang="es-EC" b="1" dirty="0" smtClean="0">
                <a:latin typeface="Arial" pitchFamily="34" charset="0"/>
                <a:cs typeface="Arial" pitchFamily="34" charset="0"/>
              </a:rPr>
              <a:t>RECOMENDACIONES</a:t>
            </a:r>
          </a:p>
        </p:txBody>
      </p:sp>
      <p:graphicFrame>
        <p:nvGraphicFramePr>
          <p:cNvPr id="6" name="5 Tabla"/>
          <p:cNvGraphicFramePr>
            <a:graphicFrameLocks noGrp="1"/>
          </p:cNvGraphicFramePr>
          <p:nvPr/>
        </p:nvGraphicFramePr>
        <p:xfrm>
          <a:off x="214282" y="1523936"/>
          <a:ext cx="8786874" cy="4533094"/>
        </p:xfrm>
        <a:graphic>
          <a:graphicData uri="http://schemas.openxmlformats.org/drawingml/2006/table">
            <a:tbl>
              <a:tblPr>
                <a:tableStyleId>{5940675A-B579-460E-94D1-54222C63F5DA}</a:tableStyleId>
              </a:tblPr>
              <a:tblGrid>
                <a:gridCol w="8786874"/>
              </a:tblGrid>
              <a:tr h="1313090">
                <a:tc>
                  <a:txBody>
                    <a:bodyPr/>
                    <a:lstStyle/>
                    <a:p>
                      <a:pPr>
                        <a:spcAft>
                          <a:spcPts val="0"/>
                        </a:spcAft>
                      </a:pPr>
                      <a:r>
                        <a:rPr lang="es-EC" sz="1600" b="1" dirty="0">
                          <a:latin typeface="Arial" pitchFamily="34" charset="0"/>
                          <a:cs typeface="Arial" pitchFamily="34" charset="0"/>
                        </a:rPr>
                        <a:t>Acudan a las charlas motivacionales</a:t>
                      </a:r>
                      <a:r>
                        <a:rPr lang="es-EC" sz="1600" b="1" dirty="0" smtClean="0">
                          <a:latin typeface="Arial" pitchFamily="34" charset="0"/>
                          <a:cs typeface="Arial" pitchFamily="34" charset="0"/>
                        </a:rPr>
                        <a:t>,</a:t>
                      </a:r>
                    </a:p>
                    <a:p>
                      <a:pPr>
                        <a:spcAft>
                          <a:spcPts val="0"/>
                        </a:spcAft>
                      </a:pPr>
                      <a:r>
                        <a:rPr lang="es-EC" sz="1600" b="1" dirty="0" smtClean="0">
                          <a:latin typeface="Arial" pitchFamily="34" charset="0"/>
                          <a:cs typeface="Arial" pitchFamily="34" charset="0"/>
                        </a:rPr>
                        <a:t>a los, Talleres de </a:t>
                      </a:r>
                      <a:r>
                        <a:rPr lang="es-EC" sz="1600" b="1" dirty="0">
                          <a:latin typeface="Arial" pitchFamily="34" charset="0"/>
                          <a:cs typeface="Arial" pitchFamily="34" charset="0"/>
                        </a:rPr>
                        <a:t>modificación de </a:t>
                      </a:r>
                      <a:r>
                        <a:rPr lang="es-EC" sz="1600" b="1" dirty="0" smtClean="0">
                          <a:latin typeface="Arial" pitchFamily="34" charset="0"/>
                          <a:cs typeface="Arial" pitchFamily="34" charset="0"/>
                        </a:rPr>
                        <a:t>conducta</a:t>
                      </a:r>
                    </a:p>
                    <a:p>
                      <a:pPr>
                        <a:spcAft>
                          <a:spcPts val="0"/>
                        </a:spcAft>
                      </a:pPr>
                      <a:r>
                        <a:rPr lang="es-EC" sz="1600" b="1" dirty="0" smtClean="0">
                          <a:latin typeface="Arial" pitchFamily="34" charset="0"/>
                          <a:cs typeface="Arial" pitchFamily="34" charset="0"/>
                        </a:rPr>
                        <a:t> </a:t>
                      </a:r>
                      <a:r>
                        <a:rPr lang="es-EC" sz="1600" b="1" dirty="0">
                          <a:latin typeface="Arial" pitchFamily="34" charset="0"/>
                          <a:cs typeface="Arial" pitchFamily="34" charset="0"/>
                        </a:rPr>
                        <a:t>implantar </a:t>
                      </a:r>
                      <a:r>
                        <a:rPr lang="es-EC" sz="1600" b="1" dirty="0" smtClean="0">
                          <a:latin typeface="Arial" pitchFamily="34" charset="0"/>
                          <a:cs typeface="Arial" pitchFamily="34" charset="0"/>
                        </a:rPr>
                        <a:t>reglas </a:t>
                      </a:r>
                      <a:r>
                        <a:rPr lang="es-EC" sz="1600" b="1" dirty="0">
                          <a:latin typeface="Arial" pitchFamily="34" charset="0"/>
                          <a:cs typeface="Arial" pitchFamily="34" charset="0"/>
                        </a:rPr>
                        <a:t>y </a:t>
                      </a:r>
                      <a:r>
                        <a:rPr lang="es-EC" sz="1600" b="1" dirty="0" smtClean="0">
                          <a:latin typeface="Arial" pitchFamily="34" charset="0"/>
                          <a:cs typeface="Arial" pitchFamily="34" charset="0"/>
                        </a:rPr>
                        <a:t>normas </a:t>
                      </a:r>
                      <a:r>
                        <a:rPr lang="es-EC" sz="1600" b="1" dirty="0">
                          <a:latin typeface="Arial" pitchFamily="34" charset="0"/>
                          <a:cs typeface="Arial" pitchFamily="34" charset="0"/>
                        </a:rPr>
                        <a:t>claras </a:t>
                      </a:r>
                      <a:r>
                        <a:rPr lang="es-EC" sz="1600" b="1" dirty="0" smtClean="0">
                          <a:latin typeface="Arial" pitchFamily="34" charset="0"/>
                          <a:cs typeface="Arial" pitchFamily="34" charset="0"/>
                        </a:rPr>
                        <a:t>que</a:t>
                      </a:r>
                    </a:p>
                    <a:p>
                      <a:pPr>
                        <a:spcAft>
                          <a:spcPts val="0"/>
                        </a:spcAft>
                      </a:pPr>
                      <a:r>
                        <a:rPr lang="es-EC" sz="1600" b="1" dirty="0" smtClean="0">
                          <a:latin typeface="Arial" pitchFamily="34" charset="0"/>
                          <a:cs typeface="Arial" pitchFamily="34" charset="0"/>
                        </a:rPr>
                        <a:t> </a:t>
                      </a:r>
                      <a:r>
                        <a:rPr lang="es-EC" sz="1600" b="1" dirty="0">
                          <a:latin typeface="Arial" pitchFamily="34" charset="0"/>
                          <a:cs typeface="Arial" pitchFamily="34" charset="0"/>
                        </a:rPr>
                        <a:t>permitirán un </a:t>
                      </a:r>
                      <a:r>
                        <a:rPr lang="es-EC" sz="1600" b="1" dirty="0" smtClean="0">
                          <a:latin typeface="Arial" pitchFamily="34" charset="0"/>
                          <a:cs typeface="Arial" pitchFamily="34" charset="0"/>
                        </a:rPr>
                        <a:t>mejor </a:t>
                      </a:r>
                      <a:r>
                        <a:rPr lang="es-EC" sz="1600" b="1" dirty="0">
                          <a:latin typeface="Arial" pitchFamily="34" charset="0"/>
                          <a:cs typeface="Arial" pitchFamily="34" charset="0"/>
                        </a:rPr>
                        <a:t>desarrollo social</a:t>
                      </a:r>
                      <a:r>
                        <a:rPr lang="es-EC" sz="1600" b="1" dirty="0" smtClean="0">
                          <a:latin typeface="Arial" pitchFamily="34" charset="0"/>
                          <a:cs typeface="Arial" pitchFamily="34" charset="0"/>
                        </a:rPr>
                        <a:t>.</a:t>
                      </a:r>
                    </a:p>
                    <a:p>
                      <a:pPr>
                        <a:spcAft>
                          <a:spcPts val="0"/>
                        </a:spcAft>
                      </a:pPr>
                      <a:endParaRPr lang="es-EC" sz="1600" b="1" dirty="0">
                        <a:latin typeface="Arial" pitchFamily="34" charset="0"/>
                        <a:ea typeface="Times New Roman"/>
                        <a:cs typeface="Arial" pitchFamily="34" charset="0"/>
                      </a:endParaRPr>
                    </a:p>
                  </a:txBody>
                  <a:tcPr marL="68580" marR="68580" marT="0" marB="0"/>
                </a:tc>
              </a:tr>
              <a:tr h="707682">
                <a:tc>
                  <a:txBody>
                    <a:bodyPr/>
                    <a:lstStyle/>
                    <a:p>
                      <a:pPr>
                        <a:spcAft>
                          <a:spcPts val="0"/>
                        </a:spcAft>
                      </a:pPr>
                      <a:endParaRPr lang="es-EC" sz="1600" b="1" dirty="0" smtClean="0">
                        <a:latin typeface="Arial" pitchFamily="34" charset="0"/>
                        <a:cs typeface="Arial" pitchFamily="34" charset="0"/>
                      </a:endParaRPr>
                    </a:p>
                    <a:p>
                      <a:pPr>
                        <a:spcAft>
                          <a:spcPts val="0"/>
                        </a:spcAft>
                      </a:pPr>
                      <a:r>
                        <a:rPr lang="es-EC" sz="1600" b="1" dirty="0" smtClean="0">
                          <a:latin typeface="Arial" pitchFamily="34" charset="0"/>
                          <a:cs typeface="Arial" pitchFamily="34" charset="0"/>
                        </a:rPr>
                        <a:t>Todos </a:t>
                      </a:r>
                      <a:r>
                        <a:rPr lang="es-EC" sz="1600" b="1" dirty="0">
                          <a:latin typeface="Arial" pitchFamily="34" charset="0"/>
                          <a:cs typeface="Arial" pitchFamily="34" charset="0"/>
                        </a:rPr>
                        <a:t>los involucrados deben estar muy comunicados entre sí, para verificar que las características de conducta sean las más adecuadas para el párvulo/a </a:t>
                      </a:r>
                      <a:endParaRPr lang="es-EC" sz="1600" b="1" dirty="0" smtClean="0">
                        <a:latin typeface="Arial" pitchFamily="34" charset="0"/>
                        <a:cs typeface="Arial" pitchFamily="34" charset="0"/>
                      </a:endParaRPr>
                    </a:p>
                    <a:p>
                      <a:pPr>
                        <a:spcAft>
                          <a:spcPts val="0"/>
                        </a:spcAft>
                      </a:pPr>
                      <a:endParaRPr lang="es-EC" sz="1600" b="1" dirty="0">
                        <a:latin typeface="Arial" pitchFamily="34" charset="0"/>
                        <a:ea typeface="Times New Roman"/>
                        <a:cs typeface="Arial" pitchFamily="34" charset="0"/>
                      </a:endParaRPr>
                    </a:p>
                  </a:txBody>
                  <a:tcPr marL="68580" marR="68580" marT="0" marB="0"/>
                </a:tc>
              </a:tr>
              <a:tr h="707682">
                <a:tc>
                  <a:txBody>
                    <a:bodyPr/>
                    <a:lstStyle/>
                    <a:p>
                      <a:pPr>
                        <a:spcAft>
                          <a:spcPts val="0"/>
                        </a:spcAft>
                      </a:pPr>
                      <a:r>
                        <a:rPr lang="es-EC" sz="1600" b="1" dirty="0">
                          <a:latin typeface="Arial" pitchFamily="34" charset="0"/>
                          <a:cs typeface="Arial" pitchFamily="34" charset="0"/>
                        </a:rPr>
                        <a:t>niño/a socialice más con niños de su propia edad (adultos) (televisión)</a:t>
                      </a:r>
                    </a:p>
                    <a:p>
                      <a:pPr>
                        <a:spcAft>
                          <a:spcPts val="0"/>
                        </a:spcAft>
                      </a:pPr>
                      <a:r>
                        <a:rPr lang="es-EC" sz="1600" b="1" dirty="0">
                          <a:latin typeface="Arial" pitchFamily="34" charset="0"/>
                          <a:cs typeface="Arial" pitchFamily="34" charset="0"/>
                        </a:rPr>
                        <a:t>Esto hará la diferencia entre un niño/a tímido, introvertido </a:t>
                      </a:r>
                      <a:endParaRPr lang="es-EC" sz="1600" b="1" dirty="0" smtClean="0">
                        <a:latin typeface="Arial" pitchFamily="34" charset="0"/>
                        <a:cs typeface="Arial" pitchFamily="34" charset="0"/>
                      </a:endParaRPr>
                    </a:p>
                    <a:p>
                      <a:pPr>
                        <a:spcAft>
                          <a:spcPts val="0"/>
                        </a:spcAft>
                      </a:pPr>
                      <a:endParaRPr lang="es-EC" sz="1600" b="1" dirty="0">
                        <a:latin typeface="Arial" pitchFamily="34" charset="0"/>
                        <a:ea typeface="Times New Roman"/>
                        <a:cs typeface="Arial" pitchFamily="34" charset="0"/>
                      </a:endParaRPr>
                    </a:p>
                  </a:txBody>
                  <a:tcPr marL="68580" marR="68580" marT="0" marB="0"/>
                </a:tc>
              </a:tr>
              <a:tr h="378281">
                <a:tc>
                  <a:txBody>
                    <a:bodyPr/>
                    <a:lstStyle/>
                    <a:p>
                      <a:pPr>
                        <a:spcAft>
                          <a:spcPts val="0"/>
                        </a:spcAft>
                      </a:pPr>
                      <a:r>
                        <a:rPr lang="es-EC" sz="1600" b="1" dirty="0">
                          <a:latin typeface="Arial" pitchFamily="34" charset="0"/>
                          <a:cs typeface="Arial" pitchFamily="34" charset="0"/>
                        </a:rPr>
                        <a:t>hablar claramente permite que el niño mejore su lenguaje el aprende con el ejemplo</a:t>
                      </a:r>
                      <a:endParaRPr lang="es-EC" sz="1600" b="1" dirty="0">
                        <a:latin typeface="Arial" pitchFamily="34" charset="0"/>
                        <a:ea typeface="Times New Roman"/>
                        <a:cs typeface="Arial" pitchFamily="34" charset="0"/>
                      </a:endParaRPr>
                    </a:p>
                  </a:txBody>
                  <a:tcPr marL="68580" marR="68580" marT="0" marB="0"/>
                </a:tc>
              </a:tr>
              <a:tr h="1134843">
                <a:tc>
                  <a:txBody>
                    <a:bodyPr/>
                    <a:lstStyle/>
                    <a:p>
                      <a:pPr>
                        <a:spcAft>
                          <a:spcPts val="0"/>
                        </a:spcAft>
                      </a:pPr>
                      <a:r>
                        <a:rPr lang="es-EC" sz="1600" b="1" dirty="0">
                          <a:latin typeface="Arial" pitchFamily="34" charset="0"/>
                          <a:cs typeface="Arial" pitchFamily="34" charset="0"/>
                        </a:rPr>
                        <a:t>evitar que la televisión sea el medio de entretenimiento para los niños/as, que salgan más al parque, disfruten el aire puro, hagan más ejercicio, tengan mayor interlocución, realicen actividades en las que utilicen sus manitos, como por ejemplo galletas, empanadas, todas estas actividades lograrán que mejore su desarrollo.</a:t>
                      </a:r>
                      <a:endParaRPr lang="es-EC" sz="1600" b="1" dirty="0">
                        <a:latin typeface="Arial" pitchFamily="34" charset="0"/>
                        <a:ea typeface="Times New Roman"/>
                        <a:cs typeface="Arial" pitchFamily="34" charset="0"/>
                      </a:endParaRPr>
                    </a:p>
                  </a:txBody>
                  <a:tcPr marL="68580" marR="68580" marT="0" marB="0"/>
                </a:tc>
              </a:tr>
            </a:tbl>
          </a:graphicData>
        </a:graphic>
      </p:graphicFrame>
      <p:pic>
        <p:nvPicPr>
          <p:cNvPr id="4" name="Picture 2" descr="C:\Users\Usuario\Desktop\fotos cel 24 marzo 2014\20140324_111338.jpg"/>
          <p:cNvPicPr>
            <a:picLocks noChangeAspect="1" noChangeArrowheads="1"/>
          </p:cNvPicPr>
          <p:nvPr/>
        </p:nvPicPr>
        <p:blipFill>
          <a:blip r:embed="rId2" cstate="print"/>
          <a:srcRect/>
          <a:stretch>
            <a:fillRect/>
          </a:stretch>
        </p:blipFill>
        <p:spPr bwMode="auto">
          <a:xfrm rot="5400000">
            <a:off x="5893587" y="-321479"/>
            <a:ext cx="2428892" cy="4071934"/>
          </a:xfrm>
          <a:prstGeom prst="rect">
            <a:avLst/>
          </a:prstGeom>
          <a:noFill/>
        </p:spPr>
      </p:pic>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04664"/>
            <a:ext cx="8424936" cy="6120680"/>
          </a:xfrm>
        </p:spPr>
        <p:txBody>
          <a:bodyPr>
            <a:noAutofit/>
          </a:bodyPr>
          <a:lstStyle/>
          <a:p>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2800" b="1" dirty="0" smtClean="0">
                <a:latin typeface="Arial" pitchFamily="34" charset="0"/>
                <a:cs typeface="Arial" pitchFamily="34" charset="0"/>
              </a:rPr>
              <a:t>CAPÍTULO VI</a:t>
            </a:r>
            <a:br>
              <a:rPr lang="es-EC" sz="2800" b="1" dirty="0" smtClean="0">
                <a:latin typeface="Arial" pitchFamily="34" charset="0"/>
                <a:cs typeface="Arial" pitchFamily="34" charset="0"/>
              </a:rPr>
            </a:br>
            <a:r>
              <a:rPr lang="es-EC" sz="2800" b="1" dirty="0" smtClean="0">
                <a:latin typeface="Arial" pitchFamily="34" charset="0"/>
                <a:cs typeface="Arial" pitchFamily="34" charset="0"/>
              </a:rPr>
              <a:t>PROPUESTA</a:t>
            </a: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smtClean="0">
                <a:latin typeface="Arial" pitchFamily="34" charset="0"/>
                <a:cs typeface="Arial" pitchFamily="34" charset="0"/>
              </a:rPr>
              <a:t>TEMA:</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r>
              <a:rPr lang="es-EC" sz="2400" b="1" dirty="0" smtClean="0">
                <a:latin typeface="Arial" pitchFamily="34" charset="0"/>
                <a:cs typeface="Arial" pitchFamily="34" charset="0"/>
              </a:rPr>
              <a:t>“TALLERES PARA MANEJAR PARÁMETROS DE COMPORTAMIENTO DENTRO DEL HOGAR Y LA FAMILIA”</a:t>
            </a: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400" b="1" dirty="0" smtClean="0">
                <a:latin typeface="Arial" pitchFamily="34" charset="0"/>
                <a:cs typeface="Arial" pitchFamily="34" charset="0"/>
              </a:rPr>
              <a:t>JUSTIFICACIÓN E IMPORTANCIA  </a:t>
            </a:r>
            <a:br>
              <a:rPr lang="es-EC" sz="2400" b="1" dirty="0" smtClean="0">
                <a:latin typeface="Arial" pitchFamily="34" charset="0"/>
                <a:cs typeface="Arial" pitchFamily="34" charset="0"/>
              </a:rPr>
            </a:br>
            <a:r>
              <a:rPr lang="es-EC" sz="2400" b="1" dirty="0" smtClean="0">
                <a:latin typeface="Arial" pitchFamily="34" charset="0"/>
                <a:cs typeface="Arial" pitchFamily="34" charset="0"/>
              </a:rPr>
              <a:t/>
            </a:r>
            <a:br>
              <a:rPr lang="es-EC" sz="2400" b="1" dirty="0" smtClean="0">
                <a:latin typeface="Arial" pitchFamily="34" charset="0"/>
                <a:cs typeface="Arial" pitchFamily="34" charset="0"/>
              </a:rPr>
            </a:br>
            <a:r>
              <a:rPr lang="es-EC" sz="2400" dirty="0" smtClean="0">
                <a:latin typeface="Arial" pitchFamily="34" charset="0"/>
                <a:cs typeface="Arial" pitchFamily="34" charset="0"/>
              </a:rPr>
              <a:t>comportamiento </a:t>
            </a:r>
            <a:br>
              <a:rPr lang="es-EC" sz="2400" dirty="0" smtClean="0">
                <a:latin typeface="Arial" pitchFamily="34" charset="0"/>
                <a:cs typeface="Arial" pitchFamily="34" charset="0"/>
              </a:rPr>
            </a:br>
            <a:r>
              <a:rPr lang="es-EC" sz="2400" dirty="0" smtClean="0">
                <a:latin typeface="Arial" pitchFamily="34" charset="0"/>
                <a:cs typeface="Arial" pitchFamily="34" charset="0"/>
              </a:rPr>
              <a:t>imponer normas y reglas </a:t>
            </a:r>
            <a:br>
              <a:rPr lang="es-EC" sz="2400" dirty="0" smtClean="0">
                <a:latin typeface="Arial" pitchFamily="34" charset="0"/>
                <a:cs typeface="Arial" pitchFamily="34" charset="0"/>
              </a:rPr>
            </a:br>
            <a:r>
              <a:rPr lang="es-EC" sz="2400" dirty="0" smtClean="0">
                <a:latin typeface="Arial" pitchFamily="34" charset="0"/>
                <a:cs typeface="Arial" pitchFamily="34" charset="0"/>
              </a:rPr>
              <a:t>fricciones</a:t>
            </a:r>
            <a:br>
              <a:rPr lang="es-EC" sz="2400" dirty="0" smtClean="0">
                <a:latin typeface="Arial" pitchFamily="34" charset="0"/>
                <a:cs typeface="Arial" pitchFamily="34" charset="0"/>
              </a:rPr>
            </a:br>
            <a:r>
              <a:rPr lang="es-EC" sz="2400" dirty="0" smtClean="0">
                <a:latin typeface="Arial" pitchFamily="34" charset="0"/>
                <a:cs typeface="Arial" pitchFamily="34" charset="0"/>
              </a:rPr>
              <a:t> </a:t>
            </a:r>
            <a:br>
              <a:rPr lang="es-EC" sz="2400" dirty="0" smtClean="0">
                <a:latin typeface="Arial" pitchFamily="34" charset="0"/>
                <a:cs typeface="Arial" pitchFamily="34" charset="0"/>
              </a:rPr>
            </a:br>
            <a:r>
              <a:rPr lang="es-EC" sz="2400" dirty="0" smtClean="0">
                <a:latin typeface="Arial" pitchFamily="34" charset="0"/>
                <a:cs typeface="Arial" pitchFamily="34" charset="0"/>
              </a:rPr>
              <a:t>facilitar dialogo </a:t>
            </a:r>
            <a:br>
              <a:rPr lang="es-EC" sz="2400" dirty="0" smtClean="0">
                <a:latin typeface="Arial" pitchFamily="34" charset="0"/>
                <a:cs typeface="Arial" pitchFamily="34" charset="0"/>
              </a:rPr>
            </a:br>
            <a:r>
              <a:rPr lang="es-EC" sz="2400" dirty="0" smtClean="0">
                <a:latin typeface="Arial" pitchFamily="34" charset="0"/>
                <a:cs typeface="Arial" pitchFamily="34" charset="0"/>
              </a:rPr>
              <a:t>relaciones entre padres</a:t>
            </a:r>
            <a:br>
              <a:rPr lang="es-EC" sz="2400" dirty="0" smtClean="0">
                <a:latin typeface="Arial" pitchFamily="34" charset="0"/>
                <a:cs typeface="Arial" pitchFamily="34" charset="0"/>
              </a:rPr>
            </a:br>
            <a:r>
              <a:rPr lang="es-EC" sz="2400" dirty="0" smtClean="0">
                <a:latin typeface="Arial" pitchFamily="34" charset="0"/>
                <a:cs typeface="Arial" pitchFamily="34" charset="0"/>
              </a:rPr>
              <a:t> compartir experiencias </a:t>
            </a:r>
            <a:br>
              <a:rPr lang="es-EC" sz="2400" dirty="0" smtClean="0">
                <a:latin typeface="Arial" pitchFamily="34" charset="0"/>
                <a:cs typeface="Arial" pitchFamily="34" charset="0"/>
              </a:rPr>
            </a:br>
            <a:r>
              <a:rPr lang="es-EC" sz="2400" dirty="0" smtClean="0">
                <a:latin typeface="Arial" pitchFamily="34" charset="0"/>
                <a:cs typeface="Arial" pitchFamily="34" charset="0"/>
              </a:rPr>
              <a:t>facilitar adaptarse a la sociedad </a:t>
            </a: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400" dirty="0" smtClean="0">
                <a:latin typeface="Arial" pitchFamily="34" charset="0"/>
                <a:cs typeface="Arial" pitchFamily="34" charset="0"/>
              </a:rPr>
              <a:t/>
            </a:r>
            <a:br>
              <a:rPr lang="es-EC" sz="2400" dirty="0" smtClean="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smtClean="0">
                <a:latin typeface="Arial" pitchFamily="34" charset="0"/>
                <a:cs typeface="Arial" pitchFamily="34" charset="0"/>
              </a:rPr>
              <a:t>	</a:t>
            </a:r>
            <a:endParaRPr lang="es-EC" sz="1400" b="1" dirty="0">
              <a:latin typeface="Arial" pitchFamily="34" charset="0"/>
              <a:cs typeface="Arial" pitchFamily="34" charset="0"/>
            </a:endParaRPr>
          </a:p>
        </p:txBody>
      </p:sp>
      <p:pic>
        <p:nvPicPr>
          <p:cNvPr id="4" name="Picture 2" descr="C:\Users\Usuario\Desktop\cel vero octubre\fotos\18072013(010).jpg"/>
          <p:cNvPicPr>
            <a:picLocks noChangeAspect="1" noChangeArrowheads="1"/>
          </p:cNvPicPr>
          <p:nvPr/>
        </p:nvPicPr>
        <p:blipFill>
          <a:blip r:embed="rId2" cstate="print"/>
          <a:srcRect l="21946" t="26375" r="27852" b="12594"/>
          <a:stretch>
            <a:fillRect/>
          </a:stretch>
        </p:blipFill>
        <p:spPr bwMode="auto">
          <a:xfrm>
            <a:off x="6286512" y="3071810"/>
            <a:ext cx="2857488" cy="2857520"/>
          </a:xfrm>
          <a:prstGeom prst="rect">
            <a:avLst/>
          </a:prstGeom>
          <a:noFill/>
        </p:spPr>
      </p:pic>
      <p:pic>
        <p:nvPicPr>
          <p:cNvPr id="5" name="Picture 2" descr="C:\Users\Usuario\Desktop\fotos cel 24 marzo 2014\20140324_111359.jpg"/>
          <p:cNvPicPr>
            <a:picLocks noChangeAspect="1" noChangeArrowheads="1"/>
          </p:cNvPicPr>
          <p:nvPr/>
        </p:nvPicPr>
        <p:blipFill>
          <a:blip r:embed="rId3" cstate="print"/>
          <a:srcRect/>
          <a:stretch>
            <a:fillRect/>
          </a:stretch>
        </p:blipFill>
        <p:spPr bwMode="auto">
          <a:xfrm>
            <a:off x="0" y="3286124"/>
            <a:ext cx="2786050" cy="2643206"/>
          </a:xfrm>
          <a:prstGeom prst="rect">
            <a:avLst/>
          </a:prstGeom>
          <a:noFill/>
        </p:spPr>
      </p:pic>
      <p:sp>
        <p:nvSpPr>
          <p:cNvPr id="6" name="5 Rectángulo"/>
          <p:cNvSpPr/>
          <p:nvPr/>
        </p:nvSpPr>
        <p:spPr>
          <a:xfrm>
            <a:off x="0" y="0"/>
            <a:ext cx="9144000" cy="246221"/>
          </a:xfrm>
          <a:prstGeom prst="rect">
            <a:avLst/>
          </a:prstGeom>
        </p:spPr>
        <p:txBody>
          <a:bodyPr wrap="square">
            <a:spAutoFit/>
          </a:bodyPr>
          <a:lstStyle/>
          <a:p>
            <a:pPr algn="ctr"/>
            <a:r>
              <a:rPr lang="es-EC" sz="1000" b="1" dirty="0" smtClean="0">
                <a:latin typeface="Arial" pitchFamily="34" charset="0"/>
                <a:cs typeface="Arial" pitchFamily="34" charset="0"/>
              </a:rPr>
              <a:t>“TALLERES PARA MANEJAR PARÁMETROS DE COMPORTAMIENTO DENTRO DEL HOGAR Y LA FAMILIA”</a:t>
            </a:r>
            <a:endParaRPr lang="es-EC" sz="1000" dirty="0"/>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96842"/>
          </a:xfrm>
        </p:spPr>
        <p:txBody>
          <a:bodyPr>
            <a:normAutofit/>
          </a:bodyPr>
          <a:lstStyle/>
          <a:p>
            <a:pPr algn="ctr"/>
            <a:r>
              <a:rPr lang="es-EC" sz="1000" b="1" dirty="0" smtClean="0">
                <a:solidFill>
                  <a:schemeClr val="tx1"/>
                </a:solidFill>
                <a:latin typeface="Arial" pitchFamily="34" charset="0"/>
                <a:cs typeface="Arial" pitchFamily="34" charset="0"/>
              </a:rPr>
              <a:t>“TALLERES PARA MANEJAR PARÁMETROS DE COMPORTAMIENTO DENTRO DEL HOGAR Y LA FAMILIA”</a:t>
            </a:r>
            <a:endParaRPr lang="es-EC" sz="1000" dirty="0">
              <a:solidFill>
                <a:schemeClr val="tx1"/>
              </a:solidFill>
            </a:endParaRPr>
          </a:p>
        </p:txBody>
      </p:sp>
      <p:sp>
        <p:nvSpPr>
          <p:cNvPr id="4" name="3 Rectángulo"/>
          <p:cNvSpPr/>
          <p:nvPr/>
        </p:nvSpPr>
        <p:spPr>
          <a:xfrm>
            <a:off x="214282" y="1857364"/>
            <a:ext cx="8786874" cy="4093428"/>
          </a:xfrm>
          <a:prstGeom prst="rect">
            <a:avLst/>
          </a:prstGeom>
        </p:spPr>
        <p:txBody>
          <a:bodyPr wrap="square">
            <a:spAutoFit/>
          </a:bodyPr>
          <a:lstStyle/>
          <a:p>
            <a:pPr algn="ctr"/>
            <a:r>
              <a:rPr lang="es-EC" sz="2800" b="1" dirty="0" smtClean="0">
                <a:latin typeface="Arial" pitchFamily="34" charset="0"/>
                <a:cs typeface="Arial" pitchFamily="34" charset="0"/>
              </a:rPr>
              <a:t>OBJETIVOS</a:t>
            </a:r>
          </a:p>
          <a:p>
            <a:r>
              <a:rPr lang="es-EC" sz="2800" b="1" dirty="0" smtClean="0">
                <a:latin typeface="Arial" pitchFamily="34" charset="0"/>
                <a:cs typeface="Arial" pitchFamily="34" charset="0"/>
              </a:rPr>
              <a:t/>
            </a:r>
            <a:br>
              <a:rPr lang="es-EC" sz="2800" b="1" dirty="0" smtClean="0">
                <a:latin typeface="Arial" pitchFamily="34" charset="0"/>
                <a:cs typeface="Arial" pitchFamily="34" charset="0"/>
              </a:rPr>
            </a:br>
            <a:r>
              <a:rPr lang="es-EC" sz="2000" dirty="0" smtClean="0">
                <a:latin typeface="Arial" pitchFamily="34" charset="0"/>
                <a:cs typeface="Arial" pitchFamily="34" charset="0"/>
              </a:rPr>
              <a:t>Aplicar estrategias didácticas específicas mediante talleres de motivación para mejorar las relaciones interpersonales</a:t>
            </a:r>
          </a:p>
          <a:p>
            <a:endParaRPr lang="es-EC" sz="1200" dirty="0" smtClean="0">
              <a:latin typeface="Arial" pitchFamily="34" charset="0"/>
              <a:cs typeface="Arial" pitchFamily="34" charset="0"/>
            </a:endParaRPr>
          </a:p>
          <a:p>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2400" dirty="0" smtClean="0">
                <a:latin typeface="Arial" pitchFamily="34" charset="0"/>
                <a:cs typeface="Arial" pitchFamily="34" charset="0"/>
              </a:rPr>
              <a:t>_</a:t>
            </a:r>
            <a:r>
              <a:rPr lang="es-EC" sz="2000" dirty="0" smtClean="0">
                <a:latin typeface="Arial" pitchFamily="34" charset="0"/>
                <a:cs typeface="Arial" pitchFamily="34" charset="0"/>
              </a:rPr>
              <a:t>Planificar actividades que permitan desarrollar estilos de comunicación entre padres, personas que sustituyen a los padres, niños/as.	</a:t>
            </a:r>
          </a:p>
          <a:p>
            <a:endParaRPr lang="es-EC" sz="1200" dirty="0" smtClean="0">
              <a:latin typeface="Arial" pitchFamily="34" charset="0"/>
              <a:cs typeface="Arial" pitchFamily="34" charset="0"/>
            </a:endParaRPr>
          </a:p>
          <a:p>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2400" dirty="0" smtClean="0">
                <a:latin typeface="Arial" pitchFamily="34" charset="0"/>
                <a:cs typeface="Arial" pitchFamily="34" charset="0"/>
              </a:rPr>
              <a:t>_</a:t>
            </a:r>
            <a:r>
              <a:rPr lang="es-EC" sz="2000" dirty="0" smtClean="0">
                <a:latin typeface="Arial" pitchFamily="34" charset="0"/>
                <a:cs typeface="Arial" pitchFamily="34" charset="0"/>
              </a:rPr>
              <a:t>Plantear estrategias motivacionales para que los padres puedan aplicar en el hogar a fin de mejorar el comportamiento de sus hijos/as que asisten al Centro Infantil Plaza Sésamo del Valle.</a:t>
            </a:r>
            <a:r>
              <a:rPr lang="es-EC" sz="2000" b="1" dirty="0" smtClean="0">
                <a:latin typeface="Arial" pitchFamily="34" charset="0"/>
                <a:cs typeface="Arial" pitchFamily="34" charset="0"/>
              </a:rPr>
              <a:t>	</a:t>
            </a:r>
            <a:endParaRPr lang="es-EC" sz="2000" dirty="0"/>
          </a:p>
        </p:txBody>
      </p:sp>
      <p:pic>
        <p:nvPicPr>
          <p:cNvPr id="5" name="Picture 2" descr="C:\Users\Usuario\Desktop\cel vero octubre\fotos\23042013.jpg"/>
          <p:cNvPicPr>
            <a:picLocks noChangeAspect="1" noChangeArrowheads="1"/>
          </p:cNvPicPr>
          <p:nvPr/>
        </p:nvPicPr>
        <p:blipFill>
          <a:blip r:embed="rId2" cstate="print"/>
          <a:srcRect/>
          <a:stretch>
            <a:fillRect/>
          </a:stretch>
        </p:blipFill>
        <p:spPr bwMode="auto">
          <a:xfrm>
            <a:off x="6516216" y="836712"/>
            <a:ext cx="2627784" cy="1970838"/>
          </a:xfrm>
          <a:prstGeom prst="rect">
            <a:avLst/>
          </a:prstGeom>
          <a:noFill/>
        </p:spPr>
      </p:pic>
      <p:pic>
        <p:nvPicPr>
          <p:cNvPr id="6" name="Picture 2" descr="C:\Users\Usuario\Desktop\fotos plaza Sésamo\10122013(005).jpg"/>
          <p:cNvPicPr>
            <a:picLocks noChangeAspect="1" noChangeArrowheads="1"/>
          </p:cNvPicPr>
          <p:nvPr/>
        </p:nvPicPr>
        <p:blipFill>
          <a:blip r:embed="rId3" cstate="print"/>
          <a:srcRect/>
          <a:stretch>
            <a:fillRect/>
          </a:stretch>
        </p:blipFill>
        <p:spPr bwMode="auto">
          <a:xfrm>
            <a:off x="1" y="764704"/>
            <a:ext cx="2699792" cy="20248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71414"/>
          <a:ext cx="9143996" cy="6767772"/>
        </p:xfrm>
        <a:graphic>
          <a:graphicData uri="http://schemas.openxmlformats.org/drawingml/2006/table">
            <a:tbl>
              <a:tblPr/>
              <a:tblGrid>
                <a:gridCol w="323528"/>
                <a:gridCol w="5989952"/>
                <a:gridCol w="279241"/>
                <a:gridCol w="279241"/>
                <a:gridCol w="279898"/>
                <a:gridCol w="279898"/>
                <a:gridCol w="279241"/>
                <a:gridCol w="279241"/>
                <a:gridCol w="279898"/>
                <a:gridCol w="279898"/>
                <a:gridCol w="296980"/>
                <a:gridCol w="296980"/>
              </a:tblGrid>
              <a:tr h="99865">
                <a:tc rowSpan="3">
                  <a:txBody>
                    <a:bodyPr/>
                    <a:lstStyle/>
                    <a:p>
                      <a:pPr algn="ctr"/>
                      <a:r>
                        <a:rPr lang="es-EC" sz="1200" b="1" i="0" dirty="0">
                          <a:solidFill>
                            <a:schemeClr val="tx1"/>
                          </a:solidFill>
                          <a:latin typeface="Times New Roman"/>
                          <a:ea typeface="Calibri"/>
                          <a:cs typeface="Times New Roman"/>
                        </a:rPr>
                        <a:t>#</a:t>
                      </a:r>
                      <a:endParaRPr lang="es-EC" sz="1200" b="1" i="0" dirty="0">
                        <a:solidFill>
                          <a:schemeClr val="tx1"/>
                        </a:solidFill>
                        <a:latin typeface="Calibri"/>
                        <a:ea typeface="Calibri"/>
                        <a:cs typeface="Times New Roman"/>
                      </a:endParaRPr>
                    </a:p>
                  </a:txBody>
                  <a:tcPr marL="47307" marR="47307" marT="0" marB="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a:endParaRPr lang="es-EC" sz="1200" b="1" i="0" dirty="0" smtClean="0">
                        <a:solidFill>
                          <a:schemeClr val="tx1"/>
                        </a:solidFill>
                        <a:latin typeface="Times New Roman"/>
                        <a:ea typeface="Calibri"/>
                        <a:cs typeface="Times New Roman"/>
                      </a:endParaRPr>
                    </a:p>
                    <a:p>
                      <a:pPr algn="ctr"/>
                      <a:endParaRPr lang="es-EC" sz="1200" b="1" i="0" dirty="0" smtClean="0">
                        <a:solidFill>
                          <a:schemeClr val="tx1"/>
                        </a:solidFill>
                        <a:latin typeface="Times New Roman"/>
                        <a:ea typeface="Calibri"/>
                        <a:cs typeface="Times New Roman"/>
                      </a:endParaRPr>
                    </a:p>
                    <a:p>
                      <a:pPr algn="r"/>
                      <a:r>
                        <a:rPr lang="es-EC" sz="2800" b="1" i="0" dirty="0" smtClean="0">
                          <a:solidFill>
                            <a:schemeClr val="tx1"/>
                          </a:solidFill>
                          <a:latin typeface="Times New Roman"/>
                          <a:ea typeface="Calibri"/>
                          <a:cs typeface="Times New Roman"/>
                        </a:rPr>
                        <a:t>ACTIVIDADES</a:t>
                      </a:r>
                      <a:endParaRPr lang="es-EC" sz="2800" b="1" i="0" dirty="0">
                        <a:solidFill>
                          <a:schemeClr val="tx1"/>
                        </a:solidFill>
                        <a:latin typeface="Calibri"/>
                        <a:ea typeface="Calibri"/>
                        <a:cs typeface="Times New Roman"/>
                      </a:endParaRPr>
                    </a:p>
                  </a:txBody>
                  <a:tcPr marL="47307" marR="47307" marT="0" marB="0">
                    <a:lnL>
                      <a:noFill/>
                    </a:lnL>
                    <a:lnR>
                      <a:noFill/>
                    </a:lnR>
                    <a:lnT w="12700" cap="flat" cmpd="sng" algn="ctr">
                      <a:solidFill>
                        <a:srgbClr val="000000"/>
                      </a:solidFill>
                      <a:prstDash val="solid"/>
                      <a:round/>
                      <a:headEnd type="none" w="med" len="med"/>
                      <a:tailEnd type="none" w="med" len="med"/>
                    </a:lnT>
                    <a:lnB>
                      <a:noFill/>
                    </a:lnB>
                  </a:tcPr>
                </a:tc>
                <a:tc gridSpan="10">
                  <a:txBody>
                    <a:bodyPr/>
                    <a:lstStyle/>
                    <a:p>
                      <a:pPr algn="ctr"/>
                      <a:r>
                        <a:rPr lang="es-EC" sz="1000" b="1" i="0" dirty="0">
                          <a:solidFill>
                            <a:schemeClr val="tx1"/>
                          </a:solidFill>
                          <a:latin typeface="Arial" pitchFamily="34" charset="0"/>
                          <a:ea typeface="Calibri"/>
                          <a:cs typeface="Arial" pitchFamily="34" charset="0"/>
                        </a:rPr>
                        <a:t>TIEMPO EN MESES PARA REALIZAR LA PROPUESTA EN UN AÑO </a:t>
                      </a:r>
                      <a:r>
                        <a:rPr lang="es-EC" sz="1000" b="1" i="0" dirty="0" smtClean="0">
                          <a:solidFill>
                            <a:schemeClr val="tx1"/>
                          </a:solidFill>
                          <a:latin typeface="Arial" pitchFamily="34" charset="0"/>
                          <a:ea typeface="Calibri"/>
                          <a:cs typeface="Arial" pitchFamily="34" charset="0"/>
                        </a:rPr>
                        <a:t>ESCOLAR (Sábados) </a:t>
                      </a:r>
                      <a:endParaRPr lang="es-EC" sz="1000" b="1" i="0" dirty="0">
                        <a:solidFill>
                          <a:schemeClr val="tx1"/>
                        </a:solidFill>
                        <a:latin typeface="Arial" pitchFamily="34" charset="0"/>
                        <a:ea typeface="Calibri"/>
                        <a:cs typeface="Arial" pitchFamily="34" charset="0"/>
                      </a:endParaRPr>
                    </a:p>
                  </a:txBody>
                  <a:tcPr marL="47307" marR="473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280">
                <a:tc vMerge="1">
                  <a:txBody>
                    <a:bodyPr/>
                    <a:lstStyle/>
                    <a:p>
                      <a:endParaRPr lang="es-EC"/>
                    </a:p>
                  </a:txBody>
                  <a:tcPr/>
                </a:tc>
                <a:tc vMerge="1">
                  <a:txBody>
                    <a:bodyPr/>
                    <a:lstStyle/>
                    <a:p>
                      <a:endParaRPr lang="es-EC"/>
                    </a:p>
                  </a:txBody>
                  <a:tcPr/>
                </a:tc>
                <a:tc gridSpan="3">
                  <a:txBody>
                    <a:bodyPr/>
                    <a:lstStyle/>
                    <a:p>
                      <a:pPr algn="ctr"/>
                      <a:r>
                        <a:rPr lang="es-EC" sz="1000" b="1" i="0" dirty="0">
                          <a:solidFill>
                            <a:schemeClr val="tx1"/>
                          </a:solidFill>
                          <a:latin typeface="Arial" pitchFamily="34" charset="0"/>
                          <a:ea typeface="Calibri"/>
                          <a:cs typeface="Arial" pitchFamily="34" charset="0"/>
                        </a:rPr>
                        <a:t>2014</a:t>
                      </a:r>
                    </a:p>
                  </a:txBody>
                  <a:tcPr marL="47307" marR="4730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s-EC"/>
                    </a:p>
                  </a:txBody>
                  <a:tcPr/>
                </a:tc>
                <a:tc hMerge="1">
                  <a:txBody>
                    <a:bodyPr/>
                    <a:lstStyle/>
                    <a:p>
                      <a:endParaRPr lang="es-EC"/>
                    </a:p>
                  </a:txBody>
                  <a:tcPr/>
                </a:tc>
                <a:tc gridSpan="7">
                  <a:txBody>
                    <a:bodyPr/>
                    <a:lstStyle/>
                    <a:p>
                      <a:pPr algn="ctr"/>
                      <a:r>
                        <a:rPr lang="es-EC" sz="1000" b="1" i="0" dirty="0">
                          <a:solidFill>
                            <a:schemeClr val="tx1"/>
                          </a:solidFill>
                          <a:latin typeface="Arial" pitchFamily="34" charset="0"/>
                          <a:ea typeface="Calibri"/>
                          <a:cs typeface="Arial" pitchFamily="34" charset="0"/>
                        </a:rPr>
                        <a:t>2015</a:t>
                      </a:r>
                    </a:p>
                  </a:txBody>
                  <a:tcPr marL="47307" marR="4730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48032">
                <a:tc vMerge="1">
                  <a:txBody>
                    <a:bodyPr/>
                    <a:lstStyle/>
                    <a:p>
                      <a:endParaRPr lang="es-EC"/>
                    </a:p>
                  </a:txBody>
                  <a:tcPr/>
                </a:tc>
                <a:tc vMerge="1">
                  <a:txBody>
                    <a:bodyPr/>
                    <a:lstStyle/>
                    <a:p>
                      <a:endParaRPr lang="es-EC"/>
                    </a:p>
                  </a:txBody>
                  <a:tcPr/>
                </a:tc>
                <a:tc>
                  <a:txBody>
                    <a:bodyPr/>
                    <a:lstStyle/>
                    <a:p>
                      <a:pPr algn="l"/>
                      <a:r>
                        <a:rPr lang="es-EC" sz="1200" b="1" i="0" dirty="0" smtClean="0">
                          <a:solidFill>
                            <a:schemeClr val="tx1"/>
                          </a:solidFill>
                          <a:latin typeface="Arial" pitchFamily="34" charset="0"/>
                          <a:ea typeface="Calibri"/>
                          <a:cs typeface="Arial" pitchFamily="34" charset="0"/>
                        </a:rPr>
                        <a:t>Octubre  4</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Noviembre  1</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Diciembre  13</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Enero  10</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Febrero  7</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Marzo  7</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Abril  4</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Mayo   9</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Junio   6 </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c>
                  <a:txBody>
                    <a:bodyPr/>
                    <a:lstStyle/>
                    <a:p>
                      <a:pPr algn="l"/>
                      <a:r>
                        <a:rPr lang="es-EC" sz="1200" b="1" i="0" dirty="0" smtClean="0">
                          <a:solidFill>
                            <a:schemeClr val="tx1"/>
                          </a:solidFill>
                          <a:latin typeface="Arial" pitchFamily="34" charset="0"/>
                          <a:ea typeface="Calibri"/>
                          <a:cs typeface="Arial" pitchFamily="34" charset="0"/>
                        </a:rPr>
                        <a:t>Julio   4</a:t>
                      </a:r>
                      <a:endParaRPr lang="es-EC" sz="1200" b="1" i="0" dirty="0">
                        <a:solidFill>
                          <a:schemeClr val="tx1"/>
                        </a:solidFill>
                        <a:latin typeface="Arial" pitchFamily="34" charset="0"/>
                        <a:ea typeface="Calibri"/>
                        <a:cs typeface="Arial" pitchFamily="34" charset="0"/>
                      </a:endParaRPr>
                    </a:p>
                  </a:txBody>
                  <a:tcPr marL="47307" marR="47307" marT="0" marB="0" vert="vert270">
                    <a:lnL>
                      <a:noFill/>
                    </a:lnL>
                    <a:lnR>
                      <a:noFill/>
                    </a:lnR>
                    <a:lnT>
                      <a:noFill/>
                    </a:lnT>
                    <a:lnB>
                      <a:noFill/>
                    </a:lnB>
                  </a:tcPr>
                </a:tc>
              </a:tr>
              <a:tr h="285752">
                <a:tc>
                  <a:txBody>
                    <a:bodyPr/>
                    <a:lstStyle/>
                    <a:p>
                      <a:pPr algn="ctr"/>
                      <a:r>
                        <a:rPr lang="es-EC" sz="1400" b="1" i="0" dirty="0">
                          <a:solidFill>
                            <a:schemeClr val="tx1"/>
                          </a:solidFill>
                          <a:latin typeface="Times New Roman"/>
                          <a:ea typeface="Calibri"/>
                          <a:cs typeface="Times New Roman"/>
                        </a:rPr>
                        <a:t>1</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pPr algn="l"/>
                      <a:r>
                        <a:rPr lang="es-EC" sz="1200" b="1" i="0" dirty="0">
                          <a:solidFill>
                            <a:schemeClr val="tx1"/>
                          </a:solidFill>
                          <a:latin typeface="Arial" pitchFamily="34" charset="0"/>
                          <a:ea typeface="Calibri"/>
                          <a:cs typeface="Arial" pitchFamily="34" charset="0"/>
                        </a:rPr>
                        <a:t>Taller cambio de roles entre  padres y/o representantes  e hijos/as del Centro Infantil Plaza Sésamo del </a:t>
                      </a:r>
                      <a:r>
                        <a:rPr lang="es-EC" sz="1200" b="1" i="0" dirty="0" smtClean="0">
                          <a:solidFill>
                            <a:schemeClr val="tx1"/>
                          </a:solidFill>
                          <a:latin typeface="Arial" pitchFamily="34" charset="0"/>
                          <a:ea typeface="Calibri"/>
                          <a:cs typeface="Arial" pitchFamily="34" charset="0"/>
                        </a:rPr>
                        <a:t>Valle  (</a:t>
                      </a:r>
                      <a:r>
                        <a:rPr lang="es-ES" sz="1200" b="1" kern="1200" dirty="0" smtClean="0">
                          <a:solidFill>
                            <a:schemeClr val="tx1"/>
                          </a:solidFill>
                          <a:latin typeface="Arial" pitchFamily="34" charset="0"/>
                          <a:ea typeface="+mn-ea"/>
                          <a:cs typeface="Arial" pitchFamily="34" charset="0"/>
                        </a:rPr>
                        <a:t>experimente)</a:t>
                      </a:r>
                      <a:r>
                        <a:rPr lang="es-EC" sz="1200" b="1" i="0" kern="1200" baseline="0" dirty="0" smtClean="0">
                          <a:solidFill>
                            <a:schemeClr val="tx1"/>
                          </a:solidFill>
                          <a:latin typeface="Arial" pitchFamily="34" charset="0"/>
                          <a:ea typeface="+mn-ea"/>
                          <a:cs typeface="Arial" pitchFamily="34" charset="0"/>
                        </a:rPr>
                        <a:t> </a:t>
                      </a:r>
                      <a:r>
                        <a:rPr lang="es-EC" sz="1200" b="1" i="0" dirty="0" smtClean="0">
                          <a:solidFill>
                            <a:schemeClr val="tx1"/>
                          </a:solidFill>
                          <a:latin typeface="Arial" pitchFamily="34" charset="0"/>
                          <a:ea typeface="Calibri"/>
                          <a:cs typeface="Arial" pitchFamily="34" charset="0"/>
                        </a:rPr>
                        <a:t>(entrega de registro) (Papelógrafo)</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solidFill>
                      <a:srgbClr val="C0C0C0"/>
                    </a:solidFill>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r>
              <a:tr h="420058">
                <a:tc>
                  <a:txBody>
                    <a:bodyPr/>
                    <a:lstStyle/>
                    <a:p>
                      <a:pPr algn="ctr"/>
                      <a:r>
                        <a:rPr lang="es-EC" sz="1400" b="1" i="0" dirty="0">
                          <a:solidFill>
                            <a:schemeClr val="tx1"/>
                          </a:solidFill>
                          <a:latin typeface="Times New Roman"/>
                          <a:ea typeface="Calibri"/>
                          <a:cs typeface="Times New Roman"/>
                        </a:rPr>
                        <a:t>2</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latin typeface="Arial" pitchFamily="34" charset="0"/>
                          <a:ea typeface="Calibri"/>
                          <a:cs typeface="Arial" pitchFamily="34" charset="0"/>
                        </a:rPr>
                        <a:t>Reunión de docentes para intercambiar experiencias relacionadas al   comportamiento de los niños/as del Centro Infantil Plaza Sésamo del </a:t>
                      </a:r>
                      <a:r>
                        <a:rPr lang="es-EC" sz="1200" b="1" i="0" dirty="0" smtClean="0">
                          <a:solidFill>
                            <a:schemeClr val="tx1"/>
                          </a:solidFill>
                          <a:latin typeface="Arial" pitchFamily="34" charset="0"/>
                          <a:ea typeface="Calibri"/>
                          <a:cs typeface="Arial" pitchFamily="34" charset="0"/>
                        </a:rPr>
                        <a:t>Valle</a:t>
                      </a:r>
                    </a:p>
                    <a:p>
                      <a:r>
                        <a:rPr lang="es-ES" sz="1200" b="1" kern="1200" dirty="0" smtClean="0">
                          <a:solidFill>
                            <a:schemeClr val="tx1"/>
                          </a:solidFill>
                          <a:latin typeface="Arial" pitchFamily="34" charset="0"/>
                          <a:ea typeface="+mn-ea"/>
                          <a:cs typeface="Arial" pitchFamily="34" charset="0"/>
                        </a:rPr>
                        <a:t>(Poner al corriente) (intercambiar experiencias)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r>
              <a:tr h="157170">
                <a:tc>
                  <a:txBody>
                    <a:bodyPr/>
                    <a:lstStyle/>
                    <a:p>
                      <a:pPr algn="ctr"/>
                      <a:r>
                        <a:rPr lang="es-EC" sz="1400" b="1" i="0" dirty="0">
                          <a:solidFill>
                            <a:schemeClr val="tx1"/>
                          </a:solidFill>
                          <a:latin typeface="Times New Roman"/>
                          <a:ea typeface="Calibri"/>
                          <a:cs typeface="Times New Roman"/>
                        </a:rPr>
                        <a:t>3</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r>
                        <a:rPr lang="es-EC" sz="1200" b="1" i="0" dirty="0">
                          <a:solidFill>
                            <a:schemeClr val="tx1"/>
                          </a:solidFill>
                          <a:latin typeface="Arial" pitchFamily="34" charset="0"/>
                          <a:ea typeface="Calibri"/>
                          <a:cs typeface="Arial" pitchFamily="34" charset="0"/>
                        </a:rPr>
                        <a:t>Intervención de profesional psicológica </a:t>
                      </a:r>
                      <a:r>
                        <a:rPr lang="es-EC" sz="1200" b="1" i="0" dirty="0" smtClean="0">
                          <a:solidFill>
                            <a:schemeClr val="tx1"/>
                          </a:solidFill>
                          <a:latin typeface="Arial" pitchFamily="34" charset="0"/>
                          <a:ea typeface="Calibri"/>
                          <a:cs typeface="Arial" pitchFamily="34" charset="0"/>
                        </a:rPr>
                        <a:t>(parámetros de conducta)</a:t>
                      </a:r>
                      <a:r>
                        <a:rPr lang="es-ES" sz="1200" kern="1200" dirty="0" smtClean="0">
                          <a:solidFill>
                            <a:schemeClr val="tx1"/>
                          </a:solidFill>
                          <a:latin typeface="Arial" pitchFamily="34" charset="0"/>
                          <a:ea typeface="+mn-ea"/>
                          <a:cs typeface="Arial" pitchFamily="34" charset="0"/>
                        </a:rPr>
                        <a:t> (</a:t>
                      </a:r>
                      <a:r>
                        <a:rPr lang="es-ES" sz="1200" b="1" kern="1200" dirty="0" smtClean="0">
                          <a:solidFill>
                            <a:schemeClr val="tx1"/>
                          </a:solidFill>
                          <a:latin typeface="Arial" pitchFamily="34" charset="0"/>
                          <a:ea typeface="+mn-ea"/>
                          <a:cs typeface="Arial" pitchFamily="34" charset="0"/>
                        </a:rPr>
                        <a:t>Mejorar la relación) (Practicar normas)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r>
              <a:tr h="487274">
                <a:tc>
                  <a:txBody>
                    <a:bodyPr/>
                    <a:lstStyle/>
                    <a:p>
                      <a:pPr algn="ctr"/>
                      <a:r>
                        <a:rPr lang="es-EC" sz="1400" b="1" i="0" dirty="0">
                          <a:solidFill>
                            <a:schemeClr val="tx1"/>
                          </a:solidFill>
                          <a:latin typeface="Times New Roman"/>
                          <a:ea typeface="Calibri"/>
                          <a:cs typeface="Times New Roman"/>
                        </a:rPr>
                        <a:t>4</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r>
                        <a:rPr lang="es-EC" sz="1200" b="1" i="0" dirty="0" smtClean="0">
                          <a:solidFill>
                            <a:schemeClr val="tx1"/>
                          </a:solidFill>
                          <a:latin typeface="Arial" pitchFamily="34" charset="0"/>
                          <a:ea typeface="Calibri"/>
                          <a:cs typeface="Arial" pitchFamily="34" charset="0"/>
                        </a:rPr>
                        <a:t>Taller cuéntame un cuento dirigido a niños/as del Centro Infantil Plaza Sésamo del Valle (canción) (Pepito el mentiroso y Juanito el mal educado) (</a:t>
                      </a:r>
                      <a:r>
                        <a:rPr lang="es-ES" sz="1200" b="1" kern="1200" dirty="0" smtClean="0">
                          <a:solidFill>
                            <a:schemeClr val="tx1"/>
                          </a:solidFill>
                          <a:latin typeface="Arial" pitchFamily="34" charset="0"/>
                          <a:ea typeface="+mn-ea"/>
                          <a:cs typeface="Arial" pitchFamily="34" charset="0"/>
                        </a:rPr>
                        <a:t>Discriminar los comportamientos)</a:t>
                      </a:r>
                      <a:r>
                        <a:rPr lang="es-ES" sz="1200" b="1" kern="1200" baseline="0" dirty="0" smtClean="0">
                          <a:solidFill>
                            <a:schemeClr val="tx1"/>
                          </a:solidFill>
                          <a:latin typeface="Arial" pitchFamily="34" charset="0"/>
                          <a:ea typeface="+mn-ea"/>
                          <a:cs typeface="Arial" pitchFamily="34" charset="0"/>
                        </a:rPr>
                        <a:t> (</a:t>
                      </a:r>
                      <a:r>
                        <a:rPr lang="es-ES" sz="1200" b="1" kern="1200" dirty="0" smtClean="0">
                          <a:solidFill>
                            <a:schemeClr val="tx1"/>
                          </a:solidFill>
                          <a:latin typeface="Arial" pitchFamily="34" charset="0"/>
                          <a:ea typeface="+mn-ea"/>
                          <a:cs typeface="Arial" pitchFamily="34" charset="0"/>
                        </a:rPr>
                        <a:t>Practicar normas)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r>
              <a:tr h="451721">
                <a:tc>
                  <a:txBody>
                    <a:bodyPr/>
                    <a:lstStyle/>
                    <a:p>
                      <a:pPr algn="ctr"/>
                      <a:r>
                        <a:rPr lang="es-EC" sz="1400" b="1" i="0" dirty="0">
                          <a:solidFill>
                            <a:schemeClr val="tx1"/>
                          </a:solidFill>
                          <a:latin typeface="Times New Roman"/>
                          <a:ea typeface="Calibri"/>
                          <a:cs typeface="Times New Roman"/>
                        </a:rPr>
                        <a:t>5</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r>
                        <a:rPr lang="es-EC" sz="1200" b="1" i="0" dirty="0">
                          <a:solidFill>
                            <a:schemeClr val="tx1"/>
                          </a:solidFill>
                          <a:latin typeface="Arial" pitchFamily="34" charset="0"/>
                          <a:ea typeface="Calibri"/>
                          <a:cs typeface="Arial" pitchFamily="34" charset="0"/>
                        </a:rPr>
                        <a:t>Conversatorio de padres, docentes y la profesional en </a:t>
                      </a:r>
                      <a:r>
                        <a:rPr lang="es-EC" sz="1200" b="1" i="0" dirty="0" smtClean="0">
                          <a:solidFill>
                            <a:schemeClr val="tx1"/>
                          </a:solidFill>
                          <a:latin typeface="Arial" pitchFamily="34" charset="0"/>
                          <a:ea typeface="Calibri"/>
                          <a:cs typeface="Arial" pitchFamily="34" charset="0"/>
                        </a:rPr>
                        <a:t>psicología (detallar</a:t>
                      </a:r>
                      <a:r>
                        <a:rPr lang="es-EC" sz="1200" b="1" i="0" baseline="0" dirty="0" smtClean="0">
                          <a:solidFill>
                            <a:schemeClr val="tx1"/>
                          </a:solidFill>
                          <a:latin typeface="Arial" pitchFamily="34" charset="0"/>
                          <a:ea typeface="Calibri"/>
                          <a:cs typeface="Arial" pitchFamily="34" charset="0"/>
                        </a:rPr>
                        <a:t> problemas y soluciones)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r>
              <a:tr h="477197">
                <a:tc>
                  <a:txBody>
                    <a:bodyPr/>
                    <a:lstStyle/>
                    <a:p>
                      <a:pPr algn="ctr"/>
                      <a:r>
                        <a:rPr lang="es-EC" sz="1400" b="1" i="0" dirty="0">
                          <a:solidFill>
                            <a:schemeClr val="tx1"/>
                          </a:solidFill>
                          <a:latin typeface="Times New Roman"/>
                          <a:ea typeface="Calibri"/>
                          <a:cs typeface="Times New Roman"/>
                        </a:rPr>
                        <a:t>6</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latin typeface="Arial" pitchFamily="34" charset="0"/>
                          <a:ea typeface="Calibri"/>
                          <a:cs typeface="Arial" pitchFamily="34" charset="0"/>
                        </a:rPr>
                        <a:t>Taller  dirigido a padres y docentes sobre correctivos que se debe utilizar en el manejo de los niños/as que asisten al Centro Infantil Plaza Sésamo del </a:t>
                      </a:r>
                      <a:r>
                        <a:rPr lang="es-EC" sz="1200" b="1" i="0" dirty="0" smtClean="0">
                          <a:solidFill>
                            <a:schemeClr val="tx1"/>
                          </a:solidFill>
                          <a:latin typeface="Arial" pitchFamily="34" charset="0"/>
                          <a:ea typeface="Calibri"/>
                          <a:cs typeface="Arial" pitchFamily="34" charset="0"/>
                        </a:rPr>
                        <a:t>Valle (Tiempo fuera)</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r>
              <a:tr h="578179">
                <a:tc>
                  <a:txBody>
                    <a:bodyPr/>
                    <a:lstStyle/>
                    <a:p>
                      <a:pPr algn="ctr"/>
                      <a:r>
                        <a:rPr lang="es-EC" sz="1400" b="1" i="0" dirty="0">
                          <a:solidFill>
                            <a:schemeClr val="tx1"/>
                          </a:solidFill>
                          <a:latin typeface="Times New Roman"/>
                          <a:ea typeface="Calibri"/>
                          <a:cs typeface="Times New Roman"/>
                        </a:rPr>
                        <a:t>7</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r>
                        <a:rPr lang="es-EC" sz="1200" b="1" i="0" dirty="0">
                          <a:solidFill>
                            <a:schemeClr val="tx1"/>
                          </a:solidFill>
                          <a:latin typeface="Arial" pitchFamily="34" charset="0"/>
                          <a:ea typeface="Calibri"/>
                          <a:cs typeface="Arial" pitchFamily="34" charset="0"/>
                        </a:rPr>
                        <a:t>Taller de títeres para padres e hijos/as del Centro Infantil Plaza Sésamo del Valle </a:t>
                      </a:r>
                      <a:r>
                        <a:rPr lang="es-EC" sz="1200" b="1" i="0" dirty="0" smtClean="0">
                          <a:solidFill>
                            <a:schemeClr val="tx1"/>
                          </a:solidFill>
                          <a:latin typeface="Arial" pitchFamily="34" charset="0"/>
                          <a:ea typeface="Calibri"/>
                          <a:cs typeface="Arial" pitchFamily="34" charset="0"/>
                        </a:rPr>
                        <a:t>(canción)  (</a:t>
                      </a:r>
                      <a:r>
                        <a:rPr lang="es-ES" sz="1200" b="1" kern="1200" dirty="0" smtClean="0">
                          <a:solidFill>
                            <a:schemeClr val="tx1"/>
                          </a:solidFill>
                          <a:latin typeface="Arial" pitchFamily="34" charset="0"/>
                          <a:ea typeface="+mn-ea"/>
                          <a:cs typeface="Arial" pitchFamily="34" charset="0"/>
                        </a:rPr>
                        <a:t>bienestar psicológico) (Reflexionar comportamiento)</a:t>
                      </a:r>
                      <a:endParaRPr lang="es-EC" sz="1200" b="1" kern="1200" dirty="0" smtClean="0">
                        <a:solidFill>
                          <a:schemeClr val="tx1"/>
                        </a:solidFill>
                        <a:latin typeface="Arial" pitchFamily="34" charset="0"/>
                        <a:ea typeface="+mn-ea"/>
                        <a:cs typeface="Arial" pitchFamily="34" charset="0"/>
                      </a:endParaRPr>
                    </a:p>
                    <a:p>
                      <a:r>
                        <a:rPr lang="es-ES" sz="1200" b="1" kern="1200" dirty="0" smtClean="0">
                          <a:solidFill>
                            <a:schemeClr val="tx1"/>
                          </a:solidFill>
                          <a:latin typeface="Arial" pitchFamily="34" charset="0"/>
                          <a:ea typeface="+mn-ea"/>
                          <a:cs typeface="Arial" pitchFamily="34" charset="0"/>
                        </a:rPr>
                        <a:t>(controlar las emociones)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r>
              <a:tr h="489929">
                <a:tc>
                  <a:txBody>
                    <a:bodyPr/>
                    <a:lstStyle/>
                    <a:p>
                      <a:pPr algn="ctr"/>
                      <a:r>
                        <a:rPr lang="es-EC" sz="1400" b="1" i="0" dirty="0">
                          <a:solidFill>
                            <a:schemeClr val="tx1"/>
                          </a:solidFill>
                          <a:latin typeface="Times New Roman"/>
                          <a:ea typeface="Calibri"/>
                          <a:cs typeface="Times New Roman"/>
                        </a:rPr>
                        <a:t>8</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latin typeface="Arial" pitchFamily="34" charset="0"/>
                          <a:ea typeface="Calibri"/>
                          <a:cs typeface="Arial" pitchFamily="34" charset="0"/>
                        </a:rPr>
                        <a:t>Reunión de docentes para intercambiar experiencias relacionadas al   comportamiento de los niños/as del Centro Infantil Plaza Sésamo del </a:t>
                      </a:r>
                      <a:r>
                        <a:rPr lang="es-EC" sz="1200" b="1" i="0" dirty="0" smtClean="0">
                          <a:solidFill>
                            <a:schemeClr val="tx1"/>
                          </a:solidFill>
                          <a:latin typeface="Arial" pitchFamily="34" charset="0"/>
                          <a:ea typeface="Calibri"/>
                          <a:cs typeface="Arial" pitchFamily="34" charset="0"/>
                        </a:rPr>
                        <a:t>Valle</a:t>
                      </a:r>
                    </a:p>
                    <a:p>
                      <a:pPr algn="l"/>
                      <a:r>
                        <a:rPr lang="es-ES" sz="1200" b="1" kern="1200" dirty="0" smtClean="0">
                          <a:solidFill>
                            <a:schemeClr val="tx1"/>
                          </a:solidFill>
                          <a:latin typeface="Arial" pitchFamily="34" charset="0"/>
                          <a:ea typeface="+mn-ea"/>
                          <a:cs typeface="Arial" pitchFamily="34" charset="0"/>
                        </a:rPr>
                        <a:t>(Poner al corriente) (intercambiar experiencias)</a:t>
                      </a:r>
                      <a:r>
                        <a:rPr lang="es-EC" sz="1200" b="1" i="0" dirty="0" smtClean="0">
                          <a:solidFill>
                            <a:schemeClr val="tx1"/>
                          </a:solidFill>
                          <a:latin typeface="Arial" pitchFamily="34" charset="0"/>
                          <a:ea typeface="Calibri"/>
                          <a:cs typeface="Arial" pitchFamily="34" charset="0"/>
                        </a:rPr>
                        <a:t> (verificar cambios)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tcPr>
                </a:tc>
              </a:tr>
              <a:tr h="328004">
                <a:tc>
                  <a:txBody>
                    <a:bodyPr/>
                    <a:lstStyle/>
                    <a:p>
                      <a:pPr algn="ctr"/>
                      <a:r>
                        <a:rPr lang="es-EC" sz="1400" b="1" i="0" dirty="0">
                          <a:solidFill>
                            <a:schemeClr val="tx1"/>
                          </a:solidFill>
                          <a:latin typeface="Times New Roman"/>
                          <a:ea typeface="Calibri"/>
                          <a:cs typeface="Times New Roman"/>
                        </a:rPr>
                        <a:t>9</a:t>
                      </a:r>
                      <a:endParaRPr lang="es-EC" sz="14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r>
                        <a:rPr lang="es-EC" sz="1200" b="1" i="0" dirty="0">
                          <a:solidFill>
                            <a:schemeClr val="tx1"/>
                          </a:solidFill>
                          <a:latin typeface="Arial" pitchFamily="34" charset="0"/>
                          <a:ea typeface="Calibri"/>
                          <a:cs typeface="Arial" pitchFamily="34" charset="0"/>
                        </a:rPr>
                        <a:t>Taller para padres presentación de </a:t>
                      </a:r>
                      <a:r>
                        <a:rPr lang="es-EC" sz="1200" b="1" i="0" dirty="0" smtClean="0">
                          <a:solidFill>
                            <a:schemeClr val="tx1"/>
                          </a:solidFill>
                          <a:latin typeface="Arial" pitchFamily="34" charset="0"/>
                          <a:ea typeface="Calibri"/>
                          <a:cs typeface="Arial" pitchFamily="34" charset="0"/>
                        </a:rPr>
                        <a:t>papelógrafos (</a:t>
                      </a:r>
                      <a:r>
                        <a:rPr lang="es-ES" sz="1200" b="1" kern="1200" dirty="0" smtClean="0">
                          <a:solidFill>
                            <a:schemeClr val="tx1"/>
                          </a:solidFill>
                          <a:latin typeface="Arial" pitchFamily="34" charset="0"/>
                          <a:ea typeface="+mn-ea"/>
                          <a:cs typeface="Arial" pitchFamily="34" charset="0"/>
                        </a:rPr>
                        <a:t>evolución de la problemática) (corregir actitudes en los padres o representantes)</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a:noFill/>
                    </a:lnB>
                    <a:solidFill>
                      <a:srgbClr val="C0C0C0"/>
                    </a:solidFill>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a:noFill/>
                    </a:lnB>
                    <a:solidFill>
                      <a:srgbClr val="C0C0C0"/>
                    </a:solidFill>
                  </a:tcPr>
                </a:tc>
              </a:tr>
              <a:tr h="400975">
                <a:tc>
                  <a:txBody>
                    <a:bodyPr/>
                    <a:lstStyle/>
                    <a:p>
                      <a:pPr algn="ctr"/>
                      <a:r>
                        <a:rPr lang="es-EC" sz="1400" b="1" i="0" dirty="0">
                          <a:solidFill>
                            <a:schemeClr val="tx1"/>
                          </a:solidFill>
                          <a:latin typeface="Times New Roman"/>
                          <a:ea typeface="Calibri"/>
                          <a:cs typeface="Times New Roman"/>
                        </a:rPr>
                        <a:t>10</a:t>
                      </a:r>
                      <a:endParaRPr lang="es-EC" sz="1400" b="1" i="0" dirty="0">
                        <a:solidFill>
                          <a:schemeClr val="tx1"/>
                        </a:solidFill>
                        <a:latin typeface="Calibri"/>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s-EC" sz="1200" b="1" i="0" dirty="0">
                          <a:solidFill>
                            <a:schemeClr val="tx1"/>
                          </a:solidFill>
                          <a:latin typeface="Arial" pitchFamily="34" charset="0"/>
                          <a:ea typeface="Calibri"/>
                          <a:cs typeface="Arial" pitchFamily="34" charset="0"/>
                        </a:rPr>
                        <a:t>Entrega de registro de resultados obtenidos por los niños/as de acuerdo a la estrategia utilizada por los padres en el transcurso del año </a:t>
                      </a:r>
                      <a:r>
                        <a:rPr lang="es-EC" sz="1200" b="1" i="0" dirty="0" smtClean="0">
                          <a:solidFill>
                            <a:schemeClr val="tx1"/>
                          </a:solidFill>
                          <a:latin typeface="Arial" pitchFamily="34" charset="0"/>
                          <a:ea typeface="Calibri"/>
                          <a:cs typeface="Arial" pitchFamily="34" charset="0"/>
                        </a:rPr>
                        <a:t>escolar (</a:t>
                      </a:r>
                      <a:r>
                        <a:rPr lang="es-ES" sz="1200" b="1" kern="1200" dirty="0" smtClean="0">
                          <a:solidFill>
                            <a:schemeClr val="tx1"/>
                          </a:solidFill>
                          <a:latin typeface="Arial" pitchFamily="34" charset="0"/>
                          <a:ea typeface="+mn-ea"/>
                          <a:cs typeface="Arial" pitchFamily="34" charset="0"/>
                        </a:rPr>
                        <a:t>Establecer resultados)</a:t>
                      </a:r>
                      <a:r>
                        <a:rPr lang="es-ES" sz="1200" b="1" kern="1200" baseline="0" dirty="0" smtClean="0">
                          <a:solidFill>
                            <a:schemeClr val="tx1"/>
                          </a:solidFill>
                          <a:latin typeface="Arial" pitchFamily="34" charset="0"/>
                          <a:ea typeface="+mn-ea"/>
                          <a:cs typeface="Arial" pitchFamily="34" charset="0"/>
                        </a:rPr>
                        <a:t> (</a:t>
                      </a:r>
                      <a:r>
                        <a:rPr lang="es-ES" sz="1200" b="1" kern="1200" dirty="0" smtClean="0">
                          <a:solidFill>
                            <a:schemeClr val="tx1"/>
                          </a:solidFill>
                          <a:latin typeface="Arial" pitchFamily="34" charset="0"/>
                          <a:ea typeface="+mn-ea"/>
                          <a:cs typeface="Arial" pitchFamily="34" charset="0"/>
                        </a:rPr>
                        <a:t>métodos introducir comportamientos adecuados)</a:t>
                      </a:r>
                      <a:endParaRPr lang="es-EC" sz="1200" b="1" kern="1200" dirty="0" smtClean="0">
                        <a:solidFill>
                          <a:schemeClr val="tx1"/>
                        </a:solidFill>
                        <a:latin typeface="Arial" pitchFamily="34" charset="0"/>
                        <a:ea typeface="+mn-ea"/>
                        <a:cs typeface="Arial" pitchFamily="34" charset="0"/>
                      </a:endParaRPr>
                    </a:p>
                    <a:p>
                      <a:pPr algn="l"/>
                      <a:r>
                        <a:rPr lang="es-EC" sz="1200" b="1" i="0" dirty="0" smtClean="0">
                          <a:solidFill>
                            <a:schemeClr val="tx1"/>
                          </a:solidFill>
                          <a:latin typeface="Arial" pitchFamily="34" charset="0"/>
                          <a:ea typeface="Calibri"/>
                          <a:cs typeface="Arial" pitchFamily="34" charset="0"/>
                        </a:rPr>
                        <a:t> </a:t>
                      </a:r>
                      <a:endParaRPr lang="es-EC" sz="1200" b="1" i="0" dirty="0">
                        <a:solidFill>
                          <a:schemeClr val="tx1"/>
                        </a:solidFill>
                        <a:latin typeface="Arial" pitchFamily="34" charset="0"/>
                        <a:ea typeface="Calibri"/>
                        <a:cs typeface="Arial" pitchFamily="34" charset="0"/>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C" sz="1200" b="1" i="0" dirty="0">
                        <a:solidFill>
                          <a:schemeClr val="tx1"/>
                        </a:solidFill>
                        <a:highlight>
                          <a:srgbClr val="00FFFF"/>
                        </a:highlight>
                        <a:latin typeface="Times New Roman"/>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r>
                        <a:rPr lang="es-EC" sz="1200" b="1" i="0" dirty="0">
                          <a:solidFill>
                            <a:schemeClr val="tx1"/>
                          </a:solidFill>
                          <a:highlight>
                            <a:srgbClr val="00FFFF"/>
                          </a:highlight>
                          <a:latin typeface="Times New Roman"/>
                          <a:ea typeface="Calibri"/>
                          <a:cs typeface="Times New Roman"/>
                        </a:rPr>
                        <a:t>X</a:t>
                      </a:r>
                      <a:endParaRPr lang="es-EC" sz="1200" b="1" i="0" dirty="0">
                        <a:solidFill>
                          <a:schemeClr val="tx1"/>
                        </a:solidFill>
                        <a:latin typeface="Calibri"/>
                        <a:ea typeface="Calibri"/>
                        <a:cs typeface="Times New Roman"/>
                      </a:endParaRPr>
                    </a:p>
                  </a:txBody>
                  <a:tcPr marL="47307" marR="4730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cstate="print"/>
          <a:srcRect l="59490" t="20040" r="18926" b="35307"/>
          <a:stretch>
            <a:fillRect/>
          </a:stretch>
        </p:blipFill>
        <p:spPr bwMode="auto">
          <a:xfrm>
            <a:off x="0" y="0"/>
            <a:ext cx="3786182" cy="16430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20472" cy="2060848"/>
          </a:xfrm>
        </p:spPr>
        <p:txBody>
          <a:bodyPr>
            <a:normAutofit/>
          </a:bodyPr>
          <a:lstStyle/>
          <a:p>
            <a:pPr algn="ctr"/>
            <a:r>
              <a:rPr lang="es-EC" sz="9600" b="1" dirty="0" smtClean="0">
                <a:solidFill>
                  <a:schemeClr val="tx1"/>
                </a:solidFill>
                <a:latin typeface="Arial" pitchFamily="34" charset="0"/>
                <a:cs typeface="Arial" pitchFamily="34" charset="0"/>
              </a:rPr>
              <a:t>GRACIAS</a:t>
            </a:r>
            <a:endParaRPr lang="es-EC" sz="9600" b="1" dirty="0">
              <a:solidFill>
                <a:schemeClr val="tx1"/>
              </a:solidFill>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l="13385" t="9284" r="13924"/>
          <a:stretch>
            <a:fillRect/>
          </a:stretch>
        </p:blipFill>
        <p:spPr bwMode="auto">
          <a:xfrm>
            <a:off x="0" y="1916832"/>
            <a:ext cx="9144000" cy="494116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0" y="0"/>
            <a:ext cx="9144000" cy="6858000"/>
          </a:xfrm>
        </p:spPr>
        <p:txBody>
          <a:bodyPr>
            <a:normAutofit fontScale="55000" lnSpcReduction="20000"/>
          </a:bodyPr>
          <a:lstStyle/>
          <a:p>
            <a:pPr algn="ctr"/>
            <a:endParaRPr lang="es-EC" sz="1800" b="1" dirty="0" smtClean="0">
              <a:solidFill>
                <a:schemeClr val="tx1"/>
              </a:solidFill>
              <a:latin typeface="Arial" pitchFamily="34" charset="0"/>
              <a:cs typeface="Arial" pitchFamily="34" charset="0"/>
            </a:endParaRPr>
          </a:p>
          <a:p>
            <a:pPr algn="ctr"/>
            <a:r>
              <a:rPr lang="es-EC" sz="18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p>
          <a:p>
            <a:pPr algn="ctr"/>
            <a:endParaRPr lang="es-EC" sz="1800" b="1" dirty="0" smtClean="0">
              <a:solidFill>
                <a:schemeClr val="tx1"/>
              </a:solidFill>
              <a:latin typeface="Arial" pitchFamily="34" charset="0"/>
              <a:cs typeface="Arial" pitchFamily="34" charset="0"/>
            </a:endParaRPr>
          </a:p>
          <a:p>
            <a:pPr algn="ctr"/>
            <a:endParaRPr lang="es-EC" sz="1000" b="1" dirty="0" smtClean="0">
              <a:solidFill>
                <a:schemeClr val="tx1"/>
              </a:solidFill>
              <a:latin typeface="Arial" pitchFamily="34" charset="0"/>
              <a:cs typeface="Arial" pitchFamily="34" charset="0"/>
            </a:endParaRPr>
          </a:p>
          <a:p>
            <a:pPr algn="ctr"/>
            <a:endParaRPr lang="es-EC" sz="1000" b="1" dirty="0" smtClean="0">
              <a:solidFill>
                <a:schemeClr val="tx1"/>
              </a:solidFill>
              <a:latin typeface="Arial" pitchFamily="34" charset="0"/>
              <a:cs typeface="Arial" pitchFamily="34" charset="0"/>
            </a:endParaRPr>
          </a:p>
          <a:p>
            <a:pPr algn="ctr"/>
            <a:endParaRPr lang="es-EC" sz="1000" b="1" dirty="0" smtClean="0">
              <a:solidFill>
                <a:schemeClr val="tx1"/>
              </a:solidFill>
              <a:latin typeface="Arial" pitchFamily="34" charset="0"/>
              <a:cs typeface="Arial" pitchFamily="34" charset="0"/>
            </a:endParaRPr>
          </a:p>
          <a:p>
            <a:pPr algn="ctr"/>
            <a:endParaRPr lang="es-EC" sz="5100" b="1" dirty="0" smtClean="0">
              <a:solidFill>
                <a:schemeClr val="tx1"/>
              </a:solidFill>
              <a:latin typeface="Arial" pitchFamily="34" charset="0"/>
              <a:cs typeface="Arial" pitchFamily="34" charset="0"/>
            </a:endParaRPr>
          </a:p>
          <a:p>
            <a:pPr algn="ctr"/>
            <a:r>
              <a:rPr lang="es-EC" sz="5100" b="1" dirty="0" smtClean="0">
                <a:solidFill>
                  <a:schemeClr val="tx1"/>
                </a:solidFill>
                <a:latin typeface="Arial" pitchFamily="34" charset="0"/>
                <a:cs typeface="Arial" pitchFamily="34" charset="0"/>
              </a:rPr>
              <a:t>FORMULACIÓN DEL PROBLEMA</a:t>
            </a:r>
          </a:p>
          <a:p>
            <a:pPr algn="ctr"/>
            <a:endParaRPr lang="es-EC" sz="3800" b="1" dirty="0" smtClean="0">
              <a:solidFill>
                <a:schemeClr val="tx1"/>
              </a:solidFill>
              <a:latin typeface="Arial" pitchFamily="34" charset="0"/>
              <a:cs typeface="Arial" pitchFamily="34" charset="0"/>
            </a:endParaRPr>
          </a:p>
          <a:p>
            <a:pPr algn="just"/>
            <a:r>
              <a:rPr lang="es-EC" sz="3800" b="1" dirty="0" smtClean="0">
                <a:solidFill>
                  <a:schemeClr val="tx1"/>
                </a:solidFill>
                <a:latin typeface="Arial" pitchFamily="34" charset="0"/>
                <a:cs typeface="Arial" pitchFamily="34" charset="0"/>
              </a:rPr>
              <a:t>¿Cómo es el aprendizaje y el comportamiento?</a:t>
            </a:r>
          </a:p>
          <a:p>
            <a:pPr algn="just"/>
            <a:endParaRPr lang="es-EC" sz="3800" b="1" dirty="0" smtClean="0">
              <a:solidFill>
                <a:schemeClr val="tx1"/>
              </a:solidFill>
              <a:latin typeface="Arial" pitchFamily="34" charset="0"/>
              <a:cs typeface="Arial" pitchFamily="34" charset="0"/>
            </a:endParaRPr>
          </a:p>
          <a:p>
            <a:pPr algn="ctr"/>
            <a:r>
              <a:rPr lang="es-EC" sz="5100" b="1" dirty="0" smtClean="0">
                <a:solidFill>
                  <a:schemeClr val="tx1"/>
                </a:solidFill>
                <a:latin typeface="Arial" pitchFamily="34" charset="0"/>
                <a:cs typeface="Arial" pitchFamily="34" charset="0"/>
              </a:rPr>
              <a:t>OBJETIVOS</a:t>
            </a:r>
          </a:p>
          <a:p>
            <a:pPr algn="ctr"/>
            <a:endParaRPr lang="es-EC" sz="3800" b="1" dirty="0" smtClean="0">
              <a:solidFill>
                <a:schemeClr val="tx1"/>
              </a:solidFill>
              <a:latin typeface="Arial" pitchFamily="34" charset="0"/>
              <a:cs typeface="Arial" pitchFamily="34" charset="0"/>
            </a:endParaRPr>
          </a:p>
          <a:p>
            <a:pPr algn="ctr"/>
            <a:r>
              <a:rPr lang="es-EC" sz="3800" b="1" dirty="0" smtClean="0">
                <a:solidFill>
                  <a:schemeClr val="tx1"/>
                </a:solidFill>
                <a:latin typeface="Arial" pitchFamily="34" charset="0"/>
                <a:cs typeface="Arial" pitchFamily="34" charset="0"/>
              </a:rPr>
              <a:t>Investigar-para plantear posibles soluciones a los problemas que se generan bajo estas circunstancias.</a:t>
            </a:r>
          </a:p>
          <a:p>
            <a:pPr algn="ctr"/>
            <a:r>
              <a:rPr lang="es-EC" sz="3800" b="1" dirty="0" smtClean="0">
                <a:solidFill>
                  <a:schemeClr val="tx1"/>
                </a:solidFill>
                <a:latin typeface="Arial" pitchFamily="34" charset="0"/>
                <a:cs typeface="Arial" pitchFamily="34" charset="0"/>
              </a:rPr>
              <a:t>  </a:t>
            </a:r>
          </a:p>
          <a:p>
            <a:pPr lvl="0"/>
            <a:r>
              <a:rPr lang="es-EC" sz="3800" b="1" dirty="0" smtClean="0">
                <a:solidFill>
                  <a:schemeClr val="tx1"/>
                </a:solidFill>
                <a:latin typeface="Arial" pitchFamily="34" charset="0"/>
                <a:cs typeface="Arial" pitchFamily="34" charset="0"/>
              </a:rPr>
              <a:t>_Establecer las características del comportamiento normal </a:t>
            </a:r>
          </a:p>
          <a:p>
            <a:pPr lvl="0"/>
            <a:endParaRPr lang="es-EC" sz="3800" b="1" dirty="0" smtClean="0">
              <a:solidFill>
                <a:schemeClr val="tx1"/>
              </a:solidFill>
              <a:latin typeface="Arial" pitchFamily="34" charset="0"/>
              <a:cs typeface="Arial" pitchFamily="34" charset="0"/>
            </a:endParaRPr>
          </a:p>
          <a:p>
            <a:pPr lvl="0"/>
            <a:r>
              <a:rPr lang="es-EC" sz="3800" b="1" dirty="0" smtClean="0">
                <a:solidFill>
                  <a:schemeClr val="tx1"/>
                </a:solidFill>
                <a:latin typeface="Arial" pitchFamily="34" charset="0"/>
                <a:cs typeface="Arial" pitchFamily="34" charset="0"/>
              </a:rPr>
              <a:t>_Indagar las causas y efectos que se produce cuando personas que sustituyen a los padres</a:t>
            </a:r>
          </a:p>
          <a:p>
            <a:pPr lvl="0"/>
            <a:r>
              <a:rPr lang="es-EC" sz="3800" b="1" dirty="0" smtClean="0">
                <a:solidFill>
                  <a:schemeClr val="tx1"/>
                </a:solidFill>
                <a:latin typeface="Arial" pitchFamily="34" charset="0"/>
                <a:cs typeface="Arial" pitchFamily="34" charset="0"/>
              </a:rPr>
              <a:t> </a:t>
            </a:r>
          </a:p>
          <a:p>
            <a:pPr lvl="0"/>
            <a:r>
              <a:rPr lang="es-EC" sz="3800" b="1" dirty="0" smtClean="0">
                <a:solidFill>
                  <a:schemeClr val="tx1"/>
                </a:solidFill>
                <a:latin typeface="Arial" pitchFamily="34" charset="0"/>
                <a:cs typeface="Arial" pitchFamily="34" charset="0"/>
              </a:rPr>
              <a:t>_Determinar cómo influye en el aprendizaje y comportamiento</a:t>
            </a:r>
          </a:p>
          <a:p>
            <a:pPr algn="just"/>
            <a:endParaRPr lang="es-EC" b="1" dirty="0" smtClean="0">
              <a:solidFill>
                <a:srgbClr val="FFC000"/>
              </a:solidFill>
              <a:latin typeface="Arial" pitchFamily="34" charset="0"/>
              <a:cs typeface="Arial" pitchFamily="34" charset="0"/>
            </a:endParaRPr>
          </a:p>
          <a:p>
            <a:pPr algn="just"/>
            <a:endParaRPr lang="es-EC" b="1" dirty="0" smtClean="0">
              <a:solidFill>
                <a:srgbClr val="FFC000"/>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511156"/>
          </a:xfrm>
        </p:spPr>
        <p:txBody>
          <a:bodyPr>
            <a:normAutofit fontScale="90000"/>
          </a:bodyPr>
          <a:lstStyle/>
          <a:p>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sz="11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r>
              <a:rPr lang="es-EC" b="1" dirty="0" smtClean="0">
                <a:latin typeface="Arial" pitchFamily="34" charset="0"/>
                <a:cs typeface="Arial" pitchFamily="34" charset="0"/>
              </a:rPr>
              <a:t/>
            </a:r>
            <a:br>
              <a:rPr lang="es-EC" b="1" dirty="0" smtClean="0">
                <a:latin typeface="Arial" pitchFamily="34" charset="0"/>
                <a:cs typeface="Arial" pitchFamily="34" charset="0"/>
              </a:rPr>
            </a:br>
            <a:endParaRPr lang="es-EC" dirty="0"/>
          </a:p>
        </p:txBody>
      </p:sp>
      <p:sp>
        <p:nvSpPr>
          <p:cNvPr id="3" name="2 Rectángulo"/>
          <p:cNvSpPr/>
          <p:nvPr/>
        </p:nvSpPr>
        <p:spPr>
          <a:xfrm>
            <a:off x="251520" y="714356"/>
            <a:ext cx="8535322" cy="2554545"/>
          </a:xfrm>
          <a:prstGeom prst="rect">
            <a:avLst/>
          </a:prstGeom>
        </p:spPr>
        <p:txBody>
          <a:bodyPr wrap="square">
            <a:spAutoFit/>
          </a:bodyPr>
          <a:lstStyle/>
          <a:p>
            <a:pPr algn="r"/>
            <a:r>
              <a:rPr lang="es-EC" sz="3200" b="1" dirty="0" smtClean="0">
                <a:latin typeface="Arial" pitchFamily="34" charset="0"/>
                <a:cs typeface="Arial" pitchFamily="34" charset="0"/>
              </a:rPr>
              <a:t>JUSTIFICACIÓN E IMPORTANCIA</a:t>
            </a:r>
          </a:p>
          <a:p>
            <a:pPr algn="ctr"/>
            <a:endParaRPr lang="es-EC" sz="3200" b="1" dirty="0" smtClean="0">
              <a:latin typeface="Arial" pitchFamily="34" charset="0"/>
              <a:cs typeface="Arial" pitchFamily="34" charset="0"/>
            </a:endParaRPr>
          </a:p>
          <a:p>
            <a:pPr lvl="4">
              <a:buFont typeface="Arial" pitchFamily="34" charset="0"/>
              <a:buChar char="•"/>
            </a:pPr>
            <a:r>
              <a:rPr lang="es-EC" sz="2400" b="1" dirty="0" smtClean="0">
                <a:latin typeface="Arial" pitchFamily="34" charset="0"/>
                <a:cs typeface="Arial" pitchFamily="34" charset="0"/>
              </a:rPr>
              <a:t>Orígenes del comportamiento </a:t>
            </a:r>
          </a:p>
          <a:p>
            <a:pPr lvl="4">
              <a:buFont typeface="Arial" pitchFamily="34" charset="0"/>
              <a:buChar char="•"/>
            </a:pPr>
            <a:r>
              <a:rPr lang="es-EC" sz="2400" b="1" dirty="0" smtClean="0">
                <a:latin typeface="Arial" pitchFamily="34" charset="0"/>
                <a:cs typeface="Arial" pitchFamily="34" charset="0"/>
              </a:rPr>
              <a:t>Conflicto familiar (conductas no deseadas) </a:t>
            </a:r>
          </a:p>
          <a:p>
            <a:pPr lvl="4">
              <a:buFont typeface="Arial" pitchFamily="34" charset="0"/>
              <a:buChar char="•"/>
            </a:pPr>
            <a:r>
              <a:rPr lang="es-EC" sz="2400" b="1" dirty="0" smtClean="0">
                <a:latin typeface="Arial" pitchFamily="34" charset="0"/>
                <a:cs typeface="Arial" pitchFamily="34" charset="0"/>
              </a:rPr>
              <a:t>Como afecta en el aprendizaje, </a:t>
            </a:r>
          </a:p>
          <a:p>
            <a:pPr lvl="4">
              <a:buFont typeface="Arial" pitchFamily="34" charset="0"/>
              <a:buChar char="•"/>
            </a:pPr>
            <a:r>
              <a:rPr lang="es-EC" sz="2400" b="1" dirty="0" smtClean="0">
                <a:latin typeface="Arial" pitchFamily="34" charset="0"/>
                <a:cs typeface="Arial" pitchFamily="34" charset="0"/>
              </a:rPr>
              <a:t>Alternativas de solución</a:t>
            </a:r>
          </a:p>
        </p:txBody>
      </p:sp>
      <p:pic>
        <p:nvPicPr>
          <p:cNvPr id="1026" name="Picture 2"/>
          <p:cNvPicPr>
            <a:picLocks noChangeAspect="1" noChangeArrowheads="1"/>
          </p:cNvPicPr>
          <p:nvPr/>
        </p:nvPicPr>
        <p:blipFill>
          <a:blip r:embed="rId2" cstate="print"/>
          <a:srcRect l="59490" t="28682" r="16159" b="36011"/>
          <a:stretch>
            <a:fillRect/>
          </a:stretch>
        </p:blipFill>
        <p:spPr bwMode="auto">
          <a:xfrm>
            <a:off x="571471" y="3933056"/>
            <a:ext cx="7715305" cy="2924944"/>
          </a:xfrm>
          <a:prstGeom prst="rect">
            <a:avLst/>
          </a:prstGeom>
          <a:noFill/>
          <a:ln w="9525">
            <a:noFill/>
            <a:miter lim="800000"/>
            <a:headEnd/>
            <a:tailEnd/>
          </a:ln>
        </p:spPr>
      </p:pic>
      <p:pic>
        <p:nvPicPr>
          <p:cNvPr id="5" name="Picture 2" descr="C:\Users\Usuario\Desktop\fotos cel 24 marzo 2014\20140324_111349.jpg"/>
          <p:cNvPicPr>
            <a:picLocks noChangeAspect="1" noChangeArrowheads="1"/>
          </p:cNvPicPr>
          <p:nvPr/>
        </p:nvPicPr>
        <p:blipFill>
          <a:blip r:embed="rId3" cstate="print"/>
          <a:srcRect/>
          <a:stretch>
            <a:fillRect/>
          </a:stretch>
        </p:blipFill>
        <p:spPr bwMode="auto">
          <a:xfrm>
            <a:off x="0" y="1071546"/>
            <a:ext cx="2143108" cy="1607331"/>
          </a:xfrm>
          <a:prstGeom prst="rect">
            <a:avLst/>
          </a:prstGeom>
          <a:no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0" y="0"/>
            <a:ext cx="9144000" cy="6525344"/>
          </a:xfrm>
        </p:spPr>
        <p:txBody>
          <a:bodyPr>
            <a:normAutofit fontScale="32500" lnSpcReduction="20000"/>
          </a:bodyPr>
          <a:lstStyle/>
          <a:p>
            <a:pPr algn="ctr"/>
            <a:r>
              <a:rPr lang="es-EC" sz="31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p>
          <a:p>
            <a:pPr algn="ctr"/>
            <a:endParaRPr lang="es-EC" sz="2500" b="1" dirty="0" smtClean="0">
              <a:solidFill>
                <a:schemeClr val="bg1"/>
              </a:solidFill>
              <a:latin typeface="Arial" pitchFamily="34" charset="0"/>
              <a:cs typeface="Arial" pitchFamily="34" charset="0"/>
            </a:endParaRPr>
          </a:p>
          <a:p>
            <a:pPr algn="ctr"/>
            <a:endParaRPr lang="es-EC" sz="6000" dirty="0" smtClean="0">
              <a:solidFill>
                <a:schemeClr val="tx1"/>
              </a:solidFill>
              <a:latin typeface="Arial" pitchFamily="34" charset="0"/>
              <a:cs typeface="Arial" pitchFamily="34" charset="0"/>
            </a:endParaRPr>
          </a:p>
          <a:p>
            <a:pPr algn="ctr"/>
            <a:r>
              <a:rPr lang="es-EC" sz="6000" dirty="0" smtClean="0">
                <a:solidFill>
                  <a:schemeClr val="tx1"/>
                </a:solidFill>
                <a:latin typeface="Arial" pitchFamily="34" charset="0"/>
                <a:cs typeface="Arial" pitchFamily="34" charset="0"/>
              </a:rPr>
              <a:t>CAPÍTULO II</a:t>
            </a:r>
          </a:p>
          <a:p>
            <a:pPr algn="ctr"/>
            <a:endParaRPr lang="es-EC" sz="6000" dirty="0" smtClean="0">
              <a:solidFill>
                <a:schemeClr val="tx1"/>
              </a:solidFill>
              <a:latin typeface="Arial" pitchFamily="34" charset="0"/>
              <a:cs typeface="Arial" pitchFamily="34" charset="0"/>
            </a:endParaRPr>
          </a:p>
          <a:p>
            <a:pPr algn="ctr"/>
            <a:r>
              <a:rPr lang="es-EC" sz="6000" dirty="0" smtClean="0">
                <a:solidFill>
                  <a:schemeClr val="tx1"/>
                </a:solidFill>
                <a:latin typeface="Arial" pitchFamily="34" charset="0"/>
                <a:cs typeface="Arial" pitchFamily="34" charset="0"/>
              </a:rPr>
              <a:t>MARCO TEÓRICO</a:t>
            </a:r>
          </a:p>
          <a:p>
            <a:pPr algn="ctr"/>
            <a:endParaRPr lang="es-EC" sz="6000" dirty="0" smtClean="0">
              <a:solidFill>
                <a:schemeClr val="tx1"/>
              </a:solidFill>
              <a:latin typeface="Arial" pitchFamily="34" charset="0"/>
              <a:cs typeface="Arial" pitchFamily="34" charset="0"/>
            </a:endParaRPr>
          </a:p>
          <a:p>
            <a:pPr algn="ctr"/>
            <a:endParaRPr lang="es-EC" sz="6000" dirty="0" smtClean="0">
              <a:solidFill>
                <a:schemeClr val="tx1"/>
              </a:solidFill>
              <a:latin typeface="Arial" pitchFamily="34" charset="0"/>
              <a:cs typeface="Arial" pitchFamily="34" charset="0"/>
            </a:endParaRPr>
          </a:p>
          <a:p>
            <a:pPr marL="457200" indent="-457200" algn="ctr"/>
            <a:r>
              <a:rPr lang="es-EC" sz="6000" dirty="0" smtClean="0">
                <a:solidFill>
                  <a:schemeClr val="tx1"/>
                </a:solidFill>
                <a:latin typeface="Arial" pitchFamily="34" charset="0"/>
                <a:cs typeface="Arial" pitchFamily="34" charset="0"/>
              </a:rPr>
              <a:t>UNIDAD 1   APRENDIZAJE INFANTIL </a:t>
            </a:r>
          </a:p>
          <a:p>
            <a:pPr marL="457200" indent="-457200" algn="ctr"/>
            <a:endParaRPr lang="es-EC" sz="6000" dirty="0" smtClean="0">
              <a:solidFill>
                <a:schemeClr val="tx1"/>
              </a:solidFill>
              <a:latin typeface="Arial" pitchFamily="34" charset="0"/>
              <a:cs typeface="Arial" pitchFamily="34" charset="0"/>
            </a:endParaRPr>
          </a:p>
          <a:p>
            <a:pPr marL="457200" indent="-457200" algn="ctr"/>
            <a:r>
              <a:rPr lang="es-EC" sz="5000" dirty="0" smtClean="0">
                <a:solidFill>
                  <a:schemeClr val="tx1"/>
                </a:solidFill>
                <a:latin typeface="Arial" pitchFamily="34" charset="0"/>
                <a:cs typeface="Arial" pitchFamily="34" charset="0"/>
              </a:rPr>
              <a:t>Progreso en el aprendizaje 		cambio en el comportamiento</a:t>
            </a:r>
          </a:p>
          <a:p>
            <a:pPr marL="457200" indent="-457200" algn="ctr"/>
            <a:endParaRPr lang="es-EC" sz="6000" dirty="0" smtClean="0">
              <a:solidFill>
                <a:schemeClr val="tx1"/>
              </a:solidFill>
              <a:latin typeface="Arial" pitchFamily="34" charset="0"/>
              <a:cs typeface="Arial" pitchFamily="34" charset="0"/>
            </a:endParaRPr>
          </a:p>
          <a:p>
            <a:pPr marL="457200" indent="-457200" algn="ctr"/>
            <a:r>
              <a:rPr lang="es-EC" sz="6000" dirty="0" smtClean="0">
                <a:solidFill>
                  <a:schemeClr val="tx1"/>
                </a:solidFill>
                <a:latin typeface="Arial" pitchFamily="34" charset="0"/>
                <a:cs typeface="Arial" pitchFamily="34" charset="0"/>
              </a:rPr>
              <a:t>PROCESO ENSEÑANZA APRENDIZAJE	</a:t>
            </a:r>
          </a:p>
          <a:p>
            <a:pPr algn="ctr"/>
            <a:endParaRPr lang="es-EC" sz="6000" dirty="0" smtClean="0">
              <a:solidFill>
                <a:schemeClr val="tx1"/>
              </a:solidFill>
              <a:latin typeface="Arial" pitchFamily="34" charset="0"/>
              <a:cs typeface="Arial" pitchFamily="34" charset="0"/>
            </a:endParaRPr>
          </a:p>
          <a:p>
            <a:pPr algn="ctr"/>
            <a:r>
              <a:rPr lang="es-EC" sz="6200" dirty="0" smtClean="0">
                <a:solidFill>
                  <a:schemeClr val="tx1"/>
                </a:solidFill>
                <a:latin typeface="Arial" pitchFamily="34" charset="0"/>
                <a:cs typeface="Arial" pitchFamily="34" charset="0"/>
              </a:rPr>
              <a:t>Paidocéntrica </a:t>
            </a:r>
          </a:p>
          <a:p>
            <a:pPr algn="ctr"/>
            <a:endParaRPr lang="es-EC" sz="6200" dirty="0" smtClean="0">
              <a:solidFill>
                <a:schemeClr val="tx1"/>
              </a:solidFill>
              <a:latin typeface="Arial" pitchFamily="34" charset="0"/>
              <a:cs typeface="Arial" pitchFamily="34" charset="0"/>
            </a:endParaRPr>
          </a:p>
          <a:p>
            <a:pPr algn="ctr"/>
            <a:r>
              <a:rPr lang="es-EC" sz="6200" dirty="0" smtClean="0">
                <a:solidFill>
                  <a:schemeClr val="tx1"/>
                </a:solidFill>
                <a:latin typeface="Arial" pitchFamily="34" charset="0"/>
                <a:cs typeface="Arial" pitchFamily="34" charset="0"/>
              </a:rPr>
              <a:t>Magistrocéntrica </a:t>
            </a:r>
          </a:p>
          <a:p>
            <a:pPr algn="ctr"/>
            <a:endParaRPr lang="es-EC" sz="6000" dirty="0" smtClean="0">
              <a:solidFill>
                <a:schemeClr val="tx1"/>
              </a:solidFill>
              <a:latin typeface="Arial" pitchFamily="34" charset="0"/>
              <a:cs typeface="Arial" pitchFamily="34" charset="0"/>
            </a:endParaRPr>
          </a:p>
          <a:p>
            <a:pPr algn="ctr"/>
            <a:r>
              <a:rPr lang="es-EC" sz="6000" dirty="0" smtClean="0">
                <a:solidFill>
                  <a:schemeClr val="tx1"/>
                </a:solidFill>
                <a:latin typeface="Arial" pitchFamily="34" charset="0"/>
                <a:cs typeface="Arial" pitchFamily="34" charset="0"/>
              </a:rPr>
              <a:t>María Montessori,</a:t>
            </a:r>
          </a:p>
          <a:p>
            <a:pPr algn="ctr"/>
            <a:endParaRPr lang="es-EC" sz="6000" dirty="0" smtClean="0">
              <a:solidFill>
                <a:schemeClr val="tx1"/>
              </a:solidFill>
              <a:latin typeface="Arial" pitchFamily="34" charset="0"/>
              <a:cs typeface="Arial" pitchFamily="34" charset="0"/>
            </a:endParaRPr>
          </a:p>
          <a:p>
            <a:pPr algn="ctr"/>
            <a:r>
              <a:rPr lang="es-EC" sz="6000" dirty="0" smtClean="0">
                <a:solidFill>
                  <a:schemeClr val="tx1"/>
                </a:solidFill>
                <a:latin typeface="Arial" pitchFamily="34" charset="0"/>
                <a:cs typeface="Arial" pitchFamily="34" charset="0"/>
              </a:rPr>
              <a:t> “los niños/as absorben como “esponjas”  </a:t>
            </a:r>
          </a:p>
          <a:p>
            <a:pPr algn="ctr"/>
            <a:endParaRPr lang="es-EC" sz="6000" b="1" dirty="0" smtClean="0">
              <a:solidFill>
                <a:schemeClr val="tx1"/>
              </a:solidFill>
              <a:latin typeface="Arial" pitchFamily="34" charset="0"/>
              <a:cs typeface="Arial" pitchFamily="34" charset="0"/>
            </a:endParaRPr>
          </a:p>
        </p:txBody>
      </p:sp>
      <p:cxnSp>
        <p:nvCxnSpPr>
          <p:cNvPr id="5" name="4 Conector recto de flecha"/>
          <p:cNvCxnSpPr/>
          <p:nvPr/>
        </p:nvCxnSpPr>
        <p:spPr>
          <a:xfrm>
            <a:off x="3929058" y="3000372"/>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2" descr="C:\Users\Usuario\Desktop\fotos plaza Sésamo\10122013.jpg"/>
          <p:cNvPicPr>
            <a:picLocks noChangeAspect="1" noChangeArrowheads="1"/>
          </p:cNvPicPr>
          <p:nvPr/>
        </p:nvPicPr>
        <p:blipFill>
          <a:blip r:embed="rId2" cstate="print"/>
          <a:srcRect/>
          <a:stretch>
            <a:fillRect/>
          </a:stretch>
        </p:blipFill>
        <p:spPr bwMode="auto">
          <a:xfrm>
            <a:off x="0" y="857232"/>
            <a:ext cx="2339751" cy="1512168"/>
          </a:xfrm>
          <a:prstGeom prst="rect">
            <a:avLst/>
          </a:prstGeom>
          <a:noFill/>
        </p:spPr>
      </p:pic>
      <p:pic>
        <p:nvPicPr>
          <p:cNvPr id="6" name="Picture 2" descr="C:\Users\Usuario\Desktop\fotos cel 24 marzo 2014\20140324_111254.jpg"/>
          <p:cNvPicPr>
            <a:picLocks noChangeAspect="1" noChangeArrowheads="1"/>
          </p:cNvPicPr>
          <p:nvPr/>
        </p:nvPicPr>
        <p:blipFill>
          <a:blip r:embed="rId3" cstate="print"/>
          <a:srcRect/>
          <a:stretch>
            <a:fillRect/>
          </a:stretch>
        </p:blipFill>
        <p:spPr bwMode="auto">
          <a:xfrm rot="5400000">
            <a:off x="7156020" y="498624"/>
            <a:ext cx="1700810" cy="2275150"/>
          </a:xfrm>
          <a:prstGeom prst="rect">
            <a:avLst/>
          </a:prstGeom>
          <a:noFill/>
        </p:spPr>
      </p:pic>
      <p:pic>
        <p:nvPicPr>
          <p:cNvPr id="7" name="Picture 2" descr="C:\Users\Usuario\Desktop\fotos plaza Sésamo\10122013(002).jpg"/>
          <p:cNvPicPr>
            <a:picLocks noChangeAspect="1" noChangeArrowheads="1"/>
          </p:cNvPicPr>
          <p:nvPr/>
        </p:nvPicPr>
        <p:blipFill>
          <a:blip r:embed="rId4" cstate="print"/>
          <a:srcRect/>
          <a:stretch>
            <a:fillRect/>
          </a:stretch>
        </p:blipFill>
        <p:spPr bwMode="auto">
          <a:xfrm>
            <a:off x="0" y="4077072"/>
            <a:ext cx="1979712" cy="1656184"/>
          </a:xfrm>
          <a:prstGeom prst="rect">
            <a:avLst/>
          </a:prstGeom>
          <a:noFill/>
        </p:spPr>
      </p:pic>
      <p:pic>
        <p:nvPicPr>
          <p:cNvPr id="8" name="Picture 2" descr="C:\Users\Usuario\Desktop\cel vero octubre\fotos\10042013(001).jpg"/>
          <p:cNvPicPr>
            <a:picLocks noChangeAspect="1" noChangeArrowheads="1"/>
          </p:cNvPicPr>
          <p:nvPr/>
        </p:nvPicPr>
        <p:blipFill>
          <a:blip r:embed="rId5" cstate="print"/>
          <a:srcRect/>
          <a:stretch>
            <a:fillRect/>
          </a:stretch>
        </p:blipFill>
        <p:spPr bwMode="auto">
          <a:xfrm>
            <a:off x="7380312" y="4077072"/>
            <a:ext cx="1763688" cy="1700808"/>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332656"/>
            <a:ext cx="8208912" cy="6401753"/>
          </a:xfrm>
          <a:prstGeom prst="rect">
            <a:avLst/>
          </a:prstGeom>
        </p:spPr>
        <p:txBody>
          <a:bodyPr wrap="square">
            <a:spAutoFit/>
          </a:bodyPr>
          <a:lstStyle/>
          <a:p>
            <a:endParaRPr lang="es-EC" sz="1400" b="1" dirty="0" smtClean="0">
              <a:latin typeface="Arial" pitchFamily="34" charset="0"/>
              <a:cs typeface="Arial" pitchFamily="34" charset="0"/>
            </a:endParaRPr>
          </a:p>
          <a:p>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p>
          <a:p>
            <a:pPr marL="457200" indent="-457200"/>
            <a:endParaRPr lang="es-EC" sz="1400" b="1" dirty="0" smtClean="0">
              <a:latin typeface="Arial" pitchFamily="34" charset="0"/>
              <a:cs typeface="Arial" pitchFamily="34" charset="0"/>
            </a:endParaRPr>
          </a:p>
          <a:p>
            <a:pPr marL="457200" indent="-457200"/>
            <a:endParaRPr lang="es-EC" sz="1400" b="1" dirty="0" smtClean="0">
              <a:latin typeface="Arial" pitchFamily="34" charset="0"/>
              <a:cs typeface="Arial" pitchFamily="34" charset="0"/>
            </a:endParaRPr>
          </a:p>
          <a:p>
            <a:pPr marL="457200" indent="-457200"/>
            <a:endParaRPr lang="es-EC" sz="1400" b="1" dirty="0" smtClean="0">
              <a:latin typeface="Arial" pitchFamily="34" charset="0"/>
              <a:cs typeface="Arial" pitchFamily="34" charset="0"/>
            </a:endParaRPr>
          </a:p>
          <a:p>
            <a:pPr marL="457200" indent="-457200" algn="ctr"/>
            <a:r>
              <a:rPr lang="es-EC" sz="4000" b="1" dirty="0" smtClean="0">
                <a:latin typeface="Times New Roman" pitchFamily="18" charset="0"/>
                <a:cs typeface="Times New Roman" pitchFamily="18" charset="0"/>
              </a:rPr>
              <a:t>CONOCIMIENTO</a:t>
            </a:r>
          </a:p>
          <a:p>
            <a:pPr algn="ctr"/>
            <a:r>
              <a:rPr lang="es-EC" sz="1600" b="1" dirty="0" smtClean="0">
                <a:latin typeface="Times New Roman" pitchFamily="18" charset="0"/>
                <a:cs typeface="Times New Roman" pitchFamily="18" charset="0"/>
              </a:rPr>
              <a:t>Significativos</a:t>
            </a:r>
            <a:endParaRPr lang="es-EC" sz="1600" dirty="0" smtClean="0">
              <a:latin typeface="Times New Roman" pitchFamily="18" charset="0"/>
              <a:cs typeface="Times New Roman" pitchFamily="18" charset="0"/>
            </a:endParaRPr>
          </a:p>
          <a:p>
            <a:pPr algn="ctr"/>
            <a:r>
              <a:rPr lang="es-EC" sz="1600" b="1" dirty="0" smtClean="0">
                <a:latin typeface="Times New Roman" pitchFamily="18" charset="0"/>
                <a:cs typeface="Times New Roman" pitchFamily="18" charset="0"/>
              </a:rPr>
              <a:t>Poco significativos</a:t>
            </a:r>
            <a:endParaRPr lang="es-EC" sz="1600" dirty="0" smtClean="0">
              <a:latin typeface="Times New Roman" pitchFamily="18" charset="0"/>
              <a:cs typeface="Times New Roman" pitchFamily="18" charset="0"/>
            </a:endParaRPr>
          </a:p>
          <a:p>
            <a:pPr marL="457200" indent="-457200" algn="ctr"/>
            <a:endParaRPr lang="es-EC" sz="4000" b="1" dirty="0" smtClean="0">
              <a:latin typeface="Times New Roman" pitchFamily="18" charset="0"/>
              <a:cs typeface="Times New Roman" pitchFamily="18" charset="0"/>
            </a:endParaRPr>
          </a:p>
          <a:p>
            <a:pPr marL="457200" indent="-457200" algn="ctr"/>
            <a:r>
              <a:rPr lang="es-EC" sz="4000" b="1" dirty="0" smtClean="0">
                <a:latin typeface="Times New Roman" pitchFamily="18" charset="0"/>
                <a:cs typeface="Times New Roman" pitchFamily="18" charset="0"/>
              </a:rPr>
              <a:t> HABILIDADES </a:t>
            </a:r>
          </a:p>
          <a:p>
            <a:pPr algn="ctr"/>
            <a:r>
              <a:rPr lang="es-EC" sz="1600" b="1" dirty="0" smtClean="0">
                <a:latin typeface="Times New Roman" pitchFamily="18" charset="0"/>
                <a:cs typeface="Times New Roman" pitchFamily="18" charset="0"/>
              </a:rPr>
              <a:t>Desarrollo cognitivo (relación)</a:t>
            </a:r>
            <a:endParaRPr lang="es-EC" sz="1600" dirty="0" smtClean="0">
              <a:latin typeface="Times New Roman" pitchFamily="18" charset="0"/>
              <a:cs typeface="Times New Roman" pitchFamily="18" charset="0"/>
            </a:endParaRPr>
          </a:p>
          <a:p>
            <a:pPr algn="ctr"/>
            <a:r>
              <a:rPr lang="es-EC" sz="1600" b="1" dirty="0" smtClean="0">
                <a:latin typeface="Times New Roman" pitchFamily="18" charset="0"/>
                <a:cs typeface="Times New Roman" pitchFamily="18" charset="0"/>
              </a:rPr>
              <a:t>Socialización </a:t>
            </a:r>
            <a:endParaRPr lang="es-EC" sz="1600" dirty="0" smtClean="0">
              <a:latin typeface="Times New Roman" pitchFamily="18" charset="0"/>
              <a:cs typeface="Times New Roman" pitchFamily="18" charset="0"/>
            </a:endParaRPr>
          </a:p>
          <a:p>
            <a:pPr marL="457200" indent="-457200" algn="ctr"/>
            <a:endParaRPr lang="es-EC" sz="4000" b="1" dirty="0" smtClean="0">
              <a:latin typeface="Times New Roman" pitchFamily="18" charset="0"/>
              <a:cs typeface="Times New Roman" pitchFamily="18" charset="0"/>
            </a:endParaRPr>
          </a:p>
          <a:p>
            <a:pPr marL="457200" indent="-457200" algn="ctr"/>
            <a:r>
              <a:rPr lang="es-EC" sz="4000" b="1" dirty="0" smtClean="0">
                <a:latin typeface="Times New Roman" pitchFamily="18" charset="0"/>
                <a:cs typeface="Times New Roman" pitchFamily="18" charset="0"/>
              </a:rPr>
              <a:t>DESTREZAS</a:t>
            </a:r>
          </a:p>
          <a:p>
            <a:pPr algn="ctr"/>
            <a:r>
              <a:rPr lang="es-EC" sz="1600" b="1" dirty="0" smtClean="0">
                <a:latin typeface="Times New Roman" pitchFamily="18" charset="0"/>
                <a:cs typeface="Times New Roman" pitchFamily="18" charset="0"/>
              </a:rPr>
              <a:t>       </a:t>
            </a:r>
          </a:p>
          <a:p>
            <a:pPr algn="ctr"/>
            <a:r>
              <a:rPr lang="es-EC" sz="1600" b="1" dirty="0" smtClean="0">
                <a:latin typeface="Times New Roman" pitchFamily="18" charset="0"/>
                <a:cs typeface="Times New Roman" pitchFamily="18" charset="0"/>
              </a:rPr>
              <a:t>     Trabajos físicos, manuales, social.</a:t>
            </a:r>
            <a:r>
              <a:rPr lang="es-EC" sz="1400" b="1" dirty="0" smtClean="0">
                <a:latin typeface="Arial" pitchFamily="34" charset="0"/>
                <a:cs typeface="Arial" pitchFamily="34" charset="0"/>
              </a:rPr>
              <a:t>	</a:t>
            </a:r>
          </a:p>
          <a:p>
            <a:pPr marL="457200" indent="-457200" algn="just"/>
            <a:endParaRPr lang="es-EC" sz="1400" b="1" dirty="0" smtClean="0">
              <a:latin typeface="Arial" pitchFamily="34" charset="0"/>
              <a:cs typeface="Arial" pitchFamily="34" charset="0"/>
            </a:endParaRPr>
          </a:p>
          <a:p>
            <a:pPr marL="457200" indent="-457200" algn="just"/>
            <a:endParaRPr lang="es-EC" sz="1400" b="1" dirty="0" smtClean="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l="17983" t="13105" r="18926"/>
          <a:stretch>
            <a:fillRect/>
          </a:stretch>
        </p:blipFill>
        <p:spPr bwMode="auto">
          <a:xfrm>
            <a:off x="6429388" y="2204864"/>
            <a:ext cx="2714612" cy="4653136"/>
          </a:xfrm>
          <a:prstGeom prst="rect">
            <a:avLst/>
          </a:prstGeom>
          <a:noFill/>
          <a:ln w="9525">
            <a:noFill/>
            <a:miter lim="800000"/>
            <a:headEnd/>
            <a:tailEnd/>
          </a:ln>
        </p:spPr>
      </p:pic>
      <p:pic>
        <p:nvPicPr>
          <p:cNvPr id="5" name="Picture 2" descr="C:\Users\Usuario\Desktop\cel vero octubre\fotos\31052013(004).jpg"/>
          <p:cNvPicPr>
            <a:picLocks noChangeAspect="1" noChangeArrowheads="1"/>
          </p:cNvPicPr>
          <p:nvPr/>
        </p:nvPicPr>
        <p:blipFill>
          <a:blip r:embed="rId3" cstate="print"/>
          <a:srcRect/>
          <a:stretch>
            <a:fillRect/>
          </a:stretch>
        </p:blipFill>
        <p:spPr bwMode="auto">
          <a:xfrm>
            <a:off x="0" y="2132856"/>
            <a:ext cx="2627784" cy="4725144"/>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C" sz="1000" b="1" dirty="0" smtClean="0">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p>
        </p:txBody>
      </p:sp>
      <p:sp>
        <p:nvSpPr>
          <p:cNvPr id="3" name="2 Rectángulo"/>
          <p:cNvSpPr/>
          <p:nvPr/>
        </p:nvSpPr>
        <p:spPr>
          <a:xfrm>
            <a:off x="467544" y="1340768"/>
            <a:ext cx="8064896" cy="4401205"/>
          </a:xfrm>
          <a:prstGeom prst="rect">
            <a:avLst/>
          </a:prstGeom>
        </p:spPr>
        <p:txBody>
          <a:bodyPr wrap="square">
            <a:spAutoFit/>
          </a:bodyPr>
          <a:lstStyle/>
          <a:p>
            <a:pPr marL="457200" indent="-457200" algn="ctr"/>
            <a:r>
              <a:rPr lang="es-EC" sz="2000" b="1" dirty="0" smtClean="0">
                <a:latin typeface="Arial" pitchFamily="34" charset="0"/>
                <a:cs typeface="Arial" pitchFamily="34" charset="0"/>
              </a:rPr>
              <a:t>UNIDAD 2  COMPORTAMIENTO INFANTIL</a:t>
            </a:r>
          </a:p>
          <a:p>
            <a:pPr marL="457200" indent="-457200" algn="ctr"/>
            <a:endParaRPr lang="es-EC" sz="2000" b="1" dirty="0" smtClean="0">
              <a:latin typeface="Arial" pitchFamily="34" charset="0"/>
              <a:cs typeface="Arial" pitchFamily="34" charset="0"/>
            </a:endParaRPr>
          </a:p>
          <a:p>
            <a:pPr marL="457200" indent="-457200" algn="ctr"/>
            <a:r>
              <a:rPr lang="es-EC" sz="2000" b="1" dirty="0" smtClean="0">
                <a:latin typeface="Arial" pitchFamily="34" charset="0"/>
                <a:cs typeface="Arial" pitchFamily="34" charset="0"/>
              </a:rPr>
              <a:t>aceptable (Positivo), inaceptable (negativo)</a:t>
            </a:r>
          </a:p>
          <a:p>
            <a:pPr marL="457200" indent="-457200" algn="ctr"/>
            <a:endParaRPr lang="es-EC" sz="2000" b="1" dirty="0" smtClean="0">
              <a:latin typeface="Arial" pitchFamily="34" charset="0"/>
              <a:cs typeface="Arial" pitchFamily="34" charset="0"/>
            </a:endParaRPr>
          </a:p>
          <a:p>
            <a:pPr marL="457200" indent="-457200" algn="ctr"/>
            <a:r>
              <a:rPr lang="es-EC" sz="2000" b="1" dirty="0" smtClean="0">
                <a:latin typeface="Arial" pitchFamily="34" charset="0"/>
                <a:cs typeface="Arial" pitchFamily="34" charset="0"/>
              </a:rPr>
              <a:t>Comportamiento 		socialización</a:t>
            </a:r>
          </a:p>
          <a:p>
            <a:pPr marL="457200" indent="-457200" algn="just"/>
            <a:endParaRPr lang="es-EC" sz="2000" b="1" dirty="0" smtClean="0">
              <a:latin typeface="Arial" pitchFamily="34" charset="0"/>
              <a:cs typeface="Arial" pitchFamily="34" charset="0"/>
            </a:endParaRPr>
          </a:p>
          <a:p>
            <a:pPr algn="ctr"/>
            <a:r>
              <a:rPr lang="es-EC" sz="2000" b="1" dirty="0" smtClean="0">
                <a:latin typeface="Arial" pitchFamily="34" charset="0"/>
                <a:cs typeface="Arial" pitchFamily="34" charset="0"/>
              </a:rPr>
              <a:t>CUIDADO DEL INFANTE</a:t>
            </a:r>
          </a:p>
          <a:p>
            <a:pPr algn="ctr"/>
            <a:r>
              <a:rPr lang="es-EC" sz="2000" b="1" dirty="0" smtClean="0">
                <a:latin typeface="Arial" pitchFamily="34" charset="0"/>
                <a:cs typeface="Arial" pitchFamily="34" charset="0"/>
              </a:rPr>
              <a:t>	</a:t>
            </a:r>
          </a:p>
          <a:p>
            <a:pPr algn="ctr"/>
            <a:r>
              <a:rPr lang="es-EC" sz="2000" b="1" dirty="0" smtClean="0">
                <a:latin typeface="Arial" pitchFamily="34" charset="0"/>
                <a:cs typeface="Arial" pitchFamily="34" charset="0"/>
              </a:rPr>
              <a:t>Cantidad de tiempo	televisión</a:t>
            </a:r>
          </a:p>
          <a:p>
            <a:pPr algn="ctr"/>
            <a:r>
              <a:rPr lang="es-EC" sz="2000" b="1" dirty="0" smtClean="0">
                <a:latin typeface="Arial" pitchFamily="34" charset="0"/>
                <a:cs typeface="Arial" pitchFamily="34" charset="0"/>
              </a:rPr>
              <a:t>problemas comunicarse </a:t>
            </a:r>
          </a:p>
          <a:p>
            <a:pPr algn="ctr"/>
            <a:endParaRPr lang="es-EC" sz="2000" b="1" dirty="0" smtClean="0">
              <a:latin typeface="Arial" pitchFamily="34" charset="0"/>
              <a:cs typeface="Arial" pitchFamily="34" charset="0"/>
            </a:endParaRPr>
          </a:p>
          <a:p>
            <a:pPr algn="ctr"/>
            <a:r>
              <a:rPr lang="es-EC" sz="2000" b="1" dirty="0" smtClean="0">
                <a:latin typeface="Arial" pitchFamily="34" charset="0"/>
                <a:cs typeface="Arial" pitchFamily="34" charset="0"/>
              </a:rPr>
              <a:t>TIMIDEZ 		INSEGURIDAD</a:t>
            </a:r>
          </a:p>
          <a:p>
            <a:pPr algn="just"/>
            <a:endParaRPr lang="es-EC" sz="2000" b="1" dirty="0" smtClean="0">
              <a:latin typeface="Arial" pitchFamily="34" charset="0"/>
              <a:cs typeface="Arial" pitchFamily="34" charset="0"/>
            </a:endParaRPr>
          </a:p>
          <a:p>
            <a:pPr marL="457200" indent="-457200" algn="ctr"/>
            <a:r>
              <a:rPr lang="es-EC" sz="2000" b="1" dirty="0" smtClean="0">
                <a:latin typeface="Arial" pitchFamily="34" charset="0"/>
                <a:cs typeface="Arial" pitchFamily="34" charset="0"/>
              </a:rPr>
              <a:t>NIÑOS/AS AGRESIVOS		SE APRENDE</a:t>
            </a:r>
            <a:endParaRPr lang="es-EC" b="1" dirty="0" smtClean="0">
              <a:latin typeface="Arial" pitchFamily="34" charset="0"/>
              <a:cs typeface="Arial" pitchFamily="34" charset="0"/>
            </a:endParaRPr>
          </a:p>
        </p:txBody>
      </p:sp>
      <p:cxnSp>
        <p:nvCxnSpPr>
          <p:cNvPr id="6" name="5 Conector recto de flecha"/>
          <p:cNvCxnSpPr/>
          <p:nvPr/>
        </p:nvCxnSpPr>
        <p:spPr>
          <a:xfrm>
            <a:off x="3923928" y="278092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3286116" y="485776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Usuario\Desktop\fotos cel 24 marzo 2014\20140324_111344.jpg"/>
          <p:cNvPicPr>
            <a:picLocks noChangeAspect="1" noChangeArrowheads="1"/>
          </p:cNvPicPr>
          <p:nvPr/>
        </p:nvPicPr>
        <p:blipFill>
          <a:blip r:embed="rId2" cstate="print"/>
          <a:srcRect/>
          <a:stretch>
            <a:fillRect/>
          </a:stretch>
        </p:blipFill>
        <p:spPr bwMode="auto">
          <a:xfrm>
            <a:off x="6876256" y="2906942"/>
            <a:ext cx="2267744" cy="1700808"/>
          </a:xfrm>
          <a:prstGeom prst="rect">
            <a:avLst/>
          </a:prstGeom>
          <a:noFill/>
        </p:spPr>
      </p:pic>
      <p:pic>
        <p:nvPicPr>
          <p:cNvPr id="9" name="Picture 2" descr="C:\Users\Usuario\Desktop\fotos cel 24 marzo 2014\20140324_111359.jpg"/>
          <p:cNvPicPr>
            <a:picLocks noChangeAspect="1" noChangeArrowheads="1"/>
          </p:cNvPicPr>
          <p:nvPr/>
        </p:nvPicPr>
        <p:blipFill>
          <a:blip r:embed="rId3" cstate="print"/>
          <a:srcRect/>
          <a:stretch>
            <a:fillRect/>
          </a:stretch>
        </p:blipFill>
        <p:spPr bwMode="auto">
          <a:xfrm>
            <a:off x="0" y="2996952"/>
            <a:ext cx="2195736" cy="1646802"/>
          </a:xfrm>
          <a:prstGeom prst="rect">
            <a:avLst/>
          </a:prstGeom>
          <a:noFill/>
        </p:spPr>
      </p:pic>
      <p:cxnSp>
        <p:nvCxnSpPr>
          <p:cNvPr id="10" name="9 Conector recto de flecha"/>
          <p:cNvCxnSpPr/>
          <p:nvPr/>
        </p:nvCxnSpPr>
        <p:spPr>
          <a:xfrm>
            <a:off x="4286248" y="550070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408108"/>
          </a:xfrm>
        </p:spPr>
        <p:txBody>
          <a:bodyPr>
            <a:normAutofit fontScale="90000"/>
          </a:bodyPr>
          <a:lstStyle/>
          <a:p>
            <a:r>
              <a:rPr lang="es-EC" sz="10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sz="1000" dirty="0">
              <a:solidFill>
                <a:schemeClr val="tx1"/>
              </a:solidFill>
            </a:endParaRPr>
          </a:p>
        </p:txBody>
      </p:sp>
      <p:sp>
        <p:nvSpPr>
          <p:cNvPr id="3" name="2 Rectángulo"/>
          <p:cNvSpPr/>
          <p:nvPr/>
        </p:nvSpPr>
        <p:spPr>
          <a:xfrm>
            <a:off x="467544" y="836712"/>
            <a:ext cx="8208912" cy="5016758"/>
          </a:xfrm>
          <a:prstGeom prst="rect">
            <a:avLst/>
          </a:prstGeom>
        </p:spPr>
        <p:txBody>
          <a:bodyPr wrap="square">
            <a:spAutoFit/>
          </a:bodyPr>
          <a:lstStyle/>
          <a:p>
            <a:pPr algn="ctr"/>
            <a:endParaRPr lang="es-EC" sz="1600" dirty="0" smtClean="0">
              <a:latin typeface="Arial" pitchFamily="34" charset="0"/>
              <a:cs typeface="Arial" pitchFamily="34" charset="0"/>
            </a:endParaRPr>
          </a:p>
          <a:p>
            <a:pPr algn="ctr"/>
            <a:r>
              <a:rPr lang="es-EC" sz="1600" b="1" dirty="0" smtClean="0">
                <a:latin typeface="Arial" pitchFamily="34" charset="0"/>
                <a:cs typeface="Arial" pitchFamily="34" charset="0"/>
              </a:rPr>
              <a:t>MÉTODOS PARA REFORZAR POSITIVAMENTE UN COMPORTAMIENTO ADECUADO</a:t>
            </a:r>
          </a:p>
          <a:p>
            <a:pPr algn="ctr"/>
            <a:r>
              <a:rPr lang="es-EC" sz="1600" dirty="0" smtClean="0">
                <a:latin typeface="Arial" pitchFamily="34" charset="0"/>
                <a:cs typeface="Arial" pitchFamily="34" charset="0"/>
              </a:rPr>
              <a:t>Reglas </a:t>
            </a:r>
          </a:p>
          <a:p>
            <a:pPr algn="ctr"/>
            <a:r>
              <a:rPr lang="es-EC" sz="1600" dirty="0" smtClean="0">
                <a:latin typeface="Arial" pitchFamily="34" charset="0"/>
                <a:cs typeface="Arial" pitchFamily="34" charset="0"/>
              </a:rPr>
              <a:t>Normas</a:t>
            </a:r>
          </a:p>
          <a:p>
            <a:pPr algn="ctr"/>
            <a:r>
              <a:rPr lang="es-EC" sz="1600" dirty="0" smtClean="0">
                <a:latin typeface="Arial" pitchFamily="34" charset="0"/>
                <a:cs typeface="Arial" pitchFamily="34" charset="0"/>
              </a:rPr>
              <a:t>Ejemplo </a:t>
            </a:r>
          </a:p>
          <a:p>
            <a:pPr algn="ctr"/>
            <a:r>
              <a:rPr lang="es-EC" sz="1600" dirty="0" smtClean="0">
                <a:latin typeface="Arial" pitchFamily="34" charset="0"/>
                <a:cs typeface="Arial" pitchFamily="34" charset="0"/>
              </a:rPr>
              <a:t>Recompensa comportamiento correcto obtendremos el resultado correcto</a:t>
            </a:r>
          </a:p>
          <a:p>
            <a:pPr algn="ctr"/>
            <a:r>
              <a:rPr lang="es-EC" sz="1600" dirty="0" smtClean="0">
                <a:latin typeface="Arial" pitchFamily="34" charset="0"/>
                <a:cs typeface="Arial" pitchFamily="34" charset="0"/>
              </a:rPr>
              <a:t>"bien material“, el elogio, la atención, el afecto, la compañía.</a:t>
            </a:r>
          </a:p>
          <a:p>
            <a:pPr algn="ctr"/>
            <a:endParaRPr lang="es-EC" sz="1600" dirty="0" smtClean="0">
              <a:latin typeface="Arial" pitchFamily="34" charset="0"/>
              <a:cs typeface="Arial" pitchFamily="34" charset="0"/>
            </a:endParaRPr>
          </a:p>
          <a:p>
            <a:endParaRPr lang="es-EC" sz="1600" b="1" dirty="0" smtClean="0">
              <a:latin typeface="Arial" pitchFamily="34" charset="0"/>
              <a:cs typeface="Arial" pitchFamily="34" charset="0"/>
            </a:endParaRPr>
          </a:p>
          <a:p>
            <a:pPr marL="457200" indent="-457200" algn="ctr"/>
            <a:r>
              <a:rPr lang="es-EC" sz="1600" b="1" dirty="0" smtClean="0">
                <a:latin typeface="Arial" pitchFamily="34" charset="0"/>
                <a:cs typeface="Arial" pitchFamily="34" charset="0"/>
              </a:rPr>
              <a:t>MÉTODOS PARA EXTINGUIR COMPORTAMIENTOS INADECUADOS</a:t>
            </a:r>
          </a:p>
          <a:p>
            <a:pPr algn="ctr"/>
            <a:r>
              <a:rPr lang="es-EC" sz="1600" dirty="0" smtClean="0">
                <a:latin typeface="Arial" pitchFamily="34" charset="0"/>
                <a:cs typeface="Arial" pitchFamily="34" charset="0"/>
              </a:rPr>
              <a:t>prestar</a:t>
            </a:r>
            <a:r>
              <a:rPr lang="es-EC" sz="1600" b="1" dirty="0" smtClean="0">
                <a:latin typeface="Arial" pitchFamily="34" charset="0"/>
                <a:cs typeface="Arial" pitchFamily="34" charset="0"/>
              </a:rPr>
              <a:t> </a:t>
            </a:r>
            <a:r>
              <a:rPr lang="es-EC" sz="1600" dirty="0" smtClean="0">
                <a:latin typeface="Arial" pitchFamily="34" charset="0"/>
                <a:cs typeface="Arial" pitchFamily="34" charset="0"/>
              </a:rPr>
              <a:t>atención comportamiento agresivo refuerza</a:t>
            </a:r>
          </a:p>
          <a:p>
            <a:pPr algn="ctr"/>
            <a:r>
              <a:rPr lang="es-EC" sz="1600" dirty="0" smtClean="0">
                <a:latin typeface="Arial" pitchFamily="34" charset="0"/>
                <a:cs typeface="Arial" pitchFamily="34" charset="0"/>
              </a:rPr>
              <a:t>Ignorarlo debilita y desaparecerá</a:t>
            </a:r>
          </a:p>
          <a:p>
            <a:pPr algn="ctr"/>
            <a:r>
              <a:rPr lang="es-EC" sz="1600" dirty="0" smtClean="0">
                <a:latin typeface="Arial" pitchFamily="34" charset="0"/>
                <a:cs typeface="Arial" pitchFamily="34" charset="0"/>
              </a:rPr>
              <a:t>Aislarlo previo aviso</a:t>
            </a:r>
          </a:p>
          <a:p>
            <a:pPr algn="ctr"/>
            <a:r>
              <a:rPr lang="es-EC" sz="1600" dirty="0" smtClean="0">
                <a:latin typeface="Arial" pitchFamily="34" charset="0"/>
                <a:cs typeface="Arial" pitchFamily="34" charset="0"/>
              </a:rPr>
              <a:t>Tiempo  fuera, no regaños, no gritar</a:t>
            </a:r>
          </a:p>
          <a:p>
            <a:pPr algn="ctr"/>
            <a:endParaRPr lang="es-EC" sz="1600" dirty="0" smtClean="0">
              <a:latin typeface="Arial" pitchFamily="34" charset="0"/>
              <a:cs typeface="Arial" pitchFamily="34" charset="0"/>
            </a:endParaRPr>
          </a:p>
          <a:p>
            <a:endParaRPr lang="es-EC" sz="1600" dirty="0" smtClean="0">
              <a:latin typeface="Arial" pitchFamily="34" charset="0"/>
              <a:cs typeface="Arial" pitchFamily="34" charset="0"/>
            </a:endParaRPr>
          </a:p>
          <a:p>
            <a:pPr algn="ctr"/>
            <a:r>
              <a:rPr lang="es-EC" sz="1600" b="1" dirty="0" smtClean="0">
                <a:latin typeface="Arial" pitchFamily="34" charset="0"/>
                <a:cs typeface="Arial" pitchFamily="34" charset="0"/>
              </a:rPr>
              <a:t>CASTIGO</a:t>
            </a:r>
            <a:r>
              <a:rPr lang="es-EC" sz="1600" dirty="0" smtClean="0">
                <a:latin typeface="Arial" pitchFamily="34" charset="0"/>
                <a:cs typeface="Arial" pitchFamily="34" charset="0"/>
              </a:rPr>
              <a:t> </a:t>
            </a:r>
          </a:p>
          <a:p>
            <a:pPr algn="ctr"/>
            <a:r>
              <a:rPr lang="es-EC" sz="1600" dirty="0" smtClean="0">
                <a:latin typeface="Arial" pitchFamily="34" charset="0"/>
                <a:cs typeface="Arial" pitchFamily="34" charset="0"/>
              </a:rPr>
              <a:t>Gritar, reñir, inculpar, poner mala cara, efecto inmediato bueno</a:t>
            </a:r>
          </a:p>
          <a:p>
            <a:pPr algn="ctr"/>
            <a:r>
              <a:rPr lang="es-EC" sz="1600" dirty="0" smtClean="0">
                <a:latin typeface="Arial" pitchFamily="34" charset="0"/>
                <a:cs typeface="Arial" pitchFamily="34" charset="0"/>
              </a:rPr>
              <a:t> Refuerza comportamientos no deseados, tiempo fuera dependiendo de la edad</a:t>
            </a:r>
            <a:endParaRPr lang="es-EC" b="1" dirty="0" smtClean="0">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379990"/>
          </a:xfrm>
        </p:spPr>
        <p:txBody>
          <a:bodyPr>
            <a:normAutofit fontScale="90000"/>
          </a:bodyPr>
          <a:lstStyle/>
          <a:p>
            <a:pPr algn="ctr"/>
            <a:r>
              <a:rPr lang="es-EC" sz="1100" b="1" dirty="0" smtClean="0">
                <a:latin typeface="Arial" pitchFamily="34" charset="0"/>
                <a:cs typeface="Arial" pitchFamily="34" charset="0"/>
              </a:rPr>
              <a:t/>
            </a:r>
            <a:br>
              <a:rPr lang="es-EC" sz="1100" b="1" dirty="0" smtClean="0">
                <a:latin typeface="Arial" pitchFamily="34" charset="0"/>
                <a:cs typeface="Arial" pitchFamily="34" charset="0"/>
              </a:rPr>
            </a:br>
            <a:r>
              <a:rPr lang="es-EC" sz="1100" b="1" dirty="0" smtClean="0">
                <a:latin typeface="Arial" pitchFamily="34" charset="0"/>
                <a:cs typeface="Arial" pitchFamily="34" charset="0"/>
              </a:rPr>
              <a:t/>
            </a:r>
            <a:br>
              <a:rPr lang="es-EC" sz="1100" b="1" dirty="0" smtClean="0">
                <a:latin typeface="Arial" pitchFamily="34" charset="0"/>
                <a:cs typeface="Arial" pitchFamily="34" charset="0"/>
              </a:rPr>
            </a:br>
            <a:r>
              <a:rPr lang="es-EC" sz="1100" b="1" dirty="0" smtClean="0">
                <a:latin typeface="Arial" pitchFamily="34" charset="0"/>
                <a:cs typeface="Arial" pitchFamily="34" charset="0"/>
              </a:rPr>
              <a:t/>
            </a:r>
            <a:br>
              <a:rPr lang="es-EC" sz="1100" b="1" dirty="0" smtClean="0">
                <a:latin typeface="Arial" pitchFamily="34" charset="0"/>
                <a:cs typeface="Arial" pitchFamily="34" charset="0"/>
              </a:rPr>
            </a:br>
            <a:r>
              <a:rPr lang="es-EC" sz="1100" b="1" dirty="0" smtClean="0">
                <a:solidFill>
                  <a:schemeClr val="tx1"/>
                </a:solidFill>
                <a:latin typeface="Arial" pitchFamily="34" charset="0"/>
                <a:cs typeface="Arial" pitchFamily="34" charset="0"/>
              </a:rPr>
              <a:t>INFLUENCIA DEL CUIDADO DE PERSONAS QUE SUSTITUYEN A LOS PADRES EN EL APRENDIZAJE Y EL COMPORTAMIENTO DE LOS NIÑOS/AS DE 2 A 5 AÑOS DEL CENTRO INFANTIL PLAZA SÉSAMO DEL VALLE EN EL CANTÓN RUMIÑAHUI, PROMOCIÓN 2012-2013</a:t>
            </a:r>
            <a:endParaRPr lang="es-EC" dirty="0">
              <a:solidFill>
                <a:schemeClr val="tx1"/>
              </a:solidFill>
            </a:endParaRPr>
          </a:p>
        </p:txBody>
      </p:sp>
      <p:sp>
        <p:nvSpPr>
          <p:cNvPr id="3" name="2 Rectángulo"/>
          <p:cNvSpPr/>
          <p:nvPr/>
        </p:nvSpPr>
        <p:spPr>
          <a:xfrm>
            <a:off x="571472" y="714356"/>
            <a:ext cx="7992888" cy="4062651"/>
          </a:xfrm>
          <a:prstGeom prst="rect">
            <a:avLst/>
          </a:prstGeom>
        </p:spPr>
        <p:txBody>
          <a:bodyPr wrap="square">
            <a:spAutoFit/>
          </a:bodyPr>
          <a:lstStyle/>
          <a:p>
            <a:pPr marL="457200" indent="-457200" algn="ctr"/>
            <a:r>
              <a:rPr lang="es-EC" sz="2000" b="1" dirty="0" smtClean="0">
                <a:latin typeface="Arial" pitchFamily="34" charset="0"/>
                <a:cs typeface="Arial" pitchFamily="34" charset="0"/>
              </a:rPr>
              <a:t>UNIDAD 3  CUIDADO AL INFANTE POR LOS PADRES O POR PERSONAS QUE SUSTITUYEN A LOS PADRES</a:t>
            </a:r>
          </a:p>
          <a:p>
            <a:pPr marL="457200" indent="-457200"/>
            <a:endParaRPr lang="es-EC" sz="2000" b="1" dirty="0" smtClean="0">
              <a:latin typeface="Arial" pitchFamily="34" charset="0"/>
              <a:cs typeface="Arial" pitchFamily="34" charset="0"/>
            </a:endParaRPr>
          </a:p>
          <a:p>
            <a:pPr algn="ctr"/>
            <a:r>
              <a:rPr lang="es-EC" sz="2000" b="1" dirty="0" smtClean="0">
                <a:latin typeface="Arial" pitchFamily="34" charset="0"/>
                <a:cs typeface="Arial" pitchFamily="34" charset="0"/>
              </a:rPr>
              <a:t>PADRES </a:t>
            </a:r>
          </a:p>
          <a:p>
            <a:pPr algn="ctr"/>
            <a:r>
              <a:rPr lang="es-EC" sz="2000" dirty="0" smtClean="0">
                <a:latin typeface="Arial" pitchFamily="34" charset="0"/>
                <a:cs typeface="Arial" pitchFamily="34" charset="0"/>
              </a:rPr>
              <a:t>Paternidad 		educación </a:t>
            </a:r>
          </a:p>
          <a:p>
            <a:pPr algn="ctr"/>
            <a:endParaRPr lang="es-EC" sz="2000" dirty="0" smtClean="0">
              <a:latin typeface="Arial" pitchFamily="34" charset="0"/>
              <a:cs typeface="Arial" pitchFamily="34" charset="0"/>
            </a:endParaRPr>
          </a:p>
          <a:p>
            <a:pPr algn="ctr"/>
            <a:r>
              <a:rPr lang="es-EC" sz="2000" b="1" dirty="0" smtClean="0">
                <a:latin typeface="Arial" pitchFamily="34" charset="0"/>
                <a:cs typeface="Arial" pitchFamily="34" charset="0"/>
              </a:rPr>
              <a:t>Mucho trabajo, Viven lejos, Sobreprotectores, Permisivos, Estrictos</a:t>
            </a:r>
          </a:p>
          <a:p>
            <a:pPr algn="ctr"/>
            <a:endParaRPr lang="es-EC" sz="2000" dirty="0" smtClean="0">
              <a:latin typeface="Arial" pitchFamily="34" charset="0"/>
              <a:cs typeface="Arial" pitchFamily="34" charset="0"/>
            </a:endParaRPr>
          </a:p>
          <a:p>
            <a:pPr algn="ctr"/>
            <a:r>
              <a:rPr lang="es-EC" sz="2000" dirty="0" smtClean="0">
                <a:latin typeface="Arial" pitchFamily="34" charset="0"/>
                <a:cs typeface="Arial" pitchFamily="34" charset="0"/>
              </a:rPr>
              <a:t>Viene con un manual</a:t>
            </a:r>
          </a:p>
          <a:p>
            <a:pPr algn="ctr"/>
            <a:r>
              <a:rPr lang="es-EC" sz="2000" dirty="0" smtClean="0">
                <a:latin typeface="Arial" pitchFamily="34" charset="0"/>
                <a:cs typeface="Arial" pitchFamily="34" charset="0"/>
              </a:rPr>
              <a:t>moldeando, el amor, la firmeza, la ternura</a:t>
            </a:r>
          </a:p>
          <a:p>
            <a:pPr algn="ctr"/>
            <a:r>
              <a:rPr lang="es-EC" sz="2000" dirty="0" smtClean="0">
                <a:latin typeface="Arial" pitchFamily="34" charset="0"/>
                <a:cs typeface="Arial" pitchFamily="34" charset="0"/>
              </a:rPr>
              <a:t>El  Estado  garantizará nutrición, salud, educación y cuidado diario.</a:t>
            </a:r>
          </a:p>
          <a:p>
            <a:pPr marL="457200" indent="-457200"/>
            <a:endParaRPr lang="es-EC" b="1" dirty="0" smtClean="0">
              <a:latin typeface="Arial" pitchFamily="34" charset="0"/>
              <a:cs typeface="Arial" pitchFamily="34" charset="0"/>
            </a:endParaRPr>
          </a:p>
        </p:txBody>
      </p:sp>
      <p:cxnSp>
        <p:nvCxnSpPr>
          <p:cNvPr id="7" name="6 Conector recto de flecha"/>
          <p:cNvCxnSpPr/>
          <p:nvPr/>
        </p:nvCxnSpPr>
        <p:spPr>
          <a:xfrm>
            <a:off x="3929058" y="2143116"/>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2" descr="C:\Users\Usuario\Desktop\cel vero octubre\fotos\10042013.jpg"/>
          <p:cNvPicPr>
            <a:picLocks noChangeAspect="1" noChangeArrowheads="1"/>
          </p:cNvPicPr>
          <p:nvPr/>
        </p:nvPicPr>
        <p:blipFill>
          <a:blip r:embed="rId2" cstate="print"/>
          <a:srcRect/>
          <a:stretch>
            <a:fillRect/>
          </a:stretch>
        </p:blipFill>
        <p:spPr bwMode="auto">
          <a:xfrm>
            <a:off x="4857752" y="4714884"/>
            <a:ext cx="4286248" cy="2143117"/>
          </a:xfrm>
          <a:prstGeom prst="rect">
            <a:avLst/>
          </a:prstGeom>
          <a:noFill/>
        </p:spPr>
      </p:pic>
      <p:pic>
        <p:nvPicPr>
          <p:cNvPr id="6" name="Picture 2" descr="C:\Users\Usuario\Desktop\cel vero octubre\fotos\10052013(003).jpg"/>
          <p:cNvPicPr>
            <a:picLocks noChangeAspect="1" noChangeArrowheads="1"/>
          </p:cNvPicPr>
          <p:nvPr/>
        </p:nvPicPr>
        <p:blipFill>
          <a:blip r:embed="rId3" cstate="print"/>
          <a:srcRect/>
          <a:stretch>
            <a:fillRect/>
          </a:stretch>
        </p:blipFill>
        <p:spPr bwMode="auto">
          <a:xfrm>
            <a:off x="0" y="4714884"/>
            <a:ext cx="3929058" cy="2143116"/>
          </a:xfrm>
          <a:prstGeom prst="rect">
            <a:avLst/>
          </a:prstGeom>
          <a:noFill/>
        </p:spPr>
      </p:pic>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3716</TotalTime>
  <Words>2359</Words>
  <Application>Microsoft Office PowerPoint</Application>
  <PresentationFormat>Presentación en pantalla (4:3)</PresentationFormat>
  <Paragraphs>376</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  AUTOR: Silvia Verónica Jaramillo León         DIRECTORA:   CODIRECTOR: Dra. María Rosa Sosa     Dr. Crisólogo Pérez    Sangolquí – Ecuador</vt:lpstr>
      <vt:lpstr>Diapositiva 2</vt:lpstr>
      <vt:lpstr>Diapositiva 3</vt:lpstr>
      <vt:lpstr> INFLUENCIA DEL CUIDADO DE PERSONAS QUE SUSTITUYEN A LOS PADRES EN EL APRENDIZAJE Y EL COMPORTAMIENTO DE LOS NIÑOS/AS DE 2 A 5 AÑOS DEL CENTRO INFANTIL PLAZA SÉSAMO DEL VALLE EN EL CANTÓN RUMIÑAHUI, PROMOCIÓN 2012-2013 </vt:lpstr>
      <vt:lpstr>Diapositiva 5</vt:lpstr>
      <vt:lpstr>Diapositiva 6</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   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  CAPÍTULO III                  </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CAPÍTULO IV  ANÁLISIS ESTADÍSTICO  TRATAMIENTO DE DATOS  TEPSI /TEST DE DESARROLLO PSICOMOTOR 2-5 AÑOS  Coordinación, lenguaje, motricidad  GUÍA DE OBSERVACIÓN destrezas sociales  comportamientos  Anexos </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Diapositiva 18</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INFLUENCIA DEL CUIDADO DE PERSONAS QUE SUSTITUYEN A LOS PADRES EN EL APRENDIZAJE Y EL COMPORTAMIENTO DE LOS NIÑOS/AS DE 2 A 5 AÑOS DEL CENTRO INFANTIL PLAZA SÉSAMO DEL VALLE EN EL CANTÓN RUMIÑAHUI, PROMOCIÓN 2012-2013</vt:lpstr>
      <vt:lpstr>  CAPÍTULO V CONCLUSIONES    </vt:lpstr>
      <vt:lpstr>INFLUENCIA DEL CUIDADO DE PERSONAS QUE SUSTITUYEN A LOS PADRES EN EL APRENDIZAJE Y EL COMPORTAMIENTO DE LOS NIÑOS/AS DE 2 A 5 AÑOS DEL CENTRO INFANTIL PLAZA SÉSAMO DEL VALLE EN EL CANTÓN RUMIÑAHUI, PROMOCIÓN 2012-2013 </vt:lpstr>
      <vt:lpstr>   CAPÍTULO VI PROPUESTA TEMA: “TALLERES PARA MANEJAR PARÁMETROS DE COMPORTAMIENTO DENTRO DEL HOGAR Y LA FAMILIA” JUSTIFICACIÓN E IMPORTANCIA    comportamiento  imponer normas y reglas  fricciones   facilitar dialogo  relaciones entre padres  compartir experiencias  facilitar adaptarse a la sociedad     </vt:lpstr>
      <vt:lpstr>“TALLERES PARA MANEJAR PARÁMETROS DE COMPORTAMIENTO DENTRO DEL HOGAR Y LA FAMILIA”</vt:lpstr>
      <vt:lpstr>Diapositiva 26</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 Jaramillo León Silvia Verónica        DIRECTOR:     CODIRECTORA: Dra. María Rosa Sosa   Dr. Crisólogo Pérez   Sangolquí – Ecuador</dc:title>
  <dc:creator>Usuario</dc:creator>
  <cp:lastModifiedBy>E-4</cp:lastModifiedBy>
  <cp:revision>205</cp:revision>
  <dcterms:created xsi:type="dcterms:W3CDTF">2014-03-18T19:41:30Z</dcterms:created>
  <dcterms:modified xsi:type="dcterms:W3CDTF">2014-04-09T02:26:19Z</dcterms:modified>
</cp:coreProperties>
</file>