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7" r:id="rId3"/>
  </p:sldMasterIdLst>
  <p:notesMasterIdLst>
    <p:notesMasterId r:id="rId39"/>
  </p:notesMasterIdLst>
  <p:handoutMasterIdLst>
    <p:handoutMasterId r:id="rId40"/>
  </p:handoutMasterIdLst>
  <p:sldIdLst>
    <p:sldId id="256" r:id="rId4"/>
    <p:sldId id="268" r:id="rId5"/>
    <p:sldId id="270" r:id="rId6"/>
    <p:sldId id="257" r:id="rId7"/>
    <p:sldId id="258" r:id="rId8"/>
    <p:sldId id="271" r:id="rId9"/>
    <p:sldId id="260" r:id="rId10"/>
    <p:sldId id="261" r:id="rId11"/>
    <p:sldId id="259" r:id="rId12"/>
    <p:sldId id="262" r:id="rId13"/>
    <p:sldId id="263" r:id="rId14"/>
    <p:sldId id="264" r:id="rId15"/>
    <p:sldId id="301" r:id="rId16"/>
    <p:sldId id="274" r:id="rId17"/>
    <p:sldId id="277" r:id="rId18"/>
    <p:sldId id="302" r:id="rId19"/>
    <p:sldId id="279" r:id="rId20"/>
    <p:sldId id="278" r:id="rId21"/>
    <p:sldId id="280" r:id="rId22"/>
    <p:sldId id="281" r:id="rId23"/>
    <p:sldId id="303" r:id="rId24"/>
    <p:sldId id="304" r:id="rId25"/>
    <p:sldId id="282" r:id="rId26"/>
    <p:sldId id="284" r:id="rId27"/>
    <p:sldId id="285" r:id="rId28"/>
    <p:sldId id="286" r:id="rId29"/>
    <p:sldId id="287" r:id="rId30"/>
    <p:sldId id="288" r:id="rId31"/>
    <p:sldId id="289" r:id="rId32"/>
    <p:sldId id="290" r:id="rId33"/>
    <p:sldId id="292" r:id="rId34"/>
    <p:sldId id="300" r:id="rId35"/>
    <p:sldId id="297" r:id="rId36"/>
    <p:sldId id="298" r:id="rId37"/>
    <p:sldId id="299" r:id="rId38"/>
  </p:sldIdLst>
  <p:sldSz cx="9144000" cy="6858000" type="screen4x3"/>
  <p:notesSz cx="6858000" cy="994568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8000"/>
    <a:srgbClr val="000099"/>
    <a:srgbClr val="996633"/>
    <a:srgbClr val="422C16"/>
    <a:srgbClr val="0C788E"/>
    <a:srgbClr val="025198"/>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1" autoAdjust="0"/>
    <p:restoredTop sz="94652" autoAdjust="0"/>
  </p:normalViewPr>
  <p:slideViewPr>
    <p:cSldViewPr>
      <p:cViewPr varScale="1">
        <p:scale>
          <a:sx n="53" d="100"/>
          <a:sy n="53" d="100"/>
        </p:scale>
        <p:origin x="-7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Wilson\Documents\grafico%20presentacion.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gradFill>
              <a:gsLst>
                <a:gs pos="0">
                  <a:srgbClr val="00B050"/>
                </a:gs>
                <a:gs pos="50000">
                  <a:schemeClr val="accent1">
                    <a:shade val="67500"/>
                    <a:satMod val="115000"/>
                  </a:schemeClr>
                </a:gs>
                <a:gs pos="100000">
                  <a:schemeClr val="accent1">
                    <a:shade val="100000"/>
                    <a:satMod val="115000"/>
                  </a:schemeClr>
                </a:gs>
              </a:gsLst>
              <a:lin ang="5400000" scaled="0"/>
            </a:gradFill>
          </c:spPr>
          <c:explosion val="25"/>
          <c:dLbls>
            <c:txPr>
              <a:bodyPr/>
              <a:lstStyle/>
              <a:p>
                <a:pPr>
                  <a:defRPr sz="2800"/>
                </a:pPr>
                <a:endParaRPr lang="es-ES"/>
              </a:p>
            </c:txPr>
            <c:showLegendKey val="0"/>
            <c:showVal val="0"/>
            <c:showCatName val="1"/>
            <c:showSerName val="0"/>
            <c:showPercent val="1"/>
            <c:showBubbleSize val="0"/>
            <c:showLeaderLines val="1"/>
          </c:dLbls>
          <c:cat>
            <c:strRef>
              <c:f>Hoja4!$A$1:$A$2</c:f>
              <c:strCache>
                <c:ptCount val="2"/>
                <c:pt idx="0">
                  <c:v>NO</c:v>
                </c:pt>
                <c:pt idx="1">
                  <c:v>SI</c:v>
                </c:pt>
              </c:strCache>
            </c:strRef>
          </c:cat>
          <c:val>
            <c:numRef>
              <c:f>Hoja4!$B$1:$B$2</c:f>
              <c:numCache>
                <c:formatCode>General</c:formatCode>
                <c:ptCount val="2"/>
                <c:pt idx="0">
                  <c:v>222</c:v>
                </c:pt>
                <c:pt idx="1">
                  <c:v>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5"/>
              <c:layout>
                <c:manualLayout>
                  <c:x val="-0.15681617976340126"/>
                  <c:y val="-3.9855420104836836E-2"/>
                </c:manualLayout>
              </c:layout>
              <c:spPr/>
              <c:txPr>
                <a:bodyPr/>
                <a:lstStyle/>
                <a:p>
                  <a:pPr>
                    <a:defRPr sz="1800" b="1">
                      <a:solidFill>
                        <a:schemeClr val="tx1"/>
                      </a:solidFill>
                    </a:defRPr>
                  </a:pPr>
                  <a:endParaRPr lang="es-ES"/>
                </a:p>
              </c:txPr>
              <c:showLegendKey val="0"/>
              <c:showVal val="0"/>
              <c:showCatName val="1"/>
              <c:showSerName val="0"/>
              <c:showPercent val="1"/>
              <c:showBubbleSize val="0"/>
            </c:dLbl>
            <c:txPr>
              <a:bodyPr/>
              <a:lstStyle/>
              <a:p>
                <a:pPr>
                  <a:defRPr sz="1800"/>
                </a:pPr>
                <a:endParaRPr lang="es-ES"/>
              </a:p>
            </c:txPr>
            <c:showLegendKey val="0"/>
            <c:showVal val="0"/>
            <c:showCatName val="1"/>
            <c:showSerName val="0"/>
            <c:showPercent val="1"/>
            <c:showBubbleSize val="0"/>
            <c:showLeaderLines val="1"/>
          </c:dLbls>
          <c:cat>
            <c:strRef>
              <c:f>Hoja3!$A$2:$A$7</c:f>
              <c:strCache>
                <c:ptCount val="6"/>
                <c:pt idx="0">
                  <c:v>Zona rural.</c:v>
                </c:pt>
                <c:pt idx="1">
                  <c:v>Calles de la ciudad.</c:v>
                </c:pt>
                <c:pt idx="2">
                  <c:v>Mercados.</c:v>
                </c:pt>
                <c:pt idx="3">
                  <c:v>Zonas cercanas a los criaderos industriales de animales.</c:v>
                </c:pt>
                <c:pt idx="4">
                  <c:v>Ríos.</c:v>
                </c:pt>
                <c:pt idx="5">
                  <c:v>Aire. </c:v>
                </c:pt>
              </c:strCache>
            </c:strRef>
          </c:cat>
          <c:val>
            <c:numRef>
              <c:f>Hoja3!$B$2:$B$7</c:f>
              <c:numCache>
                <c:formatCode>General</c:formatCode>
                <c:ptCount val="6"/>
                <c:pt idx="0">
                  <c:v>8</c:v>
                </c:pt>
                <c:pt idx="1">
                  <c:v>10</c:v>
                </c:pt>
                <c:pt idx="2">
                  <c:v>28</c:v>
                </c:pt>
                <c:pt idx="3">
                  <c:v>20</c:v>
                </c:pt>
                <c:pt idx="4">
                  <c:v>151</c:v>
                </c:pt>
                <c:pt idx="5">
                  <c:v>5</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spPr/>
              <c:txPr>
                <a:bodyPr/>
                <a:lstStyle/>
                <a:p>
                  <a:pPr algn="ctr" rtl="0">
                    <a:defRPr lang="es-ES" sz="1600" b="0" i="0" u="none" strike="noStrike" kern="1200" baseline="0">
                      <a:solidFill>
                        <a:prstClr val="black"/>
                      </a:solidFill>
                      <a:latin typeface="+mn-lt"/>
                      <a:ea typeface="+mn-ea"/>
                      <a:cs typeface="+mn-cs"/>
                    </a:defRPr>
                  </a:pPr>
                  <a:endParaRPr lang="es-ES"/>
                </a:p>
              </c:txPr>
              <c:showLegendKey val="0"/>
              <c:showVal val="0"/>
              <c:showCatName val="1"/>
              <c:showSerName val="0"/>
              <c:showPercent val="1"/>
              <c:showBubbleSize val="0"/>
            </c:dLbl>
            <c:dLbl>
              <c:idx val="1"/>
              <c:spPr/>
              <c:txPr>
                <a:bodyPr/>
                <a:lstStyle/>
                <a:p>
                  <a:pPr algn="ctr" rtl="0">
                    <a:defRPr lang="es-ES" sz="1600" b="0" i="0" u="none" strike="noStrike" kern="1200" baseline="0">
                      <a:solidFill>
                        <a:prstClr val="black"/>
                      </a:solidFill>
                      <a:latin typeface="+mn-lt"/>
                      <a:ea typeface="+mn-ea"/>
                      <a:cs typeface="+mn-cs"/>
                    </a:defRPr>
                  </a:pPr>
                  <a:endParaRPr lang="es-ES"/>
                </a:p>
              </c:txPr>
              <c:showLegendKey val="0"/>
              <c:showVal val="0"/>
              <c:showCatName val="1"/>
              <c:showSerName val="0"/>
              <c:showPercent val="1"/>
              <c:showBubbleSize val="0"/>
            </c:dLbl>
            <c:dLbl>
              <c:idx val="2"/>
              <c:layout>
                <c:manualLayout>
                  <c:x val="-3.2572302156661077E-2"/>
                  <c:y val="0.17779552796285081"/>
                </c:manualLayout>
              </c:layout>
              <c:spPr/>
              <c:txPr>
                <a:bodyPr/>
                <a:lstStyle/>
                <a:p>
                  <a:pPr algn="ctr" rtl="0">
                    <a:defRPr lang="en-US" sz="1600" b="0" i="0" u="none" strike="noStrike" kern="1200" baseline="0">
                      <a:solidFill>
                        <a:prstClr val="black"/>
                      </a:solidFill>
                      <a:latin typeface="+mn-lt"/>
                      <a:ea typeface="+mn-ea"/>
                      <a:cs typeface="+mn-cs"/>
                    </a:defRPr>
                  </a:pPr>
                  <a:endParaRPr lang="es-ES"/>
                </a:p>
              </c:txPr>
              <c:showLegendKey val="0"/>
              <c:showVal val="0"/>
              <c:showCatName val="1"/>
              <c:showSerName val="0"/>
              <c:showPercent val="1"/>
              <c:showBubbleSize val="0"/>
            </c:dLbl>
            <c:dLbl>
              <c:idx val="3"/>
              <c:layout>
                <c:manualLayout>
                  <c:x val="-1.2626234862325987E-2"/>
                  <c:y val="6.0834895638045242E-2"/>
                </c:manualLayout>
              </c:layout>
              <c:spPr/>
              <c:txPr>
                <a:bodyPr/>
                <a:lstStyle/>
                <a:p>
                  <a:pPr>
                    <a:defRPr sz="1600"/>
                  </a:pPr>
                  <a:endParaRPr lang="es-ES"/>
                </a:p>
              </c:txPr>
              <c:showLegendKey val="0"/>
              <c:showVal val="0"/>
              <c:showCatName val="1"/>
              <c:showSerName val="0"/>
              <c:showPercent val="1"/>
              <c:showBubbleSize val="0"/>
            </c:dLbl>
            <c:dLbl>
              <c:idx val="4"/>
              <c:layout>
                <c:manualLayout>
                  <c:x val="-5.1265070305636845E-2"/>
                  <c:y val="1.5496187976502937E-2"/>
                </c:manualLayout>
              </c:layout>
              <c:spPr/>
              <c:txPr>
                <a:bodyPr/>
                <a:lstStyle/>
                <a:p>
                  <a:pPr algn="ctr" rtl="0">
                    <a:defRPr lang="es-EC" sz="1600" b="0" i="0" u="none" strike="noStrike" kern="1200" baseline="0">
                      <a:solidFill>
                        <a:prstClr val="black"/>
                      </a:solidFill>
                      <a:latin typeface="+mn-lt"/>
                      <a:ea typeface="+mn-ea"/>
                      <a:cs typeface="+mn-cs"/>
                    </a:defRPr>
                  </a:pPr>
                  <a:endParaRPr lang="es-ES"/>
                </a:p>
              </c:txPr>
              <c:showLegendKey val="0"/>
              <c:showVal val="0"/>
              <c:showCatName val="1"/>
              <c:showSerName val="0"/>
              <c:showPercent val="1"/>
              <c:showBubbleSize val="0"/>
            </c:dLbl>
            <c:dLbl>
              <c:idx val="5"/>
              <c:spPr/>
              <c:txPr>
                <a:bodyPr/>
                <a:lstStyle/>
                <a:p>
                  <a:pPr algn="ctr" rtl="0">
                    <a:defRPr lang="es-ES" sz="1600" b="0" i="0" u="none" strike="noStrike" kern="1200" baseline="0">
                      <a:solidFill>
                        <a:prstClr val="black"/>
                      </a:solidFill>
                      <a:latin typeface="+mn-lt"/>
                      <a:ea typeface="+mn-ea"/>
                      <a:cs typeface="+mn-cs"/>
                    </a:defRPr>
                  </a:pPr>
                  <a:endParaRPr lang="es-ES"/>
                </a:p>
              </c:txPr>
              <c:showLegendKey val="0"/>
              <c:showVal val="0"/>
              <c:showCatName val="1"/>
              <c:showSerName val="0"/>
              <c:showPercent val="1"/>
              <c:showBubbleSize val="0"/>
            </c:dLbl>
            <c:showLegendKey val="0"/>
            <c:showVal val="0"/>
            <c:showCatName val="1"/>
            <c:showSerName val="0"/>
            <c:showPercent val="1"/>
            <c:showBubbleSize val="0"/>
            <c:showLeaderLines val="1"/>
          </c:dLbls>
          <c:cat>
            <c:strRef>
              <c:f>Hoja2!$A$2:$A$7</c:f>
              <c:strCache>
                <c:ptCount val="6"/>
                <c:pt idx="0">
                  <c:v>Conocer como clasificar residuos orgánicos e inorgánicos. </c:v>
                </c:pt>
                <c:pt idx="1">
                  <c:v>Conocer que residuos se puede reciclar y cómo hacerlo.</c:v>
                </c:pt>
                <c:pt idx="2">
                  <c:v>Cómo denunciar a las personas o empresas que contaminan.</c:v>
                </c:pt>
                <c:pt idx="3">
                  <c:v>Conocer cómo evitar contaminar el ambiente.</c:v>
                </c:pt>
                <c:pt idx="4">
                  <c:v>Cómo proteger los bosques y animales.</c:v>
                </c:pt>
                <c:pt idx="5">
                  <c:v>Otro…….</c:v>
                </c:pt>
              </c:strCache>
            </c:strRef>
          </c:cat>
          <c:val>
            <c:numRef>
              <c:f>Hoja2!$B$2:$B$7</c:f>
              <c:numCache>
                <c:formatCode>General</c:formatCode>
                <c:ptCount val="6"/>
                <c:pt idx="0">
                  <c:v>25</c:v>
                </c:pt>
                <c:pt idx="1">
                  <c:v>37</c:v>
                </c:pt>
                <c:pt idx="2">
                  <c:v>22</c:v>
                </c:pt>
                <c:pt idx="3">
                  <c:v>97</c:v>
                </c:pt>
                <c:pt idx="4">
                  <c:v>36</c:v>
                </c:pt>
                <c:pt idx="5">
                  <c:v>0</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7499999999999994E-2"/>
          <c:y val="0.29202646544181976"/>
          <c:w val="0.84722222222222221"/>
          <c:h val="0.70336796442111404"/>
        </c:manualLayout>
      </c:layout>
      <c:pie3DChart>
        <c:varyColors val="1"/>
        <c:ser>
          <c:idx val="0"/>
          <c:order val="0"/>
          <c:explosion val="25"/>
          <c:dLbls>
            <c:txPr>
              <a:bodyPr/>
              <a:lstStyle/>
              <a:p>
                <a:pPr>
                  <a:defRPr sz="1800"/>
                </a:pPr>
                <a:endParaRPr lang="es-ES"/>
              </a:p>
            </c:txPr>
            <c:showLegendKey val="0"/>
            <c:showVal val="0"/>
            <c:showCatName val="0"/>
            <c:showSerName val="0"/>
            <c:showPercent val="1"/>
            <c:showBubbleSize val="0"/>
            <c:showLeaderLines val="1"/>
          </c:dLbls>
          <c:cat>
            <c:strRef>
              <c:f>Hoja1!$A$94:$A$95</c:f>
              <c:strCache>
                <c:ptCount val="2"/>
                <c:pt idx="0">
                  <c:v>NO</c:v>
                </c:pt>
                <c:pt idx="1">
                  <c:v>SI</c:v>
                </c:pt>
              </c:strCache>
            </c:strRef>
          </c:cat>
          <c:val>
            <c:numRef>
              <c:f>Hoja1!$B$94:$B$95</c:f>
              <c:numCache>
                <c:formatCode>General</c:formatCode>
                <c:ptCount val="2"/>
                <c:pt idx="0">
                  <c:v>21</c:v>
                </c:pt>
                <c:pt idx="1">
                  <c:v>201</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288618789553166"/>
          <c:y val="2.7777777777777776E-2"/>
          <c:w val="0.34275731970322182"/>
          <c:h val="0.15316163604549432"/>
        </c:manualLayout>
      </c:layout>
      <c:overlay val="0"/>
      <c:txPr>
        <a:bodyPr/>
        <a:lstStyle/>
        <a:p>
          <a:pPr>
            <a:defRPr sz="1800"/>
          </a:pPr>
          <a:endParaRPr lang="es-ES"/>
        </a:p>
      </c:txPr>
    </c:legend>
    <c:plotVisOnly val="1"/>
    <c:dispBlanksAs val="gap"/>
    <c:showDLblsOverMax val="0"/>
  </c:chart>
  <c:spPr>
    <a:noFill/>
  </c:spPr>
  <c:txPr>
    <a:bodyPr/>
    <a:lstStyle/>
    <a:p>
      <a:pPr>
        <a:defRPr sz="1400"/>
      </a:pPr>
      <a:endParaRPr lang="es-E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060B7198-DCAC-4180-AAFC-B2F43122E6F1}" type="datetimeFigureOut">
              <a:rPr lang="es-ES" smtClean="0"/>
              <a:t>12/05/2014</a:t>
            </a:fld>
            <a:endParaRPr lang="es-ES"/>
          </a:p>
        </p:txBody>
      </p:sp>
      <p:sp>
        <p:nvSpPr>
          <p:cNvPr id="4" name="3 Marcador de pie de página"/>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71260452-6069-41C1-B51B-D0C733ADD989}" type="slidenum">
              <a:rPr lang="es-ES" smtClean="0"/>
              <a:t>‹Nº›</a:t>
            </a:fld>
            <a:endParaRPr lang="es-ES"/>
          </a:p>
        </p:txBody>
      </p:sp>
    </p:spTree>
    <p:extLst>
      <p:ext uri="{BB962C8B-B14F-4D97-AF65-F5344CB8AC3E}">
        <p14:creationId xmlns:p14="http://schemas.microsoft.com/office/powerpoint/2010/main" val="4078852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pPr>
              <a:defRPr/>
            </a:pPr>
            <a:fld id="{BDEB31AE-6E7B-4F3A-BE6B-ECBAD9955AF4}" type="datetimeFigureOut">
              <a:rPr lang="es-ES"/>
              <a:pPr>
                <a:defRPr/>
              </a:pPr>
              <a:t>12/05/2014</a:t>
            </a:fld>
            <a:endParaRPr lang="es-ES"/>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pPr>
              <a:defRPr/>
            </a:pPr>
            <a:fld id="{5EE5B88C-6063-4471-BB37-6DE21A9C764A}" type="slidenum">
              <a:rPr lang="es-ES"/>
              <a:pPr>
                <a:defRPr/>
              </a:pPr>
              <a:t>‹Nº›</a:t>
            </a:fld>
            <a:endParaRPr lang="es-ES"/>
          </a:p>
        </p:txBody>
      </p:sp>
    </p:spTree>
    <p:extLst>
      <p:ext uri="{BB962C8B-B14F-4D97-AF65-F5344CB8AC3E}">
        <p14:creationId xmlns:p14="http://schemas.microsoft.com/office/powerpoint/2010/main" val="421945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50000"/>
              </a:lnSpc>
              <a:spcBef>
                <a:spcPct val="0"/>
              </a:spcBef>
            </a:pPr>
            <a:r>
              <a:rPr lang="es-VE" altLang="es-ES" sz="1600" smtClean="0">
                <a:solidFill>
                  <a:srgbClr val="000000"/>
                </a:solidFill>
              </a:rPr>
              <a:t>Pasamos al Capítulo número 1, que trata de El Problema</a:t>
            </a:r>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4454A8-7D1C-4AF7-8E90-27FC5C59C86A}" type="slidenum">
              <a:rPr lang="es-VE" altLang="es-ES" smtClean="0">
                <a:latin typeface="Arial" charset="0"/>
              </a:rPr>
              <a:pPr eaLnBrk="1" hangingPunct="1">
                <a:spcBef>
                  <a:spcPct val="0"/>
                </a:spcBef>
              </a:pPr>
              <a:t>3</a:t>
            </a:fld>
            <a:endParaRPr lang="es-VE" altLang="es-E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gn="just" eaLnBrk="1" hangingPunct="1">
              <a:lnSpc>
                <a:spcPct val="150000"/>
              </a:lnSpc>
              <a:defRPr/>
            </a:pPr>
            <a:r>
              <a:rPr lang="es-VE" sz="1600" dirty="0" smtClean="0"/>
              <a:t>Las conclusiones a las que ha llegado el presente trabajo son estas:</a:t>
            </a:r>
          </a:p>
          <a:p>
            <a:pPr algn="just" eaLnBrk="1" hangingPunct="1">
              <a:lnSpc>
                <a:spcPct val="150000"/>
              </a:lnSpc>
              <a:defRPr/>
            </a:pPr>
            <a:r>
              <a:rPr lang="es-VE" sz="1600" dirty="0" smtClean="0"/>
              <a:t>El 72% de los habitantes de las comunidades de </a:t>
            </a:r>
            <a:r>
              <a:rPr lang="es-VE" sz="1600" dirty="0" err="1" smtClean="0"/>
              <a:t>Kuama</a:t>
            </a:r>
            <a:r>
              <a:rPr lang="es-VE" sz="1600" dirty="0" smtClean="0"/>
              <a:t> y Chumpi  dicen que no conocen leyendas que cuenten y hagan relación al cuidado y manejo correcto de los recursos naturales; el 46% dice que ya no más práctica  las costumbres ancestrales  de pesca, cacería y el uso apropiado de sus bosques;  además se van perdiendo la identidad cultural del mismo pueblo Shuar,  con las nuevas formas de vestir, música, danza, idioma, alimentación, etc., que son adquiridas de afuera. Tendencia que se observó principalmente en los jóvenes-adultos. Referente a los  turistas,  el 45% dicen  que los habitantes si tienen conocimientos ancestrales en el uso y administración de su entorno natural.</a:t>
            </a:r>
          </a:p>
        </p:txBody>
      </p:sp>
      <p:sp>
        <p:nvSpPr>
          <p:cNvPr id="645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14F20E-6060-4E6A-AF5E-5816AA3EDF4A}" type="slidenum">
              <a:rPr lang="es-VE" altLang="es-ES" smtClean="0">
                <a:solidFill>
                  <a:srgbClr val="000000"/>
                </a:solidFill>
              </a:rPr>
              <a:pPr eaLnBrk="1" hangingPunct="1"/>
              <a:t>24</a:t>
            </a:fld>
            <a:endParaRPr lang="es-VE" altLang="es-E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55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C06EDB-3B28-4051-BA5E-7F277DC1E01C}" type="slidenum">
              <a:rPr lang="es-VE" altLang="es-ES" smtClean="0"/>
              <a:pPr eaLnBrk="1" hangingPunct="1"/>
              <a:t>25</a:t>
            </a:fld>
            <a:endParaRPr lang="es-VE"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65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8874B9-D8A6-4B52-99CC-F7B4934180EF}" type="slidenum">
              <a:rPr lang="es-VE" altLang="es-ES" smtClean="0"/>
              <a:pPr eaLnBrk="1" hangingPunct="1"/>
              <a:t>26</a:t>
            </a:fld>
            <a:endParaRPr lang="es-VE" alt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27</a:t>
            </a:fld>
            <a:endParaRPr lang="es-VE"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28</a:t>
            </a:fld>
            <a:endParaRPr lang="es-VE"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29</a:t>
            </a:fld>
            <a:endParaRPr lang="es-VE" alt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30</a:t>
            </a:fld>
            <a:endParaRPr lang="es-VE" alt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31</a:t>
            </a:fld>
            <a:endParaRPr lang="es-VE" alt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32</a:t>
            </a:fld>
            <a:endParaRPr lang="es-VE" alt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33</a:t>
            </a:fld>
            <a:endParaRPr lang="es-VE"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22FF0BA-D199-488F-8E01-B0A017ED4ACC}" type="slidenum">
              <a:rPr lang="es-ES" altLang="es-ES" smtClean="0">
                <a:latin typeface="Arial" charset="0"/>
              </a:rPr>
              <a:pPr eaLnBrk="1" hangingPunct="1">
                <a:spcBef>
                  <a:spcPct val="0"/>
                </a:spcBef>
              </a:pPr>
              <a:t>11</a:t>
            </a:fld>
            <a:endParaRPr lang="es-ES" altLang="es-E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34</a:t>
            </a:fld>
            <a:endParaRPr lang="es-VE" alt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D93B98-C68B-487B-9C51-457611A837C3}" type="slidenum">
              <a:rPr lang="es-VE" altLang="es-ES" smtClean="0"/>
              <a:pPr eaLnBrk="1" hangingPunct="1"/>
              <a:t>35</a:t>
            </a:fld>
            <a:endParaRPr lang="es-VE"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348378-3BA4-4D44-89CA-44BDFB05C3C0}" type="slidenum">
              <a:rPr lang="es-VE" altLang="es-ES" smtClean="0"/>
              <a:pPr eaLnBrk="1" hangingPunct="1"/>
              <a:t>14</a:t>
            </a:fld>
            <a:endParaRPr lang="es-VE"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es-VE" altLang="es-ES" sz="1600" smtClean="0"/>
              <a:t>Pasamos al Capítulo número 5, que trata de Conclusiones y Recomendaciones</a:t>
            </a:r>
          </a:p>
        </p:txBody>
      </p:sp>
      <p:sp>
        <p:nvSpPr>
          <p:cNvPr id="583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C3B2AF-88B4-491D-9622-5BF073547F2D}" type="slidenum">
              <a:rPr lang="es-VE" altLang="es-ES" smtClean="0">
                <a:solidFill>
                  <a:srgbClr val="000000"/>
                </a:solidFill>
              </a:rPr>
              <a:pPr eaLnBrk="1" hangingPunct="1"/>
              <a:t>15</a:t>
            </a:fld>
            <a:endParaRPr lang="es-VE" altLang="es-E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 100% de 222 estudiantes dice</a:t>
            </a:r>
            <a:r>
              <a:rPr lang="es-VE" sz="1400" baseline="0" dirty="0" smtClean="0"/>
              <a:t> no conocer de la existencia de algún proyecto de educación ambiental</a:t>
            </a:r>
            <a:endParaRPr lang="es-VE" sz="1400" dirty="0" smtClean="0"/>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2AAB1B-DE0F-47DD-8EF1-EE4619CDB68A}" type="slidenum">
              <a:rPr lang="es-VE" altLang="es-ES" smtClean="0"/>
              <a:pPr eaLnBrk="1" hangingPunct="1"/>
              <a:t>17</a:t>
            </a:fld>
            <a:endParaRPr lang="es-VE"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 el 68%</a:t>
            </a:r>
            <a:r>
              <a:rPr lang="es-VE" sz="1400" baseline="0" dirty="0" smtClean="0"/>
              <a:t> de 222 estudiantes considera que los ríos son el elemento de mayor contaminación</a:t>
            </a:r>
            <a:endParaRPr lang="es-VE" sz="1400" dirty="0" smtClean="0"/>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3B2751-CA0B-4E90-8BA8-8007D21CB102}" type="slidenum">
              <a:rPr lang="es-VE" altLang="es-ES" smtClean="0"/>
              <a:pPr eaLnBrk="1" hangingPunct="1"/>
              <a:t>18</a:t>
            </a:fld>
            <a:endParaRPr lang="es-VE"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 el 45% de padres de familia piensa que lo más importante</a:t>
            </a:r>
            <a:r>
              <a:rPr lang="es-VE" sz="1400" baseline="0" dirty="0" smtClean="0"/>
              <a:t> es conocer como evitar la contaminación</a:t>
            </a:r>
            <a:endParaRPr lang="es-VE" sz="1400" dirty="0" smtClean="0"/>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CE1E45-8959-4868-9C8F-0298574AC90E}" type="slidenum">
              <a:rPr lang="es-VE" altLang="es-ES" smtClean="0"/>
              <a:pPr eaLnBrk="1" hangingPunct="1"/>
              <a:t>19</a:t>
            </a:fld>
            <a:endParaRPr lang="es-VE"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70000" lnSpcReduction="20000"/>
          </a:bodyPr>
          <a:lstStyle/>
          <a:p>
            <a:pPr algn="just">
              <a:lnSpc>
                <a:spcPct val="150000"/>
              </a:lnSpc>
              <a:defRPr/>
            </a:pPr>
            <a:r>
              <a:rPr lang="es-VE" sz="1400" dirty="0" smtClean="0"/>
              <a:t>En el Marco Metodológico vemos que: 91 por ciento de 222 estudiantes cree que es necesario un proyecto de educación ambiental</a:t>
            </a:r>
          </a:p>
          <a:p>
            <a:pPr algn="just">
              <a:lnSpc>
                <a:spcPct val="150000"/>
              </a:lnSpc>
              <a:defRPr/>
            </a:pPr>
            <a:endParaRPr lang="es-VE" dirty="0" smtClean="0"/>
          </a:p>
          <a:p>
            <a:pPr algn="just">
              <a:lnSpc>
                <a:spcPct val="150000"/>
              </a:lnSpc>
              <a:defRPr/>
            </a:pPr>
            <a:r>
              <a:rPr lang="es-VE" sz="1400" dirty="0" smtClean="0"/>
              <a:t>El </a:t>
            </a:r>
            <a:r>
              <a:rPr lang="es-VE" sz="1400" b="1" u="sng" dirty="0" smtClean="0"/>
              <a:t>Enfoque</a:t>
            </a:r>
            <a:r>
              <a:rPr lang="es-VE" sz="1400" dirty="0" smtClean="0"/>
              <a:t> es método deductivo e inductivo,</a:t>
            </a:r>
          </a:p>
          <a:p>
            <a:pPr algn="just">
              <a:lnSpc>
                <a:spcPct val="150000"/>
              </a:lnSpc>
              <a:defRPr/>
            </a:pPr>
            <a:endParaRPr lang="es-VE" sz="1400" dirty="0" smtClean="0"/>
          </a:p>
          <a:p>
            <a:pPr algn="just">
              <a:lnSpc>
                <a:spcPct val="150000"/>
              </a:lnSpc>
              <a:defRPr/>
            </a:pPr>
            <a:r>
              <a:rPr lang="es-VE" sz="1400" dirty="0" smtClean="0"/>
              <a:t>El </a:t>
            </a:r>
            <a:r>
              <a:rPr lang="es-VE" sz="1400" b="1" u="sng" dirty="0" smtClean="0"/>
              <a:t>Modalidad de Investigación</a:t>
            </a:r>
            <a:r>
              <a:rPr lang="es-VE" sz="1400" dirty="0" smtClean="0"/>
              <a:t> es investigación de campo y bibliográfica-documental,</a:t>
            </a:r>
          </a:p>
          <a:p>
            <a:pPr algn="just">
              <a:lnSpc>
                <a:spcPct val="150000"/>
              </a:lnSpc>
              <a:defRPr/>
            </a:pPr>
            <a:endParaRPr lang="es-VE" sz="1400" dirty="0" smtClean="0"/>
          </a:p>
          <a:p>
            <a:pPr algn="just">
              <a:lnSpc>
                <a:spcPct val="150000"/>
              </a:lnSpc>
              <a:defRPr/>
            </a:pPr>
            <a:r>
              <a:rPr lang="es-VE" sz="1400" dirty="0" smtClean="0"/>
              <a:t>La </a:t>
            </a:r>
            <a:r>
              <a:rPr lang="es-VE" sz="1400" b="1" u="sng" dirty="0" smtClean="0"/>
              <a:t>Tipo de investigación</a:t>
            </a:r>
            <a:r>
              <a:rPr lang="es-VE" sz="1400" dirty="0" smtClean="0"/>
              <a:t> es </a:t>
            </a:r>
            <a:r>
              <a:rPr lang="es-VE" sz="1400" dirty="0" err="1" smtClean="0"/>
              <a:t>Correlacional</a:t>
            </a:r>
            <a:endParaRPr lang="es-VE" sz="1400" dirty="0" smtClean="0"/>
          </a:p>
          <a:p>
            <a:pPr algn="just">
              <a:lnSpc>
                <a:spcPct val="150000"/>
              </a:lnSpc>
              <a:defRPr/>
            </a:pPr>
            <a:endParaRPr lang="es-VE" sz="1400" dirty="0" smtClean="0"/>
          </a:p>
          <a:p>
            <a:pPr algn="just">
              <a:lnSpc>
                <a:spcPct val="150000"/>
              </a:lnSpc>
              <a:defRPr/>
            </a:pPr>
            <a:r>
              <a:rPr lang="es-VE" sz="1400" dirty="0" smtClean="0"/>
              <a:t>La</a:t>
            </a:r>
            <a:r>
              <a:rPr lang="es-VE" sz="1400" b="1" dirty="0" smtClean="0"/>
              <a:t> </a:t>
            </a:r>
            <a:r>
              <a:rPr lang="es-VE" sz="1400" b="1" u="sng" dirty="0" smtClean="0"/>
              <a:t>Población y Muestra</a:t>
            </a:r>
            <a:r>
              <a:rPr lang="es-VE" sz="1400" b="1" dirty="0" smtClean="0"/>
              <a:t>: </a:t>
            </a:r>
            <a:r>
              <a:rPr lang="es-VE" sz="1400" dirty="0" smtClean="0"/>
              <a:t>La Población estuvo compuesta por dos grupos: </a:t>
            </a:r>
          </a:p>
          <a:p>
            <a:pPr marL="285750" indent="-285750" algn="just">
              <a:lnSpc>
                <a:spcPct val="150000"/>
              </a:lnSpc>
              <a:buFont typeface="Arial" pitchFamily="34" charset="0"/>
              <a:buChar char="•"/>
              <a:defRPr/>
            </a:pPr>
            <a:r>
              <a:rPr lang="es-VE" sz="1400" dirty="0" smtClean="0"/>
              <a:t>Los Habitantes de la zona que fueron 48 personas y</a:t>
            </a:r>
          </a:p>
          <a:p>
            <a:pPr marL="285750" indent="-285750" algn="just">
              <a:lnSpc>
                <a:spcPct val="150000"/>
              </a:lnSpc>
              <a:buFont typeface="Arial" pitchFamily="34" charset="0"/>
              <a:buChar char="•"/>
              <a:defRPr/>
            </a:pPr>
            <a:r>
              <a:rPr lang="es-VE" sz="1400" dirty="0" smtClean="0"/>
              <a:t>Los Turistas que totalizaron 150</a:t>
            </a:r>
          </a:p>
          <a:p>
            <a:pPr algn="just">
              <a:lnSpc>
                <a:spcPct val="150000"/>
              </a:lnSpc>
              <a:buFont typeface="Arial" pitchFamily="34" charset="0"/>
              <a:buNone/>
              <a:defRPr/>
            </a:pPr>
            <a:r>
              <a:rPr lang="es-VE" sz="1400" dirty="0" smtClean="0"/>
              <a:t>Se decidió que la muestra fuese la misma que la población en ambos grupos.</a:t>
            </a:r>
          </a:p>
          <a:p>
            <a:pPr algn="just">
              <a:lnSpc>
                <a:spcPct val="150000"/>
              </a:lnSpc>
              <a:defRPr/>
            </a:pPr>
            <a:endParaRPr lang="es-VE" sz="1400" dirty="0" smtClean="0"/>
          </a:p>
          <a:p>
            <a:pPr algn="just">
              <a:lnSpc>
                <a:spcPct val="150000"/>
              </a:lnSpc>
              <a:defRPr/>
            </a:pPr>
            <a:r>
              <a:rPr lang="es-VE" sz="1400" b="1" u="sng" dirty="0" smtClean="0"/>
              <a:t>Las Técnicas e Instrumentos de Recolección de Datos</a:t>
            </a:r>
            <a:r>
              <a:rPr lang="es-VE" sz="1400" dirty="0" smtClean="0"/>
              <a:t>: </a:t>
            </a:r>
            <a:endParaRPr lang="es-VE" sz="1400" b="1" u="sng" dirty="0" smtClean="0"/>
          </a:p>
          <a:p>
            <a:pPr algn="just">
              <a:lnSpc>
                <a:spcPct val="150000"/>
              </a:lnSpc>
              <a:defRPr/>
            </a:pPr>
            <a:r>
              <a:rPr lang="es-VE" sz="1400" dirty="0" smtClean="0"/>
              <a:t>En la recolección de la información se utilizaron las siguientes técnicas e Instrumento de Recolección de Datos:</a:t>
            </a:r>
          </a:p>
          <a:p>
            <a:pPr marL="285750" indent="-285750" algn="just">
              <a:lnSpc>
                <a:spcPct val="150000"/>
              </a:lnSpc>
              <a:buFont typeface="Arial" pitchFamily="34" charset="0"/>
              <a:buChar char="•"/>
              <a:defRPr/>
            </a:pPr>
            <a:r>
              <a:rPr lang="es-VE" sz="1400" dirty="0" smtClean="0"/>
              <a:t>Referencias Bibliográficas</a:t>
            </a:r>
          </a:p>
          <a:p>
            <a:pPr marL="285750" indent="-285750" algn="just">
              <a:lnSpc>
                <a:spcPct val="150000"/>
              </a:lnSpc>
              <a:buFont typeface="Arial" pitchFamily="34" charset="0"/>
              <a:buChar char="•"/>
              <a:defRPr/>
            </a:pPr>
            <a:r>
              <a:rPr lang="es-VE" sz="1400" dirty="0" smtClean="0"/>
              <a:t>Encuesta</a:t>
            </a:r>
          </a:p>
          <a:p>
            <a:pPr marL="285750" indent="-285750" algn="just">
              <a:lnSpc>
                <a:spcPct val="150000"/>
              </a:lnSpc>
              <a:buFont typeface="Arial" pitchFamily="34" charset="0"/>
              <a:buChar char="•"/>
              <a:defRPr/>
            </a:pPr>
            <a:r>
              <a:rPr lang="es-VE" sz="1400" dirty="0" smtClean="0"/>
              <a:t>Entrevista</a:t>
            </a:r>
          </a:p>
          <a:p>
            <a:pPr marL="285750" indent="-285750" algn="just">
              <a:lnSpc>
                <a:spcPct val="150000"/>
              </a:lnSpc>
              <a:buFont typeface="Arial" pitchFamily="34" charset="0"/>
              <a:buChar char="•"/>
              <a:defRPr/>
            </a:pPr>
            <a:r>
              <a:rPr lang="es-VE" sz="1400" dirty="0" smtClean="0"/>
              <a:t>Observación Directa</a:t>
            </a:r>
            <a:endParaRPr lang="es-VE" sz="1400" dirty="0"/>
          </a:p>
        </p:txBody>
      </p:sp>
      <p:sp>
        <p:nvSpPr>
          <p:cNvPr id="624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E232CE-39D3-4937-B50D-13AE6C37C956}" type="slidenum">
              <a:rPr lang="es-VE" altLang="es-ES" smtClean="0"/>
              <a:pPr eaLnBrk="1" hangingPunct="1"/>
              <a:t>20</a:t>
            </a:fld>
            <a:endParaRPr lang="es-VE"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es-VE" altLang="es-ES" sz="1600" smtClean="0"/>
              <a:t>Pasamos al Capítulo número 5, que trata de Conclusiones y Recomendaciones</a:t>
            </a:r>
          </a:p>
        </p:txBody>
      </p:sp>
      <p:sp>
        <p:nvSpPr>
          <p:cNvPr id="634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7AF5F1-5CC5-4E61-A618-B0C2F218FBCA}" type="slidenum">
              <a:rPr lang="es-VE" altLang="es-ES" smtClean="0">
                <a:solidFill>
                  <a:srgbClr val="000000"/>
                </a:solidFill>
              </a:rPr>
              <a:pPr eaLnBrk="1" hangingPunct="1"/>
              <a:t>23</a:t>
            </a:fld>
            <a:endParaRPr lang="es-VE" altLang="es-E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32CCC16F-5BAD-4F9E-94D9-D7ACC67D04CD}" type="slidenum">
              <a:rPr lang="es-ES" altLang="es-ES"/>
              <a:pPr>
                <a:defRPr/>
              </a:pPr>
              <a:t>‹Nº›</a:t>
            </a:fld>
            <a:endParaRPr lang="es-ES" altLang="es-ES"/>
          </a:p>
        </p:txBody>
      </p:sp>
    </p:spTree>
    <p:extLst>
      <p:ext uri="{BB962C8B-B14F-4D97-AF65-F5344CB8AC3E}">
        <p14:creationId xmlns:p14="http://schemas.microsoft.com/office/powerpoint/2010/main" val="113190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B6A9367B-9200-4985-B285-5F9C10B59A1B}" type="slidenum">
              <a:rPr lang="es-ES" altLang="es-ES"/>
              <a:pPr>
                <a:defRPr/>
              </a:pPr>
              <a:t>‹Nº›</a:t>
            </a:fld>
            <a:endParaRPr lang="es-ES" altLang="es-ES"/>
          </a:p>
        </p:txBody>
      </p:sp>
    </p:spTree>
    <p:extLst>
      <p:ext uri="{BB962C8B-B14F-4D97-AF65-F5344CB8AC3E}">
        <p14:creationId xmlns:p14="http://schemas.microsoft.com/office/powerpoint/2010/main" val="175420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863F901A-AE6B-48ED-8047-169745E3004D}" type="slidenum">
              <a:rPr lang="es-ES" altLang="es-ES"/>
              <a:pPr>
                <a:defRPr/>
              </a:pPr>
              <a:t>‹Nº›</a:t>
            </a:fld>
            <a:endParaRPr lang="es-ES" altLang="es-ES"/>
          </a:p>
        </p:txBody>
      </p:sp>
    </p:spTree>
    <p:extLst>
      <p:ext uri="{BB962C8B-B14F-4D97-AF65-F5344CB8AC3E}">
        <p14:creationId xmlns:p14="http://schemas.microsoft.com/office/powerpoint/2010/main" val="396913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28600"/>
            <a:ext cx="82296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3" name="2 Marcador de fecha"/>
          <p:cNvSpPr>
            <a:spLocks noGrp="1"/>
          </p:cNvSpPr>
          <p:nvPr>
            <p:ph type="dt" sz="half" idx="10"/>
          </p:nvPr>
        </p:nvSpPr>
        <p:spPr>
          <a:xfrm>
            <a:off x="457200" y="6248400"/>
            <a:ext cx="2133600" cy="457200"/>
          </a:xfrm>
        </p:spPr>
        <p:txBody>
          <a:bodyPr/>
          <a:lstStyle>
            <a:lvl1pPr>
              <a:defRPr>
                <a:solidFill>
                  <a:prstClr val="black">
                    <a:tint val="75000"/>
                  </a:prstClr>
                </a:solidFill>
              </a:defRPr>
            </a:lvl1pPr>
          </a:lstStyle>
          <a:p>
            <a:pPr>
              <a:defRPr/>
            </a:pPr>
            <a:endParaRPr lang="es-ES_tradnl"/>
          </a:p>
        </p:txBody>
      </p:sp>
      <p:sp>
        <p:nvSpPr>
          <p:cNvPr id="4" name="3 Marcador de pie de página"/>
          <p:cNvSpPr>
            <a:spLocks noGrp="1"/>
          </p:cNvSpPr>
          <p:nvPr>
            <p:ph type="ftr" sz="quarter" idx="11"/>
          </p:nvPr>
        </p:nvSpPr>
        <p:spPr>
          <a:xfrm>
            <a:off x="3124200" y="6248400"/>
            <a:ext cx="2895600" cy="457200"/>
          </a:xfrm>
        </p:spPr>
        <p:txBody>
          <a:bodyPr/>
          <a:lstStyle>
            <a:lvl1pPr>
              <a:defRPr>
                <a:solidFill>
                  <a:prstClr val="black">
                    <a:tint val="75000"/>
                  </a:prstClr>
                </a:solidFill>
              </a:defRPr>
            </a:lvl1pPr>
          </a:lstStyle>
          <a:p>
            <a:pPr>
              <a:defRPr/>
            </a:pPr>
            <a:endParaRPr lang="es-ES_tradnl"/>
          </a:p>
        </p:txBody>
      </p:sp>
      <p:sp>
        <p:nvSpPr>
          <p:cNvPr id="5" name="4 Marcador de número de diapositiva"/>
          <p:cNvSpPr>
            <a:spLocks noGrp="1"/>
          </p:cNvSpPr>
          <p:nvPr>
            <p:ph type="sldNum" sz="quarter" idx="12"/>
          </p:nvPr>
        </p:nvSpPr>
        <p:spPr>
          <a:xfrm>
            <a:off x="6553200" y="6248400"/>
            <a:ext cx="2133600" cy="457200"/>
          </a:xfrm>
        </p:spPr>
        <p:txBody>
          <a:bodyPr/>
          <a:lstStyle>
            <a:lvl1pPr>
              <a:defRPr>
                <a:solidFill>
                  <a:prstClr val="black">
                    <a:tint val="75000"/>
                  </a:prstClr>
                </a:solidFill>
              </a:defRPr>
            </a:lvl1pPr>
          </a:lstStyle>
          <a:p>
            <a:pPr>
              <a:defRPr/>
            </a:pPr>
            <a:fld id="{36E355E8-4ABD-4545-8DEC-0BF1F590F44D}" type="slidenum">
              <a:rPr lang="es-ES_tradnl"/>
              <a:pPr>
                <a:defRPr/>
              </a:pPr>
              <a:t>‹Nº›</a:t>
            </a:fld>
            <a:endParaRPr lang="es-ES_tradnl"/>
          </a:p>
        </p:txBody>
      </p:sp>
    </p:spTree>
    <p:extLst>
      <p:ext uri="{BB962C8B-B14F-4D97-AF65-F5344CB8AC3E}">
        <p14:creationId xmlns:p14="http://schemas.microsoft.com/office/powerpoint/2010/main" val="87675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842187C-BE24-4356-8EC6-344DB87F8072}"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169DC25-A232-46C3-AFCD-66C3137C062F}" type="slidenum">
              <a:rPr lang="es-VE"/>
              <a:pPr>
                <a:defRPr/>
              </a:pPr>
              <a:t>‹Nº›</a:t>
            </a:fld>
            <a:endParaRPr lang="es-VE"/>
          </a:p>
        </p:txBody>
      </p:sp>
    </p:spTree>
    <p:extLst>
      <p:ext uri="{BB962C8B-B14F-4D97-AF65-F5344CB8AC3E}">
        <p14:creationId xmlns:p14="http://schemas.microsoft.com/office/powerpoint/2010/main" val="337958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22F1FA-FE06-4ACD-A3DE-85138BF3AEFC}"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16EF8D0-4D7C-476E-84B4-3D3E7E3054F8}" type="slidenum">
              <a:rPr lang="es-VE"/>
              <a:pPr>
                <a:defRPr/>
              </a:pPr>
              <a:t>‹Nº›</a:t>
            </a:fld>
            <a:endParaRPr lang="es-VE"/>
          </a:p>
        </p:txBody>
      </p:sp>
    </p:spTree>
    <p:extLst>
      <p:ext uri="{BB962C8B-B14F-4D97-AF65-F5344CB8AC3E}">
        <p14:creationId xmlns:p14="http://schemas.microsoft.com/office/powerpoint/2010/main" val="3121997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9D796F7-CA20-42A6-A523-2C96FF920009}"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DF7E712-634D-490B-997C-58032BC99DC7}" type="slidenum">
              <a:rPr lang="es-VE"/>
              <a:pPr>
                <a:defRPr/>
              </a:pPr>
              <a:t>‹Nº›</a:t>
            </a:fld>
            <a:endParaRPr lang="es-VE"/>
          </a:p>
        </p:txBody>
      </p:sp>
    </p:spTree>
    <p:extLst>
      <p:ext uri="{BB962C8B-B14F-4D97-AF65-F5344CB8AC3E}">
        <p14:creationId xmlns:p14="http://schemas.microsoft.com/office/powerpoint/2010/main" val="359752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DCC3E3B-F03D-430A-8483-47A97F4DABA2}" type="datetimeFigureOut">
              <a:rPr lang="es-VE"/>
              <a:pPr>
                <a:defRPr/>
              </a:pPr>
              <a:t>12/05/2014</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7FEF872-D461-4DD5-9A22-C271CA2A8FD9}" type="slidenum">
              <a:rPr lang="es-VE"/>
              <a:pPr>
                <a:defRPr/>
              </a:pPr>
              <a:t>‹Nº›</a:t>
            </a:fld>
            <a:endParaRPr lang="es-VE"/>
          </a:p>
        </p:txBody>
      </p:sp>
    </p:spTree>
    <p:extLst>
      <p:ext uri="{BB962C8B-B14F-4D97-AF65-F5344CB8AC3E}">
        <p14:creationId xmlns:p14="http://schemas.microsoft.com/office/powerpoint/2010/main" val="287977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21375B-23CC-4108-903A-721BB35DE2D8}" type="datetimeFigureOut">
              <a:rPr lang="es-VE"/>
              <a:pPr>
                <a:defRPr/>
              </a:pPr>
              <a:t>12/05/2014</a:t>
            </a:fld>
            <a:endParaRPr lang="es-VE"/>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DBBEF8B-AC37-4D98-8DCE-21644C404CC9}" type="slidenum">
              <a:rPr lang="es-VE"/>
              <a:pPr>
                <a:defRPr/>
              </a:pPr>
              <a:t>‹Nº›</a:t>
            </a:fld>
            <a:endParaRPr lang="es-VE"/>
          </a:p>
        </p:txBody>
      </p:sp>
    </p:spTree>
    <p:extLst>
      <p:ext uri="{BB962C8B-B14F-4D97-AF65-F5344CB8AC3E}">
        <p14:creationId xmlns:p14="http://schemas.microsoft.com/office/powerpoint/2010/main" val="2894031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E2EBF48-34CD-474E-85E1-A7FEFE57FDDF}" type="datetimeFigureOut">
              <a:rPr lang="es-VE"/>
              <a:pPr>
                <a:defRPr/>
              </a:pPr>
              <a:t>12/05/2014</a:t>
            </a:fld>
            <a:endParaRPr lang="es-VE"/>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23D0AAC-5C52-4F0E-A783-DB167E999CFB}" type="slidenum">
              <a:rPr lang="es-VE"/>
              <a:pPr>
                <a:defRPr/>
              </a:pPr>
              <a:t>‹Nº›</a:t>
            </a:fld>
            <a:endParaRPr lang="es-VE"/>
          </a:p>
        </p:txBody>
      </p:sp>
    </p:spTree>
    <p:extLst>
      <p:ext uri="{BB962C8B-B14F-4D97-AF65-F5344CB8AC3E}">
        <p14:creationId xmlns:p14="http://schemas.microsoft.com/office/powerpoint/2010/main" val="4255524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3402C4D-5BF6-4275-9701-958AFA64E1D6}" type="datetimeFigureOut">
              <a:rPr lang="es-VE"/>
              <a:pPr>
                <a:defRPr/>
              </a:pPr>
              <a:t>12/05/2014</a:t>
            </a:fld>
            <a:endParaRPr lang="es-VE"/>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2ED715E-5EBD-4115-8DEE-B8AA2A59633B}" type="slidenum">
              <a:rPr lang="es-VE"/>
              <a:pPr>
                <a:defRPr/>
              </a:pPr>
              <a:t>‹Nº›</a:t>
            </a:fld>
            <a:endParaRPr lang="es-VE"/>
          </a:p>
        </p:txBody>
      </p:sp>
    </p:spTree>
    <p:extLst>
      <p:ext uri="{BB962C8B-B14F-4D97-AF65-F5344CB8AC3E}">
        <p14:creationId xmlns:p14="http://schemas.microsoft.com/office/powerpoint/2010/main" val="278726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5ADE3F7D-8220-4365-9093-C7F4E17F98D3}" type="slidenum">
              <a:rPr lang="es-ES" altLang="es-ES"/>
              <a:pPr>
                <a:defRPr/>
              </a:pPr>
              <a:t>‹Nº›</a:t>
            </a:fld>
            <a:endParaRPr lang="es-ES" altLang="es-ES"/>
          </a:p>
        </p:txBody>
      </p:sp>
    </p:spTree>
    <p:extLst>
      <p:ext uri="{BB962C8B-B14F-4D97-AF65-F5344CB8AC3E}">
        <p14:creationId xmlns:p14="http://schemas.microsoft.com/office/powerpoint/2010/main" val="1126317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CECD44C-1000-43B6-B533-471043013E84}" type="datetimeFigureOut">
              <a:rPr lang="es-VE"/>
              <a:pPr>
                <a:defRPr/>
              </a:pPr>
              <a:t>12/05/2014</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15FF963-0D2F-4B68-ABAA-372E22F75097}" type="slidenum">
              <a:rPr lang="es-VE"/>
              <a:pPr>
                <a:defRPr/>
              </a:pPr>
              <a:t>‹Nº›</a:t>
            </a:fld>
            <a:endParaRPr lang="es-VE"/>
          </a:p>
        </p:txBody>
      </p:sp>
    </p:spTree>
    <p:extLst>
      <p:ext uri="{BB962C8B-B14F-4D97-AF65-F5344CB8AC3E}">
        <p14:creationId xmlns:p14="http://schemas.microsoft.com/office/powerpoint/2010/main" val="252022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530B8D-56CE-4793-BECC-0E1B254361F5}" type="datetimeFigureOut">
              <a:rPr lang="es-VE"/>
              <a:pPr>
                <a:defRPr/>
              </a:pPr>
              <a:t>12/05/2014</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4AB1C41-73C3-4FC3-8867-9DB04F2D8E43}" type="slidenum">
              <a:rPr lang="es-VE"/>
              <a:pPr>
                <a:defRPr/>
              </a:pPr>
              <a:t>‹Nº›</a:t>
            </a:fld>
            <a:endParaRPr lang="es-VE"/>
          </a:p>
        </p:txBody>
      </p:sp>
    </p:spTree>
    <p:extLst>
      <p:ext uri="{BB962C8B-B14F-4D97-AF65-F5344CB8AC3E}">
        <p14:creationId xmlns:p14="http://schemas.microsoft.com/office/powerpoint/2010/main" val="299126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C13E3E-CC6B-4C92-B8CB-E7A35D6EDBE6}"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9BCA9A3-C459-4E89-AC0A-B471A023AF25}" type="slidenum">
              <a:rPr lang="es-VE"/>
              <a:pPr>
                <a:defRPr/>
              </a:pPr>
              <a:t>‹Nº›</a:t>
            </a:fld>
            <a:endParaRPr lang="es-VE"/>
          </a:p>
        </p:txBody>
      </p:sp>
    </p:spTree>
    <p:extLst>
      <p:ext uri="{BB962C8B-B14F-4D97-AF65-F5344CB8AC3E}">
        <p14:creationId xmlns:p14="http://schemas.microsoft.com/office/powerpoint/2010/main" val="3090969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456052-82B8-4B83-9F44-B855E3C79B0E}"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0A52489-09DD-4B55-8A72-0B2FFB1F2FDA}" type="slidenum">
              <a:rPr lang="es-VE"/>
              <a:pPr>
                <a:defRPr/>
              </a:pPr>
              <a:t>‹Nº›</a:t>
            </a:fld>
            <a:endParaRPr lang="es-VE"/>
          </a:p>
        </p:txBody>
      </p:sp>
    </p:spTree>
    <p:extLst>
      <p:ext uri="{BB962C8B-B14F-4D97-AF65-F5344CB8AC3E}">
        <p14:creationId xmlns:p14="http://schemas.microsoft.com/office/powerpoint/2010/main" val="139062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2B14AF7-4B85-4AC2-AACE-12C5F6B7CDB3}"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C5D423-94CE-45DB-B3E2-A7AD8A5C684F}" type="slidenum">
              <a:rPr lang="es-VE"/>
              <a:pPr>
                <a:defRPr/>
              </a:pPr>
              <a:t>‹Nº›</a:t>
            </a:fld>
            <a:endParaRPr lang="es-VE"/>
          </a:p>
        </p:txBody>
      </p:sp>
    </p:spTree>
    <p:extLst>
      <p:ext uri="{BB962C8B-B14F-4D97-AF65-F5344CB8AC3E}">
        <p14:creationId xmlns:p14="http://schemas.microsoft.com/office/powerpoint/2010/main" val="2944058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C0365E-506A-4757-9F85-FC093B07106F}"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5BA390B-8E93-4F30-AC80-6BDD31AED746}" type="slidenum">
              <a:rPr lang="es-VE"/>
              <a:pPr>
                <a:defRPr/>
              </a:pPr>
              <a:t>‹Nº›</a:t>
            </a:fld>
            <a:endParaRPr lang="es-VE"/>
          </a:p>
        </p:txBody>
      </p:sp>
    </p:spTree>
    <p:extLst>
      <p:ext uri="{BB962C8B-B14F-4D97-AF65-F5344CB8AC3E}">
        <p14:creationId xmlns:p14="http://schemas.microsoft.com/office/powerpoint/2010/main" val="405285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7FB2451-22A5-4015-8329-56416B41BEBD}"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A31E5A0-8E2E-42E9-A968-DA1B9FD01DB5}" type="slidenum">
              <a:rPr lang="es-VE"/>
              <a:pPr>
                <a:defRPr/>
              </a:pPr>
              <a:t>‹Nº›</a:t>
            </a:fld>
            <a:endParaRPr lang="es-VE"/>
          </a:p>
        </p:txBody>
      </p:sp>
    </p:spTree>
    <p:extLst>
      <p:ext uri="{BB962C8B-B14F-4D97-AF65-F5344CB8AC3E}">
        <p14:creationId xmlns:p14="http://schemas.microsoft.com/office/powerpoint/2010/main" val="3210568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F31CA9A-5299-4E35-95FB-405AA6DF66CB}" type="datetimeFigureOut">
              <a:rPr lang="es-VE"/>
              <a:pPr>
                <a:defRPr/>
              </a:pPr>
              <a:t>12/05/2014</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5709329-73C3-4426-8954-3646A6255606}" type="slidenum">
              <a:rPr lang="es-VE"/>
              <a:pPr>
                <a:defRPr/>
              </a:pPr>
              <a:t>‹Nº›</a:t>
            </a:fld>
            <a:endParaRPr lang="es-VE"/>
          </a:p>
        </p:txBody>
      </p:sp>
    </p:spTree>
    <p:extLst>
      <p:ext uri="{BB962C8B-B14F-4D97-AF65-F5344CB8AC3E}">
        <p14:creationId xmlns:p14="http://schemas.microsoft.com/office/powerpoint/2010/main" val="2564798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D0D7A7-C22C-4A83-BEB7-8F608396EBEE}" type="datetimeFigureOut">
              <a:rPr lang="es-VE"/>
              <a:pPr>
                <a:defRPr/>
              </a:pPr>
              <a:t>12/05/2014</a:t>
            </a:fld>
            <a:endParaRPr lang="es-VE"/>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56A35FD-C2C5-4783-837C-F69D6CDB0272}" type="slidenum">
              <a:rPr lang="es-VE"/>
              <a:pPr>
                <a:defRPr/>
              </a:pPr>
              <a:t>‹Nº›</a:t>
            </a:fld>
            <a:endParaRPr lang="es-VE"/>
          </a:p>
        </p:txBody>
      </p:sp>
    </p:spTree>
    <p:extLst>
      <p:ext uri="{BB962C8B-B14F-4D97-AF65-F5344CB8AC3E}">
        <p14:creationId xmlns:p14="http://schemas.microsoft.com/office/powerpoint/2010/main" val="1753132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A87E53C-136D-45EC-B1B2-36B736EDC17C}" type="datetimeFigureOut">
              <a:rPr lang="es-VE"/>
              <a:pPr>
                <a:defRPr/>
              </a:pPr>
              <a:t>12/05/2014</a:t>
            </a:fld>
            <a:endParaRPr lang="es-VE"/>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306FB92-D138-4EA3-B8B6-DBA4ECB644E1}" type="slidenum">
              <a:rPr lang="es-VE"/>
              <a:pPr>
                <a:defRPr/>
              </a:pPr>
              <a:t>‹Nº›</a:t>
            </a:fld>
            <a:endParaRPr lang="es-VE"/>
          </a:p>
        </p:txBody>
      </p:sp>
    </p:spTree>
    <p:extLst>
      <p:ext uri="{BB962C8B-B14F-4D97-AF65-F5344CB8AC3E}">
        <p14:creationId xmlns:p14="http://schemas.microsoft.com/office/powerpoint/2010/main" val="259528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p:cNvSpPr>
            <a:spLocks noGrp="1" noChangeArrowheads="1"/>
          </p:cNvSpPr>
          <p:nvPr>
            <p:ph type="sldNum" sz="quarter" idx="12"/>
          </p:nvPr>
        </p:nvSpPr>
        <p:spPr>
          <a:ln/>
        </p:spPr>
        <p:txBody>
          <a:bodyPr/>
          <a:lstStyle>
            <a:lvl1pPr>
              <a:defRPr/>
            </a:lvl1pPr>
          </a:lstStyle>
          <a:p>
            <a:pPr>
              <a:defRPr/>
            </a:pPr>
            <a:fld id="{18532AA7-E81F-4D52-8F1A-690C075004D1}" type="slidenum">
              <a:rPr lang="es-ES" altLang="es-ES"/>
              <a:pPr>
                <a:defRPr/>
              </a:pPr>
              <a:t>‹Nº›</a:t>
            </a:fld>
            <a:endParaRPr lang="es-ES" altLang="es-ES"/>
          </a:p>
        </p:txBody>
      </p:sp>
    </p:spTree>
    <p:extLst>
      <p:ext uri="{BB962C8B-B14F-4D97-AF65-F5344CB8AC3E}">
        <p14:creationId xmlns:p14="http://schemas.microsoft.com/office/powerpoint/2010/main" val="4257286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CF9F62B-66E3-457D-A646-92A219CE27D2}" type="datetimeFigureOut">
              <a:rPr lang="es-VE"/>
              <a:pPr>
                <a:defRPr/>
              </a:pPr>
              <a:t>12/05/2014</a:t>
            </a:fld>
            <a:endParaRPr lang="es-VE"/>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2B33616-F16E-4CD4-B679-28584E61C101}" type="slidenum">
              <a:rPr lang="es-VE"/>
              <a:pPr>
                <a:defRPr/>
              </a:pPr>
              <a:t>‹Nº›</a:t>
            </a:fld>
            <a:endParaRPr lang="es-VE"/>
          </a:p>
        </p:txBody>
      </p:sp>
    </p:spTree>
    <p:extLst>
      <p:ext uri="{BB962C8B-B14F-4D97-AF65-F5344CB8AC3E}">
        <p14:creationId xmlns:p14="http://schemas.microsoft.com/office/powerpoint/2010/main" val="3431600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7A14721-76D6-45A3-97B3-100CE6CC6E77}" type="datetimeFigureOut">
              <a:rPr lang="es-VE"/>
              <a:pPr>
                <a:defRPr/>
              </a:pPr>
              <a:t>12/05/2014</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A573714-DF0B-4BFA-B10E-1DD2673C0D07}" type="slidenum">
              <a:rPr lang="es-VE"/>
              <a:pPr>
                <a:defRPr/>
              </a:pPr>
              <a:t>‹Nº›</a:t>
            </a:fld>
            <a:endParaRPr lang="es-VE"/>
          </a:p>
        </p:txBody>
      </p:sp>
    </p:spTree>
    <p:extLst>
      <p:ext uri="{BB962C8B-B14F-4D97-AF65-F5344CB8AC3E}">
        <p14:creationId xmlns:p14="http://schemas.microsoft.com/office/powerpoint/2010/main" val="1896523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FD6F42-0488-4A4E-94E5-9F2BC2D37C7D}" type="datetimeFigureOut">
              <a:rPr lang="es-VE"/>
              <a:pPr>
                <a:defRPr/>
              </a:pPr>
              <a:t>12/05/2014</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FAA254E-98B5-40C5-AE51-99D2A47D71F8}" type="slidenum">
              <a:rPr lang="es-VE"/>
              <a:pPr>
                <a:defRPr/>
              </a:pPr>
              <a:t>‹Nº›</a:t>
            </a:fld>
            <a:endParaRPr lang="es-VE"/>
          </a:p>
        </p:txBody>
      </p:sp>
    </p:spTree>
    <p:extLst>
      <p:ext uri="{BB962C8B-B14F-4D97-AF65-F5344CB8AC3E}">
        <p14:creationId xmlns:p14="http://schemas.microsoft.com/office/powerpoint/2010/main" val="325624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CEFF665-FC9A-4DA3-8D58-C85938374144}"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917BA5B-6742-478A-BB84-23BA19185502}" type="slidenum">
              <a:rPr lang="es-VE"/>
              <a:pPr>
                <a:defRPr/>
              </a:pPr>
              <a:t>‹Nº›</a:t>
            </a:fld>
            <a:endParaRPr lang="es-VE"/>
          </a:p>
        </p:txBody>
      </p:sp>
    </p:spTree>
    <p:extLst>
      <p:ext uri="{BB962C8B-B14F-4D97-AF65-F5344CB8AC3E}">
        <p14:creationId xmlns:p14="http://schemas.microsoft.com/office/powerpoint/2010/main" val="3247081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6641D7E-F3D3-482D-9740-32E6BD0753E1}" type="datetimeFigureOut">
              <a:rPr lang="es-VE"/>
              <a:pPr>
                <a:defRPr/>
              </a:pPr>
              <a:t>12/05/2014</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6FDC171-27AB-4765-93E6-CDF16A9BC57D}" type="slidenum">
              <a:rPr lang="es-VE"/>
              <a:pPr>
                <a:defRPr/>
              </a:pPr>
              <a:t>‹Nº›</a:t>
            </a:fld>
            <a:endParaRPr lang="es-VE"/>
          </a:p>
        </p:txBody>
      </p:sp>
    </p:spTree>
    <p:extLst>
      <p:ext uri="{BB962C8B-B14F-4D97-AF65-F5344CB8AC3E}">
        <p14:creationId xmlns:p14="http://schemas.microsoft.com/office/powerpoint/2010/main" val="3424409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28600"/>
            <a:ext cx="82296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3" name="2 Marcador de fecha"/>
          <p:cNvSpPr>
            <a:spLocks noGrp="1"/>
          </p:cNvSpPr>
          <p:nvPr>
            <p:ph type="dt" sz="half" idx="10"/>
          </p:nvPr>
        </p:nvSpPr>
        <p:spPr>
          <a:xfrm>
            <a:off x="457200" y="6248400"/>
            <a:ext cx="2133600" cy="457200"/>
          </a:xfrm>
        </p:spPr>
        <p:txBody>
          <a:bodyPr/>
          <a:lstStyle>
            <a:lvl1pPr fontAlgn="base">
              <a:spcBef>
                <a:spcPct val="0"/>
              </a:spcBef>
              <a:spcAft>
                <a:spcPct val="0"/>
              </a:spcAft>
              <a:defRPr>
                <a:latin typeface="Arial" charset="0"/>
              </a:defRPr>
            </a:lvl1pPr>
          </a:lstStyle>
          <a:p>
            <a:pPr>
              <a:defRPr/>
            </a:pPr>
            <a:endParaRPr lang="es-ES_tradnl"/>
          </a:p>
        </p:txBody>
      </p:sp>
      <p:sp>
        <p:nvSpPr>
          <p:cNvPr id="4" name="3 Marcador de pie de página"/>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Arial" charset="0"/>
              </a:defRPr>
            </a:lvl1pPr>
          </a:lstStyle>
          <a:p>
            <a:pPr>
              <a:defRPr/>
            </a:pPr>
            <a:endParaRPr lang="es-ES_tradnl"/>
          </a:p>
        </p:txBody>
      </p:sp>
      <p:sp>
        <p:nvSpPr>
          <p:cNvPr id="5" name="4 Marcador de número de diapositiva"/>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Arial" charset="0"/>
              </a:defRPr>
            </a:lvl1pPr>
          </a:lstStyle>
          <a:p>
            <a:pPr>
              <a:defRPr/>
            </a:pPr>
            <a:fld id="{B6781293-074B-4C4C-966A-6816B36EFFA2}" type="slidenum">
              <a:rPr lang="es-ES_tradnl"/>
              <a:pPr>
                <a:defRPr/>
              </a:pPr>
              <a:t>‹Nº›</a:t>
            </a:fld>
            <a:endParaRPr lang="es-ES_tradnl"/>
          </a:p>
        </p:txBody>
      </p:sp>
    </p:spTree>
    <p:extLst>
      <p:ext uri="{BB962C8B-B14F-4D97-AF65-F5344CB8AC3E}">
        <p14:creationId xmlns:p14="http://schemas.microsoft.com/office/powerpoint/2010/main" val="1970487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VE"/>
          </a:p>
        </p:txBody>
      </p:sp>
      <p:sp>
        <p:nvSpPr>
          <p:cNvPr id="3" name="2 Marcador de gráfico"/>
          <p:cNvSpPr>
            <a:spLocks noGrp="1"/>
          </p:cNvSpPr>
          <p:nvPr>
            <p:ph type="chart" idx="1"/>
          </p:nvPr>
        </p:nvSpPr>
        <p:spPr>
          <a:xfrm>
            <a:off x="457200" y="1600200"/>
            <a:ext cx="8229600" cy="4495800"/>
          </a:xfrm>
        </p:spPr>
        <p:txBody>
          <a:bodyPr rtlCol="0">
            <a:normAutofit/>
          </a:bodyPr>
          <a:lstStyle/>
          <a:p>
            <a:pPr lvl="0"/>
            <a:endParaRPr lang="es-VE" noProof="0"/>
          </a:p>
        </p:txBody>
      </p:sp>
      <p:sp>
        <p:nvSpPr>
          <p:cNvPr id="4" name="3 Marcador de fecha"/>
          <p:cNvSpPr>
            <a:spLocks noGrp="1"/>
          </p:cNvSpPr>
          <p:nvPr>
            <p:ph type="dt" sz="half" idx="10"/>
          </p:nvPr>
        </p:nvSpPr>
        <p:spPr>
          <a:xfrm>
            <a:off x="457200" y="6248400"/>
            <a:ext cx="2133600" cy="457200"/>
          </a:xfrm>
        </p:spPr>
        <p:txBody>
          <a:bodyPr/>
          <a:lstStyle>
            <a:lvl1pPr fontAlgn="base">
              <a:spcBef>
                <a:spcPct val="0"/>
              </a:spcBef>
              <a:spcAft>
                <a:spcPct val="0"/>
              </a:spcAft>
              <a:defRPr>
                <a:latin typeface="Arial" charset="0"/>
              </a:defRPr>
            </a:lvl1pPr>
          </a:lstStyle>
          <a:p>
            <a:pPr>
              <a:defRPr/>
            </a:pPr>
            <a:endParaRPr lang="es-ES_tradnl"/>
          </a:p>
        </p:txBody>
      </p:sp>
      <p:sp>
        <p:nvSpPr>
          <p:cNvPr id="5" name="4 Marcador de pie de página"/>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Arial" charset="0"/>
              </a:defRPr>
            </a:lvl1pPr>
          </a:lstStyle>
          <a:p>
            <a:pPr>
              <a:defRPr/>
            </a:pPr>
            <a:fld id="{B8E4BB90-82D7-49AE-8B63-4D44DD6C430B}" type="slidenum">
              <a:rPr lang="es-ES_tradnl"/>
              <a:pPr>
                <a:defRPr/>
              </a:pPr>
              <a:t>‹Nº›</a:t>
            </a:fld>
            <a:endParaRPr lang="es-ES_tradnl"/>
          </a:p>
        </p:txBody>
      </p:sp>
    </p:spTree>
    <p:extLst>
      <p:ext uri="{BB962C8B-B14F-4D97-AF65-F5344CB8AC3E}">
        <p14:creationId xmlns:p14="http://schemas.microsoft.com/office/powerpoint/2010/main" val="42892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C6527471-2DA0-4ED0-8DEF-02FA294C698F}" type="slidenum">
              <a:rPr lang="es-ES" altLang="es-ES"/>
              <a:pPr>
                <a:defRPr/>
              </a:pPr>
              <a:t>‹Nº›</a:t>
            </a:fld>
            <a:endParaRPr lang="es-ES" altLang="es-ES"/>
          </a:p>
        </p:txBody>
      </p:sp>
    </p:spTree>
    <p:extLst>
      <p:ext uri="{BB962C8B-B14F-4D97-AF65-F5344CB8AC3E}">
        <p14:creationId xmlns:p14="http://schemas.microsoft.com/office/powerpoint/2010/main" val="170288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9" name="Rectangle 6"/>
          <p:cNvSpPr>
            <a:spLocks noGrp="1" noChangeArrowheads="1"/>
          </p:cNvSpPr>
          <p:nvPr>
            <p:ph type="sldNum" sz="quarter" idx="12"/>
          </p:nvPr>
        </p:nvSpPr>
        <p:spPr>
          <a:ln/>
        </p:spPr>
        <p:txBody>
          <a:bodyPr/>
          <a:lstStyle>
            <a:lvl1pPr>
              <a:defRPr/>
            </a:lvl1pPr>
          </a:lstStyle>
          <a:p>
            <a:pPr>
              <a:defRPr/>
            </a:pPr>
            <a:fld id="{2DB83754-88F4-4C51-9DED-EA958FBF94CA}" type="slidenum">
              <a:rPr lang="es-ES" altLang="es-ES"/>
              <a:pPr>
                <a:defRPr/>
              </a:pPr>
              <a:t>‹Nº›</a:t>
            </a:fld>
            <a:endParaRPr lang="es-ES" altLang="es-ES"/>
          </a:p>
        </p:txBody>
      </p:sp>
    </p:spTree>
    <p:extLst>
      <p:ext uri="{BB962C8B-B14F-4D97-AF65-F5344CB8AC3E}">
        <p14:creationId xmlns:p14="http://schemas.microsoft.com/office/powerpoint/2010/main" val="179489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5" name="Rectangle 6"/>
          <p:cNvSpPr>
            <a:spLocks noGrp="1" noChangeArrowheads="1"/>
          </p:cNvSpPr>
          <p:nvPr>
            <p:ph type="sldNum" sz="quarter" idx="12"/>
          </p:nvPr>
        </p:nvSpPr>
        <p:spPr>
          <a:ln/>
        </p:spPr>
        <p:txBody>
          <a:bodyPr/>
          <a:lstStyle>
            <a:lvl1pPr>
              <a:defRPr/>
            </a:lvl1pPr>
          </a:lstStyle>
          <a:p>
            <a:pPr>
              <a:defRPr/>
            </a:pPr>
            <a:fld id="{79A6F23F-FCA1-429E-8E65-16CEB044819E}" type="slidenum">
              <a:rPr lang="es-ES" altLang="es-ES"/>
              <a:pPr>
                <a:defRPr/>
              </a:pPr>
              <a:t>‹Nº›</a:t>
            </a:fld>
            <a:endParaRPr lang="es-ES" altLang="es-ES"/>
          </a:p>
        </p:txBody>
      </p:sp>
    </p:spTree>
    <p:extLst>
      <p:ext uri="{BB962C8B-B14F-4D97-AF65-F5344CB8AC3E}">
        <p14:creationId xmlns:p14="http://schemas.microsoft.com/office/powerpoint/2010/main" val="83500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4" name="Rectangle 6"/>
          <p:cNvSpPr>
            <a:spLocks noGrp="1" noChangeArrowheads="1"/>
          </p:cNvSpPr>
          <p:nvPr>
            <p:ph type="sldNum" sz="quarter" idx="12"/>
          </p:nvPr>
        </p:nvSpPr>
        <p:spPr>
          <a:ln/>
        </p:spPr>
        <p:txBody>
          <a:bodyPr/>
          <a:lstStyle>
            <a:lvl1pPr>
              <a:defRPr/>
            </a:lvl1pPr>
          </a:lstStyle>
          <a:p>
            <a:pPr>
              <a:defRPr/>
            </a:pPr>
            <a:fld id="{33FA416F-9162-4643-BF5B-0904038EAB98}" type="slidenum">
              <a:rPr lang="es-ES" altLang="es-ES"/>
              <a:pPr>
                <a:defRPr/>
              </a:pPr>
              <a:t>‹Nº›</a:t>
            </a:fld>
            <a:endParaRPr lang="es-ES" altLang="es-ES"/>
          </a:p>
        </p:txBody>
      </p:sp>
    </p:spTree>
    <p:extLst>
      <p:ext uri="{BB962C8B-B14F-4D97-AF65-F5344CB8AC3E}">
        <p14:creationId xmlns:p14="http://schemas.microsoft.com/office/powerpoint/2010/main" val="219600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DE0E0185-4783-4856-BB1B-1FFF67B80537}" type="slidenum">
              <a:rPr lang="es-ES" altLang="es-ES"/>
              <a:pPr>
                <a:defRPr/>
              </a:pPr>
              <a:t>‹Nº›</a:t>
            </a:fld>
            <a:endParaRPr lang="es-ES" altLang="es-ES"/>
          </a:p>
        </p:txBody>
      </p:sp>
    </p:spTree>
    <p:extLst>
      <p:ext uri="{BB962C8B-B14F-4D97-AF65-F5344CB8AC3E}">
        <p14:creationId xmlns:p14="http://schemas.microsoft.com/office/powerpoint/2010/main" val="99913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0079E6D7-CD9A-4916-BDCC-D028FD57E7B2}" type="slidenum">
              <a:rPr lang="es-ES" altLang="es-ES"/>
              <a:pPr>
                <a:defRPr/>
              </a:pPr>
              <a:t>‹Nº›</a:t>
            </a:fld>
            <a:endParaRPr lang="es-ES" altLang="es-ES"/>
          </a:p>
        </p:txBody>
      </p:sp>
    </p:spTree>
    <p:extLst>
      <p:ext uri="{BB962C8B-B14F-4D97-AF65-F5344CB8AC3E}">
        <p14:creationId xmlns:p14="http://schemas.microsoft.com/office/powerpoint/2010/main" val="30706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lt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lt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0B15E9E-22A9-407F-9FA6-8358B8EA2C0F}"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VE" altLang="es-ES"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VE" altLang="es-E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1C0AB41D-A848-48F6-9420-A9A76775E3AE}" type="datetimeFigureOut">
              <a:rPr lang="es-VE"/>
              <a:pPr>
                <a:defRPr/>
              </a:pPr>
              <a:t>12/05/2014</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AC6036CA-9999-446A-AF22-39962DD26EC5}" type="slidenum">
              <a:rPr lang="es-VE"/>
              <a:pPr>
                <a:defRPr/>
              </a:pPr>
              <a:t>‹Nº›</a:t>
            </a:fld>
            <a:endParaRPr lang="es-VE"/>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VE" altLang="es-ES" smtClean="0"/>
          </a:p>
        </p:txBody>
      </p:sp>
      <p:sp>
        <p:nvSpPr>
          <p:cNvPr id="307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VE" altLang="es-E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14626C9B-B4D9-45B3-AB29-6FF79973C2A2}" type="datetimeFigureOut">
              <a:rPr lang="es-VE"/>
              <a:pPr>
                <a:defRPr/>
              </a:pPr>
              <a:t>12/05/2014</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27DB71B6-0F8E-4AC0-80C6-C3F9A1828631}" type="slidenum">
              <a:rPr lang="es-VE"/>
              <a:pPr>
                <a:defRPr/>
              </a:pPr>
              <a:t>‹Nº›</a:t>
            </a:fld>
            <a:endParaRPr lang="es-VE"/>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www.youtube.com/watch?v=X6N_xkCon3w" TargetMode="External"/><Relationship Id="rId4" Type="http://schemas.openxmlformats.org/officeDocument/2006/relationships/hyperlink" Target="https://www.youtube.com/watch?v=S9lzbpNq2R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bwMode="auto">
          <a:xfrm>
            <a:off x="829701" y="2889717"/>
            <a:ext cx="77724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C" altLang="es-EC" sz="2000" b="1" kern="0" dirty="0" smtClean="0">
                <a:latin typeface="Arial Narrow" panose="020B0606020202030204" pitchFamily="34" charset="0"/>
                <a:cs typeface="Times New Roman" pitchFamily="18" charset="0"/>
              </a:rPr>
              <a:t>PROYECTO DE EDUCACION AMBIENTAL A SER APLICADO POR EL DEPARTAMENTO DEL AMBIENTE DEL GOBIERNO MUNICIPAL DEL CANTON SANTO DOMINGO DE LOS COLORADOS.</a:t>
            </a:r>
            <a:endParaRPr lang="es-EC" altLang="es-EC" sz="3600" b="1" kern="0" dirty="0" smtClean="0">
              <a:latin typeface="Arial Narrow" panose="020B0606020202030204" pitchFamily="34" charset="0"/>
            </a:endParaRPr>
          </a:p>
        </p:txBody>
      </p:sp>
      <p:sp>
        <p:nvSpPr>
          <p:cNvPr id="29700" name="4 CuadroTexto"/>
          <p:cNvSpPr txBox="1">
            <a:spLocks noChangeArrowheads="1"/>
          </p:cNvSpPr>
          <p:nvPr/>
        </p:nvSpPr>
        <p:spPr bwMode="auto">
          <a:xfrm>
            <a:off x="1584325" y="4437063"/>
            <a:ext cx="64087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EC" altLang="es-EC" sz="1800" b="1" dirty="0">
                <a:latin typeface="Arial Narrow" pitchFamily="34" charset="0"/>
              </a:rPr>
              <a:t>AUTOR: Wilson Zabala  </a:t>
            </a:r>
          </a:p>
          <a:p>
            <a:pPr eaLnBrk="1" hangingPunct="1">
              <a:spcBef>
                <a:spcPct val="0"/>
              </a:spcBef>
              <a:buFontTx/>
              <a:buNone/>
            </a:pPr>
            <a:endParaRPr lang="es-EC" altLang="es-EC" sz="1800" b="1" dirty="0">
              <a:latin typeface="Arial Narrow" pitchFamily="34" charset="0"/>
            </a:endParaRPr>
          </a:p>
          <a:p>
            <a:pPr eaLnBrk="1" hangingPunct="1">
              <a:spcBef>
                <a:spcPct val="0"/>
              </a:spcBef>
              <a:buFontTx/>
              <a:buNone/>
            </a:pPr>
            <a:r>
              <a:rPr lang="es-EC" altLang="es-EC" sz="1800" b="1" dirty="0">
                <a:latin typeface="Arial Narrow" pitchFamily="34" charset="0"/>
              </a:rPr>
              <a:t>DIRECTORA: Dra. Cristina Lizbeth </a:t>
            </a:r>
            <a:r>
              <a:rPr lang="es-EC" altLang="es-EC" sz="1800" b="1" dirty="0" err="1" smtClean="0">
                <a:latin typeface="Arial Narrow" pitchFamily="34" charset="0"/>
              </a:rPr>
              <a:t>Vinueza</a:t>
            </a:r>
            <a:r>
              <a:rPr lang="es-EC" altLang="es-EC" sz="1800" b="1" dirty="0" smtClean="0">
                <a:latin typeface="Arial Narrow" pitchFamily="34" charset="0"/>
              </a:rPr>
              <a:t> </a:t>
            </a:r>
            <a:r>
              <a:rPr lang="es-EC" altLang="es-EC" sz="1800" b="1" dirty="0" err="1" smtClean="0">
                <a:latin typeface="Arial Narrow" pitchFamily="34" charset="0"/>
              </a:rPr>
              <a:t>Orquera</a:t>
            </a:r>
            <a:endParaRPr lang="es-EC" altLang="es-EC" sz="1800" b="1" dirty="0">
              <a:latin typeface="Arial Narrow" pitchFamily="34" charset="0"/>
            </a:endParaRPr>
          </a:p>
          <a:p>
            <a:pPr eaLnBrk="1" hangingPunct="1">
              <a:spcBef>
                <a:spcPct val="0"/>
              </a:spcBef>
              <a:buFontTx/>
              <a:buNone/>
            </a:pPr>
            <a:r>
              <a:rPr lang="es-EC" altLang="es-EC" sz="1800" b="1" dirty="0">
                <a:latin typeface="Arial Narrow" pitchFamily="34" charset="0"/>
              </a:rPr>
              <a:t>CODIRECTORA: Ing. Gladys </a:t>
            </a:r>
            <a:r>
              <a:rPr lang="es-EC" altLang="es-EC" sz="1800" b="1" dirty="0" smtClean="0">
                <a:latin typeface="Arial Narrow" pitchFamily="34" charset="0"/>
              </a:rPr>
              <a:t>Alexandra Castillo Orellana </a:t>
            </a:r>
            <a:endParaRPr lang="es-EC" altLang="es-EC" sz="1800" b="1" dirty="0">
              <a:latin typeface="Arial Narrow" pitchFamily="34" charset="0"/>
            </a:endParaRPr>
          </a:p>
          <a:p>
            <a:pPr eaLnBrk="1" hangingPunct="1">
              <a:spcBef>
                <a:spcPct val="0"/>
              </a:spcBef>
              <a:buFontTx/>
              <a:buNone/>
            </a:pPr>
            <a:endParaRPr lang="es-EC" altLang="es-EC" sz="1800" b="1" dirty="0">
              <a:latin typeface="Arial Narrow" pitchFamily="34" charset="0"/>
            </a:endParaRPr>
          </a:p>
          <a:p>
            <a:pPr algn="ctr" eaLnBrk="1" hangingPunct="1">
              <a:spcBef>
                <a:spcPct val="0"/>
              </a:spcBef>
              <a:buFontTx/>
              <a:buNone/>
            </a:pPr>
            <a:r>
              <a:rPr lang="es-EC" altLang="es-EC" sz="1800" b="1" dirty="0" err="1">
                <a:latin typeface="Arial Narrow" pitchFamily="34" charset="0"/>
              </a:rPr>
              <a:t>Sangolquí</a:t>
            </a:r>
            <a:r>
              <a:rPr lang="es-EC" altLang="es-EC" sz="1800" b="1" dirty="0">
                <a:latin typeface="Arial Narrow" pitchFamily="34" charset="0"/>
              </a:rPr>
              <a:t>, </a:t>
            </a:r>
            <a:r>
              <a:rPr lang="es-EC" altLang="es-EC" sz="1800" b="1" dirty="0" smtClean="0">
                <a:latin typeface="Arial Narrow" pitchFamily="34" charset="0"/>
              </a:rPr>
              <a:t>12 de mayo </a:t>
            </a:r>
            <a:r>
              <a:rPr lang="es-EC" altLang="es-EC" sz="1800" b="1" dirty="0">
                <a:latin typeface="Arial Narrow" pitchFamily="34" charset="0"/>
              </a:rPr>
              <a:t>- 2014</a:t>
            </a:r>
          </a:p>
        </p:txBody>
      </p:sp>
      <p:pic>
        <p:nvPicPr>
          <p:cNvPr id="29701"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88913"/>
            <a:ext cx="48244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1 CuadroTexto"/>
          <p:cNvSpPr txBox="1">
            <a:spLocks noChangeArrowheads="1"/>
          </p:cNvSpPr>
          <p:nvPr/>
        </p:nvSpPr>
        <p:spPr bwMode="auto">
          <a:xfrm>
            <a:off x="2095500" y="1719263"/>
            <a:ext cx="5235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ES" sz="1800" b="1" dirty="0">
                <a:latin typeface="Arial Narrow" pitchFamily="34" charset="0"/>
              </a:rPr>
              <a:t> </a:t>
            </a:r>
          </a:p>
          <a:p>
            <a:pPr algn="ctr" eaLnBrk="1" hangingPunct="1">
              <a:spcBef>
                <a:spcPct val="0"/>
              </a:spcBef>
              <a:buFontTx/>
              <a:buNone/>
            </a:pPr>
            <a:r>
              <a:rPr lang="es-ES" altLang="es-ES" sz="1800" b="1" dirty="0">
                <a:latin typeface="Arial Narrow" pitchFamily="34" charset="0"/>
              </a:rPr>
              <a:t>DEPARTAMENTO DE CIENCIAS HUMANAS Y SOCIALES</a:t>
            </a:r>
          </a:p>
          <a:p>
            <a:pPr algn="ctr" eaLnBrk="1" hangingPunct="1">
              <a:spcBef>
                <a:spcPct val="0"/>
              </a:spcBef>
              <a:buFontTx/>
              <a:buNone/>
            </a:pPr>
            <a:r>
              <a:rPr lang="es-ES" altLang="es-ES" sz="1800" b="1" dirty="0">
                <a:latin typeface="Arial Narrow" pitchFamily="34" charset="0"/>
              </a:rPr>
              <a:t>ESPECIALIDAD EDUCACIÓN AMBIENTAL</a:t>
            </a:r>
          </a:p>
          <a:p>
            <a:pPr algn="ctr" eaLnBrk="1" hangingPunct="1">
              <a:spcBef>
                <a:spcPct val="0"/>
              </a:spcBef>
              <a:buFontTx/>
              <a:buNone/>
            </a:pPr>
            <a:endParaRPr lang="es-ES" altLang="es-ES" sz="1800" b="1" dirty="0">
              <a:latin typeface="Arial Narrow" pitchFamily="34" charset="0"/>
            </a:endParaRPr>
          </a:p>
        </p:txBody>
      </p:sp>
      <p:pic>
        <p:nvPicPr>
          <p:cNvPr id="29703"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179388"/>
            <a:ext cx="16795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1000"/>
                                        <p:tgtEl>
                                          <p:spTgt spid="29701"/>
                                        </p:tgtEl>
                                      </p:cBhvr>
                                    </p:animEffect>
                                    <p:anim calcmode="lin" valueType="num">
                                      <p:cBhvr>
                                        <p:cTn id="8" dur="1000" fill="hold"/>
                                        <p:tgtEl>
                                          <p:spTgt spid="29701"/>
                                        </p:tgtEl>
                                        <p:attrNameLst>
                                          <p:attrName>ppt_x</p:attrName>
                                        </p:attrNameLst>
                                      </p:cBhvr>
                                      <p:tavLst>
                                        <p:tav tm="0">
                                          <p:val>
                                            <p:strVal val="#ppt_x"/>
                                          </p:val>
                                        </p:tav>
                                        <p:tav tm="100000">
                                          <p:val>
                                            <p:strVal val="#ppt_x"/>
                                          </p:val>
                                        </p:tav>
                                      </p:tavLst>
                                    </p:anim>
                                    <p:anim calcmode="lin" valueType="num">
                                      <p:cBhvr>
                                        <p:cTn id="9" dur="1000" fill="hold"/>
                                        <p:tgtEl>
                                          <p:spTgt spid="2970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703"/>
                                        </p:tgtEl>
                                        <p:attrNameLst>
                                          <p:attrName>style.visibility</p:attrName>
                                        </p:attrNameLst>
                                      </p:cBhvr>
                                      <p:to>
                                        <p:strVal val="visible"/>
                                      </p:to>
                                    </p:set>
                                    <p:animEffect transition="in" filter="fade">
                                      <p:cBhvr>
                                        <p:cTn id="13" dur="1000"/>
                                        <p:tgtEl>
                                          <p:spTgt spid="29703"/>
                                        </p:tgtEl>
                                      </p:cBhvr>
                                    </p:animEffect>
                                    <p:anim calcmode="lin" valueType="num">
                                      <p:cBhvr>
                                        <p:cTn id="14" dur="1000" fill="hold"/>
                                        <p:tgtEl>
                                          <p:spTgt spid="29703"/>
                                        </p:tgtEl>
                                        <p:attrNameLst>
                                          <p:attrName>ppt_x</p:attrName>
                                        </p:attrNameLst>
                                      </p:cBhvr>
                                      <p:tavLst>
                                        <p:tav tm="0">
                                          <p:val>
                                            <p:strVal val="#ppt_x"/>
                                          </p:val>
                                        </p:tav>
                                        <p:tav tm="100000">
                                          <p:val>
                                            <p:strVal val="#ppt_x"/>
                                          </p:val>
                                        </p:tav>
                                      </p:tavLst>
                                    </p:anim>
                                    <p:anim calcmode="lin" valueType="num">
                                      <p:cBhvr>
                                        <p:cTn id="15" dur="1000" fill="hold"/>
                                        <p:tgtEl>
                                          <p:spTgt spid="2970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702"/>
                                        </p:tgtEl>
                                        <p:attrNameLst>
                                          <p:attrName>style.visibility</p:attrName>
                                        </p:attrNameLst>
                                      </p:cBhvr>
                                      <p:to>
                                        <p:strVal val="visible"/>
                                      </p:to>
                                    </p:set>
                                    <p:animEffect transition="in" filter="fade">
                                      <p:cBhvr>
                                        <p:cTn id="19" dur="1000"/>
                                        <p:tgtEl>
                                          <p:spTgt spid="29702"/>
                                        </p:tgtEl>
                                      </p:cBhvr>
                                    </p:animEffect>
                                    <p:anim calcmode="lin" valueType="num">
                                      <p:cBhvr>
                                        <p:cTn id="20" dur="1000" fill="hold"/>
                                        <p:tgtEl>
                                          <p:spTgt spid="29702"/>
                                        </p:tgtEl>
                                        <p:attrNameLst>
                                          <p:attrName>ppt_x</p:attrName>
                                        </p:attrNameLst>
                                      </p:cBhvr>
                                      <p:tavLst>
                                        <p:tav tm="0">
                                          <p:val>
                                            <p:strVal val="#ppt_x"/>
                                          </p:val>
                                        </p:tav>
                                        <p:tav tm="100000">
                                          <p:val>
                                            <p:strVal val="#ppt_x"/>
                                          </p:val>
                                        </p:tav>
                                      </p:tavLst>
                                    </p:anim>
                                    <p:anim calcmode="lin" valueType="num">
                                      <p:cBhvr>
                                        <p:cTn id="21" dur="1000" fill="hold"/>
                                        <p:tgtEl>
                                          <p:spTgt spid="2970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9700"/>
                                        </p:tgtEl>
                                        <p:attrNameLst>
                                          <p:attrName>style.visibility</p:attrName>
                                        </p:attrNameLst>
                                      </p:cBhvr>
                                      <p:to>
                                        <p:strVal val="visible"/>
                                      </p:to>
                                    </p:set>
                                    <p:animEffect transition="in" filter="fade">
                                      <p:cBhvr>
                                        <p:cTn id="31" dur="1000"/>
                                        <p:tgtEl>
                                          <p:spTgt spid="29700"/>
                                        </p:tgtEl>
                                      </p:cBhvr>
                                    </p:animEffect>
                                    <p:anim calcmode="lin" valueType="num">
                                      <p:cBhvr>
                                        <p:cTn id="32" dur="1000" fill="hold"/>
                                        <p:tgtEl>
                                          <p:spTgt spid="29700"/>
                                        </p:tgtEl>
                                        <p:attrNameLst>
                                          <p:attrName>ppt_x</p:attrName>
                                        </p:attrNameLst>
                                      </p:cBhvr>
                                      <p:tavLst>
                                        <p:tav tm="0">
                                          <p:val>
                                            <p:strVal val="#ppt_x"/>
                                          </p:val>
                                        </p:tav>
                                        <p:tav tm="100000">
                                          <p:val>
                                            <p:strVal val="#ppt_x"/>
                                          </p:val>
                                        </p:tav>
                                      </p:tavLst>
                                    </p:anim>
                                    <p:anim calcmode="lin" valueType="num">
                                      <p:cBhvr>
                                        <p:cTn id="33"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700" grpId="0"/>
      <p:bldP spid="297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1 Título"/>
          <p:cNvSpPr>
            <a:spLocks noGrp="1"/>
          </p:cNvSpPr>
          <p:nvPr>
            <p:ph type="title"/>
          </p:nvPr>
        </p:nvSpPr>
        <p:spPr>
          <a:xfrm>
            <a:off x="684213" y="1916113"/>
            <a:ext cx="6480175" cy="1143000"/>
          </a:xfrm>
        </p:spPr>
        <p:txBody>
          <a:bodyPr/>
          <a:lstStyle/>
          <a:p>
            <a:pPr eaLnBrk="1" hangingPunct="1"/>
            <a:r>
              <a:rPr lang="es-ES" altLang="es-ES" smtClean="0"/>
              <a:t>CAPITULO II</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830513"/>
            <a:ext cx="670718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1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463"/>
            <a:ext cx="9159875" cy="6875463"/>
          </a:xfrm>
          <a:ln cmpd="thickThin">
            <a:solidFill>
              <a:srgbClr val="000000"/>
            </a:solidFill>
            <a:miter lim="800000"/>
            <a:headEnd/>
            <a:tailEnd/>
          </a:ln>
        </p:spPr>
      </p:pic>
      <p:sp>
        <p:nvSpPr>
          <p:cNvPr id="39939" name="1 Título"/>
          <p:cNvSpPr>
            <a:spLocks noGrp="1"/>
          </p:cNvSpPr>
          <p:nvPr>
            <p:ph type="title"/>
          </p:nvPr>
        </p:nvSpPr>
        <p:spPr>
          <a:xfrm>
            <a:off x="2124075" y="404813"/>
            <a:ext cx="4906963" cy="993775"/>
          </a:xfrm>
        </p:spPr>
        <p:txBody>
          <a:bodyPr/>
          <a:lstStyle/>
          <a:p>
            <a:pPr eaLnBrk="1" hangingPunct="1"/>
            <a:r>
              <a:rPr lang="es-ES" altLang="es-ES" sz="3200" dirty="0" smtClean="0"/>
              <a:t>Marco Teórico </a:t>
            </a:r>
          </a:p>
        </p:txBody>
      </p:sp>
      <p:sp>
        <p:nvSpPr>
          <p:cNvPr id="4" name="1 Título"/>
          <p:cNvSpPr txBox="1">
            <a:spLocks/>
          </p:cNvSpPr>
          <p:nvPr/>
        </p:nvSpPr>
        <p:spPr bwMode="auto">
          <a:xfrm>
            <a:off x="2123728" y="1125538"/>
            <a:ext cx="4905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s-ES" altLang="es-ES" sz="2400" kern="0" dirty="0" smtClean="0"/>
              <a:t>Antecedentes de la Investigación</a:t>
            </a:r>
          </a:p>
        </p:txBody>
      </p:sp>
      <p:sp>
        <p:nvSpPr>
          <p:cNvPr id="39941" name="4 CuadroTexto"/>
          <p:cNvSpPr txBox="1">
            <a:spLocks noChangeArrowheads="1"/>
          </p:cNvSpPr>
          <p:nvPr/>
        </p:nvSpPr>
        <p:spPr bwMode="auto">
          <a:xfrm>
            <a:off x="611188" y="1989138"/>
            <a:ext cx="3889375" cy="646112"/>
          </a:xfrm>
          <a:prstGeom prst="rect">
            <a:avLst/>
          </a:prstGeom>
          <a:noFill/>
          <a:ln w="95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ES" sz="1800"/>
              <a:t>(Gobierno Municipal de Santo Domingo, 2012) </a:t>
            </a:r>
          </a:p>
        </p:txBody>
      </p:sp>
      <p:sp>
        <p:nvSpPr>
          <p:cNvPr id="39942" name="5 CuadroTexto"/>
          <p:cNvSpPr txBox="1">
            <a:spLocks noChangeArrowheads="1"/>
          </p:cNvSpPr>
          <p:nvPr/>
        </p:nvSpPr>
        <p:spPr bwMode="auto">
          <a:xfrm>
            <a:off x="4716016" y="1990725"/>
            <a:ext cx="3313113" cy="646113"/>
          </a:xfrm>
          <a:prstGeom prst="rect">
            <a:avLst/>
          </a:prstGeom>
          <a:noFill/>
          <a:ln w="95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ES" sz="1800"/>
              <a:t>Municipio del Distrito Metropolitano de Quito </a:t>
            </a:r>
          </a:p>
        </p:txBody>
      </p:sp>
      <p:sp>
        <p:nvSpPr>
          <p:cNvPr id="39943" name="7 CuadroTexto"/>
          <p:cNvSpPr txBox="1">
            <a:spLocks noChangeArrowheads="1"/>
          </p:cNvSpPr>
          <p:nvPr/>
        </p:nvSpPr>
        <p:spPr bwMode="auto">
          <a:xfrm>
            <a:off x="647700" y="2924175"/>
            <a:ext cx="3852863" cy="3140075"/>
          </a:xfrm>
          <a:prstGeom prst="rect">
            <a:avLst/>
          </a:prstGeom>
          <a:noFill/>
          <a:ln w="95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ES" sz="1800" dirty="0"/>
              <a:t>No se han registrado aportes concretos para implementar la Educación Ambiental, es la primera vez que se pretende sistematizar contenidos teórico – prácticos para luego ser socializados con la comunidad, y los cuáles sean estructurados como respuesta al diagnóstico de las problemáticas ambientales más relevantes que se </a:t>
            </a:r>
            <a:r>
              <a:rPr lang="es-ES" altLang="es-ES" sz="1800" dirty="0" smtClean="0"/>
              <a:t>hayan </a:t>
            </a:r>
            <a:r>
              <a:rPr lang="es-ES" altLang="es-ES" sz="1800" dirty="0"/>
              <a:t>identificado en el entorno</a:t>
            </a:r>
          </a:p>
        </p:txBody>
      </p:sp>
      <p:sp>
        <p:nvSpPr>
          <p:cNvPr id="39944" name="8 CuadroTexto"/>
          <p:cNvSpPr txBox="1">
            <a:spLocks noChangeArrowheads="1"/>
          </p:cNvSpPr>
          <p:nvPr/>
        </p:nvSpPr>
        <p:spPr bwMode="auto">
          <a:xfrm>
            <a:off x="4716016" y="2997200"/>
            <a:ext cx="3240087" cy="1200150"/>
          </a:xfrm>
          <a:prstGeom prst="rect">
            <a:avLst/>
          </a:prstGeom>
          <a:noFill/>
          <a:ln w="95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ES" sz="1800"/>
              <a:t>“Taller de Evaluación y Planificación del Programa de Educación Ambiental en Colegios”</a:t>
            </a:r>
          </a:p>
        </p:txBody>
      </p:sp>
      <p:sp>
        <p:nvSpPr>
          <p:cNvPr id="39945" name="9 CuadroTexto"/>
          <p:cNvSpPr txBox="1">
            <a:spLocks noChangeArrowheads="1"/>
          </p:cNvSpPr>
          <p:nvPr/>
        </p:nvSpPr>
        <p:spPr bwMode="auto">
          <a:xfrm>
            <a:off x="4716016" y="4292600"/>
            <a:ext cx="3529013" cy="2308225"/>
          </a:xfrm>
          <a:prstGeom prst="rect">
            <a:avLst/>
          </a:prstGeom>
          <a:noFill/>
          <a:ln w="952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ES" sz="1800" dirty="0"/>
              <a:t>Se ha tomado como referencia la mecánica de dicho taller pero los contenidos que han sido sistematizados, irán en función de aportar a solucionar la problemática ambiental de las poblaciones urbanas y rurales del cantón Santo Domingo</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1042988" y="404665"/>
            <a:ext cx="7129462" cy="1296144"/>
          </a:xfr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scene3d>
            <a:camera prst="orthographicFront">
              <a:rot lat="0" lon="0" rev="0"/>
            </a:camera>
            <a:lightRig rig="threePt" dir="t">
              <a:rot lat="0" lon="0" rev="1200000"/>
            </a:lightRig>
          </a:scene3d>
          <a:sp3d>
            <a:bevelT w="63500" h="25400"/>
          </a:sp3d>
          <a:extLst/>
        </p:spPr>
        <p:style>
          <a:lnRef idx="0">
            <a:schemeClr val="accent2"/>
          </a:lnRef>
          <a:fillRef idx="3">
            <a:schemeClr val="accent2"/>
          </a:fillRef>
          <a:effectRef idx="3">
            <a:schemeClr val="accent2"/>
          </a:effectRef>
          <a:fontRef idx="minor">
            <a:schemeClr val="lt1"/>
          </a:fontRef>
        </p:style>
        <p:txBody>
          <a:bodyPr/>
          <a:lstStyle/>
          <a:p>
            <a:pPr eaLnBrk="1" hangingPunct="1"/>
            <a:r>
              <a:rPr lang="es-ES" altLang="es-ES" dirty="0" smtClean="0">
                <a:solidFill>
                  <a:schemeClr val="tx1"/>
                </a:solidFill>
              </a:rPr>
              <a:t>UNIDADES</a:t>
            </a: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2077070750"/>
              </p:ext>
            </p:extLst>
          </p:nvPr>
        </p:nvGraphicFramePr>
        <p:xfrm>
          <a:off x="467544" y="1988840"/>
          <a:ext cx="8219256" cy="4061047"/>
        </p:xfrm>
        <a:graphic>
          <a:graphicData uri="http://schemas.openxmlformats.org/drawingml/2006/table">
            <a:tbl>
              <a:tblPr firstRow="1" bandRow="1">
                <a:tableStyleId>{F5AB1C69-6EDB-4FF4-983F-18BD219EF322}</a:tableStyleId>
              </a:tblPr>
              <a:tblGrid>
                <a:gridCol w="4109628"/>
                <a:gridCol w="4109628"/>
              </a:tblGrid>
              <a:tr h="1044269">
                <a:tc>
                  <a:txBody>
                    <a:bodyPr/>
                    <a:lstStyle/>
                    <a:p>
                      <a:r>
                        <a:rPr lang="es-EC" sz="2400" b="1" dirty="0" smtClean="0">
                          <a:solidFill>
                            <a:schemeClr val="tx1"/>
                          </a:solidFill>
                        </a:rPr>
                        <a:t>Contaminación</a:t>
                      </a:r>
                      <a:endParaRPr lang="es-E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r>
                        <a:rPr lang="es-ES" sz="2400" b="1" kern="1200" dirty="0" smtClean="0">
                          <a:solidFill>
                            <a:schemeClr val="tx1"/>
                          </a:solidFill>
                          <a:effectLst/>
                          <a:latin typeface="+mn-lt"/>
                          <a:ea typeface="+mn-ea"/>
                          <a:cs typeface="+mn-cs"/>
                        </a:rPr>
                        <a:t>Enfermedades</a:t>
                      </a:r>
                      <a:r>
                        <a:rPr lang="es-ES" sz="2400" b="1" kern="1200" baseline="0" dirty="0" smtClean="0">
                          <a:solidFill>
                            <a:schemeClr val="tx1"/>
                          </a:solidFill>
                          <a:effectLst/>
                          <a:latin typeface="+mn-lt"/>
                          <a:ea typeface="+mn-ea"/>
                          <a:cs typeface="+mn-cs"/>
                        </a:rPr>
                        <a:t> asociadas a la basura</a:t>
                      </a:r>
                      <a:endParaRPr lang="es-ES" sz="2400"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r h="1508389">
                <a:tc>
                  <a:txBody>
                    <a:bodyPr/>
                    <a:lstStyle/>
                    <a:p>
                      <a:r>
                        <a:rPr lang="es-EC" sz="2400" b="1" kern="1200" dirty="0" smtClean="0">
                          <a:solidFill>
                            <a:schemeClr val="tx1"/>
                          </a:solidFill>
                          <a:latin typeface="+mn-lt"/>
                          <a:ea typeface="+mn-ea"/>
                          <a:cs typeface="+mn-cs"/>
                        </a:rPr>
                        <a:t>Medidas correctivas ambientales que deberían aplicarse</a:t>
                      </a:r>
                      <a:endParaRPr lang="es-ES" sz="24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r>
                        <a:rPr lang="es-ES" sz="2400" b="1" kern="1200" dirty="0" smtClean="0">
                          <a:solidFill>
                            <a:schemeClr val="tx1"/>
                          </a:solidFill>
                          <a:effectLst/>
                          <a:latin typeface="+mn-lt"/>
                          <a:ea typeface="+mn-ea"/>
                          <a:cs typeface="+mn-cs"/>
                        </a:rPr>
                        <a:t>Tratamiento de residuos solidos </a:t>
                      </a:r>
                      <a:endParaRPr lang="es-ES" sz="24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r h="1508389">
                <a:tc>
                  <a:txBody>
                    <a:bodyPr/>
                    <a:lstStyle/>
                    <a:p>
                      <a:r>
                        <a:rPr lang="es-EC" sz="2400" b="1" kern="1200" dirty="0" smtClean="0">
                          <a:solidFill>
                            <a:schemeClr val="tx1"/>
                          </a:solidFill>
                          <a:latin typeface="+mn-lt"/>
                          <a:ea typeface="+mn-ea"/>
                          <a:cs typeface="+mn-cs"/>
                        </a:rPr>
                        <a:t>Organización del saneamiento ambiental en la sociedad</a:t>
                      </a:r>
                      <a:endParaRPr lang="es-ES" sz="24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r>
                        <a:rPr lang="es-ES" sz="2400" b="1" kern="1200" dirty="0" smtClean="0">
                          <a:solidFill>
                            <a:schemeClr val="tx1"/>
                          </a:solidFill>
                          <a:effectLst/>
                          <a:latin typeface="+mn-lt"/>
                          <a:ea typeface="+mn-ea"/>
                          <a:cs typeface="+mn-cs"/>
                        </a:rPr>
                        <a:t>Procesamiento de los residuos </a:t>
                      </a:r>
                      <a:endParaRPr lang="es-ES" sz="24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1 Título"/>
          <p:cNvSpPr>
            <a:spLocks noGrp="1"/>
          </p:cNvSpPr>
          <p:nvPr>
            <p:ph type="title"/>
          </p:nvPr>
        </p:nvSpPr>
        <p:spPr>
          <a:xfrm>
            <a:off x="256178" y="2348880"/>
            <a:ext cx="4891886" cy="2592288"/>
          </a:xfr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scene3d>
            <a:camera prst="orthographicFront">
              <a:rot lat="0" lon="0" rev="0"/>
            </a:camera>
            <a:lightRig rig="threePt" dir="t">
              <a:rot lat="0" lon="0" rev="1200000"/>
            </a:lightRig>
          </a:scene3d>
          <a:sp3d>
            <a:bevelT w="63500" h="25400"/>
          </a:sp3d>
          <a:extLst/>
        </p:spPr>
        <p:style>
          <a:lnRef idx="0">
            <a:schemeClr val="accent2"/>
          </a:lnRef>
          <a:fillRef idx="3">
            <a:schemeClr val="accent2"/>
          </a:fillRef>
          <a:effectRef idx="3">
            <a:schemeClr val="accent2"/>
          </a:effectRef>
          <a:fontRef idx="minor">
            <a:schemeClr val="lt1"/>
          </a:fontRef>
        </p:style>
        <p:txBody>
          <a:bodyPr/>
          <a:lstStyle/>
          <a:p>
            <a:pPr eaLnBrk="1" hangingPunct="1"/>
            <a:r>
              <a:rPr lang="es-ES" altLang="es-ES" dirty="0" smtClean="0">
                <a:solidFill>
                  <a:schemeClr val="tx1"/>
                </a:solidFill>
              </a:rPr>
              <a:t>METODOLOGÍA DE LA </a:t>
            </a:r>
            <a:br>
              <a:rPr lang="es-ES" altLang="es-ES" dirty="0" smtClean="0">
                <a:solidFill>
                  <a:schemeClr val="tx1"/>
                </a:solidFill>
              </a:rPr>
            </a:br>
            <a:r>
              <a:rPr lang="es-ES" altLang="es-ES" dirty="0" smtClean="0">
                <a:solidFill>
                  <a:schemeClr val="tx1"/>
                </a:solidFill>
              </a:rPr>
              <a:t>INVESTIGACIÓN</a:t>
            </a:r>
          </a:p>
        </p:txBody>
      </p:sp>
      <p:sp>
        <p:nvSpPr>
          <p:cNvPr id="5" name="1 Título"/>
          <p:cNvSpPr txBox="1">
            <a:spLocks/>
          </p:cNvSpPr>
          <p:nvPr/>
        </p:nvSpPr>
        <p:spPr bwMode="auto">
          <a:xfrm>
            <a:off x="1907704" y="95890"/>
            <a:ext cx="5514908" cy="1008112"/>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gradFill>
          <a:ln>
            <a:noFill/>
          </a:ln>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eaLnBrk="1" hangingPunct="1">
              <a:defRPr sz="4400">
                <a:solidFill>
                  <a:schemeClr val="tx1"/>
                </a:solidFill>
              </a:defRPr>
            </a:lvl1pPr>
            <a:lvl2pPr algn="ctr" eaLnBrk="0" hangingPunct="0">
              <a:defRPr sz="4400"/>
            </a:lvl2pPr>
            <a:lvl3pPr algn="ctr" eaLnBrk="0" hangingPunct="0">
              <a:defRPr sz="4400"/>
            </a:lvl3pPr>
            <a:lvl4pPr algn="ctr" eaLnBrk="0" hangingPunct="0">
              <a:defRPr sz="4400"/>
            </a:lvl4pPr>
            <a:lvl5pPr algn="ctr" eaLnBrk="0" hangingPunct="0">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s-ES" altLang="es-ES" dirty="0"/>
              <a:t>CAPITULO III</a:t>
            </a: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691" y="1279095"/>
            <a:ext cx="3887851" cy="4299809"/>
          </a:xfrm>
          <a:prstGeom prst="rect">
            <a:avLst/>
          </a:prstGeom>
        </p:spPr>
      </p:pic>
    </p:spTree>
    <p:extLst>
      <p:ext uri="{BB962C8B-B14F-4D97-AF65-F5344CB8AC3E}">
        <p14:creationId xmlns:p14="http://schemas.microsoft.com/office/powerpoint/2010/main" val="597463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ircle(in)">
                                      <p:cBhvr>
                                        <p:cTn id="12"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6"/>
          <p:cNvSpPr>
            <a:spLocks noChangeArrowheads="1"/>
          </p:cNvSpPr>
          <p:nvPr/>
        </p:nvSpPr>
        <p:spPr bwMode="auto">
          <a:xfrm>
            <a:off x="4800600" y="989940"/>
            <a:ext cx="4019550" cy="602704"/>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ES" sz="2000" b="1" dirty="0" smtClean="0"/>
              <a:t>Cualitativo </a:t>
            </a:r>
            <a:r>
              <a:rPr lang="es-ES" altLang="es-ES" sz="2000" b="1" dirty="0"/>
              <a:t>y </a:t>
            </a:r>
            <a:r>
              <a:rPr lang="es-ES" altLang="es-ES" sz="2000" b="1" dirty="0" smtClean="0"/>
              <a:t>Cuantitativo</a:t>
            </a:r>
            <a:r>
              <a:rPr lang="es-VE" altLang="es-ES" sz="2000" b="1" dirty="0" smtClean="0">
                <a:solidFill>
                  <a:srgbClr val="000000"/>
                </a:solidFill>
                <a:latin typeface="Tahoma" pitchFamily="34" charset="0"/>
              </a:rPr>
              <a:t> </a:t>
            </a:r>
            <a:endParaRPr lang="es-ES" altLang="es-ES" sz="2000" b="1" dirty="0">
              <a:solidFill>
                <a:srgbClr val="000000"/>
              </a:solidFill>
              <a:latin typeface="Tahoma" pitchFamily="34" charset="0"/>
            </a:endParaRPr>
          </a:p>
        </p:txBody>
      </p:sp>
      <p:sp>
        <p:nvSpPr>
          <p:cNvPr id="26" name="AutoShape 7" descr="Tejido"/>
          <p:cNvSpPr>
            <a:spLocks noChangeArrowheads="1"/>
          </p:cNvSpPr>
          <p:nvPr/>
        </p:nvSpPr>
        <p:spPr bwMode="auto">
          <a:xfrm>
            <a:off x="107950" y="870496"/>
            <a:ext cx="4349750" cy="602704"/>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algn="ctr">
              <a:defRPr/>
            </a:pPr>
            <a:r>
              <a:rPr lang="es-ES_tradnl" sz="2400" b="1" kern="0" dirty="0">
                <a:solidFill>
                  <a:srgbClr val="000000"/>
                </a:solidFill>
                <a:latin typeface="Tahoma" pitchFamily="34" charset="0"/>
              </a:rPr>
              <a:t>Enfoque</a:t>
            </a:r>
          </a:p>
        </p:txBody>
      </p:sp>
      <p:sp>
        <p:nvSpPr>
          <p:cNvPr id="27" name="AutoShape 8" descr="Tejido"/>
          <p:cNvSpPr>
            <a:spLocks noChangeArrowheads="1"/>
          </p:cNvSpPr>
          <p:nvPr/>
        </p:nvSpPr>
        <p:spPr bwMode="auto">
          <a:xfrm>
            <a:off x="107950" y="1664362"/>
            <a:ext cx="4349750" cy="647973"/>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algn="ctr">
              <a:defRPr/>
            </a:pPr>
            <a:r>
              <a:rPr lang="es-ES_tradnl" sz="2400" b="1" kern="0" dirty="0">
                <a:solidFill>
                  <a:srgbClr val="000000"/>
                </a:solidFill>
                <a:latin typeface="Tahoma" pitchFamily="34" charset="0"/>
              </a:rPr>
              <a:t>Modalidad de investigación</a:t>
            </a:r>
          </a:p>
        </p:txBody>
      </p:sp>
      <p:sp>
        <p:nvSpPr>
          <p:cNvPr id="28" name="AutoShape 9" descr="Tejido"/>
          <p:cNvSpPr>
            <a:spLocks noChangeArrowheads="1"/>
          </p:cNvSpPr>
          <p:nvPr/>
        </p:nvSpPr>
        <p:spPr bwMode="auto">
          <a:xfrm>
            <a:off x="107950" y="2564902"/>
            <a:ext cx="4349750" cy="648197"/>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algn="ctr">
              <a:defRPr/>
            </a:pPr>
            <a:r>
              <a:rPr lang="es-ES_tradnl" sz="2400" b="1" kern="0" dirty="0">
                <a:solidFill>
                  <a:srgbClr val="000000"/>
                </a:solidFill>
                <a:latin typeface="Tahoma" pitchFamily="34" charset="0"/>
              </a:rPr>
              <a:t>Tipo de investigación</a:t>
            </a:r>
          </a:p>
        </p:txBody>
      </p:sp>
      <p:sp>
        <p:nvSpPr>
          <p:cNvPr id="30" name="AutoShape 16"/>
          <p:cNvSpPr>
            <a:spLocks noChangeArrowheads="1"/>
          </p:cNvSpPr>
          <p:nvPr/>
        </p:nvSpPr>
        <p:spPr bwMode="auto">
          <a:xfrm>
            <a:off x="4810434" y="1699127"/>
            <a:ext cx="4019550" cy="731838"/>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2000" b="1" dirty="0">
                <a:solidFill>
                  <a:srgbClr val="000000"/>
                </a:solidFill>
                <a:latin typeface="Tahoma" pitchFamily="34" charset="0"/>
              </a:rPr>
              <a:t>De Campo y</a:t>
            </a:r>
          </a:p>
          <a:p>
            <a:pPr algn="ctr" eaLnBrk="1" hangingPunct="1"/>
            <a:r>
              <a:rPr lang="es-VE" altLang="es-ES" sz="2000" b="1" dirty="0">
                <a:solidFill>
                  <a:srgbClr val="000000"/>
                </a:solidFill>
                <a:latin typeface="Tahoma" pitchFamily="34" charset="0"/>
              </a:rPr>
              <a:t>Documental-Bibliográfica</a:t>
            </a:r>
            <a:endParaRPr lang="es-ES" altLang="es-ES" sz="2000" b="1" dirty="0">
              <a:solidFill>
                <a:srgbClr val="000000"/>
              </a:solidFill>
              <a:latin typeface="Tahoma" pitchFamily="34" charset="0"/>
            </a:endParaRPr>
          </a:p>
        </p:txBody>
      </p:sp>
      <p:sp>
        <p:nvSpPr>
          <p:cNvPr id="31" name="AutoShape 17"/>
          <p:cNvSpPr>
            <a:spLocks noChangeArrowheads="1"/>
          </p:cNvSpPr>
          <p:nvPr/>
        </p:nvSpPr>
        <p:spPr bwMode="auto">
          <a:xfrm>
            <a:off x="4800600" y="2636340"/>
            <a:ext cx="4019550" cy="576759"/>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C" altLang="es-ES" sz="2000" b="1" dirty="0" smtClean="0">
                <a:solidFill>
                  <a:srgbClr val="000000"/>
                </a:solidFill>
                <a:latin typeface="Tahoma" pitchFamily="34" charset="0"/>
              </a:rPr>
              <a:t>Descriptiva</a:t>
            </a:r>
            <a:endParaRPr lang="es-ES" altLang="es-ES" sz="2000" b="1" dirty="0">
              <a:solidFill>
                <a:srgbClr val="000000"/>
              </a:solidFill>
              <a:latin typeface="Tahoma" pitchFamily="34" charset="0"/>
            </a:endParaRPr>
          </a:p>
        </p:txBody>
      </p:sp>
      <p:sp>
        <p:nvSpPr>
          <p:cNvPr id="19" name="AutoShape 18"/>
          <p:cNvSpPr>
            <a:spLocks noChangeArrowheads="1"/>
          </p:cNvSpPr>
          <p:nvPr/>
        </p:nvSpPr>
        <p:spPr bwMode="auto">
          <a:xfrm>
            <a:off x="4786313" y="5300663"/>
            <a:ext cx="1930400" cy="366712"/>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2000" b="1" dirty="0">
                <a:solidFill>
                  <a:srgbClr val="000000"/>
                </a:solidFill>
                <a:latin typeface="Tahoma" pitchFamily="34" charset="0"/>
              </a:rPr>
              <a:t>Encuesta</a:t>
            </a:r>
          </a:p>
        </p:txBody>
      </p:sp>
      <p:sp>
        <p:nvSpPr>
          <p:cNvPr id="33" name="AutoShape 11" descr="Tejido"/>
          <p:cNvSpPr>
            <a:spLocks noChangeArrowheads="1"/>
          </p:cNvSpPr>
          <p:nvPr/>
        </p:nvSpPr>
        <p:spPr bwMode="auto">
          <a:xfrm>
            <a:off x="107950" y="5489575"/>
            <a:ext cx="4349750" cy="819150"/>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algn="ctr">
              <a:defRPr/>
            </a:pPr>
            <a:r>
              <a:rPr lang="es-ES_tradnl" sz="2400" b="1" kern="0" dirty="0">
                <a:solidFill>
                  <a:srgbClr val="000000"/>
                </a:solidFill>
                <a:latin typeface="Tahoma" pitchFamily="34" charset="0"/>
              </a:rPr>
              <a:t>Técnicas e Instrumentos de</a:t>
            </a:r>
          </a:p>
          <a:p>
            <a:pPr algn="ctr">
              <a:defRPr/>
            </a:pPr>
            <a:r>
              <a:rPr lang="es-ES_tradnl" sz="2400" b="1" kern="0" dirty="0">
                <a:solidFill>
                  <a:srgbClr val="000000"/>
                </a:solidFill>
                <a:latin typeface="Tahoma" pitchFamily="34" charset="0"/>
              </a:rPr>
              <a:t>Recolección de Datos</a:t>
            </a:r>
          </a:p>
        </p:txBody>
      </p:sp>
      <p:sp>
        <p:nvSpPr>
          <p:cNvPr id="43019" name="AutoShape 18"/>
          <p:cNvSpPr>
            <a:spLocks noChangeArrowheads="1"/>
          </p:cNvSpPr>
          <p:nvPr/>
        </p:nvSpPr>
        <p:spPr bwMode="auto">
          <a:xfrm>
            <a:off x="4800600" y="6092825"/>
            <a:ext cx="1931988" cy="288925"/>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2000" b="1" dirty="0">
                <a:solidFill>
                  <a:srgbClr val="000000"/>
                </a:solidFill>
                <a:latin typeface="Tahoma" pitchFamily="34" charset="0"/>
              </a:rPr>
              <a:t>Entrevista</a:t>
            </a:r>
          </a:p>
        </p:txBody>
      </p:sp>
      <p:sp>
        <p:nvSpPr>
          <p:cNvPr id="43020" name="AutoShape 18"/>
          <p:cNvSpPr>
            <a:spLocks noChangeArrowheads="1"/>
          </p:cNvSpPr>
          <p:nvPr/>
        </p:nvSpPr>
        <p:spPr bwMode="auto">
          <a:xfrm>
            <a:off x="6875463" y="5876925"/>
            <a:ext cx="1931987" cy="504825"/>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1600" b="1" dirty="0">
                <a:solidFill>
                  <a:srgbClr val="000000"/>
                </a:solidFill>
                <a:latin typeface="Tahoma" pitchFamily="34" charset="0"/>
              </a:rPr>
              <a:t>Observación</a:t>
            </a:r>
          </a:p>
          <a:p>
            <a:pPr algn="ctr" eaLnBrk="1" hangingPunct="1"/>
            <a:r>
              <a:rPr lang="es-VE" altLang="es-ES" sz="1600" b="1" dirty="0">
                <a:solidFill>
                  <a:srgbClr val="000000"/>
                </a:solidFill>
                <a:latin typeface="Tahoma" pitchFamily="34" charset="0"/>
              </a:rPr>
              <a:t>Directa</a:t>
            </a:r>
          </a:p>
        </p:txBody>
      </p:sp>
      <p:sp>
        <p:nvSpPr>
          <p:cNvPr id="21" name="20 Abrir llave"/>
          <p:cNvSpPr/>
          <p:nvPr/>
        </p:nvSpPr>
        <p:spPr>
          <a:xfrm>
            <a:off x="4500563" y="5516563"/>
            <a:ext cx="223837" cy="6985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VE"/>
          </a:p>
        </p:txBody>
      </p:sp>
      <p:sp>
        <p:nvSpPr>
          <p:cNvPr id="15" name="AutoShape 11" descr="Tejido"/>
          <p:cNvSpPr>
            <a:spLocks noChangeArrowheads="1"/>
          </p:cNvSpPr>
          <p:nvPr/>
        </p:nvSpPr>
        <p:spPr bwMode="auto">
          <a:xfrm>
            <a:off x="107950" y="3789363"/>
            <a:ext cx="4349750" cy="819150"/>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algn="ctr">
              <a:defRPr/>
            </a:pPr>
            <a:r>
              <a:rPr lang="es-VE" sz="2400" b="1" kern="0" dirty="0">
                <a:solidFill>
                  <a:srgbClr val="000000"/>
                </a:solidFill>
                <a:latin typeface="Tahoma" pitchFamily="34" charset="0"/>
              </a:rPr>
              <a:t>Población y Muestra</a:t>
            </a:r>
          </a:p>
        </p:txBody>
      </p:sp>
      <p:sp>
        <p:nvSpPr>
          <p:cNvPr id="43023" name="AutoShape 18"/>
          <p:cNvSpPr>
            <a:spLocks noChangeArrowheads="1"/>
          </p:cNvSpPr>
          <p:nvPr/>
        </p:nvSpPr>
        <p:spPr bwMode="auto">
          <a:xfrm>
            <a:off x="4794250" y="3357563"/>
            <a:ext cx="4013200" cy="431800"/>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2000" b="1" u="sng">
                <a:solidFill>
                  <a:srgbClr val="000000"/>
                </a:solidFill>
                <a:latin typeface="Tahoma" pitchFamily="34" charset="0"/>
              </a:rPr>
              <a:t>Estudiantes:</a:t>
            </a:r>
            <a:r>
              <a:rPr lang="es-VE" altLang="es-ES" sz="2000" b="1">
                <a:solidFill>
                  <a:srgbClr val="000000"/>
                </a:solidFill>
                <a:latin typeface="Tahoma" pitchFamily="34" charset="0"/>
              </a:rPr>
              <a:t> 495</a:t>
            </a:r>
          </a:p>
        </p:txBody>
      </p:sp>
      <p:sp>
        <p:nvSpPr>
          <p:cNvPr id="43024" name="AutoShape 18"/>
          <p:cNvSpPr>
            <a:spLocks noChangeArrowheads="1"/>
          </p:cNvSpPr>
          <p:nvPr/>
        </p:nvSpPr>
        <p:spPr bwMode="auto">
          <a:xfrm>
            <a:off x="4794250" y="3933825"/>
            <a:ext cx="4011613" cy="423863"/>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2000" b="1">
                <a:solidFill>
                  <a:srgbClr val="000000"/>
                </a:solidFill>
                <a:latin typeface="Tahoma" pitchFamily="34" charset="0"/>
              </a:rPr>
              <a:t>Ciudadanía: 473</a:t>
            </a:r>
          </a:p>
        </p:txBody>
      </p:sp>
      <p:sp>
        <p:nvSpPr>
          <p:cNvPr id="18" name="17 Abrir llave"/>
          <p:cNvSpPr/>
          <p:nvPr/>
        </p:nvSpPr>
        <p:spPr>
          <a:xfrm>
            <a:off x="4494213" y="3562350"/>
            <a:ext cx="292100" cy="11763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VE"/>
          </a:p>
        </p:txBody>
      </p:sp>
      <p:sp>
        <p:nvSpPr>
          <p:cNvPr id="43026" name="AutoShape 18"/>
          <p:cNvSpPr>
            <a:spLocks noChangeArrowheads="1"/>
          </p:cNvSpPr>
          <p:nvPr/>
        </p:nvSpPr>
        <p:spPr bwMode="auto">
          <a:xfrm>
            <a:off x="4806950" y="4508500"/>
            <a:ext cx="4013200" cy="460375"/>
          </a:xfrm>
          <a:prstGeom prst="roundRect">
            <a:avLst>
              <a:gd name="adj" fmla="val 16667"/>
            </a:avLst>
          </a:prstGeom>
          <a:solidFill>
            <a:srgbClr val="CC99FF">
              <a:alpha val="70979"/>
            </a:srgbClr>
          </a:solidFill>
          <a:ln w="38100">
            <a:solidFill>
              <a:srgbClr val="00206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VE" altLang="es-ES" sz="2000" b="1" u="sng">
                <a:solidFill>
                  <a:srgbClr val="000000"/>
                </a:solidFill>
                <a:latin typeface="Tahoma" pitchFamily="34" charset="0"/>
              </a:rPr>
              <a:t>Especialistas:</a:t>
            </a:r>
            <a:r>
              <a:rPr lang="es-VE" altLang="es-ES" sz="2000" b="1">
                <a:solidFill>
                  <a:srgbClr val="000000"/>
                </a:solidFill>
                <a:latin typeface="Tahoma" pitchFamily="34" charset="0"/>
              </a:rPr>
              <a:t> 05</a:t>
            </a:r>
            <a:endParaRPr lang="es-VE" altLang="es-ES" sz="2000" b="1" u="sng">
              <a:solidFill>
                <a:srgbClr val="000000"/>
              </a:solidFill>
              <a:latin typeface="Tahoma" pitchFamily="34" charset="0"/>
            </a:endParaRPr>
          </a:p>
        </p:txBody>
      </p:sp>
      <p:sp>
        <p:nvSpPr>
          <p:cNvPr id="20" name="AutoShape 8" descr="Tejido"/>
          <p:cNvSpPr>
            <a:spLocks noChangeArrowheads="1"/>
          </p:cNvSpPr>
          <p:nvPr/>
        </p:nvSpPr>
        <p:spPr bwMode="auto">
          <a:xfrm>
            <a:off x="1259632" y="44723"/>
            <a:ext cx="6581824" cy="647973"/>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algn="ctr">
              <a:defRPr/>
            </a:pPr>
            <a:r>
              <a:rPr lang="es-ES_tradnl" sz="2400" b="1" kern="0" dirty="0" smtClean="0">
                <a:solidFill>
                  <a:srgbClr val="000000"/>
                </a:solidFill>
                <a:latin typeface="Tahoma" pitchFamily="34" charset="0"/>
              </a:rPr>
              <a:t>METODOLOGIA DE LA INVESTIGACION</a:t>
            </a:r>
            <a:endParaRPr lang="es-ES_tradnl" sz="2400" b="1" kern="0" dirty="0">
              <a:solidFill>
                <a:srgbClr val="000000"/>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6"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par>
                          <p:cTn id="36" fill="hold">
                            <p:stCondLst>
                              <p:cond delay="5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par>
                          <p:cTn id="40" fill="hold">
                            <p:stCondLst>
                              <p:cond delay="6000"/>
                            </p:stCondLst>
                            <p:childTnLst>
                              <p:par>
                                <p:cTn id="41" presetID="6" presetClass="entr" presetSubtype="16" fill="hold" grpId="0" nodeType="afterEffect">
                                  <p:stCondLst>
                                    <p:cond delay="0"/>
                                  </p:stCondLst>
                                  <p:childTnLst>
                                    <p:set>
                                      <p:cBhvr>
                                        <p:cTn id="42" dur="1" fill="hold">
                                          <p:stCondLst>
                                            <p:cond delay="0"/>
                                          </p:stCondLst>
                                        </p:cTn>
                                        <p:tgtEl>
                                          <p:spTgt spid="43023"/>
                                        </p:tgtEl>
                                        <p:attrNameLst>
                                          <p:attrName>style.visibility</p:attrName>
                                        </p:attrNameLst>
                                      </p:cBhvr>
                                      <p:to>
                                        <p:strVal val="visible"/>
                                      </p:to>
                                    </p:set>
                                    <p:animEffect transition="in" filter="circle(in)">
                                      <p:cBhvr>
                                        <p:cTn id="43" dur="2000"/>
                                        <p:tgtEl>
                                          <p:spTgt spid="43023"/>
                                        </p:tgtEl>
                                      </p:cBhvr>
                                    </p:animEffect>
                                  </p:childTnLst>
                                </p:cTn>
                              </p:par>
                            </p:childTnLst>
                          </p:cTn>
                        </p:par>
                        <p:par>
                          <p:cTn id="44" fill="hold">
                            <p:stCondLst>
                              <p:cond delay="8000"/>
                            </p:stCondLst>
                            <p:childTnLst>
                              <p:par>
                                <p:cTn id="45" presetID="6" presetClass="entr" presetSubtype="16" fill="hold" grpId="0" nodeType="afterEffect">
                                  <p:stCondLst>
                                    <p:cond delay="0"/>
                                  </p:stCondLst>
                                  <p:childTnLst>
                                    <p:set>
                                      <p:cBhvr>
                                        <p:cTn id="46" dur="1" fill="hold">
                                          <p:stCondLst>
                                            <p:cond delay="0"/>
                                          </p:stCondLst>
                                        </p:cTn>
                                        <p:tgtEl>
                                          <p:spTgt spid="43024"/>
                                        </p:tgtEl>
                                        <p:attrNameLst>
                                          <p:attrName>style.visibility</p:attrName>
                                        </p:attrNameLst>
                                      </p:cBhvr>
                                      <p:to>
                                        <p:strVal val="visible"/>
                                      </p:to>
                                    </p:set>
                                    <p:animEffect transition="in" filter="circle(in)">
                                      <p:cBhvr>
                                        <p:cTn id="47" dur="2000"/>
                                        <p:tgtEl>
                                          <p:spTgt spid="43024"/>
                                        </p:tgtEl>
                                      </p:cBhvr>
                                    </p:animEffect>
                                  </p:childTnLst>
                                </p:cTn>
                              </p:par>
                            </p:childTnLst>
                          </p:cTn>
                        </p:par>
                        <p:par>
                          <p:cTn id="48" fill="hold">
                            <p:stCondLst>
                              <p:cond delay="10000"/>
                            </p:stCondLst>
                            <p:childTnLst>
                              <p:par>
                                <p:cTn id="49" presetID="6" presetClass="entr" presetSubtype="16" fill="hold" grpId="0" nodeType="afterEffect">
                                  <p:stCondLst>
                                    <p:cond delay="0"/>
                                  </p:stCondLst>
                                  <p:childTnLst>
                                    <p:set>
                                      <p:cBhvr>
                                        <p:cTn id="50" dur="1" fill="hold">
                                          <p:stCondLst>
                                            <p:cond delay="0"/>
                                          </p:stCondLst>
                                        </p:cTn>
                                        <p:tgtEl>
                                          <p:spTgt spid="43026"/>
                                        </p:tgtEl>
                                        <p:attrNameLst>
                                          <p:attrName>style.visibility</p:attrName>
                                        </p:attrNameLst>
                                      </p:cBhvr>
                                      <p:to>
                                        <p:strVal val="visible"/>
                                      </p:to>
                                    </p:set>
                                    <p:animEffect transition="in" filter="circle(in)">
                                      <p:cBhvr>
                                        <p:cTn id="51" dur="2000"/>
                                        <p:tgtEl>
                                          <p:spTgt spid="43026"/>
                                        </p:tgtEl>
                                      </p:cBhvr>
                                    </p:animEffect>
                                  </p:childTnLst>
                                </p:cTn>
                              </p:par>
                            </p:childTnLst>
                          </p:cTn>
                        </p:par>
                        <p:par>
                          <p:cTn id="52" fill="hold">
                            <p:stCondLst>
                              <p:cond delay="12000"/>
                            </p:stCondLst>
                            <p:childTnLst>
                              <p:par>
                                <p:cTn id="53" presetID="6"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circle(in)">
                                      <p:cBhvr>
                                        <p:cTn id="55" dur="2000"/>
                                        <p:tgtEl>
                                          <p:spTgt spid="3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par>
                          <p:cTn id="59" fill="hold">
                            <p:stCondLst>
                              <p:cond delay="14000"/>
                            </p:stCondLst>
                            <p:childTnLst>
                              <p:par>
                                <p:cTn id="60" presetID="6"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par>
                          <p:cTn id="63" fill="hold">
                            <p:stCondLst>
                              <p:cond delay="16000"/>
                            </p:stCondLst>
                            <p:childTnLst>
                              <p:par>
                                <p:cTn id="64" presetID="6" presetClass="entr" presetSubtype="16" fill="hold" grpId="0" nodeType="afterEffect">
                                  <p:stCondLst>
                                    <p:cond delay="0"/>
                                  </p:stCondLst>
                                  <p:childTnLst>
                                    <p:set>
                                      <p:cBhvr>
                                        <p:cTn id="65" dur="1" fill="hold">
                                          <p:stCondLst>
                                            <p:cond delay="0"/>
                                          </p:stCondLst>
                                        </p:cTn>
                                        <p:tgtEl>
                                          <p:spTgt spid="43019"/>
                                        </p:tgtEl>
                                        <p:attrNameLst>
                                          <p:attrName>style.visibility</p:attrName>
                                        </p:attrNameLst>
                                      </p:cBhvr>
                                      <p:to>
                                        <p:strVal val="visible"/>
                                      </p:to>
                                    </p:set>
                                    <p:animEffect transition="in" filter="circle(in)">
                                      <p:cBhvr>
                                        <p:cTn id="66" dur="2000"/>
                                        <p:tgtEl>
                                          <p:spTgt spid="43019"/>
                                        </p:tgtEl>
                                      </p:cBhvr>
                                    </p:animEffect>
                                  </p:childTnLst>
                                </p:cTn>
                              </p:par>
                            </p:childTnLst>
                          </p:cTn>
                        </p:par>
                        <p:par>
                          <p:cTn id="67" fill="hold">
                            <p:stCondLst>
                              <p:cond delay="18000"/>
                            </p:stCondLst>
                            <p:childTnLst>
                              <p:par>
                                <p:cTn id="68" presetID="6" presetClass="entr" presetSubtype="16" fill="hold" grpId="0" nodeType="afterEffect">
                                  <p:stCondLst>
                                    <p:cond delay="0"/>
                                  </p:stCondLst>
                                  <p:childTnLst>
                                    <p:set>
                                      <p:cBhvr>
                                        <p:cTn id="69" dur="1" fill="hold">
                                          <p:stCondLst>
                                            <p:cond delay="0"/>
                                          </p:stCondLst>
                                        </p:cTn>
                                        <p:tgtEl>
                                          <p:spTgt spid="43020"/>
                                        </p:tgtEl>
                                        <p:attrNameLst>
                                          <p:attrName>style.visibility</p:attrName>
                                        </p:attrNameLst>
                                      </p:cBhvr>
                                      <p:to>
                                        <p:strVal val="visible"/>
                                      </p:to>
                                    </p:set>
                                    <p:animEffect transition="in" filter="circle(in)">
                                      <p:cBhvr>
                                        <p:cTn id="70" dur="20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animBg="1"/>
      <p:bldP spid="19" grpId="0" animBg="1"/>
      <p:bldP spid="33" grpId="0" animBg="1"/>
      <p:bldP spid="43019" grpId="0" animBg="1"/>
      <p:bldP spid="43020" grpId="0" animBg="1"/>
      <p:bldP spid="21" grpId="0" animBg="1"/>
      <p:bldP spid="15" grpId="0" animBg="1"/>
      <p:bldP spid="43023" grpId="0" animBg="1"/>
      <p:bldP spid="43024" grpId="0" animBg="1"/>
      <p:bldP spid="18" grpId="0" animBg="1"/>
      <p:bldP spid="430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redondeado"/>
          <p:cNvSpPr/>
          <p:nvPr/>
        </p:nvSpPr>
        <p:spPr>
          <a:xfrm>
            <a:off x="1691680" y="2022308"/>
            <a:ext cx="5760640" cy="1146998"/>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_tradnl" sz="3600" b="1" dirty="0">
                <a:solidFill>
                  <a:prstClr val="black"/>
                </a:solidFill>
              </a:rPr>
              <a:t>Capítulo IV</a:t>
            </a:r>
          </a:p>
        </p:txBody>
      </p:sp>
      <p:sp>
        <p:nvSpPr>
          <p:cNvPr id="4" name="3 Rectángulo redondeado"/>
          <p:cNvSpPr/>
          <p:nvPr/>
        </p:nvSpPr>
        <p:spPr>
          <a:xfrm>
            <a:off x="1692275" y="3506788"/>
            <a:ext cx="5759450" cy="1146175"/>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_tradnl" sz="3600" b="1" dirty="0">
                <a:solidFill>
                  <a:prstClr val="black"/>
                </a:solidFill>
              </a:rPr>
              <a:t>Análisis e interpretación de resultados</a:t>
            </a: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468106"/>
            <a:ext cx="3595167" cy="2700938"/>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54882"/>
            <a:ext cx="3692771" cy="2530871"/>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356992"/>
            <a:ext cx="3749402" cy="2812052"/>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426639"/>
            <a:ext cx="3867690" cy="2896004"/>
          </a:xfrm>
          <a:prstGeom prst="rect">
            <a:avLst/>
          </a:prstGeom>
        </p:spPr>
      </p:pic>
    </p:spTree>
    <p:extLst>
      <p:ext uri="{BB962C8B-B14F-4D97-AF65-F5344CB8AC3E}">
        <p14:creationId xmlns:p14="http://schemas.microsoft.com/office/powerpoint/2010/main" val="4029957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4 Rectángulo"/>
          <p:cNvSpPr>
            <a:spLocks noChangeArrowheads="1"/>
          </p:cNvSpPr>
          <p:nvPr/>
        </p:nvSpPr>
        <p:spPr bwMode="auto">
          <a:xfrm>
            <a:off x="-10546" y="764704"/>
            <a:ext cx="9134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ES" sz="2800" dirty="0"/>
              <a:t>¿Conoce acerca de algún proyecto de educación ambiental que se esté desarrollando en Santo Domingo?</a:t>
            </a:r>
          </a:p>
        </p:txBody>
      </p:sp>
      <p:graphicFrame>
        <p:nvGraphicFramePr>
          <p:cNvPr id="6" name="1 Gráfico"/>
          <p:cNvGraphicFramePr>
            <a:graphicFrameLocks/>
          </p:cNvGraphicFramePr>
          <p:nvPr>
            <p:extLst>
              <p:ext uri="{D42A27DB-BD31-4B8C-83A1-F6EECF244321}">
                <p14:modId xmlns:p14="http://schemas.microsoft.com/office/powerpoint/2010/main" val="1151734294"/>
              </p:ext>
            </p:extLst>
          </p:nvPr>
        </p:nvGraphicFramePr>
        <p:xfrm>
          <a:off x="827584" y="2114491"/>
          <a:ext cx="6552728" cy="4800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45059"/>
                                        </p:tgtEl>
                                      </p:cBhvr>
                                      <p:to x="80000" y="100000"/>
                                    </p:animScale>
                                    <p:anim by="(#ppt_w*0.10)" calcmode="lin" valueType="num">
                                      <p:cBhvr>
                                        <p:cTn id="7" dur="250" autoRev="1" fill="hold">
                                          <p:stCondLst>
                                            <p:cond delay="0"/>
                                          </p:stCondLst>
                                        </p:cTn>
                                        <p:tgtEl>
                                          <p:spTgt spid="45059"/>
                                        </p:tgtEl>
                                        <p:attrNameLst>
                                          <p:attrName>ppt_x</p:attrName>
                                        </p:attrNameLst>
                                      </p:cBhvr>
                                    </p:anim>
                                    <p:anim by="(-#ppt_w*0.10)" calcmode="lin" valueType="num">
                                      <p:cBhvr>
                                        <p:cTn id="8" dur="250" autoRev="1" fill="hold">
                                          <p:stCondLst>
                                            <p:cond delay="0"/>
                                          </p:stCondLst>
                                        </p:cTn>
                                        <p:tgtEl>
                                          <p:spTgt spid="45059"/>
                                        </p:tgtEl>
                                        <p:attrNameLst>
                                          <p:attrName>ppt_y</p:attrName>
                                        </p:attrNameLst>
                                      </p:cBhvr>
                                    </p:anim>
                                    <p:animRot by="-480000">
                                      <p:cBhvr>
                                        <p:cTn id="9" dur="250" autoRev="1" fill="hold">
                                          <p:stCondLst>
                                            <p:cond delay="0"/>
                                          </p:stCondLst>
                                        </p:cTn>
                                        <p:tgtEl>
                                          <p:spTgt spid="450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1 Rectángulo"/>
          <p:cNvSpPr>
            <a:spLocks noChangeArrowheads="1"/>
          </p:cNvSpPr>
          <p:nvPr/>
        </p:nvSpPr>
        <p:spPr bwMode="auto">
          <a:xfrm>
            <a:off x="776288" y="260648"/>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S" sz="2000" b="1" dirty="0"/>
              <a:t>¿Cuál de los siguientes lugares de Santo Domingo considera que es el más contaminado? </a:t>
            </a:r>
          </a:p>
        </p:txBody>
      </p:sp>
      <p:graphicFrame>
        <p:nvGraphicFramePr>
          <p:cNvPr id="7" name="1 Gráfico"/>
          <p:cNvGraphicFramePr>
            <a:graphicFrameLocks/>
          </p:cNvGraphicFramePr>
          <p:nvPr>
            <p:extLst>
              <p:ext uri="{D42A27DB-BD31-4B8C-83A1-F6EECF244321}">
                <p14:modId xmlns:p14="http://schemas.microsoft.com/office/powerpoint/2010/main" val="579513794"/>
              </p:ext>
            </p:extLst>
          </p:nvPr>
        </p:nvGraphicFramePr>
        <p:xfrm>
          <a:off x="467544" y="1052736"/>
          <a:ext cx="8373244" cy="56166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1000"/>
                                        <p:tgtEl>
                                          <p:spTgt spid="46083"/>
                                        </p:tgtEl>
                                      </p:cBhvr>
                                    </p:animEffect>
                                    <p:anim calcmode="lin" valueType="num">
                                      <p:cBhvr>
                                        <p:cTn id="8" dur="1000" fill="hold"/>
                                        <p:tgtEl>
                                          <p:spTgt spid="46083"/>
                                        </p:tgtEl>
                                        <p:attrNameLst>
                                          <p:attrName>ppt_x</p:attrName>
                                        </p:attrNameLst>
                                      </p:cBhvr>
                                      <p:tavLst>
                                        <p:tav tm="0">
                                          <p:val>
                                            <p:strVal val="#ppt_x"/>
                                          </p:val>
                                        </p:tav>
                                        <p:tav tm="100000">
                                          <p:val>
                                            <p:strVal val="#ppt_x"/>
                                          </p:val>
                                        </p:tav>
                                      </p:tavLst>
                                    </p:anim>
                                    <p:anim calcmode="lin" valueType="num">
                                      <p:cBhvr>
                                        <p:cTn id="9" dur="1000" fill="hold"/>
                                        <p:tgtEl>
                                          <p:spTgt spid="46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4 Rectángulo"/>
          <p:cNvSpPr>
            <a:spLocks noChangeArrowheads="1"/>
          </p:cNvSpPr>
          <p:nvPr/>
        </p:nvSpPr>
        <p:spPr bwMode="auto">
          <a:xfrm>
            <a:off x="692158" y="116632"/>
            <a:ext cx="8064500" cy="954087"/>
          </a:xfrm>
          <a:prstGeom prst="rect">
            <a:avLst/>
          </a:prstGeom>
          <a:gradFill>
            <a:gsLst>
              <a:gs pos="0">
                <a:srgbClr val="00B050"/>
              </a:gs>
              <a:gs pos="80000">
                <a:schemeClr val="accent3">
                  <a:shade val="93000"/>
                  <a:satMod val="130000"/>
                </a:schemeClr>
              </a:gs>
              <a:gs pos="100000">
                <a:schemeClr val="accent3">
                  <a:shade val="94000"/>
                  <a:satMod val="135000"/>
                </a:schemeClr>
              </a:gs>
            </a:gsLst>
          </a:gradFill>
          <a:ln/>
          <a:extLst/>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ES" sz="2800" dirty="0"/>
              <a:t>¿Qué conocimiento es más importante para usted? Escoja una opción.</a:t>
            </a:r>
          </a:p>
        </p:txBody>
      </p:sp>
      <p:graphicFrame>
        <p:nvGraphicFramePr>
          <p:cNvPr id="7" name="1 Gráfico"/>
          <p:cNvGraphicFramePr>
            <a:graphicFrameLocks/>
          </p:cNvGraphicFramePr>
          <p:nvPr>
            <p:extLst>
              <p:ext uri="{D42A27DB-BD31-4B8C-83A1-F6EECF244321}">
                <p14:modId xmlns:p14="http://schemas.microsoft.com/office/powerpoint/2010/main" val="2134193940"/>
              </p:ext>
            </p:extLst>
          </p:nvPr>
        </p:nvGraphicFramePr>
        <p:xfrm>
          <a:off x="179512" y="1070719"/>
          <a:ext cx="8856984" cy="578728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455"/>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1 Título"/>
          <p:cNvSpPr>
            <a:spLocks noGrp="1"/>
          </p:cNvSpPr>
          <p:nvPr>
            <p:ph type="title"/>
          </p:nvPr>
        </p:nvSpPr>
        <p:spPr/>
        <p:txBody>
          <a:bodyPr/>
          <a:lstStyle/>
          <a:p>
            <a:r>
              <a:rPr lang="es-EC" altLang="es-ES" dirty="0" smtClean="0"/>
              <a:t>CONTENIDO</a:t>
            </a:r>
            <a:endParaRPr lang="es-ES" altLang="es-ES" dirty="0" smtClean="0"/>
          </a:p>
        </p:txBody>
      </p:sp>
      <p:sp>
        <p:nvSpPr>
          <p:cNvPr id="5" name="4 CuadroTexto"/>
          <p:cNvSpPr txBox="1">
            <a:spLocks noChangeArrowheads="1"/>
          </p:cNvSpPr>
          <p:nvPr/>
        </p:nvSpPr>
        <p:spPr bwMode="auto">
          <a:xfrm>
            <a:off x="1565884" y="2132856"/>
            <a:ext cx="5984875" cy="523875"/>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w="19050" cmpd="thinThick">
            <a:solidFill>
              <a:srgbClr val="000000"/>
            </a:solidFill>
            <a:miter lim="800000"/>
            <a:headEnd/>
            <a:tailEnd/>
          </a:ln>
          <a:scene3d>
            <a:camera prst="orthographicFront"/>
            <a:lightRig rig="threePt" dir="t"/>
          </a:scene3d>
          <a:sp3d>
            <a:bevelT prst="relaxedInset"/>
          </a:sp3d>
        </p:spPr>
        <p:txBody>
          <a:bodyPr>
            <a:spAutoFit/>
          </a:bodyPr>
          <a:lstStyle>
            <a:defPPr>
              <a:defRPr lang="es-ES"/>
            </a:defPPr>
            <a:lvl1pPr algn="ctr" eaLnBrk="1" hangingPunct="1">
              <a:buFontTx/>
              <a:buNone/>
              <a:defRPr sz="2800" b="1">
                <a:solidFill>
                  <a:srgbClr val="000000"/>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_tradnl" altLang="es-ES" dirty="0"/>
              <a:t>Marco Teórico</a:t>
            </a:r>
          </a:p>
        </p:txBody>
      </p:sp>
      <p:sp>
        <p:nvSpPr>
          <p:cNvPr id="3081" name="8 CuadroTexto"/>
          <p:cNvSpPr txBox="1">
            <a:spLocks noChangeArrowheads="1"/>
          </p:cNvSpPr>
          <p:nvPr/>
        </p:nvSpPr>
        <p:spPr bwMode="auto">
          <a:xfrm>
            <a:off x="1504834" y="5589240"/>
            <a:ext cx="6106016" cy="523108"/>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w="19050" cmpd="thinThick">
            <a:solidFill>
              <a:srgbClr val="000000"/>
            </a:solidFill>
            <a:miter lim="800000"/>
            <a:headEnd/>
            <a:tailEnd/>
          </a:ln>
          <a:scene3d>
            <a:camera prst="orthographicFront"/>
            <a:lightRig rig="threePt" dir="t"/>
          </a:scene3d>
          <a:sp3d>
            <a:bevelT prst="relaxedInset"/>
          </a:sp3d>
        </p:spPr>
        <p:txBody>
          <a:bodyPr>
            <a:spAutoFit/>
          </a:bodyPr>
          <a:lstStyle>
            <a:defPPr>
              <a:defRPr lang="es-ES"/>
            </a:defPPr>
            <a:lvl1pPr algn="ctr" eaLnBrk="1" hangingPunct="1">
              <a:buFontTx/>
              <a:buNone/>
              <a:defRPr sz="2800" b="1">
                <a:solidFill>
                  <a:srgbClr val="000000"/>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a:defRPr/>
            </a:pPr>
            <a:r>
              <a:rPr lang="es-ES_tradnl" altLang="es-ES" dirty="0" smtClean="0"/>
              <a:t>Propuesta</a:t>
            </a:r>
          </a:p>
        </p:txBody>
      </p:sp>
      <p:sp>
        <p:nvSpPr>
          <p:cNvPr id="11" name="9 CuadroTexto"/>
          <p:cNvSpPr txBox="1">
            <a:spLocks noChangeArrowheads="1"/>
          </p:cNvSpPr>
          <p:nvPr/>
        </p:nvSpPr>
        <p:spPr bwMode="auto">
          <a:xfrm>
            <a:off x="1274146" y="1268760"/>
            <a:ext cx="6557302" cy="523108"/>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w="19050" cmpd="thinThick">
            <a:solidFill>
              <a:srgbClr val="000000"/>
            </a:solidFill>
            <a:miter lim="800000"/>
            <a:headEnd/>
            <a:tailEnd/>
          </a:ln>
          <a:scene3d>
            <a:camera prst="orthographicFront"/>
            <a:lightRig rig="threePt" dir="t"/>
          </a:scene3d>
          <a:sp3d>
            <a:bevelT prst="relaxedInset"/>
          </a:sp3d>
        </p:spPr>
        <p:txBody>
          <a:bodyPr>
            <a:spAutoFit/>
          </a:bodyPr>
          <a:lstStyle>
            <a:defPPr>
              <a:defRPr lang="es-ES"/>
            </a:defPPr>
            <a:lvl1pPr algn="ctr" eaLnBrk="1" hangingPunct="1">
              <a:buFontTx/>
              <a:buNone/>
              <a:defRPr sz="2800" b="1">
                <a:solidFill>
                  <a:srgbClr val="000000"/>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a:defRPr/>
            </a:pPr>
            <a:r>
              <a:rPr lang="es-ES_tradnl" altLang="es-ES" dirty="0" smtClean="0"/>
              <a:t>El Problema</a:t>
            </a:r>
          </a:p>
        </p:txBody>
      </p:sp>
      <p:sp>
        <p:nvSpPr>
          <p:cNvPr id="12" name="5 CuadroTexto"/>
          <p:cNvSpPr txBox="1">
            <a:spLocks noChangeArrowheads="1"/>
          </p:cNvSpPr>
          <p:nvPr/>
        </p:nvSpPr>
        <p:spPr bwMode="auto">
          <a:xfrm>
            <a:off x="1261643" y="2905487"/>
            <a:ext cx="6605145" cy="523108"/>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w="19050" cmpd="thinThick">
            <a:solidFill>
              <a:srgbClr val="000000"/>
            </a:solidFill>
            <a:miter lim="800000"/>
            <a:headEnd/>
            <a:tailEnd/>
          </a:ln>
          <a:scene3d>
            <a:camera prst="orthographicFront"/>
            <a:lightRig rig="threePt" dir="t"/>
          </a:scene3d>
          <a:sp3d>
            <a:bevelT prst="relaxedInset"/>
          </a:sp3d>
        </p:spPr>
        <p:txBody>
          <a:bodyPr>
            <a:spAutoFit/>
          </a:bodyPr>
          <a:lstStyle>
            <a:defPPr>
              <a:defRPr lang="es-ES"/>
            </a:defPPr>
            <a:lvl1pPr algn="ctr" eaLnBrk="1" hangingPunct="1">
              <a:buFontTx/>
              <a:buNone/>
              <a:defRPr sz="2800" b="1">
                <a:solidFill>
                  <a:srgbClr val="000000"/>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_tradnl" altLang="es-ES" dirty="0"/>
              <a:t>Metodología de la Investigación</a:t>
            </a:r>
          </a:p>
        </p:txBody>
      </p:sp>
      <p:sp>
        <p:nvSpPr>
          <p:cNvPr id="13" name="6 CuadroTexto"/>
          <p:cNvSpPr txBox="1">
            <a:spLocks noChangeArrowheads="1"/>
          </p:cNvSpPr>
          <p:nvPr/>
        </p:nvSpPr>
        <p:spPr bwMode="auto">
          <a:xfrm>
            <a:off x="826222" y="3732928"/>
            <a:ext cx="7475679" cy="523220"/>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w="19050" cmpd="thinThick">
            <a:solidFill>
              <a:srgbClr val="000000"/>
            </a:solidFill>
            <a:miter lim="800000"/>
            <a:headEnd/>
            <a:tailEnd/>
          </a:ln>
          <a:scene3d>
            <a:camera prst="orthographicFront"/>
            <a:lightRig rig="threePt" dir="t"/>
          </a:scene3d>
          <a:sp3d>
            <a:bevelT prst="relaxedInset"/>
          </a:sp3d>
        </p:spPr>
        <p:txBody>
          <a:bodyPr wrap="square">
            <a:spAutoFit/>
          </a:bodyPr>
          <a:lstStyle>
            <a:defPPr>
              <a:defRPr lang="es-ES"/>
            </a:defPPr>
            <a:lvl1pPr algn="ctr" eaLnBrk="1" hangingPunct="1">
              <a:buFontTx/>
              <a:buNone/>
              <a:defRPr sz="2800" b="1">
                <a:solidFill>
                  <a:srgbClr val="000000"/>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_tradnl" altLang="es-ES" dirty="0"/>
              <a:t>Análisis e Interpretación de los Resultados</a:t>
            </a:r>
          </a:p>
        </p:txBody>
      </p:sp>
      <p:sp>
        <p:nvSpPr>
          <p:cNvPr id="14" name="7 CuadroTexto"/>
          <p:cNvSpPr txBox="1">
            <a:spLocks noChangeArrowheads="1"/>
          </p:cNvSpPr>
          <p:nvPr/>
        </p:nvSpPr>
        <p:spPr bwMode="auto">
          <a:xfrm>
            <a:off x="1015380" y="4653136"/>
            <a:ext cx="7085012" cy="523108"/>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w="19050" cmpd="thinThick">
            <a:solidFill>
              <a:srgbClr val="000000"/>
            </a:solidFill>
            <a:miter lim="800000"/>
            <a:headEnd/>
            <a:tailEnd/>
          </a:ln>
          <a:scene3d>
            <a:camera prst="orthographicFront"/>
            <a:lightRig rig="threePt" dir="t"/>
          </a:scene3d>
          <a:sp3d>
            <a:bevelT prst="relaxedInset"/>
          </a:sp3d>
        </p:spPr>
        <p:txBody>
          <a:bodyPr>
            <a:spAutoFit/>
          </a:bodyPr>
          <a:lstStyle>
            <a:defPPr>
              <a:defRPr lang="es-ES"/>
            </a:defPPr>
            <a:lvl1pPr algn="ctr" eaLnBrk="1" hangingPunct="1">
              <a:buFontTx/>
              <a:buNone/>
              <a:defRPr sz="2800" b="1">
                <a:solidFill>
                  <a:srgbClr val="000000"/>
                </a:solidFill>
              </a:defRPr>
            </a:lvl1pPr>
            <a:lvl2pPr marL="742950" indent="-285750" eaLnBrk="0" hangingPunct="0">
              <a:spcBef>
                <a:spcPct val="20000"/>
              </a:spcBef>
              <a:buChar char="–"/>
              <a:defRPr sz="2800"/>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s-ES_tradnl" altLang="es-ES" dirty="0"/>
              <a:t>Conclusiones y Recomendaciones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circle(in)">
                                      <p:cBhvr>
                                        <p:cTn id="27"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81"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467544" y="476672"/>
            <a:ext cx="8208912" cy="954107"/>
          </a:xfrm>
          <a:prstGeom prst="rect">
            <a:avLst/>
          </a:prstGeom>
          <a:scene3d>
            <a:camera prst="orthographicFront"/>
            <a:lightRig rig="threePt" dir="t"/>
          </a:scene3d>
          <a:sp3d>
            <a:bevelT w="101600" prst="riblet"/>
          </a:sp3d>
        </p:spPr>
        <p:style>
          <a:lnRef idx="2">
            <a:schemeClr val="dk1"/>
          </a:lnRef>
          <a:fillRef idx="1002">
            <a:schemeClr val="lt1"/>
          </a:fillRef>
          <a:effectRef idx="0">
            <a:schemeClr val="dk1"/>
          </a:effectRef>
          <a:fontRef idx="minor">
            <a:schemeClr val="dk1"/>
          </a:fontRef>
        </p:style>
        <p:txBody>
          <a:bodyPr>
            <a:spAutoFit/>
          </a:bodyPr>
          <a:lstStyle/>
          <a:p>
            <a:pPr>
              <a:defRPr/>
            </a:pPr>
            <a:r>
              <a:rPr lang="es-ES" sz="2800" dirty="0">
                <a:latin typeface="Times New Roman"/>
                <a:ea typeface="Times New Roman"/>
              </a:rPr>
              <a:t>¿Cree necesario que exista un proyecto de educación ambiental para escuelas y colegios de Santo Domingo? </a:t>
            </a:r>
            <a:endParaRPr lang="es-ES" sz="2800" dirty="0"/>
          </a:p>
        </p:txBody>
      </p:sp>
      <p:graphicFrame>
        <p:nvGraphicFramePr>
          <p:cNvPr id="8" name="7 Gráfico"/>
          <p:cNvGraphicFramePr>
            <a:graphicFrameLocks/>
          </p:cNvGraphicFramePr>
          <p:nvPr>
            <p:extLst>
              <p:ext uri="{D42A27DB-BD31-4B8C-83A1-F6EECF244321}">
                <p14:modId xmlns:p14="http://schemas.microsoft.com/office/powerpoint/2010/main" val="228876877"/>
              </p:ext>
            </p:extLst>
          </p:nvPr>
        </p:nvGraphicFramePr>
        <p:xfrm>
          <a:off x="827584" y="1772816"/>
          <a:ext cx="6912768" cy="41764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8664" y="476672"/>
            <a:ext cx="9036298" cy="6048672"/>
          </a:xfrm>
        </p:spPr>
      </p:pic>
    </p:spTree>
    <p:extLst>
      <p:ext uri="{BB962C8B-B14F-4D97-AF65-F5344CB8AC3E}">
        <p14:creationId xmlns:p14="http://schemas.microsoft.com/office/powerpoint/2010/main" val="1702398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548680"/>
            <a:ext cx="9046377" cy="5904655"/>
          </a:xfrm>
          <a:prstGeom prst="rect">
            <a:avLst/>
          </a:prstGeom>
        </p:spPr>
      </p:pic>
    </p:spTree>
    <p:extLst>
      <p:ext uri="{BB962C8B-B14F-4D97-AF65-F5344CB8AC3E}">
        <p14:creationId xmlns:p14="http://schemas.microsoft.com/office/powerpoint/2010/main" val="242971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solidFill>
            <a:srgbClr val="FFFF00">
              <a:alpha val="3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600" b="1" dirty="0">
                <a:solidFill>
                  <a:prstClr val="black"/>
                </a:solidFill>
                <a:latin typeface="Arial" pitchFamily="34" charset="0"/>
                <a:cs typeface="Arial" pitchFamily="34" charset="0"/>
              </a:rPr>
              <a:t>Capítulo V</a:t>
            </a:r>
          </a:p>
        </p:txBody>
      </p:sp>
      <p:sp>
        <p:nvSpPr>
          <p:cNvPr id="4" name="3 Rectángulo redondeado"/>
          <p:cNvSpPr/>
          <p:nvPr/>
        </p:nvSpPr>
        <p:spPr>
          <a:xfrm>
            <a:off x="1691680" y="3506138"/>
            <a:ext cx="5760640" cy="1146998"/>
          </a:xfrm>
          <a:prstGeom prst="roundRect">
            <a:avLst/>
          </a:prstGeom>
          <a:solidFill>
            <a:srgbClr val="FFFF00">
              <a:alpha val="3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600" b="1" dirty="0">
                <a:solidFill>
                  <a:prstClr val="black"/>
                </a:solidFill>
                <a:latin typeface="Arial" pitchFamily="34" charset="0"/>
                <a:cs typeface="Arial" pitchFamily="34" charset="0"/>
              </a:rPr>
              <a:t>Conclusiones y Recomendaciones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83000">
              <a:srgbClr val="9CB86E"/>
            </a:gs>
            <a:gs pos="95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Rectángulo"/>
          <p:cNvSpPr>
            <a:spLocks noChangeArrowheads="1"/>
          </p:cNvSpPr>
          <p:nvPr/>
        </p:nvSpPr>
        <p:spPr bwMode="auto">
          <a:xfrm>
            <a:off x="323528" y="1412776"/>
            <a:ext cx="8568952" cy="4976108"/>
          </a:xfrm>
          <a:prstGeom prst="rect">
            <a:avLst/>
          </a:prstGeom>
          <a:solidFill>
            <a:srgbClr val="92D050"/>
          </a:solidFill>
          <a:ln w="9525">
            <a:solidFill>
              <a:srgbClr val="000000"/>
            </a:solidFill>
            <a:miter lim="800000"/>
            <a:headEnd/>
            <a:tailEnd/>
          </a:ln>
          <a:scene3d>
            <a:camera prst="orthographicFront"/>
            <a:lightRig rig="threePt" dir="t"/>
          </a:scene3d>
          <a:sp3d>
            <a:bevelT/>
          </a:sp3d>
          <a:extLst/>
        </p:spPr>
        <p:txBody>
          <a:bodyPr wrap="square">
            <a:spAutoFit/>
          </a:bodyPr>
          <a:lstStyle/>
          <a:p>
            <a:pPr marL="342900" indent="-342900" algn="just" fontAlgn="auto">
              <a:spcBef>
                <a:spcPts val="0"/>
              </a:spcBef>
              <a:spcAft>
                <a:spcPts val="0"/>
              </a:spcAft>
              <a:buClr>
                <a:srgbClr val="FF0000"/>
              </a:buClr>
              <a:buSzPct val="110000"/>
              <a:buFont typeface="Wingdings" pitchFamily="2" charset="2"/>
              <a:buChar char="ü"/>
              <a:defRPr/>
            </a:pPr>
            <a:r>
              <a:rPr lang="es-VE" sz="2800" b="1" dirty="0" smtClean="0">
                <a:solidFill>
                  <a:prstClr val="black"/>
                </a:solidFill>
                <a:latin typeface="Calibri" pitchFamily="34" charset="0"/>
              </a:rPr>
              <a:t>El (100</a:t>
            </a:r>
            <a:r>
              <a:rPr lang="es-VE" sz="2800" b="1" dirty="0">
                <a:solidFill>
                  <a:prstClr val="black"/>
                </a:solidFill>
                <a:latin typeface="Calibri" pitchFamily="34" charset="0"/>
              </a:rPr>
              <a:t>%) </a:t>
            </a:r>
            <a:r>
              <a:rPr lang="es-VE" sz="2800" b="1" dirty="0" smtClean="0">
                <a:solidFill>
                  <a:prstClr val="black"/>
                </a:solidFill>
                <a:latin typeface="Calibri" pitchFamily="34" charset="0"/>
              </a:rPr>
              <a:t>de los </a:t>
            </a:r>
            <a:r>
              <a:rPr lang="es-VE" sz="2800" b="1" dirty="0">
                <a:solidFill>
                  <a:prstClr val="black"/>
                </a:solidFill>
                <a:latin typeface="Calibri" pitchFamily="34" charset="0"/>
              </a:rPr>
              <a:t>estudiantes del </a:t>
            </a:r>
            <a:r>
              <a:rPr lang="es-VE" sz="2800" b="1" dirty="0" smtClean="0">
                <a:solidFill>
                  <a:prstClr val="black"/>
                </a:solidFill>
                <a:latin typeface="Calibri" pitchFamily="34" charset="0"/>
              </a:rPr>
              <a:t>Colegio Carlomagno Andrade, </a:t>
            </a:r>
            <a:r>
              <a:rPr lang="es-VE" sz="2800" b="1" dirty="0">
                <a:solidFill>
                  <a:prstClr val="black"/>
                </a:solidFill>
                <a:latin typeface="Calibri" pitchFamily="34" charset="0"/>
              </a:rPr>
              <a:t>no conocen de la existencia de un proyecto de Educación Ambiental; </a:t>
            </a:r>
          </a:p>
          <a:p>
            <a:pPr marL="342900" indent="-342900" algn="just" fontAlgn="auto">
              <a:spcBef>
                <a:spcPts val="0"/>
              </a:spcBef>
              <a:spcAft>
                <a:spcPts val="0"/>
              </a:spcAft>
              <a:buClr>
                <a:srgbClr val="FF0000"/>
              </a:buClr>
              <a:buSzPct val="110000"/>
              <a:buFont typeface="Wingdings" pitchFamily="2" charset="2"/>
              <a:buChar char="ü"/>
              <a:defRPr/>
            </a:pPr>
            <a:r>
              <a:rPr lang="es-VE" sz="2800" b="1" dirty="0">
                <a:solidFill>
                  <a:srgbClr val="000000"/>
                </a:solidFill>
                <a:latin typeface="Calibri" pitchFamily="34" charset="0"/>
              </a:rPr>
              <a:t>Gran parte </a:t>
            </a:r>
            <a:r>
              <a:rPr lang="es-VE" sz="2800" b="1" dirty="0" smtClean="0">
                <a:solidFill>
                  <a:srgbClr val="000000"/>
                </a:solidFill>
                <a:latin typeface="Calibri" pitchFamily="34" charset="0"/>
              </a:rPr>
              <a:t>de los alumnos (65</a:t>
            </a:r>
            <a:r>
              <a:rPr lang="es-VE" sz="2800" b="1" dirty="0">
                <a:solidFill>
                  <a:srgbClr val="000000"/>
                </a:solidFill>
                <a:latin typeface="Calibri" pitchFamily="34" charset="0"/>
              </a:rPr>
              <a:t>%) considera que los espacios más contaminados son los ríos.</a:t>
            </a:r>
            <a:endParaRPr lang="es-VE" sz="2800" b="1" dirty="0">
              <a:solidFill>
                <a:prstClr val="black"/>
              </a:solidFill>
              <a:latin typeface="Calibri" pitchFamily="34" charset="0"/>
            </a:endParaRPr>
          </a:p>
          <a:p>
            <a:pPr marL="342900" indent="-342900" algn="just" fontAlgn="auto">
              <a:spcBef>
                <a:spcPts val="0"/>
              </a:spcBef>
              <a:spcAft>
                <a:spcPts val="0"/>
              </a:spcAft>
              <a:buClr>
                <a:srgbClr val="FF0000"/>
              </a:buClr>
              <a:buSzPct val="110000"/>
              <a:buFont typeface="Wingdings" pitchFamily="2" charset="2"/>
              <a:buChar char="ü"/>
              <a:defRPr/>
            </a:pPr>
            <a:r>
              <a:rPr lang="es-VE" sz="2800" b="1" dirty="0" smtClean="0">
                <a:solidFill>
                  <a:prstClr val="black"/>
                </a:solidFill>
                <a:latin typeface="Calibri" pitchFamily="34" charset="0"/>
              </a:rPr>
              <a:t>El (32</a:t>
            </a:r>
            <a:r>
              <a:rPr lang="es-VE" sz="2800" b="1" dirty="0">
                <a:solidFill>
                  <a:prstClr val="black"/>
                </a:solidFill>
                <a:latin typeface="Calibri" pitchFamily="34" charset="0"/>
              </a:rPr>
              <a:t>%) </a:t>
            </a:r>
            <a:r>
              <a:rPr lang="es-VE" sz="2800" b="1" dirty="0" smtClean="0">
                <a:solidFill>
                  <a:prstClr val="black"/>
                </a:solidFill>
                <a:latin typeface="Calibri" pitchFamily="34" charset="0"/>
              </a:rPr>
              <a:t>de los </a:t>
            </a:r>
            <a:r>
              <a:rPr lang="es-VE" sz="2800" b="1" dirty="0">
                <a:solidFill>
                  <a:prstClr val="black"/>
                </a:solidFill>
                <a:latin typeface="Calibri" pitchFamily="34" charset="0"/>
              </a:rPr>
              <a:t>estudiantes creen que lo más importante es conocer como evitar la contaminación ambiental.</a:t>
            </a:r>
          </a:p>
          <a:p>
            <a:pPr marL="342900" indent="-342900" algn="just" fontAlgn="auto">
              <a:spcBef>
                <a:spcPts val="0"/>
              </a:spcBef>
              <a:spcAft>
                <a:spcPts val="0"/>
              </a:spcAft>
              <a:buClr>
                <a:srgbClr val="FF0000"/>
              </a:buClr>
              <a:buSzPct val="110000"/>
              <a:buFont typeface="Wingdings" pitchFamily="2" charset="2"/>
              <a:buChar char="ü"/>
              <a:defRPr/>
            </a:pPr>
            <a:r>
              <a:rPr lang="es-VE" sz="2800" b="1" dirty="0" smtClean="0">
                <a:solidFill>
                  <a:prstClr val="black"/>
                </a:solidFill>
                <a:latin typeface="Calibri" pitchFamily="34" charset="0"/>
              </a:rPr>
              <a:t>El (91</a:t>
            </a:r>
            <a:r>
              <a:rPr lang="es-VE" sz="2800" b="1" dirty="0">
                <a:solidFill>
                  <a:prstClr val="black"/>
                </a:solidFill>
                <a:latin typeface="Calibri" pitchFamily="34" charset="0"/>
              </a:rPr>
              <a:t>%) </a:t>
            </a:r>
            <a:r>
              <a:rPr lang="es-VE" sz="2800" b="1" dirty="0" smtClean="0">
                <a:solidFill>
                  <a:prstClr val="black"/>
                </a:solidFill>
                <a:latin typeface="Calibri" pitchFamily="34" charset="0"/>
              </a:rPr>
              <a:t>de los </a:t>
            </a:r>
            <a:r>
              <a:rPr lang="es-VE" sz="2800" b="1" dirty="0">
                <a:solidFill>
                  <a:prstClr val="black"/>
                </a:solidFill>
                <a:latin typeface="Calibri" pitchFamily="34" charset="0"/>
              </a:rPr>
              <a:t>estudiantes creen que es necesario la existencia de un proyecto de Educación Ambiental para escuelas y colegios.</a:t>
            </a:r>
          </a:p>
        </p:txBody>
      </p:sp>
      <p:sp>
        <p:nvSpPr>
          <p:cNvPr id="4" name="3 Rectángulo redondeado"/>
          <p:cNvSpPr/>
          <p:nvPr/>
        </p:nvSpPr>
        <p:spPr>
          <a:xfrm>
            <a:off x="468313" y="333375"/>
            <a:ext cx="3382962" cy="523875"/>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_tradnl" sz="4400" b="1" dirty="0">
                <a:solidFill>
                  <a:prstClr val="black"/>
                </a:solidFill>
                <a:latin typeface="Monotype Corsiva" pitchFamily="66" charset="0"/>
              </a:rPr>
              <a:t>Conclusiones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1000"/>
                                        <p:tgtEl>
                                          <p:spTgt spid="4"/>
                                        </p:tgtEl>
                                      </p:cBhvr>
                                    </p:animEffect>
                                  </p:childTnLst>
                                </p:cTn>
                              </p:par>
                            </p:childTnLst>
                          </p:cTn>
                        </p:par>
                        <p:par>
                          <p:cTn id="8" fill="hold" nodeType="afterGroup">
                            <p:stCondLst>
                              <p:cond delay="10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79512" y="1450595"/>
            <a:ext cx="2736304" cy="5074749"/>
          </a:xfrm>
          <a:prstGeom prst="rect">
            <a:avLst/>
          </a:prstGeom>
          <a:solidFill>
            <a:srgbClr val="00800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a:lnSpc>
                <a:spcPct val="150000"/>
              </a:lnSpc>
              <a:defRPr/>
            </a:pPr>
            <a:r>
              <a:rPr lang="es-ES" sz="2000" dirty="0"/>
              <a:t>Se sugiere a las autoridades del cantón y provincia de Santo Domingo de los Tsáchilas, revisar el presente informe y apoyar en cuanto sea necesario para impulsar esta propuesta de educación ambiental </a:t>
            </a:r>
          </a:p>
        </p:txBody>
      </p:sp>
      <p:sp>
        <p:nvSpPr>
          <p:cNvPr id="6" name="5 Rectángulo redondeado"/>
          <p:cNvSpPr/>
          <p:nvPr/>
        </p:nvSpPr>
        <p:spPr>
          <a:xfrm>
            <a:off x="1835696" y="249923"/>
            <a:ext cx="5112568" cy="936104"/>
          </a:xfrm>
          <a:prstGeom prst="roundRect">
            <a:avLst/>
          </a:prstGeom>
          <a:solidFill>
            <a:srgbClr val="00800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2800" dirty="0"/>
              <a:t>Recomendaciones </a:t>
            </a:r>
            <a:endParaRPr lang="es-ES" sz="2800" dirty="0"/>
          </a:p>
        </p:txBody>
      </p:sp>
      <p:sp>
        <p:nvSpPr>
          <p:cNvPr id="7" name="6 Rectángulo"/>
          <p:cNvSpPr/>
          <p:nvPr/>
        </p:nvSpPr>
        <p:spPr>
          <a:xfrm>
            <a:off x="3131840" y="1448778"/>
            <a:ext cx="2736304" cy="5076566"/>
          </a:xfrm>
          <a:prstGeom prst="rect">
            <a:avLst/>
          </a:prstGeom>
          <a:solidFill>
            <a:srgbClr val="00800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a:lnSpc>
                <a:spcPct val="150000"/>
              </a:lnSpc>
              <a:defRPr/>
            </a:pPr>
            <a:r>
              <a:rPr lang="es-ES" sz="2000" dirty="0"/>
              <a:t>Deben establecerse algunas medidas efectivas por parte del municipio Santo Domingo para evitar que los ríos sigan siendo los lugares más contaminados.</a:t>
            </a:r>
          </a:p>
        </p:txBody>
      </p:sp>
      <p:sp>
        <p:nvSpPr>
          <p:cNvPr id="10" name="9 Rectángulo"/>
          <p:cNvSpPr/>
          <p:nvPr/>
        </p:nvSpPr>
        <p:spPr>
          <a:xfrm>
            <a:off x="6156176" y="1448778"/>
            <a:ext cx="2808312" cy="5076565"/>
          </a:xfrm>
          <a:prstGeom prst="rect">
            <a:avLst/>
          </a:prstGeom>
          <a:solidFill>
            <a:srgbClr val="008000"/>
          </a:solidFill>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algn="ctr">
              <a:lnSpc>
                <a:spcPct val="150000"/>
              </a:lnSpc>
              <a:defRPr/>
            </a:pPr>
            <a:r>
              <a:rPr lang="es-ES" sz="2000" dirty="0"/>
              <a:t>Se debe ejecutar un proceso de educación ambiental en escuelas y colegios ya que este conocimiento permitirá evitar que la presente y futuras generaciones continúen con las prácticas que contaminan el ambiente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9525"/>
            <a:ext cx="9174163" cy="6877050"/>
            <a:chOff x="0" y="-9525"/>
            <a:chExt cx="9174163" cy="6877050"/>
          </a:xfrm>
        </p:grpSpPr>
        <p:pic>
          <p:nvPicPr>
            <p:cNvPr id="52226" name="1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7416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638" y="-9525"/>
              <a:ext cx="521652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5 Rectángulo redondeado"/>
          <p:cNvSpPr/>
          <p:nvPr/>
        </p:nvSpPr>
        <p:spPr>
          <a:xfrm>
            <a:off x="1763688" y="836712"/>
            <a:ext cx="5112568" cy="936104"/>
          </a:xfrm>
          <a:prstGeom prst="roundRect">
            <a:avLst/>
          </a:prstGeom>
          <a:solidFill>
            <a:srgbClr val="FFFF00">
              <a:alpha val="3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sz="3600" b="1" dirty="0">
                <a:solidFill>
                  <a:prstClr val="black"/>
                </a:solidFill>
              </a:rPr>
              <a:t>CAPITULO VI</a:t>
            </a:r>
            <a:endParaRPr lang="es-ES" sz="3600" b="1" dirty="0">
              <a:solidFill>
                <a:prstClr val="black"/>
              </a:solidFill>
            </a:endParaRPr>
          </a:p>
        </p:txBody>
      </p:sp>
      <p:sp>
        <p:nvSpPr>
          <p:cNvPr id="8" name="7 Rectángulo redondeado"/>
          <p:cNvSpPr/>
          <p:nvPr/>
        </p:nvSpPr>
        <p:spPr>
          <a:xfrm>
            <a:off x="1763688" y="2660283"/>
            <a:ext cx="5112568" cy="936104"/>
          </a:xfrm>
          <a:prstGeom prst="roundRect">
            <a:avLst/>
          </a:prstGeom>
          <a:solidFill>
            <a:srgbClr val="FFFF00">
              <a:alpha val="3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sz="3600" b="1" dirty="0">
                <a:solidFill>
                  <a:prstClr val="black"/>
                </a:solidFill>
              </a:rPr>
              <a:t>PROPUESTA</a:t>
            </a:r>
            <a:endParaRPr lang="es-ES" sz="3600" b="1"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3501008" y="1124744"/>
            <a:ext cx="2141984" cy="523220"/>
          </a:xfrm>
          <a:prstGeom prst="rect">
            <a:avLst/>
          </a:prstGeom>
          <a:solidFill>
            <a:srgbClr val="008000"/>
          </a:solidFill>
          <a:scene3d>
            <a:camera prst="orthographicFront"/>
            <a:lightRig rig="threePt" dir="t"/>
          </a:scene3d>
          <a:sp3d>
            <a:bevelT w="165100" prst="coolSlant"/>
          </a:sp3d>
        </p:spPr>
        <p:txBody>
          <a:bodyPr>
            <a:spAutoFit/>
          </a:bodyPr>
          <a:lstStyle/>
          <a:p>
            <a:pPr algn="ctr">
              <a:defRPr/>
            </a:pPr>
            <a:r>
              <a:rPr lang="es-ES" sz="2800" b="1" dirty="0"/>
              <a:t>TITULO</a:t>
            </a:r>
            <a:endParaRPr lang="es-ES" sz="2800" dirty="0"/>
          </a:p>
        </p:txBody>
      </p:sp>
      <p:sp>
        <p:nvSpPr>
          <p:cNvPr id="9" name="8 Rectángulo"/>
          <p:cNvSpPr/>
          <p:nvPr/>
        </p:nvSpPr>
        <p:spPr>
          <a:xfrm>
            <a:off x="197768" y="2796610"/>
            <a:ext cx="8748464" cy="1815882"/>
          </a:xfrm>
          <a:prstGeom prst="rect">
            <a:avLst/>
          </a:prstGeom>
          <a:solidFill>
            <a:srgbClr val="008000"/>
          </a:solidFill>
          <a:scene3d>
            <a:camera prst="orthographicFront"/>
            <a:lightRig rig="threePt" dir="t"/>
          </a:scene3d>
          <a:sp3d>
            <a:bevelT w="165100" prst="coolSlant"/>
          </a:sp3d>
        </p:spPr>
        <p:txBody>
          <a:bodyPr>
            <a:spAutoFit/>
          </a:bodyPr>
          <a:lstStyle/>
          <a:p>
            <a:pPr algn="just">
              <a:defRPr/>
            </a:pPr>
            <a:r>
              <a:rPr lang="es-ES" sz="2800" b="1" dirty="0"/>
              <a:t>“Proyecto de Capacitación en Educación Ambiental a ser Aplicado por la Dirección de Ambiente del Gobierno Municipal del Cantón Santo Domingo de los Colorados”</a:t>
            </a:r>
            <a:endParaRPr lang="es-ES" sz="2800"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75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1 Rectángulo"/>
          <p:cNvSpPr/>
          <p:nvPr/>
        </p:nvSpPr>
        <p:spPr>
          <a:xfrm>
            <a:off x="395536" y="980728"/>
            <a:ext cx="8568952" cy="4647426"/>
          </a:xfrm>
          <a:prstGeom prst="rect">
            <a:avLst/>
          </a:prstGeom>
        </p:spPr>
        <p:txBody>
          <a:bodyPr wrap="square">
            <a:spAutoFit/>
          </a:bodyPr>
          <a:lstStyle/>
          <a:p>
            <a:pPr lvl="0" algn="just" fontAlgn="auto">
              <a:spcBef>
                <a:spcPts val="0"/>
              </a:spcBef>
              <a:spcAft>
                <a:spcPts val="0"/>
              </a:spcAft>
            </a:pPr>
            <a:r>
              <a:rPr lang="es-EC" sz="2000" b="1" dirty="0">
                <a:solidFill>
                  <a:prstClr val="black"/>
                </a:solidFill>
                <a:latin typeface="Tahoma" panose="020B0604030504040204" pitchFamily="34" charset="0"/>
                <a:ea typeface="Tahoma" panose="020B0604030504040204" pitchFamily="34" charset="0"/>
                <a:cs typeface="Tahoma" panose="020B0604030504040204" pitchFamily="34" charset="0"/>
              </a:rPr>
              <a:t>DETALLES GENERALES:</a:t>
            </a:r>
          </a:p>
          <a:p>
            <a:pPr marL="342900" lvl="0" indent="-342900" algn="just" fontAlgn="auto">
              <a:lnSpc>
                <a:spcPct val="150000"/>
              </a:lnSpc>
              <a:spcBef>
                <a:spcPts val="0"/>
              </a:spcBef>
              <a:spcAft>
                <a:spcPts val="0"/>
              </a:spcAft>
              <a:buFont typeface="Wingdings" panose="05000000000000000000" pitchFamily="2" charset="2"/>
              <a:buChar char="ü"/>
            </a:pPr>
            <a:r>
              <a:rPr lang="es-EC" sz="2000" b="1" dirty="0">
                <a:solidFill>
                  <a:prstClr val="black"/>
                </a:solidFill>
                <a:latin typeface="Tahoma" panose="020B0604030504040204" pitchFamily="34" charset="0"/>
                <a:ea typeface="Tahoma" panose="020B0604030504040204" pitchFamily="34" charset="0"/>
                <a:cs typeface="Tahoma" panose="020B0604030504040204" pitchFamily="34" charset="0"/>
              </a:rPr>
              <a:t>Nombre del Proponente: </a:t>
            </a:r>
            <a:r>
              <a:rPr lang="es-EC"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Wilson Mario Zabala Morocho</a:t>
            </a:r>
          </a:p>
          <a:p>
            <a:pPr lvl="0" algn="just" fontAlgn="auto">
              <a:lnSpc>
                <a:spcPct val="150000"/>
              </a:lnSpc>
              <a:spcBef>
                <a:spcPts val="0"/>
              </a:spcBef>
              <a:spcAft>
                <a:spcPts val="0"/>
              </a:spcAft>
            </a:pPr>
            <a:endParaRPr lang="es-EC" sz="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s-ES" sz="2000" b="1" dirty="0">
                <a:solidFill>
                  <a:prstClr val="black"/>
                </a:solidFill>
                <a:latin typeface="Tahoma" panose="020B0604030504040204" pitchFamily="34" charset="0"/>
                <a:ea typeface="Tahoma" panose="020B0604030504040204" pitchFamily="34" charset="0"/>
                <a:cs typeface="Tahoma" panose="020B0604030504040204" pitchFamily="34" charset="0"/>
              </a:rPr>
              <a:t>Institución</a:t>
            </a:r>
            <a:r>
              <a:rPr lang="es-ES" sz="2000" b="1" dirty="0" smtClean="0"/>
              <a:t> </a:t>
            </a:r>
            <a:r>
              <a:rPr lang="es-ES" sz="2000" b="1" dirty="0"/>
              <a:t>ejecutora:</a:t>
            </a:r>
            <a:r>
              <a:rPr lang="es-ES" sz="2000" dirty="0"/>
              <a:t> </a:t>
            </a:r>
            <a:r>
              <a:rPr lang="es-ES" sz="2000" dirty="0" err="1" smtClean="0"/>
              <a:t>Mnicipio</a:t>
            </a:r>
            <a:r>
              <a:rPr lang="es-ES" sz="2000" dirty="0" smtClean="0"/>
              <a:t> del </a:t>
            </a:r>
            <a:r>
              <a:rPr lang="es-ES" sz="2000" dirty="0"/>
              <a:t>cantón Santo  </a:t>
            </a:r>
            <a:r>
              <a:rPr lang="es-ES" sz="2000" dirty="0" smtClean="0"/>
              <a:t>Domingo.</a:t>
            </a:r>
          </a:p>
          <a:p>
            <a:pPr marL="342900" indent="-342900">
              <a:lnSpc>
                <a:spcPct val="150000"/>
              </a:lnSpc>
              <a:buFont typeface="Wingdings" panose="05000000000000000000" pitchFamily="2" charset="2"/>
              <a:buChar char="ü"/>
            </a:pPr>
            <a:r>
              <a:rPr lang="es-ES" sz="2000" b="1" dirty="0" smtClean="0"/>
              <a:t>Unidad </a:t>
            </a:r>
            <a:r>
              <a:rPr lang="es-ES" sz="2000" b="1" dirty="0"/>
              <a:t>académica auspiciante: </a:t>
            </a:r>
            <a:r>
              <a:rPr lang="es-EC" sz="2000" dirty="0"/>
              <a:t>Departamento de Ciencias Humanas y Sociales; Carrera Educación Ambiental de la </a:t>
            </a:r>
            <a:r>
              <a:rPr lang="es-EC" sz="2000" dirty="0" smtClean="0"/>
              <a:t>Universidad de la FF.AA.;  </a:t>
            </a:r>
            <a:r>
              <a:rPr lang="es-EC" sz="2000" dirty="0"/>
              <a:t>Modalidad de Educación a Distancia. </a:t>
            </a:r>
            <a:endParaRPr lang="es-ES" sz="2000" dirty="0" smtClean="0"/>
          </a:p>
          <a:p>
            <a:pPr marL="342900" indent="-342900">
              <a:lnSpc>
                <a:spcPct val="150000"/>
              </a:lnSpc>
              <a:buFont typeface="Wingdings" panose="05000000000000000000" pitchFamily="2" charset="2"/>
              <a:buChar char="ü"/>
            </a:pPr>
            <a:r>
              <a:rPr lang="es-ES" sz="2000" b="1" dirty="0" smtClean="0"/>
              <a:t>Apoyo </a:t>
            </a:r>
            <a:r>
              <a:rPr lang="es-ES" sz="2000" b="1" dirty="0"/>
              <a:t>técnico: </a:t>
            </a:r>
            <a:r>
              <a:rPr lang="es-ES" sz="2000" dirty="0"/>
              <a:t>Wilson Mario Zabala </a:t>
            </a:r>
            <a:r>
              <a:rPr lang="es-ES" sz="2000" dirty="0" smtClean="0"/>
              <a:t>Morocho.</a:t>
            </a:r>
          </a:p>
          <a:p>
            <a:pPr marL="342900" indent="-342900">
              <a:lnSpc>
                <a:spcPct val="150000"/>
              </a:lnSpc>
              <a:buFont typeface="Wingdings" panose="05000000000000000000" pitchFamily="2" charset="2"/>
              <a:buChar char="ü"/>
            </a:pPr>
            <a:r>
              <a:rPr lang="es-ES" sz="2000" b="1" dirty="0" smtClean="0"/>
              <a:t>Localización </a:t>
            </a:r>
            <a:r>
              <a:rPr lang="es-ES" sz="2000" b="1" dirty="0"/>
              <a:t>geográfica: </a:t>
            </a:r>
            <a:r>
              <a:rPr lang="es-ES" sz="2000" dirty="0"/>
              <a:t>Calles; 29 de Mayo</a:t>
            </a:r>
            <a:r>
              <a:rPr lang="es-ES" sz="2000" b="1" dirty="0"/>
              <a:t> </a:t>
            </a:r>
            <a:r>
              <a:rPr lang="es-ES" sz="2000" dirty="0"/>
              <a:t>y Tulcán, de la parroquia urbana de Santo Domingo de los Colorados; Provincia Santo Domingo de los </a:t>
            </a:r>
            <a:r>
              <a:rPr lang="es-ES" sz="2000" dirty="0" smtClean="0"/>
              <a:t>Tsáchilas.</a:t>
            </a:r>
          </a:p>
        </p:txBody>
      </p:sp>
    </p:spTree>
    <p:extLst>
      <p:ext uri="{BB962C8B-B14F-4D97-AF65-F5344CB8AC3E}">
        <p14:creationId xmlns:p14="http://schemas.microsoft.com/office/powerpoint/2010/main" val="42449017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1 Rectángulo"/>
          <p:cNvSpPr/>
          <p:nvPr/>
        </p:nvSpPr>
        <p:spPr>
          <a:xfrm>
            <a:off x="412976" y="764704"/>
            <a:ext cx="8568952" cy="5478423"/>
          </a:xfrm>
          <a:prstGeom prst="rect">
            <a:avLst/>
          </a:prstGeom>
        </p:spPr>
        <p:txBody>
          <a:bodyPr wrap="square">
            <a:spAutoFit/>
          </a:bodyPr>
          <a:lstStyle/>
          <a:p>
            <a:pPr lvl="0" algn="just" fontAlgn="auto">
              <a:spcBef>
                <a:spcPts val="0"/>
              </a:spcBef>
              <a:spcAft>
                <a:spcPts val="0"/>
              </a:spcAft>
            </a:pPr>
            <a:r>
              <a:rPr lang="es-EC" sz="2000" b="1" dirty="0">
                <a:solidFill>
                  <a:prstClr val="black"/>
                </a:solidFill>
                <a:latin typeface="Tahoma" panose="020B0604030504040204" pitchFamily="34" charset="0"/>
                <a:ea typeface="Tahoma" panose="020B0604030504040204" pitchFamily="34" charset="0"/>
                <a:cs typeface="Tahoma" panose="020B0604030504040204" pitchFamily="34" charset="0"/>
              </a:rPr>
              <a:t>DETALLES GENERALES:</a:t>
            </a:r>
          </a:p>
          <a:p>
            <a:pPr marL="342900" indent="-342900">
              <a:lnSpc>
                <a:spcPct val="150000"/>
              </a:lnSpc>
              <a:buFont typeface="Wingdings" panose="05000000000000000000" pitchFamily="2" charset="2"/>
              <a:buChar char="ü"/>
            </a:pPr>
            <a:r>
              <a:rPr lang="es-ES" sz="2000" b="1" dirty="0" smtClean="0"/>
              <a:t>Participantes beneficiarios:</a:t>
            </a:r>
            <a:r>
              <a:rPr lang="es-ES" sz="2000" dirty="0" smtClean="0"/>
              <a:t> Estudiantes de E.G.B. y Bachillerato del cantón Santo Domingo, habitantes del cantón y de la zona de influencia. </a:t>
            </a:r>
          </a:p>
          <a:p>
            <a:pPr marL="342900" indent="-342900">
              <a:lnSpc>
                <a:spcPct val="150000"/>
              </a:lnSpc>
              <a:buFont typeface="Wingdings" panose="05000000000000000000" pitchFamily="2" charset="2"/>
              <a:buChar char="ü"/>
            </a:pPr>
            <a:r>
              <a:rPr lang="es-ES" sz="2000" b="1" dirty="0" smtClean="0"/>
              <a:t>Equipo responsable del proyecto:</a:t>
            </a:r>
            <a:r>
              <a:rPr lang="es-ES" sz="2000" dirty="0" smtClean="0"/>
              <a:t> Funcionarios del Departamento de Ambiente del G.A.D., del cantón Santo Domingo.</a:t>
            </a:r>
          </a:p>
          <a:p>
            <a:pPr marL="342900" indent="-342900">
              <a:lnSpc>
                <a:spcPct val="150000"/>
              </a:lnSpc>
              <a:buFont typeface="Wingdings" panose="05000000000000000000" pitchFamily="2" charset="2"/>
              <a:buChar char="ü"/>
            </a:pPr>
            <a:r>
              <a:rPr lang="es-ES" sz="2000" b="1" dirty="0" smtClean="0"/>
              <a:t>Director del proyecto: </a:t>
            </a:r>
            <a:r>
              <a:rPr lang="es-ES" sz="2000" dirty="0" smtClean="0"/>
              <a:t>Director del Departamento de Ambiente del G.A.D., del cantón Santo Domingo.</a:t>
            </a:r>
          </a:p>
          <a:p>
            <a:pPr marL="342900" indent="-342900">
              <a:lnSpc>
                <a:spcPct val="150000"/>
              </a:lnSpc>
              <a:buFont typeface="Wingdings" panose="05000000000000000000" pitchFamily="2" charset="2"/>
              <a:buChar char="ü"/>
            </a:pPr>
            <a:r>
              <a:rPr lang="es-ES" sz="2000" b="1" dirty="0" smtClean="0"/>
              <a:t>Duración del proyecto</a:t>
            </a:r>
            <a:r>
              <a:rPr lang="es-ES" sz="2000" dirty="0" smtClean="0"/>
              <a:t>: 1 Año.</a:t>
            </a:r>
          </a:p>
          <a:p>
            <a:pPr marL="342900" indent="-342900">
              <a:lnSpc>
                <a:spcPct val="150000"/>
              </a:lnSpc>
              <a:buFont typeface="Wingdings" panose="05000000000000000000" pitchFamily="2" charset="2"/>
              <a:buChar char="ü"/>
            </a:pPr>
            <a:r>
              <a:rPr lang="es-ES" sz="2000" b="1" dirty="0" smtClean="0"/>
              <a:t>Fecha estimada de inicio</a:t>
            </a:r>
            <a:r>
              <a:rPr lang="es-ES" sz="2000" dirty="0" smtClean="0"/>
              <a:t>: Mayo del 2014</a:t>
            </a:r>
          </a:p>
          <a:p>
            <a:pPr marL="342900" indent="-342900">
              <a:lnSpc>
                <a:spcPct val="150000"/>
              </a:lnSpc>
              <a:buFont typeface="Wingdings" panose="05000000000000000000" pitchFamily="2" charset="2"/>
              <a:buChar char="ü"/>
            </a:pPr>
            <a:r>
              <a:rPr lang="es-ES" sz="2000" b="1" dirty="0" smtClean="0"/>
              <a:t>Fecha estimada de finalización</a:t>
            </a:r>
            <a:r>
              <a:rPr lang="es-ES" sz="2000" dirty="0" smtClean="0"/>
              <a:t>: Mayo del 2015.</a:t>
            </a:r>
          </a:p>
          <a:p>
            <a:pPr marL="342900" indent="-342900">
              <a:lnSpc>
                <a:spcPct val="150000"/>
              </a:lnSpc>
              <a:buFont typeface="Wingdings" panose="05000000000000000000" pitchFamily="2" charset="2"/>
              <a:buChar char="ü"/>
            </a:pPr>
            <a:r>
              <a:rPr lang="es-ES" sz="2000" b="1" dirty="0" smtClean="0"/>
              <a:t>Naturaleza del proyecto: </a:t>
            </a:r>
            <a:r>
              <a:rPr lang="es-ES" sz="2000" dirty="0" smtClean="0"/>
              <a:t>Social educativo – ambiental.</a:t>
            </a:r>
            <a:endParaRPr lang="es-ES" sz="2000" dirty="0"/>
          </a:p>
        </p:txBody>
      </p:sp>
    </p:spTree>
    <p:extLst>
      <p:ext uri="{BB962C8B-B14F-4D97-AF65-F5344CB8AC3E}">
        <p14:creationId xmlns:p14="http://schemas.microsoft.com/office/powerpoint/2010/main" val="1748743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redondeado"/>
          <p:cNvSpPr/>
          <p:nvPr/>
        </p:nvSpPr>
        <p:spPr>
          <a:xfrm>
            <a:off x="1692275" y="2022475"/>
            <a:ext cx="5759450" cy="1146175"/>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3600" b="1" dirty="0">
                <a:solidFill>
                  <a:prstClr val="black"/>
                </a:solidFill>
              </a:rPr>
              <a:t>Capítulo 1</a:t>
            </a:r>
          </a:p>
        </p:txBody>
      </p:sp>
      <p:sp>
        <p:nvSpPr>
          <p:cNvPr id="4" name="3 Rectángulo redondeado"/>
          <p:cNvSpPr/>
          <p:nvPr/>
        </p:nvSpPr>
        <p:spPr>
          <a:xfrm>
            <a:off x="1692275" y="3506788"/>
            <a:ext cx="5759450" cy="1146175"/>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3600" b="1" dirty="0">
                <a:solidFill>
                  <a:prstClr val="black"/>
                </a:solidFill>
              </a:rPr>
              <a:t>El Problema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Rectángulo"/>
          <p:cNvSpPr/>
          <p:nvPr/>
        </p:nvSpPr>
        <p:spPr>
          <a:xfrm>
            <a:off x="539552" y="2060848"/>
            <a:ext cx="7632848" cy="2599751"/>
          </a:xfrm>
          <a:prstGeom prst="rect">
            <a:avLst/>
          </a:prstGeom>
          <a:solidFill>
            <a:srgbClr val="92D050"/>
          </a:solidFill>
          <a:scene3d>
            <a:camera prst="orthographicFront"/>
            <a:lightRig rig="threePt" dir="t"/>
          </a:scene3d>
          <a:sp3d prstMaterial="dkEdge"/>
        </p:spPr>
        <p:style>
          <a:lnRef idx="1">
            <a:schemeClr val="dk1"/>
          </a:lnRef>
          <a:fillRef idx="2">
            <a:schemeClr val="dk1"/>
          </a:fillRef>
          <a:effectRef idx="1">
            <a:schemeClr val="dk1"/>
          </a:effectRef>
          <a:fontRef idx="minor">
            <a:schemeClr val="dk1"/>
          </a:fontRef>
        </p:style>
        <p:txBody>
          <a:bodyPr wrap="square">
            <a:spAutoFit/>
          </a:bodyPr>
          <a:lstStyle/>
          <a:p>
            <a:pPr marL="342900" indent="-342900">
              <a:lnSpc>
                <a:spcPct val="150000"/>
              </a:lnSpc>
              <a:buFont typeface="Wingdings" panose="05000000000000000000" pitchFamily="2" charset="2"/>
              <a:buChar char="ü"/>
            </a:pPr>
            <a:r>
              <a:rPr lang="es-ES" sz="2800" b="1" dirty="0" smtClean="0">
                <a:effectLst/>
                <a:latin typeface="Times New Roman"/>
                <a:ea typeface="Calibri"/>
              </a:rPr>
              <a:t>Diseñar un Proyecto de capacitación en</a:t>
            </a:r>
            <a:r>
              <a:rPr lang="es-ES" sz="2800" b="1" dirty="0" smtClean="0">
                <a:solidFill>
                  <a:srgbClr val="FF0000"/>
                </a:solidFill>
                <a:effectLst/>
                <a:latin typeface="Times New Roman"/>
                <a:ea typeface="Calibri"/>
              </a:rPr>
              <a:t> </a:t>
            </a:r>
            <a:r>
              <a:rPr lang="es-ES" sz="2800" b="1" dirty="0" smtClean="0">
                <a:effectLst/>
                <a:latin typeface="Times New Roman"/>
                <a:ea typeface="Calibri"/>
              </a:rPr>
              <a:t>educación ambiental a ser aplicado por la Dirección de Ambiente del Gobierno Municipal del cantón Santo Domingo”</a:t>
            </a:r>
            <a:endParaRPr lang="es-ES" sz="2800" b="1" dirty="0"/>
          </a:p>
        </p:txBody>
      </p:sp>
      <p:sp>
        <p:nvSpPr>
          <p:cNvPr id="4" name="3 Rectángulo"/>
          <p:cNvSpPr/>
          <p:nvPr/>
        </p:nvSpPr>
        <p:spPr>
          <a:xfrm>
            <a:off x="3501008" y="1124744"/>
            <a:ext cx="2141984" cy="523220"/>
          </a:xfrm>
          <a:prstGeom prst="rect">
            <a:avLst/>
          </a:prstGeom>
          <a:solidFill>
            <a:srgbClr val="008000"/>
          </a:solidFill>
          <a:scene3d>
            <a:camera prst="orthographicFront"/>
            <a:lightRig rig="threePt" dir="t"/>
          </a:scene3d>
          <a:sp3d>
            <a:bevelT w="165100" prst="coolSlant"/>
          </a:sp3d>
        </p:spPr>
        <p:txBody>
          <a:bodyPr>
            <a:spAutoFit/>
          </a:bodyPr>
          <a:lstStyle/>
          <a:p>
            <a:pPr algn="ctr">
              <a:defRPr/>
            </a:pPr>
            <a:r>
              <a:rPr lang="es-EC" sz="2800" b="1" dirty="0" smtClean="0"/>
              <a:t>OBJETIVO:</a:t>
            </a:r>
            <a:endParaRPr lang="es-ES" sz="2800" dirty="0"/>
          </a:p>
        </p:txBody>
      </p:sp>
    </p:spTree>
    <p:extLst>
      <p:ext uri="{BB962C8B-B14F-4D97-AF65-F5344CB8AC3E}">
        <p14:creationId xmlns:p14="http://schemas.microsoft.com/office/powerpoint/2010/main" val="3464183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1348453554"/>
              </p:ext>
            </p:extLst>
          </p:nvPr>
        </p:nvGraphicFramePr>
        <p:xfrm>
          <a:off x="4060" y="836712"/>
          <a:ext cx="9139941" cy="6054525"/>
        </p:xfrm>
        <a:graphic>
          <a:graphicData uri="http://schemas.openxmlformats.org/drawingml/2006/table">
            <a:tbl>
              <a:tblPr firstRow="1" firstCol="1" bandRow="1"/>
              <a:tblGrid>
                <a:gridCol w="590368"/>
                <a:gridCol w="7051248"/>
                <a:gridCol w="1498325"/>
              </a:tblGrid>
              <a:tr h="306664">
                <a:tc>
                  <a:txBody>
                    <a:bodyPr/>
                    <a:lstStyle/>
                    <a:p>
                      <a:pPr algn="ctr">
                        <a:lnSpc>
                          <a:spcPct val="115000"/>
                        </a:lnSpc>
                        <a:spcAft>
                          <a:spcPts val="0"/>
                        </a:spcAft>
                      </a:pPr>
                      <a:r>
                        <a:rPr lang="es-ES" sz="2000" b="1" dirty="0" smtClean="0">
                          <a:effectLst/>
                          <a:latin typeface="Times New Roman"/>
                          <a:ea typeface="Calibri"/>
                          <a:cs typeface="Times New Roman"/>
                        </a:rPr>
                        <a:t>Ord</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2000" b="1" dirty="0">
                          <a:effectLst/>
                          <a:latin typeface="Times New Roman"/>
                          <a:ea typeface="Calibri"/>
                          <a:cs typeface="Times New Roman"/>
                        </a:rPr>
                        <a:t>Tema</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a:effectLst/>
                          <a:latin typeface="Times New Roman"/>
                          <a:ea typeface="Calibri"/>
                          <a:cs typeface="Times New Roman"/>
                        </a:rPr>
                        <a:t>Horas</a:t>
                      </a:r>
                      <a:endParaRPr lang="es-ES" sz="2000" b="1">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98">
                <a:tc>
                  <a:txBody>
                    <a:bodyPr/>
                    <a:lstStyle/>
                    <a:p>
                      <a:pPr algn="ctr">
                        <a:lnSpc>
                          <a:spcPct val="100000"/>
                        </a:lnSpc>
                        <a:spcAft>
                          <a:spcPts val="0"/>
                        </a:spcAft>
                      </a:pPr>
                      <a:r>
                        <a:rPr lang="es-ES" sz="2000" b="1" dirty="0">
                          <a:effectLst/>
                          <a:latin typeface="Times New Roman"/>
                          <a:ea typeface="Calibri"/>
                          <a:cs typeface="Times New Roman"/>
                        </a:rPr>
                        <a:t>1</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La Tierra un planeta con vida y principales formas de contaminación.</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Contaminación del suelo, aire y agua.</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3</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Gestión integral de los desechos sólidos. </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4</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El cuerpo humano y formas de afección por la contaminación. </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1</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44">
                <a:tc>
                  <a:txBody>
                    <a:bodyPr/>
                    <a:lstStyle/>
                    <a:p>
                      <a:pPr algn="ctr">
                        <a:lnSpc>
                          <a:spcPct val="100000"/>
                        </a:lnSpc>
                        <a:spcAft>
                          <a:spcPts val="0"/>
                        </a:spcAft>
                      </a:pPr>
                      <a:r>
                        <a:rPr lang="es-ES" sz="2000" b="1" dirty="0">
                          <a:effectLst/>
                          <a:latin typeface="Times New Roman"/>
                          <a:ea typeface="Calibri"/>
                          <a:cs typeface="Times New Roman"/>
                        </a:rPr>
                        <a:t>5</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Los ciclos en la naturaleza y sus cambios por efecto de los contaminantes.</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6</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Control de vectores de enfermedades.</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1</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457">
                <a:tc>
                  <a:txBody>
                    <a:bodyPr/>
                    <a:lstStyle/>
                    <a:p>
                      <a:pPr algn="ctr">
                        <a:lnSpc>
                          <a:spcPct val="100000"/>
                        </a:lnSpc>
                        <a:spcAft>
                          <a:spcPts val="0"/>
                        </a:spcAft>
                      </a:pPr>
                      <a:r>
                        <a:rPr lang="es-ES" sz="2000" b="1" dirty="0">
                          <a:effectLst/>
                          <a:latin typeface="Times New Roman"/>
                          <a:ea typeface="Calibri"/>
                          <a:cs typeface="Times New Roman"/>
                        </a:rPr>
                        <a:t>7</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Estrategias de prevención de la contaminación de los ríos y cauces de aguas.</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1</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476">
                <a:tc>
                  <a:txBody>
                    <a:bodyPr/>
                    <a:lstStyle/>
                    <a:p>
                      <a:pPr algn="ctr">
                        <a:lnSpc>
                          <a:spcPct val="100000"/>
                        </a:lnSpc>
                        <a:spcAft>
                          <a:spcPts val="0"/>
                        </a:spcAft>
                      </a:pPr>
                      <a:r>
                        <a:rPr lang="es-ES" sz="2000" b="1" dirty="0">
                          <a:effectLst/>
                          <a:latin typeface="Times New Roman"/>
                          <a:ea typeface="Calibri"/>
                          <a:cs typeface="Times New Roman"/>
                        </a:rPr>
                        <a:t>8</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Formas del aporte de la ciudadanía al control del impacto ambiental.</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9</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Deforestación y reforestación.</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1</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245">
                <a:tc>
                  <a:txBody>
                    <a:bodyPr/>
                    <a:lstStyle/>
                    <a:p>
                      <a:pPr algn="ctr">
                        <a:lnSpc>
                          <a:spcPct val="100000"/>
                        </a:lnSpc>
                        <a:spcAft>
                          <a:spcPts val="0"/>
                        </a:spcAft>
                      </a:pPr>
                      <a:r>
                        <a:rPr lang="es-ES" sz="2000" b="1" dirty="0">
                          <a:effectLst/>
                          <a:latin typeface="Times New Roman"/>
                          <a:ea typeface="Calibri"/>
                          <a:cs typeface="Times New Roman"/>
                        </a:rPr>
                        <a:t>10</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Interrelaciones entre los factores bióticos y abióticos que mantienen la vida en el planeta.</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11</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Efecto invernadero, lluvia ácida, pérdida de la capa de ozono</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ctr">
                        <a:lnSpc>
                          <a:spcPct val="100000"/>
                        </a:lnSpc>
                        <a:spcAft>
                          <a:spcPts val="0"/>
                        </a:spcAft>
                      </a:pPr>
                      <a:r>
                        <a:rPr lang="es-ES" sz="2000" b="1" dirty="0">
                          <a:effectLst/>
                          <a:latin typeface="Times New Roman"/>
                          <a:ea typeface="Calibri"/>
                          <a:cs typeface="Times New Roman"/>
                        </a:rPr>
                        <a:t>12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Abonos orgánicos, el humus de lombriz.</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95">
                <a:tc>
                  <a:txBody>
                    <a:bodyPr/>
                    <a:lstStyle/>
                    <a:p>
                      <a:pPr algn="just">
                        <a:lnSpc>
                          <a:spcPct val="100000"/>
                        </a:lnSpc>
                        <a:spcAft>
                          <a:spcPts val="0"/>
                        </a:spcAft>
                      </a:pPr>
                      <a:r>
                        <a:rPr lang="es-ES" sz="2000" b="1" dirty="0">
                          <a:effectLst/>
                          <a:latin typeface="Times New Roman"/>
                          <a:ea typeface="Calibri"/>
                          <a:cs typeface="Times New Roman"/>
                        </a:rPr>
                        <a:t> </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2000" b="1" dirty="0">
                          <a:effectLst/>
                          <a:latin typeface="Times New Roman"/>
                          <a:ea typeface="Calibri"/>
                          <a:cs typeface="Times New Roman"/>
                        </a:rPr>
                        <a:t>TOTAL</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2000" b="1" dirty="0">
                          <a:effectLst/>
                          <a:latin typeface="Times New Roman"/>
                          <a:ea typeface="Calibri"/>
                          <a:cs typeface="Times New Roman"/>
                        </a:rPr>
                        <a:t>20 </a:t>
                      </a:r>
                      <a:r>
                        <a:rPr lang="es-ES" sz="2000" b="1" dirty="0" smtClean="0">
                          <a:effectLst/>
                          <a:latin typeface="Times New Roman"/>
                          <a:ea typeface="Calibri"/>
                          <a:cs typeface="Times New Roman"/>
                        </a:rPr>
                        <a:t>h/ </a:t>
                      </a:r>
                      <a:r>
                        <a:rPr lang="es-ES" sz="2000" b="1" dirty="0">
                          <a:effectLst/>
                          <a:latin typeface="Times New Roman"/>
                          <a:ea typeface="Calibri"/>
                          <a:cs typeface="Times New Roman"/>
                        </a:rPr>
                        <a:t>año</a:t>
                      </a:r>
                      <a:endParaRPr lang="es-ES" sz="2000" b="1" dirty="0">
                        <a:effectLst/>
                        <a:latin typeface="Times New Roman"/>
                        <a:ea typeface="Calibri"/>
                        <a:cs typeface="Calibri"/>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1979712" y="202733"/>
            <a:ext cx="6001964" cy="584775"/>
          </a:xfrm>
          <a:prstGeom prst="rect">
            <a:avLst/>
          </a:prstGeom>
          <a:solidFill>
            <a:srgbClr val="00B050"/>
          </a:solidFill>
          <a:scene3d>
            <a:camera prst="orthographicFront"/>
            <a:lightRig rig="threePt" dir="t"/>
          </a:scene3d>
          <a:sp3d>
            <a:bevelT w="165100" prst="coolSlant"/>
          </a:sp3d>
        </p:spPr>
        <p:txBody>
          <a:bodyPr wrap="none">
            <a:spAutoFit/>
          </a:bodyPr>
          <a:lstStyle/>
          <a:p>
            <a:r>
              <a:rPr lang="es-ES" sz="3200" dirty="0" smtClean="0">
                <a:effectLst/>
                <a:latin typeface="Times New Roman"/>
                <a:ea typeface="Calibri"/>
                <a:cs typeface="Calibri"/>
              </a:rPr>
              <a:t>Matriz de unidades de competencia</a:t>
            </a:r>
            <a:endParaRPr lang="es-ES" sz="3200" dirty="0"/>
          </a:p>
        </p:txBody>
      </p:sp>
    </p:spTree>
    <p:extLst>
      <p:ext uri="{BB962C8B-B14F-4D97-AF65-F5344CB8AC3E}">
        <p14:creationId xmlns:p14="http://schemas.microsoft.com/office/powerpoint/2010/main" val="3558245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3 Rectángulo"/>
          <p:cNvSpPr/>
          <p:nvPr/>
        </p:nvSpPr>
        <p:spPr>
          <a:xfrm>
            <a:off x="3544780" y="188640"/>
            <a:ext cx="1569084" cy="461665"/>
          </a:xfrm>
          <a:prstGeom prst="rect">
            <a:avLst/>
          </a:prstGeom>
          <a:solidFill>
            <a:srgbClr val="00B050"/>
          </a:solidFill>
          <a:scene3d>
            <a:camera prst="orthographicFront"/>
            <a:lightRig rig="threePt" dir="t"/>
          </a:scene3d>
          <a:sp3d>
            <a:bevelT w="165100" prst="coolSlant"/>
          </a:sp3d>
        </p:spPr>
        <p:txBody>
          <a:bodyPr wrap="none">
            <a:spAutoFit/>
          </a:bodyPr>
          <a:lstStyle/>
          <a:p>
            <a:r>
              <a:rPr lang="es-ES" sz="2400" dirty="0" smtClean="0">
                <a:effectLst/>
                <a:latin typeface="Times New Roman"/>
                <a:ea typeface="Calibri"/>
                <a:cs typeface="Calibri"/>
              </a:rPr>
              <a:t>TALLER 1</a:t>
            </a:r>
            <a:endParaRPr lang="es-ES" sz="2400" dirty="0"/>
          </a:p>
        </p:txBody>
      </p:sp>
      <p:graphicFrame>
        <p:nvGraphicFramePr>
          <p:cNvPr id="6" name="5 Tabla"/>
          <p:cNvGraphicFramePr>
            <a:graphicFrameLocks noGrp="1"/>
          </p:cNvGraphicFramePr>
          <p:nvPr>
            <p:extLst>
              <p:ext uri="{D42A27DB-BD31-4B8C-83A1-F6EECF244321}">
                <p14:modId xmlns:p14="http://schemas.microsoft.com/office/powerpoint/2010/main" val="1251121406"/>
              </p:ext>
            </p:extLst>
          </p:nvPr>
        </p:nvGraphicFramePr>
        <p:xfrm>
          <a:off x="107504" y="664399"/>
          <a:ext cx="8856984" cy="6460010"/>
        </p:xfrm>
        <a:graphic>
          <a:graphicData uri="http://schemas.openxmlformats.org/drawingml/2006/table">
            <a:tbl>
              <a:tblPr firstRow="1" firstCol="1" bandRow="1"/>
              <a:tblGrid>
                <a:gridCol w="616138"/>
                <a:gridCol w="1925432"/>
                <a:gridCol w="6315414"/>
              </a:tblGrid>
              <a:tr h="227573">
                <a:tc>
                  <a:txBody>
                    <a:bodyPr/>
                    <a:lstStyle/>
                    <a:p>
                      <a:pPr algn="ctr">
                        <a:lnSpc>
                          <a:spcPct val="115000"/>
                        </a:lnSpc>
                        <a:spcAft>
                          <a:spcPts val="0"/>
                        </a:spcAft>
                      </a:pPr>
                      <a:r>
                        <a:rPr lang="es-ES_tradnl" sz="1400" b="1" dirty="0">
                          <a:effectLst/>
                          <a:latin typeface="Times New Roman"/>
                          <a:ea typeface="Times New Roman"/>
                          <a:cs typeface="Times New Roman"/>
                        </a:rPr>
                        <a:t>No.-</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400" b="1" dirty="0">
                          <a:effectLst/>
                          <a:latin typeface="Times New Roman"/>
                          <a:ea typeface="Times New Roman"/>
                          <a:cs typeface="Times New Roman"/>
                        </a:rPr>
                        <a:t>COMPONENTE</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400" b="1" dirty="0" smtClean="0">
                          <a:effectLst/>
                          <a:latin typeface="Times New Roman"/>
                          <a:ea typeface="Times New Roman"/>
                          <a:cs typeface="Times New Roman"/>
                        </a:rPr>
                        <a:t>DESARROLLO</a:t>
                      </a:r>
                      <a:r>
                        <a:rPr lang="es-ES_tradnl" sz="1400" b="1" dirty="0">
                          <a:effectLst/>
                          <a:latin typeface="Times New Roman"/>
                          <a:ea typeface="Times New Roman"/>
                          <a:cs typeface="Times New Roman"/>
                        </a:rPr>
                        <a:t> </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772">
                <a:tc>
                  <a:txBody>
                    <a:bodyPr/>
                    <a:lstStyle/>
                    <a:p>
                      <a:pPr algn="ctr">
                        <a:lnSpc>
                          <a:spcPct val="115000"/>
                        </a:lnSpc>
                        <a:spcAft>
                          <a:spcPts val="0"/>
                        </a:spcAft>
                      </a:pPr>
                      <a:r>
                        <a:rPr lang="es-ES_tradnl" sz="1400" dirty="0">
                          <a:effectLst/>
                          <a:latin typeface="Times New Roman"/>
                          <a:ea typeface="Times New Roman"/>
                          <a:cs typeface="Times New Roman"/>
                        </a:rPr>
                        <a:t> </a:t>
                      </a:r>
                      <a:r>
                        <a:rPr lang="es-ES_tradnl" sz="1400" dirty="0" smtClean="0">
                          <a:effectLst/>
                          <a:latin typeface="Times New Roman"/>
                          <a:ea typeface="Times New Roman"/>
                          <a:cs typeface="Times New Roman"/>
                        </a:rPr>
                        <a:t>1</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600" dirty="0">
                          <a:effectLst/>
                          <a:latin typeface="Times New Roman"/>
                          <a:ea typeface="Times New Roman"/>
                          <a:cs typeface="Times New Roman"/>
                        </a:rPr>
                        <a:t> </a:t>
                      </a:r>
                      <a:r>
                        <a:rPr lang="es-ES_tradnl" sz="1800" dirty="0" smtClean="0">
                          <a:effectLst/>
                          <a:latin typeface="Times New Roman"/>
                          <a:ea typeface="Times New Roman"/>
                          <a:cs typeface="Times New Roman"/>
                        </a:rPr>
                        <a:t>Tema </a:t>
                      </a:r>
                      <a:endParaRPr lang="es-ES" sz="16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b="1" i="1" dirty="0">
                          <a:effectLst/>
                          <a:latin typeface="Times New Roman"/>
                          <a:ea typeface="Calibri"/>
                          <a:cs typeface="Times New Roman"/>
                        </a:rPr>
                        <a:t> </a:t>
                      </a:r>
                      <a:r>
                        <a:rPr lang="es-ES" sz="1400" b="1" i="1" dirty="0" smtClean="0">
                          <a:effectLst/>
                          <a:latin typeface="Times New Roman"/>
                          <a:ea typeface="Calibri"/>
                          <a:cs typeface="Times New Roman"/>
                        </a:rPr>
                        <a:t>La </a:t>
                      </a:r>
                      <a:r>
                        <a:rPr lang="es-ES" sz="1400" b="1" i="1" dirty="0">
                          <a:effectLst/>
                          <a:latin typeface="Times New Roman"/>
                          <a:ea typeface="Calibri"/>
                          <a:cs typeface="Times New Roman"/>
                        </a:rPr>
                        <a:t>Tierra un planeta con vida y principales formas de </a:t>
                      </a:r>
                      <a:r>
                        <a:rPr lang="es-ES" sz="1400" b="1" i="1" dirty="0" smtClean="0">
                          <a:effectLst/>
                          <a:latin typeface="Times New Roman"/>
                          <a:ea typeface="Calibri"/>
                          <a:cs typeface="Times New Roman"/>
                        </a:rPr>
                        <a:t>contaminación</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720">
                <a:tc>
                  <a:txBody>
                    <a:bodyPr/>
                    <a:lstStyle/>
                    <a:p>
                      <a:pPr algn="ctr">
                        <a:lnSpc>
                          <a:spcPct val="115000"/>
                        </a:lnSpc>
                        <a:spcAft>
                          <a:spcPts val="0"/>
                        </a:spcAft>
                      </a:pPr>
                      <a:r>
                        <a:rPr lang="es-ES_tradnl" sz="1400" dirty="0">
                          <a:effectLst/>
                          <a:latin typeface="Times New Roman"/>
                          <a:ea typeface="Times New Roman"/>
                          <a:cs typeface="Times New Roman"/>
                        </a:rPr>
                        <a:t> </a:t>
                      </a:r>
                      <a:r>
                        <a:rPr lang="es-ES_tradnl" sz="1400" dirty="0" smtClean="0">
                          <a:effectLst/>
                          <a:latin typeface="Times New Roman"/>
                          <a:ea typeface="Times New Roman"/>
                          <a:cs typeface="Times New Roman"/>
                        </a:rPr>
                        <a:t>2</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600" dirty="0">
                          <a:effectLst/>
                          <a:latin typeface="Times New Roman"/>
                          <a:ea typeface="Times New Roman"/>
                          <a:cs typeface="Times New Roman"/>
                        </a:rPr>
                        <a:t> </a:t>
                      </a:r>
                      <a:r>
                        <a:rPr lang="es-ES_tradnl" sz="1800" dirty="0" smtClean="0">
                          <a:effectLst/>
                          <a:latin typeface="Times New Roman"/>
                          <a:ea typeface="Times New Roman"/>
                          <a:cs typeface="Times New Roman"/>
                        </a:rPr>
                        <a:t>Objetivo</a:t>
                      </a:r>
                      <a:r>
                        <a:rPr lang="es-ES_tradnl" sz="1600" dirty="0" smtClean="0">
                          <a:effectLst/>
                          <a:latin typeface="Times New Roman"/>
                          <a:ea typeface="Times New Roman"/>
                          <a:cs typeface="Times New Roman"/>
                        </a:rPr>
                        <a:t>s</a:t>
                      </a:r>
                      <a:endParaRPr lang="es-ES" sz="16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15000"/>
                        </a:lnSpc>
                        <a:spcAft>
                          <a:spcPts val="0"/>
                        </a:spcAft>
                        <a:buFont typeface="Arial" panose="020B0604020202020204" pitchFamily="34" charset="0"/>
                        <a:buChar char="•"/>
                      </a:pPr>
                      <a:r>
                        <a:rPr lang="es-ES_tradnl" sz="1600" dirty="0">
                          <a:effectLst/>
                          <a:latin typeface="Times New Roman"/>
                          <a:ea typeface="Times New Roman"/>
                          <a:cs typeface="Times New Roman"/>
                        </a:rPr>
                        <a:t> </a:t>
                      </a:r>
                      <a:r>
                        <a:rPr lang="es-ES_tradnl" sz="1600" kern="1200" dirty="0" smtClean="0">
                          <a:solidFill>
                            <a:schemeClr val="tx1"/>
                          </a:solidFill>
                          <a:effectLst/>
                          <a:latin typeface="Times New Roman"/>
                          <a:ea typeface="Times New Roman"/>
                          <a:cs typeface="Times New Roman"/>
                        </a:rPr>
                        <a:t>Analizar</a:t>
                      </a:r>
                      <a:r>
                        <a:rPr lang="es-ES_tradnl" sz="1600" dirty="0" smtClean="0">
                          <a:effectLst/>
                          <a:latin typeface="Times New Roman"/>
                          <a:ea typeface="Times New Roman"/>
                          <a:cs typeface="Times New Roman"/>
                        </a:rPr>
                        <a:t> </a:t>
                      </a:r>
                      <a:r>
                        <a:rPr lang="es-ES_tradnl" sz="1600" dirty="0">
                          <a:effectLst/>
                          <a:latin typeface="Times New Roman"/>
                          <a:ea typeface="Times New Roman"/>
                          <a:cs typeface="Times New Roman"/>
                        </a:rPr>
                        <a:t>las formas de vida que se han desarrollado en el planeta.</a:t>
                      </a:r>
                      <a:endParaRPr lang="es-ES" sz="1600" dirty="0">
                        <a:effectLst/>
                        <a:latin typeface="Times New Roman"/>
                        <a:ea typeface="Calibri"/>
                        <a:cs typeface="Calibri"/>
                      </a:endParaRPr>
                    </a:p>
                    <a:p>
                      <a:pPr marL="179388" lvl="0" indent="-179388" algn="just">
                        <a:lnSpc>
                          <a:spcPct val="115000"/>
                        </a:lnSpc>
                        <a:spcAft>
                          <a:spcPts val="0"/>
                        </a:spcAft>
                        <a:buFont typeface="Symbol"/>
                        <a:buChar char=""/>
                      </a:pPr>
                      <a:r>
                        <a:rPr lang="es-ES_tradnl" sz="1600" dirty="0">
                          <a:effectLst/>
                          <a:latin typeface="Times New Roman"/>
                          <a:ea typeface="Times New Roman"/>
                          <a:cs typeface="Times New Roman"/>
                        </a:rPr>
                        <a:t>Describir las consecuencias que causa la contaminación en el reino vegetal y animal</a:t>
                      </a:r>
                      <a:r>
                        <a:rPr lang="es-ES_tradnl" sz="1400" dirty="0" smtClean="0">
                          <a:effectLst/>
                          <a:latin typeface="Times New Roman"/>
                          <a:ea typeface="Times New Roman"/>
                          <a:cs typeface="Times New Roman"/>
                        </a:rPr>
                        <a:t>.</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861">
                <a:tc>
                  <a:txBody>
                    <a:bodyPr/>
                    <a:lstStyle/>
                    <a:p>
                      <a:pPr algn="ctr">
                        <a:lnSpc>
                          <a:spcPct val="115000"/>
                        </a:lnSpc>
                        <a:spcAft>
                          <a:spcPts val="0"/>
                        </a:spcAft>
                      </a:pPr>
                      <a:r>
                        <a:rPr lang="es-ES_tradnl" sz="1400">
                          <a:effectLst/>
                          <a:latin typeface="Times New Roman"/>
                          <a:ea typeface="Times New Roman"/>
                          <a:cs typeface="Times New Roman"/>
                        </a:rPr>
                        <a:t> </a:t>
                      </a:r>
                      <a:endParaRPr lang="es-ES" sz="1400">
                        <a:effectLst/>
                        <a:latin typeface="Times New Roman"/>
                        <a:ea typeface="Calibri"/>
                        <a:cs typeface="Calibri"/>
                      </a:endParaRPr>
                    </a:p>
                    <a:p>
                      <a:pPr algn="ctr">
                        <a:lnSpc>
                          <a:spcPct val="115000"/>
                        </a:lnSpc>
                        <a:spcAft>
                          <a:spcPts val="0"/>
                        </a:spcAft>
                      </a:pPr>
                      <a:r>
                        <a:rPr lang="es-ES_tradnl" sz="1400">
                          <a:effectLst/>
                          <a:latin typeface="Times New Roman"/>
                          <a:ea typeface="Times New Roman"/>
                          <a:cs typeface="Times New Roman"/>
                        </a:rPr>
                        <a:t>3</a:t>
                      </a:r>
                      <a:endParaRPr lang="es-ES" sz="140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600" dirty="0">
                          <a:effectLst/>
                          <a:latin typeface="Times New Roman"/>
                          <a:ea typeface="Times New Roman"/>
                          <a:cs typeface="Times New Roman"/>
                        </a:rPr>
                        <a:t> </a:t>
                      </a:r>
                      <a:endParaRPr lang="es-ES" sz="1600" dirty="0">
                        <a:effectLst/>
                        <a:latin typeface="Times New Roman"/>
                        <a:ea typeface="Calibri"/>
                        <a:cs typeface="Calibri"/>
                      </a:endParaRPr>
                    </a:p>
                    <a:p>
                      <a:pPr algn="just">
                        <a:lnSpc>
                          <a:spcPct val="115000"/>
                        </a:lnSpc>
                        <a:spcAft>
                          <a:spcPts val="0"/>
                        </a:spcAft>
                      </a:pPr>
                      <a:r>
                        <a:rPr lang="es-ES_tradnl" sz="1800" dirty="0">
                          <a:effectLst/>
                          <a:latin typeface="Times New Roman"/>
                          <a:ea typeface="Times New Roman"/>
                          <a:cs typeface="Times New Roman"/>
                        </a:rPr>
                        <a:t>Contenidos</a:t>
                      </a:r>
                      <a:endParaRPr lang="es-ES" sz="18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lvl="0" indent="-179388" algn="just">
                        <a:lnSpc>
                          <a:spcPct val="115000"/>
                        </a:lnSpc>
                        <a:spcAft>
                          <a:spcPts val="0"/>
                        </a:spcAft>
                        <a:buFont typeface="Symbol"/>
                        <a:buChar char=""/>
                      </a:pPr>
                      <a:r>
                        <a:rPr lang="es-EC" sz="1600" dirty="0" smtClean="0">
                          <a:effectLst/>
                          <a:latin typeface="Times New Roman"/>
                          <a:ea typeface="Calibri"/>
                          <a:cs typeface="Times New Roman"/>
                        </a:rPr>
                        <a:t>La </a:t>
                      </a:r>
                      <a:r>
                        <a:rPr lang="es-EC" sz="1600" dirty="0">
                          <a:effectLst/>
                          <a:latin typeface="Times New Roman"/>
                          <a:ea typeface="Calibri"/>
                          <a:cs typeface="Times New Roman"/>
                        </a:rPr>
                        <a:t>biosfera incluye millones de plantas, animales y seres vivos en constante desarrollo. Son 2.000 miles de millones de toneladas de materia orgánica</a:t>
                      </a:r>
                      <a:r>
                        <a:rPr lang="es-EC" sz="1600" dirty="0" smtClean="0">
                          <a:effectLst/>
                          <a:latin typeface="Times New Roman"/>
                          <a:ea typeface="Calibri"/>
                          <a:cs typeface="Times New Roman"/>
                        </a:rPr>
                        <a:t>. </a:t>
                      </a:r>
                      <a:r>
                        <a:rPr lang="es-EC" sz="1100" dirty="0" smtClean="0">
                          <a:effectLst/>
                          <a:latin typeface="Times New Roman"/>
                          <a:ea typeface="Calibri"/>
                          <a:cs typeface="Times New Roman"/>
                        </a:rPr>
                        <a:t>VESTER</a:t>
                      </a:r>
                      <a:r>
                        <a:rPr lang="es-EC" sz="1100" dirty="0">
                          <a:effectLst/>
                          <a:latin typeface="Times New Roman"/>
                          <a:ea typeface="Calibri"/>
                          <a:cs typeface="Times New Roman"/>
                        </a:rPr>
                        <a:t>, f., </a:t>
                      </a:r>
                      <a:r>
                        <a:rPr lang="es-EC" sz="1100" dirty="0" err="1">
                          <a:effectLst/>
                          <a:latin typeface="Times New Roman"/>
                          <a:ea typeface="Calibri"/>
                          <a:cs typeface="Times New Roman"/>
                        </a:rPr>
                        <a:t>Aigua</a:t>
                      </a:r>
                      <a:r>
                        <a:rPr lang="es-EC" sz="1100" dirty="0">
                          <a:effectLst/>
                          <a:latin typeface="Times New Roman"/>
                          <a:ea typeface="Calibri"/>
                          <a:cs typeface="Times New Roman"/>
                        </a:rPr>
                        <a:t>. 1992, p.2 y ss. (Citado en El Cambio Global en el MEDIO AMBIENTE, Manuel </a:t>
                      </a:r>
                      <a:r>
                        <a:rPr lang="es-EC" sz="1100" dirty="0" err="1">
                          <a:effectLst/>
                          <a:latin typeface="Times New Roman"/>
                          <a:ea typeface="Calibri"/>
                          <a:cs typeface="Times New Roman"/>
                        </a:rPr>
                        <a:t>Ludevid</a:t>
                      </a:r>
                      <a:r>
                        <a:rPr lang="es-EC" sz="1100" dirty="0">
                          <a:effectLst/>
                          <a:latin typeface="Times New Roman"/>
                          <a:ea typeface="Calibri"/>
                          <a:cs typeface="Times New Roman"/>
                        </a:rPr>
                        <a:t>  </a:t>
                      </a:r>
                      <a:r>
                        <a:rPr lang="es-EC" sz="1100" dirty="0" err="1">
                          <a:effectLst/>
                          <a:latin typeface="Times New Roman"/>
                          <a:ea typeface="Calibri"/>
                          <a:cs typeface="Times New Roman"/>
                        </a:rPr>
                        <a:t>Anglada</a:t>
                      </a:r>
                      <a:r>
                        <a:rPr lang="es-EC" sz="1100" dirty="0">
                          <a:effectLst/>
                          <a:latin typeface="Times New Roman"/>
                          <a:ea typeface="Calibri"/>
                          <a:cs typeface="Times New Roman"/>
                        </a:rPr>
                        <a:t> (1977) p. 11.</a:t>
                      </a:r>
                      <a:endParaRPr lang="es-ES" sz="1400" dirty="0">
                        <a:effectLst/>
                        <a:latin typeface="Times New Roman"/>
                        <a:ea typeface="Calibri"/>
                        <a:cs typeface="Calibri"/>
                      </a:endParaRPr>
                    </a:p>
                    <a:p>
                      <a:pPr marL="179388" lvl="0" indent="-179388" algn="just">
                        <a:lnSpc>
                          <a:spcPct val="115000"/>
                        </a:lnSpc>
                        <a:spcAft>
                          <a:spcPts val="0"/>
                        </a:spcAft>
                        <a:buFont typeface="Symbol"/>
                        <a:buChar char=""/>
                      </a:pPr>
                      <a:r>
                        <a:rPr lang="es-EC" sz="1800" dirty="0">
                          <a:effectLst/>
                          <a:latin typeface="Times New Roman"/>
                          <a:ea typeface="Calibri"/>
                          <a:cs typeface="Times New Roman"/>
                        </a:rPr>
                        <a:t>El universo la vida y el hombre</a:t>
                      </a:r>
                      <a:r>
                        <a:rPr lang="es-EC" sz="1400" dirty="0">
                          <a:effectLst/>
                          <a:latin typeface="Times New Roman"/>
                          <a:ea typeface="Calibri"/>
                          <a:cs typeface="Times New Roman"/>
                        </a:rPr>
                        <a:t>. Fundación Natura. </a:t>
                      </a:r>
                      <a:r>
                        <a:rPr lang="es-EC" sz="1100" dirty="0">
                          <a:effectLst/>
                          <a:latin typeface="Times New Roman"/>
                          <a:ea typeface="Calibri"/>
                          <a:cs typeface="Times New Roman"/>
                        </a:rPr>
                        <a:t>Guía Didácticas para el Nivel Primario. (1985) p. 229 ss.</a:t>
                      </a:r>
                      <a:endParaRPr lang="es-ES" sz="1400" dirty="0">
                        <a:effectLst/>
                        <a:latin typeface="Times New Roman"/>
                        <a:ea typeface="Calibri"/>
                        <a:cs typeface="Calibri"/>
                      </a:endParaRPr>
                    </a:p>
                    <a:p>
                      <a:pPr marL="179388" lvl="0" indent="-179388" algn="just">
                        <a:lnSpc>
                          <a:spcPct val="115000"/>
                        </a:lnSpc>
                        <a:spcAft>
                          <a:spcPts val="0"/>
                        </a:spcAft>
                        <a:buFont typeface="Symbol"/>
                        <a:buChar char=""/>
                      </a:pPr>
                      <a:r>
                        <a:rPr lang="es-EC" sz="1800" dirty="0">
                          <a:effectLst/>
                          <a:latin typeface="Times New Roman"/>
                          <a:ea typeface="Calibri"/>
                          <a:cs typeface="Times New Roman"/>
                        </a:rPr>
                        <a:t>Crecimiento de las ciudades y las consecuencias para el medio ambiente</a:t>
                      </a:r>
                      <a:r>
                        <a:rPr lang="es-EC" sz="1400" dirty="0">
                          <a:effectLst/>
                          <a:latin typeface="Times New Roman"/>
                          <a:ea typeface="Calibri"/>
                          <a:cs typeface="Times New Roman"/>
                        </a:rPr>
                        <a:t>. </a:t>
                      </a:r>
                      <a:r>
                        <a:rPr lang="es-EC" sz="1100" dirty="0">
                          <a:effectLst/>
                          <a:latin typeface="Times New Roman"/>
                          <a:ea typeface="Calibri"/>
                          <a:cs typeface="Times New Roman"/>
                        </a:rPr>
                        <a:t>MANUEL </a:t>
                      </a:r>
                      <a:r>
                        <a:rPr lang="es-EC" sz="1100" dirty="0" err="1">
                          <a:effectLst/>
                          <a:latin typeface="Times New Roman"/>
                          <a:ea typeface="Calibri"/>
                          <a:cs typeface="Times New Roman"/>
                        </a:rPr>
                        <a:t>Ludevid</a:t>
                      </a:r>
                      <a:r>
                        <a:rPr lang="es-EC" sz="1100" dirty="0">
                          <a:effectLst/>
                          <a:latin typeface="Times New Roman"/>
                          <a:ea typeface="Calibri"/>
                          <a:cs typeface="Times New Roman"/>
                        </a:rPr>
                        <a:t> </a:t>
                      </a:r>
                      <a:r>
                        <a:rPr lang="es-EC" sz="1100" dirty="0" err="1">
                          <a:effectLst/>
                          <a:latin typeface="Times New Roman"/>
                          <a:ea typeface="Calibri"/>
                          <a:cs typeface="Times New Roman"/>
                        </a:rPr>
                        <a:t>Anglada</a:t>
                      </a:r>
                      <a:r>
                        <a:rPr lang="es-EC" sz="1100" dirty="0">
                          <a:effectLst/>
                          <a:latin typeface="Times New Roman"/>
                          <a:ea typeface="Calibri"/>
                          <a:cs typeface="Times New Roman"/>
                        </a:rPr>
                        <a:t>. (1977). El Cambio Global en el MEDIO AMBIENTE. p.134. </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531">
                <a:tc>
                  <a:txBody>
                    <a:bodyPr/>
                    <a:lstStyle/>
                    <a:p>
                      <a:pPr algn="ctr">
                        <a:lnSpc>
                          <a:spcPct val="115000"/>
                        </a:lnSpc>
                        <a:spcAft>
                          <a:spcPts val="0"/>
                        </a:spcAft>
                      </a:pPr>
                      <a:r>
                        <a:rPr lang="es-ES_tradnl" sz="1400" dirty="0">
                          <a:effectLst/>
                          <a:latin typeface="Times New Roman"/>
                          <a:ea typeface="Times New Roman"/>
                          <a:cs typeface="Times New Roman"/>
                        </a:rPr>
                        <a:t> </a:t>
                      </a:r>
                      <a:endParaRPr lang="es-ES" sz="1400" dirty="0">
                        <a:effectLst/>
                        <a:latin typeface="Times New Roman"/>
                        <a:ea typeface="Calibri"/>
                        <a:cs typeface="Calibri"/>
                      </a:endParaRPr>
                    </a:p>
                    <a:p>
                      <a:pPr algn="ctr">
                        <a:lnSpc>
                          <a:spcPct val="115000"/>
                        </a:lnSpc>
                        <a:spcAft>
                          <a:spcPts val="0"/>
                        </a:spcAft>
                      </a:pPr>
                      <a:r>
                        <a:rPr lang="es-ES_tradnl" sz="1400" dirty="0">
                          <a:effectLst/>
                          <a:latin typeface="Times New Roman"/>
                          <a:ea typeface="Times New Roman"/>
                          <a:cs typeface="Times New Roman"/>
                        </a:rPr>
                        <a:t>4</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dirty="0">
                          <a:effectLst/>
                          <a:latin typeface="Times New Roman"/>
                          <a:ea typeface="Times New Roman"/>
                          <a:cs typeface="Times New Roman"/>
                        </a:rPr>
                        <a:t> </a:t>
                      </a:r>
                      <a:endParaRPr lang="es-ES" sz="1800" dirty="0">
                        <a:effectLst/>
                        <a:latin typeface="Times New Roman"/>
                        <a:ea typeface="Calibri"/>
                        <a:cs typeface="Calibri"/>
                      </a:endParaRPr>
                    </a:p>
                    <a:p>
                      <a:pPr algn="just">
                        <a:lnSpc>
                          <a:spcPct val="115000"/>
                        </a:lnSpc>
                        <a:spcAft>
                          <a:spcPts val="0"/>
                        </a:spcAft>
                      </a:pPr>
                      <a:r>
                        <a:rPr lang="es-ES_tradnl" sz="1800" dirty="0">
                          <a:effectLst/>
                          <a:latin typeface="Times New Roman"/>
                          <a:ea typeface="Times New Roman"/>
                          <a:cs typeface="Times New Roman"/>
                        </a:rPr>
                        <a:t>Materiales </a:t>
                      </a:r>
                      <a:endParaRPr lang="es-ES" sz="18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s-ES" sz="1400" dirty="0">
                          <a:effectLst/>
                          <a:latin typeface="Times New Roman"/>
                          <a:ea typeface="Calibri"/>
                          <a:cs typeface="Times New Roman"/>
                        </a:rPr>
                        <a:t> </a:t>
                      </a:r>
                      <a:r>
                        <a:rPr lang="es-ES" sz="1600" kern="1200" dirty="0" smtClean="0">
                          <a:solidFill>
                            <a:schemeClr val="tx1"/>
                          </a:solidFill>
                          <a:effectLst/>
                          <a:latin typeface="Times New Roman"/>
                          <a:ea typeface="Calibri"/>
                          <a:cs typeface="Times New Roman"/>
                        </a:rPr>
                        <a:t>Técnicos</a:t>
                      </a:r>
                      <a:r>
                        <a:rPr lang="es-ES" sz="1600" dirty="0">
                          <a:effectLst/>
                          <a:latin typeface="Times New Roman"/>
                          <a:ea typeface="Calibri"/>
                          <a:cs typeface="Times New Roman"/>
                        </a:rPr>
                        <a:t>, documentos de apoyo, guías didácticas, informes.</a:t>
                      </a:r>
                      <a:endParaRPr lang="es-ES" sz="1600" dirty="0">
                        <a:effectLst/>
                        <a:latin typeface="Times New Roman"/>
                        <a:ea typeface="Calibri"/>
                        <a:cs typeface="Calibri"/>
                      </a:endParaRPr>
                    </a:p>
                    <a:p>
                      <a:pPr marL="342900" lvl="0" indent="-342900" algn="just">
                        <a:lnSpc>
                          <a:spcPct val="115000"/>
                        </a:lnSpc>
                        <a:spcAft>
                          <a:spcPts val="0"/>
                        </a:spcAft>
                        <a:buFont typeface="Symbol"/>
                        <a:buChar char=""/>
                      </a:pPr>
                      <a:r>
                        <a:rPr lang="es-ES" sz="1600" dirty="0" smtClean="0">
                          <a:effectLst/>
                          <a:latin typeface="Times New Roman"/>
                          <a:ea typeface="Calibri"/>
                          <a:cs typeface="Times New Roman"/>
                        </a:rPr>
                        <a:t>Videos</a:t>
                      </a:r>
                      <a:r>
                        <a:rPr lang="es-ES" sz="1600" dirty="0">
                          <a:effectLst/>
                          <a:latin typeface="Times New Roman"/>
                          <a:ea typeface="Calibri"/>
                          <a:cs typeface="Times New Roman"/>
                        </a:rPr>
                        <a:t>, recursos del medio. </a:t>
                      </a:r>
                      <a:r>
                        <a:rPr lang="es-EC" sz="1400" dirty="0" smtClean="0">
                          <a:effectLst/>
                          <a:latin typeface="Times New Roman"/>
                          <a:ea typeface="Calibri"/>
                          <a:cs typeface="Times New Roman"/>
                        </a:rPr>
                        <a:t>(la vida en la tierra-una variedad infinita) (videos en el siguiente link)</a:t>
                      </a:r>
                      <a:endParaRPr lang="es-ES" sz="1400" dirty="0">
                        <a:effectLst/>
                        <a:latin typeface="Times New Roman"/>
                        <a:ea typeface="Calibri"/>
                        <a:cs typeface="Calibri"/>
                      </a:endParaRPr>
                    </a:p>
                    <a:p>
                      <a:pPr algn="just">
                        <a:lnSpc>
                          <a:spcPct val="100000"/>
                        </a:lnSpc>
                        <a:spcAft>
                          <a:spcPts val="0"/>
                        </a:spcAft>
                      </a:pPr>
                      <a:r>
                        <a:rPr lang="es-EC" sz="1200" b="1" u="sng" dirty="0" smtClean="0">
                          <a:solidFill>
                            <a:srgbClr val="3366FF"/>
                          </a:solidFill>
                          <a:effectLst/>
                          <a:latin typeface="Times New Roman"/>
                          <a:ea typeface="Calibri"/>
                          <a:cs typeface="Times New Roman"/>
                          <a:hlinkClick r:id="rId4"/>
                        </a:rPr>
                        <a:t>https://www.youtube.com/watch?v=S9lzbpNq2R8</a:t>
                      </a:r>
                      <a:endParaRPr lang="es-EC" sz="1200" b="1" u="sng" dirty="0" smtClean="0">
                        <a:solidFill>
                          <a:srgbClr val="3366FF"/>
                        </a:solidFill>
                        <a:effectLst/>
                        <a:latin typeface="Times New Roman"/>
                        <a:ea typeface="Calibri"/>
                        <a:cs typeface="Times New Roman"/>
                      </a:endParaRPr>
                    </a:p>
                    <a:p>
                      <a:pPr algn="just">
                        <a:lnSpc>
                          <a:spcPct val="100000"/>
                        </a:lnSpc>
                        <a:spcAft>
                          <a:spcPts val="0"/>
                        </a:spcAft>
                      </a:pPr>
                      <a:r>
                        <a:rPr lang="es-ES_tradnl" sz="1200" b="1" u="sng" dirty="0" smtClean="0">
                          <a:solidFill>
                            <a:srgbClr val="3366FF"/>
                          </a:solidFill>
                          <a:effectLst/>
                          <a:latin typeface="Times New Roman"/>
                          <a:ea typeface="Times New Roman"/>
                          <a:cs typeface="Times New Roman"/>
                          <a:hlinkClick r:id="rId5"/>
                        </a:rPr>
                        <a:t>http</a:t>
                      </a:r>
                      <a:r>
                        <a:rPr lang="es-ES_tradnl" sz="1200" b="1" u="sng" dirty="0">
                          <a:solidFill>
                            <a:srgbClr val="3366FF"/>
                          </a:solidFill>
                          <a:effectLst/>
                          <a:latin typeface="Times New Roman"/>
                          <a:ea typeface="Times New Roman"/>
                          <a:cs typeface="Times New Roman"/>
                          <a:hlinkClick r:id="rId5"/>
                        </a:rPr>
                        <a:t>://</a:t>
                      </a:r>
                      <a:r>
                        <a:rPr lang="es-ES_tradnl" sz="1200" b="1" u="sng" dirty="0" smtClean="0">
                          <a:solidFill>
                            <a:srgbClr val="3366FF"/>
                          </a:solidFill>
                          <a:effectLst/>
                          <a:latin typeface="Times New Roman"/>
                          <a:ea typeface="Times New Roman"/>
                          <a:cs typeface="Times New Roman"/>
                          <a:hlinkClick r:id="rId5"/>
                        </a:rPr>
                        <a:t>www.youtube.com/watch?v=X6N_xkCon3w</a:t>
                      </a:r>
                      <a:endParaRPr lang="es-ES_tradnl" sz="1200" b="1" u="sng" dirty="0" smtClean="0">
                        <a:solidFill>
                          <a:srgbClr val="3366FF"/>
                        </a:solidFill>
                        <a:effectLst/>
                        <a:latin typeface="Times New Roman"/>
                        <a:ea typeface="Times New Roman"/>
                        <a:cs typeface="Times New Roman"/>
                      </a:endParaRPr>
                    </a:p>
                    <a:p>
                      <a:pPr algn="just">
                        <a:lnSpc>
                          <a:spcPct val="100000"/>
                        </a:lnSpc>
                        <a:spcAft>
                          <a:spcPts val="0"/>
                        </a:spcAft>
                      </a:pPr>
                      <a:r>
                        <a:rPr lang="es-ES_tradnl" sz="1200" b="1" u="none" dirty="0" smtClean="0">
                          <a:solidFill>
                            <a:srgbClr val="3366FF"/>
                          </a:solidFill>
                          <a:effectLst/>
                          <a:latin typeface="Times New Roman"/>
                          <a:ea typeface="Calibri"/>
                          <a:cs typeface="Times New Roman"/>
                        </a:rPr>
                        <a:t>(</a:t>
                      </a:r>
                      <a:r>
                        <a:rPr lang="es-ES_tradnl" sz="1200" b="1" u="none" dirty="0" smtClean="0">
                          <a:solidFill>
                            <a:schemeClr val="tx1"/>
                          </a:solidFill>
                          <a:effectLst/>
                          <a:latin typeface="Times New Roman"/>
                          <a:ea typeface="Calibri"/>
                          <a:cs typeface="Times New Roman"/>
                        </a:rPr>
                        <a:t>las 3 </a:t>
                      </a:r>
                      <a:r>
                        <a:rPr lang="es-ES_tradnl" sz="1200" b="1" u="none" dirty="0" err="1" smtClean="0">
                          <a:solidFill>
                            <a:schemeClr val="tx1"/>
                          </a:solidFill>
                          <a:effectLst/>
                          <a:latin typeface="Times New Roman"/>
                          <a:ea typeface="Calibri"/>
                          <a:cs typeface="Times New Roman"/>
                        </a:rPr>
                        <a:t>Rs</a:t>
                      </a:r>
                      <a:r>
                        <a:rPr lang="es-ES_tradnl" sz="1200" b="1" u="none" dirty="0" smtClean="0">
                          <a:solidFill>
                            <a:schemeClr val="tx1"/>
                          </a:solidFill>
                          <a:effectLst/>
                          <a:latin typeface="Times New Roman"/>
                          <a:ea typeface="Calibri"/>
                          <a:cs typeface="Times New Roman"/>
                        </a:rPr>
                        <a:t>)</a:t>
                      </a:r>
                      <a:endParaRPr lang="es-ES" sz="1400" b="1" u="none" dirty="0">
                        <a:solidFill>
                          <a:schemeClr val="tx1"/>
                        </a:solidFill>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573">
                <a:tc>
                  <a:txBody>
                    <a:bodyPr/>
                    <a:lstStyle/>
                    <a:p>
                      <a:pPr algn="ctr">
                        <a:lnSpc>
                          <a:spcPct val="115000"/>
                        </a:lnSpc>
                        <a:spcAft>
                          <a:spcPts val="0"/>
                        </a:spcAft>
                      </a:pPr>
                      <a:r>
                        <a:rPr lang="es-ES_tradnl" sz="1400" dirty="0">
                          <a:effectLst/>
                          <a:latin typeface="Times New Roman"/>
                          <a:ea typeface="Times New Roman"/>
                          <a:cs typeface="Times New Roman"/>
                        </a:rPr>
                        <a:t>5</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dirty="0">
                          <a:effectLst/>
                          <a:latin typeface="Times New Roman"/>
                          <a:ea typeface="Times New Roman"/>
                          <a:cs typeface="Times New Roman"/>
                        </a:rPr>
                        <a:t>Tiempo</a:t>
                      </a:r>
                      <a:endParaRPr lang="es-ES" sz="18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s-ES_tradnl" sz="1400" dirty="0">
                          <a:effectLst/>
                          <a:latin typeface="Times New Roman"/>
                          <a:ea typeface="Times New Roman"/>
                          <a:cs typeface="Times New Roman"/>
                        </a:rPr>
                        <a:t>2 horas</a:t>
                      </a:r>
                      <a:r>
                        <a:rPr lang="es-ES_tradnl" sz="1400" dirty="0" smtClean="0">
                          <a:effectLst/>
                          <a:latin typeface="Times New Roman"/>
                          <a:ea typeface="Times New Roman"/>
                          <a:cs typeface="Times New Roman"/>
                        </a:rPr>
                        <a:t>.</a:t>
                      </a:r>
                      <a:r>
                        <a:rPr lang="es-ES_tradnl" sz="1400" dirty="0">
                          <a:effectLst/>
                          <a:latin typeface="Times New Roman"/>
                          <a:ea typeface="Times New Roman"/>
                          <a:cs typeface="Times New Roman"/>
                        </a:rPr>
                        <a:t> </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33">
                <a:tc>
                  <a:txBody>
                    <a:bodyPr/>
                    <a:lstStyle/>
                    <a:p>
                      <a:pPr algn="ctr">
                        <a:lnSpc>
                          <a:spcPct val="115000"/>
                        </a:lnSpc>
                        <a:spcAft>
                          <a:spcPts val="0"/>
                        </a:spcAft>
                      </a:pPr>
                      <a:r>
                        <a:rPr lang="es-ES_tradnl" sz="1400" dirty="0">
                          <a:effectLst/>
                          <a:latin typeface="Times New Roman"/>
                          <a:ea typeface="Times New Roman"/>
                          <a:cs typeface="Times New Roman"/>
                        </a:rPr>
                        <a:t> </a:t>
                      </a:r>
                      <a:r>
                        <a:rPr lang="es-ES_tradnl" sz="1400" dirty="0" smtClean="0">
                          <a:effectLst/>
                          <a:latin typeface="Times New Roman"/>
                          <a:ea typeface="Times New Roman"/>
                          <a:cs typeface="Times New Roman"/>
                        </a:rPr>
                        <a:t>6</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dirty="0">
                          <a:effectLst/>
                          <a:latin typeface="Times New Roman"/>
                          <a:ea typeface="Times New Roman"/>
                          <a:cs typeface="Times New Roman"/>
                        </a:rPr>
                        <a:t> </a:t>
                      </a:r>
                      <a:r>
                        <a:rPr lang="es-ES_tradnl" sz="1800" dirty="0" smtClean="0">
                          <a:effectLst/>
                          <a:latin typeface="Times New Roman"/>
                          <a:ea typeface="Times New Roman"/>
                          <a:cs typeface="Times New Roman"/>
                        </a:rPr>
                        <a:t>Proceso</a:t>
                      </a:r>
                      <a:endParaRPr lang="es-ES" sz="18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smtClean="0">
                          <a:effectLst/>
                          <a:latin typeface="Times New Roman"/>
                          <a:ea typeface="Calibri"/>
                          <a:cs typeface="Times New Roman"/>
                        </a:rPr>
                        <a:t>Mediante </a:t>
                      </a:r>
                      <a:r>
                        <a:rPr lang="es-ES" sz="1600" dirty="0">
                          <a:effectLst/>
                          <a:latin typeface="Times New Roman"/>
                          <a:ea typeface="Calibri"/>
                          <a:cs typeface="Times New Roman"/>
                        </a:rPr>
                        <a:t>la investigación y revisión de los materiales, observación del video, realizar la clasificación de los residuos en el colegio</a:t>
                      </a:r>
                      <a:r>
                        <a:rPr lang="es-ES" sz="1600" dirty="0" smtClean="0">
                          <a:effectLst/>
                          <a:latin typeface="Times New Roman"/>
                          <a:ea typeface="Calibri"/>
                          <a:cs typeface="Times New Roman"/>
                        </a:rPr>
                        <a:t>.</a:t>
                      </a:r>
                      <a:r>
                        <a:rPr lang="es-ES_tradnl" sz="1400" b="1" dirty="0">
                          <a:solidFill>
                            <a:srgbClr val="FF0000"/>
                          </a:solidFill>
                          <a:effectLst/>
                          <a:latin typeface="Times New Roman"/>
                          <a:ea typeface="Times New Roman"/>
                          <a:cs typeface="Times New Roman"/>
                        </a:rPr>
                        <a:t> </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148">
                <a:tc>
                  <a:txBody>
                    <a:bodyPr/>
                    <a:lstStyle/>
                    <a:p>
                      <a:pPr algn="ctr">
                        <a:lnSpc>
                          <a:spcPct val="115000"/>
                        </a:lnSpc>
                        <a:spcAft>
                          <a:spcPts val="0"/>
                        </a:spcAft>
                      </a:pPr>
                      <a:r>
                        <a:rPr lang="es-ES_tradnl" sz="1400" dirty="0">
                          <a:effectLst/>
                          <a:latin typeface="Times New Roman"/>
                          <a:ea typeface="Times New Roman"/>
                          <a:cs typeface="Times New Roman"/>
                        </a:rPr>
                        <a:t> </a:t>
                      </a:r>
                      <a:r>
                        <a:rPr lang="es-ES_tradnl" sz="1400" dirty="0" smtClean="0">
                          <a:effectLst/>
                          <a:latin typeface="Times New Roman"/>
                          <a:ea typeface="Times New Roman"/>
                          <a:cs typeface="Times New Roman"/>
                        </a:rPr>
                        <a:t>7</a:t>
                      </a:r>
                      <a:endParaRPr lang="es-ES" sz="14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dirty="0">
                          <a:effectLst/>
                          <a:latin typeface="Times New Roman"/>
                          <a:ea typeface="Times New Roman"/>
                          <a:cs typeface="Times New Roman"/>
                        </a:rPr>
                        <a:t> </a:t>
                      </a:r>
                      <a:r>
                        <a:rPr lang="es-ES_tradnl" sz="1800" dirty="0" smtClean="0">
                          <a:effectLst/>
                          <a:latin typeface="Times New Roman"/>
                          <a:ea typeface="Times New Roman"/>
                          <a:cs typeface="Times New Roman"/>
                        </a:rPr>
                        <a:t>Evaluación</a:t>
                      </a:r>
                      <a:endParaRPr lang="es-ES" sz="18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s-ES" sz="1600" dirty="0" smtClean="0">
                          <a:effectLst/>
                          <a:latin typeface="Times New Roman"/>
                          <a:ea typeface="Calibri"/>
                          <a:cs typeface="Times New Roman"/>
                        </a:rPr>
                        <a:t>Evaluación </a:t>
                      </a:r>
                      <a:r>
                        <a:rPr lang="es-ES" sz="1600" dirty="0">
                          <a:effectLst/>
                          <a:latin typeface="Times New Roman"/>
                          <a:ea typeface="Calibri"/>
                          <a:cs typeface="Times New Roman"/>
                        </a:rPr>
                        <a:t>diagnostica; Formativa; Sumativa; Lección oral; Pruebas objetivas</a:t>
                      </a:r>
                      <a:r>
                        <a:rPr lang="es-ES" sz="1600" dirty="0" smtClean="0">
                          <a:effectLst/>
                          <a:latin typeface="Times New Roman"/>
                          <a:ea typeface="Calibri"/>
                          <a:cs typeface="Times New Roman"/>
                        </a:rPr>
                        <a:t>..</a:t>
                      </a:r>
                      <a:endParaRPr lang="es-ES" sz="1600" dirty="0">
                        <a:effectLst/>
                        <a:latin typeface="Times New Roman"/>
                        <a:ea typeface="Calibri"/>
                        <a:cs typeface="Calibri"/>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7301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6" name="5 Rectángulo redondeado"/>
          <p:cNvSpPr/>
          <p:nvPr/>
        </p:nvSpPr>
        <p:spPr>
          <a:xfrm>
            <a:off x="1187624" y="548680"/>
            <a:ext cx="7128792" cy="576064"/>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r>
              <a:rPr lang="es-ES" sz="2400" b="1" dirty="0">
                <a:solidFill>
                  <a:schemeClr val="tx1"/>
                </a:solidFill>
              </a:rPr>
              <a:t>Estructura Organizativa y gestión del proyecto</a:t>
            </a:r>
            <a:endParaRPr lang="es-ES" sz="2400" dirty="0">
              <a:solidFill>
                <a:schemeClr val="tx1"/>
              </a:solidFill>
            </a:endParaRPr>
          </a:p>
        </p:txBody>
      </p:sp>
      <p:grpSp>
        <p:nvGrpSpPr>
          <p:cNvPr id="75" name="74 Grupo"/>
          <p:cNvGrpSpPr/>
          <p:nvPr/>
        </p:nvGrpSpPr>
        <p:grpSpPr>
          <a:xfrm>
            <a:off x="1115616" y="1340768"/>
            <a:ext cx="6552727" cy="4322806"/>
            <a:chOff x="1115616" y="1340768"/>
            <a:chExt cx="6552727" cy="4322806"/>
          </a:xfrm>
        </p:grpSpPr>
        <p:sp>
          <p:nvSpPr>
            <p:cNvPr id="10" name="Cuadro de texto 3"/>
            <p:cNvSpPr txBox="1">
              <a:spLocks noChangeArrowheads="1"/>
            </p:cNvSpPr>
            <p:nvPr/>
          </p:nvSpPr>
          <p:spPr bwMode="auto">
            <a:xfrm>
              <a:off x="2460323" y="5085184"/>
              <a:ext cx="1656184" cy="441960"/>
            </a:xfrm>
            <a:prstGeom prst="rect">
              <a:avLst/>
            </a:prstGeom>
            <a:solidFill>
              <a:srgbClr val="00B050"/>
            </a:solidFill>
            <a:ln>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solidFill>
                    <a:schemeClr val="tx1"/>
                  </a:solidFill>
                  <a:effectLst/>
                  <a:latin typeface="Times New Roman"/>
                  <a:ea typeface="Calibri"/>
                  <a:cs typeface="Calibri"/>
                </a:defRPr>
              </a:lvl1pPr>
            </a:lstStyle>
            <a:p>
              <a:r>
                <a:rPr lang="es-ES" dirty="0"/>
                <a:t>PROFESORES </a:t>
              </a:r>
            </a:p>
          </p:txBody>
        </p:sp>
        <p:sp>
          <p:nvSpPr>
            <p:cNvPr id="11" name="Cuadro de texto 1"/>
            <p:cNvSpPr txBox="1">
              <a:spLocks noChangeArrowheads="1"/>
            </p:cNvSpPr>
            <p:nvPr/>
          </p:nvSpPr>
          <p:spPr bwMode="auto">
            <a:xfrm>
              <a:off x="4211960" y="5082858"/>
              <a:ext cx="1755135" cy="441960"/>
            </a:xfrm>
            <a:prstGeom prst="rect">
              <a:avLst/>
            </a:prstGeom>
            <a:solidFill>
              <a:srgbClr val="00B050"/>
            </a:solidFill>
            <a:ln>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solidFill>
                    <a:schemeClr val="lt1"/>
                  </a:solidFill>
                  <a:effectLst/>
                  <a:latin typeface="Times New Roman"/>
                  <a:ea typeface="Calibri"/>
                  <a:cs typeface="Calibri"/>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a:solidFill>
                    <a:schemeClr val="tx1"/>
                  </a:solidFill>
                </a:rPr>
                <a:t>ESTUDIANTES</a:t>
              </a:r>
              <a:r>
                <a:rPr lang="es-ES" dirty="0"/>
                <a:t> </a:t>
              </a:r>
            </a:p>
          </p:txBody>
        </p:sp>
        <p:sp>
          <p:nvSpPr>
            <p:cNvPr id="12" name="Cuadro de texto 2"/>
            <p:cNvSpPr txBox="1">
              <a:spLocks noChangeArrowheads="1"/>
            </p:cNvSpPr>
            <p:nvPr/>
          </p:nvSpPr>
          <p:spPr bwMode="auto">
            <a:xfrm>
              <a:off x="6076949" y="5013176"/>
              <a:ext cx="1591393" cy="650398"/>
            </a:xfrm>
            <a:prstGeom prst="rect">
              <a:avLst/>
            </a:prstGeom>
            <a:solidFill>
              <a:srgbClr val="00B050"/>
            </a:solidFill>
            <a:ln>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solidFill>
                    <a:schemeClr val="tx1"/>
                  </a:solidFill>
                  <a:effectLst/>
                  <a:latin typeface="Times New Roman"/>
                  <a:ea typeface="Calibri"/>
                  <a:cs typeface="Calibri"/>
                </a:defRPr>
              </a:lvl1pPr>
            </a:lstStyle>
            <a:p>
              <a:r>
                <a:rPr lang="es-ES" dirty="0"/>
                <a:t>PADRES DE FAMILIA</a:t>
              </a:r>
            </a:p>
          </p:txBody>
        </p:sp>
        <p:grpSp>
          <p:nvGrpSpPr>
            <p:cNvPr id="70" name="69 Grupo"/>
            <p:cNvGrpSpPr/>
            <p:nvPr/>
          </p:nvGrpSpPr>
          <p:grpSpPr>
            <a:xfrm>
              <a:off x="2176043" y="1340768"/>
              <a:ext cx="3945362" cy="1622461"/>
              <a:chOff x="2176043" y="1340768"/>
              <a:chExt cx="3945362" cy="1622461"/>
            </a:xfrm>
          </p:grpSpPr>
          <p:grpSp>
            <p:nvGrpSpPr>
              <p:cNvPr id="62" name="61 Grupo"/>
              <p:cNvGrpSpPr/>
              <p:nvPr/>
            </p:nvGrpSpPr>
            <p:grpSpPr>
              <a:xfrm>
                <a:off x="2176043" y="1340768"/>
                <a:ext cx="3945362" cy="1622461"/>
                <a:chOff x="2176043" y="1340768"/>
                <a:chExt cx="3945362" cy="1622461"/>
              </a:xfrm>
            </p:grpSpPr>
            <p:sp>
              <p:nvSpPr>
                <p:cNvPr id="5" name="Cuadro de texto 8"/>
                <p:cNvSpPr txBox="1">
                  <a:spLocks noChangeArrowheads="1"/>
                </p:cNvSpPr>
                <p:nvPr/>
              </p:nvSpPr>
              <p:spPr bwMode="auto">
                <a:xfrm>
                  <a:off x="2843808" y="1340768"/>
                  <a:ext cx="3277597" cy="1159713"/>
                </a:xfrm>
                <a:prstGeom prst="rect">
                  <a:avLst/>
                </a:prstGeom>
                <a:solidFill>
                  <a:srgbClr val="00B050"/>
                </a:solidFill>
                <a:ln>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effectLst/>
                      <a:latin typeface="Times New Roman"/>
                      <a:ea typeface="Calibri"/>
                      <a:cs typeface="Calibri"/>
                    </a:defRPr>
                  </a:lvl1pPr>
                </a:lstStyle>
                <a:p>
                  <a:r>
                    <a:rPr lang="es-ES" dirty="0">
                      <a:solidFill>
                        <a:schemeClr val="tx1"/>
                      </a:solidFill>
                    </a:rPr>
                    <a:t>DEPARTAMENTO DE AMBIENTE DEL GOBIERNO MUNICIPAL DEL CANTÓN SANTO DOMINGO </a:t>
                  </a:r>
                </a:p>
              </p:txBody>
            </p:sp>
            <p:cxnSp>
              <p:nvCxnSpPr>
                <p:cNvPr id="26" name="25 Conector angular"/>
                <p:cNvCxnSpPr/>
                <p:nvPr/>
              </p:nvCxnSpPr>
              <p:spPr>
                <a:xfrm rot="5400000">
                  <a:off x="1988624" y="2108044"/>
                  <a:ext cx="1042604" cy="667765"/>
                </a:xfrm>
                <a:prstGeom prst="bentConnector3">
                  <a:avLst>
                    <a:gd name="adj1" fmla="val -1723"/>
                  </a:avLst>
                </a:prstGeom>
                <a:ln w="28575"/>
              </p:spPr>
              <p:style>
                <a:lnRef idx="1">
                  <a:schemeClr val="accent1"/>
                </a:lnRef>
                <a:fillRef idx="0">
                  <a:schemeClr val="accent1"/>
                </a:fillRef>
                <a:effectRef idx="0">
                  <a:schemeClr val="accent1"/>
                </a:effectRef>
                <a:fontRef idx="minor">
                  <a:schemeClr val="tx1"/>
                </a:fontRef>
              </p:style>
            </p:cxnSp>
          </p:grpSp>
          <p:cxnSp>
            <p:nvCxnSpPr>
              <p:cNvPr id="30" name="29 Conector recto"/>
              <p:cNvCxnSpPr>
                <a:stCxn id="5" idx="2"/>
                <a:endCxn id="8" idx="0"/>
              </p:cNvCxnSpPr>
              <p:nvPr/>
            </p:nvCxnSpPr>
            <p:spPr>
              <a:xfrm flipH="1">
                <a:off x="4476546" y="2500481"/>
                <a:ext cx="6061" cy="33320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 name="Cuadro de texto 6"/>
            <p:cNvSpPr txBox="1">
              <a:spLocks noChangeArrowheads="1"/>
            </p:cNvSpPr>
            <p:nvPr/>
          </p:nvSpPr>
          <p:spPr bwMode="auto">
            <a:xfrm>
              <a:off x="1115616" y="2852936"/>
              <a:ext cx="2120855" cy="969828"/>
            </a:xfrm>
            <a:prstGeom prst="rect">
              <a:avLst/>
            </a:prstGeom>
            <a:solidFill>
              <a:srgbClr val="00B050"/>
            </a:solidFill>
            <a:ln w="28575">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solidFill>
                    <a:schemeClr val="tx1"/>
                  </a:solidFill>
                  <a:effectLst/>
                  <a:latin typeface="Times New Roman"/>
                  <a:ea typeface="Calibri"/>
                  <a:cs typeface="Calibri"/>
                </a:defRPr>
              </a:lvl1pPr>
            </a:lstStyle>
            <a:p>
              <a:r>
                <a:rPr lang="es-ES" dirty="0"/>
                <a:t>COMITÉ EJECUTOR Y CONTROLADOR</a:t>
              </a:r>
            </a:p>
          </p:txBody>
        </p:sp>
        <p:sp>
          <p:nvSpPr>
            <p:cNvPr id="8" name="Cuadro de texto 5"/>
            <p:cNvSpPr txBox="1">
              <a:spLocks noChangeArrowheads="1"/>
            </p:cNvSpPr>
            <p:nvPr/>
          </p:nvSpPr>
          <p:spPr bwMode="auto">
            <a:xfrm>
              <a:off x="3503603" y="2833688"/>
              <a:ext cx="1945886" cy="949325"/>
            </a:xfrm>
            <a:prstGeom prst="rect">
              <a:avLst/>
            </a:prstGeom>
            <a:solidFill>
              <a:srgbClr val="00B050"/>
            </a:solidFill>
            <a:ln w="28575">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solidFill>
                    <a:schemeClr val="tx1"/>
                  </a:solidFill>
                  <a:effectLst/>
                  <a:latin typeface="Times New Roman"/>
                  <a:ea typeface="Calibri"/>
                  <a:cs typeface="Calibri"/>
                </a:defRPr>
              </a:lvl1pPr>
            </a:lstStyle>
            <a:p>
              <a:r>
                <a:rPr lang="es-ES" dirty="0"/>
                <a:t>Personal Técnico del Dpto. de Ambiente</a:t>
              </a:r>
            </a:p>
          </p:txBody>
        </p:sp>
        <p:sp>
          <p:nvSpPr>
            <p:cNvPr id="9" name="Cuadro de texto 4"/>
            <p:cNvSpPr txBox="1">
              <a:spLocks noChangeArrowheads="1"/>
            </p:cNvSpPr>
            <p:nvPr/>
          </p:nvSpPr>
          <p:spPr bwMode="auto">
            <a:xfrm>
              <a:off x="5624194" y="2833688"/>
              <a:ext cx="2044149" cy="949325"/>
            </a:xfrm>
            <a:prstGeom prst="rect">
              <a:avLst/>
            </a:prstGeom>
            <a:solidFill>
              <a:srgbClr val="00B050"/>
            </a:solidFill>
            <a:ln w="28575">
              <a:headEnd/>
              <a:tailEnd/>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upright="1">
              <a:noAutofit/>
            </a:bodyPr>
            <a:lstStyle>
              <a:defPPr>
                <a:defRPr lang="es-ES"/>
              </a:defPPr>
              <a:lvl1pPr algn="ctr">
                <a:lnSpc>
                  <a:spcPct val="115000"/>
                </a:lnSpc>
                <a:spcBef>
                  <a:spcPts val="1400"/>
                </a:spcBef>
                <a:spcAft>
                  <a:spcPts val="1000"/>
                </a:spcAft>
                <a:defRPr sz="1600" b="1">
                  <a:solidFill>
                    <a:schemeClr val="tx1"/>
                  </a:solidFill>
                  <a:effectLst/>
                  <a:latin typeface="Times New Roman"/>
                  <a:ea typeface="Calibri"/>
                  <a:cs typeface="Calibri"/>
                </a:defRPr>
              </a:lvl1pPr>
            </a:lstStyle>
            <a:p>
              <a:r>
                <a:rPr lang="es-ES" dirty="0"/>
                <a:t>Autoridades Educativas de Escuelas y Colegios. </a:t>
              </a:r>
            </a:p>
          </p:txBody>
        </p:sp>
        <p:cxnSp>
          <p:nvCxnSpPr>
            <p:cNvPr id="33" name="32 Conector recto"/>
            <p:cNvCxnSpPr>
              <a:endCxn id="9" idx="1"/>
            </p:cNvCxnSpPr>
            <p:nvPr/>
          </p:nvCxnSpPr>
          <p:spPr>
            <a:xfrm>
              <a:off x="5437766" y="3308350"/>
              <a:ext cx="18642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39 Conector angular"/>
            <p:cNvCxnSpPr>
              <a:stCxn id="9" idx="2"/>
            </p:cNvCxnSpPr>
            <p:nvPr/>
          </p:nvCxnSpPr>
          <p:spPr>
            <a:xfrm rot="16200000" flipH="1">
              <a:off x="6138045" y="4291237"/>
              <a:ext cx="1242824" cy="226376"/>
            </a:xfrm>
            <a:prstGeom prst="bentConnector3">
              <a:avLst>
                <a:gd name="adj1" fmla="val 7358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48" name="47 Conector angular"/>
            <p:cNvCxnSpPr>
              <a:stCxn id="9" idx="2"/>
            </p:cNvCxnSpPr>
            <p:nvPr/>
          </p:nvCxnSpPr>
          <p:spPr>
            <a:xfrm rot="5400000">
              <a:off x="4510141" y="2561287"/>
              <a:ext cx="914403" cy="3357854"/>
            </a:xfrm>
            <a:prstGeom prst="bentConnector2">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endCxn id="10" idx="0"/>
            </p:cNvCxnSpPr>
            <p:nvPr/>
          </p:nvCxnSpPr>
          <p:spPr>
            <a:xfrm>
              <a:off x="3288415" y="4697416"/>
              <a:ext cx="0" cy="38776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5089527" y="4697416"/>
              <a:ext cx="0" cy="38544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6878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amond(in)">
                                      <p:cBhvr>
                                        <p:cTn id="7"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6" name="5 Rectángulo redondeado"/>
          <p:cNvSpPr/>
          <p:nvPr/>
        </p:nvSpPr>
        <p:spPr>
          <a:xfrm>
            <a:off x="971600" y="332656"/>
            <a:ext cx="7128792"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800" b="1" dirty="0" smtClean="0">
                <a:solidFill>
                  <a:schemeClr val="tx1"/>
                </a:solidFill>
              </a:rPr>
              <a:t>Previsión de la evaluación</a:t>
            </a:r>
            <a:endParaRPr lang="es-ES" sz="2800" dirty="0">
              <a:solidFill>
                <a:schemeClr val="tx1"/>
              </a:solidFill>
            </a:endParaRPr>
          </a:p>
        </p:txBody>
      </p:sp>
      <p:sp>
        <p:nvSpPr>
          <p:cNvPr id="2" name="1 Rectángulo"/>
          <p:cNvSpPr/>
          <p:nvPr/>
        </p:nvSpPr>
        <p:spPr>
          <a:xfrm>
            <a:off x="287524" y="1268760"/>
            <a:ext cx="8496944" cy="5404108"/>
          </a:xfrm>
          <a:prstGeom prst="rect">
            <a:avLst/>
          </a:prstGeom>
          <a:noFill/>
          <a:ln>
            <a:solidFill>
              <a:schemeClr val="accent1">
                <a:shade val="95000"/>
                <a:satMod val="105000"/>
              </a:schemeClr>
            </a:solidFill>
          </a:ln>
          <a:scene3d>
            <a:camera prst="orthographicFront"/>
            <a:lightRig rig="morning" dir="t"/>
          </a:scene3d>
          <a:sp3d prstMaterial="dkEdge"/>
        </p:spPr>
        <p:txBody>
          <a:bodyPr wrap="square">
            <a:spAutoFit/>
          </a:bodyPr>
          <a:lstStyle/>
          <a:p>
            <a:pPr algn="just">
              <a:lnSpc>
                <a:spcPct val="200000"/>
              </a:lnSpc>
            </a:pPr>
            <a:r>
              <a:rPr lang="es-ES" sz="2200" b="1" dirty="0"/>
              <a:t>La evaluación deberá ser permanente, </a:t>
            </a:r>
            <a:r>
              <a:rPr lang="es-ES" sz="2200" b="1" dirty="0" smtClean="0"/>
              <a:t>considerando </a:t>
            </a:r>
            <a:r>
              <a:rPr lang="es-ES" sz="2200" b="1" dirty="0"/>
              <a:t>el cambio de actitud de las personas involucradas directamente en el proceso de </a:t>
            </a:r>
            <a:r>
              <a:rPr lang="es-ES" sz="2200" b="1" dirty="0" smtClean="0"/>
              <a:t>capacitación, </a:t>
            </a:r>
            <a:r>
              <a:rPr lang="es-ES" sz="2200" b="1" dirty="0"/>
              <a:t>el estado de conservación de la ciudad, especialmente </a:t>
            </a:r>
            <a:r>
              <a:rPr lang="es-ES" sz="2200" b="1" dirty="0" smtClean="0"/>
              <a:t>la </a:t>
            </a:r>
            <a:r>
              <a:rPr lang="es-ES" sz="2200" b="1" dirty="0"/>
              <a:t>protección de los cauces de agua, el suelo y el aire. Siendo el Municipio el </a:t>
            </a:r>
            <a:r>
              <a:rPr lang="es-ES" sz="2200" b="1" dirty="0" smtClean="0"/>
              <a:t>ejecutor del proyecto </a:t>
            </a:r>
            <a:r>
              <a:rPr lang="es-ES" sz="2200" b="1" dirty="0"/>
              <a:t>de capacitación también debería haber resultados en la efectividad en la recolección y clasificación de los residuos </a:t>
            </a:r>
            <a:r>
              <a:rPr lang="es-ES" sz="2200" b="1" dirty="0" smtClean="0"/>
              <a:t>sólidos.</a:t>
            </a:r>
            <a:endParaRPr lang="es-ES" sz="2200" b="1" dirty="0"/>
          </a:p>
        </p:txBody>
      </p:sp>
    </p:spTree>
    <p:extLst>
      <p:ext uri="{BB962C8B-B14F-4D97-AF65-F5344CB8AC3E}">
        <p14:creationId xmlns:p14="http://schemas.microsoft.com/office/powerpoint/2010/main" val="996100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6" name="5 Rectángulo redondeado"/>
          <p:cNvSpPr/>
          <p:nvPr/>
        </p:nvSpPr>
        <p:spPr>
          <a:xfrm>
            <a:off x="2339752" y="2842142"/>
            <a:ext cx="4032448" cy="1090914"/>
          </a:xfrm>
          <a:prstGeom prst="roundRect">
            <a:avLst/>
          </a:prstGeom>
          <a:gradFill>
            <a:gsLst>
              <a:gs pos="0">
                <a:srgbClr val="00B05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400" b="1" dirty="0" smtClean="0">
                <a:solidFill>
                  <a:schemeClr val="tx1"/>
                </a:solidFill>
              </a:rPr>
              <a:t>GRACIAS</a:t>
            </a:r>
            <a:endParaRPr lang="es-ES" sz="4400" dirty="0">
              <a:solidFill>
                <a:schemeClr val="tx1"/>
              </a:solidFill>
            </a:endParaRPr>
          </a:p>
        </p:txBody>
      </p:sp>
    </p:spTree>
    <p:extLst>
      <p:ext uri="{BB962C8B-B14F-4D97-AF65-F5344CB8AC3E}">
        <p14:creationId xmlns:p14="http://schemas.microsoft.com/office/powerpoint/2010/main" val="313819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 y="4903"/>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446856" y="188913"/>
            <a:ext cx="8229600" cy="719137"/>
          </a:xfrm>
        </p:spPr>
        <p:txBody>
          <a:bodyPr/>
          <a:lstStyle/>
          <a:p>
            <a:pPr eaLnBrk="1" hangingPunct="1"/>
            <a:r>
              <a:rPr lang="es-ES" altLang="es-ES" dirty="0" smtClean="0">
                <a:solidFill>
                  <a:schemeClr val="tx1"/>
                </a:solidFill>
              </a:rPr>
              <a:t>Planteamiento del Problema</a:t>
            </a:r>
          </a:p>
        </p:txBody>
      </p:sp>
      <p:sp>
        <p:nvSpPr>
          <p:cNvPr id="32772" name="Rectangle 3"/>
          <p:cNvSpPr>
            <a:spLocks noGrp="1" noChangeArrowheads="1"/>
          </p:cNvSpPr>
          <p:nvPr>
            <p:ph type="body" idx="1"/>
          </p:nvPr>
        </p:nvSpPr>
        <p:spPr>
          <a:xfrm>
            <a:off x="573088" y="909638"/>
            <a:ext cx="2105025" cy="1166812"/>
          </a:xfrm>
          <a:ln>
            <a:solidFill>
              <a:schemeClr val="tx1"/>
            </a:solidFill>
            <a:miter lim="800000"/>
            <a:headEnd/>
            <a:tailEnd/>
          </a:ln>
        </p:spPr>
        <p:txBody>
          <a:bodyPr/>
          <a:lstStyle/>
          <a:p>
            <a:pPr marL="0" indent="0" algn="ctr" eaLnBrk="1" hangingPunct="1">
              <a:buFontTx/>
              <a:buNone/>
            </a:pPr>
            <a:r>
              <a:rPr lang="es-ES" altLang="es-ES" dirty="0" smtClean="0"/>
              <a:t>Holdridge </a:t>
            </a:r>
          </a:p>
          <a:p>
            <a:pPr marL="0" indent="0" algn="ctr" eaLnBrk="1" hangingPunct="1">
              <a:buFontTx/>
              <a:buNone/>
            </a:pPr>
            <a:r>
              <a:rPr lang="es-ES" altLang="es-ES" dirty="0" smtClean="0"/>
              <a:t>(1967)</a:t>
            </a:r>
          </a:p>
        </p:txBody>
      </p:sp>
      <p:sp>
        <p:nvSpPr>
          <p:cNvPr id="32773" name="1 CuadroTexto"/>
          <p:cNvSpPr txBox="1">
            <a:spLocks noChangeArrowheads="1"/>
          </p:cNvSpPr>
          <p:nvPr/>
        </p:nvSpPr>
        <p:spPr bwMode="auto">
          <a:xfrm>
            <a:off x="2896393" y="968375"/>
            <a:ext cx="6068095" cy="1200329"/>
          </a:xfrm>
          <a:prstGeom prst="rect">
            <a:avLst/>
          </a:prstGeom>
          <a:noFill/>
          <a:ln w="1905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ES" altLang="es-ES" sz="2400" dirty="0"/>
              <a:t>Santo Domingo de los </a:t>
            </a:r>
            <a:r>
              <a:rPr lang="es-ES" altLang="es-ES" sz="2400" dirty="0" err="1"/>
              <a:t>Tsáchilas</a:t>
            </a:r>
            <a:r>
              <a:rPr lang="es-ES" altLang="es-ES" sz="2400" dirty="0"/>
              <a:t> se ubica en el nivel ecológico Bosque Húmedo Tropical</a:t>
            </a:r>
          </a:p>
        </p:txBody>
      </p:sp>
      <p:cxnSp>
        <p:nvCxnSpPr>
          <p:cNvPr id="6" name="5 Conector recto de flecha"/>
          <p:cNvCxnSpPr>
            <a:stCxn id="32772" idx="3"/>
            <a:endCxn id="32773" idx="1"/>
          </p:cNvCxnSpPr>
          <p:nvPr/>
        </p:nvCxnSpPr>
        <p:spPr>
          <a:xfrm>
            <a:off x="2678113" y="1493044"/>
            <a:ext cx="218280" cy="754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75" name="10 CuadroTexto"/>
          <p:cNvSpPr txBox="1">
            <a:spLocks noChangeArrowheads="1"/>
          </p:cNvSpPr>
          <p:nvPr/>
        </p:nvSpPr>
        <p:spPr bwMode="auto">
          <a:xfrm>
            <a:off x="467544" y="2276872"/>
            <a:ext cx="34563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ES" altLang="es-ES" sz="2400" dirty="0"/>
              <a:t>Explotación de bosques</a:t>
            </a:r>
          </a:p>
          <a:p>
            <a:pPr eaLnBrk="1" hangingPunct="1">
              <a:spcBef>
                <a:spcPct val="0"/>
              </a:spcBef>
              <a:buFontTx/>
              <a:buNone/>
            </a:pPr>
            <a:r>
              <a:rPr lang="es-ES" altLang="es-ES" sz="2400" dirty="0" smtClean="0"/>
              <a:t>Cuencas </a:t>
            </a:r>
            <a:r>
              <a:rPr lang="es-ES" altLang="es-ES" sz="2400" dirty="0"/>
              <a:t>hídricas</a:t>
            </a:r>
          </a:p>
          <a:p>
            <a:pPr eaLnBrk="1" hangingPunct="1">
              <a:spcBef>
                <a:spcPct val="0"/>
              </a:spcBef>
              <a:buFontTx/>
              <a:buNone/>
            </a:pPr>
            <a:r>
              <a:rPr lang="es-ES" altLang="es-ES" sz="2400" dirty="0"/>
              <a:t>Residuos </a:t>
            </a:r>
            <a:r>
              <a:rPr lang="es-ES" altLang="es-ES" sz="2400" dirty="0" smtClean="0"/>
              <a:t>sólidos </a:t>
            </a:r>
          </a:p>
          <a:p>
            <a:pPr eaLnBrk="1" hangingPunct="1">
              <a:spcBef>
                <a:spcPct val="0"/>
              </a:spcBef>
              <a:buFontTx/>
              <a:buNone/>
            </a:pPr>
            <a:r>
              <a:rPr lang="es-ES" altLang="es-ES" sz="2400" dirty="0" smtClean="0"/>
              <a:t>Emisión </a:t>
            </a:r>
            <a:r>
              <a:rPr lang="es-ES" altLang="es-ES" sz="2400" dirty="0"/>
              <a:t>de gases (C.F.)</a:t>
            </a:r>
          </a:p>
        </p:txBody>
      </p:sp>
      <p:pic>
        <p:nvPicPr>
          <p:cNvPr id="32776" name="24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268" y="4244877"/>
            <a:ext cx="3217254" cy="236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05064"/>
            <a:ext cx="3983986"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9522" y="2171840"/>
            <a:ext cx="3810000" cy="2524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772">
                                            <p:bg/>
                                          </p:spTgt>
                                        </p:tgtEl>
                                        <p:attrNameLst>
                                          <p:attrName>style.visibility</p:attrName>
                                        </p:attrNameLst>
                                      </p:cBhvr>
                                      <p:to>
                                        <p:strVal val="visible"/>
                                      </p:to>
                                    </p:set>
                                    <p:animEffect transition="in" filter="barn(inVertical)">
                                      <p:cBhvr>
                                        <p:cTn id="7" dur="500"/>
                                        <p:tgtEl>
                                          <p:spTgt spid="32772">
                                            <p:bg/>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animEffect transition="in" filter="barn(inVertical)">
                                      <p:cBhvr>
                                        <p:cTn id="11" dur="500"/>
                                        <p:tgtEl>
                                          <p:spTgt spid="32772">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2772">
                                            <p:txEl>
                                              <p:pRg st="1" end="1"/>
                                            </p:txEl>
                                          </p:spTgt>
                                        </p:tgtEl>
                                        <p:attrNameLst>
                                          <p:attrName>style.visibility</p:attrName>
                                        </p:attrNameLst>
                                      </p:cBhvr>
                                      <p:to>
                                        <p:strVal val="visible"/>
                                      </p:to>
                                    </p:set>
                                    <p:animEffect transition="in" filter="barn(inVertical)">
                                      <p:cBhvr>
                                        <p:cTn id="14" dur="500"/>
                                        <p:tgtEl>
                                          <p:spTgt spid="32772">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2773"/>
                                        </p:tgtEl>
                                        <p:attrNameLst>
                                          <p:attrName>style.visibility</p:attrName>
                                        </p:attrNameLst>
                                      </p:cBhvr>
                                      <p:to>
                                        <p:strVal val="visible"/>
                                      </p:to>
                                    </p:set>
                                    <p:animEffect transition="in" filter="barn(inVertical)">
                                      <p:cBhvr>
                                        <p:cTn id="18" dur="500"/>
                                        <p:tgtEl>
                                          <p:spTgt spid="32773"/>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fade">
                                      <p:cBhvr>
                                        <p:cTn id="22" dur="1000"/>
                                        <p:tgtEl>
                                          <p:spTgt spid="32775"/>
                                        </p:tgtEl>
                                      </p:cBhvr>
                                    </p:animEffect>
                                    <p:anim calcmode="lin" valueType="num">
                                      <p:cBhvr>
                                        <p:cTn id="23" dur="1000" fill="hold"/>
                                        <p:tgtEl>
                                          <p:spTgt spid="32775"/>
                                        </p:tgtEl>
                                        <p:attrNameLst>
                                          <p:attrName>ppt_x</p:attrName>
                                        </p:attrNameLst>
                                      </p:cBhvr>
                                      <p:tavLst>
                                        <p:tav tm="0">
                                          <p:val>
                                            <p:strVal val="#ppt_x"/>
                                          </p:val>
                                        </p:tav>
                                        <p:tav tm="100000">
                                          <p:val>
                                            <p:strVal val="#ppt_x"/>
                                          </p:val>
                                        </p:tav>
                                      </p:tavLst>
                                    </p:anim>
                                    <p:anim calcmode="lin" valueType="num">
                                      <p:cBhvr>
                                        <p:cTn id="24" dur="1000" fill="hold"/>
                                        <p:tgtEl>
                                          <p:spTgt spid="3277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1"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400"/>
                                        <p:tgtEl>
                                          <p:spTgt spid="2"/>
                                        </p:tgtEl>
                                      </p:cBhvr>
                                    </p:animEffect>
                                  </p:childTnLst>
                                </p:cTn>
                              </p:par>
                            </p:childTnLst>
                          </p:cTn>
                        </p:par>
                        <p:par>
                          <p:cTn id="29" fill="hold">
                            <p:stCondLst>
                              <p:cond delay="4900"/>
                            </p:stCondLst>
                            <p:childTnLst>
                              <p:par>
                                <p:cTn id="30" presetID="21" presetClass="entr" presetSubtype="1" fill="hold" nodeType="afterEffect">
                                  <p:stCondLst>
                                    <p:cond delay="0"/>
                                  </p:stCondLst>
                                  <p:childTnLst>
                                    <p:set>
                                      <p:cBhvr>
                                        <p:cTn id="31" dur="1" fill="hold">
                                          <p:stCondLst>
                                            <p:cond delay="0"/>
                                          </p:stCondLst>
                                        </p:cTn>
                                        <p:tgtEl>
                                          <p:spTgt spid="32779"/>
                                        </p:tgtEl>
                                        <p:attrNameLst>
                                          <p:attrName>style.visibility</p:attrName>
                                        </p:attrNameLst>
                                      </p:cBhvr>
                                      <p:to>
                                        <p:strVal val="visible"/>
                                      </p:to>
                                    </p:set>
                                    <p:animEffect transition="in" filter="wheel(1)">
                                      <p:cBhvr>
                                        <p:cTn id="32" dur="2000"/>
                                        <p:tgtEl>
                                          <p:spTgt spid="32779"/>
                                        </p:tgtEl>
                                      </p:cBhvr>
                                    </p:animEffect>
                                  </p:childTnLst>
                                </p:cTn>
                              </p:par>
                            </p:childTnLst>
                          </p:cTn>
                        </p:par>
                        <p:par>
                          <p:cTn id="33" fill="hold">
                            <p:stCondLst>
                              <p:cond delay="6900"/>
                            </p:stCondLst>
                            <p:childTnLst>
                              <p:par>
                                <p:cTn id="34" presetID="21" presetClass="entr" presetSubtype="1" fill="hold" nodeType="afterEffect">
                                  <p:stCondLst>
                                    <p:cond delay="0"/>
                                  </p:stCondLst>
                                  <p:childTnLst>
                                    <p:set>
                                      <p:cBhvr>
                                        <p:cTn id="35" dur="1" fill="hold">
                                          <p:stCondLst>
                                            <p:cond delay="0"/>
                                          </p:stCondLst>
                                        </p:cTn>
                                        <p:tgtEl>
                                          <p:spTgt spid="32776"/>
                                        </p:tgtEl>
                                        <p:attrNameLst>
                                          <p:attrName>style.visibility</p:attrName>
                                        </p:attrNameLst>
                                      </p:cBhvr>
                                      <p:to>
                                        <p:strVal val="visible"/>
                                      </p:to>
                                    </p:set>
                                    <p:animEffect transition="in" filter="wheel(1)">
                                      <p:cBhvr>
                                        <p:cTn id="36"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uiExpand="1" build="p" animBg="1"/>
      <p:bldP spid="32773" grpId="0" animBg="1"/>
      <p:bldP spid="327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27384"/>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xfrm>
            <a:off x="395288" y="188913"/>
            <a:ext cx="8229600" cy="981075"/>
          </a:xfrm>
        </p:spPr>
        <p:txBody>
          <a:bodyPr/>
          <a:lstStyle/>
          <a:p>
            <a:pPr eaLnBrk="1" hangingPunct="1"/>
            <a:r>
              <a:rPr lang="es-ES" altLang="es-ES" dirty="0" smtClean="0">
                <a:solidFill>
                  <a:schemeClr val="tx1"/>
                </a:solidFill>
              </a:rPr>
              <a:t>Formulación del problema</a:t>
            </a:r>
          </a:p>
        </p:txBody>
      </p:sp>
      <p:sp>
        <p:nvSpPr>
          <p:cNvPr id="33796" name="Rectangle 3"/>
          <p:cNvSpPr>
            <a:spLocks noGrp="1" noChangeArrowheads="1"/>
          </p:cNvSpPr>
          <p:nvPr>
            <p:ph type="body" idx="1"/>
          </p:nvPr>
        </p:nvSpPr>
        <p:spPr>
          <a:xfrm>
            <a:off x="457200" y="1600201"/>
            <a:ext cx="8229600" cy="1108719"/>
          </a:xfrm>
        </p:spPr>
        <p:txBody>
          <a:bodyPr/>
          <a:lstStyle/>
          <a:p>
            <a:pPr algn="just" eaLnBrk="1" hangingPunct="1"/>
            <a:r>
              <a:rPr lang="es-ES" altLang="es-ES" dirty="0" smtClean="0"/>
              <a:t>¿Cuál es la </a:t>
            </a:r>
            <a:r>
              <a:rPr lang="es-ES" altLang="es-ES" dirty="0"/>
              <a:t>realidad</a:t>
            </a:r>
            <a:r>
              <a:rPr lang="es-ES" altLang="es-ES" dirty="0" smtClean="0"/>
              <a:t> ambiental del Cantón Santo Domingo?</a:t>
            </a:r>
          </a:p>
        </p:txBody>
      </p:sp>
      <p:sp>
        <p:nvSpPr>
          <p:cNvPr id="2" name="1 Rectángulo"/>
          <p:cNvSpPr/>
          <p:nvPr/>
        </p:nvSpPr>
        <p:spPr>
          <a:xfrm>
            <a:off x="539552" y="4941168"/>
            <a:ext cx="7704856" cy="1077218"/>
          </a:xfrm>
          <a:prstGeom prst="rect">
            <a:avLst/>
          </a:prstGeom>
        </p:spPr>
        <p:txBody>
          <a:bodyPr wrap="square">
            <a:spAutoFit/>
          </a:bodyPr>
          <a:lstStyle/>
          <a:p>
            <a:pPr marL="457200" indent="-457200" algn="just" eaLnBrk="1" hangingPunct="1">
              <a:buFont typeface="Arial" panose="020B0604020202020204" pitchFamily="34" charset="0"/>
              <a:buChar char="•"/>
            </a:pPr>
            <a:r>
              <a:rPr lang="es-ES" altLang="es-ES" sz="3200" dirty="0"/>
              <a:t>¿Cuál es la estructura, contenido y metodología del Proyecto de E.A.?</a:t>
            </a:r>
          </a:p>
        </p:txBody>
      </p:sp>
      <p:sp>
        <p:nvSpPr>
          <p:cNvPr id="3" name="2 Rectángulo"/>
          <p:cNvSpPr/>
          <p:nvPr/>
        </p:nvSpPr>
        <p:spPr>
          <a:xfrm>
            <a:off x="524207" y="2924944"/>
            <a:ext cx="7704856" cy="1569660"/>
          </a:xfrm>
          <a:prstGeom prst="rect">
            <a:avLst/>
          </a:prstGeom>
        </p:spPr>
        <p:txBody>
          <a:bodyPr wrap="square">
            <a:spAutoFit/>
          </a:bodyPr>
          <a:lstStyle/>
          <a:p>
            <a:pPr marL="342900" lvl="0" indent="-342900" algn="just">
              <a:spcBef>
                <a:spcPct val="20000"/>
              </a:spcBef>
              <a:buFontTx/>
              <a:buChar char="•"/>
            </a:pPr>
            <a:r>
              <a:rPr lang="es-ES" altLang="es-ES" sz="3200" kern="0" dirty="0">
                <a:solidFill>
                  <a:srgbClr val="000000"/>
                </a:solidFill>
                <a:latin typeface="Arial"/>
                <a:cs typeface="Arial"/>
              </a:rPr>
              <a:t>¿Cuál es la factibilidad técnica y económica para la realización del Proyecto de capacitación sobre E.A.?</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3"/>
          <p:cNvSpPr>
            <a:spLocks noGrp="1" noChangeArrowheads="1"/>
          </p:cNvSpPr>
          <p:nvPr>
            <p:ph type="title"/>
          </p:nvPr>
        </p:nvSpPr>
        <p: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a:defRPr/>
            </a:pPr>
            <a:r>
              <a:rPr lang="es-VE" sz="2000" b="1" kern="1200" dirty="0">
                <a:solidFill>
                  <a:schemeClr val="tx1"/>
                </a:solidFill>
              </a:rPr>
              <a:t>Delimitación Espacial, Temporal y Características de la Investigación</a:t>
            </a:r>
            <a:endParaRPr lang="es-ES" sz="2000" b="1" kern="1200" dirty="0">
              <a:solidFill>
                <a:schemeClr val="tx1"/>
              </a:solidFill>
            </a:endParaRPr>
          </a:p>
        </p:txBody>
      </p:sp>
      <p:sp>
        <p:nvSpPr>
          <p:cNvPr id="5" name="4 Recortar rectángulo de esquina diagonal"/>
          <p:cNvSpPr/>
          <p:nvPr/>
        </p:nvSpPr>
        <p:spPr>
          <a:xfrm>
            <a:off x="463552" y="1628775"/>
            <a:ext cx="2638425" cy="1152525"/>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Área:</a:t>
            </a:r>
          </a:p>
          <a:p>
            <a:pPr algn="ctr">
              <a:defRPr/>
            </a:pPr>
            <a:r>
              <a:rPr lang="es-VE" sz="2000" b="1" dirty="0">
                <a:solidFill>
                  <a:schemeClr val="tx1"/>
                </a:solidFill>
              </a:rPr>
              <a:t>Educación Ambiental</a:t>
            </a:r>
          </a:p>
        </p:txBody>
      </p:sp>
      <p:sp>
        <p:nvSpPr>
          <p:cNvPr id="6" name="5 Recortar rectángulo de esquina diagonal"/>
          <p:cNvSpPr/>
          <p:nvPr/>
        </p:nvSpPr>
        <p:spPr>
          <a:xfrm>
            <a:off x="3247390" y="1628775"/>
            <a:ext cx="2628900" cy="1152525"/>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Aspectos:</a:t>
            </a:r>
          </a:p>
          <a:p>
            <a:pPr algn="ctr">
              <a:defRPr/>
            </a:pPr>
            <a:r>
              <a:rPr lang="es-VE" sz="2000" b="1" dirty="0" smtClean="0">
                <a:solidFill>
                  <a:schemeClr val="tx1"/>
                </a:solidFill>
              </a:rPr>
              <a:t>Capacitación ambiental</a:t>
            </a:r>
            <a:endParaRPr lang="es-VE" sz="2000" b="1" dirty="0">
              <a:solidFill>
                <a:schemeClr val="tx1"/>
              </a:solidFill>
            </a:endParaRPr>
          </a:p>
        </p:txBody>
      </p:sp>
      <p:sp>
        <p:nvSpPr>
          <p:cNvPr id="7" name="6 Recortar rectángulo de esquina diagonal"/>
          <p:cNvSpPr/>
          <p:nvPr/>
        </p:nvSpPr>
        <p:spPr>
          <a:xfrm>
            <a:off x="6300788" y="1628775"/>
            <a:ext cx="2627312" cy="1223963"/>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Lugar:</a:t>
            </a:r>
          </a:p>
          <a:p>
            <a:pPr algn="ctr">
              <a:defRPr/>
            </a:pPr>
            <a:r>
              <a:rPr lang="es-VE" sz="2000" b="1" dirty="0">
                <a:solidFill>
                  <a:schemeClr val="tx1"/>
                </a:solidFill>
              </a:rPr>
              <a:t>Provincia de Santo Domingo de los Tsáchilas</a:t>
            </a:r>
          </a:p>
        </p:txBody>
      </p:sp>
      <p:sp>
        <p:nvSpPr>
          <p:cNvPr id="8" name="7 Recortar rectángulo de esquina diagonal"/>
          <p:cNvSpPr/>
          <p:nvPr/>
        </p:nvSpPr>
        <p:spPr>
          <a:xfrm>
            <a:off x="468313" y="3141663"/>
            <a:ext cx="2627312" cy="1287462"/>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Sector: </a:t>
            </a:r>
            <a:r>
              <a:rPr lang="es-VE" sz="2000" b="1" dirty="0">
                <a:solidFill>
                  <a:schemeClr val="tx1"/>
                </a:solidFill>
              </a:rPr>
              <a:t>Colegio “Carlomagno Andrade Paredes”</a:t>
            </a:r>
          </a:p>
        </p:txBody>
      </p:sp>
      <p:sp>
        <p:nvSpPr>
          <p:cNvPr id="9" name="8 Recortar rectángulo de esquina diagonal"/>
          <p:cNvSpPr/>
          <p:nvPr/>
        </p:nvSpPr>
        <p:spPr>
          <a:xfrm>
            <a:off x="3259821" y="3141663"/>
            <a:ext cx="2628900" cy="1287462"/>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Tiempo:</a:t>
            </a:r>
          </a:p>
          <a:p>
            <a:pPr algn="ctr">
              <a:defRPr/>
            </a:pPr>
            <a:r>
              <a:rPr lang="es-VE" sz="2000" b="1" dirty="0">
                <a:solidFill>
                  <a:schemeClr val="tx1"/>
                </a:solidFill>
              </a:rPr>
              <a:t>Año lectivo 2014-2015</a:t>
            </a:r>
          </a:p>
        </p:txBody>
      </p:sp>
      <p:sp>
        <p:nvSpPr>
          <p:cNvPr id="10" name="9 Recortar rectángulo de esquina diagonal"/>
          <p:cNvSpPr/>
          <p:nvPr/>
        </p:nvSpPr>
        <p:spPr>
          <a:xfrm>
            <a:off x="6300192" y="3141663"/>
            <a:ext cx="2628900" cy="1295400"/>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Original:</a:t>
            </a:r>
          </a:p>
          <a:p>
            <a:pPr algn="ctr">
              <a:defRPr/>
            </a:pPr>
            <a:r>
              <a:rPr lang="es-VE" sz="1700" b="1" dirty="0">
                <a:solidFill>
                  <a:schemeClr val="tx1"/>
                </a:solidFill>
              </a:rPr>
              <a:t>En Santo Domingo, no se han realizado estudios de este caso</a:t>
            </a:r>
          </a:p>
        </p:txBody>
      </p:sp>
      <p:sp>
        <p:nvSpPr>
          <p:cNvPr id="11" name="10 Recortar rectángulo de esquina diagonal"/>
          <p:cNvSpPr/>
          <p:nvPr/>
        </p:nvSpPr>
        <p:spPr>
          <a:xfrm>
            <a:off x="1301750" y="4724400"/>
            <a:ext cx="6864350" cy="1368425"/>
          </a:xfrm>
          <a:prstGeom prst="snip2Diag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VE" sz="2000" b="1" u="sng" dirty="0">
                <a:solidFill>
                  <a:schemeClr val="tx1"/>
                </a:solidFill>
              </a:rPr>
              <a:t>Factible</a:t>
            </a:r>
            <a:r>
              <a:rPr lang="es-VE" sz="2000" b="1" dirty="0">
                <a:solidFill>
                  <a:schemeClr val="tx1"/>
                </a:solidFill>
              </a:rPr>
              <a:t>:</a:t>
            </a:r>
          </a:p>
          <a:p>
            <a:pPr algn="ctr">
              <a:defRPr/>
            </a:pPr>
            <a:r>
              <a:rPr lang="es-VE" sz="2000" b="1" dirty="0">
                <a:solidFill>
                  <a:schemeClr val="tx1"/>
                </a:solidFill>
              </a:rPr>
              <a:t>Existe la predisposición del autor y participación del Departamento del Ambiente del Municipio de Santo Domingo de los Colorados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ppt_x</p:attrName>
                                        </p:attrNameLst>
                                      </p:cBhvr>
                                      <p:tavLst>
                                        <p:tav tm="0">
                                          <p:val>
                                            <p:fltVal val="0.5"/>
                                          </p:val>
                                        </p:tav>
                                        <p:tav tm="100000">
                                          <p:val>
                                            <p:strVal val="#ppt_x"/>
                                          </p:val>
                                        </p:tav>
                                      </p:tavLst>
                                    </p:anim>
                                    <p:anim calcmode="lin" valueType="num">
                                      <p:cBhvr>
                                        <p:cTn id="24" dur="500" fill="hold"/>
                                        <p:tgtEl>
                                          <p:spTgt spid="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ppt_x</p:attrName>
                                        </p:attrNameLst>
                                      </p:cBhvr>
                                      <p:tavLst>
                                        <p:tav tm="0">
                                          <p:val>
                                            <p:fltVal val="0.5"/>
                                          </p:val>
                                        </p:tav>
                                        <p:tav tm="100000">
                                          <p:val>
                                            <p:strVal val="#ppt_x"/>
                                          </p:val>
                                        </p:tav>
                                      </p:tavLst>
                                    </p:anim>
                                    <p:anim calcmode="lin" valueType="num">
                                      <p:cBhvr>
                                        <p:cTn id="52"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1 Título"/>
          <p:cNvSpPr>
            <a:spLocks noGrp="1"/>
          </p:cNvSpPr>
          <p:nvPr>
            <p:ph type="title"/>
          </p:nvPr>
        </p:nvSpPr>
        <p:spPr/>
        <p:txBody>
          <a:bodyPr/>
          <a:lstStyle/>
          <a:p>
            <a:pPr eaLnBrk="1" hangingPunct="1"/>
            <a:r>
              <a:rPr lang="es-ES" altLang="es-ES" smtClean="0"/>
              <a:t>Objetivos</a:t>
            </a:r>
          </a:p>
        </p:txBody>
      </p:sp>
      <p:sp>
        <p:nvSpPr>
          <p:cNvPr id="3" name="2 Marcador de contenido"/>
          <p:cNvSpPr>
            <a:spLocks noGrp="1"/>
          </p:cNvSpPr>
          <p:nvPr>
            <p:ph idx="1"/>
          </p:nvPr>
        </p:nvSpPr>
        <p:spPr>
          <a:xfrm>
            <a:off x="323850" y="1268413"/>
            <a:ext cx="8640763" cy="3168650"/>
          </a:xfrm>
        </p:spPr>
        <p:txBody>
          <a:bodyPr/>
          <a:lstStyle/>
          <a:p>
            <a:pPr eaLnBrk="1" hangingPunct="1">
              <a:buFont typeface="Wingdings" panose="05000000000000000000" pitchFamily="2" charset="2"/>
              <a:buChar char="ü"/>
              <a:defRPr/>
            </a:pPr>
            <a:r>
              <a:rPr lang="es-ES" sz="3100" dirty="0" smtClean="0"/>
              <a:t>Objetivo General</a:t>
            </a:r>
          </a:p>
          <a:p>
            <a:pPr marL="363538" indent="0" eaLnBrk="1" hangingPunct="1">
              <a:buFontTx/>
              <a:buNone/>
              <a:tabLst>
                <a:tab pos="363538" algn="l"/>
              </a:tabLst>
              <a:defRPr/>
            </a:pPr>
            <a:endParaRPr lang="es-ES" sz="3100" dirty="0" smtClean="0"/>
          </a:p>
          <a:p>
            <a:pPr marL="363538" indent="0" algn="just" eaLnBrk="1" hangingPunct="1">
              <a:buFontTx/>
              <a:buNone/>
              <a:tabLst>
                <a:tab pos="363538" algn="l"/>
              </a:tabLst>
              <a:defRPr/>
            </a:pPr>
            <a:r>
              <a:rPr lang="es-ES" sz="3100" dirty="0" smtClean="0"/>
              <a:t>Elaborar un Proyecto de capacitación en E.A. para ser aplicado por la Dirección de Ambiente del Gobierno Municipal del Cantón Santo Domingo de los Colorados.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heel(1)">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1 Título"/>
          <p:cNvSpPr>
            <a:spLocks noGrp="1"/>
          </p:cNvSpPr>
          <p:nvPr>
            <p:ph type="title"/>
          </p:nvPr>
        </p:nvSpPr>
        <p:spPr/>
        <p:txBody>
          <a:bodyPr/>
          <a:lstStyle/>
          <a:p>
            <a:pPr eaLnBrk="1" hangingPunct="1"/>
            <a:r>
              <a:rPr lang="es-ES" altLang="es-ES" dirty="0" smtClean="0"/>
              <a:t>Objetivos específicos</a:t>
            </a:r>
          </a:p>
        </p:txBody>
      </p:sp>
      <p:sp>
        <p:nvSpPr>
          <p:cNvPr id="3" name="2 Marcador de contenido"/>
          <p:cNvSpPr>
            <a:spLocks noGrp="1"/>
          </p:cNvSpPr>
          <p:nvPr>
            <p:ph idx="1"/>
          </p:nvPr>
        </p:nvSpPr>
        <p:spPr>
          <a:xfrm>
            <a:off x="107505" y="1600200"/>
            <a:ext cx="8856984" cy="4853136"/>
          </a:xfrm>
        </p:spPr>
        <p:txBody>
          <a:bodyPr/>
          <a:lstStyle/>
          <a:p>
            <a:pPr marL="820738" indent="-457200" algn="just" eaLnBrk="1" hangingPunct="1">
              <a:defRPr/>
            </a:pPr>
            <a:r>
              <a:rPr lang="es-ES" dirty="0" smtClean="0"/>
              <a:t>Desarrollar un Proyecto de Capacitación en Educación Ambiental,</a:t>
            </a:r>
            <a:r>
              <a:rPr lang="es-ES" dirty="0"/>
              <a:t> en el cual se considere el aporte teórico - práctico a la problemática ambiental del </a:t>
            </a:r>
            <a:r>
              <a:rPr lang="es-ES" dirty="0" smtClean="0"/>
              <a:t>cantón. </a:t>
            </a:r>
          </a:p>
          <a:p>
            <a:pPr marL="820738" indent="-457200" algn="just" eaLnBrk="1" hangingPunct="1">
              <a:defRPr/>
            </a:pPr>
            <a:r>
              <a:rPr lang="es-ES" dirty="0" smtClean="0"/>
              <a:t>Fortalecer la conciencia ecológica, mediante capacitación ambiental.</a:t>
            </a:r>
          </a:p>
          <a:p>
            <a:pPr marL="820738" indent="-457200" eaLnBrk="1" hangingPunct="1">
              <a:defRPr/>
            </a:pPr>
            <a:r>
              <a:rPr lang="es-ES" dirty="0" smtClean="0"/>
              <a:t>Determinar la factibilidad técnica-metodológica y económica para realizar el proyecto.</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36867"/>
                                        </p:tgtEl>
                                        <p:attrNameLst>
                                          <p:attrName>style.color</p:attrName>
                                        </p:attrNameLst>
                                      </p:cBhvr>
                                      <p:to>
                                        <p:clrVal>
                                          <a:schemeClr val="accent2"/>
                                        </p:clrVal>
                                      </p:to>
                                    </p:set>
                                    <p:set>
                                      <p:cBhvr>
                                        <p:cTn id="7" dur="500" fill="hold"/>
                                        <p:tgtEl>
                                          <p:spTgt spid="36867"/>
                                        </p:tgtEl>
                                        <p:attrNameLst>
                                          <p:attrName>fillcolor</p:attrName>
                                        </p:attrNameLst>
                                      </p:cBhvr>
                                      <p:to>
                                        <p:clrVal>
                                          <a:schemeClr val="accent2"/>
                                        </p:clrVal>
                                      </p:to>
                                    </p:set>
                                    <p:set>
                                      <p:cBhvr>
                                        <p:cTn id="8" dur="500" fill="hold"/>
                                        <p:tgtEl>
                                          <p:spTgt spid="36867"/>
                                        </p:tgtEl>
                                        <p:attrNameLst>
                                          <p:attrName>fill.type</p:attrName>
                                        </p:attrNameLst>
                                      </p:cBhvr>
                                      <p:to>
                                        <p:strVal val="solid"/>
                                      </p:to>
                                    </p:set>
                                  </p:childTnLst>
                                </p:cTn>
                              </p:par>
                            </p:childTnLst>
                          </p:cTn>
                        </p:par>
                        <p:par>
                          <p:cTn id="9" fill="hold">
                            <p:stCondLst>
                              <p:cond delay="88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88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88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a:xfrm>
            <a:off x="395288" y="188913"/>
            <a:ext cx="8229600" cy="981075"/>
          </a:xfrm>
        </p:spPr>
        <p:txBody>
          <a:bodyPr/>
          <a:lstStyle/>
          <a:p>
            <a:pPr eaLnBrk="1" hangingPunct="1"/>
            <a:r>
              <a:rPr lang="es-ES" altLang="es-ES" dirty="0" smtClean="0">
                <a:solidFill>
                  <a:schemeClr val="tx1"/>
                </a:solidFill>
              </a:rPr>
              <a:t>Justificación</a:t>
            </a:r>
          </a:p>
        </p:txBody>
      </p:sp>
      <p:sp>
        <p:nvSpPr>
          <p:cNvPr id="37892" name="Rectangle 3"/>
          <p:cNvSpPr>
            <a:spLocks noGrp="1" noChangeArrowheads="1"/>
          </p:cNvSpPr>
          <p:nvPr>
            <p:ph type="body" idx="1"/>
          </p:nvPr>
        </p:nvSpPr>
        <p:spPr>
          <a:xfrm>
            <a:off x="395288" y="1125538"/>
            <a:ext cx="8229600" cy="5183187"/>
          </a:xfrm>
        </p:spPr>
        <p:txBody>
          <a:bodyPr/>
          <a:lstStyle/>
          <a:p>
            <a:pPr algn="just" eaLnBrk="1" hangingPunct="1"/>
            <a:r>
              <a:rPr lang="es-ES" altLang="es-ES" dirty="0" smtClean="0"/>
              <a:t>El Municipio carece de un Proyecto de capacitación sobre manejo de residuos, reciclaje, reutilización, protección ambiental, reforestación, desechos orgánicos, etc.</a:t>
            </a:r>
          </a:p>
          <a:p>
            <a:pPr algn="just" eaLnBrk="1" hangingPunct="1"/>
            <a:r>
              <a:rPr lang="es-ES" altLang="es-ES" dirty="0" smtClean="0"/>
              <a:t>La producción limpia busca reducir los impactos negativos sobre el ambiente, la salud y la seguridad. En base a esto se dotará de esta herramienta al Departamento del Ambiente.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5652</TotalTime>
  <Words>3528</Words>
  <Application>Microsoft Office PowerPoint</Application>
  <PresentationFormat>Presentación en pantalla (4:3)</PresentationFormat>
  <Paragraphs>556</Paragraphs>
  <Slides>35</Slides>
  <Notes>21</Notes>
  <HiddenSlides>0</HiddenSlides>
  <MMClips>0</MMClips>
  <ScaleCrop>false</ScaleCrop>
  <HeadingPairs>
    <vt:vector size="4" baseType="variant">
      <vt:variant>
        <vt:lpstr>Tema</vt:lpstr>
      </vt:variant>
      <vt:variant>
        <vt:i4>3</vt:i4>
      </vt:variant>
      <vt:variant>
        <vt:lpstr>Títulos de diapositiva</vt:lpstr>
      </vt:variant>
      <vt:variant>
        <vt:i4>35</vt:i4>
      </vt:variant>
    </vt:vector>
  </HeadingPairs>
  <TitlesOfParts>
    <vt:vector size="38" baseType="lpstr">
      <vt:lpstr>Diseño predeterminado</vt:lpstr>
      <vt:lpstr>Tema de Office</vt:lpstr>
      <vt:lpstr>2_Tema de Office</vt:lpstr>
      <vt:lpstr>Presentación de PowerPoint</vt:lpstr>
      <vt:lpstr>CONTENIDO</vt:lpstr>
      <vt:lpstr>Presentación de PowerPoint</vt:lpstr>
      <vt:lpstr>Planteamiento del Problema</vt:lpstr>
      <vt:lpstr>Formulación del problema</vt:lpstr>
      <vt:lpstr>Delimitación Espacial, Temporal y Características de la Investigación</vt:lpstr>
      <vt:lpstr>Objetivos</vt:lpstr>
      <vt:lpstr>Objetivos específicos</vt:lpstr>
      <vt:lpstr>Justificación</vt:lpstr>
      <vt:lpstr>CAPITULO II</vt:lpstr>
      <vt:lpstr>Marco Teórico </vt:lpstr>
      <vt:lpstr>UNIDADES</vt:lpstr>
      <vt:lpstr>METODOLOGÍA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CSE</cp:lastModifiedBy>
  <cp:revision>715</cp:revision>
  <cp:lastPrinted>2014-04-18T01:14:33Z</cp:lastPrinted>
  <dcterms:created xsi:type="dcterms:W3CDTF">2010-05-23T14:28:12Z</dcterms:created>
  <dcterms:modified xsi:type="dcterms:W3CDTF">2014-05-12T21:56:13Z</dcterms:modified>
</cp:coreProperties>
</file>