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notesSlides/notesSlide37.xml" ContentType="application/vnd.openxmlformats-officedocument.presentationml.notesSlide+xml"/>
  <Override PartName="/ppt/charts/chart2.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08" r:id="rId1"/>
  </p:sldMasterIdLst>
  <p:notesMasterIdLst>
    <p:notesMasterId r:id="rId60"/>
  </p:notesMasterIdLst>
  <p:sldIdLst>
    <p:sldId id="256" r:id="rId2"/>
    <p:sldId id="257" r:id="rId3"/>
    <p:sldId id="259" r:id="rId4"/>
    <p:sldId id="260" r:id="rId5"/>
    <p:sldId id="261" r:id="rId6"/>
    <p:sldId id="263" r:id="rId7"/>
    <p:sldId id="264" r:id="rId8"/>
    <p:sldId id="265" r:id="rId9"/>
    <p:sldId id="266" r:id="rId10"/>
    <p:sldId id="267" r:id="rId11"/>
    <p:sldId id="268" r:id="rId12"/>
    <p:sldId id="271" r:id="rId13"/>
    <p:sldId id="272" r:id="rId14"/>
    <p:sldId id="328" r:id="rId15"/>
    <p:sldId id="273" r:id="rId16"/>
    <p:sldId id="274" r:id="rId17"/>
    <p:sldId id="275" r:id="rId18"/>
    <p:sldId id="329" r:id="rId19"/>
    <p:sldId id="276" r:id="rId20"/>
    <p:sldId id="278" r:id="rId21"/>
    <p:sldId id="331" r:id="rId22"/>
    <p:sldId id="279" r:id="rId23"/>
    <p:sldId id="280" r:id="rId24"/>
    <p:sldId id="281" r:id="rId25"/>
    <p:sldId id="333" r:id="rId26"/>
    <p:sldId id="283" r:id="rId27"/>
    <p:sldId id="336" r:id="rId28"/>
    <p:sldId id="400" r:id="rId29"/>
    <p:sldId id="341" r:id="rId30"/>
    <p:sldId id="286" r:id="rId31"/>
    <p:sldId id="374" r:id="rId32"/>
    <p:sldId id="386" r:id="rId33"/>
    <p:sldId id="343" r:id="rId34"/>
    <p:sldId id="347" r:id="rId35"/>
    <p:sldId id="277" r:id="rId36"/>
    <p:sldId id="401" r:id="rId37"/>
    <p:sldId id="402" r:id="rId38"/>
    <p:sldId id="352" r:id="rId39"/>
    <p:sldId id="353" r:id="rId40"/>
    <p:sldId id="354" r:id="rId41"/>
    <p:sldId id="356" r:id="rId42"/>
    <p:sldId id="357" r:id="rId43"/>
    <p:sldId id="388" r:id="rId44"/>
    <p:sldId id="363" r:id="rId45"/>
    <p:sldId id="364" r:id="rId46"/>
    <p:sldId id="394" r:id="rId47"/>
    <p:sldId id="393" r:id="rId48"/>
    <p:sldId id="395" r:id="rId49"/>
    <p:sldId id="365" r:id="rId50"/>
    <p:sldId id="366" r:id="rId51"/>
    <p:sldId id="367" r:id="rId52"/>
    <p:sldId id="391" r:id="rId53"/>
    <p:sldId id="368" r:id="rId54"/>
    <p:sldId id="370" r:id="rId55"/>
    <p:sldId id="371" r:id="rId56"/>
    <p:sldId id="369" r:id="rId57"/>
    <p:sldId id="372" r:id="rId58"/>
    <p:sldId id="396" r:id="rId59"/>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494" autoAdjust="0"/>
  </p:normalViewPr>
  <p:slideViewPr>
    <p:cSldViewPr>
      <p:cViewPr varScale="1">
        <p:scale>
          <a:sx n="74" d="100"/>
          <a:sy n="74" d="100"/>
        </p:scale>
        <p:origin x="540"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file:///G:\00RESPALDOS\TESIS\PARTE%20ELECTRONICA\ACONDICIONAMIENTO\Linealidad%20sensor%20temperatur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G:\TESIS\Tesis%20hacienda%20Alborado\Calculos\Linealidad%20sensor%20nivel.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IEGO-PC\Users\CURRENT_USER\Tesis\CURVA%20TIEMPO%20VS%20TEMPERATURA.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IEGO-PC\Users\CURRENT_USER\Tesis\CURVA%20TIEMPO%20VS%20TEMPERATUR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Respuesta Termocupla Tipo J</a:t>
            </a:r>
          </a:p>
        </c:rich>
      </c:tx>
      <c:layout>
        <c:manualLayout>
          <c:xMode val="edge"/>
          <c:yMode val="edge"/>
          <c:x val="0.2177927567115531"/>
          <c:y val="2.5120368432070338E-2"/>
        </c:manualLayout>
      </c:layout>
      <c:overlay val="0"/>
    </c:title>
    <c:autoTitleDeleted val="0"/>
    <c:plotArea>
      <c:layout/>
      <c:scatterChart>
        <c:scatterStyle val="smoothMarker"/>
        <c:varyColors val="0"/>
        <c:ser>
          <c:idx val="2"/>
          <c:order val="0"/>
          <c:tx>
            <c:strRef>
              <c:f>'AD594 VS TEMPERATURA'!$E$2</c:f>
              <c:strCache>
                <c:ptCount val="1"/>
                <c:pt idx="0">
                  <c:v>VOLTAJE AD594</c:v>
                </c:pt>
              </c:strCache>
            </c:strRef>
          </c:tx>
          <c:spPr>
            <a:ln>
              <a:solidFill>
                <a:schemeClr val="accent1">
                  <a:lumMod val="75000"/>
                </a:schemeClr>
              </a:solidFill>
            </a:ln>
          </c:spPr>
          <c:marker>
            <c:symbol val="square"/>
            <c:size val="4"/>
            <c:spPr>
              <a:solidFill>
                <a:schemeClr val="accent1">
                  <a:lumMod val="75000"/>
                </a:schemeClr>
              </a:solidFill>
              <a:ln>
                <a:noFill/>
              </a:ln>
            </c:spPr>
          </c:marker>
          <c:trendline>
            <c:trendlineType val="poly"/>
            <c:order val="4"/>
            <c:dispRSqr val="0"/>
            <c:dispEq val="0"/>
          </c:trendline>
          <c:xVal>
            <c:numRef>
              <c:f>'VAMPLIFICADO VS TEMPERATURA'!$B$3:$B$38</c:f>
              <c:numCache>
                <c:formatCode>General</c:formatCode>
                <c:ptCount val="36"/>
                <c:pt idx="0">
                  <c:v>36</c:v>
                </c:pt>
                <c:pt idx="1">
                  <c:v>35</c:v>
                </c:pt>
                <c:pt idx="2">
                  <c:v>34</c:v>
                </c:pt>
                <c:pt idx="3">
                  <c:v>33</c:v>
                </c:pt>
                <c:pt idx="4">
                  <c:v>32</c:v>
                </c:pt>
                <c:pt idx="5">
                  <c:v>31</c:v>
                </c:pt>
                <c:pt idx="6">
                  <c:v>30</c:v>
                </c:pt>
                <c:pt idx="7">
                  <c:v>29</c:v>
                </c:pt>
                <c:pt idx="8">
                  <c:v>28</c:v>
                </c:pt>
                <c:pt idx="9">
                  <c:v>27</c:v>
                </c:pt>
                <c:pt idx="10">
                  <c:v>26.000000000000099</c:v>
                </c:pt>
                <c:pt idx="11">
                  <c:v>25.000000000000099</c:v>
                </c:pt>
                <c:pt idx="12">
                  <c:v>24.000000000000099</c:v>
                </c:pt>
                <c:pt idx="13">
                  <c:v>23.000000000000099</c:v>
                </c:pt>
                <c:pt idx="14">
                  <c:v>22.000000000000099</c:v>
                </c:pt>
                <c:pt idx="15">
                  <c:v>21.000000000000199</c:v>
                </c:pt>
                <c:pt idx="16">
                  <c:v>20.000000000000199</c:v>
                </c:pt>
                <c:pt idx="17">
                  <c:v>19.000000000000199</c:v>
                </c:pt>
                <c:pt idx="18">
                  <c:v>18.000000000000199</c:v>
                </c:pt>
                <c:pt idx="19">
                  <c:v>17.000000000000298</c:v>
                </c:pt>
                <c:pt idx="20">
                  <c:v>16.000000000000298</c:v>
                </c:pt>
                <c:pt idx="21">
                  <c:v>15.0000000000003</c:v>
                </c:pt>
                <c:pt idx="22">
                  <c:v>14.0000000000003</c:v>
                </c:pt>
                <c:pt idx="23">
                  <c:v>13.0000000000003</c:v>
                </c:pt>
                <c:pt idx="24">
                  <c:v>12.0000000000004</c:v>
                </c:pt>
                <c:pt idx="25">
                  <c:v>11.0000000000004</c:v>
                </c:pt>
                <c:pt idx="26">
                  <c:v>10.0000000000004</c:v>
                </c:pt>
                <c:pt idx="27">
                  <c:v>9.0000000000003997</c:v>
                </c:pt>
                <c:pt idx="28">
                  <c:v>8.0000000000003997</c:v>
                </c:pt>
                <c:pt idx="29">
                  <c:v>7.0000000000005</c:v>
                </c:pt>
                <c:pt idx="30">
                  <c:v>6.0000000000005</c:v>
                </c:pt>
                <c:pt idx="31">
                  <c:v>5.0000000000005</c:v>
                </c:pt>
                <c:pt idx="32">
                  <c:v>4.0000000000005</c:v>
                </c:pt>
                <c:pt idx="33">
                  <c:v>3.0000000000006</c:v>
                </c:pt>
                <c:pt idx="34">
                  <c:v>2.0000000000006</c:v>
                </c:pt>
                <c:pt idx="35">
                  <c:v>1.0000000000006</c:v>
                </c:pt>
              </c:numCache>
            </c:numRef>
          </c:xVal>
          <c:yVal>
            <c:numRef>
              <c:f>'VAMPLIFICADO VS TEMPERATURA'!$H$3:$H$38</c:f>
              <c:numCache>
                <c:formatCode>0</c:formatCode>
                <c:ptCount val="36"/>
                <c:pt idx="0">
                  <c:v>774.91891891891896</c:v>
                </c:pt>
                <c:pt idx="1">
                  <c:v>747.24324324324323</c:v>
                </c:pt>
                <c:pt idx="2">
                  <c:v>719.56756756756761</c:v>
                </c:pt>
                <c:pt idx="3">
                  <c:v>698.81081081081084</c:v>
                </c:pt>
                <c:pt idx="4">
                  <c:v>678.05405405405406</c:v>
                </c:pt>
                <c:pt idx="5">
                  <c:v>650.37837837837833</c:v>
                </c:pt>
                <c:pt idx="6">
                  <c:v>629.62162162162167</c:v>
                </c:pt>
                <c:pt idx="7">
                  <c:v>601.94594594594594</c:v>
                </c:pt>
                <c:pt idx="8">
                  <c:v>581.18918918918916</c:v>
                </c:pt>
                <c:pt idx="9">
                  <c:v>560.43243243243239</c:v>
                </c:pt>
                <c:pt idx="10">
                  <c:v>539.67567567567562</c:v>
                </c:pt>
                <c:pt idx="11">
                  <c:v>512</c:v>
                </c:pt>
                <c:pt idx="12">
                  <c:v>484.32432432432432</c:v>
                </c:pt>
                <c:pt idx="13">
                  <c:v>463.56756756756761</c:v>
                </c:pt>
                <c:pt idx="14">
                  <c:v>435.89189189189182</c:v>
                </c:pt>
                <c:pt idx="15">
                  <c:v>415.13513513513516</c:v>
                </c:pt>
                <c:pt idx="16">
                  <c:v>394.37837837837839</c:v>
                </c:pt>
                <c:pt idx="17">
                  <c:v>372</c:v>
                </c:pt>
                <c:pt idx="18">
                  <c:v>348</c:v>
                </c:pt>
                <c:pt idx="19">
                  <c:v>332</c:v>
                </c:pt>
                <c:pt idx="20">
                  <c:v>315</c:v>
                </c:pt>
                <c:pt idx="21">
                  <c:v>295</c:v>
                </c:pt>
                <c:pt idx="22">
                  <c:v>271</c:v>
                </c:pt>
                <c:pt idx="23">
                  <c:v>240</c:v>
                </c:pt>
                <c:pt idx="24">
                  <c:v>214.48648648648651</c:v>
                </c:pt>
                <c:pt idx="25">
                  <c:v>186.81081081081081</c:v>
                </c:pt>
                <c:pt idx="26">
                  <c:v>159.13513513513513</c:v>
                </c:pt>
                <c:pt idx="27">
                  <c:v>131.45945945945945</c:v>
                </c:pt>
                <c:pt idx="28">
                  <c:v>110.70270270270271</c:v>
                </c:pt>
                <c:pt idx="29">
                  <c:v>89.945945945945951</c:v>
                </c:pt>
                <c:pt idx="30">
                  <c:v>62.270270270270274</c:v>
                </c:pt>
                <c:pt idx="31">
                  <c:v>52</c:v>
                </c:pt>
                <c:pt idx="32">
                  <c:v>34.594594594594597</c:v>
                </c:pt>
                <c:pt idx="33">
                  <c:v>27.675675675675677</c:v>
                </c:pt>
                <c:pt idx="34">
                  <c:v>20.756756756756758</c:v>
                </c:pt>
                <c:pt idx="35">
                  <c:v>13.837837837837839</c:v>
                </c:pt>
              </c:numCache>
            </c:numRef>
          </c:yVal>
          <c:smooth val="1"/>
        </c:ser>
        <c:dLbls>
          <c:showLegendKey val="0"/>
          <c:showVal val="0"/>
          <c:showCatName val="0"/>
          <c:showSerName val="0"/>
          <c:showPercent val="0"/>
          <c:showBubbleSize val="0"/>
        </c:dLbls>
        <c:axId val="242112016"/>
        <c:axId val="80320160"/>
      </c:scatterChart>
      <c:valAx>
        <c:axId val="242112016"/>
        <c:scaling>
          <c:orientation val="minMax"/>
        </c:scaling>
        <c:delete val="0"/>
        <c:axPos val="b"/>
        <c:title>
          <c:tx>
            <c:rich>
              <a:bodyPr/>
              <a:lstStyle/>
              <a:p>
                <a:pPr>
                  <a:defRPr/>
                </a:pPr>
                <a:r>
                  <a:rPr lang="es-EC" sz="1200"/>
                  <a:t>Temperatura (</a:t>
                </a:r>
                <a:r>
                  <a:rPr lang="es-EC" sz="1200" b="1" i="0" u="none" strike="noStrike" baseline="30000">
                    <a:effectLst/>
                  </a:rPr>
                  <a:t>o</a:t>
                </a:r>
                <a:r>
                  <a:rPr lang="es-EC" sz="1200" b="1" i="0" u="none" strike="noStrike" baseline="0">
                    <a:effectLst/>
                  </a:rPr>
                  <a:t>C)</a:t>
                </a:r>
                <a:endParaRPr lang="es-EC" sz="1200"/>
              </a:p>
            </c:rich>
          </c:tx>
          <c:layout/>
          <c:overlay val="0"/>
        </c:title>
        <c:numFmt formatCode="General" sourceLinked="1"/>
        <c:majorTickMark val="out"/>
        <c:minorTickMark val="none"/>
        <c:tickLblPos val="nextTo"/>
        <c:crossAx val="80320160"/>
        <c:crosses val="autoZero"/>
        <c:crossBetween val="midCat"/>
      </c:valAx>
      <c:valAx>
        <c:axId val="80320160"/>
        <c:scaling>
          <c:orientation val="minMax"/>
        </c:scaling>
        <c:delete val="0"/>
        <c:axPos val="l"/>
        <c:majorGridlines/>
        <c:title>
          <c:tx>
            <c:rich>
              <a:bodyPr rot="-5400000" vert="horz"/>
              <a:lstStyle/>
              <a:p>
                <a:pPr>
                  <a:defRPr sz="1200"/>
                </a:pPr>
                <a:r>
                  <a:rPr lang="es-EC" sz="1200"/>
                  <a:t>ADC Amplificada</a:t>
                </a:r>
              </a:p>
            </c:rich>
          </c:tx>
          <c:layout/>
          <c:overlay val="0"/>
        </c:title>
        <c:numFmt formatCode="0" sourceLinked="1"/>
        <c:majorTickMark val="out"/>
        <c:minorTickMark val="none"/>
        <c:tickLblPos val="nextTo"/>
        <c:crossAx val="242112016"/>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a:effectLst/>
              </a:rPr>
              <a:t>Curva Característica </a:t>
            </a:r>
            <a:r>
              <a:rPr lang="es-EC" sz="1800" b="1" i="0" baseline="0">
                <a:effectLst/>
              </a:rPr>
              <a:t>MAXSONAR-EZ2 </a:t>
            </a:r>
            <a:r>
              <a:rPr lang="en-US" sz="1800" b="1" i="0" baseline="0">
                <a:effectLst/>
              </a:rPr>
              <a:t> </a:t>
            </a:r>
            <a:endParaRPr lang="es-EC">
              <a:effectLst/>
            </a:endParaRPr>
          </a:p>
        </c:rich>
      </c:tx>
      <c:layout/>
      <c:overlay val="0"/>
    </c:title>
    <c:autoTitleDeleted val="0"/>
    <c:plotArea>
      <c:layout/>
      <c:scatterChart>
        <c:scatterStyle val="smoothMarker"/>
        <c:varyColors val="0"/>
        <c:ser>
          <c:idx val="0"/>
          <c:order val="0"/>
          <c:tx>
            <c:v>ADC VS DISTANCIA</c:v>
          </c:tx>
          <c:xVal>
            <c:numRef>
              <c:f>Hoja1!$C$3:$C$258</c:f>
              <c:numCache>
                <c:formatCode>General</c:formatCode>
                <c:ptCount val="256"/>
                <c:pt idx="0">
                  <c:v>0</c:v>
                </c:pt>
                <c:pt idx="1">
                  <c:v>25.4</c:v>
                </c:pt>
                <c:pt idx="2">
                  <c:v>50.8</c:v>
                </c:pt>
                <c:pt idx="3">
                  <c:v>76.199999999999989</c:v>
                </c:pt>
                <c:pt idx="4">
                  <c:v>101.6</c:v>
                </c:pt>
                <c:pt idx="5">
                  <c:v>127</c:v>
                </c:pt>
                <c:pt idx="6">
                  <c:v>152.39999999999998</c:v>
                </c:pt>
                <c:pt idx="7">
                  <c:v>177.79999999999998</c:v>
                </c:pt>
                <c:pt idx="8">
                  <c:v>203.2</c:v>
                </c:pt>
                <c:pt idx="9">
                  <c:v>228.6</c:v>
                </c:pt>
                <c:pt idx="10">
                  <c:v>254</c:v>
                </c:pt>
                <c:pt idx="11">
                  <c:v>279.39999999999998</c:v>
                </c:pt>
                <c:pt idx="12">
                  <c:v>304.79999999999995</c:v>
                </c:pt>
                <c:pt idx="13">
                  <c:v>330.2</c:v>
                </c:pt>
                <c:pt idx="14">
                  <c:v>355.59999999999997</c:v>
                </c:pt>
                <c:pt idx="15">
                  <c:v>381</c:v>
                </c:pt>
                <c:pt idx="16">
                  <c:v>406.4</c:v>
                </c:pt>
                <c:pt idx="17">
                  <c:v>431.79999999999995</c:v>
                </c:pt>
                <c:pt idx="18">
                  <c:v>457.2</c:v>
                </c:pt>
                <c:pt idx="19">
                  <c:v>482.59999999999997</c:v>
                </c:pt>
                <c:pt idx="20">
                  <c:v>508</c:v>
                </c:pt>
                <c:pt idx="21">
                  <c:v>533.4</c:v>
                </c:pt>
                <c:pt idx="22">
                  <c:v>558.79999999999995</c:v>
                </c:pt>
                <c:pt idx="23">
                  <c:v>584.19999999999993</c:v>
                </c:pt>
                <c:pt idx="24">
                  <c:v>609.59999999999991</c:v>
                </c:pt>
                <c:pt idx="25">
                  <c:v>635</c:v>
                </c:pt>
                <c:pt idx="26">
                  <c:v>660.4</c:v>
                </c:pt>
                <c:pt idx="27">
                  <c:v>685.8</c:v>
                </c:pt>
                <c:pt idx="28">
                  <c:v>711.19999999999993</c:v>
                </c:pt>
                <c:pt idx="29">
                  <c:v>736.59999999999991</c:v>
                </c:pt>
                <c:pt idx="30">
                  <c:v>762</c:v>
                </c:pt>
                <c:pt idx="31">
                  <c:v>787.4</c:v>
                </c:pt>
                <c:pt idx="32">
                  <c:v>812.8</c:v>
                </c:pt>
                <c:pt idx="33">
                  <c:v>838.19999999999993</c:v>
                </c:pt>
                <c:pt idx="34">
                  <c:v>863.59999999999991</c:v>
                </c:pt>
                <c:pt idx="35">
                  <c:v>889</c:v>
                </c:pt>
                <c:pt idx="36">
                  <c:v>914.4</c:v>
                </c:pt>
                <c:pt idx="37">
                  <c:v>939.8</c:v>
                </c:pt>
                <c:pt idx="38">
                  <c:v>965.19999999999993</c:v>
                </c:pt>
                <c:pt idx="39">
                  <c:v>990.59999999999991</c:v>
                </c:pt>
                <c:pt idx="40">
                  <c:v>1016</c:v>
                </c:pt>
                <c:pt idx="41">
                  <c:v>1041.3999999999999</c:v>
                </c:pt>
                <c:pt idx="42">
                  <c:v>1066.8</c:v>
                </c:pt>
                <c:pt idx="43">
                  <c:v>1092.2</c:v>
                </c:pt>
                <c:pt idx="44">
                  <c:v>1117.5999999999999</c:v>
                </c:pt>
                <c:pt idx="45">
                  <c:v>1143</c:v>
                </c:pt>
                <c:pt idx="46">
                  <c:v>1168.3999999999999</c:v>
                </c:pt>
                <c:pt idx="47">
                  <c:v>1193.8</c:v>
                </c:pt>
                <c:pt idx="48">
                  <c:v>1219.1999999999998</c:v>
                </c:pt>
                <c:pt idx="49">
                  <c:v>1244.5999999999999</c:v>
                </c:pt>
                <c:pt idx="50">
                  <c:v>1270</c:v>
                </c:pt>
                <c:pt idx="51">
                  <c:v>1295.3999999999999</c:v>
                </c:pt>
                <c:pt idx="52">
                  <c:v>1320.8</c:v>
                </c:pt>
                <c:pt idx="53">
                  <c:v>1346.1999999999998</c:v>
                </c:pt>
                <c:pt idx="54">
                  <c:v>1371.6</c:v>
                </c:pt>
                <c:pt idx="55">
                  <c:v>1397</c:v>
                </c:pt>
                <c:pt idx="56">
                  <c:v>1422.3999999999999</c:v>
                </c:pt>
                <c:pt idx="57">
                  <c:v>1447.8</c:v>
                </c:pt>
                <c:pt idx="58">
                  <c:v>1473.1999999999998</c:v>
                </c:pt>
                <c:pt idx="59">
                  <c:v>1498.6</c:v>
                </c:pt>
                <c:pt idx="60">
                  <c:v>1524</c:v>
                </c:pt>
                <c:pt idx="61">
                  <c:v>1549.3999999999999</c:v>
                </c:pt>
                <c:pt idx="62">
                  <c:v>1574.8</c:v>
                </c:pt>
                <c:pt idx="63">
                  <c:v>1600.1999999999998</c:v>
                </c:pt>
                <c:pt idx="64">
                  <c:v>1625.6</c:v>
                </c:pt>
                <c:pt idx="65">
                  <c:v>1651</c:v>
                </c:pt>
                <c:pt idx="66">
                  <c:v>1676.3999999999999</c:v>
                </c:pt>
                <c:pt idx="67">
                  <c:v>1701.8</c:v>
                </c:pt>
                <c:pt idx="68">
                  <c:v>1727.1999999999998</c:v>
                </c:pt>
                <c:pt idx="69">
                  <c:v>1752.6</c:v>
                </c:pt>
                <c:pt idx="70">
                  <c:v>1778</c:v>
                </c:pt>
                <c:pt idx="71">
                  <c:v>1803.3999999999999</c:v>
                </c:pt>
                <c:pt idx="72">
                  <c:v>1828.8</c:v>
                </c:pt>
                <c:pt idx="73">
                  <c:v>1854.1999999999998</c:v>
                </c:pt>
                <c:pt idx="74">
                  <c:v>1879.6</c:v>
                </c:pt>
                <c:pt idx="75">
                  <c:v>1905</c:v>
                </c:pt>
                <c:pt idx="76">
                  <c:v>1930.3999999999999</c:v>
                </c:pt>
                <c:pt idx="77">
                  <c:v>1955.8</c:v>
                </c:pt>
                <c:pt idx="78">
                  <c:v>1981.1999999999998</c:v>
                </c:pt>
                <c:pt idx="79">
                  <c:v>2006.6</c:v>
                </c:pt>
                <c:pt idx="80">
                  <c:v>2032</c:v>
                </c:pt>
                <c:pt idx="81">
                  <c:v>2057.4</c:v>
                </c:pt>
                <c:pt idx="82">
                  <c:v>2082.7999999999997</c:v>
                </c:pt>
                <c:pt idx="83">
                  <c:v>2108.1999999999998</c:v>
                </c:pt>
                <c:pt idx="84">
                  <c:v>2133.6</c:v>
                </c:pt>
                <c:pt idx="85">
                  <c:v>2159</c:v>
                </c:pt>
                <c:pt idx="86">
                  <c:v>2184.4</c:v>
                </c:pt>
                <c:pt idx="87">
                  <c:v>2209.7999999999997</c:v>
                </c:pt>
                <c:pt idx="88">
                  <c:v>2235.1999999999998</c:v>
                </c:pt>
                <c:pt idx="89">
                  <c:v>2260.6</c:v>
                </c:pt>
                <c:pt idx="90">
                  <c:v>2286</c:v>
                </c:pt>
                <c:pt idx="91">
                  <c:v>2311.4</c:v>
                </c:pt>
                <c:pt idx="92">
                  <c:v>2336.7999999999997</c:v>
                </c:pt>
                <c:pt idx="93">
                  <c:v>2362.1999999999998</c:v>
                </c:pt>
                <c:pt idx="94">
                  <c:v>2387.6</c:v>
                </c:pt>
                <c:pt idx="95">
                  <c:v>2413</c:v>
                </c:pt>
                <c:pt idx="96">
                  <c:v>2438.3999999999996</c:v>
                </c:pt>
                <c:pt idx="97">
                  <c:v>2463.7999999999997</c:v>
                </c:pt>
                <c:pt idx="98">
                  <c:v>2489.1999999999998</c:v>
                </c:pt>
                <c:pt idx="99">
                  <c:v>2514.6</c:v>
                </c:pt>
                <c:pt idx="100">
                  <c:v>2540</c:v>
                </c:pt>
                <c:pt idx="101">
                  <c:v>2565.3999999999996</c:v>
                </c:pt>
                <c:pt idx="102">
                  <c:v>2590.7999999999997</c:v>
                </c:pt>
                <c:pt idx="103">
                  <c:v>2616.1999999999998</c:v>
                </c:pt>
                <c:pt idx="104">
                  <c:v>2641.6</c:v>
                </c:pt>
                <c:pt idx="105">
                  <c:v>2667</c:v>
                </c:pt>
                <c:pt idx="106">
                  <c:v>2692.3999999999996</c:v>
                </c:pt>
                <c:pt idx="107">
                  <c:v>2717.7999999999997</c:v>
                </c:pt>
                <c:pt idx="108">
                  <c:v>2743.2</c:v>
                </c:pt>
                <c:pt idx="109">
                  <c:v>2768.6</c:v>
                </c:pt>
                <c:pt idx="110">
                  <c:v>2794</c:v>
                </c:pt>
                <c:pt idx="111">
                  <c:v>2819.3999999999996</c:v>
                </c:pt>
                <c:pt idx="112">
                  <c:v>2844.7999999999997</c:v>
                </c:pt>
                <c:pt idx="113">
                  <c:v>2870.2</c:v>
                </c:pt>
                <c:pt idx="114">
                  <c:v>2895.6</c:v>
                </c:pt>
                <c:pt idx="115">
                  <c:v>2921</c:v>
                </c:pt>
                <c:pt idx="116">
                  <c:v>2946.3999999999996</c:v>
                </c:pt>
                <c:pt idx="117">
                  <c:v>2971.7999999999997</c:v>
                </c:pt>
                <c:pt idx="118">
                  <c:v>2997.2</c:v>
                </c:pt>
                <c:pt idx="119">
                  <c:v>3022.6</c:v>
                </c:pt>
                <c:pt idx="120">
                  <c:v>3048</c:v>
                </c:pt>
                <c:pt idx="121">
                  <c:v>3073.3999999999996</c:v>
                </c:pt>
                <c:pt idx="122">
                  <c:v>3098.7999999999997</c:v>
                </c:pt>
                <c:pt idx="123">
                  <c:v>3124.2</c:v>
                </c:pt>
                <c:pt idx="124">
                  <c:v>3149.6</c:v>
                </c:pt>
                <c:pt idx="125">
                  <c:v>3175</c:v>
                </c:pt>
                <c:pt idx="126">
                  <c:v>3200.3999999999996</c:v>
                </c:pt>
                <c:pt idx="127">
                  <c:v>3225.7999999999997</c:v>
                </c:pt>
                <c:pt idx="128">
                  <c:v>3251.2</c:v>
                </c:pt>
                <c:pt idx="129">
                  <c:v>3276.6</c:v>
                </c:pt>
                <c:pt idx="130">
                  <c:v>3302</c:v>
                </c:pt>
                <c:pt idx="131">
                  <c:v>3327.3999999999996</c:v>
                </c:pt>
                <c:pt idx="132">
                  <c:v>3352.7999999999997</c:v>
                </c:pt>
                <c:pt idx="133">
                  <c:v>3378.2</c:v>
                </c:pt>
                <c:pt idx="134">
                  <c:v>3403.6</c:v>
                </c:pt>
                <c:pt idx="135">
                  <c:v>3429</c:v>
                </c:pt>
                <c:pt idx="136">
                  <c:v>3454.3999999999996</c:v>
                </c:pt>
                <c:pt idx="137">
                  <c:v>3479.7999999999997</c:v>
                </c:pt>
                <c:pt idx="138">
                  <c:v>3505.2</c:v>
                </c:pt>
                <c:pt idx="139">
                  <c:v>3530.6</c:v>
                </c:pt>
                <c:pt idx="140">
                  <c:v>3556</c:v>
                </c:pt>
                <c:pt idx="141">
                  <c:v>3581.3999999999996</c:v>
                </c:pt>
                <c:pt idx="142">
                  <c:v>3606.7999999999997</c:v>
                </c:pt>
                <c:pt idx="143">
                  <c:v>3632.2</c:v>
                </c:pt>
                <c:pt idx="144">
                  <c:v>3657.6</c:v>
                </c:pt>
                <c:pt idx="145">
                  <c:v>3683</c:v>
                </c:pt>
                <c:pt idx="146">
                  <c:v>3708.3999999999996</c:v>
                </c:pt>
                <c:pt idx="147">
                  <c:v>3733.7999999999997</c:v>
                </c:pt>
                <c:pt idx="148">
                  <c:v>3759.2</c:v>
                </c:pt>
                <c:pt idx="149">
                  <c:v>3784.6</c:v>
                </c:pt>
                <c:pt idx="150">
                  <c:v>3810</c:v>
                </c:pt>
                <c:pt idx="151">
                  <c:v>3835.3999999999996</c:v>
                </c:pt>
                <c:pt idx="152">
                  <c:v>3860.7999999999997</c:v>
                </c:pt>
                <c:pt idx="153">
                  <c:v>3886.2</c:v>
                </c:pt>
                <c:pt idx="154">
                  <c:v>3911.6</c:v>
                </c:pt>
                <c:pt idx="155">
                  <c:v>3937</c:v>
                </c:pt>
                <c:pt idx="156">
                  <c:v>3962.3999999999996</c:v>
                </c:pt>
                <c:pt idx="157">
                  <c:v>3987.7999999999997</c:v>
                </c:pt>
                <c:pt idx="158">
                  <c:v>4013.2</c:v>
                </c:pt>
                <c:pt idx="159">
                  <c:v>4038.6</c:v>
                </c:pt>
                <c:pt idx="160">
                  <c:v>4064</c:v>
                </c:pt>
                <c:pt idx="161">
                  <c:v>4089.3999999999996</c:v>
                </c:pt>
                <c:pt idx="162">
                  <c:v>4114.8</c:v>
                </c:pt>
                <c:pt idx="163">
                  <c:v>4140.2</c:v>
                </c:pt>
                <c:pt idx="164">
                  <c:v>4165.5999999999995</c:v>
                </c:pt>
                <c:pt idx="165">
                  <c:v>4191</c:v>
                </c:pt>
                <c:pt idx="166">
                  <c:v>4216.3999999999996</c:v>
                </c:pt>
                <c:pt idx="167">
                  <c:v>4241.8</c:v>
                </c:pt>
                <c:pt idx="168">
                  <c:v>4267.2</c:v>
                </c:pt>
                <c:pt idx="169">
                  <c:v>4292.5999999999995</c:v>
                </c:pt>
                <c:pt idx="170">
                  <c:v>4318</c:v>
                </c:pt>
                <c:pt idx="171">
                  <c:v>4343.3999999999996</c:v>
                </c:pt>
                <c:pt idx="172">
                  <c:v>4368.8</c:v>
                </c:pt>
                <c:pt idx="173">
                  <c:v>4394.2</c:v>
                </c:pt>
                <c:pt idx="174">
                  <c:v>4419.5999999999995</c:v>
                </c:pt>
                <c:pt idx="175">
                  <c:v>4445</c:v>
                </c:pt>
                <c:pt idx="176">
                  <c:v>4470.3999999999996</c:v>
                </c:pt>
                <c:pt idx="177">
                  <c:v>4495.8</c:v>
                </c:pt>
                <c:pt idx="178">
                  <c:v>4521.2</c:v>
                </c:pt>
                <c:pt idx="179">
                  <c:v>4546.5999999999995</c:v>
                </c:pt>
                <c:pt idx="180">
                  <c:v>4572</c:v>
                </c:pt>
                <c:pt idx="181">
                  <c:v>4597.3999999999996</c:v>
                </c:pt>
                <c:pt idx="182">
                  <c:v>4622.8</c:v>
                </c:pt>
                <c:pt idx="183">
                  <c:v>4648.2</c:v>
                </c:pt>
                <c:pt idx="184">
                  <c:v>4673.5999999999995</c:v>
                </c:pt>
                <c:pt idx="185">
                  <c:v>4699</c:v>
                </c:pt>
                <c:pt idx="186">
                  <c:v>4724.3999999999996</c:v>
                </c:pt>
                <c:pt idx="187">
                  <c:v>4749.8</c:v>
                </c:pt>
                <c:pt idx="188">
                  <c:v>4775.2</c:v>
                </c:pt>
                <c:pt idx="189">
                  <c:v>4800.5999999999995</c:v>
                </c:pt>
                <c:pt idx="190">
                  <c:v>4826</c:v>
                </c:pt>
                <c:pt idx="191">
                  <c:v>4851.3999999999996</c:v>
                </c:pt>
                <c:pt idx="192">
                  <c:v>4876.7999999999993</c:v>
                </c:pt>
                <c:pt idx="193">
                  <c:v>4902.2</c:v>
                </c:pt>
                <c:pt idx="194">
                  <c:v>4927.5999999999995</c:v>
                </c:pt>
                <c:pt idx="195">
                  <c:v>4953</c:v>
                </c:pt>
                <c:pt idx="196">
                  <c:v>4978.3999999999996</c:v>
                </c:pt>
                <c:pt idx="197">
                  <c:v>5003.7999999999993</c:v>
                </c:pt>
                <c:pt idx="198">
                  <c:v>5029.2</c:v>
                </c:pt>
                <c:pt idx="199">
                  <c:v>5054.5999999999995</c:v>
                </c:pt>
                <c:pt idx="200">
                  <c:v>5080</c:v>
                </c:pt>
                <c:pt idx="201">
                  <c:v>5105.3999999999996</c:v>
                </c:pt>
                <c:pt idx="202">
                  <c:v>5130.7999999999993</c:v>
                </c:pt>
                <c:pt idx="203">
                  <c:v>5156.2</c:v>
                </c:pt>
                <c:pt idx="204">
                  <c:v>5181.5999999999995</c:v>
                </c:pt>
                <c:pt idx="205">
                  <c:v>5207</c:v>
                </c:pt>
                <c:pt idx="206">
                  <c:v>5232.3999999999996</c:v>
                </c:pt>
                <c:pt idx="207">
                  <c:v>5257.7999999999993</c:v>
                </c:pt>
                <c:pt idx="208">
                  <c:v>5283.2</c:v>
                </c:pt>
                <c:pt idx="209">
                  <c:v>5308.5999999999995</c:v>
                </c:pt>
                <c:pt idx="210">
                  <c:v>5334</c:v>
                </c:pt>
                <c:pt idx="211">
                  <c:v>5359.4</c:v>
                </c:pt>
                <c:pt idx="212">
                  <c:v>5384.7999999999993</c:v>
                </c:pt>
                <c:pt idx="213">
                  <c:v>5410.2</c:v>
                </c:pt>
                <c:pt idx="214">
                  <c:v>5435.5999999999995</c:v>
                </c:pt>
                <c:pt idx="215">
                  <c:v>5461</c:v>
                </c:pt>
                <c:pt idx="216">
                  <c:v>5486.4</c:v>
                </c:pt>
                <c:pt idx="217">
                  <c:v>5511.7999999999993</c:v>
                </c:pt>
                <c:pt idx="218">
                  <c:v>5537.2</c:v>
                </c:pt>
                <c:pt idx="219">
                  <c:v>5562.5999999999995</c:v>
                </c:pt>
                <c:pt idx="220">
                  <c:v>5588</c:v>
                </c:pt>
                <c:pt idx="221">
                  <c:v>5613.4</c:v>
                </c:pt>
                <c:pt idx="222">
                  <c:v>5638.7999999999993</c:v>
                </c:pt>
                <c:pt idx="223">
                  <c:v>5664.2</c:v>
                </c:pt>
                <c:pt idx="224">
                  <c:v>5689.5999999999995</c:v>
                </c:pt>
                <c:pt idx="225">
                  <c:v>5715</c:v>
                </c:pt>
                <c:pt idx="226">
                  <c:v>5740.4</c:v>
                </c:pt>
                <c:pt idx="227">
                  <c:v>5765.7999999999993</c:v>
                </c:pt>
                <c:pt idx="228">
                  <c:v>5791.2</c:v>
                </c:pt>
                <c:pt idx="229">
                  <c:v>5816.5999999999995</c:v>
                </c:pt>
                <c:pt idx="230">
                  <c:v>5842</c:v>
                </c:pt>
                <c:pt idx="231">
                  <c:v>5867.4</c:v>
                </c:pt>
                <c:pt idx="232">
                  <c:v>5892.7999999999993</c:v>
                </c:pt>
                <c:pt idx="233">
                  <c:v>5918.2</c:v>
                </c:pt>
                <c:pt idx="234">
                  <c:v>5943.5999999999995</c:v>
                </c:pt>
                <c:pt idx="235">
                  <c:v>5969</c:v>
                </c:pt>
                <c:pt idx="236">
                  <c:v>5994.4</c:v>
                </c:pt>
                <c:pt idx="237">
                  <c:v>6019.7999999999993</c:v>
                </c:pt>
                <c:pt idx="238">
                  <c:v>6045.2</c:v>
                </c:pt>
                <c:pt idx="239">
                  <c:v>6070.5999999999995</c:v>
                </c:pt>
                <c:pt idx="240">
                  <c:v>6096</c:v>
                </c:pt>
                <c:pt idx="241">
                  <c:v>6121.4</c:v>
                </c:pt>
                <c:pt idx="242">
                  <c:v>6146.7999999999993</c:v>
                </c:pt>
                <c:pt idx="243">
                  <c:v>6172.2</c:v>
                </c:pt>
                <c:pt idx="244">
                  <c:v>6197.5999999999995</c:v>
                </c:pt>
                <c:pt idx="245">
                  <c:v>6223</c:v>
                </c:pt>
                <c:pt idx="246">
                  <c:v>6248.4</c:v>
                </c:pt>
                <c:pt idx="247">
                  <c:v>6273.7999999999993</c:v>
                </c:pt>
                <c:pt idx="248">
                  <c:v>6299.2</c:v>
                </c:pt>
                <c:pt idx="249">
                  <c:v>6324.5999999999995</c:v>
                </c:pt>
                <c:pt idx="250">
                  <c:v>6350</c:v>
                </c:pt>
                <c:pt idx="251">
                  <c:v>6375.4</c:v>
                </c:pt>
                <c:pt idx="252">
                  <c:v>6400.7999999999993</c:v>
                </c:pt>
                <c:pt idx="253">
                  <c:v>6426.2</c:v>
                </c:pt>
                <c:pt idx="254">
                  <c:v>6451.5999999999995</c:v>
                </c:pt>
                <c:pt idx="255">
                  <c:v>6477</c:v>
                </c:pt>
              </c:numCache>
            </c:numRef>
          </c:xVal>
          <c:yVal>
            <c:numRef>
              <c:f>Hoja1!$D$3:$D$258</c:f>
              <c:numCache>
                <c:formatCode>General</c:formatCode>
                <c:ptCount val="256"/>
                <c:pt idx="0">
                  <c:v>0</c:v>
                </c:pt>
                <c:pt idx="1">
                  <c:v>1.00352</c:v>
                </c:pt>
                <c:pt idx="2">
                  <c:v>2.0070399999999999</c:v>
                </c:pt>
                <c:pt idx="3">
                  <c:v>3.0105599999999999</c:v>
                </c:pt>
                <c:pt idx="4">
                  <c:v>4.0140799999999999</c:v>
                </c:pt>
                <c:pt idx="5">
                  <c:v>5.0175999999999998</c:v>
                </c:pt>
                <c:pt idx="6">
                  <c:v>6.0211199999999998</c:v>
                </c:pt>
                <c:pt idx="7">
                  <c:v>7.0246399999999998</c:v>
                </c:pt>
                <c:pt idx="8">
                  <c:v>8.0281599999999997</c:v>
                </c:pt>
                <c:pt idx="9">
                  <c:v>9.0316799999999997</c:v>
                </c:pt>
                <c:pt idx="10">
                  <c:v>10.0352</c:v>
                </c:pt>
                <c:pt idx="11">
                  <c:v>11.03872</c:v>
                </c:pt>
                <c:pt idx="12">
                  <c:v>12.04224</c:v>
                </c:pt>
                <c:pt idx="13">
                  <c:v>13.045759999999998</c:v>
                </c:pt>
                <c:pt idx="14">
                  <c:v>14.04928</c:v>
                </c:pt>
                <c:pt idx="15">
                  <c:v>15.0528</c:v>
                </c:pt>
                <c:pt idx="16">
                  <c:v>16.056319999999999</c:v>
                </c:pt>
                <c:pt idx="17">
                  <c:v>17.059840000000001</c:v>
                </c:pt>
                <c:pt idx="18">
                  <c:v>18.063359999999999</c:v>
                </c:pt>
                <c:pt idx="19">
                  <c:v>19.066880000000001</c:v>
                </c:pt>
                <c:pt idx="20">
                  <c:v>20.070399999999999</c:v>
                </c:pt>
                <c:pt idx="21">
                  <c:v>21.073919999999998</c:v>
                </c:pt>
                <c:pt idx="22">
                  <c:v>22.077439999999999</c:v>
                </c:pt>
                <c:pt idx="23">
                  <c:v>23.080959999999997</c:v>
                </c:pt>
                <c:pt idx="24">
                  <c:v>24.084479999999999</c:v>
                </c:pt>
                <c:pt idx="25">
                  <c:v>25.088000000000001</c:v>
                </c:pt>
                <c:pt idx="26">
                  <c:v>26.091519999999996</c:v>
                </c:pt>
                <c:pt idx="27">
                  <c:v>27.095040000000001</c:v>
                </c:pt>
                <c:pt idx="28">
                  <c:v>28.098559999999999</c:v>
                </c:pt>
                <c:pt idx="29">
                  <c:v>29.102080000000001</c:v>
                </c:pt>
                <c:pt idx="30">
                  <c:v>30.105599999999999</c:v>
                </c:pt>
                <c:pt idx="31">
                  <c:v>31.109120000000001</c:v>
                </c:pt>
                <c:pt idx="32">
                  <c:v>32.112639999999999</c:v>
                </c:pt>
                <c:pt idx="33">
                  <c:v>33.116159999999994</c:v>
                </c:pt>
                <c:pt idx="34">
                  <c:v>34.119680000000002</c:v>
                </c:pt>
                <c:pt idx="35">
                  <c:v>35.123199999999997</c:v>
                </c:pt>
                <c:pt idx="36">
                  <c:v>36.126719999999999</c:v>
                </c:pt>
                <c:pt idx="37">
                  <c:v>37.130240000000001</c:v>
                </c:pt>
                <c:pt idx="38">
                  <c:v>38.133760000000002</c:v>
                </c:pt>
                <c:pt idx="39">
                  <c:v>39.137279999999997</c:v>
                </c:pt>
                <c:pt idx="40">
                  <c:v>40.140799999999999</c:v>
                </c:pt>
                <c:pt idx="41">
                  <c:v>41.14432</c:v>
                </c:pt>
                <c:pt idx="42">
                  <c:v>42.147839999999995</c:v>
                </c:pt>
                <c:pt idx="43">
                  <c:v>43.151359999999997</c:v>
                </c:pt>
                <c:pt idx="44">
                  <c:v>44.154879999999999</c:v>
                </c:pt>
                <c:pt idx="45">
                  <c:v>45.1584</c:v>
                </c:pt>
                <c:pt idx="46">
                  <c:v>46.161919999999995</c:v>
                </c:pt>
                <c:pt idx="47">
                  <c:v>47.165440000000004</c:v>
                </c:pt>
                <c:pt idx="48">
                  <c:v>48.168959999999998</c:v>
                </c:pt>
                <c:pt idx="49">
                  <c:v>49.172479999999993</c:v>
                </c:pt>
                <c:pt idx="50">
                  <c:v>50.176000000000002</c:v>
                </c:pt>
                <c:pt idx="51">
                  <c:v>51.179519999999997</c:v>
                </c:pt>
                <c:pt idx="52">
                  <c:v>52.183039999999991</c:v>
                </c:pt>
                <c:pt idx="53">
                  <c:v>53.18656</c:v>
                </c:pt>
                <c:pt idx="54">
                  <c:v>54.190080000000002</c:v>
                </c:pt>
                <c:pt idx="55">
                  <c:v>55.193600000000004</c:v>
                </c:pt>
                <c:pt idx="56">
                  <c:v>56.197119999999998</c:v>
                </c:pt>
                <c:pt idx="57">
                  <c:v>57.20064</c:v>
                </c:pt>
                <c:pt idx="58">
                  <c:v>58.204160000000002</c:v>
                </c:pt>
                <c:pt idx="59">
                  <c:v>59.207679999999996</c:v>
                </c:pt>
                <c:pt idx="60">
                  <c:v>60.211199999999998</c:v>
                </c:pt>
                <c:pt idx="61">
                  <c:v>61.21472</c:v>
                </c:pt>
                <c:pt idx="62">
                  <c:v>62.218240000000002</c:v>
                </c:pt>
                <c:pt idx="63">
                  <c:v>63.221759999999996</c:v>
                </c:pt>
                <c:pt idx="64">
                  <c:v>64.225279999999998</c:v>
                </c:pt>
                <c:pt idx="65">
                  <c:v>65.228800000000007</c:v>
                </c:pt>
                <c:pt idx="66">
                  <c:v>66.232319999999987</c:v>
                </c:pt>
                <c:pt idx="67">
                  <c:v>67.235839999999996</c:v>
                </c:pt>
                <c:pt idx="68">
                  <c:v>68.239360000000005</c:v>
                </c:pt>
                <c:pt idx="69">
                  <c:v>69.24288</c:v>
                </c:pt>
                <c:pt idx="70">
                  <c:v>70.246399999999994</c:v>
                </c:pt>
                <c:pt idx="71">
                  <c:v>71.249920000000003</c:v>
                </c:pt>
                <c:pt idx="72">
                  <c:v>72.253439999999998</c:v>
                </c:pt>
                <c:pt idx="73">
                  <c:v>73.256959999999992</c:v>
                </c:pt>
                <c:pt idx="74">
                  <c:v>74.260480000000001</c:v>
                </c:pt>
                <c:pt idx="75">
                  <c:v>75.263999999999996</c:v>
                </c:pt>
                <c:pt idx="76">
                  <c:v>76.267520000000005</c:v>
                </c:pt>
                <c:pt idx="77">
                  <c:v>77.271039999999999</c:v>
                </c:pt>
                <c:pt idx="78">
                  <c:v>78.274559999999994</c:v>
                </c:pt>
                <c:pt idx="79">
                  <c:v>79.278080000000003</c:v>
                </c:pt>
                <c:pt idx="80">
                  <c:v>80.281599999999997</c:v>
                </c:pt>
                <c:pt idx="81">
                  <c:v>81.285119999999992</c:v>
                </c:pt>
                <c:pt idx="82">
                  <c:v>82.288640000000001</c:v>
                </c:pt>
                <c:pt idx="83">
                  <c:v>83.292159999999996</c:v>
                </c:pt>
                <c:pt idx="84">
                  <c:v>84.29567999999999</c:v>
                </c:pt>
                <c:pt idx="85">
                  <c:v>85.299199999999999</c:v>
                </c:pt>
                <c:pt idx="86">
                  <c:v>86.302719999999994</c:v>
                </c:pt>
                <c:pt idx="87">
                  <c:v>87.306240000000003</c:v>
                </c:pt>
                <c:pt idx="88">
                  <c:v>88.309759999999997</c:v>
                </c:pt>
                <c:pt idx="89">
                  <c:v>89.313279999999992</c:v>
                </c:pt>
                <c:pt idx="90">
                  <c:v>90.316800000000001</c:v>
                </c:pt>
                <c:pt idx="91">
                  <c:v>91.320319999999995</c:v>
                </c:pt>
                <c:pt idx="92">
                  <c:v>92.32383999999999</c:v>
                </c:pt>
                <c:pt idx="93">
                  <c:v>93.327359999999999</c:v>
                </c:pt>
                <c:pt idx="94">
                  <c:v>94.330880000000008</c:v>
                </c:pt>
                <c:pt idx="95">
                  <c:v>95.334399999999988</c:v>
                </c:pt>
                <c:pt idx="96">
                  <c:v>96.337919999999997</c:v>
                </c:pt>
                <c:pt idx="97">
                  <c:v>97.341440000000006</c:v>
                </c:pt>
                <c:pt idx="98">
                  <c:v>98.344959999999986</c:v>
                </c:pt>
                <c:pt idx="99">
                  <c:v>99.348479999999995</c:v>
                </c:pt>
                <c:pt idx="100">
                  <c:v>100.352</c:v>
                </c:pt>
                <c:pt idx="101">
                  <c:v>101.35552</c:v>
                </c:pt>
                <c:pt idx="102">
                  <c:v>102.35903999999999</c:v>
                </c:pt>
                <c:pt idx="103">
                  <c:v>103.36256</c:v>
                </c:pt>
                <c:pt idx="104">
                  <c:v>104.36607999999998</c:v>
                </c:pt>
                <c:pt idx="105">
                  <c:v>105.36959999999999</c:v>
                </c:pt>
                <c:pt idx="106">
                  <c:v>106.37312</c:v>
                </c:pt>
                <c:pt idx="107">
                  <c:v>107.37663999999999</c:v>
                </c:pt>
                <c:pt idx="108">
                  <c:v>108.38016</c:v>
                </c:pt>
                <c:pt idx="109">
                  <c:v>109.38368</c:v>
                </c:pt>
                <c:pt idx="110">
                  <c:v>110.38720000000001</c:v>
                </c:pt>
                <c:pt idx="111">
                  <c:v>111.39071999999999</c:v>
                </c:pt>
                <c:pt idx="112">
                  <c:v>112.39424</c:v>
                </c:pt>
                <c:pt idx="113">
                  <c:v>113.39775999999999</c:v>
                </c:pt>
                <c:pt idx="114">
                  <c:v>114.40128</c:v>
                </c:pt>
                <c:pt idx="115">
                  <c:v>115.40479999999999</c:v>
                </c:pt>
                <c:pt idx="116">
                  <c:v>116.40832</c:v>
                </c:pt>
                <c:pt idx="117">
                  <c:v>117.41184000000001</c:v>
                </c:pt>
                <c:pt idx="118">
                  <c:v>118.41535999999999</c:v>
                </c:pt>
                <c:pt idx="119">
                  <c:v>119.41887999999999</c:v>
                </c:pt>
                <c:pt idx="120">
                  <c:v>120.4224</c:v>
                </c:pt>
                <c:pt idx="121">
                  <c:v>121.42591999999999</c:v>
                </c:pt>
                <c:pt idx="122">
                  <c:v>122.42944</c:v>
                </c:pt>
                <c:pt idx="123">
                  <c:v>123.43296000000001</c:v>
                </c:pt>
                <c:pt idx="124">
                  <c:v>124.43648</c:v>
                </c:pt>
                <c:pt idx="125">
                  <c:v>125.43999999999998</c:v>
                </c:pt>
                <c:pt idx="126">
                  <c:v>126.44351999999999</c:v>
                </c:pt>
                <c:pt idx="127">
                  <c:v>127.44703999999999</c:v>
                </c:pt>
                <c:pt idx="128">
                  <c:v>128.45056</c:v>
                </c:pt>
                <c:pt idx="129">
                  <c:v>129.45408</c:v>
                </c:pt>
                <c:pt idx="130">
                  <c:v>130.45760000000001</c:v>
                </c:pt>
                <c:pt idx="131">
                  <c:v>131.46111999999999</c:v>
                </c:pt>
                <c:pt idx="132">
                  <c:v>132.46463999999997</c:v>
                </c:pt>
                <c:pt idx="133">
                  <c:v>133.46815999999998</c:v>
                </c:pt>
                <c:pt idx="134">
                  <c:v>134.47167999999999</c:v>
                </c:pt>
                <c:pt idx="135">
                  <c:v>135.4752</c:v>
                </c:pt>
                <c:pt idx="136">
                  <c:v>136.47872000000001</c:v>
                </c:pt>
                <c:pt idx="137">
                  <c:v>137.48223999999999</c:v>
                </c:pt>
                <c:pt idx="138">
                  <c:v>138.48576</c:v>
                </c:pt>
                <c:pt idx="139">
                  <c:v>139.48927999999998</c:v>
                </c:pt>
                <c:pt idx="140">
                  <c:v>140.49279999999999</c:v>
                </c:pt>
                <c:pt idx="141">
                  <c:v>141.49632</c:v>
                </c:pt>
                <c:pt idx="142">
                  <c:v>142.49984000000001</c:v>
                </c:pt>
                <c:pt idx="143">
                  <c:v>143.50335999999999</c:v>
                </c:pt>
                <c:pt idx="144">
                  <c:v>144.50688</c:v>
                </c:pt>
                <c:pt idx="145">
                  <c:v>145.5104</c:v>
                </c:pt>
                <c:pt idx="146">
                  <c:v>146.51391999999998</c:v>
                </c:pt>
                <c:pt idx="147">
                  <c:v>147.51743999999999</c:v>
                </c:pt>
                <c:pt idx="148">
                  <c:v>148.52096</c:v>
                </c:pt>
                <c:pt idx="149">
                  <c:v>149.52447999999998</c:v>
                </c:pt>
                <c:pt idx="150">
                  <c:v>150.52799999999999</c:v>
                </c:pt>
                <c:pt idx="151">
                  <c:v>151.53152</c:v>
                </c:pt>
                <c:pt idx="152">
                  <c:v>152.53504000000001</c:v>
                </c:pt>
                <c:pt idx="153">
                  <c:v>153.53855999999999</c:v>
                </c:pt>
                <c:pt idx="154">
                  <c:v>154.54208</c:v>
                </c:pt>
                <c:pt idx="155">
                  <c:v>155.54559999999998</c:v>
                </c:pt>
                <c:pt idx="156">
                  <c:v>156.54911999999999</c:v>
                </c:pt>
                <c:pt idx="157">
                  <c:v>157.55264</c:v>
                </c:pt>
                <c:pt idx="158">
                  <c:v>158.55616000000001</c:v>
                </c:pt>
                <c:pt idx="159">
                  <c:v>159.55968000000001</c:v>
                </c:pt>
                <c:pt idx="160">
                  <c:v>160.56319999999999</c:v>
                </c:pt>
                <c:pt idx="161">
                  <c:v>161.56671999999998</c:v>
                </c:pt>
                <c:pt idx="162">
                  <c:v>162.57023999999998</c:v>
                </c:pt>
                <c:pt idx="163">
                  <c:v>163.57375999999999</c:v>
                </c:pt>
                <c:pt idx="164">
                  <c:v>164.57728</c:v>
                </c:pt>
                <c:pt idx="165">
                  <c:v>165.58080000000001</c:v>
                </c:pt>
                <c:pt idx="166">
                  <c:v>166.58431999999999</c:v>
                </c:pt>
                <c:pt idx="167">
                  <c:v>167.58784</c:v>
                </c:pt>
                <c:pt idx="168">
                  <c:v>168.59135999999998</c:v>
                </c:pt>
                <c:pt idx="169">
                  <c:v>169.59487999999999</c:v>
                </c:pt>
                <c:pt idx="170">
                  <c:v>170.5984</c:v>
                </c:pt>
                <c:pt idx="171">
                  <c:v>171.60192000000001</c:v>
                </c:pt>
                <c:pt idx="172">
                  <c:v>172.60543999999999</c:v>
                </c:pt>
                <c:pt idx="173">
                  <c:v>173.60896</c:v>
                </c:pt>
                <c:pt idx="174">
                  <c:v>174.61248000000001</c:v>
                </c:pt>
                <c:pt idx="175">
                  <c:v>175.61599999999999</c:v>
                </c:pt>
                <c:pt idx="176">
                  <c:v>176.61951999999999</c:v>
                </c:pt>
                <c:pt idx="177">
                  <c:v>177.62304</c:v>
                </c:pt>
                <c:pt idx="178">
                  <c:v>178.62655999999998</c:v>
                </c:pt>
                <c:pt idx="179">
                  <c:v>179.63007999999999</c:v>
                </c:pt>
                <c:pt idx="180">
                  <c:v>180.6336</c:v>
                </c:pt>
                <c:pt idx="181">
                  <c:v>181.63712000000001</c:v>
                </c:pt>
                <c:pt idx="182">
                  <c:v>182.64063999999999</c:v>
                </c:pt>
                <c:pt idx="183">
                  <c:v>183.64416</c:v>
                </c:pt>
                <c:pt idx="184">
                  <c:v>184.64767999999998</c:v>
                </c:pt>
                <c:pt idx="185">
                  <c:v>185.65119999999999</c:v>
                </c:pt>
                <c:pt idx="186">
                  <c:v>186.65472</c:v>
                </c:pt>
                <c:pt idx="187">
                  <c:v>187.65824000000001</c:v>
                </c:pt>
                <c:pt idx="188">
                  <c:v>188.66176000000002</c:v>
                </c:pt>
                <c:pt idx="189">
                  <c:v>189.66528</c:v>
                </c:pt>
                <c:pt idx="190">
                  <c:v>190.66879999999998</c:v>
                </c:pt>
                <c:pt idx="191">
                  <c:v>191.67231999999998</c:v>
                </c:pt>
                <c:pt idx="192">
                  <c:v>192.67583999999999</c:v>
                </c:pt>
                <c:pt idx="193">
                  <c:v>193.67936</c:v>
                </c:pt>
                <c:pt idx="194">
                  <c:v>194.68288000000001</c:v>
                </c:pt>
                <c:pt idx="195">
                  <c:v>195.68639999999999</c:v>
                </c:pt>
                <c:pt idx="196">
                  <c:v>196.68991999999997</c:v>
                </c:pt>
                <c:pt idx="197">
                  <c:v>197.69343999999998</c:v>
                </c:pt>
                <c:pt idx="198">
                  <c:v>198.69695999999999</c:v>
                </c:pt>
                <c:pt idx="199">
                  <c:v>199.70048</c:v>
                </c:pt>
                <c:pt idx="200">
                  <c:v>200.70400000000001</c:v>
                </c:pt>
                <c:pt idx="201">
                  <c:v>201.70751999999999</c:v>
                </c:pt>
                <c:pt idx="202">
                  <c:v>202.71104</c:v>
                </c:pt>
                <c:pt idx="203">
                  <c:v>203.71455999999998</c:v>
                </c:pt>
                <c:pt idx="204">
                  <c:v>204.71807999999999</c:v>
                </c:pt>
                <c:pt idx="205">
                  <c:v>205.7216</c:v>
                </c:pt>
                <c:pt idx="206">
                  <c:v>206.72512</c:v>
                </c:pt>
                <c:pt idx="207">
                  <c:v>207.72863999999998</c:v>
                </c:pt>
                <c:pt idx="208">
                  <c:v>208.73215999999996</c:v>
                </c:pt>
                <c:pt idx="209">
                  <c:v>209.73568</c:v>
                </c:pt>
                <c:pt idx="210">
                  <c:v>210.73919999999998</c:v>
                </c:pt>
                <c:pt idx="211">
                  <c:v>211.74272000000002</c:v>
                </c:pt>
                <c:pt idx="212">
                  <c:v>212.74624</c:v>
                </c:pt>
                <c:pt idx="213">
                  <c:v>213.74976000000001</c:v>
                </c:pt>
                <c:pt idx="214">
                  <c:v>214.75327999999999</c:v>
                </c:pt>
                <c:pt idx="215">
                  <c:v>215.75679999999997</c:v>
                </c:pt>
                <c:pt idx="216">
                  <c:v>216.76032000000001</c:v>
                </c:pt>
                <c:pt idx="217">
                  <c:v>217.76383999999999</c:v>
                </c:pt>
                <c:pt idx="218">
                  <c:v>218.76736</c:v>
                </c:pt>
                <c:pt idx="219">
                  <c:v>219.77087999999998</c:v>
                </c:pt>
                <c:pt idx="220">
                  <c:v>220.77440000000001</c:v>
                </c:pt>
                <c:pt idx="221">
                  <c:v>221.77791999999999</c:v>
                </c:pt>
                <c:pt idx="222">
                  <c:v>222.78143999999998</c:v>
                </c:pt>
                <c:pt idx="223">
                  <c:v>223.78496000000001</c:v>
                </c:pt>
                <c:pt idx="224">
                  <c:v>224.78847999999999</c:v>
                </c:pt>
                <c:pt idx="225">
                  <c:v>225.792</c:v>
                </c:pt>
                <c:pt idx="226">
                  <c:v>226.79551999999998</c:v>
                </c:pt>
                <c:pt idx="227">
                  <c:v>227.79904000000002</c:v>
                </c:pt>
                <c:pt idx="228">
                  <c:v>228.80256</c:v>
                </c:pt>
                <c:pt idx="229">
                  <c:v>229.80607999999998</c:v>
                </c:pt>
                <c:pt idx="230">
                  <c:v>230.80959999999999</c:v>
                </c:pt>
                <c:pt idx="231">
                  <c:v>231.81311999999997</c:v>
                </c:pt>
                <c:pt idx="232">
                  <c:v>232.81664000000001</c:v>
                </c:pt>
                <c:pt idx="233">
                  <c:v>233.82015999999999</c:v>
                </c:pt>
                <c:pt idx="234">
                  <c:v>234.82368000000002</c:v>
                </c:pt>
                <c:pt idx="235">
                  <c:v>235.8272</c:v>
                </c:pt>
                <c:pt idx="236">
                  <c:v>236.83071999999999</c:v>
                </c:pt>
                <c:pt idx="237">
                  <c:v>237.83423999999999</c:v>
                </c:pt>
                <c:pt idx="238">
                  <c:v>238.83775999999997</c:v>
                </c:pt>
                <c:pt idx="239">
                  <c:v>239.84128000000001</c:v>
                </c:pt>
                <c:pt idx="240">
                  <c:v>240.84479999999999</c:v>
                </c:pt>
                <c:pt idx="241">
                  <c:v>241.84832</c:v>
                </c:pt>
                <c:pt idx="242">
                  <c:v>242.85183999999998</c:v>
                </c:pt>
                <c:pt idx="243">
                  <c:v>243.85535999999996</c:v>
                </c:pt>
                <c:pt idx="244">
                  <c:v>244.85888</c:v>
                </c:pt>
                <c:pt idx="245">
                  <c:v>245.86239999999998</c:v>
                </c:pt>
                <c:pt idx="246">
                  <c:v>246.86592000000002</c:v>
                </c:pt>
                <c:pt idx="247">
                  <c:v>247.86944</c:v>
                </c:pt>
                <c:pt idx="248">
                  <c:v>248.87296000000001</c:v>
                </c:pt>
                <c:pt idx="249">
                  <c:v>249.87647999999999</c:v>
                </c:pt>
                <c:pt idx="250">
                  <c:v>250.87999999999997</c:v>
                </c:pt>
                <c:pt idx="251">
                  <c:v>251.88352</c:v>
                </c:pt>
                <c:pt idx="252">
                  <c:v>252.88703999999998</c:v>
                </c:pt>
                <c:pt idx="253">
                  <c:v>253.89055999999999</c:v>
                </c:pt>
                <c:pt idx="254">
                  <c:v>254.89407999999997</c:v>
                </c:pt>
                <c:pt idx="255">
                  <c:v>255.89760000000001</c:v>
                </c:pt>
              </c:numCache>
            </c:numRef>
          </c:yVal>
          <c:smooth val="1"/>
        </c:ser>
        <c:dLbls>
          <c:showLegendKey val="0"/>
          <c:showVal val="0"/>
          <c:showCatName val="0"/>
          <c:showSerName val="0"/>
          <c:showPercent val="0"/>
          <c:showBubbleSize val="0"/>
        </c:dLbls>
        <c:axId val="192554608"/>
        <c:axId val="192555168"/>
      </c:scatterChart>
      <c:valAx>
        <c:axId val="192554608"/>
        <c:scaling>
          <c:orientation val="minMax"/>
        </c:scaling>
        <c:delete val="0"/>
        <c:axPos val="b"/>
        <c:title>
          <c:tx>
            <c:rich>
              <a:bodyPr/>
              <a:lstStyle/>
              <a:p>
                <a:pPr>
                  <a:defRPr/>
                </a:pPr>
                <a:r>
                  <a:rPr lang="es-EC"/>
                  <a:t>Distancia (mm)</a:t>
                </a:r>
              </a:p>
            </c:rich>
          </c:tx>
          <c:layout/>
          <c:overlay val="0"/>
        </c:title>
        <c:numFmt formatCode="General" sourceLinked="1"/>
        <c:majorTickMark val="none"/>
        <c:minorTickMark val="none"/>
        <c:tickLblPos val="nextTo"/>
        <c:crossAx val="192555168"/>
        <c:crosses val="autoZero"/>
        <c:crossBetween val="midCat"/>
      </c:valAx>
      <c:valAx>
        <c:axId val="192555168"/>
        <c:scaling>
          <c:orientation val="minMax"/>
        </c:scaling>
        <c:delete val="0"/>
        <c:axPos val="l"/>
        <c:majorGridlines/>
        <c:title>
          <c:tx>
            <c:rich>
              <a:bodyPr/>
              <a:lstStyle/>
              <a:p>
                <a:pPr>
                  <a:defRPr/>
                </a:pPr>
                <a:r>
                  <a:rPr lang="es-EC"/>
                  <a:t>ADC</a:t>
                </a:r>
              </a:p>
            </c:rich>
          </c:tx>
          <c:layout/>
          <c:overlay val="0"/>
        </c:title>
        <c:numFmt formatCode="General" sourceLinked="1"/>
        <c:majorTickMark val="none"/>
        <c:minorTickMark val="none"/>
        <c:tickLblPos val="nextTo"/>
        <c:crossAx val="192554608"/>
        <c:crosses val="autoZero"/>
        <c:crossBetween val="midCat"/>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Proceso de refrigeración de leche en el primer ordeño</a:t>
            </a:r>
          </a:p>
        </c:rich>
      </c:tx>
      <c:layout/>
      <c:overlay val="0"/>
      <c:spPr>
        <a:noFill/>
        <a:ln>
          <a:noFill/>
        </a:ln>
        <a:effectLst/>
      </c:spPr>
    </c:title>
    <c:autoTitleDeleted val="0"/>
    <c:plotArea>
      <c:layout/>
      <c:scatterChart>
        <c:scatterStyle val="smoothMarker"/>
        <c:varyColors val="0"/>
        <c:ser>
          <c:idx val="0"/>
          <c:order val="0"/>
          <c:spPr>
            <a:ln w="19050" cap="rnd">
              <a:solidFill>
                <a:srgbClr val="C00000"/>
              </a:solidFill>
              <a:round/>
            </a:ln>
            <a:effectLst/>
          </c:spPr>
          <c:marker>
            <c:symbol val="circle"/>
            <c:size val="5"/>
            <c:spPr>
              <a:solidFill>
                <a:srgbClr val="C00000"/>
              </a:solidFill>
              <a:ln w="9525">
                <a:solidFill>
                  <a:srgbClr val="C00000"/>
                </a:solidFill>
              </a:ln>
              <a:effectLst/>
            </c:spPr>
          </c:marker>
          <c:xVal>
            <c:numRef>
              <c:f>'TOMA DE DATOS ALBORADA'!$E$4:$E$43</c:f>
              <c:numCache>
                <c:formatCode>h:mm</c:formatCode>
                <c:ptCount val="40"/>
                <c:pt idx="0">
                  <c:v>0.22291666666666901</c:v>
                </c:pt>
                <c:pt idx="1">
                  <c:v>0.226388888888891</c:v>
                </c:pt>
                <c:pt idx="2">
                  <c:v>0.22986111111111401</c:v>
                </c:pt>
                <c:pt idx="3">
                  <c:v>0.233333333333336</c:v>
                </c:pt>
                <c:pt idx="4">
                  <c:v>0.23680555555555699</c:v>
                </c:pt>
                <c:pt idx="5">
                  <c:v>0.24027777777777901</c:v>
                </c:pt>
                <c:pt idx="6">
                  <c:v>0.24375000000000199</c:v>
                </c:pt>
                <c:pt idx="7">
                  <c:v>0.24722222222222401</c:v>
                </c:pt>
                <c:pt idx="8">
                  <c:v>0.250694444444446</c:v>
                </c:pt>
                <c:pt idx="9">
                  <c:v>0.25416666666666798</c:v>
                </c:pt>
                <c:pt idx="10">
                  <c:v>0.25763888888889103</c:v>
                </c:pt>
                <c:pt idx="11">
                  <c:v>0.26111111111111301</c:v>
                </c:pt>
                <c:pt idx="12">
                  <c:v>0.264583333333335</c:v>
                </c:pt>
                <c:pt idx="13">
                  <c:v>0.26805555555555699</c:v>
                </c:pt>
                <c:pt idx="14">
                  <c:v>0.27152777777777898</c:v>
                </c:pt>
                <c:pt idx="15">
                  <c:v>0.27500000000000102</c:v>
                </c:pt>
                <c:pt idx="16">
                  <c:v>0.27847222222222401</c:v>
                </c:pt>
                <c:pt idx="17">
                  <c:v>0.281944444444446</c:v>
                </c:pt>
                <c:pt idx="18">
                  <c:v>0.28541666666666798</c:v>
                </c:pt>
                <c:pt idx="19">
                  <c:v>0.28888888888889003</c:v>
                </c:pt>
                <c:pt idx="20">
                  <c:v>0.29236111111111202</c:v>
                </c:pt>
                <c:pt idx="21">
                  <c:v>0.295833333333334</c:v>
                </c:pt>
                <c:pt idx="22">
                  <c:v>0.29930555555555599</c:v>
                </c:pt>
                <c:pt idx="23">
                  <c:v>0.30277777777777898</c:v>
                </c:pt>
                <c:pt idx="24">
                  <c:v>0.30625000000000102</c:v>
                </c:pt>
                <c:pt idx="25">
                  <c:v>0.30972222222222301</c:v>
                </c:pt>
                <c:pt idx="26">
                  <c:v>0.313194444444445</c:v>
                </c:pt>
                <c:pt idx="27">
                  <c:v>0.31666666666666698</c:v>
                </c:pt>
                <c:pt idx="28">
                  <c:v>0.32013888888888897</c:v>
                </c:pt>
                <c:pt idx="29">
                  <c:v>0.32361111111111202</c:v>
                </c:pt>
                <c:pt idx="30">
                  <c:v>0.327083333333334</c:v>
                </c:pt>
                <c:pt idx="31">
                  <c:v>0.33055555555555599</c:v>
                </c:pt>
                <c:pt idx="32">
                  <c:v>0.33402777777777798</c:v>
                </c:pt>
                <c:pt idx="33">
                  <c:v>0.33750000000000002</c:v>
                </c:pt>
                <c:pt idx="34">
                  <c:v>0.34097222222222201</c:v>
                </c:pt>
                <c:pt idx="35">
                  <c:v>0.3444444444444445</c:v>
                </c:pt>
                <c:pt idx="36">
                  <c:v>0.34791666666666665</c:v>
                </c:pt>
                <c:pt idx="37">
                  <c:v>0.35138888888888892</c:v>
                </c:pt>
                <c:pt idx="38">
                  <c:v>0.35486111111111113</c:v>
                </c:pt>
              </c:numCache>
            </c:numRef>
          </c:xVal>
          <c:yVal>
            <c:numRef>
              <c:f>'TOMA DE DATOS ALBORADA'!$F$4:$F$43</c:f>
              <c:numCache>
                <c:formatCode>General</c:formatCode>
                <c:ptCount val="40"/>
                <c:pt idx="0">
                  <c:v>32.6</c:v>
                </c:pt>
                <c:pt idx="1">
                  <c:v>31.6</c:v>
                </c:pt>
                <c:pt idx="2">
                  <c:v>30.6</c:v>
                </c:pt>
                <c:pt idx="3">
                  <c:v>29.6</c:v>
                </c:pt>
                <c:pt idx="4">
                  <c:v>28.700000000000003</c:v>
                </c:pt>
                <c:pt idx="5">
                  <c:v>27.700000000000003</c:v>
                </c:pt>
                <c:pt idx="6">
                  <c:v>26.800000000000004</c:v>
                </c:pt>
                <c:pt idx="7">
                  <c:v>25.800000000000004</c:v>
                </c:pt>
                <c:pt idx="8">
                  <c:v>24.900000000000006</c:v>
                </c:pt>
                <c:pt idx="9">
                  <c:v>24.000000000000007</c:v>
                </c:pt>
                <c:pt idx="10">
                  <c:v>23.000000000000007</c:v>
                </c:pt>
                <c:pt idx="11">
                  <c:v>22.100000000000009</c:v>
                </c:pt>
                <c:pt idx="12">
                  <c:v>21.100000000000009</c:v>
                </c:pt>
                <c:pt idx="13">
                  <c:v>20.20000000000001</c:v>
                </c:pt>
                <c:pt idx="14">
                  <c:v>19.300000000000011</c:v>
                </c:pt>
                <c:pt idx="15">
                  <c:v>18.500000000000011</c:v>
                </c:pt>
                <c:pt idx="16">
                  <c:v>17.600000000000012</c:v>
                </c:pt>
                <c:pt idx="17">
                  <c:v>16.800000000000011</c:v>
                </c:pt>
                <c:pt idx="18">
                  <c:v>16.100000000000012</c:v>
                </c:pt>
                <c:pt idx="19">
                  <c:v>15.300000000000011</c:v>
                </c:pt>
                <c:pt idx="20">
                  <c:v>14.500000000000011</c:v>
                </c:pt>
                <c:pt idx="21">
                  <c:v>13.70000000000001</c:v>
                </c:pt>
                <c:pt idx="22">
                  <c:v>12.900000000000009</c:v>
                </c:pt>
                <c:pt idx="23">
                  <c:v>12.100000000000009</c:v>
                </c:pt>
                <c:pt idx="24">
                  <c:v>11.400000000000009</c:v>
                </c:pt>
                <c:pt idx="25">
                  <c:v>10.80000000000001</c:v>
                </c:pt>
                <c:pt idx="26">
                  <c:v>10.20000000000001</c:v>
                </c:pt>
                <c:pt idx="27">
                  <c:v>9.6000000000000103</c:v>
                </c:pt>
                <c:pt idx="28">
                  <c:v>9.0000000000000107</c:v>
                </c:pt>
                <c:pt idx="29">
                  <c:v>8.5000000000000107</c:v>
                </c:pt>
                <c:pt idx="30">
                  <c:v>8.0000000000000107</c:v>
                </c:pt>
                <c:pt idx="31">
                  <c:v>7.400000000000011</c:v>
                </c:pt>
                <c:pt idx="32">
                  <c:v>6.900000000000011</c:v>
                </c:pt>
                <c:pt idx="33">
                  <c:v>6.400000000000011</c:v>
                </c:pt>
                <c:pt idx="34">
                  <c:v>5.900000000000011</c:v>
                </c:pt>
                <c:pt idx="35">
                  <c:v>5.400000000000011</c:v>
                </c:pt>
                <c:pt idx="36">
                  <c:v>4.900000000000011</c:v>
                </c:pt>
                <c:pt idx="37">
                  <c:v>4.400000000000011</c:v>
                </c:pt>
                <c:pt idx="38">
                  <c:v>3.900000000000011</c:v>
                </c:pt>
              </c:numCache>
            </c:numRef>
          </c:yVal>
          <c:smooth val="1"/>
        </c:ser>
        <c:dLbls>
          <c:showLegendKey val="0"/>
          <c:showVal val="0"/>
          <c:showCatName val="0"/>
          <c:showSerName val="0"/>
          <c:showPercent val="0"/>
          <c:showBubbleSize val="0"/>
        </c:dLbls>
        <c:axId val="192557408"/>
        <c:axId val="192557968"/>
      </c:scatterChart>
      <c:valAx>
        <c:axId val="192557408"/>
        <c:scaling>
          <c:orientation val="minMax"/>
          <c:max val="0.37000000000000005"/>
          <c:min val="0.22000000000000003"/>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Tiempo de refrigeración</a:t>
                </a:r>
              </a:p>
            </c:rich>
          </c:tx>
          <c:layout/>
          <c:overlay val="0"/>
          <c:spPr>
            <a:noFill/>
            <a:ln>
              <a:noFill/>
            </a:ln>
            <a:effectLst/>
          </c:spPr>
        </c:title>
        <c:numFmt formatCode="h:m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2557968"/>
        <c:crosses val="autoZero"/>
        <c:crossBetween val="midCat"/>
        <c:majorUnit val="1.5000000000000003E-2"/>
        <c:minorUnit val="1.0000000000000002E-3"/>
      </c:valAx>
      <c:valAx>
        <c:axId val="1925579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Temperatura de la leche</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2557408"/>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Proceso de refrigeración de leche en el segundo ordeño</a:t>
            </a:r>
          </a:p>
        </c:rich>
      </c:tx>
      <c:layout/>
      <c:overlay val="0"/>
      <c:spPr>
        <a:noFill/>
        <a:ln>
          <a:noFill/>
        </a:ln>
        <a:effectLst/>
      </c:spPr>
    </c:title>
    <c:autoTitleDeleted val="0"/>
    <c:plotArea>
      <c:layout/>
      <c:scatterChart>
        <c:scatterStyle val="smoothMarker"/>
        <c:varyColors val="0"/>
        <c:ser>
          <c:idx val="0"/>
          <c:order val="0"/>
          <c:spPr>
            <a:ln w="19050" cap="rnd">
              <a:solidFill>
                <a:schemeClr val="accent6">
                  <a:lumMod val="75000"/>
                </a:schemeClr>
              </a:solidFill>
              <a:round/>
            </a:ln>
            <a:effectLst/>
          </c:spPr>
          <c:marker>
            <c:symbol val="circle"/>
            <c:size val="5"/>
            <c:spPr>
              <a:solidFill>
                <a:schemeClr val="accent6">
                  <a:lumMod val="75000"/>
                </a:schemeClr>
              </a:solidFill>
              <a:ln w="9525">
                <a:solidFill>
                  <a:schemeClr val="accent6">
                    <a:lumMod val="75000"/>
                  </a:schemeClr>
                </a:solidFill>
              </a:ln>
              <a:effectLst/>
            </c:spPr>
          </c:marker>
          <c:xVal>
            <c:numRef>
              <c:f>'TOMA DE DATOS ALBORADA'!$G$4:$G$43</c:f>
              <c:numCache>
                <c:formatCode>h:mm</c:formatCode>
                <c:ptCount val="40"/>
                <c:pt idx="0">
                  <c:v>0.72361111111111598</c:v>
                </c:pt>
                <c:pt idx="1">
                  <c:v>0.72708333333333797</c:v>
                </c:pt>
                <c:pt idx="2">
                  <c:v>0.73055555555555995</c:v>
                </c:pt>
                <c:pt idx="3">
                  <c:v>0.73402777777778205</c:v>
                </c:pt>
                <c:pt idx="4">
                  <c:v>0.73750000000000404</c:v>
                </c:pt>
                <c:pt idx="5">
                  <c:v>0.74097222222222603</c:v>
                </c:pt>
                <c:pt idx="6">
                  <c:v>0.74444444444444802</c:v>
                </c:pt>
                <c:pt idx="7">
                  <c:v>0.74791666666667</c:v>
                </c:pt>
                <c:pt idx="8">
                  <c:v>0.75138888888889199</c:v>
                </c:pt>
                <c:pt idx="9">
                  <c:v>0.75486111111111398</c:v>
                </c:pt>
                <c:pt idx="10">
                  <c:v>0.75833333333333697</c:v>
                </c:pt>
                <c:pt idx="11">
                  <c:v>0.76180555555555896</c:v>
                </c:pt>
                <c:pt idx="12">
                  <c:v>0.76527777777778105</c:v>
                </c:pt>
                <c:pt idx="13">
                  <c:v>0.76875000000000304</c:v>
                </c:pt>
                <c:pt idx="14">
                  <c:v>0.77222222222222503</c:v>
                </c:pt>
                <c:pt idx="15">
                  <c:v>0.77569444444444702</c:v>
                </c:pt>
                <c:pt idx="16">
                  <c:v>0.77916666666666901</c:v>
                </c:pt>
                <c:pt idx="17">
                  <c:v>0.78263888888889099</c:v>
                </c:pt>
                <c:pt idx="18">
                  <c:v>0.78611111111111298</c:v>
                </c:pt>
                <c:pt idx="19">
                  <c:v>0.78958333333333497</c:v>
                </c:pt>
                <c:pt idx="20">
                  <c:v>0.79305555555555796</c:v>
                </c:pt>
                <c:pt idx="21">
                  <c:v>0.79652777777778005</c:v>
                </c:pt>
                <c:pt idx="22">
                  <c:v>0.80000000000000204</c:v>
                </c:pt>
                <c:pt idx="23">
                  <c:v>0.80347222222222403</c:v>
                </c:pt>
                <c:pt idx="24">
                  <c:v>0.80694444444444602</c:v>
                </c:pt>
                <c:pt idx="25">
                  <c:v>0.81041666666666801</c:v>
                </c:pt>
                <c:pt idx="26">
                  <c:v>0.81388888888888999</c:v>
                </c:pt>
                <c:pt idx="27">
                  <c:v>0.81736111111111198</c:v>
                </c:pt>
                <c:pt idx="28">
                  <c:v>0.82083333333333397</c:v>
                </c:pt>
                <c:pt idx="29">
                  <c:v>0.82430555555555596</c:v>
                </c:pt>
                <c:pt idx="30">
                  <c:v>0.82777777777777894</c:v>
                </c:pt>
                <c:pt idx="31">
                  <c:v>0.83125000000000104</c:v>
                </c:pt>
                <c:pt idx="32">
                  <c:v>0.83472222222222303</c:v>
                </c:pt>
                <c:pt idx="33">
                  <c:v>0.83819444444444502</c:v>
                </c:pt>
                <c:pt idx="34">
                  <c:v>0.84166666666666701</c:v>
                </c:pt>
                <c:pt idx="35">
                  <c:v>0.84513888888888899</c:v>
                </c:pt>
                <c:pt idx="36">
                  <c:v>0.84861111111111109</c:v>
                </c:pt>
                <c:pt idx="37">
                  <c:v>0.8520833333333333</c:v>
                </c:pt>
                <c:pt idx="38">
                  <c:v>0.85555555555555562</c:v>
                </c:pt>
              </c:numCache>
            </c:numRef>
          </c:xVal>
          <c:yVal>
            <c:numRef>
              <c:f>'TOMA DE DATOS ALBORADA'!$H$4:$H$43</c:f>
              <c:numCache>
                <c:formatCode>General</c:formatCode>
                <c:ptCount val="40"/>
                <c:pt idx="0">
                  <c:v>15.2</c:v>
                </c:pt>
                <c:pt idx="1">
                  <c:v>14.799999999999999</c:v>
                </c:pt>
                <c:pt idx="2">
                  <c:v>14.399999999999999</c:v>
                </c:pt>
                <c:pt idx="3">
                  <c:v>13.999999999999998</c:v>
                </c:pt>
                <c:pt idx="4">
                  <c:v>13.599999999999998</c:v>
                </c:pt>
                <c:pt idx="5">
                  <c:v>13.299999999999997</c:v>
                </c:pt>
                <c:pt idx="6">
                  <c:v>12.999999999999996</c:v>
                </c:pt>
                <c:pt idx="7">
                  <c:v>12.599999999999996</c:v>
                </c:pt>
                <c:pt idx="8">
                  <c:v>12.199999999999996</c:v>
                </c:pt>
                <c:pt idx="9">
                  <c:v>11.799999999999995</c:v>
                </c:pt>
                <c:pt idx="10">
                  <c:v>11.399999999999995</c:v>
                </c:pt>
                <c:pt idx="11">
                  <c:v>10.999999999999995</c:v>
                </c:pt>
                <c:pt idx="12">
                  <c:v>10.599999999999994</c:v>
                </c:pt>
                <c:pt idx="13">
                  <c:v>10.199999999999994</c:v>
                </c:pt>
                <c:pt idx="14">
                  <c:v>9.7999999999999936</c:v>
                </c:pt>
                <c:pt idx="15">
                  <c:v>9.4999999999999929</c:v>
                </c:pt>
                <c:pt idx="16">
                  <c:v>9.1999999999999922</c:v>
                </c:pt>
                <c:pt idx="17">
                  <c:v>8.9999999999999929</c:v>
                </c:pt>
                <c:pt idx="18">
                  <c:v>8.5999999999999925</c:v>
                </c:pt>
                <c:pt idx="19">
                  <c:v>8.2999999999999918</c:v>
                </c:pt>
                <c:pt idx="20">
                  <c:v>8.0999999999999925</c:v>
                </c:pt>
                <c:pt idx="21">
                  <c:v>7.7999999999999927</c:v>
                </c:pt>
                <c:pt idx="22">
                  <c:v>7.4999999999999929</c:v>
                </c:pt>
                <c:pt idx="23">
                  <c:v>7.1999999999999931</c:v>
                </c:pt>
                <c:pt idx="24">
                  <c:v>6.9999999999999929</c:v>
                </c:pt>
                <c:pt idx="25">
                  <c:v>6.6999999999999931</c:v>
                </c:pt>
                <c:pt idx="26">
                  <c:v>6.3999999999999932</c:v>
                </c:pt>
                <c:pt idx="27">
                  <c:v>6.0999999999999934</c:v>
                </c:pt>
                <c:pt idx="28">
                  <c:v>5.8999999999999932</c:v>
                </c:pt>
                <c:pt idx="29">
                  <c:v>5.6999999999999931</c:v>
                </c:pt>
                <c:pt idx="30">
                  <c:v>5.4999999999999929</c:v>
                </c:pt>
                <c:pt idx="31">
                  <c:v>5.2999999999999927</c:v>
                </c:pt>
                <c:pt idx="32">
                  <c:v>5.0999999999999925</c:v>
                </c:pt>
                <c:pt idx="33">
                  <c:v>4.8999999999999924</c:v>
                </c:pt>
                <c:pt idx="34">
                  <c:v>4.6999999999999922</c:v>
                </c:pt>
                <c:pt idx="35">
                  <c:v>4.499999999999992</c:v>
                </c:pt>
                <c:pt idx="36">
                  <c:v>4.2999999999999918</c:v>
                </c:pt>
                <c:pt idx="37">
                  <c:v>4.0999999999999917</c:v>
                </c:pt>
                <c:pt idx="38">
                  <c:v>3.8999999999999915</c:v>
                </c:pt>
              </c:numCache>
            </c:numRef>
          </c:yVal>
          <c:smooth val="1"/>
        </c:ser>
        <c:dLbls>
          <c:showLegendKey val="0"/>
          <c:showVal val="0"/>
          <c:showCatName val="0"/>
          <c:showSerName val="0"/>
          <c:showPercent val="0"/>
          <c:showBubbleSize val="0"/>
        </c:dLbls>
        <c:axId val="243004832"/>
        <c:axId val="243005392"/>
      </c:scatterChart>
      <c:valAx>
        <c:axId val="243004832"/>
        <c:scaling>
          <c:orientation val="minMax"/>
          <c:max val="0.8600000000000001"/>
          <c:min val="0.7200000000000000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Tiempo de refrigeración</a:t>
                </a:r>
              </a:p>
            </c:rich>
          </c:tx>
          <c:layout/>
          <c:overlay val="0"/>
          <c:spPr>
            <a:noFill/>
            <a:ln>
              <a:noFill/>
            </a:ln>
            <a:effectLst/>
          </c:spPr>
        </c:title>
        <c:numFmt formatCode="h:m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43005392"/>
        <c:crosses val="autoZero"/>
        <c:crossBetween val="midCat"/>
        <c:majorUnit val="1.5000000000000003E-2"/>
        <c:minorUnit val="1.0000000000000002E-3"/>
      </c:valAx>
      <c:valAx>
        <c:axId val="2430053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Temperatura de la leche</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43004832"/>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49AC35-E52D-47BD-A263-2327A818FC76}" type="datetimeFigureOut">
              <a:rPr lang="es-EC" smtClean="0"/>
              <a:t>09/06/2014</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A94AFC-C288-48BB-A11E-043B66194EF4}" type="slidenum">
              <a:rPr lang="es-EC" smtClean="0"/>
              <a:t>‹Nº›</a:t>
            </a:fld>
            <a:endParaRPr lang="es-EC"/>
          </a:p>
        </p:txBody>
      </p:sp>
    </p:spTree>
    <p:extLst>
      <p:ext uri="{BB962C8B-B14F-4D97-AF65-F5344CB8AC3E}">
        <p14:creationId xmlns:p14="http://schemas.microsoft.com/office/powerpoint/2010/main" val="3392797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4</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13</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14</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15</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16</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17</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18</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19</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20</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21</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22</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5</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23</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24</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25</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26</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27</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28</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29</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30</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33</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34</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6</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35</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36</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37</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38</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39</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40</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41</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42</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44</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45</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7</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46</a:t>
            </a:fld>
            <a:endParaRPr lang="es-EC"/>
          </a:p>
        </p:txBody>
      </p:sp>
    </p:spTree>
    <p:extLst>
      <p:ext uri="{BB962C8B-B14F-4D97-AF65-F5344CB8AC3E}">
        <p14:creationId xmlns:p14="http://schemas.microsoft.com/office/powerpoint/2010/main" val="16825789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47</a:t>
            </a:fld>
            <a:endParaRPr lang="es-EC"/>
          </a:p>
        </p:txBody>
      </p:sp>
    </p:spTree>
    <p:extLst>
      <p:ext uri="{BB962C8B-B14F-4D97-AF65-F5344CB8AC3E}">
        <p14:creationId xmlns:p14="http://schemas.microsoft.com/office/powerpoint/2010/main" val="2789132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48</a:t>
            </a:fld>
            <a:endParaRPr lang="es-EC"/>
          </a:p>
        </p:txBody>
      </p:sp>
    </p:spTree>
    <p:extLst>
      <p:ext uri="{BB962C8B-B14F-4D97-AF65-F5344CB8AC3E}">
        <p14:creationId xmlns:p14="http://schemas.microsoft.com/office/powerpoint/2010/main" val="16817386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49</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50</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51</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53</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54</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55</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56</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8</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57</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58</a:t>
            </a:fld>
            <a:endParaRPr lang="es-EC"/>
          </a:p>
        </p:txBody>
      </p:sp>
    </p:spTree>
    <p:extLst>
      <p:ext uri="{BB962C8B-B14F-4D97-AF65-F5344CB8AC3E}">
        <p14:creationId xmlns:p14="http://schemas.microsoft.com/office/powerpoint/2010/main" val="990785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9</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10</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11</a:t>
            </a:fld>
            <a:endParaRPr lang="es-EC"/>
          </a:p>
        </p:txBody>
      </p:sp>
    </p:spTree>
    <p:extLst>
      <p:ext uri="{BB962C8B-B14F-4D97-AF65-F5344CB8AC3E}">
        <p14:creationId xmlns:p14="http://schemas.microsoft.com/office/powerpoint/2010/main" val="47310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A94AFC-C288-48BB-A11E-043B66194EF4}" type="slidenum">
              <a:rPr lang="es-EC" smtClean="0"/>
              <a:t>12</a:t>
            </a:fld>
            <a:endParaRPr lang="es-EC"/>
          </a:p>
        </p:txBody>
      </p:sp>
    </p:spTree>
    <p:extLst>
      <p:ext uri="{BB962C8B-B14F-4D97-AF65-F5344CB8AC3E}">
        <p14:creationId xmlns:p14="http://schemas.microsoft.com/office/powerpoint/2010/main" val="47310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24263D6B-78C0-4D55-AEBD-B405521D9F06}" type="datetimeFigureOut">
              <a:rPr lang="es-EC" smtClean="0"/>
              <a:t>09/06/2014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EDB7726-88A7-4901-AA43-59F45F018154}" type="slidenum">
              <a:rPr lang="es-EC" smtClean="0"/>
              <a:t>‹Nº›</a:t>
            </a:fld>
            <a:endParaRPr lang="es-EC"/>
          </a:p>
        </p:txBody>
      </p:sp>
    </p:spTree>
    <p:extLst>
      <p:ext uri="{BB962C8B-B14F-4D97-AF65-F5344CB8AC3E}">
        <p14:creationId xmlns:p14="http://schemas.microsoft.com/office/powerpoint/2010/main" val="1483585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24263D6B-78C0-4D55-AEBD-B405521D9F06}" type="datetimeFigureOut">
              <a:rPr lang="es-EC" smtClean="0"/>
              <a:t>09/06/2014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EDB7726-88A7-4901-AA43-59F45F018154}" type="slidenum">
              <a:rPr lang="es-EC" smtClean="0"/>
              <a:t>‹Nº›</a:t>
            </a:fld>
            <a:endParaRPr lang="es-EC"/>
          </a:p>
        </p:txBody>
      </p:sp>
    </p:spTree>
    <p:extLst>
      <p:ext uri="{BB962C8B-B14F-4D97-AF65-F5344CB8AC3E}">
        <p14:creationId xmlns:p14="http://schemas.microsoft.com/office/powerpoint/2010/main" val="1368630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24263D6B-78C0-4D55-AEBD-B405521D9F06}" type="datetimeFigureOut">
              <a:rPr lang="es-EC" smtClean="0"/>
              <a:t>09/06/2014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EDB7726-88A7-4901-AA43-59F45F018154}" type="slidenum">
              <a:rPr lang="es-EC" smtClean="0"/>
              <a:t>‹Nº›</a:t>
            </a:fld>
            <a:endParaRPr lang="es-EC"/>
          </a:p>
        </p:txBody>
      </p:sp>
    </p:spTree>
    <p:extLst>
      <p:ext uri="{BB962C8B-B14F-4D97-AF65-F5344CB8AC3E}">
        <p14:creationId xmlns:p14="http://schemas.microsoft.com/office/powerpoint/2010/main" val="192978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24263D6B-78C0-4D55-AEBD-B405521D9F06}" type="datetimeFigureOut">
              <a:rPr lang="es-EC" smtClean="0"/>
              <a:t>09/06/2014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EDB7726-88A7-4901-AA43-59F45F018154}" type="slidenum">
              <a:rPr lang="es-EC" smtClean="0"/>
              <a:t>‹Nº›</a:t>
            </a:fld>
            <a:endParaRPr lang="es-EC"/>
          </a:p>
        </p:txBody>
      </p:sp>
    </p:spTree>
    <p:extLst>
      <p:ext uri="{BB962C8B-B14F-4D97-AF65-F5344CB8AC3E}">
        <p14:creationId xmlns:p14="http://schemas.microsoft.com/office/powerpoint/2010/main" val="3713491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24263D6B-78C0-4D55-AEBD-B405521D9F06}" type="datetimeFigureOut">
              <a:rPr lang="es-EC" smtClean="0"/>
              <a:t>09/06/2014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EDB7726-88A7-4901-AA43-59F45F018154}" type="slidenum">
              <a:rPr lang="es-EC" smtClean="0"/>
              <a:t>‹Nº›</a:t>
            </a:fld>
            <a:endParaRPr lang="es-EC"/>
          </a:p>
        </p:txBody>
      </p:sp>
    </p:spTree>
    <p:extLst>
      <p:ext uri="{BB962C8B-B14F-4D97-AF65-F5344CB8AC3E}">
        <p14:creationId xmlns:p14="http://schemas.microsoft.com/office/powerpoint/2010/main" val="3560091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24263D6B-78C0-4D55-AEBD-B405521D9F06}" type="datetimeFigureOut">
              <a:rPr lang="es-EC" smtClean="0"/>
              <a:t>09/06/2014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CEDB7726-88A7-4901-AA43-59F45F018154}" type="slidenum">
              <a:rPr lang="es-EC" smtClean="0"/>
              <a:t>‹Nº›</a:t>
            </a:fld>
            <a:endParaRPr lang="es-EC"/>
          </a:p>
        </p:txBody>
      </p:sp>
    </p:spTree>
    <p:extLst>
      <p:ext uri="{BB962C8B-B14F-4D97-AF65-F5344CB8AC3E}">
        <p14:creationId xmlns:p14="http://schemas.microsoft.com/office/powerpoint/2010/main" val="3133878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24263D6B-78C0-4D55-AEBD-B405521D9F06}" type="datetimeFigureOut">
              <a:rPr lang="es-EC" smtClean="0"/>
              <a:t>09/06/2014</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CEDB7726-88A7-4901-AA43-59F45F018154}" type="slidenum">
              <a:rPr lang="es-EC" smtClean="0"/>
              <a:t>‹Nº›</a:t>
            </a:fld>
            <a:endParaRPr lang="es-EC"/>
          </a:p>
        </p:txBody>
      </p:sp>
    </p:spTree>
    <p:extLst>
      <p:ext uri="{BB962C8B-B14F-4D97-AF65-F5344CB8AC3E}">
        <p14:creationId xmlns:p14="http://schemas.microsoft.com/office/powerpoint/2010/main" val="1925344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24263D6B-78C0-4D55-AEBD-B405521D9F06}" type="datetimeFigureOut">
              <a:rPr lang="es-EC" smtClean="0"/>
              <a:t>09/06/2014</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CEDB7726-88A7-4901-AA43-59F45F018154}" type="slidenum">
              <a:rPr lang="es-EC" smtClean="0"/>
              <a:t>‹Nº›</a:t>
            </a:fld>
            <a:endParaRPr lang="es-EC"/>
          </a:p>
        </p:txBody>
      </p:sp>
    </p:spTree>
    <p:extLst>
      <p:ext uri="{BB962C8B-B14F-4D97-AF65-F5344CB8AC3E}">
        <p14:creationId xmlns:p14="http://schemas.microsoft.com/office/powerpoint/2010/main" val="1334945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4263D6B-78C0-4D55-AEBD-B405521D9F06}" type="datetimeFigureOut">
              <a:rPr lang="es-EC" smtClean="0"/>
              <a:t>09/06/2014</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CEDB7726-88A7-4901-AA43-59F45F018154}" type="slidenum">
              <a:rPr lang="es-EC" smtClean="0"/>
              <a:t>‹Nº›</a:t>
            </a:fld>
            <a:endParaRPr lang="es-EC"/>
          </a:p>
        </p:txBody>
      </p:sp>
    </p:spTree>
    <p:extLst>
      <p:ext uri="{BB962C8B-B14F-4D97-AF65-F5344CB8AC3E}">
        <p14:creationId xmlns:p14="http://schemas.microsoft.com/office/powerpoint/2010/main" val="2466320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4263D6B-78C0-4D55-AEBD-B405521D9F06}" type="datetimeFigureOut">
              <a:rPr lang="es-EC" smtClean="0"/>
              <a:t>09/06/2014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CEDB7726-88A7-4901-AA43-59F45F018154}" type="slidenum">
              <a:rPr lang="es-EC" smtClean="0"/>
              <a:t>‹Nº›</a:t>
            </a:fld>
            <a:endParaRPr lang="es-EC"/>
          </a:p>
        </p:txBody>
      </p:sp>
    </p:spTree>
    <p:extLst>
      <p:ext uri="{BB962C8B-B14F-4D97-AF65-F5344CB8AC3E}">
        <p14:creationId xmlns:p14="http://schemas.microsoft.com/office/powerpoint/2010/main" val="1435545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4263D6B-78C0-4D55-AEBD-B405521D9F06}" type="datetimeFigureOut">
              <a:rPr lang="es-EC" smtClean="0"/>
              <a:t>09/06/2014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CEDB7726-88A7-4901-AA43-59F45F018154}" type="slidenum">
              <a:rPr lang="es-EC" smtClean="0"/>
              <a:t>‹Nº›</a:t>
            </a:fld>
            <a:endParaRPr lang="es-EC"/>
          </a:p>
        </p:txBody>
      </p:sp>
    </p:spTree>
    <p:extLst>
      <p:ext uri="{BB962C8B-B14F-4D97-AF65-F5344CB8AC3E}">
        <p14:creationId xmlns:p14="http://schemas.microsoft.com/office/powerpoint/2010/main" val="1141657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4000"/>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63D6B-78C0-4D55-AEBD-B405521D9F06}" type="datetimeFigureOut">
              <a:rPr lang="es-EC" smtClean="0"/>
              <a:t>09/06/2014</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DB7726-88A7-4901-AA43-59F45F018154}" type="slidenum">
              <a:rPr lang="es-EC" smtClean="0"/>
              <a:t>‹Nº›</a:t>
            </a:fld>
            <a:endParaRPr lang="es-EC"/>
          </a:p>
        </p:txBody>
      </p:sp>
    </p:spTree>
    <p:extLst>
      <p:ext uri="{BB962C8B-B14F-4D97-AF65-F5344CB8AC3E}">
        <p14:creationId xmlns:p14="http://schemas.microsoft.com/office/powerpoint/2010/main" val="202286819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jp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jp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jp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28.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360.png"/><Relationship Id="rId13" Type="http://schemas.openxmlformats.org/officeDocument/2006/relationships/image" Target="../media/image410.png"/><Relationship Id="rId18" Type="http://schemas.openxmlformats.org/officeDocument/2006/relationships/image" Target="../media/image34.png"/><Relationship Id="rId3" Type="http://schemas.openxmlformats.org/officeDocument/2006/relationships/image" Target="../media/image1.jpg"/><Relationship Id="rId7" Type="http://schemas.openxmlformats.org/officeDocument/2006/relationships/image" Target="../media/image350.png"/><Relationship Id="rId12" Type="http://schemas.openxmlformats.org/officeDocument/2006/relationships/image" Target="../media/image400.png"/><Relationship Id="rId17" Type="http://schemas.openxmlformats.org/officeDocument/2006/relationships/image" Target="../media/image33.png"/><Relationship Id="rId2" Type="http://schemas.openxmlformats.org/officeDocument/2006/relationships/notesSlide" Target="../notesSlides/notesSlide18.xml"/><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0.png"/><Relationship Id="rId11" Type="http://schemas.openxmlformats.org/officeDocument/2006/relationships/image" Target="../media/image390.png"/><Relationship Id="rId5" Type="http://schemas.openxmlformats.org/officeDocument/2006/relationships/image" Target="../media/image29.jpeg"/><Relationship Id="rId15" Type="http://schemas.openxmlformats.org/officeDocument/2006/relationships/image" Target="../media/image31.png"/><Relationship Id="rId10" Type="http://schemas.openxmlformats.org/officeDocument/2006/relationships/image" Target="../media/image380.png"/><Relationship Id="rId4" Type="http://schemas.openxmlformats.org/officeDocument/2006/relationships/image" Target="../media/image3.png"/><Relationship Id="rId9" Type="http://schemas.openxmlformats.org/officeDocument/2006/relationships/image" Target="../media/image370.png"/><Relationship Id="rId1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jp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jp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15" Type="http://schemas.openxmlformats.org/officeDocument/2006/relationships/image" Target="../media/image45.png"/><Relationship Id="rId10" Type="http://schemas.openxmlformats.org/officeDocument/2006/relationships/image" Target="../media/image44.png"/><Relationship Id="rId4" Type="http://schemas.openxmlformats.org/officeDocument/2006/relationships/image" Target="../media/image3.png"/><Relationship Id="rId9" Type="http://schemas.openxmlformats.org/officeDocument/2006/relationships/image" Target="../media/image43.png"/><Relationship Id="rId14" Type="http://schemas.openxmlformats.org/officeDocument/2006/relationships/image" Target="../media/image361.png"/></Relationships>
</file>

<file path=ppt/slides/_rels/slide24.xml.rels><?xml version="1.0" encoding="UTF-8" standalone="yes"?>
<Relationships xmlns="http://schemas.openxmlformats.org/package/2006/relationships"><Relationship Id="rId8" Type="http://schemas.openxmlformats.org/officeDocument/2006/relationships/image" Target="../media/image401.png"/><Relationship Id="rId13" Type="http://schemas.openxmlformats.org/officeDocument/2006/relationships/image" Target="../media/image450.png"/><Relationship Id="rId3" Type="http://schemas.openxmlformats.org/officeDocument/2006/relationships/image" Target="../media/image1.jpg"/><Relationship Id="rId7" Type="http://schemas.openxmlformats.org/officeDocument/2006/relationships/image" Target="../media/image391.png"/><Relationship Id="rId12" Type="http://schemas.openxmlformats.org/officeDocument/2006/relationships/image" Target="../media/image44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81.png"/><Relationship Id="rId11" Type="http://schemas.openxmlformats.org/officeDocument/2006/relationships/image" Target="../media/image430.png"/><Relationship Id="rId5" Type="http://schemas.openxmlformats.org/officeDocument/2006/relationships/image" Target="../media/image371.png"/><Relationship Id="rId10" Type="http://schemas.openxmlformats.org/officeDocument/2006/relationships/image" Target="../media/image49.png"/><Relationship Id="rId4" Type="http://schemas.openxmlformats.org/officeDocument/2006/relationships/image" Target="../media/image3.png"/><Relationship Id="rId9" Type="http://schemas.openxmlformats.org/officeDocument/2006/relationships/image" Target="../media/image411.pn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jpg"/><Relationship Id="rId7"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3.pn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55.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jpg"/><Relationship Id="rId7"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58.jpeg"/><Relationship Id="rId5" Type="http://schemas.openxmlformats.org/officeDocument/2006/relationships/image" Target="../media/image56.jpeg"/><Relationship Id="rId10" Type="http://schemas.openxmlformats.org/officeDocument/2006/relationships/image" Target="../media/image80.png"/><Relationship Id="rId4" Type="http://schemas.openxmlformats.org/officeDocument/2006/relationships/image" Target="../media/image3.png"/><Relationship Id="rId9" Type="http://schemas.openxmlformats.org/officeDocument/2006/relationships/image" Target="../media/image79.png"/></Relationships>
</file>

<file path=ppt/slides/_rels/slide2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3.png"/><Relationship Id="rId7" Type="http://schemas.openxmlformats.org/officeDocument/2006/relationships/image" Target="../media/image60.png"/><Relationship Id="rId12"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90.png"/><Relationship Id="rId5" Type="http://schemas.openxmlformats.org/officeDocument/2006/relationships/image" Target="../media/image83.pn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jpg"/><Relationship Id="rId7" Type="http://schemas.openxmlformats.org/officeDocument/2006/relationships/image" Target="../media/image10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68.png"/><Relationship Id="rId5" Type="http://schemas.openxmlformats.org/officeDocument/2006/relationships/image" Target="../media/image65.png"/><Relationship Id="rId10" Type="http://schemas.openxmlformats.org/officeDocument/2006/relationships/image" Target="../media/image67.png"/><Relationship Id="rId4" Type="http://schemas.openxmlformats.org/officeDocument/2006/relationships/image" Target="../media/image3.png"/><Relationship Id="rId9"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6.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jpg"/><Relationship Id="rId7"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3.png"/><Relationship Id="rId9" Type="http://schemas.openxmlformats.org/officeDocument/2006/relationships/image" Target="../media/image89.png"/></Relationships>
</file>

<file path=ppt/slides/_rels/slide3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2.xml"/><Relationship Id="rId7" Type="http://schemas.openxmlformats.org/officeDocument/2006/relationships/image" Target="../media/image92.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png"/><Relationship Id="rId5" Type="http://schemas.openxmlformats.org/officeDocument/2006/relationships/image" Target="../media/image1.jpg"/><Relationship Id="rId10" Type="http://schemas.openxmlformats.org/officeDocument/2006/relationships/image" Target="../media/image98.png"/><Relationship Id="rId4" Type="http://schemas.openxmlformats.org/officeDocument/2006/relationships/notesSlide" Target="../notesSlides/notesSlide30.xml"/><Relationship Id="rId9" Type="http://schemas.openxmlformats.org/officeDocument/2006/relationships/image" Target="../media/image97.png"/></Relationships>
</file>

<file path=ppt/slides/_rels/slide3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10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99.png"/><Relationship Id="rId10" Type="http://schemas.microsoft.com/office/2007/relationships/hdphoto" Target="../media/hdphoto4.wdp"/><Relationship Id="rId4" Type="http://schemas.openxmlformats.org/officeDocument/2006/relationships/image" Target="../media/image112.png"/><Relationship Id="rId9" Type="http://schemas.openxmlformats.org/officeDocument/2006/relationships/image" Target="../media/image104.png"/></Relationships>
</file>

<file path=ppt/slides/_rels/slide3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slideLayout" Target="../slideLayouts/slideLayout2.xml"/><Relationship Id="rId7" Type="http://schemas.microsoft.com/office/2007/relationships/hdphoto" Target="../media/hdphoto5.wdp"/><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05.png"/><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8" Type="http://schemas.openxmlformats.org/officeDocument/2006/relationships/image" Target="../media/image1440.png"/><Relationship Id="rId13" Type="http://schemas.openxmlformats.org/officeDocument/2006/relationships/image" Target="../media/image1490.png"/><Relationship Id="rId3" Type="http://schemas.openxmlformats.org/officeDocument/2006/relationships/slideLayout" Target="../slideLayouts/slideLayout2.xml"/><Relationship Id="rId7" Type="http://schemas.openxmlformats.org/officeDocument/2006/relationships/image" Target="../media/image107.png"/><Relationship Id="rId12" Type="http://schemas.openxmlformats.org/officeDocument/2006/relationships/image" Target="../media/image1480.png"/><Relationship Id="rId2" Type="http://schemas.openxmlformats.org/officeDocument/2006/relationships/video" Target="../media/media6.wmv"/><Relationship Id="rId1" Type="http://schemas.microsoft.com/office/2007/relationships/media" Target="../media/media6.wmv"/><Relationship Id="rId6" Type="http://schemas.openxmlformats.org/officeDocument/2006/relationships/image" Target="../media/image3.png"/><Relationship Id="rId5" Type="http://schemas.openxmlformats.org/officeDocument/2006/relationships/image" Target="../media/image1.jpg"/><Relationship Id="rId15" Type="http://schemas.openxmlformats.org/officeDocument/2006/relationships/image" Target="../media/image109.png"/><Relationship Id="rId10" Type="http://schemas.openxmlformats.org/officeDocument/2006/relationships/image" Target="../media/image1460.png"/><Relationship Id="rId4" Type="http://schemas.openxmlformats.org/officeDocument/2006/relationships/notesSlide" Target="../notesSlides/notesSlide33.xml"/><Relationship Id="rId9" Type="http://schemas.openxmlformats.org/officeDocument/2006/relationships/image" Target="../media/image108.png"/><Relationship Id="rId14" Type="http://schemas.openxmlformats.org/officeDocument/2006/relationships/image" Target="../media/image1500.png"/></Relationships>
</file>

<file path=ppt/slides/_rels/slide39.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jpg"/><Relationship Id="rId7" Type="http://schemas.openxmlformats.org/officeDocument/2006/relationships/image" Target="../media/image11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6.wdp"/><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jpg"/><Relationship Id="rId7" Type="http://schemas.openxmlformats.org/officeDocument/2006/relationships/image" Target="../media/image11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14.png"/><Relationship Id="rId4" Type="http://schemas.openxmlformats.org/officeDocument/2006/relationships/image" Target="../media/image3.png"/><Relationship Id="rId9" Type="http://schemas.openxmlformats.org/officeDocument/2006/relationships/image" Target="../media/image128.png"/></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chart" Target="../charts/chart1.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3.png"/><Relationship Id="rId3" Type="http://schemas.openxmlformats.org/officeDocument/2006/relationships/image" Target="../media/image1.jpg"/><Relationship Id="rId7" Type="http://schemas.openxmlformats.org/officeDocument/2006/relationships/chart" Target="../charts/chart2.xml"/><Relationship Id="rId12" Type="http://schemas.openxmlformats.org/officeDocument/2006/relationships/image" Target="../media/image163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19.png"/><Relationship Id="rId11" Type="http://schemas.openxmlformats.org/officeDocument/2006/relationships/image" Target="../media/image1620.png"/><Relationship Id="rId5" Type="http://schemas.openxmlformats.org/officeDocument/2006/relationships/image" Target="../media/image118.png"/><Relationship Id="rId10" Type="http://schemas.openxmlformats.org/officeDocument/2006/relationships/image" Target="../media/image122.png"/><Relationship Id="rId4" Type="http://schemas.openxmlformats.org/officeDocument/2006/relationships/image" Target="../media/image3.png"/><Relationship Id="rId9" Type="http://schemas.openxmlformats.org/officeDocument/2006/relationships/image" Target="../media/image121.png"/></Relationships>
</file>

<file path=ppt/slides/_rels/slide43.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35.png"/><Relationship Id="rId4" Type="http://schemas.openxmlformats.org/officeDocument/2006/relationships/image" Target="../media/image124.png"/><Relationship Id="rId9" Type="http://schemas.openxmlformats.org/officeDocument/2006/relationships/image" Target="../media/image129.png"/></Relationships>
</file>

<file path=ppt/slides/_rels/slide44.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slideLayout" Target="../slideLayouts/slideLayout2.xml"/><Relationship Id="rId7" Type="http://schemas.openxmlformats.org/officeDocument/2006/relationships/image" Target="../media/image130.png"/><Relationship Id="rId2" Type="http://schemas.openxmlformats.org/officeDocument/2006/relationships/video" Target="../media/media7.wmv"/><Relationship Id="rId1" Type="http://schemas.microsoft.com/office/2007/relationships/media" Target="../media/media7.wmv"/><Relationship Id="rId6" Type="http://schemas.openxmlformats.org/officeDocument/2006/relationships/image" Target="../media/image3.png"/><Relationship Id="rId5" Type="http://schemas.openxmlformats.org/officeDocument/2006/relationships/image" Target="../media/image1.jpg"/><Relationship Id="rId10" Type="http://schemas.openxmlformats.org/officeDocument/2006/relationships/image" Target="../media/image136.png"/><Relationship Id="rId4" Type="http://schemas.openxmlformats.org/officeDocument/2006/relationships/notesSlide" Target="../notesSlides/notesSlide38.xml"/><Relationship Id="rId9" Type="http://schemas.openxmlformats.org/officeDocument/2006/relationships/image" Target="../media/image134.pn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40.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3.png"/><Relationship Id="rId7" Type="http://schemas.openxmlformats.org/officeDocument/2006/relationships/image" Target="../media/image14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jpeg"/><Relationship Id="rId4" Type="http://schemas.openxmlformats.org/officeDocument/2006/relationships/image" Target="../media/image141.jpeg"/><Relationship Id="rId9" Type="http://schemas.openxmlformats.org/officeDocument/2006/relationships/image" Target="../media/image146.jpeg"/></Relationships>
</file>

<file path=ppt/slides/_rels/slide47.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3.png"/><Relationship Id="rId7" Type="http://schemas.openxmlformats.org/officeDocument/2006/relationships/image" Target="../media/image150.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jpeg"/><Relationship Id="rId4" Type="http://schemas.openxmlformats.org/officeDocument/2006/relationships/image" Target="../media/image147.jpeg"/></Relationships>
</file>

<file path=ppt/slides/_rels/slide48.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3.png"/><Relationship Id="rId7" Type="http://schemas.openxmlformats.org/officeDocument/2006/relationships/image" Target="../media/image15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54.png"/><Relationship Id="rId11" Type="http://schemas.openxmlformats.org/officeDocument/2006/relationships/image" Target="../media/image159.png"/><Relationship Id="rId5" Type="http://schemas.openxmlformats.org/officeDocument/2006/relationships/image" Target="../media/image153.png"/><Relationship Id="rId10" Type="http://schemas.openxmlformats.org/officeDocument/2006/relationships/image" Target="../media/image158.png"/><Relationship Id="rId4" Type="http://schemas.openxmlformats.org/officeDocument/2006/relationships/image" Target="../media/image152.jpeg"/><Relationship Id="rId9" Type="http://schemas.openxmlformats.org/officeDocument/2006/relationships/image" Target="../media/image157.png"/></Relationships>
</file>

<file path=ppt/slides/_rels/slide49.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slideLayout" Target="../slideLayouts/slideLayout2.xml"/><Relationship Id="rId7" Type="http://schemas.openxmlformats.org/officeDocument/2006/relationships/image" Target="../media/image160.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jpg"/><Relationship Id="rId7" Type="http://schemas.openxmlformats.org/officeDocument/2006/relationships/image" Target="../media/image164.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3.png"/><Relationship Id="rId9" Type="http://schemas.openxmlformats.org/officeDocument/2006/relationships/image" Target="../media/image166.jpeg"/></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6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3000"/>
          </a:stretch>
        </a:blipFill>
        <a:effectLst/>
      </p:bgPr>
    </p:bg>
    <p:spTree>
      <p:nvGrpSpPr>
        <p:cNvPr id="1" name=""/>
        <p:cNvGrpSpPr/>
        <p:nvPr/>
      </p:nvGrpSpPr>
      <p:grpSpPr>
        <a:xfrm>
          <a:off x="0" y="0"/>
          <a:ext cx="0" cy="0"/>
          <a:chOff x="0" y="0"/>
          <a:chExt cx="0" cy="0"/>
        </a:xfrm>
      </p:grpSpPr>
      <p:sp>
        <p:nvSpPr>
          <p:cNvPr id="4" name="3 Rectángulo"/>
          <p:cNvSpPr/>
          <p:nvPr/>
        </p:nvSpPr>
        <p:spPr>
          <a:xfrm>
            <a:off x="1907704" y="2052712"/>
            <a:ext cx="7236296" cy="4616648"/>
          </a:xfrm>
          <a:prstGeom prst="rect">
            <a:avLst/>
          </a:prstGeom>
        </p:spPr>
        <p:txBody>
          <a:bodyPr wrap="square">
            <a:spAutoFit/>
          </a:bodyPr>
          <a:lstStyle/>
          <a:p>
            <a:pPr algn="ctr"/>
            <a:r>
              <a:rPr lang="es-EC" dirty="0"/>
              <a:t> </a:t>
            </a:r>
            <a:r>
              <a:rPr lang="es-EC" sz="2400" b="1" dirty="0" smtClean="0"/>
              <a:t>CARRERA </a:t>
            </a:r>
            <a:r>
              <a:rPr lang="es-EC" sz="2400" b="1" dirty="0"/>
              <a:t>DE INGENIERÍA MECATRÓNICA</a:t>
            </a:r>
            <a:endParaRPr lang="es-EC" sz="2400" b="1" i="1" dirty="0"/>
          </a:p>
          <a:p>
            <a:pPr algn="ctr"/>
            <a:r>
              <a:rPr lang="es-EC" dirty="0"/>
              <a:t> </a:t>
            </a:r>
            <a:endParaRPr lang="es-EC" dirty="0" smtClean="0"/>
          </a:p>
          <a:p>
            <a:pPr algn="ctr"/>
            <a:r>
              <a:rPr lang="es-ES" b="1" dirty="0" smtClean="0"/>
              <a:t>PROYECTO  DE TITULACIÓN PREVIO A LA OBTENCIÓN DEL TÍTULO DE INGENIERO  MECATRÓNICO</a:t>
            </a:r>
            <a:endParaRPr lang="es-EC" b="1" dirty="0" smtClean="0"/>
          </a:p>
          <a:p>
            <a:pPr algn="ctr"/>
            <a:r>
              <a:rPr lang="es-ES" b="1" dirty="0" smtClean="0"/>
              <a:t> </a:t>
            </a:r>
            <a:endParaRPr lang="es-EC" b="1" dirty="0"/>
          </a:p>
          <a:p>
            <a:pPr algn="ctr"/>
            <a:r>
              <a:rPr lang="es-ES" b="1" dirty="0"/>
              <a:t>REALIZADO POR</a:t>
            </a:r>
            <a:r>
              <a:rPr lang="es-ES" b="1" dirty="0" smtClean="0"/>
              <a:t>:</a:t>
            </a:r>
            <a:r>
              <a:rPr lang="es-ES" b="1" dirty="0"/>
              <a:t> </a:t>
            </a:r>
            <a:endParaRPr lang="es-EC" b="1" dirty="0"/>
          </a:p>
          <a:p>
            <a:pPr algn="ctr"/>
            <a:r>
              <a:rPr lang="es-ES" b="1" dirty="0"/>
              <a:t>MILTON PATRICIO RODRÍGUEZ </a:t>
            </a:r>
            <a:r>
              <a:rPr lang="es-ES" b="1" dirty="0" smtClean="0"/>
              <a:t>ÁLVAREZ</a:t>
            </a:r>
            <a:endParaRPr lang="es-EC" b="1" dirty="0"/>
          </a:p>
          <a:p>
            <a:pPr algn="ctr"/>
            <a:r>
              <a:rPr lang="es-ES" b="1" dirty="0"/>
              <a:t>DIEGO WLADIMIR VERA </a:t>
            </a:r>
            <a:r>
              <a:rPr lang="es-ES" b="1" dirty="0" smtClean="0"/>
              <a:t>AGUILERA</a:t>
            </a:r>
            <a:endParaRPr lang="es-EC" b="1" dirty="0"/>
          </a:p>
          <a:p>
            <a:pPr algn="ctr"/>
            <a:r>
              <a:rPr lang="es-EC" b="1" dirty="0"/>
              <a:t>  </a:t>
            </a:r>
            <a:endParaRPr lang="es-EC" dirty="0"/>
          </a:p>
          <a:p>
            <a:pPr algn="ctr"/>
            <a:r>
              <a:rPr lang="es-EC" b="1" dirty="0"/>
              <a:t>TEMA: “DISEÑO Y CONSTRUCCIÓN DE UN TANQUE DE 800 LITROS DE CAPACIDAD CON SISTEMA AUTOMÁTICO DE REFRIGERACIÓN PARA ALMACENAMIENTO DE LECHE CRUDA EN LA HACIENDA LA ALBORADA UBICADA EN LA PROVINCIA DEL CARCHI.”</a:t>
            </a:r>
            <a:endParaRPr lang="es-EC" dirty="0"/>
          </a:p>
          <a:p>
            <a:pPr algn="ctr"/>
            <a:r>
              <a:rPr lang="es-EC" b="1" dirty="0"/>
              <a:t> </a:t>
            </a:r>
          </a:p>
          <a:p>
            <a:pPr algn="ctr"/>
            <a:r>
              <a:rPr lang="es-EC" b="1" dirty="0"/>
              <a:t> </a:t>
            </a:r>
            <a:r>
              <a:rPr lang="es-ES" b="1" dirty="0" smtClean="0"/>
              <a:t>DIRECTOR: ING. XAVIER SEGOVIA </a:t>
            </a:r>
            <a:endParaRPr lang="es-EC" b="1" dirty="0" smtClean="0"/>
          </a:p>
          <a:p>
            <a:pPr algn="ctr"/>
            <a:r>
              <a:rPr lang="es-ES" b="1" dirty="0" smtClean="0"/>
              <a:t>CODIRECTOR: ING. FRANCISCO PAZMIÑO</a:t>
            </a:r>
            <a:endParaRPr lang="es-EC" b="1" dirty="0"/>
          </a:p>
        </p:txBody>
      </p:sp>
    </p:spTree>
    <p:extLst>
      <p:ext uri="{BB962C8B-B14F-4D97-AF65-F5344CB8AC3E}">
        <p14:creationId xmlns:p14="http://schemas.microsoft.com/office/powerpoint/2010/main" val="8377010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1331640" y="2492896"/>
            <a:ext cx="7183270" cy="1323439"/>
          </a:xfrm>
          <a:prstGeom prst="rect">
            <a:avLst/>
          </a:prstGeom>
        </p:spPr>
        <p:txBody>
          <a:bodyPr wrap="square">
            <a:spAutoFit/>
          </a:bodyPr>
          <a:lstStyle/>
          <a:p>
            <a:pPr algn="ctr"/>
            <a:r>
              <a:rPr lang="es-EC" sz="4000" b="1" i="1" dirty="0" smtClean="0"/>
              <a:t>METODOLOGÍA DEL DISEÑO MECATRÓNICO</a:t>
            </a:r>
            <a:endParaRPr lang="es-EC" sz="4000" b="1" i="1" dirty="0"/>
          </a:p>
        </p:txBody>
      </p:sp>
    </p:spTree>
    <p:extLst>
      <p:ext uri="{BB962C8B-B14F-4D97-AF65-F5344CB8AC3E}">
        <p14:creationId xmlns:p14="http://schemas.microsoft.com/office/powerpoint/2010/main" val="34365726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b="-4000"/>
          </a:stretch>
        </a:blipFill>
        <a:effectLst/>
      </p:bgPr>
    </p:bg>
    <p:spTree>
      <p:nvGrpSpPr>
        <p:cNvPr id="1" name=""/>
        <p:cNvGrpSpPr/>
        <p:nvPr/>
      </p:nvGrpSpPr>
      <p:grpSpPr>
        <a:xfrm>
          <a:off x="0" y="0"/>
          <a:ext cx="0" cy="0"/>
          <a:chOff x="0" y="0"/>
          <a:chExt cx="0" cy="0"/>
        </a:xfrm>
      </p:grpSpPr>
      <p:pic>
        <p:nvPicPr>
          <p:cNvPr id="9" name="Imagen 8" descr="\\DIEGO-PC\Users\CURRENT_USER\Tesis\diseño MEC 2.PNG"/>
          <p:cNvPicPr/>
          <p:nvPr/>
        </p:nvPicPr>
        <p:blipFill>
          <a:blip r:embed="rId4">
            <a:extLst>
              <a:ext uri="{28A0092B-C50C-407E-A947-70E740481C1C}">
                <a14:useLocalDpi xmlns:a14="http://schemas.microsoft.com/office/drawing/2010/main" val="0"/>
              </a:ext>
            </a:extLst>
          </a:blip>
          <a:srcRect/>
          <a:stretch>
            <a:fillRect/>
          </a:stretch>
        </p:blipFill>
        <p:spPr bwMode="auto">
          <a:xfrm>
            <a:off x="4427984" y="620688"/>
            <a:ext cx="4608512" cy="5949319"/>
          </a:xfrm>
          <a:prstGeom prst="rect">
            <a:avLst/>
          </a:prstGeom>
          <a:noFill/>
          <a:ln>
            <a:noFill/>
          </a:ln>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485074" y="188640"/>
            <a:ext cx="8479414" cy="523220"/>
          </a:xfrm>
          <a:prstGeom prst="rect">
            <a:avLst/>
          </a:prstGeom>
        </p:spPr>
        <p:txBody>
          <a:bodyPr wrap="square">
            <a:spAutoFit/>
          </a:bodyPr>
          <a:lstStyle/>
          <a:p>
            <a:r>
              <a:rPr lang="es-EC" sz="2800" b="1" i="1" dirty="0" smtClean="0"/>
              <a:t>ETAPAS EN EL DESARROLLO DEL DISEÑO MECATRÓNICO</a:t>
            </a:r>
            <a:endParaRPr lang="es-EC" sz="2800" b="1" i="1" dirty="0"/>
          </a:p>
        </p:txBody>
      </p:sp>
      <p:pic>
        <p:nvPicPr>
          <p:cNvPr id="10" name="Imagen 9" descr="\\DIEGO-PC\Users\CURRENT_USER\Tesis\diseño MEC 1.PNG"/>
          <p:cNvPicPr/>
          <p:nvPr/>
        </p:nvPicPr>
        <p:blipFill>
          <a:blip r:embed="rId6">
            <a:extLst>
              <a:ext uri="{28A0092B-C50C-407E-A947-70E740481C1C}">
                <a14:useLocalDpi xmlns:a14="http://schemas.microsoft.com/office/drawing/2010/main" val="0"/>
              </a:ext>
            </a:extLst>
          </a:blip>
          <a:srcRect/>
          <a:stretch>
            <a:fillRect/>
          </a:stretch>
        </p:blipFill>
        <p:spPr bwMode="auto">
          <a:xfrm>
            <a:off x="179512" y="1412776"/>
            <a:ext cx="4191816" cy="3384376"/>
          </a:xfrm>
          <a:prstGeom prst="rect">
            <a:avLst/>
          </a:prstGeom>
          <a:noFill/>
          <a:ln>
            <a:noFill/>
          </a:ln>
        </p:spPr>
      </p:pic>
    </p:spTree>
    <p:extLst>
      <p:ext uri="{BB962C8B-B14F-4D97-AF65-F5344CB8AC3E}">
        <p14:creationId xmlns:p14="http://schemas.microsoft.com/office/powerpoint/2010/main" val="34365726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b="-4000"/>
          </a:stretch>
        </a:blipFill>
        <a:effectLst/>
      </p:bgPr>
    </p:bg>
    <p:spTree>
      <p:nvGrpSpPr>
        <p:cNvPr id="1" name=""/>
        <p:cNvGrpSpPr/>
        <p:nvPr/>
      </p:nvGrpSpPr>
      <p:grpSpPr>
        <a:xfrm>
          <a:off x="0" y="0"/>
          <a:ext cx="0" cy="0"/>
          <a:chOff x="0" y="0"/>
          <a:chExt cx="0" cy="0"/>
        </a:xfrm>
      </p:grpSpPr>
      <p:sp>
        <p:nvSpPr>
          <p:cNvPr id="6" name="5 Rectángulo"/>
          <p:cNvSpPr/>
          <p:nvPr/>
        </p:nvSpPr>
        <p:spPr>
          <a:xfrm>
            <a:off x="1835696" y="188640"/>
            <a:ext cx="6103150" cy="523220"/>
          </a:xfrm>
          <a:prstGeom prst="rect">
            <a:avLst/>
          </a:prstGeom>
        </p:spPr>
        <p:txBody>
          <a:bodyPr wrap="square">
            <a:spAutoFit/>
          </a:bodyPr>
          <a:lstStyle/>
          <a:p>
            <a:r>
              <a:rPr lang="es-EC" sz="2800" b="1" i="1" dirty="0" smtClean="0"/>
              <a:t>DESPLIEGUE DE LA CASA DE LA CALIDAD</a:t>
            </a:r>
            <a:endParaRPr lang="es-EC" sz="2800" b="1" i="1" dirty="0"/>
          </a:p>
        </p:txBody>
      </p:sp>
      <p:pic>
        <p:nvPicPr>
          <p:cNvPr id="7" name="6 Imagen" descr="\\DIEGO-PC\Users\CURRENT_USER\Tesis\qfd-imagen.png"/>
          <p:cNvPicPr/>
          <p:nvPr/>
        </p:nvPicPr>
        <p:blipFill rotWithShape="1">
          <a:blip r:embed="rId4">
            <a:extLst>
              <a:ext uri="{28A0092B-C50C-407E-A947-70E740481C1C}">
                <a14:useLocalDpi xmlns:a14="http://schemas.microsoft.com/office/drawing/2010/main" val="0"/>
              </a:ext>
            </a:extLst>
          </a:blip>
          <a:srcRect t="28732"/>
          <a:stretch/>
        </p:blipFill>
        <p:spPr bwMode="auto">
          <a:xfrm>
            <a:off x="1" y="836712"/>
            <a:ext cx="9144000" cy="5688632"/>
          </a:xfrm>
          <a:prstGeom prst="rect">
            <a:avLst/>
          </a:prstGeom>
          <a:noFill/>
          <a:ln>
            <a:noFill/>
          </a:ln>
          <a:extLst>
            <a:ext uri="{53640926-AAD7-44D8-BBD7-CCE9431645EC}">
              <a14:shadowObscured xmlns:a14="http://schemas.microsoft.com/office/drawing/2010/main"/>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65726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526024" y="332656"/>
            <a:ext cx="8047366" cy="954107"/>
          </a:xfrm>
          <a:prstGeom prst="rect">
            <a:avLst/>
          </a:prstGeom>
        </p:spPr>
        <p:txBody>
          <a:bodyPr wrap="square">
            <a:spAutoFit/>
          </a:bodyPr>
          <a:lstStyle/>
          <a:p>
            <a:pPr algn="ctr"/>
            <a:r>
              <a:rPr lang="es-EC" sz="2800" b="1" i="1" dirty="0" smtClean="0"/>
              <a:t>ALTERNATIVA A: REFRIGERACIÓN POR DISPOSITIVO TERMOELÉCTRICO (PELTIER)</a:t>
            </a:r>
            <a:endParaRPr lang="es-EC" sz="2800" b="1" i="1" dirty="0"/>
          </a:p>
        </p:txBody>
      </p:sp>
      <p:grpSp>
        <p:nvGrpSpPr>
          <p:cNvPr id="7" name="387 Grupo"/>
          <p:cNvGrpSpPr/>
          <p:nvPr/>
        </p:nvGrpSpPr>
        <p:grpSpPr>
          <a:xfrm>
            <a:off x="4211961" y="1392231"/>
            <a:ext cx="4536504" cy="3404921"/>
            <a:chOff x="-94079" y="-84291"/>
            <a:chExt cx="5009705" cy="3304182"/>
          </a:xfrm>
        </p:grpSpPr>
        <p:sp>
          <p:nvSpPr>
            <p:cNvPr id="8" name="388 Cuadro de texto"/>
            <p:cNvSpPr txBox="1"/>
            <p:nvPr/>
          </p:nvSpPr>
          <p:spPr>
            <a:xfrm>
              <a:off x="3018600" y="2783646"/>
              <a:ext cx="1662536" cy="43624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400" dirty="0">
                  <a:effectLst/>
                  <a:latin typeface="Arial"/>
                  <a:ea typeface="Calibri"/>
                </a:rPr>
                <a:t>Ventilador</a:t>
              </a:r>
            </a:p>
          </p:txBody>
        </p:sp>
        <p:sp>
          <p:nvSpPr>
            <p:cNvPr id="9" name="389 Cuadro de texto"/>
            <p:cNvSpPr txBox="1"/>
            <p:nvPr/>
          </p:nvSpPr>
          <p:spPr>
            <a:xfrm>
              <a:off x="-94079" y="1337319"/>
              <a:ext cx="1098824" cy="8534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400" dirty="0">
                  <a:effectLst/>
                  <a:latin typeface="Arial"/>
                  <a:ea typeface="Calibri"/>
                </a:rPr>
                <a:t>Calor que ingresa</a:t>
              </a:r>
            </a:p>
          </p:txBody>
        </p:sp>
        <p:sp>
          <p:nvSpPr>
            <p:cNvPr id="10" name="390 Cuadro de texto"/>
            <p:cNvSpPr txBox="1"/>
            <p:nvPr/>
          </p:nvSpPr>
          <p:spPr>
            <a:xfrm>
              <a:off x="3671197" y="1348938"/>
              <a:ext cx="1244429" cy="84144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400" dirty="0">
                  <a:effectLst/>
                  <a:latin typeface="Arial"/>
                  <a:ea typeface="Calibri"/>
                </a:rPr>
                <a:t>Calor rechazado</a:t>
              </a:r>
            </a:p>
          </p:txBody>
        </p:sp>
        <p:sp>
          <p:nvSpPr>
            <p:cNvPr id="11" name="391 Cuadro de texto"/>
            <p:cNvSpPr txBox="1"/>
            <p:nvPr/>
          </p:nvSpPr>
          <p:spPr>
            <a:xfrm>
              <a:off x="714278" y="2784153"/>
              <a:ext cx="1228725" cy="4348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400" dirty="0">
                  <a:effectLst/>
                  <a:latin typeface="Arial"/>
                  <a:ea typeface="Calibri"/>
                </a:rPr>
                <a:t>Disipador</a:t>
              </a:r>
            </a:p>
          </p:txBody>
        </p:sp>
        <p:sp>
          <p:nvSpPr>
            <p:cNvPr id="12" name="392 Cuadro de texto"/>
            <p:cNvSpPr txBox="1"/>
            <p:nvPr/>
          </p:nvSpPr>
          <p:spPr>
            <a:xfrm>
              <a:off x="1743075" y="-84291"/>
              <a:ext cx="962025" cy="40814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600" dirty="0">
                  <a:effectLst/>
                  <a:latin typeface="Arial"/>
                  <a:ea typeface="Calibri"/>
                </a:rPr>
                <a:t>Celda </a:t>
              </a:r>
              <a:r>
                <a:rPr lang="es-EC" sz="1600" dirty="0" err="1">
                  <a:effectLst/>
                  <a:latin typeface="Arial"/>
                  <a:ea typeface="Calibri"/>
                </a:rPr>
                <a:t>Peltier</a:t>
              </a:r>
              <a:endParaRPr lang="es-EC" sz="1400" dirty="0">
                <a:effectLst/>
                <a:latin typeface="Arial"/>
                <a:ea typeface="Calibri"/>
              </a:endParaRPr>
            </a:p>
          </p:txBody>
        </p:sp>
        <p:grpSp>
          <p:nvGrpSpPr>
            <p:cNvPr id="13" name="393 Grupo"/>
            <p:cNvGrpSpPr/>
            <p:nvPr/>
          </p:nvGrpSpPr>
          <p:grpSpPr>
            <a:xfrm>
              <a:off x="1047750" y="323850"/>
              <a:ext cx="2623948" cy="2352675"/>
              <a:chOff x="0" y="0"/>
              <a:chExt cx="2623948" cy="2352675"/>
            </a:xfrm>
          </p:grpSpPr>
          <p:sp>
            <p:nvSpPr>
              <p:cNvPr id="14" name="394 Rectángulo"/>
              <p:cNvSpPr/>
              <p:nvPr/>
            </p:nvSpPr>
            <p:spPr>
              <a:xfrm>
                <a:off x="695325" y="685800"/>
                <a:ext cx="128905" cy="1282065"/>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5" name="395 Rectángulo"/>
              <p:cNvSpPr/>
              <p:nvPr/>
            </p:nvSpPr>
            <p:spPr>
              <a:xfrm>
                <a:off x="819150" y="571500"/>
                <a:ext cx="119269" cy="1510748"/>
              </a:xfrm>
              <a:prstGeom prst="rect">
                <a:avLst/>
              </a:prstGeom>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6" name="396 Rectángulo"/>
              <p:cNvSpPr/>
              <p:nvPr/>
            </p:nvSpPr>
            <p:spPr>
              <a:xfrm>
                <a:off x="942975" y="571500"/>
                <a:ext cx="327992" cy="89452"/>
              </a:xfrm>
              <a:prstGeom prst="rect">
                <a:avLst/>
              </a:prstGeom>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7" name="397 Rectángulo"/>
              <p:cNvSpPr/>
              <p:nvPr/>
            </p:nvSpPr>
            <p:spPr>
              <a:xfrm>
                <a:off x="933450" y="828675"/>
                <a:ext cx="327992" cy="89452"/>
              </a:xfrm>
              <a:prstGeom prst="rect">
                <a:avLst/>
              </a:prstGeom>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8" name="398 Rectángulo"/>
              <p:cNvSpPr/>
              <p:nvPr/>
            </p:nvSpPr>
            <p:spPr>
              <a:xfrm>
                <a:off x="933450" y="1314450"/>
                <a:ext cx="327660" cy="88900"/>
              </a:xfrm>
              <a:prstGeom prst="rect">
                <a:avLst/>
              </a:prstGeom>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9" name="399 Rectángulo"/>
              <p:cNvSpPr/>
              <p:nvPr/>
            </p:nvSpPr>
            <p:spPr>
              <a:xfrm>
                <a:off x="933450" y="1552575"/>
                <a:ext cx="327660" cy="88900"/>
              </a:xfrm>
              <a:prstGeom prst="rect">
                <a:avLst/>
              </a:prstGeom>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0" name="400 Rectángulo"/>
              <p:cNvSpPr/>
              <p:nvPr/>
            </p:nvSpPr>
            <p:spPr>
              <a:xfrm>
                <a:off x="933450" y="1781175"/>
                <a:ext cx="327660" cy="88900"/>
              </a:xfrm>
              <a:prstGeom prst="rect">
                <a:avLst/>
              </a:prstGeom>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1" name="414 Rectángulo"/>
              <p:cNvSpPr/>
              <p:nvPr/>
            </p:nvSpPr>
            <p:spPr>
              <a:xfrm>
                <a:off x="933450" y="1990725"/>
                <a:ext cx="327660" cy="88900"/>
              </a:xfrm>
              <a:prstGeom prst="rect">
                <a:avLst/>
              </a:prstGeom>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2" name="415 Rectángulo"/>
              <p:cNvSpPr/>
              <p:nvPr/>
            </p:nvSpPr>
            <p:spPr>
              <a:xfrm>
                <a:off x="933450" y="1066800"/>
                <a:ext cx="327660" cy="88900"/>
              </a:xfrm>
              <a:prstGeom prst="rect">
                <a:avLst/>
              </a:prstGeom>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pic>
            <p:nvPicPr>
              <p:cNvPr id="23" name="22 Imagen"/>
              <p:cNvPicPr>
                <a:picLocks noChangeAspect="1"/>
              </p:cNvPicPr>
              <p:nvPr/>
            </p:nvPicPr>
            <p:blipFill rotWithShape="1">
              <a:blip r:embed="rId5">
                <a:extLst>
                  <a:ext uri="{28A0092B-C50C-407E-A947-70E740481C1C}">
                    <a14:useLocalDpi xmlns:a14="http://schemas.microsoft.com/office/drawing/2010/main" val="0"/>
                  </a:ext>
                </a:extLst>
              </a:blip>
              <a:srcRect l="75921" t="41848" r="15247" b="36432"/>
              <a:stretch/>
            </p:blipFill>
            <p:spPr bwMode="auto">
              <a:xfrm>
                <a:off x="1314450" y="438150"/>
                <a:ext cx="1171575" cy="1800225"/>
              </a:xfrm>
              <a:prstGeom prst="rect">
                <a:avLst/>
              </a:prstGeom>
              <a:ln>
                <a:noFill/>
              </a:ln>
              <a:extLst>
                <a:ext uri="{53640926-AAD7-44D8-BBD7-CCE9431645EC}">
                  <a14:shadowObscured xmlns:a14="http://schemas.microsoft.com/office/drawing/2010/main"/>
                </a:ext>
              </a:extLst>
            </p:spPr>
          </p:pic>
          <p:cxnSp>
            <p:nvCxnSpPr>
              <p:cNvPr id="24" name="417 Conector recto de flecha"/>
              <p:cNvCxnSpPr/>
              <p:nvPr/>
            </p:nvCxnSpPr>
            <p:spPr>
              <a:xfrm>
                <a:off x="0" y="1400175"/>
                <a:ext cx="56642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5" name="418 Conector recto de flecha"/>
              <p:cNvCxnSpPr/>
              <p:nvPr/>
            </p:nvCxnSpPr>
            <p:spPr>
              <a:xfrm>
                <a:off x="1381125" y="1866900"/>
                <a:ext cx="590550" cy="4857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419 Conector recto de flecha"/>
              <p:cNvCxnSpPr/>
              <p:nvPr/>
            </p:nvCxnSpPr>
            <p:spPr>
              <a:xfrm>
                <a:off x="2057400" y="1400175"/>
                <a:ext cx="566548"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7" name="420 Conector recto de flecha"/>
              <p:cNvCxnSpPr/>
              <p:nvPr/>
            </p:nvCxnSpPr>
            <p:spPr>
              <a:xfrm flipH="1">
                <a:off x="352425" y="1866900"/>
                <a:ext cx="522704" cy="4857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421 Conector recto de flecha"/>
              <p:cNvCxnSpPr/>
              <p:nvPr/>
            </p:nvCxnSpPr>
            <p:spPr>
              <a:xfrm flipV="1">
                <a:off x="742950" y="0"/>
                <a:ext cx="565785" cy="7645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9" name="422 Forma libre"/>
              <p:cNvSpPr/>
              <p:nvPr/>
            </p:nvSpPr>
            <p:spPr>
              <a:xfrm>
                <a:off x="542925" y="142875"/>
                <a:ext cx="212569" cy="542925"/>
              </a:xfrm>
              <a:custGeom>
                <a:avLst/>
                <a:gdLst>
                  <a:gd name="connsiteX0" fmla="*/ 182204 w 212569"/>
                  <a:gd name="connsiteY0" fmla="*/ 542925 h 542925"/>
                  <a:gd name="connsiteX1" fmla="*/ 201254 w 212569"/>
                  <a:gd name="connsiteY1" fmla="*/ 257175 h 542925"/>
                  <a:gd name="connsiteX2" fmla="*/ 29804 w 212569"/>
                  <a:gd name="connsiteY2" fmla="*/ 238125 h 542925"/>
                  <a:gd name="connsiteX3" fmla="*/ 1229 w 212569"/>
                  <a:gd name="connsiteY3" fmla="*/ 0 h 542925"/>
                </a:gdLst>
                <a:ahLst/>
                <a:cxnLst>
                  <a:cxn ang="0">
                    <a:pos x="connsiteX0" y="connsiteY0"/>
                  </a:cxn>
                  <a:cxn ang="0">
                    <a:pos x="connsiteX1" y="connsiteY1"/>
                  </a:cxn>
                  <a:cxn ang="0">
                    <a:pos x="connsiteX2" y="connsiteY2"/>
                  </a:cxn>
                  <a:cxn ang="0">
                    <a:pos x="connsiteX3" y="connsiteY3"/>
                  </a:cxn>
                </a:cxnLst>
                <a:rect l="l" t="t" r="r" b="b"/>
                <a:pathLst>
                  <a:path w="212569" h="542925">
                    <a:moveTo>
                      <a:pt x="182204" y="542925"/>
                    </a:moveTo>
                    <a:cubicBezTo>
                      <a:pt x="204429" y="425450"/>
                      <a:pt x="226654" y="307975"/>
                      <a:pt x="201254" y="257175"/>
                    </a:cubicBezTo>
                    <a:cubicBezTo>
                      <a:pt x="175854" y="206375"/>
                      <a:pt x="63141" y="280987"/>
                      <a:pt x="29804" y="238125"/>
                    </a:cubicBezTo>
                    <a:cubicBezTo>
                      <a:pt x="-3533" y="195263"/>
                      <a:pt x="-1152" y="97631"/>
                      <a:pt x="1229" y="0"/>
                    </a:cubicBezTo>
                  </a:path>
                </a:pathLst>
              </a:custGeom>
            </p:spPr>
            <p:style>
              <a:lnRef idx="1">
                <a:schemeClr val="accent2"/>
              </a:lnRef>
              <a:fillRef idx="0">
                <a:schemeClr val="accent2"/>
              </a:fillRef>
              <a:effectRef idx="0">
                <a:schemeClr val="accent2"/>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200">
                    <a:effectLst/>
                    <a:latin typeface="Arial"/>
                    <a:ea typeface="Calibri"/>
                  </a:rPr>
                  <a:t> </a:t>
                </a:r>
              </a:p>
            </p:txBody>
          </p:sp>
          <p:sp>
            <p:nvSpPr>
              <p:cNvPr id="30" name="423 Forma libre"/>
              <p:cNvSpPr/>
              <p:nvPr/>
            </p:nvSpPr>
            <p:spPr>
              <a:xfrm>
                <a:off x="609600" y="142875"/>
                <a:ext cx="212569" cy="542925"/>
              </a:xfrm>
              <a:custGeom>
                <a:avLst/>
                <a:gdLst>
                  <a:gd name="connsiteX0" fmla="*/ 182204 w 212569"/>
                  <a:gd name="connsiteY0" fmla="*/ 542925 h 542925"/>
                  <a:gd name="connsiteX1" fmla="*/ 201254 w 212569"/>
                  <a:gd name="connsiteY1" fmla="*/ 257175 h 542925"/>
                  <a:gd name="connsiteX2" fmla="*/ 29804 w 212569"/>
                  <a:gd name="connsiteY2" fmla="*/ 238125 h 542925"/>
                  <a:gd name="connsiteX3" fmla="*/ 1229 w 212569"/>
                  <a:gd name="connsiteY3" fmla="*/ 0 h 542925"/>
                </a:gdLst>
                <a:ahLst/>
                <a:cxnLst>
                  <a:cxn ang="0">
                    <a:pos x="connsiteX0" y="connsiteY0"/>
                  </a:cxn>
                  <a:cxn ang="0">
                    <a:pos x="connsiteX1" y="connsiteY1"/>
                  </a:cxn>
                  <a:cxn ang="0">
                    <a:pos x="connsiteX2" y="connsiteY2"/>
                  </a:cxn>
                  <a:cxn ang="0">
                    <a:pos x="connsiteX3" y="connsiteY3"/>
                  </a:cxn>
                </a:cxnLst>
                <a:rect l="l" t="t" r="r" b="b"/>
                <a:pathLst>
                  <a:path w="212569" h="542925">
                    <a:moveTo>
                      <a:pt x="182204" y="542925"/>
                    </a:moveTo>
                    <a:cubicBezTo>
                      <a:pt x="204429" y="425450"/>
                      <a:pt x="226654" y="307975"/>
                      <a:pt x="201254" y="257175"/>
                    </a:cubicBezTo>
                    <a:cubicBezTo>
                      <a:pt x="175854" y="206375"/>
                      <a:pt x="63141" y="280987"/>
                      <a:pt x="29804" y="238125"/>
                    </a:cubicBezTo>
                    <a:cubicBezTo>
                      <a:pt x="-3533" y="195263"/>
                      <a:pt x="-1152" y="97631"/>
                      <a:pt x="1229" y="0"/>
                    </a:cubicBezTo>
                  </a:path>
                </a:pathLst>
              </a:cu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200">
                    <a:effectLst/>
                    <a:latin typeface="Arial"/>
                    <a:ea typeface="Calibri"/>
                  </a:rPr>
                  <a:t> </a:t>
                </a:r>
              </a:p>
            </p:txBody>
          </p:sp>
        </p:grpSp>
      </p:grpSp>
      <p:pic>
        <p:nvPicPr>
          <p:cNvPr id="3" name="Imagen 2"/>
          <p:cNvPicPr>
            <a:picLocks noChangeAspect="1"/>
          </p:cNvPicPr>
          <p:nvPr/>
        </p:nvPicPr>
        <p:blipFill rotWithShape="1">
          <a:blip r:embed="rId6">
            <a:extLst>
              <a:ext uri="{28A0092B-C50C-407E-A947-70E740481C1C}">
                <a14:useLocalDpi xmlns:a14="http://schemas.microsoft.com/office/drawing/2010/main" val="0"/>
              </a:ext>
            </a:extLst>
          </a:blip>
          <a:srcRect t="8339"/>
          <a:stretch/>
        </p:blipFill>
        <p:spPr>
          <a:xfrm>
            <a:off x="405063" y="1567157"/>
            <a:ext cx="3688314" cy="2825402"/>
          </a:xfrm>
          <a:prstGeom prst="rect">
            <a:avLst/>
          </a:prstGeom>
        </p:spPr>
      </p:pic>
      <mc:AlternateContent xmlns:mc="http://schemas.openxmlformats.org/markup-compatibility/2006">
        <mc:Choice xmlns:a14="http://schemas.microsoft.com/office/drawing/2010/main" Requires="a14">
          <p:sp>
            <p:nvSpPr>
              <p:cNvPr id="31" name="2 Rectángulo"/>
              <p:cNvSpPr/>
              <p:nvPr/>
            </p:nvSpPr>
            <p:spPr>
              <a:xfrm>
                <a:off x="2141984" y="5057788"/>
                <a:ext cx="4806280" cy="62690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acc>
                            <m:accPr>
                              <m:chr m:val="̇"/>
                              <m:ctrlPr>
                                <a:rPr lang="es-EC" i="1">
                                  <a:latin typeface="Cambria Math" panose="02040503050406030204" pitchFamily="18" charset="0"/>
                                </a:rPr>
                              </m:ctrlPr>
                            </m:accPr>
                            <m:e>
                              <m:r>
                                <a:rPr lang="es-EC" i="1">
                                  <a:latin typeface="Cambria Math"/>
                                </a:rPr>
                                <m:t>𝑄</m:t>
                              </m:r>
                            </m:e>
                          </m:acc>
                        </m:e>
                        <m:sub>
                          <m:r>
                            <a:rPr lang="es-EC" i="1">
                              <a:latin typeface="Cambria Math"/>
                            </a:rPr>
                            <m:t>𝑟𝑒𝑐h𝑎𝑧𝑎𝑑𝑜</m:t>
                          </m:r>
                        </m:sub>
                      </m:sSub>
                      <m:r>
                        <a:rPr lang="es-EC" i="1">
                          <a:latin typeface="Cambria Math"/>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a:rPr>
                                <m:t>𝜌</m:t>
                              </m:r>
                            </m:e>
                            <m:sub>
                              <m:r>
                                <a:rPr lang="es-EC" i="1">
                                  <a:latin typeface="Cambria Math"/>
                                </a:rPr>
                                <m:t>𝑙𝑒𝑐h𝑒</m:t>
                              </m:r>
                            </m:sub>
                          </m:sSub>
                          <m:r>
                            <a:rPr lang="es-EC" i="1">
                              <a:latin typeface="Cambria Math"/>
                            </a:rPr>
                            <m:t>∗</m:t>
                          </m:r>
                          <m:sSub>
                            <m:sSubPr>
                              <m:ctrlPr>
                                <a:rPr lang="es-EC" i="1">
                                  <a:latin typeface="Cambria Math" panose="02040503050406030204" pitchFamily="18" charset="0"/>
                                </a:rPr>
                              </m:ctrlPr>
                            </m:sSubPr>
                            <m:e>
                              <m:r>
                                <a:rPr lang="es-EC" i="1">
                                  <a:latin typeface="Cambria Math"/>
                                </a:rPr>
                                <m:t>𝑉</m:t>
                              </m:r>
                            </m:e>
                            <m:sub>
                              <m:r>
                                <a:rPr lang="es-EC" i="1">
                                  <a:latin typeface="Cambria Math"/>
                                </a:rPr>
                                <m:t>𝑙𝑒𝑐h𝑒</m:t>
                              </m:r>
                            </m:sub>
                          </m:sSub>
                          <m:r>
                            <a:rPr lang="es-EC" i="1">
                              <a:latin typeface="Cambria Math"/>
                            </a:rPr>
                            <m:t>∗</m:t>
                          </m:r>
                          <m:sSub>
                            <m:sSubPr>
                              <m:ctrlPr>
                                <a:rPr lang="es-EC" i="1">
                                  <a:latin typeface="Cambria Math" panose="02040503050406030204" pitchFamily="18" charset="0"/>
                                </a:rPr>
                              </m:ctrlPr>
                            </m:sSubPr>
                            <m:e>
                              <m:r>
                                <a:rPr lang="es-EC" i="1">
                                  <a:latin typeface="Cambria Math"/>
                                </a:rPr>
                                <m:t>𝐶𝑝</m:t>
                              </m:r>
                            </m:e>
                            <m:sub>
                              <m:r>
                                <a:rPr lang="es-EC" i="1">
                                  <a:latin typeface="Cambria Math"/>
                                </a:rPr>
                                <m:t>𝑙𝑒𝑐h𝑒</m:t>
                              </m:r>
                            </m:sub>
                          </m:sSub>
                          <m:r>
                            <a:rPr lang="es-EC" i="1">
                              <a:latin typeface="Cambria Math"/>
                            </a:rPr>
                            <m:t>∗∆</m:t>
                          </m:r>
                          <m:r>
                            <a:rPr lang="es-EC" i="1">
                              <a:latin typeface="Cambria Math"/>
                            </a:rPr>
                            <m:t>𝑇</m:t>
                          </m:r>
                        </m:num>
                        <m:den>
                          <m:r>
                            <a:rPr lang="es-EC" i="1">
                              <a:latin typeface="Cambria Math"/>
                            </a:rPr>
                            <m:t>𝑡</m:t>
                          </m:r>
                        </m:den>
                      </m:f>
                    </m:oMath>
                  </m:oMathPara>
                </a14:m>
                <a:endParaRPr lang="es-EC" dirty="0"/>
              </a:p>
            </p:txBody>
          </p:sp>
        </mc:Choice>
        <mc:Fallback>
          <p:sp>
            <p:nvSpPr>
              <p:cNvPr id="31" name="2 Rectángulo"/>
              <p:cNvSpPr>
                <a:spLocks noRot="1" noChangeAspect="1" noMove="1" noResize="1" noEditPoints="1" noAdjustHandles="1" noChangeArrowheads="1" noChangeShapeType="1" noTextEdit="1"/>
              </p:cNvSpPr>
              <p:nvPr/>
            </p:nvSpPr>
            <p:spPr>
              <a:xfrm>
                <a:off x="2141984" y="5057788"/>
                <a:ext cx="4806280" cy="626903"/>
              </a:xfrm>
              <a:prstGeom prst="rect">
                <a:avLst/>
              </a:prstGeom>
              <a:blipFill rotWithShape="0">
                <a:blip r:embed="rId7"/>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32" name="3 Rectángulo"/>
              <p:cNvSpPr/>
              <p:nvPr/>
            </p:nvSpPr>
            <p:spPr>
              <a:xfrm>
                <a:off x="1683060" y="5857464"/>
                <a:ext cx="5553236" cy="37984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acc>
                            <m:accPr>
                              <m:chr m:val="̇"/>
                              <m:ctrlPr>
                                <a:rPr lang="es-EC" b="1" i="1">
                                  <a:latin typeface="Cambria Math" panose="02040503050406030204" pitchFamily="18" charset="0"/>
                                </a:rPr>
                              </m:ctrlPr>
                            </m:accPr>
                            <m:e>
                              <m:r>
                                <a:rPr lang="es-EC" b="1" i="1">
                                  <a:latin typeface="Cambria Math"/>
                                </a:rPr>
                                <m:t>𝑸</m:t>
                              </m:r>
                            </m:e>
                          </m:acc>
                        </m:e>
                        <m:sub>
                          <m:r>
                            <a:rPr lang="es-EC" b="1" i="1">
                              <a:latin typeface="Cambria Math"/>
                            </a:rPr>
                            <m:t>𝒓𝒆𝒄𝒉𝒂𝒛𝒂𝒅𝒐</m:t>
                          </m:r>
                        </m:sub>
                      </m:sSub>
                      <m:r>
                        <a:rPr lang="en-US" i="1">
                          <a:latin typeface="Cambria Math"/>
                        </a:rPr>
                        <m:t>=</m:t>
                      </m:r>
                      <m:r>
                        <a:rPr lang="es-EC" b="1" i="1">
                          <a:latin typeface="Cambria Math"/>
                        </a:rPr>
                        <m:t>𝟒</m:t>
                      </m:r>
                      <m:r>
                        <a:rPr lang="es-EC" b="1" i="1">
                          <a:latin typeface="Cambria Math"/>
                        </a:rPr>
                        <m:t>,</m:t>
                      </m:r>
                      <m:r>
                        <a:rPr lang="es-EC" b="1" i="1">
                          <a:latin typeface="Cambria Math"/>
                        </a:rPr>
                        <m:t>𝟔𝟒𝟖</m:t>
                      </m:r>
                      <m:r>
                        <a:rPr lang="es-EC" b="1" i="1">
                          <a:latin typeface="Cambria Math"/>
                        </a:rPr>
                        <m:t> </m:t>
                      </m:r>
                      <m:r>
                        <a:rPr lang="es-EC" b="1" i="1">
                          <a:latin typeface="Cambria Math"/>
                        </a:rPr>
                        <m:t>𝒌𝑾</m:t>
                      </m:r>
                    </m:oMath>
                  </m:oMathPara>
                </a14:m>
                <a:endParaRPr lang="es-EC" dirty="0"/>
              </a:p>
            </p:txBody>
          </p:sp>
        </mc:Choice>
        <mc:Fallback>
          <p:sp>
            <p:nvSpPr>
              <p:cNvPr id="32" name="3 Rectángulo"/>
              <p:cNvSpPr>
                <a:spLocks noRot="1" noChangeAspect="1" noMove="1" noResize="1" noEditPoints="1" noAdjustHandles="1" noChangeArrowheads="1" noChangeShapeType="1" noTextEdit="1"/>
              </p:cNvSpPr>
              <p:nvPr/>
            </p:nvSpPr>
            <p:spPr>
              <a:xfrm>
                <a:off x="1683060" y="5857464"/>
                <a:ext cx="5553236" cy="379848"/>
              </a:xfrm>
              <a:prstGeom prst="rect">
                <a:avLst/>
              </a:prstGeom>
              <a:blipFill rotWithShape="0">
                <a:blip r:embed="rId8"/>
                <a:stretch>
                  <a:fillRect b="-9677"/>
                </a:stretch>
              </a:blipFill>
            </p:spPr>
            <p:txBody>
              <a:bodyPr/>
              <a:lstStyle/>
              <a:p>
                <a:r>
                  <a:rPr lang="es-EC">
                    <a:noFill/>
                  </a:rPr>
                  <a:t> </a:t>
                </a:r>
              </a:p>
            </p:txBody>
          </p:sp>
        </mc:Fallback>
      </mc:AlternateContent>
    </p:spTree>
    <p:extLst>
      <p:ext uri="{BB962C8B-B14F-4D97-AF65-F5344CB8AC3E}">
        <p14:creationId xmlns:p14="http://schemas.microsoft.com/office/powerpoint/2010/main" val="34365726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a14="http://schemas.microsoft.com/office/drawing/2010/main" Requires="a14">
          <p:sp>
            <p:nvSpPr>
              <p:cNvPr id="2" name="1 Rectángulo"/>
              <p:cNvSpPr/>
              <p:nvPr/>
            </p:nvSpPr>
            <p:spPr>
              <a:xfrm>
                <a:off x="2483768" y="5187338"/>
                <a:ext cx="4038285" cy="6179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𝑁</m:t>
                      </m:r>
                      <m:r>
                        <a:rPr lang="es-EC" i="1">
                          <a:latin typeface="Cambria Math"/>
                        </a:rPr>
                        <m:t> </m:t>
                      </m:r>
                      <m:r>
                        <a:rPr lang="es-EC" i="1">
                          <a:latin typeface="Cambria Math"/>
                        </a:rPr>
                        <m:t>𝑝𝑒𝑙𝑡𝑖𝑒𝑟</m:t>
                      </m:r>
                      <m:r>
                        <a:rPr lang="es-EC" i="1">
                          <a:latin typeface="Cambria Math"/>
                        </a:rPr>
                        <m:t>=</m:t>
                      </m:r>
                      <m:f>
                        <m:fPr>
                          <m:ctrlPr>
                            <a:rPr lang="es-EC" i="1">
                              <a:latin typeface="Cambria Math" panose="02040503050406030204" pitchFamily="18" charset="0"/>
                            </a:rPr>
                          </m:ctrlPr>
                        </m:fPr>
                        <m:num>
                          <m:r>
                            <a:rPr lang="es-EC" i="1">
                              <a:latin typeface="Cambria Math"/>
                            </a:rPr>
                            <m:t>4,648 </m:t>
                          </m:r>
                          <m:r>
                            <a:rPr lang="es-EC" i="1">
                              <a:latin typeface="Cambria Math"/>
                            </a:rPr>
                            <m:t>𝑘𝑊</m:t>
                          </m:r>
                        </m:num>
                        <m:den>
                          <m:r>
                            <a:rPr lang="es-EC" i="1">
                              <a:latin typeface="Cambria Math"/>
                            </a:rPr>
                            <m:t>12 </m:t>
                          </m:r>
                          <m:r>
                            <a:rPr lang="es-EC" i="1">
                              <a:latin typeface="Cambria Math"/>
                            </a:rPr>
                            <m:t>𝑊</m:t>
                          </m:r>
                        </m:den>
                      </m:f>
                      <m:r>
                        <a:rPr lang="es-EC" i="1">
                          <a:latin typeface="Cambria Math"/>
                        </a:rPr>
                        <m:t>≅ </m:t>
                      </m:r>
                      <m:r>
                        <a:rPr lang="es-EC" b="1" i="1">
                          <a:latin typeface="Cambria Math"/>
                        </a:rPr>
                        <m:t>𝟒𝟔𝟓</m:t>
                      </m:r>
                      <m:r>
                        <a:rPr lang="es-EC" b="1" i="1">
                          <a:latin typeface="Cambria Math"/>
                        </a:rPr>
                        <m:t> </m:t>
                      </m:r>
                      <m:r>
                        <a:rPr lang="es-EC" b="1" i="1">
                          <a:latin typeface="Cambria Math"/>
                        </a:rPr>
                        <m:t>𝑷𝒆𝒍𝒕𝒊𝒆𝒓</m:t>
                      </m:r>
                    </m:oMath>
                  </m:oMathPara>
                </a14:m>
                <a:endParaRPr lang="es-EC" dirty="0"/>
              </a:p>
            </p:txBody>
          </p:sp>
        </mc:Choice>
        <mc:Fallback>
          <p:sp>
            <p:nvSpPr>
              <p:cNvPr id="2" name="1 Rectángulo"/>
              <p:cNvSpPr>
                <a:spLocks noRot="1" noChangeAspect="1" noMove="1" noResize="1" noEditPoints="1" noAdjustHandles="1" noChangeArrowheads="1" noChangeShapeType="1" noTextEdit="1"/>
              </p:cNvSpPr>
              <p:nvPr/>
            </p:nvSpPr>
            <p:spPr>
              <a:xfrm>
                <a:off x="2483768" y="5187338"/>
                <a:ext cx="4038285" cy="617926"/>
              </a:xfrm>
              <a:prstGeom prst="rect">
                <a:avLst/>
              </a:prstGeom>
              <a:blipFill rotWithShape="0">
                <a:blip r:embed="rId4"/>
                <a:stretch>
                  <a:fillRect/>
                </a:stretch>
              </a:blipFill>
            </p:spPr>
            <p:txBody>
              <a:bodyPr/>
              <a:lstStyle/>
              <a:p>
                <a:r>
                  <a:rPr lang="es-EC">
                    <a:noFill/>
                  </a:rPr>
                  <a:t> </a:t>
                </a:r>
              </a:p>
            </p:txBody>
          </p:sp>
        </mc:Fallback>
      </mc:AlternateContent>
      <p:grpSp>
        <p:nvGrpSpPr>
          <p:cNvPr id="16" name="Grupo 15"/>
          <p:cNvGrpSpPr/>
          <p:nvPr/>
        </p:nvGrpSpPr>
        <p:grpSpPr>
          <a:xfrm>
            <a:off x="773105" y="1673891"/>
            <a:ext cx="3726887" cy="3051253"/>
            <a:chOff x="0" y="0"/>
            <a:chExt cx="4067175" cy="3144520"/>
          </a:xfrm>
        </p:grpSpPr>
        <p:pic>
          <p:nvPicPr>
            <p:cNvPr id="17" name="Imagen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61328" y="-461328"/>
              <a:ext cx="3144520" cy="4067175"/>
            </a:xfrm>
            <a:prstGeom prst="rect">
              <a:avLst/>
            </a:prstGeom>
          </p:spPr>
        </p:pic>
        <p:grpSp>
          <p:nvGrpSpPr>
            <p:cNvPr id="18" name="Grupo 17"/>
            <p:cNvGrpSpPr/>
            <p:nvPr/>
          </p:nvGrpSpPr>
          <p:grpSpPr>
            <a:xfrm>
              <a:off x="670878" y="1062672"/>
              <a:ext cx="2944495" cy="1466850"/>
              <a:chOff x="0" y="0"/>
              <a:chExt cx="2944495" cy="1466850"/>
            </a:xfrm>
          </p:grpSpPr>
          <p:cxnSp>
            <p:nvCxnSpPr>
              <p:cNvPr id="19" name="Conector recto 18"/>
              <p:cNvCxnSpPr/>
              <p:nvPr/>
            </p:nvCxnSpPr>
            <p:spPr>
              <a:xfrm>
                <a:off x="0" y="0"/>
                <a:ext cx="2944495" cy="2000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ector recto 19"/>
              <p:cNvCxnSpPr/>
              <p:nvPr/>
            </p:nvCxnSpPr>
            <p:spPr>
              <a:xfrm flipV="1">
                <a:off x="781050" y="47625"/>
                <a:ext cx="0" cy="1419225"/>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Conector recto 20"/>
              <p:cNvCxnSpPr/>
              <p:nvPr/>
            </p:nvCxnSpPr>
            <p:spPr>
              <a:xfrm>
                <a:off x="771525" y="47625"/>
                <a:ext cx="2163445" cy="0"/>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grpSp>
        <p:nvGrpSpPr>
          <p:cNvPr id="22" name="Grupo 21"/>
          <p:cNvGrpSpPr/>
          <p:nvPr/>
        </p:nvGrpSpPr>
        <p:grpSpPr>
          <a:xfrm>
            <a:off x="4798908" y="1484784"/>
            <a:ext cx="3661524" cy="3213354"/>
            <a:chOff x="0" y="0"/>
            <a:chExt cx="4319270" cy="3252470"/>
          </a:xfrm>
        </p:grpSpPr>
        <p:pic>
          <p:nvPicPr>
            <p:cNvPr id="23" name="Imagen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33400" y="-533400"/>
              <a:ext cx="3252470" cy="4319270"/>
            </a:xfrm>
            <a:prstGeom prst="rect">
              <a:avLst/>
            </a:prstGeom>
          </p:spPr>
        </p:pic>
        <p:grpSp>
          <p:nvGrpSpPr>
            <p:cNvPr id="24" name="Grupo 23"/>
            <p:cNvGrpSpPr/>
            <p:nvPr/>
          </p:nvGrpSpPr>
          <p:grpSpPr>
            <a:xfrm>
              <a:off x="790575" y="1714500"/>
              <a:ext cx="2898432" cy="885825"/>
              <a:chOff x="0" y="0"/>
              <a:chExt cx="2898432" cy="885825"/>
            </a:xfrm>
          </p:grpSpPr>
          <p:cxnSp>
            <p:nvCxnSpPr>
              <p:cNvPr id="25" name="Conector recto 24"/>
              <p:cNvCxnSpPr/>
              <p:nvPr/>
            </p:nvCxnSpPr>
            <p:spPr>
              <a:xfrm flipH="1">
                <a:off x="0" y="0"/>
                <a:ext cx="2895299" cy="88388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Conector recto 25"/>
              <p:cNvCxnSpPr/>
              <p:nvPr/>
            </p:nvCxnSpPr>
            <p:spPr>
              <a:xfrm flipV="1">
                <a:off x="609600" y="695325"/>
                <a:ext cx="0" cy="1905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Conector recto 26"/>
              <p:cNvCxnSpPr/>
              <p:nvPr/>
            </p:nvCxnSpPr>
            <p:spPr>
              <a:xfrm flipV="1">
                <a:off x="600075" y="685800"/>
                <a:ext cx="2298357" cy="70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28" name="5 Rectángulo"/>
          <p:cNvSpPr/>
          <p:nvPr/>
        </p:nvSpPr>
        <p:spPr>
          <a:xfrm>
            <a:off x="526024" y="332656"/>
            <a:ext cx="8047366" cy="954107"/>
          </a:xfrm>
          <a:prstGeom prst="rect">
            <a:avLst/>
          </a:prstGeom>
        </p:spPr>
        <p:txBody>
          <a:bodyPr wrap="square">
            <a:spAutoFit/>
          </a:bodyPr>
          <a:lstStyle/>
          <a:p>
            <a:pPr algn="ctr"/>
            <a:r>
              <a:rPr lang="es-EC" sz="2800" b="1" i="1" dirty="0" smtClean="0"/>
              <a:t>ALTERNATIVA A: REFRIGERACIÓN POR DISPOSITIVO TERMOELÉCTRICO (PELTIER)</a:t>
            </a:r>
            <a:endParaRPr lang="es-EC" sz="2800" b="1" i="1" dirty="0"/>
          </a:p>
        </p:txBody>
      </p:sp>
    </p:spTree>
    <p:extLst>
      <p:ext uri="{BB962C8B-B14F-4D97-AF65-F5344CB8AC3E}">
        <p14:creationId xmlns:p14="http://schemas.microsoft.com/office/powerpoint/2010/main" val="2344996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728337" y="404664"/>
            <a:ext cx="8047366" cy="954107"/>
          </a:xfrm>
          <a:prstGeom prst="rect">
            <a:avLst/>
          </a:prstGeom>
        </p:spPr>
        <p:txBody>
          <a:bodyPr wrap="square">
            <a:spAutoFit/>
          </a:bodyPr>
          <a:lstStyle/>
          <a:p>
            <a:pPr algn="ctr"/>
            <a:r>
              <a:rPr lang="es-EC" sz="2800" b="1" i="1" dirty="0" smtClean="0"/>
              <a:t>ALTERNATIVA B: INTERCAMBIADOR DE CALOR POR PLACAS</a:t>
            </a:r>
            <a:endParaRPr lang="es-EC" sz="2800" b="1" i="1" dirty="0"/>
          </a:p>
        </p:txBody>
      </p:sp>
      <p:pic>
        <p:nvPicPr>
          <p:cNvPr id="5" name="INTERCAMBIADOR DE CALOR POR PLACA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4792" t="14865" r="24414" b="14286"/>
          <a:stretch/>
        </p:blipFill>
        <p:spPr>
          <a:xfrm>
            <a:off x="2411760" y="1412776"/>
            <a:ext cx="4680520" cy="4896545"/>
          </a:xfrm>
          <a:prstGeom prst="rect">
            <a:avLst/>
          </a:prstGeom>
        </p:spPr>
      </p:pic>
    </p:spTree>
    <p:extLst>
      <p:ext uri="{BB962C8B-B14F-4D97-AF65-F5344CB8AC3E}">
        <p14:creationId xmlns:p14="http://schemas.microsoft.com/office/powerpoint/2010/main" val="343657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687833" y="522507"/>
            <a:ext cx="8047366" cy="954107"/>
          </a:xfrm>
          <a:prstGeom prst="rect">
            <a:avLst/>
          </a:prstGeom>
        </p:spPr>
        <p:txBody>
          <a:bodyPr wrap="square">
            <a:spAutoFit/>
          </a:bodyPr>
          <a:lstStyle/>
          <a:p>
            <a:pPr algn="ctr"/>
            <a:r>
              <a:rPr lang="es-EC" sz="2800" b="1" i="1" dirty="0" smtClean="0"/>
              <a:t>ALTERNATIVA C: REFRIGERACIÓN POR COMPRESIÓN DE VAPOR</a:t>
            </a:r>
            <a:endParaRPr lang="es-EC" sz="2800" b="1" i="1" dirty="0"/>
          </a:p>
        </p:txBody>
      </p:sp>
      <p:pic>
        <p:nvPicPr>
          <p:cNvPr id="3" name="UC CONFIGURACION CONVENCIO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7475" t="18500" r="6296" b="21650"/>
          <a:stretch/>
        </p:blipFill>
        <p:spPr>
          <a:xfrm>
            <a:off x="687833" y="1484784"/>
            <a:ext cx="7988623" cy="4158461"/>
          </a:xfrm>
          <a:prstGeom prst="rect">
            <a:avLst/>
          </a:prstGeom>
        </p:spPr>
      </p:pic>
    </p:spTree>
    <p:extLst>
      <p:ext uri="{BB962C8B-B14F-4D97-AF65-F5344CB8AC3E}">
        <p14:creationId xmlns:p14="http://schemas.microsoft.com/office/powerpoint/2010/main" val="113355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1475656" y="476672"/>
            <a:ext cx="7183270" cy="523220"/>
          </a:xfrm>
          <a:prstGeom prst="rect">
            <a:avLst/>
          </a:prstGeom>
        </p:spPr>
        <p:txBody>
          <a:bodyPr wrap="square">
            <a:spAutoFit/>
          </a:bodyPr>
          <a:lstStyle/>
          <a:p>
            <a:r>
              <a:rPr lang="es-EC" sz="2800" b="1" i="1" dirty="0" smtClean="0"/>
              <a:t>SÍNTESIS DE LA ALTERNATIVA SELECCIONADA</a:t>
            </a:r>
            <a:endParaRPr lang="es-EC" sz="2800" b="1" i="1" dirty="0"/>
          </a:p>
        </p:txBody>
      </p:sp>
      <p:graphicFrame>
        <p:nvGraphicFramePr>
          <p:cNvPr id="2" name="1 Tabla"/>
          <p:cNvGraphicFramePr>
            <a:graphicFrameLocks noGrp="1"/>
          </p:cNvGraphicFramePr>
          <p:nvPr>
            <p:extLst>
              <p:ext uri="{D42A27DB-BD31-4B8C-83A1-F6EECF244321}">
                <p14:modId xmlns:p14="http://schemas.microsoft.com/office/powerpoint/2010/main" val="1128027846"/>
              </p:ext>
            </p:extLst>
          </p:nvPr>
        </p:nvGraphicFramePr>
        <p:xfrm>
          <a:off x="959489" y="3212976"/>
          <a:ext cx="7777788" cy="2631549"/>
        </p:xfrm>
        <a:graphic>
          <a:graphicData uri="http://schemas.openxmlformats.org/drawingml/2006/table">
            <a:tbl>
              <a:tblPr firstRow="1" firstCol="1" bandRow="1">
                <a:tableStyleId>{5C22544A-7EE6-4342-B048-85BDC9FD1C3A}</a:tableStyleId>
              </a:tblPr>
              <a:tblGrid>
                <a:gridCol w="344324"/>
                <a:gridCol w="1708177"/>
                <a:gridCol w="878904"/>
                <a:gridCol w="1178766"/>
                <a:gridCol w="1761945"/>
                <a:gridCol w="1169460"/>
                <a:gridCol w="736212"/>
              </a:tblGrid>
              <a:tr h="445758">
                <a:tc gridSpan="2">
                  <a:txBody>
                    <a:bodyPr/>
                    <a:lstStyle/>
                    <a:p>
                      <a:pPr algn="ctr">
                        <a:lnSpc>
                          <a:spcPct val="115000"/>
                        </a:lnSpc>
                        <a:spcAft>
                          <a:spcPts val="0"/>
                        </a:spcAft>
                      </a:pPr>
                      <a:r>
                        <a:rPr lang="es-EC" sz="1600" dirty="0">
                          <a:effectLst/>
                        </a:rPr>
                        <a:t>Alternativas y Criterios</a:t>
                      </a:r>
                      <a:endParaRPr lang="es-EC" sz="1800" dirty="0">
                        <a:solidFill>
                          <a:srgbClr val="000000"/>
                        </a:solidFill>
                        <a:effectLst/>
                        <a:latin typeface="Arial"/>
                        <a:ea typeface="Calibri"/>
                      </a:endParaRPr>
                    </a:p>
                  </a:txBody>
                  <a:tcPr marL="68580" marR="68580" marT="0" marB="0" anchor="ctr"/>
                </a:tc>
                <a:tc hMerge="1">
                  <a:txBody>
                    <a:bodyPr/>
                    <a:lstStyle/>
                    <a:p>
                      <a:endParaRPr lang="es-EC"/>
                    </a:p>
                  </a:txBody>
                  <a:tcPr/>
                </a:tc>
                <a:tc>
                  <a:txBody>
                    <a:bodyPr/>
                    <a:lstStyle/>
                    <a:p>
                      <a:pPr algn="ctr">
                        <a:lnSpc>
                          <a:spcPct val="115000"/>
                        </a:lnSpc>
                        <a:spcAft>
                          <a:spcPts val="0"/>
                        </a:spcAft>
                      </a:pPr>
                      <a:r>
                        <a:rPr lang="es-EC" sz="1600">
                          <a:effectLst/>
                        </a:rPr>
                        <a:t>Costo</a:t>
                      </a:r>
                      <a:endParaRPr lang="es-EC" sz="180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a:effectLst/>
                        </a:rPr>
                        <a:t>Disponi-bilidad</a:t>
                      </a:r>
                      <a:endParaRPr lang="es-EC" sz="180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dirty="0">
                          <a:effectLst/>
                        </a:rPr>
                        <a:t>Eficiencia termodinámica</a:t>
                      </a:r>
                      <a:endParaRPr lang="es-EC" sz="1800" dirty="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a:effectLst/>
                        </a:rPr>
                        <a:t>Mante-nimiento</a:t>
                      </a:r>
                      <a:endParaRPr lang="es-EC" sz="180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a:effectLst/>
                        </a:rPr>
                        <a:t>∑ </a:t>
                      </a:r>
                      <a:endParaRPr lang="es-EC" sz="1800">
                        <a:solidFill>
                          <a:srgbClr val="000000"/>
                        </a:solidFill>
                        <a:effectLst/>
                        <a:latin typeface="Arial"/>
                        <a:ea typeface="Calibri"/>
                      </a:endParaRPr>
                    </a:p>
                  </a:txBody>
                  <a:tcPr marL="68580" marR="68580" marT="0" marB="0" anchor="ctr"/>
                </a:tc>
              </a:tr>
              <a:tr h="267220">
                <a:tc>
                  <a:txBody>
                    <a:bodyPr/>
                    <a:lstStyle/>
                    <a:p>
                      <a:pPr algn="ctr">
                        <a:lnSpc>
                          <a:spcPct val="115000"/>
                        </a:lnSpc>
                        <a:spcAft>
                          <a:spcPts val="0"/>
                        </a:spcAft>
                      </a:pPr>
                      <a:r>
                        <a:rPr lang="es-EC" sz="1600">
                          <a:effectLst/>
                        </a:rPr>
                        <a:t>1</a:t>
                      </a:r>
                      <a:endParaRPr lang="es-EC" sz="180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dirty="0">
                          <a:effectLst/>
                        </a:rPr>
                        <a:t>Peltier</a:t>
                      </a:r>
                      <a:endParaRPr lang="es-EC" sz="1800" dirty="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dirty="0">
                          <a:effectLst/>
                        </a:rPr>
                        <a:t>0,047</a:t>
                      </a:r>
                      <a:endParaRPr lang="es-EC" sz="1800" dirty="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a:effectLst/>
                        </a:rPr>
                        <a:t>0,036</a:t>
                      </a:r>
                      <a:endParaRPr lang="es-EC" sz="180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dirty="0">
                          <a:effectLst/>
                        </a:rPr>
                        <a:t>0,039</a:t>
                      </a:r>
                      <a:endParaRPr lang="es-EC" sz="1800" dirty="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a:effectLst/>
                        </a:rPr>
                        <a:t>0,094</a:t>
                      </a:r>
                      <a:endParaRPr lang="es-EC" sz="180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a:effectLst/>
                        </a:rPr>
                        <a:t>0,20</a:t>
                      </a:r>
                      <a:endParaRPr lang="es-EC" sz="1800">
                        <a:solidFill>
                          <a:srgbClr val="000000"/>
                        </a:solidFill>
                        <a:effectLst/>
                        <a:latin typeface="Arial"/>
                        <a:ea typeface="Calibri"/>
                      </a:endParaRPr>
                    </a:p>
                  </a:txBody>
                  <a:tcPr marL="68580" marR="68580" marT="0" marB="0" anchor="ctr"/>
                </a:tc>
              </a:tr>
              <a:tr h="668637">
                <a:tc>
                  <a:txBody>
                    <a:bodyPr/>
                    <a:lstStyle/>
                    <a:p>
                      <a:pPr algn="ctr">
                        <a:lnSpc>
                          <a:spcPct val="115000"/>
                        </a:lnSpc>
                        <a:spcAft>
                          <a:spcPts val="0"/>
                        </a:spcAft>
                      </a:pPr>
                      <a:r>
                        <a:rPr lang="es-EC" sz="1600">
                          <a:effectLst/>
                        </a:rPr>
                        <a:t>2</a:t>
                      </a:r>
                      <a:endParaRPr lang="es-EC" sz="180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dirty="0">
                          <a:effectLst/>
                        </a:rPr>
                        <a:t>Intercambiado de calor por placas</a:t>
                      </a:r>
                      <a:endParaRPr lang="es-EC" sz="1800" dirty="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dirty="0">
                          <a:effectLst/>
                        </a:rPr>
                        <a:t>0,094</a:t>
                      </a:r>
                      <a:endParaRPr lang="es-EC" sz="1800" dirty="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dirty="0">
                          <a:effectLst/>
                        </a:rPr>
                        <a:t>0,107</a:t>
                      </a:r>
                      <a:endParaRPr lang="es-EC" sz="1800" dirty="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dirty="0">
                          <a:effectLst/>
                        </a:rPr>
                        <a:t>0,039</a:t>
                      </a:r>
                      <a:endParaRPr lang="es-EC" sz="1800" dirty="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dirty="0">
                          <a:effectLst/>
                        </a:rPr>
                        <a:t>0,141</a:t>
                      </a:r>
                      <a:endParaRPr lang="es-EC" sz="1800" dirty="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a:effectLst/>
                        </a:rPr>
                        <a:t>0,38</a:t>
                      </a:r>
                      <a:endParaRPr lang="es-EC" sz="1800">
                        <a:solidFill>
                          <a:srgbClr val="000000"/>
                        </a:solidFill>
                        <a:effectLst/>
                        <a:latin typeface="Arial"/>
                        <a:ea typeface="Calibri"/>
                      </a:endParaRPr>
                    </a:p>
                  </a:txBody>
                  <a:tcPr marL="68580" marR="68580" marT="0" marB="0" anchor="ctr"/>
                </a:tc>
              </a:tr>
              <a:tr h="668637">
                <a:tc>
                  <a:txBody>
                    <a:bodyPr/>
                    <a:lstStyle/>
                    <a:p>
                      <a:pPr algn="ctr">
                        <a:lnSpc>
                          <a:spcPct val="115000"/>
                        </a:lnSpc>
                        <a:spcAft>
                          <a:spcPts val="0"/>
                        </a:spcAft>
                      </a:pPr>
                      <a:r>
                        <a:rPr lang="es-EC" sz="1600">
                          <a:effectLst/>
                        </a:rPr>
                        <a:t>3</a:t>
                      </a:r>
                      <a:endParaRPr lang="es-EC" sz="180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a:effectLst/>
                        </a:rPr>
                        <a:t>Refrigeración por compresión de vapor</a:t>
                      </a:r>
                      <a:endParaRPr lang="es-EC" sz="180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a:effectLst/>
                        </a:rPr>
                        <a:t>0,189</a:t>
                      </a:r>
                      <a:endParaRPr lang="es-EC" sz="180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dirty="0">
                          <a:effectLst/>
                        </a:rPr>
                        <a:t>0,107</a:t>
                      </a:r>
                      <a:endParaRPr lang="es-EC" sz="1800" dirty="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dirty="0">
                          <a:effectLst/>
                        </a:rPr>
                        <a:t>0,039</a:t>
                      </a:r>
                      <a:endParaRPr lang="es-EC" sz="1800" dirty="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dirty="0">
                          <a:effectLst/>
                        </a:rPr>
                        <a:t>0,094</a:t>
                      </a:r>
                      <a:endParaRPr lang="es-EC" sz="1800" dirty="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a:effectLst/>
                        </a:rPr>
                        <a:t>0,42</a:t>
                      </a:r>
                      <a:endParaRPr lang="es-EC" sz="1800">
                        <a:solidFill>
                          <a:srgbClr val="000000"/>
                        </a:solidFill>
                        <a:effectLst/>
                        <a:latin typeface="Arial"/>
                        <a:ea typeface="Calibri"/>
                      </a:endParaRPr>
                    </a:p>
                  </a:txBody>
                  <a:tcPr marL="68580" marR="68580" marT="0" marB="0" anchor="ctr"/>
                </a:tc>
              </a:tr>
              <a:tr h="254006">
                <a:tc>
                  <a:txBody>
                    <a:bodyPr/>
                    <a:lstStyle/>
                    <a:p>
                      <a:pPr algn="ctr">
                        <a:lnSpc>
                          <a:spcPct val="115000"/>
                        </a:lnSpc>
                        <a:spcAft>
                          <a:spcPts val="0"/>
                        </a:spcAft>
                      </a:pPr>
                      <a:r>
                        <a:rPr lang="es-EC" sz="1600">
                          <a:effectLst/>
                        </a:rPr>
                        <a:t> </a:t>
                      </a:r>
                      <a:endParaRPr lang="es-EC" sz="180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a:effectLst/>
                        </a:rPr>
                        <a:t> </a:t>
                      </a:r>
                      <a:endParaRPr lang="es-EC" sz="180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a:effectLst/>
                        </a:rPr>
                        <a:t> </a:t>
                      </a:r>
                      <a:endParaRPr lang="es-EC" sz="180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a:effectLst/>
                        </a:rPr>
                        <a:t> </a:t>
                      </a:r>
                      <a:endParaRPr lang="es-EC" sz="180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dirty="0">
                          <a:effectLst/>
                        </a:rPr>
                        <a:t> </a:t>
                      </a:r>
                      <a:endParaRPr lang="es-EC" sz="1800" dirty="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dirty="0">
                          <a:effectLst/>
                        </a:rPr>
                        <a:t>Suma</a:t>
                      </a:r>
                      <a:endParaRPr lang="es-EC" sz="1800" dirty="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dirty="0">
                          <a:effectLst/>
                        </a:rPr>
                        <a:t>1</a:t>
                      </a:r>
                      <a:endParaRPr lang="es-EC" sz="1800" dirty="0">
                        <a:solidFill>
                          <a:srgbClr val="000000"/>
                        </a:solidFill>
                        <a:effectLst/>
                        <a:latin typeface="Arial"/>
                        <a:ea typeface="Calibri"/>
                      </a:endParaRPr>
                    </a:p>
                  </a:txBody>
                  <a:tcPr marL="68580" marR="68580" marT="0" marB="0" anchor="ctr"/>
                </a:tc>
              </a:tr>
            </a:tbl>
          </a:graphicData>
        </a:graphic>
      </p:graphicFrame>
      <p:graphicFrame>
        <p:nvGraphicFramePr>
          <p:cNvPr id="4" name="3 Tabla"/>
          <p:cNvGraphicFramePr>
            <a:graphicFrameLocks noGrp="1"/>
          </p:cNvGraphicFramePr>
          <p:nvPr>
            <p:extLst>
              <p:ext uri="{D42A27DB-BD31-4B8C-83A1-F6EECF244321}">
                <p14:modId xmlns:p14="http://schemas.microsoft.com/office/powerpoint/2010/main" val="4281343622"/>
              </p:ext>
            </p:extLst>
          </p:nvPr>
        </p:nvGraphicFramePr>
        <p:xfrm>
          <a:off x="2915816" y="1268760"/>
          <a:ext cx="3552963" cy="1564176"/>
        </p:xfrm>
        <a:graphic>
          <a:graphicData uri="http://schemas.openxmlformats.org/drawingml/2006/table">
            <a:tbl>
              <a:tblPr firstRow="1" firstCol="1" bandRow="1">
                <a:tableStyleId>{5C22544A-7EE6-4342-B048-85BDC9FD1C3A}</a:tableStyleId>
              </a:tblPr>
              <a:tblGrid>
                <a:gridCol w="788553"/>
                <a:gridCol w="2764410"/>
              </a:tblGrid>
              <a:tr h="244735">
                <a:tc gridSpan="2">
                  <a:txBody>
                    <a:bodyPr/>
                    <a:lstStyle/>
                    <a:p>
                      <a:pPr algn="ctr">
                        <a:lnSpc>
                          <a:spcPct val="115000"/>
                        </a:lnSpc>
                        <a:spcAft>
                          <a:spcPts val="0"/>
                        </a:spcAft>
                      </a:pPr>
                      <a:r>
                        <a:rPr lang="es-EC" sz="1600" dirty="0">
                          <a:effectLst/>
                        </a:rPr>
                        <a:t>Criterios</a:t>
                      </a:r>
                      <a:endParaRPr lang="es-EC" sz="1800" dirty="0">
                        <a:solidFill>
                          <a:srgbClr val="000000"/>
                        </a:solidFill>
                        <a:effectLst/>
                        <a:latin typeface="Arial"/>
                        <a:ea typeface="Calibri"/>
                      </a:endParaRPr>
                    </a:p>
                  </a:txBody>
                  <a:tcPr marL="37442" marR="37442" marT="0" marB="0" anchor="ctr"/>
                </a:tc>
                <a:tc hMerge="1">
                  <a:txBody>
                    <a:bodyPr/>
                    <a:lstStyle/>
                    <a:p>
                      <a:endParaRPr lang="es-EC"/>
                    </a:p>
                  </a:txBody>
                  <a:tcPr/>
                </a:tc>
              </a:tr>
              <a:tr h="244735">
                <a:tc>
                  <a:txBody>
                    <a:bodyPr/>
                    <a:lstStyle/>
                    <a:p>
                      <a:pPr algn="ctr">
                        <a:lnSpc>
                          <a:spcPct val="115000"/>
                        </a:lnSpc>
                        <a:spcAft>
                          <a:spcPts val="0"/>
                        </a:spcAft>
                      </a:pPr>
                      <a:r>
                        <a:rPr lang="es-EC" sz="1600" dirty="0">
                          <a:effectLst/>
                        </a:rPr>
                        <a:t>1</a:t>
                      </a:r>
                      <a:endParaRPr lang="es-EC" sz="1800" dirty="0">
                        <a:solidFill>
                          <a:srgbClr val="000000"/>
                        </a:solidFill>
                        <a:effectLst/>
                        <a:latin typeface="Arial"/>
                        <a:ea typeface="Calibri"/>
                      </a:endParaRPr>
                    </a:p>
                  </a:txBody>
                  <a:tcPr marL="37442" marR="37442" marT="0" marB="0" anchor="ctr"/>
                </a:tc>
                <a:tc>
                  <a:txBody>
                    <a:bodyPr/>
                    <a:lstStyle/>
                    <a:p>
                      <a:pPr algn="ctr">
                        <a:lnSpc>
                          <a:spcPct val="115000"/>
                        </a:lnSpc>
                        <a:spcAft>
                          <a:spcPts val="0"/>
                        </a:spcAft>
                      </a:pPr>
                      <a:r>
                        <a:rPr lang="es-EC" sz="1600" dirty="0">
                          <a:effectLst/>
                        </a:rPr>
                        <a:t>Costo</a:t>
                      </a:r>
                      <a:endParaRPr lang="es-EC" sz="1800" dirty="0">
                        <a:solidFill>
                          <a:srgbClr val="000000"/>
                        </a:solidFill>
                        <a:effectLst/>
                        <a:latin typeface="Arial"/>
                        <a:ea typeface="Calibri"/>
                      </a:endParaRPr>
                    </a:p>
                  </a:txBody>
                  <a:tcPr marL="37442" marR="37442" marT="0" marB="0" anchor="ctr"/>
                </a:tc>
              </a:tr>
              <a:tr h="339458">
                <a:tc>
                  <a:txBody>
                    <a:bodyPr/>
                    <a:lstStyle/>
                    <a:p>
                      <a:pPr algn="ctr">
                        <a:lnSpc>
                          <a:spcPct val="115000"/>
                        </a:lnSpc>
                        <a:spcAft>
                          <a:spcPts val="0"/>
                        </a:spcAft>
                      </a:pPr>
                      <a:r>
                        <a:rPr lang="es-EC" sz="1600">
                          <a:effectLst/>
                        </a:rPr>
                        <a:t>2</a:t>
                      </a:r>
                      <a:endParaRPr lang="es-EC" sz="1800">
                        <a:solidFill>
                          <a:srgbClr val="000000"/>
                        </a:solidFill>
                        <a:effectLst/>
                        <a:latin typeface="Arial"/>
                        <a:ea typeface="Calibri"/>
                      </a:endParaRPr>
                    </a:p>
                  </a:txBody>
                  <a:tcPr marL="37442" marR="37442" marT="0" marB="0" anchor="ctr"/>
                </a:tc>
                <a:tc>
                  <a:txBody>
                    <a:bodyPr/>
                    <a:lstStyle/>
                    <a:p>
                      <a:pPr algn="ctr">
                        <a:lnSpc>
                          <a:spcPct val="115000"/>
                        </a:lnSpc>
                        <a:spcAft>
                          <a:spcPts val="0"/>
                        </a:spcAft>
                      </a:pPr>
                      <a:r>
                        <a:rPr lang="es-EC" sz="1600" dirty="0">
                          <a:effectLst/>
                        </a:rPr>
                        <a:t>Disponibilidad</a:t>
                      </a:r>
                      <a:endParaRPr lang="es-EC" sz="1800" dirty="0">
                        <a:solidFill>
                          <a:srgbClr val="000000"/>
                        </a:solidFill>
                        <a:effectLst/>
                        <a:latin typeface="Arial"/>
                        <a:ea typeface="Calibri"/>
                      </a:endParaRPr>
                    </a:p>
                  </a:txBody>
                  <a:tcPr marL="37442" marR="37442" marT="0" marB="0" anchor="ctr"/>
                </a:tc>
              </a:tr>
              <a:tr h="343381">
                <a:tc>
                  <a:txBody>
                    <a:bodyPr/>
                    <a:lstStyle/>
                    <a:p>
                      <a:pPr algn="ctr">
                        <a:lnSpc>
                          <a:spcPct val="115000"/>
                        </a:lnSpc>
                        <a:spcAft>
                          <a:spcPts val="0"/>
                        </a:spcAft>
                      </a:pPr>
                      <a:r>
                        <a:rPr lang="es-EC" sz="1600">
                          <a:effectLst/>
                        </a:rPr>
                        <a:t>3</a:t>
                      </a:r>
                      <a:endParaRPr lang="es-EC" sz="1800">
                        <a:solidFill>
                          <a:srgbClr val="000000"/>
                        </a:solidFill>
                        <a:effectLst/>
                        <a:latin typeface="Arial"/>
                        <a:ea typeface="Calibri"/>
                      </a:endParaRPr>
                    </a:p>
                  </a:txBody>
                  <a:tcPr marL="37442" marR="37442" marT="0" marB="0" anchor="ctr"/>
                </a:tc>
                <a:tc>
                  <a:txBody>
                    <a:bodyPr/>
                    <a:lstStyle/>
                    <a:p>
                      <a:pPr algn="ctr">
                        <a:lnSpc>
                          <a:spcPct val="115000"/>
                        </a:lnSpc>
                        <a:spcAft>
                          <a:spcPts val="0"/>
                        </a:spcAft>
                      </a:pPr>
                      <a:r>
                        <a:rPr lang="es-EC" sz="1600" dirty="0">
                          <a:effectLst/>
                        </a:rPr>
                        <a:t>Eficiencia termodinámica</a:t>
                      </a:r>
                      <a:endParaRPr lang="es-EC" sz="1800" dirty="0">
                        <a:solidFill>
                          <a:srgbClr val="000000"/>
                        </a:solidFill>
                        <a:effectLst/>
                        <a:latin typeface="Arial"/>
                        <a:ea typeface="Calibri"/>
                      </a:endParaRPr>
                    </a:p>
                  </a:txBody>
                  <a:tcPr marL="37442" marR="37442" marT="0" marB="0" anchor="ctr"/>
                </a:tc>
              </a:tr>
              <a:tr h="320505">
                <a:tc>
                  <a:txBody>
                    <a:bodyPr/>
                    <a:lstStyle/>
                    <a:p>
                      <a:pPr algn="ctr">
                        <a:lnSpc>
                          <a:spcPct val="115000"/>
                        </a:lnSpc>
                        <a:spcAft>
                          <a:spcPts val="0"/>
                        </a:spcAft>
                      </a:pPr>
                      <a:r>
                        <a:rPr lang="es-EC" sz="1600">
                          <a:effectLst/>
                        </a:rPr>
                        <a:t>4</a:t>
                      </a:r>
                      <a:endParaRPr lang="es-EC" sz="1800">
                        <a:solidFill>
                          <a:srgbClr val="000000"/>
                        </a:solidFill>
                        <a:effectLst/>
                        <a:latin typeface="Arial"/>
                        <a:ea typeface="Calibri"/>
                      </a:endParaRPr>
                    </a:p>
                  </a:txBody>
                  <a:tcPr marL="37442" marR="37442" marT="0" marB="0" anchor="ctr"/>
                </a:tc>
                <a:tc>
                  <a:txBody>
                    <a:bodyPr/>
                    <a:lstStyle/>
                    <a:p>
                      <a:pPr algn="ctr">
                        <a:lnSpc>
                          <a:spcPct val="115000"/>
                        </a:lnSpc>
                        <a:spcAft>
                          <a:spcPts val="0"/>
                        </a:spcAft>
                      </a:pPr>
                      <a:r>
                        <a:rPr lang="es-EC" sz="1600" dirty="0">
                          <a:effectLst/>
                        </a:rPr>
                        <a:t>Mantenimiento</a:t>
                      </a:r>
                      <a:endParaRPr lang="es-EC" sz="1800" dirty="0">
                        <a:solidFill>
                          <a:srgbClr val="000000"/>
                        </a:solidFill>
                        <a:effectLst/>
                        <a:latin typeface="Arial"/>
                        <a:ea typeface="Calibri"/>
                      </a:endParaRPr>
                    </a:p>
                  </a:txBody>
                  <a:tcPr marL="37442" marR="37442" marT="0" marB="0" anchor="ctr"/>
                </a:tc>
              </a:tr>
            </a:tbl>
          </a:graphicData>
        </a:graphic>
      </p:graphicFrame>
    </p:spTree>
    <p:extLst>
      <p:ext uri="{BB962C8B-B14F-4D97-AF65-F5344CB8AC3E}">
        <p14:creationId xmlns:p14="http://schemas.microsoft.com/office/powerpoint/2010/main" val="11335520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1187624" y="2492896"/>
            <a:ext cx="7183270" cy="707886"/>
          </a:xfrm>
          <a:prstGeom prst="rect">
            <a:avLst/>
          </a:prstGeom>
        </p:spPr>
        <p:txBody>
          <a:bodyPr wrap="square">
            <a:spAutoFit/>
          </a:bodyPr>
          <a:lstStyle/>
          <a:p>
            <a:pPr algn="ctr"/>
            <a:r>
              <a:rPr lang="es-EC" sz="4000" b="1" i="1" dirty="0" smtClean="0"/>
              <a:t>DISEÑO DEL SISTEMA</a:t>
            </a:r>
            <a:endParaRPr lang="es-EC" sz="4000" b="1" i="1" dirty="0"/>
          </a:p>
        </p:txBody>
      </p:sp>
    </p:spTree>
    <p:extLst>
      <p:ext uri="{BB962C8B-B14F-4D97-AF65-F5344CB8AC3E}">
        <p14:creationId xmlns:p14="http://schemas.microsoft.com/office/powerpoint/2010/main" val="607138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1907704" y="278632"/>
            <a:ext cx="6408712" cy="523220"/>
          </a:xfrm>
          <a:prstGeom prst="rect">
            <a:avLst/>
          </a:prstGeom>
        </p:spPr>
        <p:txBody>
          <a:bodyPr wrap="square">
            <a:spAutoFit/>
          </a:bodyPr>
          <a:lstStyle/>
          <a:p>
            <a:r>
              <a:rPr lang="es-EC" sz="2800" b="1" i="1" dirty="0" smtClean="0"/>
              <a:t>DISEÑO DEL TANQUE DE REFRIGERACIÓN</a:t>
            </a:r>
            <a:endParaRPr lang="es-EC" sz="2800" b="1" i="1" dirty="0"/>
          </a:p>
        </p:txBody>
      </p:sp>
      <mc:AlternateContent xmlns:mc="http://schemas.openxmlformats.org/markup-compatibility/2006" xmlns:a14="http://schemas.microsoft.com/office/drawing/2010/main">
        <mc:Choice Requires="a14">
          <p:sp>
            <p:nvSpPr>
              <p:cNvPr id="2" name="1 Rectángulo"/>
              <p:cNvSpPr/>
              <p:nvPr/>
            </p:nvSpPr>
            <p:spPr>
              <a:xfrm>
                <a:off x="1546055" y="1525254"/>
                <a:ext cx="186615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C" b="1" i="1">
                              <a:latin typeface="Cambria Math"/>
                            </a:rPr>
                            <m:t>𝒘</m:t>
                          </m:r>
                        </m:e>
                        <m:sub>
                          <m:r>
                            <a:rPr lang="es-EC" b="1" i="1">
                              <a:latin typeface="Cambria Math"/>
                            </a:rPr>
                            <m:t>𝒊𝒏𝒕</m:t>
                          </m:r>
                        </m:sub>
                      </m:sSub>
                      <m:r>
                        <a:rPr lang="es-EC" b="1" i="1">
                          <a:latin typeface="Cambria Math"/>
                        </a:rPr>
                        <m:t>=</m:t>
                      </m:r>
                      <m:r>
                        <a:rPr lang="es-EC" b="1" i="1">
                          <a:latin typeface="Cambria Math"/>
                        </a:rPr>
                        <m:t>𝟕𝟒𝟎</m:t>
                      </m:r>
                      <m:r>
                        <a:rPr lang="es-EC" b="1" i="1">
                          <a:latin typeface="Cambria Math"/>
                        </a:rPr>
                        <m:t> </m:t>
                      </m:r>
                      <m:r>
                        <a:rPr lang="es-EC" b="1" i="1">
                          <a:latin typeface="Cambria Math"/>
                        </a:rPr>
                        <m:t>𝒎𝒎</m:t>
                      </m:r>
                    </m:oMath>
                  </m:oMathPara>
                </a14:m>
                <a:endParaRPr lang="es-EC" dirty="0"/>
              </a:p>
            </p:txBody>
          </p:sp>
        </mc:Choice>
        <mc:Fallback xmlns="">
          <p:sp>
            <p:nvSpPr>
              <p:cNvPr id="2" name="1 Rectángulo"/>
              <p:cNvSpPr>
                <a:spLocks noRot="1" noChangeAspect="1" noMove="1" noResize="1" noEditPoints="1" noAdjustHandles="1" noChangeArrowheads="1" noChangeShapeType="1" noTextEdit="1"/>
              </p:cNvSpPr>
              <p:nvPr/>
            </p:nvSpPr>
            <p:spPr>
              <a:xfrm>
                <a:off x="1546055" y="1525254"/>
                <a:ext cx="1866152" cy="369332"/>
              </a:xfrm>
              <a:prstGeom prst="rect">
                <a:avLst/>
              </a:prstGeom>
              <a:blipFill rotWithShape="1">
                <a:blip r:embed="rId5"/>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9" name="8 Rectángulo"/>
              <p:cNvSpPr/>
              <p:nvPr/>
            </p:nvSpPr>
            <p:spPr>
              <a:xfrm>
                <a:off x="230873" y="2638469"/>
                <a:ext cx="4535685" cy="1222579"/>
              </a:xfrm>
              <a:prstGeom prst="rect">
                <a:avLst/>
              </a:prstGeom>
            </p:spPr>
            <p:txBody>
              <a:bodyPr wrap="square">
                <a:spAutoFit/>
              </a:bodyPr>
              <a:lstStyle/>
              <a:p>
                <a:r>
                  <a:rPr lang="es-EC" dirty="0"/>
                  <a:t>El volumen interno debe </a:t>
                </a:r>
                <a:r>
                  <a:rPr lang="es-EC" dirty="0" smtClean="0"/>
                  <a:t>superar los </a:t>
                </a:r>
                <a:r>
                  <a:rPr lang="es-EC" dirty="0"/>
                  <a:t>800 litros, por lo que se le añadió un 15</a:t>
                </a:r>
                <a:r>
                  <a:rPr lang="es-EC" dirty="0" smtClean="0"/>
                  <a:t>%.   </a:t>
                </a:r>
              </a:p>
              <a:p>
                <a:endParaRPr lang="es-EC" dirty="0" smtClean="0"/>
              </a:p>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a:rPr>
                            <m:t>𝑉</m:t>
                          </m:r>
                        </m:e>
                        <m:sub>
                          <m:r>
                            <a:rPr lang="es-EC" i="1">
                              <a:latin typeface="Cambria Math"/>
                            </a:rPr>
                            <m:t>𝑖𝑛𝑡</m:t>
                          </m:r>
                          <m:r>
                            <a:rPr lang="es-EC" i="1">
                              <a:latin typeface="Cambria Math"/>
                            </a:rPr>
                            <m:t>−</m:t>
                          </m:r>
                          <m:r>
                            <a:rPr lang="es-EC" i="1">
                              <a:latin typeface="Cambria Math"/>
                            </a:rPr>
                            <m:t>𝑟𝑒𝑓</m:t>
                          </m:r>
                        </m:sub>
                      </m:sSub>
                      <m:r>
                        <a:rPr lang="es-EC" i="1">
                          <a:latin typeface="Cambria Math"/>
                        </a:rPr>
                        <m:t>=800</m:t>
                      </m:r>
                      <m:r>
                        <a:rPr lang="es-EC" i="1">
                          <a:latin typeface="Cambria Math"/>
                        </a:rPr>
                        <m:t>𝑙</m:t>
                      </m:r>
                      <m:r>
                        <a:rPr lang="es-EC" i="1">
                          <a:latin typeface="Cambria Math"/>
                        </a:rPr>
                        <m:t>+120</m:t>
                      </m:r>
                      <m:r>
                        <a:rPr lang="es-EC" i="1">
                          <a:latin typeface="Cambria Math"/>
                        </a:rPr>
                        <m:t>𝑙</m:t>
                      </m:r>
                      <m:r>
                        <a:rPr lang="es-EC" i="1">
                          <a:latin typeface="Cambria Math"/>
                        </a:rPr>
                        <m:t>=920 </m:t>
                      </m:r>
                      <m:r>
                        <a:rPr lang="es-EC" i="1">
                          <a:latin typeface="Cambria Math"/>
                        </a:rPr>
                        <m:t>𝑙</m:t>
                      </m:r>
                    </m:oMath>
                  </m:oMathPara>
                </a14:m>
                <a:endParaRPr lang="es-EC" dirty="0"/>
              </a:p>
            </p:txBody>
          </p:sp>
        </mc:Choice>
        <mc:Fallback xmlns="">
          <p:sp>
            <p:nvSpPr>
              <p:cNvPr id="9" name="8 Rectángulo"/>
              <p:cNvSpPr>
                <a:spLocks noRot="1" noChangeAspect="1" noMove="1" noResize="1" noEditPoints="1" noAdjustHandles="1" noChangeArrowheads="1" noChangeShapeType="1" noTextEdit="1"/>
              </p:cNvSpPr>
              <p:nvPr/>
            </p:nvSpPr>
            <p:spPr>
              <a:xfrm>
                <a:off x="230873" y="2638469"/>
                <a:ext cx="4535685" cy="1222579"/>
              </a:xfrm>
              <a:prstGeom prst="rect">
                <a:avLst/>
              </a:prstGeom>
              <a:blipFill rotWithShape="1">
                <a:blip r:embed="rId6"/>
                <a:stretch>
                  <a:fillRect l="-1210" t="-2500" r="-1747" b="-2500"/>
                </a:stretch>
              </a:blipFill>
            </p:spPr>
            <p:txBody>
              <a:bodyPr/>
              <a:lstStyle/>
              <a:p>
                <a:r>
                  <a:rPr lang="es-MX">
                    <a:noFill/>
                  </a:rPr>
                  <a:t> </a:t>
                </a:r>
              </a:p>
            </p:txBody>
          </p:sp>
        </mc:Fallback>
      </mc:AlternateContent>
      <p:grpSp>
        <p:nvGrpSpPr>
          <p:cNvPr id="10" name="Grupo 9"/>
          <p:cNvGrpSpPr/>
          <p:nvPr/>
        </p:nvGrpSpPr>
        <p:grpSpPr>
          <a:xfrm>
            <a:off x="5153171" y="1424245"/>
            <a:ext cx="3883325" cy="3242394"/>
            <a:chOff x="0" y="0"/>
            <a:chExt cx="2592433" cy="2101612"/>
          </a:xfrm>
        </p:grpSpPr>
        <p:cxnSp>
          <p:nvCxnSpPr>
            <p:cNvPr id="11" name="Conector recto 10"/>
            <p:cNvCxnSpPr/>
            <p:nvPr/>
          </p:nvCxnSpPr>
          <p:spPr>
            <a:xfrm>
              <a:off x="372380" y="1762599"/>
              <a:ext cx="1286506"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upo 11"/>
            <p:cNvGrpSpPr/>
            <p:nvPr/>
          </p:nvGrpSpPr>
          <p:grpSpPr>
            <a:xfrm>
              <a:off x="0" y="0"/>
              <a:ext cx="2592433" cy="2101612"/>
              <a:chOff x="0" y="0"/>
              <a:chExt cx="2592433" cy="2101612"/>
            </a:xfrm>
          </p:grpSpPr>
          <p:sp>
            <p:nvSpPr>
              <p:cNvPr id="13" name="Arco 12"/>
              <p:cNvSpPr/>
              <p:nvPr/>
            </p:nvSpPr>
            <p:spPr>
              <a:xfrm>
                <a:off x="1532809" y="1453526"/>
                <a:ext cx="226060" cy="308610"/>
              </a:xfrm>
              <a:prstGeom prst="arc">
                <a:avLst>
                  <a:gd name="adj1" fmla="val 122360"/>
                  <a:gd name="adj2" fmla="val 5347433"/>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4" name="Arco 13"/>
              <p:cNvSpPr/>
              <p:nvPr/>
            </p:nvSpPr>
            <p:spPr>
              <a:xfrm>
                <a:off x="1358386" y="1268532"/>
                <a:ext cx="226060" cy="308610"/>
              </a:xfrm>
              <a:prstGeom prst="arc">
                <a:avLst>
                  <a:gd name="adj1" fmla="val 38842"/>
                  <a:gd name="adj2" fmla="val 5225495"/>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nvGrpSpPr>
              <p:cNvPr id="15" name="Grupo 14"/>
              <p:cNvGrpSpPr/>
              <p:nvPr/>
            </p:nvGrpSpPr>
            <p:grpSpPr>
              <a:xfrm>
                <a:off x="0" y="0"/>
                <a:ext cx="2592433" cy="2101612"/>
                <a:chOff x="0" y="0"/>
                <a:chExt cx="2592433" cy="2101612"/>
              </a:xfrm>
            </p:grpSpPr>
            <p:grpSp>
              <p:nvGrpSpPr>
                <p:cNvPr id="16" name="Grupo 15"/>
                <p:cNvGrpSpPr/>
                <p:nvPr/>
              </p:nvGrpSpPr>
              <p:grpSpPr>
                <a:xfrm>
                  <a:off x="0" y="0"/>
                  <a:ext cx="2592433" cy="2101612"/>
                  <a:chOff x="0" y="0"/>
                  <a:chExt cx="2592433" cy="2101612"/>
                </a:xfrm>
              </p:grpSpPr>
              <p:cxnSp>
                <p:nvCxnSpPr>
                  <p:cNvPr id="18" name="Conector recto 17"/>
                  <p:cNvCxnSpPr/>
                  <p:nvPr/>
                </p:nvCxnSpPr>
                <p:spPr>
                  <a:xfrm flipH="1">
                    <a:off x="449272" y="21142"/>
                    <a:ext cx="2505" cy="140291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Arco 18"/>
                  <p:cNvSpPr/>
                  <p:nvPr/>
                </p:nvSpPr>
                <p:spPr>
                  <a:xfrm>
                    <a:off x="449272" y="1263246"/>
                    <a:ext cx="226060" cy="308610"/>
                  </a:xfrm>
                  <a:prstGeom prst="arc">
                    <a:avLst>
                      <a:gd name="adj1" fmla="val 5421483"/>
                      <a:gd name="adj2" fmla="val 10847770"/>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0" name="Arco 19"/>
                  <p:cNvSpPr/>
                  <p:nvPr/>
                </p:nvSpPr>
                <p:spPr>
                  <a:xfrm>
                    <a:off x="258992" y="1458812"/>
                    <a:ext cx="226060" cy="308610"/>
                  </a:xfrm>
                  <a:prstGeom prst="arc">
                    <a:avLst>
                      <a:gd name="adj1" fmla="val 5421483"/>
                      <a:gd name="adj2" fmla="val 10847770"/>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cxnSp>
                <p:nvCxnSpPr>
                  <p:cNvPr id="21" name="Conector recto 20"/>
                  <p:cNvCxnSpPr/>
                  <p:nvPr/>
                </p:nvCxnSpPr>
                <p:spPr>
                  <a:xfrm flipH="1">
                    <a:off x="258992" y="15857"/>
                    <a:ext cx="6350" cy="159448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ector recto 21"/>
                  <p:cNvCxnSpPr/>
                  <p:nvPr/>
                </p:nvCxnSpPr>
                <p:spPr>
                  <a:xfrm>
                    <a:off x="264277" y="15857"/>
                    <a:ext cx="185935" cy="576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ector recto 22"/>
                  <p:cNvCxnSpPr/>
                  <p:nvPr/>
                </p:nvCxnSpPr>
                <p:spPr>
                  <a:xfrm>
                    <a:off x="1569808" y="36999"/>
                    <a:ext cx="185935" cy="576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ector recto 23"/>
                  <p:cNvCxnSpPr/>
                  <p:nvPr/>
                </p:nvCxnSpPr>
                <p:spPr>
                  <a:xfrm>
                    <a:off x="560268" y="1575094"/>
                    <a:ext cx="92016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ector recto 24"/>
                  <p:cNvCxnSpPr/>
                  <p:nvPr/>
                </p:nvCxnSpPr>
                <p:spPr>
                  <a:xfrm>
                    <a:off x="1749517" y="42285"/>
                    <a:ext cx="5715" cy="157734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ector recto 25"/>
                  <p:cNvCxnSpPr/>
                  <p:nvPr/>
                </p:nvCxnSpPr>
                <p:spPr>
                  <a:xfrm flipH="1" flipV="1">
                    <a:off x="1575094" y="42285"/>
                    <a:ext cx="6834" cy="138463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ángulo 26"/>
                  <p:cNvSpPr/>
                  <p:nvPr/>
                </p:nvSpPr>
                <p:spPr>
                  <a:xfrm>
                    <a:off x="0" y="2034937"/>
                    <a:ext cx="2056765" cy="6667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cxnSp>
                <p:nvCxnSpPr>
                  <p:cNvPr id="28" name="Conector recto 27"/>
                  <p:cNvCxnSpPr/>
                  <p:nvPr/>
                </p:nvCxnSpPr>
                <p:spPr>
                  <a:xfrm flipV="1">
                    <a:off x="449272" y="253707"/>
                    <a:ext cx="1130935" cy="476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9" name="Conector recto de flecha 28"/>
                  <p:cNvCxnSpPr/>
                  <p:nvPr/>
                </p:nvCxnSpPr>
                <p:spPr>
                  <a:xfrm flipH="1">
                    <a:off x="1099548" y="1580379"/>
                    <a:ext cx="9525" cy="466725"/>
                  </a:xfrm>
                  <a:prstGeom prst="straightConnector1">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p:cNvCxnSpPr/>
                  <p:nvPr/>
                </p:nvCxnSpPr>
                <p:spPr>
                  <a:xfrm flipV="1">
                    <a:off x="73998" y="0"/>
                    <a:ext cx="5286" cy="2024365"/>
                  </a:xfrm>
                  <a:prstGeom prst="straightConnector1">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Cuadro de texto 33"/>
                  <p:cNvSpPr txBox="1"/>
                  <p:nvPr/>
                </p:nvSpPr>
                <p:spPr>
                  <a:xfrm>
                    <a:off x="41820" y="1791055"/>
                    <a:ext cx="914400" cy="2378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600" dirty="0">
                        <a:ea typeface="Calibri" panose="020F0502020204030204" pitchFamily="34" charset="0"/>
                        <a:cs typeface="Times New Roman" panose="02020603050405020304" pitchFamily="18" charset="0"/>
                      </a:rPr>
                      <a:t>hmax ≤ </a:t>
                    </a:r>
                    <a:r>
                      <a:rPr lang="en-US" sz="1600" dirty="0" smtClean="0">
                        <a:effectLst/>
                        <a:ea typeface="Calibri" panose="020F0502020204030204" pitchFamily="34" charset="0"/>
                        <a:cs typeface="Times New Roman" panose="02020603050405020304" pitchFamily="18" charset="0"/>
                      </a:rPr>
                      <a:t>1400mm</a:t>
                    </a:r>
                    <a:endParaRPr lang="es-EC" sz="1600" dirty="0">
                      <a:effectLst/>
                      <a:ea typeface="Calibri" panose="020F0502020204030204" pitchFamily="34" charset="0"/>
                      <a:cs typeface="Times New Roman" panose="02020603050405020304" pitchFamily="18" charset="0"/>
                    </a:endParaRPr>
                  </a:p>
                </p:txBody>
              </p:sp>
              <p:sp>
                <p:nvSpPr>
                  <p:cNvPr id="32" name="Cuadro de texto 34"/>
                  <p:cNvSpPr txBox="1"/>
                  <p:nvPr/>
                </p:nvSpPr>
                <p:spPr>
                  <a:xfrm>
                    <a:off x="602137" y="17973"/>
                    <a:ext cx="605155" cy="2381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600" dirty="0" smtClean="0">
                        <a:effectLst/>
                        <a:ea typeface="Calibri" panose="020F0502020204030204" pitchFamily="34" charset="0"/>
                        <a:cs typeface="Times New Roman" panose="02020603050405020304" pitchFamily="18" charset="0"/>
                      </a:rPr>
                      <a:t>hmint</a:t>
                    </a:r>
                    <a:r>
                      <a:rPr lang="en-US" sz="1600" dirty="0" smtClean="0">
                        <a:effectLst/>
                        <a:ea typeface="Calibri" panose="020F0502020204030204" pitchFamily="34" charset="0"/>
                        <a:cs typeface="Times New Roman" panose="02020603050405020304" pitchFamily="18" charset="0"/>
                      </a:rPr>
                      <a:t>&gt;65mm</a:t>
                    </a:r>
                    <a:endParaRPr lang="es-EC" sz="1600" dirty="0">
                      <a:effectLst/>
                      <a:ea typeface="Calibri" panose="020F0502020204030204" pitchFamily="34" charset="0"/>
                      <a:cs typeface="Times New Roman" panose="02020603050405020304" pitchFamily="18" charset="0"/>
                    </a:endParaRPr>
                  </a:p>
                </p:txBody>
              </p:sp>
              <p:sp>
                <p:nvSpPr>
                  <p:cNvPr id="33" name="Cuadro de texto 35"/>
                  <p:cNvSpPr txBox="1"/>
                  <p:nvPr/>
                </p:nvSpPr>
                <p:spPr>
                  <a:xfrm>
                    <a:off x="1109073" y="1791414"/>
                    <a:ext cx="1483360" cy="23749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600" dirty="0" smtClean="0">
                        <a:effectLst/>
                        <a:ea typeface="Calibri" panose="020F0502020204030204" pitchFamily="34" charset="0"/>
                        <a:cs typeface="Times New Roman" panose="02020603050405020304" pitchFamily="18" charset="0"/>
                      </a:rPr>
                      <a:t>h</a:t>
                    </a:r>
                    <a:r>
                      <a:rPr lang="es-EC" sz="1600" dirty="0"/>
                      <a:t>≥</a:t>
                    </a:r>
                    <a:r>
                      <a:rPr lang="es-EC" sz="1600" dirty="0" smtClean="0">
                        <a:effectLst/>
                        <a:ea typeface="Calibri" panose="020F0502020204030204" pitchFamily="34" charset="0"/>
                        <a:cs typeface="Times New Roman" panose="02020603050405020304" pitchFamily="18" charset="0"/>
                      </a:rPr>
                      <a:t>150mm </a:t>
                    </a:r>
                    <a:r>
                      <a:rPr lang="es-EC" sz="1600" dirty="0">
                        <a:effectLst/>
                        <a:ea typeface="Calibri" panose="020F0502020204030204" pitchFamily="34" charset="0"/>
                        <a:cs typeface="Times New Roman" panose="02020603050405020304" pitchFamily="18" charset="0"/>
                      </a:rPr>
                      <a:t>si Wint≤1800mm</a:t>
                    </a:r>
                  </a:p>
                </p:txBody>
              </p:sp>
            </p:grpSp>
            <p:sp>
              <p:nvSpPr>
                <p:cNvPr id="17" name="Cuadro de texto 36"/>
                <p:cNvSpPr txBox="1"/>
                <p:nvPr/>
              </p:nvSpPr>
              <p:spPr>
                <a:xfrm>
                  <a:off x="668485" y="752295"/>
                  <a:ext cx="597535" cy="2381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dirty="0" smtClean="0">
                      <a:effectLst/>
                      <a:ea typeface="Calibri" panose="020F0502020204030204" pitchFamily="34" charset="0"/>
                      <a:cs typeface="Times New Roman" panose="02020603050405020304" pitchFamily="18" charset="0"/>
                    </a:rPr>
                    <a:t>Vint&gt;80</a:t>
                  </a:r>
                  <a:r>
                    <a:rPr lang="en-US" dirty="0">
                      <a:effectLst/>
                      <a:ea typeface="Calibri" panose="020F0502020204030204" pitchFamily="34" charset="0"/>
                      <a:cs typeface="Times New Roman" panose="02020603050405020304" pitchFamily="18" charset="0"/>
                    </a:rPr>
                    <a:t>0l</a:t>
                  </a:r>
                  <a:endParaRPr lang="es-EC" dirty="0">
                    <a:effectLst/>
                    <a:ea typeface="Calibri" panose="020F0502020204030204" pitchFamily="34" charset="0"/>
                    <a:cs typeface="Times New Roman" panose="02020603050405020304" pitchFamily="18" charset="0"/>
                  </a:endParaRPr>
                </a:p>
              </p:txBody>
            </p:sp>
          </p:grpSp>
        </p:grpSp>
      </p:grpSp>
      <p:cxnSp>
        <p:nvCxnSpPr>
          <p:cNvPr id="34" name="Conector recto de flecha 33"/>
          <p:cNvCxnSpPr/>
          <p:nvPr/>
        </p:nvCxnSpPr>
        <p:spPr>
          <a:xfrm flipH="1">
            <a:off x="7278363" y="1469343"/>
            <a:ext cx="10240" cy="332643"/>
          </a:xfrm>
          <a:prstGeom prst="straightConnector1">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Rectángulo 4"/>
              <p:cNvSpPr/>
              <p:nvPr/>
            </p:nvSpPr>
            <p:spPr>
              <a:xfrm>
                <a:off x="1494759" y="2123564"/>
                <a:ext cx="196874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C" b="1" i="1">
                              <a:latin typeface="Cambria Math"/>
                            </a:rPr>
                            <m:t>𝒉</m:t>
                          </m:r>
                        </m:e>
                        <m:sub>
                          <m:r>
                            <a:rPr lang="es-EC" b="1" i="1">
                              <a:latin typeface="Cambria Math"/>
                            </a:rPr>
                            <m:t>𝒊𝒏𝒕</m:t>
                          </m:r>
                        </m:sub>
                      </m:sSub>
                      <m:r>
                        <a:rPr lang="es-EC" b="1" i="1">
                          <a:latin typeface="Cambria Math"/>
                        </a:rPr>
                        <m:t>=</m:t>
                      </m:r>
                      <m:r>
                        <a:rPr lang="es-EC" b="1" i="1">
                          <a:latin typeface="Cambria Math"/>
                        </a:rPr>
                        <m:t>𝟏𝟏𝟒𝟎</m:t>
                      </m:r>
                      <m:r>
                        <a:rPr lang="es-EC" b="1" i="1">
                          <a:latin typeface="Cambria Math"/>
                        </a:rPr>
                        <m:t> </m:t>
                      </m:r>
                      <m:r>
                        <a:rPr lang="es-EC" b="1" i="1">
                          <a:latin typeface="Cambria Math"/>
                        </a:rPr>
                        <m:t>𝒎𝒎</m:t>
                      </m:r>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1494759" y="2123564"/>
                <a:ext cx="1968744" cy="369332"/>
              </a:xfrm>
              <a:prstGeom prst="rect">
                <a:avLst/>
              </a:prstGeom>
              <a:blipFill rotWithShape="1">
                <a:blip r:embed="rId7"/>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37" name="Rectángulo 36"/>
              <p:cNvSpPr/>
              <p:nvPr/>
            </p:nvSpPr>
            <p:spPr>
              <a:xfrm>
                <a:off x="1600557" y="4037842"/>
                <a:ext cx="1914242"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sSub>
                        <m:sSubPr>
                          <m:ctrlPr>
                            <a:rPr lang="es-EC" b="1" i="1">
                              <a:latin typeface="Cambria Math" panose="02040503050406030204" pitchFamily="18" charset="0"/>
                            </a:rPr>
                          </m:ctrlPr>
                        </m:sSubPr>
                        <m:e>
                          <m:r>
                            <a:rPr lang="es-EC" b="1" i="1">
                              <a:latin typeface="Cambria Math" panose="02040503050406030204" pitchFamily="18" charset="0"/>
                            </a:rPr>
                            <m:t>𝒑</m:t>
                          </m:r>
                        </m:e>
                        <m:sub>
                          <m:r>
                            <a:rPr lang="es-EC" b="1" i="1">
                              <a:latin typeface="Cambria Math" panose="02040503050406030204" pitchFamily="18" charset="0"/>
                            </a:rPr>
                            <m:t>𝒊𝒏𝒕</m:t>
                          </m:r>
                        </m:sub>
                      </m:sSub>
                      <m:r>
                        <a:rPr lang="es-EC" b="1" i="0">
                          <a:latin typeface="Cambria Math" panose="02040503050406030204" pitchFamily="18" charset="0"/>
                        </a:rPr>
                        <m:t>=</m:t>
                      </m:r>
                      <m:r>
                        <a:rPr lang="es-EC" b="1" i="0">
                          <a:latin typeface="Cambria Math" panose="02040503050406030204" pitchFamily="18" charset="0"/>
                        </a:rPr>
                        <m:t>𝟏𝟏𝟎𝟎</m:t>
                      </m:r>
                      <m:r>
                        <a:rPr lang="es-EC" b="1" i="1">
                          <a:latin typeface="Cambria Math" panose="02040503050406030204" pitchFamily="18" charset="0"/>
                        </a:rPr>
                        <m:t>𝒎𝒎</m:t>
                      </m:r>
                    </m:oMath>
                  </m:oMathPara>
                </a14:m>
                <a:endParaRPr lang="es-EC" b="1" dirty="0"/>
              </a:p>
            </p:txBody>
          </p:sp>
        </mc:Choice>
        <mc:Fallback xmlns="">
          <p:sp>
            <p:nvSpPr>
              <p:cNvPr id="37" name="Rectángulo 36"/>
              <p:cNvSpPr>
                <a:spLocks noRot="1" noChangeAspect="1" noMove="1" noResize="1" noEditPoints="1" noAdjustHandles="1" noChangeArrowheads="1" noChangeShapeType="1" noTextEdit="1"/>
              </p:cNvSpPr>
              <p:nvPr/>
            </p:nvSpPr>
            <p:spPr>
              <a:xfrm>
                <a:off x="1600557" y="4037842"/>
                <a:ext cx="1914242" cy="369332"/>
              </a:xfrm>
              <a:prstGeom prst="rect">
                <a:avLst/>
              </a:prstGeom>
              <a:blipFill rotWithShape="1">
                <a:blip r:embed="rId8"/>
                <a:stretch>
                  <a:fillRect b="-4918"/>
                </a:stretch>
              </a:blipFill>
            </p:spPr>
            <p:txBody>
              <a:bodyPr/>
              <a:lstStyle/>
              <a:p>
                <a:r>
                  <a:rPr lang="es-MX">
                    <a:noFill/>
                  </a:rPr>
                  <a:t> </a:t>
                </a:r>
              </a:p>
            </p:txBody>
          </p:sp>
        </mc:Fallback>
      </mc:AlternateContent>
      <p:sp>
        <p:nvSpPr>
          <p:cNvPr id="41" name="1 Flecha abajo"/>
          <p:cNvSpPr/>
          <p:nvPr/>
        </p:nvSpPr>
        <p:spPr>
          <a:xfrm>
            <a:off x="6516216" y="4831697"/>
            <a:ext cx="648072" cy="64807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42" name="2 Rectángulo"/>
          <p:cNvSpPr/>
          <p:nvPr/>
        </p:nvSpPr>
        <p:spPr>
          <a:xfrm>
            <a:off x="5682997" y="5622008"/>
            <a:ext cx="2273379" cy="369332"/>
          </a:xfrm>
          <a:prstGeom prst="rect">
            <a:avLst/>
          </a:prstGeom>
        </p:spPr>
        <p:txBody>
          <a:bodyPr wrap="none">
            <a:spAutoFit/>
          </a:bodyPr>
          <a:lstStyle/>
          <a:p>
            <a:r>
              <a:rPr lang="es-EC" dirty="0"/>
              <a:t>NORMA CPE INEN 007</a:t>
            </a:r>
          </a:p>
        </p:txBody>
      </p:sp>
      <p:sp>
        <p:nvSpPr>
          <p:cNvPr id="43" name="19 Rectángulo"/>
          <p:cNvSpPr/>
          <p:nvPr/>
        </p:nvSpPr>
        <p:spPr>
          <a:xfrm>
            <a:off x="108323" y="1030110"/>
            <a:ext cx="2655531" cy="369332"/>
          </a:xfrm>
          <a:prstGeom prst="rect">
            <a:avLst/>
          </a:prstGeom>
        </p:spPr>
        <p:txBody>
          <a:bodyPr wrap="square">
            <a:spAutoFit/>
          </a:bodyPr>
          <a:lstStyle/>
          <a:p>
            <a:pPr marL="285750" indent="-285750">
              <a:buFont typeface="Arial" panose="020B0604020202020204" pitchFamily="34" charset="0"/>
              <a:buChar char="•"/>
            </a:pPr>
            <a:r>
              <a:rPr lang="es-EC" b="1" i="1" dirty="0" smtClean="0"/>
              <a:t>TAPAS INTERNAS</a:t>
            </a:r>
            <a:endParaRPr lang="es-EC" b="1" i="1" dirty="0"/>
          </a:p>
        </p:txBody>
      </p:sp>
      <mc:AlternateContent xmlns:mc="http://schemas.openxmlformats.org/markup-compatibility/2006" xmlns:a14="http://schemas.microsoft.com/office/drawing/2010/main">
        <mc:Choice Requires="a14">
          <p:sp>
            <p:nvSpPr>
              <p:cNvPr id="40" name="39 Rectángulo"/>
              <p:cNvSpPr/>
              <p:nvPr/>
            </p:nvSpPr>
            <p:spPr>
              <a:xfrm>
                <a:off x="1695198" y="4709632"/>
                <a:ext cx="1819601" cy="3755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C" b="1" i="1">
                              <a:latin typeface="Cambria Math"/>
                            </a:rPr>
                            <m:t>𝑨</m:t>
                          </m:r>
                        </m:e>
                        <m:sub>
                          <m:r>
                            <a:rPr lang="es-EC" b="1" i="1">
                              <a:latin typeface="Cambria Math"/>
                            </a:rPr>
                            <m:t>𝒊𝒏𝒕</m:t>
                          </m:r>
                        </m:sub>
                      </m:sSub>
                      <m:r>
                        <a:rPr lang="es-EC" b="1" i="1">
                          <a:latin typeface="Cambria Math"/>
                        </a:rPr>
                        <m:t>=</m:t>
                      </m:r>
                      <m:r>
                        <a:rPr lang="es-EC" b="1" i="1">
                          <a:latin typeface="Cambria Math"/>
                        </a:rPr>
                        <m:t>𝟓</m:t>
                      </m:r>
                      <m:r>
                        <a:rPr lang="es-EC" b="1" i="1">
                          <a:latin typeface="Cambria Math"/>
                        </a:rPr>
                        <m:t>,</m:t>
                      </m:r>
                      <m:r>
                        <a:rPr lang="es-EC" b="1" i="1">
                          <a:latin typeface="Cambria Math"/>
                        </a:rPr>
                        <m:t>𝟎𝟎</m:t>
                      </m:r>
                      <m:r>
                        <a:rPr lang="es-EC" b="1" i="1">
                          <a:latin typeface="Cambria Math"/>
                        </a:rPr>
                        <m:t> </m:t>
                      </m:r>
                      <m:sSup>
                        <m:sSupPr>
                          <m:ctrlPr>
                            <a:rPr lang="es-EC" b="1" i="1">
                              <a:latin typeface="Cambria Math" panose="02040503050406030204" pitchFamily="18" charset="0"/>
                            </a:rPr>
                          </m:ctrlPr>
                        </m:sSupPr>
                        <m:e>
                          <m:r>
                            <a:rPr lang="es-EC" b="1" i="1">
                              <a:latin typeface="Cambria Math"/>
                            </a:rPr>
                            <m:t>𝒎</m:t>
                          </m:r>
                        </m:e>
                        <m:sup>
                          <m:r>
                            <a:rPr lang="es-EC" b="1" i="1">
                              <a:latin typeface="Cambria Math"/>
                            </a:rPr>
                            <m:t>𝟐</m:t>
                          </m:r>
                        </m:sup>
                      </m:sSup>
                    </m:oMath>
                  </m:oMathPara>
                </a14:m>
                <a:endParaRPr lang="es-EC" dirty="0"/>
              </a:p>
            </p:txBody>
          </p:sp>
        </mc:Choice>
        <mc:Fallback xmlns="">
          <p:sp>
            <p:nvSpPr>
              <p:cNvPr id="40" name="39 Rectángulo"/>
              <p:cNvSpPr>
                <a:spLocks noRot="1" noChangeAspect="1" noMove="1" noResize="1" noEditPoints="1" noAdjustHandles="1" noChangeArrowheads="1" noChangeShapeType="1" noTextEdit="1"/>
              </p:cNvSpPr>
              <p:nvPr/>
            </p:nvSpPr>
            <p:spPr>
              <a:xfrm>
                <a:off x="1695198" y="4709632"/>
                <a:ext cx="1819601" cy="375552"/>
              </a:xfrm>
              <a:prstGeom prst="rect">
                <a:avLst/>
              </a:prstGeom>
              <a:blipFill rotWithShape="1">
                <a:blip r:embed="rId9"/>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3" name="2 Rectángulo"/>
              <p:cNvSpPr/>
              <p:nvPr/>
            </p:nvSpPr>
            <p:spPr>
              <a:xfrm>
                <a:off x="1600557" y="5295103"/>
                <a:ext cx="196072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C" b="1" i="1">
                              <a:latin typeface="Cambria Math"/>
                            </a:rPr>
                            <m:t>𝑽</m:t>
                          </m:r>
                        </m:e>
                        <m:sub>
                          <m:r>
                            <a:rPr lang="es-EC" b="1" i="1">
                              <a:latin typeface="Cambria Math"/>
                            </a:rPr>
                            <m:t>𝒊𝒏𝒕</m:t>
                          </m:r>
                          <m:r>
                            <a:rPr lang="es-EC" b="1" i="1">
                              <a:latin typeface="Cambria Math"/>
                            </a:rPr>
                            <m:t>−</m:t>
                          </m:r>
                          <m:r>
                            <a:rPr lang="es-EC" b="1" i="1">
                              <a:latin typeface="Cambria Math"/>
                            </a:rPr>
                            <m:t>𝒓𝒆𝒂𝒍</m:t>
                          </m:r>
                        </m:sub>
                      </m:sSub>
                      <m:r>
                        <a:rPr lang="es-EC" b="1" i="1">
                          <a:latin typeface="Cambria Math"/>
                        </a:rPr>
                        <m:t>= </m:t>
                      </m:r>
                      <m:r>
                        <a:rPr lang="es-EC" b="1" i="1">
                          <a:latin typeface="Cambria Math"/>
                        </a:rPr>
                        <m:t>𝟗𝟐𝟖</m:t>
                      </m:r>
                      <m:r>
                        <a:rPr lang="es-EC" b="1" i="1">
                          <a:latin typeface="Cambria Math"/>
                        </a:rPr>
                        <m:t>𝒍</m:t>
                      </m:r>
                    </m:oMath>
                  </m:oMathPara>
                </a14:m>
                <a:endParaRPr lang="es-EC" dirty="0"/>
              </a:p>
            </p:txBody>
          </p:sp>
        </mc:Choice>
        <mc:Fallback xmlns="">
          <p:sp>
            <p:nvSpPr>
              <p:cNvPr id="3" name="2 Rectángulo"/>
              <p:cNvSpPr>
                <a:spLocks noRot="1" noChangeAspect="1" noMove="1" noResize="1" noEditPoints="1" noAdjustHandles="1" noChangeArrowheads="1" noChangeShapeType="1" noTextEdit="1"/>
              </p:cNvSpPr>
              <p:nvPr/>
            </p:nvSpPr>
            <p:spPr>
              <a:xfrm>
                <a:off x="1600557" y="5295103"/>
                <a:ext cx="1960729" cy="369332"/>
              </a:xfrm>
              <a:prstGeom prst="rect">
                <a:avLst/>
              </a:prstGeom>
              <a:blipFill rotWithShape="1">
                <a:blip r:embed="rId10"/>
                <a:stretch>
                  <a:fillRect b="-1667"/>
                </a:stretch>
              </a:blipFill>
            </p:spPr>
            <p:txBody>
              <a:bodyPr/>
              <a:lstStyle/>
              <a:p>
                <a:r>
                  <a:rPr lang="es-MX">
                    <a:noFill/>
                  </a:rPr>
                  <a:t> </a:t>
                </a:r>
              </a:p>
            </p:txBody>
          </p:sp>
        </mc:Fallback>
      </mc:AlternateContent>
    </p:spTree>
    <p:extLst>
      <p:ext uri="{BB962C8B-B14F-4D97-AF65-F5344CB8AC3E}">
        <p14:creationId xmlns:p14="http://schemas.microsoft.com/office/powerpoint/2010/main" val="11335520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1000" b="-2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773106" y="1556792"/>
            <a:ext cx="7704856" cy="1323439"/>
          </a:xfrm>
          <a:prstGeom prst="rect">
            <a:avLst/>
          </a:prstGeom>
        </p:spPr>
        <p:txBody>
          <a:bodyPr wrap="square">
            <a:spAutoFit/>
          </a:bodyPr>
          <a:lstStyle/>
          <a:p>
            <a:pPr algn="just"/>
            <a:r>
              <a:rPr lang="es-EC" sz="2000" dirty="0"/>
              <a:t>Diseñar y construir un tanque de 800 litros de capacidad con  sistema automático de refrigeración, capaz de mantener la temperatura entre 3°C y 4°C, para evitar la reproducción de bacterias en la leche cruda de la hacienda “LA ALBORADA”.</a:t>
            </a:r>
          </a:p>
        </p:txBody>
      </p:sp>
      <p:sp>
        <p:nvSpPr>
          <p:cNvPr id="6" name="5 Rectángulo"/>
          <p:cNvSpPr/>
          <p:nvPr/>
        </p:nvSpPr>
        <p:spPr>
          <a:xfrm>
            <a:off x="773106" y="676646"/>
            <a:ext cx="4086926" cy="523220"/>
          </a:xfrm>
          <a:prstGeom prst="rect">
            <a:avLst/>
          </a:prstGeom>
        </p:spPr>
        <p:txBody>
          <a:bodyPr wrap="square">
            <a:spAutoFit/>
          </a:bodyPr>
          <a:lstStyle/>
          <a:p>
            <a:r>
              <a:rPr lang="es-EC" sz="2800" b="1" i="1" dirty="0" smtClean="0"/>
              <a:t>OBJETIVO GENERAL</a:t>
            </a:r>
            <a:endParaRPr lang="es-EC" sz="2800" b="1" i="1" dirty="0"/>
          </a:p>
        </p:txBody>
      </p:sp>
      <p:pic>
        <p:nvPicPr>
          <p:cNvPr id="1027" name="Picture 3" descr="G:\TESIS\Tesis hacienda Alborado\Solidwork\Ensamble - Total\Sistema de refrigeración automático para leche.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309402">
            <a:off x="1786335" y="2488146"/>
            <a:ext cx="5322859" cy="4035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6912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9239 Grupo"/>
          <p:cNvGrpSpPr/>
          <p:nvPr/>
        </p:nvGrpSpPr>
        <p:grpSpPr>
          <a:xfrm>
            <a:off x="954734" y="1739016"/>
            <a:ext cx="4532080" cy="1818289"/>
            <a:chOff x="180050" y="0"/>
            <a:chExt cx="3776733" cy="1228725"/>
          </a:xfrm>
        </p:grpSpPr>
        <p:pic>
          <p:nvPicPr>
            <p:cNvPr id="8" name="7 Imagen"/>
            <p:cNvPicPr>
              <a:picLocks noChangeAspect="1"/>
            </p:cNvPicPr>
            <p:nvPr/>
          </p:nvPicPr>
          <p:blipFill rotWithShape="1">
            <a:blip r:embed="rId5">
              <a:extLst>
                <a:ext uri="{28A0092B-C50C-407E-A947-70E740481C1C}">
                  <a14:useLocalDpi xmlns:a14="http://schemas.microsoft.com/office/drawing/2010/main" val="0"/>
                </a:ext>
              </a:extLst>
            </a:blip>
            <a:srcRect l="36887" t="41257" r="41937" b="23497"/>
            <a:stretch/>
          </p:blipFill>
          <p:spPr bwMode="auto">
            <a:xfrm>
              <a:off x="1457325" y="0"/>
              <a:ext cx="1181100" cy="1228725"/>
            </a:xfrm>
            <a:prstGeom prst="rect">
              <a:avLst/>
            </a:prstGeom>
            <a:ln>
              <a:noFill/>
            </a:ln>
            <a:extLst>
              <a:ext uri="{53640926-AAD7-44D8-BBD7-CCE9431645EC}">
                <a14:shadowObscured xmlns:a14="http://schemas.microsoft.com/office/drawing/2010/main"/>
              </a:ext>
            </a:extLst>
          </p:spPr>
        </p:pic>
        <p:cxnSp>
          <p:nvCxnSpPr>
            <p:cNvPr id="9" name="14 Conector recto"/>
            <p:cNvCxnSpPr/>
            <p:nvPr/>
          </p:nvCxnSpPr>
          <p:spPr>
            <a:xfrm flipH="1">
              <a:off x="1447800" y="0"/>
              <a:ext cx="9525" cy="1228725"/>
            </a:xfrm>
            <a:prstGeom prst="line">
              <a:avLst/>
            </a:prstGeom>
          </p:spPr>
          <p:style>
            <a:lnRef idx="2">
              <a:schemeClr val="dk1"/>
            </a:lnRef>
            <a:fillRef idx="0">
              <a:schemeClr val="dk1"/>
            </a:fillRef>
            <a:effectRef idx="1">
              <a:schemeClr val="dk1"/>
            </a:effectRef>
            <a:fontRef idx="minor">
              <a:schemeClr val="tx1"/>
            </a:fontRef>
          </p:style>
        </p:cxnSp>
        <p:cxnSp>
          <p:nvCxnSpPr>
            <p:cNvPr id="10" name="9225 Conector recto"/>
            <p:cNvCxnSpPr/>
            <p:nvPr/>
          </p:nvCxnSpPr>
          <p:spPr>
            <a:xfrm flipH="1">
              <a:off x="2638425" y="0"/>
              <a:ext cx="9525" cy="1228725"/>
            </a:xfrm>
            <a:prstGeom prst="line">
              <a:avLst/>
            </a:prstGeom>
          </p:spPr>
          <p:style>
            <a:lnRef idx="2">
              <a:schemeClr val="dk1"/>
            </a:lnRef>
            <a:fillRef idx="0">
              <a:schemeClr val="dk1"/>
            </a:fillRef>
            <a:effectRef idx="1">
              <a:schemeClr val="dk1"/>
            </a:effectRef>
            <a:fontRef idx="minor">
              <a:schemeClr val="tx1"/>
            </a:fontRef>
          </p:style>
        </p:cxnSp>
        <p:sp>
          <p:nvSpPr>
            <p:cNvPr id="11" name="9226 Cuadro de texto"/>
            <p:cNvSpPr txBox="1"/>
            <p:nvPr/>
          </p:nvSpPr>
          <p:spPr>
            <a:xfrm>
              <a:off x="180050" y="257175"/>
              <a:ext cx="962025" cy="29527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400" dirty="0">
                  <a:effectLst/>
                  <a:latin typeface="Arial"/>
                  <a:ea typeface="Calibri"/>
                </a:rPr>
                <a:t>Ambiente</a:t>
              </a:r>
            </a:p>
          </p:txBody>
        </p:sp>
        <p:sp>
          <p:nvSpPr>
            <p:cNvPr id="12" name="9227 Cuadro de texto"/>
            <p:cNvSpPr txBox="1"/>
            <p:nvPr/>
          </p:nvSpPr>
          <p:spPr>
            <a:xfrm>
              <a:off x="1581150" y="257175"/>
              <a:ext cx="962025" cy="29527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400" dirty="0">
                  <a:effectLst/>
                  <a:latin typeface="Arial"/>
                  <a:ea typeface="Calibri"/>
                </a:rPr>
                <a:t>Poliuretano</a:t>
              </a:r>
            </a:p>
          </p:txBody>
        </p:sp>
        <p:sp>
          <p:nvSpPr>
            <p:cNvPr id="13" name="9228 Cuadro de texto"/>
            <p:cNvSpPr txBox="1"/>
            <p:nvPr/>
          </p:nvSpPr>
          <p:spPr>
            <a:xfrm>
              <a:off x="2827178" y="274964"/>
              <a:ext cx="1129605" cy="29527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400" dirty="0">
                  <a:effectLst/>
                  <a:latin typeface="Arial"/>
                  <a:ea typeface="Calibri"/>
                </a:rPr>
                <a:t>Leche cruda</a:t>
              </a:r>
            </a:p>
          </p:txBody>
        </p:sp>
        <p:sp>
          <p:nvSpPr>
            <p:cNvPr id="14" name="9235 Cuadro de texto"/>
            <p:cNvSpPr txBox="1"/>
            <p:nvPr/>
          </p:nvSpPr>
          <p:spPr>
            <a:xfrm>
              <a:off x="190500" y="638175"/>
              <a:ext cx="962025" cy="29527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457200" indent="-228600">
                <a:lnSpc>
                  <a:spcPct val="115000"/>
                </a:lnSpc>
                <a:spcAft>
                  <a:spcPts val="1000"/>
                </a:spcAft>
              </a:pPr>
              <a:r>
                <a:rPr lang="es-EC" sz="1600" dirty="0">
                  <a:effectLst/>
                  <a:latin typeface="Arial"/>
                  <a:ea typeface="Calibri"/>
                </a:rPr>
                <a:t>Text</a:t>
              </a:r>
            </a:p>
          </p:txBody>
        </p:sp>
        <p:sp>
          <p:nvSpPr>
            <p:cNvPr id="15" name="9237 Cuadro de texto"/>
            <p:cNvSpPr txBox="1"/>
            <p:nvPr/>
          </p:nvSpPr>
          <p:spPr>
            <a:xfrm>
              <a:off x="2857500" y="647700"/>
              <a:ext cx="962025" cy="29527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457200" indent="-228600">
                <a:lnSpc>
                  <a:spcPct val="115000"/>
                </a:lnSpc>
                <a:spcAft>
                  <a:spcPts val="1000"/>
                </a:spcAft>
              </a:pPr>
              <a:r>
                <a:rPr lang="es-EC" sz="1600" dirty="0" err="1">
                  <a:effectLst/>
                  <a:latin typeface="Arial"/>
                  <a:ea typeface="Calibri"/>
                </a:rPr>
                <a:t>Tint</a:t>
              </a:r>
              <a:endParaRPr lang="es-EC" sz="1600" dirty="0">
                <a:effectLst/>
                <a:latin typeface="Arial"/>
                <a:ea typeface="Calibri"/>
              </a:endParaRPr>
            </a:p>
          </p:txBody>
        </p:sp>
      </p:grpSp>
      <p:graphicFrame>
        <p:nvGraphicFramePr>
          <p:cNvPr id="2" name="1 Tabla"/>
          <p:cNvGraphicFramePr>
            <a:graphicFrameLocks noGrp="1"/>
          </p:cNvGraphicFramePr>
          <p:nvPr>
            <p:extLst>
              <p:ext uri="{D42A27DB-BD31-4B8C-83A1-F6EECF244321}">
                <p14:modId xmlns:p14="http://schemas.microsoft.com/office/powerpoint/2010/main" val="2595103687"/>
              </p:ext>
            </p:extLst>
          </p:nvPr>
        </p:nvGraphicFramePr>
        <p:xfrm>
          <a:off x="1979712" y="4046537"/>
          <a:ext cx="2489821" cy="1357562"/>
        </p:xfrm>
        <a:graphic>
          <a:graphicData uri="http://schemas.openxmlformats.org/drawingml/2006/table">
            <a:tbl>
              <a:tblPr firstRow="1" firstCol="1" bandRow="1">
                <a:tableStyleId>{5C22544A-7EE6-4342-B048-85BDC9FD1C3A}</a:tableStyleId>
              </a:tblPr>
              <a:tblGrid>
                <a:gridCol w="1377314"/>
                <a:gridCol w="1112507"/>
              </a:tblGrid>
              <a:tr h="280267">
                <a:tc gridSpan="2">
                  <a:txBody>
                    <a:bodyPr/>
                    <a:lstStyle/>
                    <a:p>
                      <a:pPr algn="ctr">
                        <a:lnSpc>
                          <a:spcPct val="115000"/>
                        </a:lnSpc>
                        <a:spcAft>
                          <a:spcPts val="0"/>
                        </a:spcAft>
                      </a:pPr>
                      <a:r>
                        <a:rPr lang="es-EC" sz="1400" dirty="0">
                          <a:effectLst/>
                        </a:rPr>
                        <a:t>Aparatos y Depósitos</a:t>
                      </a:r>
                      <a:endParaRPr lang="es-EC" sz="1600" dirty="0">
                        <a:solidFill>
                          <a:srgbClr val="000000"/>
                        </a:solidFill>
                        <a:effectLst/>
                        <a:latin typeface="Arial"/>
                        <a:ea typeface="Calibri"/>
                      </a:endParaRPr>
                    </a:p>
                  </a:txBody>
                  <a:tcPr marL="68580" marR="68580" marT="0" marB="0" anchor="ctr"/>
                </a:tc>
                <a:tc hMerge="1">
                  <a:txBody>
                    <a:bodyPr/>
                    <a:lstStyle/>
                    <a:p>
                      <a:endParaRPr lang="es-EC"/>
                    </a:p>
                  </a:txBody>
                  <a:tcPr/>
                </a:tc>
              </a:tr>
              <a:tr h="280267">
                <a:tc>
                  <a:txBody>
                    <a:bodyPr/>
                    <a:lstStyle/>
                    <a:p>
                      <a:pPr algn="ctr">
                        <a:lnSpc>
                          <a:spcPct val="115000"/>
                        </a:lnSpc>
                        <a:spcAft>
                          <a:spcPts val="0"/>
                        </a:spcAft>
                      </a:pPr>
                      <a:r>
                        <a:rPr lang="es-EC" sz="1400">
                          <a:effectLst/>
                        </a:rPr>
                        <a:t>Superficie (m²)</a:t>
                      </a:r>
                      <a:endParaRPr lang="es-EC" sz="160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400" dirty="0">
                          <a:effectLst/>
                        </a:rPr>
                        <a:t>Espesor(mm)</a:t>
                      </a:r>
                      <a:endParaRPr lang="es-EC" sz="1600" dirty="0">
                        <a:solidFill>
                          <a:srgbClr val="000000"/>
                        </a:solidFill>
                        <a:effectLst/>
                        <a:latin typeface="Arial"/>
                        <a:ea typeface="Calibri"/>
                      </a:endParaRPr>
                    </a:p>
                  </a:txBody>
                  <a:tcPr marL="68580" marR="68580" marT="0" marB="0" anchor="ctr"/>
                </a:tc>
              </a:tr>
              <a:tr h="280267">
                <a:tc>
                  <a:txBody>
                    <a:bodyPr/>
                    <a:lstStyle/>
                    <a:p>
                      <a:pPr algn="ctr">
                        <a:lnSpc>
                          <a:spcPct val="115000"/>
                        </a:lnSpc>
                        <a:spcAft>
                          <a:spcPts val="0"/>
                        </a:spcAft>
                      </a:pPr>
                      <a:r>
                        <a:rPr lang="es-EC" sz="1400">
                          <a:effectLst/>
                        </a:rPr>
                        <a:t>&lt;= 2</a:t>
                      </a:r>
                      <a:endParaRPr lang="es-EC" sz="160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400">
                          <a:effectLst/>
                        </a:rPr>
                        <a:t>30</a:t>
                      </a:r>
                      <a:endParaRPr lang="es-EC" sz="1600">
                        <a:solidFill>
                          <a:srgbClr val="000000"/>
                        </a:solidFill>
                        <a:effectLst/>
                        <a:latin typeface="Arial"/>
                        <a:ea typeface="Calibri"/>
                      </a:endParaRPr>
                    </a:p>
                  </a:txBody>
                  <a:tcPr marL="68580" marR="68580" marT="0" marB="0" anchor="ctr"/>
                </a:tc>
              </a:tr>
              <a:tr h="251348">
                <a:tc>
                  <a:txBody>
                    <a:bodyPr/>
                    <a:lstStyle/>
                    <a:p>
                      <a:pPr algn="ctr">
                        <a:lnSpc>
                          <a:spcPct val="115000"/>
                        </a:lnSpc>
                        <a:spcAft>
                          <a:spcPts val="0"/>
                        </a:spcAft>
                      </a:pPr>
                      <a:endParaRPr lang="es-EC" sz="1400">
                        <a:solidFill>
                          <a:srgbClr val="000000"/>
                        </a:solidFill>
                        <a:effectLst/>
                        <a:latin typeface="Arial"/>
                        <a:ea typeface="Times New Roman"/>
                      </a:endParaRPr>
                    </a:p>
                  </a:txBody>
                  <a:tcPr marL="68580" marR="68580" marT="0" marB="0" anchor="ctr"/>
                </a:tc>
                <a:tc>
                  <a:txBody>
                    <a:bodyPr/>
                    <a:lstStyle/>
                    <a:p>
                      <a:endParaRPr lang="es-EC" sz="1400">
                        <a:solidFill>
                          <a:srgbClr val="000000"/>
                        </a:solidFill>
                        <a:effectLst/>
                        <a:latin typeface="Arial"/>
                      </a:endParaRPr>
                    </a:p>
                  </a:txBody>
                  <a:tcPr marL="68580" marR="68580" marT="0" marB="0" anchor="ctr"/>
                </a:tc>
              </a:tr>
              <a:tr h="265413">
                <a:tc>
                  <a:txBody>
                    <a:bodyPr/>
                    <a:lstStyle/>
                    <a:p>
                      <a:pPr algn="ctr">
                        <a:lnSpc>
                          <a:spcPct val="115000"/>
                        </a:lnSpc>
                        <a:spcAft>
                          <a:spcPts val="0"/>
                        </a:spcAft>
                      </a:pPr>
                      <a:r>
                        <a:rPr lang="es-EC" sz="1400" dirty="0">
                          <a:effectLst/>
                        </a:rPr>
                        <a:t>&gt; 2</a:t>
                      </a:r>
                      <a:endParaRPr lang="es-EC" sz="1600" dirty="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400" dirty="0">
                          <a:effectLst/>
                        </a:rPr>
                        <a:t>50</a:t>
                      </a:r>
                      <a:endParaRPr lang="es-EC" sz="1600" dirty="0">
                        <a:solidFill>
                          <a:srgbClr val="000000"/>
                        </a:solidFill>
                        <a:effectLst/>
                        <a:latin typeface="Arial"/>
                        <a:ea typeface="Calibri"/>
                      </a:endParaRPr>
                    </a:p>
                  </a:txBody>
                  <a:tcPr marL="68580" marR="68580" marT="0" marB="0" anchor="ctr"/>
                </a:tc>
              </a:tr>
            </a:tbl>
          </a:graphicData>
        </a:graphic>
      </p:graphicFrame>
      <p:sp>
        <p:nvSpPr>
          <p:cNvPr id="16" name="9240 Rectángulo"/>
          <p:cNvSpPr/>
          <p:nvPr/>
        </p:nvSpPr>
        <p:spPr>
          <a:xfrm>
            <a:off x="6523038" y="11901488"/>
            <a:ext cx="2089150" cy="2571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8" name="9240 Rectángulo"/>
          <p:cNvSpPr/>
          <p:nvPr/>
        </p:nvSpPr>
        <p:spPr>
          <a:xfrm>
            <a:off x="1979712" y="5151196"/>
            <a:ext cx="2453740" cy="2571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9" name="18 Rectángulo"/>
          <p:cNvSpPr/>
          <p:nvPr/>
        </p:nvSpPr>
        <p:spPr>
          <a:xfrm>
            <a:off x="594255" y="990258"/>
            <a:ext cx="3591635" cy="369332"/>
          </a:xfrm>
          <a:prstGeom prst="rect">
            <a:avLst/>
          </a:prstGeom>
        </p:spPr>
        <p:txBody>
          <a:bodyPr wrap="square">
            <a:spAutoFit/>
          </a:bodyPr>
          <a:lstStyle/>
          <a:p>
            <a:pPr marL="285750" indent="-285750">
              <a:buFont typeface="Arial" panose="020B0604020202020204" pitchFamily="34" charset="0"/>
              <a:buChar char="•"/>
            </a:pPr>
            <a:r>
              <a:rPr lang="es-EC" b="1" i="1" dirty="0" smtClean="0"/>
              <a:t>ESPESOR DEL AISLANTE</a:t>
            </a:r>
            <a:endParaRPr lang="es-EC" b="1" i="1" dirty="0"/>
          </a:p>
        </p:txBody>
      </p:sp>
      <p:sp>
        <p:nvSpPr>
          <p:cNvPr id="20" name="5 Rectángulo"/>
          <p:cNvSpPr/>
          <p:nvPr/>
        </p:nvSpPr>
        <p:spPr>
          <a:xfrm>
            <a:off x="1691680" y="260648"/>
            <a:ext cx="6408712" cy="523220"/>
          </a:xfrm>
          <a:prstGeom prst="rect">
            <a:avLst/>
          </a:prstGeom>
        </p:spPr>
        <p:txBody>
          <a:bodyPr wrap="square">
            <a:spAutoFit/>
          </a:bodyPr>
          <a:lstStyle/>
          <a:p>
            <a:r>
              <a:rPr lang="es-EC" sz="2800" b="1" i="1" dirty="0" smtClean="0"/>
              <a:t>DISEÑO DEL TANQUE DE REFRIGERACIÓN</a:t>
            </a:r>
            <a:endParaRPr lang="es-EC" sz="2800" b="1" i="1" dirty="0"/>
          </a:p>
        </p:txBody>
      </p:sp>
      <p:grpSp>
        <p:nvGrpSpPr>
          <p:cNvPr id="17" name="Grupo 16"/>
          <p:cNvGrpSpPr/>
          <p:nvPr/>
        </p:nvGrpSpPr>
        <p:grpSpPr>
          <a:xfrm>
            <a:off x="5281613" y="4024420"/>
            <a:ext cx="2286000" cy="1383951"/>
            <a:chOff x="755576" y="3658364"/>
            <a:chExt cx="2286000" cy="1383951"/>
          </a:xfrm>
        </p:grpSpPr>
        <mc:AlternateContent xmlns:mc="http://schemas.openxmlformats.org/markup-compatibility/2006" xmlns:a14="http://schemas.microsoft.com/office/drawing/2010/main">
          <mc:Choice Requires="a14">
            <p:sp>
              <p:nvSpPr>
                <p:cNvPr id="3" name="2 Rectángulo"/>
                <p:cNvSpPr/>
                <p:nvPr/>
              </p:nvSpPr>
              <p:spPr>
                <a:xfrm>
                  <a:off x="928027" y="3658364"/>
                  <a:ext cx="1915781" cy="3955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a:rPr>
                              <m:t>𝑥</m:t>
                            </m:r>
                          </m:e>
                          <m:sub>
                            <m:r>
                              <a:rPr lang="es-EC" i="1">
                                <a:latin typeface="Cambria Math"/>
                              </a:rPr>
                              <m:t>𝑝𝑜𝑙𝑖𝑢</m:t>
                            </m:r>
                          </m:sub>
                        </m:sSub>
                        <m:r>
                          <a:rPr lang="es-EC" i="1">
                            <a:latin typeface="Cambria Math"/>
                          </a:rPr>
                          <m:t>=</m:t>
                        </m:r>
                        <m:sSub>
                          <m:sSubPr>
                            <m:ctrlPr>
                              <a:rPr lang="es-EC" i="1">
                                <a:latin typeface="Cambria Math" panose="02040503050406030204" pitchFamily="18" charset="0"/>
                              </a:rPr>
                            </m:ctrlPr>
                          </m:sSubPr>
                          <m:e>
                            <m:r>
                              <a:rPr lang="es-EC" i="1">
                                <a:latin typeface="Cambria Math"/>
                              </a:rPr>
                              <m:t>𝑒</m:t>
                            </m:r>
                          </m:e>
                          <m:sub>
                            <m:r>
                              <a:rPr lang="es-EC" i="1">
                                <a:latin typeface="Cambria Math"/>
                              </a:rPr>
                              <m:t>𝑟𝑒𝑓</m:t>
                            </m:r>
                          </m:sub>
                        </m:sSub>
                        <m:r>
                          <a:rPr lang="es-EC" i="1">
                            <a:latin typeface="Cambria Math"/>
                          </a:rPr>
                          <m:t>∗</m:t>
                        </m:r>
                        <m:r>
                          <a:rPr lang="es-EC" i="1">
                            <a:latin typeface="Cambria Math"/>
                          </a:rPr>
                          <m:t>𝐹𝑆</m:t>
                        </m:r>
                      </m:oMath>
                    </m:oMathPara>
                  </a14:m>
                  <a:endParaRPr lang="es-EC" dirty="0"/>
                </a:p>
              </p:txBody>
            </p:sp>
          </mc:Choice>
          <mc:Fallback xmlns="">
            <p:sp>
              <p:nvSpPr>
                <p:cNvPr id="3" name="2 Rectángulo"/>
                <p:cNvSpPr>
                  <a:spLocks noRot="1" noChangeAspect="1" noMove="1" noResize="1" noEditPoints="1" noAdjustHandles="1" noChangeArrowheads="1" noChangeShapeType="1" noTextEdit="1"/>
                </p:cNvSpPr>
                <p:nvPr/>
              </p:nvSpPr>
              <p:spPr>
                <a:xfrm>
                  <a:off x="928027" y="3658364"/>
                  <a:ext cx="1915781" cy="395558"/>
                </a:xfrm>
                <a:prstGeom prst="rect">
                  <a:avLst/>
                </a:prstGeom>
                <a:blipFill rotWithShape="0">
                  <a:blip r:embed="rId6"/>
                  <a:stretch>
                    <a:fillRect b="-9231"/>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755576" y="4164414"/>
                  <a:ext cx="2286000" cy="39074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a:rPr>
                              <m:t>𝑥</m:t>
                            </m:r>
                          </m:e>
                          <m:sub>
                            <m:r>
                              <a:rPr lang="es-EC" i="1">
                                <a:latin typeface="Cambria Math"/>
                              </a:rPr>
                              <m:t>𝑝𝑜𝑙𝑖𝑢</m:t>
                            </m:r>
                          </m:sub>
                        </m:sSub>
                        <m:r>
                          <a:rPr lang="es-EC" i="1">
                            <a:latin typeface="Cambria Math"/>
                          </a:rPr>
                          <m:t>=50 </m:t>
                        </m:r>
                        <m:r>
                          <a:rPr lang="es-EC" i="1">
                            <a:latin typeface="Cambria Math"/>
                          </a:rPr>
                          <m:t>𝑚𝑚</m:t>
                        </m:r>
                        <m:r>
                          <a:rPr lang="es-EC" i="1">
                            <a:latin typeface="Cambria Math"/>
                          </a:rPr>
                          <m:t>∗1,2</m:t>
                        </m:r>
                      </m:oMath>
                    </m:oMathPara>
                  </a14:m>
                  <a:endParaRPr lang="es-EC" dirty="0"/>
                </a:p>
              </p:txBody>
            </p:sp>
          </mc:Choice>
          <mc:Fallback xmlns="">
            <p:sp>
              <p:nvSpPr>
                <p:cNvPr id="4" name="3 Rectángulo"/>
                <p:cNvSpPr>
                  <a:spLocks noRot="1" noChangeAspect="1" noMove="1" noResize="1" noEditPoints="1" noAdjustHandles="1" noChangeArrowheads="1" noChangeShapeType="1" noTextEdit="1"/>
                </p:cNvSpPr>
                <p:nvPr/>
              </p:nvSpPr>
              <p:spPr>
                <a:xfrm>
                  <a:off x="755576" y="4164414"/>
                  <a:ext cx="2286000" cy="390748"/>
                </a:xfrm>
                <a:prstGeom prst="rect">
                  <a:avLst/>
                </a:prstGeom>
                <a:blipFill rotWithShape="0">
                  <a:blip r:embed="rId7"/>
                  <a:stretch>
                    <a:fillRect b="-937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971600" y="4648105"/>
                  <a:ext cx="1874167" cy="3942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C" b="1" i="1">
                                <a:latin typeface="Cambria Math"/>
                              </a:rPr>
                              <m:t>𝒙</m:t>
                            </m:r>
                          </m:e>
                          <m:sub>
                            <m:r>
                              <a:rPr lang="es-EC" b="1" i="1">
                                <a:latin typeface="Cambria Math"/>
                              </a:rPr>
                              <m:t>𝒑𝒐𝒍𝒊𝒖</m:t>
                            </m:r>
                          </m:sub>
                        </m:sSub>
                        <m:r>
                          <a:rPr lang="es-EC" b="1" i="1">
                            <a:latin typeface="Cambria Math"/>
                          </a:rPr>
                          <m:t>=</m:t>
                        </m:r>
                        <m:r>
                          <a:rPr lang="es-EC" b="1" i="1">
                            <a:latin typeface="Cambria Math"/>
                          </a:rPr>
                          <m:t>𝟔𝟎</m:t>
                        </m:r>
                        <m:r>
                          <a:rPr lang="es-EC" b="1" i="1">
                            <a:latin typeface="Cambria Math"/>
                          </a:rPr>
                          <m:t> </m:t>
                        </m:r>
                        <m:r>
                          <a:rPr lang="es-EC" b="1" i="1">
                            <a:latin typeface="Cambria Math"/>
                          </a:rPr>
                          <m:t>𝒎𝒎</m:t>
                        </m:r>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971600" y="4648105"/>
                  <a:ext cx="1874167" cy="394210"/>
                </a:xfrm>
                <a:prstGeom prst="rect">
                  <a:avLst/>
                </a:prstGeom>
                <a:blipFill rotWithShape="0">
                  <a:blip r:embed="rId8"/>
                  <a:stretch>
                    <a:fillRect b="-10938"/>
                  </a:stretch>
                </a:blipFill>
              </p:spPr>
              <p:txBody>
                <a:bodyPr/>
                <a:lstStyle/>
                <a:p>
                  <a:r>
                    <a:rPr lang="es-EC">
                      <a:noFill/>
                    </a:rPr>
                    <a:t> </a:t>
                  </a:r>
                </a:p>
              </p:txBody>
            </p:sp>
          </mc:Fallback>
        </mc:AlternateContent>
      </p:grpSp>
      <p:sp>
        <p:nvSpPr>
          <p:cNvPr id="22" name="1 Flecha abajo"/>
          <p:cNvSpPr/>
          <p:nvPr/>
        </p:nvSpPr>
        <p:spPr>
          <a:xfrm rot="16200000">
            <a:off x="5862206" y="2035580"/>
            <a:ext cx="540060" cy="604968"/>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23" name="2 Rectángulo"/>
          <p:cNvSpPr/>
          <p:nvPr/>
        </p:nvSpPr>
        <p:spPr>
          <a:xfrm>
            <a:off x="6434622" y="2057068"/>
            <a:ext cx="2268570" cy="646331"/>
          </a:xfrm>
          <a:prstGeom prst="rect">
            <a:avLst/>
          </a:prstGeom>
        </p:spPr>
        <p:txBody>
          <a:bodyPr wrap="none">
            <a:spAutoFit/>
          </a:bodyPr>
          <a:lstStyle/>
          <a:p>
            <a:r>
              <a:rPr lang="es-EC" dirty="0" smtClean="0"/>
              <a:t>NORMAS RITE</a:t>
            </a:r>
          </a:p>
          <a:p>
            <a:r>
              <a:rPr lang="en-US" dirty="0" smtClean="0"/>
              <a:t>NORMA ISO CEN 5708</a:t>
            </a:r>
            <a:endParaRPr lang="es-EC" dirty="0"/>
          </a:p>
        </p:txBody>
      </p:sp>
    </p:spTree>
    <p:extLst>
      <p:ext uri="{BB962C8B-B14F-4D97-AF65-F5344CB8AC3E}">
        <p14:creationId xmlns:p14="http://schemas.microsoft.com/office/powerpoint/2010/main" val="11335520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19 Grupo"/>
          <p:cNvGrpSpPr/>
          <p:nvPr/>
        </p:nvGrpSpPr>
        <p:grpSpPr>
          <a:xfrm>
            <a:off x="4035661" y="1406139"/>
            <a:ext cx="4024492" cy="4137887"/>
            <a:chOff x="0" y="0"/>
            <a:chExt cx="3821430" cy="3735070"/>
          </a:xfrm>
        </p:grpSpPr>
        <p:grpSp>
          <p:nvGrpSpPr>
            <p:cNvPr id="21" name="20 Grupo"/>
            <p:cNvGrpSpPr/>
            <p:nvPr/>
          </p:nvGrpSpPr>
          <p:grpSpPr>
            <a:xfrm>
              <a:off x="0" y="0"/>
              <a:ext cx="3821430" cy="3735070"/>
              <a:chOff x="0" y="0"/>
              <a:chExt cx="3821430" cy="3735070"/>
            </a:xfrm>
          </p:grpSpPr>
          <p:pic>
            <p:nvPicPr>
              <p:cNvPr id="27" name="26 Imagen" descr="\\USER-PC\Users\Public\Documentos tesis\Ensamblaje - tanque - caras externas.JPG"/>
              <p:cNvPicPr>
                <a:picLocks noChangeAspect="1"/>
              </p:cNvPicPr>
              <p:nvPr/>
            </p:nvPicPr>
            <p:blipFill rotWithShape="1">
              <a:blip r:embed="rId5">
                <a:extLst>
                  <a:ext uri="{28A0092B-C50C-407E-A947-70E740481C1C}">
                    <a14:useLocalDpi xmlns:a14="http://schemas.microsoft.com/office/drawing/2010/main" val="0"/>
                  </a:ext>
                </a:extLst>
              </a:blip>
              <a:srcRect l="30888" t="7146" r="26450" b="7997"/>
              <a:stretch/>
            </p:blipFill>
            <p:spPr bwMode="auto">
              <a:xfrm>
                <a:off x="190500" y="0"/>
                <a:ext cx="3250565" cy="3705225"/>
              </a:xfrm>
              <a:prstGeom prst="rect">
                <a:avLst/>
              </a:prstGeom>
              <a:noFill/>
              <a:ln>
                <a:noFill/>
              </a:ln>
              <a:extLst>
                <a:ext uri="{53640926-AAD7-44D8-BBD7-CCE9431645EC}">
                  <a14:shadowObscured xmlns:a14="http://schemas.microsoft.com/office/drawing/2010/main"/>
                </a:ext>
              </a:extLst>
            </p:spPr>
          </p:pic>
          <p:grpSp>
            <p:nvGrpSpPr>
              <p:cNvPr id="28" name="27 Grupo"/>
              <p:cNvGrpSpPr/>
              <p:nvPr/>
            </p:nvGrpSpPr>
            <p:grpSpPr>
              <a:xfrm>
                <a:off x="0" y="1133475"/>
                <a:ext cx="3821430" cy="2601595"/>
                <a:chOff x="0" y="0"/>
                <a:chExt cx="3821430" cy="2601595"/>
              </a:xfrm>
            </p:grpSpPr>
            <p:cxnSp>
              <p:nvCxnSpPr>
                <p:cNvPr id="29" name="152 Conector recto de flecha"/>
                <p:cNvCxnSpPr/>
                <p:nvPr/>
              </p:nvCxnSpPr>
              <p:spPr>
                <a:xfrm>
                  <a:off x="190500" y="1504950"/>
                  <a:ext cx="1043305" cy="974090"/>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153 Cuadro de texto"/>
                    <p:cNvSpPr txBox="1"/>
                    <p:nvPr/>
                  </p:nvSpPr>
                  <p:spPr>
                    <a:xfrm>
                      <a:off x="0" y="2000250"/>
                      <a:ext cx="697865" cy="33591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s-EC" sz="1400" i="1">
                                    <a:effectLst/>
                                    <a:latin typeface="Cambria Math" panose="02040503050406030204" pitchFamily="18" charset="0"/>
                                    <a:ea typeface="Calibri"/>
                                  </a:rPr>
                                </m:ctrlPr>
                              </m:sSubPr>
                              <m:e>
                                <m:r>
                                  <a:rPr lang="es-ES" sz="1400" i="1">
                                    <a:effectLst/>
                                    <a:latin typeface="Cambria Math"/>
                                    <a:ea typeface="Calibri"/>
                                  </a:rPr>
                                  <m:t>𝑊</m:t>
                                </m:r>
                              </m:e>
                              <m:sub>
                                <m:r>
                                  <a:rPr lang="es-ES" sz="1400" i="1">
                                    <a:effectLst/>
                                    <a:latin typeface="Cambria Math"/>
                                    <a:ea typeface="Calibri"/>
                                  </a:rPr>
                                  <m:t>𝑒𝑥𝑡</m:t>
                                </m:r>
                              </m:sub>
                            </m:sSub>
                          </m:oMath>
                        </m:oMathPara>
                      </a14:m>
                      <a:endParaRPr lang="es-EC" sz="1200">
                        <a:effectLst/>
                        <a:latin typeface="Arial"/>
                        <a:ea typeface="Calibri"/>
                      </a:endParaRPr>
                    </a:p>
                  </p:txBody>
                </p:sp>
              </mc:Choice>
              <mc:Fallback xmlns="">
                <p:sp>
                  <p:nvSpPr>
                    <p:cNvPr id="30" name="153 Cuadro de texto"/>
                    <p:cNvSpPr txBox="1">
                      <a:spLocks noRot="1" noChangeAspect="1" noMove="1" noResize="1" noEditPoints="1" noAdjustHandles="1" noChangeArrowheads="1" noChangeShapeType="1" noTextEdit="1"/>
                    </p:cNvSpPr>
                    <p:nvPr/>
                  </p:nvSpPr>
                  <p:spPr>
                    <a:xfrm>
                      <a:off x="0" y="2000250"/>
                      <a:ext cx="697865" cy="335915"/>
                    </a:xfrm>
                    <a:prstGeom prst="rect">
                      <a:avLst/>
                    </a:prstGeom>
                    <a:blipFill rotWithShape="1">
                      <a:blip r:embed="rId6"/>
                      <a:stretch>
                        <a:fillRect/>
                      </a:stretch>
                    </a:blipFill>
                    <a:ln w="6350">
                      <a:noFill/>
                    </a:ln>
                    <a:effectLst/>
                  </p:spPr>
                  <p:txBody>
                    <a:bodyPr/>
                    <a:lstStyle/>
                    <a:p>
                      <a:r>
                        <a:rPr lang="es-EC">
                          <a:noFill/>
                        </a:rPr>
                        <a:t> </a:t>
                      </a:r>
                    </a:p>
                  </p:txBody>
                </p:sp>
              </mc:Fallback>
            </mc:AlternateContent>
            <p:cxnSp>
              <p:nvCxnSpPr>
                <p:cNvPr id="31" name="354 Conector recto de flecha"/>
                <p:cNvCxnSpPr/>
                <p:nvPr/>
              </p:nvCxnSpPr>
              <p:spPr>
                <a:xfrm flipV="1">
                  <a:off x="1552575" y="1066800"/>
                  <a:ext cx="1698625" cy="1534795"/>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355 Cuadro de texto"/>
                    <p:cNvSpPr txBox="1"/>
                    <p:nvPr/>
                  </p:nvSpPr>
                  <p:spPr>
                    <a:xfrm>
                      <a:off x="2352675" y="1952625"/>
                      <a:ext cx="697230" cy="33528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s-EC" sz="1400" i="1">
                                    <a:effectLst/>
                                    <a:latin typeface="Cambria Math" panose="02040503050406030204" pitchFamily="18" charset="0"/>
                                    <a:ea typeface="Calibri"/>
                                  </a:rPr>
                                </m:ctrlPr>
                              </m:sSubPr>
                              <m:e>
                                <m:r>
                                  <a:rPr lang="es-ES" sz="1400" i="1">
                                    <a:effectLst/>
                                    <a:latin typeface="Cambria Math"/>
                                    <a:ea typeface="Calibri"/>
                                  </a:rPr>
                                  <m:t>𝑝</m:t>
                                </m:r>
                              </m:e>
                              <m:sub>
                                <m:r>
                                  <a:rPr lang="es-ES" sz="1400" i="1">
                                    <a:effectLst/>
                                    <a:latin typeface="Cambria Math"/>
                                    <a:ea typeface="Calibri"/>
                                  </a:rPr>
                                  <m:t>𝑒𝑥𝑡</m:t>
                                </m:r>
                              </m:sub>
                            </m:sSub>
                          </m:oMath>
                        </m:oMathPara>
                      </a14:m>
                      <a:endParaRPr lang="es-EC" sz="1200">
                        <a:effectLst/>
                        <a:latin typeface="Arial"/>
                        <a:ea typeface="Calibri"/>
                      </a:endParaRPr>
                    </a:p>
                  </p:txBody>
                </p:sp>
              </mc:Choice>
              <mc:Fallback xmlns="">
                <p:sp>
                  <p:nvSpPr>
                    <p:cNvPr id="32" name="355 Cuadro de texto"/>
                    <p:cNvSpPr txBox="1">
                      <a:spLocks noRot="1" noChangeAspect="1" noMove="1" noResize="1" noEditPoints="1" noAdjustHandles="1" noChangeArrowheads="1" noChangeShapeType="1" noTextEdit="1"/>
                    </p:cNvSpPr>
                    <p:nvPr/>
                  </p:nvSpPr>
                  <p:spPr>
                    <a:xfrm>
                      <a:off x="2352675" y="1952625"/>
                      <a:ext cx="697230" cy="335280"/>
                    </a:xfrm>
                    <a:prstGeom prst="rect">
                      <a:avLst/>
                    </a:prstGeom>
                    <a:blipFill rotWithShape="1">
                      <a:blip r:embed="rId7"/>
                      <a:stretch>
                        <a:fillRect/>
                      </a:stretch>
                    </a:blipFill>
                    <a:ln w="6350">
                      <a:noFill/>
                    </a:ln>
                    <a:effectLst/>
                  </p:spPr>
                  <p:txBody>
                    <a:bodyPr/>
                    <a:lstStyle/>
                    <a:p>
                      <a:r>
                        <a:rPr lang="es-EC">
                          <a:noFill/>
                        </a:rPr>
                        <a:t> </a:t>
                      </a:r>
                    </a:p>
                  </p:txBody>
                </p:sp>
              </mc:Fallback>
            </mc:AlternateContent>
            <p:cxnSp>
              <p:nvCxnSpPr>
                <p:cNvPr id="33" name="356 Conector recto de flecha"/>
                <p:cNvCxnSpPr/>
                <p:nvPr/>
              </p:nvCxnSpPr>
              <p:spPr>
                <a:xfrm flipV="1">
                  <a:off x="3257550" y="0"/>
                  <a:ext cx="0" cy="982980"/>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357 Cuadro de texto"/>
                    <p:cNvSpPr txBox="1"/>
                    <p:nvPr/>
                  </p:nvSpPr>
                  <p:spPr>
                    <a:xfrm>
                      <a:off x="3124200" y="257175"/>
                      <a:ext cx="697230" cy="33528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s-EC" sz="1400" i="1">
                                    <a:effectLst/>
                                    <a:latin typeface="Cambria Math" panose="02040503050406030204" pitchFamily="18" charset="0"/>
                                    <a:ea typeface="Calibri"/>
                                  </a:rPr>
                                </m:ctrlPr>
                              </m:sSubPr>
                              <m:e>
                                <m:r>
                                  <a:rPr lang="es-ES" sz="1400" i="1">
                                    <a:effectLst/>
                                    <a:latin typeface="Cambria Math"/>
                                    <a:ea typeface="Calibri"/>
                                  </a:rPr>
                                  <m:t>h</m:t>
                                </m:r>
                              </m:e>
                              <m:sub>
                                <m:r>
                                  <a:rPr lang="es-ES" sz="1400" i="1">
                                    <a:effectLst/>
                                    <a:latin typeface="Cambria Math"/>
                                    <a:ea typeface="Calibri"/>
                                  </a:rPr>
                                  <m:t>𝑒𝑥𝑡</m:t>
                                </m:r>
                              </m:sub>
                            </m:sSub>
                          </m:oMath>
                        </m:oMathPara>
                      </a14:m>
                      <a:endParaRPr lang="es-EC" sz="1200">
                        <a:effectLst/>
                        <a:latin typeface="Arial"/>
                        <a:ea typeface="Calibri"/>
                      </a:endParaRPr>
                    </a:p>
                  </p:txBody>
                </p:sp>
              </mc:Choice>
              <mc:Fallback xmlns="">
                <p:sp>
                  <p:nvSpPr>
                    <p:cNvPr id="34" name="357 Cuadro de texto"/>
                    <p:cNvSpPr txBox="1">
                      <a:spLocks noRot="1" noChangeAspect="1" noMove="1" noResize="1" noEditPoints="1" noAdjustHandles="1" noChangeArrowheads="1" noChangeShapeType="1" noTextEdit="1"/>
                    </p:cNvSpPr>
                    <p:nvPr/>
                  </p:nvSpPr>
                  <p:spPr>
                    <a:xfrm>
                      <a:off x="3124200" y="257175"/>
                      <a:ext cx="697230" cy="335280"/>
                    </a:xfrm>
                    <a:prstGeom prst="rect">
                      <a:avLst/>
                    </a:prstGeom>
                    <a:blipFill rotWithShape="1">
                      <a:blip r:embed="rId8"/>
                      <a:stretch>
                        <a:fillRect/>
                      </a:stretch>
                    </a:blipFill>
                    <a:ln w="6350">
                      <a:noFill/>
                    </a:ln>
                    <a:effectLst/>
                  </p:spPr>
                  <p:txBody>
                    <a:bodyPr/>
                    <a:lstStyle/>
                    <a:p>
                      <a:r>
                        <a:rPr lang="es-EC">
                          <a:noFill/>
                        </a:rPr>
                        <a:t> </a:t>
                      </a:r>
                    </a:p>
                  </p:txBody>
                </p:sp>
              </mc:Fallback>
            </mc:AlternateContent>
          </p:grpSp>
        </p:grpSp>
        <mc:AlternateContent xmlns:mc="http://schemas.openxmlformats.org/markup-compatibility/2006" xmlns:a14="http://schemas.microsoft.com/office/drawing/2010/main">
          <mc:Choice Requires="a14">
            <p:sp>
              <p:nvSpPr>
                <p:cNvPr id="22" name="358 Cuadro de texto"/>
                <p:cNvSpPr txBox="1"/>
                <p:nvPr/>
              </p:nvSpPr>
              <p:spPr>
                <a:xfrm>
                  <a:off x="2114550" y="2171700"/>
                  <a:ext cx="400050" cy="3359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s-EC" sz="1400" b="1" i="1">
                                <a:solidFill>
                                  <a:srgbClr val="FFFFFF"/>
                                </a:solidFill>
                                <a:effectLst/>
                                <a:latin typeface="Cambria Math" panose="02040503050406030204" pitchFamily="18" charset="0"/>
                                <a:ea typeface="Calibri"/>
                              </a:rPr>
                            </m:ctrlPr>
                          </m:sSubPr>
                          <m:e>
                            <m:r>
                              <a:rPr lang="es-ES" sz="1400" b="1" i="1">
                                <a:solidFill>
                                  <a:srgbClr val="FFFFFF"/>
                                </a:solidFill>
                                <a:effectLst/>
                                <a:latin typeface="Cambria Math"/>
                                <a:ea typeface="Calibri"/>
                              </a:rPr>
                              <m:t>𝑨</m:t>
                            </m:r>
                          </m:e>
                          <m:sub>
                            <m:r>
                              <a:rPr lang="es-ES" sz="1400" b="1" i="1">
                                <a:solidFill>
                                  <a:srgbClr val="FFFFFF"/>
                                </a:solidFill>
                                <a:effectLst/>
                                <a:latin typeface="Cambria Math"/>
                                <a:ea typeface="Calibri"/>
                              </a:rPr>
                              <m:t>𝟏</m:t>
                            </m:r>
                            <m:r>
                              <a:rPr lang="es-ES" sz="1400" b="1" i="1">
                                <a:solidFill>
                                  <a:srgbClr val="FFFFFF"/>
                                </a:solidFill>
                                <a:effectLst/>
                                <a:latin typeface="Cambria Math"/>
                                <a:ea typeface="Calibri"/>
                              </a:rPr>
                              <m:t>𝒐</m:t>
                            </m:r>
                          </m:sub>
                        </m:sSub>
                      </m:oMath>
                    </m:oMathPara>
                  </a14:m>
                  <a:endParaRPr lang="es-EC" sz="1200">
                    <a:effectLst/>
                    <a:latin typeface="Arial"/>
                    <a:ea typeface="Calibri"/>
                  </a:endParaRPr>
                </a:p>
              </p:txBody>
            </p:sp>
          </mc:Choice>
          <mc:Fallback xmlns="">
            <p:sp>
              <p:nvSpPr>
                <p:cNvPr id="22" name="358 Cuadro de texto"/>
                <p:cNvSpPr txBox="1">
                  <a:spLocks noRot="1" noChangeAspect="1" noMove="1" noResize="1" noEditPoints="1" noAdjustHandles="1" noChangeArrowheads="1" noChangeShapeType="1" noTextEdit="1"/>
                </p:cNvSpPr>
                <p:nvPr/>
              </p:nvSpPr>
              <p:spPr>
                <a:xfrm>
                  <a:off x="2114550" y="2171700"/>
                  <a:ext cx="400050" cy="335915"/>
                </a:xfrm>
                <a:prstGeom prst="rect">
                  <a:avLst/>
                </a:prstGeom>
                <a:blipFill rotWithShape="1">
                  <a:blip r:embed="rId9"/>
                  <a:stretch>
                    <a:fillRect/>
                  </a:stretch>
                </a:blipFill>
                <a:ln w="6350">
                  <a:noFill/>
                </a:ln>
                <a:effectLst/>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3" name="359 Cuadro de texto"/>
                <p:cNvSpPr txBox="1"/>
                <p:nvPr/>
              </p:nvSpPr>
              <p:spPr>
                <a:xfrm>
                  <a:off x="1095375" y="1095375"/>
                  <a:ext cx="400050" cy="3359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s-EC" sz="1400" b="1" i="1">
                                <a:solidFill>
                                  <a:srgbClr val="FFFFFF"/>
                                </a:solidFill>
                                <a:effectLst/>
                                <a:latin typeface="Cambria Math" panose="02040503050406030204" pitchFamily="18" charset="0"/>
                                <a:ea typeface="Calibri"/>
                              </a:rPr>
                            </m:ctrlPr>
                          </m:sSubPr>
                          <m:e>
                            <m:r>
                              <a:rPr lang="es-ES" sz="1400" b="1" i="1">
                                <a:solidFill>
                                  <a:srgbClr val="FFFFFF"/>
                                </a:solidFill>
                                <a:effectLst/>
                                <a:latin typeface="Cambria Math"/>
                                <a:ea typeface="Calibri"/>
                              </a:rPr>
                              <m:t>𝑨</m:t>
                            </m:r>
                          </m:e>
                          <m:sub>
                            <m:r>
                              <a:rPr lang="es-ES" sz="1400" b="1" i="1">
                                <a:solidFill>
                                  <a:srgbClr val="FFFFFF"/>
                                </a:solidFill>
                                <a:effectLst/>
                                <a:latin typeface="Cambria Math"/>
                                <a:ea typeface="Calibri"/>
                              </a:rPr>
                              <m:t>𝟐</m:t>
                            </m:r>
                            <m:r>
                              <a:rPr lang="es-ES" sz="1400" b="1" i="1">
                                <a:solidFill>
                                  <a:srgbClr val="FFFFFF"/>
                                </a:solidFill>
                                <a:effectLst/>
                                <a:latin typeface="Cambria Math"/>
                                <a:ea typeface="Calibri"/>
                              </a:rPr>
                              <m:t>𝒐</m:t>
                            </m:r>
                          </m:sub>
                        </m:sSub>
                      </m:oMath>
                    </m:oMathPara>
                  </a14:m>
                  <a:endParaRPr lang="es-EC" sz="1200">
                    <a:effectLst/>
                    <a:latin typeface="Arial"/>
                    <a:ea typeface="Calibri"/>
                  </a:endParaRPr>
                </a:p>
              </p:txBody>
            </p:sp>
          </mc:Choice>
          <mc:Fallback xmlns="">
            <p:sp>
              <p:nvSpPr>
                <p:cNvPr id="23" name="359 Cuadro de texto"/>
                <p:cNvSpPr txBox="1">
                  <a:spLocks noRot="1" noChangeAspect="1" noMove="1" noResize="1" noEditPoints="1" noAdjustHandles="1" noChangeArrowheads="1" noChangeShapeType="1" noTextEdit="1"/>
                </p:cNvSpPr>
                <p:nvPr/>
              </p:nvSpPr>
              <p:spPr>
                <a:xfrm>
                  <a:off x="1095375" y="1095375"/>
                  <a:ext cx="400050" cy="335915"/>
                </a:xfrm>
                <a:prstGeom prst="rect">
                  <a:avLst/>
                </a:prstGeom>
                <a:blipFill rotWithShape="1">
                  <a:blip r:embed="rId10"/>
                  <a:stretch>
                    <a:fillRect/>
                  </a:stretch>
                </a:blipFill>
                <a:ln w="6350">
                  <a:noFill/>
                </a:ln>
                <a:effectLst/>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4" name="360 Cuadro de texto"/>
                <p:cNvSpPr txBox="1"/>
                <p:nvPr/>
              </p:nvSpPr>
              <p:spPr>
                <a:xfrm>
                  <a:off x="2181225" y="876300"/>
                  <a:ext cx="400050" cy="3359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s-EC" sz="1400" b="1" i="1">
                                <a:solidFill>
                                  <a:srgbClr val="FFFFFF"/>
                                </a:solidFill>
                                <a:effectLst/>
                                <a:latin typeface="Cambria Math" panose="02040503050406030204" pitchFamily="18" charset="0"/>
                                <a:ea typeface="Calibri"/>
                              </a:rPr>
                            </m:ctrlPr>
                          </m:sSubPr>
                          <m:e>
                            <m:r>
                              <a:rPr lang="es-ES" sz="1400" b="1" i="1">
                                <a:solidFill>
                                  <a:srgbClr val="FFFFFF"/>
                                </a:solidFill>
                                <a:effectLst/>
                                <a:latin typeface="Cambria Math"/>
                                <a:ea typeface="Calibri"/>
                              </a:rPr>
                              <m:t>𝑨</m:t>
                            </m:r>
                          </m:e>
                          <m:sub>
                            <m:r>
                              <a:rPr lang="es-ES" sz="1400" b="1" i="1">
                                <a:solidFill>
                                  <a:srgbClr val="FFFFFF"/>
                                </a:solidFill>
                                <a:effectLst/>
                                <a:latin typeface="Cambria Math"/>
                                <a:ea typeface="Calibri"/>
                              </a:rPr>
                              <m:t>𝟑</m:t>
                            </m:r>
                            <m:r>
                              <a:rPr lang="es-ES" sz="1400" b="1" i="1">
                                <a:solidFill>
                                  <a:srgbClr val="FFFFFF"/>
                                </a:solidFill>
                                <a:effectLst/>
                                <a:latin typeface="Cambria Math"/>
                                <a:ea typeface="Calibri"/>
                              </a:rPr>
                              <m:t>𝒐</m:t>
                            </m:r>
                          </m:sub>
                        </m:sSub>
                      </m:oMath>
                    </m:oMathPara>
                  </a14:m>
                  <a:endParaRPr lang="es-EC" sz="1200">
                    <a:effectLst/>
                    <a:latin typeface="Arial"/>
                    <a:ea typeface="Calibri"/>
                  </a:endParaRPr>
                </a:p>
              </p:txBody>
            </p:sp>
          </mc:Choice>
          <mc:Fallback xmlns="">
            <p:sp>
              <p:nvSpPr>
                <p:cNvPr id="24" name="360 Cuadro de texto"/>
                <p:cNvSpPr txBox="1">
                  <a:spLocks noRot="1" noChangeAspect="1" noMove="1" noResize="1" noEditPoints="1" noAdjustHandles="1" noChangeArrowheads="1" noChangeShapeType="1" noTextEdit="1"/>
                </p:cNvSpPr>
                <p:nvPr/>
              </p:nvSpPr>
              <p:spPr>
                <a:xfrm>
                  <a:off x="2181225" y="876300"/>
                  <a:ext cx="400050" cy="335915"/>
                </a:xfrm>
                <a:prstGeom prst="rect">
                  <a:avLst/>
                </a:prstGeom>
                <a:blipFill rotWithShape="1">
                  <a:blip r:embed="rId11"/>
                  <a:stretch>
                    <a:fillRect/>
                  </a:stretch>
                </a:blipFill>
                <a:ln w="6350">
                  <a:noFill/>
                </a:ln>
                <a:effectLst/>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5" name="361 Cuadro de texto"/>
                <p:cNvSpPr txBox="1"/>
                <p:nvPr/>
              </p:nvSpPr>
              <p:spPr>
                <a:xfrm>
                  <a:off x="733425" y="2486025"/>
                  <a:ext cx="400050" cy="3359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s-EC" sz="1400" b="1" i="1">
                                <a:solidFill>
                                  <a:srgbClr val="FFFFFF"/>
                                </a:solidFill>
                                <a:effectLst/>
                                <a:latin typeface="Cambria Math" panose="02040503050406030204" pitchFamily="18" charset="0"/>
                                <a:ea typeface="Calibri"/>
                              </a:rPr>
                            </m:ctrlPr>
                          </m:sSubPr>
                          <m:e>
                            <m:r>
                              <a:rPr lang="es-ES" sz="1400" b="1" i="1">
                                <a:solidFill>
                                  <a:srgbClr val="FFFFFF"/>
                                </a:solidFill>
                                <a:effectLst/>
                                <a:latin typeface="Cambria Math"/>
                                <a:ea typeface="Calibri"/>
                              </a:rPr>
                              <m:t>𝑨</m:t>
                            </m:r>
                          </m:e>
                          <m:sub>
                            <m:r>
                              <a:rPr lang="es-ES" sz="1400" b="1" i="1">
                                <a:solidFill>
                                  <a:srgbClr val="FFFFFF"/>
                                </a:solidFill>
                                <a:effectLst/>
                                <a:latin typeface="Cambria Math"/>
                                <a:ea typeface="Calibri"/>
                              </a:rPr>
                              <m:t>𝟒</m:t>
                            </m:r>
                            <m:r>
                              <a:rPr lang="es-ES" sz="1400" b="1" i="1">
                                <a:solidFill>
                                  <a:srgbClr val="FFFFFF"/>
                                </a:solidFill>
                                <a:effectLst/>
                                <a:latin typeface="Cambria Math"/>
                                <a:ea typeface="Calibri"/>
                              </a:rPr>
                              <m:t>𝒐</m:t>
                            </m:r>
                          </m:sub>
                        </m:sSub>
                      </m:oMath>
                    </m:oMathPara>
                  </a14:m>
                  <a:endParaRPr lang="es-EC" sz="1200">
                    <a:effectLst/>
                    <a:latin typeface="Arial"/>
                    <a:ea typeface="Calibri"/>
                  </a:endParaRPr>
                </a:p>
              </p:txBody>
            </p:sp>
          </mc:Choice>
          <mc:Fallback xmlns="">
            <p:sp>
              <p:nvSpPr>
                <p:cNvPr id="25" name="361 Cuadro de texto"/>
                <p:cNvSpPr txBox="1">
                  <a:spLocks noRot="1" noChangeAspect="1" noMove="1" noResize="1" noEditPoints="1" noAdjustHandles="1" noChangeArrowheads="1" noChangeShapeType="1" noTextEdit="1"/>
                </p:cNvSpPr>
                <p:nvPr/>
              </p:nvSpPr>
              <p:spPr>
                <a:xfrm>
                  <a:off x="733425" y="2486025"/>
                  <a:ext cx="400050" cy="335915"/>
                </a:xfrm>
                <a:prstGeom prst="rect">
                  <a:avLst/>
                </a:prstGeom>
                <a:blipFill rotWithShape="1">
                  <a:blip r:embed="rId12"/>
                  <a:stretch>
                    <a:fillRect/>
                  </a:stretch>
                </a:blipFill>
                <a:ln w="6350">
                  <a:noFill/>
                </a:ln>
                <a:effectLst/>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6" name="362 Cuadro de texto"/>
                <p:cNvSpPr txBox="1"/>
                <p:nvPr/>
              </p:nvSpPr>
              <p:spPr>
                <a:xfrm>
                  <a:off x="1571625" y="1790700"/>
                  <a:ext cx="400050" cy="3359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s-EC" sz="1400" b="1" i="1">
                                <a:solidFill>
                                  <a:srgbClr val="FFFFFF"/>
                                </a:solidFill>
                                <a:effectLst/>
                                <a:latin typeface="Cambria Math" panose="02040503050406030204" pitchFamily="18" charset="0"/>
                                <a:ea typeface="Calibri"/>
                              </a:rPr>
                            </m:ctrlPr>
                          </m:sSubPr>
                          <m:e>
                            <m:r>
                              <a:rPr lang="es-ES" sz="1400" b="1" i="1">
                                <a:solidFill>
                                  <a:srgbClr val="FFFFFF"/>
                                </a:solidFill>
                                <a:effectLst/>
                                <a:latin typeface="Cambria Math"/>
                                <a:ea typeface="Calibri"/>
                              </a:rPr>
                              <m:t>𝑨</m:t>
                            </m:r>
                          </m:e>
                          <m:sub>
                            <m:r>
                              <a:rPr lang="es-ES" sz="1400" b="1" i="1">
                                <a:solidFill>
                                  <a:srgbClr val="FFFFFF"/>
                                </a:solidFill>
                                <a:effectLst/>
                                <a:latin typeface="Cambria Math"/>
                                <a:ea typeface="Calibri"/>
                              </a:rPr>
                              <m:t>𝟓</m:t>
                            </m:r>
                            <m:r>
                              <a:rPr lang="es-ES" sz="1400" b="1" i="1">
                                <a:solidFill>
                                  <a:srgbClr val="FFFFFF"/>
                                </a:solidFill>
                                <a:effectLst/>
                                <a:latin typeface="Cambria Math"/>
                                <a:ea typeface="Calibri"/>
                              </a:rPr>
                              <m:t>𝒐</m:t>
                            </m:r>
                          </m:sub>
                        </m:sSub>
                      </m:oMath>
                    </m:oMathPara>
                  </a14:m>
                  <a:endParaRPr lang="es-EC" sz="1200" dirty="0">
                    <a:effectLst/>
                    <a:latin typeface="Arial"/>
                    <a:ea typeface="Calibri"/>
                  </a:endParaRPr>
                </a:p>
              </p:txBody>
            </p:sp>
          </mc:Choice>
          <mc:Fallback xmlns="">
            <p:sp>
              <p:nvSpPr>
                <p:cNvPr id="26" name="362 Cuadro de texto"/>
                <p:cNvSpPr txBox="1">
                  <a:spLocks noRot="1" noChangeAspect="1" noMove="1" noResize="1" noEditPoints="1" noAdjustHandles="1" noChangeArrowheads="1" noChangeShapeType="1" noTextEdit="1"/>
                </p:cNvSpPr>
                <p:nvPr/>
              </p:nvSpPr>
              <p:spPr>
                <a:xfrm>
                  <a:off x="1571625" y="1790700"/>
                  <a:ext cx="400050" cy="335915"/>
                </a:xfrm>
                <a:prstGeom prst="rect">
                  <a:avLst/>
                </a:prstGeom>
                <a:blipFill rotWithShape="1">
                  <a:blip r:embed="rId13"/>
                  <a:stretch>
                    <a:fillRect/>
                  </a:stretch>
                </a:blipFill>
                <a:ln w="6350">
                  <a:noFill/>
                </a:ln>
                <a:effectLst/>
              </p:spPr>
              <p:txBody>
                <a:bodyPr/>
                <a:lstStyle/>
                <a:p>
                  <a:r>
                    <a:rPr lang="es-EC">
                      <a:noFill/>
                    </a:rPr>
                    <a:t> </a:t>
                  </a:r>
                </a:p>
              </p:txBody>
            </p:sp>
          </mc:Fallback>
        </mc:AlternateContent>
      </p:grpSp>
      <p:sp>
        <p:nvSpPr>
          <p:cNvPr id="2" name="1 Rectángulo"/>
          <p:cNvSpPr/>
          <p:nvPr/>
        </p:nvSpPr>
        <p:spPr>
          <a:xfrm>
            <a:off x="-102883" y="1585624"/>
            <a:ext cx="5195887" cy="1200329"/>
          </a:xfrm>
          <a:prstGeom prst="rect">
            <a:avLst/>
          </a:prstGeom>
        </p:spPr>
        <p:txBody>
          <a:bodyPr wrap="square">
            <a:spAutoFit/>
          </a:bodyPr>
          <a:lstStyle/>
          <a:p>
            <a:endParaRPr lang="es-EC" dirty="0" smtClean="0"/>
          </a:p>
          <a:p>
            <a:endParaRPr lang="es-EC" dirty="0"/>
          </a:p>
          <a:p>
            <a:endParaRPr lang="es-EC" dirty="0"/>
          </a:p>
          <a:p>
            <a:endParaRPr lang="es-EC" dirty="0"/>
          </a:p>
        </p:txBody>
      </p:sp>
      <mc:AlternateContent xmlns:mc="http://schemas.openxmlformats.org/markup-compatibility/2006">
        <mc:Choice xmlns:a14="http://schemas.microsoft.com/office/drawing/2010/main" Requires="a14">
          <p:sp>
            <p:nvSpPr>
              <p:cNvPr id="3" name="2 Rectángulo"/>
              <p:cNvSpPr/>
              <p:nvPr/>
            </p:nvSpPr>
            <p:spPr>
              <a:xfrm>
                <a:off x="1155835" y="2053862"/>
                <a:ext cx="180761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b="0" i="1">
                              <a:latin typeface="Cambria Math"/>
                            </a:rPr>
                            <m:t>𝑤</m:t>
                          </m:r>
                        </m:e>
                        <m:sub>
                          <m:r>
                            <a:rPr lang="es-EC" b="0" i="1">
                              <a:latin typeface="Cambria Math"/>
                            </a:rPr>
                            <m:t>𝑒𝑥𝑡</m:t>
                          </m:r>
                        </m:sub>
                      </m:sSub>
                      <m:r>
                        <a:rPr lang="es-EC" b="0" i="1">
                          <a:latin typeface="Cambria Math"/>
                        </a:rPr>
                        <m:t>=860 </m:t>
                      </m:r>
                      <m:r>
                        <a:rPr lang="es-EC" b="0" i="1">
                          <a:latin typeface="Cambria Math"/>
                        </a:rPr>
                        <m:t>𝑚𝑚</m:t>
                      </m:r>
                    </m:oMath>
                  </m:oMathPara>
                </a14:m>
                <a:endParaRPr lang="es-EC" dirty="0"/>
              </a:p>
            </p:txBody>
          </p:sp>
        </mc:Choice>
        <mc:Fallback>
          <p:sp>
            <p:nvSpPr>
              <p:cNvPr id="3" name="2 Rectángulo"/>
              <p:cNvSpPr>
                <a:spLocks noRot="1" noChangeAspect="1" noMove="1" noResize="1" noEditPoints="1" noAdjustHandles="1" noChangeArrowheads="1" noChangeShapeType="1" noTextEdit="1"/>
              </p:cNvSpPr>
              <p:nvPr/>
            </p:nvSpPr>
            <p:spPr>
              <a:xfrm>
                <a:off x="1155835" y="2053862"/>
                <a:ext cx="1807610" cy="369332"/>
              </a:xfrm>
              <a:prstGeom prst="rect">
                <a:avLst/>
              </a:prstGeom>
              <a:blipFill rotWithShape="0">
                <a:blip r:embed="rId14"/>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4" name="3 Rectángulo"/>
              <p:cNvSpPr/>
              <p:nvPr/>
            </p:nvSpPr>
            <p:spPr>
              <a:xfrm>
                <a:off x="1112361" y="3215173"/>
                <a:ext cx="18945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b="0" i="1">
                              <a:latin typeface="Cambria Math"/>
                            </a:rPr>
                            <m:t>𝑝</m:t>
                          </m:r>
                        </m:e>
                        <m:sub>
                          <m:r>
                            <a:rPr lang="es-EC" b="0" i="1">
                              <a:latin typeface="Cambria Math"/>
                            </a:rPr>
                            <m:t>𝑒𝑥𝑡</m:t>
                          </m:r>
                        </m:sub>
                      </m:sSub>
                      <m:r>
                        <a:rPr lang="es-EC" b="0" i="1">
                          <a:latin typeface="Cambria Math"/>
                        </a:rPr>
                        <m:t>=1220 </m:t>
                      </m:r>
                      <m:r>
                        <a:rPr lang="es-EC" b="0" i="1">
                          <a:latin typeface="Cambria Math"/>
                        </a:rPr>
                        <m:t>𝑚𝑚</m:t>
                      </m:r>
                    </m:oMath>
                  </m:oMathPara>
                </a14:m>
                <a:endParaRPr lang="es-EC" dirty="0"/>
              </a:p>
            </p:txBody>
          </p:sp>
        </mc:Choice>
        <mc:Fallback>
          <p:sp>
            <p:nvSpPr>
              <p:cNvPr id="4" name="3 Rectángulo"/>
              <p:cNvSpPr>
                <a:spLocks noRot="1" noChangeAspect="1" noMove="1" noResize="1" noEditPoints="1" noAdjustHandles="1" noChangeArrowheads="1" noChangeShapeType="1" noTextEdit="1"/>
              </p:cNvSpPr>
              <p:nvPr/>
            </p:nvSpPr>
            <p:spPr>
              <a:xfrm>
                <a:off x="1112361" y="3215173"/>
                <a:ext cx="1894558" cy="369332"/>
              </a:xfrm>
              <a:prstGeom prst="rect">
                <a:avLst/>
              </a:prstGeom>
              <a:blipFill rotWithShape="0">
                <a:blip r:embed="rId15"/>
                <a:stretch>
                  <a:fillRect b="-6557"/>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5" name="4 Rectángulo"/>
              <p:cNvSpPr/>
              <p:nvPr/>
            </p:nvSpPr>
            <p:spPr>
              <a:xfrm>
                <a:off x="1108707" y="2615870"/>
                <a:ext cx="19018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b="0" i="1">
                              <a:latin typeface="Cambria Math"/>
                            </a:rPr>
                            <m:t>h</m:t>
                          </m:r>
                        </m:e>
                        <m:sub>
                          <m:r>
                            <a:rPr lang="es-EC" b="0" i="1">
                              <a:latin typeface="Cambria Math"/>
                            </a:rPr>
                            <m:t>𝑒𝑥𝑡</m:t>
                          </m:r>
                        </m:sub>
                      </m:sSub>
                      <m:r>
                        <a:rPr lang="es-EC" b="0" i="1">
                          <a:latin typeface="Cambria Math"/>
                        </a:rPr>
                        <m:t>=1200 </m:t>
                      </m:r>
                      <m:r>
                        <a:rPr lang="es-EC" b="0" i="1">
                          <a:latin typeface="Cambria Math"/>
                        </a:rPr>
                        <m:t>𝑚𝑚</m:t>
                      </m:r>
                    </m:oMath>
                  </m:oMathPara>
                </a14:m>
                <a:endParaRPr lang="es-EC" dirty="0"/>
              </a:p>
            </p:txBody>
          </p:sp>
        </mc:Choice>
        <mc:Fallback>
          <p:sp>
            <p:nvSpPr>
              <p:cNvPr id="5" name="4 Rectángulo"/>
              <p:cNvSpPr>
                <a:spLocks noRot="1" noChangeAspect="1" noMove="1" noResize="1" noEditPoints="1" noAdjustHandles="1" noChangeArrowheads="1" noChangeShapeType="1" noTextEdit="1"/>
              </p:cNvSpPr>
              <p:nvPr/>
            </p:nvSpPr>
            <p:spPr>
              <a:xfrm>
                <a:off x="1108707" y="2615870"/>
                <a:ext cx="1901867" cy="369332"/>
              </a:xfrm>
              <a:prstGeom prst="rect">
                <a:avLst/>
              </a:prstGeom>
              <a:blipFill rotWithShape="0">
                <a:blip r:embed="rId16"/>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7" name="6 Rectángulo"/>
              <p:cNvSpPr/>
              <p:nvPr/>
            </p:nvSpPr>
            <p:spPr>
              <a:xfrm>
                <a:off x="1183278" y="3851756"/>
                <a:ext cx="175272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b="0" i="1">
                              <a:latin typeface="Cambria Math"/>
                            </a:rPr>
                            <m:t>𝐴</m:t>
                          </m:r>
                        </m:e>
                        <m:sub>
                          <m:r>
                            <a:rPr lang="es-EC" b="0" i="1">
                              <a:latin typeface="Cambria Math"/>
                            </a:rPr>
                            <m:t>𝑒𝑥𝑡</m:t>
                          </m:r>
                        </m:sub>
                      </m:sSub>
                      <m:r>
                        <a:rPr lang="es-EC" b="0" i="1">
                          <a:latin typeface="Cambria Math"/>
                        </a:rPr>
                        <m:t>=6,05 </m:t>
                      </m:r>
                      <m:sSup>
                        <m:sSupPr>
                          <m:ctrlPr>
                            <a:rPr lang="es-EC" i="1">
                              <a:latin typeface="Cambria Math" panose="02040503050406030204" pitchFamily="18" charset="0"/>
                            </a:rPr>
                          </m:ctrlPr>
                        </m:sSupPr>
                        <m:e>
                          <m:r>
                            <a:rPr lang="es-EC" b="0" i="1">
                              <a:latin typeface="Cambria Math"/>
                            </a:rPr>
                            <m:t>𝑚</m:t>
                          </m:r>
                        </m:e>
                        <m:sup>
                          <m:r>
                            <a:rPr lang="es-EC" b="0" i="1">
                              <a:latin typeface="Cambria Math"/>
                            </a:rPr>
                            <m:t>2</m:t>
                          </m:r>
                        </m:sup>
                      </m:sSup>
                    </m:oMath>
                  </m:oMathPara>
                </a14:m>
                <a:endParaRPr lang="es-EC" dirty="0"/>
              </a:p>
            </p:txBody>
          </p:sp>
        </mc:Choice>
        <mc:Fallback>
          <p:sp>
            <p:nvSpPr>
              <p:cNvPr id="7" name="6 Rectángulo"/>
              <p:cNvSpPr>
                <a:spLocks noRot="1" noChangeAspect="1" noMove="1" noResize="1" noEditPoints="1" noAdjustHandles="1" noChangeArrowheads="1" noChangeShapeType="1" noTextEdit="1"/>
              </p:cNvSpPr>
              <p:nvPr/>
            </p:nvSpPr>
            <p:spPr>
              <a:xfrm>
                <a:off x="1183278" y="3851756"/>
                <a:ext cx="1752724" cy="369332"/>
              </a:xfrm>
              <a:prstGeom prst="rect">
                <a:avLst/>
              </a:prstGeom>
              <a:blipFill rotWithShape="0">
                <a:blip r:embed="rId17"/>
                <a:stretch>
                  <a:fillRect/>
                </a:stretch>
              </a:blipFill>
            </p:spPr>
            <p:txBody>
              <a:bodyPr/>
              <a:lstStyle/>
              <a:p>
                <a:r>
                  <a:rPr lang="es-EC">
                    <a:noFill/>
                  </a:rPr>
                  <a:t> </a:t>
                </a:r>
              </a:p>
            </p:txBody>
          </p:sp>
        </mc:Fallback>
      </mc:AlternateContent>
      <p:sp>
        <p:nvSpPr>
          <p:cNvPr id="36" name="5 Rectángulo"/>
          <p:cNvSpPr/>
          <p:nvPr/>
        </p:nvSpPr>
        <p:spPr>
          <a:xfrm>
            <a:off x="1907704" y="278632"/>
            <a:ext cx="6408712" cy="523220"/>
          </a:xfrm>
          <a:prstGeom prst="rect">
            <a:avLst/>
          </a:prstGeom>
        </p:spPr>
        <p:txBody>
          <a:bodyPr wrap="square">
            <a:spAutoFit/>
          </a:bodyPr>
          <a:lstStyle/>
          <a:p>
            <a:r>
              <a:rPr lang="es-EC" sz="2800" b="1" i="1" dirty="0" smtClean="0"/>
              <a:t>DISEÑO DEL TANQUE DE REFRIGERACIÓN</a:t>
            </a:r>
            <a:endParaRPr lang="es-EC" sz="2800" b="1" i="1" dirty="0"/>
          </a:p>
        </p:txBody>
      </p:sp>
      <p:sp>
        <p:nvSpPr>
          <p:cNvPr id="37" name="19 Rectángulo"/>
          <p:cNvSpPr/>
          <p:nvPr/>
        </p:nvSpPr>
        <p:spPr>
          <a:xfrm>
            <a:off x="108323" y="1030110"/>
            <a:ext cx="2655531" cy="369332"/>
          </a:xfrm>
          <a:prstGeom prst="rect">
            <a:avLst/>
          </a:prstGeom>
        </p:spPr>
        <p:txBody>
          <a:bodyPr wrap="square">
            <a:spAutoFit/>
          </a:bodyPr>
          <a:lstStyle/>
          <a:p>
            <a:pPr marL="285750" indent="-285750">
              <a:buFont typeface="Arial" panose="020B0604020202020204" pitchFamily="34" charset="0"/>
              <a:buChar char="•"/>
            </a:pPr>
            <a:r>
              <a:rPr lang="es-EC" b="1" i="1" dirty="0" smtClean="0"/>
              <a:t>TAPAS EXTERNAS</a:t>
            </a:r>
            <a:endParaRPr lang="es-EC" b="1" i="1" dirty="0"/>
          </a:p>
        </p:txBody>
      </p:sp>
      <mc:AlternateContent xmlns:mc="http://schemas.openxmlformats.org/markup-compatibility/2006">
        <mc:Choice xmlns:a14="http://schemas.microsoft.com/office/drawing/2010/main" Requires="a14">
          <p:sp>
            <p:nvSpPr>
              <p:cNvPr id="13" name="Rectángulo 12"/>
              <p:cNvSpPr/>
              <p:nvPr/>
            </p:nvSpPr>
            <p:spPr>
              <a:xfrm>
                <a:off x="1246597" y="4509120"/>
                <a:ext cx="162608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n-US" b="0" i="1" smtClean="0">
                              <a:latin typeface="Cambria Math" panose="02040503050406030204" pitchFamily="18" charset="0"/>
                            </a:rPr>
                            <m:t>𝑉</m:t>
                          </m:r>
                        </m:e>
                        <m:sub>
                          <m:r>
                            <a:rPr lang="es-EC" b="0" i="1">
                              <a:latin typeface="Cambria Math" panose="02040503050406030204" pitchFamily="18" charset="0"/>
                            </a:rPr>
                            <m:t>𝑒𝑥𝑡</m:t>
                          </m:r>
                        </m:sub>
                      </m:sSub>
                      <m:r>
                        <a:rPr lang="es-EC" b="0" i="0">
                          <a:latin typeface="Cambria Math" panose="02040503050406030204" pitchFamily="18" charset="0"/>
                        </a:rPr>
                        <m:t>=</m:t>
                      </m:r>
                      <m:r>
                        <a:rPr lang="en-US" b="0" i="1" smtClean="0">
                          <a:latin typeface="Cambria Math" panose="02040503050406030204" pitchFamily="18" charset="0"/>
                        </a:rPr>
                        <m:t>1260 </m:t>
                      </m:r>
                      <m:r>
                        <a:rPr lang="en-US" b="0" i="1" smtClean="0">
                          <a:latin typeface="Cambria Math" panose="02040503050406030204" pitchFamily="18" charset="0"/>
                        </a:rPr>
                        <m:t>𝑙</m:t>
                      </m:r>
                      <m:r>
                        <a:rPr lang="en-US" b="0" i="1" smtClean="0">
                          <a:latin typeface="Cambria Math" panose="02040503050406030204" pitchFamily="18" charset="0"/>
                        </a:rPr>
                        <m:t> </m:t>
                      </m:r>
                    </m:oMath>
                  </m:oMathPara>
                </a14:m>
                <a:endParaRPr lang="es-EC" dirty="0"/>
              </a:p>
            </p:txBody>
          </p:sp>
        </mc:Choice>
        <mc:Fallback>
          <p:sp>
            <p:nvSpPr>
              <p:cNvPr id="13" name="Rectángulo 12"/>
              <p:cNvSpPr>
                <a:spLocks noRot="1" noChangeAspect="1" noMove="1" noResize="1" noEditPoints="1" noAdjustHandles="1" noChangeArrowheads="1" noChangeShapeType="1" noTextEdit="1"/>
              </p:cNvSpPr>
              <p:nvPr/>
            </p:nvSpPr>
            <p:spPr>
              <a:xfrm>
                <a:off x="1246597" y="4509120"/>
                <a:ext cx="1626086" cy="369332"/>
              </a:xfrm>
              <a:prstGeom prst="rect">
                <a:avLst/>
              </a:prstGeom>
              <a:blipFill rotWithShape="0">
                <a:blip r:embed="rId18"/>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7848786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a14="http://schemas.microsoft.com/office/drawing/2010/main" Requires="a14">
          <p:sp>
            <p:nvSpPr>
              <p:cNvPr id="2" name="1 Rectángulo"/>
              <p:cNvSpPr/>
              <p:nvPr/>
            </p:nvSpPr>
            <p:spPr>
              <a:xfrm>
                <a:off x="2294874" y="1536136"/>
                <a:ext cx="4572000" cy="929550"/>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s-EC" i="1" smtClean="0">
                          <a:latin typeface="Cambria Math"/>
                        </a:rPr>
                        <m:t>𝛥</m:t>
                      </m:r>
                      <m:r>
                        <a:rPr lang="es-EC" i="1" smtClean="0">
                          <a:latin typeface="Cambria Math"/>
                        </a:rPr>
                        <m:t>𝑉</m:t>
                      </m:r>
                      <m:r>
                        <a:rPr lang="es-EC" i="1" smtClean="0">
                          <a:latin typeface="Cambria Math"/>
                        </a:rPr>
                        <m:t>=1260</m:t>
                      </m:r>
                      <m:r>
                        <a:rPr lang="es-EC" i="1" smtClean="0">
                          <a:latin typeface="Cambria Math"/>
                        </a:rPr>
                        <m:t>𝑙</m:t>
                      </m:r>
                      <m:r>
                        <a:rPr lang="es-EC" i="1" smtClean="0">
                          <a:latin typeface="Cambria Math"/>
                        </a:rPr>
                        <m:t>−928</m:t>
                      </m:r>
                      <m:r>
                        <a:rPr lang="es-EC" i="1" smtClean="0">
                          <a:latin typeface="Cambria Math"/>
                        </a:rPr>
                        <m:t>𝑙</m:t>
                      </m:r>
                      <m:r>
                        <a:rPr lang="es-EC" i="1" smtClean="0">
                          <a:latin typeface="Cambria Math"/>
                        </a:rPr>
                        <m:t>=332 </m:t>
                      </m:r>
                      <m:r>
                        <a:rPr lang="es-EC" i="1" smtClean="0">
                          <a:latin typeface="Cambria Math"/>
                        </a:rPr>
                        <m:t>𝑙</m:t>
                      </m:r>
                    </m:oMath>
                  </m:oMathPara>
                </a14:m>
                <a:endParaRPr lang="es-EC" dirty="0" smtClean="0"/>
              </a:p>
              <a:p>
                <a:endParaRPr lang="es-EC" dirty="0"/>
              </a:p>
              <a:p>
                <a:pPr/>
                <a14:m>
                  <m:oMathPara xmlns:m="http://schemas.openxmlformats.org/officeDocument/2006/math">
                    <m:oMathParaPr>
                      <m:jc m:val="centerGroup"/>
                    </m:oMathParaPr>
                    <m:oMath xmlns:m="http://schemas.openxmlformats.org/officeDocument/2006/math">
                      <m:r>
                        <a:rPr lang="es-EC" b="1" i="1">
                          <a:latin typeface="Cambria Math"/>
                        </a:rPr>
                        <m:t>𝜟</m:t>
                      </m:r>
                      <m:r>
                        <a:rPr lang="es-EC" b="1" i="1">
                          <a:latin typeface="Cambria Math"/>
                        </a:rPr>
                        <m:t>𝑽</m:t>
                      </m:r>
                      <m:r>
                        <a:rPr lang="es-EC" b="1" i="1">
                          <a:latin typeface="Cambria Math"/>
                        </a:rPr>
                        <m:t>=</m:t>
                      </m:r>
                      <m:r>
                        <a:rPr lang="es-EC" b="1" i="1">
                          <a:latin typeface="Cambria Math"/>
                        </a:rPr>
                        <m:t>𝟎</m:t>
                      </m:r>
                      <m:r>
                        <a:rPr lang="es-EC" b="1" i="1">
                          <a:latin typeface="Cambria Math"/>
                        </a:rPr>
                        <m:t>,</m:t>
                      </m:r>
                      <m:r>
                        <a:rPr lang="es-EC" b="1" i="1">
                          <a:latin typeface="Cambria Math"/>
                        </a:rPr>
                        <m:t>𝟑𝟑𝟐</m:t>
                      </m:r>
                      <m:sSup>
                        <m:sSupPr>
                          <m:ctrlPr>
                            <a:rPr lang="es-EC" b="1" i="1">
                              <a:latin typeface="Cambria Math" panose="02040503050406030204" pitchFamily="18" charset="0"/>
                            </a:rPr>
                          </m:ctrlPr>
                        </m:sSupPr>
                        <m:e>
                          <m:r>
                            <a:rPr lang="es-EC" b="1" i="1">
                              <a:latin typeface="Cambria Math"/>
                            </a:rPr>
                            <m:t> </m:t>
                          </m:r>
                          <m:r>
                            <a:rPr lang="es-EC" b="1" i="1">
                              <a:latin typeface="Cambria Math"/>
                            </a:rPr>
                            <m:t>𝒎</m:t>
                          </m:r>
                        </m:e>
                        <m:sup>
                          <m:r>
                            <a:rPr lang="es-EC" b="1" i="1">
                              <a:latin typeface="Cambria Math"/>
                            </a:rPr>
                            <m:t>𝟑</m:t>
                          </m:r>
                        </m:sup>
                      </m:sSup>
                    </m:oMath>
                  </m:oMathPara>
                </a14:m>
                <a:endParaRPr lang="es-EC" dirty="0"/>
              </a:p>
            </p:txBody>
          </p:sp>
        </mc:Choice>
        <mc:Fallback>
          <p:sp>
            <p:nvSpPr>
              <p:cNvPr id="2" name="1 Rectángulo"/>
              <p:cNvSpPr>
                <a:spLocks noRot="1" noChangeAspect="1" noMove="1" noResize="1" noEditPoints="1" noAdjustHandles="1" noChangeArrowheads="1" noChangeShapeType="1" noTextEdit="1"/>
              </p:cNvSpPr>
              <p:nvPr/>
            </p:nvSpPr>
            <p:spPr>
              <a:xfrm>
                <a:off x="2294874" y="1536136"/>
                <a:ext cx="4572000" cy="929550"/>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3" name="2 Rectángulo"/>
              <p:cNvSpPr/>
              <p:nvPr/>
            </p:nvSpPr>
            <p:spPr>
              <a:xfrm>
                <a:off x="611560" y="2600767"/>
                <a:ext cx="8136904" cy="768287"/>
              </a:xfrm>
              <a:prstGeom prst="rect">
                <a:avLst/>
              </a:prstGeom>
            </p:spPr>
            <p:txBody>
              <a:bodyPr wrap="square">
                <a:spAutoFit/>
              </a:bodyPr>
              <a:lstStyle/>
              <a:p>
                <a:r>
                  <a:rPr lang="es-EC" dirty="0"/>
                  <a:t>Para determinar la cantidad de aislante, se requiere conocer la densidad del </a:t>
                </a:r>
                <a:r>
                  <a:rPr lang="es-EC" dirty="0" smtClean="0"/>
                  <a:t>poliuretano (</a:t>
                </a:r>
                <a14:m>
                  <m:oMath xmlns:m="http://schemas.openxmlformats.org/officeDocument/2006/math">
                    <m:r>
                      <a:rPr lang="es-EC" i="1">
                        <a:latin typeface="Cambria Math"/>
                      </a:rPr>
                      <m:t>40</m:t>
                    </m:r>
                    <m:f>
                      <m:fPr>
                        <m:ctrlPr>
                          <a:rPr lang="es-EC" i="1">
                            <a:latin typeface="Cambria Math" panose="02040503050406030204" pitchFamily="18" charset="0"/>
                          </a:rPr>
                        </m:ctrlPr>
                      </m:fPr>
                      <m:num>
                        <m:r>
                          <a:rPr lang="es-EC" i="1">
                            <a:latin typeface="Cambria Math"/>
                          </a:rPr>
                          <m:t>𝑘𝑔</m:t>
                        </m:r>
                      </m:num>
                      <m:den>
                        <m:sSup>
                          <m:sSupPr>
                            <m:ctrlPr>
                              <a:rPr lang="es-EC" i="1">
                                <a:latin typeface="Cambria Math" panose="02040503050406030204" pitchFamily="18" charset="0"/>
                              </a:rPr>
                            </m:ctrlPr>
                          </m:sSupPr>
                          <m:e>
                            <m:r>
                              <a:rPr lang="es-EC" i="1">
                                <a:latin typeface="Cambria Math"/>
                              </a:rPr>
                              <m:t>𝑚</m:t>
                            </m:r>
                          </m:e>
                          <m:sup>
                            <m:r>
                              <a:rPr lang="es-EC" i="1">
                                <a:latin typeface="Cambria Math"/>
                              </a:rPr>
                              <m:t>3</m:t>
                            </m:r>
                          </m:sup>
                        </m:sSup>
                      </m:den>
                    </m:f>
                  </m:oMath>
                </a14:m>
                <a:r>
                  <a:rPr lang="es-EC" dirty="0" smtClean="0"/>
                  <a:t>):</a:t>
                </a:r>
                <a:endParaRPr lang="es-EC" dirty="0"/>
              </a:p>
            </p:txBody>
          </p:sp>
        </mc:Choice>
        <mc:Fallback>
          <p:sp>
            <p:nvSpPr>
              <p:cNvPr id="3" name="2 Rectángulo"/>
              <p:cNvSpPr>
                <a:spLocks noRot="1" noChangeAspect="1" noMove="1" noResize="1" noEditPoints="1" noAdjustHandles="1" noChangeArrowheads="1" noChangeShapeType="1" noTextEdit="1"/>
              </p:cNvSpPr>
              <p:nvPr/>
            </p:nvSpPr>
            <p:spPr>
              <a:xfrm>
                <a:off x="611560" y="2600767"/>
                <a:ext cx="8136904" cy="768287"/>
              </a:xfrm>
              <a:prstGeom prst="rect">
                <a:avLst/>
              </a:prstGeom>
              <a:blipFill rotWithShape="0">
                <a:blip r:embed="rId6"/>
                <a:stretch>
                  <a:fillRect l="-599" t="-4762" b="-4762"/>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4" name="3 Rectángulo"/>
              <p:cNvSpPr/>
              <p:nvPr/>
            </p:nvSpPr>
            <p:spPr>
              <a:xfrm>
                <a:off x="2294874" y="3623045"/>
                <a:ext cx="4572000" cy="969624"/>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C" b="1" i="1">
                              <a:latin typeface="Cambria Math"/>
                            </a:rPr>
                            <m:t>𝒎</m:t>
                          </m:r>
                        </m:e>
                        <m:sub>
                          <m:r>
                            <a:rPr lang="es-EC" b="1" i="1">
                              <a:latin typeface="Cambria Math"/>
                            </a:rPr>
                            <m:t>𝒑𝒐𝒍𝒊𝒖𝒓𝒆𝒕𝒂𝒏𝒐</m:t>
                          </m:r>
                        </m:sub>
                      </m:sSub>
                      <m:r>
                        <a:rPr lang="es-EC" b="1" i="1">
                          <a:latin typeface="Cambria Math"/>
                        </a:rPr>
                        <m:t>=</m:t>
                      </m:r>
                      <m:r>
                        <a:rPr lang="es-EC" b="1" i="1">
                          <a:latin typeface="Cambria Math"/>
                        </a:rPr>
                        <m:t>𝟏𝟑</m:t>
                      </m:r>
                      <m:r>
                        <a:rPr lang="es-EC" b="1" i="1">
                          <a:latin typeface="Cambria Math"/>
                        </a:rPr>
                        <m:t>,</m:t>
                      </m:r>
                      <m:r>
                        <a:rPr lang="es-EC" b="1" i="1">
                          <a:latin typeface="Cambria Math"/>
                        </a:rPr>
                        <m:t>𝟐𝟖</m:t>
                      </m:r>
                      <m:r>
                        <a:rPr lang="es-EC" b="1" i="1">
                          <a:latin typeface="Cambria Math"/>
                        </a:rPr>
                        <m:t> </m:t>
                      </m:r>
                      <m:r>
                        <a:rPr lang="es-EC" b="1" i="1">
                          <a:latin typeface="Cambria Math"/>
                        </a:rPr>
                        <m:t>𝒌𝒈</m:t>
                      </m:r>
                    </m:oMath>
                  </m:oMathPara>
                </a14:m>
                <a:endParaRPr lang="es-EC" dirty="0" smtClean="0"/>
              </a:p>
              <a:p>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a:rPr>
                            <m:t>𝑆</m:t>
                          </m:r>
                        </m:e>
                        <m:sub>
                          <m:r>
                            <a:rPr lang="es-EC" i="1">
                              <a:latin typeface="Cambria Math"/>
                            </a:rPr>
                            <m:t>𝑜𝑏𝑟𝑒𝑒𝑚𝑝𝑎𝑞𝑢𝑒</m:t>
                          </m:r>
                        </m:sub>
                      </m:sSub>
                      <m:r>
                        <a:rPr lang="es-EC" i="1">
                          <a:latin typeface="Cambria Math"/>
                        </a:rPr>
                        <m:t>=</m:t>
                      </m:r>
                      <m:sSub>
                        <m:sSubPr>
                          <m:ctrlPr>
                            <a:rPr lang="es-EC" i="1">
                              <a:latin typeface="Cambria Math" panose="02040503050406030204" pitchFamily="18" charset="0"/>
                            </a:rPr>
                          </m:ctrlPr>
                        </m:sSubPr>
                        <m:e>
                          <m:r>
                            <a:rPr lang="es-EC" i="1">
                              <a:latin typeface="Cambria Math"/>
                            </a:rPr>
                            <m:t>𝑚</m:t>
                          </m:r>
                        </m:e>
                        <m:sub>
                          <m:r>
                            <a:rPr lang="es-EC" i="1">
                              <a:latin typeface="Cambria Math"/>
                            </a:rPr>
                            <m:t>𝑝𝑜𝑙𝑖𝑢𝑟𝑒𝑡𝑎𝑛𝑜</m:t>
                          </m:r>
                        </m:sub>
                      </m:sSub>
                      <m:r>
                        <a:rPr lang="es-EC" i="1">
                          <a:latin typeface="Cambria Math"/>
                        </a:rPr>
                        <m:t>∗1,1≈15 </m:t>
                      </m:r>
                      <m:r>
                        <a:rPr lang="es-EC" i="1">
                          <a:latin typeface="Cambria Math"/>
                        </a:rPr>
                        <m:t>𝑘𝑔</m:t>
                      </m:r>
                    </m:oMath>
                  </m:oMathPara>
                </a14:m>
                <a:endParaRPr lang="es-EC" dirty="0"/>
              </a:p>
            </p:txBody>
          </p:sp>
        </mc:Choice>
        <mc:Fallback>
          <p:sp>
            <p:nvSpPr>
              <p:cNvPr id="4" name="3 Rectángulo"/>
              <p:cNvSpPr>
                <a:spLocks noRot="1" noChangeAspect="1" noMove="1" noResize="1" noEditPoints="1" noAdjustHandles="1" noChangeArrowheads="1" noChangeShapeType="1" noTextEdit="1"/>
              </p:cNvSpPr>
              <p:nvPr/>
            </p:nvSpPr>
            <p:spPr>
              <a:xfrm>
                <a:off x="2294874" y="3623045"/>
                <a:ext cx="4572000" cy="969624"/>
              </a:xfrm>
              <a:prstGeom prst="rect">
                <a:avLst/>
              </a:prstGeom>
              <a:blipFill rotWithShape="0">
                <a:blip r:embed="rId7"/>
                <a:stretch>
                  <a:fillRect b="-3145"/>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1" name="10 Rectángulo"/>
              <p:cNvSpPr/>
              <p:nvPr/>
            </p:nvSpPr>
            <p:spPr>
              <a:xfrm>
                <a:off x="2294874" y="4815297"/>
                <a:ext cx="4572000" cy="1417696"/>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C" b="1" i="1">
                              <a:latin typeface="Cambria Math"/>
                            </a:rPr>
                            <m:t>𝒎</m:t>
                          </m:r>
                        </m:e>
                        <m:sub>
                          <m:r>
                            <a:rPr lang="es-EC" b="1" i="1">
                              <a:latin typeface="Cambria Math"/>
                            </a:rPr>
                            <m:t>𝒑𝒐𝒍𝒊𝒐𝒍</m:t>
                          </m:r>
                        </m:sub>
                      </m:sSub>
                      <m:r>
                        <a:rPr lang="es-EC" b="1" i="1">
                          <a:latin typeface="Cambria Math"/>
                        </a:rPr>
                        <m:t>=</m:t>
                      </m:r>
                      <m:f>
                        <m:fPr>
                          <m:ctrlPr>
                            <a:rPr lang="es-EC" b="1" i="1">
                              <a:latin typeface="Cambria Math" panose="02040503050406030204" pitchFamily="18" charset="0"/>
                            </a:rPr>
                          </m:ctrlPr>
                        </m:fPr>
                        <m:num>
                          <m:r>
                            <a:rPr lang="es-EC" b="1" i="1">
                              <a:latin typeface="Cambria Math"/>
                            </a:rPr>
                            <m:t>𝟏𝟓</m:t>
                          </m:r>
                        </m:num>
                        <m:den>
                          <m:r>
                            <a:rPr lang="es-EC" b="1" i="1">
                              <a:latin typeface="Cambria Math"/>
                            </a:rPr>
                            <m:t>𝟐</m:t>
                          </m:r>
                        </m:den>
                      </m:f>
                      <m:r>
                        <a:rPr lang="es-EC" b="1" i="1">
                          <a:latin typeface="Cambria Math"/>
                        </a:rPr>
                        <m:t>𝒌𝒈</m:t>
                      </m:r>
                      <m:r>
                        <a:rPr lang="es-EC" b="1" i="1">
                          <a:latin typeface="Cambria Math"/>
                        </a:rPr>
                        <m:t>=</m:t>
                      </m:r>
                      <m:r>
                        <a:rPr lang="es-EC" b="1" i="1">
                          <a:latin typeface="Cambria Math"/>
                        </a:rPr>
                        <m:t>𝟕</m:t>
                      </m:r>
                      <m:r>
                        <a:rPr lang="es-EC" b="1" i="1">
                          <a:latin typeface="Cambria Math"/>
                        </a:rPr>
                        <m:t>,</m:t>
                      </m:r>
                      <m:r>
                        <a:rPr lang="es-EC" b="1" i="1">
                          <a:latin typeface="Cambria Math"/>
                        </a:rPr>
                        <m:t>𝟓</m:t>
                      </m:r>
                      <m:r>
                        <a:rPr lang="es-EC" b="1" i="1">
                          <a:latin typeface="Cambria Math"/>
                        </a:rPr>
                        <m:t> </m:t>
                      </m:r>
                      <m:r>
                        <a:rPr lang="es-EC" b="1" i="1">
                          <a:latin typeface="Cambria Math"/>
                        </a:rPr>
                        <m:t>𝒌𝒈</m:t>
                      </m:r>
                    </m:oMath>
                  </m:oMathPara>
                </a14:m>
                <a:endParaRPr lang="es-EC" dirty="0" smtClean="0"/>
              </a:p>
              <a:p>
                <a:endParaRPr lang="es-EC" dirty="0"/>
              </a:p>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C" b="1" i="1">
                              <a:latin typeface="Cambria Math"/>
                            </a:rPr>
                            <m:t>𝒎</m:t>
                          </m:r>
                        </m:e>
                        <m:sub>
                          <m:r>
                            <a:rPr lang="es-EC" b="1" i="1">
                              <a:latin typeface="Cambria Math"/>
                            </a:rPr>
                            <m:t>𝒊𝒔𝒐𝒄𝒊𝒂𝒏𝒂𝒕𝒐</m:t>
                          </m:r>
                        </m:sub>
                      </m:sSub>
                      <m:r>
                        <a:rPr lang="es-EC" b="1" i="1">
                          <a:latin typeface="Cambria Math"/>
                        </a:rPr>
                        <m:t>=</m:t>
                      </m:r>
                      <m:f>
                        <m:fPr>
                          <m:ctrlPr>
                            <a:rPr lang="es-EC" b="1" i="1">
                              <a:latin typeface="Cambria Math" panose="02040503050406030204" pitchFamily="18" charset="0"/>
                            </a:rPr>
                          </m:ctrlPr>
                        </m:fPr>
                        <m:num>
                          <m:r>
                            <a:rPr lang="es-EC" b="1" i="1">
                              <a:latin typeface="Cambria Math"/>
                            </a:rPr>
                            <m:t>𝟏𝟓</m:t>
                          </m:r>
                        </m:num>
                        <m:den>
                          <m:r>
                            <a:rPr lang="es-EC" b="1" i="1">
                              <a:latin typeface="Cambria Math"/>
                            </a:rPr>
                            <m:t>𝟐</m:t>
                          </m:r>
                        </m:den>
                      </m:f>
                      <m:r>
                        <a:rPr lang="es-EC" b="1" i="1">
                          <a:latin typeface="Cambria Math"/>
                        </a:rPr>
                        <m:t>𝒌𝒈</m:t>
                      </m:r>
                      <m:r>
                        <a:rPr lang="es-EC" b="1" i="1">
                          <a:latin typeface="Cambria Math"/>
                        </a:rPr>
                        <m:t>=</m:t>
                      </m:r>
                      <m:r>
                        <a:rPr lang="es-EC" b="1" i="1">
                          <a:latin typeface="Cambria Math"/>
                        </a:rPr>
                        <m:t>𝟕</m:t>
                      </m:r>
                      <m:r>
                        <a:rPr lang="es-EC" b="1" i="1">
                          <a:latin typeface="Cambria Math"/>
                        </a:rPr>
                        <m:t>,</m:t>
                      </m:r>
                      <m:r>
                        <a:rPr lang="es-EC" b="1" i="1">
                          <a:latin typeface="Cambria Math"/>
                        </a:rPr>
                        <m:t>𝟓</m:t>
                      </m:r>
                      <m:r>
                        <a:rPr lang="es-EC" b="1" i="1">
                          <a:latin typeface="Cambria Math"/>
                        </a:rPr>
                        <m:t> </m:t>
                      </m:r>
                      <m:r>
                        <a:rPr lang="es-EC" b="1" i="1">
                          <a:latin typeface="Cambria Math"/>
                        </a:rPr>
                        <m:t>𝒌𝒈</m:t>
                      </m:r>
                    </m:oMath>
                  </m:oMathPara>
                </a14:m>
                <a:endParaRPr lang="es-EC" dirty="0"/>
              </a:p>
            </p:txBody>
          </p:sp>
        </mc:Choice>
        <mc:Fallback>
          <p:sp>
            <p:nvSpPr>
              <p:cNvPr id="11" name="10 Rectángulo"/>
              <p:cNvSpPr>
                <a:spLocks noRot="1" noChangeAspect="1" noMove="1" noResize="1" noEditPoints="1" noAdjustHandles="1" noChangeArrowheads="1" noChangeShapeType="1" noTextEdit="1"/>
              </p:cNvSpPr>
              <p:nvPr/>
            </p:nvSpPr>
            <p:spPr>
              <a:xfrm>
                <a:off x="2294874" y="4815297"/>
                <a:ext cx="4572000" cy="1417696"/>
              </a:xfrm>
              <a:prstGeom prst="rect">
                <a:avLst/>
              </a:prstGeom>
              <a:blipFill rotWithShape="0">
                <a:blip r:embed="rId8"/>
                <a:stretch>
                  <a:fillRect/>
                </a:stretch>
              </a:blipFill>
            </p:spPr>
            <p:txBody>
              <a:bodyPr/>
              <a:lstStyle/>
              <a:p>
                <a:r>
                  <a:rPr lang="es-EC">
                    <a:noFill/>
                  </a:rPr>
                  <a:t> </a:t>
                </a:r>
              </a:p>
            </p:txBody>
          </p:sp>
        </mc:Fallback>
      </mc:AlternateContent>
      <p:sp>
        <p:nvSpPr>
          <p:cNvPr id="10" name="5 Rectángulo"/>
          <p:cNvSpPr/>
          <p:nvPr/>
        </p:nvSpPr>
        <p:spPr>
          <a:xfrm>
            <a:off x="1907704" y="278632"/>
            <a:ext cx="6408712" cy="523220"/>
          </a:xfrm>
          <a:prstGeom prst="rect">
            <a:avLst/>
          </a:prstGeom>
        </p:spPr>
        <p:txBody>
          <a:bodyPr wrap="square">
            <a:spAutoFit/>
          </a:bodyPr>
          <a:lstStyle/>
          <a:p>
            <a:r>
              <a:rPr lang="es-EC" sz="2800" b="1" i="1" dirty="0" smtClean="0"/>
              <a:t>DISEÑO DEL TANQUE DE REFRIGERACIÓN</a:t>
            </a:r>
            <a:endParaRPr lang="es-EC" sz="2800" b="1" i="1" dirty="0"/>
          </a:p>
        </p:txBody>
      </p:sp>
      <p:sp>
        <p:nvSpPr>
          <p:cNvPr id="12" name="19 Rectángulo"/>
          <p:cNvSpPr/>
          <p:nvPr/>
        </p:nvSpPr>
        <p:spPr>
          <a:xfrm>
            <a:off x="108323" y="1030110"/>
            <a:ext cx="2655531" cy="369332"/>
          </a:xfrm>
          <a:prstGeom prst="rect">
            <a:avLst/>
          </a:prstGeom>
        </p:spPr>
        <p:txBody>
          <a:bodyPr wrap="square">
            <a:spAutoFit/>
          </a:bodyPr>
          <a:lstStyle/>
          <a:p>
            <a:pPr marL="285750" indent="-285750">
              <a:buFont typeface="Arial" panose="020B0604020202020204" pitchFamily="34" charset="0"/>
              <a:buChar char="•"/>
            </a:pPr>
            <a:r>
              <a:rPr lang="en-US" b="1" i="1" dirty="0" smtClean="0"/>
              <a:t>POLIURETANO</a:t>
            </a:r>
            <a:endParaRPr lang="es-EC" b="1" i="1" dirty="0"/>
          </a:p>
        </p:txBody>
      </p:sp>
    </p:spTree>
    <p:extLst>
      <p:ext uri="{BB962C8B-B14F-4D97-AF65-F5344CB8AC3E}">
        <p14:creationId xmlns:p14="http://schemas.microsoft.com/office/powerpoint/2010/main" val="11335520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2339752" y="253062"/>
            <a:ext cx="5708696" cy="523220"/>
          </a:xfrm>
          <a:prstGeom prst="rect">
            <a:avLst/>
          </a:prstGeom>
        </p:spPr>
        <p:txBody>
          <a:bodyPr wrap="square">
            <a:spAutoFit/>
          </a:bodyPr>
          <a:lstStyle/>
          <a:p>
            <a:r>
              <a:rPr lang="es-EC" sz="2800" b="1" i="1" dirty="0" smtClean="0"/>
              <a:t>DISEÑO DEL SISTEMA DE AGITACIÓN</a:t>
            </a:r>
            <a:endParaRPr lang="es-EC" sz="2800" b="1" i="1" dirty="0"/>
          </a:p>
        </p:txBody>
      </p:sp>
      <p:pic>
        <p:nvPicPr>
          <p:cNvPr id="9" name="8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79704" y="1592215"/>
            <a:ext cx="3000808" cy="2789085"/>
          </a:xfrm>
          <a:prstGeom prst="ellipse">
            <a:avLst/>
          </a:prstGeom>
          <a:ln>
            <a:noFill/>
          </a:ln>
          <a:effectLst>
            <a:softEdge rad="112500"/>
          </a:effectLst>
        </p:spPr>
      </p:pic>
      <p:pic>
        <p:nvPicPr>
          <p:cNvPr id="10" name="9 Imagen"/>
          <p:cNvPicPr/>
          <p:nvPr/>
        </p:nvPicPr>
        <p:blipFill rotWithShape="1">
          <a:blip r:embed="rId6"/>
          <a:srcRect b="7499"/>
          <a:stretch/>
        </p:blipFill>
        <p:spPr bwMode="auto">
          <a:xfrm>
            <a:off x="3009814" y="1185559"/>
            <a:ext cx="3290378" cy="3384468"/>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mc:Choice xmlns:a14="http://schemas.microsoft.com/office/drawing/2010/main" Requires="a14">
          <p:sp>
            <p:nvSpPr>
              <p:cNvPr id="2" name="1 Rectángulo"/>
              <p:cNvSpPr/>
              <p:nvPr/>
            </p:nvSpPr>
            <p:spPr>
              <a:xfrm>
                <a:off x="345853" y="5363924"/>
                <a:ext cx="208095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smtClean="0">
                              <a:latin typeface="Cambria Math" panose="02040503050406030204" pitchFamily="18" charset="0"/>
                            </a:rPr>
                          </m:ctrlPr>
                        </m:sSubPr>
                        <m:e>
                          <m:r>
                            <a:rPr lang="es-EC" b="1" i="1">
                              <a:latin typeface="Cambria Math"/>
                            </a:rPr>
                            <m:t>𝒍</m:t>
                          </m:r>
                        </m:e>
                        <m:sub>
                          <m:r>
                            <a:rPr lang="es-EC" b="1" i="1">
                              <a:latin typeface="Cambria Math"/>
                            </a:rPr>
                            <m:t>𝒓𝒐𝒅𝒆𝒕𝒆</m:t>
                          </m:r>
                        </m:sub>
                      </m:sSub>
                      <m:r>
                        <a:rPr lang="es-EC" b="1" i="1">
                          <a:latin typeface="Cambria Math"/>
                        </a:rPr>
                        <m:t>=</m:t>
                      </m:r>
                      <m:r>
                        <a:rPr lang="es-EC" b="1" i="1">
                          <a:latin typeface="Cambria Math"/>
                        </a:rPr>
                        <m:t>𝟒𝟎𝟎</m:t>
                      </m:r>
                      <m:r>
                        <a:rPr lang="es-EC" b="1" i="1">
                          <a:latin typeface="Cambria Math"/>
                        </a:rPr>
                        <m:t> </m:t>
                      </m:r>
                      <m:r>
                        <a:rPr lang="es-EC" b="1" i="1">
                          <a:latin typeface="Cambria Math"/>
                        </a:rPr>
                        <m:t>𝒎𝒎</m:t>
                      </m:r>
                    </m:oMath>
                  </m:oMathPara>
                </a14:m>
                <a:endParaRPr lang="es-EC" dirty="0"/>
              </a:p>
            </p:txBody>
          </p:sp>
        </mc:Choice>
        <mc:Fallback>
          <p:sp>
            <p:nvSpPr>
              <p:cNvPr id="2" name="1 Rectángulo"/>
              <p:cNvSpPr>
                <a:spLocks noRot="1" noChangeAspect="1" noMove="1" noResize="1" noEditPoints="1" noAdjustHandles="1" noChangeArrowheads="1" noChangeShapeType="1" noTextEdit="1"/>
              </p:cNvSpPr>
              <p:nvPr/>
            </p:nvSpPr>
            <p:spPr>
              <a:xfrm>
                <a:off x="345853" y="5363924"/>
                <a:ext cx="2080954" cy="369332"/>
              </a:xfrm>
              <a:prstGeom prst="rect">
                <a:avLst/>
              </a:prstGeom>
              <a:blipFill rotWithShape="0">
                <a:blip r:embed="rId7"/>
                <a:stretch>
                  <a:fillRect b="-1667"/>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3" name="2 Rectángulo"/>
              <p:cNvSpPr/>
              <p:nvPr/>
            </p:nvSpPr>
            <p:spPr>
              <a:xfrm>
                <a:off x="3510252" y="4889580"/>
                <a:ext cx="1965474"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a:rPr>
                            <m:t>h</m:t>
                          </m:r>
                        </m:e>
                        <m:sub>
                          <m:r>
                            <a:rPr lang="es-EC" i="1">
                              <a:latin typeface="Cambria Math"/>
                            </a:rPr>
                            <m:t>𝑟𝑜𝑑𝑒𝑡𝑒</m:t>
                          </m:r>
                        </m:sub>
                      </m:sSub>
                      <m:r>
                        <a:rPr lang="es-EC" i="1">
                          <a:latin typeface="Cambria Math"/>
                        </a:rPr>
                        <m:t>=</m:t>
                      </m:r>
                      <m:f>
                        <m:fPr>
                          <m:ctrlPr>
                            <a:rPr lang="es-EC" i="1">
                              <a:latin typeface="Cambria Math" panose="02040503050406030204" pitchFamily="18" charset="0"/>
                            </a:rPr>
                          </m:ctrlPr>
                        </m:fPr>
                        <m:num>
                          <m:r>
                            <a:rPr lang="es-EC" i="1">
                              <a:latin typeface="Cambria Math"/>
                            </a:rPr>
                            <m:t>1</m:t>
                          </m:r>
                        </m:num>
                        <m:den>
                          <m:r>
                            <a:rPr lang="es-EC" i="1">
                              <a:latin typeface="Cambria Math"/>
                            </a:rPr>
                            <m:t>3</m:t>
                          </m:r>
                        </m:den>
                      </m:f>
                      <m:r>
                        <a:rPr lang="es-EC" i="1">
                          <a:latin typeface="Cambria Math"/>
                        </a:rPr>
                        <m:t>∗</m:t>
                      </m:r>
                      <m:sSub>
                        <m:sSubPr>
                          <m:ctrlPr>
                            <a:rPr lang="es-EC" i="1">
                              <a:latin typeface="Cambria Math" panose="02040503050406030204" pitchFamily="18" charset="0"/>
                            </a:rPr>
                          </m:ctrlPr>
                        </m:sSubPr>
                        <m:e>
                          <m:r>
                            <a:rPr lang="es-EC" i="1">
                              <a:latin typeface="Cambria Math"/>
                            </a:rPr>
                            <m:t>𝑤</m:t>
                          </m:r>
                        </m:e>
                        <m:sub>
                          <m:r>
                            <a:rPr lang="es-EC" i="1">
                              <a:latin typeface="Cambria Math"/>
                            </a:rPr>
                            <m:t>𝑖𝑛𝑡</m:t>
                          </m:r>
                        </m:sub>
                      </m:sSub>
                      <m:r>
                        <a:rPr lang="es-EC" i="1">
                          <a:latin typeface="Cambria Math"/>
                        </a:rPr>
                        <m:t> </m:t>
                      </m:r>
                    </m:oMath>
                  </m:oMathPara>
                </a14:m>
                <a:endParaRPr lang="es-EC" dirty="0"/>
              </a:p>
            </p:txBody>
          </p:sp>
        </mc:Choice>
        <mc:Fallback>
          <p:sp>
            <p:nvSpPr>
              <p:cNvPr id="3" name="2 Rectángulo"/>
              <p:cNvSpPr>
                <a:spLocks noRot="1" noChangeAspect="1" noMove="1" noResize="1" noEditPoints="1" noAdjustHandles="1" noChangeArrowheads="1" noChangeShapeType="1" noTextEdit="1"/>
              </p:cNvSpPr>
              <p:nvPr/>
            </p:nvSpPr>
            <p:spPr>
              <a:xfrm>
                <a:off x="3510252" y="4889580"/>
                <a:ext cx="1965474" cy="612732"/>
              </a:xfrm>
              <a:prstGeom prst="rect">
                <a:avLst/>
              </a:prstGeom>
              <a:blipFill rotWithShape="0">
                <a:blip r:embed="rId8"/>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4" name="3 Rectángulo"/>
              <p:cNvSpPr/>
              <p:nvPr/>
            </p:nvSpPr>
            <p:spPr>
              <a:xfrm>
                <a:off x="3426950" y="5821865"/>
                <a:ext cx="214186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C" b="1" i="1">
                              <a:latin typeface="Cambria Math"/>
                            </a:rPr>
                            <m:t>𝒉</m:t>
                          </m:r>
                        </m:e>
                        <m:sub>
                          <m:r>
                            <a:rPr lang="es-EC" b="1" i="1">
                              <a:latin typeface="Cambria Math"/>
                            </a:rPr>
                            <m:t>𝒓𝒐𝒅𝒆𝒕𝒆</m:t>
                          </m:r>
                        </m:sub>
                      </m:sSub>
                      <m:r>
                        <a:rPr lang="es-EC" b="1" i="1">
                          <a:latin typeface="Cambria Math"/>
                        </a:rPr>
                        <m:t>=</m:t>
                      </m:r>
                      <m:r>
                        <a:rPr lang="es-EC" b="1" i="1">
                          <a:latin typeface="Cambria Math"/>
                        </a:rPr>
                        <m:t>𝟐𝟓𝟎</m:t>
                      </m:r>
                      <m:r>
                        <a:rPr lang="es-EC" b="1" i="1">
                          <a:latin typeface="Cambria Math"/>
                        </a:rPr>
                        <m:t> </m:t>
                      </m:r>
                      <m:r>
                        <a:rPr lang="es-EC" b="1" i="1">
                          <a:latin typeface="Cambria Math"/>
                        </a:rPr>
                        <m:t>𝒎𝒎</m:t>
                      </m:r>
                    </m:oMath>
                  </m:oMathPara>
                </a14:m>
                <a:endParaRPr lang="es-EC" dirty="0"/>
              </a:p>
            </p:txBody>
          </p:sp>
        </mc:Choice>
        <mc:Fallback>
          <p:sp>
            <p:nvSpPr>
              <p:cNvPr id="4" name="3 Rectángulo"/>
              <p:cNvSpPr>
                <a:spLocks noRot="1" noChangeAspect="1" noMove="1" noResize="1" noEditPoints="1" noAdjustHandles="1" noChangeArrowheads="1" noChangeShapeType="1" noTextEdit="1"/>
              </p:cNvSpPr>
              <p:nvPr/>
            </p:nvSpPr>
            <p:spPr>
              <a:xfrm>
                <a:off x="3426950" y="5821865"/>
                <a:ext cx="2141868" cy="369332"/>
              </a:xfrm>
              <a:prstGeom prst="rect">
                <a:avLst/>
              </a:prstGeom>
              <a:blipFill rotWithShape="0">
                <a:blip r:embed="rId9"/>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4" name="13 Rectángulo"/>
              <p:cNvSpPr/>
              <p:nvPr/>
            </p:nvSpPr>
            <p:spPr>
              <a:xfrm>
                <a:off x="6316029" y="4905753"/>
                <a:ext cx="2180276" cy="612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a:rPr>
                            <m:t>𝑤</m:t>
                          </m:r>
                        </m:e>
                        <m:sub>
                          <m:r>
                            <a:rPr lang="es-EC" i="1">
                              <a:latin typeface="Cambria Math"/>
                            </a:rPr>
                            <m:t>𝑟𝑜𝑑𝑒𝑡𝑒</m:t>
                          </m:r>
                        </m:sub>
                      </m:sSub>
                      <m:r>
                        <a:rPr lang="es-EC" i="1">
                          <a:latin typeface="Cambria Math"/>
                        </a:rPr>
                        <m:t>=</m:t>
                      </m:r>
                      <m:f>
                        <m:fPr>
                          <m:ctrlPr>
                            <a:rPr lang="es-EC" i="1">
                              <a:latin typeface="Cambria Math" panose="02040503050406030204" pitchFamily="18" charset="0"/>
                            </a:rPr>
                          </m:ctrlPr>
                        </m:fPr>
                        <m:num>
                          <m:r>
                            <a:rPr lang="es-EC" i="1">
                              <a:latin typeface="Cambria Math"/>
                            </a:rPr>
                            <m:t>1</m:t>
                          </m:r>
                        </m:num>
                        <m:den>
                          <m:r>
                            <a:rPr lang="es-EC" i="1">
                              <a:latin typeface="Cambria Math"/>
                            </a:rPr>
                            <m:t>5</m:t>
                          </m:r>
                        </m:den>
                      </m:f>
                      <m:r>
                        <a:rPr lang="es-EC" i="1">
                          <a:latin typeface="Cambria Math"/>
                        </a:rPr>
                        <m:t>∗</m:t>
                      </m:r>
                      <m:sSub>
                        <m:sSubPr>
                          <m:ctrlPr>
                            <a:rPr lang="es-EC" i="1">
                              <a:latin typeface="Cambria Math" panose="02040503050406030204" pitchFamily="18" charset="0"/>
                            </a:rPr>
                          </m:ctrlPr>
                        </m:sSubPr>
                        <m:e>
                          <m:r>
                            <a:rPr lang="es-EC" i="1">
                              <a:latin typeface="Cambria Math"/>
                            </a:rPr>
                            <m:t>𝑙</m:t>
                          </m:r>
                        </m:e>
                        <m:sub>
                          <m:r>
                            <a:rPr lang="es-EC" i="1">
                              <a:latin typeface="Cambria Math"/>
                            </a:rPr>
                            <m:t>𝑟𝑜𝑑𝑒𝑡𝑒</m:t>
                          </m:r>
                          <m:r>
                            <a:rPr lang="es-EC" i="1">
                              <a:latin typeface="Cambria Math"/>
                            </a:rPr>
                            <m:t> </m:t>
                          </m:r>
                        </m:sub>
                      </m:sSub>
                    </m:oMath>
                  </m:oMathPara>
                </a14:m>
                <a:endParaRPr lang="es-EC" dirty="0"/>
              </a:p>
            </p:txBody>
          </p:sp>
        </mc:Choice>
        <mc:Fallback>
          <p:sp>
            <p:nvSpPr>
              <p:cNvPr id="14" name="13 Rectángulo"/>
              <p:cNvSpPr>
                <a:spLocks noRot="1" noChangeAspect="1" noMove="1" noResize="1" noEditPoints="1" noAdjustHandles="1" noChangeArrowheads="1" noChangeShapeType="1" noTextEdit="1"/>
              </p:cNvSpPr>
              <p:nvPr/>
            </p:nvSpPr>
            <p:spPr>
              <a:xfrm>
                <a:off x="6316029" y="4905753"/>
                <a:ext cx="2180276" cy="612796"/>
              </a:xfrm>
              <a:prstGeom prst="rect">
                <a:avLst/>
              </a:prstGeom>
              <a:blipFill rotWithShape="0">
                <a:blip r:embed="rId10"/>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6" name="15 Rectángulo"/>
              <p:cNvSpPr/>
              <p:nvPr/>
            </p:nvSpPr>
            <p:spPr>
              <a:xfrm>
                <a:off x="6455743" y="5733256"/>
                <a:ext cx="20392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C" b="1" i="1">
                              <a:latin typeface="Cambria Math"/>
                            </a:rPr>
                            <m:t>𝒘</m:t>
                          </m:r>
                        </m:e>
                        <m:sub>
                          <m:r>
                            <a:rPr lang="es-EC" b="1" i="1">
                              <a:latin typeface="Cambria Math"/>
                            </a:rPr>
                            <m:t>𝒓𝒐𝒅𝒆𝒕𝒆</m:t>
                          </m:r>
                        </m:sub>
                      </m:sSub>
                      <m:r>
                        <a:rPr lang="es-EC" b="1" i="1">
                          <a:latin typeface="Cambria Math"/>
                        </a:rPr>
                        <m:t>=</m:t>
                      </m:r>
                      <m:r>
                        <a:rPr lang="es-EC" b="1" i="1">
                          <a:latin typeface="Cambria Math"/>
                        </a:rPr>
                        <m:t>𝟖𝟎</m:t>
                      </m:r>
                      <m:r>
                        <a:rPr lang="es-EC" b="1" i="1">
                          <a:latin typeface="Cambria Math"/>
                        </a:rPr>
                        <m:t> </m:t>
                      </m:r>
                      <m:r>
                        <a:rPr lang="es-EC" b="1" i="1">
                          <a:latin typeface="Cambria Math"/>
                        </a:rPr>
                        <m:t>𝒎𝒎</m:t>
                      </m:r>
                    </m:oMath>
                  </m:oMathPara>
                </a14:m>
                <a:endParaRPr lang="es-EC" dirty="0"/>
              </a:p>
            </p:txBody>
          </p:sp>
        </mc:Choice>
        <mc:Fallback xmlns="">
          <p:sp>
            <p:nvSpPr>
              <p:cNvPr id="16" name="15 Rectángulo"/>
              <p:cNvSpPr>
                <a:spLocks noRot="1" noChangeAspect="1" noMove="1" noResize="1" noEditPoints="1" noAdjustHandles="1" noChangeArrowheads="1" noChangeShapeType="1" noTextEdit="1"/>
              </p:cNvSpPr>
              <p:nvPr/>
            </p:nvSpPr>
            <p:spPr>
              <a:xfrm>
                <a:off x="6455743" y="5733256"/>
                <a:ext cx="2039276" cy="369332"/>
              </a:xfrm>
              <a:prstGeom prst="rect">
                <a:avLst/>
              </a:prstGeom>
              <a:blipFill rotWithShape="1">
                <a:blip r:embed="rId14"/>
                <a:stretch>
                  <a:fillRect/>
                </a:stretch>
              </a:blipFill>
            </p:spPr>
            <p:txBody>
              <a:bodyPr/>
              <a:lstStyle/>
              <a:p>
                <a:r>
                  <a:rPr lang="es-MX">
                    <a:noFill/>
                  </a:rPr>
                  <a:t> </a:t>
                </a:r>
              </a:p>
            </p:txBody>
          </p:sp>
        </mc:Fallback>
      </mc:AlternateContent>
      <p:sp>
        <p:nvSpPr>
          <p:cNvPr id="18" name="17 Rectángulo"/>
          <p:cNvSpPr/>
          <p:nvPr/>
        </p:nvSpPr>
        <p:spPr>
          <a:xfrm>
            <a:off x="251520" y="880335"/>
            <a:ext cx="2655531" cy="369332"/>
          </a:xfrm>
          <a:prstGeom prst="rect">
            <a:avLst/>
          </a:prstGeom>
        </p:spPr>
        <p:txBody>
          <a:bodyPr wrap="square">
            <a:spAutoFit/>
          </a:bodyPr>
          <a:lstStyle/>
          <a:p>
            <a:pPr marL="285750" indent="-285750">
              <a:buFont typeface="Arial" panose="020B0604020202020204" pitchFamily="34" charset="0"/>
              <a:buChar char="•"/>
            </a:pPr>
            <a:r>
              <a:rPr lang="es-EC" b="1" i="1" dirty="0" smtClean="0"/>
              <a:t>AGITADOR</a:t>
            </a:r>
            <a:endParaRPr lang="es-EC" b="1" i="1" dirty="0"/>
          </a:p>
        </p:txBody>
      </p:sp>
      <p:grpSp>
        <p:nvGrpSpPr>
          <p:cNvPr id="17" name="Group 1"/>
          <p:cNvGrpSpPr>
            <a:grpSpLocks/>
          </p:cNvGrpSpPr>
          <p:nvPr/>
        </p:nvGrpSpPr>
        <p:grpSpPr bwMode="auto">
          <a:xfrm>
            <a:off x="102002" y="1575469"/>
            <a:ext cx="3186937" cy="2822575"/>
            <a:chOff x="-17633" y="1592"/>
            <a:chExt cx="64029" cy="22498"/>
          </a:xfrm>
        </p:grpSpPr>
        <p:pic>
          <p:nvPicPr>
            <p:cNvPr id="19" name="Picture 3"/>
            <p:cNvPicPr>
              <a:picLocks noChangeAspect="1"/>
            </p:cNvPicPr>
            <p:nvPr/>
          </p:nvPicPr>
          <p:blipFill rotWithShape="1">
            <a:blip r:embed="rId15">
              <a:extLst>
                <a:ext uri="{28A0092B-C50C-407E-A947-70E740481C1C}">
                  <a14:useLocalDpi xmlns:a14="http://schemas.microsoft.com/office/drawing/2010/main" val="0"/>
                </a:ext>
              </a:extLst>
            </a:blip>
            <a:srcRect l="2854" t="11" r="6421" b="11"/>
            <a:stretch/>
          </p:blipFill>
          <p:spPr bwMode="auto">
            <a:xfrm rot="16200000">
              <a:off x="-12189" y="-3852"/>
              <a:ext cx="22498" cy="3338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7"/>
            <p:cNvSpPr txBox="1">
              <a:spLocks noChangeArrowheads="1"/>
            </p:cNvSpPr>
            <p:nvPr/>
          </p:nvSpPr>
          <p:spPr bwMode="auto">
            <a:xfrm>
              <a:off x="24193" y="19357"/>
              <a:ext cx="13467" cy="3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none" lIns="91440" tIns="45720" rIns="91440" bIns="45720" anchor="t" anchorCtr="0" upright="1">
              <a:noAutofit/>
            </a:bodyPr>
            <a:lstStyle/>
            <a:p>
              <a:pPr>
                <a:lnSpc>
                  <a:spcPct val="115000"/>
                </a:lnSpc>
                <a:spcAft>
                  <a:spcPts val="1000"/>
                </a:spcAft>
              </a:pPr>
              <a:r>
                <a:rPr lang="es-EC" sz="1200" dirty="0">
                  <a:effectLst/>
                  <a:latin typeface="Arial" panose="020B0604020202020204" pitchFamily="34" charset="0"/>
                  <a:ea typeface="Calibri" panose="020F0502020204030204" pitchFamily="34" charset="0"/>
                </a:rPr>
                <a:t>Rodete</a:t>
              </a:r>
            </a:p>
          </p:txBody>
        </p:sp>
        <p:cxnSp>
          <p:nvCxnSpPr>
            <p:cNvPr id="21" name="Straight Arrow Connector 11"/>
            <p:cNvCxnSpPr>
              <a:cxnSpLocks noChangeShapeType="1"/>
            </p:cNvCxnSpPr>
            <p:nvPr/>
          </p:nvCxnSpPr>
          <p:spPr bwMode="auto">
            <a:xfrm>
              <a:off x="14305" y="13496"/>
              <a:ext cx="9134" cy="0"/>
            </a:xfrm>
            <a:prstGeom prst="straightConnector1">
              <a:avLst/>
            </a:prstGeom>
            <a:noFill/>
            <a:ln w="19050">
              <a:solidFill>
                <a:schemeClr val="tx1">
                  <a:lumMod val="100000"/>
                  <a:lumOff val="0"/>
                </a:schemeClr>
              </a:solidFill>
              <a:round/>
              <a:headEnd/>
              <a:tailEnd type="arrow" w="med" len="med"/>
            </a:ln>
            <a:extLst>
              <a:ext uri="{909E8E84-426E-40DD-AFC4-6F175D3DCCD1}">
                <a14:hiddenFill xmlns:a14="http://schemas.microsoft.com/office/drawing/2010/main">
                  <a:noFill/>
                </a14:hiddenFill>
              </a:ext>
            </a:extLst>
          </p:spPr>
        </p:cxnSp>
        <p:sp>
          <p:nvSpPr>
            <p:cNvPr id="22" name="Text Box 12"/>
            <p:cNvSpPr txBox="1">
              <a:spLocks noChangeArrowheads="1"/>
            </p:cNvSpPr>
            <p:nvPr/>
          </p:nvSpPr>
          <p:spPr bwMode="auto">
            <a:xfrm>
              <a:off x="24244" y="12567"/>
              <a:ext cx="8053" cy="3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none" lIns="91440" tIns="45720" rIns="91440" bIns="45720" anchor="t" anchorCtr="0" upright="1">
              <a:noAutofit/>
            </a:bodyPr>
            <a:lstStyle/>
            <a:p>
              <a:pPr>
                <a:lnSpc>
                  <a:spcPct val="115000"/>
                </a:lnSpc>
                <a:spcAft>
                  <a:spcPts val="1000"/>
                </a:spcAft>
              </a:pPr>
              <a:r>
                <a:rPr lang="es-EC" sz="1200" dirty="0">
                  <a:effectLst/>
                  <a:latin typeface="Arial" panose="020B0604020202020204" pitchFamily="34" charset="0"/>
                  <a:ea typeface="Calibri" panose="020F0502020204030204" pitchFamily="34" charset="0"/>
                </a:rPr>
                <a:t>Eje</a:t>
              </a:r>
            </a:p>
          </p:txBody>
        </p:sp>
        <p:cxnSp>
          <p:nvCxnSpPr>
            <p:cNvPr id="23" name="Straight Arrow Connector 13"/>
            <p:cNvCxnSpPr>
              <a:cxnSpLocks noChangeShapeType="1"/>
            </p:cNvCxnSpPr>
            <p:nvPr/>
          </p:nvCxnSpPr>
          <p:spPr bwMode="auto">
            <a:xfrm>
              <a:off x="14566" y="6851"/>
              <a:ext cx="9133" cy="0"/>
            </a:xfrm>
            <a:prstGeom prst="straightConnector1">
              <a:avLst/>
            </a:prstGeom>
            <a:noFill/>
            <a:ln w="19050">
              <a:solidFill>
                <a:schemeClr val="tx1">
                  <a:lumMod val="100000"/>
                  <a:lumOff val="0"/>
                </a:schemeClr>
              </a:solidFill>
              <a:round/>
              <a:headEnd/>
              <a:tailEnd type="arrow" w="med" len="med"/>
            </a:ln>
            <a:extLst>
              <a:ext uri="{909E8E84-426E-40DD-AFC4-6F175D3DCCD1}">
                <a14:hiddenFill xmlns:a14="http://schemas.microsoft.com/office/drawing/2010/main">
                  <a:noFill/>
                </a14:hiddenFill>
              </a:ext>
            </a:extLst>
          </p:spPr>
        </p:cxnSp>
        <p:sp>
          <p:nvSpPr>
            <p:cNvPr id="24" name="Text Box 14"/>
            <p:cNvSpPr txBox="1">
              <a:spLocks noChangeArrowheads="1"/>
            </p:cNvSpPr>
            <p:nvPr/>
          </p:nvSpPr>
          <p:spPr bwMode="auto">
            <a:xfrm>
              <a:off x="23699" y="5300"/>
              <a:ext cx="22697" cy="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none" lIns="91440" tIns="45720" rIns="91440" bIns="45720" anchor="t" anchorCtr="0" upright="1">
              <a:noAutofit/>
            </a:bodyPr>
            <a:lstStyle/>
            <a:p>
              <a:pPr>
                <a:lnSpc>
                  <a:spcPct val="115000"/>
                </a:lnSpc>
                <a:spcAft>
                  <a:spcPts val="1000"/>
                </a:spcAft>
              </a:pPr>
              <a:r>
                <a:rPr lang="es-EC" sz="1200">
                  <a:effectLst/>
                  <a:latin typeface="Arial" panose="020B0604020202020204" pitchFamily="34" charset="0"/>
                  <a:ea typeface="Calibri" panose="020F0502020204030204" pitchFamily="34" charset="0"/>
                </a:rPr>
                <a:t>Motorreductor</a:t>
              </a:r>
            </a:p>
          </p:txBody>
        </p:sp>
        <p:cxnSp>
          <p:nvCxnSpPr>
            <p:cNvPr id="25" name="Straight Arrow Connector 4"/>
            <p:cNvCxnSpPr>
              <a:cxnSpLocks noChangeShapeType="1"/>
            </p:cNvCxnSpPr>
            <p:nvPr/>
          </p:nvCxnSpPr>
          <p:spPr bwMode="auto">
            <a:xfrm>
              <a:off x="14305" y="20384"/>
              <a:ext cx="8147" cy="0"/>
            </a:xfrm>
            <a:prstGeom prst="straightConnector1">
              <a:avLst/>
            </a:prstGeom>
            <a:noFill/>
            <a:ln w="19050">
              <a:solidFill>
                <a:schemeClr val="tx1">
                  <a:lumMod val="100000"/>
                  <a:lumOff val="0"/>
                </a:schemeClr>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1335520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2327402" y="323065"/>
            <a:ext cx="5841177" cy="523220"/>
          </a:xfrm>
          <a:prstGeom prst="rect">
            <a:avLst/>
          </a:prstGeom>
        </p:spPr>
        <p:txBody>
          <a:bodyPr wrap="square">
            <a:spAutoFit/>
          </a:bodyPr>
          <a:lstStyle/>
          <a:p>
            <a:r>
              <a:rPr lang="es-EC" sz="2800" b="1" i="1" dirty="0" smtClean="0"/>
              <a:t>DISEÑO DEL SISTEMA DE AGITACIÓN</a:t>
            </a:r>
            <a:endParaRPr lang="es-EC" sz="2800" b="1" i="1" dirty="0"/>
          </a:p>
        </p:txBody>
      </p:sp>
      <p:sp>
        <p:nvSpPr>
          <p:cNvPr id="8" name="7 Rectángulo"/>
          <p:cNvSpPr/>
          <p:nvPr/>
        </p:nvSpPr>
        <p:spPr>
          <a:xfrm>
            <a:off x="439297" y="1028260"/>
            <a:ext cx="5284831" cy="369332"/>
          </a:xfrm>
          <a:prstGeom prst="rect">
            <a:avLst/>
          </a:prstGeom>
        </p:spPr>
        <p:txBody>
          <a:bodyPr wrap="square">
            <a:spAutoFit/>
          </a:bodyPr>
          <a:lstStyle/>
          <a:p>
            <a:pPr marL="285750" indent="-285750">
              <a:buFont typeface="Arial" panose="020B0604020202020204" pitchFamily="34" charset="0"/>
              <a:buChar char="•"/>
            </a:pPr>
            <a:r>
              <a:rPr lang="es-EC" b="1" i="1" dirty="0" smtClean="0"/>
              <a:t>SELECCIÓN DEL REDUCTOR</a:t>
            </a:r>
            <a:endParaRPr lang="es-EC" b="1" i="1" dirty="0"/>
          </a:p>
        </p:txBody>
      </p:sp>
      <mc:AlternateContent xmlns:mc="http://schemas.openxmlformats.org/markup-compatibility/2006" xmlns:a14="http://schemas.microsoft.com/office/drawing/2010/main">
        <mc:Choice Requires="a14">
          <p:sp>
            <p:nvSpPr>
              <p:cNvPr id="3" name="2 Rectángulo"/>
              <p:cNvSpPr/>
              <p:nvPr/>
            </p:nvSpPr>
            <p:spPr>
              <a:xfrm>
                <a:off x="125751" y="2403985"/>
                <a:ext cx="4571551" cy="127374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a:rPr>
                            <m:t>𝑁</m:t>
                          </m:r>
                        </m:e>
                        <m:sub>
                          <m:r>
                            <a:rPr lang="es-EC" i="1">
                              <a:latin typeface="Cambria Math"/>
                            </a:rPr>
                            <m:t>𝑅𝑒</m:t>
                          </m:r>
                        </m:sub>
                      </m:sSub>
                      <m:r>
                        <a:rPr lang="es-EC" i="1">
                          <a:latin typeface="Cambria Math"/>
                        </a:rPr>
                        <m:t>=</m:t>
                      </m:r>
                      <m:f>
                        <m:fPr>
                          <m:ctrlPr>
                            <a:rPr lang="es-EC" i="1">
                              <a:latin typeface="Cambria Math" panose="02040503050406030204" pitchFamily="18" charset="0"/>
                            </a:rPr>
                          </m:ctrlPr>
                        </m:fPr>
                        <m:num>
                          <m:sSup>
                            <m:sSupPr>
                              <m:ctrlPr>
                                <a:rPr lang="es-EC" i="1">
                                  <a:latin typeface="Cambria Math" panose="02040503050406030204" pitchFamily="18" charset="0"/>
                                </a:rPr>
                              </m:ctrlPr>
                            </m:sSupPr>
                            <m:e>
                              <m:sSub>
                                <m:sSubPr>
                                  <m:ctrlPr>
                                    <a:rPr lang="es-EC" i="1">
                                      <a:latin typeface="Cambria Math" panose="02040503050406030204" pitchFamily="18" charset="0"/>
                                    </a:rPr>
                                  </m:ctrlPr>
                                </m:sSubPr>
                                <m:e>
                                  <m:r>
                                    <a:rPr lang="es-EC" i="1">
                                      <a:latin typeface="Cambria Math"/>
                                    </a:rPr>
                                    <m:t>𝑙</m:t>
                                  </m:r>
                                </m:e>
                                <m:sub>
                                  <m:r>
                                    <a:rPr lang="es-EC" i="1">
                                      <a:latin typeface="Cambria Math"/>
                                    </a:rPr>
                                    <m:t>𝑟𝑜𝑑𝑒𝑡𝑒</m:t>
                                  </m:r>
                                </m:sub>
                              </m:sSub>
                            </m:e>
                            <m:sup>
                              <m:r>
                                <a:rPr lang="es-EC" i="1">
                                  <a:latin typeface="Cambria Math"/>
                                </a:rPr>
                                <m:t>2</m:t>
                              </m:r>
                            </m:sup>
                          </m:sSup>
                          <m:r>
                            <a:rPr lang="es-EC" i="1">
                              <a:latin typeface="Cambria Math"/>
                            </a:rPr>
                            <m:t>∗</m:t>
                          </m:r>
                          <m:r>
                            <a:rPr lang="es-EC" i="1">
                              <a:latin typeface="Cambria Math"/>
                            </a:rPr>
                            <m:t>𝑛</m:t>
                          </m:r>
                          <m:r>
                            <a:rPr lang="es-EC" i="1">
                              <a:latin typeface="Cambria Math"/>
                            </a:rPr>
                            <m:t>∗</m:t>
                          </m:r>
                          <m:sSub>
                            <m:sSubPr>
                              <m:ctrlPr>
                                <a:rPr lang="es-EC" i="1">
                                  <a:latin typeface="Cambria Math" panose="02040503050406030204" pitchFamily="18" charset="0"/>
                                </a:rPr>
                              </m:ctrlPr>
                            </m:sSubPr>
                            <m:e>
                              <m:r>
                                <a:rPr lang="es-EC" i="1">
                                  <a:latin typeface="Cambria Math"/>
                                </a:rPr>
                                <m:t>𝜌</m:t>
                              </m:r>
                            </m:e>
                            <m:sub>
                              <m:r>
                                <a:rPr lang="es-EC" i="1">
                                  <a:latin typeface="Cambria Math"/>
                                </a:rPr>
                                <m:t>𝑙𝑒𝑐h𝑒</m:t>
                              </m:r>
                            </m:sub>
                          </m:sSub>
                        </m:num>
                        <m:den>
                          <m:sSub>
                            <m:sSubPr>
                              <m:ctrlPr>
                                <a:rPr lang="es-EC" i="1">
                                  <a:latin typeface="Cambria Math" panose="02040503050406030204" pitchFamily="18" charset="0"/>
                                </a:rPr>
                              </m:ctrlPr>
                            </m:sSubPr>
                            <m:e>
                              <m:r>
                                <a:rPr lang="es-EC" i="1">
                                  <a:latin typeface="Cambria Math"/>
                                </a:rPr>
                                <m:t>𝜇</m:t>
                              </m:r>
                            </m:e>
                            <m:sub>
                              <m:r>
                                <a:rPr lang="es-EC" i="1">
                                  <a:latin typeface="Cambria Math"/>
                                </a:rPr>
                                <m:t>𝑙𝑒𝑐h𝑒</m:t>
                              </m:r>
                            </m:sub>
                          </m:sSub>
                        </m:den>
                      </m:f>
                      <m:r>
                        <a:rPr lang="es-EC" i="1">
                          <a:latin typeface="Cambria Math"/>
                        </a:rPr>
                        <m:t>=</m:t>
                      </m:r>
                      <m:sSup>
                        <m:sSupPr>
                          <m:ctrlPr>
                            <a:rPr lang="es-EC" i="1">
                              <a:latin typeface="Cambria Math" panose="02040503050406030204" pitchFamily="18" charset="0"/>
                            </a:rPr>
                          </m:ctrlPr>
                        </m:sSupPr>
                        <m:e>
                          <m:r>
                            <a:rPr lang="en-US" b="0" i="1" smtClean="0">
                              <a:latin typeface="Cambria Math" panose="02040503050406030204" pitchFamily="18" charset="0"/>
                            </a:rPr>
                            <m:t>172,58</m:t>
                          </m:r>
                          <m:r>
                            <a:rPr lang="es-EC" i="1">
                              <a:latin typeface="Cambria Math"/>
                            </a:rPr>
                            <m:t>∗10</m:t>
                          </m:r>
                        </m:e>
                        <m:sup>
                          <m:r>
                            <a:rPr lang="es-EC" i="1">
                              <a:latin typeface="Cambria Math"/>
                            </a:rPr>
                            <m:t>3</m:t>
                          </m:r>
                        </m:sup>
                      </m:sSup>
                    </m:oMath>
                  </m:oMathPara>
                </a14:m>
                <a:endParaRPr lang="es-EC" dirty="0"/>
              </a:p>
              <a:p>
                <a:endParaRPr lang="es-EC" dirty="0" smtClean="0"/>
              </a:p>
              <a:p>
                <a:endParaRPr lang="es-EC" dirty="0"/>
              </a:p>
            </p:txBody>
          </p:sp>
        </mc:Choice>
        <mc:Fallback xmlns="">
          <p:sp>
            <p:nvSpPr>
              <p:cNvPr id="3" name="2 Rectángulo"/>
              <p:cNvSpPr>
                <a:spLocks noRot="1" noChangeAspect="1" noMove="1" noResize="1" noEditPoints="1" noAdjustHandles="1" noChangeArrowheads="1" noChangeShapeType="1" noTextEdit="1"/>
              </p:cNvSpPr>
              <p:nvPr/>
            </p:nvSpPr>
            <p:spPr>
              <a:xfrm>
                <a:off x="125751" y="2403985"/>
                <a:ext cx="4571551" cy="1273747"/>
              </a:xfrm>
              <a:prstGeom prst="rect">
                <a:avLst/>
              </a:prstGeom>
              <a:blipFill rotWithShape="1">
                <a:blip r:embed="rId5"/>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2327402" y="1605561"/>
                <a:ext cx="3281924" cy="3972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𝑚</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𝑁</m:t>
                          </m:r>
                        </m:e>
                        <m:sub>
                          <m:r>
                            <a:rPr lang="es-EC" i="1">
                              <a:latin typeface="Cambria Math" panose="02040503050406030204" pitchFamily="18" charset="0"/>
                            </a:rPr>
                            <m:t>𝑃</m:t>
                          </m:r>
                        </m:sub>
                      </m:sSub>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𝑛</m:t>
                          </m:r>
                        </m:e>
                        <m:sup>
                          <m:r>
                            <a:rPr lang="es-EC" i="0">
                              <a:latin typeface="Cambria Math" panose="02040503050406030204" pitchFamily="18" charset="0"/>
                            </a:rPr>
                            <m:t>3</m:t>
                          </m:r>
                        </m:sup>
                      </m:sSup>
                      <m:r>
                        <a:rPr lang="es-EC" i="0">
                          <a:latin typeface="Cambria Math" panose="02040503050406030204" pitchFamily="18" charset="0"/>
                        </a:rPr>
                        <m:t>∗</m:t>
                      </m:r>
                      <m:sSup>
                        <m:sSupPr>
                          <m:ctrlPr>
                            <a:rPr lang="es-EC" i="1">
                              <a:latin typeface="Cambria Math" panose="02040503050406030204" pitchFamily="18" charset="0"/>
                            </a:rPr>
                          </m:ctrlPr>
                        </m:sSupPr>
                        <m:e>
                          <m:sSub>
                            <m:sSubPr>
                              <m:ctrlPr>
                                <a:rPr lang="es-EC" i="1">
                                  <a:latin typeface="Cambria Math" panose="02040503050406030204" pitchFamily="18" charset="0"/>
                                </a:rPr>
                              </m:ctrlPr>
                            </m:sSubPr>
                            <m:e>
                              <m:r>
                                <a:rPr lang="es-EC" i="1">
                                  <a:latin typeface="Cambria Math" panose="02040503050406030204" pitchFamily="18" charset="0"/>
                                </a:rPr>
                                <m:t>𝑙</m:t>
                              </m:r>
                            </m:e>
                            <m:sub>
                              <m:r>
                                <a:rPr lang="es-EC" i="1">
                                  <a:latin typeface="Cambria Math" panose="02040503050406030204" pitchFamily="18" charset="0"/>
                                </a:rPr>
                                <m:t>𝑟𝑜𝑑𝑒𝑡𝑒</m:t>
                              </m:r>
                            </m:sub>
                          </m:sSub>
                        </m:e>
                        <m:sup>
                          <m:r>
                            <a:rPr lang="es-EC" i="0">
                              <a:latin typeface="Cambria Math" panose="02040503050406030204" pitchFamily="18" charset="0"/>
                            </a:rPr>
                            <m:t>5</m:t>
                          </m:r>
                        </m:sup>
                      </m:sSup>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𝜌</m:t>
                          </m:r>
                        </m:e>
                        <m:sub>
                          <m:r>
                            <a:rPr lang="es-EC" i="1">
                              <a:latin typeface="Cambria Math" panose="02040503050406030204" pitchFamily="18" charset="0"/>
                            </a:rPr>
                            <m:t>𝑙𝑒𝑐h𝑒</m:t>
                          </m:r>
                        </m:sub>
                      </m:sSub>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2327402" y="1605561"/>
                <a:ext cx="3281924" cy="397225"/>
              </a:xfrm>
              <a:prstGeom prst="rect">
                <a:avLst/>
              </a:prstGeom>
              <a:blipFill rotWithShape="1">
                <a:blip r:embed="rId6"/>
                <a:stretch>
                  <a:fillRect b="-4545"/>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8" name="Rectángulo 17"/>
              <p:cNvSpPr/>
              <p:nvPr/>
            </p:nvSpPr>
            <p:spPr>
              <a:xfrm>
                <a:off x="447091" y="1619508"/>
                <a:ext cx="127791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𝟏</m:t>
                      </m:r>
                      <m:r>
                        <a:rPr lang="es-MX" b="1" i="1" smtClean="0">
                          <a:latin typeface="Cambria Math"/>
                        </a:rPr>
                        <m:t>.</m:t>
                      </m:r>
                      <m:r>
                        <a:rPr lang="en-US" b="1" i="1" smtClean="0">
                          <a:latin typeface="Cambria Math" panose="02040503050406030204" pitchFamily="18" charset="0"/>
                        </a:rPr>
                        <m:t> </m:t>
                      </m:r>
                      <m:r>
                        <a:rPr lang="en-US" b="1" i="1" smtClean="0">
                          <a:latin typeface="Cambria Math" panose="02040503050406030204" pitchFamily="18" charset="0"/>
                        </a:rPr>
                        <m:t>𝑻𝒐𝒓𝒒𝒖𝒆</m:t>
                      </m:r>
                    </m:oMath>
                  </m:oMathPara>
                </a14:m>
                <a:endParaRPr lang="es-EC" dirty="0"/>
              </a:p>
            </p:txBody>
          </p:sp>
        </mc:Choice>
        <mc:Fallback xmlns="">
          <p:sp>
            <p:nvSpPr>
              <p:cNvPr id="18" name="Rectángulo 17"/>
              <p:cNvSpPr>
                <a:spLocks noRot="1" noChangeAspect="1" noMove="1" noResize="1" noEditPoints="1" noAdjustHandles="1" noChangeArrowheads="1" noChangeShapeType="1" noTextEdit="1"/>
              </p:cNvSpPr>
              <p:nvPr/>
            </p:nvSpPr>
            <p:spPr>
              <a:xfrm>
                <a:off x="447091" y="1619508"/>
                <a:ext cx="1277914" cy="369332"/>
              </a:xfrm>
              <a:prstGeom prst="rect">
                <a:avLst/>
              </a:prstGeom>
              <a:blipFill rotWithShape="1">
                <a:blip r:embed="rId7"/>
                <a:stretch>
                  <a:fillRect b="-13333"/>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251520" y="3322180"/>
                <a:ext cx="4079835" cy="3948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b="1" i="1">
                              <a:latin typeface="Cambria Math" panose="02040503050406030204" pitchFamily="18" charset="0"/>
                            </a:rPr>
                          </m:ctrlPr>
                        </m:sSubPr>
                        <m:e>
                          <m:r>
                            <a:rPr lang="es-EC" b="1" i="1">
                              <a:latin typeface="Cambria Math" panose="02040503050406030204" pitchFamily="18" charset="0"/>
                            </a:rPr>
                            <m:t>𝑵</m:t>
                          </m:r>
                        </m:e>
                        <m:sub>
                          <m:r>
                            <a:rPr lang="es-EC" b="1" i="1">
                              <a:latin typeface="Cambria Math" panose="02040503050406030204" pitchFamily="18" charset="0"/>
                            </a:rPr>
                            <m:t>𝑹𝒆</m:t>
                          </m:r>
                        </m:sub>
                      </m:sSub>
                      <m:r>
                        <a:rPr lang="es-EC" b="1" i="1">
                          <a:latin typeface="Cambria Math" panose="02040503050406030204" pitchFamily="18" charset="0"/>
                        </a:rPr>
                        <m:t>&lt;</m:t>
                      </m:r>
                      <m:r>
                        <a:rPr lang="es-EC" b="1" i="1">
                          <a:latin typeface="Cambria Math" panose="02040503050406030204" pitchFamily="18" charset="0"/>
                        </a:rPr>
                        <m:t>𝟓𝟎𝟎</m:t>
                      </m:r>
                      <m:sSup>
                        <m:sSupPr>
                          <m:ctrlPr>
                            <a:rPr lang="es-MX" b="1" i="1">
                              <a:latin typeface="Cambria Math" panose="02040503050406030204" pitchFamily="18" charset="0"/>
                            </a:rPr>
                          </m:ctrlPr>
                        </m:sSupPr>
                        <m:e>
                          <m:r>
                            <a:rPr lang="es-EC" b="1" i="1">
                              <a:latin typeface="Cambria Math" panose="02040503050406030204" pitchFamily="18" charset="0"/>
                            </a:rPr>
                            <m:t>∗</m:t>
                          </m:r>
                          <m:r>
                            <a:rPr lang="es-EC" b="1" i="1">
                              <a:latin typeface="Cambria Math" panose="02040503050406030204" pitchFamily="18" charset="0"/>
                            </a:rPr>
                            <m:t>𝟏𝟎</m:t>
                          </m:r>
                        </m:e>
                        <m:sup>
                          <m:r>
                            <a:rPr lang="es-EC" b="1" i="1">
                              <a:latin typeface="Cambria Math" panose="02040503050406030204" pitchFamily="18" charset="0"/>
                            </a:rPr>
                            <m:t>𝟑</m:t>
                          </m:r>
                        </m:sup>
                      </m:sSup>
                      <m:r>
                        <a:rPr lang="es-EC" b="1" i="1">
                          <a:latin typeface="Cambria Math" panose="02040503050406030204" pitchFamily="18" charset="0"/>
                        </a:rPr>
                        <m:t> −→</m:t>
                      </m:r>
                      <m:r>
                        <a:rPr lang="es-EC" b="1" i="1">
                          <a:latin typeface="Cambria Math" panose="02040503050406030204" pitchFamily="18" charset="0"/>
                        </a:rPr>
                        <m:t>𝑭𝒍𝒖𝒋𝒐</m:t>
                      </m:r>
                      <m:r>
                        <a:rPr lang="es-EC" b="1" i="1">
                          <a:latin typeface="Cambria Math" panose="02040503050406030204" pitchFamily="18" charset="0"/>
                        </a:rPr>
                        <m:t> </m:t>
                      </m:r>
                      <m:r>
                        <a:rPr lang="es-EC" b="1" i="1">
                          <a:latin typeface="Cambria Math" panose="02040503050406030204" pitchFamily="18" charset="0"/>
                        </a:rPr>
                        <m:t>𝒍𝒂𝒎𝒊𝒏𝒂𝒓</m:t>
                      </m:r>
                      <m:r>
                        <a:rPr lang="es-EC" b="1" i="1">
                          <a:latin typeface="Cambria Math" panose="02040503050406030204" pitchFamily="18" charset="0"/>
                        </a:rPr>
                        <m:t> </m:t>
                      </m:r>
                    </m:oMath>
                  </m:oMathPara>
                </a14:m>
                <a:endParaRPr lang="es-MX" dirty="0"/>
              </a:p>
            </p:txBody>
          </p:sp>
        </mc:Choice>
        <mc:Fallback xmlns="">
          <p:sp>
            <p:nvSpPr>
              <p:cNvPr id="4" name="3 Rectángulo"/>
              <p:cNvSpPr>
                <a:spLocks noRot="1" noChangeAspect="1" noMove="1" noResize="1" noEditPoints="1" noAdjustHandles="1" noChangeArrowheads="1" noChangeShapeType="1" noTextEdit="1"/>
              </p:cNvSpPr>
              <p:nvPr/>
            </p:nvSpPr>
            <p:spPr>
              <a:xfrm>
                <a:off x="251520" y="3322180"/>
                <a:ext cx="4079835" cy="394852"/>
              </a:xfrm>
              <a:prstGeom prst="rect">
                <a:avLst/>
              </a:prstGeom>
              <a:blipFill rotWithShape="1">
                <a:blip r:embed="rId8"/>
                <a:stretch>
                  <a:fillRect b="-13846"/>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7" name="Rectángulo 11"/>
              <p:cNvSpPr/>
              <p:nvPr/>
            </p:nvSpPr>
            <p:spPr>
              <a:xfrm>
                <a:off x="1289031" y="4682897"/>
                <a:ext cx="1809662" cy="6183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𝑇</m:t>
                          </m:r>
                        </m:e>
                        <m:sub>
                          <m:r>
                            <a:rPr lang="es-EC" i="1">
                              <a:latin typeface="Cambria Math" panose="02040503050406030204" pitchFamily="18" charset="0"/>
                            </a:rPr>
                            <m:t>𝑚</m:t>
                          </m:r>
                        </m:sub>
                      </m:sSub>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𝑚</m:t>
                              </m:r>
                            </m:sub>
                          </m:sSub>
                          <m:r>
                            <a:rPr lang="es-EC" i="0">
                              <a:latin typeface="Cambria Math" panose="02040503050406030204" pitchFamily="18" charset="0"/>
                            </a:rPr>
                            <m:t>∗9550</m:t>
                          </m:r>
                        </m:num>
                        <m:den>
                          <m:r>
                            <a:rPr lang="es-EC" i="1">
                              <a:latin typeface="Cambria Math" panose="02040503050406030204" pitchFamily="18" charset="0"/>
                            </a:rPr>
                            <m:t>𝑛</m:t>
                          </m:r>
                        </m:den>
                      </m:f>
                    </m:oMath>
                  </m:oMathPara>
                </a14:m>
                <a:endParaRPr lang="es-EC" dirty="0"/>
              </a:p>
            </p:txBody>
          </p:sp>
        </mc:Choice>
        <mc:Fallback xmlns="">
          <p:sp>
            <p:nvSpPr>
              <p:cNvPr id="17" name="Rectángulo 11"/>
              <p:cNvSpPr>
                <a:spLocks noRot="1" noChangeAspect="1" noMove="1" noResize="1" noEditPoints="1" noAdjustHandles="1" noChangeArrowheads="1" noChangeShapeType="1" noTextEdit="1"/>
              </p:cNvSpPr>
              <p:nvPr/>
            </p:nvSpPr>
            <p:spPr>
              <a:xfrm>
                <a:off x="1289031" y="4682897"/>
                <a:ext cx="1809662" cy="618311"/>
              </a:xfrm>
              <a:prstGeom prst="rect">
                <a:avLst/>
              </a:prstGeom>
              <a:blipFill rotWithShape="1">
                <a:blip r:embed="rId9"/>
                <a:stretch>
                  <a:fillRect/>
                </a:stretch>
              </a:blipFill>
            </p:spPr>
            <p:txBody>
              <a:bodyPr/>
              <a:lstStyle/>
              <a:p>
                <a:r>
                  <a:rPr lang="es-MX">
                    <a:noFill/>
                  </a:rPr>
                  <a:t> </a:t>
                </a:r>
              </a:p>
            </p:txBody>
          </p:sp>
        </mc:Fallback>
      </mc:AlternateContent>
      <p:grpSp>
        <p:nvGrpSpPr>
          <p:cNvPr id="22" name="9245 Grupo"/>
          <p:cNvGrpSpPr/>
          <p:nvPr/>
        </p:nvGrpSpPr>
        <p:grpSpPr>
          <a:xfrm>
            <a:off x="4194920" y="2348880"/>
            <a:ext cx="4936104" cy="4176464"/>
            <a:chOff x="0" y="0"/>
            <a:chExt cx="5895975" cy="3238500"/>
          </a:xfrm>
        </p:grpSpPr>
        <p:pic>
          <p:nvPicPr>
            <p:cNvPr id="24" name="10 Imagen"/>
            <p:cNvPicPr>
              <a:picLocks noChangeAspect="1"/>
            </p:cNvPicPr>
            <p:nvPr/>
          </p:nvPicPr>
          <p:blipFill rotWithShape="1">
            <a:blip r:embed="rId10" cstate="print">
              <a:extLst>
                <a:ext uri="{28A0092B-C50C-407E-A947-70E740481C1C}">
                  <a14:useLocalDpi xmlns:a14="http://schemas.microsoft.com/office/drawing/2010/main" val="0"/>
                </a:ext>
              </a:extLst>
            </a:blip>
            <a:srcRect l="36400" t="36778" r="15409" b="16110"/>
            <a:stretch/>
          </p:blipFill>
          <p:spPr bwMode="auto">
            <a:xfrm>
              <a:off x="0" y="0"/>
              <a:ext cx="5895975" cy="3238500"/>
            </a:xfrm>
            <a:prstGeom prst="rect">
              <a:avLst/>
            </a:prstGeom>
            <a:ln>
              <a:noFill/>
            </a:ln>
            <a:extLst>
              <a:ext uri="{53640926-AAD7-44D8-BBD7-CCE9431645EC}">
                <a14:shadowObscured xmlns:a14="http://schemas.microsoft.com/office/drawing/2010/main"/>
              </a:ext>
            </a:extLst>
          </p:spPr>
        </p:pic>
        <p:cxnSp>
          <p:nvCxnSpPr>
            <p:cNvPr id="25" name="9242 Conector recto"/>
            <p:cNvCxnSpPr/>
            <p:nvPr/>
          </p:nvCxnSpPr>
          <p:spPr>
            <a:xfrm flipV="1">
              <a:off x="5019675" y="2076450"/>
              <a:ext cx="0" cy="981075"/>
            </a:xfrm>
            <a:prstGeom prst="line">
              <a:avLst/>
            </a:prstGeom>
            <a:ln w="31750">
              <a:solidFill>
                <a:srgbClr val="FF0000"/>
              </a:solidFill>
              <a:prstDash val="solid"/>
            </a:ln>
          </p:spPr>
          <p:style>
            <a:lnRef idx="1">
              <a:schemeClr val="dk1"/>
            </a:lnRef>
            <a:fillRef idx="0">
              <a:schemeClr val="dk1"/>
            </a:fillRef>
            <a:effectRef idx="0">
              <a:schemeClr val="dk1"/>
            </a:effectRef>
            <a:fontRef idx="minor">
              <a:schemeClr val="tx1"/>
            </a:fontRef>
          </p:style>
        </p:cxnSp>
        <p:cxnSp>
          <p:nvCxnSpPr>
            <p:cNvPr id="26" name="9244 Conector recto"/>
            <p:cNvCxnSpPr/>
            <p:nvPr/>
          </p:nvCxnSpPr>
          <p:spPr>
            <a:xfrm flipH="1">
              <a:off x="600075" y="2076450"/>
              <a:ext cx="4419600" cy="0"/>
            </a:xfrm>
            <a:prstGeom prst="line">
              <a:avLst/>
            </a:prstGeom>
            <a:ln w="31750">
              <a:solidFill>
                <a:srgbClr val="FF0000"/>
              </a:solidFill>
              <a:prstDash val="solid"/>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27" name="Rectángulo 14"/>
              <p:cNvSpPr/>
              <p:nvPr/>
            </p:nvSpPr>
            <p:spPr>
              <a:xfrm>
                <a:off x="5734000" y="1474468"/>
                <a:ext cx="2777411" cy="65941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b>
                            <m:sSubPr>
                              <m:ctrlPr>
                                <a:rPr lang="es-EC" i="1">
                                  <a:latin typeface="Cambria Math" panose="02040503050406030204" pitchFamily="18" charset="0"/>
                                </a:rPr>
                              </m:ctrlPr>
                            </m:sSubPr>
                            <m:e>
                              <m:r>
                                <a:rPr lang="es-EC" b="0" i="1">
                                  <a:latin typeface="Cambria Math"/>
                                </a:rPr>
                                <m:t>𝑤</m:t>
                              </m:r>
                            </m:e>
                            <m:sub>
                              <m:r>
                                <a:rPr lang="es-EC" b="0" i="1">
                                  <a:latin typeface="Cambria Math"/>
                                </a:rPr>
                                <m:t>𝑟𝑜𝑑𝑒𝑡𝑒</m:t>
                              </m:r>
                            </m:sub>
                          </m:sSub>
                        </m:num>
                        <m:den>
                          <m:sSub>
                            <m:sSubPr>
                              <m:ctrlPr>
                                <a:rPr lang="es-EC" i="1">
                                  <a:latin typeface="Cambria Math" panose="02040503050406030204" pitchFamily="18" charset="0"/>
                                </a:rPr>
                              </m:ctrlPr>
                            </m:sSubPr>
                            <m:e>
                              <m:r>
                                <a:rPr lang="es-EC" b="0" i="1">
                                  <a:latin typeface="Cambria Math"/>
                                </a:rPr>
                                <m:t>𝑙</m:t>
                              </m:r>
                            </m:e>
                            <m:sub>
                              <m:r>
                                <a:rPr lang="es-EC" b="0" i="1">
                                  <a:latin typeface="Cambria Math"/>
                                </a:rPr>
                                <m:t>𝑟𝑜𝑑𝑒𝑡𝑒</m:t>
                              </m:r>
                            </m:sub>
                          </m:sSub>
                        </m:den>
                      </m:f>
                      <m:r>
                        <a:rPr lang="es-EC" b="0">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5</m:t>
                          </m:r>
                        </m:den>
                      </m:f>
                    </m:oMath>
                  </m:oMathPara>
                </a14:m>
                <a:endParaRPr lang="es-EC" dirty="0"/>
              </a:p>
            </p:txBody>
          </p:sp>
        </mc:Choice>
        <mc:Fallback xmlns="">
          <p:sp>
            <p:nvSpPr>
              <p:cNvPr id="27" name="Rectángulo 14"/>
              <p:cNvSpPr>
                <a:spLocks noRot="1" noChangeAspect="1" noMove="1" noResize="1" noEditPoints="1" noAdjustHandles="1" noChangeArrowheads="1" noChangeShapeType="1" noTextEdit="1"/>
              </p:cNvSpPr>
              <p:nvPr/>
            </p:nvSpPr>
            <p:spPr>
              <a:xfrm>
                <a:off x="5734000" y="1474468"/>
                <a:ext cx="2777411" cy="659411"/>
              </a:xfrm>
              <a:prstGeom prst="rect">
                <a:avLst/>
              </a:prstGeom>
              <a:blipFill rotWithShape="1">
                <a:blip r:embed="rId11"/>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8" name="Rectángulo 13"/>
              <p:cNvSpPr/>
              <p:nvPr/>
            </p:nvSpPr>
            <p:spPr>
              <a:xfrm>
                <a:off x="1215267" y="4006805"/>
                <a:ext cx="1988581" cy="64633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C" b="1" i="1">
                              <a:latin typeface="Cambria Math" panose="02040503050406030204" pitchFamily="18" charset="0"/>
                            </a:rPr>
                            <m:t>𝑷</m:t>
                          </m:r>
                        </m:e>
                        <m:sub>
                          <m:r>
                            <a:rPr lang="es-EC" b="1" i="1">
                              <a:latin typeface="Cambria Math" panose="02040503050406030204" pitchFamily="18" charset="0"/>
                            </a:rPr>
                            <m:t>𝒎</m:t>
                          </m:r>
                        </m:sub>
                      </m:sSub>
                      <m:r>
                        <a:rPr lang="es-EC" b="1" i="1">
                          <a:latin typeface="Cambria Math"/>
                        </a:rPr>
                        <m:t>=</m:t>
                      </m:r>
                      <m:r>
                        <a:rPr lang="es-EC" b="1" i="1">
                          <a:latin typeface="Cambria Math"/>
                        </a:rPr>
                        <m:t>𝟎</m:t>
                      </m:r>
                      <m:r>
                        <a:rPr lang="es-EC" b="1" i="1">
                          <a:latin typeface="Cambria Math"/>
                        </a:rPr>
                        <m:t>,</m:t>
                      </m:r>
                      <m:r>
                        <a:rPr lang="es-EC" b="1" i="1">
                          <a:latin typeface="Cambria Math"/>
                        </a:rPr>
                        <m:t>𝟒𝟖𝟒</m:t>
                      </m:r>
                      <m:r>
                        <a:rPr lang="es-EC" b="1" i="1">
                          <a:latin typeface="Cambria Math"/>
                        </a:rPr>
                        <m:t> </m:t>
                      </m:r>
                      <m:r>
                        <a:rPr lang="es-EC" b="1" i="1">
                          <a:latin typeface="Cambria Math"/>
                        </a:rPr>
                        <m:t>𝒌𝑾</m:t>
                      </m:r>
                    </m:oMath>
                  </m:oMathPara>
                </a14:m>
                <a:endParaRPr lang="es-EC" b="1" dirty="0"/>
              </a:p>
              <a:p>
                <a:endParaRPr lang="es-EC" dirty="0"/>
              </a:p>
            </p:txBody>
          </p:sp>
        </mc:Choice>
        <mc:Fallback xmlns="">
          <p:sp>
            <p:nvSpPr>
              <p:cNvPr id="28" name="Rectángulo 13"/>
              <p:cNvSpPr>
                <a:spLocks noRot="1" noChangeAspect="1" noMove="1" noResize="1" noEditPoints="1" noAdjustHandles="1" noChangeArrowheads="1" noChangeShapeType="1" noTextEdit="1"/>
              </p:cNvSpPr>
              <p:nvPr/>
            </p:nvSpPr>
            <p:spPr>
              <a:xfrm>
                <a:off x="1215267" y="4006805"/>
                <a:ext cx="1988581" cy="646331"/>
              </a:xfrm>
              <a:prstGeom prst="rect">
                <a:avLst/>
              </a:prstGeom>
              <a:blipFill rotWithShape="1">
                <a:blip r:embed="rId12"/>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9" name="Rectángulo 15"/>
              <p:cNvSpPr/>
              <p:nvPr/>
            </p:nvSpPr>
            <p:spPr>
              <a:xfrm>
                <a:off x="1366854" y="5421704"/>
                <a:ext cx="1713866" cy="815608"/>
              </a:xfrm>
              <a:prstGeom prst="rect">
                <a:avLst/>
              </a:prstGeom>
            </p:spPr>
            <p:txBody>
              <a:bodyPr wrap="none">
                <a:spAutoFit/>
              </a:bodyPr>
              <a:lstStyle/>
              <a:p>
                <a:pPr algn="ctr">
                  <a:lnSpc>
                    <a:spcPct val="150000"/>
                  </a:lnSpc>
                  <a:spcAft>
                    <a:spcPts val="2400"/>
                  </a:spcAft>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ea typeface="Calibri" panose="020F0502020204030204" pitchFamily="34" charset="0"/>
                            </a:rPr>
                          </m:ctrlPr>
                        </m:sSubPr>
                        <m:e>
                          <m:r>
                            <a:rPr lang="es-EC" b="1" i="1">
                              <a:latin typeface="Cambria Math" panose="02040503050406030204" pitchFamily="18" charset="0"/>
                              <a:ea typeface="Calibri" panose="020F0502020204030204" pitchFamily="34" charset="0"/>
                            </a:rPr>
                            <m:t>𝑻</m:t>
                          </m:r>
                        </m:e>
                        <m:sub>
                          <m:r>
                            <a:rPr lang="es-EC" b="1" i="1">
                              <a:latin typeface="Cambria Math" panose="02040503050406030204" pitchFamily="18" charset="0"/>
                              <a:ea typeface="Calibri" panose="020F0502020204030204" pitchFamily="34" charset="0"/>
                            </a:rPr>
                            <m:t>𝒎</m:t>
                          </m:r>
                        </m:sub>
                      </m:sSub>
                      <m:r>
                        <a:rPr lang="es-EC" b="1" i="1">
                          <a:latin typeface="Cambria Math" panose="02040503050406030204" pitchFamily="18" charset="0"/>
                          <a:ea typeface="Calibri" panose="020F0502020204030204" pitchFamily="34" charset="0"/>
                        </a:rPr>
                        <m:t>=</m:t>
                      </m:r>
                      <m:r>
                        <a:rPr lang="es-EC" b="1" i="1">
                          <a:latin typeface="Cambria Math" panose="02040503050406030204" pitchFamily="18" charset="0"/>
                          <a:ea typeface="Calibri" panose="020F0502020204030204" pitchFamily="34" charset="0"/>
                        </a:rPr>
                        <m:t>𝟐𝟑𝟏</m:t>
                      </m:r>
                      <m:r>
                        <a:rPr lang="es-EC" b="1" i="1">
                          <a:latin typeface="Cambria Math" panose="02040503050406030204" pitchFamily="18" charset="0"/>
                          <a:ea typeface="Calibri" panose="020F0502020204030204" pitchFamily="34" charset="0"/>
                        </a:rPr>
                        <m:t> </m:t>
                      </m:r>
                      <m:r>
                        <a:rPr lang="es-EC" b="1" i="1">
                          <a:latin typeface="Cambria Math" panose="02040503050406030204" pitchFamily="18" charset="0"/>
                          <a:ea typeface="Calibri" panose="020F0502020204030204" pitchFamily="34" charset="0"/>
                        </a:rPr>
                        <m:t>𝑵𝒎</m:t>
                      </m:r>
                    </m:oMath>
                  </m:oMathPara>
                </a14:m>
                <a:endParaRPr lang="es-EC" sz="1600" dirty="0">
                  <a:latin typeface="Arial" panose="020B0604020202020204" pitchFamily="34" charset="0"/>
                  <a:ea typeface="Calibri" panose="020F0502020204030204" pitchFamily="34" charset="0"/>
                </a:endParaRPr>
              </a:p>
            </p:txBody>
          </p:sp>
        </mc:Choice>
        <mc:Fallback xmlns="">
          <p:sp>
            <p:nvSpPr>
              <p:cNvPr id="29" name="Rectángulo 15"/>
              <p:cNvSpPr>
                <a:spLocks noRot="1" noChangeAspect="1" noMove="1" noResize="1" noEditPoints="1" noAdjustHandles="1" noChangeArrowheads="1" noChangeShapeType="1" noTextEdit="1"/>
              </p:cNvSpPr>
              <p:nvPr/>
            </p:nvSpPr>
            <p:spPr>
              <a:xfrm>
                <a:off x="1366854" y="5421704"/>
                <a:ext cx="1713866" cy="815608"/>
              </a:xfrm>
              <a:prstGeom prst="rect">
                <a:avLst/>
              </a:prstGeom>
              <a:blipFill rotWithShape="1">
                <a:blip r:embed="rId13"/>
                <a:stretch>
                  <a:fillRect/>
                </a:stretch>
              </a:blipFill>
            </p:spPr>
            <p:txBody>
              <a:bodyPr/>
              <a:lstStyle/>
              <a:p>
                <a:r>
                  <a:rPr lang="es-MX">
                    <a:noFill/>
                  </a:rPr>
                  <a:t> </a:t>
                </a:r>
              </a:p>
            </p:txBody>
          </p:sp>
        </mc:Fallback>
      </mc:AlternateContent>
    </p:spTree>
    <p:extLst>
      <p:ext uri="{BB962C8B-B14F-4D97-AF65-F5344CB8AC3E}">
        <p14:creationId xmlns:p14="http://schemas.microsoft.com/office/powerpoint/2010/main" val="11335520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2043191" y="385500"/>
            <a:ext cx="6201217" cy="523220"/>
          </a:xfrm>
          <a:prstGeom prst="rect">
            <a:avLst/>
          </a:prstGeom>
        </p:spPr>
        <p:txBody>
          <a:bodyPr wrap="square">
            <a:spAutoFit/>
          </a:bodyPr>
          <a:lstStyle/>
          <a:p>
            <a:r>
              <a:rPr lang="es-EC" sz="2800" b="1" i="1" dirty="0" smtClean="0"/>
              <a:t>DISEÑO DEL SISTEMA DE AGITACIÓN</a:t>
            </a:r>
            <a:endParaRPr lang="es-EC" sz="2800" b="1" i="1" dirty="0"/>
          </a:p>
        </p:txBody>
      </p:sp>
      <p:sp>
        <p:nvSpPr>
          <p:cNvPr id="8" name="7 Rectángulo"/>
          <p:cNvSpPr/>
          <p:nvPr/>
        </p:nvSpPr>
        <p:spPr>
          <a:xfrm>
            <a:off x="335106" y="1279744"/>
            <a:ext cx="4808693" cy="369332"/>
          </a:xfrm>
          <a:prstGeom prst="rect">
            <a:avLst/>
          </a:prstGeom>
        </p:spPr>
        <p:txBody>
          <a:bodyPr wrap="square">
            <a:spAutoFit/>
          </a:bodyPr>
          <a:lstStyle/>
          <a:p>
            <a:pPr marL="285750" indent="-285750">
              <a:buFont typeface="Arial" panose="020B0604020202020204" pitchFamily="34" charset="0"/>
              <a:buChar char="•"/>
            </a:pPr>
            <a:r>
              <a:rPr lang="es-EC" b="1" i="1" dirty="0"/>
              <a:t> </a:t>
            </a:r>
            <a:r>
              <a:rPr lang="es-EC" b="1" i="1" dirty="0" smtClean="0"/>
              <a:t>SELECCIÓN DEL REDUCTOR TANSTECNO</a:t>
            </a:r>
            <a:endParaRPr lang="es-EC" b="1" i="1" dirty="0"/>
          </a:p>
        </p:txBody>
      </p:sp>
      <p:sp>
        <p:nvSpPr>
          <p:cNvPr id="18" name="17 Rectángulo"/>
          <p:cNvSpPr/>
          <p:nvPr/>
        </p:nvSpPr>
        <p:spPr>
          <a:xfrm>
            <a:off x="4794250" y="10015538"/>
            <a:ext cx="3810000" cy="1619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mc:AlternateContent xmlns:mc="http://schemas.openxmlformats.org/markup-compatibility/2006">
        <mc:Choice xmlns:a14="http://schemas.microsoft.com/office/drawing/2010/main" Requires="a14">
          <p:sp>
            <p:nvSpPr>
              <p:cNvPr id="3" name="2 Rectángulo"/>
              <p:cNvSpPr/>
              <p:nvPr/>
            </p:nvSpPr>
            <p:spPr>
              <a:xfrm>
                <a:off x="626244" y="1700808"/>
                <a:ext cx="4572000" cy="369332"/>
              </a:xfrm>
              <a:prstGeom prst="rect">
                <a:avLst/>
              </a:prstGeom>
            </p:spPr>
            <p:txBody>
              <a:bodyPr>
                <a:spAutoFit/>
              </a:bodyPr>
              <a:lstStyle/>
              <a:p>
                <a14:m>
                  <m:oMath xmlns:m="http://schemas.openxmlformats.org/officeDocument/2006/math">
                    <m:r>
                      <a:rPr lang="en-US" b="0" i="1" smtClean="0">
                        <a:latin typeface="Cambria Math" panose="02040503050406030204" pitchFamily="18" charset="0"/>
                      </a:rPr>
                      <m:t>𝑇𝑜𝑟𝑞𝑢𝑒</m:t>
                    </m:r>
                  </m:oMath>
                </a14:m>
                <a:r>
                  <a:rPr lang="es-EC" b="0" dirty="0" smtClean="0"/>
                  <a:t> </a:t>
                </a:r>
                <a14:m>
                  <m:oMath xmlns:m="http://schemas.openxmlformats.org/officeDocument/2006/math">
                    <m:r>
                      <a:rPr lang="es-EC" b="0" i="1">
                        <a:latin typeface="Cambria Math"/>
                      </a:rPr>
                      <m:t>=231,11 </m:t>
                    </m:r>
                    <m:r>
                      <a:rPr lang="es-EC" b="0" i="1">
                        <a:latin typeface="Cambria Math"/>
                      </a:rPr>
                      <m:t>𝑁𝑚</m:t>
                    </m:r>
                  </m:oMath>
                </a14:m>
                <a:endParaRPr lang="es-EC" dirty="0"/>
              </a:p>
            </p:txBody>
          </p:sp>
        </mc:Choice>
        <mc:Fallback>
          <p:sp>
            <p:nvSpPr>
              <p:cNvPr id="3" name="2 Rectángulo"/>
              <p:cNvSpPr>
                <a:spLocks noRot="1" noChangeAspect="1" noMove="1" noResize="1" noEditPoints="1" noAdjustHandles="1" noChangeArrowheads="1" noChangeShapeType="1" noTextEdit="1"/>
              </p:cNvSpPr>
              <p:nvPr/>
            </p:nvSpPr>
            <p:spPr>
              <a:xfrm>
                <a:off x="626244" y="1700808"/>
                <a:ext cx="4572000" cy="369332"/>
              </a:xfrm>
              <a:prstGeom prst="rect">
                <a:avLst/>
              </a:prstGeom>
              <a:blipFill rotWithShape="0">
                <a:blip r:embed="rId5"/>
                <a:stretch>
                  <a:fillRect l="-400" b="-11475"/>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1" name="Rectángulo 10"/>
              <p:cNvSpPr/>
              <p:nvPr/>
            </p:nvSpPr>
            <p:spPr>
              <a:xfrm>
                <a:off x="592480" y="2195572"/>
                <a:ext cx="375250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𝑉𝑒𝑙𝑜𝑐𝑖𝑑𝑎𝑑</m:t>
                      </m:r>
                      <m:r>
                        <a:rPr lang="en-US" b="0" i="1" smtClean="0">
                          <a:latin typeface="Cambria Math" panose="02040503050406030204" pitchFamily="18" charset="0"/>
                        </a:rPr>
                        <m:t> </m:t>
                      </m:r>
                      <m:r>
                        <a:rPr lang="en-US" b="0" i="1" smtClean="0">
                          <a:latin typeface="Cambria Math" panose="02040503050406030204" pitchFamily="18" charset="0"/>
                        </a:rPr>
                        <m:t>𝑑𝑒</m:t>
                      </m:r>
                      <m:r>
                        <a:rPr lang="en-US" b="0" i="1" smtClean="0">
                          <a:latin typeface="Cambria Math" panose="02040503050406030204" pitchFamily="18" charset="0"/>
                        </a:rPr>
                        <m:t> </m:t>
                      </m:r>
                      <m:r>
                        <a:rPr lang="en-US" b="0" i="1" smtClean="0">
                          <a:latin typeface="Cambria Math" panose="02040503050406030204" pitchFamily="18" charset="0"/>
                        </a:rPr>
                        <m:t>𝑠𝑎𝑙𝑖𝑑𝑎</m:t>
                      </m:r>
                      <m:r>
                        <a:rPr lang="en-US" b="0" i="1" smtClean="0">
                          <a:latin typeface="Cambria Math" panose="02040503050406030204" pitchFamily="18" charset="0"/>
                        </a:rPr>
                        <m:t>: 20 −25 </m:t>
                      </m:r>
                      <m:r>
                        <a:rPr lang="en-US" b="0" i="1" smtClean="0">
                          <a:latin typeface="Cambria Math" panose="02040503050406030204" pitchFamily="18" charset="0"/>
                        </a:rPr>
                        <m:t>𝑟𝑝𝑚</m:t>
                      </m:r>
                    </m:oMath>
                  </m:oMathPara>
                </a14:m>
                <a:endParaRPr lang="es-EC" dirty="0"/>
              </a:p>
            </p:txBody>
          </p:sp>
        </mc:Choice>
        <mc:Fallback>
          <p:sp>
            <p:nvSpPr>
              <p:cNvPr id="11" name="Rectángulo 10"/>
              <p:cNvSpPr>
                <a:spLocks noRot="1" noChangeAspect="1" noMove="1" noResize="1" noEditPoints="1" noAdjustHandles="1" noChangeArrowheads="1" noChangeShapeType="1" noTextEdit="1"/>
              </p:cNvSpPr>
              <p:nvPr/>
            </p:nvSpPr>
            <p:spPr>
              <a:xfrm>
                <a:off x="592480" y="2195572"/>
                <a:ext cx="3752502" cy="369332"/>
              </a:xfrm>
              <a:prstGeom prst="rect">
                <a:avLst/>
              </a:prstGeom>
              <a:blipFill rotWithShape="0">
                <a:blip r:embed="rId6"/>
                <a:stretch>
                  <a:fillRect b="-6557"/>
                </a:stretch>
              </a:blipFill>
            </p:spPr>
            <p:txBody>
              <a:bodyPr/>
              <a:lstStyle/>
              <a:p>
                <a:r>
                  <a:rPr lang="es-EC">
                    <a:noFill/>
                  </a:rPr>
                  <a:t> </a:t>
                </a:r>
              </a:p>
            </p:txBody>
          </p:sp>
        </mc:Fallback>
      </mc:AlternateContent>
      <p:graphicFrame>
        <p:nvGraphicFramePr>
          <p:cNvPr id="12" name="Tabla 1"/>
          <p:cNvGraphicFramePr>
            <a:graphicFrameLocks noGrp="1"/>
          </p:cNvGraphicFramePr>
          <p:nvPr>
            <p:extLst>
              <p:ext uri="{D42A27DB-BD31-4B8C-83A1-F6EECF244321}">
                <p14:modId xmlns:p14="http://schemas.microsoft.com/office/powerpoint/2010/main" val="3962166035"/>
              </p:ext>
            </p:extLst>
          </p:nvPr>
        </p:nvGraphicFramePr>
        <p:xfrm>
          <a:off x="660819" y="3291808"/>
          <a:ext cx="3691488" cy="2441448"/>
        </p:xfrm>
        <a:graphic>
          <a:graphicData uri="http://schemas.openxmlformats.org/drawingml/2006/table">
            <a:tbl>
              <a:tblPr firstRow="1" firstCol="1" bandRow="1">
                <a:tableStyleId>{5C22544A-7EE6-4342-B048-85BDC9FD1C3A}</a:tableStyleId>
              </a:tblPr>
              <a:tblGrid>
                <a:gridCol w="2251328"/>
                <a:gridCol w="1440160"/>
              </a:tblGrid>
              <a:tr h="180340">
                <a:tc>
                  <a:txBody>
                    <a:bodyPr/>
                    <a:lstStyle/>
                    <a:p>
                      <a:pPr algn="ctr"/>
                      <a:r>
                        <a:rPr lang="es-EC" sz="1800" noProof="0" dirty="0" smtClean="0"/>
                        <a:t>Marca</a:t>
                      </a:r>
                      <a:endParaRPr lang="es-EC" sz="1800" b="0" noProof="0" dirty="0">
                        <a:solidFill>
                          <a:schemeClr val="bg1"/>
                        </a:solidFill>
                        <a:latin typeface="+mn-lt"/>
                      </a:endParaRPr>
                    </a:p>
                  </a:txBody>
                  <a:tcPr marL="68580" marR="68580" marT="0" marB="0" anchor="ctr"/>
                </a:tc>
                <a:tc>
                  <a:txBody>
                    <a:bodyPr/>
                    <a:lstStyle/>
                    <a:p>
                      <a:pPr algn="ctr"/>
                      <a:r>
                        <a:rPr lang="es-EC" sz="1800" noProof="0" dirty="0" smtClean="0"/>
                        <a:t>TRANSTECNO</a:t>
                      </a:r>
                      <a:endParaRPr lang="es-EC" sz="1800" b="0" noProof="0" dirty="0">
                        <a:solidFill>
                          <a:schemeClr val="bg1"/>
                        </a:solidFill>
                        <a:latin typeface="+mn-lt"/>
                      </a:endParaRPr>
                    </a:p>
                  </a:txBody>
                  <a:tcPr marL="68580" marR="68580" marT="0" marB="0" anchor="ctr"/>
                </a:tc>
              </a:tr>
              <a:tr h="180340">
                <a:tc>
                  <a:txBody>
                    <a:bodyPr/>
                    <a:lstStyle/>
                    <a:p>
                      <a:pPr algn="ctr"/>
                      <a:r>
                        <a:rPr lang="es-EC" sz="1800" noProof="0" dirty="0" smtClean="0"/>
                        <a:t>Torque</a:t>
                      </a:r>
                      <a:endParaRPr lang="es-EC" sz="1800" b="0" noProof="0" dirty="0">
                        <a:solidFill>
                          <a:schemeClr val="tx1"/>
                        </a:solidFill>
                        <a:latin typeface="+mn-lt"/>
                      </a:endParaRPr>
                    </a:p>
                  </a:txBody>
                  <a:tcPr marL="68580" marR="68580" marT="0" marB="0" anchor="ctr"/>
                </a:tc>
                <a:tc>
                  <a:txBody>
                    <a:bodyPr/>
                    <a:lstStyle/>
                    <a:p>
                      <a:pPr algn="ctr"/>
                      <a:r>
                        <a:rPr lang="es-EC" sz="1800" noProof="0" dirty="0" smtClean="0"/>
                        <a:t>313</a:t>
                      </a:r>
                      <a:r>
                        <a:rPr lang="es-EC" sz="1800" baseline="0" noProof="0" dirty="0" smtClean="0"/>
                        <a:t> N*m</a:t>
                      </a:r>
                      <a:endParaRPr lang="es-EC" sz="1800" b="0" noProof="0" dirty="0">
                        <a:solidFill>
                          <a:schemeClr val="tx1"/>
                        </a:solidFill>
                        <a:latin typeface="+mn-lt"/>
                      </a:endParaRPr>
                    </a:p>
                  </a:txBody>
                  <a:tcPr marL="68580" marR="68580" marT="0" marB="0" anchor="ctr"/>
                </a:tc>
              </a:tr>
              <a:tr h="180340">
                <a:tc>
                  <a:txBody>
                    <a:bodyPr/>
                    <a:lstStyle/>
                    <a:p>
                      <a:pPr algn="ctr">
                        <a:lnSpc>
                          <a:spcPct val="115000"/>
                        </a:lnSpc>
                        <a:spcAft>
                          <a:spcPts val="0"/>
                        </a:spcAft>
                      </a:pPr>
                      <a:r>
                        <a:rPr lang="es-EC" sz="1800" noProof="0" dirty="0" smtClean="0">
                          <a:effectLst/>
                        </a:rPr>
                        <a:t>Factor de servicio</a:t>
                      </a:r>
                      <a:endParaRPr lang="es-EC" sz="1800" b="0" noProof="0" dirty="0">
                        <a:solidFill>
                          <a:schemeClr val="tx1"/>
                        </a:solidFill>
                        <a:effectLst/>
                        <a:latin typeface="+mn-lt"/>
                        <a:ea typeface="Calibri" panose="020F0502020204030204" pitchFamily="34" charset="0"/>
                      </a:endParaRPr>
                    </a:p>
                  </a:txBody>
                  <a:tcPr marL="68580" marR="68580" marT="0" marB="0" anchor="ctr"/>
                </a:tc>
                <a:tc>
                  <a:txBody>
                    <a:bodyPr/>
                    <a:lstStyle/>
                    <a:p>
                      <a:pPr algn="ctr">
                        <a:lnSpc>
                          <a:spcPct val="115000"/>
                        </a:lnSpc>
                        <a:spcAft>
                          <a:spcPts val="0"/>
                        </a:spcAft>
                      </a:pPr>
                      <a:r>
                        <a:rPr lang="es-EC" sz="1800" noProof="0" dirty="0" smtClean="0">
                          <a:effectLst/>
                        </a:rPr>
                        <a:t>0,9</a:t>
                      </a:r>
                      <a:endParaRPr lang="es-EC" sz="1800" b="0" noProof="0" dirty="0">
                        <a:solidFill>
                          <a:schemeClr val="tx1"/>
                        </a:solidFill>
                        <a:effectLst/>
                        <a:latin typeface="+mn-lt"/>
                        <a:ea typeface="Calibri" panose="020F0502020204030204" pitchFamily="34" charset="0"/>
                      </a:endParaRPr>
                    </a:p>
                  </a:txBody>
                  <a:tcPr marL="68580" marR="68580" marT="0" marB="0" anchor="ctr"/>
                </a:tc>
              </a:tr>
              <a:tr h="180340">
                <a:tc>
                  <a:txBody>
                    <a:bodyPr/>
                    <a:lstStyle/>
                    <a:p>
                      <a:pPr algn="ctr">
                        <a:lnSpc>
                          <a:spcPct val="115000"/>
                        </a:lnSpc>
                        <a:spcAft>
                          <a:spcPts val="0"/>
                        </a:spcAft>
                      </a:pPr>
                      <a:r>
                        <a:rPr lang="es-EC" sz="1800" noProof="0" dirty="0" smtClean="0">
                          <a:effectLst/>
                        </a:rPr>
                        <a:t>Velocidad de salida</a:t>
                      </a:r>
                      <a:endParaRPr lang="es-EC" sz="1800" b="0" noProof="0" dirty="0">
                        <a:solidFill>
                          <a:schemeClr val="tx1"/>
                        </a:solidFill>
                        <a:effectLst/>
                        <a:latin typeface="+mn-lt"/>
                        <a:ea typeface="Calibri" panose="020F0502020204030204" pitchFamily="34" charset="0"/>
                      </a:endParaRPr>
                    </a:p>
                  </a:txBody>
                  <a:tcPr marL="68580" marR="68580" marT="0" marB="0" anchor="ctr"/>
                </a:tc>
                <a:tc>
                  <a:txBody>
                    <a:bodyPr/>
                    <a:lstStyle/>
                    <a:p>
                      <a:pPr algn="ctr">
                        <a:lnSpc>
                          <a:spcPct val="115000"/>
                        </a:lnSpc>
                        <a:spcAft>
                          <a:spcPts val="0"/>
                        </a:spcAft>
                      </a:pPr>
                      <a:r>
                        <a:rPr lang="es-EC" sz="1800" noProof="0" dirty="0" smtClean="0">
                          <a:effectLst/>
                        </a:rPr>
                        <a:t>22 rpm</a:t>
                      </a:r>
                      <a:endParaRPr lang="es-EC" sz="1800" b="0" noProof="0" dirty="0">
                        <a:solidFill>
                          <a:schemeClr val="tx1"/>
                        </a:solidFill>
                        <a:effectLst/>
                        <a:latin typeface="+mn-lt"/>
                        <a:ea typeface="Calibri" panose="020F0502020204030204" pitchFamily="34" charset="0"/>
                      </a:endParaRPr>
                    </a:p>
                  </a:txBody>
                  <a:tcPr marL="68580" marR="68580" marT="0" marB="0" anchor="ctr"/>
                </a:tc>
              </a:tr>
              <a:tr h="180340">
                <a:tc>
                  <a:txBody>
                    <a:bodyPr/>
                    <a:lstStyle/>
                    <a:p>
                      <a:pPr algn="ctr">
                        <a:lnSpc>
                          <a:spcPct val="115000"/>
                        </a:lnSpc>
                        <a:spcAft>
                          <a:spcPts val="0"/>
                        </a:spcAft>
                      </a:pPr>
                      <a:r>
                        <a:rPr lang="es-EC" sz="1800" noProof="0" dirty="0" smtClean="0">
                          <a:effectLst/>
                        </a:rPr>
                        <a:t>Relación </a:t>
                      </a:r>
                      <a:endParaRPr lang="es-EC" sz="1800" b="0" noProof="0" dirty="0">
                        <a:solidFill>
                          <a:schemeClr val="tx1"/>
                        </a:solidFill>
                        <a:effectLst/>
                        <a:latin typeface="+mn-lt"/>
                        <a:ea typeface="Calibri" panose="020F0502020204030204" pitchFamily="34" charset="0"/>
                      </a:endParaRPr>
                    </a:p>
                  </a:txBody>
                  <a:tcPr marL="68580" marR="68580" marT="0" marB="0" anchor="ctr"/>
                </a:tc>
                <a:tc>
                  <a:txBody>
                    <a:bodyPr/>
                    <a:lstStyle/>
                    <a:p>
                      <a:pPr algn="ctr">
                        <a:lnSpc>
                          <a:spcPct val="115000"/>
                        </a:lnSpc>
                        <a:spcAft>
                          <a:spcPts val="0"/>
                        </a:spcAft>
                      </a:pPr>
                      <a:r>
                        <a:rPr lang="es-EC" sz="1800" noProof="0" dirty="0" smtClean="0">
                          <a:effectLst/>
                        </a:rPr>
                        <a:t>80</a:t>
                      </a:r>
                      <a:endParaRPr lang="es-EC" sz="1800" b="0" noProof="0" dirty="0">
                        <a:solidFill>
                          <a:schemeClr val="tx1"/>
                        </a:solidFill>
                        <a:effectLst/>
                        <a:latin typeface="+mn-lt"/>
                        <a:ea typeface="Calibri" panose="020F0502020204030204" pitchFamily="34" charset="0"/>
                      </a:endParaRPr>
                    </a:p>
                  </a:txBody>
                  <a:tcPr marL="68580" marR="68580" marT="0" marB="0" anchor="ctr"/>
                </a:tc>
              </a:tr>
              <a:tr h="180340">
                <a:tc>
                  <a:txBody>
                    <a:bodyPr/>
                    <a:lstStyle/>
                    <a:p>
                      <a:pPr algn="ctr">
                        <a:lnSpc>
                          <a:spcPct val="115000"/>
                        </a:lnSpc>
                        <a:spcAft>
                          <a:spcPts val="0"/>
                        </a:spcAft>
                      </a:pPr>
                      <a:r>
                        <a:rPr lang="es-EC" sz="1800" noProof="0" dirty="0" smtClean="0">
                          <a:effectLst/>
                        </a:rPr>
                        <a:t>Potencia de entrada</a:t>
                      </a:r>
                      <a:endParaRPr lang="es-EC" sz="1800" b="0" noProof="0" dirty="0">
                        <a:solidFill>
                          <a:schemeClr val="tx1"/>
                        </a:solidFill>
                        <a:effectLst/>
                        <a:latin typeface="+mn-lt"/>
                        <a:ea typeface="Calibri" panose="020F0502020204030204" pitchFamily="34" charset="0"/>
                      </a:endParaRPr>
                    </a:p>
                  </a:txBody>
                  <a:tcPr marL="68580" marR="68580" marT="0" marB="0" anchor="ctr"/>
                </a:tc>
                <a:tc>
                  <a:txBody>
                    <a:bodyPr/>
                    <a:lstStyle/>
                    <a:p>
                      <a:pPr algn="ctr">
                        <a:lnSpc>
                          <a:spcPct val="115000"/>
                        </a:lnSpc>
                        <a:spcAft>
                          <a:spcPts val="0"/>
                        </a:spcAft>
                      </a:pPr>
                      <a:r>
                        <a:rPr lang="es-EC" sz="1800" noProof="0" dirty="0" smtClean="0">
                          <a:effectLst/>
                        </a:rPr>
                        <a:t>1,5</a:t>
                      </a:r>
                      <a:r>
                        <a:rPr lang="es-EC" sz="1800" baseline="0" noProof="0" dirty="0" smtClean="0">
                          <a:effectLst/>
                        </a:rPr>
                        <a:t> HP</a:t>
                      </a:r>
                      <a:endParaRPr lang="es-EC" sz="1800" b="0" noProof="0" dirty="0">
                        <a:solidFill>
                          <a:schemeClr val="tx1"/>
                        </a:solidFill>
                        <a:effectLst/>
                        <a:latin typeface="+mn-lt"/>
                        <a:ea typeface="Calibri" panose="020F0502020204030204" pitchFamily="34" charset="0"/>
                      </a:endParaRPr>
                    </a:p>
                  </a:txBody>
                  <a:tcPr marL="68580" marR="68580" marT="0" marB="0" anchor="ctr"/>
                </a:tc>
              </a:tr>
              <a:tr h="180340">
                <a:tc>
                  <a:txBody>
                    <a:bodyPr/>
                    <a:lstStyle/>
                    <a:p>
                      <a:pPr algn="ctr">
                        <a:lnSpc>
                          <a:spcPct val="115000"/>
                        </a:lnSpc>
                        <a:spcAft>
                          <a:spcPts val="0"/>
                        </a:spcAft>
                      </a:pPr>
                      <a:r>
                        <a:rPr lang="es-EC" sz="1800" noProof="0" dirty="0" smtClean="0">
                          <a:effectLst/>
                        </a:rPr>
                        <a:t>Velocidad de</a:t>
                      </a:r>
                      <a:r>
                        <a:rPr lang="es-EC" sz="1800" baseline="0" noProof="0" dirty="0" smtClean="0">
                          <a:effectLst/>
                        </a:rPr>
                        <a:t> entrada</a:t>
                      </a:r>
                      <a:endParaRPr lang="es-EC" sz="1800" b="0" noProof="0" dirty="0">
                        <a:solidFill>
                          <a:schemeClr val="tx1"/>
                        </a:solidFill>
                        <a:effectLst/>
                        <a:latin typeface="+mn-lt"/>
                        <a:ea typeface="Calibri" panose="020F0502020204030204" pitchFamily="34" charset="0"/>
                      </a:endParaRPr>
                    </a:p>
                  </a:txBody>
                  <a:tcPr marL="68580" marR="68580" marT="0" marB="0" anchor="ctr"/>
                </a:tc>
                <a:tc>
                  <a:txBody>
                    <a:bodyPr/>
                    <a:lstStyle/>
                    <a:p>
                      <a:pPr algn="ctr">
                        <a:lnSpc>
                          <a:spcPct val="115000"/>
                        </a:lnSpc>
                        <a:spcAft>
                          <a:spcPts val="0"/>
                        </a:spcAft>
                      </a:pPr>
                      <a:r>
                        <a:rPr lang="es-EC" sz="1800" baseline="0" noProof="0" dirty="0" smtClean="0">
                          <a:effectLst/>
                        </a:rPr>
                        <a:t>1760 rpm</a:t>
                      </a:r>
                      <a:endParaRPr lang="es-EC" sz="1800" b="0" noProof="0" dirty="0">
                        <a:solidFill>
                          <a:schemeClr val="tx1"/>
                        </a:solidFill>
                        <a:effectLst/>
                        <a:latin typeface="+mn-lt"/>
                        <a:ea typeface="Calibri" panose="020F0502020204030204" pitchFamily="34" charset="0"/>
                      </a:endParaRPr>
                    </a:p>
                  </a:txBody>
                  <a:tcPr marL="68580" marR="68580" marT="0" marB="0" anchor="ctr"/>
                </a:tc>
              </a:tr>
              <a:tr h="180340">
                <a:tc>
                  <a:txBody>
                    <a:bodyPr/>
                    <a:lstStyle/>
                    <a:p>
                      <a:pPr algn="ctr">
                        <a:lnSpc>
                          <a:spcPct val="115000"/>
                        </a:lnSpc>
                        <a:spcAft>
                          <a:spcPts val="0"/>
                        </a:spcAft>
                      </a:pPr>
                      <a:r>
                        <a:rPr lang="es-EC" sz="1800" noProof="0" dirty="0" smtClean="0">
                          <a:effectLst/>
                        </a:rPr>
                        <a:t>Brida tipo</a:t>
                      </a:r>
                      <a:endParaRPr lang="es-EC" sz="1800" b="0" noProof="0" dirty="0">
                        <a:solidFill>
                          <a:schemeClr val="tx1"/>
                        </a:solidFill>
                        <a:effectLst/>
                        <a:latin typeface="+mn-lt"/>
                        <a:ea typeface="Calibri" panose="020F0502020204030204" pitchFamily="34" charset="0"/>
                      </a:endParaRPr>
                    </a:p>
                  </a:txBody>
                  <a:tcPr marL="68580" marR="68580" marT="0" marB="0" anchor="ctr"/>
                </a:tc>
                <a:tc>
                  <a:txBody>
                    <a:bodyPr/>
                    <a:lstStyle/>
                    <a:p>
                      <a:pPr algn="ctr">
                        <a:lnSpc>
                          <a:spcPct val="115000"/>
                        </a:lnSpc>
                        <a:spcAft>
                          <a:spcPts val="0"/>
                        </a:spcAft>
                      </a:pPr>
                      <a:r>
                        <a:rPr lang="es-EC" sz="1800" noProof="0" dirty="0" smtClean="0">
                          <a:effectLst/>
                        </a:rPr>
                        <a:t>56 C</a:t>
                      </a:r>
                      <a:endParaRPr lang="es-EC" sz="1800" b="0" noProof="0" dirty="0">
                        <a:solidFill>
                          <a:schemeClr val="tx1"/>
                        </a:solidFill>
                        <a:effectLst/>
                        <a:latin typeface="+mn-lt"/>
                        <a:ea typeface="Calibri" panose="020F0502020204030204" pitchFamily="34" charset="0"/>
                      </a:endParaRPr>
                    </a:p>
                  </a:txBody>
                  <a:tcPr marL="68580" marR="68580" marT="0" marB="0" anchor="ctr"/>
                </a:tc>
              </a:tr>
            </a:tbl>
          </a:graphicData>
        </a:graphic>
      </p:graphicFrame>
      <p:sp>
        <p:nvSpPr>
          <p:cNvPr id="13" name="12 Rectángulo"/>
          <p:cNvSpPr/>
          <p:nvPr/>
        </p:nvSpPr>
        <p:spPr>
          <a:xfrm>
            <a:off x="5010274" y="1263082"/>
            <a:ext cx="2946102" cy="369332"/>
          </a:xfrm>
          <a:prstGeom prst="rect">
            <a:avLst/>
          </a:prstGeom>
        </p:spPr>
        <p:txBody>
          <a:bodyPr wrap="square">
            <a:spAutoFit/>
          </a:bodyPr>
          <a:lstStyle/>
          <a:p>
            <a:pPr marL="285750" indent="-285750">
              <a:buFont typeface="Arial" panose="020B0604020202020204" pitchFamily="34" charset="0"/>
              <a:buChar char="•"/>
            </a:pPr>
            <a:r>
              <a:rPr lang="es-EC" b="1" i="1" dirty="0"/>
              <a:t> </a:t>
            </a:r>
            <a:r>
              <a:rPr lang="es-EC" b="1" i="1" dirty="0" smtClean="0"/>
              <a:t>SELECCIÓN DEL MOTOR</a:t>
            </a:r>
            <a:endParaRPr lang="es-EC" b="1" i="1" dirty="0"/>
          </a:p>
        </p:txBody>
      </p:sp>
      <p:graphicFrame>
        <p:nvGraphicFramePr>
          <p:cNvPr id="15" name="Tabla 1"/>
          <p:cNvGraphicFramePr>
            <a:graphicFrameLocks noGrp="1"/>
          </p:cNvGraphicFramePr>
          <p:nvPr>
            <p:extLst>
              <p:ext uri="{D42A27DB-BD31-4B8C-83A1-F6EECF244321}">
                <p14:modId xmlns:p14="http://schemas.microsoft.com/office/powerpoint/2010/main" val="2059171521"/>
              </p:ext>
            </p:extLst>
          </p:nvPr>
        </p:nvGraphicFramePr>
        <p:xfrm>
          <a:off x="5004048" y="3305532"/>
          <a:ext cx="3691488" cy="1851660"/>
        </p:xfrm>
        <a:graphic>
          <a:graphicData uri="http://schemas.openxmlformats.org/drawingml/2006/table">
            <a:tbl>
              <a:tblPr firstRow="1" firstCol="1" bandRow="1">
                <a:tableStyleId>{5C22544A-7EE6-4342-B048-85BDC9FD1C3A}</a:tableStyleId>
              </a:tblPr>
              <a:tblGrid>
                <a:gridCol w="2251328"/>
                <a:gridCol w="1440160"/>
              </a:tblGrid>
              <a:tr h="180340">
                <a:tc>
                  <a:txBody>
                    <a:bodyPr/>
                    <a:lstStyle/>
                    <a:p>
                      <a:pPr algn="ctr"/>
                      <a:r>
                        <a:rPr lang="es-EC" sz="1800" noProof="0" dirty="0" smtClean="0"/>
                        <a:t>Marca</a:t>
                      </a:r>
                      <a:endParaRPr lang="es-EC" sz="1800" b="0" noProof="0" dirty="0">
                        <a:solidFill>
                          <a:schemeClr val="bg1"/>
                        </a:solidFill>
                        <a:latin typeface="+mn-lt"/>
                      </a:endParaRPr>
                    </a:p>
                  </a:txBody>
                  <a:tcPr marL="68580" marR="68580" marT="0" marB="0" anchor="ctr"/>
                </a:tc>
                <a:tc>
                  <a:txBody>
                    <a:bodyPr/>
                    <a:lstStyle/>
                    <a:p>
                      <a:pPr algn="ctr"/>
                      <a:r>
                        <a:rPr lang="es-EC" sz="1800" b="1" noProof="0" dirty="0" smtClean="0">
                          <a:solidFill>
                            <a:schemeClr val="lt1"/>
                          </a:solidFill>
                          <a:latin typeface="+mn-lt"/>
                        </a:rPr>
                        <a:t>BALDOR</a:t>
                      </a:r>
                      <a:endParaRPr lang="es-EC" sz="1800" b="0" noProof="0" dirty="0">
                        <a:solidFill>
                          <a:schemeClr val="bg1"/>
                        </a:solidFill>
                        <a:latin typeface="+mn-lt"/>
                      </a:endParaRPr>
                    </a:p>
                  </a:txBody>
                  <a:tcPr marL="68580" marR="68580" marT="0" marB="0" anchor="ctr"/>
                </a:tc>
              </a:tr>
              <a:tr h="180340">
                <a:tc>
                  <a:txBody>
                    <a:bodyPr/>
                    <a:lstStyle/>
                    <a:p>
                      <a:pPr algn="ctr">
                        <a:lnSpc>
                          <a:spcPct val="115000"/>
                        </a:lnSpc>
                        <a:spcAft>
                          <a:spcPts val="0"/>
                        </a:spcAft>
                      </a:pPr>
                      <a:r>
                        <a:rPr lang="es-EC" sz="1800" noProof="0" dirty="0" smtClean="0">
                          <a:effectLst/>
                        </a:rPr>
                        <a:t>Potencia de entrada</a:t>
                      </a:r>
                      <a:endParaRPr lang="es-EC" sz="1800" b="0" noProof="0" dirty="0">
                        <a:solidFill>
                          <a:schemeClr val="tx1"/>
                        </a:solidFill>
                        <a:effectLst/>
                        <a:latin typeface="+mn-lt"/>
                        <a:ea typeface="Calibri" panose="020F0502020204030204" pitchFamily="34" charset="0"/>
                      </a:endParaRPr>
                    </a:p>
                  </a:txBody>
                  <a:tcPr marL="68580" marR="68580" marT="0" marB="0" anchor="ctr"/>
                </a:tc>
                <a:tc>
                  <a:txBody>
                    <a:bodyPr/>
                    <a:lstStyle/>
                    <a:p>
                      <a:pPr algn="ctr">
                        <a:lnSpc>
                          <a:spcPct val="115000"/>
                        </a:lnSpc>
                        <a:spcAft>
                          <a:spcPts val="0"/>
                        </a:spcAft>
                      </a:pPr>
                      <a:r>
                        <a:rPr lang="es-EC" sz="1800" noProof="0" dirty="0" smtClean="0">
                          <a:effectLst/>
                        </a:rPr>
                        <a:t>1,5</a:t>
                      </a:r>
                      <a:r>
                        <a:rPr lang="es-EC" sz="1800" baseline="0" noProof="0" dirty="0" smtClean="0">
                          <a:effectLst/>
                        </a:rPr>
                        <a:t> HP</a:t>
                      </a:r>
                      <a:endParaRPr lang="es-EC" sz="1800" b="0" noProof="0" dirty="0">
                        <a:solidFill>
                          <a:schemeClr val="tx1"/>
                        </a:solidFill>
                        <a:effectLst/>
                        <a:latin typeface="+mn-lt"/>
                        <a:ea typeface="Calibri" panose="020F0502020204030204" pitchFamily="34" charset="0"/>
                      </a:endParaRPr>
                    </a:p>
                  </a:txBody>
                  <a:tcPr marL="68580" marR="68580" marT="0" marB="0" anchor="ctr"/>
                </a:tc>
              </a:tr>
              <a:tr h="180340">
                <a:tc>
                  <a:txBody>
                    <a:bodyPr/>
                    <a:lstStyle/>
                    <a:p>
                      <a:pPr algn="ctr">
                        <a:lnSpc>
                          <a:spcPct val="115000"/>
                        </a:lnSpc>
                        <a:spcAft>
                          <a:spcPts val="0"/>
                        </a:spcAft>
                      </a:pPr>
                      <a:r>
                        <a:rPr lang="es-EC" sz="1800" noProof="0" dirty="0" smtClean="0">
                          <a:effectLst/>
                        </a:rPr>
                        <a:t>Velocidad de</a:t>
                      </a:r>
                      <a:r>
                        <a:rPr lang="es-EC" sz="1800" baseline="0" noProof="0" dirty="0" smtClean="0">
                          <a:effectLst/>
                        </a:rPr>
                        <a:t> entrada</a:t>
                      </a:r>
                      <a:endParaRPr lang="es-EC" sz="1800" b="0" noProof="0" dirty="0">
                        <a:solidFill>
                          <a:schemeClr val="tx1"/>
                        </a:solidFill>
                        <a:effectLst/>
                        <a:latin typeface="+mn-lt"/>
                        <a:ea typeface="Calibri" panose="020F0502020204030204" pitchFamily="34" charset="0"/>
                      </a:endParaRPr>
                    </a:p>
                  </a:txBody>
                  <a:tcPr marL="68580" marR="68580" marT="0" marB="0" anchor="ctr"/>
                </a:tc>
                <a:tc>
                  <a:txBody>
                    <a:bodyPr/>
                    <a:lstStyle/>
                    <a:p>
                      <a:pPr algn="ctr">
                        <a:lnSpc>
                          <a:spcPct val="115000"/>
                        </a:lnSpc>
                        <a:spcAft>
                          <a:spcPts val="0"/>
                        </a:spcAft>
                      </a:pPr>
                      <a:r>
                        <a:rPr lang="es-EC" sz="1800" baseline="0" noProof="0" dirty="0" smtClean="0">
                          <a:effectLst/>
                        </a:rPr>
                        <a:t>1800 rpm</a:t>
                      </a:r>
                      <a:endParaRPr lang="es-EC" sz="1800" b="0" noProof="0" dirty="0">
                        <a:solidFill>
                          <a:schemeClr val="tx1"/>
                        </a:solidFill>
                        <a:effectLst/>
                        <a:latin typeface="+mn-lt"/>
                        <a:ea typeface="Calibri" panose="020F0502020204030204" pitchFamily="34" charset="0"/>
                      </a:endParaRPr>
                    </a:p>
                  </a:txBody>
                  <a:tcPr marL="68580" marR="68580" marT="0" marB="0" anchor="ctr"/>
                </a:tc>
              </a:tr>
              <a:tr h="180340">
                <a:tc>
                  <a:txBody>
                    <a:bodyPr/>
                    <a:lstStyle/>
                    <a:p>
                      <a:pPr algn="ctr">
                        <a:lnSpc>
                          <a:spcPct val="115000"/>
                        </a:lnSpc>
                        <a:spcAft>
                          <a:spcPts val="0"/>
                        </a:spcAft>
                      </a:pPr>
                      <a:r>
                        <a:rPr lang="es-EC" sz="1800" noProof="0" dirty="0" smtClean="0">
                          <a:effectLst/>
                        </a:rPr>
                        <a:t>Brida tipo</a:t>
                      </a:r>
                      <a:endParaRPr lang="es-EC" sz="1800" b="0" noProof="0" dirty="0">
                        <a:solidFill>
                          <a:schemeClr val="tx1"/>
                        </a:solidFill>
                        <a:effectLst/>
                        <a:latin typeface="+mn-lt"/>
                        <a:ea typeface="Calibri" panose="020F0502020204030204" pitchFamily="34" charset="0"/>
                      </a:endParaRPr>
                    </a:p>
                  </a:txBody>
                  <a:tcPr marL="68580" marR="68580" marT="0" marB="0" anchor="ctr"/>
                </a:tc>
                <a:tc>
                  <a:txBody>
                    <a:bodyPr/>
                    <a:lstStyle/>
                    <a:p>
                      <a:pPr algn="ctr">
                        <a:lnSpc>
                          <a:spcPct val="115000"/>
                        </a:lnSpc>
                        <a:spcAft>
                          <a:spcPts val="0"/>
                        </a:spcAft>
                      </a:pPr>
                      <a:r>
                        <a:rPr lang="es-EC" sz="1800" noProof="0" dirty="0" smtClean="0">
                          <a:effectLst/>
                        </a:rPr>
                        <a:t>56 C</a:t>
                      </a:r>
                      <a:endParaRPr lang="es-EC" sz="1800" b="0" noProof="0" dirty="0">
                        <a:solidFill>
                          <a:schemeClr val="tx1"/>
                        </a:solidFill>
                        <a:effectLst/>
                        <a:latin typeface="+mn-lt"/>
                        <a:ea typeface="Calibri" panose="020F0502020204030204" pitchFamily="34" charset="0"/>
                      </a:endParaRPr>
                    </a:p>
                  </a:txBody>
                  <a:tcPr marL="68580" marR="68580" marT="0" marB="0" anchor="ctr"/>
                </a:tc>
              </a:tr>
              <a:tr h="180340">
                <a:tc>
                  <a:txBody>
                    <a:bodyPr/>
                    <a:lstStyle/>
                    <a:p>
                      <a:pPr algn="ctr">
                        <a:lnSpc>
                          <a:spcPct val="115000"/>
                        </a:lnSpc>
                        <a:spcAft>
                          <a:spcPts val="0"/>
                        </a:spcAft>
                      </a:pPr>
                      <a:r>
                        <a:rPr lang="es-EC" sz="1800" noProof="0" dirty="0" smtClean="0">
                          <a:effectLst/>
                        </a:rPr>
                        <a:t>Voltaje</a:t>
                      </a:r>
                      <a:endParaRPr lang="es-EC" sz="1800" b="0" noProof="0" dirty="0">
                        <a:solidFill>
                          <a:schemeClr val="tx1"/>
                        </a:solidFill>
                        <a:effectLst/>
                        <a:latin typeface="+mn-lt"/>
                        <a:ea typeface="Calibri" panose="020F0502020204030204" pitchFamily="34" charset="0"/>
                      </a:endParaRPr>
                    </a:p>
                  </a:txBody>
                  <a:tcPr marL="68580" marR="68580" marT="0" marB="0" anchor="ctr"/>
                </a:tc>
                <a:tc>
                  <a:txBody>
                    <a:bodyPr/>
                    <a:lstStyle/>
                    <a:p>
                      <a:pPr algn="ctr">
                        <a:lnSpc>
                          <a:spcPct val="115000"/>
                        </a:lnSpc>
                        <a:spcAft>
                          <a:spcPts val="0"/>
                        </a:spcAft>
                      </a:pPr>
                      <a:r>
                        <a:rPr lang="es-EC" sz="1800" b="0" noProof="0" dirty="0" smtClean="0">
                          <a:solidFill>
                            <a:schemeClr val="dk1"/>
                          </a:solidFill>
                          <a:effectLst/>
                          <a:latin typeface="+mn-lt"/>
                          <a:ea typeface="+mn-ea"/>
                        </a:rPr>
                        <a:t>1800</a:t>
                      </a:r>
                      <a:r>
                        <a:rPr lang="es-EC" sz="1800" b="0" baseline="0" noProof="0" dirty="0" smtClean="0">
                          <a:solidFill>
                            <a:schemeClr val="dk1"/>
                          </a:solidFill>
                          <a:effectLst/>
                          <a:latin typeface="+mn-lt"/>
                          <a:ea typeface="+mn-ea"/>
                        </a:rPr>
                        <a:t> rpm</a:t>
                      </a:r>
                      <a:endParaRPr lang="es-EC" sz="1800" b="0" noProof="0" dirty="0">
                        <a:solidFill>
                          <a:schemeClr val="tx1"/>
                        </a:solidFill>
                        <a:effectLst/>
                        <a:latin typeface="+mn-lt"/>
                        <a:ea typeface="Calibri" panose="020F0502020204030204" pitchFamily="34" charset="0"/>
                      </a:endParaRPr>
                    </a:p>
                  </a:txBody>
                  <a:tcPr marL="68580" marR="68580" marT="0" marB="0" anchor="ctr"/>
                </a:tc>
              </a:tr>
              <a:tr h="180340">
                <a:tc>
                  <a:txBody>
                    <a:bodyPr/>
                    <a:lstStyle/>
                    <a:p>
                      <a:pPr algn="ctr">
                        <a:lnSpc>
                          <a:spcPct val="115000"/>
                        </a:lnSpc>
                        <a:spcAft>
                          <a:spcPts val="0"/>
                        </a:spcAft>
                      </a:pPr>
                      <a:r>
                        <a:rPr lang="es-EC" sz="1800" noProof="0" dirty="0" smtClean="0">
                          <a:effectLst/>
                        </a:rPr>
                        <a:t>Máxima carga</a:t>
                      </a:r>
                      <a:endParaRPr lang="es-EC" sz="1800" b="0" noProof="0" dirty="0">
                        <a:solidFill>
                          <a:schemeClr val="tx1"/>
                        </a:solidFill>
                        <a:effectLst/>
                        <a:latin typeface="+mn-lt"/>
                        <a:ea typeface="Calibri" panose="020F0502020204030204" pitchFamily="34" charset="0"/>
                      </a:endParaRPr>
                    </a:p>
                  </a:txBody>
                  <a:tcPr marL="68580" marR="68580" marT="0" marB="0" anchor="ctr"/>
                </a:tc>
                <a:tc>
                  <a:txBody>
                    <a:bodyPr/>
                    <a:lstStyle/>
                    <a:p>
                      <a:pPr algn="ctr">
                        <a:lnSpc>
                          <a:spcPct val="115000"/>
                        </a:lnSpc>
                        <a:spcAft>
                          <a:spcPts val="0"/>
                        </a:spcAft>
                      </a:pPr>
                      <a:r>
                        <a:rPr lang="es-EC" sz="1800" b="0" noProof="0" dirty="0" smtClean="0">
                          <a:solidFill>
                            <a:schemeClr val="dk1"/>
                          </a:solidFill>
                          <a:effectLst/>
                          <a:latin typeface="+mn-lt"/>
                          <a:ea typeface="+mn-ea"/>
                        </a:rPr>
                        <a:t>4</a:t>
                      </a:r>
                      <a:r>
                        <a:rPr lang="es-EC" sz="1800" b="0" baseline="0" noProof="0" dirty="0" smtClean="0">
                          <a:solidFill>
                            <a:schemeClr val="dk1"/>
                          </a:solidFill>
                          <a:effectLst/>
                          <a:latin typeface="+mn-lt"/>
                          <a:ea typeface="+mn-ea"/>
                        </a:rPr>
                        <a:t> A</a:t>
                      </a:r>
                      <a:endParaRPr lang="es-EC" sz="1800" b="0" noProof="0" dirty="0">
                        <a:solidFill>
                          <a:schemeClr val="tx1"/>
                        </a:solidFill>
                        <a:effectLst/>
                        <a:latin typeface="+mn-lt"/>
                        <a:ea typeface="Calibri" panose="020F0502020204030204" pitchFamily="34" charset="0"/>
                      </a:endParaRPr>
                    </a:p>
                  </a:txBody>
                  <a:tcPr marL="68580" marR="68580" marT="0" marB="0" anchor="ctr"/>
                </a:tc>
              </a:tr>
            </a:tbl>
          </a:graphicData>
        </a:graphic>
      </p:graphicFrame>
      <mc:AlternateContent xmlns:mc="http://schemas.openxmlformats.org/markup-compatibility/2006">
        <mc:Choice xmlns:a14="http://schemas.microsoft.com/office/drawing/2010/main" Requires="a14">
          <p:sp>
            <p:nvSpPr>
              <p:cNvPr id="16" name="Rectángulo 9"/>
              <p:cNvSpPr/>
              <p:nvPr/>
            </p:nvSpPr>
            <p:spPr>
              <a:xfrm>
                <a:off x="4964284" y="1700808"/>
                <a:ext cx="356815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𝑉𝑒𝑙𝑜𝑐𝑖𝑑𝑎𝑑</m:t>
                      </m:r>
                      <m:r>
                        <a:rPr lang="en-US" b="0" i="1" smtClean="0">
                          <a:latin typeface="Cambria Math" panose="02040503050406030204" pitchFamily="18" charset="0"/>
                        </a:rPr>
                        <m:t> </m:t>
                      </m:r>
                      <m:r>
                        <a:rPr lang="en-US" b="0" i="1" smtClean="0">
                          <a:latin typeface="Cambria Math" panose="02040503050406030204" pitchFamily="18" charset="0"/>
                        </a:rPr>
                        <m:t>𝑑𝑒</m:t>
                      </m:r>
                      <m:r>
                        <a:rPr lang="en-US" b="0" i="1" smtClean="0">
                          <a:latin typeface="Cambria Math" panose="02040503050406030204" pitchFamily="18" charset="0"/>
                        </a:rPr>
                        <m:t> </m:t>
                      </m:r>
                      <m:r>
                        <a:rPr lang="en-US" b="0" i="1" smtClean="0">
                          <a:latin typeface="Cambria Math" panose="02040503050406030204" pitchFamily="18" charset="0"/>
                        </a:rPr>
                        <m:t>𝑒𝑛𝑡𝑟𝑎𝑑𝑎</m:t>
                      </m:r>
                      <m:r>
                        <a:rPr lang="en-US" b="0" i="1" smtClean="0">
                          <a:latin typeface="Cambria Math" panose="02040503050406030204" pitchFamily="18" charset="0"/>
                        </a:rPr>
                        <m:t>:1760 </m:t>
                      </m:r>
                      <m:r>
                        <a:rPr lang="en-US" b="0" i="1" smtClean="0">
                          <a:latin typeface="Cambria Math" panose="02040503050406030204" pitchFamily="18" charset="0"/>
                        </a:rPr>
                        <m:t>𝑟𝑝𝑚</m:t>
                      </m:r>
                    </m:oMath>
                  </m:oMathPara>
                </a14:m>
                <a:endParaRPr lang="es-EC" dirty="0"/>
              </a:p>
            </p:txBody>
          </p:sp>
        </mc:Choice>
        <mc:Fallback>
          <p:sp>
            <p:nvSpPr>
              <p:cNvPr id="16" name="Rectángulo 9"/>
              <p:cNvSpPr>
                <a:spLocks noRot="1" noChangeAspect="1" noMove="1" noResize="1" noEditPoints="1" noAdjustHandles="1" noChangeArrowheads="1" noChangeShapeType="1" noTextEdit="1"/>
              </p:cNvSpPr>
              <p:nvPr/>
            </p:nvSpPr>
            <p:spPr>
              <a:xfrm>
                <a:off x="4964284" y="1700808"/>
                <a:ext cx="3568156" cy="369332"/>
              </a:xfrm>
              <a:prstGeom prst="rect">
                <a:avLst/>
              </a:prstGeom>
              <a:blipFill rotWithShape="0">
                <a:blip r:embed="rId7"/>
                <a:stretch>
                  <a:fillRect b="-6557"/>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7" name="Rectángulo 10"/>
              <p:cNvSpPr/>
              <p:nvPr/>
            </p:nvSpPr>
            <p:spPr>
              <a:xfrm>
                <a:off x="4914003" y="2195572"/>
                <a:ext cx="297036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𝑇𝑖𝑝𝑜</m:t>
                      </m:r>
                      <m:r>
                        <a:rPr lang="en-US" b="0" i="1" smtClean="0">
                          <a:latin typeface="Cambria Math" panose="02040503050406030204" pitchFamily="18" charset="0"/>
                        </a:rPr>
                        <m:t> </m:t>
                      </m:r>
                      <m:r>
                        <a:rPr lang="en-US" b="0" i="1" smtClean="0">
                          <a:latin typeface="Cambria Math" panose="02040503050406030204" pitchFamily="18" charset="0"/>
                        </a:rPr>
                        <m:t>𝑑𝑒</m:t>
                      </m:r>
                      <m:r>
                        <a:rPr lang="en-US" b="0" i="1" smtClean="0">
                          <a:latin typeface="Cambria Math" panose="02040503050406030204" pitchFamily="18" charset="0"/>
                        </a:rPr>
                        <m:t> </m:t>
                      </m:r>
                      <m:r>
                        <a:rPr lang="en-US" b="0" i="1" smtClean="0">
                          <a:latin typeface="Cambria Math" panose="02040503050406030204" pitchFamily="18" charset="0"/>
                        </a:rPr>
                        <m:t>𝑏𝑟𝑖𝑑𝑎</m:t>
                      </m:r>
                      <m:r>
                        <a:rPr lang="en-US" b="0" i="1" smtClean="0">
                          <a:latin typeface="Cambria Math" panose="02040503050406030204" pitchFamily="18" charset="0"/>
                        </a:rPr>
                        <m:t>:</m:t>
                      </m:r>
                      <m:r>
                        <a:rPr lang="en-US" b="0" i="1" smtClean="0">
                          <a:latin typeface="Cambria Math" panose="02040503050406030204" pitchFamily="18" charset="0"/>
                        </a:rPr>
                        <m:t>𝑁𝐸𝑀𝐴</m:t>
                      </m:r>
                      <m:r>
                        <a:rPr lang="en-US" b="0" i="1" smtClean="0">
                          <a:latin typeface="Cambria Math" panose="02040503050406030204" pitchFamily="18" charset="0"/>
                        </a:rPr>
                        <m:t> 56 </m:t>
                      </m:r>
                      <m:r>
                        <a:rPr lang="en-US" b="0" i="1" smtClean="0">
                          <a:latin typeface="Cambria Math" panose="02040503050406030204" pitchFamily="18" charset="0"/>
                        </a:rPr>
                        <m:t>𝑐</m:t>
                      </m:r>
                    </m:oMath>
                  </m:oMathPara>
                </a14:m>
                <a:endParaRPr lang="es-EC" dirty="0"/>
              </a:p>
            </p:txBody>
          </p:sp>
        </mc:Choice>
        <mc:Fallback>
          <p:sp>
            <p:nvSpPr>
              <p:cNvPr id="17" name="Rectángulo 10"/>
              <p:cNvSpPr>
                <a:spLocks noRot="1" noChangeAspect="1" noMove="1" noResize="1" noEditPoints="1" noAdjustHandles="1" noChangeArrowheads="1" noChangeShapeType="1" noTextEdit="1"/>
              </p:cNvSpPr>
              <p:nvPr/>
            </p:nvSpPr>
            <p:spPr>
              <a:xfrm>
                <a:off x="4914003" y="2195572"/>
                <a:ext cx="2970365" cy="369332"/>
              </a:xfrm>
              <a:prstGeom prst="rect">
                <a:avLst/>
              </a:prstGeom>
              <a:blipFill rotWithShape="0">
                <a:blip r:embed="rId8"/>
                <a:stretch>
                  <a:fillRect b="-13115"/>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9" name="Rectángulo 11"/>
              <p:cNvSpPr/>
              <p:nvPr/>
            </p:nvSpPr>
            <p:spPr>
              <a:xfrm>
                <a:off x="4980479" y="2699628"/>
                <a:ext cx="1823769" cy="369332"/>
              </a:xfrm>
              <a:prstGeom prst="rect">
                <a:avLst/>
              </a:prstGeom>
            </p:spPr>
            <p:txBody>
              <a:bodyPr wrap="none">
                <a:spAutoFit/>
              </a:bodyPr>
              <a:lstStyle/>
              <a:p>
                <a14:m>
                  <m:oMath xmlns:m="http://schemas.openxmlformats.org/officeDocument/2006/math">
                    <m:r>
                      <a:rPr lang="es-EC" b="0" i="1" smtClean="0">
                        <a:latin typeface="Cambria Math" panose="02040503050406030204" pitchFamily="18" charset="0"/>
                      </a:rPr>
                      <m:t>𝑃𝑜𝑡𝑒𝑛𝑐𝑖𝑎</m:t>
                    </m:r>
                    <m:r>
                      <a:rPr lang="en-US" b="0" i="1" smtClean="0">
                        <a:latin typeface="Cambria Math" panose="02040503050406030204" pitchFamily="18" charset="0"/>
                      </a:rPr>
                      <m:t>:</m:t>
                    </m:r>
                  </m:oMath>
                </a14:m>
                <a:r>
                  <a:rPr lang="es-EC" dirty="0" smtClean="0"/>
                  <a:t> 1,5 HP</a:t>
                </a:r>
                <a:endParaRPr lang="es-EC" dirty="0"/>
              </a:p>
            </p:txBody>
          </p:sp>
        </mc:Choice>
        <mc:Fallback>
          <p:sp>
            <p:nvSpPr>
              <p:cNvPr id="19" name="Rectángulo 11"/>
              <p:cNvSpPr>
                <a:spLocks noRot="1" noChangeAspect="1" noMove="1" noResize="1" noEditPoints="1" noAdjustHandles="1" noChangeArrowheads="1" noChangeShapeType="1" noTextEdit="1"/>
              </p:cNvSpPr>
              <p:nvPr/>
            </p:nvSpPr>
            <p:spPr>
              <a:xfrm>
                <a:off x="4980479" y="2699628"/>
                <a:ext cx="1823769" cy="369332"/>
              </a:xfrm>
              <a:prstGeom prst="rect">
                <a:avLst/>
              </a:prstGeom>
              <a:blipFill rotWithShape="0">
                <a:blip r:embed="rId9"/>
                <a:stretch>
                  <a:fillRect t="-10000" r="-2676" b="-26667"/>
                </a:stretch>
              </a:blipFill>
            </p:spPr>
            <p:txBody>
              <a:bodyPr/>
              <a:lstStyle/>
              <a:p>
                <a:r>
                  <a:rPr lang="es-EC">
                    <a:noFill/>
                  </a:rPr>
                  <a:t> </a:t>
                </a:r>
              </a:p>
            </p:txBody>
          </p:sp>
        </mc:Fallback>
      </mc:AlternateContent>
    </p:spTree>
    <p:extLst>
      <p:ext uri="{BB962C8B-B14F-4D97-AF65-F5344CB8AC3E}">
        <p14:creationId xmlns:p14="http://schemas.microsoft.com/office/powerpoint/2010/main" val="37613566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629090" y="188640"/>
            <a:ext cx="8479414" cy="523220"/>
          </a:xfrm>
          <a:prstGeom prst="rect">
            <a:avLst/>
          </a:prstGeom>
        </p:spPr>
        <p:txBody>
          <a:bodyPr wrap="square">
            <a:spAutoFit/>
          </a:bodyPr>
          <a:lstStyle/>
          <a:p>
            <a:r>
              <a:rPr lang="es-EC" sz="2800" b="1" i="1" dirty="0" smtClean="0"/>
              <a:t>ANÁLISIS DE TRANSFERENCIA DE CALOR EN EL TANQUE</a:t>
            </a:r>
            <a:endParaRPr lang="es-EC" sz="2800" b="1" i="1" dirty="0"/>
          </a:p>
        </p:txBody>
      </p:sp>
      <p:grpSp>
        <p:nvGrpSpPr>
          <p:cNvPr id="8" name="9246 Grupo"/>
          <p:cNvGrpSpPr/>
          <p:nvPr/>
        </p:nvGrpSpPr>
        <p:grpSpPr>
          <a:xfrm>
            <a:off x="107504" y="1024851"/>
            <a:ext cx="3836819" cy="2442881"/>
            <a:chOff x="-788006" y="-22554"/>
            <a:chExt cx="4517168" cy="3123562"/>
          </a:xfrm>
        </p:grpSpPr>
        <p:pic>
          <p:nvPicPr>
            <p:cNvPr id="9" name="8 Imagen" descr="C:\Users\dv-2013la\Desktop\TESIS\Tesis hacienda Alborado\Solidwork\Ensamble Tanque\Ensamblaje - tanque_imagen.JPG"/>
            <p:cNvPicPr>
              <a:picLocks noChangeAspect="1"/>
            </p:cNvPicPr>
            <p:nvPr/>
          </p:nvPicPr>
          <p:blipFill rotWithShape="1">
            <a:blip r:embed="rId5">
              <a:extLst>
                <a:ext uri="{28A0092B-C50C-407E-A947-70E740481C1C}">
                  <a14:useLocalDpi xmlns:a14="http://schemas.microsoft.com/office/drawing/2010/main" val="0"/>
                </a:ext>
              </a:extLst>
            </a:blip>
            <a:srcRect l="23462" t="7586" r="31225" b="8276"/>
            <a:stretch/>
          </p:blipFill>
          <p:spPr bwMode="auto">
            <a:xfrm>
              <a:off x="1717482" y="190831"/>
              <a:ext cx="2011680" cy="2910177"/>
            </a:xfrm>
            <a:prstGeom prst="rect">
              <a:avLst/>
            </a:prstGeom>
            <a:noFill/>
            <a:ln>
              <a:noFill/>
            </a:ln>
            <a:extLst>
              <a:ext uri="{53640926-AAD7-44D8-BBD7-CCE9431645EC}">
                <a14:shadowObscured xmlns:a14="http://schemas.microsoft.com/office/drawing/2010/main"/>
              </a:ext>
            </a:extLst>
          </p:spPr>
        </p:pic>
        <p:sp>
          <p:nvSpPr>
            <p:cNvPr id="10" name="34 Rectángulo"/>
            <p:cNvSpPr/>
            <p:nvPr/>
          </p:nvSpPr>
          <p:spPr>
            <a:xfrm>
              <a:off x="2321781" y="1216688"/>
              <a:ext cx="967707" cy="4884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200">
                  <a:effectLst/>
                  <a:latin typeface="Arial"/>
                  <a:ea typeface="Calibri"/>
                </a:rPr>
                <a:t>Leche cruda</a:t>
              </a:r>
            </a:p>
          </p:txBody>
        </p:sp>
        <p:sp>
          <p:nvSpPr>
            <p:cNvPr id="11" name="36 Rectángulo"/>
            <p:cNvSpPr/>
            <p:nvPr/>
          </p:nvSpPr>
          <p:spPr>
            <a:xfrm>
              <a:off x="244173" y="1399429"/>
              <a:ext cx="1264320" cy="307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200">
                  <a:effectLst/>
                  <a:latin typeface="Arial"/>
                  <a:ea typeface="Calibri"/>
                </a:rPr>
                <a:t>Ambiente</a:t>
              </a:r>
            </a:p>
          </p:txBody>
        </p:sp>
        <p:sp>
          <p:nvSpPr>
            <p:cNvPr id="12" name="37 Flecha derecha"/>
            <p:cNvSpPr/>
            <p:nvPr/>
          </p:nvSpPr>
          <p:spPr>
            <a:xfrm rot="10800000">
              <a:off x="2178657" y="1781092"/>
              <a:ext cx="525780" cy="1720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3" name="41 Flecha derecha"/>
            <p:cNvSpPr/>
            <p:nvPr/>
          </p:nvSpPr>
          <p:spPr>
            <a:xfrm rot="10800000">
              <a:off x="500932" y="1781092"/>
              <a:ext cx="525780" cy="1720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4" name="43 Rectángulo"/>
            <p:cNvSpPr/>
            <p:nvPr/>
          </p:nvSpPr>
          <p:spPr>
            <a:xfrm>
              <a:off x="1113182" y="1765189"/>
              <a:ext cx="496129" cy="5013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200" b="1">
                  <a:solidFill>
                    <a:srgbClr val="000000"/>
                  </a:solidFill>
                  <a:effectLst/>
                  <a:latin typeface="Arial"/>
                  <a:ea typeface="Calibri"/>
                </a:rPr>
                <a:t>Q</a:t>
              </a:r>
              <a:r>
                <a:rPr lang="es-EC" sz="1200" b="1" baseline="-25000">
                  <a:solidFill>
                    <a:srgbClr val="000000"/>
                  </a:solidFill>
                  <a:effectLst/>
                  <a:latin typeface="Arial"/>
                  <a:ea typeface="Calibri"/>
                </a:rPr>
                <a:t>1</a:t>
              </a:r>
              <a:endParaRPr lang="es-EC" sz="1200">
                <a:effectLst/>
                <a:latin typeface="Arial"/>
                <a:ea typeface="Calibri"/>
              </a:endParaRPr>
            </a:p>
          </p:txBody>
        </p:sp>
        <p:sp>
          <p:nvSpPr>
            <p:cNvPr id="15" name="44 Rectángulo"/>
            <p:cNvSpPr/>
            <p:nvPr/>
          </p:nvSpPr>
          <p:spPr>
            <a:xfrm>
              <a:off x="-788006" y="-22554"/>
              <a:ext cx="2090596" cy="551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200">
                  <a:effectLst/>
                  <a:latin typeface="Arial"/>
                  <a:ea typeface="Calibri"/>
                </a:rPr>
                <a:t>Aislamiento de poliuretano</a:t>
              </a:r>
            </a:p>
          </p:txBody>
        </p:sp>
        <p:pic>
          <p:nvPicPr>
            <p:cNvPr id="16" name="15 Imagen"/>
            <p:cNvPicPr>
              <a:picLocks noChangeAspect="1"/>
            </p:cNvPicPr>
            <p:nvPr/>
          </p:nvPicPr>
          <p:blipFill rotWithShape="1">
            <a:blip r:embed="rId6">
              <a:extLst>
                <a:ext uri="{28A0092B-C50C-407E-A947-70E740481C1C}">
                  <a14:useLocalDpi xmlns:a14="http://schemas.microsoft.com/office/drawing/2010/main" val="0"/>
                </a:ext>
              </a:extLst>
            </a:blip>
            <a:srcRect l="36887" t="41257" r="41937" b="23497"/>
            <a:stretch/>
          </p:blipFill>
          <p:spPr bwMode="auto">
            <a:xfrm>
              <a:off x="1741335" y="318052"/>
              <a:ext cx="119270" cy="2449002"/>
            </a:xfrm>
            <a:prstGeom prst="rect">
              <a:avLst/>
            </a:prstGeom>
            <a:ln>
              <a:noFill/>
            </a:ln>
            <a:extLst>
              <a:ext uri="{53640926-AAD7-44D8-BBD7-CCE9431645EC}">
                <a14:shadowObscured xmlns:a14="http://schemas.microsoft.com/office/drawing/2010/main"/>
              </a:ext>
            </a:extLst>
          </p:spPr>
        </p:pic>
        <p:pic>
          <p:nvPicPr>
            <p:cNvPr id="17" name="16 Imagen"/>
            <p:cNvPicPr>
              <a:picLocks noChangeAspect="1"/>
            </p:cNvPicPr>
            <p:nvPr/>
          </p:nvPicPr>
          <p:blipFill rotWithShape="1">
            <a:blip r:embed="rId6">
              <a:extLst>
                <a:ext uri="{28A0092B-C50C-407E-A947-70E740481C1C}">
                  <a14:useLocalDpi xmlns:a14="http://schemas.microsoft.com/office/drawing/2010/main" val="0"/>
                </a:ext>
              </a:extLst>
            </a:blip>
            <a:srcRect l="36887" t="41257" r="41937" b="23497"/>
            <a:stretch/>
          </p:blipFill>
          <p:spPr bwMode="auto">
            <a:xfrm>
              <a:off x="3593989" y="318052"/>
              <a:ext cx="119270" cy="2456953"/>
            </a:xfrm>
            <a:prstGeom prst="rect">
              <a:avLst/>
            </a:prstGeom>
            <a:ln>
              <a:noFill/>
            </a:ln>
            <a:extLst>
              <a:ext uri="{53640926-AAD7-44D8-BBD7-CCE9431645EC}">
                <a14:shadowObscured xmlns:a14="http://schemas.microsoft.com/office/drawing/2010/main"/>
              </a:ext>
            </a:extLst>
          </p:spPr>
        </p:pic>
        <p:sp>
          <p:nvSpPr>
            <p:cNvPr id="18" name="47 Rectángulo"/>
            <p:cNvSpPr/>
            <p:nvPr/>
          </p:nvSpPr>
          <p:spPr>
            <a:xfrm>
              <a:off x="2822713" y="1741334"/>
              <a:ext cx="554970" cy="502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200" b="1">
                  <a:solidFill>
                    <a:srgbClr val="FFFFFF"/>
                  </a:solidFill>
                  <a:effectLst/>
                  <a:latin typeface="Arial"/>
                  <a:ea typeface="Calibri"/>
                </a:rPr>
                <a:t>Q</a:t>
              </a:r>
              <a:r>
                <a:rPr lang="es-EC" sz="1200" b="1" baseline="-25000">
                  <a:solidFill>
                    <a:srgbClr val="FFFFFF"/>
                  </a:solidFill>
                  <a:effectLst/>
                  <a:latin typeface="Arial"/>
                  <a:ea typeface="Calibri"/>
                </a:rPr>
                <a:t>1</a:t>
              </a:r>
              <a:endParaRPr lang="es-EC" sz="1200">
                <a:effectLst/>
                <a:latin typeface="Arial"/>
                <a:ea typeface="Calibri"/>
              </a:endParaRPr>
            </a:p>
          </p:txBody>
        </p:sp>
        <p:cxnSp>
          <p:nvCxnSpPr>
            <p:cNvPr id="19" name="48 Conector recto de flecha"/>
            <p:cNvCxnSpPr/>
            <p:nvPr/>
          </p:nvCxnSpPr>
          <p:spPr>
            <a:xfrm flipH="1" flipV="1">
              <a:off x="1017767" y="556591"/>
              <a:ext cx="786765" cy="7981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 name="1 Grupo"/>
          <p:cNvGrpSpPr/>
          <p:nvPr/>
        </p:nvGrpSpPr>
        <p:grpSpPr>
          <a:xfrm>
            <a:off x="2234588" y="3671059"/>
            <a:ext cx="4914899" cy="2276475"/>
            <a:chOff x="2234588" y="3671059"/>
            <a:chExt cx="4914899" cy="2276475"/>
          </a:xfrm>
        </p:grpSpPr>
        <p:grpSp>
          <p:nvGrpSpPr>
            <p:cNvPr id="93" name="92 Grupo"/>
            <p:cNvGrpSpPr/>
            <p:nvPr/>
          </p:nvGrpSpPr>
          <p:grpSpPr>
            <a:xfrm>
              <a:off x="2234588" y="3671059"/>
              <a:ext cx="4914899" cy="2276475"/>
              <a:chOff x="0" y="-12"/>
              <a:chExt cx="5495289" cy="2762897"/>
            </a:xfrm>
          </p:grpSpPr>
          <p:grpSp>
            <p:nvGrpSpPr>
              <p:cNvPr id="94" name="93 Grupo"/>
              <p:cNvGrpSpPr/>
              <p:nvPr/>
            </p:nvGrpSpPr>
            <p:grpSpPr>
              <a:xfrm>
                <a:off x="0" y="-12"/>
                <a:ext cx="5495289" cy="2762897"/>
                <a:chOff x="0" y="-12"/>
                <a:chExt cx="5495289" cy="2762897"/>
              </a:xfrm>
            </p:grpSpPr>
            <p:grpSp>
              <p:nvGrpSpPr>
                <p:cNvPr id="96" name="50 Grupo"/>
                <p:cNvGrpSpPr/>
                <p:nvPr/>
              </p:nvGrpSpPr>
              <p:grpSpPr>
                <a:xfrm>
                  <a:off x="0" y="-12"/>
                  <a:ext cx="5495289" cy="2762897"/>
                  <a:chOff x="0" y="-12"/>
                  <a:chExt cx="5495289" cy="2762897"/>
                </a:xfrm>
              </p:grpSpPr>
              <p:grpSp>
                <p:nvGrpSpPr>
                  <p:cNvPr id="98" name="9324 Grupo"/>
                  <p:cNvGrpSpPr/>
                  <p:nvPr/>
                </p:nvGrpSpPr>
                <p:grpSpPr>
                  <a:xfrm>
                    <a:off x="0" y="-12"/>
                    <a:ext cx="5495289" cy="2762897"/>
                    <a:chOff x="0" y="155260"/>
                    <a:chExt cx="5495814" cy="2763697"/>
                  </a:xfrm>
                </p:grpSpPr>
                <p:sp>
                  <p:nvSpPr>
                    <p:cNvPr id="130" name="9395 Cuadro de texto"/>
                    <p:cNvSpPr txBox="1"/>
                    <p:nvPr/>
                  </p:nvSpPr>
                  <p:spPr>
                    <a:xfrm>
                      <a:off x="4336482" y="2377440"/>
                      <a:ext cx="612250" cy="29527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200" dirty="0" err="1">
                          <a:effectLst/>
                          <a:latin typeface="Arial"/>
                          <a:ea typeface="Calibri"/>
                        </a:rPr>
                        <a:t>R</a:t>
                      </a:r>
                      <a:r>
                        <a:rPr lang="es-EC" sz="1200" baseline="-25000" dirty="0" err="1">
                          <a:effectLst/>
                          <a:latin typeface="Arial"/>
                          <a:ea typeface="Calibri"/>
                        </a:rPr>
                        <a:t>int</a:t>
                      </a:r>
                      <a:endParaRPr lang="es-EC" sz="1200" dirty="0">
                        <a:effectLst/>
                        <a:latin typeface="Arial"/>
                        <a:ea typeface="Calibri"/>
                      </a:endParaRPr>
                    </a:p>
                  </p:txBody>
                </p:sp>
                <p:sp>
                  <p:nvSpPr>
                    <p:cNvPr id="129" name="9394 Cuadro de texto"/>
                    <p:cNvSpPr txBox="1"/>
                    <p:nvPr/>
                  </p:nvSpPr>
                  <p:spPr>
                    <a:xfrm>
                      <a:off x="3338352" y="2373459"/>
                      <a:ext cx="726653" cy="372778"/>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200" dirty="0">
                          <a:effectLst/>
                          <a:latin typeface="Arial"/>
                          <a:ea typeface="Calibri"/>
                        </a:rPr>
                        <a:t>R</a:t>
                      </a:r>
                      <a:r>
                        <a:rPr lang="es-EC" sz="1200" baseline="-25000" dirty="0">
                          <a:effectLst/>
                          <a:latin typeface="Arial"/>
                          <a:ea typeface="Calibri"/>
                        </a:rPr>
                        <a:t>304int</a:t>
                      </a:r>
                      <a:endParaRPr lang="es-EC" sz="1200" dirty="0">
                        <a:effectLst/>
                        <a:latin typeface="Arial"/>
                        <a:ea typeface="Calibri"/>
                      </a:endParaRPr>
                    </a:p>
                  </p:txBody>
                </p:sp>
                <p:sp>
                  <p:nvSpPr>
                    <p:cNvPr id="105" name="9335 Rectángulo"/>
                    <p:cNvSpPr/>
                    <p:nvPr/>
                  </p:nvSpPr>
                  <p:spPr>
                    <a:xfrm>
                      <a:off x="1574359" y="524956"/>
                      <a:ext cx="563245" cy="1846743"/>
                    </a:xfrm>
                    <a:prstGeom prst="rect">
                      <a:avLst/>
                    </a:prstGeom>
                    <a:solidFill>
                      <a:schemeClr val="bg1">
                        <a:lumMod val="50000"/>
                      </a:schemeClr>
                    </a:solid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00" name="9336 Rectángulo"/>
                    <p:cNvSpPr/>
                    <p:nvPr/>
                  </p:nvSpPr>
                  <p:spPr>
                    <a:xfrm>
                      <a:off x="3387255" y="524955"/>
                      <a:ext cx="563245" cy="1838960"/>
                    </a:xfrm>
                    <a:prstGeom prst="rect">
                      <a:avLst/>
                    </a:prstGeom>
                    <a:solidFill>
                      <a:schemeClr val="bg1">
                        <a:lumMod val="50000"/>
                      </a:schemeClr>
                    </a:solidFill>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pic>
                  <p:nvPicPr>
                    <p:cNvPr id="101" name="100 Imagen"/>
                    <p:cNvPicPr>
                      <a:picLocks noChangeAspect="1"/>
                    </p:cNvPicPr>
                    <p:nvPr/>
                  </p:nvPicPr>
                  <p:blipFill rotWithShape="1">
                    <a:blip r:embed="rId6">
                      <a:extLst>
                        <a:ext uri="{28A0092B-C50C-407E-A947-70E740481C1C}">
                          <a14:useLocalDpi xmlns:a14="http://schemas.microsoft.com/office/drawing/2010/main" val="0"/>
                        </a:ext>
                      </a:extLst>
                    </a:blip>
                    <a:srcRect l="36887" t="41257" r="41937" b="23922"/>
                    <a:stretch/>
                  </p:blipFill>
                  <p:spPr bwMode="auto">
                    <a:xfrm>
                      <a:off x="2130949" y="540689"/>
                      <a:ext cx="1256306" cy="1828799"/>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02" name="9325 Rectángulo"/>
                    <p:cNvSpPr/>
                    <p:nvPr/>
                  </p:nvSpPr>
                  <p:spPr>
                    <a:xfrm>
                      <a:off x="3951798" y="532738"/>
                      <a:ext cx="1528445" cy="182372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03" name="9326 Rectángulo"/>
                    <p:cNvSpPr/>
                    <p:nvPr/>
                  </p:nvSpPr>
                  <p:spPr>
                    <a:xfrm>
                      <a:off x="39756" y="540689"/>
                      <a:ext cx="1528877" cy="1824330"/>
                    </a:xfrm>
                    <a:prstGeom prst="rect">
                      <a:avLst/>
                    </a:prstGeom>
                    <a:solidFill>
                      <a:schemeClr val="accent5">
                        <a:lumMod val="20000"/>
                        <a:lumOff val="80000"/>
                      </a:schemeClr>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nvGrpSpPr>
                    <p:cNvPr id="104" name="9327 Grupo"/>
                    <p:cNvGrpSpPr/>
                    <p:nvPr/>
                  </p:nvGrpSpPr>
                  <p:grpSpPr>
                    <a:xfrm>
                      <a:off x="1654627" y="2663687"/>
                      <a:ext cx="403325" cy="255270"/>
                      <a:chOff x="56488" y="0"/>
                      <a:chExt cx="403850" cy="255270"/>
                    </a:xfrm>
                  </p:grpSpPr>
                  <p:cxnSp>
                    <p:nvCxnSpPr>
                      <p:cNvPr id="160" name="9328 Conector recto"/>
                      <p:cNvCxnSpPr/>
                      <p:nvPr/>
                    </p:nvCxnSpPr>
                    <p:spPr>
                      <a:xfrm flipV="1">
                        <a:off x="56488" y="0"/>
                        <a:ext cx="90942" cy="173064"/>
                      </a:xfrm>
                      <a:prstGeom prst="line">
                        <a:avLst/>
                      </a:prstGeom>
                    </p:spPr>
                    <p:style>
                      <a:lnRef idx="1">
                        <a:schemeClr val="dk1"/>
                      </a:lnRef>
                      <a:fillRef idx="0">
                        <a:schemeClr val="dk1"/>
                      </a:fillRef>
                      <a:effectRef idx="0">
                        <a:schemeClr val="dk1"/>
                      </a:effectRef>
                      <a:fontRef idx="minor">
                        <a:schemeClr val="tx1"/>
                      </a:fontRef>
                    </p:style>
                  </p:cxnSp>
                  <p:cxnSp>
                    <p:nvCxnSpPr>
                      <p:cNvPr id="161" name="9329 Conector recto"/>
                      <p:cNvCxnSpPr/>
                      <p:nvPr/>
                    </p:nvCxnSpPr>
                    <p:spPr>
                      <a:xfrm flipH="1" flipV="1">
                        <a:off x="144750" y="0"/>
                        <a:ext cx="60281" cy="255270"/>
                      </a:xfrm>
                      <a:prstGeom prst="line">
                        <a:avLst/>
                      </a:prstGeom>
                    </p:spPr>
                    <p:style>
                      <a:lnRef idx="1">
                        <a:schemeClr val="dk1"/>
                      </a:lnRef>
                      <a:fillRef idx="0">
                        <a:schemeClr val="dk1"/>
                      </a:fillRef>
                      <a:effectRef idx="0">
                        <a:schemeClr val="dk1"/>
                      </a:effectRef>
                      <a:fontRef idx="minor">
                        <a:schemeClr val="tx1"/>
                      </a:fontRef>
                    </p:style>
                  </p:cxnSp>
                  <p:cxnSp>
                    <p:nvCxnSpPr>
                      <p:cNvPr id="162" name="9330 Conector recto"/>
                      <p:cNvCxnSpPr/>
                      <p:nvPr/>
                    </p:nvCxnSpPr>
                    <p:spPr>
                      <a:xfrm flipV="1">
                        <a:off x="204769" y="0"/>
                        <a:ext cx="112950" cy="254855"/>
                      </a:xfrm>
                      <a:prstGeom prst="line">
                        <a:avLst/>
                      </a:prstGeom>
                    </p:spPr>
                    <p:style>
                      <a:lnRef idx="1">
                        <a:schemeClr val="dk1"/>
                      </a:lnRef>
                      <a:fillRef idx="0">
                        <a:schemeClr val="dk1"/>
                      </a:fillRef>
                      <a:effectRef idx="0">
                        <a:schemeClr val="dk1"/>
                      </a:effectRef>
                      <a:fontRef idx="minor">
                        <a:schemeClr val="tx1"/>
                      </a:fontRef>
                    </p:style>
                  </p:cxnSp>
                  <p:cxnSp>
                    <p:nvCxnSpPr>
                      <p:cNvPr id="163" name="9331 Conector recto"/>
                      <p:cNvCxnSpPr/>
                      <p:nvPr/>
                    </p:nvCxnSpPr>
                    <p:spPr>
                      <a:xfrm flipV="1">
                        <a:off x="374233" y="165934"/>
                        <a:ext cx="38735" cy="86995"/>
                      </a:xfrm>
                      <a:prstGeom prst="line">
                        <a:avLst/>
                      </a:prstGeom>
                    </p:spPr>
                    <p:style>
                      <a:lnRef idx="1">
                        <a:schemeClr val="dk1"/>
                      </a:lnRef>
                      <a:fillRef idx="0">
                        <a:schemeClr val="dk1"/>
                      </a:fillRef>
                      <a:effectRef idx="0">
                        <a:schemeClr val="dk1"/>
                      </a:effectRef>
                      <a:fontRef idx="minor">
                        <a:schemeClr val="tx1"/>
                      </a:fontRef>
                    </p:style>
                  </p:cxnSp>
                  <p:cxnSp>
                    <p:nvCxnSpPr>
                      <p:cNvPr id="164" name="9332 Conector recto"/>
                      <p:cNvCxnSpPr/>
                      <p:nvPr/>
                    </p:nvCxnSpPr>
                    <p:spPr>
                      <a:xfrm flipH="1" flipV="1">
                        <a:off x="314214" y="0"/>
                        <a:ext cx="60282" cy="254855"/>
                      </a:xfrm>
                      <a:prstGeom prst="line">
                        <a:avLst/>
                      </a:prstGeom>
                    </p:spPr>
                    <p:style>
                      <a:lnRef idx="1">
                        <a:schemeClr val="dk1"/>
                      </a:lnRef>
                      <a:fillRef idx="0">
                        <a:schemeClr val="dk1"/>
                      </a:fillRef>
                      <a:effectRef idx="0">
                        <a:schemeClr val="dk1"/>
                      </a:effectRef>
                      <a:fontRef idx="minor">
                        <a:schemeClr val="tx1"/>
                      </a:fontRef>
                    </p:style>
                  </p:cxnSp>
                  <p:cxnSp>
                    <p:nvCxnSpPr>
                      <p:cNvPr id="165" name="9333 Conector recto"/>
                      <p:cNvCxnSpPr/>
                      <p:nvPr/>
                    </p:nvCxnSpPr>
                    <p:spPr>
                      <a:xfrm>
                        <a:off x="409538" y="169465"/>
                        <a:ext cx="50800" cy="0"/>
                      </a:xfrm>
                      <a:prstGeom prst="line">
                        <a:avLst/>
                      </a:prstGeom>
                    </p:spPr>
                    <p:style>
                      <a:lnRef idx="1">
                        <a:schemeClr val="dk1"/>
                      </a:lnRef>
                      <a:fillRef idx="0">
                        <a:schemeClr val="dk1"/>
                      </a:fillRef>
                      <a:effectRef idx="0">
                        <a:schemeClr val="dk1"/>
                      </a:effectRef>
                      <a:fontRef idx="minor">
                        <a:schemeClr val="tx1"/>
                      </a:fontRef>
                    </p:style>
                  </p:cxnSp>
                </p:grpSp>
                <p:grpSp>
                  <p:nvGrpSpPr>
                    <p:cNvPr id="106" name="9338 Grupo"/>
                    <p:cNvGrpSpPr/>
                    <p:nvPr/>
                  </p:nvGrpSpPr>
                  <p:grpSpPr>
                    <a:xfrm>
                      <a:off x="2496709" y="2663687"/>
                      <a:ext cx="459740" cy="255270"/>
                      <a:chOff x="0" y="0"/>
                      <a:chExt cx="460338" cy="255270"/>
                    </a:xfrm>
                  </p:grpSpPr>
                  <p:cxnSp>
                    <p:nvCxnSpPr>
                      <p:cNvPr id="153" name="9339 Conector recto"/>
                      <p:cNvCxnSpPr/>
                      <p:nvPr/>
                    </p:nvCxnSpPr>
                    <p:spPr>
                      <a:xfrm flipV="1">
                        <a:off x="56488" y="0"/>
                        <a:ext cx="90942" cy="173064"/>
                      </a:xfrm>
                      <a:prstGeom prst="line">
                        <a:avLst/>
                      </a:prstGeom>
                    </p:spPr>
                    <p:style>
                      <a:lnRef idx="1">
                        <a:schemeClr val="dk1"/>
                      </a:lnRef>
                      <a:fillRef idx="0">
                        <a:schemeClr val="dk1"/>
                      </a:fillRef>
                      <a:effectRef idx="0">
                        <a:schemeClr val="dk1"/>
                      </a:effectRef>
                      <a:fontRef idx="minor">
                        <a:schemeClr val="tx1"/>
                      </a:fontRef>
                    </p:style>
                  </p:cxnSp>
                  <p:cxnSp>
                    <p:nvCxnSpPr>
                      <p:cNvPr id="154" name="9340 Conector recto"/>
                      <p:cNvCxnSpPr/>
                      <p:nvPr/>
                    </p:nvCxnSpPr>
                    <p:spPr>
                      <a:xfrm flipH="1" flipV="1">
                        <a:off x="144750" y="0"/>
                        <a:ext cx="60281" cy="255270"/>
                      </a:xfrm>
                      <a:prstGeom prst="line">
                        <a:avLst/>
                      </a:prstGeom>
                    </p:spPr>
                    <p:style>
                      <a:lnRef idx="1">
                        <a:schemeClr val="dk1"/>
                      </a:lnRef>
                      <a:fillRef idx="0">
                        <a:schemeClr val="dk1"/>
                      </a:fillRef>
                      <a:effectRef idx="0">
                        <a:schemeClr val="dk1"/>
                      </a:effectRef>
                      <a:fontRef idx="minor">
                        <a:schemeClr val="tx1"/>
                      </a:fontRef>
                    </p:style>
                  </p:cxnSp>
                  <p:cxnSp>
                    <p:nvCxnSpPr>
                      <p:cNvPr id="155" name="9341 Conector recto"/>
                      <p:cNvCxnSpPr/>
                      <p:nvPr/>
                    </p:nvCxnSpPr>
                    <p:spPr>
                      <a:xfrm flipV="1">
                        <a:off x="204769" y="0"/>
                        <a:ext cx="112950" cy="254855"/>
                      </a:xfrm>
                      <a:prstGeom prst="line">
                        <a:avLst/>
                      </a:prstGeom>
                    </p:spPr>
                    <p:style>
                      <a:lnRef idx="1">
                        <a:schemeClr val="dk1"/>
                      </a:lnRef>
                      <a:fillRef idx="0">
                        <a:schemeClr val="dk1"/>
                      </a:fillRef>
                      <a:effectRef idx="0">
                        <a:schemeClr val="dk1"/>
                      </a:effectRef>
                      <a:fontRef idx="minor">
                        <a:schemeClr val="tx1"/>
                      </a:fontRef>
                    </p:style>
                  </p:cxnSp>
                  <p:cxnSp>
                    <p:nvCxnSpPr>
                      <p:cNvPr id="156" name="9342 Conector recto"/>
                      <p:cNvCxnSpPr/>
                      <p:nvPr/>
                    </p:nvCxnSpPr>
                    <p:spPr>
                      <a:xfrm flipV="1">
                        <a:off x="374233" y="165934"/>
                        <a:ext cx="38735" cy="86995"/>
                      </a:xfrm>
                      <a:prstGeom prst="line">
                        <a:avLst/>
                      </a:prstGeom>
                    </p:spPr>
                    <p:style>
                      <a:lnRef idx="1">
                        <a:schemeClr val="dk1"/>
                      </a:lnRef>
                      <a:fillRef idx="0">
                        <a:schemeClr val="dk1"/>
                      </a:fillRef>
                      <a:effectRef idx="0">
                        <a:schemeClr val="dk1"/>
                      </a:effectRef>
                      <a:fontRef idx="minor">
                        <a:schemeClr val="tx1"/>
                      </a:fontRef>
                    </p:style>
                  </p:cxnSp>
                  <p:cxnSp>
                    <p:nvCxnSpPr>
                      <p:cNvPr id="157" name="9343 Conector recto"/>
                      <p:cNvCxnSpPr/>
                      <p:nvPr/>
                    </p:nvCxnSpPr>
                    <p:spPr>
                      <a:xfrm flipH="1" flipV="1">
                        <a:off x="314214" y="0"/>
                        <a:ext cx="60282" cy="254855"/>
                      </a:xfrm>
                      <a:prstGeom prst="line">
                        <a:avLst/>
                      </a:prstGeom>
                    </p:spPr>
                    <p:style>
                      <a:lnRef idx="1">
                        <a:schemeClr val="dk1"/>
                      </a:lnRef>
                      <a:fillRef idx="0">
                        <a:schemeClr val="dk1"/>
                      </a:fillRef>
                      <a:effectRef idx="0">
                        <a:schemeClr val="dk1"/>
                      </a:effectRef>
                      <a:fontRef idx="minor">
                        <a:schemeClr val="tx1"/>
                      </a:fontRef>
                    </p:style>
                  </p:cxnSp>
                  <p:cxnSp>
                    <p:nvCxnSpPr>
                      <p:cNvPr id="158" name="9344 Conector recto"/>
                      <p:cNvCxnSpPr/>
                      <p:nvPr/>
                    </p:nvCxnSpPr>
                    <p:spPr>
                      <a:xfrm>
                        <a:off x="409538" y="169465"/>
                        <a:ext cx="50800" cy="0"/>
                      </a:xfrm>
                      <a:prstGeom prst="line">
                        <a:avLst/>
                      </a:prstGeom>
                    </p:spPr>
                    <p:style>
                      <a:lnRef idx="1">
                        <a:schemeClr val="dk1"/>
                      </a:lnRef>
                      <a:fillRef idx="0">
                        <a:schemeClr val="dk1"/>
                      </a:fillRef>
                      <a:effectRef idx="0">
                        <a:schemeClr val="dk1"/>
                      </a:effectRef>
                      <a:fontRef idx="minor">
                        <a:schemeClr val="tx1"/>
                      </a:fontRef>
                    </p:style>
                  </p:cxnSp>
                  <p:cxnSp>
                    <p:nvCxnSpPr>
                      <p:cNvPr id="159" name="9345 Conector recto"/>
                      <p:cNvCxnSpPr/>
                      <p:nvPr/>
                    </p:nvCxnSpPr>
                    <p:spPr>
                      <a:xfrm flipH="1">
                        <a:off x="0" y="169465"/>
                        <a:ext cx="59690" cy="0"/>
                      </a:xfrm>
                      <a:prstGeom prst="line">
                        <a:avLst/>
                      </a:prstGeom>
                    </p:spPr>
                    <p:style>
                      <a:lnRef idx="1">
                        <a:schemeClr val="dk1"/>
                      </a:lnRef>
                      <a:fillRef idx="0">
                        <a:schemeClr val="dk1"/>
                      </a:fillRef>
                      <a:effectRef idx="0">
                        <a:schemeClr val="dk1"/>
                      </a:effectRef>
                      <a:fontRef idx="minor">
                        <a:schemeClr val="tx1"/>
                      </a:fontRef>
                    </p:style>
                  </p:cxnSp>
                </p:grpSp>
                <p:grpSp>
                  <p:nvGrpSpPr>
                    <p:cNvPr id="107" name="9346 Grupo"/>
                    <p:cNvGrpSpPr/>
                    <p:nvPr/>
                  </p:nvGrpSpPr>
                  <p:grpSpPr>
                    <a:xfrm>
                      <a:off x="3466768" y="2663687"/>
                      <a:ext cx="459740" cy="255270"/>
                      <a:chOff x="0" y="0"/>
                      <a:chExt cx="460338" cy="255270"/>
                    </a:xfrm>
                  </p:grpSpPr>
                  <p:cxnSp>
                    <p:nvCxnSpPr>
                      <p:cNvPr id="146" name="9347 Conector recto"/>
                      <p:cNvCxnSpPr/>
                      <p:nvPr/>
                    </p:nvCxnSpPr>
                    <p:spPr>
                      <a:xfrm flipV="1">
                        <a:off x="56488" y="0"/>
                        <a:ext cx="90942" cy="173064"/>
                      </a:xfrm>
                      <a:prstGeom prst="line">
                        <a:avLst/>
                      </a:prstGeom>
                    </p:spPr>
                    <p:style>
                      <a:lnRef idx="1">
                        <a:schemeClr val="dk1"/>
                      </a:lnRef>
                      <a:fillRef idx="0">
                        <a:schemeClr val="dk1"/>
                      </a:fillRef>
                      <a:effectRef idx="0">
                        <a:schemeClr val="dk1"/>
                      </a:effectRef>
                      <a:fontRef idx="minor">
                        <a:schemeClr val="tx1"/>
                      </a:fontRef>
                    </p:style>
                  </p:cxnSp>
                  <p:cxnSp>
                    <p:nvCxnSpPr>
                      <p:cNvPr id="147" name="9348 Conector recto"/>
                      <p:cNvCxnSpPr/>
                      <p:nvPr/>
                    </p:nvCxnSpPr>
                    <p:spPr>
                      <a:xfrm flipH="1" flipV="1">
                        <a:off x="144750" y="0"/>
                        <a:ext cx="60281" cy="255270"/>
                      </a:xfrm>
                      <a:prstGeom prst="line">
                        <a:avLst/>
                      </a:prstGeom>
                    </p:spPr>
                    <p:style>
                      <a:lnRef idx="1">
                        <a:schemeClr val="dk1"/>
                      </a:lnRef>
                      <a:fillRef idx="0">
                        <a:schemeClr val="dk1"/>
                      </a:fillRef>
                      <a:effectRef idx="0">
                        <a:schemeClr val="dk1"/>
                      </a:effectRef>
                      <a:fontRef idx="minor">
                        <a:schemeClr val="tx1"/>
                      </a:fontRef>
                    </p:style>
                  </p:cxnSp>
                  <p:cxnSp>
                    <p:nvCxnSpPr>
                      <p:cNvPr id="148" name="9349 Conector recto"/>
                      <p:cNvCxnSpPr/>
                      <p:nvPr/>
                    </p:nvCxnSpPr>
                    <p:spPr>
                      <a:xfrm flipV="1">
                        <a:off x="204769" y="0"/>
                        <a:ext cx="112950" cy="254855"/>
                      </a:xfrm>
                      <a:prstGeom prst="line">
                        <a:avLst/>
                      </a:prstGeom>
                    </p:spPr>
                    <p:style>
                      <a:lnRef idx="1">
                        <a:schemeClr val="dk1"/>
                      </a:lnRef>
                      <a:fillRef idx="0">
                        <a:schemeClr val="dk1"/>
                      </a:fillRef>
                      <a:effectRef idx="0">
                        <a:schemeClr val="dk1"/>
                      </a:effectRef>
                      <a:fontRef idx="minor">
                        <a:schemeClr val="tx1"/>
                      </a:fontRef>
                    </p:style>
                  </p:cxnSp>
                  <p:cxnSp>
                    <p:nvCxnSpPr>
                      <p:cNvPr id="149" name="9350 Conector recto"/>
                      <p:cNvCxnSpPr/>
                      <p:nvPr/>
                    </p:nvCxnSpPr>
                    <p:spPr>
                      <a:xfrm flipV="1">
                        <a:off x="374233" y="165934"/>
                        <a:ext cx="38735" cy="86995"/>
                      </a:xfrm>
                      <a:prstGeom prst="line">
                        <a:avLst/>
                      </a:prstGeom>
                    </p:spPr>
                    <p:style>
                      <a:lnRef idx="1">
                        <a:schemeClr val="dk1"/>
                      </a:lnRef>
                      <a:fillRef idx="0">
                        <a:schemeClr val="dk1"/>
                      </a:fillRef>
                      <a:effectRef idx="0">
                        <a:schemeClr val="dk1"/>
                      </a:effectRef>
                      <a:fontRef idx="minor">
                        <a:schemeClr val="tx1"/>
                      </a:fontRef>
                    </p:style>
                  </p:cxnSp>
                  <p:cxnSp>
                    <p:nvCxnSpPr>
                      <p:cNvPr id="150" name="9351 Conector recto"/>
                      <p:cNvCxnSpPr/>
                      <p:nvPr/>
                    </p:nvCxnSpPr>
                    <p:spPr>
                      <a:xfrm flipH="1" flipV="1">
                        <a:off x="314214" y="0"/>
                        <a:ext cx="60282" cy="254855"/>
                      </a:xfrm>
                      <a:prstGeom prst="line">
                        <a:avLst/>
                      </a:prstGeom>
                    </p:spPr>
                    <p:style>
                      <a:lnRef idx="1">
                        <a:schemeClr val="dk1"/>
                      </a:lnRef>
                      <a:fillRef idx="0">
                        <a:schemeClr val="dk1"/>
                      </a:fillRef>
                      <a:effectRef idx="0">
                        <a:schemeClr val="dk1"/>
                      </a:effectRef>
                      <a:fontRef idx="minor">
                        <a:schemeClr val="tx1"/>
                      </a:fontRef>
                    </p:style>
                  </p:cxnSp>
                  <p:cxnSp>
                    <p:nvCxnSpPr>
                      <p:cNvPr id="151" name="9352 Conector recto"/>
                      <p:cNvCxnSpPr/>
                      <p:nvPr/>
                    </p:nvCxnSpPr>
                    <p:spPr>
                      <a:xfrm>
                        <a:off x="409538" y="169465"/>
                        <a:ext cx="50800" cy="0"/>
                      </a:xfrm>
                      <a:prstGeom prst="line">
                        <a:avLst/>
                      </a:prstGeom>
                    </p:spPr>
                    <p:style>
                      <a:lnRef idx="1">
                        <a:schemeClr val="dk1"/>
                      </a:lnRef>
                      <a:fillRef idx="0">
                        <a:schemeClr val="dk1"/>
                      </a:fillRef>
                      <a:effectRef idx="0">
                        <a:schemeClr val="dk1"/>
                      </a:effectRef>
                      <a:fontRef idx="minor">
                        <a:schemeClr val="tx1"/>
                      </a:fontRef>
                    </p:style>
                  </p:cxnSp>
                  <p:cxnSp>
                    <p:nvCxnSpPr>
                      <p:cNvPr id="152" name="9353 Conector recto"/>
                      <p:cNvCxnSpPr/>
                      <p:nvPr/>
                    </p:nvCxnSpPr>
                    <p:spPr>
                      <a:xfrm flipH="1">
                        <a:off x="0" y="169465"/>
                        <a:ext cx="59690" cy="0"/>
                      </a:xfrm>
                      <a:prstGeom prst="line">
                        <a:avLst/>
                      </a:prstGeom>
                    </p:spPr>
                    <p:style>
                      <a:lnRef idx="1">
                        <a:schemeClr val="dk1"/>
                      </a:lnRef>
                      <a:fillRef idx="0">
                        <a:schemeClr val="dk1"/>
                      </a:fillRef>
                      <a:effectRef idx="0">
                        <a:schemeClr val="dk1"/>
                      </a:effectRef>
                      <a:fontRef idx="minor">
                        <a:schemeClr val="tx1"/>
                      </a:fontRef>
                    </p:style>
                  </p:cxnSp>
                </p:grpSp>
                <p:grpSp>
                  <p:nvGrpSpPr>
                    <p:cNvPr id="108" name="9354 Grupo"/>
                    <p:cNvGrpSpPr/>
                    <p:nvPr/>
                  </p:nvGrpSpPr>
                  <p:grpSpPr>
                    <a:xfrm>
                      <a:off x="4349363" y="2663687"/>
                      <a:ext cx="459740" cy="255270"/>
                      <a:chOff x="0" y="0"/>
                      <a:chExt cx="460338" cy="255270"/>
                    </a:xfrm>
                  </p:grpSpPr>
                  <p:cxnSp>
                    <p:nvCxnSpPr>
                      <p:cNvPr id="139" name="9355 Conector recto"/>
                      <p:cNvCxnSpPr/>
                      <p:nvPr/>
                    </p:nvCxnSpPr>
                    <p:spPr>
                      <a:xfrm flipV="1">
                        <a:off x="56488" y="0"/>
                        <a:ext cx="90942" cy="173064"/>
                      </a:xfrm>
                      <a:prstGeom prst="line">
                        <a:avLst/>
                      </a:prstGeom>
                    </p:spPr>
                    <p:style>
                      <a:lnRef idx="1">
                        <a:schemeClr val="dk1"/>
                      </a:lnRef>
                      <a:fillRef idx="0">
                        <a:schemeClr val="dk1"/>
                      </a:fillRef>
                      <a:effectRef idx="0">
                        <a:schemeClr val="dk1"/>
                      </a:effectRef>
                      <a:fontRef idx="minor">
                        <a:schemeClr val="tx1"/>
                      </a:fontRef>
                    </p:style>
                  </p:cxnSp>
                  <p:cxnSp>
                    <p:nvCxnSpPr>
                      <p:cNvPr id="140" name="9356 Conector recto"/>
                      <p:cNvCxnSpPr/>
                      <p:nvPr/>
                    </p:nvCxnSpPr>
                    <p:spPr>
                      <a:xfrm flipH="1" flipV="1">
                        <a:off x="144750" y="0"/>
                        <a:ext cx="60281" cy="255270"/>
                      </a:xfrm>
                      <a:prstGeom prst="line">
                        <a:avLst/>
                      </a:prstGeom>
                    </p:spPr>
                    <p:style>
                      <a:lnRef idx="1">
                        <a:schemeClr val="dk1"/>
                      </a:lnRef>
                      <a:fillRef idx="0">
                        <a:schemeClr val="dk1"/>
                      </a:fillRef>
                      <a:effectRef idx="0">
                        <a:schemeClr val="dk1"/>
                      </a:effectRef>
                      <a:fontRef idx="minor">
                        <a:schemeClr val="tx1"/>
                      </a:fontRef>
                    </p:style>
                  </p:cxnSp>
                  <p:cxnSp>
                    <p:nvCxnSpPr>
                      <p:cNvPr id="141" name="9357 Conector recto"/>
                      <p:cNvCxnSpPr/>
                      <p:nvPr/>
                    </p:nvCxnSpPr>
                    <p:spPr>
                      <a:xfrm flipV="1">
                        <a:off x="204769" y="0"/>
                        <a:ext cx="112950" cy="254855"/>
                      </a:xfrm>
                      <a:prstGeom prst="line">
                        <a:avLst/>
                      </a:prstGeom>
                    </p:spPr>
                    <p:style>
                      <a:lnRef idx="1">
                        <a:schemeClr val="dk1"/>
                      </a:lnRef>
                      <a:fillRef idx="0">
                        <a:schemeClr val="dk1"/>
                      </a:fillRef>
                      <a:effectRef idx="0">
                        <a:schemeClr val="dk1"/>
                      </a:effectRef>
                      <a:fontRef idx="minor">
                        <a:schemeClr val="tx1"/>
                      </a:fontRef>
                    </p:style>
                  </p:cxnSp>
                  <p:cxnSp>
                    <p:nvCxnSpPr>
                      <p:cNvPr id="142" name="9358 Conector recto"/>
                      <p:cNvCxnSpPr/>
                      <p:nvPr/>
                    </p:nvCxnSpPr>
                    <p:spPr>
                      <a:xfrm flipV="1">
                        <a:off x="374233" y="165934"/>
                        <a:ext cx="38735" cy="86995"/>
                      </a:xfrm>
                      <a:prstGeom prst="line">
                        <a:avLst/>
                      </a:prstGeom>
                    </p:spPr>
                    <p:style>
                      <a:lnRef idx="1">
                        <a:schemeClr val="dk1"/>
                      </a:lnRef>
                      <a:fillRef idx="0">
                        <a:schemeClr val="dk1"/>
                      </a:fillRef>
                      <a:effectRef idx="0">
                        <a:schemeClr val="dk1"/>
                      </a:effectRef>
                      <a:fontRef idx="minor">
                        <a:schemeClr val="tx1"/>
                      </a:fontRef>
                    </p:style>
                  </p:cxnSp>
                  <p:cxnSp>
                    <p:nvCxnSpPr>
                      <p:cNvPr id="143" name="9359 Conector recto"/>
                      <p:cNvCxnSpPr/>
                      <p:nvPr/>
                    </p:nvCxnSpPr>
                    <p:spPr>
                      <a:xfrm flipH="1" flipV="1">
                        <a:off x="314214" y="0"/>
                        <a:ext cx="60282" cy="254855"/>
                      </a:xfrm>
                      <a:prstGeom prst="line">
                        <a:avLst/>
                      </a:prstGeom>
                    </p:spPr>
                    <p:style>
                      <a:lnRef idx="1">
                        <a:schemeClr val="dk1"/>
                      </a:lnRef>
                      <a:fillRef idx="0">
                        <a:schemeClr val="dk1"/>
                      </a:fillRef>
                      <a:effectRef idx="0">
                        <a:schemeClr val="dk1"/>
                      </a:effectRef>
                      <a:fontRef idx="minor">
                        <a:schemeClr val="tx1"/>
                      </a:fontRef>
                    </p:style>
                  </p:cxnSp>
                  <p:cxnSp>
                    <p:nvCxnSpPr>
                      <p:cNvPr id="144" name="9360 Conector recto"/>
                      <p:cNvCxnSpPr/>
                      <p:nvPr/>
                    </p:nvCxnSpPr>
                    <p:spPr>
                      <a:xfrm>
                        <a:off x="409538" y="169465"/>
                        <a:ext cx="50800" cy="0"/>
                      </a:xfrm>
                      <a:prstGeom prst="line">
                        <a:avLst/>
                      </a:prstGeom>
                    </p:spPr>
                    <p:style>
                      <a:lnRef idx="1">
                        <a:schemeClr val="dk1"/>
                      </a:lnRef>
                      <a:fillRef idx="0">
                        <a:schemeClr val="dk1"/>
                      </a:fillRef>
                      <a:effectRef idx="0">
                        <a:schemeClr val="dk1"/>
                      </a:effectRef>
                      <a:fontRef idx="minor">
                        <a:schemeClr val="tx1"/>
                      </a:fontRef>
                    </p:style>
                  </p:cxnSp>
                  <p:cxnSp>
                    <p:nvCxnSpPr>
                      <p:cNvPr id="145" name="9361 Conector recto"/>
                      <p:cNvCxnSpPr/>
                      <p:nvPr/>
                    </p:nvCxnSpPr>
                    <p:spPr>
                      <a:xfrm flipH="1">
                        <a:off x="0" y="169465"/>
                        <a:ext cx="59690" cy="0"/>
                      </a:xfrm>
                      <a:prstGeom prst="line">
                        <a:avLst/>
                      </a:prstGeom>
                    </p:spPr>
                    <p:style>
                      <a:lnRef idx="1">
                        <a:schemeClr val="dk1"/>
                      </a:lnRef>
                      <a:fillRef idx="0">
                        <a:schemeClr val="dk1"/>
                      </a:fillRef>
                      <a:effectRef idx="0">
                        <a:schemeClr val="dk1"/>
                      </a:effectRef>
                      <a:fontRef idx="minor">
                        <a:schemeClr val="tx1"/>
                      </a:fontRef>
                    </p:style>
                  </p:cxnSp>
                </p:grpSp>
                <p:grpSp>
                  <p:nvGrpSpPr>
                    <p:cNvPr id="109" name="9362 Grupo"/>
                    <p:cNvGrpSpPr/>
                    <p:nvPr/>
                  </p:nvGrpSpPr>
                  <p:grpSpPr>
                    <a:xfrm>
                      <a:off x="636104" y="2663687"/>
                      <a:ext cx="412432" cy="255270"/>
                      <a:chOff x="0" y="0"/>
                      <a:chExt cx="412968" cy="255270"/>
                    </a:xfrm>
                  </p:grpSpPr>
                  <p:cxnSp>
                    <p:nvCxnSpPr>
                      <p:cNvPr id="133" name="9363 Conector recto"/>
                      <p:cNvCxnSpPr/>
                      <p:nvPr/>
                    </p:nvCxnSpPr>
                    <p:spPr>
                      <a:xfrm flipV="1">
                        <a:off x="56488" y="0"/>
                        <a:ext cx="90942" cy="173064"/>
                      </a:xfrm>
                      <a:prstGeom prst="line">
                        <a:avLst/>
                      </a:prstGeom>
                    </p:spPr>
                    <p:style>
                      <a:lnRef idx="1">
                        <a:schemeClr val="dk1"/>
                      </a:lnRef>
                      <a:fillRef idx="0">
                        <a:schemeClr val="dk1"/>
                      </a:fillRef>
                      <a:effectRef idx="0">
                        <a:schemeClr val="dk1"/>
                      </a:effectRef>
                      <a:fontRef idx="minor">
                        <a:schemeClr val="tx1"/>
                      </a:fontRef>
                    </p:style>
                  </p:cxnSp>
                  <p:cxnSp>
                    <p:nvCxnSpPr>
                      <p:cNvPr id="134" name="9364 Conector recto"/>
                      <p:cNvCxnSpPr/>
                      <p:nvPr/>
                    </p:nvCxnSpPr>
                    <p:spPr>
                      <a:xfrm flipH="1" flipV="1">
                        <a:off x="144750" y="0"/>
                        <a:ext cx="60281" cy="255270"/>
                      </a:xfrm>
                      <a:prstGeom prst="line">
                        <a:avLst/>
                      </a:prstGeom>
                    </p:spPr>
                    <p:style>
                      <a:lnRef idx="1">
                        <a:schemeClr val="dk1"/>
                      </a:lnRef>
                      <a:fillRef idx="0">
                        <a:schemeClr val="dk1"/>
                      </a:fillRef>
                      <a:effectRef idx="0">
                        <a:schemeClr val="dk1"/>
                      </a:effectRef>
                      <a:fontRef idx="minor">
                        <a:schemeClr val="tx1"/>
                      </a:fontRef>
                    </p:style>
                  </p:cxnSp>
                  <p:cxnSp>
                    <p:nvCxnSpPr>
                      <p:cNvPr id="135" name="9365 Conector recto"/>
                      <p:cNvCxnSpPr/>
                      <p:nvPr/>
                    </p:nvCxnSpPr>
                    <p:spPr>
                      <a:xfrm flipV="1">
                        <a:off x="204769" y="0"/>
                        <a:ext cx="112950" cy="254855"/>
                      </a:xfrm>
                      <a:prstGeom prst="line">
                        <a:avLst/>
                      </a:prstGeom>
                    </p:spPr>
                    <p:style>
                      <a:lnRef idx="1">
                        <a:schemeClr val="dk1"/>
                      </a:lnRef>
                      <a:fillRef idx="0">
                        <a:schemeClr val="dk1"/>
                      </a:fillRef>
                      <a:effectRef idx="0">
                        <a:schemeClr val="dk1"/>
                      </a:effectRef>
                      <a:fontRef idx="minor">
                        <a:schemeClr val="tx1"/>
                      </a:fontRef>
                    </p:style>
                  </p:cxnSp>
                  <p:cxnSp>
                    <p:nvCxnSpPr>
                      <p:cNvPr id="136" name="9366 Conector recto"/>
                      <p:cNvCxnSpPr/>
                      <p:nvPr/>
                    </p:nvCxnSpPr>
                    <p:spPr>
                      <a:xfrm flipV="1">
                        <a:off x="374233" y="165934"/>
                        <a:ext cx="38735" cy="86995"/>
                      </a:xfrm>
                      <a:prstGeom prst="line">
                        <a:avLst/>
                      </a:prstGeom>
                    </p:spPr>
                    <p:style>
                      <a:lnRef idx="1">
                        <a:schemeClr val="dk1"/>
                      </a:lnRef>
                      <a:fillRef idx="0">
                        <a:schemeClr val="dk1"/>
                      </a:fillRef>
                      <a:effectRef idx="0">
                        <a:schemeClr val="dk1"/>
                      </a:effectRef>
                      <a:fontRef idx="minor">
                        <a:schemeClr val="tx1"/>
                      </a:fontRef>
                    </p:style>
                  </p:cxnSp>
                  <p:cxnSp>
                    <p:nvCxnSpPr>
                      <p:cNvPr id="137" name="9367 Conector recto"/>
                      <p:cNvCxnSpPr/>
                      <p:nvPr/>
                    </p:nvCxnSpPr>
                    <p:spPr>
                      <a:xfrm flipH="1" flipV="1">
                        <a:off x="314214" y="0"/>
                        <a:ext cx="60282" cy="254855"/>
                      </a:xfrm>
                      <a:prstGeom prst="line">
                        <a:avLst/>
                      </a:prstGeom>
                    </p:spPr>
                    <p:style>
                      <a:lnRef idx="1">
                        <a:schemeClr val="dk1"/>
                      </a:lnRef>
                      <a:fillRef idx="0">
                        <a:schemeClr val="dk1"/>
                      </a:fillRef>
                      <a:effectRef idx="0">
                        <a:schemeClr val="dk1"/>
                      </a:effectRef>
                      <a:fontRef idx="minor">
                        <a:schemeClr val="tx1"/>
                      </a:fontRef>
                    </p:style>
                  </p:cxnSp>
                  <p:cxnSp>
                    <p:nvCxnSpPr>
                      <p:cNvPr id="138" name="9369 Conector recto"/>
                      <p:cNvCxnSpPr/>
                      <p:nvPr/>
                    </p:nvCxnSpPr>
                    <p:spPr>
                      <a:xfrm flipH="1">
                        <a:off x="0" y="169465"/>
                        <a:ext cx="59690" cy="0"/>
                      </a:xfrm>
                      <a:prstGeom prst="line">
                        <a:avLst/>
                      </a:prstGeom>
                    </p:spPr>
                    <p:style>
                      <a:lnRef idx="1">
                        <a:schemeClr val="dk1"/>
                      </a:lnRef>
                      <a:fillRef idx="0">
                        <a:schemeClr val="dk1"/>
                      </a:fillRef>
                      <a:effectRef idx="0">
                        <a:schemeClr val="dk1"/>
                      </a:effectRef>
                      <a:fontRef idx="minor">
                        <a:schemeClr val="tx1"/>
                      </a:fontRef>
                    </p:style>
                  </p:cxnSp>
                </p:grpSp>
                <p:sp>
                  <p:nvSpPr>
                    <p:cNvPr id="110" name="9370 Cuadro de texto"/>
                    <p:cNvSpPr txBox="1"/>
                    <p:nvPr/>
                  </p:nvSpPr>
                  <p:spPr>
                    <a:xfrm>
                      <a:off x="190831" y="787179"/>
                      <a:ext cx="962025" cy="2952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200">
                          <a:effectLst/>
                          <a:latin typeface="Arial"/>
                          <a:ea typeface="Calibri"/>
                        </a:rPr>
                        <a:t>Ambiente</a:t>
                      </a:r>
                    </a:p>
                  </p:txBody>
                </p:sp>
                <p:sp>
                  <p:nvSpPr>
                    <p:cNvPr id="111" name="9371 Cuadro de texto"/>
                    <p:cNvSpPr txBox="1"/>
                    <p:nvPr/>
                  </p:nvSpPr>
                  <p:spPr>
                    <a:xfrm>
                      <a:off x="540688" y="1240404"/>
                      <a:ext cx="962025" cy="2952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200">
                          <a:effectLst/>
                          <a:latin typeface="Arial"/>
                          <a:ea typeface="Calibri"/>
                        </a:rPr>
                        <a:t>Text</a:t>
                      </a:r>
                    </a:p>
                  </p:txBody>
                </p:sp>
                <p:sp>
                  <p:nvSpPr>
                    <p:cNvPr id="112" name="9372 Cuadro de texto"/>
                    <p:cNvSpPr txBox="1"/>
                    <p:nvPr/>
                  </p:nvSpPr>
                  <p:spPr>
                    <a:xfrm>
                      <a:off x="4039305" y="796633"/>
                      <a:ext cx="1181500" cy="29527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200" dirty="0">
                          <a:effectLst/>
                          <a:latin typeface="Arial"/>
                          <a:ea typeface="Calibri"/>
                        </a:rPr>
                        <a:t>Leche cruda</a:t>
                      </a:r>
                    </a:p>
                  </p:txBody>
                </p:sp>
                <p:sp>
                  <p:nvSpPr>
                    <p:cNvPr id="113" name="9373 Cuadro de texto"/>
                    <p:cNvSpPr txBox="1"/>
                    <p:nvPr/>
                  </p:nvSpPr>
                  <p:spPr>
                    <a:xfrm>
                      <a:off x="3983603" y="1224501"/>
                      <a:ext cx="1137197" cy="29527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457200">
                        <a:lnSpc>
                          <a:spcPct val="115000"/>
                        </a:lnSpc>
                        <a:spcAft>
                          <a:spcPts val="1000"/>
                        </a:spcAft>
                      </a:pPr>
                      <a:r>
                        <a:rPr lang="es-EC" sz="1200" dirty="0" err="1">
                          <a:effectLst/>
                          <a:latin typeface="Arial"/>
                          <a:ea typeface="Calibri"/>
                        </a:rPr>
                        <a:t>Tint</a:t>
                      </a:r>
                      <a:endParaRPr lang="es-EC" sz="1200" dirty="0">
                        <a:effectLst/>
                        <a:latin typeface="Arial"/>
                        <a:ea typeface="Calibri"/>
                      </a:endParaRPr>
                    </a:p>
                  </p:txBody>
                </p:sp>
                <p:sp>
                  <p:nvSpPr>
                    <p:cNvPr id="114" name="9374 Cuadro de texto"/>
                    <p:cNvSpPr txBox="1"/>
                    <p:nvPr/>
                  </p:nvSpPr>
                  <p:spPr>
                    <a:xfrm>
                      <a:off x="1173396" y="155272"/>
                      <a:ext cx="889842" cy="29527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200">
                          <a:effectLst/>
                          <a:latin typeface="Arial"/>
                          <a:ea typeface="Calibri"/>
                        </a:rPr>
                        <a:t>AISI 304</a:t>
                      </a:r>
                    </a:p>
                  </p:txBody>
                </p:sp>
                <p:sp>
                  <p:nvSpPr>
                    <p:cNvPr id="115" name="9375 Cuadro de texto"/>
                    <p:cNvSpPr txBox="1"/>
                    <p:nvPr/>
                  </p:nvSpPr>
                  <p:spPr>
                    <a:xfrm>
                      <a:off x="2137603" y="155260"/>
                      <a:ext cx="1249652" cy="29527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200">
                          <a:effectLst/>
                          <a:latin typeface="Arial"/>
                          <a:ea typeface="Calibri"/>
                        </a:rPr>
                        <a:t>Poliuretano</a:t>
                      </a:r>
                    </a:p>
                  </p:txBody>
                </p:sp>
                <p:sp>
                  <p:nvSpPr>
                    <p:cNvPr id="116" name="9376 Cuadro de texto"/>
                    <p:cNvSpPr txBox="1"/>
                    <p:nvPr/>
                  </p:nvSpPr>
                  <p:spPr>
                    <a:xfrm>
                      <a:off x="3442922" y="155272"/>
                      <a:ext cx="1061606" cy="29527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200">
                          <a:effectLst/>
                          <a:latin typeface="Arial"/>
                          <a:ea typeface="Calibri"/>
                        </a:rPr>
                        <a:t>AISI 304</a:t>
                      </a:r>
                    </a:p>
                  </p:txBody>
                </p:sp>
                <p:cxnSp>
                  <p:nvCxnSpPr>
                    <p:cNvPr id="117" name="9378 Conector recto"/>
                    <p:cNvCxnSpPr/>
                    <p:nvPr/>
                  </p:nvCxnSpPr>
                  <p:spPr>
                    <a:xfrm>
                      <a:off x="2051436" y="2830665"/>
                      <a:ext cx="505460" cy="0"/>
                    </a:xfrm>
                    <a:prstGeom prst="line">
                      <a:avLst/>
                    </a:prstGeom>
                  </p:spPr>
                  <p:style>
                    <a:lnRef idx="1">
                      <a:schemeClr val="dk1"/>
                    </a:lnRef>
                    <a:fillRef idx="0">
                      <a:schemeClr val="dk1"/>
                    </a:fillRef>
                    <a:effectRef idx="0">
                      <a:schemeClr val="dk1"/>
                    </a:effectRef>
                    <a:fontRef idx="minor">
                      <a:schemeClr val="tx1"/>
                    </a:fontRef>
                  </p:style>
                </p:cxnSp>
                <p:cxnSp>
                  <p:nvCxnSpPr>
                    <p:cNvPr id="118" name="9379 Conector recto"/>
                    <p:cNvCxnSpPr/>
                    <p:nvPr/>
                  </p:nvCxnSpPr>
                  <p:spPr>
                    <a:xfrm>
                      <a:off x="2965836" y="2830665"/>
                      <a:ext cx="505460" cy="0"/>
                    </a:xfrm>
                    <a:prstGeom prst="line">
                      <a:avLst/>
                    </a:prstGeom>
                  </p:spPr>
                  <p:style>
                    <a:lnRef idx="1">
                      <a:schemeClr val="dk1"/>
                    </a:lnRef>
                    <a:fillRef idx="0">
                      <a:schemeClr val="dk1"/>
                    </a:fillRef>
                    <a:effectRef idx="0">
                      <a:schemeClr val="dk1"/>
                    </a:effectRef>
                    <a:fontRef idx="minor">
                      <a:schemeClr val="tx1"/>
                    </a:fontRef>
                  </p:style>
                </p:cxnSp>
                <p:cxnSp>
                  <p:nvCxnSpPr>
                    <p:cNvPr id="119" name="9380 Conector recto"/>
                    <p:cNvCxnSpPr/>
                    <p:nvPr/>
                  </p:nvCxnSpPr>
                  <p:spPr>
                    <a:xfrm>
                      <a:off x="3904090" y="2830665"/>
                      <a:ext cx="505460" cy="0"/>
                    </a:xfrm>
                    <a:prstGeom prst="line">
                      <a:avLst/>
                    </a:prstGeom>
                  </p:spPr>
                  <p:style>
                    <a:lnRef idx="1">
                      <a:schemeClr val="dk1"/>
                    </a:lnRef>
                    <a:fillRef idx="0">
                      <a:schemeClr val="dk1"/>
                    </a:fillRef>
                    <a:effectRef idx="0">
                      <a:schemeClr val="dk1"/>
                    </a:effectRef>
                    <a:fontRef idx="minor">
                      <a:schemeClr val="tx1"/>
                    </a:fontRef>
                  </p:style>
                </p:cxnSp>
                <p:sp>
                  <p:nvSpPr>
                    <p:cNvPr id="120" name="9381 Elipse"/>
                    <p:cNvSpPr/>
                    <p:nvPr/>
                  </p:nvSpPr>
                  <p:spPr>
                    <a:xfrm>
                      <a:off x="1291894" y="2781282"/>
                      <a:ext cx="73152" cy="87782"/>
                    </a:xfrm>
                    <a:prstGeom prst="ellipse">
                      <a:avLst/>
                    </a:prstGeom>
                    <a:solidFill>
                      <a:schemeClr val="tx1"/>
                    </a:solidFill>
                    <a:ln w="635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21" name="9383 Elipse"/>
                    <p:cNvSpPr/>
                    <p:nvPr/>
                  </p:nvSpPr>
                  <p:spPr>
                    <a:xfrm>
                      <a:off x="2269503" y="2790908"/>
                      <a:ext cx="73025" cy="87630"/>
                    </a:xfrm>
                    <a:prstGeom prst="ellipse">
                      <a:avLst/>
                    </a:prstGeom>
                    <a:solidFill>
                      <a:schemeClr val="tx1"/>
                    </a:solidFill>
                    <a:ln w="635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22" name="9384 Elipse"/>
                    <p:cNvSpPr/>
                    <p:nvPr/>
                  </p:nvSpPr>
                  <p:spPr>
                    <a:xfrm>
                      <a:off x="3188660" y="2790908"/>
                      <a:ext cx="73025" cy="87630"/>
                    </a:xfrm>
                    <a:prstGeom prst="ellipse">
                      <a:avLst/>
                    </a:prstGeom>
                    <a:solidFill>
                      <a:schemeClr val="tx1"/>
                    </a:solidFill>
                    <a:ln w="635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23" name="9386 Elipse"/>
                    <p:cNvSpPr/>
                    <p:nvPr/>
                  </p:nvSpPr>
                  <p:spPr>
                    <a:xfrm>
                      <a:off x="4104495" y="2791229"/>
                      <a:ext cx="73025" cy="87630"/>
                    </a:xfrm>
                    <a:prstGeom prst="ellipse">
                      <a:avLst/>
                    </a:prstGeom>
                    <a:solidFill>
                      <a:schemeClr val="tx1"/>
                    </a:solidFill>
                    <a:ln w="635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24" name="9388 Elipse"/>
                    <p:cNvSpPr/>
                    <p:nvPr/>
                  </p:nvSpPr>
                  <p:spPr>
                    <a:xfrm>
                      <a:off x="5422789" y="2790908"/>
                      <a:ext cx="73025" cy="87630"/>
                    </a:xfrm>
                    <a:prstGeom prst="ellipse">
                      <a:avLst/>
                    </a:prstGeom>
                    <a:solidFill>
                      <a:schemeClr val="tx1"/>
                    </a:solidFill>
                    <a:ln w="635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25" name="9389 Elipse"/>
                    <p:cNvSpPr/>
                    <p:nvPr/>
                  </p:nvSpPr>
                  <p:spPr>
                    <a:xfrm>
                      <a:off x="0" y="2775006"/>
                      <a:ext cx="73025" cy="87630"/>
                    </a:xfrm>
                    <a:prstGeom prst="ellipse">
                      <a:avLst/>
                    </a:prstGeom>
                    <a:solidFill>
                      <a:schemeClr val="tx1"/>
                    </a:solidFill>
                    <a:ln w="635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26" name="9391 Cuadro de texto"/>
                    <p:cNvSpPr txBox="1"/>
                    <p:nvPr/>
                  </p:nvSpPr>
                  <p:spPr>
                    <a:xfrm>
                      <a:off x="628522" y="2401958"/>
                      <a:ext cx="489585" cy="29527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200" dirty="0" err="1">
                          <a:effectLst/>
                          <a:latin typeface="Arial"/>
                          <a:ea typeface="Calibri"/>
                        </a:rPr>
                        <a:t>R</a:t>
                      </a:r>
                      <a:r>
                        <a:rPr lang="es-EC" sz="1200" baseline="-25000" dirty="0" err="1">
                          <a:effectLst/>
                          <a:latin typeface="Arial"/>
                          <a:ea typeface="Calibri"/>
                        </a:rPr>
                        <a:t>ext</a:t>
                      </a:r>
                      <a:endParaRPr lang="es-EC" sz="1200" dirty="0">
                        <a:effectLst/>
                        <a:latin typeface="Arial"/>
                        <a:ea typeface="Calibri"/>
                      </a:endParaRPr>
                    </a:p>
                  </p:txBody>
                </p:sp>
                <p:sp>
                  <p:nvSpPr>
                    <p:cNvPr id="127" name="9392 Cuadro de texto"/>
                    <p:cNvSpPr txBox="1"/>
                    <p:nvPr/>
                  </p:nvSpPr>
                  <p:spPr>
                    <a:xfrm>
                      <a:off x="1514230" y="2401958"/>
                      <a:ext cx="687070" cy="29527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200" dirty="0">
                          <a:effectLst/>
                          <a:latin typeface="Arial"/>
                          <a:ea typeface="Calibri"/>
                        </a:rPr>
                        <a:t>R</a:t>
                      </a:r>
                      <a:r>
                        <a:rPr lang="es-EC" sz="1200" baseline="-25000" dirty="0">
                          <a:effectLst/>
                          <a:latin typeface="Arial"/>
                          <a:ea typeface="Calibri"/>
                        </a:rPr>
                        <a:t>304ext</a:t>
                      </a:r>
                      <a:endParaRPr lang="es-EC" sz="1200" dirty="0">
                        <a:effectLst/>
                        <a:latin typeface="Arial"/>
                        <a:ea typeface="Calibri"/>
                      </a:endParaRPr>
                    </a:p>
                  </p:txBody>
                </p:sp>
                <p:sp>
                  <p:nvSpPr>
                    <p:cNvPr id="128" name="9393 Cuadro de texto"/>
                    <p:cNvSpPr txBox="1"/>
                    <p:nvPr/>
                  </p:nvSpPr>
                  <p:spPr>
                    <a:xfrm>
                      <a:off x="2428699" y="2396560"/>
                      <a:ext cx="668097" cy="28624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200" dirty="0">
                          <a:effectLst/>
                          <a:latin typeface="Arial"/>
                          <a:ea typeface="Calibri"/>
                        </a:rPr>
                        <a:t>R</a:t>
                      </a:r>
                      <a:r>
                        <a:rPr lang="es-EC" sz="1200" baseline="-25000" dirty="0">
                          <a:effectLst/>
                          <a:latin typeface="Arial"/>
                          <a:ea typeface="Calibri"/>
                        </a:rPr>
                        <a:t>poliu</a:t>
                      </a:r>
                      <a:endParaRPr lang="es-EC" sz="1200" dirty="0">
                        <a:effectLst/>
                        <a:latin typeface="Arial"/>
                        <a:ea typeface="Calibri"/>
                      </a:endParaRPr>
                    </a:p>
                  </p:txBody>
                </p:sp>
                <p:cxnSp>
                  <p:nvCxnSpPr>
                    <p:cNvPr id="131" name="9396 Conector recto"/>
                    <p:cNvCxnSpPr/>
                    <p:nvPr/>
                  </p:nvCxnSpPr>
                  <p:spPr>
                    <a:xfrm>
                      <a:off x="71561" y="2830665"/>
                      <a:ext cx="563245" cy="0"/>
                    </a:xfrm>
                    <a:prstGeom prst="line">
                      <a:avLst/>
                    </a:prstGeom>
                  </p:spPr>
                  <p:style>
                    <a:lnRef idx="1">
                      <a:schemeClr val="dk1"/>
                    </a:lnRef>
                    <a:fillRef idx="0">
                      <a:schemeClr val="dk1"/>
                    </a:fillRef>
                    <a:effectRef idx="0">
                      <a:schemeClr val="dk1"/>
                    </a:effectRef>
                    <a:fontRef idx="minor">
                      <a:schemeClr val="tx1"/>
                    </a:fontRef>
                  </p:style>
                </p:cxnSp>
                <p:cxnSp>
                  <p:nvCxnSpPr>
                    <p:cNvPr id="132" name="9397 Conector recto"/>
                    <p:cNvCxnSpPr/>
                    <p:nvPr/>
                  </p:nvCxnSpPr>
                  <p:spPr>
                    <a:xfrm>
                      <a:off x="4818490" y="2822713"/>
                      <a:ext cx="604621" cy="2316"/>
                    </a:xfrm>
                    <a:prstGeom prst="line">
                      <a:avLst/>
                    </a:prstGeom>
                  </p:spPr>
                  <p:style>
                    <a:lnRef idx="1">
                      <a:schemeClr val="dk1"/>
                    </a:lnRef>
                    <a:fillRef idx="0">
                      <a:schemeClr val="dk1"/>
                    </a:fillRef>
                    <a:effectRef idx="0">
                      <a:schemeClr val="dk1"/>
                    </a:effectRef>
                    <a:fontRef idx="minor">
                      <a:schemeClr val="tx1"/>
                    </a:fontRef>
                  </p:style>
                </p:cxnSp>
              </p:grpSp>
              <p:cxnSp>
                <p:nvCxnSpPr>
                  <p:cNvPr id="99" name="9425 Conector recto"/>
                  <p:cNvCxnSpPr/>
                  <p:nvPr/>
                </p:nvCxnSpPr>
                <p:spPr>
                  <a:xfrm flipV="1">
                    <a:off x="1047750" y="2667000"/>
                    <a:ext cx="606033" cy="2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7" name="9424 Cuadro de texto"/>
                <p:cNvSpPr txBox="1"/>
                <p:nvPr/>
              </p:nvSpPr>
              <p:spPr>
                <a:xfrm rot="16200000">
                  <a:off x="3080072" y="1065323"/>
                  <a:ext cx="1161840" cy="29464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200">
                      <a:effectLst/>
                      <a:latin typeface="Arial"/>
                      <a:ea typeface="Calibri"/>
                    </a:rPr>
                    <a:t>Sección</a:t>
                  </a:r>
                  <a:r>
                    <a:rPr lang="en-US" sz="1200">
                      <a:effectLst/>
                      <a:latin typeface="Arial"/>
                      <a:ea typeface="Calibri"/>
                    </a:rPr>
                    <a:t> A</a:t>
                  </a:r>
                  <a:endParaRPr lang="es-EC" sz="1200">
                    <a:effectLst/>
                    <a:latin typeface="Arial"/>
                    <a:ea typeface="Calibri"/>
                  </a:endParaRPr>
                </a:p>
              </p:txBody>
            </p:sp>
          </p:grpSp>
          <p:sp>
            <p:nvSpPr>
              <p:cNvPr id="95" name="9423 Cuadro de texto"/>
              <p:cNvSpPr txBox="1"/>
              <p:nvPr/>
            </p:nvSpPr>
            <p:spPr>
              <a:xfrm rot="16200000">
                <a:off x="2176248" y="1053762"/>
                <a:ext cx="1138719" cy="29464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200">
                    <a:effectLst/>
                    <a:latin typeface="Arial"/>
                    <a:ea typeface="Calibri"/>
                  </a:rPr>
                  <a:t>Sección</a:t>
                </a:r>
                <a:r>
                  <a:rPr lang="en-US" sz="1200">
                    <a:effectLst/>
                    <a:latin typeface="Arial"/>
                    <a:ea typeface="Calibri"/>
                  </a:rPr>
                  <a:t> B</a:t>
                </a:r>
                <a:endParaRPr lang="es-EC" sz="1200">
                  <a:effectLst/>
                  <a:latin typeface="Arial"/>
                  <a:ea typeface="Calibri"/>
                </a:endParaRPr>
              </a:p>
            </p:txBody>
          </p:sp>
        </p:grpSp>
        <p:sp>
          <p:nvSpPr>
            <p:cNvPr id="166" name="9423 Cuadro de texto"/>
            <p:cNvSpPr txBox="1"/>
            <p:nvPr/>
          </p:nvSpPr>
          <p:spPr>
            <a:xfrm rot="16200000">
              <a:off x="3397228" y="4528934"/>
              <a:ext cx="938242" cy="263521"/>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200" dirty="0">
                  <a:effectLst/>
                  <a:latin typeface="Arial"/>
                  <a:ea typeface="Calibri"/>
                </a:rPr>
                <a:t>Sección</a:t>
              </a:r>
              <a:r>
                <a:rPr lang="en-US" sz="1200" dirty="0">
                  <a:effectLst/>
                  <a:latin typeface="Arial"/>
                  <a:ea typeface="Calibri"/>
                </a:rPr>
                <a:t> </a:t>
              </a:r>
              <a:r>
                <a:rPr lang="en-US" sz="1200" dirty="0" smtClean="0">
                  <a:effectLst/>
                  <a:latin typeface="Arial"/>
                  <a:ea typeface="Calibri"/>
                </a:rPr>
                <a:t>C</a:t>
              </a:r>
              <a:endParaRPr lang="es-EC" sz="1200" dirty="0">
                <a:effectLst/>
                <a:latin typeface="Arial"/>
                <a:ea typeface="Calibri"/>
              </a:endParaRPr>
            </a:p>
          </p:txBody>
        </p:sp>
      </p:grpSp>
      <mc:AlternateContent xmlns:mc="http://schemas.openxmlformats.org/markup-compatibility/2006" xmlns:a14="http://schemas.microsoft.com/office/drawing/2010/main">
        <mc:Choice Requires="a14">
          <p:sp>
            <p:nvSpPr>
              <p:cNvPr id="90" name="89 Rectángulo"/>
              <p:cNvSpPr/>
              <p:nvPr/>
            </p:nvSpPr>
            <p:spPr>
              <a:xfrm>
                <a:off x="3779912" y="2050087"/>
                <a:ext cx="5544616" cy="68999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acc>
                            <m:accPr>
                              <m:chr m:val="̇"/>
                              <m:ctrlPr>
                                <a:rPr lang="es-EC" i="1">
                                  <a:latin typeface="Cambria Math" panose="02040503050406030204" pitchFamily="18" charset="0"/>
                                </a:rPr>
                              </m:ctrlPr>
                            </m:accPr>
                            <m:e>
                              <m:r>
                                <a:rPr lang="es-EC" i="1">
                                  <a:latin typeface="Cambria Math"/>
                                </a:rPr>
                                <m:t>𝑄</m:t>
                              </m:r>
                            </m:e>
                          </m:acc>
                        </m:e>
                        <m:sub>
                          <m:r>
                            <a:rPr lang="es-EC" i="1">
                              <a:latin typeface="Cambria Math"/>
                            </a:rPr>
                            <m:t>𝑝</m:t>
                          </m:r>
                          <m:r>
                            <a:rPr lang="es-EC">
                              <a:latin typeface="Cambria Math"/>
                            </a:rPr>
                            <m:t>é</m:t>
                          </m:r>
                          <m:r>
                            <a:rPr lang="es-EC" i="1">
                              <a:latin typeface="Cambria Math"/>
                            </a:rPr>
                            <m:t>𝑟𝑑𝑖𝑑𝑎𝑠</m:t>
                          </m:r>
                        </m:sub>
                      </m:sSub>
                      <m:r>
                        <a:rPr lang="es-EC" i="1">
                          <a:latin typeface="Cambria Math"/>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a:rPr>
                                <m:t>∆</m:t>
                              </m:r>
                              <m:r>
                                <a:rPr lang="es-EC" i="1">
                                  <a:latin typeface="Cambria Math"/>
                                </a:rPr>
                                <m:t>𝑇</m:t>
                              </m:r>
                            </m:e>
                            <m:sub>
                              <m:r>
                                <a:rPr lang="es-EC" i="1">
                                  <a:latin typeface="Cambria Math"/>
                                </a:rPr>
                                <m:t>𝑎𝑚</m:t>
                              </m:r>
                            </m:sub>
                          </m:sSub>
                        </m:num>
                        <m:den>
                          <m:sSub>
                            <m:sSubPr>
                              <m:ctrlPr>
                                <a:rPr lang="es-EC" i="1">
                                  <a:latin typeface="Cambria Math" panose="02040503050406030204" pitchFamily="18" charset="0"/>
                                </a:rPr>
                              </m:ctrlPr>
                            </m:sSubPr>
                            <m:e>
                              <m:r>
                                <a:rPr lang="es-EC" i="1">
                                  <a:latin typeface="Cambria Math"/>
                                </a:rPr>
                                <m:t>𝑅</m:t>
                              </m:r>
                            </m:e>
                            <m:sub>
                              <m:r>
                                <a:rPr lang="es-EC" i="1">
                                  <a:latin typeface="Cambria Math"/>
                                </a:rPr>
                                <m:t>𝑖𝑛𝑡</m:t>
                              </m:r>
                            </m:sub>
                          </m:sSub>
                          <m:r>
                            <a:rPr lang="es-EC" i="1">
                              <a:latin typeface="Cambria Math"/>
                            </a:rPr>
                            <m:t>+</m:t>
                          </m:r>
                          <m:sSub>
                            <m:sSubPr>
                              <m:ctrlPr>
                                <a:rPr lang="es-EC" i="1">
                                  <a:latin typeface="Cambria Math" panose="02040503050406030204" pitchFamily="18" charset="0"/>
                                </a:rPr>
                              </m:ctrlPr>
                            </m:sSubPr>
                            <m:e>
                              <m:sSub>
                                <m:sSubPr>
                                  <m:ctrlPr>
                                    <a:rPr lang="es-EC" i="1">
                                      <a:latin typeface="Cambria Math" panose="02040503050406030204" pitchFamily="18" charset="0"/>
                                    </a:rPr>
                                  </m:ctrlPr>
                                </m:sSubPr>
                                <m:e>
                                  <m:r>
                                    <a:rPr lang="es-EC" i="1">
                                      <a:latin typeface="Cambria Math"/>
                                    </a:rPr>
                                    <m:t>𝑅</m:t>
                                  </m:r>
                                </m:e>
                                <m:sub>
                                  <m:r>
                                    <a:rPr lang="es-EC" i="1">
                                      <a:latin typeface="Cambria Math"/>
                                    </a:rPr>
                                    <m:t>304</m:t>
                                  </m:r>
                                  <m:r>
                                    <a:rPr lang="es-EC" i="1">
                                      <a:latin typeface="Cambria Math"/>
                                    </a:rPr>
                                    <m:t>𝑖𝑛𝑡</m:t>
                                  </m:r>
                                </m:sub>
                              </m:sSub>
                              <m:r>
                                <a:rPr lang="es-EC" i="1">
                                  <a:latin typeface="Cambria Math"/>
                                </a:rPr>
                                <m:t>+</m:t>
                              </m:r>
                              <m:r>
                                <a:rPr lang="es-EC" i="1">
                                  <a:latin typeface="Cambria Math"/>
                                </a:rPr>
                                <m:t>𝑅</m:t>
                              </m:r>
                            </m:e>
                            <m:sub>
                              <m:r>
                                <a:rPr lang="es-EC" i="1">
                                  <a:latin typeface="Cambria Math"/>
                                </a:rPr>
                                <m:t>𝑝𝑜𝑙𝑖𝑢</m:t>
                              </m:r>
                            </m:sub>
                          </m:sSub>
                          <m:r>
                            <a:rPr lang="es-EC" i="1">
                              <a:latin typeface="Cambria Math"/>
                            </a:rPr>
                            <m:t>+</m:t>
                          </m:r>
                          <m:sSub>
                            <m:sSubPr>
                              <m:ctrlPr>
                                <a:rPr lang="es-EC" i="1">
                                  <a:latin typeface="Cambria Math" panose="02040503050406030204" pitchFamily="18" charset="0"/>
                                </a:rPr>
                              </m:ctrlPr>
                            </m:sSubPr>
                            <m:e>
                              <m:r>
                                <a:rPr lang="es-EC" i="1">
                                  <a:latin typeface="Cambria Math"/>
                                </a:rPr>
                                <m:t>𝑅</m:t>
                              </m:r>
                            </m:e>
                            <m:sub>
                              <m:r>
                                <a:rPr lang="es-EC" i="1">
                                  <a:latin typeface="Cambria Math"/>
                                </a:rPr>
                                <m:t>304</m:t>
                              </m:r>
                              <m:r>
                                <a:rPr lang="es-EC" i="1">
                                  <a:latin typeface="Cambria Math"/>
                                </a:rPr>
                                <m:t>𝑒𝑥𝑡</m:t>
                              </m:r>
                            </m:sub>
                          </m:sSub>
                          <m:r>
                            <a:rPr lang="es-EC" i="1">
                              <a:latin typeface="Cambria Math"/>
                            </a:rPr>
                            <m:t>+</m:t>
                          </m:r>
                          <m:sSub>
                            <m:sSubPr>
                              <m:ctrlPr>
                                <a:rPr lang="es-EC" i="1">
                                  <a:latin typeface="Cambria Math" panose="02040503050406030204" pitchFamily="18" charset="0"/>
                                </a:rPr>
                              </m:ctrlPr>
                            </m:sSubPr>
                            <m:e>
                              <m:r>
                                <a:rPr lang="es-EC" i="1">
                                  <a:latin typeface="Cambria Math"/>
                                </a:rPr>
                                <m:t>𝑅</m:t>
                              </m:r>
                            </m:e>
                            <m:sub>
                              <m:r>
                                <a:rPr lang="es-EC" i="1">
                                  <a:latin typeface="Cambria Math"/>
                                </a:rPr>
                                <m:t>𝑒𝑥𝑡</m:t>
                              </m:r>
                            </m:sub>
                          </m:sSub>
                        </m:den>
                      </m:f>
                    </m:oMath>
                  </m:oMathPara>
                </a14:m>
                <a:endParaRPr lang="es-EC" dirty="0"/>
              </a:p>
            </p:txBody>
          </p:sp>
        </mc:Choice>
        <mc:Fallback xmlns="">
          <p:sp>
            <p:nvSpPr>
              <p:cNvPr id="90" name="89 Rectángulo"/>
              <p:cNvSpPr>
                <a:spLocks noRot="1" noChangeAspect="1" noMove="1" noResize="1" noEditPoints="1" noAdjustHandles="1" noChangeArrowheads="1" noChangeShapeType="1" noTextEdit="1"/>
              </p:cNvSpPr>
              <p:nvPr/>
            </p:nvSpPr>
            <p:spPr>
              <a:xfrm>
                <a:off x="3779912" y="2050087"/>
                <a:ext cx="5544616" cy="689997"/>
              </a:xfrm>
              <a:prstGeom prst="rect">
                <a:avLst/>
              </a:prstGeom>
              <a:blipFill rotWithShape="1">
                <a:blip r:embed="rId7"/>
                <a:stretch>
                  <a:fillRect/>
                </a:stretch>
              </a:blipFill>
            </p:spPr>
            <p:txBody>
              <a:bodyPr/>
              <a:lstStyle/>
              <a:p>
                <a:r>
                  <a:rPr lang="es-MX">
                    <a:noFill/>
                  </a:rPr>
                  <a:t> </a:t>
                </a:r>
              </a:p>
            </p:txBody>
          </p:sp>
        </mc:Fallback>
      </mc:AlternateContent>
    </p:spTree>
    <p:extLst>
      <p:ext uri="{BB962C8B-B14F-4D97-AF65-F5344CB8AC3E}">
        <p14:creationId xmlns:p14="http://schemas.microsoft.com/office/powerpoint/2010/main" val="11335520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440305" y="332056"/>
            <a:ext cx="8479414" cy="523220"/>
          </a:xfrm>
          <a:prstGeom prst="rect">
            <a:avLst/>
          </a:prstGeom>
        </p:spPr>
        <p:txBody>
          <a:bodyPr wrap="square">
            <a:spAutoFit/>
          </a:bodyPr>
          <a:lstStyle/>
          <a:p>
            <a:r>
              <a:rPr lang="es-EC" sz="2800" b="1" i="1" dirty="0" smtClean="0"/>
              <a:t>ANÁLISIS DE TRANSFERENCIA DE CALOR EN EL TANQUE </a:t>
            </a:r>
            <a:endParaRPr lang="es-EC" sz="2800" b="1" i="1" dirty="0"/>
          </a:p>
        </p:txBody>
      </p:sp>
      <p:sp>
        <p:nvSpPr>
          <p:cNvPr id="90" name="89 Rectángulo"/>
          <p:cNvSpPr/>
          <p:nvPr/>
        </p:nvSpPr>
        <p:spPr>
          <a:xfrm>
            <a:off x="461232" y="1086340"/>
            <a:ext cx="4927398" cy="923330"/>
          </a:xfrm>
          <a:prstGeom prst="rect">
            <a:avLst/>
          </a:prstGeom>
        </p:spPr>
        <p:txBody>
          <a:bodyPr wrap="square">
            <a:spAutoFit/>
          </a:bodyPr>
          <a:lstStyle/>
          <a:p>
            <a:pPr marL="285750" indent="-285750" algn="just">
              <a:buFont typeface="Arial" panose="020B0604020202020204" pitchFamily="34" charset="0"/>
              <a:buChar char="•"/>
            </a:pPr>
            <a:r>
              <a:rPr lang="es-EC" b="1" i="1" dirty="0"/>
              <a:t> </a:t>
            </a:r>
            <a:r>
              <a:rPr lang="es-EC" b="1" i="1" dirty="0" smtClean="0"/>
              <a:t>RESISTENCIA DE TRANSMISIÓN DE CALOR POR CONVECCIÓN ENTRE EL PRODUCTO Y LAS TAPAS INTERNAS</a:t>
            </a:r>
            <a:endParaRPr lang="es-EC" b="1" i="1" dirty="0"/>
          </a:p>
        </p:txBody>
      </p:sp>
      <p:grpSp>
        <p:nvGrpSpPr>
          <p:cNvPr id="91" name="136 Grupo"/>
          <p:cNvGrpSpPr/>
          <p:nvPr/>
        </p:nvGrpSpPr>
        <p:grpSpPr>
          <a:xfrm>
            <a:off x="5724125" y="983061"/>
            <a:ext cx="3342651" cy="2661963"/>
            <a:chOff x="-222130" y="0"/>
            <a:chExt cx="3799607" cy="2671869"/>
          </a:xfrm>
        </p:grpSpPr>
        <p:grpSp>
          <p:nvGrpSpPr>
            <p:cNvPr id="92" name="143 Grupo"/>
            <p:cNvGrpSpPr/>
            <p:nvPr/>
          </p:nvGrpSpPr>
          <p:grpSpPr>
            <a:xfrm>
              <a:off x="1043425" y="11219"/>
              <a:ext cx="1543050" cy="2660650"/>
              <a:chOff x="0" y="0"/>
              <a:chExt cx="1543050" cy="2660650"/>
            </a:xfrm>
          </p:grpSpPr>
          <p:pic>
            <p:nvPicPr>
              <p:cNvPr id="179" name="178 Imagen" descr="G:\TESIS\Tesis hacienda Alborado\Solidwork\Ensamble Tanque\Ensamblaje - tanque - corte.JPG"/>
              <p:cNvPicPr>
                <a:picLocks noChangeAspect="1"/>
              </p:cNvPicPr>
              <p:nvPr/>
            </p:nvPicPr>
            <p:blipFill rotWithShape="1">
              <a:blip r:embed="rId5" cstate="print">
                <a:extLst>
                  <a:ext uri="{28A0092B-C50C-407E-A947-70E740481C1C}">
                    <a14:useLocalDpi xmlns:a14="http://schemas.microsoft.com/office/drawing/2010/main" val="0"/>
                  </a:ext>
                </a:extLst>
              </a:blip>
              <a:srcRect l="32763" t="6961" r="39602" b="12935"/>
              <a:stretch/>
            </p:blipFill>
            <p:spPr bwMode="auto">
              <a:xfrm>
                <a:off x="0" y="101600"/>
                <a:ext cx="1543050" cy="2559050"/>
              </a:xfrm>
              <a:prstGeom prst="rect">
                <a:avLst/>
              </a:prstGeom>
              <a:noFill/>
              <a:ln>
                <a:noFill/>
              </a:ln>
              <a:extLst>
                <a:ext uri="{53640926-AAD7-44D8-BBD7-CCE9431645EC}">
                  <a14:shadowObscured xmlns:a14="http://schemas.microsoft.com/office/drawing/2010/main"/>
                </a:ext>
              </a:extLst>
            </p:spPr>
          </p:pic>
          <p:pic>
            <p:nvPicPr>
              <p:cNvPr id="180" name="179 Imagen" descr="G:\TESIS\Tesis hacienda Alborado\Solidwork\Agitador\Agitador.JPG"/>
              <p:cNvPicPr>
                <a:picLocks noChangeAspect="1"/>
              </p:cNvPicPr>
              <p:nvPr/>
            </p:nvPicPr>
            <p:blipFill rotWithShape="1">
              <a:blip r:embed="rId6" cstate="print">
                <a:extLst>
                  <a:ext uri="{28A0092B-C50C-407E-A947-70E740481C1C}">
                    <a14:useLocalDpi xmlns:a14="http://schemas.microsoft.com/office/drawing/2010/main" val="0"/>
                  </a:ext>
                </a:extLst>
              </a:blip>
              <a:srcRect l="42165" t="10409" r="40171" b="5891"/>
              <a:stretch/>
            </p:blipFill>
            <p:spPr bwMode="auto">
              <a:xfrm>
                <a:off x="209550" y="0"/>
                <a:ext cx="787400" cy="2139950"/>
              </a:xfrm>
              <a:prstGeom prst="rect">
                <a:avLst/>
              </a:prstGeom>
              <a:noFill/>
              <a:ln>
                <a:noFill/>
              </a:ln>
              <a:extLst>
                <a:ext uri="{53640926-AAD7-44D8-BBD7-CCE9431645EC}">
                  <a14:shadowObscured xmlns:a14="http://schemas.microsoft.com/office/drawing/2010/main"/>
                </a:ext>
              </a:extLst>
            </p:spPr>
          </p:pic>
        </p:grpSp>
        <p:cxnSp>
          <p:nvCxnSpPr>
            <p:cNvPr id="167" name="148 Conector recto"/>
            <p:cNvCxnSpPr/>
            <p:nvPr/>
          </p:nvCxnSpPr>
          <p:spPr>
            <a:xfrm flipV="1">
              <a:off x="1256598" y="1060255"/>
              <a:ext cx="0" cy="27432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8" name="149 Conector recto"/>
            <p:cNvCxnSpPr/>
            <p:nvPr/>
          </p:nvCxnSpPr>
          <p:spPr>
            <a:xfrm flipV="1">
              <a:off x="1256598" y="1166841"/>
              <a:ext cx="139700" cy="1682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9" name="150 Conector recto"/>
            <p:cNvCxnSpPr/>
            <p:nvPr/>
          </p:nvCxnSpPr>
          <p:spPr>
            <a:xfrm flipV="1">
              <a:off x="1398855" y="1163031"/>
              <a:ext cx="0" cy="26352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0" name="151 Conector recto"/>
            <p:cNvCxnSpPr/>
            <p:nvPr/>
          </p:nvCxnSpPr>
          <p:spPr>
            <a:xfrm flipV="1">
              <a:off x="1393033" y="1303227"/>
              <a:ext cx="93084" cy="1265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1" name="154 Conector recto"/>
            <p:cNvCxnSpPr/>
            <p:nvPr/>
          </p:nvCxnSpPr>
          <p:spPr>
            <a:xfrm>
              <a:off x="1486117" y="1303227"/>
              <a:ext cx="87059" cy="562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2" name="156 Conector recto"/>
            <p:cNvCxnSpPr/>
            <p:nvPr/>
          </p:nvCxnSpPr>
          <p:spPr>
            <a:xfrm>
              <a:off x="1133182" y="1161231"/>
              <a:ext cx="44450" cy="2730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3" name="352 Conector recto"/>
            <p:cNvCxnSpPr/>
            <p:nvPr/>
          </p:nvCxnSpPr>
          <p:spPr>
            <a:xfrm flipV="1">
              <a:off x="1172451" y="1060255"/>
              <a:ext cx="82550" cy="13208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74" name="363 Rectángulo"/>
            <p:cNvSpPr/>
            <p:nvPr/>
          </p:nvSpPr>
          <p:spPr>
            <a:xfrm>
              <a:off x="2681492" y="286101"/>
              <a:ext cx="895985" cy="397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200">
                  <a:effectLst/>
                  <a:latin typeface="Arial"/>
                  <a:ea typeface="Calibri"/>
                </a:rPr>
                <a:t>Leche cruda</a:t>
              </a:r>
            </a:p>
          </p:txBody>
        </p:sp>
        <p:sp>
          <p:nvSpPr>
            <p:cNvPr id="175" name="364 Rectángulo"/>
            <p:cNvSpPr/>
            <p:nvPr/>
          </p:nvSpPr>
          <p:spPr>
            <a:xfrm>
              <a:off x="-222130" y="0"/>
              <a:ext cx="1118116" cy="3852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200">
                  <a:effectLst/>
                  <a:latin typeface="Arial"/>
                  <a:ea typeface="Calibri"/>
                </a:rPr>
                <a:t>Agitador</a:t>
              </a:r>
            </a:p>
          </p:txBody>
        </p:sp>
        <p:cxnSp>
          <p:nvCxnSpPr>
            <p:cNvPr id="176" name="365 Conector recto de flecha"/>
            <p:cNvCxnSpPr/>
            <p:nvPr/>
          </p:nvCxnSpPr>
          <p:spPr>
            <a:xfrm>
              <a:off x="566591" y="336589"/>
              <a:ext cx="1036301" cy="5728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7" name="366 Conector recto de flecha"/>
            <p:cNvCxnSpPr/>
            <p:nvPr/>
          </p:nvCxnSpPr>
          <p:spPr>
            <a:xfrm flipH="1">
              <a:off x="1750262" y="633909"/>
              <a:ext cx="1345377" cy="4279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8" name="367 Cuadro de texto"/>
            <p:cNvSpPr txBox="1"/>
            <p:nvPr/>
          </p:nvSpPr>
          <p:spPr>
            <a:xfrm>
              <a:off x="1025806" y="1335116"/>
              <a:ext cx="638200" cy="30528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200" b="1">
                  <a:effectLst/>
                  <a:latin typeface="Arial"/>
                  <a:ea typeface="Calibri"/>
                </a:rPr>
                <a:t>R</a:t>
              </a:r>
              <a:r>
                <a:rPr lang="es-EC" sz="600" b="1">
                  <a:effectLst/>
                  <a:latin typeface="Arial"/>
                  <a:ea typeface="Calibri"/>
                </a:rPr>
                <a:t>int</a:t>
              </a:r>
              <a:endParaRPr lang="es-EC" sz="1200">
                <a:effectLst/>
                <a:latin typeface="Arial"/>
                <a:ea typeface="Calibri"/>
              </a:endParaRPr>
            </a:p>
          </p:txBody>
        </p:sp>
      </p:grpSp>
      <mc:AlternateContent xmlns:mc="http://schemas.openxmlformats.org/markup-compatibility/2006" xmlns:a14="http://schemas.microsoft.com/office/drawing/2010/main">
        <mc:Choice Requires="a14">
          <p:sp>
            <p:nvSpPr>
              <p:cNvPr id="2" name="1 Rectángulo"/>
              <p:cNvSpPr/>
              <p:nvPr/>
            </p:nvSpPr>
            <p:spPr>
              <a:xfrm>
                <a:off x="576739" y="2494579"/>
                <a:ext cx="1975028" cy="6594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n-US" i="1">
                              <a:latin typeface="Cambria Math"/>
                            </a:rPr>
                            <m:t> </m:t>
                          </m:r>
                          <m:r>
                            <a:rPr lang="es-EC" i="1">
                              <a:latin typeface="Cambria Math"/>
                            </a:rPr>
                            <m:t>𝑅</m:t>
                          </m:r>
                        </m:e>
                        <m:sub>
                          <m:r>
                            <a:rPr lang="es-EC" i="1">
                              <a:latin typeface="Cambria Math"/>
                            </a:rPr>
                            <m:t>𝑖𝑛𝑡</m:t>
                          </m:r>
                        </m:sub>
                      </m:sSub>
                      <m:r>
                        <a:rPr lang="es-EC" i="1">
                          <a:latin typeface="Cambria Math"/>
                        </a:rPr>
                        <m:t>=</m:t>
                      </m:r>
                      <m:f>
                        <m:fPr>
                          <m:ctrlPr>
                            <a:rPr lang="es-EC" i="1">
                              <a:latin typeface="Cambria Math" panose="02040503050406030204" pitchFamily="18" charset="0"/>
                            </a:rPr>
                          </m:ctrlPr>
                        </m:fPr>
                        <m:num>
                          <m:r>
                            <a:rPr lang="es-EC" i="1">
                              <a:latin typeface="Cambria Math"/>
                            </a:rPr>
                            <m:t>1</m:t>
                          </m:r>
                        </m:num>
                        <m:den>
                          <m:sSub>
                            <m:sSubPr>
                              <m:ctrlPr>
                                <a:rPr lang="es-EC" i="1">
                                  <a:latin typeface="Cambria Math" panose="02040503050406030204" pitchFamily="18" charset="0"/>
                                </a:rPr>
                              </m:ctrlPr>
                            </m:sSubPr>
                            <m:e>
                              <m:r>
                                <a:rPr lang="es-EC" i="1">
                                  <a:latin typeface="Cambria Math"/>
                                </a:rPr>
                                <m:t>h</m:t>
                              </m:r>
                            </m:e>
                            <m:sub>
                              <m:r>
                                <a:rPr lang="es-EC" i="1">
                                  <a:latin typeface="Cambria Math"/>
                                </a:rPr>
                                <m:t>𝑐𝑜𝑛𝑣</m:t>
                              </m:r>
                            </m:sub>
                          </m:sSub>
                          <m:r>
                            <a:rPr lang="es-EC" i="1">
                              <a:latin typeface="Cambria Math"/>
                            </a:rPr>
                            <m:t>∗</m:t>
                          </m:r>
                          <m:sSub>
                            <m:sSubPr>
                              <m:ctrlPr>
                                <a:rPr lang="es-EC" i="1">
                                  <a:latin typeface="Cambria Math" panose="02040503050406030204" pitchFamily="18" charset="0"/>
                                </a:rPr>
                              </m:ctrlPr>
                            </m:sSubPr>
                            <m:e>
                              <m:r>
                                <a:rPr lang="es-EC" i="1">
                                  <a:latin typeface="Cambria Math"/>
                                </a:rPr>
                                <m:t>𝐴</m:t>
                              </m:r>
                            </m:e>
                            <m:sub>
                              <m:r>
                                <a:rPr lang="es-EC" i="1">
                                  <a:latin typeface="Cambria Math"/>
                                </a:rPr>
                                <m:t>𝑖𝑛𝑡</m:t>
                              </m:r>
                            </m:sub>
                          </m:sSub>
                        </m:den>
                      </m:f>
                    </m:oMath>
                  </m:oMathPara>
                </a14:m>
                <a:endParaRPr lang="es-EC" dirty="0"/>
              </a:p>
            </p:txBody>
          </p:sp>
        </mc:Choice>
        <mc:Fallback xmlns="">
          <p:sp>
            <p:nvSpPr>
              <p:cNvPr id="2" name="1 Rectángulo"/>
              <p:cNvSpPr>
                <a:spLocks noRot="1" noChangeAspect="1" noMove="1" noResize="1" noEditPoints="1" noAdjustHandles="1" noChangeArrowheads="1" noChangeShapeType="1" noTextEdit="1"/>
              </p:cNvSpPr>
              <p:nvPr/>
            </p:nvSpPr>
            <p:spPr>
              <a:xfrm>
                <a:off x="576739" y="2494579"/>
                <a:ext cx="1975028" cy="659476"/>
              </a:xfrm>
              <a:prstGeom prst="rect">
                <a:avLst/>
              </a:prstGeom>
              <a:blipFill rotWithShape="1">
                <a:blip r:embed="rId7"/>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2" name="21 Rectángulo"/>
              <p:cNvSpPr/>
              <p:nvPr/>
            </p:nvSpPr>
            <p:spPr>
              <a:xfrm>
                <a:off x="2812022" y="2542284"/>
                <a:ext cx="2585836" cy="6117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C" b="1" i="1">
                              <a:latin typeface="Cambria Math"/>
                            </a:rPr>
                            <m:t>𝑹</m:t>
                          </m:r>
                        </m:e>
                        <m:sub>
                          <m:r>
                            <a:rPr lang="es-EC" b="1" i="1">
                              <a:latin typeface="Cambria Math"/>
                            </a:rPr>
                            <m:t>𝒊𝒏𝒕</m:t>
                          </m:r>
                        </m:sub>
                      </m:sSub>
                      <m:r>
                        <a:rPr lang="es-EC" b="1" i="1">
                          <a:latin typeface="Cambria Math"/>
                        </a:rPr>
                        <m:t>=</m:t>
                      </m:r>
                      <m:r>
                        <a:rPr lang="es-EC" b="1" i="1">
                          <a:latin typeface="Cambria Math"/>
                        </a:rPr>
                        <m:t>𝟐</m:t>
                      </m:r>
                      <m:r>
                        <a:rPr lang="es-EC" b="1" i="1">
                          <a:latin typeface="Cambria Math"/>
                        </a:rPr>
                        <m:t>,</m:t>
                      </m:r>
                      <m:r>
                        <a:rPr lang="es-EC" b="1" i="1">
                          <a:latin typeface="Cambria Math"/>
                        </a:rPr>
                        <m:t>𝟐𝟒𝟏</m:t>
                      </m:r>
                      <m:r>
                        <a:rPr lang="es-EC" b="1" i="1">
                          <a:latin typeface="Cambria Math"/>
                        </a:rPr>
                        <m:t>∗</m:t>
                      </m:r>
                      <m:sSup>
                        <m:sSupPr>
                          <m:ctrlPr>
                            <a:rPr lang="es-EC" b="1" i="1">
                              <a:latin typeface="Cambria Math" panose="02040503050406030204" pitchFamily="18" charset="0"/>
                            </a:rPr>
                          </m:ctrlPr>
                        </m:sSupPr>
                        <m:e>
                          <m:r>
                            <a:rPr lang="es-EC" b="1" i="1">
                              <a:latin typeface="Cambria Math"/>
                            </a:rPr>
                            <m:t>𝟏𝟎</m:t>
                          </m:r>
                        </m:e>
                        <m:sup>
                          <m:r>
                            <a:rPr lang="es-EC" b="1" i="1">
                              <a:latin typeface="Cambria Math"/>
                            </a:rPr>
                            <m:t>−</m:t>
                          </m:r>
                          <m:r>
                            <a:rPr lang="es-EC" b="1" i="1">
                              <a:latin typeface="Cambria Math"/>
                            </a:rPr>
                            <m:t>𝟒</m:t>
                          </m:r>
                        </m:sup>
                      </m:sSup>
                      <m:f>
                        <m:fPr>
                          <m:ctrlPr>
                            <a:rPr lang="es-EC" b="1" i="1">
                              <a:latin typeface="Cambria Math" panose="02040503050406030204" pitchFamily="18" charset="0"/>
                            </a:rPr>
                          </m:ctrlPr>
                        </m:fPr>
                        <m:num>
                          <m:r>
                            <a:rPr lang="es-EC" b="1" i="1">
                              <a:latin typeface="Cambria Math"/>
                            </a:rPr>
                            <m:t>°</m:t>
                          </m:r>
                          <m:r>
                            <a:rPr lang="es-EC" b="1" i="1">
                              <a:latin typeface="Cambria Math"/>
                            </a:rPr>
                            <m:t>𝑪</m:t>
                          </m:r>
                        </m:num>
                        <m:den>
                          <m:r>
                            <a:rPr lang="es-EC" b="1" i="1">
                              <a:latin typeface="Cambria Math"/>
                            </a:rPr>
                            <m:t>𝑾</m:t>
                          </m:r>
                        </m:den>
                      </m:f>
                    </m:oMath>
                  </m:oMathPara>
                </a14:m>
                <a:endParaRPr lang="es-EC" dirty="0"/>
              </a:p>
            </p:txBody>
          </p:sp>
        </mc:Choice>
        <mc:Fallback xmlns="">
          <p:sp>
            <p:nvSpPr>
              <p:cNvPr id="22" name="21 Rectángulo"/>
              <p:cNvSpPr>
                <a:spLocks noRot="1" noChangeAspect="1" noMove="1" noResize="1" noEditPoints="1" noAdjustHandles="1" noChangeArrowheads="1" noChangeShapeType="1" noTextEdit="1"/>
              </p:cNvSpPr>
              <p:nvPr/>
            </p:nvSpPr>
            <p:spPr>
              <a:xfrm>
                <a:off x="2812022" y="2542284"/>
                <a:ext cx="2585836" cy="611771"/>
              </a:xfrm>
              <a:prstGeom prst="rect">
                <a:avLst/>
              </a:prstGeom>
              <a:blipFill rotWithShape="1">
                <a:blip r:embed="rId8"/>
                <a:stretch>
                  <a:fillRect/>
                </a:stretch>
              </a:blipFill>
            </p:spPr>
            <p:txBody>
              <a:bodyPr/>
              <a:lstStyle/>
              <a:p>
                <a:r>
                  <a:rPr lang="es-MX">
                    <a:noFill/>
                  </a:rPr>
                  <a:t> </a:t>
                </a:r>
              </a:p>
            </p:txBody>
          </p:sp>
        </mc:Fallback>
      </mc:AlternateContent>
      <p:sp>
        <p:nvSpPr>
          <p:cNvPr id="29" name="28 Rectángulo"/>
          <p:cNvSpPr/>
          <p:nvPr/>
        </p:nvSpPr>
        <p:spPr>
          <a:xfrm>
            <a:off x="418971" y="4019046"/>
            <a:ext cx="5305155" cy="923330"/>
          </a:xfrm>
          <a:prstGeom prst="rect">
            <a:avLst/>
          </a:prstGeom>
        </p:spPr>
        <p:txBody>
          <a:bodyPr wrap="square">
            <a:spAutoFit/>
          </a:bodyPr>
          <a:lstStyle/>
          <a:p>
            <a:pPr marL="285750" indent="-285750" algn="just">
              <a:buFont typeface="Arial" panose="020B0604020202020204" pitchFamily="34" charset="0"/>
              <a:buChar char="•"/>
            </a:pPr>
            <a:r>
              <a:rPr lang="es-EC" b="1" i="1" dirty="0"/>
              <a:t> </a:t>
            </a:r>
            <a:r>
              <a:rPr lang="es-EC" b="1" i="1" dirty="0" smtClean="0"/>
              <a:t>RESISTENCIA DE TRANSMISIÓN DE CALOR POR CONVECCIÓN DESDE EL AMBIENTE HACIA LAS TAPAS EXTERNAS</a:t>
            </a:r>
            <a:endParaRPr lang="es-EC" b="1" i="1" dirty="0"/>
          </a:p>
        </p:txBody>
      </p:sp>
      <mc:AlternateContent xmlns:mc="http://schemas.openxmlformats.org/markup-compatibility/2006" xmlns:a14="http://schemas.microsoft.com/office/drawing/2010/main">
        <mc:Choice Requires="a14">
          <p:sp>
            <p:nvSpPr>
              <p:cNvPr id="30" name="29 Rectángulo"/>
              <p:cNvSpPr/>
              <p:nvPr/>
            </p:nvSpPr>
            <p:spPr>
              <a:xfrm>
                <a:off x="626035" y="5259408"/>
                <a:ext cx="1920526" cy="6593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a:rPr>
                            <m:t>𝑅</m:t>
                          </m:r>
                        </m:e>
                        <m:sub>
                          <m:r>
                            <a:rPr lang="es-EC" i="1">
                              <a:latin typeface="Cambria Math"/>
                            </a:rPr>
                            <m:t>𝑒𝑥𝑡</m:t>
                          </m:r>
                        </m:sub>
                      </m:sSub>
                      <m:r>
                        <a:rPr lang="es-EC" i="1">
                          <a:latin typeface="Cambria Math"/>
                        </a:rPr>
                        <m:t>=</m:t>
                      </m:r>
                      <m:f>
                        <m:fPr>
                          <m:ctrlPr>
                            <a:rPr lang="es-EC" i="1">
                              <a:latin typeface="Cambria Math" panose="02040503050406030204" pitchFamily="18" charset="0"/>
                            </a:rPr>
                          </m:ctrlPr>
                        </m:fPr>
                        <m:num>
                          <m:r>
                            <a:rPr lang="es-EC" i="1">
                              <a:latin typeface="Cambria Math"/>
                            </a:rPr>
                            <m:t>1</m:t>
                          </m:r>
                        </m:num>
                        <m:den>
                          <m:sSub>
                            <m:sSubPr>
                              <m:ctrlPr>
                                <a:rPr lang="es-EC" i="1">
                                  <a:latin typeface="Cambria Math" panose="02040503050406030204" pitchFamily="18" charset="0"/>
                                </a:rPr>
                              </m:ctrlPr>
                            </m:sSubPr>
                            <m:e>
                              <m:r>
                                <a:rPr lang="es-EC" i="1">
                                  <a:latin typeface="Cambria Math"/>
                                </a:rPr>
                                <m:t>h</m:t>
                              </m:r>
                            </m:e>
                            <m:sub>
                              <m:r>
                                <a:rPr lang="es-EC" i="1">
                                  <a:latin typeface="Cambria Math"/>
                                </a:rPr>
                                <m:t>𝑒𝑥𝑡</m:t>
                              </m:r>
                            </m:sub>
                          </m:sSub>
                          <m:r>
                            <a:rPr lang="es-EC" i="1">
                              <a:latin typeface="Cambria Math"/>
                            </a:rPr>
                            <m:t>∗</m:t>
                          </m:r>
                          <m:sSub>
                            <m:sSubPr>
                              <m:ctrlPr>
                                <a:rPr lang="es-EC" i="1">
                                  <a:latin typeface="Cambria Math" panose="02040503050406030204" pitchFamily="18" charset="0"/>
                                </a:rPr>
                              </m:ctrlPr>
                            </m:sSubPr>
                            <m:e>
                              <m:r>
                                <a:rPr lang="es-EC" i="1">
                                  <a:latin typeface="Cambria Math"/>
                                </a:rPr>
                                <m:t>𝐴</m:t>
                              </m:r>
                            </m:e>
                            <m:sub>
                              <m:r>
                                <a:rPr lang="es-EC" i="1">
                                  <a:latin typeface="Cambria Math"/>
                                </a:rPr>
                                <m:t>𝑒𝑥𝑡</m:t>
                              </m:r>
                            </m:sub>
                          </m:sSub>
                        </m:den>
                      </m:f>
                    </m:oMath>
                  </m:oMathPara>
                </a14:m>
                <a:endParaRPr lang="es-EC" dirty="0"/>
              </a:p>
            </p:txBody>
          </p:sp>
        </mc:Choice>
        <mc:Fallback xmlns="">
          <p:sp>
            <p:nvSpPr>
              <p:cNvPr id="30" name="29 Rectángulo"/>
              <p:cNvSpPr>
                <a:spLocks noRot="1" noChangeAspect="1" noMove="1" noResize="1" noEditPoints="1" noAdjustHandles="1" noChangeArrowheads="1" noChangeShapeType="1" noTextEdit="1"/>
              </p:cNvSpPr>
              <p:nvPr/>
            </p:nvSpPr>
            <p:spPr>
              <a:xfrm>
                <a:off x="626035" y="5259408"/>
                <a:ext cx="1920526" cy="659348"/>
              </a:xfrm>
              <a:prstGeom prst="rect">
                <a:avLst/>
              </a:prstGeom>
              <a:blipFill rotWithShape="1">
                <a:blip r:embed="rId9"/>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8" name="7 Rectángulo"/>
              <p:cNvSpPr/>
              <p:nvPr/>
            </p:nvSpPr>
            <p:spPr>
              <a:xfrm>
                <a:off x="2730929" y="5306985"/>
                <a:ext cx="2600264" cy="6117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C" b="1" i="1">
                              <a:latin typeface="Cambria Math"/>
                            </a:rPr>
                            <m:t>𝑹</m:t>
                          </m:r>
                        </m:e>
                        <m:sub>
                          <m:r>
                            <a:rPr lang="es-EC" b="1" i="1">
                              <a:latin typeface="Cambria Math"/>
                            </a:rPr>
                            <m:t>𝒆𝒙𝒕</m:t>
                          </m:r>
                        </m:sub>
                      </m:sSub>
                      <m:r>
                        <a:rPr lang="es-EC" b="1" i="1">
                          <a:latin typeface="Cambria Math"/>
                        </a:rPr>
                        <m:t>=</m:t>
                      </m:r>
                      <m:sSup>
                        <m:sSupPr>
                          <m:ctrlPr>
                            <a:rPr lang="es-EC" b="1" i="1">
                              <a:latin typeface="Cambria Math" panose="02040503050406030204" pitchFamily="18" charset="0"/>
                            </a:rPr>
                          </m:ctrlPr>
                        </m:sSupPr>
                        <m:e>
                          <m:r>
                            <a:rPr lang="es-EC" b="1" i="1">
                              <a:latin typeface="Cambria Math"/>
                            </a:rPr>
                            <m:t>𝟖</m:t>
                          </m:r>
                          <m:r>
                            <a:rPr lang="es-EC" b="1" i="1">
                              <a:latin typeface="Cambria Math"/>
                            </a:rPr>
                            <m:t>,</m:t>
                          </m:r>
                          <m:r>
                            <a:rPr lang="es-EC" b="1" i="1">
                              <a:latin typeface="Cambria Math"/>
                            </a:rPr>
                            <m:t>𝟐𝟔𝟒</m:t>
                          </m:r>
                          <m:r>
                            <a:rPr lang="es-EC" b="1" i="1">
                              <a:latin typeface="Cambria Math"/>
                            </a:rPr>
                            <m:t>∗</m:t>
                          </m:r>
                          <m:r>
                            <a:rPr lang="es-EC" b="1" i="1">
                              <a:latin typeface="Cambria Math"/>
                            </a:rPr>
                            <m:t>𝟏𝟎</m:t>
                          </m:r>
                        </m:e>
                        <m:sup>
                          <m:r>
                            <a:rPr lang="es-EC" b="1" i="1">
                              <a:latin typeface="Cambria Math"/>
                            </a:rPr>
                            <m:t>−</m:t>
                          </m:r>
                          <m:r>
                            <a:rPr lang="es-EC" b="1" i="1">
                              <a:latin typeface="Cambria Math"/>
                            </a:rPr>
                            <m:t>𝟑</m:t>
                          </m:r>
                        </m:sup>
                      </m:sSup>
                      <m:f>
                        <m:fPr>
                          <m:ctrlPr>
                            <a:rPr lang="es-EC" b="1" i="1">
                              <a:latin typeface="Cambria Math" panose="02040503050406030204" pitchFamily="18" charset="0"/>
                            </a:rPr>
                          </m:ctrlPr>
                        </m:fPr>
                        <m:num>
                          <m:r>
                            <a:rPr lang="es-EC" b="1" i="1">
                              <a:latin typeface="Cambria Math"/>
                            </a:rPr>
                            <m:t>°</m:t>
                          </m:r>
                          <m:r>
                            <a:rPr lang="es-EC" b="1" i="1">
                              <a:latin typeface="Cambria Math"/>
                            </a:rPr>
                            <m:t>𝑪</m:t>
                          </m:r>
                        </m:num>
                        <m:den>
                          <m:r>
                            <a:rPr lang="es-EC" b="1" i="1">
                              <a:latin typeface="Cambria Math"/>
                            </a:rPr>
                            <m:t>𝑾</m:t>
                          </m:r>
                        </m:den>
                      </m:f>
                    </m:oMath>
                  </m:oMathPara>
                </a14:m>
                <a:endParaRPr lang="es-MX" dirty="0"/>
              </a:p>
            </p:txBody>
          </p:sp>
        </mc:Choice>
        <mc:Fallback xmlns="">
          <p:sp>
            <p:nvSpPr>
              <p:cNvPr id="8" name="7 Rectángulo"/>
              <p:cNvSpPr>
                <a:spLocks noRot="1" noChangeAspect="1" noMove="1" noResize="1" noEditPoints="1" noAdjustHandles="1" noChangeArrowheads="1" noChangeShapeType="1" noTextEdit="1"/>
              </p:cNvSpPr>
              <p:nvPr/>
            </p:nvSpPr>
            <p:spPr>
              <a:xfrm>
                <a:off x="2730929" y="5306985"/>
                <a:ext cx="2600264" cy="611771"/>
              </a:xfrm>
              <a:prstGeom prst="rect">
                <a:avLst/>
              </a:prstGeom>
              <a:blipFill rotWithShape="1">
                <a:blip r:embed="rId10"/>
                <a:stretch>
                  <a:fillRect/>
                </a:stretch>
              </a:blipFill>
            </p:spPr>
            <p:txBody>
              <a:bodyPr/>
              <a:lstStyle/>
              <a:p>
                <a:r>
                  <a:rPr lang="es-MX">
                    <a:noFill/>
                  </a:rPr>
                  <a:t> </a:t>
                </a:r>
              </a:p>
            </p:txBody>
          </p:sp>
        </mc:Fallback>
      </mc:AlternateContent>
      <p:grpSp>
        <p:nvGrpSpPr>
          <p:cNvPr id="32" name="2057 Grupo"/>
          <p:cNvGrpSpPr/>
          <p:nvPr/>
        </p:nvGrpSpPr>
        <p:grpSpPr>
          <a:xfrm>
            <a:off x="5556818" y="3810598"/>
            <a:ext cx="3551686" cy="2682826"/>
            <a:chOff x="0" y="0"/>
            <a:chExt cx="3829191" cy="2432388"/>
          </a:xfrm>
        </p:grpSpPr>
        <p:pic>
          <p:nvPicPr>
            <p:cNvPr id="33" name="32 Imagen" descr="G:\TESIS\Tesis hacienda Alborado\Solidwork\Ensamble Tanque\Ensamblaje - tanque.JPG"/>
            <p:cNvPicPr>
              <a:picLocks noChangeAspect="1"/>
            </p:cNvPicPr>
            <p:nvPr/>
          </p:nvPicPr>
          <p:blipFill rotWithShape="1">
            <a:blip r:embed="rId11">
              <a:extLst>
                <a:ext uri="{28A0092B-C50C-407E-A947-70E740481C1C}">
                  <a14:useLocalDpi xmlns:a14="http://schemas.microsoft.com/office/drawing/2010/main" val="0"/>
                </a:ext>
              </a:extLst>
            </a:blip>
            <a:srcRect l="20555" t="17224" r="45470" b="15184"/>
            <a:stretch/>
          </p:blipFill>
          <p:spPr bwMode="auto">
            <a:xfrm>
              <a:off x="629392" y="0"/>
              <a:ext cx="1888177" cy="2173184"/>
            </a:xfrm>
            <a:prstGeom prst="rect">
              <a:avLst/>
            </a:prstGeom>
            <a:noFill/>
            <a:ln>
              <a:noFill/>
            </a:ln>
            <a:extLst>
              <a:ext uri="{53640926-AAD7-44D8-BBD7-CCE9431645EC}">
                <a14:shadowObscured xmlns:a14="http://schemas.microsoft.com/office/drawing/2010/main"/>
              </a:ext>
            </a:extLst>
          </p:spPr>
        </p:pic>
        <p:grpSp>
          <p:nvGrpSpPr>
            <p:cNvPr id="34" name="2059 Grupo"/>
            <p:cNvGrpSpPr/>
            <p:nvPr/>
          </p:nvGrpSpPr>
          <p:grpSpPr>
            <a:xfrm rot="1901305">
              <a:off x="1971304" y="1306286"/>
              <a:ext cx="974092" cy="255270"/>
              <a:chOff x="0" y="0"/>
              <a:chExt cx="484850" cy="255686"/>
            </a:xfrm>
          </p:grpSpPr>
          <p:cxnSp>
            <p:nvCxnSpPr>
              <p:cNvPr id="47" name="2060 Conector recto"/>
              <p:cNvCxnSpPr/>
              <p:nvPr/>
            </p:nvCxnSpPr>
            <p:spPr>
              <a:xfrm flipV="1">
                <a:off x="52855" y="0"/>
                <a:ext cx="91007" cy="173346"/>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2061 Conector recto"/>
              <p:cNvCxnSpPr/>
              <p:nvPr/>
            </p:nvCxnSpPr>
            <p:spPr>
              <a:xfrm flipH="1" flipV="1">
                <a:off x="142710" y="0"/>
                <a:ext cx="60324" cy="255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2062 Conector recto"/>
              <p:cNvCxnSpPr/>
              <p:nvPr/>
            </p:nvCxnSpPr>
            <p:spPr>
              <a:xfrm flipV="1">
                <a:off x="200851" y="0"/>
                <a:ext cx="113030" cy="255270"/>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2063 Conector recto"/>
              <p:cNvCxnSpPr/>
              <p:nvPr/>
            </p:nvCxnSpPr>
            <p:spPr>
              <a:xfrm flipV="1">
                <a:off x="372172" y="78537"/>
                <a:ext cx="65547" cy="176846"/>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2064 Conector recto"/>
              <p:cNvCxnSpPr/>
              <p:nvPr/>
            </p:nvCxnSpPr>
            <p:spPr>
              <a:xfrm flipH="1" flipV="1">
                <a:off x="311847" y="0"/>
                <a:ext cx="60325" cy="255270"/>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2065 Conector recto"/>
              <p:cNvCxnSpPr/>
              <p:nvPr/>
            </p:nvCxnSpPr>
            <p:spPr>
              <a:xfrm>
                <a:off x="433415" y="79283"/>
                <a:ext cx="5143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2066 Conector recto"/>
              <p:cNvCxnSpPr/>
              <p:nvPr/>
            </p:nvCxnSpPr>
            <p:spPr>
              <a:xfrm flipH="1">
                <a:off x="0" y="163852"/>
                <a:ext cx="60325"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35" name="2067 Rectángulo"/>
            <p:cNvSpPr/>
            <p:nvPr/>
          </p:nvSpPr>
          <p:spPr>
            <a:xfrm>
              <a:off x="2933206" y="1520041"/>
              <a:ext cx="895985" cy="306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200">
                  <a:effectLst/>
                  <a:latin typeface="Arial"/>
                  <a:ea typeface="Calibri"/>
                </a:rPr>
                <a:t>Ambiente</a:t>
              </a:r>
            </a:p>
          </p:txBody>
        </p:sp>
        <p:grpSp>
          <p:nvGrpSpPr>
            <p:cNvPr id="36" name="2068 Grupo"/>
            <p:cNvGrpSpPr/>
            <p:nvPr/>
          </p:nvGrpSpPr>
          <p:grpSpPr>
            <a:xfrm rot="19112827">
              <a:off x="356259" y="1615043"/>
              <a:ext cx="974092" cy="255270"/>
              <a:chOff x="0" y="0"/>
              <a:chExt cx="484850" cy="255686"/>
            </a:xfrm>
          </p:grpSpPr>
          <p:cxnSp>
            <p:nvCxnSpPr>
              <p:cNvPr id="40" name="2069 Conector recto"/>
              <p:cNvCxnSpPr/>
              <p:nvPr/>
            </p:nvCxnSpPr>
            <p:spPr>
              <a:xfrm flipV="1">
                <a:off x="52855" y="0"/>
                <a:ext cx="91007" cy="173346"/>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2070 Conector recto"/>
              <p:cNvCxnSpPr/>
              <p:nvPr/>
            </p:nvCxnSpPr>
            <p:spPr>
              <a:xfrm flipH="1" flipV="1">
                <a:off x="142710" y="0"/>
                <a:ext cx="60324" cy="255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2071 Conector recto"/>
              <p:cNvCxnSpPr/>
              <p:nvPr/>
            </p:nvCxnSpPr>
            <p:spPr>
              <a:xfrm flipV="1">
                <a:off x="200851" y="0"/>
                <a:ext cx="113030" cy="25527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2072 Conector recto"/>
              <p:cNvCxnSpPr/>
              <p:nvPr/>
            </p:nvCxnSpPr>
            <p:spPr>
              <a:xfrm flipV="1">
                <a:off x="372172" y="78537"/>
                <a:ext cx="65547" cy="176846"/>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2073 Conector recto"/>
              <p:cNvCxnSpPr/>
              <p:nvPr/>
            </p:nvCxnSpPr>
            <p:spPr>
              <a:xfrm flipH="1" flipV="1">
                <a:off x="311847" y="0"/>
                <a:ext cx="60325" cy="25527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2074 Conector recto"/>
              <p:cNvCxnSpPr/>
              <p:nvPr/>
            </p:nvCxnSpPr>
            <p:spPr>
              <a:xfrm>
                <a:off x="433415" y="79283"/>
                <a:ext cx="5143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2075 Conector recto"/>
              <p:cNvCxnSpPr/>
              <p:nvPr/>
            </p:nvCxnSpPr>
            <p:spPr>
              <a:xfrm flipH="1">
                <a:off x="0" y="163852"/>
                <a:ext cx="60325"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37" name="2076 Rectángulo"/>
            <p:cNvSpPr/>
            <p:nvPr/>
          </p:nvSpPr>
          <p:spPr>
            <a:xfrm>
              <a:off x="0" y="2125683"/>
              <a:ext cx="895985" cy="306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200">
                  <a:effectLst/>
                  <a:latin typeface="Arial"/>
                  <a:ea typeface="Calibri"/>
                </a:rPr>
                <a:t>Ambiente</a:t>
              </a:r>
            </a:p>
          </p:txBody>
        </p:sp>
        <p:sp>
          <p:nvSpPr>
            <p:cNvPr id="38" name="2077 Cuadro de texto"/>
            <p:cNvSpPr txBox="1"/>
            <p:nvPr/>
          </p:nvSpPr>
          <p:spPr>
            <a:xfrm>
              <a:off x="2539922" y="1014316"/>
              <a:ext cx="635248" cy="46214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400" b="1">
                  <a:effectLst/>
                  <a:latin typeface="Arial"/>
                  <a:ea typeface="Calibri"/>
                </a:rPr>
                <a:t>R</a:t>
              </a:r>
              <a:r>
                <a:rPr lang="es-EC" sz="1400" b="1" baseline="-25000">
                  <a:effectLst/>
                  <a:latin typeface="Arial"/>
                  <a:ea typeface="Calibri"/>
                </a:rPr>
                <a:t>ext</a:t>
              </a:r>
              <a:endParaRPr lang="es-EC" sz="1200">
                <a:effectLst/>
                <a:latin typeface="Arial"/>
                <a:ea typeface="Calibri"/>
              </a:endParaRPr>
            </a:p>
          </p:txBody>
        </p:sp>
        <p:sp>
          <p:nvSpPr>
            <p:cNvPr id="39" name="2078 Cuadro de texto"/>
            <p:cNvSpPr txBox="1"/>
            <p:nvPr/>
          </p:nvSpPr>
          <p:spPr>
            <a:xfrm>
              <a:off x="0" y="1476457"/>
              <a:ext cx="580180" cy="42651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400" b="1">
                  <a:effectLst/>
                  <a:latin typeface="Arial"/>
                  <a:ea typeface="Calibri"/>
                </a:rPr>
                <a:t>R</a:t>
              </a:r>
              <a:r>
                <a:rPr lang="es-EC" sz="1400" b="1" baseline="-25000">
                  <a:effectLst/>
                  <a:latin typeface="Arial"/>
                  <a:ea typeface="Calibri"/>
                </a:rPr>
                <a:t>ext</a:t>
              </a:r>
              <a:endParaRPr lang="es-EC" sz="1200">
                <a:effectLst/>
                <a:latin typeface="Arial"/>
                <a:ea typeface="Calibri"/>
              </a:endParaRPr>
            </a:p>
          </p:txBody>
        </p:sp>
      </p:grpSp>
    </p:spTree>
    <p:extLst>
      <p:ext uri="{BB962C8B-B14F-4D97-AF65-F5344CB8AC3E}">
        <p14:creationId xmlns:p14="http://schemas.microsoft.com/office/powerpoint/2010/main" val="36495143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440305" y="332056"/>
            <a:ext cx="8479414" cy="523220"/>
          </a:xfrm>
          <a:prstGeom prst="rect">
            <a:avLst/>
          </a:prstGeom>
        </p:spPr>
        <p:txBody>
          <a:bodyPr wrap="square">
            <a:spAutoFit/>
          </a:bodyPr>
          <a:lstStyle/>
          <a:p>
            <a:r>
              <a:rPr lang="es-EC" sz="2800" b="1" i="1" dirty="0" smtClean="0"/>
              <a:t>ANÁLISIS DE TRANSFERENCIA DE CALOR EN EL TANQUE </a:t>
            </a:r>
            <a:endParaRPr lang="es-EC" sz="2800" b="1" i="1" dirty="0"/>
          </a:p>
        </p:txBody>
      </p:sp>
      <p:sp>
        <p:nvSpPr>
          <p:cNvPr id="90" name="89 Rectángulo"/>
          <p:cNvSpPr/>
          <p:nvPr/>
        </p:nvSpPr>
        <p:spPr>
          <a:xfrm>
            <a:off x="216023" y="927646"/>
            <a:ext cx="2915817" cy="923330"/>
          </a:xfrm>
          <a:prstGeom prst="rect">
            <a:avLst/>
          </a:prstGeom>
        </p:spPr>
        <p:txBody>
          <a:bodyPr wrap="square">
            <a:spAutoFit/>
          </a:bodyPr>
          <a:lstStyle/>
          <a:p>
            <a:pPr algn="just"/>
            <a:r>
              <a:rPr lang="es-EC" b="1" i="1" dirty="0" smtClean="0"/>
              <a:t>TRANSMISIÓN DE CALOR POR CONDUCCIÓN EN LAS TAPAS INTERNAS</a:t>
            </a:r>
            <a:endParaRPr lang="es-EC" b="1" i="1" dirty="0"/>
          </a:p>
        </p:txBody>
      </p:sp>
      <p:pic>
        <p:nvPicPr>
          <p:cNvPr id="29" name="28 Imagen"/>
          <p:cNvPicPr/>
          <p:nvPr/>
        </p:nvPicPr>
        <p:blipFill rotWithShape="1">
          <a:blip r:embed="rId4"/>
          <a:srcRect l="33049" t="25070" r="36324" b="34818"/>
          <a:stretch/>
        </p:blipFill>
        <p:spPr bwMode="auto">
          <a:xfrm>
            <a:off x="179512" y="3573016"/>
            <a:ext cx="2808312" cy="2620733"/>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8" name="7 Rectángulo"/>
              <p:cNvSpPr/>
              <p:nvPr/>
            </p:nvSpPr>
            <p:spPr>
              <a:xfrm>
                <a:off x="323528" y="1951531"/>
                <a:ext cx="2177006" cy="6133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a:rPr>
                            <m:t> </m:t>
                          </m:r>
                          <m:r>
                            <a:rPr lang="es-EC" i="1">
                              <a:latin typeface="Cambria Math"/>
                            </a:rPr>
                            <m:t>𝑅</m:t>
                          </m:r>
                        </m:e>
                        <m:sub>
                          <m:r>
                            <a:rPr lang="es-EC" i="1">
                              <a:latin typeface="Cambria Math"/>
                            </a:rPr>
                            <m:t>304</m:t>
                          </m:r>
                          <m:r>
                            <a:rPr lang="es-EC" i="1">
                              <a:latin typeface="Cambria Math"/>
                            </a:rPr>
                            <m:t>𝑖𝑛𝑡</m:t>
                          </m:r>
                        </m:sub>
                      </m:sSub>
                      <m:r>
                        <a:rPr lang="es-EC" i="1">
                          <a:latin typeface="Cambria Math"/>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a:rPr>
                                <m:t>𝑥</m:t>
                              </m:r>
                            </m:e>
                            <m:sub>
                              <m:r>
                                <a:rPr lang="es-EC" i="1">
                                  <a:latin typeface="Cambria Math"/>
                                </a:rPr>
                                <m:t>304</m:t>
                              </m:r>
                            </m:sub>
                          </m:sSub>
                        </m:num>
                        <m:den>
                          <m:sSub>
                            <m:sSubPr>
                              <m:ctrlPr>
                                <a:rPr lang="es-EC" i="1">
                                  <a:latin typeface="Cambria Math" panose="02040503050406030204" pitchFamily="18" charset="0"/>
                                </a:rPr>
                              </m:ctrlPr>
                            </m:sSubPr>
                            <m:e>
                              <m:r>
                                <a:rPr lang="es-EC" i="1">
                                  <a:latin typeface="Cambria Math"/>
                                </a:rPr>
                                <m:t>𝑘</m:t>
                              </m:r>
                            </m:e>
                            <m:sub>
                              <m:r>
                                <a:rPr lang="es-EC" i="1">
                                  <a:latin typeface="Cambria Math"/>
                                </a:rPr>
                                <m:t>304</m:t>
                              </m:r>
                            </m:sub>
                          </m:sSub>
                          <m:r>
                            <a:rPr lang="es-EC" i="1">
                              <a:latin typeface="Cambria Math"/>
                            </a:rPr>
                            <m:t>∗</m:t>
                          </m:r>
                          <m:sSub>
                            <m:sSubPr>
                              <m:ctrlPr>
                                <a:rPr lang="es-EC" i="1">
                                  <a:latin typeface="Cambria Math" panose="02040503050406030204" pitchFamily="18" charset="0"/>
                                </a:rPr>
                              </m:ctrlPr>
                            </m:sSubPr>
                            <m:e>
                              <m:r>
                                <a:rPr lang="es-EC" i="1">
                                  <a:latin typeface="Cambria Math"/>
                                </a:rPr>
                                <m:t>𝐴</m:t>
                              </m:r>
                            </m:e>
                            <m:sub>
                              <m:r>
                                <a:rPr lang="es-EC" i="1">
                                  <a:latin typeface="Cambria Math"/>
                                </a:rPr>
                                <m:t>𝑖𝑛𝑡</m:t>
                              </m:r>
                            </m:sub>
                          </m:sSub>
                        </m:den>
                      </m:f>
                    </m:oMath>
                  </m:oMathPara>
                </a14:m>
                <a:endParaRPr lang="es-EC" dirty="0"/>
              </a:p>
            </p:txBody>
          </p:sp>
        </mc:Choice>
        <mc:Fallback xmlns="">
          <p:sp>
            <p:nvSpPr>
              <p:cNvPr id="8" name="7 Rectángulo"/>
              <p:cNvSpPr>
                <a:spLocks noRot="1" noChangeAspect="1" noMove="1" noResize="1" noEditPoints="1" noAdjustHandles="1" noChangeArrowheads="1" noChangeShapeType="1" noTextEdit="1"/>
              </p:cNvSpPr>
              <p:nvPr/>
            </p:nvSpPr>
            <p:spPr>
              <a:xfrm>
                <a:off x="323528" y="1951531"/>
                <a:ext cx="2177006" cy="613373"/>
              </a:xfrm>
              <a:prstGeom prst="rect">
                <a:avLst/>
              </a:prstGeom>
              <a:blipFill rotWithShape="1">
                <a:blip r:embed="rId5"/>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9" name="8 Rectángulo"/>
              <p:cNvSpPr/>
              <p:nvPr/>
            </p:nvSpPr>
            <p:spPr>
              <a:xfrm>
                <a:off x="-141592" y="2889237"/>
                <a:ext cx="3057408" cy="61177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C" b="1" i="1">
                              <a:latin typeface="Cambria Math"/>
                            </a:rPr>
                            <m:t>𝑹</m:t>
                          </m:r>
                        </m:e>
                        <m:sub>
                          <m:r>
                            <a:rPr lang="es-EC" b="1" i="1">
                              <a:latin typeface="Cambria Math"/>
                            </a:rPr>
                            <m:t>𝟑𝟎𝟒</m:t>
                          </m:r>
                          <m:r>
                            <a:rPr lang="es-EC" b="1" i="1">
                              <a:latin typeface="Cambria Math"/>
                            </a:rPr>
                            <m:t>𝒊𝒏𝒕</m:t>
                          </m:r>
                        </m:sub>
                      </m:sSub>
                      <m:r>
                        <a:rPr lang="es-EC" b="1" i="1">
                          <a:latin typeface="Cambria Math"/>
                        </a:rPr>
                        <m:t>=</m:t>
                      </m:r>
                      <m:r>
                        <a:rPr lang="es-EC" b="1" i="1">
                          <a:latin typeface="Cambria Math"/>
                        </a:rPr>
                        <m:t>𝟐</m:t>
                      </m:r>
                      <m:r>
                        <a:rPr lang="es-EC" b="1" i="1">
                          <a:latin typeface="Cambria Math"/>
                        </a:rPr>
                        <m:t>∗</m:t>
                      </m:r>
                      <m:sSup>
                        <m:sSupPr>
                          <m:ctrlPr>
                            <a:rPr lang="es-EC" b="1" i="1">
                              <a:latin typeface="Cambria Math" panose="02040503050406030204" pitchFamily="18" charset="0"/>
                            </a:rPr>
                          </m:ctrlPr>
                        </m:sSupPr>
                        <m:e>
                          <m:r>
                            <a:rPr lang="es-EC" b="1" i="1">
                              <a:latin typeface="Cambria Math"/>
                            </a:rPr>
                            <m:t>𝟏𝟎</m:t>
                          </m:r>
                        </m:e>
                        <m:sup>
                          <m:r>
                            <a:rPr lang="es-EC" b="1" i="1">
                              <a:latin typeface="Cambria Math"/>
                            </a:rPr>
                            <m:t>−</m:t>
                          </m:r>
                          <m:r>
                            <a:rPr lang="es-EC" b="1" i="1">
                              <a:latin typeface="Cambria Math"/>
                            </a:rPr>
                            <m:t>𝟓</m:t>
                          </m:r>
                        </m:sup>
                      </m:sSup>
                      <m:r>
                        <a:rPr lang="es-EC" b="1" i="1">
                          <a:latin typeface="Cambria Math"/>
                        </a:rPr>
                        <m:t> </m:t>
                      </m:r>
                      <m:f>
                        <m:fPr>
                          <m:ctrlPr>
                            <a:rPr lang="es-EC" b="1" i="1">
                              <a:latin typeface="Cambria Math" panose="02040503050406030204" pitchFamily="18" charset="0"/>
                            </a:rPr>
                          </m:ctrlPr>
                        </m:fPr>
                        <m:num>
                          <m:r>
                            <a:rPr lang="es-EC" b="1" i="1">
                              <a:latin typeface="Cambria Math"/>
                            </a:rPr>
                            <m:t>°</m:t>
                          </m:r>
                          <m:r>
                            <a:rPr lang="es-EC" b="1" i="1">
                              <a:latin typeface="Cambria Math"/>
                            </a:rPr>
                            <m:t>𝑪</m:t>
                          </m:r>
                        </m:num>
                        <m:den>
                          <m:r>
                            <a:rPr lang="es-EC" b="1" i="1">
                              <a:latin typeface="Cambria Math"/>
                            </a:rPr>
                            <m:t>𝑾</m:t>
                          </m:r>
                        </m:den>
                      </m:f>
                    </m:oMath>
                  </m:oMathPara>
                </a14:m>
                <a:endParaRPr lang="es-EC" dirty="0"/>
              </a:p>
            </p:txBody>
          </p:sp>
        </mc:Choice>
        <mc:Fallback xmlns="">
          <p:sp>
            <p:nvSpPr>
              <p:cNvPr id="9" name="8 Rectángulo"/>
              <p:cNvSpPr>
                <a:spLocks noRot="1" noChangeAspect="1" noMove="1" noResize="1" noEditPoints="1" noAdjustHandles="1" noChangeArrowheads="1" noChangeShapeType="1" noTextEdit="1"/>
              </p:cNvSpPr>
              <p:nvPr/>
            </p:nvSpPr>
            <p:spPr>
              <a:xfrm>
                <a:off x="-141592" y="2889237"/>
                <a:ext cx="3057408" cy="611771"/>
              </a:xfrm>
              <a:prstGeom prst="rect">
                <a:avLst/>
              </a:prstGeom>
              <a:blipFill rotWithShape="1">
                <a:blip r:embed="rId6"/>
                <a:stretch>
                  <a:fillRect/>
                </a:stretch>
              </a:blipFill>
            </p:spPr>
            <p:txBody>
              <a:bodyPr/>
              <a:lstStyle/>
              <a:p>
                <a:r>
                  <a:rPr lang="es-MX">
                    <a:noFill/>
                  </a:rPr>
                  <a:t> </a:t>
                </a:r>
              </a:p>
            </p:txBody>
          </p:sp>
        </mc:Fallback>
      </mc:AlternateContent>
      <p:pic>
        <p:nvPicPr>
          <p:cNvPr id="10" name="9 Imagen"/>
          <p:cNvPicPr/>
          <p:nvPr/>
        </p:nvPicPr>
        <p:blipFill rotWithShape="1">
          <a:blip r:embed="rId7"/>
          <a:srcRect l="33191" t="24386" r="36182" b="34818"/>
          <a:stretch/>
        </p:blipFill>
        <p:spPr bwMode="auto">
          <a:xfrm>
            <a:off x="3275856" y="3577952"/>
            <a:ext cx="2808312" cy="2736303"/>
          </a:xfrm>
          <a:prstGeom prst="rect">
            <a:avLst/>
          </a:prstGeom>
          <a:ln>
            <a:noFill/>
          </a:ln>
          <a:extLst>
            <a:ext uri="{53640926-AAD7-44D8-BBD7-CCE9431645EC}">
              <a14:shadowObscured xmlns:a14="http://schemas.microsoft.com/office/drawing/2010/main"/>
            </a:ext>
          </a:extLst>
        </p:spPr>
      </p:pic>
      <p:sp>
        <p:nvSpPr>
          <p:cNvPr id="11" name="10 Rectángulo"/>
          <p:cNvSpPr/>
          <p:nvPr/>
        </p:nvSpPr>
        <p:spPr>
          <a:xfrm>
            <a:off x="3203849" y="908720"/>
            <a:ext cx="2736304" cy="923330"/>
          </a:xfrm>
          <a:prstGeom prst="rect">
            <a:avLst/>
          </a:prstGeom>
        </p:spPr>
        <p:txBody>
          <a:bodyPr wrap="square">
            <a:spAutoFit/>
          </a:bodyPr>
          <a:lstStyle/>
          <a:p>
            <a:pPr algn="just"/>
            <a:r>
              <a:rPr lang="es-EC" b="1" i="1" dirty="0" smtClean="0"/>
              <a:t>TRANSMISIÓN DE CALOR POR CONDUCCIÓN EN EL AISLANTE </a:t>
            </a:r>
            <a:endParaRPr lang="es-EC" b="1" i="1" dirty="0"/>
          </a:p>
        </p:txBody>
      </p:sp>
      <mc:AlternateContent xmlns:mc="http://schemas.openxmlformats.org/markup-compatibility/2006" xmlns:a14="http://schemas.microsoft.com/office/drawing/2010/main">
        <mc:Choice Requires="a14">
          <p:sp>
            <p:nvSpPr>
              <p:cNvPr id="2" name="1 Rectángulo"/>
              <p:cNvSpPr/>
              <p:nvPr/>
            </p:nvSpPr>
            <p:spPr>
              <a:xfrm>
                <a:off x="3563888" y="2852936"/>
                <a:ext cx="2052100" cy="6117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C" b="1" i="1">
                              <a:latin typeface="Cambria Math"/>
                            </a:rPr>
                            <m:t>𝑹</m:t>
                          </m:r>
                        </m:e>
                        <m:sub>
                          <m:r>
                            <a:rPr lang="es-EC" b="1" i="1">
                              <a:latin typeface="Cambria Math"/>
                            </a:rPr>
                            <m:t>𝒑𝒐𝒍𝒊𝒖</m:t>
                          </m:r>
                        </m:sub>
                      </m:sSub>
                      <m:r>
                        <a:rPr lang="es-EC" b="1" i="1">
                          <a:latin typeface="Cambria Math"/>
                        </a:rPr>
                        <m:t>=</m:t>
                      </m:r>
                      <m:r>
                        <a:rPr lang="es-EC" b="1" i="1">
                          <a:latin typeface="Cambria Math"/>
                        </a:rPr>
                        <m:t>𝟎</m:t>
                      </m:r>
                      <m:r>
                        <a:rPr lang="es-EC" b="1" i="1">
                          <a:latin typeface="Cambria Math"/>
                        </a:rPr>
                        <m:t>,</m:t>
                      </m:r>
                      <m:r>
                        <a:rPr lang="es-EC" b="1" i="1">
                          <a:latin typeface="Cambria Math"/>
                        </a:rPr>
                        <m:t>𝟒𝟑𝟏</m:t>
                      </m:r>
                      <m:f>
                        <m:fPr>
                          <m:ctrlPr>
                            <a:rPr lang="es-EC" b="1" i="1">
                              <a:latin typeface="Cambria Math" panose="02040503050406030204" pitchFamily="18" charset="0"/>
                            </a:rPr>
                          </m:ctrlPr>
                        </m:fPr>
                        <m:num>
                          <m:r>
                            <a:rPr lang="es-EC" b="1" i="1">
                              <a:latin typeface="Cambria Math"/>
                            </a:rPr>
                            <m:t>°</m:t>
                          </m:r>
                          <m:r>
                            <a:rPr lang="es-EC" b="1" i="1">
                              <a:latin typeface="Cambria Math"/>
                            </a:rPr>
                            <m:t>𝑪</m:t>
                          </m:r>
                        </m:num>
                        <m:den>
                          <m:r>
                            <a:rPr lang="es-EC" b="1" i="1">
                              <a:latin typeface="Cambria Math"/>
                            </a:rPr>
                            <m:t>𝑾</m:t>
                          </m:r>
                        </m:den>
                      </m:f>
                    </m:oMath>
                  </m:oMathPara>
                </a14:m>
                <a:endParaRPr lang="es-MX" dirty="0"/>
              </a:p>
            </p:txBody>
          </p:sp>
        </mc:Choice>
        <mc:Fallback xmlns="">
          <p:sp>
            <p:nvSpPr>
              <p:cNvPr id="2" name="1 Rectángulo"/>
              <p:cNvSpPr>
                <a:spLocks noRot="1" noChangeAspect="1" noMove="1" noResize="1" noEditPoints="1" noAdjustHandles="1" noChangeArrowheads="1" noChangeShapeType="1" noTextEdit="1"/>
              </p:cNvSpPr>
              <p:nvPr/>
            </p:nvSpPr>
            <p:spPr>
              <a:xfrm>
                <a:off x="3563888" y="2852936"/>
                <a:ext cx="2052100" cy="611771"/>
              </a:xfrm>
              <a:prstGeom prst="rect">
                <a:avLst/>
              </a:prstGeom>
              <a:blipFill rotWithShape="1">
                <a:blip r:embed="rId8"/>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2" name="11 Rectángulo"/>
              <p:cNvSpPr/>
              <p:nvPr/>
            </p:nvSpPr>
            <p:spPr>
              <a:xfrm>
                <a:off x="3582261" y="1916832"/>
                <a:ext cx="2213875" cy="6578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a:rPr>
                            <m:t>𝑅</m:t>
                          </m:r>
                        </m:e>
                        <m:sub>
                          <m:r>
                            <a:rPr lang="es-EC" i="1">
                              <a:latin typeface="Cambria Math"/>
                            </a:rPr>
                            <m:t>𝑝𝑜𝑙𝑖𝑢</m:t>
                          </m:r>
                        </m:sub>
                      </m:sSub>
                      <m:r>
                        <a:rPr lang="es-EC" i="1">
                          <a:latin typeface="Cambria Math"/>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a:rPr>
                                <m:t>𝑥</m:t>
                              </m:r>
                            </m:e>
                            <m:sub>
                              <m:r>
                                <a:rPr lang="es-EC" i="1">
                                  <a:latin typeface="Cambria Math"/>
                                </a:rPr>
                                <m:t>𝑝𝑜𝑙𝑖𝑢</m:t>
                              </m:r>
                            </m:sub>
                          </m:sSub>
                        </m:num>
                        <m:den>
                          <m:sSub>
                            <m:sSubPr>
                              <m:ctrlPr>
                                <a:rPr lang="es-EC" i="1">
                                  <a:latin typeface="Cambria Math" panose="02040503050406030204" pitchFamily="18" charset="0"/>
                                </a:rPr>
                              </m:ctrlPr>
                            </m:sSubPr>
                            <m:e>
                              <m:r>
                                <a:rPr lang="es-EC" i="1">
                                  <a:latin typeface="Cambria Math"/>
                                </a:rPr>
                                <m:t>𝑘</m:t>
                              </m:r>
                            </m:e>
                            <m:sub>
                              <m:r>
                                <a:rPr lang="es-EC" i="1">
                                  <a:latin typeface="Cambria Math"/>
                                </a:rPr>
                                <m:t>𝑝𝑜𝑙𝑖𝑢</m:t>
                              </m:r>
                            </m:sub>
                          </m:sSub>
                          <m:r>
                            <a:rPr lang="es-EC" i="1">
                              <a:latin typeface="Cambria Math"/>
                            </a:rPr>
                            <m:t>∗</m:t>
                          </m:r>
                          <m:sSub>
                            <m:sSubPr>
                              <m:ctrlPr>
                                <a:rPr lang="es-EC" i="1">
                                  <a:latin typeface="Cambria Math" panose="02040503050406030204" pitchFamily="18" charset="0"/>
                                </a:rPr>
                              </m:ctrlPr>
                            </m:sSubPr>
                            <m:e>
                              <m:r>
                                <a:rPr lang="es-EC" i="1">
                                  <a:latin typeface="Cambria Math"/>
                                </a:rPr>
                                <m:t>𝐴</m:t>
                              </m:r>
                            </m:e>
                            <m:sub>
                              <m:r>
                                <a:rPr lang="es-EC" i="1">
                                  <a:latin typeface="Cambria Math"/>
                                </a:rPr>
                                <m:t>𝑒𝑥𝑡</m:t>
                              </m:r>
                            </m:sub>
                          </m:sSub>
                        </m:den>
                      </m:f>
                    </m:oMath>
                  </m:oMathPara>
                </a14:m>
                <a:endParaRPr lang="es-EC" dirty="0"/>
              </a:p>
            </p:txBody>
          </p:sp>
        </mc:Choice>
        <mc:Fallback xmlns="">
          <p:sp>
            <p:nvSpPr>
              <p:cNvPr id="12" name="11 Rectángulo"/>
              <p:cNvSpPr>
                <a:spLocks noRot="1" noChangeAspect="1" noMove="1" noResize="1" noEditPoints="1" noAdjustHandles="1" noChangeArrowheads="1" noChangeShapeType="1" noTextEdit="1"/>
              </p:cNvSpPr>
              <p:nvPr/>
            </p:nvSpPr>
            <p:spPr>
              <a:xfrm>
                <a:off x="3582261" y="1916832"/>
                <a:ext cx="2213875" cy="657809"/>
              </a:xfrm>
              <a:prstGeom prst="rect">
                <a:avLst/>
              </a:prstGeom>
              <a:blipFill rotWithShape="1">
                <a:blip r:embed="rId9"/>
                <a:stretch>
                  <a:fillRect/>
                </a:stretch>
              </a:blipFill>
            </p:spPr>
            <p:txBody>
              <a:bodyPr/>
              <a:lstStyle/>
              <a:p>
                <a:r>
                  <a:rPr lang="es-MX">
                    <a:noFill/>
                  </a:rPr>
                  <a:t> </a:t>
                </a:r>
              </a:p>
            </p:txBody>
          </p:sp>
        </mc:Fallback>
      </mc:AlternateContent>
      <p:pic>
        <p:nvPicPr>
          <p:cNvPr id="13" name="12 Imagen"/>
          <p:cNvPicPr/>
          <p:nvPr/>
        </p:nvPicPr>
        <p:blipFill rotWithShape="1">
          <a:blip r:embed="rId10"/>
          <a:srcRect l="33401" t="21476" r="36182" b="36869"/>
          <a:stretch/>
        </p:blipFill>
        <p:spPr bwMode="auto">
          <a:xfrm>
            <a:off x="6282258" y="3573016"/>
            <a:ext cx="2682230" cy="2702244"/>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4" name="13 Rectángulo"/>
              <p:cNvSpPr/>
              <p:nvPr/>
            </p:nvSpPr>
            <p:spPr>
              <a:xfrm>
                <a:off x="6300192" y="1939049"/>
                <a:ext cx="2225096" cy="6133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a:rPr>
                            <m:t> </m:t>
                          </m:r>
                          <m:r>
                            <a:rPr lang="es-EC" i="1">
                              <a:latin typeface="Cambria Math"/>
                            </a:rPr>
                            <m:t>𝑅</m:t>
                          </m:r>
                        </m:e>
                        <m:sub>
                          <m:r>
                            <a:rPr lang="es-EC" i="1">
                              <a:latin typeface="Cambria Math"/>
                            </a:rPr>
                            <m:t>304</m:t>
                          </m:r>
                          <m:r>
                            <a:rPr lang="es-EC" i="1">
                              <a:latin typeface="Cambria Math"/>
                            </a:rPr>
                            <m:t>𝑒𝑥𝑡</m:t>
                          </m:r>
                        </m:sub>
                      </m:sSub>
                      <m:r>
                        <a:rPr lang="es-EC" i="1">
                          <a:latin typeface="Cambria Math"/>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a:rPr>
                                <m:t>𝑥</m:t>
                              </m:r>
                            </m:e>
                            <m:sub>
                              <m:r>
                                <a:rPr lang="es-EC" i="1">
                                  <a:latin typeface="Cambria Math"/>
                                </a:rPr>
                                <m:t>304</m:t>
                              </m:r>
                            </m:sub>
                          </m:sSub>
                        </m:num>
                        <m:den>
                          <m:sSub>
                            <m:sSubPr>
                              <m:ctrlPr>
                                <a:rPr lang="es-EC" i="1">
                                  <a:latin typeface="Cambria Math" panose="02040503050406030204" pitchFamily="18" charset="0"/>
                                </a:rPr>
                              </m:ctrlPr>
                            </m:sSubPr>
                            <m:e>
                              <m:r>
                                <a:rPr lang="es-EC" i="1">
                                  <a:latin typeface="Cambria Math"/>
                                </a:rPr>
                                <m:t>𝑘</m:t>
                              </m:r>
                            </m:e>
                            <m:sub>
                              <m:r>
                                <a:rPr lang="es-EC" i="1">
                                  <a:latin typeface="Cambria Math"/>
                                </a:rPr>
                                <m:t>304</m:t>
                              </m:r>
                            </m:sub>
                          </m:sSub>
                          <m:r>
                            <a:rPr lang="es-EC" i="1">
                              <a:latin typeface="Cambria Math"/>
                            </a:rPr>
                            <m:t>∗</m:t>
                          </m:r>
                          <m:sSub>
                            <m:sSubPr>
                              <m:ctrlPr>
                                <a:rPr lang="es-EC" i="1">
                                  <a:latin typeface="Cambria Math" panose="02040503050406030204" pitchFamily="18" charset="0"/>
                                </a:rPr>
                              </m:ctrlPr>
                            </m:sSubPr>
                            <m:e>
                              <m:r>
                                <a:rPr lang="es-EC" i="1">
                                  <a:latin typeface="Cambria Math"/>
                                </a:rPr>
                                <m:t>𝐴</m:t>
                              </m:r>
                            </m:e>
                            <m:sub>
                              <m:r>
                                <a:rPr lang="es-EC" i="1">
                                  <a:latin typeface="Cambria Math"/>
                                </a:rPr>
                                <m:t>𝑒𝑥𝑡</m:t>
                              </m:r>
                            </m:sub>
                          </m:sSub>
                        </m:den>
                      </m:f>
                    </m:oMath>
                  </m:oMathPara>
                </a14:m>
                <a:endParaRPr lang="es-EC" dirty="0"/>
              </a:p>
            </p:txBody>
          </p:sp>
        </mc:Choice>
        <mc:Fallback xmlns="">
          <p:sp>
            <p:nvSpPr>
              <p:cNvPr id="14" name="13 Rectángulo"/>
              <p:cNvSpPr>
                <a:spLocks noRot="1" noChangeAspect="1" noMove="1" noResize="1" noEditPoints="1" noAdjustHandles="1" noChangeArrowheads="1" noChangeShapeType="1" noTextEdit="1"/>
              </p:cNvSpPr>
              <p:nvPr/>
            </p:nvSpPr>
            <p:spPr>
              <a:xfrm>
                <a:off x="6300192" y="1939049"/>
                <a:ext cx="2225096" cy="613373"/>
              </a:xfrm>
              <a:prstGeom prst="rect">
                <a:avLst/>
              </a:prstGeom>
              <a:blipFill rotWithShape="1">
                <a:blip r:embed="rId11"/>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5" name="14 Rectángulo"/>
              <p:cNvSpPr/>
              <p:nvPr/>
            </p:nvSpPr>
            <p:spPr>
              <a:xfrm>
                <a:off x="5256584" y="2780928"/>
                <a:ext cx="4572000" cy="611771"/>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C" b="1" i="1">
                              <a:latin typeface="Cambria Math"/>
                            </a:rPr>
                            <m:t>𝑹</m:t>
                          </m:r>
                        </m:e>
                        <m:sub>
                          <m:r>
                            <a:rPr lang="es-EC" b="1" i="1">
                              <a:latin typeface="Cambria Math"/>
                            </a:rPr>
                            <m:t>𝟑𝟎𝟒</m:t>
                          </m:r>
                          <m:r>
                            <a:rPr lang="es-EC" b="1" i="1">
                              <a:latin typeface="Cambria Math"/>
                            </a:rPr>
                            <m:t>𝒆𝒙𝒕</m:t>
                          </m:r>
                        </m:sub>
                      </m:sSub>
                      <m:r>
                        <a:rPr lang="es-EC" b="1" i="1">
                          <a:latin typeface="Cambria Math"/>
                        </a:rPr>
                        <m:t>=</m:t>
                      </m:r>
                      <m:r>
                        <a:rPr lang="es-EC" b="1" i="1">
                          <a:latin typeface="Cambria Math"/>
                        </a:rPr>
                        <m:t>𝟏</m:t>
                      </m:r>
                      <m:r>
                        <a:rPr lang="es-EC" b="1" i="1">
                          <a:latin typeface="Cambria Math"/>
                        </a:rPr>
                        <m:t>,</m:t>
                      </m:r>
                      <m:r>
                        <a:rPr lang="es-EC" b="1" i="1">
                          <a:latin typeface="Cambria Math"/>
                        </a:rPr>
                        <m:t>𝟔𝟓𝟑</m:t>
                      </m:r>
                      <m:r>
                        <a:rPr lang="es-EC" b="1" i="1">
                          <a:latin typeface="Cambria Math"/>
                        </a:rPr>
                        <m:t>∗</m:t>
                      </m:r>
                      <m:sSup>
                        <m:sSupPr>
                          <m:ctrlPr>
                            <a:rPr lang="es-EC" b="1" i="1">
                              <a:latin typeface="Cambria Math" panose="02040503050406030204" pitchFamily="18" charset="0"/>
                            </a:rPr>
                          </m:ctrlPr>
                        </m:sSupPr>
                        <m:e>
                          <m:r>
                            <a:rPr lang="es-EC" b="1" i="1">
                              <a:latin typeface="Cambria Math"/>
                            </a:rPr>
                            <m:t>𝟏𝟎</m:t>
                          </m:r>
                        </m:e>
                        <m:sup>
                          <m:r>
                            <a:rPr lang="es-EC" b="1" i="1">
                              <a:latin typeface="Cambria Math"/>
                            </a:rPr>
                            <m:t>−</m:t>
                          </m:r>
                          <m:r>
                            <a:rPr lang="es-EC" b="1" i="1">
                              <a:latin typeface="Cambria Math"/>
                            </a:rPr>
                            <m:t>𝟓</m:t>
                          </m:r>
                        </m:sup>
                      </m:sSup>
                      <m:r>
                        <a:rPr lang="es-EC" b="1" i="1">
                          <a:latin typeface="Cambria Math"/>
                        </a:rPr>
                        <m:t> </m:t>
                      </m:r>
                      <m:f>
                        <m:fPr>
                          <m:ctrlPr>
                            <a:rPr lang="es-EC" b="1" i="1">
                              <a:latin typeface="Cambria Math" panose="02040503050406030204" pitchFamily="18" charset="0"/>
                            </a:rPr>
                          </m:ctrlPr>
                        </m:fPr>
                        <m:num>
                          <m:r>
                            <a:rPr lang="es-EC" b="1" i="1">
                              <a:latin typeface="Cambria Math"/>
                            </a:rPr>
                            <m:t>°</m:t>
                          </m:r>
                          <m:r>
                            <a:rPr lang="es-EC" b="1" i="1">
                              <a:latin typeface="Cambria Math"/>
                            </a:rPr>
                            <m:t>𝑪</m:t>
                          </m:r>
                        </m:num>
                        <m:den>
                          <m:r>
                            <a:rPr lang="es-EC" b="1" i="1">
                              <a:latin typeface="Cambria Math"/>
                            </a:rPr>
                            <m:t>𝑾</m:t>
                          </m:r>
                        </m:den>
                      </m:f>
                    </m:oMath>
                  </m:oMathPara>
                </a14:m>
                <a:endParaRPr lang="es-EC" dirty="0"/>
              </a:p>
            </p:txBody>
          </p:sp>
        </mc:Choice>
        <mc:Fallback xmlns="">
          <p:sp>
            <p:nvSpPr>
              <p:cNvPr id="15" name="14 Rectángulo"/>
              <p:cNvSpPr>
                <a:spLocks noRot="1" noChangeAspect="1" noMove="1" noResize="1" noEditPoints="1" noAdjustHandles="1" noChangeArrowheads="1" noChangeShapeType="1" noTextEdit="1"/>
              </p:cNvSpPr>
              <p:nvPr/>
            </p:nvSpPr>
            <p:spPr>
              <a:xfrm>
                <a:off x="5256584" y="2780928"/>
                <a:ext cx="4572000" cy="611771"/>
              </a:xfrm>
              <a:prstGeom prst="rect">
                <a:avLst/>
              </a:prstGeom>
              <a:blipFill rotWithShape="1">
                <a:blip r:embed="rId12"/>
                <a:stretch>
                  <a:fillRect/>
                </a:stretch>
              </a:blipFill>
            </p:spPr>
            <p:txBody>
              <a:bodyPr/>
              <a:lstStyle/>
              <a:p>
                <a:r>
                  <a:rPr lang="es-MX">
                    <a:noFill/>
                  </a:rPr>
                  <a:t> </a:t>
                </a:r>
              </a:p>
            </p:txBody>
          </p:sp>
        </mc:Fallback>
      </mc:AlternateContent>
      <p:sp>
        <p:nvSpPr>
          <p:cNvPr id="16" name="15 Rectángulo"/>
          <p:cNvSpPr/>
          <p:nvPr/>
        </p:nvSpPr>
        <p:spPr>
          <a:xfrm>
            <a:off x="5940152" y="849596"/>
            <a:ext cx="3168352" cy="923330"/>
          </a:xfrm>
          <a:prstGeom prst="rect">
            <a:avLst/>
          </a:prstGeom>
        </p:spPr>
        <p:txBody>
          <a:bodyPr wrap="square">
            <a:spAutoFit/>
          </a:bodyPr>
          <a:lstStyle/>
          <a:p>
            <a:pPr algn="just"/>
            <a:r>
              <a:rPr lang="es-EC" b="1" i="1" dirty="0" smtClean="0"/>
              <a:t>TRANSMISIÓN DE CALOR POR CONDUCCIÓN EN LAS TAPAS EXTERNAS</a:t>
            </a:r>
            <a:endParaRPr lang="es-EC" b="1" i="1" dirty="0"/>
          </a:p>
        </p:txBody>
      </p:sp>
    </p:spTree>
    <p:extLst>
      <p:ext uri="{BB962C8B-B14F-4D97-AF65-F5344CB8AC3E}">
        <p14:creationId xmlns:p14="http://schemas.microsoft.com/office/powerpoint/2010/main" val="15681752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440305" y="476672"/>
            <a:ext cx="8479414" cy="523220"/>
          </a:xfrm>
          <a:prstGeom prst="rect">
            <a:avLst/>
          </a:prstGeom>
        </p:spPr>
        <p:txBody>
          <a:bodyPr wrap="square">
            <a:spAutoFit/>
          </a:bodyPr>
          <a:lstStyle/>
          <a:p>
            <a:r>
              <a:rPr lang="es-EC" sz="2800" b="1" i="1" dirty="0" smtClean="0"/>
              <a:t>ANÁLISIS DE TRANSFERENCIA DE CALOR EN EL TANQUE </a:t>
            </a:r>
            <a:endParaRPr lang="es-EC" sz="2800" b="1" i="1" dirty="0"/>
          </a:p>
        </p:txBody>
      </p:sp>
      <p:sp>
        <p:nvSpPr>
          <p:cNvPr id="90" name="89 Rectángulo"/>
          <p:cNvSpPr/>
          <p:nvPr/>
        </p:nvSpPr>
        <p:spPr>
          <a:xfrm>
            <a:off x="216023" y="1331476"/>
            <a:ext cx="8703696" cy="369332"/>
          </a:xfrm>
          <a:prstGeom prst="rect">
            <a:avLst/>
          </a:prstGeom>
        </p:spPr>
        <p:txBody>
          <a:bodyPr wrap="square">
            <a:spAutoFit/>
          </a:bodyPr>
          <a:lstStyle/>
          <a:p>
            <a:pPr marL="285750" indent="-285750">
              <a:buFont typeface="Arial" panose="020B0604020202020204" pitchFamily="34" charset="0"/>
              <a:buChar char="•"/>
            </a:pPr>
            <a:r>
              <a:rPr lang="es-EC" b="1" i="1" dirty="0"/>
              <a:t> </a:t>
            </a:r>
            <a:r>
              <a:rPr lang="es-EC" b="1" i="1" dirty="0" smtClean="0"/>
              <a:t>CALOR TOTAL EN EL TANQUE</a:t>
            </a:r>
            <a:endParaRPr lang="es-EC" b="1" i="1" dirty="0"/>
          </a:p>
        </p:txBody>
      </p:sp>
      <mc:AlternateContent xmlns:mc="http://schemas.openxmlformats.org/markup-compatibility/2006">
        <mc:Choice xmlns:a14="http://schemas.microsoft.com/office/drawing/2010/main" Requires="a14">
          <p:sp>
            <p:nvSpPr>
              <p:cNvPr id="2" name="1 Rectángulo"/>
              <p:cNvSpPr/>
              <p:nvPr/>
            </p:nvSpPr>
            <p:spPr>
              <a:xfrm>
                <a:off x="1763687" y="1906071"/>
                <a:ext cx="5544616" cy="73084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acc>
                            <m:accPr>
                              <m:chr m:val="̇"/>
                              <m:ctrlPr>
                                <a:rPr lang="es-EC" i="1">
                                  <a:latin typeface="Cambria Math" panose="02040503050406030204" pitchFamily="18" charset="0"/>
                                </a:rPr>
                              </m:ctrlPr>
                            </m:accPr>
                            <m:e>
                              <m:r>
                                <a:rPr lang="es-EC" i="1">
                                  <a:latin typeface="Cambria Math"/>
                                </a:rPr>
                                <m:t>𝑄</m:t>
                              </m:r>
                            </m:e>
                          </m:acc>
                        </m:e>
                        <m:sub>
                          <m:r>
                            <a:rPr lang="es-EC" i="1">
                              <a:latin typeface="Cambria Math"/>
                            </a:rPr>
                            <m:t>𝑝</m:t>
                          </m:r>
                          <m:r>
                            <a:rPr lang="es-EC">
                              <a:latin typeface="Cambria Math"/>
                            </a:rPr>
                            <m:t>é</m:t>
                          </m:r>
                          <m:r>
                            <a:rPr lang="es-EC" i="1">
                              <a:latin typeface="Cambria Math"/>
                            </a:rPr>
                            <m:t>𝑟𝑑𝑖𝑑𝑎𝑠</m:t>
                          </m:r>
                        </m:sub>
                      </m:sSub>
                      <m:r>
                        <a:rPr lang="es-EC" i="1">
                          <a:latin typeface="Cambria Math"/>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a:rPr>
                                <m:t>∆</m:t>
                              </m:r>
                              <m:r>
                                <a:rPr lang="es-EC" i="1">
                                  <a:latin typeface="Cambria Math"/>
                                </a:rPr>
                                <m:t>𝑇</m:t>
                              </m:r>
                            </m:e>
                            <m:sub>
                              <m:r>
                                <a:rPr lang="es-EC" i="1">
                                  <a:latin typeface="Cambria Math"/>
                                </a:rPr>
                                <m:t>𝑎𝑚</m:t>
                              </m:r>
                            </m:sub>
                          </m:sSub>
                        </m:num>
                        <m:den>
                          <m:sSub>
                            <m:sSubPr>
                              <m:ctrlPr>
                                <a:rPr lang="es-EC" i="1">
                                  <a:latin typeface="Cambria Math" panose="02040503050406030204" pitchFamily="18" charset="0"/>
                                </a:rPr>
                              </m:ctrlPr>
                            </m:sSubPr>
                            <m:e>
                              <m:r>
                                <a:rPr lang="es-EC" i="1">
                                  <a:latin typeface="Cambria Math"/>
                                </a:rPr>
                                <m:t>𝑅</m:t>
                              </m:r>
                            </m:e>
                            <m:sub>
                              <m:r>
                                <a:rPr lang="es-EC" i="1">
                                  <a:latin typeface="Cambria Math"/>
                                </a:rPr>
                                <m:t>𝑖𝑛𝑡</m:t>
                              </m:r>
                            </m:sub>
                          </m:sSub>
                          <m:r>
                            <a:rPr lang="es-EC" i="1">
                              <a:latin typeface="Cambria Math"/>
                            </a:rPr>
                            <m:t>+</m:t>
                          </m:r>
                          <m:sSub>
                            <m:sSubPr>
                              <m:ctrlPr>
                                <a:rPr lang="es-EC" i="1">
                                  <a:latin typeface="Cambria Math" panose="02040503050406030204" pitchFamily="18" charset="0"/>
                                </a:rPr>
                              </m:ctrlPr>
                            </m:sSubPr>
                            <m:e>
                              <m:sSub>
                                <m:sSubPr>
                                  <m:ctrlPr>
                                    <a:rPr lang="es-EC" i="1">
                                      <a:latin typeface="Cambria Math" panose="02040503050406030204" pitchFamily="18" charset="0"/>
                                    </a:rPr>
                                  </m:ctrlPr>
                                </m:sSubPr>
                                <m:e>
                                  <m:r>
                                    <a:rPr lang="es-EC" i="1">
                                      <a:latin typeface="Cambria Math"/>
                                    </a:rPr>
                                    <m:t>𝑅</m:t>
                                  </m:r>
                                </m:e>
                                <m:sub>
                                  <m:r>
                                    <a:rPr lang="es-EC" i="1">
                                      <a:latin typeface="Cambria Math"/>
                                    </a:rPr>
                                    <m:t>304</m:t>
                                  </m:r>
                                  <m:r>
                                    <a:rPr lang="es-EC" i="1">
                                      <a:latin typeface="Cambria Math"/>
                                    </a:rPr>
                                    <m:t>𝑖𝑛𝑡</m:t>
                                  </m:r>
                                </m:sub>
                              </m:sSub>
                              <m:r>
                                <a:rPr lang="es-EC" i="1">
                                  <a:latin typeface="Cambria Math"/>
                                </a:rPr>
                                <m:t>+</m:t>
                              </m:r>
                              <m:r>
                                <a:rPr lang="es-EC" i="1">
                                  <a:latin typeface="Cambria Math"/>
                                </a:rPr>
                                <m:t>𝑅</m:t>
                              </m:r>
                            </m:e>
                            <m:sub>
                              <m:r>
                                <a:rPr lang="es-EC" i="1">
                                  <a:latin typeface="Cambria Math"/>
                                </a:rPr>
                                <m:t>𝑝𝑜𝑙𝑖𝑢</m:t>
                              </m:r>
                            </m:sub>
                          </m:sSub>
                          <m:r>
                            <a:rPr lang="es-EC" i="1">
                              <a:latin typeface="Cambria Math"/>
                            </a:rPr>
                            <m:t>+</m:t>
                          </m:r>
                          <m:sSub>
                            <m:sSubPr>
                              <m:ctrlPr>
                                <a:rPr lang="es-EC" i="1">
                                  <a:latin typeface="Cambria Math" panose="02040503050406030204" pitchFamily="18" charset="0"/>
                                </a:rPr>
                              </m:ctrlPr>
                            </m:sSubPr>
                            <m:e>
                              <m:r>
                                <a:rPr lang="es-EC" i="1">
                                  <a:latin typeface="Cambria Math"/>
                                </a:rPr>
                                <m:t>𝑅</m:t>
                              </m:r>
                            </m:e>
                            <m:sub>
                              <m:r>
                                <a:rPr lang="es-EC" i="1">
                                  <a:latin typeface="Cambria Math"/>
                                </a:rPr>
                                <m:t>𝑒𝑥𝑡</m:t>
                              </m:r>
                            </m:sub>
                          </m:sSub>
                          <m:r>
                            <a:rPr lang="es-EC" i="1">
                              <a:latin typeface="Cambria Math"/>
                            </a:rPr>
                            <m:t>+</m:t>
                          </m:r>
                          <m:sSub>
                            <m:sSubPr>
                              <m:ctrlPr>
                                <a:rPr lang="es-EC" i="1">
                                  <a:latin typeface="Cambria Math" panose="02040503050406030204" pitchFamily="18" charset="0"/>
                                </a:rPr>
                              </m:ctrlPr>
                            </m:sSubPr>
                            <m:e>
                              <m:r>
                                <a:rPr lang="es-EC" i="1">
                                  <a:latin typeface="Cambria Math"/>
                                </a:rPr>
                                <m:t>𝑅</m:t>
                              </m:r>
                            </m:e>
                            <m:sub>
                              <m:r>
                                <a:rPr lang="es-EC" i="1">
                                  <a:latin typeface="Cambria Math"/>
                                </a:rPr>
                                <m:t>304</m:t>
                              </m:r>
                              <m:r>
                                <a:rPr lang="es-EC" i="1">
                                  <a:latin typeface="Cambria Math"/>
                                </a:rPr>
                                <m:t>𝑒𝑥𝑡</m:t>
                              </m:r>
                            </m:sub>
                          </m:sSub>
                        </m:den>
                      </m:f>
                    </m:oMath>
                  </m:oMathPara>
                </a14:m>
                <a:endParaRPr lang="es-EC" dirty="0"/>
              </a:p>
            </p:txBody>
          </p:sp>
        </mc:Choice>
        <mc:Fallback>
          <p:sp>
            <p:nvSpPr>
              <p:cNvPr id="2" name="1 Rectángulo"/>
              <p:cNvSpPr>
                <a:spLocks noRot="1" noChangeAspect="1" noMove="1" noResize="1" noEditPoints="1" noAdjustHandles="1" noChangeArrowheads="1" noChangeShapeType="1" noTextEdit="1"/>
              </p:cNvSpPr>
              <p:nvPr/>
            </p:nvSpPr>
            <p:spPr>
              <a:xfrm>
                <a:off x="1763687" y="1906071"/>
                <a:ext cx="5544616" cy="730841"/>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3" name="2 Rectángulo"/>
              <p:cNvSpPr/>
              <p:nvPr/>
            </p:nvSpPr>
            <p:spPr>
              <a:xfrm>
                <a:off x="417920" y="3039743"/>
                <a:ext cx="8236151" cy="14693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acc>
                            <m:accPr>
                              <m:chr m:val="̇"/>
                              <m:ctrlPr>
                                <a:rPr lang="es-EC" i="1">
                                  <a:latin typeface="Cambria Math" panose="02040503050406030204" pitchFamily="18" charset="0"/>
                                </a:rPr>
                              </m:ctrlPr>
                            </m:accPr>
                            <m:e>
                              <m:r>
                                <a:rPr lang="es-EC" i="1">
                                  <a:latin typeface="Cambria Math"/>
                                </a:rPr>
                                <m:t>𝑄</m:t>
                              </m:r>
                            </m:e>
                          </m:acc>
                        </m:e>
                        <m:sub>
                          <m:r>
                            <a:rPr lang="es-EC" i="1">
                              <a:latin typeface="Cambria Math"/>
                            </a:rPr>
                            <m:t>𝑝</m:t>
                          </m:r>
                          <m:r>
                            <a:rPr lang="es-EC">
                              <a:latin typeface="Cambria Math"/>
                            </a:rPr>
                            <m:t>é</m:t>
                          </m:r>
                          <m:r>
                            <a:rPr lang="es-EC" i="1">
                              <a:latin typeface="Cambria Math"/>
                            </a:rPr>
                            <m:t>𝑟𝑑𝑖𝑑𝑎𝑠</m:t>
                          </m:r>
                        </m:sub>
                      </m:sSub>
                      <m:r>
                        <a:rPr lang="es-EC" i="1">
                          <a:latin typeface="Cambria Math"/>
                        </a:rPr>
                        <m:t>=</m:t>
                      </m:r>
                      <m:f>
                        <m:fPr>
                          <m:ctrlPr>
                            <a:rPr lang="es-EC" i="1">
                              <a:latin typeface="Cambria Math" panose="02040503050406030204" pitchFamily="18" charset="0"/>
                            </a:rPr>
                          </m:ctrlPr>
                        </m:fPr>
                        <m:num>
                          <m:r>
                            <a:rPr lang="es-EC" i="1">
                              <a:latin typeface="Cambria Math"/>
                            </a:rPr>
                            <m:t>15 °</m:t>
                          </m:r>
                          <m:r>
                            <a:rPr lang="es-EC" i="1">
                              <a:latin typeface="Cambria Math"/>
                            </a:rPr>
                            <m:t>𝐶</m:t>
                          </m:r>
                          <m:r>
                            <a:rPr lang="es-EC" i="1">
                              <a:latin typeface="Cambria Math"/>
                            </a:rPr>
                            <m:t>−4 °</m:t>
                          </m:r>
                          <m:r>
                            <a:rPr lang="es-EC" i="1">
                              <a:latin typeface="Cambria Math"/>
                            </a:rPr>
                            <m:t>𝐶</m:t>
                          </m:r>
                        </m:num>
                        <m:den>
                          <m:r>
                            <a:rPr lang="es-EC" i="1">
                              <a:latin typeface="Cambria Math"/>
                            </a:rPr>
                            <m:t>(2,241∗</m:t>
                          </m:r>
                          <m:sSup>
                            <m:sSupPr>
                              <m:ctrlPr>
                                <a:rPr lang="es-EC" i="1">
                                  <a:latin typeface="Cambria Math" panose="02040503050406030204" pitchFamily="18" charset="0"/>
                                </a:rPr>
                              </m:ctrlPr>
                            </m:sSupPr>
                            <m:e>
                              <m:r>
                                <a:rPr lang="es-EC" i="1">
                                  <a:latin typeface="Cambria Math"/>
                                </a:rPr>
                                <m:t>10</m:t>
                              </m:r>
                            </m:e>
                            <m:sup>
                              <m:r>
                                <a:rPr lang="es-EC" i="1">
                                  <a:latin typeface="Cambria Math"/>
                                </a:rPr>
                                <m:t>−4</m:t>
                              </m:r>
                            </m:sup>
                          </m:sSup>
                          <m:r>
                            <a:rPr lang="es-EC" i="1">
                              <a:latin typeface="Cambria Math"/>
                            </a:rPr>
                            <m:t>+2∗</m:t>
                          </m:r>
                          <m:sSup>
                            <m:sSupPr>
                              <m:ctrlPr>
                                <a:rPr lang="es-EC" i="1">
                                  <a:latin typeface="Cambria Math" panose="02040503050406030204" pitchFamily="18" charset="0"/>
                                </a:rPr>
                              </m:ctrlPr>
                            </m:sSupPr>
                            <m:e>
                              <m:r>
                                <a:rPr lang="es-EC" i="1">
                                  <a:latin typeface="Cambria Math"/>
                                </a:rPr>
                                <m:t>10</m:t>
                              </m:r>
                            </m:e>
                            <m:sup>
                              <m:r>
                                <a:rPr lang="es-EC" i="1">
                                  <a:latin typeface="Cambria Math"/>
                                </a:rPr>
                                <m:t>−5</m:t>
                              </m:r>
                            </m:sup>
                          </m:sSup>
                          <m:r>
                            <a:rPr lang="es-EC" i="1">
                              <a:latin typeface="Cambria Math"/>
                            </a:rPr>
                            <m:t>+0,431+</m:t>
                          </m:r>
                          <m:sSup>
                            <m:sSupPr>
                              <m:ctrlPr>
                                <a:rPr lang="es-EC" i="1">
                                  <a:latin typeface="Cambria Math" panose="02040503050406030204" pitchFamily="18" charset="0"/>
                                </a:rPr>
                              </m:ctrlPr>
                            </m:sSupPr>
                            <m:e>
                              <m:r>
                                <a:rPr lang="es-EC" i="1">
                                  <a:latin typeface="Cambria Math"/>
                                </a:rPr>
                                <m:t>8,264∗10</m:t>
                              </m:r>
                            </m:e>
                            <m:sup>
                              <m:r>
                                <a:rPr lang="es-EC" i="1">
                                  <a:latin typeface="Cambria Math"/>
                                </a:rPr>
                                <m:t>−3</m:t>
                              </m:r>
                            </m:sup>
                          </m:sSup>
                          <m:r>
                            <a:rPr lang="es-EC">
                              <a:latin typeface="Cambria Math"/>
                            </a:rPr>
                            <m:t>+</m:t>
                          </m:r>
                          <m:r>
                            <a:rPr lang="es-EC" i="1">
                              <a:latin typeface="Cambria Math"/>
                            </a:rPr>
                            <m:t>1,653∗</m:t>
                          </m:r>
                          <m:sSup>
                            <m:sSupPr>
                              <m:ctrlPr>
                                <a:rPr lang="es-EC" i="1">
                                  <a:latin typeface="Cambria Math" panose="02040503050406030204" pitchFamily="18" charset="0"/>
                                </a:rPr>
                              </m:ctrlPr>
                            </m:sSupPr>
                            <m:e>
                              <m:r>
                                <a:rPr lang="es-EC" i="1">
                                  <a:latin typeface="Cambria Math"/>
                                </a:rPr>
                                <m:t>10</m:t>
                              </m:r>
                            </m:e>
                            <m:sup>
                              <m:r>
                                <a:rPr lang="es-EC" i="1">
                                  <a:latin typeface="Cambria Math"/>
                                </a:rPr>
                                <m:t>−5</m:t>
                              </m:r>
                            </m:sup>
                          </m:sSup>
                          <m:r>
                            <a:rPr lang="es-EC">
                              <a:latin typeface="Cambria Math"/>
                            </a:rPr>
                            <m:t>)</m:t>
                          </m:r>
                          <m:f>
                            <m:fPr>
                              <m:ctrlPr>
                                <a:rPr lang="es-EC" i="1">
                                  <a:latin typeface="Cambria Math" panose="02040503050406030204" pitchFamily="18" charset="0"/>
                                </a:rPr>
                              </m:ctrlPr>
                            </m:fPr>
                            <m:num>
                              <m:r>
                                <a:rPr lang="es-EC" i="1">
                                  <a:latin typeface="Cambria Math"/>
                                </a:rPr>
                                <m:t>°</m:t>
                              </m:r>
                              <m:r>
                                <a:rPr lang="es-EC" i="1">
                                  <a:latin typeface="Cambria Math"/>
                                </a:rPr>
                                <m:t>𝐶</m:t>
                              </m:r>
                            </m:num>
                            <m:den>
                              <m:r>
                                <a:rPr lang="es-EC" i="1">
                                  <a:latin typeface="Cambria Math"/>
                                </a:rPr>
                                <m:t>𝑊</m:t>
                              </m:r>
                            </m:den>
                          </m:f>
                          <m:r>
                            <a:rPr lang="es-EC">
                              <a:latin typeface="Cambria Math"/>
                            </a:rPr>
                            <m:t> </m:t>
                          </m:r>
                        </m:den>
                      </m:f>
                    </m:oMath>
                  </m:oMathPara>
                </a14:m>
                <a:endParaRPr lang="es-EC" dirty="0" smtClean="0"/>
              </a:p>
              <a:p>
                <a:endParaRPr lang="es-EC" dirty="0"/>
              </a:p>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acc>
                            <m:accPr>
                              <m:chr m:val="̇"/>
                              <m:ctrlPr>
                                <a:rPr lang="es-EC" b="1" i="1">
                                  <a:latin typeface="Cambria Math" panose="02040503050406030204" pitchFamily="18" charset="0"/>
                                </a:rPr>
                              </m:ctrlPr>
                            </m:accPr>
                            <m:e>
                              <m:r>
                                <a:rPr lang="es-EC" b="1" i="1">
                                  <a:latin typeface="Cambria Math"/>
                                </a:rPr>
                                <m:t>𝑸</m:t>
                              </m:r>
                            </m:e>
                          </m:acc>
                        </m:e>
                        <m:sub>
                          <m:r>
                            <a:rPr lang="es-EC" b="1" i="1">
                              <a:latin typeface="Cambria Math"/>
                            </a:rPr>
                            <m:t>𝒑</m:t>
                          </m:r>
                          <m:r>
                            <a:rPr lang="es-EC" b="1">
                              <a:latin typeface="Cambria Math"/>
                            </a:rPr>
                            <m:t>é</m:t>
                          </m:r>
                          <m:r>
                            <a:rPr lang="es-EC" b="1" i="1">
                              <a:latin typeface="Cambria Math"/>
                            </a:rPr>
                            <m:t>𝒓𝒅𝒊𝒅𝒂𝒔</m:t>
                          </m:r>
                        </m:sub>
                      </m:sSub>
                      <m:r>
                        <a:rPr lang="es-EC" b="1" i="1">
                          <a:latin typeface="Cambria Math"/>
                        </a:rPr>
                        <m:t>=</m:t>
                      </m:r>
                      <m:r>
                        <a:rPr lang="es-EC" b="1" i="1">
                          <a:latin typeface="Cambria Math"/>
                        </a:rPr>
                        <m:t>𝟐𝟓</m:t>
                      </m:r>
                      <m:r>
                        <a:rPr lang="es-EC" b="1" i="1">
                          <a:latin typeface="Cambria Math"/>
                        </a:rPr>
                        <m:t>,</m:t>
                      </m:r>
                      <m:r>
                        <a:rPr lang="es-EC" b="1" i="1">
                          <a:latin typeface="Cambria Math"/>
                        </a:rPr>
                        <m:t>𝟎𝟏𝟔</m:t>
                      </m:r>
                      <m:r>
                        <a:rPr lang="es-EC" b="1" i="1">
                          <a:latin typeface="Cambria Math"/>
                        </a:rPr>
                        <m:t> </m:t>
                      </m:r>
                      <m:r>
                        <a:rPr lang="es-EC" b="1" i="1">
                          <a:latin typeface="Cambria Math"/>
                        </a:rPr>
                        <m:t>𝑾</m:t>
                      </m:r>
                    </m:oMath>
                  </m:oMathPara>
                </a14:m>
                <a:endParaRPr lang="es-EC" dirty="0"/>
              </a:p>
            </p:txBody>
          </p:sp>
        </mc:Choice>
        <mc:Fallback>
          <p:sp>
            <p:nvSpPr>
              <p:cNvPr id="3" name="2 Rectángulo"/>
              <p:cNvSpPr>
                <a:spLocks noRot="1" noChangeAspect="1" noMove="1" noResize="1" noEditPoints="1" noAdjustHandles="1" noChangeArrowheads="1" noChangeShapeType="1" noTextEdit="1"/>
              </p:cNvSpPr>
              <p:nvPr/>
            </p:nvSpPr>
            <p:spPr>
              <a:xfrm>
                <a:off x="417920" y="3039743"/>
                <a:ext cx="8236151" cy="1469377"/>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4" name="3 Rectángulo"/>
              <p:cNvSpPr/>
              <p:nvPr/>
            </p:nvSpPr>
            <p:spPr>
              <a:xfrm>
                <a:off x="1430777" y="4912458"/>
                <a:ext cx="6210437" cy="103682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acc>
                            <m:accPr>
                              <m:chr m:val="̇"/>
                              <m:ctrlPr>
                                <a:rPr lang="es-EC" i="1">
                                  <a:latin typeface="Cambria Math" panose="02040503050406030204" pitchFamily="18" charset="0"/>
                                </a:rPr>
                              </m:ctrlPr>
                            </m:accPr>
                            <m:e>
                              <m:r>
                                <a:rPr lang="es-EC" i="1">
                                  <a:latin typeface="Cambria Math"/>
                                </a:rPr>
                                <m:t>𝑄</m:t>
                              </m:r>
                            </m:e>
                          </m:acc>
                        </m:e>
                        <m:sub>
                          <m:r>
                            <a:rPr lang="es-EC" i="1">
                              <a:latin typeface="Cambria Math"/>
                            </a:rPr>
                            <m:t>𝑇𝑜𝑡𝑎𝑙</m:t>
                          </m:r>
                        </m:sub>
                      </m:sSub>
                      <m:r>
                        <a:rPr lang="es-EC" i="1">
                          <a:latin typeface="Cambria Math"/>
                        </a:rPr>
                        <m:t>=</m:t>
                      </m:r>
                      <m:sSub>
                        <m:sSubPr>
                          <m:ctrlPr>
                            <a:rPr lang="es-EC" i="1">
                              <a:latin typeface="Cambria Math" panose="02040503050406030204" pitchFamily="18" charset="0"/>
                            </a:rPr>
                          </m:ctrlPr>
                        </m:sSubPr>
                        <m:e>
                          <m:acc>
                            <m:accPr>
                              <m:chr m:val="̇"/>
                              <m:ctrlPr>
                                <a:rPr lang="es-EC" i="1">
                                  <a:latin typeface="Cambria Math" panose="02040503050406030204" pitchFamily="18" charset="0"/>
                                </a:rPr>
                              </m:ctrlPr>
                            </m:accPr>
                            <m:e>
                              <m:r>
                                <a:rPr lang="es-EC" i="1">
                                  <a:latin typeface="Cambria Math"/>
                                </a:rPr>
                                <m:t>𝑄</m:t>
                              </m:r>
                            </m:e>
                          </m:acc>
                        </m:e>
                        <m:sub>
                          <m:r>
                            <a:rPr lang="es-EC" i="1">
                              <a:latin typeface="Cambria Math"/>
                            </a:rPr>
                            <m:t>𝑟𝑒𝑐h𝑎𝑧𝑎𝑑𝑜</m:t>
                          </m:r>
                        </m:sub>
                      </m:sSub>
                      <m:r>
                        <a:rPr lang="es-EC" i="1">
                          <a:latin typeface="Cambria Math"/>
                        </a:rPr>
                        <m:t>+</m:t>
                      </m:r>
                      <m:sSub>
                        <m:sSubPr>
                          <m:ctrlPr>
                            <a:rPr lang="es-EC" i="1">
                              <a:latin typeface="Cambria Math" panose="02040503050406030204" pitchFamily="18" charset="0"/>
                            </a:rPr>
                          </m:ctrlPr>
                        </m:sSubPr>
                        <m:e>
                          <m:acc>
                            <m:accPr>
                              <m:chr m:val="̇"/>
                              <m:ctrlPr>
                                <a:rPr lang="es-EC" i="1">
                                  <a:latin typeface="Cambria Math" panose="02040503050406030204" pitchFamily="18" charset="0"/>
                                </a:rPr>
                              </m:ctrlPr>
                            </m:accPr>
                            <m:e>
                              <m:r>
                                <a:rPr lang="es-EC" i="1">
                                  <a:latin typeface="Cambria Math"/>
                                </a:rPr>
                                <m:t>𝑄</m:t>
                              </m:r>
                            </m:e>
                          </m:acc>
                        </m:e>
                        <m:sub>
                          <m:r>
                            <a:rPr lang="es-EC" i="1">
                              <a:latin typeface="Cambria Math"/>
                            </a:rPr>
                            <m:t>𝑝</m:t>
                          </m:r>
                          <m:r>
                            <a:rPr lang="es-EC">
                              <a:latin typeface="Cambria Math"/>
                            </a:rPr>
                            <m:t>é</m:t>
                          </m:r>
                          <m:r>
                            <a:rPr lang="es-EC" i="1">
                              <a:latin typeface="Cambria Math"/>
                            </a:rPr>
                            <m:t>𝑟𝑑𝑖𝑑𝑎𝑠</m:t>
                          </m:r>
                        </m:sub>
                      </m:sSub>
                      <m:r>
                        <a:rPr lang="es-EC" i="1">
                          <a:latin typeface="Cambria Math"/>
                        </a:rPr>
                        <m:t>=4648 </m:t>
                      </m:r>
                      <m:r>
                        <a:rPr lang="es-EC" i="1">
                          <a:latin typeface="Cambria Math"/>
                        </a:rPr>
                        <m:t>𝑊</m:t>
                      </m:r>
                      <m:r>
                        <a:rPr lang="es-EC" i="1">
                          <a:latin typeface="Cambria Math"/>
                        </a:rPr>
                        <m:t>+25,016 </m:t>
                      </m:r>
                      <m:r>
                        <a:rPr lang="es-EC" i="1">
                          <a:latin typeface="Cambria Math"/>
                        </a:rPr>
                        <m:t>𝑊</m:t>
                      </m:r>
                    </m:oMath>
                  </m:oMathPara>
                </a14:m>
                <a:endParaRPr lang="es-EC" dirty="0" smtClean="0"/>
              </a:p>
              <a:p>
                <a:endParaRPr lang="es-EC" dirty="0"/>
              </a:p>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acc>
                            <m:accPr>
                              <m:chr m:val="̇"/>
                              <m:ctrlPr>
                                <a:rPr lang="es-EC" b="1" i="1">
                                  <a:latin typeface="Cambria Math" panose="02040503050406030204" pitchFamily="18" charset="0"/>
                                </a:rPr>
                              </m:ctrlPr>
                            </m:accPr>
                            <m:e>
                              <m:r>
                                <a:rPr lang="es-EC" b="1" i="1">
                                  <a:latin typeface="Cambria Math"/>
                                </a:rPr>
                                <m:t>𝑸</m:t>
                              </m:r>
                            </m:e>
                          </m:acc>
                        </m:e>
                        <m:sub>
                          <m:r>
                            <a:rPr lang="es-EC" b="1" i="1">
                              <a:latin typeface="Cambria Math"/>
                            </a:rPr>
                            <m:t>𝑻𝒐𝒕𝒂𝒍</m:t>
                          </m:r>
                        </m:sub>
                      </m:sSub>
                      <m:r>
                        <a:rPr lang="es-EC" b="1" i="1">
                          <a:latin typeface="Cambria Math"/>
                        </a:rPr>
                        <m:t>=</m:t>
                      </m:r>
                      <m:r>
                        <a:rPr lang="es-EC" b="1" i="1">
                          <a:latin typeface="Cambria Math"/>
                        </a:rPr>
                        <m:t>𝟒</m:t>
                      </m:r>
                      <m:r>
                        <a:rPr lang="es-EC" b="1" i="1">
                          <a:latin typeface="Cambria Math"/>
                        </a:rPr>
                        <m:t>,</m:t>
                      </m:r>
                      <m:r>
                        <a:rPr lang="es-EC" b="1" i="1">
                          <a:latin typeface="Cambria Math"/>
                        </a:rPr>
                        <m:t>𝟔𝟕𝟑</m:t>
                      </m:r>
                      <m:r>
                        <a:rPr lang="es-EC" b="1" i="1">
                          <a:latin typeface="Cambria Math"/>
                        </a:rPr>
                        <m:t> </m:t>
                      </m:r>
                      <m:r>
                        <a:rPr lang="es-EC" b="1" i="1">
                          <a:latin typeface="Cambria Math"/>
                        </a:rPr>
                        <m:t>𝒌𝑾</m:t>
                      </m:r>
                    </m:oMath>
                  </m:oMathPara>
                </a14:m>
                <a:endParaRPr lang="es-EC" dirty="0"/>
              </a:p>
            </p:txBody>
          </p:sp>
        </mc:Choice>
        <mc:Fallback>
          <p:sp>
            <p:nvSpPr>
              <p:cNvPr id="4" name="3 Rectángulo"/>
              <p:cNvSpPr>
                <a:spLocks noRot="1" noChangeAspect="1" noMove="1" noResize="1" noEditPoints="1" noAdjustHandles="1" noChangeArrowheads="1" noChangeShapeType="1" noTextEdit="1"/>
              </p:cNvSpPr>
              <p:nvPr/>
            </p:nvSpPr>
            <p:spPr>
              <a:xfrm>
                <a:off x="1430777" y="4912458"/>
                <a:ext cx="6210437" cy="1036822"/>
              </a:xfrm>
              <a:prstGeom prst="rect">
                <a:avLst/>
              </a:prstGeom>
              <a:blipFill rotWithShape="0">
                <a:blip r:embed="rId7"/>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4609348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520165" y="601524"/>
            <a:ext cx="4086926" cy="523220"/>
          </a:xfrm>
          <a:prstGeom prst="rect">
            <a:avLst/>
          </a:prstGeom>
        </p:spPr>
        <p:txBody>
          <a:bodyPr wrap="square">
            <a:spAutoFit/>
          </a:bodyPr>
          <a:lstStyle/>
          <a:p>
            <a:r>
              <a:rPr lang="es-EC" sz="2800" b="1" i="1" dirty="0" smtClean="0"/>
              <a:t>OBJETIVOS ESPECÍFICOS</a:t>
            </a:r>
            <a:endParaRPr lang="es-EC" sz="2800" b="1" i="1" dirty="0"/>
          </a:p>
        </p:txBody>
      </p:sp>
      <p:sp>
        <p:nvSpPr>
          <p:cNvPr id="7" name="6 Rectángulo"/>
          <p:cNvSpPr/>
          <p:nvPr/>
        </p:nvSpPr>
        <p:spPr>
          <a:xfrm>
            <a:off x="520165" y="1628800"/>
            <a:ext cx="7615318" cy="3785652"/>
          </a:xfrm>
          <a:prstGeom prst="rect">
            <a:avLst/>
          </a:prstGeom>
        </p:spPr>
        <p:txBody>
          <a:bodyPr wrap="square">
            <a:spAutoFit/>
          </a:bodyPr>
          <a:lstStyle/>
          <a:p>
            <a:pPr marL="285750" lvl="0" indent="-285750" algn="just">
              <a:buFont typeface="Arial" panose="020B0604020202020204" pitchFamily="34" charset="0"/>
              <a:buChar char="•"/>
            </a:pPr>
            <a:r>
              <a:rPr lang="es-EC" sz="2000" dirty="0"/>
              <a:t>Diseñar y seleccionar los componentes para el sistema de refrigeración</a:t>
            </a:r>
            <a:r>
              <a:rPr lang="es-EC" sz="2000" dirty="0" smtClean="0"/>
              <a:t>.</a:t>
            </a:r>
          </a:p>
          <a:p>
            <a:pPr marL="285750" lvl="0" indent="-285750" algn="just">
              <a:buFont typeface="Arial" panose="020B0604020202020204" pitchFamily="34" charset="0"/>
              <a:buChar char="•"/>
            </a:pPr>
            <a:endParaRPr lang="es-EC" sz="2000" dirty="0"/>
          </a:p>
          <a:p>
            <a:pPr marL="285750" lvl="0" indent="-285750" algn="just">
              <a:buFont typeface="Arial" panose="020B0604020202020204" pitchFamily="34" charset="0"/>
              <a:buChar char="•"/>
            </a:pPr>
            <a:r>
              <a:rPr lang="es-EC" sz="2000" dirty="0"/>
              <a:t>Controlar la temperatura de la leche cruda en el tanque de almacenamiento, dentro los rangos requeridos por la norma INEN (CPE 007:1983</a:t>
            </a:r>
            <a:r>
              <a:rPr lang="es-EC" sz="2000" dirty="0" smtClean="0"/>
              <a:t>).</a:t>
            </a:r>
          </a:p>
          <a:p>
            <a:pPr marL="285750" lvl="0" indent="-285750" algn="just">
              <a:buFont typeface="Arial" panose="020B0604020202020204" pitchFamily="34" charset="0"/>
              <a:buChar char="•"/>
            </a:pPr>
            <a:endParaRPr lang="es-EC" sz="2000" dirty="0"/>
          </a:p>
          <a:p>
            <a:pPr marL="285750" lvl="0" indent="-285750" algn="just">
              <a:buFont typeface="Arial" panose="020B0604020202020204" pitchFamily="34" charset="0"/>
              <a:buChar char="•"/>
            </a:pPr>
            <a:r>
              <a:rPr lang="es-EC" sz="2000" dirty="0"/>
              <a:t>Elaborar un protocolo de pruebas para verificar el cumplimiento de los objetivos. </a:t>
            </a:r>
            <a:endParaRPr lang="es-EC" sz="2000" dirty="0" smtClean="0"/>
          </a:p>
          <a:p>
            <a:pPr marL="285750" lvl="0" indent="-285750" algn="just">
              <a:buFont typeface="Arial" panose="020B0604020202020204" pitchFamily="34" charset="0"/>
              <a:buChar char="•"/>
            </a:pPr>
            <a:endParaRPr lang="es-EC" sz="2000" dirty="0"/>
          </a:p>
          <a:p>
            <a:pPr marL="285750" lvl="0" indent="-285750" algn="just">
              <a:buFont typeface="Arial" panose="020B0604020202020204" pitchFamily="34" charset="0"/>
              <a:buChar char="•"/>
            </a:pPr>
            <a:r>
              <a:rPr lang="es-EC" sz="2000" dirty="0"/>
              <a:t>Realizar las pruebas preliminares del funcionamiento del sistema para mantener la leche a una temperatura de 3 a 4°C. </a:t>
            </a:r>
          </a:p>
        </p:txBody>
      </p:sp>
    </p:spTree>
    <p:extLst>
      <p:ext uri="{BB962C8B-B14F-4D97-AF65-F5344CB8AC3E}">
        <p14:creationId xmlns:p14="http://schemas.microsoft.com/office/powerpoint/2010/main" val="12701391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2923157" y="385500"/>
            <a:ext cx="3942910" cy="523220"/>
          </a:xfrm>
          <a:prstGeom prst="rect">
            <a:avLst/>
          </a:prstGeom>
        </p:spPr>
        <p:txBody>
          <a:bodyPr wrap="square">
            <a:spAutoFit/>
          </a:bodyPr>
          <a:lstStyle/>
          <a:p>
            <a:r>
              <a:rPr lang="es-EC" sz="2800" b="1" i="1" dirty="0" smtClean="0"/>
              <a:t>DISEÑO DEL SERPENTÍN</a:t>
            </a:r>
            <a:endParaRPr lang="es-EC" sz="2800" b="1" i="1" dirty="0"/>
          </a:p>
        </p:txBody>
      </p:sp>
      <p:grpSp>
        <p:nvGrpSpPr>
          <p:cNvPr id="7" name="9309 Grupo"/>
          <p:cNvGrpSpPr/>
          <p:nvPr/>
        </p:nvGrpSpPr>
        <p:grpSpPr>
          <a:xfrm>
            <a:off x="373476" y="1329048"/>
            <a:ext cx="4848225" cy="3829051"/>
            <a:chOff x="0" y="0"/>
            <a:chExt cx="5788733" cy="4552315"/>
          </a:xfrm>
        </p:grpSpPr>
        <p:sp>
          <p:nvSpPr>
            <p:cNvPr id="8" name="174 Rectángulo"/>
            <p:cNvSpPr/>
            <p:nvPr/>
          </p:nvSpPr>
          <p:spPr>
            <a:xfrm>
              <a:off x="1498600" y="3251200"/>
              <a:ext cx="3477896" cy="367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200" dirty="0">
                  <a:effectLst/>
                  <a:latin typeface="Arial"/>
                  <a:ea typeface="Calibri"/>
                </a:rPr>
                <a:t>Espesor - tubería de cobre</a:t>
              </a:r>
            </a:p>
          </p:txBody>
        </p:sp>
        <p:pic>
          <p:nvPicPr>
            <p:cNvPr id="9" name="8 Imagen" descr="G:\TESIS\Tesis hacienda Alborado\Teorico\Calor disipado.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0"/>
              <a:ext cx="5181600" cy="2095500"/>
            </a:xfrm>
            <a:prstGeom prst="rect">
              <a:avLst/>
            </a:prstGeom>
            <a:noFill/>
            <a:ln>
              <a:noFill/>
            </a:ln>
          </p:spPr>
        </p:pic>
        <p:cxnSp>
          <p:nvCxnSpPr>
            <p:cNvPr id="10" name="175 Conector recto de flecha"/>
            <p:cNvCxnSpPr/>
            <p:nvPr/>
          </p:nvCxnSpPr>
          <p:spPr>
            <a:xfrm flipH="1">
              <a:off x="4972050" y="2520950"/>
              <a:ext cx="5461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176 Rectángulo"/>
            <p:cNvSpPr/>
            <p:nvPr/>
          </p:nvSpPr>
          <p:spPr>
            <a:xfrm>
              <a:off x="1498600" y="2335424"/>
              <a:ext cx="3432940" cy="367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200">
                  <a:effectLst/>
                  <a:latin typeface="Arial"/>
                  <a:ea typeface="Calibri"/>
                </a:rPr>
                <a:t>Leche cruda</a:t>
              </a:r>
            </a:p>
          </p:txBody>
        </p:sp>
        <p:sp>
          <p:nvSpPr>
            <p:cNvPr id="12" name="177 Rectángulo"/>
            <p:cNvSpPr/>
            <p:nvPr/>
          </p:nvSpPr>
          <p:spPr>
            <a:xfrm>
              <a:off x="1498600" y="2781300"/>
              <a:ext cx="3477896" cy="367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200" dirty="0">
                  <a:effectLst/>
                  <a:latin typeface="Arial"/>
                  <a:ea typeface="Calibri"/>
                </a:rPr>
                <a:t>Espesor - acero inoxidable AISI 304</a:t>
              </a:r>
            </a:p>
          </p:txBody>
        </p:sp>
        <p:sp>
          <p:nvSpPr>
            <p:cNvPr id="13" name="178 Rectángulo"/>
            <p:cNvSpPr/>
            <p:nvPr/>
          </p:nvSpPr>
          <p:spPr>
            <a:xfrm>
              <a:off x="1498600" y="3721100"/>
              <a:ext cx="3471546" cy="367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200">
                  <a:effectLst/>
                  <a:latin typeface="Arial"/>
                  <a:ea typeface="Calibri"/>
                </a:rPr>
                <a:t>Refrigerante R22</a:t>
              </a:r>
            </a:p>
          </p:txBody>
        </p:sp>
        <p:cxnSp>
          <p:nvCxnSpPr>
            <p:cNvPr id="14" name="179 Conector recto de flecha"/>
            <p:cNvCxnSpPr/>
            <p:nvPr/>
          </p:nvCxnSpPr>
          <p:spPr>
            <a:xfrm flipH="1">
              <a:off x="4978400" y="2965450"/>
              <a:ext cx="5997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180 Conector recto de flecha"/>
            <p:cNvCxnSpPr/>
            <p:nvPr/>
          </p:nvCxnSpPr>
          <p:spPr>
            <a:xfrm flipH="1">
              <a:off x="4978400" y="3441700"/>
              <a:ext cx="66501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181 Conector recto de flecha"/>
            <p:cNvCxnSpPr/>
            <p:nvPr/>
          </p:nvCxnSpPr>
          <p:spPr>
            <a:xfrm flipH="1">
              <a:off x="4965700" y="3879850"/>
              <a:ext cx="74220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187 Conector recto"/>
            <p:cNvCxnSpPr/>
            <p:nvPr/>
          </p:nvCxnSpPr>
          <p:spPr>
            <a:xfrm>
              <a:off x="5327650" y="387350"/>
              <a:ext cx="1898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188 Conector recto"/>
            <p:cNvCxnSpPr/>
            <p:nvPr/>
          </p:nvCxnSpPr>
          <p:spPr>
            <a:xfrm>
              <a:off x="5511800" y="387350"/>
              <a:ext cx="5080" cy="2133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189 Conector recto"/>
            <p:cNvCxnSpPr/>
            <p:nvPr/>
          </p:nvCxnSpPr>
          <p:spPr>
            <a:xfrm>
              <a:off x="5334000" y="774700"/>
              <a:ext cx="2484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190 Conector recto"/>
            <p:cNvCxnSpPr/>
            <p:nvPr/>
          </p:nvCxnSpPr>
          <p:spPr>
            <a:xfrm>
              <a:off x="5575300" y="774700"/>
              <a:ext cx="5080" cy="219860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191 Conector recto"/>
            <p:cNvCxnSpPr/>
            <p:nvPr/>
          </p:nvCxnSpPr>
          <p:spPr>
            <a:xfrm>
              <a:off x="5645150" y="908050"/>
              <a:ext cx="5080" cy="253619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433 Conector recto"/>
            <p:cNvCxnSpPr/>
            <p:nvPr/>
          </p:nvCxnSpPr>
          <p:spPr>
            <a:xfrm>
              <a:off x="5708650" y="1282700"/>
              <a:ext cx="0" cy="25971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434 Conector recto"/>
            <p:cNvCxnSpPr/>
            <p:nvPr/>
          </p:nvCxnSpPr>
          <p:spPr>
            <a:xfrm>
              <a:off x="5334000" y="908050"/>
              <a:ext cx="31686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436 Conector recto"/>
            <p:cNvCxnSpPr/>
            <p:nvPr/>
          </p:nvCxnSpPr>
          <p:spPr>
            <a:xfrm>
              <a:off x="5340350" y="1282700"/>
              <a:ext cx="3640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437 Conector recto"/>
            <p:cNvCxnSpPr/>
            <p:nvPr/>
          </p:nvCxnSpPr>
          <p:spPr>
            <a:xfrm>
              <a:off x="5346700" y="1936750"/>
              <a:ext cx="442033"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438 Rectángulo"/>
            <p:cNvSpPr/>
            <p:nvPr/>
          </p:nvSpPr>
          <p:spPr>
            <a:xfrm>
              <a:off x="1498600" y="4184650"/>
              <a:ext cx="3465195" cy="367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s-EC" sz="1200">
                  <a:effectLst/>
                  <a:latin typeface="Arial"/>
                  <a:ea typeface="Calibri"/>
                </a:rPr>
                <a:t>Aislante de poliuretano</a:t>
              </a:r>
            </a:p>
          </p:txBody>
        </p:sp>
        <p:cxnSp>
          <p:nvCxnSpPr>
            <p:cNvPr id="27" name="439 Conector recto de flecha"/>
            <p:cNvCxnSpPr/>
            <p:nvPr/>
          </p:nvCxnSpPr>
          <p:spPr>
            <a:xfrm flipH="1">
              <a:off x="4972050" y="4362450"/>
              <a:ext cx="81465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440 Conector recto"/>
            <p:cNvCxnSpPr/>
            <p:nvPr/>
          </p:nvCxnSpPr>
          <p:spPr>
            <a:xfrm>
              <a:off x="5784850" y="1936750"/>
              <a:ext cx="0" cy="2432471"/>
            </a:xfrm>
            <a:prstGeom prst="line">
              <a:avLst/>
            </a:prstGeom>
          </p:spPr>
          <p:style>
            <a:lnRef idx="1">
              <a:schemeClr val="accent1"/>
            </a:lnRef>
            <a:fillRef idx="0">
              <a:schemeClr val="accent1"/>
            </a:fillRef>
            <a:effectRef idx="0">
              <a:schemeClr val="accent1"/>
            </a:effectRef>
            <a:fontRef idx="minor">
              <a:schemeClr val="tx1"/>
            </a:fontRef>
          </p:style>
        </p:cxnSp>
        <p:sp>
          <p:nvSpPr>
            <p:cNvPr id="29" name="441 Flecha abajo"/>
            <p:cNvSpPr/>
            <p:nvPr/>
          </p:nvSpPr>
          <p:spPr>
            <a:xfrm>
              <a:off x="2584450" y="69850"/>
              <a:ext cx="237490" cy="597103"/>
            </a:xfrm>
            <a:prstGeom prst="downArrow">
              <a:avLst/>
            </a:prstGeom>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mc:AlternateContent xmlns:mc="http://schemas.openxmlformats.org/markup-compatibility/2006" xmlns:a14="http://schemas.microsoft.com/office/drawing/2010/main">
          <mc:Choice Requires="a14">
            <p:sp>
              <p:nvSpPr>
                <p:cNvPr id="30" name="442 Rectángulo"/>
                <p:cNvSpPr/>
                <p:nvPr/>
              </p:nvSpPr>
              <p:spPr>
                <a:xfrm>
                  <a:off x="1682750" y="82550"/>
                  <a:ext cx="1215390" cy="424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s-EC" sz="1200" b="1" i="1">
                                <a:solidFill>
                                  <a:srgbClr val="000000"/>
                                </a:solidFill>
                                <a:effectLst/>
                                <a:latin typeface="Cambria Math" panose="02040503050406030204" pitchFamily="18" charset="0"/>
                                <a:ea typeface="Calibri"/>
                              </a:rPr>
                            </m:ctrlPr>
                          </m:sSubPr>
                          <m:e>
                            <m:acc>
                              <m:accPr>
                                <m:chr m:val="̇"/>
                                <m:ctrlPr>
                                  <a:rPr lang="es-EC" sz="1200" b="1" i="1">
                                    <a:solidFill>
                                      <a:srgbClr val="000000"/>
                                    </a:solidFill>
                                    <a:effectLst/>
                                    <a:latin typeface="Cambria Math" panose="02040503050406030204" pitchFamily="18" charset="0"/>
                                    <a:ea typeface="Calibri"/>
                                  </a:rPr>
                                </m:ctrlPr>
                              </m:accPr>
                              <m:e>
                                <m:r>
                                  <a:rPr lang="es-EC" sz="1200" b="1" i="1">
                                    <a:solidFill>
                                      <a:srgbClr val="000000"/>
                                    </a:solidFill>
                                    <a:effectLst/>
                                    <a:latin typeface="Cambria Math"/>
                                    <a:ea typeface="Calibri"/>
                                  </a:rPr>
                                  <m:t>𝑸</m:t>
                                </m:r>
                              </m:e>
                            </m:acc>
                          </m:e>
                          <m:sub>
                            <m:r>
                              <a:rPr lang="es-EC" sz="1200" b="1" i="1">
                                <a:solidFill>
                                  <a:srgbClr val="000000"/>
                                </a:solidFill>
                                <a:effectLst/>
                                <a:latin typeface="Cambria Math"/>
                                <a:ea typeface="Calibri"/>
                              </a:rPr>
                              <m:t>𝑻𝒐𝒕𝒂𝒍</m:t>
                            </m:r>
                          </m:sub>
                        </m:sSub>
                      </m:oMath>
                    </m:oMathPara>
                  </a14:m>
                  <a:endParaRPr lang="es-EC" sz="1200">
                    <a:effectLst/>
                    <a:latin typeface="Arial"/>
                    <a:ea typeface="Calibri"/>
                  </a:endParaRPr>
                </a:p>
              </p:txBody>
            </p:sp>
          </mc:Choice>
          <mc:Fallback xmlns="">
            <p:sp>
              <p:nvSpPr>
                <p:cNvPr id="30" name="442 Rectángulo"/>
                <p:cNvSpPr>
                  <a:spLocks noRot="1" noChangeAspect="1" noMove="1" noResize="1" noEditPoints="1" noAdjustHandles="1" noChangeArrowheads="1" noChangeShapeType="1" noTextEdit="1"/>
                </p:cNvSpPr>
                <p:nvPr/>
              </p:nvSpPr>
              <p:spPr>
                <a:xfrm>
                  <a:off x="1682750" y="82550"/>
                  <a:ext cx="1215390" cy="424180"/>
                </a:xfrm>
                <a:prstGeom prst="rect">
                  <a:avLst/>
                </a:prstGeom>
                <a:blipFill rotWithShape="1">
                  <a:blip r:embed="rId6"/>
                  <a:stretch>
                    <a:fillRect/>
                  </a:stretch>
                </a:blipFill>
                <a:ln>
                  <a:noFill/>
                </a:ln>
              </p:spPr>
              <p:txBody>
                <a:bodyPr/>
                <a:lstStyle/>
                <a:p>
                  <a:r>
                    <a:rPr lang="es-EC">
                      <a:noFill/>
                    </a:rPr>
                    <a:t> </a:t>
                  </a:r>
                </a:p>
              </p:txBody>
            </p:sp>
          </mc:Fallback>
        </mc:AlternateContent>
        <p:sp>
          <p:nvSpPr>
            <p:cNvPr id="31" name="443 Flecha abajo"/>
            <p:cNvSpPr/>
            <p:nvPr/>
          </p:nvSpPr>
          <p:spPr>
            <a:xfrm>
              <a:off x="1047750" y="596900"/>
              <a:ext cx="113665" cy="618490"/>
            </a:xfrm>
            <a:prstGeom prst="downArrow">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2" name="444 Flecha abajo"/>
            <p:cNvSpPr/>
            <p:nvPr/>
          </p:nvSpPr>
          <p:spPr>
            <a:xfrm>
              <a:off x="1498600" y="596900"/>
              <a:ext cx="113665" cy="618490"/>
            </a:xfrm>
            <a:prstGeom prst="downArrow">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3" name="445 Flecha abajo"/>
            <p:cNvSpPr/>
            <p:nvPr/>
          </p:nvSpPr>
          <p:spPr>
            <a:xfrm>
              <a:off x="1949450" y="596900"/>
              <a:ext cx="113665" cy="618490"/>
            </a:xfrm>
            <a:prstGeom prst="downArrow">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4" name="446 Flecha abajo"/>
            <p:cNvSpPr/>
            <p:nvPr/>
          </p:nvSpPr>
          <p:spPr>
            <a:xfrm>
              <a:off x="2400300" y="596900"/>
              <a:ext cx="113665" cy="618490"/>
            </a:xfrm>
            <a:prstGeom prst="downArrow">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5" name="447 Flecha abajo"/>
            <p:cNvSpPr/>
            <p:nvPr/>
          </p:nvSpPr>
          <p:spPr>
            <a:xfrm>
              <a:off x="2844800" y="596900"/>
              <a:ext cx="113665" cy="618490"/>
            </a:xfrm>
            <a:prstGeom prst="downArrow">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6" name="9248 Flecha abajo"/>
            <p:cNvSpPr/>
            <p:nvPr/>
          </p:nvSpPr>
          <p:spPr>
            <a:xfrm>
              <a:off x="3289300" y="596900"/>
              <a:ext cx="113665" cy="618490"/>
            </a:xfrm>
            <a:prstGeom prst="downArrow">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7" name="9249 Flecha abajo"/>
            <p:cNvSpPr/>
            <p:nvPr/>
          </p:nvSpPr>
          <p:spPr>
            <a:xfrm>
              <a:off x="3746500" y="596900"/>
              <a:ext cx="113665" cy="618490"/>
            </a:xfrm>
            <a:prstGeom prst="downArrow">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8" name="9250 Flecha abajo"/>
            <p:cNvSpPr/>
            <p:nvPr/>
          </p:nvSpPr>
          <p:spPr>
            <a:xfrm>
              <a:off x="4191000" y="596900"/>
              <a:ext cx="113665" cy="618490"/>
            </a:xfrm>
            <a:prstGeom prst="downArrow">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9" name="9251 Flecha abajo"/>
            <p:cNvSpPr/>
            <p:nvPr/>
          </p:nvSpPr>
          <p:spPr>
            <a:xfrm>
              <a:off x="4641850" y="596900"/>
              <a:ext cx="113665" cy="618490"/>
            </a:xfrm>
            <a:prstGeom prst="downArrow">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40" name="9253 Flecha abajo"/>
            <p:cNvSpPr/>
            <p:nvPr/>
          </p:nvSpPr>
          <p:spPr>
            <a:xfrm rot="16200000">
              <a:off x="476250" y="1054100"/>
              <a:ext cx="237490" cy="596900"/>
            </a:xfrm>
            <a:prstGeom prst="downArrow">
              <a:avLst/>
            </a:prstGeom>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mc:AlternateContent xmlns:mc="http://schemas.openxmlformats.org/markup-compatibility/2006" xmlns:a14="http://schemas.microsoft.com/office/drawing/2010/main">
          <mc:Choice Requires="a14">
            <p:sp>
              <p:nvSpPr>
                <p:cNvPr id="41" name="9255 Rectángulo"/>
                <p:cNvSpPr/>
                <p:nvPr/>
              </p:nvSpPr>
              <p:spPr>
                <a:xfrm>
                  <a:off x="0" y="977900"/>
                  <a:ext cx="1215390" cy="424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s-EC" sz="1200" b="1" i="1">
                                <a:solidFill>
                                  <a:srgbClr val="000000"/>
                                </a:solidFill>
                                <a:effectLst/>
                                <a:latin typeface="Cambria Math" panose="02040503050406030204" pitchFamily="18" charset="0"/>
                                <a:ea typeface="Calibri"/>
                              </a:rPr>
                            </m:ctrlPr>
                          </m:sSubPr>
                          <m:e>
                            <m:r>
                              <a:rPr lang="es-EC" sz="1200" b="1" i="1">
                                <a:solidFill>
                                  <a:srgbClr val="000000"/>
                                </a:solidFill>
                                <a:effectLst/>
                                <a:latin typeface="Cambria Math"/>
                                <a:ea typeface="Calibri"/>
                              </a:rPr>
                              <m:t>𝑭𝒍𝒖𝒋𝒐</m:t>
                            </m:r>
                          </m:e>
                          <m:sub>
                            <m:r>
                              <a:rPr lang="es-EC" sz="1200" b="1" i="1">
                                <a:solidFill>
                                  <a:srgbClr val="000000"/>
                                </a:solidFill>
                                <a:effectLst/>
                                <a:latin typeface="Cambria Math"/>
                                <a:ea typeface="Calibri"/>
                              </a:rPr>
                              <m:t>𝑹</m:t>
                            </m:r>
                            <m:r>
                              <a:rPr lang="es-EC" sz="1200" b="1" i="1">
                                <a:solidFill>
                                  <a:srgbClr val="000000"/>
                                </a:solidFill>
                                <a:effectLst/>
                                <a:latin typeface="Cambria Math"/>
                                <a:ea typeface="Calibri"/>
                              </a:rPr>
                              <m:t>𝟐𝟐</m:t>
                            </m:r>
                          </m:sub>
                        </m:sSub>
                      </m:oMath>
                    </m:oMathPara>
                  </a14:m>
                  <a:endParaRPr lang="es-EC" sz="1200">
                    <a:effectLst/>
                    <a:latin typeface="Arial"/>
                    <a:ea typeface="Calibri"/>
                  </a:endParaRPr>
                </a:p>
              </p:txBody>
            </p:sp>
          </mc:Choice>
          <mc:Fallback xmlns="">
            <p:sp>
              <p:nvSpPr>
                <p:cNvPr id="41" name="9255 Rectángulo"/>
                <p:cNvSpPr>
                  <a:spLocks noRot="1" noChangeAspect="1" noMove="1" noResize="1" noEditPoints="1" noAdjustHandles="1" noChangeArrowheads="1" noChangeShapeType="1" noTextEdit="1"/>
                </p:cNvSpPr>
                <p:nvPr/>
              </p:nvSpPr>
              <p:spPr>
                <a:xfrm>
                  <a:off x="0" y="977900"/>
                  <a:ext cx="1215390" cy="424180"/>
                </a:xfrm>
                <a:prstGeom prst="rect">
                  <a:avLst/>
                </a:prstGeom>
                <a:blipFill rotWithShape="1">
                  <a:blip r:embed="rId7"/>
                  <a:stretch>
                    <a:fillRect/>
                  </a:stretch>
                </a:blipFill>
                <a:ln>
                  <a:noFill/>
                </a:ln>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2" name="9258 Rectángulo"/>
                <p:cNvSpPr/>
                <p:nvPr/>
              </p:nvSpPr>
              <p:spPr>
                <a:xfrm>
                  <a:off x="1955600" y="1238250"/>
                  <a:ext cx="1715758" cy="366598"/>
                </a:xfrm>
                <a:prstGeom prst="rect">
                  <a:avLst/>
                </a:prstGeom>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s-EC" sz="1200" b="1" i="1">
                                <a:solidFill>
                                  <a:srgbClr val="000000"/>
                                </a:solidFill>
                                <a:effectLst/>
                                <a:latin typeface="Cambria Math" panose="02040503050406030204" pitchFamily="18" charset="0"/>
                                <a:ea typeface="Calibri"/>
                              </a:rPr>
                            </m:ctrlPr>
                          </m:sSubPr>
                          <m:e>
                            <m:acc>
                              <m:accPr>
                                <m:chr m:val="̇"/>
                                <m:ctrlPr>
                                  <a:rPr lang="es-EC" sz="1200" b="1" i="1">
                                    <a:solidFill>
                                      <a:srgbClr val="000000"/>
                                    </a:solidFill>
                                    <a:effectLst/>
                                    <a:latin typeface="Cambria Math" panose="02040503050406030204" pitchFamily="18" charset="0"/>
                                    <a:ea typeface="Calibri"/>
                                  </a:rPr>
                                </m:ctrlPr>
                              </m:accPr>
                              <m:e>
                                <m:r>
                                  <a:rPr lang="es-EC" sz="1200" b="1" i="1">
                                    <a:solidFill>
                                      <a:srgbClr val="000000"/>
                                    </a:solidFill>
                                    <a:effectLst/>
                                    <a:latin typeface="Cambria Math"/>
                                    <a:ea typeface="Calibri"/>
                                  </a:rPr>
                                  <m:t>𝑸</m:t>
                                </m:r>
                              </m:e>
                            </m:acc>
                          </m:e>
                          <m:sub>
                            <m:r>
                              <a:rPr lang="es-EC" sz="1200" b="1" i="1">
                                <a:solidFill>
                                  <a:srgbClr val="000000"/>
                                </a:solidFill>
                                <a:effectLst/>
                                <a:latin typeface="Cambria Math"/>
                                <a:ea typeface="Calibri"/>
                              </a:rPr>
                              <m:t>𝑻𝒐𝒕𝒂𝒍</m:t>
                            </m:r>
                            <m:r>
                              <a:rPr lang="es-EC" sz="1200" b="1" i="1">
                                <a:solidFill>
                                  <a:srgbClr val="000000"/>
                                </a:solidFill>
                                <a:effectLst/>
                                <a:latin typeface="Cambria Math"/>
                                <a:ea typeface="Calibri"/>
                              </a:rPr>
                              <m:t> </m:t>
                            </m:r>
                            <m:r>
                              <a:rPr lang="es-EC" sz="1200" b="1" i="1">
                                <a:solidFill>
                                  <a:srgbClr val="000000"/>
                                </a:solidFill>
                                <a:effectLst/>
                                <a:latin typeface="Cambria Math"/>
                                <a:ea typeface="Calibri"/>
                              </a:rPr>
                              <m:t>𝑫𝒊𝒔𝒊𝒑𝒂𝒅𝒐</m:t>
                            </m:r>
                          </m:sub>
                        </m:sSub>
                      </m:oMath>
                    </m:oMathPara>
                  </a14:m>
                  <a:endParaRPr lang="es-EC" sz="1200">
                    <a:effectLst/>
                    <a:latin typeface="Arial"/>
                    <a:ea typeface="Calibri"/>
                  </a:endParaRPr>
                </a:p>
              </p:txBody>
            </p:sp>
          </mc:Choice>
          <mc:Fallback xmlns="">
            <p:sp>
              <p:nvSpPr>
                <p:cNvPr id="42" name="9258 Rectángulo"/>
                <p:cNvSpPr>
                  <a:spLocks noRot="1" noChangeAspect="1" noMove="1" noResize="1" noEditPoints="1" noAdjustHandles="1" noChangeArrowheads="1" noChangeShapeType="1" noTextEdit="1"/>
                </p:cNvSpPr>
                <p:nvPr/>
              </p:nvSpPr>
              <p:spPr>
                <a:xfrm>
                  <a:off x="1955600" y="1238250"/>
                  <a:ext cx="1715758" cy="366598"/>
                </a:xfrm>
                <a:prstGeom prst="rect">
                  <a:avLst/>
                </a:prstGeom>
                <a:blipFill rotWithShape="1">
                  <a:blip r:embed="rId8"/>
                  <a:stretch>
                    <a:fillRect/>
                  </a:stretch>
                </a:blipFill>
                <a:ln/>
              </p:spPr>
              <p:txBody>
                <a:bodyPr/>
                <a:lstStyle/>
                <a:p>
                  <a:r>
                    <a:rPr lang="es-EC">
                      <a:noFill/>
                    </a:rPr>
                    <a:t> </a:t>
                  </a:r>
                </a:p>
              </p:txBody>
            </p:sp>
          </mc:Fallback>
        </mc:AlternateContent>
      </p:grpSp>
      <mc:AlternateContent xmlns:mc="http://schemas.openxmlformats.org/markup-compatibility/2006">
        <mc:Choice xmlns:a14="http://schemas.microsoft.com/office/drawing/2010/main" Requires="a14">
          <p:sp>
            <p:nvSpPr>
              <p:cNvPr id="2" name="1 Rectángulo"/>
              <p:cNvSpPr/>
              <p:nvPr/>
            </p:nvSpPr>
            <p:spPr>
              <a:xfrm>
                <a:off x="277589" y="5373216"/>
                <a:ext cx="2119298" cy="6527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C" b="1" i="1">
                              <a:latin typeface="Cambria Math"/>
                            </a:rPr>
                            <m:t>𝑹</m:t>
                          </m:r>
                        </m:e>
                        <m:sub>
                          <m:r>
                            <a:rPr lang="es-EC" b="1" i="1">
                              <a:latin typeface="Cambria Math"/>
                            </a:rPr>
                            <m:t>𝟑𝟎𝟒</m:t>
                          </m:r>
                        </m:sub>
                      </m:sSub>
                      <m:r>
                        <a:rPr lang="es-EC" b="1" i="1">
                          <a:latin typeface="Cambria Math"/>
                        </a:rPr>
                        <m:t>=</m:t>
                      </m:r>
                      <m:f>
                        <m:fPr>
                          <m:ctrlPr>
                            <a:rPr lang="es-EC" b="1" i="1">
                              <a:latin typeface="Cambria Math" panose="02040503050406030204" pitchFamily="18" charset="0"/>
                            </a:rPr>
                          </m:ctrlPr>
                        </m:fPr>
                        <m:num>
                          <m:sSub>
                            <m:sSubPr>
                              <m:ctrlPr>
                                <a:rPr lang="es-EC" b="1" i="1">
                                  <a:latin typeface="Cambria Math" panose="02040503050406030204" pitchFamily="18" charset="0"/>
                                </a:rPr>
                              </m:ctrlPr>
                            </m:sSubPr>
                            <m:e>
                              <m:r>
                                <a:rPr lang="es-EC" b="1" i="1">
                                  <a:latin typeface="Cambria Math"/>
                                </a:rPr>
                                <m:t>𝒙</m:t>
                              </m:r>
                            </m:e>
                            <m:sub>
                              <m:r>
                                <a:rPr lang="es-EC" b="1" i="1">
                                  <a:latin typeface="Cambria Math"/>
                                </a:rPr>
                                <m:t>𝟑𝟎𝟒</m:t>
                              </m:r>
                            </m:sub>
                          </m:sSub>
                        </m:num>
                        <m:den>
                          <m:sSub>
                            <m:sSubPr>
                              <m:ctrlPr>
                                <a:rPr lang="es-EC" b="1" i="1">
                                  <a:latin typeface="Cambria Math" panose="02040503050406030204" pitchFamily="18" charset="0"/>
                                </a:rPr>
                              </m:ctrlPr>
                            </m:sSubPr>
                            <m:e>
                              <m:r>
                                <a:rPr lang="es-EC" b="1" i="1">
                                  <a:latin typeface="Cambria Math"/>
                                </a:rPr>
                                <m:t>𝒌</m:t>
                              </m:r>
                            </m:e>
                            <m:sub>
                              <m:r>
                                <a:rPr lang="es-EC" b="1" i="1">
                                  <a:latin typeface="Cambria Math"/>
                                </a:rPr>
                                <m:t>𝟑𝟎𝟒</m:t>
                              </m:r>
                            </m:sub>
                          </m:sSub>
                          <m:r>
                            <a:rPr lang="es-EC" b="1" i="1">
                              <a:latin typeface="Cambria Math"/>
                            </a:rPr>
                            <m:t>∗</m:t>
                          </m:r>
                          <m:sSub>
                            <m:sSubPr>
                              <m:ctrlPr>
                                <a:rPr lang="es-EC" b="1" i="1">
                                  <a:latin typeface="Cambria Math" panose="02040503050406030204" pitchFamily="18" charset="0"/>
                                </a:rPr>
                              </m:ctrlPr>
                            </m:sSubPr>
                            <m:e>
                              <m:r>
                                <a:rPr lang="es-EC" b="1" i="1">
                                  <a:latin typeface="Cambria Math"/>
                                </a:rPr>
                                <m:t>𝑨</m:t>
                              </m:r>
                            </m:e>
                            <m:sub>
                              <m:r>
                                <a:rPr lang="es-EC" b="1" i="1">
                                  <a:latin typeface="Cambria Math"/>
                                </a:rPr>
                                <m:t>𝒓𝒆𝒇</m:t>
                              </m:r>
                            </m:sub>
                          </m:sSub>
                        </m:den>
                      </m:f>
                    </m:oMath>
                  </m:oMathPara>
                </a14:m>
                <a:endParaRPr lang="es-EC" b="1" dirty="0"/>
              </a:p>
            </p:txBody>
          </p:sp>
        </mc:Choice>
        <mc:Fallback>
          <p:sp>
            <p:nvSpPr>
              <p:cNvPr id="2" name="1 Rectángulo"/>
              <p:cNvSpPr>
                <a:spLocks noRot="1" noChangeAspect="1" noMove="1" noResize="1" noEditPoints="1" noAdjustHandles="1" noChangeArrowheads="1" noChangeShapeType="1" noTextEdit="1"/>
              </p:cNvSpPr>
              <p:nvPr/>
            </p:nvSpPr>
            <p:spPr>
              <a:xfrm>
                <a:off x="277589" y="5373216"/>
                <a:ext cx="2119298" cy="652743"/>
              </a:xfrm>
              <a:prstGeom prst="rect">
                <a:avLst/>
              </a:prstGeom>
              <a:blipFill rotWithShape="0">
                <a:blip r:embed="rId9"/>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3" name="2 Rectángulo"/>
              <p:cNvSpPr/>
              <p:nvPr/>
            </p:nvSpPr>
            <p:spPr>
              <a:xfrm>
                <a:off x="3275856" y="5373216"/>
                <a:ext cx="1888466" cy="6527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C" b="1" i="1">
                              <a:latin typeface="Cambria Math"/>
                            </a:rPr>
                            <m:t> </m:t>
                          </m:r>
                          <m:r>
                            <a:rPr lang="es-EC" b="1" i="1">
                              <a:latin typeface="Cambria Math"/>
                            </a:rPr>
                            <m:t>𝑹</m:t>
                          </m:r>
                        </m:e>
                        <m:sub>
                          <m:r>
                            <a:rPr lang="es-EC" b="1" i="1">
                              <a:latin typeface="Cambria Math"/>
                            </a:rPr>
                            <m:t>𝒄𝒖</m:t>
                          </m:r>
                        </m:sub>
                      </m:sSub>
                      <m:r>
                        <a:rPr lang="es-EC" b="1" i="1">
                          <a:latin typeface="Cambria Math"/>
                        </a:rPr>
                        <m:t>=</m:t>
                      </m:r>
                      <m:f>
                        <m:fPr>
                          <m:ctrlPr>
                            <a:rPr lang="es-EC" b="1" i="1">
                              <a:latin typeface="Cambria Math" panose="02040503050406030204" pitchFamily="18" charset="0"/>
                            </a:rPr>
                          </m:ctrlPr>
                        </m:fPr>
                        <m:num>
                          <m:sSub>
                            <m:sSubPr>
                              <m:ctrlPr>
                                <a:rPr lang="es-EC" b="1" i="1">
                                  <a:latin typeface="Cambria Math" panose="02040503050406030204" pitchFamily="18" charset="0"/>
                                </a:rPr>
                              </m:ctrlPr>
                            </m:sSubPr>
                            <m:e>
                              <m:r>
                                <a:rPr lang="es-EC" b="1" i="1">
                                  <a:latin typeface="Cambria Math"/>
                                </a:rPr>
                                <m:t>𝒙</m:t>
                              </m:r>
                            </m:e>
                            <m:sub>
                              <m:r>
                                <a:rPr lang="es-EC" b="1" i="1">
                                  <a:latin typeface="Cambria Math"/>
                                </a:rPr>
                                <m:t>𝒄𝒖</m:t>
                              </m:r>
                            </m:sub>
                          </m:sSub>
                        </m:num>
                        <m:den>
                          <m:sSub>
                            <m:sSubPr>
                              <m:ctrlPr>
                                <a:rPr lang="es-EC" b="1" i="1">
                                  <a:latin typeface="Cambria Math" panose="02040503050406030204" pitchFamily="18" charset="0"/>
                                </a:rPr>
                              </m:ctrlPr>
                            </m:sSubPr>
                            <m:e>
                              <m:r>
                                <a:rPr lang="es-EC" b="1" i="1">
                                  <a:latin typeface="Cambria Math"/>
                                </a:rPr>
                                <m:t>𝒌</m:t>
                              </m:r>
                            </m:e>
                            <m:sub>
                              <m:r>
                                <a:rPr lang="es-EC" b="1" i="1">
                                  <a:latin typeface="Cambria Math"/>
                                </a:rPr>
                                <m:t>𝒄𝒖</m:t>
                              </m:r>
                            </m:sub>
                          </m:sSub>
                          <m:r>
                            <a:rPr lang="es-EC" b="1" i="1">
                              <a:latin typeface="Cambria Math"/>
                            </a:rPr>
                            <m:t>∗</m:t>
                          </m:r>
                          <m:sSub>
                            <m:sSubPr>
                              <m:ctrlPr>
                                <a:rPr lang="es-EC" b="1" i="1">
                                  <a:latin typeface="Cambria Math" panose="02040503050406030204" pitchFamily="18" charset="0"/>
                                </a:rPr>
                              </m:ctrlPr>
                            </m:sSubPr>
                            <m:e>
                              <m:r>
                                <a:rPr lang="es-EC" b="1" i="1">
                                  <a:latin typeface="Cambria Math"/>
                                </a:rPr>
                                <m:t>𝑨</m:t>
                              </m:r>
                            </m:e>
                            <m:sub>
                              <m:r>
                                <a:rPr lang="es-EC" b="1" i="1">
                                  <a:latin typeface="Cambria Math"/>
                                </a:rPr>
                                <m:t>𝒓𝒆𝒇</m:t>
                              </m:r>
                            </m:sub>
                          </m:sSub>
                        </m:den>
                      </m:f>
                    </m:oMath>
                  </m:oMathPara>
                </a14:m>
                <a:endParaRPr lang="es-EC" b="1" dirty="0"/>
              </a:p>
            </p:txBody>
          </p:sp>
        </mc:Choice>
        <mc:Fallback>
          <p:sp>
            <p:nvSpPr>
              <p:cNvPr id="3" name="2 Rectángulo"/>
              <p:cNvSpPr>
                <a:spLocks noRot="1" noChangeAspect="1" noMove="1" noResize="1" noEditPoints="1" noAdjustHandles="1" noChangeArrowheads="1" noChangeShapeType="1" noTextEdit="1"/>
              </p:cNvSpPr>
              <p:nvPr/>
            </p:nvSpPr>
            <p:spPr>
              <a:xfrm>
                <a:off x="3275856" y="5373216"/>
                <a:ext cx="1888466" cy="652743"/>
              </a:xfrm>
              <a:prstGeom prst="rect">
                <a:avLst/>
              </a:prstGeom>
              <a:blipFill rotWithShape="0">
                <a:blip r:embed="rId10"/>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4" name="3 Rectángulo"/>
              <p:cNvSpPr/>
              <p:nvPr/>
            </p:nvSpPr>
            <p:spPr>
              <a:xfrm>
                <a:off x="5896802" y="5327177"/>
                <a:ext cx="2156168" cy="6948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C" b="1" i="1">
                              <a:latin typeface="Cambria Math"/>
                            </a:rPr>
                            <m:t>𝑹</m:t>
                          </m:r>
                        </m:e>
                        <m:sub>
                          <m:r>
                            <a:rPr lang="es-EC" b="1" i="1">
                              <a:latin typeface="Cambria Math"/>
                            </a:rPr>
                            <m:t>𝑹</m:t>
                          </m:r>
                          <m:r>
                            <a:rPr lang="es-EC" b="1" i="1">
                              <a:latin typeface="Cambria Math"/>
                            </a:rPr>
                            <m:t>𝟐𝟐</m:t>
                          </m:r>
                        </m:sub>
                      </m:sSub>
                      <m:r>
                        <a:rPr lang="es-EC" b="1" i="1">
                          <a:latin typeface="Cambria Math"/>
                        </a:rPr>
                        <m:t>=</m:t>
                      </m:r>
                      <m:f>
                        <m:fPr>
                          <m:ctrlPr>
                            <a:rPr lang="es-EC" b="1" i="1">
                              <a:latin typeface="Cambria Math" panose="02040503050406030204" pitchFamily="18" charset="0"/>
                            </a:rPr>
                          </m:ctrlPr>
                        </m:fPr>
                        <m:num>
                          <m:r>
                            <a:rPr lang="es-EC" b="1" i="1">
                              <a:latin typeface="Cambria Math"/>
                            </a:rPr>
                            <m:t>𝟏</m:t>
                          </m:r>
                        </m:num>
                        <m:den>
                          <m:sSub>
                            <m:sSubPr>
                              <m:ctrlPr>
                                <a:rPr lang="es-EC" b="1" i="1">
                                  <a:latin typeface="Cambria Math" panose="02040503050406030204" pitchFamily="18" charset="0"/>
                                </a:rPr>
                              </m:ctrlPr>
                            </m:sSubPr>
                            <m:e>
                              <m:r>
                                <a:rPr lang="es-EC" b="1" i="1">
                                  <a:latin typeface="Cambria Math"/>
                                </a:rPr>
                                <m:t>𝒉</m:t>
                              </m:r>
                            </m:e>
                            <m:sub>
                              <m:r>
                                <a:rPr lang="es-EC" b="1" i="1">
                                  <a:latin typeface="Cambria Math"/>
                                </a:rPr>
                                <m:t>𝑹</m:t>
                              </m:r>
                              <m:r>
                                <a:rPr lang="es-EC" b="1" i="1">
                                  <a:latin typeface="Cambria Math"/>
                                </a:rPr>
                                <m:t>𝟐𝟐</m:t>
                              </m:r>
                            </m:sub>
                          </m:sSub>
                          <m:r>
                            <a:rPr lang="es-EC" b="1" i="1">
                              <a:latin typeface="Cambria Math"/>
                            </a:rPr>
                            <m:t>∗</m:t>
                          </m:r>
                          <m:sSub>
                            <m:sSubPr>
                              <m:ctrlPr>
                                <a:rPr lang="es-EC" b="1" i="1">
                                  <a:latin typeface="Cambria Math" panose="02040503050406030204" pitchFamily="18" charset="0"/>
                                </a:rPr>
                              </m:ctrlPr>
                            </m:sSubPr>
                            <m:e>
                              <m:r>
                                <a:rPr lang="es-EC" b="1" i="1">
                                  <a:latin typeface="Cambria Math"/>
                                </a:rPr>
                                <m:t>𝑨</m:t>
                              </m:r>
                            </m:e>
                            <m:sub>
                              <m:r>
                                <a:rPr lang="es-EC" b="1" i="1">
                                  <a:latin typeface="Cambria Math"/>
                                </a:rPr>
                                <m:t>𝒓𝒆𝒇</m:t>
                              </m:r>
                            </m:sub>
                          </m:sSub>
                        </m:den>
                      </m:f>
                    </m:oMath>
                  </m:oMathPara>
                </a14:m>
                <a:endParaRPr lang="es-EC" b="1" dirty="0"/>
              </a:p>
            </p:txBody>
          </p:sp>
        </mc:Choice>
        <mc:Fallback>
          <p:sp>
            <p:nvSpPr>
              <p:cNvPr id="4" name="3 Rectángulo"/>
              <p:cNvSpPr>
                <a:spLocks noRot="1" noChangeAspect="1" noMove="1" noResize="1" noEditPoints="1" noAdjustHandles="1" noChangeArrowheads="1" noChangeShapeType="1" noTextEdit="1"/>
              </p:cNvSpPr>
              <p:nvPr/>
            </p:nvSpPr>
            <p:spPr>
              <a:xfrm>
                <a:off x="5896802" y="5327177"/>
                <a:ext cx="2156168" cy="694806"/>
              </a:xfrm>
              <a:prstGeom prst="rect">
                <a:avLst/>
              </a:prstGeom>
              <a:blipFill rotWithShape="0">
                <a:blip r:embed="rId11"/>
                <a:stretch>
                  <a:fillRect/>
                </a:stretch>
              </a:blipFill>
            </p:spPr>
            <p:txBody>
              <a:bodyPr/>
              <a:lstStyle/>
              <a:p>
                <a:r>
                  <a:rPr lang="es-EC">
                    <a:noFill/>
                  </a:rPr>
                  <a:t> </a:t>
                </a:r>
              </a:p>
            </p:txBody>
          </p:sp>
        </mc:Fallback>
      </mc:AlternateContent>
      <p:grpSp>
        <p:nvGrpSpPr>
          <p:cNvPr id="86" name="62 Grupo"/>
          <p:cNvGrpSpPr/>
          <p:nvPr/>
        </p:nvGrpSpPr>
        <p:grpSpPr>
          <a:xfrm>
            <a:off x="4736778" y="1744498"/>
            <a:ext cx="4189092" cy="2847976"/>
            <a:chOff x="1" y="65832"/>
            <a:chExt cx="4323714" cy="3026204"/>
          </a:xfrm>
        </p:grpSpPr>
        <p:grpSp>
          <p:nvGrpSpPr>
            <p:cNvPr id="87" name="9469 Grupo"/>
            <p:cNvGrpSpPr/>
            <p:nvPr/>
          </p:nvGrpSpPr>
          <p:grpSpPr>
            <a:xfrm>
              <a:off x="1" y="65832"/>
              <a:ext cx="3768995" cy="3026204"/>
              <a:chOff x="-409574" y="65834"/>
              <a:chExt cx="3769401" cy="3026276"/>
            </a:xfrm>
          </p:grpSpPr>
          <p:sp>
            <p:nvSpPr>
              <p:cNvPr id="89" name="9470 Cuadro de texto"/>
              <p:cNvSpPr txBox="1"/>
              <p:nvPr/>
            </p:nvSpPr>
            <p:spPr>
              <a:xfrm>
                <a:off x="2073591" y="2550078"/>
                <a:ext cx="612078" cy="29441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200" dirty="0" smtClean="0">
                    <a:effectLst/>
                    <a:latin typeface="Arial" panose="020B0604020202020204" pitchFamily="34" charset="0"/>
                    <a:ea typeface="Calibri" panose="020F0502020204030204" pitchFamily="34" charset="0"/>
                  </a:rPr>
                  <a:t>R</a:t>
                </a:r>
                <a:r>
                  <a:rPr lang="es-EC" sz="1200" baseline="-25000" dirty="0">
                    <a:latin typeface="Arial" panose="020B0604020202020204" pitchFamily="34" charset="0"/>
                    <a:ea typeface="Calibri" panose="020F0502020204030204" pitchFamily="34" charset="0"/>
                  </a:rPr>
                  <a:t>R</a:t>
                </a:r>
                <a:r>
                  <a:rPr lang="es-EC" sz="1200" baseline="-25000" dirty="0" smtClean="0">
                    <a:effectLst/>
                    <a:latin typeface="Arial" panose="020B0604020202020204" pitchFamily="34" charset="0"/>
                    <a:ea typeface="Calibri" panose="020F0502020204030204" pitchFamily="34" charset="0"/>
                  </a:rPr>
                  <a:t>22</a:t>
                </a:r>
                <a:endParaRPr lang="es-EC" sz="1200" dirty="0">
                  <a:effectLst/>
                  <a:latin typeface="Arial" panose="020B0604020202020204" pitchFamily="34" charset="0"/>
                  <a:ea typeface="Calibri" panose="020F0502020204030204" pitchFamily="34" charset="0"/>
                </a:endParaRPr>
              </a:p>
            </p:txBody>
          </p:sp>
          <p:grpSp>
            <p:nvGrpSpPr>
              <p:cNvPr id="90" name="9471 Grupo"/>
              <p:cNvGrpSpPr/>
              <p:nvPr/>
            </p:nvGrpSpPr>
            <p:grpSpPr>
              <a:xfrm>
                <a:off x="-409574" y="65834"/>
                <a:ext cx="3769401" cy="3026276"/>
                <a:chOff x="-409574" y="65834"/>
                <a:chExt cx="3769401" cy="3026276"/>
              </a:xfrm>
            </p:grpSpPr>
            <p:grpSp>
              <p:nvGrpSpPr>
                <p:cNvPr id="91" name="9472 Grupo"/>
                <p:cNvGrpSpPr/>
                <p:nvPr/>
              </p:nvGrpSpPr>
              <p:grpSpPr>
                <a:xfrm>
                  <a:off x="-409574" y="409651"/>
                  <a:ext cx="3433278" cy="2682459"/>
                  <a:chOff x="-409574" y="0"/>
                  <a:chExt cx="3433278" cy="2682459"/>
                </a:xfrm>
              </p:grpSpPr>
              <p:grpSp>
                <p:nvGrpSpPr>
                  <p:cNvPr id="95" name="9473 Grupo"/>
                  <p:cNvGrpSpPr/>
                  <p:nvPr/>
                </p:nvGrpSpPr>
                <p:grpSpPr>
                  <a:xfrm>
                    <a:off x="-409574" y="0"/>
                    <a:ext cx="3433278" cy="2063750"/>
                    <a:chOff x="-131278" y="0"/>
                    <a:chExt cx="3433278" cy="2063750"/>
                  </a:xfrm>
                </p:grpSpPr>
                <p:pic>
                  <p:nvPicPr>
                    <p:cNvPr id="126" name="Imagen 125" descr="G:\TESIS\Tesis hacienda Alborado\Teorico\Calor disipado.png"/>
                    <p:cNvPicPr>
                      <a:picLocks noChangeAspect="1"/>
                    </p:cNvPicPr>
                    <p:nvPr/>
                  </p:nvPicPr>
                  <p:blipFill rotWithShape="1">
                    <a:blip r:embed="rId5">
                      <a:extLst>
                        <a:ext uri="{28A0092B-C50C-407E-A947-70E740481C1C}">
                          <a14:useLocalDpi xmlns:a14="http://schemas.microsoft.com/office/drawing/2010/main" val="0"/>
                        </a:ext>
                      </a:extLst>
                    </a:blip>
                    <a:srcRect t="34160" b="35041"/>
                    <a:stretch/>
                  </p:blipFill>
                  <p:spPr bwMode="auto">
                    <a:xfrm rot="16200000">
                      <a:off x="1136650" y="-101600"/>
                      <a:ext cx="2063750" cy="2266950"/>
                    </a:xfrm>
                    <a:prstGeom prst="rect">
                      <a:avLst/>
                    </a:prstGeom>
                    <a:noFill/>
                    <a:ln>
                      <a:noFill/>
                    </a:ln>
                    <a:extLst>
                      <a:ext uri="{53640926-AAD7-44D8-BBD7-CCE9431645EC}">
                        <a14:shadowObscured xmlns:a14="http://schemas.microsoft.com/office/drawing/2010/main"/>
                      </a:ext>
                    </a:extLst>
                  </p:spPr>
                </p:pic>
                <p:sp>
                  <p:nvSpPr>
                    <p:cNvPr id="127" name="9475 Cuadro de texto"/>
                    <p:cNvSpPr txBox="1"/>
                    <p:nvPr/>
                  </p:nvSpPr>
                  <p:spPr>
                    <a:xfrm>
                      <a:off x="-131278" y="854180"/>
                      <a:ext cx="1276366" cy="44764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457200">
                        <a:lnSpc>
                          <a:spcPct val="115000"/>
                        </a:lnSpc>
                        <a:spcAft>
                          <a:spcPts val="1000"/>
                        </a:spcAft>
                      </a:pPr>
                      <a:r>
                        <a:rPr lang="es-EC" sz="2200">
                          <a:effectLst/>
                          <a:latin typeface="Arial" panose="020B0604020202020204" pitchFamily="34" charset="0"/>
                          <a:ea typeface="Calibri" panose="020F0502020204030204" pitchFamily="34" charset="0"/>
                        </a:rPr>
                        <a:t>T</a:t>
                      </a:r>
                      <a:r>
                        <a:rPr lang="es-EC" sz="1200">
                          <a:effectLst/>
                          <a:latin typeface="Arial" panose="020B0604020202020204" pitchFamily="34" charset="0"/>
                          <a:ea typeface="Calibri" panose="020F0502020204030204" pitchFamily="34" charset="0"/>
                        </a:rPr>
                        <a:t>in</a:t>
                      </a:r>
                    </a:p>
                  </p:txBody>
                </p:sp>
              </p:grpSp>
              <p:grpSp>
                <p:nvGrpSpPr>
                  <p:cNvPr id="96" name="9477 Grupo"/>
                  <p:cNvGrpSpPr/>
                  <p:nvPr/>
                </p:nvGrpSpPr>
                <p:grpSpPr>
                  <a:xfrm>
                    <a:off x="647699" y="2133600"/>
                    <a:ext cx="723901" cy="540386"/>
                    <a:chOff x="0" y="0"/>
                    <a:chExt cx="723973" cy="540796"/>
                  </a:xfrm>
                </p:grpSpPr>
                <p:cxnSp>
                  <p:nvCxnSpPr>
                    <p:cNvPr id="116" name="9478 Conector recto"/>
                    <p:cNvCxnSpPr/>
                    <p:nvPr/>
                  </p:nvCxnSpPr>
                  <p:spPr>
                    <a:xfrm flipV="1">
                      <a:off x="128279" y="286161"/>
                      <a:ext cx="90805" cy="172720"/>
                    </a:xfrm>
                    <a:prstGeom prst="line">
                      <a:avLst/>
                    </a:prstGeom>
                  </p:spPr>
                  <p:style>
                    <a:lnRef idx="1">
                      <a:schemeClr val="dk1"/>
                    </a:lnRef>
                    <a:fillRef idx="0">
                      <a:schemeClr val="dk1"/>
                    </a:fillRef>
                    <a:effectRef idx="0">
                      <a:schemeClr val="dk1"/>
                    </a:effectRef>
                    <a:fontRef idx="minor">
                      <a:schemeClr val="tx1"/>
                    </a:fontRef>
                  </p:style>
                </p:cxnSp>
                <p:cxnSp>
                  <p:nvCxnSpPr>
                    <p:cNvPr id="117" name="9479 Conector recto"/>
                    <p:cNvCxnSpPr/>
                    <p:nvPr/>
                  </p:nvCxnSpPr>
                  <p:spPr>
                    <a:xfrm flipH="1" flipV="1">
                      <a:off x="217088" y="286161"/>
                      <a:ext cx="59690" cy="254635"/>
                    </a:xfrm>
                    <a:prstGeom prst="line">
                      <a:avLst/>
                    </a:prstGeom>
                  </p:spPr>
                  <p:style>
                    <a:lnRef idx="1">
                      <a:schemeClr val="dk1"/>
                    </a:lnRef>
                    <a:fillRef idx="0">
                      <a:schemeClr val="dk1"/>
                    </a:fillRef>
                    <a:effectRef idx="0">
                      <a:schemeClr val="dk1"/>
                    </a:effectRef>
                    <a:fontRef idx="minor">
                      <a:schemeClr val="tx1"/>
                    </a:fontRef>
                  </p:style>
                </p:cxnSp>
                <p:cxnSp>
                  <p:nvCxnSpPr>
                    <p:cNvPr id="118" name="9480 Conector recto"/>
                    <p:cNvCxnSpPr/>
                    <p:nvPr/>
                  </p:nvCxnSpPr>
                  <p:spPr>
                    <a:xfrm flipV="1">
                      <a:off x="276294" y="286161"/>
                      <a:ext cx="112395" cy="254635"/>
                    </a:xfrm>
                    <a:prstGeom prst="line">
                      <a:avLst/>
                    </a:prstGeom>
                  </p:spPr>
                  <p:style>
                    <a:lnRef idx="1">
                      <a:schemeClr val="dk1"/>
                    </a:lnRef>
                    <a:fillRef idx="0">
                      <a:schemeClr val="dk1"/>
                    </a:fillRef>
                    <a:effectRef idx="0">
                      <a:schemeClr val="dk1"/>
                    </a:effectRef>
                    <a:fontRef idx="minor">
                      <a:schemeClr val="tx1"/>
                    </a:fontRef>
                  </p:style>
                </p:cxnSp>
                <p:cxnSp>
                  <p:nvCxnSpPr>
                    <p:cNvPr id="119" name="9481 Conector recto"/>
                    <p:cNvCxnSpPr/>
                    <p:nvPr/>
                  </p:nvCxnSpPr>
                  <p:spPr>
                    <a:xfrm flipV="1">
                      <a:off x="444043" y="450622"/>
                      <a:ext cx="38100" cy="86360"/>
                    </a:xfrm>
                    <a:prstGeom prst="line">
                      <a:avLst/>
                    </a:prstGeom>
                  </p:spPr>
                  <p:style>
                    <a:lnRef idx="1">
                      <a:schemeClr val="dk1"/>
                    </a:lnRef>
                    <a:fillRef idx="0">
                      <a:schemeClr val="dk1"/>
                    </a:fillRef>
                    <a:effectRef idx="0">
                      <a:schemeClr val="dk1"/>
                    </a:effectRef>
                    <a:fontRef idx="minor">
                      <a:schemeClr val="tx1"/>
                    </a:fontRef>
                  </p:style>
                </p:cxnSp>
                <p:cxnSp>
                  <p:nvCxnSpPr>
                    <p:cNvPr id="120" name="9482 Conector recto"/>
                    <p:cNvCxnSpPr/>
                    <p:nvPr/>
                  </p:nvCxnSpPr>
                  <p:spPr>
                    <a:xfrm flipH="1" flipV="1">
                      <a:off x="384838" y="286161"/>
                      <a:ext cx="59690" cy="254635"/>
                    </a:xfrm>
                    <a:prstGeom prst="line">
                      <a:avLst/>
                    </a:prstGeom>
                  </p:spPr>
                  <p:style>
                    <a:lnRef idx="1">
                      <a:schemeClr val="dk1"/>
                    </a:lnRef>
                    <a:fillRef idx="0">
                      <a:schemeClr val="dk1"/>
                    </a:fillRef>
                    <a:effectRef idx="0">
                      <a:schemeClr val="dk1"/>
                    </a:effectRef>
                    <a:fontRef idx="minor">
                      <a:schemeClr val="tx1"/>
                    </a:fontRef>
                  </p:style>
                </p:cxnSp>
                <p:cxnSp>
                  <p:nvCxnSpPr>
                    <p:cNvPr id="121" name="9483 Conector recto"/>
                    <p:cNvCxnSpPr/>
                    <p:nvPr/>
                  </p:nvCxnSpPr>
                  <p:spPr>
                    <a:xfrm>
                      <a:off x="480225" y="453911"/>
                      <a:ext cx="50165" cy="0"/>
                    </a:xfrm>
                    <a:prstGeom prst="line">
                      <a:avLst/>
                    </a:prstGeom>
                  </p:spPr>
                  <p:style>
                    <a:lnRef idx="1">
                      <a:schemeClr val="dk1"/>
                    </a:lnRef>
                    <a:fillRef idx="0">
                      <a:schemeClr val="dk1"/>
                    </a:fillRef>
                    <a:effectRef idx="0">
                      <a:schemeClr val="dk1"/>
                    </a:effectRef>
                    <a:fontRef idx="minor">
                      <a:schemeClr val="tx1"/>
                    </a:fontRef>
                  </p:style>
                </p:cxnSp>
                <p:cxnSp>
                  <p:nvCxnSpPr>
                    <p:cNvPr id="122" name="9484 Conector recto"/>
                    <p:cNvCxnSpPr/>
                    <p:nvPr/>
                  </p:nvCxnSpPr>
                  <p:spPr>
                    <a:xfrm flipH="1">
                      <a:off x="72363" y="453911"/>
                      <a:ext cx="59055" cy="0"/>
                    </a:xfrm>
                    <a:prstGeom prst="line">
                      <a:avLst/>
                    </a:prstGeom>
                  </p:spPr>
                  <p:style>
                    <a:lnRef idx="1">
                      <a:schemeClr val="dk1"/>
                    </a:lnRef>
                    <a:fillRef idx="0">
                      <a:schemeClr val="dk1"/>
                    </a:fillRef>
                    <a:effectRef idx="0">
                      <a:schemeClr val="dk1"/>
                    </a:effectRef>
                    <a:fontRef idx="minor">
                      <a:schemeClr val="tx1"/>
                    </a:fontRef>
                  </p:style>
                </p:cxnSp>
                <p:sp>
                  <p:nvSpPr>
                    <p:cNvPr id="123" name="9485 Elipse"/>
                    <p:cNvSpPr/>
                    <p:nvPr/>
                  </p:nvSpPr>
                  <p:spPr>
                    <a:xfrm>
                      <a:off x="0" y="411151"/>
                      <a:ext cx="72390" cy="86995"/>
                    </a:xfrm>
                    <a:prstGeom prst="ellipse">
                      <a:avLst/>
                    </a:prstGeom>
                    <a:solidFill>
                      <a:schemeClr val="tx1"/>
                    </a:solidFill>
                    <a:ln w="635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24" name="9486 Cuadro de texto"/>
                    <p:cNvSpPr txBox="1"/>
                    <p:nvPr/>
                  </p:nvSpPr>
                  <p:spPr>
                    <a:xfrm>
                      <a:off x="111833" y="0"/>
                      <a:ext cx="612140" cy="29464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200">
                          <a:effectLst/>
                          <a:latin typeface="Arial" panose="020B0604020202020204" pitchFamily="34" charset="0"/>
                          <a:ea typeface="Calibri" panose="020F0502020204030204" pitchFamily="34" charset="0"/>
                        </a:rPr>
                        <a:t>R</a:t>
                      </a:r>
                      <a:r>
                        <a:rPr lang="es-EC" sz="1200" baseline="-25000">
                          <a:effectLst/>
                          <a:latin typeface="Arial" panose="020B0604020202020204" pitchFamily="34" charset="0"/>
                          <a:ea typeface="Calibri" panose="020F0502020204030204" pitchFamily="34" charset="0"/>
                        </a:rPr>
                        <a:t>304</a:t>
                      </a:r>
                      <a:endParaRPr lang="es-EC" sz="1200">
                        <a:effectLst/>
                        <a:latin typeface="Arial" panose="020B0604020202020204" pitchFamily="34" charset="0"/>
                        <a:ea typeface="Calibri" panose="020F0502020204030204" pitchFamily="34" charset="0"/>
                      </a:endParaRPr>
                    </a:p>
                  </p:txBody>
                </p:sp>
                <p:sp>
                  <p:nvSpPr>
                    <p:cNvPr id="125" name="9487 Elipse"/>
                    <p:cNvSpPr/>
                    <p:nvPr/>
                  </p:nvSpPr>
                  <p:spPr>
                    <a:xfrm>
                      <a:off x="509828" y="411151"/>
                      <a:ext cx="72390" cy="86995"/>
                    </a:xfrm>
                    <a:prstGeom prst="ellipse">
                      <a:avLst/>
                    </a:prstGeom>
                    <a:ln w="635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grpSp>
                <p:nvGrpSpPr>
                  <p:cNvPr id="97" name="9488 Grupo"/>
                  <p:cNvGrpSpPr/>
                  <p:nvPr/>
                </p:nvGrpSpPr>
                <p:grpSpPr>
                  <a:xfrm>
                    <a:off x="1158239" y="2133600"/>
                    <a:ext cx="723901" cy="540386"/>
                    <a:chOff x="0" y="0"/>
                    <a:chExt cx="723973" cy="540796"/>
                  </a:xfrm>
                </p:grpSpPr>
                <p:cxnSp>
                  <p:nvCxnSpPr>
                    <p:cNvPr id="108" name="9489 Conector recto"/>
                    <p:cNvCxnSpPr/>
                    <p:nvPr/>
                  </p:nvCxnSpPr>
                  <p:spPr>
                    <a:xfrm flipV="1">
                      <a:off x="128279" y="286161"/>
                      <a:ext cx="90805" cy="172720"/>
                    </a:xfrm>
                    <a:prstGeom prst="line">
                      <a:avLst/>
                    </a:prstGeom>
                  </p:spPr>
                  <p:style>
                    <a:lnRef idx="1">
                      <a:schemeClr val="dk1"/>
                    </a:lnRef>
                    <a:fillRef idx="0">
                      <a:schemeClr val="dk1"/>
                    </a:fillRef>
                    <a:effectRef idx="0">
                      <a:schemeClr val="dk1"/>
                    </a:effectRef>
                    <a:fontRef idx="minor">
                      <a:schemeClr val="tx1"/>
                    </a:fontRef>
                  </p:style>
                </p:cxnSp>
                <p:cxnSp>
                  <p:nvCxnSpPr>
                    <p:cNvPr id="109" name="9490 Conector recto"/>
                    <p:cNvCxnSpPr/>
                    <p:nvPr/>
                  </p:nvCxnSpPr>
                  <p:spPr>
                    <a:xfrm flipH="1" flipV="1">
                      <a:off x="217088" y="286161"/>
                      <a:ext cx="59690" cy="254635"/>
                    </a:xfrm>
                    <a:prstGeom prst="line">
                      <a:avLst/>
                    </a:prstGeom>
                  </p:spPr>
                  <p:style>
                    <a:lnRef idx="1">
                      <a:schemeClr val="dk1"/>
                    </a:lnRef>
                    <a:fillRef idx="0">
                      <a:schemeClr val="dk1"/>
                    </a:fillRef>
                    <a:effectRef idx="0">
                      <a:schemeClr val="dk1"/>
                    </a:effectRef>
                    <a:fontRef idx="minor">
                      <a:schemeClr val="tx1"/>
                    </a:fontRef>
                  </p:style>
                </p:cxnSp>
                <p:cxnSp>
                  <p:nvCxnSpPr>
                    <p:cNvPr id="110" name="9491 Conector recto"/>
                    <p:cNvCxnSpPr/>
                    <p:nvPr/>
                  </p:nvCxnSpPr>
                  <p:spPr>
                    <a:xfrm flipV="1">
                      <a:off x="276294" y="286161"/>
                      <a:ext cx="112395" cy="254635"/>
                    </a:xfrm>
                    <a:prstGeom prst="line">
                      <a:avLst/>
                    </a:prstGeom>
                  </p:spPr>
                  <p:style>
                    <a:lnRef idx="1">
                      <a:schemeClr val="dk1"/>
                    </a:lnRef>
                    <a:fillRef idx="0">
                      <a:schemeClr val="dk1"/>
                    </a:fillRef>
                    <a:effectRef idx="0">
                      <a:schemeClr val="dk1"/>
                    </a:effectRef>
                    <a:fontRef idx="minor">
                      <a:schemeClr val="tx1"/>
                    </a:fontRef>
                  </p:style>
                </p:cxnSp>
                <p:cxnSp>
                  <p:nvCxnSpPr>
                    <p:cNvPr id="111" name="9492 Conector recto"/>
                    <p:cNvCxnSpPr/>
                    <p:nvPr/>
                  </p:nvCxnSpPr>
                  <p:spPr>
                    <a:xfrm flipV="1">
                      <a:off x="444043" y="450622"/>
                      <a:ext cx="38100" cy="86360"/>
                    </a:xfrm>
                    <a:prstGeom prst="line">
                      <a:avLst/>
                    </a:prstGeom>
                  </p:spPr>
                  <p:style>
                    <a:lnRef idx="1">
                      <a:schemeClr val="dk1"/>
                    </a:lnRef>
                    <a:fillRef idx="0">
                      <a:schemeClr val="dk1"/>
                    </a:fillRef>
                    <a:effectRef idx="0">
                      <a:schemeClr val="dk1"/>
                    </a:effectRef>
                    <a:fontRef idx="minor">
                      <a:schemeClr val="tx1"/>
                    </a:fontRef>
                  </p:style>
                </p:cxnSp>
                <p:cxnSp>
                  <p:nvCxnSpPr>
                    <p:cNvPr id="112" name="9493 Conector recto"/>
                    <p:cNvCxnSpPr/>
                    <p:nvPr/>
                  </p:nvCxnSpPr>
                  <p:spPr>
                    <a:xfrm flipH="1" flipV="1">
                      <a:off x="384838" y="286161"/>
                      <a:ext cx="59690" cy="254635"/>
                    </a:xfrm>
                    <a:prstGeom prst="line">
                      <a:avLst/>
                    </a:prstGeom>
                  </p:spPr>
                  <p:style>
                    <a:lnRef idx="1">
                      <a:schemeClr val="dk1"/>
                    </a:lnRef>
                    <a:fillRef idx="0">
                      <a:schemeClr val="dk1"/>
                    </a:fillRef>
                    <a:effectRef idx="0">
                      <a:schemeClr val="dk1"/>
                    </a:effectRef>
                    <a:fontRef idx="minor">
                      <a:schemeClr val="tx1"/>
                    </a:fontRef>
                  </p:style>
                </p:cxnSp>
                <p:cxnSp>
                  <p:nvCxnSpPr>
                    <p:cNvPr id="113" name="9495 Conector recto"/>
                    <p:cNvCxnSpPr/>
                    <p:nvPr/>
                  </p:nvCxnSpPr>
                  <p:spPr>
                    <a:xfrm flipH="1">
                      <a:off x="72363" y="453911"/>
                      <a:ext cx="59055" cy="0"/>
                    </a:xfrm>
                    <a:prstGeom prst="line">
                      <a:avLst/>
                    </a:prstGeom>
                  </p:spPr>
                  <p:style>
                    <a:lnRef idx="1">
                      <a:schemeClr val="dk1"/>
                    </a:lnRef>
                    <a:fillRef idx="0">
                      <a:schemeClr val="dk1"/>
                    </a:fillRef>
                    <a:effectRef idx="0">
                      <a:schemeClr val="dk1"/>
                    </a:effectRef>
                    <a:fontRef idx="minor">
                      <a:schemeClr val="tx1"/>
                    </a:fontRef>
                  </p:style>
                </p:cxnSp>
                <p:sp>
                  <p:nvSpPr>
                    <p:cNvPr id="114" name="9496 Elipse"/>
                    <p:cNvSpPr/>
                    <p:nvPr/>
                  </p:nvSpPr>
                  <p:spPr>
                    <a:xfrm>
                      <a:off x="0" y="411151"/>
                      <a:ext cx="72390" cy="86995"/>
                    </a:xfrm>
                    <a:prstGeom prst="ellipse">
                      <a:avLst/>
                    </a:prstGeom>
                    <a:solidFill>
                      <a:schemeClr val="tx1"/>
                    </a:solidFill>
                    <a:ln w="635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15" name="9497 Cuadro de texto"/>
                    <p:cNvSpPr txBox="1"/>
                    <p:nvPr/>
                  </p:nvSpPr>
                  <p:spPr>
                    <a:xfrm>
                      <a:off x="111833" y="0"/>
                      <a:ext cx="612140" cy="29464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200">
                          <a:effectLst/>
                          <a:latin typeface="Arial" panose="020B0604020202020204" pitchFamily="34" charset="0"/>
                          <a:ea typeface="Calibri" panose="020F0502020204030204" pitchFamily="34" charset="0"/>
                        </a:rPr>
                        <a:t>R</a:t>
                      </a:r>
                      <a:r>
                        <a:rPr lang="es-EC" sz="1200" baseline="-25000">
                          <a:effectLst/>
                          <a:latin typeface="Arial" panose="020B0604020202020204" pitchFamily="34" charset="0"/>
                          <a:ea typeface="Calibri" panose="020F0502020204030204" pitchFamily="34" charset="0"/>
                        </a:rPr>
                        <a:t>cu</a:t>
                      </a:r>
                      <a:endParaRPr lang="es-EC" sz="1200">
                        <a:effectLst/>
                        <a:latin typeface="Arial" panose="020B0604020202020204" pitchFamily="34" charset="0"/>
                        <a:ea typeface="Calibri" panose="020F0502020204030204" pitchFamily="34" charset="0"/>
                      </a:endParaRPr>
                    </a:p>
                  </p:txBody>
                </p:sp>
              </p:grpSp>
              <p:cxnSp>
                <p:nvCxnSpPr>
                  <p:cNvPr id="98" name="9499 Conector recto"/>
                  <p:cNvCxnSpPr/>
                  <p:nvPr/>
                </p:nvCxnSpPr>
                <p:spPr>
                  <a:xfrm flipV="1">
                    <a:off x="1812617" y="2419350"/>
                    <a:ext cx="90796" cy="172589"/>
                  </a:xfrm>
                  <a:prstGeom prst="line">
                    <a:avLst/>
                  </a:prstGeom>
                </p:spPr>
                <p:style>
                  <a:lnRef idx="1">
                    <a:schemeClr val="dk1"/>
                  </a:lnRef>
                  <a:fillRef idx="0">
                    <a:schemeClr val="dk1"/>
                  </a:fillRef>
                  <a:effectRef idx="0">
                    <a:schemeClr val="dk1"/>
                  </a:effectRef>
                  <a:fontRef idx="minor">
                    <a:schemeClr val="tx1"/>
                  </a:fontRef>
                </p:style>
              </p:cxnSp>
              <p:cxnSp>
                <p:nvCxnSpPr>
                  <p:cNvPr id="99" name="9500 Conector recto"/>
                  <p:cNvCxnSpPr/>
                  <p:nvPr/>
                </p:nvCxnSpPr>
                <p:spPr>
                  <a:xfrm flipH="1" flipV="1">
                    <a:off x="1900248" y="2419350"/>
                    <a:ext cx="59684" cy="254441"/>
                  </a:xfrm>
                  <a:prstGeom prst="line">
                    <a:avLst/>
                  </a:prstGeom>
                </p:spPr>
                <p:style>
                  <a:lnRef idx="1">
                    <a:schemeClr val="dk1"/>
                  </a:lnRef>
                  <a:fillRef idx="0">
                    <a:schemeClr val="dk1"/>
                  </a:fillRef>
                  <a:effectRef idx="0">
                    <a:schemeClr val="dk1"/>
                  </a:effectRef>
                  <a:fontRef idx="minor">
                    <a:schemeClr val="tx1"/>
                  </a:fontRef>
                </p:style>
              </p:cxnSp>
              <p:cxnSp>
                <p:nvCxnSpPr>
                  <p:cNvPr id="100" name="9501 Conector recto"/>
                  <p:cNvCxnSpPr/>
                  <p:nvPr/>
                </p:nvCxnSpPr>
                <p:spPr>
                  <a:xfrm flipV="1">
                    <a:off x="1961207" y="2419350"/>
                    <a:ext cx="112384" cy="254441"/>
                  </a:xfrm>
                  <a:prstGeom prst="line">
                    <a:avLst/>
                  </a:prstGeom>
                </p:spPr>
                <p:style>
                  <a:lnRef idx="1">
                    <a:schemeClr val="dk1"/>
                  </a:lnRef>
                  <a:fillRef idx="0">
                    <a:schemeClr val="dk1"/>
                  </a:fillRef>
                  <a:effectRef idx="0">
                    <a:schemeClr val="dk1"/>
                  </a:effectRef>
                  <a:fontRef idx="minor">
                    <a:schemeClr val="tx1"/>
                  </a:fontRef>
                </p:style>
              </p:cxnSp>
              <p:cxnSp>
                <p:nvCxnSpPr>
                  <p:cNvPr id="101" name="9502 Conector recto"/>
                  <p:cNvCxnSpPr/>
                  <p:nvPr/>
                </p:nvCxnSpPr>
                <p:spPr>
                  <a:xfrm flipV="1">
                    <a:off x="2133275" y="2587496"/>
                    <a:ext cx="38096" cy="86294"/>
                  </a:xfrm>
                  <a:prstGeom prst="line">
                    <a:avLst/>
                  </a:prstGeom>
                </p:spPr>
                <p:style>
                  <a:lnRef idx="1">
                    <a:schemeClr val="dk1"/>
                  </a:lnRef>
                  <a:fillRef idx="0">
                    <a:schemeClr val="dk1"/>
                  </a:fillRef>
                  <a:effectRef idx="0">
                    <a:schemeClr val="dk1"/>
                  </a:effectRef>
                  <a:fontRef idx="minor">
                    <a:schemeClr val="tx1"/>
                  </a:fontRef>
                </p:style>
              </p:cxnSp>
              <p:cxnSp>
                <p:nvCxnSpPr>
                  <p:cNvPr id="102" name="9503 Conector recto"/>
                  <p:cNvCxnSpPr/>
                  <p:nvPr/>
                </p:nvCxnSpPr>
                <p:spPr>
                  <a:xfrm flipH="1" flipV="1">
                    <a:off x="2073591" y="2428018"/>
                    <a:ext cx="59684" cy="254441"/>
                  </a:xfrm>
                  <a:prstGeom prst="line">
                    <a:avLst/>
                  </a:prstGeom>
                </p:spPr>
                <p:style>
                  <a:lnRef idx="1">
                    <a:schemeClr val="dk1"/>
                  </a:lnRef>
                  <a:fillRef idx="0">
                    <a:schemeClr val="dk1"/>
                  </a:fillRef>
                  <a:effectRef idx="0">
                    <a:schemeClr val="dk1"/>
                  </a:effectRef>
                  <a:fontRef idx="minor">
                    <a:schemeClr val="tx1"/>
                  </a:fontRef>
                </p:style>
              </p:cxnSp>
              <p:cxnSp>
                <p:nvCxnSpPr>
                  <p:cNvPr id="103" name="9504 Conector recto"/>
                  <p:cNvCxnSpPr/>
                  <p:nvPr/>
                </p:nvCxnSpPr>
                <p:spPr>
                  <a:xfrm>
                    <a:off x="1636992" y="2583882"/>
                    <a:ext cx="50159" cy="0"/>
                  </a:xfrm>
                  <a:prstGeom prst="line">
                    <a:avLst/>
                  </a:prstGeom>
                </p:spPr>
                <p:style>
                  <a:lnRef idx="1">
                    <a:schemeClr val="dk1"/>
                  </a:lnRef>
                  <a:fillRef idx="0">
                    <a:schemeClr val="dk1"/>
                  </a:fillRef>
                  <a:effectRef idx="0">
                    <a:schemeClr val="dk1"/>
                  </a:effectRef>
                  <a:fontRef idx="minor">
                    <a:schemeClr val="tx1"/>
                  </a:fontRef>
                </p:style>
              </p:cxnSp>
              <p:cxnSp>
                <p:nvCxnSpPr>
                  <p:cNvPr id="104" name="9505 Conector recto"/>
                  <p:cNvCxnSpPr/>
                  <p:nvPr/>
                </p:nvCxnSpPr>
                <p:spPr>
                  <a:xfrm flipH="1">
                    <a:off x="1755467" y="2586990"/>
                    <a:ext cx="59049" cy="0"/>
                  </a:xfrm>
                  <a:prstGeom prst="line">
                    <a:avLst/>
                  </a:prstGeom>
                </p:spPr>
                <p:style>
                  <a:lnRef idx="1">
                    <a:schemeClr val="dk1"/>
                  </a:lnRef>
                  <a:fillRef idx="0">
                    <a:schemeClr val="dk1"/>
                  </a:fillRef>
                  <a:effectRef idx="0">
                    <a:schemeClr val="dk1"/>
                  </a:effectRef>
                  <a:fontRef idx="minor">
                    <a:schemeClr val="tx1"/>
                  </a:fontRef>
                </p:style>
              </p:cxnSp>
              <p:cxnSp>
                <p:nvCxnSpPr>
                  <p:cNvPr id="105" name="9506 Conector recto"/>
                  <p:cNvCxnSpPr/>
                  <p:nvPr/>
                </p:nvCxnSpPr>
                <p:spPr>
                  <a:xfrm>
                    <a:off x="2164795" y="2583879"/>
                    <a:ext cx="394661" cy="0"/>
                  </a:xfrm>
                  <a:prstGeom prst="line">
                    <a:avLst/>
                  </a:prstGeom>
                </p:spPr>
                <p:style>
                  <a:lnRef idx="1">
                    <a:schemeClr val="dk1"/>
                  </a:lnRef>
                  <a:fillRef idx="0">
                    <a:schemeClr val="dk1"/>
                  </a:fillRef>
                  <a:effectRef idx="0">
                    <a:schemeClr val="dk1"/>
                  </a:effectRef>
                  <a:fontRef idx="minor">
                    <a:schemeClr val="tx1"/>
                  </a:fontRef>
                </p:style>
              </p:cxnSp>
              <p:sp>
                <p:nvSpPr>
                  <p:cNvPr id="106" name="9508 Elipse"/>
                  <p:cNvSpPr/>
                  <p:nvPr/>
                </p:nvSpPr>
                <p:spPr>
                  <a:xfrm>
                    <a:off x="2566998" y="2541270"/>
                    <a:ext cx="71755" cy="86361"/>
                  </a:xfrm>
                  <a:prstGeom prst="ellipse">
                    <a:avLst/>
                  </a:prstGeom>
                  <a:solidFill>
                    <a:schemeClr val="tx1"/>
                  </a:solidFill>
                  <a:ln w="635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07" name="9510 Elipse"/>
                  <p:cNvSpPr/>
                  <p:nvPr/>
                </p:nvSpPr>
                <p:spPr>
                  <a:xfrm>
                    <a:off x="1698532" y="2544439"/>
                    <a:ext cx="72384" cy="86929"/>
                  </a:xfrm>
                  <a:prstGeom prst="ellipse">
                    <a:avLst/>
                  </a:prstGeom>
                  <a:solidFill>
                    <a:schemeClr val="tx1"/>
                  </a:solidFill>
                  <a:ln w="635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sp>
              <p:nvSpPr>
                <p:cNvPr id="92" name="9511 Cuadro de texto"/>
                <p:cNvSpPr txBox="1"/>
                <p:nvPr/>
              </p:nvSpPr>
              <p:spPr>
                <a:xfrm>
                  <a:off x="275431" y="74267"/>
                  <a:ext cx="883096" cy="29464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200">
                      <a:effectLst/>
                      <a:latin typeface="Arial" panose="020B0604020202020204" pitchFamily="34" charset="0"/>
                      <a:ea typeface="Calibri" panose="020F0502020204030204" pitchFamily="34" charset="0"/>
                    </a:rPr>
                    <a:t>AISI 304</a:t>
                  </a:r>
                </a:p>
              </p:txBody>
            </p:sp>
            <p:sp>
              <p:nvSpPr>
                <p:cNvPr id="93" name="9512 Cuadro de texto"/>
                <p:cNvSpPr txBox="1"/>
                <p:nvPr/>
              </p:nvSpPr>
              <p:spPr>
                <a:xfrm>
                  <a:off x="1229859" y="65834"/>
                  <a:ext cx="442502" cy="29464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200">
                      <a:effectLst/>
                      <a:latin typeface="Arial" panose="020B0604020202020204" pitchFamily="34" charset="0"/>
                      <a:ea typeface="Calibri" panose="020F0502020204030204" pitchFamily="34" charset="0"/>
                    </a:rPr>
                    <a:t>Cu</a:t>
                  </a:r>
                </a:p>
              </p:txBody>
            </p:sp>
            <p:sp>
              <p:nvSpPr>
                <p:cNvPr id="94" name="9513 Cuadro de texto"/>
                <p:cNvSpPr txBox="1"/>
                <p:nvPr/>
              </p:nvSpPr>
              <p:spPr>
                <a:xfrm>
                  <a:off x="1840872" y="65834"/>
                  <a:ext cx="1518955" cy="273966"/>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200" dirty="0">
                      <a:effectLst/>
                      <a:latin typeface="Arial" panose="020B0604020202020204" pitchFamily="34" charset="0"/>
                      <a:ea typeface="Calibri" panose="020F0502020204030204" pitchFamily="34" charset="0"/>
                    </a:rPr>
                    <a:t>Refrigerante R22</a:t>
                  </a:r>
                </a:p>
              </p:txBody>
            </p:sp>
          </p:grpSp>
        </p:grpSp>
        <p:sp>
          <p:nvSpPr>
            <p:cNvPr id="88" name="61 Cuadro de texto"/>
            <p:cNvSpPr txBox="1"/>
            <p:nvPr/>
          </p:nvSpPr>
          <p:spPr>
            <a:xfrm>
              <a:off x="3048000" y="1247775"/>
              <a:ext cx="1275715" cy="4470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457200">
                <a:lnSpc>
                  <a:spcPct val="115000"/>
                </a:lnSpc>
                <a:spcAft>
                  <a:spcPts val="1000"/>
                </a:spcAft>
              </a:pPr>
              <a:r>
                <a:rPr lang="es-EC" sz="2200">
                  <a:effectLst/>
                  <a:latin typeface="Arial" panose="020B0604020202020204" pitchFamily="34" charset="0"/>
                  <a:ea typeface="Calibri" panose="020F0502020204030204" pitchFamily="34" charset="0"/>
                </a:rPr>
                <a:t>T</a:t>
              </a:r>
              <a:r>
                <a:rPr lang="es-EC" sz="1200">
                  <a:effectLst/>
                  <a:latin typeface="Arial" panose="020B0604020202020204" pitchFamily="34" charset="0"/>
                  <a:ea typeface="Calibri" panose="020F0502020204030204" pitchFamily="34" charset="0"/>
                </a:rPr>
                <a:t>R22</a:t>
              </a:r>
            </a:p>
          </p:txBody>
        </p:sp>
      </p:grpSp>
    </p:spTree>
    <p:extLst>
      <p:ext uri="{BB962C8B-B14F-4D97-AF65-F5344CB8AC3E}">
        <p14:creationId xmlns:p14="http://schemas.microsoft.com/office/powerpoint/2010/main" val="11335520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Rectángulo"/>
          <p:cNvSpPr/>
          <p:nvPr/>
        </p:nvSpPr>
        <p:spPr>
          <a:xfrm>
            <a:off x="2923157" y="250487"/>
            <a:ext cx="3942910" cy="523220"/>
          </a:xfrm>
          <a:prstGeom prst="rect">
            <a:avLst/>
          </a:prstGeom>
        </p:spPr>
        <p:txBody>
          <a:bodyPr wrap="square">
            <a:spAutoFit/>
          </a:bodyPr>
          <a:lstStyle/>
          <a:p>
            <a:r>
              <a:rPr lang="es-EC" sz="2800" b="1" i="1" dirty="0" smtClean="0"/>
              <a:t>DISEÑO DEL SERPENTÍN</a:t>
            </a:r>
            <a:endParaRPr lang="es-EC" sz="2800" b="1" i="1" dirty="0"/>
          </a:p>
        </p:txBody>
      </p:sp>
      <p:sp>
        <p:nvSpPr>
          <p:cNvPr id="3" name="89 Rectángulo"/>
          <p:cNvSpPr/>
          <p:nvPr/>
        </p:nvSpPr>
        <p:spPr>
          <a:xfrm>
            <a:off x="216023" y="927646"/>
            <a:ext cx="8703696" cy="369332"/>
          </a:xfrm>
          <a:prstGeom prst="rect">
            <a:avLst/>
          </a:prstGeom>
        </p:spPr>
        <p:txBody>
          <a:bodyPr wrap="square">
            <a:spAutoFit/>
          </a:bodyPr>
          <a:lstStyle/>
          <a:p>
            <a:pPr marL="285750" indent="-285750">
              <a:buFont typeface="Arial" panose="020B0604020202020204" pitchFamily="34" charset="0"/>
              <a:buChar char="•"/>
            </a:pPr>
            <a:r>
              <a:rPr lang="es-EC" b="1" i="1" dirty="0" smtClean="0"/>
              <a:t>TRANSMISIÓN DE CALOR POR CONVECCIÓN EN EL REFRIGERANTE </a:t>
            </a:r>
            <a:endParaRPr lang="es-EC" b="1" i="1" dirty="0"/>
          </a:p>
        </p:txBody>
      </p:sp>
      <mc:AlternateContent xmlns:mc="http://schemas.openxmlformats.org/markup-compatibility/2006" xmlns:a14="http://schemas.microsoft.com/office/drawing/2010/main">
        <mc:Choice Requires="a14">
          <p:sp>
            <p:nvSpPr>
              <p:cNvPr id="4" name="Rectángulo 3"/>
              <p:cNvSpPr/>
              <p:nvPr/>
            </p:nvSpPr>
            <p:spPr>
              <a:xfrm>
                <a:off x="1323369" y="1848398"/>
                <a:ext cx="2376264" cy="690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1">
                              <a:latin typeface="Cambria Math" panose="02040503050406030204" pitchFamily="18" charset="0"/>
                            </a:rPr>
                            <m:t>𝑅</m:t>
                          </m:r>
                          <m:r>
                            <a:rPr lang="es-EC" i="0">
                              <a:latin typeface="Cambria Math" panose="02040503050406030204" pitchFamily="18" charset="0"/>
                            </a:rPr>
                            <m:t>22</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num>
                        <m:den>
                          <m:sSub>
                            <m:sSubPr>
                              <m:ctrlPr>
                                <a:rPr lang="es-EC" i="1">
                                  <a:latin typeface="Cambria Math" panose="02040503050406030204" pitchFamily="18" charset="0"/>
                                </a:rPr>
                              </m:ctrlPr>
                            </m:sSubPr>
                            <m:e>
                              <m:r>
                                <a:rPr lang="es-EC" i="1">
                                  <a:latin typeface="Cambria Math" panose="02040503050406030204" pitchFamily="18" charset="0"/>
                                </a:rPr>
                                <m:t>h</m:t>
                              </m:r>
                            </m:e>
                            <m:sub>
                              <m:r>
                                <a:rPr lang="es-EC" i="1">
                                  <a:latin typeface="Cambria Math" panose="02040503050406030204" pitchFamily="18" charset="0"/>
                                </a:rPr>
                                <m:t>𝑅</m:t>
                              </m:r>
                              <m:r>
                                <a:rPr lang="es-EC" i="0">
                                  <a:latin typeface="Cambria Math" panose="02040503050406030204" pitchFamily="18" charset="0"/>
                                </a:rPr>
                                <m:t>22</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𝐴</m:t>
                              </m:r>
                            </m:e>
                            <m:sub>
                              <m:r>
                                <a:rPr lang="es-EC" i="1">
                                  <a:latin typeface="Cambria Math" panose="02040503050406030204" pitchFamily="18" charset="0"/>
                                </a:rPr>
                                <m:t>𝑟𝑒𝑓</m:t>
                              </m:r>
                            </m:sub>
                          </m:sSub>
                        </m:den>
                      </m:f>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1323369" y="1848398"/>
                <a:ext cx="2376264" cy="690830"/>
              </a:xfrm>
              <a:prstGeom prst="rect">
                <a:avLst/>
              </a:prstGeom>
              <a:blipFill rotWithShape="1">
                <a:blip r:embed="rId2"/>
                <a:stretch>
                  <a:fillRect/>
                </a:stretch>
              </a:blipFill>
            </p:spPr>
            <p:txBody>
              <a:bodyPr/>
              <a:lstStyle/>
              <a:p>
                <a:r>
                  <a:rPr lang="es-MX">
                    <a:noFill/>
                  </a:rPr>
                  <a:t> </a:t>
                </a:r>
              </a:p>
            </p:txBody>
          </p:sp>
        </mc:Fallback>
      </mc:AlternateContent>
      <p:pic>
        <p:nvPicPr>
          <p:cNvPr id="5" name="Imagen 4"/>
          <p:cNvPicPr/>
          <p:nvPr/>
        </p:nvPicPr>
        <p:blipFill>
          <a:blip r:embed="rId3"/>
          <a:stretch>
            <a:fillRect/>
          </a:stretch>
        </p:blipFill>
        <p:spPr>
          <a:xfrm>
            <a:off x="3511579" y="1917664"/>
            <a:ext cx="5256584" cy="2338123"/>
          </a:xfrm>
          <a:prstGeom prst="rect">
            <a:avLst/>
          </a:prstGeom>
        </p:spPr>
      </p:pic>
      <mc:AlternateContent xmlns:mc="http://schemas.openxmlformats.org/markup-compatibility/2006" xmlns:a14="http://schemas.microsoft.com/office/drawing/2010/main">
        <mc:Choice Requires="a14">
          <p:sp>
            <p:nvSpPr>
              <p:cNvPr id="6" name="Rectángulo 5"/>
              <p:cNvSpPr/>
              <p:nvPr/>
            </p:nvSpPr>
            <p:spPr>
              <a:xfrm>
                <a:off x="3347864" y="5157192"/>
                <a:ext cx="2304256"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h</m:t>
                          </m:r>
                        </m:e>
                        <m:sub>
                          <m:r>
                            <a:rPr lang="es-EC" i="1">
                              <a:latin typeface="Cambria Math" panose="02040503050406030204" pitchFamily="18" charset="0"/>
                            </a:rPr>
                            <m:t>𝑅</m:t>
                          </m:r>
                          <m:r>
                            <a:rPr lang="es-EC" i="0">
                              <a:latin typeface="Cambria Math" panose="02040503050406030204" pitchFamily="18" charset="0"/>
                            </a:rPr>
                            <m:t>22</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𝑛𝑢𝑐𝑙</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𝑐𝑜𝑛𝑣</m:t>
                          </m:r>
                        </m:sub>
                      </m:sSub>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3347864" y="5157192"/>
                <a:ext cx="2304256" cy="369332"/>
              </a:xfrm>
              <a:prstGeom prst="rect">
                <a:avLst/>
              </a:prstGeom>
              <a:blipFill rotWithShape="1">
                <a:blip r:embed="rId4"/>
                <a:stretch>
                  <a:fillRect/>
                </a:stretch>
              </a:blipFill>
            </p:spPr>
            <p:txBody>
              <a:bodyPr/>
              <a:lstStyle/>
              <a:p>
                <a:r>
                  <a:rPr lang="es-MX">
                    <a:noFill/>
                  </a:rPr>
                  <a:t> </a:t>
                </a:r>
              </a:p>
            </p:txBody>
          </p:sp>
        </mc:Fallback>
      </mc:AlternateContent>
      <p:sp>
        <p:nvSpPr>
          <p:cNvPr id="7" name="Rectángulo 6"/>
          <p:cNvSpPr/>
          <p:nvPr/>
        </p:nvSpPr>
        <p:spPr>
          <a:xfrm>
            <a:off x="3354442" y="4509120"/>
            <a:ext cx="2441694" cy="369332"/>
          </a:xfrm>
          <a:prstGeom prst="rect">
            <a:avLst/>
          </a:prstGeom>
        </p:spPr>
        <p:txBody>
          <a:bodyPr wrap="none">
            <a:spAutoFit/>
          </a:bodyPr>
          <a:lstStyle/>
          <a:p>
            <a:r>
              <a:rPr lang="es-EC" b="1" i="1" dirty="0" smtClean="0">
                <a:latin typeface="Arial" panose="020B0604020202020204" pitchFamily="34" charset="0"/>
              </a:rPr>
              <a:t>Modelo de </a:t>
            </a:r>
            <a:r>
              <a:rPr lang="es-EC" b="1" i="1" dirty="0" err="1" smtClean="0">
                <a:latin typeface="Arial" panose="020B0604020202020204" pitchFamily="34" charset="0"/>
              </a:rPr>
              <a:t>Kandlikar</a:t>
            </a:r>
            <a:endParaRPr lang="es-EC" dirty="0"/>
          </a:p>
        </p:txBody>
      </p:sp>
      <p:sp>
        <p:nvSpPr>
          <p:cNvPr id="12" name="Rectángulo 11"/>
          <p:cNvSpPr/>
          <p:nvPr/>
        </p:nvSpPr>
        <p:spPr>
          <a:xfrm>
            <a:off x="588794" y="2924944"/>
            <a:ext cx="1922707" cy="923330"/>
          </a:xfrm>
          <a:prstGeom prst="rect">
            <a:avLst/>
          </a:prstGeom>
        </p:spPr>
        <p:txBody>
          <a:bodyPr wrap="square">
            <a:spAutoFit/>
          </a:bodyPr>
          <a:lstStyle/>
          <a:p>
            <a:pPr lvl="0" algn="ctr"/>
            <a:r>
              <a:rPr lang="es-EC" b="1" dirty="0">
                <a:latin typeface="Arial" panose="020B0604020202020204" pitchFamily="34" charset="0"/>
                <a:ea typeface="Calibri" panose="020F0502020204030204" pitchFamily="34" charset="0"/>
              </a:rPr>
              <a:t>Coeficiente de </a:t>
            </a:r>
            <a:r>
              <a:rPr lang="es-EC" b="1" dirty="0" smtClean="0">
                <a:latin typeface="Arial" panose="020B0604020202020204" pitchFamily="34" charset="0"/>
                <a:ea typeface="Calibri" panose="020F0502020204030204" pitchFamily="34" charset="0"/>
              </a:rPr>
              <a:t>transferencia</a:t>
            </a:r>
          </a:p>
          <a:p>
            <a:pPr lvl="0" algn="ctr"/>
            <a:r>
              <a:rPr lang="es-EC" b="1" dirty="0" smtClean="0">
                <a:latin typeface="Arial" panose="020B0604020202020204" pitchFamily="34" charset="0"/>
                <a:ea typeface="Calibri" panose="020F0502020204030204" pitchFamily="34" charset="0"/>
              </a:rPr>
              <a:t> </a:t>
            </a:r>
            <a:r>
              <a:rPr lang="es-EC" b="1" dirty="0">
                <a:latin typeface="Arial" panose="020B0604020202020204" pitchFamily="34" charset="0"/>
                <a:ea typeface="Calibri" panose="020F0502020204030204" pitchFamily="34" charset="0"/>
              </a:rPr>
              <a:t>bifásico</a:t>
            </a:r>
            <a:endParaRPr lang="es-EC" dirty="0">
              <a:effectLst/>
              <a:latin typeface="Arial" panose="020B0604020202020204" pitchFamily="34" charset="0"/>
              <a:ea typeface="Calibri" panose="020F0502020204030204" pitchFamily="34" charset="0"/>
            </a:endParaRPr>
          </a:p>
        </p:txBody>
      </p:sp>
      <p:sp>
        <p:nvSpPr>
          <p:cNvPr id="13" name="1 Flecha abajo"/>
          <p:cNvSpPr/>
          <p:nvPr/>
        </p:nvSpPr>
        <p:spPr>
          <a:xfrm rot="10800000">
            <a:off x="6217995" y="1673325"/>
            <a:ext cx="648072" cy="64807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14" name="2 Rectángulo"/>
          <p:cNvSpPr/>
          <p:nvPr/>
        </p:nvSpPr>
        <p:spPr>
          <a:xfrm>
            <a:off x="5731782" y="1281319"/>
            <a:ext cx="2268570" cy="369332"/>
          </a:xfrm>
          <a:prstGeom prst="rect">
            <a:avLst/>
          </a:prstGeom>
        </p:spPr>
        <p:txBody>
          <a:bodyPr wrap="none">
            <a:spAutoFit/>
          </a:bodyPr>
          <a:lstStyle/>
          <a:p>
            <a:r>
              <a:rPr lang="en-US" dirty="0" smtClean="0"/>
              <a:t>NORMA ASHRAE 2009</a:t>
            </a:r>
            <a:endParaRPr lang="es-EC" dirty="0"/>
          </a:p>
        </p:txBody>
      </p:sp>
      <mc:AlternateContent xmlns:mc="http://schemas.openxmlformats.org/markup-compatibility/2006" xmlns:a14="http://schemas.microsoft.com/office/drawing/2010/main">
        <mc:Choice Requires="a14">
          <p:sp>
            <p:nvSpPr>
              <p:cNvPr id="15" name="Rectángulo 12"/>
              <p:cNvSpPr/>
              <p:nvPr/>
            </p:nvSpPr>
            <p:spPr>
              <a:xfrm>
                <a:off x="3347864" y="5805264"/>
                <a:ext cx="2447978" cy="6184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C" b="1" i="1">
                              <a:latin typeface="Cambria Math" panose="02040503050406030204" pitchFamily="18" charset="0"/>
                            </a:rPr>
                            <m:t>𝒉</m:t>
                          </m:r>
                        </m:e>
                        <m:sub>
                          <m:r>
                            <a:rPr lang="es-EC" b="1" i="1">
                              <a:latin typeface="Cambria Math" panose="02040503050406030204" pitchFamily="18" charset="0"/>
                            </a:rPr>
                            <m:t>𝑹</m:t>
                          </m:r>
                          <m:r>
                            <a:rPr lang="es-EC" b="0" i="0">
                              <a:latin typeface="Cambria Math" panose="02040503050406030204" pitchFamily="18" charset="0"/>
                            </a:rPr>
                            <m:t>22</m:t>
                          </m:r>
                        </m:sub>
                      </m:sSub>
                      <m:r>
                        <a:rPr lang="es-EC" b="1" i="0">
                          <a:latin typeface="Cambria Math" panose="02040503050406030204" pitchFamily="18" charset="0"/>
                        </a:rPr>
                        <m:t>=</m:t>
                      </m:r>
                      <m:r>
                        <a:rPr lang="es-EC" b="1" i="0">
                          <a:latin typeface="Cambria Math" panose="02040503050406030204" pitchFamily="18" charset="0"/>
                        </a:rPr>
                        <m:t>𝟒</m:t>
                      </m:r>
                      <m:r>
                        <a:rPr lang="es-EC" b="1" i="0">
                          <a:latin typeface="Cambria Math" panose="02040503050406030204" pitchFamily="18" charset="0"/>
                        </a:rPr>
                        <m:t>,</m:t>
                      </m:r>
                      <m:r>
                        <a:rPr lang="es-EC" b="1" i="0">
                          <a:latin typeface="Cambria Math" panose="02040503050406030204" pitchFamily="18" charset="0"/>
                        </a:rPr>
                        <m:t>𝟒𝟒𝟐</m:t>
                      </m:r>
                      <m:r>
                        <a:rPr lang="es-EC" b="1" i="0">
                          <a:latin typeface="Cambria Math" panose="02040503050406030204" pitchFamily="18" charset="0"/>
                        </a:rPr>
                        <m:t> </m:t>
                      </m:r>
                      <m:f>
                        <m:fPr>
                          <m:ctrlPr>
                            <a:rPr lang="es-EC" b="0" i="1">
                              <a:latin typeface="Cambria Math" panose="02040503050406030204" pitchFamily="18" charset="0"/>
                            </a:rPr>
                          </m:ctrlPr>
                        </m:fPr>
                        <m:num>
                          <m:r>
                            <a:rPr lang="es-EC" b="1" i="1">
                              <a:latin typeface="Cambria Math" panose="02040503050406030204" pitchFamily="18" charset="0"/>
                            </a:rPr>
                            <m:t>𝒌𝑾</m:t>
                          </m:r>
                        </m:num>
                        <m:den>
                          <m:sSup>
                            <m:sSupPr>
                              <m:ctrlPr>
                                <a:rPr lang="es-EC" b="1" i="1">
                                  <a:latin typeface="Cambria Math" panose="02040503050406030204" pitchFamily="18" charset="0"/>
                                </a:rPr>
                              </m:ctrlPr>
                            </m:sSupPr>
                            <m:e>
                              <m:r>
                                <a:rPr lang="es-EC" b="1" i="1">
                                  <a:latin typeface="Cambria Math" panose="02040503050406030204" pitchFamily="18" charset="0"/>
                                </a:rPr>
                                <m:t>𝒎</m:t>
                              </m:r>
                            </m:e>
                            <m:sup>
                              <m:r>
                                <a:rPr lang="es-EC" b="0" i="0">
                                  <a:latin typeface="Cambria Math" panose="02040503050406030204" pitchFamily="18" charset="0"/>
                                </a:rPr>
                                <m:t>2</m:t>
                              </m:r>
                            </m:sup>
                          </m:sSup>
                          <m:r>
                            <a:rPr lang="es-EC" b="0" i="0">
                              <a:latin typeface="Cambria Math" panose="02040503050406030204" pitchFamily="18" charset="0"/>
                            </a:rPr>
                            <m:t>∗</m:t>
                          </m:r>
                          <m:r>
                            <a:rPr lang="es-EC" b="1" i="1">
                              <a:latin typeface="Cambria Math" panose="02040503050406030204" pitchFamily="18" charset="0"/>
                            </a:rPr>
                            <m:t>𝑲</m:t>
                          </m:r>
                        </m:den>
                      </m:f>
                    </m:oMath>
                  </m:oMathPara>
                </a14:m>
                <a:endParaRPr lang="es-EC" dirty="0"/>
              </a:p>
            </p:txBody>
          </p:sp>
        </mc:Choice>
        <mc:Fallback xmlns="">
          <p:sp>
            <p:nvSpPr>
              <p:cNvPr id="15" name="Rectángulo 12"/>
              <p:cNvSpPr>
                <a:spLocks noRot="1" noChangeAspect="1" noMove="1" noResize="1" noEditPoints="1" noAdjustHandles="1" noChangeArrowheads="1" noChangeShapeType="1" noTextEdit="1"/>
              </p:cNvSpPr>
              <p:nvPr/>
            </p:nvSpPr>
            <p:spPr>
              <a:xfrm>
                <a:off x="3347864" y="5805264"/>
                <a:ext cx="2447978" cy="618439"/>
              </a:xfrm>
              <a:prstGeom prst="rect">
                <a:avLst/>
              </a:prstGeom>
              <a:blipFill rotWithShape="1">
                <a:blip r:embed="rId5"/>
                <a:stretch>
                  <a:fillRect/>
                </a:stretch>
              </a:blipFill>
            </p:spPr>
            <p:txBody>
              <a:bodyPr/>
              <a:lstStyle/>
              <a:p>
                <a:r>
                  <a:rPr lang="es-MX">
                    <a:noFill/>
                  </a:rPr>
                  <a:t> </a:t>
                </a:r>
              </a:p>
            </p:txBody>
          </p:sp>
        </mc:Fallback>
      </mc:AlternateContent>
      <p:sp>
        <p:nvSpPr>
          <p:cNvPr id="16" name="1 Flecha abajo"/>
          <p:cNvSpPr/>
          <p:nvPr/>
        </p:nvSpPr>
        <p:spPr>
          <a:xfrm rot="5400000">
            <a:off x="2652188" y="2816814"/>
            <a:ext cx="648072" cy="929445"/>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12787804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Rectángulo"/>
          <p:cNvSpPr/>
          <p:nvPr/>
        </p:nvSpPr>
        <p:spPr>
          <a:xfrm>
            <a:off x="2923157" y="385500"/>
            <a:ext cx="3942910" cy="523220"/>
          </a:xfrm>
          <a:prstGeom prst="rect">
            <a:avLst/>
          </a:prstGeom>
        </p:spPr>
        <p:txBody>
          <a:bodyPr wrap="square">
            <a:spAutoFit/>
          </a:bodyPr>
          <a:lstStyle/>
          <a:p>
            <a:r>
              <a:rPr lang="es-EC" sz="2800" b="1" i="1" dirty="0" smtClean="0"/>
              <a:t>DISEÑO DEL SERPENTÍN</a:t>
            </a:r>
            <a:endParaRPr lang="es-EC" sz="2800" b="1" i="1" dirty="0"/>
          </a:p>
        </p:txBody>
      </p:sp>
      <p:sp>
        <p:nvSpPr>
          <p:cNvPr id="3" name="Rectángulo 2"/>
          <p:cNvSpPr/>
          <p:nvPr/>
        </p:nvSpPr>
        <p:spPr>
          <a:xfrm>
            <a:off x="323528" y="1048961"/>
            <a:ext cx="8208912" cy="507831"/>
          </a:xfrm>
          <a:prstGeom prst="rect">
            <a:avLst/>
          </a:prstGeom>
        </p:spPr>
        <p:txBody>
          <a:bodyPr wrap="square">
            <a:spAutoFit/>
          </a:bodyPr>
          <a:lstStyle/>
          <a:p>
            <a:pPr marL="285750" indent="-285750" algn="just">
              <a:lnSpc>
                <a:spcPct val="150000"/>
              </a:lnSpc>
              <a:spcAft>
                <a:spcPts val="2400"/>
              </a:spcAft>
              <a:buFont typeface="Arial" panose="020B0604020202020204" pitchFamily="34" charset="0"/>
              <a:buChar char="•"/>
            </a:pPr>
            <a:r>
              <a:rPr lang="es-EC" b="1" i="1" dirty="0" smtClean="0">
                <a:ea typeface="Calibri" panose="020F0502020204030204" pitchFamily="34" charset="0"/>
              </a:rPr>
              <a:t>COEFICIENTE GLOBAL DE TRANSFERENCIA DE CALOR</a:t>
            </a:r>
            <a:endParaRPr lang="es-EC" dirty="0">
              <a:effectLst/>
              <a:ea typeface="Calibri" panose="020F0502020204030204" pitchFamily="34" charset="0"/>
            </a:endParaRPr>
          </a:p>
        </p:txBody>
      </p:sp>
      <mc:AlternateContent xmlns:mc="http://schemas.openxmlformats.org/markup-compatibility/2006">
        <mc:Choice xmlns:a14="http://schemas.microsoft.com/office/drawing/2010/main" Requires="a14">
          <p:sp>
            <p:nvSpPr>
              <p:cNvPr id="4" name="Rectángulo 3"/>
              <p:cNvSpPr/>
              <p:nvPr/>
            </p:nvSpPr>
            <p:spPr>
              <a:xfrm>
                <a:off x="2923156" y="1830864"/>
                <a:ext cx="3466975" cy="6855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𝑈</m:t>
                      </m:r>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𝛥</m:t>
                              </m:r>
                              <m:r>
                                <a:rPr lang="es-EC" i="1">
                                  <a:latin typeface="Cambria Math" panose="02040503050406030204" pitchFamily="18" charset="0"/>
                                </a:rPr>
                                <m:t>𝑇</m:t>
                              </m:r>
                            </m:e>
                            <m:sub>
                              <m:r>
                                <a:rPr lang="es-EC" i="1">
                                  <a:latin typeface="Cambria Math" panose="02040503050406030204" pitchFamily="18" charset="0"/>
                                </a:rPr>
                                <m:t>𝑒𝑣𝑎𝑝</m:t>
                              </m:r>
                            </m:sub>
                          </m:sSub>
                        </m:num>
                        <m:den>
                          <m:sSub>
                            <m:sSubPr>
                              <m:ctrlPr>
                                <a:rPr lang="es-EC" i="1">
                                  <a:latin typeface="Cambria Math" panose="02040503050406030204" pitchFamily="18" charset="0"/>
                                </a:rPr>
                              </m:ctrlPr>
                            </m:sSubPr>
                            <m:e>
                              <m:acc>
                                <m:accPr>
                                  <m:chr m:val="̇"/>
                                  <m:ctrlPr>
                                    <a:rPr lang="es-EC" i="1">
                                      <a:latin typeface="Cambria Math" panose="02040503050406030204" pitchFamily="18" charset="0"/>
                                    </a:rPr>
                                  </m:ctrlPr>
                                </m:accPr>
                                <m:e>
                                  <m:r>
                                    <a:rPr lang="es-EC" i="1">
                                      <a:latin typeface="Cambria Math" panose="02040503050406030204" pitchFamily="18" charset="0"/>
                                    </a:rPr>
                                    <m:t>𝑄</m:t>
                                  </m:r>
                                </m:e>
                              </m:acc>
                            </m:e>
                            <m:sub>
                              <m:r>
                                <a:rPr lang="es-EC" i="1">
                                  <a:latin typeface="Cambria Math" panose="02040503050406030204" pitchFamily="18" charset="0"/>
                                </a:rPr>
                                <m:t>𝑇𝑜𝑡𝑎𝑙</m:t>
                              </m:r>
                            </m:sub>
                          </m:sSub>
                        </m:den>
                      </m:f>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0">
                              <a:latin typeface="Cambria Math" panose="02040503050406030204" pitchFamily="18" charset="0"/>
                            </a:rPr>
                            <m:t>304</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1">
                              <a:latin typeface="Cambria Math" panose="02040503050406030204" pitchFamily="18" charset="0"/>
                            </a:rPr>
                            <m:t>𝑐𝑢</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1">
                              <a:latin typeface="Cambria Math" panose="02040503050406030204" pitchFamily="18" charset="0"/>
                            </a:rPr>
                            <m:t>𝑅</m:t>
                          </m:r>
                          <m:r>
                            <a:rPr lang="es-EC" i="0">
                              <a:latin typeface="Cambria Math" panose="02040503050406030204" pitchFamily="18" charset="0"/>
                            </a:rPr>
                            <m:t>22</m:t>
                          </m:r>
                        </m:sub>
                      </m:sSub>
                    </m:oMath>
                  </m:oMathPara>
                </a14:m>
                <a:endParaRPr lang="es-EC" dirty="0"/>
              </a:p>
            </p:txBody>
          </p:sp>
        </mc:Choice>
        <mc:Fallback>
          <p:sp>
            <p:nvSpPr>
              <p:cNvPr id="4" name="Rectángulo 3"/>
              <p:cNvSpPr>
                <a:spLocks noRot="1" noChangeAspect="1" noMove="1" noResize="1" noEditPoints="1" noAdjustHandles="1" noChangeArrowheads="1" noChangeShapeType="1" noTextEdit="1"/>
              </p:cNvSpPr>
              <p:nvPr/>
            </p:nvSpPr>
            <p:spPr>
              <a:xfrm>
                <a:off x="2923156" y="1830864"/>
                <a:ext cx="3466975" cy="685509"/>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5" name="Rectángulo 4"/>
              <p:cNvSpPr/>
              <p:nvPr/>
            </p:nvSpPr>
            <p:spPr>
              <a:xfrm>
                <a:off x="3199898" y="2917713"/>
                <a:ext cx="2913490" cy="3907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a:latin typeface="Cambria Math" panose="02040503050406030204" pitchFamily="18" charset="0"/>
                            </a:rPr>
                            <m:t>∆</m:t>
                          </m:r>
                          <m:r>
                            <a:rPr lang="es-EC" i="1">
                              <a:latin typeface="Cambria Math" panose="02040503050406030204" pitchFamily="18" charset="0"/>
                            </a:rPr>
                            <m:t>𝑇</m:t>
                          </m:r>
                        </m:e>
                        <m:sub>
                          <m:r>
                            <a:rPr lang="es-EC" i="1">
                              <a:latin typeface="Cambria Math" panose="02040503050406030204" pitchFamily="18" charset="0"/>
                            </a:rPr>
                            <m:t>𝑒𝑣𝑎𝑝</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𝑇</m:t>
                          </m:r>
                        </m:e>
                        <m:sub>
                          <m:r>
                            <a:rPr lang="es-EC" i="1">
                              <a:latin typeface="Cambria Math" panose="02040503050406030204" pitchFamily="18" charset="0"/>
                            </a:rPr>
                            <m:t>𝑖𝑛𝑡</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𝑇</m:t>
                          </m:r>
                        </m:e>
                        <m:sub>
                          <m:r>
                            <a:rPr lang="es-EC" i="1">
                              <a:latin typeface="Cambria Math" panose="02040503050406030204" pitchFamily="18" charset="0"/>
                            </a:rPr>
                            <m:t>𝑅</m:t>
                          </m:r>
                          <m:r>
                            <a:rPr lang="es-EC" i="0">
                              <a:latin typeface="Cambria Math" panose="02040503050406030204" pitchFamily="18" charset="0"/>
                            </a:rPr>
                            <m:t>22</m:t>
                          </m:r>
                        </m:sub>
                      </m:sSub>
                      <m:r>
                        <a:rPr lang="es-EC" i="0">
                          <a:latin typeface="Cambria Math" panose="02040503050406030204" pitchFamily="18" charset="0"/>
                        </a:rPr>
                        <m:t>=9 °</m:t>
                      </m:r>
                      <m:r>
                        <a:rPr lang="es-EC" b="1" i="1">
                          <a:latin typeface="Cambria Math" panose="02040503050406030204" pitchFamily="18" charset="0"/>
                        </a:rPr>
                        <m:t>𝑪</m:t>
                      </m:r>
                    </m:oMath>
                  </m:oMathPara>
                </a14:m>
                <a:endParaRPr lang="es-EC" dirty="0"/>
              </a:p>
            </p:txBody>
          </p:sp>
        </mc:Choice>
        <mc:Fallback>
          <p:sp>
            <p:nvSpPr>
              <p:cNvPr id="5" name="Rectángulo 4"/>
              <p:cNvSpPr>
                <a:spLocks noRot="1" noChangeAspect="1" noMove="1" noResize="1" noEditPoints="1" noAdjustHandles="1" noChangeArrowheads="1" noChangeShapeType="1" noTextEdit="1"/>
              </p:cNvSpPr>
              <p:nvPr/>
            </p:nvSpPr>
            <p:spPr>
              <a:xfrm>
                <a:off x="3199898" y="2917713"/>
                <a:ext cx="2913490" cy="390748"/>
              </a:xfrm>
              <a:prstGeom prst="rect">
                <a:avLst/>
              </a:prstGeom>
              <a:blipFill rotWithShape="0">
                <a:blip r:embed="rId3"/>
                <a:stretch>
                  <a:fillRect b="-3125"/>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6" name="Rectángulo 5"/>
              <p:cNvSpPr/>
              <p:nvPr/>
            </p:nvSpPr>
            <p:spPr>
              <a:xfrm>
                <a:off x="1188025" y="3625743"/>
                <a:ext cx="6937236" cy="6908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𝑈</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9 °</m:t>
                          </m:r>
                          <m:r>
                            <a:rPr lang="es-EC" i="1">
                              <a:latin typeface="Cambria Math" panose="02040503050406030204" pitchFamily="18" charset="0"/>
                            </a:rPr>
                            <m:t>𝐶</m:t>
                          </m:r>
                        </m:num>
                        <m:den>
                          <m:r>
                            <a:rPr lang="es-EC" i="0">
                              <a:latin typeface="Cambria Math" panose="02040503050406030204" pitchFamily="18" charset="0"/>
                            </a:rPr>
                            <m:t>4,673 </m:t>
                          </m:r>
                          <m:r>
                            <a:rPr lang="es-EC" i="1">
                              <a:latin typeface="Cambria Math" panose="02040503050406030204" pitchFamily="18" charset="0"/>
                            </a:rPr>
                            <m:t>𝑘𝑊</m:t>
                          </m:r>
                        </m:den>
                      </m:f>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𝑥</m:t>
                              </m:r>
                            </m:e>
                            <m:sub>
                              <m:r>
                                <a:rPr lang="es-EC" i="0">
                                  <a:latin typeface="Cambria Math" panose="02040503050406030204" pitchFamily="18" charset="0"/>
                                </a:rPr>
                                <m:t>304</m:t>
                              </m:r>
                            </m:sub>
                          </m:sSub>
                        </m:num>
                        <m:den>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0">
                                  <a:latin typeface="Cambria Math" panose="02040503050406030204" pitchFamily="18" charset="0"/>
                                </a:rPr>
                                <m:t>304</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𝐴</m:t>
                              </m:r>
                            </m:e>
                            <m:sub>
                              <m:r>
                                <a:rPr lang="es-EC" i="1">
                                  <a:latin typeface="Cambria Math" panose="02040503050406030204" pitchFamily="18" charset="0"/>
                                </a:rPr>
                                <m:t>𝑟𝑒𝑓</m:t>
                              </m:r>
                            </m:sub>
                          </m:sSub>
                        </m:den>
                      </m:f>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𝑥</m:t>
                              </m:r>
                            </m:e>
                            <m:sub>
                              <m:r>
                                <a:rPr lang="es-EC" i="1">
                                  <a:latin typeface="Cambria Math" panose="02040503050406030204" pitchFamily="18" charset="0"/>
                                </a:rPr>
                                <m:t>𝑐𝑢</m:t>
                              </m:r>
                            </m:sub>
                          </m:sSub>
                        </m:num>
                        <m:den>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𝑐𝑢</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𝐴</m:t>
                              </m:r>
                            </m:e>
                            <m:sub>
                              <m:r>
                                <a:rPr lang="es-EC" i="1">
                                  <a:latin typeface="Cambria Math" panose="02040503050406030204" pitchFamily="18" charset="0"/>
                                </a:rPr>
                                <m:t>𝑟𝑒𝑓</m:t>
                              </m:r>
                            </m:sub>
                          </m:sSub>
                        </m:den>
                      </m:f>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num>
                        <m:den>
                          <m:sSub>
                            <m:sSubPr>
                              <m:ctrlPr>
                                <a:rPr lang="es-EC" i="1">
                                  <a:latin typeface="Cambria Math" panose="02040503050406030204" pitchFamily="18" charset="0"/>
                                </a:rPr>
                              </m:ctrlPr>
                            </m:sSubPr>
                            <m:e>
                              <m:r>
                                <a:rPr lang="es-EC" i="1">
                                  <a:latin typeface="Cambria Math" panose="02040503050406030204" pitchFamily="18" charset="0"/>
                                </a:rPr>
                                <m:t>h</m:t>
                              </m:r>
                            </m:e>
                            <m:sub>
                              <m:r>
                                <a:rPr lang="es-EC" i="1">
                                  <a:latin typeface="Cambria Math" panose="02040503050406030204" pitchFamily="18" charset="0"/>
                                </a:rPr>
                                <m:t>𝑅</m:t>
                              </m:r>
                              <m:r>
                                <a:rPr lang="es-EC" i="0">
                                  <a:latin typeface="Cambria Math" panose="02040503050406030204" pitchFamily="18" charset="0"/>
                                </a:rPr>
                                <m:t>22</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𝐴</m:t>
                              </m:r>
                            </m:e>
                            <m:sub>
                              <m:r>
                                <a:rPr lang="es-EC" i="1">
                                  <a:latin typeface="Cambria Math" panose="02040503050406030204" pitchFamily="18" charset="0"/>
                                </a:rPr>
                                <m:t>𝑟𝑒𝑓</m:t>
                              </m:r>
                            </m:sub>
                          </m:sSub>
                        </m:den>
                      </m:f>
                    </m:oMath>
                  </m:oMathPara>
                </a14:m>
                <a:endParaRPr lang="es-EC" dirty="0"/>
              </a:p>
            </p:txBody>
          </p:sp>
        </mc:Choice>
        <mc:Fallback>
          <p:sp>
            <p:nvSpPr>
              <p:cNvPr id="6" name="Rectángulo 5"/>
              <p:cNvSpPr>
                <a:spLocks noRot="1" noChangeAspect="1" noMove="1" noResize="1" noEditPoints="1" noAdjustHandles="1" noChangeArrowheads="1" noChangeShapeType="1" noTextEdit="1"/>
              </p:cNvSpPr>
              <p:nvPr/>
            </p:nvSpPr>
            <p:spPr>
              <a:xfrm>
                <a:off x="1188025" y="3625743"/>
                <a:ext cx="6937236" cy="690830"/>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8" name="Rectángulo 7"/>
              <p:cNvSpPr/>
              <p:nvPr/>
            </p:nvSpPr>
            <p:spPr>
              <a:xfrm>
                <a:off x="3661884" y="4707589"/>
                <a:ext cx="1989519" cy="4010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C" b="1" i="1">
                              <a:latin typeface="Cambria Math" panose="02040503050406030204" pitchFamily="18" charset="0"/>
                            </a:rPr>
                            <m:t>𝑨</m:t>
                          </m:r>
                        </m:e>
                        <m:sub>
                          <m:r>
                            <a:rPr lang="es-EC" b="1" i="1">
                              <a:latin typeface="Cambria Math" panose="02040503050406030204" pitchFamily="18" charset="0"/>
                            </a:rPr>
                            <m:t>𝒓𝒆𝒇</m:t>
                          </m:r>
                        </m:sub>
                      </m:sSub>
                      <m:r>
                        <a:rPr lang="es-EC" b="1" i="0">
                          <a:latin typeface="Cambria Math" panose="02040503050406030204" pitchFamily="18" charset="0"/>
                        </a:rPr>
                        <m:t>=</m:t>
                      </m:r>
                      <m:r>
                        <a:rPr lang="es-EC" b="1" i="0">
                          <a:latin typeface="Cambria Math" panose="02040503050406030204" pitchFamily="18" charset="0"/>
                        </a:rPr>
                        <m:t>𝟎</m:t>
                      </m:r>
                      <m:r>
                        <a:rPr lang="es-EC" b="1" i="0">
                          <a:latin typeface="Cambria Math" panose="02040503050406030204" pitchFamily="18" charset="0"/>
                        </a:rPr>
                        <m:t>,</m:t>
                      </m:r>
                      <m:r>
                        <a:rPr lang="es-EC" b="1" i="0">
                          <a:latin typeface="Cambria Math" panose="02040503050406030204" pitchFamily="18" charset="0"/>
                        </a:rPr>
                        <m:t>𝟏𝟕𝟗</m:t>
                      </m:r>
                      <m:sSup>
                        <m:sSupPr>
                          <m:ctrlPr>
                            <a:rPr lang="es-EC" b="0" i="1">
                              <a:latin typeface="Cambria Math" panose="02040503050406030204" pitchFamily="18" charset="0"/>
                            </a:rPr>
                          </m:ctrlPr>
                        </m:sSupPr>
                        <m:e>
                          <m:r>
                            <a:rPr lang="es-EC" b="0" i="0">
                              <a:latin typeface="Cambria Math" panose="02040503050406030204" pitchFamily="18" charset="0"/>
                            </a:rPr>
                            <m:t> </m:t>
                          </m:r>
                          <m:r>
                            <a:rPr lang="es-EC" b="1" i="1">
                              <a:latin typeface="Cambria Math" panose="02040503050406030204" pitchFamily="18" charset="0"/>
                            </a:rPr>
                            <m:t>𝒎</m:t>
                          </m:r>
                        </m:e>
                        <m:sup>
                          <m:r>
                            <a:rPr lang="es-EC" b="0" i="0">
                              <a:latin typeface="Cambria Math" panose="02040503050406030204" pitchFamily="18" charset="0"/>
                            </a:rPr>
                            <m:t>2</m:t>
                          </m:r>
                        </m:sup>
                      </m:sSup>
                    </m:oMath>
                  </m:oMathPara>
                </a14:m>
                <a:endParaRPr lang="es-EC" dirty="0"/>
              </a:p>
            </p:txBody>
          </p:sp>
        </mc:Choice>
        <mc:Fallback>
          <p:sp>
            <p:nvSpPr>
              <p:cNvPr id="8" name="Rectángulo 7"/>
              <p:cNvSpPr>
                <a:spLocks noRot="1" noChangeAspect="1" noMove="1" noResize="1" noEditPoints="1" noAdjustHandles="1" noChangeArrowheads="1" noChangeShapeType="1" noTextEdit="1"/>
              </p:cNvSpPr>
              <p:nvPr/>
            </p:nvSpPr>
            <p:spPr>
              <a:xfrm>
                <a:off x="3661884" y="4707589"/>
                <a:ext cx="1989519" cy="401072"/>
              </a:xfrm>
              <a:prstGeom prst="rect">
                <a:avLst/>
              </a:prstGeom>
              <a:blipFill rotWithShape="0">
                <a:blip r:embed="rId5"/>
                <a:stretch>
                  <a:fillRect b="-9091"/>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9" name="Rectángulo 8"/>
              <p:cNvSpPr/>
              <p:nvPr/>
            </p:nvSpPr>
            <p:spPr>
              <a:xfrm>
                <a:off x="3124077" y="5468701"/>
                <a:ext cx="3065133" cy="6245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C" b="1" i="1">
                              <a:latin typeface="Cambria Math" panose="02040503050406030204" pitchFamily="18" charset="0"/>
                            </a:rPr>
                            <m:t>𝒍</m:t>
                          </m:r>
                        </m:e>
                        <m:sub>
                          <m:r>
                            <a:rPr lang="es-EC" b="1" i="1">
                              <a:latin typeface="Cambria Math" panose="02040503050406030204" pitchFamily="18" charset="0"/>
                            </a:rPr>
                            <m:t>𝒔𝒆𝒓𝒑𝒆𝒏𝒕</m:t>
                          </m:r>
                          <m:r>
                            <a:rPr lang="es-EC" b="0" i="0">
                              <a:latin typeface="Cambria Math" panose="02040503050406030204" pitchFamily="18" charset="0"/>
                            </a:rPr>
                            <m:t>í</m:t>
                          </m:r>
                          <m:r>
                            <a:rPr lang="es-EC" b="1" i="1">
                              <a:latin typeface="Cambria Math" panose="02040503050406030204" pitchFamily="18" charset="0"/>
                            </a:rPr>
                            <m:t>𝒏</m:t>
                          </m:r>
                        </m:sub>
                      </m:sSub>
                      <m:r>
                        <a:rPr lang="es-EC" b="1" i="0">
                          <a:latin typeface="Cambria Math" panose="02040503050406030204" pitchFamily="18" charset="0"/>
                        </a:rPr>
                        <m:t>=</m:t>
                      </m:r>
                      <m:f>
                        <m:fPr>
                          <m:ctrlPr>
                            <a:rPr lang="es-EC" b="1" i="1">
                              <a:latin typeface="Cambria Math" panose="02040503050406030204" pitchFamily="18" charset="0"/>
                            </a:rPr>
                          </m:ctrlPr>
                        </m:fPr>
                        <m:num>
                          <m:sSub>
                            <m:sSubPr>
                              <m:ctrlPr>
                                <a:rPr lang="es-EC" b="1" i="1">
                                  <a:latin typeface="Cambria Math" panose="02040503050406030204" pitchFamily="18" charset="0"/>
                                </a:rPr>
                              </m:ctrlPr>
                            </m:sSubPr>
                            <m:e>
                              <m:r>
                                <a:rPr lang="es-EC" b="1" i="1">
                                  <a:latin typeface="Cambria Math" panose="02040503050406030204" pitchFamily="18" charset="0"/>
                                </a:rPr>
                                <m:t>𝑨</m:t>
                              </m:r>
                            </m:e>
                            <m:sub>
                              <m:r>
                                <a:rPr lang="es-EC" b="1" i="1">
                                  <a:latin typeface="Cambria Math" panose="02040503050406030204" pitchFamily="18" charset="0"/>
                                </a:rPr>
                                <m:t>𝒓𝒆𝒇</m:t>
                              </m:r>
                            </m:sub>
                          </m:sSub>
                          <m:r>
                            <a:rPr lang="es-EC" b="1" i="0">
                              <a:latin typeface="Cambria Math" panose="02040503050406030204" pitchFamily="18" charset="0"/>
                            </a:rPr>
                            <m:t>∗</m:t>
                          </m:r>
                          <m:r>
                            <a:rPr lang="es-EC" b="1" i="0">
                              <a:latin typeface="Cambria Math" panose="02040503050406030204" pitchFamily="18" charset="0"/>
                            </a:rPr>
                            <m:t>𝟖</m:t>
                          </m:r>
                        </m:num>
                        <m:den>
                          <m:r>
                            <a:rPr lang="es-EC" b="1" i="1">
                              <a:latin typeface="Cambria Math" panose="02040503050406030204" pitchFamily="18" charset="0"/>
                            </a:rPr>
                            <m:t>𝝅</m:t>
                          </m:r>
                          <m:r>
                            <a:rPr lang="es-EC" b="1" i="0">
                              <a:latin typeface="Cambria Math" panose="02040503050406030204" pitchFamily="18" charset="0"/>
                            </a:rPr>
                            <m:t>∗</m:t>
                          </m:r>
                          <m:r>
                            <a:rPr lang="es-EC" b="1" i="1">
                              <a:latin typeface="Cambria Math" panose="02040503050406030204" pitchFamily="18" charset="0"/>
                            </a:rPr>
                            <m:t>𝑫𝒔</m:t>
                          </m:r>
                        </m:den>
                      </m:f>
                      <m:r>
                        <a:rPr lang="es-EC" b="1" i="0">
                          <a:latin typeface="Cambria Math" panose="02040503050406030204" pitchFamily="18" charset="0"/>
                        </a:rPr>
                        <m:t>≈</m:t>
                      </m:r>
                      <m:r>
                        <a:rPr lang="es-EC" b="1" i="0">
                          <a:latin typeface="Cambria Math" panose="02040503050406030204" pitchFamily="18" charset="0"/>
                        </a:rPr>
                        <m:t>𝟒𝟎</m:t>
                      </m:r>
                      <m:r>
                        <a:rPr lang="es-EC" b="1" i="0">
                          <a:latin typeface="Cambria Math" panose="02040503050406030204" pitchFamily="18" charset="0"/>
                        </a:rPr>
                        <m:t> </m:t>
                      </m:r>
                      <m:r>
                        <a:rPr lang="es-EC" b="1" i="1">
                          <a:latin typeface="Cambria Math" panose="02040503050406030204" pitchFamily="18" charset="0"/>
                        </a:rPr>
                        <m:t>𝒎</m:t>
                      </m:r>
                    </m:oMath>
                  </m:oMathPara>
                </a14:m>
                <a:endParaRPr lang="es-EC" b="1" dirty="0"/>
              </a:p>
            </p:txBody>
          </p:sp>
        </mc:Choice>
        <mc:Fallback>
          <p:sp>
            <p:nvSpPr>
              <p:cNvPr id="9" name="Rectángulo 8"/>
              <p:cNvSpPr>
                <a:spLocks noRot="1" noChangeAspect="1" noMove="1" noResize="1" noEditPoints="1" noAdjustHandles="1" noChangeArrowheads="1" noChangeShapeType="1" noTextEdit="1"/>
              </p:cNvSpPr>
              <p:nvPr/>
            </p:nvSpPr>
            <p:spPr>
              <a:xfrm>
                <a:off x="3124077" y="5468701"/>
                <a:ext cx="3065133" cy="624595"/>
              </a:xfrm>
              <a:prstGeom prst="rect">
                <a:avLst/>
              </a:prstGeom>
              <a:blipFill rotWithShape="0">
                <a:blip r:embed="rId6"/>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7828520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3386980" y="314267"/>
            <a:ext cx="2880320" cy="523220"/>
          </a:xfrm>
          <a:prstGeom prst="rect">
            <a:avLst/>
          </a:prstGeom>
        </p:spPr>
        <p:txBody>
          <a:bodyPr wrap="square">
            <a:spAutoFit/>
          </a:bodyPr>
          <a:lstStyle/>
          <a:p>
            <a:r>
              <a:rPr lang="es-EC" sz="2800" b="1" i="1" dirty="0" smtClean="0"/>
              <a:t>TERMODINÁMICA</a:t>
            </a:r>
            <a:endParaRPr lang="es-EC" sz="2800" b="1" i="1" dirty="0"/>
          </a:p>
        </p:txBody>
      </p:sp>
      <p:sp>
        <p:nvSpPr>
          <p:cNvPr id="86" name="85 Rectángulo"/>
          <p:cNvSpPr/>
          <p:nvPr/>
        </p:nvSpPr>
        <p:spPr>
          <a:xfrm>
            <a:off x="216023" y="908720"/>
            <a:ext cx="8703696" cy="369332"/>
          </a:xfrm>
          <a:prstGeom prst="rect">
            <a:avLst/>
          </a:prstGeom>
        </p:spPr>
        <p:txBody>
          <a:bodyPr wrap="square">
            <a:spAutoFit/>
          </a:bodyPr>
          <a:lstStyle/>
          <a:p>
            <a:pPr marL="285750" indent="-285750">
              <a:buFont typeface="Arial" panose="020B0604020202020204" pitchFamily="34" charset="0"/>
              <a:buChar char="•"/>
            </a:pPr>
            <a:r>
              <a:rPr lang="es-EC" b="1" i="1" dirty="0"/>
              <a:t> </a:t>
            </a:r>
            <a:r>
              <a:rPr lang="es-EC" b="1" i="1" dirty="0" smtClean="0"/>
              <a:t>CICLO DE REFRIGERACIÓN POR COMPRESIÓN DE VAPOR</a:t>
            </a:r>
            <a:endParaRPr lang="es-EC" b="1" i="1" dirty="0"/>
          </a:p>
        </p:txBody>
      </p:sp>
      <p:sp>
        <p:nvSpPr>
          <p:cNvPr id="7" name="6 Rectángulo"/>
          <p:cNvSpPr/>
          <p:nvPr/>
        </p:nvSpPr>
        <p:spPr>
          <a:xfrm>
            <a:off x="4211961" y="2924944"/>
            <a:ext cx="43204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Rectángulo"/>
          <p:cNvSpPr/>
          <p:nvPr/>
        </p:nvSpPr>
        <p:spPr>
          <a:xfrm>
            <a:off x="6444208" y="2924944"/>
            <a:ext cx="43204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Rectángulo"/>
          <p:cNvSpPr/>
          <p:nvPr/>
        </p:nvSpPr>
        <p:spPr>
          <a:xfrm>
            <a:off x="7120453" y="484926"/>
            <a:ext cx="43204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Rectángulo"/>
          <p:cNvSpPr/>
          <p:nvPr/>
        </p:nvSpPr>
        <p:spPr>
          <a:xfrm>
            <a:off x="2940348" y="3573016"/>
            <a:ext cx="43204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 name="FUNCIONAMIENTO DEL CICLO DE COMPRESION POR VAPO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1019" t="18500" r="12200" b="20075"/>
          <a:stretch/>
        </p:blipFill>
        <p:spPr>
          <a:xfrm>
            <a:off x="554129" y="1400127"/>
            <a:ext cx="8061974" cy="4837185"/>
          </a:xfrm>
          <a:prstGeom prst="rect">
            <a:avLst/>
          </a:prstGeom>
        </p:spPr>
      </p:pic>
    </p:spTree>
    <p:extLst>
      <p:ext uri="{BB962C8B-B14F-4D97-AF65-F5344CB8AC3E}">
        <p14:creationId xmlns:p14="http://schemas.microsoft.com/office/powerpoint/2010/main" val="68300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3265334" y="313492"/>
            <a:ext cx="3020730" cy="523220"/>
          </a:xfrm>
          <a:prstGeom prst="rect">
            <a:avLst/>
          </a:prstGeom>
        </p:spPr>
        <p:txBody>
          <a:bodyPr wrap="square">
            <a:spAutoFit/>
          </a:bodyPr>
          <a:lstStyle/>
          <a:p>
            <a:r>
              <a:rPr lang="es-EC" sz="2800" b="1" i="1" dirty="0" smtClean="0"/>
              <a:t>TERMODINÁMICA</a:t>
            </a:r>
            <a:endParaRPr lang="es-EC" sz="2800" b="1" i="1" dirty="0"/>
          </a:p>
        </p:txBody>
      </p:sp>
      <mc:AlternateContent xmlns:mc="http://schemas.openxmlformats.org/markup-compatibility/2006">
        <mc:Choice xmlns:a14="http://schemas.microsoft.com/office/drawing/2010/main" Requires="a14">
          <p:sp>
            <p:nvSpPr>
              <p:cNvPr id="2" name="1 Rectángulo"/>
              <p:cNvSpPr/>
              <p:nvPr/>
            </p:nvSpPr>
            <p:spPr>
              <a:xfrm>
                <a:off x="-108520" y="2724713"/>
                <a:ext cx="4032448" cy="100335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acc>
                            <m:accPr>
                              <m:chr m:val="̇"/>
                              <m:ctrlPr>
                                <a:rPr lang="es-EC" i="1">
                                  <a:latin typeface="Cambria Math" panose="02040503050406030204" pitchFamily="18" charset="0"/>
                                </a:rPr>
                              </m:ctrlPr>
                            </m:accPr>
                            <m:e>
                              <m:r>
                                <a:rPr lang="es-EC" i="1">
                                  <a:latin typeface="Cambria Math" panose="02040503050406030204" pitchFamily="18" charset="0"/>
                                </a:rPr>
                                <m:t>𝑄</m:t>
                              </m:r>
                            </m:e>
                          </m:acc>
                        </m:e>
                        <m:sub>
                          <m:r>
                            <a:rPr lang="es-EC" i="1">
                              <a:latin typeface="Cambria Math" panose="02040503050406030204" pitchFamily="18" charset="0"/>
                            </a:rPr>
                            <m:t>𝑐𝑜𝑚𝑝𝑟𝑒𝑠𝑜𝑟</m:t>
                          </m:r>
                          <m:r>
                            <a:rPr lang="es-EC" i="1">
                              <a:latin typeface="Cambria Math" panose="02040503050406030204" pitchFamily="18" charset="0"/>
                            </a:rPr>
                            <m:t> =</m:t>
                          </m:r>
                        </m:sub>
                      </m:sSub>
                      <m:acc>
                        <m:accPr>
                          <m:chr m:val="̇"/>
                          <m:ctrlPr>
                            <a:rPr lang="es-EC" i="1">
                              <a:latin typeface="Cambria Math" panose="02040503050406030204" pitchFamily="18" charset="0"/>
                            </a:rPr>
                          </m:ctrlPr>
                        </m:accPr>
                        <m:e>
                          <m:r>
                            <a:rPr lang="es-EC" i="1">
                              <a:latin typeface="Cambria Math" panose="02040503050406030204" pitchFamily="18" charset="0"/>
                            </a:rPr>
                            <m:t> </m:t>
                          </m:r>
                          <m:r>
                            <a:rPr lang="es-EC" i="1">
                              <a:latin typeface="Cambria Math" panose="02040503050406030204" pitchFamily="18" charset="0"/>
                            </a:rPr>
                            <m:t>𝑚</m:t>
                          </m:r>
                        </m:e>
                      </m:acc>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h</m:t>
                          </m:r>
                        </m:e>
                        <m:sub>
                          <m:r>
                            <a:rPr lang="es-EC" b="0" i="1" smtClean="0">
                              <a:latin typeface="Cambria Math" panose="02040503050406030204" pitchFamily="18" charset="0"/>
                            </a:rPr>
                            <m:t>3</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h</m:t>
                          </m:r>
                        </m:e>
                        <m:sub>
                          <m:r>
                            <a:rPr lang="es-EC" b="0" i="1" smtClean="0">
                              <a:latin typeface="Cambria Math" panose="02040503050406030204" pitchFamily="18" charset="0"/>
                            </a:rPr>
                            <m:t>2</m:t>
                          </m:r>
                        </m:sub>
                      </m:sSub>
                      <m:r>
                        <a:rPr lang="es-EC" i="1">
                          <a:latin typeface="Cambria Math" panose="02040503050406030204" pitchFamily="18" charset="0"/>
                        </a:rPr>
                        <m:t>)</m:t>
                      </m:r>
                    </m:oMath>
                  </m:oMathPara>
                </a14:m>
                <a:endParaRPr lang="es-EC" dirty="0" smtClean="0"/>
              </a:p>
              <a:p>
                <a:endParaRPr lang="es-EC" dirty="0"/>
              </a:p>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acc>
                            <m:accPr>
                              <m:chr m:val="̇"/>
                              <m:ctrlPr>
                                <a:rPr lang="es-EC" b="1" i="1">
                                  <a:latin typeface="Cambria Math" panose="02040503050406030204" pitchFamily="18" charset="0"/>
                                </a:rPr>
                              </m:ctrlPr>
                            </m:accPr>
                            <m:e>
                              <m:r>
                                <a:rPr lang="es-EC" b="1" i="1">
                                  <a:latin typeface="Cambria Math" panose="02040503050406030204" pitchFamily="18" charset="0"/>
                                </a:rPr>
                                <m:t>𝑸</m:t>
                              </m:r>
                            </m:e>
                          </m:acc>
                        </m:e>
                        <m:sub>
                          <m:r>
                            <a:rPr lang="es-EC" b="1" i="1">
                              <a:latin typeface="Cambria Math" panose="02040503050406030204" pitchFamily="18" charset="0"/>
                            </a:rPr>
                            <m:t>𝒄𝒐𝒎𝒑𝒓𝒆𝒔𝒐𝒓</m:t>
                          </m:r>
                          <m:r>
                            <a:rPr lang="es-EC" b="1" i="1">
                              <a:latin typeface="Cambria Math" panose="02040503050406030204" pitchFamily="18" charset="0"/>
                            </a:rPr>
                            <m:t> =</m:t>
                          </m:r>
                        </m:sub>
                      </m:sSub>
                      <m:r>
                        <a:rPr lang="es-EC" b="1" i="1">
                          <a:latin typeface="Cambria Math" panose="02040503050406030204" pitchFamily="18" charset="0"/>
                        </a:rPr>
                        <m:t>𝟎</m:t>
                      </m:r>
                      <m:r>
                        <a:rPr lang="es-EC" b="1" i="1">
                          <a:latin typeface="Cambria Math" panose="02040503050406030204" pitchFamily="18" charset="0"/>
                        </a:rPr>
                        <m:t>,</m:t>
                      </m:r>
                      <m:r>
                        <a:rPr lang="es-EC" b="1" i="1">
                          <a:latin typeface="Cambria Math" panose="02040503050406030204" pitchFamily="18" charset="0"/>
                        </a:rPr>
                        <m:t>𝟖𝟎𝟓</m:t>
                      </m:r>
                      <m:r>
                        <a:rPr lang="es-EC" b="1" i="1">
                          <a:latin typeface="Cambria Math" panose="02040503050406030204" pitchFamily="18" charset="0"/>
                        </a:rPr>
                        <m:t> </m:t>
                      </m:r>
                      <m:r>
                        <a:rPr lang="es-EC" b="1" i="1">
                          <a:latin typeface="Cambria Math" panose="02040503050406030204" pitchFamily="18" charset="0"/>
                        </a:rPr>
                        <m:t>𝒌𝑾</m:t>
                      </m:r>
                    </m:oMath>
                  </m:oMathPara>
                </a14:m>
                <a:endParaRPr lang="es-EC" dirty="0"/>
              </a:p>
            </p:txBody>
          </p:sp>
        </mc:Choice>
        <mc:Fallback>
          <p:sp>
            <p:nvSpPr>
              <p:cNvPr id="2" name="1 Rectángulo"/>
              <p:cNvSpPr>
                <a:spLocks noRot="1" noChangeAspect="1" noMove="1" noResize="1" noEditPoints="1" noAdjustHandles="1" noChangeArrowheads="1" noChangeShapeType="1" noTextEdit="1"/>
              </p:cNvSpPr>
              <p:nvPr/>
            </p:nvSpPr>
            <p:spPr>
              <a:xfrm>
                <a:off x="-108520" y="2724713"/>
                <a:ext cx="4032448" cy="1003352"/>
              </a:xfrm>
              <a:prstGeom prst="rect">
                <a:avLst/>
              </a:prstGeom>
              <a:blipFill rotWithShape="0">
                <a:blip r:embed="rId5"/>
                <a:stretch>
                  <a:fillRect b="-1212"/>
                </a:stretch>
              </a:blipFill>
            </p:spPr>
            <p:txBody>
              <a:bodyPr/>
              <a:lstStyle/>
              <a:p>
                <a:r>
                  <a:rPr lang="es-EC">
                    <a:noFill/>
                  </a:rPr>
                  <a:t> </a:t>
                </a:r>
              </a:p>
            </p:txBody>
          </p:sp>
        </mc:Fallback>
      </mc:AlternateContent>
      <p:grpSp>
        <p:nvGrpSpPr>
          <p:cNvPr id="7" name="375 Grupo"/>
          <p:cNvGrpSpPr/>
          <p:nvPr/>
        </p:nvGrpSpPr>
        <p:grpSpPr>
          <a:xfrm>
            <a:off x="3428129" y="1412776"/>
            <a:ext cx="5715871" cy="3935477"/>
            <a:chOff x="0" y="0"/>
            <a:chExt cx="5011387" cy="3206338"/>
          </a:xfrm>
        </p:grpSpPr>
        <p:pic>
          <p:nvPicPr>
            <p:cNvPr id="8" name="16 Imagen"/>
            <p:cNvPicPr>
              <a:picLocks noChangeAspect="1"/>
            </p:cNvPicPr>
            <p:nvPr/>
          </p:nvPicPr>
          <p:blipFill rotWithShape="1">
            <a:blip r:embed="rId6">
              <a:extLst>
                <a:ext uri="{28A0092B-C50C-407E-A947-70E740481C1C}">
                  <a14:useLocalDpi xmlns:a14="http://schemas.microsoft.com/office/drawing/2010/main" val="0"/>
                </a:ext>
              </a:extLst>
            </a:blip>
            <a:srcRect l="21157" t="24187" r="36438" b="25450"/>
            <a:stretch/>
          </p:blipFill>
          <p:spPr bwMode="auto">
            <a:xfrm>
              <a:off x="0" y="0"/>
              <a:ext cx="5011387" cy="3206338"/>
            </a:xfrm>
            <a:prstGeom prst="rect">
              <a:avLst/>
            </a:prstGeom>
            <a:ln>
              <a:noFill/>
            </a:ln>
            <a:extLst>
              <a:ext uri="{53640926-AAD7-44D8-BBD7-CCE9431645EC}">
                <a14:shadowObscured xmlns:a14="http://schemas.microsoft.com/office/drawing/2010/main"/>
              </a:ext>
            </a:extLst>
          </p:spPr>
        </p:pic>
        <p:cxnSp>
          <p:nvCxnSpPr>
            <p:cNvPr id="9" name="385 Conector recto"/>
            <p:cNvCxnSpPr/>
            <p:nvPr/>
          </p:nvCxnSpPr>
          <p:spPr>
            <a:xfrm flipV="1">
              <a:off x="320633" y="1472541"/>
              <a:ext cx="1397074" cy="11875"/>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0" name="386 Conector recto"/>
            <p:cNvCxnSpPr/>
            <p:nvPr/>
          </p:nvCxnSpPr>
          <p:spPr>
            <a:xfrm flipV="1">
              <a:off x="3657600" y="1484416"/>
              <a:ext cx="0" cy="1567543"/>
            </a:xfrm>
            <a:prstGeom prst="line">
              <a:avLst/>
            </a:prstGeom>
            <a:ln>
              <a:prstDash val="dash"/>
            </a:ln>
          </p:spPr>
          <p:style>
            <a:lnRef idx="2">
              <a:schemeClr val="dk1"/>
            </a:lnRef>
            <a:fillRef idx="0">
              <a:schemeClr val="dk1"/>
            </a:fillRef>
            <a:effectRef idx="1">
              <a:schemeClr val="dk1"/>
            </a:effectRef>
            <a:fontRef idx="minor">
              <a:schemeClr val="tx1"/>
            </a:fontRef>
          </p:style>
        </p:cxnSp>
      </p:grpSp>
      <mc:AlternateContent xmlns:mc="http://schemas.openxmlformats.org/markup-compatibility/2006">
        <mc:Choice xmlns:a14="http://schemas.microsoft.com/office/drawing/2010/main" Requires="a14">
          <p:sp>
            <p:nvSpPr>
              <p:cNvPr id="11" name="14 Rectángulo"/>
              <p:cNvSpPr/>
              <p:nvPr/>
            </p:nvSpPr>
            <p:spPr>
              <a:xfrm>
                <a:off x="611560" y="4449228"/>
                <a:ext cx="2722027" cy="4090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acc>
                            <m:accPr>
                              <m:chr m:val="̇"/>
                              <m:ctrlPr>
                                <a:rPr lang="es-EC" i="1">
                                  <a:latin typeface="Cambria Math" panose="02040503050406030204" pitchFamily="18" charset="0"/>
                                </a:rPr>
                              </m:ctrlPr>
                            </m:accPr>
                            <m:e>
                              <m:r>
                                <a:rPr lang="es-EC" i="1">
                                  <a:latin typeface="Cambria Math" panose="02040503050406030204" pitchFamily="18" charset="0"/>
                                </a:rPr>
                                <m:t>𝑄</m:t>
                              </m:r>
                            </m:e>
                          </m:acc>
                        </m:e>
                        <m:sub>
                          <m:r>
                            <a:rPr lang="es-EC" i="1">
                              <a:latin typeface="Cambria Math" panose="02040503050406030204" pitchFamily="18" charset="0"/>
                            </a:rPr>
                            <m:t>𝑐𝑜𝑛𝑑𝑒𝑛𝑠𝑎𝑑𝑜𝑟</m:t>
                          </m:r>
                          <m:r>
                            <a:rPr lang="es-EC" i="1">
                              <a:latin typeface="Cambria Math" panose="02040503050406030204" pitchFamily="18" charset="0"/>
                            </a:rPr>
                            <m:t> =</m:t>
                          </m:r>
                        </m:sub>
                      </m:sSub>
                      <m:acc>
                        <m:accPr>
                          <m:chr m:val="̇"/>
                          <m:ctrlPr>
                            <a:rPr lang="es-EC" i="1">
                              <a:latin typeface="Cambria Math" panose="02040503050406030204" pitchFamily="18" charset="0"/>
                            </a:rPr>
                          </m:ctrlPr>
                        </m:accPr>
                        <m:e>
                          <m:r>
                            <a:rPr lang="es-EC" i="1">
                              <a:latin typeface="Cambria Math" panose="02040503050406030204" pitchFamily="18" charset="0"/>
                            </a:rPr>
                            <m:t> </m:t>
                          </m:r>
                          <m:r>
                            <a:rPr lang="es-EC" i="1">
                              <a:latin typeface="Cambria Math" panose="02040503050406030204" pitchFamily="18" charset="0"/>
                            </a:rPr>
                            <m:t>𝑚</m:t>
                          </m:r>
                        </m:e>
                      </m:acc>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h</m:t>
                          </m:r>
                        </m:e>
                        <m:sub>
                          <m:r>
                            <a:rPr lang="es-EC" i="1">
                              <a:latin typeface="Cambria Math" panose="02040503050406030204" pitchFamily="18" charset="0"/>
                            </a:rPr>
                            <m:t>4</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h</m:t>
                          </m:r>
                        </m:e>
                        <m:sub>
                          <m:r>
                            <a:rPr lang="es-EC" i="1">
                              <a:latin typeface="Cambria Math" panose="02040503050406030204" pitchFamily="18" charset="0"/>
                            </a:rPr>
                            <m:t>3</m:t>
                          </m:r>
                        </m:sub>
                      </m:sSub>
                      <m:r>
                        <a:rPr lang="es-EC" i="1">
                          <a:latin typeface="Cambria Math" panose="02040503050406030204" pitchFamily="18" charset="0"/>
                        </a:rPr>
                        <m:t>)</m:t>
                      </m:r>
                    </m:oMath>
                  </m:oMathPara>
                </a14:m>
                <a:endParaRPr lang="es-EC" dirty="0"/>
              </a:p>
            </p:txBody>
          </p:sp>
        </mc:Choice>
        <mc:Fallback>
          <p:sp>
            <p:nvSpPr>
              <p:cNvPr id="11" name="14 Rectángulo"/>
              <p:cNvSpPr>
                <a:spLocks noRot="1" noChangeAspect="1" noMove="1" noResize="1" noEditPoints="1" noAdjustHandles="1" noChangeArrowheads="1" noChangeShapeType="1" noTextEdit="1"/>
              </p:cNvSpPr>
              <p:nvPr/>
            </p:nvSpPr>
            <p:spPr>
              <a:xfrm>
                <a:off x="611560" y="4449228"/>
                <a:ext cx="2722027" cy="409086"/>
              </a:xfrm>
              <a:prstGeom prst="rect">
                <a:avLst/>
              </a:prstGeom>
              <a:blipFill rotWithShape="0">
                <a:blip r:embed="rId7"/>
                <a:stretch>
                  <a:fillRect l="-447" r="-2013" b="-4478"/>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2" name="19 Rectángulo"/>
              <p:cNvSpPr/>
              <p:nvPr/>
            </p:nvSpPr>
            <p:spPr>
              <a:xfrm>
                <a:off x="467544" y="5157192"/>
                <a:ext cx="3001078" cy="4091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acc>
                            <m:accPr>
                              <m:chr m:val="̇"/>
                              <m:ctrlPr>
                                <a:rPr lang="es-EC" b="1" i="1">
                                  <a:latin typeface="Cambria Math" panose="02040503050406030204" pitchFamily="18" charset="0"/>
                                </a:rPr>
                              </m:ctrlPr>
                            </m:accPr>
                            <m:e>
                              <m:r>
                                <a:rPr lang="es-EC" b="1" i="1">
                                  <a:latin typeface="Cambria Math" panose="02040503050406030204" pitchFamily="18" charset="0"/>
                                </a:rPr>
                                <m:t>𝑸</m:t>
                              </m:r>
                            </m:e>
                          </m:acc>
                        </m:e>
                        <m:sub>
                          <m:r>
                            <a:rPr lang="es-EC" b="1" i="1">
                              <a:latin typeface="Cambria Math" panose="02040503050406030204" pitchFamily="18" charset="0"/>
                            </a:rPr>
                            <m:t>𝒄𝒐𝒏𝒅𝒆𝒏𝒔𝒂𝒅𝒐𝒓</m:t>
                          </m:r>
                          <m:r>
                            <a:rPr lang="es-EC" b="1" i="1">
                              <a:latin typeface="Cambria Math" panose="02040503050406030204" pitchFamily="18" charset="0"/>
                            </a:rPr>
                            <m:t> =</m:t>
                          </m:r>
                        </m:sub>
                      </m:sSub>
                      <m:r>
                        <a:rPr lang="es-EC" b="1" i="1">
                          <a:latin typeface="Cambria Math" panose="02040503050406030204" pitchFamily="18" charset="0"/>
                        </a:rPr>
                        <m:t>−</m:t>
                      </m:r>
                      <m:r>
                        <a:rPr lang="es-EC" b="1" i="1">
                          <a:latin typeface="Cambria Math" panose="02040503050406030204" pitchFamily="18" charset="0"/>
                        </a:rPr>
                        <m:t>𝟓</m:t>
                      </m:r>
                      <m:r>
                        <a:rPr lang="es-EC" b="1" i="1">
                          <a:latin typeface="Cambria Math" panose="02040503050406030204" pitchFamily="18" charset="0"/>
                        </a:rPr>
                        <m:t>,</m:t>
                      </m:r>
                      <m:r>
                        <a:rPr lang="es-EC" b="1" i="1">
                          <a:latin typeface="Cambria Math" panose="02040503050406030204" pitchFamily="18" charset="0"/>
                        </a:rPr>
                        <m:t>𝟓𝟑𝟔</m:t>
                      </m:r>
                      <m:r>
                        <a:rPr lang="es-EC" b="1" i="1">
                          <a:latin typeface="Cambria Math" panose="02040503050406030204" pitchFamily="18" charset="0"/>
                        </a:rPr>
                        <m:t> </m:t>
                      </m:r>
                      <m:r>
                        <a:rPr lang="es-EC" b="1" i="1">
                          <a:latin typeface="Cambria Math" panose="02040503050406030204" pitchFamily="18" charset="0"/>
                        </a:rPr>
                        <m:t>𝒌𝑾</m:t>
                      </m:r>
                    </m:oMath>
                  </m:oMathPara>
                </a14:m>
                <a:endParaRPr lang="es-EC" dirty="0"/>
              </a:p>
            </p:txBody>
          </p:sp>
        </mc:Choice>
        <mc:Fallback>
          <p:sp>
            <p:nvSpPr>
              <p:cNvPr id="12" name="19 Rectángulo"/>
              <p:cNvSpPr>
                <a:spLocks noRot="1" noChangeAspect="1" noMove="1" noResize="1" noEditPoints="1" noAdjustHandles="1" noChangeArrowheads="1" noChangeShapeType="1" noTextEdit="1"/>
              </p:cNvSpPr>
              <p:nvPr/>
            </p:nvSpPr>
            <p:spPr>
              <a:xfrm>
                <a:off x="467544" y="5157192"/>
                <a:ext cx="3001078" cy="409151"/>
              </a:xfrm>
              <a:prstGeom prst="rect">
                <a:avLst/>
              </a:prstGeom>
              <a:blipFill rotWithShape="0">
                <a:blip r:embed="rId8"/>
                <a:stretch>
                  <a:fillRect b="-1493"/>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13" name="3 Rectángulo"/>
              <p:cNvSpPr/>
              <p:nvPr/>
            </p:nvSpPr>
            <p:spPr>
              <a:xfrm>
                <a:off x="-1188640" y="980728"/>
                <a:ext cx="6210437" cy="100335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acc>
                            <m:accPr>
                              <m:chr m:val="̇"/>
                              <m:ctrlPr>
                                <a:rPr lang="es-EC" i="1">
                                  <a:latin typeface="Cambria Math" panose="02040503050406030204" pitchFamily="18" charset="0"/>
                                </a:rPr>
                              </m:ctrlPr>
                            </m:accPr>
                            <m:e>
                              <m:r>
                                <a:rPr lang="es-EC" i="1">
                                  <a:latin typeface="Cambria Math"/>
                                </a:rPr>
                                <m:t>𝑄</m:t>
                              </m:r>
                            </m:e>
                          </m:acc>
                        </m:e>
                        <m:sub>
                          <m:r>
                            <a:rPr lang="es-EC" b="0" i="1" smtClean="0">
                              <a:latin typeface="Cambria Math" panose="02040503050406030204" pitchFamily="18" charset="0"/>
                            </a:rPr>
                            <m:t>𝑒𝑣𝑎𝑝𝑜𝑟𝑎𝑑𝑜𝑟</m:t>
                          </m:r>
                        </m:sub>
                      </m:sSub>
                      <m:r>
                        <a:rPr lang="es-EC" i="1">
                          <a:latin typeface="Cambria Math"/>
                        </a:rPr>
                        <m:t>=</m:t>
                      </m:r>
                      <m:sSub>
                        <m:sSubPr>
                          <m:ctrlPr>
                            <a:rPr lang="es-EC" i="1">
                              <a:latin typeface="Cambria Math" panose="02040503050406030204" pitchFamily="18" charset="0"/>
                            </a:rPr>
                          </m:ctrlPr>
                        </m:sSubPr>
                        <m:e>
                          <m:acc>
                            <m:accPr>
                              <m:chr m:val="̇"/>
                              <m:ctrlPr>
                                <a:rPr lang="es-EC" i="1">
                                  <a:latin typeface="Cambria Math" panose="02040503050406030204" pitchFamily="18" charset="0"/>
                                </a:rPr>
                              </m:ctrlPr>
                            </m:accPr>
                            <m:e>
                              <m:r>
                                <a:rPr lang="es-EC" i="1">
                                  <a:latin typeface="Cambria Math"/>
                                </a:rPr>
                                <m:t>𝑄</m:t>
                              </m:r>
                            </m:e>
                          </m:acc>
                        </m:e>
                        <m:sub>
                          <m:r>
                            <a:rPr lang="es-EC" i="1">
                              <a:latin typeface="Cambria Math"/>
                            </a:rPr>
                            <m:t>𝑟𝑒𝑐h𝑎𝑧𝑎𝑑𝑜</m:t>
                          </m:r>
                        </m:sub>
                      </m:sSub>
                      <m:r>
                        <a:rPr lang="es-EC" i="1">
                          <a:latin typeface="Cambria Math"/>
                        </a:rPr>
                        <m:t>+</m:t>
                      </m:r>
                      <m:sSub>
                        <m:sSubPr>
                          <m:ctrlPr>
                            <a:rPr lang="es-EC" i="1">
                              <a:latin typeface="Cambria Math" panose="02040503050406030204" pitchFamily="18" charset="0"/>
                            </a:rPr>
                          </m:ctrlPr>
                        </m:sSubPr>
                        <m:e>
                          <m:acc>
                            <m:accPr>
                              <m:chr m:val="̇"/>
                              <m:ctrlPr>
                                <a:rPr lang="es-EC" i="1">
                                  <a:latin typeface="Cambria Math" panose="02040503050406030204" pitchFamily="18" charset="0"/>
                                </a:rPr>
                              </m:ctrlPr>
                            </m:accPr>
                            <m:e>
                              <m:r>
                                <a:rPr lang="es-EC" i="1">
                                  <a:latin typeface="Cambria Math"/>
                                </a:rPr>
                                <m:t>𝑄</m:t>
                              </m:r>
                            </m:e>
                          </m:acc>
                        </m:e>
                        <m:sub>
                          <m:r>
                            <a:rPr lang="es-EC" i="1">
                              <a:latin typeface="Cambria Math"/>
                            </a:rPr>
                            <m:t>𝑝</m:t>
                          </m:r>
                          <m:r>
                            <a:rPr lang="es-EC">
                              <a:latin typeface="Cambria Math"/>
                            </a:rPr>
                            <m:t>é</m:t>
                          </m:r>
                          <m:r>
                            <a:rPr lang="es-EC" i="1">
                              <a:latin typeface="Cambria Math"/>
                            </a:rPr>
                            <m:t>𝑟𝑑𝑖𝑑𝑎𝑠</m:t>
                          </m:r>
                        </m:sub>
                      </m:sSub>
                    </m:oMath>
                  </m:oMathPara>
                </a14:m>
                <a:endParaRPr lang="es-EC" dirty="0" smtClean="0"/>
              </a:p>
              <a:p>
                <a:endParaRPr lang="es-EC" dirty="0"/>
              </a:p>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acc>
                            <m:accPr>
                              <m:chr m:val="̇"/>
                              <m:ctrlPr>
                                <a:rPr lang="es-EC" b="1" i="1">
                                  <a:latin typeface="Cambria Math" panose="02040503050406030204" pitchFamily="18" charset="0"/>
                                </a:rPr>
                              </m:ctrlPr>
                            </m:accPr>
                            <m:e>
                              <m:r>
                                <a:rPr lang="es-EC" b="1" i="1">
                                  <a:latin typeface="Cambria Math"/>
                                </a:rPr>
                                <m:t>𝑸</m:t>
                              </m:r>
                            </m:e>
                          </m:acc>
                        </m:e>
                        <m:sub>
                          <m:r>
                            <a:rPr lang="es-EC" b="1" i="1" smtClean="0">
                              <a:latin typeface="Cambria Math" panose="02040503050406030204" pitchFamily="18" charset="0"/>
                            </a:rPr>
                            <m:t>𝒆𝒗𝒂𝒑𝒐𝒓𝒂𝒅𝒐𝒓</m:t>
                          </m:r>
                        </m:sub>
                      </m:sSub>
                      <m:r>
                        <a:rPr lang="es-EC" b="1" i="1">
                          <a:latin typeface="Cambria Math"/>
                        </a:rPr>
                        <m:t>=</m:t>
                      </m:r>
                      <m:r>
                        <a:rPr lang="es-EC" b="1" i="1">
                          <a:latin typeface="Cambria Math"/>
                        </a:rPr>
                        <m:t>𝟒</m:t>
                      </m:r>
                      <m:r>
                        <a:rPr lang="es-EC" b="1" i="1">
                          <a:latin typeface="Cambria Math"/>
                        </a:rPr>
                        <m:t>,</m:t>
                      </m:r>
                      <m:r>
                        <a:rPr lang="es-EC" b="1" i="1">
                          <a:latin typeface="Cambria Math"/>
                        </a:rPr>
                        <m:t>𝟔𝟕𝟑</m:t>
                      </m:r>
                      <m:r>
                        <a:rPr lang="es-EC" b="1" i="1">
                          <a:latin typeface="Cambria Math"/>
                        </a:rPr>
                        <m:t> </m:t>
                      </m:r>
                      <m:r>
                        <a:rPr lang="es-EC" b="1" i="1">
                          <a:latin typeface="Cambria Math"/>
                        </a:rPr>
                        <m:t>𝒌𝑾</m:t>
                      </m:r>
                    </m:oMath>
                  </m:oMathPara>
                </a14:m>
                <a:endParaRPr lang="es-EC" dirty="0"/>
              </a:p>
            </p:txBody>
          </p:sp>
        </mc:Choice>
        <mc:Fallback>
          <p:sp>
            <p:nvSpPr>
              <p:cNvPr id="13" name="3 Rectángulo"/>
              <p:cNvSpPr>
                <a:spLocks noRot="1" noChangeAspect="1" noMove="1" noResize="1" noEditPoints="1" noAdjustHandles="1" noChangeArrowheads="1" noChangeShapeType="1" noTextEdit="1"/>
              </p:cNvSpPr>
              <p:nvPr/>
            </p:nvSpPr>
            <p:spPr>
              <a:xfrm>
                <a:off x="-1188640" y="980728"/>
                <a:ext cx="6210437" cy="1003352"/>
              </a:xfrm>
              <a:prstGeom prst="rect">
                <a:avLst/>
              </a:prstGeom>
              <a:blipFill rotWithShape="0">
                <a:blip r:embed="rId9"/>
                <a:stretch>
                  <a:fillRect b="-3659"/>
                </a:stretch>
              </a:blipFill>
            </p:spPr>
            <p:txBody>
              <a:bodyPr/>
              <a:lstStyle/>
              <a:p>
                <a:r>
                  <a:rPr lang="es-EC">
                    <a:noFill/>
                  </a:rPr>
                  <a:t> </a:t>
                </a:r>
              </a:p>
            </p:txBody>
          </p:sp>
        </mc:Fallback>
      </mc:AlternateContent>
    </p:spTree>
    <p:extLst>
      <p:ext uri="{BB962C8B-B14F-4D97-AF65-F5344CB8AC3E}">
        <p14:creationId xmlns:p14="http://schemas.microsoft.com/office/powerpoint/2010/main" val="23364723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2483768" y="282994"/>
            <a:ext cx="4831697" cy="523220"/>
          </a:xfrm>
          <a:prstGeom prst="rect">
            <a:avLst/>
          </a:prstGeom>
        </p:spPr>
        <p:txBody>
          <a:bodyPr wrap="square">
            <a:spAutoFit/>
          </a:bodyPr>
          <a:lstStyle/>
          <a:p>
            <a:r>
              <a:rPr lang="es-EC" sz="2800" b="1" i="1" dirty="0" smtClean="0"/>
              <a:t>SELECCIÓN DE COMPONENTES</a:t>
            </a:r>
            <a:endParaRPr lang="es-EC" sz="2800" b="1" i="1" dirty="0"/>
          </a:p>
        </p:txBody>
      </p:sp>
      <p:pic>
        <p:nvPicPr>
          <p:cNvPr id="4" name="Ensamblaje_Unidad_Condensadora.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7"/>
          <a:srcRect l="33390" r="26613"/>
          <a:stretch/>
        </p:blipFill>
        <p:spPr>
          <a:xfrm>
            <a:off x="5651789" y="2462189"/>
            <a:ext cx="3230711" cy="2736304"/>
          </a:xfrm>
        </p:spPr>
      </p:pic>
      <p:sp>
        <p:nvSpPr>
          <p:cNvPr id="5" name="4 Rectángulo"/>
          <p:cNvSpPr/>
          <p:nvPr/>
        </p:nvSpPr>
        <p:spPr>
          <a:xfrm>
            <a:off x="226203" y="932812"/>
            <a:ext cx="4044970" cy="369332"/>
          </a:xfrm>
          <a:prstGeom prst="rect">
            <a:avLst/>
          </a:prstGeom>
        </p:spPr>
        <p:txBody>
          <a:bodyPr wrap="square">
            <a:spAutoFit/>
          </a:bodyPr>
          <a:lstStyle/>
          <a:p>
            <a:pPr marL="285750" indent="-285750">
              <a:buFont typeface="Arial" panose="020B0604020202020204" pitchFamily="34" charset="0"/>
              <a:buChar char="•"/>
            </a:pPr>
            <a:r>
              <a:rPr lang="es-EC" b="1" i="1" dirty="0"/>
              <a:t> </a:t>
            </a:r>
            <a:r>
              <a:rPr lang="es-EC" b="1" i="1" dirty="0" smtClean="0"/>
              <a:t>UNIDAD CONDENSADORA DANFOSS</a:t>
            </a:r>
            <a:endParaRPr lang="es-EC" b="1" i="1" dirty="0"/>
          </a:p>
        </p:txBody>
      </p:sp>
      <mc:AlternateContent xmlns:mc="http://schemas.openxmlformats.org/markup-compatibility/2006">
        <mc:Choice xmlns:a14="http://schemas.microsoft.com/office/drawing/2010/main" Requires="a14">
          <p:sp>
            <p:nvSpPr>
              <p:cNvPr id="2" name="1 Rectángulo"/>
              <p:cNvSpPr/>
              <p:nvPr/>
            </p:nvSpPr>
            <p:spPr>
              <a:xfrm>
                <a:off x="216819" y="1381107"/>
                <a:ext cx="4572000" cy="1045158"/>
              </a:xfrm>
              <a:prstGeom prst="rect">
                <a:avLst/>
              </a:prstGeom>
            </p:spPr>
            <p:txBody>
              <a:bodyPr>
                <a:spAutoFit/>
              </a:bodyPr>
              <a:lstStyle/>
              <a:p>
                <a:pPr marL="285750" lvl="0" indent="-285750">
                  <a:buFont typeface="Arial" panose="020B0604020202020204" pitchFamily="34" charset="0"/>
                  <a:buChar char="•"/>
                </a:pPr>
                <a:r>
                  <a:rPr lang="es-EC" dirty="0"/>
                  <a:t>Temperatura de evaporación </a:t>
                </a:r>
                <a14:m>
                  <m:oMath xmlns:m="http://schemas.openxmlformats.org/officeDocument/2006/math">
                    <m:r>
                      <a:rPr lang="es-EC" i="1">
                        <a:latin typeface="Cambria Math" panose="02040503050406030204" pitchFamily="18" charset="0"/>
                      </a:rPr>
                      <m:t>−5 ℃</m:t>
                    </m:r>
                  </m:oMath>
                </a14:m>
                <a:r>
                  <a:rPr lang="es-EC" i="1" dirty="0"/>
                  <a:t>.</a:t>
                </a:r>
                <a:endParaRPr lang="es-EC" dirty="0"/>
              </a:p>
              <a:p>
                <a:pPr marL="285750" lvl="0" indent="-285750">
                  <a:buFont typeface="Arial" panose="020B0604020202020204" pitchFamily="34" charset="0"/>
                  <a:buChar char="•"/>
                </a:pPr>
                <a:r>
                  <a:rPr lang="es-EC" dirty="0"/>
                  <a:t>Temperatura de condensación </a:t>
                </a:r>
                <a14:m>
                  <m:oMath xmlns:m="http://schemas.openxmlformats.org/officeDocument/2006/math">
                    <m:r>
                      <a:rPr lang="es-EC" i="1">
                        <a:latin typeface="Cambria Math" panose="02040503050406030204" pitchFamily="18" charset="0"/>
                      </a:rPr>
                      <m:t>33 ℃</m:t>
                    </m:r>
                  </m:oMath>
                </a14:m>
                <a:r>
                  <a:rPr lang="es-EC" i="1" dirty="0"/>
                  <a:t>.</a:t>
                </a:r>
                <a:endParaRPr lang="es-EC" dirty="0"/>
              </a:p>
              <a:p>
                <a:pPr marL="285750" lvl="0" indent="-285750">
                  <a:buFont typeface="Arial" panose="020B0604020202020204" pitchFamily="34" charset="0"/>
                  <a:buChar char="•"/>
                </a:pPr>
                <a:r>
                  <a:rPr lang="es-EC" dirty="0"/>
                  <a:t>Capacidad de refrigeración</a:t>
                </a:r>
                <a14:m>
                  <m:oMath xmlns:m="http://schemas.openxmlformats.org/officeDocument/2006/math">
                    <m:r>
                      <a:rPr lang="es-EC" i="1">
                        <a:latin typeface="Cambria Math" panose="02040503050406030204" pitchFamily="18" charset="0"/>
                      </a:rPr>
                      <m:t> 15940 </m:t>
                    </m:r>
                    <m:f>
                      <m:fPr>
                        <m:ctrlPr>
                          <a:rPr lang="es-EC" i="1">
                            <a:latin typeface="Cambria Math" panose="02040503050406030204" pitchFamily="18" charset="0"/>
                          </a:rPr>
                        </m:ctrlPr>
                      </m:fPr>
                      <m:num>
                        <m:r>
                          <a:rPr lang="es-EC" i="1">
                            <a:latin typeface="Cambria Math" panose="02040503050406030204" pitchFamily="18" charset="0"/>
                          </a:rPr>
                          <m:t>𝐵𝑇𝑈</m:t>
                        </m:r>
                      </m:num>
                      <m:den>
                        <m:r>
                          <a:rPr lang="es-EC" i="1">
                            <a:latin typeface="Cambria Math" panose="02040503050406030204" pitchFamily="18" charset="0"/>
                          </a:rPr>
                          <m:t>h𝑟</m:t>
                        </m:r>
                      </m:den>
                    </m:f>
                  </m:oMath>
                </a14:m>
                <a:r>
                  <a:rPr lang="es-EC" i="1" dirty="0"/>
                  <a:t>.</a:t>
                </a:r>
                <a:endParaRPr lang="es-EC" dirty="0"/>
              </a:p>
            </p:txBody>
          </p:sp>
        </mc:Choice>
        <mc:Fallback>
          <p:sp>
            <p:nvSpPr>
              <p:cNvPr id="2" name="1 Rectángulo"/>
              <p:cNvSpPr>
                <a:spLocks noRot="1" noChangeAspect="1" noMove="1" noResize="1" noEditPoints="1" noAdjustHandles="1" noChangeArrowheads="1" noChangeShapeType="1" noTextEdit="1"/>
              </p:cNvSpPr>
              <p:nvPr/>
            </p:nvSpPr>
            <p:spPr>
              <a:xfrm>
                <a:off x="216819" y="1381107"/>
                <a:ext cx="4572000" cy="1045158"/>
              </a:xfrm>
              <a:prstGeom prst="rect">
                <a:avLst/>
              </a:prstGeom>
              <a:blipFill rotWithShape="0">
                <a:blip r:embed="rId8"/>
                <a:stretch>
                  <a:fillRect l="-933" t="-3509" b="-2924"/>
                </a:stretch>
              </a:blipFill>
            </p:spPr>
            <p:txBody>
              <a:bodyPr/>
              <a:lstStyle/>
              <a:p>
                <a:r>
                  <a:rPr lang="es-EC">
                    <a:noFill/>
                  </a:rPr>
                  <a:t> </a:t>
                </a:r>
              </a:p>
            </p:txBody>
          </p:sp>
        </mc:Fallback>
      </mc:AlternateContent>
      <p:grpSp>
        <p:nvGrpSpPr>
          <p:cNvPr id="12" name="Grupo 11"/>
          <p:cNvGrpSpPr/>
          <p:nvPr/>
        </p:nvGrpSpPr>
        <p:grpSpPr>
          <a:xfrm>
            <a:off x="108323" y="2492896"/>
            <a:ext cx="5532786" cy="1770397"/>
            <a:chOff x="0" y="77216"/>
            <a:chExt cx="4505325" cy="1081024"/>
          </a:xfrm>
        </p:grpSpPr>
        <p:pic>
          <p:nvPicPr>
            <p:cNvPr id="13" name="Imagen 12"/>
            <p:cNvPicPr>
              <a:picLocks noChangeAspect="1"/>
            </p:cNvPicPr>
            <p:nvPr/>
          </p:nvPicPr>
          <p:blipFill rotWithShape="1">
            <a:blip r:embed="rId9">
              <a:extLst>
                <a:ext uri="{28A0092B-C50C-407E-A947-70E740481C1C}">
                  <a14:useLocalDpi xmlns:a14="http://schemas.microsoft.com/office/drawing/2010/main" val="0"/>
                </a:ext>
              </a:extLst>
            </a:blip>
            <a:srcRect l="14257" t="33903" r="40164" b="59004"/>
            <a:stretch/>
          </p:blipFill>
          <p:spPr bwMode="auto">
            <a:xfrm>
              <a:off x="0" y="77216"/>
              <a:ext cx="4505325" cy="475234"/>
            </a:xfrm>
            <a:prstGeom prst="rect">
              <a:avLst/>
            </a:prstGeom>
            <a:ln>
              <a:noFill/>
            </a:ln>
            <a:extLst>
              <a:ext uri="{53640926-AAD7-44D8-BBD7-CCE9431645EC}">
                <a14:shadowObscured xmlns:a14="http://schemas.microsoft.com/office/drawing/2010/main"/>
              </a:ext>
            </a:extLst>
          </p:spPr>
        </p:pic>
        <p:grpSp>
          <p:nvGrpSpPr>
            <p:cNvPr id="14" name="Grupo 13"/>
            <p:cNvGrpSpPr/>
            <p:nvPr/>
          </p:nvGrpSpPr>
          <p:grpSpPr>
            <a:xfrm>
              <a:off x="28575" y="514350"/>
              <a:ext cx="4476750" cy="643890"/>
              <a:chOff x="400042" y="1552755"/>
              <a:chExt cx="3208495" cy="487780"/>
            </a:xfrm>
          </p:grpSpPr>
          <p:pic>
            <p:nvPicPr>
              <p:cNvPr id="15" name="Imagen 14"/>
              <p:cNvPicPr>
                <a:picLocks noChangeAspect="1"/>
              </p:cNvPicPr>
              <p:nvPr/>
            </p:nvPicPr>
            <p:blipFill rotWithShape="1">
              <a:blip r:embed="rId9">
                <a:extLst>
                  <a:ext uri="{28A0092B-C50C-407E-A947-70E740481C1C}">
                    <a14:useLocalDpi xmlns:a14="http://schemas.microsoft.com/office/drawing/2010/main" val="0"/>
                  </a:ext>
                </a:extLst>
              </a:blip>
              <a:srcRect l="14546" t="58481" r="40164" b="32147"/>
              <a:stretch/>
            </p:blipFill>
            <p:spPr bwMode="auto">
              <a:xfrm>
                <a:off x="400042" y="1564829"/>
                <a:ext cx="3208495" cy="475706"/>
              </a:xfrm>
              <a:prstGeom prst="rect">
                <a:avLst/>
              </a:prstGeom>
              <a:ln>
                <a:noFill/>
              </a:ln>
              <a:extLst>
                <a:ext uri="{53640926-AAD7-44D8-BBD7-CCE9431645EC}">
                  <a14:shadowObscured xmlns:a14="http://schemas.microsoft.com/office/drawing/2010/main"/>
                </a:ext>
              </a:extLst>
            </p:spPr>
          </p:pic>
          <p:sp>
            <p:nvSpPr>
              <p:cNvPr id="16" name="402 Rectángulo"/>
              <p:cNvSpPr/>
              <p:nvPr/>
            </p:nvSpPr>
            <p:spPr>
              <a:xfrm>
                <a:off x="2950234" y="1552755"/>
                <a:ext cx="345056" cy="138023"/>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grpSp>
      <p:grpSp>
        <p:nvGrpSpPr>
          <p:cNvPr id="17" name="Grupo 16"/>
          <p:cNvGrpSpPr/>
          <p:nvPr/>
        </p:nvGrpSpPr>
        <p:grpSpPr>
          <a:xfrm>
            <a:off x="1182712" y="4364686"/>
            <a:ext cx="3384009" cy="1872626"/>
            <a:chOff x="0" y="6350"/>
            <a:chExt cx="2545080" cy="1150620"/>
          </a:xfrm>
        </p:grpSpPr>
        <p:pic>
          <p:nvPicPr>
            <p:cNvPr id="18" name="Imagen 17"/>
            <p:cNvPicPr>
              <a:picLocks noChangeAspect="1"/>
            </p:cNvPicPr>
            <p:nvPr/>
          </p:nvPicPr>
          <p:blipFill rotWithShape="1">
            <a:blip r:embed="rId10">
              <a:extLst>
                <a:ext uri="{28A0092B-C50C-407E-A947-70E740481C1C}">
                  <a14:useLocalDpi xmlns:a14="http://schemas.microsoft.com/office/drawing/2010/main" val="0"/>
                </a:ext>
              </a:extLst>
            </a:blip>
            <a:srcRect l="12197" t="28118" r="50069" b="46068"/>
            <a:stretch/>
          </p:blipFill>
          <p:spPr bwMode="auto">
            <a:xfrm>
              <a:off x="0" y="6350"/>
              <a:ext cx="2545080" cy="1150620"/>
            </a:xfrm>
            <a:prstGeom prst="rect">
              <a:avLst/>
            </a:prstGeom>
            <a:ln>
              <a:noFill/>
            </a:ln>
            <a:extLst>
              <a:ext uri="{53640926-AAD7-44D8-BBD7-CCE9431645EC}">
                <a14:shadowObscured xmlns:a14="http://schemas.microsoft.com/office/drawing/2010/main"/>
              </a:ext>
            </a:extLst>
          </p:spPr>
        </p:pic>
        <p:sp>
          <p:nvSpPr>
            <p:cNvPr id="20" name="403 Rectángulo"/>
            <p:cNvSpPr/>
            <p:nvPr/>
          </p:nvSpPr>
          <p:spPr>
            <a:xfrm>
              <a:off x="57150" y="996950"/>
              <a:ext cx="2487930" cy="16002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spTree>
    <p:extLst>
      <p:ext uri="{BB962C8B-B14F-4D97-AF65-F5344CB8AC3E}">
        <p14:creationId xmlns:p14="http://schemas.microsoft.com/office/powerpoint/2010/main" val="113355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2627784" y="431957"/>
            <a:ext cx="4734998" cy="523220"/>
          </a:xfrm>
          <a:prstGeom prst="rect">
            <a:avLst/>
          </a:prstGeom>
        </p:spPr>
        <p:txBody>
          <a:bodyPr wrap="square">
            <a:spAutoFit/>
          </a:bodyPr>
          <a:lstStyle/>
          <a:p>
            <a:r>
              <a:rPr lang="es-EC" sz="2800" b="1" i="1" dirty="0" smtClean="0"/>
              <a:t>SELECCIÓN DE COMPONENTES</a:t>
            </a:r>
            <a:endParaRPr lang="es-EC" sz="2800" b="1" i="1" dirty="0"/>
          </a:p>
        </p:txBody>
      </p:sp>
      <p:sp>
        <p:nvSpPr>
          <p:cNvPr id="5" name="4 Rectángulo"/>
          <p:cNvSpPr/>
          <p:nvPr/>
        </p:nvSpPr>
        <p:spPr>
          <a:xfrm>
            <a:off x="191184" y="1196752"/>
            <a:ext cx="2724632" cy="646331"/>
          </a:xfrm>
          <a:prstGeom prst="rect">
            <a:avLst/>
          </a:prstGeom>
        </p:spPr>
        <p:txBody>
          <a:bodyPr wrap="square">
            <a:spAutoFit/>
          </a:bodyPr>
          <a:lstStyle/>
          <a:p>
            <a:pPr algn="ctr"/>
            <a:r>
              <a:rPr lang="es-EC" b="1" i="1" dirty="0" smtClean="0"/>
              <a:t>VÁLVULA DE EXPANSIÓN TERMOSTÁTICA</a:t>
            </a:r>
            <a:endParaRPr lang="es-EC" b="1" i="1" dirty="0"/>
          </a:p>
        </p:txBody>
      </p:sp>
      <mc:AlternateContent xmlns:mc="http://schemas.openxmlformats.org/markup-compatibility/2006" xmlns:a14="http://schemas.microsoft.com/office/drawing/2010/main">
        <mc:Choice Requires="a14">
          <p:sp>
            <p:nvSpPr>
              <p:cNvPr id="12" name="11 Rectángulo"/>
              <p:cNvSpPr/>
              <p:nvPr/>
            </p:nvSpPr>
            <p:spPr>
              <a:xfrm>
                <a:off x="170366" y="1916832"/>
                <a:ext cx="2673442" cy="923330"/>
              </a:xfrm>
              <a:prstGeom prst="rect">
                <a:avLst/>
              </a:prstGeom>
            </p:spPr>
            <p:txBody>
              <a:bodyPr wrap="square">
                <a:spAutoFit/>
              </a:bodyPr>
              <a:lstStyle/>
              <a:p>
                <a:pPr marL="285750" lvl="0" indent="-285750">
                  <a:buFont typeface="Arial" panose="020B0604020202020204" pitchFamily="34" charset="0"/>
                  <a:buChar char="•"/>
                </a:pPr>
                <a:r>
                  <a:rPr lang="es-EC" dirty="0" smtClean="0"/>
                  <a:t>T. evaporación </a:t>
                </a:r>
                <a14:m>
                  <m:oMath xmlns:m="http://schemas.openxmlformats.org/officeDocument/2006/math">
                    <m:r>
                      <a:rPr lang="es-EC" i="1">
                        <a:latin typeface="Cambria Math" panose="02040503050406030204" pitchFamily="18" charset="0"/>
                      </a:rPr>
                      <m:t>−</m:t>
                    </m:r>
                    <m:r>
                      <a:rPr lang="es-EC">
                        <a:latin typeface="Cambria Math" panose="02040503050406030204" pitchFamily="18" charset="0"/>
                      </a:rPr>
                      <m:t>5 </m:t>
                    </m:r>
                    <m:r>
                      <a:rPr lang="es-EC" i="1">
                        <a:latin typeface="Cambria Math" panose="02040503050406030204" pitchFamily="18" charset="0"/>
                      </a:rPr>
                      <m:t>℃</m:t>
                    </m:r>
                  </m:oMath>
                </a14:m>
                <a:endParaRPr lang="es-EC" dirty="0"/>
              </a:p>
              <a:p>
                <a:pPr marL="285750" lvl="0" indent="-285750">
                  <a:buFont typeface="Arial" panose="020B0604020202020204" pitchFamily="34" charset="0"/>
                  <a:buChar char="•"/>
                </a:pPr>
                <a:r>
                  <a:rPr lang="es-EC" dirty="0" smtClean="0"/>
                  <a:t>T. </a:t>
                </a:r>
                <a:r>
                  <a:rPr lang="es-EC" dirty="0"/>
                  <a:t>condensación </a:t>
                </a:r>
                <a14:m>
                  <m:oMath xmlns:m="http://schemas.openxmlformats.org/officeDocument/2006/math">
                    <m:r>
                      <a:rPr lang="es-EC">
                        <a:latin typeface="Cambria Math" panose="02040503050406030204" pitchFamily="18" charset="0"/>
                      </a:rPr>
                      <m:t>33 </m:t>
                    </m:r>
                    <m:r>
                      <a:rPr lang="es-EC" i="1">
                        <a:latin typeface="Cambria Math" panose="02040503050406030204" pitchFamily="18" charset="0"/>
                      </a:rPr>
                      <m:t>℃</m:t>
                    </m:r>
                  </m:oMath>
                </a14:m>
                <a:endParaRPr lang="es-EC" dirty="0"/>
              </a:p>
              <a:p>
                <a:pPr marL="285750" lvl="0" indent="-285750">
                  <a:buFont typeface="Arial" panose="020B0604020202020204" pitchFamily="34" charset="0"/>
                  <a:buChar char="•"/>
                </a:pPr>
                <a:r>
                  <a:rPr lang="es-EC" dirty="0"/>
                  <a:t>Capacidad </a:t>
                </a:r>
                <a:r>
                  <a:rPr lang="es-EC" dirty="0" smtClean="0"/>
                  <a:t> </a:t>
                </a:r>
                <a14:m>
                  <m:oMath xmlns:m="http://schemas.openxmlformats.org/officeDocument/2006/math">
                    <m:r>
                      <a:rPr lang="es-EC">
                        <a:latin typeface="Cambria Math" panose="02040503050406030204" pitchFamily="18" charset="0"/>
                      </a:rPr>
                      <m:t>4,673 </m:t>
                    </m:r>
                    <m:r>
                      <m:rPr>
                        <m:sty m:val="p"/>
                      </m:rPr>
                      <a:rPr lang="es-EC">
                        <a:latin typeface="Cambria Math" panose="02040503050406030204" pitchFamily="18" charset="0"/>
                      </a:rPr>
                      <m:t>kW</m:t>
                    </m:r>
                  </m:oMath>
                </a14:m>
                <a:r>
                  <a:rPr lang="es-EC" dirty="0"/>
                  <a:t>.</a:t>
                </a:r>
              </a:p>
            </p:txBody>
          </p:sp>
        </mc:Choice>
        <mc:Fallback xmlns="">
          <p:sp>
            <p:nvSpPr>
              <p:cNvPr id="12" name="11 Rectángulo"/>
              <p:cNvSpPr>
                <a:spLocks noRot="1" noChangeAspect="1" noMove="1" noResize="1" noEditPoints="1" noAdjustHandles="1" noChangeArrowheads="1" noChangeShapeType="1" noTextEdit="1"/>
              </p:cNvSpPr>
              <p:nvPr/>
            </p:nvSpPr>
            <p:spPr>
              <a:xfrm>
                <a:off x="170366" y="1916832"/>
                <a:ext cx="2673442" cy="923330"/>
              </a:xfrm>
              <a:prstGeom prst="rect">
                <a:avLst/>
              </a:prstGeom>
              <a:blipFill rotWithShape="1">
                <a:blip r:embed="rId4"/>
                <a:stretch>
                  <a:fillRect l="-1595" t="-3289" b="-9211"/>
                </a:stretch>
              </a:blipFill>
            </p:spPr>
            <p:txBody>
              <a:bodyPr/>
              <a:lstStyle/>
              <a:p>
                <a:r>
                  <a:rPr lang="es-MX">
                    <a:noFill/>
                  </a:rPr>
                  <a:t> </a:t>
                </a:r>
              </a:p>
            </p:txBody>
          </p:sp>
        </mc:Fallback>
      </mc:AlternateContent>
      <p:pic>
        <p:nvPicPr>
          <p:cNvPr id="19" name="18 Imagen"/>
          <p:cNvPicPr/>
          <p:nvPr/>
        </p:nvPicPr>
        <p:blipFill rotWithShape="1">
          <a:blip r:embed="rId5">
            <a:extLst>
              <a:ext uri="{BEBA8EAE-BF5A-486C-A8C5-ECC9F3942E4B}">
                <a14:imgProps xmlns:a14="http://schemas.microsoft.com/office/drawing/2010/main">
                  <a14:imgLayer r:embed="rId6">
                    <a14:imgEffect>
                      <a14:backgroundRemoval t="25750" b="84125" l="28125" r="71016">
                        <a14:backgroundMark x1="61094" y1="39000" x2="59531" y2="51875"/>
                        <a14:backgroundMark x1="60469" y1="45875" x2="65000" y2="48750"/>
                        <a14:backgroundMark x1="58750" y1="50250" x2="57969" y2="56875"/>
                        <a14:backgroundMark x1="62656" y1="65625" x2="61484" y2="72250"/>
                        <a14:backgroundMark x1="53828" y1="78250" x2="52812" y2="83625"/>
                        <a14:backgroundMark x1="45000" y1="68500" x2="45234" y2="77625"/>
                        <a14:backgroundMark x1="40078" y1="61250" x2="41484" y2="65375"/>
                        <a14:backgroundMark x1="37578" y1="44000" x2="36953" y2="50625"/>
                        <a14:backgroundMark x1="38516" y1="46875" x2="38125" y2="48375"/>
                        <a14:backgroundMark x1="40469" y1="63500" x2="41641" y2="64125"/>
                        <a14:backgroundMark x1="36953" y1="52500" x2="37109" y2="59750"/>
                      </a14:backgroundRemoval>
                    </a14:imgEffect>
                  </a14:imgLayer>
                </a14:imgProps>
              </a:ext>
            </a:extLst>
          </a:blip>
          <a:srcRect l="22759" t="24457" r="23570" b="14946"/>
          <a:stretch/>
        </p:blipFill>
        <p:spPr bwMode="auto">
          <a:xfrm>
            <a:off x="-324544" y="3416474"/>
            <a:ext cx="3168352" cy="2316782"/>
          </a:xfrm>
          <a:prstGeom prst="rect">
            <a:avLst/>
          </a:prstGeom>
          <a:ln>
            <a:solidFill>
              <a:schemeClr val="bg1"/>
            </a:solidFill>
          </a:ln>
          <a:extLst>
            <a:ext uri="{53640926-AAD7-44D8-BBD7-CCE9431645EC}">
              <a14:shadowObscured xmlns:a14="http://schemas.microsoft.com/office/drawing/2010/main"/>
            </a:ext>
          </a:extLst>
        </p:spPr>
      </p:pic>
      <p:pic>
        <p:nvPicPr>
          <p:cNvPr id="17" name="16 Imagen"/>
          <p:cNvPicPr/>
          <p:nvPr/>
        </p:nvPicPr>
        <p:blipFill rotWithShape="1">
          <a:blip r:embed="rId7">
            <a:extLst>
              <a:ext uri="{BEBA8EAE-BF5A-486C-A8C5-ECC9F3942E4B}">
                <a14:imgProps xmlns:a14="http://schemas.microsoft.com/office/drawing/2010/main">
                  <a14:imgLayer r:embed="rId8">
                    <a14:imgEffect>
                      <a14:backgroundRemoval t="23875" b="85625" l="33047" r="71406">
                        <a14:backgroundMark x1="41328" y1="82125" x2="55859" y2="71625"/>
                        <a14:backgroundMark x1="56719" y1="71125" x2="62500" y2="63125"/>
                      </a14:backgroundRemoval>
                    </a14:imgEffect>
                  </a14:imgLayer>
                </a14:imgProps>
              </a:ext>
            </a:extLst>
          </a:blip>
          <a:srcRect l="30497" t="23109" r="27976" b="13858"/>
          <a:stretch/>
        </p:blipFill>
        <p:spPr bwMode="auto">
          <a:xfrm>
            <a:off x="3467686" y="3527115"/>
            <a:ext cx="2208627" cy="2095500"/>
          </a:xfrm>
          <a:prstGeom prst="rect">
            <a:avLst/>
          </a:prstGeom>
          <a:ln>
            <a:noFill/>
          </a:ln>
          <a:extLst>
            <a:ext uri="{53640926-AAD7-44D8-BBD7-CCE9431645EC}">
              <a14:shadowObscured xmlns:a14="http://schemas.microsoft.com/office/drawing/2010/main"/>
            </a:ext>
          </a:extLst>
        </p:spPr>
      </p:pic>
      <p:pic>
        <p:nvPicPr>
          <p:cNvPr id="18" name="17 Imagen"/>
          <p:cNvPicPr/>
          <p:nvPr/>
        </p:nvPicPr>
        <p:blipFill rotWithShape="1">
          <a:blip r:embed="rId9">
            <a:extLst>
              <a:ext uri="{BEBA8EAE-BF5A-486C-A8C5-ECC9F3942E4B}">
                <a14:imgProps xmlns:a14="http://schemas.microsoft.com/office/drawing/2010/main">
                  <a14:imgLayer r:embed="rId10">
                    <a14:imgEffect>
                      <a14:backgroundRemoval t="19625" b="72375" l="22188" r="77344">
                        <a14:backgroundMark x1="64844" y1="43625" x2="64297" y2="54375"/>
                        <a14:backgroundMark x1="64844" y1="54375" x2="46641" y2="72875"/>
                      </a14:backgroundRemoval>
                    </a14:imgEffect>
                  </a14:imgLayer>
                </a14:imgProps>
              </a:ext>
            </a:extLst>
          </a:blip>
          <a:srcRect l="23059" t="20488" r="31957" b="27534"/>
          <a:stretch/>
        </p:blipFill>
        <p:spPr bwMode="auto">
          <a:xfrm>
            <a:off x="6732240" y="3527115"/>
            <a:ext cx="2411760" cy="1794720"/>
          </a:xfrm>
          <a:prstGeom prst="rect">
            <a:avLst/>
          </a:prstGeom>
          <a:ln>
            <a:noFill/>
          </a:ln>
          <a:extLst>
            <a:ext uri="{53640926-AAD7-44D8-BBD7-CCE9431645EC}">
              <a14:shadowObscured xmlns:a14="http://schemas.microsoft.com/office/drawing/2010/main"/>
            </a:ext>
          </a:extLst>
        </p:spPr>
      </p:pic>
      <p:sp>
        <p:nvSpPr>
          <p:cNvPr id="3" name="2 Flecha arriba"/>
          <p:cNvSpPr/>
          <p:nvPr/>
        </p:nvSpPr>
        <p:spPr>
          <a:xfrm rot="5400000">
            <a:off x="2237209" y="4156765"/>
            <a:ext cx="989856" cy="83620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8" name="27 Rectángulo"/>
          <p:cNvSpPr/>
          <p:nvPr/>
        </p:nvSpPr>
        <p:spPr>
          <a:xfrm>
            <a:off x="3259028" y="2001257"/>
            <a:ext cx="3221962" cy="923330"/>
          </a:xfrm>
          <a:prstGeom prst="rect">
            <a:avLst/>
          </a:prstGeom>
        </p:spPr>
        <p:txBody>
          <a:bodyPr wrap="square">
            <a:spAutoFit/>
          </a:bodyPr>
          <a:lstStyle/>
          <a:p>
            <a:pPr marL="285750" lvl="0" indent="-285750">
              <a:buFont typeface="Arial" panose="020B0604020202020204" pitchFamily="34" charset="0"/>
              <a:buChar char="•"/>
            </a:pPr>
            <a:r>
              <a:rPr lang="es-EC" dirty="0"/>
              <a:t>Voltaje de alimentación 220V </a:t>
            </a:r>
          </a:p>
          <a:p>
            <a:pPr marL="285750" lvl="0" indent="-285750">
              <a:buFont typeface="Arial" panose="020B0604020202020204" pitchFamily="34" charset="0"/>
              <a:buChar char="•"/>
            </a:pPr>
            <a:r>
              <a:rPr lang="es-EC" dirty="0"/>
              <a:t>Corriente alterna</a:t>
            </a:r>
          </a:p>
          <a:p>
            <a:pPr marL="285750" lvl="0" indent="-285750">
              <a:buFont typeface="Arial" panose="020B0604020202020204" pitchFamily="34" charset="0"/>
              <a:buChar char="•"/>
            </a:pPr>
            <a:r>
              <a:rPr lang="es-EC" dirty="0"/>
              <a:t>Frecuencia de trabajo 60Hz</a:t>
            </a:r>
          </a:p>
        </p:txBody>
      </p:sp>
      <p:sp>
        <p:nvSpPr>
          <p:cNvPr id="29" name="28 Rectángulo"/>
          <p:cNvSpPr/>
          <p:nvPr/>
        </p:nvSpPr>
        <p:spPr>
          <a:xfrm>
            <a:off x="6516216" y="1979548"/>
            <a:ext cx="2424650" cy="369332"/>
          </a:xfrm>
          <a:prstGeom prst="rect">
            <a:avLst/>
          </a:prstGeom>
        </p:spPr>
        <p:txBody>
          <a:bodyPr wrap="square">
            <a:spAutoFit/>
          </a:bodyPr>
          <a:lstStyle/>
          <a:p>
            <a:pPr marL="285750" lvl="0" indent="-285750">
              <a:buFont typeface="Arial" panose="020B0604020202020204" pitchFamily="34" charset="0"/>
              <a:buChar char="•"/>
            </a:pPr>
            <a:r>
              <a:rPr lang="es-EC" dirty="0" smtClean="0"/>
              <a:t>Potencia Frigorífica</a:t>
            </a:r>
            <a:endParaRPr lang="es-EC" dirty="0"/>
          </a:p>
        </p:txBody>
      </p:sp>
      <p:sp>
        <p:nvSpPr>
          <p:cNvPr id="30" name="29 Flecha arriba"/>
          <p:cNvSpPr/>
          <p:nvPr/>
        </p:nvSpPr>
        <p:spPr>
          <a:xfrm rot="5400000">
            <a:off x="5794555" y="4156765"/>
            <a:ext cx="989856" cy="83620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30 Rectángulo"/>
          <p:cNvSpPr/>
          <p:nvPr/>
        </p:nvSpPr>
        <p:spPr>
          <a:xfrm>
            <a:off x="3608882" y="1196751"/>
            <a:ext cx="2645938" cy="646331"/>
          </a:xfrm>
          <a:prstGeom prst="rect">
            <a:avLst/>
          </a:prstGeom>
        </p:spPr>
        <p:txBody>
          <a:bodyPr wrap="square">
            <a:spAutoFit/>
          </a:bodyPr>
          <a:lstStyle/>
          <a:p>
            <a:pPr algn="ctr"/>
            <a:r>
              <a:rPr lang="es-EC" b="1" i="1" dirty="0" smtClean="0"/>
              <a:t>VÁLVULA SOLENOIDE Y BOBINA</a:t>
            </a:r>
            <a:endParaRPr lang="es-EC" b="1" i="1" dirty="0"/>
          </a:p>
        </p:txBody>
      </p:sp>
      <p:sp>
        <p:nvSpPr>
          <p:cNvPr id="32" name="31 Rectángulo"/>
          <p:cNvSpPr/>
          <p:nvPr/>
        </p:nvSpPr>
        <p:spPr>
          <a:xfrm>
            <a:off x="6731407" y="1126485"/>
            <a:ext cx="2297010" cy="646331"/>
          </a:xfrm>
          <a:prstGeom prst="rect">
            <a:avLst/>
          </a:prstGeom>
        </p:spPr>
        <p:txBody>
          <a:bodyPr wrap="square">
            <a:spAutoFit/>
          </a:bodyPr>
          <a:lstStyle/>
          <a:p>
            <a:pPr algn="ctr"/>
            <a:r>
              <a:rPr lang="es-EC" b="1" i="1" dirty="0" smtClean="0"/>
              <a:t>FILTRO DESHIDRATADOR</a:t>
            </a:r>
            <a:endParaRPr lang="es-EC" b="1" i="1" dirty="0"/>
          </a:p>
        </p:txBody>
      </p:sp>
    </p:spTree>
    <p:extLst>
      <p:ext uri="{BB962C8B-B14F-4D97-AF65-F5344CB8AC3E}">
        <p14:creationId xmlns:p14="http://schemas.microsoft.com/office/powerpoint/2010/main" val="34951111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2627784" y="431957"/>
            <a:ext cx="4734998" cy="523220"/>
          </a:xfrm>
          <a:prstGeom prst="rect">
            <a:avLst/>
          </a:prstGeom>
        </p:spPr>
        <p:txBody>
          <a:bodyPr wrap="square">
            <a:spAutoFit/>
          </a:bodyPr>
          <a:lstStyle/>
          <a:p>
            <a:r>
              <a:rPr lang="es-EC" sz="2800" b="1" i="1" dirty="0" smtClean="0"/>
              <a:t>SELECCIÓN DE COMPONENTES</a:t>
            </a:r>
            <a:endParaRPr lang="es-EC" sz="2800" b="1" i="1" dirty="0"/>
          </a:p>
        </p:txBody>
      </p:sp>
      <p:sp>
        <p:nvSpPr>
          <p:cNvPr id="12" name="11 Rectángulo"/>
          <p:cNvSpPr/>
          <p:nvPr/>
        </p:nvSpPr>
        <p:spPr>
          <a:xfrm>
            <a:off x="395536" y="2276872"/>
            <a:ext cx="2673442" cy="369332"/>
          </a:xfrm>
          <a:prstGeom prst="rect">
            <a:avLst/>
          </a:prstGeom>
        </p:spPr>
        <p:txBody>
          <a:bodyPr wrap="square">
            <a:spAutoFit/>
          </a:bodyPr>
          <a:lstStyle/>
          <a:p>
            <a:pPr marL="285750" lvl="0" indent="-285750">
              <a:buFont typeface="Arial" panose="020B0604020202020204" pitchFamily="34" charset="0"/>
              <a:buChar char="•"/>
            </a:pPr>
            <a:r>
              <a:rPr lang="es-EC" dirty="0" smtClean="0"/>
              <a:t>Diámetro de tubería</a:t>
            </a:r>
            <a:endParaRPr lang="es-EC" dirty="0"/>
          </a:p>
        </p:txBody>
      </p:sp>
      <p:sp>
        <p:nvSpPr>
          <p:cNvPr id="3" name="2 Flecha arriba"/>
          <p:cNvSpPr/>
          <p:nvPr/>
        </p:nvSpPr>
        <p:spPr>
          <a:xfrm rot="5400000">
            <a:off x="3450101" y="4150252"/>
            <a:ext cx="989856" cy="83620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14 Rectángulo"/>
          <p:cNvSpPr/>
          <p:nvPr/>
        </p:nvSpPr>
        <p:spPr>
          <a:xfrm>
            <a:off x="454170" y="1403484"/>
            <a:ext cx="2351237" cy="369332"/>
          </a:xfrm>
          <a:prstGeom prst="rect">
            <a:avLst/>
          </a:prstGeom>
        </p:spPr>
        <p:txBody>
          <a:bodyPr wrap="square">
            <a:spAutoFit/>
          </a:bodyPr>
          <a:lstStyle/>
          <a:p>
            <a:pPr algn="ctr"/>
            <a:r>
              <a:rPr lang="es-EC" b="1" i="1" dirty="0" smtClean="0"/>
              <a:t>VISOR DE LÍQUIDO</a:t>
            </a:r>
            <a:endParaRPr lang="es-EC" b="1" i="1" dirty="0"/>
          </a:p>
        </p:txBody>
      </p:sp>
      <p:pic>
        <p:nvPicPr>
          <p:cNvPr id="20" name="19 Imagen"/>
          <p:cNvPicPr/>
          <p:nvPr/>
        </p:nvPicPr>
        <p:blipFill rotWithShape="1">
          <a:blip r:embed="rId6" cstate="print">
            <a:extLst>
              <a:ext uri="{BEBA8EAE-BF5A-486C-A8C5-ECC9F3942E4B}">
                <a14:imgProps xmlns:a14="http://schemas.microsoft.com/office/drawing/2010/main">
                  <a14:imgLayer r:embed="rId7">
                    <a14:imgEffect>
                      <a14:backgroundRemoval t="28194" b="77742" l="22954" r="73662"/>
                    </a14:imgEffect>
                  </a14:imgLayer>
                </a14:imgProps>
              </a:ext>
              <a:ext uri="{28A0092B-C50C-407E-A947-70E740481C1C}">
                <a14:useLocalDpi xmlns:a14="http://schemas.microsoft.com/office/drawing/2010/main" val="0"/>
              </a:ext>
            </a:extLst>
          </a:blip>
          <a:srcRect l="16615" t="22001" r="20000" b="16065"/>
          <a:stretch/>
        </p:blipFill>
        <p:spPr bwMode="auto">
          <a:xfrm>
            <a:off x="108967" y="3356992"/>
            <a:ext cx="3836061" cy="2520280"/>
          </a:xfrm>
          <a:prstGeom prst="rect">
            <a:avLst/>
          </a:prstGeom>
          <a:ln>
            <a:noFill/>
          </a:ln>
          <a:extLst>
            <a:ext uri="{53640926-AAD7-44D8-BBD7-CCE9431645EC}">
              <a14:shadowObscured xmlns:a14="http://schemas.microsoft.com/office/drawing/2010/main"/>
            </a:ext>
          </a:extLst>
        </p:spPr>
      </p:pic>
      <p:sp>
        <p:nvSpPr>
          <p:cNvPr id="21" name="20 Rectángulo"/>
          <p:cNvSpPr/>
          <p:nvPr/>
        </p:nvSpPr>
        <p:spPr>
          <a:xfrm>
            <a:off x="4572000" y="1360585"/>
            <a:ext cx="4123589" cy="646331"/>
          </a:xfrm>
          <a:prstGeom prst="rect">
            <a:avLst/>
          </a:prstGeom>
        </p:spPr>
        <p:txBody>
          <a:bodyPr wrap="square">
            <a:spAutoFit/>
          </a:bodyPr>
          <a:lstStyle/>
          <a:p>
            <a:pPr algn="ctr"/>
            <a:r>
              <a:rPr lang="es-EC" b="1" i="1" dirty="0" smtClean="0"/>
              <a:t>VÁLVULA DE SALIDA DEL TANQUE DE REFRIGERACIÓN</a:t>
            </a:r>
            <a:endParaRPr lang="es-EC" b="1" i="1" dirty="0"/>
          </a:p>
        </p:txBody>
      </p:sp>
      <p:sp>
        <p:nvSpPr>
          <p:cNvPr id="22" name="21 Rectángulo"/>
          <p:cNvSpPr/>
          <p:nvPr/>
        </p:nvSpPr>
        <p:spPr>
          <a:xfrm>
            <a:off x="4363129" y="2286164"/>
            <a:ext cx="3861302" cy="923330"/>
          </a:xfrm>
          <a:prstGeom prst="rect">
            <a:avLst/>
          </a:prstGeom>
        </p:spPr>
        <p:txBody>
          <a:bodyPr wrap="square">
            <a:spAutoFit/>
          </a:bodyPr>
          <a:lstStyle/>
          <a:p>
            <a:pPr marL="285750" lvl="0" indent="-285750">
              <a:buFont typeface="Arial" panose="020B0604020202020204" pitchFamily="34" charset="0"/>
              <a:buChar char="•"/>
            </a:pPr>
            <a:r>
              <a:rPr lang="es-EC" dirty="0" smtClean="0"/>
              <a:t>Tipo</a:t>
            </a:r>
            <a:r>
              <a:rPr lang="es-EC" dirty="0"/>
              <a:t>: Mariposa.</a:t>
            </a:r>
          </a:p>
          <a:p>
            <a:pPr marL="285750" lvl="0" indent="-285750">
              <a:buFont typeface="Arial" panose="020B0604020202020204" pitchFamily="34" charset="0"/>
              <a:buChar char="•"/>
            </a:pPr>
            <a:r>
              <a:rPr lang="es-EC" dirty="0"/>
              <a:t>Material: Acero inoxidable AISI 304.</a:t>
            </a:r>
          </a:p>
          <a:p>
            <a:pPr marL="285750" lvl="0" indent="-285750">
              <a:buFont typeface="Arial" panose="020B0604020202020204" pitchFamily="34" charset="0"/>
              <a:buChar char="•"/>
            </a:pPr>
            <a:r>
              <a:rPr lang="es-EC" dirty="0"/>
              <a:t>Diámetro de salida</a:t>
            </a:r>
            <a:r>
              <a:rPr lang="en-US" dirty="0"/>
              <a:t>: 2 </a:t>
            </a:r>
            <a:r>
              <a:rPr lang="en-US" dirty="0" err="1" smtClean="0"/>
              <a:t>pulgadas</a:t>
            </a:r>
            <a:r>
              <a:rPr lang="en-US" dirty="0" smtClean="0"/>
              <a:t>.</a:t>
            </a:r>
            <a:endParaRPr lang="es-EC" dirty="0"/>
          </a:p>
        </p:txBody>
      </p:sp>
      <p:pic>
        <p:nvPicPr>
          <p:cNvPr id="23" name="Ensamblaje_Válvula.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8"/>
          <a:srcRect l="33813" r="24229"/>
          <a:stretch/>
        </p:blipFill>
        <p:spPr>
          <a:xfrm>
            <a:off x="4572000" y="3401110"/>
            <a:ext cx="4140874" cy="2811794"/>
          </a:xfrm>
        </p:spPr>
      </p:pic>
    </p:spTree>
    <p:extLst>
      <p:ext uri="{BB962C8B-B14F-4D97-AF65-F5344CB8AC3E}">
        <p14:creationId xmlns:p14="http://schemas.microsoft.com/office/powerpoint/2010/main" val="342223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3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3"/>
                                        </p:tgtEl>
                                      </p:cBhvr>
                                    </p:cmd>
                                  </p:childTnLst>
                                </p:cTn>
                              </p:par>
                            </p:childTnLst>
                          </p:cTn>
                        </p:par>
                      </p:childTnLst>
                    </p:cTn>
                  </p:par>
                </p:childTnLst>
              </p:cTn>
              <p:nextCondLst>
                <p:cond evt="onClick" delay="0">
                  <p:tgtEl>
                    <p:spTgt spid="23"/>
                  </p:tgtEl>
                </p:cond>
              </p:nextCondLst>
            </p:seq>
            <p:video>
              <p:cMediaNode vol="80000">
                <p:cTn id="12" repeatCount="indefinite" fill="hold" display="0">
                  <p:stCondLst>
                    <p:cond delay="indefinite"/>
                  </p:stCondLst>
                </p:cTn>
                <p:tgtEl>
                  <p:spTgt spid="23"/>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2818094" y="284143"/>
            <a:ext cx="3798894" cy="523220"/>
          </a:xfrm>
          <a:prstGeom prst="rect">
            <a:avLst/>
          </a:prstGeom>
        </p:spPr>
        <p:txBody>
          <a:bodyPr wrap="square">
            <a:spAutoFit/>
          </a:bodyPr>
          <a:lstStyle/>
          <a:p>
            <a:r>
              <a:rPr lang="es-EC" sz="2800" b="1" i="1" dirty="0" smtClean="0"/>
              <a:t>ANÁLISIS ESTRUCTURAL</a:t>
            </a:r>
            <a:endParaRPr lang="es-EC" sz="2800" b="1" i="1" dirty="0"/>
          </a:p>
        </p:txBody>
      </p:sp>
      <p:pic>
        <p:nvPicPr>
          <p:cNvPr id="15" name="14 Imagen"/>
          <p:cNvPicPr/>
          <p:nvPr/>
        </p:nvPicPr>
        <p:blipFill rotWithShape="1">
          <a:blip r:embed="rId7"/>
          <a:srcRect l="15892" t="17994" r="25428" b="11202"/>
          <a:stretch/>
        </p:blipFill>
        <p:spPr bwMode="auto">
          <a:xfrm>
            <a:off x="108323" y="1855416"/>
            <a:ext cx="2214718" cy="1440160"/>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4" name="3 Rectángulo"/>
              <p:cNvSpPr/>
              <p:nvPr/>
            </p:nvSpPr>
            <p:spPr>
              <a:xfrm>
                <a:off x="251736" y="3501008"/>
                <a:ext cx="1511952"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C" b="1" i="1">
                              <a:latin typeface="Cambria Math" panose="02040503050406030204" pitchFamily="18" charset="0"/>
                            </a:rPr>
                          </m:ctrlPr>
                        </m:fPr>
                        <m:num>
                          <m:r>
                            <a:rPr lang="es-EC" b="1" i="1">
                              <a:latin typeface="Cambria Math" panose="02040503050406030204" pitchFamily="18" charset="0"/>
                            </a:rPr>
                            <m:t>𝑭</m:t>
                          </m:r>
                          <m:r>
                            <a:rPr lang="es-EC" b="1" i="1">
                              <a:latin typeface="Cambria Math" panose="02040503050406030204" pitchFamily="18" charset="0"/>
                            </a:rPr>
                            <m:t>𝟏</m:t>
                          </m:r>
                        </m:num>
                        <m:den>
                          <m:r>
                            <a:rPr lang="es-EC" b="1" i="1">
                              <a:latin typeface="Cambria Math" panose="02040503050406030204" pitchFamily="18" charset="0"/>
                            </a:rPr>
                            <m:t>𝟒</m:t>
                          </m:r>
                        </m:den>
                      </m:f>
                      <m:r>
                        <a:rPr lang="es-EC" b="1" i="1">
                          <a:latin typeface="Cambria Math" panose="02040503050406030204" pitchFamily="18" charset="0"/>
                        </a:rPr>
                        <m:t>≈</m:t>
                      </m:r>
                      <m:r>
                        <a:rPr lang="es-EC" b="1" i="1">
                          <a:latin typeface="Cambria Math" panose="02040503050406030204" pitchFamily="18" charset="0"/>
                        </a:rPr>
                        <m:t>𝟏𝟒𝟗</m:t>
                      </m:r>
                      <m:r>
                        <a:rPr lang="es-EC" b="1" i="1">
                          <a:latin typeface="Cambria Math" panose="02040503050406030204" pitchFamily="18" charset="0"/>
                        </a:rPr>
                        <m:t> </m:t>
                      </m:r>
                      <m:r>
                        <a:rPr lang="es-EC" b="1" i="1">
                          <a:latin typeface="Cambria Math" panose="02040503050406030204" pitchFamily="18" charset="0"/>
                        </a:rPr>
                        <m:t>𝑵</m:t>
                      </m:r>
                      <m:r>
                        <a:rPr lang="es-EC" b="1" i="1">
                          <a:latin typeface="Cambria Math" panose="02040503050406030204" pitchFamily="18" charset="0"/>
                        </a:rPr>
                        <m:t> </m:t>
                      </m:r>
                    </m:oMath>
                  </m:oMathPara>
                </a14:m>
                <a:endParaRPr lang="es-EC" dirty="0"/>
              </a:p>
            </p:txBody>
          </p:sp>
        </mc:Choice>
        <mc:Fallback xmlns="">
          <p:sp>
            <p:nvSpPr>
              <p:cNvPr id="4" name="3 Rectángulo"/>
              <p:cNvSpPr>
                <a:spLocks noRot="1" noChangeAspect="1" noMove="1" noResize="1" noEditPoints="1" noAdjustHandles="1" noChangeArrowheads="1" noChangeShapeType="1" noTextEdit="1"/>
              </p:cNvSpPr>
              <p:nvPr/>
            </p:nvSpPr>
            <p:spPr>
              <a:xfrm>
                <a:off x="251736" y="3501008"/>
                <a:ext cx="1511952" cy="610936"/>
              </a:xfrm>
              <a:prstGeom prst="rect">
                <a:avLst/>
              </a:prstGeom>
              <a:blipFill rotWithShape="1">
                <a:blip r:embed="rId8"/>
                <a:stretch>
                  <a:fillRect/>
                </a:stretch>
              </a:blipFill>
            </p:spPr>
            <p:txBody>
              <a:bodyPr/>
              <a:lstStyle/>
              <a:p>
                <a:r>
                  <a:rPr lang="es-EC">
                    <a:noFill/>
                  </a:rPr>
                  <a:t> </a:t>
                </a:r>
              </a:p>
            </p:txBody>
          </p:sp>
        </mc:Fallback>
      </mc:AlternateContent>
      <p:pic>
        <p:nvPicPr>
          <p:cNvPr id="17" name="16 Imagen"/>
          <p:cNvPicPr/>
          <p:nvPr/>
        </p:nvPicPr>
        <p:blipFill rotWithShape="1">
          <a:blip r:embed="rId9"/>
          <a:srcRect l="15893" t="25035" r="20049" b="11593"/>
          <a:stretch/>
        </p:blipFill>
        <p:spPr bwMode="auto">
          <a:xfrm>
            <a:off x="2627784" y="1855416"/>
            <a:ext cx="2185817" cy="1440160"/>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7" name="6 Rectángulo"/>
              <p:cNvSpPr/>
              <p:nvPr/>
            </p:nvSpPr>
            <p:spPr>
              <a:xfrm>
                <a:off x="2955381" y="3479924"/>
                <a:ext cx="1409360"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C" b="1" i="1">
                              <a:latin typeface="Cambria Math" panose="02040503050406030204" pitchFamily="18" charset="0"/>
                            </a:rPr>
                          </m:ctrlPr>
                        </m:fPr>
                        <m:num>
                          <m:r>
                            <a:rPr lang="es-EC" b="1" i="1">
                              <a:latin typeface="Cambria Math" panose="02040503050406030204" pitchFamily="18" charset="0"/>
                            </a:rPr>
                            <m:t>𝑭</m:t>
                          </m:r>
                          <m:r>
                            <a:rPr lang="es-EC" b="1" i="1">
                              <a:latin typeface="Cambria Math" panose="02040503050406030204" pitchFamily="18" charset="0"/>
                            </a:rPr>
                            <m:t>𝟐</m:t>
                          </m:r>
                        </m:num>
                        <m:den>
                          <m:r>
                            <a:rPr lang="es-EC" b="1" i="1">
                              <a:latin typeface="Cambria Math" panose="02040503050406030204" pitchFamily="18" charset="0"/>
                            </a:rPr>
                            <m:t>𝟐</m:t>
                          </m:r>
                        </m:den>
                      </m:f>
                      <m:r>
                        <a:rPr lang="es-EC" b="1" i="1">
                          <a:latin typeface="Cambria Math" panose="02040503050406030204" pitchFamily="18" charset="0"/>
                        </a:rPr>
                        <m:t>≈</m:t>
                      </m:r>
                      <m:r>
                        <a:rPr lang="es-EC" b="1" i="1">
                          <a:latin typeface="Cambria Math" panose="02040503050406030204" pitchFamily="18" charset="0"/>
                        </a:rPr>
                        <m:t>𝟖𝟓𝟎</m:t>
                      </m:r>
                      <m:r>
                        <a:rPr lang="es-EC" b="1" i="1">
                          <a:latin typeface="Cambria Math" panose="02040503050406030204" pitchFamily="18" charset="0"/>
                        </a:rPr>
                        <m:t>𝑵</m:t>
                      </m:r>
                    </m:oMath>
                  </m:oMathPara>
                </a14:m>
                <a:endParaRPr lang="es-EC" dirty="0"/>
              </a:p>
            </p:txBody>
          </p:sp>
        </mc:Choice>
        <mc:Fallback xmlns="">
          <p:sp>
            <p:nvSpPr>
              <p:cNvPr id="7" name="6 Rectángulo"/>
              <p:cNvSpPr>
                <a:spLocks noRot="1" noChangeAspect="1" noMove="1" noResize="1" noEditPoints="1" noAdjustHandles="1" noChangeArrowheads="1" noChangeShapeType="1" noTextEdit="1"/>
              </p:cNvSpPr>
              <p:nvPr/>
            </p:nvSpPr>
            <p:spPr>
              <a:xfrm>
                <a:off x="2955381" y="3479924"/>
                <a:ext cx="1409360" cy="610936"/>
              </a:xfrm>
              <a:prstGeom prst="rect">
                <a:avLst/>
              </a:prstGeom>
              <a:blipFill rotWithShape="1">
                <a:blip r:embed="rId10"/>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11 Rectángulo"/>
              <p:cNvSpPr/>
              <p:nvPr/>
            </p:nvSpPr>
            <p:spPr>
              <a:xfrm>
                <a:off x="2602578" y="4653136"/>
                <a:ext cx="2114963" cy="1201611"/>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𝑛</m:t>
                      </m:r>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250 </m:t>
                          </m:r>
                          <m:r>
                            <a:rPr lang="es-EC" i="1">
                              <a:latin typeface="Cambria Math" panose="02040503050406030204" pitchFamily="18" charset="0"/>
                            </a:rPr>
                            <m:t>𝑀𝑃𝑎</m:t>
                          </m:r>
                        </m:num>
                        <m:den>
                          <m:r>
                            <a:rPr lang="es-EC" i="1">
                              <a:latin typeface="Cambria Math" panose="02040503050406030204" pitchFamily="18" charset="0"/>
                            </a:rPr>
                            <m:t>12,172 </m:t>
                          </m:r>
                          <m:r>
                            <a:rPr lang="es-EC" i="1">
                              <a:latin typeface="Cambria Math" panose="02040503050406030204" pitchFamily="18" charset="0"/>
                            </a:rPr>
                            <m:t>𝑀𝑃𝑎</m:t>
                          </m:r>
                        </m:den>
                      </m:f>
                    </m:oMath>
                  </m:oMathPara>
                </a14:m>
                <a:endParaRPr lang="es-EC" dirty="0" smtClean="0"/>
              </a:p>
              <a:p>
                <a:pPr algn="ctr"/>
                <a:endParaRPr lang="es-EC" dirty="0"/>
              </a:p>
              <a:p>
                <a:pPr algn="ctr"/>
                <a14:m>
                  <m:oMath xmlns:m="http://schemas.openxmlformats.org/officeDocument/2006/math">
                    <m:r>
                      <a:rPr lang="es-EC" b="1" i="1">
                        <a:latin typeface="Cambria Math" panose="02040503050406030204" pitchFamily="18" charset="0"/>
                      </a:rPr>
                      <m:t>𝒏</m:t>
                    </m:r>
                    <m:r>
                      <a:rPr lang="es-EC" b="1" i="1">
                        <a:latin typeface="Cambria Math" panose="02040503050406030204" pitchFamily="18" charset="0"/>
                      </a:rPr>
                      <m:t>≈</m:t>
                    </m:r>
                    <m:r>
                      <a:rPr lang="es-EC" b="1" i="1">
                        <a:latin typeface="Cambria Math" panose="02040503050406030204" pitchFamily="18" charset="0"/>
                      </a:rPr>
                      <m:t>𝟐𝟎</m:t>
                    </m:r>
                  </m:oMath>
                </a14:m>
                <a:r>
                  <a:rPr lang="es-EC" b="1" dirty="0"/>
                  <a:t>	</a:t>
                </a:r>
                <a:endParaRPr lang="es-EC" dirty="0"/>
              </a:p>
            </p:txBody>
          </p:sp>
        </mc:Choice>
        <mc:Fallback xmlns="">
          <p:sp>
            <p:nvSpPr>
              <p:cNvPr id="12" name="11 Rectángulo"/>
              <p:cNvSpPr>
                <a:spLocks noRot="1" noChangeAspect="1" noMove="1" noResize="1" noEditPoints="1" noAdjustHandles="1" noChangeArrowheads="1" noChangeShapeType="1" noTextEdit="1"/>
              </p:cNvSpPr>
              <p:nvPr/>
            </p:nvSpPr>
            <p:spPr>
              <a:xfrm>
                <a:off x="2602578" y="4653136"/>
                <a:ext cx="2114963" cy="1201611"/>
              </a:xfrm>
              <a:prstGeom prst="rect">
                <a:avLst/>
              </a:prstGeom>
              <a:blipFill rotWithShape="1">
                <a:blip r:embed="rId1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12 Rectángulo"/>
              <p:cNvSpPr/>
              <p:nvPr/>
            </p:nvSpPr>
            <p:spPr>
              <a:xfrm>
                <a:off x="246356" y="4670772"/>
                <a:ext cx="1938652" cy="120161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s-EC" i="1">
                          <a:latin typeface="Cambria Math" panose="02040503050406030204" pitchFamily="18" charset="0"/>
                        </a:rPr>
                        <m:t>𝑛</m:t>
                      </m:r>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250 </m:t>
                          </m:r>
                          <m:r>
                            <a:rPr lang="es-EC" i="1">
                              <a:latin typeface="Cambria Math" panose="02040503050406030204" pitchFamily="18" charset="0"/>
                            </a:rPr>
                            <m:t>𝑀𝑃𝑎</m:t>
                          </m:r>
                        </m:num>
                        <m:den>
                          <m:r>
                            <a:rPr lang="es-EC" i="1">
                              <a:latin typeface="Cambria Math" panose="02040503050406030204" pitchFamily="18" charset="0"/>
                            </a:rPr>
                            <m:t>6,088 </m:t>
                          </m:r>
                          <m:r>
                            <a:rPr lang="es-EC" i="1">
                              <a:latin typeface="Cambria Math" panose="02040503050406030204" pitchFamily="18" charset="0"/>
                            </a:rPr>
                            <m:t>𝑀𝑃𝑎</m:t>
                          </m:r>
                        </m:den>
                      </m:f>
                    </m:oMath>
                  </m:oMathPara>
                </a14:m>
                <a:endParaRPr lang="es-EC" dirty="0" smtClean="0"/>
              </a:p>
              <a:p>
                <a:pPr algn="ctr"/>
                <a:endParaRPr lang="es-EC" dirty="0"/>
              </a:p>
              <a:p>
                <a:pPr/>
                <a14:m>
                  <m:oMathPara xmlns:m="http://schemas.openxmlformats.org/officeDocument/2006/math">
                    <m:oMathParaPr>
                      <m:jc m:val="left"/>
                    </m:oMathParaPr>
                    <m:oMath xmlns:m="http://schemas.openxmlformats.org/officeDocument/2006/math">
                      <m:r>
                        <a:rPr lang="es-EC" b="1" i="1">
                          <a:latin typeface="Cambria Math" panose="02040503050406030204" pitchFamily="18" charset="0"/>
                        </a:rPr>
                        <m:t>𝒏</m:t>
                      </m:r>
                      <m:r>
                        <a:rPr lang="es-EC" b="1" i="1">
                          <a:latin typeface="Cambria Math" panose="02040503050406030204" pitchFamily="18" charset="0"/>
                        </a:rPr>
                        <m:t>≈</m:t>
                      </m:r>
                      <m:r>
                        <a:rPr lang="es-EC" b="1" i="1">
                          <a:latin typeface="Cambria Math" panose="02040503050406030204" pitchFamily="18" charset="0"/>
                        </a:rPr>
                        <m:t>𝟒𝟏</m:t>
                      </m:r>
                    </m:oMath>
                  </m:oMathPara>
                </a14:m>
                <a:endParaRPr lang="es-EC" dirty="0"/>
              </a:p>
            </p:txBody>
          </p:sp>
        </mc:Choice>
        <mc:Fallback xmlns="">
          <p:sp>
            <p:nvSpPr>
              <p:cNvPr id="13" name="12 Rectángulo"/>
              <p:cNvSpPr>
                <a:spLocks noRot="1" noChangeAspect="1" noMove="1" noResize="1" noEditPoints="1" noAdjustHandles="1" noChangeArrowheads="1" noChangeShapeType="1" noTextEdit="1"/>
              </p:cNvSpPr>
              <p:nvPr/>
            </p:nvSpPr>
            <p:spPr>
              <a:xfrm>
                <a:off x="246356" y="4670772"/>
                <a:ext cx="1938652" cy="1201611"/>
              </a:xfrm>
              <a:prstGeom prst="rect">
                <a:avLst/>
              </a:prstGeom>
              <a:blipFill rotWithShape="1">
                <a:blip r:embed="rId1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13 Rectángulo"/>
              <p:cNvSpPr/>
              <p:nvPr/>
            </p:nvSpPr>
            <p:spPr>
              <a:xfrm>
                <a:off x="5772348" y="5476825"/>
                <a:ext cx="2422393" cy="3955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C" b="1" i="1">
                              <a:latin typeface="Cambria Math" panose="02040503050406030204" pitchFamily="18" charset="0"/>
                            </a:rPr>
                            <m:t>𝒙</m:t>
                          </m:r>
                        </m:e>
                        <m:sub>
                          <m:r>
                            <a:rPr lang="es-EC" b="1" i="1">
                              <a:latin typeface="Cambria Math" panose="02040503050406030204" pitchFamily="18" charset="0"/>
                            </a:rPr>
                            <m:t>𝒅𝒆𝒇𝒐𝒓</m:t>
                          </m:r>
                        </m:sub>
                      </m:sSub>
                      <m:r>
                        <a:rPr lang="es-EC" b="1" i="1">
                          <a:latin typeface="Cambria Math" panose="02040503050406030204" pitchFamily="18" charset="0"/>
                        </a:rPr>
                        <m:t>=</m:t>
                      </m:r>
                      <m:r>
                        <a:rPr lang="es-EC" b="1" i="1">
                          <a:latin typeface="Cambria Math" panose="02040503050406030204" pitchFamily="18" charset="0"/>
                        </a:rPr>
                        <m:t>𝟎</m:t>
                      </m:r>
                      <m:r>
                        <a:rPr lang="es-EC" b="1" i="1">
                          <a:latin typeface="Cambria Math" panose="02040503050406030204" pitchFamily="18" charset="0"/>
                        </a:rPr>
                        <m:t>,</m:t>
                      </m:r>
                      <m:r>
                        <a:rPr lang="es-EC" b="1" i="1">
                          <a:latin typeface="Cambria Math" panose="02040503050406030204" pitchFamily="18" charset="0"/>
                        </a:rPr>
                        <m:t>𝟎𝟖𝟕𝟑</m:t>
                      </m:r>
                      <m:r>
                        <a:rPr lang="es-EC" b="1" i="1">
                          <a:latin typeface="Cambria Math" panose="02040503050406030204" pitchFamily="18" charset="0"/>
                        </a:rPr>
                        <m:t> </m:t>
                      </m:r>
                      <m:r>
                        <a:rPr lang="es-EC" b="1" i="1">
                          <a:latin typeface="Cambria Math" panose="02040503050406030204" pitchFamily="18" charset="0"/>
                        </a:rPr>
                        <m:t>𝒎𝒎</m:t>
                      </m:r>
                    </m:oMath>
                  </m:oMathPara>
                </a14:m>
                <a:endParaRPr lang="es-EC" dirty="0"/>
              </a:p>
            </p:txBody>
          </p:sp>
        </mc:Choice>
        <mc:Fallback xmlns="">
          <p:sp>
            <p:nvSpPr>
              <p:cNvPr id="14" name="13 Rectángulo"/>
              <p:cNvSpPr>
                <a:spLocks noRot="1" noChangeAspect="1" noMove="1" noResize="1" noEditPoints="1" noAdjustHandles="1" noChangeArrowheads="1" noChangeShapeType="1" noTextEdit="1"/>
              </p:cNvSpPr>
              <p:nvPr/>
            </p:nvSpPr>
            <p:spPr>
              <a:xfrm>
                <a:off x="5772348" y="5476825"/>
                <a:ext cx="2422393" cy="395558"/>
              </a:xfrm>
              <a:prstGeom prst="rect">
                <a:avLst/>
              </a:prstGeom>
              <a:blipFill rotWithShape="1">
                <a:blip r:embed="rId14"/>
                <a:stretch>
                  <a:fillRect b="-9231"/>
                </a:stretch>
              </a:blipFill>
            </p:spPr>
            <p:txBody>
              <a:bodyPr/>
              <a:lstStyle/>
              <a:p>
                <a:r>
                  <a:rPr lang="es-EC">
                    <a:noFill/>
                  </a:rPr>
                  <a:t> </a:t>
                </a:r>
              </a:p>
            </p:txBody>
          </p:sp>
        </mc:Fallback>
      </mc:AlternateContent>
      <p:sp>
        <p:nvSpPr>
          <p:cNvPr id="27" name="26 Rectángulo"/>
          <p:cNvSpPr/>
          <p:nvPr/>
        </p:nvSpPr>
        <p:spPr>
          <a:xfrm>
            <a:off x="2760803" y="1155728"/>
            <a:ext cx="1956738" cy="646331"/>
          </a:xfrm>
          <a:prstGeom prst="rect">
            <a:avLst/>
          </a:prstGeom>
        </p:spPr>
        <p:txBody>
          <a:bodyPr wrap="square">
            <a:spAutoFit/>
          </a:bodyPr>
          <a:lstStyle/>
          <a:p>
            <a:pPr algn="ctr"/>
            <a:r>
              <a:rPr lang="es-EC" sz="1200" b="1" i="1" dirty="0" smtClean="0"/>
              <a:t>TANQUE  Y SUS COMPONENTES SOBRE LA ESTRUCTUTA</a:t>
            </a:r>
            <a:endParaRPr lang="es-EC" sz="1200" b="1" i="1" dirty="0"/>
          </a:p>
        </p:txBody>
      </p:sp>
      <p:sp>
        <p:nvSpPr>
          <p:cNvPr id="28" name="27 Rectángulo"/>
          <p:cNvSpPr/>
          <p:nvPr/>
        </p:nvSpPr>
        <p:spPr>
          <a:xfrm>
            <a:off x="228270" y="1152901"/>
            <a:ext cx="1956738" cy="461665"/>
          </a:xfrm>
          <a:prstGeom prst="rect">
            <a:avLst/>
          </a:prstGeom>
        </p:spPr>
        <p:txBody>
          <a:bodyPr wrap="square">
            <a:spAutoFit/>
          </a:bodyPr>
          <a:lstStyle/>
          <a:p>
            <a:pPr algn="ctr"/>
            <a:r>
              <a:rPr lang="es-EC" sz="1200" b="1" i="1" dirty="0" smtClean="0"/>
              <a:t>UNIDAD CONDENSADORA SOBRE LA ESTRUCTURA</a:t>
            </a:r>
            <a:endParaRPr lang="es-EC" sz="1200" b="1" i="1" dirty="0"/>
          </a:p>
        </p:txBody>
      </p:sp>
      <p:sp>
        <p:nvSpPr>
          <p:cNvPr id="29" name="28 Rectángulo"/>
          <p:cNvSpPr/>
          <p:nvPr/>
        </p:nvSpPr>
        <p:spPr>
          <a:xfrm>
            <a:off x="6055603" y="2116416"/>
            <a:ext cx="1956738" cy="461665"/>
          </a:xfrm>
          <a:prstGeom prst="rect">
            <a:avLst/>
          </a:prstGeom>
        </p:spPr>
        <p:txBody>
          <a:bodyPr wrap="square">
            <a:spAutoFit/>
          </a:bodyPr>
          <a:lstStyle/>
          <a:p>
            <a:pPr algn="ctr"/>
            <a:r>
              <a:rPr lang="es-EC" sz="1200" b="1" i="1" dirty="0" smtClean="0"/>
              <a:t>INTERPRETACIÓN DE RESULTADOS</a:t>
            </a:r>
            <a:endParaRPr lang="es-EC" sz="1200" b="1" i="1" dirty="0"/>
          </a:p>
        </p:txBody>
      </p:sp>
      <p:pic>
        <p:nvPicPr>
          <p:cNvPr id="2" name="ANALISIS ESTRUCTUR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5135111" y="2805698"/>
            <a:ext cx="3843845" cy="2135469"/>
          </a:xfrm>
          <a:prstGeom prst="rect">
            <a:avLst/>
          </a:prstGeom>
        </p:spPr>
      </p:pic>
    </p:spTree>
    <p:extLst>
      <p:ext uri="{BB962C8B-B14F-4D97-AF65-F5344CB8AC3E}">
        <p14:creationId xmlns:p14="http://schemas.microsoft.com/office/powerpoint/2010/main" val="192954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b="-4000"/>
          </a:stretch>
        </a:blip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200" l="3316" r="98604"/>
                    </a14:imgEffect>
                  </a14:imgLayer>
                </a14:imgProps>
              </a:ext>
              <a:ext uri="{28A0092B-C50C-407E-A947-70E740481C1C}">
                <a14:useLocalDpi xmlns:a14="http://schemas.microsoft.com/office/drawing/2010/main" val="0"/>
              </a:ext>
            </a:extLst>
          </a:blip>
          <a:srcRect/>
          <a:stretch>
            <a:fillRect/>
          </a:stretch>
        </p:blipFill>
        <p:spPr bwMode="auto">
          <a:xfrm>
            <a:off x="936005" y="3971925"/>
            <a:ext cx="2955910" cy="2171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3266099" y="335849"/>
            <a:ext cx="3510862" cy="523220"/>
          </a:xfrm>
          <a:prstGeom prst="rect">
            <a:avLst/>
          </a:prstGeom>
        </p:spPr>
        <p:txBody>
          <a:bodyPr wrap="square">
            <a:spAutoFit/>
          </a:bodyPr>
          <a:lstStyle/>
          <a:p>
            <a:r>
              <a:rPr lang="es-EC" sz="2800" b="1" i="1" dirty="0" smtClean="0"/>
              <a:t>DISEÑO ELECTRÓNICO</a:t>
            </a:r>
            <a:endParaRPr lang="es-EC" sz="2800" b="1" i="1" dirty="0"/>
          </a:p>
        </p:txBody>
      </p:sp>
      <p:sp>
        <p:nvSpPr>
          <p:cNvPr id="16" name="15 Rectángulo"/>
          <p:cNvSpPr/>
          <p:nvPr/>
        </p:nvSpPr>
        <p:spPr>
          <a:xfrm>
            <a:off x="656921" y="1033655"/>
            <a:ext cx="2820834" cy="369332"/>
          </a:xfrm>
          <a:prstGeom prst="rect">
            <a:avLst/>
          </a:prstGeom>
        </p:spPr>
        <p:txBody>
          <a:bodyPr wrap="square">
            <a:spAutoFit/>
          </a:bodyPr>
          <a:lstStyle/>
          <a:p>
            <a:pPr marL="285750" indent="-285750">
              <a:buFont typeface="Arial" panose="020B0604020202020204" pitchFamily="34" charset="0"/>
              <a:buChar char="•"/>
            </a:pPr>
            <a:r>
              <a:rPr lang="es-EC" b="1" i="1" dirty="0"/>
              <a:t> </a:t>
            </a:r>
            <a:r>
              <a:rPr lang="es-EC" b="1" i="1" dirty="0" smtClean="0"/>
              <a:t>CONTROL DEL SISTEMA</a:t>
            </a:r>
            <a:endParaRPr lang="es-EC" b="1" i="1" dirty="0"/>
          </a:p>
        </p:txBody>
      </p:sp>
      <p:pic>
        <p:nvPicPr>
          <p:cNvPr id="27" name="26 Imagen"/>
          <p:cNvPicPr/>
          <p:nvPr/>
        </p:nvPicPr>
        <p:blipFill>
          <a:blip r:embed="rId7">
            <a:extLst>
              <a:ext uri="{28A0092B-C50C-407E-A947-70E740481C1C}">
                <a14:useLocalDpi xmlns:a14="http://schemas.microsoft.com/office/drawing/2010/main" val="0"/>
              </a:ext>
            </a:extLst>
          </a:blip>
          <a:srcRect/>
          <a:stretch>
            <a:fillRect/>
          </a:stretch>
        </p:blipFill>
        <p:spPr bwMode="auto">
          <a:xfrm>
            <a:off x="4691840" y="3933056"/>
            <a:ext cx="2112408" cy="2223374"/>
          </a:xfrm>
          <a:prstGeom prst="rect">
            <a:avLst/>
          </a:prstGeom>
          <a:noFill/>
          <a:ln>
            <a:noFill/>
          </a:ln>
        </p:spPr>
      </p:pic>
      <p:sp>
        <p:nvSpPr>
          <p:cNvPr id="28" name="27 Rectángulo"/>
          <p:cNvSpPr/>
          <p:nvPr/>
        </p:nvSpPr>
        <p:spPr>
          <a:xfrm>
            <a:off x="656921" y="1634449"/>
            <a:ext cx="3346879" cy="369332"/>
          </a:xfrm>
          <a:prstGeom prst="rect">
            <a:avLst/>
          </a:prstGeom>
        </p:spPr>
        <p:txBody>
          <a:bodyPr wrap="square">
            <a:spAutoFit/>
          </a:bodyPr>
          <a:lstStyle/>
          <a:p>
            <a:r>
              <a:rPr lang="es-EC" b="1" i="1" dirty="0" smtClean="0"/>
              <a:t>CONTROLADOR PIC 16F877A</a:t>
            </a:r>
            <a:endParaRPr lang="es-EC" b="1" i="1" dirty="0"/>
          </a:p>
        </p:txBody>
      </p:sp>
      <p:sp>
        <p:nvSpPr>
          <p:cNvPr id="29" name="28 Rectángulo"/>
          <p:cNvSpPr/>
          <p:nvPr/>
        </p:nvSpPr>
        <p:spPr>
          <a:xfrm>
            <a:off x="4911835" y="1570863"/>
            <a:ext cx="3346879" cy="369332"/>
          </a:xfrm>
          <a:prstGeom prst="rect">
            <a:avLst/>
          </a:prstGeom>
        </p:spPr>
        <p:txBody>
          <a:bodyPr wrap="square">
            <a:spAutoFit/>
          </a:bodyPr>
          <a:lstStyle/>
          <a:p>
            <a:r>
              <a:rPr lang="es-EC" b="1" i="1" dirty="0"/>
              <a:t> </a:t>
            </a:r>
            <a:r>
              <a:rPr lang="es-EC" b="1" i="1" dirty="0" smtClean="0"/>
              <a:t>CONTROLADOR MT-516CVT</a:t>
            </a:r>
            <a:endParaRPr lang="es-EC" b="1" i="1" dirty="0"/>
          </a:p>
        </p:txBody>
      </p:sp>
      <p:pic>
        <p:nvPicPr>
          <p:cNvPr id="31" name="30 Imagen"/>
          <p:cNvPicPr/>
          <p:nvPr/>
        </p:nvPicPr>
        <p:blipFill>
          <a:blip r:embed="rId8"/>
          <a:stretch>
            <a:fillRect/>
          </a:stretch>
        </p:blipFill>
        <p:spPr>
          <a:xfrm>
            <a:off x="6929898" y="4162279"/>
            <a:ext cx="2052955" cy="1847850"/>
          </a:xfrm>
          <a:prstGeom prst="rect">
            <a:avLst/>
          </a:prstGeom>
        </p:spPr>
      </p:pic>
      <p:sp>
        <p:nvSpPr>
          <p:cNvPr id="32" name="31 Rectángulo"/>
          <p:cNvSpPr/>
          <p:nvPr/>
        </p:nvSpPr>
        <p:spPr>
          <a:xfrm>
            <a:off x="4894369" y="2106722"/>
            <a:ext cx="4088484" cy="1754326"/>
          </a:xfrm>
          <a:prstGeom prst="rect">
            <a:avLst/>
          </a:prstGeom>
        </p:spPr>
        <p:txBody>
          <a:bodyPr wrap="square">
            <a:spAutoFit/>
          </a:bodyPr>
          <a:lstStyle/>
          <a:p>
            <a:pPr marL="285750" lvl="0" indent="-285750">
              <a:buFont typeface="Arial" panose="020B0604020202020204" pitchFamily="34" charset="0"/>
              <a:buChar char="•"/>
            </a:pPr>
            <a:r>
              <a:rPr lang="es-EC" dirty="0" smtClean="0"/>
              <a:t>Eficiente, Robusto.</a:t>
            </a:r>
            <a:endParaRPr lang="es-EC" dirty="0"/>
          </a:p>
          <a:p>
            <a:pPr marL="285750" lvl="0" indent="-285750">
              <a:buFont typeface="Arial" panose="020B0604020202020204" pitchFamily="34" charset="0"/>
              <a:buChar char="•"/>
            </a:pPr>
            <a:r>
              <a:rPr lang="es-EC" dirty="0" smtClean="0"/>
              <a:t>Temperatura de operación: 0 - </a:t>
            </a:r>
            <a:r>
              <a:rPr lang="es-EC" dirty="0"/>
              <a:t>50  °</a:t>
            </a:r>
            <a:r>
              <a:rPr lang="es-EC" dirty="0" smtClean="0"/>
              <a:t>C.</a:t>
            </a:r>
            <a:endParaRPr lang="es-EC" dirty="0"/>
          </a:p>
          <a:p>
            <a:pPr marL="285750" lvl="0" indent="-285750">
              <a:buFont typeface="Arial" panose="020B0604020202020204" pitchFamily="34" charset="0"/>
              <a:buChar char="•"/>
            </a:pPr>
            <a:r>
              <a:rPr lang="es-EC" dirty="0" smtClean="0"/>
              <a:t>Para uso específico de tanques de refrigeración de leche</a:t>
            </a:r>
            <a:r>
              <a:rPr lang="en-US" dirty="0" smtClean="0"/>
              <a:t>.</a:t>
            </a:r>
          </a:p>
          <a:p>
            <a:pPr marL="285750" indent="-285750">
              <a:buFont typeface="Arial" panose="020B0604020202020204" pitchFamily="34" charset="0"/>
              <a:buChar char="•"/>
            </a:pPr>
            <a:r>
              <a:rPr lang="es-EC" dirty="0" smtClean="0"/>
              <a:t>Monitor de tensión VAC</a:t>
            </a:r>
            <a:r>
              <a:rPr lang="en-US" dirty="0" smtClean="0"/>
              <a:t>.</a:t>
            </a:r>
            <a:endParaRPr lang="es-EC" dirty="0"/>
          </a:p>
          <a:p>
            <a:pPr marL="285750" lvl="0" indent="-285750">
              <a:buFont typeface="Arial" panose="020B0604020202020204" pitchFamily="34" charset="0"/>
              <a:buChar char="•"/>
            </a:pPr>
            <a:endParaRPr lang="es-EC" dirty="0"/>
          </a:p>
        </p:txBody>
      </p:sp>
      <p:sp>
        <p:nvSpPr>
          <p:cNvPr id="33" name="32 Rectángulo"/>
          <p:cNvSpPr/>
          <p:nvPr/>
        </p:nvSpPr>
        <p:spPr>
          <a:xfrm>
            <a:off x="611560" y="2132856"/>
            <a:ext cx="4167227" cy="2031325"/>
          </a:xfrm>
          <a:prstGeom prst="rect">
            <a:avLst/>
          </a:prstGeom>
        </p:spPr>
        <p:txBody>
          <a:bodyPr wrap="square">
            <a:spAutoFit/>
          </a:bodyPr>
          <a:lstStyle/>
          <a:p>
            <a:pPr marL="285750" lvl="0" indent="-285750" algn="just">
              <a:buFont typeface="Arial" panose="020B0604020202020204" pitchFamily="34" charset="0"/>
              <a:buChar char="•"/>
            </a:pPr>
            <a:r>
              <a:rPr lang="es-EC" dirty="0" smtClean="0"/>
              <a:t>Control de temperatura y nivel del sistema.</a:t>
            </a:r>
            <a:endParaRPr lang="es-EC" dirty="0"/>
          </a:p>
          <a:p>
            <a:pPr marL="285750" lvl="0" indent="-285750" algn="just">
              <a:buFont typeface="Arial" panose="020B0604020202020204" pitchFamily="34" charset="0"/>
              <a:buChar char="•"/>
            </a:pPr>
            <a:r>
              <a:rPr lang="es-MX" dirty="0" smtClean="0"/>
              <a:t>Comunicación entre los sensores  de nivel y temperatura hacia el ordenador.</a:t>
            </a:r>
            <a:endParaRPr lang="en-US" dirty="0" smtClean="0"/>
          </a:p>
          <a:p>
            <a:pPr marL="285750" lvl="0" indent="-285750" algn="just">
              <a:buFont typeface="Arial" panose="020B0604020202020204" pitchFamily="34" charset="0"/>
              <a:buChar char="•"/>
            </a:pPr>
            <a:r>
              <a:rPr lang="es-EC" dirty="0" smtClean="0"/>
              <a:t>Diseño </a:t>
            </a:r>
            <a:r>
              <a:rPr lang="es-EC" dirty="0"/>
              <a:t>de la placa de manera flexible.</a:t>
            </a:r>
          </a:p>
          <a:p>
            <a:pPr algn="just"/>
            <a:endParaRPr lang="es-EC" dirty="0"/>
          </a:p>
          <a:p>
            <a:pPr marL="285750" lvl="0" indent="-285750">
              <a:buFont typeface="Arial" panose="020B0604020202020204" pitchFamily="34" charset="0"/>
              <a:buChar char="•"/>
            </a:pPr>
            <a:endParaRPr lang="es-EC" dirty="0"/>
          </a:p>
        </p:txBody>
      </p:sp>
    </p:spTree>
    <p:extLst>
      <p:ext uri="{BB962C8B-B14F-4D97-AF65-F5344CB8AC3E}">
        <p14:creationId xmlns:p14="http://schemas.microsoft.com/office/powerpoint/2010/main" val="22920868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543216" y="586428"/>
            <a:ext cx="4086926" cy="523220"/>
          </a:xfrm>
          <a:prstGeom prst="rect">
            <a:avLst/>
          </a:prstGeom>
        </p:spPr>
        <p:txBody>
          <a:bodyPr wrap="square">
            <a:spAutoFit/>
          </a:bodyPr>
          <a:lstStyle/>
          <a:p>
            <a:r>
              <a:rPr lang="es-EC" sz="2800" b="1" i="1" dirty="0" smtClean="0"/>
              <a:t>ALCANCE DEL PROYECTO</a:t>
            </a:r>
            <a:endParaRPr lang="es-EC" sz="2800" b="1" i="1" dirty="0"/>
          </a:p>
        </p:txBody>
      </p:sp>
      <p:sp>
        <p:nvSpPr>
          <p:cNvPr id="7" name="6 Rectángulo"/>
          <p:cNvSpPr/>
          <p:nvPr/>
        </p:nvSpPr>
        <p:spPr>
          <a:xfrm>
            <a:off x="543216" y="1556792"/>
            <a:ext cx="7687326" cy="4093428"/>
          </a:xfrm>
          <a:prstGeom prst="rect">
            <a:avLst/>
          </a:prstGeom>
        </p:spPr>
        <p:txBody>
          <a:bodyPr wrap="square">
            <a:spAutoFit/>
          </a:bodyPr>
          <a:lstStyle/>
          <a:p>
            <a:pPr marL="285750" indent="-285750" algn="just">
              <a:buFont typeface="Arial" panose="020B0604020202020204" pitchFamily="34" charset="0"/>
              <a:buChar char="•"/>
            </a:pPr>
            <a:r>
              <a:rPr lang="es-EC" sz="2000" dirty="0" smtClean="0"/>
              <a:t>Mantener la leche cruda </a:t>
            </a:r>
            <a:r>
              <a:rPr lang="es-EC" sz="2000" dirty="0"/>
              <a:t>en un rango de temperaturas establecidas por las normas. </a:t>
            </a:r>
            <a:endParaRPr lang="es-EC" sz="2000" dirty="0" smtClean="0"/>
          </a:p>
          <a:p>
            <a:pPr marL="285750" indent="-285750" algn="just">
              <a:buFont typeface="Arial" panose="020B0604020202020204" pitchFamily="34" charset="0"/>
              <a:buChar char="•"/>
            </a:pPr>
            <a:endParaRPr lang="es-EC" sz="2000" dirty="0"/>
          </a:p>
          <a:p>
            <a:pPr marL="285750" indent="-285750" algn="just">
              <a:buFont typeface="Arial" panose="020B0604020202020204" pitchFamily="34" charset="0"/>
              <a:buChar char="•"/>
            </a:pPr>
            <a:r>
              <a:rPr lang="es-EC" sz="2000" dirty="0"/>
              <a:t>M</a:t>
            </a:r>
            <a:r>
              <a:rPr lang="es-EC" sz="2000" dirty="0" smtClean="0"/>
              <a:t>antener </a:t>
            </a:r>
            <a:r>
              <a:rPr lang="es-EC" sz="2000" dirty="0"/>
              <a:t>la calidad del producto y llevar un registro diario de la producción de la empresa, garantizando los ingresos de forma segura para el cliente</a:t>
            </a:r>
            <a:r>
              <a:rPr lang="es-EC" sz="2000" dirty="0" smtClean="0"/>
              <a:t>.</a:t>
            </a:r>
          </a:p>
          <a:p>
            <a:pPr algn="just"/>
            <a:r>
              <a:rPr lang="es-EC" sz="2000" dirty="0" smtClean="0"/>
              <a:t> </a:t>
            </a:r>
            <a:endParaRPr lang="es-EC" sz="2000" dirty="0"/>
          </a:p>
          <a:p>
            <a:pPr marL="285750" indent="-285750" algn="just">
              <a:buFont typeface="Arial" panose="020B0604020202020204" pitchFamily="34" charset="0"/>
              <a:buChar char="•"/>
            </a:pPr>
            <a:r>
              <a:rPr lang="es-EC" sz="2000" dirty="0"/>
              <a:t>Las variables de temperatura, tiempo y nivel del recipiente se podrán visualizar a través de una interfaz gráfica.  </a:t>
            </a:r>
            <a:endParaRPr lang="es-EC" sz="2000" dirty="0" smtClean="0"/>
          </a:p>
          <a:p>
            <a:pPr marL="285750" indent="-285750" algn="just">
              <a:buFont typeface="Arial" panose="020B0604020202020204" pitchFamily="34" charset="0"/>
              <a:buChar char="•"/>
            </a:pPr>
            <a:endParaRPr lang="es-EC" sz="2000" dirty="0" smtClean="0"/>
          </a:p>
          <a:p>
            <a:pPr marL="285750" indent="-285750" algn="just">
              <a:buFont typeface="Arial" panose="020B0604020202020204" pitchFamily="34" charset="0"/>
              <a:buChar char="•"/>
            </a:pPr>
            <a:r>
              <a:rPr lang="es-EC" sz="2000" dirty="0"/>
              <a:t>E</a:t>
            </a:r>
            <a:r>
              <a:rPr lang="es-EC" sz="2000" dirty="0" smtClean="0"/>
              <a:t>l </a:t>
            </a:r>
            <a:r>
              <a:rPr lang="es-EC" sz="2000" dirty="0"/>
              <a:t>sistema de refrigeración contará con un manual de usuario en donde se detalla su operación y mantenimiento, así como las soluciones frente a posibles fallos. </a:t>
            </a:r>
          </a:p>
        </p:txBody>
      </p:sp>
    </p:spTree>
    <p:extLst>
      <p:ext uri="{BB962C8B-B14F-4D97-AF65-F5344CB8AC3E}">
        <p14:creationId xmlns:p14="http://schemas.microsoft.com/office/powerpoint/2010/main" val="16821745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2991953" y="457508"/>
            <a:ext cx="3510862" cy="523220"/>
          </a:xfrm>
          <a:prstGeom prst="rect">
            <a:avLst/>
          </a:prstGeom>
        </p:spPr>
        <p:txBody>
          <a:bodyPr wrap="square">
            <a:spAutoFit/>
          </a:bodyPr>
          <a:lstStyle/>
          <a:p>
            <a:r>
              <a:rPr lang="es-EC" sz="2800" b="1" i="1" dirty="0" smtClean="0"/>
              <a:t>DISEÑO ELECTRÓNICO</a:t>
            </a:r>
            <a:endParaRPr lang="es-EC" sz="2800" b="1" i="1" dirty="0"/>
          </a:p>
        </p:txBody>
      </p:sp>
      <p:sp>
        <p:nvSpPr>
          <p:cNvPr id="16" name="15 Rectángulo"/>
          <p:cNvSpPr/>
          <p:nvPr/>
        </p:nvSpPr>
        <p:spPr>
          <a:xfrm>
            <a:off x="395536" y="1124744"/>
            <a:ext cx="8703696" cy="369332"/>
          </a:xfrm>
          <a:prstGeom prst="rect">
            <a:avLst/>
          </a:prstGeom>
        </p:spPr>
        <p:txBody>
          <a:bodyPr wrap="square">
            <a:spAutoFit/>
          </a:bodyPr>
          <a:lstStyle/>
          <a:p>
            <a:pPr marL="285750" indent="-285750">
              <a:buFont typeface="Arial" panose="020B0604020202020204" pitchFamily="34" charset="0"/>
              <a:buChar char="•"/>
            </a:pPr>
            <a:r>
              <a:rPr lang="es-EC" b="1" i="1" dirty="0"/>
              <a:t> </a:t>
            </a:r>
            <a:r>
              <a:rPr lang="es-EC" b="1" i="1" dirty="0" smtClean="0"/>
              <a:t>ACONDICIONAMIENTO Y TRATAMIENTO DE SEÑAL DEL TERMOPAR TIPO J</a:t>
            </a:r>
            <a:endParaRPr lang="es-EC" b="1" i="1" dirty="0"/>
          </a:p>
        </p:txBody>
      </p:sp>
      <p:pic>
        <p:nvPicPr>
          <p:cNvPr id="15" name="14 Imagen"/>
          <p:cNvPicPr/>
          <p:nvPr/>
        </p:nvPicPr>
        <p:blipFill>
          <a:blip r:embed="rId5"/>
          <a:stretch>
            <a:fillRect/>
          </a:stretch>
        </p:blipFill>
        <p:spPr>
          <a:xfrm>
            <a:off x="179512" y="3284984"/>
            <a:ext cx="3600400" cy="2736304"/>
          </a:xfrm>
          <a:prstGeom prst="rect">
            <a:avLst/>
          </a:prstGeom>
        </p:spPr>
      </p:pic>
      <mc:AlternateContent xmlns:mc="http://schemas.openxmlformats.org/markup-compatibility/2006" xmlns:a14="http://schemas.microsoft.com/office/drawing/2010/main">
        <mc:Choice Requires="a14">
          <p:sp>
            <p:nvSpPr>
              <p:cNvPr id="3" name="2 Rectángulo"/>
              <p:cNvSpPr/>
              <p:nvPr/>
            </p:nvSpPr>
            <p:spPr>
              <a:xfrm>
                <a:off x="773106" y="2590746"/>
                <a:ext cx="2023439" cy="610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𝑉𝑠𝑎𝑙𝑖𝑑𝑎</m:t>
                      </m:r>
                      <m:r>
                        <a:rPr lang="es-EC" b="0" i="1" smtClean="0">
                          <a:latin typeface="Cambria Math" panose="02040503050406030204" pitchFamily="18" charset="0"/>
                        </a:rPr>
                        <m:t> =10</m:t>
                      </m:r>
                      <m:f>
                        <m:fPr>
                          <m:ctrlPr>
                            <a:rPr lang="es-EC" i="1">
                              <a:latin typeface="Cambria Math" panose="02040503050406030204" pitchFamily="18" charset="0"/>
                            </a:rPr>
                          </m:ctrlPr>
                        </m:fPr>
                        <m:num>
                          <m:r>
                            <a:rPr lang="es-EC" i="1">
                              <a:latin typeface="Cambria Math" panose="02040503050406030204" pitchFamily="18" charset="0"/>
                            </a:rPr>
                            <m:t>𝑚𝑉</m:t>
                          </m:r>
                        </m:num>
                        <m:den>
                          <m:r>
                            <a:rPr lang="es-EC" i="1">
                              <a:latin typeface="Cambria Math" panose="02040503050406030204" pitchFamily="18" charset="0"/>
                            </a:rPr>
                            <m:t>℃</m:t>
                          </m:r>
                        </m:den>
                      </m:f>
                    </m:oMath>
                  </m:oMathPara>
                </a14:m>
                <a:endParaRPr lang="es-EC" dirty="0"/>
              </a:p>
            </p:txBody>
          </p:sp>
        </mc:Choice>
        <mc:Fallback xmlns="">
          <p:sp>
            <p:nvSpPr>
              <p:cNvPr id="3" name="2 Rectángulo"/>
              <p:cNvSpPr>
                <a:spLocks noRot="1" noChangeAspect="1" noMove="1" noResize="1" noEditPoints="1" noAdjustHandles="1" noChangeArrowheads="1" noChangeShapeType="1" noTextEdit="1"/>
              </p:cNvSpPr>
              <p:nvPr/>
            </p:nvSpPr>
            <p:spPr>
              <a:xfrm>
                <a:off x="773106" y="2590746"/>
                <a:ext cx="2023439" cy="610873"/>
              </a:xfrm>
              <a:prstGeom prst="rect">
                <a:avLst/>
              </a:prstGeom>
              <a:blipFill rotWithShape="1">
                <a:blip r:embed="rId6"/>
                <a:stretch>
                  <a:fillRect/>
                </a:stretch>
              </a:blipFill>
            </p:spPr>
            <p:txBody>
              <a:bodyPr/>
              <a:lstStyle/>
              <a:p>
                <a:r>
                  <a:rPr lang="es-MX">
                    <a:noFill/>
                  </a:rPr>
                  <a:t> </a:t>
                </a:r>
              </a:p>
            </p:txBody>
          </p:sp>
        </mc:Fallback>
      </mc:AlternateContent>
      <p:sp>
        <p:nvSpPr>
          <p:cNvPr id="9" name="8 Rectángulo"/>
          <p:cNvSpPr/>
          <p:nvPr/>
        </p:nvSpPr>
        <p:spPr>
          <a:xfrm>
            <a:off x="401372" y="1844824"/>
            <a:ext cx="2724632" cy="646331"/>
          </a:xfrm>
          <a:prstGeom prst="rect">
            <a:avLst/>
          </a:prstGeom>
        </p:spPr>
        <p:txBody>
          <a:bodyPr wrap="square">
            <a:spAutoFit/>
          </a:bodyPr>
          <a:lstStyle/>
          <a:p>
            <a:pPr algn="ctr"/>
            <a:r>
              <a:rPr lang="es-EC" b="1" i="1" dirty="0" smtClean="0"/>
              <a:t>CONFIGURACIÓN INTEGRADO AD594</a:t>
            </a:r>
            <a:endParaRPr lang="es-EC" b="1" i="1" dirty="0"/>
          </a:p>
        </p:txBody>
      </p:sp>
      <p:sp>
        <p:nvSpPr>
          <p:cNvPr id="10" name="9 Rectángulo"/>
          <p:cNvSpPr/>
          <p:nvPr/>
        </p:nvSpPr>
        <p:spPr>
          <a:xfrm>
            <a:off x="4283968" y="2012351"/>
            <a:ext cx="1523059" cy="369332"/>
          </a:xfrm>
          <a:prstGeom prst="rect">
            <a:avLst/>
          </a:prstGeom>
        </p:spPr>
        <p:txBody>
          <a:bodyPr wrap="square">
            <a:spAutoFit/>
          </a:bodyPr>
          <a:lstStyle/>
          <a:p>
            <a:r>
              <a:rPr lang="es-EC" b="1" i="1" dirty="0" smtClean="0"/>
              <a:t>FILTRADO</a:t>
            </a:r>
            <a:endParaRPr lang="es-EC" b="1" i="1" dirty="0"/>
          </a:p>
        </p:txBody>
      </p:sp>
      <p:sp>
        <p:nvSpPr>
          <p:cNvPr id="11" name="10 Rectángulo"/>
          <p:cNvSpPr/>
          <p:nvPr/>
        </p:nvSpPr>
        <p:spPr>
          <a:xfrm>
            <a:off x="6839195" y="1942905"/>
            <a:ext cx="1802313" cy="646331"/>
          </a:xfrm>
          <a:prstGeom prst="rect">
            <a:avLst/>
          </a:prstGeom>
        </p:spPr>
        <p:txBody>
          <a:bodyPr wrap="square">
            <a:spAutoFit/>
          </a:bodyPr>
          <a:lstStyle/>
          <a:p>
            <a:pPr algn="ctr"/>
            <a:r>
              <a:rPr lang="es-EC" b="1" i="1" dirty="0" smtClean="0"/>
              <a:t>AMPLIFICACIÓN </a:t>
            </a:r>
            <a:r>
              <a:rPr lang="es-EC" b="1" i="1" dirty="0"/>
              <a:t>DE </a:t>
            </a:r>
            <a:r>
              <a:rPr lang="es-EC" b="1" i="1" dirty="0" smtClean="0"/>
              <a:t>SEÑAL</a:t>
            </a:r>
            <a:endParaRPr lang="es-EC" b="1" i="1" dirty="0"/>
          </a:p>
        </p:txBody>
      </p:sp>
      <p:sp>
        <p:nvSpPr>
          <p:cNvPr id="12" name="11 Flecha arriba"/>
          <p:cNvSpPr/>
          <p:nvPr/>
        </p:nvSpPr>
        <p:spPr>
          <a:xfrm rot="5400000">
            <a:off x="3145820" y="1786731"/>
            <a:ext cx="720014" cy="83620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12 Flecha arriba"/>
          <p:cNvSpPr/>
          <p:nvPr/>
        </p:nvSpPr>
        <p:spPr>
          <a:xfrm rot="5400000">
            <a:off x="5954132" y="1811128"/>
            <a:ext cx="720014" cy="83620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4" name="13 Imagen"/>
          <p:cNvPicPr/>
          <p:nvPr/>
        </p:nvPicPr>
        <p:blipFill>
          <a:blip r:embed="rId7"/>
          <a:stretch>
            <a:fillRect/>
          </a:stretch>
        </p:blipFill>
        <p:spPr>
          <a:xfrm>
            <a:off x="3923928" y="3784779"/>
            <a:ext cx="2304256" cy="1588437"/>
          </a:xfrm>
          <a:prstGeom prst="rect">
            <a:avLst/>
          </a:prstGeom>
        </p:spPr>
      </p:pic>
      <p:pic>
        <p:nvPicPr>
          <p:cNvPr id="17" name="16 Imagen"/>
          <p:cNvPicPr/>
          <p:nvPr/>
        </p:nvPicPr>
        <p:blipFill>
          <a:blip r:embed="rId8"/>
          <a:stretch>
            <a:fillRect/>
          </a:stretch>
        </p:blipFill>
        <p:spPr>
          <a:xfrm>
            <a:off x="6511176" y="3790940"/>
            <a:ext cx="2332473" cy="1582276"/>
          </a:xfrm>
          <a:prstGeom prst="rect">
            <a:avLst/>
          </a:prstGeom>
        </p:spPr>
      </p:pic>
      <mc:AlternateContent xmlns:mc="http://schemas.openxmlformats.org/markup-compatibility/2006" xmlns:a14="http://schemas.microsoft.com/office/drawing/2010/main">
        <mc:Choice Requires="a14">
          <p:sp>
            <p:nvSpPr>
              <p:cNvPr id="18" name="17 Rectángulo"/>
              <p:cNvSpPr/>
              <p:nvPr/>
            </p:nvSpPr>
            <p:spPr>
              <a:xfrm>
                <a:off x="6511176" y="2858333"/>
                <a:ext cx="2406621"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𝑜𝑢𝑡</m:t>
                          </m:r>
                        </m:sub>
                      </m:sSub>
                      <m:r>
                        <a:rPr lang="es-EC" i="1">
                          <a:latin typeface="Cambria Math" panose="02040503050406030204" pitchFamily="18" charset="0"/>
                        </a:rPr>
                        <m:t>=</m:t>
                      </m:r>
                      <m:d>
                        <m:dPr>
                          <m:ctrlPr>
                            <a:rPr lang="es-EC" i="1">
                              <a:latin typeface="Cambria Math" panose="02040503050406030204" pitchFamily="18" charset="0"/>
                            </a:rPr>
                          </m:ctrlPr>
                        </m:dPr>
                        <m:e>
                          <m:r>
                            <a:rPr lang="es-EC" i="1">
                              <a:latin typeface="Cambria Math" panose="02040503050406030204" pitchFamily="18" charset="0"/>
                            </a:rPr>
                            <m:t>1+</m:t>
                          </m:r>
                          <m:f>
                            <m:fPr>
                              <m:ctrlPr>
                                <a:rPr lang="es-EC" i="1">
                                  <a:latin typeface="Cambria Math" panose="02040503050406030204" pitchFamily="18" charset="0"/>
                                </a:rPr>
                              </m:ctrlPr>
                            </m:fPr>
                            <m:num>
                              <m:r>
                                <a:rPr lang="es-EC" i="1">
                                  <a:latin typeface="Cambria Math" panose="02040503050406030204" pitchFamily="18" charset="0"/>
                                </a:rPr>
                                <m:t>𝑅</m:t>
                              </m:r>
                              <m:r>
                                <a:rPr lang="es-EC" i="1">
                                  <a:latin typeface="Cambria Math" panose="02040503050406030204" pitchFamily="18" charset="0"/>
                                </a:rPr>
                                <m:t>2</m:t>
                              </m:r>
                            </m:num>
                            <m:den>
                              <m:r>
                                <a:rPr lang="es-EC" i="1">
                                  <a:latin typeface="Cambria Math" panose="02040503050406030204" pitchFamily="18" charset="0"/>
                                </a:rPr>
                                <m:t>𝑅</m:t>
                              </m:r>
                              <m:r>
                                <a:rPr lang="es-EC" i="1">
                                  <a:latin typeface="Cambria Math" panose="02040503050406030204" pitchFamily="18" charset="0"/>
                                </a:rPr>
                                <m:t>1</m:t>
                              </m:r>
                            </m:den>
                          </m:f>
                        </m:e>
                      </m:d>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𝑖𝑛</m:t>
                          </m:r>
                        </m:sub>
                      </m:sSub>
                    </m:oMath>
                  </m:oMathPara>
                </a14:m>
                <a:endParaRPr lang="es-EC" dirty="0"/>
              </a:p>
            </p:txBody>
          </p:sp>
        </mc:Choice>
        <mc:Fallback xmlns="">
          <p:sp>
            <p:nvSpPr>
              <p:cNvPr id="18" name="17 Rectángulo"/>
              <p:cNvSpPr>
                <a:spLocks noRot="1" noChangeAspect="1" noMove="1" noResize="1" noEditPoints="1" noAdjustHandles="1" noChangeArrowheads="1" noChangeShapeType="1" noTextEdit="1"/>
              </p:cNvSpPr>
              <p:nvPr/>
            </p:nvSpPr>
            <p:spPr>
              <a:xfrm>
                <a:off x="6511176" y="2858333"/>
                <a:ext cx="2406621" cy="714683"/>
              </a:xfrm>
              <a:prstGeom prst="rect">
                <a:avLst/>
              </a:prstGeom>
              <a:blipFill rotWithShape="1">
                <a:blip r:embed="rId9"/>
                <a:stretch>
                  <a:fillRect/>
                </a:stretch>
              </a:blipFill>
            </p:spPr>
            <p:txBody>
              <a:bodyPr/>
              <a:lstStyle/>
              <a:p>
                <a:r>
                  <a:rPr lang="es-MX">
                    <a:noFill/>
                  </a:rPr>
                  <a:t> </a:t>
                </a:r>
              </a:p>
            </p:txBody>
          </p:sp>
        </mc:Fallback>
      </mc:AlternateContent>
    </p:spTree>
    <p:extLst>
      <p:ext uri="{BB962C8B-B14F-4D97-AF65-F5344CB8AC3E}">
        <p14:creationId xmlns:p14="http://schemas.microsoft.com/office/powerpoint/2010/main" val="23562121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2991953" y="404664"/>
            <a:ext cx="3510862" cy="523220"/>
          </a:xfrm>
          <a:prstGeom prst="rect">
            <a:avLst/>
          </a:prstGeom>
        </p:spPr>
        <p:txBody>
          <a:bodyPr wrap="square">
            <a:spAutoFit/>
          </a:bodyPr>
          <a:lstStyle/>
          <a:p>
            <a:r>
              <a:rPr lang="es-EC" sz="2800" b="1" i="1" dirty="0" smtClean="0"/>
              <a:t>DISEÑO ELECTRÓNICO</a:t>
            </a:r>
            <a:endParaRPr lang="es-EC" sz="2800" b="1" i="1" dirty="0"/>
          </a:p>
        </p:txBody>
      </p:sp>
      <p:graphicFrame>
        <p:nvGraphicFramePr>
          <p:cNvPr id="17" name="16 Gráfico"/>
          <p:cNvGraphicFramePr/>
          <p:nvPr>
            <p:extLst>
              <p:ext uri="{D42A27DB-BD31-4B8C-83A1-F6EECF244321}">
                <p14:modId xmlns:p14="http://schemas.microsoft.com/office/powerpoint/2010/main" val="229892657"/>
              </p:ext>
            </p:extLst>
          </p:nvPr>
        </p:nvGraphicFramePr>
        <p:xfrm>
          <a:off x="2135483" y="1700808"/>
          <a:ext cx="5571856" cy="3528392"/>
        </p:xfrm>
        <a:graphic>
          <a:graphicData uri="http://schemas.openxmlformats.org/drawingml/2006/chart">
            <c:chart xmlns:c="http://schemas.openxmlformats.org/drawingml/2006/chart" xmlns:r="http://schemas.openxmlformats.org/officeDocument/2006/relationships" r:id="rId5"/>
          </a:graphicData>
        </a:graphic>
      </p:graphicFrame>
      <mc:AlternateContent xmlns:mc="http://schemas.openxmlformats.org/markup-compatibility/2006">
        <mc:Choice xmlns:a14="http://schemas.microsoft.com/office/drawing/2010/main" Requires="a14">
          <p:sp>
            <p:nvSpPr>
              <p:cNvPr id="12" name="11 Rectángulo"/>
              <p:cNvSpPr/>
              <p:nvPr/>
            </p:nvSpPr>
            <p:spPr>
              <a:xfrm>
                <a:off x="936005" y="5338404"/>
                <a:ext cx="7970812" cy="39485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b="1" i="1">
                          <a:latin typeface="Cambria Math" panose="02040503050406030204" pitchFamily="18" charset="0"/>
                        </a:rPr>
                        <m:t>𝑨𝑫𝑪</m:t>
                      </m:r>
                      <m:r>
                        <a:rPr lang="en-US" b="1" i="1">
                          <a:latin typeface="Cambria Math" panose="02040503050406030204" pitchFamily="18" charset="0"/>
                        </a:rPr>
                        <m:t>=−</m:t>
                      </m:r>
                      <m:sSup>
                        <m:sSupPr>
                          <m:ctrlPr>
                            <a:rPr lang="es-EC" b="1" i="1">
                              <a:latin typeface="Cambria Math" panose="02040503050406030204" pitchFamily="18" charset="0"/>
                            </a:rPr>
                          </m:ctrlPr>
                        </m:sSupPr>
                        <m:e>
                          <m:r>
                            <a:rPr lang="en-US" b="1" i="1">
                              <a:latin typeface="Cambria Math" panose="02040503050406030204" pitchFamily="18" charset="0"/>
                            </a:rPr>
                            <m:t>𝟎</m:t>
                          </m:r>
                          <m:r>
                            <a:rPr lang="en-US" b="1" i="1">
                              <a:latin typeface="Cambria Math" panose="02040503050406030204" pitchFamily="18" charset="0"/>
                            </a:rPr>
                            <m:t>,</m:t>
                          </m:r>
                          <m:r>
                            <a:rPr lang="en-US" b="1" i="1">
                              <a:latin typeface="Cambria Math" panose="02040503050406030204" pitchFamily="18" charset="0"/>
                            </a:rPr>
                            <m:t>𝟎𝟔𝟕𝟔</m:t>
                          </m:r>
                          <m:r>
                            <a:rPr lang="en-US" b="1" i="1">
                              <a:latin typeface="Cambria Math" panose="02040503050406030204" pitchFamily="18" charset="0"/>
                            </a:rPr>
                            <m:t>∗</m:t>
                          </m:r>
                          <m:sSub>
                            <m:sSubPr>
                              <m:ctrlPr>
                                <a:rPr lang="es-EC" b="1" i="1">
                                  <a:latin typeface="Cambria Math" panose="02040503050406030204" pitchFamily="18" charset="0"/>
                                </a:rPr>
                              </m:ctrlPr>
                            </m:sSubPr>
                            <m:e>
                              <m:r>
                                <a:rPr lang="en-US" b="1" i="1">
                                  <a:latin typeface="Cambria Math" panose="02040503050406030204" pitchFamily="18" charset="0"/>
                                </a:rPr>
                                <m:t>𝑻</m:t>
                              </m:r>
                            </m:e>
                            <m:sub>
                              <m:r>
                                <a:rPr lang="en-US" b="1" i="1">
                                  <a:latin typeface="Cambria Math" panose="02040503050406030204" pitchFamily="18" charset="0"/>
                                </a:rPr>
                                <m:t>𝟏</m:t>
                              </m:r>
                            </m:sub>
                          </m:sSub>
                        </m:e>
                        <m:sup>
                          <m:r>
                            <a:rPr lang="en-US" b="1" i="1">
                              <a:latin typeface="Cambria Math" panose="02040503050406030204" pitchFamily="18" charset="0"/>
                            </a:rPr>
                            <m:t>𝟑</m:t>
                          </m:r>
                        </m:sup>
                      </m:sSup>
                      <m:r>
                        <a:rPr lang="en-US" b="1" i="1">
                          <a:latin typeface="Cambria Math" panose="02040503050406030204" pitchFamily="18" charset="0"/>
                        </a:rPr>
                        <m:t>+</m:t>
                      </m:r>
                      <m:sSup>
                        <m:sSupPr>
                          <m:ctrlPr>
                            <a:rPr lang="es-EC" b="1" i="1">
                              <a:latin typeface="Cambria Math" panose="02040503050406030204" pitchFamily="18" charset="0"/>
                            </a:rPr>
                          </m:ctrlPr>
                        </m:sSupPr>
                        <m:e>
                          <m:r>
                            <a:rPr lang="en-US" b="1" i="1">
                              <a:latin typeface="Cambria Math" panose="02040503050406030204" pitchFamily="18" charset="0"/>
                            </a:rPr>
                            <m:t>𝟏</m:t>
                          </m:r>
                          <m:r>
                            <a:rPr lang="en-US" b="1" i="1">
                              <a:latin typeface="Cambria Math" panose="02040503050406030204" pitchFamily="18" charset="0"/>
                            </a:rPr>
                            <m:t>.</m:t>
                          </m:r>
                          <m:r>
                            <a:rPr lang="en-US" b="1" i="1">
                              <a:latin typeface="Cambria Math" panose="02040503050406030204" pitchFamily="18" charset="0"/>
                            </a:rPr>
                            <m:t>𝟖𝟔𝟑𝟔</m:t>
                          </m:r>
                          <m:r>
                            <a:rPr lang="en-US" b="1" i="1">
                              <a:latin typeface="Cambria Math" panose="02040503050406030204" pitchFamily="18" charset="0"/>
                            </a:rPr>
                            <m:t>∗</m:t>
                          </m:r>
                          <m:sSub>
                            <m:sSubPr>
                              <m:ctrlPr>
                                <a:rPr lang="es-EC" b="1" i="1">
                                  <a:latin typeface="Cambria Math" panose="02040503050406030204" pitchFamily="18" charset="0"/>
                                </a:rPr>
                              </m:ctrlPr>
                            </m:sSubPr>
                            <m:e>
                              <m:r>
                                <a:rPr lang="en-US" b="1" i="1">
                                  <a:latin typeface="Cambria Math" panose="02040503050406030204" pitchFamily="18" charset="0"/>
                                </a:rPr>
                                <m:t>𝑻</m:t>
                              </m:r>
                            </m:e>
                            <m:sub>
                              <m:r>
                                <a:rPr lang="en-US" b="1" i="1">
                                  <a:latin typeface="Cambria Math" panose="02040503050406030204" pitchFamily="18" charset="0"/>
                                </a:rPr>
                                <m:t>𝟏</m:t>
                              </m:r>
                            </m:sub>
                          </m:sSub>
                        </m:e>
                        <m:sup>
                          <m:r>
                            <a:rPr lang="en-US" b="1" i="1">
                              <a:latin typeface="Cambria Math" panose="02040503050406030204" pitchFamily="18" charset="0"/>
                            </a:rPr>
                            <m:t>𝟐</m:t>
                          </m:r>
                        </m:sup>
                      </m:sSup>
                      <m:r>
                        <a:rPr lang="en-US" b="1" i="1">
                          <a:latin typeface="Cambria Math" panose="02040503050406030204" pitchFamily="18" charset="0"/>
                        </a:rPr>
                        <m:t>+</m:t>
                      </m:r>
                      <m:r>
                        <a:rPr lang="en-US" b="1" i="1">
                          <a:latin typeface="Cambria Math" panose="02040503050406030204" pitchFamily="18" charset="0"/>
                        </a:rPr>
                        <m:t>𝟐</m:t>
                      </m:r>
                      <m:r>
                        <a:rPr lang="en-US" b="1" i="1">
                          <a:latin typeface="Cambria Math" panose="02040503050406030204" pitchFamily="18" charset="0"/>
                        </a:rPr>
                        <m:t>,</m:t>
                      </m:r>
                      <m:r>
                        <a:rPr lang="en-US" b="1" i="1">
                          <a:latin typeface="Cambria Math" panose="02040503050406030204" pitchFamily="18" charset="0"/>
                        </a:rPr>
                        <m:t>𝟗𝟕𝟖𝟐</m:t>
                      </m:r>
                      <m:r>
                        <a:rPr lang="en-US" b="1" i="1">
                          <a:latin typeface="Cambria Math" panose="02040503050406030204" pitchFamily="18" charset="0"/>
                        </a:rPr>
                        <m:t>∗</m:t>
                      </m:r>
                      <m:sSub>
                        <m:sSubPr>
                          <m:ctrlPr>
                            <a:rPr lang="es-EC" b="1" i="1">
                              <a:latin typeface="Cambria Math" panose="02040503050406030204" pitchFamily="18" charset="0"/>
                            </a:rPr>
                          </m:ctrlPr>
                        </m:sSubPr>
                        <m:e>
                          <m:r>
                            <a:rPr lang="en-US" b="1" i="1">
                              <a:latin typeface="Cambria Math" panose="02040503050406030204" pitchFamily="18" charset="0"/>
                            </a:rPr>
                            <m:t>𝑻</m:t>
                          </m:r>
                        </m:e>
                        <m:sub>
                          <m:r>
                            <a:rPr lang="en-US" b="1" i="1">
                              <a:latin typeface="Cambria Math" panose="02040503050406030204" pitchFamily="18" charset="0"/>
                            </a:rPr>
                            <m:t>𝟏</m:t>
                          </m:r>
                        </m:sub>
                      </m:sSub>
                      <m:r>
                        <a:rPr lang="en-US" b="1" i="1">
                          <a:latin typeface="Cambria Math" panose="02040503050406030204" pitchFamily="18" charset="0"/>
                        </a:rPr>
                        <m:t>+</m:t>
                      </m:r>
                      <m:r>
                        <a:rPr lang="en-US" b="1" i="1">
                          <a:latin typeface="Cambria Math" panose="02040503050406030204" pitchFamily="18" charset="0"/>
                        </a:rPr>
                        <m:t>𝟐</m:t>
                      </m:r>
                      <m:r>
                        <a:rPr lang="en-US" b="1" i="1">
                          <a:latin typeface="Cambria Math" panose="02040503050406030204" pitchFamily="18" charset="0"/>
                        </a:rPr>
                        <m:t>,</m:t>
                      </m:r>
                      <m:r>
                        <a:rPr lang="en-US" b="1" i="1">
                          <a:latin typeface="Cambria Math" panose="02040503050406030204" pitchFamily="18" charset="0"/>
                        </a:rPr>
                        <m:t>𝟖𝟎𝟐</m:t>
                      </m:r>
                    </m:oMath>
                  </m:oMathPara>
                </a14:m>
                <a:endParaRPr lang="es-EC" dirty="0"/>
              </a:p>
            </p:txBody>
          </p:sp>
        </mc:Choice>
        <mc:Fallback>
          <p:sp>
            <p:nvSpPr>
              <p:cNvPr id="12" name="11 Rectángulo"/>
              <p:cNvSpPr>
                <a:spLocks noRot="1" noChangeAspect="1" noMove="1" noResize="1" noEditPoints="1" noAdjustHandles="1" noChangeArrowheads="1" noChangeShapeType="1" noTextEdit="1"/>
              </p:cNvSpPr>
              <p:nvPr/>
            </p:nvSpPr>
            <p:spPr>
              <a:xfrm>
                <a:off x="936005" y="5338404"/>
                <a:ext cx="7970812" cy="394852"/>
              </a:xfrm>
              <a:prstGeom prst="rect">
                <a:avLst/>
              </a:prstGeom>
              <a:blipFill rotWithShape="0">
                <a:blip r:embed="rId6"/>
                <a:stretch>
                  <a:fillRect b="-1563"/>
                </a:stretch>
              </a:blipFill>
            </p:spPr>
            <p:txBody>
              <a:bodyPr/>
              <a:lstStyle/>
              <a:p>
                <a:r>
                  <a:rPr lang="es-EC">
                    <a:noFill/>
                  </a:rPr>
                  <a:t> </a:t>
                </a:r>
              </a:p>
            </p:txBody>
          </p:sp>
        </mc:Fallback>
      </mc:AlternateContent>
      <p:sp>
        <p:nvSpPr>
          <p:cNvPr id="14" name="13 Rectángulo"/>
          <p:cNvSpPr/>
          <p:nvPr/>
        </p:nvSpPr>
        <p:spPr>
          <a:xfrm>
            <a:off x="395536" y="1043444"/>
            <a:ext cx="8703696" cy="369332"/>
          </a:xfrm>
          <a:prstGeom prst="rect">
            <a:avLst/>
          </a:prstGeom>
        </p:spPr>
        <p:txBody>
          <a:bodyPr wrap="square">
            <a:spAutoFit/>
          </a:bodyPr>
          <a:lstStyle/>
          <a:p>
            <a:pPr marL="285750" indent="-285750">
              <a:buFont typeface="Arial" panose="020B0604020202020204" pitchFamily="34" charset="0"/>
              <a:buChar char="•"/>
            </a:pPr>
            <a:r>
              <a:rPr lang="es-EC" b="1" i="1" dirty="0"/>
              <a:t> </a:t>
            </a:r>
            <a:r>
              <a:rPr lang="es-EC" b="1" i="1" dirty="0" smtClean="0"/>
              <a:t>ACONDICIONAMIENTO Y TRATAMIENTO DE SEÑAL DEL TERMOPAR TIPO J</a:t>
            </a:r>
            <a:endParaRPr lang="es-EC" b="1" i="1" dirty="0"/>
          </a:p>
        </p:txBody>
      </p:sp>
    </p:spTree>
    <p:extLst>
      <p:ext uri="{BB962C8B-B14F-4D97-AF65-F5344CB8AC3E}">
        <p14:creationId xmlns:p14="http://schemas.microsoft.com/office/powerpoint/2010/main" val="41854049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3131840" y="369961"/>
            <a:ext cx="3591635" cy="523220"/>
          </a:xfrm>
          <a:prstGeom prst="rect">
            <a:avLst/>
          </a:prstGeom>
        </p:spPr>
        <p:txBody>
          <a:bodyPr wrap="square">
            <a:spAutoFit/>
          </a:bodyPr>
          <a:lstStyle/>
          <a:p>
            <a:r>
              <a:rPr lang="es-EC" sz="2800" b="1" i="1" dirty="0" smtClean="0"/>
              <a:t>DISEÑO ELECTRÓNICO</a:t>
            </a:r>
            <a:endParaRPr lang="es-EC" sz="2800" b="1" i="1" dirty="0"/>
          </a:p>
        </p:txBody>
      </p:sp>
      <p:sp>
        <p:nvSpPr>
          <p:cNvPr id="16" name="15 Rectángulo"/>
          <p:cNvSpPr/>
          <p:nvPr/>
        </p:nvSpPr>
        <p:spPr>
          <a:xfrm>
            <a:off x="428711" y="1032345"/>
            <a:ext cx="8703696" cy="369332"/>
          </a:xfrm>
          <a:prstGeom prst="rect">
            <a:avLst/>
          </a:prstGeom>
        </p:spPr>
        <p:txBody>
          <a:bodyPr wrap="square">
            <a:spAutoFit/>
          </a:bodyPr>
          <a:lstStyle/>
          <a:p>
            <a:pPr marL="285750" indent="-285750">
              <a:buFont typeface="Arial" panose="020B0604020202020204" pitchFamily="34" charset="0"/>
              <a:buChar char="•"/>
            </a:pPr>
            <a:r>
              <a:rPr lang="es-EC" b="1" i="1" dirty="0"/>
              <a:t> </a:t>
            </a:r>
            <a:r>
              <a:rPr lang="es-EC" b="1" i="1" dirty="0" smtClean="0"/>
              <a:t>INTERPRETACIÓN DEL VOLUMEN DE LECHE MEDIANTE SENSOR MAXSONAR-EZ2</a:t>
            </a:r>
            <a:endParaRPr lang="es-EC" b="1" i="1" dirty="0"/>
          </a:p>
        </p:txBody>
      </p:sp>
      <mc:AlternateContent xmlns:mc="http://schemas.openxmlformats.org/markup-compatibility/2006">
        <mc:Choice xmlns:a14="http://schemas.microsoft.com/office/drawing/2010/main" Requires="a14">
          <p:sp>
            <p:nvSpPr>
              <p:cNvPr id="3" name="2 Rectángulo"/>
              <p:cNvSpPr/>
              <p:nvPr/>
            </p:nvSpPr>
            <p:spPr>
              <a:xfrm>
                <a:off x="582498" y="5410308"/>
                <a:ext cx="2544094" cy="3976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𝑚𝑒𝑑𝑖𝑑𝑜</m:t>
                              </m:r>
                            </m:sub>
                          </m:sSub>
                          <m:r>
                            <a:rPr lang="es-EC" i="1">
                              <a:latin typeface="Cambria Math" panose="02040503050406030204" pitchFamily="18" charset="0"/>
                            </a:rPr>
                            <m:t>=</m:t>
                          </m:r>
                          <m:r>
                            <a:rPr lang="es-EC" i="1">
                              <a:latin typeface="Cambria Math" panose="02040503050406030204" pitchFamily="18" charset="0"/>
                            </a:rPr>
                            <m:t>𝐴</m:t>
                          </m:r>
                          <m:r>
                            <a:rPr lang="es-EC" i="1">
                              <a:latin typeface="Cambria Math" panose="02040503050406030204" pitchFamily="18" charset="0"/>
                            </a:rPr>
                            <m:t>5</m:t>
                          </m:r>
                        </m:e>
                        <m:sub>
                          <m:r>
                            <a:rPr lang="es-EC" i="1">
                              <a:latin typeface="Cambria Math" panose="02040503050406030204" pitchFamily="18" charset="0"/>
                            </a:rPr>
                            <m:t>𝑖</m:t>
                          </m:r>
                        </m:sub>
                      </m:sSub>
                      <m:r>
                        <a:rPr lang="es-EC" b="1"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𝐷</m:t>
                          </m:r>
                        </m:e>
                        <m:sub>
                          <m:r>
                            <a:rPr lang="es-EC" i="1">
                              <a:latin typeface="Cambria Math" panose="02040503050406030204" pitchFamily="18" charset="0"/>
                            </a:rPr>
                            <m:t>𝑚𝑒𝑑𝑖𝑑𝑎</m:t>
                          </m:r>
                        </m:sub>
                      </m:sSub>
                    </m:oMath>
                  </m:oMathPara>
                </a14:m>
                <a:endParaRPr lang="es-EC" dirty="0"/>
              </a:p>
            </p:txBody>
          </p:sp>
        </mc:Choice>
        <mc:Fallback>
          <p:sp>
            <p:nvSpPr>
              <p:cNvPr id="3" name="2 Rectángulo"/>
              <p:cNvSpPr>
                <a:spLocks noRot="1" noChangeAspect="1" noMove="1" noResize="1" noEditPoints="1" noAdjustHandles="1" noChangeArrowheads="1" noChangeShapeType="1" noTextEdit="1"/>
              </p:cNvSpPr>
              <p:nvPr/>
            </p:nvSpPr>
            <p:spPr>
              <a:xfrm>
                <a:off x="582498" y="5410308"/>
                <a:ext cx="2544094" cy="397609"/>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4" name="3 Rectángulo"/>
              <p:cNvSpPr/>
              <p:nvPr/>
            </p:nvSpPr>
            <p:spPr>
              <a:xfrm>
                <a:off x="5094902" y="1628800"/>
                <a:ext cx="2702856"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𝐷</m:t>
                          </m:r>
                        </m:e>
                        <m:sub>
                          <m:r>
                            <a:rPr lang="es-EC" i="1">
                              <a:latin typeface="Cambria Math" panose="02040503050406030204" pitchFamily="18" charset="0"/>
                            </a:rPr>
                            <m:t>𝑚𝑒𝑑𝑖𝑑𝑎</m:t>
                          </m:r>
                        </m:sub>
                      </m:sSub>
                      <m:r>
                        <a:rPr lang="es-EC" i="1">
                          <a:latin typeface="Cambria Math" panose="02040503050406030204" pitchFamily="18" charset="0"/>
                        </a:rPr>
                        <m:t>=</m:t>
                      </m:r>
                      <m:r>
                        <a:rPr lang="es-EC" i="1">
                          <a:latin typeface="Cambria Math" panose="02040503050406030204" pitchFamily="18" charset="0"/>
                        </a:rPr>
                        <m:t>𝐴𝐷𝐶</m:t>
                      </m:r>
                      <m:r>
                        <a:rPr lang="es-EC" i="1">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𝐷𝑖𝑠𝑡</m:t>
                              </m:r>
                            </m:e>
                            <m:sub>
                              <m:r>
                                <a:rPr lang="es-EC" i="1">
                                  <a:latin typeface="Cambria Math" panose="02040503050406030204" pitchFamily="18" charset="0"/>
                                </a:rPr>
                                <m:t>𝑚𝑎𝑥</m:t>
                              </m:r>
                            </m:sub>
                          </m:sSub>
                        </m:num>
                        <m:den>
                          <m:r>
                            <a:rPr lang="es-EC" i="1">
                              <a:latin typeface="Cambria Math" panose="02040503050406030204" pitchFamily="18" charset="0"/>
                            </a:rPr>
                            <m:t>255</m:t>
                          </m:r>
                        </m:den>
                      </m:f>
                    </m:oMath>
                  </m:oMathPara>
                </a14:m>
                <a:endParaRPr lang="es-EC" dirty="0"/>
              </a:p>
            </p:txBody>
          </p:sp>
        </mc:Choice>
        <mc:Fallback>
          <p:sp>
            <p:nvSpPr>
              <p:cNvPr id="4" name="3 Rectángulo"/>
              <p:cNvSpPr>
                <a:spLocks noRot="1" noChangeAspect="1" noMove="1" noResize="1" noEditPoints="1" noAdjustHandles="1" noChangeArrowheads="1" noChangeShapeType="1" noTextEdit="1"/>
              </p:cNvSpPr>
              <p:nvPr/>
            </p:nvSpPr>
            <p:spPr>
              <a:xfrm>
                <a:off x="5094902" y="1628800"/>
                <a:ext cx="2702856" cy="610936"/>
              </a:xfrm>
              <a:prstGeom prst="rect">
                <a:avLst/>
              </a:prstGeom>
              <a:blipFill rotWithShape="0">
                <a:blip r:embed="rId6"/>
                <a:stretch>
                  <a:fillRect/>
                </a:stretch>
              </a:blipFill>
            </p:spPr>
            <p:txBody>
              <a:bodyPr/>
              <a:lstStyle/>
              <a:p>
                <a:r>
                  <a:rPr lang="es-EC">
                    <a:noFill/>
                  </a:rPr>
                  <a:t> </a:t>
                </a:r>
              </a:p>
            </p:txBody>
          </p:sp>
        </mc:Fallback>
      </mc:AlternateContent>
      <p:graphicFrame>
        <p:nvGraphicFramePr>
          <p:cNvPr id="19" name="18 Gráfico"/>
          <p:cNvGraphicFramePr/>
          <p:nvPr>
            <p:extLst>
              <p:ext uri="{D42A27DB-BD31-4B8C-83A1-F6EECF244321}">
                <p14:modId xmlns:p14="http://schemas.microsoft.com/office/powerpoint/2010/main" val="1398358723"/>
              </p:ext>
            </p:extLst>
          </p:nvPr>
        </p:nvGraphicFramePr>
        <p:xfrm>
          <a:off x="3410547" y="2334210"/>
          <a:ext cx="5721859" cy="3274901"/>
        </p:xfrm>
        <a:graphic>
          <a:graphicData uri="http://schemas.openxmlformats.org/drawingml/2006/chart">
            <c:chart xmlns:c="http://schemas.openxmlformats.org/drawingml/2006/chart" xmlns:r="http://schemas.openxmlformats.org/officeDocument/2006/relationships" r:id="rId7"/>
          </a:graphicData>
        </a:graphic>
      </p:graphicFrame>
      <mc:AlternateContent xmlns:mc="http://schemas.openxmlformats.org/markup-compatibility/2006">
        <mc:Choice xmlns:a14="http://schemas.microsoft.com/office/drawing/2010/main" Requires="a14">
          <p:sp>
            <p:nvSpPr>
              <p:cNvPr id="18" name="17 Rectángulo"/>
              <p:cNvSpPr/>
              <p:nvPr/>
            </p:nvSpPr>
            <p:spPr>
              <a:xfrm>
                <a:off x="4185262" y="5609112"/>
                <a:ext cx="4522135" cy="613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C" b="1" i="1">
                              <a:latin typeface="Cambria Math" panose="02040503050406030204" pitchFamily="18" charset="0"/>
                            </a:rPr>
                            <m:t>𝑽</m:t>
                          </m:r>
                        </m:e>
                        <m:sub>
                          <m:r>
                            <a:rPr lang="es-EC" b="1" i="1">
                              <a:latin typeface="Cambria Math" panose="02040503050406030204" pitchFamily="18" charset="0"/>
                            </a:rPr>
                            <m:t>𝒇𝒊𝒏𝒂𝒍</m:t>
                          </m:r>
                        </m:sub>
                      </m:sSub>
                      <m:r>
                        <a:rPr lang="es-EC" b="1" i="1">
                          <a:latin typeface="Cambria Math" panose="02040503050406030204" pitchFamily="18" charset="0"/>
                        </a:rPr>
                        <m:t>=</m:t>
                      </m:r>
                      <m:sSub>
                        <m:sSubPr>
                          <m:ctrlPr>
                            <a:rPr lang="es-EC" b="1" i="1">
                              <a:latin typeface="Cambria Math" panose="02040503050406030204" pitchFamily="18" charset="0"/>
                            </a:rPr>
                          </m:ctrlPr>
                        </m:sSubPr>
                        <m:e>
                          <m:r>
                            <a:rPr lang="es-EC" b="1" i="1">
                              <a:latin typeface="Cambria Math" panose="02040503050406030204" pitchFamily="18" charset="0"/>
                            </a:rPr>
                            <m:t>𝑽</m:t>
                          </m:r>
                        </m:e>
                        <m:sub>
                          <m:r>
                            <a:rPr lang="es-EC" b="1" i="1">
                              <a:latin typeface="Cambria Math" panose="02040503050406030204" pitchFamily="18" charset="0"/>
                            </a:rPr>
                            <m:t>𝒊𝒏𝒕</m:t>
                          </m:r>
                          <m:r>
                            <a:rPr lang="es-EC" b="1" i="1">
                              <a:latin typeface="Cambria Math" panose="02040503050406030204" pitchFamily="18" charset="0"/>
                            </a:rPr>
                            <m:t>−</m:t>
                          </m:r>
                          <m:r>
                            <a:rPr lang="es-EC" b="1" i="1">
                              <a:latin typeface="Cambria Math" panose="02040503050406030204" pitchFamily="18" charset="0"/>
                            </a:rPr>
                            <m:t>𝒓𝒆𝒂𝒍</m:t>
                          </m:r>
                        </m:sub>
                      </m:sSub>
                      <m:r>
                        <a:rPr lang="es-EC" b="1" i="1">
                          <a:latin typeface="Cambria Math" panose="02040503050406030204" pitchFamily="18" charset="0"/>
                        </a:rPr>
                        <m:t>−</m:t>
                      </m:r>
                      <m:sSub>
                        <m:sSubPr>
                          <m:ctrlPr>
                            <a:rPr lang="es-EC" b="1" i="1">
                              <a:latin typeface="Cambria Math" panose="02040503050406030204" pitchFamily="18" charset="0"/>
                            </a:rPr>
                          </m:ctrlPr>
                        </m:sSubPr>
                        <m:e>
                          <m:r>
                            <a:rPr lang="es-EC" b="1" i="1">
                              <a:latin typeface="Cambria Math" panose="02040503050406030204" pitchFamily="18" charset="0"/>
                            </a:rPr>
                            <m:t>(</m:t>
                          </m:r>
                          <m:r>
                            <a:rPr lang="es-EC" b="1" i="1">
                              <a:latin typeface="Cambria Math" panose="02040503050406030204" pitchFamily="18" charset="0"/>
                            </a:rPr>
                            <m:t>𝑨</m:t>
                          </m:r>
                          <m:r>
                            <a:rPr lang="es-EC" b="1" i="1">
                              <a:latin typeface="Cambria Math" panose="02040503050406030204" pitchFamily="18" charset="0"/>
                            </a:rPr>
                            <m:t>𝟓</m:t>
                          </m:r>
                        </m:e>
                        <m:sub>
                          <m:r>
                            <a:rPr lang="es-EC" b="1" i="1">
                              <a:latin typeface="Cambria Math" panose="02040503050406030204" pitchFamily="18" charset="0"/>
                            </a:rPr>
                            <m:t>𝒊</m:t>
                          </m:r>
                        </m:sub>
                      </m:sSub>
                      <m:r>
                        <a:rPr lang="es-EC" b="1" i="1">
                          <a:latin typeface="Cambria Math" panose="02040503050406030204" pitchFamily="18" charset="0"/>
                        </a:rPr>
                        <m:t>∗</m:t>
                      </m:r>
                      <m:r>
                        <a:rPr lang="es-EC" b="1" i="1">
                          <a:latin typeface="Cambria Math" panose="02040503050406030204" pitchFamily="18" charset="0"/>
                        </a:rPr>
                        <m:t>𝑨𝑫𝑪</m:t>
                      </m:r>
                      <m:r>
                        <a:rPr lang="es-EC" b="1" i="1">
                          <a:latin typeface="Cambria Math" panose="02040503050406030204" pitchFamily="18" charset="0"/>
                        </a:rPr>
                        <m:t>∗</m:t>
                      </m:r>
                      <m:f>
                        <m:fPr>
                          <m:ctrlPr>
                            <a:rPr lang="es-EC" b="1" i="1">
                              <a:latin typeface="Cambria Math" panose="02040503050406030204" pitchFamily="18" charset="0"/>
                            </a:rPr>
                          </m:ctrlPr>
                        </m:fPr>
                        <m:num>
                          <m:sSub>
                            <m:sSubPr>
                              <m:ctrlPr>
                                <a:rPr lang="es-EC" b="1" i="1">
                                  <a:latin typeface="Cambria Math" panose="02040503050406030204" pitchFamily="18" charset="0"/>
                                </a:rPr>
                              </m:ctrlPr>
                            </m:sSubPr>
                            <m:e>
                              <m:r>
                                <a:rPr lang="es-EC" b="1" i="1">
                                  <a:latin typeface="Cambria Math" panose="02040503050406030204" pitchFamily="18" charset="0"/>
                                </a:rPr>
                                <m:t>𝑫𝒊𝒔𝒕</m:t>
                              </m:r>
                            </m:e>
                            <m:sub>
                              <m:r>
                                <a:rPr lang="es-EC" b="1" i="1">
                                  <a:latin typeface="Cambria Math" panose="02040503050406030204" pitchFamily="18" charset="0"/>
                                </a:rPr>
                                <m:t>𝒎𝒂𝒙</m:t>
                              </m:r>
                            </m:sub>
                          </m:sSub>
                        </m:num>
                        <m:den>
                          <m:r>
                            <a:rPr lang="es-EC" b="1" i="1">
                              <a:latin typeface="Cambria Math" panose="02040503050406030204" pitchFamily="18" charset="0"/>
                            </a:rPr>
                            <m:t>𝟐𝟓𝟓</m:t>
                          </m:r>
                        </m:den>
                      </m:f>
                      <m:r>
                        <a:rPr lang="es-EC" b="1" i="1">
                          <a:latin typeface="Cambria Math" panose="02040503050406030204" pitchFamily="18" charset="0"/>
                        </a:rPr>
                        <m:t>)</m:t>
                      </m:r>
                    </m:oMath>
                  </m:oMathPara>
                </a14:m>
                <a:endParaRPr lang="es-EC" dirty="0"/>
              </a:p>
            </p:txBody>
          </p:sp>
        </mc:Choice>
        <mc:Fallback>
          <p:sp>
            <p:nvSpPr>
              <p:cNvPr id="18" name="17 Rectángulo"/>
              <p:cNvSpPr>
                <a:spLocks noRot="1" noChangeAspect="1" noMove="1" noResize="1" noEditPoints="1" noAdjustHandles="1" noChangeArrowheads="1" noChangeShapeType="1" noTextEdit="1"/>
              </p:cNvSpPr>
              <p:nvPr/>
            </p:nvSpPr>
            <p:spPr>
              <a:xfrm>
                <a:off x="4185262" y="5609112"/>
                <a:ext cx="4522135" cy="613886"/>
              </a:xfrm>
              <a:prstGeom prst="rect">
                <a:avLst/>
              </a:prstGeom>
              <a:blipFill rotWithShape="0">
                <a:blip r:embed="rId8"/>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20" name="4 Rectángulo"/>
              <p:cNvSpPr/>
              <p:nvPr/>
            </p:nvSpPr>
            <p:spPr>
              <a:xfrm>
                <a:off x="427812" y="1658498"/>
                <a:ext cx="2679065" cy="61837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C" b="1" i="1">
                              <a:latin typeface="Cambria Math" panose="02040503050406030204" pitchFamily="18" charset="0"/>
                            </a:rPr>
                            <m:t>𝑺𝒆𝒏𝒔𝒊</m:t>
                          </m:r>
                        </m:e>
                        <m:sub>
                          <m:r>
                            <a:rPr lang="es-EC" b="1" i="1">
                              <a:latin typeface="Cambria Math" panose="02040503050406030204" pitchFamily="18" charset="0"/>
                            </a:rPr>
                            <m:t>𝒏𝒊𝒗𝒆𝒍</m:t>
                          </m:r>
                        </m:sub>
                      </m:sSub>
                      <m:r>
                        <a:rPr lang="es-EC" i="1">
                          <a:latin typeface="Cambria Math" panose="02040503050406030204" pitchFamily="18" charset="0"/>
                        </a:rPr>
                        <m:t>=</m:t>
                      </m:r>
                      <m:r>
                        <a:rPr lang="es-EC" b="1" i="1">
                          <a:latin typeface="Cambria Math" panose="02040503050406030204" pitchFamily="18" charset="0"/>
                        </a:rPr>
                        <m:t>𝟎</m:t>
                      </m:r>
                      <m:r>
                        <a:rPr lang="es-EC" b="1" i="1">
                          <a:latin typeface="Cambria Math" panose="02040503050406030204" pitchFamily="18" charset="0"/>
                        </a:rPr>
                        <m:t>,</m:t>
                      </m:r>
                      <m:r>
                        <a:rPr lang="es-EC" b="1" i="1">
                          <a:latin typeface="Cambria Math" panose="02040503050406030204" pitchFamily="18" charset="0"/>
                        </a:rPr>
                        <m:t>𝟑𝟖𝟓</m:t>
                      </m:r>
                      <m:f>
                        <m:fPr>
                          <m:ctrlPr>
                            <a:rPr lang="es-EC" b="1" i="1">
                              <a:latin typeface="Cambria Math" panose="02040503050406030204" pitchFamily="18" charset="0"/>
                            </a:rPr>
                          </m:ctrlPr>
                        </m:fPr>
                        <m:num>
                          <m:r>
                            <a:rPr lang="es-EC" b="1" i="1">
                              <a:latin typeface="Cambria Math" panose="02040503050406030204" pitchFamily="18" charset="0"/>
                            </a:rPr>
                            <m:t>𝒎𝑽</m:t>
                          </m:r>
                        </m:num>
                        <m:den>
                          <m:r>
                            <a:rPr lang="es-EC" b="1" i="1">
                              <a:latin typeface="Cambria Math" panose="02040503050406030204" pitchFamily="18" charset="0"/>
                            </a:rPr>
                            <m:t>𝒎𝒎</m:t>
                          </m:r>
                        </m:den>
                      </m:f>
                    </m:oMath>
                  </m:oMathPara>
                </a14:m>
                <a:endParaRPr lang="es-EC" dirty="0"/>
              </a:p>
            </p:txBody>
          </p:sp>
        </mc:Choice>
        <mc:Fallback>
          <p:sp>
            <p:nvSpPr>
              <p:cNvPr id="20" name="4 Rectángulo"/>
              <p:cNvSpPr>
                <a:spLocks noRot="1" noChangeAspect="1" noMove="1" noResize="1" noEditPoints="1" noAdjustHandles="1" noChangeArrowheads="1" noChangeShapeType="1" noTextEdit="1"/>
              </p:cNvSpPr>
              <p:nvPr/>
            </p:nvSpPr>
            <p:spPr>
              <a:xfrm>
                <a:off x="427812" y="1658498"/>
                <a:ext cx="2679065" cy="618374"/>
              </a:xfrm>
              <a:prstGeom prst="rect">
                <a:avLst/>
              </a:prstGeom>
              <a:blipFill rotWithShape="0">
                <a:blip r:embed="rId9"/>
                <a:stretch>
                  <a:fillRect/>
                </a:stretch>
              </a:blipFill>
            </p:spPr>
            <p:txBody>
              <a:bodyPr/>
              <a:lstStyle/>
              <a:p>
                <a:r>
                  <a:rPr lang="es-EC">
                    <a:noFill/>
                  </a:rPr>
                  <a:t> </a:t>
                </a:r>
              </a:p>
            </p:txBody>
          </p:sp>
        </mc:Fallback>
      </mc:AlternateContent>
      <p:grpSp>
        <p:nvGrpSpPr>
          <p:cNvPr id="23" name="Grupo 22"/>
          <p:cNvGrpSpPr/>
          <p:nvPr/>
        </p:nvGrpSpPr>
        <p:grpSpPr>
          <a:xfrm>
            <a:off x="827584" y="2795311"/>
            <a:ext cx="2841835" cy="2400300"/>
            <a:chOff x="827584" y="2795311"/>
            <a:chExt cx="2841835" cy="2400300"/>
          </a:xfrm>
        </p:grpSpPr>
        <p:grpSp>
          <p:nvGrpSpPr>
            <p:cNvPr id="7" name="435 Grupo"/>
            <p:cNvGrpSpPr/>
            <p:nvPr/>
          </p:nvGrpSpPr>
          <p:grpSpPr>
            <a:xfrm>
              <a:off x="827584" y="2795311"/>
              <a:ext cx="2841835" cy="2400300"/>
              <a:chOff x="0" y="0"/>
              <a:chExt cx="3899895" cy="3743864"/>
            </a:xfrm>
          </p:grpSpPr>
          <p:pic>
            <p:nvPicPr>
              <p:cNvPr id="8" name="7 Imagen" descr="G:\TESIS\Tesis hacienda Alborado\Solidwork\Ensamble Tanque\Ensamblaje - tanque_imagen_1.png"/>
              <p:cNvPicPr>
                <a:picLocks noChangeAspect="1"/>
              </p:cNvPicPr>
              <p:nvPr/>
            </p:nvPicPr>
            <p:blipFill rotWithShape="1">
              <a:blip r:embed="rId10">
                <a:extLst>
                  <a:ext uri="{28A0092B-C50C-407E-A947-70E740481C1C}">
                    <a14:useLocalDpi xmlns:a14="http://schemas.microsoft.com/office/drawing/2010/main" val="0"/>
                  </a:ext>
                </a:extLst>
              </a:blip>
              <a:srcRect l="23238" t="6707" r="30768" b="7691"/>
              <a:stretch/>
            </p:blipFill>
            <p:spPr bwMode="auto">
              <a:xfrm>
                <a:off x="0" y="0"/>
                <a:ext cx="2579298" cy="3743864"/>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9" name="2049 Cuadro de texto"/>
                  <p:cNvSpPr txBox="1"/>
                  <p:nvPr/>
                </p:nvSpPr>
                <p:spPr>
                  <a:xfrm>
                    <a:off x="353662" y="2294135"/>
                    <a:ext cx="1060758" cy="607059"/>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s-EC" sz="1300" i="1">
                                  <a:effectLst/>
                                  <a:latin typeface="Cambria Math" panose="02040503050406030204" pitchFamily="18" charset="0"/>
                                  <a:ea typeface="Calibri"/>
                                  <a:cs typeface="Times New Roman"/>
                                </a:rPr>
                              </m:ctrlPr>
                            </m:sSubPr>
                            <m:e>
                              <m:r>
                                <a:rPr lang="es-EC" sz="1300" i="1">
                                  <a:effectLst/>
                                  <a:latin typeface="Cambria Math"/>
                                  <a:ea typeface="Calibri"/>
                                  <a:cs typeface="Times New Roman"/>
                                </a:rPr>
                                <m:t>𝑉</m:t>
                              </m:r>
                            </m:e>
                            <m:sub>
                              <m:r>
                                <a:rPr lang="es-EC" sz="1300" i="1">
                                  <a:effectLst/>
                                  <a:latin typeface="Cambria Math"/>
                                  <a:ea typeface="Calibri"/>
                                  <a:cs typeface="Times New Roman"/>
                                </a:rPr>
                                <m:t>𝑓𝑖𝑛𝑎𝑙</m:t>
                              </m:r>
                            </m:sub>
                          </m:sSub>
                        </m:oMath>
                      </m:oMathPara>
                    </a14:m>
                    <a:endParaRPr lang="es-EC" sz="1200">
                      <a:effectLst/>
                      <a:latin typeface="Arial"/>
                      <a:ea typeface="Calibri"/>
                    </a:endParaRPr>
                  </a:p>
                </p:txBody>
              </p:sp>
            </mc:Choice>
            <mc:Fallback xmlns="">
              <p:sp>
                <p:nvSpPr>
                  <p:cNvPr id="9" name="2049 Cuadro de texto"/>
                  <p:cNvSpPr txBox="1">
                    <a:spLocks noRot="1" noChangeAspect="1" noMove="1" noResize="1" noEditPoints="1" noAdjustHandles="1" noChangeArrowheads="1" noChangeShapeType="1" noTextEdit="1"/>
                  </p:cNvSpPr>
                  <p:nvPr/>
                </p:nvSpPr>
                <p:spPr>
                  <a:xfrm>
                    <a:off x="353662" y="2294135"/>
                    <a:ext cx="1060758" cy="607059"/>
                  </a:xfrm>
                  <a:prstGeom prst="rect">
                    <a:avLst/>
                  </a:prstGeom>
                  <a:blipFill rotWithShape="1">
                    <a:blip r:embed="rId11"/>
                    <a:stretch>
                      <a:fillRect/>
                    </a:stretch>
                  </a:blipFill>
                  <a:ln w="6350">
                    <a:noFill/>
                  </a:ln>
                  <a:effectLst/>
                </p:spPr>
                <p:txBody>
                  <a:bodyPr/>
                  <a:lstStyle/>
                  <a:p>
                    <a:r>
                      <a:rPr lang="es-EC">
                        <a:noFill/>
                      </a:rPr>
                      <a:t> </a:t>
                    </a:r>
                  </a:p>
                </p:txBody>
              </p:sp>
            </mc:Fallback>
          </mc:AlternateContent>
          <p:cxnSp>
            <p:nvCxnSpPr>
              <p:cNvPr id="11" name="2050 Conector recto"/>
              <p:cNvCxnSpPr/>
              <p:nvPr/>
            </p:nvCxnSpPr>
            <p:spPr>
              <a:xfrm>
                <a:off x="1155940" y="439947"/>
                <a:ext cx="103517" cy="124206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2" name="2051 Conector recto"/>
              <p:cNvCxnSpPr/>
              <p:nvPr/>
            </p:nvCxnSpPr>
            <p:spPr>
              <a:xfrm flipH="1">
                <a:off x="1276710" y="439947"/>
                <a:ext cx="137795" cy="1242060"/>
              </a:xfrm>
              <a:prstGeom prst="line">
                <a:avLst/>
              </a:prstGeom>
              <a:ln>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 name="2052 Cuadro de texto"/>
                  <p:cNvSpPr txBox="1"/>
                  <p:nvPr/>
                </p:nvSpPr>
                <p:spPr>
                  <a:xfrm>
                    <a:off x="319401" y="1086631"/>
                    <a:ext cx="817803" cy="502404"/>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s-EC" sz="1300" i="1">
                                  <a:effectLst/>
                                  <a:latin typeface="Cambria Math" panose="02040503050406030204" pitchFamily="18" charset="0"/>
                                  <a:ea typeface="Calibri"/>
                                  <a:cs typeface="Times New Roman"/>
                                </a:rPr>
                              </m:ctrlPr>
                            </m:sSubPr>
                            <m:e>
                              <m:r>
                                <a:rPr lang="es-EC" sz="1300" i="1">
                                  <a:effectLst/>
                                  <a:latin typeface="Cambria Math"/>
                                  <a:ea typeface="Calibri"/>
                                  <a:cs typeface="Times New Roman"/>
                                </a:rPr>
                                <m:t>𝑉</m:t>
                              </m:r>
                            </m:e>
                            <m:sub>
                              <m:r>
                                <a:rPr lang="es-EC" sz="1300" i="1">
                                  <a:effectLst/>
                                  <a:latin typeface="Cambria Math"/>
                                  <a:ea typeface="Calibri"/>
                                  <a:cs typeface="Times New Roman"/>
                                </a:rPr>
                                <m:t>𝑚𝑒𝑑𝑖𝑑𝑜</m:t>
                              </m:r>
                            </m:sub>
                          </m:sSub>
                        </m:oMath>
                      </m:oMathPara>
                    </a14:m>
                    <a:endParaRPr lang="es-EC" sz="1200">
                      <a:effectLst/>
                      <a:latin typeface="Arial"/>
                      <a:ea typeface="Calibri"/>
                    </a:endParaRPr>
                  </a:p>
                </p:txBody>
              </p:sp>
            </mc:Choice>
            <mc:Fallback xmlns="">
              <p:sp>
                <p:nvSpPr>
                  <p:cNvPr id="13" name="2052 Cuadro de texto"/>
                  <p:cNvSpPr txBox="1">
                    <a:spLocks noRot="1" noChangeAspect="1" noMove="1" noResize="1" noEditPoints="1" noAdjustHandles="1" noChangeArrowheads="1" noChangeShapeType="1" noTextEdit="1"/>
                  </p:cNvSpPr>
                  <p:nvPr/>
                </p:nvSpPr>
                <p:spPr>
                  <a:xfrm>
                    <a:off x="319401" y="1086631"/>
                    <a:ext cx="817803" cy="502404"/>
                  </a:xfrm>
                  <a:prstGeom prst="rect">
                    <a:avLst/>
                  </a:prstGeom>
                  <a:blipFill rotWithShape="1">
                    <a:blip r:embed="rId12"/>
                    <a:stretch>
                      <a:fillRect r="-3030"/>
                    </a:stretch>
                  </a:blipFill>
                  <a:ln w="6350">
                    <a:solidFill>
                      <a:prstClr val="black"/>
                    </a:solidFill>
                  </a:ln>
                  <a:effectLst/>
                </p:spPr>
                <p:txBody>
                  <a:bodyPr/>
                  <a:lstStyle/>
                  <a:p>
                    <a:r>
                      <a:rPr lang="es-EC">
                        <a:noFill/>
                      </a:rPr>
                      <a:t> </a:t>
                    </a:r>
                  </a:p>
                </p:txBody>
              </p:sp>
            </mc:Fallback>
          </mc:AlternateContent>
          <p:cxnSp>
            <p:nvCxnSpPr>
              <p:cNvPr id="14" name="2053 Conector recto de flecha"/>
              <p:cNvCxnSpPr/>
              <p:nvPr/>
            </p:nvCxnSpPr>
            <p:spPr>
              <a:xfrm>
                <a:off x="1630393" y="396815"/>
                <a:ext cx="0" cy="128491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5" name="2054 Cuadro de texto"/>
                  <p:cNvSpPr txBox="1"/>
                  <p:nvPr/>
                </p:nvSpPr>
                <p:spPr>
                  <a:xfrm>
                    <a:off x="2870514" y="785436"/>
                    <a:ext cx="1029381" cy="43947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s-EC" sz="1300" i="1">
                                  <a:effectLst/>
                                  <a:latin typeface="Cambria Math" panose="02040503050406030204" pitchFamily="18" charset="0"/>
                                  <a:ea typeface="Calibri"/>
                                  <a:cs typeface="Times New Roman"/>
                                </a:rPr>
                              </m:ctrlPr>
                            </m:sSubPr>
                            <m:e>
                              <m:r>
                                <a:rPr lang="es-EC" sz="1300" i="1">
                                  <a:effectLst/>
                                  <a:latin typeface="Cambria Math"/>
                                  <a:ea typeface="Calibri"/>
                                  <a:cs typeface="Times New Roman"/>
                                </a:rPr>
                                <m:t>𝐷</m:t>
                              </m:r>
                            </m:e>
                            <m:sub>
                              <m:r>
                                <a:rPr lang="es-EC" sz="1300" i="1">
                                  <a:effectLst/>
                                  <a:latin typeface="Cambria Math"/>
                                  <a:ea typeface="Calibri"/>
                                  <a:cs typeface="Times New Roman"/>
                                </a:rPr>
                                <m:t>𝑚𝑒𝑑𝑖𝑑𝑎</m:t>
                              </m:r>
                            </m:sub>
                          </m:sSub>
                        </m:oMath>
                      </m:oMathPara>
                    </a14:m>
                    <a:endParaRPr lang="es-EC" sz="1200" dirty="0">
                      <a:effectLst/>
                      <a:latin typeface="Arial"/>
                      <a:ea typeface="Calibri"/>
                    </a:endParaRPr>
                  </a:p>
                </p:txBody>
              </p:sp>
            </mc:Choice>
            <mc:Fallback>
              <p:sp>
                <p:nvSpPr>
                  <p:cNvPr id="15" name="2054 Cuadro de texto"/>
                  <p:cNvSpPr txBox="1">
                    <a:spLocks noRot="1" noChangeAspect="1" noMove="1" noResize="1" noEditPoints="1" noAdjustHandles="1" noChangeArrowheads="1" noChangeShapeType="1" noTextEdit="1"/>
                  </p:cNvSpPr>
                  <p:nvPr/>
                </p:nvSpPr>
                <p:spPr>
                  <a:xfrm>
                    <a:off x="2870514" y="785436"/>
                    <a:ext cx="1029381" cy="439472"/>
                  </a:xfrm>
                  <a:prstGeom prst="rect">
                    <a:avLst/>
                  </a:prstGeom>
                  <a:blipFill rotWithShape="0">
                    <a:blip r:embed="rId13"/>
                    <a:stretch>
                      <a:fillRect/>
                    </a:stretch>
                  </a:blipFill>
                  <a:ln w="6350">
                    <a:noFill/>
                  </a:ln>
                  <a:effectLst/>
                </p:spPr>
                <p:txBody>
                  <a:bodyPr/>
                  <a:lstStyle/>
                  <a:p>
                    <a:r>
                      <a:rPr lang="es-EC">
                        <a:noFill/>
                      </a:rPr>
                      <a:t> </a:t>
                    </a:r>
                  </a:p>
                </p:txBody>
              </p:sp>
            </mc:Fallback>
          </mc:AlternateContent>
        </p:grpSp>
        <p:cxnSp>
          <p:nvCxnSpPr>
            <p:cNvPr id="22" name="Conector recto de flecha 21"/>
            <p:cNvCxnSpPr/>
            <p:nvPr/>
          </p:nvCxnSpPr>
          <p:spPr>
            <a:xfrm>
              <a:off x="2087652" y="3461619"/>
              <a:ext cx="900172"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123795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1731712" y="244781"/>
            <a:ext cx="7183270" cy="523220"/>
          </a:xfrm>
          <a:prstGeom prst="rect">
            <a:avLst/>
          </a:prstGeom>
        </p:spPr>
        <p:txBody>
          <a:bodyPr wrap="square">
            <a:spAutoFit/>
          </a:bodyPr>
          <a:lstStyle/>
          <a:p>
            <a:r>
              <a:rPr lang="es-EC" sz="2800" b="1" i="1" dirty="0" smtClean="0"/>
              <a:t>SELECCIÓN DE PROTECCIONES ELÉCTRICAS</a:t>
            </a:r>
            <a:endParaRPr lang="es-EC" sz="2800" b="1" i="1" dirty="0"/>
          </a:p>
        </p:txBody>
      </p:sp>
      <p:sp>
        <p:nvSpPr>
          <p:cNvPr id="6" name="Rectángulo 5"/>
          <p:cNvSpPr/>
          <p:nvPr/>
        </p:nvSpPr>
        <p:spPr>
          <a:xfrm>
            <a:off x="3995935" y="899428"/>
            <a:ext cx="1572803" cy="369332"/>
          </a:xfrm>
          <a:prstGeom prst="rect">
            <a:avLst/>
          </a:prstGeom>
        </p:spPr>
        <p:txBody>
          <a:bodyPr wrap="none">
            <a:spAutoFit/>
          </a:bodyPr>
          <a:lstStyle/>
          <a:p>
            <a:r>
              <a:rPr lang="es-EC" b="1" i="1" dirty="0" smtClean="0"/>
              <a:t>CONTACTORES</a:t>
            </a:r>
            <a:endParaRPr lang="es-EC" b="1" i="1" dirty="0"/>
          </a:p>
        </p:txBody>
      </p:sp>
      <mc:AlternateContent xmlns:mc="http://schemas.openxmlformats.org/markup-compatibility/2006" xmlns:a14="http://schemas.microsoft.com/office/drawing/2010/main">
        <mc:Choice Requires="a14">
          <p:sp>
            <p:nvSpPr>
              <p:cNvPr id="10" name="Rectángulo 9"/>
              <p:cNvSpPr/>
              <p:nvPr/>
            </p:nvSpPr>
            <p:spPr>
              <a:xfrm>
                <a:off x="3275856" y="2204864"/>
                <a:ext cx="2268505" cy="3942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C" b="1" i="1">
                              <a:latin typeface="Cambria Math" panose="02040503050406030204" pitchFamily="18" charset="0"/>
                            </a:rPr>
                            <m:t>𝑰</m:t>
                          </m:r>
                        </m:e>
                        <m:sub>
                          <m:r>
                            <a:rPr lang="es-EC" b="1" i="1">
                              <a:latin typeface="Cambria Math" panose="02040503050406030204" pitchFamily="18" charset="0"/>
                            </a:rPr>
                            <m:t>𝒄𝒄𝒐𝒎𝒑𝒓𝒆𝒔𝒐𝒓</m:t>
                          </m:r>
                        </m:sub>
                      </m:sSub>
                      <m:r>
                        <a:rPr lang="es-EC" b="0" i="0">
                          <a:latin typeface="Cambria Math" panose="02040503050406030204" pitchFamily="18" charset="0"/>
                        </a:rPr>
                        <m:t>=35,8 </m:t>
                      </m:r>
                      <m:r>
                        <a:rPr lang="es-EC" b="1" i="1">
                          <a:latin typeface="Cambria Math" panose="02040503050406030204" pitchFamily="18" charset="0"/>
                        </a:rPr>
                        <m:t>𝑨</m:t>
                      </m:r>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3275856" y="2204864"/>
                <a:ext cx="2268505" cy="394210"/>
              </a:xfrm>
              <a:prstGeom prst="rect">
                <a:avLst/>
              </a:prstGeom>
              <a:blipFill rotWithShape="1">
                <a:blip r:embed="rId2"/>
                <a:stretch>
                  <a:fillRect b="-6250"/>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3563888" y="2636912"/>
                <a:ext cx="157761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C" b="1" i="1">
                              <a:latin typeface="Cambria Math" panose="02040503050406030204" pitchFamily="18" charset="0"/>
                            </a:rPr>
                            <m:t>𝑰</m:t>
                          </m:r>
                        </m:e>
                        <m:sub>
                          <m:r>
                            <a:rPr lang="es-EC" b="1" i="1">
                              <a:latin typeface="Cambria Math" panose="02040503050406030204" pitchFamily="18" charset="0"/>
                            </a:rPr>
                            <m:t>𝒄𝒎𝒐𝒕𝒐𝒓</m:t>
                          </m:r>
                        </m:sub>
                      </m:sSub>
                      <m:r>
                        <a:rPr lang="es-EC" b="0" i="0">
                          <a:latin typeface="Cambria Math" panose="02040503050406030204" pitchFamily="18" charset="0"/>
                        </a:rPr>
                        <m:t>=8 </m:t>
                      </m:r>
                      <m:r>
                        <a:rPr lang="es-EC" b="1" i="1">
                          <a:latin typeface="Cambria Math" panose="02040503050406030204" pitchFamily="18" charset="0"/>
                        </a:rPr>
                        <m:t>𝑨</m:t>
                      </m:r>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3563888" y="2636912"/>
                <a:ext cx="1577611" cy="369332"/>
              </a:xfrm>
              <a:prstGeom prst="rect">
                <a:avLst/>
              </a:prstGeom>
              <a:blipFill rotWithShape="1">
                <a:blip r:embed="rId3"/>
                <a:stretch>
                  <a:fillRect/>
                </a:stretch>
              </a:blipFill>
            </p:spPr>
            <p:txBody>
              <a:bodyPr/>
              <a:lstStyle/>
              <a:p>
                <a:r>
                  <a:rPr lang="es-MX">
                    <a:noFill/>
                  </a:rPr>
                  <a:t> </a:t>
                </a:r>
              </a:p>
            </p:txBody>
          </p:sp>
        </mc:Fallback>
      </mc:AlternateContent>
      <p:pic>
        <p:nvPicPr>
          <p:cNvPr id="13" name="7 Imagen"/>
          <p:cNvPicPr/>
          <p:nvPr/>
        </p:nvPicPr>
        <p:blipFill>
          <a:blip r:embed="rId4"/>
          <a:stretch>
            <a:fillRect/>
          </a:stretch>
        </p:blipFill>
        <p:spPr>
          <a:xfrm>
            <a:off x="3347864" y="2985232"/>
            <a:ext cx="2149443" cy="2157836"/>
          </a:xfrm>
          <a:prstGeom prst="rect">
            <a:avLst/>
          </a:prstGeom>
        </p:spPr>
      </p:pic>
      <p:graphicFrame>
        <p:nvGraphicFramePr>
          <p:cNvPr id="14" name="Tabla 13"/>
          <p:cNvGraphicFramePr>
            <a:graphicFrameLocks noGrp="1"/>
          </p:cNvGraphicFramePr>
          <p:nvPr>
            <p:extLst>
              <p:ext uri="{D42A27DB-BD31-4B8C-83A1-F6EECF244321}">
                <p14:modId xmlns:p14="http://schemas.microsoft.com/office/powerpoint/2010/main" val="2421923250"/>
              </p:ext>
            </p:extLst>
          </p:nvPr>
        </p:nvGraphicFramePr>
        <p:xfrm>
          <a:off x="2960184" y="5220558"/>
          <a:ext cx="3038101" cy="1268065"/>
        </p:xfrm>
        <a:graphic>
          <a:graphicData uri="http://schemas.openxmlformats.org/drawingml/2006/table">
            <a:tbl>
              <a:tblPr firstRow="1" firstCol="1" bandRow="1">
                <a:tableStyleId>{5C22544A-7EE6-4342-B048-85BDC9FD1C3A}</a:tableStyleId>
              </a:tblPr>
              <a:tblGrid>
                <a:gridCol w="1466313"/>
                <a:gridCol w="785894"/>
                <a:gridCol w="785894"/>
              </a:tblGrid>
              <a:tr h="530048">
                <a:tc>
                  <a:txBody>
                    <a:bodyPr/>
                    <a:lstStyle/>
                    <a:p>
                      <a:pPr algn="ctr">
                        <a:lnSpc>
                          <a:spcPct val="150000"/>
                        </a:lnSpc>
                        <a:spcAft>
                          <a:spcPts val="2400"/>
                        </a:spcAft>
                      </a:pPr>
                      <a:r>
                        <a:rPr lang="es-EC" sz="1200" dirty="0">
                          <a:effectLst/>
                        </a:rPr>
                        <a:t>Modelo del contactor</a:t>
                      </a:r>
                      <a:endParaRPr lang="es-EC" sz="1400" dirty="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gn="ctr">
                        <a:lnSpc>
                          <a:spcPct val="150000"/>
                        </a:lnSpc>
                        <a:spcAft>
                          <a:spcPts val="2400"/>
                        </a:spcAft>
                      </a:pPr>
                      <a:r>
                        <a:rPr lang="es-EC" sz="1200" dirty="0">
                          <a:effectLst/>
                        </a:rPr>
                        <a:t>Modelo</a:t>
                      </a:r>
                      <a:endParaRPr lang="es-EC" sz="1400" dirty="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gn="ctr">
                        <a:lnSpc>
                          <a:spcPct val="150000"/>
                        </a:lnSpc>
                        <a:spcAft>
                          <a:spcPts val="2400"/>
                        </a:spcAft>
                      </a:pPr>
                      <a:r>
                        <a:rPr lang="es-EC" sz="1200" dirty="0">
                          <a:effectLst/>
                        </a:rPr>
                        <a:t>Corriente</a:t>
                      </a:r>
                      <a:br>
                        <a:rPr lang="es-EC" sz="1200" dirty="0">
                          <a:effectLst/>
                        </a:rPr>
                      </a:br>
                      <a:r>
                        <a:rPr lang="es-EC" sz="1200" dirty="0">
                          <a:effectLst/>
                        </a:rPr>
                        <a:t>(A)</a:t>
                      </a:r>
                      <a:endParaRPr lang="es-EC" sz="1400" dirty="0">
                        <a:solidFill>
                          <a:srgbClr val="000000"/>
                        </a:solidFill>
                        <a:effectLst/>
                        <a:latin typeface="Arial" panose="020B0604020202020204" pitchFamily="34" charset="0"/>
                        <a:ea typeface="Calibri" panose="020F0502020204030204" pitchFamily="34" charset="0"/>
                      </a:endParaRPr>
                    </a:p>
                  </a:txBody>
                  <a:tcPr marL="68580" marR="68580" marT="0" marB="0" anchor="ctr"/>
                </a:tc>
              </a:tr>
              <a:tr h="282644">
                <a:tc>
                  <a:txBody>
                    <a:bodyPr/>
                    <a:lstStyle/>
                    <a:p>
                      <a:pPr>
                        <a:lnSpc>
                          <a:spcPct val="150000"/>
                        </a:lnSpc>
                        <a:spcAft>
                          <a:spcPts val="2400"/>
                        </a:spcAft>
                      </a:pPr>
                      <a:r>
                        <a:rPr lang="es-EC" sz="1200">
                          <a:effectLst/>
                        </a:rPr>
                        <a:t>Compresor (36A)</a:t>
                      </a:r>
                      <a:endParaRPr lang="es-EC" sz="14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gn="ctr">
                        <a:lnSpc>
                          <a:spcPct val="150000"/>
                        </a:lnSpc>
                        <a:spcAft>
                          <a:spcPts val="2400"/>
                        </a:spcAft>
                      </a:pPr>
                      <a:r>
                        <a:rPr lang="es-EC" sz="1200">
                          <a:effectLst/>
                        </a:rPr>
                        <a:t>MC-40a</a:t>
                      </a:r>
                      <a:endParaRPr lang="es-EC" sz="14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gn="ctr">
                        <a:lnSpc>
                          <a:spcPct val="150000"/>
                        </a:lnSpc>
                        <a:spcAft>
                          <a:spcPts val="2400"/>
                        </a:spcAft>
                      </a:pPr>
                      <a:r>
                        <a:rPr lang="es-EC" sz="1200">
                          <a:effectLst/>
                        </a:rPr>
                        <a:t>40</a:t>
                      </a:r>
                      <a:endParaRPr lang="es-EC" sz="1400">
                        <a:solidFill>
                          <a:srgbClr val="000000"/>
                        </a:solidFill>
                        <a:effectLst/>
                        <a:latin typeface="Arial" panose="020B0604020202020204" pitchFamily="34" charset="0"/>
                        <a:ea typeface="Calibri" panose="020F0502020204030204" pitchFamily="34" charset="0"/>
                      </a:endParaRPr>
                    </a:p>
                  </a:txBody>
                  <a:tcPr marL="68580" marR="68580" marT="0" marB="0" anchor="ctr"/>
                </a:tc>
              </a:tr>
              <a:tr h="436781">
                <a:tc>
                  <a:txBody>
                    <a:bodyPr/>
                    <a:lstStyle/>
                    <a:p>
                      <a:pPr>
                        <a:lnSpc>
                          <a:spcPct val="150000"/>
                        </a:lnSpc>
                        <a:spcAft>
                          <a:spcPts val="2400"/>
                        </a:spcAft>
                      </a:pPr>
                      <a:r>
                        <a:rPr lang="es-EC" sz="1200">
                          <a:effectLst/>
                        </a:rPr>
                        <a:t>Motorreductor (8A)</a:t>
                      </a:r>
                      <a:endParaRPr lang="es-EC" sz="140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gn="ctr">
                        <a:lnSpc>
                          <a:spcPct val="150000"/>
                        </a:lnSpc>
                        <a:spcAft>
                          <a:spcPts val="2400"/>
                        </a:spcAft>
                      </a:pPr>
                      <a:r>
                        <a:rPr lang="es-EC" sz="1200" dirty="0">
                          <a:effectLst/>
                        </a:rPr>
                        <a:t>MC-9b</a:t>
                      </a:r>
                      <a:endParaRPr lang="es-EC" sz="1400" dirty="0">
                        <a:solidFill>
                          <a:srgbClr val="000000"/>
                        </a:solidFill>
                        <a:effectLst/>
                        <a:latin typeface="Arial" panose="020B0604020202020204" pitchFamily="34" charset="0"/>
                        <a:ea typeface="Calibri" panose="020F0502020204030204" pitchFamily="34" charset="0"/>
                      </a:endParaRPr>
                    </a:p>
                  </a:txBody>
                  <a:tcPr marL="68580" marR="68580" marT="0" marB="0" anchor="ctr"/>
                </a:tc>
                <a:tc>
                  <a:txBody>
                    <a:bodyPr/>
                    <a:lstStyle/>
                    <a:p>
                      <a:pPr algn="ctr">
                        <a:lnSpc>
                          <a:spcPct val="150000"/>
                        </a:lnSpc>
                        <a:spcAft>
                          <a:spcPts val="2400"/>
                        </a:spcAft>
                      </a:pPr>
                      <a:r>
                        <a:rPr lang="es-EC" sz="1200" dirty="0">
                          <a:effectLst/>
                        </a:rPr>
                        <a:t>9</a:t>
                      </a:r>
                      <a:endParaRPr lang="es-EC" sz="1400" dirty="0">
                        <a:solidFill>
                          <a:srgbClr val="000000"/>
                        </a:solidFill>
                        <a:effectLst/>
                        <a:latin typeface="Arial" panose="020B0604020202020204" pitchFamily="34" charset="0"/>
                        <a:ea typeface="Calibri" panose="020F0502020204030204" pitchFamily="34" charset="0"/>
                      </a:endParaRPr>
                    </a:p>
                  </a:txBody>
                  <a:tcPr marL="68580" marR="68580" marT="0" marB="0" anchor="ctr"/>
                </a:tc>
              </a:tr>
            </a:tbl>
          </a:graphicData>
        </a:graphic>
      </p:graphicFrame>
      <p:sp>
        <p:nvSpPr>
          <p:cNvPr id="15" name="Rectángulo 5"/>
          <p:cNvSpPr/>
          <p:nvPr/>
        </p:nvSpPr>
        <p:spPr>
          <a:xfrm>
            <a:off x="6815499" y="899428"/>
            <a:ext cx="1792798" cy="369332"/>
          </a:xfrm>
          <a:prstGeom prst="rect">
            <a:avLst/>
          </a:prstGeom>
        </p:spPr>
        <p:txBody>
          <a:bodyPr wrap="none">
            <a:spAutoFit/>
          </a:bodyPr>
          <a:lstStyle/>
          <a:p>
            <a:r>
              <a:rPr lang="es-EC" b="1" i="1" dirty="0" smtClean="0"/>
              <a:t>RELÉS TÉRMICOS</a:t>
            </a:r>
            <a:endParaRPr lang="es-EC" b="1" i="1" dirty="0"/>
          </a:p>
        </p:txBody>
      </p:sp>
      <p:sp>
        <p:nvSpPr>
          <p:cNvPr id="16" name="Rectángulo 11"/>
          <p:cNvSpPr/>
          <p:nvPr/>
        </p:nvSpPr>
        <p:spPr>
          <a:xfrm>
            <a:off x="615588" y="838453"/>
            <a:ext cx="2232247" cy="646331"/>
          </a:xfrm>
          <a:prstGeom prst="rect">
            <a:avLst/>
          </a:prstGeom>
        </p:spPr>
        <p:txBody>
          <a:bodyPr wrap="square">
            <a:spAutoFit/>
          </a:bodyPr>
          <a:lstStyle/>
          <a:p>
            <a:pPr algn="ctr"/>
            <a:r>
              <a:rPr lang="es-EC" b="1" i="1" dirty="0"/>
              <a:t> </a:t>
            </a:r>
            <a:r>
              <a:rPr lang="es-EC" b="1" i="1" dirty="0" smtClean="0"/>
              <a:t>INTERRUPTOR TERMOMAGNÉTICO</a:t>
            </a:r>
            <a:endParaRPr lang="es-EC" b="1" i="1" dirty="0"/>
          </a:p>
        </p:txBody>
      </p:sp>
      <p:sp>
        <p:nvSpPr>
          <p:cNvPr id="17" name="16 Rectángulo"/>
          <p:cNvSpPr/>
          <p:nvPr/>
        </p:nvSpPr>
        <p:spPr>
          <a:xfrm>
            <a:off x="584171" y="2076470"/>
            <a:ext cx="2675654" cy="646331"/>
          </a:xfrm>
          <a:prstGeom prst="rect">
            <a:avLst/>
          </a:prstGeom>
        </p:spPr>
        <p:txBody>
          <a:bodyPr wrap="square">
            <a:spAutoFit/>
          </a:bodyPr>
          <a:lstStyle/>
          <a:p>
            <a:pPr marL="285750" lvl="0" indent="-285750">
              <a:buFont typeface="Arial" panose="020B0604020202020204" pitchFamily="34" charset="0"/>
              <a:buChar char="•"/>
            </a:pPr>
            <a:r>
              <a:rPr lang="es-EC" dirty="0" smtClean="0"/>
              <a:t>Sumatoria de Corriente Nominal.</a:t>
            </a:r>
            <a:endParaRPr lang="es-EC" dirty="0"/>
          </a:p>
        </p:txBody>
      </p:sp>
      <mc:AlternateContent xmlns:mc="http://schemas.openxmlformats.org/markup-compatibility/2006" xmlns:a14="http://schemas.microsoft.com/office/drawing/2010/main">
        <mc:Choice Requires="a14">
          <p:sp>
            <p:nvSpPr>
              <p:cNvPr id="2" name="1 Rectángulo"/>
              <p:cNvSpPr/>
              <p:nvPr/>
            </p:nvSpPr>
            <p:spPr>
              <a:xfrm>
                <a:off x="1047148" y="2841449"/>
                <a:ext cx="1800686" cy="362984"/>
              </a:xfrm>
              <a:prstGeom prst="rect">
                <a:avLst/>
              </a:prstGeom>
            </p:spPr>
            <p:txBody>
              <a:bodyPr wrap="none">
                <a:spAutoFit/>
              </a:bodyPr>
              <a:lstStyle/>
              <a:p>
                <a14:m>
                  <m:oMath xmlns:m="http://schemas.openxmlformats.org/officeDocument/2006/math">
                    <m:sSub>
                      <m:sSubPr>
                        <m:ctrlPr>
                          <a:rPr lang="es-EC" b="1" i="1">
                            <a:latin typeface="Cambria Math" panose="02040503050406030204" pitchFamily="18" charset="0"/>
                            <a:ea typeface="Calibri" panose="020F0502020204030204" pitchFamily="34" charset="0"/>
                            <a:cs typeface="Times New Roman" panose="02020603050405020304" pitchFamily="18" charset="0"/>
                          </a:rPr>
                        </m:ctrlPr>
                      </m:sSubPr>
                      <m:e>
                        <m:r>
                          <a:rPr lang="es-EC" b="1" i="1">
                            <a:latin typeface="Cambria Math" panose="02040503050406030204" pitchFamily="18" charset="0"/>
                            <a:ea typeface="Calibri" panose="020F0502020204030204" pitchFamily="34" charset="0"/>
                            <a:cs typeface="Times New Roman" panose="02020603050405020304" pitchFamily="18" charset="0"/>
                          </a:rPr>
                          <m:t>𝑰</m:t>
                        </m:r>
                      </m:e>
                      <m:sub>
                        <m:r>
                          <a:rPr lang="es-EC" b="1" i="1">
                            <a:latin typeface="Cambria Math" panose="02040503050406030204" pitchFamily="18" charset="0"/>
                            <a:ea typeface="Calibri" panose="020F0502020204030204" pitchFamily="34" charset="0"/>
                            <a:cs typeface="Times New Roman" panose="02020603050405020304" pitchFamily="18" charset="0"/>
                          </a:rPr>
                          <m:t>𝒕𝒐𝒕𝒂𝒍</m:t>
                        </m:r>
                      </m:sub>
                    </m:sSub>
                    <m:r>
                      <a:rPr lang="es-EC" b="1" i="1">
                        <a:latin typeface="Cambria Math" panose="02040503050406030204" pitchFamily="18" charset="0"/>
                        <a:ea typeface="Calibri" panose="020F0502020204030204" pitchFamily="34" charset="0"/>
                        <a:cs typeface="Times New Roman" panose="02020603050405020304" pitchFamily="18" charset="0"/>
                      </a:rPr>
                      <m:t>= </m:t>
                    </m:r>
                    <m:r>
                      <a:rPr lang="es-EC" b="1" i="1">
                        <a:latin typeface="Cambria Math" panose="02040503050406030204" pitchFamily="18" charset="0"/>
                        <a:ea typeface="Calibri" panose="020F0502020204030204" pitchFamily="34" charset="0"/>
                        <a:cs typeface="Times New Roman" panose="02020603050405020304" pitchFamily="18" charset="0"/>
                      </a:rPr>
                      <m:t>𝟐𝟑</m:t>
                    </m:r>
                    <m:r>
                      <a:rPr lang="es-EC" b="1" i="1">
                        <a:latin typeface="Cambria Math" panose="02040503050406030204" pitchFamily="18" charset="0"/>
                        <a:ea typeface="Calibri" panose="020F0502020204030204" pitchFamily="34" charset="0"/>
                        <a:cs typeface="Times New Roman" panose="02020603050405020304" pitchFamily="18" charset="0"/>
                      </a:rPr>
                      <m:t>,</m:t>
                    </m:r>
                    <m:r>
                      <a:rPr lang="es-EC" b="1" i="1">
                        <a:latin typeface="Cambria Math" panose="02040503050406030204" pitchFamily="18" charset="0"/>
                        <a:ea typeface="Calibri" panose="020F0502020204030204" pitchFamily="34" charset="0"/>
                        <a:cs typeface="Times New Roman" panose="02020603050405020304" pitchFamily="18" charset="0"/>
                      </a:rPr>
                      <m:t>𝟐</m:t>
                    </m:r>
                    <m:r>
                      <a:rPr lang="es-EC" b="1" i="1">
                        <a:latin typeface="Cambria Math" panose="02040503050406030204" pitchFamily="18" charset="0"/>
                        <a:ea typeface="Calibri" panose="020F0502020204030204" pitchFamily="34" charset="0"/>
                        <a:cs typeface="Times New Roman" panose="02020603050405020304" pitchFamily="18" charset="0"/>
                      </a:rPr>
                      <m:t> </m:t>
                    </m:r>
                    <m:r>
                      <a:rPr lang="es-EC" b="1" i="1">
                        <a:latin typeface="Cambria Math" panose="02040503050406030204" pitchFamily="18" charset="0"/>
                        <a:ea typeface="Calibri" panose="020F0502020204030204" pitchFamily="34" charset="0"/>
                        <a:cs typeface="Times New Roman" panose="02020603050405020304" pitchFamily="18" charset="0"/>
                      </a:rPr>
                      <m:t>𝑨</m:t>
                    </m:r>
                  </m:oMath>
                </a14:m>
                <a:r>
                  <a:rPr lang="es-EC" sz="1600" b="1" dirty="0">
                    <a:latin typeface="Arial" panose="020B0604020202020204" pitchFamily="34" charset="0"/>
                    <a:ea typeface="Calibri" panose="020F0502020204030204" pitchFamily="34" charset="0"/>
                  </a:rPr>
                  <a:t> </a:t>
                </a:r>
                <a:endParaRPr lang="es-MX" dirty="0"/>
              </a:p>
            </p:txBody>
          </p:sp>
        </mc:Choice>
        <mc:Fallback xmlns="">
          <p:sp>
            <p:nvSpPr>
              <p:cNvPr id="2" name="1 Rectángulo"/>
              <p:cNvSpPr>
                <a:spLocks noRot="1" noChangeAspect="1" noMove="1" noResize="1" noEditPoints="1" noAdjustHandles="1" noChangeArrowheads="1" noChangeShapeType="1" noTextEdit="1"/>
              </p:cNvSpPr>
              <p:nvPr/>
            </p:nvSpPr>
            <p:spPr>
              <a:xfrm>
                <a:off x="1047148" y="2841449"/>
                <a:ext cx="1800686" cy="362984"/>
              </a:xfrm>
              <a:prstGeom prst="rect">
                <a:avLst/>
              </a:prstGeom>
              <a:blipFill rotWithShape="1">
                <a:blip r:embed="rId5"/>
                <a:stretch>
                  <a:fillRect b="-1667"/>
                </a:stretch>
              </a:blipFill>
            </p:spPr>
            <p:txBody>
              <a:bodyPr/>
              <a:lstStyle/>
              <a:p>
                <a:r>
                  <a:rPr lang="es-MX">
                    <a:noFill/>
                  </a:rPr>
                  <a:t> </a:t>
                </a:r>
              </a:p>
            </p:txBody>
          </p:sp>
        </mc:Fallback>
      </mc:AlternateContent>
      <p:pic>
        <p:nvPicPr>
          <p:cNvPr id="18" name="Imagen 12"/>
          <p:cNvPicPr/>
          <p:nvPr/>
        </p:nvPicPr>
        <p:blipFill>
          <a:blip r:embed="rId6"/>
          <a:stretch>
            <a:fillRect/>
          </a:stretch>
        </p:blipFill>
        <p:spPr>
          <a:xfrm>
            <a:off x="998239" y="4130074"/>
            <a:ext cx="1717925" cy="2180969"/>
          </a:xfrm>
          <a:prstGeom prst="rect">
            <a:avLst/>
          </a:prstGeom>
        </p:spPr>
      </p:pic>
      <mc:AlternateContent xmlns:mc="http://schemas.openxmlformats.org/markup-compatibility/2006" xmlns:a14="http://schemas.microsoft.com/office/drawing/2010/main">
        <mc:Choice Requires="a14">
          <p:sp>
            <p:nvSpPr>
              <p:cNvPr id="20" name="19 Rectángulo"/>
              <p:cNvSpPr/>
              <p:nvPr/>
            </p:nvSpPr>
            <p:spPr>
              <a:xfrm>
                <a:off x="1065960" y="3419708"/>
                <a:ext cx="15824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b="1" i="1" smtClean="0">
                          <a:latin typeface="Cambria Math"/>
                          <a:ea typeface="Calibri" panose="020F0502020204030204" pitchFamily="34" charset="0"/>
                          <a:cs typeface="Times New Roman" panose="02020603050405020304" pitchFamily="18" charset="0"/>
                        </a:rPr>
                        <m:t>𝑩𝑲𝑵</m:t>
                      </m:r>
                      <m:r>
                        <a:rPr lang="es-MX" b="1" i="1" smtClean="0">
                          <a:latin typeface="Cambria Math"/>
                          <a:ea typeface="Calibri" panose="020F0502020204030204" pitchFamily="34" charset="0"/>
                          <a:cs typeface="Times New Roman" panose="02020603050405020304" pitchFamily="18" charset="0"/>
                        </a:rPr>
                        <m:t> </m:t>
                      </m:r>
                      <m:r>
                        <a:rPr lang="es-MX" b="1" i="1" smtClean="0">
                          <a:latin typeface="Cambria Math"/>
                          <a:ea typeface="Calibri" panose="020F0502020204030204" pitchFamily="34" charset="0"/>
                          <a:cs typeface="Times New Roman" panose="02020603050405020304" pitchFamily="18" charset="0"/>
                        </a:rPr>
                        <m:t>𝟑</m:t>
                      </m:r>
                      <m:r>
                        <a:rPr lang="es-MX" b="1" i="1" smtClean="0">
                          <a:latin typeface="Cambria Math"/>
                          <a:ea typeface="Calibri" panose="020F0502020204030204" pitchFamily="34" charset="0"/>
                          <a:cs typeface="Times New Roman" panose="02020603050405020304" pitchFamily="18" charset="0"/>
                        </a:rPr>
                        <m:t>𝑷</m:t>
                      </m:r>
                      <m:r>
                        <a:rPr lang="es-MX" b="1" i="1" smtClean="0">
                          <a:latin typeface="Cambria Math"/>
                          <a:ea typeface="Calibri" panose="020F0502020204030204" pitchFamily="34" charset="0"/>
                          <a:cs typeface="Times New Roman" panose="02020603050405020304" pitchFamily="18" charset="0"/>
                        </a:rPr>
                        <m:t> </m:t>
                      </m:r>
                      <m:r>
                        <a:rPr lang="es-MX" b="1" i="1" smtClean="0">
                          <a:latin typeface="Cambria Math"/>
                          <a:ea typeface="Calibri" panose="020F0502020204030204" pitchFamily="34" charset="0"/>
                          <a:cs typeface="Times New Roman" panose="02020603050405020304" pitchFamily="18" charset="0"/>
                        </a:rPr>
                        <m:t>𝟐𝟓</m:t>
                      </m:r>
                      <m:r>
                        <a:rPr lang="es-MX" b="1" i="1" smtClean="0">
                          <a:latin typeface="Cambria Math"/>
                          <a:ea typeface="Calibri" panose="020F0502020204030204" pitchFamily="34" charset="0"/>
                          <a:cs typeface="Times New Roman" panose="02020603050405020304" pitchFamily="18" charset="0"/>
                        </a:rPr>
                        <m:t>𝑨</m:t>
                      </m:r>
                    </m:oMath>
                  </m:oMathPara>
                </a14:m>
                <a:endParaRPr lang="es-MX" dirty="0"/>
              </a:p>
            </p:txBody>
          </p:sp>
        </mc:Choice>
        <mc:Fallback xmlns="">
          <p:sp>
            <p:nvSpPr>
              <p:cNvPr id="20" name="19 Rectángulo"/>
              <p:cNvSpPr>
                <a:spLocks noRot="1" noChangeAspect="1" noMove="1" noResize="1" noEditPoints="1" noAdjustHandles="1" noChangeArrowheads="1" noChangeShapeType="1" noTextEdit="1"/>
              </p:cNvSpPr>
              <p:nvPr/>
            </p:nvSpPr>
            <p:spPr>
              <a:xfrm>
                <a:off x="1065960" y="3419708"/>
                <a:ext cx="1582484" cy="369332"/>
              </a:xfrm>
              <a:prstGeom prst="rect">
                <a:avLst/>
              </a:prstGeom>
              <a:blipFill rotWithShape="1">
                <a:blip r:embed="rId7"/>
                <a:stretch>
                  <a:fillRect/>
                </a:stretch>
              </a:blipFill>
            </p:spPr>
            <p:txBody>
              <a:bodyPr/>
              <a:lstStyle/>
              <a:p>
                <a:r>
                  <a:rPr lang="es-MX">
                    <a:noFill/>
                  </a:rPr>
                  <a:t> </a:t>
                </a:r>
              </a:p>
            </p:txBody>
          </p:sp>
        </mc:Fallback>
      </mc:AlternateContent>
      <p:sp>
        <p:nvSpPr>
          <p:cNvPr id="21" name="20 Rectángulo"/>
          <p:cNvSpPr/>
          <p:nvPr/>
        </p:nvSpPr>
        <p:spPr>
          <a:xfrm>
            <a:off x="3347864" y="1412776"/>
            <a:ext cx="2675654" cy="646331"/>
          </a:xfrm>
          <a:prstGeom prst="rect">
            <a:avLst/>
          </a:prstGeom>
        </p:spPr>
        <p:txBody>
          <a:bodyPr wrap="square">
            <a:spAutoFit/>
          </a:bodyPr>
          <a:lstStyle/>
          <a:p>
            <a:pPr marL="285750" lvl="0" indent="-285750">
              <a:buFont typeface="Arial" panose="020B0604020202020204" pitchFamily="34" charset="0"/>
              <a:buChar char="•"/>
            </a:pPr>
            <a:r>
              <a:rPr lang="es-EC" dirty="0" smtClean="0"/>
              <a:t>Corriente Nominal.</a:t>
            </a:r>
          </a:p>
          <a:p>
            <a:pPr marL="285750" lvl="0" indent="-285750">
              <a:buFont typeface="Arial" panose="020B0604020202020204" pitchFamily="34" charset="0"/>
              <a:buChar char="•"/>
            </a:pPr>
            <a:r>
              <a:rPr lang="es-EC" dirty="0" smtClean="0"/>
              <a:t>Factor adicional.</a:t>
            </a:r>
            <a:endParaRPr lang="es-EC" dirty="0"/>
          </a:p>
        </p:txBody>
      </p:sp>
      <p:sp>
        <p:nvSpPr>
          <p:cNvPr id="22" name="21 Rectángulo"/>
          <p:cNvSpPr/>
          <p:nvPr/>
        </p:nvSpPr>
        <p:spPr>
          <a:xfrm>
            <a:off x="6530535" y="1430139"/>
            <a:ext cx="2675654" cy="369332"/>
          </a:xfrm>
          <a:prstGeom prst="rect">
            <a:avLst/>
          </a:prstGeom>
        </p:spPr>
        <p:txBody>
          <a:bodyPr wrap="square">
            <a:spAutoFit/>
          </a:bodyPr>
          <a:lstStyle/>
          <a:p>
            <a:pPr marL="285750" lvl="0" indent="-285750">
              <a:buFont typeface="Arial" panose="020B0604020202020204" pitchFamily="34" charset="0"/>
              <a:buChar char="•"/>
            </a:pPr>
            <a:r>
              <a:rPr lang="es-EC" dirty="0" smtClean="0"/>
              <a:t>Modelo del contactor.</a:t>
            </a:r>
          </a:p>
        </p:txBody>
      </p:sp>
      <p:pic>
        <p:nvPicPr>
          <p:cNvPr id="23" name="9 Imagen"/>
          <p:cNvPicPr/>
          <p:nvPr/>
        </p:nvPicPr>
        <p:blipFill>
          <a:blip r:embed="rId8"/>
          <a:stretch>
            <a:fillRect/>
          </a:stretch>
        </p:blipFill>
        <p:spPr>
          <a:xfrm>
            <a:off x="7063630" y="1839089"/>
            <a:ext cx="1756842" cy="2367703"/>
          </a:xfrm>
          <a:prstGeom prst="rect">
            <a:avLst/>
          </a:prstGeom>
        </p:spPr>
      </p:pic>
      <p:grpSp>
        <p:nvGrpSpPr>
          <p:cNvPr id="26" name="25 Grupo"/>
          <p:cNvGrpSpPr/>
          <p:nvPr/>
        </p:nvGrpSpPr>
        <p:grpSpPr>
          <a:xfrm>
            <a:off x="5497037" y="4090342"/>
            <a:ext cx="3575262" cy="786559"/>
            <a:chOff x="946508" y="1565177"/>
            <a:chExt cx="3834632" cy="786559"/>
          </a:xfrm>
        </p:grpSpPr>
        <p:pic>
          <p:nvPicPr>
            <p:cNvPr id="27" name="Imagen 1"/>
            <p:cNvPicPr>
              <a:picLocks noChangeAspect="1"/>
            </p:cNvPicPr>
            <p:nvPr/>
          </p:nvPicPr>
          <p:blipFill rotWithShape="1">
            <a:blip r:embed="rId9"/>
            <a:srcRect b="89139"/>
            <a:stretch/>
          </p:blipFill>
          <p:spPr>
            <a:xfrm>
              <a:off x="946508" y="1565177"/>
              <a:ext cx="3834632" cy="452310"/>
            </a:xfrm>
            <a:prstGeom prst="rect">
              <a:avLst/>
            </a:prstGeom>
          </p:spPr>
        </p:pic>
        <p:pic>
          <p:nvPicPr>
            <p:cNvPr id="28" name="Imagen 1"/>
            <p:cNvPicPr>
              <a:picLocks noChangeAspect="1"/>
            </p:cNvPicPr>
            <p:nvPr/>
          </p:nvPicPr>
          <p:blipFill rotWithShape="1">
            <a:blip r:embed="rId9"/>
            <a:srcRect t="38987" b="56547"/>
            <a:stretch/>
          </p:blipFill>
          <p:spPr>
            <a:xfrm>
              <a:off x="946508" y="2165772"/>
              <a:ext cx="3834632" cy="185964"/>
            </a:xfrm>
            <a:prstGeom prst="rect">
              <a:avLst/>
            </a:prstGeom>
          </p:spPr>
        </p:pic>
        <p:pic>
          <p:nvPicPr>
            <p:cNvPr id="29" name="Imagen 1"/>
            <p:cNvPicPr>
              <a:picLocks noChangeAspect="1"/>
            </p:cNvPicPr>
            <p:nvPr/>
          </p:nvPicPr>
          <p:blipFill rotWithShape="1">
            <a:blip r:embed="rId9"/>
            <a:srcRect t="95498"/>
            <a:stretch/>
          </p:blipFill>
          <p:spPr>
            <a:xfrm>
              <a:off x="946508" y="1991812"/>
              <a:ext cx="3834632" cy="187514"/>
            </a:xfrm>
            <a:prstGeom prst="rect">
              <a:avLst/>
            </a:prstGeom>
          </p:spPr>
        </p:pic>
      </p:grpSp>
    </p:spTree>
    <p:extLst>
      <p:ext uri="{BB962C8B-B14F-4D97-AF65-F5344CB8AC3E}">
        <p14:creationId xmlns:p14="http://schemas.microsoft.com/office/powerpoint/2010/main" val="15372990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1959681" y="309984"/>
            <a:ext cx="7183270" cy="523220"/>
          </a:xfrm>
          <a:prstGeom prst="rect">
            <a:avLst/>
          </a:prstGeom>
        </p:spPr>
        <p:txBody>
          <a:bodyPr wrap="square">
            <a:spAutoFit/>
          </a:bodyPr>
          <a:lstStyle/>
          <a:p>
            <a:r>
              <a:rPr lang="es-EC" sz="2800" b="1" i="1" dirty="0" smtClean="0"/>
              <a:t>DISEÑO DE LA INTERFAZ DEL USUARIO</a:t>
            </a:r>
            <a:endParaRPr lang="es-EC" sz="2800" b="1" i="1" dirty="0"/>
          </a:p>
        </p:txBody>
      </p:sp>
      <p:grpSp>
        <p:nvGrpSpPr>
          <p:cNvPr id="7" name="6 Grupo"/>
          <p:cNvGrpSpPr>
            <a:grpSpLocks/>
          </p:cNvGrpSpPr>
          <p:nvPr/>
        </p:nvGrpSpPr>
        <p:grpSpPr bwMode="auto">
          <a:xfrm>
            <a:off x="0" y="1196752"/>
            <a:ext cx="3995935" cy="2769362"/>
            <a:chOff x="1571" y="1872"/>
            <a:chExt cx="8976" cy="5364"/>
          </a:xfrm>
        </p:grpSpPr>
        <p:sp>
          <p:nvSpPr>
            <p:cNvPr id="8" name="Rectangle 23"/>
            <p:cNvSpPr>
              <a:spLocks noChangeArrowheads="1"/>
            </p:cNvSpPr>
            <p:nvPr/>
          </p:nvSpPr>
          <p:spPr bwMode="auto">
            <a:xfrm>
              <a:off x="1571" y="1872"/>
              <a:ext cx="8976" cy="5364"/>
            </a:xfrm>
            <a:prstGeom prst="rect">
              <a:avLst/>
            </a:prstGeom>
            <a:solidFill>
              <a:schemeClr val="accent1">
                <a:lumMod val="20000"/>
                <a:lumOff val="80000"/>
              </a:schemeClr>
            </a:solidFill>
            <a:ln w="9525">
              <a:solidFill>
                <a:srgbClr val="000000"/>
              </a:solidFill>
              <a:miter lim="800000"/>
              <a:headEnd/>
              <a:tailEnd/>
            </a:ln>
          </p:spPr>
          <p:txBody>
            <a:bodyPr rot="0" vert="horz" wrap="square" lIns="91440" tIns="45720" rIns="91440" bIns="45720" anchor="t" anchorCtr="0" upright="1">
              <a:noAutofit/>
            </a:bodyPr>
            <a:lstStyle/>
            <a:p>
              <a:endParaRPr lang="es-EC"/>
            </a:p>
          </p:txBody>
        </p:sp>
        <p:sp>
          <p:nvSpPr>
            <p:cNvPr id="9" name="AutoShape 24"/>
            <p:cNvSpPr>
              <a:spLocks noChangeArrowheads="1"/>
            </p:cNvSpPr>
            <p:nvPr/>
          </p:nvSpPr>
          <p:spPr bwMode="auto">
            <a:xfrm>
              <a:off x="3379" y="2073"/>
              <a:ext cx="5188" cy="857"/>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lnSpc>
                  <a:spcPct val="115000"/>
                </a:lnSpc>
                <a:spcAft>
                  <a:spcPts val="1000"/>
                </a:spcAft>
              </a:pPr>
              <a:r>
                <a:rPr lang="es-EC" sz="1100">
                  <a:effectLst/>
                  <a:latin typeface="Arial"/>
                  <a:ea typeface="Calibri"/>
                </a:rPr>
                <a:t>TITULO (EMPRESA Y PROCESO)</a:t>
              </a:r>
              <a:endParaRPr lang="es-EC" sz="1200">
                <a:effectLst/>
                <a:latin typeface="Arial"/>
                <a:ea typeface="Calibri"/>
              </a:endParaRPr>
            </a:p>
          </p:txBody>
        </p:sp>
        <p:sp>
          <p:nvSpPr>
            <p:cNvPr id="10" name="Rectangle 26"/>
            <p:cNvSpPr>
              <a:spLocks noChangeArrowheads="1"/>
            </p:cNvSpPr>
            <p:nvPr/>
          </p:nvSpPr>
          <p:spPr bwMode="auto">
            <a:xfrm>
              <a:off x="1659" y="3149"/>
              <a:ext cx="8800" cy="278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es-EC" sz="1200">
                  <a:effectLst/>
                  <a:latin typeface="Arial"/>
                  <a:ea typeface="Calibri"/>
                </a:rPr>
                <a:t> </a:t>
              </a:r>
            </a:p>
            <a:p>
              <a:pPr algn="ctr">
                <a:lnSpc>
                  <a:spcPct val="115000"/>
                </a:lnSpc>
                <a:spcAft>
                  <a:spcPts val="1000"/>
                </a:spcAft>
              </a:pPr>
              <a:r>
                <a:rPr lang="es-EC" sz="1200">
                  <a:effectLst/>
                  <a:latin typeface="Arial"/>
                  <a:ea typeface="Calibri"/>
                </a:rPr>
                <a:t>PROCESO</a:t>
              </a:r>
            </a:p>
          </p:txBody>
        </p:sp>
        <p:sp>
          <p:nvSpPr>
            <p:cNvPr id="11" name="Rectangle 27"/>
            <p:cNvSpPr>
              <a:spLocks noChangeArrowheads="1"/>
            </p:cNvSpPr>
            <p:nvPr/>
          </p:nvSpPr>
          <p:spPr bwMode="auto">
            <a:xfrm>
              <a:off x="1659" y="2105"/>
              <a:ext cx="1643" cy="77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0"/>
                </a:spcAft>
              </a:pPr>
              <a:r>
                <a:rPr lang="es-EC" sz="800">
                  <a:effectLst/>
                  <a:latin typeface="Arial"/>
                  <a:ea typeface="Calibri"/>
                </a:rPr>
                <a:t>LOGOTIPO</a:t>
              </a:r>
              <a:endParaRPr lang="es-EC" sz="1200">
                <a:effectLst/>
                <a:latin typeface="Arial"/>
                <a:ea typeface="Calibri"/>
              </a:endParaRPr>
            </a:p>
          </p:txBody>
        </p:sp>
        <p:sp>
          <p:nvSpPr>
            <p:cNvPr id="12" name="Rectangle 28"/>
            <p:cNvSpPr>
              <a:spLocks noChangeArrowheads="1"/>
            </p:cNvSpPr>
            <p:nvPr/>
          </p:nvSpPr>
          <p:spPr bwMode="auto">
            <a:xfrm>
              <a:off x="8655" y="2105"/>
              <a:ext cx="1760" cy="82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es-EC" sz="800">
                  <a:effectLst/>
                  <a:latin typeface="Arial"/>
                  <a:ea typeface="Calibri"/>
                </a:rPr>
                <a:t>LOGOTIPO</a:t>
              </a:r>
              <a:endParaRPr lang="es-EC" sz="1200">
                <a:effectLst/>
                <a:latin typeface="Arial"/>
                <a:ea typeface="Calibri"/>
              </a:endParaRPr>
            </a:p>
          </p:txBody>
        </p:sp>
        <p:sp>
          <p:nvSpPr>
            <p:cNvPr id="13" name="Rectangle 30"/>
            <p:cNvSpPr>
              <a:spLocks noChangeArrowheads="1"/>
            </p:cNvSpPr>
            <p:nvPr/>
          </p:nvSpPr>
          <p:spPr bwMode="auto">
            <a:xfrm>
              <a:off x="8655" y="6041"/>
              <a:ext cx="1804" cy="106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es-EC" sz="900">
                  <a:effectLst/>
                  <a:latin typeface="Times New Roman"/>
                  <a:ea typeface="Times New Roman"/>
                </a:rPr>
                <a:t>FECHA</a:t>
              </a:r>
              <a:endParaRPr lang="es-EC" sz="1200">
                <a:effectLst/>
                <a:latin typeface="Times New Roman"/>
                <a:ea typeface="Times New Roman"/>
              </a:endParaRPr>
            </a:p>
            <a:p>
              <a:pPr algn="ctr">
                <a:spcAft>
                  <a:spcPts val="0"/>
                </a:spcAft>
              </a:pPr>
              <a:r>
                <a:rPr lang="es-EC" sz="900">
                  <a:effectLst/>
                  <a:latin typeface="Times New Roman"/>
                  <a:ea typeface="Times New Roman"/>
                </a:rPr>
                <a:t>HORA</a:t>
              </a:r>
              <a:endParaRPr lang="es-EC" sz="1200">
                <a:effectLst/>
                <a:latin typeface="Times New Roman"/>
                <a:ea typeface="Times New Roman"/>
              </a:endParaRPr>
            </a:p>
          </p:txBody>
        </p:sp>
        <p:sp>
          <p:nvSpPr>
            <p:cNvPr id="14" name="Rectangle 31"/>
            <p:cNvSpPr>
              <a:spLocks noChangeArrowheads="1"/>
            </p:cNvSpPr>
            <p:nvPr/>
          </p:nvSpPr>
          <p:spPr bwMode="auto">
            <a:xfrm>
              <a:off x="1659" y="6041"/>
              <a:ext cx="6908" cy="1066"/>
            </a:xfrm>
            <a:prstGeom prst="rect">
              <a:avLst/>
            </a:prstGeom>
            <a:solidFill>
              <a:schemeClr val="bg1">
                <a:lumMod val="85000"/>
              </a:schemeClr>
            </a:solidFill>
            <a:ln w="9525">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1000"/>
                </a:spcAft>
              </a:pPr>
              <a:r>
                <a:rPr lang="es-EC" sz="1200">
                  <a:effectLst/>
                  <a:latin typeface="Arial"/>
                  <a:ea typeface="Calibri"/>
                </a:rPr>
                <a:t>PANEL DE CONTROL</a:t>
              </a:r>
            </a:p>
          </p:txBody>
        </p:sp>
      </p:grpSp>
      <p:grpSp>
        <p:nvGrpSpPr>
          <p:cNvPr id="18" name="54 Grupo"/>
          <p:cNvGrpSpPr/>
          <p:nvPr/>
        </p:nvGrpSpPr>
        <p:grpSpPr>
          <a:xfrm>
            <a:off x="194963" y="4221089"/>
            <a:ext cx="3528972" cy="1656183"/>
            <a:chOff x="39548" y="0"/>
            <a:chExt cx="4290913" cy="1751162"/>
          </a:xfrm>
        </p:grpSpPr>
        <p:pic>
          <p:nvPicPr>
            <p:cNvPr id="19" name="18 Imagen"/>
            <p:cNvPicPr>
              <a:picLocks noChangeAspect="1"/>
            </p:cNvPicPr>
            <p:nvPr/>
          </p:nvPicPr>
          <p:blipFill rotWithShape="1">
            <a:blip r:embed="rId7" cstate="print">
              <a:extLst>
                <a:ext uri="{28A0092B-C50C-407E-A947-70E740481C1C}">
                  <a14:useLocalDpi xmlns:a14="http://schemas.microsoft.com/office/drawing/2010/main" val="0"/>
                </a:ext>
              </a:extLst>
            </a:blip>
            <a:srcRect l="2001" t="3200" r="55999" b="77355"/>
            <a:stretch/>
          </p:blipFill>
          <p:spPr bwMode="auto">
            <a:xfrm>
              <a:off x="1966823" y="0"/>
              <a:ext cx="2355011" cy="681486"/>
            </a:xfrm>
            <a:prstGeom prst="rect">
              <a:avLst/>
            </a:prstGeom>
            <a:ln>
              <a:solidFill>
                <a:schemeClr val="tx1"/>
              </a:solidFill>
            </a:ln>
            <a:extLst>
              <a:ext uri="{53640926-AAD7-44D8-BBD7-CCE9431645EC}">
                <a14:shadowObscured xmlns:a14="http://schemas.microsoft.com/office/drawing/2010/main"/>
              </a:ext>
            </a:extLst>
          </p:spPr>
        </p:pic>
        <p:pic>
          <p:nvPicPr>
            <p:cNvPr id="20" name="19 Imagen"/>
            <p:cNvPicPr>
              <a:picLocks noChangeAspect="1"/>
            </p:cNvPicPr>
            <p:nvPr/>
          </p:nvPicPr>
          <p:blipFill rotWithShape="1">
            <a:blip r:embed="rId8" cstate="print">
              <a:extLst>
                <a:ext uri="{28A0092B-C50C-407E-A947-70E740481C1C}">
                  <a14:useLocalDpi xmlns:a14="http://schemas.microsoft.com/office/drawing/2010/main" val="0"/>
                </a:ext>
              </a:extLst>
            </a:blip>
            <a:srcRect l="2648" t="23835" r="44282" b="49557"/>
            <a:stretch/>
          </p:blipFill>
          <p:spPr bwMode="auto">
            <a:xfrm>
              <a:off x="1975449" y="1052422"/>
              <a:ext cx="2355012" cy="698740"/>
            </a:xfrm>
            <a:prstGeom prst="rect">
              <a:avLst/>
            </a:prstGeom>
            <a:ln>
              <a:solidFill>
                <a:schemeClr val="tx1"/>
              </a:solidFill>
            </a:ln>
            <a:extLst>
              <a:ext uri="{53640926-AAD7-44D8-BBD7-CCE9431645EC}">
                <a14:shadowObscured xmlns:a14="http://schemas.microsoft.com/office/drawing/2010/main"/>
              </a:ext>
            </a:extLst>
          </p:spPr>
        </p:pic>
        <p:pic>
          <p:nvPicPr>
            <p:cNvPr id="21" name="20 Imagen"/>
            <p:cNvPicPr>
              <a:picLocks noChangeAspect="1"/>
            </p:cNvPicPr>
            <p:nvPr/>
          </p:nvPicPr>
          <p:blipFill rotWithShape="1">
            <a:blip r:embed="rId9">
              <a:extLst>
                <a:ext uri="{28A0092B-C50C-407E-A947-70E740481C1C}">
                  <a14:useLocalDpi xmlns:a14="http://schemas.microsoft.com/office/drawing/2010/main" val="0"/>
                </a:ext>
              </a:extLst>
            </a:blip>
            <a:srcRect l="43812" t="74289" r="46925" b="11182"/>
            <a:stretch/>
          </p:blipFill>
          <p:spPr bwMode="auto">
            <a:xfrm>
              <a:off x="39548" y="424524"/>
              <a:ext cx="820612" cy="804828"/>
            </a:xfrm>
            <a:prstGeom prst="rect">
              <a:avLst/>
            </a:prstGeom>
            <a:ln>
              <a:solidFill>
                <a:schemeClr val="tx1"/>
              </a:solidFill>
            </a:ln>
            <a:extLst>
              <a:ext uri="{53640926-AAD7-44D8-BBD7-CCE9431645EC}">
                <a14:shadowObscured xmlns:a14="http://schemas.microsoft.com/office/drawing/2010/main"/>
              </a:ext>
            </a:extLst>
          </p:spPr>
        </p:pic>
        <p:cxnSp>
          <p:nvCxnSpPr>
            <p:cNvPr id="22" name="118 Conector angular"/>
            <p:cNvCxnSpPr/>
            <p:nvPr/>
          </p:nvCxnSpPr>
          <p:spPr>
            <a:xfrm flipV="1">
              <a:off x="897229" y="301925"/>
              <a:ext cx="931571" cy="293457"/>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123 Conector angular"/>
            <p:cNvCxnSpPr/>
            <p:nvPr/>
          </p:nvCxnSpPr>
          <p:spPr>
            <a:xfrm>
              <a:off x="900628" y="867766"/>
              <a:ext cx="939635" cy="552152"/>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2" name="INTERFAZ">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r="14128"/>
          <a:stretch/>
        </p:blipFill>
        <p:spPr>
          <a:xfrm>
            <a:off x="4211960" y="1219797"/>
            <a:ext cx="4679540" cy="4087065"/>
          </a:xfrm>
          <a:prstGeom prst="rect">
            <a:avLst/>
          </a:prstGeom>
        </p:spPr>
      </p:pic>
    </p:spTree>
    <p:extLst>
      <p:ext uri="{BB962C8B-B14F-4D97-AF65-F5344CB8AC3E}">
        <p14:creationId xmlns:p14="http://schemas.microsoft.com/office/powerpoint/2010/main" val="79740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rot="16200000">
            <a:off x="-1188184" y="2329339"/>
            <a:ext cx="3942910" cy="523220"/>
          </a:xfrm>
          <a:prstGeom prst="rect">
            <a:avLst/>
          </a:prstGeom>
        </p:spPr>
        <p:txBody>
          <a:bodyPr wrap="square">
            <a:spAutoFit/>
          </a:bodyPr>
          <a:lstStyle/>
          <a:p>
            <a:r>
              <a:rPr lang="es-EC" sz="2800" b="1" i="1" dirty="0" smtClean="0"/>
              <a:t>PROGRAMACIÓN</a:t>
            </a:r>
            <a:endParaRPr lang="es-EC" sz="2800" b="1" i="1" dirty="0"/>
          </a:p>
        </p:txBody>
      </p:sp>
      <p:grpSp>
        <p:nvGrpSpPr>
          <p:cNvPr id="24" name="23 Grupo"/>
          <p:cNvGrpSpPr/>
          <p:nvPr/>
        </p:nvGrpSpPr>
        <p:grpSpPr>
          <a:xfrm>
            <a:off x="2267744" y="184711"/>
            <a:ext cx="5067302" cy="6343652"/>
            <a:chOff x="0" y="0"/>
            <a:chExt cx="5124450" cy="6924675"/>
          </a:xfrm>
        </p:grpSpPr>
        <p:sp>
          <p:nvSpPr>
            <p:cNvPr id="25" name="24 Flecha derecha"/>
            <p:cNvSpPr/>
            <p:nvPr/>
          </p:nvSpPr>
          <p:spPr>
            <a:xfrm>
              <a:off x="981075" y="2943225"/>
              <a:ext cx="809625" cy="552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nvGrpSpPr>
            <p:cNvPr id="26" name="374 Grupo"/>
            <p:cNvGrpSpPr/>
            <p:nvPr/>
          </p:nvGrpSpPr>
          <p:grpSpPr>
            <a:xfrm>
              <a:off x="0" y="0"/>
              <a:ext cx="5124450" cy="6924675"/>
              <a:chOff x="0" y="0"/>
              <a:chExt cx="5571698" cy="7389662"/>
            </a:xfrm>
          </p:grpSpPr>
          <p:sp>
            <p:nvSpPr>
              <p:cNvPr id="27" name="9291 Rectángulo redondeado"/>
              <p:cNvSpPr/>
              <p:nvPr/>
            </p:nvSpPr>
            <p:spPr>
              <a:xfrm>
                <a:off x="2053087" y="8626"/>
                <a:ext cx="3518611" cy="7381036"/>
              </a:xfrm>
              <a:prstGeom prst="round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200" b="1" dirty="0">
                    <a:solidFill>
                      <a:srgbClr val="000000"/>
                    </a:solidFill>
                    <a:effectLst/>
                    <a:latin typeface="Arial"/>
                    <a:ea typeface="Calibri"/>
                  </a:rPr>
                  <a:t>EJECUCIÓN DE LA </a:t>
                </a:r>
                <a:r>
                  <a:rPr lang="es-EC" sz="1200" b="1" dirty="0" smtClean="0">
                    <a:solidFill>
                      <a:srgbClr val="000000"/>
                    </a:solidFill>
                    <a:effectLst/>
                    <a:latin typeface="Arial"/>
                    <a:ea typeface="Calibri"/>
                  </a:rPr>
                  <a:t>INTERFAZ</a:t>
                </a:r>
                <a:endParaRPr lang="es-EC" sz="1200" dirty="0" smtClean="0">
                  <a:effectLst/>
                  <a:latin typeface="Arial"/>
                  <a:ea typeface="Calibri"/>
                </a:endParaRPr>
              </a:p>
              <a:p>
                <a:pPr>
                  <a:lnSpc>
                    <a:spcPct val="115000"/>
                  </a:lnSpc>
                  <a:spcAft>
                    <a:spcPts val="1000"/>
                  </a:spcAft>
                </a:pPr>
                <a:r>
                  <a:rPr lang="es-EC" sz="1200" dirty="0" smtClean="0">
                    <a:effectLst/>
                    <a:latin typeface="Arial"/>
                    <a:ea typeface="Calibri"/>
                  </a:rPr>
                  <a:t> </a:t>
                </a:r>
              </a:p>
              <a:p>
                <a:pPr>
                  <a:lnSpc>
                    <a:spcPct val="115000"/>
                  </a:lnSpc>
                  <a:spcAft>
                    <a:spcPts val="1000"/>
                  </a:spcAft>
                </a:pPr>
                <a:r>
                  <a:rPr lang="es-EC" sz="1200" dirty="0" smtClean="0">
                    <a:effectLst/>
                    <a:latin typeface="Arial"/>
                    <a:ea typeface="Calibri"/>
                  </a:rPr>
                  <a:t> </a:t>
                </a:r>
              </a:p>
              <a:p>
                <a:pPr>
                  <a:lnSpc>
                    <a:spcPct val="115000"/>
                  </a:lnSpc>
                  <a:spcAft>
                    <a:spcPts val="1000"/>
                  </a:spcAft>
                </a:pPr>
                <a:r>
                  <a:rPr lang="es-EC" sz="1200" b="1" dirty="0" smtClean="0">
                    <a:effectLst/>
                    <a:latin typeface="Arial"/>
                    <a:ea typeface="Calibri"/>
                  </a:rPr>
                  <a:t> </a:t>
                </a:r>
                <a:endParaRPr lang="es-EC" sz="1200" dirty="0" smtClean="0">
                  <a:effectLst/>
                  <a:latin typeface="Arial"/>
                  <a:ea typeface="Calibri"/>
                </a:endParaRPr>
              </a:p>
              <a:p>
                <a:pPr>
                  <a:lnSpc>
                    <a:spcPct val="115000"/>
                  </a:lnSpc>
                  <a:spcAft>
                    <a:spcPts val="1000"/>
                  </a:spcAft>
                </a:pPr>
                <a:r>
                  <a:rPr lang="es-EC" sz="1200" dirty="0">
                    <a:effectLst/>
                    <a:latin typeface="Arial"/>
                    <a:ea typeface="Calibri"/>
                  </a:rPr>
                  <a:t> </a:t>
                </a:r>
              </a:p>
              <a:p>
                <a:pPr>
                  <a:lnSpc>
                    <a:spcPct val="115000"/>
                  </a:lnSpc>
                  <a:spcAft>
                    <a:spcPts val="1000"/>
                  </a:spcAft>
                </a:pPr>
                <a:r>
                  <a:rPr lang="es-EC" sz="1200" dirty="0">
                    <a:effectLst/>
                    <a:latin typeface="Arial"/>
                    <a:ea typeface="Calibri"/>
                  </a:rPr>
                  <a:t> </a:t>
                </a:r>
              </a:p>
              <a:p>
                <a:pPr>
                  <a:lnSpc>
                    <a:spcPct val="115000"/>
                  </a:lnSpc>
                  <a:spcAft>
                    <a:spcPts val="1000"/>
                  </a:spcAft>
                </a:pPr>
                <a:r>
                  <a:rPr lang="es-EC" sz="1200" dirty="0">
                    <a:effectLst/>
                    <a:latin typeface="Arial"/>
                    <a:ea typeface="Calibri"/>
                  </a:rPr>
                  <a:t> </a:t>
                </a:r>
              </a:p>
              <a:p>
                <a:pPr>
                  <a:lnSpc>
                    <a:spcPct val="115000"/>
                  </a:lnSpc>
                  <a:spcAft>
                    <a:spcPts val="1000"/>
                  </a:spcAft>
                </a:pPr>
                <a:r>
                  <a:rPr lang="es-EC" sz="1200" dirty="0">
                    <a:effectLst/>
                    <a:latin typeface="Arial"/>
                    <a:ea typeface="Calibri"/>
                  </a:rPr>
                  <a:t> </a:t>
                </a:r>
              </a:p>
              <a:p>
                <a:pPr>
                  <a:lnSpc>
                    <a:spcPct val="115000"/>
                  </a:lnSpc>
                  <a:spcAft>
                    <a:spcPts val="1000"/>
                  </a:spcAft>
                </a:pPr>
                <a:r>
                  <a:rPr lang="es-EC" sz="1200" dirty="0">
                    <a:effectLst/>
                    <a:latin typeface="Arial"/>
                    <a:ea typeface="Calibri"/>
                  </a:rPr>
                  <a:t> </a:t>
                </a:r>
              </a:p>
            </p:txBody>
          </p:sp>
          <p:sp>
            <p:nvSpPr>
              <p:cNvPr id="28" name="9292 Rectángulo redondeado"/>
              <p:cNvSpPr/>
              <p:nvPr/>
            </p:nvSpPr>
            <p:spPr>
              <a:xfrm>
                <a:off x="43133" y="0"/>
                <a:ext cx="972922" cy="7344460"/>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vert270"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200" b="1">
                    <a:effectLst/>
                    <a:latin typeface="Arial"/>
                    <a:ea typeface="Calibri"/>
                  </a:rPr>
                  <a:t>MICROCONTROLADOR</a:t>
                </a:r>
                <a:endParaRPr lang="es-EC" sz="1200">
                  <a:effectLst/>
                  <a:latin typeface="Arial"/>
                  <a:ea typeface="Calibri"/>
                </a:endParaRPr>
              </a:p>
              <a:p>
                <a:pPr algn="ctr">
                  <a:lnSpc>
                    <a:spcPct val="115000"/>
                  </a:lnSpc>
                  <a:spcAft>
                    <a:spcPts val="1000"/>
                  </a:spcAft>
                </a:pPr>
                <a:r>
                  <a:rPr lang="es-EC" sz="1200" b="1">
                    <a:effectLst/>
                    <a:latin typeface="Arial"/>
                    <a:ea typeface="Calibri"/>
                  </a:rPr>
                  <a:t>PIC 16F877A</a:t>
                </a:r>
                <a:endParaRPr lang="es-EC" sz="1200">
                  <a:effectLst/>
                  <a:latin typeface="Arial"/>
                  <a:ea typeface="Calibri"/>
                </a:endParaRPr>
              </a:p>
            </p:txBody>
          </p:sp>
          <p:sp>
            <p:nvSpPr>
              <p:cNvPr id="29" name="9294 Cuadro de texto"/>
              <p:cNvSpPr txBox="1"/>
              <p:nvPr/>
            </p:nvSpPr>
            <p:spPr>
              <a:xfrm>
                <a:off x="990799" y="3863258"/>
                <a:ext cx="1192378" cy="65836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000">
                    <a:effectLst/>
                    <a:latin typeface="Arial"/>
                    <a:ea typeface="Calibri"/>
                  </a:rPr>
                  <a:t>Comunicación</a:t>
                </a:r>
                <a:endParaRPr lang="es-EC" sz="1200">
                  <a:effectLst/>
                  <a:latin typeface="Arial"/>
                  <a:ea typeface="Calibri"/>
                </a:endParaRPr>
              </a:p>
              <a:p>
                <a:pPr algn="ctr">
                  <a:lnSpc>
                    <a:spcPct val="115000"/>
                  </a:lnSpc>
                  <a:spcAft>
                    <a:spcPts val="1000"/>
                  </a:spcAft>
                </a:pPr>
                <a:r>
                  <a:rPr lang="es-EC" sz="1000">
                    <a:effectLst/>
                    <a:latin typeface="Arial"/>
                    <a:ea typeface="Calibri"/>
                  </a:rPr>
                  <a:t>USB-TTL</a:t>
                </a:r>
                <a:endParaRPr lang="es-EC" sz="1200">
                  <a:effectLst/>
                  <a:latin typeface="Arial"/>
                  <a:ea typeface="Calibri"/>
                </a:endParaRPr>
              </a:p>
            </p:txBody>
          </p:sp>
          <p:pic>
            <p:nvPicPr>
              <p:cNvPr id="30" name="29 Imagen" descr="http://2.bp.blogspot.com/-weibfha4RZo/UH6eZzvWA4I/AAAAAAAAAJo/gnqqPV4YBYs/s1600/PIC16F877A.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115464"/>
                <a:ext cx="1061049" cy="793630"/>
              </a:xfrm>
              <a:prstGeom prst="rect">
                <a:avLst/>
              </a:prstGeom>
              <a:noFill/>
              <a:ln>
                <a:noFill/>
              </a:ln>
            </p:spPr>
          </p:pic>
          <p:pic>
            <p:nvPicPr>
              <p:cNvPr id="31" name="30 Imagen" descr="G:\TESIS\Tesis hacienda Alborado\Teorico\Diagrama de flujo del algoritmo de programación_Visualstudio.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00068" y="60385"/>
                <a:ext cx="2493034" cy="7228935"/>
              </a:xfrm>
              <a:prstGeom prst="rect">
                <a:avLst/>
              </a:prstGeom>
              <a:noFill/>
              <a:ln>
                <a:noFill/>
              </a:ln>
            </p:spPr>
          </p:pic>
          <p:pic>
            <p:nvPicPr>
              <p:cNvPr id="32" name="31 Imagen"/>
              <p:cNvPicPr>
                <a:picLocks noChangeAspect="1"/>
              </p:cNvPicPr>
              <p:nvPr/>
            </p:nvPicPr>
            <p:blipFill rotWithShape="1">
              <a:blip r:embed="rId7" cstate="print">
                <a:extLst>
                  <a:ext uri="{28A0092B-C50C-407E-A947-70E740481C1C}">
                    <a14:useLocalDpi xmlns:a14="http://schemas.microsoft.com/office/drawing/2010/main" val="0"/>
                  </a:ext>
                </a:extLst>
              </a:blip>
              <a:srcRect l="49343" t="40187" r="41130" b="48554"/>
              <a:stretch/>
            </p:blipFill>
            <p:spPr bwMode="auto">
              <a:xfrm>
                <a:off x="4511616" y="5115464"/>
                <a:ext cx="1000664" cy="733245"/>
              </a:xfrm>
              <a:prstGeom prst="rect">
                <a:avLst/>
              </a:prstGeom>
              <a:ln>
                <a:noFill/>
              </a:ln>
              <a:extLst>
                <a:ext uri="{53640926-AAD7-44D8-BBD7-CCE9431645EC}">
                  <a14:shadowObscured xmlns:a14="http://schemas.microsoft.com/office/drawing/2010/main"/>
                </a:ext>
              </a:extLst>
            </p:spPr>
          </p:pic>
        </p:grpSp>
      </p:grpSp>
    </p:spTree>
    <p:extLst>
      <p:ext uri="{BB962C8B-B14F-4D97-AF65-F5344CB8AC3E}">
        <p14:creationId xmlns:p14="http://schemas.microsoft.com/office/powerpoint/2010/main" val="25050432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917122" y="404664"/>
            <a:ext cx="7183270" cy="523220"/>
          </a:xfrm>
          <a:prstGeom prst="rect">
            <a:avLst/>
          </a:prstGeom>
        </p:spPr>
        <p:txBody>
          <a:bodyPr wrap="square">
            <a:spAutoFit/>
          </a:bodyPr>
          <a:lstStyle/>
          <a:p>
            <a:r>
              <a:rPr lang="es-EC" sz="2800" b="1" i="1" dirty="0" smtClean="0"/>
              <a:t>ENSAMBLAJE DEL SISTEMA DE REFRIGERACIÓN</a:t>
            </a:r>
            <a:endParaRPr lang="es-EC" sz="2800" b="1" i="1" dirty="0"/>
          </a:p>
        </p:txBody>
      </p:sp>
      <p:pic>
        <p:nvPicPr>
          <p:cNvPr id="7" name="Imagen 6" descr="D:\Users\MILTON RODRIGUEZ\Desktop\FOTOS\IMG_052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985" y="1196752"/>
            <a:ext cx="3105329" cy="2113211"/>
          </a:xfrm>
          <a:prstGeom prst="rect">
            <a:avLst/>
          </a:prstGeom>
          <a:noFill/>
          <a:ln>
            <a:noFill/>
          </a:ln>
        </p:spPr>
      </p:pic>
      <p:pic>
        <p:nvPicPr>
          <p:cNvPr id="13" name="Imagen 12" descr="D:\Users\MILTON RODRIGUEZ\Desktop\FOTOS\IMG_0535.JPG"/>
          <p:cNvPicPr/>
          <p:nvPr/>
        </p:nvPicPr>
        <p:blipFill rotWithShape="1">
          <a:blip r:embed="rId5" cstate="print">
            <a:extLst>
              <a:ext uri="{28A0092B-C50C-407E-A947-70E740481C1C}">
                <a14:useLocalDpi xmlns:a14="http://schemas.microsoft.com/office/drawing/2010/main" val="0"/>
              </a:ext>
            </a:extLst>
          </a:blip>
          <a:srcRect r="12497"/>
          <a:stretch/>
        </p:blipFill>
        <p:spPr bwMode="auto">
          <a:xfrm>
            <a:off x="1048854" y="3444235"/>
            <a:ext cx="2573590" cy="2503365"/>
          </a:xfrm>
          <a:prstGeom prst="rect">
            <a:avLst/>
          </a:prstGeom>
          <a:noFill/>
          <a:ln>
            <a:noFill/>
          </a:ln>
          <a:extLst>
            <a:ext uri="{53640926-AAD7-44D8-BBD7-CCE9431645EC}">
              <a14:shadowObscured xmlns:a14="http://schemas.microsoft.com/office/drawing/2010/main"/>
            </a:ext>
          </a:extLst>
        </p:spPr>
      </p:pic>
      <p:pic>
        <p:nvPicPr>
          <p:cNvPr id="14" name="Imagen 13"/>
          <p:cNvPicPr/>
          <p:nvPr/>
        </p:nvPicPr>
        <p:blipFill>
          <a:blip r:embed="rId6"/>
          <a:stretch>
            <a:fillRect/>
          </a:stretch>
        </p:blipFill>
        <p:spPr>
          <a:xfrm>
            <a:off x="4067944" y="1308457"/>
            <a:ext cx="4095750" cy="3848735"/>
          </a:xfrm>
          <a:prstGeom prst="rect">
            <a:avLst/>
          </a:prstGeom>
        </p:spPr>
      </p:pic>
      <p:pic>
        <p:nvPicPr>
          <p:cNvPr id="16" name="Imagen 15"/>
          <p:cNvPicPr/>
          <p:nvPr/>
        </p:nvPicPr>
        <p:blipFill>
          <a:blip r:embed="rId7"/>
          <a:stretch>
            <a:fillRect/>
          </a:stretch>
        </p:blipFill>
        <p:spPr>
          <a:xfrm>
            <a:off x="4069373" y="5157192"/>
            <a:ext cx="1259750" cy="973887"/>
          </a:xfrm>
          <a:prstGeom prst="rect">
            <a:avLst/>
          </a:prstGeom>
        </p:spPr>
      </p:pic>
      <p:pic>
        <p:nvPicPr>
          <p:cNvPr id="17" name="Imagen 16"/>
          <p:cNvPicPr/>
          <p:nvPr/>
        </p:nvPicPr>
        <p:blipFill>
          <a:blip r:embed="rId8"/>
          <a:stretch>
            <a:fillRect/>
          </a:stretch>
        </p:blipFill>
        <p:spPr>
          <a:xfrm>
            <a:off x="5329123" y="5157192"/>
            <a:ext cx="1043077" cy="969429"/>
          </a:xfrm>
          <a:prstGeom prst="rect">
            <a:avLst/>
          </a:prstGeom>
        </p:spPr>
      </p:pic>
      <p:pic>
        <p:nvPicPr>
          <p:cNvPr id="18" name="Imagen 17" descr="G:\TESIS\TESIS\FOTOS TESIS\23012014\IMG_0035.JPG"/>
          <p:cNvPicPr/>
          <p:nvPr/>
        </p:nvPicPr>
        <p:blipFill rotWithShape="1">
          <a:blip r:embed="rId9" cstate="print">
            <a:extLst>
              <a:ext uri="{28A0092B-C50C-407E-A947-70E740481C1C}">
                <a14:useLocalDpi xmlns:a14="http://schemas.microsoft.com/office/drawing/2010/main" val="0"/>
              </a:ext>
            </a:extLst>
          </a:blip>
          <a:srcRect l="18923" t="20270" b="25223"/>
          <a:stretch/>
        </p:blipFill>
        <p:spPr bwMode="auto">
          <a:xfrm>
            <a:off x="6372200" y="5152733"/>
            <a:ext cx="1791494" cy="97388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471342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1493186" y="404664"/>
            <a:ext cx="7183270" cy="523220"/>
          </a:xfrm>
          <a:prstGeom prst="rect">
            <a:avLst/>
          </a:prstGeom>
        </p:spPr>
        <p:txBody>
          <a:bodyPr wrap="square">
            <a:spAutoFit/>
          </a:bodyPr>
          <a:lstStyle/>
          <a:p>
            <a:r>
              <a:rPr lang="es-EC" sz="2800" b="1" i="1" dirty="0" smtClean="0"/>
              <a:t>ENSAMBLE </a:t>
            </a:r>
            <a:r>
              <a:rPr lang="es-EC" sz="2800" b="1" i="1" dirty="0" smtClean="0"/>
              <a:t>DEL SISTEMA DE REFRIGERACIÓN</a:t>
            </a:r>
            <a:endParaRPr lang="es-EC" sz="2800" b="1" i="1" dirty="0"/>
          </a:p>
        </p:txBody>
      </p:sp>
      <p:pic>
        <p:nvPicPr>
          <p:cNvPr id="7" name="Imagen 6" descr="G:\Fotos\Tesis\2013-07-11 09.46.1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70" y="1210873"/>
            <a:ext cx="2108835" cy="1581150"/>
          </a:xfrm>
          <a:prstGeom prst="rect">
            <a:avLst/>
          </a:prstGeom>
          <a:noFill/>
          <a:ln>
            <a:noFill/>
          </a:ln>
        </p:spPr>
      </p:pic>
      <p:pic>
        <p:nvPicPr>
          <p:cNvPr id="8" name="Imagen 7" descr="G:\Fotos\Tesis\2013-07-11 09.46.05.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8105" y="1210873"/>
            <a:ext cx="2108200" cy="1581150"/>
          </a:xfrm>
          <a:prstGeom prst="rect">
            <a:avLst/>
          </a:prstGeom>
          <a:noFill/>
          <a:ln>
            <a:noFill/>
          </a:ln>
        </p:spPr>
      </p:pic>
      <p:pic>
        <p:nvPicPr>
          <p:cNvPr id="9" name="Imagen 8"/>
          <p:cNvPicPr/>
          <p:nvPr/>
        </p:nvPicPr>
        <p:blipFill rotWithShape="1">
          <a:blip r:embed="rId6"/>
          <a:srcRect l="6923" t="15753" r="6462" b="17050"/>
          <a:stretch/>
        </p:blipFill>
        <p:spPr bwMode="auto">
          <a:xfrm rot="5400000">
            <a:off x="1142340" y="2365938"/>
            <a:ext cx="3357880" cy="4210050"/>
          </a:xfrm>
          <a:prstGeom prst="rect">
            <a:avLst/>
          </a:prstGeom>
          <a:ln>
            <a:noFill/>
          </a:ln>
          <a:extLst>
            <a:ext uri="{53640926-AAD7-44D8-BBD7-CCE9431645EC}">
              <a14:shadowObscured xmlns:a14="http://schemas.microsoft.com/office/drawing/2010/main"/>
            </a:ext>
          </a:extLst>
        </p:spPr>
      </p:pic>
      <p:pic>
        <p:nvPicPr>
          <p:cNvPr id="10" name="Imagen 9" descr="D:\Users\MILTON RODRIGUEZ\Desktop\FOTOS\IMG_0529.JPG"/>
          <p:cNvPicPr/>
          <p:nvPr/>
        </p:nvPicPr>
        <p:blipFill rotWithShape="1">
          <a:blip r:embed="rId7" cstate="print">
            <a:extLst>
              <a:ext uri="{28A0092B-C50C-407E-A947-70E740481C1C}">
                <a14:useLocalDpi xmlns:a14="http://schemas.microsoft.com/office/drawing/2010/main" val="0"/>
              </a:ext>
            </a:extLst>
          </a:blip>
          <a:srcRect t="16809"/>
          <a:stretch/>
        </p:blipFill>
        <p:spPr bwMode="auto">
          <a:xfrm>
            <a:off x="4962532" y="1196752"/>
            <a:ext cx="3886200" cy="2424715"/>
          </a:xfrm>
          <a:prstGeom prst="rect">
            <a:avLst/>
          </a:prstGeom>
          <a:noFill/>
          <a:ln>
            <a:noFill/>
          </a:ln>
        </p:spPr>
      </p:pic>
      <p:pic>
        <p:nvPicPr>
          <p:cNvPr id="11" name="Imagen 10" descr="G:\Fotos\Tesis\2013-12-27 17.25.47.jpg"/>
          <p:cNvPicPr/>
          <p:nvPr/>
        </p:nvPicPr>
        <p:blipFill rotWithShape="1">
          <a:blip r:embed="rId8" cstate="print">
            <a:extLst>
              <a:ext uri="{28A0092B-C50C-407E-A947-70E740481C1C}">
                <a14:useLocalDpi xmlns:a14="http://schemas.microsoft.com/office/drawing/2010/main" val="0"/>
              </a:ext>
            </a:extLst>
          </a:blip>
          <a:srcRect l="18755" t="15151" r="5849" b="16919"/>
          <a:stretch/>
        </p:blipFill>
        <p:spPr bwMode="auto">
          <a:xfrm>
            <a:off x="4990345" y="3717033"/>
            <a:ext cx="3758119" cy="243287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37339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1349170" y="404664"/>
            <a:ext cx="7183270" cy="523220"/>
          </a:xfrm>
          <a:prstGeom prst="rect">
            <a:avLst/>
          </a:prstGeom>
        </p:spPr>
        <p:txBody>
          <a:bodyPr wrap="square">
            <a:spAutoFit/>
          </a:bodyPr>
          <a:lstStyle/>
          <a:p>
            <a:r>
              <a:rPr lang="es-EC" sz="2800" b="1" i="1" dirty="0" smtClean="0"/>
              <a:t>ENSAMBLE </a:t>
            </a:r>
            <a:r>
              <a:rPr lang="es-EC" sz="2800" b="1" i="1" dirty="0" smtClean="0"/>
              <a:t>DEL SISTEMA DE REFRIGERACIÓN</a:t>
            </a:r>
            <a:endParaRPr lang="es-EC" sz="2800" b="1" i="1" dirty="0"/>
          </a:p>
        </p:txBody>
      </p:sp>
      <p:grpSp>
        <p:nvGrpSpPr>
          <p:cNvPr id="10" name="Grupo 9"/>
          <p:cNvGrpSpPr/>
          <p:nvPr/>
        </p:nvGrpSpPr>
        <p:grpSpPr>
          <a:xfrm>
            <a:off x="790005" y="1196752"/>
            <a:ext cx="4070027" cy="2448272"/>
            <a:chOff x="0" y="0"/>
            <a:chExt cx="4029075" cy="2605405"/>
          </a:xfrm>
        </p:grpSpPr>
        <p:pic>
          <p:nvPicPr>
            <p:cNvPr id="11" name="Imagen 10" descr="G:\TESIS\TESIS\FOTOS TESIS\23012014\IMG_0039.JPG"/>
            <p:cNvPicPr>
              <a:picLocks noChangeAspect="1"/>
            </p:cNvPicPr>
            <p:nvPr/>
          </p:nvPicPr>
          <p:blipFill rotWithShape="1">
            <a:blip r:embed="rId4" cstate="print">
              <a:extLst>
                <a:ext uri="{28A0092B-C50C-407E-A947-70E740481C1C}">
                  <a14:useLocalDpi xmlns:a14="http://schemas.microsoft.com/office/drawing/2010/main" val="0"/>
                </a:ext>
              </a:extLst>
            </a:blip>
            <a:srcRect r="17011" b="15315"/>
            <a:stretch/>
          </p:blipFill>
          <p:spPr bwMode="auto">
            <a:xfrm>
              <a:off x="2114550" y="0"/>
              <a:ext cx="1914525" cy="2605405"/>
            </a:xfrm>
            <a:prstGeom prst="rect">
              <a:avLst/>
            </a:prstGeom>
            <a:noFill/>
            <a:ln>
              <a:noFill/>
            </a:ln>
            <a:extLst>
              <a:ext uri="{53640926-AAD7-44D8-BBD7-CCE9431645EC}">
                <a14:shadowObscured xmlns:a14="http://schemas.microsoft.com/office/drawing/2010/main"/>
              </a:ext>
            </a:extLst>
          </p:spPr>
        </p:pic>
        <p:pic>
          <p:nvPicPr>
            <p:cNvPr id="12" name="Imagen 11"/>
            <p:cNvPicPr>
              <a:picLocks noChangeAspect="1"/>
            </p:cNvPicPr>
            <p:nvPr/>
          </p:nvPicPr>
          <p:blipFill rotWithShape="1">
            <a:blip r:embed="rId5">
              <a:extLst>
                <a:ext uri="{28A0092B-C50C-407E-A947-70E740481C1C}">
                  <a14:useLocalDpi xmlns:a14="http://schemas.microsoft.com/office/drawing/2010/main" val="0"/>
                </a:ext>
              </a:extLst>
            </a:blip>
            <a:srcRect l="3814" t="6454" r="3389" b="3502"/>
            <a:stretch/>
          </p:blipFill>
          <p:spPr bwMode="auto">
            <a:xfrm>
              <a:off x="0" y="19050"/>
              <a:ext cx="1933575" cy="2586355"/>
            </a:xfrm>
            <a:prstGeom prst="rect">
              <a:avLst/>
            </a:prstGeom>
            <a:ln>
              <a:noFill/>
            </a:ln>
            <a:extLst>
              <a:ext uri="{53640926-AAD7-44D8-BBD7-CCE9431645EC}">
                <a14:shadowObscured xmlns:a14="http://schemas.microsoft.com/office/drawing/2010/main"/>
              </a:ext>
            </a:extLst>
          </p:spPr>
        </p:pic>
      </p:grpSp>
      <p:pic>
        <p:nvPicPr>
          <p:cNvPr id="15" name="Imagen 14"/>
          <p:cNvPicPr/>
          <p:nvPr/>
        </p:nvPicPr>
        <p:blipFill>
          <a:blip r:embed="rId6" cstate="print">
            <a:extLst>
              <a:ext uri="{28A0092B-C50C-407E-A947-70E740481C1C}">
                <a14:useLocalDpi xmlns:a14="http://schemas.microsoft.com/office/drawing/2010/main" val="0"/>
              </a:ext>
            </a:extLst>
          </a:blip>
          <a:stretch>
            <a:fillRect/>
          </a:stretch>
        </p:blipFill>
        <p:spPr>
          <a:xfrm>
            <a:off x="5400371" y="1196752"/>
            <a:ext cx="3060061" cy="1968898"/>
          </a:xfrm>
          <a:prstGeom prst="rect">
            <a:avLst/>
          </a:prstGeom>
        </p:spPr>
      </p:pic>
      <p:grpSp>
        <p:nvGrpSpPr>
          <p:cNvPr id="19" name="Grupo 18"/>
          <p:cNvGrpSpPr/>
          <p:nvPr/>
        </p:nvGrpSpPr>
        <p:grpSpPr>
          <a:xfrm>
            <a:off x="5042846" y="3434518"/>
            <a:ext cx="3825731" cy="3085271"/>
            <a:chOff x="0" y="0"/>
            <a:chExt cx="3839845" cy="2957195"/>
          </a:xfrm>
        </p:grpSpPr>
        <p:pic>
          <p:nvPicPr>
            <p:cNvPr id="20" name="Imagen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979295" cy="1530985"/>
            </a:xfrm>
            <a:prstGeom prst="rect">
              <a:avLst/>
            </a:prstGeom>
          </p:spPr>
        </p:pic>
        <p:pic>
          <p:nvPicPr>
            <p:cNvPr id="21" name="Imagen 20"/>
            <p:cNvPicPr>
              <a:picLocks noChangeAspect="1"/>
            </p:cNvPicPr>
            <p:nvPr/>
          </p:nvPicPr>
          <p:blipFill rotWithShape="1">
            <a:blip r:embed="rId8" cstate="print">
              <a:extLst>
                <a:ext uri="{28A0092B-C50C-407E-A947-70E740481C1C}">
                  <a14:useLocalDpi xmlns:a14="http://schemas.microsoft.com/office/drawing/2010/main" val="0"/>
                </a:ext>
              </a:extLst>
            </a:blip>
            <a:srcRect b="7127"/>
            <a:stretch/>
          </p:blipFill>
          <p:spPr bwMode="auto">
            <a:xfrm>
              <a:off x="2066925" y="0"/>
              <a:ext cx="1772920" cy="1530985"/>
            </a:xfrm>
            <a:prstGeom prst="rect">
              <a:avLst/>
            </a:prstGeom>
            <a:ln>
              <a:noFill/>
            </a:ln>
            <a:extLst>
              <a:ext uri="{53640926-AAD7-44D8-BBD7-CCE9431645EC}">
                <a14:shadowObscured xmlns:a14="http://schemas.microsoft.com/office/drawing/2010/main"/>
              </a:ext>
            </a:extLst>
          </p:spPr>
        </p:pic>
        <p:pic>
          <p:nvPicPr>
            <p:cNvPr id="22" name="Imagen 21"/>
            <p:cNvPicPr>
              <a:picLocks noChangeAspect="1"/>
            </p:cNvPicPr>
            <p:nvPr/>
          </p:nvPicPr>
          <p:blipFill rotWithShape="1">
            <a:blip r:embed="rId9">
              <a:extLst>
                <a:ext uri="{28A0092B-C50C-407E-A947-70E740481C1C}">
                  <a14:useLocalDpi xmlns:a14="http://schemas.microsoft.com/office/drawing/2010/main" val="0"/>
                </a:ext>
              </a:extLst>
            </a:blip>
            <a:srcRect l="8527" t="21576"/>
            <a:stretch/>
          </p:blipFill>
          <p:spPr bwMode="auto">
            <a:xfrm>
              <a:off x="38100" y="1562100"/>
              <a:ext cx="1946910" cy="1395095"/>
            </a:xfrm>
            <a:prstGeom prst="rect">
              <a:avLst/>
            </a:prstGeom>
            <a:ln>
              <a:noFill/>
            </a:ln>
            <a:extLst>
              <a:ext uri="{53640926-AAD7-44D8-BBD7-CCE9431645EC}">
                <a14:shadowObscured xmlns:a14="http://schemas.microsoft.com/office/drawing/2010/main"/>
              </a:ext>
            </a:extLst>
          </p:spPr>
        </p:pic>
        <p:pic>
          <p:nvPicPr>
            <p:cNvPr id="23" name="Imagen 22"/>
            <p:cNvPicPr>
              <a:picLocks noChangeAspect="1"/>
            </p:cNvPicPr>
            <p:nvPr/>
          </p:nvPicPr>
          <p:blipFill rotWithShape="1">
            <a:blip r:embed="rId10">
              <a:extLst>
                <a:ext uri="{28A0092B-C50C-407E-A947-70E740481C1C}">
                  <a14:useLocalDpi xmlns:a14="http://schemas.microsoft.com/office/drawing/2010/main" val="0"/>
                </a:ext>
              </a:extLst>
            </a:blip>
            <a:srcRect l="3960" t="21982" r="6061"/>
            <a:stretch/>
          </p:blipFill>
          <p:spPr bwMode="auto">
            <a:xfrm>
              <a:off x="2057400" y="1552575"/>
              <a:ext cx="1780540" cy="1400810"/>
            </a:xfrm>
            <a:prstGeom prst="rect">
              <a:avLst/>
            </a:prstGeom>
            <a:ln>
              <a:noFill/>
            </a:ln>
            <a:extLst>
              <a:ext uri="{53640926-AAD7-44D8-BBD7-CCE9431645EC}">
                <a14:shadowObscured xmlns:a14="http://schemas.microsoft.com/office/drawing/2010/main"/>
              </a:ext>
            </a:extLst>
          </p:spPr>
        </p:pic>
      </p:grpSp>
      <p:pic>
        <p:nvPicPr>
          <p:cNvPr id="24" name="Imagen 23"/>
          <p:cNvPicPr/>
          <p:nvPr/>
        </p:nvPicPr>
        <p:blipFill rotWithShape="1">
          <a:blip r:embed="rId11"/>
          <a:srcRect l="7254" t="16082"/>
          <a:stretch/>
        </p:blipFill>
        <p:spPr bwMode="auto">
          <a:xfrm>
            <a:off x="1128745" y="3734167"/>
            <a:ext cx="3228975" cy="245379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107445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1349170" y="404664"/>
            <a:ext cx="7183270" cy="523220"/>
          </a:xfrm>
          <a:prstGeom prst="rect">
            <a:avLst/>
          </a:prstGeom>
        </p:spPr>
        <p:txBody>
          <a:bodyPr wrap="square">
            <a:spAutoFit/>
          </a:bodyPr>
          <a:lstStyle/>
          <a:p>
            <a:r>
              <a:rPr lang="es-EC" sz="2800" b="1" i="1" dirty="0" smtClean="0"/>
              <a:t>ENSAMBLE </a:t>
            </a:r>
            <a:r>
              <a:rPr lang="es-EC" sz="2800" b="1" i="1" dirty="0" smtClean="0"/>
              <a:t>DEL SISTEMA DE REFRIGERACIÓN</a:t>
            </a:r>
            <a:endParaRPr lang="es-EC" sz="2800" b="1" i="1" dirty="0"/>
          </a:p>
        </p:txBody>
      </p:sp>
      <p:pic>
        <p:nvPicPr>
          <p:cNvPr id="15" name="Sistema de refrigeración automático para leche.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7"/>
          <a:srcRect l="21132" t="12632" r="16531" b="6167"/>
          <a:stretch/>
        </p:blipFill>
        <p:spPr>
          <a:xfrm>
            <a:off x="4807952" y="1484784"/>
            <a:ext cx="3724488" cy="3990523"/>
          </a:xfrm>
        </p:spPr>
      </p:pic>
      <p:pic>
        <p:nvPicPr>
          <p:cNvPr id="5" name="Imagen 4" descr="D:\Users\MILTON RODRIGUEZ\Desktop\FOTOS TESIS DEFINITIVA\IMG_0608.JPG"/>
          <p:cNvPicPr/>
          <p:nvPr/>
        </p:nvPicPr>
        <p:blipFill rotWithShape="1">
          <a:blip r:embed="rId8" cstate="print">
            <a:extLst>
              <a:ext uri="{28A0092B-C50C-407E-A947-70E740481C1C}">
                <a14:useLocalDpi xmlns:a14="http://schemas.microsoft.com/office/drawing/2010/main" val="0"/>
              </a:ext>
            </a:extLst>
          </a:blip>
          <a:srcRect t="1716"/>
          <a:stretch/>
        </p:blipFill>
        <p:spPr bwMode="auto">
          <a:xfrm>
            <a:off x="773106" y="1484784"/>
            <a:ext cx="3366846" cy="399052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7877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399"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2357282" y="260648"/>
            <a:ext cx="5743110" cy="523220"/>
          </a:xfrm>
          <a:prstGeom prst="rect">
            <a:avLst/>
          </a:prstGeom>
        </p:spPr>
        <p:txBody>
          <a:bodyPr wrap="square">
            <a:spAutoFit/>
          </a:bodyPr>
          <a:lstStyle/>
          <a:p>
            <a:r>
              <a:rPr lang="es-EC" sz="2800" b="1" i="1" dirty="0" smtClean="0"/>
              <a:t>DESCRIPCIÓN DEL PROYECTO</a:t>
            </a:r>
            <a:endParaRPr lang="es-EC" sz="2800" b="1" i="1" dirty="0"/>
          </a:p>
        </p:txBody>
      </p:sp>
      <p:pic>
        <p:nvPicPr>
          <p:cNvPr id="5" name="4 Imagen"/>
          <p:cNvPicPr/>
          <p:nvPr/>
        </p:nvPicPr>
        <p:blipFill rotWithShape="1">
          <a:blip r:embed="rId5"/>
          <a:srcRect l="34139" t="23913" r="21022" b="18207"/>
          <a:stretch/>
        </p:blipFill>
        <p:spPr bwMode="auto">
          <a:xfrm>
            <a:off x="1750241" y="876597"/>
            <a:ext cx="6134127" cy="5360715"/>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050960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1997242" y="276296"/>
            <a:ext cx="7183270" cy="523220"/>
          </a:xfrm>
          <a:prstGeom prst="rect">
            <a:avLst/>
          </a:prstGeom>
        </p:spPr>
        <p:txBody>
          <a:bodyPr wrap="square">
            <a:spAutoFit/>
          </a:bodyPr>
          <a:lstStyle/>
          <a:p>
            <a:r>
              <a:rPr lang="es-EC" sz="2800" b="1" i="1" dirty="0" smtClean="0"/>
              <a:t>PRUEBAS Y ANÁLISIS DE RESULTADOS</a:t>
            </a:r>
            <a:endParaRPr lang="es-EC" sz="2800" b="1" i="1" dirty="0"/>
          </a:p>
        </p:txBody>
      </p:sp>
      <p:grpSp>
        <p:nvGrpSpPr>
          <p:cNvPr id="7" name="6 Grupo"/>
          <p:cNvGrpSpPr/>
          <p:nvPr/>
        </p:nvGrpSpPr>
        <p:grpSpPr>
          <a:xfrm>
            <a:off x="548317" y="1574215"/>
            <a:ext cx="3816424" cy="2014646"/>
            <a:chOff x="0" y="0"/>
            <a:chExt cx="4528820" cy="2074545"/>
          </a:xfrm>
        </p:grpSpPr>
        <p:pic>
          <p:nvPicPr>
            <p:cNvPr id="8" name="7 Imagen" descr="G:\TESIS\TESIS\FOTOS TESIS\23012014\IMG_0021.JPG"/>
            <p:cNvPicPr>
              <a:picLocks noChangeAspect="1"/>
            </p:cNvPicPr>
            <p:nvPr/>
          </p:nvPicPr>
          <p:blipFill rotWithShape="1">
            <a:blip r:embed="rId5" cstate="print">
              <a:extLst>
                <a:ext uri="{28A0092B-C50C-407E-A947-70E740481C1C}">
                  <a14:useLocalDpi xmlns:a14="http://schemas.microsoft.com/office/drawing/2010/main" val="0"/>
                </a:ext>
              </a:extLst>
            </a:blip>
            <a:srcRect t="16233"/>
            <a:stretch/>
          </p:blipFill>
          <p:spPr bwMode="auto">
            <a:xfrm>
              <a:off x="2724150" y="9525"/>
              <a:ext cx="1804670" cy="2014855"/>
            </a:xfrm>
            <a:prstGeom prst="rect">
              <a:avLst/>
            </a:prstGeom>
            <a:noFill/>
            <a:ln>
              <a:noFill/>
            </a:ln>
            <a:extLst>
              <a:ext uri="{53640926-AAD7-44D8-BBD7-CCE9431645EC}">
                <a14:shadowObscured xmlns:a14="http://schemas.microsoft.com/office/drawing/2010/main"/>
              </a:ext>
            </a:extLst>
          </p:spPr>
        </p:pic>
        <p:pic>
          <p:nvPicPr>
            <p:cNvPr id="9" name="8 Imagen" descr="G:\TESIS\TESIS\FOTOS TESIS\23012014\IMG_0019.JPG"/>
            <p:cNvPicPr>
              <a:picLocks noChangeAspect="1"/>
            </p:cNvPicPr>
            <p:nvPr/>
          </p:nvPicPr>
          <p:blipFill rotWithShape="1">
            <a:blip r:embed="rId6" cstate="print">
              <a:extLst>
                <a:ext uri="{28A0092B-C50C-407E-A947-70E740481C1C}">
                  <a14:useLocalDpi xmlns:a14="http://schemas.microsoft.com/office/drawing/2010/main" val="0"/>
                </a:ext>
              </a:extLst>
            </a:blip>
            <a:srcRect l="13925"/>
            <a:stretch/>
          </p:blipFill>
          <p:spPr bwMode="auto">
            <a:xfrm>
              <a:off x="0" y="0"/>
              <a:ext cx="2381250" cy="2074545"/>
            </a:xfrm>
            <a:prstGeom prst="rect">
              <a:avLst/>
            </a:prstGeom>
            <a:noFill/>
            <a:ln>
              <a:noFill/>
            </a:ln>
            <a:extLst>
              <a:ext uri="{53640926-AAD7-44D8-BBD7-CCE9431645EC}">
                <a14:shadowObscured xmlns:a14="http://schemas.microsoft.com/office/drawing/2010/main"/>
              </a:ext>
            </a:extLst>
          </p:spPr>
        </p:pic>
      </p:grpSp>
      <p:sp>
        <p:nvSpPr>
          <p:cNvPr id="3" name="2 Rectángulo"/>
          <p:cNvSpPr/>
          <p:nvPr/>
        </p:nvSpPr>
        <p:spPr>
          <a:xfrm>
            <a:off x="1222842" y="927884"/>
            <a:ext cx="2664296" cy="646331"/>
          </a:xfrm>
          <a:prstGeom prst="rect">
            <a:avLst/>
          </a:prstGeom>
        </p:spPr>
        <p:txBody>
          <a:bodyPr wrap="square">
            <a:spAutoFit/>
          </a:bodyPr>
          <a:lstStyle/>
          <a:p>
            <a:r>
              <a:rPr lang="es-EC" b="1" dirty="0"/>
              <a:t>Proceso de limpieza de humedad en el serpentín</a:t>
            </a:r>
            <a:endParaRPr lang="es-EC" dirty="0"/>
          </a:p>
        </p:txBody>
      </p:sp>
      <p:pic>
        <p:nvPicPr>
          <p:cNvPr id="10" name="9 Imagen" descr="G:\Fotos\Tesis\2014-01-23 13.56.22.jpg"/>
          <p:cNvPicPr/>
          <p:nvPr/>
        </p:nvPicPr>
        <p:blipFill rotWithShape="1">
          <a:blip r:embed="rId7" cstate="print">
            <a:extLst>
              <a:ext uri="{28A0092B-C50C-407E-A947-70E740481C1C}">
                <a14:useLocalDpi xmlns:a14="http://schemas.microsoft.com/office/drawing/2010/main" val="0"/>
              </a:ext>
            </a:extLst>
          </a:blip>
          <a:srcRect t="7048" b="2256"/>
          <a:stretch/>
        </p:blipFill>
        <p:spPr bwMode="auto">
          <a:xfrm>
            <a:off x="5508104" y="1642641"/>
            <a:ext cx="2701290" cy="1838325"/>
          </a:xfrm>
          <a:prstGeom prst="rect">
            <a:avLst/>
          </a:prstGeom>
          <a:noFill/>
          <a:ln>
            <a:noFill/>
          </a:ln>
          <a:extLst>
            <a:ext uri="{53640926-AAD7-44D8-BBD7-CCE9431645EC}">
              <a14:shadowObscured xmlns:a14="http://schemas.microsoft.com/office/drawing/2010/main"/>
            </a:ext>
          </a:extLst>
        </p:spPr>
      </p:pic>
      <p:sp>
        <p:nvSpPr>
          <p:cNvPr id="4" name="3 Rectángulo"/>
          <p:cNvSpPr/>
          <p:nvPr/>
        </p:nvSpPr>
        <p:spPr>
          <a:xfrm>
            <a:off x="5580112" y="909519"/>
            <a:ext cx="2448272" cy="646331"/>
          </a:xfrm>
          <a:prstGeom prst="rect">
            <a:avLst/>
          </a:prstGeom>
        </p:spPr>
        <p:txBody>
          <a:bodyPr wrap="square">
            <a:spAutoFit/>
          </a:bodyPr>
          <a:lstStyle/>
          <a:p>
            <a:r>
              <a:rPr lang="es-EC" b="1" dirty="0"/>
              <a:t>Proceso de generación de vacío en el serpentín</a:t>
            </a:r>
            <a:endParaRPr lang="es-EC" dirty="0"/>
          </a:p>
        </p:txBody>
      </p:sp>
      <p:grpSp>
        <p:nvGrpSpPr>
          <p:cNvPr id="12" name="11 Grupo"/>
          <p:cNvGrpSpPr/>
          <p:nvPr/>
        </p:nvGrpSpPr>
        <p:grpSpPr>
          <a:xfrm>
            <a:off x="2267744" y="4196432"/>
            <a:ext cx="4362451" cy="2019300"/>
            <a:chOff x="0" y="0"/>
            <a:chExt cx="5028565" cy="2054225"/>
          </a:xfrm>
        </p:grpSpPr>
        <p:pic>
          <p:nvPicPr>
            <p:cNvPr id="13" name="12 Imagen"/>
            <p:cNvPicPr>
              <a:picLocks noChangeAspect="1"/>
            </p:cNvPicPr>
            <p:nvPr/>
          </p:nvPicPr>
          <p:blipFill rotWithShape="1">
            <a:blip r:embed="rId8" cstate="print">
              <a:extLst>
                <a:ext uri="{28A0092B-C50C-407E-A947-70E740481C1C}">
                  <a14:useLocalDpi xmlns:a14="http://schemas.microsoft.com/office/drawing/2010/main" val="0"/>
                </a:ext>
              </a:extLst>
            </a:blip>
            <a:srcRect l="16738" t="17288" r="16945" b="15593"/>
            <a:stretch/>
          </p:blipFill>
          <p:spPr bwMode="auto">
            <a:xfrm>
              <a:off x="1781175" y="0"/>
              <a:ext cx="3247390" cy="2054225"/>
            </a:xfrm>
            <a:prstGeom prst="rect">
              <a:avLst/>
            </a:prstGeom>
            <a:ln>
              <a:noFill/>
            </a:ln>
            <a:extLst>
              <a:ext uri="{53640926-AAD7-44D8-BBD7-CCE9431645EC}">
                <a14:shadowObscured xmlns:a14="http://schemas.microsoft.com/office/drawing/2010/main"/>
              </a:ext>
            </a:extLst>
          </p:spPr>
        </p:pic>
        <p:pic>
          <p:nvPicPr>
            <p:cNvPr id="14" name="13 Imagen" descr="G:\TESIS\TESIS\FOTOS TESIS\23012014\IMG_0036.JPG"/>
            <p:cNvPicPr>
              <a:picLocks noChangeAspect="1"/>
            </p:cNvPicPr>
            <p:nvPr/>
          </p:nvPicPr>
          <p:blipFill rotWithShape="1">
            <a:blip r:embed="rId9" cstate="print">
              <a:extLst>
                <a:ext uri="{28A0092B-C50C-407E-A947-70E740481C1C}">
                  <a14:useLocalDpi xmlns:a14="http://schemas.microsoft.com/office/drawing/2010/main" val="0"/>
                </a:ext>
              </a:extLst>
            </a:blip>
            <a:srcRect b="11160"/>
            <a:stretch/>
          </p:blipFill>
          <p:spPr bwMode="auto">
            <a:xfrm>
              <a:off x="0" y="0"/>
              <a:ext cx="1733550" cy="2052955"/>
            </a:xfrm>
            <a:prstGeom prst="rect">
              <a:avLst/>
            </a:prstGeom>
            <a:noFill/>
            <a:ln>
              <a:noFill/>
            </a:ln>
            <a:extLst>
              <a:ext uri="{53640926-AAD7-44D8-BBD7-CCE9431645EC}">
                <a14:shadowObscured xmlns:a14="http://schemas.microsoft.com/office/drawing/2010/main"/>
              </a:ext>
            </a:extLst>
          </p:spPr>
        </p:pic>
      </p:grpSp>
      <p:sp>
        <p:nvSpPr>
          <p:cNvPr id="5" name="4 Rectángulo"/>
          <p:cNvSpPr/>
          <p:nvPr/>
        </p:nvSpPr>
        <p:spPr>
          <a:xfrm>
            <a:off x="2070232" y="3646834"/>
            <a:ext cx="6669723" cy="369332"/>
          </a:xfrm>
          <a:prstGeom prst="rect">
            <a:avLst/>
          </a:prstGeom>
        </p:spPr>
        <p:txBody>
          <a:bodyPr wrap="square">
            <a:spAutoFit/>
          </a:bodyPr>
          <a:lstStyle/>
          <a:p>
            <a:r>
              <a:rPr lang="es-EC" b="1" dirty="0"/>
              <a:t>Carga del refrigerante en la unidad de refrigeración</a:t>
            </a:r>
            <a:endParaRPr lang="es-EC" dirty="0"/>
          </a:p>
        </p:txBody>
      </p:sp>
    </p:spTree>
    <p:extLst>
      <p:ext uri="{BB962C8B-B14F-4D97-AF65-F5344CB8AC3E}">
        <p14:creationId xmlns:p14="http://schemas.microsoft.com/office/powerpoint/2010/main" val="40058212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1989848" y="404664"/>
            <a:ext cx="7183270" cy="523220"/>
          </a:xfrm>
          <a:prstGeom prst="rect">
            <a:avLst/>
          </a:prstGeom>
        </p:spPr>
        <p:txBody>
          <a:bodyPr wrap="square">
            <a:spAutoFit/>
          </a:bodyPr>
          <a:lstStyle/>
          <a:p>
            <a:r>
              <a:rPr lang="es-EC" sz="2800" b="1" i="1" dirty="0" smtClean="0"/>
              <a:t>PRUEBAS Y ANÁLISIS DE RESULTADOS</a:t>
            </a:r>
            <a:endParaRPr lang="es-EC" sz="2800" b="1" i="1" dirty="0"/>
          </a:p>
        </p:txBody>
      </p:sp>
      <p:graphicFrame>
        <p:nvGraphicFramePr>
          <p:cNvPr id="15" name="14 Gráfico"/>
          <p:cNvGraphicFramePr/>
          <p:nvPr>
            <p:extLst>
              <p:ext uri="{D42A27DB-BD31-4B8C-83A1-F6EECF244321}">
                <p14:modId xmlns:p14="http://schemas.microsoft.com/office/powerpoint/2010/main" val="2831302880"/>
              </p:ext>
            </p:extLst>
          </p:nvPr>
        </p:nvGraphicFramePr>
        <p:xfrm>
          <a:off x="3995936" y="1268760"/>
          <a:ext cx="4608512" cy="230425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16 Gráfico"/>
          <p:cNvGraphicFramePr/>
          <p:nvPr>
            <p:extLst>
              <p:ext uri="{D42A27DB-BD31-4B8C-83A1-F6EECF244321}">
                <p14:modId xmlns:p14="http://schemas.microsoft.com/office/powerpoint/2010/main" val="50793820"/>
              </p:ext>
            </p:extLst>
          </p:nvPr>
        </p:nvGraphicFramePr>
        <p:xfrm>
          <a:off x="3995936" y="3773239"/>
          <a:ext cx="4608512" cy="2477269"/>
        </p:xfrm>
        <a:graphic>
          <a:graphicData uri="http://schemas.openxmlformats.org/drawingml/2006/chart">
            <c:chart xmlns:c="http://schemas.openxmlformats.org/drawingml/2006/chart" xmlns:r="http://schemas.openxmlformats.org/officeDocument/2006/relationships" r:id="rId6"/>
          </a:graphicData>
        </a:graphic>
      </p:graphicFrame>
      <p:pic>
        <p:nvPicPr>
          <p:cNvPr id="2" name="Imagen 1"/>
          <p:cNvPicPr>
            <a:picLocks noChangeAspect="1"/>
          </p:cNvPicPr>
          <p:nvPr/>
        </p:nvPicPr>
        <p:blipFill>
          <a:blip r:embed="rId7"/>
          <a:stretch>
            <a:fillRect/>
          </a:stretch>
        </p:blipFill>
        <p:spPr>
          <a:xfrm>
            <a:off x="169501" y="895944"/>
            <a:ext cx="3640694" cy="5231743"/>
          </a:xfrm>
          <a:prstGeom prst="rect">
            <a:avLst/>
          </a:prstGeom>
        </p:spPr>
      </p:pic>
    </p:spTree>
    <p:extLst>
      <p:ext uri="{BB962C8B-B14F-4D97-AF65-F5344CB8AC3E}">
        <p14:creationId xmlns:p14="http://schemas.microsoft.com/office/powerpoint/2010/main" val="36538758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843808" y="951571"/>
            <a:ext cx="3960440" cy="5388429"/>
          </a:xfrm>
          <a:prstGeom prst="rect">
            <a:avLst/>
          </a:prstGeom>
        </p:spPr>
      </p:pic>
      <p:sp>
        <p:nvSpPr>
          <p:cNvPr id="5" name="5 Rectángulo"/>
          <p:cNvSpPr/>
          <p:nvPr/>
        </p:nvSpPr>
        <p:spPr>
          <a:xfrm>
            <a:off x="1989848" y="404664"/>
            <a:ext cx="7183270" cy="523220"/>
          </a:xfrm>
          <a:prstGeom prst="rect">
            <a:avLst/>
          </a:prstGeom>
        </p:spPr>
        <p:txBody>
          <a:bodyPr wrap="square">
            <a:spAutoFit/>
          </a:bodyPr>
          <a:lstStyle/>
          <a:p>
            <a:r>
              <a:rPr lang="es-EC" sz="2800" b="1" i="1" dirty="0" smtClean="0"/>
              <a:t>PRUEBAS Y ANÁLISIS DE RESULTADOS</a:t>
            </a:r>
            <a:endParaRPr lang="es-EC" sz="2800" b="1" i="1" dirty="0"/>
          </a:p>
        </p:txBody>
      </p:sp>
    </p:spTree>
    <p:extLst>
      <p:ext uri="{BB962C8B-B14F-4D97-AF65-F5344CB8AC3E}">
        <p14:creationId xmlns:p14="http://schemas.microsoft.com/office/powerpoint/2010/main" val="27731306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395536" y="463110"/>
            <a:ext cx="2664296" cy="523220"/>
          </a:xfrm>
          <a:prstGeom prst="rect">
            <a:avLst/>
          </a:prstGeom>
        </p:spPr>
        <p:txBody>
          <a:bodyPr wrap="square">
            <a:spAutoFit/>
          </a:bodyPr>
          <a:lstStyle/>
          <a:p>
            <a:r>
              <a:rPr lang="es-EC" sz="2800" b="1" i="1" dirty="0" smtClean="0"/>
              <a:t>CONCLUSIONES</a:t>
            </a:r>
            <a:endParaRPr lang="es-EC" sz="2800" b="1" i="1" dirty="0"/>
          </a:p>
        </p:txBody>
      </p:sp>
      <p:sp>
        <p:nvSpPr>
          <p:cNvPr id="2" name="Rectángulo 1"/>
          <p:cNvSpPr/>
          <p:nvPr/>
        </p:nvSpPr>
        <p:spPr>
          <a:xfrm>
            <a:off x="0" y="1148188"/>
            <a:ext cx="9019990" cy="4765407"/>
          </a:xfrm>
          <a:prstGeom prst="rect">
            <a:avLst/>
          </a:prstGeom>
        </p:spPr>
        <p:txBody>
          <a:bodyPr wrap="square">
            <a:spAutoFit/>
          </a:bodyPr>
          <a:lstStyle/>
          <a:p>
            <a:pPr marL="342900" lvl="0" indent="-342900" algn="just">
              <a:lnSpc>
                <a:spcPct val="150000"/>
              </a:lnSpc>
              <a:spcBef>
                <a:spcPts val="600"/>
              </a:spcBef>
              <a:spcAft>
                <a:spcPts val="600"/>
              </a:spcAft>
              <a:buFont typeface="Symbol" panose="05050102010706020507" pitchFamily="18" charset="2"/>
              <a:buChar char=""/>
            </a:pPr>
            <a:r>
              <a:rPr lang="es-EC" dirty="0">
                <a:latin typeface="Arial" panose="020B0604020202020204" pitchFamily="34" charset="0"/>
                <a:ea typeface="Calibri" panose="020F0502020204030204" pitchFamily="34" charset="0"/>
              </a:rPr>
              <a:t>Mediante diferentes técnicas y herramientas  referentes al diseño de ingeniería, se seleccionaron e  implementaron los sistemas mecánicos, eléctrico/electrónicos y de control el cual son parte fundamental en un equipo mecatrónico.</a:t>
            </a:r>
          </a:p>
          <a:p>
            <a:pPr marL="342900" lvl="0" indent="-342900" algn="just">
              <a:lnSpc>
                <a:spcPct val="150000"/>
              </a:lnSpc>
              <a:spcBef>
                <a:spcPts val="600"/>
              </a:spcBef>
              <a:spcAft>
                <a:spcPts val="600"/>
              </a:spcAft>
              <a:buFont typeface="Symbol" panose="05050102010706020507" pitchFamily="18" charset="2"/>
              <a:buChar char=""/>
            </a:pPr>
            <a:r>
              <a:rPr lang="es-EC" dirty="0">
                <a:latin typeface="Arial" panose="020B0604020202020204" pitchFamily="34" charset="0"/>
                <a:ea typeface="Calibri" panose="020F0502020204030204" pitchFamily="34" charset="0"/>
              </a:rPr>
              <a:t>La flexibilidad del sistema aseguró el control de temperatura en todo momento debido a que presenta dos tipos de controladores, donde el principal es un equipo robusto y específico  para este tipo de aplicaciones, el cual brinda fiabilidad en  la temperatura mostrada y a su vez asegura protección contra </a:t>
            </a:r>
            <a:r>
              <a:rPr lang="es-EC" dirty="0" err="1">
                <a:latin typeface="Arial" panose="020B0604020202020204" pitchFamily="34" charset="0"/>
                <a:ea typeface="Calibri" panose="020F0502020204030204" pitchFamily="34" charset="0"/>
              </a:rPr>
              <a:t>sobrevoltajes</a:t>
            </a:r>
            <a:r>
              <a:rPr lang="es-EC" dirty="0">
                <a:latin typeface="Arial" panose="020B0604020202020204" pitchFamily="34" charset="0"/>
                <a:ea typeface="Calibri" panose="020F0502020204030204" pitchFamily="34" charset="0"/>
              </a:rPr>
              <a:t> que se presentan a menudo en las zonas rurales, mientras que el segundo garantiza el control en caso de daños del equipo principal, donde gracias a sus características facilitan al operador el reemplazo del equipo, cumpliendo el control de temperatura dentro de los rangos establecidos por la norma INEN CPE 007. </a:t>
            </a:r>
            <a:endParaRPr lang="es-EC"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26582683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395536" y="457508"/>
            <a:ext cx="2502750" cy="523220"/>
          </a:xfrm>
          <a:prstGeom prst="rect">
            <a:avLst/>
          </a:prstGeom>
        </p:spPr>
        <p:txBody>
          <a:bodyPr wrap="square">
            <a:spAutoFit/>
          </a:bodyPr>
          <a:lstStyle/>
          <a:p>
            <a:r>
              <a:rPr lang="es-EC" sz="2800" b="1" i="1" dirty="0" smtClean="0"/>
              <a:t>CONCLUSIONES</a:t>
            </a:r>
            <a:endParaRPr lang="es-EC" sz="2800" b="1" i="1" dirty="0"/>
          </a:p>
        </p:txBody>
      </p:sp>
      <p:sp>
        <p:nvSpPr>
          <p:cNvPr id="3" name="Rectángulo 2"/>
          <p:cNvSpPr/>
          <p:nvPr/>
        </p:nvSpPr>
        <p:spPr>
          <a:xfrm>
            <a:off x="108323" y="1111865"/>
            <a:ext cx="8640960" cy="4765407"/>
          </a:xfrm>
          <a:prstGeom prst="rect">
            <a:avLst/>
          </a:prstGeom>
        </p:spPr>
        <p:txBody>
          <a:bodyPr wrap="square">
            <a:spAutoFit/>
          </a:bodyPr>
          <a:lstStyle/>
          <a:p>
            <a:pPr marL="342900" lvl="0" indent="-342900" algn="just">
              <a:lnSpc>
                <a:spcPct val="150000"/>
              </a:lnSpc>
              <a:spcBef>
                <a:spcPts val="600"/>
              </a:spcBef>
              <a:spcAft>
                <a:spcPts val="600"/>
              </a:spcAft>
              <a:buFont typeface="Symbol" panose="05050102010706020507" pitchFamily="18" charset="2"/>
              <a:buChar char=""/>
            </a:pPr>
            <a:r>
              <a:rPr lang="es-EC" dirty="0">
                <a:latin typeface="Arial" panose="020B0604020202020204" pitchFamily="34" charset="0"/>
                <a:ea typeface="Calibri" panose="020F0502020204030204" pitchFamily="34" charset="0"/>
              </a:rPr>
              <a:t>Se realizó un protocolo de pruebas para contemplar el pleno funcionamiento del equipo, cumpliendo los rangos permisibles de temperatura, capacidad y análisis microbiológico, señalando que este último fue revisada por la hacienda “LA ALBORADA” a través de su cliente “LA FLORALP” obteniendo resultados de UFC menores a 30000, siendo un dato aceptable por parte de la industria láctea.  </a:t>
            </a:r>
          </a:p>
          <a:p>
            <a:pPr marL="342900" lvl="0" indent="-342900" algn="just">
              <a:lnSpc>
                <a:spcPct val="150000"/>
              </a:lnSpc>
              <a:spcBef>
                <a:spcPts val="600"/>
              </a:spcBef>
              <a:spcAft>
                <a:spcPts val="600"/>
              </a:spcAft>
              <a:buFont typeface="Symbol" panose="05050102010706020507" pitchFamily="18" charset="2"/>
              <a:buChar char=""/>
            </a:pPr>
            <a:r>
              <a:rPr lang="es-EC" dirty="0">
                <a:latin typeface="Arial" panose="020B0604020202020204" pitchFamily="34" charset="0"/>
                <a:ea typeface="Calibri" panose="020F0502020204030204" pitchFamily="34" charset="0"/>
              </a:rPr>
              <a:t>Luego de haber realizado las pruebas correspondientes del sistema de refrigeración, se obtuvo la leche refrigerada dentro de los rangos de temperatura permisibles (3 a 4°C) después de un tiempo de 3 horas 15 minutos, esto implica que en la práctica la etapa de evaporización no trabajó eficientemente debido al montaje del serpentín. </a:t>
            </a:r>
            <a:endParaRPr lang="es-EC"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7861125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323528" y="171706"/>
            <a:ext cx="2520280" cy="523220"/>
          </a:xfrm>
          <a:prstGeom prst="rect">
            <a:avLst/>
          </a:prstGeom>
        </p:spPr>
        <p:txBody>
          <a:bodyPr wrap="square">
            <a:spAutoFit/>
          </a:bodyPr>
          <a:lstStyle/>
          <a:p>
            <a:r>
              <a:rPr lang="es-EC" sz="2800" b="1" i="1" dirty="0" smtClean="0"/>
              <a:t>CONCLUSIONES</a:t>
            </a:r>
            <a:endParaRPr lang="es-EC" sz="2800" b="1" i="1" dirty="0"/>
          </a:p>
        </p:txBody>
      </p:sp>
      <p:sp>
        <p:nvSpPr>
          <p:cNvPr id="3" name="Rectángulo 2"/>
          <p:cNvSpPr/>
          <p:nvPr/>
        </p:nvSpPr>
        <p:spPr>
          <a:xfrm>
            <a:off x="-18846" y="712916"/>
            <a:ext cx="8964488" cy="5596404"/>
          </a:xfrm>
          <a:prstGeom prst="rect">
            <a:avLst/>
          </a:prstGeom>
        </p:spPr>
        <p:txBody>
          <a:bodyPr wrap="square">
            <a:spAutoFit/>
          </a:bodyPr>
          <a:lstStyle/>
          <a:p>
            <a:pPr marL="342900" lvl="0" indent="-342900" algn="just">
              <a:lnSpc>
                <a:spcPct val="150000"/>
              </a:lnSpc>
              <a:spcBef>
                <a:spcPts val="600"/>
              </a:spcBef>
              <a:spcAft>
                <a:spcPts val="600"/>
              </a:spcAft>
              <a:buFont typeface="Symbol" panose="05050102010706020507" pitchFamily="18" charset="2"/>
              <a:buChar char=""/>
            </a:pPr>
            <a:r>
              <a:rPr lang="es-EC" dirty="0">
                <a:latin typeface="Arial" panose="020B0604020202020204" pitchFamily="34" charset="0"/>
                <a:ea typeface="Calibri" panose="020F0502020204030204" pitchFamily="34" charset="0"/>
              </a:rPr>
              <a:t>Debido a la poca disponibilidad en el mercado de sistemas de refrigeración electrónicos, se analizó un nuevo dispositivo (peltier) como alternativa, resultando ser un elemento eficiente en transferencia de calor pero su carga térmica es baja para aplicaciones industriales, obteniendo un número de </a:t>
            </a:r>
            <a:r>
              <a:rPr lang="es-EC" dirty="0" smtClean="0">
                <a:latin typeface="Arial" panose="020B0604020202020204" pitchFamily="34" charset="0"/>
                <a:ea typeface="Calibri" panose="020F0502020204030204" pitchFamily="34" charset="0"/>
              </a:rPr>
              <a:t>456</a:t>
            </a:r>
            <a:r>
              <a:rPr lang="es-EC" dirty="0" smtClean="0">
                <a:latin typeface="Arial" panose="020B0604020202020204" pitchFamily="34" charset="0"/>
                <a:ea typeface="Calibri" panose="020F0502020204030204" pitchFamily="34" charset="0"/>
              </a:rPr>
              <a:t> </a:t>
            </a:r>
            <a:r>
              <a:rPr lang="es-EC" dirty="0">
                <a:latin typeface="Arial" panose="020B0604020202020204" pitchFamily="34" charset="0"/>
                <a:ea typeface="Calibri" panose="020F0502020204030204" pitchFamily="34" charset="0"/>
              </a:rPr>
              <a:t>dispositivos a utilizar para esta proyecto, lo cual no  permitió ser usado por su alto costo en la implementación del mismo, por ende se utilizó un sistema de refrigeración mecánico.</a:t>
            </a:r>
          </a:p>
          <a:p>
            <a:pPr marL="342900" lvl="0" indent="-342900" algn="just">
              <a:lnSpc>
                <a:spcPct val="150000"/>
              </a:lnSpc>
              <a:spcBef>
                <a:spcPts val="600"/>
              </a:spcBef>
              <a:spcAft>
                <a:spcPts val="600"/>
              </a:spcAft>
              <a:buFont typeface="Symbol" panose="05050102010706020507" pitchFamily="18" charset="2"/>
              <a:buChar char=""/>
            </a:pPr>
            <a:r>
              <a:rPr lang="es-EC" dirty="0">
                <a:latin typeface="Arial" panose="020B0604020202020204" pitchFamily="34" charset="0"/>
                <a:ea typeface="Calibri" panose="020F0502020204030204" pitchFamily="34" charset="0"/>
              </a:rPr>
              <a:t>El sistema de agitación implementado cumple a cabalidad con las funciones designadas, puesto que la composición química de la leche no sufre cambios en el proceso de refrigeración y a su vez la temperatura de la leche es homogénea en todo el volumen evitando el congelamiento en la base inferior del tanque, por tanto se concluye que la velocidad de agitación y el diseño de la paleta fueron acertadas para esta aplicación.</a:t>
            </a:r>
            <a:endParaRPr lang="es-EC"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7861125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395536" y="606657"/>
            <a:ext cx="7183270" cy="523220"/>
          </a:xfrm>
          <a:prstGeom prst="rect">
            <a:avLst/>
          </a:prstGeom>
        </p:spPr>
        <p:txBody>
          <a:bodyPr wrap="square">
            <a:spAutoFit/>
          </a:bodyPr>
          <a:lstStyle/>
          <a:p>
            <a:r>
              <a:rPr lang="es-EC" sz="2800" b="1" i="1" dirty="0" smtClean="0"/>
              <a:t>RECOMENDACIONES</a:t>
            </a:r>
            <a:endParaRPr lang="es-EC" sz="2800" b="1" i="1" dirty="0"/>
          </a:p>
        </p:txBody>
      </p:sp>
      <p:sp>
        <p:nvSpPr>
          <p:cNvPr id="3" name="Rectángulo 2"/>
          <p:cNvSpPr/>
          <p:nvPr/>
        </p:nvSpPr>
        <p:spPr>
          <a:xfrm>
            <a:off x="179512" y="1556792"/>
            <a:ext cx="8516721" cy="4349909"/>
          </a:xfrm>
          <a:prstGeom prst="rect">
            <a:avLst/>
          </a:prstGeom>
        </p:spPr>
        <p:txBody>
          <a:bodyPr wrap="square">
            <a:spAutoFit/>
          </a:bodyPr>
          <a:lstStyle/>
          <a:p>
            <a:pPr marL="342900" lvl="0" indent="-342900" algn="just">
              <a:lnSpc>
                <a:spcPct val="150000"/>
              </a:lnSpc>
              <a:spcBef>
                <a:spcPts val="600"/>
              </a:spcBef>
              <a:spcAft>
                <a:spcPts val="600"/>
              </a:spcAft>
              <a:buFont typeface="Symbol" panose="05050102010706020507" pitchFamily="18" charset="2"/>
              <a:buChar char=""/>
            </a:pPr>
            <a:r>
              <a:rPr lang="es-EC" dirty="0">
                <a:latin typeface="Arial" panose="020B0604020202020204" pitchFamily="34" charset="0"/>
                <a:ea typeface="Calibri" panose="020F0502020204030204" pitchFamily="34" charset="0"/>
              </a:rPr>
              <a:t>Para garantizar la seguridad y el buen uso del sistema se sugiere seguir el procedimiento y las advertencias de uso mencionadas en el manual de usuario.</a:t>
            </a:r>
          </a:p>
          <a:p>
            <a:pPr marL="342900" lvl="0" indent="-342900" algn="just">
              <a:lnSpc>
                <a:spcPct val="150000"/>
              </a:lnSpc>
              <a:spcBef>
                <a:spcPts val="600"/>
              </a:spcBef>
              <a:spcAft>
                <a:spcPts val="600"/>
              </a:spcAft>
              <a:buFont typeface="Symbol" panose="05050102010706020507" pitchFamily="18" charset="2"/>
              <a:buChar char=""/>
            </a:pPr>
            <a:r>
              <a:rPr lang="es-EC" dirty="0">
                <a:latin typeface="Arial" panose="020B0604020202020204" pitchFamily="34" charset="0"/>
                <a:ea typeface="Calibri" panose="020F0502020204030204" pitchFamily="34" charset="0"/>
              </a:rPr>
              <a:t>Para la manufactura de nuevos tanques de refrigeración en el mercado nacional se recomienda mejorar el área de transferencia de calor en cuanto a la disposición del serpentín, reemplazando la tubería de cobre que se encuentra en contacto con las tapas internas del tanque mediante sujetadores, por tubería de acero inoxidable ubicado dentro del tanque en contacto directo con la leche, esto mejoraría el rendimiento de la unidad de refrigeración disminuyendo el tiempo de enfriamiento de la leche.</a:t>
            </a:r>
            <a:endParaRPr lang="es-EC"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20546981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395536" y="620688"/>
            <a:ext cx="7183270" cy="523220"/>
          </a:xfrm>
          <a:prstGeom prst="rect">
            <a:avLst/>
          </a:prstGeom>
        </p:spPr>
        <p:txBody>
          <a:bodyPr wrap="square">
            <a:spAutoFit/>
          </a:bodyPr>
          <a:lstStyle/>
          <a:p>
            <a:r>
              <a:rPr lang="es-EC" sz="2800" b="1" i="1" dirty="0" smtClean="0"/>
              <a:t>RECOMENDACIONES</a:t>
            </a:r>
            <a:endParaRPr lang="es-EC" sz="2800" b="1" i="1" dirty="0"/>
          </a:p>
        </p:txBody>
      </p:sp>
      <p:sp>
        <p:nvSpPr>
          <p:cNvPr id="2" name="Rectángulo 1"/>
          <p:cNvSpPr/>
          <p:nvPr/>
        </p:nvSpPr>
        <p:spPr>
          <a:xfrm>
            <a:off x="179512" y="1711255"/>
            <a:ext cx="8640141" cy="3877985"/>
          </a:xfrm>
          <a:prstGeom prst="rect">
            <a:avLst/>
          </a:prstGeom>
        </p:spPr>
        <p:txBody>
          <a:bodyPr wrap="square">
            <a:spAutoFit/>
          </a:bodyPr>
          <a:lstStyle/>
          <a:p>
            <a:pPr marL="342900" lvl="0" indent="-342900" algn="just">
              <a:lnSpc>
                <a:spcPct val="150000"/>
              </a:lnSpc>
              <a:spcBef>
                <a:spcPts val="1800"/>
              </a:spcBef>
              <a:spcAft>
                <a:spcPts val="1800"/>
              </a:spcAft>
              <a:buFont typeface="Symbol" panose="05050102010706020507" pitchFamily="18" charset="2"/>
              <a:buChar char=""/>
            </a:pPr>
            <a:r>
              <a:rPr lang="es-EC" dirty="0">
                <a:latin typeface="Arial" panose="020B0604020202020204" pitchFamily="34" charset="0"/>
                <a:ea typeface="Calibri" panose="020F0502020204030204" pitchFamily="34" charset="0"/>
              </a:rPr>
              <a:t>En la manipulación de tanques de almacenamiento es muy importante la limpieza, por lo que es necesario realizar el aseo diariamente para evitar la contaminación del próximo almacenamiento de leche cruda.</a:t>
            </a:r>
          </a:p>
          <a:p>
            <a:pPr marL="342900" lvl="0" indent="-342900" algn="just">
              <a:lnSpc>
                <a:spcPct val="150000"/>
              </a:lnSpc>
              <a:spcBef>
                <a:spcPts val="1800"/>
              </a:spcBef>
              <a:spcAft>
                <a:spcPts val="1800"/>
              </a:spcAft>
              <a:buFont typeface="Symbol" panose="05050102010706020507" pitchFamily="18" charset="2"/>
              <a:buChar char=""/>
            </a:pPr>
            <a:r>
              <a:rPr lang="es-EC" dirty="0">
                <a:latin typeface="Arial" panose="020B0604020202020204" pitchFamily="34" charset="0"/>
                <a:ea typeface="Calibri" panose="020F0502020204030204" pitchFamily="34" charset="0"/>
              </a:rPr>
              <a:t>El tanque de leche cruda fue diseñado para una capacidad de almacenamiento de 800 litros diarios, para lo cual, es necesario que el operador controle este valor, manteniendo en el primer ordeño un volumen mínimo de 250 litros por encima del nivel del rodete y en el segundo ordeño se complemente la capacidad total con el fin de convalidar lo expuesto por la norma INEN.  </a:t>
            </a:r>
            <a:endParaRPr lang="es-EC"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789420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ángulo 2"/>
          <p:cNvSpPr/>
          <p:nvPr/>
        </p:nvSpPr>
        <p:spPr>
          <a:xfrm>
            <a:off x="1549444" y="2967335"/>
            <a:ext cx="6045117" cy="923330"/>
          </a:xfrm>
          <a:prstGeom prst="rect">
            <a:avLst/>
          </a:prstGeom>
          <a:noFill/>
        </p:spPr>
        <p:txBody>
          <a:bodyPr wrap="none" lIns="91440" tIns="45720" rIns="91440" bIns="45720">
            <a:spAutoFit/>
          </a:bodyPr>
          <a:lstStyle/>
          <a:p>
            <a:pPr algn="ctr"/>
            <a:r>
              <a:rPr lang="es-E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MUCHAS GRACIAS…</a:t>
            </a:r>
            <a:endParaRPr lang="es-E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01776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1853226" y="332656"/>
            <a:ext cx="6679214" cy="523220"/>
          </a:xfrm>
          <a:prstGeom prst="rect">
            <a:avLst/>
          </a:prstGeom>
        </p:spPr>
        <p:txBody>
          <a:bodyPr wrap="square">
            <a:spAutoFit/>
          </a:bodyPr>
          <a:lstStyle/>
          <a:p>
            <a:r>
              <a:rPr lang="es-EC" sz="2800" b="1" i="1" dirty="0" smtClean="0"/>
              <a:t>PROPIEDADES DE LA LECHE CRUDA</a:t>
            </a:r>
            <a:endParaRPr lang="es-EC" sz="2800" b="1" i="1" dirty="0"/>
          </a:p>
        </p:txBody>
      </p:sp>
      <p:graphicFrame>
        <p:nvGraphicFramePr>
          <p:cNvPr id="2" name="1 Tabla"/>
          <p:cNvGraphicFramePr>
            <a:graphicFrameLocks noGrp="1"/>
          </p:cNvGraphicFramePr>
          <p:nvPr>
            <p:extLst>
              <p:ext uri="{D42A27DB-BD31-4B8C-83A1-F6EECF244321}">
                <p14:modId xmlns:p14="http://schemas.microsoft.com/office/powerpoint/2010/main" val="1092531136"/>
              </p:ext>
            </p:extLst>
          </p:nvPr>
        </p:nvGraphicFramePr>
        <p:xfrm>
          <a:off x="1757929" y="1052736"/>
          <a:ext cx="5400600" cy="2294237"/>
        </p:xfrm>
        <a:graphic>
          <a:graphicData uri="http://schemas.openxmlformats.org/drawingml/2006/table">
            <a:tbl>
              <a:tblPr firstRow="1" firstCol="1" bandRow="1">
                <a:tableStyleId>{5C22544A-7EE6-4342-B048-85BDC9FD1C3A}</a:tableStyleId>
              </a:tblPr>
              <a:tblGrid>
                <a:gridCol w="2605460"/>
                <a:gridCol w="2795140"/>
              </a:tblGrid>
              <a:tr h="331325">
                <a:tc>
                  <a:txBody>
                    <a:bodyPr/>
                    <a:lstStyle/>
                    <a:p>
                      <a:pPr algn="ctr">
                        <a:lnSpc>
                          <a:spcPct val="115000"/>
                        </a:lnSpc>
                        <a:spcAft>
                          <a:spcPts val="0"/>
                        </a:spcAft>
                      </a:pPr>
                      <a:r>
                        <a:rPr lang="es-EC" sz="1600" dirty="0">
                          <a:effectLst/>
                        </a:rPr>
                        <a:t>Propiedades</a:t>
                      </a:r>
                      <a:endParaRPr lang="es-EC" sz="1800" dirty="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dirty="0">
                          <a:effectLst/>
                        </a:rPr>
                        <a:t>Valor</a:t>
                      </a:r>
                      <a:endParaRPr lang="es-EC" sz="1800" dirty="0">
                        <a:solidFill>
                          <a:srgbClr val="000000"/>
                        </a:solidFill>
                        <a:effectLst/>
                        <a:latin typeface="Arial"/>
                        <a:ea typeface="Calibri"/>
                      </a:endParaRPr>
                    </a:p>
                  </a:txBody>
                  <a:tcPr marL="68580" marR="68580" marT="0" marB="0" anchor="ctr"/>
                </a:tc>
              </a:tr>
              <a:tr h="261274">
                <a:tc>
                  <a:txBody>
                    <a:bodyPr/>
                    <a:lstStyle/>
                    <a:p>
                      <a:pPr algn="ctr">
                        <a:lnSpc>
                          <a:spcPct val="115000"/>
                        </a:lnSpc>
                        <a:spcAft>
                          <a:spcPts val="0"/>
                        </a:spcAft>
                      </a:pPr>
                      <a:r>
                        <a:rPr lang="es-EC" sz="1600" dirty="0">
                          <a:effectLst/>
                        </a:rPr>
                        <a:t>Densidad</a:t>
                      </a:r>
                      <a:endParaRPr lang="es-EC" sz="1800" dirty="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a:effectLst/>
                        </a:rPr>
                        <a:t>1028 – 1034 kg/m³</a:t>
                      </a:r>
                      <a:endParaRPr lang="es-EC" sz="1800">
                        <a:solidFill>
                          <a:srgbClr val="000000"/>
                        </a:solidFill>
                        <a:effectLst/>
                        <a:latin typeface="Arial"/>
                        <a:ea typeface="Calibri"/>
                      </a:endParaRPr>
                    </a:p>
                  </a:txBody>
                  <a:tcPr marL="68580" marR="68580" marT="0" marB="0" anchor="ctr"/>
                </a:tc>
              </a:tr>
              <a:tr h="261274">
                <a:tc>
                  <a:txBody>
                    <a:bodyPr/>
                    <a:lstStyle/>
                    <a:p>
                      <a:pPr algn="ctr">
                        <a:lnSpc>
                          <a:spcPct val="115000"/>
                        </a:lnSpc>
                        <a:spcAft>
                          <a:spcPts val="0"/>
                        </a:spcAft>
                      </a:pPr>
                      <a:r>
                        <a:rPr lang="es-EC" sz="1600" dirty="0">
                          <a:effectLst/>
                        </a:rPr>
                        <a:t>PH</a:t>
                      </a:r>
                      <a:endParaRPr lang="es-EC" sz="1800" dirty="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dirty="0">
                          <a:effectLst/>
                        </a:rPr>
                        <a:t>6,5 y 6,65</a:t>
                      </a:r>
                      <a:endParaRPr lang="es-EC" sz="1800" dirty="0">
                        <a:solidFill>
                          <a:srgbClr val="000000"/>
                        </a:solidFill>
                        <a:effectLst/>
                        <a:latin typeface="Arial"/>
                        <a:ea typeface="Calibri"/>
                      </a:endParaRPr>
                    </a:p>
                  </a:txBody>
                  <a:tcPr marL="68580" marR="68580" marT="0" marB="0" anchor="ctr"/>
                </a:tc>
              </a:tr>
              <a:tr h="261274">
                <a:tc>
                  <a:txBody>
                    <a:bodyPr/>
                    <a:lstStyle/>
                    <a:p>
                      <a:pPr algn="ctr">
                        <a:lnSpc>
                          <a:spcPct val="115000"/>
                        </a:lnSpc>
                        <a:spcAft>
                          <a:spcPts val="0"/>
                        </a:spcAft>
                      </a:pPr>
                      <a:r>
                        <a:rPr lang="es-EC" sz="1600">
                          <a:effectLst/>
                        </a:rPr>
                        <a:t>Viscosidad</a:t>
                      </a:r>
                      <a:endParaRPr lang="es-EC" sz="180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dirty="0">
                          <a:effectLst/>
                        </a:rPr>
                        <a:t>0,0017 a 0,0022 kg/(m*s)</a:t>
                      </a:r>
                      <a:endParaRPr lang="es-EC" sz="1800" dirty="0">
                        <a:solidFill>
                          <a:srgbClr val="000000"/>
                        </a:solidFill>
                        <a:effectLst/>
                        <a:latin typeface="Arial"/>
                        <a:ea typeface="Calibri"/>
                      </a:endParaRPr>
                    </a:p>
                  </a:txBody>
                  <a:tcPr marL="68580" marR="68580" marT="0" marB="0" anchor="ctr"/>
                </a:tc>
              </a:tr>
              <a:tr h="261274">
                <a:tc>
                  <a:txBody>
                    <a:bodyPr/>
                    <a:lstStyle/>
                    <a:p>
                      <a:pPr algn="ctr">
                        <a:lnSpc>
                          <a:spcPct val="115000"/>
                        </a:lnSpc>
                        <a:spcAft>
                          <a:spcPts val="0"/>
                        </a:spcAft>
                      </a:pPr>
                      <a:r>
                        <a:rPr lang="es-EC" sz="1600">
                          <a:effectLst/>
                        </a:rPr>
                        <a:t>Punto de congelación</a:t>
                      </a:r>
                      <a:endParaRPr lang="es-EC" sz="180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dirty="0">
                          <a:effectLst/>
                        </a:rPr>
                        <a:t>-0,513 y -0,565 °C</a:t>
                      </a:r>
                      <a:endParaRPr lang="es-EC" sz="1800" dirty="0">
                        <a:solidFill>
                          <a:srgbClr val="000000"/>
                        </a:solidFill>
                        <a:effectLst/>
                        <a:latin typeface="Arial"/>
                        <a:ea typeface="Calibri"/>
                      </a:endParaRPr>
                    </a:p>
                  </a:txBody>
                  <a:tcPr marL="68580" marR="68580" marT="0" marB="0" anchor="ctr"/>
                </a:tc>
              </a:tr>
              <a:tr h="261274">
                <a:tc>
                  <a:txBody>
                    <a:bodyPr/>
                    <a:lstStyle/>
                    <a:p>
                      <a:pPr algn="ctr">
                        <a:lnSpc>
                          <a:spcPct val="115000"/>
                        </a:lnSpc>
                        <a:spcAft>
                          <a:spcPts val="0"/>
                        </a:spcAft>
                      </a:pPr>
                      <a:r>
                        <a:rPr lang="es-EC" sz="1600">
                          <a:effectLst/>
                        </a:rPr>
                        <a:t>Punto de ebullición</a:t>
                      </a:r>
                      <a:endParaRPr lang="es-EC" sz="180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dirty="0">
                          <a:effectLst/>
                        </a:rPr>
                        <a:t>101,17 °C</a:t>
                      </a:r>
                      <a:endParaRPr lang="es-EC" sz="1800" dirty="0">
                        <a:solidFill>
                          <a:srgbClr val="000000"/>
                        </a:solidFill>
                        <a:effectLst/>
                        <a:latin typeface="Arial"/>
                        <a:ea typeface="Calibri"/>
                      </a:endParaRPr>
                    </a:p>
                  </a:txBody>
                  <a:tcPr marL="68580" marR="68580" marT="0" marB="0" anchor="ctr"/>
                </a:tc>
              </a:tr>
              <a:tr h="261274">
                <a:tc>
                  <a:txBody>
                    <a:bodyPr/>
                    <a:lstStyle/>
                    <a:p>
                      <a:pPr algn="ctr">
                        <a:lnSpc>
                          <a:spcPct val="115000"/>
                        </a:lnSpc>
                        <a:spcAft>
                          <a:spcPts val="0"/>
                        </a:spcAft>
                      </a:pPr>
                      <a:r>
                        <a:rPr lang="es-EC" sz="1600">
                          <a:effectLst/>
                        </a:rPr>
                        <a:t>Capacidad calorífica</a:t>
                      </a:r>
                      <a:endParaRPr lang="es-EC" sz="180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dirty="0">
                          <a:effectLst/>
                        </a:rPr>
                        <a:t>3930 J/(kg*°C)</a:t>
                      </a:r>
                      <a:endParaRPr lang="es-EC" sz="1800" dirty="0">
                        <a:solidFill>
                          <a:srgbClr val="000000"/>
                        </a:solidFill>
                        <a:effectLst/>
                        <a:latin typeface="Arial"/>
                        <a:ea typeface="Calibri"/>
                      </a:endParaRPr>
                    </a:p>
                  </a:txBody>
                  <a:tcPr marL="68580" marR="68580" marT="0" marB="0" anchor="ctr"/>
                </a:tc>
              </a:tr>
              <a:tr h="261274">
                <a:tc>
                  <a:txBody>
                    <a:bodyPr/>
                    <a:lstStyle/>
                    <a:p>
                      <a:pPr algn="ctr">
                        <a:lnSpc>
                          <a:spcPct val="115000"/>
                        </a:lnSpc>
                        <a:spcAft>
                          <a:spcPts val="0"/>
                        </a:spcAft>
                      </a:pPr>
                      <a:r>
                        <a:rPr lang="es-EC" sz="1600">
                          <a:effectLst/>
                        </a:rPr>
                        <a:t>Conductividad Térmica</a:t>
                      </a:r>
                      <a:endParaRPr lang="es-EC" sz="180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dirty="0">
                          <a:effectLst/>
                        </a:rPr>
                        <a:t>0,53 W/(m*°C)</a:t>
                      </a:r>
                      <a:endParaRPr lang="es-EC" sz="1800" dirty="0">
                        <a:solidFill>
                          <a:srgbClr val="000000"/>
                        </a:solidFill>
                        <a:effectLst/>
                        <a:latin typeface="Arial"/>
                        <a:ea typeface="Calibri"/>
                      </a:endParaRPr>
                    </a:p>
                  </a:txBody>
                  <a:tcPr marL="68580" marR="68580" marT="0" marB="0" anchor="ctr"/>
                </a:tc>
              </a:tr>
            </a:tbl>
          </a:graphicData>
        </a:graphic>
      </p:graphicFrame>
      <p:graphicFrame>
        <p:nvGraphicFramePr>
          <p:cNvPr id="3" name="2 Tabla"/>
          <p:cNvGraphicFramePr>
            <a:graphicFrameLocks noGrp="1"/>
          </p:cNvGraphicFramePr>
          <p:nvPr>
            <p:extLst>
              <p:ext uri="{D42A27DB-BD31-4B8C-83A1-F6EECF244321}">
                <p14:modId xmlns:p14="http://schemas.microsoft.com/office/powerpoint/2010/main" val="2496059614"/>
              </p:ext>
            </p:extLst>
          </p:nvPr>
        </p:nvGraphicFramePr>
        <p:xfrm>
          <a:off x="1763688" y="3645024"/>
          <a:ext cx="5400600" cy="2243328"/>
        </p:xfrm>
        <a:graphic>
          <a:graphicData uri="http://schemas.openxmlformats.org/drawingml/2006/table">
            <a:tbl>
              <a:tblPr firstRow="1" firstCol="1" bandRow="1">
                <a:tableStyleId>{5C22544A-7EE6-4342-B048-85BDC9FD1C3A}</a:tableStyleId>
              </a:tblPr>
              <a:tblGrid>
                <a:gridCol w="2008976"/>
                <a:gridCol w="1931318"/>
                <a:gridCol w="1460306"/>
              </a:tblGrid>
              <a:tr h="522058">
                <a:tc>
                  <a:txBody>
                    <a:bodyPr/>
                    <a:lstStyle/>
                    <a:p>
                      <a:pPr algn="ctr">
                        <a:lnSpc>
                          <a:spcPct val="115000"/>
                        </a:lnSpc>
                        <a:spcAft>
                          <a:spcPts val="0"/>
                        </a:spcAft>
                      </a:pPr>
                      <a:r>
                        <a:rPr lang="es-EC" sz="1600" dirty="0">
                          <a:effectLst/>
                        </a:rPr>
                        <a:t>Constituyente principal</a:t>
                      </a:r>
                      <a:endParaRPr lang="es-EC" sz="1800" dirty="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dirty="0">
                          <a:effectLst/>
                        </a:rPr>
                        <a:t>Límites de variación </a:t>
                      </a:r>
                      <a:br>
                        <a:rPr lang="es-EC" sz="1600" dirty="0">
                          <a:effectLst/>
                        </a:rPr>
                      </a:br>
                      <a:r>
                        <a:rPr lang="es-EC" sz="1600" dirty="0">
                          <a:effectLst/>
                        </a:rPr>
                        <a:t>(g/100 ml)</a:t>
                      </a:r>
                      <a:endParaRPr lang="es-EC" sz="1800" dirty="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dirty="0">
                          <a:effectLst/>
                        </a:rPr>
                        <a:t>Valor medio </a:t>
                      </a:r>
                      <a:br>
                        <a:rPr lang="es-EC" sz="1600" dirty="0">
                          <a:effectLst/>
                        </a:rPr>
                      </a:br>
                      <a:r>
                        <a:rPr lang="es-EC" sz="1600" dirty="0">
                          <a:effectLst/>
                        </a:rPr>
                        <a:t>(g/100 ml)</a:t>
                      </a:r>
                      <a:endParaRPr lang="es-EC" sz="1800" dirty="0">
                        <a:solidFill>
                          <a:srgbClr val="000000"/>
                        </a:solidFill>
                        <a:effectLst/>
                        <a:latin typeface="Arial"/>
                        <a:ea typeface="Calibri"/>
                      </a:endParaRPr>
                    </a:p>
                  </a:txBody>
                  <a:tcPr marL="68580" marR="68580" marT="0" marB="0" anchor="ctr"/>
                </a:tc>
              </a:tr>
              <a:tr h="261029">
                <a:tc>
                  <a:txBody>
                    <a:bodyPr/>
                    <a:lstStyle/>
                    <a:p>
                      <a:pPr algn="ctr">
                        <a:lnSpc>
                          <a:spcPct val="115000"/>
                        </a:lnSpc>
                        <a:spcAft>
                          <a:spcPts val="0"/>
                        </a:spcAft>
                      </a:pPr>
                      <a:r>
                        <a:rPr lang="es-EC" sz="1600" dirty="0">
                          <a:effectLst/>
                        </a:rPr>
                        <a:t>Agua</a:t>
                      </a:r>
                      <a:endParaRPr lang="es-EC" sz="1800" dirty="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a:effectLst/>
                        </a:rPr>
                        <a:t>85,5 – 89,5</a:t>
                      </a:r>
                      <a:endParaRPr lang="es-EC" sz="180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a:effectLst/>
                        </a:rPr>
                        <a:t>87,5</a:t>
                      </a:r>
                      <a:endParaRPr lang="es-EC" sz="1800">
                        <a:solidFill>
                          <a:srgbClr val="000000"/>
                        </a:solidFill>
                        <a:effectLst/>
                        <a:latin typeface="Arial"/>
                        <a:ea typeface="Calibri"/>
                      </a:endParaRPr>
                    </a:p>
                  </a:txBody>
                  <a:tcPr marL="68580" marR="68580" marT="0" marB="0" anchor="ctr"/>
                </a:tc>
              </a:tr>
              <a:tr h="261029">
                <a:tc>
                  <a:txBody>
                    <a:bodyPr/>
                    <a:lstStyle/>
                    <a:p>
                      <a:pPr algn="ctr">
                        <a:lnSpc>
                          <a:spcPct val="115000"/>
                        </a:lnSpc>
                        <a:spcAft>
                          <a:spcPts val="0"/>
                        </a:spcAft>
                      </a:pPr>
                      <a:r>
                        <a:rPr lang="es-EC" sz="1600" dirty="0">
                          <a:effectLst/>
                        </a:rPr>
                        <a:t>Solidos totales</a:t>
                      </a:r>
                      <a:endParaRPr lang="es-EC" sz="1800" dirty="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a:effectLst/>
                        </a:rPr>
                        <a:t>10,5 – 14,5</a:t>
                      </a:r>
                      <a:endParaRPr lang="es-EC" sz="180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a:effectLst/>
                        </a:rPr>
                        <a:t>13,0</a:t>
                      </a:r>
                      <a:endParaRPr lang="es-EC" sz="1800">
                        <a:solidFill>
                          <a:srgbClr val="000000"/>
                        </a:solidFill>
                        <a:effectLst/>
                        <a:latin typeface="Arial"/>
                        <a:ea typeface="Calibri"/>
                      </a:endParaRPr>
                    </a:p>
                  </a:txBody>
                  <a:tcPr marL="68580" marR="68580" marT="0" marB="0" anchor="ctr"/>
                </a:tc>
              </a:tr>
              <a:tr h="261029">
                <a:tc>
                  <a:txBody>
                    <a:bodyPr/>
                    <a:lstStyle/>
                    <a:p>
                      <a:pPr algn="ctr">
                        <a:lnSpc>
                          <a:spcPct val="115000"/>
                        </a:lnSpc>
                        <a:spcAft>
                          <a:spcPts val="0"/>
                        </a:spcAft>
                      </a:pPr>
                      <a:r>
                        <a:rPr lang="es-EC" sz="1600" dirty="0">
                          <a:effectLst/>
                        </a:rPr>
                        <a:t>Grasa</a:t>
                      </a:r>
                      <a:endParaRPr lang="es-EC" sz="1800" dirty="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dirty="0">
                          <a:effectLst/>
                        </a:rPr>
                        <a:t>2,5 – 6,0</a:t>
                      </a:r>
                      <a:endParaRPr lang="es-EC" sz="1800" dirty="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a:effectLst/>
                        </a:rPr>
                        <a:t>3,9</a:t>
                      </a:r>
                      <a:endParaRPr lang="es-EC" sz="1800">
                        <a:solidFill>
                          <a:srgbClr val="000000"/>
                        </a:solidFill>
                        <a:effectLst/>
                        <a:latin typeface="Arial"/>
                        <a:ea typeface="Calibri"/>
                      </a:endParaRPr>
                    </a:p>
                  </a:txBody>
                  <a:tcPr marL="68580" marR="68580" marT="0" marB="0" anchor="ctr"/>
                </a:tc>
              </a:tr>
              <a:tr h="261029">
                <a:tc>
                  <a:txBody>
                    <a:bodyPr/>
                    <a:lstStyle/>
                    <a:p>
                      <a:pPr algn="ctr">
                        <a:lnSpc>
                          <a:spcPct val="115000"/>
                        </a:lnSpc>
                        <a:spcAft>
                          <a:spcPts val="0"/>
                        </a:spcAft>
                      </a:pPr>
                      <a:r>
                        <a:rPr lang="es-EC" sz="1600">
                          <a:effectLst/>
                        </a:rPr>
                        <a:t>Proteínas</a:t>
                      </a:r>
                      <a:endParaRPr lang="es-EC" sz="180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dirty="0">
                          <a:effectLst/>
                        </a:rPr>
                        <a:t>2,9 – 5,0</a:t>
                      </a:r>
                      <a:endParaRPr lang="es-EC" sz="1800" dirty="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a:effectLst/>
                        </a:rPr>
                        <a:t>3,4</a:t>
                      </a:r>
                      <a:endParaRPr lang="es-EC" sz="1800">
                        <a:solidFill>
                          <a:srgbClr val="000000"/>
                        </a:solidFill>
                        <a:effectLst/>
                        <a:latin typeface="Arial"/>
                        <a:ea typeface="Calibri"/>
                      </a:endParaRPr>
                    </a:p>
                  </a:txBody>
                  <a:tcPr marL="68580" marR="68580" marT="0" marB="0" anchor="ctr"/>
                </a:tc>
              </a:tr>
              <a:tr h="261029">
                <a:tc>
                  <a:txBody>
                    <a:bodyPr/>
                    <a:lstStyle/>
                    <a:p>
                      <a:pPr algn="ctr">
                        <a:lnSpc>
                          <a:spcPct val="115000"/>
                        </a:lnSpc>
                        <a:spcAft>
                          <a:spcPts val="0"/>
                        </a:spcAft>
                      </a:pPr>
                      <a:r>
                        <a:rPr lang="es-EC" sz="1600">
                          <a:effectLst/>
                        </a:rPr>
                        <a:t>Lactosa</a:t>
                      </a:r>
                      <a:endParaRPr lang="es-EC" sz="180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dirty="0">
                          <a:effectLst/>
                        </a:rPr>
                        <a:t>3,6 – 5,5</a:t>
                      </a:r>
                      <a:endParaRPr lang="es-EC" sz="1800" dirty="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dirty="0">
                          <a:effectLst/>
                        </a:rPr>
                        <a:t>4,8</a:t>
                      </a:r>
                      <a:endParaRPr lang="es-EC" sz="1800" dirty="0">
                        <a:solidFill>
                          <a:srgbClr val="000000"/>
                        </a:solidFill>
                        <a:effectLst/>
                        <a:latin typeface="Arial"/>
                        <a:ea typeface="Calibri"/>
                      </a:endParaRPr>
                    </a:p>
                  </a:txBody>
                  <a:tcPr marL="68580" marR="68580" marT="0" marB="0" anchor="ctr"/>
                </a:tc>
              </a:tr>
              <a:tr h="261029">
                <a:tc>
                  <a:txBody>
                    <a:bodyPr/>
                    <a:lstStyle/>
                    <a:p>
                      <a:pPr algn="ctr">
                        <a:lnSpc>
                          <a:spcPct val="115000"/>
                        </a:lnSpc>
                        <a:spcAft>
                          <a:spcPts val="0"/>
                        </a:spcAft>
                      </a:pPr>
                      <a:r>
                        <a:rPr lang="es-EC" sz="1600">
                          <a:effectLst/>
                        </a:rPr>
                        <a:t>Minerales</a:t>
                      </a:r>
                      <a:endParaRPr lang="es-EC" sz="180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a:effectLst/>
                        </a:rPr>
                        <a:t>0,6 – 0,9</a:t>
                      </a:r>
                      <a:endParaRPr lang="es-EC" sz="1800">
                        <a:solidFill>
                          <a:srgbClr val="000000"/>
                        </a:solidFill>
                        <a:effectLst/>
                        <a:latin typeface="Arial"/>
                        <a:ea typeface="Calibri"/>
                      </a:endParaRPr>
                    </a:p>
                  </a:txBody>
                  <a:tcPr marL="68580" marR="68580" marT="0" marB="0" anchor="ctr"/>
                </a:tc>
                <a:tc>
                  <a:txBody>
                    <a:bodyPr/>
                    <a:lstStyle/>
                    <a:p>
                      <a:pPr algn="ctr">
                        <a:lnSpc>
                          <a:spcPct val="115000"/>
                        </a:lnSpc>
                        <a:spcAft>
                          <a:spcPts val="0"/>
                        </a:spcAft>
                      </a:pPr>
                      <a:r>
                        <a:rPr lang="es-EC" sz="1600" dirty="0">
                          <a:effectLst/>
                        </a:rPr>
                        <a:t>0,8</a:t>
                      </a:r>
                      <a:endParaRPr lang="es-EC" sz="1800" dirty="0">
                        <a:solidFill>
                          <a:srgbClr val="000000"/>
                        </a:solidFill>
                        <a:effectLst/>
                        <a:latin typeface="Arial"/>
                        <a:ea typeface="Calibri"/>
                      </a:endParaRPr>
                    </a:p>
                  </a:txBody>
                  <a:tcPr marL="68580" marR="68580" marT="0" marB="0" anchor="ctr"/>
                </a:tc>
              </a:tr>
            </a:tbl>
          </a:graphicData>
        </a:graphic>
      </p:graphicFrame>
    </p:spTree>
    <p:extLst>
      <p:ext uri="{BB962C8B-B14F-4D97-AF65-F5344CB8AC3E}">
        <p14:creationId xmlns:p14="http://schemas.microsoft.com/office/powerpoint/2010/main" val="5171516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629090" y="473770"/>
            <a:ext cx="7687326" cy="954107"/>
          </a:xfrm>
          <a:prstGeom prst="rect">
            <a:avLst/>
          </a:prstGeom>
        </p:spPr>
        <p:txBody>
          <a:bodyPr wrap="square">
            <a:spAutoFit/>
          </a:bodyPr>
          <a:lstStyle/>
          <a:p>
            <a:pPr algn="ctr"/>
            <a:r>
              <a:rPr lang="es-EC" sz="2800" b="1" i="1" dirty="0" smtClean="0"/>
              <a:t>TRATAMIENTO DE LA LECHE CRUDA PARA SU INDUSTRIALIZACIÓN</a:t>
            </a:r>
            <a:endParaRPr lang="es-EC" sz="2800" b="1" i="1" dirty="0"/>
          </a:p>
        </p:txBody>
      </p:sp>
      <p:sp>
        <p:nvSpPr>
          <p:cNvPr id="7" name="6 Rectángulo"/>
          <p:cNvSpPr/>
          <p:nvPr/>
        </p:nvSpPr>
        <p:spPr>
          <a:xfrm>
            <a:off x="629090" y="1556792"/>
            <a:ext cx="7687326" cy="2554545"/>
          </a:xfrm>
          <a:prstGeom prst="rect">
            <a:avLst/>
          </a:prstGeom>
        </p:spPr>
        <p:txBody>
          <a:bodyPr wrap="square">
            <a:spAutoFit/>
          </a:bodyPr>
          <a:lstStyle/>
          <a:p>
            <a:pPr marL="285750" indent="-285750" algn="just">
              <a:buFont typeface="Arial" panose="020B0604020202020204" pitchFamily="34" charset="0"/>
              <a:buChar char="•"/>
            </a:pPr>
            <a:r>
              <a:rPr lang="es-EC" sz="2000" dirty="0" smtClean="0"/>
              <a:t>Se basa </a:t>
            </a:r>
            <a:r>
              <a:rPr lang="es-EC" sz="2000" dirty="0"/>
              <a:t>fundamentalmente en </a:t>
            </a:r>
            <a:r>
              <a:rPr lang="es-EC" sz="2000" dirty="0" smtClean="0"/>
              <a:t>todo el proceso.</a:t>
            </a:r>
          </a:p>
          <a:p>
            <a:pPr marL="285750" indent="-285750" algn="just">
              <a:buFont typeface="Arial" panose="020B0604020202020204" pitchFamily="34" charset="0"/>
              <a:buChar char="•"/>
            </a:pPr>
            <a:endParaRPr lang="es-EC" sz="2000" dirty="0"/>
          </a:p>
          <a:p>
            <a:pPr marL="285750" indent="-285750" algn="just">
              <a:buFont typeface="Arial" panose="020B0604020202020204" pitchFamily="34" charset="0"/>
              <a:buChar char="•"/>
            </a:pPr>
            <a:r>
              <a:rPr lang="es-EC" sz="2000" dirty="0"/>
              <a:t>La industria láctea paga a sus proveedores de acuerdo al nivel de calidad del producto con respecto a la cantidad de microorganismos que contengan. </a:t>
            </a:r>
            <a:endParaRPr lang="es-EC" sz="2000" dirty="0" smtClean="0"/>
          </a:p>
          <a:p>
            <a:pPr marL="285750" indent="-285750" algn="just">
              <a:buFont typeface="Arial" panose="020B0604020202020204" pitchFamily="34" charset="0"/>
              <a:buChar char="•"/>
            </a:pPr>
            <a:endParaRPr lang="es-EC" sz="2000" dirty="0"/>
          </a:p>
          <a:p>
            <a:pPr marL="285750" indent="-285750" algn="just">
              <a:buFont typeface="Arial" panose="020B0604020202020204" pitchFamily="34" charset="0"/>
              <a:buChar char="•"/>
            </a:pPr>
            <a:r>
              <a:rPr lang="es-EC" sz="2000" dirty="0" smtClean="0"/>
              <a:t>Norma </a:t>
            </a:r>
            <a:r>
              <a:rPr lang="es-EC" sz="2000" dirty="0"/>
              <a:t>NTE INEN 9:2012 “Norma Técnica Ecuatoriana – Instituto Ecuatoriano de Normalización”.</a:t>
            </a:r>
            <a:endParaRPr lang="es-EC" dirty="0"/>
          </a:p>
        </p:txBody>
      </p:sp>
      <p:pic>
        <p:nvPicPr>
          <p:cNvPr id="5" name="4 Imagen"/>
          <p:cNvPicPr/>
          <p:nvPr/>
        </p:nvPicPr>
        <p:blipFill rotWithShape="1">
          <a:blip r:embed="rId5">
            <a:extLst>
              <a:ext uri="{28A0092B-C50C-407E-A947-70E740481C1C}">
                <a14:useLocalDpi xmlns:a14="http://schemas.microsoft.com/office/drawing/2010/main" val="0"/>
              </a:ext>
            </a:extLst>
          </a:blip>
          <a:srcRect l="22259" t="14530" r="20224" b="49858"/>
          <a:stretch/>
        </p:blipFill>
        <p:spPr bwMode="auto">
          <a:xfrm>
            <a:off x="1763688" y="4183345"/>
            <a:ext cx="5760640" cy="23635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171516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2069250" y="404664"/>
            <a:ext cx="7183270" cy="523220"/>
          </a:xfrm>
          <a:prstGeom prst="rect">
            <a:avLst/>
          </a:prstGeom>
        </p:spPr>
        <p:txBody>
          <a:bodyPr wrap="square">
            <a:spAutoFit/>
          </a:bodyPr>
          <a:lstStyle/>
          <a:p>
            <a:r>
              <a:rPr lang="es-EC" sz="2800" b="1" i="1" dirty="0" smtClean="0"/>
              <a:t>ENFRIAMIENTO DE LA LECHE CRUDA</a:t>
            </a:r>
            <a:endParaRPr lang="es-EC" sz="2800" b="1" i="1" dirty="0"/>
          </a:p>
        </p:txBody>
      </p:sp>
      <p:pic>
        <p:nvPicPr>
          <p:cNvPr id="5" name="4 Imagen"/>
          <p:cNvPicPr/>
          <p:nvPr/>
        </p:nvPicPr>
        <p:blipFill>
          <a:blip r:embed="rId5">
            <a:extLst>
              <a:ext uri="{28A0092B-C50C-407E-A947-70E740481C1C}">
                <a14:useLocalDpi xmlns:a14="http://schemas.microsoft.com/office/drawing/2010/main" val="0"/>
              </a:ext>
            </a:extLst>
          </a:blip>
          <a:srcRect/>
          <a:stretch>
            <a:fillRect/>
          </a:stretch>
        </p:blipFill>
        <p:spPr bwMode="auto">
          <a:xfrm>
            <a:off x="1475656" y="1340768"/>
            <a:ext cx="6363943" cy="4680520"/>
          </a:xfrm>
          <a:prstGeom prst="rect">
            <a:avLst/>
          </a:prstGeom>
          <a:noFill/>
          <a:ln>
            <a:noFill/>
          </a:ln>
        </p:spPr>
      </p:pic>
    </p:spTree>
    <p:extLst>
      <p:ext uri="{BB962C8B-B14F-4D97-AF65-F5344CB8AC3E}">
        <p14:creationId xmlns:p14="http://schemas.microsoft.com/office/powerpoint/2010/main" val="5171516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b="-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3" y="6237312"/>
            <a:ext cx="1655365"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1997242" y="385500"/>
            <a:ext cx="7183270" cy="523220"/>
          </a:xfrm>
          <a:prstGeom prst="rect">
            <a:avLst/>
          </a:prstGeom>
        </p:spPr>
        <p:txBody>
          <a:bodyPr wrap="square">
            <a:spAutoFit/>
          </a:bodyPr>
          <a:lstStyle/>
          <a:p>
            <a:r>
              <a:rPr lang="es-EC" sz="2800" b="1" i="1" dirty="0" smtClean="0"/>
              <a:t>ALMACENAMIENTO DE LA LECHE CRUDA</a:t>
            </a:r>
            <a:endParaRPr lang="es-EC" sz="2800" b="1" i="1" dirty="0"/>
          </a:p>
        </p:txBody>
      </p:sp>
      <p:pic>
        <p:nvPicPr>
          <p:cNvPr id="7" name="6 Imagen" descr="G:\TESIS\Tesis hacienda Alborado\Investigación\Catálogos selección Unidad ondensadora\INFORMACION DANFOSS\HOJA15.PNG"/>
          <p:cNvPicPr/>
          <p:nvPr/>
        </p:nvPicPr>
        <p:blipFill rotWithShape="1">
          <a:blip r:embed="rId5">
            <a:extLst>
              <a:ext uri="{28A0092B-C50C-407E-A947-70E740481C1C}">
                <a14:useLocalDpi xmlns:a14="http://schemas.microsoft.com/office/drawing/2010/main" val="0"/>
              </a:ext>
            </a:extLst>
          </a:blip>
          <a:srcRect l="51619" t="16197" r="1524" b="45699"/>
          <a:stretch/>
        </p:blipFill>
        <p:spPr bwMode="auto">
          <a:xfrm>
            <a:off x="3851920" y="1192704"/>
            <a:ext cx="3816424" cy="2236296"/>
          </a:xfrm>
          <a:prstGeom prst="rect">
            <a:avLst/>
          </a:prstGeom>
          <a:noFill/>
          <a:ln>
            <a:noFill/>
          </a:ln>
          <a:extLst>
            <a:ext uri="{53640926-AAD7-44D8-BBD7-CCE9431645EC}">
              <a14:shadowObscured xmlns:a14="http://schemas.microsoft.com/office/drawing/2010/main"/>
            </a:ext>
          </a:extLst>
        </p:spPr>
      </p:pic>
      <p:pic>
        <p:nvPicPr>
          <p:cNvPr id="8" name="7 Imagen"/>
          <p:cNvPicPr/>
          <p:nvPr/>
        </p:nvPicPr>
        <p:blipFill rotWithShape="1">
          <a:blip r:embed="rId6"/>
          <a:srcRect l="8370" t="26198" r="7582" b="22221"/>
          <a:stretch/>
        </p:blipFill>
        <p:spPr bwMode="auto">
          <a:xfrm>
            <a:off x="3319445" y="4449564"/>
            <a:ext cx="4780947" cy="1787748"/>
          </a:xfrm>
          <a:prstGeom prst="rect">
            <a:avLst/>
          </a:prstGeom>
          <a:ln>
            <a:noFill/>
          </a:ln>
          <a:extLst>
            <a:ext uri="{53640926-AAD7-44D8-BBD7-CCE9431645EC}">
              <a14:shadowObscured xmlns:a14="http://schemas.microsoft.com/office/drawing/2010/main"/>
            </a:ext>
          </a:extLst>
        </p:spPr>
      </p:pic>
      <p:sp>
        <p:nvSpPr>
          <p:cNvPr id="2" name="1 Flecha abajo"/>
          <p:cNvSpPr/>
          <p:nvPr/>
        </p:nvSpPr>
        <p:spPr>
          <a:xfrm>
            <a:off x="5251906" y="3615246"/>
            <a:ext cx="648072" cy="64807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
        <p:nvSpPr>
          <p:cNvPr id="3" name="2 Rectángulo"/>
          <p:cNvSpPr/>
          <p:nvPr/>
        </p:nvSpPr>
        <p:spPr>
          <a:xfrm>
            <a:off x="847858" y="2123564"/>
            <a:ext cx="2273379" cy="369332"/>
          </a:xfrm>
          <a:prstGeom prst="rect">
            <a:avLst/>
          </a:prstGeom>
        </p:spPr>
        <p:txBody>
          <a:bodyPr wrap="none">
            <a:spAutoFit/>
          </a:bodyPr>
          <a:lstStyle/>
          <a:p>
            <a:r>
              <a:rPr lang="es-EC" dirty="0"/>
              <a:t>NORMA CPE INEN 007</a:t>
            </a:r>
          </a:p>
        </p:txBody>
      </p:sp>
      <p:sp>
        <p:nvSpPr>
          <p:cNvPr id="9" name="8 Flecha abajo"/>
          <p:cNvSpPr/>
          <p:nvPr/>
        </p:nvSpPr>
        <p:spPr>
          <a:xfrm rot="5400000">
            <a:off x="3364798" y="1984194"/>
            <a:ext cx="648072" cy="64807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343657265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3556</TotalTime>
  <Words>2071</Words>
  <Application>Microsoft Office PowerPoint</Application>
  <PresentationFormat>Presentación en pantalla (4:3)</PresentationFormat>
  <Paragraphs>560</Paragraphs>
  <Slides>58</Slides>
  <Notes>51</Notes>
  <HiddenSlides>0</HiddenSlides>
  <MMClips>8</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58</vt:i4>
      </vt:variant>
    </vt:vector>
  </HeadingPairs>
  <TitlesOfParts>
    <vt:vector size="64" baseType="lpstr">
      <vt:lpstr>Arial</vt:lpstr>
      <vt:lpstr>Calibri</vt:lpstr>
      <vt:lpstr>Cambria Math</vt:lpstr>
      <vt:lpstr>Symbol</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DIEGO VERA</dc:creator>
  <cp:lastModifiedBy>Milton Rodriguez Alvarez</cp:lastModifiedBy>
  <cp:revision>175</cp:revision>
  <dcterms:created xsi:type="dcterms:W3CDTF">2014-05-12T21:33:34Z</dcterms:created>
  <dcterms:modified xsi:type="dcterms:W3CDTF">2014-06-09T22:52:52Z</dcterms:modified>
</cp:coreProperties>
</file>