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Lst>
  <p:notesMasterIdLst>
    <p:notesMasterId r:id="rId63"/>
  </p:notesMasterIdLst>
  <p:sldIdLst>
    <p:sldId id="324" r:id="rId2"/>
    <p:sldId id="339" r:id="rId3"/>
    <p:sldId id="258" r:id="rId4"/>
    <p:sldId id="319" r:id="rId5"/>
    <p:sldId id="261" r:id="rId6"/>
    <p:sldId id="325" r:id="rId7"/>
    <p:sldId id="262" r:id="rId8"/>
    <p:sldId id="264" r:id="rId9"/>
    <p:sldId id="265" r:id="rId10"/>
    <p:sldId id="263" r:id="rId11"/>
    <p:sldId id="326" r:id="rId12"/>
    <p:sldId id="267" r:id="rId13"/>
    <p:sldId id="329" r:id="rId14"/>
    <p:sldId id="328" r:id="rId15"/>
    <p:sldId id="377" r:id="rId16"/>
    <p:sldId id="378" r:id="rId17"/>
    <p:sldId id="330" r:id="rId18"/>
    <p:sldId id="333" r:id="rId19"/>
    <p:sldId id="270" r:id="rId20"/>
    <p:sldId id="334" r:id="rId21"/>
    <p:sldId id="341" r:id="rId22"/>
    <p:sldId id="342" r:id="rId23"/>
    <p:sldId id="343" r:id="rId24"/>
    <p:sldId id="379" r:id="rId25"/>
    <p:sldId id="380" r:id="rId26"/>
    <p:sldId id="381" r:id="rId27"/>
    <p:sldId id="336" r:id="rId28"/>
    <p:sldId id="351" r:id="rId29"/>
    <p:sldId id="382" r:id="rId30"/>
    <p:sldId id="385" r:id="rId31"/>
    <p:sldId id="349" r:id="rId32"/>
    <p:sldId id="367" r:id="rId33"/>
    <p:sldId id="371" r:id="rId34"/>
    <p:sldId id="358" r:id="rId35"/>
    <p:sldId id="359" r:id="rId36"/>
    <p:sldId id="361" r:id="rId37"/>
    <p:sldId id="362" r:id="rId38"/>
    <p:sldId id="363" r:id="rId39"/>
    <p:sldId id="386" r:id="rId40"/>
    <p:sldId id="388" r:id="rId41"/>
    <p:sldId id="387" r:id="rId42"/>
    <p:sldId id="373" r:id="rId43"/>
    <p:sldId id="374" r:id="rId44"/>
    <p:sldId id="375" r:id="rId45"/>
    <p:sldId id="376" r:id="rId46"/>
    <p:sldId id="337" r:id="rId47"/>
    <p:sldId id="354" r:id="rId48"/>
    <p:sldId id="355" r:id="rId49"/>
    <p:sldId id="389" r:id="rId50"/>
    <p:sldId id="313" r:id="rId51"/>
    <p:sldId id="301" r:id="rId52"/>
    <p:sldId id="356" r:id="rId53"/>
    <p:sldId id="352" r:id="rId54"/>
    <p:sldId id="353" r:id="rId55"/>
    <p:sldId id="357" r:id="rId56"/>
    <p:sldId id="390" r:id="rId57"/>
    <p:sldId id="391" r:id="rId58"/>
    <p:sldId id="338" r:id="rId59"/>
    <p:sldId id="317" r:id="rId60"/>
    <p:sldId id="318" r:id="rId61"/>
    <p:sldId id="316" r:id="rId6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0" autoAdjust="0"/>
    <p:restoredTop sz="94660"/>
  </p:normalViewPr>
  <p:slideViewPr>
    <p:cSldViewPr>
      <p:cViewPr varScale="1">
        <p:scale>
          <a:sx n="87" d="100"/>
          <a:sy n="87" d="100"/>
        </p:scale>
        <p:origin x="108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oleObject" Target="file:///E:\tesis\tesis%20turismo%20gis\tesis%20hosteria%20castillo\anexos\muestra,encuestas%20tabulac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tesis\tesis%20turismo%20gis\tesis%20hosteria%20castillo\anexos\muestra,encuestas%20tabulac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J:\Tesis%20Giss\tesis%20hosteria%20castillo\anexos\financiero%20gi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sz="1400" dirty="0">
                <a:solidFill>
                  <a:sysClr val="windowText" lastClr="000000"/>
                </a:solidFill>
              </a:rPr>
              <a:t>MEDIOS PROMOCIONALES DE INFORMACION </a:t>
            </a:r>
            <a:r>
              <a:rPr lang="es-EC" sz="1400" dirty="0" smtClean="0">
                <a:solidFill>
                  <a:sysClr val="windowText" lastClr="000000"/>
                </a:solidFill>
              </a:rPr>
              <a:t>SOBRE LA </a:t>
            </a:r>
            <a:r>
              <a:rPr lang="es-EC" sz="1400" dirty="0">
                <a:solidFill>
                  <a:sysClr val="windowText" lastClr="000000"/>
                </a:solidFill>
              </a:rPr>
              <a:t>HOSTERIA CASTILLO DEL VALLE</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barChart>
        <c:barDir val="bar"/>
        <c:grouping val="clustered"/>
        <c:varyColors val="0"/>
        <c:ser>
          <c:idx val="0"/>
          <c:order val="0"/>
          <c:tx>
            <c:strRef>
              <c:f>encuestas!$B$311</c:f>
              <c:strCache>
                <c:ptCount val="1"/>
                <c:pt idx="0">
                  <c:v>FRECUENCIA</c:v>
                </c:pt>
              </c:strCache>
            </c:strRef>
          </c:tx>
          <c:spPr>
            <a:solidFill>
              <a:schemeClr val="accent1">
                <a:alpha val="85000"/>
              </a:schemeClr>
            </a:solidFill>
            <a:ln w="9525" cap="flat" cmpd="sng" algn="ctr">
              <a:solidFill>
                <a:schemeClr val="lt1">
                  <a:alpha val="50000"/>
                </a:schemeClr>
              </a:solidFill>
              <a:round/>
            </a:ln>
            <a:effectLst/>
          </c:spPr>
          <c:invertIfNegative val="0"/>
          <c:cat>
            <c:strRef>
              <c:f>encuestas!$A$312:$A$319</c:f>
              <c:strCache>
                <c:ptCount val="8"/>
                <c:pt idx="0">
                  <c:v>Volantes</c:v>
                </c:pt>
                <c:pt idx="1">
                  <c:v>Dípticos/Trípticos</c:v>
                </c:pt>
                <c:pt idx="2">
                  <c:v>Prensa</c:v>
                </c:pt>
                <c:pt idx="3">
                  <c:v>Radio</c:v>
                </c:pt>
                <c:pt idx="4">
                  <c:v>Televisión</c:v>
                </c:pt>
                <c:pt idx="5">
                  <c:v>Internet</c:v>
                </c:pt>
                <c:pt idx="6">
                  <c:v>Otros</c:v>
                </c:pt>
                <c:pt idx="7">
                  <c:v>TOTAL</c:v>
                </c:pt>
              </c:strCache>
            </c:strRef>
          </c:cat>
          <c:val>
            <c:numRef>
              <c:f>encuestas!$B$312:$B$319</c:f>
              <c:numCache>
                <c:formatCode>General</c:formatCode>
                <c:ptCount val="8"/>
                <c:pt idx="0">
                  <c:v>10</c:v>
                </c:pt>
                <c:pt idx="1">
                  <c:v>65</c:v>
                </c:pt>
                <c:pt idx="2">
                  <c:v>24</c:v>
                </c:pt>
                <c:pt idx="3">
                  <c:v>5</c:v>
                </c:pt>
                <c:pt idx="4">
                  <c:v>32</c:v>
                </c:pt>
                <c:pt idx="5">
                  <c:v>85</c:v>
                </c:pt>
                <c:pt idx="6">
                  <c:v>24</c:v>
                </c:pt>
                <c:pt idx="7">
                  <c:v>245</c:v>
                </c:pt>
              </c:numCache>
            </c:numRef>
          </c:val>
        </c:ser>
        <c:ser>
          <c:idx val="1"/>
          <c:order val="1"/>
          <c:tx>
            <c:strRef>
              <c:f>encuestas!$C$311</c:f>
              <c:strCache>
                <c:ptCount val="1"/>
                <c:pt idx="0">
                  <c:v>PORCENTAJE</c:v>
                </c:pt>
              </c:strCache>
            </c:strRef>
          </c:tx>
          <c:spPr>
            <a:solidFill>
              <a:schemeClr val="accent2">
                <a:alpha val="85000"/>
              </a:schemeClr>
            </a:solidFill>
            <a:ln w="9525" cap="flat" cmpd="sng" algn="ctr">
              <a:solidFill>
                <a:schemeClr val="lt1">
                  <a:alpha val="50000"/>
                </a:schemeClr>
              </a:solidFill>
              <a:round/>
            </a:ln>
            <a:effectLst/>
          </c:spPr>
          <c:invertIfNegative val="0"/>
          <c:cat>
            <c:strRef>
              <c:f>encuestas!$A$312:$A$319</c:f>
              <c:strCache>
                <c:ptCount val="8"/>
                <c:pt idx="0">
                  <c:v>Volantes</c:v>
                </c:pt>
                <c:pt idx="1">
                  <c:v>Dípticos/Trípticos</c:v>
                </c:pt>
                <c:pt idx="2">
                  <c:v>Prensa</c:v>
                </c:pt>
                <c:pt idx="3">
                  <c:v>Radio</c:v>
                </c:pt>
                <c:pt idx="4">
                  <c:v>Televisión</c:v>
                </c:pt>
                <c:pt idx="5">
                  <c:v>Internet</c:v>
                </c:pt>
                <c:pt idx="6">
                  <c:v>Otros</c:v>
                </c:pt>
                <c:pt idx="7">
                  <c:v>TOTAL</c:v>
                </c:pt>
              </c:strCache>
            </c:strRef>
          </c:cat>
          <c:val>
            <c:numRef>
              <c:f>encuestas!$C$312:$C$319</c:f>
              <c:numCache>
                <c:formatCode>0%</c:formatCode>
                <c:ptCount val="8"/>
                <c:pt idx="0">
                  <c:v>4.0816326530612242E-2</c:v>
                </c:pt>
                <c:pt idx="1">
                  <c:v>0.26530612244897961</c:v>
                </c:pt>
                <c:pt idx="2">
                  <c:v>9.7959183673469383E-2</c:v>
                </c:pt>
                <c:pt idx="3">
                  <c:v>2.0408163265306121E-2</c:v>
                </c:pt>
                <c:pt idx="4">
                  <c:v>0.1306122448979592</c:v>
                </c:pt>
                <c:pt idx="5">
                  <c:v>0.34693877551020408</c:v>
                </c:pt>
                <c:pt idx="6">
                  <c:v>9.7959183673469383E-2</c:v>
                </c:pt>
                <c:pt idx="7">
                  <c:v>1</c:v>
                </c:pt>
              </c:numCache>
            </c:numRef>
          </c:val>
        </c:ser>
        <c:dLbls>
          <c:showLegendKey val="0"/>
          <c:showVal val="0"/>
          <c:showCatName val="0"/>
          <c:showSerName val="0"/>
          <c:showPercent val="0"/>
          <c:showBubbleSize val="0"/>
        </c:dLbls>
        <c:gapWidth val="150"/>
        <c:axId val="208955952"/>
        <c:axId val="171061280"/>
      </c:barChart>
      <c:valAx>
        <c:axId val="17106128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208955952"/>
        <c:crosses val="autoZero"/>
        <c:crossBetween val="between"/>
      </c:valAx>
      <c:catAx>
        <c:axId val="20895595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171061280"/>
        <c:crosses val="autoZero"/>
        <c:auto val="1"/>
        <c:lblAlgn val="ctr"/>
        <c:lblOffset val="100"/>
        <c:noMultiLvlLbl val="0"/>
      </c:cat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es-EC"/>
          </a:p>
        </c:txPr>
      </c:dTable>
      <c:spPr>
        <a:noFill/>
        <a:ln>
          <a:noFill/>
        </a:ln>
        <a:effectLst/>
      </c:spPr>
    </c:plotArea>
    <c:plotVisOnly val="1"/>
    <c:dispBlanksAs val="gap"/>
    <c:showDLblsOverMax val="0"/>
  </c:chart>
  <c:spPr>
    <a:solidFill>
      <a:schemeClr val="accent6">
        <a:lumMod val="60000"/>
        <a:lumOff val="40000"/>
      </a:schemeClr>
    </a:soli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ysClr val="windowText" lastClr="000000"/>
                </a:solidFill>
              </a:rPr>
              <a:t>GRADO DE SATISFACCION DE LA HOSTERIA CASTILLO DEL VALLE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pieChart>
        <c:varyColors val="1"/>
        <c:ser>
          <c:idx val="0"/>
          <c:order val="0"/>
          <c:tx>
            <c:strRef>
              <c:f>encuestas!$B$296</c:f>
              <c:strCache>
                <c:ptCount val="1"/>
                <c:pt idx="0">
                  <c:v>FRECUENCIA</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encuestas!$A$297:$A$301</c:f>
              <c:strCache>
                <c:ptCount val="5"/>
                <c:pt idx="0">
                  <c:v>Exelente</c:v>
                </c:pt>
                <c:pt idx="1">
                  <c:v>Muy Bueno</c:v>
                </c:pt>
                <c:pt idx="2">
                  <c:v>Bueno</c:v>
                </c:pt>
                <c:pt idx="3">
                  <c:v>Malo</c:v>
                </c:pt>
                <c:pt idx="4">
                  <c:v>Pésimo</c:v>
                </c:pt>
              </c:strCache>
            </c:strRef>
          </c:cat>
          <c:val>
            <c:numRef>
              <c:f>encuestas!$B$297:$B$301</c:f>
              <c:numCache>
                <c:formatCode>General</c:formatCode>
                <c:ptCount val="5"/>
                <c:pt idx="0">
                  <c:v>125</c:v>
                </c:pt>
                <c:pt idx="1">
                  <c:v>75</c:v>
                </c:pt>
                <c:pt idx="2">
                  <c:v>45</c:v>
                </c:pt>
                <c:pt idx="3">
                  <c:v>0</c:v>
                </c:pt>
                <c:pt idx="4">
                  <c:v>0</c:v>
                </c:pt>
              </c:numCache>
            </c:numRef>
          </c:val>
        </c:ser>
        <c:ser>
          <c:idx val="1"/>
          <c:order val="1"/>
          <c:tx>
            <c:strRef>
              <c:f>encuestas!$C$296</c:f>
              <c:strCache>
                <c:ptCount val="1"/>
                <c:pt idx="0">
                  <c:v>PORCENTAJE</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encuestas!$A$297:$A$301</c:f>
              <c:strCache>
                <c:ptCount val="5"/>
                <c:pt idx="0">
                  <c:v>Exelente</c:v>
                </c:pt>
                <c:pt idx="1">
                  <c:v>Muy Bueno</c:v>
                </c:pt>
                <c:pt idx="2">
                  <c:v>Bueno</c:v>
                </c:pt>
                <c:pt idx="3">
                  <c:v>Malo</c:v>
                </c:pt>
                <c:pt idx="4">
                  <c:v>Pésimo</c:v>
                </c:pt>
              </c:strCache>
            </c:strRef>
          </c:cat>
          <c:val>
            <c:numRef>
              <c:f>encuestas!$C$297:$C$301</c:f>
              <c:numCache>
                <c:formatCode>0%</c:formatCode>
                <c:ptCount val="5"/>
                <c:pt idx="0">
                  <c:v>0.51020408163265307</c:v>
                </c:pt>
                <c:pt idx="1">
                  <c:v>0.30612244897959184</c:v>
                </c:pt>
                <c:pt idx="2">
                  <c:v>0.18367346938775511</c:v>
                </c:pt>
                <c:pt idx="3">
                  <c:v>0</c:v>
                </c:pt>
                <c:pt idx="4">
                  <c:v>0</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solidFill>
      <a:schemeClr val="accent6">
        <a:lumMod val="60000"/>
        <a:lumOff val="40000"/>
      </a:schemeClr>
    </a:solidFill>
    <a:ln w="9525" cap="flat" cmpd="sng" algn="ctr">
      <a:solidFill>
        <a:schemeClr val="tx1">
          <a:lumMod val="15000"/>
          <a:lumOff val="85000"/>
        </a:schemeClr>
      </a:solidFill>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EC"/>
              <a:t>FLUJOS DE CAJA CON Y SIN</a:t>
            </a:r>
            <a:r>
              <a:rPr lang="es-EC" baseline="0"/>
              <a:t> FINANCIAMIENTO</a:t>
            </a:r>
            <a:endParaRPr lang="es-EC"/>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'FLUJOS DE CAJA'!$B$59:$G$59</c:f>
              <c:numCache>
                <c:formatCode>General</c:formatCode>
                <c:ptCount val="6"/>
                <c:pt idx="0">
                  <c:v>0</c:v>
                </c:pt>
                <c:pt idx="1">
                  <c:v>1</c:v>
                </c:pt>
                <c:pt idx="2">
                  <c:v>2</c:v>
                </c:pt>
                <c:pt idx="3">
                  <c:v>3</c:v>
                </c:pt>
                <c:pt idx="4">
                  <c:v>4</c:v>
                </c:pt>
                <c:pt idx="5">
                  <c:v>5</c:v>
                </c:pt>
              </c:numCache>
            </c:numRef>
          </c:val>
        </c:ser>
        <c: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'FLUJOS DE CAJA'!$B$60:$G$60</c:f>
              <c:numCache>
                <c:formatCode>#,##0.00</c:formatCode>
                <c:ptCount val="6"/>
                <c:pt idx="0">
                  <c:v>-29362.88082191781</c:v>
                </c:pt>
                <c:pt idx="1">
                  <c:v>16493.097167382497</c:v>
                </c:pt>
                <c:pt idx="2">
                  <c:v>21543.856997227827</c:v>
                </c:pt>
                <c:pt idx="3">
                  <c:v>27497.675830664855</c:v>
                </c:pt>
                <c:pt idx="4">
                  <c:v>34526.970113209303</c:v>
                </c:pt>
                <c:pt idx="5">
                  <c:v>42837.767946506981</c:v>
                </c:pt>
              </c:numCache>
            </c:numRef>
          </c:val>
        </c:ser>
        <c:ser>
          <c:idx val="2"/>
          <c:order val="2"/>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val>
            <c:numRef>
              <c:f>'FLUJOS DE CAJA'!$B$61:$G$61</c:f>
              <c:numCache>
                <c:formatCode>General</c:formatCode>
                <c:ptCount val="6"/>
                <c:pt idx="0">
                  <c:v>-59362.88082191781</c:v>
                </c:pt>
                <c:pt idx="1">
                  <c:v>28490.872687500007</c:v>
                </c:pt>
                <c:pt idx="2">
                  <c:v>33053.801250000004</c:v>
                </c:pt>
                <c:pt idx="3">
                  <c:v>38430.080681250009</c:v>
                </c:pt>
                <c:pt idx="4">
                  <c:v>44775.630842812519</c:v>
                </c:pt>
                <c:pt idx="5">
                  <c:v>52276.949667046887</c:v>
                </c:pt>
              </c:numCache>
            </c:numRef>
          </c:val>
        </c:ser>
        <c:dLbls>
          <c:showLegendKey val="0"/>
          <c:showVal val="0"/>
          <c:showCatName val="0"/>
          <c:showSerName val="0"/>
          <c:showPercent val="0"/>
          <c:showBubbleSize val="0"/>
        </c:dLbls>
        <c:gapWidth val="150"/>
        <c:axId val="208957128"/>
        <c:axId val="208955168"/>
      </c:barChart>
      <c:catAx>
        <c:axId val="208957128"/>
        <c:scaling>
          <c:orientation val="minMax"/>
        </c:scaling>
        <c:delete val="0"/>
        <c:axPos val="b"/>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208955168"/>
        <c:crosses val="autoZero"/>
        <c:auto val="1"/>
        <c:lblAlgn val="ctr"/>
        <c:lblOffset val="100"/>
        <c:noMultiLvlLbl val="0"/>
      </c:catAx>
      <c:valAx>
        <c:axId val="20895516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20895712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9661E7-6741-4485-9849-0DFDEFE92B86}" type="doc">
      <dgm:prSet loTypeId="urn:microsoft.com/office/officeart/2005/8/layout/cycle5" loCatId="cycle" qsTypeId="urn:microsoft.com/office/officeart/2005/8/quickstyle/simple1" qsCatId="simple" csTypeId="urn:microsoft.com/office/officeart/2005/8/colors/colorful1#2" csCatId="colorful" phldr="1"/>
      <dgm:spPr/>
      <dgm:t>
        <a:bodyPr/>
        <a:lstStyle/>
        <a:p>
          <a:endParaRPr lang="es-EC"/>
        </a:p>
      </dgm:t>
    </dgm:pt>
    <dgm:pt modelId="{7CDB0E2D-11D2-4C19-B04E-EEA52686DF89}">
      <dgm:prSet phldrT="[Text]" custT="1"/>
      <dgm:spPr/>
      <dgm:t>
        <a:bodyPr/>
        <a:lstStyle/>
        <a:p>
          <a:r>
            <a:rPr lang="es-ES" sz="1200" dirty="0" smtClean="0"/>
            <a:t>DIAGNÓSTICO SITUACIONAL  ACTUAL (FODA) </a:t>
          </a:r>
          <a:endParaRPr lang="es-EC" sz="1200" dirty="0"/>
        </a:p>
      </dgm:t>
    </dgm:pt>
    <dgm:pt modelId="{35C24C90-5E10-49AB-81A3-92EB01E7C928}" type="parTrans" cxnId="{F193FA6D-466A-4943-9AF9-0248924E09CB}">
      <dgm:prSet/>
      <dgm:spPr/>
      <dgm:t>
        <a:bodyPr/>
        <a:lstStyle/>
        <a:p>
          <a:endParaRPr lang="es-EC" sz="2800"/>
        </a:p>
      </dgm:t>
    </dgm:pt>
    <dgm:pt modelId="{83F075DF-4D46-4A14-AB0F-02DACD1761BE}" type="sibTrans" cxnId="{F193FA6D-466A-4943-9AF9-0248924E09CB}">
      <dgm:prSet/>
      <dgm:spPr/>
      <dgm:t>
        <a:bodyPr/>
        <a:lstStyle/>
        <a:p>
          <a:endParaRPr lang="es-EC" sz="2800" dirty="0"/>
        </a:p>
      </dgm:t>
    </dgm:pt>
    <dgm:pt modelId="{C7811C61-1A4C-4838-9E96-7CDFE1940B39}">
      <dgm:prSet phldrT="[Text]" custT="1"/>
      <dgm:spPr/>
      <dgm:t>
        <a:bodyPr/>
        <a:lstStyle/>
        <a:p>
          <a:r>
            <a:rPr lang="es-ES" sz="1200" dirty="0" smtClean="0"/>
            <a:t>DESARROLLAR ESTUDIO DE MERCADO</a:t>
          </a:r>
          <a:endParaRPr lang="es-EC" sz="1200" dirty="0"/>
        </a:p>
      </dgm:t>
    </dgm:pt>
    <dgm:pt modelId="{90BE687B-6592-4972-A9D7-F0FAB1C858FF}" type="parTrans" cxnId="{DD409DDA-656A-4AF4-AD75-4CA390913FB0}">
      <dgm:prSet/>
      <dgm:spPr/>
      <dgm:t>
        <a:bodyPr/>
        <a:lstStyle/>
        <a:p>
          <a:endParaRPr lang="es-EC" sz="2800"/>
        </a:p>
      </dgm:t>
    </dgm:pt>
    <dgm:pt modelId="{0F8F86C3-EEA1-4862-A4CA-20947AD65AD4}" type="sibTrans" cxnId="{DD409DDA-656A-4AF4-AD75-4CA390913FB0}">
      <dgm:prSet/>
      <dgm:spPr/>
      <dgm:t>
        <a:bodyPr/>
        <a:lstStyle/>
        <a:p>
          <a:endParaRPr lang="es-EC" sz="2800" dirty="0"/>
        </a:p>
      </dgm:t>
    </dgm:pt>
    <dgm:pt modelId="{F64F2AA3-E49A-4335-A68A-B20229DAEE92}">
      <dgm:prSet phldrT="[Text]" custT="1"/>
      <dgm:spPr/>
      <dgm:t>
        <a:bodyPr/>
        <a:lstStyle/>
        <a:p>
          <a:r>
            <a:rPr lang="es-ES" sz="1100" dirty="0" smtClean="0"/>
            <a:t>ELABORAR PLAN OPERATIVO DE MARKETING</a:t>
          </a:r>
          <a:endParaRPr lang="es-EC" sz="1100" dirty="0"/>
        </a:p>
      </dgm:t>
    </dgm:pt>
    <dgm:pt modelId="{E0918B2D-00B9-4C24-B6F4-CA517FE0215B}" type="parTrans" cxnId="{1CD79FB1-C419-44E7-83A5-C54932A9C705}">
      <dgm:prSet/>
      <dgm:spPr/>
      <dgm:t>
        <a:bodyPr/>
        <a:lstStyle/>
        <a:p>
          <a:endParaRPr lang="es-EC" sz="2800"/>
        </a:p>
      </dgm:t>
    </dgm:pt>
    <dgm:pt modelId="{823D17A0-DC10-41FC-9762-569063DA1BA8}" type="sibTrans" cxnId="{1CD79FB1-C419-44E7-83A5-C54932A9C705}">
      <dgm:prSet/>
      <dgm:spPr/>
      <dgm:t>
        <a:bodyPr/>
        <a:lstStyle/>
        <a:p>
          <a:endParaRPr lang="es-EC" sz="2800" dirty="0"/>
        </a:p>
      </dgm:t>
    </dgm:pt>
    <dgm:pt modelId="{229A4E03-1AD8-4A57-A8FF-A5750DB4F53E}">
      <dgm:prSet phldrT="[Text]" custT="1"/>
      <dgm:spPr/>
      <dgm:t>
        <a:bodyPr/>
        <a:lstStyle/>
        <a:p>
          <a:r>
            <a:rPr lang="es-ES" sz="1150" dirty="0" smtClean="0"/>
            <a:t>ELABORAR ESTRATEGIAS DE MERCADOTECNIA PROMOCIONAR, DIFUNDIR E INNOVAR</a:t>
          </a:r>
          <a:endParaRPr lang="es-EC" sz="1150" dirty="0"/>
        </a:p>
      </dgm:t>
    </dgm:pt>
    <dgm:pt modelId="{355E22E9-36B2-478A-AB36-D5667B8BC8BB}" type="parTrans" cxnId="{AA8268A4-FDCC-4879-8853-BDC4B3AE7667}">
      <dgm:prSet/>
      <dgm:spPr/>
      <dgm:t>
        <a:bodyPr/>
        <a:lstStyle/>
        <a:p>
          <a:endParaRPr lang="es-EC" sz="2800"/>
        </a:p>
      </dgm:t>
    </dgm:pt>
    <dgm:pt modelId="{B0F31C4F-F83D-4B12-8978-662B5E697E30}" type="sibTrans" cxnId="{AA8268A4-FDCC-4879-8853-BDC4B3AE7667}">
      <dgm:prSet/>
      <dgm:spPr/>
      <dgm:t>
        <a:bodyPr/>
        <a:lstStyle/>
        <a:p>
          <a:endParaRPr lang="es-EC" sz="2800" dirty="0"/>
        </a:p>
      </dgm:t>
    </dgm:pt>
    <dgm:pt modelId="{739EA275-806C-4055-95A5-53C6BA4E8F54}">
      <dgm:prSet custT="1"/>
      <dgm:spPr/>
      <dgm:t>
        <a:bodyPr/>
        <a:lstStyle/>
        <a:p>
          <a:r>
            <a:rPr lang="es-ES" sz="1200" b="1" dirty="0" smtClean="0"/>
            <a:t>DETERMINAR ANÁLISIS FINANCIERO  (</a:t>
          </a:r>
          <a:r>
            <a:rPr lang="es-ES" sz="1200" dirty="0" smtClean="0"/>
            <a:t>DETERMINE LA FACTIBILIDAD DE LA PROPUESTA )</a:t>
          </a:r>
          <a:endParaRPr lang="es-EC" sz="1200" dirty="0"/>
        </a:p>
      </dgm:t>
    </dgm:pt>
    <dgm:pt modelId="{C5FF90CC-72E2-4C9C-B984-8D019932D772}" type="parTrans" cxnId="{51CB2C46-DBFC-464C-ACF0-F28EA63386D2}">
      <dgm:prSet/>
      <dgm:spPr/>
      <dgm:t>
        <a:bodyPr/>
        <a:lstStyle/>
        <a:p>
          <a:endParaRPr lang="es-EC" sz="2800"/>
        </a:p>
      </dgm:t>
    </dgm:pt>
    <dgm:pt modelId="{DBE9AA6F-8356-494D-BE31-5BFF1DD8B88F}" type="sibTrans" cxnId="{51CB2C46-DBFC-464C-ACF0-F28EA63386D2}">
      <dgm:prSet/>
      <dgm:spPr/>
      <dgm:t>
        <a:bodyPr/>
        <a:lstStyle/>
        <a:p>
          <a:endParaRPr lang="es-EC" sz="2800" dirty="0"/>
        </a:p>
      </dgm:t>
    </dgm:pt>
    <dgm:pt modelId="{E983F65D-8BD5-4824-ADF2-B9E4F18FDDDA}" type="pres">
      <dgm:prSet presAssocID="{AD9661E7-6741-4485-9849-0DFDEFE92B86}" presName="cycle" presStyleCnt="0">
        <dgm:presLayoutVars>
          <dgm:dir/>
          <dgm:resizeHandles val="exact"/>
        </dgm:presLayoutVars>
      </dgm:prSet>
      <dgm:spPr/>
      <dgm:t>
        <a:bodyPr/>
        <a:lstStyle/>
        <a:p>
          <a:endParaRPr lang="es-EC"/>
        </a:p>
      </dgm:t>
    </dgm:pt>
    <dgm:pt modelId="{E586B5C6-E07D-4DF8-A909-FA82B9F0F3F6}" type="pres">
      <dgm:prSet presAssocID="{7CDB0E2D-11D2-4C19-B04E-EEA52686DF89}" presName="node" presStyleLbl="node1" presStyleIdx="0" presStyleCnt="5">
        <dgm:presLayoutVars>
          <dgm:bulletEnabled val="1"/>
        </dgm:presLayoutVars>
      </dgm:prSet>
      <dgm:spPr/>
      <dgm:t>
        <a:bodyPr/>
        <a:lstStyle/>
        <a:p>
          <a:endParaRPr lang="es-EC"/>
        </a:p>
      </dgm:t>
    </dgm:pt>
    <dgm:pt modelId="{3B6F1D35-0F64-4D43-B14C-1D5505E548BF}" type="pres">
      <dgm:prSet presAssocID="{7CDB0E2D-11D2-4C19-B04E-EEA52686DF89}" presName="spNode" presStyleCnt="0"/>
      <dgm:spPr/>
    </dgm:pt>
    <dgm:pt modelId="{CC7C81AE-91B4-45DE-8395-63D6E68EE384}" type="pres">
      <dgm:prSet presAssocID="{83F075DF-4D46-4A14-AB0F-02DACD1761BE}" presName="sibTrans" presStyleLbl="sibTrans1D1" presStyleIdx="0" presStyleCnt="5"/>
      <dgm:spPr/>
      <dgm:t>
        <a:bodyPr/>
        <a:lstStyle/>
        <a:p>
          <a:endParaRPr lang="es-EC"/>
        </a:p>
      </dgm:t>
    </dgm:pt>
    <dgm:pt modelId="{A2CA23AE-FE0F-436D-A0B6-02607E604DB6}" type="pres">
      <dgm:prSet presAssocID="{C7811C61-1A4C-4838-9E96-7CDFE1940B39}" presName="node" presStyleLbl="node1" presStyleIdx="1" presStyleCnt="5" custScaleX="109991" custRadScaleRad="130678" custRadScaleInc="15731">
        <dgm:presLayoutVars>
          <dgm:bulletEnabled val="1"/>
        </dgm:presLayoutVars>
      </dgm:prSet>
      <dgm:spPr/>
      <dgm:t>
        <a:bodyPr/>
        <a:lstStyle/>
        <a:p>
          <a:endParaRPr lang="es-EC"/>
        </a:p>
      </dgm:t>
    </dgm:pt>
    <dgm:pt modelId="{6A185EF1-9345-4D49-9BD1-4F8FFC04C5E9}" type="pres">
      <dgm:prSet presAssocID="{C7811C61-1A4C-4838-9E96-7CDFE1940B39}" presName="spNode" presStyleCnt="0"/>
      <dgm:spPr/>
    </dgm:pt>
    <dgm:pt modelId="{934A644F-F509-42B7-A1F2-636608EBFCB3}" type="pres">
      <dgm:prSet presAssocID="{0F8F86C3-EEA1-4862-A4CA-20947AD65AD4}" presName="sibTrans" presStyleLbl="sibTrans1D1" presStyleIdx="1" presStyleCnt="5"/>
      <dgm:spPr/>
      <dgm:t>
        <a:bodyPr/>
        <a:lstStyle/>
        <a:p>
          <a:endParaRPr lang="es-EC"/>
        </a:p>
      </dgm:t>
    </dgm:pt>
    <dgm:pt modelId="{A60D86ED-F96C-4055-9994-079499DCE340}" type="pres">
      <dgm:prSet presAssocID="{F64F2AA3-E49A-4335-A68A-B20229DAEE92}" presName="node" presStyleLbl="node1" presStyleIdx="2" presStyleCnt="5" custRadScaleRad="133447" custRadScaleInc="-41846">
        <dgm:presLayoutVars>
          <dgm:bulletEnabled val="1"/>
        </dgm:presLayoutVars>
      </dgm:prSet>
      <dgm:spPr/>
      <dgm:t>
        <a:bodyPr/>
        <a:lstStyle/>
        <a:p>
          <a:endParaRPr lang="es-EC"/>
        </a:p>
      </dgm:t>
    </dgm:pt>
    <dgm:pt modelId="{01A224D3-0AC5-456D-A242-5289733E01E1}" type="pres">
      <dgm:prSet presAssocID="{F64F2AA3-E49A-4335-A68A-B20229DAEE92}" presName="spNode" presStyleCnt="0"/>
      <dgm:spPr/>
    </dgm:pt>
    <dgm:pt modelId="{22AF5522-6216-4093-AA21-97AC2E9F90E9}" type="pres">
      <dgm:prSet presAssocID="{823D17A0-DC10-41FC-9762-569063DA1BA8}" presName="sibTrans" presStyleLbl="sibTrans1D1" presStyleIdx="2" presStyleCnt="5"/>
      <dgm:spPr/>
      <dgm:t>
        <a:bodyPr/>
        <a:lstStyle/>
        <a:p>
          <a:endParaRPr lang="es-EC"/>
        </a:p>
      </dgm:t>
    </dgm:pt>
    <dgm:pt modelId="{F356DF42-A5FE-4CB2-8EE7-DE93B97C8B2A}" type="pres">
      <dgm:prSet presAssocID="{229A4E03-1AD8-4A57-A8FF-A5750DB4F53E}" presName="node" presStyleLbl="node1" presStyleIdx="3" presStyleCnt="5" custScaleX="117750" custRadScaleRad="132584" custRadScaleInc="-17452">
        <dgm:presLayoutVars>
          <dgm:bulletEnabled val="1"/>
        </dgm:presLayoutVars>
      </dgm:prSet>
      <dgm:spPr/>
      <dgm:t>
        <a:bodyPr/>
        <a:lstStyle/>
        <a:p>
          <a:endParaRPr lang="es-EC"/>
        </a:p>
      </dgm:t>
    </dgm:pt>
    <dgm:pt modelId="{50CB11ED-716B-40C9-8D99-1B7C747C812A}" type="pres">
      <dgm:prSet presAssocID="{229A4E03-1AD8-4A57-A8FF-A5750DB4F53E}" presName="spNode" presStyleCnt="0"/>
      <dgm:spPr/>
    </dgm:pt>
    <dgm:pt modelId="{51FAEFDF-FA49-4E52-AD55-D6984F5DED67}" type="pres">
      <dgm:prSet presAssocID="{B0F31C4F-F83D-4B12-8978-662B5E697E30}" presName="sibTrans" presStyleLbl="sibTrans1D1" presStyleIdx="3" presStyleCnt="5"/>
      <dgm:spPr/>
      <dgm:t>
        <a:bodyPr/>
        <a:lstStyle/>
        <a:p>
          <a:endParaRPr lang="es-EC"/>
        </a:p>
      </dgm:t>
    </dgm:pt>
    <dgm:pt modelId="{D8CF6C19-026E-479A-9170-17CC0E708F22}" type="pres">
      <dgm:prSet presAssocID="{739EA275-806C-4055-95A5-53C6BA4E8F54}" presName="node" presStyleLbl="node1" presStyleIdx="4" presStyleCnt="5" custRadScaleRad="130781" custRadScaleInc="-24935">
        <dgm:presLayoutVars>
          <dgm:bulletEnabled val="1"/>
        </dgm:presLayoutVars>
      </dgm:prSet>
      <dgm:spPr/>
      <dgm:t>
        <a:bodyPr/>
        <a:lstStyle/>
        <a:p>
          <a:endParaRPr lang="es-EC"/>
        </a:p>
      </dgm:t>
    </dgm:pt>
    <dgm:pt modelId="{F4F1E0B0-B503-4607-8061-D5167FB99F79}" type="pres">
      <dgm:prSet presAssocID="{739EA275-806C-4055-95A5-53C6BA4E8F54}" presName="spNode" presStyleCnt="0"/>
      <dgm:spPr/>
    </dgm:pt>
    <dgm:pt modelId="{705CF33D-EAFD-4CAD-B10F-416D1D725FAA}" type="pres">
      <dgm:prSet presAssocID="{DBE9AA6F-8356-494D-BE31-5BFF1DD8B88F}" presName="sibTrans" presStyleLbl="sibTrans1D1" presStyleIdx="4" presStyleCnt="5"/>
      <dgm:spPr/>
      <dgm:t>
        <a:bodyPr/>
        <a:lstStyle/>
        <a:p>
          <a:endParaRPr lang="es-EC"/>
        </a:p>
      </dgm:t>
    </dgm:pt>
  </dgm:ptLst>
  <dgm:cxnLst>
    <dgm:cxn modelId="{0326CAE9-C99B-4E27-A255-64E631C439CA}" type="presOf" srcId="{83F075DF-4D46-4A14-AB0F-02DACD1761BE}" destId="{CC7C81AE-91B4-45DE-8395-63D6E68EE384}" srcOrd="0" destOrd="0" presId="urn:microsoft.com/office/officeart/2005/8/layout/cycle5"/>
    <dgm:cxn modelId="{50996A6F-7548-42AD-9C9A-87CC7863C206}" type="presOf" srcId="{F64F2AA3-E49A-4335-A68A-B20229DAEE92}" destId="{A60D86ED-F96C-4055-9994-079499DCE340}" srcOrd="0" destOrd="0" presId="urn:microsoft.com/office/officeart/2005/8/layout/cycle5"/>
    <dgm:cxn modelId="{CEACF400-D463-42C6-A972-4C7E41F39CF9}" type="presOf" srcId="{229A4E03-1AD8-4A57-A8FF-A5750DB4F53E}" destId="{F356DF42-A5FE-4CB2-8EE7-DE93B97C8B2A}" srcOrd="0" destOrd="0" presId="urn:microsoft.com/office/officeart/2005/8/layout/cycle5"/>
    <dgm:cxn modelId="{87991157-DD76-45E5-8A8E-5D52CFBA35D5}" type="presOf" srcId="{DBE9AA6F-8356-494D-BE31-5BFF1DD8B88F}" destId="{705CF33D-EAFD-4CAD-B10F-416D1D725FAA}" srcOrd="0" destOrd="0" presId="urn:microsoft.com/office/officeart/2005/8/layout/cycle5"/>
    <dgm:cxn modelId="{3468285F-E009-4FF9-8A5F-457B15DA5CD8}" type="presOf" srcId="{823D17A0-DC10-41FC-9762-569063DA1BA8}" destId="{22AF5522-6216-4093-AA21-97AC2E9F90E9}" srcOrd="0" destOrd="0" presId="urn:microsoft.com/office/officeart/2005/8/layout/cycle5"/>
    <dgm:cxn modelId="{E759C890-1737-4BFC-8A0E-A2F36991CE75}" type="presOf" srcId="{0F8F86C3-EEA1-4862-A4CA-20947AD65AD4}" destId="{934A644F-F509-42B7-A1F2-636608EBFCB3}" srcOrd="0" destOrd="0" presId="urn:microsoft.com/office/officeart/2005/8/layout/cycle5"/>
    <dgm:cxn modelId="{51CB2C46-DBFC-464C-ACF0-F28EA63386D2}" srcId="{AD9661E7-6741-4485-9849-0DFDEFE92B86}" destId="{739EA275-806C-4055-95A5-53C6BA4E8F54}" srcOrd="4" destOrd="0" parTransId="{C5FF90CC-72E2-4C9C-B984-8D019932D772}" sibTransId="{DBE9AA6F-8356-494D-BE31-5BFF1DD8B88F}"/>
    <dgm:cxn modelId="{AA8268A4-FDCC-4879-8853-BDC4B3AE7667}" srcId="{AD9661E7-6741-4485-9849-0DFDEFE92B86}" destId="{229A4E03-1AD8-4A57-A8FF-A5750DB4F53E}" srcOrd="3" destOrd="0" parTransId="{355E22E9-36B2-478A-AB36-D5667B8BC8BB}" sibTransId="{B0F31C4F-F83D-4B12-8978-662B5E697E30}"/>
    <dgm:cxn modelId="{C8C1EECD-CB70-4F7B-8A60-62D244E31E14}" type="presOf" srcId="{7CDB0E2D-11D2-4C19-B04E-EEA52686DF89}" destId="{E586B5C6-E07D-4DF8-A909-FA82B9F0F3F6}" srcOrd="0" destOrd="0" presId="urn:microsoft.com/office/officeart/2005/8/layout/cycle5"/>
    <dgm:cxn modelId="{1CD79FB1-C419-44E7-83A5-C54932A9C705}" srcId="{AD9661E7-6741-4485-9849-0DFDEFE92B86}" destId="{F64F2AA3-E49A-4335-A68A-B20229DAEE92}" srcOrd="2" destOrd="0" parTransId="{E0918B2D-00B9-4C24-B6F4-CA517FE0215B}" sibTransId="{823D17A0-DC10-41FC-9762-569063DA1BA8}"/>
    <dgm:cxn modelId="{DD409DDA-656A-4AF4-AD75-4CA390913FB0}" srcId="{AD9661E7-6741-4485-9849-0DFDEFE92B86}" destId="{C7811C61-1A4C-4838-9E96-7CDFE1940B39}" srcOrd="1" destOrd="0" parTransId="{90BE687B-6592-4972-A9D7-F0FAB1C858FF}" sibTransId="{0F8F86C3-EEA1-4862-A4CA-20947AD65AD4}"/>
    <dgm:cxn modelId="{A944312C-577A-482A-AD43-72CE2A9B2A01}" type="presOf" srcId="{B0F31C4F-F83D-4B12-8978-662B5E697E30}" destId="{51FAEFDF-FA49-4E52-AD55-D6984F5DED67}" srcOrd="0" destOrd="0" presId="urn:microsoft.com/office/officeart/2005/8/layout/cycle5"/>
    <dgm:cxn modelId="{F193FA6D-466A-4943-9AF9-0248924E09CB}" srcId="{AD9661E7-6741-4485-9849-0DFDEFE92B86}" destId="{7CDB0E2D-11D2-4C19-B04E-EEA52686DF89}" srcOrd="0" destOrd="0" parTransId="{35C24C90-5E10-49AB-81A3-92EB01E7C928}" sibTransId="{83F075DF-4D46-4A14-AB0F-02DACD1761BE}"/>
    <dgm:cxn modelId="{84430FD2-40FF-4BAE-9430-E32B40BC5B51}" type="presOf" srcId="{AD9661E7-6741-4485-9849-0DFDEFE92B86}" destId="{E983F65D-8BD5-4824-ADF2-B9E4F18FDDDA}" srcOrd="0" destOrd="0" presId="urn:microsoft.com/office/officeart/2005/8/layout/cycle5"/>
    <dgm:cxn modelId="{885F0979-4EAB-4676-BD2B-9446811CA6FA}" type="presOf" srcId="{739EA275-806C-4055-95A5-53C6BA4E8F54}" destId="{D8CF6C19-026E-479A-9170-17CC0E708F22}" srcOrd="0" destOrd="0" presId="urn:microsoft.com/office/officeart/2005/8/layout/cycle5"/>
    <dgm:cxn modelId="{FFACDECA-C354-47FB-AC9C-C9CF8EE423B2}" type="presOf" srcId="{C7811C61-1A4C-4838-9E96-7CDFE1940B39}" destId="{A2CA23AE-FE0F-436D-A0B6-02607E604DB6}" srcOrd="0" destOrd="0" presId="urn:microsoft.com/office/officeart/2005/8/layout/cycle5"/>
    <dgm:cxn modelId="{7E1E3DAF-E69C-42EC-AEC1-AC190FB6A197}" type="presParOf" srcId="{E983F65D-8BD5-4824-ADF2-B9E4F18FDDDA}" destId="{E586B5C6-E07D-4DF8-A909-FA82B9F0F3F6}" srcOrd="0" destOrd="0" presId="urn:microsoft.com/office/officeart/2005/8/layout/cycle5"/>
    <dgm:cxn modelId="{A2B2DF57-3DCF-4FBF-ABBC-F5F17B8DE699}" type="presParOf" srcId="{E983F65D-8BD5-4824-ADF2-B9E4F18FDDDA}" destId="{3B6F1D35-0F64-4D43-B14C-1D5505E548BF}" srcOrd="1" destOrd="0" presId="urn:microsoft.com/office/officeart/2005/8/layout/cycle5"/>
    <dgm:cxn modelId="{65212EC0-87C0-44BA-B09F-00B6815AFD65}" type="presParOf" srcId="{E983F65D-8BD5-4824-ADF2-B9E4F18FDDDA}" destId="{CC7C81AE-91B4-45DE-8395-63D6E68EE384}" srcOrd="2" destOrd="0" presId="urn:microsoft.com/office/officeart/2005/8/layout/cycle5"/>
    <dgm:cxn modelId="{02E9AC83-CE9D-428E-9FCA-B2EC1BF5770E}" type="presParOf" srcId="{E983F65D-8BD5-4824-ADF2-B9E4F18FDDDA}" destId="{A2CA23AE-FE0F-436D-A0B6-02607E604DB6}" srcOrd="3" destOrd="0" presId="urn:microsoft.com/office/officeart/2005/8/layout/cycle5"/>
    <dgm:cxn modelId="{DF7A595D-7888-4377-9270-0BF7DE67F80C}" type="presParOf" srcId="{E983F65D-8BD5-4824-ADF2-B9E4F18FDDDA}" destId="{6A185EF1-9345-4D49-9BD1-4F8FFC04C5E9}" srcOrd="4" destOrd="0" presId="urn:microsoft.com/office/officeart/2005/8/layout/cycle5"/>
    <dgm:cxn modelId="{960B66FC-3CDD-4A34-9BCB-E06F05151405}" type="presParOf" srcId="{E983F65D-8BD5-4824-ADF2-B9E4F18FDDDA}" destId="{934A644F-F509-42B7-A1F2-636608EBFCB3}" srcOrd="5" destOrd="0" presId="urn:microsoft.com/office/officeart/2005/8/layout/cycle5"/>
    <dgm:cxn modelId="{1EA15245-DB51-4907-99BE-64751AE73808}" type="presParOf" srcId="{E983F65D-8BD5-4824-ADF2-B9E4F18FDDDA}" destId="{A60D86ED-F96C-4055-9994-079499DCE340}" srcOrd="6" destOrd="0" presId="urn:microsoft.com/office/officeart/2005/8/layout/cycle5"/>
    <dgm:cxn modelId="{2E0FC8D9-678B-4D3C-B297-658B5E7FB0CE}" type="presParOf" srcId="{E983F65D-8BD5-4824-ADF2-B9E4F18FDDDA}" destId="{01A224D3-0AC5-456D-A242-5289733E01E1}" srcOrd="7" destOrd="0" presId="urn:microsoft.com/office/officeart/2005/8/layout/cycle5"/>
    <dgm:cxn modelId="{7B1C1CAB-284C-42ED-90D2-99707206829B}" type="presParOf" srcId="{E983F65D-8BD5-4824-ADF2-B9E4F18FDDDA}" destId="{22AF5522-6216-4093-AA21-97AC2E9F90E9}" srcOrd="8" destOrd="0" presId="urn:microsoft.com/office/officeart/2005/8/layout/cycle5"/>
    <dgm:cxn modelId="{D1CFE0FC-E30E-4573-94A0-7C9EDD6E3F98}" type="presParOf" srcId="{E983F65D-8BD5-4824-ADF2-B9E4F18FDDDA}" destId="{F356DF42-A5FE-4CB2-8EE7-DE93B97C8B2A}" srcOrd="9" destOrd="0" presId="urn:microsoft.com/office/officeart/2005/8/layout/cycle5"/>
    <dgm:cxn modelId="{82561E5C-289E-41A1-ACDF-E92D6F6CBCAD}" type="presParOf" srcId="{E983F65D-8BD5-4824-ADF2-B9E4F18FDDDA}" destId="{50CB11ED-716B-40C9-8D99-1B7C747C812A}" srcOrd="10" destOrd="0" presId="urn:microsoft.com/office/officeart/2005/8/layout/cycle5"/>
    <dgm:cxn modelId="{374D565D-359D-4411-812C-9F6E3752805B}" type="presParOf" srcId="{E983F65D-8BD5-4824-ADF2-B9E4F18FDDDA}" destId="{51FAEFDF-FA49-4E52-AD55-D6984F5DED67}" srcOrd="11" destOrd="0" presId="urn:microsoft.com/office/officeart/2005/8/layout/cycle5"/>
    <dgm:cxn modelId="{9CB20C45-1218-4918-9F5D-0F011C4A4D5F}" type="presParOf" srcId="{E983F65D-8BD5-4824-ADF2-B9E4F18FDDDA}" destId="{D8CF6C19-026E-479A-9170-17CC0E708F22}" srcOrd="12" destOrd="0" presId="urn:microsoft.com/office/officeart/2005/8/layout/cycle5"/>
    <dgm:cxn modelId="{79407314-E8D9-4A75-B42C-FEB6CEFD7331}" type="presParOf" srcId="{E983F65D-8BD5-4824-ADF2-B9E4F18FDDDA}" destId="{F4F1E0B0-B503-4607-8061-D5167FB99F79}" srcOrd="13" destOrd="0" presId="urn:microsoft.com/office/officeart/2005/8/layout/cycle5"/>
    <dgm:cxn modelId="{454D8194-0C8F-481E-B6E5-C3902A7A9F93}" type="presParOf" srcId="{E983F65D-8BD5-4824-ADF2-B9E4F18FDDDA}" destId="{705CF33D-EAFD-4CAD-B10F-416D1D725FAA}"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9661E7-6741-4485-9849-0DFDEFE92B86}" type="doc">
      <dgm:prSet loTypeId="urn:microsoft.com/office/officeart/2005/8/layout/cycle5" loCatId="cycle" qsTypeId="urn:microsoft.com/office/officeart/2005/8/quickstyle/simple1" qsCatId="simple" csTypeId="urn:microsoft.com/office/officeart/2005/8/colors/colorful1#2" csCatId="colorful" phldr="1"/>
      <dgm:spPr/>
      <dgm:t>
        <a:bodyPr/>
        <a:lstStyle/>
        <a:p>
          <a:endParaRPr lang="es-EC"/>
        </a:p>
      </dgm:t>
    </dgm:pt>
    <dgm:pt modelId="{7CDB0E2D-11D2-4C19-B04E-EEA52686DF89}">
      <dgm:prSet phldrT="[Text]" custT="1"/>
      <dgm:spPr/>
      <dgm:t>
        <a:bodyPr/>
        <a:lstStyle/>
        <a:p>
          <a:r>
            <a:rPr lang="es-EC" sz="1200" b="1" dirty="0" smtClean="0"/>
            <a:t>Establecer las características de los clientes que adquirirán los productos y servicios en la Hostería.</a:t>
          </a:r>
          <a:endParaRPr lang="es-EC" sz="1200" b="1" dirty="0"/>
        </a:p>
      </dgm:t>
    </dgm:pt>
    <dgm:pt modelId="{35C24C90-5E10-49AB-81A3-92EB01E7C928}" type="parTrans" cxnId="{F193FA6D-466A-4943-9AF9-0248924E09CB}">
      <dgm:prSet/>
      <dgm:spPr/>
      <dgm:t>
        <a:bodyPr/>
        <a:lstStyle/>
        <a:p>
          <a:endParaRPr lang="es-EC" sz="2800"/>
        </a:p>
      </dgm:t>
    </dgm:pt>
    <dgm:pt modelId="{83F075DF-4D46-4A14-AB0F-02DACD1761BE}" type="sibTrans" cxnId="{F193FA6D-466A-4943-9AF9-0248924E09CB}">
      <dgm:prSet/>
      <dgm:spPr/>
      <dgm:t>
        <a:bodyPr/>
        <a:lstStyle/>
        <a:p>
          <a:endParaRPr lang="es-EC" sz="2800" dirty="0"/>
        </a:p>
      </dgm:t>
    </dgm:pt>
    <dgm:pt modelId="{F64F2AA3-E49A-4335-A68A-B20229DAEE92}">
      <dgm:prSet phldrT="[Text]" custT="1"/>
      <dgm:spPr/>
      <dgm:t>
        <a:bodyPr/>
        <a:lstStyle/>
        <a:p>
          <a:r>
            <a:rPr lang="es-EC" sz="1200" dirty="0" smtClean="0"/>
            <a:t>Establecer las promociones que mayor impacto generen a los clientes potenciales de la Hostería</a:t>
          </a:r>
          <a:endParaRPr lang="es-EC" sz="1100" dirty="0"/>
        </a:p>
      </dgm:t>
    </dgm:pt>
    <dgm:pt modelId="{E0918B2D-00B9-4C24-B6F4-CA517FE0215B}" type="parTrans" cxnId="{1CD79FB1-C419-44E7-83A5-C54932A9C705}">
      <dgm:prSet/>
      <dgm:spPr/>
      <dgm:t>
        <a:bodyPr/>
        <a:lstStyle/>
        <a:p>
          <a:endParaRPr lang="es-EC" sz="2800"/>
        </a:p>
      </dgm:t>
    </dgm:pt>
    <dgm:pt modelId="{823D17A0-DC10-41FC-9762-569063DA1BA8}" type="sibTrans" cxnId="{1CD79FB1-C419-44E7-83A5-C54932A9C705}">
      <dgm:prSet/>
      <dgm:spPr/>
      <dgm:t>
        <a:bodyPr/>
        <a:lstStyle/>
        <a:p>
          <a:endParaRPr lang="es-EC" sz="2800" dirty="0"/>
        </a:p>
      </dgm:t>
    </dgm:pt>
    <dgm:pt modelId="{229A4E03-1AD8-4A57-A8FF-A5750DB4F53E}">
      <dgm:prSet phldrT="[Text]" custT="1"/>
      <dgm:spPr/>
      <dgm:t>
        <a:bodyPr/>
        <a:lstStyle/>
        <a:p>
          <a:r>
            <a:rPr lang="es-EC" sz="1200" b="1" dirty="0" smtClean="0"/>
            <a:t>Determinar los productos y servicios demandados por los potenciales clientes del IGM.</a:t>
          </a:r>
          <a:endParaRPr lang="es-EC" sz="1200" b="1" dirty="0"/>
        </a:p>
      </dgm:t>
    </dgm:pt>
    <dgm:pt modelId="{355E22E9-36B2-478A-AB36-D5667B8BC8BB}" type="parTrans" cxnId="{AA8268A4-FDCC-4879-8853-BDC4B3AE7667}">
      <dgm:prSet/>
      <dgm:spPr/>
      <dgm:t>
        <a:bodyPr/>
        <a:lstStyle/>
        <a:p>
          <a:endParaRPr lang="es-EC" sz="2800"/>
        </a:p>
      </dgm:t>
    </dgm:pt>
    <dgm:pt modelId="{B0F31C4F-F83D-4B12-8978-662B5E697E30}" type="sibTrans" cxnId="{AA8268A4-FDCC-4879-8853-BDC4B3AE7667}">
      <dgm:prSet/>
      <dgm:spPr/>
      <dgm:t>
        <a:bodyPr/>
        <a:lstStyle/>
        <a:p>
          <a:endParaRPr lang="es-EC" sz="2800" dirty="0"/>
        </a:p>
      </dgm:t>
    </dgm:pt>
    <dgm:pt modelId="{739EA275-806C-4055-95A5-53C6BA4E8F54}">
      <dgm:prSet custT="1"/>
      <dgm:spPr/>
      <dgm:t>
        <a:bodyPr/>
        <a:lstStyle/>
        <a:p>
          <a:r>
            <a:rPr lang="es-EC" sz="1200" b="1" dirty="0" smtClean="0"/>
            <a:t>Determinar el medio de publicidad qué más impacto genera a los potenciales clientes de la Hostería.</a:t>
          </a:r>
          <a:endParaRPr lang="es-EC" sz="1200" b="1" dirty="0"/>
        </a:p>
      </dgm:t>
    </dgm:pt>
    <dgm:pt modelId="{C5FF90CC-72E2-4C9C-B984-8D019932D772}" type="parTrans" cxnId="{51CB2C46-DBFC-464C-ACF0-F28EA63386D2}">
      <dgm:prSet/>
      <dgm:spPr/>
      <dgm:t>
        <a:bodyPr/>
        <a:lstStyle/>
        <a:p>
          <a:endParaRPr lang="es-EC" sz="2800"/>
        </a:p>
      </dgm:t>
    </dgm:pt>
    <dgm:pt modelId="{DBE9AA6F-8356-494D-BE31-5BFF1DD8B88F}" type="sibTrans" cxnId="{51CB2C46-DBFC-464C-ACF0-F28EA63386D2}">
      <dgm:prSet/>
      <dgm:spPr/>
      <dgm:t>
        <a:bodyPr/>
        <a:lstStyle/>
        <a:p>
          <a:endParaRPr lang="es-EC" sz="2800" dirty="0"/>
        </a:p>
      </dgm:t>
    </dgm:pt>
    <dgm:pt modelId="{E983F65D-8BD5-4824-ADF2-B9E4F18FDDDA}" type="pres">
      <dgm:prSet presAssocID="{AD9661E7-6741-4485-9849-0DFDEFE92B86}" presName="cycle" presStyleCnt="0">
        <dgm:presLayoutVars>
          <dgm:dir/>
          <dgm:resizeHandles val="exact"/>
        </dgm:presLayoutVars>
      </dgm:prSet>
      <dgm:spPr/>
      <dgm:t>
        <a:bodyPr/>
        <a:lstStyle/>
        <a:p>
          <a:endParaRPr lang="es-EC"/>
        </a:p>
      </dgm:t>
    </dgm:pt>
    <dgm:pt modelId="{E586B5C6-E07D-4DF8-A909-FA82B9F0F3F6}" type="pres">
      <dgm:prSet presAssocID="{7CDB0E2D-11D2-4C19-B04E-EEA52686DF89}" presName="node" presStyleLbl="node1" presStyleIdx="0" presStyleCnt="4" custScaleX="190734" custRadScaleRad="88581" custRadScaleInc="31">
        <dgm:presLayoutVars>
          <dgm:bulletEnabled val="1"/>
        </dgm:presLayoutVars>
      </dgm:prSet>
      <dgm:spPr/>
      <dgm:t>
        <a:bodyPr/>
        <a:lstStyle/>
        <a:p>
          <a:endParaRPr lang="es-EC"/>
        </a:p>
      </dgm:t>
    </dgm:pt>
    <dgm:pt modelId="{3B6F1D35-0F64-4D43-B14C-1D5505E548BF}" type="pres">
      <dgm:prSet presAssocID="{7CDB0E2D-11D2-4C19-B04E-EEA52686DF89}" presName="spNode" presStyleCnt="0"/>
      <dgm:spPr/>
    </dgm:pt>
    <dgm:pt modelId="{CC7C81AE-91B4-45DE-8395-63D6E68EE384}" type="pres">
      <dgm:prSet presAssocID="{83F075DF-4D46-4A14-AB0F-02DACD1761BE}" presName="sibTrans" presStyleLbl="sibTrans1D1" presStyleIdx="0" presStyleCnt="4"/>
      <dgm:spPr/>
      <dgm:t>
        <a:bodyPr/>
        <a:lstStyle/>
        <a:p>
          <a:endParaRPr lang="es-EC"/>
        </a:p>
      </dgm:t>
    </dgm:pt>
    <dgm:pt modelId="{A60D86ED-F96C-4055-9994-079499DCE340}" type="pres">
      <dgm:prSet presAssocID="{F64F2AA3-E49A-4335-A68A-B20229DAEE92}" presName="node" presStyleLbl="node1" presStyleIdx="1" presStyleCnt="4" custScaleX="155676" custRadScaleRad="127214" custRadScaleInc="-936">
        <dgm:presLayoutVars>
          <dgm:bulletEnabled val="1"/>
        </dgm:presLayoutVars>
      </dgm:prSet>
      <dgm:spPr/>
      <dgm:t>
        <a:bodyPr/>
        <a:lstStyle/>
        <a:p>
          <a:endParaRPr lang="es-EC"/>
        </a:p>
      </dgm:t>
    </dgm:pt>
    <dgm:pt modelId="{01A224D3-0AC5-456D-A242-5289733E01E1}" type="pres">
      <dgm:prSet presAssocID="{F64F2AA3-E49A-4335-A68A-B20229DAEE92}" presName="spNode" presStyleCnt="0"/>
      <dgm:spPr/>
    </dgm:pt>
    <dgm:pt modelId="{22AF5522-6216-4093-AA21-97AC2E9F90E9}" type="pres">
      <dgm:prSet presAssocID="{823D17A0-DC10-41FC-9762-569063DA1BA8}" presName="sibTrans" presStyleLbl="sibTrans1D1" presStyleIdx="1" presStyleCnt="4"/>
      <dgm:spPr/>
      <dgm:t>
        <a:bodyPr/>
        <a:lstStyle/>
        <a:p>
          <a:endParaRPr lang="es-EC"/>
        </a:p>
      </dgm:t>
    </dgm:pt>
    <dgm:pt modelId="{F356DF42-A5FE-4CB2-8EE7-DE93B97C8B2A}" type="pres">
      <dgm:prSet presAssocID="{229A4E03-1AD8-4A57-A8FF-A5750DB4F53E}" presName="node" presStyleLbl="node1" presStyleIdx="2" presStyleCnt="4" custScaleX="199704" custRadScaleRad="97180" custRadScaleInc="7384">
        <dgm:presLayoutVars>
          <dgm:bulletEnabled val="1"/>
        </dgm:presLayoutVars>
      </dgm:prSet>
      <dgm:spPr/>
      <dgm:t>
        <a:bodyPr/>
        <a:lstStyle/>
        <a:p>
          <a:endParaRPr lang="es-EC"/>
        </a:p>
      </dgm:t>
    </dgm:pt>
    <dgm:pt modelId="{50CB11ED-716B-40C9-8D99-1B7C747C812A}" type="pres">
      <dgm:prSet presAssocID="{229A4E03-1AD8-4A57-A8FF-A5750DB4F53E}" presName="spNode" presStyleCnt="0"/>
      <dgm:spPr/>
    </dgm:pt>
    <dgm:pt modelId="{51FAEFDF-FA49-4E52-AD55-D6984F5DED67}" type="pres">
      <dgm:prSet presAssocID="{B0F31C4F-F83D-4B12-8978-662B5E697E30}" presName="sibTrans" presStyleLbl="sibTrans1D1" presStyleIdx="2" presStyleCnt="4"/>
      <dgm:spPr/>
      <dgm:t>
        <a:bodyPr/>
        <a:lstStyle/>
        <a:p>
          <a:endParaRPr lang="es-EC"/>
        </a:p>
      </dgm:t>
    </dgm:pt>
    <dgm:pt modelId="{D8CF6C19-026E-479A-9170-17CC0E708F22}" type="pres">
      <dgm:prSet presAssocID="{739EA275-806C-4055-95A5-53C6BA4E8F54}" presName="node" presStyleLbl="node1" presStyleIdx="3" presStyleCnt="4" custScaleX="183165" custRadScaleRad="133627" custRadScaleInc="891">
        <dgm:presLayoutVars>
          <dgm:bulletEnabled val="1"/>
        </dgm:presLayoutVars>
      </dgm:prSet>
      <dgm:spPr/>
      <dgm:t>
        <a:bodyPr/>
        <a:lstStyle/>
        <a:p>
          <a:endParaRPr lang="es-EC"/>
        </a:p>
      </dgm:t>
    </dgm:pt>
    <dgm:pt modelId="{F4F1E0B0-B503-4607-8061-D5167FB99F79}" type="pres">
      <dgm:prSet presAssocID="{739EA275-806C-4055-95A5-53C6BA4E8F54}" presName="spNode" presStyleCnt="0"/>
      <dgm:spPr/>
    </dgm:pt>
    <dgm:pt modelId="{705CF33D-EAFD-4CAD-B10F-416D1D725FAA}" type="pres">
      <dgm:prSet presAssocID="{DBE9AA6F-8356-494D-BE31-5BFF1DD8B88F}" presName="sibTrans" presStyleLbl="sibTrans1D1" presStyleIdx="3" presStyleCnt="4"/>
      <dgm:spPr/>
      <dgm:t>
        <a:bodyPr/>
        <a:lstStyle/>
        <a:p>
          <a:endParaRPr lang="es-EC"/>
        </a:p>
      </dgm:t>
    </dgm:pt>
  </dgm:ptLst>
  <dgm:cxnLst>
    <dgm:cxn modelId="{AA8268A4-FDCC-4879-8853-BDC4B3AE7667}" srcId="{AD9661E7-6741-4485-9849-0DFDEFE92B86}" destId="{229A4E03-1AD8-4A57-A8FF-A5750DB4F53E}" srcOrd="2" destOrd="0" parTransId="{355E22E9-36B2-478A-AB36-D5667B8BC8BB}" sibTransId="{B0F31C4F-F83D-4B12-8978-662B5E697E30}"/>
    <dgm:cxn modelId="{4E811B4E-AE89-46F4-A031-0ADBCE738606}" type="presOf" srcId="{229A4E03-1AD8-4A57-A8FF-A5750DB4F53E}" destId="{F356DF42-A5FE-4CB2-8EE7-DE93B97C8B2A}" srcOrd="0" destOrd="0" presId="urn:microsoft.com/office/officeart/2005/8/layout/cycle5"/>
    <dgm:cxn modelId="{34583482-DEF9-4296-B735-92E9B8B1AEB0}" type="presOf" srcId="{83F075DF-4D46-4A14-AB0F-02DACD1761BE}" destId="{CC7C81AE-91B4-45DE-8395-63D6E68EE384}" srcOrd="0" destOrd="0" presId="urn:microsoft.com/office/officeart/2005/8/layout/cycle5"/>
    <dgm:cxn modelId="{99B892B7-850A-48E7-B182-458C925B1B0A}" type="presOf" srcId="{DBE9AA6F-8356-494D-BE31-5BFF1DD8B88F}" destId="{705CF33D-EAFD-4CAD-B10F-416D1D725FAA}" srcOrd="0" destOrd="0" presId="urn:microsoft.com/office/officeart/2005/8/layout/cycle5"/>
    <dgm:cxn modelId="{1CD79FB1-C419-44E7-83A5-C54932A9C705}" srcId="{AD9661E7-6741-4485-9849-0DFDEFE92B86}" destId="{F64F2AA3-E49A-4335-A68A-B20229DAEE92}" srcOrd="1" destOrd="0" parTransId="{E0918B2D-00B9-4C24-B6F4-CA517FE0215B}" sibTransId="{823D17A0-DC10-41FC-9762-569063DA1BA8}"/>
    <dgm:cxn modelId="{8D64767B-0A75-456C-AD57-328635A891D4}" type="presOf" srcId="{739EA275-806C-4055-95A5-53C6BA4E8F54}" destId="{D8CF6C19-026E-479A-9170-17CC0E708F22}" srcOrd="0" destOrd="0" presId="urn:microsoft.com/office/officeart/2005/8/layout/cycle5"/>
    <dgm:cxn modelId="{09BC6A0C-8441-4B6A-ABA2-60DD2BCDC755}" type="presOf" srcId="{7CDB0E2D-11D2-4C19-B04E-EEA52686DF89}" destId="{E586B5C6-E07D-4DF8-A909-FA82B9F0F3F6}" srcOrd="0" destOrd="0" presId="urn:microsoft.com/office/officeart/2005/8/layout/cycle5"/>
    <dgm:cxn modelId="{F193FA6D-466A-4943-9AF9-0248924E09CB}" srcId="{AD9661E7-6741-4485-9849-0DFDEFE92B86}" destId="{7CDB0E2D-11D2-4C19-B04E-EEA52686DF89}" srcOrd="0" destOrd="0" parTransId="{35C24C90-5E10-49AB-81A3-92EB01E7C928}" sibTransId="{83F075DF-4D46-4A14-AB0F-02DACD1761BE}"/>
    <dgm:cxn modelId="{99DE01AD-7DDB-461D-AFD6-378B9115F14C}" type="presOf" srcId="{AD9661E7-6741-4485-9849-0DFDEFE92B86}" destId="{E983F65D-8BD5-4824-ADF2-B9E4F18FDDDA}" srcOrd="0" destOrd="0" presId="urn:microsoft.com/office/officeart/2005/8/layout/cycle5"/>
    <dgm:cxn modelId="{51CB2C46-DBFC-464C-ACF0-F28EA63386D2}" srcId="{AD9661E7-6741-4485-9849-0DFDEFE92B86}" destId="{739EA275-806C-4055-95A5-53C6BA4E8F54}" srcOrd="3" destOrd="0" parTransId="{C5FF90CC-72E2-4C9C-B984-8D019932D772}" sibTransId="{DBE9AA6F-8356-494D-BE31-5BFF1DD8B88F}"/>
    <dgm:cxn modelId="{9B896148-6403-43C3-915B-6F38B6A644BD}" type="presOf" srcId="{B0F31C4F-F83D-4B12-8978-662B5E697E30}" destId="{51FAEFDF-FA49-4E52-AD55-D6984F5DED67}" srcOrd="0" destOrd="0" presId="urn:microsoft.com/office/officeart/2005/8/layout/cycle5"/>
    <dgm:cxn modelId="{BE3F9834-9349-438F-AAB2-532A6915EA48}" type="presOf" srcId="{823D17A0-DC10-41FC-9762-569063DA1BA8}" destId="{22AF5522-6216-4093-AA21-97AC2E9F90E9}" srcOrd="0" destOrd="0" presId="urn:microsoft.com/office/officeart/2005/8/layout/cycle5"/>
    <dgm:cxn modelId="{1DA10CD2-E5EB-4791-9246-DE3DD5ACD8A0}" type="presOf" srcId="{F64F2AA3-E49A-4335-A68A-B20229DAEE92}" destId="{A60D86ED-F96C-4055-9994-079499DCE340}" srcOrd="0" destOrd="0" presId="urn:microsoft.com/office/officeart/2005/8/layout/cycle5"/>
    <dgm:cxn modelId="{2A04E2E4-AD7E-4CAC-BE53-7817A3365168}" type="presParOf" srcId="{E983F65D-8BD5-4824-ADF2-B9E4F18FDDDA}" destId="{E586B5C6-E07D-4DF8-A909-FA82B9F0F3F6}" srcOrd="0" destOrd="0" presId="urn:microsoft.com/office/officeart/2005/8/layout/cycle5"/>
    <dgm:cxn modelId="{6C3CE8C2-1D9A-4FE2-AEDA-7061D7BB1E43}" type="presParOf" srcId="{E983F65D-8BD5-4824-ADF2-B9E4F18FDDDA}" destId="{3B6F1D35-0F64-4D43-B14C-1D5505E548BF}" srcOrd="1" destOrd="0" presId="urn:microsoft.com/office/officeart/2005/8/layout/cycle5"/>
    <dgm:cxn modelId="{EEE74018-1028-45B8-A525-EB82F66773F9}" type="presParOf" srcId="{E983F65D-8BD5-4824-ADF2-B9E4F18FDDDA}" destId="{CC7C81AE-91B4-45DE-8395-63D6E68EE384}" srcOrd="2" destOrd="0" presId="urn:microsoft.com/office/officeart/2005/8/layout/cycle5"/>
    <dgm:cxn modelId="{68A201D8-3090-4319-AFAE-0C9E40A897CB}" type="presParOf" srcId="{E983F65D-8BD5-4824-ADF2-B9E4F18FDDDA}" destId="{A60D86ED-F96C-4055-9994-079499DCE340}" srcOrd="3" destOrd="0" presId="urn:microsoft.com/office/officeart/2005/8/layout/cycle5"/>
    <dgm:cxn modelId="{C016ADF5-6653-49E4-93D9-1359C94CC631}" type="presParOf" srcId="{E983F65D-8BD5-4824-ADF2-B9E4F18FDDDA}" destId="{01A224D3-0AC5-456D-A242-5289733E01E1}" srcOrd="4" destOrd="0" presId="urn:microsoft.com/office/officeart/2005/8/layout/cycle5"/>
    <dgm:cxn modelId="{9C799E0F-E13C-472F-ABF0-A35F454FA580}" type="presParOf" srcId="{E983F65D-8BD5-4824-ADF2-B9E4F18FDDDA}" destId="{22AF5522-6216-4093-AA21-97AC2E9F90E9}" srcOrd="5" destOrd="0" presId="urn:microsoft.com/office/officeart/2005/8/layout/cycle5"/>
    <dgm:cxn modelId="{77B24958-5789-4DAE-AD9F-31FCCAE2FA62}" type="presParOf" srcId="{E983F65D-8BD5-4824-ADF2-B9E4F18FDDDA}" destId="{F356DF42-A5FE-4CB2-8EE7-DE93B97C8B2A}" srcOrd="6" destOrd="0" presId="urn:microsoft.com/office/officeart/2005/8/layout/cycle5"/>
    <dgm:cxn modelId="{3844BDCA-C2CE-49D0-AF34-4CE694FF8BFF}" type="presParOf" srcId="{E983F65D-8BD5-4824-ADF2-B9E4F18FDDDA}" destId="{50CB11ED-716B-40C9-8D99-1B7C747C812A}" srcOrd="7" destOrd="0" presId="urn:microsoft.com/office/officeart/2005/8/layout/cycle5"/>
    <dgm:cxn modelId="{62C7863C-4525-4887-9E08-641DB01990B2}" type="presParOf" srcId="{E983F65D-8BD5-4824-ADF2-B9E4F18FDDDA}" destId="{51FAEFDF-FA49-4E52-AD55-D6984F5DED67}" srcOrd="8" destOrd="0" presId="urn:microsoft.com/office/officeart/2005/8/layout/cycle5"/>
    <dgm:cxn modelId="{5CA19989-E6E3-48E7-95EC-4CA0311BEC64}" type="presParOf" srcId="{E983F65D-8BD5-4824-ADF2-B9E4F18FDDDA}" destId="{D8CF6C19-026E-479A-9170-17CC0E708F22}" srcOrd="9" destOrd="0" presId="urn:microsoft.com/office/officeart/2005/8/layout/cycle5"/>
    <dgm:cxn modelId="{0E7C273E-D2B2-41C4-A2F1-C86C8434858F}" type="presParOf" srcId="{E983F65D-8BD5-4824-ADF2-B9E4F18FDDDA}" destId="{F4F1E0B0-B503-4607-8061-D5167FB99F79}" srcOrd="10" destOrd="0" presId="urn:microsoft.com/office/officeart/2005/8/layout/cycle5"/>
    <dgm:cxn modelId="{C5ED608E-BE55-4865-8ABF-AC8BE0BDE0F8}" type="presParOf" srcId="{E983F65D-8BD5-4824-ADF2-B9E4F18FDDDA}" destId="{705CF33D-EAFD-4CAD-B10F-416D1D725FAA}"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9661E7-6741-4485-9849-0DFDEFE92B86}" type="doc">
      <dgm:prSet loTypeId="urn:microsoft.com/office/officeart/2005/8/layout/cycle3" loCatId="cycle" qsTypeId="urn:microsoft.com/office/officeart/2005/8/quickstyle/simple1" qsCatId="simple" csTypeId="urn:microsoft.com/office/officeart/2005/8/colors/colorful1#2" csCatId="colorful" phldr="1"/>
      <dgm:spPr/>
      <dgm:t>
        <a:bodyPr/>
        <a:lstStyle/>
        <a:p>
          <a:endParaRPr lang="es-EC"/>
        </a:p>
      </dgm:t>
    </dgm:pt>
    <dgm:pt modelId="{F64F2AA3-E49A-4335-A68A-B20229DAEE92}">
      <dgm:prSet phldrT="[Text]" custT="1"/>
      <dgm:spPr/>
      <dgm:t>
        <a:bodyPr/>
        <a:lstStyle/>
        <a:p>
          <a:pPr algn="just"/>
          <a:r>
            <a:rPr lang="es-EC" sz="1600" b="1" dirty="0" smtClean="0"/>
            <a:t>3</a:t>
          </a:r>
          <a:r>
            <a:rPr lang="es-EC" sz="1600" b="0" dirty="0" smtClean="0"/>
            <a:t>. </a:t>
          </a:r>
          <a:r>
            <a:rPr lang="es-ES" sz="1600" b="0" dirty="0" smtClean="0"/>
            <a:t>La mayor parte de los turistas que visitan la Hostería Castillo del Valles se encuentran en una edad de 36 a 50 años con un 55% que van en busca de descanso y comodidad en medio del stress, el 19% visitan la Hostería una vez por semana, el 60% tienen ingresos superior al salario básico. </a:t>
          </a:r>
          <a:endParaRPr lang="es-EC" sz="1600" b="0" dirty="0"/>
        </a:p>
      </dgm:t>
    </dgm:pt>
    <dgm:pt modelId="{E0918B2D-00B9-4C24-B6F4-CA517FE0215B}" type="parTrans" cxnId="{1CD79FB1-C419-44E7-83A5-C54932A9C705}">
      <dgm:prSet/>
      <dgm:spPr/>
      <dgm:t>
        <a:bodyPr/>
        <a:lstStyle/>
        <a:p>
          <a:endParaRPr lang="es-EC" sz="2800"/>
        </a:p>
      </dgm:t>
    </dgm:pt>
    <dgm:pt modelId="{823D17A0-DC10-41FC-9762-569063DA1BA8}" type="sibTrans" cxnId="{1CD79FB1-C419-44E7-83A5-C54932A9C705}">
      <dgm:prSet/>
      <dgm:spPr/>
      <dgm:t>
        <a:bodyPr/>
        <a:lstStyle/>
        <a:p>
          <a:endParaRPr lang="es-EC" sz="2800" dirty="0"/>
        </a:p>
      </dgm:t>
    </dgm:pt>
    <dgm:pt modelId="{739EA275-806C-4055-95A5-53C6BA4E8F54}">
      <dgm:prSet custT="1"/>
      <dgm:spPr/>
      <dgm:t>
        <a:bodyPr/>
        <a:lstStyle/>
        <a:p>
          <a:pPr algn="just"/>
          <a:r>
            <a:rPr lang="es-EC" sz="1600" b="1" dirty="0" smtClean="0"/>
            <a:t>2. </a:t>
          </a:r>
          <a:r>
            <a:rPr lang="es-ES" sz="1600" b="1" dirty="0" smtClean="0"/>
            <a:t>Una vez realizado el estudio de mercados, se puede decir que la empresa tiene un porcentaje significativo del mercado global, siendo competitiva y líder en el mercado turístico y ocupando el 9% frente a la competencia en el mercado local por tanto existe una demanda insatisfecha del 82% para el 2014</a:t>
          </a:r>
          <a:endParaRPr lang="es-EC" sz="1600" b="1" dirty="0"/>
        </a:p>
      </dgm:t>
    </dgm:pt>
    <dgm:pt modelId="{C5FF90CC-72E2-4C9C-B984-8D019932D772}" type="parTrans" cxnId="{51CB2C46-DBFC-464C-ACF0-F28EA63386D2}">
      <dgm:prSet/>
      <dgm:spPr/>
      <dgm:t>
        <a:bodyPr/>
        <a:lstStyle/>
        <a:p>
          <a:endParaRPr lang="es-EC" sz="2800"/>
        </a:p>
      </dgm:t>
    </dgm:pt>
    <dgm:pt modelId="{DBE9AA6F-8356-494D-BE31-5BFF1DD8B88F}" type="sibTrans" cxnId="{51CB2C46-DBFC-464C-ACF0-F28EA63386D2}">
      <dgm:prSet/>
      <dgm:spPr/>
      <dgm:t>
        <a:bodyPr/>
        <a:lstStyle/>
        <a:p>
          <a:endParaRPr lang="es-EC" sz="2800" dirty="0"/>
        </a:p>
      </dgm:t>
    </dgm:pt>
    <dgm:pt modelId="{4D22CA17-1BD1-4740-8E64-71D0B0496B7A}">
      <dgm:prSet custT="1"/>
      <dgm:spPr/>
      <dgm:t>
        <a:bodyPr/>
        <a:lstStyle/>
        <a:p>
          <a:pPr algn="just"/>
          <a:r>
            <a:rPr lang="es-EC" sz="1600" b="1" dirty="0" smtClean="0"/>
            <a:t>4. </a:t>
          </a:r>
          <a:r>
            <a:rPr lang="es-ES" sz="1600" dirty="0" smtClean="0"/>
            <a:t>Se determina también que la Hostería no dispone de un plan de promoción y marketing que difunda y publicite sus servicios y a través de estos pueda posicionarme mejor en el mercado.</a:t>
          </a:r>
        </a:p>
        <a:p>
          <a:pPr algn="just"/>
          <a:r>
            <a:rPr lang="es-EC" sz="1600" dirty="0" smtClean="0"/>
            <a:t>5, Los resultados financieros arrojan que es recomendable realizar el proyecto con el financiamiento ya que aplicando la tasa del 12.64%, vamos a obtener un VAN de 66.572,63 lo cual denota la viabilidad del proyecto al igual que su rentabilidad con una tasa del 72.28%, la razón costo beneficio por cada dólar que se invierta será de $1.27 de ganancia y la recuperación del mismo será en 2 años, 7 mes y 6 días,.</a:t>
          </a:r>
          <a:endParaRPr lang="es-EC" sz="1600" b="1" dirty="0"/>
        </a:p>
      </dgm:t>
    </dgm:pt>
    <dgm:pt modelId="{53425805-5F61-47C7-906D-E0A0C7DA04EC}" type="parTrans" cxnId="{D3901B67-B2B7-4CF4-9E21-79782E767E3F}">
      <dgm:prSet/>
      <dgm:spPr/>
      <dgm:t>
        <a:bodyPr/>
        <a:lstStyle/>
        <a:p>
          <a:endParaRPr lang="es-EC"/>
        </a:p>
      </dgm:t>
    </dgm:pt>
    <dgm:pt modelId="{55204695-2078-476E-A0EF-D2B3B63044C6}" type="sibTrans" cxnId="{D3901B67-B2B7-4CF4-9E21-79782E767E3F}">
      <dgm:prSet/>
      <dgm:spPr/>
      <dgm:t>
        <a:bodyPr/>
        <a:lstStyle/>
        <a:p>
          <a:endParaRPr lang="es-EC"/>
        </a:p>
      </dgm:t>
    </dgm:pt>
    <dgm:pt modelId="{65EAFB8B-4E1A-4DA5-81A1-978FF6BB25B6}">
      <dgm:prSet custT="1"/>
      <dgm:spPr/>
      <dgm:t>
        <a:bodyPr/>
        <a:lstStyle/>
        <a:p>
          <a:pPr algn="just"/>
          <a:r>
            <a:rPr lang="es-EC" sz="1600" b="1" dirty="0" smtClean="0">
              <a:cs typeface="Aharoni" pitchFamily="2" charset="-79"/>
            </a:rPr>
            <a:t>1. </a:t>
          </a:r>
          <a:r>
            <a:rPr lang="es-ES" sz="1600" b="1" dirty="0" smtClean="0"/>
            <a:t>Según el Diagnostico situacional se observa que la mayor debilidad de la empresa es el área administrativa ya que la Hostería Castillo de Valle no dispone de una organización funcional en la empresa, no existe un departamento de sistemas y de marketing y ventas.</a:t>
          </a:r>
          <a:endParaRPr lang="es-EC" sz="1600" b="1" dirty="0">
            <a:cs typeface="Aharoni" pitchFamily="2" charset="-79"/>
          </a:endParaRPr>
        </a:p>
      </dgm:t>
    </dgm:pt>
    <dgm:pt modelId="{B2E7A8F0-FB91-414F-A112-7874A1FA5C20}" type="parTrans" cxnId="{97E2E0E7-DC2B-4E9B-BDB5-D439B7F97ACA}">
      <dgm:prSet/>
      <dgm:spPr/>
      <dgm:t>
        <a:bodyPr/>
        <a:lstStyle/>
        <a:p>
          <a:endParaRPr lang="es-EC"/>
        </a:p>
      </dgm:t>
    </dgm:pt>
    <dgm:pt modelId="{B193A3B3-25D8-4CA2-8245-C25030CA035F}" type="sibTrans" cxnId="{97E2E0E7-DC2B-4E9B-BDB5-D439B7F97ACA}">
      <dgm:prSet/>
      <dgm:spPr/>
      <dgm:t>
        <a:bodyPr/>
        <a:lstStyle/>
        <a:p>
          <a:endParaRPr lang="es-EC"/>
        </a:p>
      </dgm:t>
    </dgm:pt>
    <dgm:pt modelId="{3E7DBEAD-37C0-40F1-8E6A-E0A3D9184132}" type="pres">
      <dgm:prSet presAssocID="{AD9661E7-6741-4485-9849-0DFDEFE92B86}" presName="Name0" presStyleCnt="0">
        <dgm:presLayoutVars>
          <dgm:dir/>
          <dgm:resizeHandles val="exact"/>
        </dgm:presLayoutVars>
      </dgm:prSet>
      <dgm:spPr/>
      <dgm:t>
        <a:bodyPr/>
        <a:lstStyle/>
        <a:p>
          <a:endParaRPr lang="es-EC"/>
        </a:p>
      </dgm:t>
    </dgm:pt>
    <dgm:pt modelId="{409F1BF6-792B-46D1-AA59-6E258B4CDA86}" type="pres">
      <dgm:prSet presAssocID="{AD9661E7-6741-4485-9849-0DFDEFE92B86}" presName="cycle" presStyleCnt="0"/>
      <dgm:spPr/>
    </dgm:pt>
    <dgm:pt modelId="{D3982088-1DE9-4471-9087-04CA4F364EBD}" type="pres">
      <dgm:prSet presAssocID="{F64F2AA3-E49A-4335-A68A-B20229DAEE92}" presName="nodeFirstNode" presStyleLbl="node1" presStyleIdx="0" presStyleCnt="4" custScaleX="247642" custScaleY="54831" custRadScaleRad="9534" custRadScaleInc="-192515">
        <dgm:presLayoutVars>
          <dgm:bulletEnabled val="1"/>
        </dgm:presLayoutVars>
      </dgm:prSet>
      <dgm:spPr/>
      <dgm:t>
        <a:bodyPr/>
        <a:lstStyle/>
        <a:p>
          <a:endParaRPr lang="es-EC"/>
        </a:p>
      </dgm:t>
    </dgm:pt>
    <dgm:pt modelId="{B6607DB8-721F-4089-96DC-5D84F151D0D0}" type="pres">
      <dgm:prSet presAssocID="{823D17A0-DC10-41FC-9762-569063DA1BA8}" presName="sibTransFirstNode" presStyleLbl="bgShp" presStyleIdx="0" presStyleCnt="1" custLinFactNeighborX="3654" custLinFactNeighborY="-74769"/>
      <dgm:spPr/>
      <dgm:t>
        <a:bodyPr/>
        <a:lstStyle/>
        <a:p>
          <a:endParaRPr lang="es-EC"/>
        </a:p>
      </dgm:t>
    </dgm:pt>
    <dgm:pt modelId="{CED415B5-7B01-4539-9649-C5E81AE9B0AC}" type="pres">
      <dgm:prSet presAssocID="{65EAFB8B-4E1A-4DA5-81A1-978FF6BB25B6}" presName="nodeFollowingNodes" presStyleLbl="node1" presStyleIdx="1" presStyleCnt="4" custScaleX="247237" custScaleY="66556" custRadScaleRad="100321" custRadScaleInc="-120243">
        <dgm:presLayoutVars>
          <dgm:bulletEnabled val="1"/>
        </dgm:presLayoutVars>
      </dgm:prSet>
      <dgm:spPr/>
      <dgm:t>
        <a:bodyPr/>
        <a:lstStyle/>
        <a:p>
          <a:endParaRPr lang="es-EC"/>
        </a:p>
      </dgm:t>
    </dgm:pt>
    <dgm:pt modelId="{6CB80288-CE7B-42E3-8E13-97A1411D3195}" type="pres">
      <dgm:prSet presAssocID="{739EA275-806C-4055-95A5-53C6BA4E8F54}" presName="nodeFollowingNodes" presStyleLbl="node1" presStyleIdx="2" presStyleCnt="4" custScaleX="247642" custScaleY="67361" custRadScaleRad="42864" custRadScaleInc="244571">
        <dgm:presLayoutVars>
          <dgm:bulletEnabled val="1"/>
        </dgm:presLayoutVars>
      </dgm:prSet>
      <dgm:spPr/>
      <dgm:t>
        <a:bodyPr/>
        <a:lstStyle/>
        <a:p>
          <a:endParaRPr lang="es-EC"/>
        </a:p>
      </dgm:t>
    </dgm:pt>
    <dgm:pt modelId="{AB484DEF-B730-455C-AF1F-72E41ED66767}" type="pres">
      <dgm:prSet presAssocID="{4D22CA17-1BD1-4740-8E64-71D0B0496B7A}" presName="nodeFollowingNodes" presStyleLbl="node1" presStyleIdx="3" presStyleCnt="4" custScaleX="247343" custScaleY="115616" custRadScaleRad="76715" custRadScaleInc="-119657">
        <dgm:presLayoutVars>
          <dgm:bulletEnabled val="1"/>
        </dgm:presLayoutVars>
      </dgm:prSet>
      <dgm:spPr/>
      <dgm:t>
        <a:bodyPr/>
        <a:lstStyle/>
        <a:p>
          <a:endParaRPr lang="es-EC"/>
        </a:p>
      </dgm:t>
    </dgm:pt>
  </dgm:ptLst>
  <dgm:cxnLst>
    <dgm:cxn modelId="{5CABCE6D-2AC2-403D-9840-C3182E6B43D2}" type="presOf" srcId="{F64F2AA3-E49A-4335-A68A-B20229DAEE92}" destId="{D3982088-1DE9-4471-9087-04CA4F364EBD}" srcOrd="0" destOrd="0" presId="urn:microsoft.com/office/officeart/2005/8/layout/cycle3"/>
    <dgm:cxn modelId="{4CA66FC5-D332-41F8-8B5D-1F95DBD572CC}" type="presOf" srcId="{AD9661E7-6741-4485-9849-0DFDEFE92B86}" destId="{3E7DBEAD-37C0-40F1-8E6A-E0A3D9184132}" srcOrd="0" destOrd="0" presId="urn:microsoft.com/office/officeart/2005/8/layout/cycle3"/>
    <dgm:cxn modelId="{97E2E0E7-DC2B-4E9B-BDB5-D439B7F97ACA}" srcId="{AD9661E7-6741-4485-9849-0DFDEFE92B86}" destId="{65EAFB8B-4E1A-4DA5-81A1-978FF6BB25B6}" srcOrd="1" destOrd="0" parTransId="{B2E7A8F0-FB91-414F-A112-7874A1FA5C20}" sibTransId="{B193A3B3-25D8-4CA2-8245-C25030CA035F}"/>
    <dgm:cxn modelId="{1CD79FB1-C419-44E7-83A5-C54932A9C705}" srcId="{AD9661E7-6741-4485-9849-0DFDEFE92B86}" destId="{F64F2AA3-E49A-4335-A68A-B20229DAEE92}" srcOrd="0" destOrd="0" parTransId="{E0918B2D-00B9-4C24-B6F4-CA517FE0215B}" sibTransId="{823D17A0-DC10-41FC-9762-569063DA1BA8}"/>
    <dgm:cxn modelId="{5DCA446E-2F27-4288-9B7A-ADF4E96B7163}" type="presOf" srcId="{65EAFB8B-4E1A-4DA5-81A1-978FF6BB25B6}" destId="{CED415B5-7B01-4539-9649-C5E81AE9B0AC}" srcOrd="0" destOrd="0" presId="urn:microsoft.com/office/officeart/2005/8/layout/cycle3"/>
    <dgm:cxn modelId="{D3901B67-B2B7-4CF4-9E21-79782E767E3F}" srcId="{AD9661E7-6741-4485-9849-0DFDEFE92B86}" destId="{4D22CA17-1BD1-4740-8E64-71D0B0496B7A}" srcOrd="3" destOrd="0" parTransId="{53425805-5F61-47C7-906D-E0A0C7DA04EC}" sibTransId="{55204695-2078-476E-A0EF-D2B3B63044C6}"/>
    <dgm:cxn modelId="{0B1EBA97-A92A-4896-9D19-A7D6F2218399}" type="presOf" srcId="{823D17A0-DC10-41FC-9762-569063DA1BA8}" destId="{B6607DB8-721F-4089-96DC-5D84F151D0D0}" srcOrd="0" destOrd="0" presId="urn:microsoft.com/office/officeart/2005/8/layout/cycle3"/>
    <dgm:cxn modelId="{51CB2C46-DBFC-464C-ACF0-F28EA63386D2}" srcId="{AD9661E7-6741-4485-9849-0DFDEFE92B86}" destId="{739EA275-806C-4055-95A5-53C6BA4E8F54}" srcOrd="2" destOrd="0" parTransId="{C5FF90CC-72E2-4C9C-B984-8D019932D772}" sibTransId="{DBE9AA6F-8356-494D-BE31-5BFF1DD8B88F}"/>
    <dgm:cxn modelId="{EC1508F2-E9BC-4E4C-B7FF-C54A35A0C4D8}" type="presOf" srcId="{739EA275-806C-4055-95A5-53C6BA4E8F54}" destId="{6CB80288-CE7B-42E3-8E13-97A1411D3195}" srcOrd="0" destOrd="0" presId="urn:microsoft.com/office/officeart/2005/8/layout/cycle3"/>
    <dgm:cxn modelId="{BC265A3C-B160-45AB-BAF7-5B4E540C89C0}" type="presOf" srcId="{4D22CA17-1BD1-4740-8E64-71D0B0496B7A}" destId="{AB484DEF-B730-455C-AF1F-72E41ED66767}" srcOrd="0" destOrd="0" presId="urn:microsoft.com/office/officeart/2005/8/layout/cycle3"/>
    <dgm:cxn modelId="{A10A9FD4-680F-4DC9-AA35-EE416B954791}" type="presParOf" srcId="{3E7DBEAD-37C0-40F1-8E6A-E0A3D9184132}" destId="{409F1BF6-792B-46D1-AA59-6E258B4CDA86}" srcOrd="0" destOrd="0" presId="urn:microsoft.com/office/officeart/2005/8/layout/cycle3"/>
    <dgm:cxn modelId="{4EF5D973-4AFB-4334-B4E6-2D6FF13B15BD}" type="presParOf" srcId="{409F1BF6-792B-46D1-AA59-6E258B4CDA86}" destId="{D3982088-1DE9-4471-9087-04CA4F364EBD}" srcOrd="0" destOrd="0" presId="urn:microsoft.com/office/officeart/2005/8/layout/cycle3"/>
    <dgm:cxn modelId="{8D372A5C-78A7-4005-A56D-5AAB2857D271}" type="presParOf" srcId="{409F1BF6-792B-46D1-AA59-6E258B4CDA86}" destId="{B6607DB8-721F-4089-96DC-5D84F151D0D0}" srcOrd="1" destOrd="0" presId="urn:microsoft.com/office/officeart/2005/8/layout/cycle3"/>
    <dgm:cxn modelId="{7ED43C9D-09A8-4471-BC14-0E052B1A9B35}" type="presParOf" srcId="{409F1BF6-792B-46D1-AA59-6E258B4CDA86}" destId="{CED415B5-7B01-4539-9649-C5E81AE9B0AC}" srcOrd="2" destOrd="0" presId="urn:microsoft.com/office/officeart/2005/8/layout/cycle3"/>
    <dgm:cxn modelId="{0EB9FF8B-4304-46C0-ACE7-D3C8A5208A1B}" type="presParOf" srcId="{409F1BF6-792B-46D1-AA59-6E258B4CDA86}" destId="{6CB80288-CE7B-42E3-8E13-97A1411D3195}" srcOrd="3" destOrd="0" presId="urn:microsoft.com/office/officeart/2005/8/layout/cycle3"/>
    <dgm:cxn modelId="{C863DB35-9DE3-46DA-8784-540398A8BF9A}" type="presParOf" srcId="{409F1BF6-792B-46D1-AA59-6E258B4CDA86}" destId="{AB484DEF-B730-455C-AF1F-72E41ED66767}"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429C92-6CE3-428E-9CDF-30CC9D2DDE6E}" type="doc">
      <dgm:prSet loTypeId="urn:microsoft.com/office/officeart/2005/8/layout/process5" loCatId="process" qsTypeId="urn:microsoft.com/office/officeart/2005/8/quickstyle/simple1" qsCatId="simple" csTypeId="urn:microsoft.com/office/officeart/2005/8/colors/colorful1#3" csCatId="colorful" phldr="1"/>
      <dgm:spPr/>
      <dgm:t>
        <a:bodyPr/>
        <a:lstStyle/>
        <a:p>
          <a:endParaRPr lang="es-EC"/>
        </a:p>
      </dgm:t>
    </dgm:pt>
    <dgm:pt modelId="{04AAE20E-0330-4DE2-9438-06D8E75B1495}">
      <dgm:prSet phldrT="[Texto]" custT="1"/>
      <dgm:spPr/>
      <dgm:t>
        <a:bodyPr/>
        <a:lstStyle/>
        <a:p>
          <a:pPr algn="just"/>
          <a:r>
            <a:rPr lang="es-EC" sz="1600" b="1" dirty="0" smtClean="0"/>
            <a:t>Se recomienda implementar el Plan de promoción y Marketing  para promocionar y difundir  los productos y servicios a fin de poder posicionar a la Hostería</a:t>
          </a:r>
          <a:endParaRPr lang="es-EC" sz="1600" b="1" dirty="0"/>
        </a:p>
      </dgm:t>
    </dgm:pt>
    <dgm:pt modelId="{FCEE480E-5C8B-4045-B1E5-D19B1BEF37A5}" type="parTrans" cxnId="{EB1B0715-C970-461F-AB76-CA92F94C7EBB}">
      <dgm:prSet/>
      <dgm:spPr/>
      <dgm:t>
        <a:bodyPr/>
        <a:lstStyle/>
        <a:p>
          <a:endParaRPr lang="es-EC" sz="1400"/>
        </a:p>
      </dgm:t>
    </dgm:pt>
    <dgm:pt modelId="{C4A91896-46B4-47F7-9AB8-958769C4F832}" type="sibTrans" cxnId="{EB1B0715-C970-461F-AB76-CA92F94C7EBB}">
      <dgm:prSet custT="1"/>
      <dgm:spPr/>
      <dgm:t>
        <a:bodyPr/>
        <a:lstStyle/>
        <a:p>
          <a:endParaRPr lang="es-EC" sz="1050"/>
        </a:p>
      </dgm:t>
    </dgm:pt>
    <dgm:pt modelId="{D4487A90-FD7F-4081-AB88-3E72398A3F50}">
      <dgm:prSet phldrT="[Texto]" custT="1"/>
      <dgm:spPr/>
      <dgm:t>
        <a:bodyPr/>
        <a:lstStyle/>
        <a:p>
          <a:pPr algn="just"/>
          <a:r>
            <a:rPr lang="es-EC" sz="1400" b="1" dirty="0" smtClean="0"/>
            <a:t>Se recomienda crear los departamentos de tecnologías y ventas y capacitar al personal.</a:t>
          </a:r>
          <a:endParaRPr lang="es-EC" sz="1400" b="1" dirty="0"/>
        </a:p>
      </dgm:t>
    </dgm:pt>
    <dgm:pt modelId="{D65ED4A8-1A95-4039-9AAC-7B2EE22BEF8B}" type="parTrans" cxnId="{A1560919-2D8C-4434-AF3F-A6B5425B26FF}">
      <dgm:prSet/>
      <dgm:spPr/>
      <dgm:t>
        <a:bodyPr/>
        <a:lstStyle/>
        <a:p>
          <a:endParaRPr lang="es-EC" sz="1400"/>
        </a:p>
      </dgm:t>
    </dgm:pt>
    <dgm:pt modelId="{05AEA8DE-0D24-43EC-A9A9-06ABEAE9D04E}" type="sibTrans" cxnId="{A1560919-2D8C-4434-AF3F-A6B5425B26FF}">
      <dgm:prSet custT="1"/>
      <dgm:spPr/>
      <dgm:t>
        <a:bodyPr/>
        <a:lstStyle/>
        <a:p>
          <a:endParaRPr lang="es-EC" sz="1050"/>
        </a:p>
      </dgm:t>
    </dgm:pt>
    <dgm:pt modelId="{25742E40-6F9D-439F-A0F0-5A4632A1C014}">
      <dgm:prSet phldrT="[Texto]" custT="1"/>
      <dgm:spPr/>
      <dgm:t>
        <a:bodyPr/>
        <a:lstStyle/>
        <a:p>
          <a:pPr algn="just"/>
          <a:r>
            <a:rPr lang="es-EC" sz="1600" dirty="0" smtClean="0"/>
            <a:t>implementación del plan de marketing para que promociones los servicios de la Hostería</a:t>
          </a:r>
          <a:endParaRPr lang="es-EC" sz="1600" b="1" dirty="0"/>
        </a:p>
      </dgm:t>
    </dgm:pt>
    <dgm:pt modelId="{74D9B0C5-CF8F-40D3-8664-A253E4A84B8A}" type="parTrans" cxnId="{E87DFB2F-3774-48A7-A53B-C4AB95B749BC}">
      <dgm:prSet/>
      <dgm:spPr/>
      <dgm:t>
        <a:bodyPr/>
        <a:lstStyle/>
        <a:p>
          <a:endParaRPr lang="es-EC" sz="1400"/>
        </a:p>
      </dgm:t>
    </dgm:pt>
    <dgm:pt modelId="{1426EABE-39A8-42BB-A7D6-5C44A6E0E603}" type="sibTrans" cxnId="{E87DFB2F-3774-48A7-A53B-C4AB95B749BC}">
      <dgm:prSet custT="1"/>
      <dgm:spPr/>
      <dgm:t>
        <a:bodyPr/>
        <a:lstStyle/>
        <a:p>
          <a:endParaRPr lang="es-EC" sz="1050"/>
        </a:p>
      </dgm:t>
    </dgm:pt>
    <dgm:pt modelId="{6305E8FE-371D-4A86-8AEE-E42B51A06AC5}">
      <dgm:prSet phldrT="[Texto]" custT="1"/>
      <dgm:spPr/>
      <dgm:t>
        <a:bodyPr/>
        <a:lstStyle/>
        <a:p>
          <a:pPr algn="just"/>
          <a:r>
            <a:rPr lang="es-ES" sz="1600" dirty="0" smtClean="0"/>
            <a:t>Se recomienda poner en marcha el proyecto aplicando financiamiento requerido por la Hostería Castillo del Valle.</a:t>
          </a:r>
          <a:endParaRPr lang="es-EC" sz="1600" dirty="0"/>
        </a:p>
      </dgm:t>
    </dgm:pt>
    <dgm:pt modelId="{35551062-68C1-4D3C-8829-AE3E93333BE6}" type="parTrans" cxnId="{E9792EC0-511F-44CA-87B0-0E572595A51F}">
      <dgm:prSet/>
      <dgm:spPr/>
      <dgm:t>
        <a:bodyPr/>
        <a:lstStyle/>
        <a:p>
          <a:endParaRPr lang="es-EC" sz="1400"/>
        </a:p>
      </dgm:t>
    </dgm:pt>
    <dgm:pt modelId="{0EE1A629-4759-4D2E-ADDB-4EEA982C9EAA}" type="sibTrans" cxnId="{E9792EC0-511F-44CA-87B0-0E572595A51F}">
      <dgm:prSet/>
      <dgm:spPr/>
      <dgm:t>
        <a:bodyPr/>
        <a:lstStyle/>
        <a:p>
          <a:endParaRPr lang="es-EC" sz="1400"/>
        </a:p>
      </dgm:t>
    </dgm:pt>
    <dgm:pt modelId="{E0136942-C764-46C8-8989-432D96EB891E}" type="pres">
      <dgm:prSet presAssocID="{C1429C92-6CE3-428E-9CDF-30CC9D2DDE6E}" presName="diagram" presStyleCnt="0">
        <dgm:presLayoutVars>
          <dgm:dir/>
          <dgm:resizeHandles val="exact"/>
        </dgm:presLayoutVars>
      </dgm:prSet>
      <dgm:spPr/>
      <dgm:t>
        <a:bodyPr/>
        <a:lstStyle/>
        <a:p>
          <a:endParaRPr lang="es-EC"/>
        </a:p>
      </dgm:t>
    </dgm:pt>
    <dgm:pt modelId="{25D91B4D-FE0E-49A8-AA79-C59D8C4E93B3}" type="pres">
      <dgm:prSet presAssocID="{04AAE20E-0330-4DE2-9438-06D8E75B1495}" presName="node" presStyleLbl="node1" presStyleIdx="0" presStyleCnt="4" custScaleX="146394">
        <dgm:presLayoutVars>
          <dgm:bulletEnabled val="1"/>
        </dgm:presLayoutVars>
      </dgm:prSet>
      <dgm:spPr/>
      <dgm:t>
        <a:bodyPr/>
        <a:lstStyle/>
        <a:p>
          <a:endParaRPr lang="es-EC"/>
        </a:p>
      </dgm:t>
    </dgm:pt>
    <dgm:pt modelId="{21706FC9-392B-489B-B36C-C26E233E7F56}" type="pres">
      <dgm:prSet presAssocID="{C4A91896-46B4-47F7-9AB8-958769C4F832}" presName="sibTrans" presStyleLbl="sibTrans2D1" presStyleIdx="0" presStyleCnt="3"/>
      <dgm:spPr/>
      <dgm:t>
        <a:bodyPr/>
        <a:lstStyle/>
        <a:p>
          <a:endParaRPr lang="es-EC"/>
        </a:p>
      </dgm:t>
    </dgm:pt>
    <dgm:pt modelId="{C34305FA-11D8-4930-9A1B-601A85AC89F6}" type="pres">
      <dgm:prSet presAssocID="{C4A91896-46B4-47F7-9AB8-958769C4F832}" presName="connectorText" presStyleLbl="sibTrans2D1" presStyleIdx="0" presStyleCnt="3"/>
      <dgm:spPr/>
      <dgm:t>
        <a:bodyPr/>
        <a:lstStyle/>
        <a:p>
          <a:endParaRPr lang="es-EC"/>
        </a:p>
      </dgm:t>
    </dgm:pt>
    <dgm:pt modelId="{D80941FF-1D57-49AE-9A25-1A016F6FBDE0}" type="pres">
      <dgm:prSet presAssocID="{D4487A90-FD7F-4081-AB88-3E72398A3F50}" presName="node" presStyleLbl="node1" presStyleIdx="1" presStyleCnt="4" custScaleX="155983" custLinFactNeighborX="-10588" custLinFactNeighborY="9423">
        <dgm:presLayoutVars>
          <dgm:bulletEnabled val="1"/>
        </dgm:presLayoutVars>
      </dgm:prSet>
      <dgm:spPr/>
      <dgm:t>
        <a:bodyPr/>
        <a:lstStyle/>
        <a:p>
          <a:endParaRPr lang="es-EC"/>
        </a:p>
      </dgm:t>
    </dgm:pt>
    <dgm:pt modelId="{A358B4D5-1363-479F-90F6-2F6943470460}" type="pres">
      <dgm:prSet presAssocID="{05AEA8DE-0D24-43EC-A9A9-06ABEAE9D04E}" presName="sibTrans" presStyleLbl="sibTrans2D1" presStyleIdx="1" presStyleCnt="3" custAng="18139716" custScaleX="83052" custLinFactX="100000" custLinFactNeighborX="155161" custLinFactNeighborY="2580"/>
      <dgm:spPr/>
      <dgm:t>
        <a:bodyPr/>
        <a:lstStyle/>
        <a:p>
          <a:endParaRPr lang="es-EC"/>
        </a:p>
      </dgm:t>
    </dgm:pt>
    <dgm:pt modelId="{E1CEF5D6-F2C9-48A2-B01F-40E1BECC1EB9}" type="pres">
      <dgm:prSet presAssocID="{05AEA8DE-0D24-43EC-A9A9-06ABEAE9D04E}" presName="connectorText" presStyleLbl="sibTrans2D1" presStyleIdx="1" presStyleCnt="3"/>
      <dgm:spPr/>
      <dgm:t>
        <a:bodyPr/>
        <a:lstStyle/>
        <a:p>
          <a:endParaRPr lang="es-EC"/>
        </a:p>
      </dgm:t>
    </dgm:pt>
    <dgm:pt modelId="{FCFC5856-035E-4DBD-8591-8C151E1E0C89}" type="pres">
      <dgm:prSet presAssocID="{25742E40-6F9D-439F-A0F0-5A4632A1C014}" presName="node" presStyleLbl="node1" presStyleIdx="2" presStyleCnt="4" custScaleX="162846" custLinFactX="-86393" custLinFactNeighborX="-100000" custLinFactNeighborY="-15465">
        <dgm:presLayoutVars>
          <dgm:bulletEnabled val="1"/>
        </dgm:presLayoutVars>
      </dgm:prSet>
      <dgm:spPr/>
      <dgm:t>
        <a:bodyPr/>
        <a:lstStyle/>
        <a:p>
          <a:endParaRPr lang="es-EC"/>
        </a:p>
      </dgm:t>
    </dgm:pt>
    <dgm:pt modelId="{56EA756B-0A63-4542-81C9-01F785FA417F}" type="pres">
      <dgm:prSet presAssocID="{1426EABE-39A8-42BB-A7D6-5C44A6E0E603}" presName="sibTrans" presStyleLbl="sibTrans2D1" presStyleIdx="2" presStyleCnt="3" custAng="10799796"/>
      <dgm:spPr/>
      <dgm:t>
        <a:bodyPr/>
        <a:lstStyle/>
        <a:p>
          <a:endParaRPr lang="es-EC"/>
        </a:p>
      </dgm:t>
    </dgm:pt>
    <dgm:pt modelId="{45315EBF-C85D-4CF4-A389-49A042E6ABA3}" type="pres">
      <dgm:prSet presAssocID="{1426EABE-39A8-42BB-A7D6-5C44A6E0E603}" presName="connectorText" presStyleLbl="sibTrans2D1" presStyleIdx="2" presStyleCnt="3"/>
      <dgm:spPr/>
      <dgm:t>
        <a:bodyPr/>
        <a:lstStyle/>
        <a:p>
          <a:endParaRPr lang="es-EC"/>
        </a:p>
      </dgm:t>
    </dgm:pt>
    <dgm:pt modelId="{1E84FCB5-3ACD-4F2E-B98B-3F8E668C8EE4}" type="pres">
      <dgm:prSet presAssocID="{6305E8FE-371D-4A86-8AEE-E42B51A06AC5}" presName="node" presStyleLbl="node1" presStyleIdx="3" presStyleCnt="4" custScaleX="145370" custLinFactX="72971" custLinFactNeighborX="100000" custLinFactNeighborY="-15465">
        <dgm:presLayoutVars>
          <dgm:bulletEnabled val="1"/>
        </dgm:presLayoutVars>
      </dgm:prSet>
      <dgm:spPr/>
      <dgm:t>
        <a:bodyPr/>
        <a:lstStyle/>
        <a:p>
          <a:endParaRPr lang="es-EC"/>
        </a:p>
      </dgm:t>
    </dgm:pt>
  </dgm:ptLst>
  <dgm:cxnLst>
    <dgm:cxn modelId="{B2739209-9F8D-40D1-BBE5-DEA5057C5A1A}" type="presOf" srcId="{05AEA8DE-0D24-43EC-A9A9-06ABEAE9D04E}" destId="{A358B4D5-1363-479F-90F6-2F6943470460}" srcOrd="0" destOrd="0" presId="urn:microsoft.com/office/officeart/2005/8/layout/process5"/>
    <dgm:cxn modelId="{F75E3094-8639-431C-9044-228A2D5EE0FE}" type="presOf" srcId="{05AEA8DE-0D24-43EC-A9A9-06ABEAE9D04E}" destId="{E1CEF5D6-F2C9-48A2-B01F-40E1BECC1EB9}" srcOrd="1" destOrd="0" presId="urn:microsoft.com/office/officeart/2005/8/layout/process5"/>
    <dgm:cxn modelId="{6E4AC247-CFFC-48BE-9A72-92D0684E790B}" type="presOf" srcId="{25742E40-6F9D-439F-A0F0-5A4632A1C014}" destId="{FCFC5856-035E-4DBD-8591-8C151E1E0C89}" srcOrd="0" destOrd="0" presId="urn:microsoft.com/office/officeart/2005/8/layout/process5"/>
    <dgm:cxn modelId="{49D4D4D0-991B-4CC2-B00D-3AB5B97FEBDB}" type="presOf" srcId="{D4487A90-FD7F-4081-AB88-3E72398A3F50}" destId="{D80941FF-1D57-49AE-9A25-1A016F6FBDE0}" srcOrd="0" destOrd="0" presId="urn:microsoft.com/office/officeart/2005/8/layout/process5"/>
    <dgm:cxn modelId="{A1560919-2D8C-4434-AF3F-A6B5425B26FF}" srcId="{C1429C92-6CE3-428E-9CDF-30CC9D2DDE6E}" destId="{D4487A90-FD7F-4081-AB88-3E72398A3F50}" srcOrd="1" destOrd="0" parTransId="{D65ED4A8-1A95-4039-9AAC-7B2EE22BEF8B}" sibTransId="{05AEA8DE-0D24-43EC-A9A9-06ABEAE9D04E}"/>
    <dgm:cxn modelId="{48A53B00-9446-4B9C-AEEE-539E98ACC516}" type="presOf" srcId="{1426EABE-39A8-42BB-A7D6-5C44A6E0E603}" destId="{56EA756B-0A63-4542-81C9-01F785FA417F}" srcOrd="0" destOrd="0" presId="urn:microsoft.com/office/officeart/2005/8/layout/process5"/>
    <dgm:cxn modelId="{E9792EC0-511F-44CA-87B0-0E572595A51F}" srcId="{C1429C92-6CE3-428E-9CDF-30CC9D2DDE6E}" destId="{6305E8FE-371D-4A86-8AEE-E42B51A06AC5}" srcOrd="3" destOrd="0" parTransId="{35551062-68C1-4D3C-8829-AE3E93333BE6}" sibTransId="{0EE1A629-4759-4D2E-ADDB-4EEA982C9EAA}"/>
    <dgm:cxn modelId="{6FB6A97C-8091-407A-9032-3D9ABA2A2165}" type="presOf" srcId="{C4A91896-46B4-47F7-9AB8-958769C4F832}" destId="{C34305FA-11D8-4930-9A1B-601A85AC89F6}" srcOrd="1" destOrd="0" presId="urn:microsoft.com/office/officeart/2005/8/layout/process5"/>
    <dgm:cxn modelId="{1D2729E2-8DAA-4FF4-B39E-F89ECC0A1B22}" type="presOf" srcId="{C1429C92-6CE3-428E-9CDF-30CC9D2DDE6E}" destId="{E0136942-C764-46C8-8989-432D96EB891E}" srcOrd="0" destOrd="0" presId="urn:microsoft.com/office/officeart/2005/8/layout/process5"/>
    <dgm:cxn modelId="{3949E024-7B42-4660-A2C2-A0B186AC68DC}" type="presOf" srcId="{1426EABE-39A8-42BB-A7D6-5C44A6E0E603}" destId="{45315EBF-C85D-4CF4-A389-49A042E6ABA3}" srcOrd="1" destOrd="0" presId="urn:microsoft.com/office/officeart/2005/8/layout/process5"/>
    <dgm:cxn modelId="{E66EB093-5833-4C19-98D8-632F6D8A37A3}" type="presOf" srcId="{6305E8FE-371D-4A86-8AEE-E42B51A06AC5}" destId="{1E84FCB5-3ACD-4F2E-B98B-3F8E668C8EE4}" srcOrd="0" destOrd="0" presId="urn:microsoft.com/office/officeart/2005/8/layout/process5"/>
    <dgm:cxn modelId="{2734B71D-F851-4B87-8B6D-92FC5DFFA2DF}" type="presOf" srcId="{04AAE20E-0330-4DE2-9438-06D8E75B1495}" destId="{25D91B4D-FE0E-49A8-AA79-C59D8C4E93B3}" srcOrd="0" destOrd="0" presId="urn:microsoft.com/office/officeart/2005/8/layout/process5"/>
    <dgm:cxn modelId="{E87DFB2F-3774-48A7-A53B-C4AB95B749BC}" srcId="{C1429C92-6CE3-428E-9CDF-30CC9D2DDE6E}" destId="{25742E40-6F9D-439F-A0F0-5A4632A1C014}" srcOrd="2" destOrd="0" parTransId="{74D9B0C5-CF8F-40D3-8664-A253E4A84B8A}" sibTransId="{1426EABE-39A8-42BB-A7D6-5C44A6E0E603}"/>
    <dgm:cxn modelId="{85059A8F-D891-4D37-96C0-541274B8E7C0}" type="presOf" srcId="{C4A91896-46B4-47F7-9AB8-958769C4F832}" destId="{21706FC9-392B-489B-B36C-C26E233E7F56}" srcOrd="0" destOrd="0" presId="urn:microsoft.com/office/officeart/2005/8/layout/process5"/>
    <dgm:cxn modelId="{EB1B0715-C970-461F-AB76-CA92F94C7EBB}" srcId="{C1429C92-6CE3-428E-9CDF-30CC9D2DDE6E}" destId="{04AAE20E-0330-4DE2-9438-06D8E75B1495}" srcOrd="0" destOrd="0" parTransId="{FCEE480E-5C8B-4045-B1E5-D19B1BEF37A5}" sibTransId="{C4A91896-46B4-47F7-9AB8-958769C4F832}"/>
    <dgm:cxn modelId="{1E833A75-0574-4E3F-AEDF-81BD6682D713}" type="presParOf" srcId="{E0136942-C764-46C8-8989-432D96EB891E}" destId="{25D91B4D-FE0E-49A8-AA79-C59D8C4E93B3}" srcOrd="0" destOrd="0" presId="urn:microsoft.com/office/officeart/2005/8/layout/process5"/>
    <dgm:cxn modelId="{D7E1C773-B405-4020-96E9-0A8A5764C279}" type="presParOf" srcId="{E0136942-C764-46C8-8989-432D96EB891E}" destId="{21706FC9-392B-489B-B36C-C26E233E7F56}" srcOrd="1" destOrd="0" presId="urn:microsoft.com/office/officeart/2005/8/layout/process5"/>
    <dgm:cxn modelId="{8598E3B0-6FBA-434B-9C90-DC2B900A8486}" type="presParOf" srcId="{21706FC9-392B-489B-B36C-C26E233E7F56}" destId="{C34305FA-11D8-4930-9A1B-601A85AC89F6}" srcOrd="0" destOrd="0" presId="urn:microsoft.com/office/officeart/2005/8/layout/process5"/>
    <dgm:cxn modelId="{671A32F9-9FFE-42CB-947D-1C04C327814B}" type="presParOf" srcId="{E0136942-C764-46C8-8989-432D96EB891E}" destId="{D80941FF-1D57-49AE-9A25-1A016F6FBDE0}" srcOrd="2" destOrd="0" presId="urn:microsoft.com/office/officeart/2005/8/layout/process5"/>
    <dgm:cxn modelId="{DED81782-9C77-4E7B-88CC-D3F9405B59B9}" type="presParOf" srcId="{E0136942-C764-46C8-8989-432D96EB891E}" destId="{A358B4D5-1363-479F-90F6-2F6943470460}" srcOrd="3" destOrd="0" presId="urn:microsoft.com/office/officeart/2005/8/layout/process5"/>
    <dgm:cxn modelId="{8CB613EF-9590-4630-8A44-E1F72DCC6E9E}" type="presParOf" srcId="{A358B4D5-1363-479F-90F6-2F6943470460}" destId="{E1CEF5D6-F2C9-48A2-B01F-40E1BECC1EB9}" srcOrd="0" destOrd="0" presId="urn:microsoft.com/office/officeart/2005/8/layout/process5"/>
    <dgm:cxn modelId="{C5E67B4C-E7EF-4A9F-BEA0-2E6D419EFFC0}" type="presParOf" srcId="{E0136942-C764-46C8-8989-432D96EB891E}" destId="{FCFC5856-035E-4DBD-8591-8C151E1E0C89}" srcOrd="4" destOrd="0" presId="urn:microsoft.com/office/officeart/2005/8/layout/process5"/>
    <dgm:cxn modelId="{4AE28DF8-D935-49C0-BFAA-1616284E9517}" type="presParOf" srcId="{E0136942-C764-46C8-8989-432D96EB891E}" destId="{56EA756B-0A63-4542-81C9-01F785FA417F}" srcOrd="5" destOrd="0" presId="urn:microsoft.com/office/officeart/2005/8/layout/process5"/>
    <dgm:cxn modelId="{5ED85563-1ABA-4EBF-A00D-74A211DB34EA}" type="presParOf" srcId="{56EA756B-0A63-4542-81C9-01F785FA417F}" destId="{45315EBF-C85D-4CF4-A389-49A042E6ABA3}" srcOrd="0" destOrd="0" presId="urn:microsoft.com/office/officeart/2005/8/layout/process5"/>
    <dgm:cxn modelId="{805D3D77-C259-4897-9EC7-607E25C219B1}" type="presParOf" srcId="{E0136942-C764-46C8-8989-432D96EB891E}" destId="{1E84FCB5-3ACD-4F2E-B98B-3F8E668C8EE4}"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6B5C6-E07D-4DF8-A909-FA82B9F0F3F6}">
      <dsp:nvSpPr>
        <dsp:cNvPr id="0" name=""/>
        <dsp:cNvSpPr/>
      </dsp:nvSpPr>
      <dsp:spPr>
        <a:xfrm>
          <a:off x="2756698" y="450"/>
          <a:ext cx="1538538" cy="10000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DIAGNÓSTICO SITUACIONAL  ACTUAL (FODA) </a:t>
          </a:r>
          <a:endParaRPr lang="es-EC" sz="1200" kern="1200" dirty="0"/>
        </a:p>
      </dsp:txBody>
      <dsp:txXfrm>
        <a:off x="2805516" y="49268"/>
        <a:ext cx="1440902" cy="902413"/>
      </dsp:txXfrm>
    </dsp:sp>
    <dsp:sp modelId="{CC7C81AE-91B4-45DE-8395-63D6E68EE384}">
      <dsp:nvSpPr>
        <dsp:cNvPr id="0" name=""/>
        <dsp:cNvSpPr/>
      </dsp:nvSpPr>
      <dsp:spPr>
        <a:xfrm>
          <a:off x="2354865" y="653730"/>
          <a:ext cx="3994969" cy="3994969"/>
        </a:xfrm>
        <a:custGeom>
          <a:avLst/>
          <a:gdLst/>
          <a:ahLst/>
          <a:cxnLst/>
          <a:rect l="0" t="0" r="0" b="0"/>
          <a:pathLst>
            <a:path>
              <a:moveTo>
                <a:pt x="2284820" y="20774"/>
              </a:moveTo>
              <a:arcTo wR="1997484" hR="1997484" stAng="16696238" swAng="1885047"/>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2CA23AE-FE0F-436D-A0B6-02607E604DB6}">
      <dsp:nvSpPr>
        <dsp:cNvPr id="0" name=""/>
        <dsp:cNvSpPr/>
      </dsp:nvSpPr>
      <dsp:spPr>
        <a:xfrm>
          <a:off x="5210082" y="1356531"/>
          <a:ext cx="1692253" cy="10000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DESARROLLAR ESTUDIO DE MERCADO</a:t>
          </a:r>
          <a:endParaRPr lang="es-EC" sz="1200" kern="1200" dirty="0"/>
        </a:p>
      </dsp:txBody>
      <dsp:txXfrm>
        <a:off x="5258900" y="1405349"/>
        <a:ext cx="1594617" cy="902413"/>
      </dsp:txXfrm>
    </dsp:sp>
    <dsp:sp modelId="{934A644F-F509-42B7-A1F2-636608EBFCB3}">
      <dsp:nvSpPr>
        <dsp:cNvPr id="0" name=""/>
        <dsp:cNvSpPr/>
      </dsp:nvSpPr>
      <dsp:spPr>
        <a:xfrm>
          <a:off x="2146383" y="547915"/>
          <a:ext cx="3994969" cy="3994969"/>
        </a:xfrm>
        <a:custGeom>
          <a:avLst/>
          <a:gdLst/>
          <a:ahLst/>
          <a:cxnLst/>
          <a:rect l="0" t="0" r="0" b="0"/>
          <a:pathLst>
            <a:path>
              <a:moveTo>
                <a:pt x="3993181" y="2081973"/>
              </a:moveTo>
              <a:arcTo wR="1997484" hR="1997484" stAng="21745451" swAng="146134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60D86ED-F96C-4055-9994-079499DCE340}">
      <dsp:nvSpPr>
        <dsp:cNvPr id="0" name=""/>
        <dsp:cNvSpPr/>
      </dsp:nvSpPr>
      <dsp:spPr>
        <a:xfrm>
          <a:off x="4675548" y="3680470"/>
          <a:ext cx="1538538" cy="100004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ELABORAR PLAN OPERATIVO DE MARKETING</a:t>
          </a:r>
          <a:endParaRPr lang="es-EC" sz="1100" kern="1200" dirty="0"/>
        </a:p>
      </dsp:txBody>
      <dsp:txXfrm>
        <a:off x="4724366" y="3729288"/>
        <a:ext cx="1440902" cy="902413"/>
      </dsp:txXfrm>
    </dsp:sp>
    <dsp:sp modelId="{22AF5522-6216-4093-AA21-97AC2E9F90E9}">
      <dsp:nvSpPr>
        <dsp:cNvPr id="0" name=""/>
        <dsp:cNvSpPr/>
      </dsp:nvSpPr>
      <dsp:spPr>
        <a:xfrm>
          <a:off x="1995683" y="877989"/>
          <a:ext cx="3994969" cy="3994969"/>
        </a:xfrm>
        <a:custGeom>
          <a:avLst/>
          <a:gdLst/>
          <a:ahLst/>
          <a:cxnLst/>
          <a:rect l="0" t="0" r="0" b="0"/>
          <a:pathLst>
            <a:path>
              <a:moveTo>
                <a:pt x="2512875" y="3927333"/>
              </a:moveTo>
              <a:arcTo wR="1997484" hR="1997484" stAng="4502844" swAng="1991303"/>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356DF42-A5FE-4CB2-8EE7-DE93B97C8B2A}">
      <dsp:nvSpPr>
        <dsp:cNvPr id="0" name=""/>
        <dsp:cNvSpPr/>
      </dsp:nvSpPr>
      <dsp:spPr>
        <a:xfrm>
          <a:off x="1224139" y="3680470"/>
          <a:ext cx="1811628" cy="10000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11175">
            <a:lnSpc>
              <a:spcPct val="90000"/>
            </a:lnSpc>
            <a:spcBef>
              <a:spcPct val="0"/>
            </a:spcBef>
            <a:spcAft>
              <a:spcPct val="35000"/>
            </a:spcAft>
          </a:pPr>
          <a:r>
            <a:rPr lang="es-ES" sz="1150" kern="1200" dirty="0" smtClean="0"/>
            <a:t>ELABORAR ESTRATEGIAS DE MERCADOTECNIA PROMOCIONAR, DIFUNDIR E INNOVAR</a:t>
          </a:r>
          <a:endParaRPr lang="es-EC" sz="1150" kern="1200" dirty="0"/>
        </a:p>
      </dsp:txBody>
      <dsp:txXfrm>
        <a:off x="1272957" y="3729288"/>
        <a:ext cx="1713992" cy="902413"/>
      </dsp:txXfrm>
    </dsp:sp>
    <dsp:sp modelId="{51FAEFDF-FA49-4E52-AD55-D6984F5DED67}">
      <dsp:nvSpPr>
        <dsp:cNvPr id="0" name=""/>
        <dsp:cNvSpPr/>
      </dsp:nvSpPr>
      <dsp:spPr>
        <a:xfrm>
          <a:off x="877627" y="77194"/>
          <a:ext cx="3994969" cy="3994969"/>
        </a:xfrm>
        <a:custGeom>
          <a:avLst/>
          <a:gdLst/>
          <a:ahLst/>
          <a:cxnLst/>
          <a:rect l="0" t="0" r="0" b="0"/>
          <a:pathLst>
            <a:path>
              <a:moveTo>
                <a:pt x="589700" y="3414555"/>
              </a:moveTo>
              <a:arcTo wR="1997484" hR="1997484" stAng="8088698" swAng="1555231"/>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8CF6C19-026E-479A-9170-17CC0E708F22}">
      <dsp:nvSpPr>
        <dsp:cNvPr id="0" name=""/>
        <dsp:cNvSpPr/>
      </dsp:nvSpPr>
      <dsp:spPr>
        <a:xfrm>
          <a:off x="201601" y="1454105"/>
          <a:ext cx="1538538" cy="100004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b="1" kern="1200" dirty="0" smtClean="0"/>
            <a:t>DETERMINAR ANÁLISIS FINANCIERO  (</a:t>
          </a:r>
          <a:r>
            <a:rPr lang="es-ES" sz="1200" kern="1200" dirty="0" smtClean="0"/>
            <a:t>DETERMINE LA FACTIBILIDAD DE LA PROPUESTA )</a:t>
          </a:r>
          <a:endParaRPr lang="es-EC" sz="1200" kern="1200" dirty="0"/>
        </a:p>
      </dsp:txBody>
      <dsp:txXfrm>
        <a:off x="250419" y="1502923"/>
        <a:ext cx="1440902" cy="902413"/>
      </dsp:txXfrm>
    </dsp:sp>
    <dsp:sp modelId="{705CF33D-EAFD-4CAD-B10F-416D1D725FAA}">
      <dsp:nvSpPr>
        <dsp:cNvPr id="0" name=""/>
        <dsp:cNvSpPr/>
      </dsp:nvSpPr>
      <dsp:spPr>
        <a:xfrm>
          <a:off x="732318" y="654366"/>
          <a:ext cx="3994969" cy="3994969"/>
        </a:xfrm>
        <a:custGeom>
          <a:avLst/>
          <a:gdLst/>
          <a:ahLst/>
          <a:cxnLst/>
          <a:rect l="0" t="0" r="0" b="0"/>
          <a:pathLst>
            <a:path>
              <a:moveTo>
                <a:pt x="641209" y="531039"/>
              </a:moveTo>
              <a:arcTo wR="1997484" hR="1997484" stAng="13634106" swAng="1988668"/>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6B5C6-E07D-4DF8-A909-FA82B9F0F3F6}">
      <dsp:nvSpPr>
        <dsp:cNvPr id="0" name=""/>
        <dsp:cNvSpPr/>
      </dsp:nvSpPr>
      <dsp:spPr>
        <a:xfrm>
          <a:off x="2349400" y="169167"/>
          <a:ext cx="2619154" cy="8925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t>Establecer las características de los clientes que adquirirán los productos y servicios en la Hostería.</a:t>
          </a:r>
          <a:endParaRPr lang="es-EC" sz="1200" b="1" kern="1200" dirty="0"/>
        </a:p>
      </dsp:txBody>
      <dsp:txXfrm>
        <a:off x="2392972" y="212739"/>
        <a:ext cx="2532010" cy="805434"/>
      </dsp:txXfrm>
    </dsp:sp>
    <dsp:sp modelId="{CC7C81AE-91B4-45DE-8395-63D6E68EE384}">
      <dsp:nvSpPr>
        <dsp:cNvPr id="0" name=""/>
        <dsp:cNvSpPr/>
      </dsp:nvSpPr>
      <dsp:spPr>
        <a:xfrm>
          <a:off x="2309097" y="966317"/>
          <a:ext cx="2947203" cy="2947203"/>
        </a:xfrm>
        <a:custGeom>
          <a:avLst/>
          <a:gdLst/>
          <a:ahLst/>
          <a:cxnLst/>
          <a:rect l="0" t="0" r="0" b="0"/>
          <a:pathLst>
            <a:path>
              <a:moveTo>
                <a:pt x="2125370" y="151974"/>
              </a:moveTo>
              <a:arcTo wR="1473601" hR="1473601" stAng="17775030" swAng="1009606"/>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60D86ED-F96C-4055-9994-079499DCE340}">
      <dsp:nvSpPr>
        <dsp:cNvPr id="0" name=""/>
        <dsp:cNvSpPr/>
      </dsp:nvSpPr>
      <dsp:spPr>
        <a:xfrm>
          <a:off x="4464501" y="1465311"/>
          <a:ext cx="2137738" cy="89257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Establecer las promociones que mayor impacto generen a los clientes potenciales de la Hostería</a:t>
          </a:r>
          <a:endParaRPr lang="es-EC" sz="1100" kern="1200" dirty="0"/>
        </a:p>
      </dsp:txBody>
      <dsp:txXfrm>
        <a:off x="4508073" y="1508883"/>
        <a:ext cx="2050594" cy="805434"/>
      </dsp:txXfrm>
    </dsp:sp>
    <dsp:sp modelId="{22AF5522-6216-4093-AA21-97AC2E9F90E9}">
      <dsp:nvSpPr>
        <dsp:cNvPr id="0" name=""/>
        <dsp:cNvSpPr/>
      </dsp:nvSpPr>
      <dsp:spPr>
        <a:xfrm>
          <a:off x="2257101" y="35496"/>
          <a:ext cx="2947203" cy="2947203"/>
        </a:xfrm>
        <a:custGeom>
          <a:avLst/>
          <a:gdLst/>
          <a:ahLst/>
          <a:cxnLst/>
          <a:rect l="0" t="0" r="0" b="0"/>
          <a:pathLst>
            <a:path>
              <a:moveTo>
                <a:pt x="2563703" y="2465155"/>
              </a:moveTo>
              <a:arcTo wR="1473601" hR="1473601" stAng="2537375" swAng="1317549"/>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356DF42-A5FE-4CB2-8EE7-DE93B97C8B2A}">
      <dsp:nvSpPr>
        <dsp:cNvPr id="0" name=""/>
        <dsp:cNvSpPr/>
      </dsp:nvSpPr>
      <dsp:spPr>
        <a:xfrm>
          <a:off x="2232247" y="2905474"/>
          <a:ext cx="2742330" cy="89257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t>Determinar los productos y servicios demandados por los potenciales clientes del IGM.</a:t>
          </a:r>
          <a:endParaRPr lang="es-EC" sz="1200" b="1" kern="1200" dirty="0"/>
        </a:p>
      </dsp:txBody>
      <dsp:txXfrm>
        <a:off x="2275819" y="2949046"/>
        <a:ext cx="2655186" cy="805434"/>
      </dsp:txXfrm>
    </dsp:sp>
    <dsp:sp modelId="{51FAEFDF-FA49-4E52-AD55-D6984F5DED67}">
      <dsp:nvSpPr>
        <dsp:cNvPr id="0" name=""/>
        <dsp:cNvSpPr/>
      </dsp:nvSpPr>
      <dsp:spPr>
        <a:xfrm>
          <a:off x="2015639" y="38252"/>
          <a:ext cx="2947203" cy="2947203"/>
        </a:xfrm>
        <a:custGeom>
          <a:avLst/>
          <a:gdLst/>
          <a:ahLst/>
          <a:cxnLst/>
          <a:rect l="0" t="0" r="0" b="0"/>
          <a:pathLst>
            <a:path>
              <a:moveTo>
                <a:pt x="826564" y="2797552"/>
              </a:moveTo>
              <a:arcTo wR="1473601" hR="1473601" stAng="6962732" swAng="1310051"/>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8CF6C19-026E-479A-9170-17CC0E708F22}">
      <dsp:nvSpPr>
        <dsp:cNvPr id="0" name=""/>
        <dsp:cNvSpPr/>
      </dsp:nvSpPr>
      <dsp:spPr>
        <a:xfrm>
          <a:off x="432048" y="1465312"/>
          <a:ext cx="2515217" cy="8925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t>Determinar el medio de publicidad qué más impacto genera a los potenciales clientes de la Hostería.</a:t>
          </a:r>
          <a:endParaRPr lang="es-EC" sz="1200" b="1" kern="1200" dirty="0"/>
        </a:p>
      </dsp:txBody>
      <dsp:txXfrm>
        <a:off x="475620" y="1508884"/>
        <a:ext cx="2428073" cy="805434"/>
      </dsp:txXfrm>
    </dsp:sp>
    <dsp:sp modelId="{705CF33D-EAFD-4CAD-B10F-416D1D725FAA}">
      <dsp:nvSpPr>
        <dsp:cNvPr id="0" name=""/>
        <dsp:cNvSpPr/>
      </dsp:nvSpPr>
      <dsp:spPr>
        <a:xfrm>
          <a:off x="1985335" y="982053"/>
          <a:ext cx="2947203" cy="2947203"/>
        </a:xfrm>
        <a:custGeom>
          <a:avLst/>
          <a:gdLst/>
          <a:ahLst/>
          <a:cxnLst/>
          <a:rect l="0" t="0" r="0" b="0"/>
          <a:pathLst>
            <a:path>
              <a:moveTo>
                <a:pt x="486312" y="379635"/>
              </a:moveTo>
              <a:arcTo wR="1473601" hR="1473601" stAng="13676051" swAng="1045700"/>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07DB8-721F-4089-96DC-5D84F151D0D0}">
      <dsp:nvSpPr>
        <dsp:cNvPr id="0" name=""/>
        <dsp:cNvSpPr/>
      </dsp:nvSpPr>
      <dsp:spPr>
        <a:xfrm>
          <a:off x="47154" y="-4687926"/>
          <a:ext cx="9375852" cy="9375852"/>
        </a:xfrm>
        <a:prstGeom prst="circularArrow">
          <a:avLst>
            <a:gd name="adj1" fmla="val 3092"/>
            <a:gd name="adj2" fmla="val 174527"/>
            <a:gd name="adj3" fmla="val 10281698"/>
            <a:gd name="adj4" fmla="val -1375099"/>
            <a:gd name="adj5" fmla="val 3211"/>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982088-1DE9-4471-9087-04CA4F364EBD}">
      <dsp:nvSpPr>
        <dsp:cNvPr id="0" name=""/>
        <dsp:cNvSpPr/>
      </dsp:nvSpPr>
      <dsp:spPr>
        <a:xfrm>
          <a:off x="0" y="2736305"/>
          <a:ext cx="8784973" cy="9725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b="1" kern="1200" dirty="0" smtClean="0"/>
            <a:t>3</a:t>
          </a:r>
          <a:r>
            <a:rPr lang="es-EC" sz="1600" b="0" kern="1200" dirty="0" smtClean="0"/>
            <a:t>. </a:t>
          </a:r>
          <a:r>
            <a:rPr lang="es-ES" sz="1600" b="0" kern="1200" dirty="0" smtClean="0"/>
            <a:t>La mayor parte de los turistas que visitan la Hostería Castillo del Valles se encuentran en una edad de 36 a 50 años con un 55% que van en busca de descanso y comodidad en medio del stress, el 19% visitan la Hostería una vez por semana, el 60% tienen ingresos superior al salario básico. </a:t>
          </a:r>
          <a:endParaRPr lang="es-EC" sz="1600" b="0" kern="1200" dirty="0"/>
        </a:p>
      </dsp:txBody>
      <dsp:txXfrm>
        <a:off x="47476" y="2783781"/>
        <a:ext cx="8690021" cy="877598"/>
      </dsp:txXfrm>
    </dsp:sp>
    <dsp:sp modelId="{CED415B5-7B01-4539-9649-C5E81AE9B0AC}">
      <dsp:nvSpPr>
        <dsp:cNvPr id="0" name=""/>
        <dsp:cNvSpPr/>
      </dsp:nvSpPr>
      <dsp:spPr>
        <a:xfrm>
          <a:off x="141762" y="239939"/>
          <a:ext cx="8770606" cy="1180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b="1" kern="1200" dirty="0" smtClean="0">
              <a:cs typeface="Aharoni" pitchFamily="2" charset="-79"/>
            </a:rPr>
            <a:t>1. </a:t>
          </a:r>
          <a:r>
            <a:rPr lang="es-ES" sz="1600" b="1" kern="1200" dirty="0" smtClean="0"/>
            <a:t>Según el Diagnostico situacional se observa que la mayor debilidad de la empresa es el área administrativa ya que la Hostería Castillo de Valle no dispone de una organización funcional en la empresa, no existe un departamento de sistemas y de marketing y ventas.</a:t>
          </a:r>
          <a:endParaRPr lang="es-EC" sz="1600" b="1" kern="1200" dirty="0">
            <a:cs typeface="Aharoni" pitchFamily="2" charset="-79"/>
          </a:endParaRPr>
        </a:p>
      </dsp:txBody>
      <dsp:txXfrm>
        <a:off x="199390" y="297567"/>
        <a:ext cx="8655350" cy="1065264"/>
      </dsp:txXfrm>
    </dsp:sp>
    <dsp:sp modelId="{6CB80288-CE7B-42E3-8E13-97A1411D3195}">
      <dsp:nvSpPr>
        <dsp:cNvPr id="0" name=""/>
        <dsp:cNvSpPr/>
      </dsp:nvSpPr>
      <dsp:spPr>
        <a:xfrm>
          <a:off x="0" y="1512165"/>
          <a:ext cx="8784973" cy="119479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b="1" kern="1200" dirty="0" smtClean="0"/>
            <a:t>2. </a:t>
          </a:r>
          <a:r>
            <a:rPr lang="es-ES" sz="1600" b="1" kern="1200" dirty="0" smtClean="0"/>
            <a:t>Una vez realizado el estudio de mercados, se puede decir que la empresa tiene un porcentaje significativo del mercado global, siendo competitiva y líder en el mercado turístico y ocupando el 9% frente a la competencia en el mercado local por tanto existe una demanda insatisfecha del 82% para el 2014</a:t>
          </a:r>
          <a:endParaRPr lang="es-EC" sz="1600" b="1" kern="1200" dirty="0"/>
        </a:p>
      </dsp:txBody>
      <dsp:txXfrm>
        <a:off x="58325" y="1570490"/>
        <a:ext cx="8668323" cy="1078148"/>
      </dsp:txXfrm>
    </dsp:sp>
    <dsp:sp modelId="{AB484DEF-B730-455C-AF1F-72E41ED66767}">
      <dsp:nvSpPr>
        <dsp:cNvPr id="0" name=""/>
        <dsp:cNvSpPr/>
      </dsp:nvSpPr>
      <dsp:spPr>
        <a:xfrm>
          <a:off x="-108518" y="3744424"/>
          <a:ext cx="8774366" cy="20507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b="1" kern="1200" dirty="0" smtClean="0"/>
            <a:t>4. </a:t>
          </a:r>
          <a:r>
            <a:rPr lang="es-ES" sz="1600" kern="1200" dirty="0" smtClean="0"/>
            <a:t>Se determina también que la Hostería no dispone de un plan de promoción y marketing que difunda y publicite sus servicios y a través de estos pueda posicionarme mejor en el mercado.</a:t>
          </a:r>
        </a:p>
        <a:p>
          <a:pPr lvl="0" algn="just" defTabSz="711200">
            <a:lnSpc>
              <a:spcPct val="90000"/>
            </a:lnSpc>
            <a:spcBef>
              <a:spcPct val="0"/>
            </a:spcBef>
            <a:spcAft>
              <a:spcPct val="35000"/>
            </a:spcAft>
          </a:pPr>
          <a:r>
            <a:rPr lang="es-EC" sz="1600" kern="1200" dirty="0" smtClean="0"/>
            <a:t>5, Los resultados financieros arrojan que es recomendable realizar el proyecto con el financiamiento ya que aplicando la tasa del 12.64%, vamos a obtener un VAN de 66.572,63 lo cual denota la viabilidad del proyecto al igual que su rentabilidad con una tasa del 72.28%, la razón costo beneficio por cada dólar que se invierta será de $1.27 de ganancia y la recuperación del mismo será en 2 años, 7 mes y 6 días,.</a:t>
          </a:r>
          <a:endParaRPr lang="es-EC" sz="1600" b="1" kern="1200" dirty="0"/>
        </a:p>
      </dsp:txBody>
      <dsp:txXfrm>
        <a:off x="-8411" y="3844531"/>
        <a:ext cx="8574152" cy="18504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91B4D-FE0E-49A8-AA79-C59D8C4E93B3}">
      <dsp:nvSpPr>
        <dsp:cNvPr id="0" name=""/>
        <dsp:cNvSpPr/>
      </dsp:nvSpPr>
      <dsp:spPr>
        <a:xfrm>
          <a:off x="130088" y="262290"/>
          <a:ext cx="3238434" cy="13272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b="1" kern="1200" dirty="0" smtClean="0"/>
            <a:t>Se recomienda implementar el Plan de promoción y Marketing  para promocionar y difundir  los productos y servicios a fin de poder posicionar a la Hostería</a:t>
          </a:r>
          <a:endParaRPr lang="es-EC" sz="1600" b="1" kern="1200" dirty="0"/>
        </a:p>
      </dsp:txBody>
      <dsp:txXfrm>
        <a:off x="168963" y="301165"/>
        <a:ext cx="3160684" cy="1249531"/>
      </dsp:txXfrm>
    </dsp:sp>
    <dsp:sp modelId="{21706FC9-392B-489B-B36C-C26E233E7F56}">
      <dsp:nvSpPr>
        <dsp:cNvPr id="0" name=""/>
        <dsp:cNvSpPr/>
      </dsp:nvSpPr>
      <dsp:spPr>
        <a:xfrm rot="107585">
          <a:off x="3511578" y="712196"/>
          <a:ext cx="345004" cy="54860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C" sz="1050" kern="1200"/>
        </a:p>
      </dsp:txBody>
      <dsp:txXfrm>
        <a:off x="3511603" y="820299"/>
        <a:ext cx="241503" cy="329165"/>
      </dsp:txXfrm>
    </dsp:sp>
    <dsp:sp modelId="{D80941FF-1D57-49AE-9A25-1A016F6FBDE0}">
      <dsp:nvSpPr>
        <dsp:cNvPr id="0" name=""/>
        <dsp:cNvSpPr/>
      </dsp:nvSpPr>
      <dsp:spPr>
        <a:xfrm>
          <a:off x="4019156" y="387360"/>
          <a:ext cx="3450556" cy="132728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b="1" kern="1200" dirty="0" smtClean="0"/>
            <a:t>Se recomienda crear los departamentos de tecnologías y ventas y capacitar al personal.</a:t>
          </a:r>
          <a:endParaRPr lang="es-EC" sz="1400" b="1" kern="1200" dirty="0"/>
        </a:p>
      </dsp:txBody>
      <dsp:txXfrm>
        <a:off x="4058031" y="426235"/>
        <a:ext cx="3372806" cy="1249531"/>
      </dsp:txXfrm>
    </dsp:sp>
    <dsp:sp modelId="{A358B4D5-1363-479F-90F6-2F6943470460}">
      <dsp:nvSpPr>
        <dsp:cNvPr id="0" name=""/>
        <dsp:cNvSpPr/>
      </dsp:nvSpPr>
      <dsp:spPr>
        <a:xfrm rot="5809027">
          <a:off x="5248045" y="1723434"/>
          <a:ext cx="566730" cy="54860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C" sz="1050" kern="1200"/>
        </a:p>
      </dsp:txBody>
      <dsp:txXfrm rot="10800000">
        <a:off x="5340105" y="1751446"/>
        <a:ext cx="402147" cy="329165"/>
      </dsp:txXfrm>
    </dsp:sp>
    <dsp:sp modelId="{FCFC5856-035E-4DBD-8591-8C151E1E0C89}">
      <dsp:nvSpPr>
        <dsp:cNvPr id="0" name=""/>
        <dsp:cNvSpPr/>
      </dsp:nvSpPr>
      <dsp:spPr>
        <a:xfrm>
          <a:off x="0" y="2269163"/>
          <a:ext cx="3602375" cy="132728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t>implementación del plan de marketing para que promociones los servicios de la Hostería</a:t>
          </a:r>
          <a:endParaRPr lang="es-EC" sz="1600" b="1" kern="1200" dirty="0"/>
        </a:p>
      </dsp:txBody>
      <dsp:txXfrm>
        <a:off x="38875" y="2308038"/>
        <a:ext cx="3524625" cy="1249531"/>
      </dsp:txXfrm>
    </dsp:sp>
    <dsp:sp modelId="{56EA756B-0A63-4542-81C9-01F785FA417F}">
      <dsp:nvSpPr>
        <dsp:cNvPr id="0" name=""/>
        <dsp:cNvSpPr/>
      </dsp:nvSpPr>
      <dsp:spPr>
        <a:xfrm rot="10799796">
          <a:off x="3651853" y="2658499"/>
          <a:ext cx="119197" cy="54860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C" sz="1050" kern="1200"/>
        </a:p>
      </dsp:txBody>
      <dsp:txXfrm>
        <a:off x="3687612" y="2768220"/>
        <a:ext cx="83438" cy="329165"/>
      </dsp:txXfrm>
    </dsp:sp>
    <dsp:sp modelId="{1E84FCB5-3ACD-4F2E-B98B-3F8E668C8EE4}">
      <dsp:nvSpPr>
        <dsp:cNvPr id="0" name=""/>
        <dsp:cNvSpPr/>
      </dsp:nvSpPr>
      <dsp:spPr>
        <a:xfrm>
          <a:off x="3827276" y="2269163"/>
          <a:ext cx="3215782" cy="132728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Se recomienda poner en marcha el proyecto aplicando financiamiento requerido por la Hostería Castillo del Valle.</a:t>
          </a:r>
          <a:endParaRPr lang="es-EC" sz="1600" kern="1200" dirty="0"/>
        </a:p>
      </dsp:txBody>
      <dsp:txXfrm>
        <a:off x="3866151" y="2308038"/>
        <a:ext cx="3138032" cy="1249531"/>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ACF2F-1A03-449F-A605-908E632D0F61}" type="datetimeFigureOut">
              <a:rPr lang="es-EC" smtClean="0"/>
              <a:pPr/>
              <a:t>18/06/2014</a:t>
            </a:fld>
            <a:endParaRPr lang="es-EC"/>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9C50DD-F011-495F-AFDC-3890963DA4DE}" type="slidenum">
              <a:rPr lang="es-EC" smtClean="0"/>
              <a:pPr/>
              <a:t>‹Nº›</a:t>
            </a:fld>
            <a:endParaRPr lang="es-EC"/>
          </a:p>
        </p:txBody>
      </p:sp>
    </p:spTree>
    <p:extLst>
      <p:ext uri="{BB962C8B-B14F-4D97-AF65-F5344CB8AC3E}">
        <p14:creationId xmlns:p14="http://schemas.microsoft.com/office/powerpoint/2010/main" val="200320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C" dirty="0"/>
          </a:p>
        </p:txBody>
      </p:sp>
      <p:sp>
        <p:nvSpPr>
          <p:cNvPr id="4" name="Slide Number Placeholder 3"/>
          <p:cNvSpPr>
            <a:spLocks noGrp="1"/>
          </p:cNvSpPr>
          <p:nvPr>
            <p:ph type="sldNum" sz="quarter" idx="10"/>
          </p:nvPr>
        </p:nvSpPr>
        <p:spPr/>
        <p:txBody>
          <a:bodyPr/>
          <a:lstStyle/>
          <a:p>
            <a:fld id="{C49C50DD-F011-495F-AFDC-3890963DA4DE}" type="slidenum">
              <a:rPr lang="es-EC" smtClean="0"/>
              <a:pPr/>
              <a:t>10</a:t>
            </a:fld>
            <a:endParaRPr lang="es-EC"/>
          </a:p>
        </p:txBody>
      </p:sp>
    </p:spTree>
    <p:extLst>
      <p:ext uri="{BB962C8B-B14F-4D97-AF65-F5344CB8AC3E}">
        <p14:creationId xmlns:p14="http://schemas.microsoft.com/office/powerpoint/2010/main" val="349870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9C50DD-F011-495F-AFDC-3890963DA4DE}" type="slidenum">
              <a:rPr lang="es-EC" smtClean="0"/>
              <a:pPr/>
              <a:t>16</a:t>
            </a:fld>
            <a:endParaRPr lang="es-EC"/>
          </a:p>
        </p:txBody>
      </p:sp>
    </p:spTree>
    <p:extLst>
      <p:ext uri="{BB962C8B-B14F-4D97-AF65-F5344CB8AC3E}">
        <p14:creationId xmlns:p14="http://schemas.microsoft.com/office/powerpoint/2010/main" val="290783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494393CC-6872-43EB-96C4-841B0A000A8A}" type="datetimeFigureOut">
              <a:rPr lang="es-EC" smtClean="0"/>
              <a:pPr/>
              <a:t>18/06/2014</a:t>
            </a:fld>
            <a:endParaRPr lang="es-EC"/>
          </a:p>
        </p:txBody>
      </p:sp>
      <p:sp>
        <p:nvSpPr>
          <p:cNvPr id="5" name="Footer Placeholder 4"/>
          <p:cNvSpPr>
            <a:spLocks noGrp="1"/>
          </p:cNvSpPr>
          <p:nvPr>
            <p:ph type="ftr" sz="quarter" idx="11"/>
          </p:nvPr>
        </p:nvSpPr>
        <p:spPr>
          <a:xfrm>
            <a:off x="914400" y="4323846"/>
            <a:ext cx="4880610" cy="365125"/>
          </a:xfrm>
        </p:spPr>
        <p:txBody>
          <a:bodyPr/>
          <a:lstStyle/>
          <a:p>
            <a:endParaRPr lang="es-EC"/>
          </a:p>
        </p:txBody>
      </p:sp>
      <p:sp>
        <p:nvSpPr>
          <p:cNvPr id="6" name="Slide Number Placeholder 5"/>
          <p:cNvSpPr>
            <a:spLocks noGrp="1"/>
          </p:cNvSpPr>
          <p:nvPr>
            <p:ph type="sldNum" sz="quarter" idx="12"/>
          </p:nvPr>
        </p:nvSpPr>
        <p:spPr>
          <a:xfrm>
            <a:off x="6057900" y="1430867"/>
            <a:ext cx="2171700" cy="365125"/>
          </a:xfrm>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1728970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115217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94393CC-6872-43EB-96C4-841B0A000A8A}" type="datetimeFigureOut">
              <a:rPr lang="es-EC" smtClean="0"/>
              <a:pPr/>
              <a:t>18/06/2014</a:t>
            </a:fld>
            <a:endParaRPr lang="es-EC"/>
          </a:p>
        </p:txBody>
      </p:sp>
      <p:sp>
        <p:nvSpPr>
          <p:cNvPr id="6" name="Footer Placeholder 5"/>
          <p:cNvSpPr>
            <a:spLocks noGrp="1"/>
          </p:cNvSpPr>
          <p:nvPr>
            <p:ph type="ftr" sz="quarter" idx="11"/>
          </p:nvPr>
        </p:nvSpPr>
        <p:spPr>
          <a:xfrm>
            <a:off x="594360" y="381001"/>
            <a:ext cx="4830656" cy="365125"/>
          </a:xfrm>
        </p:spPr>
        <p:txBody>
          <a:bodyPr/>
          <a:lstStyle/>
          <a:p>
            <a:endParaRPr lang="es-EC"/>
          </a:p>
        </p:txBody>
      </p:sp>
      <p:sp>
        <p:nvSpPr>
          <p:cNvPr id="7" name="Slide Number Placeholder 6"/>
          <p:cNvSpPr>
            <a:spLocks noGrp="1"/>
          </p:cNvSpPr>
          <p:nvPr>
            <p:ph type="sldNum" sz="quarter" idx="12"/>
          </p:nvPr>
        </p:nvSpPr>
        <p:spPr>
          <a:xfrm>
            <a:off x="7882466" y="381001"/>
            <a:ext cx="667174" cy="365125"/>
          </a:xfrm>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81304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94393CC-6872-43EB-96C4-841B0A000A8A}" type="datetimeFigureOut">
              <a:rPr lang="es-EC" smtClean="0"/>
              <a:pPr/>
              <a:t>18/06/2014</a:t>
            </a:fld>
            <a:endParaRPr lang="es-EC"/>
          </a:p>
        </p:txBody>
      </p:sp>
      <p:sp>
        <p:nvSpPr>
          <p:cNvPr id="6" name="Footer Placeholder 5"/>
          <p:cNvSpPr>
            <a:spLocks noGrp="1"/>
          </p:cNvSpPr>
          <p:nvPr>
            <p:ph type="ftr" sz="quarter" idx="11"/>
          </p:nvPr>
        </p:nvSpPr>
        <p:spPr>
          <a:xfrm>
            <a:off x="594360" y="379438"/>
            <a:ext cx="4830656" cy="365125"/>
          </a:xfrm>
        </p:spPr>
        <p:txBody>
          <a:bodyPr/>
          <a:lstStyle/>
          <a:p>
            <a:endParaRPr lang="es-EC"/>
          </a:p>
        </p:txBody>
      </p:sp>
      <p:sp>
        <p:nvSpPr>
          <p:cNvPr id="7" name="Slide Number Placeholder 6"/>
          <p:cNvSpPr>
            <a:spLocks noGrp="1"/>
          </p:cNvSpPr>
          <p:nvPr>
            <p:ph type="sldNum" sz="quarter" idx="12"/>
          </p:nvPr>
        </p:nvSpPr>
        <p:spPr>
          <a:xfrm>
            <a:off x="7882466" y="381001"/>
            <a:ext cx="667174" cy="365125"/>
          </a:xfrm>
        </p:spPr>
        <p:txBody>
          <a:bodyPr/>
          <a:lstStyle/>
          <a:p>
            <a:fld id="{5E5075EB-D9D8-4F48-A795-8758944B5149}" type="slidenum">
              <a:rPr lang="es-EC" smtClean="0"/>
              <a:pPr/>
              <a:t>‹Nº›</a:t>
            </a:fld>
            <a:endParaRPr lang="es-EC"/>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0225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494393CC-6872-43EB-96C4-841B0A000A8A}" type="datetimeFigureOut">
              <a:rPr lang="es-EC" smtClean="0"/>
              <a:pPr/>
              <a:t>18/06/2014</a:t>
            </a:fld>
            <a:endParaRPr lang="es-EC"/>
          </a:p>
        </p:txBody>
      </p:sp>
      <p:sp>
        <p:nvSpPr>
          <p:cNvPr id="6" name="Footer Placeholder 5"/>
          <p:cNvSpPr>
            <a:spLocks noGrp="1"/>
          </p:cNvSpPr>
          <p:nvPr>
            <p:ph type="ftr" sz="quarter" idx="11"/>
          </p:nvPr>
        </p:nvSpPr>
        <p:spPr>
          <a:xfrm>
            <a:off x="594360" y="378884"/>
            <a:ext cx="4830656" cy="365125"/>
          </a:xfrm>
        </p:spPr>
        <p:txBody>
          <a:bodyPr/>
          <a:lstStyle/>
          <a:p>
            <a:endParaRPr lang="es-EC"/>
          </a:p>
        </p:txBody>
      </p:sp>
      <p:sp>
        <p:nvSpPr>
          <p:cNvPr id="7" name="Slide Number Placeholder 6"/>
          <p:cNvSpPr>
            <a:spLocks noGrp="1"/>
          </p:cNvSpPr>
          <p:nvPr>
            <p:ph type="sldNum" sz="quarter" idx="12"/>
          </p:nvPr>
        </p:nvSpPr>
        <p:spPr>
          <a:xfrm>
            <a:off x="7882466" y="381001"/>
            <a:ext cx="667174" cy="365125"/>
          </a:xfrm>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360853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1868617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3334704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224579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94393CC-6872-43EB-96C4-841B0A000A8A}" type="datetimeFigureOut">
              <a:rPr lang="es-EC" smtClean="0"/>
              <a:pPr/>
              <a:t>18/06/2014</a:t>
            </a:fld>
            <a:endParaRPr lang="es-EC"/>
          </a:p>
        </p:txBody>
      </p:sp>
      <p:sp>
        <p:nvSpPr>
          <p:cNvPr id="5" name="Footer Placeholder 4"/>
          <p:cNvSpPr>
            <a:spLocks noGrp="1"/>
          </p:cNvSpPr>
          <p:nvPr>
            <p:ph type="ftr" sz="quarter" idx="11"/>
          </p:nvPr>
        </p:nvSpPr>
        <p:spPr>
          <a:xfrm>
            <a:off x="594360" y="381001"/>
            <a:ext cx="4830656" cy="365125"/>
          </a:xfrm>
        </p:spPr>
        <p:txBody>
          <a:bodyPr/>
          <a:lstStyle/>
          <a:p>
            <a:endParaRPr lang="es-EC"/>
          </a:p>
        </p:txBody>
      </p:sp>
      <p:sp>
        <p:nvSpPr>
          <p:cNvPr id="6" name="Slide Number Placeholder 5"/>
          <p:cNvSpPr>
            <a:spLocks noGrp="1"/>
          </p:cNvSpPr>
          <p:nvPr>
            <p:ph type="sldNum" sz="quarter" idx="12"/>
          </p:nvPr>
        </p:nvSpPr>
        <p:spPr>
          <a:xfrm>
            <a:off x="7882466" y="381001"/>
            <a:ext cx="667174" cy="365125"/>
          </a:xfrm>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27184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1922645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94393CC-6872-43EB-96C4-841B0A000A8A}" type="datetimeFigureOut">
              <a:rPr lang="es-EC" smtClean="0"/>
              <a:pPr/>
              <a:t>18/06/2014</a:t>
            </a:fld>
            <a:endParaRPr lang="es-EC"/>
          </a:p>
        </p:txBody>
      </p:sp>
      <p:sp>
        <p:nvSpPr>
          <p:cNvPr id="5" name="Footer Placeholder 4"/>
          <p:cNvSpPr>
            <a:spLocks noGrp="1"/>
          </p:cNvSpPr>
          <p:nvPr>
            <p:ph type="ftr" sz="quarter" idx="11"/>
          </p:nvPr>
        </p:nvSpPr>
        <p:spPr>
          <a:xfrm>
            <a:off x="594360" y="381001"/>
            <a:ext cx="4830656" cy="365125"/>
          </a:xfrm>
        </p:spPr>
        <p:txBody>
          <a:bodyPr/>
          <a:lstStyle/>
          <a:p>
            <a:endParaRPr lang="es-EC"/>
          </a:p>
        </p:txBody>
      </p:sp>
      <p:sp>
        <p:nvSpPr>
          <p:cNvPr id="6" name="Slide Number Placeholder 5"/>
          <p:cNvSpPr>
            <a:spLocks noGrp="1"/>
          </p:cNvSpPr>
          <p:nvPr>
            <p:ph type="sldNum" sz="quarter" idx="12"/>
          </p:nvPr>
        </p:nvSpPr>
        <p:spPr>
          <a:xfrm>
            <a:off x="7882466" y="381001"/>
            <a:ext cx="667173" cy="365125"/>
          </a:xfrm>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272926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264440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94359" y="3132667"/>
            <a:ext cx="3910579" cy="31309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2098" y="3132667"/>
            <a:ext cx="3907541" cy="31309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150494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214062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2766635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3995156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94393CC-6872-43EB-96C4-841B0A000A8A}" type="datetimeFigureOut">
              <a:rPr lang="es-EC" smtClean="0"/>
              <a:pPr/>
              <a:t>18/06/2014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E5075EB-D9D8-4F48-A795-8758944B5149}" type="slidenum">
              <a:rPr lang="es-EC" smtClean="0"/>
              <a:pPr/>
              <a:t>‹Nº›</a:t>
            </a:fld>
            <a:endParaRPr lang="es-EC"/>
          </a:p>
        </p:txBody>
      </p:sp>
    </p:spTree>
    <p:extLst>
      <p:ext uri="{BB962C8B-B14F-4D97-AF65-F5344CB8AC3E}">
        <p14:creationId xmlns:p14="http://schemas.microsoft.com/office/powerpoint/2010/main" val="30148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94393CC-6872-43EB-96C4-841B0A000A8A}" type="datetimeFigureOut">
              <a:rPr lang="es-EC" smtClean="0"/>
              <a:pPr/>
              <a:t>18/06/2014</a:t>
            </a:fld>
            <a:endParaRPr lang="es-EC"/>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E5075EB-D9D8-4F48-A795-8758944B5149}" type="slidenum">
              <a:rPr lang="es-EC" smtClean="0"/>
              <a:pPr/>
              <a:t>‹Nº›</a:t>
            </a:fld>
            <a:endParaRPr lang="es-EC"/>
          </a:p>
        </p:txBody>
      </p:sp>
    </p:spTree>
    <p:extLst>
      <p:ext uri="{BB962C8B-B14F-4D97-AF65-F5344CB8AC3E}">
        <p14:creationId xmlns:p14="http://schemas.microsoft.com/office/powerpoint/2010/main" val="78775728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3.w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2 Subtítulo"/>
          <p:cNvSpPr>
            <a:spLocks noGrp="1"/>
          </p:cNvSpPr>
          <p:nvPr>
            <p:ph type="subTitle" idx="1"/>
          </p:nvPr>
        </p:nvSpPr>
        <p:spPr>
          <a:xfrm>
            <a:off x="827584" y="1700808"/>
            <a:ext cx="7434825" cy="1601629"/>
          </a:xfrm>
        </p:spPr>
        <p:txBody>
          <a:bodyPr>
            <a:normAutofit fontScale="55000" lnSpcReduction="20000"/>
          </a:bodyPr>
          <a:lstStyle/>
          <a:p>
            <a:pPr marL="27385" algn="ctr">
              <a:spcBef>
                <a:spcPct val="0"/>
              </a:spcBef>
            </a:pPr>
            <a:r>
              <a:rPr lang="es-EC" sz="3600" b="1" dirty="0">
                <a:solidFill>
                  <a:srgbClr val="0070C0"/>
                </a:solidFill>
              </a:rPr>
              <a:t>PLAN </a:t>
            </a:r>
            <a:r>
              <a:rPr lang="es-EC" sz="3600" b="1" dirty="0" smtClean="0">
                <a:solidFill>
                  <a:srgbClr val="0070C0"/>
                </a:solidFill>
              </a:rPr>
              <a:t>DE PROMOCIÓN Y MARKETING PARA LA HOSTERÍA CASTILLO DEL VALLE UBICADA EN EL VALLE DE LOS CHILLOS</a:t>
            </a:r>
            <a:endParaRPr lang="es-EC" sz="3600" b="1" dirty="0">
              <a:solidFill>
                <a:srgbClr val="0070C0"/>
              </a:solidFill>
            </a:endParaRPr>
          </a:p>
          <a:p>
            <a:pPr marL="27385" algn="ctr">
              <a:spcBef>
                <a:spcPct val="0"/>
              </a:spcBef>
            </a:pPr>
            <a:endParaRPr lang="es-EC" sz="2600" b="1" dirty="0"/>
          </a:p>
          <a:p>
            <a:pPr marL="27385" algn="ctr">
              <a:spcBef>
                <a:spcPct val="0"/>
              </a:spcBef>
            </a:pPr>
            <a:r>
              <a:rPr lang="es-ES" sz="2600" b="1" dirty="0" smtClean="0">
                <a:solidFill>
                  <a:schemeClr val="accent1">
                    <a:lumMod val="50000"/>
                  </a:schemeClr>
                </a:solidFill>
                <a:latin typeface="Times New Roman" pitchFamily="18" charset="0"/>
                <a:cs typeface="Times New Roman" pitchFamily="18" charset="0"/>
              </a:rPr>
              <a:t>PREVIO A LA OBTENCIÓN DEL TÍTULO DE </a:t>
            </a:r>
          </a:p>
          <a:p>
            <a:pPr marL="27385" algn="ctr">
              <a:spcBef>
                <a:spcPct val="0"/>
              </a:spcBef>
            </a:pPr>
            <a:r>
              <a:rPr lang="es-ES" sz="2600" b="1" dirty="0" smtClean="0">
                <a:solidFill>
                  <a:schemeClr val="accent1">
                    <a:lumMod val="50000"/>
                  </a:schemeClr>
                </a:solidFill>
                <a:latin typeface="Times New Roman" pitchFamily="18" charset="0"/>
                <a:cs typeface="Times New Roman" pitchFamily="18" charset="0"/>
              </a:rPr>
              <a:t>TECNÓLOGA EN ADMINISTRACIÓN TURÍSTICA</a:t>
            </a:r>
          </a:p>
          <a:p>
            <a:pPr marL="27385" algn="ctr">
              <a:spcBef>
                <a:spcPct val="0"/>
              </a:spcBef>
            </a:pPr>
            <a:endParaRPr lang="es-ES" sz="2600" b="1" dirty="0" smtClean="0">
              <a:latin typeface="Times New Roman" pitchFamily="18" charset="0"/>
              <a:cs typeface="Times New Roman" pitchFamily="18" charset="0"/>
            </a:endParaRPr>
          </a:p>
          <a:p>
            <a:pPr marL="27385" algn="ctr">
              <a:spcBef>
                <a:spcPct val="0"/>
              </a:spcBef>
            </a:pPr>
            <a:r>
              <a:rPr lang="es-ES" sz="2600" b="1" dirty="0" smtClean="0">
                <a:latin typeface="Times New Roman" pitchFamily="18" charset="0"/>
                <a:cs typeface="Times New Roman" pitchFamily="18" charset="0"/>
              </a:rPr>
              <a:t>AUTORA</a:t>
            </a:r>
            <a:r>
              <a:rPr lang="en-US" sz="2600" b="1" dirty="0">
                <a:latin typeface="Times New Roman" pitchFamily="18" charset="0"/>
                <a:cs typeface="Times New Roman" pitchFamily="18" charset="0"/>
              </a:rPr>
              <a:t>:</a:t>
            </a:r>
          </a:p>
          <a:p>
            <a:pPr marL="27385" algn="ctr">
              <a:spcBef>
                <a:spcPct val="0"/>
              </a:spcBef>
            </a:pPr>
            <a:r>
              <a:rPr lang="es-EC" sz="2600" b="1" dirty="0" smtClean="0"/>
              <a:t>ING.GLADYS GISSELLA RODRÍGUEZ FERNÁNDEZ</a:t>
            </a:r>
            <a:endParaRPr lang="es-EC" sz="2600" b="1" dirty="0"/>
          </a:p>
          <a:p>
            <a:pPr marL="27385" algn="ctr">
              <a:spcBef>
                <a:spcPct val="0"/>
              </a:spcBef>
            </a:pPr>
            <a:endParaRPr lang="es-EC" b="1" dirty="0"/>
          </a:p>
          <a:p>
            <a:pPr marL="27385" algn="ctr">
              <a:spcBef>
                <a:spcPct val="0"/>
              </a:spcBef>
            </a:pPr>
            <a:endParaRPr lang="es-ES" b="1" dirty="0" smtClean="0">
              <a:solidFill>
                <a:schemeClr val="tx1"/>
              </a:solidFill>
              <a:latin typeface="Times New Roman" pitchFamily="18" charset="0"/>
              <a:cs typeface="Times New Roman" pitchFamily="18" charset="0"/>
            </a:endParaRPr>
          </a:p>
        </p:txBody>
      </p:sp>
      <p:sp>
        <p:nvSpPr>
          <p:cNvPr id="6" name="Rectangle 5"/>
          <p:cNvSpPr/>
          <p:nvPr/>
        </p:nvSpPr>
        <p:spPr>
          <a:xfrm>
            <a:off x="5363580" y="4005064"/>
            <a:ext cx="3780420" cy="1423467"/>
          </a:xfrm>
          <a:prstGeom prst="rect">
            <a:avLst/>
          </a:prstGeom>
        </p:spPr>
        <p:txBody>
          <a:bodyPr wrap="square">
            <a:spAutoFit/>
          </a:bodyPr>
          <a:lstStyle/>
          <a:p>
            <a:pPr marL="27385" algn="ctr">
              <a:spcBef>
                <a:spcPct val="0"/>
              </a:spcBef>
            </a:pPr>
            <a:r>
              <a:rPr lang="es-ES" sz="1600" b="1" dirty="0" smtClean="0">
                <a:solidFill>
                  <a:schemeClr val="accent5">
                    <a:lumMod val="75000"/>
                  </a:schemeClr>
                </a:solidFill>
                <a:latin typeface="Times New Roman" pitchFamily="18" charset="0"/>
                <a:cs typeface="Times New Roman" pitchFamily="18" charset="0"/>
              </a:rPr>
              <a:t>DIRECTORA: </a:t>
            </a:r>
            <a:endParaRPr lang="es-ES" sz="1600" b="1" dirty="0">
              <a:solidFill>
                <a:schemeClr val="accent5">
                  <a:lumMod val="75000"/>
                </a:schemeClr>
              </a:solidFill>
              <a:latin typeface="Times New Roman" pitchFamily="18" charset="0"/>
              <a:cs typeface="Times New Roman" pitchFamily="18" charset="0"/>
            </a:endParaRPr>
          </a:p>
          <a:p>
            <a:pPr marL="27385" algn="ctr">
              <a:spcBef>
                <a:spcPct val="0"/>
              </a:spcBef>
            </a:pPr>
            <a:r>
              <a:rPr lang="es-EC" sz="1600" b="1" dirty="0">
                <a:solidFill>
                  <a:schemeClr val="accent5">
                    <a:lumMod val="75000"/>
                  </a:schemeClr>
                </a:solidFill>
              </a:rPr>
              <a:t> ING. </a:t>
            </a:r>
            <a:r>
              <a:rPr lang="es-EC" sz="1600" b="1" dirty="0" smtClean="0">
                <a:solidFill>
                  <a:schemeClr val="accent5">
                    <a:lumMod val="75000"/>
                  </a:schemeClr>
                </a:solidFill>
              </a:rPr>
              <a:t>JENNY SUÁREZ. MSc.</a:t>
            </a:r>
            <a:endParaRPr lang="es-ES" sz="1600" b="1" dirty="0">
              <a:solidFill>
                <a:schemeClr val="accent5">
                  <a:lumMod val="75000"/>
                </a:schemeClr>
              </a:solidFill>
              <a:latin typeface="Times New Roman" pitchFamily="18" charset="0"/>
              <a:cs typeface="Times New Roman" pitchFamily="18" charset="0"/>
            </a:endParaRPr>
          </a:p>
          <a:p>
            <a:pPr marL="27385" algn="ctr">
              <a:spcBef>
                <a:spcPct val="0"/>
              </a:spcBef>
            </a:pPr>
            <a:endParaRPr lang="es-ES" sz="900" b="1" dirty="0">
              <a:solidFill>
                <a:schemeClr val="accent5">
                  <a:lumMod val="75000"/>
                </a:schemeClr>
              </a:solidFill>
              <a:latin typeface="Times New Roman" pitchFamily="18" charset="0"/>
              <a:cs typeface="Times New Roman" pitchFamily="18" charset="0"/>
            </a:endParaRPr>
          </a:p>
          <a:p>
            <a:pPr marL="27385" algn="ctr">
              <a:spcBef>
                <a:spcPct val="0"/>
              </a:spcBef>
            </a:pPr>
            <a:r>
              <a:rPr lang="es-ES" sz="1600" b="1" dirty="0" smtClean="0">
                <a:solidFill>
                  <a:schemeClr val="accent5">
                    <a:lumMod val="75000"/>
                  </a:schemeClr>
                </a:solidFill>
                <a:latin typeface="Times New Roman" pitchFamily="18" charset="0"/>
                <a:cs typeface="Times New Roman" pitchFamily="18" charset="0"/>
              </a:rPr>
              <a:t>CODIRECTORA: </a:t>
            </a:r>
            <a:endParaRPr lang="es-ES" sz="1600" b="1" dirty="0">
              <a:solidFill>
                <a:schemeClr val="accent5">
                  <a:lumMod val="75000"/>
                </a:schemeClr>
              </a:solidFill>
              <a:latin typeface="Times New Roman" pitchFamily="18" charset="0"/>
              <a:cs typeface="Times New Roman" pitchFamily="18" charset="0"/>
            </a:endParaRPr>
          </a:p>
          <a:p>
            <a:pPr marL="27385" algn="ctr">
              <a:spcBef>
                <a:spcPct val="0"/>
              </a:spcBef>
            </a:pPr>
            <a:r>
              <a:rPr lang="es-EC" sz="1600" b="1" dirty="0">
                <a:solidFill>
                  <a:schemeClr val="accent5">
                    <a:lumMod val="75000"/>
                  </a:schemeClr>
                </a:solidFill>
              </a:rPr>
              <a:t>ING. </a:t>
            </a:r>
            <a:r>
              <a:rPr lang="es-EC" sz="1600" b="1" dirty="0" smtClean="0">
                <a:solidFill>
                  <a:schemeClr val="accent5">
                    <a:lumMod val="75000"/>
                  </a:schemeClr>
                </a:solidFill>
              </a:rPr>
              <a:t>MÓNICA AGUIRRE. MSc.</a:t>
            </a:r>
            <a:endParaRPr lang="es-ES" sz="1600" b="1" dirty="0">
              <a:solidFill>
                <a:schemeClr val="accent5">
                  <a:lumMod val="75000"/>
                </a:schemeClr>
              </a:solidFill>
              <a:latin typeface="Times New Roman" pitchFamily="18" charset="0"/>
              <a:cs typeface="Times New Roman" pitchFamily="18" charset="0"/>
            </a:endParaRPr>
          </a:p>
          <a:p>
            <a:endParaRPr lang="es-EC" sz="1350" dirty="0">
              <a:solidFill>
                <a:schemeClr val="accent5">
                  <a:lumMod val="75000"/>
                </a:schemeClr>
              </a:solidFill>
            </a:endParaRPr>
          </a:p>
        </p:txBody>
      </p:sp>
      <p:pic>
        <p:nvPicPr>
          <p:cNvPr id="1026" name="Imagen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88640"/>
            <a:ext cx="3978441" cy="128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2" descr="F:\Tesis Giss\tesis hosteria castillo\anexos\FOTOS HOSTERIA\1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356992"/>
            <a:ext cx="4464496" cy="2736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6455"/>
      </p:ext>
    </p:extLst>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971600" y="278092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TextBox 6"/>
          <p:cNvSpPr txBox="1"/>
          <p:nvPr/>
        </p:nvSpPr>
        <p:spPr>
          <a:xfrm>
            <a:off x="2411760" y="548680"/>
            <a:ext cx="18002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solidFill>
                  <a:schemeClr val="dk1"/>
                </a:solidFill>
              </a:rPr>
              <a:t>Proveedores</a:t>
            </a:r>
            <a:endParaRPr lang="es-EC" b="1" dirty="0" smtClean="0">
              <a:solidFill>
                <a:schemeClr val="dk1"/>
              </a:solidFill>
            </a:endParaRPr>
          </a:p>
        </p:txBody>
      </p:sp>
      <p:cxnSp>
        <p:nvCxnSpPr>
          <p:cNvPr id="10" name="Straight Connector 9"/>
          <p:cNvCxnSpPr/>
          <p:nvPr/>
        </p:nvCxnSpPr>
        <p:spPr>
          <a:xfrm>
            <a:off x="1979712" y="3717032"/>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195736" y="692696"/>
            <a:ext cx="0" cy="302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1"/>
          </p:cNvCxnSpPr>
          <p:nvPr/>
        </p:nvCxnSpPr>
        <p:spPr>
          <a:xfrm>
            <a:off x="2195736" y="692696"/>
            <a:ext cx="216024" cy="40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a:off x="971600" y="278092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TextBox 26"/>
          <p:cNvSpPr txBox="1"/>
          <p:nvPr/>
        </p:nvSpPr>
        <p:spPr>
          <a:xfrm>
            <a:off x="179512" y="1700808"/>
            <a:ext cx="15121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s-ES" b="1" dirty="0" smtClean="0"/>
              <a:t>Análisis Situacional </a:t>
            </a:r>
            <a:endParaRPr lang="es-EC" dirty="0"/>
          </a:p>
        </p:txBody>
      </p:sp>
      <p:sp>
        <p:nvSpPr>
          <p:cNvPr id="28" name="TextBox 27"/>
          <p:cNvSpPr txBox="1"/>
          <p:nvPr/>
        </p:nvSpPr>
        <p:spPr>
          <a:xfrm>
            <a:off x="179512" y="2708920"/>
            <a:ext cx="1512168"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s-ES" sz="2000" b="1" dirty="0" smtClean="0"/>
              <a:t>Externo </a:t>
            </a:r>
            <a:endParaRPr lang="es-EC" sz="2000" dirty="0"/>
          </a:p>
        </p:txBody>
      </p:sp>
      <p:sp>
        <p:nvSpPr>
          <p:cNvPr id="29" name="Down Arrow 28"/>
          <p:cNvSpPr/>
          <p:nvPr/>
        </p:nvSpPr>
        <p:spPr>
          <a:xfrm>
            <a:off x="827584" y="242088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TextBox 29"/>
          <p:cNvSpPr txBox="1"/>
          <p:nvPr/>
        </p:nvSpPr>
        <p:spPr>
          <a:xfrm>
            <a:off x="0" y="3501008"/>
            <a:ext cx="2016224"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lvl="0" algn="ctr"/>
            <a:r>
              <a:rPr lang="es-ES" b="1" dirty="0" smtClean="0"/>
              <a:t>Microambiente</a:t>
            </a:r>
            <a:r>
              <a:rPr lang="es-ES" sz="2000" b="1" dirty="0" smtClean="0"/>
              <a:t> </a:t>
            </a:r>
            <a:endParaRPr lang="es-EC" sz="2000" dirty="0"/>
          </a:p>
        </p:txBody>
      </p:sp>
      <p:sp>
        <p:nvSpPr>
          <p:cNvPr id="31" name="Down Arrow 30"/>
          <p:cNvSpPr/>
          <p:nvPr/>
        </p:nvSpPr>
        <p:spPr>
          <a:xfrm>
            <a:off x="827584" y="3212976"/>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4" name="Rectangle 33"/>
          <p:cNvSpPr/>
          <p:nvPr/>
        </p:nvSpPr>
        <p:spPr>
          <a:xfrm>
            <a:off x="611560" y="5661248"/>
            <a:ext cx="2736304" cy="7200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ES" sz="1200" b="1" dirty="0" smtClean="0">
                <a:solidFill>
                  <a:schemeClr val="tx1"/>
                </a:solidFill>
              </a:rPr>
              <a:t>OPORTUNIDAD</a:t>
            </a:r>
          </a:p>
          <a:p>
            <a:endParaRPr lang="es-EC" sz="1200" dirty="0" smtClean="0">
              <a:solidFill>
                <a:schemeClr val="tx1"/>
              </a:solidFill>
            </a:endParaRPr>
          </a:p>
          <a:p>
            <a:pPr lvl="1">
              <a:buFont typeface="Arial" pitchFamily="34" charset="0"/>
              <a:buChar char="•"/>
            </a:pPr>
            <a:r>
              <a:rPr lang="es-ES" sz="1200" dirty="0" smtClean="0">
                <a:solidFill>
                  <a:schemeClr val="tx1"/>
                </a:solidFill>
              </a:rPr>
              <a:t>Representación de la marca.</a:t>
            </a:r>
            <a:endParaRPr lang="es-EC" sz="1200" dirty="0" smtClean="0">
              <a:solidFill>
                <a:schemeClr val="tx1"/>
              </a:solidFill>
            </a:endParaRPr>
          </a:p>
          <a:p>
            <a:pPr algn="ctr"/>
            <a:endParaRPr lang="es-EC" sz="1200" dirty="0">
              <a:solidFill>
                <a:schemeClr val="tx1"/>
              </a:solidFill>
            </a:endParaRPr>
          </a:p>
        </p:txBody>
      </p:sp>
      <p:sp>
        <p:nvSpPr>
          <p:cNvPr id="35" name="Rectangle 34"/>
          <p:cNvSpPr/>
          <p:nvPr/>
        </p:nvSpPr>
        <p:spPr>
          <a:xfrm>
            <a:off x="5292080" y="5517232"/>
            <a:ext cx="2880320"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S" sz="1200" b="1" dirty="0" smtClean="0">
                <a:solidFill>
                  <a:schemeClr val="tx1"/>
                </a:solidFill>
              </a:rPr>
              <a:t>AMENAZA</a:t>
            </a:r>
          </a:p>
          <a:p>
            <a:pPr algn="just"/>
            <a:endParaRPr lang="es-EC" sz="1200" dirty="0">
              <a:solidFill>
                <a:schemeClr val="tx1"/>
              </a:solidFill>
            </a:endParaRPr>
          </a:p>
          <a:p>
            <a:pPr lvl="0" algn="ctr">
              <a:buFont typeface="Arial" pitchFamily="34" charset="0"/>
              <a:buChar char="•"/>
            </a:pPr>
            <a:r>
              <a:rPr lang="es-ES" sz="1200" dirty="0" smtClean="0">
                <a:solidFill>
                  <a:schemeClr val="tx1"/>
                </a:solidFill>
              </a:rPr>
              <a:t>Proveedores </a:t>
            </a:r>
            <a:r>
              <a:rPr lang="es-ES" sz="1200" dirty="0">
                <a:solidFill>
                  <a:schemeClr val="tx1"/>
                </a:solidFill>
              </a:rPr>
              <a:t>controlan el tiempo de </a:t>
            </a:r>
            <a:r>
              <a:rPr lang="es-ES" sz="1200" dirty="0" smtClean="0">
                <a:solidFill>
                  <a:schemeClr val="tx1"/>
                </a:solidFill>
              </a:rPr>
              <a:t>entrega</a:t>
            </a:r>
            <a:endParaRPr lang="es-EC" sz="1200" dirty="0">
              <a:solidFill>
                <a:schemeClr val="tx1"/>
              </a:solidFill>
            </a:endParaRPr>
          </a:p>
          <a:p>
            <a:pPr algn="just"/>
            <a:endParaRPr lang="es-EC" sz="1200" dirty="0">
              <a:solidFill>
                <a:schemeClr val="tx1"/>
              </a:solidFill>
            </a:endParaRPr>
          </a:p>
        </p:txBody>
      </p:sp>
      <p:sp>
        <p:nvSpPr>
          <p:cNvPr id="15" name="Rectangle 8"/>
          <p:cNvSpPr/>
          <p:nvPr/>
        </p:nvSpPr>
        <p:spPr>
          <a:xfrm>
            <a:off x="3707904" y="1268760"/>
            <a:ext cx="2592288" cy="203132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S" sz="1400" dirty="0" err="1" smtClean="0"/>
              <a:t>Megamaxi</a:t>
            </a:r>
            <a:endParaRPr lang="es-ES" sz="1400" dirty="0" smtClean="0"/>
          </a:p>
          <a:p>
            <a:r>
              <a:rPr lang="es-ES" sz="1400" dirty="0" smtClean="0"/>
              <a:t>Tesalia</a:t>
            </a:r>
          </a:p>
          <a:p>
            <a:r>
              <a:rPr lang="es-ES" sz="1400" dirty="0" smtClean="0"/>
              <a:t>Coca Cola</a:t>
            </a:r>
          </a:p>
          <a:p>
            <a:r>
              <a:rPr lang="es-ES" sz="1400" dirty="0" smtClean="0"/>
              <a:t>Mercado de </a:t>
            </a:r>
            <a:r>
              <a:rPr lang="es-ES" sz="1400" dirty="0" err="1" smtClean="0"/>
              <a:t>Sangolqui</a:t>
            </a:r>
            <a:endParaRPr lang="es-ES" sz="1400" dirty="0" smtClean="0"/>
          </a:p>
          <a:p>
            <a:r>
              <a:rPr lang="es-ES" sz="1400" dirty="0" err="1" smtClean="0"/>
              <a:t>Ferrisariatro</a:t>
            </a:r>
            <a:endParaRPr lang="es-ES" sz="1400" dirty="0" smtClean="0"/>
          </a:p>
          <a:p>
            <a:r>
              <a:rPr lang="es-ES" sz="1400" dirty="0" smtClean="0"/>
              <a:t>Textiles San pedro</a:t>
            </a:r>
          </a:p>
          <a:p>
            <a:r>
              <a:rPr lang="es-ES" sz="1400" dirty="0" err="1" smtClean="0"/>
              <a:t>Madel</a:t>
            </a:r>
            <a:endParaRPr lang="es-ES" sz="1400" dirty="0" smtClean="0"/>
          </a:p>
          <a:p>
            <a:r>
              <a:rPr lang="es-ES" sz="1400" dirty="0" smtClean="0"/>
              <a:t>Remar</a:t>
            </a:r>
          </a:p>
          <a:p>
            <a:r>
              <a:rPr lang="es-ES" sz="1400" dirty="0" smtClean="0"/>
              <a:t>Entre otros</a:t>
            </a:r>
            <a:endParaRPr lang="es-E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971600" y="328225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TextBox 8"/>
          <p:cNvSpPr txBox="1"/>
          <p:nvPr/>
        </p:nvSpPr>
        <p:spPr>
          <a:xfrm>
            <a:off x="2483768" y="1194026"/>
            <a:ext cx="18002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solidFill>
                  <a:schemeClr val="dk1"/>
                </a:solidFill>
              </a:rPr>
              <a:t>Competencia</a:t>
            </a:r>
            <a:endParaRPr lang="es-EC" b="1" dirty="0" smtClean="0">
              <a:solidFill>
                <a:schemeClr val="dk1"/>
              </a:solidFill>
            </a:endParaRPr>
          </a:p>
        </p:txBody>
      </p:sp>
      <p:cxnSp>
        <p:nvCxnSpPr>
          <p:cNvPr id="10" name="Straight Connector 9"/>
          <p:cNvCxnSpPr/>
          <p:nvPr/>
        </p:nvCxnSpPr>
        <p:spPr>
          <a:xfrm>
            <a:off x="1979712" y="4218362"/>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195736" y="1338042"/>
            <a:ext cx="0" cy="2880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9" idx="1"/>
          </p:cNvCxnSpPr>
          <p:nvPr/>
        </p:nvCxnSpPr>
        <p:spPr>
          <a:xfrm>
            <a:off x="2195736" y="1338042"/>
            <a:ext cx="288032" cy="40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a:off x="971600" y="328225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TextBox 26"/>
          <p:cNvSpPr txBox="1"/>
          <p:nvPr/>
        </p:nvSpPr>
        <p:spPr>
          <a:xfrm>
            <a:off x="179512" y="2202138"/>
            <a:ext cx="15121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s-ES" b="1" dirty="0" smtClean="0"/>
              <a:t>Análisis Situacional </a:t>
            </a:r>
            <a:endParaRPr lang="es-EC" dirty="0"/>
          </a:p>
        </p:txBody>
      </p:sp>
      <p:sp>
        <p:nvSpPr>
          <p:cNvPr id="28" name="TextBox 27"/>
          <p:cNvSpPr txBox="1"/>
          <p:nvPr/>
        </p:nvSpPr>
        <p:spPr>
          <a:xfrm>
            <a:off x="179512" y="3210250"/>
            <a:ext cx="1512168"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s-ES" sz="2000" b="1" dirty="0" smtClean="0"/>
              <a:t>Externo </a:t>
            </a:r>
            <a:endParaRPr lang="es-EC" sz="2000" dirty="0"/>
          </a:p>
        </p:txBody>
      </p:sp>
      <p:sp>
        <p:nvSpPr>
          <p:cNvPr id="29" name="Down Arrow 28"/>
          <p:cNvSpPr/>
          <p:nvPr/>
        </p:nvSpPr>
        <p:spPr>
          <a:xfrm>
            <a:off x="827584" y="292221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TextBox 29"/>
          <p:cNvSpPr txBox="1"/>
          <p:nvPr/>
        </p:nvSpPr>
        <p:spPr>
          <a:xfrm>
            <a:off x="0" y="4077072"/>
            <a:ext cx="2016224"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lvl="0" algn="ctr"/>
            <a:r>
              <a:rPr lang="es-ES" b="1" dirty="0" smtClean="0"/>
              <a:t>Microambiente</a:t>
            </a:r>
            <a:r>
              <a:rPr lang="es-ES" sz="2000" b="1" dirty="0" smtClean="0"/>
              <a:t> </a:t>
            </a:r>
            <a:endParaRPr lang="es-EC" sz="2000" dirty="0"/>
          </a:p>
        </p:txBody>
      </p:sp>
      <p:sp>
        <p:nvSpPr>
          <p:cNvPr id="31" name="Down Arrow 30"/>
          <p:cNvSpPr/>
          <p:nvPr/>
        </p:nvSpPr>
        <p:spPr>
          <a:xfrm>
            <a:off x="827584" y="3714306"/>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Rectangle 34"/>
          <p:cNvSpPr/>
          <p:nvPr/>
        </p:nvSpPr>
        <p:spPr>
          <a:xfrm>
            <a:off x="755576" y="5330480"/>
            <a:ext cx="2880320" cy="8640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S" sz="1200" b="1" dirty="0" smtClean="0">
                <a:solidFill>
                  <a:schemeClr val="tx1"/>
                </a:solidFill>
              </a:rPr>
              <a:t>OPORTUNIDAD</a:t>
            </a:r>
          </a:p>
          <a:p>
            <a:pPr algn="just"/>
            <a:endParaRPr lang="es-EC" sz="1200" dirty="0">
              <a:solidFill>
                <a:schemeClr val="tx1"/>
              </a:solidFill>
            </a:endParaRPr>
          </a:p>
          <a:p>
            <a:pPr lvl="0" algn="ctr">
              <a:buFont typeface="Arial" pitchFamily="34" charset="0"/>
              <a:buChar char="•"/>
            </a:pPr>
            <a:r>
              <a:rPr lang="es-ES" sz="1200" dirty="0" smtClean="0">
                <a:solidFill>
                  <a:schemeClr val="tx1"/>
                </a:solidFill>
              </a:rPr>
              <a:t>Algunos </a:t>
            </a:r>
            <a:r>
              <a:rPr lang="es-EC" sz="1200" dirty="0" smtClean="0">
                <a:solidFill>
                  <a:schemeClr val="tx1"/>
                </a:solidFill>
              </a:rPr>
              <a:t> competidores representan una oportunidad dentro del mercado para la </a:t>
            </a:r>
            <a:r>
              <a:rPr lang="es-EC" sz="1200" dirty="0" smtClean="0">
                <a:solidFill>
                  <a:schemeClr val="tx1"/>
                </a:solidFill>
              </a:rPr>
              <a:t>Hostería </a:t>
            </a:r>
            <a:r>
              <a:rPr lang="es-EC" sz="1200" dirty="0" smtClean="0">
                <a:solidFill>
                  <a:schemeClr val="tx1"/>
                </a:solidFill>
              </a:rPr>
              <a:t>Castillo del Valle</a:t>
            </a:r>
            <a:endParaRPr lang="es-EC" sz="1200" dirty="0">
              <a:solidFill>
                <a:schemeClr val="tx1"/>
              </a:solidFill>
            </a:endParaRPr>
          </a:p>
          <a:p>
            <a:pPr algn="just"/>
            <a:endParaRPr lang="es-EC" sz="1200" dirty="0">
              <a:solidFill>
                <a:schemeClr val="tx1"/>
              </a:solidFill>
            </a:endParaRPr>
          </a:p>
        </p:txBody>
      </p:sp>
      <p:pic>
        <p:nvPicPr>
          <p:cNvPr id="19" name="18 Imagen" descr="http://haciendalacarriona.com/wp-content/uploads/2012/07/Slider-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4366" y="2092385"/>
            <a:ext cx="1261549" cy="1226861"/>
          </a:xfrm>
          <a:prstGeom prst="rect">
            <a:avLst/>
          </a:prstGeom>
          <a:ln>
            <a:noFill/>
          </a:ln>
          <a:effectLst>
            <a:softEdge rad="112500"/>
          </a:effectLst>
        </p:spPr>
      </p:pic>
      <p:sp>
        <p:nvSpPr>
          <p:cNvPr id="2" name="1 CuadroTexto"/>
          <p:cNvSpPr txBox="1"/>
          <p:nvPr/>
        </p:nvSpPr>
        <p:spPr>
          <a:xfrm>
            <a:off x="2662379" y="1916832"/>
            <a:ext cx="1045525" cy="285306"/>
          </a:xfrm>
          <a:prstGeom prst="rect">
            <a:avLst/>
          </a:prstGeom>
          <a:noFill/>
        </p:spPr>
        <p:txBody>
          <a:bodyPr wrap="square" rtlCol="0">
            <a:spAutoFit/>
          </a:bodyPr>
          <a:lstStyle/>
          <a:p>
            <a:r>
              <a:rPr lang="es-ES" sz="1200" dirty="0" err="1" smtClean="0"/>
              <a:t>H.Carrioña</a:t>
            </a:r>
            <a:endParaRPr lang="es-ES" sz="1200" dirty="0"/>
          </a:p>
        </p:txBody>
      </p:sp>
      <p:sp>
        <p:nvSpPr>
          <p:cNvPr id="22" name="21 CuadroTexto"/>
          <p:cNvSpPr txBox="1"/>
          <p:nvPr/>
        </p:nvSpPr>
        <p:spPr>
          <a:xfrm>
            <a:off x="2931345" y="3484137"/>
            <a:ext cx="1817063" cy="461665"/>
          </a:xfrm>
          <a:prstGeom prst="rect">
            <a:avLst/>
          </a:prstGeom>
          <a:noFill/>
        </p:spPr>
        <p:txBody>
          <a:bodyPr wrap="square" rtlCol="0">
            <a:spAutoFit/>
          </a:bodyPr>
          <a:lstStyle/>
          <a:p>
            <a:pPr algn="ctr"/>
            <a:r>
              <a:rPr lang="es-ES" sz="1200" dirty="0" smtClean="0"/>
              <a:t>H. La Mansión del </a:t>
            </a:r>
            <a:r>
              <a:rPr lang="es-ES" sz="1200" dirty="0" err="1" smtClean="0"/>
              <a:t>Dean</a:t>
            </a:r>
            <a:endParaRPr lang="es-ES" sz="1200" dirty="0"/>
          </a:p>
        </p:txBody>
      </p:sp>
      <p:sp>
        <p:nvSpPr>
          <p:cNvPr id="23" name="22 CuadroTexto"/>
          <p:cNvSpPr txBox="1"/>
          <p:nvPr/>
        </p:nvSpPr>
        <p:spPr>
          <a:xfrm>
            <a:off x="3923928" y="1946324"/>
            <a:ext cx="1045525" cy="276999"/>
          </a:xfrm>
          <a:prstGeom prst="rect">
            <a:avLst/>
          </a:prstGeom>
          <a:noFill/>
        </p:spPr>
        <p:txBody>
          <a:bodyPr wrap="square" rtlCol="0">
            <a:spAutoFit/>
          </a:bodyPr>
          <a:lstStyle/>
          <a:p>
            <a:r>
              <a:rPr lang="es-ES" sz="1200" dirty="0" err="1" smtClean="0"/>
              <a:t>H.Mirasierra</a:t>
            </a:r>
            <a:endParaRPr lang="es-ES" sz="1200" dirty="0"/>
          </a:p>
        </p:txBody>
      </p:sp>
      <p:sp>
        <p:nvSpPr>
          <p:cNvPr id="24" name="23 CuadroTexto"/>
          <p:cNvSpPr txBox="1"/>
          <p:nvPr/>
        </p:nvSpPr>
        <p:spPr>
          <a:xfrm>
            <a:off x="7327558" y="3660496"/>
            <a:ext cx="1045525" cy="285306"/>
          </a:xfrm>
          <a:prstGeom prst="rect">
            <a:avLst/>
          </a:prstGeom>
          <a:noFill/>
        </p:spPr>
        <p:txBody>
          <a:bodyPr wrap="square" rtlCol="0">
            <a:spAutoFit/>
          </a:bodyPr>
          <a:lstStyle/>
          <a:p>
            <a:r>
              <a:rPr lang="es-ES" sz="1200" dirty="0" smtClean="0"/>
              <a:t>H. </a:t>
            </a:r>
            <a:r>
              <a:rPr lang="es-ES" sz="1200" dirty="0" err="1" smtClean="0"/>
              <a:t>Puembo</a:t>
            </a:r>
            <a:endParaRPr lang="es-ES" sz="1200" dirty="0"/>
          </a:p>
        </p:txBody>
      </p:sp>
      <p:sp>
        <p:nvSpPr>
          <p:cNvPr id="25" name="24 CuadroTexto"/>
          <p:cNvSpPr txBox="1"/>
          <p:nvPr/>
        </p:nvSpPr>
        <p:spPr>
          <a:xfrm>
            <a:off x="4750611" y="332656"/>
            <a:ext cx="1045525" cy="276999"/>
          </a:xfrm>
          <a:prstGeom prst="rect">
            <a:avLst/>
          </a:prstGeom>
          <a:noFill/>
        </p:spPr>
        <p:txBody>
          <a:bodyPr wrap="square" rtlCol="0">
            <a:spAutoFit/>
          </a:bodyPr>
          <a:lstStyle/>
          <a:p>
            <a:pPr algn="ctr"/>
            <a:r>
              <a:rPr lang="es-ES" sz="1200" dirty="0" err="1" smtClean="0"/>
              <a:t>H.del</a:t>
            </a:r>
            <a:r>
              <a:rPr lang="es-ES" sz="1200" dirty="0" smtClean="0"/>
              <a:t> Río</a:t>
            </a:r>
            <a:endParaRPr lang="es-ES" sz="1200" dirty="0"/>
          </a:p>
        </p:txBody>
      </p:sp>
      <p:sp>
        <p:nvSpPr>
          <p:cNvPr id="32" name="31 CuadroTexto"/>
          <p:cNvSpPr txBox="1"/>
          <p:nvPr/>
        </p:nvSpPr>
        <p:spPr>
          <a:xfrm>
            <a:off x="6790728" y="396743"/>
            <a:ext cx="1698062" cy="276999"/>
          </a:xfrm>
          <a:prstGeom prst="rect">
            <a:avLst/>
          </a:prstGeom>
          <a:noFill/>
        </p:spPr>
        <p:txBody>
          <a:bodyPr wrap="square" rtlCol="0">
            <a:spAutoFit/>
          </a:bodyPr>
          <a:lstStyle/>
          <a:p>
            <a:pPr algn="ctr"/>
            <a:r>
              <a:rPr lang="es-ES" sz="1200" dirty="0" err="1" smtClean="0"/>
              <a:t>H.Kinde</a:t>
            </a:r>
            <a:r>
              <a:rPr lang="es-ES" sz="1200" dirty="0" smtClean="0"/>
              <a:t> </a:t>
            </a:r>
            <a:r>
              <a:rPr lang="es-ES" sz="1200" dirty="0" err="1" smtClean="0"/>
              <a:t>Raimi</a:t>
            </a:r>
            <a:endParaRPr lang="es-ES" sz="1200" dirty="0"/>
          </a:p>
        </p:txBody>
      </p:sp>
      <p:sp>
        <p:nvSpPr>
          <p:cNvPr id="33" name="32 CuadroTexto"/>
          <p:cNvSpPr txBox="1"/>
          <p:nvPr/>
        </p:nvSpPr>
        <p:spPr>
          <a:xfrm>
            <a:off x="5508104" y="1916832"/>
            <a:ext cx="1368152" cy="276999"/>
          </a:xfrm>
          <a:prstGeom prst="rect">
            <a:avLst/>
          </a:prstGeom>
          <a:noFill/>
        </p:spPr>
        <p:txBody>
          <a:bodyPr wrap="square" rtlCol="0">
            <a:spAutoFit/>
          </a:bodyPr>
          <a:lstStyle/>
          <a:p>
            <a:r>
              <a:rPr lang="es-ES" sz="1200" dirty="0" err="1" smtClean="0"/>
              <a:t>H.Somergarten</a:t>
            </a:r>
            <a:endParaRPr lang="es-ES" sz="1200" dirty="0"/>
          </a:p>
        </p:txBody>
      </p:sp>
      <p:sp>
        <p:nvSpPr>
          <p:cNvPr id="34" name="33 CuadroTexto"/>
          <p:cNvSpPr txBox="1"/>
          <p:nvPr/>
        </p:nvSpPr>
        <p:spPr>
          <a:xfrm>
            <a:off x="7380312" y="1949732"/>
            <a:ext cx="1440160" cy="276999"/>
          </a:xfrm>
          <a:prstGeom prst="rect">
            <a:avLst/>
          </a:prstGeom>
          <a:noFill/>
        </p:spPr>
        <p:txBody>
          <a:bodyPr wrap="square" rtlCol="0">
            <a:spAutoFit/>
          </a:bodyPr>
          <a:lstStyle/>
          <a:p>
            <a:r>
              <a:rPr lang="es-ES" sz="1200" dirty="0" smtClean="0"/>
              <a:t>H. San Isidro</a:t>
            </a:r>
            <a:endParaRPr lang="es-ES" sz="1200" dirty="0"/>
          </a:p>
        </p:txBody>
      </p:sp>
      <p:sp>
        <p:nvSpPr>
          <p:cNvPr id="35" name="34 CuadroTexto"/>
          <p:cNvSpPr txBox="1"/>
          <p:nvPr/>
        </p:nvSpPr>
        <p:spPr>
          <a:xfrm>
            <a:off x="5238778" y="3570290"/>
            <a:ext cx="1200965" cy="276999"/>
          </a:xfrm>
          <a:prstGeom prst="rect">
            <a:avLst/>
          </a:prstGeom>
          <a:noFill/>
        </p:spPr>
        <p:txBody>
          <a:bodyPr wrap="square" rtlCol="0">
            <a:spAutoFit/>
          </a:bodyPr>
          <a:lstStyle/>
          <a:p>
            <a:r>
              <a:rPr lang="es-ES" sz="1200" dirty="0" smtClean="0"/>
              <a:t>H. </a:t>
            </a:r>
            <a:r>
              <a:rPr lang="es-ES" sz="1200" dirty="0" err="1" smtClean="0"/>
              <a:t>Guaytara</a:t>
            </a:r>
            <a:endParaRPr lang="es-ES" sz="1200" dirty="0"/>
          </a:p>
        </p:txBody>
      </p:sp>
      <p:sp>
        <p:nvSpPr>
          <p:cNvPr id="36" name="35 CuadroTexto"/>
          <p:cNvSpPr txBox="1"/>
          <p:nvPr/>
        </p:nvSpPr>
        <p:spPr>
          <a:xfrm>
            <a:off x="4494118" y="4904094"/>
            <a:ext cx="1698062" cy="276999"/>
          </a:xfrm>
          <a:prstGeom prst="rect">
            <a:avLst/>
          </a:prstGeom>
          <a:noFill/>
        </p:spPr>
        <p:txBody>
          <a:bodyPr wrap="square" rtlCol="0">
            <a:spAutoFit/>
          </a:bodyPr>
          <a:lstStyle/>
          <a:p>
            <a:r>
              <a:rPr lang="es-ES" sz="1200" dirty="0" smtClean="0"/>
              <a:t> Quinta </a:t>
            </a:r>
            <a:r>
              <a:rPr lang="es-ES" sz="1200" dirty="0" err="1" smtClean="0"/>
              <a:t>Resor</a:t>
            </a:r>
            <a:endParaRPr lang="es-ES" sz="1200" dirty="0"/>
          </a:p>
        </p:txBody>
      </p:sp>
      <p:pic>
        <p:nvPicPr>
          <p:cNvPr id="37" name="36 Imagen" descr="http://www.hosteriamirasierra.com/images/hosteria-diversion-piscinas-quit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312" y="2273272"/>
            <a:ext cx="1493890" cy="1080120"/>
          </a:xfrm>
          <a:prstGeom prst="rect">
            <a:avLst/>
          </a:prstGeom>
          <a:ln>
            <a:noFill/>
          </a:ln>
          <a:effectLst>
            <a:softEdge rad="112500"/>
          </a:effectLst>
        </p:spPr>
      </p:pic>
      <p:pic>
        <p:nvPicPr>
          <p:cNvPr id="38" name="37 Imagen"/>
          <p:cNvPicPr/>
          <p:nvPr/>
        </p:nvPicPr>
        <p:blipFill rotWithShape="1">
          <a:blip r:embed="rId4"/>
          <a:srcRect l="20241" t="7055" r="20584" b="61564"/>
          <a:stretch/>
        </p:blipFill>
        <p:spPr bwMode="auto">
          <a:xfrm>
            <a:off x="4656289" y="673742"/>
            <a:ext cx="1535891" cy="1135243"/>
          </a:xfrm>
          <a:prstGeom prst="rect">
            <a:avLst/>
          </a:prstGeom>
          <a:ln>
            <a:noFill/>
          </a:ln>
          <a:effectLst>
            <a:softEdge rad="112500"/>
          </a:effectLst>
          <a:extLst>
            <a:ext uri="{53640926-AAD7-44D8-BBD7-CCE9431645EC}">
              <a14:shadowObscured xmlns:a14="http://schemas.microsoft.com/office/drawing/2010/main"/>
            </a:ext>
          </a:extLst>
        </p:spPr>
      </p:pic>
      <p:pic>
        <p:nvPicPr>
          <p:cNvPr id="39" name="38 Imagen" descr="Hostería Kinde Raymi Quito"/>
          <p:cNvPicPr/>
          <p:nvPr/>
        </p:nvPicPr>
        <p:blipFill rotWithShape="1">
          <a:blip r:embed="rId5">
            <a:extLst>
              <a:ext uri="{28A0092B-C50C-407E-A947-70E740481C1C}">
                <a14:useLocalDpi xmlns:a14="http://schemas.microsoft.com/office/drawing/2010/main" val="0"/>
              </a:ext>
            </a:extLst>
          </a:blip>
          <a:srcRect b="75936"/>
          <a:stretch/>
        </p:blipFill>
        <p:spPr bwMode="auto">
          <a:xfrm>
            <a:off x="6776383" y="862585"/>
            <a:ext cx="1712407" cy="946399"/>
          </a:xfrm>
          <a:prstGeom prst="rect">
            <a:avLst/>
          </a:prstGeom>
          <a:ln>
            <a:noFill/>
          </a:ln>
          <a:effectLst>
            <a:softEdge rad="112500"/>
          </a:effectLst>
          <a:extLst>
            <a:ext uri="{53640926-AAD7-44D8-BBD7-CCE9431645EC}">
              <a14:shadowObscured xmlns:a14="http://schemas.microsoft.com/office/drawing/2010/main"/>
            </a:ext>
          </a:extLst>
        </p:spPr>
      </p:pic>
      <p:pic>
        <p:nvPicPr>
          <p:cNvPr id="40" name="39 Imagen"/>
          <p:cNvPicPr/>
          <p:nvPr/>
        </p:nvPicPr>
        <p:blipFill rotWithShape="1">
          <a:blip r:embed="rId6"/>
          <a:srcRect l="19076" t="6568" r="20191" b="30425"/>
          <a:stretch/>
        </p:blipFill>
        <p:spPr bwMode="auto">
          <a:xfrm>
            <a:off x="5558084" y="2255038"/>
            <a:ext cx="1521860" cy="1229099"/>
          </a:xfrm>
          <a:prstGeom prst="rect">
            <a:avLst/>
          </a:prstGeom>
          <a:ln>
            <a:noFill/>
          </a:ln>
          <a:effectLst>
            <a:softEdge rad="112500"/>
          </a:effectLst>
          <a:extLst>
            <a:ext uri="{53640926-AAD7-44D8-BBD7-CCE9431645EC}">
              <a14:shadowObscured xmlns:a14="http://schemas.microsoft.com/office/drawing/2010/main"/>
            </a:ext>
          </a:extLst>
        </p:spPr>
      </p:pic>
      <p:pic>
        <p:nvPicPr>
          <p:cNvPr id="41" name="40 Imagen"/>
          <p:cNvPicPr/>
          <p:nvPr/>
        </p:nvPicPr>
        <p:blipFill rotWithShape="1">
          <a:blip r:embed="rId7"/>
          <a:srcRect l="11873" t="487" r="12405" b="29454"/>
          <a:stretch/>
        </p:blipFill>
        <p:spPr bwMode="auto">
          <a:xfrm>
            <a:off x="4411358" y="5294320"/>
            <a:ext cx="1899022" cy="982094"/>
          </a:xfrm>
          <a:prstGeom prst="rect">
            <a:avLst/>
          </a:prstGeom>
          <a:ln>
            <a:noFill/>
          </a:ln>
          <a:effectLst>
            <a:softEdge rad="112500"/>
          </a:effectLst>
          <a:extLst>
            <a:ext uri="{53640926-AAD7-44D8-BBD7-CCE9431645EC}">
              <a14:shadowObscured xmlns:a14="http://schemas.microsoft.com/office/drawing/2010/main"/>
            </a:ext>
          </a:extLst>
        </p:spPr>
      </p:pic>
      <p:pic>
        <p:nvPicPr>
          <p:cNvPr id="42" name="41 Imagen"/>
          <p:cNvPicPr/>
          <p:nvPr/>
        </p:nvPicPr>
        <p:blipFill rotWithShape="1">
          <a:blip r:embed="rId8" cstate="print">
            <a:extLst>
              <a:ext uri="{28A0092B-C50C-407E-A947-70E740481C1C}">
                <a14:useLocalDpi xmlns:a14="http://schemas.microsoft.com/office/drawing/2010/main" val="0"/>
              </a:ext>
            </a:extLst>
          </a:blip>
          <a:srcRect l="10229" t="15519" r="11465" b="31151"/>
          <a:stretch/>
        </p:blipFill>
        <p:spPr bwMode="auto">
          <a:xfrm>
            <a:off x="7332558" y="2347481"/>
            <a:ext cx="1610494" cy="1262879"/>
          </a:xfrm>
          <a:prstGeom prst="rect">
            <a:avLst/>
          </a:prstGeom>
          <a:ln>
            <a:noFill/>
          </a:ln>
          <a:effectLst>
            <a:softEdge rad="112500"/>
          </a:effectLst>
          <a:extLst>
            <a:ext uri="{53640926-AAD7-44D8-BBD7-CCE9431645EC}">
              <a14:shadowObscured xmlns:a14="http://schemas.microsoft.com/office/drawing/2010/main"/>
            </a:ext>
          </a:extLst>
        </p:spPr>
      </p:pic>
      <p:pic>
        <p:nvPicPr>
          <p:cNvPr id="43" name="42 Imagen"/>
          <p:cNvPicPr/>
          <p:nvPr/>
        </p:nvPicPr>
        <p:blipFill rotWithShape="1">
          <a:blip r:embed="rId9" cstate="print">
            <a:extLst>
              <a:ext uri="{28A0092B-C50C-407E-A947-70E740481C1C}">
                <a14:useLocalDpi xmlns:a14="http://schemas.microsoft.com/office/drawing/2010/main" val="0"/>
              </a:ext>
            </a:extLst>
          </a:blip>
          <a:srcRect l="18342" t="10722" r="19753" b="31434"/>
          <a:stretch/>
        </p:blipFill>
        <p:spPr bwMode="auto">
          <a:xfrm>
            <a:off x="2761116" y="4002338"/>
            <a:ext cx="2048252" cy="872805"/>
          </a:xfrm>
          <a:prstGeom prst="rect">
            <a:avLst/>
          </a:prstGeom>
          <a:ln>
            <a:noFill/>
          </a:ln>
          <a:effectLst>
            <a:softEdge rad="112500"/>
          </a:effectLst>
          <a:extLst>
            <a:ext uri="{53640926-AAD7-44D8-BBD7-CCE9431645EC}">
              <a14:shadowObscured xmlns:a14="http://schemas.microsoft.com/office/drawing/2010/main"/>
            </a:ext>
          </a:extLst>
        </p:spPr>
      </p:pic>
      <p:pic>
        <p:nvPicPr>
          <p:cNvPr id="44" name="43 Imagen"/>
          <p:cNvPicPr/>
          <p:nvPr/>
        </p:nvPicPr>
        <p:blipFill rotWithShape="1">
          <a:blip r:embed="rId10" cstate="print">
            <a:extLst>
              <a:ext uri="{28A0092B-C50C-407E-A947-70E740481C1C}">
                <a14:useLocalDpi xmlns:a14="http://schemas.microsoft.com/office/drawing/2010/main" val="0"/>
              </a:ext>
            </a:extLst>
          </a:blip>
          <a:srcRect t="10460" r="2865" b="36749"/>
          <a:stretch/>
        </p:blipFill>
        <p:spPr bwMode="auto">
          <a:xfrm>
            <a:off x="5026589" y="3861048"/>
            <a:ext cx="1777659" cy="997172"/>
          </a:xfrm>
          <a:prstGeom prst="rect">
            <a:avLst/>
          </a:prstGeom>
          <a:ln>
            <a:noFill/>
          </a:ln>
          <a:effectLst>
            <a:softEdge rad="112500"/>
          </a:effectLst>
          <a:extLst>
            <a:ext uri="{53640926-AAD7-44D8-BBD7-CCE9431645EC}">
              <a14:shadowObscured xmlns:a14="http://schemas.microsoft.com/office/drawing/2010/main"/>
            </a:ext>
          </a:extLst>
        </p:spPr>
      </p:pic>
      <p:pic>
        <p:nvPicPr>
          <p:cNvPr id="45" name="44 Imagen" descr="Hosterías Quito, Hostería Rincón de Puembo "/>
          <p:cNvPicPr/>
          <p:nvPr/>
        </p:nvPicPr>
        <p:blipFill rotWithShape="1">
          <a:blip r:embed="rId11">
            <a:extLst>
              <a:ext uri="{28A0092B-C50C-407E-A947-70E740481C1C}">
                <a14:useLocalDpi xmlns:a14="http://schemas.microsoft.com/office/drawing/2010/main" val="0"/>
              </a:ext>
            </a:extLst>
          </a:blip>
          <a:srcRect b="83595"/>
          <a:stretch/>
        </p:blipFill>
        <p:spPr bwMode="auto">
          <a:xfrm>
            <a:off x="7054189" y="3879007"/>
            <a:ext cx="1592262" cy="979213"/>
          </a:xfrm>
          <a:prstGeom prst="rect">
            <a:avLst/>
          </a:prstGeom>
          <a:ln>
            <a:noFill/>
          </a:ln>
          <a:effectLst>
            <a:softEdge rad="112500"/>
          </a:effectLst>
          <a:extLst>
            <a:ext uri="{53640926-AAD7-44D8-BBD7-CCE9431645EC}">
              <a14:shadowObscured xmlns:a14="http://schemas.microsoft.com/office/drawing/2010/main"/>
            </a:ext>
          </a:extLst>
        </p:spPr>
      </p:pic>
      <p:sp>
        <p:nvSpPr>
          <p:cNvPr id="46" name="45 CuadroTexto"/>
          <p:cNvSpPr txBox="1"/>
          <p:nvPr/>
        </p:nvSpPr>
        <p:spPr>
          <a:xfrm>
            <a:off x="7001289" y="5014135"/>
            <a:ext cx="1698062" cy="276999"/>
          </a:xfrm>
          <a:prstGeom prst="rect">
            <a:avLst/>
          </a:prstGeom>
          <a:noFill/>
        </p:spPr>
        <p:txBody>
          <a:bodyPr wrap="square" rtlCol="0">
            <a:spAutoFit/>
          </a:bodyPr>
          <a:lstStyle/>
          <a:p>
            <a:r>
              <a:rPr lang="es-ES" sz="1200" dirty="0" smtClean="0"/>
              <a:t>Quinta Rincón Real</a:t>
            </a:r>
            <a:endParaRPr lang="es-ES" sz="1200" dirty="0"/>
          </a:p>
        </p:txBody>
      </p:sp>
      <p:pic>
        <p:nvPicPr>
          <p:cNvPr id="47" name="46 Imagen" descr="https://scontent-b-mia.xx.fbcdn.net/hphotos-frc3/t1.0-9/p417x417/971717_10201645524761385_1884909108_n.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76256" y="5291134"/>
            <a:ext cx="1669611" cy="1046798"/>
          </a:xfrm>
          <a:prstGeom prst="rect">
            <a:avLst/>
          </a:prstGeom>
          <a:ln>
            <a:noFill/>
          </a:ln>
          <a:effectLst>
            <a:softEdge rad="112500"/>
          </a:effectLst>
        </p:spPr>
      </p:pic>
    </p:spTree>
    <p:extLst>
      <p:ext uri="{BB962C8B-B14F-4D97-AF65-F5344CB8AC3E}">
        <p14:creationId xmlns:p14="http://schemas.microsoft.com/office/powerpoint/2010/main" val="2138719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1367136" y="278092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0" name="Straight Connector 9"/>
          <p:cNvCxnSpPr/>
          <p:nvPr/>
        </p:nvCxnSpPr>
        <p:spPr>
          <a:xfrm>
            <a:off x="2375248" y="3717032"/>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591272" y="836712"/>
            <a:ext cx="0" cy="3168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91272" y="836712"/>
            <a:ext cx="288032" cy="40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23320" y="3789040"/>
            <a:ext cx="18002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solidFill>
                  <a:schemeClr val="dk1"/>
                </a:solidFill>
              </a:rPr>
              <a:t>Productos Sustitutos</a:t>
            </a:r>
            <a:endParaRPr lang="es-EC" b="1" dirty="0" smtClean="0">
              <a:solidFill>
                <a:schemeClr val="dk1"/>
              </a:solidFill>
            </a:endParaRPr>
          </a:p>
        </p:txBody>
      </p:sp>
      <p:sp>
        <p:nvSpPr>
          <p:cNvPr id="17" name="TextBox 16"/>
          <p:cNvSpPr txBox="1"/>
          <p:nvPr/>
        </p:nvSpPr>
        <p:spPr>
          <a:xfrm>
            <a:off x="2879304" y="548680"/>
            <a:ext cx="18002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solidFill>
                  <a:schemeClr val="dk1"/>
                </a:solidFill>
              </a:rPr>
              <a:t>Barreras de Entrada</a:t>
            </a:r>
            <a:endParaRPr lang="es-EC" b="1" dirty="0" smtClean="0">
              <a:solidFill>
                <a:schemeClr val="dk1"/>
              </a:solidFill>
            </a:endParaRPr>
          </a:p>
        </p:txBody>
      </p:sp>
      <p:sp>
        <p:nvSpPr>
          <p:cNvPr id="26" name="Down Arrow 25"/>
          <p:cNvSpPr/>
          <p:nvPr/>
        </p:nvSpPr>
        <p:spPr>
          <a:xfrm>
            <a:off x="1367136" y="278092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TextBox 26"/>
          <p:cNvSpPr txBox="1"/>
          <p:nvPr/>
        </p:nvSpPr>
        <p:spPr>
          <a:xfrm>
            <a:off x="575048" y="1700808"/>
            <a:ext cx="15121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s-ES" b="1" dirty="0" smtClean="0"/>
              <a:t>Análisis Situacional </a:t>
            </a:r>
            <a:endParaRPr lang="es-EC" dirty="0"/>
          </a:p>
        </p:txBody>
      </p:sp>
      <p:sp>
        <p:nvSpPr>
          <p:cNvPr id="28" name="TextBox 27"/>
          <p:cNvSpPr txBox="1"/>
          <p:nvPr/>
        </p:nvSpPr>
        <p:spPr>
          <a:xfrm>
            <a:off x="575048" y="2708920"/>
            <a:ext cx="1512168"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s-ES" sz="2000" b="1" dirty="0" smtClean="0"/>
              <a:t>Externo </a:t>
            </a:r>
            <a:endParaRPr lang="es-EC" sz="2000" dirty="0"/>
          </a:p>
        </p:txBody>
      </p:sp>
      <p:sp>
        <p:nvSpPr>
          <p:cNvPr id="29" name="Down Arrow 28"/>
          <p:cNvSpPr/>
          <p:nvPr/>
        </p:nvSpPr>
        <p:spPr>
          <a:xfrm>
            <a:off x="1223120" y="242088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TextBox 29"/>
          <p:cNvSpPr txBox="1"/>
          <p:nvPr/>
        </p:nvSpPr>
        <p:spPr>
          <a:xfrm>
            <a:off x="395536" y="3501008"/>
            <a:ext cx="2016224"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lvl="0" algn="ctr"/>
            <a:r>
              <a:rPr lang="es-ES" b="1" dirty="0" smtClean="0"/>
              <a:t>Microambiente</a:t>
            </a:r>
            <a:r>
              <a:rPr lang="es-ES" sz="2000" b="1" dirty="0" smtClean="0"/>
              <a:t> </a:t>
            </a:r>
            <a:endParaRPr lang="es-EC" sz="2000" dirty="0"/>
          </a:p>
        </p:txBody>
      </p:sp>
      <p:sp>
        <p:nvSpPr>
          <p:cNvPr id="31" name="Down Arrow 30"/>
          <p:cNvSpPr/>
          <p:nvPr/>
        </p:nvSpPr>
        <p:spPr>
          <a:xfrm>
            <a:off x="1223120" y="3212976"/>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angle 14"/>
          <p:cNvSpPr/>
          <p:nvPr/>
        </p:nvSpPr>
        <p:spPr>
          <a:xfrm>
            <a:off x="3023320" y="1556792"/>
            <a:ext cx="5328592" cy="100811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400" b="1" dirty="0" smtClean="0">
                <a:solidFill>
                  <a:schemeClr val="tx1"/>
                </a:solidFill>
              </a:rPr>
              <a:t>Políticas de gobiernos.</a:t>
            </a:r>
          </a:p>
          <a:p>
            <a:pPr algn="ctr"/>
            <a:r>
              <a:rPr lang="es-EC" sz="1400" b="1" dirty="0"/>
              <a:t>necesidades de capital o inversión, </a:t>
            </a:r>
          </a:p>
          <a:p>
            <a:pPr algn="ctr"/>
            <a:r>
              <a:rPr lang="es-EC" sz="1400" b="1" dirty="0"/>
              <a:t>La Diferenciación de producto o </a:t>
            </a:r>
            <a:r>
              <a:rPr lang="es-EC" sz="1400" b="1" dirty="0" smtClean="0"/>
              <a:t>servicios</a:t>
            </a:r>
          </a:p>
          <a:p>
            <a:pPr algn="ctr"/>
            <a:r>
              <a:rPr lang="es-EC" sz="1400" b="1" dirty="0" smtClean="0"/>
              <a:t>(marca de </a:t>
            </a:r>
            <a:r>
              <a:rPr lang="es-EC" sz="1400" b="1" dirty="0" smtClean="0"/>
              <a:t>Hoster</a:t>
            </a:r>
            <a:r>
              <a:rPr lang="es-EC" sz="1400" b="1" dirty="0"/>
              <a:t>í</a:t>
            </a:r>
            <a:r>
              <a:rPr lang="es-EC" sz="1400" b="1" dirty="0" smtClean="0"/>
              <a:t>as</a:t>
            </a:r>
            <a:r>
              <a:rPr lang="es-EC" sz="1400" dirty="0"/>
              <a:t>)</a:t>
            </a:r>
            <a:endParaRPr lang="es-EC" sz="1400" dirty="0">
              <a:solidFill>
                <a:schemeClr val="tx1"/>
              </a:solidFill>
            </a:endParaRPr>
          </a:p>
        </p:txBody>
      </p:sp>
      <p:cxnSp>
        <p:nvCxnSpPr>
          <p:cNvPr id="20" name="Straight Arrow Connector 19"/>
          <p:cNvCxnSpPr/>
          <p:nvPr/>
        </p:nvCxnSpPr>
        <p:spPr>
          <a:xfrm>
            <a:off x="2591272" y="4005064"/>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868144" y="3356992"/>
            <a:ext cx="1944216" cy="151216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panose="020B0604020202020204" pitchFamily="34" charset="0"/>
              <a:buChar char="•"/>
            </a:pPr>
            <a:r>
              <a:rPr lang="es-EC" sz="1400" dirty="0" smtClean="0">
                <a:solidFill>
                  <a:schemeClr val="tx1"/>
                </a:solidFill>
              </a:rPr>
              <a:t>QUINTAS</a:t>
            </a:r>
          </a:p>
          <a:p>
            <a:pPr marL="285750" indent="-285750">
              <a:buFont typeface="Arial" panose="020B0604020202020204" pitchFamily="34" charset="0"/>
              <a:buChar char="•"/>
            </a:pPr>
            <a:r>
              <a:rPr lang="es-EC" sz="1400" dirty="0" smtClean="0">
                <a:solidFill>
                  <a:schemeClr val="tx1"/>
                </a:solidFill>
              </a:rPr>
              <a:t>HOTELES</a:t>
            </a:r>
          </a:p>
          <a:p>
            <a:pPr marL="285750" indent="-285750">
              <a:buFont typeface="Arial" panose="020B0604020202020204" pitchFamily="34" charset="0"/>
              <a:buChar char="•"/>
            </a:pPr>
            <a:r>
              <a:rPr lang="es-EC" sz="1400" dirty="0" smtClean="0">
                <a:solidFill>
                  <a:schemeClr val="tx1"/>
                </a:solidFill>
              </a:rPr>
              <a:t>CABAÑAS</a:t>
            </a:r>
          </a:p>
          <a:p>
            <a:pPr marL="285750" indent="-285750">
              <a:buFont typeface="Arial" panose="020B0604020202020204" pitchFamily="34" charset="0"/>
              <a:buChar char="•"/>
            </a:pPr>
            <a:r>
              <a:rPr lang="es-EC" sz="1400" dirty="0" smtClean="0">
                <a:solidFill>
                  <a:schemeClr val="tx1"/>
                </a:solidFill>
              </a:rPr>
              <a:t>HOSTALES</a:t>
            </a:r>
            <a:endParaRPr lang="es-EC" sz="1400" dirty="0">
              <a:solidFill>
                <a:schemeClr val="tx1"/>
              </a:solidFill>
            </a:endParaRPr>
          </a:p>
        </p:txBody>
      </p:sp>
      <p:cxnSp>
        <p:nvCxnSpPr>
          <p:cNvPr id="33" name="Straight Arrow Connector 32"/>
          <p:cNvCxnSpPr>
            <a:stCxn id="16" idx="3"/>
            <a:endCxn id="23" idx="1"/>
          </p:cNvCxnSpPr>
          <p:nvPr/>
        </p:nvCxnSpPr>
        <p:spPr>
          <a:xfrm>
            <a:off x="4823520" y="4112206"/>
            <a:ext cx="1044624" cy="8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34"/>
          <p:cNvSpPr/>
          <p:nvPr/>
        </p:nvSpPr>
        <p:spPr>
          <a:xfrm>
            <a:off x="1043608" y="5085184"/>
            <a:ext cx="2880320" cy="122413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S" sz="1200" b="1" dirty="0" smtClean="0">
                <a:solidFill>
                  <a:schemeClr val="tx1"/>
                </a:solidFill>
              </a:rPr>
              <a:t>AMENAZA</a:t>
            </a:r>
          </a:p>
          <a:p>
            <a:pPr algn="just"/>
            <a:endParaRPr lang="es-EC" sz="1200" dirty="0">
              <a:solidFill>
                <a:schemeClr val="tx1"/>
              </a:solidFill>
            </a:endParaRPr>
          </a:p>
          <a:p>
            <a:pPr lvl="0" algn="ctr">
              <a:buFont typeface="Arial" pitchFamily="34" charset="0"/>
              <a:buChar char="•"/>
            </a:pPr>
            <a:r>
              <a:rPr lang="es-ES" sz="1200" dirty="0" smtClean="0">
                <a:solidFill>
                  <a:schemeClr val="tx1"/>
                </a:solidFill>
              </a:rPr>
              <a:t>Algunas barreras de entradas como impuestos pueden ser una amenaza de medio impacto</a:t>
            </a:r>
            <a:endParaRPr lang="es-EC" sz="1200" dirty="0">
              <a:solidFill>
                <a:schemeClr val="tx1"/>
              </a:solidFill>
            </a:endParaRPr>
          </a:p>
        </p:txBody>
      </p:sp>
      <p:sp>
        <p:nvSpPr>
          <p:cNvPr id="19" name="Rectangle 34"/>
          <p:cNvSpPr/>
          <p:nvPr/>
        </p:nvSpPr>
        <p:spPr>
          <a:xfrm>
            <a:off x="4644008" y="5157192"/>
            <a:ext cx="2880320" cy="122413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S" sz="1200" b="1" dirty="0" smtClean="0">
                <a:solidFill>
                  <a:schemeClr val="tx1"/>
                </a:solidFill>
              </a:rPr>
              <a:t>AMENAZA</a:t>
            </a:r>
          </a:p>
          <a:p>
            <a:pPr algn="just"/>
            <a:endParaRPr lang="es-EC" sz="1200" dirty="0">
              <a:solidFill>
                <a:schemeClr val="tx1"/>
              </a:solidFill>
            </a:endParaRPr>
          </a:p>
          <a:p>
            <a:pPr lvl="0" algn="ctr">
              <a:buFont typeface="Arial" pitchFamily="34" charset="0"/>
              <a:buChar char="•"/>
            </a:pPr>
            <a:r>
              <a:rPr lang="es-ES" sz="1200" dirty="0" smtClean="0">
                <a:solidFill>
                  <a:schemeClr val="tx1"/>
                </a:solidFill>
              </a:rPr>
              <a:t>Los productos sustitutos representa una amenaza de alto impacto por que los clientes o  turistas pueden sustituir a la Hostería.</a:t>
            </a:r>
            <a:endParaRPr lang="es-EC" sz="1200"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02397" y="620688"/>
            <a:ext cx="5760640" cy="11430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3600" b="1" dirty="0" smtClean="0">
                <a:solidFill>
                  <a:schemeClr val="tx2"/>
                </a:solidFill>
                <a:latin typeface="+mj-lt"/>
                <a:ea typeface="+mj-ea"/>
                <a:cs typeface="+mj-cs"/>
              </a:rPr>
              <a:t>ORGANIGRAMA</a:t>
            </a:r>
            <a:endParaRPr kumimoji="0" lang="es-EC" sz="3600" b="1" i="0" u="none" strike="noStrike" kern="1200" cap="none" spc="0" normalizeH="0" baseline="0" noProof="0" dirty="0">
              <a:ln>
                <a:noFill/>
              </a:ln>
              <a:solidFill>
                <a:schemeClr val="tx2"/>
              </a:solidFill>
              <a:effectLst/>
              <a:uLnTx/>
              <a:uFillTx/>
              <a:latin typeface="+mj-lt"/>
              <a:ea typeface="+mj-ea"/>
              <a:cs typeface="+mj-cs"/>
            </a:endParaRPr>
          </a:p>
        </p:txBody>
      </p:sp>
      <p:grpSp>
        <p:nvGrpSpPr>
          <p:cNvPr id="4" name="Grupo 3"/>
          <p:cNvGrpSpPr/>
          <p:nvPr/>
        </p:nvGrpSpPr>
        <p:grpSpPr>
          <a:xfrm>
            <a:off x="241935" y="2309812"/>
            <a:ext cx="8660130" cy="2238375"/>
            <a:chOff x="0" y="0"/>
            <a:chExt cx="9112469" cy="2070494"/>
          </a:xfrm>
        </p:grpSpPr>
        <p:sp>
          <p:nvSpPr>
            <p:cNvPr id="5" name="Cuadro de texto 86"/>
            <p:cNvSpPr txBox="1"/>
            <p:nvPr/>
          </p:nvSpPr>
          <p:spPr>
            <a:xfrm>
              <a:off x="3825766" y="0"/>
              <a:ext cx="1428819" cy="400050"/>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100" b="1" dirty="0">
                  <a:ln w="11113" cap="flat" cmpd="sng" algn="ctr">
                    <a:solidFill>
                      <a:srgbClr val="C0504D"/>
                    </a:solidFill>
                    <a:prstDash val="solid"/>
                    <a:round/>
                  </a:ln>
                  <a:solidFill>
                    <a:schemeClr val="tx1"/>
                  </a:solidFill>
                  <a:effectLst/>
                  <a:ea typeface="Calibri" panose="020F0502020204030204" pitchFamily="34" charset="0"/>
                  <a:cs typeface="Times New Roman" panose="02020603050405020304" pitchFamily="18" charset="0"/>
                </a:rPr>
                <a:t>GERENTE GENERAL</a:t>
              </a:r>
              <a:endParaRPr lang="es-EC" sz="1100" dirty="0">
                <a:solidFill>
                  <a:schemeClr val="tx1"/>
                </a:solidFill>
                <a:effectLst/>
                <a:ea typeface="Calibri" panose="020F0502020204030204" pitchFamily="34" charset="0"/>
                <a:cs typeface="Times New Roman" panose="02020603050405020304" pitchFamily="18" charset="0"/>
              </a:endParaRPr>
            </a:p>
          </p:txBody>
        </p:sp>
        <p:sp>
          <p:nvSpPr>
            <p:cNvPr id="6" name="Cuadro de texto 88"/>
            <p:cNvSpPr txBox="1"/>
            <p:nvPr/>
          </p:nvSpPr>
          <p:spPr>
            <a:xfrm>
              <a:off x="0" y="1650124"/>
              <a:ext cx="1428819" cy="400050"/>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100" b="1" dirty="0">
                  <a:ln w="11113" cap="flat" cmpd="sng" algn="ctr">
                    <a:solidFill>
                      <a:srgbClr val="C0504D"/>
                    </a:solidFill>
                    <a:prstDash val="solid"/>
                    <a:round/>
                  </a:ln>
                  <a:solidFill>
                    <a:schemeClr val="tx1"/>
                  </a:solidFill>
                  <a:effectLst/>
                  <a:ea typeface="Calibri" panose="020F0502020204030204" pitchFamily="34" charset="0"/>
                  <a:cs typeface="Times New Roman" panose="02020603050405020304" pitchFamily="18" charset="0"/>
                </a:rPr>
                <a:t>CONTABILIDAD</a:t>
              </a:r>
              <a:endParaRPr lang="es-EC" sz="1100" dirty="0">
                <a:solidFill>
                  <a:schemeClr val="tx1"/>
                </a:solidFill>
                <a:effectLst/>
                <a:ea typeface="Calibri" panose="020F0502020204030204" pitchFamily="34" charset="0"/>
                <a:cs typeface="Times New Roman" panose="02020603050405020304" pitchFamily="18" charset="0"/>
              </a:endParaRPr>
            </a:p>
          </p:txBody>
        </p:sp>
        <p:sp>
          <p:nvSpPr>
            <p:cNvPr id="7" name="Cuadro de texto 87"/>
            <p:cNvSpPr txBox="1"/>
            <p:nvPr/>
          </p:nvSpPr>
          <p:spPr>
            <a:xfrm>
              <a:off x="1587062" y="1650124"/>
              <a:ext cx="1428819" cy="400050"/>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100" b="1" dirty="0">
                  <a:ln w="11113" cap="flat" cmpd="sng" algn="ctr">
                    <a:solidFill>
                      <a:srgbClr val="C0504D"/>
                    </a:solidFill>
                    <a:prstDash val="solid"/>
                    <a:round/>
                  </a:ln>
                  <a:solidFill>
                    <a:schemeClr val="tx1"/>
                  </a:solidFill>
                  <a:effectLst/>
                  <a:ea typeface="Calibri" panose="020F0502020204030204" pitchFamily="34" charset="0"/>
                  <a:cs typeface="Times New Roman" panose="02020603050405020304" pitchFamily="18" charset="0"/>
                </a:rPr>
                <a:t>RRHH</a:t>
              </a:r>
              <a:endParaRPr lang="es-EC" sz="1100" dirty="0">
                <a:solidFill>
                  <a:schemeClr val="tx1"/>
                </a:solidFill>
                <a:effectLst/>
                <a:ea typeface="Calibri" panose="020F0502020204030204" pitchFamily="34" charset="0"/>
                <a:cs typeface="Times New Roman" panose="02020603050405020304" pitchFamily="18" charset="0"/>
              </a:endParaRPr>
            </a:p>
          </p:txBody>
        </p:sp>
        <p:sp>
          <p:nvSpPr>
            <p:cNvPr id="8" name="Cuadro de texto 89"/>
            <p:cNvSpPr txBox="1"/>
            <p:nvPr/>
          </p:nvSpPr>
          <p:spPr>
            <a:xfrm>
              <a:off x="3100552" y="1650124"/>
              <a:ext cx="1428819" cy="400050"/>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100" b="1" dirty="0">
                  <a:ln w="11113" cap="flat" cmpd="sng" algn="ctr">
                    <a:solidFill>
                      <a:srgbClr val="C0504D"/>
                    </a:solidFill>
                    <a:prstDash val="solid"/>
                    <a:round/>
                  </a:ln>
                  <a:solidFill>
                    <a:schemeClr val="tx1"/>
                  </a:solidFill>
                  <a:effectLst/>
                  <a:ea typeface="Calibri" panose="020F0502020204030204" pitchFamily="34" charset="0"/>
                  <a:cs typeface="Times New Roman" panose="02020603050405020304" pitchFamily="18" charset="0"/>
                </a:rPr>
                <a:t>OPERACIONES</a:t>
              </a:r>
              <a:endParaRPr lang="es-EC" sz="1100" dirty="0">
                <a:solidFill>
                  <a:schemeClr val="tx1"/>
                </a:solidFill>
                <a:effectLst/>
                <a:ea typeface="Calibri" panose="020F0502020204030204" pitchFamily="34" charset="0"/>
                <a:cs typeface="Times New Roman" panose="02020603050405020304" pitchFamily="18" charset="0"/>
              </a:endParaRPr>
            </a:p>
          </p:txBody>
        </p:sp>
        <p:sp>
          <p:nvSpPr>
            <p:cNvPr id="9" name="Cuadro de texto 90"/>
            <p:cNvSpPr txBox="1"/>
            <p:nvPr/>
          </p:nvSpPr>
          <p:spPr>
            <a:xfrm>
              <a:off x="4645573" y="1650124"/>
              <a:ext cx="1428819" cy="400050"/>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100" b="1" dirty="0">
                  <a:ln w="11113" cap="flat" cmpd="sng" algn="ctr">
                    <a:solidFill>
                      <a:srgbClr val="C0504D"/>
                    </a:solidFill>
                    <a:prstDash val="solid"/>
                    <a:round/>
                  </a:ln>
                  <a:solidFill>
                    <a:schemeClr val="tx1"/>
                  </a:solidFill>
                  <a:effectLst/>
                  <a:ea typeface="Calibri" panose="020F0502020204030204" pitchFamily="34" charset="0"/>
                  <a:cs typeface="Times New Roman" panose="02020603050405020304" pitchFamily="18" charset="0"/>
                </a:rPr>
                <a:t>SEGURIDAD</a:t>
              </a:r>
              <a:endParaRPr lang="es-EC" sz="1100" dirty="0">
                <a:solidFill>
                  <a:schemeClr val="tx1"/>
                </a:solidFill>
                <a:effectLst/>
                <a:ea typeface="Calibri" panose="020F0502020204030204" pitchFamily="34" charset="0"/>
                <a:cs typeface="Times New Roman" panose="02020603050405020304" pitchFamily="18" charset="0"/>
              </a:endParaRPr>
            </a:p>
          </p:txBody>
        </p:sp>
        <p:cxnSp>
          <p:nvCxnSpPr>
            <p:cNvPr id="10" name="Conector recto 9"/>
            <p:cNvCxnSpPr/>
            <p:nvPr/>
          </p:nvCxnSpPr>
          <p:spPr>
            <a:xfrm>
              <a:off x="4529959" y="399393"/>
              <a:ext cx="21021" cy="1071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2291256" y="1450428"/>
              <a:ext cx="9992" cy="200025"/>
            </a:xfrm>
            <a:prstGeom prst="line">
              <a:avLst/>
            </a:prstGeom>
          </p:spPr>
          <p:style>
            <a:lnRef idx="1">
              <a:schemeClr val="accent1"/>
            </a:lnRef>
            <a:fillRef idx="0">
              <a:schemeClr val="accent1"/>
            </a:fillRef>
            <a:effectRef idx="0">
              <a:schemeClr val="accent1"/>
            </a:effectRef>
            <a:fontRef idx="minor">
              <a:schemeClr val="tx1"/>
            </a:fontRef>
          </p:style>
        </p:cxnSp>
        <p:sp>
          <p:nvSpPr>
            <p:cNvPr id="12" name="Cuadro de texto 91"/>
            <p:cNvSpPr txBox="1"/>
            <p:nvPr/>
          </p:nvSpPr>
          <p:spPr>
            <a:xfrm>
              <a:off x="6253656" y="1650124"/>
              <a:ext cx="1334813" cy="420370"/>
            </a:xfrm>
            <a:prstGeom prst="rect">
              <a:avLst/>
            </a:prstGeom>
            <a:ln>
              <a:prstDash val="dashDot"/>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100" b="1" dirty="0">
                  <a:ln w="11113" cap="flat" cmpd="sng" algn="ctr">
                    <a:solidFill>
                      <a:srgbClr val="C0504D"/>
                    </a:solidFill>
                    <a:prstDash val="solid"/>
                    <a:round/>
                  </a:ln>
                  <a:solidFill>
                    <a:schemeClr val="tx1"/>
                  </a:solidFill>
                  <a:effectLst/>
                  <a:ea typeface="Calibri" panose="020F0502020204030204" pitchFamily="34" charset="0"/>
                  <a:cs typeface="Times New Roman" panose="02020603050405020304" pitchFamily="18" charset="0"/>
                </a:rPr>
                <a:t>MARKETING Y VENTAS</a:t>
              </a:r>
              <a:endParaRPr lang="es-EC" sz="1100" dirty="0">
                <a:solidFill>
                  <a:schemeClr val="tx1"/>
                </a:solidFill>
                <a:effectLst/>
                <a:ea typeface="Calibri" panose="020F0502020204030204" pitchFamily="34" charset="0"/>
                <a:cs typeface="Times New Roman" panose="02020603050405020304" pitchFamily="18" charset="0"/>
              </a:endParaRPr>
            </a:p>
          </p:txBody>
        </p:sp>
        <p:sp>
          <p:nvSpPr>
            <p:cNvPr id="13" name="Cuadro de texto 92"/>
            <p:cNvSpPr txBox="1"/>
            <p:nvPr/>
          </p:nvSpPr>
          <p:spPr>
            <a:xfrm>
              <a:off x="7819697" y="1650124"/>
              <a:ext cx="1292772" cy="400050"/>
            </a:xfrm>
            <a:prstGeom prst="rect">
              <a:avLst/>
            </a:prstGeom>
            <a:ln>
              <a:prstDash val="dashDot"/>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100" b="1" dirty="0">
                  <a:ln w="11113" cap="flat" cmpd="sng" algn="ctr">
                    <a:solidFill>
                      <a:srgbClr val="C0504D"/>
                    </a:solidFill>
                    <a:prstDash val="solid"/>
                    <a:round/>
                  </a:ln>
                  <a:solidFill>
                    <a:schemeClr val="tx1"/>
                  </a:solidFill>
                  <a:effectLst/>
                  <a:ea typeface="Calibri" panose="020F0502020204030204" pitchFamily="34" charset="0"/>
                  <a:cs typeface="Times New Roman" panose="02020603050405020304" pitchFamily="18" charset="0"/>
                </a:rPr>
                <a:t>SISTEMAS</a:t>
              </a:r>
              <a:endParaRPr lang="es-EC" sz="1100" dirty="0">
                <a:solidFill>
                  <a:schemeClr val="tx1"/>
                </a:solidFill>
                <a:effectLst/>
                <a:ea typeface="Calibri" panose="020F0502020204030204" pitchFamily="34" charset="0"/>
                <a:cs typeface="Times New Roman" panose="02020603050405020304" pitchFamily="18" charset="0"/>
              </a:endParaRPr>
            </a:p>
          </p:txBody>
        </p:sp>
        <p:cxnSp>
          <p:nvCxnSpPr>
            <p:cNvPr id="14" name="Conector recto 13"/>
            <p:cNvCxnSpPr/>
            <p:nvPr/>
          </p:nvCxnSpPr>
          <p:spPr>
            <a:xfrm flipV="1">
              <a:off x="630621" y="1450428"/>
              <a:ext cx="7819697" cy="1051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uadro de texto 81"/>
            <p:cNvSpPr txBox="1"/>
            <p:nvPr/>
          </p:nvSpPr>
          <p:spPr>
            <a:xfrm>
              <a:off x="4960883" y="662152"/>
              <a:ext cx="1428819" cy="46245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100" b="1" dirty="0">
                  <a:ln w="11113" cap="flat" cmpd="sng" algn="ctr">
                    <a:solidFill>
                      <a:srgbClr val="C0504D"/>
                    </a:solidFill>
                    <a:prstDash val="solid"/>
                    <a:round/>
                  </a:ln>
                  <a:solidFill>
                    <a:schemeClr val="tx1"/>
                  </a:solidFill>
                  <a:effectLst/>
                  <a:ea typeface="Calibri" panose="020F0502020204030204" pitchFamily="34" charset="0"/>
                  <a:cs typeface="Times New Roman" panose="02020603050405020304" pitchFamily="18" charset="0"/>
                </a:rPr>
                <a:t>ASISTENTE DE GERENCIA</a:t>
              </a:r>
              <a:endParaRPr lang="es-EC" sz="1100" dirty="0">
                <a:solidFill>
                  <a:schemeClr val="tx1"/>
                </a:solidFill>
                <a:effectLst/>
                <a:ea typeface="Calibri" panose="020F0502020204030204" pitchFamily="34" charset="0"/>
                <a:cs typeface="Times New Roman" panose="02020603050405020304" pitchFamily="18" charset="0"/>
              </a:endParaRPr>
            </a:p>
          </p:txBody>
        </p:sp>
      </p:grpSp>
      <p:cxnSp>
        <p:nvCxnSpPr>
          <p:cNvPr id="18" name="Conector recto 17"/>
          <p:cNvCxnSpPr/>
          <p:nvPr/>
        </p:nvCxnSpPr>
        <p:spPr>
          <a:xfrm>
            <a:off x="818088" y="3877488"/>
            <a:ext cx="9496" cy="216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3823314" y="3888532"/>
            <a:ext cx="9496" cy="216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5462006" y="3899575"/>
            <a:ext cx="9496" cy="216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6890514" y="3877488"/>
            <a:ext cx="9496" cy="2162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8278269" y="3861048"/>
            <a:ext cx="9496" cy="2162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289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499992" y="116632"/>
            <a:ext cx="4464496" cy="11430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smtClean="0">
                <a:ln>
                  <a:noFill/>
                </a:ln>
                <a:solidFill>
                  <a:schemeClr val="tx2"/>
                </a:solidFill>
                <a:effectLst/>
                <a:uLnTx/>
                <a:uFillTx/>
                <a:latin typeface="+mj-lt"/>
                <a:ea typeface="+mj-ea"/>
                <a:cs typeface="+mj-cs"/>
              </a:rPr>
              <a:t>FODA HOSTERIA CASTILLO DEL VALLE</a:t>
            </a:r>
            <a:endParaRPr kumimoji="0" lang="es-EC" sz="2800" b="1" i="0" u="none" strike="noStrike" kern="1200" cap="none" spc="0" normalizeH="0" baseline="0" noProof="0" dirty="0">
              <a:ln>
                <a:noFill/>
              </a:ln>
              <a:solidFill>
                <a:schemeClr val="tx2"/>
              </a:solidFill>
              <a:effectLst/>
              <a:uLnTx/>
              <a:uFillTx/>
              <a:latin typeface="+mj-lt"/>
              <a:ea typeface="+mj-ea"/>
              <a:cs typeface="+mj-cs"/>
            </a:endParaRPr>
          </a:p>
        </p:txBody>
      </p:sp>
      <p:pic>
        <p:nvPicPr>
          <p:cNvPr id="5" name="Imagen 4"/>
          <p:cNvPicPr>
            <a:picLocks noChangeAspect="1"/>
          </p:cNvPicPr>
          <p:nvPr/>
        </p:nvPicPr>
        <p:blipFill>
          <a:blip r:embed="rId2"/>
          <a:stretch>
            <a:fillRect/>
          </a:stretch>
        </p:blipFill>
        <p:spPr>
          <a:xfrm>
            <a:off x="107504" y="1280436"/>
            <a:ext cx="4284500" cy="2624400"/>
          </a:xfrm>
          <a:prstGeom prst="rect">
            <a:avLst/>
          </a:prstGeom>
        </p:spPr>
      </p:pic>
      <p:pic>
        <p:nvPicPr>
          <p:cNvPr id="7" name="Imagen 6"/>
          <p:cNvPicPr>
            <a:picLocks noChangeAspect="1"/>
          </p:cNvPicPr>
          <p:nvPr/>
        </p:nvPicPr>
        <p:blipFill>
          <a:blip r:embed="rId3"/>
          <a:stretch>
            <a:fillRect/>
          </a:stretch>
        </p:blipFill>
        <p:spPr>
          <a:xfrm>
            <a:off x="107504" y="4013565"/>
            <a:ext cx="4284500" cy="2367764"/>
          </a:xfrm>
          <a:prstGeom prst="rect">
            <a:avLst/>
          </a:prstGeom>
        </p:spPr>
      </p:pic>
      <p:pic>
        <p:nvPicPr>
          <p:cNvPr id="8" name="Imagen 7"/>
          <p:cNvPicPr>
            <a:picLocks noChangeAspect="1"/>
          </p:cNvPicPr>
          <p:nvPr/>
        </p:nvPicPr>
        <p:blipFill>
          <a:blip r:embed="rId4"/>
          <a:stretch>
            <a:fillRect/>
          </a:stretch>
        </p:blipFill>
        <p:spPr>
          <a:xfrm>
            <a:off x="4499992" y="1230792"/>
            <a:ext cx="4284500" cy="2754000"/>
          </a:xfrm>
          <a:prstGeom prst="rect">
            <a:avLst/>
          </a:prstGeom>
        </p:spPr>
      </p:pic>
      <p:pic>
        <p:nvPicPr>
          <p:cNvPr id="10" name="Imagen 9"/>
          <p:cNvPicPr>
            <a:picLocks noChangeAspect="1"/>
          </p:cNvPicPr>
          <p:nvPr/>
        </p:nvPicPr>
        <p:blipFill>
          <a:blip r:embed="rId5"/>
          <a:stretch>
            <a:fillRect/>
          </a:stretch>
        </p:blipFill>
        <p:spPr>
          <a:xfrm>
            <a:off x="4499992" y="4013565"/>
            <a:ext cx="4284500" cy="2397600"/>
          </a:xfrm>
          <a:prstGeom prst="rect">
            <a:avLst/>
          </a:prstGeom>
        </p:spPr>
      </p:pic>
    </p:spTree>
    <p:extLst>
      <p:ext uri="{BB962C8B-B14F-4D97-AF65-F5344CB8AC3E}">
        <p14:creationId xmlns:p14="http://schemas.microsoft.com/office/powerpoint/2010/main" val="1241692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6673" y="1926961"/>
            <a:ext cx="8856984" cy="1513235"/>
          </a:xfrm>
          <a:prstGeom prst="rect">
            <a:avLst/>
          </a:prstGeom>
        </p:spPr>
        <p:txBody>
          <a:bodyPr wrap="square">
            <a:spAutoFit/>
          </a:bodyPr>
          <a:lstStyle/>
          <a:p>
            <a:pPr>
              <a:lnSpc>
                <a:spcPct val="200000"/>
              </a:lnSpc>
              <a:spcAft>
                <a:spcPts val="1000"/>
              </a:spcAft>
            </a:pPr>
            <a:r>
              <a:rPr lang="es-EC" sz="1400" b="1" dirty="0">
                <a:latin typeface="Arial" panose="020B0604020202020204" pitchFamily="34" charset="0"/>
                <a:ea typeface="Calibri" panose="020F0502020204030204" pitchFamily="34" charset="0"/>
                <a:cs typeface="Times New Roman" panose="02020603050405020304" pitchFamily="18" charset="0"/>
              </a:rPr>
              <a:t> INDICE DE APROVECHABILIDAD </a:t>
            </a:r>
            <a:r>
              <a:rPr lang="es-EC" sz="1400" b="1" dirty="0" smtClean="0">
                <a:latin typeface="Arial" panose="020B0604020202020204" pitchFamily="34" charset="0"/>
                <a:ea typeface="Calibri" panose="020F0502020204030204" pitchFamily="34" charset="0"/>
                <a:cs typeface="Times New Roman" panose="02020603050405020304" pitchFamily="18" charset="0"/>
              </a:rPr>
              <a:t>(FA)= (</a:t>
            </a:r>
            <a:r>
              <a:rPr lang="es-EC" sz="1400" b="1" dirty="0">
                <a:latin typeface="Arial" panose="020B0604020202020204" pitchFamily="34" charset="0"/>
                <a:ea typeface="Calibri" panose="020F0502020204030204" pitchFamily="34" charset="0"/>
                <a:cs typeface="Times New Roman" panose="02020603050405020304" pitchFamily="18" charset="0"/>
              </a:rPr>
              <a:t>288 / (10*10*5) )* 100%= 288/500= 58</a:t>
            </a:r>
            <a:r>
              <a:rPr lang="es-EC" sz="1400" b="1" dirty="0" smtClean="0">
                <a:latin typeface="Arial" panose="020B0604020202020204" pitchFamily="34" charset="0"/>
                <a:ea typeface="Calibri" panose="020F0502020204030204" pitchFamily="34" charset="0"/>
                <a:cs typeface="Times New Roman" panose="02020603050405020304" pitchFamily="18" charset="0"/>
              </a:rPr>
              <a:t>%.</a:t>
            </a:r>
            <a:endParaRPr lang="es-EC" sz="12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000"/>
              </a:spcAft>
            </a:pPr>
            <a:r>
              <a:rPr lang="es-EC" sz="1400" b="1" dirty="0" smtClean="0">
                <a:latin typeface="Arial" panose="020B0604020202020204" pitchFamily="34" charset="0"/>
                <a:ea typeface="Calibri" panose="020F0502020204030204" pitchFamily="34" charset="0"/>
              </a:rPr>
              <a:t>Las </a:t>
            </a:r>
            <a:r>
              <a:rPr lang="es-EC" sz="1400" b="1" dirty="0">
                <a:latin typeface="Arial" panose="020B0604020202020204" pitchFamily="34" charset="0"/>
                <a:ea typeface="Calibri" panose="020F0502020204030204" pitchFamily="34" charset="0"/>
              </a:rPr>
              <a:t>fortalezas que tiene la HOSTERIA CASTILLO DEL VALLE apoyan en un 58% al aprovechamiento de las oportunidades que se </a:t>
            </a:r>
            <a:r>
              <a:rPr lang="es-EC" sz="1400" b="1" dirty="0" smtClean="0">
                <a:latin typeface="Arial" panose="020B0604020202020204" pitchFamily="34" charset="0"/>
                <a:ea typeface="Calibri" panose="020F0502020204030204" pitchFamily="34" charset="0"/>
              </a:rPr>
              <a:t>presentan.</a:t>
            </a:r>
            <a:endParaRPr lang="es-EC" sz="1400" b="1" dirty="0"/>
          </a:p>
        </p:txBody>
      </p:sp>
      <p:sp>
        <p:nvSpPr>
          <p:cNvPr id="3" name="Rectángulo 2"/>
          <p:cNvSpPr/>
          <p:nvPr/>
        </p:nvSpPr>
        <p:spPr>
          <a:xfrm>
            <a:off x="263100" y="3501008"/>
            <a:ext cx="8545792" cy="2067233"/>
          </a:xfrm>
          <a:prstGeom prst="rect">
            <a:avLst/>
          </a:prstGeom>
        </p:spPr>
        <p:txBody>
          <a:bodyPr wrap="square">
            <a:spAutoFit/>
          </a:bodyPr>
          <a:lstStyle/>
          <a:p>
            <a:pPr>
              <a:lnSpc>
                <a:spcPct val="200000"/>
              </a:lnSpc>
              <a:spcAft>
                <a:spcPts val="1000"/>
              </a:spcAft>
            </a:pPr>
            <a:r>
              <a:rPr lang="es-EC" b="1" dirty="0">
                <a:latin typeface="Arial" panose="020B0604020202020204" pitchFamily="34" charset="0"/>
                <a:ea typeface="Calibri" panose="020F0502020204030204" pitchFamily="34" charset="0"/>
                <a:cs typeface="Times New Roman" panose="02020603050405020304" pitchFamily="18" charset="0"/>
              </a:rPr>
              <a:t> </a:t>
            </a:r>
            <a:r>
              <a:rPr lang="es-EC" sz="1400" b="1" dirty="0">
                <a:latin typeface="Arial" panose="020B0604020202020204" pitchFamily="34" charset="0"/>
                <a:ea typeface="Calibri" panose="020F0502020204030204" pitchFamily="34" charset="0"/>
                <a:cs typeface="Times New Roman" panose="02020603050405020304" pitchFamily="18" charset="0"/>
              </a:rPr>
              <a:t>INDICE DE </a:t>
            </a:r>
            <a:r>
              <a:rPr lang="es-EC" sz="1400" b="1" dirty="0" smtClean="0">
                <a:latin typeface="Arial" panose="020B0604020202020204" pitchFamily="34" charset="0"/>
                <a:ea typeface="Calibri" panose="020F0502020204030204" pitchFamily="34" charset="0"/>
                <a:cs typeface="Times New Roman" panose="02020603050405020304" pitchFamily="18" charset="0"/>
              </a:rPr>
              <a:t>APROVECHABILIDAD(FA) </a:t>
            </a:r>
            <a:r>
              <a:rPr lang="es-EC" sz="1400" b="1" dirty="0">
                <a:latin typeface="Arial" panose="020B0604020202020204" pitchFamily="34" charset="0"/>
                <a:ea typeface="Calibri" panose="020F0502020204030204" pitchFamily="34" charset="0"/>
                <a:cs typeface="Times New Roman" panose="02020603050405020304" pitchFamily="18" charset="0"/>
              </a:rPr>
              <a:t>=    (196 / (10*8*5) )* 100%= 196/400= 49%</a:t>
            </a:r>
            <a:endParaRPr lang="es-EC" sz="12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1000"/>
              </a:spcAft>
            </a:pPr>
            <a:r>
              <a:rPr lang="es-EC" sz="1400" b="1" dirty="0">
                <a:latin typeface="Arial" panose="020B0604020202020204" pitchFamily="34" charset="0"/>
                <a:ea typeface="Calibri" panose="020F0502020204030204" pitchFamily="34" charset="0"/>
                <a:cs typeface="Times New Roman" panose="02020603050405020304" pitchFamily="18" charset="0"/>
              </a:rPr>
              <a:t> </a:t>
            </a:r>
            <a:r>
              <a:rPr lang="es-EC" sz="1400" b="1" dirty="0" smtClean="0">
                <a:latin typeface="Arial" panose="020B0604020202020204" pitchFamily="34" charset="0"/>
                <a:ea typeface="Calibri" panose="020F0502020204030204" pitchFamily="34" charset="0"/>
                <a:cs typeface="Times New Roman" panose="02020603050405020304" pitchFamily="18" charset="0"/>
              </a:rPr>
              <a:t>El </a:t>
            </a:r>
            <a:r>
              <a:rPr lang="es-EC" sz="1400" b="1" dirty="0">
                <a:latin typeface="Arial" panose="020B0604020202020204" pitchFamily="34" charset="0"/>
                <a:ea typeface="Calibri" panose="020F0502020204030204" pitchFamily="34" charset="0"/>
                <a:cs typeface="Times New Roman" panose="02020603050405020304" pitchFamily="18" charset="0"/>
              </a:rPr>
              <a:t>49% refleja que tiene la HOSTERIA CASTILLO DEL VALLE no tiene suficientes fortalezas para afrontar las amenazas externas, lo cual prevé un futuro no muy rentable y se debería trabajar en una ampliación en el segmento de mercado.</a:t>
            </a:r>
            <a:endParaRPr lang="es-EC" sz="1400" b="1" dirty="0"/>
          </a:p>
        </p:txBody>
      </p:sp>
      <p:sp>
        <p:nvSpPr>
          <p:cNvPr id="4" name="Title 1"/>
          <p:cNvSpPr txBox="1">
            <a:spLocks/>
          </p:cNvSpPr>
          <p:nvPr/>
        </p:nvSpPr>
        <p:spPr>
          <a:xfrm>
            <a:off x="2123728" y="692696"/>
            <a:ext cx="648072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dirty="0" smtClean="0">
                <a:ln>
                  <a:noFill/>
                </a:ln>
                <a:solidFill>
                  <a:schemeClr val="tx2"/>
                </a:solidFill>
                <a:effectLst/>
                <a:uLnTx/>
                <a:uFillTx/>
                <a:latin typeface="+mj-lt"/>
                <a:ea typeface="+mj-ea"/>
                <a:cs typeface="+mj-cs"/>
              </a:rPr>
              <a:t>INDICADORES DEL CRUCE DE MATRICES</a:t>
            </a:r>
            <a:br>
              <a:rPr kumimoji="0" lang="es-ES" sz="3600" b="1" i="0" u="none" strike="noStrike" kern="1200" cap="none" spc="0" normalizeH="0" baseline="0" noProof="0" dirty="0" smtClean="0">
                <a:ln>
                  <a:noFill/>
                </a:ln>
                <a:solidFill>
                  <a:schemeClr val="tx2"/>
                </a:solidFill>
                <a:effectLst/>
                <a:uLnTx/>
                <a:uFillTx/>
                <a:latin typeface="+mj-lt"/>
                <a:ea typeface="+mj-ea"/>
                <a:cs typeface="+mj-cs"/>
              </a:rPr>
            </a:br>
            <a:endParaRPr kumimoji="0" lang="es-EC" sz="3600" b="1"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2732782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5536" y="1628800"/>
            <a:ext cx="8208912" cy="1605568"/>
          </a:xfrm>
          <a:prstGeom prst="rect">
            <a:avLst/>
          </a:prstGeom>
        </p:spPr>
        <p:txBody>
          <a:bodyPr wrap="square">
            <a:spAutoFit/>
          </a:bodyPr>
          <a:lstStyle/>
          <a:p>
            <a:pPr>
              <a:lnSpc>
                <a:spcPct val="200000"/>
              </a:lnSpc>
              <a:spcAft>
                <a:spcPts val="1000"/>
              </a:spcAft>
            </a:pPr>
            <a:r>
              <a:rPr lang="es-EC" sz="1600" dirty="0" smtClean="0">
                <a:latin typeface="Arial" panose="020B0604020202020204" pitchFamily="34" charset="0"/>
                <a:ea typeface="Calibri" panose="020F0502020204030204" pitchFamily="34" charset="0"/>
                <a:cs typeface="Times New Roman" panose="02020603050405020304" pitchFamily="18" charset="0"/>
              </a:rPr>
              <a:t>INDICE </a:t>
            </a:r>
            <a:r>
              <a:rPr lang="es-EC" sz="1600" dirty="0">
                <a:latin typeface="Arial" panose="020B0604020202020204" pitchFamily="34" charset="0"/>
                <a:ea typeface="Calibri" panose="020F0502020204030204" pitchFamily="34" charset="0"/>
                <a:cs typeface="Times New Roman" panose="02020603050405020304" pitchFamily="18" charset="0"/>
              </a:rPr>
              <a:t>DE </a:t>
            </a:r>
            <a:r>
              <a:rPr lang="es-EC" sz="1600" dirty="0" smtClean="0">
                <a:latin typeface="Arial" panose="020B0604020202020204" pitchFamily="34" charset="0"/>
                <a:ea typeface="Calibri" panose="020F0502020204030204" pitchFamily="34" charset="0"/>
                <a:cs typeface="Times New Roman" panose="02020603050405020304" pitchFamily="18" charset="0"/>
              </a:rPr>
              <a:t>VULNERABILIDAD(DO) </a:t>
            </a:r>
            <a:r>
              <a:rPr lang="es-EC" sz="1600" dirty="0">
                <a:latin typeface="Arial" panose="020B0604020202020204" pitchFamily="34" charset="0"/>
                <a:ea typeface="Calibri" panose="020F0502020204030204" pitchFamily="34" charset="0"/>
                <a:cs typeface="Times New Roman" panose="02020603050405020304" pitchFamily="18" charset="0"/>
              </a:rPr>
              <a:t>=    (269 / (8*10*5) )* 100%= 269/400= 69%</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es-EC" sz="1600" dirty="0">
                <a:latin typeface="Arial" panose="020B0604020202020204" pitchFamily="34" charset="0"/>
                <a:ea typeface="Calibri" panose="020F0502020204030204" pitchFamily="34" charset="0"/>
              </a:rPr>
              <a:t> </a:t>
            </a:r>
            <a:r>
              <a:rPr lang="es-EC" sz="1400" b="1" dirty="0">
                <a:latin typeface="Arial" panose="020B0604020202020204" pitchFamily="34" charset="0"/>
                <a:ea typeface="Calibri" panose="020F0502020204030204" pitchFamily="34" charset="0"/>
              </a:rPr>
              <a:t>El 69% de la HOSTERIA CASTILLO DEL VALLE representa que las oportunidades se encuentran sobre las debilidades debiendo aprovechar para poder captar mayores turistas ya que existe sostenimiento turístico </a:t>
            </a:r>
            <a:r>
              <a:rPr lang="es-EC" sz="1400" b="1" dirty="0">
                <a:latin typeface="Arial" panose="020B0604020202020204" pitchFamily="34" charset="0"/>
                <a:ea typeface="Calibri" panose="020F0502020204030204" pitchFamily="34" charset="0"/>
              </a:rPr>
              <a:t>de</a:t>
            </a:r>
            <a:r>
              <a:rPr lang="es-EC" sz="1400" b="1" dirty="0">
                <a:latin typeface="Arial" panose="020B0604020202020204" pitchFamily="34" charset="0"/>
                <a:ea typeface="Calibri" panose="020F0502020204030204" pitchFamily="34" charset="0"/>
              </a:rPr>
              <a:t> la parte cultural a nivel local y regional pero a u vez la Hostería debe de planificar mejor sus servicios</a:t>
            </a:r>
          </a:p>
        </p:txBody>
      </p:sp>
      <p:sp>
        <p:nvSpPr>
          <p:cNvPr id="3" name="Rectángulo 2"/>
          <p:cNvSpPr/>
          <p:nvPr/>
        </p:nvSpPr>
        <p:spPr>
          <a:xfrm>
            <a:off x="251520" y="3501008"/>
            <a:ext cx="8232676" cy="2621230"/>
          </a:xfrm>
          <a:prstGeom prst="rect">
            <a:avLst/>
          </a:prstGeom>
        </p:spPr>
        <p:txBody>
          <a:bodyPr wrap="square">
            <a:spAutoFit/>
          </a:bodyPr>
          <a:lstStyle/>
          <a:p>
            <a:pPr>
              <a:lnSpc>
                <a:spcPct val="200000"/>
              </a:lnSpc>
              <a:spcAft>
                <a:spcPts val="1000"/>
              </a:spcAft>
            </a:pPr>
            <a:r>
              <a:rPr lang="es-EC" sz="1400" dirty="0">
                <a:latin typeface="Arial" panose="020B0604020202020204" pitchFamily="34" charset="0"/>
                <a:ea typeface="Calibri" panose="020F0502020204030204" pitchFamily="34" charset="0"/>
                <a:cs typeface="Times New Roman" panose="02020603050405020304" pitchFamily="18" charset="0"/>
              </a:rPr>
              <a:t>INDICE DE </a:t>
            </a:r>
            <a:r>
              <a:rPr lang="es-EC" sz="1400" dirty="0" smtClean="0">
                <a:latin typeface="Arial" panose="020B0604020202020204" pitchFamily="34" charset="0"/>
                <a:ea typeface="Calibri" panose="020F0502020204030204" pitchFamily="34" charset="0"/>
                <a:cs typeface="Times New Roman" panose="02020603050405020304" pitchFamily="18" charset="0"/>
              </a:rPr>
              <a:t>VULNERABILIDAD(DA) </a:t>
            </a:r>
            <a:r>
              <a:rPr lang="es-EC" sz="1400" dirty="0">
                <a:latin typeface="Arial" panose="020B0604020202020204" pitchFamily="34" charset="0"/>
                <a:ea typeface="Calibri" panose="020F0502020204030204" pitchFamily="34" charset="0"/>
                <a:cs typeface="Times New Roman" panose="02020603050405020304" pitchFamily="18" charset="0"/>
              </a:rPr>
              <a:t>=    (144 / (8*10*5) )* 100%= 144/400= 36</a:t>
            </a:r>
            <a:r>
              <a:rPr lang="es-EC" dirty="0" smtClean="0">
                <a:latin typeface="Arial" panose="020B0604020202020204" pitchFamily="34" charset="0"/>
                <a:ea typeface="Calibri" panose="020F0502020204030204" pitchFamily="34" charset="0"/>
                <a:cs typeface="Times New Roman" panose="02020603050405020304" pitchFamily="18" charset="0"/>
              </a:rPr>
              <a:t>%</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1000"/>
              </a:spcAft>
            </a:pPr>
            <a:r>
              <a:rPr lang="es-EC" dirty="0" smtClean="0">
                <a:latin typeface="Arial" panose="020B0604020202020204" pitchFamily="34" charset="0"/>
                <a:ea typeface="Calibri" panose="020F0502020204030204" pitchFamily="34" charset="0"/>
              </a:rPr>
              <a:t> </a:t>
            </a:r>
            <a:r>
              <a:rPr lang="es-EC" sz="1400" b="1" dirty="0">
                <a:latin typeface="Arial" panose="020B0604020202020204" pitchFamily="34" charset="0"/>
                <a:ea typeface="Calibri" panose="020F0502020204030204" pitchFamily="34" charset="0"/>
              </a:rPr>
              <a:t>Las debilidades que tiene la HOSTERIA CASTILLO DEL VALLE frente a las amenazas representan </a:t>
            </a:r>
            <a:r>
              <a:rPr lang="es-EC" sz="1400" b="1" dirty="0">
                <a:latin typeface="Arial" panose="020B0604020202020204" pitchFamily="34" charset="0"/>
                <a:ea typeface="Calibri" panose="020F0502020204030204" pitchFamily="34" charset="0"/>
              </a:rPr>
              <a:t>tan</a:t>
            </a:r>
            <a:r>
              <a:rPr lang="es-EC" sz="1400" b="1" dirty="0">
                <a:latin typeface="Arial" panose="020B0604020202020204" pitchFamily="34" charset="0"/>
                <a:ea typeface="Calibri" panose="020F0502020204030204" pitchFamily="34" charset="0"/>
              </a:rPr>
              <a:t> solo el 36% lo que significa que las amenazas externas pueden contrarrestarse siendo la de mayor impacto la competencia a nivel regional y como productos sustitutos los </a:t>
            </a:r>
            <a:r>
              <a:rPr lang="es-EC" sz="1400" b="1" dirty="0" smtClean="0">
                <a:latin typeface="Arial" panose="020B0604020202020204" pitchFamily="34" charset="0"/>
                <a:ea typeface="Calibri" panose="020F0502020204030204" pitchFamily="34" charset="0"/>
              </a:rPr>
              <a:t>hoteles.</a:t>
            </a:r>
            <a:endParaRPr lang="es-EC" sz="1400" b="1" dirty="0">
              <a:latin typeface="Arial" panose="020B0604020202020204" pitchFamily="34" charset="0"/>
              <a:ea typeface="Calibri" panose="020F0502020204030204" pitchFamily="34" charset="0"/>
            </a:endParaRPr>
          </a:p>
        </p:txBody>
      </p:sp>
      <p:sp>
        <p:nvSpPr>
          <p:cNvPr id="4" name="Title 1"/>
          <p:cNvSpPr txBox="1">
            <a:spLocks/>
          </p:cNvSpPr>
          <p:nvPr/>
        </p:nvSpPr>
        <p:spPr>
          <a:xfrm>
            <a:off x="2411760" y="605602"/>
            <a:ext cx="648072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dirty="0" smtClean="0">
                <a:ln>
                  <a:noFill/>
                </a:ln>
                <a:solidFill>
                  <a:schemeClr val="tx2"/>
                </a:solidFill>
                <a:effectLst/>
                <a:uLnTx/>
                <a:uFillTx/>
                <a:latin typeface="+mj-lt"/>
                <a:ea typeface="+mj-ea"/>
                <a:cs typeface="+mj-cs"/>
              </a:rPr>
              <a:t>INDICADORES DEL CRUCE DE MATRICES</a:t>
            </a:r>
            <a:br>
              <a:rPr kumimoji="0" lang="es-ES" sz="3600" b="1" i="0" u="none" strike="noStrike" kern="1200" cap="none" spc="0" normalizeH="0" baseline="0" noProof="0" dirty="0" smtClean="0">
                <a:ln>
                  <a:noFill/>
                </a:ln>
                <a:solidFill>
                  <a:schemeClr val="tx2"/>
                </a:solidFill>
                <a:effectLst/>
                <a:uLnTx/>
                <a:uFillTx/>
                <a:latin typeface="+mj-lt"/>
                <a:ea typeface="+mj-ea"/>
                <a:cs typeface="+mj-cs"/>
              </a:rPr>
            </a:br>
            <a:endParaRPr kumimoji="0" lang="es-EC" sz="3600" b="1"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203618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79912" y="332656"/>
            <a:ext cx="2664296" cy="11430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dirty="0" smtClean="0">
                <a:ln>
                  <a:noFill/>
                </a:ln>
                <a:solidFill>
                  <a:schemeClr val="tx2"/>
                </a:solidFill>
                <a:effectLst/>
                <a:uLnTx/>
                <a:uFillTx/>
                <a:latin typeface="+mj-lt"/>
                <a:ea typeface="+mj-ea"/>
                <a:cs typeface="+mj-cs"/>
              </a:rPr>
              <a:t>Matriz EFI</a:t>
            </a:r>
            <a:br>
              <a:rPr kumimoji="0" lang="es-ES" sz="3600" b="1" i="0" u="none" strike="noStrike" kern="1200" cap="none" spc="0" normalizeH="0" baseline="0" noProof="0" dirty="0" smtClean="0">
                <a:ln>
                  <a:noFill/>
                </a:ln>
                <a:solidFill>
                  <a:schemeClr val="tx2"/>
                </a:solidFill>
                <a:effectLst/>
                <a:uLnTx/>
                <a:uFillTx/>
                <a:latin typeface="+mj-lt"/>
                <a:ea typeface="+mj-ea"/>
                <a:cs typeface="+mj-cs"/>
              </a:rPr>
            </a:br>
            <a:endParaRPr kumimoji="0" lang="es-EC" sz="3600" b="1" i="0" u="none" strike="noStrike" kern="1200" cap="none" spc="0" normalizeH="0" baseline="0" noProof="0" dirty="0">
              <a:ln>
                <a:noFill/>
              </a:ln>
              <a:solidFill>
                <a:schemeClr val="tx2"/>
              </a:solidFill>
              <a:effectLst/>
              <a:uLnTx/>
              <a:uFillTx/>
              <a:latin typeface="+mj-lt"/>
              <a:ea typeface="+mj-ea"/>
              <a:cs typeface="+mj-cs"/>
            </a:endParaRPr>
          </a:p>
        </p:txBody>
      </p:sp>
      <p:pic>
        <p:nvPicPr>
          <p:cNvPr id="5" name="Imagen 4"/>
          <p:cNvPicPr>
            <a:picLocks noChangeAspect="1"/>
          </p:cNvPicPr>
          <p:nvPr/>
        </p:nvPicPr>
        <p:blipFill>
          <a:blip r:embed="rId2"/>
          <a:stretch>
            <a:fillRect/>
          </a:stretch>
        </p:blipFill>
        <p:spPr>
          <a:xfrm>
            <a:off x="6567" y="1124744"/>
            <a:ext cx="9137434" cy="5733256"/>
          </a:xfrm>
          <a:prstGeom prst="rect">
            <a:avLst/>
          </a:prstGeom>
        </p:spPr>
      </p:pic>
    </p:spTree>
    <p:extLst>
      <p:ext uri="{BB962C8B-B14F-4D97-AF65-F5344CB8AC3E}">
        <p14:creationId xmlns:p14="http://schemas.microsoft.com/office/powerpoint/2010/main" val="2316186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79912" y="332656"/>
            <a:ext cx="2664296" cy="11430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dirty="0" smtClean="0">
                <a:ln>
                  <a:noFill/>
                </a:ln>
                <a:solidFill>
                  <a:schemeClr val="tx2"/>
                </a:solidFill>
                <a:effectLst/>
                <a:uLnTx/>
                <a:uFillTx/>
                <a:latin typeface="+mj-lt"/>
                <a:ea typeface="+mj-ea"/>
                <a:cs typeface="+mj-cs"/>
              </a:rPr>
              <a:t>Matriz EFE</a:t>
            </a:r>
            <a:br>
              <a:rPr kumimoji="0" lang="es-ES" sz="3600" b="1" i="0" u="none" strike="noStrike" kern="1200" cap="none" spc="0" normalizeH="0" baseline="0" noProof="0" dirty="0" smtClean="0">
                <a:ln>
                  <a:noFill/>
                </a:ln>
                <a:solidFill>
                  <a:schemeClr val="tx2"/>
                </a:solidFill>
                <a:effectLst/>
                <a:uLnTx/>
                <a:uFillTx/>
                <a:latin typeface="+mj-lt"/>
                <a:ea typeface="+mj-ea"/>
                <a:cs typeface="+mj-cs"/>
              </a:rPr>
            </a:br>
            <a:endParaRPr kumimoji="0" lang="es-EC" sz="3600" b="1" i="0" u="none" strike="noStrike" kern="1200" cap="none" spc="0" normalizeH="0" baseline="0" noProof="0" dirty="0">
              <a:ln>
                <a:noFill/>
              </a:ln>
              <a:solidFill>
                <a:schemeClr val="tx2"/>
              </a:solidFill>
              <a:effectLst/>
              <a:uLnTx/>
              <a:uFillTx/>
              <a:latin typeface="+mj-lt"/>
              <a:ea typeface="+mj-ea"/>
              <a:cs typeface="+mj-cs"/>
            </a:endParaRPr>
          </a:p>
        </p:txBody>
      </p:sp>
      <p:pic>
        <p:nvPicPr>
          <p:cNvPr id="4" name="Imagen 3"/>
          <p:cNvPicPr>
            <a:picLocks noChangeAspect="1"/>
          </p:cNvPicPr>
          <p:nvPr/>
        </p:nvPicPr>
        <p:blipFill>
          <a:blip r:embed="rId2"/>
          <a:stretch>
            <a:fillRect/>
          </a:stretch>
        </p:blipFill>
        <p:spPr>
          <a:xfrm>
            <a:off x="27941" y="1052736"/>
            <a:ext cx="9144000" cy="5805263"/>
          </a:xfrm>
          <a:prstGeom prst="rect">
            <a:avLst/>
          </a:prstGeom>
        </p:spPr>
      </p:pic>
    </p:spTree>
    <p:extLst>
      <p:ext uri="{BB962C8B-B14F-4D97-AF65-F5344CB8AC3E}">
        <p14:creationId xmlns:p14="http://schemas.microsoft.com/office/powerpoint/2010/main" val="3688019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95736" y="299364"/>
            <a:ext cx="7467600" cy="57606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dirty="0" smtClean="0">
                <a:ln>
                  <a:noFill/>
                </a:ln>
                <a:solidFill>
                  <a:schemeClr val="tx2"/>
                </a:solidFill>
                <a:effectLst/>
                <a:uLnTx/>
                <a:uFillTx/>
                <a:latin typeface="+mj-lt"/>
                <a:ea typeface="+mj-ea"/>
                <a:cs typeface="+mj-cs"/>
              </a:rPr>
              <a:t>Matriz General Electric</a:t>
            </a:r>
            <a:endParaRPr kumimoji="0" lang="es-EC" sz="3600" b="1" i="0" u="none"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5" name="Tabla 4"/>
          <p:cNvGraphicFramePr>
            <a:graphicFrameLocks noGrp="1"/>
          </p:cNvGraphicFramePr>
          <p:nvPr>
            <p:extLst>
              <p:ext uri="{D42A27DB-BD31-4B8C-83A1-F6EECF244321}">
                <p14:modId xmlns:p14="http://schemas.microsoft.com/office/powerpoint/2010/main" val="2803634994"/>
              </p:ext>
            </p:extLst>
          </p:nvPr>
        </p:nvGraphicFramePr>
        <p:xfrm>
          <a:off x="6156176" y="2899026"/>
          <a:ext cx="2414270" cy="1250054"/>
        </p:xfrm>
        <a:graphic>
          <a:graphicData uri="http://schemas.openxmlformats.org/drawingml/2006/table">
            <a:tbl>
              <a:tblPr firstRow="1" firstCol="1" bandRow="1">
                <a:tableStyleId>{21E4AEA4-8DFA-4A89-87EB-49C32662AFE0}</a:tableStyleId>
              </a:tblPr>
              <a:tblGrid>
                <a:gridCol w="1042670"/>
                <a:gridCol w="444500"/>
                <a:gridCol w="927100"/>
              </a:tblGrid>
              <a:tr h="254352">
                <a:tc>
                  <a:txBody>
                    <a:bodyPr/>
                    <a:lstStyle/>
                    <a:p>
                      <a:pPr>
                        <a:lnSpc>
                          <a:spcPct val="115000"/>
                        </a:lnSpc>
                        <a:spcAft>
                          <a:spcPts val="0"/>
                        </a:spcAft>
                      </a:pPr>
                      <a:r>
                        <a:rPr lang="es-EC" sz="1100" dirty="0">
                          <a:effectLst/>
                        </a:rPr>
                        <a:t>RESULTADOS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sz="1000">
                        <a:effectLst/>
                        <a:latin typeface="Calibri" panose="020F0502020204030204" pitchFamily="34" charset="0"/>
                      </a:endParaRPr>
                    </a:p>
                  </a:txBody>
                  <a:tcPr marL="44450" marR="44450" marT="0" marB="0" anchor="b"/>
                </a:tc>
                <a:tc>
                  <a:txBody>
                    <a:bodyPr/>
                    <a:lstStyle/>
                    <a:p>
                      <a:endParaRPr lang="es-EC" sz="1000">
                        <a:effectLst/>
                        <a:latin typeface="Calibri" panose="020F0502020204030204" pitchFamily="34" charset="0"/>
                      </a:endParaRPr>
                    </a:p>
                  </a:txBody>
                  <a:tcPr marL="44450" marR="44450" marT="0" marB="0" anchor="b"/>
                </a:tc>
              </a:tr>
              <a:tr h="497851">
                <a:tc>
                  <a:txBody>
                    <a:bodyPr/>
                    <a:lstStyle/>
                    <a:p>
                      <a:pPr algn="ctr">
                        <a:lnSpc>
                          <a:spcPct val="115000"/>
                        </a:lnSpc>
                        <a:spcAft>
                          <a:spcPts val="0"/>
                        </a:spcAft>
                      </a:pPr>
                      <a:r>
                        <a:rPr lang="es-EC" sz="1100">
                          <a:effectLst/>
                        </a:rPr>
                        <a:t>FACTOR EXTERNO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100" dirty="0" smtClean="0">
                          <a:effectLst/>
                        </a:rPr>
                        <a:t>3.60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97851">
                <a:tc>
                  <a:txBody>
                    <a:bodyPr/>
                    <a:lstStyle/>
                    <a:p>
                      <a:pPr algn="ctr">
                        <a:lnSpc>
                          <a:spcPct val="115000"/>
                        </a:lnSpc>
                        <a:spcAft>
                          <a:spcPts val="0"/>
                        </a:spcAft>
                      </a:pPr>
                      <a:r>
                        <a:rPr lang="es-EC" sz="1100">
                          <a:effectLst/>
                        </a:rPr>
                        <a:t>FACTOR INTERNO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100" dirty="0" smtClean="0">
                          <a:effectLst/>
                        </a:rPr>
                        <a:t>3,52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pic>
        <p:nvPicPr>
          <p:cNvPr id="3" name="Imagen 2"/>
          <p:cNvPicPr>
            <a:picLocks noChangeAspect="1"/>
          </p:cNvPicPr>
          <p:nvPr/>
        </p:nvPicPr>
        <p:blipFill>
          <a:blip r:embed="rId2"/>
          <a:stretch>
            <a:fillRect/>
          </a:stretch>
        </p:blipFill>
        <p:spPr>
          <a:xfrm>
            <a:off x="251424" y="875428"/>
            <a:ext cx="5658001" cy="584280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2996952"/>
            <a:ext cx="74888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3" algn="ctr">
              <a:spcBef>
                <a:spcPct val="0"/>
              </a:spcBef>
            </a:pPr>
            <a:r>
              <a:rPr lang="es-ES" sz="3600" b="1" dirty="0" smtClean="0">
                <a:solidFill>
                  <a:schemeClr val="bg1"/>
                </a:solidFill>
                <a:latin typeface="Times New Roman" pitchFamily="18" charset="0"/>
                <a:cs typeface="Times New Roman" pitchFamily="18" charset="0"/>
              </a:rPr>
              <a:t>1. GENERALIDADES</a:t>
            </a:r>
          </a:p>
        </p:txBody>
      </p:sp>
    </p:spTree>
    <p:extLst>
      <p:ext uri="{BB962C8B-B14F-4D97-AF65-F5344CB8AC3E}">
        <p14:creationId xmlns:p14="http://schemas.microsoft.com/office/powerpoint/2010/main" val="1727064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2996952"/>
            <a:ext cx="74888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3" algn="ctr">
              <a:spcBef>
                <a:spcPct val="0"/>
              </a:spcBef>
            </a:pPr>
            <a:r>
              <a:rPr lang="es-ES" sz="3600" b="1" dirty="0" smtClean="0">
                <a:solidFill>
                  <a:schemeClr val="bg1"/>
                </a:solidFill>
                <a:latin typeface="Times New Roman" pitchFamily="18" charset="0"/>
                <a:cs typeface="Times New Roman" pitchFamily="18" charset="0"/>
              </a:rPr>
              <a:t>3.INVESTIGACIÓN </a:t>
            </a:r>
            <a:r>
              <a:rPr lang="es-ES" sz="3600" b="1" dirty="0" smtClean="0">
                <a:solidFill>
                  <a:schemeClr val="bg1"/>
                </a:solidFill>
                <a:latin typeface="Times New Roman" pitchFamily="18" charset="0"/>
                <a:cs typeface="Times New Roman" pitchFamily="18" charset="0"/>
              </a:rPr>
              <a:t>DE MERCADOS</a:t>
            </a:r>
          </a:p>
        </p:txBody>
      </p:sp>
    </p:spTree>
    <p:extLst>
      <p:ext uri="{BB962C8B-B14F-4D97-AF65-F5344CB8AC3E}">
        <p14:creationId xmlns:p14="http://schemas.microsoft.com/office/powerpoint/2010/main" val="28639990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41400" y="332656"/>
            <a:ext cx="8229600" cy="50891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dirty="0" smtClean="0">
                <a:ln>
                  <a:noFill/>
                </a:ln>
                <a:solidFill>
                  <a:schemeClr val="tx2"/>
                </a:solidFill>
                <a:effectLst/>
                <a:uLnTx/>
                <a:uFillTx/>
                <a:latin typeface="+mj-lt"/>
                <a:ea typeface="+mj-ea"/>
                <a:cs typeface="+mj-cs"/>
              </a:rPr>
              <a:t>Objetivos de la Investigación</a:t>
            </a:r>
            <a:endParaRPr kumimoji="0" lang="es-EC" sz="3600" b="1" i="0" u="none"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10" name="Diagram 9"/>
          <p:cNvGraphicFramePr/>
          <p:nvPr>
            <p:extLst>
              <p:ext uri="{D42A27DB-BD31-4B8C-83A1-F6EECF244321}">
                <p14:modId xmlns:p14="http://schemas.microsoft.com/office/powerpoint/2010/main" val="2449382721"/>
              </p:ext>
            </p:extLst>
          </p:nvPr>
        </p:nvGraphicFramePr>
        <p:xfrm>
          <a:off x="755576" y="2539752"/>
          <a:ext cx="7128792" cy="3841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827584" y="1154757"/>
            <a:ext cx="6840760" cy="1815882"/>
          </a:xfrm>
          <a:prstGeom prst="rect">
            <a:avLst/>
          </a:prstGeom>
        </p:spPr>
        <p:txBody>
          <a:bodyPr wrap="square">
            <a:spAutoFit/>
          </a:bodyPr>
          <a:lstStyle/>
          <a:p>
            <a:pPr marL="179705" algn="just">
              <a:lnSpc>
                <a:spcPct val="200000"/>
              </a:lnSpc>
              <a:spcBef>
                <a:spcPts val="600"/>
              </a:spcBef>
              <a:spcAft>
                <a:spcPts val="600"/>
              </a:spcAft>
            </a:pPr>
            <a:r>
              <a:rPr lang="es-EC" sz="1400" b="1" dirty="0" smtClean="0">
                <a:solidFill>
                  <a:schemeClr val="accent6"/>
                </a:solidFill>
              </a:rPr>
              <a:t>GENERAL   Desarrollar </a:t>
            </a:r>
            <a:r>
              <a:rPr lang="es-EC" sz="1400" b="1" dirty="0">
                <a:solidFill>
                  <a:schemeClr val="accent6"/>
                </a:solidFill>
              </a:rPr>
              <a:t>la investigación de mercado que permita identificar las necesidades, requerimientos, características y segmentación del mismo así como la oferta y demanda </a:t>
            </a:r>
            <a:r>
              <a:rPr lang="es-EC" sz="1400" b="1" dirty="0" smtClean="0">
                <a:solidFill>
                  <a:schemeClr val="accent6"/>
                </a:solidFill>
              </a:rPr>
              <a:t>de los servicios de la Hostería Castillo del Valle.</a:t>
            </a:r>
            <a:endParaRPr lang="es-EC" sz="1200" b="1" dirty="0">
              <a:solidFill>
                <a:schemeClr val="accent6"/>
              </a:solidFill>
              <a:effectLst/>
              <a:latin typeface="Aharoni" panose="02010803020104030203" pitchFamily="2" charset="-79"/>
              <a:ea typeface="Calibri" panose="020F0502020204030204" pitchFamily="34" charset="0"/>
              <a:cs typeface="Aharoni" panose="02010803020104030203" pitchFamily="2" charset="-79"/>
            </a:endParaRPr>
          </a:p>
        </p:txBody>
      </p:sp>
    </p:spTree>
    <p:extLst>
      <p:ext uri="{BB962C8B-B14F-4D97-AF65-F5344CB8AC3E}">
        <p14:creationId xmlns:p14="http://schemas.microsoft.com/office/powerpoint/2010/main" val="2249158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59832" y="260648"/>
            <a:ext cx="6370960" cy="50891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dirty="0" smtClean="0">
                <a:ln>
                  <a:noFill/>
                </a:ln>
                <a:solidFill>
                  <a:schemeClr val="tx2"/>
                </a:solidFill>
                <a:effectLst/>
                <a:uLnTx/>
                <a:uFillTx/>
                <a:latin typeface="+mj-lt"/>
                <a:ea typeface="+mj-ea"/>
                <a:cs typeface="+mj-cs"/>
              </a:rPr>
              <a:t>Tamaño</a:t>
            </a:r>
            <a:r>
              <a:rPr kumimoji="0" lang="es-ES" sz="3600" b="1" i="0" u="none" strike="noStrike" kern="1200" cap="none" spc="0" normalizeH="0" noProof="0" dirty="0" smtClean="0">
                <a:ln>
                  <a:noFill/>
                </a:ln>
                <a:solidFill>
                  <a:schemeClr val="tx2"/>
                </a:solidFill>
                <a:effectLst/>
                <a:uLnTx/>
                <a:uFillTx/>
                <a:latin typeface="+mj-lt"/>
                <a:ea typeface="+mj-ea"/>
                <a:cs typeface="+mj-cs"/>
              </a:rPr>
              <a:t> de la Muestra</a:t>
            </a:r>
            <a:endParaRPr kumimoji="0" lang="es-EC" sz="3600" b="1" i="0" u="none" strike="noStrike" kern="1200" cap="none" spc="0" normalizeH="0" baseline="0" noProof="0" dirty="0">
              <a:ln>
                <a:noFill/>
              </a:ln>
              <a:solidFill>
                <a:schemeClr val="tx2"/>
              </a:solidFill>
              <a:effectLst/>
              <a:uLnTx/>
              <a:uFillTx/>
              <a:latin typeface="+mj-lt"/>
              <a:ea typeface="+mj-ea"/>
              <a:cs typeface="+mj-cs"/>
            </a:endParaRPr>
          </a:p>
        </p:txBody>
      </p:sp>
      <p:sp>
        <p:nvSpPr>
          <p:cNvPr id="4" name="Rectángulo 3"/>
          <p:cNvSpPr/>
          <p:nvPr/>
        </p:nvSpPr>
        <p:spPr>
          <a:xfrm>
            <a:off x="395536" y="1099713"/>
            <a:ext cx="6840760" cy="1815882"/>
          </a:xfrm>
          <a:prstGeom prst="rect">
            <a:avLst/>
          </a:prstGeom>
        </p:spPr>
        <p:txBody>
          <a:bodyPr wrap="square">
            <a:spAutoFit/>
          </a:bodyPr>
          <a:lstStyle/>
          <a:p>
            <a:r>
              <a:rPr lang="es-EC" sz="1400" dirty="0"/>
              <a:t>n = Tamaño de muestra</a:t>
            </a:r>
          </a:p>
          <a:p>
            <a:r>
              <a:rPr lang="es-EC" sz="1400" dirty="0"/>
              <a:t>N  = El universo o tamaño de la población, dato real de su localidad</a:t>
            </a:r>
          </a:p>
          <a:p>
            <a:r>
              <a:rPr lang="es-EC" sz="1400" dirty="0"/>
              <a:t>e  = Error </a:t>
            </a:r>
            <a:r>
              <a:rPr lang="es-EC" sz="1400" dirty="0" err="1" smtClean="0"/>
              <a:t>muestral</a:t>
            </a:r>
            <a:r>
              <a:rPr lang="es-EC" sz="1400" dirty="0" smtClean="0"/>
              <a:t>, se puede trabajar </a:t>
            </a:r>
            <a:r>
              <a:rPr lang="es-EC" sz="1400" dirty="0"/>
              <a:t>con 3, 4, 5 </a:t>
            </a:r>
            <a:r>
              <a:rPr lang="es-EC" sz="1400" dirty="0" err="1"/>
              <a:t>ó</a:t>
            </a:r>
            <a:r>
              <a:rPr lang="es-EC" sz="1400" dirty="0"/>
              <a:t> 6% de error</a:t>
            </a:r>
          </a:p>
          <a:p>
            <a:r>
              <a:rPr lang="es-EC" sz="1400" dirty="0"/>
              <a:t>p  = probabilidad de éxito (N.° personas que contestaron que SÍ / el total 10)</a:t>
            </a:r>
          </a:p>
          <a:p>
            <a:r>
              <a:rPr lang="es-EC" sz="1400" dirty="0"/>
              <a:t>q = Probabilidad de fracaso (N.° personas que contestaron que NO / el total 10)</a:t>
            </a:r>
          </a:p>
          <a:p>
            <a:r>
              <a:rPr lang="es-EC" sz="1400" dirty="0"/>
              <a:t>Z  = 1,96 para un grado de confianza del 95%</a:t>
            </a:r>
          </a:p>
          <a:p>
            <a:r>
              <a:rPr lang="es-EC" sz="1400" dirty="0"/>
              <a:t> </a:t>
            </a:r>
          </a:p>
        </p:txBody>
      </p:sp>
      <p:pic>
        <p:nvPicPr>
          <p:cNvPr id="7" name="Imagen 6"/>
          <p:cNvPicPr>
            <a:picLocks noChangeAspect="1"/>
          </p:cNvPicPr>
          <p:nvPr/>
        </p:nvPicPr>
        <p:blipFill rotWithShape="1">
          <a:blip r:embed="rId2"/>
          <a:srcRect l="27824" t="25200" r="35427" b="15161"/>
          <a:stretch/>
        </p:blipFill>
        <p:spPr>
          <a:xfrm>
            <a:off x="2771800" y="2708920"/>
            <a:ext cx="4608512" cy="3816424"/>
          </a:xfrm>
          <a:prstGeom prst="rect">
            <a:avLst/>
          </a:prstGeom>
        </p:spPr>
      </p:pic>
    </p:spTree>
    <p:extLst>
      <p:ext uri="{BB962C8B-B14F-4D97-AF65-F5344CB8AC3E}">
        <p14:creationId xmlns:p14="http://schemas.microsoft.com/office/powerpoint/2010/main" val="1479729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11760" y="543818"/>
            <a:ext cx="6370960" cy="50891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smtClean="0">
                <a:ln>
                  <a:noFill/>
                </a:ln>
                <a:solidFill>
                  <a:schemeClr val="tx2"/>
                </a:solidFill>
                <a:effectLst/>
                <a:uLnTx/>
                <a:uFillTx/>
                <a:latin typeface="+mj-lt"/>
                <a:ea typeface="+mj-ea"/>
                <a:cs typeface="+mj-cs"/>
              </a:rPr>
              <a:t>RESULTADOS DE LA INVESTIGACION</a:t>
            </a:r>
            <a:endParaRPr kumimoji="0" lang="es-EC" sz="2800" b="1" i="0" u="none" strike="noStrike" kern="1200" cap="none" spc="0" normalizeH="0" baseline="0" noProof="0" dirty="0">
              <a:ln>
                <a:noFill/>
              </a:ln>
              <a:solidFill>
                <a:schemeClr val="tx2"/>
              </a:solidFill>
              <a:effectLst/>
              <a:uLnTx/>
              <a:uFillTx/>
              <a:latin typeface="+mj-lt"/>
              <a:ea typeface="+mj-ea"/>
              <a:cs typeface="+mj-cs"/>
            </a:endParaRPr>
          </a:p>
        </p:txBody>
      </p:sp>
      <p:sp>
        <p:nvSpPr>
          <p:cNvPr id="4" name="Rectángulo 3"/>
          <p:cNvSpPr/>
          <p:nvPr/>
        </p:nvSpPr>
        <p:spPr>
          <a:xfrm>
            <a:off x="653493" y="4005064"/>
            <a:ext cx="8064896" cy="1384995"/>
          </a:xfrm>
          <a:prstGeom prst="rect">
            <a:avLst/>
          </a:prstGeom>
        </p:spPr>
        <p:txBody>
          <a:bodyPr wrap="square">
            <a:spAutoFit/>
          </a:bodyPr>
          <a:lstStyle/>
          <a:p>
            <a:pPr algn="just"/>
            <a:r>
              <a:rPr lang="es-EC" sz="1400" dirty="0"/>
              <a:t> </a:t>
            </a:r>
            <a:r>
              <a:rPr lang="es-EC" sz="1400" b="1" dirty="0"/>
              <a:t>La hostería Castillo del Valle., comercializa sus servicios en el mercado del Valle de los Chillos conformado por  personas naturales económicamente activas  representadas por 85.742 habitantes, en las que el 42% representa a los hombres, el 58% a las mujeres y por sectores </a:t>
            </a:r>
            <a:r>
              <a:rPr lang="es-EC" sz="1400" b="1" dirty="0" err="1"/>
              <a:t>Sangolquí</a:t>
            </a:r>
            <a:r>
              <a:rPr lang="es-EC" sz="1400" b="1" dirty="0"/>
              <a:t>: 59.196 habitantes (68,95%), San Pedro de Taboada: 11.982 habitantes (14%), San Rafael: 9.952 habitantes (11,6%); Cotogchoa: 3.937 habitantes ( 4,6%), Rumipamba: 775 habitantes (0,9%), siendo la más poblada </a:t>
            </a:r>
            <a:r>
              <a:rPr lang="es-EC" sz="1400" b="1" dirty="0" err="1"/>
              <a:t>Sangolquí</a:t>
            </a:r>
            <a:r>
              <a:rPr lang="es-EC" sz="1400" dirty="0"/>
              <a:t>.</a:t>
            </a:r>
            <a:endParaRPr lang="es-EC" sz="1400" b="1" dirty="0">
              <a:solidFill>
                <a:srgbClr val="0070C0"/>
              </a:solidFill>
            </a:endParaRPr>
          </a:p>
        </p:txBody>
      </p:sp>
      <p:sp>
        <p:nvSpPr>
          <p:cNvPr id="10" name="Rectángulo 9"/>
          <p:cNvSpPr/>
          <p:nvPr/>
        </p:nvSpPr>
        <p:spPr>
          <a:xfrm>
            <a:off x="3215346" y="1268760"/>
            <a:ext cx="2533600" cy="738664"/>
          </a:xfrm>
          <a:prstGeom prst="rect">
            <a:avLst/>
          </a:prstGeom>
        </p:spPr>
        <p:txBody>
          <a:bodyPr wrap="square">
            <a:spAutoFit/>
          </a:bodyPr>
          <a:lstStyle/>
          <a:p>
            <a:pPr algn="just"/>
            <a:r>
              <a:rPr lang="es-EC" sz="1400" b="1" dirty="0">
                <a:solidFill>
                  <a:srgbClr val="7030A0"/>
                </a:solidFill>
              </a:rPr>
              <a:t> </a:t>
            </a:r>
          </a:p>
          <a:p>
            <a:pPr algn="just"/>
            <a:r>
              <a:rPr lang="es-EC" sz="1400" b="1" dirty="0" smtClean="0">
                <a:solidFill>
                  <a:srgbClr val="7030A0"/>
                </a:solidFill>
              </a:rPr>
              <a:t>FACTORES DDE MAYOR PESO EN LA DECISIÓN</a:t>
            </a:r>
            <a:endParaRPr lang="es-EC" sz="1400" b="1" dirty="0">
              <a:solidFill>
                <a:srgbClr val="7030A0"/>
              </a:solidFill>
            </a:endParaRPr>
          </a:p>
        </p:txBody>
      </p:sp>
      <p:sp>
        <p:nvSpPr>
          <p:cNvPr id="11" name="Rectángulo 10"/>
          <p:cNvSpPr/>
          <p:nvPr/>
        </p:nvSpPr>
        <p:spPr>
          <a:xfrm>
            <a:off x="6101296" y="1484784"/>
            <a:ext cx="2431144" cy="523220"/>
          </a:xfrm>
          <a:prstGeom prst="rect">
            <a:avLst/>
          </a:prstGeom>
        </p:spPr>
        <p:txBody>
          <a:bodyPr wrap="square">
            <a:spAutoFit/>
          </a:bodyPr>
          <a:lstStyle/>
          <a:p>
            <a:pPr algn="just"/>
            <a:r>
              <a:rPr lang="es-EC" sz="1400" b="1" dirty="0" smtClean="0">
                <a:solidFill>
                  <a:srgbClr val="002060"/>
                </a:solidFill>
              </a:rPr>
              <a:t>PREFERENCIAS DE FORMA DE PAGO</a:t>
            </a:r>
            <a:endParaRPr lang="es-EC" sz="1400" b="1" dirty="0">
              <a:solidFill>
                <a:srgbClr val="002060"/>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1684831276"/>
              </p:ext>
            </p:extLst>
          </p:nvPr>
        </p:nvGraphicFramePr>
        <p:xfrm>
          <a:off x="939881" y="2204864"/>
          <a:ext cx="2421255" cy="1632880"/>
        </p:xfrm>
        <a:graphic>
          <a:graphicData uri="http://schemas.openxmlformats.org/drawingml/2006/table">
            <a:tbl>
              <a:tblPr>
                <a:tableStyleId>{073A0DAA-6AF3-43AB-8588-CEC1D06C72B9}</a:tableStyleId>
              </a:tblPr>
              <a:tblGrid>
                <a:gridCol w="1520825"/>
                <a:gridCol w="900430"/>
              </a:tblGrid>
              <a:tr h="408220">
                <a:tc>
                  <a:txBody>
                    <a:bodyPr/>
                    <a:lstStyle/>
                    <a:p>
                      <a:pPr>
                        <a:lnSpc>
                          <a:spcPct val="115000"/>
                        </a:lnSpc>
                        <a:spcAft>
                          <a:spcPts val="1000"/>
                        </a:spcAft>
                      </a:pPr>
                      <a:r>
                        <a:rPr lang="es-EC" sz="1100" b="1" dirty="0">
                          <a:effectLst/>
                        </a:rPr>
                        <a:t>Gastronomía</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000" b="1" dirty="0">
                          <a:effectLst/>
                        </a:rPr>
                        <a:t>25%</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08220">
                <a:tc>
                  <a:txBody>
                    <a:bodyPr/>
                    <a:lstStyle/>
                    <a:p>
                      <a:pPr>
                        <a:lnSpc>
                          <a:spcPct val="115000"/>
                        </a:lnSpc>
                        <a:spcAft>
                          <a:spcPts val="1000"/>
                        </a:spcAft>
                      </a:pPr>
                      <a:r>
                        <a:rPr lang="es-EC" sz="1100" b="1" dirty="0">
                          <a:effectLst/>
                        </a:rPr>
                        <a:t>Hosterías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000" b="1" dirty="0">
                          <a:effectLst/>
                        </a:rPr>
                        <a:t>20%</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08220">
                <a:tc>
                  <a:txBody>
                    <a:bodyPr/>
                    <a:lstStyle/>
                    <a:p>
                      <a:pPr>
                        <a:lnSpc>
                          <a:spcPct val="115000"/>
                        </a:lnSpc>
                        <a:spcAft>
                          <a:spcPts val="1000"/>
                        </a:spcAft>
                      </a:pPr>
                      <a:r>
                        <a:rPr lang="es-EC" sz="1100" b="1" dirty="0">
                          <a:effectLst/>
                        </a:rPr>
                        <a:t>Balnearios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000" b="1" dirty="0">
                          <a:effectLst/>
                        </a:rPr>
                        <a:t>11%</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08220">
                <a:tc>
                  <a:txBody>
                    <a:bodyPr/>
                    <a:lstStyle/>
                    <a:p>
                      <a:pPr>
                        <a:lnSpc>
                          <a:spcPct val="115000"/>
                        </a:lnSpc>
                        <a:spcAft>
                          <a:spcPts val="1000"/>
                        </a:spcAft>
                      </a:pPr>
                      <a:r>
                        <a:rPr lang="es-EC" sz="1100" b="1" dirty="0">
                          <a:effectLst/>
                        </a:rPr>
                        <a:t>Otras atractivos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000" b="1" dirty="0">
                          <a:effectLst/>
                        </a:rPr>
                        <a:t>21%</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477224888"/>
              </p:ext>
            </p:extLst>
          </p:nvPr>
        </p:nvGraphicFramePr>
        <p:xfrm>
          <a:off x="3516698" y="2204864"/>
          <a:ext cx="2240915" cy="1667452"/>
        </p:xfrm>
        <a:graphic>
          <a:graphicData uri="http://schemas.openxmlformats.org/drawingml/2006/table">
            <a:tbl>
              <a:tblPr>
                <a:tableStyleId>{5C22544A-7EE6-4342-B048-85BDC9FD1C3A}</a:tableStyleId>
              </a:tblPr>
              <a:tblGrid>
                <a:gridCol w="1341120"/>
                <a:gridCol w="899795"/>
              </a:tblGrid>
              <a:tr h="416863">
                <a:tc>
                  <a:txBody>
                    <a:bodyPr/>
                    <a:lstStyle/>
                    <a:p>
                      <a:pPr>
                        <a:lnSpc>
                          <a:spcPct val="115000"/>
                        </a:lnSpc>
                        <a:spcAft>
                          <a:spcPts val="1000"/>
                        </a:spcAft>
                      </a:pPr>
                      <a:r>
                        <a:rPr lang="es-EC" sz="1100" b="1" dirty="0">
                          <a:effectLst/>
                        </a:rPr>
                        <a:t>Comodidad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EC" sz="1000" b="1">
                          <a:effectLst/>
                        </a:rPr>
                        <a:t>35%</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16863">
                <a:tc>
                  <a:txBody>
                    <a:bodyPr/>
                    <a:lstStyle/>
                    <a:p>
                      <a:pPr>
                        <a:lnSpc>
                          <a:spcPct val="115000"/>
                        </a:lnSpc>
                        <a:spcAft>
                          <a:spcPts val="1000"/>
                        </a:spcAft>
                      </a:pPr>
                      <a:r>
                        <a:rPr lang="es-EC" sz="1100" b="1" dirty="0">
                          <a:effectLst/>
                        </a:rPr>
                        <a:t>Precios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EC" sz="1000" b="1">
                          <a:effectLst/>
                        </a:rPr>
                        <a:t>26%</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16863">
                <a:tc>
                  <a:txBody>
                    <a:bodyPr/>
                    <a:lstStyle/>
                    <a:p>
                      <a:pPr>
                        <a:lnSpc>
                          <a:spcPct val="115000"/>
                        </a:lnSpc>
                        <a:spcAft>
                          <a:spcPts val="1000"/>
                        </a:spcAft>
                      </a:pPr>
                      <a:r>
                        <a:rPr lang="es-EC" sz="1100" b="1" dirty="0">
                          <a:effectLst/>
                        </a:rPr>
                        <a:t>Internet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EC" sz="1000" b="1" dirty="0">
                          <a:effectLst/>
                        </a:rPr>
                        <a:t>18%</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16863">
                <a:tc>
                  <a:txBody>
                    <a:bodyPr/>
                    <a:lstStyle/>
                    <a:p>
                      <a:pPr>
                        <a:lnSpc>
                          <a:spcPct val="115000"/>
                        </a:lnSpc>
                        <a:spcAft>
                          <a:spcPts val="1000"/>
                        </a:spcAft>
                      </a:pPr>
                      <a:r>
                        <a:rPr lang="es-EC" sz="1100" b="1" dirty="0">
                          <a:effectLst/>
                        </a:rPr>
                        <a:t>Otros factores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EC" sz="1000" b="1" dirty="0">
                          <a:effectLst/>
                        </a:rPr>
                        <a:t>21%</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874370944"/>
              </p:ext>
            </p:extLst>
          </p:nvPr>
        </p:nvGraphicFramePr>
        <p:xfrm>
          <a:off x="6061286" y="2204864"/>
          <a:ext cx="2184400" cy="1628844"/>
        </p:xfrm>
        <a:graphic>
          <a:graphicData uri="http://schemas.openxmlformats.org/drawingml/2006/table">
            <a:tbl>
              <a:tblPr>
                <a:tableStyleId>{5C22544A-7EE6-4342-B048-85BDC9FD1C3A}</a:tableStyleId>
              </a:tblPr>
              <a:tblGrid>
                <a:gridCol w="1422400"/>
                <a:gridCol w="762000"/>
              </a:tblGrid>
              <a:tr h="542948">
                <a:tc>
                  <a:txBody>
                    <a:bodyPr/>
                    <a:lstStyle/>
                    <a:p>
                      <a:pPr>
                        <a:lnSpc>
                          <a:spcPct val="115000"/>
                        </a:lnSpc>
                        <a:spcAft>
                          <a:spcPts val="1000"/>
                        </a:spcAft>
                      </a:pPr>
                      <a:r>
                        <a:rPr lang="es-EC" sz="1100" b="1" dirty="0">
                          <a:effectLst/>
                        </a:rPr>
                        <a:t>Tarjeta de crédito</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EC" sz="1000" b="1">
                          <a:effectLst/>
                        </a:rPr>
                        <a:t>53%</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42948">
                <a:tc>
                  <a:txBody>
                    <a:bodyPr/>
                    <a:lstStyle/>
                    <a:p>
                      <a:pPr>
                        <a:lnSpc>
                          <a:spcPct val="115000"/>
                        </a:lnSpc>
                        <a:spcAft>
                          <a:spcPts val="1000"/>
                        </a:spcAft>
                      </a:pPr>
                      <a:r>
                        <a:rPr lang="es-EC" sz="1100" b="1" dirty="0">
                          <a:effectLst/>
                        </a:rPr>
                        <a:t>Efectivo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EC" sz="1000" b="1">
                          <a:effectLst/>
                        </a:rPr>
                        <a:t>33%</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42948">
                <a:tc>
                  <a:txBody>
                    <a:bodyPr/>
                    <a:lstStyle/>
                    <a:p>
                      <a:pPr>
                        <a:lnSpc>
                          <a:spcPct val="115000"/>
                        </a:lnSpc>
                        <a:spcAft>
                          <a:spcPts val="1000"/>
                        </a:spcAft>
                      </a:pPr>
                      <a:r>
                        <a:rPr lang="es-EC" sz="1100" b="1" dirty="0">
                          <a:effectLst/>
                        </a:rPr>
                        <a:t>Cheques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EC" sz="1000" b="1" dirty="0">
                          <a:effectLst/>
                        </a:rPr>
                        <a:t>14%</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3558207474"/>
              </p:ext>
            </p:extLst>
          </p:nvPr>
        </p:nvGraphicFramePr>
        <p:xfrm>
          <a:off x="1043609" y="5445223"/>
          <a:ext cx="6984774" cy="1293116"/>
        </p:xfrm>
        <a:graphic>
          <a:graphicData uri="http://schemas.openxmlformats.org/drawingml/2006/table">
            <a:tbl>
              <a:tblPr>
                <a:tableStyleId>{5C22544A-7EE6-4342-B048-85BDC9FD1C3A}</a:tableStyleId>
              </a:tblPr>
              <a:tblGrid>
                <a:gridCol w="775909"/>
                <a:gridCol w="674359"/>
                <a:gridCol w="904435"/>
                <a:gridCol w="904435"/>
                <a:gridCol w="904435"/>
                <a:gridCol w="904435"/>
                <a:gridCol w="1012331"/>
                <a:gridCol w="904435"/>
              </a:tblGrid>
              <a:tr h="267972">
                <a:tc gridSpan="2">
                  <a:txBody>
                    <a:bodyPr/>
                    <a:lstStyle/>
                    <a:p>
                      <a:pPr algn="ctr">
                        <a:lnSpc>
                          <a:spcPct val="115000"/>
                        </a:lnSpc>
                        <a:spcAft>
                          <a:spcPts val="1000"/>
                        </a:spcAft>
                      </a:pPr>
                      <a:r>
                        <a:rPr lang="es-EC" sz="1100" dirty="0">
                          <a:effectLst/>
                        </a:rPr>
                        <a:t>sexo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gridSpan="3">
                  <a:txBody>
                    <a:bodyPr/>
                    <a:lstStyle/>
                    <a:p>
                      <a:pPr algn="ctr">
                        <a:lnSpc>
                          <a:spcPct val="115000"/>
                        </a:lnSpc>
                        <a:spcAft>
                          <a:spcPts val="1000"/>
                        </a:spcAft>
                      </a:pPr>
                      <a:r>
                        <a:rPr lang="es-EC" sz="1100">
                          <a:effectLst/>
                        </a:rPr>
                        <a:t>Sectores del Valle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ctr">
                        <a:lnSpc>
                          <a:spcPct val="115000"/>
                        </a:lnSpc>
                        <a:spcAft>
                          <a:spcPts val="10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rowSpan="2">
                  <a:txBody>
                    <a:bodyPr/>
                    <a:lstStyle/>
                    <a:p>
                      <a:pPr algn="ctr">
                        <a:lnSpc>
                          <a:spcPct val="115000"/>
                        </a:lnSpc>
                        <a:spcAft>
                          <a:spcPts val="1000"/>
                        </a:spcAft>
                      </a:pPr>
                      <a:r>
                        <a:rPr lang="es-EC" sz="1100">
                          <a:effectLst/>
                        </a:rPr>
                        <a:t>PEA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22404">
                <a:tc>
                  <a:txBody>
                    <a:bodyPr/>
                    <a:lstStyle/>
                    <a:p>
                      <a:pPr algn="ctr">
                        <a:lnSpc>
                          <a:spcPct val="115000"/>
                        </a:lnSpc>
                        <a:spcAft>
                          <a:spcPts val="1000"/>
                        </a:spcAft>
                      </a:pPr>
                      <a:r>
                        <a:rPr lang="es-EC" sz="1100" dirty="0">
                          <a:effectLst/>
                        </a:rPr>
                        <a:t>Hombre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100">
                          <a:effectLst/>
                        </a:rPr>
                        <a:t>Mujer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100">
                          <a:effectLst/>
                        </a:rPr>
                        <a:t>Sangolquí</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100">
                          <a:effectLst/>
                        </a:rPr>
                        <a:t>San Pedro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100">
                          <a:effectLst/>
                        </a:rPr>
                        <a:t>San Rafael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1000"/>
                        </a:spcAft>
                      </a:pPr>
                      <a:r>
                        <a:rPr lang="es-EC" sz="1100">
                          <a:effectLst/>
                        </a:rPr>
                        <a:t> </a:t>
                      </a:r>
                    </a:p>
                    <a:p>
                      <a:pPr>
                        <a:lnSpc>
                          <a:spcPct val="115000"/>
                        </a:lnSpc>
                        <a:spcAft>
                          <a:spcPts val="1000"/>
                        </a:spcAft>
                      </a:pPr>
                      <a:r>
                        <a:rPr lang="es-EC" sz="1100">
                          <a:effectLst/>
                        </a:rPr>
                        <a:t>Cotogchoa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15000"/>
                        </a:lnSpc>
                        <a:spcAft>
                          <a:spcPts val="1000"/>
                        </a:spcAft>
                      </a:pPr>
                      <a:r>
                        <a:rPr lang="es-EC" sz="1100">
                          <a:effectLst/>
                        </a:rPr>
                        <a:t> </a:t>
                      </a:r>
                    </a:p>
                    <a:p>
                      <a:pPr>
                        <a:lnSpc>
                          <a:spcPct val="115000"/>
                        </a:lnSpc>
                        <a:spcAft>
                          <a:spcPts val="1000"/>
                        </a:spcAft>
                      </a:pPr>
                      <a:r>
                        <a:rPr lang="es-EC" sz="1100">
                          <a:effectLst/>
                        </a:rPr>
                        <a:t>Rumipamba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vMerge="1">
                  <a:txBody>
                    <a:bodyPr/>
                    <a:lstStyle/>
                    <a:p>
                      <a:endParaRPr lang="es-EC"/>
                    </a:p>
                  </a:txBody>
                  <a:tcPr/>
                </a:tc>
              </a:tr>
              <a:tr h="422404">
                <a:tc>
                  <a:txBody>
                    <a:bodyPr/>
                    <a:lstStyle/>
                    <a:p>
                      <a:pPr algn="ctr">
                        <a:lnSpc>
                          <a:spcPct val="115000"/>
                        </a:lnSpc>
                        <a:spcAft>
                          <a:spcPts val="1000"/>
                        </a:spcAft>
                      </a:pPr>
                      <a:r>
                        <a:rPr lang="es-EC" sz="1100">
                          <a:effectLst/>
                        </a:rPr>
                        <a:t>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100">
                          <a:effectLst/>
                        </a:rPr>
                        <a:t>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100">
                          <a:effectLst/>
                        </a:rPr>
                        <a:t>59.196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100">
                          <a:effectLst/>
                        </a:rPr>
                        <a:t>11.982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100">
                          <a:effectLst/>
                        </a:rPr>
                        <a:t>9.952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EC" sz="1100">
                          <a:effectLst/>
                        </a:rPr>
                        <a:t> </a:t>
                      </a:r>
                    </a:p>
                    <a:p>
                      <a:pPr algn="ctr">
                        <a:lnSpc>
                          <a:spcPct val="115000"/>
                        </a:lnSpc>
                        <a:spcAft>
                          <a:spcPts val="1000"/>
                        </a:spcAft>
                      </a:pPr>
                      <a:r>
                        <a:rPr lang="es-EC" sz="1100">
                          <a:effectLst/>
                        </a:rPr>
                        <a:t>3.937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es-EC" sz="1100">
                          <a:effectLst/>
                        </a:rPr>
                        <a:t> </a:t>
                      </a:r>
                    </a:p>
                    <a:p>
                      <a:pPr algn="ctr">
                        <a:lnSpc>
                          <a:spcPct val="115000"/>
                        </a:lnSpc>
                        <a:spcAft>
                          <a:spcPts val="1000"/>
                        </a:spcAft>
                      </a:pPr>
                      <a:r>
                        <a:rPr lang="es-EC" sz="1100">
                          <a:effectLst/>
                        </a:rPr>
                        <a:t>775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es-EC" sz="1100" dirty="0">
                          <a:effectLst/>
                        </a:rPr>
                        <a:t>35.542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16" name="Rectángulo 15"/>
          <p:cNvSpPr/>
          <p:nvPr/>
        </p:nvSpPr>
        <p:spPr>
          <a:xfrm>
            <a:off x="701390" y="1268760"/>
            <a:ext cx="2533600" cy="738664"/>
          </a:xfrm>
          <a:prstGeom prst="rect">
            <a:avLst/>
          </a:prstGeom>
        </p:spPr>
        <p:txBody>
          <a:bodyPr wrap="square">
            <a:spAutoFit/>
          </a:bodyPr>
          <a:lstStyle/>
          <a:p>
            <a:pPr algn="just"/>
            <a:r>
              <a:rPr lang="es-EC" sz="1400" b="1" dirty="0">
                <a:solidFill>
                  <a:srgbClr val="7030A0"/>
                </a:solidFill>
              </a:rPr>
              <a:t> </a:t>
            </a:r>
          </a:p>
          <a:p>
            <a:pPr algn="just"/>
            <a:r>
              <a:rPr lang="es-EC" sz="1400" b="1" dirty="0" smtClean="0">
                <a:solidFill>
                  <a:srgbClr val="7030A0"/>
                </a:solidFill>
              </a:rPr>
              <a:t>ATARCTIVOS TURISTICOS EN EL MERCADO</a:t>
            </a:r>
            <a:endParaRPr lang="es-EC" sz="1400" b="1" dirty="0">
              <a:solidFill>
                <a:srgbClr val="7030A0"/>
              </a:solidFill>
            </a:endParaRPr>
          </a:p>
        </p:txBody>
      </p:sp>
    </p:spTree>
    <p:extLst>
      <p:ext uri="{BB962C8B-B14F-4D97-AF65-F5344CB8AC3E}">
        <p14:creationId xmlns:p14="http://schemas.microsoft.com/office/powerpoint/2010/main" val="4170039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4584700" cy="2755900"/>
          </a:xfrm>
          <a:prstGeom prst="rect">
            <a:avLst/>
          </a:prstGeom>
          <a:noFill/>
        </p:spPr>
      </p:pic>
      <p:sp>
        <p:nvSpPr>
          <p:cNvPr id="3" name="Rectángulo 2"/>
          <p:cNvSpPr/>
          <p:nvPr/>
        </p:nvSpPr>
        <p:spPr>
          <a:xfrm>
            <a:off x="179512" y="4365104"/>
            <a:ext cx="3744416" cy="1815882"/>
          </a:xfrm>
          <a:prstGeom prst="rect">
            <a:avLst/>
          </a:prstGeom>
        </p:spPr>
        <p:txBody>
          <a:bodyPr wrap="square">
            <a:spAutoFit/>
          </a:bodyPr>
          <a:lstStyle/>
          <a:p>
            <a:pPr algn="just"/>
            <a:r>
              <a:rPr lang="es-EC" sz="1400" dirty="0">
                <a:latin typeface="Arial" panose="020B0604020202020204" pitchFamily="34" charset="0"/>
                <a:ea typeface="Calibri" panose="020F0502020204030204" pitchFamily="34" charset="0"/>
              </a:rPr>
              <a:t>Los servicios con mayor demanda en la Hostería Castillo del Valle., son los siguientes que se mencionan de los cuales que más se venden en el mercado el servicio de alojamiento y seguridad en un 55%, Eventos de recepciones 14%, Alimentación 10%, Servicios básicos 15% y otras actividades Turísticas 6%.</a:t>
            </a:r>
            <a:endParaRPr lang="es-EC" sz="1400" dirty="0"/>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4884549" y="692696"/>
            <a:ext cx="4115435" cy="3403972"/>
          </a:xfrm>
          <a:prstGeom prst="rect">
            <a:avLst/>
          </a:prstGeom>
          <a:noFill/>
        </p:spPr>
      </p:pic>
      <p:sp>
        <p:nvSpPr>
          <p:cNvPr id="5" name="Rectángulo 4"/>
          <p:cNvSpPr/>
          <p:nvPr/>
        </p:nvSpPr>
        <p:spPr>
          <a:xfrm>
            <a:off x="4427984" y="4149080"/>
            <a:ext cx="4572000" cy="2555508"/>
          </a:xfrm>
          <a:prstGeom prst="rect">
            <a:avLst/>
          </a:prstGeom>
        </p:spPr>
        <p:txBody>
          <a:bodyPr>
            <a:spAutoFit/>
          </a:bodyPr>
          <a:lstStyle/>
          <a:p>
            <a:pPr algn="just">
              <a:lnSpc>
                <a:spcPct val="150000"/>
              </a:lnSpc>
              <a:spcAft>
                <a:spcPts val="1000"/>
              </a:spcAft>
            </a:pPr>
            <a:r>
              <a:rPr lang="es-EC" sz="1200" dirty="0">
                <a:latin typeface="Arial" panose="020B0604020202020204" pitchFamily="34" charset="0"/>
                <a:ea typeface="Calibri" panose="020F0502020204030204" pitchFamily="34" charset="0"/>
                <a:cs typeface="Times New Roman" panose="02020603050405020304" pitchFamily="18" charset="0"/>
              </a:rPr>
              <a:t>La Competencia de la Hostería Castillo del Valle, la conforman otras Hosterías residente en el Cantón, se encuentran claramente identificadas  y con gran acogida en el mercado;  que realizan las mismas actividades turísticas, siendo las más conocidas en el sector Rincón Real con 10%, La Quinta resort con 10%, 9% la hostería Castillo del Valle ocupando un tercer lugar, Mirasierra, </a:t>
            </a:r>
            <a:r>
              <a:rPr lang="es-EC" sz="1200" dirty="0" err="1">
                <a:latin typeface="Arial" panose="020B0604020202020204" pitchFamily="34" charset="0"/>
                <a:ea typeface="Calibri" panose="020F0502020204030204" pitchFamily="34" charset="0"/>
                <a:cs typeface="Times New Roman" panose="02020603050405020304" pitchFamily="18" charset="0"/>
              </a:rPr>
              <a:t>etc</a:t>
            </a:r>
            <a:r>
              <a:rPr lang="es-EC" sz="1200" dirty="0">
                <a:latin typeface="Arial" panose="020B0604020202020204" pitchFamily="34" charset="0"/>
                <a:ea typeface="Calibri" panose="020F0502020204030204" pitchFamily="34" charset="0"/>
                <a:cs typeface="Times New Roman" panose="02020603050405020304" pitchFamily="18" charset="0"/>
              </a:rPr>
              <a:t>, entre otras que también se encuentran en los periféricos del valle como la </a:t>
            </a:r>
            <a:r>
              <a:rPr lang="es-EC" sz="1200" i="1" dirty="0">
                <a:latin typeface="Arial" panose="020B0604020202020204" pitchFamily="34" charset="0"/>
                <a:ea typeface="Calibri" panose="020F0502020204030204" pitchFamily="34" charset="0"/>
                <a:cs typeface="Times New Roman" panose="02020603050405020304" pitchFamily="18" charset="0"/>
              </a:rPr>
              <a:t>Hostería</a:t>
            </a:r>
            <a:r>
              <a:rPr lang="es-EC" sz="1200" dirty="0">
                <a:latin typeface="Arial" panose="020B0604020202020204" pitchFamily="34" charset="0"/>
                <a:ea typeface="Calibri" panose="020F0502020204030204" pitchFamily="34" charset="0"/>
                <a:cs typeface="Times New Roman" panose="02020603050405020304" pitchFamily="18" charset="0"/>
              </a:rPr>
              <a:t> Guaytara, Kinde Raymi,  y Rincón de Puembo.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p:cNvSpPr txBox="1">
            <a:spLocks/>
          </p:cNvSpPr>
          <p:nvPr/>
        </p:nvSpPr>
        <p:spPr>
          <a:xfrm>
            <a:off x="1403648" y="183778"/>
            <a:ext cx="6370960" cy="50891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smtClean="0">
                <a:ln>
                  <a:noFill/>
                </a:ln>
                <a:solidFill>
                  <a:schemeClr val="tx2"/>
                </a:solidFill>
                <a:effectLst/>
                <a:uLnTx/>
                <a:uFillTx/>
                <a:latin typeface="+mj-lt"/>
                <a:ea typeface="+mj-ea"/>
                <a:cs typeface="+mj-cs"/>
              </a:rPr>
              <a:t>RESULTADOS DE LA INVESTIGACION</a:t>
            </a:r>
            <a:endParaRPr kumimoji="0" lang="es-EC" sz="2800" b="1"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2381806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p:nvPr>
            <p:extLst>
              <p:ext uri="{D42A27DB-BD31-4B8C-83A1-F6EECF244321}">
                <p14:modId xmlns:p14="http://schemas.microsoft.com/office/powerpoint/2010/main" val="1798402740"/>
              </p:ext>
            </p:extLst>
          </p:nvPr>
        </p:nvGraphicFramePr>
        <p:xfrm>
          <a:off x="395536" y="1628800"/>
          <a:ext cx="5040560" cy="36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2"/>
          <p:cNvGraphicFramePr/>
          <p:nvPr>
            <p:extLst>
              <p:ext uri="{D42A27DB-BD31-4B8C-83A1-F6EECF244321}">
                <p14:modId xmlns:p14="http://schemas.microsoft.com/office/powerpoint/2010/main" val="959078226"/>
              </p:ext>
            </p:extLst>
          </p:nvPr>
        </p:nvGraphicFramePr>
        <p:xfrm>
          <a:off x="5508104" y="2132856"/>
          <a:ext cx="3312368" cy="234315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395536" y="5373216"/>
            <a:ext cx="4680520" cy="954107"/>
          </a:xfrm>
          <a:prstGeom prst="rect">
            <a:avLst/>
          </a:prstGeom>
        </p:spPr>
        <p:txBody>
          <a:bodyPr wrap="square">
            <a:spAutoFit/>
          </a:bodyPr>
          <a:lstStyle/>
          <a:p>
            <a:r>
              <a:rPr lang="es-EC" sz="1400" dirty="0"/>
              <a:t>. El 51% de los encuestados dice que la Hostería presta sus servicios de manera </a:t>
            </a:r>
            <a:r>
              <a:rPr lang="es-EC" sz="1400" dirty="0" smtClean="0"/>
              <a:t>excelente b</a:t>
            </a:r>
            <a:r>
              <a:rPr lang="es-EC" sz="1400" dirty="0"/>
              <a:t>. El 31% de los encuestados opina que es muy buena y el 18% que es buena.</a:t>
            </a:r>
          </a:p>
        </p:txBody>
      </p:sp>
      <p:sp>
        <p:nvSpPr>
          <p:cNvPr id="5" name="Rectángulo 4"/>
          <p:cNvSpPr/>
          <p:nvPr/>
        </p:nvSpPr>
        <p:spPr>
          <a:xfrm>
            <a:off x="6012160" y="4653136"/>
            <a:ext cx="2376264" cy="1920526"/>
          </a:xfrm>
          <a:prstGeom prst="rect">
            <a:avLst/>
          </a:prstGeom>
        </p:spPr>
        <p:txBody>
          <a:bodyPr wrap="square">
            <a:spAutoFit/>
          </a:bodyPr>
          <a:lstStyle/>
          <a:p>
            <a:pPr>
              <a:lnSpc>
                <a:spcPct val="115000"/>
              </a:lnSpc>
              <a:spcAft>
                <a:spcPts val="0"/>
              </a:spcAft>
            </a:pPr>
            <a:r>
              <a:rPr lang="es-EC" sz="105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s-EC"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El 35% de los encuestados sabe de la Hostería Castillo del Valle por medios de internet</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C" sz="1050" dirty="0">
                <a:solidFill>
                  <a:srgbClr val="000000"/>
                </a:solidFill>
                <a:latin typeface="Arial" panose="020B0604020202020204" pitchFamily="34" charset="0"/>
                <a:ea typeface="Calibri" panose="020F0502020204030204" pitchFamily="34" charset="0"/>
                <a:cs typeface="Times New Roman" panose="02020603050405020304" pitchFamily="18" charset="0"/>
              </a:rPr>
              <a:t>b</a:t>
            </a:r>
            <a:r>
              <a:rPr lang="es-EC"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El 27% a través de dípticos/trípticos, el 13% por TV y 24% por otros medios.</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1000"/>
              </a:spcAft>
            </a:pPr>
            <a:r>
              <a:rPr lang="es-EC"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p:cNvSpPr txBox="1">
            <a:spLocks/>
          </p:cNvSpPr>
          <p:nvPr/>
        </p:nvSpPr>
        <p:spPr>
          <a:xfrm>
            <a:off x="2411760" y="543818"/>
            <a:ext cx="6370960" cy="50891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smtClean="0">
                <a:ln>
                  <a:noFill/>
                </a:ln>
                <a:solidFill>
                  <a:schemeClr val="tx2"/>
                </a:solidFill>
                <a:effectLst/>
                <a:uLnTx/>
                <a:uFillTx/>
                <a:latin typeface="+mj-lt"/>
                <a:ea typeface="+mj-ea"/>
                <a:cs typeface="+mj-cs"/>
              </a:rPr>
              <a:t>RESULTADOS DE LA INVESTIGACION</a:t>
            </a:r>
            <a:endParaRPr kumimoji="0" lang="es-EC" sz="2800" b="1"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406898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1124744"/>
            <a:ext cx="8136904" cy="5155257"/>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tabLst>
                <a:tab pos="457200" algn="l"/>
              </a:tabLst>
            </a:pPr>
            <a:endParaRPr lang="es-EC" sz="1400" dirty="0" smtClean="0">
              <a:latin typeface="Arial" panose="020B0604020202020204" pitchFamily="34" charset="0"/>
              <a:ea typeface="Calibri" panose="020F0502020204030204" pitchFamily="34" charset="0"/>
              <a:cs typeface="Times New Roman" panose="02020603050405020304" pitchFamily="18" charset="0"/>
            </a:endParaRPr>
          </a:p>
          <a:p>
            <a:pPr lvl="0" algn="ctr">
              <a:lnSpc>
                <a:spcPct val="150000"/>
              </a:lnSpc>
              <a:spcAft>
                <a:spcPts val="0"/>
              </a:spcAft>
              <a:tabLst>
                <a:tab pos="457200" algn="l"/>
              </a:tabLst>
            </a:pPr>
            <a:r>
              <a:rPr lang="es-EC" sz="1600" b="1" dirty="0" smtClean="0">
                <a:latin typeface="Arial" panose="020B0604020202020204" pitchFamily="34" charset="0"/>
                <a:ea typeface="Calibri" panose="020F0502020204030204" pitchFamily="34" charset="0"/>
                <a:cs typeface="Times New Roman" panose="02020603050405020304" pitchFamily="18" charset="0"/>
              </a:rPr>
              <a:t>CONCLUSIONES DE LAINVESTIGACIÓN DE MERCADOS</a:t>
            </a:r>
          </a:p>
          <a:p>
            <a:pPr marL="342900" lvl="0" indent="-342900">
              <a:lnSpc>
                <a:spcPct val="150000"/>
              </a:lnSpc>
              <a:spcAft>
                <a:spcPts val="0"/>
              </a:spcAft>
              <a:buFont typeface="Symbol" panose="05050102010706020507" pitchFamily="18" charset="2"/>
              <a:buChar char=""/>
              <a:tabLst>
                <a:tab pos="457200" algn="l"/>
              </a:tabLst>
            </a:pPr>
            <a:r>
              <a:rPr lang="es-EC" sz="1400" dirty="0" smtClean="0">
                <a:latin typeface="Arial" panose="020B0604020202020204" pitchFamily="34" charset="0"/>
                <a:ea typeface="Calibri" panose="020F0502020204030204" pitchFamily="34" charset="0"/>
                <a:cs typeface="Times New Roman" panose="02020603050405020304" pitchFamily="18" charset="0"/>
              </a:rPr>
              <a:t>El </a:t>
            </a:r>
            <a:r>
              <a:rPr lang="es-EC" sz="1400" dirty="0">
                <a:latin typeface="Arial" panose="020B0604020202020204" pitchFamily="34" charset="0"/>
                <a:ea typeface="Calibri" panose="020F0502020204030204" pitchFamily="34" charset="0"/>
                <a:cs typeface="Times New Roman" panose="02020603050405020304" pitchFamily="18" charset="0"/>
              </a:rPr>
              <a:t>mercado meta potencial, son las personas naturales </a:t>
            </a:r>
            <a:r>
              <a:rPr lang="es-EC" sz="1400" i="1" dirty="0">
                <a:latin typeface="Arial" panose="020B0604020202020204" pitchFamily="34" charset="0"/>
                <a:ea typeface="Calibri" panose="020F0502020204030204" pitchFamily="34" charset="0"/>
                <a:cs typeface="Times New Roman" panose="02020603050405020304" pitchFamily="18" charset="0"/>
              </a:rPr>
              <a:t>o jurídicas</a:t>
            </a:r>
            <a:r>
              <a:rPr lang="es-EC" sz="1400" dirty="0">
                <a:latin typeface="Arial" panose="020B0604020202020204" pitchFamily="34" charset="0"/>
                <a:ea typeface="Calibri" panose="020F0502020204030204" pitchFamily="34" charset="0"/>
                <a:cs typeface="Times New Roman" panose="02020603050405020304" pitchFamily="18" charset="0"/>
              </a:rPr>
              <a:t> </a:t>
            </a:r>
            <a:r>
              <a:rPr lang="es-EC" sz="1400" i="1" dirty="0">
                <a:latin typeface="Arial" panose="020B0604020202020204" pitchFamily="34" charset="0"/>
                <a:ea typeface="Calibri" panose="020F0502020204030204" pitchFamily="34" charset="0"/>
                <a:cs typeface="Times New Roman" panose="02020603050405020304" pitchFamily="18" charset="0"/>
              </a:rPr>
              <a:t>que viven en </a:t>
            </a:r>
            <a:r>
              <a:rPr lang="es-EC" sz="1400" dirty="0">
                <a:latin typeface="Arial" panose="020B0604020202020204" pitchFamily="34" charset="0"/>
                <a:ea typeface="Calibri" panose="020F0502020204030204" pitchFamily="34" charset="0"/>
                <a:cs typeface="Times New Roman" panose="02020603050405020304" pitchFamily="18" charset="0"/>
              </a:rPr>
              <a:t>el sector de</a:t>
            </a:r>
            <a:r>
              <a:rPr lang="es-EC" sz="1400" i="1" dirty="0">
                <a:latin typeface="Arial" panose="020B0604020202020204" pitchFamily="34" charset="0"/>
                <a:ea typeface="Calibri" panose="020F0502020204030204" pitchFamily="34" charset="0"/>
                <a:cs typeface="Times New Roman" panose="02020603050405020304" pitchFamily="18" charset="0"/>
              </a:rPr>
              <a:t>l Valle de los Chillos</a:t>
            </a:r>
            <a:r>
              <a:rPr lang="es-EC" sz="1400" dirty="0">
                <a:latin typeface="Arial" panose="020B0604020202020204" pitchFamily="34" charset="0"/>
                <a:ea typeface="Calibri" panose="020F0502020204030204" pitchFamily="34" charset="0"/>
                <a:cs typeface="Times New Roman" panose="02020603050405020304" pitchFamily="18" charset="0"/>
              </a:rPr>
              <a:t> y económicamente activas ya que se encuentran en capacidad de adquirir </a:t>
            </a:r>
            <a:r>
              <a:rPr lang="es-EC" sz="1400" dirty="0" smtClean="0">
                <a:latin typeface="Arial" panose="020B0604020202020204" pitchFamily="34" charset="0"/>
                <a:ea typeface="Calibri" panose="020F0502020204030204" pitchFamily="34" charset="0"/>
                <a:cs typeface="Times New Roman" panose="02020603050405020304" pitchFamily="18" charset="0"/>
              </a:rPr>
              <a:t>los servicios de la misma.</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s-EC" sz="1400" dirty="0">
                <a:latin typeface="Arial" panose="020B0604020202020204" pitchFamily="34" charset="0"/>
                <a:ea typeface="Calibri" panose="020F0502020204030204" pitchFamily="34" charset="0"/>
                <a:cs typeface="Times New Roman" panose="02020603050405020304" pitchFamily="18" charset="0"/>
              </a:rPr>
              <a:t>La</a:t>
            </a:r>
            <a:r>
              <a:rPr lang="es-EC" sz="1400" i="1" dirty="0">
                <a:latin typeface="Arial" panose="020B0604020202020204" pitchFamily="34" charset="0"/>
                <a:ea typeface="Calibri" panose="020F0502020204030204" pitchFamily="34" charset="0"/>
                <a:cs typeface="Times New Roman" panose="02020603050405020304" pitchFamily="18" charset="0"/>
              </a:rPr>
              <a:t> Hostería Castillo del Valle</a:t>
            </a:r>
            <a:r>
              <a:rPr lang="es-EC" sz="1400" dirty="0">
                <a:latin typeface="Arial" panose="020B0604020202020204" pitchFamily="34" charset="0"/>
                <a:ea typeface="Calibri" panose="020F0502020204030204" pitchFamily="34" charset="0"/>
                <a:cs typeface="Times New Roman" panose="02020603050405020304" pitchFamily="18" charset="0"/>
              </a:rPr>
              <a:t> tiene una gran oportunidad de comercializar sus</a:t>
            </a:r>
            <a:r>
              <a:rPr lang="es-EC" sz="1400" i="1" dirty="0">
                <a:latin typeface="Arial" panose="020B0604020202020204" pitchFamily="34" charset="0"/>
                <a:ea typeface="Calibri" panose="020F0502020204030204" pitchFamily="34" charset="0"/>
                <a:cs typeface="Times New Roman" panose="02020603050405020304" pitchFamily="18" charset="0"/>
              </a:rPr>
              <a:t> servicios </a:t>
            </a:r>
            <a:r>
              <a:rPr lang="es-EC" sz="1400" dirty="0">
                <a:latin typeface="Arial" panose="020B0604020202020204" pitchFamily="34" charset="0"/>
                <a:ea typeface="Calibri" panose="020F0502020204030204" pitchFamily="34" charset="0"/>
                <a:cs typeface="Times New Roman" panose="02020603050405020304" pitchFamily="18" charset="0"/>
              </a:rPr>
              <a:t>mercados inexplorados, como en los sectores Norte</a:t>
            </a:r>
            <a:r>
              <a:rPr lang="es-EC" sz="1400" i="1" dirty="0">
                <a:latin typeface="Arial" panose="020B0604020202020204" pitchFamily="34" charset="0"/>
                <a:ea typeface="Calibri" panose="020F0502020204030204" pitchFamily="34" charset="0"/>
                <a:cs typeface="Times New Roman" panose="02020603050405020304" pitchFamily="18" charset="0"/>
              </a:rPr>
              <a:t>, Centro</a:t>
            </a:r>
            <a:r>
              <a:rPr lang="es-EC" sz="1400" dirty="0">
                <a:latin typeface="Arial" panose="020B0604020202020204" pitchFamily="34" charset="0"/>
                <a:ea typeface="Calibri" panose="020F0502020204030204" pitchFamily="34" charset="0"/>
                <a:cs typeface="Times New Roman" panose="02020603050405020304" pitchFamily="18" charset="0"/>
              </a:rPr>
              <a:t> Sur</a:t>
            </a:r>
            <a:r>
              <a:rPr lang="es-EC" sz="1400" i="1" dirty="0">
                <a:latin typeface="Arial" panose="020B0604020202020204" pitchFamily="34" charset="0"/>
                <a:ea typeface="Calibri" panose="020F0502020204030204" pitchFamily="34" charset="0"/>
                <a:cs typeface="Times New Roman" panose="02020603050405020304" pitchFamily="18" charset="0"/>
              </a:rPr>
              <a:t> y periféricos del Valle de los Chillos en Quito y el cantón Rumiñahui</a:t>
            </a:r>
            <a:r>
              <a:rPr lang="es-EC" sz="1400" dirty="0">
                <a:latin typeface="Arial" panose="020B0604020202020204" pitchFamily="34" charset="0"/>
                <a:ea typeface="Calibri" panose="020F0502020204030204" pitchFamily="34" charset="0"/>
                <a:cs typeface="Times New Roman" panose="02020603050405020304" pitchFamily="18" charset="0"/>
              </a:rPr>
              <a:t>.</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s-EC" sz="1400" dirty="0">
                <a:latin typeface="Arial" panose="020B0604020202020204" pitchFamily="34" charset="0"/>
                <a:ea typeface="Calibri" panose="020F0502020204030204" pitchFamily="34" charset="0"/>
                <a:cs typeface="Times New Roman" panose="02020603050405020304" pitchFamily="18" charset="0"/>
              </a:rPr>
              <a:t>Los</a:t>
            </a:r>
            <a:r>
              <a:rPr lang="es-EC" sz="1400" i="1" dirty="0">
                <a:latin typeface="Arial" panose="020B0604020202020204" pitchFamily="34" charset="0"/>
                <a:ea typeface="Calibri" panose="020F0502020204030204" pitchFamily="34" charset="0"/>
                <a:cs typeface="Times New Roman" panose="02020603050405020304" pitchFamily="18" charset="0"/>
              </a:rPr>
              <a:t> servicio</a:t>
            </a:r>
            <a:r>
              <a:rPr lang="es-EC" sz="1400" dirty="0">
                <a:latin typeface="Arial" panose="020B0604020202020204" pitchFamily="34" charset="0"/>
                <a:ea typeface="Calibri" panose="020F0502020204030204" pitchFamily="34" charset="0"/>
                <a:cs typeface="Times New Roman" panose="02020603050405020304" pitchFamily="18" charset="0"/>
              </a:rPr>
              <a:t> de mayor demanda en el mercado</a:t>
            </a:r>
            <a:r>
              <a:rPr lang="es-EC" sz="1400" i="1" dirty="0">
                <a:latin typeface="Arial" panose="020B0604020202020204" pitchFamily="34" charset="0"/>
                <a:ea typeface="Calibri" panose="020F0502020204030204" pitchFamily="34" charset="0"/>
                <a:cs typeface="Times New Roman" panose="02020603050405020304" pitchFamily="18" charset="0"/>
              </a:rPr>
              <a:t> que ofrece la Hostería es su infraestructura, alojamiento y recepciones de Eventos</a:t>
            </a:r>
            <a:r>
              <a:rPr lang="es-EC" sz="1400" dirty="0">
                <a:latin typeface="Arial" panose="020B0604020202020204" pitchFamily="34" charset="0"/>
                <a:ea typeface="Calibri" panose="020F0502020204030204" pitchFamily="34" charset="0"/>
                <a:cs typeface="Times New Roman" panose="02020603050405020304" pitchFamily="18" charset="0"/>
              </a:rPr>
              <a:t> con estos productos la</a:t>
            </a:r>
            <a:r>
              <a:rPr lang="es-EC" sz="1400" i="1" dirty="0">
                <a:latin typeface="Arial" panose="020B0604020202020204" pitchFamily="34" charset="0"/>
                <a:ea typeface="Calibri" panose="020F0502020204030204" pitchFamily="34" charset="0"/>
                <a:cs typeface="Times New Roman" panose="02020603050405020304" pitchFamily="18" charset="0"/>
              </a:rPr>
              <a:t> Hostería brinda las garantías suficientes a sus clientes.</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457200" algn="l"/>
              </a:tabLst>
            </a:pPr>
            <a:r>
              <a:rPr lang="es-EC" sz="1400" dirty="0">
                <a:latin typeface="Arial" panose="020B0604020202020204" pitchFamily="34" charset="0"/>
                <a:ea typeface="Calibri" panose="020F0502020204030204" pitchFamily="34" charset="0"/>
                <a:cs typeface="Times New Roman" panose="02020603050405020304" pitchFamily="18" charset="0"/>
              </a:rPr>
              <a:t>Un gran porcentaje de </a:t>
            </a:r>
            <a:r>
              <a:rPr lang="es-EC" sz="1400" i="1" dirty="0">
                <a:latin typeface="Arial" panose="020B0604020202020204" pitchFamily="34" charset="0"/>
                <a:ea typeface="Calibri" panose="020F0502020204030204" pitchFamily="34" charset="0"/>
                <a:cs typeface="Times New Roman" panose="02020603050405020304" pitchFamily="18" charset="0"/>
              </a:rPr>
              <a:t>clientes de la Hostería s</a:t>
            </a:r>
            <a:r>
              <a:rPr lang="es-EC" sz="1400" dirty="0">
                <a:latin typeface="Arial" panose="020B0604020202020204" pitchFamily="34" charset="0"/>
                <a:ea typeface="Calibri" panose="020F0502020204030204" pitchFamily="34" charset="0"/>
                <a:cs typeface="Times New Roman" panose="02020603050405020304" pitchFamily="18" charset="0"/>
              </a:rPr>
              <a:t>e encuentran satisfechos con sus </a:t>
            </a:r>
            <a:r>
              <a:rPr lang="es-EC" sz="1400" i="1" dirty="0">
                <a:latin typeface="Arial" panose="020B0604020202020204" pitchFamily="34" charset="0"/>
                <a:ea typeface="Calibri" panose="020F0502020204030204" pitchFamily="34" charset="0"/>
                <a:cs typeface="Times New Roman" panose="02020603050405020304" pitchFamily="18" charset="0"/>
              </a:rPr>
              <a:t>servicios</a:t>
            </a:r>
            <a:r>
              <a:rPr lang="es-EC" sz="1400" dirty="0">
                <a:latin typeface="Arial" panose="020B0604020202020204" pitchFamily="34" charset="0"/>
                <a:ea typeface="Calibri" panose="020F0502020204030204" pitchFamily="34" charset="0"/>
                <a:cs typeface="Times New Roman" panose="02020603050405020304" pitchFamily="18" charset="0"/>
              </a:rPr>
              <a:t>, lo cual le da una ventaja competitiva en el mercado.</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0"/>
              </a:spcAft>
            </a:pPr>
            <a:r>
              <a:rPr lang="es-EC" sz="1400" b="1" i="1" dirty="0">
                <a:latin typeface="Arial" panose="020B0604020202020204" pitchFamily="34" charset="0"/>
                <a:ea typeface="Times New Roman" panose="02020603050405020304" pitchFamily="18" charset="0"/>
                <a:cs typeface="Calibri" panose="020F0502020204030204" pitchFamily="34" charset="0"/>
              </a:rPr>
              <a:t> </a:t>
            </a:r>
            <a:endParaRPr lang="es-EC" sz="12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50000"/>
              </a:lnSpc>
              <a:spcAft>
                <a:spcPts val="0"/>
              </a:spcAft>
              <a:buFont typeface="Symbol" panose="05050102010706020507" pitchFamily="18" charset="2"/>
              <a:buChar char=""/>
              <a:tabLst>
                <a:tab pos="457200" algn="l"/>
              </a:tabLst>
            </a:pPr>
            <a:r>
              <a:rPr lang="es-EC" sz="1400" dirty="0">
                <a:latin typeface="Arial" panose="020B0604020202020204" pitchFamily="34" charset="0"/>
                <a:ea typeface="Calibri" panose="020F0502020204030204" pitchFamily="34" charset="0"/>
                <a:cs typeface="Times New Roman" panose="02020603050405020304" pitchFamily="18" charset="0"/>
              </a:rPr>
              <a:t>La empresa necesita implementar estrategias para posicionar sus </a:t>
            </a:r>
            <a:r>
              <a:rPr lang="es-EC" sz="1400" i="1" dirty="0">
                <a:latin typeface="Arial" panose="020B0604020202020204" pitchFamily="34" charset="0"/>
                <a:ea typeface="Calibri" panose="020F0502020204030204" pitchFamily="34" charset="0"/>
                <a:cs typeface="Times New Roman" panose="02020603050405020304" pitchFamily="18" charset="0"/>
              </a:rPr>
              <a:t>servicios a nivel local como</a:t>
            </a:r>
            <a:r>
              <a:rPr lang="es-EC" sz="1400" dirty="0">
                <a:latin typeface="Arial" panose="020B0604020202020204" pitchFamily="34" charset="0"/>
                <a:ea typeface="Calibri" panose="020F0502020204030204" pitchFamily="34" charset="0"/>
                <a:cs typeface="Times New Roman" panose="02020603050405020304" pitchFamily="18" charset="0"/>
              </a:rPr>
              <a:t> a nivel nacional</a:t>
            </a:r>
            <a:r>
              <a:rPr lang="es-EC" sz="1400" i="1" dirty="0">
                <a:latin typeface="Arial" panose="020B0604020202020204" pitchFamily="34" charset="0"/>
                <a:ea typeface="Calibri" panose="020F0502020204030204" pitchFamily="34" charset="0"/>
                <a:cs typeface="Times New Roman" panose="02020603050405020304" pitchFamily="18" charset="0"/>
              </a:rPr>
              <a:t> y pueda ser más conocida</a:t>
            </a:r>
            <a:r>
              <a:rPr lang="es-EC" sz="1400" dirty="0">
                <a:latin typeface="Arial" panose="020B0604020202020204" pitchFamily="34" charset="0"/>
                <a:ea typeface="Calibri" panose="020F0502020204030204" pitchFamily="34" charset="0"/>
                <a:cs typeface="Times New Roman" panose="02020603050405020304" pitchFamily="18" charset="0"/>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2289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2996952"/>
            <a:ext cx="74888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3" algn="ctr">
              <a:spcBef>
                <a:spcPct val="0"/>
              </a:spcBef>
            </a:pPr>
            <a:r>
              <a:rPr lang="es-ES" sz="3600" b="1" dirty="0" smtClean="0">
                <a:solidFill>
                  <a:schemeClr val="bg1"/>
                </a:solidFill>
                <a:latin typeface="Times New Roman" pitchFamily="18" charset="0"/>
                <a:cs typeface="Times New Roman" pitchFamily="18" charset="0"/>
              </a:rPr>
              <a:t>4. PLAN OPERATIVO DE MRK</a:t>
            </a:r>
          </a:p>
          <a:p>
            <a:pPr marL="36513" algn="ctr">
              <a:spcBef>
                <a:spcPct val="0"/>
              </a:spcBef>
            </a:pPr>
            <a:r>
              <a:rPr lang="es-ES" sz="3600" b="1" dirty="0" smtClean="0">
                <a:solidFill>
                  <a:schemeClr val="bg1"/>
                </a:solidFill>
                <a:latin typeface="Times New Roman" pitchFamily="18" charset="0"/>
                <a:cs typeface="Times New Roman" pitchFamily="18" charset="0"/>
              </a:rPr>
              <a:t>4´PS</a:t>
            </a:r>
          </a:p>
        </p:txBody>
      </p:sp>
    </p:spTree>
    <p:extLst>
      <p:ext uri="{BB962C8B-B14F-4D97-AF65-F5344CB8AC3E}">
        <p14:creationId xmlns:p14="http://schemas.microsoft.com/office/powerpoint/2010/main" val="1300859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1640" y="356022"/>
            <a:ext cx="8208912" cy="396280"/>
          </a:xfrm>
        </p:spPr>
        <p:txBody>
          <a:bodyPr>
            <a:noAutofit/>
          </a:bodyPr>
          <a:lstStyle/>
          <a:p>
            <a:pPr algn="ctr"/>
            <a:r>
              <a:rPr lang="es-EC" sz="3200" b="1" dirty="0" smtClean="0"/>
              <a:t>1. producto/SERVICIO</a:t>
            </a:r>
            <a:endParaRPr lang="es-EC" sz="3200" dirty="0"/>
          </a:p>
        </p:txBody>
      </p:sp>
      <p:sp>
        <p:nvSpPr>
          <p:cNvPr id="7" name="Rounded Rectangle 6"/>
          <p:cNvSpPr/>
          <p:nvPr/>
        </p:nvSpPr>
        <p:spPr>
          <a:xfrm>
            <a:off x="323528" y="1412776"/>
            <a:ext cx="302433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SERVICIOS DE ALOJAMIENTO</a:t>
            </a:r>
            <a:endParaRPr lang="es-EC" b="1" dirty="0"/>
          </a:p>
        </p:txBody>
      </p:sp>
      <p:pic>
        <p:nvPicPr>
          <p:cNvPr id="4" name="Imagen 3"/>
          <p:cNvPicPr>
            <a:picLocks noChangeAspect="1"/>
          </p:cNvPicPr>
          <p:nvPr/>
        </p:nvPicPr>
        <p:blipFill rotWithShape="1">
          <a:blip r:embed="rId2"/>
          <a:srcRect l="30575" t="48320" r="30576" b="34041"/>
          <a:stretch/>
        </p:blipFill>
        <p:spPr>
          <a:xfrm>
            <a:off x="3347864" y="895781"/>
            <a:ext cx="5328592" cy="1512168"/>
          </a:xfrm>
          <a:prstGeom prst="rect">
            <a:avLst/>
          </a:prstGeom>
        </p:spPr>
      </p:pic>
      <p:sp>
        <p:nvSpPr>
          <p:cNvPr id="13" name="Rounded Rectangle 6"/>
          <p:cNvSpPr/>
          <p:nvPr/>
        </p:nvSpPr>
        <p:spPr>
          <a:xfrm>
            <a:off x="467544" y="4293096"/>
            <a:ext cx="302433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SERVICIOS DE RESORT</a:t>
            </a:r>
            <a:endParaRPr lang="es-EC" b="1" dirty="0"/>
          </a:p>
        </p:txBody>
      </p:sp>
      <p:pic>
        <p:nvPicPr>
          <p:cNvPr id="6" name="Imagen 5"/>
          <p:cNvPicPr>
            <a:picLocks noChangeAspect="1"/>
          </p:cNvPicPr>
          <p:nvPr/>
        </p:nvPicPr>
        <p:blipFill rotWithShape="1">
          <a:blip r:embed="rId3"/>
          <a:srcRect l="33725" t="32360" r="30575" b="12200"/>
          <a:stretch/>
        </p:blipFill>
        <p:spPr>
          <a:xfrm>
            <a:off x="3851920" y="2933173"/>
            <a:ext cx="4680520" cy="3600937"/>
          </a:xfrm>
          <a:prstGeom prst="rect">
            <a:avLst/>
          </a:prstGeom>
        </p:spPr>
      </p:pic>
      <p:pic>
        <p:nvPicPr>
          <p:cNvPr id="74755" name="Imagen 21" descr="hab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4382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74754" name="Imagen 38" descr="http://www.hosteria-castillodelvalle.com/images/dob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438275" cy="990600"/>
          </a:xfrm>
          <a:prstGeom prst="rect">
            <a:avLst/>
          </a:prstGeom>
          <a:noFill/>
          <a:extLst>
            <a:ext uri="{909E8E84-426E-40DD-AFC4-6F175D3DCCD1}">
              <a14:hiddenFill xmlns:a14="http://schemas.microsoft.com/office/drawing/2010/main">
                <a:solidFill>
                  <a:srgbClr val="FFFFFF"/>
                </a:solidFill>
              </a14:hiddenFill>
            </a:ext>
          </a:extLst>
        </p:spPr>
      </p:pic>
      <p:pic>
        <p:nvPicPr>
          <p:cNvPr id="74753" name="Imagen 39" descr="habitacion-trip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438275"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23528" y="1412776"/>
            <a:ext cx="302433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SERVICIOS DE ENTRETENIMIENTO</a:t>
            </a:r>
            <a:endParaRPr lang="es-EC" b="1" dirty="0"/>
          </a:p>
        </p:txBody>
      </p:sp>
      <p:pic>
        <p:nvPicPr>
          <p:cNvPr id="2" name="Imagen 1"/>
          <p:cNvPicPr>
            <a:picLocks noChangeAspect="1"/>
          </p:cNvPicPr>
          <p:nvPr/>
        </p:nvPicPr>
        <p:blipFill rotWithShape="1">
          <a:blip r:embed="rId2"/>
          <a:srcRect l="35300" t="39920" r="31100" b="13881"/>
          <a:stretch/>
        </p:blipFill>
        <p:spPr>
          <a:xfrm>
            <a:off x="4499992" y="1052736"/>
            <a:ext cx="2848898" cy="2448272"/>
          </a:xfrm>
          <a:prstGeom prst="rect">
            <a:avLst/>
          </a:prstGeom>
        </p:spPr>
      </p:pic>
      <p:pic>
        <p:nvPicPr>
          <p:cNvPr id="4" name="Imagen 3"/>
          <p:cNvPicPr>
            <a:picLocks noChangeAspect="1"/>
          </p:cNvPicPr>
          <p:nvPr/>
        </p:nvPicPr>
        <p:blipFill rotWithShape="1">
          <a:blip r:embed="rId3"/>
          <a:srcRect l="34775" t="27321" r="31100" b="13879"/>
          <a:stretch/>
        </p:blipFill>
        <p:spPr>
          <a:xfrm>
            <a:off x="395536" y="2780928"/>
            <a:ext cx="3343229" cy="3600400"/>
          </a:xfrm>
          <a:prstGeom prst="rect">
            <a:avLst/>
          </a:prstGeom>
        </p:spPr>
      </p:pic>
      <p:sp>
        <p:nvSpPr>
          <p:cNvPr id="6" name="Rounded Rectangle 6"/>
          <p:cNvSpPr/>
          <p:nvPr/>
        </p:nvSpPr>
        <p:spPr>
          <a:xfrm>
            <a:off x="4324554" y="4329100"/>
            <a:ext cx="3024336" cy="756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SERVICIOS DE COMPROMISOS SOCIALES</a:t>
            </a:r>
            <a:endParaRPr lang="es-EC" b="1" dirty="0"/>
          </a:p>
        </p:txBody>
      </p:sp>
      <p:sp>
        <p:nvSpPr>
          <p:cNvPr id="8" name="Title 2"/>
          <p:cNvSpPr txBox="1">
            <a:spLocks/>
          </p:cNvSpPr>
          <p:nvPr/>
        </p:nvSpPr>
        <p:spPr>
          <a:xfrm>
            <a:off x="1331640" y="356022"/>
            <a:ext cx="8208912" cy="39628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sz="3200" b="1" smtClean="0"/>
              <a:t>1. producto/SERVICIO</a:t>
            </a:r>
            <a:endParaRPr lang="es-EC" sz="3200" dirty="0"/>
          </a:p>
        </p:txBody>
      </p:sp>
    </p:spTree>
    <p:extLst>
      <p:ext uri="{BB962C8B-B14F-4D97-AF65-F5344CB8AC3E}">
        <p14:creationId xmlns:p14="http://schemas.microsoft.com/office/powerpoint/2010/main" val="3899427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73224" y="741133"/>
            <a:ext cx="5112568" cy="1512168"/>
          </a:xfrm>
          <a:prstGeom prst="rightArrow">
            <a:avLst/>
          </a:prstGeom>
          <a:solidFill>
            <a:schemeClr val="accent6"/>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800" b="1" dirty="0" smtClean="0">
                <a:solidFill>
                  <a:schemeClr val="tx1"/>
                </a:solidFill>
              </a:rPr>
              <a:t>HOSTERÍA CASTILLO DEL VALLE</a:t>
            </a:r>
            <a:endParaRPr lang="es-EC" sz="2800" b="1" dirty="0">
              <a:solidFill>
                <a:schemeClr val="tx1"/>
              </a:solidFill>
            </a:endParaRPr>
          </a:p>
        </p:txBody>
      </p:sp>
      <p:sp>
        <p:nvSpPr>
          <p:cNvPr id="5" name="Rectangle 4"/>
          <p:cNvSpPr/>
          <p:nvPr/>
        </p:nvSpPr>
        <p:spPr>
          <a:xfrm>
            <a:off x="755576" y="2420888"/>
            <a:ext cx="1800200" cy="129614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dirty="0" smtClean="0">
                <a:solidFill>
                  <a:schemeClr val="tx1"/>
                </a:solidFill>
              </a:rPr>
              <a:t>Empresa </a:t>
            </a:r>
            <a:r>
              <a:rPr lang="es-EC" dirty="0"/>
              <a:t>negocio de la familia Calderón </a:t>
            </a:r>
            <a:r>
              <a:rPr lang="es-ES" dirty="0" smtClean="0">
                <a:solidFill>
                  <a:schemeClr val="tx1"/>
                </a:solidFill>
              </a:rPr>
              <a:t>dedicada a:</a:t>
            </a:r>
          </a:p>
        </p:txBody>
      </p:sp>
      <p:sp>
        <p:nvSpPr>
          <p:cNvPr id="7" name="Rectangle 6"/>
          <p:cNvSpPr/>
          <p:nvPr/>
        </p:nvSpPr>
        <p:spPr>
          <a:xfrm>
            <a:off x="5992688" y="2873730"/>
            <a:ext cx="2989921" cy="1203341"/>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está ubicada a solo 25 minutos de Quito, en el Valle de Los Chillos, vía Conocoto sector del triángulo</a:t>
            </a:r>
            <a:endParaRPr lang="es-EC" sz="1400" dirty="0">
              <a:solidFill>
                <a:schemeClr val="tx1"/>
              </a:solidFill>
            </a:endParaRPr>
          </a:p>
        </p:txBody>
      </p:sp>
      <p:sp>
        <p:nvSpPr>
          <p:cNvPr id="8" name="Rectangle 7"/>
          <p:cNvSpPr/>
          <p:nvPr/>
        </p:nvSpPr>
        <p:spPr>
          <a:xfrm>
            <a:off x="192312" y="4221088"/>
            <a:ext cx="1787400" cy="1126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500" dirty="0" smtClean="0"/>
              <a:t>S. </a:t>
            </a:r>
            <a:r>
              <a:rPr lang="es-EC" sz="1200" b="1" dirty="0" smtClean="0"/>
              <a:t>ALOJAMIENTO</a:t>
            </a:r>
            <a:endParaRPr lang="es-EC" sz="1500" b="1" dirty="0" smtClean="0"/>
          </a:p>
          <a:p>
            <a:pPr algn="ctr"/>
            <a:r>
              <a:rPr lang="es-EC" sz="1400" dirty="0" smtClean="0"/>
              <a:t>Habitaciones</a:t>
            </a:r>
          </a:p>
          <a:p>
            <a:pPr algn="ctr"/>
            <a:r>
              <a:rPr lang="es-EC" sz="1400" dirty="0" smtClean="0"/>
              <a:t>Simples, dobles y triples</a:t>
            </a:r>
            <a:endParaRPr lang="es-EC" sz="1500" dirty="0"/>
          </a:p>
        </p:txBody>
      </p:sp>
      <p:sp>
        <p:nvSpPr>
          <p:cNvPr id="9" name="Rectangle 8"/>
          <p:cNvSpPr/>
          <p:nvPr/>
        </p:nvSpPr>
        <p:spPr>
          <a:xfrm>
            <a:off x="2051720" y="4239224"/>
            <a:ext cx="1656184" cy="1108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COMPROMISOSSOCIALES</a:t>
            </a:r>
          </a:p>
          <a:p>
            <a:pPr algn="ctr"/>
            <a:r>
              <a:rPr lang="en-US" sz="1200" dirty="0" err="1" smtClean="0"/>
              <a:t>Conferencias</a:t>
            </a:r>
            <a:r>
              <a:rPr lang="en-US" sz="1200" dirty="0" smtClean="0"/>
              <a:t>, </a:t>
            </a:r>
            <a:r>
              <a:rPr lang="en-US" sz="1200" dirty="0" err="1" smtClean="0"/>
              <a:t>matrimonios</a:t>
            </a:r>
            <a:r>
              <a:rPr lang="en-US" sz="1200" dirty="0" smtClean="0"/>
              <a:t>, </a:t>
            </a:r>
            <a:r>
              <a:rPr lang="en-US" sz="1200" dirty="0" err="1" smtClean="0"/>
              <a:t>bautizos</a:t>
            </a:r>
            <a:r>
              <a:rPr lang="en-US" sz="1200" dirty="0" smtClean="0"/>
              <a:t>, </a:t>
            </a:r>
            <a:r>
              <a:rPr lang="en-US" sz="1200" dirty="0" err="1" smtClean="0"/>
              <a:t>eventos</a:t>
            </a:r>
            <a:r>
              <a:rPr lang="en-US" sz="1200" dirty="0" smtClean="0"/>
              <a:t> </a:t>
            </a:r>
            <a:r>
              <a:rPr lang="en-US" sz="1200" dirty="0" err="1" smtClean="0"/>
              <a:t>empresriales</a:t>
            </a:r>
            <a:endParaRPr lang="es-EC" sz="1200" dirty="0"/>
          </a:p>
        </p:txBody>
      </p:sp>
      <p:sp>
        <p:nvSpPr>
          <p:cNvPr id="10" name="Rectangle 9"/>
          <p:cNvSpPr/>
          <p:nvPr/>
        </p:nvSpPr>
        <p:spPr>
          <a:xfrm>
            <a:off x="5547582" y="4239224"/>
            <a:ext cx="1656184" cy="1108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ENTRETENIMIENTO</a:t>
            </a:r>
          </a:p>
          <a:p>
            <a:pPr algn="ctr"/>
            <a:r>
              <a:rPr lang="en-US" sz="1200" dirty="0" err="1" smtClean="0"/>
              <a:t>Música</a:t>
            </a:r>
            <a:r>
              <a:rPr lang="en-US" sz="1200" dirty="0" smtClean="0"/>
              <a:t>, </a:t>
            </a:r>
            <a:r>
              <a:rPr lang="en-US" sz="1200" dirty="0" err="1" smtClean="0"/>
              <a:t>tv</a:t>
            </a:r>
            <a:r>
              <a:rPr lang="en-US" sz="1200" dirty="0" smtClean="0"/>
              <a:t>,  internet, </a:t>
            </a:r>
            <a:r>
              <a:rPr lang="en-US" sz="1200" dirty="0" err="1" smtClean="0"/>
              <a:t>canchas</a:t>
            </a:r>
            <a:r>
              <a:rPr lang="en-US" sz="1200" dirty="0" smtClean="0"/>
              <a:t> </a:t>
            </a:r>
            <a:r>
              <a:rPr lang="en-US" sz="1200" dirty="0" err="1" smtClean="0"/>
              <a:t>deportivas</a:t>
            </a:r>
            <a:endParaRPr lang="es-EC" sz="1200" dirty="0"/>
          </a:p>
        </p:txBody>
      </p:sp>
      <p:sp>
        <p:nvSpPr>
          <p:cNvPr id="11" name="Rectangle 10"/>
          <p:cNvSpPr/>
          <p:nvPr/>
        </p:nvSpPr>
        <p:spPr>
          <a:xfrm>
            <a:off x="7308304" y="4242240"/>
            <a:ext cx="1656184" cy="1105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t>S. RESORT</a:t>
            </a:r>
          </a:p>
          <a:p>
            <a:pPr algn="ctr"/>
            <a:r>
              <a:rPr lang="es-ES" sz="1200" dirty="0" smtClean="0"/>
              <a:t>piscina, </a:t>
            </a:r>
            <a:r>
              <a:rPr lang="es-ES" sz="1200" dirty="0" err="1" smtClean="0"/>
              <a:t>turco,s</a:t>
            </a:r>
            <a:r>
              <a:rPr lang="es-ES" sz="1200" dirty="0" smtClean="0"/>
              <a:t> sauna, hidromasajes, piscina polar</a:t>
            </a:r>
            <a:endParaRPr lang="es-EC" sz="1200" dirty="0"/>
          </a:p>
        </p:txBody>
      </p:sp>
      <p:cxnSp>
        <p:nvCxnSpPr>
          <p:cNvPr id="13" name="Straight Arrow Connector 12"/>
          <p:cNvCxnSpPr>
            <a:stCxn id="5" idx="3"/>
          </p:cNvCxnSpPr>
          <p:nvPr/>
        </p:nvCxnSpPr>
        <p:spPr>
          <a:xfrm>
            <a:off x="2555776" y="3068960"/>
            <a:ext cx="648072" cy="2243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203848" y="2420888"/>
            <a:ext cx="1944216" cy="18002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EC" sz="1600" b="1" dirty="0" smtClean="0"/>
              <a:t>CAPTAR</a:t>
            </a:r>
          </a:p>
          <a:p>
            <a:pPr algn="ctr"/>
            <a:r>
              <a:rPr lang="es-EC" sz="1600" b="1" dirty="0" smtClean="0"/>
              <a:t>DEMANDA TURISTICA </a:t>
            </a:r>
          </a:p>
          <a:p>
            <a:pPr algn="ctr"/>
            <a:r>
              <a:rPr lang="es-EC" sz="1600" b="1" dirty="0" smtClean="0"/>
              <a:t>HOSTERÍA</a:t>
            </a:r>
            <a:endParaRPr lang="es-EC" sz="1600" b="1" dirty="0"/>
          </a:p>
        </p:txBody>
      </p:sp>
      <p:sp>
        <p:nvSpPr>
          <p:cNvPr id="25" name="Down Arrow 24"/>
          <p:cNvSpPr/>
          <p:nvPr/>
        </p:nvSpPr>
        <p:spPr>
          <a:xfrm rot="16200000">
            <a:off x="5331568" y="3124932"/>
            <a:ext cx="432028" cy="4890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Rectangle 9"/>
          <p:cNvSpPr/>
          <p:nvPr/>
        </p:nvSpPr>
        <p:spPr>
          <a:xfrm>
            <a:off x="3779912" y="4264564"/>
            <a:ext cx="1656184" cy="1108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S. RESTAURANTE</a:t>
            </a:r>
          </a:p>
          <a:p>
            <a:pPr algn="ctr"/>
            <a:r>
              <a:rPr lang="en-US" sz="1200" dirty="0" smtClean="0"/>
              <a:t>Comida </a:t>
            </a:r>
            <a:r>
              <a:rPr lang="en-US" sz="1200" dirty="0" err="1" smtClean="0"/>
              <a:t>naconal</a:t>
            </a:r>
            <a:endParaRPr lang="en-US" sz="1200" dirty="0" smtClean="0"/>
          </a:p>
          <a:p>
            <a:pPr algn="ctr"/>
            <a:r>
              <a:rPr lang="en-US" sz="1200" dirty="0" smtClean="0"/>
              <a:t>Comida </a:t>
            </a:r>
            <a:r>
              <a:rPr lang="en-US" sz="1200" dirty="0" err="1" smtClean="0"/>
              <a:t>internacional</a:t>
            </a:r>
            <a:endParaRPr lang="en-US" sz="1200" dirty="0" smtClean="0"/>
          </a:p>
          <a:p>
            <a:pPr algn="ctr"/>
            <a:r>
              <a:rPr lang="en-US" sz="1200" dirty="0" err="1" smtClean="0"/>
              <a:t>Cenas</a:t>
            </a:r>
            <a:r>
              <a:rPr lang="en-US" sz="1200" dirty="0" smtClean="0"/>
              <a:t>, </a:t>
            </a:r>
            <a:r>
              <a:rPr lang="en-US" sz="1200" dirty="0" err="1" smtClean="0"/>
              <a:t>desayunos</a:t>
            </a:r>
            <a:endParaRPr lang="es-EC" sz="12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23528" y="3212976"/>
            <a:ext cx="302433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SERVICIOS DE RESTAURANT</a:t>
            </a:r>
            <a:endParaRPr lang="es-EC" b="1" dirty="0"/>
          </a:p>
        </p:txBody>
      </p:sp>
      <p:pic>
        <p:nvPicPr>
          <p:cNvPr id="2" name="Imagen 1"/>
          <p:cNvPicPr>
            <a:picLocks noChangeAspect="1"/>
          </p:cNvPicPr>
          <p:nvPr/>
        </p:nvPicPr>
        <p:blipFill rotWithShape="1">
          <a:blip r:embed="rId2"/>
          <a:srcRect l="34250" t="29840" r="31100" b="13880"/>
          <a:stretch/>
        </p:blipFill>
        <p:spPr>
          <a:xfrm>
            <a:off x="3635896" y="1412776"/>
            <a:ext cx="4752528" cy="4824536"/>
          </a:xfrm>
          <a:prstGeom prst="rect">
            <a:avLst/>
          </a:prstGeom>
        </p:spPr>
      </p:pic>
      <p:sp>
        <p:nvSpPr>
          <p:cNvPr id="6" name="Title 2"/>
          <p:cNvSpPr>
            <a:spLocks noGrp="1"/>
          </p:cNvSpPr>
          <p:nvPr>
            <p:ph type="title"/>
          </p:nvPr>
        </p:nvSpPr>
        <p:spPr>
          <a:xfrm>
            <a:off x="1331640" y="764704"/>
            <a:ext cx="8208912" cy="396280"/>
          </a:xfrm>
        </p:spPr>
        <p:txBody>
          <a:bodyPr>
            <a:noAutofit/>
          </a:bodyPr>
          <a:lstStyle/>
          <a:p>
            <a:pPr algn="ctr"/>
            <a:r>
              <a:rPr lang="es-EC" sz="3200" b="1" dirty="0" smtClean="0"/>
              <a:t>1. producto/SERVICIO</a:t>
            </a:r>
            <a:endParaRPr lang="es-EC" sz="3200" dirty="0"/>
          </a:p>
        </p:txBody>
      </p:sp>
    </p:spTree>
    <p:extLst>
      <p:ext uri="{BB962C8B-B14F-4D97-AF65-F5344CB8AC3E}">
        <p14:creationId xmlns:p14="http://schemas.microsoft.com/office/powerpoint/2010/main" val="1633552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9672" y="867008"/>
            <a:ext cx="8208912" cy="396280"/>
          </a:xfrm>
        </p:spPr>
        <p:txBody>
          <a:bodyPr>
            <a:noAutofit/>
          </a:bodyPr>
          <a:lstStyle/>
          <a:p>
            <a:pPr algn="ctr"/>
            <a:r>
              <a:rPr lang="es-EC" sz="3200" b="1" dirty="0" smtClean="0"/>
              <a:t>Estrategias</a:t>
            </a:r>
            <a:br>
              <a:rPr lang="es-EC" sz="3200" b="1" dirty="0" smtClean="0"/>
            </a:br>
            <a:endParaRPr lang="es-EC" sz="3200" dirty="0"/>
          </a:p>
        </p:txBody>
      </p:sp>
      <p:sp>
        <p:nvSpPr>
          <p:cNvPr id="7" name="Rounded Rectangle 6"/>
          <p:cNvSpPr/>
          <p:nvPr/>
        </p:nvSpPr>
        <p:spPr>
          <a:xfrm>
            <a:off x="2003768" y="4581128"/>
            <a:ext cx="525658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Estrategia de Posicionamiento</a:t>
            </a:r>
            <a:endParaRPr lang="es-EC" b="1" dirty="0"/>
          </a:p>
        </p:txBody>
      </p:sp>
      <p:sp>
        <p:nvSpPr>
          <p:cNvPr id="9" name="Rounded Rectangle 8"/>
          <p:cNvSpPr/>
          <p:nvPr/>
        </p:nvSpPr>
        <p:spPr>
          <a:xfrm>
            <a:off x="1907704" y="1221784"/>
            <a:ext cx="525658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s-ES" dirty="0" smtClean="0"/>
              <a:t>Estrategia de Desarrollo</a:t>
            </a:r>
          </a:p>
        </p:txBody>
      </p:sp>
      <p:sp>
        <p:nvSpPr>
          <p:cNvPr id="10" name="Rounded Rectangle 9"/>
          <p:cNvSpPr/>
          <p:nvPr/>
        </p:nvSpPr>
        <p:spPr>
          <a:xfrm>
            <a:off x="2014784" y="3104964"/>
            <a:ext cx="525658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Estrategia de Crecimiento</a:t>
            </a:r>
            <a:endParaRPr lang="es-EC" b="1" dirty="0"/>
          </a:p>
        </p:txBody>
      </p:sp>
      <p:sp>
        <p:nvSpPr>
          <p:cNvPr id="30722" name="Text Box 2"/>
          <p:cNvSpPr txBox="1">
            <a:spLocks noChangeArrowheads="1"/>
          </p:cNvSpPr>
          <p:nvPr/>
        </p:nvSpPr>
        <p:spPr bwMode="auto">
          <a:xfrm>
            <a:off x="1043608" y="1754828"/>
            <a:ext cx="6840760" cy="1008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algn="just" fontAlgn="base">
              <a:spcBef>
                <a:spcPct val="0"/>
              </a:spcBef>
              <a:spcAft>
                <a:spcPts val="1000"/>
              </a:spcAft>
            </a:pPr>
            <a:r>
              <a:rPr lang="es-ES" sz="1400" b="1" dirty="0"/>
              <a:t>Desarrollo de </a:t>
            </a:r>
            <a:r>
              <a:rPr lang="es-ES" sz="1400" b="1" dirty="0" smtClean="0"/>
              <a:t>productos</a:t>
            </a:r>
            <a:r>
              <a:rPr lang="es-ES" sz="1400" dirty="0" smtClean="0"/>
              <a:t>.</a:t>
            </a:r>
            <a:endParaRPr lang="es-EC" sz="1400" b="1" dirty="0"/>
          </a:p>
          <a:p>
            <a:pPr marL="0" marR="0" lvl="0" indent="0" algn="ctr" defTabSz="914400" rtl="0" eaLnBrk="1" fontAlgn="base" latinLnBrk="0" hangingPunct="1">
              <a:lnSpc>
                <a:spcPct val="100000"/>
              </a:lnSpc>
              <a:spcBef>
                <a:spcPct val="0"/>
              </a:spcBef>
              <a:spcAft>
                <a:spcPts val="1000"/>
              </a:spcAft>
              <a:buClrTx/>
              <a:buSzTx/>
              <a:buFontTx/>
              <a:buNone/>
              <a:tabLst/>
            </a:pPr>
            <a:r>
              <a:rPr lang="es-EC" sz="1400" dirty="0"/>
              <a:t>Diferenciación, diseños </a:t>
            </a:r>
            <a:r>
              <a:rPr lang="es-EC" sz="1400" dirty="0" smtClean="0"/>
              <a:t>personalizados de los eventos y de los servicios, </a:t>
            </a:r>
            <a:r>
              <a:rPr lang="es-EC" sz="1400" dirty="0"/>
              <a:t>diferentes a la competencia</a:t>
            </a:r>
            <a:r>
              <a:rPr lang="es-EC" sz="1400" dirty="0" smtClean="0">
                <a:solidFill>
                  <a:schemeClr val="tx1"/>
                </a:solidFill>
                <a:latin typeface="Calibri" pitchFamily="34" charset="0"/>
                <a:cs typeface="Arial" pitchFamily="34" charset="0"/>
              </a:rPr>
              <a:t>. </a:t>
            </a:r>
            <a:endParaRPr kumimoji="0" lang="es-EC" sz="14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C"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3" name="Text Box 3"/>
          <p:cNvSpPr txBox="1">
            <a:spLocks noChangeArrowheads="1"/>
          </p:cNvSpPr>
          <p:nvPr/>
        </p:nvSpPr>
        <p:spPr bwMode="auto">
          <a:xfrm>
            <a:off x="1043608" y="3736546"/>
            <a:ext cx="6840760" cy="432048"/>
          </a:xfrm>
          <a:prstGeom prst="rect">
            <a:avLst/>
          </a:prstGeom>
          <a:gradFill rotWithShape="0">
            <a:gsLst>
              <a:gs pos="0">
                <a:srgbClr val="FABF8F"/>
              </a:gs>
              <a:gs pos="50000">
                <a:srgbClr val="F79646"/>
              </a:gs>
              <a:gs pos="100000">
                <a:srgbClr val="FABF8F"/>
              </a:gs>
            </a:gsLst>
            <a:lin ang="5400000" scaled="1"/>
          </a:gradFill>
          <a:ln w="12700">
            <a:solidFill>
              <a:srgbClr val="F79646"/>
            </a:solidFill>
            <a:miter lim="800000"/>
            <a:headEnd/>
            <a:tailEnd/>
          </a:ln>
          <a:effectLst>
            <a:outerShdw dist="28398" dir="3806097" algn="ctr" rotWithShape="0">
              <a:srgbClr val="974706"/>
            </a:outerShdw>
          </a:effec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s-EC" sz="1600" b="0" i="0" u="none" strike="noStrike" cap="none" normalizeH="0" baseline="0" dirty="0" smtClean="0">
                <a:ln>
                  <a:noFill/>
                </a:ln>
                <a:solidFill>
                  <a:schemeClr val="tx1"/>
                </a:solidFill>
                <a:effectLst/>
                <a:latin typeface="Calibri" pitchFamily="34" charset="0"/>
                <a:cs typeface="Arial" pitchFamily="34" charset="0"/>
              </a:rPr>
              <a:t>Desarrollar </a:t>
            </a:r>
            <a:r>
              <a:rPr kumimoji="0" lang="es-EC" sz="1600" b="1" i="0" u="none" strike="noStrike" cap="none" normalizeH="0" baseline="0" dirty="0" smtClean="0">
                <a:ln>
                  <a:noFill/>
                </a:ln>
                <a:solidFill>
                  <a:schemeClr val="tx1"/>
                </a:solidFill>
                <a:effectLst/>
                <a:latin typeface="Calibri" pitchFamily="34" charset="0"/>
                <a:cs typeface="Arial" pitchFamily="34" charset="0"/>
              </a:rPr>
              <a:t>nuevos mercados a nive</a:t>
            </a:r>
            <a:r>
              <a:rPr lang="es-EC" sz="1600" b="1" dirty="0" smtClean="0">
                <a:latin typeface="Calibri" pitchFamily="34" charset="0"/>
                <a:cs typeface="Arial" pitchFamily="34" charset="0"/>
              </a:rPr>
              <a:t>l local y</a:t>
            </a:r>
            <a:r>
              <a:rPr kumimoji="0" lang="es-EC" sz="1600" b="1" i="0" u="none" strike="noStrike" cap="none" normalizeH="0" baseline="0" dirty="0" smtClean="0">
                <a:ln>
                  <a:noFill/>
                </a:ln>
                <a:solidFill>
                  <a:schemeClr val="tx1"/>
                </a:solidFill>
                <a:effectLst/>
                <a:latin typeface="Calibri" pitchFamily="34" charset="0"/>
                <a:cs typeface="Arial" pitchFamily="34" charset="0"/>
              </a:rPr>
              <a:t> nacional</a:t>
            </a:r>
            <a:r>
              <a:rPr kumimoji="0" lang="es-EC" sz="1600" b="0" i="0" u="none" strike="noStrike" cap="none" normalizeH="0" baseline="0" dirty="0" smtClean="0">
                <a:ln>
                  <a:noFill/>
                </a:ln>
                <a:solidFill>
                  <a:schemeClr val="tx1"/>
                </a:solidFill>
                <a:effectLst/>
                <a:latin typeface="Calibri" pitchFamily="34" charset="0"/>
                <a:cs typeface="Arial" pitchFamily="34" charset="0"/>
              </a:rPr>
              <a:t>, incrementar ventas.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4" name="Text Box 4"/>
          <p:cNvSpPr txBox="1">
            <a:spLocks noChangeArrowheads="1"/>
          </p:cNvSpPr>
          <p:nvPr/>
        </p:nvSpPr>
        <p:spPr bwMode="auto">
          <a:xfrm>
            <a:off x="1043608" y="5142200"/>
            <a:ext cx="7056784" cy="1239128"/>
          </a:xfrm>
          <a:prstGeom prst="rect">
            <a:avLst/>
          </a:prstGeom>
          <a:gradFill rotWithShape="0">
            <a:gsLst>
              <a:gs pos="0">
                <a:srgbClr val="C2D69B"/>
              </a:gs>
              <a:gs pos="50000">
                <a:srgbClr val="9BBB59"/>
              </a:gs>
              <a:gs pos="100000">
                <a:srgbClr val="C2D69B"/>
              </a:gs>
            </a:gsLst>
            <a:lin ang="5400000" scaled="1"/>
          </a:gradFill>
          <a:ln w="12700">
            <a:solidFill>
              <a:srgbClr val="9BBB59"/>
            </a:solidFill>
            <a:miter lim="800000"/>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lvl="0" algn="just" fontAlgn="base">
              <a:spcBef>
                <a:spcPct val="0"/>
              </a:spcBef>
              <a:spcAft>
                <a:spcPts val="1000"/>
              </a:spcAft>
            </a:pPr>
            <a:r>
              <a:rPr lang="es-EC" sz="1400" dirty="0"/>
              <a:t>Aprovechando la </a:t>
            </a:r>
            <a:r>
              <a:rPr lang="es-EC" sz="1400" dirty="0" smtClean="0"/>
              <a:t>percepción </a:t>
            </a:r>
            <a:r>
              <a:rPr lang="es-EC" sz="1400" dirty="0"/>
              <a:t>actual de los </a:t>
            </a:r>
            <a:r>
              <a:rPr lang="es-EC" sz="1400" dirty="0" smtClean="0"/>
              <a:t>clientes se deberán posicionar los servicios de la Hostería, </a:t>
            </a:r>
            <a:r>
              <a:rPr lang="es-EC" sz="1400" dirty="0"/>
              <a:t>principalmente por la </a:t>
            </a:r>
            <a:r>
              <a:rPr lang="es-EC" sz="1400" dirty="0" smtClean="0"/>
              <a:t>calidad, Seguridad</a:t>
            </a:r>
            <a:r>
              <a:rPr lang="es-EC" sz="1400" dirty="0"/>
              <a:t>, garantía y </a:t>
            </a:r>
            <a:r>
              <a:rPr lang="es-EC" sz="1400" dirty="0" smtClean="0"/>
              <a:t>confiabilidad que esta brinda</a:t>
            </a:r>
            <a:endParaRPr kumimoji="0" lang="es-EC" sz="140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521589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5088" y="548680"/>
            <a:ext cx="8208912" cy="396280"/>
          </a:xfrm>
        </p:spPr>
        <p:txBody>
          <a:bodyPr>
            <a:noAutofit/>
          </a:bodyPr>
          <a:lstStyle/>
          <a:p>
            <a:pPr algn="ctr"/>
            <a:r>
              <a:rPr lang="es-EC" sz="3200" b="1" dirty="0" smtClean="0"/>
              <a:t>2. Precios por SERVICIOS</a:t>
            </a:r>
            <a:endParaRPr lang="es-EC" sz="3200" dirty="0"/>
          </a:p>
        </p:txBody>
      </p:sp>
      <p:pic>
        <p:nvPicPr>
          <p:cNvPr id="2" name="Imagen 1"/>
          <p:cNvPicPr>
            <a:picLocks noChangeAspect="1"/>
          </p:cNvPicPr>
          <p:nvPr/>
        </p:nvPicPr>
        <p:blipFill rotWithShape="1">
          <a:blip r:embed="rId2"/>
          <a:srcRect l="34250" t="19760" r="30050" b="24801"/>
          <a:stretch/>
        </p:blipFill>
        <p:spPr>
          <a:xfrm>
            <a:off x="683568" y="1556792"/>
            <a:ext cx="7848872" cy="4752528"/>
          </a:xfrm>
          <a:prstGeom prst="rect">
            <a:avLst/>
          </a:prstGeom>
        </p:spPr>
      </p:pic>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1640" y="356022"/>
            <a:ext cx="8208912" cy="396280"/>
          </a:xfrm>
        </p:spPr>
        <p:txBody>
          <a:bodyPr>
            <a:noAutofit/>
          </a:bodyPr>
          <a:lstStyle/>
          <a:p>
            <a:pPr algn="ctr"/>
            <a:r>
              <a:rPr lang="es-EC" sz="3200" b="1" dirty="0" smtClean="0"/>
              <a:t>PRECIO- ESTRATEGIAS</a:t>
            </a:r>
            <a:endParaRPr lang="es-EC" sz="3200" dirty="0"/>
          </a:p>
        </p:txBody>
      </p:sp>
      <p:sp>
        <p:nvSpPr>
          <p:cNvPr id="12" name="Text Box 4"/>
          <p:cNvSpPr txBox="1">
            <a:spLocks noChangeArrowheads="1"/>
          </p:cNvSpPr>
          <p:nvPr/>
        </p:nvSpPr>
        <p:spPr bwMode="auto">
          <a:xfrm>
            <a:off x="611560" y="1196752"/>
            <a:ext cx="8136904" cy="5184576"/>
          </a:xfrm>
          <a:prstGeom prst="rect">
            <a:avLst/>
          </a:prstGeom>
          <a:solidFill>
            <a:schemeClr val="accent6">
              <a:lumMod val="40000"/>
              <a:lumOff val="60000"/>
            </a:schemeClr>
          </a:solidFill>
          <a:ln w="12700">
            <a:solidFill>
              <a:srgbClr val="9BBB59"/>
            </a:solidFill>
            <a:miter lim="800000"/>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lvl="0"/>
            <a:r>
              <a:rPr lang="es-EC" sz="2000" dirty="0" smtClean="0"/>
              <a:t>-</a:t>
            </a:r>
            <a:r>
              <a:rPr lang="es-EC" sz="2400" dirty="0" smtClean="0"/>
              <a:t>Mejorar </a:t>
            </a:r>
            <a:r>
              <a:rPr lang="es-EC" sz="2400" dirty="0"/>
              <a:t>en tiempos de entrega y de control de calidad en todas las fases del </a:t>
            </a:r>
            <a:r>
              <a:rPr lang="es-EC" sz="2400" dirty="0" smtClean="0"/>
              <a:t>proceso</a:t>
            </a:r>
          </a:p>
          <a:p>
            <a:pPr lvl="0"/>
            <a:endParaRPr lang="es-EC" sz="2400" b="1" dirty="0"/>
          </a:p>
          <a:p>
            <a:pPr marL="342900" indent="-342900">
              <a:buFontTx/>
              <a:buChar char="-"/>
            </a:pPr>
            <a:r>
              <a:rPr lang="es-EC" sz="2400" dirty="0" smtClean="0"/>
              <a:t>En </a:t>
            </a:r>
            <a:r>
              <a:rPr lang="es-EC" sz="2400" dirty="0"/>
              <a:t>función de los costos y los precios de la competencia fijar la política comercial de la Hostería (Precios, descuentos, condiciones de pago</a:t>
            </a:r>
            <a:r>
              <a:rPr lang="es-EC" sz="2400" dirty="0" smtClean="0"/>
              <a:t>).</a:t>
            </a:r>
          </a:p>
          <a:p>
            <a:pPr marL="342900" indent="-342900">
              <a:buFontTx/>
              <a:buChar char="-"/>
            </a:pPr>
            <a:endParaRPr lang="es-EC" sz="2400" dirty="0"/>
          </a:p>
          <a:p>
            <a:r>
              <a:rPr lang="es-EC" sz="2400" dirty="0"/>
              <a:t>-     Determinar los precios de nuevos productos o servicios de la Hosterías en función de las alianzas estratégicas y aportes estatales con Municipios, cámaras de Turismo, Ministerio de Turismo de acuerdo a las políticas internas de la Hostería.</a:t>
            </a:r>
            <a:endParaRPr lang="es-ES" sz="2400" dirty="0"/>
          </a:p>
        </p:txBody>
      </p:sp>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2792" y="404664"/>
            <a:ext cx="6301208" cy="396280"/>
          </a:xfrm>
        </p:spPr>
        <p:txBody>
          <a:bodyPr>
            <a:noAutofit/>
          </a:bodyPr>
          <a:lstStyle/>
          <a:p>
            <a:pPr algn="ctr"/>
            <a:r>
              <a:rPr lang="es-EC" sz="3200" b="1" dirty="0" smtClean="0"/>
              <a:t>3. PROMOCIÓN  CUÑAS RADIAL</a:t>
            </a:r>
            <a:endParaRPr lang="es-EC" sz="3200" dirty="0"/>
          </a:p>
        </p:txBody>
      </p:sp>
      <p:graphicFrame>
        <p:nvGraphicFramePr>
          <p:cNvPr id="8" name="7 Tabla"/>
          <p:cNvGraphicFramePr>
            <a:graphicFrameLocks noGrp="1"/>
          </p:cNvGraphicFramePr>
          <p:nvPr/>
        </p:nvGraphicFramePr>
        <p:xfrm>
          <a:off x="395536" y="2060848"/>
          <a:ext cx="8136902" cy="4252395"/>
        </p:xfrm>
        <a:graphic>
          <a:graphicData uri="http://schemas.openxmlformats.org/drawingml/2006/table">
            <a:tbl>
              <a:tblPr/>
              <a:tblGrid>
                <a:gridCol w="432046"/>
                <a:gridCol w="2664296"/>
                <a:gridCol w="576064"/>
                <a:gridCol w="975586"/>
                <a:gridCol w="1162970"/>
                <a:gridCol w="1029796"/>
                <a:gridCol w="1296144"/>
              </a:tblGrid>
              <a:tr h="232229">
                <a:tc>
                  <a:txBody>
                    <a:bodyPr/>
                    <a:lstStyle/>
                    <a:p>
                      <a:pPr>
                        <a:lnSpc>
                          <a:spcPct val="115000"/>
                        </a:lnSpc>
                        <a:spcAft>
                          <a:spcPts val="0"/>
                        </a:spcAft>
                      </a:pPr>
                      <a:r>
                        <a:rPr lang="es-EC" sz="1200" b="1" dirty="0">
                          <a:solidFill>
                            <a:srgbClr val="365F91"/>
                          </a:solidFill>
                          <a:latin typeface="Arial"/>
                          <a:ea typeface="Calibri"/>
                          <a:cs typeface="Times New Roman"/>
                        </a:rPr>
                        <a:t>No</a:t>
                      </a:r>
                      <a:endParaRPr lang="es-ES" sz="1200" dirty="0">
                        <a:latin typeface="Calibri"/>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200" b="1" dirty="0">
                          <a:solidFill>
                            <a:srgbClr val="365F91"/>
                          </a:solidFill>
                          <a:latin typeface="Arial"/>
                          <a:ea typeface="Calibri"/>
                          <a:cs typeface="Times New Roman"/>
                        </a:rPr>
                        <a:t>TARIFAS USD</a:t>
                      </a:r>
                      <a:endParaRPr lang="es-ES" sz="1200" dirty="0">
                        <a:latin typeface="Calibri"/>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200" b="1" dirty="0">
                          <a:solidFill>
                            <a:srgbClr val="365F91"/>
                          </a:solidFill>
                          <a:latin typeface="Arial"/>
                          <a:ea typeface="Calibri"/>
                          <a:cs typeface="Times New Roman"/>
                        </a:rPr>
                        <a:t>1 MES                                      </a:t>
                      </a:r>
                      <a:endParaRPr lang="es-ES" sz="1200" dirty="0">
                        <a:latin typeface="Calibri"/>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200" b="1">
                          <a:solidFill>
                            <a:srgbClr val="365F91"/>
                          </a:solidFill>
                          <a:latin typeface="Arial"/>
                          <a:ea typeface="Calibri"/>
                          <a:cs typeface="Times New Roman"/>
                        </a:rPr>
                        <a:t>3 MESES</a:t>
                      </a:r>
                      <a:endParaRPr lang="es-ES" sz="1200">
                        <a:latin typeface="Calibri"/>
                        <a:ea typeface="Calibri"/>
                        <a:cs typeface="Times New Roman"/>
                      </a:endParaRPr>
                    </a:p>
                    <a:p>
                      <a:pPr>
                        <a:lnSpc>
                          <a:spcPct val="115000"/>
                        </a:lnSpc>
                        <a:spcAft>
                          <a:spcPts val="0"/>
                        </a:spcAft>
                      </a:pPr>
                      <a:r>
                        <a:rPr lang="es-EC" sz="1200" b="1">
                          <a:solidFill>
                            <a:srgbClr val="365F91"/>
                          </a:solidFill>
                          <a:latin typeface="Arial"/>
                          <a:ea typeface="Calibri"/>
                          <a:cs typeface="Times New Roman"/>
                        </a:rPr>
                        <a:t>5% Dcto</a:t>
                      </a:r>
                      <a:endParaRPr lang="es-ES" sz="1200">
                        <a:latin typeface="Calibri"/>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200" b="1">
                          <a:solidFill>
                            <a:srgbClr val="365F91"/>
                          </a:solidFill>
                          <a:latin typeface="Arial"/>
                          <a:ea typeface="Calibri"/>
                          <a:cs typeface="Times New Roman"/>
                        </a:rPr>
                        <a:t> 6 MESES</a:t>
                      </a:r>
                      <a:endParaRPr lang="es-ES" sz="1200">
                        <a:latin typeface="Calibri"/>
                        <a:ea typeface="Calibri"/>
                        <a:cs typeface="Times New Roman"/>
                      </a:endParaRPr>
                    </a:p>
                    <a:p>
                      <a:pPr>
                        <a:lnSpc>
                          <a:spcPct val="115000"/>
                        </a:lnSpc>
                        <a:spcAft>
                          <a:spcPts val="0"/>
                        </a:spcAft>
                      </a:pPr>
                      <a:r>
                        <a:rPr lang="es-EC" sz="1200" b="1">
                          <a:solidFill>
                            <a:srgbClr val="365F91"/>
                          </a:solidFill>
                          <a:latin typeface="Arial"/>
                          <a:ea typeface="Calibri"/>
                          <a:cs typeface="Times New Roman"/>
                        </a:rPr>
                        <a:t>10% Dcto</a:t>
                      </a:r>
                      <a:endParaRPr lang="es-ES" sz="1200">
                        <a:latin typeface="Calibri"/>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000" b="1">
                          <a:solidFill>
                            <a:srgbClr val="365F91"/>
                          </a:solidFill>
                          <a:latin typeface="Arial"/>
                          <a:ea typeface="Calibri"/>
                          <a:cs typeface="Times New Roman"/>
                        </a:rPr>
                        <a:t>9 MESES 15% Dcto</a:t>
                      </a:r>
                      <a:endParaRPr lang="es-ES" sz="1050">
                        <a:latin typeface="Calibri"/>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000" b="1">
                          <a:solidFill>
                            <a:srgbClr val="365F91"/>
                          </a:solidFill>
                          <a:latin typeface="Arial"/>
                          <a:ea typeface="Calibri"/>
                          <a:cs typeface="Times New Roman"/>
                        </a:rPr>
                        <a:t>9 MESES 15% Dcto</a:t>
                      </a:r>
                      <a:endParaRPr lang="es-ES" sz="1050">
                        <a:latin typeface="Calibri"/>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464457">
                <a:tc>
                  <a:txBody>
                    <a:bodyPr/>
                    <a:lstStyle/>
                    <a:p>
                      <a:pPr>
                        <a:lnSpc>
                          <a:spcPct val="115000"/>
                        </a:lnSpc>
                        <a:spcAft>
                          <a:spcPts val="0"/>
                        </a:spcAft>
                      </a:pPr>
                      <a:r>
                        <a:rPr lang="es-EC" sz="1200" b="1" dirty="0">
                          <a:solidFill>
                            <a:srgbClr val="365F91"/>
                          </a:solidFill>
                          <a:latin typeface="Times New Roman"/>
                          <a:ea typeface="Calibri"/>
                          <a:cs typeface="Times New Roman"/>
                        </a:rPr>
                        <a:t>1</a:t>
                      </a:r>
                      <a:endParaRPr lang="es-ES" sz="1200" dirty="0">
                        <a:latin typeface="Calibri"/>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nSpc>
                          <a:spcPct val="115000"/>
                        </a:lnSpc>
                        <a:spcAft>
                          <a:spcPts val="0"/>
                        </a:spcAft>
                      </a:pPr>
                      <a:r>
                        <a:rPr lang="es-EC" sz="1200" dirty="0">
                          <a:solidFill>
                            <a:srgbClr val="365F91"/>
                          </a:solidFill>
                          <a:latin typeface="Times New Roman"/>
                          <a:ea typeface="Calibri"/>
                          <a:cs typeface="Times New Roman"/>
                        </a:rPr>
                        <a:t>10 cuñas diarias De lunes a viernes</a:t>
                      </a:r>
                      <a:endParaRPr lang="es-ES" sz="1200" dirty="0">
                        <a:latin typeface="Calibri"/>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3300</a:t>
                      </a:r>
                      <a:endParaRPr lang="es-ES" sz="1200" b="1" kern="1200" dirty="0">
                        <a:solidFill>
                          <a:srgbClr val="365F91"/>
                        </a:solidFill>
                        <a:latin typeface="Arial"/>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3135</a:t>
                      </a:r>
                      <a:endParaRPr lang="es-ES" sz="1200" b="1" kern="1200" dirty="0">
                        <a:solidFill>
                          <a:srgbClr val="365F91"/>
                        </a:solidFill>
                        <a:latin typeface="Arial"/>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2970</a:t>
                      </a:r>
                      <a:endParaRPr lang="es-ES" sz="1200" b="1" kern="1200" dirty="0">
                        <a:solidFill>
                          <a:srgbClr val="365F91"/>
                        </a:solidFill>
                        <a:latin typeface="Arial"/>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2805</a:t>
                      </a:r>
                      <a:endParaRPr lang="es-ES" sz="1200" b="1" kern="1200" dirty="0">
                        <a:solidFill>
                          <a:srgbClr val="365F91"/>
                        </a:solidFill>
                        <a:latin typeface="Arial"/>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2640</a:t>
                      </a:r>
                      <a:endParaRPr lang="es-ES" sz="1200" b="1" kern="1200" dirty="0">
                        <a:solidFill>
                          <a:srgbClr val="365F91"/>
                        </a:solidFill>
                        <a:latin typeface="Arial"/>
                        <a:ea typeface="Calibri"/>
                        <a:cs typeface="Times New Roman"/>
                      </a:endParaRPr>
                    </a:p>
                  </a:txBody>
                  <a:tcPr marL="50484" marR="50484"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464457">
                <a:tc>
                  <a:txBody>
                    <a:bodyPr/>
                    <a:lstStyle/>
                    <a:p>
                      <a:pPr>
                        <a:lnSpc>
                          <a:spcPct val="115000"/>
                        </a:lnSpc>
                        <a:spcAft>
                          <a:spcPts val="0"/>
                        </a:spcAft>
                      </a:pPr>
                      <a:r>
                        <a:rPr lang="es-EC" sz="1200" b="1">
                          <a:solidFill>
                            <a:srgbClr val="365F91"/>
                          </a:solidFill>
                          <a:latin typeface="Arial"/>
                          <a:ea typeface="Calibri"/>
                          <a:cs typeface="Times New Roman"/>
                        </a:rPr>
                        <a:t>2</a:t>
                      </a:r>
                      <a:endParaRPr lang="es-ES" sz="1200">
                        <a:latin typeface="Calibri"/>
                        <a:ea typeface="Calibri"/>
                        <a:cs typeface="Times New Roman"/>
                      </a:endParaRPr>
                    </a:p>
                  </a:txBody>
                  <a:tcPr marL="50484" marR="50484" marT="0" marB="0">
                    <a:lnL>
                      <a:noFill/>
                    </a:lnL>
                    <a:lnR>
                      <a:noFill/>
                    </a:lnR>
                    <a:lnT>
                      <a:noFill/>
                    </a:lnT>
                    <a:lnB>
                      <a:noFill/>
                    </a:lnB>
                  </a:tcPr>
                </a:tc>
                <a:tc>
                  <a:txBody>
                    <a:bodyPr/>
                    <a:lstStyle/>
                    <a:p>
                      <a:pPr>
                        <a:lnSpc>
                          <a:spcPct val="115000"/>
                        </a:lnSpc>
                        <a:spcAft>
                          <a:spcPts val="0"/>
                        </a:spcAft>
                      </a:pPr>
                      <a:r>
                        <a:rPr lang="es-EC" sz="1200" dirty="0">
                          <a:solidFill>
                            <a:srgbClr val="365F91"/>
                          </a:solidFill>
                          <a:latin typeface="Times New Roman"/>
                          <a:ea typeface="Calibri"/>
                          <a:cs typeface="Times New Roman"/>
                        </a:rPr>
                        <a:t>10 cuñas diarias De lunes a sábado</a:t>
                      </a:r>
                      <a:endParaRPr lang="es-ES" sz="1200" dirty="0">
                        <a:latin typeface="Calibri"/>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3900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3705</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3510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3315</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3120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r>
              <a:tr h="464457">
                <a:tc>
                  <a:txBody>
                    <a:bodyPr/>
                    <a:lstStyle/>
                    <a:p>
                      <a:pPr>
                        <a:lnSpc>
                          <a:spcPct val="115000"/>
                        </a:lnSpc>
                        <a:spcAft>
                          <a:spcPts val="0"/>
                        </a:spcAft>
                      </a:pPr>
                      <a:r>
                        <a:rPr lang="es-EC" sz="1200" b="1">
                          <a:solidFill>
                            <a:srgbClr val="365F91"/>
                          </a:solidFill>
                          <a:latin typeface="Arial"/>
                          <a:ea typeface="Calibri"/>
                          <a:cs typeface="Times New Roman"/>
                        </a:rPr>
                        <a:t>3</a:t>
                      </a:r>
                      <a:endParaRPr lang="es-ES" sz="1200">
                        <a:latin typeface="Calibri"/>
                        <a:ea typeface="Calibri"/>
                        <a:cs typeface="Times New Roman"/>
                      </a:endParaRPr>
                    </a:p>
                  </a:txBody>
                  <a:tcPr marL="50484" marR="50484"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365F91"/>
                          </a:solidFill>
                          <a:latin typeface="Times New Roman"/>
                          <a:ea typeface="Calibri"/>
                          <a:cs typeface="Times New Roman"/>
                        </a:rPr>
                        <a:t>Cuña de 20” a 40” Horario Rotativo</a:t>
                      </a:r>
                      <a:endParaRPr lang="es-ES" sz="1200">
                        <a:latin typeface="Calibri"/>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15</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14.25</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13.50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12.75</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12.00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r>
              <a:tr h="464457">
                <a:tc>
                  <a:txBody>
                    <a:bodyPr/>
                    <a:lstStyle/>
                    <a:p>
                      <a:pPr>
                        <a:lnSpc>
                          <a:spcPct val="115000"/>
                        </a:lnSpc>
                        <a:spcAft>
                          <a:spcPts val="0"/>
                        </a:spcAft>
                      </a:pPr>
                      <a:r>
                        <a:rPr lang="es-EC" sz="1200" b="1">
                          <a:solidFill>
                            <a:srgbClr val="365F91"/>
                          </a:solidFill>
                          <a:latin typeface="Arial"/>
                          <a:ea typeface="Calibri"/>
                          <a:cs typeface="Times New Roman"/>
                        </a:rPr>
                        <a:t>4</a:t>
                      </a:r>
                      <a:endParaRPr lang="es-ES" sz="1200">
                        <a:latin typeface="Calibri"/>
                        <a:ea typeface="Calibri"/>
                        <a:cs typeface="Times New Roman"/>
                      </a:endParaRPr>
                    </a:p>
                  </a:txBody>
                  <a:tcPr marL="50484" marR="50484" marT="0" marB="0">
                    <a:lnL>
                      <a:noFill/>
                    </a:lnL>
                    <a:lnR>
                      <a:noFill/>
                    </a:lnR>
                    <a:lnT>
                      <a:noFill/>
                    </a:lnT>
                    <a:lnB>
                      <a:noFill/>
                    </a:lnB>
                  </a:tcPr>
                </a:tc>
                <a:tc>
                  <a:txBody>
                    <a:bodyPr/>
                    <a:lstStyle/>
                    <a:p>
                      <a:pPr>
                        <a:lnSpc>
                          <a:spcPct val="115000"/>
                        </a:lnSpc>
                        <a:spcAft>
                          <a:spcPts val="0"/>
                        </a:spcAft>
                      </a:pPr>
                      <a:r>
                        <a:rPr lang="es-EC" sz="1200">
                          <a:solidFill>
                            <a:srgbClr val="365F91"/>
                          </a:solidFill>
                          <a:latin typeface="Times New Roman"/>
                          <a:ea typeface="Calibri"/>
                          <a:cs typeface="Times New Roman"/>
                        </a:rPr>
                        <a:t>Cuña de 41” a 50” Horario Rotativo</a:t>
                      </a:r>
                      <a:endParaRPr lang="es-ES" sz="1200">
                        <a:latin typeface="Calibri"/>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16</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15.20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14.4</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13.60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12.80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r>
              <a:tr h="464457">
                <a:tc>
                  <a:txBody>
                    <a:bodyPr/>
                    <a:lstStyle/>
                    <a:p>
                      <a:pPr>
                        <a:lnSpc>
                          <a:spcPct val="115000"/>
                        </a:lnSpc>
                        <a:spcAft>
                          <a:spcPts val="0"/>
                        </a:spcAft>
                      </a:pPr>
                      <a:r>
                        <a:rPr lang="es-EC" sz="1200" b="1">
                          <a:solidFill>
                            <a:srgbClr val="365F91"/>
                          </a:solidFill>
                          <a:latin typeface="Arial"/>
                          <a:ea typeface="Calibri"/>
                          <a:cs typeface="Times New Roman"/>
                        </a:rPr>
                        <a:t>5</a:t>
                      </a:r>
                      <a:endParaRPr lang="es-ES" sz="1200">
                        <a:latin typeface="Calibri"/>
                        <a:ea typeface="Calibri"/>
                        <a:cs typeface="Times New Roman"/>
                      </a:endParaRPr>
                    </a:p>
                  </a:txBody>
                  <a:tcPr marL="50484" marR="50484"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365F91"/>
                          </a:solidFill>
                          <a:latin typeface="Times New Roman"/>
                          <a:ea typeface="Calibri"/>
                          <a:cs typeface="Times New Roman"/>
                        </a:rPr>
                        <a:t>Cuña de 51” a 60” Horario Rotativo</a:t>
                      </a:r>
                      <a:endParaRPr lang="es-ES" sz="1200">
                        <a:latin typeface="Calibri"/>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18</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17.10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16.20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15.30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14.40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r>
              <a:tr h="348343">
                <a:tc>
                  <a:txBody>
                    <a:bodyPr/>
                    <a:lstStyle/>
                    <a:p>
                      <a:pPr>
                        <a:lnSpc>
                          <a:spcPct val="115000"/>
                        </a:lnSpc>
                        <a:spcAft>
                          <a:spcPts val="0"/>
                        </a:spcAft>
                      </a:pPr>
                      <a:r>
                        <a:rPr lang="es-EC" sz="1200" b="1">
                          <a:solidFill>
                            <a:srgbClr val="365F91"/>
                          </a:solidFill>
                          <a:latin typeface="Arial"/>
                          <a:ea typeface="Calibri"/>
                          <a:cs typeface="Times New Roman"/>
                        </a:rPr>
                        <a:t>6</a:t>
                      </a:r>
                      <a:endParaRPr lang="es-ES" sz="1200">
                        <a:latin typeface="Calibri"/>
                        <a:ea typeface="Calibri"/>
                        <a:cs typeface="Times New Roman"/>
                      </a:endParaRPr>
                    </a:p>
                  </a:txBody>
                  <a:tcPr marL="50484" marR="50484" marT="0" marB="0">
                    <a:lnL>
                      <a:noFill/>
                    </a:lnL>
                    <a:lnR>
                      <a:noFill/>
                    </a:lnR>
                    <a:lnT>
                      <a:noFill/>
                    </a:lnT>
                    <a:lnB>
                      <a:noFill/>
                    </a:lnB>
                  </a:tcPr>
                </a:tc>
                <a:tc>
                  <a:txBody>
                    <a:bodyPr/>
                    <a:lstStyle/>
                    <a:p>
                      <a:pPr>
                        <a:lnSpc>
                          <a:spcPct val="115000"/>
                        </a:lnSpc>
                        <a:spcAft>
                          <a:spcPts val="0"/>
                        </a:spcAft>
                      </a:pPr>
                      <a:r>
                        <a:rPr lang="es-EC" sz="1200">
                          <a:solidFill>
                            <a:srgbClr val="365F91"/>
                          </a:solidFill>
                          <a:latin typeface="Times New Roman"/>
                          <a:ea typeface="Calibri"/>
                          <a:cs typeface="Times New Roman"/>
                        </a:rPr>
                        <a:t>Cuña de 20” a 40” Con horario</a:t>
                      </a:r>
                      <a:endParaRPr lang="es-ES" sz="1200">
                        <a:latin typeface="Calibri"/>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18</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17.10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16.20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15.30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14.40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r>
              <a:tr h="348343">
                <a:tc>
                  <a:txBody>
                    <a:bodyPr/>
                    <a:lstStyle/>
                    <a:p>
                      <a:pPr>
                        <a:lnSpc>
                          <a:spcPct val="115000"/>
                        </a:lnSpc>
                        <a:spcAft>
                          <a:spcPts val="0"/>
                        </a:spcAft>
                      </a:pPr>
                      <a:r>
                        <a:rPr lang="es-EC" sz="1200" b="1">
                          <a:solidFill>
                            <a:srgbClr val="365F91"/>
                          </a:solidFill>
                          <a:latin typeface="Arial"/>
                          <a:ea typeface="Calibri"/>
                          <a:cs typeface="Times New Roman"/>
                        </a:rPr>
                        <a:t>7</a:t>
                      </a:r>
                      <a:endParaRPr lang="es-ES" sz="1200">
                        <a:latin typeface="Calibri"/>
                        <a:ea typeface="Calibri"/>
                        <a:cs typeface="Times New Roman"/>
                      </a:endParaRPr>
                    </a:p>
                  </a:txBody>
                  <a:tcPr marL="50484" marR="50484"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365F91"/>
                          </a:solidFill>
                          <a:latin typeface="Times New Roman"/>
                          <a:ea typeface="Calibri"/>
                          <a:cs typeface="Times New Roman"/>
                        </a:rPr>
                        <a:t>Cuña de 41” a 50” Con horario</a:t>
                      </a:r>
                      <a:endParaRPr lang="es-ES" sz="1200">
                        <a:latin typeface="Calibri"/>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19</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18.05</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17.10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16.10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15.20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solidFill>
                      <a:srgbClr val="D3DFEE"/>
                    </a:solidFill>
                  </a:tcPr>
                </a:tc>
              </a:tr>
              <a:tr h="348343">
                <a:tc>
                  <a:txBody>
                    <a:bodyPr/>
                    <a:lstStyle/>
                    <a:p>
                      <a:pPr>
                        <a:lnSpc>
                          <a:spcPct val="115000"/>
                        </a:lnSpc>
                        <a:spcAft>
                          <a:spcPts val="0"/>
                        </a:spcAft>
                      </a:pPr>
                      <a:r>
                        <a:rPr lang="es-EC" sz="1200" b="1">
                          <a:solidFill>
                            <a:srgbClr val="365F91"/>
                          </a:solidFill>
                          <a:latin typeface="Arial"/>
                          <a:ea typeface="Calibri"/>
                          <a:cs typeface="Times New Roman"/>
                        </a:rPr>
                        <a:t>8</a:t>
                      </a:r>
                      <a:endParaRPr lang="es-ES" sz="1200">
                        <a:latin typeface="Calibri"/>
                        <a:ea typeface="Calibri"/>
                        <a:cs typeface="Times New Roman"/>
                      </a:endParaRPr>
                    </a:p>
                  </a:txBody>
                  <a:tcPr marL="50484" marR="50484" marT="0" marB="0">
                    <a:lnL>
                      <a:noFill/>
                    </a:lnL>
                    <a:lnR>
                      <a:noFill/>
                    </a:lnR>
                    <a:lnT>
                      <a:noFill/>
                    </a:lnT>
                    <a:lnB>
                      <a:noFill/>
                    </a:lnB>
                  </a:tcPr>
                </a:tc>
                <a:tc>
                  <a:txBody>
                    <a:bodyPr/>
                    <a:lstStyle/>
                    <a:p>
                      <a:pPr>
                        <a:lnSpc>
                          <a:spcPct val="115000"/>
                        </a:lnSpc>
                        <a:spcAft>
                          <a:spcPts val="0"/>
                        </a:spcAft>
                      </a:pPr>
                      <a:r>
                        <a:rPr lang="es-EC" sz="1200">
                          <a:solidFill>
                            <a:srgbClr val="365F91"/>
                          </a:solidFill>
                          <a:latin typeface="Times New Roman"/>
                          <a:ea typeface="Calibri"/>
                          <a:cs typeface="Times New Roman"/>
                        </a:rPr>
                        <a:t>Cuña de 51” a 60” Con horario</a:t>
                      </a:r>
                      <a:endParaRPr lang="es-ES" sz="1200">
                        <a:latin typeface="Calibri"/>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20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19.00</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18</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17</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16</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a:noFill/>
                    </a:lnB>
                  </a:tcPr>
                </a:tc>
              </a:tr>
              <a:tr h="464457">
                <a:tc>
                  <a:txBody>
                    <a:bodyPr/>
                    <a:lstStyle/>
                    <a:p>
                      <a:pPr>
                        <a:lnSpc>
                          <a:spcPct val="115000"/>
                        </a:lnSpc>
                        <a:spcAft>
                          <a:spcPts val="0"/>
                        </a:spcAft>
                      </a:pPr>
                      <a:r>
                        <a:rPr lang="es-EC" sz="1200" b="1">
                          <a:solidFill>
                            <a:srgbClr val="365F91"/>
                          </a:solidFill>
                          <a:latin typeface="Arial"/>
                          <a:ea typeface="Calibri"/>
                          <a:cs typeface="Times New Roman"/>
                        </a:rPr>
                        <a:t>9</a:t>
                      </a:r>
                      <a:endParaRPr lang="es-ES" sz="1200">
                        <a:latin typeface="Calibri"/>
                        <a:ea typeface="Calibri"/>
                        <a:cs typeface="Times New Roman"/>
                      </a:endParaRPr>
                    </a:p>
                  </a:txBody>
                  <a:tcPr marL="50484" marR="50484"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nSpc>
                          <a:spcPct val="115000"/>
                        </a:lnSpc>
                        <a:spcAft>
                          <a:spcPts val="0"/>
                        </a:spcAft>
                      </a:pPr>
                      <a:r>
                        <a:rPr lang="es-EC" sz="1200">
                          <a:solidFill>
                            <a:srgbClr val="365F91"/>
                          </a:solidFill>
                          <a:latin typeface="Times New Roman"/>
                          <a:ea typeface="Calibri"/>
                          <a:cs typeface="Times New Roman"/>
                        </a:rPr>
                        <a:t>Menciones en vivo En cualquier programa</a:t>
                      </a:r>
                      <a:endParaRPr lang="es-ES" sz="1200">
                        <a:latin typeface="Calibri"/>
                        <a:ea typeface="Calibri"/>
                        <a:cs typeface="Times New Roman"/>
                      </a:endParaRPr>
                    </a:p>
                  </a:txBody>
                  <a:tcPr marL="50484" marR="50484"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s-EC" sz="1200" b="1" kern="1200" dirty="0">
                          <a:solidFill>
                            <a:srgbClr val="365F91"/>
                          </a:solidFill>
                          <a:latin typeface="Arial"/>
                          <a:ea typeface="Calibri"/>
                          <a:cs typeface="Times New Roman"/>
                        </a:rPr>
                        <a:t>12</a:t>
                      </a:r>
                      <a:endParaRPr lang="es-ES" sz="1200" b="1" kern="1200" dirty="0">
                        <a:solidFill>
                          <a:srgbClr val="365F91"/>
                        </a:solidFill>
                        <a:latin typeface="Arial"/>
                        <a:ea typeface="Calibri"/>
                        <a:cs typeface="Times New Roman"/>
                      </a:endParaRPr>
                    </a:p>
                  </a:txBody>
                  <a:tcPr marL="50484" marR="50484"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s-ES" sz="1200" b="1" kern="1200" dirty="0">
                        <a:solidFill>
                          <a:srgbClr val="365F91"/>
                        </a:solidFill>
                        <a:latin typeface="Arial"/>
                        <a:ea typeface="Calibri"/>
                        <a:cs typeface="Times New Roman"/>
                      </a:endParaRPr>
                    </a:p>
                  </a:txBody>
                  <a:tcPr marL="50484" marR="50484"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s-ES" sz="1200" b="1" kern="1200" dirty="0">
                        <a:solidFill>
                          <a:srgbClr val="365F91"/>
                        </a:solidFill>
                        <a:latin typeface="Arial"/>
                        <a:ea typeface="Calibri"/>
                        <a:cs typeface="Times New Roman"/>
                      </a:endParaRPr>
                    </a:p>
                  </a:txBody>
                  <a:tcPr marL="50484" marR="50484"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s-ES" sz="1200" b="1" kern="1200" dirty="0">
                        <a:solidFill>
                          <a:srgbClr val="365F91"/>
                        </a:solidFill>
                        <a:latin typeface="Arial"/>
                        <a:ea typeface="Calibri"/>
                        <a:cs typeface="Times New Roman"/>
                      </a:endParaRPr>
                    </a:p>
                  </a:txBody>
                  <a:tcPr marL="50484" marR="50484"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endParaRPr lang="es-ES" sz="1200" b="1" kern="1200" dirty="0">
                        <a:solidFill>
                          <a:srgbClr val="365F91"/>
                        </a:solidFill>
                        <a:latin typeface="Arial"/>
                        <a:ea typeface="Calibri"/>
                        <a:cs typeface="Times New Roman"/>
                      </a:endParaRPr>
                    </a:p>
                  </a:txBody>
                  <a:tcPr marL="50484" marR="50484" marT="0" marB="0">
                    <a:lnL>
                      <a:noFill/>
                    </a:lnL>
                    <a:lnR>
                      <a:noFill/>
                    </a:lnR>
                    <a:lnT>
                      <a:noFill/>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89089" name="AutoShape 1"/>
          <p:cNvSpPr>
            <a:spLocks noChangeArrowheads="1"/>
          </p:cNvSpPr>
          <p:nvPr/>
        </p:nvSpPr>
        <p:spPr bwMode="auto">
          <a:xfrm>
            <a:off x="3707904" y="908720"/>
            <a:ext cx="4392488" cy="1033463"/>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r>
              <a:rPr lang="es-EC" sz="1400" b="1" dirty="0"/>
              <a:t>“Ven y visita la Hostería Castillo del Valle, recréate con tu familia, estamos ubicados en la vía Conocoto, cerca el Triángulo”</a:t>
            </a:r>
            <a:endParaRPr lang="es-EC" sz="1400" dirty="0"/>
          </a:p>
        </p:txBody>
      </p:sp>
      <p:sp>
        <p:nvSpPr>
          <p:cNvPr id="9" name="AutoShape 1"/>
          <p:cNvSpPr>
            <a:spLocks noChangeArrowheads="1"/>
          </p:cNvSpPr>
          <p:nvPr/>
        </p:nvSpPr>
        <p:spPr bwMode="auto">
          <a:xfrm>
            <a:off x="611560" y="980728"/>
            <a:ext cx="2808312" cy="864096"/>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sz="1600" b="1" i="0" u="none" strike="noStrike" cap="none" normalizeH="0" baseline="0" dirty="0" smtClean="0">
                <a:ln>
                  <a:noFill/>
                </a:ln>
                <a:solidFill>
                  <a:schemeClr val="tx1"/>
                </a:solidFill>
                <a:effectLst/>
                <a:latin typeface="Calibri" pitchFamily="34" charset="0"/>
                <a:cs typeface="Arial" pitchFamily="34" charset="0"/>
              </a:rPr>
              <a:t>RADIO HOT FUEGO  110 FM </a:t>
            </a:r>
          </a:p>
          <a:p>
            <a:pPr marL="0" marR="0" lvl="0" indent="0" algn="l" defTabSz="914400" rtl="0" eaLnBrk="1" fontAlgn="base" latinLnBrk="0" hangingPunct="1">
              <a:lnSpc>
                <a:spcPct val="100000"/>
              </a:lnSpc>
              <a:spcBef>
                <a:spcPct val="0"/>
              </a:spcBef>
              <a:spcAft>
                <a:spcPts val="1000"/>
              </a:spcAft>
              <a:buClrTx/>
              <a:buSzTx/>
              <a:buFontTx/>
              <a:buNone/>
              <a:tabLst/>
            </a:pPr>
            <a:r>
              <a:rPr lang="es-ES" sz="1600" b="1" dirty="0" smtClean="0">
                <a:latin typeface="Calibri" pitchFamily="34" charset="0"/>
                <a:cs typeface="Arial" pitchFamily="34" charset="0"/>
              </a:rPr>
              <a:t>COSTO  $ 1500</a:t>
            </a: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2792" y="404664"/>
            <a:ext cx="6301208" cy="396280"/>
          </a:xfrm>
        </p:spPr>
        <p:txBody>
          <a:bodyPr>
            <a:noAutofit/>
          </a:bodyPr>
          <a:lstStyle/>
          <a:p>
            <a:pPr algn="ctr"/>
            <a:r>
              <a:rPr lang="es-EC" sz="3200" b="1" dirty="0" smtClean="0"/>
              <a:t>PROMOCIÓN  PRENSA</a:t>
            </a:r>
            <a:endParaRPr lang="es-EC" sz="3200" dirty="0"/>
          </a:p>
        </p:txBody>
      </p:sp>
      <p:sp>
        <p:nvSpPr>
          <p:cNvPr id="9" name="AutoShape 1"/>
          <p:cNvSpPr>
            <a:spLocks noChangeArrowheads="1"/>
          </p:cNvSpPr>
          <p:nvPr/>
        </p:nvSpPr>
        <p:spPr bwMode="auto">
          <a:xfrm>
            <a:off x="899592" y="1484784"/>
            <a:ext cx="2304256" cy="648072"/>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sz="1600" b="1" i="0" u="none" strike="noStrike" cap="none" normalizeH="0" baseline="0" dirty="0" smtClean="0">
                <a:ln>
                  <a:noFill/>
                </a:ln>
                <a:solidFill>
                  <a:schemeClr val="tx1"/>
                </a:solidFill>
                <a:effectLst/>
                <a:latin typeface="Calibri" pitchFamily="34" charset="0"/>
                <a:cs typeface="Arial" pitchFamily="34" charset="0"/>
              </a:rPr>
              <a:t>DIARIO EL COMERCIO</a:t>
            </a:r>
          </a:p>
          <a:p>
            <a:pPr marL="0" marR="0" lvl="0" indent="0" algn="l" defTabSz="914400" rtl="0" eaLnBrk="1" fontAlgn="base" latinLnBrk="0" hangingPunct="1">
              <a:lnSpc>
                <a:spcPct val="100000"/>
              </a:lnSpc>
              <a:spcBef>
                <a:spcPct val="0"/>
              </a:spcBef>
              <a:spcAft>
                <a:spcPts val="1000"/>
              </a:spcAft>
              <a:buClrTx/>
              <a:buSzTx/>
              <a:buFontTx/>
              <a:buNone/>
              <a:tabLst/>
            </a:pPr>
            <a:r>
              <a:rPr lang="es-ES" sz="1600" b="1" dirty="0" smtClean="0">
                <a:latin typeface="Calibri" pitchFamily="34" charset="0"/>
                <a:cs typeface="Arial" pitchFamily="34" charset="0"/>
              </a:rPr>
              <a:t>$ 2000</a:t>
            </a: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1512079573"/>
              </p:ext>
            </p:extLst>
          </p:nvPr>
        </p:nvGraphicFramePr>
        <p:xfrm>
          <a:off x="467545" y="2564904"/>
          <a:ext cx="4032446" cy="2523744"/>
        </p:xfrm>
        <a:graphic>
          <a:graphicData uri="http://schemas.openxmlformats.org/drawingml/2006/table">
            <a:tbl>
              <a:tblPr/>
              <a:tblGrid>
                <a:gridCol w="273456"/>
                <a:gridCol w="1256092"/>
                <a:gridCol w="973350"/>
                <a:gridCol w="1529548"/>
              </a:tblGrid>
              <a:tr h="0">
                <a:tc>
                  <a:txBody>
                    <a:bodyPr/>
                    <a:lstStyle/>
                    <a:p>
                      <a:pPr>
                        <a:lnSpc>
                          <a:spcPct val="115000"/>
                        </a:lnSpc>
                        <a:spcAft>
                          <a:spcPts val="0"/>
                        </a:spcAft>
                      </a:pPr>
                      <a:r>
                        <a:rPr lang="es-EC" sz="1200" b="1" dirty="0">
                          <a:solidFill>
                            <a:srgbClr val="365F91"/>
                          </a:solidFill>
                          <a:latin typeface="Times New Roman"/>
                          <a:ea typeface="Calibri"/>
                          <a:cs typeface="Times New Roman"/>
                        </a:rPr>
                        <a:t>No.</a:t>
                      </a:r>
                      <a:endParaRPr lang="es-ES" sz="1600" dirty="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200" b="1">
                          <a:solidFill>
                            <a:srgbClr val="365F91"/>
                          </a:solidFill>
                          <a:latin typeface="Times New Roman"/>
                          <a:ea typeface="Calibri"/>
                          <a:cs typeface="Times New Roman"/>
                        </a:rPr>
                        <a:t>CLASIFICADOS ECONÓMICOS</a:t>
                      </a:r>
                      <a:endParaRPr lang="es-ES" sz="16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200" b="1" dirty="0">
                          <a:solidFill>
                            <a:srgbClr val="365F91"/>
                          </a:solidFill>
                          <a:latin typeface="Times New Roman"/>
                          <a:ea typeface="Calibri"/>
                          <a:cs typeface="Times New Roman"/>
                        </a:rPr>
                        <a:t>CARACTERÍSTICA</a:t>
                      </a:r>
                      <a:endParaRPr lang="es-ES" sz="1600" dirty="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200" b="1">
                          <a:solidFill>
                            <a:srgbClr val="365F91"/>
                          </a:solidFill>
                          <a:latin typeface="Times New Roman"/>
                          <a:ea typeface="Calibri"/>
                          <a:cs typeface="Times New Roman"/>
                        </a:rPr>
                        <a:t>COSTO</a:t>
                      </a:r>
                      <a:endParaRPr lang="es-ES" sz="16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0">
                <a:tc>
                  <a:txBody>
                    <a:bodyPr/>
                    <a:lstStyle/>
                    <a:p>
                      <a:pPr>
                        <a:lnSpc>
                          <a:spcPct val="115000"/>
                        </a:lnSpc>
                        <a:spcAft>
                          <a:spcPts val="0"/>
                        </a:spcAft>
                      </a:pPr>
                      <a:r>
                        <a:rPr lang="es-EC" sz="1200" b="1">
                          <a:solidFill>
                            <a:srgbClr val="365F91"/>
                          </a:solidFill>
                          <a:latin typeface="Arial"/>
                          <a:ea typeface="Calibri"/>
                          <a:cs typeface="Times New Roman"/>
                        </a:rPr>
                        <a:t>1</a:t>
                      </a:r>
                      <a:endParaRPr lang="es-ES" sz="16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nSpc>
                          <a:spcPct val="115000"/>
                        </a:lnSpc>
                        <a:spcAft>
                          <a:spcPts val="0"/>
                        </a:spcAft>
                      </a:pPr>
                      <a:r>
                        <a:rPr lang="es-EC" sz="1200">
                          <a:solidFill>
                            <a:srgbClr val="365F91"/>
                          </a:solidFill>
                          <a:latin typeface="Arial"/>
                          <a:ea typeface="Calibri"/>
                          <a:cs typeface="Times New Roman"/>
                        </a:rPr>
                        <a:t>De lunes a viernes</a:t>
                      </a:r>
                      <a:endParaRPr lang="es-ES" sz="16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nSpc>
                          <a:spcPct val="115000"/>
                        </a:lnSpc>
                        <a:spcAft>
                          <a:spcPts val="0"/>
                        </a:spcAft>
                      </a:pPr>
                      <a:r>
                        <a:rPr lang="es-EC" sz="1200">
                          <a:solidFill>
                            <a:srgbClr val="365F91"/>
                          </a:solidFill>
                          <a:latin typeface="Arial"/>
                          <a:ea typeface="Calibri"/>
                          <a:cs typeface="Times New Roman"/>
                        </a:rPr>
                        <a:t>8 palabras</a:t>
                      </a:r>
                      <a:endParaRPr lang="es-ES" sz="16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1000"/>
                        </a:spcAft>
                      </a:pPr>
                      <a:r>
                        <a:rPr lang="es-EC" sz="1200">
                          <a:solidFill>
                            <a:srgbClr val="365F91"/>
                          </a:solidFill>
                          <a:latin typeface="Arial"/>
                          <a:ea typeface="Calibri"/>
                          <a:cs typeface="Times New Roman"/>
                        </a:rPr>
                        <a:t>USD $4.48 + IVA</a:t>
                      </a:r>
                      <a:endParaRPr lang="es-ES" sz="16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0">
                <a:tc>
                  <a:txBody>
                    <a:bodyPr/>
                    <a:lstStyle/>
                    <a:p>
                      <a:pPr>
                        <a:lnSpc>
                          <a:spcPct val="115000"/>
                        </a:lnSpc>
                        <a:spcAft>
                          <a:spcPts val="0"/>
                        </a:spcAft>
                      </a:pPr>
                      <a:r>
                        <a:rPr lang="es-EC" sz="1200" b="1">
                          <a:solidFill>
                            <a:srgbClr val="365F91"/>
                          </a:solidFill>
                          <a:latin typeface="Arial"/>
                          <a:ea typeface="Calibri"/>
                          <a:cs typeface="Times New Roman"/>
                        </a:rPr>
                        <a:t>2</a:t>
                      </a:r>
                      <a:endParaRPr lang="es-ES" sz="160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1000"/>
                        </a:spcAft>
                      </a:pPr>
                      <a:r>
                        <a:rPr lang="es-EC" sz="1200">
                          <a:solidFill>
                            <a:srgbClr val="365F91"/>
                          </a:solidFill>
                          <a:latin typeface="Arial"/>
                          <a:ea typeface="Calibri"/>
                          <a:cs typeface="Times New Roman"/>
                        </a:rPr>
                        <a:t>Sábados y domingos</a:t>
                      </a:r>
                      <a:endParaRPr lang="es-ES" sz="1600">
                        <a:latin typeface="Calibri"/>
                        <a:ea typeface="Calibri"/>
                        <a:cs typeface="Times New Roman"/>
                      </a:endParaRPr>
                    </a:p>
                  </a:txBody>
                  <a:tcPr marL="68580" marR="68580" marT="0" marB="0">
                    <a:lnL>
                      <a:noFill/>
                    </a:lnL>
                    <a:lnR>
                      <a:noFill/>
                    </a:lnR>
                    <a:lnT>
                      <a:noFill/>
                    </a:lnT>
                    <a:lnB>
                      <a:noFill/>
                    </a:lnB>
                  </a:tcPr>
                </a:tc>
                <a:tc>
                  <a:txBody>
                    <a:bodyPr/>
                    <a:lstStyle/>
                    <a:p>
                      <a:pPr>
                        <a:lnSpc>
                          <a:spcPct val="115000"/>
                        </a:lnSpc>
                        <a:spcAft>
                          <a:spcPts val="0"/>
                        </a:spcAft>
                      </a:pPr>
                      <a:r>
                        <a:rPr lang="es-EC" sz="1200">
                          <a:solidFill>
                            <a:srgbClr val="365F91"/>
                          </a:solidFill>
                          <a:latin typeface="Arial"/>
                          <a:ea typeface="Calibri"/>
                          <a:cs typeface="Times New Roman"/>
                        </a:rPr>
                        <a:t>8 palabras</a:t>
                      </a:r>
                      <a:endParaRPr lang="es-ES" sz="1600">
                        <a:latin typeface="Calibri"/>
                        <a:ea typeface="Calibri"/>
                        <a:cs typeface="Times New Roman"/>
                      </a:endParaRPr>
                    </a:p>
                  </a:txBody>
                  <a:tcPr marL="68580" marR="68580" marT="0" marB="0">
                    <a:lnL>
                      <a:noFill/>
                    </a:lnL>
                    <a:lnR>
                      <a:noFill/>
                    </a:lnR>
                    <a:lnT>
                      <a:noFill/>
                    </a:lnT>
                    <a:lnB>
                      <a:noFill/>
                    </a:lnB>
                  </a:tcPr>
                </a:tc>
                <a:tc>
                  <a:txBody>
                    <a:bodyPr/>
                    <a:lstStyle/>
                    <a:p>
                      <a:pPr algn="ctr">
                        <a:lnSpc>
                          <a:spcPct val="115000"/>
                        </a:lnSpc>
                        <a:spcAft>
                          <a:spcPts val="1000"/>
                        </a:spcAft>
                      </a:pPr>
                      <a:r>
                        <a:rPr lang="es-EC" sz="1200">
                          <a:solidFill>
                            <a:srgbClr val="365F91"/>
                          </a:solidFill>
                          <a:latin typeface="Arial"/>
                          <a:ea typeface="Calibri"/>
                          <a:cs typeface="Times New Roman"/>
                        </a:rPr>
                        <a:t>USD. $7.84 + IVA</a:t>
                      </a:r>
                      <a:endParaRPr lang="es-ES" sz="1600">
                        <a:latin typeface="Calibri"/>
                        <a:ea typeface="Calibri"/>
                        <a:cs typeface="Times New Roman"/>
                      </a:endParaRPr>
                    </a:p>
                  </a:txBody>
                  <a:tcPr marL="68580" marR="68580" marT="0" marB="0">
                    <a:lnL>
                      <a:noFill/>
                    </a:lnL>
                    <a:lnR>
                      <a:noFill/>
                    </a:lnR>
                    <a:lnT>
                      <a:noFill/>
                    </a:lnT>
                    <a:lnB>
                      <a:noFill/>
                    </a:lnB>
                  </a:tcPr>
                </a:tc>
              </a:tr>
              <a:tr h="0">
                <a:tc>
                  <a:txBody>
                    <a:bodyPr/>
                    <a:lstStyle/>
                    <a:p>
                      <a:pPr>
                        <a:lnSpc>
                          <a:spcPct val="115000"/>
                        </a:lnSpc>
                        <a:spcAft>
                          <a:spcPts val="0"/>
                        </a:spcAft>
                      </a:pPr>
                      <a:r>
                        <a:rPr lang="es-EC" sz="1200" b="1">
                          <a:solidFill>
                            <a:srgbClr val="365F91"/>
                          </a:solidFill>
                          <a:latin typeface="Arial"/>
                          <a:ea typeface="Calibri"/>
                          <a:cs typeface="Times New Roman"/>
                        </a:rPr>
                        <a:t>3</a:t>
                      </a:r>
                      <a:endParaRPr lang="es-ES" sz="1600">
                        <a:latin typeface="Calibri"/>
                        <a:ea typeface="Calibri"/>
                        <a:cs typeface="Times New Roman"/>
                      </a:endParaRPr>
                    </a:p>
                  </a:txBody>
                  <a:tcPr marL="68580" marR="68580"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365F91"/>
                          </a:solidFill>
                          <a:latin typeface="Arial"/>
                          <a:ea typeface="Calibri"/>
                          <a:cs typeface="Times New Roman"/>
                        </a:rPr>
                        <a:t>De lunes a viernes</a:t>
                      </a:r>
                      <a:endParaRPr lang="es-ES" sz="1600">
                        <a:latin typeface="Calibri"/>
                        <a:ea typeface="Calibri"/>
                        <a:cs typeface="Times New Roman"/>
                      </a:endParaRPr>
                    </a:p>
                  </a:txBody>
                  <a:tcPr marL="68580" marR="68580" marT="0" marB="0">
                    <a:lnL>
                      <a:noFill/>
                    </a:lnL>
                    <a:lnR>
                      <a:noFill/>
                    </a:lnR>
                    <a:lnT>
                      <a:noFill/>
                    </a:lnT>
                    <a:lnB>
                      <a:noFill/>
                    </a:lnB>
                    <a:solidFill>
                      <a:srgbClr val="D3DFEE"/>
                    </a:solidFill>
                  </a:tcPr>
                </a:tc>
                <a:tc>
                  <a:txBody>
                    <a:bodyPr/>
                    <a:lstStyle/>
                    <a:p>
                      <a:pPr>
                        <a:lnSpc>
                          <a:spcPct val="115000"/>
                        </a:lnSpc>
                        <a:spcAft>
                          <a:spcPts val="0"/>
                        </a:spcAft>
                      </a:pPr>
                      <a:r>
                        <a:rPr lang="es-EC" sz="1200">
                          <a:solidFill>
                            <a:srgbClr val="365F91"/>
                          </a:solidFill>
                          <a:latin typeface="Arial"/>
                          <a:ea typeface="Calibri"/>
                          <a:cs typeface="Times New Roman"/>
                        </a:rPr>
                        <a:t>Palabras adicionales</a:t>
                      </a:r>
                      <a:endParaRPr lang="es-ES" sz="1600">
                        <a:latin typeface="Calibri"/>
                        <a:ea typeface="Calibri"/>
                        <a:cs typeface="Times New Roman"/>
                      </a:endParaRPr>
                    </a:p>
                  </a:txBody>
                  <a:tcPr marL="68580" marR="68580" marT="0" marB="0">
                    <a:lnL>
                      <a:noFill/>
                    </a:lnL>
                    <a:lnR>
                      <a:noFill/>
                    </a:lnR>
                    <a:lnT>
                      <a:noFill/>
                    </a:lnT>
                    <a:lnB>
                      <a:noFill/>
                    </a:lnB>
                    <a:solidFill>
                      <a:srgbClr val="D3DFEE"/>
                    </a:solidFill>
                  </a:tcPr>
                </a:tc>
                <a:tc>
                  <a:txBody>
                    <a:bodyPr/>
                    <a:lstStyle/>
                    <a:p>
                      <a:pPr algn="ctr">
                        <a:lnSpc>
                          <a:spcPct val="115000"/>
                        </a:lnSpc>
                        <a:spcAft>
                          <a:spcPts val="1000"/>
                        </a:spcAft>
                      </a:pPr>
                      <a:r>
                        <a:rPr lang="es-EC" sz="1200" dirty="0">
                          <a:solidFill>
                            <a:srgbClr val="365F91"/>
                          </a:solidFill>
                          <a:latin typeface="Arial"/>
                          <a:ea typeface="Calibri"/>
                          <a:cs typeface="Times New Roman"/>
                        </a:rPr>
                        <a:t>USD $ 0.45 + IVA</a:t>
                      </a:r>
                      <a:endParaRPr lang="es-ES" sz="1600" dirty="0">
                        <a:latin typeface="Calibri"/>
                        <a:ea typeface="Calibri"/>
                        <a:cs typeface="Times New Roman"/>
                      </a:endParaRPr>
                    </a:p>
                  </a:txBody>
                  <a:tcPr marL="68580" marR="68580" marT="0" marB="0">
                    <a:lnL>
                      <a:noFill/>
                    </a:lnL>
                    <a:lnR>
                      <a:noFill/>
                    </a:lnR>
                    <a:lnT>
                      <a:noFill/>
                    </a:lnT>
                    <a:lnB>
                      <a:noFill/>
                    </a:lnB>
                    <a:solidFill>
                      <a:srgbClr val="D3DFEE"/>
                    </a:solidFill>
                  </a:tcPr>
                </a:tc>
              </a:tr>
              <a:tr h="0">
                <a:tc>
                  <a:txBody>
                    <a:bodyPr/>
                    <a:lstStyle/>
                    <a:p>
                      <a:pPr>
                        <a:lnSpc>
                          <a:spcPct val="115000"/>
                        </a:lnSpc>
                        <a:spcAft>
                          <a:spcPts val="1000"/>
                        </a:spcAft>
                      </a:pPr>
                      <a:r>
                        <a:rPr lang="es-EC" sz="1200" b="1">
                          <a:solidFill>
                            <a:srgbClr val="365F91"/>
                          </a:solidFill>
                          <a:latin typeface="Arial"/>
                          <a:ea typeface="Calibri"/>
                          <a:cs typeface="Times New Roman"/>
                        </a:rPr>
                        <a:t>4</a:t>
                      </a:r>
                      <a:endParaRPr lang="es-ES" sz="1600">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200">
                          <a:solidFill>
                            <a:srgbClr val="365F91"/>
                          </a:solidFill>
                          <a:latin typeface="Arial"/>
                          <a:ea typeface="Calibri"/>
                          <a:cs typeface="Times New Roman"/>
                        </a:rPr>
                        <a:t>Sábados y domingos</a:t>
                      </a:r>
                      <a:endParaRPr lang="es-ES" sz="1600">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nSpc>
                          <a:spcPct val="115000"/>
                        </a:lnSpc>
                        <a:spcAft>
                          <a:spcPts val="0"/>
                        </a:spcAft>
                      </a:pPr>
                      <a:r>
                        <a:rPr lang="es-EC" sz="1200">
                          <a:solidFill>
                            <a:srgbClr val="365F91"/>
                          </a:solidFill>
                          <a:latin typeface="Arial"/>
                          <a:ea typeface="Calibri"/>
                          <a:cs typeface="Times New Roman"/>
                        </a:rPr>
                        <a:t>Palabras adicionales</a:t>
                      </a:r>
                      <a:endParaRPr lang="es-ES" sz="1600">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200" dirty="0">
                          <a:solidFill>
                            <a:srgbClr val="365F91"/>
                          </a:solidFill>
                          <a:latin typeface="Arial"/>
                          <a:ea typeface="Calibri"/>
                          <a:cs typeface="Times New Roman"/>
                        </a:rPr>
                        <a:t>USD $ 0.75 + IVA palabra adicional por día</a:t>
                      </a:r>
                      <a:endParaRPr lang="es-ES" sz="1600" dirty="0">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r>
            </a:tbl>
          </a:graphicData>
        </a:graphic>
      </p:graphicFrame>
      <p:sp>
        <p:nvSpPr>
          <p:cNvPr id="10" name="AutoShape 1"/>
          <p:cNvSpPr>
            <a:spLocks noChangeArrowheads="1"/>
          </p:cNvSpPr>
          <p:nvPr/>
        </p:nvSpPr>
        <p:spPr bwMode="auto">
          <a:xfrm>
            <a:off x="4067944" y="1052736"/>
            <a:ext cx="4608512" cy="1296144"/>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600" b="1" i="0" u="none" strike="noStrike" cap="none" normalizeH="0" baseline="0" dirty="0" smtClean="0">
                <a:ln>
                  <a:noFill/>
                </a:ln>
                <a:solidFill>
                  <a:schemeClr val="tx1"/>
                </a:solidFill>
                <a:effectLst/>
                <a:latin typeface="Calibri" pitchFamily="34" charset="0"/>
                <a:cs typeface="Arial" pitchFamily="34" charset="0"/>
              </a:rPr>
              <a:t>22 PALABRAS - </a:t>
            </a:r>
            <a:r>
              <a:rPr lang="es-ES" sz="1600" b="1" dirty="0" smtClean="0">
                <a:latin typeface="Calibri" pitchFamily="34" charset="0"/>
                <a:cs typeface="Arial" pitchFamily="34" charset="0"/>
              </a:rPr>
              <a:t>1 GRAFICO</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600" b="1" i="0" u="none" strike="noStrike" cap="none" normalizeH="0" baseline="0" dirty="0" smtClean="0">
                <a:ln>
                  <a:noFill/>
                </a:ln>
                <a:solidFill>
                  <a:schemeClr val="tx1"/>
                </a:solidFill>
                <a:effectLst/>
                <a:latin typeface="Calibri" pitchFamily="34" charset="0"/>
                <a:cs typeface="Arial" pitchFamily="34" charset="0"/>
              </a:rPr>
              <a:t>COSTO $ 540- MEDIA PAGINA</a:t>
            </a:r>
          </a:p>
          <a:p>
            <a:pPr marL="0" marR="0" lvl="0" indent="0" algn="ctr" defTabSz="914400" rtl="0" eaLnBrk="1" fontAlgn="base" latinLnBrk="0" hangingPunct="1">
              <a:lnSpc>
                <a:spcPct val="100000"/>
              </a:lnSpc>
              <a:spcBef>
                <a:spcPct val="0"/>
              </a:spcBef>
              <a:spcAft>
                <a:spcPts val="1000"/>
              </a:spcAft>
              <a:buClrTx/>
              <a:buSzTx/>
              <a:buFontTx/>
              <a:buNone/>
              <a:tabLst/>
            </a:pPr>
            <a:r>
              <a:rPr lang="es-ES" sz="1600" b="1" dirty="0" smtClean="0">
                <a:latin typeface="Calibri" pitchFamily="34" charset="0"/>
                <a:cs typeface="Arial" pitchFamily="34" charset="0"/>
              </a:rPr>
              <a:t>TRIMESTRAL</a:t>
            </a:r>
            <a:endParaRPr kumimoji="0" lang="es-ES" sz="1600" b="1" i="0" u="none" strike="noStrike" cap="none" normalizeH="0" baseline="0" dirty="0" smtClean="0">
              <a:ln>
                <a:noFill/>
              </a:ln>
              <a:solidFill>
                <a:schemeClr val="tx1"/>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grpSp>
        <p:nvGrpSpPr>
          <p:cNvPr id="8" name="Grupo 7"/>
          <p:cNvGrpSpPr/>
          <p:nvPr/>
        </p:nvGrpSpPr>
        <p:grpSpPr>
          <a:xfrm>
            <a:off x="4644008" y="2492896"/>
            <a:ext cx="4256533" cy="2752723"/>
            <a:chOff x="0" y="0"/>
            <a:chExt cx="4401178" cy="2753248"/>
          </a:xfrm>
        </p:grpSpPr>
        <p:pic>
          <p:nvPicPr>
            <p:cNvPr id="11" name="Imagen 10" descr="https://fbcdn-sphotos-h-a.akamaihd.net/hphotos-ak-prn1/v/t34.0-12/10416840_661645773914068_1261748201_n.jpg?oh=87a70ed08dfde8cfb67f3e291bfebc37&amp;oe=5387E859&amp;__gda__=1401447046_5d69e61e245e32cfc572682a021bb6a9"/>
            <p:cNvPicPr>
              <a:picLocks noChangeAspect="1"/>
            </p:cNvPicPr>
            <p:nvPr/>
          </p:nvPicPr>
          <p:blipFill rotWithShape="1">
            <a:blip r:embed="rId2">
              <a:extLst>
                <a:ext uri="{28A0092B-C50C-407E-A947-70E740481C1C}">
                  <a14:useLocalDpi xmlns:a14="http://schemas.microsoft.com/office/drawing/2010/main" val="0"/>
                </a:ext>
              </a:extLst>
            </a:blip>
            <a:srcRect l="38689" t="60988"/>
            <a:stretch/>
          </p:blipFill>
          <p:spPr bwMode="auto">
            <a:xfrm>
              <a:off x="663191" y="211016"/>
              <a:ext cx="3199765" cy="1266190"/>
            </a:xfrm>
            <a:prstGeom prst="rect">
              <a:avLst/>
            </a:prstGeom>
            <a:noFill/>
            <a:ln>
              <a:noFill/>
            </a:ln>
            <a:extLst>
              <a:ext uri="{53640926-AAD7-44D8-BBD7-CCE9431645EC}">
                <a14:shadowObscured xmlns:a14="http://schemas.microsoft.com/office/drawing/2010/main"/>
              </a:ext>
            </a:extLst>
          </p:spPr>
        </p:pic>
        <p:sp>
          <p:nvSpPr>
            <p:cNvPr id="12" name="Cuadro de texto 1906"/>
            <p:cNvSpPr txBox="1"/>
            <p:nvPr/>
          </p:nvSpPr>
          <p:spPr>
            <a:xfrm>
              <a:off x="683288" y="1487156"/>
              <a:ext cx="3164840" cy="10648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1600" b="1" dirty="0">
                  <a:effectLst/>
                  <a:ea typeface="Calibri" panose="020F0502020204030204" pitchFamily="34" charset="0"/>
                  <a:cs typeface="Times New Roman" panose="02020603050405020304" pitchFamily="18" charset="0"/>
                </a:rPr>
                <a:t>VEN VISITANOS TE ESPERAMOS !!!</a:t>
              </a:r>
              <a:endParaRPr lang="es-EC" sz="1100" dirty="0">
                <a:effectLst/>
                <a:ea typeface="Calibri" panose="020F0502020204030204" pitchFamily="34" charset="0"/>
                <a:cs typeface="Times New Roman" panose="02020603050405020304" pitchFamily="18" charset="0"/>
              </a:endParaRPr>
            </a:p>
            <a:p>
              <a:pPr algn="ctr">
                <a:spcAft>
                  <a:spcPts val="0"/>
                </a:spcAft>
              </a:pPr>
              <a:r>
                <a:rPr lang="es-EC" sz="700" b="1" dirty="0">
                  <a:solidFill>
                    <a:srgbClr val="000000"/>
                  </a:solidFill>
                  <a:effectLst/>
                  <a:latin typeface="Arial Black" panose="020B0A04020102020204" pitchFamily="34" charset="0"/>
                  <a:ea typeface="Times New Roman" panose="02020603050405020304" pitchFamily="18" charset="0"/>
                </a:rPr>
                <a:t>Dirección: Avenida </a:t>
              </a:r>
              <a:r>
                <a:rPr lang="es-EC" sz="700" b="1" dirty="0" err="1">
                  <a:solidFill>
                    <a:srgbClr val="000000"/>
                  </a:solidFill>
                  <a:effectLst/>
                  <a:latin typeface="Arial Black" panose="020B0A04020102020204" pitchFamily="34" charset="0"/>
                  <a:ea typeface="Times New Roman" panose="02020603050405020304" pitchFamily="18" charset="0"/>
                </a:rPr>
                <a:t>Ilaló</a:t>
              </a:r>
              <a:r>
                <a:rPr lang="es-EC" sz="700" b="1" dirty="0">
                  <a:solidFill>
                    <a:srgbClr val="000000"/>
                  </a:solidFill>
                  <a:effectLst/>
                  <a:latin typeface="Arial Black" panose="020B0A04020102020204" pitchFamily="34" charset="0"/>
                  <a:ea typeface="Times New Roman" panose="02020603050405020304" pitchFamily="18" charset="0"/>
                </a:rPr>
                <a:t> # 2089 (a 800 </a:t>
              </a:r>
              <a:r>
                <a:rPr lang="es-EC" sz="700" b="1" dirty="0" err="1">
                  <a:solidFill>
                    <a:srgbClr val="000000"/>
                  </a:solidFill>
                  <a:effectLst/>
                  <a:latin typeface="Arial Black" panose="020B0A04020102020204" pitchFamily="34" charset="0"/>
                  <a:ea typeface="Times New Roman" panose="02020603050405020304" pitchFamily="18" charset="0"/>
                </a:rPr>
                <a:t>mts</a:t>
              </a:r>
              <a:r>
                <a:rPr lang="es-EC" sz="700" b="1" dirty="0">
                  <a:solidFill>
                    <a:srgbClr val="000000"/>
                  </a:solidFill>
                  <a:effectLst/>
                  <a:latin typeface="Arial Black" panose="020B0A04020102020204" pitchFamily="34" charset="0"/>
                  <a:ea typeface="Times New Roman" panose="02020603050405020304" pitchFamily="18" charset="0"/>
                </a:rPr>
                <a:t>. de El Triángulo de San Rafael) Ecuador - Pichincha Conocoto-</a:t>
              </a:r>
              <a:endParaRPr lang="es-EC" sz="1200" dirty="0">
                <a:effectLst/>
                <a:latin typeface="Times New Roman" panose="02020603050405020304" pitchFamily="18" charset="0"/>
                <a:ea typeface="Times New Roman" panose="02020603050405020304" pitchFamily="18" charset="0"/>
              </a:endParaRPr>
            </a:p>
            <a:p>
              <a:pPr algn="ctr">
                <a:spcAft>
                  <a:spcPts val="0"/>
                </a:spcAft>
              </a:pPr>
              <a:r>
                <a:rPr lang="es-EC" sz="700" b="1" dirty="0">
                  <a:solidFill>
                    <a:srgbClr val="000000"/>
                  </a:solidFill>
                  <a:effectLst/>
                  <a:latin typeface="Arial Black" panose="020B0A04020102020204" pitchFamily="34" charset="0"/>
                  <a:ea typeface="Times New Roman" panose="02020603050405020304" pitchFamily="18" charset="0"/>
                </a:rPr>
                <a:t>Teléfono: 279-8097 Fax: 279-8004– www.hosteriacastillodelvalle.com</a:t>
              </a:r>
              <a:endParaRPr lang="es-EC" sz="1200" dirty="0">
                <a:effectLst/>
                <a:latin typeface="Times New Roman" panose="02020603050405020304" pitchFamily="18" charset="0"/>
                <a:ea typeface="Times New Roman" panose="02020603050405020304" pitchFamily="18" charset="0"/>
              </a:endParaRPr>
            </a:p>
            <a:p>
              <a:pPr algn="ctr">
                <a:lnSpc>
                  <a:spcPct val="115000"/>
                </a:lnSpc>
                <a:spcAft>
                  <a:spcPts val="1000"/>
                </a:spcAft>
              </a:pPr>
              <a:r>
                <a:rPr lang="es-EC" sz="1100" b="1" dirty="0">
                  <a:effectLst/>
                  <a:latin typeface="Arial" panose="020B0604020202020204" pitchFamily="34" charset="0"/>
                  <a:ea typeface="Calibri" panose="020F0502020204030204" pitchFamily="34" charset="0"/>
                  <a:cs typeface="Times New Roman" panose="02020603050405020304" pitchFamily="18" charset="0"/>
                </a:rPr>
                <a:t> </a:t>
              </a:r>
              <a:endParaRPr lang="es-EC" sz="1100" dirty="0">
                <a:effectLst/>
                <a:ea typeface="Calibri" panose="020F0502020204030204" pitchFamily="34" charset="0"/>
                <a:cs typeface="Times New Roman" panose="02020603050405020304" pitchFamily="18" charset="0"/>
              </a:endParaRPr>
            </a:p>
            <a:p>
              <a:pPr>
                <a:lnSpc>
                  <a:spcPct val="115000"/>
                </a:lnSpc>
                <a:spcAft>
                  <a:spcPts val="1000"/>
                </a:spcAft>
              </a:pPr>
              <a:r>
                <a:rPr lang="es-EC" sz="1100" dirty="0">
                  <a:effectLst/>
                  <a:ea typeface="Calibri" panose="020F0502020204030204" pitchFamily="34" charset="0"/>
                  <a:cs typeface="Times New Roman" panose="02020603050405020304" pitchFamily="18" charset="0"/>
                </a:rPr>
                <a:t> </a:t>
              </a:r>
            </a:p>
          </p:txBody>
        </p:sp>
        <p:sp>
          <p:nvSpPr>
            <p:cNvPr id="13" name="Rectángulo 12"/>
            <p:cNvSpPr/>
            <p:nvPr/>
          </p:nvSpPr>
          <p:spPr>
            <a:xfrm>
              <a:off x="0" y="0"/>
              <a:ext cx="4401178" cy="27532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2792" y="404664"/>
            <a:ext cx="6301208" cy="396280"/>
          </a:xfrm>
        </p:spPr>
        <p:txBody>
          <a:bodyPr>
            <a:noAutofit/>
          </a:bodyPr>
          <a:lstStyle/>
          <a:p>
            <a:pPr algn="ctr"/>
            <a:r>
              <a:rPr lang="es-EC" sz="3200" b="1" dirty="0" smtClean="0"/>
              <a:t>PROMOCIÓN  VOLANTE</a:t>
            </a:r>
            <a:endParaRPr lang="es-EC" sz="3200" dirty="0"/>
          </a:p>
        </p:txBody>
      </p:sp>
      <p:sp>
        <p:nvSpPr>
          <p:cNvPr id="9" name="AutoShape 1"/>
          <p:cNvSpPr>
            <a:spLocks noChangeArrowheads="1"/>
          </p:cNvSpPr>
          <p:nvPr/>
        </p:nvSpPr>
        <p:spPr bwMode="auto">
          <a:xfrm>
            <a:off x="899592" y="1484784"/>
            <a:ext cx="2304256" cy="648072"/>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sz="1600" b="1" i="0" u="none" strike="noStrike" cap="none" normalizeH="0" baseline="0" dirty="0" smtClean="0">
                <a:ln>
                  <a:noFill/>
                </a:ln>
                <a:solidFill>
                  <a:schemeClr val="tx1"/>
                </a:solidFill>
                <a:effectLst/>
                <a:latin typeface="Calibri" pitchFamily="34" charset="0"/>
                <a:cs typeface="Arial" pitchFamily="34" charset="0"/>
              </a:rPr>
              <a:t>1000 VOLANTES</a:t>
            </a: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sp>
        <p:nvSpPr>
          <p:cNvPr id="10" name="AutoShape 1"/>
          <p:cNvSpPr>
            <a:spLocks noChangeArrowheads="1"/>
          </p:cNvSpPr>
          <p:nvPr/>
        </p:nvSpPr>
        <p:spPr bwMode="auto">
          <a:xfrm>
            <a:off x="3923928" y="1268760"/>
            <a:ext cx="3672408" cy="1008112"/>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600" b="1" i="0" u="none" strike="noStrike" cap="none" normalizeH="0" baseline="0" dirty="0" smtClean="0">
                <a:ln>
                  <a:noFill/>
                </a:ln>
                <a:solidFill>
                  <a:schemeClr val="tx1"/>
                </a:solidFill>
                <a:effectLst/>
                <a:latin typeface="Calibri" pitchFamily="34" charset="0"/>
                <a:cs typeface="Arial" pitchFamily="34" charset="0"/>
              </a:rPr>
              <a:t>COSTO $ 80 F ORMATO   A2</a:t>
            </a:r>
          </a:p>
          <a:p>
            <a:pPr marL="0" marR="0" lvl="0" indent="0" algn="ctr" defTabSz="914400" rtl="0" eaLnBrk="1" fontAlgn="base" latinLnBrk="0" hangingPunct="1">
              <a:lnSpc>
                <a:spcPct val="100000"/>
              </a:lnSpc>
              <a:spcBef>
                <a:spcPct val="0"/>
              </a:spcBef>
              <a:spcAft>
                <a:spcPts val="1000"/>
              </a:spcAft>
              <a:buClrTx/>
              <a:buSzTx/>
              <a:buFontTx/>
              <a:buNone/>
              <a:tabLst/>
            </a:pPr>
            <a:r>
              <a:rPr lang="es-ES" sz="1600" b="1" dirty="0" smtClean="0">
                <a:latin typeface="Calibri" pitchFamily="34" charset="0"/>
                <a:cs typeface="Arial" pitchFamily="34" charset="0"/>
              </a:rPr>
              <a:t>PRESUPUESTO $300</a:t>
            </a:r>
            <a:endParaRPr kumimoji="0" lang="es-ES" sz="1600" b="1" i="0" u="none" strike="noStrike" cap="none" normalizeH="0" baseline="0" dirty="0" smtClean="0">
              <a:ln>
                <a:noFill/>
              </a:ln>
              <a:solidFill>
                <a:schemeClr val="tx1"/>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7 Tabla"/>
          <p:cNvGraphicFramePr>
            <a:graphicFrameLocks noGrp="1"/>
          </p:cNvGraphicFramePr>
          <p:nvPr/>
        </p:nvGraphicFramePr>
        <p:xfrm>
          <a:off x="179512" y="2852936"/>
          <a:ext cx="4392488" cy="1897836"/>
        </p:xfrm>
        <a:graphic>
          <a:graphicData uri="http://schemas.openxmlformats.org/drawingml/2006/table">
            <a:tbl>
              <a:tblPr/>
              <a:tblGrid>
                <a:gridCol w="349440"/>
                <a:gridCol w="961196"/>
                <a:gridCol w="1983336"/>
                <a:gridCol w="1098516"/>
              </a:tblGrid>
              <a:tr h="649172">
                <a:tc>
                  <a:txBody>
                    <a:bodyPr/>
                    <a:lstStyle/>
                    <a:p>
                      <a:pPr algn="ctr">
                        <a:lnSpc>
                          <a:spcPct val="115000"/>
                        </a:lnSpc>
                        <a:spcAft>
                          <a:spcPts val="0"/>
                        </a:spcAft>
                      </a:pPr>
                      <a:r>
                        <a:rPr lang="es-EC" sz="1600" b="1">
                          <a:solidFill>
                            <a:srgbClr val="365F91"/>
                          </a:solidFill>
                          <a:latin typeface="Arial"/>
                          <a:ea typeface="Calibri"/>
                          <a:cs typeface="Aharoni" pitchFamily="2" charset="-79"/>
                        </a:rPr>
                        <a:t>No.</a:t>
                      </a:r>
                      <a:endParaRPr lang="es-ES" sz="2000">
                        <a:latin typeface="Calibri"/>
                        <a:ea typeface="Calibri"/>
                        <a:cs typeface="Aharoni" pitchFamily="2" charset="-79"/>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600" b="1">
                          <a:solidFill>
                            <a:srgbClr val="365F91"/>
                          </a:solidFill>
                          <a:latin typeface="Arial"/>
                          <a:ea typeface="Calibri"/>
                          <a:cs typeface="Aharoni" pitchFamily="2" charset="-79"/>
                        </a:rPr>
                        <a:t>MEDIO</a:t>
                      </a:r>
                      <a:endParaRPr lang="es-ES" sz="2000">
                        <a:latin typeface="Calibri"/>
                        <a:ea typeface="Calibri"/>
                        <a:cs typeface="Aharoni" pitchFamily="2" charset="-79"/>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600" b="1">
                          <a:solidFill>
                            <a:srgbClr val="365F91"/>
                          </a:solidFill>
                          <a:latin typeface="Arial"/>
                          <a:ea typeface="Calibri"/>
                          <a:cs typeface="Aharoni" pitchFamily="2" charset="-79"/>
                        </a:rPr>
                        <a:t>CARACTERÍSTICA</a:t>
                      </a:r>
                      <a:endParaRPr lang="es-ES" sz="2000">
                        <a:latin typeface="Calibri"/>
                        <a:ea typeface="Calibri"/>
                        <a:cs typeface="Aharoni" pitchFamily="2" charset="-79"/>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600" b="1">
                          <a:solidFill>
                            <a:srgbClr val="365F91"/>
                          </a:solidFill>
                          <a:latin typeface="Arial"/>
                          <a:ea typeface="Calibri"/>
                          <a:cs typeface="Aharoni" pitchFamily="2" charset="-79"/>
                        </a:rPr>
                        <a:t>COSTO</a:t>
                      </a:r>
                      <a:endParaRPr lang="es-ES" sz="2000">
                        <a:latin typeface="Calibri"/>
                        <a:ea typeface="Calibri"/>
                        <a:cs typeface="Aharoni" pitchFamily="2" charset="-79"/>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62996">
                <a:tc>
                  <a:txBody>
                    <a:bodyPr/>
                    <a:lstStyle/>
                    <a:p>
                      <a:pPr algn="ctr">
                        <a:lnSpc>
                          <a:spcPct val="115000"/>
                        </a:lnSpc>
                        <a:spcAft>
                          <a:spcPts val="0"/>
                        </a:spcAft>
                      </a:pPr>
                      <a:r>
                        <a:rPr lang="es-EC" sz="1600" b="1">
                          <a:solidFill>
                            <a:srgbClr val="365F91"/>
                          </a:solidFill>
                          <a:latin typeface="Arial"/>
                          <a:ea typeface="Calibri"/>
                          <a:cs typeface="Aharoni" pitchFamily="2" charset="-79"/>
                        </a:rPr>
                        <a:t>1</a:t>
                      </a:r>
                      <a:endParaRPr lang="es-ES" sz="2000">
                        <a:latin typeface="Calibri"/>
                        <a:ea typeface="Calibri"/>
                        <a:cs typeface="Aharoni" pitchFamily="2" charset="-79"/>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0"/>
                        </a:spcAft>
                      </a:pPr>
                      <a:r>
                        <a:rPr lang="es-EC" sz="1600">
                          <a:solidFill>
                            <a:srgbClr val="365F91"/>
                          </a:solidFill>
                          <a:latin typeface="Arial"/>
                          <a:ea typeface="Calibri"/>
                          <a:cs typeface="Aharoni" pitchFamily="2" charset="-79"/>
                        </a:rPr>
                        <a:t>Hojas Volantes</a:t>
                      </a:r>
                      <a:endParaRPr lang="es-ES" sz="2000">
                        <a:latin typeface="Calibri"/>
                        <a:ea typeface="Calibri"/>
                        <a:cs typeface="Aharoni" pitchFamily="2" charset="-79"/>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1000"/>
                        </a:spcAft>
                      </a:pPr>
                      <a:r>
                        <a:rPr lang="es-EC" sz="1600">
                          <a:solidFill>
                            <a:srgbClr val="365F91"/>
                          </a:solidFill>
                          <a:latin typeface="Arial"/>
                          <a:ea typeface="Calibri"/>
                          <a:cs typeface="Aharoni" pitchFamily="2" charset="-79"/>
                        </a:rPr>
                        <a:t>Volantes full color 500</a:t>
                      </a:r>
                      <a:endParaRPr lang="es-ES" sz="2000">
                        <a:latin typeface="Calibri"/>
                        <a:ea typeface="Calibri"/>
                        <a:cs typeface="Aharoni" pitchFamily="2" charset="-79"/>
                      </a:endParaRPr>
                    </a:p>
                    <a:p>
                      <a:pPr algn="ctr">
                        <a:lnSpc>
                          <a:spcPct val="115000"/>
                        </a:lnSpc>
                        <a:spcAft>
                          <a:spcPts val="1000"/>
                        </a:spcAft>
                      </a:pPr>
                      <a:r>
                        <a:rPr lang="es-EC" sz="1600">
                          <a:solidFill>
                            <a:srgbClr val="365F91"/>
                          </a:solidFill>
                          <a:latin typeface="Arial"/>
                          <a:ea typeface="Calibri"/>
                          <a:cs typeface="Aharoni" pitchFamily="2" charset="-79"/>
                        </a:rPr>
                        <a:t>Volantes full color 1000</a:t>
                      </a:r>
                      <a:endParaRPr lang="es-ES" sz="2000">
                        <a:latin typeface="Calibri"/>
                        <a:ea typeface="Calibri"/>
                        <a:cs typeface="Aharoni" pitchFamily="2" charset="-79"/>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lgn="ctr">
                        <a:lnSpc>
                          <a:spcPct val="115000"/>
                        </a:lnSpc>
                        <a:spcAft>
                          <a:spcPts val="1000"/>
                        </a:spcAft>
                      </a:pPr>
                      <a:r>
                        <a:rPr lang="es-EC" sz="1600" dirty="0">
                          <a:solidFill>
                            <a:srgbClr val="365F91"/>
                          </a:solidFill>
                          <a:latin typeface="Arial"/>
                          <a:ea typeface="Calibri"/>
                          <a:cs typeface="Aharoni" pitchFamily="2" charset="-79"/>
                        </a:rPr>
                        <a:t>USD. $ 65</a:t>
                      </a:r>
                      <a:endParaRPr lang="es-ES" sz="2000" dirty="0">
                        <a:latin typeface="Calibri"/>
                        <a:ea typeface="Calibri"/>
                        <a:cs typeface="Aharoni" pitchFamily="2" charset="-79"/>
                      </a:endParaRPr>
                    </a:p>
                    <a:p>
                      <a:pPr algn="ctr">
                        <a:lnSpc>
                          <a:spcPct val="115000"/>
                        </a:lnSpc>
                        <a:spcAft>
                          <a:spcPts val="1000"/>
                        </a:spcAft>
                      </a:pPr>
                      <a:r>
                        <a:rPr lang="es-EC" sz="1600" dirty="0">
                          <a:solidFill>
                            <a:srgbClr val="365F91"/>
                          </a:solidFill>
                          <a:latin typeface="Arial"/>
                          <a:ea typeface="Calibri"/>
                          <a:cs typeface="Aharoni" pitchFamily="2" charset="-79"/>
                        </a:rPr>
                        <a:t>USD. $ 80</a:t>
                      </a:r>
                      <a:endParaRPr lang="es-ES" sz="2000" dirty="0">
                        <a:latin typeface="Calibri"/>
                        <a:ea typeface="Calibri"/>
                        <a:cs typeface="Aharoni" pitchFamily="2" charset="-79"/>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bl>
          </a:graphicData>
        </a:graphic>
      </p:graphicFrame>
      <p:pic>
        <p:nvPicPr>
          <p:cNvPr id="7" name="Imagen 6" descr="https://fbcdn-sphotos-h-a.akamaihd.net/hphotos-ak-prn1/v/t34.0-12/10416840_661645773914068_1261748201_n.jpg?oh=87a70ed08dfde8cfb67f3e291bfebc37&amp;oe=5387E859&amp;__gda__=1401447046_5d69e61e245e32cfc572682a021bb6a9"/>
          <p:cNvPicPr/>
          <p:nvPr/>
        </p:nvPicPr>
        <p:blipFill rotWithShape="1">
          <a:blip r:embed="rId2">
            <a:extLst>
              <a:ext uri="{28A0092B-C50C-407E-A947-70E740481C1C}">
                <a14:useLocalDpi xmlns:a14="http://schemas.microsoft.com/office/drawing/2010/main" val="0"/>
              </a:ext>
            </a:extLst>
          </a:blip>
          <a:srcRect l="36002" b="41179"/>
          <a:stretch/>
        </p:blipFill>
        <p:spPr bwMode="auto">
          <a:xfrm>
            <a:off x="4860032" y="2776179"/>
            <a:ext cx="3816524" cy="2381250"/>
          </a:xfrm>
          <a:prstGeom prst="rect">
            <a:avLst/>
          </a:prstGeom>
          <a:noFill/>
          <a:ln>
            <a:noFill/>
          </a:ln>
          <a:extLst>
            <a:ext uri="{53640926-AAD7-44D8-BBD7-CCE9431645EC}">
              <a14:shadowObscured xmlns:a14="http://schemas.microsoft.com/office/drawing/2010/main"/>
            </a:ext>
          </a:extLst>
        </p:spPr>
      </p:pic>
      <p:sp>
        <p:nvSpPr>
          <p:cNvPr id="11" name="Cuadro de texto 1900"/>
          <p:cNvSpPr txBox="1"/>
          <p:nvPr/>
        </p:nvSpPr>
        <p:spPr>
          <a:xfrm>
            <a:off x="4932040" y="5074441"/>
            <a:ext cx="3587006" cy="802831"/>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EC" sz="800" b="1" dirty="0">
                <a:solidFill>
                  <a:srgbClr val="000000"/>
                </a:solidFill>
                <a:effectLst/>
                <a:latin typeface="Arial Black" panose="020B0A04020102020204" pitchFamily="34" charset="0"/>
                <a:ea typeface="Times New Roman" panose="02020603050405020304" pitchFamily="18" charset="0"/>
              </a:rPr>
              <a:t>Dirección: Avenida </a:t>
            </a:r>
            <a:r>
              <a:rPr lang="es-EC" sz="800" b="1" dirty="0" err="1">
                <a:solidFill>
                  <a:srgbClr val="000000"/>
                </a:solidFill>
                <a:effectLst/>
                <a:latin typeface="Arial Black" panose="020B0A04020102020204" pitchFamily="34" charset="0"/>
                <a:ea typeface="Times New Roman" panose="02020603050405020304" pitchFamily="18" charset="0"/>
              </a:rPr>
              <a:t>Ilaló</a:t>
            </a:r>
            <a:r>
              <a:rPr lang="es-EC" sz="800" b="1" dirty="0">
                <a:solidFill>
                  <a:srgbClr val="000000"/>
                </a:solidFill>
                <a:effectLst/>
                <a:latin typeface="Arial Black" panose="020B0A04020102020204" pitchFamily="34" charset="0"/>
                <a:ea typeface="Times New Roman" panose="02020603050405020304" pitchFamily="18" charset="0"/>
              </a:rPr>
              <a:t> # 2089 (a 800 </a:t>
            </a:r>
            <a:r>
              <a:rPr lang="es-EC" sz="800" b="1" dirty="0" err="1">
                <a:solidFill>
                  <a:srgbClr val="000000"/>
                </a:solidFill>
                <a:effectLst/>
                <a:latin typeface="Arial Black" panose="020B0A04020102020204" pitchFamily="34" charset="0"/>
                <a:ea typeface="Times New Roman" panose="02020603050405020304" pitchFamily="18" charset="0"/>
              </a:rPr>
              <a:t>mts</a:t>
            </a:r>
            <a:r>
              <a:rPr lang="es-EC" sz="800" b="1" dirty="0">
                <a:solidFill>
                  <a:srgbClr val="000000"/>
                </a:solidFill>
                <a:effectLst/>
                <a:latin typeface="Arial Black" panose="020B0A04020102020204" pitchFamily="34" charset="0"/>
                <a:ea typeface="Times New Roman" panose="02020603050405020304" pitchFamily="18" charset="0"/>
              </a:rPr>
              <a:t>. de El Triángulo de San Rafael)</a:t>
            </a:r>
            <a:endParaRPr lang="es-EC" sz="1200" dirty="0">
              <a:effectLst/>
              <a:latin typeface="Times New Roman" panose="02020603050405020304" pitchFamily="18" charset="0"/>
              <a:ea typeface="Times New Roman" panose="02020603050405020304" pitchFamily="18" charset="0"/>
            </a:endParaRPr>
          </a:p>
          <a:p>
            <a:pPr algn="ctr">
              <a:spcAft>
                <a:spcPts val="0"/>
              </a:spcAft>
            </a:pPr>
            <a:r>
              <a:rPr lang="es-EC" sz="800" b="1" dirty="0">
                <a:solidFill>
                  <a:srgbClr val="000000"/>
                </a:solidFill>
                <a:effectLst/>
                <a:latin typeface="Arial Black" panose="020B0A04020102020204" pitchFamily="34" charset="0"/>
                <a:ea typeface="Times New Roman" panose="02020603050405020304" pitchFamily="18" charset="0"/>
              </a:rPr>
              <a:t> Ecuador - Pichincha Conocoto-</a:t>
            </a:r>
            <a:endParaRPr lang="es-EC" sz="1200" dirty="0">
              <a:effectLst/>
              <a:latin typeface="Times New Roman" panose="02020603050405020304" pitchFamily="18" charset="0"/>
              <a:ea typeface="Times New Roman" panose="02020603050405020304" pitchFamily="18" charset="0"/>
            </a:endParaRPr>
          </a:p>
          <a:p>
            <a:pPr algn="ctr">
              <a:spcAft>
                <a:spcPts val="0"/>
              </a:spcAft>
            </a:pPr>
            <a:r>
              <a:rPr lang="es-EC" sz="800" b="1" dirty="0">
                <a:solidFill>
                  <a:srgbClr val="000000"/>
                </a:solidFill>
                <a:effectLst/>
                <a:latin typeface="Arial Black" panose="020B0A04020102020204" pitchFamily="34" charset="0"/>
                <a:ea typeface="Times New Roman" panose="02020603050405020304" pitchFamily="18" charset="0"/>
              </a:rPr>
              <a:t>Teléfono: 279-8097 Fax: 279-8004– www.hosteriacastillodelvalle.com</a:t>
            </a:r>
            <a:endParaRPr lang="es-EC" sz="1200" dirty="0">
              <a:effectLst/>
              <a:latin typeface="Times New Roman" panose="02020603050405020304" pitchFamily="18" charset="0"/>
              <a:ea typeface="Times New Roman" panose="02020603050405020304" pitchFamily="18" charset="0"/>
            </a:endParaRPr>
          </a:p>
          <a:p>
            <a:pPr algn="ctr">
              <a:lnSpc>
                <a:spcPct val="115000"/>
              </a:lnSpc>
              <a:spcAft>
                <a:spcPts val="1000"/>
              </a:spcAft>
            </a:pPr>
            <a:r>
              <a:rPr lang="es-EC" sz="1100" b="1" dirty="0">
                <a:effectLst/>
                <a:latin typeface="Arial" panose="020B0604020202020204" pitchFamily="34" charset="0"/>
                <a:ea typeface="Calibri" panose="020F0502020204030204" pitchFamily="34" charset="0"/>
                <a:cs typeface="Times New Roman" panose="02020603050405020304" pitchFamily="18" charset="0"/>
              </a:rPr>
              <a:t> </a:t>
            </a:r>
            <a:endParaRPr lang="es-EC" sz="1100" dirty="0">
              <a:effectLst/>
              <a:ea typeface="Calibri" panose="020F0502020204030204" pitchFamily="34" charset="0"/>
              <a:cs typeface="Times New Roman" panose="02020603050405020304" pitchFamily="18" charset="0"/>
            </a:endParaRPr>
          </a:p>
          <a:p>
            <a:pPr>
              <a:lnSpc>
                <a:spcPct val="115000"/>
              </a:lnSpc>
              <a:spcAft>
                <a:spcPts val="1000"/>
              </a:spcAft>
            </a:pPr>
            <a:r>
              <a:rPr lang="es-EC" sz="11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2792" y="404664"/>
            <a:ext cx="6301208" cy="396280"/>
          </a:xfrm>
        </p:spPr>
        <p:txBody>
          <a:bodyPr>
            <a:noAutofit/>
          </a:bodyPr>
          <a:lstStyle/>
          <a:p>
            <a:pPr algn="ctr"/>
            <a:r>
              <a:rPr lang="es-EC" sz="3200" b="1" dirty="0" smtClean="0"/>
              <a:t>PROMOCIÓN  VALLA</a:t>
            </a:r>
            <a:endParaRPr lang="es-EC" sz="3200" dirty="0"/>
          </a:p>
        </p:txBody>
      </p:sp>
      <p:sp>
        <p:nvSpPr>
          <p:cNvPr id="10" name="AutoShape 1"/>
          <p:cNvSpPr>
            <a:spLocks noChangeArrowheads="1"/>
          </p:cNvSpPr>
          <p:nvPr/>
        </p:nvSpPr>
        <p:spPr bwMode="auto">
          <a:xfrm>
            <a:off x="5796136" y="1196752"/>
            <a:ext cx="3096344" cy="1929014"/>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600" b="1" i="0" u="none" strike="noStrike" cap="none" normalizeH="0" baseline="0" dirty="0" smtClean="0">
                <a:ln>
                  <a:noFill/>
                </a:ln>
                <a:solidFill>
                  <a:schemeClr val="tx1"/>
                </a:solidFill>
                <a:effectLst/>
                <a:latin typeface="Calibri" pitchFamily="34" charset="0"/>
                <a:cs typeface="Arial" pitchFamily="34" charset="0"/>
              </a:rPr>
              <a:t>COSTO $ 5000  </a:t>
            </a:r>
          </a:p>
          <a:p>
            <a:pPr marL="0" marR="0" lvl="0" indent="0" algn="ctr" defTabSz="914400" rtl="0" eaLnBrk="1" fontAlgn="base" latinLnBrk="0" hangingPunct="1">
              <a:lnSpc>
                <a:spcPct val="100000"/>
              </a:lnSpc>
              <a:spcBef>
                <a:spcPct val="0"/>
              </a:spcBef>
              <a:spcAft>
                <a:spcPts val="1000"/>
              </a:spcAft>
              <a:buClrTx/>
              <a:buSzTx/>
              <a:buFontTx/>
              <a:buNone/>
              <a:tabLst/>
            </a:pPr>
            <a:r>
              <a:rPr lang="es-ES" sz="1600" b="1" dirty="0" smtClean="0">
                <a:latin typeface="Calibri" pitchFamily="34" charset="0"/>
                <a:cs typeface="Arial" pitchFamily="34" charset="0"/>
              </a:rPr>
              <a:t>4 vallas  de dimensiones </a:t>
            </a:r>
            <a:r>
              <a:rPr kumimoji="0" lang="es-ES" sz="1600" b="1" i="0" u="none" strike="noStrike" cap="none" normalizeH="0" baseline="0" dirty="0" smtClean="0">
                <a:ln>
                  <a:noFill/>
                </a:ln>
                <a:solidFill>
                  <a:schemeClr val="tx1"/>
                </a:solidFill>
                <a:effectLst/>
                <a:latin typeface="Calibri" pitchFamily="34" charset="0"/>
                <a:cs typeface="Arial" pitchFamily="34" charset="0"/>
              </a:rPr>
              <a:t> 1.20*1.80</a:t>
            </a:r>
          </a:p>
          <a:p>
            <a:pPr marL="0" marR="0" lvl="0" indent="0" algn="ctr" defTabSz="914400" rtl="0" eaLnBrk="1" fontAlgn="base" latinLnBrk="0" hangingPunct="1">
              <a:lnSpc>
                <a:spcPct val="100000"/>
              </a:lnSpc>
              <a:spcBef>
                <a:spcPct val="0"/>
              </a:spcBef>
              <a:spcAft>
                <a:spcPts val="1000"/>
              </a:spcAft>
              <a:buClrTx/>
              <a:buSzTx/>
              <a:buFontTx/>
              <a:buNone/>
              <a:tabLst/>
            </a:pPr>
            <a:r>
              <a:rPr lang="es-ES" sz="1600" b="1" dirty="0" smtClean="0">
                <a:latin typeface="Calibri" pitchFamily="34" charset="0"/>
                <a:cs typeface="Arial" pitchFamily="34" charset="0"/>
              </a:rPr>
              <a:t>TERMINALES, AEROPUERTO ENTRADAS ALCANTON</a:t>
            </a: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2171319603"/>
              </p:ext>
            </p:extLst>
          </p:nvPr>
        </p:nvGraphicFramePr>
        <p:xfrm>
          <a:off x="323528" y="3717032"/>
          <a:ext cx="8568952" cy="2953004"/>
        </p:xfrm>
        <a:graphic>
          <a:graphicData uri="http://schemas.openxmlformats.org/drawingml/2006/table">
            <a:tbl>
              <a:tblPr/>
              <a:tblGrid>
                <a:gridCol w="369351"/>
                <a:gridCol w="1818916"/>
                <a:gridCol w="2073095"/>
                <a:gridCol w="1727579"/>
                <a:gridCol w="2580011"/>
              </a:tblGrid>
              <a:tr h="354931">
                <a:tc>
                  <a:txBody>
                    <a:bodyPr/>
                    <a:lstStyle/>
                    <a:p>
                      <a:pPr algn="ctr">
                        <a:lnSpc>
                          <a:spcPct val="115000"/>
                        </a:lnSpc>
                        <a:spcAft>
                          <a:spcPts val="0"/>
                        </a:spcAft>
                      </a:pPr>
                      <a:r>
                        <a:rPr lang="es-EC" sz="1400" b="1" dirty="0">
                          <a:solidFill>
                            <a:srgbClr val="365F91"/>
                          </a:solidFill>
                          <a:latin typeface="Arial"/>
                          <a:ea typeface="Calibri"/>
                          <a:cs typeface="Times New Roman"/>
                        </a:rPr>
                        <a:t>No.</a:t>
                      </a:r>
                      <a:endParaRPr lang="es-ES" sz="2000" dirty="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400" b="1" dirty="0">
                          <a:solidFill>
                            <a:srgbClr val="365F91"/>
                          </a:solidFill>
                          <a:latin typeface="Arial"/>
                          <a:ea typeface="Calibri"/>
                          <a:cs typeface="Times New Roman"/>
                        </a:rPr>
                        <a:t>MEDIO</a:t>
                      </a:r>
                      <a:endParaRPr lang="es-ES" sz="2000" dirty="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400" b="1">
                          <a:solidFill>
                            <a:srgbClr val="365F91"/>
                          </a:solidFill>
                          <a:latin typeface="Arial"/>
                          <a:ea typeface="Calibri"/>
                          <a:cs typeface="Times New Roman"/>
                        </a:rPr>
                        <a:t>DIRECCIÓN O TELÉFONO</a:t>
                      </a:r>
                      <a:endParaRPr lang="es-ES" sz="20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400" b="1" dirty="0">
                          <a:solidFill>
                            <a:srgbClr val="365F91"/>
                          </a:solidFill>
                          <a:latin typeface="Arial"/>
                          <a:ea typeface="Calibri"/>
                          <a:cs typeface="Times New Roman"/>
                        </a:rPr>
                        <a:t>CARACTERÍSTICA</a:t>
                      </a:r>
                      <a:endParaRPr lang="es-ES" sz="2000" dirty="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400" b="1">
                          <a:solidFill>
                            <a:srgbClr val="365F91"/>
                          </a:solidFill>
                          <a:latin typeface="Arial"/>
                          <a:ea typeface="Calibri"/>
                          <a:cs typeface="Times New Roman"/>
                        </a:rPr>
                        <a:t>COSTO</a:t>
                      </a:r>
                      <a:endParaRPr lang="es-ES" sz="20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911505">
                <a:tc>
                  <a:txBody>
                    <a:bodyPr/>
                    <a:lstStyle/>
                    <a:p>
                      <a:pPr algn="ctr">
                        <a:lnSpc>
                          <a:spcPct val="115000"/>
                        </a:lnSpc>
                        <a:spcAft>
                          <a:spcPts val="0"/>
                        </a:spcAft>
                      </a:pPr>
                      <a:r>
                        <a:rPr lang="es-EC" sz="1400" b="1">
                          <a:solidFill>
                            <a:srgbClr val="365F91"/>
                          </a:solidFill>
                          <a:latin typeface="Arial"/>
                          <a:ea typeface="Calibri"/>
                          <a:cs typeface="Times New Roman"/>
                        </a:rPr>
                        <a:t>1</a:t>
                      </a:r>
                      <a:endParaRPr lang="es-ES" sz="20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400">
                          <a:solidFill>
                            <a:srgbClr val="365F91"/>
                          </a:solidFill>
                          <a:latin typeface="Arial"/>
                          <a:ea typeface="Calibri"/>
                          <a:cs typeface="Times New Roman"/>
                        </a:rPr>
                        <a:t>Induvallas</a:t>
                      </a:r>
                      <a:endParaRPr lang="es-ES" sz="20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1000"/>
                        </a:spcAft>
                      </a:pPr>
                      <a:r>
                        <a:rPr lang="es-EC" sz="1400">
                          <a:solidFill>
                            <a:srgbClr val="365F91"/>
                          </a:solidFill>
                          <a:latin typeface="Arial"/>
                          <a:ea typeface="Calibri"/>
                          <a:cs typeface="Times New Roman"/>
                        </a:rPr>
                        <a:t>Eloy Alfaro 7220 y Chediak Panamericana Norte Km 6 ½ 2471690</a:t>
                      </a:r>
                      <a:endParaRPr lang="es-ES" sz="20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1000"/>
                        </a:spcAft>
                      </a:pPr>
                      <a:r>
                        <a:rPr lang="es-EC" sz="1400">
                          <a:solidFill>
                            <a:srgbClr val="365F91"/>
                          </a:solidFill>
                          <a:latin typeface="Arial"/>
                          <a:ea typeface="Calibri"/>
                          <a:cs typeface="Times New Roman"/>
                        </a:rPr>
                        <a:t>Gigantografía</a:t>
                      </a:r>
                      <a:endParaRPr lang="es-ES" sz="2000">
                        <a:latin typeface="Calibri"/>
                        <a:ea typeface="Calibri"/>
                        <a:cs typeface="Times New Roman"/>
                      </a:endParaRPr>
                    </a:p>
                    <a:p>
                      <a:pPr algn="ctr">
                        <a:lnSpc>
                          <a:spcPct val="115000"/>
                        </a:lnSpc>
                        <a:spcAft>
                          <a:spcPts val="1000"/>
                        </a:spcAft>
                      </a:pPr>
                      <a:r>
                        <a:rPr lang="es-EC" sz="1400">
                          <a:solidFill>
                            <a:srgbClr val="365F91"/>
                          </a:solidFill>
                          <a:latin typeface="Arial"/>
                          <a:ea typeface="Calibri"/>
                          <a:cs typeface="Times New Roman"/>
                        </a:rPr>
                        <a:t>8.20m*4.80m Paletas publicitarias</a:t>
                      </a:r>
                      <a:endParaRPr lang="es-ES" sz="2000">
                        <a:latin typeface="Calibri"/>
                        <a:ea typeface="Calibri"/>
                        <a:cs typeface="Times New Roman"/>
                      </a:endParaRPr>
                    </a:p>
                    <a:p>
                      <a:pPr algn="ctr">
                        <a:lnSpc>
                          <a:spcPct val="115000"/>
                        </a:lnSpc>
                        <a:spcAft>
                          <a:spcPts val="1000"/>
                        </a:spcAft>
                      </a:pPr>
                      <a:r>
                        <a:rPr lang="es-EC" sz="1400">
                          <a:solidFill>
                            <a:srgbClr val="365F91"/>
                          </a:solidFill>
                          <a:latin typeface="Arial"/>
                          <a:ea typeface="Calibri"/>
                          <a:cs typeface="Times New Roman"/>
                        </a:rPr>
                        <a:t>Minivallas (Aceras</a:t>
                      </a:r>
                      <a:endParaRPr lang="es-ES" sz="200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1000"/>
                        </a:spcAft>
                      </a:pPr>
                      <a:r>
                        <a:rPr lang="es-EC" sz="1400" dirty="0">
                          <a:solidFill>
                            <a:srgbClr val="365F91"/>
                          </a:solidFill>
                          <a:latin typeface="Arial"/>
                          <a:ea typeface="Calibri"/>
                          <a:cs typeface="Times New Roman"/>
                        </a:rPr>
                        <a:t>USD. $ 8000</a:t>
                      </a:r>
                      <a:endParaRPr lang="es-ES" sz="2000" dirty="0">
                        <a:latin typeface="Calibri"/>
                        <a:ea typeface="Calibri"/>
                        <a:cs typeface="Times New Roman"/>
                      </a:endParaRPr>
                    </a:p>
                    <a:p>
                      <a:pPr algn="ctr">
                        <a:lnSpc>
                          <a:spcPct val="115000"/>
                        </a:lnSpc>
                        <a:spcAft>
                          <a:spcPts val="1000"/>
                        </a:spcAft>
                      </a:pPr>
                      <a:r>
                        <a:rPr lang="es-EC" sz="1400" dirty="0">
                          <a:solidFill>
                            <a:srgbClr val="365F91"/>
                          </a:solidFill>
                          <a:latin typeface="Arial"/>
                          <a:ea typeface="Calibri"/>
                          <a:cs typeface="Times New Roman"/>
                        </a:rPr>
                        <a:t>USD. $6000 trimestral</a:t>
                      </a:r>
                      <a:endParaRPr lang="es-ES" sz="2000" dirty="0">
                        <a:latin typeface="Calibri"/>
                        <a:ea typeface="Calibri"/>
                        <a:cs typeface="Times New Roman"/>
                      </a:endParaRPr>
                    </a:p>
                    <a:p>
                      <a:pPr algn="ctr">
                        <a:lnSpc>
                          <a:spcPct val="115000"/>
                        </a:lnSpc>
                        <a:spcAft>
                          <a:spcPts val="0"/>
                        </a:spcAft>
                      </a:pPr>
                      <a:r>
                        <a:rPr lang="es-EC" sz="1400" dirty="0">
                          <a:solidFill>
                            <a:srgbClr val="365F91"/>
                          </a:solidFill>
                          <a:latin typeface="Arial"/>
                          <a:ea typeface="Calibri"/>
                          <a:cs typeface="Times New Roman"/>
                        </a:rPr>
                        <a:t>USD. $3000 trimestral</a:t>
                      </a:r>
                      <a:endParaRPr lang="es-ES" sz="2000" dirty="0">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905051">
                <a:tc>
                  <a:txBody>
                    <a:bodyPr/>
                    <a:lstStyle/>
                    <a:p>
                      <a:pPr algn="ctr">
                        <a:lnSpc>
                          <a:spcPct val="115000"/>
                        </a:lnSpc>
                        <a:spcAft>
                          <a:spcPts val="1000"/>
                        </a:spcAft>
                      </a:pPr>
                      <a:r>
                        <a:rPr lang="es-EC" sz="1400" b="1">
                          <a:solidFill>
                            <a:srgbClr val="365F91"/>
                          </a:solidFill>
                          <a:latin typeface="Arial"/>
                          <a:ea typeface="Calibri"/>
                          <a:cs typeface="Times New Roman"/>
                        </a:rPr>
                        <a:t>2</a:t>
                      </a:r>
                      <a:endParaRPr lang="es-ES" sz="2000">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400">
                          <a:solidFill>
                            <a:srgbClr val="365F91"/>
                          </a:solidFill>
                          <a:latin typeface="Arial"/>
                          <a:ea typeface="Calibri"/>
                          <a:cs typeface="Times New Roman"/>
                        </a:rPr>
                        <a:t>LETRASIGMA</a:t>
                      </a:r>
                      <a:endParaRPr lang="es-ES" sz="2000">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400" dirty="0">
                          <a:solidFill>
                            <a:srgbClr val="365F91"/>
                          </a:solidFill>
                          <a:latin typeface="Arial"/>
                          <a:ea typeface="Calibri"/>
                          <a:cs typeface="Times New Roman"/>
                        </a:rPr>
                        <a:t>Coruña 1311 y San Ignacio 2220816 2220817</a:t>
                      </a:r>
                      <a:endParaRPr lang="es-ES" sz="2000" dirty="0">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400">
                          <a:solidFill>
                            <a:srgbClr val="365F91"/>
                          </a:solidFill>
                          <a:latin typeface="Arial"/>
                          <a:ea typeface="Calibri"/>
                          <a:cs typeface="Times New Roman"/>
                        </a:rPr>
                        <a:t>Valla fija de 8m*4m</a:t>
                      </a:r>
                      <a:endParaRPr lang="es-ES" sz="2000">
                        <a:latin typeface="Calibri"/>
                        <a:ea typeface="Calibri"/>
                        <a:cs typeface="Times New Roman"/>
                      </a:endParaRPr>
                    </a:p>
                    <a:p>
                      <a:pPr algn="ctr">
                        <a:lnSpc>
                          <a:spcPct val="115000"/>
                        </a:lnSpc>
                        <a:spcAft>
                          <a:spcPts val="0"/>
                        </a:spcAft>
                      </a:pPr>
                      <a:r>
                        <a:rPr lang="es-EC" sz="1400">
                          <a:solidFill>
                            <a:srgbClr val="365F91"/>
                          </a:solidFill>
                          <a:latin typeface="Arial"/>
                          <a:ea typeface="Calibri"/>
                          <a:cs typeface="Times New Roman"/>
                        </a:rPr>
                        <a:t>Paleta publicitaria</a:t>
                      </a:r>
                      <a:endParaRPr lang="es-ES" sz="2000">
                        <a:latin typeface="Calibri"/>
                        <a:ea typeface="Calibri"/>
                        <a:cs typeface="Times New Roman"/>
                      </a:endParaRPr>
                    </a:p>
                    <a:p>
                      <a:pPr algn="ctr">
                        <a:lnSpc>
                          <a:spcPct val="115000"/>
                        </a:lnSpc>
                        <a:spcAft>
                          <a:spcPts val="0"/>
                        </a:spcAft>
                      </a:pPr>
                      <a:r>
                        <a:rPr lang="es-EC" sz="1400">
                          <a:solidFill>
                            <a:srgbClr val="365F91"/>
                          </a:solidFill>
                          <a:latin typeface="Arial"/>
                          <a:ea typeface="Calibri"/>
                          <a:cs typeface="Times New Roman"/>
                        </a:rPr>
                        <a:t>Minivallas</a:t>
                      </a:r>
                      <a:endParaRPr lang="es-ES" sz="2000">
                        <a:latin typeface="Calibri"/>
                        <a:ea typeface="Calibri"/>
                        <a:cs typeface="Times New Roman"/>
                      </a:endParaRPr>
                    </a:p>
                    <a:p>
                      <a:pPr algn="ctr">
                        <a:lnSpc>
                          <a:spcPct val="115000"/>
                        </a:lnSpc>
                        <a:spcAft>
                          <a:spcPts val="0"/>
                        </a:spcAft>
                      </a:pPr>
                      <a:r>
                        <a:rPr lang="es-EC" sz="1400">
                          <a:solidFill>
                            <a:srgbClr val="365F91"/>
                          </a:solidFill>
                          <a:latin typeface="Arial"/>
                          <a:ea typeface="Calibri"/>
                          <a:cs typeface="Times New Roman"/>
                        </a:rPr>
                        <a:t>1.20m*1.80</a:t>
                      </a:r>
                      <a:endParaRPr lang="es-ES" sz="2000">
                        <a:latin typeface="Calibri"/>
                        <a:ea typeface="Calibri"/>
                        <a:cs typeface="Times New Roman"/>
                      </a:endParaRPr>
                    </a:p>
                    <a:p>
                      <a:pPr algn="ctr">
                        <a:lnSpc>
                          <a:spcPct val="115000"/>
                        </a:lnSpc>
                        <a:spcAft>
                          <a:spcPts val="1000"/>
                        </a:spcAft>
                      </a:pPr>
                      <a:r>
                        <a:rPr lang="es-EC" sz="1400">
                          <a:solidFill>
                            <a:srgbClr val="365F91"/>
                          </a:solidFill>
                          <a:latin typeface="Arial"/>
                          <a:ea typeface="Calibri"/>
                          <a:cs typeface="Times New Roman"/>
                        </a:rPr>
                        <a:t>l</a:t>
                      </a:r>
                      <a:endParaRPr lang="es-ES" sz="2000">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1000"/>
                        </a:spcAft>
                      </a:pPr>
                      <a:r>
                        <a:rPr lang="es-EC" sz="1400" dirty="0">
                          <a:solidFill>
                            <a:srgbClr val="365F91"/>
                          </a:solidFill>
                          <a:latin typeface="Arial"/>
                          <a:ea typeface="Calibri"/>
                          <a:cs typeface="Times New Roman"/>
                        </a:rPr>
                        <a:t>USD. $ 8000 trimestral</a:t>
                      </a:r>
                      <a:endParaRPr lang="es-ES" sz="2000" dirty="0">
                        <a:latin typeface="Calibri"/>
                        <a:ea typeface="Calibri"/>
                        <a:cs typeface="Times New Roman"/>
                      </a:endParaRPr>
                    </a:p>
                    <a:p>
                      <a:pPr algn="ctr">
                        <a:lnSpc>
                          <a:spcPct val="115000"/>
                        </a:lnSpc>
                        <a:spcAft>
                          <a:spcPts val="1000"/>
                        </a:spcAft>
                      </a:pPr>
                      <a:r>
                        <a:rPr lang="es-EC" sz="1400" dirty="0">
                          <a:solidFill>
                            <a:srgbClr val="365F91"/>
                          </a:solidFill>
                          <a:latin typeface="Arial"/>
                          <a:ea typeface="Calibri"/>
                          <a:cs typeface="Times New Roman"/>
                        </a:rPr>
                        <a:t>USD. $5000 trimestral</a:t>
                      </a:r>
                      <a:endParaRPr lang="es-ES" sz="2000" dirty="0">
                        <a:latin typeface="Calibri"/>
                        <a:ea typeface="Calibri"/>
                        <a:cs typeface="Times New Roman"/>
                      </a:endParaRPr>
                    </a:p>
                    <a:p>
                      <a:pPr algn="ctr">
                        <a:lnSpc>
                          <a:spcPct val="115000"/>
                        </a:lnSpc>
                        <a:spcAft>
                          <a:spcPts val="1000"/>
                        </a:spcAft>
                      </a:pPr>
                      <a:r>
                        <a:rPr lang="es-EC" sz="1400" dirty="0">
                          <a:solidFill>
                            <a:srgbClr val="365F91"/>
                          </a:solidFill>
                          <a:latin typeface="Arial"/>
                          <a:ea typeface="Calibri"/>
                          <a:cs typeface="Times New Roman"/>
                        </a:rPr>
                        <a:t>USD. $2000 trimestral</a:t>
                      </a:r>
                      <a:endParaRPr lang="es-ES" sz="2000" dirty="0">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r>
            </a:tbl>
          </a:graphicData>
        </a:graphic>
      </p:graphicFrame>
      <p:pic>
        <p:nvPicPr>
          <p:cNvPr id="6" name="Imagen 5" descr="https://fbcdn-sphotos-h-a.akamaihd.net/hphotos-ak-prn1/v/t34.0-12/10416840_661645773914068_1261748201_n.jpg?oh=87a70ed08dfde8cfb67f3e291bfebc37&amp;oe=5387E859&amp;__gda__=1401447046_5d69e61e245e32cfc572682a021bb6a9"/>
          <p:cNvPicPr/>
          <p:nvPr/>
        </p:nvPicPr>
        <p:blipFill rotWithShape="1">
          <a:blip r:embed="rId2">
            <a:extLst>
              <a:ext uri="{28A0092B-C50C-407E-A947-70E740481C1C}">
                <a14:useLocalDpi xmlns:a14="http://schemas.microsoft.com/office/drawing/2010/main" val="0"/>
              </a:ext>
            </a:extLst>
          </a:blip>
          <a:srcRect l="36002" b="41179"/>
          <a:stretch/>
        </p:blipFill>
        <p:spPr bwMode="auto">
          <a:xfrm>
            <a:off x="225694" y="744516"/>
            <a:ext cx="5426425" cy="2381250"/>
          </a:xfrm>
          <a:prstGeom prst="rect">
            <a:avLst/>
          </a:prstGeom>
          <a:noFill/>
          <a:ln>
            <a:noFill/>
          </a:ln>
          <a:extLst>
            <a:ext uri="{53640926-AAD7-44D8-BBD7-CCE9431645EC}">
              <a14:shadowObscured xmlns:a14="http://schemas.microsoft.com/office/drawing/2010/main"/>
            </a:ext>
          </a:extLst>
        </p:spPr>
      </p:pic>
      <p:sp>
        <p:nvSpPr>
          <p:cNvPr id="8" name="Cuadro de texto 1900"/>
          <p:cNvSpPr txBox="1"/>
          <p:nvPr/>
        </p:nvSpPr>
        <p:spPr>
          <a:xfrm>
            <a:off x="323528" y="3069337"/>
            <a:ext cx="5112568" cy="431671"/>
          </a:xfrm>
          <a:prstGeom prst="rect">
            <a:avLst/>
          </a:prstGeom>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EC" sz="800" b="1" dirty="0">
                <a:solidFill>
                  <a:schemeClr val="accent1"/>
                </a:solidFill>
                <a:effectLst/>
                <a:latin typeface="Arial Black" panose="020B0A04020102020204" pitchFamily="34" charset="0"/>
                <a:ea typeface="Times New Roman" panose="02020603050405020304" pitchFamily="18" charset="0"/>
              </a:rPr>
              <a:t>Dirección: Avenida </a:t>
            </a:r>
            <a:r>
              <a:rPr lang="es-EC" sz="800" b="1" dirty="0" err="1">
                <a:solidFill>
                  <a:schemeClr val="accent1"/>
                </a:solidFill>
                <a:effectLst/>
                <a:latin typeface="Arial Black" panose="020B0A04020102020204" pitchFamily="34" charset="0"/>
                <a:ea typeface="Times New Roman" panose="02020603050405020304" pitchFamily="18" charset="0"/>
              </a:rPr>
              <a:t>Ilaló</a:t>
            </a:r>
            <a:r>
              <a:rPr lang="es-EC" sz="800" b="1" dirty="0">
                <a:solidFill>
                  <a:schemeClr val="accent1"/>
                </a:solidFill>
                <a:effectLst/>
                <a:latin typeface="Arial Black" panose="020B0A04020102020204" pitchFamily="34" charset="0"/>
                <a:ea typeface="Times New Roman" panose="02020603050405020304" pitchFamily="18" charset="0"/>
              </a:rPr>
              <a:t> # 2089 (a 800 </a:t>
            </a:r>
            <a:r>
              <a:rPr lang="es-EC" sz="800" b="1" dirty="0" err="1">
                <a:solidFill>
                  <a:schemeClr val="accent1"/>
                </a:solidFill>
                <a:effectLst/>
                <a:latin typeface="Arial Black" panose="020B0A04020102020204" pitchFamily="34" charset="0"/>
                <a:ea typeface="Times New Roman" panose="02020603050405020304" pitchFamily="18" charset="0"/>
              </a:rPr>
              <a:t>mts</a:t>
            </a:r>
            <a:r>
              <a:rPr lang="es-EC" sz="800" b="1" dirty="0">
                <a:solidFill>
                  <a:schemeClr val="accent1"/>
                </a:solidFill>
                <a:effectLst/>
                <a:latin typeface="Arial Black" panose="020B0A04020102020204" pitchFamily="34" charset="0"/>
                <a:ea typeface="Times New Roman" panose="02020603050405020304" pitchFamily="18" charset="0"/>
              </a:rPr>
              <a:t>. de El Triángulo de San Rafael)</a:t>
            </a:r>
            <a:endParaRPr lang="es-EC" sz="1200" dirty="0">
              <a:solidFill>
                <a:schemeClr val="accent1"/>
              </a:solidFill>
              <a:effectLst/>
              <a:latin typeface="Times New Roman" panose="02020603050405020304" pitchFamily="18" charset="0"/>
              <a:ea typeface="Times New Roman" panose="02020603050405020304" pitchFamily="18" charset="0"/>
            </a:endParaRPr>
          </a:p>
          <a:p>
            <a:pPr algn="ctr">
              <a:spcAft>
                <a:spcPts val="0"/>
              </a:spcAft>
            </a:pPr>
            <a:r>
              <a:rPr lang="es-EC" sz="800" b="1" dirty="0">
                <a:solidFill>
                  <a:schemeClr val="accent1"/>
                </a:solidFill>
                <a:effectLst/>
                <a:latin typeface="Arial Black" panose="020B0A04020102020204" pitchFamily="34" charset="0"/>
                <a:ea typeface="Times New Roman" panose="02020603050405020304" pitchFamily="18" charset="0"/>
              </a:rPr>
              <a:t> Ecuador - Pichincha Conocoto-</a:t>
            </a:r>
            <a:endParaRPr lang="es-EC" sz="1200" dirty="0">
              <a:solidFill>
                <a:schemeClr val="accent1"/>
              </a:solidFill>
              <a:effectLst/>
              <a:latin typeface="Times New Roman" panose="02020603050405020304" pitchFamily="18" charset="0"/>
              <a:ea typeface="Times New Roman" panose="02020603050405020304" pitchFamily="18" charset="0"/>
            </a:endParaRPr>
          </a:p>
          <a:p>
            <a:pPr algn="ctr">
              <a:spcAft>
                <a:spcPts val="0"/>
              </a:spcAft>
            </a:pPr>
            <a:r>
              <a:rPr lang="es-EC" sz="800" b="1" dirty="0">
                <a:solidFill>
                  <a:schemeClr val="accent1"/>
                </a:solidFill>
                <a:effectLst/>
                <a:latin typeface="Arial Black" panose="020B0A04020102020204" pitchFamily="34" charset="0"/>
                <a:ea typeface="Times New Roman" panose="02020603050405020304" pitchFamily="18" charset="0"/>
              </a:rPr>
              <a:t>Teléfono: 279-8097 Fax: 279-8004– www.hosteriacastillodelvalle.com</a:t>
            </a:r>
            <a:endParaRPr lang="es-EC" sz="1200" dirty="0">
              <a:solidFill>
                <a:schemeClr val="accent1"/>
              </a:solidFill>
              <a:effectLst/>
              <a:latin typeface="Times New Roman" panose="02020603050405020304" pitchFamily="18" charset="0"/>
              <a:ea typeface="Times New Roman" panose="02020603050405020304" pitchFamily="18" charset="0"/>
            </a:endParaRPr>
          </a:p>
          <a:p>
            <a:pPr algn="ctr">
              <a:lnSpc>
                <a:spcPct val="115000"/>
              </a:lnSpc>
              <a:spcAft>
                <a:spcPts val="1000"/>
              </a:spcAft>
            </a:pPr>
            <a:r>
              <a:rPr lang="es-EC" sz="1100" b="1" dirty="0">
                <a:effectLst/>
                <a:latin typeface="Arial" panose="020B0604020202020204" pitchFamily="34" charset="0"/>
                <a:ea typeface="Calibri" panose="020F0502020204030204" pitchFamily="34" charset="0"/>
                <a:cs typeface="Times New Roman" panose="02020603050405020304" pitchFamily="18" charset="0"/>
              </a:rPr>
              <a:t> </a:t>
            </a:r>
            <a:endParaRPr lang="es-EC" sz="1100" dirty="0">
              <a:effectLst/>
              <a:ea typeface="Calibri" panose="020F0502020204030204" pitchFamily="34" charset="0"/>
              <a:cs typeface="Times New Roman" panose="02020603050405020304" pitchFamily="18" charset="0"/>
            </a:endParaRPr>
          </a:p>
          <a:p>
            <a:pPr>
              <a:lnSpc>
                <a:spcPct val="115000"/>
              </a:lnSpc>
              <a:spcAft>
                <a:spcPts val="1000"/>
              </a:spcAft>
            </a:pPr>
            <a:r>
              <a:rPr lang="es-EC" sz="11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2792" y="404664"/>
            <a:ext cx="6301208" cy="396280"/>
          </a:xfrm>
        </p:spPr>
        <p:txBody>
          <a:bodyPr>
            <a:noAutofit/>
          </a:bodyPr>
          <a:lstStyle/>
          <a:p>
            <a:pPr algn="ctr"/>
            <a:r>
              <a:rPr lang="es-EC" sz="3200" b="1" dirty="0" smtClean="0"/>
              <a:t>PROMOCIÓN  portal web</a:t>
            </a:r>
            <a:endParaRPr lang="es-EC" sz="3200" dirty="0"/>
          </a:p>
        </p:txBody>
      </p:sp>
      <p:sp>
        <p:nvSpPr>
          <p:cNvPr id="10" name="AutoShape 1"/>
          <p:cNvSpPr>
            <a:spLocks noChangeArrowheads="1"/>
          </p:cNvSpPr>
          <p:nvPr/>
        </p:nvSpPr>
        <p:spPr bwMode="auto">
          <a:xfrm>
            <a:off x="5169834" y="5009860"/>
            <a:ext cx="3456384" cy="1656184"/>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600" b="1" dirty="0" smtClean="0">
                <a:latin typeface="Calibri" pitchFamily="34" charset="0"/>
                <a:cs typeface="Arial" pitchFamily="34" charset="0"/>
              </a:rPr>
              <a:t>PROPUESTA</a:t>
            </a:r>
          </a:p>
          <a:p>
            <a:pPr marL="0" marR="0" lvl="0" indent="0" algn="ctr" defTabSz="914400" rtl="0" eaLnBrk="1" fontAlgn="base" latinLnBrk="0" hangingPunct="1">
              <a:lnSpc>
                <a:spcPct val="100000"/>
              </a:lnSpc>
              <a:spcBef>
                <a:spcPct val="0"/>
              </a:spcBef>
              <a:spcAft>
                <a:spcPts val="1000"/>
              </a:spcAft>
              <a:buClrTx/>
              <a:buSzTx/>
              <a:buFontTx/>
              <a:buNone/>
              <a:tabLst/>
            </a:pPr>
            <a:r>
              <a:rPr lang="es-ES" sz="1600" b="1" dirty="0" smtClean="0">
                <a:latin typeface="Calibri" pitchFamily="34" charset="0"/>
                <a:cs typeface="Arial" pitchFamily="34" charset="0"/>
              </a:rPr>
              <a:t>PAGINA </a:t>
            </a:r>
            <a:r>
              <a:rPr lang="es-ES" sz="1600" b="1" dirty="0" err="1" smtClean="0">
                <a:latin typeface="Calibri" pitchFamily="34" charset="0"/>
                <a:cs typeface="Arial" pitchFamily="34" charset="0"/>
              </a:rPr>
              <a:t>WEB:hosteríacastillodelvalle.com</a:t>
            </a:r>
            <a:endParaRPr lang="es-ES" sz="1600" b="1" dirty="0" smtClean="0">
              <a:latin typeface="Calibri" pitchFamily="34" charset="0"/>
              <a:cs typeface="Arial" pitchFamily="34" charset="0"/>
            </a:endParaRPr>
          </a:p>
        </p:txBody>
      </p:sp>
      <p:sp>
        <p:nvSpPr>
          <p:cNvPr id="8" name="AutoShape 1"/>
          <p:cNvSpPr>
            <a:spLocks noChangeArrowheads="1"/>
          </p:cNvSpPr>
          <p:nvPr/>
        </p:nvSpPr>
        <p:spPr bwMode="auto">
          <a:xfrm>
            <a:off x="323528" y="5153876"/>
            <a:ext cx="3672408" cy="1512168"/>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600" b="1" baseline="0" dirty="0" smtClean="0">
                <a:latin typeface="Calibri" pitchFamily="34" charset="0"/>
                <a:cs typeface="Arial" pitchFamily="34" charset="0"/>
              </a:rPr>
              <a:t>COSTO: $500</a:t>
            </a:r>
          </a:p>
          <a:p>
            <a:pPr marL="0" marR="0" lvl="0" indent="0" algn="ctr" defTabSz="914400" rtl="0" eaLnBrk="1" fontAlgn="base" latinLnBrk="0" hangingPunct="1">
              <a:lnSpc>
                <a:spcPct val="100000"/>
              </a:lnSpc>
              <a:spcBef>
                <a:spcPct val="0"/>
              </a:spcBef>
              <a:spcAft>
                <a:spcPts val="1000"/>
              </a:spcAft>
              <a:buClrTx/>
              <a:buSzTx/>
              <a:buFontTx/>
              <a:buNone/>
              <a:tabLst/>
            </a:pPr>
            <a:r>
              <a:rPr lang="es-ES" sz="1600" b="1" baseline="0" dirty="0" smtClean="0">
                <a:latin typeface="Calibri" pitchFamily="34" charset="0"/>
                <a:cs typeface="Arial" pitchFamily="34" charset="0"/>
              </a:rPr>
              <a:t>COSTO</a:t>
            </a:r>
            <a:r>
              <a:rPr lang="es-ES" sz="1600" b="1" dirty="0" smtClean="0">
                <a:latin typeface="Calibri" pitchFamily="34" charset="0"/>
                <a:cs typeface="Arial" pitchFamily="34" charset="0"/>
              </a:rPr>
              <a:t> DOMINIO: $150</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s-ES" sz="1600" b="1" i="0" u="none" strike="noStrike" cap="none" normalizeH="0" baseline="0" dirty="0" smtClean="0">
                <a:ln>
                  <a:noFill/>
                </a:ln>
                <a:solidFill>
                  <a:schemeClr val="tx1"/>
                </a:solidFill>
                <a:effectLst/>
                <a:latin typeface="Calibri" pitchFamily="34" charset="0"/>
                <a:cs typeface="Arial" pitchFamily="34" charset="0"/>
              </a:rPr>
              <a:t>COSTO</a:t>
            </a:r>
            <a:r>
              <a:rPr kumimoji="0" lang="es-ES" sz="1600" b="1" i="0" u="none" strike="noStrike" cap="none" normalizeH="0" dirty="0" smtClean="0">
                <a:ln>
                  <a:noFill/>
                </a:ln>
                <a:solidFill>
                  <a:schemeClr val="tx1"/>
                </a:solidFill>
                <a:effectLst/>
                <a:latin typeface="Calibri" pitchFamily="34" charset="0"/>
                <a:cs typeface="Arial" pitchFamily="34" charset="0"/>
              </a:rPr>
              <a:t> ADMINISTRACION:  $ 60- $80</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Imagen 6"/>
          <p:cNvPicPr/>
          <p:nvPr/>
        </p:nvPicPr>
        <p:blipFill rotWithShape="1">
          <a:blip r:embed="rId2"/>
          <a:srcRect l="31369" t="7591" r="32699" b="7161"/>
          <a:stretch/>
        </p:blipFill>
        <p:spPr bwMode="auto">
          <a:xfrm>
            <a:off x="19644" y="800944"/>
            <a:ext cx="4610100" cy="4352932"/>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3"/>
          <a:srcRect l="19128" r="23895" b="3342"/>
          <a:stretch/>
        </p:blipFill>
        <p:spPr bwMode="auto">
          <a:xfrm>
            <a:off x="4819099" y="800944"/>
            <a:ext cx="3999969" cy="43529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2842792" y="404664"/>
            <a:ext cx="6301208" cy="396280"/>
          </a:xfrm>
        </p:spPr>
        <p:txBody>
          <a:bodyPr>
            <a:noAutofit/>
          </a:bodyPr>
          <a:lstStyle/>
          <a:p>
            <a:pPr algn="ctr"/>
            <a:r>
              <a:rPr lang="es-EC" sz="1800" b="1" dirty="0" smtClean="0"/>
              <a:t>PROMOCIÓN  tarjetas personales, STICKERS, </a:t>
            </a:r>
            <a:br>
              <a:rPr lang="es-EC" sz="1800" b="1" dirty="0" smtClean="0"/>
            </a:br>
            <a:r>
              <a:rPr lang="es-EC" sz="1800" b="1" dirty="0" smtClean="0"/>
              <a:t>PASES, ESFEROS</a:t>
            </a:r>
            <a:endParaRPr lang="es-EC" sz="1800" dirty="0"/>
          </a:p>
        </p:txBody>
      </p:sp>
      <p:pic>
        <p:nvPicPr>
          <p:cNvPr id="12" name="Imagen 11"/>
          <p:cNvPicPr>
            <a:picLocks noChangeAspect="1"/>
          </p:cNvPicPr>
          <p:nvPr/>
        </p:nvPicPr>
        <p:blipFill rotWithShape="1">
          <a:blip r:embed="rId2"/>
          <a:srcRect l="36224" t="18480" r="30176" b="21881"/>
          <a:stretch/>
        </p:blipFill>
        <p:spPr>
          <a:xfrm>
            <a:off x="34040" y="1340768"/>
            <a:ext cx="4608512" cy="5112568"/>
          </a:xfrm>
          <a:prstGeom prst="rect">
            <a:avLst/>
          </a:prstGeom>
        </p:spPr>
      </p:pic>
      <p:pic>
        <p:nvPicPr>
          <p:cNvPr id="13" name="Imagen 12"/>
          <p:cNvPicPr>
            <a:picLocks noChangeAspect="1"/>
          </p:cNvPicPr>
          <p:nvPr/>
        </p:nvPicPr>
        <p:blipFill rotWithShape="1">
          <a:blip r:embed="rId3"/>
          <a:srcRect l="35174" t="18479" r="31226" b="8441"/>
          <a:stretch/>
        </p:blipFill>
        <p:spPr>
          <a:xfrm>
            <a:off x="4535488" y="1178632"/>
            <a:ext cx="4608512" cy="5436840"/>
          </a:xfrm>
          <a:prstGeom prst="rect">
            <a:avLst/>
          </a:prstGeom>
        </p:spPr>
      </p:pic>
      <p:sp>
        <p:nvSpPr>
          <p:cNvPr id="14" name="AutoShape 1"/>
          <p:cNvSpPr>
            <a:spLocks noChangeArrowheads="1"/>
          </p:cNvSpPr>
          <p:nvPr/>
        </p:nvSpPr>
        <p:spPr bwMode="auto">
          <a:xfrm>
            <a:off x="988620" y="795165"/>
            <a:ext cx="2592288" cy="500740"/>
          </a:xfrm>
          <a:prstGeom prst="flowChartPunchedTape">
            <a:avLst/>
          </a:prstGeom>
          <a:solidFill>
            <a:srgbClr val="9BBB59"/>
          </a:solidFill>
          <a:ln w="38100">
            <a:solidFill>
              <a:srgbClr val="F2F2F2"/>
            </a:solidFill>
            <a:miter lim="800000"/>
            <a:headEnd/>
            <a:tailEnd/>
          </a:ln>
          <a:effectLst>
            <a:outerShdw dist="107763" dir="13500000"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s-ES" sz="1600" b="1" baseline="0" dirty="0" smtClean="0">
                <a:latin typeface="Calibri" pitchFamily="34" charset="0"/>
                <a:cs typeface="Arial" pitchFamily="34" charset="0"/>
              </a:rPr>
              <a:t>COSTO: $2500</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s-ES" sz="2800"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11463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0 Rectángulo redondeado"/>
          <p:cNvSpPr/>
          <p:nvPr/>
        </p:nvSpPr>
        <p:spPr>
          <a:xfrm>
            <a:off x="2267744" y="1268824"/>
            <a:ext cx="4752528" cy="7920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200" b="1" dirty="0" smtClean="0"/>
              <a:t>INEXISTENCIA DE UN PLAN DE MARKETING Y PROMOCIÓN</a:t>
            </a:r>
            <a:endParaRPr lang="es-EC" sz="1200" b="1" dirty="0"/>
          </a:p>
        </p:txBody>
      </p:sp>
      <p:sp>
        <p:nvSpPr>
          <p:cNvPr id="5" name="88 Rectángulo redondeado"/>
          <p:cNvSpPr/>
          <p:nvPr/>
        </p:nvSpPr>
        <p:spPr>
          <a:xfrm>
            <a:off x="1126622" y="2564968"/>
            <a:ext cx="1459045" cy="57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000" b="1" dirty="0" smtClean="0"/>
              <a:t>SISTEMAS</a:t>
            </a:r>
            <a:endParaRPr lang="es-EC" sz="1000" b="1" dirty="0"/>
          </a:p>
        </p:txBody>
      </p:sp>
      <p:sp>
        <p:nvSpPr>
          <p:cNvPr id="7" name="76 Rectángulo redondeado"/>
          <p:cNvSpPr/>
          <p:nvPr/>
        </p:nvSpPr>
        <p:spPr>
          <a:xfrm>
            <a:off x="3923928" y="2564968"/>
            <a:ext cx="1459045" cy="57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t>R.R.H.H </a:t>
            </a:r>
            <a:endParaRPr lang="es-EC" sz="1000" b="1" dirty="0"/>
          </a:p>
        </p:txBody>
      </p:sp>
      <p:sp>
        <p:nvSpPr>
          <p:cNvPr id="8" name="15 Rectángulo redondeado"/>
          <p:cNvSpPr/>
          <p:nvPr/>
        </p:nvSpPr>
        <p:spPr>
          <a:xfrm>
            <a:off x="6527222" y="2564968"/>
            <a:ext cx="1501162"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t>FINANCIERO</a:t>
            </a:r>
            <a:endParaRPr lang="es-EC" sz="1000" b="1" dirty="0"/>
          </a:p>
        </p:txBody>
      </p:sp>
      <p:sp>
        <p:nvSpPr>
          <p:cNvPr id="9" name="18 Rectángulo redondeado"/>
          <p:cNvSpPr/>
          <p:nvPr/>
        </p:nvSpPr>
        <p:spPr>
          <a:xfrm>
            <a:off x="2195736" y="4941232"/>
            <a:ext cx="1800200"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t>MARKETING</a:t>
            </a:r>
            <a:endParaRPr lang="es-EC" sz="1000" b="1" dirty="0"/>
          </a:p>
        </p:txBody>
      </p:sp>
      <p:sp>
        <p:nvSpPr>
          <p:cNvPr id="10" name="100 Rectángulo redondeado"/>
          <p:cNvSpPr/>
          <p:nvPr/>
        </p:nvSpPr>
        <p:spPr>
          <a:xfrm>
            <a:off x="5148064" y="4941232"/>
            <a:ext cx="1359783" cy="57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b="1" dirty="0" smtClean="0"/>
              <a:t>VENTAS </a:t>
            </a:r>
            <a:endParaRPr lang="es-EC" sz="1000" b="1" dirty="0"/>
          </a:p>
        </p:txBody>
      </p:sp>
      <p:sp>
        <p:nvSpPr>
          <p:cNvPr id="11" name="88 Rectángulo redondeado"/>
          <p:cNvSpPr/>
          <p:nvPr/>
        </p:nvSpPr>
        <p:spPr>
          <a:xfrm>
            <a:off x="3059832" y="5949408"/>
            <a:ext cx="1459045" cy="576000"/>
          </a:xfrm>
          <a:prstGeom prst="roundRect">
            <a:avLst/>
          </a:prstGeom>
          <a:solidFill>
            <a:schemeClr val="accent3">
              <a:lumMod val="40000"/>
              <a:lumOff val="60000"/>
            </a:schemeClr>
          </a:solidFill>
          <a:ln>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000" dirty="0" smtClean="0"/>
          </a:p>
          <a:p>
            <a:pPr algn="ctr"/>
            <a:r>
              <a:rPr lang="es-EC" sz="1000" dirty="0" smtClean="0"/>
              <a:t>Falta promocionar y difundir los servicios</a:t>
            </a:r>
          </a:p>
          <a:p>
            <a:pPr algn="ctr"/>
            <a:endParaRPr lang="es-EC" sz="1000" b="1" dirty="0"/>
          </a:p>
        </p:txBody>
      </p:sp>
      <p:sp>
        <p:nvSpPr>
          <p:cNvPr id="12" name="88 Rectángulo redondeado"/>
          <p:cNvSpPr/>
          <p:nvPr/>
        </p:nvSpPr>
        <p:spPr>
          <a:xfrm>
            <a:off x="5076056" y="5949344"/>
            <a:ext cx="1459045" cy="576000"/>
          </a:xfrm>
          <a:prstGeom prst="roundRect">
            <a:avLst/>
          </a:prstGeom>
          <a:solidFill>
            <a:schemeClr val="accent3">
              <a:lumMod val="40000"/>
              <a:lumOff val="60000"/>
            </a:schemeClr>
          </a:solidFill>
          <a:ln>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000" dirty="0" smtClean="0"/>
          </a:p>
          <a:p>
            <a:pPr algn="ctr"/>
            <a:r>
              <a:rPr lang="es-EC" sz="1000" dirty="0" smtClean="0"/>
              <a:t>Falta atender a clientes actuales y potenciales</a:t>
            </a:r>
          </a:p>
          <a:p>
            <a:pPr algn="ctr"/>
            <a:endParaRPr lang="es-EC" sz="1000" b="1" dirty="0"/>
          </a:p>
        </p:txBody>
      </p:sp>
      <p:sp>
        <p:nvSpPr>
          <p:cNvPr id="13" name="88 Rectángulo redondeado"/>
          <p:cNvSpPr/>
          <p:nvPr/>
        </p:nvSpPr>
        <p:spPr>
          <a:xfrm>
            <a:off x="3923928" y="3573080"/>
            <a:ext cx="1459045" cy="576000"/>
          </a:xfrm>
          <a:prstGeom prst="roundRect">
            <a:avLst/>
          </a:prstGeom>
          <a:solidFill>
            <a:schemeClr val="accent3">
              <a:lumMod val="40000"/>
              <a:lumOff val="60000"/>
            </a:schemeClr>
          </a:solidFill>
          <a:ln>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00" dirty="0" smtClean="0"/>
          </a:p>
          <a:p>
            <a:pPr algn="ctr"/>
            <a:r>
              <a:rPr lang="en-US" sz="1000" dirty="0" err="1" smtClean="0"/>
              <a:t>Falta</a:t>
            </a:r>
            <a:r>
              <a:rPr lang="en-US" sz="1000" dirty="0" smtClean="0"/>
              <a:t> manual de </a:t>
            </a:r>
            <a:r>
              <a:rPr lang="en-US" sz="1000" dirty="0" err="1" smtClean="0"/>
              <a:t>funciones</a:t>
            </a:r>
            <a:r>
              <a:rPr lang="en-US" sz="1000" dirty="0" smtClean="0"/>
              <a:t> y </a:t>
            </a:r>
            <a:r>
              <a:rPr lang="en-US" sz="1000" noProof="1" smtClean="0"/>
              <a:t>capacitar</a:t>
            </a:r>
            <a:r>
              <a:rPr lang="en-US" sz="1000" dirty="0" smtClean="0"/>
              <a:t> al personal.</a:t>
            </a:r>
            <a:endParaRPr lang="es-EC" sz="1000" dirty="0" smtClean="0"/>
          </a:p>
          <a:p>
            <a:pPr algn="ctr"/>
            <a:endParaRPr lang="es-EC" sz="1000" b="1" dirty="0"/>
          </a:p>
        </p:txBody>
      </p:sp>
      <p:sp>
        <p:nvSpPr>
          <p:cNvPr id="14" name="88 Rectángulo redondeado"/>
          <p:cNvSpPr/>
          <p:nvPr/>
        </p:nvSpPr>
        <p:spPr>
          <a:xfrm>
            <a:off x="6516216" y="3573080"/>
            <a:ext cx="1656184" cy="648008"/>
          </a:xfrm>
          <a:prstGeom prst="roundRect">
            <a:avLst/>
          </a:prstGeom>
          <a:solidFill>
            <a:schemeClr val="accent3">
              <a:lumMod val="40000"/>
              <a:lumOff val="60000"/>
            </a:schemeClr>
          </a:solidFill>
          <a:ln>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000" dirty="0" smtClean="0"/>
          </a:p>
          <a:p>
            <a:pPr algn="ctr"/>
            <a:r>
              <a:rPr lang="es-EC" sz="1000" dirty="0" smtClean="0"/>
              <a:t>Falta financiar presupuesto para un plan de  </a:t>
            </a:r>
            <a:r>
              <a:rPr lang="es-EC" sz="1000" dirty="0" err="1" smtClean="0"/>
              <a:t>promo</a:t>
            </a:r>
            <a:r>
              <a:rPr lang="es-EC" sz="1000" dirty="0" smtClean="0"/>
              <a:t>. Y </a:t>
            </a:r>
            <a:r>
              <a:rPr lang="es-EC" sz="1000" dirty="0" err="1" smtClean="0"/>
              <a:t>mrk</a:t>
            </a:r>
            <a:endParaRPr lang="es-EC" sz="1000" dirty="0" smtClean="0"/>
          </a:p>
          <a:p>
            <a:pPr algn="ctr"/>
            <a:endParaRPr lang="es-EC" sz="1000" b="1" dirty="0"/>
          </a:p>
        </p:txBody>
      </p:sp>
      <p:sp>
        <p:nvSpPr>
          <p:cNvPr id="15" name="88 Rectángulo redondeado"/>
          <p:cNvSpPr/>
          <p:nvPr/>
        </p:nvSpPr>
        <p:spPr>
          <a:xfrm>
            <a:off x="1115616" y="3573080"/>
            <a:ext cx="1459045" cy="576000"/>
          </a:xfrm>
          <a:prstGeom prst="roundRect">
            <a:avLst/>
          </a:prstGeom>
          <a:solidFill>
            <a:schemeClr val="accent3">
              <a:lumMod val="40000"/>
              <a:lumOff val="60000"/>
            </a:schemeClr>
          </a:solidFill>
          <a:ln>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000" dirty="0" smtClean="0"/>
              <a:t>Falta de coordinación de </a:t>
            </a:r>
            <a:r>
              <a:rPr lang="es-ES" sz="1000" smtClean="0"/>
              <a:t>procesos tecnológicos </a:t>
            </a:r>
            <a:r>
              <a:rPr lang="es-ES" sz="1000" dirty="0" smtClean="0"/>
              <a:t>y redes sociales</a:t>
            </a:r>
            <a:endParaRPr lang="es-EC" sz="1000" dirty="0" smtClean="0"/>
          </a:p>
          <a:p>
            <a:pPr algn="ctr"/>
            <a:endParaRPr lang="es-EC" sz="1000" b="1" dirty="0"/>
          </a:p>
        </p:txBody>
      </p:sp>
      <p:cxnSp>
        <p:nvCxnSpPr>
          <p:cNvPr id="17" name="Straight Arrow Connector 16"/>
          <p:cNvCxnSpPr>
            <a:endCxn id="5" idx="0"/>
          </p:cNvCxnSpPr>
          <p:nvPr/>
        </p:nvCxnSpPr>
        <p:spPr>
          <a:xfrm flipH="1">
            <a:off x="1856145" y="2060912"/>
            <a:ext cx="771639"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a:endCxn id="7" idx="0"/>
          </p:cNvCxnSpPr>
          <p:nvPr/>
        </p:nvCxnSpPr>
        <p:spPr>
          <a:xfrm>
            <a:off x="4644008" y="2060912"/>
            <a:ext cx="9443"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8" idx="0"/>
          </p:cNvCxnSpPr>
          <p:nvPr/>
        </p:nvCxnSpPr>
        <p:spPr>
          <a:xfrm>
            <a:off x="6732240" y="2060912"/>
            <a:ext cx="545563"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5" idx="2"/>
            <a:endCxn id="15" idx="0"/>
          </p:cNvCxnSpPr>
          <p:nvPr/>
        </p:nvCxnSpPr>
        <p:spPr>
          <a:xfrm flipH="1">
            <a:off x="1845139" y="3140968"/>
            <a:ext cx="11006" cy="432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796136" y="5517296"/>
            <a:ext cx="11006" cy="432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11" idx="0"/>
          </p:cNvCxnSpPr>
          <p:nvPr/>
        </p:nvCxnSpPr>
        <p:spPr>
          <a:xfrm>
            <a:off x="3059832" y="5521520"/>
            <a:ext cx="729523" cy="427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308304" y="3141032"/>
            <a:ext cx="11006" cy="432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4644008" y="3141032"/>
            <a:ext cx="11006" cy="432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9" idx="0"/>
          </p:cNvCxnSpPr>
          <p:nvPr/>
        </p:nvCxnSpPr>
        <p:spPr>
          <a:xfrm flipH="1">
            <a:off x="3095836" y="2060912"/>
            <a:ext cx="36004" cy="28803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5868144" y="2060912"/>
            <a:ext cx="36004" cy="28803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1475656" y="1412776"/>
            <a:ext cx="6264696" cy="144016"/>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noProof="0" dirty="0" smtClean="0">
              <a:ln>
                <a:noFill/>
              </a:ln>
              <a:solidFill>
                <a:schemeClr val="tx2"/>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2800" b="1" dirty="0" smtClean="0">
              <a:solidFill>
                <a:schemeClr val="tx2"/>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noProof="0" dirty="0" smtClean="0">
              <a:ln>
                <a:noFill/>
              </a:ln>
              <a:solidFill>
                <a:schemeClr val="tx2"/>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2800" b="1" dirty="0" smtClean="0">
              <a:solidFill>
                <a:schemeClr val="tx2"/>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noProof="0" dirty="0" smtClean="0">
              <a:ln>
                <a:noFill/>
              </a:ln>
              <a:solidFill>
                <a:schemeClr val="tx2"/>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2800" b="1" dirty="0" smtClean="0">
              <a:solidFill>
                <a:schemeClr val="tx2"/>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noProof="0" dirty="0" smtClean="0">
              <a:ln>
                <a:noFill/>
              </a:ln>
              <a:solidFill>
                <a:schemeClr val="tx2"/>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2800" b="1" dirty="0" smtClean="0">
              <a:solidFill>
                <a:schemeClr val="tx2"/>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noProof="0" dirty="0" smtClean="0">
              <a:ln>
                <a:noFill/>
              </a:ln>
              <a:solidFill>
                <a:schemeClr val="tx2"/>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smtClean="0">
                <a:ln>
                  <a:noFill/>
                </a:ln>
                <a:solidFill>
                  <a:schemeClr val="tx2"/>
                </a:solidFill>
                <a:effectLst/>
                <a:uLnTx/>
                <a:uFillTx/>
                <a:latin typeface="+mj-lt"/>
                <a:ea typeface="+mj-ea"/>
                <a:cs typeface="+mj-cs"/>
              </a:rPr>
              <a:t>Determinación del Problema</a:t>
            </a:r>
            <a:r>
              <a:rPr kumimoji="0" lang="es-EC" sz="2800" b="1" i="0" u="none" strike="noStrike" kern="1200" cap="none" spc="0" normalizeH="0" baseline="0" noProof="0" dirty="0" smtClean="0">
                <a:ln>
                  <a:noFill/>
                </a:ln>
                <a:solidFill>
                  <a:schemeClr val="tx2"/>
                </a:solidFill>
                <a:effectLst/>
                <a:uLnTx/>
                <a:uFillTx/>
                <a:latin typeface="+mj-lt"/>
                <a:ea typeface="+mj-ea"/>
                <a:cs typeface="+mj-cs"/>
              </a:rPr>
              <a:t/>
            </a:r>
            <a:br>
              <a:rPr kumimoji="0" lang="es-EC" sz="2800" b="1" i="0" u="none" strike="noStrike" kern="1200" cap="none" spc="0" normalizeH="0" baseline="0" noProof="0" dirty="0" smtClean="0">
                <a:ln>
                  <a:noFill/>
                </a:ln>
                <a:solidFill>
                  <a:schemeClr val="tx2"/>
                </a:solidFill>
                <a:effectLst/>
                <a:uLnTx/>
                <a:uFillTx/>
                <a:latin typeface="+mj-lt"/>
                <a:ea typeface="+mj-ea"/>
                <a:cs typeface="+mj-cs"/>
              </a:rPr>
            </a:br>
            <a:endParaRPr kumimoji="0" lang="es-EC" sz="2800" b="0" i="0" u="none" strike="noStrike" kern="1200" cap="none" spc="0" normalizeH="0" baseline="0" noProof="0" dirty="0">
              <a:ln>
                <a:noFill/>
              </a:ln>
              <a:solidFill>
                <a:schemeClr val="tx2"/>
              </a:solidFill>
              <a:effectLst/>
              <a:uLnTx/>
              <a:uFillTx/>
              <a:latin typeface="+mj-lt"/>
              <a:ea typeface="+mj-ea"/>
              <a:cs typeface="+mj-cs"/>
            </a:endParaRPr>
          </a:p>
        </p:txBody>
      </p:sp>
      <p:sp>
        <p:nvSpPr>
          <p:cNvPr id="24" name="88 Rectángulo redondeado"/>
          <p:cNvSpPr/>
          <p:nvPr/>
        </p:nvSpPr>
        <p:spPr>
          <a:xfrm>
            <a:off x="6752408" y="5813744"/>
            <a:ext cx="1459045" cy="576000"/>
          </a:xfrm>
          <a:prstGeom prst="roundRect">
            <a:avLst/>
          </a:prstGeom>
          <a:solidFill>
            <a:schemeClr val="accent3">
              <a:lumMod val="40000"/>
              <a:lumOff val="60000"/>
            </a:schemeClr>
          </a:solidFill>
          <a:ln>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000" b="1" dirty="0" smtClean="0"/>
              <a:t>Ventas bajas</a:t>
            </a:r>
            <a:endParaRPr lang="es-EC" sz="1000" dirty="0" smtClean="0"/>
          </a:p>
        </p:txBody>
      </p:sp>
      <p:cxnSp>
        <p:nvCxnSpPr>
          <p:cNvPr id="27" name="Straight Arrow Connector 42"/>
          <p:cNvCxnSpPr>
            <a:stCxn id="9" idx="2"/>
          </p:cNvCxnSpPr>
          <p:nvPr/>
        </p:nvCxnSpPr>
        <p:spPr>
          <a:xfrm flipH="1">
            <a:off x="2241964" y="5517296"/>
            <a:ext cx="853872" cy="432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88 Rectángulo redondeado"/>
          <p:cNvSpPr/>
          <p:nvPr/>
        </p:nvSpPr>
        <p:spPr>
          <a:xfrm>
            <a:off x="1259632" y="6021352"/>
            <a:ext cx="1459045" cy="576000"/>
          </a:xfrm>
          <a:prstGeom prst="roundRect">
            <a:avLst/>
          </a:prstGeom>
          <a:solidFill>
            <a:schemeClr val="accent3">
              <a:lumMod val="40000"/>
              <a:lumOff val="60000"/>
            </a:schemeClr>
          </a:solidFill>
          <a:ln>
            <a:solidFill>
              <a:schemeClr val="accent1">
                <a:shade val="95000"/>
                <a:satMod val="10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C" sz="1000" dirty="0" smtClean="0"/>
          </a:p>
          <a:p>
            <a:pPr algn="ctr"/>
            <a:r>
              <a:rPr lang="es-EC" sz="1000" dirty="0" smtClean="0"/>
              <a:t>Carece de un estudio de mercado</a:t>
            </a:r>
          </a:p>
          <a:p>
            <a:pPr algn="ctr"/>
            <a:endParaRPr lang="es-EC" sz="1000" b="1" dirty="0"/>
          </a:p>
        </p:txBody>
      </p:sp>
      <p:cxnSp>
        <p:nvCxnSpPr>
          <p:cNvPr id="31" name="Straight Arrow Connector 42"/>
          <p:cNvCxnSpPr/>
          <p:nvPr/>
        </p:nvCxnSpPr>
        <p:spPr>
          <a:xfrm>
            <a:off x="6535101" y="5235712"/>
            <a:ext cx="729523" cy="427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J:\Tesis Giss\tesis hosteria castillo\anexos\promocion\rollup2.jpg"/>
          <p:cNvPicPr/>
          <p:nvPr/>
        </p:nvPicPr>
        <p:blipFill>
          <a:blip r:embed="rId2">
            <a:extLst>
              <a:ext uri="{28A0092B-C50C-407E-A947-70E740481C1C}">
                <a14:useLocalDpi xmlns:a14="http://schemas.microsoft.com/office/drawing/2010/main" val="0"/>
              </a:ext>
            </a:extLst>
          </a:blip>
          <a:srcRect/>
          <a:stretch>
            <a:fillRect/>
          </a:stretch>
        </p:blipFill>
        <p:spPr bwMode="auto">
          <a:xfrm>
            <a:off x="5220072" y="692696"/>
            <a:ext cx="3356526" cy="5776059"/>
          </a:xfrm>
          <a:prstGeom prst="rect">
            <a:avLst/>
          </a:prstGeom>
          <a:noFill/>
          <a:ln>
            <a:noFill/>
          </a:ln>
        </p:spPr>
      </p:pic>
      <p:pic>
        <p:nvPicPr>
          <p:cNvPr id="5" name="Imagen 4"/>
          <p:cNvPicPr/>
          <p:nvPr/>
        </p:nvPicPr>
        <p:blipFill rotWithShape="1">
          <a:blip r:embed="rId3"/>
          <a:srcRect l="36193" t="20023" r="34170" b="8791"/>
          <a:stretch/>
        </p:blipFill>
        <p:spPr bwMode="auto">
          <a:xfrm>
            <a:off x="1512883" y="2564904"/>
            <a:ext cx="2952328" cy="370730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Title 2"/>
          <p:cNvSpPr>
            <a:spLocks noGrp="1"/>
          </p:cNvSpPr>
          <p:nvPr>
            <p:ph type="title"/>
          </p:nvPr>
        </p:nvSpPr>
        <p:spPr>
          <a:xfrm>
            <a:off x="1547664" y="908720"/>
            <a:ext cx="2592288" cy="1548408"/>
          </a:xfrm>
        </p:spPr>
        <p:txBody>
          <a:bodyPr>
            <a:noAutofit/>
          </a:bodyPr>
          <a:lstStyle/>
          <a:p>
            <a:pPr algn="ctr"/>
            <a:r>
              <a:rPr lang="es-EC" sz="1800" b="1" dirty="0" smtClean="0"/>
              <a:t>PROMOCIÓN  ROLLUP PARA FERIAS</a:t>
            </a:r>
            <a:br>
              <a:rPr lang="es-EC" sz="1800" b="1" dirty="0" smtClean="0"/>
            </a:br>
            <a:r>
              <a:rPr lang="es-EC" sz="1800" b="1" dirty="0" smtClean="0"/>
              <a:t/>
            </a:r>
            <a:br>
              <a:rPr lang="es-EC" sz="1800" b="1" dirty="0" smtClean="0"/>
            </a:br>
            <a:r>
              <a:rPr lang="es-EC" sz="1800" b="1" dirty="0" smtClean="0"/>
              <a:t>HOJAS MEBRETADAS</a:t>
            </a:r>
            <a:endParaRPr lang="es-EC" sz="1800" dirty="0"/>
          </a:p>
        </p:txBody>
      </p:sp>
    </p:spTree>
    <p:extLst>
      <p:ext uri="{BB962C8B-B14F-4D97-AF65-F5344CB8AC3E}">
        <p14:creationId xmlns:p14="http://schemas.microsoft.com/office/powerpoint/2010/main" val="794213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33599" t="18480" r="28076" b="6761"/>
          <a:stretch/>
        </p:blipFill>
        <p:spPr>
          <a:xfrm>
            <a:off x="2843808" y="782219"/>
            <a:ext cx="5760640" cy="6048672"/>
          </a:xfrm>
          <a:prstGeom prst="rect">
            <a:avLst/>
          </a:prstGeom>
        </p:spPr>
      </p:pic>
      <p:sp>
        <p:nvSpPr>
          <p:cNvPr id="6" name="Title 2"/>
          <p:cNvSpPr>
            <a:spLocks noGrp="1"/>
          </p:cNvSpPr>
          <p:nvPr>
            <p:ph type="title"/>
          </p:nvPr>
        </p:nvSpPr>
        <p:spPr>
          <a:xfrm>
            <a:off x="250586" y="2132856"/>
            <a:ext cx="2592288" cy="1548408"/>
          </a:xfrm>
        </p:spPr>
        <p:txBody>
          <a:bodyPr>
            <a:noAutofit/>
          </a:bodyPr>
          <a:lstStyle/>
          <a:p>
            <a:pPr algn="ctr"/>
            <a:r>
              <a:rPr lang="es-EC" sz="1800" b="1" dirty="0" smtClean="0"/>
              <a:t>PROMOCIÓN  CAMISETAS DE HOMBRE Y DE MUJER, GORRAS</a:t>
            </a:r>
            <a:br>
              <a:rPr lang="es-EC" sz="1800" b="1" dirty="0" smtClean="0"/>
            </a:br>
            <a:r>
              <a:rPr lang="es-EC" sz="1800" b="1" dirty="0" smtClean="0"/>
              <a:t>VASOS</a:t>
            </a:r>
            <a:br>
              <a:rPr lang="es-EC" sz="1800" b="1" dirty="0" smtClean="0"/>
            </a:br>
            <a:r>
              <a:rPr lang="es-EC" sz="1800" b="1" dirty="0" smtClean="0"/>
              <a:t>PULSERAS</a:t>
            </a:r>
            <a:endParaRPr lang="es-EC" sz="1800" dirty="0"/>
          </a:p>
        </p:txBody>
      </p:sp>
    </p:spTree>
    <p:extLst>
      <p:ext uri="{BB962C8B-B14F-4D97-AF65-F5344CB8AC3E}">
        <p14:creationId xmlns:p14="http://schemas.microsoft.com/office/powerpoint/2010/main" val="3713757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1640" y="356022"/>
            <a:ext cx="8208912" cy="396280"/>
          </a:xfrm>
        </p:spPr>
        <p:txBody>
          <a:bodyPr>
            <a:noAutofit/>
          </a:bodyPr>
          <a:lstStyle/>
          <a:p>
            <a:pPr algn="ctr"/>
            <a:r>
              <a:rPr lang="es-EC" sz="3200" b="1" dirty="0" smtClean="0"/>
              <a:t>PROMOCION- ESTRATEGIAS</a:t>
            </a:r>
            <a:endParaRPr lang="es-EC" sz="3200" dirty="0"/>
          </a:p>
        </p:txBody>
      </p:sp>
      <p:sp>
        <p:nvSpPr>
          <p:cNvPr id="5" name="Text Box 4"/>
          <p:cNvSpPr txBox="1">
            <a:spLocks noChangeArrowheads="1"/>
          </p:cNvSpPr>
          <p:nvPr/>
        </p:nvSpPr>
        <p:spPr bwMode="auto">
          <a:xfrm>
            <a:off x="539552" y="1412776"/>
            <a:ext cx="8136904" cy="4896544"/>
          </a:xfrm>
          <a:prstGeom prst="rect">
            <a:avLst/>
          </a:prstGeom>
          <a:solidFill>
            <a:schemeClr val="accent6">
              <a:lumMod val="40000"/>
              <a:lumOff val="60000"/>
            </a:schemeClr>
          </a:solidFill>
          <a:ln w="12700">
            <a:solidFill>
              <a:srgbClr val="9BBB59"/>
            </a:solidFill>
            <a:miter lim="800000"/>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lvl="0">
              <a:buFont typeface="Arial" pitchFamily="34" charset="0"/>
              <a:buChar char="•"/>
            </a:pPr>
            <a:r>
              <a:rPr lang="es-EC" sz="2000" dirty="0" smtClean="0"/>
              <a:t>Atraer nuevos mercados.</a:t>
            </a:r>
            <a:endParaRPr lang="es-ES" sz="2000" dirty="0" smtClean="0"/>
          </a:p>
          <a:p>
            <a:pPr lvl="0">
              <a:buFont typeface="Arial" pitchFamily="34" charset="0"/>
              <a:buChar char="•"/>
            </a:pPr>
            <a:r>
              <a:rPr lang="es-EC" sz="2000" dirty="0" smtClean="0"/>
              <a:t>Dar a conocer los cambios en los productos</a:t>
            </a:r>
            <a:endParaRPr lang="es-ES" sz="2000" dirty="0" smtClean="0"/>
          </a:p>
          <a:p>
            <a:pPr lvl="0">
              <a:buFont typeface="Arial" pitchFamily="34" charset="0"/>
              <a:buChar char="•"/>
            </a:pPr>
            <a:r>
              <a:rPr lang="es-EC" sz="2000" dirty="0" smtClean="0"/>
              <a:t>Estimular las ventas de los productos y servicios establecidos </a:t>
            </a:r>
            <a:endParaRPr lang="es-ES" sz="2000" dirty="0" smtClean="0"/>
          </a:p>
          <a:p>
            <a:endParaRPr lang="es-ES" sz="2000" dirty="0" smtClean="0"/>
          </a:p>
          <a:p>
            <a:pPr>
              <a:buFont typeface="Arial" pitchFamily="34" charset="0"/>
              <a:buChar char="•"/>
            </a:pPr>
            <a:r>
              <a:rPr lang="es-EC" sz="2000" dirty="0" smtClean="0"/>
              <a:t> </a:t>
            </a:r>
            <a:r>
              <a:rPr lang="x-none" sz="2000" dirty="0" smtClean="0"/>
              <a:t>Estructurar un equipo de ventas</a:t>
            </a:r>
            <a:endParaRPr lang="es-EC" sz="2000" dirty="0" smtClean="0"/>
          </a:p>
          <a:p>
            <a:endParaRPr lang="es-ES" sz="2000" dirty="0" smtClean="0"/>
          </a:p>
          <a:p>
            <a:pPr lvl="0" fontAlgn="base">
              <a:buFont typeface="Arial" pitchFamily="34" charset="0"/>
              <a:buChar char="•"/>
            </a:pPr>
            <a:r>
              <a:rPr lang="x-none" sz="2000" dirty="0" smtClean="0"/>
              <a:t>Incorporar el mail directo y presentaciones personales de los servicios que brinda </a:t>
            </a:r>
            <a:r>
              <a:rPr lang="es-EC" sz="2000" dirty="0" smtClean="0"/>
              <a:t>la Hostería</a:t>
            </a:r>
            <a:endParaRPr lang="es-ES" sz="2000" dirty="0" smtClean="0"/>
          </a:p>
          <a:p>
            <a:pPr lvl="0" fontAlgn="base">
              <a:buFont typeface="Arial" pitchFamily="34" charset="0"/>
              <a:buChar char="•"/>
            </a:pPr>
            <a:endParaRPr lang="es-ES" sz="2000" b="1" dirty="0" smtClean="0"/>
          </a:p>
          <a:p>
            <a:pPr lvl="0" fontAlgn="base">
              <a:buFont typeface="Arial" pitchFamily="34" charset="0"/>
              <a:buChar char="•"/>
            </a:pPr>
            <a:r>
              <a:rPr lang="x-none" sz="2000" dirty="0" smtClean="0"/>
              <a:t>Potenciar la página web y el portal  para implantar el comercio on-line de información </a:t>
            </a:r>
            <a:r>
              <a:rPr lang="es-EC" sz="2000" dirty="0" smtClean="0"/>
              <a:t>acerca de los </a:t>
            </a:r>
            <a:r>
              <a:rPr lang="es-EC" sz="2000" dirty="0" smtClean="0"/>
              <a:t>servicios </a:t>
            </a:r>
            <a:r>
              <a:rPr lang="es-EC" sz="2000" dirty="0" smtClean="0"/>
              <a:t>que ofrece la </a:t>
            </a:r>
            <a:r>
              <a:rPr lang="es-EC" sz="2000" dirty="0" smtClean="0"/>
              <a:t>Hostería</a:t>
            </a:r>
            <a:r>
              <a:rPr lang="x-none" sz="2000" dirty="0" smtClean="0"/>
              <a:t>.</a:t>
            </a:r>
            <a:endParaRPr lang="es-ES" sz="2000" b="1" dirty="0" smtClean="0"/>
          </a:p>
          <a:p>
            <a:pPr lvl="0" fontAlgn="base">
              <a:buFont typeface="Arial" pitchFamily="34" charset="0"/>
              <a:buChar char="•"/>
            </a:pPr>
            <a:r>
              <a:rPr lang="x-none" sz="2000" dirty="0" smtClean="0"/>
              <a:t>Realización de conferencias, convenciones y exposiciones </a:t>
            </a:r>
            <a:r>
              <a:rPr lang="es-EC" sz="2000" dirty="0" smtClean="0"/>
              <a:t>en ferias de Turismo o culturales del cantón.</a:t>
            </a:r>
          </a:p>
          <a:p>
            <a:pPr lvl="0" fontAlgn="base">
              <a:buFont typeface="Arial" pitchFamily="34" charset="0"/>
              <a:buChar char="•"/>
            </a:pPr>
            <a:r>
              <a:rPr lang="es-EC" sz="2000" dirty="0"/>
              <a:t>Relacionarse con entidades similares</a:t>
            </a:r>
            <a:endParaRPr lang="es-ES" sz="2000" dirty="0"/>
          </a:p>
          <a:p>
            <a:endParaRPr lang="es-ES" sz="2000" dirty="0"/>
          </a:p>
        </p:txBody>
      </p:sp>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1640" y="356022"/>
            <a:ext cx="8208912" cy="396280"/>
          </a:xfrm>
        </p:spPr>
        <p:txBody>
          <a:bodyPr>
            <a:noAutofit/>
          </a:bodyPr>
          <a:lstStyle/>
          <a:p>
            <a:pPr algn="ctr"/>
            <a:r>
              <a:rPr lang="es-EC" sz="3200" b="1" dirty="0" smtClean="0"/>
              <a:t>4.DISTRIBUCION</a:t>
            </a:r>
            <a:endParaRPr lang="es-EC" sz="3200" dirty="0"/>
          </a:p>
        </p:txBody>
      </p:sp>
      <p:sp>
        <p:nvSpPr>
          <p:cNvPr id="5" name="Text Box 4"/>
          <p:cNvSpPr txBox="1">
            <a:spLocks noChangeArrowheads="1"/>
          </p:cNvSpPr>
          <p:nvPr/>
        </p:nvSpPr>
        <p:spPr bwMode="auto">
          <a:xfrm>
            <a:off x="467544" y="1268760"/>
            <a:ext cx="8136904" cy="1800200"/>
          </a:xfrm>
          <a:prstGeom prst="rect">
            <a:avLst/>
          </a:prstGeom>
          <a:solidFill>
            <a:schemeClr val="accent6">
              <a:lumMod val="40000"/>
              <a:lumOff val="60000"/>
            </a:schemeClr>
          </a:solidFill>
          <a:ln w="12700">
            <a:solidFill>
              <a:srgbClr val="9BBB59"/>
            </a:solidFill>
            <a:miter lim="800000"/>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lvl="2"/>
            <a:r>
              <a:rPr lang="es-EC" sz="2000" dirty="0" smtClean="0"/>
              <a:t>Coordinar de manera efectiva la participación de las áreas productivas y/o sus productos /servicios en ferias, </a:t>
            </a:r>
            <a:r>
              <a:rPr lang="es-EC" sz="2000" b="1" dirty="0" smtClean="0"/>
              <a:t>exposiciones, rondas de negocios y eventos locales internacionales</a:t>
            </a:r>
            <a:r>
              <a:rPr lang="es-EC" sz="2000" dirty="0" smtClean="0"/>
              <a:t> que generen  posicionamiento y una mejor participación en el mercado.</a:t>
            </a:r>
            <a:endParaRPr lang="es-ES" sz="2000" b="1" dirty="0"/>
          </a:p>
        </p:txBody>
      </p:sp>
      <p:pic>
        <p:nvPicPr>
          <p:cNvPr id="112642" name="Imagen 732" descr="alt"/>
          <p:cNvPicPr>
            <a:picLocks noChangeAspect="1" noChangeArrowheads="1"/>
          </p:cNvPicPr>
          <p:nvPr/>
        </p:nvPicPr>
        <p:blipFill>
          <a:blip r:embed="rId2" cstate="print"/>
          <a:srcRect/>
          <a:stretch>
            <a:fillRect/>
          </a:stretch>
        </p:blipFill>
        <p:spPr bwMode="auto">
          <a:xfrm>
            <a:off x="0" y="3501008"/>
            <a:ext cx="3528392" cy="3024336"/>
          </a:xfrm>
          <a:prstGeom prst="rect">
            <a:avLst/>
          </a:prstGeom>
          <a:noFill/>
          <a:ln w="9525">
            <a:noFill/>
            <a:miter lim="800000"/>
            <a:headEnd/>
            <a:tailEnd/>
          </a:ln>
        </p:spPr>
      </p:pic>
      <p:pic>
        <p:nvPicPr>
          <p:cNvPr id="112643" name="Imagen 721" descr="alt"/>
          <p:cNvPicPr>
            <a:picLocks noChangeAspect="1" noChangeArrowheads="1"/>
          </p:cNvPicPr>
          <p:nvPr/>
        </p:nvPicPr>
        <p:blipFill>
          <a:blip r:embed="rId3" cstate="print"/>
          <a:srcRect/>
          <a:stretch>
            <a:fillRect/>
          </a:stretch>
        </p:blipFill>
        <p:spPr bwMode="auto">
          <a:xfrm>
            <a:off x="3275856" y="3501008"/>
            <a:ext cx="3059832" cy="3024336"/>
          </a:xfrm>
          <a:prstGeom prst="rect">
            <a:avLst/>
          </a:prstGeom>
          <a:noFill/>
          <a:ln w="9525">
            <a:noFill/>
            <a:miter lim="800000"/>
            <a:headEnd/>
            <a:tailEnd/>
          </a:ln>
        </p:spPr>
      </p:pic>
      <p:pic>
        <p:nvPicPr>
          <p:cNvPr id="112644" name="Imagen 722" descr="alt"/>
          <p:cNvPicPr>
            <a:picLocks noChangeAspect="1" noChangeArrowheads="1"/>
          </p:cNvPicPr>
          <p:nvPr/>
        </p:nvPicPr>
        <p:blipFill>
          <a:blip r:embed="rId4" cstate="print"/>
          <a:srcRect/>
          <a:stretch>
            <a:fillRect/>
          </a:stretch>
        </p:blipFill>
        <p:spPr bwMode="auto">
          <a:xfrm>
            <a:off x="6047656" y="3501008"/>
            <a:ext cx="3096344" cy="3024336"/>
          </a:xfrm>
          <a:prstGeom prst="rect">
            <a:avLst/>
          </a:prstGeom>
          <a:noFill/>
          <a:ln w="9525">
            <a:noFill/>
            <a:miter lim="800000"/>
            <a:headEnd/>
            <a:tailEnd/>
          </a:ln>
        </p:spPr>
      </p:pic>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1640" y="356022"/>
            <a:ext cx="8208912" cy="396280"/>
          </a:xfrm>
        </p:spPr>
        <p:txBody>
          <a:bodyPr>
            <a:noAutofit/>
          </a:bodyPr>
          <a:lstStyle/>
          <a:p>
            <a:pPr algn="ctr"/>
            <a:r>
              <a:rPr lang="es-EC" sz="3200" b="1" dirty="0" smtClean="0"/>
              <a:t>DISTRIBUCION- ESTRATEGIAS</a:t>
            </a:r>
            <a:endParaRPr lang="es-EC" sz="3200" dirty="0"/>
          </a:p>
        </p:txBody>
      </p:sp>
      <p:sp>
        <p:nvSpPr>
          <p:cNvPr id="5" name="Text Box 4"/>
          <p:cNvSpPr txBox="1">
            <a:spLocks noChangeArrowheads="1"/>
          </p:cNvSpPr>
          <p:nvPr/>
        </p:nvSpPr>
        <p:spPr bwMode="auto">
          <a:xfrm>
            <a:off x="611560" y="2060848"/>
            <a:ext cx="8136904" cy="2376264"/>
          </a:xfrm>
          <a:prstGeom prst="rect">
            <a:avLst/>
          </a:prstGeom>
          <a:solidFill>
            <a:schemeClr val="accent6">
              <a:lumMod val="40000"/>
              <a:lumOff val="60000"/>
            </a:schemeClr>
          </a:solidFill>
          <a:ln w="12700">
            <a:solidFill>
              <a:srgbClr val="9BBB59"/>
            </a:solidFill>
            <a:miter lim="800000"/>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lvl="0">
              <a:buFont typeface="Arial" pitchFamily="34" charset="0"/>
              <a:buChar char="•"/>
            </a:pPr>
            <a:r>
              <a:rPr lang="x-none" sz="2000" dirty="0" smtClean="0"/>
              <a:t>Desarrollo de mercados: Para mapas y planos a través de la búsqueda de nuevos distribuidores en tod</a:t>
            </a:r>
            <a:r>
              <a:rPr lang="es-EC" sz="2000" dirty="0" smtClean="0"/>
              <a:t>a la zona y sus alrededores</a:t>
            </a:r>
            <a:r>
              <a:rPr lang="x-none" sz="2000" dirty="0" smtClean="0"/>
              <a:t>.</a:t>
            </a:r>
            <a:endParaRPr lang="es-ES" sz="2000" dirty="0" smtClean="0"/>
          </a:p>
          <a:p>
            <a:pPr lvl="0">
              <a:buFont typeface="Arial" pitchFamily="34" charset="0"/>
              <a:buChar char="•"/>
            </a:pPr>
            <a:endParaRPr lang="es-ES" sz="2000" b="1" dirty="0" smtClean="0"/>
          </a:p>
          <a:p>
            <a:pPr lvl="0">
              <a:buFont typeface="Arial" pitchFamily="34" charset="0"/>
              <a:buChar char="•"/>
            </a:pPr>
            <a:r>
              <a:rPr lang="es-EC" sz="2000" dirty="0" smtClean="0"/>
              <a:t>Convenios con Instituciones relacionadas al Turismo, Agencias de Viajes, Aeropuerto en </a:t>
            </a:r>
            <a:r>
              <a:rPr lang="es-EC" sz="2000" dirty="0" err="1" smtClean="0"/>
              <a:t>Tababela</a:t>
            </a:r>
            <a:endParaRPr lang="es-ES" sz="2000" b="1" dirty="0"/>
          </a:p>
        </p:txBody>
      </p:sp>
    </p:spTree>
    <p:extLst>
      <p:ext uri="{BB962C8B-B14F-4D97-AF65-F5344CB8AC3E}">
        <p14:creationId xmlns:p14="http://schemas.microsoft.com/office/powerpoint/2010/main" val="2034015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331640" y="356022"/>
            <a:ext cx="8208912" cy="396280"/>
          </a:xfrm>
        </p:spPr>
        <p:txBody>
          <a:bodyPr>
            <a:noAutofit/>
          </a:bodyPr>
          <a:lstStyle/>
          <a:p>
            <a:pPr algn="ctr"/>
            <a:r>
              <a:rPr lang="es-EC" sz="3200" b="1" dirty="0" smtClean="0"/>
              <a:t>PLAN DE PROMOCION Y DIFUSION</a:t>
            </a:r>
            <a:endParaRPr lang="es-EC" sz="3200" dirty="0"/>
          </a:p>
        </p:txBody>
      </p:sp>
      <p:graphicFrame>
        <p:nvGraphicFramePr>
          <p:cNvPr id="2" name="Tabla 1"/>
          <p:cNvGraphicFramePr>
            <a:graphicFrameLocks noGrp="1"/>
          </p:cNvGraphicFramePr>
          <p:nvPr>
            <p:extLst>
              <p:ext uri="{D42A27DB-BD31-4B8C-83A1-F6EECF244321}">
                <p14:modId xmlns:p14="http://schemas.microsoft.com/office/powerpoint/2010/main" val="523318065"/>
              </p:ext>
            </p:extLst>
          </p:nvPr>
        </p:nvGraphicFramePr>
        <p:xfrm>
          <a:off x="179512" y="1412776"/>
          <a:ext cx="8496945" cy="5328591"/>
        </p:xfrm>
        <a:graphic>
          <a:graphicData uri="http://schemas.openxmlformats.org/drawingml/2006/table">
            <a:tbl>
              <a:tblPr>
                <a:tableStyleId>{93296810-A885-4BE3-A3E7-6D5BEEA58F35}</a:tableStyleId>
              </a:tblPr>
              <a:tblGrid>
                <a:gridCol w="430552"/>
                <a:gridCol w="2014825"/>
                <a:gridCol w="3803419"/>
                <a:gridCol w="767000"/>
                <a:gridCol w="1481149"/>
              </a:tblGrid>
              <a:tr h="406956">
                <a:tc>
                  <a:txBody>
                    <a:bodyPr/>
                    <a:lstStyle/>
                    <a:p>
                      <a:pPr algn="ctr">
                        <a:lnSpc>
                          <a:spcPct val="115000"/>
                        </a:lnSpc>
                        <a:spcAft>
                          <a:spcPts val="0"/>
                        </a:spcAft>
                      </a:pPr>
                      <a:r>
                        <a:rPr lang="es-EC" sz="1100" b="1" dirty="0">
                          <a:effectLst/>
                        </a:rPr>
                        <a:t>No.</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ctr">
                        <a:lnSpc>
                          <a:spcPct val="115000"/>
                        </a:lnSpc>
                        <a:spcAft>
                          <a:spcPts val="0"/>
                        </a:spcAft>
                      </a:pPr>
                      <a:r>
                        <a:rPr lang="es-EC" sz="1100" b="1" dirty="0">
                          <a:effectLst/>
                        </a:rPr>
                        <a:t>Componente de marketing</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ctr">
                        <a:lnSpc>
                          <a:spcPct val="115000"/>
                        </a:lnSpc>
                        <a:spcAft>
                          <a:spcPts val="0"/>
                        </a:spcAft>
                      </a:pPr>
                      <a:r>
                        <a:rPr lang="es-EC" sz="1100" b="1">
                          <a:effectLst/>
                        </a:rPr>
                        <a:t>Estrategia</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ctr">
                        <a:lnSpc>
                          <a:spcPct val="115000"/>
                        </a:lnSpc>
                        <a:spcAft>
                          <a:spcPts val="0"/>
                        </a:spcAft>
                      </a:pPr>
                      <a:r>
                        <a:rPr lang="es-EC" sz="1100" b="1">
                          <a:effectLst/>
                        </a:rPr>
                        <a:t>Costo($)</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ctr">
                        <a:lnSpc>
                          <a:spcPct val="115000"/>
                        </a:lnSpc>
                        <a:spcAft>
                          <a:spcPts val="0"/>
                        </a:spcAft>
                      </a:pPr>
                      <a:r>
                        <a:rPr lang="es-EC" sz="1100" b="1">
                          <a:effectLst/>
                        </a:rPr>
                        <a:t>Responsable</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r>
              <a:tr h="439127">
                <a:tc>
                  <a:txBody>
                    <a:bodyPr/>
                    <a:lstStyle/>
                    <a:p>
                      <a:pPr algn="just">
                        <a:lnSpc>
                          <a:spcPct val="115000"/>
                        </a:lnSpc>
                        <a:spcAft>
                          <a:spcPts val="0"/>
                        </a:spcAft>
                      </a:pPr>
                      <a:r>
                        <a:rPr lang="es-EC" sz="1100" b="1">
                          <a:effectLst/>
                        </a:rPr>
                        <a:t>1</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Comercialización de Servicios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Implementación de procesos  - investigación de mercados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 1.500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Jefe de marketing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r>
              <a:tr h="439127">
                <a:tc>
                  <a:txBody>
                    <a:bodyPr/>
                    <a:lstStyle/>
                    <a:p>
                      <a:pPr algn="just">
                        <a:lnSpc>
                          <a:spcPct val="115000"/>
                        </a:lnSpc>
                        <a:spcAft>
                          <a:spcPts val="0"/>
                        </a:spcAft>
                      </a:pPr>
                      <a:r>
                        <a:rPr lang="es-EC" sz="1100" b="1">
                          <a:effectLst/>
                        </a:rPr>
                        <a:t>2</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Promocionar a través de medios masivos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Adquisición de vehículo para publicidad y promoción rodante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 3.000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Jefe de marketing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r>
              <a:tr h="1536946">
                <a:tc>
                  <a:txBody>
                    <a:bodyPr/>
                    <a:lstStyle/>
                    <a:p>
                      <a:pPr algn="just">
                        <a:lnSpc>
                          <a:spcPct val="115000"/>
                        </a:lnSpc>
                        <a:spcAft>
                          <a:spcPts val="0"/>
                        </a:spcAft>
                      </a:pPr>
                      <a:r>
                        <a:rPr lang="es-EC" sz="1100" b="1">
                          <a:effectLst/>
                        </a:rPr>
                        <a:t>3</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Promocionar mediante radio, hojas volantes, vallas, prensa escrita, </a:t>
                      </a:r>
                      <a:r>
                        <a:rPr lang="es-EC" sz="1100" b="1" dirty="0" err="1">
                          <a:effectLst/>
                        </a:rPr>
                        <a:t>rollups</a:t>
                      </a:r>
                      <a:r>
                        <a:rPr lang="es-EC" sz="1100" b="1" dirty="0">
                          <a:effectLst/>
                        </a:rPr>
                        <a:t>.</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Difusión por Radio </a:t>
                      </a:r>
                    </a:p>
                    <a:p>
                      <a:pPr algn="just">
                        <a:lnSpc>
                          <a:spcPct val="115000"/>
                        </a:lnSpc>
                        <a:spcAft>
                          <a:spcPts val="0"/>
                        </a:spcAft>
                      </a:pPr>
                      <a:r>
                        <a:rPr lang="es-EC" sz="1100" b="1" dirty="0">
                          <a:effectLst/>
                        </a:rPr>
                        <a:t>Difusión por Prensa escrita  </a:t>
                      </a:r>
                    </a:p>
                    <a:p>
                      <a:pPr algn="just">
                        <a:lnSpc>
                          <a:spcPct val="115000"/>
                        </a:lnSpc>
                        <a:spcAft>
                          <a:spcPts val="0"/>
                        </a:spcAft>
                      </a:pPr>
                      <a:r>
                        <a:rPr lang="es-EC" sz="1100" b="1" dirty="0">
                          <a:effectLst/>
                        </a:rPr>
                        <a:t>Distribución de Hojas Volantes</a:t>
                      </a:r>
                    </a:p>
                    <a:p>
                      <a:pPr algn="just">
                        <a:lnSpc>
                          <a:spcPct val="115000"/>
                        </a:lnSpc>
                        <a:spcAft>
                          <a:spcPts val="0"/>
                        </a:spcAft>
                      </a:pPr>
                      <a:r>
                        <a:rPr lang="es-EC" sz="1100" b="1" dirty="0">
                          <a:effectLst/>
                        </a:rPr>
                        <a:t>Colocación de Vallas </a:t>
                      </a:r>
                    </a:p>
                    <a:p>
                      <a:pPr algn="just">
                        <a:lnSpc>
                          <a:spcPct val="115000"/>
                        </a:lnSpc>
                        <a:spcAft>
                          <a:spcPts val="0"/>
                        </a:spcAft>
                      </a:pPr>
                      <a:r>
                        <a:rPr lang="es-EC" sz="1100" b="1" dirty="0">
                          <a:effectLst/>
                        </a:rPr>
                        <a:t>Elaboración de </a:t>
                      </a:r>
                      <a:r>
                        <a:rPr lang="es-EC" sz="1100" b="1" dirty="0" err="1">
                          <a:effectLst/>
                        </a:rPr>
                        <a:t>Rollup</a:t>
                      </a:r>
                      <a:r>
                        <a:rPr lang="es-EC" sz="1100" b="1" dirty="0">
                          <a:effectLst/>
                        </a:rPr>
                        <a:t> para la Hostería y Ferias</a:t>
                      </a:r>
                    </a:p>
                    <a:p>
                      <a:pPr algn="just">
                        <a:lnSpc>
                          <a:spcPct val="115000"/>
                        </a:lnSpc>
                        <a:spcAft>
                          <a:spcPts val="0"/>
                        </a:spcAft>
                      </a:pPr>
                      <a:r>
                        <a:rPr lang="es-EC" sz="1100" b="1" dirty="0">
                          <a:effectLst/>
                        </a:rPr>
                        <a:t>Realizar Marketing Digital en taxi</a:t>
                      </a:r>
                    </a:p>
                    <a:p>
                      <a:pPr algn="just">
                        <a:lnSpc>
                          <a:spcPct val="115000"/>
                        </a:lnSpc>
                        <a:spcAft>
                          <a:spcPts val="0"/>
                        </a:spcAft>
                      </a:pPr>
                      <a:r>
                        <a:rPr lang="es-EC" sz="1100" b="1" dirty="0">
                          <a:effectLst/>
                        </a:rPr>
                        <a:t>Elaborar un Video Institucional</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  1.500</a:t>
                      </a:r>
                    </a:p>
                    <a:p>
                      <a:pPr algn="just">
                        <a:lnSpc>
                          <a:spcPct val="115000"/>
                        </a:lnSpc>
                        <a:spcAft>
                          <a:spcPts val="0"/>
                        </a:spcAft>
                      </a:pPr>
                      <a:r>
                        <a:rPr lang="es-EC" sz="1100" b="1">
                          <a:effectLst/>
                        </a:rPr>
                        <a:t>  2.000</a:t>
                      </a:r>
                    </a:p>
                    <a:p>
                      <a:pPr algn="just">
                        <a:lnSpc>
                          <a:spcPct val="115000"/>
                        </a:lnSpc>
                        <a:spcAft>
                          <a:spcPts val="0"/>
                        </a:spcAft>
                      </a:pPr>
                      <a:r>
                        <a:rPr lang="es-EC" sz="1100" b="1">
                          <a:effectLst/>
                        </a:rPr>
                        <a:t>     300</a:t>
                      </a:r>
                    </a:p>
                    <a:p>
                      <a:pPr algn="just">
                        <a:lnSpc>
                          <a:spcPct val="115000"/>
                        </a:lnSpc>
                        <a:spcAft>
                          <a:spcPts val="0"/>
                        </a:spcAft>
                      </a:pPr>
                      <a:r>
                        <a:rPr lang="es-EC" sz="1100" b="1">
                          <a:effectLst/>
                        </a:rPr>
                        <a:t>  5.000</a:t>
                      </a:r>
                    </a:p>
                    <a:p>
                      <a:pPr algn="just">
                        <a:lnSpc>
                          <a:spcPct val="115000"/>
                        </a:lnSpc>
                        <a:spcAft>
                          <a:spcPts val="0"/>
                        </a:spcAft>
                      </a:pPr>
                      <a:r>
                        <a:rPr lang="es-EC" sz="1100" b="1">
                          <a:effectLst/>
                        </a:rPr>
                        <a:t>     500</a:t>
                      </a:r>
                    </a:p>
                    <a:p>
                      <a:pPr algn="just">
                        <a:lnSpc>
                          <a:spcPct val="115000"/>
                        </a:lnSpc>
                        <a:spcAft>
                          <a:spcPts val="0"/>
                        </a:spcAft>
                      </a:pPr>
                      <a:r>
                        <a:rPr lang="es-EC" sz="1100" b="1">
                          <a:effectLst/>
                        </a:rPr>
                        <a:t> 4.000</a:t>
                      </a:r>
                    </a:p>
                    <a:p>
                      <a:pPr algn="just">
                        <a:lnSpc>
                          <a:spcPct val="115000"/>
                        </a:lnSpc>
                        <a:spcAft>
                          <a:spcPts val="0"/>
                        </a:spcAft>
                      </a:pPr>
                      <a:r>
                        <a:rPr lang="es-EC" sz="1100" b="1">
                          <a:effectLst/>
                        </a:rPr>
                        <a:t>    800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Jefe de marketing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r>
              <a:tr h="439127">
                <a:tc>
                  <a:txBody>
                    <a:bodyPr/>
                    <a:lstStyle/>
                    <a:p>
                      <a:pPr algn="just">
                        <a:lnSpc>
                          <a:spcPct val="115000"/>
                        </a:lnSpc>
                        <a:spcAft>
                          <a:spcPts val="0"/>
                        </a:spcAft>
                      </a:pPr>
                      <a:r>
                        <a:rPr lang="es-EC" sz="1100" b="1">
                          <a:effectLst/>
                        </a:rPr>
                        <a:t>4</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Promociones mediante el internet</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Contratación de Hosting de Internet</a:t>
                      </a:r>
                    </a:p>
                    <a:p>
                      <a:pPr algn="just">
                        <a:lnSpc>
                          <a:spcPct val="115000"/>
                        </a:lnSpc>
                        <a:spcAft>
                          <a:spcPts val="0"/>
                        </a:spcAft>
                      </a:pPr>
                      <a:r>
                        <a:rPr lang="es-EC" sz="1100" b="1" dirty="0">
                          <a:effectLst/>
                        </a:rPr>
                        <a:t>Rediseñar la Página web</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    150</a:t>
                      </a:r>
                    </a:p>
                    <a:p>
                      <a:pPr algn="just">
                        <a:lnSpc>
                          <a:spcPct val="115000"/>
                        </a:lnSpc>
                        <a:spcAft>
                          <a:spcPts val="0"/>
                        </a:spcAft>
                      </a:pPr>
                      <a:r>
                        <a:rPr lang="es-EC" sz="1100" b="1">
                          <a:effectLst/>
                        </a:rPr>
                        <a:t>    500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Jefe de marketing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r>
              <a:tr h="658691">
                <a:tc>
                  <a:txBody>
                    <a:bodyPr/>
                    <a:lstStyle/>
                    <a:p>
                      <a:pPr algn="just">
                        <a:lnSpc>
                          <a:spcPct val="115000"/>
                        </a:lnSpc>
                        <a:spcAft>
                          <a:spcPts val="0"/>
                        </a:spcAft>
                      </a:pPr>
                      <a:r>
                        <a:rPr lang="es-EC" sz="1100" b="1">
                          <a:effectLst/>
                        </a:rPr>
                        <a:t>5</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Realización de promociones especiales y descuentos</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Elaborar Pases de descuentos</a:t>
                      </a:r>
                    </a:p>
                    <a:p>
                      <a:pPr algn="just">
                        <a:lnSpc>
                          <a:spcPct val="115000"/>
                        </a:lnSpc>
                        <a:spcAft>
                          <a:spcPts val="0"/>
                        </a:spcAft>
                      </a:pPr>
                      <a:r>
                        <a:rPr lang="es-EC" sz="1100" b="1" dirty="0">
                          <a:effectLst/>
                        </a:rPr>
                        <a:t>Elaborar Promociones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   1.000</a:t>
                      </a:r>
                    </a:p>
                    <a:p>
                      <a:pPr algn="just">
                        <a:lnSpc>
                          <a:spcPct val="115000"/>
                        </a:lnSpc>
                        <a:spcAft>
                          <a:spcPts val="0"/>
                        </a:spcAft>
                      </a:pPr>
                      <a:r>
                        <a:rPr lang="es-EC" sz="1100" b="1" dirty="0">
                          <a:effectLst/>
                        </a:rPr>
                        <a:t>    2.250</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Jefe de marketing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r>
              <a:tr h="658691">
                <a:tc>
                  <a:txBody>
                    <a:bodyPr/>
                    <a:lstStyle/>
                    <a:p>
                      <a:pPr algn="just">
                        <a:lnSpc>
                          <a:spcPct val="115000"/>
                        </a:lnSpc>
                        <a:spcAft>
                          <a:spcPts val="0"/>
                        </a:spcAft>
                      </a:pPr>
                      <a:r>
                        <a:rPr lang="es-EC" sz="1100" b="1">
                          <a:effectLst/>
                        </a:rPr>
                        <a:t>6</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Realización de actividades de merchadising</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Contratación de personal especializado en merchadising.</a:t>
                      </a:r>
                    </a:p>
                    <a:p>
                      <a:pPr algn="just">
                        <a:lnSpc>
                          <a:spcPct val="115000"/>
                        </a:lnSpc>
                        <a:spcAft>
                          <a:spcPts val="0"/>
                        </a:spcAft>
                      </a:pPr>
                      <a:r>
                        <a:rPr lang="es-EC" sz="1100" b="1">
                          <a:effectLst/>
                        </a:rPr>
                        <a:t>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   2.000</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Talento Humano</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r>
              <a:tr h="492699">
                <a:tc>
                  <a:txBody>
                    <a:bodyPr/>
                    <a:lstStyle/>
                    <a:p>
                      <a:pPr algn="just">
                        <a:lnSpc>
                          <a:spcPct val="115000"/>
                        </a:lnSpc>
                        <a:spcAft>
                          <a:spcPts val="0"/>
                        </a:spcAft>
                      </a:pPr>
                      <a:r>
                        <a:rPr lang="es-EC" sz="1100" b="1">
                          <a:effectLst/>
                        </a:rPr>
                        <a:t>7</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Realización de actividades de fuerzas de ventas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Contratación de personal para la capacitación</a:t>
                      </a:r>
                    </a:p>
                    <a:p>
                      <a:pPr algn="just">
                        <a:lnSpc>
                          <a:spcPct val="115000"/>
                        </a:lnSpc>
                        <a:spcAft>
                          <a:spcPts val="0"/>
                        </a:spcAft>
                      </a:pPr>
                      <a:r>
                        <a:rPr lang="es-EC" sz="1100" b="1">
                          <a:effectLst/>
                        </a:rPr>
                        <a:t>Costo del material a utilizar en la capacitación</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   1.500</a:t>
                      </a:r>
                    </a:p>
                    <a:p>
                      <a:pPr algn="just">
                        <a:lnSpc>
                          <a:spcPct val="115000"/>
                        </a:lnSpc>
                        <a:spcAft>
                          <a:spcPts val="0"/>
                        </a:spcAft>
                      </a:pPr>
                      <a:r>
                        <a:rPr lang="es-EC" sz="1100" b="1">
                          <a:effectLst/>
                        </a:rPr>
                        <a:t>      300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Talento Humano</a:t>
                      </a:r>
                    </a:p>
                    <a:p>
                      <a:pPr algn="just">
                        <a:lnSpc>
                          <a:spcPct val="115000"/>
                        </a:lnSpc>
                        <a:spcAft>
                          <a:spcPts val="0"/>
                        </a:spcAft>
                      </a:pPr>
                      <a:r>
                        <a:rPr lang="es-EC" sz="1100" b="1" dirty="0">
                          <a:effectLst/>
                        </a:rPr>
                        <a:t>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r>
              <a:tr h="257227">
                <a:tc>
                  <a:txBody>
                    <a:bodyPr/>
                    <a:lstStyle/>
                    <a:p>
                      <a:pPr algn="just">
                        <a:lnSpc>
                          <a:spcPct val="115000"/>
                        </a:lnSpc>
                        <a:spcAft>
                          <a:spcPts val="0"/>
                        </a:spcAft>
                      </a:pPr>
                      <a:r>
                        <a:rPr lang="es-EC" sz="1100" b="1">
                          <a:effectLst/>
                        </a:rPr>
                        <a:t>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TOTAL</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 </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a:effectLst/>
                        </a:rPr>
                        <a:t> $26.300</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c>
                  <a:txBody>
                    <a:bodyPr/>
                    <a:lstStyle/>
                    <a:p>
                      <a:pPr algn="just">
                        <a:lnSpc>
                          <a:spcPct val="115000"/>
                        </a:lnSpc>
                        <a:spcAft>
                          <a:spcPts val="0"/>
                        </a:spcAft>
                      </a:pPr>
                      <a:r>
                        <a:rPr lang="es-EC" sz="1100" b="1" dirty="0">
                          <a:effectLst/>
                        </a:rPr>
                        <a:t>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0678" marR="60678" marT="0" marB="0"/>
                </a:tc>
              </a:tr>
            </a:tbl>
          </a:graphicData>
        </a:graphic>
      </p:graphicFrame>
    </p:spTree>
    <p:extLst>
      <p:ext uri="{BB962C8B-B14F-4D97-AF65-F5344CB8AC3E}">
        <p14:creationId xmlns:p14="http://schemas.microsoft.com/office/powerpoint/2010/main" val="13008598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2996952"/>
            <a:ext cx="74888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3" algn="ctr">
              <a:spcBef>
                <a:spcPct val="0"/>
              </a:spcBef>
            </a:pPr>
            <a:r>
              <a:rPr lang="es-ES" sz="3600" b="1" dirty="0" smtClean="0">
                <a:solidFill>
                  <a:schemeClr val="bg1"/>
                </a:solidFill>
                <a:latin typeface="Times New Roman" pitchFamily="18" charset="0"/>
                <a:cs typeface="Times New Roman" pitchFamily="18" charset="0"/>
              </a:rPr>
              <a:t>5. EVALUACIÓN FINACIERA</a:t>
            </a:r>
          </a:p>
        </p:txBody>
      </p:sp>
    </p:spTree>
    <p:extLst>
      <p:ext uri="{BB962C8B-B14F-4D97-AF65-F5344CB8AC3E}">
        <p14:creationId xmlns:p14="http://schemas.microsoft.com/office/powerpoint/2010/main" val="1279284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95536" y="1269921"/>
            <a:ext cx="8032750" cy="4647426"/>
          </a:xfrm>
          <a:prstGeom prst="rect">
            <a:avLst/>
          </a:prstGeom>
          <a:noFill/>
          <a:ln>
            <a:noFill/>
          </a:ln>
          <a:extLst/>
        </p:spPr>
        <p:txBody>
          <a:bodyPr anchor="ctr">
            <a:spAutoFit/>
          </a:bodyPr>
          <a:lstStyle/>
          <a:p>
            <a:pPr eaLnBrk="0" hangingPunct="0">
              <a:defRPr/>
            </a:pPr>
            <a:endParaRPr lang="es-EC" sz="1600" b="1" dirty="0"/>
          </a:p>
          <a:p>
            <a:pPr marL="457200" indent="-457200" algn="just" eaLnBrk="0" hangingPunct="0">
              <a:buFont typeface="Tahoma" pitchFamily="34" charset="0"/>
              <a:buAutoNum type="arabicPeriod"/>
              <a:defRPr/>
            </a:pPr>
            <a:r>
              <a:rPr lang="es-ES" sz="2800" dirty="0" smtClean="0">
                <a:latin typeface="+mn-lt"/>
              </a:rPr>
              <a:t>Flujos de Caja y Estado de resultados</a:t>
            </a:r>
          </a:p>
          <a:p>
            <a:pPr marL="457200" indent="-457200" algn="just" eaLnBrk="0" hangingPunct="0">
              <a:buFont typeface="Tahoma" pitchFamily="34" charset="0"/>
              <a:buAutoNum type="arabicPeriod"/>
              <a:defRPr/>
            </a:pPr>
            <a:r>
              <a:rPr lang="es-ES" sz="2800" dirty="0" smtClean="0">
                <a:latin typeface="+mn-lt"/>
              </a:rPr>
              <a:t>Análisis </a:t>
            </a:r>
            <a:r>
              <a:rPr lang="es-ES" sz="2800" dirty="0">
                <a:latin typeface="+mn-lt"/>
              </a:rPr>
              <a:t>del Valor Actual Neto (VAN) (Con proyecto y sin proyecto).</a:t>
            </a:r>
            <a:endParaRPr lang="es-EC" sz="2800" dirty="0">
              <a:latin typeface="+mn-lt"/>
            </a:endParaRPr>
          </a:p>
          <a:p>
            <a:pPr marL="457200" indent="-457200" algn="just" eaLnBrk="0" hangingPunct="0">
              <a:buFont typeface="Tahoma" pitchFamily="34" charset="0"/>
              <a:buAutoNum type="arabicPeriod"/>
              <a:defRPr/>
            </a:pPr>
            <a:r>
              <a:rPr lang="es-ES" sz="2800" dirty="0">
                <a:latin typeface="+mn-lt"/>
              </a:rPr>
              <a:t>Análisis de la Tasa Interna de  retorno de la inversión (TIR) (Con proyecto y sin proyecto). </a:t>
            </a:r>
            <a:endParaRPr lang="es-EC" sz="2800" dirty="0">
              <a:latin typeface="+mn-lt"/>
            </a:endParaRPr>
          </a:p>
          <a:p>
            <a:pPr marL="457200" indent="-457200" algn="just" eaLnBrk="0" hangingPunct="0">
              <a:buFont typeface="Tahoma" pitchFamily="34" charset="0"/>
              <a:buAutoNum type="arabicPeriod"/>
              <a:defRPr/>
            </a:pPr>
            <a:r>
              <a:rPr lang="es-ES" sz="2800" dirty="0">
                <a:latin typeface="+mn-lt"/>
              </a:rPr>
              <a:t>Período de recuperación de la inversión (PIR</a:t>
            </a:r>
            <a:r>
              <a:rPr lang="es-ES" sz="2800" dirty="0" smtClean="0">
                <a:latin typeface="+mn-lt"/>
              </a:rPr>
              <a:t>)</a:t>
            </a:r>
            <a:r>
              <a:rPr lang="es-ES" sz="2800" dirty="0" smtClean="0"/>
              <a:t> (Con proyecto y sin proyecto).</a:t>
            </a:r>
            <a:r>
              <a:rPr lang="es-ES" sz="2800" dirty="0" smtClean="0">
                <a:latin typeface="+mn-lt"/>
              </a:rPr>
              <a:t>.</a:t>
            </a:r>
            <a:endParaRPr lang="es-EC" sz="2800" dirty="0">
              <a:latin typeface="+mn-lt"/>
            </a:endParaRPr>
          </a:p>
          <a:p>
            <a:pPr marL="457200" indent="-457200" algn="just" eaLnBrk="0" hangingPunct="0">
              <a:buFont typeface="Tahoma" pitchFamily="34" charset="0"/>
              <a:buAutoNum type="arabicPeriod"/>
              <a:defRPr/>
            </a:pPr>
            <a:r>
              <a:rPr lang="es-ES" sz="2800" dirty="0">
                <a:latin typeface="+mn-lt"/>
              </a:rPr>
              <a:t>Relación costo beneficio (RC/B</a:t>
            </a:r>
            <a:r>
              <a:rPr lang="es-ES" sz="2800" b="1" dirty="0" smtClean="0">
                <a:latin typeface="+mn-lt"/>
              </a:rPr>
              <a:t>)</a:t>
            </a:r>
            <a:r>
              <a:rPr lang="es-ES" sz="2800" dirty="0" smtClean="0"/>
              <a:t> (Con proyecto y sin proyecto).</a:t>
            </a:r>
            <a:endParaRPr lang="es-ES" sz="2800" b="1" dirty="0">
              <a:latin typeface="+mn-lt"/>
            </a:endParaRPr>
          </a:p>
        </p:txBody>
      </p:sp>
      <p:sp>
        <p:nvSpPr>
          <p:cNvPr id="5" name="Title 1"/>
          <p:cNvSpPr txBox="1">
            <a:spLocks/>
          </p:cNvSpPr>
          <p:nvPr/>
        </p:nvSpPr>
        <p:spPr>
          <a:xfrm>
            <a:off x="3707904" y="620688"/>
            <a:ext cx="4464496" cy="578328"/>
          </a:xfrm>
          <a:prstGeom prst="rect">
            <a:avLst/>
          </a:prstGeom>
          <a:solidFill>
            <a:schemeClr val="accent2">
              <a:lumMod val="60000"/>
              <a:lumOff val="40000"/>
            </a:schemeClr>
          </a:solidFill>
        </p:spPr>
        <p:txBody>
          <a:bodyPr vert="horz" lIns="0" rIns="0" bIns="0" anchor="b">
            <a:noAutofit/>
          </a:bodyPr>
          <a:lstStyle/>
          <a:p>
            <a:pPr marL="0" marR="0" lvl="3" indent="0" algn="ctr" defTabSz="914400" rtl="0" eaLnBrk="1" fontAlgn="auto" latinLnBrk="0" hangingPunct="1">
              <a:lnSpc>
                <a:spcPct val="100000"/>
              </a:lnSpc>
              <a:spcBef>
                <a:spcPct val="0"/>
              </a:spcBef>
              <a:spcAft>
                <a:spcPts val="0"/>
              </a:spcAft>
              <a:buClrTx/>
              <a:buSzTx/>
              <a:buFontTx/>
              <a:buNone/>
              <a:tabLst/>
              <a:defRPr/>
            </a:pPr>
            <a:r>
              <a:rPr kumimoji="0" lang="es-EC" sz="2400" b="1" i="0" u="none" strike="noStrike" kern="0" cap="none" spc="0" normalizeH="0" baseline="0" noProof="0" dirty="0" smtClean="0">
                <a:ln>
                  <a:noFill/>
                </a:ln>
                <a:solidFill>
                  <a:sysClr val="windowText" lastClr="000000"/>
                </a:solidFill>
                <a:effectLst/>
                <a:uLnTx/>
                <a:uFillTx/>
              </a:rPr>
              <a:t>ANALISIS FINANCIERO</a:t>
            </a:r>
            <a:endParaRPr kumimoji="0" lang="es-EC" sz="2400" b="1"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792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87824" y="260648"/>
            <a:ext cx="6156176" cy="908720"/>
          </a:xfrm>
        </p:spPr>
        <p:txBody>
          <a:bodyPr>
            <a:noAutofit/>
          </a:bodyPr>
          <a:lstStyle/>
          <a:p>
            <a:pPr lvl="2" algn="ctr" rtl="0">
              <a:spcBef>
                <a:spcPct val="0"/>
              </a:spcBef>
            </a:pPr>
            <a:r>
              <a:rPr lang="es-ES" sz="2400" b="1" dirty="0" smtClean="0">
                <a:latin typeface="+mj-lt"/>
              </a:rPr>
              <a:t>FLUJOS DE CAJAS  sin financiamiento</a:t>
            </a:r>
            <a:endParaRPr lang="en-US" sz="2400" dirty="0">
              <a:latin typeface="+mj-lt"/>
            </a:endParaRPr>
          </a:p>
        </p:txBody>
      </p:sp>
      <p:graphicFrame>
        <p:nvGraphicFramePr>
          <p:cNvPr id="2" name="Tabla 1"/>
          <p:cNvGraphicFramePr>
            <a:graphicFrameLocks noGrp="1"/>
          </p:cNvGraphicFramePr>
          <p:nvPr>
            <p:extLst>
              <p:ext uri="{D42A27DB-BD31-4B8C-83A1-F6EECF244321}">
                <p14:modId xmlns:p14="http://schemas.microsoft.com/office/powerpoint/2010/main" val="1840201330"/>
              </p:ext>
            </p:extLst>
          </p:nvPr>
        </p:nvGraphicFramePr>
        <p:xfrm>
          <a:off x="323528" y="1412773"/>
          <a:ext cx="8424935" cy="5112578"/>
        </p:xfrm>
        <a:graphic>
          <a:graphicData uri="http://schemas.openxmlformats.org/drawingml/2006/table">
            <a:tbl>
              <a:tblPr firstRow="1" firstCol="1" bandRow="1">
                <a:tableStyleId>{5C22544A-7EE6-4342-B048-85BDC9FD1C3A}</a:tableStyleId>
              </a:tblPr>
              <a:tblGrid>
                <a:gridCol w="2944938"/>
                <a:gridCol w="928952"/>
                <a:gridCol w="910209"/>
                <a:gridCol w="910209"/>
                <a:gridCol w="910209"/>
                <a:gridCol w="910209"/>
                <a:gridCol w="910209"/>
              </a:tblGrid>
              <a:tr h="222286">
                <a:tc gridSpan="7">
                  <a:txBody>
                    <a:bodyPr/>
                    <a:lstStyle/>
                    <a:p>
                      <a:pPr algn="ctr">
                        <a:lnSpc>
                          <a:spcPct val="115000"/>
                        </a:lnSpc>
                        <a:spcAft>
                          <a:spcPts val="0"/>
                        </a:spcAft>
                      </a:pPr>
                      <a:r>
                        <a:rPr lang="es-EC" sz="1050" b="1">
                          <a:effectLst/>
                        </a:rPr>
                        <a:t>FLUJO DE CAJA DEL PROYECTO SIN FINANCIAMIENTO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22286">
                <a:tc rowSpan="2">
                  <a:txBody>
                    <a:bodyPr/>
                    <a:lstStyle/>
                    <a:p>
                      <a:pPr algn="ctr">
                        <a:lnSpc>
                          <a:spcPct val="115000"/>
                        </a:lnSpc>
                        <a:spcAft>
                          <a:spcPts val="0"/>
                        </a:spcAft>
                      </a:pPr>
                      <a:r>
                        <a:rPr lang="es-EC" sz="1050" b="1" dirty="0">
                          <a:effectLst/>
                        </a:rPr>
                        <a:t>CONCEPTO</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gridSpan="6">
                  <a:txBody>
                    <a:bodyPr/>
                    <a:lstStyle/>
                    <a:p>
                      <a:pPr algn="ctr">
                        <a:lnSpc>
                          <a:spcPct val="115000"/>
                        </a:lnSpc>
                        <a:spcAft>
                          <a:spcPts val="0"/>
                        </a:spcAft>
                      </a:pPr>
                      <a:r>
                        <a:rPr lang="es-EC" sz="1050" b="1">
                          <a:effectLst/>
                        </a:rPr>
                        <a:t>AÑOS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22286">
                <a:tc vMerge="1">
                  <a:txBody>
                    <a:bodyPr/>
                    <a:lstStyle/>
                    <a:p>
                      <a:endParaRPr lang="es-EC"/>
                    </a:p>
                  </a:txBody>
                  <a:tcPr/>
                </a:tc>
                <a:tc>
                  <a:txBody>
                    <a:bodyPr/>
                    <a:lstStyle/>
                    <a:p>
                      <a:pPr algn="ctr">
                        <a:lnSpc>
                          <a:spcPct val="115000"/>
                        </a:lnSpc>
                        <a:spcAft>
                          <a:spcPts val="0"/>
                        </a:spcAft>
                      </a:pPr>
                      <a:r>
                        <a:rPr lang="es-EC" sz="1050" b="1">
                          <a:effectLst/>
                        </a:rPr>
                        <a:t>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ctr">
                        <a:lnSpc>
                          <a:spcPct val="115000"/>
                        </a:lnSpc>
                        <a:spcAft>
                          <a:spcPts val="0"/>
                        </a:spcAft>
                      </a:pPr>
                      <a:r>
                        <a:rPr lang="es-EC" sz="1050" b="1">
                          <a:effectLst/>
                        </a:rPr>
                        <a:t>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ctr">
                        <a:lnSpc>
                          <a:spcPct val="115000"/>
                        </a:lnSpc>
                        <a:spcAft>
                          <a:spcPts val="0"/>
                        </a:spcAft>
                      </a:pPr>
                      <a:r>
                        <a:rPr lang="es-EC" sz="1050" b="1">
                          <a:effectLst/>
                        </a:rPr>
                        <a:t>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ctr">
                        <a:lnSpc>
                          <a:spcPct val="115000"/>
                        </a:lnSpc>
                        <a:spcAft>
                          <a:spcPts val="0"/>
                        </a:spcAft>
                      </a:pPr>
                      <a:r>
                        <a:rPr lang="es-EC" sz="1050" b="1">
                          <a:effectLst/>
                        </a:rPr>
                        <a:t>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ctr">
                        <a:lnSpc>
                          <a:spcPct val="115000"/>
                        </a:lnSpc>
                        <a:spcAft>
                          <a:spcPts val="0"/>
                        </a:spcAft>
                      </a:pPr>
                      <a:r>
                        <a:rPr lang="es-EC" sz="1050" b="1">
                          <a:effectLst/>
                        </a:rPr>
                        <a:t>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ctr">
                        <a:lnSpc>
                          <a:spcPct val="115000"/>
                        </a:lnSpc>
                        <a:spcAft>
                          <a:spcPts val="0"/>
                        </a:spcAft>
                      </a:pPr>
                      <a:r>
                        <a:rPr lang="es-EC" sz="1050" b="1">
                          <a:effectLst/>
                        </a:rPr>
                        <a:t>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r>
              <a:tr h="222286">
                <a:tc>
                  <a:txBody>
                    <a:bodyPr/>
                    <a:lstStyle/>
                    <a:p>
                      <a:pPr>
                        <a:lnSpc>
                          <a:spcPct val="115000"/>
                        </a:lnSpc>
                        <a:spcAft>
                          <a:spcPts val="0"/>
                        </a:spcAft>
                      </a:pPr>
                      <a:r>
                        <a:rPr lang="es-EC" sz="1050" b="1">
                          <a:effectLst/>
                        </a:rPr>
                        <a:t>(+) Ventas netas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473.253,00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541.420,00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621.737,90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716.536,04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828.600,56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dirty="0">
                          <a:effectLst/>
                        </a:rPr>
                        <a:t>(-)  Costo variable</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283.951,80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324.852,00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373.042,74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429.921,62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497.160,33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Costo Fijo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118.313,25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135.355,00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155.434,48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179.134,01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207.150,14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Utilidadad Bruta en Ventas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dirty="0">
                          <a:effectLst/>
                        </a:rPr>
                        <a:t> </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70.987,95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81.213,00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93.260,69</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107.480,41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124.290,08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Gastos de administración y ventas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dirty="0">
                          <a:effectLst/>
                        </a:rPr>
                        <a:t> </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21.296,39</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24.363,90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27.978,21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32.244,12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37.287,02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Resultado Operacional</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dirty="0">
                          <a:effectLst/>
                        </a:rPr>
                        <a:t>49.691,57</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56.849,10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65.282,48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75.236,28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87.003,06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Otros ingresos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dirty="0">
                          <a:effectLst/>
                        </a:rPr>
                        <a:t>0,00</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Otros egresos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dirty="0">
                          <a:effectLst/>
                        </a:rPr>
                        <a:t>0,00</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Depreciaciones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5.000,00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dirty="0">
                          <a:effectLst/>
                        </a:rPr>
                        <a:t>5.000,00</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5.000,00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5.000,00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5.000,00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Amortizaciones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dirty="0">
                          <a:effectLst/>
                        </a:rPr>
                        <a:t>0,00</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Resultado antes Participación</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44.691,57</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dirty="0">
                          <a:effectLst/>
                        </a:rPr>
                        <a:t>51.849,10</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60.282,48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70.236,28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82.003,06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15% participación trabajadores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6.703,73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dirty="0">
                          <a:effectLst/>
                        </a:rPr>
                        <a:t>7.777,37</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9.042,37</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10.535,44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12.300,46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Resultado antes Impuesto Renta</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37.987,83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44.071,74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dirty="0">
                          <a:effectLst/>
                        </a:rPr>
                        <a:t>51.240,11</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59.700,84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69.702,60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Impuesto a la renta (25%)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9.496,96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11.017,93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dirty="0">
                          <a:effectLst/>
                        </a:rPr>
                        <a:t>12.810,03</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14.925,21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17.425,65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UTILIDAD NETA DEL EJERCICIO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28.490,87</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33.053,80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38.430,08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44.775,63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52.276,95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Inversión inicial</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Capital de Trabajo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50" b="1">
                          <a:effectLst/>
                        </a:rPr>
                        <a:t>-33.062,88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PLAN DE MARKETING</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50" b="1">
                          <a:effectLst/>
                        </a:rPr>
                        <a:t>-26.300,00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nSpc>
                          <a:spcPct val="115000"/>
                        </a:lnSpc>
                        <a:spcAft>
                          <a:spcPts val="0"/>
                        </a:spcAft>
                      </a:pPr>
                      <a:r>
                        <a:rPr lang="es-EC" sz="100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r h="222286">
                <a:tc>
                  <a:txBody>
                    <a:bodyPr/>
                    <a:lstStyle/>
                    <a:p>
                      <a:pPr>
                        <a:lnSpc>
                          <a:spcPct val="115000"/>
                        </a:lnSpc>
                        <a:spcAft>
                          <a:spcPts val="0"/>
                        </a:spcAft>
                      </a:pPr>
                      <a:r>
                        <a:rPr lang="es-EC" sz="1050" b="1">
                          <a:effectLst/>
                        </a:rPr>
                        <a:t>FLUJO DE CAJA</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50" b="1">
                          <a:effectLst/>
                        </a:rPr>
                        <a:t>-59.362,88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tc>
                <a:tc>
                  <a:txBody>
                    <a:bodyPr/>
                    <a:lstStyle/>
                    <a:p>
                      <a:pPr algn="r">
                        <a:lnSpc>
                          <a:spcPct val="115000"/>
                        </a:lnSpc>
                        <a:spcAft>
                          <a:spcPts val="0"/>
                        </a:spcAft>
                      </a:pPr>
                      <a:r>
                        <a:rPr lang="es-EC" sz="1000" b="1">
                          <a:effectLst/>
                        </a:rPr>
                        <a:t>28.490,87</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33.053,80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38.430,08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a:effectLst/>
                        </a:rPr>
                        <a:t>44.775,63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c>
                  <a:txBody>
                    <a:bodyPr/>
                    <a:lstStyle/>
                    <a:p>
                      <a:pPr algn="r">
                        <a:lnSpc>
                          <a:spcPct val="115000"/>
                        </a:lnSpc>
                        <a:spcAft>
                          <a:spcPts val="0"/>
                        </a:spcAft>
                      </a:pPr>
                      <a:r>
                        <a:rPr lang="es-EC" sz="1000" b="1" dirty="0">
                          <a:effectLst/>
                        </a:rPr>
                        <a:t>52.276,95</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76" marR="60676" marT="0" marB="0" anchor="b"/>
                </a:tc>
              </a:tr>
            </a:tbl>
          </a:graphicData>
        </a:graphic>
      </p:graphicFrame>
    </p:spTree>
    <p:extLst>
      <p:ext uri="{BB962C8B-B14F-4D97-AF65-F5344CB8AC3E}">
        <p14:creationId xmlns:p14="http://schemas.microsoft.com/office/powerpoint/2010/main" val="1279284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924742177"/>
              </p:ext>
            </p:extLst>
          </p:nvPr>
        </p:nvGraphicFramePr>
        <p:xfrm>
          <a:off x="-4" y="980732"/>
          <a:ext cx="8964491" cy="5760644"/>
        </p:xfrm>
        <a:graphic>
          <a:graphicData uri="http://schemas.openxmlformats.org/drawingml/2006/table">
            <a:tbl>
              <a:tblPr firstRow="1" firstCol="1" bandRow="1">
                <a:tableStyleId>{5C22544A-7EE6-4342-B048-85BDC9FD1C3A}</a:tableStyleId>
              </a:tblPr>
              <a:tblGrid>
                <a:gridCol w="3210695"/>
                <a:gridCol w="958966"/>
                <a:gridCol w="958966"/>
                <a:gridCol w="958966"/>
                <a:gridCol w="958966"/>
                <a:gridCol w="958966"/>
                <a:gridCol w="958966"/>
              </a:tblGrid>
              <a:tr h="222522">
                <a:tc gridSpan="7">
                  <a:txBody>
                    <a:bodyPr/>
                    <a:lstStyle/>
                    <a:p>
                      <a:pPr algn="ctr">
                        <a:lnSpc>
                          <a:spcPct val="115000"/>
                        </a:lnSpc>
                        <a:spcAft>
                          <a:spcPts val="0"/>
                        </a:spcAft>
                      </a:pPr>
                      <a:r>
                        <a:rPr lang="es-EC" sz="1050" b="1">
                          <a:effectLst/>
                        </a:rPr>
                        <a:t>FLUJO DE CAJA DEL PROYECTO CON FINANCIAMIENTO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22522">
                <a:tc rowSpan="2">
                  <a:txBody>
                    <a:bodyPr/>
                    <a:lstStyle/>
                    <a:p>
                      <a:pPr algn="ctr">
                        <a:lnSpc>
                          <a:spcPct val="115000"/>
                        </a:lnSpc>
                        <a:spcAft>
                          <a:spcPts val="0"/>
                        </a:spcAft>
                      </a:pPr>
                      <a:r>
                        <a:rPr lang="es-EC" sz="1050" b="1">
                          <a:effectLst/>
                        </a:rPr>
                        <a:t>CONCEPTO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gridSpan="6">
                  <a:txBody>
                    <a:bodyPr/>
                    <a:lstStyle/>
                    <a:p>
                      <a:pPr algn="ctr">
                        <a:lnSpc>
                          <a:spcPct val="115000"/>
                        </a:lnSpc>
                        <a:spcAft>
                          <a:spcPts val="0"/>
                        </a:spcAft>
                      </a:pPr>
                      <a:r>
                        <a:rPr lang="es-EC" sz="1050" b="1">
                          <a:effectLst/>
                        </a:rPr>
                        <a:t>AÑOS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22522">
                <a:tc vMerge="1">
                  <a:txBody>
                    <a:bodyPr/>
                    <a:lstStyle/>
                    <a:p>
                      <a:endParaRPr lang="es-EC"/>
                    </a:p>
                  </a:txBody>
                  <a:tcPr/>
                </a:tc>
                <a:tc>
                  <a:txBody>
                    <a:bodyPr/>
                    <a:lstStyle/>
                    <a:p>
                      <a:pPr algn="ctr">
                        <a:lnSpc>
                          <a:spcPct val="115000"/>
                        </a:lnSpc>
                        <a:spcAft>
                          <a:spcPts val="0"/>
                        </a:spcAft>
                      </a:pPr>
                      <a:r>
                        <a:rPr lang="es-EC" sz="1050" b="1">
                          <a:effectLst/>
                        </a:rPr>
                        <a:t>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ctr">
                        <a:lnSpc>
                          <a:spcPct val="115000"/>
                        </a:lnSpc>
                        <a:spcAft>
                          <a:spcPts val="0"/>
                        </a:spcAft>
                      </a:pPr>
                      <a:r>
                        <a:rPr lang="es-EC" sz="1050" b="1">
                          <a:effectLst/>
                        </a:rPr>
                        <a:t>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ctr">
                        <a:lnSpc>
                          <a:spcPct val="115000"/>
                        </a:lnSpc>
                        <a:spcAft>
                          <a:spcPts val="0"/>
                        </a:spcAft>
                      </a:pPr>
                      <a:r>
                        <a:rPr lang="es-EC" sz="1050" b="1">
                          <a:effectLst/>
                        </a:rPr>
                        <a:t>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ctr">
                        <a:lnSpc>
                          <a:spcPct val="115000"/>
                        </a:lnSpc>
                        <a:spcAft>
                          <a:spcPts val="0"/>
                        </a:spcAft>
                      </a:pPr>
                      <a:r>
                        <a:rPr lang="es-EC" sz="1050" b="1">
                          <a:effectLst/>
                        </a:rPr>
                        <a:t>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ctr">
                        <a:lnSpc>
                          <a:spcPct val="115000"/>
                        </a:lnSpc>
                        <a:spcAft>
                          <a:spcPts val="0"/>
                        </a:spcAft>
                      </a:pPr>
                      <a:r>
                        <a:rPr lang="es-EC" sz="1050" b="1">
                          <a:effectLst/>
                        </a:rPr>
                        <a:t>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ctr">
                        <a:lnSpc>
                          <a:spcPct val="115000"/>
                        </a:lnSpc>
                        <a:spcAft>
                          <a:spcPts val="0"/>
                        </a:spcAft>
                      </a:pPr>
                      <a:r>
                        <a:rPr lang="es-EC" sz="1050" b="1">
                          <a:effectLst/>
                        </a:rPr>
                        <a:t>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r>
              <a:tr h="327551">
                <a:tc>
                  <a:txBody>
                    <a:bodyPr/>
                    <a:lstStyle/>
                    <a:p>
                      <a:pPr algn="l">
                        <a:lnSpc>
                          <a:spcPct val="115000"/>
                        </a:lnSpc>
                        <a:spcAft>
                          <a:spcPts val="0"/>
                        </a:spcAft>
                      </a:pPr>
                      <a:r>
                        <a:rPr lang="es-EC" sz="1050" b="1">
                          <a:effectLst/>
                        </a:rPr>
                        <a:t>(+) Ventas netas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473.253,00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541.420,00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621.737,90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716.536,04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828.600,56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327551">
                <a:tc>
                  <a:txBody>
                    <a:bodyPr/>
                    <a:lstStyle/>
                    <a:p>
                      <a:pPr algn="l">
                        <a:lnSpc>
                          <a:spcPct val="115000"/>
                        </a:lnSpc>
                        <a:spcAft>
                          <a:spcPts val="0"/>
                        </a:spcAft>
                      </a:pPr>
                      <a:r>
                        <a:rPr lang="es-EC" sz="1050" b="1">
                          <a:effectLst/>
                        </a:rPr>
                        <a:t>(-)  Costo variable</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283.951,80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324.852,00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373.042,74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429.921,62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497.160,33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327551">
                <a:tc>
                  <a:txBody>
                    <a:bodyPr/>
                    <a:lstStyle/>
                    <a:p>
                      <a:pPr algn="l">
                        <a:lnSpc>
                          <a:spcPct val="115000"/>
                        </a:lnSpc>
                        <a:spcAft>
                          <a:spcPts val="0"/>
                        </a:spcAft>
                      </a:pPr>
                      <a:r>
                        <a:rPr lang="es-EC" sz="1050" b="1">
                          <a:effectLst/>
                        </a:rPr>
                        <a:t>(-) Costo Fijo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118.313,25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135.355,00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155.434,48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179.134,01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207.150,14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327551">
                <a:tc>
                  <a:txBody>
                    <a:bodyPr/>
                    <a:lstStyle/>
                    <a:p>
                      <a:pPr algn="l">
                        <a:lnSpc>
                          <a:spcPct val="115000"/>
                        </a:lnSpc>
                        <a:spcAft>
                          <a:spcPts val="0"/>
                        </a:spcAft>
                      </a:pPr>
                      <a:r>
                        <a:rPr lang="es-EC" sz="1050" b="1">
                          <a:effectLst/>
                        </a:rPr>
                        <a:t>(=) utilidad Bruta en Ventas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70.987,95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81.213,00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93.260,69</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107.480,41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124.290,08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Gastos de administración y ventas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21.296,39</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24.363,90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27.978,21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32.244,12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37.287,02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Resultado Operacional</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49.691,57</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56.849,10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65.282,48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75.236,28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87.003,06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Otros ingresos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Otros egresos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Depreciaciones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5.000,00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5.000,00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5.000,00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5.000,00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5.000,00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Amortizaciones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Gastos Finacieros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4.785,64</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4.020,42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3.114,47</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2.041,93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772,16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Resultado antes Participación</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39.905,92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47.828,68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57.168,00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68.194,35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81.230,89</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15% participación trabajadores</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5.985,89</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7.174,30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8.575,20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10.229,15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12.184,63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Resultado antes Impuesto Renta</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33.920,03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40.654,38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48.592,80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57.965,20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69.046,26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Impuesto a la renta (25%)</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8.480,01</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10.163,59</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12.148,20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14.491,30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17.261,57</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 UTILIDAD NETA DEL EJERCICIO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25.440,02</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30.490,78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36.444,60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43.473,90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51.784,70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Pago Capital</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8.946,93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8.946,93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8.946,93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8.946,93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8.946,93</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Capital de Trabajo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-33.062,88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PLAN DE MARKETING</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-26.300,00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PRESTAMO</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30.000,00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l">
                        <a:lnSpc>
                          <a:spcPct val="115000"/>
                        </a:lnSpc>
                        <a:spcAft>
                          <a:spcPts val="0"/>
                        </a:spcAft>
                      </a:pPr>
                      <a:r>
                        <a:rPr lang="es-EC" sz="1050" b="1">
                          <a:effectLst/>
                        </a:rPr>
                        <a:t> </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r h="222522">
                <a:tc>
                  <a:txBody>
                    <a:bodyPr/>
                    <a:lstStyle/>
                    <a:p>
                      <a:pPr algn="l">
                        <a:lnSpc>
                          <a:spcPct val="115000"/>
                        </a:lnSpc>
                        <a:spcAft>
                          <a:spcPts val="0"/>
                        </a:spcAft>
                      </a:pPr>
                      <a:r>
                        <a:rPr lang="es-EC" sz="1050" b="1">
                          <a:effectLst/>
                        </a:rPr>
                        <a:t>FLUJO DE CAJA</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-29.362,88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tc>
                <a:tc>
                  <a:txBody>
                    <a:bodyPr/>
                    <a:lstStyle/>
                    <a:p>
                      <a:pPr algn="r">
                        <a:lnSpc>
                          <a:spcPct val="115000"/>
                        </a:lnSpc>
                        <a:spcAft>
                          <a:spcPts val="0"/>
                        </a:spcAft>
                      </a:pPr>
                      <a:r>
                        <a:rPr lang="es-EC" sz="1050" b="1">
                          <a:effectLst/>
                        </a:rPr>
                        <a:t>16.493,10</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21.543,86</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27.497,68</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a:effectLst/>
                        </a:rPr>
                        <a:t>34.526,97</a:t>
                      </a:r>
                      <a:endParaRPr lang="es-EC" sz="12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c>
                  <a:txBody>
                    <a:bodyPr/>
                    <a:lstStyle/>
                    <a:p>
                      <a:pPr algn="r">
                        <a:lnSpc>
                          <a:spcPct val="115000"/>
                        </a:lnSpc>
                        <a:spcAft>
                          <a:spcPts val="0"/>
                        </a:spcAft>
                      </a:pPr>
                      <a:r>
                        <a:rPr lang="es-EC" sz="1050" b="1" dirty="0">
                          <a:effectLst/>
                        </a:rPr>
                        <a:t>42.837,77</a:t>
                      </a:r>
                      <a:endParaRPr lang="es-EC" sz="12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603" marR="56603" marT="0" marB="0" anchor="b"/>
                </a:tc>
              </a:tr>
            </a:tbl>
          </a:graphicData>
        </a:graphic>
      </p:graphicFrame>
      <p:sp>
        <p:nvSpPr>
          <p:cNvPr id="5" name="Title 1"/>
          <p:cNvSpPr>
            <a:spLocks noGrp="1"/>
          </p:cNvSpPr>
          <p:nvPr>
            <p:ph type="title"/>
          </p:nvPr>
        </p:nvSpPr>
        <p:spPr>
          <a:xfrm>
            <a:off x="2987824" y="260648"/>
            <a:ext cx="6156176" cy="908720"/>
          </a:xfrm>
        </p:spPr>
        <p:txBody>
          <a:bodyPr>
            <a:noAutofit/>
          </a:bodyPr>
          <a:lstStyle/>
          <a:p>
            <a:pPr lvl="2" algn="ctr" rtl="0">
              <a:spcBef>
                <a:spcPct val="0"/>
              </a:spcBef>
            </a:pPr>
            <a:r>
              <a:rPr lang="es-ES" sz="2400" b="1" dirty="0" smtClean="0">
                <a:latin typeface="+mj-lt"/>
              </a:rPr>
              <a:t>FLUJOS DE CAJAS  con financiamiento</a:t>
            </a:r>
            <a:endParaRPr lang="en-US" sz="2400" dirty="0">
              <a:latin typeface="+mj-lt"/>
            </a:endParaRPr>
          </a:p>
        </p:txBody>
      </p:sp>
    </p:spTree>
    <p:extLst>
      <p:ext uri="{BB962C8B-B14F-4D97-AF65-F5344CB8AC3E}">
        <p14:creationId xmlns:p14="http://schemas.microsoft.com/office/powerpoint/2010/main" val="1199083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Imagen 721" descr="a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7" y="2852936"/>
            <a:ext cx="1992313" cy="15128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p:cNvSpPr>
          <p:nvPr/>
        </p:nvSpPr>
        <p:spPr>
          <a:xfrm>
            <a:off x="539552" y="764704"/>
            <a:ext cx="8229600" cy="50891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dirty="0" smtClean="0">
                <a:ln>
                  <a:noFill/>
                </a:ln>
                <a:solidFill>
                  <a:schemeClr val="tx2"/>
                </a:solidFill>
                <a:effectLst/>
                <a:uLnTx/>
                <a:uFillTx/>
                <a:latin typeface="+mj-lt"/>
                <a:ea typeface="+mj-ea"/>
                <a:cs typeface="+mj-cs"/>
              </a:rPr>
              <a:t>Objetivos del Proyecto</a:t>
            </a:r>
            <a:r>
              <a:rPr kumimoji="0" lang="es-EC" sz="3600" b="1" i="0" u="none" strike="noStrike" kern="1200" cap="none" spc="0" normalizeH="0" baseline="0" noProof="0" dirty="0" smtClean="0">
                <a:ln>
                  <a:noFill/>
                </a:ln>
                <a:solidFill>
                  <a:schemeClr val="tx2"/>
                </a:solidFill>
                <a:effectLst/>
                <a:uLnTx/>
                <a:uFillTx/>
                <a:latin typeface="+mj-lt"/>
                <a:ea typeface="+mj-ea"/>
                <a:cs typeface="+mj-cs"/>
              </a:rPr>
              <a:t/>
            </a:r>
            <a:br>
              <a:rPr kumimoji="0" lang="es-EC" sz="3600" b="1" i="0" u="none" strike="noStrike" kern="1200" cap="none" spc="0" normalizeH="0" baseline="0" noProof="0" dirty="0" smtClean="0">
                <a:ln>
                  <a:noFill/>
                </a:ln>
                <a:solidFill>
                  <a:schemeClr val="tx2"/>
                </a:solidFill>
                <a:effectLst/>
                <a:uLnTx/>
                <a:uFillTx/>
                <a:latin typeface="+mj-lt"/>
                <a:ea typeface="+mj-ea"/>
                <a:cs typeface="+mj-cs"/>
              </a:rPr>
            </a:br>
            <a:endParaRPr kumimoji="0" lang="es-EC" sz="3600" b="1" i="0" u="none"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10" name="Diagram 9"/>
          <p:cNvGraphicFramePr/>
          <p:nvPr>
            <p:extLst>
              <p:ext uri="{D42A27DB-BD31-4B8C-83A1-F6EECF244321}">
                <p14:modId xmlns:p14="http://schemas.microsoft.com/office/powerpoint/2010/main" val="3183105212"/>
              </p:ext>
            </p:extLst>
          </p:nvPr>
        </p:nvGraphicFramePr>
        <p:xfrm>
          <a:off x="755576" y="1700808"/>
          <a:ext cx="7128792"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2483768" y="4077072"/>
            <a:ext cx="3666108" cy="1384995"/>
          </a:xfrm>
          <a:prstGeom prst="rect">
            <a:avLst/>
          </a:prstGeom>
        </p:spPr>
        <p:txBody>
          <a:bodyPr wrap="square">
            <a:spAutoFit/>
          </a:bodyPr>
          <a:lstStyle/>
          <a:p>
            <a:pPr marL="179705" algn="ctr">
              <a:lnSpc>
                <a:spcPct val="200000"/>
              </a:lnSpc>
              <a:spcBef>
                <a:spcPts val="600"/>
              </a:spcBef>
              <a:spcAft>
                <a:spcPts val="600"/>
              </a:spcAft>
            </a:pPr>
            <a:r>
              <a:rPr lang="es-ES" sz="1400" dirty="0" smtClean="0">
                <a:solidFill>
                  <a:schemeClr val="accent6">
                    <a:lumMod val="75000"/>
                  </a:schemeClr>
                </a:solidFill>
                <a:latin typeface="Aharoni" panose="02010803020104030203" pitchFamily="2" charset="-79"/>
                <a:ea typeface="Times New Roman" panose="02020603050405020304" pitchFamily="18" charset="0"/>
                <a:cs typeface="Aharoni" panose="02010803020104030203" pitchFamily="2" charset="-79"/>
              </a:rPr>
              <a:t>DISEÑAR UN PLAN DE PROMOCIÓN Y MARKETING PARA LA HOSTERÍA CASTILLO DEL VALLE ”.</a:t>
            </a:r>
            <a:endParaRPr lang="es-EC" sz="1200" dirty="0">
              <a:solidFill>
                <a:schemeClr val="accent6">
                  <a:lumMod val="75000"/>
                </a:schemeClr>
              </a:solidFill>
              <a:effectLst/>
              <a:latin typeface="Aharoni" panose="02010803020104030203" pitchFamily="2" charset="-79"/>
              <a:ea typeface="Calibri" panose="020F0502020204030204" pitchFamily="34" charset="0"/>
              <a:cs typeface="Aharoni" panose="02010803020104030203" pitchFamily="2" charset="-79"/>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404664"/>
            <a:ext cx="6790456" cy="908720"/>
          </a:xfrm>
        </p:spPr>
        <p:txBody>
          <a:bodyPr>
            <a:noAutofit/>
          </a:bodyPr>
          <a:lstStyle/>
          <a:p>
            <a:pPr lvl="2" algn="ctr" rtl="0">
              <a:spcBef>
                <a:spcPct val="0"/>
              </a:spcBef>
            </a:pPr>
            <a:r>
              <a:rPr lang="es-ES" sz="2400" b="1" dirty="0" smtClean="0">
                <a:latin typeface="+mj-lt"/>
              </a:rPr>
              <a:t>FLUJOS DE CAJAS PROYECTADOS 2013-2017</a:t>
            </a:r>
            <a:endParaRPr lang="en-US" sz="2400" dirty="0">
              <a:latin typeface="+mj-lt"/>
            </a:endParaRPr>
          </a:p>
        </p:txBody>
      </p:sp>
      <p:sp>
        <p:nvSpPr>
          <p:cNvPr id="52225" name="Rectangle 1"/>
          <p:cNvSpPr>
            <a:spLocks noChangeArrowheads="1"/>
          </p:cNvSpPr>
          <p:nvPr/>
        </p:nvSpPr>
        <p:spPr bwMode="auto">
          <a:xfrm>
            <a:off x="539552" y="5280302"/>
            <a:ext cx="792088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El Flujo Neto de Fondos del Proyecto está conformado por todos los ingresos y los egresos de efectivo que se van a realizar en cada periodo pero sin tomar en cuenta en este caso habrá un préstamo o financiamiento con</a:t>
            </a:r>
            <a:r>
              <a:rPr kumimoji="0" lang="es-EC" sz="1600" i="0" u="none" strike="noStrike" cap="none" normalizeH="0" dirty="0" smtClean="0">
                <a:ln>
                  <a:noFill/>
                </a:ln>
                <a:solidFill>
                  <a:schemeClr val="tx1"/>
                </a:solidFill>
                <a:effectLst/>
                <a:latin typeface="Arial" pitchFamily="34" charset="0"/>
                <a:ea typeface="Calibri" pitchFamily="34" charset="0"/>
                <a:cs typeface="Arial" pitchFamily="34" charset="0"/>
              </a:rPr>
              <a:t> la Cooperativa Pichincha.</a:t>
            </a:r>
            <a:endParaRPr kumimoji="0" lang="es-EC" sz="240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Gráfico 4"/>
          <p:cNvGraphicFramePr>
            <a:graphicFrameLocks/>
          </p:cNvGraphicFramePr>
          <p:nvPr>
            <p:extLst>
              <p:ext uri="{D42A27DB-BD31-4B8C-83A1-F6EECF244321}">
                <p14:modId xmlns:p14="http://schemas.microsoft.com/office/powerpoint/2010/main" val="2779640828"/>
              </p:ext>
            </p:extLst>
          </p:nvPr>
        </p:nvGraphicFramePr>
        <p:xfrm>
          <a:off x="971600" y="1313384"/>
          <a:ext cx="7056784" cy="34872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96193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851920" y="404664"/>
            <a:ext cx="4464496" cy="792088"/>
          </a:xfrm>
          <a:prstGeom prst="rect">
            <a:avLst/>
          </a:prstGeom>
          <a:solidFill>
            <a:schemeClr val="accent2">
              <a:lumMod val="60000"/>
              <a:lumOff val="40000"/>
            </a:schemeClr>
          </a:solidFill>
        </p:spPr>
        <p:txBody>
          <a:bodyPr vert="horz" lIns="0" rIns="0" bIns="0" anchor="b">
            <a:noAutofit/>
          </a:bodyPr>
          <a:lstStyle/>
          <a:p>
            <a:pPr marL="0" lvl="3" algn="ctr">
              <a:spcBef>
                <a:spcPct val="0"/>
              </a:spcBef>
              <a:defRPr/>
            </a:pPr>
            <a:r>
              <a:rPr lang="es-EC" sz="1600" b="1" dirty="0" smtClean="0"/>
              <a:t>TASA MÍNIMA ACEPTABLE DE RENDIMIENTO (TMAR) </a:t>
            </a:r>
            <a:br>
              <a:rPr lang="es-EC" sz="1600" b="1" dirty="0" smtClean="0"/>
            </a:br>
            <a:endParaRPr kumimoji="0" lang="es-EC" sz="1600" b="1" i="0" u="none" strike="noStrike" kern="0" cap="none" spc="0" normalizeH="0" baseline="0" noProof="0" dirty="0">
              <a:ln>
                <a:noFill/>
              </a:ln>
              <a:solidFill>
                <a:sysClr val="windowText" lastClr="000000"/>
              </a:solidFill>
              <a:effectLst/>
              <a:uLnTx/>
              <a:uFillTx/>
            </a:endParaRPr>
          </a:p>
        </p:txBody>
      </p:sp>
      <p:graphicFrame>
        <p:nvGraphicFramePr>
          <p:cNvPr id="3" name="Tabla 2"/>
          <p:cNvGraphicFramePr>
            <a:graphicFrameLocks noGrp="1"/>
          </p:cNvGraphicFramePr>
          <p:nvPr>
            <p:extLst>
              <p:ext uri="{D42A27DB-BD31-4B8C-83A1-F6EECF244321}">
                <p14:modId xmlns:p14="http://schemas.microsoft.com/office/powerpoint/2010/main" val="1342383306"/>
              </p:ext>
            </p:extLst>
          </p:nvPr>
        </p:nvGraphicFramePr>
        <p:xfrm>
          <a:off x="2051720" y="3068960"/>
          <a:ext cx="4896544" cy="2031478"/>
        </p:xfrm>
        <a:graphic>
          <a:graphicData uri="http://schemas.openxmlformats.org/drawingml/2006/table">
            <a:tbl>
              <a:tblPr>
                <a:tableStyleId>{638B1855-1B75-4FBE-930C-398BA8C253C6}</a:tableStyleId>
              </a:tblPr>
              <a:tblGrid>
                <a:gridCol w="3227267"/>
                <a:gridCol w="1669277"/>
              </a:tblGrid>
              <a:tr h="528059">
                <a:tc>
                  <a:txBody>
                    <a:bodyPr/>
                    <a:lstStyle/>
                    <a:p>
                      <a:pPr algn="l">
                        <a:lnSpc>
                          <a:spcPct val="200000"/>
                        </a:lnSpc>
                        <a:spcAft>
                          <a:spcPts val="0"/>
                        </a:spcAft>
                      </a:pPr>
                      <a:r>
                        <a:rPr lang="es-EC" sz="1600" b="1" dirty="0">
                          <a:effectLst/>
                        </a:rPr>
                        <a:t> </a:t>
                      </a:r>
                      <a:r>
                        <a:rPr lang="es-EC" sz="1600" b="1" dirty="0" smtClean="0">
                          <a:effectLst/>
                        </a:rPr>
                        <a:t>Prima </a:t>
                      </a:r>
                      <a:r>
                        <a:rPr lang="es-EC" sz="1600" b="1" dirty="0">
                          <a:effectLst/>
                        </a:rPr>
                        <a:t>de riesgo </a:t>
                      </a:r>
                      <a:endParaRPr lang="es-EC" sz="1600" b="1" dirty="0" smtClean="0">
                        <a:effectLst/>
                      </a:endParaRPr>
                    </a:p>
                    <a:p>
                      <a:pPr algn="l">
                        <a:lnSpc>
                          <a:spcPct val="200000"/>
                        </a:lnSpc>
                        <a:spcAft>
                          <a:spcPts val="0"/>
                        </a:spcAft>
                      </a:pPr>
                      <a:r>
                        <a:rPr lang="es-EC" sz="1600" b="1" dirty="0" smtClean="0">
                          <a:effectLst/>
                        </a:rPr>
                        <a:t> </a:t>
                      </a:r>
                      <a:r>
                        <a:rPr lang="es-EC" sz="1600" b="1" dirty="0">
                          <a:effectLst/>
                        </a:rPr>
                        <a:t>inflación </a:t>
                      </a:r>
                      <a:r>
                        <a:rPr lang="es-EC" sz="1600" b="1" dirty="0" smtClean="0">
                          <a:effectLst/>
                        </a:rPr>
                        <a:t> marzo 2014</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200000"/>
                        </a:lnSpc>
                        <a:spcAft>
                          <a:spcPts val="0"/>
                        </a:spcAft>
                      </a:pPr>
                      <a:r>
                        <a:rPr lang="es-EC" sz="1600" b="1" dirty="0" smtClean="0">
                          <a:effectLst/>
                        </a:rPr>
                        <a:t>5,00%</a:t>
                      </a:r>
                      <a:endParaRPr lang="es-EC" sz="1400" b="1" dirty="0">
                        <a:effectLst/>
                      </a:endParaRPr>
                    </a:p>
                    <a:p>
                      <a:pPr algn="r">
                        <a:lnSpc>
                          <a:spcPct val="200000"/>
                        </a:lnSpc>
                        <a:spcAft>
                          <a:spcPts val="0"/>
                        </a:spcAft>
                      </a:pPr>
                      <a:r>
                        <a:rPr lang="es-EC" sz="1600" b="1" dirty="0" smtClean="0">
                          <a:effectLst/>
                        </a:rPr>
                        <a:t>4,53%</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8059">
                <a:tc>
                  <a:txBody>
                    <a:bodyPr/>
                    <a:lstStyle/>
                    <a:p>
                      <a:pPr algn="l">
                        <a:lnSpc>
                          <a:spcPct val="200000"/>
                        </a:lnSpc>
                        <a:spcAft>
                          <a:spcPts val="0"/>
                        </a:spcAft>
                      </a:pPr>
                      <a:r>
                        <a:rPr lang="es-EC" sz="1600" b="1" dirty="0">
                          <a:effectLst/>
                        </a:rPr>
                        <a:t> </a:t>
                      </a:r>
                      <a:r>
                        <a:rPr lang="es-EC" sz="1600" b="1" dirty="0" smtClean="0">
                          <a:effectLst/>
                        </a:rPr>
                        <a:t>Tasa </a:t>
                      </a:r>
                      <a:r>
                        <a:rPr lang="es-EC" sz="1600" b="1" dirty="0">
                          <a:effectLst/>
                        </a:rPr>
                        <a:t>pasiva </a:t>
                      </a:r>
                      <a:r>
                        <a:rPr lang="es-EC" sz="1600" b="1" dirty="0" smtClean="0">
                          <a:effectLst/>
                        </a:rPr>
                        <a:t>marzo 2014</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200000"/>
                        </a:lnSpc>
                        <a:spcAft>
                          <a:spcPts val="0"/>
                        </a:spcAft>
                      </a:pPr>
                      <a:r>
                        <a:rPr lang="es-EC" sz="1600" b="1" dirty="0" smtClean="0">
                          <a:effectLst/>
                        </a:rPr>
                        <a:t>3,11%</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8059">
                <a:tc>
                  <a:txBody>
                    <a:bodyPr/>
                    <a:lstStyle/>
                    <a:p>
                      <a:pPr algn="l">
                        <a:lnSpc>
                          <a:spcPct val="200000"/>
                        </a:lnSpc>
                        <a:spcAft>
                          <a:spcPts val="0"/>
                        </a:spcAft>
                      </a:pPr>
                      <a:r>
                        <a:rPr lang="es-EC" sz="1600" b="1" dirty="0">
                          <a:effectLst/>
                        </a:rPr>
                        <a:t> </a:t>
                      </a:r>
                      <a:r>
                        <a:rPr lang="es-EC" sz="1600" b="1" dirty="0" smtClean="0">
                          <a:effectLst/>
                        </a:rPr>
                        <a:t>Tasa </a:t>
                      </a:r>
                      <a:r>
                        <a:rPr lang="es-EC" sz="1600" b="1" dirty="0">
                          <a:effectLst/>
                        </a:rPr>
                        <a:t>de </a:t>
                      </a:r>
                      <a:r>
                        <a:rPr lang="es-EC" sz="1600" b="1" dirty="0" smtClean="0">
                          <a:effectLst/>
                        </a:rPr>
                        <a:t>descuento TMAR</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200000"/>
                        </a:lnSpc>
                        <a:spcAft>
                          <a:spcPts val="0"/>
                        </a:spcAft>
                      </a:pPr>
                      <a:r>
                        <a:rPr lang="es-EC" sz="1600" b="1" dirty="0" smtClean="0">
                          <a:effectLst/>
                        </a:rPr>
                        <a:t>12,64%</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52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11" name="10 Rectángulo"/>
          <p:cNvSpPr/>
          <p:nvPr/>
        </p:nvSpPr>
        <p:spPr>
          <a:xfrm>
            <a:off x="611560" y="1772816"/>
            <a:ext cx="7488832" cy="646331"/>
          </a:xfrm>
          <a:prstGeom prst="rect">
            <a:avLst/>
          </a:prstGeom>
        </p:spPr>
        <p:txBody>
          <a:bodyPr wrap="square">
            <a:spAutoFit/>
          </a:bodyPr>
          <a:lstStyle/>
          <a:p>
            <a:pPr algn="just" eaLnBrk="0" hangingPunct="0">
              <a:defRPr/>
            </a:pPr>
            <a:r>
              <a:rPr lang="es-ES" dirty="0" smtClean="0">
                <a:latin typeface="Arial" pitchFamily="34" charset="0"/>
                <a:ea typeface="Times New Roman" pitchFamily="18" charset="0"/>
                <a:cs typeface="Arial" pitchFamily="34" charset="0"/>
              </a:rPr>
              <a:t>La Tasa mínima de descuento del rendimiento es una relación entre: la prima de riesgo, la tasa pasiva y la tasa de inflación . (BCE,2014)</a:t>
            </a:r>
            <a:endParaRPr lang="es-ES" dirty="0">
              <a:latin typeface="Arial" pitchFamily="34" charset="0"/>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851920" y="404664"/>
            <a:ext cx="4464496" cy="578328"/>
          </a:xfrm>
          <a:prstGeom prst="rect">
            <a:avLst/>
          </a:prstGeom>
          <a:solidFill>
            <a:schemeClr val="accent2">
              <a:lumMod val="60000"/>
              <a:lumOff val="40000"/>
            </a:schemeClr>
          </a:solidFill>
        </p:spPr>
        <p:txBody>
          <a:bodyPr vert="horz" lIns="0" rIns="0" bIns="0" anchor="b">
            <a:noAutofit/>
          </a:bodyPr>
          <a:lstStyle/>
          <a:p>
            <a:pPr marL="0" marR="0" lvl="3" indent="0" algn="ctr" defTabSz="914400" rtl="0" eaLnBrk="1" fontAlgn="auto" latinLnBrk="0" hangingPunct="1">
              <a:lnSpc>
                <a:spcPct val="100000"/>
              </a:lnSpc>
              <a:spcBef>
                <a:spcPct val="0"/>
              </a:spcBef>
              <a:spcAft>
                <a:spcPts val="0"/>
              </a:spcAft>
              <a:buClrTx/>
              <a:buSzTx/>
              <a:buFontTx/>
              <a:buNone/>
              <a:tabLst/>
              <a:defRPr/>
            </a:pPr>
            <a:r>
              <a:rPr kumimoji="0" lang="es-EC" sz="1600" b="1" i="0" u="none" strike="noStrike" kern="0" cap="none" spc="0" normalizeH="0" baseline="0" noProof="0" dirty="0" smtClean="0">
                <a:ln>
                  <a:noFill/>
                </a:ln>
                <a:solidFill>
                  <a:sysClr val="windowText" lastClr="000000"/>
                </a:solidFill>
                <a:effectLst/>
                <a:uLnTx/>
                <a:uFillTx/>
              </a:rPr>
              <a:t>VALOR ACTUAL</a:t>
            </a:r>
            <a:r>
              <a:rPr kumimoji="0" lang="es-EC" sz="1600" b="1" i="0" u="none" strike="noStrike" kern="0" cap="none" spc="0" normalizeH="0" noProof="0" dirty="0" smtClean="0">
                <a:ln>
                  <a:noFill/>
                </a:ln>
                <a:solidFill>
                  <a:sysClr val="windowText" lastClr="000000"/>
                </a:solidFill>
                <a:effectLst/>
                <a:uLnTx/>
                <a:uFillTx/>
              </a:rPr>
              <a:t> NETO </a:t>
            </a:r>
            <a:r>
              <a:rPr kumimoji="0" lang="es-EC" sz="1600" b="1" i="0" u="none" strike="noStrike" kern="0" cap="none" spc="0" normalizeH="0" baseline="0" noProof="0" dirty="0" smtClean="0">
                <a:ln>
                  <a:noFill/>
                </a:ln>
                <a:solidFill>
                  <a:sysClr val="windowText" lastClr="000000"/>
                </a:solidFill>
                <a:effectLst/>
                <a:uLnTx/>
                <a:uFillTx/>
              </a:rPr>
              <a:t>(VAN) </a:t>
            </a:r>
            <a:br>
              <a:rPr kumimoji="0" lang="es-EC" sz="1600" b="1" i="0" u="none" strike="noStrike" kern="0" cap="none" spc="0" normalizeH="0" baseline="0" noProof="0" dirty="0" smtClean="0">
                <a:ln>
                  <a:noFill/>
                </a:ln>
                <a:solidFill>
                  <a:sysClr val="windowText" lastClr="000000"/>
                </a:solidFill>
                <a:effectLst/>
                <a:uLnTx/>
                <a:uFillTx/>
              </a:rPr>
            </a:br>
            <a:endParaRPr kumimoji="0" lang="es-EC" sz="1600" b="1" i="0" u="none" strike="noStrike" kern="0" cap="none" spc="0" normalizeH="0" baseline="0" noProof="0" dirty="0">
              <a:ln>
                <a:noFill/>
              </a:ln>
              <a:solidFill>
                <a:sysClr val="windowText" lastClr="000000"/>
              </a:solidFill>
              <a:effectLst/>
              <a:uLnTx/>
              <a:uFillTx/>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12600" r="60656" b="71650"/>
          <a:stretch>
            <a:fillRect/>
          </a:stretch>
        </p:blipFill>
        <p:spPr bwMode="auto">
          <a:xfrm>
            <a:off x="6732240" y="2103190"/>
            <a:ext cx="207383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4727" t="56333" r="62486" b="12168"/>
          <a:stretch>
            <a:fillRect/>
          </a:stretch>
        </p:blipFill>
        <p:spPr bwMode="auto">
          <a:xfrm>
            <a:off x="5076056" y="1950209"/>
            <a:ext cx="1584176"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55297" name="Object 1"/>
          <p:cNvGraphicFramePr>
            <a:graphicFrameLocks noChangeAspect="1"/>
          </p:cNvGraphicFramePr>
          <p:nvPr>
            <p:extLst>
              <p:ext uri="{D42A27DB-BD31-4B8C-83A1-F6EECF244321}">
                <p14:modId xmlns:p14="http://schemas.microsoft.com/office/powerpoint/2010/main" val="3929343759"/>
              </p:ext>
            </p:extLst>
          </p:nvPr>
        </p:nvGraphicFramePr>
        <p:xfrm>
          <a:off x="1223628" y="2206781"/>
          <a:ext cx="3619500" cy="523875"/>
        </p:xfrm>
        <a:graphic>
          <a:graphicData uri="http://schemas.openxmlformats.org/presentationml/2006/ole">
            <mc:AlternateContent xmlns:mc="http://schemas.openxmlformats.org/markup-compatibility/2006">
              <mc:Choice xmlns:v="urn:schemas-microsoft-com:vml" Requires="v">
                <p:oleObj spid="_x0000_s71727" name="Ecuación" r:id="rId4" imgW="3606800" imgH="520700" progId="Equation.3">
                  <p:embed/>
                </p:oleObj>
              </mc:Choice>
              <mc:Fallback>
                <p:oleObj name="Ecuación" r:id="rId4" imgW="3606800" imgH="5207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628" y="2206781"/>
                        <a:ext cx="361950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9 Rectángulo"/>
          <p:cNvSpPr/>
          <p:nvPr/>
        </p:nvSpPr>
        <p:spPr>
          <a:xfrm>
            <a:off x="611560" y="5934670"/>
            <a:ext cx="8266518" cy="584775"/>
          </a:xfrm>
          <a:prstGeom prst="rect">
            <a:avLst/>
          </a:prstGeom>
          <a:solidFill>
            <a:schemeClr val="accent2">
              <a:lumMod val="60000"/>
              <a:lumOff val="40000"/>
            </a:schemeClr>
          </a:solidFill>
        </p:spPr>
        <p:txBody>
          <a:bodyPr wrap="square">
            <a:spAutoFit/>
          </a:bodyPr>
          <a:lstStyle/>
          <a:p>
            <a:pPr algn="just"/>
            <a:r>
              <a:rPr lang="es-EC" sz="1600" dirty="0"/>
              <a:t>El VAN del proyecto sin el financiamiento es de 75.517,38 y con el financiamiento 66.572,63 por tanto es viable puesto que es mayor que cero</a:t>
            </a:r>
            <a:endParaRPr lang="es-ES" sz="1600" b="1" dirty="0"/>
          </a:p>
        </p:txBody>
      </p:sp>
      <p:sp>
        <p:nvSpPr>
          <p:cNvPr id="71683" name="Rectangle 3"/>
          <p:cNvSpPr>
            <a:spLocks noChangeArrowheads="1"/>
          </p:cNvSpPr>
          <p:nvPr/>
        </p:nvSpPr>
        <p:spPr bwMode="auto">
          <a:xfrm>
            <a:off x="1223628" y="1132263"/>
            <a:ext cx="669674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 VAN es el resultado entre el valor de todos los ingresos y egresos expresados en dólares, es aceptable cuando su valor es igual o superior a cero.</a:t>
            </a:r>
            <a:endParaRPr kumimoji="0" lang="es-ES" sz="2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811107257"/>
              </p:ext>
            </p:extLst>
          </p:nvPr>
        </p:nvGraphicFramePr>
        <p:xfrm>
          <a:off x="1458321" y="2873539"/>
          <a:ext cx="6769613" cy="3027045"/>
        </p:xfrm>
        <a:graphic>
          <a:graphicData uri="http://schemas.openxmlformats.org/drawingml/2006/table">
            <a:tbl>
              <a:tblPr firstRow="1" firstCol="1" bandRow="1">
                <a:tableStyleId>{5C22544A-7EE6-4342-B048-85BDC9FD1C3A}</a:tableStyleId>
              </a:tblPr>
              <a:tblGrid>
                <a:gridCol w="1558715"/>
                <a:gridCol w="868483"/>
                <a:gridCol w="868483"/>
                <a:gridCol w="868483"/>
                <a:gridCol w="868483"/>
                <a:gridCol w="868483"/>
                <a:gridCol w="868483"/>
              </a:tblGrid>
              <a:tr h="200025">
                <a:tc gridSpan="7">
                  <a:txBody>
                    <a:bodyPr/>
                    <a:lstStyle/>
                    <a:p>
                      <a:pPr algn="ctr">
                        <a:lnSpc>
                          <a:spcPct val="115000"/>
                        </a:lnSpc>
                        <a:spcAft>
                          <a:spcPts val="0"/>
                        </a:spcAft>
                      </a:pPr>
                      <a:r>
                        <a:rPr lang="es-EC" sz="1100" b="1" dirty="0">
                          <a:effectLst/>
                        </a:rPr>
                        <a:t>VALOR ACTUAL NETO DEL PROYECTO</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00025">
                <a:tc>
                  <a:txBody>
                    <a:bodyPr/>
                    <a:lstStyle/>
                    <a:p>
                      <a:pPr>
                        <a:lnSpc>
                          <a:spcPct val="115000"/>
                        </a:lnSpc>
                        <a:spcAft>
                          <a:spcPts val="0"/>
                        </a:spcAft>
                      </a:pPr>
                      <a:r>
                        <a:rPr lang="es-EC" sz="1100" b="1">
                          <a:effectLst/>
                        </a:rPr>
                        <a:t>CONCEPTO</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AÑO 0</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2013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2014</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2015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2016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2017</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0025">
                <a:tc>
                  <a:txBody>
                    <a:bodyPr/>
                    <a:lstStyle/>
                    <a:p>
                      <a:pPr>
                        <a:lnSpc>
                          <a:spcPct val="115000"/>
                        </a:lnSpc>
                        <a:spcAft>
                          <a:spcPts val="0"/>
                        </a:spcAft>
                      </a:pPr>
                      <a:r>
                        <a:rPr lang="es-EC" sz="1100" b="1">
                          <a:effectLst/>
                        </a:rPr>
                        <a:t>FLUJO DE CAJA</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b="1">
                          <a:effectLst/>
                        </a:rPr>
                        <a:t>-59.362,88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28.490,87</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33.053,80</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38.430,08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44.775,63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52.276,95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100" b="1">
                          <a:effectLst/>
                        </a:rPr>
                        <a:t>VAN Parcial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25.293,74</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26.051,70</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26.890,16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27.814,49</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28.830,16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100" b="1">
                          <a:effectLst/>
                        </a:rPr>
                        <a:t>VAN Total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b="1">
                          <a:effectLst/>
                        </a:rPr>
                        <a:t>75.517,38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r>
              <a:tr h="200025">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r>
              <a:tr h="200025">
                <a:tc gridSpan="7">
                  <a:txBody>
                    <a:bodyPr/>
                    <a:lstStyle/>
                    <a:p>
                      <a:pPr>
                        <a:lnSpc>
                          <a:spcPct val="115000"/>
                        </a:lnSpc>
                        <a:spcAft>
                          <a:spcPts val="0"/>
                        </a:spcAft>
                      </a:pPr>
                      <a:r>
                        <a:rPr lang="es-EC" sz="1100" b="1">
                          <a:effectLst/>
                        </a:rPr>
                        <a:t>VALOR ACTUAL NETO CON EL FINANCIAMIENTO</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00025">
                <a:tc gridSpan="7">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00025">
                <a:tc>
                  <a:txBody>
                    <a:bodyPr/>
                    <a:lstStyle/>
                    <a:p>
                      <a:pPr>
                        <a:lnSpc>
                          <a:spcPct val="115000"/>
                        </a:lnSpc>
                        <a:spcAft>
                          <a:spcPts val="0"/>
                        </a:spcAft>
                      </a:pPr>
                      <a:r>
                        <a:rPr lang="es-EC" sz="1100" b="1" dirty="0">
                          <a:effectLst/>
                        </a:rPr>
                        <a:t>CONCEPTO</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AÑO 0</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2013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2014</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2015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2016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b="1">
                          <a:effectLst/>
                        </a:rPr>
                        <a:t>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0025">
                <a:tc>
                  <a:txBody>
                    <a:bodyPr/>
                    <a:lstStyle/>
                    <a:p>
                      <a:pPr>
                        <a:lnSpc>
                          <a:spcPct val="115000"/>
                        </a:lnSpc>
                        <a:spcAft>
                          <a:spcPts val="0"/>
                        </a:spcAft>
                      </a:pPr>
                      <a:r>
                        <a:rPr lang="es-EC" sz="1100" b="1">
                          <a:effectLst/>
                        </a:rPr>
                        <a:t>FLUJO DE CAJA</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00" b="1">
                          <a:effectLst/>
                        </a:rPr>
                        <a:t>-29.362,88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16.493,10</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21.543,86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27.497,68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34.526,97</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00" b="1">
                          <a:effectLst/>
                        </a:rPr>
                        <a:t>42.837,77</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100" b="1">
                          <a:effectLst/>
                        </a:rPr>
                        <a:t>VAN Parcial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14.642,31</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16.980,02</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19.240,58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21.448,05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100" b="1">
                          <a:effectLst/>
                        </a:rPr>
                        <a:t>23.624,55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100" b="1">
                          <a:effectLst/>
                        </a:rPr>
                        <a:t>VAN Total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100" b="1">
                          <a:effectLst/>
                        </a:rPr>
                        <a:t>66.572,63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100" b="1" dirty="0">
                          <a:effectLst/>
                        </a:rPr>
                        <a:t> </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851920" y="404664"/>
            <a:ext cx="4464496" cy="578328"/>
          </a:xfrm>
          <a:prstGeom prst="rect">
            <a:avLst/>
          </a:prstGeom>
          <a:solidFill>
            <a:schemeClr val="accent6">
              <a:lumMod val="40000"/>
              <a:lumOff val="60000"/>
            </a:schemeClr>
          </a:solidFill>
        </p:spPr>
        <p:txBody>
          <a:bodyPr vert="horz" lIns="0" rIns="0" bIns="0" anchor="b">
            <a:noAutofit/>
          </a:bodyPr>
          <a:lstStyle/>
          <a:p>
            <a:pPr marL="0" marR="0" lvl="3" indent="0" algn="ctr" defTabSz="914400" rtl="0" eaLnBrk="1" fontAlgn="auto" latinLnBrk="0" hangingPunct="1">
              <a:lnSpc>
                <a:spcPct val="100000"/>
              </a:lnSpc>
              <a:spcBef>
                <a:spcPct val="0"/>
              </a:spcBef>
              <a:spcAft>
                <a:spcPts val="0"/>
              </a:spcAft>
              <a:buClrTx/>
              <a:buSzTx/>
              <a:buFontTx/>
              <a:buNone/>
              <a:tabLst/>
              <a:defRPr/>
            </a:pPr>
            <a:r>
              <a:rPr kumimoji="0" lang="es-EC" sz="1600" b="1" i="0" u="none" strike="noStrike" kern="0" cap="none" spc="0" normalizeH="0" baseline="0" noProof="0" dirty="0" smtClean="0">
                <a:ln>
                  <a:noFill/>
                </a:ln>
                <a:solidFill>
                  <a:sysClr val="windowText" lastClr="000000"/>
                </a:solidFill>
                <a:effectLst/>
                <a:uLnTx/>
                <a:uFillTx/>
              </a:rPr>
              <a:t>TASA INTERNA DE RETORNO TIR</a:t>
            </a:r>
            <a:endParaRPr kumimoji="0" lang="es-EC" sz="1600" b="1" i="0" u="none" strike="noStrike" kern="0" cap="none" spc="0" normalizeH="0" baseline="0" noProof="0" dirty="0">
              <a:ln>
                <a:noFill/>
              </a:ln>
              <a:solidFill>
                <a:sysClr val="windowText" lastClr="000000"/>
              </a:solidFill>
              <a:effectLst/>
              <a:uLnTx/>
              <a:uFillTx/>
            </a:endParaRPr>
          </a:p>
        </p:txBody>
      </p:sp>
      <p:sp>
        <p:nvSpPr>
          <p:cNvPr id="552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10" name="9 Rectángulo"/>
          <p:cNvSpPr/>
          <p:nvPr/>
        </p:nvSpPr>
        <p:spPr>
          <a:xfrm>
            <a:off x="251520" y="5934670"/>
            <a:ext cx="8352928" cy="923330"/>
          </a:xfrm>
          <a:prstGeom prst="rect">
            <a:avLst/>
          </a:prstGeom>
          <a:solidFill>
            <a:schemeClr val="accent6">
              <a:lumMod val="40000"/>
              <a:lumOff val="60000"/>
            </a:schemeClr>
          </a:solidFill>
        </p:spPr>
        <p:txBody>
          <a:bodyPr wrap="square">
            <a:spAutoFit/>
          </a:bodyPr>
          <a:lstStyle/>
          <a:p>
            <a:r>
              <a:rPr lang="es-ES" dirty="0"/>
              <a:t>La TIR del proyecto sin financiamiento es del 51,44% y del proyecto con el financiamiento es del 72,28% lo cual garantiza que el proyecto está en capacidad de generar una mayor rentabilidad.</a:t>
            </a:r>
            <a:endParaRPr lang="es-EC" dirty="0"/>
          </a:p>
        </p:txBody>
      </p:sp>
      <p:sp>
        <p:nvSpPr>
          <p:cNvPr id="69635" name="Rectangle 3"/>
          <p:cNvSpPr>
            <a:spLocks noChangeArrowheads="1"/>
          </p:cNvSpPr>
          <p:nvPr/>
        </p:nvSpPr>
        <p:spPr bwMode="auto">
          <a:xfrm>
            <a:off x="1115616" y="1484784"/>
            <a:ext cx="669674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TIR representa la rentabilidad obtenida en proporción directa al capital invertido, pero tiene que ser mayor o igual al costo de oportunidad del capital (TMAR).</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397708775"/>
              </p:ext>
            </p:extLst>
          </p:nvPr>
        </p:nvGraphicFramePr>
        <p:xfrm>
          <a:off x="827582" y="2662618"/>
          <a:ext cx="7272812" cy="3011424"/>
        </p:xfrm>
        <a:graphic>
          <a:graphicData uri="http://schemas.openxmlformats.org/drawingml/2006/table">
            <a:tbl>
              <a:tblPr firstRow="1" firstCol="1" bandRow="1">
                <a:tableStyleId>{5C22544A-7EE6-4342-B048-85BDC9FD1C3A}</a:tableStyleId>
              </a:tblPr>
              <a:tblGrid>
                <a:gridCol w="2103014"/>
                <a:gridCol w="861633"/>
                <a:gridCol w="861633"/>
                <a:gridCol w="861633"/>
                <a:gridCol w="861633"/>
                <a:gridCol w="861633"/>
                <a:gridCol w="861633"/>
              </a:tblGrid>
              <a:tr h="200025">
                <a:tc gridSpan="7">
                  <a:txBody>
                    <a:bodyPr/>
                    <a:lstStyle/>
                    <a:p>
                      <a:pPr algn="ctr">
                        <a:lnSpc>
                          <a:spcPct val="115000"/>
                        </a:lnSpc>
                        <a:spcAft>
                          <a:spcPts val="0"/>
                        </a:spcAft>
                      </a:pPr>
                      <a:r>
                        <a:rPr lang="es-EC" sz="1200" b="1">
                          <a:effectLst/>
                        </a:rPr>
                        <a:t>VALOR ACTUAL NETO sin EL FINANCIAMIENTO</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00025">
                <a:tc>
                  <a:txBody>
                    <a:bodyPr/>
                    <a:lstStyle/>
                    <a:p>
                      <a:pPr>
                        <a:lnSpc>
                          <a:spcPct val="115000"/>
                        </a:lnSpc>
                        <a:spcAft>
                          <a:spcPts val="0"/>
                        </a:spcAft>
                      </a:pPr>
                      <a:r>
                        <a:rPr lang="es-EC" sz="1200" b="1">
                          <a:effectLst/>
                        </a:rPr>
                        <a:t>CONCEPTO</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AÑO 0</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2013</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2014</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2015</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2016</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5</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0025">
                <a:tc>
                  <a:txBody>
                    <a:bodyPr/>
                    <a:lstStyle/>
                    <a:p>
                      <a:pPr>
                        <a:lnSpc>
                          <a:spcPct val="115000"/>
                        </a:lnSpc>
                        <a:spcAft>
                          <a:spcPts val="0"/>
                        </a:spcAft>
                      </a:pPr>
                      <a:r>
                        <a:rPr lang="es-EC" sz="1200" b="1">
                          <a:effectLst/>
                        </a:rPr>
                        <a:t>FLUJO DE CAJA</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AÑO 0</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200" b="1">
                          <a:effectLst/>
                        </a:rPr>
                        <a:t>2013</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200" b="1">
                          <a:effectLst/>
                        </a:rPr>
                        <a:t>2014</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200" b="1">
                          <a:effectLst/>
                        </a:rPr>
                        <a:t>2015</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200" b="1">
                          <a:effectLst/>
                        </a:rPr>
                        <a:t>2016</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es-EC" sz="1200" b="1">
                          <a:effectLst/>
                        </a:rPr>
                        <a:t>5</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-59.362,88</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28.490,87</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33.053,80</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38.430,08</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44.775,63</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52.276,95</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200" b="1">
                          <a:effectLst/>
                        </a:rPr>
                        <a:t>TASA INTERNA DE RETORNO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600" b="1">
                        <a:effectLst/>
                      </a:endParaRPr>
                    </a:p>
                    <a:p>
                      <a:pPr>
                        <a:lnSpc>
                          <a:spcPct val="115000"/>
                        </a:lnSpc>
                        <a:spcAft>
                          <a:spcPts val="0"/>
                        </a:spcAft>
                      </a:pPr>
                      <a:r>
                        <a:rPr lang="es-EC" sz="1050" b="1">
                          <a:effectLst/>
                        </a:rPr>
                        <a:t>51,44%</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0500">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r>
              <a:tr h="200025">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c>
                  <a:txBody>
                    <a:bodyPr/>
                    <a:lstStyle/>
                    <a:p>
                      <a:endParaRPr lang="es-EC" sz="1600" b="1">
                        <a:solidFill>
                          <a:srgbClr val="365F91"/>
                        </a:solidFill>
                        <a:effectLst/>
                        <a:latin typeface="Calibri" panose="020F0502020204030204" pitchFamily="34" charset="0"/>
                      </a:endParaRPr>
                    </a:p>
                  </a:txBody>
                  <a:tcPr marL="68580" marR="68580" marT="0" marB="0"/>
                </a:tc>
              </a:tr>
              <a:tr h="200025">
                <a:tc gridSpan="7">
                  <a:txBody>
                    <a:bodyPr/>
                    <a:lstStyle/>
                    <a:p>
                      <a:pPr>
                        <a:lnSpc>
                          <a:spcPct val="115000"/>
                        </a:lnSpc>
                        <a:spcAft>
                          <a:spcPts val="0"/>
                        </a:spcAft>
                      </a:pPr>
                      <a:r>
                        <a:rPr lang="es-EC" sz="1200" b="1">
                          <a:effectLst/>
                        </a:rPr>
                        <a:t>VALOR ACTUAL NETO CON EL FINANCIAMIENTO</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00025">
                <a:tc>
                  <a:txBody>
                    <a:bodyPr/>
                    <a:lstStyle/>
                    <a:p>
                      <a:pPr>
                        <a:lnSpc>
                          <a:spcPct val="115000"/>
                        </a:lnSpc>
                        <a:spcAft>
                          <a:spcPts val="0"/>
                        </a:spcAft>
                      </a:pPr>
                      <a:r>
                        <a:rPr lang="es-EC" sz="1200" b="1">
                          <a:effectLst/>
                        </a:rPr>
                        <a:t>CONCEPTO</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AÑO 0</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2013</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2014</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2015</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2016</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b="1">
                          <a:effectLst/>
                        </a:rPr>
                        <a:t>5</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0025">
                <a:tc>
                  <a:txBody>
                    <a:bodyPr/>
                    <a:lstStyle/>
                    <a:p>
                      <a:pPr>
                        <a:lnSpc>
                          <a:spcPct val="115000"/>
                        </a:lnSpc>
                        <a:spcAft>
                          <a:spcPts val="0"/>
                        </a:spcAft>
                      </a:pPr>
                      <a:r>
                        <a:rPr lang="es-EC" sz="1200" b="1">
                          <a:effectLst/>
                        </a:rPr>
                        <a:t>FLUJO DE CAJA</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-29.362,88</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16.493,10</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21.543,86</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27.497,68</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34.526,97</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0"/>
                        </a:spcAft>
                      </a:pPr>
                      <a:r>
                        <a:rPr lang="es-EC" sz="1050" b="1">
                          <a:effectLst/>
                        </a:rPr>
                        <a:t>42.837,77</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200025">
                <a:tc>
                  <a:txBody>
                    <a:bodyPr/>
                    <a:lstStyle/>
                    <a:p>
                      <a:pPr>
                        <a:lnSpc>
                          <a:spcPct val="115000"/>
                        </a:lnSpc>
                        <a:spcAft>
                          <a:spcPts val="0"/>
                        </a:spcAft>
                      </a:pPr>
                      <a:r>
                        <a:rPr lang="es-EC" sz="1200" b="1">
                          <a:effectLst/>
                        </a:rPr>
                        <a:t>TASA INTERNA DE RETORNO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71,28%</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a:effectLst/>
                        </a:rPr>
                        <a:t> </a:t>
                      </a:r>
                      <a:endParaRPr lang="es-EC" sz="16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0"/>
                        </a:spcAft>
                      </a:pPr>
                      <a:r>
                        <a:rPr lang="es-EC" sz="1200" b="1" dirty="0">
                          <a:effectLst/>
                        </a:rPr>
                        <a:t> </a:t>
                      </a:r>
                      <a:endParaRPr lang="es-EC" sz="16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851920" y="404664"/>
            <a:ext cx="4464496" cy="578328"/>
          </a:xfrm>
          <a:prstGeom prst="rect">
            <a:avLst/>
          </a:prstGeom>
          <a:solidFill>
            <a:schemeClr val="accent4">
              <a:lumMod val="40000"/>
              <a:lumOff val="60000"/>
            </a:schemeClr>
          </a:solidFill>
        </p:spPr>
        <p:txBody>
          <a:bodyPr vert="horz" lIns="0" rIns="0" bIns="0" anchor="b">
            <a:noAutofit/>
          </a:bodyPr>
          <a:lstStyle/>
          <a:p>
            <a:pPr marL="0" marR="0" lvl="3" indent="0" algn="ctr" defTabSz="914400" rtl="0" eaLnBrk="1" fontAlgn="auto" latinLnBrk="0" hangingPunct="1">
              <a:lnSpc>
                <a:spcPct val="100000"/>
              </a:lnSpc>
              <a:spcBef>
                <a:spcPct val="0"/>
              </a:spcBef>
              <a:spcAft>
                <a:spcPts val="0"/>
              </a:spcAft>
              <a:buClrTx/>
              <a:buSzTx/>
              <a:buFontTx/>
              <a:buNone/>
              <a:tabLst/>
              <a:defRPr/>
            </a:pPr>
            <a:r>
              <a:rPr kumimoji="0" lang="es-EC" sz="1600" b="1" i="0" u="none" strike="noStrike" kern="0" cap="none" spc="0" normalizeH="0" baseline="0" noProof="0" dirty="0" smtClean="0">
                <a:ln>
                  <a:noFill/>
                </a:ln>
                <a:solidFill>
                  <a:sysClr val="windowText" lastClr="000000"/>
                </a:solidFill>
                <a:effectLst/>
                <a:uLnTx/>
                <a:uFillTx/>
              </a:rPr>
              <a:t>RELACIÓN</a:t>
            </a:r>
            <a:r>
              <a:rPr kumimoji="0" lang="es-EC" sz="1600" b="1" i="0" u="none" strike="noStrike" kern="0" cap="none" spc="0" normalizeH="0" noProof="0" dirty="0" smtClean="0">
                <a:ln>
                  <a:noFill/>
                </a:ln>
                <a:solidFill>
                  <a:sysClr val="windowText" lastClr="000000"/>
                </a:solidFill>
                <a:effectLst/>
                <a:uLnTx/>
                <a:uFillTx/>
              </a:rPr>
              <a:t> COSTO BENEFICIO V/B</a:t>
            </a:r>
            <a:endParaRPr kumimoji="0" lang="es-EC" sz="1600" b="1" i="0" u="none" strike="noStrike" kern="0" cap="none" spc="0" normalizeH="0" baseline="0" noProof="0" dirty="0">
              <a:ln>
                <a:noFill/>
              </a:ln>
              <a:solidFill>
                <a:sysClr val="windowText" lastClr="000000"/>
              </a:solidFill>
              <a:effectLst/>
              <a:uLnTx/>
              <a:uFillTx/>
            </a:endParaRPr>
          </a:p>
        </p:txBody>
      </p:sp>
      <p:sp>
        <p:nvSpPr>
          <p:cNvPr id="552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10" name="9 Rectángulo"/>
          <p:cNvSpPr/>
          <p:nvPr/>
        </p:nvSpPr>
        <p:spPr>
          <a:xfrm>
            <a:off x="395536" y="5805264"/>
            <a:ext cx="7952667" cy="954107"/>
          </a:xfrm>
          <a:prstGeom prst="rect">
            <a:avLst/>
          </a:prstGeom>
          <a:solidFill>
            <a:schemeClr val="accent4">
              <a:lumMod val="40000"/>
              <a:lumOff val="60000"/>
            </a:schemeClr>
          </a:solidFill>
        </p:spPr>
        <p:txBody>
          <a:bodyPr wrap="square">
            <a:spAutoFit/>
          </a:bodyPr>
          <a:lstStyle/>
          <a:p>
            <a:r>
              <a:rPr lang="es-EC" sz="1400" dirty="0"/>
              <a:t>La relación costo beneficio siendo </a:t>
            </a:r>
            <a:r>
              <a:rPr lang="es-MX" sz="1400" dirty="0"/>
              <a:t>mayor que la unidad (C/B &gt;1), </a:t>
            </a:r>
            <a:r>
              <a:rPr lang="es-EC" sz="1400" dirty="0"/>
              <a:t>del proyecto sin financiamiento es de 1,27 es decir que por cada dólar invertido obtenemos un rendimiento del $0,27 y la relación beneficio/costo del proyecto con financiamiento es de 2,27 es decir que por cada dólar invertido obtenemos un rendimiento del $1,27.</a:t>
            </a:r>
          </a:p>
        </p:txBody>
      </p:sp>
      <p:sp>
        <p:nvSpPr>
          <p:cNvPr id="69635" name="Rectangle 3"/>
          <p:cNvSpPr>
            <a:spLocks noChangeArrowheads="1"/>
          </p:cNvSpPr>
          <p:nvPr/>
        </p:nvSpPr>
        <p:spPr bwMode="auto">
          <a:xfrm>
            <a:off x="1223628" y="1196752"/>
            <a:ext cx="669674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sz="1600" b="1" dirty="0" smtClean="0"/>
              <a:t>Contrario al VAN, cuyos resultados están expresados en términos absolutos, este indicador financiero expresa la rentabilidad en términos relativos. La interpretación de tales resultados es en centavos por cada "dólar" que se ha invertido. </a:t>
            </a:r>
          </a:p>
        </p:txBody>
      </p:sp>
      <p:graphicFrame>
        <p:nvGraphicFramePr>
          <p:cNvPr id="2" name="Tabla 1"/>
          <p:cNvGraphicFramePr>
            <a:graphicFrameLocks noGrp="1"/>
          </p:cNvGraphicFramePr>
          <p:nvPr>
            <p:extLst>
              <p:ext uri="{D42A27DB-BD31-4B8C-83A1-F6EECF244321}">
                <p14:modId xmlns:p14="http://schemas.microsoft.com/office/powerpoint/2010/main" val="1659480721"/>
              </p:ext>
            </p:extLst>
          </p:nvPr>
        </p:nvGraphicFramePr>
        <p:xfrm>
          <a:off x="719573" y="2358154"/>
          <a:ext cx="7488830" cy="3488436"/>
        </p:xfrm>
        <a:graphic>
          <a:graphicData uri="http://schemas.openxmlformats.org/drawingml/2006/table">
            <a:tbl>
              <a:tblPr firstRow="1" firstCol="1" bandRow="1">
                <a:tableStyleId>{5C22544A-7EE6-4342-B048-85BDC9FD1C3A}</a:tableStyleId>
              </a:tblPr>
              <a:tblGrid>
                <a:gridCol w="2080471"/>
                <a:gridCol w="982947"/>
                <a:gridCol w="887322"/>
                <a:gridCol w="876124"/>
                <a:gridCol w="887322"/>
                <a:gridCol w="887322"/>
                <a:gridCol w="887322"/>
              </a:tblGrid>
              <a:tr h="165834">
                <a:tc gridSpan="7">
                  <a:txBody>
                    <a:bodyPr/>
                    <a:lstStyle/>
                    <a:p>
                      <a:pPr algn="ctr">
                        <a:lnSpc>
                          <a:spcPct val="115000"/>
                        </a:lnSpc>
                        <a:spcAft>
                          <a:spcPts val="0"/>
                        </a:spcAft>
                      </a:pPr>
                      <a:r>
                        <a:rPr lang="es-EC" sz="1050" b="1" dirty="0">
                          <a:effectLst/>
                        </a:rPr>
                        <a:t>RAZON COSTO BENEFICIO SIN EL FINANCIAMIENTO</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5834">
                <a:tc>
                  <a:txBody>
                    <a:bodyPr/>
                    <a:lstStyle/>
                    <a:p>
                      <a:pPr algn="ctr">
                        <a:lnSpc>
                          <a:spcPct val="115000"/>
                        </a:lnSpc>
                        <a:spcAft>
                          <a:spcPts val="0"/>
                        </a:spcAft>
                      </a:pPr>
                      <a:r>
                        <a:rPr lang="es-EC" sz="1050" b="1">
                          <a:effectLst/>
                        </a:rPr>
                        <a:t>CONCEPTO</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AÑO 0</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2013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2014</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2015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2016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5834">
                <a:tc>
                  <a:txBody>
                    <a:bodyPr/>
                    <a:lstStyle/>
                    <a:p>
                      <a:pPr>
                        <a:lnSpc>
                          <a:spcPct val="115000"/>
                        </a:lnSpc>
                        <a:spcAft>
                          <a:spcPts val="0"/>
                        </a:spcAft>
                      </a:pPr>
                      <a:r>
                        <a:rPr lang="es-EC" sz="1050" b="1">
                          <a:effectLst/>
                        </a:rPr>
                        <a:t>FLUJOS DESCONTADO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-59.362,88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25.293,74</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26.051,70</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26.890,16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27.814,49</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28.830,16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1544">
                <a:tc>
                  <a:txBody>
                    <a:bodyPr/>
                    <a:lstStyle/>
                    <a:p>
                      <a:pPr>
                        <a:lnSpc>
                          <a:spcPct val="115000"/>
                        </a:lnSpc>
                        <a:spcAft>
                          <a:spcPts val="0"/>
                        </a:spcAft>
                      </a:pPr>
                      <a:r>
                        <a:rPr lang="es-EC" sz="1050" b="1">
                          <a:effectLst/>
                        </a:rPr>
                        <a:t>FLUJOS DESCONTADO ACUMULADO</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-59.362,88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-34.069,14</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-8.017,43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18.872,73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46.687,22</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75.517,38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7937">
                <a:tc>
                  <a:txBody>
                    <a:bodyPr/>
                    <a:lstStyle/>
                    <a:p>
                      <a:pPr>
                        <a:lnSpc>
                          <a:spcPct val="115000"/>
                        </a:lnSpc>
                        <a:spcAft>
                          <a:spcPts val="0"/>
                        </a:spcAft>
                      </a:pPr>
                      <a:r>
                        <a:rPr lang="es-EC" sz="1050" b="1">
                          <a:effectLst/>
                        </a:rPr>
                        <a:t>TOTAL FLUJO DESCONTADO</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134.880,26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7937">
                <a:tc>
                  <a:txBody>
                    <a:bodyPr/>
                    <a:lstStyle/>
                    <a:p>
                      <a:pPr>
                        <a:lnSpc>
                          <a:spcPct val="115000"/>
                        </a:lnSpc>
                        <a:spcAft>
                          <a:spcPts val="0"/>
                        </a:spcAft>
                      </a:pPr>
                      <a:r>
                        <a:rPr lang="es-EC" sz="1050" b="1">
                          <a:effectLst/>
                        </a:rPr>
                        <a:t>VAN</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75.517,38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r>
              <a:tr h="157937">
                <a:tc>
                  <a:txBody>
                    <a:bodyPr/>
                    <a:lstStyle/>
                    <a:p>
                      <a:pPr>
                        <a:lnSpc>
                          <a:spcPct val="115000"/>
                        </a:lnSpc>
                        <a:spcAft>
                          <a:spcPts val="0"/>
                        </a:spcAft>
                      </a:pPr>
                      <a:r>
                        <a:rPr lang="es-EC" sz="1050" b="1">
                          <a:effectLst/>
                        </a:rPr>
                        <a:t>CB ( VAN/INV)</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1,27</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r>
              <a:tr h="157937">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r>
              <a:tr h="165834">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r>
              <a:tr h="165834">
                <a:tc gridSpan="7">
                  <a:txBody>
                    <a:bodyPr/>
                    <a:lstStyle/>
                    <a:p>
                      <a:pPr>
                        <a:lnSpc>
                          <a:spcPct val="115000"/>
                        </a:lnSpc>
                        <a:spcAft>
                          <a:spcPts val="0"/>
                        </a:spcAft>
                      </a:pPr>
                      <a:r>
                        <a:rPr lang="es-EC" sz="1050" b="1">
                          <a:effectLst/>
                        </a:rPr>
                        <a:t>RAZON COSTO BENEFICIO CON EL FNNACIAMIENTO</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5834">
                <a:tc>
                  <a:txBody>
                    <a:bodyPr/>
                    <a:lstStyle/>
                    <a:p>
                      <a:pPr>
                        <a:lnSpc>
                          <a:spcPct val="115000"/>
                        </a:lnSpc>
                        <a:spcAft>
                          <a:spcPts val="0"/>
                        </a:spcAft>
                      </a:pPr>
                      <a:r>
                        <a:rPr lang="es-EC" sz="1050" b="1">
                          <a:effectLst/>
                        </a:rPr>
                        <a:t>CONCEPTO</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AÑO 0</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2013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2014</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2015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2016</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050" b="1">
                          <a:effectLst/>
                        </a:rPr>
                        <a:t>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5834">
                <a:tc>
                  <a:txBody>
                    <a:bodyPr/>
                    <a:lstStyle/>
                    <a:p>
                      <a:pPr>
                        <a:lnSpc>
                          <a:spcPct val="115000"/>
                        </a:lnSpc>
                        <a:spcAft>
                          <a:spcPts val="0"/>
                        </a:spcAft>
                      </a:pPr>
                      <a:r>
                        <a:rPr lang="es-EC" sz="1050" b="1">
                          <a:effectLst/>
                        </a:rPr>
                        <a:t>FLUJOS DESCONTADO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-29.362,88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14.642,31</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16.980,02</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19.240,58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21.448,05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23.624,55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1544">
                <a:tc>
                  <a:txBody>
                    <a:bodyPr/>
                    <a:lstStyle/>
                    <a:p>
                      <a:pPr>
                        <a:lnSpc>
                          <a:spcPct val="115000"/>
                        </a:lnSpc>
                        <a:spcAft>
                          <a:spcPts val="0"/>
                        </a:spcAft>
                      </a:pPr>
                      <a:r>
                        <a:rPr lang="es-EC" sz="1050" b="1">
                          <a:effectLst/>
                        </a:rPr>
                        <a:t>FLUJOS DESCONTADO ACUMULADO</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-29.362,88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-14.720,57</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2.259,45</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21.500,02</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42.948,08</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66.572,63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7937">
                <a:tc>
                  <a:txBody>
                    <a:bodyPr/>
                    <a:lstStyle/>
                    <a:p>
                      <a:pPr>
                        <a:lnSpc>
                          <a:spcPct val="115000"/>
                        </a:lnSpc>
                        <a:spcAft>
                          <a:spcPts val="0"/>
                        </a:spcAft>
                      </a:pPr>
                      <a:r>
                        <a:rPr lang="es-EC" sz="1050" b="1">
                          <a:effectLst/>
                        </a:rPr>
                        <a:t>TOTAL FLUJO DESCONTADO</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95.935,51</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050" b="1">
                          <a:effectLst/>
                        </a:rPr>
                        <a:t> </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7937">
                <a:tc>
                  <a:txBody>
                    <a:bodyPr/>
                    <a:lstStyle/>
                    <a:p>
                      <a:pPr>
                        <a:lnSpc>
                          <a:spcPct val="115000"/>
                        </a:lnSpc>
                        <a:spcAft>
                          <a:spcPts val="0"/>
                        </a:spcAft>
                      </a:pPr>
                      <a:r>
                        <a:rPr lang="es-EC" sz="1050" b="1">
                          <a:effectLst/>
                        </a:rPr>
                        <a:t>VAN</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a:effectLst/>
                        </a:rPr>
                        <a:t>66.572,63</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r>
              <a:tr h="157937">
                <a:tc>
                  <a:txBody>
                    <a:bodyPr/>
                    <a:lstStyle/>
                    <a:p>
                      <a:pPr>
                        <a:lnSpc>
                          <a:spcPct val="115000"/>
                        </a:lnSpc>
                        <a:spcAft>
                          <a:spcPts val="0"/>
                        </a:spcAft>
                      </a:pPr>
                      <a:r>
                        <a:rPr lang="es-EC" sz="1050" b="1">
                          <a:effectLst/>
                        </a:rPr>
                        <a:t>CB ( VAN/INV)</a:t>
                      </a:r>
                      <a:endParaRPr lang="es-EC" sz="140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050" b="1" dirty="0">
                          <a:effectLst/>
                        </a:rPr>
                        <a:t>2,27</a:t>
                      </a:r>
                      <a:endParaRPr lang="es-EC" sz="140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a:solidFill>
                          <a:srgbClr val="365F91"/>
                        </a:solidFill>
                        <a:effectLst/>
                        <a:latin typeface="Calibri" panose="020F0502020204030204" pitchFamily="34" charset="0"/>
                      </a:endParaRPr>
                    </a:p>
                  </a:txBody>
                  <a:tcPr marL="68580" marR="68580" marT="0" marB="0"/>
                </a:tc>
                <a:tc>
                  <a:txBody>
                    <a:bodyPr/>
                    <a:lstStyle/>
                    <a:p>
                      <a:endParaRPr lang="es-EC" sz="1400" b="1" dirty="0">
                        <a:solidFill>
                          <a:srgbClr val="365F91"/>
                        </a:solidFill>
                        <a:effectLst/>
                        <a:latin typeface="Calibri" panose="020F0502020204030204" pitchFamily="34"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851920" y="404664"/>
            <a:ext cx="4464496" cy="578328"/>
          </a:xfrm>
          <a:prstGeom prst="rect">
            <a:avLst/>
          </a:prstGeom>
          <a:solidFill>
            <a:schemeClr val="accent1">
              <a:lumMod val="40000"/>
              <a:lumOff val="60000"/>
            </a:schemeClr>
          </a:solidFill>
        </p:spPr>
        <p:txBody>
          <a:bodyPr vert="horz" lIns="0" rIns="0" bIns="0" anchor="b">
            <a:noAutofit/>
          </a:bodyPr>
          <a:lstStyle/>
          <a:p>
            <a:pPr marL="0" marR="0" lvl="3" indent="0" algn="ctr" defTabSz="914400" rtl="0" eaLnBrk="1" fontAlgn="auto" latinLnBrk="0" hangingPunct="1">
              <a:lnSpc>
                <a:spcPct val="100000"/>
              </a:lnSpc>
              <a:spcBef>
                <a:spcPct val="0"/>
              </a:spcBef>
              <a:spcAft>
                <a:spcPts val="0"/>
              </a:spcAft>
              <a:buClrTx/>
              <a:buSzTx/>
              <a:buFontTx/>
              <a:buNone/>
              <a:tabLst/>
              <a:defRPr/>
            </a:pPr>
            <a:r>
              <a:rPr kumimoji="0" lang="es-EC" sz="1600" b="1" i="0" u="none" strike="noStrike" kern="0" cap="none" spc="0" normalizeH="0" baseline="0" noProof="0" dirty="0" smtClean="0">
                <a:ln>
                  <a:noFill/>
                </a:ln>
                <a:solidFill>
                  <a:sysClr val="windowText" lastClr="000000"/>
                </a:solidFill>
                <a:effectLst/>
                <a:uLnTx/>
                <a:uFillTx/>
              </a:rPr>
              <a:t>RELACIÓN</a:t>
            </a:r>
            <a:r>
              <a:rPr kumimoji="0" lang="es-EC" sz="1600" b="1" i="0" u="none" strike="noStrike" kern="0" cap="none" spc="0" normalizeH="0" noProof="0" dirty="0" smtClean="0">
                <a:ln>
                  <a:noFill/>
                </a:ln>
                <a:solidFill>
                  <a:sysClr val="windowText" lastClr="000000"/>
                </a:solidFill>
                <a:effectLst/>
                <a:uLnTx/>
                <a:uFillTx/>
              </a:rPr>
              <a:t> COSTO BENEFICIO C/B</a:t>
            </a:r>
            <a:endParaRPr kumimoji="0" lang="es-EC" sz="1600" b="1" i="0" u="none" strike="noStrike" kern="0" cap="none" spc="0" normalizeH="0" baseline="0" noProof="0" dirty="0">
              <a:ln>
                <a:noFill/>
              </a:ln>
              <a:solidFill>
                <a:sysClr val="windowText" lastClr="000000"/>
              </a:solidFill>
              <a:effectLst/>
              <a:uLnTx/>
              <a:uFillTx/>
            </a:endParaRPr>
          </a:p>
        </p:txBody>
      </p:sp>
      <p:sp>
        <p:nvSpPr>
          <p:cNvPr id="552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Tabla 1"/>
          <p:cNvGraphicFramePr>
            <a:graphicFrameLocks noGrp="1"/>
          </p:cNvGraphicFramePr>
          <p:nvPr>
            <p:extLst>
              <p:ext uri="{D42A27DB-BD31-4B8C-83A1-F6EECF244321}">
                <p14:modId xmlns:p14="http://schemas.microsoft.com/office/powerpoint/2010/main" val="35884588"/>
              </p:ext>
            </p:extLst>
          </p:nvPr>
        </p:nvGraphicFramePr>
        <p:xfrm>
          <a:off x="683568" y="1052736"/>
          <a:ext cx="7740860" cy="5681390"/>
        </p:xfrm>
        <a:graphic>
          <a:graphicData uri="http://schemas.openxmlformats.org/drawingml/2006/table">
            <a:tbl>
              <a:tblPr firstRow="1" firstCol="1" bandRow="1">
                <a:tableStyleId>{5C22544A-7EE6-4342-B048-85BDC9FD1C3A}</a:tableStyleId>
              </a:tblPr>
              <a:tblGrid>
                <a:gridCol w="2590984"/>
                <a:gridCol w="960235"/>
                <a:gridCol w="959367"/>
                <a:gridCol w="815376"/>
                <a:gridCol w="804966"/>
                <a:gridCol w="804966"/>
                <a:gridCol w="804966"/>
              </a:tblGrid>
              <a:tr h="114649">
                <a:tc gridSpan="7">
                  <a:txBody>
                    <a:bodyPr/>
                    <a:lstStyle/>
                    <a:p>
                      <a:pPr algn="ctr">
                        <a:lnSpc>
                          <a:spcPct val="115000"/>
                        </a:lnSpc>
                        <a:spcAft>
                          <a:spcPts val="0"/>
                        </a:spcAft>
                      </a:pPr>
                      <a:r>
                        <a:rPr lang="es-EC" sz="1050" b="1" dirty="0">
                          <a:effectLst/>
                        </a:rPr>
                        <a:t>PERIODO DE LA RECUPERACION SIN EL FINANCIAMIENTO</a:t>
                      </a:r>
                      <a:endParaRPr lang="es-EC" sz="105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14649">
                <a:tc>
                  <a:txBody>
                    <a:bodyPr/>
                    <a:lstStyle/>
                    <a:p>
                      <a:pPr algn="ctr">
                        <a:lnSpc>
                          <a:spcPct val="115000"/>
                        </a:lnSpc>
                        <a:spcAft>
                          <a:spcPts val="0"/>
                        </a:spcAft>
                      </a:pPr>
                      <a:r>
                        <a:rPr lang="es-EC" sz="1050" b="1" dirty="0">
                          <a:effectLst/>
                        </a:rPr>
                        <a:t>CONCEPTO</a:t>
                      </a:r>
                      <a:endParaRPr lang="es-EC" sz="1050" b="1" dirty="0">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AÑO 0</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2013</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2014</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2015</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2016</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5</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r>
              <a:tr h="160726">
                <a:tc>
                  <a:txBody>
                    <a:bodyPr/>
                    <a:lstStyle/>
                    <a:p>
                      <a:pPr>
                        <a:lnSpc>
                          <a:spcPct val="115000"/>
                        </a:lnSpc>
                        <a:spcAft>
                          <a:spcPts val="0"/>
                        </a:spcAft>
                      </a:pPr>
                      <a:r>
                        <a:rPr lang="es-EC" sz="1050" b="1">
                          <a:effectLst/>
                        </a:rPr>
                        <a:t>FLUJO DE CAJA</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-59.362,88</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28.490,87</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33.053,80</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38.430,08</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44.775,63</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52.276,95</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r>
              <a:tr h="200908">
                <a:tc>
                  <a:txBody>
                    <a:bodyPr/>
                    <a:lstStyle/>
                    <a:p>
                      <a:pPr>
                        <a:lnSpc>
                          <a:spcPct val="115000"/>
                        </a:lnSpc>
                        <a:spcAft>
                          <a:spcPts val="0"/>
                        </a:spcAft>
                      </a:pPr>
                      <a:r>
                        <a:rPr lang="es-EC" sz="1050" b="1">
                          <a:effectLst/>
                        </a:rPr>
                        <a:t>RECUPERACION INVERSION</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59.362,88</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gridSpan="2">
                  <a:txBody>
                    <a:bodyPr/>
                    <a:lstStyle/>
                    <a:p>
                      <a:pPr algn="ctr">
                        <a:lnSpc>
                          <a:spcPct val="115000"/>
                        </a:lnSpc>
                        <a:spcAft>
                          <a:spcPts val="0"/>
                        </a:spcAft>
                      </a:pPr>
                      <a:r>
                        <a:rPr lang="es-EC" sz="1050" b="1">
                          <a:effectLst/>
                        </a:rPr>
                        <a:t>61.544,67</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hMerge="1">
                  <a:txBody>
                    <a:bodyPr/>
                    <a:lstStyle/>
                    <a:p>
                      <a:endParaRPr lang="es-EC"/>
                    </a:p>
                  </a:txBody>
                  <a:tcPr/>
                </a:tc>
                <a:tc>
                  <a:txBody>
                    <a:bodyPr/>
                    <a:lstStyle/>
                    <a:p>
                      <a:pP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r>
              <a:tr h="109189">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220999">
                <a:tc>
                  <a:txBody>
                    <a:bodyPr/>
                    <a:lstStyle/>
                    <a:p>
                      <a:pPr>
                        <a:lnSpc>
                          <a:spcPct val="115000"/>
                        </a:lnSpc>
                        <a:spcAft>
                          <a:spcPts val="0"/>
                        </a:spcAft>
                      </a:pPr>
                      <a:r>
                        <a:rPr lang="es-EC" sz="1050" b="1">
                          <a:effectLst/>
                        </a:rPr>
                        <a:t>COSTO NO RECUPE(INV-FC1)</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50" b="1">
                          <a:effectLst/>
                        </a:rPr>
                        <a:t>30.872,01</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nSpc>
                          <a:spcPct val="115000"/>
                        </a:lnSpc>
                        <a:spcAft>
                          <a:spcPts val="0"/>
                        </a:spcAft>
                      </a:pPr>
                      <a:r>
                        <a:rPr lang="es-EC" sz="1050" b="1">
                          <a:effectLst/>
                        </a:rPr>
                        <a:t>FN2 / CNR</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0,93</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nSpc>
                          <a:spcPct val="115000"/>
                        </a:lnSpc>
                        <a:spcAft>
                          <a:spcPts val="0"/>
                        </a:spcAft>
                      </a:pPr>
                      <a:r>
                        <a:rPr lang="es-EC" sz="1050" b="1">
                          <a:effectLst/>
                        </a:rPr>
                        <a:t>PERIODO RECUP(2+0,93)</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2,93</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4649">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AÑOS</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MESES</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DIAS</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gn="ctr">
                        <a:lnSpc>
                          <a:spcPct val="115000"/>
                        </a:lnSpc>
                        <a:spcAft>
                          <a:spcPts val="0"/>
                        </a:spcAft>
                      </a:pPr>
                      <a:r>
                        <a:rPr lang="es-EC" sz="1050" b="1">
                          <a:effectLst/>
                        </a:rPr>
                        <a:t>PERIODO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12*0,93</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220999">
                <a:tc>
                  <a:txBody>
                    <a:bodyPr/>
                    <a:lstStyle/>
                    <a:p>
                      <a:pPr algn="ctr">
                        <a:lnSpc>
                          <a:spcPct val="115000"/>
                        </a:lnSpc>
                        <a:spcAft>
                          <a:spcPts val="0"/>
                        </a:spcAft>
                      </a:pPr>
                      <a:r>
                        <a:rPr lang="es-EC" sz="1050" b="1">
                          <a:effectLst/>
                        </a:rPr>
                        <a:t>DE</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11,16</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30*0,16</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gn="ctr">
                        <a:lnSpc>
                          <a:spcPct val="115000"/>
                        </a:lnSpc>
                        <a:spcAft>
                          <a:spcPts val="0"/>
                        </a:spcAft>
                      </a:pPr>
                      <a:r>
                        <a:rPr lang="es-EC" sz="1050" b="1">
                          <a:effectLst/>
                        </a:rPr>
                        <a:t>RECUPERACION</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11</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4,8</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4649">
                <a:tc>
                  <a:txBody>
                    <a:bodyPr/>
                    <a:lstStyle/>
                    <a:p>
                      <a:pPr algn="ct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11</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4</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09189">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4649">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4649">
                <a:tc gridSpan="7">
                  <a:txBody>
                    <a:bodyPr/>
                    <a:lstStyle/>
                    <a:p>
                      <a:pPr algn="ctr">
                        <a:lnSpc>
                          <a:spcPct val="115000"/>
                        </a:lnSpc>
                        <a:spcAft>
                          <a:spcPts val="0"/>
                        </a:spcAft>
                      </a:pPr>
                      <a:r>
                        <a:rPr lang="es-EC" sz="1050" b="1">
                          <a:effectLst/>
                        </a:rPr>
                        <a:t>PERIODO DE LA RECUPERACION CON EL FINANCIAMIENTO</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14649">
                <a:tc>
                  <a:txBody>
                    <a:bodyPr/>
                    <a:lstStyle/>
                    <a:p>
                      <a:pPr algn="ctr">
                        <a:lnSpc>
                          <a:spcPct val="115000"/>
                        </a:lnSpc>
                        <a:spcAft>
                          <a:spcPts val="0"/>
                        </a:spcAft>
                      </a:pPr>
                      <a:r>
                        <a:rPr lang="es-EC" sz="1050" b="1">
                          <a:effectLst/>
                        </a:rPr>
                        <a:t>CONCEPTO</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AÑO 0</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2013</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2014</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2015</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2016</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2017</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r>
              <a:tr h="160726">
                <a:tc>
                  <a:txBody>
                    <a:bodyPr/>
                    <a:lstStyle/>
                    <a:p>
                      <a:pPr>
                        <a:lnSpc>
                          <a:spcPct val="115000"/>
                        </a:lnSpc>
                        <a:spcAft>
                          <a:spcPts val="0"/>
                        </a:spcAft>
                      </a:pPr>
                      <a:r>
                        <a:rPr lang="es-EC" sz="1050" b="1">
                          <a:effectLst/>
                        </a:rPr>
                        <a:t>FLUJO DE CAJA</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-29.362,88</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16.493,10</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21.543,86</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27.497,68</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34.526,97</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42.837,77</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r>
              <a:tr h="200908">
                <a:tc>
                  <a:txBody>
                    <a:bodyPr/>
                    <a:lstStyle/>
                    <a:p>
                      <a:pPr>
                        <a:lnSpc>
                          <a:spcPct val="115000"/>
                        </a:lnSpc>
                        <a:spcAft>
                          <a:spcPts val="0"/>
                        </a:spcAft>
                      </a:pPr>
                      <a:r>
                        <a:rPr lang="es-EC" sz="1050" b="1">
                          <a:effectLst/>
                        </a:rPr>
                        <a:t>RECUPERACION INVERSION</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00" b="1">
                          <a:effectLst/>
                        </a:rPr>
                        <a:t>29.362,88</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50" b="1">
                          <a:effectLst/>
                        </a:rPr>
                        <a:t>38.036,95</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r>
              <a:tr h="109189">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220999">
                <a:tc>
                  <a:txBody>
                    <a:bodyPr/>
                    <a:lstStyle/>
                    <a:p>
                      <a:pPr>
                        <a:lnSpc>
                          <a:spcPct val="115000"/>
                        </a:lnSpc>
                        <a:spcAft>
                          <a:spcPts val="0"/>
                        </a:spcAft>
                      </a:pPr>
                      <a:r>
                        <a:rPr lang="es-EC" sz="1050" b="1">
                          <a:effectLst/>
                        </a:rPr>
                        <a:t>COSTO NO RECUPE(INV-FC1-fC2)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r">
                        <a:lnSpc>
                          <a:spcPct val="115000"/>
                        </a:lnSpc>
                        <a:spcAft>
                          <a:spcPts val="0"/>
                        </a:spcAft>
                      </a:pPr>
                      <a:r>
                        <a:rPr lang="es-EC" sz="1050" b="1">
                          <a:effectLst/>
                        </a:rPr>
                        <a:t>12.869,78</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nSpc>
                          <a:spcPct val="115000"/>
                        </a:lnSpc>
                        <a:spcAft>
                          <a:spcPts val="0"/>
                        </a:spcAft>
                      </a:pPr>
                      <a:r>
                        <a:rPr lang="es-EC" sz="1050" b="1">
                          <a:effectLst/>
                        </a:rPr>
                        <a:t>FN3 / CNR</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0,60</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nSpc>
                          <a:spcPct val="115000"/>
                        </a:lnSpc>
                        <a:spcAft>
                          <a:spcPts val="0"/>
                        </a:spcAft>
                      </a:pPr>
                      <a:r>
                        <a:rPr lang="es-EC" sz="1050" b="1">
                          <a:effectLst/>
                        </a:rPr>
                        <a:t>PERIODO RECUP(2+0,60)</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2,60</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4649">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AÑOS</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MESES</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DIAS</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gn="ctr">
                        <a:lnSpc>
                          <a:spcPct val="115000"/>
                        </a:lnSpc>
                        <a:spcAft>
                          <a:spcPts val="0"/>
                        </a:spcAft>
                      </a:pPr>
                      <a:r>
                        <a:rPr lang="es-EC" sz="1050" b="1">
                          <a:effectLst/>
                        </a:rPr>
                        <a:t>PERIODO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12*0,60</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gn="ctr">
                        <a:lnSpc>
                          <a:spcPct val="115000"/>
                        </a:lnSpc>
                        <a:spcAft>
                          <a:spcPts val="0"/>
                        </a:spcAft>
                      </a:pPr>
                      <a:r>
                        <a:rPr lang="es-EC" sz="1050" b="1">
                          <a:effectLst/>
                        </a:rPr>
                        <a:t>DE</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7,2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30*0,2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0499">
                <a:tc>
                  <a:txBody>
                    <a:bodyPr/>
                    <a:lstStyle/>
                    <a:p>
                      <a:pPr algn="ctr">
                        <a:lnSpc>
                          <a:spcPct val="115000"/>
                        </a:lnSpc>
                        <a:spcAft>
                          <a:spcPts val="0"/>
                        </a:spcAft>
                      </a:pPr>
                      <a:r>
                        <a:rPr lang="es-EC" sz="1050" b="1">
                          <a:effectLst/>
                        </a:rPr>
                        <a:t>RECUPERACION</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7</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6</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14649">
                <a:tc>
                  <a:txBody>
                    <a:bodyPr/>
                    <a:lstStyle/>
                    <a:p>
                      <a:pPr algn="ctr">
                        <a:lnSpc>
                          <a:spcPct val="115000"/>
                        </a:lnSpc>
                        <a:spcAft>
                          <a:spcPts val="0"/>
                        </a:spcAft>
                      </a:pPr>
                      <a:r>
                        <a:rPr lang="es-EC" sz="1050" b="1">
                          <a:effectLst/>
                        </a:rPr>
                        <a:t> </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2</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7</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pPr algn="ctr">
                        <a:lnSpc>
                          <a:spcPct val="115000"/>
                        </a:lnSpc>
                        <a:spcAft>
                          <a:spcPts val="0"/>
                        </a:spcAft>
                      </a:pPr>
                      <a:r>
                        <a:rPr lang="es-EC" sz="1050" b="1">
                          <a:effectLst/>
                        </a:rPr>
                        <a:t>6</a:t>
                      </a:r>
                      <a:endParaRPr lang="es-EC" sz="1050" b="1">
                        <a:solidFill>
                          <a:srgbClr val="365F91"/>
                        </a:solidFill>
                        <a:effectLst/>
                        <a:latin typeface="Calibri" panose="020F0502020204030204" pitchFamily="34" charset="0"/>
                        <a:ea typeface="Calibri" panose="020F0502020204030204" pitchFamily="34" charset="0"/>
                        <a:cs typeface="Times New Roman" panose="02020603050405020304" pitchFamily="18"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r>
              <a:tr h="109189">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a:solidFill>
                          <a:srgbClr val="365F91"/>
                        </a:solidFill>
                        <a:effectLst/>
                        <a:latin typeface="Calibri" panose="020F0502020204030204" pitchFamily="34" charset="0"/>
                      </a:endParaRPr>
                    </a:p>
                  </a:txBody>
                  <a:tcPr marL="39308" marR="39308" marT="0" marB="0"/>
                </a:tc>
                <a:tc>
                  <a:txBody>
                    <a:bodyPr/>
                    <a:lstStyle/>
                    <a:p>
                      <a:endParaRPr lang="es-EC" sz="1050" b="1" dirty="0">
                        <a:solidFill>
                          <a:srgbClr val="365F91"/>
                        </a:solidFill>
                        <a:effectLst/>
                        <a:latin typeface="Calibri" panose="020F0502020204030204" pitchFamily="34" charset="0"/>
                      </a:endParaRPr>
                    </a:p>
                  </a:txBody>
                  <a:tcPr marL="39308" marR="39308" marT="0" marB="0"/>
                </a:tc>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 Rectángulo"/>
          <p:cNvSpPr/>
          <p:nvPr/>
        </p:nvSpPr>
        <p:spPr>
          <a:xfrm>
            <a:off x="755576" y="2780928"/>
            <a:ext cx="7704856" cy="1754326"/>
          </a:xfrm>
          <a:prstGeom prst="rect">
            <a:avLst/>
          </a:prstGeom>
          <a:solidFill>
            <a:schemeClr val="accent1">
              <a:lumMod val="40000"/>
              <a:lumOff val="60000"/>
            </a:schemeClr>
          </a:solidFill>
        </p:spPr>
        <p:txBody>
          <a:bodyPr wrap="square">
            <a:spAutoFit/>
          </a:bodyPr>
          <a:lstStyle/>
          <a:p>
            <a:r>
              <a:rPr lang="es-ES" dirty="0"/>
              <a:t>El periodo de recuperación del proyecto sin financiamiento será de 2 años y 11 meses y 4 días tiempo en el cual la inversión inicial será totalmente recuperada. Mientras que el periodo de recuperación del proyecto financiado será de 2 años, 7 meses y 6 días, tiempo en el cual la inversión inicial será totalmente recuperada.</a:t>
            </a:r>
            <a:endParaRPr lang="es-EC" dirty="0"/>
          </a:p>
        </p:txBody>
      </p:sp>
      <p:sp>
        <p:nvSpPr>
          <p:cNvPr id="6" name="Rectangle 3"/>
          <p:cNvSpPr>
            <a:spLocks noChangeArrowheads="1"/>
          </p:cNvSpPr>
          <p:nvPr/>
        </p:nvSpPr>
        <p:spPr bwMode="auto">
          <a:xfrm>
            <a:off x="1043608" y="1124744"/>
            <a:ext cx="669674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C" sz="1600" b="1" dirty="0" smtClean="0"/>
              <a:t>El periodo de recuperación de la inversión inicial del proyecto con financiamiento, se calcula en base a los flujos que genera en cada periodo de su vida útil. </a:t>
            </a:r>
            <a:endParaRPr lang="es-ES" sz="1600" b="1" dirty="0" smtClean="0"/>
          </a:p>
        </p:txBody>
      </p:sp>
    </p:spTree>
    <p:extLst>
      <p:ext uri="{BB962C8B-B14F-4D97-AF65-F5344CB8AC3E}">
        <p14:creationId xmlns:p14="http://schemas.microsoft.com/office/powerpoint/2010/main" val="1757945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3200" b="1" dirty="0" smtClean="0"/>
              <a:t>RESUMEN DE LA </a:t>
            </a:r>
            <a:r>
              <a:rPr lang="es-EC" sz="3200" b="1" dirty="0" smtClean="0"/>
              <a:t>EVALUACIÓN </a:t>
            </a:r>
            <a:r>
              <a:rPr lang="es-EC" sz="3200" b="1" dirty="0" smtClean="0"/>
              <a:t>FINANCIERA</a:t>
            </a:r>
            <a:endParaRPr lang="es-EC" sz="3200" b="1" dirty="0"/>
          </a:p>
        </p:txBody>
      </p:sp>
      <p:graphicFrame>
        <p:nvGraphicFramePr>
          <p:cNvPr id="4" name="Tabla 3"/>
          <p:cNvGraphicFramePr>
            <a:graphicFrameLocks noGrp="1"/>
          </p:cNvGraphicFramePr>
          <p:nvPr>
            <p:extLst>
              <p:ext uri="{D42A27DB-BD31-4B8C-83A1-F6EECF244321}">
                <p14:modId xmlns:p14="http://schemas.microsoft.com/office/powerpoint/2010/main" val="295444900"/>
              </p:ext>
            </p:extLst>
          </p:nvPr>
        </p:nvGraphicFramePr>
        <p:xfrm>
          <a:off x="1259632" y="2057401"/>
          <a:ext cx="6552727" cy="2910206"/>
        </p:xfrm>
        <a:graphic>
          <a:graphicData uri="http://schemas.openxmlformats.org/drawingml/2006/table">
            <a:tbl>
              <a:tblPr>
                <a:tableStyleId>{BC89EF96-8CEA-46FF-86C4-4CE0E7609802}</a:tableStyleId>
              </a:tblPr>
              <a:tblGrid>
                <a:gridCol w="1242887"/>
                <a:gridCol w="2128014"/>
                <a:gridCol w="2128014"/>
                <a:gridCol w="1053812"/>
              </a:tblGrid>
              <a:tr h="161925">
                <a:tc gridSpan="4">
                  <a:txBody>
                    <a:bodyPr/>
                    <a:lstStyle/>
                    <a:p>
                      <a:pPr algn="ctr">
                        <a:lnSpc>
                          <a:spcPct val="115000"/>
                        </a:lnSpc>
                        <a:spcAft>
                          <a:spcPts val="0"/>
                        </a:spcAft>
                      </a:pPr>
                      <a:r>
                        <a:rPr lang="es-EC" sz="1400" dirty="0">
                          <a:effectLst/>
                        </a:rPr>
                        <a:t>RESUMEN EVALUACION FINANCIERA</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161925">
                <a:tc>
                  <a:txBody>
                    <a:bodyPr/>
                    <a:lstStyle/>
                    <a:p>
                      <a:pPr algn="l">
                        <a:lnSpc>
                          <a:spcPct val="115000"/>
                        </a:lnSpc>
                        <a:spcAft>
                          <a:spcPts val="0"/>
                        </a:spcAft>
                      </a:pPr>
                      <a:r>
                        <a:rPr lang="es-EC" sz="1400" dirty="0">
                          <a:effectLst/>
                        </a:rPr>
                        <a:t> </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PROYECTO SIN FINANCIAMIENTO</a:t>
                      </a:r>
                      <a:endParaRPr lang="es-EC" sz="1200">
                        <a:effectLst/>
                      </a:endParaRPr>
                    </a:p>
                    <a:p>
                      <a:pPr algn="ctr">
                        <a:lnSpc>
                          <a:spcPct val="115000"/>
                        </a:lnSpc>
                        <a:spcAft>
                          <a:spcPts val="0"/>
                        </a:spcAft>
                      </a:pPr>
                      <a:r>
                        <a:rPr lang="es-EC" sz="14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PROYECTOCON FINANCIAMIENTO</a:t>
                      </a:r>
                      <a:endParaRPr lang="es-EC" sz="1200">
                        <a:effectLst/>
                      </a:endParaRPr>
                    </a:p>
                    <a:p>
                      <a:pPr algn="ctr">
                        <a:lnSpc>
                          <a:spcPct val="115000"/>
                        </a:lnSpc>
                        <a:spcAft>
                          <a:spcPts val="0"/>
                        </a:spcAft>
                      </a:pPr>
                      <a:r>
                        <a:rPr lang="es-EC" sz="14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400">
                          <a:effectLst/>
                        </a:rPr>
                        <a:t>TIEMPO</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1925">
                <a:tc>
                  <a:txBody>
                    <a:bodyPr/>
                    <a:lstStyle/>
                    <a:p>
                      <a:pPr algn="l">
                        <a:lnSpc>
                          <a:spcPct val="115000"/>
                        </a:lnSpc>
                        <a:spcAft>
                          <a:spcPts val="0"/>
                        </a:spcAft>
                      </a:pPr>
                      <a:r>
                        <a:rPr lang="es-EC" sz="1400">
                          <a:effectLst/>
                        </a:rPr>
                        <a:t>TASA DESC.</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12.64%</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12.64%</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2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1925">
                <a:tc>
                  <a:txBody>
                    <a:bodyPr/>
                    <a:lstStyle/>
                    <a:p>
                      <a:pPr algn="l">
                        <a:lnSpc>
                          <a:spcPct val="115000"/>
                        </a:lnSpc>
                        <a:spcAft>
                          <a:spcPts val="0"/>
                        </a:spcAft>
                      </a:pPr>
                      <a:r>
                        <a:rPr lang="es-EC" sz="1400">
                          <a:effectLst/>
                        </a:rPr>
                        <a:t>VAN</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75.517,38</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66.572,63</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2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1925">
                <a:tc>
                  <a:txBody>
                    <a:bodyPr/>
                    <a:lstStyle/>
                    <a:p>
                      <a:pPr algn="l">
                        <a:lnSpc>
                          <a:spcPct val="115000"/>
                        </a:lnSpc>
                        <a:spcAft>
                          <a:spcPts val="0"/>
                        </a:spcAft>
                      </a:pPr>
                      <a:r>
                        <a:rPr lang="es-EC" sz="1400">
                          <a:effectLst/>
                        </a:rPr>
                        <a:t>TIR</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51,44%</a:t>
                      </a:r>
                    </a:p>
                    <a:p>
                      <a:pPr algn="ctr">
                        <a:lnSpc>
                          <a:spcPct val="115000"/>
                        </a:lnSpc>
                        <a:spcAft>
                          <a:spcPts val="0"/>
                        </a:spcAft>
                      </a:pPr>
                      <a:r>
                        <a:rPr lang="es-EC" sz="12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71,28%</a:t>
                      </a:r>
                    </a:p>
                    <a:p>
                      <a:pPr algn="ctr">
                        <a:lnSpc>
                          <a:spcPct val="115000"/>
                        </a:lnSpc>
                        <a:spcAft>
                          <a:spcPts val="0"/>
                        </a:spcAft>
                      </a:pPr>
                      <a:r>
                        <a:rPr lang="es-EC" sz="12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2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1925">
                <a:tc>
                  <a:txBody>
                    <a:bodyPr/>
                    <a:lstStyle/>
                    <a:p>
                      <a:pPr algn="l">
                        <a:lnSpc>
                          <a:spcPct val="115000"/>
                        </a:lnSpc>
                        <a:spcAft>
                          <a:spcPts val="0"/>
                        </a:spcAft>
                      </a:pPr>
                      <a:r>
                        <a:rPr lang="es-EC" sz="1400" dirty="0">
                          <a:effectLst/>
                        </a:rPr>
                        <a:t>RCB</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1,27</a:t>
                      </a:r>
                    </a:p>
                    <a:p>
                      <a:pPr algn="ctr">
                        <a:lnSpc>
                          <a:spcPct val="115000"/>
                        </a:lnSpc>
                        <a:spcAft>
                          <a:spcPts val="0"/>
                        </a:spcAft>
                      </a:pPr>
                      <a:r>
                        <a:rPr lang="es-EC" sz="12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2,27</a:t>
                      </a:r>
                    </a:p>
                    <a:p>
                      <a:pPr algn="ctr">
                        <a:lnSpc>
                          <a:spcPct val="115000"/>
                        </a:lnSpc>
                        <a:spcAft>
                          <a:spcPts val="0"/>
                        </a:spcAft>
                      </a:pPr>
                      <a:r>
                        <a:rPr lang="es-EC" sz="12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2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1925">
                <a:tc>
                  <a:txBody>
                    <a:bodyPr/>
                    <a:lstStyle/>
                    <a:p>
                      <a:pPr algn="l">
                        <a:lnSpc>
                          <a:spcPct val="115000"/>
                        </a:lnSpc>
                        <a:spcAft>
                          <a:spcPts val="0"/>
                        </a:spcAft>
                      </a:pPr>
                      <a:r>
                        <a:rPr lang="es-EC" sz="1400">
                          <a:effectLst/>
                        </a:rPr>
                        <a:t>PIR</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2</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200">
                          <a:effectLst/>
                        </a:rPr>
                        <a:t>AÑOS</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1925">
                <a:tc>
                  <a:txBody>
                    <a:bodyPr/>
                    <a:lstStyle/>
                    <a:p>
                      <a:pPr algn="l">
                        <a:lnSpc>
                          <a:spcPct val="115000"/>
                        </a:lnSpc>
                        <a:spcAft>
                          <a:spcPts val="0"/>
                        </a:spcAft>
                      </a:pPr>
                      <a:r>
                        <a:rPr lang="es-EC" sz="14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11</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7</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200">
                          <a:effectLst/>
                        </a:rPr>
                        <a:t>MESES</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1925">
                <a:tc>
                  <a:txBody>
                    <a:bodyPr/>
                    <a:lstStyle/>
                    <a:p>
                      <a:pPr algn="l">
                        <a:lnSpc>
                          <a:spcPct val="115000"/>
                        </a:lnSpc>
                        <a:spcAft>
                          <a:spcPts val="0"/>
                        </a:spcAft>
                      </a:pPr>
                      <a:r>
                        <a:rPr lang="es-EC" sz="1400">
                          <a:effectLst/>
                        </a:rPr>
                        <a:t> </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4</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6</a:t>
                      </a:r>
                      <a:endParaRPr lang="es-EC" sz="1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s-EC" sz="1200" dirty="0">
                          <a:effectLst/>
                        </a:rPr>
                        <a:t>DIAS</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ángulo 4"/>
          <p:cNvSpPr/>
          <p:nvPr/>
        </p:nvSpPr>
        <p:spPr>
          <a:xfrm>
            <a:off x="683568" y="5103674"/>
            <a:ext cx="7488832" cy="1169551"/>
          </a:xfrm>
          <a:prstGeom prst="rect">
            <a:avLst/>
          </a:prstGeom>
        </p:spPr>
        <p:txBody>
          <a:bodyPr wrap="square">
            <a:spAutoFit/>
          </a:bodyPr>
          <a:lstStyle/>
          <a:p>
            <a:pPr algn="just"/>
            <a:r>
              <a:rPr lang="es-EC" sz="1400" dirty="0">
                <a:latin typeface="Arial" panose="020B0604020202020204" pitchFamily="34" charset="0"/>
                <a:ea typeface="Calibri" panose="020F0502020204030204" pitchFamily="34" charset="0"/>
              </a:rPr>
              <a:t>Los resultados financieros arrojan que es recomendable realizar el proyecto con el financiamiento ya que aplicando la tasa del 12.64%, vamos a obtener un VAN de 66.572,63 lo cual denota la viabilidad del proyecto al igual que su rentabilidad con una tasa del 72.28%, la razón costo beneficio por cada dólar que se invierta será de $1.27 de ganancia y la recuperación del mismo será en 2 años, 7 mes y 6 días.</a:t>
            </a:r>
            <a:endParaRPr lang="es-EC" sz="1400" dirty="0"/>
          </a:p>
        </p:txBody>
      </p:sp>
    </p:spTree>
    <p:extLst>
      <p:ext uri="{BB962C8B-B14F-4D97-AF65-F5344CB8AC3E}">
        <p14:creationId xmlns:p14="http://schemas.microsoft.com/office/powerpoint/2010/main" val="152700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616" y="2564904"/>
            <a:ext cx="74888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3" algn="ctr">
              <a:spcBef>
                <a:spcPct val="0"/>
              </a:spcBef>
            </a:pPr>
            <a:r>
              <a:rPr lang="es-ES" sz="3600" b="1" dirty="0" smtClean="0">
                <a:solidFill>
                  <a:schemeClr val="bg1"/>
                </a:solidFill>
                <a:latin typeface="Times New Roman" pitchFamily="18" charset="0"/>
                <a:cs typeface="Times New Roman" pitchFamily="18" charset="0"/>
              </a:rPr>
              <a:t>CONCLUSIONES Y RECOMENDACIONES</a:t>
            </a:r>
          </a:p>
        </p:txBody>
      </p:sp>
    </p:spTree>
    <p:extLst>
      <p:ext uri="{BB962C8B-B14F-4D97-AF65-F5344CB8AC3E}">
        <p14:creationId xmlns:p14="http://schemas.microsoft.com/office/powerpoint/2010/main" val="37585832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0"/>
            <a:ext cx="4680520" cy="432048"/>
          </a:xfrm>
        </p:spPr>
        <p:txBody>
          <a:bodyPr>
            <a:normAutofit fontScale="90000"/>
          </a:bodyPr>
          <a:lstStyle/>
          <a:p>
            <a:r>
              <a:rPr lang="en-US" sz="3200" b="1" dirty="0" smtClean="0"/>
              <a:t>CONCLUSIONES </a:t>
            </a:r>
            <a:endParaRPr lang="es-EC" sz="3200" b="1" dirty="0"/>
          </a:p>
        </p:txBody>
      </p:sp>
      <p:graphicFrame>
        <p:nvGraphicFramePr>
          <p:cNvPr id="4" name="Diagram 9"/>
          <p:cNvGraphicFramePr/>
          <p:nvPr>
            <p:extLst>
              <p:ext uri="{D42A27DB-BD31-4B8C-83A1-F6EECF244321}">
                <p14:modId xmlns:p14="http://schemas.microsoft.com/office/powerpoint/2010/main" val="272688607"/>
              </p:ext>
            </p:extLst>
          </p:nvPr>
        </p:nvGraphicFramePr>
        <p:xfrm>
          <a:off x="0" y="404664"/>
          <a:ext cx="8784976"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2996952"/>
            <a:ext cx="7488832"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3" algn="ctr">
              <a:spcBef>
                <a:spcPct val="0"/>
              </a:spcBef>
            </a:pPr>
            <a:r>
              <a:rPr lang="es-ES" sz="3600" b="1" dirty="0" smtClean="0">
                <a:solidFill>
                  <a:schemeClr val="bg1"/>
                </a:solidFill>
                <a:latin typeface="Times New Roman" pitchFamily="18" charset="0"/>
                <a:cs typeface="Times New Roman" pitchFamily="18" charset="0"/>
              </a:rPr>
              <a:t>2.DIAGNÓSTICO </a:t>
            </a:r>
            <a:r>
              <a:rPr lang="es-ES" sz="3600" b="1" dirty="0" smtClean="0">
                <a:solidFill>
                  <a:schemeClr val="bg1"/>
                </a:solidFill>
                <a:latin typeface="Times New Roman" pitchFamily="18" charset="0"/>
                <a:cs typeface="Times New Roman" pitchFamily="18" charset="0"/>
              </a:rPr>
              <a:t>SITUACIONAL</a:t>
            </a:r>
          </a:p>
        </p:txBody>
      </p:sp>
    </p:spTree>
    <p:extLst>
      <p:ext uri="{BB962C8B-B14F-4D97-AF65-F5344CB8AC3E}">
        <p14:creationId xmlns:p14="http://schemas.microsoft.com/office/powerpoint/2010/main" val="34684128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2" y="188640"/>
            <a:ext cx="3816424" cy="864096"/>
          </a:xfrm>
        </p:spPr>
        <p:txBody>
          <a:bodyPr>
            <a:normAutofit/>
          </a:bodyPr>
          <a:lstStyle/>
          <a:p>
            <a:r>
              <a:rPr lang="en-US" sz="2400" b="1" dirty="0" smtClean="0"/>
              <a:t>RECOMENDACIONES</a:t>
            </a:r>
            <a:endParaRPr lang="es-EC" sz="2400" b="1" dirty="0"/>
          </a:p>
        </p:txBody>
      </p:sp>
      <p:graphicFrame>
        <p:nvGraphicFramePr>
          <p:cNvPr id="5" name="4 Diagrama"/>
          <p:cNvGraphicFramePr/>
          <p:nvPr>
            <p:extLst>
              <p:ext uri="{D42A27DB-BD31-4B8C-83A1-F6EECF244321}">
                <p14:modId xmlns:p14="http://schemas.microsoft.com/office/powerpoint/2010/main" val="106310976"/>
              </p:ext>
            </p:extLst>
          </p:nvPr>
        </p:nvGraphicFramePr>
        <p:xfrm>
          <a:off x="899592" y="1628800"/>
          <a:ext cx="770485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1412776"/>
            <a:ext cx="5558138" cy="838200"/>
          </a:xfrm>
        </p:spPr>
        <p:txBody>
          <a:bodyPr>
            <a:noAutofit/>
          </a:bodyPr>
          <a:lstStyle/>
          <a:p>
            <a:pPr algn="ctr"/>
            <a:r>
              <a:rPr lang="en-US" sz="6000" b="1" dirty="0" smtClean="0"/>
              <a:t>Gracias…!!!! </a:t>
            </a:r>
            <a:endParaRPr lang="en-US" sz="6000" b="1"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564904"/>
            <a:ext cx="5760640" cy="3600400"/>
          </a:xfrm>
          <a:prstGeom prst="rect">
            <a:avLst/>
          </a:prstGeom>
          <a:ln>
            <a:noFill/>
          </a:ln>
          <a:effectLst>
            <a:softEdge rad="112500"/>
          </a:effectLst>
        </p:spPr>
      </p:pic>
    </p:spTree>
    <p:extLst>
      <p:ext uri="{BB962C8B-B14F-4D97-AF65-F5344CB8AC3E}">
        <p14:creationId xmlns:p14="http://schemas.microsoft.com/office/powerpoint/2010/main" val="2363677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700808"/>
            <a:ext cx="15121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s-ES" b="1" dirty="0" smtClean="0"/>
              <a:t>Análisis Situacional </a:t>
            </a:r>
            <a:endParaRPr lang="es-EC" dirty="0"/>
          </a:p>
        </p:txBody>
      </p:sp>
      <p:sp>
        <p:nvSpPr>
          <p:cNvPr id="3" name="TextBox 2"/>
          <p:cNvSpPr txBox="1"/>
          <p:nvPr/>
        </p:nvSpPr>
        <p:spPr>
          <a:xfrm>
            <a:off x="179512" y="2708920"/>
            <a:ext cx="1512168"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s-ES" sz="2000" b="1" dirty="0" smtClean="0"/>
              <a:t>Externo </a:t>
            </a:r>
            <a:endParaRPr lang="es-EC" sz="2000" dirty="0"/>
          </a:p>
        </p:txBody>
      </p:sp>
      <p:sp>
        <p:nvSpPr>
          <p:cNvPr id="5" name="TextBox 4"/>
          <p:cNvSpPr txBox="1"/>
          <p:nvPr/>
        </p:nvSpPr>
        <p:spPr>
          <a:xfrm>
            <a:off x="1979712" y="836712"/>
            <a:ext cx="151216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r>
              <a:rPr lang="es-ES" sz="1600" b="1" dirty="0" smtClean="0"/>
              <a:t>Factor demográfica  </a:t>
            </a:r>
            <a:endParaRPr lang="es-EC" sz="1600" dirty="0"/>
          </a:p>
        </p:txBody>
      </p:sp>
      <p:sp>
        <p:nvSpPr>
          <p:cNvPr id="6" name="TextBox 5"/>
          <p:cNvSpPr txBox="1"/>
          <p:nvPr/>
        </p:nvSpPr>
        <p:spPr>
          <a:xfrm>
            <a:off x="3995936" y="764704"/>
            <a:ext cx="1800200" cy="519351"/>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ES" b="1" dirty="0" smtClean="0">
                <a:solidFill>
                  <a:schemeClr val="lt1"/>
                </a:solidFill>
              </a:rPr>
              <a:t>edad</a:t>
            </a:r>
            <a:endParaRPr lang="es-EC" b="1" dirty="0" smtClean="0">
              <a:solidFill>
                <a:schemeClr val="lt1"/>
              </a:solidFill>
            </a:endParaRPr>
          </a:p>
        </p:txBody>
      </p:sp>
      <p:sp>
        <p:nvSpPr>
          <p:cNvPr id="7" name="TextBox 6"/>
          <p:cNvSpPr txBox="1"/>
          <p:nvPr/>
        </p:nvSpPr>
        <p:spPr>
          <a:xfrm>
            <a:off x="4139952" y="1556792"/>
            <a:ext cx="1512168" cy="519351"/>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lvl="0" algn="ctr"/>
            <a:r>
              <a:rPr lang="es-ES" b="1" dirty="0" smtClean="0">
                <a:solidFill>
                  <a:schemeClr val="lt1"/>
                </a:solidFill>
              </a:rPr>
              <a:t>sexo</a:t>
            </a:r>
            <a:endParaRPr lang="es-EC" b="1" dirty="0" smtClean="0">
              <a:solidFill>
                <a:schemeClr val="lt1"/>
              </a:solidFill>
            </a:endParaRPr>
          </a:p>
        </p:txBody>
      </p:sp>
      <p:sp>
        <p:nvSpPr>
          <p:cNvPr id="8" name="TextBox 7"/>
          <p:cNvSpPr txBox="1"/>
          <p:nvPr/>
        </p:nvSpPr>
        <p:spPr>
          <a:xfrm>
            <a:off x="4139952" y="2348880"/>
            <a:ext cx="1656184" cy="519351"/>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ES" b="1" dirty="0" smtClean="0"/>
              <a:t>estado</a:t>
            </a:r>
            <a:endParaRPr lang="es-EC" b="1" dirty="0" smtClean="0"/>
          </a:p>
        </p:txBody>
      </p:sp>
      <p:sp>
        <p:nvSpPr>
          <p:cNvPr id="9" name="TextBox 8"/>
          <p:cNvSpPr txBox="1"/>
          <p:nvPr/>
        </p:nvSpPr>
        <p:spPr>
          <a:xfrm>
            <a:off x="4211960" y="2996952"/>
            <a:ext cx="1512168" cy="908864"/>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ES" b="1" dirty="0" smtClean="0">
                <a:solidFill>
                  <a:schemeClr val="lt1"/>
                </a:solidFill>
              </a:rPr>
              <a:t>residencia  </a:t>
            </a:r>
            <a:endParaRPr lang="es-EC" b="1" dirty="0" smtClean="0">
              <a:solidFill>
                <a:schemeClr val="lt1"/>
              </a:solidFill>
            </a:endParaRPr>
          </a:p>
        </p:txBody>
      </p:sp>
      <p:sp>
        <p:nvSpPr>
          <p:cNvPr id="10" name="TextBox 9"/>
          <p:cNvSpPr txBox="1"/>
          <p:nvPr/>
        </p:nvSpPr>
        <p:spPr>
          <a:xfrm>
            <a:off x="4211960" y="3956258"/>
            <a:ext cx="1512168" cy="908864"/>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lvl="0" algn="ctr"/>
            <a:r>
              <a:rPr lang="es-ES" b="1" dirty="0" err="1" smtClean="0"/>
              <a:t>Capac.pago</a:t>
            </a:r>
            <a:endParaRPr lang="es-EC" dirty="0"/>
          </a:p>
        </p:txBody>
      </p:sp>
      <p:sp>
        <p:nvSpPr>
          <p:cNvPr id="11" name="TextBox 10"/>
          <p:cNvSpPr txBox="1"/>
          <p:nvPr/>
        </p:nvSpPr>
        <p:spPr>
          <a:xfrm>
            <a:off x="1907704" y="5301208"/>
            <a:ext cx="18002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r>
              <a:rPr lang="es-ES" b="1" dirty="0" smtClean="0"/>
              <a:t>Factor Político-Legal  </a:t>
            </a:r>
            <a:endParaRPr lang="es-EC" dirty="0"/>
          </a:p>
        </p:txBody>
      </p:sp>
      <p:sp>
        <p:nvSpPr>
          <p:cNvPr id="13" name="TextBox 12"/>
          <p:cNvSpPr txBox="1"/>
          <p:nvPr/>
        </p:nvSpPr>
        <p:spPr>
          <a:xfrm>
            <a:off x="4067944" y="5517232"/>
            <a:ext cx="1872208" cy="1298377"/>
          </a:xfrm>
          <a:prstGeom prst="ellipse">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b="1" dirty="0" err="1" smtClean="0"/>
              <a:t>Políticas</a:t>
            </a:r>
            <a:r>
              <a:rPr lang="en-US" b="1" dirty="0" smtClean="0"/>
              <a:t> </a:t>
            </a:r>
            <a:r>
              <a:rPr lang="en-US" b="1" dirty="0" err="1" smtClean="0"/>
              <a:t>Gubernamentales</a:t>
            </a:r>
            <a:endParaRPr lang="es-EC" b="1" dirty="0" smtClean="0"/>
          </a:p>
        </p:txBody>
      </p:sp>
      <p:pic>
        <p:nvPicPr>
          <p:cNvPr id="30" name="Picture 2" descr="http://media.ecuadortimes.net/2012/07/PIB1.jpg"/>
          <p:cNvPicPr>
            <a:picLocks noChangeAspect="1" noChangeArrowheads="1"/>
          </p:cNvPicPr>
          <p:nvPr/>
        </p:nvPicPr>
        <p:blipFill>
          <a:blip r:embed="rId2" cstate="print"/>
          <a:srcRect/>
          <a:stretch>
            <a:fillRect/>
          </a:stretch>
        </p:blipFill>
        <p:spPr bwMode="auto">
          <a:xfrm>
            <a:off x="323528" y="692696"/>
            <a:ext cx="1440160" cy="857238"/>
          </a:xfrm>
          <a:prstGeom prst="rect">
            <a:avLst/>
          </a:prstGeom>
          <a:noFill/>
        </p:spPr>
      </p:pic>
      <p:pic>
        <p:nvPicPr>
          <p:cNvPr id="31" name="Picture 3" descr="http://cepesrural.lamula.pe/files/2011/04/aranceles2.jpg"/>
          <p:cNvPicPr>
            <a:picLocks noChangeAspect="1" noChangeArrowheads="1"/>
          </p:cNvPicPr>
          <p:nvPr/>
        </p:nvPicPr>
        <p:blipFill>
          <a:blip r:embed="rId3" cstate="print"/>
          <a:srcRect/>
          <a:stretch>
            <a:fillRect/>
          </a:stretch>
        </p:blipFill>
        <p:spPr bwMode="auto">
          <a:xfrm>
            <a:off x="539552" y="5013176"/>
            <a:ext cx="1008112" cy="1125912"/>
          </a:xfrm>
          <a:prstGeom prst="rect">
            <a:avLst/>
          </a:prstGeom>
          <a:noFill/>
        </p:spPr>
      </p:pic>
      <p:cxnSp>
        <p:nvCxnSpPr>
          <p:cNvPr id="33" name="Straight Connector 32"/>
          <p:cNvCxnSpPr>
            <a:stCxn id="89" idx="3"/>
          </p:cNvCxnSpPr>
          <p:nvPr/>
        </p:nvCxnSpPr>
        <p:spPr>
          <a:xfrm>
            <a:off x="2016224" y="3701063"/>
            <a:ext cx="827584" cy="15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1" idx="0"/>
          </p:cNvCxnSpPr>
          <p:nvPr/>
        </p:nvCxnSpPr>
        <p:spPr>
          <a:xfrm flipV="1">
            <a:off x="2807804" y="1556792"/>
            <a:ext cx="36004" cy="3744416"/>
          </a:xfrm>
          <a:prstGeom prst="line">
            <a:avLst/>
          </a:prstGeom>
        </p:spPr>
        <p:style>
          <a:lnRef idx="1">
            <a:schemeClr val="accent1"/>
          </a:lnRef>
          <a:fillRef idx="0">
            <a:schemeClr val="accent1"/>
          </a:fillRef>
          <a:effectRef idx="0">
            <a:schemeClr val="accent1"/>
          </a:effectRef>
          <a:fontRef idx="minor">
            <a:schemeClr val="tx1"/>
          </a:fontRef>
        </p:style>
      </p:cxnSp>
      <p:sp>
        <p:nvSpPr>
          <p:cNvPr id="48" name="Down Arrow 47"/>
          <p:cNvSpPr/>
          <p:nvPr/>
        </p:nvSpPr>
        <p:spPr>
          <a:xfrm>
            <a:off x="827584" y="242088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9" name="Left Brace 68"/>
          <p:cNvSpPr/>
          <p:nvPr/>
        </p:nvSpPr>
        <p:spPr>
          <a:xfrm>
            <a:off x="3491880" y="692696"/>
            <a:ext cx="576064" cy="4320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dirty="0"/>
          </a:p>
        </p:txBody>
      </p:sp>
      <p:cxnSp>
        <p:nvCxnSpPr>
          <p:cNvPr id="71" name="Straight Arrow Connector 70"/>
          <p:cNvCxnSpPr>
            <a:endCxn id="13" idx="2"/>
          </p:cNvCxnSpPr>
          <p:nvPr/>
        </p:nvCxnSpPr>
        <p:spPr>
          <a:xfrm>
            <a:off x="3707904" y="5805264"/>
            <a:ext cx="360040" cy="3611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Right Arrow 82"/>
          <p:cNvSpPr/>
          <p:nvPr/>
        </p:nvSpPr>
        <p:spPr>
          <a:xfrm>
            <a:off x="5940152" y="908720"/>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4" name="Right Arrow 83"/>
          <p:cNvSpPr/>
          <p:nvPr/>
        </p:nvSpPr>
        <p:spPr>
          <a:xfrm>
            <a:off x="5868144" y="1700808"/>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5" name="Right Arrow 84"/>
          <p:cNvSpPr/>
          <p:nvPr/>
        </p:nvSpPr>
        <p:spPr>
          <a:xfrm>
            <a:off x="5940152" y="2492896"/>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6" name="Right Arrow 85"/>
          <p:cNvSpPr/>
          <p:nvPr/>
        </p:nvSpPr>
        <p:spPr>
          <a:xfrm>
            <a:off x="5868144" y="3284984"/>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7" name="Right Arrow 86"/>
          <p:cNvSpPr/>
          <p:nvPr/>
        </p:nvSpPr>
        <p:spPr>
          <a:xfrm>
            <a:off x="5868144" y="4365104"/>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8" name="Right Arrow 87"/>
          <p:cNvSpPr/>
          <p:nvPr/>
        </p:nvSpPr>
        <p:spPr>
          <a:xfrm>
            <a:off x="6012160" y="5661248"/>
            <a:ext cx="360040" cy="21602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dirty="0"/>
          </a:p>
        </p:txBody>
      </p:sp>
      <p:sp>
        <p:nvSpPr>
          <p:cNvPr id="89" name="TextBox 88"/>
          <p:cNvSpPr txBox="1"/>
          <p:nvPr/>
        </p:nvSpPr>
        <p:spPr>
          <a:xfrm>
            <a:off x="0" y="3501008"/>
            <a:ext cx="2016224"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lvl="0" algn="ctr"/>
            <a:r>
              <a:rPr lang="es-ES" b="1" dirty="0" smtClean="0"/>
              <a:t>Macroambiente</a:t>
            </a:r>
            <a:r>
              <a:rPr lang="es-ES" sz="2000" b="1" dirty="0" smtClean="0"/>
              <a:t> </a:t>
            </a:r>
            <a:endParaRPr lang="es-EC" sz="2000" dirty="0"/>
          </a:p>
        </p:txBody>
      </p:sp>
      <p:sp>
        <p:nvSpPr>
          <p:cNvPr id="90" name="Down Arrow 89"/>
          <p:cNvSpPr/>
          <p:nvPr/>
        </p:nvSpPr>
        <p:spPr>
          <a:xfrm>
            <a:off x="827584" y="3212976"/>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Round Same Side Corner Rectangle 4"/>
          <p:cNvSpPr/>
          <p:nvPr/>
        </p:nvSpPr>
        <p:spPr>
          <a:xfrm>
            <a:off x="6228184" y="4869161"/>
            <a:ext cx="2504767" cy="720080"/>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78232" tIns="6985" rIns="6985" bIns="6985" numCol="1" spcCol="1270" anchor="ctr" anchorCtr="0">
            <a:noAutofit/>
          </a:bodyPr>
          <a:lstStyle/>
          <a:p>
            <a:pPr marL="57150" lvl="1" indent="-57150" algn="ctr" defTabSz="488950">
              <a:lnSpc>
                <a:spcPct val="90000"/>
              </a:lnSpc>
              <a:spcBef>
                <a:spcPct val="0"/>
              </a:spcBef>
              <a:spcAft>
                <a:spcPct val="15000"/>
              </a:spcAft>
              <a:buChar char="••"/>
            </a:pPr>
            <a:endParaRPr lang="es-ES" sz="1100" b="1" kern="1200" dirty="0" smtClean="0"/>
          </a:p>
          <a:p>
            <a:pPr marL="57150" lvl="1" indent="-57150" algn="ctr" defTabSz="488950">
              <a:lnSpc>
                <a:spcPct val="90000"/>
              </a:lnSpc>
              <a:spcBef>
                <a:spcPct val="0"/>
              </a:spcBef>
              <a:spcAft>
                <a:spcPct val="15000"/>
              </a:spcAft>
              <a:buChar char="••"/>
            </a:pPr>
            <a:endParaRPr lang="es-ES" sz="1100" b="1" kern="1200" dirty="0" smtClean="0"/>
          </a:p>
          <a:p>
            <a:pPr marL="57150" lvl="1" indent="-57150" algn="ctr" defTabSz="488950">
              <a:lnSpc>
                <a:spcPct val="90000"/>
              </a:lnSpc>
              <a:spcBef>
                <a:spcPct val="0"/>
              </a:spcBef>
              <a:spcAft>
                <a:spcPct val="15000"/>
              </a:spcAft>
              <a:buChar char="••"/>
            </a:pPr>
            <a:r>
              <a:rPr lang="es-ES" sz="1100" b="1" kern="1200" dirty="0" smtClean="0"/>
              <a:t>FACTOR DEMOGRAFICO ES UNA OPORTUNIDAD ALTO EN ESPECIAL LOS NIÑOS Y JOVENES</a:t>
            </a:r>
          </a:p>
          <a:p>
            <a:pPr marL="57150" lvl="1" indent="-57150" algn="ctr" defTabSz="488950">
              <a:lnSpc>
                <a:spcPct val="90000"/>
              </a:lnSpc>
              <a:spcBef>
                <a:spcPct val="0"/>
              </a:spcBef>
              <a:spcAft>
                <a:spcPct val="15000"/>
              </a:spcAft>
            </a:pPr>
            <a:endParaRPr lang="es-EC" sz="1100" kern="1200" dirty="0"/>
          </a:p>
          <a:p>
            <a:pPr marL="57150" lvl="1" indent="-57150" algn="l" defTabSz="488950">
              <a:lnSpc>
                <a:spcPct val="90000"/>
              </a:lnSpc>
              <a:spcBef>
                <a:spcPct val="0"/>
              </a:spcBef>
              <a:spcAft>
                <a:spcPct val="15000"/>
              </a:spcAft>
            </a:pPr>
            <a:endParaRPr lang="es-EC" sz="1100" kern="1200" dirty="0"/>
          </a:p>
          <a:p>
            <a:pPr marL="57150" lvl="1" indent="-57150" algn="l" defTabSz="488950">
              <a:lnSpc>
                <a:spcPct val="90000"/>
              </a:lnSpc>
              <a:spcBef>
                <a:spcPct val="0"/>
              </a:spcBef>
              <a:spcAft>
                <a:spcPct val="15000"/>
              </a:spcAft>
              <a:buChar char="••"/>
            </a:pPr>
            <a:endParaRPr lang="es-EC" sz="1100" kern="1200" dirty="0"/>
          </a:p>
        </p:txBody>
      </p:sp>
      <p:sp>
        <p:nvSpPr>
          <p:cNvPr id="28" name="Round Same Side Corner Rectangle 4"/>
          <p:cNvSpPr/>
          <p:nvPr/>
        </p:nvSpPr>
        <p:spPr>
          <a:xfrm>
            <a:off x="6516216" y="5661248"/>
            <a:ext cx="1800200" cy="909689"/>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78232" tIns="6985" rIns="6985" bIns="6985" numCol="1" spcCol="1270" anchor="ctr" anchorCtr="0">
            <a:noAutofit/>
          </a:bodyPr>
          <a:lstStyle/>
          <a:p>
            <a:pPr marL="57150" lvl="1" indent="-57150" algn="ctr" defTabSz="488950">
              <a:lnSpc>
                <a:spcPct val="90000"/>
              </a:lnSpc>
              <a:spcBef>
                <a:spcPct val="0"/>
              </a:spcBef>
              <a:spcAft>
                <a:spcPct val="15000"/>
              </a:spcAft>
              <a:buChar char="••"/>
            </a:pPr>
            <a:endParaRPr lang="es-ES" sz="1100" b="1" kern="1200" dirty="0" smtClean="0"/>
          </a:p>
          <a:p>
            <a:pPr marL="57150" lvl="1" indent="-57150" algn="ctr" defTabSz="488950">
              <a:lnSpc>
                <a:spcPct val="90000"/>
              </a:lnSpc>
              <a:spcBef>
                <a:spcPct val="0"/>
              </a:spcBef>
              <a:spcAft>
                <a:spcPct val="15000"/>
              </a:spcAft>
              <a:buChar char="••"/>
            </a:pPr>
            <a:r>
              <a:rPr lang="es-ES" sz="1100" b="1" kern="1200" dirty="0" smtClean="0"/>
              <a:t>LEYES  Y POLITICAS SON OPORTUNIDAD DE MEDIANO DE MEDIO IMPACTO</a:t>
            </a:r>
            <a:endParaRPr lang="es-EC" sz="1100" kern="1200" dirty="0"/>
          </a:p>
          <a:p>
            <a:pPr marL="57150" lvl="1" indent="-57150" algn="l" defTabSz="488950">
              <a:lnSpc>
                <a:spcPct val="90000"/>
              </a:lnSpc>
              <a:spcBef>
                <a:spcPct val="0"/>
              </a:spcBef>
              <a:spcAft>
                <a:spcPct val="15000"/>
              </a:spcAft>
              <a:buChar char="••"/>
            </a:pPr>
            <a:endParaRPr lang="es-EC" sz="1100" kern="1200" dirty="0"/>
          </a:p>
        </p:txBody>
      </p:sp>
      <p:pic>
        <p:nvPicPr>
          <p:cNvPr id="20482" name="Picture 2" descr="https://encrypted-tbn3.gstatic.com/images?q=tbn:ANd9GcSxViEga2x_Yf8LLkKbdUpaDvDfjKAZ_957Scqz5XnjMVjKwtBVz4XePXkc"/>
          <p:cNvPicPr>
            <a:picLocks noChangeAspect="1" noChangeArrowheads="1"/>
          </p:cNvPicPr>
          <p:nvPr/>
        </p:nvPicPr>
        <p:blipFill>
          <a:blip r:embed="rId4" cstate="print"/>
          <a:srcRect/>
          <a:stretch>
            <a:fillRect/>
          </a:stretch>
        </p:blipFill>
        <p:spPr bwMode="auto">
          <a:xfrm>
            <a:off x="6372200" y="0"/>
            <a:ext cx="2352675" cy="1943101"/>
          </a:xfrm>
          <a:prstGeom prst="rect">
            <a:avLst/>
          </a:prstGeom>
          <a:noFill/>
        </p:spPr>
      </p:pic>
      <p:pic>
        <p:nvPicPr>
          <p:cNvPr id="20486" name="Picture 6" descr="https://encrypted-tbn2.gstatic.com/images?q=tbn:ANd9GcShNn0vgCCuRJ9E7l1iNh7tTQA5T7n7TL2E3p77gM9PTPuCG4DhHatHohKY"/>
          <p:cNvPicPr>
            <a:picLocks noChangeAspect="1" noChangeArrowheads="1"/>
          </p:cNvPicPr>
          <p:nvPr/>
        </p:nvPicPr>
        <p:blipFill>
          <a:blip r:embed="rId5" cstate="print"/>
          <a:srcRect/>
          <a:stretch>
            <a:fillRect/>
          </a:stretch>
        </p:blipFill>
        <p:spPr bwMode="auto">
          <a:xfrm>
            <a:off x="6444208" y="2132856"/>
            <a:ext cx="2520280" cy="235076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2248" y="1058252"/>
            <a:ext cx="18002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solidFill>
                  <a:schemeClr val="dk1"/>
                </a:solidFill>
              </a:rPr>
              <a:t>Factor Socio-Cultural  </a:t>
            </a:r>
            <a:endParaRPr lang="es-EC" b="1" dirty="0" smtClean="0">
              <a:solidFill>
                <a:schemeClr val="dk1"/>
              </a:solidFill>
            </a:endParaRPr>
          </a:p>
        </p:txBody>
      </p:sp>
      <p:sp>
        <p:nvSpPr>
          <p:cNvPr id="4" name="TextBox 3"/>
          <p:cNvSpPr txBox="1"/>
          <p:nvPr/>
        </p:nvSpPr>
        <p:spPr>
          <a:xfrm>
            <a:off x="4320480" y="1058252"/>
            <a:ext cx="1872208" cy="476071"/>
          </a:xfrm>
          <a:prstGeom prst="ellipse">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smtClean="0"/>
              <a:t>Desempleo</a:t>
            </a:r>
            <a:endParaRPr lang="es-EC" sz="1600" b="1" dirty="0" smtClean="0"/>
          </a:p>
        </p:txBody>
      </p:sp>
      <p:sp>
        <p:nvSpPr>
          <p:cNvPr id="6" name="TextBox 5"/>
          <p:cNvSpPr txBox="1"/>
          <p:nvPr/>
        </p:nvSpPr>
        <p:spPr>
          <a:xfrm>
            <a:off x="2304256" y="2636162"/>
            <a:ext cx="158417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solidFill>
                  <a:schemeClr val="dk1"/>
                </a:solidFill>
              </a:rPr>
              <a:t>Factor Tecnológico</a:t>
            </a:r>
            <a:endParaRPr lang="es-EC" b="1" dirty="0" smtClean="0">
              <a:solidFill>
                <a:schemeClr val="dk1"/>
              </a:solidFill>
            </a:endParaRPr>
          </a:p>
        </p:txBody>
      </p:sp>
      <p:sp>
        <p:nvSpPr>
          <p:cNvPr id="9" name="Rectangle 8"/>
          <p:cNvSpPr/>
          <p:nvPr/>
        </p:nvSpPr>
        <p:spPr>
          <a:xfrm>
            <a:off x="4566592" y="2924944"/>
            <a:ext cx="2592288"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sz="1400" dirty="0" smtClean="0"/>
              <a:t>REDES SOCIALES, INTERNET</a:t>
            </a:r>
            <a:endParaRPr lang="es-EC" sz="1400" dirty="0"/>
          </a:p>
        </p:txBody>
      </p:sp>
      <p:sp>
        <p:nvSpPr>
          <p:cNvPr id="13" name="Down Arrow 12"/>
          <p:cNvSpPr/>
          <p:nvPr/>
        </p:nvSpPr>
        <p:spPr>
          <a:xfrm>
            <a:off x="792088" y="2858452"/>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4" name="Straight Connector 13"/>
          <p:cNvCxnSpPr/>
          <p:nvPr/>
        </p:nvCxnSpPr>
        <p:spPr>
          <a:xfrm>
            <a:off x="1728192" y="3794556"/>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016224" y="1346284"/>
            <a:ext cx="0" cy="3096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3" idx="1"/>
          </p:cNvCxnSpPr>
          <p:nvPr/>
        </p:nvCxnSpPr>
        <p:spPr>
          <a:xfrm>
            <a:off x="2016224" y="1346284"/>
            <a:ext cx="216024" cy="351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6" idx="1"/>
          </p:cNvCxnSpPr>
          <p:nvPr/>
        </p:nvCxnSpPr>
        <p:spPr>
          <a:xfrm flipV="1">
            <a:off x="1944216" y="2959328"/>
            <a:ext cx="360040" cy="17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ight Arrow 37"/>
          <p:cNvSpPr/>
          <p:nvPr/>
        </p:nvSpPr>
        <p:spPr>
          <a:xfrm>
            <a:off x="4115060" y="2986499"/>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9" name="Right Arrow 38"/>
          <p:cNvSpPr/>
          <p:nvPr/>
        </p:nvSpPr>
        <p:spPr>
          <a:xfrm>
            <a:off x="6300700" y="1131333"/>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2" name="Left Brace 41"/>
          <p:cNvSpPr/>
          <p:nvPr/>
        </p:nvSpPr>
        <p:spPr>
          <a:xfrm>
            <a:off x="4032448" y="770220"/>
            <a:ext cx="288032" cy="14401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dirty="0"/>
          </a:p>
        </p:txBody>
      </p:sp>
      <p:sp>
        <p:nvSpPr>
          <p:cNvPr id="45" name="TextBox 44"/>
          <p:cNvSpPr txBox="1"/>
          <p:nvPr/>
        </p:nvSpPr>
        <p:spPr>
          <a:xfrm>
            <a:off x="0" y="1778332"/>
            <a:ext cx="15121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s-ES" b="1" dirty="0" smtClean="0"/>
              <a:t>Análisis Situacional </a:t>
            </a:r>
            <a:endParaRPr lang="es-EC" dirty="0"/>
          </a:p>
        </p:txBody>
      </p:sp>
      <p:sp>
        <p:nvSpPr>
          <p:cNvPr id="46" name="TextBox 45"/>
          <p:cNvSpPr txBox="1"/>
          <p:nvPr/>
        </p:nvSpPr>
        <p:spPr>
          <a:xfrm>
            <a:off x="0" y="2786444"/>
            <a:ext cx="1512168"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s-ES" sz="2000" b="1" dirty="0" smtClean="0"/>
              <a:t>Externo </a:t>
            </a:r>
            <a:endParaRPr lang="es-EC" sz="2000" dirty="0"/>
          </a:p>
        </p:txBody>
      </p:sp>
      <p:sp>
        <p:nvSpPr>
          <p:cNvPr id="47" name="Down Arrow 46"/>
          <p:cNvSpPr/>
          <p:nvPr/>
        </p:nvSpPr>
        <p:spPr>
          <a:xfrm>
            <a:off x="648072" y="2498412"/>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8" name="TextBox 47"/>
          <p:cNvSpPr txBox="1"/>
          <p:nvPr/>
        </p:nvSpPr>
        <p:spPr>
          <a:xfrm>
            <a:off x="0" y="4077072"/>
            <a:ext cx="2016224" cy="4001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lvl="0" algn="ctr"/>
            <a:r>
              <a:rPr lang="es-ES" b="1" dirty="0" smtClean="0"/>
              <a:t>Macroambiente</a:t>
            </a:r>
            <a:r>
              <a:rPr lang="es-ES" sz="2000" b="1" dirty="0" smtClean="0"/>
              <a:t> </a:t>
            </a:r>
            <a:endParaRPr lang="es-EC" sz="2000" dirty="0"/>
          </a:p>
        </p:txBody>
      </p:sp>
      <p:sp>
        <p:nvSpPr>
          <p:cNvPr id="49" name="Down Arrow 48"/>
          <p:cNvSpPr/>
          <p:nvPr/>
        </p:nvSpPr>
        <p:spPr>
          <a:xfrm>
            <a:off x="648072" y="3290500"/>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TextBox 5"/>
          <p:cNvSpPr txBox="1"/>
          <p:nvPr/>
        </p:nvSpPr>
        <p:spPr>
          <a:xfrm>
            <a:off x="2232756" y="3913657"/>
            <a:ext cx="1512168"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S" b="1" dirty="0" smtClean="0">
                <a:solidFill>
                  <a:schemeClr val="dk1"/>
                </a:solidFill>
              </a:rPr>
              <a:t>Factor </a:t>
            </a:r>
            <a:r>
              <a:rPr lang="es-EC" b="1" dirty="0" smtClean="0"/>
              <a:t>Ecológico, Ambiental</a:t>
            </a:r>
            <a:endParaRPr lang="es-EC" b="1" dirty="0" smtClean="0">
              <a:solidFill>
                <a:schemeClr val="dk1"/>
              </a:solidFill>
            </a:endParaRPr>
          </a:p>
        </p:txBody>
      </p:sp>
      <p:sp>
        <p:nvSpPr>
          <p:cNvPr id="21" name="Rectangle 8"/>
          <p:cNvSpPr/>
          <p:nvPr/>
        </p:nvSpPr>
        <p:spPr>
          <a:xfrm>
            <a:off x="4465004" y="3788748"/>
            <a:ext cx="2195736"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C" sz="1400" dirty="0" smtClean="0"/>
              <a:t>ECOSISTEMAS, BIODIVERSIDAD</a:t>
            </a:r>
          </a:p>
          <a:p>
            <a:pPr algn="ctr"/>
            <a:r>
              <a:rPr lang="es-EC" sz="1400" dirty="0" smtClean="0"/>
              <a:t>HUELLLA ECOLOGICA,</a:t>
            </a:r>
            <a:endParaRPr lang="es-EC" sz="1400" dirty="0"/>
          </a:p>
        </p:txBody>
      </p:sp>
      <p:sp>
        <p:nvSpPr>
          <p:cNvPr id="22" name="Right Arrow 37"/>
          <p:cNvSpPr/>
          <p:nvPr/>
        </p:nvSpPr>
        <p:spPr>
          <a:xfrm>
            <a:off x="4032448" y="4029744"/>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TextBox 3"/>
          <p:cNvSpPr txBox="1"/>
          <p:nvPr/>
        </p:nvSpPr>
        <p:spPr>
          <a:xfrm>
            <a:off x="4248472" y="1784339"/>
            <a:ext cx="2304256" cy="476071"/>
          </a:xfrm>
          <a:prstGeom prst="ellipse">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smtClean="0"/>
              <a:t>PEA</a:t>
            </a:r>
            <a:endParaRPr lang="es-EC" sz="1600" b="1" dirty="0" smtClean="0"/>
          </a:p>
        </p:txBody>
      </p:sp>
      <p:sp>
        <p:nvSpPr>
          <p:cNvPr id="27" name="Right Arrow 38"/>
          <p:cNvSpPr/>
          <p:nvPr/>
        </p:nvSpPr>
        <p:spPr>
          <a:xfrm>
            <a:off x="6588732" y="1942968"/>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Round Same Side Corner Rectangle 4"/>
          <p:cNvSpPr/>
          <p:nvPr/>
        </p:nvSpPr>
        <p:spPr>
          <a:xfrm>
            <a:off x="288032" y="5037856"/>
            <a:ext cx="2504767" cy="909689"/>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78232" tIns="6985" rIns="6985" bIns="6985" numCol="1" spcCol="1270" anchor="ctr" anchorCtr="0">
            <a:noAutofit/>
          </a:bodyPr>
          <a:lstStyle/>
          <a:p>
            <a:pPr marL="57150" lvl="1" indent="-57150" algn="ctr" defTabSz="488950">
              <a:lnSpc>
                <a:spcPct val="90000"/>
              </a:lnSpc>
              <a:spcBef>
                <a:spcPct val="0"/>
              </a:spcBef>
              <a:spcAft>
                <a:spcPct val="15000"/>
              </a:spcAft>
              <a:buChar char="••"/>
            </a:pPr>
            <a:endParaRPr lang="es-ES" sz="1100" b="1" kern="1200" dirty="0" smtClean="0"/>
          </a:p>
          <a:p>
            <a:pPr marL="57150" lvl="1" indent="-57150" algn="ctr" defTabSz="488950">
              <a:lnSpc>
                <a:spcPct val="90000"/>
              </a:lnSpc>
              <a:spcBef>
                <a:spcPct val="0"/>
              </a:spcBef>
              <a:spcAft>
                <a:spcPct val="15000"/>
              </a:spcAft>
              <a:buChar char="••"/>
            </a:pPr>
            <a:r>
              <a:rPr lang="es-ES" sz="1100" b="1" kern="1200" dirty="0" smtClean="0"/>
              <a:t>FACTOR </a:t>
            </a:r>
            <a:r>
              <a:rPr lang="es-ES" sz="1100" b="1" dirty="0" smtClean="0"/>
              <a:t>SOCIAL</a:t>
            </a:r>
            <a:r>
              <a:rPr lang="es-ES" sz="1100" b="1" kern="1200" dirty="0" smtClean="0"/>
              <a:t> AMENAZA  DE ALTO IMPACTO, COMO EL DESEMPLEO, POBREZA. Y OTROS FACTORES</a:t>
            </a:r>
            <a:endParaRPr lang="es-EC" sz="1100" kern="1200" dirty="0"/>
          </a:p>
          <a:p>
            <a:pPr marL="57150" lvl="1" indent="-57150" algn="l" defTabSz="488950">
              <a:lnSpc>
                <a:spcPct val="90000"/>
              </a:lnSpc>
              <a:spcBef>
                <a:spcPct val="0"/>
              </a:spcBef>
              <a:spcAft>
                <a:spcPct val="15000"/>
              </a:spcAft>
              <a:buChar char="••"/>
            </a:pPr>
            <a:endParaRPr lang="es-EC" sz="1100" kern="1200" dirty="0"/>
          </a:p>
        </p:txBody>
      </p:sp>
      <p:sp>
        <p:nvSpPr>
          <p:cNvPr id="28" name="Round Same Side Corner Rectangle 4"/>
          <p:cNvSpPr/>
          <p:nvPr/>
        </p:nvSpPr>
        <p:spPr>
          <a:xfrm>
            <a:off x="3096344" y="5037856"/>
            <a:ext cx="2504767" cy="909689"/>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78232" tIns="6985" rIns="6985" bIns="6985" numCol="1" spcCol="1270" anchor="ctr" anchorCtr="0">
            <a:noAutofit/>
          </a:bodyPr>
          <a:lstStyle/>
          <a:p>
            <a:pPr marL="57150" lvl="1" indent="-57150" algn="ctr" defTabSz="488950">
              <a:lnSpc>
                <a:spcPct val="90000"/>
              </a:lnSpc>
              <a:spcBef>
                <a:spcPct val="0"/>
              </a:spcBef>
              <a:spcAft>
                <a:spcPct val="15000"/>
              </a:spcAft>
              <a:buChar char="••"/>
            </a:pPr>
            <a:endParaRPr lang="es-ES" sz="1100" b="1" kern="1200" dirty="0" smtClean="0"/>
          </a:p>
          <a:p>
            <a:pPr marL="57150" lvl="1" indent="-57150" algn="ctr" defTabSz="488950">
              <a:lnSpc>
                <a:spcPct val="90000"/>
              </a:lnSpc>
              <a:spcBef>
                <a:spcPct val="0"/>
              </a:spcBef>
              <a:spcAft>
                <a:spcPct val="15000"/>
              </a:spcAft>
              <a:buChar char="••"/>
            </a:pPr>
            <a:r>
              <a:rPr lang="es-ES" sz="1100" b="1" kern="1200" dirty="0" smtClean="0"/>
              <a:t>FACTOR TECNOLOGICO OPORTUNIDAD DE ALTO IMAPCTO</a:t>
            </a:r>
            <a:endParaRPr lang="es-EC" sz="1100" kern="1200" dirty="0"/>
          </a:p>
          <a:p>
            <a:pPr marL="57150" lvl="1" indent="-57150" algn="l" defTabSz="488950">
              <a:lnSpc>
                <a:spcPct val="90000"/>
              </a:lnSpc>
              <a:spcBef>
                <a:spcPct val="0"/>
              </a:spcBef>
              <a:spcAft>
                <a:spcPct val="15000"/>
              </a:spcAft>
              <a:buChar char="••"/>
            </a:pPr>
            <a:endParaRPr lang="es-EC" sz="1100" kern="1200" dirty="0"/>
          </a:p>
        </p:txBody>
      </p:sp>
      <p:pic>
        <p:nvPicPr>
          <p:cNvPr id="30" name="Picture 4" descr="https://encrypted-tbn3.gstatic.com/images?q=tbn:ANd9GcQRVTDceWHi4E-WhaiwPILqZYUKilz0HfTG3yxNaQMckQlMPsbdrLisZpdy"/>
          <p:cNvPicPr>
            <a:picLocks noChangeAspect="1" noChangeArrowheads="1"/>
          </p:cNvPicPr>
          <p:nvPr/>
        </p:nvPicPr>
        <p:blipFill>
          <a:blip r:embed="rId2" cstate="print"/>
          <a:srcRect/>
          <a:stretch>
            <a:fillRect/>
          </a:stretch>
        </p:blipFill>
        <p:spPr bwMode="auto">
          <a:xfrm>
            <a:off x="7236296" y="1844824"/>
            <a:ext cx="1573857" cy="1573857"/>
          </a:xfrm>
          <a:prstGeom prst="rect">
            <a:avLst/>
          </a:prstGeom>
          <a:noFill/>
        </p:spPr>
      </p:pic>
      <p:sp>
        <p:nvSpPr>
          <p:cNvPr id="19458" name="AutoShape 2" descr="data:image/jpeg;base64,/9j/4AAQSkZJRgABAQAAAQABAAD/2wCEAAkGBwgHBgkIBwgKCgkLDRYPDQwMDRsUFRAWIB0iIiAdHx8kKDQsJCYxJx8fLT0tMTU3Ojo6Iys/RD84QzQ5OjcBCgoKDQwNGg8PGjclHyU3Nzc3Nzc3Nzc3Nzc3Nzc3Nzc3Nzc3Nzc3Nzc3Nzc3Nzc3Nzc3Nzc3Nzc3Nzc3Nzc3N//AABEIAGoApgMBIgACEQEDEQH/xAAcAAACAgMBAQAAAAAAAAAAAAAFBgMEAAIHAQj/xAA/EAACAQIEBAMGAwcDAgcAAAABAgMEEQAFEiEGEzFBUWFxFCIygZGhBxWxI0JSweHw8TM00XKyJDZDYnOCkv/EABkBAAMBAQEAAAAAAAAAAAAAAAIDBAABBf/EACYRAAICAgIBBQACAwAAAAAAAAECABEDEiExQQQTIjJRBaEjYYH/2gAMAwEAAhEDEQA/AKeU0Rp2EUyuk8xDGKZ15Rk6rcHcjYC/njXiChy6lrpaKqpqiRqNgQYQsWlrG3u7kr3tvscEc6rIqrO9UsQgjDKLA2UWt37D6Wwfahpqk08hlGh4kMMuvU52JZWuP3STY+G3bCtHupWCjAETmNTJT1FfCih560ty1iAsCrLvqJ8sapTQU9V+VievgEbnkhCrhRuTcdwSb4eONMky7LaL8xiWNKymQ1COshdZkC6WVlPQkWsfH54Wc6SpgonzdAQGVYKZo7Al23Orbpv9sce0oTahvkZfyXLabkJDxNJOoeQszU+myoDdSevXr88U87pas5os2XWnpAoUya7B4y3dSd+lreJx7PQSUNLSMs1a8pkSOWKZFK7nQd+27bb4NZhUQx55SslKyUUVEvNpi76XlJNyLdhba/0wII8wiD0O4qHKUOYT1Up0jSEiIh1jSNjtvbqOn2wUy/Jq2vy9/wAuormnVpNMQHpbxNxc2/4xBm2bUh5UXs8kEsUa8xRYkubahfwBHXzww1maiCrjlyybRHJCkihHtov1U26nvjNtVmEmhNL3EvhmseXLJ1roGqBC8jojvpVWY3Itfx7C3XGlRWBUSWGoRZdSyQFje5BubdT07YtZ3mUiZlmRptTDSsgLbHWQAT6bD74h4Uyx4lmqsvLTzSR6ZZNFhTRke8GY7C9/G9h54IUTcAoVUqP+z2jzENXVEw5UUk5Rv2UTQglRuQD9+1/DFuros7appq2KgqJablFFqImDrc2Pvtf3LG/W2Jnh/MZII1dDOgLRGVtum9tvDA6uzWvpIzl9HVMntriGQDdHBNrnscYANzONeIBZJxQHnymSMIWSIq7XNrKD18+3TxxBT1UobKVnaFEkqArsY9Ohm90Ekdbb+OIOJKIU0dKjzTyPMHVhIRYEHqLev3x5SQfmElMJqepNJEwLPALsGB6gdDjKDqKmyPTH9hfiLJZ6TiBcvhqBVNUFZF5KMAmra2/ewBOwxdnoKuneoXOaESU0MTvFUIwcPYe69wdiOoHnuMSZ7BFVw05epkjhjYujq5DO1hax63tvvgdS1Xs9NnVHU1NVOayJBE3O1FCNXvXPYhrbDpjiEHiENgb8Qc08TRUsVGlZAvMEjTSOraXsR7oHw3vv6YuUMNRK8cYrapIahimjm3ubXJUm+noB9MeZQF1L7ZrKKragADe4tfvvYnti1nVfDF7LqnSCnhLGJeUihnIs17AC+y7gdsFz0YIVft/cbsr4rFdTjMcxgAnyuUQjQdBZiTZfAi12uPDzxemyrJ+Iop85r5kp5eSUWF3CQwkX98+IJN7X798Ik8EeYM8lLXiITFHdVS5kYJtY38B4YpyznMIIsuqakB45y0scExBF+gYEW2JPc4JXuzAfHVD/AHxGKSkpMmlibL6yCoUw6GqKYKSxuTYk326WtjMAqIwZJUSpUD2pZFVo6d3u0a+J3F+lsZhVXzcYCB2JtScQ1U1VU1lMsTxxsyRwkXa3ivyP+MF4eLofY5ahoEDCw5ae6inxtb4iev6YWuEpm5U9NBRwuhs0s8h+E2P8r7Yo0ummziamnEsVNUHYncoG6N3uO4w4OxY1FgKihpNxFWV2dQe0RKTr2KI1iUG/w9SL+GLecZrLT8J5LlcrstQxWWpDfEqqxK+m2nz2wXpaUUNMkUkNPJOGIEzkEqSxv22thLpctqMwr5YpZJW5ZO6rrZhftvb6nGV1a78TZEdACObjBxNn1KeUmXVSSnnpIeUvZTq3Pje2LfFOZ1NTN7fQPA9GIEUwyEh9ZuSdvp4beOFPiDJKrIKiNKnQebFzorNc6Ttvba/lc4ZZoKR+FlZTEIhCHEgSzCw8fX/jC2CqBUPGWdiTwRLXBcWWTUMGY8SUZrOdO0caCfRpsdyR3FyBY4k4yqKOlkSfJqVaWmQ6Gp0cFd7nWDa46WNye2B2U1ML8M0UFPTLDOJmeScyG0hJ2FjsuIeI4WliiVMyopyZLSLHNfRYbX29el8cBN14hYwANh3J6XOamfIppaqkWbL47xxK73Ck3vYbEb23BHfEQzAijhp6CepShsXSJ3+Fj8QNuu/fuLYr5Zm9EnDMsc9PGzRoU0aN2a1g1/HEXDppYFppsxjealVyXijNi/h6C9sMxnUwX+Q5Pc2ycpJnEqTlJI0WwjlFxY9bemB+c6abMFigf/bTDSRey9Db5G4w5RcPrmGcVGc5dNDDBMTyoFBHK6bH0tghw/wFCUzNM1jWqlmHMpXjYh4mUE6ie4YkXB22xqO5J6hFD7YHmI2dIsk61bmoWRiBEWW0ekDtsO/nixQZdHV06SVQlZiboFYhVF7bdr4ZYqODOVp6GoLXd1RDJawGrc7eRwQ4xpKHI62ghpTIIpE0Rq595nG2m3ppAGFFzr8Z32lGT5eZRpVjfLWpsxqAhoobwFVsZDexG3VjcY1oqfKK2lWOvc0OYiyCZFLKygnaRel7dx4b3w3VfBX5jQLLQuPbkiQSwsbLIQBfSex2745vkaSZlndRUVC3ipZeWIWcCzE2Nx5Yy7KdpMdnPt+IxZo2Qw5ctJlkFQ9fNJoLVDBrKN9Q02A6D64Vcwp6DMK4Q5lJVUQp42kAGh9adwPAk9OvXoLYnzxI8p4np+VAIoqiL/TY9DqtcWO19IwNrUkzvPxT0NO8wpobsiLc2U3ZvHuMO3LuGm09tCCb5hrLswgiLPEzpElgizHUQLWIPS/fwwWzmWlqaSnqcvy6lhaaYzTzooUyG3S53Uep6nywl1k6ihfRbUfcBH3xZymUVOXmCaRZXL3tKzdyAF8Otz49MAyhQTGo7ZKH5HOszTIaTLUHEdCss5k2EI95BvYBu4ta+/UjGYTOKcoeOSOKlGpOqxlxcdidz0+eMx1FBWKyEqxBhvKqc0dMZphByJwJY3VPeue+5N7j9MVc5ijkzfLI6EGsqPZ0mqTM10BJNlt2AFvG9x6YYqthX0FHUU6KIZIAWW+kIBsQfQ7YSsvzcU2dz1NUiinqFKq5XULLa1voBgRtZYQldWVUbqXanO51qJ6Spi1VF9QYEAE+HkPTti1k0kS00Jlj5deEYSzIf9Ul7qLeQ28xgPk8f5vnT1B5KR2CgOCAfAm29rjc+eJ8mziYcUUiViQCmkJhMQH7PS+w+9t+uCXFfH7McxBH4Jf4npqrOaGGOjpJKmenkYPJqBshGyi+/nYePTpgJBPPQ5Q1DmNO6BiWWOcFSNx26nfBXMMwni4dhipJVumYzKdKBb2BG/jtb64Gz/mD09I1bXpPTSS3RRLcxMv6bXwZxBFowRlbI/x8yisE9FLT01X7tPLOrvAWDEAGx1AdPTB3if2MUrSwwQRSKVKmLr8ViL26WxRrZzU8saVARSo2F282Pc4tRyrUzUUDhWmk/iGyAdT9AcT7EkGelk9L7Ccm7i7WARRaIzdGa9ge2Gjg/K8tqaJKmro2qJr2vzbAi9ul+2DnFiZakdE8cQqacKgkhd7+hBABF97i/fbAGLNmapkWUJDDYIgjjCogB6bYPYsvElpVyAtGbhSlqKKSWGMrLT88uxLBTp6Ko+Qv88H+Is5q6WmhyzRG3OhLl1TStiSCO5LW7+Z2wA4VrYqtTIkkqNFNpKKeq22JHy+2CXFCilyGIqssjK2kSStcxi4/i33sPrhLkn4mNoEAjqLcAFNOs0ES6w4J2+K29jgjmWdVHGGcRRSzx0cNCxkJC3LzWuRqJ+FAR9Thep6stIkepE1ndnYBR6+GI+D6+T2uqpgkrPLM7KqJqLE7EW+QxkVhbGAdWYAxjbiebJlzTLq2teaSGnEtJURrdpNQ3ubgDe2FHgVpUnqalrmOMKzE3tcX/wCcGavhzOa/iJ6nN8slp6FkBUDSV5a2t8J+uD82QCNHhy6BRDPe9jpEZ73/ALOKCjNi45iBkRM3y4q5zsVsuZ54a+qZRGCQl9goF9IA+/1xGiVuVVi5lTTkar2ljNmUne39emHAcIQZVURU1Yr1azR6w1tKqwvcdb9sV874YknVJaRZFQ0+oQDezg/Ct/EY4XCNqZwY2yY9x5g3IhJmdTW1KrTe0AFozKAF5h3JtifhaCWbOpKKrK081iz2XqNr2ttci2J/w3m1VNTRMgTRLzNZF+2m2NqrMWqPxDE9NGeVHKKcaBu4VbMdvQnHA1uVMLXXGrKeY7ZlwtNnCRz5PSnUgCPHzgtwP3veBF/Ha/TGYfMiRo6UNuuoehxmH6r4ElNk8mcP4cPP4drqaaQmKOZXQHqhte9vC9vnfFCbL1MSSxwJIZFB5kslyT6f5xFlFBNmME8EUmgtJrLEDTa31vft0xSJq1q/Ymn+G9mZ7LYdT02+WCx5VHxEE42rYw1whFD+Z1KTwR1AaFQOgCqSQdvptgRxXlrZXWq0ZUBhrRVv+zIPTfwxrSSmL2yvoJ2DUcsQAb/1kYsDceFwu3n4424rqWrauGuLs6zRAA32Xywjn3LlIKnDXkSDK5aevraanr2dYZ6rW+k7NISOvkenzw7cZRxQ8PTRLHCqRFeSqR6feDqBb745/WGMGOWIjnEB35Y0op8FH88Nk9bHnPDKc03q4LBt/jUi17eO9/UYLIhZgYfpnAVh5ixzrOFNwRtY9b4MZJDXpxLSMYGRqc++knulBYjoenUYMZTmVNWvknPo6eSrp9P/AIxwBLqW/wD+h8PUbEYk4prOVxAtTTvedYwXJ7nfr8sT5Dq2o7noYWb1Qozbjivkiy2OijLu0hUN1sgBvv1+1hhPqOZDKYp1s4I1AdMGc+zf8zjiVYeSqg6wDfUf+MADUNJUCeX3iHX7YLBdSb12PSiezHU8Qpl/5ZDFSxx027TJCgDLtb1PU42PGBqMxV2RPYHBRopVDAr3LDCpPKZ5XlbYt2x4q7XwRUXZknuNWo6jFxHl+WvEM14dqWMYOqelubw/+5b76b9j09MSfh5AlPVNMsUchUgnWR7tybEA7EjS31wBoKl4pAFawlujD+JT7tsMXCFBW5ev5nNCJ6YrGjqqm46+9tv1O/rjpBK0I3G48y5nclVScSUdRFzKXngkJqNg1mNx2/d6euDOUzCreMK9g58bBb4V+Ks2Z88jJJtBo0DSVAGm/Q+RxTy7Op+XDCE5elEdmba9uo+33wONzjBM5nQZSFE6XxJktPJAaykrJJ5qNA7WtoKk2t433+2KWV0jZknIpZfZzodYpyLqr2Ok27i56Y3y+rvS9SUdbEX2a4tvgpl1VBQyiWdVKKuwPY+X3x5beoZn57laromgnKaD2jgasq6DiDKpNTNqWoVdQZfI9CL79epIOLvA+ZUdZxlVV6RpSpHTOYFJBN9a6ifE2v6DboMO/GddTZxl8cs9OsJp31QyNKB12sb7WO2364ReF3NfxZNVWXQFkjuvRySL/LHpbKUOQdyQK4ZUMf8Aif8AECDh/KKGpWIz1NYxKxgWsguL+W9vv4Y9xyj8R4qRc4pjTMeYae0qW+GzHSfnv9BjMUp8lBkz2rETzIMxWgrAtTKFpZh7+pdQv2PQ9/DAzP5KefMZZKeZZYwAikKQPlcYJ5NFlccVVmGd09RPBC6RRRQtp1uQSQfKwxBmVVSZ7W0lFQUNNlUAcqpuSTf+I9zttg/ZVBt5gjKzDTxI8gphV0udbHlx5eJ2/wDpIhv9jg7AtLX/AIb1aLCDPTT6+Yo8O/0v9Tgr+G3D3Kz3OMqrxqiloGi1jbWjNa4+uDqcG0vDmS11KtZLNBP78jS2Gmwt2GFEg8iGARwZx7SG0XPUWxYy9poZG5baSO49f8YqVCvGSgvqjb0viSmrLvdrKLb2w5DyIC8NLmUSey5/SGVukvLux7HYYOcVKUzuW2wZFa3y/phRaYzVnMQm+sEfL/GHTPo/bpKPMYWULVRBSWOwYf5+2Jc6/wCQET1P43KqE2eIvTkiM2O+B8SkwlLEtfByWk5ckYldXVtWvlG5W3S97dfK+KNGWjzKZkFjHci3QE7D9cEgZVJIm/kMuPK6hTcyG5RfG2+JmcJG3kMe1MRhHNJAj6sSenrirVyCGM806Sb2Hf8AvcYw5nndTel/aBW7AqB6X3x3ThqgqFzaWrp55WoplBERI0Dvde997fLHCKeTkUTP00i4J7X6HH0PwXGaTLYoo7GBVAQdbDDE7uduhU59xpkxzDjeomq1tROYuYVbd1A0/qN/TAXimnpKHPYkhijCMiyKjXI8Nx36Xx1bjqNPY4GWNdSva4G9jva/rjmebwe1cRPPJZjFBHAg8L+8364kzZGVyCeO5bgChAwHMkoMzNDRxuSJKd7snv3aKx+FtunceRwSgqpc0njmb3VA91V3A8cbz5BzohLSACQD3ohtr9PPBzhrKoqVXqKpdKxDVY/u26k484vjPyHcrJAtoi/iN7bJLT5VT008ioollZIyQCeik9Om59RiXgyBMuyiSrqCgChveBBA633HXv8ATCBmtU+eZ5UV0m5rKjV06KTsPkLYcOKqynoeF4aKhPulBDa/T+L7C3zx6TJSLjnnI9lshijJVHM8zqqyo1HmtcD+EdAPkAMZiOhjtFqP73jjMVb1wJCTZudR4josqzzgn8xyYU8TRDnTwxrZtYHvggdzjlbKWJVQWJOwAucEqOo9lrIZBt7w1HxB2P2wwZrGIhC8Ww12sD8V8PxnZbMAnniMfCWY1MGV0s0tRy61E0mRlvcX6N49MDeJM1zTNNUdbVnkA30JsrfIfzx5wrXU9VXTZcze+hvbp18PG388bcbULUFRTSByISG1b+V8cXFjU7CMfM5UKRzOf1MrSVUrsLEk/wDFvtiWmyasrqeappIbxRLdrn4vG3icUOdrZiRa5Jwz8MVTQZZPz1Ps0kuhALlnYgXCj074RkYqLEbhUM1NFxHIngVRcBgPXxw85JB7ZlEtCzWZTzYm7A36f344Xs1gy3L6gPCkkbcq6RMSd/HfBbheV2ypZA9mS6t59f6Y3Lra9zqUmSmPEqLI3tM0TmyxH+WBVNVkVUm1xMwH32xNVSmOKumvuz6APXbAyD4kYHfUNsNYlloxHTWIzxS6W3I+eJKh1kQKqB3OyrpuSTgXNIVjYr1G4wTyesiWoiq2UtZbqPPERFcylKJoyfjakp6HKMspFhCVMgR5HtuV07A/bDF+HX4ixUVHHQZ0sloxpjqYl1e6P4h1+Y+mE7i2vbMa+jWFdz7qJ6/1x7mVHDQciKHaWNdLH+I/3fFXp1tYr1D05qdY4l4qyjNJKKmyytSomZtZRUYWUdzcC2OXZhXTUnFlayvriaoAKX2tpA288TcMrFT1FRmdTPEFgjb3Cdx3vhdgSWaJZJGLyuNTE9yQML0D5WvrqMbIy4lnYslzOnr4tVLIGcixQmzIfMYs8VyS0/B+b8glX9iffyIsftfHPcphYxRyqWVwdipIP1xnGWe5ll1HDRw1bPDXQyx1CzDXqUhRsTuOp6Ylf+L1bdDxCHrNhqw5ifQR/txpAYqLD1OCPESO5oace8I49TjzY/0xFkdTTxROaiJj1KgAHUfnjyokMzl9OkfujrYeGKCTvFkhUr9ni2ijAUXA2GMxkdv3xjMciJDJGxYEC4v1w1cN5VDmmUyz1Mj3oalCqC1iOpBPhYH+xhaX4T6DDp+HQBTN1IupSMkHp8WDXk1CXgwFmMa5FxlDWUyBKeaUFV1E6VOxF/nfDf8AiSY6nhyGYGzFgPqDha492puH7fwH9Rhi47/8lw/9afrilPrBf7Tkm3UeuOgZfDDSnI42A5S0zsvnIwBJ+7Y5+e+G/MmY8F0RLG+iPe+Js3gR+E9mS/iHJScimiXTzw90A6qlt/le30xpw2phyRmNrG52OE13d3JdmY+JN8NeWEjIyASBp/lh2BNBUXlfY3AFZI8kFzsGkLFb+P8AZxVVihBBOxBxbqP9vF/fbFRsZu4AhupfTEx2tbbbrjMllvTAsRsxGIX+BfTEeUf7eT/qGJ6+McDzDmSwrNnUtfPp0UcepR4sen88UM4zBmldgbyt0PhiagJ51YL7cn+eBFb1PqcVY/pEP9pSEjDV7xGrZvPBjJ51G0mwZbI3YHtfARv9TBDLfhb1xk4MzdR+ypgmWUz3J1s1yfUj+WA3HtJLUSZfJGU0JC5JZwo+IeOLuREnhinuSf2z/wDccCeN+mU//FJ+qYYxvGZwfYQRGAFWy+fliYG/XoPA4gj+DG8fbEREKTMYyBck+YxmNV7+uMwM0//Z"/>
          <p:cNvSpPr>
            <a:spLocks noChangeAspect="1" noChangeArrowheads="1"/>
          </p:cNvSpPr>
          <p:nvPr/>
        </p:nvSpPr>
        <p:spPr bwMode="auto">
          <a:xfrm>
            <a:off x="155575" y="-479425"/>
            <a:ext cx="1581150" cy="100965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9460" name="AutoShape 4" descr="data:image/jpeg;base64,/9j/4AAQSkZJRgABAQAAAQABAAD/2wCEAAkGBwgHBgkIBwgKCgkLDRYPDQwMDRsUFRAWIB0iIiAdHx8kKDQsJCYxJx8fLT0tMTU3Ojo6Iys/RD84QzQ5OjcBCgoKDQwNGg8PGjclHyU3Nzc3Nzc3Nzc3Nzc3Nzc3Nzc3Nzc3Nzc3Nzc3Nzc3Nzc3Nzc3Nzc3Nzc3Nzc3Nzc3N//AABEIAGoApgMBIgACEQEDEQH/xAAcAAACAgMBAQAAAAAAAAAAAAAFBgMEAAIHAQj/xAA/EAACAQIEBAMGAwcDAgcAAAABAgMEEQAFEiEGEzFBUWFxFCIygZGhBxWxI0JSweHw8TM00XKyJDZDYnOCkv/EABkBAAMBAQEAAAAAAAAAAAAAAAIDBAABBf/EACYRAAICAgIBBQACAwAAAAAAAAECABEDEiExQQQTIjJRBaEjYYH/2gAMAwEAAhEDEQA/AKeU0Rp2EUyuk8xDGKZ15Rk6rcHcjYC/njXiChy6lrpaKqpqiRqNgQYQsWlrG3u7kr3tvscEc6rIqrO9UsQgjDKLA2UWt37D6Wwfahpqk08hlGh4kMMuvU52JZWuP3STY+G3bCtHupWCjAETmNTJT1FfCih560ty1iAsCrLvqJ8sapTQU9V+VievgEbnkhCrhRuTcdwSb4eONMky7LaL8xiWNKymQ1COshdZkC6WVlPQkWsfH54Wc6SpgonzdAQGVYKZo7Al23Orbpv9sce0oTahvkZfyXLabkJDxNJOoeQszU+myoDdSevXr88U87pas5os2XWnpAoUya7B4y3dSd+lreJx7PQSUNLSMs1a8pkSOWKZFK7nQd+27bb4NZhUQx55SslKyUUVEvNpi76XlJNyLdhba/0wII8wiD0O4qHKUOYT1Up0jSEiIh1jSNjtvbqOn2wUy/Jq2vy9/wAuormnVpNMQHpbxNxc2/4xBm2bUh5UXs8kEsUa8xRYkubahfwBHXzww1maiCrjlyybRHJCkihHtov1U26nvjNtVmEmhNL3EvhmseXLJ1roGqBC8jojvpVWY3Itfx7C3XGlRWBUSWGoRZdSyQFje5BubdT07YtZ3mUiZlmRptTDSsgLbHWQAT6bD74h4Uyx4lmqsvLTzSR6ZZNFhTRke8GY7C9/G9h54IUTcAoVUqP+z2jzENXVEw5UUk5Rv2UTQglRuQD9+1/DFuros7appq2KgqJablFFqImDrc2Pvtf3LG/W2Jnh/MZII1dDOgLRGVtum9tvDA6uzWvpIzl9HVMntriGQDdHBNrnscYANzONeIBZJxQHnymSMIWSIq7XNrKD18+3TxxBT1UobKVnaFEkqArsY9Ohm90Ekdbb+OIOJKIU0dKjzTyPMHVhIRYEHqLev3x5SQfmElMJqepNJEwLPALsGB6gdDjKDqKmyPTH9hfiLJZ6TiBcvhqBVNUFZF5KMAmra2/ewBOwxdnoKuneoXOaESU0MTvFUIwcPYe69wdiOoHnuMSZ7BFVw05epkjhjYujq5DO1hax63tvvgdS1Xs9NnVHU1NVOayJBE3O1FCNXvXPYhrbDpjiEHiENgb8Qc08TRUsVGlZAvMEjTSOraXsR7oHw3vv6YuUMNRK8cYrapIahimjm3ubXJUm+noB9MeZQF1L7ZrKKragADe4tfvvYnti1nVfDF7LqnSCnhLGJeUihnIs17AC+y7gdsFz0YIVft/cbsr4rFdTjMcxgAnyuUQjQdBZiTZfAi12uPDzxemyrJ+Iop85r5kp5eSUWF3CQwkX98+IJN7X798Ik8EeYM8lLXiITFHdVS5kYJtY38B4YpyznMIIsuqakB45y0scExBF+gYEW2JPc4JXuzAfHVD/AHxGKSkpMmlibL6yCoUw6GqKYKSxuTYk326WtjMAqIwZJUSpUD2pZFVo6d3u0a+J3F+lsZhVXzcYCB2JtScQ1U1VU1lMsTxxsyRwkXa3ivyP+MF4eLofY5ahoEDCw5ae6inxtb4iev6YWuEpm5U9NBRwuhs0s8h+E2P8r7Yo0ummziamnEsVNUHYncoG6N3uO4w4OxY1FgKihpNxFWV2dQe0RKTr2KI1iUG/w9SL+GLecZrLT8J5LlcrstQxWWpDfEqqxK+m2nz2wXpaUUNMkUkNPJOGIEzkEqSxv22thLpctqMwr5YpZJW5ZO6rrZhftvb6nGV1a78TZEdACObjBxNn1KeUmXVSSnnpIeUvZTq3Pje2LfFOZ1NTN7fQPA9GIEUwyEh9ZuSdvp4beOFPiDJKrIKiNKnQebFzorNc6Ttvba/lc4ZZoKR+FlZTEIhCHEgSzCw8fX/jC2CqBUPGWdiTwRLXBcWWTUMGY8SUZrOdO0caCfRpsdyR3FyBY4k4yqKOlkSfJqVaWmQ6Gp0cFd7nWDa46WNye2B2U1ML8M0UFPTLDOJmeScyG0hJ2FjsuIeI4WliiVMyopyZLSLHNfRYbX29el8cBN14hYwANh3J6XOamfIppaqkWbL47xxK73Ck3vYbEb23BHfEQzAijhp6CepShsXSJ3+Fj8QNuu/fuLYr5Zm9EnDMsc9PGzRoU0aN2a1g1/HEXDppYFppsxjealVyXijNi/h6C9sMxnUwX+Q5Pc2ycpJnEqTlJI0WwjlFxY9bemB+c6abMFigf/bTDSRey9Db5G4w5RcPrmGcVGc5dNDDBMTyoFBHK6bH0tghw/wFCUzNM1jWqlmHMpXjYh4mUE6ie4YkXB22xqO5J6hFD7YHmI2dIsk61bmoWRiBEWW0ekDtsO/nixQZdHV06SVQlZiboFYhVF7bdr4ZYqODOVp6GoLXd1RDJawGrc7eRwQ4xpKHI62ghpTIIpE0Rq595nG2m3ppAGFFzr8Z32lGT5eZRpVjfLWpsxqAhoobwFVsZDexG3VjcY1oqfKK2lWOvc0OYiyCZFLKygnaRel7dx4b3w3VfBX5jQLLQuPbkiQSwsbLIQBfSex2745vkaSZlndRUVC3ipZeWIWcCzE2Nx5Yy7KdpMdnPt+IxZo2Qw5ctJlkFQ9fNJoLVDBrKN9Q02A6D64Vcwp6DMK4Q5lJVUQp42kAGh9adwPAk9OvXoLYnzxI8p4np+VAIoqiL/TY9DqtcWO19IwNrUkzvPxT0NO8wpobsiLc2U3ZvHuMO3LuGm09tCCb5hrLswgiLPEzpElgizHUQLWIPS/fwwWzmWlqaSnqcvy6lhaaYzTzooUyG3S53Uep6nywl1k6ihfRbUfcBH3xZymUVOXmCaRZXL3tKzdyAF8Otz49MAyhQTGo7ZKH5HOszTIaTLUHEdCss5k2EI95BvYBu4ta+/UjGYTOKcoeOSOKlGpOqxlxcdidz0+eMx1FBWKyEqxBhvKqc0dMZphByJwJY3VPeue+5N7j9MVc5ijkzfLI6EGsqPZ0mqTM10BJNlt2AFvG9x6YYqthX0FHUU6KIZIAWW+kIBsQfQ7YSsvzcU2dz1NUiinqFKq5XULLa1voBgRtZYQldWVUbqXanO51qJ6Spi1VF9QYEAE+HkPTti1k0kS00Jlj5deEYSzIf9Ul7qLeQ28xgPk8f5vnT1B5KR2CgOCAfAm29rjc+eJ8mziYcUUiViQCmkJhMQH7PS+w+9t+uCXFfH7McxBH4Jf4npqrOaGGOjpJKmenkYPJqBshGyi+/nYePTpgJBPPQ5Q1DmNO6BiWWOcFSNx26nfBXMMwni4dhipJVumYzKdKBb2BG/jtb64Gz/mD09I1bXpPTSS3RRLcxMv6bXwZxBFowRlbI/x8yisE9FLT01X7tPLOrvAWDEAGx1AdPTB3if2MUrSwwQRSKVKmLr8ViL26WxRrZzU8saVARSo2F282Pc4tRyrUzUUDhWmk/iGyAdT9AcT7EkGelk9L7Ccm7i7WARRaIzdGa9ge2Gjg/K8tqaJKmro2qJr2vzbAi9ul+2DnFiZakdE8cQqacKgkhd7+hBABF97i/fbAGLNmapkWUJDDYIgjjCogB6bYPYsvElpVyAtGbhSlqKKSWGMrLT88uxLBTp6Ko+Qv88H+Is5q6WmhyzRG3OhLl1TStiSCO5LW7+Z2wA4VrYqtTIkkqNFNpKKeq22JHy+2CXFCilyGIqssjK2kSStcxi4/i33sPrhLkn4mNoEAjqLcAFNOs0ES6w4J2+K29jgjmWdVHGGcRRSzx0cNCxkJC3LzWuRqJ+FAR9Thep6stIkepE1ndnYBR6+GI+D6+T2uqpgkrPLM7KqJqLE7EW+QxkVhbGAdWYAxjbiebJlzTLq2teaSGnEtJURrdpNQ3ubgDe2FHgVpUnqalrmOMKzE3tcX/wCcGavhzOa/iJ6nN8slp6FkBUDSV5a2t8J+uD82QCNHhy6BRDPe9jpEZ73/ALOKCjNi45iBkRM3y4q5zsVsuZ54a+qZRGCQl9goF9IA+/1xGiVuVVi5lTTkar2ljNmUne39emHAcIQZVURU1Yr1azR6w1tKqwvcdb9sV874YknVJaRZFQ0+oQDezg/Ct/EY4XCNqZwY2yY9x5g3IhJmdTW1KrTe0AFozKAF5h3JtifhaCWbOpKKrK081iz2XqNr2ttci2J/w3m1VNTRMgTRLzNZF+2m2NqrMWqPxDE9NGeVHKKcaBu4VbMdvQnHA1uVMLXXGrKeY7ZlwtNnCRz5PSnUgCPHzgtwP3veBF/Ha/TGYfMiRo6UNuuoehxmH6r4ElNk8mcP4cPP4drqaaQmKOZXQHqhte9vC9vnfFCbL1MSSxwJIZFB5kslyT6f5xFlFBNmME8EUmgtJrLEDTa31vft0xSJq1q/Ymn+G9mZ7LYdT02+WCx5VHxEE42rYw1whFD+Z1KTwR1AaFQOgCqSQdvptgRxXlrZXWq0ZUBhrRVv+zIPTfwxrSSmL2yvoJ2DUcsQAb/1kYsDceFwu3n4424rqWrauGuLs6zRAA32Xywjn3LlIKnDXkSDK5aevraanr2dYZ6rW+k7NISOvkenzw7cZRxQ8PTRLHCqRFeSqR6feDqBb745/WGMGOWIjnEB35Y0op8FH88Nk9bHnPDKc03q4LBt/jUi17eO9/UYLIhZgYfpnAVh5ixzrOFNwRtY9b4MZJDXpxLSMYGRqc++knulBYjoenUYMZTmVNWvknPo6eSrp9P/AIxwBLqW/wD+h8PUbEYk4prOVxAtTTvedYwXJ7nfr8sT5Dq2o7noYWb1Qozbjivkiy2OijLu0hUN1sgBvv1+1hhPqOZDKYp1s4I1AdMGc+zf8zjiVYeSqg6wDfUf+MADUNJUCeX3iHX7YLBdSb12PSiezHU8Qpl/5ZDFSxx027TJCgDLtb1PU42PGBqMxV2RPYHBRopVDAr3LDCpPKZ5XlbYt2x4q7XwRUXZknuNWo6jFxHl+WvEM14dqWMYOqelubw/+5b76b9j09MSfh5AlPVNMsUchUgnWR7tybEA7EjS31wBoKl4pAFawlujD+JT7tsMXCFBW5ev5nNCJ6YrGjqqm46+9tv1O/rjpBK0I3G48y5nclVScSUdRFzKXngkJqNg1mNx2/d6euDOUzCreMK9g58bBb4V+Ks2Z88jJJtBo0DSVAGm/Q+RxTy7Op+XDCE5elEdmba9uo+33wONzjBM5nQZSFE6XxJktPJAaykrJJ5qNA7WtoKk2t433+2KWV0jZknIpZfZzodYpyLqr2Ok27i56Y3y+rvS9SUdbEX2a4tvgpl1VBQyiWdVKKuwPY+X3x5beoZn57laromgnKaD2jgasq6DiDKpNTNqWoVdQZfI9CL79epIOLvA+ZUdZxlVV6RpSpHTOYFJBN9a6ifE2v6DboMO/GddTZxl8cs9OsJp31QyNKB12sb7WO2364ReF3NfxZNVWXQFkjuvRySL/LHpbKUOQdyQK4ZUMf8Aif8AECDh/KKGpWIz1NYxKxgWsguL+W9vv4Y9xyj8R4qRc4pjTMeYae0qW+GzHSfnv9BjMUp8lBkz2rETzIMxWgrAtTKFpZh7+pdQv2PQ9/DAzP5KefMZZKeZZYwAikKQPlcYJ5NFlccVVmGd09RPBC6RRRQtp1uQSQfKwxBmVVSZ7W0lFQUNNlUAcqpuSTf+I9zttg/ZVBt5gjKzDTxI8gphV0udbHlx5eJ2/wDpIhv9jg7AtLX/AIb1aLCDPTT6+Yo8O/0v9Tgr+G3D3Kz3OMqrxqiloGi1jbWjNa4+uDqcG0vDmS11KtZLNBP78jS2Gmwt2GFEg8iGARwZx7SG0XPUWxYy9poZG5baSO49f8YqVCvGSgvqjb0viSmrLvdrKLb2w5DyIC8NLmUSey5/SGVukvLux7HYYOcVKUzuW2wZFa3y/phRaYzVnMQm+sEfL/GHTPo/bpKPMYWULVRBSWOwYf5+2Jc6/wCQET1P43KqE2eIvTkiM2O+B8SkwlLEtfByWk5ckYldXVtWvlG5W3S97dfK+KNGWjzKZkFjHci3QE7D9cEgZVJIm/kMuPK6hTcyG5RfG2+JmcJG3kMe1MRhHNJAj6sSenrirVyCGM806Sb2Hf8AvcYw5nndTel/aBW7AqB6X3x3ThqgqFzaWrp55WoplBERI0Dvde997fLHCKeTkUTP00i4J7X6HH0PwXGaTLYoo7GBVAQdbDDE7uduhU59xpkxzDjeomq1tROYuYVbd1A0/qN/TAXimnpKHPYkhijCMiyKjXI8Nx36Xx1bjqNPY4GWNdSva4G9jva/rjmebwe1cRPPJZjFBHAg8L+8364kzZGVyCeO5bgChAwHMkoMzNDRxuSJKd7snv3aKx+FtunceRwSgqpc0njmb3VA91V3A8cbz5BzohLSACQD3ohtr9PPBzhrKoqVXqKpdKxDVY/u26k484vjPyHcrJAtoi/iN7bJLT5VT008ioollZIyQCeik9Om59RiXgyBMuyiSrqCgChveBBA633HXv8ATCBmtU+eZ5UV0m5rKjV06KTsPkLYcOKqynoeF4aKhPulBDa/T+L7C3zx6TJSLjnnI9lshijJVHM8zqqyo1HmtcD+EdAPkAMZiOhjtFqP73jjMVb1wJCTZudR4josqzzgn8xyYU8TRDnTwxrZtYHvggdzjlbKWJVQWJOwAucEqOo9lrIZBt7w1HxB2P2wwZrGIhC8Ww12sD8V8PxnZbMAnniMfCWY1MGV0s0tRy61E0mRlvcX6N49MDeJM1zTNNUdbVnkA30JsrfIfzx5wrXU9VXTZcze+hvbp18PG388bcbULUFRTSByISG1b+V8cXFjU7CMfM5UKRzOf1MrSVUrsLEk/wDFvtiWmyasrqeappIbxRLdrn4vG3icUOdrZiRa5Jwz8MVTQZZPz1Ps0kuhALlnYgXCj074RkYqLEbhUM1NFxHIngVRcBgPXxw85JB7ZlEtCzWZTzYm7A36f344Xs1gy3L6gPCkkbcq6RMSd/HfBbheV2ypZA9mS6t59f6Y3Lra9zqUmSmPEqLI3tM0TmyxH+WBVNVkVUm1xMwH32xNVSmOKumvuz6APXbAyD4kYHfUNsNYlloxHTWIzxS6W3I+eJKh1kQKqB3OyrpuSTgXNIVjYr1G4wTyesiWoiq2UtZbqPPERFcylKJoyfjakp6HKMspFhCVMgR5HtuV07A/bDF+HX4ixUVHHQZ0sloxpjqYl1e6P4h1+Y+mE7i2vbMa+jWFdz7qJ6/1x7mVHDQciKHaWNdLH+I/3fFXp1tYr1D05qdY4l4qyjNJKKmyytSomZtZRUYWUdzcC2OXZhXTUnFlayvriaoAKX2tpA288TcMrFT1FRmdTPEFgjb3Cdx3vhdgSWaJZJGLyuNTE9yQML0D5WvrqMbIy4lnYslzOnr4tVLIGcixQmzIfMYs8VyS0/B+b8glX9iffyIsftfHPcphYxRyqWVwdipIP1xnGWe5ll1HDRw1bPDXQyx1CzDXqUhRsTuOp6Ylf+L1bdDxCHrNhqw5ifQR/txpAYqLD1OCPESO5oace8I49TjzY/0xFkdTTxROaiJj1KgAHUfnjyokMzl9OkfujrYeGKCTvFkhUr9ni2ijAUXA2GMxkdv3xjMciJDJGxYEC4v1w1cN5VDmmUyz1Mj3oalCqC1iOpBPhYH+xhaX4T6DDp+HQBTN1IupSMkHp8WDXk1CXgwFmMa5FxlDWUyBKeaUFV1E6VOxF/nfDf8AiSY6nhyGYGzFgPqDha492puH7fwH9Rhi47/8lw/9afrilPrBf7Tkm3UeuOgZfDDSnI42A5S0zsvnIwBJ+7Y5+e+G/MmY8F0RLG+iPe+Js3gR+E9mS/iHJScimiXTzw90A6qlt/le30xpw2phyRmNrG52OE13d3JdmY+JN8NeWEjIyASBp/lh2BNBUXlfY3AFZI8kFzsGkLFb+P8AZxVVihBBOxBxbqP9vF/fbFRsZu4AhupfTEx2tbbbrjMllvTAsRsxGIX+BfTEeUf7eT/qGJ6+McDzDmSwrNnUtfPp0UcepR4sen88UM4zBmldgbyt0PhiagJ51YL7cn+eBFb1PqcVY/pEP9pSEjDV7xGrZvPBjJ51G0mwZbI3YHtfARv9TBDLfhb1xk4MzdR+ypgmWUz3J1s1yfUj+WA3HtJLUSZfJGU0JC5JZwo+IeOLuREnhinuSf2z/wDccCeN+mU//FJ+qYYxvGZwfYQRGAFWy+fliYG/XoPA4gj+DG8fbEREKTMYyBck+YxmNV7+uMwM0//Z"/>
          <p:cNvSpPr>
            <a:spLocks noChangeAspect="1" noChangeArrowheads="1"/>
          </p:cNvSpPr>
          <p:nvPr/>
        </p:nvSpPr>
        <p:spPr bwMode="auto">
          <a:xfrm>
            <a:off x="155575" y="-479425"/>
            <a:ext cx="1581150" cy="100965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9462" name="Picture 6" descr="http://t3.gstatic.com/images?q=tbn:ANd9GcSNI7v0BcoQImk70DEmMobFbwdR-gucBH5oXeWOlVbK0YkZgIRb"/>
          <p:cNvPicPr>
            <a:picLocks noChangeAspect="1" noChangeArrowheads="1"/>
          </p:cNvPicPr>
          <p:nvPr/>
        </p:nvPicPr>
        <p:blipFill>
          <a:blip r:embed="rId3" cstate="print"/>
          <a:srcRect/>
          <a:stretch>
            <a:fillRect/>
          </a:stretch>
        </p:blipFill>
        <p:spPr bwMode="auto">
          <a:xfrm>
            <a:off x="6696744" y="141312"/>
            <a:ext cx="1944216" cy="1742649"/>
          </a:xfrm>
          <a:prstGeom prst="ellipse">
            <a:avLst/>
          </a:prstGeom>
          <a:ln>
            <a:noFill/>
          </a:ln>
          <a:effectLst>
            <a:softEdge rad="112500"/>
          </a:effectLst>
        </p:spPr>
      </p:pic>
      <p:sp>
        <p:nvSpPr>
          <p:cNvPr id="2" name="AutoShape 2" descr="data:image/jpeg;base64,/9j/4AAQSkZJRgABAQAAAQABAAD/2wCEAAkGBhESEBUREhQUFBUWGBkVGBcWGB0VHhgYFxcXGhcXGR0cGyYeGR4kGhgfITAgJScpLC8sGCAyNTAqNSYrLCkBCQoKDgwOGg8PGiokHyUqLywvNjQsLCouLCksLCopLCksLCwsLCwsKSwsLSwsLCwpLCwsKSkpLCwsKSosLCwpLP/AABEIAKcBLgMBIgACEQEDEQH/xAAcAAACAgMBAQAAAAAAAAAAAAAABQQGAQMHAgj/xABIEAACAgAEBAMEBQYKCwEBAAABAgMRAAQSIQUTIjEGQVEUIzJhQlJxgaEHM4KRktEVFiRTY5OUs8HTNDVDYnJzorGy0uHwwv/EABsBAQACAwEBAAAAAAAAAAAAAAABBAIDBQYH/8QAMxEAAgIBAgMFBgYCAwAAAAAAAAECAxEEIRIxUQUTQWFxIoGRocHRFCMyseHwBlIVJEL/2gAMAwEAAhEDEQA/AO44MGDABgwYMAGDBgwAYMGDABiFxmcpl5HV1jKqSHcWq15n5Ym4XeIc8YcpPMoRjHFJIA5pSUUsAx8gawBGPiFlDNJlczGqgsWKpJ28gsUjuT5bKcIE8fSRwRyMiTF+a50kRFY0QSBmFsqnSy9OonqHmCBdwbxnTiAJs34ojh5POV4+dsDpLBW8gxG4v7NqN1RwwyXEopRcbq1dwNiKJBsHcbgjceRxF4n4bgnYu6nUV0hgzDT36lW9IamI1VdEjsSMC8OaCELDIF06mZpRzNZNszubBsmySCO527YkDFZ1LFQQWFEi9wDdEjyuj+o494UeGo3MPOkrmTHmvQIAtQEUagG2QKKbe7w3wAYMGDABgwYMAGDBgwAYMGDABgwYMAGDBgwAYMGDABgwYMAGDBgwAYMGDABgwYMAGDBgwAYMGDABjBOIXFeMw5dA0rVZCqACzMx7KiqCzH5AdrPYHCNnzWYvmscvGdhHC45lX3klHwk/Vjqr+I4rX6quhZmzKMHLkNOIeJoIn5dmSX+ahUyv8rVfgHzah88Q8xxDPyD3MUEA+tOxkb5e7ipR/WYR8G4quUvIrFG8l+6aLTGstgkCZiaWbpJbuWHUoO4D9OFzOLnmIvfRB7tRtuNf5xhfmCvltjZCxTjxR5BrGzK7xjiudiUe0zrGFHWuUaPmvZoPFHLE7aR5jVdXXbdLxPi2U9klf2nioJV0JlZ6jfSTToSiN0kNoF2tHzxf8pwzLZZSY0SIHqZuxO43Z23PYdzjnnjzj+RdSuXh5uZn0wrKq8u15i7cytwGUCj0+R275g9cFlmnzksIm4jUQZujNofjlJhstIykckr2uzqxa0bOwqQGzkho1zVysvr9RomP2XisQcBzeUczRgwIwJzfJjjkJbU7cyNSTzKLG6jQ6GoLYoNstxGBiMvmGlzEkgLxcuR2EyEWrBVkAi6Tur6R3IJB2xyCXl/GuaiUnNQ2Afi5cmWNeez64z90vf8AXhnlfHOVlkgiBdJJ7ZFkQoSqgEmydJDDYFS1k/I4oXHYsvl6DZLLLIzWsEapmZylOeY7PaKNiLCuB3LYjw5WXMOzOsUkcbDJJpCge6pykRKhDqcsokCgXl4wQA226Cym3yRDO0jGcc54B4kzSMAG58FiOMvYMzd3Cu+8TqNtEpYMysA4IoXrh3FY5gdBIKnS6MNLI3oy9123HqCCLBBxhkgmYMGDEgMGDBgAwYMGADBgwYAMGDBgAwYMGADBgwYAMGDBgAwYMGADBgwYAMGDBgAwYMGAMMwG5xT/ABJ40bK5jQOWRQXTI3L627HWLpKILMy0oHe2UHf4v44BCwidSVOl0okuNSxmOO+lm1yKpANqWG4IowPD/CkiiLOqCRiA5sv0+Skn5G2qlLF288VNVqVRHzIbSGOVyek8+ZxJNpNyN0hVY6iiAn3aCh8zpBYk4wrvMwbqji7jfS0ljz2uNR32IY/Id0WXRkIfS8mS3ZIwNRQAipNFanirdUslbvTWkJaIp0dAysGUjUrDcFSLBB8xXnjyWq44y428t+PTy9S7BxktjVPwiFohEUXliiFG1FTYZSN1YMLDA2CLvChPEkuVf2aYtMSyrHmCAFHMJ0x5ll+BhWxA6gRsC2J8maaYlI2AQMQ8g+R6o0/3vIt9Heur4ZbZOHlNDpXQQQVIsMG+INfxXe998ZaTWT0r9p5z4fUSjxGIeGXRnbnuG1DUNKg/R0x2VFbUTqa97OKz4s8HZFcvJL1RlInQBWUawVccos6O3VZAO5Fkjtg4zw4wwNloy7xyfm4gdboVIZkQMQHh6d1LigzAE2oCF8xNEjzSrlpcu6zRqoZkRGdXuNTIF5IO4YHrO4A/Nrj1+mshqIcUHv0K0ouJL4R4mzETxZbOy6Y1YqzKjRuBp0xc9lBRFva1YEEx62BDAuOPcChhVTCkbKZL9le6lmbbVE96o5SC1tupBYtW7DX4nzUea4dI0RBZo4+k1q0SSpcZAN9ejSAGpiFo/SxH8OpJl05s7DSSscK/CqCZwVUKFPK6iVNnYALuE1tm8rZgrOdzojzqHMNLzJA0RVgwlg1GlijABbMR25XWpbmKX+kqYn8RiXJ5RRC3stjmjKW0rCd2uF1DDWqqYw1ECtyynfDXMS5XO8QQSmKSGKJ1jEnaSd2XUY7FOURRuCTcu3awq47wJubNlcjJKqqonmjPvwX6DCQZDzA7U9aWG6A7bXsliKST9SEbOA8cQRKJeQ+Vla8yZXCsplckTck/AvMdFY2V+BlOxOLZm8oY5rDctnpIc0o1spJ1cicM3vEJFKWO+rT0uAzc1nkzi5V8rIcvJyy0jMdSNGZ01aJBRVA3Oe9gLSiRa2w4FHneX7NmJZpMvoUCCNFDsRBzEy7M7a4iUQUQKsEBhRGNZODqvAPEazs8LlFzERqWNW1AdupT3Kmx33W6YA93WOZeH8qpy0cCuEmUPmMvPHqYESMSSSQDJpLhJEYdQokb7XngXGhmFYEFJYzoljPdWoEEfWRgbVvMHyNgZp5MWhpgwYwWAxJBnBhPkvFMEpfl8yRUbRrSNnRiBuFZQQa7H54lfwwn1Jv6mX/0wJaaeGTsBxA/hhPqTf1Mv/pjP8MJ9Wb+pl/9MCBenjTLkEhcxs4i0+zyhi5Vm0qui2IVSTXYVffGJfGmWARlLMrAO7BJKijOsa5KjPL6kIp9NU11pOIGd4Nl5gUkWZ0bMHMspy8lEmMx6Ph7C9V97AxEHh9REYVlzAjeJcvKBlWt4kDqumkqNtD6SQCDVhVOGAPT4xyoZlJkXSXFmKQKxicRyBG06XKsaIBPY+hxt/jVluu2YLHqtzG4QlCQ4RtOmQggilJN9rwkPh/K6ZemfmyvI5kMMpKiWbmlVBGlRsBsBekE49HhSlWiMua5Ns0aLl2BR2k5isWMZ16H3UEV9bX3xOAOk8TQGKWU61ECl5A8bo6qFLXoZQxBUEigbogbgjGlvGOXAG02ovy+WIJeYG0a900agNG+qq+eFsmQDxZlZXnaTMxGFpBlnQKmiRVCpR7GRm3YkljuBQEHiHh4T08rvJLzA5L5J2jIWNo0Tl+QGtmssTbHyoCMAtOa8QRR8vUJLkXWEWKR2CjTqZlVSygagDYFE13xHzPi3LxySq7ACKAZliNTHRZsgBd6Gk7EnrG24uDnICxjeOSeKVIzCXXKuQVbSTSMhCkFbU7gWbDDC/PeGYZNba82JXL6n5czAo6cvTyyNFiNUGsAMTEpJ7jDALFJ4qywbSGZ26aWNHlJDIHDAIptdLAluw1AdyBjA8VQFygEraQCzrFIUUGNZBb6dI6GBq/MYRJwRI5nmgfMxOzMR/JmcIkgTXGAydtUYYfVIA3Xpx4HAU9oee5GLqFLSZN3l2gEJIlAFWBZ6e7N64nALNwjj8OZ1cvWCoViskbxNpcEowDqCVOk0RtakeRwyxVfDfDoMlrWFZQjiO19ncU6JoZwQl9QCnSexBI+I4cca4oYIjMEZ1WiwXuqfScDz0jcjvQNehgJZeEK/E3FdEsUQzXs7MbNmILywRqY8xSSfoqARubOwOLIp2wm4jxGXmpFEYlLRvKXlBIpCgoAMp+nZa9gOxvE3g2d50Ec1adaK9d61KDXz74hczOS9lHjhviHLZhnSGVXaNikig9SMpIIZTuNwd6o1tjZxjPcmFpNrFAAkLbMQFFnYbkbnbELjnhDKZsAyx9a/BKp0SoR2KSL1CvS6+RxTvF653KCPRMucCHpSU8udWKMEbXH0yghWSnj31kHVZrZwp8n8TWYy0pfNmY1pjoEFKPPYK0g3dtOhmYabJBatRCLTXMVNIYQQY6BkrzYDUIj67aWPyIH0sUzJeKVSkGmN6AaKZOS3OYsSyoLamcBRptQGG99OLN4d8QI0MZldVcG2JpQQ6a7ButIU1Z7aSLJUnHnddTapucl5I0Ntlgjsn7T+DJ+/CDN5B0mkXJsAWQNNDqKiyOjlGikEjANbUfI1fVhtms5yktRqc0qL9ZtVKPxsnyUE+WJGSyYiWrs2SzH6TFrZvXz2HYAADYY5kJOC4mbK5NEXg/FoZ0qLpKAI8bDS0TV8Dr3U/ge4sb498S4kMvEXYM57KqglnYg0qgWSaBPbYAnyxH4nkELrMDy5EC+8FAhRqBV72aPzKn0sEGiF/B+KMXWTMroZkHKkoiPQd6OonlSNWoq3kFUMdJxqenjL8yO66ePoX6r4yfCzd4f44HNzVzJCdL7FWXTqCAglUbSNRTUd97s0JPibgaSRSOpZXCPvGAxY6dgyHpkOw03uCBRGM8d8ORZgE1pfY66s9O4sH7AdqJ0rd0BivZ+fM5fLywSsX3AVo3CERmNEUKWsozPqGprNI7d6xsqxOxWUy4X0+xbcIT3jz6CDiXhWpo3A5GVIAZhK6q/K16qcany6MK07MulF3XYYf8AEvFRycaJPAZYFiVGmUq6u4hD6FBADjSPioAizWxXDPhXGIZp1dGoCErp+ERsCjEA/D2YAkXXLH3x+McCXMZuGGNSkQ/lM9LcUmlhyV0/m2YyEs1Cyo3O4x6PTdp5moalbYzn0KVtDjy2ZI4LwrL5mFJ42CsygkKFZY5HETsAKAZlVAgbYgX3OvFcPAs3lzmMzA5LJKEkC/7VEVOYER1KqQzuV6ifokHDjP8AhGUEOGlbll3jEbWEMyuJCImII6n1DTKx8lAHePkeOyw5aBoljdG5pdWZhI8kjSMixo9OVFrZJJpgPrHFquym/wBqmafl0NTTXMr0WfkGYZoQJZXjGYM8GlqcRtrjNDqGqUAj+kjNbDDHMcUzTZjSpjModY0YpyTOoBkV1LXGSvXGQAfjY9IIAlcT8SZhDDKcuOauqMKrauucyIqso7f6Pq0q5GoqL31CTluIzZsSQGQxTx+8SGTLmFmaHTIjKwlZa1UGVbYAkbbNjdOqcVloxTQ6h4URlolQsJo25yM1C5GJZ0YKa0tbKQNhsR8OMNxUoEz0KgqIxzU21NHQJAI7vERYXe+te7WHOVYyRI4HxKrAf8QB9fu+/FVl4icnPJBHGZuaebEiG9LSfnde1Rx6qcH+kbbuMaVLG5nGDm8RL1xHjkEEPPkcCOgQ3fVfwha3YnyA74QR5XM8Rpp9eWyvf2f4ZJaOxlYbxqfqDc1ud8Q/CHBPfsM3TywBPZwPzcULDYRqexV1ZNR6qVe11i9AYzw5czJtV7R3fX7ff4GnLZVI1Coqqo7BQFA+wDYY3DHMvH2dzEueGUiZqIUBA2kMXBvVvRFeu2L34c4V7Nlkh1aio3PqSbNfLeh8gMa4W8c3FLkUoXcc5Rxy8fMZVgrGcGN5uMVgrGcGAMVgrGcGACsGDBgArBgwYAKwVgwYAxWFviQfyPMf8mX+7bDPC3xJ/oeY/wCTL/dtiGTHmhRx/ikCFIp4VlXlPKCwVlDIBpU2DRbsG9aHmMWLLNqRT2sA16WO2EfGo8oAvtClueBliNyNLUSSLpVBAJcbjbD+OMAADsBQ+7ERM544VsezjmWf4m2dmiRtDKk8kwlUjUYoyCkdAWg1Ol79XL8uw6RnZCsbstWFJFgkWAasKCxF+QF+mOXZXiL5mY5klCWiVCI0KgESzau5JZtIjs35V5Yr6ufBVJmmTwhrxfIZPMtFl5UWTcv2Fqo6N27i2faiN1+RxXs94BzEFvkZVkKupMWZCvsDYAkrVp3+BrHn3xYslkWEkkhrYxoCO+wDkftSHDTNZpURpG2XllyR6ICx2+wY4dWstoahB5XR7or5OZcN8QTwvGkiHLNETCPanZo2Yto6XIESlEYbJptRILGoV1oyqyhlYEHcEEEEWDYI2Io4XZbIB4FizCI+vqkDAFS0gLPQ7VrJr7sIMx4MbKq78OzLZUUXMUnvYD0kk6Wsp2O4vy22xtunp9U8fol8U/qvmbE9h9xBeZKsIvSNMkleisVRD8mY2R5hCDscR+PZaSTLNHGQHcBQTVC1IJIIOobHpOxJ32Jwi4f4nkyqM/EoHhLsXM6e+iYuF0g6baKlUAAg/CSTd4s/D+IxZheZE6yRncMjBhs17+hptwd8abNPZQ08ZivFbrPqjB9Sp5TxU8XOpXjCMqqsiNy9BCiN2Ci8uZD0gClDbFLVzhzlOJQvlpGnCLJIDzLICO1FQiS2UcLsmzbG9gTWNnFOBRZmZUkVSI1Opwaca9SIgI3XuX+0LXc4R8R8OTw87kANFLRZCxOkFNMmpXJ5vSLFsNJXsbOM5Rovx/5k8P8AgtQvceZs8a8BX2UcpUUcwl9TFVAlUxksQRtqKfId+w2WeB/EmYWCmsqt/F20B2WwysRGE0OSCpoaQPiGPOc4mY8n7M0hikaACVGUTRRmRLCL3dSUDEaSyg6RQ1KDJ8EcnKSZgPHLEuiIrq1zARdS6iQgKgyAjqUUFW6xudXBppKa4nnb0OhDVKWz+ZZo/EUckXU/Id1ZFWRlBElbAG6JBNbeYI7ggNJMlFylhZVdFVVAcBgQoAFg7HYYpmayGUzMzsGQE5jl60Za5fKilc2bALMdmWjcnc74zxt+IZfXJz7iNgatDMDocIbKAC3C2Tfxi+xJ5b0yylB8Le+/0LHBCbzFk/xFw6HMNFlk1qoch2jNKgEclppNxlz6FTQ3NbXM4N4TjyumSNmLICIzMeYseoU5RVKKpYCmYUT53Zuup4ofLHLpLERGA7WQwa+WNySKkZ3kNkAbtZq8Osqs2fj1zDl5c1UKmmko9XMYdgGB6RWw39MWJ3aihJKeI/HIlpduKS26/Yh8N41xCSNsvlOQyIZFE5RkUaXaghLurGqI2IHY3WNBgzWWEciZRLSS5XGZ1tMsg0PzC0Sk7kP6DR2oYtXAckIhIigKokNACgAUjofqxu4hFrikQbakZQfO2UgfjjD/AJSxW42wYSUWnGKwv39RTHxSZc5lppcsYxq9nLiYSkLMQqhgoG3NEfyFk+d46DilcRlL5R5YqLmIyxjvb6C8f/WAcW3h+cWaKOZDayIrr/wuAw/A47fZ+qlqIy4uaeChdBRawc7/ACj8GmScZ5D09AsGmRl+E/ZeJ/5NeO5md5UlcuigMCw3DMTtfpQO2LlxPhsc8ZikFo1WO3Ygj8RjnxyGd4ZNNJl4eZA1VduQB8JIB1WLIxlOuVVveLPD4nInXKq3vFnD5nTMacxm0jFuyoPViFH6zij57xTnsuIMxmBH7PIBrVFIZNQuiSTuB89ztQ745r4r8VTZ6Uu5Kxj4IwSVWtrrzY+vzrG2eqjFctz0PZfZ8+0JPh2jHm8fsdxy3ivKPzCsyFYiqu/0Az/CA/wsfsJq98Mcrm1kBK3V1uCL+YvuPmNsfP8AHNUQjUnTZbv3sKBY/R7/ADwxyHifNwhVjmcKhsL3X7KPcb9sVV2is+0jz93aFcLXFJ4Xx+B3W8GOJT+NM47h2lfb6KMYwf2SMX/wb4thljSFpG529iRixJ1HYMQNW3l3+2icWatZXZLhRnVrK7ZcKLdgwXgxcLgYMGDABgwYMAGFviT/AEPMf8mX+7bDLEDjwvKzj+ik/wDBsCY80Q894bhzNGYFgIygF0F1VqYVvZoDfbp+220EZVQpJYgAWe5odzQAs/ZiO3EoYlQSSxoWAoO6rewurO/fE3EImTb2Yp8VyIMnMH+Fk5ZFXYkITT2PfVVkEC7IPbFC8I50MMyzNrKy6FOoyEhMvAB1H4t/pDY1Y2oY6kwxzLh3B43nzhJZf5XKKWR0FAR10qwX8PLHP7SklQ+LllExqduyH/CK0EEfHLI5/SlOn/o0j7sYzkepEiI1DmoreXTq1n/xr78aMpk15SlXZDfxXZ+L/fDD8MaszHmFliRJkfWXY8xKPQnfVGVrcgfD5jHnFOLsbT/qJlpZDpV7fZ/4n/7iHxUazHDWoSN1+Xu4yC/b1JVK/pD6HG0GUbmME7khHvuOw1qv/fCbiXGnaXQGkywXll3YIK1sS4LFXjHQg+l3cEdjjKiPHPZo1OmUfAsDi9vUAHz76lN4qXE/BeXjDZrLO+SmALNJB2ICaiGi+Bxa3pob4jZbxZm4QDmodR3boFsyne0MalHVXQ2Qe00fn8UubxbBIywseU2sGQTArpjjLSSMTVKNI0jUVI1WQKxeqr1FEsxe3lumvQ0yTNGT4lxPKJqzWW9qRvePPARzFGlSA8OwYrQB0GqF70ba5DxDlM1AzZaVXCruoHUo6h1I1MdmoA7HteHUcgdFZSCpqiOoEEEWD2I274r3iLw5lJg08kfvV3WWMmOSyo0gtH1HfazYAPoNkbqb54tjwy6r6r7BinKIM5nnUj3MEUcRIHLLTlVcglacBNA6LoHvjdx3wrJJKZ4ZeVKE0odJtAI7KL7wCnuqI2PUDajEPgnC+J5BA3RnIydckY93IJCwaR1cipbLH4jZFdqw04b43ykhKyOYJU+OGakddJYNV7P079JO2L2qjYp50zUopY239W1z3MMtFSzhzPteYkzEMYkjVlWRA0mhZF1hGEadfb/adPvDZAoGb4b8ZOscOVQNNKyKqIQvRVqA8oK0KTzjO30iCDh/neGtGiZxARmLV5SNzIkn52NgNmCKOkVtywB3oqG4jk8vJNIQvW7zQPEop00wlVVloWHVgUPmRfe8apzhbBpxz9y5ppycsRTb6dSZwhWOaeXNo0ksYXTop0Tma2AjUHVekC7BP+NlyPH8tIdCypqr4G92/wCw4DdjfbFd8LeKctKzAOBI7l+UxplVWVUWgN/dkHbyOLDHlgw5bqCDQojUPpp2NjyHljl6qmDeJJr+9DbPW2OWLFy+Ru4Rmb5x9JnX9lUX/uMTDX+OKtwLhkPJDovLMheS0LRfnNTJ8BFVVdqFYYxZfSCVkmBFt1SM+wCsB16vInFazTR714l8jJayHiiXwNAuXhXyEaD7gijDTwRFoyEEfflqY/ujdkH4LipcMgmkggZM1MmuNCBogagdI84rPSw88WvwKW9hTW2ptcwLUF1VmJRdDYX6DHd7Mr4LLN8mFl0bOQ/xgjC3PcfWJyhizDEUbjgkkXf/AHlUjEPM+M4Y0LvFm1VRZJy0oAHz6cdzDNGSF+U9CeGTUa+Am/MCRdtyP8e3bHC8WHx14rkzs2pVmEIACxkN3BPWQNrN/Ou2KycxWxVgfQgjHJ1UJznlI+gf4zdp69O13ibk848V4ElMy4rewPI/Z+vE3KzFgSQBvQ+eFSzWaAb9kn/tiblZCtghyO46GH+HpWKktNY1yON/ldHZvcS7tRVuz6NrO/lknY9wysrBlJDAggjyI7EYi+1j6sn7Dfuwe1j6sn7Dfuxp/DWrwPlihJci75H8p+bRQrqktfSPST9tbfhi2+Gvygw5luW68qQ/CCdQb5A0N/kRjjftY+rJ+w37sbspM7OoijmZ7tQsbE2N7AA8qv7sXqp6mLWVle4vU6q+LSe53mfjaLNydEjNSMxVbVQ5YKWN7fAf1Y1weJIX0kCQB2VUZo2UPq+FlJHY/uNUcVLLcQhzEiZsrO8iqiPpyZlAaMsWCMU1JesjYjajiUrIEVL4iRHo5N5Vqj5fw7COnNbEte3obJ66U+h6Vd00nksn8Y4NaR2dUjyRrsfiiYq9+g1bA+ZIxoj8XZcgkiRRuV1Rt7ynEZEdXqOsgV36hiuDK5cks0fEGkvUr+zyrpfmNLqCqoU+8bVRBGwGMxwxVTDiBC2Yv5Iw5RMqy6h7vqOpF+KxQ7bnDhn0MsU9WWKXxbCo3SbVbBk5Z1rpUOSw9NJBsXd7Yl56ZZMpI6G1eJmU+oZCQf1HFSzOWy0t8+LOzFtRYtlHFloxGCoEdLpAsEb2Sbxaplc5MhQzuYSBqHLLMU21CqUk9xW2GJLmYy7vbh5+JqzvDeb7OQFPLkWRr+ry3WhsfNhthsMUbi8D56KKTLUyrFMvUpBEgMQ0bsNEo0sFYggFTexvF0y7dIu+w+Lv28/niERZHCW/X3G/FITKmPOZzbZ5VkX9LLwBj+0p++8Xa8VPjuZ0Z0hyqo0KFCzBbZHkEg3PkHT9eOf2nBz00kvIz0zxM95eMadq2O32hqP4415hR7VDf83P/wCUGIXDOJQgODNEalcj3i/C7cweflrr7sSZ5lfMQOhDCpU6SG+JQ3l84vxx5XupRse3g/2Lsnkax7HEbhbgmVh5ysp+fLCx/wD8YkL3HbCBMvLLlEEVrrlkd2DlGRWnkYlCBRbfz2+R7Y01QynvjdL6/Q14yxtmeFwlCmgKpOohei2+t00b+eK5P4ZDZh5FdrULF1Cz8Szl1YbO2rQetZL07+eN03E89A1vE8se9t0sVIHlo3MfmNQ1bEE7jHvhPH4zAsjJIDLLJ0kdSjWx1EGukIVFrfcVeL9avpTcJZ9+TN05W6TQg4nw/MQJUJMZgiARnLsrU8jMxcaYlLczqEijZaHkRq4h4jRJsvFPNUcUJnlkLJbu6TRRLGEWnZbZtvkbNXi/Q8Sy7RNMrqyICWbsAFFsd62rzwly3h2HS+cj50DzhJmsgMoEaUjpRU0BZB1EMWojbF7Ta1JOV8cY2Xq/43KM6E3hG3hfEYZVCJIrNoU0TbVywNxffUu/oQfPEXjnDY52WJo42sM7syqWEaaGAU/EupjVg7DX51hRn/CCxpFNHojaOiJo0Zr1gs00qAcwaWII6nA2sAXUTh3HJ8splmUzK2jqQBjygJEVUcdDaVAJ1srFpaO5BOcK0vzKJb/UqTqceZIz/CM3k5EGSmaRHlIMGYJlAKhjqEl64xpAHnuwvvineIHmadjPHyn26QKGwC6hv1E6d28zjovDuKJLmxKulxLASBqtoSgR3VlFqNWuM2Gs0u1UcRuPcGGcm3IqF6vSTq6leVe4GwKgHffWCPTOy6csKzGUt3jf39Tr9i9oV6K/isjnPj0I3hiJMxkhrjQsC6bKATSbNsNmpTuN/nhhPxAxwSRB2edAVUutM2uRDDJ6MBrALDzVuxxHHgoxytLk5myzk/mz1wsdZU6o/K7G6kVvQxX+O8YmQxxZuJtcdyLNlGJIJjZFFEa4wSttYbZLF7Y2V6aN8vy5cXjjk0/R816M5eptjddKyKwm846F+yWXCKqgmk0r9uhitn7Q344jcRzJSJ3WjpjNAebaHUC/Uso/DHvhGaSWBWSZZzp0s6sDbGNSSdI2OpexAPyxr4tlmcxxrW8vMc77Rwss232sVX7GOOaq5K3E1vkrE3KIsUYJ2VIwfIbCJT93wHDfwKjDh2WLd3jEpHpzSZK/68IvECBsu0WrTzqywPY3K5gBH9YD92LvBEFVVXYKAB9gFD8Mdfs2O0pdWba0e6xXfHcsIybpK+gPpAoaiSGDaQLFkhfXFjwh8ZeHva8vpB0sh1rtdkAjT9hvyx0bc8DwZW54Hw88HFWq9rryvGnM5cOK7Edj6f8AzG+WIqxVgQwJBB2II2IPzx5x5fLTPOafU26W1WVPhkiDHkyrrvY77Cu3ridgwYlybLfaXal/aMozveWlj5hgwYMRlnKDHqKVlIZSVI7FSQR9hGPODDL6kp4N8WflVdKu6qTqpWK2aq9j6DFv8N/lEaGNlzGuY2ug7WF31WT3ravM/Lvik4Mba751vKZvr1E63lM6/lvykZFyAWZL2tkIA+09h9vbFly+YR1DIQyncEGwR6jHz3h74c8YT5M0vXHvcZ+fmp8j+Hy88dCntDfFh0ae0d8WHa6wg8dsRkJiCQejcEg/nE8xvifwLjceahEsd12IPdSO4P8A+7EYgePP9Xzfof3qY6rknHKO1U1KUWuqNHGFEUkaAyw5fS++XU7Sal0qQiEgUWIFUT3vYYccHaQ5eIyipCilx26tI1beW+FHijiGZSSOPL6izJM+lUV7ZDCFDa2WktzZBvtiw5cnSL2Pn9vniVzM5r2F5m3Fc8W5dg+WzCqG5cvLe/KKelZvucRknyUNix4i8V4es8MkL2FkUoSpogEVanyI7g+uJayaitpGozWlo0IlQNZF9cTBWBsUCY3FVv7tvTHni3AssnLf2WBveqjMYkBCuSLsCx1Mo9Pv2xkZiVsqJGbXNl30y106miOmUVV9SEuoHclKwzzuSGYyzIrUJFBR18js0cin5NTD7MalFdDLLKhxWLMKxEEUylXIG80aACUIpHvCjgxkOTpoH7wsHwd4nkXKhZnS9MmkagXSRZVXltEFQ2zSbDVdDfyx0HhmbE0SS1WpQ1EUQ22pSPIg7fccReC5JQJUZQSuYldbF1zG5orawfedx6/dhZVppx4Z1olSl1EfEOPsIzHIqu0kY0iImyJgQto4BUkE9IZ270DRxLm9jzIVCI2NHQGGlx5HSGAdSNtxVEfLGeLeFohJByg0dzJeljS8tXdWCkldQKKoNdtuwAwpzfgo5cjk6ny6sjmPU0jXQjdghGkkA8zmA6/dgAbkmhPsmia/Jk4vn7zZG6USL4h4eoig4VAQpmcswbb3MK6m1FAKBKpHZBuz3o4ny8QzcEbCZlbdiZKKgBmYg6rpFRFJog10i97wlTxKntHMiR2Z39nj1K0zcrXp94x64wZ9tOq9twSpUWLiHHYxGyOAsgJj0Wr+8raPUOgk2DpYg0bIABqnq9LfQoQcOJeL83zf7IsVWqTeepqg4lHmgkJJPSGlU1dLXQwBI6m7j0DA4nzcKR217qSQWK0OZVVrBBDdtj3HkRhLH4QSkfWVkJEjsg2ZzpJKX+bFihp8jXpiPJ4xky82jNpoDMzBhRpOgIFC2Wok6mNbja9scxxk3/15cvD+8y53SmsR+BX/ABLwf2SSF4Ty53bkJT0hWRnLS9StocM4B1BhpJok1pvnC+GcuGNGNkIEJ9WKU7b72zrZv1wp4HlIs8ZM1MscqsFjQMgPLClyygnc7sLbayprp0nG7OcAmgGrKSutV7mQ81KBul1m1I8hYHlY8rF2p4mqpv2lz9ShPRwlyeH8vv8AIY56ZURpHOlQCSe1alVht66hQ872xBHAkl0yzRhXYu0kYNqwcxkJJd6gERAQKBKnuNsLcpxyZ5AJoriiamaAF7eMgLqRqkXSWugpJYL9U4e8N4hFMuhHViNit026EbqaYdge2D46V7PMoWaWyvwyvLdFUn8JQ5aXUvMy66+nMZZhG0YaQ3HMunSYgSKc3Q0g0BeJC8YzqTGQx+1ZdbgBhXRJqAp5AhbTJ1LotSATGaAwx49xTmRtlsuvOkl1Qnakj1JbuzkUdFE6QSboGrw15axx7mkiBOpjfSjBizfcSSftxe/GT4Ero8Xhh9PXmiuxfwTjGXz2dgRSG5WvMurdLJIoUIpRuq9UjHttywb7Y6KDil8L8C5fMRCfMoWmkIkR+qKSBBXJRGBDIVQAkXuxa/TFj4LwuSAMrzyTrdpzdJZBW6lwAX3823+Zx26q664JQ2/vUsQWEMsGDBjMzOY/lN8PaHGbQGnOl6Gwatm2Hn2s+dYomPoPOZRJUMcihlYUQdwRjhnGOBz5ZysqFR5HupF7URt93fHD12n4ZcceTOFr9Pwy7yPJi/BgwY5pywwYMGADBgwYAMGDBgAxIyHD5JpBHEpZj5D0sAk+gF7nHjK5ZpJFjWtTsFF7bsaGO1+HPDUOUj0oLY1qc92P+A9Bi3pdN3z35Iu6TTO578kHhXw8uTgEY3ZqZ29WrevkOw2xo8ef6vm/Q/vUxYMV/wAef6vm/Q/vUx3+FRhhdD01EVGUYrqhhNmqzMcVA60lfV5jQ0IofI8z/pGGGFHEc+EnRVhMsulyKKrpj1Rh92IG7BaHnXlV4aRyWAaI+R2I+Rxmg+SPeDBgxJiV3jMQy84zWrTE+mOYVtq1KIZb7ij0H1DqTQS8GSZYZDlq0A6mhokBl2aRa7Bldj038JFAAGn08CupRgGVgVIO4IIogjzFYpnEI3yqDLBZNOpRlJUPOIb6MUmsjcWwGo6WjWtQbvi0Bxw1mjnkhY2rkzRXWwJHNXbvUjat/KYDyxsykLJm5jXRKkcgP9IuqNx+wsf44Q5qPO5k6o5I4Jcu18pF1MSwIIMrrpZJI/hIjq6J3QjEjNxzsIJYM3Ny5CEY8uBq1gCNiOUOzjSR3HM7iiMYSJHmeb30IBrdyfs0EH8WH6/lhZ4szrRZaTQ1Sy1DD85pbWMfLc3fkFN9t4rjOpm4VcwTXHMbVWgIXXlgSd5AT1Da1B37bY28P8UxyZpoXqJo25YSRQGaXSG926uyN7tx0bPRJqrxlDK36BkrhHA4ctlYsvQKQqKLfWXqMm+4Oq2+X3Yp+Z8Aa1M0JaKPWJEgOoEqURZbZjqV5AgAB2AJvdzptpHthABDZVCdW1890OwBv82rDf6zCvhB1e/EnH4srGdYZ2IFIi6mIZ1SyCQACzVZIu6FnbERtmpZT5jBzmHxW3DwseaLlRFEVFq2sPrJaHSoKouhgAzEkFfgxL4cI+LsZXK+zIxVISLc+RdzdpqO1AWAlAi2t1D4QfNHnZ8RlQE5EcbMyQULZhsoJPTub2U7gEDFWzcM2WkfMRidoRXLzBAjjCaGVQwCtKyCoyH0FXokj3mrGm/RVXJypxGxr3e7obq75Q58iyQeHsxBmkky8twsy85WotSq29/co237fVw3z2ZMr8qI0AalkBB5YoHQv++QR/whgT5A1uKXNZzkc0JBGwDgjWTK2kE8tjp3UFqG4HxKZKtXMHh0ogRJp107Luuy9yK0aWJ36yC293jy18O7a79rjXl831L/AB948kLOcTySLUUnLkiVgNCM7BIm6yU7yRgxkFrNHsQxBwuz/F8lmSpYKXVgzPHrakWRSTHKoBfUHCBV6rkAoEYtHRl49zpRR3JJO5+8sWY/Mkn1ONf8GHMjVPrRRRjj+FkbccxiCRq3oDcAd7JNZVaiuKzLOOrf8GqytreLwxNw7guZiZZIZFvToWCcWEjDtpXmLuGJ7mj5A6tIOPOb42kjBc4ksUMbDn6AZ0ZtCFYmkjHSvZ2BqwFB2Y4aRy5hpGyaAHM6NXNoCNUZumVx3DWh935nsdNlbhwvhEcEKwoOkXd92JNszerMSST6nHX0lErH3s/cU+PO1sU/k/76o2ZHiUUyB4pEkU/SQhh+GJIOEWc8F5R3MqIYZTfvYGMTWR3Ok033gjEOKDimWJ0vFnIx5SVBKPkGUFGP2qvfvjsZa5jgjL9L+P35fsWrBivZbxeDYly2ciYVa+zvL39GiDqe3rjf/GyL+azn9kzH+VjJb8jXJOLwx1jVPl1dSrAMpFEEWCPmDhT/ABsi/ms5/ZMx/lYz/GyL+azn9kzH+Vg4+RiUbx/4Ojy6rPANKEhGTc9RshgSTttVfIYpOOjflG8QRyZMKEzIPMQ2+WmjH0vNowMcx9tX0f8AYb92OJq9JPvM1x2OBraMWewiRgxH9tX0f9hv3Yz7avo/7DfuxV/CXf6sp91Pob8GNHti+j/sN+7B7Yvo/wCw37sR+Fu/1ZHdT6G/BjR7avo/7Dfuxs1tSnlzU3wnlP1eXT09W/pifwl/+rJ7mfQsXgTLF+IQ7XpJc/IKp3/XWO0gY574FMeUiLSwZoTOdyMpO2lNqWxHXzNeo9MWn+NkX81nP7JmP8rHa0dEqq8Pm9zv6Kp1V4fN7jrFf8ef6vm/Q/vUxu/jZF/NZz+yZj/KxD8bZgPkjGgYyTlFjSqZjqVz0miNKgk32AN4szWzOjV+tepu4+mX1IZ2dCzclWjZkJEndGKm9J07k9vIjDyGIKoUdgKA9AOwwl4zwOHMyhZXazHIERWKbEqJH6SC3dBRsdtt8OYEKqAx1EAAntZrc15X3xK5kSa4UbK3vGcGDEmAYjcQ4dHPG0Uqh0buD+HzBB3BG4IsYk4MAUniSy5TS0rnQliPNtbaF2qPOCwWVrPvBW4BOltzplziK00ctxRSkcxbA9mkYsEzAPblyOoIddg9FgpL1emQHY4q/FfBQ75ZggFnlPqKAnuYyDcN9ioDRkd42xhKJJD41x8Jy82RejKZolR5yrJlF5X2mUaK73hFwmaL2ZIJpYyJXaSbSBI+bndi80cCqCSitcfMUfQoEVqxL4LmoIWHDs0rLJZnYz6AjaHQRMjKdL9SqBdN7tiwBNYc5rNcqY8tsjFqA6pPja1FbApqHaurt6bAZ5xHhIIeUXORQgwo8WXFe6apMwqg/wCyslAtbhGLMACBRpQ6y+RyrZRtAjkikTUXZuZzBuQzOSS/rZO3lVYiqssiAHPRr88ukSn7zI8v4fuwtlyUGXza6veJMrAtKyukUqW1gE6UMgLE0KuMHzN6PEk08Jy6yGGlTOxpCYRJpOjSHBVizKVLBAFpAzE6rqsWKDg3MKtmG1V2iS0iHluveTb65I8woxqy3G4BElzRudC7qRbdI30Alhdg6a2uvXHmHjUkje4y8zDf3koOXT0Hx+8YfMIfl5YzYHGZyKSKVZQQfw9CPQjyI7Yreb4oYJhlnuZ20hGFL8V7TH4UbpJGw1gHSpIIw3OQml3mlpaIMcPQpsdmc27ee68sfLtiFn89lI4+RHFzi23Iy66iSfNivTH2HW7LVd8Ur9LC9cMkZxk4s8QcOtuZKdTD4QPhS/qjzavpHfvWkGsY9rkmcwZUUV2eZlJSI2OkbjmPV9IND6R8j6yfhjMTIFzctR73FGSGcfRE0ook1ViMKCQdyDWLPlsqkahEVUUbBVAUD7ANhijp+yfa4r3nHJeBtndtsRuEcIjy8ehLYklndjbOx7sx8z+AAAAAAGJ2DBjvJJLCKwYxWM4MSDGnEPjMsiZeR4igdVLDWpZencggMp3AI7+fn2xNx5kjDAqQCCKIO4IPcHAFGzPi7No8CFYnMkeXdtMTqpbMTOgTWZSsNKuxbVqbYDcDHvO+K8xHG2aqMxuMykcXUCjZaPMyBn3ptXJKsABpJUWdybdJwqBgQ0UZBVYyCoIKKSVQ7fCCSQOwvGr+Actrd+RDqkBWRuWturCmVjVsD5g98AVSXxbOqEzQo6jmlWaKXLBwkUbA6JrZFDuQzG9lJHasTpczKJEyoGTMzF7cRkqoRVbSYtWrmEOKXXuoZvLSbLLko2ILIrUCBYBoMKYC/IjY+uIh8OZTlcn2eDlatXL5aadX1tOmr+dYDAjPEnlhypijy6PPK8TFozKg5ceYZmTSyFlZoek2OlgaxE4Vx6TMTxosMSIUidqy7ygli+upQ6qi9FqWU2GBryxa85wTLyxrFLDFIiUVR0VlWgVFAihSkjbyJx4fw7lTIspghMiBQjmNdShPgCmrUDyrtgRhCpOIXNJa5VIY5eQQ4p2blrIWB+Hs2yVuo1ah2wih8Zc2JSsUSO04SvZ5ZyIZIJZo25aVIz+7KNWwKuewxdZ+B5Z3MjwxM5UoWZFLFCKKkkWVINV2rG58hEXEhRS47MVBYbMNjVjZ2H6R9TgMIpGU8STtmoYXy0SazCrIYmBDSQmWT3pbSrKASIypYgH7mHBPEss6o/8AJ4kVMtrViylnzEcbjlm6RRrCqCGLsCvTVmzScNiYktGhJZXJKg2yVobt3WhR8q2xqHA8sGjcQxaolCxnQtoo7Khq1A9BgMFUn8Y5hcuuY0wkTwtPEqhyY9PKpZOr3m0lEropgF3ux4i8dzABpI00VmdT00dch4Y0do2ZjGOZIUdWNjTrsCxi2pwDKguwghBk+MiNQX3vq26t99/PGw8JgJZjFGS4YOdK9QcIrhtuoEIoN9wi+gwJKzkvE+ZnYRxiBHp3LOGI0ouXJWgwNlp92ulAGxvD/g0yZiGHNcsKzxKwsAlRIqsVDVddvS6GPU/AMq6hHghZQdQDRqw1UBdEd6AF+gGJ6qAKHbACviGSmM8U0XL6FkRg+rtI0JtdPmOX5+uGuDBgS3lJBgwYMCAwYMGADGGODBgCp+BkacT56aj7S5Ea+Qy0JZIVr52zkHzfyxOm8GQAH2cyZQnf+Tty1JPctEQYX/SQ4zgxlP8AUwjMnAptFCSCVvrT5cG/6tkA/VhHn+CcQKqFy/DeiSOTUrPEehwxFclqtQVvUdm7YMGNeECVB/CxRfc5FSVFnnymzXkFgFA32v8AXhlleHZ0r72XLof6KJjX3vIQf2cGDE4QNcXg5G3zM0+bv6MrBY6uwOVGEjP6SscPIMsiKERVVRsFUBQPsA2GDBhgG3BgwYkBgwYMAGDBgwAYMGDABgwYMAGDBgwAYMGDABgwYMAGDBgwAYMGDABgwYMAGDBgwB//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3" name="Round Same Side Corner Rectangle 4"/>
          <p:cNvSpPr/>
          <p:nvPr/>
        </p:nvSpPr>
        <p:spPr>
          <a:xfrm>
            <a:off x="5868144" y="5085184"/>
            <a:ext cx="2504767" cy="909689"/>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78232" tIns="6985" rIns="6985" bIns="6985" numCol="1" spcCol="1270" anchor="ctr" anchorCtr="0">
            <a:noAutofit/>
          </a:bodyPr>
          <a:lstStyle/>
          <a:p>
            <a:pPr marL="57150" lvl="1" indent="-57150" algn="ctr" defTabSz="488950">
              <a:lnSpc>
                <a:spcPct val="90000"/>
              </a:lnSpc>
              <a:spcBef>
                <a:spcPct val="0"/>
              </a:spcBef>
              <a:spcAft>
                <a:spcPct val="15000"/>
              </a:spcAft>
              <a:buChar char="••"/>
            </a:pPr>
            <a:endParaRPr lang="es-ES" sz="1100" b="1" kern="1200" dirty="0" smtClean="0"/>
          </a:p>
          <a:p>
            <a:pPr marL="57150" lvl="1" indent="-57150" algn="ctr" defTabSz="488950">
              <a:lnSpc>
                <a:spcPct val="90000"/>
              </a:lnSpc>
              <a:spcBef>
                <a:spcPct val="0"/>
              </a:spcBef>
              <a:spcAft>
                <a:spcPct val="15000"/>
              </a:spcAft>
              <a:buChar char="••"/>
            </a:pPr>
            <a:r>
              <a:rPr lang="es-ES" sz="1100" b="1" kern="1200" dirty="0" smtClean="0"/>
              <a:t>FACTOR </a:t>
            </a:r>
            <a:r>
              <a:rPr lang="es-ES" sz="1100" b="1" dirty="0" smtClean="0"/>
              <a:t>SEGURIDAD </a:t>
            </a:r>
            <a:r>
              <a:rPr lang="es-ES" sz="1100" b="1" kern="1200" dirty="0" smtClean="0"/>
              <a:t>OPORTUNIDAD</a:t>
            </a:r>
          </a:p>
          <a:p>
            <a:pPr marL="57150" lvl="1" indent="-57150" algn="ctr" defTabSz="488950">
              <a:lnSpc>
                <a:spcPct val="90000"/>
              </a:lnSpc>
              <a:spcBef>
                <a:spcPct val="0"/>
              </a:spcBef>
              <a:spcAft>
                <a:spcPct val="15000"/>
              </a:spcAft>
              <a:buChar char="••"/>
            </a:pPr>
            <a:r>
              <a:rPr lang="es-ES" sz="1100" b="1" dirty="0" smtClean="0"/>
              <a:t>DELINCUENCI AMENAZA TURISTAS</a:t>
            </a:r>
            <a:endParaRPr lang="es-EC" sz="1100" kern="1200" dirty="0"/>
          </a:p>
        </p:txBody>
      </p:sp>
      <p:pic>
        <p:nvPicPr>
          <p:cNvPr id="74754" name="Picture 2" descr="https://encrypted-tbn0.gstatic.com/images?q=tbn:ANd9GcTynpl-l80AjxQZ5sr31y4r5KpB7zJ2L7vscaDj-v4QGbdTkeZZbXAb26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772" y="3602715"/>
            <a:ext cx="1785393" cy="12342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971600" y="278092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TextBox 7"/>
          <p:cNvSpPr txBox="1"/>
          <p:nvPr/>
        </p:nvSpPr>
        <p:spPr>
          <a:xfrm>
            <a:off x="2411760" y="620688"/>
            <a:ext cx="151216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r>
              <a:rPr lang="es-ES" b="1" dirty="0" smtClean="0">
                <a:solidFill>
                  <a:schemeClr val="dk1"/>
                </a:solidFill>
              </a:rPr>
              <a:t>Clientes</a:t>
            </a:r>
            <a:endParaRPr lang="es-EC" b="1" dirty="0" smtClean="0">
              <a:solidFill>
                <a:schemeClr val="dk1"/>
              </a:solidFill>
            </a:endParaRPr>
          </a:p>
        </p:txBody>
      </p:sp>
      <p:cxnSp>
        <p:nvCxnSpPr>
          <p:cNvPr id="10" name="Straight Connector 9"/>
          <p:cNvCxnSpPr/>
          <p:nvPr/>
        </p:nvCxnSpPr>
        <p:spPr>
          <a:xfrm>
            <a:off x="1979712" y="3717032"/>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195736" y="836712"/>
            <a:ext cx="0" cy="2880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195736" y="836712"/>
            <a:ext cx="216024" cy="40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a:off x="971600" y="278092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TextBox 26"/>
          <p:cNvSpPr txBox="1"/>
          <p:nvPr/>
        </p:nvSpPr>
        <p:spPr>
          <a:xfrm>
            <a:off x="179512" y="1700808"/>
            <a:ext cx="15121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s-ES" b="1" dirty="0" smtClean="0"/>
              <a:t>Análisis Situacional </a:t>
            </a:r>
            <a:endParaRPr lang="es-EC" dirty="0"/>
          </a:p>
        </p:txBody>
      </p:sp>
      <p:sp>
        <p:nvSpPr>
          <p:cNvPr id="28" name="TextBox 27"/>
          <p:cNvSpPr txBox="1"/>
          <p:nvPr/>
        </p:nvSpPr>
        <p:spPr>
          <a:xfrm>
            <a:off x="179512" y="2708920"/>
            <a:ext cx="1512168" cy="40011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s-ES" sz="2000" b="1" dirty="0" smtClean="0"/>
              <a:t>Externo </a:t>
            </a:r>
            <a:endParaRPr lang="es-EC" sz="2000" dirty="0"/>
          </a:p>
        </p:txBody>
      </p:sp>
      <p:sp>
        <p:nvSpPr>
          <p:cNvPr id="29" name="Down Arrow 28"/>
          <p:cNvSpPr/>
          <p:nvPr/>
        </p:nvSpPr>
        <p:spPr>
          <a:xfrm>
            <a:off x="827584" y="2420888"/>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TextBox 29"/>
          <p:cNvSpPr txBox="1"/>
          <p:nvPr/>
        </p:nvSpPr>
        <p:spPr>
          <a:xfrm>
            <a:off x="0" y="3501008"/>
            <a:ext cx="2016224"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lvl="0" algn="ctr"/>
            <a:r>
              <a:rPr lang="es-ES" b="1" dirty="0" smtClean="0"/>
              <a:t>Microambiente</a:t>
            </a:r>
            <a:r>
              <a:rPr lang="es-ES" sz="2000" b="1" dirty="0" smtClean="0"/>
              <a:t> </a:t>
            </a:r>
            <a:endParaRPr lang="es-EC" sz="2000" dirty="0"/>
          </a:p>
        </p:txBody>
      </p:sp>
      <p:sp>
        <p:nvSpPr>
          <p:cNvPr id="31" name="Down Arrow 30"/>
          <p:cNvSpPr/>
          <p:nvPr/>
        </p:nvSpPr>
        <p:spPr>
          <a:xfrm>
            <a:off x="827584" y="3212976"/>
            <a:ext cx="21602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nvGrpSpPr>
          <p:cNvPr id="22" name="Group 21"/>
          <p:cNvGrpSpPr/>
          <p:nvPr/>
        </p:nvGrpSpPr>
        <p:grpSpPr>
          <a:xfrm>
            <a:off x="3779912" y="5478084"/>
            <a:ext cx="2520280" cy="1008112"/>
            <a:chOff x="132373" y="1083"/>
            <a:chExt cx="6155986" cy="776206"/>
          </a:xfrm>
        </p:grpSpPr>
        <p:sp>
          <p:nvSpPr>
            <p:cNvPr id="23" name="Round Same Side Corner Rectangle 22"/>
            <p:cNvSpPr/>
            <p:nvPr/>
          </p:nvSpPr>
          <p:spPr>
            <a:xfrm rot="5400000">
              <a:off x="3174034" y="-2337037"/>
              <a:ext cx="776206" cy="5452445"/>
            </a:xfrm>
            <a:prstGeom prst="round2SameRect">
              <a:avLst/>
            </a:prstGeom>
          </p:spPr>
          <p:style>
            <a:lnRef idx="1">
              <a:schemeClr val="accent2"/>
            </a:lnRef>
            <a:fillRef idx="2">
              <a:schemeClr val="accent2"/>
            </a:fillRef>
            <a:effectRef idx="1">
              <a:schemeClr val="accent2"/>
            </a:effectRef>
            <a:fontRef idx="minor">
              <a:schemeClr val="dk1"/>
            </a:fontRef>
          </p:style>
        </p:sp>
        <p:sp>
          <p:nvSpPr>
            <p:cNvPr id="24" name="Round Same Side Corner Rectangle 4"/>
            <p:cNvSpPr/>
            <p:nvPr/>
          </p:nvSpPr>
          <p:spPr>
            <a:xfrm>
              <a:off x="132373" y="38973"/>
              <a:ext cx="6118095" cy="700424"/>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78232" tIns="6985" rIns="6985" bIns="6985" numCol="1" spcCol="1270" anchor="ctr" anchorCtr="0">
              <a:noAutofit/>
            </a:bodyPr>
            <a:lstStyle/>
            <a:p>
              <a:pPr marL="57150" lvl="1" indent="-57150" algn="ctr" defTabSz="488950">
                <a:lnSpc>
                  <a:spcPct val="90000"/>
                </a:lnSpc>
                <a:spcBef>
                  <a:spcPct val="0"/>
                </a:spcBef>
                <a:spcAft>
                  <a:spcPct val="15000"/>
                </a:spcAft>
                <a:buChar char="••"/>
              </a:pPr>
              <a:endParaRPr lang="es-ES" sz="1100" b="1" kern="1200" dirty="0" smtClean="0"/>
            </a:p>
            <a:p>
              <a:pPr marL="57150" lvl="1" indent="-57150" algn="ctr" defTabSz="488950">
                <a:lnSpc>
                  <a:spcPct val="90000"/>
                </a:lnSpc>
                <a:spcBef>
                  <a:spcPct val="0"/>
                </a:spcBef>
                <a:spcAft>
                  <a:spcPct val="15000"/>
                </a:spcAft>
                <a:buChar char="••"/>
              </a:pPr>
              <a:r>
                <a:rPr lang="es-ES" sz="1100" b="1" kern="1200" dirty="0" smtClean="0"/>
                <a:t>OPORTUNIDAD</a:t>
              </a:r>
              <a:endParaRPr lang="es-EC" sz="1100" kern="1200" dirty="0"/>
            </a:p>
            <a:p>
              <a:pPr marL="57150" lvl="1" indent="-57150" algn="l" defTabSz="488950">
                <a:lnSpc>
                  <a:spcPct val="90000"/>
                </a:lnSpc>
                <a:spcBef>
                  <a:spcPct val="0"/>
                </a:spcBef>
                <a:spcAft>
                  <a:spcPct val="15000"/>
                </a:spcAft>
                <a:buChar char="••"/>
              </a:pPr>
              <a:endParaRPr lang="es-ES" sz="1100" kern="1200" dirty="0" smtClean="0"/>
            </a:p>
            <a:p>
              <a:pPr marL="57150" lvl="1" indent="-57150" algn="l" defTabSz="488950">
                <a:lnSpc>
                  <a:spcPct val="90000"/>
                </a:lnSpc>
                <a:spcBef>
                  <a:spcPct val="0"/>
                </a:spcBef>
                <a:spcAft>
                  <a:spcPct val="15000"/>
                </a:spcAft>
                <a:buChar char="••"/>
              </a:pPr>
              <a:r>
                <a:rPr lang="es-ES" sz="1100" kern="1200" dirty="0" smtClean="0"/>
                <a:t>Lealtad de los clientes. ALTO IMPACTO</a:t>
              </a:r>
              <a:endParaRPr lang="es-EC" sz="1100" kern="1200" dirty="0"/>
            </a:p>
            <a:p>
              <a:pPr marL="57150" lvl="1" indent="-57150" algn="l" defTabSz="488950">
                <a:lnSpc>
                  <a:spcPct val="90000"/>
                </a:lnSpc>
                <a:spcBef>
                  <a:spcPct val="0"/>
                </a:spcBef>
                <a:spcAft>
                  <a:spcPct val="15000"/>
                </a:spcAft>
              </a:pPr>
              <a:r>
                <a:rPr lang="es-ES" sz="1100" kern="1200" dirty="0" smtClean="0"/>
                <a:t>.</a:t>
              </a:r>
              <a:endParaRPr lang="es-EC" sz="1100" kern="1200" dirty="0"/>
            </a:p>
            <a:p>
              <a:pPr marL="57150" lvl="1" indent="-57150" algn="l" defTabSz="488950">
                <a:lnSpc>
                  <a:spcPct val="90000"/>
                </a:lnSpc>
                <a:spcBef>
                  <a:spcPct val="0"/>
                </a:spcBef>
                <a:spcAft>
                  <a:spcPct val="15000"/>
                </a:spcAft>
                <a:buChar char="••"/>
              </a:pPr>
              <a:endParaRPr lang="es-EC" sz="1100" kern="1200" dirty="0"/>
            </a:p>
          </p:txBody>
        </p:sp>
      </p:grpSp>
      <p:sp>
        <p:nvSpPr>
          <p:cNvPr id="25" name="Rectangle 8"/>
          <p:cNvSpPr/>
          <p:nvPr/>
        </p:nvSpPr>
        <p:spPr>
          <a:xfrm>
            <a:off x="3635896" y="1439198"/>
            <a:ext cx="2592288"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sz="1400" dirty="0" smtClean="0"/>
              <a:t>GRUPOS DE REFERENCIAS</a:t>
            </a:r>
            <a:endParaRPr lang="es-EC" sz="1400" dirty="0"/>
          </a:p>
        </p:txBody>
      </p:sp>
      <p:sp>
        <p:nvSpPr>
          <p:cNvPr id="36" name="TextBox 3"/>
          <p:cNvSpPr txBox="1"/>
          <p:nvPr/>
        </p:nvSpPr>
        <p:spPr>
          <a:xfrm>
            <a:off x="2483768" y="2363072"/>
            <a:ext cx="2664296" cy="476071"/>
          </a:xfrm>
          <a:prstGeom prst="ellipse">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err="1" smtClean="0"/>
              <a:t>Familias</a:t>
            </a:r>
            <a:r>
              <a:rPr lang="en-US" sz="1600" b="1" dirty="0" smtClean="0"/>
              <a:t>/amigos</a:t>
            </a:r>
            <a:endParaRPr lang="es-EC" sz="1600" b="1" dirty="0" smtClean="0"/>
          </a:p>
        </p:txBody>
      </p:sp>
      <p:sp>
        <p:nvSpPr>
          <p:cNvPr id="37" name="TextBox 3"/>
          <p:cNvSpPr txBox="1"/>
          <p:nvPr/>
        </p:nvSpPr>
        <p:spPr>
          <a:xfrm>
            <a:off x="5220567" y="2350959"/>
            <a:ext cx="2304256" cy="822305"/>
          </a:xfrm>
          <a:prstGeom prst="ellipse">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err="1" smtClean="0"/>
              <a:t>Turistas</a:t>
            </a:r>
            <a:r>
              <a:rPr lang="en-US" sz="1600" b="1" dirty="0" smtClean="0"/>
              <a:t>/</a:t>
            </a:r>
            <a:r>
              <a:rPr lang="en-US" sz="1600" b="1" dirty="0" err="1" smtClean="0"/>
              <a:t>profesionales</a:t>
            </a:r>
            <a:endParaRPr lang="es-EC" sz="1600" b="1" dirty="0" smtClean="0"/>
          </a:p>
        </p:txBody>
      </p:sp>
      <p:sp>
        <p:nvSpPr>
          <p:cNvPr id="38" name="TextBox 3"/>
          <p:cNvSpPr txBox="1"/>
          <p:nvPr/>
        </p:nvSpPr>
        <p:spPr>
          <a:xfrm>
            <a:off x="4068439" y="3265989"/>
            <a:ext cx="2304256" cy="1168539"/>
          </a:xfrm>
          <a:prstGeom prst="ellipse">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err="1" smtClean="0"/>
              <a:t>Escuelas</a:t>
            </a:r>
            <a:r>
              <a:rPr lang="en-US" sz="1600" b="1" dirty="0" smtClean="0"/>
              <a:t>, </a:t>
            </a:r>
            <a:r>
              <a:rPr lang="en-US" sz="1600" b="1" dirty="0" err="1" smtClean="0"/>
              <a:t>colegios</a:t>
            </a:r>
            <a:r>
              <a:rPr lang="en-US" sz="1600" b="1" dirty="0" smtClean="0"/>
              <a:t> y </a:t>
            </a:r>
            <a:r>
              <a:rPr lang="en-US" sz="1600" b="1" dirty="0" err="1" smtClean="0"/>
              <a:t>Universidades</a:t>
            </a:r>
            <a:endParaRPr lang="es-EC" sz="1600" b="1" dirty="0" smtClean="0"/>
          </a:p>
        </p:txBody>
      </p:sp>
      <p:sp>
        <p:nvSpPr>
          <p:cNvPr id="39" name="TextBox 3"/>
          <p:cNvSpPr txBox="1"/>
          <p:nvPr/>
        </p:nvSpPr>
        <p:spPr>
          <a:xfrm>
            <a:off x="2627784" y="4212195"/>
            <a:ext cx="2304256" cy="822305"/>
          </a:xfrm>
          <a:prstGeom prst="ellipse">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err="1" smtClean="0"/>
              <a:t>Instituciones</a:t>
            </a:r>
            <a:r>
              <a:rPr lang="en-US" sz="1600" b="1" dirty="0" smtClean="0"/>
              <a:t> </a:t>
            </a:r>
            <a:r>
              <a:rPr lang="en-US" sz="1600" b="1" dirty="0" err="1" smtClean="0"/>
              <a:t>Públicas</a:t>
            </a:r>
            <a:endParaRPr lang="es-EC" sz="1600" b="1" dirty="0" smtClean="0"/>
          </a:p>
        </p:txBody>
      </p:sp>
      <p:sp>
        <p:nvSpPr>
          <p:cNvPr id="40" name="TextBox 3"/>
          <p:cNvSpPr txBox="1"/>
          <p:nvPr/>
        </p:nvSpPr>
        <p:spPr>
          <a:xfrm>
            <a:off x="5724128" y="4293160"/>
            <a:ext cx="2304256" cy="822305"/>
          </a:xfrm>
          <a:prstGeom prst="ellipse">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err="1" smtClean="0"/>
              <a:t>Instituciones</a:t>
            </a:r>
            <a:r>
              <a:rPr lang="en-US" sz="1600" b="1" dirty="0" smtClean="0"/>
              <a:t> </a:t>
            </a:r>
            <a:r>
              <a:rPr lang="en-US" sz="1600" b="1" dirty="0" err="1" smtClean="0"/>
              <a:t>Privadas</a:t>
            </a:r>
            <a:endParaRPr lang="es-EC" sz="1600" b="1"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Estela de condensació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Estela de condensación</Template>
  <TotalTime>2670</TotalTime>
  <Words>4298</Words>
  <Application>Microsoft Office PowerPoint</Application>
  <PresentationFormat>Presentación en pantalla (4:3)</PresentationFormat>
  <Paragraphs>1254</Paragraphs>
  <Slides>61</Slides>
  <Notes>2</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61</vt:i4>
      </vt:variant>
    </vt:vector>
  </HeadingPairs>
  <TitlesOfParts>
    <vt:vector size="71" baseType="lpstr">
      <vt:lpstr>Aharoni</vt:lpstr>
      <vt:lpstr>Arial</vt:lpstr>
      <vt:lpstr>Arial Black</vt:lpstr>
      <vt:lpstr>Calibri</vt:lpstr>
      <vt:lpstr>Century Gothic</vt:lpstr>
      <vt:lpstr>Symbol</vt:lpstr>
      <vt:lpstr>Tahoma</vt:lpstr>
      <vt:lpstr>Times New Roman</vt:lpstr>
      <vt:lpstr>Estela de condensación</vt:lpstr>
      <vt:lpstr>Ecuación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producto/SERVICIO</vt:lpstr>
      <vt:lpstr>Presentación de PowerPoint</vt:lpstr>
      <vt:lpstr>1. producto/SERVICIO</vt:lpstr>
      <vt:lpstr>Estrategias </vt:lpstr>
      <vt:lpstr>2. Precios por SERVICIOS</vt:lpstr>
      <vt:lpstr>PRECIO- ESTRATEGIAS</vt:lpstr>
      <vt:lpstr>3. PROMOCIÓN  CUÑAS RADIAL</vt:lpstr>
      <vt:lpstr>PROMOCIÓN  PRENSA</vt:lpstr>
      <vt:lpstr>PROMOCIÓN  VOLANTE</vt:lpstr>
      <vt:lpstr>PROMOCIÓN  VALLA</vt:lpstr>
      <vt:lpstr>PROMOCIÓN  portal web</vt:lpstr>
      <vt:lpstr>PROMOCIÓN  tarjetas personales, STICKERS,  PASES, ESFEROS</vt:lpstr>
      <vt:lpstr>PROMOCIÓN  ROLLUP PARA FERIAS  HOJAS MEBRETADAS</vt:lpstr>
      <vt:lpstr>PROMOCIÓN  CAMISETAS DE HOMBRE Y DE MUJER, GORRAS VASOS PULSERAS</vt:lpstr>
      <vt:lpstr>PROMOCION- ESTRATEGIAS</vt:lpstr>
      <vt:lpstr>4.DISTRIBUCION</vt:lpstr>
      <vt:lpstr>DISTRIBUCION- ESTRATEGIAS</vt:lpstr>
      <vt:lpstr>PLAN DE PROMOCION Y DIFUSION</vt:lpstr>
      <vt:lpstr>Presentación de PowerPoint</vt:lpstr>
      <vt:lpstr>Presentación de PowerPoint</vt:lpstr>
      <vt:lpstr>FLUJOS DE CAJAS  sin financiamiento</vt:lpstr>
      <vt:lpstr>FLUJOS DE CAJAS  con financiamiento</vt:lpstr>
      <vt:lpstr>FLUJOS DE CAJAS PROYECTADOS 2013-2017</vt:lpstr>
      <vt:lpstr>Presentación de PowerPoint</vt:lpstr>
      <vt:lpstr>Presentación de PowerPoint</vt:lpstr>
      <vt:lpstr>Presentación de PowerPoint</vt:lpstr>
      <vt:lpstr>Presentación de PowerPoint</vt:lpstr>
      <vt:lpstr>Presentación de PowerPoint</vt:lpstr>
      <vt:lpstr>Presentación de PowerPoint</vt:lpstr>
      <vt:lpstr>RESUMEN DE LA EVALUACIÓN FINANCIERA</vt:lpstr>
      <vt:lpstr>Presentación de PowerPoint</vt:lpstr>
      <vt:lpstr>CONCLUSIONES </vt:lpstr>
      <vt:lpstr>RECOMENDACIONES</vt:lpstr>
      <vt:lpstr>Gracias…!!!!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EJÉRCITO</dc:title>
  <dc:creator>CGUERRON</dc:creator>
  <cp:lastModifiedBy>gis</cp:lastModifiedBy>
  <cp:revision>319</cp:revision>
  <dcterms:created xsi:type="dcterms:W3CDTF">2013-04-16T01:56:58Z</dcterms:created>
  <dcterms:modified xsi:type="dcterms:W3CDTF">2014-06-18T12:12:04Z</dcterms:modified>
</cp:coreProperties>
</file>