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54"/>
  </p:notesMasterIdLst>
  <p:sldIdLst>
    <p:sldId id="256" r:id="rId2"/>
    <p:sldId id="266" r:id="rId3"/>
    <p:sldId id="330" r:id="rId4"/>
    <p:sldId id="327" r:id="rId5"/>
    <p:sldId id="338" r:id="rId6"/>
    <p:sldId id="339" r:id="rId7"/>
    <p:sldId id="340" r:id="rId8"/>
    <p:sldId id="329" r:id="rId9"/>
    <p:sldId id="341" r:id="rId10"/>
    <p:sldId id="331" r:id="rId11"/>
    <p:sldId id="336" r:id="rId12"/>
    <p:sldId id="300" r:id="rId13"/>
    <p:sldId id="301" r:id="rId14"/>
    <p:sldId id="306" r:id="rId15"/>
    <p:sldId id="305" r:id="rId16"/>
    <p:sldId id="307" r:id="rId17"/>
    <p:sldId id="343" r:id="rId18"/>
    <p:sldId id="344" r:id="rId19"/>
    <p:sldId id="345" r:id="rId20"/>
    <p:sldId id="346" r:id="rId21"/>
    <p:sldId id="337" r:id="rId22"/>
    <p:sldId id="335" r:id="rId23"/>
    <p:sldId id="310" r:id="rId24"/>
    <p:sldId id="311" r:id="rId25"/>
    <p:sldId id="312" r:id="rId26"/>
    <p:sldId id="313" r:id="rId27"/>
    <p:sldId id="326" r:id="rId28"/>
    <p:sldId id="314" r:id="rId29"/>
    <p:sldId id="315" r:id="rId30"/>
    <p:sldId id="316" r:id="rId31"/>
    <p:sldId id="318" r:id="rId32"/>
    <p:sldId id="319" r:id="rId33"/>
    <p:sldId id="320" r:id="rId34"/>
    <p:sldId id="321" r:id="rId35"/>
    <p:sldId id="351" r:id="rId36"/>
    <p:sldId id="322" r:id="rId37"/>
    <p:sldId id="347" r:id="rId38"/>
    <p:sldId id="323" r:id="rId39"/>
    <p:sldId id="324" r:id="rId40"/>
    <p:sldId id="349" r:id="rId41"/>
    <p:sldId id="352" r:id="rId42"/>
    <p:sldId id="353" r:id="rId43"/>
    <p:sldId id="354" r:id="rId44"/>
    <p:sldId id="355" r:id="rId45"/>
    <p:sldId id="356" r:id="rId46"/>
    <p:sldId id="357" r:id="rId47"/>
    <p:sldId id="358" r:id="rId48"/>
    <p:sldId id="359" r:id="rId49"/>
    <p:sldId id="360" r:id="rId50"/>
    <p:sldId id="361" r:id="rId51"/>
    <p:sldId id="362" r:id="rId52"/>
    <p:sldId id="35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8B18E-2F12-4526-8937-ABB6313948F7}" type="datetimeFigureOut">
              <a:rPr lang="es-ES" smtClean="0"/>
              <a:pPr/>
              <a:t>21/02/2013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6F973-5D72-42B9-B205-B797C2F72578}" type="slidenum">
              <a:rPr lang="es-ES" smtClean="0"/>
              <a:pPr/>
              <a:t>‹Nº›</a:t>
            </a:fld>
            <a:endParaRPr lang="es-ES"/>
          </a:p>
        </p:txBody>
      </p:sp>
    </p:spTree>
    <p:extLst>
      <p:ext uri="{BB962C8B-B14F-4D97-AF65-F5344CB8AC3E}">
        <p14:creationId xmlns:p14="http://schemas.microsoft.com/office/powerpoint/2010/main" xmlns="" val="427033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9B6F973-5D72-42B9-B205-B797C2F72578}" type="slidenum">
              <a:rPr lang="es-ES" smtClean="0"/>
              <a:pPr/>
              <a:t>22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kumimoji="0" lang="es-EC" sz="1200" kern="1200" baseline="0" dirty="0" smtClean="0">
                <a:solidFill>
                  <a:schemeClr val="dk1"/>
                </a:solidFill>
                <a:latin typeface="Arial" pitchFamily="34" charset="0"/>
                <a:ea typeface="+mn-ea"/>
                <a:cs typeface="Arial" pitchFamily="34" charset="0"/>
              </a:rPr>
              <a:t>Repetible pero Intuitivo </a:t>
            </a:r>
            <a:endParaRPr lang="es-EC" dirty="0"/>
          </a:p>
        </p:txBody>
      </p:sp>
      <p:sp>
        <p:nvSpPr>
          <p:cNvPr id="4" name="3 Marcador de número de diapositiva"/>
          <p:cNvSpPr>
            <a:spLocks noGrp="1"/>
          </p:cNvSpPr>
          <p:nvPr>
            <p:ph type="sldNum" sz="quarter" idx="10"/>
          </p:nvPr>
        </p:nvSpPr>
        <p:spPr/>
        <p:txBody>
          <a:bodyPr/>
          <a:lstStyle/>
          <a:p>
            <a:fld id="{D9B6F973-5D72-42B9-B205-B797C2F72578}" type="slidenum">
              <a:rPr lang="es-ES" smtClean="0"/>
              <a:pPr/>
              <a:t>42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kumimoji="0" lang="es-EC" sz="1200" kern="1200" baseline="0" dirty="0" smtClean="0">
                <a:solidFill>
                  <a:schemeClr val="dk1"/>
                </a:solidFill>
                <a:latin typeface="Arial" pitchFamily="34" charset="0"/>
                <a:ea typeface="+mn-ea"/>
                <a:cs typeface="Arial" pitchFamily="34" charset="0"/>
              </a:rPr>
              <a:t>Repetible pero Intuitivo </a:t>
            </a:r>
            <a:endParaRPr lang="es-EC" dirty="0"/>
          </a:p>
        </p:txBody>
      </p:sp>
      <p:sp>
        <p:nvSpPr>
          <p:cNvPr id="4" name="3 Marcador de número de diapositiva"/>
          <p:cNvSpPr>
            <a:spLocks noGrp="1"/>
          </p:cNvSpPr>
          <p:nvPr>
            <p:ph type="sldNum" sz="quarter" idx="10"/>
          </p:nvPr>
        </p:nvSpPr>
        <p:spPr/>
        <p:txBody>
          <a:bodyPr/>
          <a:lstStyle/>
          <a:p>
            <a:fld id="{D9B6F973-5D72-42B9-B205-B797C2F72578}" type="slidenum">
              <a:rPr lang="es-ES" smtClean="0"/>
              <a:pPr/>
              <a:t>43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kumimoji="0" lang="es-EC" sz="1200" kern="1200" baseline="0" dirty="0" smtClean="0">
                <a:solidFill>
                  <a:schemeClr val="dk1"/>
                </a:solidFill>
                <a:latin typeface="Arial" pitchFamily="34" charset="0"/>
                <a:ea typeface="+mn-ea"/>
                <a:cs typeface="Arial" pitchFamily="34" charset="0"/>
              </a:rPr>
              <a:t>Repetible pero Intuitivo </a:t>
            </a:r>
            <a:endParaRPr lang="es-EC" dirty="0"/>
          </a:p>
        </p:txBody>
      </p:sp>
      <p:sp>
        <p:nvSpPr>
          <p:cNvPr id="4" name="3 Marcador de número de diapositiva"/>
          <p:cNvSpPr>
            <a:spLocks noGrp="1"/>
          </p:cNvSpPr>
          <p:nvPr>
            <p:ph type="sldNum" sz="quarter" idx="10"/>
          </p:nvPr>
        </p:nvSpPr>
        <p:spPr/>
        <p:txBody>
          <a:bodyPr/>
          <a:lstStyle/>
          <a:p>
            <a:fld id="{D9B6F973-5D72-42B9-B205-B797C2F72578}" type="slidenum">
              <a:rPr lang="es-ES" smtClean="0"/>
              <a:pPr/>
              <a:t>45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2" name="1 Marcador de pie de página"/>
          <p:cNvSpPr>
            <a:spLocks noGrp="1"/>
          </p:cNvSpPr>
          <p:nvPr>
            <p:ph type="ftr" sz="quarter" idx="11"/>
          </p:nvPr>
        </p:nvSpPr>
        <p:spPr/>
        <p:txBody>
          <a:bodyPr/>
          <a:lstStyle/>
          <a:p>
            <a:endParaRPr lang="en-US"/>
          </a:p>
        </p:txBody>
      </p:sp>
      <p:sp>
        <p:nvSpPr>
          <p:cNvPr id="15" name="14 Marcador de número de diapositiva"/>
          <p:cNvSpPr>
            <a:spLocks noGrp="1"/>
          </p:cNvSpPr>
          <p:nvPr>
            <p:ph type="sldNum" sz="quarter" idx="12"/>
          </p:nvPr>
        </p:nvSpPr>
        <p:spPr>
          <a:xfrm>
            <a:off x="8229600" y="6473952"/>
            <a:ext cx="758952" cy="246888"/>
          </a:xfrm>
        </p:spPr>
        <p:txBody>
          <a:bodyPr/>
          <a:lstStyle/>
          <a:p>
            <a:fld id="{92840C0A-12BE-4C04-9BE1-8D2212574A2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19" name="18 Marcador de pie de página"/>
          <p:cNvSpPr>
            <a:spLocks noGrp="1"/>
          </p:cNvSpPr>
          <p:nvPr>
            <p:ph type="ftr" sz="quarter" idx="11"/>
          </p:nvPr>
        </p:nvSpPr>
        <p:spPr>
          <a:xfrm>
            <a:off x="3581400" y="76200"/>
            <a:ext cx="2895600" cy="288925"/>
          </a:xfrm>
        </p:spPr>
        <p:txBody>
          <a:bodyPr/>
          <a:lstStyle/>
          <a:p>
            <a:endParaRPr lang="en-US"/>
          </a:p>
        </p:txBody>
      </p:sp>
      <p:sp>
        <p:nvSpPr>
          <p:cNvPr id="16" name="15 Marcador de número de diapositiva"/>
          <p:cNvSpPr>
            <a:spLocks noGrp="1"/>
          </p:cNvSpPr>
          <p:nvPr>
            <p:ph type="sldNum" sz="quarter" idx="12"/>
          </p:nvPr>
        </p:nvSpPr>
        <p:spPr>
          <a:xfrm>
            <a:off x="8229600" y="6473952"/>
            <a:ext cx="758952" cy="246888"/>
          </a:xfrm>
        </p:spPr>
        <p:txBody>
          <a:bodyPr/>
          <a:lstStyle/>
          <a:p>
            <a:fld id="{92840C0A-12BE-4C04-9BE1-8D2212574A2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11" name="10 Marcador de pie de página"/>
          <p:cNvSpPr>
            <a:spLocks noGrp="1"/>
          </p:cNvSpPr>
          <p:nvPr>
            <p:ph type="ftr" sz="quarter" idx="11"/>
          </p:nvPr>
        </p:nvSpPr>
        <p:spPr/>
        <p:txBody>
          <a:bodyPr/>
          <a:lstStyle/>
          <a:p>
            <a:endParaRPr lang="en-US"/>
          </a:p>
        </p:txBody>
      </p:sp>
      <p:sp>
        <p:nvSpPr>
          <p:cNvPr id="16" name="15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10" name="9 Marcador de pie de página"/>
          <p:cNvSpPr>
            <a:spLocks noGrp="1"/>
          </p:cNvSpPr>
          <p:nvPr>
            <p:ph type="ftr" sz="quarter" idx="11"/>
          </p:nvPr>
        </p:nvSpPr>
        <p:spPr/>
        <p:txBody>
          <a:bodyPr/>
          <a:lstStyle/>
          <a:p>
            <a:endParaRPr lang="en-US"/>
          </a:p>
        </p:txBody>
      </p:sp>
      <p:sp>
        <p:nvSpPr>
          <p:cNvPr id="31" name="30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229600" y="6477000"/>
            <a:ext cx="762000" cy="246888"/>
          </a:xfrm>
        </p:spPr>
        <p:txBody>
          <a:bodyPr/>
          <a:lstStyle/>
          <a:p>
            <a:fld id="{92840C0A-12BE-4C04-9BE1-8D2212574A2E}" type="slidenum">
              <a:rPr lang="en-US" smtClean="0"/>
              <a:pPr/>
              <a:t>‹Nº›</a:t>
            </a:fld>
            <a:endParaRPr lang="en-U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21" name="20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24" name="23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29" name="28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E9F29C7-F858-4088-B0F6-4DB5315A7AE5}" type="datetimeFigureOut">
              <a:rPr lang="en-US" smtClean="0"/>
              <a:pPr/>
              <a:t>2/21/2013</a:t>
            </a:fld>
            <a:endParaRPr lang="en-US"/>
          </a:p>
        </p:txBody>
      </p:sp>
      <p:sp>
        <p:nvSpPr>
          <p:cNvPr id="5" name="4 Marcador de pie de página"/>
          <p:cNvSpPr>
            <a:spLocks noGrp="1"/>
          </p:cNvSpPr>
          <p:nvPr>
            <p:ph type="ftr" sz="quarter" idx="11"/>
          </p:nvPr>
        </p:nvSpPr>
        <p:spPr/>
        <p:txBody>
          <a:bodyPr/>
          <a:lstStyle/>
          <a:p>
            <a:endParaRPr lang="en-US"/>
          </a:p>
        </p:txBody>
      </p:sp>
      <p:sp>
        <p:nvSpPr>
          <p:cNvPr id="31" name="30 Marcador de número de diapositiva"/>
          <p:cNvSpPr>
            <a:spLocks noGrp="1"/>
          </p:cNvSpPr>
          <p:nvPr>
            <p:ph type="sldNum" sz="quarter" idx="12"/>
          </p:nvPr>
        </p:nvSpPr>
        <p:spPr/>
        <p:txBody>
          <a:bodyPr/>
          <a:lstStyle/>
          <a:p>
            <a:fld id="{92840C0A-12BE-4C04-9BE1-8D2212574A2E}" type="slidenum">
              <a:rPr lang="en-US" smtClean="0"/>
              <a:pPr/>
              <a:t>‹Nº›</a:t>
            </a:fld>
            <a:endParaRPr lang="en-U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9F29C7-F858-4088-B0F6-4DB5315A7AE5}" type="datetimeFigureOut">
              <a:rPr lang="en-US" smtClean="0"/>
              <a:pPr/>
              <a:t>2/21/2013</a:t>
            </a:fld>
            <a:endParaRPr lang="en-U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840C0A-12BE-4C04-9BE1-8D2212574A2E}" type="slidenum">
              <a:rPr lang="en-US" smtClean="0"/>
              <a:pPr/>
              <a:t>‹Nº›</a:t>
            </a:fld>
            <a:endParaRPr lang="en-U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2.xml"/><Relationship Id="rId18" Type="http://schemas.openxmlformats.org/officeDocument/2006/relationships/slide" Target="slide33.xml"/><Relationship Id="rId3" Type="http://schemas.openxmlformats.org/officeDocument/2006/relationships/slide" Target="slide12.xml"/><Relationship Id="rId21" Type="http://schemas.openxmlformats.org/officeDocument/2006/relationships/slide" Target="slide38.xml"/><Relationship Id="rId7" Type="http://schemas.openxmlformats.org/officeDocument/2006/relationships/slide" Target="slide52.xml"/><Relationship Id="rId12" Type="http://schemas.openxmlformats.org/officeDocument/2006/relationships/slide" Target="slide21.xml"/><Relationship Id="rId17" Type="http://schemas.openxmlformats.org/officeDocument/2006/relationships/slide" Target="slide32.xml"/><Relationship Id="rId2" Type="http://schemas.openxmlformats.org/officeDocument/2006/relationships/slide" Target="slide3.xml"/><Relationship Id="rId16" Type="http://schemas.openxmlformats.org/officeDocument/2006/relationships/slide" Target="slide30.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29.xml"/><Relationship Id="rId23" Type="http://schemas.openxmlformats.org/officeDocument/2006/relationships/slide" Target="slide51.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26.xml"/><Relationship Id="rId22" Type="http://schemas.openxmlformats.org/officeDocument/2006/relationships/slide" Target="slide5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cruce%20de%20procesos%20y%20criterios.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2.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4.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19920" y="908720"/>
            <a:ext cx="8572560" cy="4104456"/>
          </a:xfrm>
        </p:spPr>
        <p:txBody>
          <a:bodyPr>
            <a:noAutofit/>
          </a:bodyPr>
          <a:lstStyle/>
          <a:p>
            <a:pPr algn="ctr"/>
            <a:r>
              <a:rPr lang="es-EC" sz="2800" dirty="0" smtClean="0"/>
              <a:t>Proyecto de Grado  - Parte I</a:t>
            </a:r>
            <a:br>
              <a:rPr lang="es-EC" sz="2800" dirty="0" smtClean="0"/>
            </a:br>
            <a:r>
              <a:rPr lang="es-EC" sz="2800" dirty="0" smtClean="0"/>
              <a:t>Maestría en Gerencia en Sistemas</a:t>
            </a:r>
            <a:r>
              <a:rPr lang="es-EC" sz="4000" dirty="0" smtClean="0"/>
              <a:t/>
            </a:r>
            <a:br>
              <a:rPr lang="es-EC" sz="4000" dirty="0" smtClean="0"/>
            </a:br>
            <a:r>
              <a:rPr lang="es-EC" sz="4000" dirty="0" smtClean="0"/>
              <a:t/>
            </a:r>
            <a:br>
              <a:rPr lang="es-EC" sz="4000" dirty="0" smtClean="0"/>
            </a:br>
            <a:r>
              <a:rPr lang="es-EC" sz="2800" b="1" dirty="0" smtClean="0"/>
              <a:t>“AUDITORÍA DE GESTIÓN DE PROCESOS EN EL DEPARTAMENTO DE TIC’S DE LA EMPRESA PÚBLICA ESTRATÉGICA HIDROELÉCTRICA COCA CODO SINCLAIR, COCASINCLAIR EP, UTILIZANDO EL MARCO DE REFERENCIA COBIT 4.1.”</a:t>
            </a:r>
            <a:endParaRPr lang="es-EC" sz="2800" b="1" dirty="0"/>
          </a:p>
        </p:txBody>
      </p:sp>
      <p:sp>
        <p:nvSpPr>
          <p:cNvPr id="3" name="2 Subtítulo"/>
          <p:cNvSpPr>
            <a:spLocks noGrp="1"/>
          </p:cNvSpPr>
          <p:nvPr>
            <p:ph type="subTitle" idx="1"/>
          </p:nvPr>
        </p:nvSpPr>
        <p:spPr>
          <a:xfrm>
            <a:off x="1979712" y="5301208"/>
            <a:ext cx="5184576" cy="1371600"/>
          </a:xfrm>
        </p:spPr>
        <p:txBody>
          <a:bodyPr>
            <a:normAutofit/>
          </a:bodyPr>
          <a:lstStyle/>
          <a:p>
            <a:r>
              <a:rPr lang="es-EC" b="1" dirty="0" smtClean="0">
                <a:solidFill>
                  <a:schemeClr val="accent1">
                    <a:lumMod val="50000"/>
                  </a:schemeClr>
                </a:solidFill>
              </a:rPr>
              <a:t>Proponente: Ing. Marco Suárez Torres</a:t>
            </a:r>
          </a:p>
          <a:p>
            <a:r>
              <a:rPr lang="es-EC" b="1" dirty="0" smtClean="0">
                <a:solidFill>
                  <a:schemeClr val="accent1">
                    <a:lumMod val="50000"/>
                  </a:schemeClr>
                </a:solidFill>
              </a:rPr>
              <a:t>Tutor: Eco. Gabriel </a:t>
            </a:r>
            <a:r>
              <a:rPr lang="es-EC" b="1" dirty="0" err="1" smtClean="0">
                <a:solidFill>
                  <a:schemeClr val="accent1">
                    <a:lumMod val="50000"/>
                  </a:schemeClr>
                </a:solidFill>
              </a:rPr>
              <a:t>Chiriboga</a:t>
            </a:r>
            <a:r>
              <a:rPr lang="es-EC" b="1" dirty="0" smtClean="0">
                <a:solidFill>
                  <a:schemeClr val="accent1">
                    <a:lumMod val="50000"/>
                  </a:schemeClr>
                </a:solidFill>
              </a:rPr>
              <a:t> Barrera</a:t>
            </a:r>
            <a:endParaRPr lang="es-EC" b="1" dirty="0">
              <a:solidFill>
                <a:schemeClr val="accent1">
                  <a:lumMod val="50000"/>
                </a:schemeClr>
              </a:solidFill>
            </a:endParaRPr>
          </a:p>
        </p:txBody>
      </p:sp>
      <p:pic>
        <p:nvPicPr>
          <p:cNvPr id="1026" name="Imagen 1" descr="D:\Imagenes\Otras\LOGO-esp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64688" y="31533"/>
            <a:ext cx="1543816" cy="152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74861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Capítulo 2</a:t>
            </a:r>
            <a:endParaRPr lang="es-ES" dirty="0"/>
          </a:p>
        </p:txBody>
      </p:sp>
      <p:sp>
        <p:nvSpPr>
          <p:cNvPr id="3" name="2 Subtítulo"/>
          <p:cNvSpPr>
            <a:spLocks noGrp="1"/>
          </p:cNvSpPr>
          <p:nvPr>
            <p:ph type="subTitle" idx="1"/>
          </p:nvPr>
        </p:nvSpPr>
        <p:spPr/>
        <p:txBody>
          <a:bodyPr/>
          <a:lstStyle/>
          <a:p>
            <a:r>
              <a:rPr lang="es-EC" b="1" dirty="0" smtClean="0"/>
              <a:t>GOBERNABILIDAD DE LA TECNOLOGÍA DE  INFORMACIÓN Y COMUNICACIONES </a:t>
            </a:r>
            <a:endParaRPr lang="es-ES" dirty="0"/>
          </a:p>
        </p:txBody>
      </p:sp>
      <p:sp>
        <p:nvSpPr>
          <p:cNvPr id="4" name="3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extLst>
      <p:ext uri="{BB962C8B-B14F-4D97-AF65-F5344CB8AC3E}">
        <p14:creationId xmlns:p14="http://schemas.microsoft.com/office/powerpoint/2010/main" xmlns="" val="435928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000" b="1" dirty="0" smtClean="0"/>
              <a:t>INFORMACIÓN Y Metodología de una </a:t>
            </a:r>
            <a:r>
              <a:rPr lang="es-EC" sz="3000" b="1" dirty="0" err="1" smtClean="0"/>
              <a:t>auditorÍa</a:t>
            </a:r>
            <a:endParaRPr lang="es-ES" sz="3000" dirty="0"/>
          </a:p>
        </p:txBody>
      </p:sp>
      <p:sp>
        <p:nvSpPr>
          <p:cNvPr id="68" name="67 CuadroTexto"/>
          <p:cNvSpPr txBox="1"/>
          <p:nvPr/>
        </p:nvSpPr>
        <p:spPr>
          <a:xfrm>
            <a:off x="395536" y="1916832"/>
            <a:ext cx="8748464" cy="1554272"/>
          </a:xfrm>
          <a:prstGeom prst="rect">
            <a:avLst/>
          </a:prstGeom>
          <a:gradFill flip="none" rotWithShape="1">
            <a:gsLst>
              <a:gs pos="0">
                <a:srgbClr val="FFEFD1"/>
              </a:gs>
              <a:gs pos="64999">
                <a:srgbClr val="F0EBD5"/>
              </a:gs>
              <a:gs pos="100000">
                <a:srgbClr val="D1C39F"/>
              </a:gs>
            </a:gsLst>
            <a:lin ang="2700000" scaled="1"/>
            <a:tileRect/>
          </a:gradFill>
          <a:effectLst>
            <a:outerShdw blurRad="63500" sx="102000" sy="102000" algn="ctr" rotWithShape="0">
              <a:prstClr val="black">
                <a:alpha val="40000"/>
              </a:prstClr>
            </a:outerShdw>
          </a:effectLst>
        </p:spPr>
        <p:txBody>
          <a:bodyPr wrap="square" rtlCol="0">
            <a:spAutoFit/>
          </a:bodyPr>
          <a:lstStyle/>
          <a:p>
            <a:pPr algn="just"/>
            <a:r>
              <a:rPr lang="es-EC" sz="1900" b="1" dirty="0" smtClean="0">
                <a:latin typeface="Arial" pitchFamily="34" charset="0"/>
                <a:cs typeface="Arial" pitchFamily="34" charset="0"/>
              </a:rPr>
              <a:t>AUDITORÍA INFORMÁTICA</a:t>
            </a:r>
          </a:p>
          <a:p>
            <a:pPr algn="just"/>
            <a:r>
              <a:rPr lang="es-EC" sz="1900" dirty="0" smtClean="0">
                <a:latin typeface="Arial" pitchFamily="34" charset="0"/>
                <a:cs typeface="Arial" pitchFamily="34" charset="0"/>
              </a:rPr>
              <a:t>Es la revisión y evaluación de los controles, sistemas y procedimientos de la informática; de los equipos de cómputo, su utilización, eficiencia y seguridad; comparados con criterios establecidos, que dan como resultado un informe que contiene las recomendaciones para mejorar y optimizar sus procesos.</a:t>
            </a:r>
            <a:endParaRPr lang="es-EC" sz="1900" dirty="0">
              <a:latin typeface="Arial" pitchFamily="34" charset="0"/>
              <a:cs typeface="Arial" pitchFamily="34" charset="0"/>
            </a:endParaRPr>
          </a:p>
        </p:txBody>
      </p:sp>
      <p:pic>
        <p:nvPicPr>
          <p:cNvPr id="69" name="68 Imagen"/>
          <p:cNvPicPr/>
          <p:nvPr/>
        </p:nvPicPr>
        <p:blipFill>
          <a:blip r:embed="rId2" cstate="print"/>
          <a:srcRect/>
          <a:stretch>
            <a:fillRect/>
          </a:stretch>
        </p:blipFill>
        <p:spPr bwMode="auto">
          <a:xfrm>
            <a:off x="5323612" y="3573016"/>
            <a:ext cx="3779912" cy="28803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5 CuadroTexto"/>
          <p:cNvSpPr txBox="1"/>
          <p:nvPr/>
        </p:nvSpPr>
        <p:spPr>
          <a:xfrm>
            <a:off x="323528" y="1228690"/>
            <a:ext cx="4799712" cy="400110"/>
          </a:xfrm>
          <a:prstGeom prst="rect">
            <a:avLst/>
          </a:prstGeom>
          <a:noFill/>
        </p:spPr>
        <p:txBody>
          <a:bodyPr wrap="none" rtlCol="0">
            <a:spAutoFit/>
          </a:bodyPr>
          <a:lstStyle/>
          <a:p>
            <a:r>
              <a:rPr lang="es-EC" sz="2000" dirty="0" smtClean="0">
                <a:latin typeface="Arial" pitchFamily="34" charset="0"/>
                <a:cs typeface="Arial" pitchFamily="34" charset="0"/>
              </a:rPr>
              <a:t>La información, importancia y seguridad.</a:t>
            </a:r>
            <a:endParaRPr lang="es-EC" sz="2000" dirty="0">
              <a:latin typeface="Arial" pitchFamily="34" charset="0"/>
              <a:cs typeface="Arial" pitchFamily="34" charset="0"/>
            </a:endParaRPr>
          </a:p>
        </p:txBody>
      </p:sp>
      <p:sp>
        <p:nvSpPr>
          <p:cNvPr id="7" name="6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8" name="7 CuadroTexto"/>
          <p:cNvSpPr txBox="1"/>
          <p:nvPr/>
        </p:nvSpPr>
        <p:spPr>
          <a:xfrm>
            <a:off x="424946" y="3987176"/>
            <a:ext cx="4536504" cy="2431435"/>
          </a:xfrm>
          <a:prstGeom prst="rect">
            <a:avLst/>
          </a:prstGeom>
          <a:gradFill flip="none" rotWithShape="1">
            <a:gsLst>
              <a:gs pos="0">
                <a:srgbClr val="FFEFD1"/>
              </a:gs>
              <a:gs pos="64999">
                <a:srgbClr val="F0EBD5"/>
              </a:gs>
              <a:gs pos="100000">
                <a:srgbClr val="D1C39F"/>
              </a:gs>
            </a:gsLst>
            <a:lin ang="2700000" scaled="1"/>
            <a:tileRect/>
          </a:gradFill>
          <a:effectLst>
            <a:outerShdw blurRad="63500" sx="102000" sy="102000" algn="ctr" rotWithShape="0">
              <a:prstClr val="black">
                <a:alpha val="40000"/>
              </a:prstClr>
            </a:outerShdw>
          </a:effectLst>
        </p:spPr>
        <p:txBody>
          <a:bodyPr wrap="square" rtlCol="0">
            <a:spAutoFit/>
          </a:bodyPr>
          <a:lstStyle/>
          <a:p>
            <a:pPr algn="just"/>
            <a:r>
              <a:rPr lang="es-EC" sz="1900" b="1" dirty="0" smtClean="0">
                <a:latin typeface="Arial" pitchFamily="34" charset="0"/>
                <a:cs typeface="Arial" pitchFamily="34" charset="0"/>
              </a:rPr>
              <a:t>OBJETIVOS DE LA AUDITORÍA</a:t>
            </a:r>
          </a:p>
          <a:p>
            <a:pPr algn="just">
              <a:buFont typeface="Wingdings" pitchFamily="2" charset="2"/>
              <a:buChar char="q"/>
            </a:pPr>
            <a:r>
              <a:rPr lang="es-EC" sz="1900" dirty="0" smtClean="0">
                <a:latin typeface="Arial" pitchFamily="34" charset="0"/>
                <a:cs typeface="Arial" pitchFamily="34" charset="0"/>
              </a:rPr>
              <a:t>Analizar la eficiencia de los Sistemas</a:t>
            </a:r>
          </a:p>
          <a:p>
            <a:pPr algn="just">
              <a:buFont typeface="Wingdings" pitchFamily="2" charset="2"/>
              <a:buChar char="q"/>
            </a:pPr>
            <a:r>
              <a:rPr lang="es-EC" sz="1900" dirty="0" smtClean="0">
                <a:latin typeface="Arial" pitchFamily="34" charset="0"/>
                <a:cs typeface="Arial" pitchFamily="34" charset="0"/>
              </a:rPr>
              <a:t>Verificar el cumplimiento de Normas</a:t>
            </a:r>
          </a:p>
          <a:p>
            <a:pPr marL="268288" indent="-268288" algn="just">
              <a:buFont typeface="Wingdings" pitchFamily="2" charset="2"/>
              <a:buChar char="q"/>
            </a:pPr>
            <a:r>
              <a:rPr lang="es-EC" sz="1900" dirty="0" smtClean="0">
                <a:latin typeface="Arial" pitchFamily="34" charset="0"/>
                <a:cs typeface="Arial" pitchFamily="34" charset="0"/>
              </a:rPr>
              <a:t>Revisar la gestión de recursos informáticos</a:t>
            </a:r>
          </a:p>
          <a:p>
            <a:pPr marL="268288" indent="-268288" algn="just">
              <a:buFont typeface="Wingdings" pitchFamily="2" charset="2"/>
              <a:buChar char="q"/>
            </a:pPr>
            <a:r>
              <a:rPr lang="es-EC" sz="1900" dirty="0" smtClean="0">
                <a:latin typeface="Arial" pitchFamily="34" charset="0"/>
                <a:cs typeface="Arial" pitchFamily="34" charset="0"/>
              </a:rPr>
              <a:t>Verificar el cumplimiento de metas de TI.</a:t>
            </a:r>
          </a:p>
          <a:p>
            <a:pPr algn="just">
              <a:buFont typeface="Wingdings" pitchFamily="2" charset="2"/>
              <a:buChar char="q"/>
            </a:pPr>
            <a:r>
              <a:rPr lang="es-EC" sz="1900" dirty="0" smtClean="0">
                <a:latin typeface="Arial" pitchFamily="34" charset="0"/>
                <a:cs typeface="Arial" pitchFamily="34" charset="0"/>
              </a:rPr>
              <a:t>Brindar advertencia de desviaciones </a:t>
            </a:r>
            <a:endParaRPr lang="es-EC" sz="1900" dirty="0">
              <a:latin typeface="Arial" pitchFamily="34" charset="0"/>
              <a:cs typeface="Arial" pitchFamily="34" charset="0"/>
            </a:endParaRPr>
          </a:p>
        </p:txBody>
      </p:sp>
      <p:sp>
        <p:nvSpPr>
          <p:cNvPr id="9" name="8 CuadroTexto"/>
          <p:cNvSpPr txBox="1"/>
          <p:nvPr/>
        </p:nvSpPr>
        <p:spPr>
          <a:xfrm>
            <a:off x="5235838" y="6437570"/>
            <a:ext cx="2020490" cy="384721"/>
          </a:xfrm>
          <a:prstGeom prst="rect">
            <a:avLst/>
          </a:prstGeom>
          <a:noFill/>
        </p:spPr>
        <p:txBody>
          <a:bodyPr wrap="none" rtlCol="0">
            <a:spAutoFit/>
          </a:bodyPr>
          <a:lstStyle/>
          <a:p>
            <a:r>
              <a:rPr lang="es-EC" sz="1900" b="1" dirty="0" smtClean="0">
                <a:latin typeface="Arial" pitchFamily="34" charset="0"/>
                <a:cs typeface="Arial" pitchFamily="34" charset="0"/>
              </a:rPr>
              <a:t>METODOLOGÍA</a:t>
            </a:r>
          </a:p>
        </p:txBody>
      </p:sp>
    </p:spTree>
    <p:extLst>
      <p:ext uri="{BB962C8B-B14F-4D97-AF65-F5344CB8AC3E}">
        <p14:creationId xmlns:p14="http://schemas.microsoft.com/office/powerpoint/2010/main" xmlns="" val="1839724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b="1" dirty="0" smtClean="0"/>
              <a:t>el Control Interno</a:t>
            </a:r>
            <a:endParaRPr lang="es-ES" dirty="0"/>
          </a:p>
        </p:txBody>
      </p:sp>
      <p:sp>
        <p:nvSpPr>
          <p:cNvPr id="9" name="8 Rectángulo"/>
          <p:cNvSpPr/>
          <p:nvPr/>
        </p:nvSpPr>
        <p:spPr>
          <a:xfrm>
            <a:off x="395536" y="1997838"/>
            <a:ext cx="8352928" cy="4062651"/>
          </a:xfrm>
          <a:prstGeom prst="rect">
            <a:avLst/>
          </a:prstGeom>
          <a:gradFill>
            <a:gsLst>
              <a:gs pos="0">
                <a:srgbClr val="FFEFD1"/>
              </a:gs>
              <a:gs pos="64999">
                <a:srgbClr val="F0EBD5"/>
              </a:gs>
              <a:gs pos="100000">
                <a:srgbClr val="D1C39F"/>
              </a:gs>
            </a:gsLst>
            <a:lin ang="2700000" scaled="0"/>
          </a:gradFill>
          <a:effectLst>
            <a:outerShdw blurRad="63500" sx="102000" sy="102000" algn="ctr" rotWithShape="0">
              <a:prstClr val="black">
                <a:alpha val="40000"/>
              </a:prstClr>
            </a:outerShdw>
          </a:effectLst>
        </p:spPr>
        <p:txBody>
          <a:bodyPr wrap="square">
            <a:spAutoFit/>
          </a:bodyPr>
          <a:lstStyle/>
          <a:p>
            <a:pPr algn="just"/>
            <a:r>
              <a:rPr lang="es-EC" sz="2400" dirty="0" smtClean="0">
                <a:latin typeface="Arial" pitchFamily="34" charset="0"/>
                <a:cs typeface="Arial" pitchFamily="34" charset="0"/>
              </a:rPr>
              <a:t>Proceso integrado a los demás procesos de una organización, diseñado con el objeto de proporcionar una garantía razonable para el logro de objetivos incluidos en las siguientes categorías:</a:t>
            </a:r>
          </a:p>
          <a:p>
            <a:r>
              <a:rPr lang="es-EC" sz="2400" dirty="0" smtClean="0">
                <a:latin typeface="Arial" pitchFamily="34" charset="0"/>
                <a:cs typeface="Arial" pitchFamily="34" charset="0"/>
              </a:rPr>
              <a:t> </a:t>
            </a:r>
          </a:p>
          <a:p>
            <a:pPr>
              <a:buFont typeface="Wingdings" pitchFamily="2" charset="2"/>
              <a:buChar char="q"/>
            </a:pPr>
            <a:r>
              <a:rPr lang="es-EC" sz="2400" dirty="0" smtClean="0">
                <a:latin typeface="Arial" pitchFamily="34" charset="0"/>
                <a:cs typeface="Arial" pitchFamily="34" charset="0"/>
              </a:rPr>
              <a:t> Eficacia y eficiencia de las operaciones.</a:t>
            </a:r>
          </a:p>
          <a:p>
            <a:pPr>
              <a:buFont typeface="Wingdings" pitchFamily="2" charset="2"/>
              <a:buChar char="q"/>
            </a:pPr>
            <a:r>
              <a:rPr lang="es-EC" sz="2400" dirty="0" smtClean="0">
                <a:latin typeface="Arial" pitchFamily="34" charset="0"/>
                <a:cs typeface="Arial" pitchFamily="34" charset="0"/>
              </a:rPr>
              <a:t> Confiabilidad de la información financiera.</a:t>
            </a:r>
          </a:p>
          <a:p>
            <a:pPr>
              <a:buFont typeface="Wingdings" pitchFamily="2" charset="2"/>
              <a:buChar char="q"/>
            </a:pPr>
            <a:r>
              <a:rPr lang="es-EC" sz="2400" dirty="0" smtClean="0">
                <a:latin typeface="Arial" pitchFamily="34" charset="0"/>
                <a:cs typeface="Arial" pitchFamily="34" charset="0"/>
              </a:rPr>
              <a:t> Cumplimiento de las leyes, reglamentos y políticas.  (Informe COSO)</a:t>
            </a:r>
          </a:p>
          <a:p>
            <a:pPr>
              <a:buFont typeface="Wingdings" pitchFamily="2" charset="2"/>
              <a:buChar char="q"/>
            </a:pPr>
            <a:endParaRPr lang="es-EC" sz="2400" dirty="0" smtClean="0">
              <a:latin typeface="Arial" pitchFamily="34" charset="0"/>
              <a:cs typeface="Arial" pitchFamily="34" charset="0"/>
            </a:endParaRPr>
          </a:p>
          <a:p>
            <a:r>
              <a:rPr lang="es-EC" b="1" dirty="0" err="1" smtClean="0"/>
              <a:t>The</a:t>
            </a:r>
            <a:r>
              <a:rPr lang="es-EC" dirty="0" smtClean="0"/>
              <a:t> </a:t>
            </a:r>
            <a:r>
              <a:rPr lang="es-EC" b="1" i="1" dirty="0" err="1" smtClean="0"/>
              <a:t>Committee</a:t>
            </a:r>
            <a:r>
              <a:rPr lang="es-EC" b="1" i="1" dirty="0" smtClean="0"/>
              <a:t> of </a:t>
            </a:r>
            <a:r>
              <a:rPr lang="es-EC" b="1" i="1" dirty="0" err="1" smtClean="0"/>
              <a:t>Sponsoring</a:t>
            </a:r>
            <a:r>
              <a:rPr lang="es-EC" b="1" i="1" dirty="0" smtClean="0"/>
              <a:t> </a:t>
            </a:r>
            <a:r>
              <a:rPr lang="es-EC" b="1" i="1" dirty="0" err="1" smtClean="0"/>
              <a:t>Organizations</a:t>
            </a:r>
            <a:r>
              <a:rPr lang="es-EC" b="1" dirty="0" smtClean="0"/>
              <a:t> of </a:t>
            </a:r>
            <a:r>
              <a:rPr lang="es-EC" b="1" dirty="0" err="1" smtClean="0"/>
              <a:t>the</a:t>
            </a:r>
            <a:r>
              <a:rPr lang="es-EC" b="1" dirty="0" smtClean="0"/>
              <a:t> </a:t>
            </a:r>
            <a:r>
              <a:rPr lang="es-EC" b="1" dirty="0" err="1" smtClean="0"/>
              <a:t>Treadway</a:t>
            </a:r>
            <a:r>
              <a:rPr lang="es-EC" b="1" dirty="0" smtClean="0"/>
              <a:t> </a:t>
            </a:r>
            <a:r>
              <a:rPr lang="es-EC" b="1" dirty="0" err="1" smtClean="0"/>
              <a:t>Commission</a:t>
            </a:r>
            <a:endParaRPr lang="es-EC" dirty="0">
              <a:latin typeface="Arial" pitchFamily="34" charset="0"/>
              <a:cs typeface="Arial" pitchFamily="34" charset="0"/>
            </a:endParaRPr>
          </a:p>
        </p:txBody>
      </p:sp>
      <p:sp>
        <p:nvSpPr>
          <p:cNvPr id="10" name="9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5" name="4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457200"/>
            <a:ext cx="9144000" cy="838200"/>
          </a:xfrm>
        </p:spPr>
        <p:txBody>
          <a:bodyPr>
            <a:normAutofit/>
          </a:bodyPr>
          <a:lstStyle/>
          <a:p>
            <a:pPr algn="ctr"/>
            <a:r>
              <a:rPr lang="es-EC" sz="3000" b="1" dirty="0" smtClean="0"/>
              <a:t>Relación de la Auditoría y el Control Interno </a:t>
            </a:r>
            <a:endParaRPr lang="es-ES" sz="3000" dirty="0"/>
          </a:p>
        </p:txBody>
      </p:sp>
      <p:pic>
        <p:nvPicPr>
          <p:cNvPr id="7" name="6 Marcador de contenido"/>
          <p:cNvPicPr>
            <a:picLocks noGrp="1"/>
          </p:cNvPicPr>
          <p:nvPr>
            <p:ph idx="1"/>
          </p:nvPr>
        </p:nvPicPr>
        <p:blipFill>
          <a:blip r:embed="rId2" cstate="print"/>
          <a:srcRect/>
          <a:stretch>
            <a:fillRect/>
          </a:stretch>
        </p:blipFill>
        <p:spPr bwMode="auto">
          <a:xfrm>
            <a:off x="611560" y="1340768"/>
            <a:ext cx="7920879" cy="49685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5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b="1" dirty="0" smtClean="0"/>
              <a:t>Estándares en el mercado para la administración de TIC’S</a:t>
            </a:r>
            <a:endParaRPr lang="es-ES" dirty="0"/>
          </a:p>
        </p:txBody>
      </p:sp>
      <p:pic>
        <p:nvPicPr>
          <p:cNvPr id="7" name="6 Marcador de contenido"/>
          <p:cNvPicPr>
            <a:picLocks noGrp="1"/>
          </p:cNvPicPr>
          <p:nvPr>
            <p:ph idx="1"/>
          </p:nvPr>
        </p:nvPicPr>
        <p:blipFill>
          <a:blip r:embed="rId2" cstate="print"/>
          <a:srcRect/>
          <a:stretch>
            <a:fillRect/>
          </a:stretch>
        </p:blipFill>
        <p:spPr bwMode="auto">
          <a:xfrm>
            <a:off x="469055" y="1554163"/>
            <a:ext cx="8358290" cy="452596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5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Marco de Referencia </a:t>
            </a:r>
            <a:r>
              <a:rPr lang="es-EC" b="1" dirty="0" err="1" smtClean="0"/>
              <a:t>Cobit</a:t>
            </a:r>
            <a:r>
              <a:rPr lang="es-EC" b="1" dirty="0" smtClean="0"/>
              <a:t> 4.1</a:t>
            </a:r>
            <a:endParaRPr lang="es-ES" dirty="0"/>
          </a:p>
        </p:txBody>
      </p:sp>
      <p:sp>
        <p:nvSpPr>
          <p:cNvPr id="6" name="5 Marcador de contenido"/>
          <p:cNvSpPr>
            <a:spLocks noGrp="1"/>
          </p:cNvSpPr>
          <p:nvPr>
            <p:ph idx="1"/>
          </p:nvPr>
        </p:nvSpPr>
        <p:spPr>
          <a:xfrm>
            <a:off x="457200" y="1340768"/>
            <a:ext cx="8686800" cy="2448272"/>
          </a:xfrm>
          <a:gradFill>
            <a:gsLst>
              <a:gs pos="0">
                <a:srgbClr val="FFEFD1"/>
              </a:gs>
              <a:gs pos="64999">
                <a:srgbClr val="F0EBD5"/>
              </a:gs>
              <a:gs pos="100000">
                <a:srgbClr val="D1C39F"/>
              </a:gs>
            </a:gsLst>
            <a:lin ang="2700000" scaled="0"/>
          </a:gradFill>
          <a:effectLst>
            <a:outerShdw blurRad="63500" sx="102000" sy="102000" algn="ctr" rotWithShape="0">
              <a:prstClr val="black">
                <a:alpha val="40000"/>
              </a:prstClr>
            </a:outerShdw>
          </a:effectLst>
        </p:spPr>
        <p:txBody>
          <a:bodyPr>
            <a:normAutofit lnSpcReduction="10000"/>
          </a:bodyPr>
          <a:lstStyle/>
          <a:p>
            <a:pPr marL="0" indent="0" algn="just">
              <a:buNone/>
            </a:pPr>
            <a:r>
              <a:rPr lang="es-EC" sz="2400" dirty="0" smtClean="0">
                <a:solidFill>
                  <a:schemeClr val="tx1"/>
                </a:solidFill>
                <a:latin typeface="Arial" pitchFamily="34" charset="0"/>
                <a:cs typeface="Arial" pitchFamily="34" charset="0"/>
              </a:rPr>
              <a:t>“El manejo o administración de las TIC es responsabilidad tanto de la dirección tanto como de la administración ejecutiva. Es parte integral del manejo empresarial y consiste en el liderazgo, las estructuras de la organización y los procesos para asegurar que TI mantenga y amplíe los objetivos y estrategias de la empresa.”</a:t>
            </a:r>
          </a:p>
          <a:p>
            <a:pPr algn="r">
              <a:buNone/>
            </a:pPr>
            <a:r>
              <a:rPr lang="es-EC" sz="2000" b="1" dirty="0" smtClean="0">
                <a:latin typeface="Arial" pitchFamily="34" charset="0"/>
                <a:cs typeface="Arial" pitchFamily="34" charset="0"/>
              </a:rPr>
              <a:t>IT </a:t>
            </a:r>
            <a:r>
              <a:rPr lang="es-EC" sz="2000" b="1" dirty="0" err="1" smtClean="0">
                <a:latin typeface="Arial" pitchFamily="34" charset="0"/>
                <a:cs typeface="Arial" pitchFamily="34" charset="0"/>
              </a:rPr>
              <a:t>Governance</a:t>
            </a:r>
            <a:r>
              <a:rPr lang="es-EC" sz="2000" b="1" dirty="0" smtClean="0">
                <a:latin typeface="Arial" pitchFamily="34" charset="0"/>
                <a:cs typeface="Arial" pitchFamily="34" charset="0"/>
              </a:rPr>
              <a:t> </a:t>
            </a:r>
            <a:r>
              <a:rPr lang="es-EC" sz="2000" b="1" dirty="0" err="1" smtClean="0">
                <a:latin typeface="Arial" pitchFamily="34" charset="0"/>
                <a:cs typeface="Arial" pitchFamily="34" charset="0"/>
              </a:rPr>
              <a:t>Institute</a:t>
            </a:r>
            <a:endParaRPr lang="es-EC" sz="2000" b="1" dirty="0">
              <a:latin typeface="Arial" pitchFamily="34" charset="0"/>
              <a:cs typeface="Arial" pitchFamily="34" charset="0"/>
            </a:endParaRPr>
          </a:p>
        </p:txBody>
      </p:sp>
      <p:sp>
        <p:nvSpPr>
          <p:cNvPr id="7" name="6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pic>
        <p:nvPicPr>
          <p:cNvPr id="8" name="7 Imagen"/>
          <p:cNvPicPr/>
          <p:nvPr/>
        </p:nvPicPr>
        <p:blipFill>
          <a:blip r:embed="rId3" cstate="print"/>
          <a:srcRect/>
          <a:stretch>
            <a:fillRect/>
          </a:stretch>
        </p:blipFill>
        <p:spPr bwMode="auto">
          <a:xfrm>
            <a:off x="2627784" y="3933056"/>
            <a:ext cx="3672408" cy="285293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8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Marco de Referencia </a:t>
            </a:r>
            <a:r>
              <a:rPr lang="es-EC" b="1" dirty="0" err="1" smtClean="0"/>
              <a:t>Cobit</a:t>
            </a:r>
            <a:r>
              <a:rPr lang="es-EC" b="1" dirty="0" smtClean="0"/>
              <a:t> 4.1</a:t>
            </a:r>
            <a:endParaRPr lang="es-ES" dirty="0"/>
          </a:p>
        </p:txBody>
      </p:sp>
      <p:sp>
        <p:nvSpPr>
          <p:cNvPr id="6" name="5 Marcador de contenido"/>
          <p:cNvSpPr>
            <a:spLocks noGrp="1"/>
          </p:cNvSpPr>
          <p:nvPr>
            <p:ph idx="1"/>
          </p:nvPr>
        </p:nvSpPr>
        <p:spPr>
          <a:xfrm>
            <a:off x="304800" y="1423317"/>
            <a:ext cx="8686800" cy="4525963"/>
          </a:xfrm>
        </p:spPr>
        <p:txBody>
          <a:bodyPr/>
          <a:lstStyle/>
          <a:p>
            <a:pPr>
              <a:buNone/>
            </a:pPr>
            <a:r>
              <a:rPr lang="es-EC" sz="2000" b="1" dirty="0" smtClean="0">
                <a:solidFill>
                  <a:schemeClr val="tx1"/>
                </a:solidFill>
              </a:rPr>
              <a:t>Premisa de COBIT: </a:t>
            </a:r>
          </a:p>
          <a:p>
            <a:endParaRPr lang="es-EC" b="1" dirty="0" smtClean="0"/>
          </a:p>
          <a:p>
            <a:endParaRPr lang="es-EC" b="1" dirty="0" smtClean="0"/>
          </a:p>
          <a:p>
            <a:endParaRPr lang="es-EC" b="1" dirty="0" smtClean="0"/>
          </a:p>
          <a:p>
            <a:endParaRPr lang="es-EC" b="1" dirty="0" smtClean="0"/>
          </a:p>
          <a:p>
            <a:pPr>
              <a:buNone/>
            </a:pPr>
            <a:endParaRPr lang="es-EC" sz="2000" b="1" dirty="0" smtClean="0"/>
          </a:p>
          <a:p>
            <a:endParaRPr lang="es-EC" dirty="0"/>
          </a:p>
        </p:txBody>
      </p:sp>
      <p:pic>
        <p:nvPicPr>
          <p:cNvPr id="7" name="6 Imagen"/>
          <p:cNvPicPr/>
          <p:nvPr/>
        </p:nvPicPr>
        <p:blipFill>
          <a:blip r:embed="rId2" cstate="print"/>
          <a:srcRect/>
          <a:stretch>
            <a:fillRect/>
          </a:stretch>
        </p:blipFill>
        <p:spPr bwMode="auto">
          <a:xfrm>
            <a:off x="611560" y="2060848"/>
            <a:ext cx="7632848" cy="331236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7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10" name="9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Marco de Referencia </a:t>
            </a:r>
            <a:r>
              <a:rPr lang="es-EC" b="1" dirty="0" err="1" smtClean="0"/>
              <a:t>Cobit</a:t>
            </a:r>
            <a:r>
              <a:rPr lang="es-EC" b="1" dirty="0" smtClean="0"/>
              <a:t> 4.1</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2267744" y="4293096"/>
            <a:ext cx="5400600" cy="244827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4 Imagen"/>
          <p:cNvPicPr/>
          <p:nvPr/>
        </p:nvPicPr>
        <p:blipFill>
          <a:blip r:embed="rId3" cstate="print"/>
          <a:srcRect/>
          <a:stretch>
            <a:fillRect/>
          </a:stretch>
        </p:blipFill>
        <p:spPr bwMode="auto">
          <a:xfrm>
            <a:off x="2411760" y="1268760"/>
            <a:ext cx="5112568" cy="285293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5 Rectángulo"/>
          <p:cNvSpPr/>
          <p:nvPr/>
        </p:nvSpPr>
        <p:spPr>
          <a:xfrm>
            <a:off x="323528" y="2636912"/>
            <a:ext cx="1898020" cy="369332"/>
          </a:xfrm>
          <a:prstGeom prst="rect">
            <a:avLst/>
          </a:prstGeom>
        </p:spPr>
        <p:txBody>
          <a:bodyPr wrap="none">
            <a:spAutoFit/>
          </a:bodyPr>
          <a:lstStyle/>
          <a:p>
            <a:r>
              <a:rPr lang="es-EC" b="1" dirty="0" smtClean="0"/>
              <a:t>Niveles de COBIT </a:t>
            </a:r>
            <a:endParaRPr lang="es-EC" dirty="0"/>
          </a:p>
        </p:txBody>
      </p:sp>
      <p:sp>
        <p:nvSpPr>
          <p:cNvPr id="7" name="6 Rectángulo redondeado">
            <a:hlinkClick r:id="rId4"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4"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8" name="7 Rectángulo"/>
          <p:cNvSpPr/>
          <p:nvPr/>
        </p:nvSpPr>
        <p:spPr>
          <a:xfrm>
            <a:off x="323528" y="5291916"/>
            <a:ext cx="1099981" cy="369332"/>
          </a:xfrm>
          <a:prstGeom prst="rect">
            <a:avLst/>
          </a:prstGeom>
        </p:spPr>
        <p:txBody>
          <a:bodyPr wrap="none">
            <a:spAutoFit/>
          </a:bodyPr>
          <a:lstStyle/>
          <a:p>
            <a:r>
              <a:rPr lang="es-EC" b="1" dirty="0" smtClean="0"/>
              <a:t>Dominios</a:t>
            </a:r>
            <a:endParaRPr lang="es-EC" dirty="0"/>
          </a:p>
        </p:txBody>
      </p:sp>
      <p:sp>
        <p:nvSpPr>
          <p:cNvPr id="9" name="8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Marco de Referencia </a:t>
            </a:r>
            <a:r>
              <a:rPr lang="es-EC" b="1" dirty="0" err="1" smtClean="0"/>
              <a:t>Cobit</a:t>
            </a:r>
            <a:r>
              <a:rPr lang="es-EC" b="1" dirty="0" smtClean="0"/>
              <a:t> 4.1</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979712" y="1196752"/>
            <a:ext cx="5092249" cy="4667349"/>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4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6" name="5 Rectángulo"/>
          <p:cNvSpPr/>
          <p:nvPr/>
        </p:nvSpPr>
        <p:spPr>
          <a:xfrm>
            <a:off x="3635896" y="5949280"/>
            <a:ext cx="1635384" cy="369332"/>
          </a:xfrm>
          <a:prstGeom prst="rect">
            <a:avLst/>
          </a:prstGeom>
        </p:spPr>
        <p:txBody>
          <a:bodyPr wrap="none">
            <a:spAutoFit/>
          </a:bodyPr>
          <a:lstStyle/>
          <a:p>
            <a:r>
              <a:rPr lang="es-EC" b="1" dirty="0" smtClean="0"/>
              <a:t>Cubo de COBIT</a:t>
            </a:r>
            <a:endParaRPr lang="es-EC" dirty="0"/>
          </a:p>
        </p:txBody>
      </p:sp>
      <p:sp>
        <p:nvSpPr>
          <p:cNvPr id="7" name="6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971600" y="6309320"/>
            <a:ext cx="6768752" cy="584775"/>
          </a:xfrm>
          <a:prstGeom prst="rect">
            <a:avLst/>
          </a:prstGeom>
        </p:spPr>
        <p:txBody>
          <a:bodyPr wrap="square">
            <a:spAutoFit/>
          </a:bodyPr>
          <a:lstStyle/>
          <a:p>
            <a:r>
              <a:rPr lang="es-EC" sz="1600" dirty="0" smtClean="0">
                <a:latin typeface="Arial" pitchFamily="34" charset="0"/>
                <a:cs typeface="Arial" pitchFamily="34" charset="0"/>
              </a:rPr>
              <a:t>Los recursos de TI son  manejados por procesos de TI para lograr metas de TI que respondan a los requerimientos del negocio</a:t>
            </a:r>
            <a:endParaRPr lang="es-EC"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Marco de Referencia </a:t>
            </a:r>
            <a:r>
              <a:rPr lang="es-EC" b="1" dirty="0" err="1" smtClean="0"/>
              <a:t>Cobit</a:t>
            </a:r>
            <a:r>
              <a:rPr lang="es-EC" b="1" dirty="0" smtClean="0"/>
              <a:t> 4.1</a:t>
            </a:r>
            <a:endParaRPr lang="es-EC" dirty="0"/>
          </a:p>
        </p:txBody>
      </p:sp>
      <p:pic>
        <p:nvPicPr>
          <p:cNvPr id="4" name="3 Marcador de contenido"/>
          <p:cNvPicPr>
            <a:picLocks noGrp="1"/>
          </p:cNvPicPr>
          <p:nvPr>
            <p:ph idx="1"/>
          </p:nvPr>
        </p:nvPicPr>
        <p:blipFill>
          <a:blip r:embed="rId2" cstate="print"/>
          <a:srcRect l="10461" r="4325"/>
          <a:stretch>
            <a:fillRect/>
          </a:stretch>
        </p:blipFill>
        <p:spPr bwMode="auto">
          <a:xfrm>
            <a:off x="251520" y="1599317"/>
            <a:ext cx="8686800" cy="3053819"/>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4 Rectángulo"/>
          <p:cNvSpPr/>
          <p:nvPr/>
        </p:nvSpPr>
        <p:spPr>
          <a:xfrm>
            <a:off x="3419872" y="5229200"/>
            <a:ext cx="2520280" cy="369332"/>
          </a:xfrm>
          <a:prstGeom prst="rect">
            <a:avLst/>
          </a:prstGeom>
        </p:spPr>
        <p:txBody>
          <a:bodyPr wrap="square">
            <a:spAutoFit/>
          </a:bodyPr>
          <a:lstStyle/>
          <a:p>
            <a:r>
              <a:rPr lang="es-EC" b="1" dirty="0" smtClean="0"/>
              <a:t>Modelo de Madurez</a:t>
            </a:r>
            <a:endParaRPr lang="es-EC" dirty="0"/>
          </a:p>
        </p:txBody>
      </p:sp>
      <p:sp>
        <p:nvSpPr>
          <p:cNvPr id="6" name="5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7" name="6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Agenda </a:t>
            </a:r>
            <a:endParaRPr lang="en-US" dirty="0"/>
          </a:p>
        </p:txBody>
      </p:sp>
      <p:sp>
        <p:nvSpPr>
          <p:cNvPr id="5" name="4 Rectángulo"/>
          <p:cNvSpPr/>
          <p:nvPr/>
        </p:nvSpPr>
        <p:spPr>
          <a:xfrm>
            <a:off x="2699792" y="188640"/>
            <a:ext cx="5328592" cy="6494085"/>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marL="0" lvl="2">
              <a:buClr>
                <a:schemeClr val="accent1"/>
              </a:buClr>
              <a:buFont typeface="Wingdings" pitchFamily="2" charset="2"/>
              <a:buChar char=""/>
            </a:pPr>
            <a:r>
              <a:rPr lang="es-EC" sz="1600" dirty="0" smtClean="0">
                <a:hlinkClick r:id="rId2" action="ppaction://hlinksldjump"/>
              </a:rPr>
              <a:t>Capítulo 1: Generalidades</a:t>
            </a:r>
            <a:endParaRPr lang="es-EC" sz="1600" dirty="0" smtClean="0">
              <a:hlinkClick r:id="rId3" action="ppaction://hlinksldjump"/>
            </a:endParaRPr>
          </a:p>
          <a:p>
            <a:pPr marL="457200" lvl="4">
              <a:buFont typeface="Wingdings" pitchFamily="2" charset="2"/>
              <a:buChar char=""/>
            </a:pPr>
            <a:r>
              <a:rPr lang="es-ES" sz="1600" dirty="0" smtClean="0">
                <a:hlinkClick r:id="rId4" action="ppaction://hlinksldjump"/>
              </a:rPr>
              <a:t>La empresa COCASINCLAIR EP</a:t>
            </a:r>
            <a:endParaRPr lang="es-ES" sz="1600" dirty="0" smtClean="0"/>
          </a:p>
          <a:p>
            <a:pPr marL="457200" lvl="4">
              <a:buFont typeface="Wingdings" pitchFamily="2" charset="2"/>
              <a:buChar char=""/>
            </a:pPr>
            <a:r>
              <a:rPr lang="es-ES" sz="1600" dirty="0" smtClean="0">
                <a:hlinkClick r:id="rId5" action="ppaction://hlinksldjump"/>
              </a:rPr>
              <a:t>Planteamiento del problema</a:t>
            </a:r>
            <a:endParaRPr lang="es-ES" sz="1600" dirty="0" smtClean="0"/>
          </a:p>
          <a:p>
            <a:pPr marL="457200" lvl="4">
              <a:buFont typeface="Wingdings" pitchFamily="2" charset="2"/>
              <a:buChar char=""/>
            </a:pPr>
            <a:r>
              <a:rPr lang="es-ES" sz="1600" dirty="0" smtClean="0">
                <a:hlinkClick r:id="rId6" action="ppaction://hlinksldjump"/>
              </a:rPr>
              <a:t>Objetivos del Proyecto</a:t>
            </a:r>
            <a:endParaRPr lang="es-ES" sz="1600" dirty="0" smtClean="0"/>
          </a:p>
          <a:p>
            <a:pPr marL="457200" lvl="4">
              <a:buFont typeface="Wingdings" pitchFamily="2" charset="2"/>
              <a:buChar char=""/>
            </a:pPr>
            <a:r>
              <a:rPr lang="es-ES" sz="1600" dirty="0" smtClean="0">
                <a:hlinkClick r:id="rId7" action="ppaction://hlinksldjump"/>
              </a:rPr>
              <a:t>Alcance, Meta y Metodología</a:t>
            </a:r>
            <a:endParaRPr lang="es-ES" sz="1600" dirty="0" smtClean="0"/>
          </a:p>
          <a:p>
            <a:pPr marL="0" lvl="3">
              <a:buFont typeface="Wingdings" pitchFamily="2" charset="2"/>
              <a:buChar char=""/>
            </a:pPr>
            <a:endParaRPr lang="es-ES" sz="1600" dirty="0" smtClean="0"/>
          </a:p>
          <a:p>
            <a:pPr marL="0" lvl="2">
              <a:buClr>
                <a:schemeClr val="accent1"/>
              </a:buClr>
              <a:buFont typeface="Wingdings" pitchFamily="2" charset="2"/>
              <a:buChar char=""/>
            </a:pPr>
            <a:r>
              <a:rPr lang="es-EC" sz="1600" dirty="0" smtClean="0">
                <a:hlinkClick r:id="rId8" action="ppaction://hlinksldjump"/>
              </a:rPr>
              <a:t>Capítulo 2: Gobernabilidad de las TIC’S </a:t>
            </a:r>
            <a:endParaRPr lang="es-EC" sz="1600" dirty="0" smtClean="0">
              <a:hlinkClick r:id="rId3" action="ppaction://hlinksldjump"/>
            </a:endParaRPr>
          </a:p>
          <a:p>
            <a:pPr marL="630238" lvl="4" indent="-173038" algn="just">
              <a:buClr>
                <a:schemeClr val="accent1"/>
              </a:buClr>
              <a:buFont typeface="Wingdings" pitchFamily="2" charset="2"/>
              <a:buChar char=""/>
            </a:pPr>
            <a:r>
              <a:rPr lang="es-EC" sz="1600" dirty="0" smtClean="0">
                <a:hlinkClick r:id="rId9" action="ppaction://hlinksldjump"/>
              </a:rPr>
              <a:t>Información y Metodología de una Auditoría</a:t>
            </a:r>
            <a:endParaRPr lang="es-EC" sz="1600" dirty="0" smtClean="0"/>
          </a:p>
          <a:p>
            <a:pPr marL="457200" lvl="4" algn="just">
              <a:buClr>
                <a:schemeClr val="accent1"/>
              </a:buClr>
              <a:buFont typeface="Wingdings" pitchFamily="2" charset="2"/>
              <a:buChar char=""/>
            </a:pPr>
            <a:r>
              <a:rPr lang="es-EC" sz="1600" dirty="0" smtClean="0">
                <a:hlinkClick r:id="rId3" action="ppaction://hlinksldjump"/>
              </a:rPr>
              <a:t>Control Interno</a:t>
            </a:r>
            <a:endParaRPr lang="es-EC" sz="1600" dirty="0" smtClean="0"/>
          </a:p>
          <a:p>
            <a:pPr marL="630238" lvl="4" indent="-173038" algn="just">
              <a:buClr>
                <a:schemeClr val="accent1"/>
              </a:buClr>
              <a:buFont typeface="Wingdings" pitchFamily="2" charset="2"/>
              <a:buChar char=""/>
            </a:pPr>
            <a:r>
              <a:rPr lang="es-EC" sz="1600" dirty="0" smtClean="0">
                <a:hlinkClick r:id="rId10" action="ppaction://hlinksldjump"/>
              </a:rPr>
              <a:t>Estándares  para la Administración de TIC’S</a:t>
            </a:r>
            <a:endParaRPr lang="es-EC" sz="1600" dirty="0" smtClean="0"/>
          </a:p>
          <a:p>
            <a:pPr marL="457200" lvl="4" algn="just">
              <a:buClr>
                <a:schemeClr val="accent1"/>
              </a:buClr>
              <a:buFont typeface="Wingdings" pitchFamily="2" charset="2"/>
              <a:buChar char=""/>
            </a:pPr>
            <a:r>
              <a:rPr lang="es-EC" sz="1600" dirty="0" smtClean="0">
                <a:hlinkClick r:id="rId11" action="ppaction://hlinksldjump"/>
              </a:rPr>
              <a:t>Marco de Referencia  </a:t>
            </a:r>
            <a:r>
              <a:rPr lang="es-EC" sz="1600" dirty="0" err="1" smtClean="0">
                <a:hlinkClick r:id="rId11" action="ppaction://hlinksldjump"/>
              </a:rPr>
              <a:t>Cobit</a:t>
            </a:r>
            <a:r>
              <a:rPr lang="es-EC" sz="1600" dirty="0" smtClean="0">
                <a:hlinkClick r:id="rId11" action="ppaction://hlinksldjump"/>
              </a:rPr>
              <a:t> 4.1</a:t>
            </a:r>
            <a:endParaRPr lang="es-EC" sz="1600" dirty="0" smtClean="0"/>
          </a:p>
          <a:p>
            <a:pPr marL="457200" lvl="4" algn="just">
              <a:buClr>
                <a:schemeClr val="accent1"/>
              </a:buClr>
              <a:buFont typeface="Wingdings" pitchFamily="2" charset="2"/>
              <a:buChar char=""/>
            </a:pPr>
            <a:endParaRPr lang="es-EC" sz="1600" dirty="0" smtClean="0"/>
          </a:p>
          <a:p>
            <a:pPr marL="173038" lvl="2" indent="-173038">
              <a:buClr>
                <a:schemeClr val="accent1"/>
              </a:buClr>
              <a:buFont typeface="Wingdings" pitchFamily="2" charset="2"/>
              <a:buChar char=""/>
            </a:pPr>
            <a:r>
              <a:rPr lang="es-EC" sz="1600" dirty="0" smtClean="0">
                <a:hlinkClick r:id="rId12" action="ppaction://hlinksldjump"/>
              </a:rPr>
              <a:t>Capítulo 3: Riesgos de las Tecnologías de Información</a:t>
            </a:r>
            <a:endParaRPr lang="es-EC" sz="1600" dirty="0" smtClean="0">
              <a:hlinkClick r:id="rId3" action="ppaction://hlinksldjump"/>
            </a:endParaRPr>
          </a:p>
          <a:p>
            <a:pPr marL="457200" lvl="3" algn="just">
              <a:buClr>
                <a:schemeClr val="accent1"/>
              </a:buClr>
              <a:buFont typeface="Wingdings" pitchFamily="2" charset="2"/>
              <a:buChar char=""/>
            </a:pPr>
            <a:r>
              <a:rPr lang="es-EC" sz="1600" dirty="0" smtClean="0">
                <a:hlinkClick r:id="rId13" action="ppaction://hlinksldjump"/>
              </a:rPr>
              <a:t>Riesgos</a:t>
            </a:r>
            <a:endParaRPr lang="es-EC" sz="1600" dirty="0" smtClean="0"/>
          </a:p>
          <a:p>
            <a:pPr marL="630238" lvl="3" indent="-173038" algn="just">
              <a:buClr>
                <a:schemeClr val="accent1"/>
              </a:buClr>
              <a:buFont typeface="Wingdings" pitchFamily="2" charset="2"/>
              <a:buChar char=""/>
            </a:pPr>
            <a:r>
              <a:rPr lang="es-EC" sz="1600" dirty="0" smtClean="0">
                <a:hlinkClick r:id="rId14" action="ppaction://hlinksldjump"/>
              </a:rPr>
              <a:t>Identificación de Riesgo utilizando </a:t>
            </a:r>
            <a:r>
              <a:rPr lang="es-EC" sz="1600" dirty="0" err="1" smtClean="0">
                <a:hlinkClick r:id="rId14" action="ppaction://hlinksldjump"/>
              </a:rPr>
              <a:t>Cobit</a:t>
            </a:r>
            <a:r>
              <a:rPr lang="es-EC" sz="1600" dirty="0" smtClean="0">
                <a:hlinkClick r:id="rId14" action="ppaction://hlinksldjump"/>
              </a:rPr>
              <a:t> 4.1</a:t>
            </a:r>
            <a:endParaRPr lang="es-EC" sz="1600" dirty="0" smtClean="0"/>
          </a:p>
          <a:p>
            <a:pPr marL="457200" lvl="3" algn="just">
              <a:buClr>
                <a:schemeClr val="accent1"/>
              </a:buClr>
              <a:buFont typeface="Wingdings" pitchFamily="2" charset="2"/>
              <a:buChar char=""/>
            </a:pPr>
            <a:r>
              <a:rPr lang="es-EC" sz="1600" dirty="0" smtClean="0">
                <a:hlinkClick r:id="rId15" action="ppaction://hlinksldjump"/>
              </a:rPr>
              <a:t>Caracterizar los procesos de TI</a:t>
            </a:r>
            <a:endParaRPr lang="es-EC" sz="1600" dirty="0" smtClean="0"/>
          </a:p>
          <a:p>
            <a:pPr marL="630238" lvl="3" indent="-173038" algn="just">
              <a:buClr>
                <a:schemeClr val="accent1"/>
              </a:buClr>
              <a:buFont typeface="Wingdings" pitchFamily="2" charset="2"/>
              <a:buChar char=""/>
            </a:pPr>
            <a:r>
              <a:rPr lang="es-EC" sz="1600" dirty="0" smtClean="0">
                <a:hlinkClick r:id="rId16" action="ppaction://hlinksldjump"/>
              </a:rPr>
              <a:t>Identificación de procesos </a:t>
            </a:r>
            <a:r>
              <a:rPr lang="es-EC" sz="1600" dirty="0" err="1" smtClean="0">
                <a:hlinkClick r:id="rId16" action="ppaction://hlinksldjump"/>
              </a:rPr>
              <a:t>Cobit</a:t>
            </a:r>
            <a:r>
              <a:rPr lang="es-EC" sz="1600" dirty="0" smtClean="0">
                <a:hlinkClick r:id="rId16" action="ppaction://hlinksldjump"/>
              </a:rPr>
              <a:t> afectados</a:t>
            </a:r>
            <a:endParaRPr lang="es-EC" sz="1600" dirty="0" smtClean="0"/>
          </a:p>
          <a:p>
            <a:pPr marL="457200" lvl="3" algn="just">
              <a:buClr>
                <a:schemeClr val="accent1"/>
              </a:buClr>
              <a:buFont typeface="Wingdings" pitchFamily="2" charset="2"/>
              <a:buChar char=""/>
            </a:pPr>
            <a:r>
              <a:rPr lang="es-EC" sz="1600" dirty="0" smtClean="0">
                <a:hlinkClick r:id="rId17" action="ppaction://hlinksldjump"/>
              </a:rPr>
              <a:t>Procesos que serán auditados</a:t>
            </a:r>
            <a:endParaRPr lang="es-EC" sz="1600" dirty="0" smtClean="0"/>
          </a:p>
          <a:p>
            <a:pPr marL="457200" lvl="3" algn="just">
              <a:buClr>
                <a:schemeClr val="accent1"/>
              </a:buClr>
              <a:buFont typeface="Wingdings" pitchFamily="2" charset="2"/>
              <a:buChar char=""/>
            </a:pPr>
            <a:r>
              <a:rPr lang="es-EC" sz="1600" dirty="0" smtClean="0">
                <a:hlinkClick r:id="rId18" action="ppaction://hlinksldjump"/>
              </a:rPr>
              <a:t>Identificación de Riesgos a los Procesos de TI</a:t>
            </a:r>
            <a:endParaRPr lang="es-EC" sz="1600" dirty="0" smtClean="0"/>
          </a:p>
          <a:p>
            <a:pPr marL="457200" lvl="3" algn="just">
              <a:buClr>
                <a:schemeClr val="accent1"/>
              </a:buClr>
              <a:buFont typeface="Wingdings" pitchFamily="2" charset="2"/>
              <a:buChar char=""/>
            </a:pPr>
            <a:r>
              <a:rPr lang="es-EC" sz="1600" dirty="0" smtClean="0">
                <a:hlinkClick r:id="rId19" action="ppaction://hlinksldjump"/>
              </a:rPr>
              <a:t>Matriz de riesgo resultante</a:t>
            </a:r>
            <a:endParaRPr lang="es-EC" sz="1600" dirty="0" smtClean="0"/>
          </a:p>
          <a:p>
            <a:pPr marL="457200" lvl="3">
              <a:buClr>
                <a:schemeClr val="accent1"/>
              </a:buClr>
              <a:buFont typeface="Wingdings" pitchFamily="2" charset="2"/>
              <a:buChar char=""/>
            </a:pPr>
            <a:endParaRPr lang="es-EC" sz="1600" dirty="0" smtClean="0">
              <a:hlinkClick r:id="rId3" action="ppaction://hlinksldjump"/>
            </a:endParaRPr>
          </a:p>
          <a:p>
            <a:pPr marL="0" lvl="2">
              <a:buFont typeface="Wingdings" pitchFamily="2" charset="2"/>
              <a:buChar char=""/>
            </a:pPr>
            <a:r>
              <a:rPr lang="es-EC" sz="1600" dirty="0" smtClean="0">
                <a:hlinkClick r:id="rId20" action="ppaction://hlinksldjump"/>
              </a:rPr>
              <a:t>Capítulo 4: Auditoría a los Procesos</a:t>
            </a:r>
            <a:endParaRPr lang="es-EC" sz="1600" dirty="0" smtClean="0"/>
          </a:p>
          <a:p>
            <a:pPr marL="630238" lvl="3" indent="-173038" algn="just">
              <a:buFont typeface="Wingdings" pitchFamily="2" charset="2"/>
              <a:buChar char=""/>
            </a:pPr>
            <a:r>
              <a:rPr lang="es-EC" sz="1600" dirty="0" smtClean="0">
                <a:hlinkClick r:id="rId21" action="ppaction://hlinksldjump"/>
              </a:rPr>
              <a:t>Estructura de la Auditoría de los Procesos</a:t>
            </a:r>
            <a:endParaRPr lang="es-EC" sz="1600" dirty="0" smtClean="0"/>
          </a:p>
          <a:p>
            <a:pPr marL="630238" lvl="3" indent="-173038" algn="just">
              <a:buFont typeface="Wingdings" pitchFamily="2" charset="2"/>
              <a:buChar char=""/>
            </a:pPr>
            <a:r>
              <a:rPr lang="es-ES" sz="1600" dirty="0" smtClean="0">
                <a:ea typeface="Times New Roman" pitchFamily="18" charset="0"/>
                <a:cs typeface="Arial" pitchFamily="34" charset="0"/>
                <a:hlinkClick r:id="rId17" action="ppaction://hlinksldjump"/>
              </a:rPr>
              <a:t>Resultados de la Evaluación  </a:t>
            </a:r>
            <a:endParaRPr lang="es-ES" sz="1600" dirty="0" smtClean="0">
              <a:ea typeface="Times New Roman" pitchFamily="18" charset="0"/>
              <a:cs typeface="Arial" pitchFamily="34" charset="0"/>
            </a:endParaRPr>
          </a:p>
          <a:p>
            <a:pPr marL="630238" lvl="3" indent="-173038" algn="just">
              <a:buFont typeface="Wingdings" pitchFamily="2" charset="2"/>
              <a:buChar char=""/>
            </a:pPr>
            <a:r>
              <a:rPr lang="es-ES" sz="1600" dirty="0" smtClean="0">
                <a:ea typeface="Times New Roman" pitchFamily="18" charset="0"/>
                <a:cs typeface="Arial" pitchFamily="34" charset="0"/>
                <a:hlinkClick r:id="rId22" action="ppaction://hlinksldjump"/>
              </a:rPr>
              <a:t>Resumen del Nivel de Madurez de los procesos</a:t>
            </a:r>
            <a:endParaRPr lang="es-ES" sz="1600" dirty="0" smtClean="0">
              <a:ea typeface="Times New Roman" pitchFamily="18" charset="0"/>
              <a:cs typeface="Arial" pitchFamily="34" charset="0"/>
            </a:endParaRPr>
          </a:p>
          <a:p>
            <a:pPr marL="173038" lvl="3" indent="-173038" algn="just"/>
            <a:r>
              <a:rPr lang="es-ES" sz="1600" dirty="0" smtClean="0">
                <a:ea typeface="Times New Roman" pitchFamily="18" charset="0"/>
                <a:cs typeface="Arial" pitchFamily="34" charset="0"/>
                <a:hlinkClick r:id="rId23" action="ppaction://hlinksldjump"/>
              </a:rPr>
              <a:t>Conclusiones y Recomendaciones (al avance)</a:t>
            </a:r>
            <a:endParaRPr lang="es-ES" sz="1600" dirty="0" smtClean="0">
              <a:ea typeface="Times New Roman" pitchFamily="18" charset="0"/>
              <a:cs typeface="Arial" pitchFamily="34" charset="0"/>
            </a:endParaRPr>
          </a:p>
        </p:txBody>
      </p:sp>
    </p:spTree>
    <p:extLst>
      <p:ext uri="{BB962C8B-B14F-4D97-AF65-F5344CB8AC3E}">
        <p14:creationId xmlns:p14="http://schemas.microsoft.com/office/powerpoint/2010/main" xmlns="" val="2653158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Marco de Referencia </a:t>
            </a:r>
            <a:r>
              <a:rPr lang="es-EC" b="1" dirty="0" err="1" smtClean="0"/>
              <a:t>Cobit</a:t>
            </a:r>
            <a:r>
              <a:rPr lang="es-EC" b="1" dirty="0" smtClean="0"/>
              <a:t> 4.1</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609438" y="1223076"/>
            <a:ext cx="7995010" cy="523026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4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Capítulo 3</a:t>
            </a:r>
            <a:endParaRPr lang="es-ES" dirty="0"/>
          </a:p>
        </p:txBody>
      </p:sp>
      <p:sp>
        <p:nvSpPr>
          <p:cNvPr id="3" name="2 Subtítulo"/>
          <p:cNvSpPr>
            <a:spLocks noGrp="1"/>
          </p:cNvSpPr>
          <p:nvPr>
            <p:ph type="subTitle" idx="1"/>
          </p:nvPr>
        </p:nvSpPr>
        <p:spPr/>
        <p:txBody>
          <a:bodyPr/>
          <a:lstStyle/>
          <a:p>
            <a:r>
              <a:rPr lang="es-ES" b="1" dirty="0" smtClean="0"/>
              <a:t>RIESGOS DE LAS TECNOLOGÍAS DE INFORMACIÓN</a:t>
            </a:r>
            <a:endParaRPr lang="es-EC" b="1" dirty="0"/>
          </a:p>
        </p:txBody>
      </p:sp>
      <p:sp>
        <p:nvSpPr>
          <p:cNvPr id="4" name="3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extLst>
      <p:ext uri="{BB962C8B-B14F-4D97-AF65-F5344CB8AC3E}">
        <p14:creationId xmlns:p14="http://schemas.microsoft.com/office/powerpoint/2010/main" xmlns="" val="323608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RIESGOS</a:t>
            </a:r>
            <a:endParaRPr lang="es-ES" b="1" dirty="0"/>
          </a:p>
        </p:txBody>
      </p:sp>
      <p:pic>
        <p:nvPicPr>
          <p:cNvPr id="41" name="40 Imagen" descr="http://www.auditool.org/images/art2f3.png"/>
          <p:cNvPicPr/>
          <p:nvPr/>
        </p:nvPicPr>
        <p:blipFill>
          <a:blip r:embed="rId3" cstate="print"/>
          <a:srcRect l="6967" t="16432" b="3991"/>
          <a:stretch>
            <a:fillRect/>
          </a:stretch>
        </p:blipFill>
        <p:spPr bwMode="auto">
          <a:xfrm>
            <a:off x="78830" y="1718696"/>
            <a:ext cx="4659774" cy="4158576"/>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p:spPr>
      </p:pic>
      <p:pic>
        <p:nvPicPr>
          <p:cNvPr id="42" name="41 Imagen" descr="http://www.auditool.org/images/art2f4.png"/>
          <p:cNvPicPr/>
          <p:nvPr/>
        </p:nvPicPr>
        <p:blipFill>
          <a:blip r:embed="rId4" cstate="print"/>
          <a:srcRect l="8216" t="12632"/>
          <a:stretch>
            <a:fillRect/>
          </a:stretch>
        </p:blipFill>
        <p:spPr bwMode="auto">
          <a:xfrm>
            <a:off x="4909452" y="1700808"/>
            <a:ext cx="4139952" cy="4176464"/>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3" name="42 Rectángulo"/>
          <p:cNvSpPr/>
          <p:nvPr/>
        </p:nvSpPr>
        <p:spPr>
          <a:xfrm>
            <a:off x="6516216" y="6093296"/>
            <a:ext cx="930063" cy="369332"/>
          </a:xfrm>
          <a:prstGeom prst="rect">
            <a:avLst/>
          </a:prstGeom>
        </p:spPr>
        <p:txBody>
          <a:bodyPr wrap="none">
            <a:spAutoFit/>
          </a:bodyPr>
          <a:lstStyle/>
          <a:p>
            <a:r>
              <a:rPr lang="es-ES" b="1" dirty="0" smtClean="0"/>
              <a:t>Gestión</a:t>
            </a:r>
            <a:endParaRPr lang="es-EC" b="1" dirty="0"/>
          </a:p>
        </p:txBody>
      </p:sp>
      <p:sp>
        <p:nvSpPr>
          <p:cNvPr id="44" name="43 Rectángulo"/>
          <p:cNvSpPr/>
          <p:nvPr/>
        </p:nvSpPr>
        <p:spPr>
          <a:xfrm>
            <a:off x="1637777" y="6084004"/>
            <a:ext cx="1494063" cy="369332"/>
          </a:xfrm>
          <a:prstGeom prst="rect">
            <a:avLst/>
          </a:prstGeom>
        </p:spPr>
        <p:txBody>
          <a:bodyPr wrap="none">
            <a:spAutoFit/>
          </a:bodyPr>
          <a:lstStyle/>
          <a:p>
            <a:r>
              <a:rPr lang="es-ES" b="1" dirty="0" smtClean="0"/>
              <a:t>Identificación</a:t>
            </a:r>
            <a:endParaRPr lang="es-EC" b="1" dirty="0"/>
          </a:p>
        </p:txBody>
      </p:sp>
      <p:sp>
        <p:nvSpPr>
          <p:cNvPr id="8" name="7 Rectángulo redondeado">
            <a:hlinkClick r:id="rId5"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5"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9" name="8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256144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RIESGOS</a:t>
            </a:r>
            <a:endParaRPr lang="es-ES" b="1" dirty="0"/>
          </a:p>
        </p:txBody>
      </p:sp>
      <p:pic>
        <p:nvPicPr>
          <p:cNvPr id="7" name="6 Marcador de contenido" descr="http://www.auditool.org/images/art2f5.png"/>
          <p:cNvPicPr>
            <a:picLocks noGrp="1"/>
          </p:cNvPicPr>
          <p:nvPr>
            <p:ph idx="1"/>
          </p:nvPr>
        </p:nvPicPr>
        <p:blipFill>
          <a:blip r:embed="rId2" cstate="print"/>
          <a:srcRect t="15506"/>
          <a:stretch>
            <a:fillRect/>
          </a:stretch>
        </p:blipFill>
        <p:spPr bwMode="auto">
          <a:xfrm>
            <a:off x="179512" y="1477962"/>
            <a:ext cx="4248472" cy="388843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7 Rectángulo"/>
          <p:cNvSpPr/>
          <p:nvPr/>
        </p:nvSpPr>
        <p:spPr>
          <a:xfrm>
            <a:off x="1043608" y="5492522"/>
            <a:ext cx="2405146" cy="369332"/>
          </a:xfrm>
          <a:prstGeom prst="rect">
            <a:avLst/>
          </a:prstGeom>
        </p:spPr>
        <p:txBody>
          <a:bodyPr wrap="none">
            <a:spAutoFit/>
          </a:bodyPr>
          <a:lstStyle/>
          <a:p>
            <a:r>
              <a:rPr lang="es-ES" b="1" dirty="0" smtClean="0"/>
              <a:t>Tratamiento de riesgos</a:t>
            </a:r>
            <a:endParaRPr lang="es-EC" dirty="0"/>
          </a:p>
        </p:txBody>
      </p:sp>
      <p:pic>
        <p:nvPicPr>
          <p:cNvPr id="9" name="8 Imagen" descr="http://www.auditool.org/images/art2f6.png"/>
          <p:cNvPicPr/>
          <p:nvPr/>
        </p:nvPicPr>
        <p:blipFill>
          <a:blip r:embed="rId3" cstate="print"/>
          <a:srcRect t="19407"/>
          <a:stretch>
            <a:fillRect/>
          </a:stretch>
        </p:blipFill>
        <p:spPr bwMode="auto">
          <a:xfrm>
            <a:off x="4572000" y="1484784"/>
            <a:ext cx="4320480" cy="388843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9 Rectángulo"/>
          <p:cNvSpPr/>
          <p:nvPr/>
        </p:nvSpPr>
        <p:spPr>
          <a:xfrm>
            <a:off x="5076056" y="5517232"/>
            <a:ext cx="3618876" cy="369332"/>
          </a:xfrm>
          <a:prstGeom prst="rect">
            <a:avLst/>
          </a:prstGeom>
        </p:spPr>
        <p:txBody>
          <a:bodyPr wrap="none">
            <a:spAutoFit/>
          </a:bodyPr>
          <a:lstStyle/>
          <a:p>
            <a:r>
              <a:rPr lang="es-ES" b="1" dirty="0" smtClean="0"/>
              <a:t>Efecto de las  acciones de control </a:t>
            </a:r>
            <a:endParaRPr lang="es-EC" dirty="0"/>
          </a:p>
        </p:txBody>
      </p:sp>
      <p:sp>
        <p:nvSpPr>
          <p:cNvPr id="11" name="10 Rectángulo redondeado">
            <a:hlinkClick r:id="rId4"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4"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12" name="11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smtClean="0"/>
              <a:t>Estructura de Riesgo Integrada en TI</a:t>
            </a:r>
            <a:endParaRPr lang="es-ES" dirty="0"/>
          </a:p>
        </p:txBody>
      </p:sp>
      <p:sp>
        <p:nvSpPr>
          <p:cNvPr id="6" name="5 Marcador de contenido"/>
          <p:cNvSpPr>
            <a:spLocks noGrp="1"/>
          </p:cNvSpPr>
          <p:nvPr>
            <p:ph idx="1"/>
          </p:nvPr>
        </p:nvSpPr>
        <p:spPr/>
        <p:txBody>
          <a:bodyPr/>
          <a:lstStyle/>
          <a:p>
            <a:endParaRPr lang="es-EC" dirty="0"/>
          </a:p>
        </p:txBody>
      </p:sp>
      <p:pic>
        <p:nvPicPr>
          <p:cNvPr id="7" name="6 Imagen"/>
          <p:cNvPicPr/>
          <p:nvPr/>
        </p:nvPicPr>
        <p:blipFill>
          <a:blip r:embed="rId2" cstate="print"/>
          <a:srcRect/>
          <a:stretch>
            <a:fillRect/>
          </a:stretch>
        </p:blipFill>
        <p:spPr bwMode="auto">
          <a:xfrm>
            <a:off x="467544" y="1196752"/>
            <a:ext cx="8064896" cy="5112568"/>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p:spPr>
      </p:pic>
      <p:sp>
        <p:nvSpPr>
          <p:cNvPr id="8" name="7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3000" b="1" dirty="0" smtClean="0"/>
              <a:t>IDENTIFICACIÓN </a:t>
            </a:r>
            <a:r>
              <a:rPr lang="es-ES" sz="3000" b="1" dirty="0" err="1" smtClean="0"/>
              <a:t>deL</a:t>
            </a:r>
            <a:r>
              <a:rPr lang="es-ES" sz="3000" b="1" dirty="0" smtClean="0"/>
              <a:t> Riesgo utilizando COBIT 4.1.</a:t>
            </a:r>
            <a:endParaRPr lang="es-ES" sz="3000" dirty="0"/>
          </a:p>
        </p:txBody>
      </p:sp>
      <p:sp>
        <p:nvSpPr>
          <p:cNvPr id="5" name="4 Rectángulo redondeado">
            <a:hlinkClick r:id="rId2" action="ppaction://hlinksldjump"/>
          </p:cNvPr>
          <p:cNvSpPr/>
          <p:nvPr/>
        </p:nvSpPr>
        <p:spPr>
          <a:xfrm>
            <a:off x="304800" y="6381328"/>
            <a:ext cx="1219200" cy="304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latin typeface="Aharoni" pitchFamily="2" charset="-79"/>
                <a:cs typeface="Aharoni" pitchFamily="2" charset="-79"/>
                <a:hlinkClick r:id="rId2" action="ppaction://hlinksldjump"/>
              </a:rPr>
              <a:t>AGENDA</a:t>
            </a:r>
            <a:endParaRPr lang="en-US" b="1" dirty="0">
              <a:latin typeface="Aharoni" pitchFamily="2" charset="-79"/>
              <a:cs typeface="Aharoni" pitchFamily="2" charset="-79"/>
            </a:endParaRPr>
          </a:p>
        </p:txBody>
      </p:sp>
      <p:graphicFrame>
        <p:nvGraphicFramePr>
          <p:cNvPr id="7" name="6 Tabla"/>
          <p:cNvGraphicFramePr>
            <a:graphicFrameLocks noGrp="1"/>
          </p:cNvGraphicFramePr>
          <p:nvPr/>
        </p:nvGraphicFramePr>
        <p:xfrm>
          <a:off x="251518" y="1052738"/>
          <a:ext cx="8568953" cy="5708154"/>
        </p:xfrm>
        <a:graphic>
          <a:graphicData uri="http://schemas.openxmlformats.org/drawingml/2006/table">
            <a:tbl>
              <a:tblPr/>
              <a:tblGrid>
                <a:gridCol w="1656186"/>
                <a:gridCol w="3456384"/>
                <a:gridCol w="3456383"/>
              </a:tblGrid>
              <a:tr h="362828">
                <a:tc>
                  <a:txBody>
                    <a:bodyPr/>
                    <a:lstStyle/>
                    <a:p>
                      <a:pPr marL="457200" algn="ctr">
                        <a:lnSpc>
                          <a:spcPct val="150000"/>
                        </a:lnSpc>
                        <a:spcAft>
                          <a:spcPts val="0"/>
                        </a:spcAft>
                      </a:pPr>
                      <a:r>
                        <a:rPr lang="es-ES" sz="1200" b="1" dirty="0">
                          <a:latin typeface="Arial"/>
                          <a:ea typeface="Times New Roman"/>
                          <a:cs typeface="Times New Roman"/>
                        </a:rPr>
                        <a:t>CRITERIOS</a:t>
                      </a:r>
                      <a:endParaRPr lang="es-EC" sz="1200" dirty="0">
                        <a:latin typeface="Calibri"/>
                        <a:ea typeface="Times New Roman"/>
                        <a:cs typeface="Times New Roman"/>
                      </a:endParaRPr>
                    </a:p>
                  </a:txBody>
                  <a:tcPr marL="36945" marR="3694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algn="ctr">
                        <a:lnSpc>
                          <a:spcPct val="150000"/>
                        </a:lnSpc>
                        <a:spcAft>
                          <a:spcPts val="0"/>
                        </a:spcAft>
                      </a:pPr>
                      <a:r>
                        <a:rPr lang="es-ES" sz="1200" b="1" dirty="0" smtClean="0">
                          <a:latin typeface="Arial"/>
                          <a:ea typeface="Times New Roman"/>
                          <a:cs typeface="Times New Roman"/>
                        </a:rPr>
                        <a:t>DEFINICIÓN </a:t>
                      </a:r>
                      <a:r>
                        <a:rPr lang="es-ES" sz="1200" b="1" dirty="0">
                          <a:latin typeface="Arial"/>
                          <a:ea typeface="Times New Roman"/>
                          <a:cs typeface="Times New Roman"/>
                        </a:rPr>
                        <a:t>COBIT</a:t>
                      </a:r>
                      <a:endParaRPr lang="es-EC" sz="1200" dirty="0">
                        <a:latin typeface="Calibri"/>
                        <a:ea typeface="Times New Roman"/>
                        <a:cs typeface="Times New Roman"/>
                      </a:endParaRPr>
                    </a:p>
                  </a:txBody>
                  <a:tcPr marL="36945" marR="3694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algn="ctr">
                        <a:lnSpc>
                          <a:spcPct val="150000"/>
                        </a:lnSpc>
                        <a:spcAft>
                          <a:spcPts val="0"/>
                        </a:spcAft>
                      </a:pPr>
                      <a:r>
                        <a:rPr lang="es-ES" sz="1200" b="1" dirty="0" smtClean="0">
                          <a:latin typeface="Arial"/>
                          <a:ea typeface="Times New Roman"/>
                          <a:cs typeface="Times New Roman"/>
                        </a:rPr>
                        <a:t>DEFINICIÓN </a:t>
                      </a:r>
                      <a:r>
                        <a:rPr lang="es-ES" sz="1200" b="1" dirty="0">
                          <a:latin typeface="Arial"/>
                          <a:ea typeface="Times New Roman"/>
                          <a:cs typeface="Times New Roman"/>
                        </a:rPr>
                        <a:t>RIESGO</a:t>
                      </a:r>
                      <a:endParaRPr lang="es-EC" sz="1200" dirty="0">
                        <a:latin typeface="Calibri"/>
                        <a:ea typeface="Times New Roman"/>
                        <a:cs typeface="Times New Roman"/>
                      </a:endParaRPr>
                    </a:p>
                  </a:txBody>
                  <a:tcPr marL="36945" marR="3694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088486">
                <a:tc>
                  <a:txBody>
                    <a:bodyPr/>
                    <a:lstStyle/>
                    <a:p>
                      <a:pPr algn="l">
                        <a:lnSpc>
                          <a:spcPct val="150000"/>
                        </a:lnSpc>
                        <a:spcAft>
                          <a:spcPts val="0"/>
                        </a:spcAft>
                      </a:pPr>
                      <a:r>
                        <a:rPr lang="es-ES" sz="1200" b="1" dirty="0">
                          <a:latin typeface="Arial"/>
                          <a:ea typeface="Times New Roman"/>
                          <a:cs typeface="Times New Roman"/>
                        </a:rPr>
                        <a:t>EFECTIVIDAD</a:t>
                      </a:r>
                      <a:endParaRPr lang="es-EC" sz="1200" dirty="0">
                        <a:latin typeface="Calibri"/>
                        <a:ea typeface="Times New Roman"/>
                        <a:cs typeface="Times New Roman"/>
                      </a:endParaRPr>
                    </a:p>
                    <a:p>
                      <a:pPr marL="0" indent="0" algn="l">
                        <a:lnSpc>
                          <a:spcPct val="150000"/>
                        </a:lnSpc>
                        <a:spcAft>
                          <a:spcPts val="0"/>
                        </a:spcAft>
                      </a:pPr>
                      <a:r>
                        <a:rPr lang="es-ES" sz="1200" b="1" dirty="0">
                          <a:latin typeface="Arial"/>
                          <a:ea typeface="Times New Roman"/>
                          <a:cs typeface="Times New Roman"/>
                        </a:rPr>
                        <a:t>EFICIENCIA</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a:latin typeface="Arial"/>
                          <a:ea typeface="Times New Roman"/>
                          <a:cs typeface="Times New Roman"/>
                        </a:rPr>
                        <a:t>La información sea relevante y pertinente a los procesos del negocio y se brinde de una manera oportuna, correcta, consistente y utilizable, optimizando los recursos.</a:t>
                      </a:r>
                      <a:endParaRPr lang="es-EC" sz="120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a:latin typeface="Arial"/>
                          <a:ea typeface="Times New Roman"/>
                          <a:cs typeface="Times New Roman"/>
                        </a:rPr>
                        <a:t>La Tecnología de Información no cubre las expectativas de negocio en términos de Efectividad y Eficiencia</a:t>
                      </a:r>
                      <a:endParaRPr lang="es-EC" sz="120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725658">
                <a:tc>
                  <a:txBody>
                    <a:bodyPr/>
                    <a:lstStyle/>
                    <a:p>
                      <a:pPr marL="0" indent="0" algn="l">
                        <a:lnSpc>
                          <a:spcPct val="150000"/>
                        </a:lnSpc>
                        <a:spcAft>
                          <a:spcPts val="0"/>
                        </a:spcAft>
                      </a:pPr>
                      <a:r>
                        <a:rPr lang="es-ES" sz="1200" b="1" dirty="0">
                          <a:latin typeface="Arial"/>
                          <a:ea typeface="Times New Roman"/>
                          <a:cs typeface="Times New Roman"/>
                        </a:rPr>
                        <a:t>CONFIDENCIALIDAD</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dirty="0">
                          <a:latin typeface="Arial"/>
                          <a:ea typeface="Times New Roman"/>
                          <a:cs typeface="Times New Roman"/>
                        </a:rPr>
                        <a:t>Protección de la información sensitiva contra revelación no autorizada.</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200">
                          <a:latin typeface="Arial"/>
                          <a:ea typeface="Times New Roman"/>
                          <a:cs typeface="Times New Roman"/>
                        </a:rPr>
                        <a:t>La información contenida en los Sistemas puede ser accedida por personas no autorizadas.</a:t>
                      </a:r>
                      <a:endParaRPr lang="es-EC" sz="120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885282">
                <a:tc>
                  <a:txBody>
                    <a:bodyPr/>
                    <a:lstStyle/>
                    <a:p>
                      <a:pPr marL="0" indent="0" algn="l">
                        <a:lnSpc>
                          <a:spcPct val="150000"/>
                        </a:lnSpc>
                        <a:spcAft>
                          <a:spcPts val="0"/>
                        </a:spcAft>
                      </a:pPr>
                      <a:r>
                        <a:rPr lang="es-ES" sz="1200" b="1" dirty="0">
                          <a:latin typeface="Arial"/>
                          <a:ea typeface="Times New Roman"/>
                          <a:cs typeface="Times New Roman"/>
                        </a:rPr>
                        <a:t>INTEGRIDAD</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just">
                        <a:lnSpc>
                          <a:spcPct val="150000"/>
                        </a:lnSpc>
                        <a:spcAft>
                          <a:spcPts val="0"/>
                        </a:spcAft>
                      </a:pPr>
                      <a:r>
                        <a:rPr lang="es-ES" sz="1200" dirty="0">
                          <a:latin typeface="Arial"/>
                          <a:ea typeface="Times New Roman"/>
                          <a:cs typeface="Times New Roman"/>
                        </a:rPr>
                        <a:t>La precisión y completitud de la información, así como con su validez.</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just">
                        <a:lnSpc>
                          <a:spcPct val="150000"/>
                        </a:lnSpc>
                        <a:spcAft>
                          <a:spcPts val="0"/>
                        </a:spcAft>
                      </a:pPr>
                      <a:r>
                        <a:rPr lang="es-ES" sz="1200" dirty="0">
                          <a:latin typeface="Arial"/>
                          <a:ea typeface="Times New Roman"/>
                          <a:cs typeface="Times New Roman"/>
                        </a:rPr>
                        <a:t>La información contenida en los Sistemas puede ser modificada o alterada sin autorización.</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907073">
                <a:tc>
                  <a:txBody>
                    <a:bodyPr/>
                    <a:lstStyle/>
                    <a:p>
                      <a:pPr marL="457200" indent="-457200" algn="l">
                        <a:lnSpc>
                          <a:spcPct val="150000"/>
                        </a:lnSpc>
                        <a:spcAft>
                          <a:spcPts val="0"/>
                        </a:spcAft>
                      </a:pPr>
                      <a:r>
                        <a:rPr lang="es-ES" sz="1200" b="1" dirty="0">
                          <a:latin typeface="Arial"/>
                          <a:ea typeface="Times New Roman"/>
                          <a:cs typeface="Times New Roman"/>
                        </a:rPr>
                        <a:t>DISPONIBILIDAD</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dirty="0">
                          <a:latin typeface="Arial"/>
                          <a:ea typeface="Times New Roman"/>
                          <a:cs typeface="Times New Roman"/>
                        </a:rPr>
                        <a:t>La información esté disponible cuando sea requerida por los procesos del negocio.</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200" dirty="0">
                          <a:latin typeface="Arial"/>
                          <a:ea typeface="Times New Roman"/>
                          <a:cs typeface="Times New Roman"/>
                        </a:rPr>
                        <a:t>No se dispone de los Sistemas de información o Infraestructura para operar adecuadamente los procesos del negocio.</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05095">
                <a:tc>
                  <a:txBody>
                    <a:bodyPr/>
                    <a:lstStyle/>
                    <a:p>
                      <a:pPr marL="457200" indent="-457200" algn="l">
                        <a:lnSpc>
                          <a:spcPct val="150000"/>
                        </a:lnSpc>
                        <a:spcAft>
                          <a:spcPts val="0"/>
                        </a:spcAft>
                      </a:pPr>
                      <a:r>
                        <a:rPr lang="es-ES" sz="1200" b="1" dirty="0">
                          <a:latin typeface="Arial"/>
                          <a:ea typeface="Times New Roman"/>
                          <a:cs typeface="Times New Roman"/>
                        </a:rPr>
                        <a:t>CUMPLIMIENTO</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a:latin typeface="Arial"/>
                          <a:ea typeface="Times New Roman"/>
                          <a:cs typeface="Times New Roman"/>
                        </a:rPr>
                        <a:t>Cumplir leyes, reglamentos y acuerdos contractuales a los cuales está sujeto el proceso de negocio.</a:t>
                      </a:r>
                      <a:endParaRPr lang="es-EC" sz="120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a:latin typeface="Arial"/>
                          <a:ea typeface="Times New Roman"/>
                          <a:cs typeface="Times New Roman"/>
                        </a:rPr>
                        <a:t>Incumplimiento de Leyes, Regulaciones y Contratos.</a:t>
                      </a:r>
                      <a:endParaRPr lang="es-EC" sz="120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907073">
                <a:tc>
                  <a:txBody>
                    <a:bodyPr/>
                    <a:lstStyle/>
                    <a:p>
                      <a:pPr marL="457200" indent="-457200" algn="l">
                        <a:lnSpc>
                          <a:spcPct val="150000"/>
                        </a:lnSpc>
                        <a:spcAft>
                          <a:spcPts val="0"/>
                        </a:spcAft>
                      </a:pPr>
                      <a:r>
                        <a:rPr lang="es-ES" sz="1200" b="1" dirty="0">
                          <a:latin typeface="Arial"/>
                          <a:ea typeface="Times New Roman"/>
                          <a:cs typeface="Times New Roman"/>
                        </a:rPr>
                        <a:t>CONFIABILIDAD</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200" dirty="0">
                          <a:latin typeface="Arial"/>
                          <a:ea typeface="Times New Roman"/>
                          <a:cs typeface="Times New Roman"/>
                        </a:rPr>
                        <a:t>Brindar información apropiada para que la Gerencia administre la entidad y ejercite responsabilidades  fiduciarias y de gobierno.</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200" dirty="0">
                          <a:latin typeface="Arial"/>
                          <a:ea typeface="Times New Roman"/>
                          <a:cs typeface="Times New Roman"/>
                        </a:rPr>
                        <a:t>La información suministrada no es apropiada y la Gerencia no puede asumir las responsabilidades fiduciarias y de gobierno.</a:t>
                      </a:r>
                      <a:endParaRPr lang="es-EC" sz="1200" dirty="0">
                        <a:latin typeface="Calibri"/>
                        <a:ea typeface="Times New Roman"/>
                        <a:cs typeface="Times New Roman"/>
                      </a:endParaRPr>
                    </a:p>
                  </a:txBody>
                  <a:tcPr marL="36945" marR="3694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9" name="8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000" b="1" dirty="0" smtClean="0"/>
              <a:t>identificación de Riesgo utilizando COBIT 4.1.</a:t>
            </a:r>
            <a:endParaRPr lang="es-ES" sz="3000" dirty="0"/>
          </a:p>
        </p:txBody>
      </p:sp>
      <p:pic>
        <p:nvPicPr>
          <p:cNvPr id="7" name="6 Marcador de contenido"/>
          <p:cNvPicPr>
            <a:picLocks noGrp="1"/>
          </p:cNvPicPr>
          <p:nvPr>
            <p:ph idx="1"/>
          </p:nvPr>
        </p:nvPicPr>
        <p:blipFill>
          <a:blip r:embed="rId2" cstate="print"/>
          <a:srcRect/>
          <a:stretch>
            <a:fillRect/>
          </a:stretch>
        </p:blipFill>
        <p:spPr bwMode="auto">
          <a:xfrm>
            <a:off x="395536" y="1268760"/>
            <a:ext cx="8136904" cy="46805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7 Rectángulo"/>
          <p:cNvSpPr/>
          <p:nvPr/>
        </p:nvSpPr>
        <p:spPr>
          <a:xfrm>
            <a:off x="2339752" y="6290156"/>
            <a:ext cx="5184576" cy="523220"/>
          </a:xfrm>
          <a:prstGeom prst="rect">
            <a:avLst/>
          </a:prstGeom>
        </p:spPr>
        <p:txBody>
          <a:bodyPr wrap="square">
            <a:spAutoFit/>
          </a:bodyPr>
          <a:lstStyle/>
          <a:p>
            <a:r>
              <a:rPr lang="es-ES" sz="1400" dirty="0" smtClean="0"/>
              <a:t>Auditoría Continua: Mejores Prácticas y Caso Real. Julio R. </a:t>
            </a:r>
            <a:r>
              <a:rPr lang="es-ES" sz="1400" dirty="0" err="1" smtClean="0"/>
              <a:t>Jolly</a:t>
            </a:r>
            <a:r>
              <a:rPr lang="es-ES" sz="1400" dirty="0" smtClean="0"/>
              <a:t> Moore &amp; Gerardo </a:t>
            </a:r>
            <a:r>
              <a:rPr lang="es-ES" sz="1400" dirty="0" err="1" smtClean="0"/>
              <a:t>Alcarraz</a:t>
            </a:r>
            <a:r>
              <a:rPr lang="es-ES" sz="1400" dirty="0" smtClean="0"/>
              <a:t>, </a:t>
            </a:r>
            <a:endParaRPr lang="es-EC" sz="1400" dirty="0"/>
          </a:p>
        </p:txBody>
      </p:sp>
      <p:sp>
        <p:nvSpPr>
          <p:cNvPr id="6" name="5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9" name="8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b="1" dirty="0" smtClean="0"/>
              <a:t>1. Identificación de riesgos de negocio</a:t>
            </a:r>
            <a:endParaRPr lang="es-ES" dirty="0"/>
          </a:p>
        </p:txBody>
      </p:sp>
      <p:pic>
        <p:nvPicPr>
          <p:cNvPr id="8" name="7 Imagen"/>
          <p:cNvPicPr/>
          <p:nvPr/>
        </p:nvPicPr>
        <p:blipFill>
          <a:blip r:embed="rId2" cstate="print"/>
          <a:srcRect/>
          <a:stretch>
            <a:fillRect/>
          </a:stretch>
        </p:blipFill>
        <p:spPr bwMode="auto">
          <a:xfrm>
            <a:off x="1115616" y="1628800"/>
            <a:ext cx="7344816" cy="49685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8 Rectángulo"/>
          <p:cNvSpPr/>
          <p:nvPr/>
        </p:nvSpPr>
        <p:spPr>
          <a:xfrm>
            <a:off x="1835696" y="1268760"/>
            <a:ext cx="1231427" cy="369332"/>
          </a:xfrm>
          <a:prstGeom prst="rect">
            <a:avLst/>
          </a:prstGeom>
        </p:spPr>
        <p:txBody>
          <a:bodyPr wrap="none">
            <a:spAutoFit/>
          </a:bodyPr>
          <a:lstStyle/>
          <a:p>
            <a:r>
              <a:rPr lang="es-ES" b="1" dirty="0" smtClean="0"/>
              <a:t>CRITERIOS</a:t>
            </a:r>
            <a:endParaRPr lang="es-EC" dirty="0"/>
          </a:p>
        </p:txBody>
      </p:sp>
      <p:sp>
        <p:nvSpPr>
          <p:cNvPr id="10" name="9 Rectángulo"/>
          <p:cNvSpPr/>
          <p:nvPr/>
        </p:nvSpPr>
        <p:spPr>
          <a:xfrm>
            <a:off x="6083797" y="1259468"/>
            <a:ext cx="936475" cy="369332"/>
          </a:xfrm>
          <a:prstGeom prst="rect">
            <a:avLst/>
          </a:prstGeom>
        </p:spPr>
        <p:txBody>
          <a:bodyPr wrap="none">
            <a:spAutoFit/>
          </a:bodyPr>
          <a:lstStyle/>
          <a:p>
            <a:r>
              <a:rPr lang="es-ES" b="1" dirty="0" smtClean="0"/>
              <a:t>RIESGO</a:t>
            </a:r>
            <a:endParaRPr lang="es-EC" dirty="0"/>
          </a:p>
        </p:txBody>
      </p:sp>
      <p:sp>
        <p:nvSpPr>
          <p:cNvPr id="11" name="10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7" name="6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b="1" dirty="0" smtClean="0"/>
              <a:t>2. Priorización de los riesgos de negocio</a:t>
            </a:r>
            <a:endParaRPr lang="es-ES" dirty="0"/>
          </a:p>
        </p:txBody>
      </p:sp>
      <p:sp>
        <p:nvSpPr>
          <p:cNvPr id="6" name="5 Marcador de contenido"/>
          <p:cNvSpPr>
            <a:spLocks noGrp="1"/>
          </p:cNvSpPr>
          <p:nvPr>
            <p:ph idx="1"/>
          </p:nvPr>
        </p:nvSpPr>
        <p:spPr/>
        <p:txBody>
          <a:bodyPr/>
          <a:lstStyle/>
          <a:p>
            <a:endParaRPr lang="es-EC" dirty="0"/>
          </a:p>
        </p:txBody>
      </p:sp>
      <p:pic>
        <p:nvPicPr>
          <p:cNvPr id="7" name="6 Imagen"/>
          <p:cNvPicPr/>
          <p:nvPr/>
        </p:nvPicPr>
        <p:blipFill>
          <a:blip r:embed="rId2" cstate="print"/>
          <a:srcRect/>
          <a:stretch>
            <a:fillRect/>
          </a:stretch>
        </p:blipFill>
        <p:spPr bwMode="auto">
          <a:xfrm>
            <a:off x="1043608" y="1700808"/>
            <a:ext cx="7128792" cy="49685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7 Rectángulo"/>
          <p:cNvSpPr/>
          <p:nvPr/>
        </p:nvSpPr>
        <p:spPr>
          <a:xfrm>
            <a:off x="2339752" y="1268760"/>
            <a:ext cx="1231427" cy="369332"/>
          </a:xfrm>
          <a:prstGeom prst="rect">
            <a:avLst/>
          </a:prstGeom>
        </p:spPr>
        <p:txBody>
          <a:bodyPr wrap="none">
            <a:spAutoFit/>
          </a:bodyPr>
          <a:lstStyle/>
          <a:p>
            <a:r>
              <a:rPr lang="es-ES" b="1" dirty="0" smtClean="0"/>
              <a:t>CRITERIOS</a:t>
            </a:r>
            <a:endParaRPr lang="es-EC" dirty="0"/>
          </a:p>
        </p:txBody>
      </p:sp>
      <p:sp>
        <p:nvSpPr>
          <p:cNvPr id="9" name="8 Rectángulo"/>
          <p:cNvSpPr/>
          <p:nvPr/>
        </p:nvSpPr>
        <p:spPr>
          <a:xfrm>
            <a:off x="5796136" y="1268760"/>
            <a:ext cx="936475" cy="369332"/>
          </a:xfrm>
          <a:prstGeom prst="rect">
            <a:avLst/>
          </a:prstGeom>
        </p:spPr>
        <p:txBody>
          <a:bodyPr wrap="none">
            <a:spAutoFit/>
          </a:bodyPr>
          <a:lstStyle/>
          <a:p>
            <a:r>
              <a:rPr lang="es-ES" b="1" dirty="0" smtClean="0"/>
              <a:t>RIESGO</a:t>
            </a:r>
            <a:endParaRPr lang="es-EC" dirty="0"/>
          </a:p>
        </p:txBody>
      </p:sp>
      <p:sp>
        <p:nvSpPr>
          <p:cNvPr id="10" name="9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3. Caracterizar los procesos de TI</a:t>
            </a:r>
            <a:endParaRPr lang="es-ES" dirty="0"/>
          </a:p>
        </p:txBody>
      </p:sp>
      <p:pic>
        <p:nvPicPr>
          <p:cNvPr id="7" name="6 Imagen"/>
          <p:cNvPicPr/>
          <p:nvPr/>
        </p:nvPicPr>
        <p:blipFill>
          <a:blip r:embed="rId2" cstate="print"/>
          <a:srcRect l="2564"/>
          <a:stretch>
            <a:fillRect/>
          </a:stretch>
        </p:blipFill>
        <p:spPr bwMode="auto">
          <a:xfrm>
            <a:off x="2524575" y="1124744"/>
            <a:ext cx="3919633" cy="637456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7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5" name="4 CuadroTexto"/>
          <p:cNvSpPr txBox="1"/>
          <p:nvPr/>
        </p:nvSpPr>
        <p:spPr>
          <a:xfrm>
            <a:off x="6732240" y="3212976"/>
            <a:ext cx="886461" cy="369332"/>
          </a:xfrm>
          <a:prstGeom prst="rect">
            <a:avLst/>
          </a:prstGeom>
          <a:noFill/>
        </p:spPr>
        <p:txBody>
          <a:bodyPr wrap="none" rtlCol="0">
            <a:spAutoFit/>
          </a:bodyPr>
          <a:lstStyle/>
          <a:p>
            <a:r>
              <a:rPr lang="es-EC" dirty="0" smtClean="0">
                <a:hlinkClick r:id="rId4" action="ppaction://hlinkfile"/>
              </a:rPr>
              <a:t>Archivo</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Cap</a:t>
            </a:r>
            <a:r>
              <a:rPr lang="es-ES" dirty="0" err="1" smtClean="0"/>
              <a:t>ítulo</a:t>
            </a:r>
            <a:r>
              <a:rPr lang="es-ES" dirty="0" smtClean="0"/>
              <a:t> 1</a:t>
            </a:r>
            <a:endParaRPr lang="es-ES" dirty="0"/>
          </a:p>
        </p:txBody>
      </p:sp>
      <p:sp>
        <p:nvSpPr>
          <p:cNvPr id="3" name="2 Subtítulo"/>
          <p:cNvSpPr>
            <a:spLocks noGrp="1"/>
          </p:cNvSpPr>
          <p:nvPr>
            <p:ph type="subTitle" idx="1"/>
          </p:nvPr>
        </p:nvSpPr>
        <p:spPr/>
        <p:txBody>
          <a:bodyPr/>
          <a:lstStyle/>
          <a:p>
            <a:r>
              <a:rPr lang="es-ES" b="1" dirty="0" smtClean="0"/>
              <a:t>GENERALIDADES</a:t>
            </a:r>
            <a:endParaRPr lang="es-ES" b="1" dirty="0"/>
          </a:p>
        </p:txBody>
      </p:sp>
    </p:spTree>
    <p:extLst>
      <p:ext uri="{BB962C8B-B14F-4D97-AF65-F5344CB8AC3E}">
        <p14:creationId xmlns:p14="http://schemas.microsoft.com/office/powerpoint/2010/main" xmlns="" val="200130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3300" b="1" dirty="0" smtClean="0"/>
              <a:t>Identificación de procesos COBIT afectados. </a:t>
            </a:r>
            <a:endParaRPr lang="es-ES" sz="2200" dirty="0"/>
          </a:p>
        </p:txBody>
      </p:sp>
      <p:graphicFrame>
        <p:nvGraphicFramePr>
          <p:cNvPr id="7" name="6 Marcador de contenido"/>
          <p:cNvGraphicFramePr>
            <a:graphicFrameLocks noGrp="1"/>
          </p:cNvGraphicFramePr>
          <p:nvPr>
            <p:ph idx="1"/>
          </p:nvPr>
        </p:nvGraphicFramePr>
        <p:xfrm>
          <a:off x="251520" y="1158404"/>
          <a:ext cx="8640960" cy="5612880"/>
        </p:xfrm>
        <a:graphic>
          <a:graphicData uri="http://schemas.openxmlformats.org/drawingml/2006/table">
            <a:tbl>
              <a:tblPr/>
              <a:tblGrid>
                <a:gridCol w="4176464"/>
                <a:gridCol w="1706777"/>
                <a:gridCol w="1317559"/>
                <a:gridCol w="1440160"/>
              </a:tblGrid>
              <a:tr h="250672">
                <a:tc>
                  <a:txBody>
                    <a:bodyPr/>
                    <a:lstStyle/>
                    <a:p>
                      <a:pPr marL="457200" algn="ctr">
                        <a:lnSpc>
                          <a:spcPct val="150000"/>
                        </a:lnSpc>
                        <a:spcAft>
                          <a:spcPts val="0"/>
                        </a:spcAft>
                      </a:pPr>
                      <a:r>
                        <a:rPr lang="es-ES" sz="1200" b="1" dirty="0">
                          <a:latin typeface="Arial"/>
                          <a:ea typeface="Times New Roman"/>
                          <a:cs typeface="Times New Roman"/>
                        </a:rPr>
                        <a:t>PROCESOS DE TI</a:t>
                      </a:r>
                      <a:endParaRPr lang="es-EC" sz="1200" dirty="0">
                        <a:latin typeface="Calibri"/>
                        <a:ea typeface="Times New Roman"/>
                        <a:cs typeface="Times New Roman"/>
                      </a:endParaRPr>
                    </a:p>
                  </a:txBody>
                  <a:tcPr marL="49736" marR="49736"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b="1" dirty="0">
                          <a:latin typeface="Arial"/>
                          <a:ea typeface="Times New Roman"/>
                          <a:cs typeface="Times New Roman"/>
                        </a:rPr>
                        <a:t>CONFIDENCIALIDAD</a:t>
                      </a:r>
                      <a:endParaRPr lang="es-EC" sz="1200" dirty="0">
                        <a:latin typeface="Calibri"/>
                        <a:ea typeface="Times New Roman"/>
                        <a:cs typeface="Times New Roman"/>
                      </a:endParaRPr>
                    </a:p>
                  </a:txBody>
                  <a:tcPr marL="49736" marR="49736"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b="1" dirty="0">
                          <a:latin typeface="Arial"/>
                          <a:ea typeface="Times New Roman"/>
                          <a:cs typeface="Times New Roman"/>
                        </a:rPr>
                        <a:t>INTEGRIDAD</a:t>
                      </a:r>
                      <a:endParaRPr lang="es-EC" sz="1200" dirty="0">
                        <a:latin typeface="Calibri"/>
                        <a:ea typeface="Times New Roman"/>
                        <a:cs typeface="Times New Roman"/>
                      </a:endParaRPr>
                    </a:p>
                  </a:txBody>
                  <a:tcPr marL="49736" marR="49736"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b="1" dirty="0">
                          <a:latin typeface="Arial"/>
                          <a:ea typeface="Times New Roman"/>
                          <a:cs typeface="Times New Roman"/>
                        </a:rPr>
                        <a:t>DISPONIBILIDAD</a:t>
                      </a:r>
                      <a:endParaRPr lang="es-EC" sz="1200" dirty="0">
                        <a:latin typeface="Calibri"/>
                        <a:ea typeface="Times New Roman"/>
                        <a:cs typeface="Times New Roman"/>
                      </a:endParaRPr>
                    </a:p>
                  </a:txBody>
                  <a:tcPr marL="49736" marR="49736"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dirty="0">
                          <a:latin typeface="Arial"/>
                          <a:ea typeface="Times New Roman"/>
                          <a:cs typeface="Times New Roman"/>
                        </a:rPr>
                        <a:t>PO2 Definir la arquitectura de información</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dirty="0">
                          <a:latin typeface="Arial"/>
                          <a:ea typeface="Times New Roman"/>
                          <a:cs typeface="Times New Roman"/>
                        </a:rPr>
                        <a:t>P</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dirty="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a:latin typeface="Arial"/>
                          <a:ea typeface="Times New Roman"/>
                          <a:cs typeface="Times New Roman"/>
                        </a:rPr>
                        <a:t>PO8 Asegurar el cumplir requerimientos externos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marL="457200" indent="-457200" algn="just">
                        <a:lnSpc>
                          <a:spcPct val="150000"/>
                        </a:lnSpc>
                        <a:spcAft>
                          <a:spcPts val="0"/>
                        </a:spcAft>
                      </a:pPr>
                      <a:r>
                        <a:rPr lang="es-ES" sz="1200" dirty="0">
                          <a:latin typeface="Arial"/>
                          <a:ea typeface="Times New Roman"/>
                          <a:cs typeface="Times New Roman"/>
                        </a:rPr>
                        <a:t>PO9 Evaluación de Riesgos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dirty="0">
                          <a:latin typeface="Arial"/>
                          <a:ea typeface="Times New Roman"/>
                          <a:cs typeface="Times New Roman"/>
                        </a:rPr>
                        <a:t>P</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dirty="0">
                          <a:latin typeface="Arial"/>
                          <a:ea typeface="Times New Roman"/>
                          <a:cs typeface="Times New Roman"/>
                        </a:rPr>
                        <a:t>P</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57200" indent="-457200" algn="ctr">
                        <a:lnSpc>
                          <a:spcPct val="150000"/>
                        </a:lnSpc>
                        <a:spcAft>
                          <a:spcPts val="0"/>
                        </a:spcAft>
                      </a:pPr>
                      <a:r>
                        <a:rPr lang="es-ES" sz="1200" dirty="0">
                          <a:latin typeface="Arial"/>
                          <a:ea typeface="Times New Roman"/>
                          <a:cs typeface="Times New Roman"/>
                        </a:rPr>
                        <a:t>P</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76114">
                <a:tc>
                  <a:txBody>
                    <a:bodyPr/>
                    <a:lstStyle/>
                    <a:p>
                      <a:pPr marL="457200" indent="-457200" algn="just">
                        <a:lnSpc>
                          <a:spcPct val="150000"/>
                        </a:lnSpc>
                        <a:spcAft>
                          <a:spcPts val="0"/>
                        </a:spcAft>
                      </a:pPr>
                      <a:r>
                        <a:rPr lang="es-ES" sz="1200" dirty="0">
                          <a:latin typeface="Arial"/>
                          <a:ea typeface="Times New Roman"/>
                          <a:cs typeface="Times New Roman"/>
                        </a:rPr>
                        <a:t>AI2 Adquisición y mantenimiento de SW aplicativo</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algn="just">
                        <a:lnSpc>
                          <a:spcPct val="150000"/>
                        </a:lnSpc>
                        <a:spcAft>
                          <a:spcPts val="0"/>
                        </a:spcAft>
                      </a:pPr>
                      <a:r>
                        <a:rPr lang="es-ES" sz="1200">
                          <a:latin typeface="Arial"/>
                          <a:ea typeface="Times New Roman"/>
                          <a:cs typeface="Times New Roman"/>
                        </a:rPr>
                        <a:t>AI3 Adquisición y mantenimiento de arquitectura TI</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23121">
                <a:tc>
                  <a:txBody>
                    <a:bodyPr/>
                    <a:lstStyle/>
                    <a:p>
                      <a:pPr algn="just">
                        <a:lnSpc>
                          <a:spcPct val="150000"/>
                        </a:lnSpc>
                        <a:spcAft>
                          <a:spcPts val="0"/>
                        </a:spcAft>
                      </a:pPr>
                      <a:r>
                        <a:rPr lang="es-ES" sz="1200" dirty="0">
                          <a:latin typeface="Arial"/>
                          <a:ea typeface="Times New Roman"/>
                          <a:cs typeface="Times New Roman"/>
                        </a:rPr>
                        <a:t>AI4 Desarrollo y mantenimiento de Procedimientos de TI</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dirty="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marL="457200" indent="-457200" algn="just">
                        <a:lnSpc>
                          <a:spcPct val="150000"/>
                        </a:lnSpc>
                        <a:spcAft>
                          <a:spcPts val="0"/>
                        </a:spcAft>
                      </a:pPr>
                      <a:r>
                        <a:rPr lang="es-ES" sz="1200" dirty="0">
                          <a:latin typeface="Arial"/>
                          <a:ea typeface="Times New Roman"/>
                          <a:cs typeface="Times New Roman"/>
                        </a:rPr>
                        <a:t>AI6 Administración de Cambios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70129">
                <a:tc>
                  <a:txBody>
                    <a:bodyPr/>
                    <a:lstStyle/>
                    <a:p>
                      <a:pPr marL="457200" indent="-457200" algn="just">
                        <a:lnSpc>
                          <a:spcPct val="150000"/>
                        </a:lnSpc>
                        <a:spcAft>
                          <a:spcPts val="0"/>
                        </a:spcAft>
                      </a:pPr>
                      <a:r>
                        <a:rPr lang="es-ES" sz="1200" dirty="0">
                          <a:latin typeface="Arial"/>
                          <a:ea typeface="Times New Roman"/>
                          <a:cs typeface="Times New Roman"/>
                        </a:rPr>
                        <a:t>AI7 Instalar y acreditar soluciones y cambios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dirty="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algn="just">
                        <a:lnSpc>
                          <a:spcPct val="150000"/>
                        </a:lnSpc>
                        <a:spcAft>
                          <a:spcPts val="0"/>
                        </a:spcAft>
                      </a:pPr>
                      <a:r>
                        <a:rPr lang="es-ES" sz="1200">
                          <a:latin typeface="Arial"/>
                          <a:ea typeface="Times New Roman"/>
                          <a:cs typeface="Times New Roman"/>
                        </a:rPr>
                        <a:t>DS01 Definición del nivel de servicio</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a:latin typeface="Arial"/>
                          <a:ea typeface="Times New Roman"/>
                          <a:cs typeface="Times New Roman"/>
                        </a:rPr>
                        <a:t>DS02 Administración del servicio de terceros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0430">
                <a:tc>
                  <a:txBody>
                    <a:bodyPr/>
                    <a:lstStyle/>
                    <a:p>
                      <a:pPr algn="just">
                        <a:lnSpc>
                          <a:spcPct val="150000"/>
                        </a:lnSpc>
                        <a:spcAft>
                          <a:spcPts val="0"/>
                        </a:spcAft>
                      </a:pPr>
                      <a:r>
                        <a:rPr lang="es-ES" sz="1200" dirty="0">
                          <a:latin typeface="Arial"/>
                          <a:ea typeface="Times New Roman"/>
                          <a:cs typeface="Times New Roman"/>
                        </a:rPr>
                        <a:t>DS03 Administración de la capacidad y el desempeño</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dirty="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a:latin typeface="Arial"/>
                          <a:ea typeface="Times New Roman"/>
                          <a:cs typeface="Times New Roman"/>
                        </a:rPr>
                        <a:t>DS04 Asegurar el servicio continuo</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marL="457200" indent="-457200" algn="just">
                        <a:lnSpc>
                          <a:spcPct val="150000"/>
                        </a:lnSpc>
                        <a:spcAft>
                          <a:spcPts val="0"/>
                        </a:spcAft>
                      </a:pPr>
                      <a:r>
                        <a:rPr lang="es-ES" sz="1200" dirty="0">
                          <a:latin typeface="Arial"/>
                          <a:ea typeface="Times New Roman"/>
                          <a:cs typeface="Times New Roman"/>
                        </a:rPr>
                        <a:t>DS05 Garantizar la seguridad del sistema</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a:latin typeface="Arial"/>
                          <a:ea typeface="Times New Roman"/>
                          <a:cs typeface="Times New Roman"/>
                        </a:rPr>
                        <a:t>DS09 Administración de la configuración</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algn="just">
                        <a:lnSpc>
                          <a:spcPct val="150000"/>
                        </a:lnSpc>
                        <a:spcAft>
                          <a:spcPts val="0"/>
                        </a:spcAft>
                      </a:pPr>
                      <a:r>
                        <a:rPr lang="es-ES" sz="1200">
                          <a:latin typeface="Arial"/>
                          <a:ea typeface="Times New Roman"/>
                          <a:cs typeface="Times New Roman"/>
                        </a:rPr>
                        <a:t>DS10 Administración de problemas e incidentes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algn="just">
                        <a:lnSpc>
                          <a:spcPct val="150000"/>
                        </a:lnSpc>
                        <a:spcAft>
                          <a:spcPts val="0"/>
                        </a:spcAft>
                      </a:pPr>
                      <a:r>
                        <a:rPr lang="es-ES" sz="1200">
                          <a:latin typeface="Arial"/>
                          <a:ea typeface="Times New Roman"/>
                          <a:cs typeface="Times New Roman"/>
                        </a:rPr>
                        <a:t>DS11 Administración de datos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769">
                <a:tc>
                  <a:txBody>
                    <a:bodyPr/>
                    <a:lstStyle/>
                    <a:p>
                      <a:pPr algn="just">
                        <a:lnSpc>
                          <a:spcPct val="150000"/>
                        </a:lnSpc>
                        <a:spcAft>
                          <a:spcPts val="0"/>
                        </a:spcAft>
                      </a:pPr>
                      <a:r>
                        <a:rPr lang="es-ES" sz="1200">
                          <a:latin typeface="Arial"/>
                          <a:ea typeface="Times New Roman"/>
                          <a:cs typeface="Times New Roman"/>
                        </a:rPr>
                        <a:t>DS12 Administración de Instalaciones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200">
                          <a:latin typeface="Arial"/>
                          <a:ea typeface="Times New Roman"/>
                          <a:cs typeface="Times New Roman"/>
                        </a:rPr>
                        <a:t>P</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7769">
                <a:tc>
                  <a:txBody>
                    <a:bodyPr/>
                    <a:lstStyle/>
                    <a:p>
                      <a:pPr marL="457200" indent="-457200" algn="just">
                        <a:lnSpc>
                          <a:spcPct val="150000"/>
                        </a:lnSpc>
                        <a:spcAft>
                          <a:spcPts val="0"/>
                        </a:spcAft>
                      </a:pPr>
                      <a:r>
                        <a:rPr lang="es-ES" sz="1200" dirty="0">
                          <a:latin typeface="Arial"/>
                          <a:ea typeface="Times New Roman"/>
                          <a:cs typeface="Times New Roman"/>
                        </a:rPr>
                        <a:t>DS13 Administración de Operaciones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endParaRPr lang="es-ES" sz="1200">
                        <a:latin typeface="Arial"/>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a:latin typeface="Arial"/>
                          <a:ea typeface="Times New Roman"/>
                          <a:cs typeface="Times New Roman"/>
                        </a:rPr>
                        <a:t>S</a:t>
                      </a:r>
                      <a:endParaRPr lang="es-EC" sz="120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200" dirty="0">
                          <a:latin typeface="Arial"/>
                          <a:ea typeface="Times New Roman"/>
                          <a:cs typeface="Times New Roman"/>
                        </a:rPr>
                        <a:t>S</a:t>
                      </a:r>
                      <a:endParaRPr lang="es-EC" sz="1200" dirty="0">
                        <a:latin typeface="Calibri"/>
                        <a:ea typeface="Times New Roman"/>
                        <a:cs typeface="Times New Roman"/>
                      </a:endParaRPr>
                    </a:p>
                  </a:txBody>
                  <a:tcPr marL="49736" marR="4973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5" name="4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8" name="7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000" b="1" dirty="0" smtClean="0"/>
              <a:t>Priorización de los procesos identificados</a:t>
            </a:r>
            <a:endParaRPr lang="es-ES" sz="3000" dirty="0"/>
          </a:p>
        </p:txBody>
      </p:sp>
      <p:sp>
        <p:nvSpPr>
          <p:cNvPr id="81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Ellipse 16"/>
          <p:cNvSpPr/>
          <p:nvPr/>
        </p:nvSpPr>
        <p:spPr bwMode="auto">
          <a:xfrm>
            <a:off x="505240" y="6652429"/>
            <a:ext cx="2770615" cy="16032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a:defRPr/>
            </a:pPr>
            <a:endParaRPr lang="da-DK">
              <a:solidFill>
                <a:srgbClr val="FFFFFF"/>
              </a:solidFill>
              <a:latin typeface="Calibri" charset="0"/>
              <a:ea typeface="ＭＳ Ｐゴシック" charset="0"/>
            </a:endParaRPr>
          </a:p>
        </p:txBody>
      </p:sp>
      <p:sp>
        <p:nvSpPr>
          <p:cNvPr id="13" name="Text Box 17"/>
          <p:cNvSpPr txBox="1">
            <a:spLocks noChangeArrowheads="1"/>
          </p:cNvSpPr>
          <p:nvPr/>
        </p:nvSpPr>
        <p:spPr bwMode="auto">
          <a:xfrm>
            <a:off x="7602583" y="7323282"/>
            <a:ext cx="1073104" cy="354189"/>
          </a:xfrm>
          <a:prstGeom prst="rect">
            <a:avLst/>
          </a:prstGeom>
          <a:noFill/>
          <a:ln w="9525">
            <a:noFill/>
            <a:miter lim="800000"/>
            <a:headEnd/>
            <a:tailEnd/>
          </a:ln>
        </p:spPr>
        <p:txBody>
          <a:bodyPr anchor="ctr"/>
          <a:lstStyle/>
          <a:p>
            <a:pPr algn="r" defTabSz="801688">
              <a:spcBef>
                <a:spcPct val="20000"/>
              </a:spcBef>
            </a:pPr>
            <a:r>
              <a:rPr lang="en-US" sz="800">
                <a:solidFill>
                  <a:srgbClr val="FFFFFF"/>
                </a:solidFill>
              </a:rPr>
              <a:t>Your logo</a:t>
            </a:r>
          </a:p>
        </p:txBody>
      </p:sp>
      <p:sp>
        <p:nvSpPr>
          <p:cNvPr id="14" name="Ellipse 19"/>
          <p:cNvSpPr/>
          <p:nvPr/>
        </p:nvSpPr>
        <p:spPr bwMode="auto">
          <a:xfrm>
            <a:off x="3204684" y="6652429"/>
            <a:ext cx="2770615" cy="16032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a:defRPr/>
            </a:pPr>
            <a:endParaRPr lang="da-DK">
              <a:solidFill>
                <a:srgbClr val="FFFFFF"/>
              </a:solidFill>
              <a:latin typeface="Calibri" charset="0"/>
              <a:ea typeface="ＭＳ Ｐゴシック" charset="0"/>
            </a:endParaRPr>
          </a:p>
        </p:txBody>
      </p:sp>
      <p:sp>
        <p:nvSpPr>
          <p:cNvPr id="15" name="Ellipse 20"/>
          <p:cNvSpPr/>
          <p:nvPr/>
        </p:nvSpPr>
        <p:spPr bwMode="auto">
          <a:xfrm>
            <a:off x="5821517" y="6652429"/>
            <a:ext cx="2770615" cy="16032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914400">
              <a:defRPr/>
            </a:pPr>
            <a:endParaRPr lang="da-DK">
              <a:solidFill>
                <a:srgbClr val="FFFFFF"/>
              </a:solidFill>
              <a:latin typeface="Calibri" charset="0"/>
              <a:ea typeface="ＭＳ Ｐゴシック" charset="0"/>
            </a:endParaRPr>
          </a:p>
        </p:txBody>
      </p:sp>
      <p:graphicFrame>
        <p:nvGraphicFramePr>
          <p:cNvPr id="18" name="17 Tabla"/>
          <p:cNvGraphicFramePr>
            <a:graphicFrameLocks noGrp="1"/>
          </p:cNvGraphicFramePr>
          <p:nvPr/>
        </p:nvGraphicFramePr>
        <p:xfrm>
          <a:off x="1" y="1102156"/>
          <a:ext cx="6084167" cy="5699856"/>
        </p:xfrm>
        <a:graphic>
          <a:graphicData uri="http://schemas.openxmlformats.org/drawingml/2006/table">
            <a:tbl>
              <a:tblPr/>
              <a:tblGrid>
                <a:gridCol w="2873303"/>
                <a:gridCol w="1004602"/>
                <a:gridCol w="708689"/>
                <a:gridCol w="880889"/>
                <a:gridCol w="616684"/>
              </a:tblGrid>
              <a:tr h="299488">
                <a:tc>
                  <a:txBody>
                    <a:bodyPr/>
                    <a:lstStyle/>
                    <a:p>
                      <a:pPr algn="ctr">
                        <a:lnSpc>
                          <a:spcPct val="150000"/>
                        </a:lnSpc>
                        <a:spcAft>
                          <a:spcPts val="0"/>
                        </a:spcAft>
                      </a:pPr>
                      <a:r>
                        <a:rPr lang="es-ES" sz="800" b="1" dirty="0">
                          <a:solidFill>
                            <a:srgbClr val="000000"/>
                          </a:solidFill>
                          <a:latin typeface="Arial"/>
                          <a:ea typeface="Times New Roman"/>
                          <a:cs typeface="Times New Roman"/>
                        </a:rPr>
                        <a:t>PROCESOS DE TI</a:t>
                      </a:r>
                      <a:endParaRPr lang="es-EC" sz="800" b="1" dirty="0">
                        <a:latin typeface="Calibri"/>
                        <a:ea typeface="Times New Roman"/>
                        <a:cs typeface="Times New Roman"/>
                      </a:endParaRPr>
                    </a:p>
                  </a:txBody>
                  <a:tcPr marL="42122" marR="4212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700" b="1" dirty="0">
                          <a:solidFill>
                            <a:srgbClr val="000000"/>
                          </a:solidFill>
                          <a:latin typeface="Arial"/>
                          <a:ea typeface="Times New Roman"/>
                          <a:cs typeface="Times New Roman"/>
                        </a:rPr>
                        <a:t>CONFIDENCIALIDAD</a:t>
                      </a:r>
                      <a:endParaRPr lang="es-EC" sz="700" b="1" dirty="0">
                        <a:latin typeface="Calibri"/>
                        <a:ea typeface="Times New Roman"/>
                        <a:cs typeface="Times New Roman"/>
                      </a:endParaRPr>
                    </a:p>
                  </a:txBody>
                  <a:tcPr marL="42122" marR="4212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700" b="1" dirty="0">
                          <a:solidFill>
                            <a:srgbClr val="000000"/>
                          </a:solidFill>
                          <a:latin typeface="Arial"/>
                          <a:ea typeface="Times New Roman"/>
                          <a:cs typeface="Times New Roman"/>
                        </a:rPr>
                        <a:t>INTEGRIDAD</a:t>
                      </a:r>
                      <a:endParaRPr lang="es-EC" sz="700" b="1" dirty="0">
                        <a:latin typeface="Calibri"/>
                        <a:ea typeface="Times New Roman"/>
                        <a:cs typeface="Times New Roman"/>
                      </a:endParaRPr>
                    </a:p>
                  </a:txBody>
                  <a:tcPr marL="42122" marR="4212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700" b="1" dirty="0">
                          <a:solidFill>
                            <a:srgbClr val="000000"/>
                          </a:solidFill>
                          <a:latin typeface="Arial"/>
                          <a:ea typeface="Times New Roman"/>
                          <a:cs typeface="Times New Roman"/>
                        </a:rPr>
                        <a:t>DISPONIBILIDAD</a:t>
                      </a:r>
                      <a:endParaRPr lang="es-EC" sz="700" b="1" dirty="0">
                        <a:latin typeface="Calibri"/>
                        <a:ea typeface="Times New Roman"/>
                        <a:cs typeface="Times New Roman"/>
                      </a:endParaRPr>
                    </a:p>
                  </a:txBody>
                  <a:tcPr marL="42122" marR="4212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700" b="1" dirty="0">
                          <a:solidFill>
                            <a:srgbClr val="000000"/>
                          </a:solidFill>
                          <a:latin typeface="Arial"/>
                          <a:ea typeface="Times New Roman"/>
                          <a:cs typeface="Times New Roman"/>
                        </a:rPr>
                        <a:t>TOTAL CRITERIOS</a:t>
                      </a:r>
                      <a:endParaRPr lang="es-EC" sz="700" b="1" dirty="0">
                        <a:latin typeface="Calibri"/>
                        <a:ea typeface="Times New Roman"/>
                        <a:cs typeface="Times New Roman"/>
                      </a:endParaRPr>
                    </a:p>
                  </a:txBody>
                  <a:tcPr marL="42122" marR="4212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801">
                <a:tc>
                  <a:txBody>
                    <a:bodyPr/>
                    <a:lstStyle/>
                    <a:p>
                      <a:pPr>
                        <a:lnSpc>
                          <a:spcPct val="150000"/>
                        </a:lnSpc>
                        <a:spcAft>
                          <a:spcPts val="0"/>
                        </a:spcAft>
                      </a:pPr>
                      <a:r>
                        <a:rPr lang="es-ES" sz="1000" dirty="0">
                          <a:latin typeface="Arial"/>
                          <a:ea typeface="Times New Roman"/>
                          <a:cs typeface="Times New Roman"/>
                        </a:rPr>
                        <a:t>PO9 Evaluación de Riesgos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12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801">
                <a:tc>
                  <a:txBody>
                    <a:bodyPr/>
                    <a:lstStyle/>
                    <a:p>
                      <a:pPr>
                        <a:lnSpc>
                          <a:spcPct val="150000"/>
                        </a:lnSpc>
                        <a:spcAft>
                          <a:spcPts val="0"/>
                        </a:spcAft>
                      </a:pPr>
                      <a:r>
                        <a:rPr lang="es-ES" sz="1000" dirty="0">
                          <a:latin typeface="Arial"/>
                          <a:ea typeface="Times New Roman"/>
                          <a:cs typeface="Times New Roman"/>
                        </a:rPr>
                        <a:t>DS05 Garantizar la seguridad del sistema</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11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55515">
                <a:tc>
                  <a:txBody>
                    <a:bodyPr/>
                    <a:lstStyle/>
                    <a:p>
                      <a:pPr>
                        <a:lnSpc>
                          <a:spcPct val="150000"/>
                        </a:lnSpc>
                        <a:spcAft>
                          <a:spcPts val="0"/>
                        </a:spcAft>
                      </a:pPr>
                      <a:r>
                        <a:rPr lang="es-ES" sz="1000" dirty="0">
                          <a:latin typeface="Arial"/>
                          <a:ea typeface="Times New Roman"/>
                          <a:cs typeface="Times New Roman"/>
                        </a:rPr>
                        <a:t>PO2 Definir la arquitectura de información</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7</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801">
                <a:tc>
                  <a:txBody>
                    <a:bodyPr/>
                    <a:lstStyle/>
                    <a:p>
                      <a:pPr>
                        <a:lnSpc>
                          <a:spcPct val="150000"/>
                        </a:lnSpc>
                        <a:spcAft>
                          <a:spcPts val="0"/>
                        </a:spcAft>
                      </a:pPr>
                      <a:r>
                        <a:rPr lang="es-ES" sz="1000" dirty="0">
                          <a:latin typeface="Arial"/>
                          <a:ea typeface="Times New Roman"/>
                          <a:cs typeface="Times New Roman"/>
                        </a:rPr>
                        <a:t>AI6 Administración de Cambios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7230">
                <a:tc>
                  <a:txBody>
                    <a:bodyPr/>
                    <a:lstStyle/>
                    <a:p>
                      <a:pPr>
                        <a:lnSpc>
                          <a:spcPct val="150000"/>
                        </a:lnSpc>
                        <a:spcAft>
                          <a:spcPts val="0"/>
                        </a:spcAft>
                      </a:pPr>
                      <a:r>
                        <a:rPr lang="es-ES" sz="1000" dirty="0">
                          <a:latin typeface="Arial"/>
                          <a:ea typeface="Times New Roman"/>
                          <a:cs typeface="Times New Roman"/>
                        </a:rPr>
                        <a:t>DS01 Definición del nivel de servicio</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88032">
                <a:tc>
                  <a:txBody>
                    <a:bodyPr/>
                    <a:lstStyle/>
                    <a:p>
                      <a:pPr>
                        <a:lnSpc>
                          <a:spcPct val="150000"/>
                        </a:lnSpc>
                        <a:spcAft>
                          <a:spcPts val="0"/>
                        </a:spcAft>
                      </a:pPr>
                      <a:r>
                        <a:rPr lang="es-ES" sz="1000" dirty="0">
                          <a:latin typeface="Arial"/>
                          <a:ea typeface="Times New Roman"/>
                          <a:cs typeface="Times New Roman"/>
                        </a:rPr>
                        <a:t>DS02 Administración del servicio de terceros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43801">
                <a:tc>
                  <a:txBody>
                    <a:bodyPr/>
                    <a:lstStyle/>
                    <a:p>
                      <a:pPr>
                        <a:lnSpc>
                          <a:spcPct val="150000"/>
                        </a:lnSpc>
                        <a:spcAft>
                          <a:spcPts val="0"/>
                        </a:spcAft>
                      </a:pPr>
                      <a:r>
                        <a:rPr lang="es-ES" sz="1000" dirty="0">
                          <a:latin typeface="Arial"/>
                          <a:ea typeface="Times New Roman"/>
                          <a:cs typeface="Times New Roman"/>
                        </a:rPr>
                        <a:t>DS12 Administración de Instalaciones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6</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801">
                <a:tc>
                  <a:txBody>
                    <a:bodyPr/>
                    <a:lstStyle/>
                    <a:p>
                      <a:pPr>
                        <a:lnSpc>
                          <a:spcPct val="150000"/>
                        </a:lnSpc>
                        <a:spcAft>
                          <a:spcPts val="0"/>
                        </a:spcAft>
                      </a:pPr>
                      <a:r>
                        <a:rPr lang="es-ES" sz="1000" dirty="0">
                          <a:latin typeface="Arial"/>
                          <a:ea typeface="Times New Roman"/>
                          <a:cs typeface="Times New Roman"/>
                        </a:rPr>
                        <a:t>DS11 Administración de datos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4</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19723">
                <a:tc>
                  <a:txBody>
                    <a:bodyPr/>
                    <a:lstStyle/>
                    <a:p>
                      <a:pPr algn="just">
                        <a:lnSpc>
                          <a:spcPct val="150000"/>
                        </a:lnSpc>
                        <a:spcAft>
                          <a:spcPts val="0"/>
                        </a:spcAft>
                      </a:pPr>
                      <a:r>
                        <a:rPr lang="es-ES" sz="1000" dirty="0">
                          <a:latin typeface="Arial"/>
                          <a:ea typeface="Times New Roman"/>
                          <a:cs typeface="Times New Roman"/>
                        </a:rPr>
                        <a:t>AI3 Adquisición y mantenimiento de arquitectura TI</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44583">
                <a:tc>
                  <a:txBody>
                    <a:bodyPr/>
                    <a:lstStyle/>
                    <a:p>
                      <a:pPr algn="just">
                        <a:lnSpc>
                          <a:spcPct val="150000"/>
                        </a:lnSpc>
                        <a:spcAft>
                          <a:spcPts val="0"/>
                        </a:spcAft>
                      </a:pPr>
                      <a:r>
                        <a:rPr lang="es-ES" sz="1000" dirty="0">
                          <a:latin typeface="Arial"/>
                          <a:ea typeface="Times New Roman"/>
                          <a:cs typeface="Times New Roman"/>
                        </a:rPr>
                        <a:t>AI4 Desarrollo y mantenimiento de Procedimientos de TI</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54182">
                <a:tc>
                  <a:txBody>
                    <a:bodyPr/>
                    <a:lstStyle/>
                    <a:p>
                      <a:pPr algn="just">
                        <a:lnSpc>
                          <a:spcPct val="150000"/>
                        </a:lnSpc>
                        <a:spcAft>
                          <a:spcPts val="0"/>
                        </a:spcAft>
                      </a:pPr>
                      <a:r>
                        <a:rPr lang="es-ES" sz="1000" dirty="0">
                          <a:latin typeface="Arial"/>
                          <a:ea typeface="Times New Roman"/>
                          <a:cs typeface="Times New Roman"/>
                        </a:rPr>
                        <a:t>AI7 Instalar y acreditar soluciones y cambios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801">
                <a:tc>
                  <a:txBody>
                    <a:bodyPr/>
                    <a:lstStyle/>
                    <a:p>
                      <a:pPr algn="just">
                        <a:lnSpc>
                          <a:spcPct val="150000"/>
                        </a:lnSpc>
                        <a:spcAft>
                          <a:spcPts val="0"/>
                        </a:spcAft>
                      </a:pPr>
                      <a:r>
                        <a:rPr lang="es-ES" sz="1000" dirty="0">
                          <a:latin typeface="Arial"/>
                          <a:ea typeface="Times New Roman"/>
                          <a:cs typeface="Times New Roman"/>
                        </a:rPr>
                        <a:t>DS13 Administración de Operaciones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dirty="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3</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42577">
                <a:tc>
                  <a:txBody>
                    <a:bodyPr/>
                    <a:lstStyle/>
                    <a:p>
                      <a:pPr algn="just">
                        <a:lnSpc>
                          <a:spcPct val="150000"/>
                        </a:lnSpc>
                        <a:spcAft>
                          <a:spcPts val="0"/>
                        </a:spcAft>
                      </a:pPr>
                      <a:r>
                        <a:rPr lang="es-ES" sz="1000" dirty="0">
                          <a:latin typeface="Arial"/>
                          <a:ea typeface="Times New Roman"/>
                          <a:cs typeface="Times New Roman"/>
                        </a:rPr>
                        <a:t>PO8 Asegurar el cumplir requerimientos externos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88490">
                <a:tc>
                  <a:txBody>
                    <a:bodyPr/>
                    <a:lstStyle/>
                    <a:p>
                      <a:pPr algn="just">
                        <a:lnSpc>
                          <a:spcPct val="150000"/>
                        </a:lnSpc>
                        <a:spcAft>
                          <a:spcPts val="0"/>
                        </a:spcAft>
                      </a:pPr>
                      <a:r>
                        <a:rPr lang="es-ES" sz="1000" dirty="0">
                          <a:latin typeface="Arial"/>
                          <a:ea typeface="Times New Roman"/>
                          <a:cs typeface="Times New Roman"/>
                        </a:rPr>
                        <a:t>AI2 Adquisición y mantenimiento de SW aplicativo</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43801">
                <a:tc>
                  <a:txBody>
                    <a:bodyPr/>
                    <a:lstStyle/>
                    <a:p>
                      <a:pPr algn="just">
                        <a:lnSpc>
                          <a:spcPct val="150000"/>
                        </a:lnSpc>
                        <a:spcAft>
                          <a:spcPts val="0"/>
                        </a:spcAft>
                      </a:pPr>
                      <a:r>
                        <a:rPr lang="es-ES" sz="1000" dirty="0">
                          <a:latin typeface="Arial"/>
                          <a:ea typeface="Times New Roman"/>
                          <a:cs typeface="Times New Roman"/>
                        </a:rPr>
                        <a:t>DS04 Asegurar el servicio continuo</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2</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59219">
                <a:tc>
                  <a:txBody>
                    <a:bodyPr/>
                    <a:lstStyle/>
                    <a:p>
                      <a:pPr algn="just">
                        <a:lnSpc>
                          <a:spcPct val="150000"/>
                        </a:lnSpc>
                        <a:spcAft>
                          <a:spcPts val="0"/>
                        </a:spcAft>
                      </a:pPr>
                      <a:r>
                        <a:rPr lang="es-ES" sz="1000" dirty="0">
                          <a:latin typeface="Arial"/>
                          <a:ea typeface="Times New Roman"/>
                          <a:cs typeface="Times New Roman"/>
                        </a:rPr>
                        <a:t>DS03 Administración de la capacidad y el desempeño</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dirty="0">
                          <a:solidFill>
                            <a:srgbClr val="000000"/>
                          </a:solidFill>
                          <a:latin typeface="Arial"/>
                          <a:ea typeface="Times New Roman"/>
                          <a:cs typeface="Times New Roman"/>
                        </a:rPr>
                        <a:t>1</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43801">
                <a:tc>
                  <a:txBody>
                    <a:bodyPr/>
                    <a:lstStyle/>
                    <a:p>
                      <a:pPr algn="just">
                        <a:lnSpc>
                          <a:spcPct val="150000"/>
                        </a:lnSpc>
                        <a:spcAft>
                          <a:spcPts val="0"/>
                        </a:spcAft>
                      </a:pPr>
                      <a:r>
                        <a:rPr lang="es-ES" sz="1000" dirty="0">
                          <a:latin typeface="Arial"/>
                          <a:ea typeface="Times New Roman"/>
                          <a:cs typeface="Times New Roman"/>
                        </a:rPr>
                        <a:t>DS09 Administración de la configuración</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73072">
                <a:tc>
                  <a:txBody>
                    <a:bodyPr/>
                    <a:lstStyle/>
                    <a:p>
                      <a:pPr algn="just">
                        <a:lnSpc>
                          <a:spcPct val="150000"/>
                        </a:lnSpc>
                        <a:spcAft>
                          <a:spcPts val="0"/>
                        </a:spcAft>
                      </a:pPr>
                      <a:r>
                        <a:rPr lang="es-ES" sz="1000" dirty="0">
                          <a:latin typeface="Arial"/>
                          <a:ea typeface="Times New Roman"/>
                          <a:cs typeface="Times New Roman"/>
                        </a:rPr>
                        <a:t>DS10 Administración de problemas e incidentes</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endParaRPr lang="es-EC" sz="1000">
                        <a:latin typeface="Calibri"/>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a:solidFill>
                            <a:srgbClr val="000000"/>
                          </a:solidFill>
                          <a:latin typeface="Arial"/>
                          <a:ea typeface="Times New Roman"/>
                          <a:cs typeface="Times New Roman"/>
                        </a:rPr>
                        <a:t>1</a:t>
                      </a:r>
                      <a:endParaRPr lang="es-EC" sz="100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000" b="1" dirty="0">
                          <a:solidFill>
                            <a:srgbClr val="000000"/>
                          </a:solidFill>
                          <a:latin typeface="Arial"/>
                          <a:ea typeface="Times New Roman"/>
                          <a:cs typeface="Times New Roman"/>
                        </a:rPr>
                        <a:t>1</a:t>
                      </a:r>
                      <a:endParaRPr lang="es-EC" sz="1000" dirty="0">
                        <a:latin typeface="Calibri"/>
                        <a:ea typeface="Times New Roman"/>
                        <a:cs typeface="Times New Roman"/>
                      </a:endParaRPr>
                    </a:p>
                  </a:txBody>
                  <a:tcPr marL="42122" marR="421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10" name="9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graphicFrame>
        <p:nvGraphicFramePr>
          <p:cNvPr id="11" name="10 Tabla"/>
          <p:cNvGraphicFramePr>
            <a:graphicFrameLocks noGrp="1"/>
          </p:cNvGraphicFramePr>
          <p:nvPr/>
        </p:nvGraphicFramePr>
        <p:xfrm>
          <a:off x="6237128" y="2060848"/>
          <a:ext cx="2843808" cy="1280160"/>
        </p:xfrm>
        <a:graphic>
          <a:graphicData uri="http://schemas.openxmlformats.org/drawingml/2006/table">
            <a:tbl>
              <a:tblPr/>
              <a:tblGrid>
                <a:gridCol w="1190432"/>
                <a:gridCol w="807920"/>
                <a:gridCol w="845456"/>
              </a:tblGrid>
              <a:tr h="0">
                <a:tc>
                  <a:txBody>
                    <a:bodyPr/>
                    <a:lstStyle/>
                    <a:p>
                      <a:pPr marL="0" indent="0" algn="ctr">
                        <a:lnSpc>
                          <a:spcPct val="150000"/>
                        </a:lnSpc>
                        <a:spcAft>
                          <a:spcPts val="0"/>
                        </a:spcAft>
                      </a:pPr>
                      <a:r>
                        <a:rPr lang="es-ES" sz="800" b="1" dirty="0">
                          <a:latin typeface="Arial"/>
                          <a:ea typeface="Times New Roman"/>
                          <a:cs typeface="Times New Roman"/>
                        </a:rPr>
                        <a:t>CRITERIOS</a:t>
                      </a:r>
                      <a:endParaRPr lang="es-EC" sz="800" dirty="0">
                        <a:latin typeface="Calibri"/>
                        <a:ea typeface="Times New Rom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b="1" dirty="0" smtClean="0">
                          <a:latin typeface="Arial"/>
                          <a:ea typeface="Times New Roman"/>
                          <a:cs typeface="Times New Roman"/>
                        </a:rPr>
                        <a:t>RELACIÓN</a:t>
                      </a:r>
                      <a:endParaRPr lang="es-EC" sz="800" dirty="0">
                        <a:latin typeface="Calibri"/>
                        <a:ea typeface="Times New Rom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b="1" dirty="0" smtClean="0">
                          <a:latin typeface="Arial"/>
                          <a:ea typeface="Times New Roman"/>
                          <a:cs typeface="Times New Roman"/>
                        </a:rPr>
                        <a:t>VALORACIÓN</a:t>
                      </a:r>
                      <a:endParaRPr lang="es-EC" sz="800" dirty="0">
                        <a:latin typeface="Calibri"/>
                        <a:ea typeface="Times New Rom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16205">
                <a:tc rowSpan="2">
                  <a:txBody>
                    <a:bodyPr/>
                    <a:lstStyle/>
                    <a:p>
                      <a:pPr marL="0" indent="0" algn="ctr">
                        <a:lnSpc>
                          <a:spcPct val="150000"/>
                        </a:lnSpc>
                        <a:spcAft>
                          <a:spcPts val="0"/>
                        </a:spcAft>
                      </a:pPr>
                      <a:r>
                        <a:rPr lang="es-ES" sz="800" b="1" dirty="0">
                          <a:latin typeface="Arial"/>
                          <a:ea typeface="Times New Roman"/>
                          <a:cs typeface="Times New Roman"/>
                        </a:rPr>
                        <a:t>Confidencialidad</a:t>
                      </a:r>
                      <a:endParaRPr lang="es-EC" sz="800" dirty="0">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P</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6</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37795">
                <a:tc vMerge="1">
                  <a:txBody>
                    <a:bodyPr/>
                    <a:lstStyle/>
                    <a:p>
                      <a:endParaRPr lang="es-EC"/>
                    </a:p>
                  </a:txBody>
                  <a:tcPr/>
                </a:tc>
                <a:tc>
                  <a:txBody>
                    <a:bodyPr/>
                    <a:lstStyle/>
                    <a:p>
                      <a:pPr marL="0" indent="0" algn="ctr">
                        <a:lnSpc>
                          <a:spcPct val="150000"/>
                        </a:lnSpc>
                        <a:spcAft>
                          <a:spcPts val="0"/>
                        </a:spcAft>
                      </a:pPr>
                      <a:r>
                        <a:rPr lang="es-ES" sz="800" dirty="0">
                          <a:latin typeface="Arial"/>
                          <a:ea typeface="Times New Roman"/>
                          <a:cs typeface="Times New Roman"/>
                        </a:rPr>
                        <a:t>S</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indent="0" algn="ctr">
                        <a:lnSpc>
                          <a:spcPct val="150000"/>
                        </a:lnSpc>
                        <a:spcAft>
                          <a:spcPts val="0"/>
                        </a:spcAft>
                      </a:pPr>
                      <a:r>
                        <a:rPr lang="es-ES" sz="800" dirty="0">
                          <a:latin typeface="Arial"/>
                          <a:ea typeface="Times New Roman"/>
                          <a:cs typeface="Times New Roman"/>
                        </a:rPr>
                        <a:t>3</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59385">
                <a:tc rowSpan="2">
                  <a:txBody>
                    <a:bodyPr/>
                    <a:lstStyle/>
                    <a:p>
                      <a:pPr marL="0" indent="0" algn="ctr">
                        <a:lnSpc>
                          <a:spcPct val="150000"/>
                        </a:lnSpc>
                        <a:spcAft>
                          <a:spcPts val="0"/>
                        </a:spcAft>
                      </a:pPr>
                      <a:r>
                        <a:rPr lang="es-ES" sz="800" b="1" dirty="0">
                          <a:latin typeface="Arial"/>
                          <a:ea typeface="Times New Roman"/>
                          <a:cs typeface="Times New Roman"/>
                        </a:rPr>
                        <a:t>Integridad</a:t>
                      </a:r>
                      <a:endParaRPr lang="es-EC" sz="800" dirty="0">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P</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4</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80340">
                <a:tc vMerge="1">
                  <a:txBody>
                    <a:bodyPr/>
                    <a:lstStyle/>
                    <a:p>
                      <a:endParaRPr lang="es-EC"/>
                    </a:p>
                  </a:txBody>
                  <a:tcPr/>
                </a:tc>
                <a:tc>
                  <a:txBody>
                    <a:bodyPr/>
                    <a:lstStyle/>
                    <a:p>
                      <a:pPr marL="0" indent="0" algn="ctr">
                        <a:lnSpc>
                          <a:spcPct val="150000"/>
                        </a:lnSpc>
                        <a:spcAft>
                          <a:spcPts val="0"/>
                        </a:spcAft>
                      </a:pPr>
                      <a:r>
                        <a:rPr lang="es-ES" sz="800" dirty="0">
                          <a:latin typeface="Arial"/>
                          <a:ea typeface="Times New Roman"/>
                          <a:cs typeface="Times New Roman"/>
                        </a:rPr>
                        <a:t>S</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indent="0" algn="ctr">
                        <a:lnSpc>
                          <a:spcPct val="150000"/>
                        </a:lnSpc>
                        <a:spcAft>
                          <a:spcPts val="0"/>
                        </a:spcAft>
                      </a:pPr>
                      <a:r>
                        <a:rPr lang="es-ES" sz="800" dirty="0">
                          <a:latin typeface="Arial"/>
                          <a:ea typeface="Times New Roman"/>
                          <a:cs typeface="Times New Roman"/>
                        </a:rPr>
                        <a:t>2</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0">
                <a:tc rowSpan="2">
                  <a:txBody>
                    <a:bodyPr/>
                    <a:lstStyle/>
                    <a:p>
                      <a:pPr marL="0" indent="0" algn="ctr">
                        <a:lnSpc>
                          <a:spcPct val="150000"/>
                        </a:lnSpc>
                        <a:spcAft>
                          <a:spcPts val="0"/>
                        </a:spcAft>
                      </a:pPr>
                      <a:r>
                        <a:rPr lang="es-ES" sz="800" b="1" dirty="0">
                          <a:latin typeface="Arial"/>
                          <a:ea typeface="Times New Roman"/>
                          <a:cs typeface="Times New Roman"/>
                        </a:rPr>
                        <a:t>Disponibilidad</a:t>
                      </a:r>
                      <a:endParaRPr lang="es-EC" sz="800" dirty="0">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P</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indent="0" algn="ctr">
                        <a:lnSpc>
                          <a:spcPct val="150000"/>
                        </a:lnSpc>
                        <a:spcAft>
                          <a:spcPts val="0"/>
                        </a:spcAft>
                      </a:pPr>
                      <a:r>
                        <a:rPr lang="es-ES" sz="800" dirty="0">
                          <a:latin typeface="Arial"/>
                          <a:ea typeface="Times New Roman"/>
                          <a:cs typeface="Times New Roman"/>
                        </a:rPr>
                        <a:t>2</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37465">
                <a:tc vMerge="1">
                  <a:txBody>
                    <a:bodyPr/>
                    <a:lstStyle/>
                    <a:p>
                      <a:endParaRPr lang="es-EC"/>
                    </a:p>
                  </a:txBody>
                  <a:tcPr/>
                </a:tc>
                <a:tc>
                  <a:txBody>
                    <a:bodyPr/>
                    <a:lstStyle/>
                    <a:p>
                      <a:pPr marL="0" indent="0" algn="ctr">
                        <a:lnSpc>
                          <a:spcPct val="150000"/>
                        </a:lnSpc>
                        <a:spcAft>
                          <a:spcPts val="0"/>
                        </a:spcAft>
                      </a:pPr>
                      <a:r>
                        <a:rPr lang="es-ES" sz="800" dirty="0">
                          <a:latin typeface="Arial"/>
                          <a:ea typeface="Times New Roman"/>
                          <a:cs typeface="Times New Roman"/>
                        </a:rPr>
                        <a:t>S</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indent="0" algn="ctr">
                        <a:lnSpc>
                          <a:spcPct val="150000"/>
                        </a:lnSpc>
                        <a:spcAft>
                          <a:spcPts val="0"/>
                        </a:spcAft>
                      </a:pPr>
                      <a:r>
                        <a:rPr lang="es-ES" sz="800" dirty="0">
                          <a:latin typeface="Arial"/>
                          <a:ea typeface="Times New Roman"/>
                          <a:cs typeface="Times New Roman"/>
                        </a:rPr>
                        <a:t>1</a:t>
                      </a:r>
                      <a:endParaRPr lang="es-EC" sz="8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17" name="16 Rectángulo"/>
          <p:cNvSpPr/>
          <p:nvPr/>
        </p:nvSpPr>
        <p:spPr>
          <a:xfrm>
            <a:off x="7059212" y="3429000"/>
            <a:ext cx="1257204" cy="369332"/>
          </a:xfrm>
          <a:prstGeom prst="rect">
            <a:avLst/>
          </a:prstGeom>
        </p:spPr>
        <p:txBody>
          <a:bodyPr wrap="none">
            <a:spAutoFit/>
          </a:bodyPr>
          <a:lstStyle/>
          <a:p>
            <a:r>
              <a:rPr lang="es-ES" b="1" dirty="0" smtClean="0"/>
              <a:t>Valoración </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b="1" dirty="0" smtClean="0"/>
              <a:t>Procesos que serán auditados </a:t>
            </a:r>
            <a:endParaRPr lang="es-ES"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82" name="Rectangle 14"/>
          <p:cNvSpPr>
            <a:spLocks noChangeArrowheads="1"/>
          </p:cNvSpPr>
          <p:nvPr/>
        </p:nvSpPr>
        <p:spPr bwMode="auto">
          <a:xfrm>
            <a:off x="467544" y="1844824"/>
            <a:ext cx="846043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ction="ppaction://hlinksldjump"/>
              </a:rPr>
              <a:t>PO9: EVALUAR Y ADMINISTRAR RIESGOS DE TI</a:t>
            </a:r>
            <a:endPar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ction="ppaction://hlinksldjump"/>
              </a:rPr>
              <a:t>DS05: GARANTIZAR LA SEGURIDAD DE LOS SISTEMAS</a:t>
            </a:r>
            <a:endPar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ction="ppaction://hlinksldjump"/>
              </a:rPr>
              <a:t>PO2: DEFINIR LA ARQUITECTURA DE LA INFORMACI</a:t>
            </a:r>
            <a:r>
              <a:rPr kumimoji="0" lang="es-ES" sz="2400" b="1" i="0" u="none" strike="noStrike" cap="none" normalizeH="0" baseline="0" dirty="0" smtClean="0">
                <a:ln>
                  <a:noFill/>
                </a:ln>
                <a:solidFill>
                  <a:schemeClr val="tx1"/>
                </a:solidFill>
                <a:effectLst/>
                <a:latin typeface="Calibri"/>
                <a:ea typeface="Times New Roman" pitchFamily="18" charset="0"/>
                <a:cs typeface="Arial" pitchFamily="34" charset="0"/>
                <a:hlinkClick r:id="rId4" action="ppaction://hlinksldjump"/>
              </a:rPr>
              <a:t>Ó</a:t>
            </a: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ction="ppaction://hlinksldjump"/>
              </a:rPr>
              <a:t>N</a:t>
            </a:r>
            <a:endPar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ction="ppaction://hlinksldjump"/>
              </a:rPr>
              <a:t>DS01: DEFINIR Y ADMINISTRAR NIVELES DE SERVICIO</a:t>
            </a:r>
            <a:endPar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ction="ppaction://hlinksldjump"/>
              </a:rPr>
              <a:t>DS02: ADMINISTRAR SERVICIOS DE TERCEROS</a:t>
            </a:r>
            <a:endPar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DS12: ADMINISTRAR EL AMBIENTE F</a:t>
            </a:r>
            <a:r>
              <a:rPr kumimoji="0" lang="es-ES" sz="24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SICO</a:t>
            </a:r>
            <a:endParaRPr kumimoji="0" lang="es-E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redondeado">
            <a:hlinkClick r:id="rId7"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7"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7" name="6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04800" y="188640"/>
            <a:ext cx="8686800" cy="838200"/>
          </a:xfrm>
        </p:spPr>
        <p:txBody>
          <a:bodyPr>
            <a:normAutofit fontScale="90000"/>
          </a:bodyPr>
          <a:lstStyle/>
          <a:p>
            <a:pPr algn="ctr"/>
            <a:r>
              <a:rPr lang="es-ES" b="1" dirty="0" smtClean="0"/>
              <a:t>4. Identificación de los riesgos relacionados a los procesos de TI</a:t>
            </a:r>
            <a:endParaRPr lang="es-E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8" name="37 Rectángulo redondeado">
            <a:hlinkClick r:id="rId2" action="ppaction://hlinksldjump"/>
          </p:cNvPr>
          <p:cNvSpPr/>
          <p:nvPr/>
        </p:nvSpPr>
        <p:spPr>
          <a:xfrm>
            <a:off x="304800" y="6381328"/>
            <a:ext cx="1219200" cy="304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latin typeface="Aharoni" pitchFamily="2" charset="-79"/>
                <a:cs typeface="Aharoni" pitchFamily="2" charset="-79"/>
                <a:hlinkClick r:id="rId2" action="ppaction://hlinksldjump"/>
              </a:rPr>
              <a:t>AGENDA</a:t>
            </a:r>
            <a:endParaRPr lang="en-US" b="1" dirty="0">
              <a:latin typeface="Aharoni" pitchFamily="2" charset="-79"/>
              <a:cs typeface="Aharoni" pitchFamily="2" charset="-79"/>
            </a:endParaRPr>
          </a:p>
        </p:txBody>
      </p:sp>
      <p:graphicFrame>
        <p:nvGraphicFramePr>
          <p:cNvPr id="39" name="38 Tabla"/>
          <p:cNvGraphicFramePr>
            <a:graphicFrameLocks noGrp="1"/>
          </p:cNvGraphicFramePr>
          <p:nvPr/>
        </p:nvGraphicFramePr>
        <p:xfrm>
          <a:off x="251521" y="1052736"/>
          <a:ext cx="8640959" cy="5662725"/>
        </p:xfrm>
        <a:graphic>
          <a:graphicData uri="http://schemas.openxmlformats.org/drawingml/2006/table">
            <a:tbl>
              <a:tblPr/>
              <a:tblGrid>
                <a:gridCol w="2327881"/>
                <a:gridCol w="3219236"/>
                <a:gridCol w="3093842"/>
              </a:tblGrid>
              <a:tr h="182470">
                <a:tc>
                  <a:txBody>
                    <a:bodyPr/>
                    <a:lstStyle/>
                    <a:p>
                      <a:pPr algn="ctr">
                        <a:lnSpc>
                          <a:spcPct val="150000"/>
                        </a:lnSpc>
                        <a:spcAft>
                          <a:spcPts val="0"/>
                        </a:spcAft>
                      </a:pPr>
                      <a:r>
                        <a:rPr lang="es-ES" sz="1000" b="1" dirty="0">
                          <a:solidFill>
                            <a:srgbClr val="000000"/>
                          </a:solidFill>
                          <a:latin typeface="Arial"/>
                          <a:ea typeface="Times New Roman"/>
                          <a:cs typeface="Times New Roman"/>
                        </a:rPr>
                        <a:t>PROCESOS DE TI</a:t>
                      </a:r>
                      <a:endParaRPr lang="es-EC" sz="1000" dirty="0">
                        <a:latin typeface="Calibri"/>
                        <a:ea typeface="Times New Roman"/>
                        <a:cs typeface="Times New Roman"/>
                      </a:endParaRPr>
                    </a:p>
                  </a:txBody>
                  <a:tcPr marL="29167" marR="2916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dirty="0" smtClean="0">
                          <a:solidFill>
                            <a:srgbClr val="000000"/>
                          </a:solidFill>
                          <a:latin typeface="Arial"/>
                          <a:ea typeface="Times New Roman"/>
                          <a:cs typeface="Times New Roman"/>
                        </a:rPr>
                        <a:t>DEFINICIÓN </a:t>
                      </a:r>
                      <a:r>
                        <a:rPr lang="es-ES" sz="1000" b="1" dirty="0">
                          <a:solidFill>
                            <a:srgbClr val="000000"/>
                          </a:solidFill>
                          <a:latin typeface="Arial"/>
                          <a:ea typeface="Times New Roman"/>
                          <a:cs typeface="Times New Roman"/>
                        </a:rPr>
                        <a:t>DE COBIT</a:t>
                      </a:r>
                      <a:endParaRPr lang="es-EC" sz="1000" dirty="0">
                        <a:latin typeface="Calibri"/>
                        <a:ea typeface="Times New Roman"/>
                        <a:cs typeface="Times New Roman"/>
                      </a:endParaRPr>
                    </a:p>
                  </a:txBody>
                  <a:tcPr marL="29167" marR="2916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dirty="0" smtClean="0">
                          <a:solidFill>
                            <a:srgbClr val="000000"/>
                          </a:solidFill>
                          <a:latin typeface="Arial"/>
                          <a:ea typeface="Times New Roman"/>
                          <a:cs typeface="Times New Roman"/>
                        </a:rPr>
                        <a:t>DEFINICIÓN </a:t>
                      </a:r>
                      <a:r>
                        <a:rPr lang="es-ES" sz="1000" b="1" dirty="0">
                          <a:solidFill>
                            <a:srgbClr val="000000"/>
                          </a:solidFill>
                          <a:latin typeface="Arial"/>
                          <a:ea typeface="Times New Roman"/>
                          <a:cs typeface="Times New Roman"/>
                        </a:rPr>
                        <a:t>DE RIESGO</a:t>
                      </a:r>
                      <a:endParaRPr lang="es-EC" sz="1000" dirty="0">
                        <a:latin typeface="Calibri"/>
                        <a:ea typeface="Times New Roman"/>
                        <a:cs typeface="Times New Roman"/>
                      </a:endParaRPr>
                    </a:p>
                  </a:txBody>
                  <a:tcPr marL="29167" marR="2916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094822">
                <a:tc>
                  <a:txBody>
                    <a:bodyPr/>
                    <a:lstStyle/>
                    <a:p>
                      <a:pPr algn="ctr">
                        <a:lnSpc>
                          <a:spcPct val="150000"/>
                        </a:lnSpc>
                        <a:spcAft>
                          <a:spcPts val="0"/>
                        </a:spcAft>
                      </a:pPr>
                      <a:r>
                        <a:rPr lang="es-ES" sz="1000" b="1">
                          <a:latin typeface="Arial"/>
                          <a:ea typeface="Times New Roman"/>
                          <a:cs typeface="Times New Roman"/>
                        </a:rPr>
                        <a:t>PO9</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 EVALUAR Y ADMINISTRAR RIESGOS</a:t>
                      </a:r>
                      <a:endParaRPr lang="es-EC" sz="100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a:latin typeface="Arial"/>
                          <a:ea typeface="Times New Roman"/>
                          <a:cs typeface="Times New Roman"/>
                        </a:rPr>
                        <a:t>Elaborar un marco de trabajo de administración de riesgos el cual está integrado en los marcos gerenciales de riesgo operacional, evaluación de riesgos, mitigación del riesgo y comunicación de riesgos residuales.</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latin typeface="Arial"/>
                          <a:ea typeface="Times New Roman"/>
                          <a:cs typeface="Times New Roman"/>
                        </a:rPr>
                        <a:t>Los riesgos de TI no son identificados, analizados, tratados y comunicados de manera adecuada.</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729881">
                <a:tc>
                  <a:txBody>
                    <a:bodyPr/>
                    <a:lstStyle/>
                    <a:p>
                      <a:pPr algn="ctr">
                        <a:lnSpc>
                          <a:spcPct val="150000"/>
                        </a:lnSpc>
                        <a:spcAft>
                          <a:spcPts val="0"/>
                        </a:spcAft>
                      </a:pPr>
                      <a:r>
                        <a:rPr lang="es-ES" sz="1000" b="1" dirty="0">
                          <a:latin typeface="Arial"/>
                          <a:ea typeface="Times New Roman"/>
                          <a:cs typeface="Times New Roman"/>
                        </a:rPr>
                        <a:t>DS05</a:t>
                      </a:r>
                      <a:endParaRPr lang="es-EC" sz="1000" dirty="0">
                        <a:latin typeface="Calibri"/>
                        <a:ea typeface="Times New Roman"/>
                        <a:cs typeface="Times New Roman"/>
                      </a:endParaRPr>
                    </a:p>
                    <a:p>
                      <a:pPr algn="ctr">
                        <a:lnSpc>
                          <a:spcPct val="150000"/>
                        </a:lnSpc>
                        <a:spcAft>
                          <a:spcPts val="0"/>
                        </a:spcAft>
                      </a:pPr>
                      <a:r>
                        <a:rPr lang="es-ES" sz="1000" b="1" dirty="0">
                          <a:latin typeface="Arial"/>
                          <a:ea typeface="Times New Roman"/>
                          <a:cs typeface="Times New Roman"/>
                        </a:rPr>
                        <a:t> GARANTIZAR LA SEGURIDAD DE LOS SISTEMAS.</a:t>
                      </a:r>
                      <a:endParaRPr lang="es-EC" sz="1000" dirty="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a:latin typeface="Arial"/>
                          <a:ea typeface="Times New Roman"/>
                          <a:cs typeface="Times New Roman"/>
                        </a:rPr>
                        <a:t>Definir políticas, procedimientos y estándares de seguridad de TI y en el monitoreo, detección, reporte y resolución de las vulnerabilidades e incidentes de seguridad.</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dirty="0">
                          <a:solidFill>
                            <a:srgbClr val="000000"/>
                          </a:solidFill>
                          <a:latin typeface="Arial"/>
                          <a:ea typeface="Times New Roman"/>
                          <a:cs typeface="Times New Roman"/>
                        </a:rPr>
                        <a:t>No se tiene criterios para comparar la gestión de la seguridad de los sistemas (accesos, autorizaciones, modificaciones) antes, durante y después de su uso.</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729881">
                <a:tc>
                  <a:txBody>
                    <a:bodyPr/>
                    <a:lstStyle/>
                    <a:p>
                      <a:pPr algn="ctr">
                        <a:lnSpc>
                          <a:spcPct val="150000"/>
                        </a:lnSpc>
                        <a:spcAft>
                          <a:spcPts val="0"/>
                        </a:spcAft>
                      </a:pPr>
                      <a:r>
                        <a:rPr lang="es-ES" sz="1000" b="1">
                          <a:latin typeface="Arial"/>
                          <a:ea typeface="Times New Roman"/>
                          <a:cs typeface="Times New Roman"/>
                        </a:rPr>
                        <a:t>PO2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DEFINIR LA ARQUITECTURA DE LA INFORMACIÓN</a:t>
                      </a:r>
                      <a:endParaRPr lang="es-EC" sz="100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latin typeface="Arial"/>
                          <a:ea typeface="Times New Roman"/>
                          <a:cs typeface="Times New Roman"/>
                        </a:rPr>
                        <a:t>Establecer un modelo de datos empresarial que incluya un esquema de clasificación de información que garantice la integridad y consistencia de todos los datos.</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solidFill>
                            <a:srgbClr val="000000"/>
                          </a:solidFill>
                          <a:latin typeface="Arial"/>
                          <a:ea typeface="Times New Roman"/>
                          <a:cs typeface="Times New Roman"/>
                        </a:rPr>
                        <a:t>Datos diversos de varias fuentes, no se mantiene un estándar o formato.  Los datos pueden ser modificados y no se puede determinar la veracidad de los mismos.</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729881">
                <a:tc>
                  <a:txBody>
                    <a:bodyPr/>
                    <a:lstStyle/>
                    <a:p>
                      <a:pPr algn="ctr">
                        <a:lnSpc>
                          <a:spcPct val="150000"/>
                        </a:lnSpc>
                        <a:spcAft>
                          <a:spcPts val="0"/>
                        </a:spcAft>
                      </a:pPr>
                      <a:r>
                        <a:rPr lang="es-ES" sz="1000" b="1">
                          <a:latin typeface="Arial"/>
                          <a:ea typeface="Times New Roman"/>
                          <a:cs typeface="Times New Roman"/>
                        </a:rPr>
                        <a:t>DS01</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DEFINIR Y ADMINISTRAR NIVELES DE SERVICIO</a:t>
                      </a:r>
                      <a:endParaRPr lang="es-EC" sz="100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a:latin typeface="Arial"/>
                          <a:ea typeface="Times New Roman"/>
                          <a:cs typeface="Times New Roman"/>
                        </a:rPr>
                        <a:t>Identificar los requerimientos de servicio, el acuerdo de niveles de servicio y el monitoreo del cumplimiento de los niveles de servicio.</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a:solidFill>
                            <a:srgbClr val="000000"/>
                          </a:solidFill>
                          <a:latin typeface="Arial"/>
                          <a:ea typeface="Times New Roman"/>
                          <a:cs typeface="Times New Roman"/>
                        </a:rPr>
                        <a:t>Incumplir estándares de servicio por falta de control y de seguimiento por servicio. Las especificaciones pueden estar mal detalladas o incompletas.</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1094822">
                <a:tc>
                  <a:txBody>
                    <a:bodyPr/>
                    <a:lstStyle/>
                    <a:p>
                      <a:pPr algn="ctr">
                        <a:lnSpc>
                          <a:spcPct val="150000"/>
                        </a:lnSpc>
                        <a:spcAft>
                          <a:spcPts val="0"/>
                        </a:spcAft>
                      </a:pPr>
                      <a:r>
                        <a:rPr lang="es-ES" sz="1000" b="1">
                          <a:latin typeface="Arial"/>
                          <a:ea typeface="Times New Roman"/>
                          <a:cs typeface="Times New Roman"/>
                        </a:rPr>
                        <a:t>DS02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ADMINISTRAR SERVICIOS DE TERCEROS</a:t>
                      </a:r>
                      <a:endParaRPr lang="es-EC" sz="100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a:latin typeface="Arial"/>
                          <a:ea typeface="Times New Roman"/>
                          <a:cs typeface="Times New Roman"/>
                        </a:rPr>
                        <a:t>Establecer relaciones y responsabilidades bilaterales con proveedores calificados de servicios cumplidos por  terceros, y el monitoreo de la prestación del servicio para verificar y asegurar la adherencia a los convenios.</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solidFill>
                            <a:srgbClr val="000000"/>
                          </a:solidFill>
                          <a:latin typeface="Arial"/>
                          <a:ea typeface="Times New Roman"/>
                          <a:cs typeface="Times New Roman"/>
                        </a:rPr>
                        <a:t>Desconocimiento de las responsabilidades contractuales de los proveedores por servicio prestado, puede ocasionar incumplimiento de contratos o convenios. </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547411">
                <a:tc>
                  <a:txBody>
                    <a:bodyPr/>
                    <a:lstStyle/>
                    <a:p>
                      <a:pPr algn="ctr">
                        <a:lnSpc>
                          <a:spcPct val="150000"/>
                        </a:lnSpc>
                        <a:spcAft>
                          <a:spcPts val="0"/>
                        </a:spcAft>
                      </a:pPr>
                      <a:r>
                        <a:rPr lang="es-ES" sz="1000" b="1">
                          <a:latin typeface="Arial"/>
                          <a:ea typeface="Times New Roman"/>
                          <a:cs typeface="Times New Roman"/>
                        </a:rPr>
                        <a:t>DS12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ADMINISTRAR EL AMBIENTE FÍSICO</a:t>
                      </a:r>
                      <a:endParaRPr lang="es-EC" sz="1000">
                        <a:latin typeface="Calibri"/>
                        <a:ea typeface="Times New Roman"/>
                        <a:cs typeface="Times New Roman"/>
                      </a:endParaRPr>
                    </a:p>
                  </a:txBody>
                  <a:tcPr marL="29167" marR="29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a:latin typeface="Arial"/>
                          <a:ea typeface="Times New Roman"/>
                          <a:cs typeface="Times New Roman"/>
                        </a:rPr>
                        <a:t>Proporcionar y mantener un ambiente físico adecuado para proteger los activos de TI contra acceso, daño o robo.</a:t>
                      </a:r>
                      <a:endParaRPr lang="es-EC" sz="100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dirty="0">
                          <a:latin typeface="Arial"/>
                          <a:ea typeface="Times New Roman"/>
                          <a:cs typeface="Times New Roman"/>
                        </a:rPr>
                        <a:t>Se producen interrupciones en los Servicios de TI debido a problemas físicos de los Equipos y/o Instalaciones.</a:t>
                      </a:r>
                      <a:endParaRPr lang="es-EC" sz="1000" dirty="0">
                        <a:latin typeface="Calibri"/>
                        <a:ea typeface="Times New Roman"/>
                        <a:cs typeface="Times New Roman"/>
                      </a:endParaRPr>
                    </a:p>
                  </a:txBody>
                  <a:tcPr marL="29167" marR="29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7" name="6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b="1" dirty="0" smtClean="0"/>
              <a:t>5. Valoración y Evaluación de controles</a:t>
            </a:r>
            <a:endParaRPr lang="es-ES"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4" name="53 Tabla"/>
          <p:cNvGraphicFramePr>
            <a:graphicFrameLocks noGrp="1"/>
          </p:cNvGraphicFramePr>
          <p:nvPr/>
        </p:nvGraphicFramePr>
        <p:xfrm>
          <a:off x="1043608" y="1173436"/>
          <a:ext cx="7200800" cy="5532120"/>
        </p:xfrm>
        <a:graphic>
          <a:graphicData uri="http://schemas.openxmlformats.org/drawingml/2006/table">
            <a:tbl>
              <a:tblPr/>
              <a:tblGrid>
                <a:gridCol w="1874067"/>
                <a:gridCol w="5326733"/>
              </a:tblGrid>
              <a:tr h="119813">
                <a:tc>
                  <a:txBody>
                    <a:bodyPr/>
                    <a:lstStyle/>
                    <a:p>
                      <a:pPr algn="ctr">
                        <a:lnSpc>
                          <a:spcPct val="150000"/>
                        </a:lnSpc>
                        <a:spcAft>
                          <a:spcPts val="0"/>
                        </a:spcAft>
                      </a:pPr>
                      <a:r>
                        <a:rPr lang="es-ES" sz="1100" b="1" dirty="0">
                          <a:solidFill>
                            <a:srgbClr val="000000"/>
                          </a:solidFill>
                          <a:latin typeface="Arial"/>
                          <a:ea typeface="Times New Roman"/>
                          <a:cs typeface="Times New Roman"/>
                        </a:rPr>
                        <a:t>PROCESOS DE TI</a:t>
                      </a:r>
                      <a:endParaRPr lang="es-EC" sz="1100" dirty="0">
                        <a:latin typeface="Calibri"/>
                        <a:ea typeface="Times New Roman"/>
                        <a:cs typeface="Times New Roman"/>
                      </a:endParaRPr>
                    </a:p>
                  </a:txBody>
                  <a:tcPr marL="27033" marR="27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100" b="1">
                          <a:solidFill>
                            <a:srgbClr val="000000"/>
                          </a:solidFill>
                          <a:latin typeface="Arial"/>
                          <a:ea typeface="Times New Roman"/>
                          <a:cs typeface="Times New Roman"/>
                        </a:rPr>
                        <a:t>OBJETIVOS DE CONTROL</a:t>
                      </a:r>
                      <a:endParaRPr lang="es-EC" sz="1100">
                        <a:latin typeface="Calibri"/>
                        <a:ea typeface="Times New Roman"/>
                        <a:cs typeface="Times New Roman"/>
                      </a:endParaRPr>
                    </a:p>
                  </a:txBody>
                  <a:tcPr marL="27033" marR="27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718876">
                <a:tc>
                  <a:txBody>
                    <a:bodyPr/>
                    <a:lstStyle/>
                    <a:p>
                      <a:pPr algn="ctr">
                        <a:lnSpc>
                          <a:spcPct val="150000"/>
                        </a:lnSpc>
                        <a:spcAft>
                          <a:spcPts val="0"/>
                        </a:spcAft>
                      </a:pPr>
                      <a:r>
                        <a:rPr lang="es-ES" sz="1100" b="1" dirty="0">
                          <a:latin typeface="Arial"/>
                          <a:ea typeface="Times New Roman"/>
                          <a:cs typeface="Times New Roman"/>
                        </a:rPr>
                        <a:t>PO9 </a:t>
                      </a:r>
                      <a:endParaRPr lang="es-EC" sz="1100" dirty="0">
                        <a:latin typeface="Calibri"/>
                        <a:ea typeface="Times New Roman"/>
                        <a:cs typeface="Times New Roman"/>
                      </a:endParaRPr>
                    </a:p>
                    <a:p>
                      <a:pPr algn="ctr">
                        <a:lnSpc>
                          <a:spcPct val="150000"/>
                        </a:lnSpc>
                        <a:spcAft>
                          <a:spcPts val="0"/>
                        </a:spcAft>
                      </a:pPr>
                      <a:r>
                        <a:rPr lang="es-ES" sz="1100" b="1" dirty="0">
                          <a:latin typeface="Arial"/>
                          <a:ea typeface="Times New Roman"/>
                          <a:cs typeface="Times New Roman"/>
                        </a:rPr>
                        <a:t>EVALUAR Y ADMINISTRAR RIESGOS</a:t>
                      </a:r>
                      <a:endParaRPr lang="es-EC" sz="1100" dirty="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100">
                          <a:latin typeface="Arial"/>
                          <a:ea typeface="Times New Roman"/>
                          <a:cs typeface="Times New Roman"/>
                        </a:rPr>
                        <a:t>PO9.1  Marco de Trabajo de Administración de Riesgos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PO9.2  Establecimiento del Contexto del Riesgo</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PO9.3  Identificación de Eventos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PO9.4  Evaluación de Riesgos de TI</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PO9.5  Respuesta a los Riesgos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PO9.6  Mantenimiento y Monitoreo de un Plan de Acción de Riesgos</a:t>
                      </a:r>
                      <a:endParaRPr lang="es-EC" sz="110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317939">
                <a:tc>
                  <a:txBody>
                    <a:bodyPr/>
                    <a:lstStyle/>
                    <a:p>
                      <a:pPr algn="ctr">
                        <a:lnSpc>
                          <a:spcPct val="150000"/>
                        </a:lnSpc>
                        <a:spcAft>
                          <a:spcPts val="0"/>
                        </a:spcAft>
                      </a:pPr>
                      <a:r>
                        <a:rPr lang="es-ES" sz="1100" b="1">
                          <a:latin typeface="Arial"/>
                          <a:ea typeface="Times New Roman"/>
                          <a:cs typeface="Times New Roman"/>
                        </a:rPr>
                        <a:t>DS05 </a:t>
                      </a:r>
                      <a:endParaRPr lang="es-EC" sz="1100">
                        <a:latin typeface="Calibri"/>
                        <a:ea typeface="Times New Roman"/>
                        <a:cs typeface="Times New Roman"/>
                      </a:endParaRPr>
                    </a:p>
                    <a:p>
                      <a:pPr algn="ctr">
                        <a:lnSpc>
                          <a:spcPct val="150000"/>
                        </a:lnSpc>
                        <a:spcAft>
                          <a:spcPts val="0"/>
                        </a:spcAft>
                      </a:pPr>
                      <a:r>
                        <a:rPr lang="es-ES" sz="1100" b="1">
                          <a:latin typeface="Arial"/>
                          <a:ea typeface="Times New Roman"/>
                          <a:cs typeface="Times New Roman"/>
                        </a:rPr>
                        <a:t>GARANTIZAR LA SEGURIDAD DE LOS SISTEMAS</a:t>
                      </a:r>
                      <a:endParaRPr lang="es-EC" sz="110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100" dirty="0">
                          <a:latin typeface="Arial"/>
                          <a:ea typeface="Times New Roman"/>
                          <a:cs typeface="Times New Roman"/>
                        </a:rPr>
                        <a:t>DS5.1  Administración de la Seguridad de TI</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DS5.2  Plan de Seguridad de TI</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DS5.3  Administración de Identidad</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DS5.4  Administración de Cuentas del Usuario</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DS5.5  Pruebas, Vigilancia y Monitoreo de la Seguridad</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DS5.6  Definición de Incidente de Seguridad</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DS5.7  Protección de la Tecnología de Seguridad</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DS5.8  Administración de Llaves Criptográficas</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DS5.9  Prevención, Detección y Corrección de Software Malicioso</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DS5.10  Seguridad de la Red</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DS5.11  Intercambio de Datos Sensitivos</a:t>
                      </a:r>
                      <a:endParaRPr lang="es-EC" sz="1100" dirty="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99064">
                <a:tc>
                  <a:txBody>
                    <a:bodyPr/>
                    <a:lstStyle/>
                    <a:p>
                      <a:pPr algn="ctr">
                        <a:lnSpc>
                          <a:spcPct val="150000"/>
                        </a:lnSpc>
                        <a:spcAft>
                          <a:spcPts val="0"/>
                        </a:spcAft>
                      </a:pPr>
                      <a:r>
                        <a:rPr lang="es-ES" sz="1100" b="1">
                          <a:latin typeface="Arial"/>
                          <a:ea typeface="Times New Roman"/>
                          <a:cs typeface="Times New Roman"/>
                        </a:rPr>
                        <a:t>PO2 </a:t>
                      </a:r>
                      <a:endParaRPr lang="es-EC" sz="1100">
                        <a:latin typeface="Calibri"/>
                        <a:ea typeface="Times New Roman"/>
                        <a:cs typeface="Times New Roman"/>
                      </a:endParaRPr>
                    </a:p>
                    <a:p>
                      <a:pPr algn="ctr">
                        <a:lnSpc>
                          <a:spcPct val="150000"/>
                        </a:lnSpc>
                        <a:spcAft>
                          <a:spcPts val="0"/>
                        </a:spcAft>
                      </a:pPr>
                      <a:r>
                        <a:rPr lang="es-ES" sz="1100" b="1">
                          <a:latin typeface="Arial"/>
                          <a:ea typeface="Times New Roman"/>
                          <a:cs typeface="Times New Roman"/>
                        </a:rPr>
                        <a:t>DEFINIR LA ARQUITECTURA DE LA INFORMACIÓN</a:t>
                      </a:r>
                      <a:endParaRPr lang="es-EC" sz="110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100" dirty="0">
                          <a:latin typeface="Arial"/>
                          <a:ea typeface="Times New Roman"/>
                          <a:cs typeface="Times New Roman"/>
                        </a:rPr>
                        <a:t>PO2.1  Modelo de Arquitectura de Información Empresarial</a:t>
                      </a:r>
                      <a:endParaRPr lang="es-EC" sz="1100" dirty="0">
                        <a:latin typeface="Calibri"/>
                        <a:ea typeface="Times New Roman"/>
                        <a:cs typeface="Times New Roman"/>
                      </a:endParaRPr>
                    </a:p>
                    <a:p>
                      <a:pPr marL="471170" indent="-471170" algn="just">
                        <a:lnSpc>
                          <a:spcPct val="150000"/>
                        </a:lnSpc>
                        <a:spcAft>
                          <a:spcPts val="0"/>
                        </a:spcAft>
                      </a:pPr>
                      <a:r>
                        <a:rPr lang="es-ES" sz="1100" dirty="0">
                          <a:latin typeface="Arial"/>
                          <a:ea typeface="Times New Roman"/>
                          <a:cs typeface="Times New Roman"/>
                        </a:rPr>
                        <a:t>PO2.2 Diccionario de Datos Empresarial y Reglas de Sintaxis de     Datos</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PO2.3  Esquema de Clasificación de Datos</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PO2.4  Administración de Integridad</a:t>
                      </a:r>
                      <a:endParaRPr lang="es-EC" sz="1100" dirty="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bl>
          </a:graphicData>
        </a:graphic>
      </p:graphicFrame>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7" name="6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04800" y="615052"/>
            <a:ext cx="8686800" cy="838200"/>
          </a:xfrm>
        </p:spPr>
        <p:txBody>
          <a:bodyPr>
            <a:normAutofit fontScale="90000"/>
          </a:bodyPr>
          <a:lstStyle/>
          <a:p>
            <a:r>
              <a:rPr lang="es-ES" b="1" dirty="0" smtClean="0"/>
              <a:t>5. Valoración y Evaluación de controles</a:t>
            </a:r>
            <a:br>
              <a:rPr lang="es-ES" b="1" dirty="0" smtClean="0"/>
            </a:br>
            <a:r>
              <a:rPr lang="es-ES" sz="2700" b="1" cap="none" dirty="0" smtClean="0"/>
              <a:t>(continuación)</a:t>
            </a:r>
            <a:endParaRPr lang="es-ES" sz="2700" cap="none"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4" name="53 Tabla"/>
          <p:cNvGraphicFramePr>
            <a:graphicFrameLocks noGrp="1"/>
          </p:cNvGraphicFramePr>
          <p:nvPr/>
        </p:nvGraphicFramePr>
        <p:xfrm>
          <a:off x="899592" y="1643608"/>
          <a:ext cx="7200800" cy="4023360"/>
        </p:xfrm>
        <a:graphic>
          <a:graphicData uri="http://schemas.openxmlformats.org/drawingml/2006/table">
            <a:tbl>
              <a:tblPr/>
              <a:tblGrid>
                <a:gridCol w="1874067"/>
                <a:gridCol w="5326733"/>
              </a:tblGrid>
              <a:tr h="119813">
                <a:tc>
                  <a:txBody>
                    <a:bodyPr/>
                    <a:lstStyle/>
                    <a:p>
                      <a:pPr algn="ctr">
                        <a:lnSpc>
                          <a:spcPct val="150000"/>
                        </a:lnSpc>
                        <a:spcAft>
                          <a:spcPts val="0"/>
                        </a:spcAft>
                      </a:pPr>
                      <a:r>
                        <a:rPr lang="es-ES" sz="1100" b="1" dirty="0">
                          <a:solidFill>
                            <a:srgbClr val="000000"/>
                          </a:solidFill>
                          <a:latin typeface="Arial"/>
                          <a:ea typeface="Times New Roman"/>
                          <a:cs typeface="Times New Roman"/>
                        </a:rPr>
                        <a:t>PROCESOS DE TI</a:t>
                      </a:r>
                      <a:endParaRPr lang="es-EC" sz="1100" dirty="0">
                        <a:latin typeface="Calibri"/>
                        <a:ea typeface="Times New Roman"/>
                        <a:cs typeface="Times New Roman"/>
                      </a:endParaRPr>
                    </a:p>
                  </a:txBody>
                  <a:tcPr marL="27033" marR="27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100" b="1">
                          <a:solidFill>
                            <a:srgbClr val="000000"/>
                          </a:solidFill>
                          <a:latin typeface="Arial"/>
                          <a:ea typeface="Times New Roman"/>
                          <a:cs typeface="Times New Roman"/>
                        </a:rPr>
                        <a:t>OBJETIVOS DE CONTROL</a:t>
                      </a:r>
                      <a:endParaRPr lang="es-EC" sz="1100">
                        <a:latin typeface="Calibri"/>
                        <a:ea typeface="Times New Roman"/>
                        <a:cs typeface="Times New Roman"/>
                      </a:endParaRPr>
                    </a:p>
                  </a:txBody>
                  <a:tcPr marL="27033" marR="2703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078314">
                <a:tc>
                  <a:txBody>
                    <a:bodyPr/>
                    <a:lstStyle/>
                    <a:p>
                      <a:pPr algn="ctr">
                        <a:lnSpc>
                          <a:spcPct val="150000"/>
                        </a:lnSpc>
                        <a:spcAft>
                          <a:spcPts val="0"/>
                        </a:spcAft>
                      </a:pPr>
                      <a:r>
                        <a:rPr lang="es-ES" sz="1100" b="1" dirty="0">
                          <a:latin typeface="Arial"/>
                          <a:ea typeface="Times New Roman"/>
                          <a:cs typeface="Times New Roman"/>
                        </a:rPr>
                        <a:t>DS01</a:t>
                      </a:r>
                      <a:endParaRPr lang="es-EC" sz="1100" dirty="0">
                        <a:latin typeface="Calibri"/>
                        <a:ea typeface="Times New Roman"/>
                        <a:cs typeface="Times New Roman"/>
                      </a:endParaRPr>
                    </a:p>
                    <a:p>
                      <a:pPr algn="ctr">
                        <a:lnSpc>
                          <a:spcPct val="150000"/>
                        </a:lnSpc>
                        <a:spcAft>
                          <a:spcPts val="0"/>
                        </a:spcAft>
                      </a:pPr>
                      <a:r>
                        <a:rPr lang="es-ES" sz="1100" b="1" dirty="0">
                          <a:latin typeface="Arial"/>
                          <a:ea typeface="Times New Roman"/>
                          <a:cs typeface="Times New Roman"/>
                        </a:rPr>
                        <a:t>DEFINIR Y ADMINISTRAR NIVELES DE SERVICIO</a:t>
                      </a:r>
                      <a:endParaRPr lang="es-EC" sz="1100" dirty="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471170" indent="-471170" algn="just">
                        <a:lnSpc>
                          <a:spcPct val="150000"/>
                        </a:lnSpc>
                        <a:spcAft>
                          <a:spcPts val="0"/>
                        </a:spcAft>
                      </a:pPr>
                      <a:r>
                        <a:rPr lang="es-ES" sz="1100">
                          <a:latin typeface="Arial"/>
                          <a:ea typeface="Times New Roman"/>
                          <a:cs typeface="Times New Roman"/>
                        </a:rPr>
                        <a:t>DS1.1 Marco de Trabajo de la Administración de los Niveles de Servicio</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DS1.2  Definición de Servicios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DS1.3  Acuerdos de Niveles de Servicio</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DS1.4  Acuerdos de Niveles de Operación</a:t>
                      </a:r>
                      <a:endParaRPr lang="es-EC" sz="1100">
                        <a:latin typeface="Calibri"/>
                        <a:ea typeface="Times New Roman"/>
                        <a:cs typeface="Times New Roman"/>
                      </a:endParaRPr>
                    </a:p>
                    <a:p>
                      <a:pPr marL="471170" indent="-471170" algn="just">
                        <a:lnSpc>
                          <a:spcPct val="150000"/>
                        </a:lnSpc>
                        <a:spcAft>
                          <a:spcPts val="0"/>
                        </a:spcAft>
                      </a:pPr>
                      <a:r>
                        <a:rPr lang="es-ES" sz="1100">
                          <a:latin typeface="Arial"/>
                          <a:ea typeface="Times New Roman"/>
                          <a:cs typeface="Times New Roman"/>
                        </a:rPr>
                        <a:t>DS1.5 Monitoreo y Reporte del Cumplimento de los Niveles de Servicio</a:t>
                      </a:r>
                      <a:endParaRPr lang="es-EC" sz="1100">
                        <a:latin typeface="Calibri"/>
                        <a:ea typeface="Times New Roman"/>
                        <a:cs typeface="Times New Roman"/>
                      </a:endParaRPr>
                    </a:p>
                    <a:p>
                      <a:pPr marL="471170" indent="-471170" algn="just">
                        <a:lnSpc>
                          <a:spcPct val="150000"/>
                        </a:lnSpc>
                        <a:spcAft>
                          <a:spcPts val="0"/>
                        </a:spcAft>
                      </a:pPr>
                      <a:r>
                        <a:rPr lang="es-ES" sz="1100">
                          <a:latin typeface="Arial"/>
                          <a:ea typeface="Times New Roman"/>
                          <a:cs typeface="Times New Roman"/>
                        </a:rPr>
                        <a:t>DS1.6 Revisión de los Acuerdos de Niveles de Servicio y de los Contratos</a:t>
                      </a:r>
                      <a:endParaRPr lang="es-EC" sz="110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79251">
                <a:tc>
                  <a:txBody>
                    <a:bodyPr/>
                    <a:lstStyle/>
                    <a:p>
                      <a:pPr algn="ctr">
                        <a:lnSpc>
                          <a:spcPct val="150000"/>
                        </a:lnSpc>
                        <a:spcAft>
                          <a:spcPts val="0"/>
                        </a:spcAft>
                      </a:pPr>
                      <a:r>
                        <a:rPr lang="es-ES" sz="1100" b="1">
                          <a:latin typeface="Arial"/>
                          <a:ea typeface="Times New Roman"/>
                          <a:cs typeface="Times New Roman"/>
                        </a:rPr>
                        <a:t>DS02 </a:t>
                      </a:r>
                      <a:endParaRPr lang="es-EC" sz="1100">
                        <a:latin typeface="Calibri"/>
                        <a:ea typeface="Times New Roman"/>
                        <a:cs typeface="Times New Roman"/>
                      </a:endParaRPr>
                    </a:p>
                    <a:p>
                      <a:pPr algn="ctr">
                        <a:lnSpc>
                          <a:spcPct val="150000"/>
                        </a:lnSpc>
                        <a:spcAft>
                          <a:spcPts val="0"/>
                        </a:spcAft>
                      </a:pPr>
                      <a:r>
                        <a:rPr lang="es-ES" sz="1100" b="1">
                          <a:latin typeface="Arial"/>
                          <a:ea typeface="Times New Roman"/>
                          <a:cs typeface="Times New Roman"/>
                        </a:rPr>
                        <a:t>ADMINISTRAR SERVICIOS DE TERCEROS</a:t>
                      </a:r>
                      <a:endParaRPr lang="es-EC" sz="110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100">
                          <a:latin typeface="Arial"/>
                          <a:ea typeface="Times New Roman"/>
                          <a:cs typeface="Times New Roman"/>
                        </a:rPr>
                        <a:t>DS2.1  Identificación de Todas las Relaciones con Proveedores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DS2.2  Gestión de Relaciones con Proveedores</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DS2.3  Administración de Riesgos del Proveedor</a:t>
                      </a:r>
                      <a:endParaRPr lang="es-EC" sz="1100">
                        <a:latin typeface="Calibri"/>
                        <a:ea typeface="Times New Roman"/>
                        <a:cs typeface="Times New Roman"/>
                      </a:endParaRPr>
                    </a:p>
                    <a:p>
                      <a:pPr algn="just">
                        <a:lnSpc>
                          <a:spcPct val="150000"/>
                        </a:lnSpc>
                        <a:spcAft>
                          <a:spcPts val="0"/>
                        </a:spcAft>
                      </a:pPr>
                      <a:r>
                        <a:rPr lang="es-ES" sz="1100">
                          <a:latin typeface="Arial"/>
                          <a:ea typeface="Times New Roman"/>
                          <a:cs typeface="Times New Roman"/>
                        </a:rPr>
                        <a:t>DS2.4  Monitoreo del Desempeño del Proveedor</a:t>
                      </a:r>
                      <a:endParaRPr lang="es-EC" sz="110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599064">
                <a:tc>
                  <a:txBody>
                    <a:bodyPr/>
                    <a:lstStyle/>
                    <a:p>
                      <a:pPr algn="ctr">
                        <a:lnSpc>
                          <a:spcPct val="150000"/>
                        </a:lnSpc>
                        <a:spcAft>
                          <a:spcPts val="0"/>
                        </a:spcAft>
                      </a:pPr>
                      <a:r>
                        <a:rPr lang="es-ES" sz="1100" b="1">
                          <a:latin typeface="Arial"/>
                          <a:ea typeface="Times New Roman"/>
                          <a:cs typeface="Times New Roman"/>
                        </a:rPr>
                        <a:t>DS12</a:t>
                      </a:r>
                      <a:endParaRPr lang="es-EC" sz="1100">
                        <a:latin typeface="Calibri"/>
                        <a:ea typeface="Times New Roman"/>
                        <a:cs typeface="Times New Roman"/>
                      </a:endParaRPr>
                    </a:p>
                    <a:p>
                      <a:pPr algn="ctr">
                        <a:lnSpc>
                          <a:spcPct val="150000"/>
                        </a:lnSpc>
                        <a:spcAft>
                          <a:spcPts val="0"/>
                        </a:spcAft>
                      </a:pPr>
                      <a:r>
                        <a:rPr lang="es-ES" sz="1100" b="1">
                          <a:latin typeface="Arial"/>
                          <a:ea typeface="Times New Roman"/>
                          <a:cs typeface="Times New Roman"/>
                        </a:rPr>
                        <a:t>ADMINISTRAR EL AMBIENTE FÍSICO</a:t>
                      </a:r>
                      <a:endParaRPr lang="es-EC" sz="1100">
                        <a:latin typeface="Calibri"/>
                        <a:ea typeface="Times New Roman"/>
                        <a:cs typeface="Times New Roman"/>
                      </a:endParaRPr>
                    </a:p>
                  </a:txBody>
                  <a:tcPr marL="27033" marR="2703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100" dirty="0">
                          <a:latin typeface="Arial"/>
                          <a:ea typeface="Times New Roman"/>
                          <a:cs typeface="Times New Roman"/>
                        </a:rPr>
                        <a:t>DS12.1  Selección y Diseño del Centro de Datos</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DS12.2  Medidas de Seguridad Física</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DS12.3  Acceso Físico</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DS12.4  Protección Contra Factores Ambientales</a:t>
                      </a:r>
                      <a:endParaRPr lang="es-EC" sz="1100" dirty="0">
                        <a:latin typeface="Calibri"/>
                        <a:ea typeface="Times New Roman"/>
                        <a:cs typeface="Times New Roman"/>
                      </a:endParaRPr>
                    </a:p>
                    <a:p>
                      <a:pPr algn="just">
                        <a:lnSpc>
                          <a:spcPct val="150000"/>
                        </a:lnSpc>
                        <a:spcAft>
                          <a:spcPts val="0"/>
                        </a:spcAft>
                      </a:pPr>
                      <a:r>
                        <a:rPr lang="es-ES" sz="1100" dirty="0">
                          <a:latin typeface="Arial"/>
                          <a:ea typeface="Times New Roman"/>
                          <a:cs typeface="Times New Roman"/>
                        </a:rPr>
                        <a:t>DS12.5  Administración de Instalaciones Físicas</a:t>
                      </a:r>
                      <a:endParaRPr lang="es-EC" sz="1100" dirty="0">
                        <a:latin typeface="Calibri"/>
                        <a:ea typeface="Times New Roman"/>
                        <a:cs typeface="Times New Roman"/>
                      </a:endParaRPr>
                    </a:p>
                  </a:txBody>
                  <a:tcPr marL="27033" marR="2703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7384"/>
            <a:ext cx="8229600" cy="1143000"/>
          </a:xfrm>
        </p:spPr>
        <p:txBody>
          <a:bodyPr>
            <a:normAutofit/>
          </a:bodyPr>
          <a:lstStyle/>
          <a:p>
            <a:pPr algn="ctr"/>
            <a:r>
              <a:rPr lang="es-ES" b="1" dirty="0" smtClean="0"/>
              <a:t>Matriz de riesgos resultante</a:t>
            </a:r>
            <a:endParaRPr lang="es-E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11 Tabla"/>
          <p:cNvGraphicFramePr>
            <a:graphicFrameLocks noGrp="1"/>
          </p:cNvGraphicFramePr>
          <p:nvPr/>
        </p:nvGraphicFramePr>
        <p:xfrm>
          <a:off x="15487" y="933430"/>
          <a:ext cx="9075130" cy="5782903"/>
        </p:xfrm>
        <a:graphic>
          <a:graphicData uri="http://schemas.openxmlformats.org/drawingml/2006/table">
            <a:tbl>
              <a:tblPr/>
              <a:tblGrid>
                <a:gridCol w="1811020"/>
                <a:gridCol w="2176538"/>
                <a:gridCol w="5087572"/>
              </a:tblGrid>
              <a:tr h="204034">
                <a:tc>
                  <a:txBody>
                    <a:bodyPr/>
                    <a:lstStyle/>
                    <a:p>
                      <a:pPr algn="ctr">
                        <a:lnSpc>
                          <a:spcPct val="150000"/>
                        </a:lnSpc>
                        <a:spcAft>
                          <a:spcPts val="0"/>
                        </a:spcAft>
                      </a:pPr>
                      <a:r>
                        <a:rPr lang="es-ES" sz="1000" b="1" dirty="0">
                          <a:solidFill>
                            <a:srgbClr val="000000"/>
                          </a:solidFill>
                          <a:latin typeface="Arial"/>
                          <a:ea typeface="Times New Roman"/>
                          <a:cs typeface="Times New Roman"/>
                        </a:rPr>
                        <a:t>PROCESOS DE TI</a:t>
                      </a:r>
                      <a:endParaRPr lang="es-EC" sz="1000" dirty="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OBJETIVOS DE CONTROL</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solidFill>
                            <a:srgbClr val="000000"/>
                          </a:solidFill>
                          <a:latin typeface="Arial"/>
                          <a:ea typeface="Times New Roman"/>
                          <a:cs typeface="Times New Roman"/>
                        </a:rPr>
                        <a:t>RIESGOS</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326223">
                <a:tc rowSpan="6">
                  <a:txBody>
                    <a:bodyPr/>
                    <a:lstStyle/>
                    <a:p>
                      <a:pPr algn="ctr">
                        <a:lnSpc>
                          <a:spcPct val="150000"/>
                        </a:lnSpc>
                        <a:spcAft>
                          <a:spcPts val="0"/>
                        </a:spcAft>
                      </a:pPr>
                      <a:r>
                        <a:rPr lang="es-ES" sz="1000" b="1" dirty="0">
                          <a:latin typeface="Arial"/>
                          <a:ea typeface="Times New Roman"/>
                          <a:cs typeface="Times New Roman"/>
                        </a:rPr>
                        <a:t>PO9 </a:t>
                      </a:r>
                      <a:endParaRPr lang="es-EC" sz="1000" dirty="0">
                        <a:latin typeface="Calibri"/>
                        <a:ea typeface="Times New Roman"/>
                        <a:cs typeface="Times New Roman"/>
                      </a:endParaRPr>
                    </a:p>
                    <a:p>
                      <a:pPr algn="ctr">
                        <a:lnSpc>
                          <a:spcPct val="150000"/>
                        </a:lnSpc>
                        <a:spcAft>
                          <a:spcPts val="0"/>
                        </a:spcAft>
                      </a:pPr>
                      <a:r>
                        <a:rPr lang="es-ES" sz="1000" b="1" dirty="0" smtClean="0">
                          <a:latin typeface="Arial"/>
                          <a:ea typeface="Times New Roman"/>
                          <a:cs typeface="Times New Roman"/>
                        </a:rPr>
                        <a:t>EVALUAR </a:t>
                      </a:r>
                      <a:r>
                        <a:rPr lang="es-ES" sz="1000" b="1" dirty="0">
                          <a:latin typeface="Arial"/>
                          <a:ea typeface="Times New Roman"/>
                          <a:cs typeface="Times New Roman"/>
                        </a:rPr>
                        <a:t>Y </a:t>
                      </a:r>
                      <a:endParaRPr lang="es-ES" sz="1000" b="1" dirty="0" smtClean="0">
                        <a:latin typeface="Arial"/>
                        <a:ea typeface="Times New Roman"/>
                        <a:cs typeface="Times New Roman"/>
                      </a:endParaRPr>
                    </a:p>
                    <a:p>
                      <a:pPr algn="ctr">
                        <a:lnSpc>
                          <a:spcPct val="150000"/>
                        </a:lnSpc>
                        <a:spcAft>
                          <a:spcPts val="0"/>
                        </a:spcAft>
                      </a:pPr>
                      <a:r>
                        <a:rPr lang="es-ES" sz="1000" b="1" dirty="0" smtClean="0">
                          <a:latin typeface="Arial"/>
                          <a:ea typeface="Times New Roman"/>
                          <a:cs typeface="Times New Roman"/>
                        </a:rPr>
                        <a:t>ADMINISTRAR </a:t>
                      </a:r>
                      <a:r>
                        <a:rPr lang="es-ES" sz="1000" b="1" dirty="0">
                          <a:latin typeface="Arial"/>
                          <a:ea typeface="Times New Roman"/>
                          <a:cs typeface="Times New Roman"/>
                        </a:rPr>
                        <a:t>RIESGOS</a:t>
                      </a:r>
                      <a:endParaRPr lang="es-EC" sz="1000" dirty="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000" b="1">
                          <a:latin typeface="Arial"/>
                          <a:ea typeface="Times New Roman"/>
                          <a:cs typeface="Times New Roman"/>
                        </a:rPr>
                        <a:t>PO 9.1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Marco de Trabajo de Administración de Riesgos</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latin typeface="Arial"/>
                          <a:ea typeface="Times New Roman"/>
                          <a:cs typeface="Times New Roman"/>
                        </a:rPr>
                        <a:t>Los riesgos de TI y riesgos de negocio gestionado de forma independiente.</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El impacto de un riesgo de TI en el negocio sin ser detectado.</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La falta de control de los costos de gestión de riesgos.</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Cada riesgo visto como una amenaza individual más que en un contexto global.</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Apoyo ineficaz para la evaluación del riesgo por la alta dirección.</a:t>
                      </a:r>
                      <a:endParaRPr lang="es-EC" sz="1000" dirty="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612103">
                <a:tc vMerge="1">
                  <a:txBody>
                    <a:bodyPr/>
                    <a:lstStyle/>
                    <a:p>
                      <a:endParaRPr lang="es-EC"/>
                    </a:p>
                  </a:txBody>
                  <a:tcPr/>
                </a:tc>
                <a:tc>
                  <a:txBody>
                    <a:bodyPr/>
                    <a:lstStyle/>
                    <a:p>
                      <a:pPr algn="ctr">
                        <a:lnSpc>
                          <a:spcPct val="150000"/>
                        </a:lnSpc>
                        <a:spcAft>
                          <a:spcPts val="0"/>
                        </a:spcAft>
                      </a:pPr>
                      <a:r>
                        <a:rPr lang="es-ES" sz="1000" b="1">
                          <a:latin typeface="Arial"/>
                          <a:ea typeface="Times New Roman"/>
                          <a:cs typeface="Times New Roman"/>
                        </a:rPr>
                        <a:t>PO 9.2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Establecimiento del Contexto del Riesgo</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a:latin typeface="Arial"/>
                          <a:ea typeface="Times New Roman"/>
                          <a:cs typeface="Times New Roman"/>
                        </a:rPr>
                        <a:t>Riesgos irrelevantes considerados importantes</a:t>
                      </a:r>
                      <a:endParaRPr lang="es-EC" sz="1000">
                        <a:latin typeface="Calibri"/>
                        <a:ea typeface="Times New Roman"/>
                        <a:cs typeface="Times New Roman"/>
                      </a:endParaRPr>
                    </a:p>
                    <a:p>
                      <a:pPr algn="just">
                        <a:lnSpc>
                          <a:spcPct val="150000"/>
                        </a:lnSpc>
                        <a:spcAft>
                          <a:spcPts val="0"/>
                        </a:spcAft>
                      </a:pPr>
                      <a:r>
                        <a:rPr lang="es-ES" sz="1000">
                          <a:latin typeface="Arial"/>
                          <a:ea typeface="Times New Roman"/>
                          <a:cs typeface="Times New Roman"/>
                        </a:rPr>
                        <a:t>Riesgos importantes no se da la debida atención</a:t>
                      </a:r>
                      <a:endParaRPr lang="es-EC" sz="1000">
                        <a:latin typeface="Calibri"/>
                        <a:ea typeface="Times New Roman"/>
                        <a:cs typeface="Times New Roman"/>
                      </a:endParaRPr>
                    </a:p>
                    <a:p>
                      <a:pPr algn="just">
                        <a:lnSpc>
                          <a:spcPct val="150000"/>
                        </a:lnSpc>
                        <a:spcAft>
                          <a:spcPts val="0"/>
                        </a:spcAft>
                      </a:pPr>
                      <a:r>
                        <a:rPr lang="es-ES" sz="1000">
                          <a:latin typeface="Arial"/>
                          <a:ea typeface="Times New Roman"/>
                          <a:cs typeface="Times New Roman"/>
                        </a:rPr>
                        <a:t>Enfoque inadecuado para la evaluación de riesgos</a:t>
                      </a:r>
                      <a:endParaRPr lang="es-EC" sz="100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510086">
                <a:tc vMerge="1">
                  <a:txBody>
                    <a:bodyPr/>
                    <a:lstStyle/>
                    <a:p>
                      <a:endParaRPr lang="es-EC"/>
                    </a:p>
                  </a:txBody>
                  <a:tcPr/>
                </a:tc>
                <a:tc>
                  <a:txBody>
                    <a:bodyPr/>
                    <a:lstStyle/>
                    <a:p>
                      <a:pPr algn="ctr">
                        <a:lnSpc>
                          <a:spcPct val="150000"/>
                        </a:lnSpc>
                        <a:spcAft>
                          <a:spcPts val="0"/>
                        </a:spcAft>
                      </a:pPr>
                      <a:r>
                        <a:rPr lang="es-ES" sz="1000" b="1">
                          <a:latin typeface="Arial"/>
                          <a:ea typeface="Times New Roman"/>
                          <a:cs typeface="Times New Roman"/>
                        </a:rPr>
                        <a:t>PO 9.3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Identificación de Eventos</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latin typeface="Arial"/>
                          <a:ea typeface="Times New Roman"/>
                          <a:cs typeface="Times New Roman"/>
                        </a:rPr>
                        <a:t>Los eventos del riesgo irrelevante identificado y enfocado, más adelante puede ser que </a:t>
                      </a:r>
                      <a:endParaRPr lang="es-ES" sz="1000" dirty="0" smtClean="0">
                        <a:latin typeface="Arial"/>
                        <a:ea typeface="Times New Roman"/>
                        <a:cs typeface="Times New Roman"/>
                      </a:endParaRPr>
                    </a:p>
                    <a:p>
                      <a:pPr algn="just">
                        <a:lnSpc>
                          <a:spcPct val="150000"/>
                        </a:lnSpc>
                        <a:spcAft>
                          <a:spcPts val="0"/>
                        </a:spcAft>
                      </a:pPr>
                      <a:r>
                        <a:rPr lang="es-ES" sz="1000" dirty="0" smtClean="0">
                          <a:latin typeface="Arial"/>
                          <a:ea typeface="Times New Roman"/>
                          <a:cs typeface="Times New Roman"/>
                        </a:rPr>
                        <a:t>los </a:t>
                      </a:r>
                      <a:r>
                        <a:rPr lang="es-ES" sz="1000" dirty="0">
                          <a:latin typeface="Arial"/>
                          <a:ea typeface="Times New Roman"/>
                          <a:cs typeface="Times New Roman"/>
                        </a:rPr>
                        <a:t>eventos más importantes son los que faltan.</a:t>
                      </a:r>
                      <a:endParaRPr lang="es-EC" sz="1000" dirty="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28240">
                <a:tc vMerge="1">
                  <a:txBody>
                    <a:bodyPr/>
                    <a:lstStyle/>
                    <a:p>
                      <a:endParaRPr lang="es-EC"/>
                    </a:p>
                  </a:txBody>
                  <a:tcPr/>
                </a:tc>
                <a:tc>
                  <a:txBody>
                    <a:bodyPr/>
                    <a:lstStyle/>
                    <a:p>
                      <a:pPr algn="ctr">
                        <a:lnSpc>
                          <a:spcPct val="150000"/>
                        </a:lnSpc>
                        <a:spcAft>
                          <a:spcPts val="0"/>
                        </a:spcAft>
                      </a:pPr>
                      <a:r>
                        <a:rPr lang="es-ES" sz="1000" b="1" dirty="0">
                          <a:latin typeface="Arial"/>
                          <a:ea typeface="Times New Roman"/>
                          <a:cs typeface="Times New Roman"/>
                        </a:rPr>
                        <a:t>PO 9.4  </a:t>
                      </a:r>
                      <a:endParaRPr lang="es-EC" sz="1000" dirty="0">
                        <a:latin typeface="Calibri"/>
                        <a:ea typeface="Times New Roman"/>
                        <a:cs typeface="Times New Roman"/>
                      </a:endParaRPr>
                    </a:p>
                    <a:p>
                      <a:pPr algn="ctr">
                        <a:lnSpc>
                          <a:spcPct val="150000"/>
                        </a:lnSpc>
                        <a:spcAft>
                          <a:spcPts val="0"/>
                        </a:spcAft>
                      </a:pPr>
                      <a:r>
                        <a:rPr lang="es-ES" sz="1000" b="1" dirty="0">
                          <a:latin typeface="Arial"/>
                          <a:ea typeface="Times New Roman"/>
                          <a:cs typeface="Times New Roman"/>
                        </a:rPr>
                        <a:t>Evaluación de Riesgos de TI</a:t>
                      </a:r>
                      <a:endParaRPr lang="es-EC" sz="1000" dirty="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dirty="0">
                          <a:latin typeface="Arial"/>
                          <a:ea typeface="Times New Roman"/>
                          <a:cs typeface="Times New Roman"/>
                        </a:rPr>
                        <a:t>Riesgos irrelevantes considerados importantes</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Cada riesgo visto como un único evento en lugar de en un contexto global.</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La incapacidad para explicar los riesgos significativos para la gestión.</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Riesgos importantes posiblemente se han perdido</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Pérdida de los activos de TI.</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Incumplimiento a la confidencialidad y la integridad de los activos de TI.</a:t>
                      </a:r>
                      <a:endParaRPr lang="es-EC" sz="1000" dirty="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918154">
                <a:tc vMerge="1">
                  <a:txBody>
                    <a:bodyPr/>
                    <a:lstStyle/>
                    <a:p>
                      <a:endParaRPr lang="es-EC"/>
                    </a:p>
                  </a:txBody>
                  <a:tcPr/>
                </a:tc>
                <a:tc>
                  <a:txBody>
                    <a:bodyPr/>
                    <a:lstStyle/>
                    <a:p>
                      <a:pPr algn="ctr">
                        <a:lnSpc>
                          <a:spcPct val="150000"/>
                        </a:lnSpc>
                        <a:spcAft>
                          <a:spcPts val="0"/>
                        </a:spcAft>
                      </a:pPr>
                      <a:r>
                        <a:rPr lang="es-ES" sz="1000" b="1">
                          <a:latin typeface="Arial"/>
                          <a:ea typeface="Times New Roman"/>
                          <a:cs typeface="Times New Roman"/>
                        </a:rPr>
                        <a:t>PO 9.5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Respuesta a los Riesgos</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000" dirty="0">
                          <a:latin typeface="Arial"/>
                          <a:ea typeface="Times New Roman"/>
                          <a:cs typeface="Times New Roman"/>
                        </a:rPr>
                        <a:t>Respuestas a los riesgos no efectivas</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No Identificados los riesgos de negocio residuales</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El uso ineficiente de los recursos para responder a los riesgos.</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Exceso de confianza en los pobres controles existentes.</a:t>
                      </a:r>
                      <a:endParaRPr lang="es-EC" sz="1000" dirty="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612103">
                <a:tc vMerge="1">
                  <a:txBody>
                    <a:bodyPr/>
                    <a:lstStyle/>
                    <a:p>
                      <a:endParaRPr lang="es-EC"/>
                    </a:p>
                  </a:txBody>
                  <a:tcPr/>
                </a:tc>
                <a:tc>
                  <a:txBody>
                    <a:bodyPr/>
                    <a:lstStyle/>
                    <a:p>
                      <a:pPr algn="ctr">
                        <a:lnSpc>
                          <a:spcPct val="150000"/>
                        </a:lnSpc>
                        <a:spcAft>
                          <a:spcPts val="0"/>
                        </a:spcAft>
                      </a:pPr>
                      <a:r>
                        <a:rPr lang="es-ES" sz="1000" b="1">
                          <a:latin typeface="Arial"/>
                          <a:ea typeface="Times New Roman"/>
                          <a:cs typeface="Times New Roman"/>
                        </a:rPr>
                        <a:t>PO 9.6  </a:t>
                      </a:r>
                      <a:endParaRPr lang="es-EC" sz="1000">
                        <a:latin typeface="Calibri"/>
                        <a:ea typeface="Times New Roman"/>
                        <a:cs typeface="Times New Roman"/>
                      </a:endParaRPr>
                    </a:p>
                    <a:p>
                      <a:pPr algn="ctr">
                        <a:lnSpc>
                          <a:spcPct val="150000"/>
                        </a:lnSpc>
                        <a:spcAft>
                          <a:spcPts val="0"/>
                        </a:spcAft>
                      </a:pPr>
                      <a:r>
                        <a:rPr lang="es-ES" sz="1000" b="1">
                          <a:latin typeface="Arial"/>
                          <a:ea typeface="Times New Roman"/>
                          <a:cs typeface="Times New Roman"/>
                        </a:rPr>
                        <a:t>Mantenimiento y Monitoreo de un Plan de Acción de Riesgos</a:t>
                      </a:r>
                      <a:endParaRPr lang="es-EC" sz="1000">
                        <a:latin typeface="Calibri"/>
                        <a:ea typeface="Times New Roman"/>
                        <a:cs typeface="Times New Roman"/>
                      </a:endParaRPr>
                    </a:p>
                  </a:txBody>
                  <a:tcPr marL="22167" marR="221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000" dirty="0">
                          <a:latin typeface="Arial"/>
                          <a:ea typeface="Times New Roman"/>
                          <a:cs typeface="Times New Roman"/>
                        </a:rPr>
                        <a:t>Controles de mitigación de riesgos que no funcione como está diseñado.</a:t>
                      </a:r>
                      <a:endParaRPr lang="es-EC" sz="1000" dirty="0">
                        <a:latin typeface="Calibri"/>
                        <a:ea typeface="Times New Roman"/>
                        <a:cs typeface="Times New Roman"/>
                      </a:endParaRPr>
                    </a:p>
                    <a:p>
                      <a:pPr algn="just">
                        <a:lnSpc>
                          <a:spcPct val="150000"/>
                        </a:lnSpc>
                        <a:spcAft>
                          <a:spcPts val="0"/>
                        </a:spcAft>
                      </a:pPr>
                      <a:r>
                        <a:rPr lang="es-ES" sz="1000" dirty="0">
                          <a:latin typeface="Arial"/>
                          <a:ea typeface="Times New Roman"/>
                          <a:cs typeface="Times New Roman"/>
                        </a:rPr>
                        <a:t>Los controles de compensación que se desvían de los riesgos identificados.</a:t>
                      </a:r>
                      <a:endParaRPr lang="es-EC" sz="1000" dirty="0">
                        <a:latin typeface="Calibri"/>
                        <a:ea typeface="Times New Roman"/>
                        <a:cs typeface="Times New Roman"/>
                      </a:endParaRPr>
                    </a:p>
                  </a:txBody>
                  <a:tcPr marL="22167" marR="221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7" name="6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Capítulo 4</a:t>
            </a:r>
            <a:endParaRPr lang="es-ES" dirty="0"/>
          </a:p>
        </p:txBody>
      </p:sp>
      <p:sp>
        <p:nvSpPr>
          <p:cNvPr id="3" name="2 Subtítulo"/>
          <p:cNvSpPr>
            <a:spLocks noGrp="1"/>
          </p:cNvSpPr>
          <p:nvPr>
            <p:ph type="subTitle" idx="1"/>
          </p:nvPr>
        </p:nvSpPr>
        <p:spPr/>
        <p:txBody>
          <a:bodyPr/>
          <a:lstStyle/>
          <a:p>
            <a:r>
              <a:rPr lang="es-ES" b="1" dirty="0" smtClean="0"/>
              <a:t>AUDITORÍA A LOS PROCESOS</a:t>
            </a:r>
            <a:endParaRPr lang="es-EC" dirty="0"/>
          </a:p>
        </p:txBody>
      </p:sp>
      <p:sp>
        <p:nvSpPr>
          <p:cNvPr id="4" name="3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extLst>
      <p:ext uri="{BB962C8B-B14F-4D97-AF65-F5344CB8AC3E}">
        <p14:creationId xmlns:p14="http://schemas.microsoft.com/office/powerpoint/2010/main" xmlns="" val="3236089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000" b="1" dirty="0" smtClean="0"/>
              <a:t>ESTRUCTURA DE LA AUDITORÍA A LOS PROCESOS</a:t>
            </a:r>
            <a:endParaRPr lang="es-EC" sz="30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9" name="18 Tabla"/>
          <p:cNvGraphicFramePr>
            <a:graphicFrameLocks noGrp="1"/>
          </p:cNvGraphicFramePr>
          <p:nvPr/>
        </p:nvGraphicFramePr>
        <p:xfrm>
          <a:off x="144016" y="1111100"/>
          <a:ext cx="8892480" cy="5387678"/>
        </p:xfrm>
        <a:graphic>
          <a:graphicData uri="http://schemas.openxmlformats.org/drawingml/2006/table">
            <a:tbl>
              <a:tblPr firstRow="1" bandRow="1">
                <a:tableStyleId>{69CF1AB2-1976-4502-BF36-3FF5EA218861}</a:tableStyleId>
              </a:tblPr>
              <a:tblGrid>
                <a:gridCol w="1907704"/>
                <a:gridCol w="6984776"/>
              </a:tblGrid>
              <a:tr h="272655">
                <a:tc>
                  <a:txBody>
                    <a:bodyPr/>
                    <a:lstStyle/>
                    <a:p>
                      <a:r>
                        <a:rPr lang="es-ES" sz="1600" b="1" dirty="0" smtClean="0">
                          <a:latin typeface="Arial" pitchFamily="34" charset="0"/>
                          <a:cs typeface="Arial" pitchFamily="34" charset="0"/>
                        </a:rPr>
                        <a:t>DOMINIO</a:t>
                      </a:r>
                      <a:endParaRPr lang="es-EC" sz="1600" b="1" dirty="0">
                        <a:latin typeface="Arial" pitchFamily="34" charset="0"/>
                        <a:cs typeface="Arial" pitchFamily="34" charset="0"/>
                      </a:endParaRPr>
                    </a:p>
                  </a:txBody>
                  <a:tcPr/>
                </a:tc>
                <a:tc>
                  <a:txBody>
                    <a:bodyPr/>
                    <a:lstStyle/>
                    <a:p>
                      <a:pPr algn="just"/>
                      <a:r>
                        <a:rPr lang="es-EC" sz="1600" b="0" dirty="0" smtClean="0">
                          <a:latin typeface="Arial" pitchFamily="34" charset="0"/>
                          <a:cs typeface="Arial" pitchFamily="34" charset="0"/>
                        </a:rPr>
                        <a:t>Planificar y Organizar (PO), Adquirir</a:t>
                      </a:r>
                      <a:r>
                        <a:rPr lang="es-EC" sz="1600" b="0" baseline="0" dirty="0" smtClean="0">
                          <a:latin typeface="Arial" pitchFamily="34" charset="0"/>
                          <a:cs typeface="Arial" pitchFamily="34" charset="0"/>
                        </a:rPr>
                        <a:t> e Implementar (AI), Entregar y Dar Soporte (DS), Monitoreo y Evaluación (ME)</a:t>
                      </a:r>
                      <a:endParaRPr lang="es-EC" sz="1600" b="0" dirty="0">
                        <a:latin typeface="Arial" pitchFamily="34" charset="0"/>
                        <a:cs typeface="Arial" pitchFamily="34" charset="0"/>
                      </a:endParaRPr>
                    </a:p>
                  </a:txBody>
                  <a:tcPr/>
                </a:tc>
              </a:tr>
              <a:tr h="350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DEFINICIÓN</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Referencia de </a:t>
                      </a:r>
                      <a:r>
                        <a:rPr lang="es-ES" sz="1600" dirty="0" err="1" smtClean="0">
                          <a:latin typeface="Arial" pitchFamily="34" charset="0"/>
                          <a:cs typeface="Arial" pitchFamily="34" charset="0"/>
                        </a:rPr>
                        <a:t>Cobit</a:t>
                      </a:r>
                      <a:r>
                        <a:rPr lang="es-ES" sz="1600" dirty="0" smtClean="0">
                          <a:latin typeface="Arial" pitchFamily="34" charset="0"/>
                          <a:cs typeface="Arial" pitchFamily="34" charset="0"/>
                        </a:rPr>
                        <a:t> 4.1</a:t>
                      </a:r>
                      <a:endParaRPr lang="es-EC" sz="1600" dirty="0" smtClean="0">
                        <a:latin typeface="Arial" pitchFamily="34" charset="0"/>
                        <a:cs typeface="Arial" pitchFamily="34" charset="0"/>
                      </a:endParaRPr>
                    </a:p>
                  </a:txBody>
                  <a:tcPr/>
                </a:tc>
              </a:tr>
              <a:tr h="648414">
                <a:tc>
                  <a:txBody>
                    <a:bodyPr/>
                    <a:lstStyle/>
                    <a:p>
                      <a:r>
                        <a:rPr lang="es-ES" sz="1600" b="1" dirty="0" smtClean="0">
                          <a:latin typeface="Arial" pitchFamily="34" charset="0"/>
                          <a:cs typeface="Arial" pitchFamily="34" charset="0"/>
                        </a:rPr>
                        <a:t>CRITERIOS DE INFORMACIÓN</a:t>
                      </a:r>
                      <a:endParaRPr lang="es-EC" sz="1600" b="1" dirty="0" smtClean="0">
                        <a:latin typeface="Arial" pitchFamily="34" charset="0"/>
                        <a:cs typeface="Arial" pitchFamily="34" charset="0"/>
                      </a:endParaRPr>
                    </a:p>
                  </a:txBody>
                  <a:tcPr/>
                </a:tc>
                <a:tc>
                  <a:txBody>
                    <a:bodyPr/>
                    <a:lstStyle/>
                    <a:p>
                      <a:pPr algn="just"/>
                      <a:r>
                        <a:rPr lang="es-ES" sz="1600" dirty="0" smtClean="0">
                          <a:latin typeface="Arial" pitchFamily="34" charset="0"/>
                          <a:cs typeface="Arial" pitchFamily="34" charset="0"/>
                        </a:rPr>
                        <a:t>Efectividad, Eficiencia, Confidencialidad,</a:t>
                      </a:r>
                      <a:r>
                        <a:rPr lang="es-ES" sz="1600" baseline="0" dirty="0" smtClean="0">
                          <a:latin typeface="Arial" pitchFamily="34" charset="0"/>
                          <a:cs typeface="Arial" pitchFamily="34" charset="0"/>
                        </a:rPr>
                        <a:t> I</a:t>
                      </a:r>
                      <a:r>
                        <a:rPr lang="es-ES" sz="1600" dirty="0" smtClean="0">
                          <a:latin typeface="Arial" pitchFamily="34" charset="0"/>
                          <a:cs typeface="Arial" pitchFamily="34" charset="0"/>
                        </a:rPr>
                        <a:t>ntegridad, Disponibilidad, Cumplimiento, Confiabilidad.</a:t>
                      </a:r>
                      <a:endParaRPr lang="es-EC" sz="1600" dirty="0" smtClean="0">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RECURSOS DE TI</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Aplicación, Información, Infraestructura, Personas</a:t>
                      </a:r>
                      <a:endParaRPr lang="es-EC" sz="1600" dirty="0" smtClean="0">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ÁREA GOBIERNO DE TI</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1600" b="0" i="0" kern="1200" dirty="0" smtClean="0">
                          <a:solidFill>
                            <a:schemeClr val="dk1"/>
                          </a:solidFill>
                          <a:latin typeface="Arial" pitchFamily="34" charset="0"/>
                          <a:ea typeface="+mn-ea"/>
                          <a:cs typeface="Arial" pitchFamily="34" charset="0"/>
                        </a:rPr>
                        <a:t>Alineamiento Estratégico, Entrega de Valor, Gestión de Recursos, Gestión de Riesgos, Evaluación de Desempeño</a:t>
                      </a:r>
                      <a:endParaRPr lang="es-EC" sz="1600" b="0" i="0" dirty="0" smtClean="0">
                        <a:solidFill>
                          <a:srgbClr val="FF0000"/>
                        </a:solidFill>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OBJETIVOS DE CONTROL </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Evaluación  --&gt; Observación</a:t>
                      </a:r>
                      <a:endParaRPr lang="es-EC" sz="1600" dirty="0" smtClean="0">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EVIDENCIAS ENCONTRADAS</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latin typeface="Arial" pitchFamily="34" charset="0"/>
                          <a:cs typeface="Arial" pitchFamily="34" charset="0"/>
                        </a:rPr>
                        <a:t>Documentación</a:t>
                      </a: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RESULTADOS</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Causa, Efecto, Recomendaciones</a:t>
                      </a:r>
                      <a:endParaRPr lang="es-EC" sz="1600" dirty="0" smtClean="0">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INDICADORES CLAVES DE RENDIMIENTO</a:t>
                      </a:r>
                      <a:endParaRPr lang="es-EC" sz="1600" b="1"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dirty="0" smtClean="0">
                          <a:latin typeface="Arial" pitchFamily="34" charset="0"/>
                          <a:cs typeface="Arial" pitchFamily="34" charset="0"/>
                        </a:rPr>
                        <a:t>Metas de TI, Procesos</a:t>
                      </a:r>
                      <a:r>
                        <a:rPr lang="es-EC" sz="1600" baseline="0" dirty="0" smtClean="0">
                          <a:latin typeface="Arial" pitchFamily="34" charset="0"/>
                          <a:cs typeface="Arial" pitchFamily="34" charset="0"/>
                        </a:rPr>
                        <a:t> , Actividades</a:t>
                      </a:r>
                      <a:endParaRPr lang="es-EC" sz="1600" dirty="0" smtClean="0">
                        <a:latin typeface="Arial" pitchFamily="34" charset="0"/>
                        <a:cs typeface="Arial" pitchFamily="34" charset="0"/>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pitchFamily="34" charset="0"/>
                          <a:cs typeface="Arial" pitchFamily="34" charset="0"/>
                        </a:rPr>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C" sz="1600" kern="1200" baseline="0" dirty="0" smtClean="0">
                          <a:solidFill>
                            <a:schemeClr val="dk1"/>
                          </a:solidFill>
                          <a:latin typeface="Arial" pitchFamily="34" charset="0"/>
                          <a:ea typeface="+mn-ea"/>
                          <a:cs typeface="Arial" pitchFamily="34" charset="0"/>
                        </a:rPr>
                        <a:t>0 No Existente , </a:t>
                      </a:r>
                      <a:r>
                        <a:rPr kumimoji="0" lang="es-ES" sz="1600" b="0" kern="1200" dirty="0" smtClean="0">
                          <a:solidFill>
                            <a:schemeClr val="dk1"/>
                          </a:solidFill>
                          <a:latin typeface="Arial" pitchFamily="34" charset="0"/>
                          <a:ea typeface="+mn-ea"/>
                          <a:cs typeface="Arial" pitchFamily="34" charset="0"/>
                        </a:rPr>
                        <a:t>1 Inicial / Ad Hoc, 2 </a:t>
                      </a:r>
                      <a:r>
                        <a:rPr kumimoji="0" lang="es-EC" sz="1600" kern="1200" baseline="0" dirty="0" smtClean="0">
                          <a:solidFill>
                            <a:schemeClr val="dk1"/>
                          </a:solidFill>
                          <a:latin typeface="Arial" pitchFamily="34" charset="0"/>
                          <a:ea typeface="+mn-ea"/>
                          <a:cs typeface="Arial" pitchFamily="34" charset="0"/>
                        </a:rPr>
                        <a:t>Repetible pero Intuitivo , 3 Definido, 4 Administrado y Medible, 5 Optimizado </a:t>
                      </a:r>
                      <a:endParaRPr lang="es-ES" sz="1600" b="1" dirty="0" smtClean="0">
                        <a:latin typeface="Arial" pitchFamily="34" charset="0"/>
                        <a:cs typeface="Arial" pitchFamily="34" charset="0"/>
                      </a:endParaRPr>
                    </a:p>
                  </a:txBody>
                  <a:tcPr/>
                </a:tc>
              </a:tr>
            </a:tbl>
          </a:graphicData>
        </a:graphic>
      </p:graphicFrame>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3000" b="1" dirty="0" smtClean="0"/>
              <a:t>PO9: EVALUAR Y ADMINISTRAR RIESGOS DE TI</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74164"/>
          <a:ext cx="8892480" cy="5438850"/>
        </p:xfrm>
        <a:graphic>
          <a:graphicData uri="http://schemas.openxmlformats.org/drawingml/2006/table">
            <a:tbl>
              <a:tblPr firstRow="1" bandRow="1">
                <a:tableStyleId>{69CF1AB2-1976-4502-BF36-3FF5EA218861}</a:tableStyleId>
              </a:tblPr>
              <a:tblGrid>
                <a:gridCol w="1475656"/>
                <a:gridCol w="7416824"/>
              </a:tblGrid>
              <a:tr h="470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DEFINICIÓN</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Crear y dar mantenimiento a un marco de trabajo de administración de riesgos.</a:t>
                      </a:r>
                      <a:endParaRPr lang="es-EC" sz="1600" b="0" dirty="0" smtClean="0"/>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OBJETIVOS DE CONTROL </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6 Controles</a:t>
                      </a:r>
                      <a:r>
                        <a:rPr lang="es-ES" sz="1600" b="1" baseline="0" dirty="0" smtClean="0"/>
                        <a:t> Evaluados</a:t>
                      </a:r>
                    </a:p>
                    <a:p>
                      <a:pPr lvl="0" algn="just"/>
                      <a:r>
                        <a:rPr kumimoji="0" lang="es-ES" sz="1600" kern="1200" dirty="0" smtClean="0">
                          <a:solidFill>
                            <a:schemeClr val="dk1"/>
                          </a:solidFill>
                          <a:latin typeface="+mn-lt"/>
                          <a:ea typeface="+mn-ea"/>
                          <a:cs typeface="+mn-cs"/>
                        </a:rPr>
                        <a:t>La Jefatura de TIC’S, no cuentan con un marco de trabajo para una administración de riesgos, es así que, no se realizó la identificación de los riesgos y de las acciones necesarias (tratamiento, análisis de impacto, recursos, etc.) para mitigar los riesgos. </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lvl="0" algn="just"/>
                      <a:r>
                        <a:rPr kumimoji="0" lang="es-ES" sz="1600" kern="1200" dirty="0" smtClean="0">
                          <a:solidFill>
                            <a:schemeClr val="dk1"/>
                          </a:solidFill>
                          <a:latin typeface="+mn-lt"/>
                          <a:ea typeface="+mn-ea"/>
                          <a:cs typeface="+mn-cs"/>
                        </a:rPr>
                        <a:t>No se ha elaborado un plan de gestión de riesgos por proyectos, sistema o servicios que brinda la Jefatura de TIC’S. Los riesgos son tratados a medida que ocurren y no se documentan las acciones realizadas.</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lvl="0" algn="just"/>
                      <a:r>
                        <a:rPr kumimoji="0" lang="es-ES" sz="1600" kern="1200" dirty="0" smtClean="0">
                          <a:solidFill>
                            <a:schemeClr val="dk1"/>
                          </a:solidFill>
                          <a:latin typeface="+mn-lt"/>
                          <a:ea typeface="+mn-ea"/>
                          <a:cs typeface="+mn-cs"/>
                        </a:rPr>
                        <a:t>No se han conformado equipos multifuncionales en la Empresa para identificar eventos e impactos, no se puede evaluar la probabilidad e impacto con métodos cualitativos o cuantitativos. </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lvl="0" algn="just"/>
                      <a:r>
                        <a:rPr kumimoji="0" lang="es-ES" sz="1600" kern="1200" dirty="0" smtClean="0">
                          <a:solidFill>
                            <a:schemeClr val="dk1"/>
                          </a:solidFill>
                          <a:latin typeface="+mn-lt"/>
                          <a:ea typeface="+mn-ea"/>
                          <a:cs typeface="+mn-cs"/>
                        </a:rPr>
                        <a:t>No se evidencia la identificación de riesgos inherentes y residuales categorizados por servicio, infraestructura, almacenamiento, disponibilidad de los sistemas, etc.,</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lvl="0" algn="just"/>
                      <a:r>
                        <a:rPr kumimoji="0" lang="es-ES" sz="1600" kern="1200" dirty="0" smtClean="0">
                          <a:solidFill>
                            <a:schemeClr val="dk1"/>
                          </a:solidFill>
                          <a:latin typeface="+mn-lt"/>
                          <a:ea typeface="+mn-ea"/>
                          <a:cs typeface="+mn-cs"/>
                        </a:rPr>
                        <a:t>No se ha elaborado ni documentado el proceso de administración de riesgos de TI (matriz de riesgos), ni se han identificado las acciones o estrategias que se deben realizar por cada riesgo identificado.</a:t>
                      </a:r>
                    </a:p>
                    <a:p>
                      <a:pPr lvl="0" algn="just"/>
                      <a:endParaRPr kumimoji="0" lang="es-EC" sz="1600" kern="1200" dirty="0" smtClean="0">
                        <a:solidFill>
                          <a:schemeClr val="dk1"/>
                        </a:solidFill>
                        <a:latin typeface="+mn-lt"/>
                        <a:ea typeface="+mn-ea"/>
                        <a:cs typeface="+mn-cs"/>
                      </a:endParaRP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LA EMPRESA COCASINCLAIR EP</a:t>
            </a:r>
            <a:endParaRPr lang="en-US" b="1" dirty="0"/>
          </a:p>
        </p:txBody>
      </p:sp>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45058" name="AutoShape 2"/>
          <p:cNvSpPr>
            <a:spLocks noChangeArrowheads="1"/>
          </p:cNvSpPr>
          <p:nvPr/>
        </p:nvSpPr>
        <p:spPr bwMode="auto">
          <a:xfrm>
            <a:off x="395536" y="2783050"/>
            <a:ext cx="8568952" cy="1440160"/>
          </a:xfrm>
          <a:prstGeom prst="foldedCorner">
            <a:avLst>
              <a:gd name="adj" fmla="val 0"/>
            </a:avLst>
          </a:prstGeom>
          <a:gradFill rotWithShape="0">
            <a:gsLst>
              <a:gs pos="0">
                <a:srgbClr val="FFEFD1"/>
              </a:gs>
              <a:gs pos="64999">
                <a:srgbClr val="F0EBD5"/>
              </a:gs>
              <a:gs pos="100000">
                <a:srgbClr val="D1C39F"/>
              </a:gs>
            </a:gsLst>
            <a:lin ang="18900000" scaled="0"/>
          </a:gradFill>
          <a:ln w="12700">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s-EC" sz="2000" b="1" dirty="0" smtClean="0">
                <a:latin typeface="Arial" pitchFamily="34" charset="0"/>
                <a:cs typeface="Arial" pitchFamily="34" charset="0"/>
              </a:rPr>
              <a:t>MISIÓN</a:t>
            </a:r>
          </a:p>
          <a:p>
            <a:pPr marL="0" marR="0" lvl="0" indent="0"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cs typeface="Arial" pitchFamily="34" charset="0"/>
              </a:rPr>
              <a:t>Construir la Central Hidroeléctrica Coca Codo Sinclair de 1.500 MW, en el plazo establecido, en óptimas condiciones técnicas, con Responsabilidad Social y Ambiental</a:t>
            </a:r>
          </a:p>
        </p:txBody>
      </p:sp>
      <p:sp>
        <p:nvSpPr>
          <p:cNvPr id="45059" name="AutoShape 5"/>
          <p:cNvSpPr>
            <a:spLocks noChangeArrowheads="1"/>
          </p:cNvSpPr>
          <p:nvPr/>
        </p:nvSpPr>
        <p:spPr bwMode="auto">
          <a:xfrm>
            <a:off x="395536" y="4500176"/>
            <a:ext cx="8568952" cy="1872208"/>
          </a:xfrm>
          <a:prstGeom prst="foldedCorner">
            <a:avLst>
              <a:gd name="adj" fmla="val 0"/>
            </a:avLst>
          </a:prstGeom>
          <a:gradFill rotWithShape="0">
            <a:gsLst>
              <a:gs pos="0">
                <a:srgbClr val="FFEFD1"/>
              </a:gs>
              <a:gs pos="64999">
                <a:srgbClr val="F0EBD5"/>
              </a:gs>
              <a:gs pos="100000">
                <a:srgbClr val="D1C39F"/>
              </a:gs>
            </a:gsLst>
            <a:lin ang="18900000" scaled="0"/>
          </a:gradFill>
          <a:ln w="12700">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s-EC" sz="2000" b="1" dirty="0" smtClean="0">
                <a:latin typeface="Arial" pitchFamily="34" charset="0"/>
                <a:cs typeface="Arial" pitchFamily="34" charset="0"/>
              </a:rPr>
              <a:t>VISIÓN</a:t>
            </a:r>
          </a:p>
          <a:p>
            <a:pPr algn="just" fontAlgn="base">
              <a:spcBef>
                <a:spcPct val="0"/>
              </a:spcBef>
              <a:spcAft>
                <a:spcPct val="0"/>
              </a:spcAft>
            </a:pPr>
            <a:r>
              <a:rPr lang="es-EC" sz="2000" dirty="0" smtClean="0">
                <a:latin typeface="Arial" pitchFamily="34" charset="0"/>
                <a:cs typeface="Arial" pitchFamily="34" charset="0"/>
              </a:rPr>
              <a:t>En el Año 2016, poner en operación la Central Hidroeléctrica Coca Codo Sinclair que aporte al Sistema Nacional Interconectado 1.500 MW, cumpliendo con los más altos estándares técnicos, contribuyendo a la preservación de los ecosistemas y con el reconocimiento de las comunidades de la zona y de todos los ecuatorianos</a:t>
            </a:r>
          </a:p>
        </p:txBody>
      </p:sp>
      <p:sp>
        <p:nvSpPr>
          <p:cNvPr id="9" name="8 Rectángulo"/>
          <p:cNvSpPr/>
          <p:nvPr/>
        </p:nvSpPr>
        <p:spPr>
          <a:xfrm>
            <a:off x="316706" y="1244050"/>
            <a:ext cx="4749766" cy="1323439"/>
          </a:xfrm>
          <a:prstGeom prst="rect">
            <a:avLst/>
          </a:prstGeom>
          <a:noFill/>
          <a:effectLst>
            <a:outerShdw blurRad="63500" sx="102000" sy="102000" algn="ctr" rotWithShape="0">
              <a:prstClr val="black">
                <a:alpha val="40000"/>
              </a:prstClr>
            </a:outerShdw>
          </a:effectLst>
        </p:spPr>
        <p:txBody>
          <a:bodyPr wrap="square">
            <a:spAutoFit/>
          </a:bodyPr>
          <a:lstStyle/>
          <a:p>
            <a:r>
              <a:rPr lang="es-EC" sz="2000" dirty="0" smtClean="0">
                <a:latin typeface="Arial" pitchFamily="34" charset="0"/>
                <a:cs typeface="Arial" pitchFamily="34" charset="0"/>
              </a:rPr>
              <a:t>Antecedentes</a:t>
            </a:r>
          </a:p>
          <a:p>
            <a:r>
              <a:rPr lang="es-EC" sz="2000" dirty="0" smtClean="0">
                <a:latin typeface="Arial" pitchFamily="34" charset="0"/>
                <a:cs typeface="Arial" pitchFamily="34" charset="0"/>
              </a:rPr>
              <a:t>Normas ISO 9000, 14000, 18000 </a:t>
            </a:r>
          </a:p>
          <a:p>
            <a:r>
              <a:rPr lang="es-EC" sz="2000" dirty="0" smtClean="0">
                <a:latin typeface="Arial" pitchFamily="34" charset="0"/>
                <a:cs typeface="Arial" pitchFamily="34" charset="0"/>
              </a:rPr>
              <a:t>Productos y servicios</a:t>
            </a:r>
          </a:p>
          <a:p>
            <a:r>
              <a:rPr lang="es-EC" sz="2000" dirty="0" smtClean="0">
                <a:latin typeface="Arial" pitchFamily="34" charset="0"/>
                <a:cs typeface="Arial" pitchFamily="34" charset="0"/>
              </a:rPr>
              <a:t>Principales Mercados / Clientes</a:t>
            </a:r>
          </a:p>
        </p:txBody>
      </p:sp>
      <p:sp>
        <p:nvSpPr>
          <p:cNvPr id="7" name="6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39447013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3000" b="1" dirty="0" smtClean="0"/>
              <a:t>PO9: EVALUAR Y ADMINISTRAR RIESGOS DE TI</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42632"/>
          <a:ext cx="8892480" cy="563880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EVIDENCIAS ENCONTRADAS</a:t>
                      </a:r>
                      <a:endParaRPr lang="es-EC" sz="1600" b="1" dirty="0" smtClean="0"/>
                    </a:p>
                  </a:txBody>
                  <a:tcPr/>
                </a:tc>
                <a:tc>
                  <a:txBody>
                    <a:bodyPr/>
                    <a:lstStyle/>
                    <a:p>
                      <a:pPr lvl="0" algn="just"/>
                      <a:r>
                        <a:rPr kumimoji="0" lang="es-ES" sz="1600" b="0" kern="1200" dirty="0" smtClean="0">
                          <a:solidFill>
                            <a:schemeClr val="dk1"/>
                          </a:solidFill>
                          <a:latin typeface="+mn-lt"/>
                          <a:ea typeface="+mn-ea"/>
                          <a:cs typeface="+mn-cs"/>
                        </a:rPr>
                        <a:t>Formularios de soporte (servicio de impresoras) y tickets de casos (servicios de internet y enlace de datos)</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Política de Servicio, Uso y Seguridad de la Administración de Red  (PMC-001)</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Plan estratégico de la Empresa 2011-2015.</a:t>
                      </a:r>
                      <a:endParaRPr lang="es-EC" sz="1600" b="0" dirty="0" smtClean="0"/>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r>
                        <a:rPr kumimoji="0" lang="es-ES" sz="1600" b="1" kern="1200" dirty="0" smtClean="0">
                          <a:solidFill>
                            <a:schemeClr val="dk1"/>
                          </a:solidFill>
                          <a:latin typeface="+mn-lt"/>
                          <a:ea typeface="+mn-ea"/>
                          <a:cs typeface="+mn-cs"/>
                        </a:rPr>
                        <a:t>Efecto</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No permiten: identificar, evaluar, mitigar o gestionar los riesgos y comunicar los riesgos residuales; consecuentemente, elaborar planes de acción para posteriormente monitorearlos</a:t>
                      </a:r>
                    </a:p>
                    <a:p>
                      <a:r>
                        <a:rPr kumimoji="0" lang="es-ES" sz="1600" b="1" kern="1200" dirty="0" smtClean="0">
                          <a:solidFill>
                            <a:schemeClr val="dk1"/>
                          </a:solidFill>
                          <a:latin typeface="+mn-lt"/>
                          <a:ea typeface="+mn-ea"/>
                          <a:cs typeface="+mn-cs"/>
                        </a:rPr>
                        <a:t>Recomendaciones:</a:t>
                      </a:r>
                    </a:p>
                    <a:p>
                      <a:pPr marL="173038" lvl="0" indent="-173038" algn="just">
                        <a:buFont typeface="Wingdings" pitchFamily="2" charset="2"/>
                        <a:buChar char="q"/>
                      </a:pPr>
                      <a:r>
                        <a:rPr kumimoji="0" lang="es-ES" sz="1600" kern="1200" dirty="0" smtClean="0">
                          <a:solidFill>
                            <a:schemeClr val="dk1"/>
                          </a:solidFill>
                          <a:latin typeface="+mn-lt"/>
                          <a:ea typeface="+mn-ea"/>
                          <a:cs typeface="+mn-cs"/>
                        </a:rPr>
                        <a:t>Definir una política por parte de la Jefatura de TIC’S, para establecer un marco de trabajo para la administración de riesgos de TI, que permita identificar eventos y gestionar los riesgos.</a:t>
                      </a:r>
                      <a:endParaRPr kumimoji="0" lang="es-EC" sz="1600" kern="1200" dirty="0" smtClean="0">
                        <a:solidFill>
                          <a:schemeClr val="dk1"/>
                        </a:solidFill>
                        <a:latin typeface="+mn-lt"/>
                        <a:ea typeface="+mn-ea"/>
                        <a:cs typeface="+mn-cs"/>
                      </a:endParaRPr>
                    </a:p>
                    <a:p>
                      <a:pPr marL="173038" lvl="0" indent="-173038" algn="just">
                        <a:buFont typeface="Wingdings" pitchFamily="2" charset="2"/>
                        <a:buChar char="q"/>
                      </a:pPr>
                      <a:r>
                        <a:rPr kumimoji="0" lang="es-ES" sz="1600" kern="1200" dirty="0" smtClean="0">
                          <a:solidFill>
                            <a:schemeClr val="dk1"/>
                          </a:solidFill>
                          <a:latin typeface="+mn-lt"/>
                          <a:ea typeface="+mn-ea"/>
                          <a:cs typeface="+mn-cs"/>
                        </a:rPr>
                        <a:t>Documentar todos los incidentes de TI y asociar a los riesgos de acuerdo a su nivel o importancia, es decir, riesgos críticos, inherentes o residuales; esto con la finalidad de generar indicadores de medición y monitoreo del plan de acción de riesgos.</a:t>
                      </a:r>
                      <a:endParaRPr kumimoji="0" lang="es-EC" sz="1600" kern="1200" dirty="0" smtClean="0">
                        <a:solidFill>
                          <a:schemeClr val="dk1"/>
                        </a:solidFill>
                        <a:latin typeface="+mn-lt"/>
                        <a:ea typeface="+mn-ea"/>
                        <a:cs typeface="+mn-cs"/>
                      </a:endParaRPr>
                    </a:p>
                    <a:p>
                      <a:pPr marL="173038" indent="-173038" algn="just">
                        <a:buFont typeface="Wingdings" pitchFamily="2" charset="2"/>
                        <a:buChar char="q"/>
                      </a:pPr>
                      <a:r>
                        <a:rPr kumimoji="0" lang="es-ES" sz="1600" kern="1200" dirty="0" smtClean="0">
                          <a:solidFill>
                            <a:schemeClr val="dk1"/>
                          </a:solidFill>
                          <a:latin typeface="+mn-lt"/>
                          <a:ea typeface="+mn-ea"/>
                          <a:cs typeface="+mn-cs"/>
                        </a:rPr>
                        <a:t>Elaborar procedimientos para la evaluación de riesgos generales o específicos de TI y documentarlos para que sean presentados a la Subgerencia Administrativa y posteriormente sean aprobados por la Gerencia General de COCASINCLAIR EP, para su socialización.</a:t>
                      </a:r>
                      <a:endParaRPr lang="es-EC" sz="1600" dirty="0" smtClean="0"/>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1 Inicial / Ad Hoc</a:t>
                      </a:r>
                      <a:endParaRPr lang="es-ES" sz="1600" b="1" dirty="0" smtClean="0"/>
                    </a:p>
                  </a:txBody>
                  <a:tcPr/>
                </a:tc>
              </a:tr>
            </a:tbl>
          </a:graphicData>
        </a:graphic>
      </p:graphicFrame>
      <p:sp>
        <p:nvSpPr>
          <p:cNvPr id="7" name="6 Rectángulo redondeado">
            <a:hlinkClick r:id="rId2" action="ppaction://hlinksldjump"/>
          </p:cNvPr>
          <p:cNvSpPr/>
          <p:nvPr/>
        </p:nvSpPr>
        <p:spPr>
          <a:xfrm>
            <a:off x="7668344" y="6525344"/>
            <a:ext cx="1435224" cy="332656"/>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rPr>
              <a:t>PROCESOS</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DS05: GARANTIZAR LA SEGURIDAD DE LOS SISTEMAS</a:t>
            </a:r>
            <a:endParaRPr lang="es-ES" sz="2800" b="1" cap="none" dirty="0" smtClean="0">
              <a:solidFill>
                <a:schemeClr val="tx1"/>
              </a:solidFill>
              <a:effectLst/>
              <a:latin typeface="Arial" pitchFamily="34" charset="0"/>
              <a:ea typeface="Times New Roman" pitchFamily="18"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33654" y="1174164"/>
          <a:ext cx="8999984" cy="5682690"/>
        </p:xfrm>
        <a:graphic>
          <a:graphicData uri="http://schemas.openxmlformats.org/drawingml/2006/table">
            <a:tbl>
              <a:tblPr firstRow="1" bandRow="1">
                <a:tableStyleId>{69CF1AB2-1976-4502-BF36-3FF5EA218861}</a:tableStyleId>
              </a:tblPr>
              <a:tblGrid>
                <a:gridCol w="1493496"/>
                <a:gridCol w="7506488"/>
              </a:tblGrid>
              <a:tr h="470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DEFINICIÓN</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Necesidad de mantener la integridad de la información y de proteger los activos de TI</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OBJETIVOS DE CONTROL </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11 Controles</a:t>
                      </a:r>
                      <a:r>
                        <a:rPr lang="es-ES" sz="1600" b="1" baseline="0" dirty="0" smtClean="0"/>
                        <a:t> Evaluados</a:t>
                      </a:r>
                    </a:p>
                    <a:p>
                      <a:pPr marL="0" lvl="0" algn="just" rtl="0" eaLnBrk="1" latinLnBrk="0" hangingPunct="1"/>
                      <a:r>
                        <a:rPr kumimoji="0" lang="es-ES" sz="1600" kern="1200" dirty="0" smtClean="0">
                          <a:solidFill>
                            <a:schemeClr val="dk1"/>
                          </a:solidFill>
                          <a:latin typeface="+mn-lt"/>
                          <a:ea typeface="+mn-ea"/>
                          <a:cs typeface="+mn-cs"/>
                        </a:rPr>
                        <a:t>La Jefatura de </a:t>
                      </a:r>
                      <a:r>
                        <a:rPr kumimoji="0" lang="es-ES" sz="1600" kern="1200" dirty="0" err="1" smtClean="0">
                          <a:solidFill>
                            <a:schemeClr val="dk1"/>
                          </a:solidFill>
                          <a:latin typeface="+mn-lt"/>
                          <a:ea typeface="+mn-ea"/>
                          <a:cs typeface="+mn-cs"/>
                        </a:rPr>
                        <a:t>TIC’s</a:t>
                      </a:r>
                      <a:r>
                        <a:rPr kumimoji="0" lang="es-ES" sz="1600" kern="1200" dirty="0" smtClean="0">
                          <a:solidFill>
                            <a:schemeClr val="dk1"/>
                          </a:solidFill>
                          <a:latin typeface="+mn-lt"/>
                          <a:ea typeface="+mn-ea"/>
                          <a:cs typeface="+mn-cs"/>
                        </a:rPr>
                        <a:t> no dispone de un documento de seguridad de la información, que detalle su estructura, contenido, roles, </a:t>
                      </a:r>
                      <a:r>
                        <a:rPr kumimoji="0" lang="es-ES" sz="1600" kern="1200" dirty="0" err="1" smtClean="0">
                          <a:solidFill>
                            <a:schemeClr val="dk1"/>
                          </a:solidFill>
                          <a:latin typeface="+mn-lt"/>
                          <a:ea typeface="+mn-ea"/>
                          <a:cs typeface="+mn-cs"/>
                        </a:rPr>
                        <a:t>etc</a:t>
                      </a:r>
                      <a:r>
                        <a:rPr kumimoji="0" lang="es-ES" sz="1600" kern="1200" dirty="0" smtClean="0">
                          <a:solidFill>
                            <a:schemeClr val="dk1"/>
                          </a:solidFill>
                          <a:latin typeface="+mn-lt"/>
                          <a:ea typeface="+mn-ea"/>
                          <a:cs typeface="+mn-cs"/>
                        </a:rPr>
                        <a:t>, ni con un plan general de seguridad de TI. Además, la empresa COCASINCLAIR EP, no ha conformado un comité directivo de seguridad.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A pesar de no estar documentadas las políticas de seguridad, estas se encuentran implementadas en los equipos de seguridad y en las estaciones de trabajo. </a:t>
                      </a:r>
                    </a:p>
                    <a:p>
                      <a:pPr marL="0" lvl="0" algn="just" rtl="0" eaLnBrk="1" latinLnBrk="0" hangingPunct="1"/>
                      <a:endParaRPr kumimoji="0" lang="es-ES"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No se encuentran documentados ni se aplican procedimientos de control de acceso a los sistemas, clasificados por importancia o riesgo.</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No está documentada la revisión de los controles de seguridad de acceso físico y lógico a los datos o archivos. Faltan las políticas y procedimientos frente a las consecuencias de violación a la seguridad de los sistemas.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No está documentada y comunicada la política de prevención de software malicioso.</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 </a:t>
                      </a:r>
                      <a:endParaRPr kumimoji="0" lang="es-EC" sz="1600" kern="1200" dirty="0" smtClean="0">
                        <a:solidFill>
                          <a:schemeClr val="dk1"/>
                        </a:solidFill>
                        <a:latin typeface="+mn-lt"/>
                        <a:ea typeface="+mn-ea"/>
                        <a:cs typeface="+mn-cs"/>
                      </a:endParaRPr>
                    </a:p>
                    <a:p>
                      <a:pPr marL="0" lvl="0" algn="just" rtl="0" eaLnBrk="1" latinLnBrk="0" hangingPunct="1"/>
                      <a:r>
                        <a:rPr kumimoji="0" lang="es-ES" sz="1600" kern="1200" dirty="0" smtClean="0">
                          <a:solidFill>
                            <a:schemeClr val="dk1"/>
                          </a:solidFill>
                          <a:latin typeface="+mn-lt"/>
                          <a:ea typeface="+mn-ea"/>
                          <a:cs typeface="+mn-cs"/>
                        </a:rPr>
                        <a:t>No se encuentra clasificada la información para determinar cuál es sensible o confidencial según el nivel de exposición. No se valida si la información que genera la Empresa es confidencial antes de que ésta sea transmitida.</a:t>
                      </a:r>
                      <a:endParaRPr kumimoji="0" lang="es-EC" sz="1600" kern="1200" dirty="0">
                        <a:solidFill>
                          <a:schemeClr val="dk1"/>
                        </a:solidFill>
                        <a:latin typeface="+mn-lt"/>
                        <a:ea typeface="+mn-ea"/>
                        <a:cs typeface="+mn-cs"/>
                      </a:endParaRP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DS05: GARANTIZAR LA SEGURIDAD DE LOS SISTEMAS</a:t>
            </a:r>
            <a:endParaRPr lang="es-ES" sz="2800" b="1" cap="none" dirty="0" smtClean="0">
              <a:solidFill>
                <a:schemeClr val="tx1"/>
              </a:solidFill>
              <a:effectLst/>
              <a:latin typeface="Arial" pitchFamily="34" charset="0"/>
              <a:ea typeface="Times New Roman" pitchFamily="18"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42632"/>
          <a:ext cx="8892480" cy="554736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EVIDENCIAS ENCONTRADAS</a:t>
                      </a:r>
                      <a:endParaRPr lang="es-EC" sz="1600" b="1" dirty="0" smtClean="0"/>
                    </a:p>
                  </a:txBody>
                  <a:tcPr/>
                </a:tc>
                <a:tc>
                  <a:txBody>
                    <a:bodyPr/>
                    <a:lstStyle/>
                    <a:p>
                      <a:pPr marL="0" lvl="0" algn="just" rtl="0" eaLnBrk="1" latinLnBrk="0" hangingPunct="1"/>
                      <a:r>
                        <a:rPr kumimoji="0" lang="es-ES" sz="1600" b="0" kern="1200" dirty="0" smtClean="0">
                          <a:solidFill>
                            <a:schemeClr val="dk1"/>
                          </a:solidFill>
                          <a:latin typeface="+mn-lt"/>
                          <a:ea typeface="+mn-ea"/>
                          <a:cs typeface="+mn-cs"/>
                        </a:rPr>
                        <a:t>Formatos FO-ADM-tic-401 y FO-ADM-tic-451para registrar los incidentes</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Formularios de soporte (servicio de impresoras) y por tickets de casos (servicios de internet y enlace de datos)</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Política de Servicio, Uso y Seguridad de la Administración de Red  (PMC-001)</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Contrato para la provisión de DLP de </a:t>
                      </a:r>
                      <a:r>
                        <a:rPr kumimoji="0" lang="es-ES" sz="1600" b="0" kern="1200" dirty="0" err="1" smtClean="0">
                          <a:solidFill>
                            <a:schemeClr val="dk1"/>
                          </a:solidFill>
                          <a:latin typeface="+mn-lt"/>
                          <a:ea typeface="+mn-ea"/>
                          <a:cs typeface="+mn-cs"/>
                        </a:rPr>
                        <a:t>McAfee</a:t>
                      </a:r>
                      <a:r>
                        <a:rPr kumimoji="0" lang="es-ES" sz="1600" b="0" kern="1200" dirty="0" smtClean="0">
                          <a:solidFill>
                            <a:schemeClr val="dk1"/>
                          </a:solidFill>
                          <a:latin typeface="+mn-lt"/>
                          <a:ea typeface="+mn-ea"/>
                          <a:cs typeface="+mn-cs"/>
                        </a:rPr>
                        <a:t> (Data </a:t>
                      </a:r>
                      <a:r>
                        <a:rPr kumimoji="0" lang="es-ES" sz="1600" b="0" kern="1200" dirty="0" err="1" smtClean="0">
                          <a:solidFill>
                            <a:schemeClr val="dk1"/>
                          </a:solidFill>
                          <a:latin typeface="+mn-lt"/>
                          <a:ea typeface="+mn-ea"/>
                          <a:cs typeface="+mn-cs"/>
                        </a:rPr>
                        <a:t>Loss</a:t>
                      </a:r>
                      <a:r>
                        <a:rPr kumimoji="0" lang="es-ES" sz="1600" b="0" kern="1200" dirty="0" smtClean="0">
                          <a:solidFill>
                            <a:schemeClr val="dk1"/>
                          </a:solidFill>
                          <a:latin typeface="+mn-lt"/>
                          <a:ea typeface="+mn-ea"/>
                          <a:cs typeface="+mn-cs"/>
                        </a:rPr>
                        <a:t> </a:t>
                      </a:r>
                      <a:r>
                        <a:rPr kumimoji="0" lang="es-ES" sz="1600" b="0" kern="1200" dirty="0" err="1" smtClean="0">
                          <a:solidFill>
                            <a:schemeClr val="dk1"/>
                          </a:solidFill>
                          <a:latin typeface="+mn-lt"/>
                          <a:ea typeface="+mn-ea"/>
                          <a:cs typeface="+mn-cs"/>
                        </a:rPr>
                        <a:t>Prevention</a:t>
                      </a:r>
                      <a:r>
                        <a:rPr kumimoji="0" lang="es-ES" sz="1600" b="0" kern="1200" dirty="0" smtClean="0">
                          <a:solidFill>
                            <a:schemeClr val="dk1"/>
                          </a:solidFill>
                          <a:latin typeface="+mn-lt"/>
                          <a:ea typeface="+mn-ea"/>
                          <a:cs typeface="+mn-cs"/>
                        </a:rPr>
                        <a:t>).</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Contrato de la solución TPE (Total </a:t>
                      </a:r>
                      <a:r>
                        <a:rPr kumimoji="0" lang="es-ES" sz="1600" b="0" kern="1200" dirty="0" err="1" smtClean="0">
                          <a:solidFill>
                            <a:schemeClr val="dk1"/>
                          </a:solidFill>
                          <a:latin typeface="+mn-lt"/>
                          <a:ea typeface="+mn-ea"/>
                          <a:cs typeface="+mn-cs"/>
                        </a:rPr>
                        <a:t>Prevention</a:t>
                      </a:r>
                      <a:r>
                        <a:rPr kumimoji="0" lang="es-ES" sz="1600" b="0" kern="1200" dirty="0" smtClean="0">
                          <a:solidFill>
                            <a:schemeClr val="dk1"/>
                          </a:solidFill>
                          <a:latin typeface="+mn-lt"/>
                          <a:ea typeface="+mn-ea"/>
                          <a:cs typeface="+mn-cs"/>
                        </a:rPr>
                        <a:t> Enterprise) de </a:t>
                      </a:r>
                      <a:r>
                        <a:rPr kumimoji="0" lang="es-ES" sz="1600" b="0" kern="1200" dirty="0" err="1" smtClean="0">
                          <a:solidFill>
                            <a:schemeClr val="dk1"/>
                          </a:solidFill>
                          <a:latin typeface="+mn-lt"/>
                          <a:ea typeface="+mn-ea"/>
                          <a:cs typeface="+mn-cs"/>
                        </a:rPr>
                        <a:t>McAfee</a:t>
                      </a:r>
                      <a:r>
                        <a:rPr kumimoji="0" lang="es-ES" sz="1600" b="0" kern="1200" dirty="0" smtClean="0">
                          <a:solidFill>
                            <a:schemeClr val="dk1"/>
                          </a:solidFill>
                          <a:latin typeface="+mn-lt"/>
                          <a:ea typeface="+mn-ea"/>
                          <a:cs typeface="+mn-cs"/>
                        </a:rPr>
                        <a:t> para seguridad de punto final (incluye prevención de software malicioso y filtrado de información no deseada.</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Estructura orgánica por procesos de la Empresa COCASINCLAIR EP.</a:t>
                      </a:r>
                      <a:endParaRPr kumimoji="0" lang="es-EC" sz="1600" b="0" kern="1200" dirty="0" smtClean="0">
                        <a:solidFill>
                          <a:schemeClr val="dk1"/>
                        </a:solidFill>
                        <a:latin typeface="+mn-lt"/>
                        <a:ea typeface="+mn-ea"/>
                        <a:cs typeface="+mn-cs"/>
                      </a:endParaRPr>
                    </a:p>
                    <a:p>
                      <a:pPr marL="0" algn="just" rtl="0" eaLnBrk="1" latinLnBrk="0" hangingPunct="1"/>
                      <a:r>
                        <a:rPr kumimoji="0" lang="es-ES" sz="1600" b="0" kern="1200" dirty="0" smtClean="0">
                          <a:solidFill>
                            <a:schemeClr val="dk1"/>
                          </a:solidFill>
                          <a:latin typeface="+mn-lt"/>
                          <a:ea typeface="+mn-ea"/>
                          <a:cs typeface="+mn-cs"/>
                        </a:rPr>
                        <a:t>Diagrama de la red entre Quito y el Campamento San Rafael.</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r>
                        <a:rPr kumimoji="0" lang="es-ES" sz="1600" b="1" kern="1200" dirty="0" smtClean="0">
                          <a:solidFill>
                            <a:schemeClr val="dk1"/>
                          </a:solidFill>
                          <a:latin typeface="+mn-lt"/>
                          <a:ea typeface="+mn-ea"/>
                          <a:cs typeface="+mn-cs"/>
                        </a:rPr>
                        <a:t>Efecto</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Posibilidad de que las herramientas informáticas que se implementen, no tengan un respaldo documentado y aprobado que reflejen las acciones a tomar con la información que es tratada en los sistemas.</a:t>
                      </a:r>
                    </a:p>
                    <a:p>
                      <a:pPr algn="just"/>
                      <a:endParaRPr kumimoji="0" lang="es-EC" sz="1600" kern="1200" dirty="0" smtClean="0">
                        <a:solidFill>
                          <a:schemeClr val="dk1"/>
                        </a:solidFill>
                        <a:latin typeface="+mn-lt"/>
                        <a:ea typeface="+mn-ea"/>
                        <a:cs typeface="+mn-cs"/>
                      </a:endParaRPr>
                    </a:p>
                    <a:p>
                      <a:r>
                        <a:rPr kumimoji="0" lang="es-ES" sz="1600" b="1" kern="1200" dirty="0" smtClean="0">
                          <a:solidFill>
                            <a:schemeClr val="dk1"/>
                          </a:solidFill>
                          <a:latin typeface="+mn-lt"/>
                          <a:ea typeface="+mn-ea"/>
                          <a:cs typeface="+mn-cs"/>
                        </a:rPr>
                        <a:t>Recomendaciones:</a:t>
                      </a:r>
                    </a:p>
                    <a:p>
                      <a:pPr marL="173038" lvl="0" indent="-173038" algn="just" rtl="0" eaLnBrk="1" latinLnBrk="0" hangingPunct="1">
                        <a:buFont typeface="Wingdings" pitchFamily="2" charset="2"/>
                        <a:buChar char="q"/>
                      </a:pPr>
                      <a:r>
                        <a:rPr kumimoji="0" lang="es-ES" sz="1600" kern="1200" dirty="0" smtClean="0">
                          <a:solidFill>
                            <a:schemeClr val="dk1"/>
                          </a:solidFill>
                          <a:latin typeface="+mn-lt"/>
                          <a:ea typeface="+mn-ea"/>
                          <a:cs typeface="+mn-cs"/>
                        </a:rPr>
                        <a:t>Elaborar un documento de Seguridad de la Información, en el que contenga la política de Seguridad de la Información de la Empresa, alcance y objetivos, roles y responsabilidades de seguridad, estándares y procedimientos de TI, gestión de la aceptación del riesgo, política de seguridad de comunicaciones externas, política de Firewall, de seguridad de E-mail, política de seguridad de una estación de trabajo, política de uso de Internet, etc. </a:t>
                      </a:r>
                      <a:endParaRPr kumimoji="0" lang="es-EC" sz="1600" kern="1200" dirty="0" smtClean="0">
                        <a:solidFill>
                          <a:schemeClr val="dk1"/>
                        </a:solidFill>
                        <a:latin typeface="+mn-lt"/>
                        <a:ea typeface="+mn-ea"/>
                        <a:cs typeface="+mn-cs"/>
                      </a:endParaRP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DS05: GARANTIZAR LA SEGURIDAD DE LOS SISTEMAS</a:t>
            </a:r>
            <a:endParaRPr lang="es-ES" sz="2800" b="1" cap="none" dirty="0" smtClean="0">
              <a:solidFill>
                <a:schemeClr val="tx1"/>
              </a:solidFill>
              <a:effectLst/>
              <a:latin typeface="Arial" pitchFamily="34" charset="0"/>
              <a:ea typeface="Times New Roman" pitchFamily="18"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095334"/>
          <a:ext cx="8892480" cy="579120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r>
                        <a:rPr kumimoji="0" lang="es-ES" sz="1600" b="1" kern="1200" dirty="0" smtClean="0">
                          <a:solidFill>
                            <a:schemeClr val="dk1"/>
                          </a:solidFill>
                          <a:latin typeface="+mn-lt"/>
                          <a:ea typeface="+mn-ea"/>
                          <a:cs typeface="+mn-cs"/>
                        </a:rPr>
                        <a:t>Recomendaciones</a:t>
                      </a:r>
                      <a:r>
                        <a:rPr kumimoji="0" lang="es-ES" sz="1600" b="1" kern="1200" baseline="0" dirty="0" smtClean="0">
                          <a:solidFill>
                            <a:schemeClr val="dk1"/>
                          </a:solidFill>
                          <a:latin typeface="+mn-lt"/>
                          <a:ea typeface="+mn-ea"/>
                          <a:cs typeface="+mn-cs"/>
                        </a:rPr>
                        <a:t> (continuación):</a:t>
                      </a:r>
                      <a:endParaRPr kumimoji="0" lang="es-ES" sz="1600" b="1"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Elaborar un plan general de seguridad de TI, que contenga los requerimientos de negocio, riesgos y cumplimiento, tomar en consideración la infraestructura de TI.</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Realizar el procedimiento referente al control de acceso a los sistemas, estos deben ser clasificados por importancia o riesgo y aplicarse a todos los usuarios, incluyendo a administradores (usuarios privilegiados), usuarios externos e internos, para casos normales y de emergencia.</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None/>
                      </a:pPr>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Elaborar las políticas y procedimientos frente a las consecuencias de violación de la seguridad; llevar un registro de los controles permitidos, accesos fallidos y no autorizados; y, documentar la revisión de los controles de seguridad de acceso físico y lógico a los datos o archivos.</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Documentar y comunicar a toda la  Empresa la política de prevención de software malicioso, detallando las medidas preventivas y correctivas para la detección de virus, gusanos, spyware o correo basura.</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Documentar el procedimiento para clasificar la información de la Empresa, que detalle los criterios para determinar cuál es sensible o confidencial según el nivel de exposición.</a:t>
                      </a:r>
                      <a:endParaRPr kumimoji="0" lang="es-EC" sz="1600" b="0" kern="1200" dirty="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2  </a:t>
                      </a:r>
                      <a:r>
                        <a:rPr kumimoji="0" lang="es-EC" sz="1600" kern="1200" baseline="0" dirty="0" smtClean="0">
                          <a:solidFill>
                            <a:schemeClr val="dk1"/>
                          </a:solidFill>
                          <a:latin typeface="Arial" pitchFamily="34" charset="0"/>
                          <a:ea typeface="+mn-ea"/>
                          <a:cs typeface="Arial" pitchFamily="34" charset="0"/>
                        </a:rPr>
                        <a:t>Repetible pero Intuitivo </a:t>
                      </a:r>
                      <a:endParaRPr lang="es-ES" sz="1600" b="1" dirty="0" smtClean="0"/>
                    </a:p>
                  </a:txBody>
                  <a:tcPr/>
                </a:tc>
              </a:tr>
            </a:tbl>
          </a:graphicData>
        </a:graphic>
      </p:graphicFrame>
      <p:sp>
        <p:nvSpPr>
          <p:cNvPr id="7" name="6 Rectángulo redondeado">
            <a:hlinkClick r:id="rId3" action="ppaction://hlinksldjump"/>
          </p:cNvPr>
          <p:cNvSpPr/>
          <p:nvPr/>
        </p:nvSpPr>
        <p:spPr>
          <a:xfrm>
            <a:off x="7668344" y="6525344"/>
            <a:ext cx="1435224" cy="332656"/>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rPr>
              <a:t>PROCESOS</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PO2: DEFINIR LA ARQUITECTURA DE LA INFORMACIÓN</a:t>
            </a:r>
            <a:endParaRPr lang="es-ES" sz="2800" b="1" cap="none" dirty="0" smtClean="0">
              <a:solidFill>
                <a:schemeClr val="tx1"/>
              </a:solidFill>
              <a:effectLst/>
              <a:latin typeface="Arial" pitchFamily="34" charset="0"/>
              <a:ea typeface="Times New Roman" pitchFamily="18"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33654" y="1174164"/>
          <a:ext cx="8999984" cy="5151120"/>
        </p:xfrm>
        <a:graphic>
          <a:graphicData uri="http://schemas.openxmlformats.org/drawingml/2006/table">
            <a:tbl>
              <a:tblPr firstRow="1" bandRow="1">
                <a:tableStyleId>{69CF1AB2-1976-4502-BF36-3FF5EA218861}</a:tableStyleId>
              </a:tblPr>
              <a:tblGrid>
                <a:gridCol w="1586018"/>
                <a:gridCol w="7413966"/>
              </a:tblGrid>
              <a:tr h="470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DEFINICIÓN</a:t>
                      </a:r>
                      <a:endParaRPr lang="es-EC" sz="1600"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La función de sistemas de información debe crear y actualizar de forma regular un modelo de información del negocio y definir los sistemas apropiados para optimizar el uso de esta información.</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OBJETIVOS DE CONTROL </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4 Controles</a:t>
                      </a:r>
                      <a:r>
                        <a:rPr lang="es-ES" sz="1600" b="1" baseline="0" dirty="0" smtClean="0"/>
                        <a:t> Evaluados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baseline="0" dirty="0" smtClean="0"/>
                    </a:p>
                    <a:p>
                      <a:pPr lvl="0" algn="just"/>
                      <a:r>
                        <a:rPr kumimoji="0" lang="es-ES" sz="1600" b="0" kern="1200" dirty="0" smtClean="0">
                          <a:solidFill>
                            <a:schemeClr val="dk1"/>
                          </a:solidFill>
                          <a:latin typeface="+mn-lt"/>
                          <a:ea typeface="+mn-ea"/>
                          <a:cs typeface="+mn-cs"/>
                        </a:rPr>
                        <a:t>No existe un plan estratégico de la Jefatura de TIC’S que incluya un modelo de información empresarial de COCASINCLAIR EP.</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La empresa no cuenta con un diccionario de datos empresarial, ni un plan de calidad de datos, políticas y procedimientos.</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No se evidencia un esquema de clasificación de datos en la Empresa, que controle la información que se genera por cualquier medio, sea esta confidencial o no.</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La Jefatura de TIC’S, no tiene implementados procedimientos y controles para asegurar la integridad de los datos y estos no se validan antes de salir los sistemas a la fase de producción</a:t>
                      </a:r>
                    </a:p>
                    <a:p>
                      <a:pPr algn="just"/>
                      <a:endParaRPr kumimoji="0" lang="es-EC" sz="1600" b="0" kern="1200" dirty="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EVIDENCIAS ENCONTRADAS</a:t>
                      </a:r>
                      <a:endParaRPr lang="es-EC" sz="1600" b="1"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No se encontró ninguna evidencia.</a:t>
                      </a:r>
                      <a:endParaRPr kumimoji="0" lang="es-EC" sz="1600" b="0" kern="1200" dirty="0" smtClean="0">
                        <a:solidFill>
                          <a:schemeClr val="dk1"/>
                        </a:solidFill>
                        <a:latin typeface="+mn-lt"/>
                        <a:ea typeface="+mn-ea"/>
                        <a:cs typeface="+mn-cs"/>
                      </a:endParaRPr>
                    </a:p>
                    <a:p>
                      <a:pPr algn="just"/>
                      <a:endParaRPr kumimoji="0" lang="es-EC" sz="1600" b="0" kern="1200" dirty="0">
                        <a:solidFill>
                          <a:schemeClr val="dk1"/>
                        </a:solidFill>
                        <a:latin typeface="+mn-lt"/>
                        <a:ea typeface="+mn-ea"/>
                        <a:cs typeface="+mn-cs"/>
                      </a:endParaRP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PO2: DEFINIR LA ARQUITECTURA DE LA INFORMACIÓN</a:t>
            </a:r>
            <a:endParaRPr lang="es-ES" sz="2800" b="1" cap="none" dirty="0" smtClean="0">
              <a:solidFill>
                <a:schemeClr val="tx1"/>
              </a:solidFill>
              <a:effectLst/>
              <a:latin typeface="Arial" pitchFamily="34" charset="0"/>
              <a:ea typeface="Times New Roman" pitchFamily="18" charset="0"/>
              <a:cs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nvGraphicFramePr>
        <p:xfrm>
          <a:off x="144016" y="1095334"/>
          <a:ext cx="8892480" cy="603504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r>
                        <a:rPr kumimoji="0" lang="es-ES" sz="1600" b="1" kern="1200" dirty="0" smtClean="0">
                          <a:solidFill>
                            <a:schemeClr val="dk1"/>
                          </a:solidFill>
                          <a:latin typeface="+mn-lt"/>
                          <a:ea typeface="+mn-ea"/>
                          <a:cs typeface="+mn-cs"/>
                        </a:rPr>
                        <a:t>Efecto</a:t>
                      </a:r>
                      <a:endParaRPr kumimoji="0" lang="es-EC" sz="160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No se controla la información que se genera en la Empresa por algún medio electrónico y que podría ser confidencial o no. </a:t>
                      </a:r>
                      <a:endParaRPr kumimoji="0" lang="es-EC" sz="1600" b="0" kern="1200" dirty="0" smtClean="0">
                        <a:solidFill>
                          <a:schemeClr val="dk1"/>
                        </a:solidFill>
                        <a:latin typeface="+mn-lt"/>
                        <a:ea typeface="+mn-ea"/>
                        <a:cs typeface="+mn-cs"/>
                      </a:endParaRPr>
                    </a:p>
                    <a:p>
                      <a:r>
                        <a:rPr kumimoji="0" lang="es-ES" sz="1600" b="1" kern="1200" dirty="0" smtClean="0">
                          <a:solidFill>
                            <a:schemeClr val="dk1"/>
                          </a:solidFill>
                          <a:latin typeface="+mn-lt"/>
                          <a:ea typeface="+mn-ea"/>
                          <a:cs typeface="+mn-cs"/>
                        </a:rPr>
                        <a:t>Recomendaciones:</a:t>
                      </a: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Elaborar un modelo de información empresarial para la Empresa, partiendo de la planificación estratégica de TI que facilite el desarrollo de aplicaciones y las actividades de soporte para la toma de decisiones.</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Crear un diccionario de datos empresarial, que permita compartir tipos de datos entre las aplicaciones y los sistemas. </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Definir un esquema de clasificación de los datos que permita identificar si es confidencial o público, crítico o común, de acuerdo a parámetros establecidos conjuntamente con la Gerencia General o con los propietarios de esa información.</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Implementar procedimientos para garantizar la integridad y consistencia de todos los datos almacenados en las bases de datos y archivos.</a:t>
                      </a:r>
                      <a:endParaRPr kumimoji="0" lang="es-EC" sz="1600" b="0" kern="1200" dirty="0" smtClean="0">
                        <a:solidFill>
                          <a:schemeClr val="dk1"/>
                        </a:solidFill>
                        <a:latin typeface="+mn-lt"/>
                        <a:ea typeface="+mn-ea"/>
                        <a:cs typeface="+mn-cs"/>
                      </a:endParaRPr>
                    </a:p>
                    <a:p>
                      <a:pPr marL="173038" indent="-173038" algn="just" rtl="0" eaLnBrk="1" latinLnBrk="0" hangingPunct="1">
                        <a:buFont typeface="Wingdings" pitchFamily="2" charset="2"/>
                        <a:buNone/>
                      </a:pPr>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Documentar los resultados obtenidos cuando se aplique el modelo de información empresarial, con la finalidad de generar los indicadores necesarios para medir las actividades, procesos y metas de TI.</a:t>
                      </a:r>
                      <a:endParaRPr kumimoji="0" lang="es-EC" sz="1600" b="0" kern="1200" dirty="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1 Inicial / Ad Hoc</a:t>
                      </a:r>
                      <a:endParaRPr lang="es-ES" sz="1600" b="1" dirty="0" smtClean="0"/>
                    </a:p>
                  </a:txBody>
                  <a:tcPr/>
                </a:tc>
              </a:tr>
            </a:tbl>
          </a:graphicData>
        </a:graphic>
      </p:graphicFrame>
      <p:sp>
        <p:nvSpPr>
          <p:cNvPr id="10" name="9 Rectángulo redondeado">
            <a:hlinkClick r:id="rId3" action="ppaction://hlinksldjump"/>
          </p:cNvPr>
          <p:cNvSpPr/>
          <p:nvPr/>
        </p:nvSpPr>
        <p:spPr>
          <a:xfrm>
            <a:off x="7668344" y="6525344"/>
            <a:ext cx="1435224" cy="332656"/>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rPr>
              <a:t>PROCESOS</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700" b="1" dirty="0" smtClean="0"/>
              <a:t>DS1 DEFINIR Y ADMINISTRAR LOS NIVELES DE SERVICIO</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74164"/>
          <a:ext cx="8892480" cy="5303520"/>
        </p:xfrm>
        <a:graphic>
          <a:graphicData uri="http://schemas.openxmlformats.org/drawingml/2006/table">
            <a:tbl>
              <a:tblPr firstRow="1" bandRow="1">
                <a:tableStyleId>{69CF1AB2-1976-4502-BF36-3FF5EA218861}</a:tableStyleId>
              </a:tblPr>
              <a:tblGrid>
                <a:gridCol w="1475656"/>
                <a:gridCol w="7416824"/>
              </a:tblGrid>
              <a:tr h="470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DEFINICIÓN</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Contar con una definición documentada y un acuerdo de servicios de TI y de niveles de servicio.</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OBJETIVOS DE CONTROL </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6 Controles</a:t>
                      </a:r>
                      <a:r>
                        <a:rPr lang="es-ES" sz="1600" b="1" baseline="0" dirty="0" smtClean="0"/>
                        <a:t> Evaluados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baseline="0" dirty="0" smtClean="0"/>
                    </a:p>
                    <a:p>
                      <a:pPr lvl="0" algn="just"/>
                      <a:r>
                        <a:rPr kumimoji="0" lang="es-ES" sz="1600" b="0" kern="1200" dirty="0" smtClean="0">
                          <a:solidFill>
                            <a:schemeClr val="dk1"/>
                          </a:solidFill>
                          <a:latin typeface="+mn-lt"/>
                          <a:ea typeface="+mn-ea"/>
                          <a:cs typeface="+mn-cs"/>
                        </a:rPr>
                        <a:t>La Jefatura de TIC’S no ha definido el catálogo / portafolio de servicios (requerimientos de servicio, definiciones de servicio, acuerdos de niveles de servicio, acuerdos de niveles de operación y las fuentes de financiamiento) tanto entre áreas internas como con proveedores.  Dentro de las Responsabilidades y Atribuciones contenidas en el Estatuto Orgánico Funcional por Procesos de la Empresa, se enumeran en forma general los productos y servicios que brinda esta Jefatura.</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En ninguno de los dos </a:t>
                      </a:r>
                      <a:r>
                        <a:rPr kumimoji="0" lang="es-ES" sz="1600" b="0" kern="1200" dirty="0" err="1" smtClean="0">
                          <a:solidFill>
                            <a:schemeClr val="dk1"/>
                          </a:solidFill>
                          <a:latin typeface="+mn-lt"/>
                          <a:ea typeface="+mn-ea"/>
                          <a:cs typeface="+mn-cs"/>
                        </a:rPr>
                        <a:t>SLA’s</a:t>
                      </a:r>
                      <a:r>
                        <a:rPr kumimoji="0" lang="es-ES" sz="1600" b="0" kern="1200" dirty="0" smtClean="0">
                          <a:solidFill>
                            <a:schemeClr val="dk1"/>
                          </a:solidFill>
                          <a:latin typeface="+mn-lt"/>
                          <a:ea typeface="+mn-ea"/>
                          <a:cs typeface="+mn-cs"/>
                        </a:rPr>
                        <a:t> (Acuerdos de Nivel de Servicio) firmados  con las empresas de telecomunicaciones, se detalla los </a:t>
                      </a:r>
                      <a:r>
                        <a:rPr kumimoji="0" lang="es-ES" sz="1600" b="0" kern="1200" dirty="0" err="1" smtClean="0">
                          <a:solidFill>
                            <a:schemeClr val="dk1"/>
                          </a:solidFill>
                          <a:latin typeface="+mn-lt"/>
                          <a:ea typeface="+mn-ea"/>
                          <a:cs typeface="+mn-cs"/>
                        </a:rPr>
                        <a:t>OLA’s</a:t>
                      </a:r>
                      <a:r>
                        <a:rPr kumimoji="0" lang="es-ES" sz="1600" b="0" kern="1200" dirty="0" smtClean="0">
                          <a:solidFill>
                            <a:schemeClr val="dk1"/>
                          </a:solidFill>
                          <a:latin typeface="+mn-lt"/>
                          <a:ea typeface="+mn-ea"/>
                          <a:cs typeface="+mn-cs"/>
                        </a:rPr>
                        <a:t> (Acuerdos de Nivel Operacional). Se garantiza la disponibilidad del servicio contratado, por medio de la infraestructura implementada por el proveedor, no se indica cómo serán entregados técnicamente los servicios para soportar el (los) SLA(s).</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No existe un proceso o procedimiento documentado para revisar periódicamente los </a:t>
                      </a:r>
                      <a:r>
                        <a:rPr kumimoji="0" lang="es-ES" sz="1600" b="0" kern="1200" dirty="0" err="1" smtClean="0">
                          <a:solidFill>
                            <a:schemeClr val="dk1"/>
                          </a:solidFill>
                          <a:latin typeface="+mn-lt"/>
                          <a:ea typeface="+mn-ea"/>
                          <a:cs typeface="+mn-cs"/>
                        </a:rPr>
                        <a:t>SLA’s</a:t>
                      </a:r>
                      <a:r>
                        <a:rPr kumimoji="0" lang="es-ES" sz="1600" b="0" kern="1200" dirty="0" smtClean="0">
                          <a:solidFill>
                            <a:schemeClr val="dk1"/>
                          </a:solidFill>
                          <a:latin typeface="+mn-lt"/>
                          <a:ea typeface="+mn-ea"/>
                          <a:cs typeface="+mn-cs"/>
                        </a:rPr>
                        <a:t> firmados con los proveedores, aleatoriamente se revisa el nivel de servicio para verificar si se cumple lo acordado.</a:t>
                      </a: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700" b="1" dirty="0" smtClean="0"/>
              <a:t>DS1 DEFINIR Y ADMINISTRAR LOS NIVELES DE SERVICIO</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42632"/>
          <a:ext cx="8892480" cy="563880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EVIDENCIAS ENCONTRADAS</a:t>
                      </a:r>
                      <a:endParaRPr lang="es-EC" sz="1600" b="1" dirty="0" smtClean="0"/>
                    </a:p>
                  </a:txBody>
                  <a:tcPr/>
                </a:tc>
                <a:tc>
                  <a:txBody>
                    <a:bodyPr/>
                    <a:lstStyle/>
                    <a:p>
                      <a:pPr lvl="0" algn="just"/>
                      <a:r>
                        <a:rPr kumimoji="0" lang="es-ES" sz="1600" b="0" kern="1200" dirty="0" smtClean="0">
                          <a:solidFill>
                            <a:schemeClr val="dk1"/>
                          </a:solidFill>
                          <a:latin typeface="+mn-lt"/>
                          <a:ea typeface="+mn-ea"/>
                          <a:cs typeface="+mn-cs"/>
                        </a:rPr>
                        <a:t>Acuerdos de nivel de servicios SLA de las dos empresas de telecomunicaciones.</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Estatuto Orgánico Funcional por Procesos de la Empresa.</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Documento en el que se solicita la nota de crédito por incumplimiento del nivel de servicio.</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r>
                        <a:rPr kumimoji="0" lang="es-ES" sz="1600" b="1" kern="1200" dirty="0" smtClean="0">
                          <a:solidFill>
                            <a:schemeClr val="dk1"/>
                          </a:solidFill>
                          <a:latin typeface="+mn-lt"/>
                          <a:ea typeface="+mn-ea"/>
                          <a:cs typeface="+mn-cs"/>
                        </a:rPr>
                        <a:t>Efecto</a:t>
                      </a:r>
                      <a:endParaRPr kumimoji="0" lang="es-EC" sz="1600" kern="1200" dirty="0" smtClean="0">
                        <a:solidFill>
                          <a:schemeClr val="dk1"/>
                        </a:solidFill>
                        <a:latin typeface="+mn-lt"/>
                        <a:ea typeface="+mn-ea"/>
                        <a:cs typeface="+mn-cs"/>
                      </a:endParaRPr>
                    </a:p>
                    <a:p>
                      <a:pPr algn="just"/>
                      <a:r>
                        <a:rPr kumimoji="0" lang="es-ES" sz="1600" kern="1200" dirty="0" smtClean="0">
                          <a:solidFill>
                            <a:schemeClr val="dk1"/>
                          </a:solidFill>
                          <a:latin typeface="+mn-lt"/>
                          <a:ea typeface="+mn-ea"/>
                          <a:cs typeface="+mn-cs"/>
                        </a:rPr>
                        <a:t>No poder monitorear el cumplimiento de los niveles de servicios y garantizar la eficiencia – eficacia de los servicios contratados. </a:t>
                      </a:r>
                      <a:endParaRPr kumimoji="0" lang="es-EC" sz="1600" kern="1200" dirty="0" smtClean="0">
                        <a:solidFill>
                          <a:schemeClr val="dk1"/>
                        </a:solidFill>
                        <a:latin typeface="+mn-lt"/>
                        <a:ea typeface="+mn-ea"/>
                        <a:cs typeface="+mn-cs"/>
                      </a:endParaRPr>
                    </a:p>
                    <a:p>
                      <a:r>
                        <a:rPr kumimoji="0" lang="es-ES" sz="1600" b="1" kern="1200" dirty="0" smtClean="0">
                          <a:solidFill>
                            <a:schemeClr val="dk1"/>
                          </a:solidFill>
                          <a:latin typeface="+mn-lt"/>
                          <a:ea typeface="+mn-ea"/>
                          <a:cs typeface="+mn-cs"/>
                        </a:rPr>
                        <a:t>Recomendaciones:</a:t>
                      </a:r>
                    </a:p>
                    <a:p>
                      <a:pPr marL="173038" lvl="0" indent="-173038" algn="just">
                        <a:buFont typeface="Wingdings" pitchFamily="2" charset="2"/>
                        <a:buChar char="q"/>
                      </a:pPr>
                      <a:r>
                        <a:rPr kumimoji="0" lang="es-ES" sz="1600" b="0" kern="1200" dirty="0" smtClean="0">
                          <a:solidFill>
                            <a:schemeClr val="dk1"/>
                          </a:solidFill>
                          <a:latin typeface="+mn-lt"/>
                          <a:ea typeface="+mn-ea"/>
                          <a:cs typeface="+mn-cs"/>
                        </a:rPr>
                        <a:t>Definir el catálogo / portafolio de servicios que contenga los requerimientos de servicio, definiciones de servicio, acuerdos de niveles de servicio, acuerdos de niveles de operación y las fuentes de financiamiento –si es del caso-,  tanto entre áreas internas como con proveedores de la Empresa.</a:t>
                      </a:r>
                      <a:endParaRPr kumimoji="0" lang="es-EC" sz="1600" b="0" kern="1200" dirty="0" smtClean="0">
                        <a:solidFill>
                          <a:schemeClr val="dk1"/>
                        </a:solidFill>
                        <a:latin typeface="+mn-lt"/>
                        <a:ea typeface="+mn-ea"/>
                        <a:cs typeface="+mn-cs"/>
                      </a:endParaRPr>
                    </a:p>
                    <a:p>
                      <a:pPr marL="173038" indent="-173038" algn="just">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a:buFont typeface="Wingdings" pitchFamily="2" charset="2"/>
                        <a:buChar char="q"/>
                      </a:pPr>
                      <a:r>
                        <a:rPr kumimoji="0" lang="es-ES" sz="1600" b="0" kern="1200" dirty="0" smtClean="0">
                          <a:solidFill>
                            <a:schemeClr val="dk1"/>
                          </a:solidFill>
                          <a:latin typeface="+mn-lt"/>
                          <a:ea typeface="+mn-ea"/>
                          <a:cs typeface="+mn-cs"/>
                        </a:rPr>
                        <a:t>Definir y acordar convenios de niveles de servicio para todos los procesos críticos de la Jefatura de TIC’S, con base en los requerimientos de los usuarios y las capacidades técnicas en TI, incluyendo los acuerdos de niveles de operación para soportar el (los) acuerdos de nivel de servicio de manera óptima.</a:t>
                      </a:r>
                      <a:endParaRPr kumimoji="0" lang="es-EC" sz="1600" b="0" kern="1200" dirty="0" smtClean="0">
                        <a:solidFill>
                          <a:schemeClr val="dk1"/>
                        </a:solidFill>
                        <a:latin typeface="+mn-lt"/>
                        <a:ea typeface="+mn-ea"/>
                        <a:cs typeface="+mn-cs"/>
                      </a:endParaRPr>
                    </a:p>
                    <a:p>
                      <a:pPr marL="173038" indent="-173038" algn="just">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a:buFont typeface="Wingdings" pitchFamily="2" charset="2"/>
                        <a:buChar char="q"/>
                      </a:pPr>
                      <a:r>
                        <a:rPr kumimoji="0" lang="es-ES" sz="1600" b="0" kern="1200" dirty="0" smtClean="0">
                          <a:solidFill>
                            <a:schemeClr val="dk1"/>
                          </a:solidFill>
                          <a:latin typeface="+mn-lt"/>
                          <a:ea typeface="+mn-ea"/>
                          <a:cs typeface="+mn-cs"/>
                        </a:rPr>
                        <a:t>Luego de que se hayan definido los </a:t>
                      </a:r>
                      <a:r>
                        <a:rPr kumimoji="0" lang="es-ES" sz="1600" b="0" kern="1200" dirty="0" err="1" smtClean="0">
                          <a:solidFill>
                            <a:schemeClr val="dk1"/>
                          </a:solidFill>
                          <a:latin typeface="+mn-lt"/>
                          <a:ea typeface="+mn-ea"/>
                          <a:cs typeface="+mn-cs"/>
                        </a:rPr>
                        <a:t>SLA’s</a:t>
                      </a:r>
                      <a:r>
                        <a:rPr kumimoji="0" lang="es-ES" sz="1600" b="0" kern="1200" dirty="0" smtClean="0">
                          <a:solidFill>
                            <a:schemeClr val="dk1"/>
                          </a:solidFill>
                          <a:latin typeface="+mn-lt"/>
                          <a:ea typeface="+mn-ea"/>
                          <a:cs typeface="+mn-cs"/>
                        </a:rPr>
                        <a:t> de la Jefatura de TIC’S, se debería elaborar un procedimiento para realizar un monitoreo de los niveles de servicio.</a:t>
                      </a:r>
                      <a:endParaRPr kumimoji="0" lang="es-EC" sz="1600" b="0" kern="1200" dirty="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2  </a:t>
                      </a:r>
                      <a:r>
                        <a:rPr kumimoji="0" lang="es-EC" sz="1600" kern="1200" baseline="0" dirty="0" smtClean="0">
                          <a:solidFill>
                            <a:schemeClr val="dk1"/>
                          </a:solidFill>
                          <a:latin typeface="Arial" pitchFamily="34" charset="0"/>
                          <a:ea typeface="+mn-ea"/>
                          <a:cs typeface="Arial" pitchFamily="34" charset="0"/>
                        </a:rPr>
                        <a:t>Repetible pero Intuitivo </a:t>
                      </a:r>
                      <a:endParaRPr lang="es-ES" sz="1600" b="1" dirty="0" smtClean="0"/>
                    </a:p>
                  </a:txBody>
                  <a:tcPr/>
                </a:tc>
              </a:tr>
            </a:tbl>
          </a:graphicData>
        </a:graphic>
      </p:graphicFrame>
      <p:sp>
        <p:nvSpPr>
          <p:cNvPr id="7" name="6 Rectángulo redondeado">
            <a:hlinkClick r:id="rId2" action="ppaction://hlinksldjump"/>
          </p:cNvPr>
          <p:cNvSpPr/>
          <p:nvPr/>
        </p:nvSpPr>
        <p:spPr>
          <a:xfrm>
            <a:off x="7668344" y="6525344"/>
            <a:ext cx="1435224" cy="332656"/>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rPr>
              <a:t>PROCESOS</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3000" b="1" dirty="0" smtClean="0"/>
              <a:t>DS2 ADMINISTRAR LOS SERVICIOS DE TERCEROS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174164"/>
          <a:ext cx="8892480" cy="4175760"/>
        </p:xfrm>
        <a:graphic>
          <a:graphicData uri="http://schemas.openxmlformats.org/drawingml/2006/table">
            <a:tbl>
              <a:tblPr firstRow="1" bandRow="1">
                <a:tableStyleId>{69CF1AB2-1976-4502-BF36-3FF5EA218861}</a:tableStyleId>
              </a:tblPr>
              <a:tblGrid>
                <a:gridCol w="1547664"/>
                <a:gridCol w="7344816"/>
              </a:tblGrid>
              <a:tr h="470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DEFINICIÓN</a:t>
                      </a:r>
                      <a:endParaRPr lang="es-EC" sz="1600"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Necesidad de asegurar que los servicios provistos por terceros cumplan con los requerimientos del negocio.</a:t>
                      </a:r>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OBJETIVOS DE CONTROL </a:t>
                      </a:r>
                      <a:endParaRPr lang="es-EC"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4 Controles</a:t>
                      </a:r>
                      <a:r>
                        <a:rPr lang="es-ES" sz="1600" b="1" baseline="0" dirty="0" smtClean="0"/>
                        <a:t> Evaluados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baseline="0" dirty="0" smtClean="0"/>
                    </a:p>
                    <a:p>
                      <a:pPr lvl="0" algn="just"/>
                      <a:r>
                        <a:rPr kumimoji="0" lang="es-ES" sz="1600" b="0" kern="1200" dirty="0" smtClean="0">
                          <a:solidFill>
                            <a:schemeClr val="dk1"/>
                          </a:solidFill>
                          <a:latin typeface="+mn-lt"/>
                          <a:ea typeface="+mn-ea"/>
                          <a:cs typeface="+mn-cs"/>
                        </a:rPr>
                        <a:t>La Jefatura de TIC’S, no se dispone de un registro de proveedores por categorías de servicio, importancia o criticidad. Tampoco se evalúa el tipo de relación por proveedor, existe una percepción del servicio que no está documentada.</a:t>
                      </a:r>
                      <a:endParaRPr kumimoji="0" lang="es-EC" sz="1600" b="0" kern="1200" dirty="0" smtClean="0">
                        <a:solidFill>
                          <a:schemeClr val="dk1"/>
                        </a:solidFill>
                        <a:latin typeface="+mn-lt"/>
                        <a:ea typeface="+mn-ea"/>
                        <a:cs typeface="+mn-cs"/>
                      </a:endParaRPr>
                    </a:p>
                    <a:p>
                      <a:pPr algn="just"/>
                      <a:r>
                        <a:rPr kumimoji="0" lang="es-ES" sz="1600" b="0" kern="1200" dirty="0" smtClean="0">
                          <a:solidFill>
                            <a:schemeClr val="dk1"/>
                          </a:solidFill>
                          <a:latin typeface="+mn-lt"/>
                          <a:ea typeface="+mn-ea"/>
                          <a:cs typeface="+mn-cs"/>
                        </a:rPr>
                        <a:t> </a:t>
                      </a:r>
                      <a:endParaRPr kumimoji="0" lang="es-EC" sz="1600" b="0" kern="1200" dirty="0" smtClean="0">
                        <a:solidFill>
                          <a:schemeClr val="dk1"/>
                        </a:solidFill>
                        <a:latin typeface="+mn-lt"/>
                        <a:ea typeface="+mn-ea"/>
                        <a:cs typeface="+mn-cs"/>
                      </a:endParaRPr>
                    </a:p>
                    <a:p>
                      <a:pPr lvl="0" algn="just"/>
                      <a:r>
                        <a:rPr kumimoji="0" lang="es-ES" sz="1600" b="0" kern="1200" dirty="0" smtClean="0">
                          <a:solidFill>
                            <a:schemeClr val="dk1"/>
                          </a:solidFill>
                          <a:latin typeface="+mn-lt"/>
                          <a:ea typeface="+mn-ea"/>
                          <a:cs typeface="+mn-cs"/>
                        </a:rPr>
                        <a:t>No se tiene definido un proceso de monitoreo de cumplimiento de la prestación del servicio del proveedor, el control lo realiza el administrador del contrato de acuerdo lo estipulado en el mismo, tanto para los requerimientos técnicos como en las tarifas de los servicios o bienes.</a:t>
                      </a:r>
                    </a:p>
                    <a:p>
                      <a:pPr lvl="0" algn="just"/>
                      <a:endParaRPr kumimoji="0" lang="es-EC" sz="1600" b="0" kern="1200" dirty="0" smtClean="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EVIDENCIAS ENCONTRADAS</a:t>
                      </a:r>
                      <a:endParaRPr lang="es-EC" sz="1600" b="1" dirty="0" smtClean="0"/>
                    </a:p>
                  </a:txBody>
                  <a:tcPr/>
                </a:tc>
                <a:tc>
                  <a:txBody>
                    <a:bodyPr/>
                    <a:lstStyle/>
                    <a:p>
                      <a:pPr marL="0" lvl="0" algn="just" rtl="0" eaLnBrk="1" latinLnBrk="0" hangingPunct="1"/>
                      <a:r>
                        <a:rPr kumimoji="0" lang="es-ES" sz="1600" b="0" kern="1200" dirty="0" smtClean="0">
                          <a:solidFill>
                            <a:schemeClr val="dk1"/>
                          </a:solidFill>
                          <a:latin typeface="+mn-lt"/>
                          <a:ea typeface="+mn-ea"/>
                          <a:cs typeface="+mn-cs"/>
                        </a:rPr>
                        <a:t>Contratos firmados en al año 2012 de la Jefatura de TIC’S</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err="1" smtClean="0">
                          <a:solidFill>
                            <a:schemeClr val="dk1"/>
                          </a:solidFill>
                          <a:latin typeface="+mn-lt"/>
                          <a:ea typeface="+mn-ea"/>
                          <a:cs typeface="+mn-cs"/>
                        </a:rPr>
                        <a:t>SLA’s</a:t>
                      </a:r>
                      <a:r>
                        <a:rPr kumimoji="0" lang="es-ES" sz="1600" b="0" kern="1200" dirty="0" smtClean="0">
                          <a:solidFill>
                            <a:schemeClr val="dk1"/>
                          </a:solidFill>
                          <a:latin typeface="+mn-lt"/>
                          <a:ea typeface="+mn-ea"/>
                          <a:cs typeface="+mn-cs"/>
                        </a:rPr>
                        <a:t> acordados con las dos empresas de Telecomunicaciones. </a:t>
                      </a:r>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Reportes emitidos por el software de monitoreo del enlace de datos y de internet.</a:t>
                      </a:r>
                      <a:endParaRPr kumimoji="0" lang="es-EC" sz="1600" b="0" kern="1200" dirty="0" smtClean="0">
                        <a:solidFill>
                          <a:schemeClr val="dk1"/>
                        </a:solidFill>
                        <a:latin typeface="+mn-lt"/>
                        <a:ea typeface="+mn-ea"/>
                        <a:cs typeface="+mn-cs"/>
                      </a:endParaRPr>
                    </a:p>
                  </a:txBody>
                  <a:tcPr/>
                </a:tc>
              </a:tr>
            </a:tbl>
          </a:graphicData>
        </a:graphic>
      </p:graphicFrame>
      <p:sp>
        <p:nvSpPr>
          <p:cNvPr id="5" name="4 Flecha abajo"/>
          <p:cNvSpPr/>
          <p:nvPr/>
        </p:nvSpPr>
        <p:spPr>
          <a:xfrm>
            <a:off x="35496" y="6525344"/>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3000" b="1" dirty="0" smtClean="0"/>
              <a:t>DS2 ADMINISTRAR LOS SERVICIOS DE TERCEROS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9" name="38 Tabla"/>
          <p:cNvGraphicFramePr>
            <a:graphicFrameLocks noGrp="1"/>
          </p:cNvGraphicFramePr>
          <p:nvPr/>
        </p:nvGraphicFramePr>
        <p:xfrm>
          <a:off x="144016" y="1216888"/>
          <a:ext cx="8892480" cy="4815840"/>
        </p:xfrm>
        <a:graphic>
          <a:graphicData uri="http://schemas.openxmlformats.org/drawingml/2006/table">
            <a:tbl>
              <a:tblPr firstRow="1" bandRow="1">
                <a:tableStyleId>{69CF1AB2-1976-4502-BF36-3FF5EA218861}</a:tableStyleId>
              </a:tblPr>
              <a:tblGrid>
                <a:gridCol w="1547664"/>
                <a:gridCol w="7344816"/>
              </a:tblGrid>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RESULTADOS</a:t>
                      </a:r>
                      <a:endParaRPr lang="es-EC" sz="1600" b="1" dirty="0" smtClean="0"/>
                    </a:p>
                  </a:txBody>
                  <a:tcPr/>
                </a:tc>
                <a:tc>
                  <a:txBody>
                    <a:bodyPr/>
                    <a:lstStyle/>
                    <a:p>
                      <a:pPr marL="0" lvl="0" algn="just" rtl="0" eaLnBrk="1" latinLnBrk="0" hangingPunct="1"/>
                      <a:r>
                        <a:rPr kumimoji="0" lang="es-ES" sz="1600" b="1" kern="1200" dirty="0" smtClean="0">
                          <a:solidFill>
                            <a:schemeClr val="dk1"/>
                          </a:solidFill>
                          <a:latin typeface="+mn-lt"/>
                          <a:ea typeface="+mn-ea"/>
                          <a:cs typeface="+mn-cs"/>
                        </a:rPr>
                        <a:t>Efecto</a:t>
                      </a:r>
                    </a:p>
                    <a:p>
                      <a:pPr marL="0" lvl="0" algn="just" rtl="0" eaLnBrk="1" latinLnBrk="0" hangingPunct="1"/>
                      <a:endParaRPr kumimoji="0" lang="es-EC" sz="1600" b="1" kern="1200" dirty="0" smtClean="0">
                        <a:solidFill>
                          <a:schemeClr val="dk1"/>
                        </a:solidFill>
                        <a:latin typeface="+mn-lt"/>
                        <a:ea typeface="+mn-ea"/>
                        <a:cs typeface="+mn-cs"/>
                      </a:endParaRPr>
                    </a:p>
                    <a:p>
                      <a:pPr marL="0" lvl="0" algn="just" rtl="0" eaLnBrk="1" latinLnBrk="0" hangingPunct="1"/>
                      <a:r>
                        <a:rPr kumimoji="0" lang="es-ES" sz="1600" b="0" kern="1200" dirty="0" smtClean="0">
                          <a:solidFill>
                            <a:schemeClr val="dk1"/>
                          </a:solidFill>
                          <a:latin typeface="+mn-lt"/>
                          <a:ea typeface="+mn-ea"/>
                          <a:cs typeface="+mn-cs"/>
                        </a:rPr>
                        <a:t>No se conoce claramente la relación entre la Empresa y el proveedor luego que finaliza un contrato, impidiendo tener objetividad al momento de seleccionar un proveedor.</a:t>
                      </a:r>
                    </a:p>
                    <a:p>
                      <a:pPr marL="0" lvl="0" algn="just" rtl="0" eaLnBrk="1" latinLnBrk="0" hangingPunct="1"/>
                      <a:endParaRPr kumimoji="0" lang="es-EC" sz="1600" b="0" kern="1200" dirty="0" smtClean="0">
                        <a:solidFill>
                          <a:schemeClr val="dk1"/>
                        </a:solidFill>
                        <a:latin typeface="+mn-lt"/>
                        <a:ea typeface="+mn-ea"/>
                        <a:cs typeface="+mn-cs"/>
                      </a:endParaRPr>
                    </a:p>
                    <a:p>
                      <a:pPr marL="0" lvl="0" algn="just" rtl="0" eaLnBrk="1" latinLnBrk="0" hangingPunct="1"/>
                      <a:r>
                        <a:rPr kumimoji="0" lang="es-ES" sz="1600" b="1" kern="1200" dirty="0" smtClean="0">
                          <a:solidFill>
                            <a:schemeClr val="dk1"/>
                          </a:solidFill>
                          <a:latin typeface="+mn-lt"/>
                          <a:ea typeface="+mn-ea"/>
                          <a:cs typeface="+mn-cs"/>
                        </a:rPr>
                        <a:t>Recomendaciones:</a:t>
                      </a:r>
                    </a:p>
                    <a:p>
                      <a:pPr marL="0" lvl="0" algn="just" rtl="0" eaLnBrk="1" latinLnBrk="0" hangingPunct="1"/>
                      <a:endParaRPr kumimoji="0" lang="es-ES" sz="1600" b="1"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Llevar un registro de proveedores por categorías de servicio, importancia o criticidad en la Jefatura de TIC’S, que permita evaluar la relación con el proveedor y documentarla para una posterior selección / rechazo.</a:t>
                      </a:r>
                      <a:endParaRPr kumimoji="0" lang="es-EC" sz="1600" b="0" kern="1200" dirty="0" smtClean="0">
                        <a:solidFill>
                          <a:schemeClr val="dk1"/>
                        </a:solidFill>
                        <a:latin typeface="+mn-lt"/>
                        <a:ea typeface="+mn-ea"/>
                        <a:cs typeface="+mn-cs"/>
                      </a:endParaRPr>
                    </a:p>
                    <a:p>
                      <a:pPr marL="0" lvl="0" algn="just" rtl="0" eaLnBrk="1" latinLnBrk="0" hangingPunct="1">
                        <a:buFont typeface="Wingdings" pitchFamily="2" charset="2"/>
                        <a:buChar char="q"/>
                      </a:pPr>
                      <a:endParaRPr kumimoji="0" lang="es-EC" sz="1600" b="0" kern="1200" dirty="0" smtClean="0">
                        <a:solidFill>
                          <a:schemeClr val="dk1"/>
                        </a:solidFill>
                        <a:latin typeface="+mn-lt"/>
                        <a:ea typeface="+mn-ea"/>
                        <a:cs typeface="+mn-cs"/>
                      </a:endParaRPr>
                    </a:p>
                    <a:p>
                      <a:pPr marL="173038" lvl="0" indent="-173038" algn="just" rtl="0" eaLnBrk="1" latinLnBrk="0" hangingPunct="1">
                        <a:buFont typeface="Wingdings" pitchFamily="2" charset="2"/>
                        <a:buChar char="q"/>
                      </a:pPr>
                      <a:r>
                        <a:rPr kumimoji="0" lang="es-ES" sz="1600" b="0" kern="1200" dirty="0" smtClean="0">
                          <a:solidFill>
                            <a:schemeClr val="dk1"/>
                          </a:solidFill>
                          <a:latin typeface="+mn-lt"/>
                          <a:ea typeface="+mn-ea"/>
                          <a:cs typeface="+mn-cs"/>
                        </a:rPr>
                        <a:t>Definir un proceso de monitoreo sobre el cumplimiento de la prestación del servicio por parte del proveedor, en los requerimientos técnicos y en las tarifas de los servicios o bienes contratados, actividades que deben estar coordinadas con el administrador del contrato.</a:t>
                      </a:r>
                    </a:p>
                    <a:p>
                      <a:pPr marL="173038" lvl="0" indent="-173038" algn="just" rtl="0" eaLnBrk="1" latinLnBrk="0" hangingPunct="1">
                        <a:buFont typeface="Wingdings" pitchFamily="2" charset="2"/>
                        <a:buChar char="q"/>
                      </a:pPr>
                      <a:endParaRPr kumimoji="0" lang="es-EC" sz="1600" b="0" kern="1200" dirty="0">
                        <a:solidFill>
                          <a:schemeClr val="dk1"/>
                        </a:solidFill>
                        <a:latin typeface="+mn-lt"/>
                        <a:ea typeface="+mn-ea"/>
                        <a:cs typeface="+mn-cs"/>
                      </a:endParaRPr>
                    </a:p>
                  </a:txBody>
                  <a:tcPr/>
                </a:tc>
              </a:tr>
              <a:tr h="272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t>NIVEL DE MADUREZ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600" b="0" kern="1200" dirty="0" smtClean="0">
                          <a:solidFill>
                            <a:schemeClr val="dk1"/>
                          </a:solidFill>
                          <a:latin typeface="+mn-lt"/>
                          <a:ea typeface="+mn-ea"/>
                          <a:cs typeface="+mn-cs"/>
                        </a:rPr>
                        <a:t>3  </a:t>
                      </a:r>
                      <a:r>
                        <a:rPr kumimoji="0" lang="es-EC" sz="1600" kern="1200" baseline="0" dirty="0" smtClean="0">
                          <a:solidFill>
                            <a:schemeClr val="dk1"/>
                          </a:solidFill>
                          <a:latin typeface="Arial" pitchFamily="34" charset="0"/>
                          <a:ea typeface="+mn-ea"/>
                          <a:cs typeface="Arial" pitchFamily="34" charset="0"/>
                        </a:rPr>
                        <a:t>Definido</a:t>
                      </a:r>
                      <a:endParaRPr lang="es-ES" sz="1600" b="1" dirty="0" smtClean="0"/>
                    </a:p>
                  </a:txBody>
                  <a:tcPr/>
                </a:tc>
              </a:tr>
            </a:tbl>
          </a:graphicData>
        </a:graphic>
      </p:graphicFrame>
      <p:sp>
        <p:nvSpPr>
          <p:cNvPr id="7" name="6 Rectángulo redondeado">
            <a:hlinkClick r:id="rId2" action="ppaction://hlinksldjump"/>
          </p:cNvPr>
          <p:cNvSpPr/>
          <p:nvPr/>
        </p:nvSpPr>
        <p:spPr>
          <a:xfrm>
            <a:off x="7668344" y="6525344"/>
            <a:ext cx="1435224" cy="332656"/>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rPr>
              <a:t>PROCESOS</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LA EMPRESA COCASINCLAIR EP</a:t>
            </a:r>
            <a:endParaRPr lang="es-EC" b="1" dirty="0"/>
          </a:p>
        </p:txBody>
      </p:sp>
      <p:pic>
        <p:nvPicPr>
          <p:cNvPr id="4" name="3 Imagen"/>
          <p:cNvPicPr/>
          <p:nvPr/>
        </p:nvPicPr>
        <p:blipFill>
          <a:blip r:embed="rId2" cstate="print"/>
          <a:srcRect l="1120" r="2476"/>
          <a:stretch>
            <a:fillRect/>
          </a:stretch>
        </p:blipFill>
        <p:spPr bwMode="auto">
          <a:xfrm>
            <a:off x="469666" y="1127560"/>
            <a:ext cx="7920880" cy="566737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4 Rectángulo redondeado">
            <a:hlinkClick r:id="rId3"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3" action="ppaction://hlinksldjump"/>
              </a:rPr>
              <a:t>AGENDA</a:t>
            </a:r>
            <a:endParaRPr lang="en-US" b="1" dirty="0">
              <a:solidFill>
                <a:schemeClr val="accent6">
                  <a:lumMod val="50000"/>
                </a:schemeClr>
              </a:solidFill>
              <a:latin typeface="Aharoni" pitchFamily="2" charset="-79"/>
              <a:cs typeface="Aharoni" pitchFamily="2" charset="-79"/>
            </a:endParaRPr>
          </a:p>
        </p:txBody>
      </p:sp>
      <p:cxnSp>
        <p:nvCxnSpPr>
          <p:cNvPr id="7" name="6 Conector recto de flecha"/>
          <p:cNvCxnSpPr/>
          <p:nvPr/>
        </p:nvCxnSpPr>
        <p:spPr>
          <a:xfrm flipH="1">
            <a:off x="3347864" y="6237312"/>
            <a:ext cx="936104"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5 Flecha abajo"/>
          <p:cNvSpPr/>
          <p:nvPr/>
        </p:nvSpPr>
        <p:spPr>
          <a:xfrm>
            <a:off x="35496" y="6493812"/>
            <a:ext cx="576064"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2800" b="1" dirty="0" smtClean="0"/>
              <a:t>resumen del Nivel de Madurez de los procesos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graphicFrame>
        <p:nvGraphicFramePr>
          <p:cNvPr id="7" name="6 Tabla"/>
          <p:cNvGraphicFramePr>
            <a:graphicFrameLocks noGrp="1"/>
          </p:cNvGraphicFramePr>
          <p:nvPr/>
        </p:nvGraphicFramePr>
        <p:xfrm>
          <a:off x="107504" y="1270882"/>
          <a:ext cx="8892480" cy="3931920"/>
        </p:xfrm>
        <a:graphic>
          <a:graphicData uri="http://schemas.openxmlformats.org/drawingml/2006/table">
            <a:tbl>
              <a:tblPr/>
              <a:tblGrid>
                <a:gridCol w="469227"/>
                <a:gridCol w="1763021"/>
                <a:gridCol w="5256584"/>
                <a:gridCol w="1403648"/>
              </a:tblGrid>
              <a:tr h="0">
                <a:tc>
                  <a:txBody>
                    <a:bodyPr/>
                    <a:lstStyle/>
                    <a:p>
                      <a:pPr algn="ctr">
                        <a:lnSpc>
                          <a:spcPct val="150000"/>
                        </a:lnSpc>
                        <a:spcAft>
                          <a:spcPts val="0"/>
                        </a:spcAft>
                      </a:pPr>
                      <a:r>
                        <a:rPr lang="es-ES" sz="1600" b="1" dirty="0">
                          <a:latin typeface="Arial"/>
                          <a:ea typeface="Times New Roman"/>
                          <a:cs typeface="Times New Roman"/>
                        </a:rPr>
                        <a:t>No.</a:t>
                      </a:r>
                      <a:endParaRPr lang="es-EC" sz="1600" dirty="0">
                        <a:latin typeface="Calibri"/>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600" b="1">
                          <a:latin typeface="Arial"/>
                          <a:ea typeface="Times New Roman"/>
                          <a:cs typeface="Times New Roman"/>
                        </a:rPr>
                        <a:t>DOMINIO</a:t>
                      </a:r>
                      <a:endParaRPr lang="es-EC" sz="1600">
                        <a:latin typeface="Calibri"/>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600" b="1" dirty="0">
                          <a:latin typeface="Arial"/>
                          <a:ea typeface="Times New Roman"/>
                          <a:cs typeface="Times New Roman"/>
                        </a:rPr>
                        <a:t>NOMBRE DEL PROCESO</a:t>
                      </a:r>
                      <a:endParaRPr lang="es-EC" sz="1600" dirty="0">
                        <a:latin typeface="Calibri"/>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600" b="1" dirty="0">
                          <a:latin typeface="Arial"/>
                          <a:ea typeface="Times New Roman"/>
                          <a:cs typeface="Times New Roman"/>
                        </a:rPr>
                        <a:t>NIVEL DE MADUREZ</a:t>
                      </a:r>
                      <a:endParaRPr lang="es-EC" sz="1600" dirty="0">
                        <a:latin typeface="Calibri"/>
                        <a:ea typeface="Times New Roman"/>
                        <a:cs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r>
              <a:tr h="0">
                <a:tc>
                  <a:txBody>
                    <a:bodyPr/>
                    <a:lstStyle/>
                    <a:p>
                      <a:pPr algn="ctr">
                        <a:lnSpc>
                          <a:spcPct val="150000"/>
                        </a:lnSpc>
                        <a:spcAft>
                          <a:spcPts val="0"/>
                        </a:spcAft>
                      </a:pPr>
                      <a:r>
                        <a:rPr lang="es-ES" sz="1400" b="0" dirty="0">
                          <a:latin typeface="Arial"/>
                          <a:ea typeface="Times New Roman"/>
                          <a:cs typeface="Times New Roman"/>
                        </a:rPr>
                        <a:t>1</a:t>
                      </a:r>
                      <a:endParaRPr lang="es-EC" sz="1400" b="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nSpc>
                          <a:spcPct val="150000"/>
                        </a:lnSpc>
                        <a:spcAft>
                          <a:spcPts val="0"/>
                        </a:spcAft>
                      </a:pPr>
                      <a:r>
                        <a:rPr lang="es-ES" sz="1400" dirty="0">
                          <a:latin typeface="Arial"/>
                          <a:ea typeface="Times New Roman"/>
                          <a:cs typeface="Times New Roman"/>
                        </a:rPr>
                        <a:t>PLANEAR Y ORGANIZAR </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400" dirty="0">
                          <a:latin typeface="Arial"/>
                          <a:ea typeface="Times New Roman"/>
                          <a:cs typeface="Times New Roman"/>
                        </a:rPr>
                        <a:t>PO9  EVALUAR Y ADMINISTRAR LOS RIESGOS DE TI</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400">
                          <a:latin typeface="Arial"/>
                          <a:ea typeface="Times New Roman"/>
                          <a:cs typeface="Times New Roman"/>
                        </a:rPr>
                        <a:t>1</a:t>
                      </a:r>
                      <a:endParaRPr lang="es-EC" sz="14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r>
              <a:tr h="0">
                <a:tc>
                  <a:txBody>
                    <a:bodyPr/>
                    <a:lstStyle/>
                    <a:p>
                      <a:pPr algn="ctr">
                        <a:lnSpc>
                          <a:spcPct val="150000"/>
                        </a:lnSpc>
                        <a:spcAft>
                          <a:spcPts val="0"/>
                        </a:spcAft>
                      </a:pPr>
                      <a:r>
                        <a:rPr lang="es-ES" sz="1400" b="0" dirty="0">
                          <a:latin typeface="Arial"/>
                          <a:ea typeface="Times New Roman"/>
                          <a:cs typeface="Times New Roman"/>
                        </a:rPr>
                        <a:t>2</a:t>
                      </a:r>
                      <a:endParaRPr lang="es-EC" sz="1400" b="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nSpc>
                          <a:spcPct val="150000"/>
                        </a:lnSpc>
                        <a:spcAft>
                          <a:spcPts val="0"/>
                        </a:spcAft>
                      </a:pPr>
                      <a:r>
                        <a:rPr lang="es-ES" sz="1400" dirty="0">
                          <a:latin typeface="Arial"/>
                          <a:ea typeface="Times New Roman"/>
                          <a:cs typeface="Times New Roman"/>
                        </a:rPr>
                        <a:t>ENTREGAR Y DAR SOPORTE</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just">
                        <a:lnSpc>
                          <a:spcPct val="150000"/>
                        </a:lnSpc>
                        <a:spcAft>
                          <a:spcPts val="0"/>
                        </a:spcAft>
                      </a:pPr>
                      <a:r>
                        <a:rPr lang="es-ES" sz="1400" dirty="0">
                          <a:latin typeface="Arial"/>
                          <a:ea typeface="Times New Roman"/>
                          <a:cs typeface="Times New Roman"/>
                        </a:rPr>
                        <a:t>DS5 GARANTIZAR LA SEGURIDAD DE LOS SISTEMAS</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400">
                          <a:latin typeface="Arial"/>
                          <a:ea typeface="Times New Roman"/>
                          <a:cs typeface="Times New Roman"/>
                        </a:rPr>
                        <a:t>2</a:t>
                      </a:r>
                      <a:endParaRPr lang="es-EC" sz="14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r>
              <a:tr h="0">
                <a:tc>
                  <a:txBody>
                    <a:bodyPr/>
                    <a:lstStyle/>
                    <a:p>
                      <a:pPr algn="ctr">
                        <a:lnSpc>
                          <a:spcPct val="150000"/>
                        </a:lnSpc>
                        <a:spcAft>
                          <a:spcPts val="0"/>
                        </a:spcAft>
                      </a:pPr>
                      <a:r>
                        <a:rPr lang="es-ES" sz="1400" b="0" dirty="0">
                          <a:latin typeface="Arial"/>
                          <a:ea typeface="Times New Roman"/>
                          <a:cs typeface="Times New Roman"/>
                        </a:rPr>
                        <a:t>3</a:t>
                      </a:r>
                      <a:endParaRPr lang="es-EC" sz="1400" b="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nSpc>
                          <a:spcPct val="150000"/>
                        </a:lnSpc>
                        <a:spcAft>
                          <a:spcPts val="0"/>
                        </a:spcAft>
                      </a:pPr>
                      <a:r>
                        <a:rPr lang="es-ES" sz="1400">
                          <a:latin typeface="Arial"/>
                          <a:ea typeface="Times New Roman"/>
                          <a:cs typeface="Times New Roman"/>
                        </a:rPr>
                        <a:t>PLANEAR Y ORGANIZAR</a:t>
                      </a:r>
                      <a:endParaRPr lang="es-EC" sz="14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marL="361950" indent="-361950" algn="just">
                        <a:lnSpc>
                          <a:spcPct val="150000"/>
                        </a:lnSpc>
                        <a:spcAft>
                          <a:spcPts val="0"/>
                        </a:spcAft>
                        <a:tabLst>
                          <a:tab pos="536575" algn="l"/>
                        </a:tabLst>
                      </a:pPr>
                      <a:r>
                        <a:rPr lang="es-ES" sz="1400" dirty="0">
                          <a:latin typeface="Arial"/>
                          <a:ea typeface="Times New Roman"/>
                          <a:cs typeface="Times New Roman"/>
                        </a:rPr>
                        <a:t>PO2 DEFINIR LA ARQUITECTURA DE LA INFORMACIÓN</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400">
                          <a:latin typeface="Arial"/>
                          <a:ea typeface="Times New Roman"/>
                          <a:cs typeface="Times New Roman"/>
                        </a:rPr>
                        <a:t>1</a:t>
                      </a:r>
                      <a:endParaRPr lang="es-EC" sz="14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r>
              <a:tr h="0">
                <a:tc>
                  <a:txBody>
                    <a:bodyPr/>
                    <a:lstStyle/>
                    <a:p>
                      <a:pPr algn="ctr">
                        <a:lnSpc>
                          <a:spcPct val="150000"/>
                        </a:lnSpc>
                        <a:spcAft>
                          <a:spcPts val="0"/>
                        </a:spcAft>
                      </a:pPr>
                      <a:r>
                        <a:rPr lang="es-ES" sz="1400" b="0" dirty="0">
                          <a:latin typeface="Arial"/>
                          <a:ea typeface="Times New Roman"/>
                          <a:cs typeface="Times New Roman"/>
                        </a:rPr>
                        <a:t>4</a:t>
                      </a:r>
                      <a:endParaRPr lang="es-EC" sz="1400" b="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nSpc>
                          <a:spcPct val="150000"/>
                        </a:lnSpc>
                        <a:spcAft>
                          <a:spcPts val="0"/>
                        </a:spcAft>
                      </a:pPr>
                      <a:r>
                        <a:rPr lang="es-ES" sz="1400" dirty="0">
                          <a:latin typeface="Arial"/>
                          <a:ea typeface="Times New Roman"/>
                          <a:cs typeface="Times New Roman"/>
                        </a:rPr>
                        <a:t>ENTREGAR Y DAR SOPORTE</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marL="361950" indent="-361950" algn="just">
                        <a:lnSpc>
                          <a:spcPct val="150000"/>
                        </a:lnSpc>
                        <a:spcAft>
                          <a:spcPts val="0"/>
                        </a:spcAft>
                      </a:pPr>
                      <a:r>
                        <a:rPr lang="es-ES" sz="1400" dirty="0">
                          <a:latin typeface="Arial"/>
                          <a:ea typeface="Times New Roman"/>
                          <a:cs typeface="Times New Roman"/>
                        </a:rPr>
                        <a:t>DS1 DEFINIR Y </a:t>
                      </a:r>
                      <a:r>
                        <a:rPr lang="es-ES" sz="1400" dirty="0" smtClean="0">
                          <a:latin typeface="Arial"/>
                          <a:ea typeface="Times New Roman"/>
                          <a:cs typeface="Times New Roman"/>
                        </a:rPr>
                        <a:t>ADMINISTRAR</a:t>
                      </a:r>
                      <a:r>
                        <a:rPr lang="es-ES" sz="1400" baseline="0" dirty="0" smtClean="0">
                          <a:latin typeface="Arial"/>
                          <a:ea typeface="Times New Roman"/>
                          <a:cs typeface="Times New Roman"/>
                        </a:rPr>
                        <a:t> </a:t>
                      </a:r>
                      <a:r>
                        <a:rPr lang="es-ES" sz="1400" dirty="0" smtClean="0">
                          <a:latin typeface="Arial"/>
                          <a:ea typeface="Times New Roman"/>
                          <a:cs typeface="Times New Roman"/>
                        </a:rPr>
                        <a:t>LOS</a:t>
                      </a:r>
                      <a:r>
                        <a:rPr lang="es-ES" sz="1400" baseline="0" dirty="0" smtClean="0">
                          <a:latin typeface="Arial"/>
                          <a:ea typeface="Times New Roman"/>
                          <a:cs typeface="Times New Roman"/>
                        </a:rPr>
                        <a:t> </a:t>
                      </a:r>
                      <a:r>
                        <a:rPr lang="es-ES" sz="1400" dirty="0" smtClean="0">
                          <a:latin typeface="Arial"/>
                          <a:ea typeface="Times New Roman"/>
                          <a:cs typeface="Times New Roman"/>
                        </a:rPr>
                        <a:t>NIVELES DE </a:t>
                      </a:r>
                      <a:r>
                        <a:rPr lang="es-ES" sz="1400" dirty="0">
                          <a:latin typeface="Arial"/>
                          <a:ea typeface="Times New Roman"/>
                          <a:cs typeface="Times New Roman"/>
                        </a:rPr>
                        <a:t>SERVICIO.</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S" sz="1400" dirty="0">
                          <a:latin typeface="Arial"/>
                          <a:ea typeface="Times New Roman"/>
                          <a:cs typeface="Times New Roman"/>
                        </a:rPr>
                        <a:t>2</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B6DDE8"/>
                    </a:solidFill>
                  </a:tcPr>
                </a:tc>
              </a:tr>
              <a:tr h="0">
                <a:tc>
                  <a:txBody>
                    <a:bodyPr/>
                    <a:lstStyle/>
                    <a:p>
                      <a:pPr algn="ctr">
                        <a:lnSpc>
                          <a:spcPct val="150000"/>
                        </a:lnSpc>
                        <a:spcAft>
                          <a:spcPts val="0"/>
                        </a:spcAft>
                      </a:pPr>
                      <a:r>
                        <a:rPr lang="es-ES" sz="1400" b="0" dirty="0">
                          <a:latin typeface="Arial"/>
                          <a:ea typeface="Times New Roman"/>
                          <a:cs typeface="Times New Roman"/>
                        </a:rPr>
                        <a:t>5</a:t>
                      </a:r>
                      <a:endParaRPr lang="es-EC" sz="1400" b="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nSpc>
                          <a:spcPct val="150000"/>
                        </a:lnSpc>
                        <a:spcAft>
                          <a:spcPts val="0"/>
                        </a:spcAft>
                      </a:pPr>
                      <a:r>
                        <a:rPr lang="es-ES" sz="1400" dirty="0">
                          <a:latin typeface="Arial"/>
                          <a:ea typeface="Times New Roman"/>
                          <a:cs typeface="Times New Roman"/>
                        </a:rPr>
                        <a:t>ENTREGAR Y DAR SOPORTE</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just">
                        <a:lnSpc>
                          <a:spcPct val="150000"/>
                        </a:lnSpc>
                        <a:spcAft>
                          <a:spcPts val="0"/>
                        </a:spcAft>
                      </a:pPr>
                      <a:r>
                        <a:rPr lang="es-ES" sz="1400" dirty="0">
                          <a:latin typeface="Arial"/>
                          <a:ea typeface="Times New Roman"/>
                          <a:cs typeface="Times New Roman"/>
                        </a:rPr>
                        <a:t>DS2 ADMINISTRAR LOS SERVICIOS DE TERCEROS</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S" sz="1400" dirty="0">
                          <a:latin typeface="Arial"/>
                          <a:ea typeface="Times New Roman"/>
                          <a:cs typeface="Times New Roman"/>
                        </a:rPr>
                        <a:t>3</a:t>
                      </a:r>
                      <a:endParaRPr lang="es-EC" sz="14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AEEF3"/>
                    </a:solidFill>
                  </a:tcPr>
                </a:tc>
              </a:tr>
            </a:tbl>
          </a:graphicData>
        </a:graphic>
      </p:graphicFrame>
      <p:sp>
        <p:nvSpPr>
          <p:cNvPr id="67585" name="Rectangle 1"/>
          <p:cNvSpPr>
            <a:spLocks noChangeArrowheads="1"/>
          </p:cNvSpPr>
          <p:nvPr/>
        </p:nvSpPr>
        <p:spPr bwMode="auto">
          <a:xfrm>
            <a:off x="251520" y="5373216"/>
            <a:ext cx="84249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lgn="just" defTabSz="914400" fontAlgn="base">
              <a:lnSpc>
                <a:spcPct val="100000"/>
              </a:lnSpc>
              <a:spcBef>
                <a:spcPct val="0"/>
              </a:spcBef>
              <a:spcAft>
                <a:spcPct val="0"/>
              </a:spcAft>
              <a:buClrTx/>
              <a:buSzTx/>
              <a:tabLst/>
            </a:pPr>
            <a:r>
              <a:rPr lang="es-ES" sz="1600" b="1" dirty="0" smtClean="0">
                <a:solidFill>
                  <a:schemeClr val="dk1"/>
                </a:solidFill>
              </a:rPr>
              <a:t>CONCLUSIÓN</a:t>
            </a:r>
          </a:p>
          <a:p>
            <a:pPr marR="0" algn="just" defTabSz="914400" fontAlgn="base">
              <a:lnSpc>
                <a:spcPct val="100000"/>
              </a:lnSpc>
              <a:spcBef>
                <a:spcPct val="0"/>
              </a:spcBef>
              <a:spcAft>
                <a:spcPct val="0"/>
              </a:spcAft>
              <a:buClrTx/>
              <a:buSzTx/>
              <a:tabLst/>
            </a:pPr>
            <a:r>
              <a:rPr lang="es-ES" sz="1600" dirty="0" smtClean="0">
                <a:solidFill>
                  <a:schemeClr val="dk1"/>
                </a:solidFill>
              </a:rPr>
              <a:t>Esto demuestra en general que los procesos auditados, se encuentran en un nivel básico o repetible, que siguen un patrón regular. La Empresa ha definido ciertas actividades mientras que otras están fuera de control.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lvl="0" fontAlgn="base">
              <a:spcAft>
                <a:spcPct val="0"/>
              </a:spcAft>
            </a:pPr>
            <a:r>
              <a:rPr lang="es-ES" sz="3200" b="1" dirty="0" smtClean="0"/>
              <a:t>Conclusiones y recomendaciones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67585" name="Rectangle 1"/>
          <p:cNvSpPr>
            <a:spLocks noChangeArrowheads="1"/>
          </p:cNvSpPr>
          <p:nvPr/>
        </p:nvSpPr>
        <p:spPr bwMode="auto">
          <a:xfrm>
            <a:off x="316706" y="1052736"/>
            <a:ext cx="864778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lgn="just" defTabSz="914400" fontAlgn="base">
              <a:lnSpc>
                <a:spcPct val="100000"/>
              </a:lnSpc>
              <a:spcBef>
                <a:spcPct val="0"/>
              </a:spcBef>
              <a:spcAft>
                <a:spcPct val="0"/>
              </a:spcAft>
              <a:buClrTx/>
              <a:buSzTx/>
              <a:tabLst/>
            </a:pPr>
            <a:r>
              <a:rPr lang="es-ES" sz="1600" b="1" dirty="0" smtClean="0">
                <a:solidFill>
                  <a:schemeClr val="dk1"/>
                </a:solidFill>
              </a:rPr>
              <a:t>CONCLUSIONES</a:t>
            </a:r>
          </a:p>
          <a:p>
            <a:pPr marL="173038" indent="-173038" algn="just" fontAlgn="base">
              <a:spcBef>
                <a:spcPct val="0"/>
              </a:spcBef>
              <a:spcAft>
                <a:spcPct val="0"/>
              </a:spcAft>
              <a:buFont typeface="Wingdings" pitchFamily="2" charset="2"/>
              <a:buChar char="q"/>
            </a:pPr>
            <a:r>
              <a:rPr lang="es-ES" sz="1600" dirty="0" smtClean="0">
                <a:solidFill>
                  <a:schemeClr val="dk1"/>
                </a:solidFill>
              </a:rPr>
              <a:t>La utilización de un estándar para la administración de las Tecnologías de Información, permite identificar </a:t>
            </a:r>
            <a:r>
              <a:rPr lang="es-EC" sz="1600" dirty="0" smtClean="0"/>
              <a:t>responsables, mecanismos para un uso eficiente y eficaz de los recursos, brindar soporte técnico a la empresa con parámetros de evaluación del servicio, en general, capacidades para entender mejor los servicios y procesos de TI.</a:t>
            </a:r>
            <a:endParaRPr lang="es-ES" sz="1600" dirty="0" smtClean="0">
              <a:solidFill>
                <a:schemeClr val="dk1"/>
              </a:solidFill>
            </a:endParaRPr>
          </a:p>
          <a:p>
            <a:pPr marL="173038" marR="0" indent="-173038" algn="just" defTabSz="914400" fontAlgn="base">
              <a:lnSpc>
                <a:spcPct val="100000"/>
              </a:lnSpc>
              <a:spcBef>
                <a:spcPct val="0"/>
              </a:spcBef>
              <a:spcAft>
                <a:spcPct val="0"/>
              </a:spcAft>
              <a:buClrTx/>
              <a:buSzTx/>
              <a:buFont typeface="Wingdings" pitchFamily="2" charset="2"/>
              <a:buChar char="q"/>
              <a:tabLst/>
            </a:pPr>
            <a:endParaRPr lang="es-ES" sz="1600" dirty="0" smtClean="0">
              <a:solidFill>
                <a:schemeClr val="dk1"/>
              </a:solidFill>
            </a:endParaRPr>
          </a:p>
          <a:p>
            <a:pPr marL="173038" marR="0" indent="-173038" algn="just" defTabSz="914400" fontAlgn="base">
              <a:lnSpc>
                <a:spcPct val="100000"/>
              </a:lnSpc>
              <a:spcBef>
                <a:spcPct val="0"/>
              </a:spcBef>
              <a:spcAft>
                <a:spcPct val="0"/>
              </a:spcAft>
              <a:buClrTx/>
              <a:buSzTx/>
              <a:buFont typeface="Wingdings" pitchFamily="2" charset="2"/>
              <a:buChar char="q"/>
              <a:tabLst/>
            </a:pPr>
            <a:r>
              <a:rPr lang="es-ES" sz="1600" dirty="0" smtClean="0">
                <a:solidFill>
                  <a:schemeClr val="dk1"/>
                </a:solidFill>
              </a:rPr>
              <a:t>La metodología para la selección de los procesos a auditar, es dinámica y depende de los requerimientos de Información que se establecen como importantes o son considerados como necesarios  evaluarlos.</a:t>
            </a:r>
          </a:p>
          <a:p>
            <a:pPr marL="173038" marR="0" indent="-173038" defTabSz="914400" fontAlgn="base">
              <a:lnSpc>
                <a:spcPct val="100000"/>
              </a:lnSpc>
              <a:spcBef>
                <a:spcPct val="0"/>
              </a:spcBef>
              <a:spcAft>
                <a:spcPct val="0"/>
              </a:spcAft>
              <a:buClrTx/>
              <a:buSzTx/>
              <a:buFont typeface="Wingdings" pitchFamily="2" charset="2"/>
              <a:buChar char="q"/>
              <a:tabLst/>
            </a:pPr>
            <a:endParaRPr lang="es-ES" sz="1600" dirty="0" smtClean="0">
              <a:solidFill>
                <a:schemeClr val="dk1"/>
              </a:solidFill>
            </a:endParaRPr>
          </a:p>
          <a:p>
            <a:pPr marL="173038" marR="0" indent="-173038" algn="just" defTabSz="914400" fontAlgn="base">
              <a:lnSpc>
                <a:spcPct val="100000"/>
              </a:lnSpc>
              <a:spcBef>
                <a:spcPct val="0"/>
              </a:spcBef>
              <a:spcAft>
                <a:spcPct val="0"/>
              </a:spcAft>
              <a:buClrTx/>
              <a:buSzTx/>
              <a:buFont typeface="Wingdings" pitchFamily="2" charset="2"/>
              <a:buChar char="q"/>
              <a:tabLst/>
            </a:pPr>
            <a:r>
              <a:rPr lang="es-ES" sz="1600" dirty="0" smtClean="0">
                <a:solidFill>
                  <a:schemeClr val="dk1"/>
                </a:solidFill>
              </a:rPr>
              <a:t>En general los procesos auditados, se encuentran en un nivel básico o repetible, que siguen un patrón regular. En la Empresa, se han </a:t>
            </a:r>
            <a:r>
              <a:rPr lang="es-ES" sz="1600" dirty="0" smtClean="0"/>
              <a:t>definido</a:t>
            </a:r>
            <a:r>
              <a:rPr lang="es-ES" sz="1600" dirty="0" smtClean="0">
                <a:solidFill>
                  <a:schemeClr val="dk1"/>
                </a:solidFill>
              </a:rPr>
              <a:t> ciertas actividades mientras que otras están fuera de control.</a:t>
            </a:r>
          </a:p>
        </p:txBody>
      </p:sp>
      <p:sp>
        <p:nvSpPr>
          <p:cNvPr id="8" name="Rectangle 1"/>
          <p:cNvSpPr>
            <a:spLocks noChangeArrowheads="1"/>
          </p:cNvSpPr>
          <p:nvPr/>
        </p:nvSpPr>
        <p:spPr bwMode="auto">
          <a:xfrm>
            <a:off x="323528" y="4535249"/>
            <a:ext cx="86409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algn="just" defTabSz="914400" fontAlgn="base">
              <a:lnSpc>
                <a:spcPct val="100000"/>
              </a:lnSpc>
              <a:spcBef>
                <a:spcPct val="0"/>
              </a:spcBef>
              <a:spcAft>
                <a:spcPct val="0"/>
              </a:spcAft>
              <a:buClrTx/>
              <a:buSzTx/>
              <a:tabLst/>
            </a:pPr>
            <a:r>
              <a:rPr lang="es-ES" sz="1600" b="1" dirty="0" smtClean="0">
                <a:solidFill>
                  <a:schemeClr val="dk1"/>
                </a:solidFill>
              </a:rPr>
              <a:t>RECOMENDACIONES</a:t>
            </a:r>
          </a:p>
          <a:p>
            <a:pPr marL="173038" indent="-173038" algn="just" fontAlgn="base">
              <a:spcBef>
                <a:spcPct val="0"/>
              </a:spcBef>
              <a:spcAft>
                <a:spcPct val="0"/>
              </a:spcAft>
              <a:buFont typeface="Wingdings" pitchFamily="2" charset="2"/>
              <a:buChar char="q"/>
            </a:pPr>
            <a:r>
              <a:rPr lang="es-ES" sz="1600" dirty="0" smtClean="0">
                <a:solidFill>
                  <a:schemeClr val="dk1"/>
                </a:solidFill>
              </a:rPr>
              <a:t>La Jefatura de TIC’S debería elaborar un Plan Estratégico, en el que incluya mecanismos (herramientas) para la evaluación de su gestión apoyados en un estándar o buenas prácticas de Administración de las Tecnologías de Información.</a:t>
            </a:r>
          </a:p>
          <a:p>
            <a:pPr marL="173038" indent="-173038" algn="just" fontAlgn="base">
              <a:spcBef>
                <a:spcPct val="0"/>
              </a:spcBef>
              <a:spcAft>
                <a:spcPct val="0"/>
              </a:spcAft>
            </a:pPr>
            <a:endParaRPr lang="es-ES" sz="1600" dirty="0" smtClean="0">
              <a:solidFill>
                <a:schemeClr val="dk1"/>
              </a:solidFill>
            </a:endParaRPr>
          </a:p>
          <a:p>
            <a:pPr marL="173038" indent="-173038" algn="just" fontAlgn="base">
              <a:spcBef>
                <a:spcPct val="0"/>
              </a:spcBef>
              <a:spcAft>
                <a:spcPct val="0"/>
              </a:spcAft>
              <a:buFont typeface="Wingdings" pitchFamily="2" charset="2"/>
              <a:buChar char="q"/>
            </a:pPr>
            <a:r>
              <a:rPr lang="es-ES" sz="1600" dirty="0" smtClean="0">
                <a:solidFill>
                  <a:schemeClr val="dk1"/>
                </a:solidFill>
              </a:rPr>
              <a:t> Los controles que están funcionando en los equipos no tienen un documento aprobado que avale su implementación, se debería documentar las políticas o procedimientos  de los controles para mejorar su aplicación.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noAutofit/>
          </a:bodyPr>
          <a:lstStyle/>
          <a:p>
            <a:pPr lvl="3" algn="l" rtl="0">
              <a:spcBef>
                <a:spcPct val="0"/>
              </a:spcBef>
            </a:pPr>
            <a:r>
              <a:rPr lang="es-ES" sz="3600" b="1" kern="1200" cap="all" dirty="0" smtClean="0">
                <a:solidFill>
                  <a:schemeClr val="tx2"/>
                </a:solidFill>
                <a:effectLst>
                  <a:reflection blurRad="12700" stA="48000" endA="300" endPos="55000" dir="5400000" sy="-90000" algn="bl" rotWithShape="0"/>
                </a:effectLst>
                <a:latin typeface="+mj-lt"/>
                <a:ea typeface="+mj-ea"/>
                <a:cs typeface="+mj-cs"/>
              </a:rPr>
              <a:t>Copia ALCANCE</a:t>
            </a:r>
            <a:r>
              <a:rPr lang="es-ES" sz="3600" b="1" kern="1200" cap="all" dirty="0">
                <a:solidFill>
                  <a:schemeClr val="tx2"/>
                </a:solidFill>
                <a:effectLst>
                  <a:reflection blurRad="12700" stA="48000" endA="300" endPos="55000" dir="5400000" sy="-90000" algn="bl" rotWithShape="0"/>
                </a:effectLst>
                <a:latin typeface="+mj-lt"/>
                <a:ea typeface="+mj-ea"/>
                <a:cs typeface="+mj-cs"/>
              </a:rPr>
              <a:t>, </a:t>
            </a:r>
            <a:r>
              <a:rPr lang="es-ES" sz="3600" b="1" kern="1200" cap="all" dirty="0" smtClean="0">
                <a:solidFill>
                  <a:schemeClr val="tx2"/>
                </a:solidFill>
                <a:effectLst>
                  <a:reflection blurRad="12700" stA="48000" endA="300" endPos="55000" dir="5400000" sy="-90000" algn="bl" rotWithShape="0"/>
                </a:effectLst>
                <a:latin typeface="+mj-lt"/>
                <a:ea typeface="+mj-ea"/>
                <a:cs typeface="+mj-cs"/>
              </a:rPr>
              <a:t>META </a:t>
            </a:r>
            <a:r>
              <a:rPr lang="es-ES" sz="3600" b="1" kern="1200" cap="all" dirty="0">
                <a:solidFill>
                  <a:schemeClr val="tx2"/>
                </a:solidFill>
                <a:effectLst>
                  <a:reflection blurRad="12700" stA="48000" endA="300" endPos="55000" dir="5400000" sy="-90000" algn="bl" rotWithShape="0"/>
                </a:effectLst>
                <a:latin typeface="+mj-lt"/>
                <a:ea typeface="+mj-ea"/>
                <a:cs typeface="+mj-cs"/>
              </a:rPr>
              <a:t>Y </a:t>
            </a:r>
            <a:r>
              <a:rPr lang="es-ES" sz="3600" b="1" kern="1200" cap="all" dirty="0" smtClean="0">
                <a:solidFill>
                  <a:schemeClr val="tx2"/>
                </a:solidFill>
                <a:effectLst>
                  <a:reflection blurRad="12700" stA="48000" endA="300" endPos="55000" dir="5400000" sy="-90000" algn="bl" rotWithShape="0"/>
                </a:effectLst>
                <a:latin typeface="+mj-lt"/>
                <a:ea typeface="+mj-ea"/>
                <a:cs typeface="+mj-cs"/>
              </a:rPr>
              <a:t>METODOLOGÍA</a:t>
            </a:r>
            <a:endParaRPr lang="es-EC" sz="3600" b="1" kern="1200" cap="all" dirty="0">
              <a:solidFill>
                <a:schemeClr val="tx2"/>
              </a:solidFill>
              <a:effectLst>
                <a:reflection blurRad="12700" stA="48000" endA="300" endPos="55000" dir="5400000" sy="-90000" algn="bl" rotWithShape="0"/>
              </a:effectLst>
              <a:latin typeface="+mj-lt"/>
              <a:ea typeface="+mj-ea"/>
              <a:cs typeface="+mj-cs"/>
            </a:endParaRPr>
          </a:p>
        </p:txBody>
      </p:sp>
      <p:sp>
        <p:nvSpPr>
          <p:cNvPr id="5" name="4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6" name="5 Rectángulo"/>
          <p:cNvSpPr/>
          <p:nvPr/>
        </p:nvSpPr>
        <p:spPr>
          <a:xfrm>
            <a:off x="386592" y="1591052"/>
            <a:ext cx="8505888" cy="1323439"/>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b="1" dirty="0" smtClean="0">
                <a:latin typeface="Arial" pitchFamily="34" charset="0"/>
                <a:cs typeface="Arial" pitchFamily="34" charset="0"/>
              </a:rPr>
              <a:t>ALCANCE</a:t>
            </a:r>
          </a:p>
          <a:p>
            <a:pPr algn="just"/>
            <a:r>
              <a:rPr lang="es-ES" sz="2000" dirty="0" smtClean="0">
                <a:latin typeface="Arial" pitchFamily="34" charset="0"/>
                <a:cs typeface="Arial" pitchFamily="34" charset="0"/>
              </a:rPr>
              <a:t>Realizar una auditoría a los seis procesos más relevantes de la Jefatura de TIC’S de la empresa COCASINCLAIR EP, utilizando el marco de referencia COBIT 4.1, partiendo de la matriz de riesgos.</a:t>
            </a:r>
            <a:endParaRPr lang="es-EC" sz="2000" dirty="0">
              <a:latin typeface="Arial" pitchFamily="34" charset="0"/>
              <a:cs typeface="Arial" pitchFamily="34" charset="0"/>
            </a:endParaRPr>
          </a:p>
        </p:txBody>
      </p:sp>
      <p:sp>
        <p:nvSpPr>
          <p:cNvPr id="7" name="6 Rectángulo"/>
          <p:cNvSpPr/>
          <p:nvPr/>
        </p:nvSpPr>
        <p:spPr>
          <a:xfrm>
            <a:off x="402358" y="3408990"/>
            <a:ext cx="8490122" cy="1323439"/>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b="1" dirty="0" smtClean="0">
                <a:latin typeface="Arial" pitchFamily="34" charset="0"/>
                <a:cs typeface="Arial" pitchFamily="34" charset="0"/>
              </a:rPr>
              <a:t>META</a:t>
            </a:r>
          </a:p>
          <a:p>
            <a:pPr algn="just"/>
            <a:r>
              <a:rPr lang="es-ES" sz="2000" dirty="0" smtClean="0">
                <a:latin typeface="Arial" pitchFamily="34" charset="0"/>
                <a:cs typeface="Arial" pitchFamily="34" charset="0"/>
              </a:rPr>
              <a:t>Revisión de los seis procesos más relevantes identificados en la matriz de riegos, lo que permitirá </a:t>
            </a:r>
            <a:r>
              <a:rPr lang="es-ES" sz="2000" dirty="0" smtClean="0">
                <a:latin typeface="Arial" pitchFamily="34" charset="0"/>
                <a:cs typeface="Arial" pitchFamily="34" charset="0"/>
              </a:rPr>
              <a:t>tener una visión de la </a:t>
            </a:r>
            <a:r>
              <a:rPr lang="es-ES" sz="2000" dirty="0" smtClean="0">
                <a:latin typeface="Arial" pitchFamily="34" charset="0"/>
                <a:cs typeface="Arial" pitchFamily="34" charset="0"/>
              </a:rPr>
              <a:t>situación actual de la Jefatura de TIC’S. </a:t>
            </a:r>
            <a:endParaRPr lang="es-EC" sz="2000" dirty="0">
              <a:latin typeface="Arial" pitchFamily="34" charset="0"/>
              <a:cs typeface="Arial" pitchFamily="34" charset="0"/>
            </a:endParaRPr>
          </a:p>
        </p:txBody>
      </p:sp>
      <p:sp>
        <p:nvSpPr>
          <p:cNvPr id="8" name="Rectangle 1"/>
          <p:cNvSpPr>
            <a:spLocks noChangeArrowheads="1"/>
          </p:cNvSpPr>
          <p:nvPr/>
        </p:nvSpPr>
        <p:spPr bwMode="auto">
          <a:xfrm>
            <a:off x="395536" y="5221649"/>
            <a:ext cx="8496944" cy="1015663"/>
          </a:xfrm>
          <a:prstGeom prst="rect">
            <a:avLst/>
          </a:prstGeom>
          <a:gradFill>
            <a:gsLst>
              <a:gs pos="0">
                <a:srgbClr val="FFEFD1"/>
              </a:gs>
              <a:gs pos="64999">
                <a:srgbClr val="F0EBD5"/>
              </a:gs>
              <a:gs pos="100000">
                <a:srgbClr val="D1C39F"/>
              </a:gs>
            </a:gsLst>
            <a:lin ang="5400000" scaled="0"/>
          </a:gra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S" sz="2000" b="1" dirty="0" smtClean="0">
                <a:latin typeface="Arial" pitchFamily="34" charset="0"/>
                <a:cs typeface="Arial" pitchFamily="34" charset="0"/>
              </a:rPr>
              <a:t>METODOLOGIA</a:t>
            </a:r>
          </a:p>
          <a:p>
            <a:pPr marR="0" lvl="0" indent="0" algn="just" fontAlgn="base">
              <a:lnSpc>
                <a:spcPct val="100000"/>
              </a:lnSpc>
              <a:spcBef>
                <a:spcPct val="0"/>
              </a:spcBef>
              <a:spcAft>
                <a:spcPct val="0"/>
              </a:spcAft>
              <a:buClrTx/>
              <a:buSzTx/>
              <a:buFontTx/>
              <a:buNone/>
              <a:tabLst/>
            </a:pPr>
            <a:r>
              <a:rPr lang="es-ES" sz="2000" dirty="0" smtClean="0">
                <a:latin typeface="Arial" pitchFamily="34" charset="0"/>
                <a:cs typeface="Arial" pitchFamily="34" charset="0"/>
              </a:rPr>
              <a:t>Matriz de riesgos.</a:t>
            </a:r>
          </a:p>
          <a:p>
            <a:pPr marR="0" lvl="0" indent="0" algn="just" fontAlgn="base">
              <a:lnSpc>
                <a:spcPct val="100000"/>
              </a:lnSpc>
              <a:spcBef>
                <a:spcPct val="0"/>
              </a:spcBef>
              <a:spcAft>
                <a:spcPct val="0"/>
              </a:spcAft>
              <a:buClrTx/>
              <a:buSzTx/>
              <a:buFontTx/>
              <a:buNone/>
              <a:tabLst/>
            </a:pPr>
            <a:r>
              <a:rPr lang="es-ES" sz="2000" dirty="0" smtClean="0">
                <a:latin typeface="Arial" pitchFamily="34" charset="0"/>
                <a:cs typeface="Arial" pitchFamily="34" charset="0"/>
              </a:rPr>
              <a:t>Marco de referencia COBIT 4.1.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LA EMPRESA COCASINCLAIR EP</a:t>
            </a:r>
            <a:endParaRPr lang="es-EC" b="1" dirty="0"/>
          </a:p>
        </p:txBody>
      </p:sp>
      <p:sp>
        <p:nvSpPr>
          <p:cNvPr id="5" name="4 Rectángulo"/>
          <p:cNvSpPr/>
          <p:nvPr/>
        </p:nvSpPr>
        <p:spPr>
          <a:xfrm>
            <a:off x="323528" y="1412776"/>
            <a:ext cx="8496944" cy="4795159"/>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lvl="0">
              <a:lnSpc>
                <a:spcPct val="114000"/>
              </a:lnSpc>
            </a:pPr>
            <a:r>
              <a:rPr lang="es-EC" sz="2000" b="1" dirty="0" smtClean="0">
                <a:latin typeface="Arial" pitchFamily="34" charset="0"/>
                <a:cs typeface="Arial" pitchFamily="34" charset="0"/>
              </a:rPr>
              <a:t>Jefatura de TIC’S</a:t>
            </a:r>
            <a:endParaRPr lang="en-US" sz="2000" b="1" dirty="0" smtClean="0">
              <a:latin typeface="Arial" pitchFamily="34" charset="0"/>
              <a:cs typeface="Arial" pitchFamily="34" charset="0"/>
            </a:endParaRPr>
          </a:p>
          <a:p>
            <a:pPr>
              <a:lnSpc>
                <a:spcPct val="114000"/>
              </a:lnSpc>
            </a:pPr>
            <a:r>
              <a:rPr lang="es-ES_tradnl" sz="2000" dirty="0" smtClean="0">
                <a:latin typeface="Arial" pitchFamily="34" charset="0"/>
                <a:cs typeface="Arial" pitchFamily="34" charset="0"/>
              </a:rPr>
              <a:t>       Infraestructura</a:t>
            </a:r>
            <a:endParaRPr lang="en-US" sz="2000" dirty="0" smtClean="0">
              <a:latin typeface="Arial" pitchFamily="34" charset="0"/>
              <a:cs typeface="Arial" pitchFamily="34" charset="0"/>
            </a:endParaRPr>
          </a:p>
          <a:p>
            <a:endParaRPr lang="es-ES" sz="2000" b="1" dirty="0" smtClean="0">
              <a:latin typeface="Arial" pitchFamily="34" charset="0"/>
              <a:cs typeface="Arial" pitchFamily="34" charset="0"/>
            </a:endParaRPr>
          </a:p>
          <a:p>
            <a:r>
              <a:rPr lang="es-ES" sz="2000" b="1" dirty="0" smtClean="0">
                <a:latin typeface="Arial" pitchFamily="34" charset="0"/>
                <a:cs typeface="Arial" pitchFamily="34" charset="0"/>
              </a:rPr>
              <a:t>Políticas de la Gestión de la Información y Comunicación</a:t>
            </a:r>
          </a:p>
          <a:p>
            <a:endParaRPr lang="es-EC" sz="2000" dirty="0" smtClean="0">
              <a:latin typeface="Arial" pitchFamily="34" charset="0"/>
              <a:cs typeface="Arial" pitchFamily="34" charset="0"/>
            </a:endParaRPr>
          </a:p>
          <a:p>
            <a:pPr marL="268288" lvl="0" indent="-268288" algn="just">
              <a:buFont typeface="Wingdings" pitchFamily="2" charset="2"/>
              <a:buChar char="q"/>
            </a:pPr>
            <a:r>
              <a:rPr lang="es-ES" sz="2000" dirty="0" smtClean="0">
                <a:latin typeface="Arial" pitchFamily="34" charset="0"/>
                <a:cs typeface="Arial" pitchFamily="34" charset="0"/>
              </a:rPr>
              <a:t>Producir y difundir información veraz, transparente y oportuna acerca de los beneficios y avances del Proyecto, de los programas de compensación social y comunitaria; así como, de la gestión empresarial, aplicando criterios de CONFIDENCIALIDAD, INTEGRIDAD Y OPORTUNIDAD.</a:t>
            </a:r>
            <a:endParaRPr lang="es-EC" sz="2000" dirty="0" smtClean="0">
              <a:latin typeface="Arial" pitchFamily="34" charset="0"/>
              <a:cs typeface="Arial" pitchFamily="34" charset="0"/>
            </a:endParaRPr>
          </a:p>
          <a:p>
            <a:pPr>
              <a:buFont typeface="Wingdings" pitchFamily="2" charset="2"/>
              <a:buChar char="q"/>
            </a:pPr>
            <a:endParaRPr lang="es-EC" sz="2000" dirty="0" smtClean="0">
              <a:latin typeface="Arial" pitchFamily="34" charset="0"/>
              <a:cs typeface="Arial" pitchFamily="34" charset="0"/>
            </a:endParaRPr>
          </a:p>
          <a:p>
            <a:pPr marL="268288" indent="-268288" algn="just">
              <a:buFont typeface="Wingdings" pitchFamily="2" charset="2"/>
              <a:buChar char="q"/>
            </a:pPr>
            <a:r>
              <a:rPr lang="es-ES" sz="2000" dirty="0" smtClean="0">
                <a:latin typeface="Arial" pitchFamily="34" charset="0"/>
                <a:cs typeface="Arial" pitchFamily="34" charset="0"/>
              </a:rPr>
              <a:t>Mantener la confidencialidad en la información técnica, empresarial y en general, con aquella información, considerada por el Directorio de COCASINCLAIR EP como estratégica y sensible a los intereses de ésta</a:t>
            </a:r>
            <a:r>
              <a:rPr lang="es-ES_tradnl" sz="2000" dirty="0" smtClean="0">
                <a:latin typeface="Arial" pitchFamily="34" charset="0"/>
                <a:cs typeface="Arial" pitchFamily="34" charset="0"/>
              </a:rPr>
              <a:t>.</a:t>
            </a:r>
          </a:p>
        </p:txBody>
      </p:sp>
      <p:sp>
        <p:nvSpPr>
          <p:cNvPr id="6" name="5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Planteamiento del problema</a:t>
            </a:r>
            <a:endParaRPr lang="es-EC" b="1" dirty="0"/>
          </a:p>
        </p:txBody>
      </p:sp>
      <p:sp>
        <p:nvSpPr>
          <p:cNvPr id="4" name="3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5" name="4 Rectángulo"/>
          <p:cNvSpPr/>
          <p:nvPr/>
        </p:nvSpPr>
        <p:spPr>
          <a:xfrm>
            <a:off x="395536" y="1671076"/>
            <a:ext cx="8352928" cy="707886"/>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dirty="0" smtClean="0">
                <a:latin typeface="Arial" pitchFamily="34" charset="0"/>
                <a:cs typeface="Arial" pitchFamily="34" charset="0"/>
              </a:rPr>
              <a:t>No ha establecido procedimientos para la entrega de productos o servicios de la Jefatura de TIC’S.</a:t>
            </a:r>
            <a:endParaRPr lang="es-EC" sz="2000" dirty="0">
              <a:latin typeface="Arial" pitchFamily="34" charset="0"/>
              <a:cs typeface="Arial" pitchFamily="34" charset="0"/>
            </a:endParaRPr>
          </a:p>
        </p:txBody>
      </p:sp>
      <p:sp>
        <p:nvSpPr>
          <p:cNvPr id="6" name="5 Rectángulo"/>
          <p:cNvSpPr/>
          <p:nvPr/>
        </p:nvSpPr>
        <p:spPr>
          <a:xfrm>
            <a:off x="395536" y="2793122"/>
            <a:ext cx="8352928" cy="707886"/>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dirty="0" smtClean="0">
                <a:latin typeface="Arial" pitchFamily="34" charset="0"/>
                <a:cs typeface="Arial" pitchFamily="34" charset="0"/>
              </a:rPr>
              <a:t>No se especifica cómo apoya esta Jefatura a las políticas de la Empresa.</a:t>
            </a:r>
          </a:p>
        </p:txBody>
      </p:sp>
      <p:sp>
        <p:nvSpPr>
          <p:cNvPr id="7" name="6 Rectángulo"/>
          <p:cNvSpPr/>
          <p:nvPr/>
        </p:nvSpPr>
        <p:spPr>
          <a:xfrm>
            <a:off x="420246" y="5405876"/>
            <a:ext cx="8328218" cy="707886"/>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dirty="0" smtClean="0">
                <a:latin typeface="Arial" pitchFamily="34" charset="0"/>
                <a:cs typeface="Arial" pitchFamily="34" charset="0"/>
              </a:rPr>
              <a:t>Falta de documentación de soporte relacionada a requerimientos en la Jefatura de TIC’S.</a:t>
            </a:r>
            <a:endParaRPr lang="es-EC" sz="2000" dirty="0">
              <a:latin typeface="Arial" pitchFamily="34" charset="0"/>
              <a:cs typeface="Arial" pitchFamily="34" charset="0"/>
            </a:endParaRPr>
          </a:p>
        </p:txBody>
      </p:sp>
      <p:sp>
        <p:nvSpPr>
          <p:cNvPr id="9" name="8 Rectángulo"/>
          <p:cNvSpPr/>
          <p:nvPr/>
        </p:nvSpPr>
        <p:spPr>
          <a:xfrm>
            <a:off x="395536" y="3925505"/>
            <a:ext cx="8352928" cy="1015663"/>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dirty="0" smtClean="0">
                <a:latin typeface="Arial" pitchFamily="34" charset="0"/>
                <a:cs typeface="Arial" pitchFamily="34" charset="0"/>
              </a:rPr>
              <a:t>Desconocimiento de cómo están los procesos internos, el nivel de servicios referente al soporte técnico, la seguridad de la plataforma informática implementada y la seguridad de la información.</a:t>
            </a:r>
            <a:endParaRPr lang="es-EC"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DEL PROYECTO</a:t>
            </a:r>
            <a:endParaRPr lang="en-US" b="1" dirty="0"/>
          </a:p>
        </p:txBody>
      </p:sp>
      <p:sp>
        <p:nvSpPr>
          <p:cNvPr id="7" name="6 Rectángulo"/>
          <p:cNvSpPr/>
          <p:nvPr/>
        </p:nvSpPr>
        <p:spPr>
          <a:xfrm>
            <a:off x="278352" y="1086390"/>
            <a:ext cx="8607306" cy="5632311"/>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r>
              <a:rPr lang="es-EC" sz="2000" b="1" dirty="0" smtClean="0">
                <a:latin typeface="Arial" pitchFamily="34" charset="0"/>
                <a:cs typeface="Arial" pitchFamily="34" charset="0"/>
              </a:rPr>
              <a:t>General</a:t>
            </a:r>
          </a:p>
          <a:p>
            <a:pPr algn="just"/>
            <a:r>
              <a:rPr lang="es-ES" sz="2000" dirty="0" smtClean="0">
                <a:latin typeface="Arial" pitchFamily="34" charset="0"/>
                <a:cs typeface="Arial" pitchFamily="34" charset="0"/>
              </a:rPr>
              <a:t>Analizar, evaluar y documentar los seis procesos más relevantes, así como  los controles implementados de estos procesos en la Jefatura de TIC’S de la empresa COCASINCLAIR EP, utilizando el marco de referencia COBIT 4.1 y proponer a la Gerencia General recomendaciones aplicables para mejorarlos</a:t>
            </a:r>
            <a:r>
              <a:rPr lang="es-ES_tradnl" sz="2000" dirty="0" smtClean="0">
                <a:latin typeface="Arial" pitchFamily="34" charset="0"/>
                <a:cs typeface="Arial" pitchFamily="34" charset="0"/>
              </a:rPr>
              <a:t>.</a:t>
            </a:r>
          </a:p>
          <a:p>
            <a:pPr algn="just"/>
            <a:endParaRPr lang="es-EC" sz="2000" dirty="0" smtClean="0">
              <a:latin typeface="Arial" pitchFamily="34" charset="0"/>
              <a:cs typeface="Arial" pitchFamily="34" charset="0"/>
            </a:endParaRPr>
          </a:p>
          <a:p>
            <a:r>
              <a:rPr lang="es-EC" sz="2000" b="1" dirty="0" smtClean="0">
                <a:latin typeface="Arial" pitchFamily="34" charset="0"/>
                <a:cs typeface="Arial" pitchFamily="34" charset="0"/>
              </a:rPr>
              <a:t>Específicos:</a:t>
            </a:r>
          </a:p>
          <a:p>
            <a:pPr marL="268288" lvl="0" indent="-268288" algn="just">
              <a:buFont typeface="Wingdings" pitchFamily="2" charset="2"/>
              <a:buChar char="q"/>
            </a:pPr>
            <a:r>
              <a:rPr lang="es-ES" sz="2000" dirty="0" smtClean="0">
                <a:latin typeface="Arial" pitchFamily="34" charset="0"/>
                <a:cs typeface="Arial" pitchFamily="34" charset="0"/>
              </a:rPr>
              <a:t>Elaborar una matriz de riesgos de la Jefatura de TIC’S, que </a:t>
            </a:r>
            <a:r>
              <a:rPr lang="es-ES" sz="2000" dirty="0" smtClean="0">
                <a:latin typeface="Arial" pitchFamily="34" charset="0"/>
                <a:cs typeface="Arial" pitchFamily="34" charset="0"/>
              </a:rPr>
              <a:t>muestre los </a:t>
            </a:r>
            <a:r>
              <a:rPr lang="es-ES" sz="2000" dirty="0" smtClean="0">
                <a:latin typeface="Arial" pitchFamily="34" charset="0"/>
                <a:cs typeface="Arial" pitchFamily="34" charset="0"/>
              </a:rPr>
              <a:t>seis procesos más relevantes del área, priorizándolos con los criterios de Seguridad de la Información (Confidencialidad, Integridad y Disponibilidad)</a:t>
            </a:r>
            <a:endParaRPr lang="es-EC" sz="2000" dirty="0" smtClean="0">
              <a:latin typeface="Arial" pitchFamily="34" charset="0"/>
              <a:cs typeface="Arial" pitchFamily="34" charset="0"/>
            </a:endParaRPr>
          </a:p>
          <a:p>
            <a:pPr marL="268288" lvl="0" indent="-268288" algn="just">
              <a:buFont typeface="Wingdings" pitchFamily="2" charset="2"/>
              <a:buChar char="q"/>
            </a:pPr>
            <a:r>
              <a:rPr lang="es-ES" sz="2000" dirty="0" smtClean="0">
                <a:latin typeface="Arial" pitchFamily="34" charset="0"/>
                <a:cs typeface="Arial" pitchFamily="34" charset="0"/>
              </a:rPr>
              <a:t>Auditar cada proceso identificado, usando el marco de referencia COBIT 4.1</a:t>
            </a:r>
            <a:endParaRPr lang="es-EC" sz="2000" dirty="0" smtClean="0">
              <a:latin typeface="Arial" pitchFamily="34" charset="0"/>
              <a:cs typeface="Arial" pitchFamily="34" charset="0"/>
            </a:endParaRPr>
          </a:p>
          <a:p>
            <a:pPr marL="268288" lvl="0" indent="-268288" algn="just">
              <a:buFont typeface="Wingdings" pitchFamily="2" charset="2"/>
              <a:buChar char="q"/>
            </a:pPr>
            <a:r>
              <a:rPr lang="es-ES" sz="2000" dirty="0" smtClean="0">
                <a:latin typeface="Arial" pitchFamily="34" charset="0"/>
                <a:cs typeface="Arial" pitchFamily="34" charset="0"/>
              </a:rPr>
              <a:t>Determinar el nivel de madurez de cada proceso analizado.</a:t>
            </a:r>
            <a:endParaRPr lang="es-EC" sz="2000" dirty="0" smtClean="0">
              <a:latin typeface="Arial" pitchFamily="34" charset="0"/>
              <a:cs typeface="Arial" pitchFamily="34" charset="0"/>
            </a:endParaRPr>
          </a:p>
          <a:p>
            <a:pPr marL="268288" lvl="0" indent="-268288" algn="just">
              <a:buFont typeface="Wingdings" pitchFamily="2" charset="2"/>
              <a:buChar char="q"/>
            </a:pPr>
            <a:r>
              <a:rPr lang="es-ES" sz="2000" dirty="0" smtClean="0">
                <a:latin typeface="Arial" pitchFamily="34" charset="0"/>
                <a:cs typeface="Arial" pitchFamily="34" charset="0"/>
              </a:rPr>
              <a:t>Presentar un informe ejecutivo a la Gerencia General de la empresa COCASINCLAIR EP, con las recomendaciones aplicables resultantes de la auditoría realizada.</a:t>
            </a:r>
            <a:endParaRPr lang="es-EC" sz="2000" dirty="0" smtClean="0">
              <a:latin typeface="Arial" pitchFamily="34" charset="0"/>
              <a:cs typeface="Arial" pitchFamily="34" charset="0"/>
            </a:endParaRPr>
          </a:p>
        </p:txBody>
      </p:sp>
      <p:sp>
        <p:nvSpPr>
          <p:cNvPr id="5" name="4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Tree>
    <p:extLst>
      <p:ext uri="{BB962C8B-B14F-4D97-AF65-F5344CB8AC3E}">
        <p14:creationId xmlns:p14="http://schemas.microsoft.com/office/powerpoint/2010/main" xmlns="" val="422994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3" algn="l" rtl="0">
              <a:spcBef>
                <a:spcPct val="0"/>
              </a:spcBef>
            </a:pPr>
            <a:r>
              <a:rPr lang="es-ES" sz="3600" b="1" kern="1200" cap="all" dirty="0">
                <a:solidFill>
                  <a:schemeClr val="tx2"/>
                </a:solidFill>
                <a:effectLst>
                  <a:reflection blurRad="12700" stA="48000" endA="300" endPos="55000" dir="5400000" sy="-90000" algn="bl" rotWithShape="0"/>
                </a:effectLst>
                <a:latin typeface="+mj-lt"/>
                <a:ea typeface="+mj-ea"/>
                <a:cs typeface="+mj-cs"/>
              </a:rPr>
              <a:t>ALCANCE, </a:t>
            </a:r>
            <a:r>
              <a:rPr lang="es-ES" sz="3600" b="1" kern="1200" cap="all" dirty="0" smtClean="0">
                <a:solidFill>
                  <a:schemeClr val="tx2"/>
                </a:solidFill>
                <a:effectLst>
                  <a:reflection blurRad="12700" stA="48000" endA="300" endPos="55000" dir="5400000" sy="-90000" algn="bl" rotWithShape="0"/>
                </a:effectLst>
                <a:latin typeface="+mj-lt"/>
                <a:ea typeface="+mj-ea"/>
                <a:cs typeface="+mj-cs"/>
              </a:rPr>
              <a:t>META </a:t>
            </a:r>
            <a:r>
              <a:rPr lang="es-ES" sz="3600" b="1" kern="1200" cap="all" dirty="0">
                <a:solidFill>
                  <a:schemeClr val="tx2"/>
                </a:solidFill>
                <a:effectLst>
                  <a:reflection blurRad="12700" stA="48000" endA="300" endPos="55000" dir="5400000" sy="-90000" algn="bl" rotWithShape="0"/>
                </a:effectLst>
                <a:latin typeface="+mj-lt"/>
                <a:ea typeface="+mj-ea"/>
                <a:cs typeface="+mj-cs"/>
              </a:rPr>
              <a:t>Y </a:t>
            </a:r>
            <a:r>
              <a:rPr lang="es-ES" sz="3600" b="1" kern="1200" cap="all" dirty="0" smtClean="0">
                <a:solidFill>
                  <a:schemeClr val="tx2"/>
                </a:solidFill>
                <a:effectLst>
                  <a:reflection blurRad="12700" stA="48000" endA="300" endPos="55000" dir="5400000" sy="-90000" algn="bl" rotWithShape="0"/>
                </a:effectLst>
                <a:latin typeface="+mj-lt"/>
                <a:ea typeface="+mj-ea"/>
                <a:cs typeface="+mj-cs"/>
              </a:rPr>
              <a:t>METODOLOGÍA</a:t>
            </a:r>
            <a:endParaRPr lang="es-EC" sz="3600" b="1" kern="1200" cap="all" dirty="0">
              <a:solidFill>
                <a:schemeClr val="tx2"/>
              </a:solidFill>
              <a:effectLst>
                <a:reflection blurRad="12700" stA="48000" endA="300" endPos="55000" dir="5400000" sy="-90000" algn="bl" rotWithShape="0"/>
              </a:effectLst>
              <a:latin typeface="+mj-lt"/>
              <a:ea typeface="+mj-ea"/>
              <a:cs typeface="+mj-cs"/>
            </a:endParaRPr>
          </a:p>
        </p:txBody>
      </p:sp>
      <p:sp>
        <p:nvSpPr>
          <p:cNvPr id="4" name="3 Rectángulo redondeado">
            <a:hlinkClick r:id="rId2" action="ppaction://hlinksldjump"/>
          </p:cNvPr>
          <p:cNvSpPr/>
          <p:nvPr/>
        </p:nvSpPr>
        <p:spPr>
          <a:xfrm>
            <a:off x="7884368" y="6525344"/>
            <a:ext cx="1219200" cy="304800"/>
          </a:xfrm>
          <a:prstGeom prst="roundRect">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smtClean="0">
                <a:solidFill>
                  <a:schemeClr val="accent6">
                    <a:lumMod val="50000"/>
                  </a:schemeClr>
                </a:solidFill>
                <a:latin typeface="Aharoni" pitchFamily="2" charset="-79"/>
                <a:cs typeface="Aharoni" pitchFamily="2" charset="-79"/>
                <a:hlinkClick r:id="rId2" action="ppaction://hlinksldjump"/>
              </a:rPr>
              <a:t>AGENDA</a:t>
            </a:r>
            <a:endParaRPr lang="en-US" b="1" dirty="0">
              <a:solidFill>
                <a:schemeClr val="accent6">
                  <a:lumMod val="50000"/>
                </a:schemeClr>
              </a:solidFill>
              <a:latin typeface="Aharoni" pitchFamily="2" charset="-79"/>
              <a:cs typeface="Aharoni" pitchFamily="2" charset="-79"/>
            </a:endParaRPr>
          </a:p>
        </p:txBody>
      </p:sp>
      <p:sp>
        <p:nvSpPr>
          <p:cNvPr id="5" name="4 Rectángulo"/>
          <p:cNvSpPr/>
          <p:nvPr/>
        </p:nvSpPr>
        <p:spPr>
          <a:xfrm>
            <a:off x="386592" y="1591052"/>
            <a:ext cx="8505888" cy="1323439"/>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b="1" dirty="0" smtClean="0">
                <a:latin typeface="Arial" pitchFamily="34" charset="0"/>
                <a:cs typeface="Arial" pitchFamily="34" charset="0"/>
              </a:rPr>
              <a:t>ALCANCE</a:t>
            </a:r>
          </a:p>
          <a:p>
            <a:pPr algn="just"/>
            <a:r>
              <a:rPr lang="es-ES" sz="2000" dirty="0" smtClean="0">
                <a:latin typeface="Arial" pitchFamily="34" charset="0"/>
                <a:cs typeface="Arial" pitchFamily="34" charset="0"/>
              </a:rPr>
              <a:t>Realizar una auditoría a los seis procesos más relevantes de la Jefatura de TIC’S de la empresa COCASINCLAIR EP, utilizando el marco de referencia COBIT 4.1, partiendo de la matriz de riesgos.</a:t>
            </a:r>
            <a:endParaRPr lang="es-EC" sz="2000" dirty="0">
              <a:latin typeface="Arial" pitchFamily="34" charset="0"/>
              <a:cs typeface="Arial" pitchFamily="34" charset="0"/>
            </a:endParaRPr>
          </a:p>
        </p:txBody>
      </p:sp>
      <p:sp>
        <p:nvSpPr>
          <p:cNvPr id="6" name="5 Rectángulo"/>
          <p:cNvSpPr/>
          <p:nvPr/>
        </p:nvSpPr>
        <p:spPr>
          <a:xfrm>
            <a:off x="402358" y="3408990"/>
            <a:ext cx="8490122" cy="1015663"/>
          </a:xfrm>
          <a:prstGeom prst="rect">
            <a:avLst/>
          </a:prstGeom>
          <a:gradFill>
            <a:gsLst>
              <a:gs pos="0">
                <a:srgbClr val="FFEFD1"/>
              </a:gs>
              <a:gs pos="64999">
                <a:srgbClr val="F0EBD5"/>
              </a:gs>
              <a:gs pos="100000">
                <a:srgbClr val="D1C39F"/>
              </a:gs>
            </a:gsLst>
            <a:lin ang="5400000" scaled="0"/>
          </a:gradFill>
          <a:effectLst>
            <a:outerShdw blurRad="63500" sx="102000" sy="102000" algn="ctr" rotWithShape="0">
              <a:prstClr val="black">
                <a:alpha val="40000"/>
              </a:prstClr>
            </a:outerShdw>
          </a:effectLst>
        </p:spPr>
        <p:txBody>
          <a:bodyPr wrap="square">
            <a:spAutoFit/>
          </a:bodyPr>
          <a:lstStyle/>
          <a:p>
            <a:pPr algn="just"/>
            <a:r>
              <a:rPr lang="es-ES" sz="2000" b="1" dirty="0" smtClean="0">
                <a:latin typeface="Arial" pitchFamily="34" charset="0"/>
                <a:cs typeface="Arial" pitchFamily="34" charset="0"/>
              </a:rPr>
              <a:t>META </a:t>
            </a:r>
            <a:endParaRPr lang="es-ES" sz="2000" b="1" dirty="0" smtClean="0">
              <a:latin typeface="Arial" pitchFamily="34" charset="0"/>
              <a:cs typeface="Arial" pitchFamily="34" charset="0"/>
            </a:endParaRPr>
          </a:p>
          <a:p>
            <a:pPr algn="just"/>
            <a:r>
              <a:rPr lang="es-ES" sz="2000" dirty="0" smtClean="0">
                <a:latin typeface="Arial" pitchFamily="34" charset="0"/>
                <a:cs typeface="Arial" pitchFamily="34" charset="0"/>
              </a:rPr>
              <a:t>Determinar la situación actual de la Jefatura de TIC’S y la revisión de los seis procesos más relevantes identificados en la matriz de riegos.</a:t>
            </a:r>
            <a:endParaRPr lang="es-EC" sz="2000" dirty="0">
              <a:latin typeface="Arial" pitchFamily="34" charset="0"/>
              <a:cs typeface="Arial" pitchFamily="34" charset="0"/>
            </a:endParaRPr>
          </a:p>
        </p:txBody>
      </p:sp>
      <p:sp>
        <p:nvSpPr>
          <p:cNvPr id="38913" name="Rectangle 1"/>
          <p:cNvSpPr>
            <a:spLocks noChangeArrowheads="1"/>
          </p:cNvSpPr>
          <p:nvPr/>
        </p:nvSpPr>
        <p:spPr bwMode="auto">
          <a:xfrm>
            <a:off x="395536" y="4975659"/>
            <a:ext cx="8496944" cy="1015663"/>
          </a:xfrm>
          <a:prstGeom prst="rect">
            <a:avLst/>
          </a:prstGeom>
          <a:gradFill>
            <a:gsLst>
              <a:gs pos="0">
                <a:srgbClr val="FFEFD1"/>
              </a:gs>
              <a:gs pos="64999">
                <a:srgbClr val="F0EBD5"/>
              </a:gs>
              <a:gs pos="100000">
                <a:srgbClr val="D1C39F"/>
              </a:gs>
            </a:gsLst>
            <a:lin ang="5400000" scaled="0"/>
          </a:gra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s-ES" sz="2000" b="1" dirty="0" smtClean="0">
                <a:latin typeface="Arial" pitchFamily="34" charset="0"/>
                <a:cs typeface="Arial" pitchFamily="34" charset="0"/>
              </a:rPr>
              <a:t>METODOLOGIA</a:t>
            </a:r>
          </a:p>
          <a:p>
            <a:pPr marR="0" lvl="0" indent="0" algn="just" fontAlgn="base">
              <a:lnSpc>
                <a:spcPct val="100000"/>
              </a:lnSpc>
              <a:spcBef>
                <a:spcPct val="0"/>
              </a:spcBef>
              <a:spcAft>
                <a:spcPct val="0"/>
              </a:spcAft>
              <a:buClrTx/>
              <a:buSzTx/>
              <a:buFontTx/>
              <a:buNone/>
              <a:tabLst/>
            </a:pPr>
            <a:r>
              <a:rPr lang="es-ES" sz="2000" dirty="0" smtClean="0">
                <a:latin typeface="Arial" pitchFamily="34" charset="0"/>
                <a:cs typeface="Arial" pitchFamily="34" charset="0"/>
              </a:rPr>
              <a:t>Matriz de riesgos.</a:t>
            </a:r>
          </a:p>
          <a:p>
            <a:pPr marR="0" lvl="0" indent="0" algn="just" fontAlgn="base">
              <a:lnSpc>
                <a:spcPct val="100000"/>
              </a:lnSpc>
              <a:spcBef>
                <a:spcPct val="0"/>
              </a:spcBef>
              <a:spcAft>
                <a:spcPct val="0"/>
              </a:spcAft>
              <a:buClrTx/>
              <a:buSzTx/>
              <a:buFontTx/>
              <a:buNone/>
              <a:tabLst/>
            </a:pPr>
            <a:r>
              <a:rPr lang="es-ES" sz="2000" dirty="0" smtClean="0">
                <a:latin typeface="Arial" pitchFamily="34" charset="0"/>
                <a:cs typeface="Arial" pitchFamily="34" charset="0"/>
              </a:rPr>
              <a:t>Marco de referencia COBIT 4.1.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TotalTime>
  <Words>4652</Words>
  <Application>Microsoft Office PowerPoint</Application>
  <PresentationFormat>Presentación en pantalla (4:3)</PresentationFormat>
  <Paragraphs>720</Paragraphs>
  <Slides>52</Slides>
  <Notes>4</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Viajes</vt:lpstr>
      <vt:lpstr>Proyecto de Grado  - Parte I Maestría en Gerencia en Sistemas  “AUDITORÍA DE GESTIÓN DE PROCESOS EN EL DEPARTAMENTO DE TIC’S DE LA EMPRESA PÚBLICA ESTRATÉGICA HIDROELÉCTRICA COCA CODO SINCLAIR, COCASINCLAIR EP, UTILIZANDO EL MARCO DE REFERENCIA COBIT 4.1.”</vt:lpstr>
      <vt:lpstr>Agenda </vt:lpstr>
      <vt:lpstr>Capítulo 1</vt:lpstr>
      <vt:lpstr>LA EMPRESA COCASINCLAIR EP</vt:lpstr>
      <vt:lpstr>LA EMPRESA COCASINCLAIR EP</vt:lpstr>
      <vt:lpstr>LA EMPRESA COCASINCLAIR EP</vt:lpstr>
      <vt:lpstr>Planteamiento del problema</vt:lpstr>
      <vt:lpstr>Objetivos DEL PROYECTO</vt:lpstr>
      <vt:lpstr>ALCANCE, META Y METODOLOGÍA</vt:lpstr>
      <vt:lpstr>Capítulo 2</vt:lpstr>
      <vt:lpstr>INFORMACIÓN Y Metodología de una auditorÍa</vt:lpstr>
      <vt:lpstr>el Control Interno</vt:lpstr>
      <vt:lpstr>Relación de la Auditoría y el Control Interno </vt:lpstr>
      <vt:lpstr>Estándares en el mercado para la administración de TIC’S</vt:lpstr>
      <vt:lpstr>Marco de Referencia Cobit 4.1</vt:lpstr>
      <vt:lpstr>Marco de Referencia Cobit 4.1</vt:lpstr>
      <vt:lpstr>Marco de Referencia Cobit 4.1</vt:lpstr>
      <vt:lpstr>Marco de Referencia Cobit 4.1</vt:lpstr>
      <vt:lpstr>Marco de Referencia Cobit 4.1</vt:lpstr>
      <vt:lpstr>Marco de Referencia Cobit 4.1</vt:lpstr>
      <vt:lpstr>Capítulo 3</vt:lpstr>
      <vt:lpstr>RIESGOS</vt:lpstr>
      <vt:lpstr>RIESGOS</vt:lpstr>
      <vt:lpstr>Estructura de Riesgo Integrada en TI</vt:lpstr>
      <vt:lpstr>IDENTIFICACIÓN deL Riesgo utilizando COBIT 4.1.</vt:lpstr>
      <vt:lpstr>identificación de Riesgo utilizando COBIT 4.1.</vt:lpstr>
      <vt:lpstr>1. Identificación de riesgos de negocio</vt:lpstr>
      <vt:lpstr>2. Priorización de los riesgos de negocio</vt:lpstr>
      <vt:lpstr>3. Caracterizar los procesos de TI</vt:lpstr>
      <vt:lpstr>Identificación de procesos COBIT afectados. </vt:lpstr>
      <vt:lpstr>Priorización de los procesos identificados</vt:lpstr>
      <vt:lpstr>Procesos que serán auditados </vt:lpstr>
      <vt:lpstr>4. Identificación de los riesgos relacionados a los procesos de TI</vt:lpstr>
      <vt:lpstr>5. Valoración y Evaluación de controles</vt:lpstr>
      <vt:lpstr>5. Valoración y Evaluación de controles (continuación)</vt:lpstr>
      <vt:lpstr>Matriz de riesgos resultante</vt:lpstr>
      <vt:lpstr>Capítulo 4</vt:lpstr>
      <vt:lpstr>ESTRUCTURA DE LA AUDITORÍA A LOS PROCESOS</vt:lpstr>
      <vt:lpstr>PO9: EVALUAR Y ADMINISTRAR RIESGOS DE TI</vt:lpstr>
      <vt:lpstr>PO9: EVALUAR Y ADMINISTRAR RIESGOS DE TI</vt:lpstr>
      <vt:lpstr>DS05: GARANTIZAR LA SEGURIDAD DE LOS SISTEMAS</vt:lpstr>
      <vt:lpstr>DS05: GARANTIZAR LA SEGURIDAD DE LOS SISTEMAS</vt:lpstr>
      <vt:lpstr>DS05: GARANTIZAR LA SEGURIDAD DE LOS SISTEMAS</vt:lpstr>
      <vt:lpstr>PO2: DEFINIR LA ARQUITECTURA DE LA INFORMACIÓN</vt:lpstr>
      <vt:lpstr>PO2: DEFINIR LA ARQUITECTURA DE LA INFORMACIÓN</vt:lpstr>
      <vt:lpstr>DS1 DEFINIR Y ADMINISTRAR LOS NIVELES DE SERVICIO</vt:lpstr>
      <vt:lpstr>DS1 DEFINIR Y ADMINISTRAR LOS NIVELES DE SERVICIO</vt:lpstr>
      <vt:lpstr>DS2 ADMINISTRAR LOS SERVICIOS DE TERCEROS</vt:lpstr>
      <vt:lpstr>DS2 ADMINISTRAR LOS SERVICIOS DE TERCEROS</vt:lpstr>
      <vt:lpstr>resumen del Nivel de Madurez de los procesos </vt:lpstr>
      <vt:lpstr>Conclusiones y recomendaciones</vt:lpstr>
      <vt:lpstr>Copia ALCANCE, META Y METODOLOGÍA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del 70%</dc:title>
  <dc:subject>defensa del 70%</dc:subject>
  <dc:creator>Marco Suárez Torres</dc:creator>
  <cp:lastModifiedBy>usuario</cp:lastModifiedBy>
  <cp:revision>292</cp:revision>
  <dcterms:created xsi:type="dcterms:W3CDTF">2012-03-17T15:36:42Z</dcterms:created>
  <dcterms:modified xsi:type="dcterms:W3CDTF">2013-02-21T18:05:11Z</dcterms:modified>
</cp:coreProperties>
</file>