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92"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86" r:id="rId35"/>
    <p:sldId id="290" r:id="rId36"/>
    <p:sldId id="291" r:id="rId3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930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553CEC-5ACC-4CAC-B6CC-DBAE2757A9DE}" type="datetimeFigureOut">
              <a:rPr lang="es-ES" smtClean="0"/>
              <a:pPr/>
              <a:t>20/11/2013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A3F2AD-DFE9-46AE-BE9C-66B61F25165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53CEC-5ACC-4CAC-B6CC-DBAE2757A9DE}" type="datetimeFigureOut">
              <a:rPr lang="es-ES" smtClean="0"/>
              <a:pPr/>
              <a:t>20/11/2013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A3F2AD-DFE9-46AE-BE9C-66B61F25165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MX" sz="2000" b="1" dirty="0" smtClean="0">
                <a:solidFill>
                  <a:schemeClr val="tx1"/>
                </a:solidFill>
              </a:rPr>
              <a:t>PROYECTO 1</a:t>
            </a:r>
            <a:br>
              <a:rPr lang="es-MX" sz="2000" b="1" dirty="0" smtClean="0">
                <a:solidFill>
                  <a:schemeClr val="tx1"/>
                </a:solidFill>
              </a:rPr>
            </a:br>
            <a:r>
              <a:rPr lang="es-MX" sz="2000" b="1" dirty="0" smtClean="0">
                <a:solidFill>
                  <a:schemeClr val="tx1"/>
                </a:solidFill>
              </a:rPr>
              <a:t/>
            </a:r>
            <a:br>
              <a:rPr lang="es-MX" sz="2000" b="1" dirty="0" smtClean="0">
                <a:solidFill>
                  <a:schemeClr val="tx1"/>
                </a:solidFill>
              </a:rPr>
            </a:br>
            <a:r>
              <a:rPr lang="es-MX" sz="2000" b="1" dirty="0" smtClean="0">
                <a:solidFill>
                  <a:schemeClr val="tx1"/>
                </a:solidFill>
              </a:rPr>
              <a:t>TITULO</a:t>
            </a:r>
            <a:br>
              <a:rPr lang="es-MX" sz="2000" b="1" dirty="0" smtClean="0">
                <a:solidFill>
                  <a:schemeClr val="tx1"/>
                </a:solidFill>
              </a:rPr>
            </a:br>
            <a:r>
              <a:rPr lang="es-CL" sz="2000" b="1" dirty="0" smtClean="0">
                <a:solidFill>
                  <a:schemeClr val="tx1"/>
                </a:solidFill>
              </a:rPr>
              <a:t>DIAGNÓSTICO DE LA SITUACIÓN ACTUAL DEL PROCESO DE EMISIÓN DEL CERTIFICADO DE REGISTRO SANITARIO DE ALIMENTOS EN EL INSTITUTO NACIONAL DE INVESTIGACION EN SALUD PÚBLICA (INSPI)-QUITO</a:t>
            </a:r>
            <a:br>
              <a:rPr lang="es-CL" sz="2000" b="1" dirty="0" smtClean="0">
                <a:solidFill>
                  <a:schemeClr val="tx1"/>
                </a:solidFill>
              </a:rPr>
            </a:br>
            <a:r>
              <a:rPr lang="es-CL" sz="2000" b="1" dirty="0" smtClean="0">
                <a:solidFill>
                  <a:schemeClr val="tx1"/>
                </a:solidFill>
              </a:rPr>
              <a:t/>
            </a:r>
            <a:br>
              <a:rPr lang="es-CL" sz="2000" b="1" dirty="0" smtClean="0">
                <a:solidFill>
                  <a:schemeClr val="tx1"/>
                </a:solidFill>
              </a:rPr>
            </a:br>
            <a:r>
              <a:rPr lang="es-MX" sz="2000" b="1" dirty="0" smtClean="0">
                <a:solidFill>
                  <a:schemeClr val="tx1"/>
                </a:solidFill>
              </a:rPr>
              <a:t>MAESTRÍA EN GESTIÓN DE CALIDAD Y PRODUCTIVIDAD PROMOCION XII</a:t>
            </a:r>
            <a:br>
              <a:rPr lang="es-MX" sz="2000" b="1" dirty="0" smtClean="0">
                <a:solidFill>
                  <a:schemeClr val="tx1"/>
                </a:solidFill>
              </a:rPr>
            </a:br>
            <a:r>
              <a:rPr lang="es-MX" sz="2000" b="1" dirty="0" smtClean="0">
                <a:solidFill>
                  <a:schemeClr val="tx1"/>
                </a:solidFill>
              </a:rPr>
              <a:t/>
            </a:r>
            <a:br>
              <a:rPr lang="es-MX" sz="2000" b="1" dirty="0" smtClean="0">
                <a:solidFill>
                  <a:schemeClr val="tx1"/>
                </a:solidFill>
              </a:rPr>
            </a:br>
            <a:r>
              <a:rPr lang="es-MX" sz="2000" b="1" dirty="0" smtClean="0">
                <a:solidFill>
                  <a:schemeClr val="tx1"/>
                </a:solidFill>
              </a:rPr>
              <a:t>AUTOR</a:t>
            </a:r>
            <a:br>
              <a:rPr lang="es-MX" sz="2000" b="1" dirty="0" smtClean="0">
                <a:solidFill>
                  <a:schemeClr val="tx1"/>
                </a:solidFill>
              </a:rPr>
            </a:br>
            <a:r>
              <a:rPr lang="es-MX" sz="2000" b="1" dirty="0" smtClean="0">
                <a:solidFill>
                  <a:schemeClr val="tx1"/>
                </a:solidFill>
              </a:rPr>
              <a:t>MARÍA VERÓNICA VELASCO YÉPEZ</a:t>
            </a:r>
            <a:br>
              <a:rPr lang="es-MX" sz="2000" b="1" dirty="0" smtClean="0">
                <a:solidFill>
                  <a:schemeClr val="tx1"/>
                </a:solidFill>
              </a:rPr>
            </a:br>
            <a:r>
              <a:rPr lang="es-MX" sz="2000" b="1" dirty="0" smtClean="0">
                <a:solidFill>
                  <a:schemeClr val="tx1"/>
                </a:solidFill>
              </a:rPr>
              <a:t/>
            </a:r>
            <a:br>
              <a:rPr lang="es-MX" sz="2000" b="1" dirty="0" smtClean="0">
                <a:solidFill>
                  <a:schemeClr val="tx1"/>
                </a:solidFill>
              </a:rPr>
            </a:br>
            <a:r>
              <a:rPr lang="es-MX" sz="2000" b="1" dirty="0" smtClean="0">
                <a:solidFill>
                  <a:schemeClr val="tx1"/>
                </a:solidFill>
              </a:rPr>
              <a:t>TUTOR</a:t>
            </a:r>
            <a:br>
              <a:rPr lang="es-MX" sz="2000" b="1" dirty="0" smtClean="0">
                <a:solidFill>
                  <a:schemeClr val="tx1"/>
                </a:solidFill>
              </a:rPr>
            </a:br>
            <a:r>
              <a:rPr lang="es-MX" sz="2000" b="1" dirty="0" smtClean="0">
                <a:solidFill>
                  <a:schemeClr val="tx1"/>
                </a:solidFill>
              </a:rPr>
              <a:t>B.Q SANDRA ALIAGA</a:t>
            </a:r>
            <a:br>
              <a:rPr lang="es-MX" sz="2000" b="1" dirty="0" smtClean="0">
                <a:solidFill>
                  <a:schemeClr val="tx1"/>
                </a:solidFill>
              </a:rPr>
            </a:br>
            <a:r>
              <a:rPr lang="es-MX" sz="2000" b="1" dirty="0" smtClean="0">
                <a:solidFill>
                  <a:schemeClr val="tx1"/>
                </a:solidFill>
              </a:rPr>
              <a:t/>
            </a:r>
            <a:br>
              <a:rPr lang="es-MX" sz="2000" b="1" dirty="0" smtClean="0">
                <a:solidFill>
                  <a:schemeClr val="tx1"/>
                </a:solidFill>
              </a:rPr>
            </a:br>
            <a:r>
              <a:rPr lang="es-MX" sz="2000" b="1" dirty="0" err="1" smtClean="0">
                <a:solidFill>
                  <a:schemeClr val="tx1"/>
                </a:solidFill>
              </a:rPr>
              <a:t>Sangolquí</a:t>
            </a:r>
            <a:r>
              <a:rPr lang="es-MX" sz="2000" b="1" dirty="0" smtClean="0">
                <a:solidFill>
                  <a:schemeClr val="tx1"/>
                </a:solidFill>
              </a:rPr>
              <a:t>, </a:t>
            </a:r>
            <a:r>
              <a:rPr lang="es-MX" sz="2000" b="1" dirty="0" smtClean="0"/>
              <a:t>Noviembre</a:t>
            </a:r>
            <a:r>
              <a:rPr lang="es-MX" sz="2000" b="1" dirty="0" smtClean="0">
                <a:solidFill>
                  <a:schemeClr val="tx1"/>
                </a:solidFill>
              </a:rPr>
              <a:t> </a:t>
            </a:r>
            <a:r>
              <a:rPr lang="es-MX" sz="2000" b="1" dirty="0" smtClean="0">
                <a:solidFill>
                  <a:schemeClr val="tx1"/>
                </a:solidFill>
              </a:rPr>
              <a:t>del 2013</a:t>
            </a:r>
            <a:endParaRPr lang="es-E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txBody>
          <a:bodyPr>
            <a:noAutofit/>
          </a:bodyPr>
          <a:lstStyle/>
          <a:p>
            <a:r>
              <a:rPr lang="es-MX" sz="2400" dirty="0" smtClean="0">
                <a:latin typeface="Arial" pitchFamily="34" charset="0"/>
                <a:cs typeface="Arial" pitchFamily="34" charset="0"/>
              </a:rPr>
              <a:t>CARACTERIZACIÓN DEL PROCESO</a:t>
            </a:r>
            <a:br>
              <a:rPr lang="es-MX" sz="2400" dirty="0" smtClean="0">
                <a:latin typeface="Arial" pitchFamily="34" charset="0"/>
                <a:cs typeface="Arial" pitchFamily="34" charset="0"/>
              </a:rPr>
            </a:br>
            <a:r>
              <a:rPr lang="es-MX" sz="2400" dirty="0" smtClean="0">
                <a:latin typeface="Arial" pitchFamily="34" charset="0"/>
                <a:cs typeface="Arial" pitchFamily="34" charset="0"/>
              </a:rPr>
              <a:t>DE REGISTRO Y CONTROL SANITARIO</a:t>
            </a:r>
            <a:endParaRPr lang="es-ES" sz="2400" dirty="0">
              <a:latin typeface="Arial" pitchFamily="34" charset="0"/>
              <a:cs typeface="Arial" pitchFamily="34"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539552" y="1196752"/>
            <a:ext cx="7848872" cy="492941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2400" dirty="0">
                <a:latin typeface="Arial" pitchFamily="34" charset="0"/>
                <a:cs typeface="Arial" pitchFamily="34" charset="0"/>
              </a:rPr>
              <a:t>CARACTERIZACIÓN DEL </a:t>
            </a:r>
            <a:br>
              <a:rPr lang="es-MX" sz="2400" dirty="0">
                <a:latin typeface="Arial" pitchFamily="34" charset="0"/>
                <a:cs typeface="Arial" pitchFamily="34" charset="0"/>
              </a:rPr>
            </a:br>
            <a:r>
              <a:rPr lang="es-MX" sz="2400" dirty="0">
                <a:latin typeface="Arial" pitchFamily="34" charset="0"/>
                <a:cs typeface="Arial" pitchFamily="34" charset="0"/>
              </a:rPr>
              <a:t>SUBPROCESO DE EMISION DE REGISTRO SANITARIO DE ALIMENTOS</a:t>
            </a:r>
            <a:endParaRPr lang="es-EC" sz="2400"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830117" y="1676868"/>
            <a:ext cx="7483765" cy="475252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709883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MX" sz="3200" dirty="0" smtClean="0"/>
              <a:t>DIAGRAMA DE ARBOL DEL SUBPROCESO DE EMISION DE CERTIFICADO DE REGISTRO SANITARIO</a:t>
            </a:r>
            <a:endParaRPr lang="es-ES" sz="3200"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043608" y="1600200"/>
            <a:ext cx="7056783" cy="49971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3200" dirty="0" smtClean="0"/>
              <a:t>RECOPILACION Y ANALISIS DE DATOS</a:t>
            </a:r>
            <a:endParaRPr lang="es-ES" sz="3200" dirty="0"/>
          </a:p>
        </p:txBody>
      </p:sp>
      <p:sp>
        <p:nvSpPr>
          <p:cNvPr id="3" name="2 Marcador de contenido"/>
          <p:cNvSpPr>
            <a:spLocks noGrp="1"/>
          </p:cNvSpPr>
          <p:nvPr>
            <p:ph idx="1"/>
          </p:nvPr>
        </p:nvSpPr>
        <p:spPr/>
        <p:txBody>
          <a:bodyPr>
            <a:normAutofit/>
          </a:bodyPr>
          <a:lstStyle/>
          <a:p>
            <a:r>
              <a:rPr lang="es-MX" dirty="0" smtClean="0"/>
              <a:t>INDICADORES</a:t>
            </a:r>
          </a:p>
          <a:p>
            <a:pPr>
              <a:buFontTx/>
              <a:buChar char="-"/>
            </a:pPr>
            <a:r>
              <a:rPr lang="x-none" sz="2400" smtClean="0">
                <a:latin typeface="Arial" pitchFamily="34" charset="0"/>
                <a:cs typeface="Arial" pitchFamily="34" charset="0"/>
              </a:rPr>
              <a:t>TIEMPO </a:t>
            </a:r>
            <a:r>
              <a:rPr lang="x-none" sz="2400">
                <a:latin typeface="Arial" pitchFamily="34" charset="0"/>
                <a:cs typeface="Arial" pitchFamily="34" charset="0"/>
              </a:rPr>
              <a:t>DE RESPUESTA  INFORME DEL ANALISTA T</a:t>
            </a:r>
            <a:r>
              <a:rPr lang="es-ES" sz="2400" dirty="0">
                <a:latin typeface="Arial" pitchFamily="34" charset="0"/>
                <a:cs typeface="Arial" pitchFamily="34" charset="0"/>
              </a:rPr>
              <a:t>É</a:t>
            </a:r>
            <a:r>
              <a:rPr lang="x-none" sz="2400" smtClean="0">
                <a:latin typeface="Arial" pitchFamily="34" charset="0"/>
                <a:cs typeface="Arial" pitchFamily="34" charset="0"/>
              </a:rPr>
              <a:t>CNICO</a:t>
            </a:r>
            <a:endParaRPr lang="es-MX" sz="2400" dirty="0" smtClean="0">
              <a:latin typeface="Arial" pitchFamily="34" charset="0"/>
              <a:cs typeface="Arial" pitchFamily="34" charset="0"/>
            </a:endParaRPr>
          </a:p>
          <a:p>
            <a:pPr>
              <a:buFontTx/>
              <a:buChar char="-"/>
            </a:pPr>
            <a:r>
              <a:rPr lang="es-CL" sz="2400" dirty="0">
                <a:latin typeface="Arial" pitchFamily="34" charset="0"/>
                <a:cs typeface="Arial" pitchFamily="34" charset="0"/>
              </a:rPr>
              <a:t>TIEMPO DE RESPUESTA  INFORME DEL ANALISTA </a:t>
            </a:r>
            <a:r>
              <a:rPr lang="es-CL" sz="2400" dirty="0" smtClean="0">
                <a:latin typeface="Arial" pitchFamily="34" charset="0"/>
                <a:cs typeface="Arial" pitchFamily="34" charset="0"/>
              </a:rPr>
              <a:t>SUPERVISOR</a:t>
            </a:r>
          </a:p>
          <a:p>
            <a:pPr>
              <a:buFontTx/>
              <a:buChar char="-"/>
            </a:pPr>
            <a:r>
              <a:rPr lang="x-none" sz="2400">
                <a:latin typeface="Arial" pitchFamily="34" charset="0"/>
                <a:cs typeface="Arial" pitchFamily="34" charset="0"/>
              </a:rPr>
              <a:t>TIEMPO DE RESPUESTA DE INFORME AL </a:t>
            </a:r>
            <a:r>
              <a:rPr lang="x-none" sz="2400" smtClean="0">
                <a:latin typeface="Arial" pitchFamily="34" charset="0"/>
                <a:cs typeface="Arial" pitchFamily="34" charset="0"/>
              </a:rPr>
              <a:t>USUARIO</a:t>
            </a:r>
            <a:endParaRPr lang="es-MX" sz="2400" dirty="0" smtClean="0">
              <a:latin typeface="Arial" pitchFamily="34" charset="0"/>
              <a:cs typeface="Arial" pitchFamily="34" charset="0"/>
            </a:endParaRPr>
          </a:p>
          <a:p>
            <a:pPr>
              <a:buFontTx/>
              <a:buChar char="-"/>
            </a:pPr>
            <a:r>
              <a:rPr lang="es-CL" sz="2400" dirty="0">
                <a:latin typeface="Arial" pitchFamily="34" charset="0"/>
                <a:cs typeface="Arial" pitchFamily="34" charset="0"/>
              </a:rPr>
              <a:t>QUEJAS DEL USUARIO POR ERRORES EN EL CERTIFICADO DE REGISTRO </a:t>
            </a:r>
            <a:r>
              <a:rPr lang="es-CL" sz="2400" dirty="0" smtClean="0">
                <a:latin typeface="Arial" pitchFamily="34" charset="0"/>
                <a:cs typeface="Arial" pitchFamily="34" charset="0"/>
              </a:rPr>
              <a:t>SANITARIO</a:t>
            </a:r>
          </a:p>
          <a:p>
            <a:pPr>
              <a:buFontTx/>
              <a:buChar char="-"/>
            </a:pPr>
            <a:r>
              <a:rPr lang="es-CL" sz="2400" dirty="0">
                <a:latin typeface="Arial" pitchFamily="34" charset="0"/>
                <a:cs typeface="Arial" pitchFamily="34" charset="0"/>
              </a:rPr>
              <a:t>EFICIENCIA DEL TRABAJADOR </a:t>
            </a:r>
            <a:endParaRPr lang="es-ES" sz="2400" dirty="0">
              <a:latin typeface="Arial" pitchFamily="34" charset="0"/>
              <a:cs typeface="Arial" pitchFamily="34" charset="0"/>
            </a:endParaRPr>
          </a:p>
          <a:p>
            <a:pPr>
              <a:buFontTx/>
              <a:buChar char="-"/>
            </a:pPr>
            <a:endParaRPr lang="es-ES" b="1" dirty="0"/>
          </a:p>
          <a:p>
            <a:pPr>
              <a:buNone/>
            </a:pPr>
            <a:endParaRPr lang="es-MX" dirty="0" smtClean="0"/>
          </a:p>
          <a:p>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511420"/>
          </a:xfrm>
        </p:spPr>
        <p:txBody>
          <a:bodyPr>
            <a:normAutofit/>
          </a:bodyPr>
          <a:lstStyle/>
          <a:p>
            <a:r>
              <a:rPr lang="es-MX" dirty="0" smtClean="0"/>
              <a:t>RECOPILACION DE DATOS</a:t>
            </a:r>
            <a:br>
              <a:rPr lang="es-MX" dirty="0" smtClean="0"/>
            </a:br>
            <a:r>
              <a:rPr lang="x-none" sz="2700" b="1"/>
              <a:t>ANALISIS DE DATOS DE TIEMPOS DE RESPUESTA DE INFORME DEL ANALISTA TÉCNICO</a:t>
            </a:r>
            <a:r>
              <a:rPr lang="es-ES" b="1" dirty="0"/>
              <a:t/>
            </a:r>
            <a:br>
              <a:rPr lang="es-ES" b="1" dirty="0"/>
            </a:br>
            <a:endParaRPr lang="es-ES" dirty="0"/>
          </a:p>
        </p:txBody>
      </p:sp>
      <p:pic>
        <p:nvPicPr>
          <p:cNvPr id="6148" name="Picture 4"/>
          <p:cNvPicPr>
            <a:picLocks noGrp="1" noChangeAspect="1" noChangeArrowheads="1"/>
          </p:cNvPicPr>
          <p:nvPr>
            <p:ph idx="1"/>
          </p:nvPr>
        </p:nvPicPr>
        <p:blipFill>
          <a:blip r:embed="rId2"/>
          <a:srcRect/>
          <a:stretch>
            <a:fillRect/>
          </a:stretch>
        </p:blipFill>
        <p:spPr bwMode="auto">
          <a:xfrm>
            <a:off x="571472" y="2357430"/>
            <a:ext cx="8286808" cy="350046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ANALISIS Y RECOPILACIÓN DE DATOS</a:t>
            </a:r>
            <a:endParaRPr lang="es-ES" dirty="0"/>
          </a:p>
        </p:txBody>
      </p:sp>
      <p:pic>
        <p:nvPicPr>
          <p:cNvPr id="7170" name="Picture 2"/>
          <p:cNvPicPr>
            <a:picLocks noGrp="1" noChangeAspect="1" noChangeArrowheads="1"/>
          </p:cNvPicPr>
          <p:nvPr>
            <p:ph idx="1"/>
          </p:nvPr>
        </p:nvPicPr>
        <p:blipFill>
          <a:blip r:embed="rId2"/>
          <a:srcRect/>
          <a:stretch>
            <a:fillRect/>
          </a:stretch>
        </p:blipFill>
        <p:spPr bwMode="auto">
          <a:xfrm>
            <a:off x="1357290" y="1714488"/>
            <a:ext cx="6429419" cy="407196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ANALISIS Y RECOPILACIÓN DE DATOS</a:t>
            </a:r>
            <a:endParaRPr lang="es-ES" dirty="0"/>
          </a:p>
        </p:txBody>
      </p:sp>
      <p:sp>
        <p:nvSpPr>
          <p:cNvPr id="3" name="2 Marcador de contenido"/>
          <p:cNvSpPr>
            <a:spLocks noGrp="1"/>
          </p:cNvSpPr>
          <p:nvPr>
            <p:ph idx="1"/>
          </p:nvPr>
        </p:nvSpPr>
        <p:spPr/>
        <p:txBody>
          <a:bodyPr/>
          <a:lstStyle/>
          <a:p>
            <a:endParaRPr lang="es-ES" dirty="0"/>
          </a:p>
        </p:txBody>
      </p:sp>
      <p:pic>
        <p:nvPicPr>
          <p:cNvPr id="8194" name="Picture 2"/>
          <p:cNvPicPr>
            <a:picLocks noChangeAspect="1" noChangeArrowheads="1"/>
          </p:cNvPicPr>
          <p:nvPr/>
        </p:nvPicPr>
        <p:blipFill>
          <a:blip r:embed="rId2"/>
          <a:srcRect/>
          <a:stretch>
            <a:fillRect/>
          </a:stretch>
        </p:blipFill>
        <p:spPr bwMode="auto">
          <a:xfrm>
            <a:off x="1214414" y="1697036"/>
            <a:ext cx="6643733" cy="42322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2368544"/>
          </a:xfrm>
        </p:spPr>
        <p:txBody>
          <a:bodyPr>
            <a:normAutofit/>
          </a:bodyPr>
          <a:lstStyle/>
          <a:p>
            <a:r>
              <a:rPr lang="es-MX" dirty="0" smtClean="0"/>
              <a:t>RECOPILACION DE DATOS</a:t>
            </a:r>
            <a:br>
              <a:rPr lang="es-MX" dirty="0" smtClean="0"/>
            </a:br>
            <a:r>
              <a:rPr lang="x-none" sz="2700" b="1" smtClean="0"/>
              <a:t>ANALISIS DE DATOS DE TIEMPOS DE RESPUESTA DE INFORME DEL ANALISTA </a:t>
            </a:r>
            <a:r>
              <a:rPr lang="es-MX" sz="2700" b="1" dirty="0" smtClean="0"/>
              <a:t>SUPERVISOR</a:t>
            </a:r>
            <a:endParaRPr lang="es-ES" sz="2700" dirty="0"/>
          </a:p>
        </p:txBody>
      </p:sp>
      <p:pic>
        <p:nvPicPr>
          <p:cNvPr id="9218" name="Picture 2"/>
          <p:cNvPicPr>
            <a:picLocks noGrp="1" noChangeAspect="1" noChangeArrowheads="1"/>
          </p:cNvPicPr>
          <p:nvPr>
            <p:ph idx="1"/>
          </p:nvPr>
        </p:nvPicPr>
        <p:blipFill>
          <a:blip r:embed="rId2"/>
          <a:srcRect/>
          <a:stretch>
            <a:fillRect/>
          </a:stretch>
        </p:blipFill>
        <p:spPr bwMode="auto">
          <a:xfrm>
            <a:off x="857224" y="2643182"/>
            <a:ext cx="7643866" cy="31432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ANALISIS Y RECOPILACIÓN DE DATOS</a:t>
            </a:r>
            <a:endParaRPr lang="es-ES" dirty="0"/>
          </a:p>
        </p:txBody>
      </p:sp>
      <p:sp>
        <p:nvSpPr>
          <p:cNvPr id="3" name="2 Marcador de contenido"/>
          <p:cNvSpPr>
            <a:spLocks noGrp="1"/>
          </p:cNvSpPr>
          <p:nvPr>
            <p:ph idx="1"/>
          </p:nvPr>
        </p:nvSpPr>
        <p:spPr/>
        <p:txBody>
          <a:bodyPr/>
          <a:lstStyle/>
          <a:p>
            <a:endParaRPr lang="es-ES"/>
          </a:p>
        </p:txBody>
      </p:sp>
      <p:pic>
        <p:nvPicPr>
          <p:cNvPr id="10242" name="Picture 2"/>
          <p:cNvPicPr>
            <a:picLocks noChangeAspect="1" noChangeArrowheads="1"/>
          </p:cNvPicPr>
          <p:nvPr/>
        </p:nvPicPr>
        <p:blipFill>
          <a:blip r:embed="rId2"/>
          <a:srcRect/>
          <a:stretch>
            <a:fillRect/>
          </a:stretch>
        </p:blipFill>
        <p:spPr bwMode="auto">
          <a:xfrm>
            <a:off x="1142976" y="2214554"/>
            <a:ext cx="6858048" cy="356554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ANALISIS Y RECOPILACIÓN DE DATOS</a:t>
            </a:r>
            <a:endParaRPr lang="es-ES" dirty="0"/>
          </a:p>
        </p:txBody>
      </p:sp>
      <p:pic>
        <p:nvPicPr>
          <p:cNvPr id="11266" name="Picture 2"/>
          <p:cNvPicPr>
            <a:picLocks noGrp="1" noChangeAspect="1" noChangeArrowheads="1"/>
          </p:cNvPicPr>
          <p:nvPr>
            <p:ph idx="1"/>
          </p:nvPr>
        </p:nvPicPr>
        <p:blipFill>
          <a:blip r:embed="rId2"/>
          <a:srcRect/>
          <a:stretch>
            <a:fillRect/>
          </a:stretch>
        </p:blipFill>
        <p:spPr bwMode="auto">
          <a:xfrm>
            <a:off x="1000100" y="1571612"/>
            <a:ext cx="7215238" cy="46434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INTRODUCCION</a:t>
            </a:r>
            <a:endParaRPr lang="es-ES" dirty="0"/>
          </a:p>
        </p:txBody>
      </p:sp>
      <p:sp>
        <p:nvSpPr>
          <p:cNvPr id="3" name="2 Marcador de contenido"/>
          <p:cNvSpPr>
            <a:spLocks noGrp="1"/>
          </p:cNvSpPr>
          <p:nvPr>
            <p:ph idx="1"/>
          </p:nvPr>
        </p:nvSpPr>
        <p:spPr/>
        <p:txBody>
          <a:bodyPr>
            <a:normAutofit lnSpcReduction="10000"/>
          </a:bodyPr>
          <a:lstStyle/>
          <a:p>
            <a:r>
              <a:rPr lang="es-MX" dirty="0" smtClean="0"/>
              <a:t>JUSTIFICACION E IMPORTANCIA</a:t>
            </a:r>
          </a:p>
          <a:p>
            <a:pPr algn="just">
              <a:buNone/>
            </a:pPr>
            <a:r>
              <a:rPr lang="es-MX" dirty="0" smtClean="0"/>
              <a:t> - </a:t>
            </a:r>
            <a:r>
              <a:rPr lang="es-CL" sz="2400" dirty="0"/>
              <a:t>En el Ecuador la obtención del Certificado de Registro Sanitario de un alimento es un requisito indispensable para su </a:t>
            </a:r>
            <a:r>
              <a:rPr lang="es-CL" sz="2400" dirty="0">
                <a:latin typeface="Arial" pitchFamily="34" charset="0"/>
                <a:cs typeface="Arial" pitchFamily="34" charset="0"/>
              </a:rPr>
              <a:t>comercialización</a:t>
            </a:r>
            <a:r>
              <a:rPr lang="es-CL" sz="2400" dirty="0"/>
              <a:t> pero la obtención del mismo y el tiempo que toma el trámite provoca un impacto en la competitividad de las empresas  en producción </a:t>
            </a:r>
            <a:r>
              <a:rPr lang="es-CL" sz="2400" dirty="0" smtClean="0"/>
              <a:t>nacional-</a:t>
            </a:r>
          </a:p>
          <a:p>
            <a:pPr algn="just">
              <a:buNone/>
            </a:pPr>
            <a:r>
              <a:rPr lang="es-CL" sz="2400" dirty="0" smtClean="0"/>
              <a:t>-</a:t>
            </a:r>
            <a:r>
              <a:rPr lang="es-CL" sz="2400" dirty="0"/>
              <a:t> </a:t>
            </a:r>
            <a:r>
              <a:rPr lang="es-CL" sz="2400" dirty="0" smtClean="0"/>
              <a:t>  La </a:t>
            </a:r>
            <a:r>
              <a:rPr lang="es-CL" sz="2400" dirty="0"/>
              <a:t>Asociación Nacional de Fabricantes de Alimentos y Bebidas (</a:t>
            </a:r>
            <a:r>
              <a:rPr lang="es-CL" sz="2400" dirty="0" err="1"/>
              <a:t>Anfab</a:t>
            </a:r>
            <a:r>
              <a:rPr lang="es-CL" sz="2400" dirty="0" smtClean="0"/>
              <a:t>),</a:t>
            </a:r>
            <a:r>
              <a:rPr lang="es-CL" sz="2400" dirty="0"/>
              <a:t> </a:t>
            </a:r>
            <a:r>
              <a:rPr lang="es-CL" sz="2400" dirty="0" smtClean="0"/>
              <a:t>calcula </a:t>
            </a:r>
            <a:r>
              <a:rPr lang="es-CL" sz="2400" dirty="0"/>
              <a:t>que al año el sector demanda cerca de 4.000 registros sanitarios, pero la tardanza  por cada uno implica dejar de vender unos $ 20.000 al mes; es decir, 336 millones de dólares al año</a:t>
            </a:r>
            <a:endParaRPr lang="es-E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654164"/>
          </a:xfrm>
        </p:spPr>
        <p:txBody>
          <a:bodyPr>
            <a:normAutofit/>
          </a:bodyPr>
          <a:lstStyle/>
          <a:p>
            <a:r>
              <a:rPr lang="es-MX" sz="4000" dirty="0" smtClean="0"/>
              <a:t>ANALISIS Y RECOPILACIÓN DE DATOS</a:t>
            </a:r>
            <a:endParaRPr lang="es-ES" sz="4000" dirty="0"/>
          </a:p>
        </p:txBody>
      </p:sp>
      <p:pic>
        <p:nvPicPr>
          <p:cNvPr id="12290" name="Picture 2"/>
          <p:cNvPicPr>
            <a:picLocks noGrp="1" noChangeAspect="1" noChangeArrowheads="1"/>
          </p:cNvPicPr>
          <p:nvPr>
            <p:ph idx="1"/>
          </p:nvPr>
        </p:nvPicPr>
        <p:blipFill>
          <a:blip r:embed="rId2"/>
          <a:srcRect/>
          <a:stretch>
            <a:fillRect/>
          </a:stretch>
        </p:blipFill>
        <p:spPr bwMode="auto">
          <a:xfrm>
            <a:off x="1357290" y="2285992"/>
            <a:ext cx="7072362" cy="328614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ANALISIS Y RECOPILACIÓN DE DATOS</a:t>
            </a:r>
            <a:endParaRPr lang="es-ES" dirty="0"/>
          </a:p>
        </p:txBody>
      </p:sp>
      <p:pic>
        <p:nvPicPr>
          <p:cNvPr id="13314" name="Picture 2"/>
          <p:cNvPicPr>
            <a:picLocks noGrp="1" noChangeAspect="1" noChangeArrowheads="1"/>
          </p:cNvPicPr>
          <p:nvPr>
            <p:ph idx="1"/>
          </p:nvPr>
        </p:nvPicPr>
        <p:blipFill>
          <a:blip r:embed="rId2"/>
          <a:srcRect/>
          <a:stretch>
            <a:fillRect/>
          </a:stretch>
        </p:blipFill>
        <p:spPr bwMode="auto">
          <a:xfrm>
            <a:off x="1214414" y="1500174"/>
            <a:ext cx="7072361" cy="450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ANALISIS Y RECOPILACIÓN DE DATOS</a:t>
            </a:r>
            <a:endParaRPr lang="es-ES" dirty="0"/>
          </a:p>
        </p:txBody>
      </p:sp>
      <p:pic>
        <p:nvPicPr>
          <p:cNvPr id="14338" name="Picture 2"/>
          <p:cNvPicPr>
            <a:picLocks noGrp="1" noChangeAspect="1" noChangeArrowheads="1"/>
          </p:cNvPicPr>
          <p:nvPr>
            <p:ph idx="1"/>
          </p:nvPr>
        </p:nvPicPr>
        <p:blipFill>
          <a:blip r:embed="rId2"/>
          <a:srcRect/>
          <a:stretch>
            <a:fillRect/>
          </a:stretch>
        </p:blipFill>
        <p:spPr bwMode="auto">
          <a:xfrm>
            <a:off x="1071538" y="1500174"/>
            <a:ext cx="6715172" cy="45720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3100" b="1" dirty="0" smtClean="0"/>
              <a:t/>
            </a:r>
            <a:br>
              <a:rPr lang="es-MX" sz="3100" b="1" dirty="0" smtClean="0"/>
            </a:br>
            <a:r>
              <a:rPr lang="x-none" sz="3100" b="1" smtClean="0"/>
              <a:t>ANALISIS </a:t>
            </a:r>
            <a:r>
              <a:rPr lang="x-none" sz="3100" b="1"/>
              <a:t>DE </a:t>
            </a:r>
            <a:r>
              <a:rPr lang="x-none" sz="3100" b="1" smtClean="0"/>
              <a:t>ERRORES </a:t>
            </a:r>
            <a:r>
              <a:rPr lang="es-MX" sz="3100" b="1" dirty="0" smtClean="0"/>
              <a:t> DE IMPRESIÓN </a:t>
            </a:r>
            <a:r>
              <a:rPr lang="x-none" sz="3100" b="1" smtClean="0"/>
              <a:t>EN </a:t>
            </a:r>
            <a:r>
              <a:rPr lang="x-none" sz="3100" b="1"/>
              <a:t>EL CERTIFICADO DE REGISTRO SANITARIO</a:t>
            </a:r>
            <a:r>
              <a:rPr lang="es-ES" b="1" dirty="0"/>
              <a:t/>
            </a:r>
            <a:br>
              <a:rPr lang="es-ES" b="1" dirty="0"/>
            </a:br>
            <a:endParaRPr lang="es-ES" dirty="0"/>
          </a:p>
        </p:txBody>
      </p:sp>
      <p:sp>
        <p:nvSpPr>
          <p:cNvPr id="3" name="2 Marcador de contenido"/>
          <p:cNvSpPr>
            <a:spLocks noGrp="1"/>
          </p:cNvSpPr>
          <p:nvPr>
            <p:ph idx="1"/>
          </p:nvPr>
        </p:nvSpPr>
        <p:spPr/>
        <p:txBody>
          <a:bodyPr/>
          <a:lstStyle/>
          <a:p>
            <a:endParaRPr lang="es-ES" dirty="0"/>
          </a:p>
        </p:txBody>
      </p:sp>
      <p:pic>
        <p:nvPicPr>
          <p:cNvPr id="15363" name="Picture 3"/>
          <p:cNvPicPr>
            <a:picLocks noChangeAspect="1" noChangeArrowheads="1"/>
          </p:cNvPicPr>
          <p:nvPr/>
        </p:nvPicPr>
        <p:blipFill>
          <a:blip r:embed="rId2"/>
          <a:srcRect/>
          <a:stretch>
            <a:fillRect/>
          </a:stretch>
        </p:blipFill>
        <p:spPr bwMode="auto">
          <a:xfrm>
            <a:off x="1785919" y="1928802"/>
            <a:ext cx="5500726" cy="42957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PRIORIZACION DEL PROBLEMA</a:t>
            </a:r>
            <a:endParaRPr lang="es-ES" dirty="0"/>
          </a:p>
        </p:txBody>
      </p:sp>
      <p:sp>
        <p:nvSpPr>
          <p:cNvPr id="3" name="2 Marcador de contenido"/>
          <p:cNvSpPr>
            <a:spLocks noGrp="1"/>
          </p:cNvSpPr>
          <p:nvPr>
            <p:ph idx="1"/>
          </p:nvPr>
        </p:nvSpPr>
        <p:spPr/>
        <p:txBody>
          <a:bodyPr/>
          <a:lstStyle/>
          <a:p>
            <a:endParaRPr lang="es-ES"/>
          </a:p>
        </p:txBody>
      </p:sp>
      <p:pic>
        <p:nvPicPr>
          <p:cNvPr id="1026" name="Picture 2"/>
          <p:cNvPicPr>
            <a:picLocks noChangeAspect="1" noChangeArrowheads="1"/>
          </p:cNvPicPr>
          <p:nvPr/>
        </p:nvPicPr>
        <p:blipFill>
          <a:blip r:embed="rId2"/>
          <a:srcRect/>
          <a:stretch>
            <a:fillRect/>
          </a:stretch>
        </p:blipFill>
        <p:spPr bwMode="auto">
          <a:xfrm>
            <a:off x="642910" y="2457450"/>
            <a:ext cx="8072494" cy="31146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PRIORIZACION DEL PROBLEMA</a:t>
            </a:r>
            <a:endParaRPr lang="es-ES" dirty="0"/>
          </a:p>
        </p:txBody>
      </p:sp>
      <p:pic>
        <p:nvPicPr>
          <p:cNvPr id="2050" name="Picture 2"/>
          <p:cNvPicPr>
            <a:picLocks noGrp="1" noChangeAspect="1" noChangeArrowheads="1"/>
          </p:cNvPicPr>
          <p:nvPr>
            <p:ph idx="1"/>
          </p:nvPr>
        </p:nvPicPr>
        <p:blipFill>
          <a:blip r:embed="rId2"/>
          <a:srcRect/>
          <a:stretch>
            <a:fillRect/>
          </a:stretch>
        </p:blipFill>
        <p:spPr bwMode="auto">
          <a:xfrm>
            <a:off x="1285852" y="1857364"/>
            <a:ext cx="6949444" cy="39290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ANALISIS DE EFICIENCIA DEL ANALISTA TECNICO Y SUPERVISOR</a:t>
            </a:r>
            <a:endParaRPr lang="es-ES" dirty="0"/>
          </a:p>
        </p:txBody>
      </p:sp>
      <p:sp>
        <p:nvSpPr>
          <p:cNvPr id="3" name="2 Marcador de contenido"/>
          <p:cNvSpPr>
            <a:spLocks noGrp="1"/>
          </p:cNvSpPr>
          <p:nvPr>
            <p:ph idx="1"/>
          </p:nvPr>
        </p:nvSpPr>
        <p:spPr/>
        <p:txBody>
          <a:bodyPr/>
          <a:lstStyle/>
          <a:p>
            <a:endParaRPr lang="es-ES"/>
          </a:p>
        </p:txBody>
      </p:sp>
      <p:pic>
        <p:nvPicPr>
          <p:cNvPr id="3074" name="Picture 2"/>
          <p:cNvPicPr>
            <a:picLocks noChangeAspect="1" noChangeArrowheads="1"/>
          </p:cNvPicPr>
          <p:nvPr/>
        </p:nvPicPr>
        <p:blipFill>
          <a:blip r:embed="rId2"/>
          <a:srcRect/>
          <a:stretch>
            <a:fillRect/>
          </a:stretch>
        </p:blipFill>
        <p:spPr bwMode="auto">
          <a:xfrm>
            <a:off x="714348" y="2185988"/>
            <a:ext cx="7858180" cy="24860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ANALISIS DE EFICIENCIA DEL ANALISTA TECNICO Y SUPERVISOR</a:t>
            </a:r>
            <a:endParaRPr lang="es-ES" dirty="0"/>
          </a:p>
        </p:txBody>
      </p:sp>
      <p:sp>
        <p:nvSpPr>
          <p:cNvPr id="3" name="2 Marcador de contenido"/>
          <p:cNvSpPr>
            <a:spLocks noGrp="1"/>
          </p:cNvSpPr>
          <p:nvPr>
            <p:ph idx="1"/>
          </p:nvPr>
        </p:nvSpPr>
        <p:spPr/>
        <p:txBody>
          <a:bodyPr/>
          <a:lstStyle/>
          <a:p>
            <a:endParaRPr lang="es-ES" dirty="0"/>
          </a:p>
        </p:txBody>
      </p:sp>
      <p:pic>
        <p:nvPicPr>
          <p:cNvPr id="4099" name="Picture 3"/>
          <p:cNvPicPr>
            <a:picLocks noChangeAspect="1" noChangeArrowheads="1"/>
          </p:cNvPicPr>
          <p:nvPr/>
        </p:nvPicPr>
        <p:blipFill>
          <a:blip r:embed="rId2"/>
          <a:srcRect/>
          <a:stretch>
            <a:fillRect/>
          </a:stretch>
        </p:blipFill>
        <p:spPr bwMode="auto">
          <a:xfrm>
            <a:off x="1428728" y="2093913"/>
            <a:ext cx="6072230" cy="32639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ANALISIS DE EFICIENCIA DEL ANALISTA TECNICO Y SUPERVISOR</a:t>
            </a:r>
            <a:endParaRPr lang="es-ES" dirty="0"/>
          </a:p>
        </p:txBody>
      </p:sp>
      <p:pic>
        <p:nvPicPr>
          <p:cNvPr id="5122" name="Picture 2"/>
          <p:cNvPicPr>
            <a:picLocks noGrp="1" noChangeAspect="1" noChangeArrowheads="1"/>
          </p:cNvPicPr>
          <p:nvPr>
            <p:ph idx="1"/>
          </p:nvPr>
        </p:nvPicPr>
        <p:blipFill>
          <a:blip r:embed="rId2"/>
          <a:srcRect/>
          <a:stretch>
            <a:fillRect/>
          </a:stretch>
        </p:blipFill>
        <p:spPr bwMode="auto">
          <a:xfrm>
            <a:off x="785786" y="2000240"/>
            <a:ext cx="7429551" cy="350046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ANALISIS DE EFICIENCIA DEL ANALISTA TECNICO Y SUPERVISOR</a:t>
            </a:r>
            <a:endParaRPr lang="es-ES" dirty="0"/>
          </a:p>
        </p:txBody>
      </p:sp>
      <p:pic>
        <p:nvPicPr>
          <p:cNvPr id="6146" name="Picture 2"/>
          <p:cNvPicPr>
            <a:picLocks noGrp="1" noChangeAspect="1" noChangeArrowheads="1"/>
          </p:cNvPicPr>
          <p:nvPr>
            <p:ph idx="1"/>
          </p:nvPr>
        </p:nvPicPr>
        <p:blipFill>
          <a:blip r:embed="rId2"/>
          <a:srcRect/>
          <a:stretch>
            <a:fillRect/>
          </a:stretch>
        </p:blipFill>
        <p:spPr bwMode="auto">
          <a:xfrm>
            <a:off x="2197306" y="2432196"/>
            <a:ext cx="4749387" cy="286197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INTRODUCCION</a:t>
            </a:r>
            <a:endParaRPr lang="es-ES" dirty="0"/>
          </a:p>
        </p:txBody>
      </p:sp>
      <p:sp>
        <p:nvSpPr>
          <p:cNvPr id="3" name="2 Marcador de contenido"/>
          <p:cNvSpPr>
            <a:spLocks noGrp="1"/>
          </p:cNvSpPr>
          <p:nvPr>
            <p:ph idx="1"/>
          </p:nvPr>
        </p:nvSpPr>
        <p:spPr/>
        <p:txBody>
          <a:bodyPr>
            <a:normAutofit lnSpcReduction="10000"/>
          </a:bodyPr>
          <a:lstStyle/>
          <a:p>
            <a:r>
              <a:rPr lang="es-MX" dirty="0" smtClean="0"/>
              <a:t>JUSTIFICACION E IMPORTANCIA</a:t>
            </a:r>
          </a:p>
          <a:p>
            <a:pPr>
              <a:buFontTx/>
              <a:buChar char="-"/>
            </a:pPr>
            <a:r>
              <a:rPr lang="es-MX" sz="2400" dirty="0" smtClean="0">
                <a:latin typeface="Arial" pitchFamily="34" charset="0"/>
                <a:cs typeface="Arial" pitchFamily="34" charset="0"/>
              </a:rPr>
              <a:t>Muchas empresas pequeñas dejan de comercializar  por el alto costo que implica tramitar un registro sanitario</a:t>
            </a:r>
          </a:p>
          <a:p>
            <a:pPr>
              <a:buNone/>
            </a:pPr>
            <a:endParaRPr lang="es-MX" sz="2400" dirty="0" smtClean="0">
              <a:latin typeface="Arial" pitchFamily="34" charset="0"/>
              <a:cs typeface="Arial" pitchFamily="34" charset="0"/>
            </a:endParaRPr>
          </a:p>
          <a:p>
            <a:pPr>
              <a:buFontTx/>
              <a:buChar char="-"/>
            </a:pPr>
            <a:r>
              <a:rPr lang="es-MX" sz="2400" dirty="0" smtClean="0">
                <a:latin typeface="Arial" pitchFamily="34" charset="0"/>
                <a:cs typeface="Arial" pitchFamily="34" charset="0"/>
              </a:rPr>
              <a:t>Dificultades para la exportación por no poder obtener un CLV</a:t>
            </a:r>
          </a:p>
          <a:p>
            <a:pPr>
              <a:buNone/>
            </a:pPr>
            <a:endParaRPr lang="es-MX" sz="2400" dirty="0" smtClean="0">
              <a:latin typeface="Arial" pitchFamily="34" charset="0"/>
              <a:cs typeface="Arial" pitchFamily="34" charset="0"/>
            </a:endParaRPr>
          </a:p>
          <a:p>
            <a:pPr>
              <a:buFontTx/>
              <a:buChar char="-"/>
            </a:pPr>
            <a:r>
              <a:rPr lang="es-CL" sz="2400" dirty="0"/>
              <a:t>En el Ecuador  los productores de  alimentos buscan llegar a la mayor cantidad de compradores a través de las cadenas de venta masiva o autoservicios como por ejemplo SUPERMAXI y SANTA MARIA </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ANALISIS DE CAUSAS</a:t>
            </a:r>
            <a:endParaRPr lang="es-ES" dirty="0"/>
          </a:p>
        </p:txBody>
      </p:sp>
      <p:pic>
        <p:nvPicPr>
          <p:cNvPr id="8194" name="Picture 2"/>
          <p:cNvPicPr>
            <a:picLocks noGrp="1" noChangeAspect="1" noChangeArrowheads="1"/>
          </p:cNvPicPr>
          <p:nvPr>
            <p:ph idx="1"/>
          </p:nvPr>
        </p:nvPicPr>
        <p:blipFill>
          <a:blip r:embed="rId2"/>
          <a:srcRect/>
          <a:stretch>
            <a:fillRect/>
          </a:stretch>
        </p:blipFill>
        <p:spPr bwMode="auto">
          <a:xfrm>
            <a:off x="285720" y="1600200"/>
            <a:ext cx="8429684"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CONCLUSIONES </a:t>
            </a:r>
            <a:endParaRPr lang="es-ES" dirty="0"/>
          </a:p>
        </p:txBody>
      </p:sp>
      <p:sp>
        <p:nvSpPr>
          <p:cNvPr id="3" name="2 Marcador de contenido"/>
          <p:cNvSpPr>
            <a:spLocks noGrp="1"/>
          </p:cNvSpPr>
          <p:nvPr>
            <p:ph idx="1"/>
          </p:nvPr>
        </p:nvSpPr>
        <p:spPr>
          <a:xfrm>
            <a:off x="457200" y="1285860"/>
            <a:ext cx="8229600" cy="4840303"/>
          </a:xfrm>
        </p:spPr>
        <p:txBody>
          <a:bodyPr>
            <a:normAutofit fontScale="70000" lnSpcReduction="20000"/>
          </a:bodyPr>
          <a:lstStyle/>
          <a:p>
            <a:pPr lvl="0"/>
            <a:r>
              <a:rPr lang="es-MX" dirty="0" smtClean="0"/>
              <a:t>Los retrasos en la emisión del certificado de registro sanitario de alimentos  ocasionan pérdidas significativas al sector industrial de pequeñas y grandes empresas, tanto para producción nacional como para exportación ya que para comercializar sus  productos  requieren del certificado de registro sanitario a tiempo.</a:t>
            </a:r>
          </a:p>
          <a:p>
            <a:pPr lvl="0">
              <a:buNone/>
            </a:pPr>
            <a:endParaRPr lang="es-MX" dirty="0" smtClean="0"/>
          </a:p>
          <a:p>
            <a:r>
              <a:rPr lang="es-MX" dirty="0" smtClean="0"/>
              <a:t>El subproceso de emisión del certificado de registro sanitario de alimentos en productos de inscripción por primera vez presenta como problema principal que los tiempos de respuesta de emisión de un informe favorable o desfavorable para el trámite de obtención de dicho certificado son mayores a los establecidos.</a:t>
            </a:r>
          </a:p>
          <a:p>
            <a:pPr>
              <a:buNone/>
            </a:pPr>
            <a:endParaRPr lang="es-ES" dirty="0" smtClean="0"/>
          </a:p>
          <a:p>
            <a:r>
              <a:rPr lang="es-MX" dirty="0" smtClean="0"/>
              <a:t>El porcentaje de trámites aceptados es decir que no tienen observaciones luego del análisis técnico documental y su respetiva supervisión es 30,77 % .</a:t>
            </a:r>
            <a:endParaRPr lang="es-ES" dirty="0" smtClean="0"/>
          </a:p>
          <a:p>
            <a:pPr lvl="0"/>
            <a:endParaRPr lang="es-ES" dirty="0" smtClean="0"/>
          </a:p>
          <a:p>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285728"/>
            <a:ext cx="8229600" cy="1143000"/>
          </a:xfrm>
        </p:spPr>
        <p:txBody>
          <a:bodyPr>
            <a:normAutofit fontScale="90000"/>
          </a:bodyPr>
          <a:lstStyle/>
          <a:p>
            <a:r>
              <a:rPr lang="es-MX" dirty="0" smtClean="0"/>
              <a:t>CONCLUSIONES Y RECOMENDACIONES</a:t>
            </a:r>
            <a:endParaRPr lang="es-ES" dirty="0"/>
          </a:p>
        </p:txBody>
      </p:sp>
      <p:sp>
        <p:nvSpPr>
          <p:cNvPr id="3" name="2 Marcador de contenido"/>
          <p:cNvSpPr>
            <a:spLocks noGrp="1"/>
          </p:cNvSpPr>
          <p:nvPr>
            <p:ph idx="1"/>
          </p:nvPr>
        </p:nvSpPr>
        <p:spPr/>
        <p:txBody>
          <a:bodyPr>
            <a:normAutofit fontScale="92500" lnSpcReduction="20000"/>
          </a:bodyPr>
          <a:lstStyle/>
          <a:p>
            <a:pPr lvl="0"/>
            <a:r>
              <a:rPr lang="es-MX" dirty="0" smtClean="0"/>
              <a:t>El porcentaje de quejas que se presenta por parte del usuario con respecto a errores en el certificado de registro sanitario es el 7%</a:t>
            </a:r>
          </a:p>
          <a:p>
            <a:r>
              <a:rPr lang="es-MX" dirty="0" smtClean="0"/>
              <a:t>El análisis documental técnico y legal  que realiza el Analista Técnico es el que ocasiona la mayor parte de los retrasos en el tiempo de respuesta al usuario. </a:t>
            </a:r>
            <a:endParaRPr lang="es-ES" dirty="0" smtClean="0"/>
          </a:p>
          <a:p>
            <a:r>
              <a:rPr lang="es-MX" dirty="0" smtClean="0"/>
              <a:t>La mayoría de las causas que ocasionan el retraso en el incumplimiento de tiempos de respuesta al usuario se concentran en  el personal y en los métodos utilizados</a:t>
            </a:r>
            <a:endParaRPr lang="es-ES" dirty="0" smtClean="0"/>
          </a:p>
          <a:p>
            <a:pPr lvl="0"/>
            <a:endParaRPr lang="es-ES" dirty="0" smtClean="0"/>
          </a:p>
          <a:p>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CONCLUSIONES Y RECOMENDACIONES</a:t>
            </a:r>
            <a:endParaRPr lang="es-ES" dirty="0"/>
          </a:p>
        </p:txBody>
      </p:sp>
      <p:sp>
        <p:nvSpPr>
          <p:cNvPr id="3" name="2 Marcador de contenido"/>
          <p:cNvSpPr>
            <a:spLocks noGrp="1"/>
          </p:cNvSpPr>
          <p:nvPr>
            <p:ph idx="1"/>
          </p:nvPr>
        </p:nvSpPr>
        <p:spPr/>
        <p:txBody>
          <a:bodyPr>
            <a:normAutofit fontScale="70000" lnSpcReduction="20000"/>
          </a:bodyPr>
          <a:lstStyle/>
          <a:p>
            <a:pPr lvl="0"/>
            <a:r>
              <a:rPr lang="es-MX" dirty="0" smtClean="0"/>
              <a:t>Las inscripciones  por primera vez de productos alimenticios representan el mayor costo por analista a diferencias de las ampliaciones, reinscripciones y certificaciones que se realizan dentro del subproceso de emisión del certificado de registro sanitario de alimentos.</a:t>
            </a:r>
          </a:p>
          <a:p>
            <a:pPr lvl="0"/>
            <a:endParaRPr lang="es-ES" dirty="0" smtClean="0"/>
          </a:p>
          <a:p>
            <a:pPr lvl="0"/>
            <a:r>
              <a:rPr lang="es-MX" dirty="0" smtClean="0"/>
              <a:t>La inexistencia de instructivos, procedimientos documentados, falta de comunicación, socialización de criterios y reuniones de trabajo para resolver problemas son las principales causas que sobresalen en el análisis dentro de métodos.</a:t>
            </a:r>
          </a:p>
          <a:p>
            <a:pPr lvl="0">
              <a:buNone/>
            </a:pPr>
            <a:endParaRPr lang="es-ES" dirty="0" smtClean="0"/>
          </a:p>
          <a:p>
            <a:pPr lvl="0"/>
            <a:r>
              <a:rPr lang="es-MX" dirty="0" smtClean="0"/>
              <a:t>Dentro del personal las causas que sobresalen en el análisis son la falta de personal lo que ocasiona que cada trabajador realice muchas actividades al mismo tiempo, tenga sobrecarga de trabajo y las actividades se encuentren mal distribuidas.</a:t>
            </a:r>
            <a:endParaRPr lang="es-ES" dirty="0" smtClean="0"/>
          </a:p>
          <a:p>
            <a:endParaRPr lang="es-E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CONCLUSIONES Y RECOMENDACIONES</a:t>
            </a:r>
            <a:endParaRPr lang="es-ES" dirty="0"/>
          </a:p>
        </p:txBody>
      </p:sp>
      <p:sp>
        <p:nvSpPr>
          <p:cNvPr id="3" name="2 Marcador de contenido"/>
          <p:cNvSpPr>
            <a:spLocks noGrp="1"/>
          </p:cNvSpPr>
          <p:nvPr>
            <p:ph idx="1"/>
          </p:nvPr>
        </p:nvSpPr>
        <p:spPr/>
        <p:txBody>
          <a:bodyPr>
            <a:normAutofit fontScale="62500" lnSpcReduction="20000"/>
          </a:bodyPr>
          <a:lstStyle/>
          <a:p>
            <a:pPr lvl="0"/>
            <a:r>
              <a:rPr lang="es-MX" dirty="0" smtClean="0"/>
              <a:t>Existe desmotivación del personal debido a que no tienen estabilidad laboral, la remuneración es baja, no hay ningún tipo de motivación y no existe un control y supervisión de actividades a cada técnico.</a:t>
            </a:r>
          </a:p>
          <a:p>
            <a:pPr lvl="0"/>
            <a:endParaRPr lang="es-MX" dirty="0" smtClean="0"/>
          </a:p>
          <a:p>
            <a:r>
              <a:rPr lang="es-MX" dirty="0" smtClean="0"/>
              <a:t>Luego del análisis de causas  se encontró que en menor  cantidad se encuentran las causas debido a infraestructura entre las cuales figuran que el área de trabajo es pequeña por lo que tienen que trabajar en área separadas por lo que no existe fácil comunicación, además no existe ventilación y en días soleados el ambiente es muy caluroso.</a:t>
            </a:r>
          </a:p>
          <a:p>
            <a:endParaRPr lang="es-ES" dirty="0" smtClean="0"/>
          </a:p>
          <a:p>
            <a:pPr lvl="0"/>
            <a:r>
              <a:rPr lang="es-MX" dirty="0" smtClean="0"/>
              <a:t>En el aspecto de material equipo y tecnología el análisis arrojó que las principales causas que sobresalen son la falta de soporte técnico permanente, por lo que el sistema utilizado no funciona adecuadamente, la avería temporal de equipos no es solucionada oportunamente lo cual ocasiona retrasos en el trabajo. </a:t>
            </a:r>
            <a:endParaRPr lang="es-ES" dirty="0" smtClean="0"/>
          </a:p>
          <a:p>
            <a:pPr>
              <a:buNone/>
            </a:pPr>
            <a:endParaRPr lang="es-ES" dirty="0" smtClean="0"/>
          </a:p>
          <a:p>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RECOMENDACIONES</a:t>
            </a:r>
            <a:endParaRPr lang="es-ES" dirty="0"/>
          </a:p>
        </p:txBody>
      </p:sp>
      <p:sp>
        <p:nvSpPr>
          <p:cNvPr id="3" name="2 Marcador de contenido"/>
          <p:cNvSpPr>
            <a:spLocks noGrp="1"/>
          </p:cNvSpPr>
          <p:nvPr>
            <p:ph idx="1"/>
          </p:nvPr>
        </p:nvSpPr>
        <p:spPr/>
        <p:txBody>
          <a:bodyPr>
            <a:normAutofit fontScale="70000" lnSpcReduction="20000"/>
          </a:bodyPr>
          <a:lstStyle/>
          <a:p>
            <a:pPr lvl="0"/>
            <a:r>
              <a:rPr lang="es-MX" sz="3100" dirty="0" smtClean="0"/>
              <a:t>Complementar  los pasos de la ruta de calidad para el proceso de emisión del certificado de registro sanitario de alimentos a través de una propuesta de mejoramiento.</a:t>
            </a:r>
          </a:p>
          <a:p>
            <a:pPr marL="0" lvl="0" indent="0">
              <a:buNone/>
            </a:pPr>
            <a:endParaRPr lang="es-MX" sz="3100" dirty="0" smtClean="0"/>
          </a:p>
          <a:p>
            <a:r>
              <a:rPr lang="es-MX" sz="3100" dirty="0" smtClean="0"/>
              <a:t>Realizar una priorización de las causas de los tiempos de respuesta mayores a los establecidos en el análisis documental técnico y legal realizado por el analista técnico.</a:t>
            </a:r>
          </a:p>
          <a:p>
            <a:pPr marL="0" indent="0">
              <a:buNone/>
            </a:pPr>
            <a:endParaRPr lang="es-ES" sz="3100" dirty="0" smtClean="0"/>
          </a:p>
          <a:p>
            <a:r>
              <a:rPr lang="es-MX" sz="3100" dirty="0" smtClean="0"/>
              <a:t>Para mejorar el proceso de emisión del certificado de registro sanitario de alimentos  se recomienda definir actividades por cada puesto de trabajo y elaborar una propuesta de estandarizar los procesos.</a:t>
            </a:r>
          </a:p>
          <a:p>
            <a:endParaRPr lang="es-ES" sz="3100" dirty="0" smtClean="0"/>
          </a:p>
          <a:p>
            <a:r>
              <a:rPr lang="es-MX" sz="3100" dirty="0" smtClean="0"/>
              <a:t>Elaborar una propuesta  </a:t>
            </a:r>
            <a:r>
              <a:rPr lang="es-CL" sz="3100" dirty="0" smtClean="0"/>
              <a:t>de un plan de capacitación al personal para la implementación de la mejora.</a:t>
            </a:r>
            <a:endParaRPr lang="es-ES" sz="3100" dirty="0" smtClean="0"/>
          </a:p>
          <a:p>
            <a:pPr lvl="0">
              <a:buNone/>
            </a:pPr>
            <a:endParaRPr lang="es-ES" dirty="0" smtClean="0"/>
          </a:p>
          <a:p>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ctr">
              <a:buNone/>
            </a:pPr>
            <a:endParaRPr lang="es-MX" dirty="0" smtClean="0"/>
          </a:p>
          <a:p>
            <a:pPr algn="ctr">
              <a:buNone/>
            </a:pPr>
            <a:endParaRPr lang="es-MX" dirty="0" smtClean="0"/>
          </a:p>
          <a:p>
            <a:pPr algn="ctr">
              <a:buNone/>
            </a:pPr>
            <a:r>
              <a:rPr lang="es-MX" sz="5400" dirty="0" smtClean="0"/>
              <a:t>MUCHAS</a:t>
            </a:r>
          </a:p>
          <a:p>
            <a:pPr algn="ctr">
              <a:buNone/>
            </a:pPr>
            <a:r>
              <a:rPr lang="es-MX" sz="5400" dirty="0" smtClean="0"/>
              <a:t>GRACIAS</a:t>
            </a:r>
          </a:p>
          <a:p>
            <a:endParaRPr lang="es-ES" sz="5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INTRODUCCION</a:t>
            </a:r>
            <a:endParaRPr lang="es-ES" dirty="0"/>
          </a:p>
        </p:txBody>
      </p:sp>
      <p:sp>
        <p:nvSpPr>
          <p:cNvPr id="3" name="2 Marcador de contenido"/>
          <p:cNvSpPr>
            <a:spLocks noGrp="1"/>
          </p:cNvSpPr>
          <p:nvPr>
            <p:ph idx="1"/>
          </p:nvPr>
        </p:nvSpPr>
        <p:spPr/>
        <p:txBody>
          <a:bodyPr>
            <a:normAutofit/>
          </a:bodyPr>
          <a:lstStyle/>
          <a:p>
            <a:r>
              <a:rPr lang="es-MX" dirty="0" smtClean="0"/>
              <a:t>JUSTIFICACION E IMPORTANCIA</a:t>
            </a:r>
          </a:p>
          <a:p>
            <a:r>
              <a:rPr lang="es-CL" sz="2400" dirty="0" smtClean="0">
                <a:latin typeface="Arial" pitchFamily="34" charset="0"/>
                <a:cs typeface="Arial" pitchFamily="34" charset="0"/>
              </a:rPr>
              <a:t>Al ser la seguridad alimentaria una responsabilidad del gobierno y del sector productivo y el Certificado de  Registro Sanitario  un documento legal que permite la comercialización de los productos de forma segura, garantizando que se encuentren en </a:t>
            </a:r>
            <a:r>
              <a:rPr lang="es-CL" sz="2400" dirty="0">
                <a:latin typeface="Arial" pitchFamily="34" charset="0"/>
                <a:cs typeface="Arial" pitchFamily="34" charset="0"/>
              </a:rPr>
              <a:t>el mercado productos sanos e </a:t>
            </a:r>
            <a:r>
              <a:rPr lang="es-CL" sz="2400" dirty="0" smtClean="0">
                <a:latin typeface="Arial" pitchFamily="34" charset="0"/>
                <a:cs typeface="Arial" pitchFamily="34" charset="0"/>
              </a:rPr>
              <a:t>inocuos.</a:t>
            </a:r>
          </a:p>
          <a:p>
            <a:r>
              <a:rPr lang="es-CL" sz="2400" dirty="0" smtClean="0">
                <a:latin typeface="Arial" pitchFamily="34" charset="0"/>
                <a:cs typeface="Arial" pitchFamily="34" charset="0"/>
              </a:rPr>
              <a:t>INSPI debe </a:t>
            </a:r>
            <a:r>
              <a:rPr lang="es-CL" sz="2400" dirty="0" smtClean="0"/>
              <a:t>brindar </a:t>
            </a:r>
            <a:r>
              <a:rPr lang="es-CL" sz="2400" dirty="0"/>
              <a:t>un servicio eficiente para que los usuarios puedan obtener de manera rápida el certificado sin muchas dificultades y así poder expender sus productos.</a:t>
            </a:r>
            <a:endParaRPr lang="es-E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PLANTEAMIENTO DEL PROBLEMA</a:t>
            </a:r>
            <a:endParaRPr lang="es-ES" dirty="0"/>
          </a:p>
        </p:txBody>
      </p:sp>
      <p:sp>
        <p:nvSpPr>
          <p:cNvPr id="3" name="2 Marcador de contenido"/>
          <p:cNvSpPr>
            <a:spLocks noGrp="1"/>
          </p:cNvSpPr>
          <p:nvPr>
            <p:ph idx="1"/>
          </p:nvPr>
        </p:nvSpPr>
        <p:spPr/>
        <p:txBody>
          <a:bodyPr>
            <a:normAutofit/>
          </a:bodyPr>
          <a:lstStyle/>
          <a:p>
            <a:pPr algn="just">
              <a:lnSpc>
                <a:spcPct val="120000"/>
              </a:lnSpc>
              <a:spcBef>
                <a:spcPts val="0"/>
              </a:spcBef>
            </a:pPr>
            <a:r>
              <a:rPr lang="es-EC" sz="2400" dirty="0" smtClean="0">
                <a:latin typeface="Arial" pitchFamily="34" charset="0"/>
                <a:cs typeface="Arial" pitchFamily="34" charset="0"/>
              </a:rPr>
              <a:t>El certificado de registro sanitario de acuerdo al reglamento de registro y control sanitario de alimentos debe emitirse en 15 días luego de una respuesta favorable.</a:t>
            </a:r>
          </a:p>
          <a:p>
            <a:pPr algn="just">
              <a:lnSpc>
                <a:spcPct val="120000"/>
              </a:lnSpc>
              <a:spcBef>
                <a:spcPts val="0"/>
              </a:spcBef>
            </a:pPr>
            <a:r>
              <a:rPr lang="es-EC" sz="2400" dirty="0" smtClean="0">
                <a:solidFill>
                  <a:schemeClr val="tx1"/>
                </a:solidFill>
                <a:latin typeface="Arial" pitchFamily="34" charset="0"/>
                <a:cs typeface="Arial" pitchFamily="34" charset="0"/>
              </a:rPr>
              <a:t>Dicha respuesta debe ser emitida en 5 días a partir del ingreso de la documentación.</a:t>
            </a:r>
          </a:p>
          <a:p>
            <a:pPr algn="just">
              <a:lnSpc>
                <a:spcPct val="120000"/>
              </a:lnSpc>
              <a:spcBef>
                <a:spcPts val="0"/>
              </a:spcBef>
            </a:pPr>
            <a:r>
              <a:rPr lang="es-EC" sz="2400" dirty="0" smtClean="0">
                <a:latin typeface="Arial" pitchFamily="34" charset="0"/>
                <a:cs typeface="Arial" pitchFamily="34" charset="0"/>
              </a:rPr>
              <a:t>Los tiempos establecidos no se cumplen </a:t>
            </a:r>
            <a:r>
              <a:rPr lang="es-EC" sz="2400" dirty="0" smtClean="0">
                <a:cs typeface="Times New Roman" pitchFamily="18" charset="0"/>
              </a:rPr>
              <a:t>esto causa descontento y quejas por parte de los usuarios ocasionando insatisfacción al cliente.</a:t>
            </a:r>
            <a:endParaRPr lang="es-EC" sz="2400" dirty="0" smtClean="0">
              <a:solidFill>
                <a:schemeClr val="tx1"/>
              </a:solidFill>
              <a:latin typeface="Arial" pitchFamily="34" charset="0"/>
              <a:cs typeface="Arial" pitchFamily="34" charset="0"/>
            </a:endParaRPr>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a:t>
            </a:r>
            <a:endParaRPr lang="es-ES" dirty="0"/>
          </a:p>
        </p:txBody>
      </p:sp>
      <p:sp>
        <p:nvSpPr>
          <p:cNvPr id="3" name="2 Marcador de contenido"/>
          <p:cNvSpPr>
            <a:spLocks noGrp="1"/>
          </p:cNvSpPr>
          <p:nvPr>
            <p:ph idx="1"/>
          </p:nvPr>
        </p:nvSpPr>
        <p:spPr/>
        <p:txBody>
          <a:bodyPr/>
          <a:lstStyle/>
          <a:p>
            <a:endParaRPr lang="es-MX" dirty="0" smtClean="0"/>
          </a:p>
          <a:p>
            <a:r>
              <a:rPr lang="es-MX" dirty="0" smtClean="0"/>
              <a:t>OBJETIVO GENERAL</a:t>
            </a:r>
          </a:p>
          <a:p>
            <a:pPr algn="just">
              <a:buNone/>
            </a:pPr>
            <a:r>
              <a:rPr lang="es-CL" sz="2400" dirty="0" smtClean="0">
                <a:latin typeface="Arial" pitchFamily="34" charset="0"/>
                <a:cs typeface="Arial" pitchFamily="34" charset="0"/>
              </a:rPr>
              <a:t>    DIAGNOSTICAR </a:t>
            </a:r>
            <a:r>
              <a:rPr lang="es-CL" sz="2400" dirty="0">
                <a:latin typeface="Arial" pitchFamily="34" charset="0"/>
                <a:cs typeface="Arial" pitchFamily="34" charset="0"/>
              </a:rPr>
              <a:t>LA SITUACIÓN ACTUAL DEL PROCESO DE EMISION DEL CERTIFICADO DE REGISTRO SANITARIO DE ALIMENTOS EN PRODUCTOS DE INSCRIPCION POR PRIMERA VEZ</a:t>
            </a:r>
            <a:r>
              <a:rPr lang="es-CL" sz="2400" dirty="0" smtClean="0">
                <a:latin typeface="Arial" pitchFamily="34" charset="0"/>
                <a:cs typeface="Arial" pitchFamily="34" charset="0"/>
              </a:rPr>
              <a:t>.</a:t>
            </a:r>
          </a:p>
          <a:p>
            <a:pPr>
              <a:buNone/>
            </a:pPr>
            <a:endParaRPr lang="es-CL" sz="2400" dirty="0" smtClean="0">
              <a:latin typeface="Arial" pitchFamily="34" charset="0"/>
              <a:cs typeface="Arial" pitchFamily="34" charset="0"/>
            </a:endParaRPr>
          </a:p>
          <a:p>
            <a:endParaRPr lang="es-ES" sz="2400" dirty="0">
              <a:latin typeface="Arial" pitchFamily="34" charset="0"/>
              <a:cs typeface="Arial" pitchFamily="34" charset="0"/>
            </a:endParaRPr>
          </a:p>
          <a:p>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lstStyle/>
          <a:p>
            <a:r>
              <a:rPr lang="es-MX" dirty="0" smtClean="0"/>
              <a:t>OBJETIVOS</a:t>
            </a:r>
            <a:endParaRPr lang="es-ES" dirty="0"/>
          </a:p>
        </p:txBody>
      </p:sp>
      <p:sp>
        <p:nvSpPr>
          <p:cNvPr id="3" name="2 Marcador de contenido"/>
          <p:cNvSpPr>
            <a:spLocks noGrp="1"/>
          </p:cNvSpPr>
          <p:nvPr>
            <p:ph idx="1"/>
          </p:nvPr>
        </p:nvSpPr>
        <p:spPr>
          <a:xfrm>
            <a:off x="571472" y="1000108"/>
            <a:ext cx="8229600" cy="5429288"/>
          </a:xfrm>
        </p:spPr>
        <p:txBody>
          <a:bodyPr>
            <a:normAutofit fontScale="92500" lnSpcReduction="10000"/>
          </a:bodyPr>
          <a:lstStyle/>
          <a:p>
            <a:r>
              <a:rPr lang="es-MX" sz="2800" dirty="0" smtClean="0">
                <a:latin typeface="Arial" pitchFamily="34" charset="0"/>
                <a:cs typeface="Arial" pitchFamily="34" charset="0"/>
              </a:rPr>
              <a:t>OBJETIVOS ESPECIFICOS</a:t>
            </a:r>
          </a:p>
          <a:p>
            <a:pPr lvl="0">
              <a:buFontTx/>
              <a:buChar char="-"/>
            </a:pPr>
            <a:r>
              <a:rPr lang="es-CL" sz="2800" dirty="0" smtClean="0">
                <a:latin typeface="Arial" pitchFamily="34" charset="0"/>
                <a:cs typeface="Arial" pitchFamily="34" charset="0"/>
              </a:rPr>
              <a:t>Describir </a:t>
            </a:r>
            <a:r>
              <a:rPr lang="es-CL" sz="2800" dirty="0">
                <a:latin typeface="Arial" pitchFamily="34" charset="0"/>
                <a:cs typeface="Arial" pitchFamily="34" charset="0"/>
              </a:rPr>
              <a:t>al Instituto Nacional de Investigación en Salud Pública (INSPI) y al Departamento de Registro y Control Sanitario</a:t>
            </a:r>
            <a:r>
              <a:rPr lang="es-CL" sz="2800" dirty="0" smtClean="0">
                <a:latin typeface="Arial" pitchFamily="34" charset="0"/>
                <a:cs typeface="Arial" pitchFamily="34" charset="0"/>
              </a:rPr>
              <a:t>.</a:t>
            </a:r>
          </a:p>
          <a:p>
            <a:pPr>
              <a:buFontTx/>
              <a:buChar char="-"/>
            </a:pPr>
            <a:r>
              <a:rPr lang="es-CL" sz="2800" dirty="0">
                <a:latin typeface="Arial" pitchFamily="34" charset="0"/>
                <a:cs typeface="Arial" pitchFamily="34" charset="0"/>
              </a:rPr>
              <a:t>Caracterizar el proceso de emisión del certificado de registro sanitario de productos de inscripción por primera vez en el INSPI-QUITO</a:t>
            </a:r>
            <a:endParaRPr lang="es-ES" sz="2800" dirty="0">
              <a:latin typeface="Arial" pitchFamily="34" charset="0"/>
              <a:cs typeface="Arial" pitchFamily="34" charset="0"/>
            </a:endParaRPr>
          </a:p>
          <a:p>
            <a:pPr>
              <a:buFontTx/>
              <a:buChar char="-"/>
            </a:pPr>
            <a:r>
              <a:rPr lang="es-CL" sz="2800" dirty="0">
                <a:latin typeface="Arial" pitchFamily="34" charset="0"/>
                <a:cs typeface="Arial" pitchFamily="34" charset="0"/>
              </a:rPr>
              <a:t>Recopilar de datos de proceso </a:t>
            </a:r>
            <a:r>
              <a:rPr lang="es-CL" sz="2800" dirty="0" smtClean="0">
                <a:latin typeface="Arial" pitchFamily="34" charset="0"/>
                <a:cs typeface="Arial" pitchFamily="34" charset="0"/>
              </a:rPr>
              <a:t>de emisión del </a:t>
            </a:r>
            <a:r>
              <a:rPr lang="es-CL" sz="2800" dirty="0">
                <a:latin typeface="Arial" pitchFamily="34" charset="0"/>
                <a:cs typeface="Arial" pitchFamily="34" charset="0"/>
              </a:rPr>
              <a:t>certificado de registro sanitario de productos de inscripción por primera vez en el INSPI-QUITO</a:t>
            </a:r>
            <a:endParaRPr lang="es-ES" sz="2800" dirty="0">
              <a:latin typeface="Arial" pitchFamily="34" charset="0"/>
              <a:cs typeface="Arial" pitchFamily="34" charset="0"/>
            </a:endParaRPr>
          </a:p>
          <a:p>
            <a:pPr>
              <a:buFontTx/>
              <a:buChar char="-"/>
            </a:pPr>
            <a:r>
              <a:rPr lang="es-CL" sz="2800" dirty="0">
                <a:latin typeface="Arial" pitchFamily="34" charset="0"/>
                <a:cs typeface="Arial" pitchFamily="34" charset="0"/>
              </a:rPr>
              <a:t>Evaluar las causas de los problemas en el proceso de emisión del certificado de registro sanitario de productos de inscripción por primera vez en INSPI-QUITO</a:t>
            </a:r>
            <a:endParaRPr lang="es-ES" sz="2800" dirty="0">
              <a:latin typeface="Arial" pitchFamily="34" charset="0"/>
              <a:cs typeface="Arial" pitchFamily="34" charset="0"/>
            </a:endParaRPr>
          </a:p>
          <a:p>
            <a:pPr lvl="0">
              <a:buFontTx/>
              <a:buChar char="-"/>
            </a:pPr>
            <a:endParaRPr lang="es-ES" dirty="0"/>
          </a:p>
          <a:p>
            <a:pPr>
              <a:buNone/>
            </a:pP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DESCRIPCIÓN DE LA INSTITUCION</a:t>
            </a:r>
            <a:endParaRPr lang="es-ES" dirty="0"/>
          </a:p>
        </p:txBody>
      </p:sp>
      <p:sp>
        <p:nvSpPr>
          <p:cNvPr id="3" name="2 Marcador de contenido"/>
          <p:cNvSpPr>
            <a:spLocks noGrp="1"/>
          </p:cNvSpPr>
          <p:nvPr>
            <p:ph idx="1"/>
          </p:nvPr>
        </p:nvSpPr>
        <p:spPr/>
        <p:txBody>
          <a:bodyPr>
            <a:normAutofit lnSpcReduction="10000"/>
          </a:bodyPr>
          <a:lstStyle/>
          <a:p>
            <a:r>
              <a:rPr lang="es-MX" dirty="0" smtClean="0"/>
              <a:t>ANTECEDENTES</a:t>
            </a:r>
          </a:p>
          <a:p>
            <a:pPr>
              <a:buNone/>
            </a:pPr>
            <a:r>
              <a:rPr lang="es-ES" dirty="0" smtClean="0"/>
              <a:t>  -  </a:t>
            </a:r>
            <a:r>
              <a:rPr lang="es-ES" sz="2400" dirty="0" smtClean="0"/>
              <a:t>El </a:t>
            </a:r>
            <a:r>
              <a:rPr lang="es-ES" sz="2400" dirty="0"/>
              <a:t>Instituto Nacional de Investigación en Salud Pública  (INSPI) nace a partir </a:t>
            </a:r>
            <a:r>
              <a:rPr lang="es-ES" sz="2400" dirty="0" smtClean="0"/>
              <a:t>de </a:t>
            </a:r>
            <a:r>
              <a:rPr lang="es-ES" sz="2400" dirty="0"/>
              <a:t>la escisión del Instituto Nacional de Higiene y Medicina Tropical “Leopoldo </a:t>
            </a:r>
            <a:r>
              <a:rPr lang="es-ES" sz="2400" dirty="0" err="1"/>
              <a:t>Izquieta</a:t>
            </a:r>
            <a:r>
              <a:rPr lang="es-ES" sz="2400" dirty="0"/>
              <a:t>  Pérez”  decretado por el Gobierno del presidente Rafael correa a través del decreto ejecutivo 1290 publicado en el Registro oficial 788 del 13 de septiembre </a:t>
            </a:r>
            <a:r>
              <a:rPr lang="es-ES" sz="2400" dirty="0" smtClean="0"/>
              <a:t>del 2012.</a:t>
            </a:r>
          </a:p>
          <a:p>
            <a:pPr>
              <a:buNone/>
            </a:pPr>
            <a:r>
              <a:rPr lang="es-MX" sz="2400" dirty="0"/>
              <a:t> </a:t>
            </a:r>
            <a:r>
              <a:rPr lang="es-MX" sz="2400" dirty="0" smtClean="0"/>
              <a:t>  - </a:t>
            </a:r>
            <a:r>
              <a:rPr lang="es-ES" sz="2400" dirty="0" smtClean="0"/>
              <a:t> En </a:t>
            </a:r>
            <a:r>
              <a:rPr lang="es-ES" sz="2400" dirty="0"/>
              <a:t>la actualidad el INSPI genera actividades de Salud Pública con oportunidad y calidad a través de servicios de Diagnóstico e Investigación, Producción y Control de Biológicos, Registro y Control </a:t>
            </a:r>
            <a:r>
              <a:rPr lang="es-ES" sz="2400" dirty="0" smtClean="0"/>
              <a:t>Sanitario</a:t>
            </a:r>
            <a:endParaRPr lang="es-ES" sz="2400" dirty="0"/>
          </a:p>
          <a:p>
            <a:pPr>
              <a:buNone/>
            </a:pPr>
            <a:endParaRPr lang="es-ES" sz="2400" dirty="0"/>
          </a:p>
          <a:p>
            <a:pPr>
              <a:buNone/>
            </a:pP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400" dirty="0" smtClean="0"/>
              <a:t>CARACTERIZACIÓN DEL PROCESO</a:t>
            </a:r>
            <a:br>
              <a:rPr lang="es-MX" sz="2400" dirty="0" smtClean="0"/>
            </a:br>
            <a:r>
              <a:rPr lang="es-MX" sz="2400" dirty="0" smtClean="0"/>
              <a:t>MAPA DE PROCESO DEL INSPI</a:t>
            </a:r>
            <a:endParaRPr lang="es-ES" sz="2400" dirty="0"/>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1403648" y="1600200"/>
            <a:ext cx="7056784"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877</TotalTime>
  <Words>1250</Words>
  <Application>Microsoft Office PowerPoint</Application>
  <PresentationFormat>Presentación en pantalla (4:3)</PresentationFormat>
  <Paragraphs>98</Paragraphs>
  <Slides>36</Slides>
  <Notes>0</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Tema de Office</vt:lpstr>
      <vt:lpstr>PROYECTO 1  TITULO DIAGNÓSTICO DE LA SITUACIÓN ACTUAL DEL PROCESO DE EMISIÓN DEL CERTIFICADO DE REGISTRO SANITARIO DE ALIMENTOS EN EL INSTITUTO NACIONAL DE INVESTIGACION EN SALUD PÚBLICA (INSPI)-QUITO  MAESTRÍA EN GESTIÓN DE CALIDAD Y PRODUCTIVIDAD PROMOCION XII  AUTOR MARÍA VERÓNICA VELASCO YÉPEZ  TUTOR B.Q SANDRA ALIAGA  Sangolquí, Noviembre del 2013</vt:lpstr>
      <vt:lpstr>INTRODUCCION</vt:lpstr>
      <vt:lpstr>INTRODUCCION</vt:lpstr>
      <vt:lpstr>INTRODUCCION</vt:lpstr>
      <vt:lpstr>PLANTEAMIENTO DEL PROBLEMA</vt:lpstr>
      <vt:lpstr>OBJETIVOS</vt:lpstr>
      <vt:lpstr>OBJETIVOS</vt:lpstr>
      <vt:lpstr>DESCRIPCIÓN DE LA INSTITUCION</vt:lpstr>
      <vt:lpstr>CARACTERIZACIÓN DEL PROCESO MAPA DE PROCESO DEL INSPI</vt:lpstr>
      <vt:lpstr>CARACTERIZACIÓN DEL PROCESO DE REGISTRO Y CONTROL SANITARIO</vt:lpstr>
      <vt:lpstr>CARACTERIZACIÓN DEL  SUBPROCESO DE EMISION DE REGISTRO SANITARIO DE ALIMENTOS</vt:lpstr>
      <vt:lpstr>DIAGRAMA DE ARBOL DEL SUBPROCESO DE EMISION DE CERTIFICADO DE REGISTRO SANITARIO</vt:lpstr>
      <vt:lpstr>RECOPILACION Y ANALISIS DE DATOS</vt:lpstr>
      <vt:lpstr>RECOPILACION DE DATOS ANALISIS DE DATOS DE TIEMPOS DE RESPUESTA DE INFORME DEL ANALISTA TÉCNICO </vt:lpstr>
      <vt:lpstr>ANALISIS Y RECOPILACIÓN DE DATOS</vt:lpstr>
      <vt:lpstr>ANALISIS Y RECOPILACIÓN DE DATOS</vt:lpstr>
      <vt:lpstr>RECOPILACION DE DATOS ANALISIS DE DATOS DE TIEMPOS DE RESPUESTA DE INFORME DEL ANALISTA SUPERVISOR</vt:lpstr>
      <vt:lpstr>ANALISIS Y RECOPILACIÓN DE DATOS</vt:lpstr>
      <vt:lpstr>ANALISIS Y RECOPILACIÓN DE DATOS</vt:lpstr>
      <vt:lpstr>ANALISIS Y RECOPILACIÓN DE DATOS</vt:lpstr>
      <vt:lpstr>ANALISIS Y RECOPILACIÓN DE DATOS</vt:lpstr>
      <vt:lpstr>ANALISIS Y RECOPILACIÓN DE DATOS</vt:lpstr>
      <vt:lpstr> ANALISIS DE ERRORES  DE IMPRESIÓN EN EL CERTIFICADO DE REGISTRO SANITARIO </vt:lpstr>
      <vt:lpstr>PRIORIZACION DEL PROBLEMA</vt:lpstr>
      <vt:lpstr>PRIORIZACION DEL PROBLEMA</vt:lpstr>
      <vt:lpstr>ANALISIS DE EFICIENCIA DEL ANALISTA TECNICO Y SUPERVISOR</vt:lpstr>
      <vt:lpstr>ANALISIS DE EFICIENCIA DEL ANALISTA TECNICO Y SUPERVISOR</vt:lpstr>
      <vt:lpstr>ANALISIS DE EFICIENCIA DEL ANALISTA TECNICO Y SUPERVISOR</vt:lpstr>
      <vt:lpstr>ANALISIS DE EFICIENCIA DEL ANALISTA TECNICO Y SUPERVISOR</vt:lpstr>
      <vt:lpstr>ANALISIS DE CAUSAS</vt:lpstr>
      <vt:lpstr>CONCLUSIONES </vt:lpstr>
      <vt:lpstr>CONCLUSIONES Y RECOMENDACIONES</vt:lpstr>
      <vt:lpstr>CONCLUSIONES Y RECOMENDACIONES</vt:lpstr>
      <vt:lpstr>CONCLUSIONES Y RECOMENDACIONES</vt:lpstr>
      <vt:lpstr>RECOMENDACIONES</vt:lpstr>
      <vt:lpstr>Diapositiva 36</vt:lpstr>
    </vt:vector>
  </TitlesOfParts>
  <Company>Mod7V2011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1  TITULO DIAGNÓSTICO DE LA SITUACIÓN ACTUAL DEL PROCESO DE EMISIÓN DEL CERTIFICADO DE REGISTRO SANITARIO DE ALIMENTOS EN EL INSTITUTO NACIONAL DE INVESTIGACION EN SALUD PÚBLICA (INSPI)-QUITO  MAESTRÍA EN GESTIÓN DE CALIDAD Y PRODUCTIVIDAD PROMOCION XII  AUTOR MARÍA VERÓNICA VELASCO YÉPEZ  TUTOR B.Q SANDRA ALIAGA  Sangolquí, 30 de Octubre del 2013</dc:title>
  <dc:creator>Veronica Velasco</dc:creator>
  <cp:lastModifiedBy>Veronica Velasco</cp:lastModifiedBy>
  <cp:revision>48</cp:revision>
  <dcterms:created xsi:type="dcterms:W3CDTF">2013-10-23T00:54:42Z</dcterms:created>
  <dcterms:modified xsi:type="dcterms:W3CDTF">2013-11-20T13:43:46Z</dcterms:modified>
</cp:coreProperties>
</file>