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336" r:id="rId6"/>
    <p:sldId id="260" r:id="rId7"/>
    <p:sldId id="261" r:id="rId8"/>
    <p:sldId id="262" r:id="rId9"/>
    <p:sldId id="264" r:id="rId10"/>
    <p:sldId id="341" r:id="rId11"/>
    <p:sldId id="344" r:id="rId12"/>
    <p:sldId id="345" r:id="rId13"/>
    <p:sldId id="346" r:id="rId14"/>
    <p:sldId id="347" r:id="rId15"/>
    <p:sldId id="352" r:id="rId16"/>
    <p:sldId id="349" r:id="rId17"/>
    <p:sldId id="351" r:id="rId18"/>
    <p:sldId id="356" r:id="rId19"/>
    <p:sldId id="357" r:id="rId20"/>
    <p:sldId id="369" r:id="rId21"/>
    <p:sldId id="370" r:id="rId22"/>
    <p:sldId id="371" r:id="rId23"/>
    <p:sldId id="373" r:id="rId24"/>
    <p:sldId id="377" r:id="rId25"/>
    <p:sldId id="375" r:id="rId26"/>
    <p:sldId id="379" r:id="rId27"/>
    <p:sldId id="380" r:id="rId28"/>
    <p:sldId id="381" r:id="rId29"/>
    <p:sldId id="382" r:id="rId30"/>
    <p:sldId id="389" r:id="rId31"/>
    <p:sldId id="390" r:id="rId32"/>
    <p:sldId id="394" r:id="rId33"/>
    <p:sldId id="395" r:id="rId34"/>
    <p:sldId id="401" r:id="rId35"/>
    <p:sldId id="402" r:id="rId36"/>
    <p:sldId id="405" r:id="rId37"/>
    <p:sldId id="409" r:id="rId38"/>
    <p:sldId id="410" r:id="rId39"/>
    <p:sldId id="411" r:id="rId40"/>
    <p:sldId id="413" r:id="rId41"/>
    <p:sldId id="420" r:id="rId42"/>
    <p:sldId id="421" r:id="rId43"/>
    <p:sldId id="422" r:id="rId44"/>
    <p:sldId id="426" r:id="rId45"/>
    <p:sldId id="428" r:id="rId46"/>
    <p:sldId id="387" r:id="rId47"/>
    <p:sldId id="436" r:id="rId48"/>
    <p:sldId id="437" r:id="rId49"/>
    <p:sldId id="438" r:id="rId50"/>
    <p:sldId id="439" r:id="rId51"/>
    <p:sldId id="44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10" autoAdjust="0"/>
  </p:normalViewPr>
  <p:slideViewPr>
    <p:cSldViewPr>
      <p:cViewPr varScale="1">
        <p:scale>
          <a:sx n="62" d="100"/>
          <a:sy n="62" d="100"/>
        </p:scale>
        <p:origin x="-15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59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ana%20Hermosa\Desktop\RESULTADOS%20ENCUES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Hoja1!$B$8:$B$9</c:f>
              <c:strCache>
                <c:ptCount val="2"/>
                <c:pt idx="0">
                  <c:v>SI </c:v>
                </c:pt>
                <c:pt idx="1">
                  <c:v>NO</c:v>
                </c:pt>
              </c:strCache>
            </c:strRef>
          </c:cat>
          <c:val>
            <c:numRef>
              <c:f>Hoja1!$C$8:$C$9</c:f>
              <c:numCache>
                <c:formatCode>General</c:formatCode>
                <c:ptCount val="2"/>
                <c:pt idx="0">
                  <c:v>29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3311286089238847"/>
          <c:y val="0.31998132444982841"/>
          <c:w val="0.2446649168853893"/>
          <c:h val="0.36644760751059957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image" Target="../media/image1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7E509-78AB-4E87-8D5C-E44738846384}" type="datetimeFigureOut">
              <a:rPr lang="en-US" smtClean="0"/>
              <a:t>6/24/2014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A6BA2-6B94-4806-A2ED-1B23AF6DB7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A6BA2-6B94-4806-A2ED-1B23AF6DB7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26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A6BA2-6B94-4806-A2ED-1B23AF6DB7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2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8EE13-73C9-44AB-9C59-EFAEF4E9288F}" type="datetime1">
              <a:rPr lang="en-US" smtClean="0"/>
              <a:t>6/24/2014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4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EBE5-A1AD-4DFF-A266-BBB8FE3E3A29}" type="datetime1">
              <a:rPr lang="en-US" smtClean="0"/>
              <a:t>6/24/2014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2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E088-4594-4D90-A32A-D3104072484B}" type="datetime1">
              <a:rPr lang="en-US" smtClean="0"/>
              <a:t>6/24/2014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517E-0931-40FB-A91A-0346D46699AE}" type="datetime1">
              <a:rPr lang="en-US" smtClean="0"/>
              <a:t>6/24/2014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4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BC0C-D9CF-44B5-A5FE-72E9E62A95C6}" type="datetime1">
              <a:rPr lang="en-US" smtClean="0"/>
              <a:t>6/24/2014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6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2955-CE32-4ACE-9CD4-DCDA0561F103}" type="datetime1">
              <a:rPr lang="en-US" smtClean="0"/>
              <a:t>6/24/2014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3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0465-BFA3-4001-A8E4-B8BBABA17EF4}" type="datetime1">
              <a:rPr lang="en-US" smtClean="0"/>
              <a:t>6/24/2014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7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C6B7-92D8-4353-9593-016626A5F9CA}" type="datetime1">
              <a:rPr lang="en-US" smtClean="0"/>
              <a:t>6/24/2014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5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6349-E731-4C97-943E-3482AA245713}" type="datetime1">
              <a:rPr lang="en-US" smtClean="0"/>
              <a:t>6/24/2014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7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4F73-091B-408E-AF88-D474315678FC}" type="datetime1">
              <a:rPr lang="en-US" smtClean="0"/>
              <a:t>6/24/2014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0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7016-9917-4056-A961-7FF39E6F25DA}" type="datetime1">
              <a:rPr lang="en-US" smtClean="0"/>
              <a:t>6/24/2014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A5041-9F9A-4C5F-BF42-C6DE18335E33}" type="datetime1">
              <a:rPr lang="en-US" smtClean="0"/>
              <a:t>6/24/2014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47D1C-8629-4182-8A37-B0CFE054FD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8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3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emf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emf"/><Relationship Id="rId18" Type="http://schemas.openxmlformats.org/officeDocument/2006/relationships/image" Target="../media/image8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jpe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emf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87.emf"/><Relationship Id="rId9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2.gif"/><Relationship Id="rId5" Type="http://schemas.openxmlformats.org/officeDocument/2006/relationships/image" Target="../media/image101.jpeg"/><Relationship Id="rId4" Type="http://schemas.openxmlformats.org/officeDocument/2006/relationships/image" Target="../media/image10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4.jpeg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3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19.jpeg"/><Relationship Id="rId4" Type="http://schemas.openxmlformats.org/officeDocument/2006/relationships/image" Target="../media/image115.jpeg"/><Relationship Id="rId9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2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3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7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10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ORMATOCARATULA.jpg"/>
          <p:cNvPicPr>
            <a:picLocks noChangeAspect="1"/>
          </p:cNvPicPr>
          <p:nvPr/>
        </p:nvPicPr>
        <p:blipFill>
          <a:blip r:embed="rId2"/>
          <a:srcRect t="22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38200" y="990600"/>
            <a:ext cx="7772400" cy="4572000"/>
          </a:xfrm>
        </p:spPr>
        <p:txBody>
          <a:bodyPr>
            <a:normAutofit fontScale="90000"/>
          </a:bodyPr>
          <a:lstStyle/>
          <a:p>
            <a:r>
              <a:rPr lang="es-EC" sz="1600" b="1" dirty="0" smtClean="0"/>
              <a:t/>
            </a:r>
            <a:br>
              <a:rPr lang="es-EC" sz="1600" b="1" dirty="0" smtClean="0"/>
            </a:br>
            <a:r>
              <a:rPr lang="es-EC" altLang="en-US" sz="2700" b="1" dirty="0" smtClean="0">
                <a:cs typeface="Times New Roman" pitchFamily="18" charset="0"/>
              </a:rPr>
              <a:t>CARRERA DE INGENIERÍA MECATRÓNICA</a:t>
            </a:r>
            <a:r>
              <a:rPr lang="es-EC" altLang="en-US" sz="2700" dirty="0" smtClean="0">
                <a:cs typeface="Times New Roman" pitchFamily="18" charset="0"/>
              </a:rPr>
              <a:t/>
            </a:r>
            <a:br>
              <a:rPr lang="es-EC" altLang="en-US" sz="2700" dirty="0" smtClean="0">
                <a:cs typeface="Times New Roman" pitchFamily="18" charset="0"/>
              </a:rPr>
            </a:br>
            <a:r>
              <a:rPr lang="es-EC" altLang="en-US" sz="2700" dirty="0" smtClean="0">
                <a:cs typeface="Times New Roman" pitchFamily="18" charset="0"/>
              </a:rPr>
              <a:t/>
            </a:r>
            <a:br>
              <a:rPr lang="es-EC" altLang="en-US" sz="2700" dirty="0" smtClean="0">
                <a:cs typeface="Times New Roman" pitchFamily="18" charset="0"/>
              </a:rPr>
            </a:br>
            <a:r>
              <a:rPr lang="es-ES" sz="1800" b="1" dirty="0"/>
              <a:t>PROYECTO DE TITULACIÓN PREVIO A LA OBTENCIÓN DEL TÍTULO DE INGENIERO </a:t>
            </a:r>
            <a:r>
              <a:rPr lang="es-EC" sz="1800" b="1" dirty="0"/>
              <a:t>MECATRÓNICO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s-EC" sz="1800" b="1" dirty="0" smtClean="0"/>
              <a:t/>
            </a:r>
            <a:br>
              <a:rPr lang="es-EC" sz="1800" b="1" dirty="0" smtClean="0"/>
            </a:br>
            <a:r>
              <a:rPr lang="es-EC" sz="1800" b="1" dirty="0" smtClean="0"/>
              <a:t>TEMA</a:t>
            </a:r>
            <a:r>
              <a:rPr lang="es-EC" sz="1800" b="1" dirty="0"/>
              <a:t>: DISEÑO Y CONSTRUCCIÓN DE UNA PROTOTIPADORA CNC QUE REALIZA EL RUTEO DE PISTAS Y EL TALADRADO DE CIRCUITOS IMPRESOS UTILIZANDO PROCESAMIENTO DE IMÁGENES EN LABVIEW</a:t>
            </a:r>
            <a:r>
              <a:rPr lang="es-EC" sz="1800" b="1" dirty="0" smtClean="0"/>
              <a:t>.</a:t>
            </a:r>
            <a:br>
              <a:rPr lang="es-EC" sz="1800" b="1" dirty="0" smtClean="0"/>
            </a:br>
            <a:r>
              <a:rPr lang="es-EC" sz="1800" b="1" dirty="0" smtClean="0"/>
              <a:t/>
            </a:r>
            <a:br>
              <a:rPr lang="es-EC" sz="1800" b="1" dirty="0" smtClean="0"/>
            </a:br>
            <a:r>
              <a:rPr lang="es-ES" sz="1800" b="1" dirty="0"/>
              <a:t>AUTORES: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s-EC" sz="1800" b="1" dirty="0"/>
              <a:t>ARÉVALO MONCAYO, DANILO RAÚL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s-EC" sz="1800" b="1" dirty="0"/>
              <a:t>HERMOSA OCAMPO, DIANA CAROLINA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s-EC" sz="1800" b="1" dirty="0"/>
              <a:t>DIRECTOR: ING. FERNANDO OLMEDO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s-EC" sz="1800" b="1" dirty="0"/>
              <a:t>CODIRECTOR: ING. ALEJANDRO CHACÓN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s-EC" sz="1600" b="1" dirty="0"/>
              <a:t/>
            </a:r>
            <a:br>
              <a:rPr lang="es-EC" sz="1600" b="1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6" name="5 Rectángulo"/>
          <p:cNvSpPr/>
          <p:nvPr/>
        </p:nvSpPr>
        <p:spPr>
          <a:xfrm>
            <a:off x="228600" y="36286"/>
            <a:ext cx="3352800" cy="878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2" y="228600"/>
            <a:ext cx="2040618" cy="54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445909"/>
              </p:ext>
            </p:extLst>
          </p:nvPr>
        </p:nvGraphicFramePr>
        <p:xfrm>
          <a:off x="381000" y="990600"/>
          <a:ext cx="5410200" cy="4663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0"/>
                <a:gridCol w="2743200"/>
              </a:tblGrid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Parámetro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Especificación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Dimensión Máxima del material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260 x 240 mm (Formato D3)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Área de Trabajo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352 x 268 mm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Precisión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0.1 mm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Repetibilidad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±  0.1 mm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Velocidad de Taladrado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 Agujeros/min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Velocidad (</a:t>
                      </a:r>
                      <a:r>
                        <a:rPr lang="es-EC" sz="1200" dirty="0" err="1">
                          <a:effectLst/>
                        </a:rPr>
                        <a:t>Travel</a:t>
                      </a:r>
                      <a:r>
                        <a:rPr lang="es-EC" sz="1200">
                          <a:effectLst/>
                        </a:rPr>
                        <a:t> Speed)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500 mm/min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Motores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Paso a paso 12 kg.cm (lazo abierto)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 kg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25221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Interfaz de comunicación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USB HID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11229"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Software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2095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Procesamiento de Imágenes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6019800" y="1454527"/>
            <a:ext cx="2743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b="1" dirty="0" smtClean="0"/>
              <a:t>Considerando:</a:t>
            </a:r>
          </a:p>
          <a:p>
            <a:pPr algn="just"/>
            <a:endParaRPr lang="en-US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400" dirty="0"/>
              <a:t>Horario de atención de los laboratorios es de 7:30 </a:t>
            </a:r>
            <a:r>
              <a:rPr lang="es-EC" sz="1400" dirty="0" smtClean="0"/>
              <a:t>am a 5:00 pm </a:t>
            </a:r>
            <a:r>
              <a:rPr lang="es-EC" sz="1400" dirty="0"/>
              <a:t>(9 horas y 30 min</a:t>
            </a:r>
            <a:r>
              <a:rPr lang="es-EC" sz="1400" dirty="0" smtClean="0"/>
              <a:t>)</a:t>
            </a:r>
          </a:p>
          <a:p>
            <a:pPr lvl="0" algn="just"/>
            <a:endParaRPr lang="en-US" sz="14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1400" dirty="0"/>
              <a:t>Cada curso tiene 2 horas de laboratorio por </a:t>
            </a:r>
            <a:r>
              <a:rPr lang="es-EC" sz="1400" dirty="0" smtClean="0"/>
              <a:t>semana</a:t>
            </a:r>
          </a:p>
          <a:p>
            <a:pPr lvl="0" algn="just"/>
            <a:endParaRPr lang="en-US" sz="1400" dirty="0"/>
          </a:p>
          <a:p>
            <a:pPr lvl="0" algn="just"/>
            <a:r>
              <a:rPr lang="es-EC" sz="1400" dirty="0"/>
              <a:t>El tiempo promedio de fresado y taladrado de 1 circuito impreso seria aproximadamente de una hora y que la máquina no está diseñada para realizar circuitos en </a:t>
            </a:r>
            <a:r>
              <a:rPr lang="es-EC" sz="1400" dirty="0" smtClean="0"/>
              <a:t>serie, s</a:t>
            </a:r>
            <a:r>
              <a:rPr lang="es-EC" sz="1400" i="1" dirty="0" smtClean="0"/>
              <a:t>e </a:t>
            </a:r>
            <a:r>
              <a:rPr lang="es-EC" sz="1400" i="1" dirty="0"/>
              <a:t>determina que la prototipadora realizará 5 placas por día.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Sistema Mecatrónico</a:t>
            </a:r>
            <a:endParaRPr lang="es-EC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2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9624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101818"/>
              </p:ext>
            </p:extLst>
          </p:nvPr>
        </p:nvGraphicFramePr>
        <p:xfrm>
          <a:off x="4724400" y="1600200"/>
          <a:ext cx="4114800" cy="3854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89" name="Visio" r:id="rId4" imgW="4769267" imgH="4373194" progId="Visio.Drawing.11">
                  <p:embed/>
                </p:oleObj>
              </mc:Choice>
              <mc:Fallback>
                <p:oleObj name="Visio" r:id="rId4" imgW="4769267" imgH="437319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600200"/>
                        <a:ext cx="4114800" cy="38543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DISEÑO DEL SISTEMA MECÁNICO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151372"/>
              </p:ext>
            </p:extLst>
          </p:nvPr>
        </p:nvGraphicFramePr>
        <p:xfrm>
          <a:off x="3200400" y="1524000"/>
          <a:ext cx="2647950" cy="380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9" name="Visio" r:id="rId3" imgW="2966542" imgH="4268204" progId="Visio.Drawing.11">
                  <p:embed/>
                </p:oleObj>
              </mc:Choice>
              <mc:Fallback>
                <p:oleObj name="Visio" r:id="rId3" imgW="2966542" imgH="426820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524000"/>
                        <a:ext cx="2647950" cy="380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457200" y="2630507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C00000"/>
                </a:solidFill>
              </a:rPr>
              <a:t>Fases del Diseño Mecánico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400800" y="1737954"/>
            <a:ext cx="2209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Recopilación de toda </a:t>
            </a:r>
            <a:r>
              <a:rPr lang="es-EC" dirty="0"/>
              <a:t>la información pertinente para la creación del prototipo </a:t>
            </a:r>
            <a:r>
              <a:rPr lang="es-EC" dirty="0" smtClean="0"/>
              <a:t>y formulación de varias </a:t>
            </a:r>
            <a:r>
              <a:rPr lang="es-EC" dirty="0"/>
              <a:t>alternativas de solución. Después de analizar y comprar las alternativas se selecciona la mejor de ellas.  </a:t>
            </a:r>
            <a:endParaRPr lang="en-US" dirty="0"/>
          </a:p>
          <a:p>
            <a:endParaRPr lang="en-US" dirty="0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5715000" y="28194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17587"/>
              </p:ext>
            </p:extLst>
          </p:nvPr>
        </p:nvGraphicFramePr>
        <p:xfrm>
          <a:off x="870670" y="1371599"/>
          <a:ext cx="7663729" cy="4280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32" name="Visio" r:id="rId3" imgW="6772933" imgH="3100784" progId="Visio.Drawing.11">
                  <p:embed/>
                </p:oleObj>
              </mc:Choice>
              <mc:Fallback>
                <p:oleObj name="Visio" r:id="rId3" imgW="6772933" imgH="310078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670" y="1371599"/>
                        <a:ext cx="7663729" cy="42805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685800" y="6858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</a:rPr>
              <a:t>Ciclo de Producto Típico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Sistema de Movimiento Lineal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09600" y="1371600"/>
            <a:ext cx="8229600" cy="1600200"/>
          </a:xfrm>
        </p:spPr>
        <p:txBody>
          <a:bodyPr/>
          <a:lstStyle/>
          <a:p>
            <a:pPr algn="just"/>
            <a:r>
              <a:rPr lang="es-EC" sz="2400" dirty="0"/>
              <a:t>La prototipadora CNC tendrá tres </a:t>
            </a:r>
            <a:r>
              <a:rPr lang="es-EC" sz="2400" dirty="0" smtClean="0"/>
              <a:t>ejes. Dos </a:t>
            </a:r>
            <a:r>
              <a:rPr lang="es-EC" sz="2400" dirty="0"/>
              <a:t>de ellos se asocian al movimiento en el plano horizontal (movimiento longitudinal y transversal), mientras que el tercero es el desplazamiento vertical  del cabezal de la máquina.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3048000" cy="247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1800" dirty="0"/>
              <a:t>Para lograr el movimiento en cada uno de los ejes se debe seleccionar actuadores mecánicos, los cuales convierten el movimiento rotativo del motor en movimiento </a:t>
            </a:r>
            <a:r>
              <a:rPr lang="es-EC" sz="1800" dirty="0" smtClean="0"/>
              <a:t>lineal</a:t>
            </a:r>
            <a:endParaRPr lang="es-EC" sz="1600" dirty="0" smtClean="0"/>
          </a:p>
          <a:p>
            <a:pPr marL="0" indent="0">
              <a:buNone/>
            </a:pPr>
            <a:endParaRPr lang="es-EC" sz="1600" dirty="0" smtClean="0"/>
          </a:p>
          <a:p>
            <a:r>
              <a:rPr lang="es-EC" sz="2000" b="1" dirty="0" smtClean="0"/>
              <a:t>Husillos </a:t>
            </a:r>
            <a:r>
              <a:rPr lang="es-EC" sz="2000" b="1" dirty="0"/>
              <a:t>de </a:t>
            </a:r>
            <a:r>
              <a:rPr lang="es-EC" sz="2000" b="1" dirty="0" smtClean="0"/>
              <a:t>bolas</a:t>
            </a:r>
          </a:p>
          <a:p>
            <a:endParaRPr lang="es-EC" sz="1600" b="1" dirty="0" smtClean="0"/>
          </a:p>
          <a:p>
            <a:pPr marL="0" indent="0">
              <a:buNone/>
            </a:pPr>
            <a:endParaRPr lang="es-EC" sz="1600" b="1" dirty="0" smtClean="0"/>
          </a:p>
          <a:p>
            <a:r>
              <a:rPr lang="es-EC" sz="2000" b="1" dirty="0" smtClean="0"/>
              <a:t>Transmisión </a:t>
            </a:r>
            <a:r>
              <a:rPr lang="es-EC" sz="2000" b="1" dirty="0"/>
              <a:t>por </a:t>
            </a:r>
            <a:endParaRPr lang="es-EC" sz="2000" b="1" dirty="0" smtClean="0"/>
          </a:p>
          <a:p>
            <a:pPr marL="0" indent="0">
              <a:buNone/>
            </a:pPr>
            <a:r>
              <a:rPr lang="es-EC" sz="2000" b="1" dirty="0"/>
              <a:t> </a:t>
            </a:r>
            <a:r>
              <a:rPr lang="es-EC" sz="2000" b="1" dirty="0" smtClean="0"/>
              <a:t>      piñón cremallera</a:t>
            </a:r>
            <a:endParaRPr lang="es-EC" sz="2000" b="1" dirty="0"/>
          </a:p>
          <a:p>
            <a:endParaRPr lang="es-EC" sz="1600" b="1" dirty="0" smtClean="0"/>
          </a:p>
          <a:p>
            <a:pPr marL="0" indent="0">
              <a:buNone/>
            </a:pPr>
            <a:endParaRPr lang="es-EC" sz="1600" b="1" dirty="0" smtClean="0"/>
          </a:p>
          <a:p>
            <a:r>
              <a:rPr lang="es-EC" sz="2000" dirty="0" smtClean="0"/>
              <a:t> </a:t>
            </a:r>
            <a:r>
              <a:rPr lang="es-EC" sz="2000" b="1" dirty="0"/>
              <a:t>A</a:t>
            </a:r>
            <a:r>
              <a:rPr lang="es-EC" sz="2000" b="1" dirty="0" smtClean="0"/>
              <a:t>ccionamiento </a:t>
            </a:r>
            <a:r>
              <a:rPr lang="es-EC" sz="2000" b="1" dirty="0"/>
              <a:t>por </a:t>
            </a:r>
            <a:endParaRPr lang="es-EC" sz="2000" b="1" dirty="0" smtClean="0"/>
          </a:p>
          <a:p>
            <a:pPr marL="0" indent="0">
              <a:buNone/>
            </a:pPr>
            <a:r>
              <a:rPr lang="es-EC" sz="2000" b="1" dirty="0"/>
              <a:t> </a:t>
            </a:r>
            <a:r>
              <a:rPr lang="es-EC" sz="2000" b="1" dirty="0" smtClean="0"/>
              <a:t>      motor lineal</a:t>
            </a:r>
          </a:p>
          <a:p>
            <a:endParaRPr lang="es-EC" sz="1600" b="1" dirty="0"/>
          </a:p>
          <a:p>
            <a:endParaRPr lang="en-US" sz="1600" dirty="0"/>
          </a:p>
        </p:txBody>
      </p:sp>
      <p:pic>
        <p:nvPicPr>
          <p:cNvPr id="4" name="3 Imagen" descr="Husillo de bolas SKF Linear Motio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47823"/>
            <a:ext cx="1295400" cy="86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http://www.bwc.com/fckfiles/Image/spanish/LoPro_Undrive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38600"/>
            <a:ext cx="1488440" cy="9226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421387"/>
              </p:ext>
            </p:extLst>
          </p:nvPr>
        </p:nvGraphicFramePr>
        <p:xfrm>
          <a:off x="3429000" y="2727330"/>
          <a:ext cx="1418363" cy="1114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81" name="Imagen de mapa de bits" r:id="rId5" imgW="2752381" imgH="2095793" progId="Paint.Picture">
                  <p:embed/>
                </p:oleObj>
              </mc:Choice>
              <mc:Fallback>
                <p:oleObj name="Imagen de mapa de bits" r:id="rId5" imgW="2752381" imgH="209579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727330"/>
                        <a:ext cx="1418363" cy="1114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5562600" y="1647823"/>
            <a:ext cx="2819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accent2"/>
                </a:solidFill>
              </a:rPr>
              <a:t>Selección: </a:t>
            </a:r>
          </a:p>
          <a:p>
            <a:r>
              <a:rPr lang="es-EC" b="1" dirty="0" smtClean="0"/>
              <a:t>Sistema </a:t>
            </a:r>
            <a:r>
              <a:rPr lang="es-EC" b="1" dirty="0"/>
              <a:t>de transmisión de movimiento por husillo de </a:t>
            </a:r>
            <a:r>
              <a:rPr lang="es-EC" b="1" dirty="0" smtClean="0"/>
              <a:t>bolas</a:t>
            </a:r>
          </a:p>
          <a:p>
            <a:endParaRPr lang="es-EC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/>
              <a:t>Longitud </a:t>
            </a:r>
            <a:r>
              <a:rPr lang="es-EC" dirty="0"/>
              <a:t>máxima del husillo </a:t>
            </a:r>
            <a:r>
              <a:rPr lang="es-EC" dirty="0" smtClean="0"/>
              <a:t>es 450 </a:t>
            </a:r>
            <a:r>
              <a:rPr lang="es-EC" dirty="0"/>
              <a:t>mm </a:t>
            </a:r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O</a:t>
            </a:r>
            <a:r>
              <a:rPr lang="es-EC" dirty="0" smtClean="0"/>
              <a:t>pción </a:t>
            </a:r>
            <a:r>
              <a:rPr lang="es-EC" dirty="0"/>
              <a:t>más económica. </a:t>
            </a:r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/>
              <a:t>Garantiza </a:t>
            </a:r>
            <a:r>
              <a:rPr lang="es-EC" dirty="0"/>
              <a:t>una marcha </a:t>
            </a:r>
            <a:r>
              <a:rPr lang="es-EC" dirty="0" smtClean="0"/>
              <a:t>suave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/>
              <a:t>Mínimo rozamiento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/>
              <a:t>Aceptable </a:t>
            </a:r>
            <a:r>
              <a:rPr lang="es-EC" dirty="0"/>
              <a:t>velocidad de </a:t>
            </a:r>
            <a:r>
              <a:rPr lang="es-EC" dirty="0" smtClean="0"/>
              <a:t>trabajo.  </a:t>
            </a:r>
            <a:endParaRPr lang="en-US" dirty="0"/>
          </a:p>
        </p:txBody>
      </p:sp>
      <p:sp>
        <p:nvSpPr>
          <p:cNvPr id="10" name="9 Abrir llave"/>
          <p:cNvSpPr/>
          <p:nvPr/>
        </p:nvSpPr>
        <p:spPr>
          <a:xfrm>
            <a:off x="444500" y="1765300"/>
            <a:ext cx="152400" cy="357584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1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Cálculos de Ingeniería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24000" y="1295400"/>
            <a:ext cx="5867400" cy="419099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C" sz="2100" b="1" dirty="0"/>
              <a:t>Potencia del motor </a:t>
            </a:r>
            <a:r>
              <a:rPr lang="es-EC" sz="2100" b="1" dirty="0" smtClean="0"/>
              <a:t>portaherramientas</a:t>
            </a:r>
          </a:p>
          <a:p>
            <a:pPr>
              <a:buFont typeface="Wingdings" panose="05000000000000000000" pitchFamily="2" charset="2"/>
              <a:buChar char="§"/>
            </a:pPr>
            <a:endParaRPr lang="es-EC" sz="2100" b="1" dirty="0" smtClean="0"/>
          </a:p>
          <a:p>
            <a:pPr lvl="1"/>
            <a:r>
              <a:rPr lang="es-EC" sz="2100" b="1" dirty="0" smtClean="0"/>
              <a:t>Potencia en fresado</a:t>
            </a:r>
          </a:p>
          <a:p>
            <a:pPr lvl="1"/>
            <a:r>
              <a:rPr lang="es-EC" sz="2100" b="1" dirty="0" smtClean="0"/>
              <a:t>Potencia en taladrado</a:t>
            </a:r>
            <a:endParaRPr lang="es-EC" sz="2100" b="1" dirty="0"/>
          </a:p>
          <a:p>
            <a:endParaRPr lang="es-EC" sz="21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EC" sz="2100" b="1" dirty="0"/>
              <a:t>Diseño de guías </a:t>
            </a:r>
            <a:r>
              <a:rPr lang="es-EC" sz="2100" b="1" dirty="0" smtClean="0"/>
              <a:t>lineales</a:t>
            </a:r>
          </a:p>
          <a:p>
            <a:pPr>
              <a:buFont typeface="Wingdings" panose="05000000000000000000" pitchFamily="2" charset="2"/>
              <a:buChar char="§"/>
            </a:pPr>
            <a:endParaRPr lang="es-EC" sz="2100" b="1" dirty="0" smtClean="0"/>
          </a:p>
          <a:p>
            <a:pPr lvl="1"/>
            <a:r>
              <a:rPr lang="es-EC" sz="2100" b="1" dirty="0" smtClean="0"/>
              <a:t>Dimensionamiento </a:t>
            </a:r>
            <a:r>
              <a:rPr lang="es-EC" sz="2100" b="1" dirty="0"/>
              <a:t>del diámetro del </a:t>
            </a:r>
            <a:r>
              <a:rPr lang="es-EC" sz="2100" b="1" dirty="0" smtClean="0"/>
              <a:t>eje Z</a:t>
            </a:r>
          </a:p>
          <a:p>
            <a:pPr lvl="1"/>
            <a:r>
              <a:rPr lang="es-EC" sz="2100" b="1" dirty="0" smtClean="0"/>
              <a:t>Dimensionamiento </a:t>
            </a:r>
            <a:r>
              <a:rPr lang="es-EC" sz="2100" b="1" dirty="0"/>
              <a:t>del diámetro del eje </a:t>
            </a:r>
            <a:r>
              <a:rPr lang="es-EC" sz="2100" b="1" dirty="0" smtClean="0"/>
              <a:t>Y</a:t>
            </a:r>
          </a:p>
          <a:p>
            <a:pPr lvl="1"/>
            <a:r>
              <a:rPr lang="es-EC" sz="2100" b="1" dirty="0" smtClean="0"/>
              <a:t>Dimensionamiento </a:t>
            </a:r>
            <a:r>
              <a:rPr lang="es-EC" sz="2100" b="1" dirty="0"/>
              <a:t>del diámetro del eje </a:t>
            </a:r>
            <a:r>
              <a:rPr lang="es-EC" sz="2100" b="1" dirty="0" smtClean="0"/>
              <a:t>X</a:t>
            </a:r>
          </a:p>
          <a:p>
            <a:endParaRPr lang="es-EC" sz="21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s-EC" sz="2100" b="1" dirty="0" smtClean="0"/>
              <a:t>Husillo de Bolas</a:t>
            </a:r>
          </a:p>
          <a:p>
            <a:endParaRPr lang="es-EC" sz="21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s-EC" sz="2100" b="1" dirty="0"/>
              <a:t>Torque </a:t>
            </a:r>
            <a:r>
              <a:rPr lang="es-EC" sz="2100" b="1" dirty="0" smtClean="0"/>
              <a:t>Requerido </a:t>
            </a:r>
            <a:endParaRPr lang="en-US" sz="2100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Potencia Motor Porta-herramientas</a:t>
            </a:r>
            <a:endParaRPr lang="en-U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0600" y="1600200"/>
            <a:ext cx="7543800" cy="35814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C" sz="2400" dirty="0" smtClean="0"/>
              <a:t>La potencia que fue calculada para cada caso es:</a:t>
            </a:r>
          </a:p>
          <a:p>
            <a:pPr marL="0" indent="0" algn="just">
              <a:buNone/>
            </a:pPr>
            <a:endParaRPr lang="en-US" sz="2400" dirty="0"/>
          </a:p>
          <a:p>
            <a:pPr lvl="0" algn="just"/>
            <a:r>
              <a:rPr lang="es-EC" sz="2400" dirty="0" smtClean="0"/>
              <a:t>Fresado</a:t>
            </a:r>
            <a:r>
              <a:rPr lang="es-EC" sz="2400" dirty="0"/>
              <a:t>: 9.49 W</a:t>
            </a:r>
            <a:endParaRPr lang="en-US" sz="2400" dirty="0"/>
          </a:p>
          <a:p>
            <a:pPr lvl="0" algn="just"/>
            <a:r>
              <a:rPr lang="es-EC" sz="2400" dirty="0"/>
              <a:t>T</a:t>
            </a:r>
            <a:r>
              <a:rPr lang="es-EC" sz="2400" dirty="0" smtClean="0"/>
              <a:t>aladrado</a:t>
            </a:r>
            <a:r>
              <a:rPr lang="es-EC" sz="2400" dirty="0"/>
              <a:t>: 26.16 </a:t>
            </a:r>
            <a:r>
              <a:rPr lang="es-EC" sz="2400" dirty="0" smtClean="0"/>
              <a:t>W</a:t>
            </a:r>
          </a:p>
          <a:p>
            <a:pPr marL="0" lvl="0" indent="0" algn="just">
              <a:buNone/>
            </a:pPr>
            <a:endParaRPr lang="es-EC" sz="2400" dirty="0" smtClean="0"/>
          </a:p>
          <a:p>
            <a:pPr marL="0" lvl="0" indent="0" algn="just">
              <a:buNone/>
            </a:pPr>
            <a:r>
              <a:rPr lang="es-EC" sz="2400" dirty="0" smtClean="0"/>
              <a:t>Por lo tanto la potencia del motor portaherramientas</a:t>
            </a:r>
          </a:p>
          <a:p>
            <a:pPr marL="0" lvl="0" indent="0" algn="just">
              <a:buNone/>
            </a:pPr>
            <a:r>
              <a:rPr lang="es-EC" sz="2400" dirty="0" smtClean="0"/>
              <a:t>debe ser mayor a:</a:t>
            </a:r>
          </a:p>
          <a:p>
            <a:pPr marL="0" lvl="0" indent="0" algn="just">
              <a:buNone/>
            </a:pPr>
            <a:endParaRPr lang="es-EC" sz="1800" dirty="0" smtClean="0"/>
          </a:p>
          <a:p>
            <a:pPr marL="3086100" lvl="7" indent="0">
              <a:buNone/>
            </a:pPr>
            <a:r>
              <a:rPr lang="es-EC" sz="2600" b="1" dirty="0">
                <a:solidFill>
                  <a:srgbClr val="C00000"/>
                </a:solidFill>
              </a:rPr>
              <a:t>26.16 W</a:t>
            </a:r>
          </a:p>
          <a:p>
            <a:pPr marL="0" lvl="0" indent="0">
              <a:buNone/>
            </a:pPr>
            <a:endParaRPr lang="es-EC" sz="1800" dirty="0"/>
          </a:p>
          <a:p>
            <a:pPr marL="0" lv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85800"/>
            <a:ext cx="7620000" cy="944562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C" sz="2800" b="1" dirty="0" smtClean="0">
                <a:solidFill>
                  <a:schemeClr val="accent3">
                    <a:lumMod val="50000"/>
                  </a:schemeClr>
                </a:solidFill>
              </a:rPr>
              <a:t>Dimensionamiento </a:t>
            </a:r>
            <a:r>
              <a:rPr lang="es-EC" sz="2800" b="1" dirty="0">
                <a:solidFill>
                  <a:schemeClr val="accent3">
                    <a:lumMod val="50000"/>
                  </a:schemeClr>
                </a:solidFill>
              </a:rPr>
              <a:t>del Diámetro de los Ejes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810000" y="182632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dirty="0"/>
              <a:t>Para calcular el diámetro del eje se requiere calcular el momento flector máximo al que está sujeto el eje, e</a:t>
            </a:r>
            <a:r>
              <a:rPr lang="es-EC" dirty="0" smtClean="0"/>
              <a:t>ste depende </a:t>
            </a:r>
            <a:r>
              <a:rPr lang="es-EC" dirty="0"/>
              <a:t>de la posición en la que se encuentren los rodamientos y del valor de las fuerzas resultantes sobre el eje.</a:t>
            </a:r>
            <a:endParaRPr lang="en-US" dirty="0"/>
          </a:p>
        </p:txBody>
      </p:sp>
      <p:grpSp>
        <p:nvGrpSpPr>
          <p:cNvPr id="10" name="9 Grupo"/>
          <p:cNvGrpSpPr/>
          <p:nvPr/>
        </p:nvGrpSpPr>
        <p:grpSpPr>
          <a:xfrm>
            <a:off x="1614487" y="2173088"/>
            <a:ext cx="1495425" cy="663984"/>
            <a:chOff x="1415143" y="2307816"/>
            <a:chExt cx="1495425" cy="663984"/>
          </a:xfrm>
        </p:grpSpPr>
        <p:pic>
          <p:nvPicPr>
            <p:cNvPr id="98308" name="Picture 4" descr="http://www.miliarium.com/Prontuario/Vigas/esfuerzos_momento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143" y="2307816"/>
              <a:ext cx="1495425" cy="51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11 Conector recto de flecha"/>
            <p:cNvCxnSpPr/>
            <p:nvPr/>
          </p:nvCxnSpPr>
          <p:spPr>
            <a:xfrm flipV="1">
              <a:off x="2362200" y="2602468"/>
              <a:ext cx="0" cy="3693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13 Rectángulo"/>
          <p:cNvSpPr/>
          <p:nvPr/>
        </p:nvSpPr>
        <p:spPr>
          <a:xfrm>
            <a:off x="2561544" y="3601765"/>
            <a:ext cx="404585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Proceso de dimensionamiento:</a:t>
            </a:r>
          </a:p>
          <a:p>
            <a:pPr algn="just"/>
            <a:endParaRPr lang="es-EC" sz="1000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Fuerzas en la herramienta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Fuerzas resultantes: Taladrado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Fuerzas resultantes: Fresado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Momento Flector máximo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Diámetro del Eje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04" y="3657600"/>
            <a:ext cx="229699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18</a:t>
            </a:fld>
            <a:endParaRPr lang="en-US"/>
          </a:p>
        </p:txBody>
      </p:sp>
      <p:grpSp>
        <p:nvGrpSpPr>
          <p:cNvPr id="11" name="10 Grupo"/>
          <p:cNvGrpSpPr/>
          <p:nvPr/>
        </p:nvGrpSpPr>
        <p:grpSpPr>
          <a:xfrm>
            <a:off x="320445" y="4238659"/>
            <a:ext cx="1379835" cy="1342925"/>
            <a:chOff x="982365" y="3381712"/>
            <a:chExt cx="3005692" cy="260941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365" y="3381712"/>
              <a:ext cx="1644721" cy="260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3202264" y="3505200"/>
              <a:ext cx="78579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/>
                <a:t>Guía 1</a:t>
              </a:r>
            </a:p>
            <a:p>
              <a:endParaRPr lang="es-EC" dirty="0" smtClean="0"/>
            </a:p>
            <a:p>
              <a:r>
                <a:rPr lang="es-EC" dirty="0" smtClean="0"/>
                <a:t>Guía 2</a:t>
              </a:r>
              <a:endParaRPr lang="en-US" dirty="0"/>
            </a:p>
          </p:txBody>
        </p:sp>
        <p:cxnSp>
          <p:nvCxnSpPr>
            <p:cNvPr id="16" name="15 Conector recto de flecha"/>
            <p:cNvCxnSpPr/>
            <p:nvPr/>
          </p:nvCxnSpPr>
          <p:spPr>
            <a:xfrm flipH="1">
              <a:off x="1676400" y="3703935"/>
              <a:ext cx="14823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 de flecha"/>
            <p:cNvCxnSpPr/>
            <p:nvPr/>
          </p:nvCxnSpPr>
          <p:spPr>
            <a:xfrm flipH="1">
              <a:off x="2417560" y="4267200"/>
              <a:ext cx="81010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8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Fuerzas sobre la herramienta</a:t>
            </a:r>
            <a:endParaRPr lang="en-US" sz="3600" dirty="0"/>
          </a:p>
        </p:txBody>
      </p:sp>
      <p:grpSp>
        <p:nvGrpSpPr>
          <p:cNvPr id="8" name="7 Grupo"/>
          <p:cNvGrpSpPr/>
          <p:nvPr/>
        </p:nvGrpSpPr>
        <p:grpSpPr>
          <a:xfrm>
            <a:off x="457200" y="1840468"/>
            <a:ext cx="4114800" cy="3048000"/>
            <a:chOff x="838200" y="2209800"/>
            <a:chExt cx="4114800" cy="3048000"/>
          </a:xfrm>
        </p:grpSpPr>
        <p:grpSp>
          <p:nvGrpSpPr>
            <p:cNvPr id="6" name="5 Grupo"/>
            <p:cNvGrpSpPr/>
            <p:nvPr/>
          </p:nvGrpSpPr>
          <p:grpSpPr>
            <a:xfrm>
              <a:off x="838200" y="2209800"/>
              <a:ext cx="4114800" cy="3048000"/>
              <a:chOff x="838200" y="2209800"/>
              <a:chExt cx="4114800" cy="3048000"/>
            </a:xfrm>
          </p:grpSpPr>
          <p:pic>
            <p:nvPicPr>
              <p:cNvPr id="3" name="2 Imagen"/>
              <p:cNvPicPr/>
              <p:nvPr/>
            </p:nvPicPr>
            <p:blipFill rotWithShape="1">
              <a:blip r:embed="rId2" cstate="print"/>
              <a:srcRect l="67035" t="47134" r="6223" b="21544"/>
              <a:stretch/>
            </p:blipFill>
            <p:spPr bwMode="auto">
              <a:xfrm>
                <a:off x="838200" y="2209800"/>
                <a:ext cx="4114800" cy="3048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5" name="4 Conector recto de flecha"/>
              <p:cNvCxnSpPr/>
              <p:nvPr/>
            </p:nvCxnSpPr>
            <p:spPr>
              <a:xfrm>
                <a:off x="3018972" y="2362200"/>
                <a:ext cx="0" cy="838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6 CuadroTexto"/>
            <p:cNvSpPr txBox="1"/>
            <p:nvPr/>
          </p:nvSpPr>
          <p:spPr>
            <a:xfrm>
              <a:off x="3106135" y="2596634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/>
                <a:t>Lz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4038600" y="2411968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𝐋𝐳𝐟</m:t>
                      </m:r>
                      <m:r>
                        <a:rPr lang="es-EC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>
                          <a:latin typeface="Cambria Math"/>
                        </a:rPr>
                        <m:t>Carga</m:t>
                      </m:r>
                      <m:r>
                        <a:rPr lang="es-EC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>
                          <a:latin typeface="Cambria Math"/>
                        </a:rPr>
                        <m:t>total</m:t>
                      </m:r>
                      <m:r>
                        <a:rPr lang="es-EC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>
                          <a:latin typeface="Cambria Math"/>
                        </a:rPr>
                        <m:t>vertical</m:t>
                      </m:r>
                      <m:r>
                        <a:rPr lang="es-EC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>
                          <a:latin typeface="Cambria Math"/>
                        </a:rPr>
                        <m:t>en</m:t>
                      </m:r>
                      <m:r>
                        <a:rPr lang="es-EC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𝒇𝒓𝒆𝒔𝒂𝒅𝒐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411968"/>
                <a:ext cx="457200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4038600" y="1840468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b="1" i="1">
                        <a:latin typeface="Cambria Math"/>
                      </a:rPr>
                      <m:t>𝐋𝐳𝐭</m:t>
                    </m:r>
                    <m:r>
                      <a:rPr lang="es-EC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s-EC">
                        <a:latin typeface="Cambria Math"/>
                      </a:rPr>
                      <m:t>Carga</m:t>
                    </m:r>
                    <m:r>
                      <a:rPr lang="es-EC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s-EC">
                        <a:latin typeface="Cambria Math"/>
                      </a:rPr>
                      <m:t>total</m:t>
                    </m:r>
                    <m:r>
                      <a:rPr lang="es-EC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s-EC">
                        <a:latin typeface="Cambria Math"/>
                      </a:rPr>
                      <m:t>vertical</m:t>
                    </m:r>
                    <m:r>
                      <a:rPr lang="es-EC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s-EC">
                        <a:latin typeface="Cambria Math"/>
                      </a:rPr>
                      <m:t>en</m:t>
                    </m:r>
                    <m:r>
                      <a:rPr lang="es-EC">
                        <a:latin typeface="Cambria Math"/>
                      </a:rPr>
                      <m:t> </m:t>
                    </m:r>
                    <m:r>
                      <a:rPr lang="es-EC" b="1" i="1">
                        <a:latin typeface="Cambria Math"/>
                      </a:rPr>
                      <m:t>𝒕𝒂𝒍𝒂𝒅𝒓𝒂𝒅𝒐</m:t>
                    </m:r>
                  </m:oMath>
                </a14:m>
                <a:r>
                  <a:rPr lang="es-EC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840468"/>
                <a:ext cx="45720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4191000" y="4412235"/>
                <a:ext cx="35814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𝐅𝐜𝐱</m:t>
                      </m:r>
                      <m:r>
                        <a:rPr lang="en-US" b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𝐟𝐜</m:t>
                      </m:r>
                      <m:r>
                        <a:rPr lang="en-US" b="1" i="1">
                          <a:latin typeface="Cambria Math"/>
                        </a:rPr>
                        <m:t>∗</m:t>
                      </m:r>
                      <m:func>
                        <m:funcPr>
                          <m:ctrlPr>
                            <a:rPr lang="en-US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/>
                                </a:rPr>
                                <m:t>∝</m:t>
                              </m:r>
                            </m:e>
                          </m:d>
                        </m:e>
                      </m:func>
                      <m:r>
                        <a:rPr lang="en-US">
                          <a:latin typeface="Cambria Math"/>
                        </a:rPr>
                        <m:t>  (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carga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en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x</m:t>
                      </m:r>
                      <m:r>
                        <a:rPr lang="en-US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𝐅𝐜𝐲</m:t>
                      </m:r>
                      <m:r>
                        <a:rPr lang="en-US" b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𝐟𝐜</m:t>
                      </m:r>
                      <m:r>
                        <a:rPr lang="en-US" b="1" i="1">
                          <a:latin typeface="Cambria Math"/>
                        </a:rPr>
                        <m:t>∗</m:t>
                      </m:r>
                      <m:func>
                        <m:funcPr>
                          <m:ctrlPr>
                            <a:rPr lang="en-US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/>
                                </a:rPr>
                                <m:t>∝</m:t>
                              </m:r>
                            </m:e>
                          </m:d>
                        </m:e>
                      </m:func>
                      <m:r>
                        <a:rPr lang="en-US">
                          <a:latin typeface="Cambria Math"/>
                        </a:rPr>
                        <m:t>  (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carga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en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y</m:t>
                      </m:r>
                      <m:r>
                        <a:rPr lang="en-US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4412235"/>
                <a:ext cx="3581400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511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11 CuadroTexto"/>
          <p:cNvSpPr txBox="1"/>
          <p:nvPr/>
        </p:nvSpPr>
        <p:spPr>
          <a:xfrm>
            <a:off x="4572000" y="35007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chemeClr val="bg1">
                    <a:lumMod val="50000"/>
                  </a:schemeClr>
                </a:solidFill>
              </a:rPr>
              <a:t>Placa de Circuito </a:t>
            </a:r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s-EC" sz="2400" dirty="0" smtClean="0">
                <a:solidFill>
                  <a:schemeClr val="bg1">
                    <a:lumMod val="50000"/>
                  </a:schemeClr>
                </a:solidFill>
              </a:rPr>
              <a:t>mpreso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12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345189"/>
            <a:ext cx="854710" cy="629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Introducción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5022" y="1188243"/>
            <a:ext cx="8431161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000" dirty="0" smtClean="0"/>
              <a:t>Un </a:t>
            </a:r>
            <a:r>
              <a:rPr lang="es-MX" sz="2000" dirty="0"/>
              <a:t>circuito impreso (PCB) es una placa constituida por dos materiales, uno conductor y otro aislante </a:t>
            </a:r>
            <a:r>
              <a:rPr lang="es-MX" sz="2000" dirty="0" smtClean="0"/>
              <a:t>, </a:t>
            </a:r>
            <a:r>
              <a:rPr lang="es-MX" sz="2000" dirty="0"/>
              <a:t>que es utilizada para conectar eléctricamente distintos elementos que conforman el circuito. </a:t>
            </a:r>
            <a:endParaRPr lang="es-MX" sz="2000" dirty="0" smtClean="0"/>
          </a:p>
          <a:p>
            <a:pPr marL="0" indent="0">
              <a:buNone/>
            </a:pPr>
            <a:endParaRPr lang="es-MX" sz="1800" dirty="0"/>
          </a:p>
          <a:p>
            <a:pPr marL="0" indent="0">
              <a:buNone/>
            </a:pPr>
            <a:endParaRPr lang="es-MX" sz="1800" dirty="0" smtClean="0"/>
          </a:p>
          <a:p>
            <a:pPr marL="0" indent="0">
              <a:buNone/>
            </a:pPr>
            <a:endParaRPr lang="es-MX" sz="1800" dirty="0"/>
          </a:p>
          <a:p>
            <a:pPr marL="0" indent="0">
              <a:buNone/>
            </a:pPr>
            <a:endParaRPr lang="es-MX" sz="1800" dirty="0" smtClean="0"/>
          </a:p>
          <a:p>
            <a:pPr marL="0" indent="0">
              <a:buNone/>
            </a:pPr>
            <a:endParaRPr lang="es-MX" sz="1800" dirty="0" smtClean="0"/>
          </a:p>
          <a:p>
            <a:pPr marL="0" indent="0">
              <a:buNone/>
            </a:pPr>
            <a:endParaRPr lang="es-MX" sz="1800" dirty="0" smtClean="0"/>
          </a:p>
          <a:p>
            <a:pPr marL="0" indent="0">
              <a:buNone/>
            </a:pPr>
            <a:endParaRPr lang="es-MX" sz="2000" dirty="0" smtClean="0"/>
          </a:p>
          <a:p>
            <a:pPr marL="0" indent="0" algn="just">
              <a:buNone/>
            </a:pPr>
            <a:r>
              <a:rPr lang="es-MX" sz="2000" dirty="0" smtClean="0"/>
              <a:t>Existen </a:t>
            </a:r>
            <a:r>
              <a:rPr lang="es-MX" sz="2000" dirty="0"/>
              <a:t>una variedad de procedimientos para </a:t>
            </a:r>
            <a:r>
              <a:rPr lang="es-MX" sz="2000" dirty="0" smtClean="0"/>
              <a:t>realizar circuitos </a:t>
            </a:r>
            <a:r>
              <a:rPr lang="es-MX" sz="2000" dirty="0"/>
              <a:t>impresos, algunas técnicas son: marcador con tinta indeleble, cintas plásticas adheribles, papel transfer, luz ultravioleta y mecanizado con fresadoras. </a:t>
            </a:r>
            <a:endParaRPr lang="es-MX" sz="2000" dirty="0" smtClean="0"/>
          </a:p>
          <a:p>
            <a:pPr marL="0" indent="0">
              <a:buNone/>
            </a:pPr>
            <a:endParaRPr lang="es-MX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4 Imagen" descr="http://www.portaleso.com/usuarios/Toni/web_impreso/imagenes/placa_virgen_px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865238" y="2437892"/>
            <a:ext cx="3173361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78391"/>
            <a:ext cx="3620730" cy="16572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82005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Diámetro de los Ejes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762000" y="1600200"/>
                <a:ext cx="7543800" cy="1108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600" i="1" dirty="0" smtClean="0"/>
                  <a:t>Datos de entrada:</a:t>
                </a:r>
                <a:endParaRPr lang="en-US" sz="1600" dirty="0"/>
              </a:p>
              <a:p>
                <a:pPr lvl="0"/>
                <a14:m>
                  <m:oMath xmlns:m="http://schemas.openxmlformats.org/officeDocument/2006/math">
                    <m:r>
                      <a:rPr lang="es-EC" sz="1600" i="1">
                        <a:latin typeface="Cambria Math"/>
                      </a:rPr>
                      <m:t>𝑆𝑦</m:t>
                    </m:r>
                    <m:r>
                      <a:rPr lang="es-EC" sz="1600" b="1" i="1">
                        <a:latin typeface="Cambria Math"/>
                      </a:rPr>
                      <m:t>=</m:t>
                    </m:r>
                    <m:r>
                      <a:rPr lang="es-EC" sz="1600" i="1">
                        <a:latin typeface="Cambria Math"/>
                      </a:rPr>
                      <m:t>210 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s-EC" sz="1600" i="1">
                            <a:latin typeface="Cambria Math"/>
                          </a:rPr>
                          <m:t>𝑁</m:t>
                        </m:r>
                        <m:r>
                          <a:rPr lang="es-EC" sz="1600" i="1">
                            <a:latin typeface="Cambria Math"/>
                          </a:rPr>
                          <m:t>/</m:t>
                        </m:r>
                        <m:r>
                          <a:rPr lang="es-EC" sz="1600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C" sz="1600" i="1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s-EC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s-EC" sz="1600" i="1">
                        <a:latin typeface="Cambria Math"/>
                      </a:rPr>
                      <m:t>    </m:t>
                    </m:r>
                    <m:r>
                      <a:rPr lang="es-EC" sz="1600" b="0" i="1" smtClean="0">
                        <a:latin typeface="Cambria Math"/>
                      </a:rPr>
                      <m:t>       </m:t>
                    </m:r>
                    <m:r>
                      <a:rPr lang="es-EC" sz="1600" i="1">
                        <a:latin typeface="Cambria Math"/>
                      </a:rPr>
                      <m:t>𝑅𝑒𝑠𝑖𝑠𝑡𝑒𝑛𝑐𝑖𝑎</m:t>
                    </m:r>
                    <m:r>
                      <a:rPr lang="es-EC" sz="1600" i="1">
                        <a:latin typeface="Cambria Math"/>
                      </a:rPr>
                      <m:t> </m:t>
                    </m:r>
                    <m:r>
                      <a:rPr lang="es-EC" sz="1600" i="1">
                        <a:latin typeface="Cambria Math"/>
                      </a:rPr>
                      <m:t>𝑎</m:t>
                    </m:r>
                    <m:r>
                      <a:rPr lang="es-EC" sz="1600" i="1">
                        <a:latin typeface="Cambria Math"/>
                      </a:rPr>
                      <m:t> </m:t>
                    </m:r>
                    <m:r>
                      <a:rPr lang="es-EC" sz="1600" i="1">
                        <a:latin typeface="Cambria Math"/>
                      </a:rPr>
                      <m:t>𝑙𝑎</m:t>
                    </m:r>
                    <m:r>
                      <a:rPr lang="es-EC" sz="1600" i="1">
                        <a:latin typeface="Cambria Math"/>
                      </a:rPr>
                      <m:t> </m:t>
                    </m:r>
                    <m:r>
                      <a:rPr lang="es-EC" sz="1600" i="1">
                        <a:latin typeface="Cambria Math"/>
                      </a:rPr>
                      <m:t>𝑓𝑙𝑢𝑒𝑛𝑐𝑖𝑎</m:t>
                    </m:r>
                    <m:r>
                      <a:rPr lang="es-EC" sz="1600" i="1">
                        <a:latin typeface="Cambria Math"/>
                      </a:rPr>
                      <m:t> </m:t>
                    </m:r>
                    <m:r>
                      <a:rPr lang="es-EC" sz="1600" i="1">
                        <a:latin typeface="Cambria Math"/>
                      </a:rPr>
                      <m:t>𝑑𝑒𝑙</m:t>
                    </m:r>
                    <m:r>
                      <a:rPr lang="es-EC" sz="1600" i="1">
                        <a:latin typeface="Cambria Math"/>
                      </a:rPr>
                      <m:t> </m:t>
                    </m:r>
                    <m:r>
                      <a:rPr lang="es-EC" sz="1600" i="1">
                        <a:latin typeface="Cambria Math"/>
                      </a:rPr>
                      <m:t>𝑚𝑎𝑡𝑒𝑟𝑖𝑎𝑙</m:t>
                    </m:r>
                    <m:r>
                      <a:rPr lang="es-EC" sz="1600" i="1">
                        <a:latin typeface="Cambria Math"/>
                      </a:rPr>
                      <m:t>  (</m:t>
                    </m:r>
                    <m:r>
                      <a:rPr lang="es-EC" sz="1600" i="1">
                        <a:latin typeface="Cambria Math"/>
                      </a:rPr>
                      <m:t>𝑎𝑐𝑒𝑟𝑜</m:t>
                    </m:r>
                    <m:r>
                      <a:rPr lang="es-EC" sz="1600" i="1">
                        <a:latin typeface="Cambria Math"/>
                      </a:rPr>
                      <m:t>)</m:t>
                    </m:r>
                  </m:oMath>
                </a14:m>
                <a:r>
                  <a:rPr lang="es-EC" sz="1600" dirty="0"/>
                  <a:t>  </a:t>
                </a:r>
                <a:endParaRPr lang="en-US" sz="1600" dirty="0"/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600" i="1">
                          <a:latin typeface="Cambria Math"/>
                        </a:rPr>
                        <m:t>𝑀</m:t>
                      </m:r>
                      <m:r>
                        <a:rPr lang="es-EC" sz="1600" i="1">
                          <a:latin typeface="Cambria Math"/>
                        </a:rPr>
                        <m:t>=1914.84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600" i="1">
                              <a:latin typeface="Cambria Math"/>
                            </a:rPr>
                            <m:t>𝑁</m:t>
                          </m:r>
                          <m:r>
                            <a:rPr lang="es-EC" sz="1600" i="1">
                              <a:latin typeface="Cambria Math"/>
                            </a:rPr>
                            <m:t>∙</m:t>
                          </m:r>
                          <m:r>
                            <a:rPr lang="es-EC" sz="1600" i="1">
                              <a:latin typeface="Cambria Math"/>
                            </a:rPr>
                            <m:t>𝑚𝑚</m:t>
                          </m:r>
                        </m:e>
                      </m:d>
                      <m:r>
                        <a:rPr lang="es-EC" sz="1600" i="1">
                          <a:latin typeface="Cambria Math"/>
                        </a:rPr>
                        <m:t>     </m:t>
                      </m:r>
                      <m:r>
                        <a:rPr lang="es-EC" sz="1600" i="1">
                          <a:latin typeface="Cambria Math"/>
                        </a:rPr>
                        <m:t>𝑀𝑜𝑚𝑒𝑛𝑡𝑜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𝐹𝑙𝑒𝑐𝑡𝑜𝑟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𝑀</m:t>
                      </m:r>
                      <m:r>
                        <a:rPr lang="es-EC" sz="1600" i="1">
                          <a:latin typeface="Cambria Math"/>
                        </a:rPr>
                        <m:t>á</m:t>
                      </m:r>
                      <m:r>
                        <a:rPr lang="es-EC" sz="1600" i="1">
                          <a:latin typeface="Cambria Math"/>
                        </a:rPr>
                        <m:t>𝑥𝑖𝑚𝑜</m:t>
                      </m:r>
                    </m:oMath>
                  </m:oMathPara>
                </a14:m>
                <a:endParaRPr lang="en-US" sz="1600" dirty="0"/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600" i="1">
                          <a:latin typeface="Cambria Math"/>
                        </a:rPr>
                        <m:t>𝐹𝑠</m:t>
                      </m:r>
                      <m:r>
                        <a:rPr lang="es-EC" sz="1600" i="1">
                          <a:latin typeface="Cambria Math"/>
                        </a:rPr>
                        <m:t>=2.5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600" i="1">
                              <a:latin typeface="Cambria Math"/>
                            </a:rPr>
                            <m:t>𝑎𝑑𝑖𝑚</m:t>
                          </m:r>
                          <m:r>
                            <a:rPr lang="es-EC" sz="1600" i="1">
                              <a:latin typeface="Cambria Math"/>
                            </a:rPr>
                            <m:t>.</m:t>
                          </m:r>
                        </m:e>
                      </m:d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b="0" i="1" smtClean="0">
                          <a:latin typeface="Cambria Math"/>
                        </a:rPr>
                        <m:t>              </m:t>
                      </m:r>
                      <m:r>
                        <a:rPr lang="es-EC" sz="1600" i="1">
                          <a:latin typeface="Cambria Math"/>
                        </a:rPr>
                        <m:t>𝐹𝑎𝑐𝑡𝑜𝑟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𝑑𝑒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𝑆𝑒𝑔𝑢𝑟𝑖𝑑𝑎𝑑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600200"/>
                <a:ext cx="7543800" cy="1108958"/>
              </a:xfrm>
              <a:prstGeom prst="rect">
                <a:avLst/>
              </a:prstGeom>
              <a:blipFill rotWithShape="1">
                <a:blip r:embed="rId2"/>
                <a:stretch>
                  <a:fillRect l="-404" t="-1657" b="-2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794656" y="3048739"/>
                <a:ext cx="7663543" cy="1066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600" i="1" dirty="0"/>
                  <a:t>Ecuaciones:</a:t>
                </a:r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 sz="1600" i="1">
                          <a:latin typeface="Cambria Math"/>
                        </a:rPr>
                        <m:t>𝜎</m:t>
                      </m:r>
                      <m:r>
                        <a:rPr lang="es-EC" sz="1600" i="1">
                          <a:latin typeface="Cambria Math"/>
                        </a:rPr>
                        <m:t>𝑚𝑎𝑥</m:t>
                      </m:r>
                      <m:r>
                        <a:rPr lang="es-EC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600" i="1">
                              <a:latin typeface="Cambria Math"/>
                            </a:rPr>
                            <m:t>𝑆𝑦</m:t>
                          </m:r>
                        </m:num>
                        <m:den>
                          <m:r>
                            <a:rPr lang="es-EC" sz="1600" i="1">
                              <a:latin typeface="Cambria Math"/>
                            </a:rPr>
                            <m:t>𝐹𝑠</m:t>
                          </m:r>
                        </m:den>
                      </m:f>
                      <m:r>
                        <a:rPr lang="es-EC" sz="1600" i="1">
                          <a:latin typeface="Cambria Math"/>
                        </a:rPr>
                        <m:t>         </m:t>
                      </m:r>
                      <m:r>
                        <a:rPr lang="es-EC" sz="1600" i="1">
                          <a:latin typeface="Cambria Math"/>
                        </a:rPr>
                        <m:t>𝑆𝑚</m:t>
                      </m:r>
                      <m:r>
                        <a:rPr lang="es-EC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600" i="1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s-EC" sz="1600" i="1">
                              <a:latin typeface="Cambria Math"/>
                            </a:rPr>
                            <m:t>𝜎</m:t>
                          </m:r>
                          <m:r>
                            <a:rPr lang="es-EC" sz="1600" i="1">
                              <a:latin typeface="Cambria Math"/>
                            </a:rPr>
                            <m:t>𝑚𝑎𝑥</m:t>
                          </m:r>
                        </m:den>
                      </m:f>
                      <m:r>
                        <a:rPr lang="es-EC" sz="1600" i="1">
                          <a:latin typeface="Cambria Math"/>
                        </a:rPr>
                        <m:t>      </m:t>
                      </m:r>
                      <m:r>
                        <a:rPr lang="es-EC" sz="1600" i="1">
                          <a:latin typeface="Cambria Math"/>
                        </a:rPr>
                        <m:t>𝑑𝑧</m:t>
                      </m:r>
                      <m:r>
                        <a:rPr lang="es-EC" sz="1600" i="1">
                          <a:latin typeface="Cambria Math"/>
                        </a:rPr>
                        <m:t>=</m:t>
                      </m:r>
                      <m:rad>
                        <m:radPr>
                          <m:ctrlPr>
                            <a:rPr lang="en-US" sz="1600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es-EC" sz="1600" i="1">
                              <a:latin typeface="Cambria Math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1600" i="1">
                                  <a:latin typeface="Cambria Math"/>
                                </a:rPr>
                                <m:t>32∗</m:t>
                              </m:r>
                              <m:r>
                                <a:rPr lang="es-EC" sz="1600" i="1">
                                  <a:latin typeface="Cambria Math"/>
                                </a:rPr>
                                <m:t>𝑆𝑚</m:t>
                              </m:r>
                            </m:num>
                            <m:den>
                              <m:r>
                                <a:rPr lang="es-EC" sz="16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r>
                        <a:rPr lang="es-EC" sz="16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6" y="3048739"/>
                <a:ext cx="7663543" cy="1066061"/>
              </a:xfrm>
              <a:prstGeom prst="rect">
                <a:avLst/>
              </a:prstGeom>
              <a:blipFill rotWithShape="1">
                <a:blip r:embed="rId3"/>
                <a:stretch>
                  <a:fillRect l="-398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820055" y="4345703"/>
                <a:ext cx="6495145" cy="1140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600" i="1" dirty="0" smtClean="0"/>
                  <a:t>Resultados:</a:t>
                </a:r>
                <a:endParaRPr lang="en-US" sz="1600" dirty="0"/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600" i="1">
                          <a:latin typeface="Cambria Math"/>
                        </a:rPr>
                        <m:t>𝜎</m:t>
                      </m:r>
                      <m:r>
                        <a:rPr lang="es-EC" sz="1600" i="1">
                          <a:latin typeface="Cambria Math"/>
                        </a:rPr>
                        <m:t>𝑚𝑎𝑥</m:t>
                      </m:r>
                      <m:r>
                        <a:rPr lang="es-EC" sz="1600" i="1">
                          <a:latin typeface="Cambria Math"/>
                        </a:rPr>
                        <m:t>=84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600" i="1">
                              <a:latin typeface="Cambria Math"/>
                            </a:rPr>
                            <m:t>𝑁</m:t>
                          </m:r>
                          <m:r>
                            <a:rPr lang="es-EC" sz="1600" i="1">
                              <a:latin typeface="Cambria Math"/>
                            </a:rPr>
                            <m:t>/</m:t>
                          </m:r>
                          <m:r>
                            <a:rPr lang="es-EC" sz="1600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600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s-EC" sz="1600" i="1">
                          <a:latin typeface="Cambria Math"/>
                        </a:rPr>
                        <m:t>   </m:t>
                      </m:r>
                      <m:r>
                        <a:rPr lang="es-EC" sz="1600" b="0" i="1" smtClean="0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𝐸𝑠𝑓𝑢𝑒𝑟𝑧𝑜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𝑛𝑜𝑟𝑚𝑎𝑙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𝑀𝑎𝑥𝑖𝑚𝑜</m:t>
                      </m:r>
                      <m:r>
                        <a:rPr lang="es-EC" sz="1600" i="1">
                          <a:latin typeface="Cambria Math"/>
                        </a:rPr>
                        <m:t>    </m:t>
                      </m:r>
                    </m:oMath>
                  </m:oMathPara>
                </a14:m>
                <a:endParaRPr lang="en-US" sz="1600" dirty="0"/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600" i="1">
                          <a:latin typeface="Cambria Math"/>
                        </a:rPr>
                        <m:t>𝑆𝑚</m:t>
                      </m:r>
                      <m:r>
                        <a:rPr lang="es-EC" sz="1600" i="1">
                          <a:latin typeface="Cambria Math"/>
                        </a:rPr>
                        <m:t>=64.93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600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600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sz="16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b="0" i="1" smtClean="0">
                          <a:latin typeface="Cambria Math"/>
                        </a:rPr>
                        <m:t>         </m:t>
                      </m:r>
                      <m:r>
                        <a:rPr lang="es-EC" sz="1600" i="1">
                          <a:latin typeface="Cambria Math"/>
                        </a:rPr>
                        <m:t>𝑀𝑜𝑑𝑢𝑙𝑜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𝑑𝑒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𝑅𝑒𝑠𝑖𝑠𝑡𝑒𝑛𝑐𝑖𝑎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𝑝𝑎𝑟𝑎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𝑠𝑒𝑐𝑐𝑖𝑜𝑛</m:t>
                      </m:r>
                      <m:r>
                        <a:rPr lang="es-EC" sz="1600" i="1">
                          <a:latin typeface="Cambria Math"/>
                        </a:rPr>
                        <m:t> </m:t>
                      </m:r>
                      <m:r>
                        <a:rPr lang="es-EC" sz="1600" i="1">
                          <a:latin typeface="Cambria Math"/>
                        </a:rPr>
                        <m:t>𝑐𝑖𝑟𝑐𝑢𝑙𝑎𝑟</m:t>
                      </m:r>
                    </m:oMath>
                  </m:oMathPara>
                </a14:m>
                <a:endParaRPr lang="en-US" sz="1600" dirty="0"/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600" b="1" i="1">
                          <a:latin typeface="Cambria Math"/>
                        </a:rPr>
                        <m:t>𝒅𝒛</m:t>
                      </m:r>
                      <m:r>
                        <a:rPr lang="es-EC" sz="1600" i="1">
                          <a:latin typeface="Cambria Math"/>
                        </a:rPr>
                        <m:t>&gt;6.15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600" b="1" i="1">
                              <a:latin typeface="Cambria Math"/>
                            </a:rPr>
                            <m:t>𝒎𝒎</m:t>
                          </m:r>
                        </m:e>
                      </m:d>
                      <m:r>
                        <a:rPr lang="es-EC" sz="1600" b="1" i="1">
                          <a:latin typeface="Cambria Math"/>
                        </a:rPr>
                        <m:t>  </m:t>
                      </m:r>
                      <m:r>
                        <a:rPr lang="es-EC" sz="1600" b="1" i="1" smtClean="0">
                          <a:latin typeface="Cambria Math"/>
                        </a:rPr>
                        <m:t>             </m:t>
                      </m:r>
                      <m:r>
                        <a:rPr lang="es-EC" sz="1600" b="1" i="1" smtClean="0">
                          <a:latin typeface="Cambria Math"/>
                        </a:rPr>
                        <m:t>𝑫𝒊𝒂𝒎𝒆𝒕𝒓𝒐</m:t>
                      </m:r>
                      <m:r>
                        <a:rPr lang="es-EC" sz="1600" b="1" i="1">
                          <a:latin typeface="Cambria Math"/>
                        </a:rPr>
                        <m:t> </m:t>
                      </m:r>
                      <m:r>
                        <a:rPr lang="es-EC" sz="1600" b="1" i="1">
                          <a:latin typeface="Cambria Math"/>
                        </a:rPr>
                        <m:t>𝒅𝒆𝒍</m:t>
                      </m:r>
                      <m:r>
                        <a:rPr lang="es-EC" sz="1600" b="1" i="1">
                          <a:latin typeface="Cambria Math"/>
                        </a:rPr>
                        <m:t> </m:t>
                      </m:r>
                      <m:r>
                        <a:rPr lang="es-EC" sz="1600" b="1" i="1">
                          <a:latin typeface="Cambria Math"/>
                        </a:rPr>
                        <m:t>𝒆𝒋𝒆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55" y="4345703"/>
                <a:ext cx="6495145" cy="1140697"/>
              </a:xfrm>
              <a:prstGeom prst="rect">
                <a:avLst/>
              </a:prstGeom>
              <a:blipFill rotWithShape="1">
                <a:blip r:embed="rId4"/>
                <a:stretch>
                  <a:fillRect l="-563" t="-1604" b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999571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457200" y="914400"/>
            <a:ext cx="675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/>
              <a:t>Eje Y:</a:t>
            </a:r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551771" y="340596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/>
              <a:t>Eje X:</a:t>
            </a:r>
            <a:endParaRPr lang="en-US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4" y="1480457"/>
            <a:ext cx="1447800" cy="184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71" y="1527883"/>
            <a:ext cx="1295400" cy="180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060507"/>
            <a:ext cx="1694771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85" y="3836828"/>
            <a:ext cx="1759857" cy="151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71" y="4060507"/>
            <a:ext cx="1828800" cy="142589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6764420" y="4588787"/>
                <a:ext cx="19050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s-EC" b="1" i="1">
                        <a:latin typeface="Cambria Math"/>
                      </a:rPr>
                      <m:t>𝒅𝒙</m:t>
                    </m:r>
                    <m:r>
                      <a:rPr lang="es-EC" i="1">
                        <a:latin typeface="Cambria Math"/>
                      </a:rPr>
                      <m:t>&gt;12.68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i="1" dirty="0" smtClean="0"/>
                  <a:t>mm</a:t>
                </a:r>
                <a:endParaRPr lang="en-US" i="1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420" y="4588787"/>
                <a:ext cx="1905000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6676571" y="2219806"/>
                <a:ext cx="20806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𝒅𝒚</m:t>
                      </m:r>
                      <m:r>
                        <a:rPr lang="es-EC" i="1">
                          <a:latin typeface="Cambria Math"/>
                        </a:rPr>
                        <m:t>&gt;12.25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b="1" i="1">
                              <a:latin typeface="Cambria Math"/>
                            </a:rPr>
                            <m:t>𝒎𝒎</m:t>
                          </m:r>
                        </m:e>
                      </m:d>
                      <m:r>
                        <a:rPr lang="es-EC" b="1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71" y="2219806"/>
                <a:ext cx="2080698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1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1619" y="0"/>
            <a:ext cx="8229600" cy="762000"/>
          </a:xfrm>
        </p:spPr>
        <p:txBody>
          <a:bodyPr/>
          <a:lstStyle/>
          <a:p>
            <a:r>
              <a:rPr lang="es-EC" dirty="0">
                <a:solidFill>
                  <a:schemeClr val="accent3">
                    <a:lumMod val="50000"/>
                  </a:schemeClr>
                </a:solidFill>
              </a:rPr>
              <a:t>Selección del husillo de Bolas</a:t>
            </a:r>
            <a:r>
              <a:rPr lang="es-EC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127 Grupo"/>
          <p:cNvGrpSpPr>
            <a:grpSpLocks/>
          </p:cNvGrpSpPr>
          <p:nvPr/>
        </p:nvGrpSpPr>
        <p:grpSpPr bwMode="auto">
          <a:xfrm>
            <a:off x="1030978" y="651029"/>
            <a:ext cx="7100181" cy="5422906"/>
            <a:chOff x="0" y="0"/>
            <a:chExt cx="87297" cy="59048"/>
          </a:xfrm>
        </p:grpSpPr>
        <p:grpSp>
          <p:nvGrpSpPr>
            <p:cNvPr id="6" name="372 Grupo"/>
            <p:cNvGrpSpPr>
              <a:grpSpLocks/>
            </p:cNvGrpSpPr>
            <p:nvPr/>
          </p:nvGrpSpPr>
          <p:grpSpPr bwMode="auto">
            <a:xfrm>
              <a:off x="0" y="0"/>
              <a:ext cx="40938" cy="55333"/>
              <a:chOff x="0" y="0"/>
              <a:chExt cx="40938" cy="55339"/>
            </a:xfrm>
          </p:grpSpPr>
          <p:pic>
            <p:nvPicPr>
              <p:cNvPr id="378" name="Imagen 3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30" b="1392"/>
              <a:stretch>
                <a:fillRect/>
              </a:stretch>
            </p:blipFill>
            <p:spPr bwMode="auto">
              <a:xfrm>
                <a:off x="2375" y="0"/>
                <a:ext cx="34913" cy="55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Grupo 4"/>
              <p:cNvGrpSpPr>
                <a:grpSpLocks/>
              </p:cNvGrpSpPr>
              <p:nvPr/>
            </p:nvGrpSpPr>
            <p:grpSpPr bwMode="auto">
              <a:xfrm>
                <a:off x="0" y="36457"/>
                <a:ext cx="40938" cy="13405"/>
                <a:chOff x="0" y="0"/>
                <a:chExt cx="40935" cy="13405"/>
              </a:xfrm>
            </p:grpSpPr>
            <p:sp>
              <p:nvSpPr>
                <p:cNvPr id="11" name="380 Conector recto"/>
                <p:cNvSpPr>
                  <a:spLocks noChangeShapeType="1"/>
                </p:cNvSpPr>
                <p:nvPr/>
              </p:nvSpPr>
              <p:spPr bwMode="auto">
                <a:xfrm flipV="1">
                  <a:off x="18560" y="0"/>
                  <a:ext cx="0" cy="11811"/>
                </a:xfrm>
                <a:prstGeom prst="line">
                  <a:avLst/>
                </a:prstGeom>
                <a:noFill/>
                <a:ln w="25400">
                  <a:solidFill>
                    <a:srgbClr val="C0504D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381 Conector recto"/>
                <p:cNvSpPr>
                  <a:spLocks noChangeShapeType="1"/>
                </p:cNvSpPr>
                <p:nvPr/>
              </p:nvSpPr>
              <p:spPr bwMode="auto">
                <a:xfrm>
                  <a:off x="9144" y="0"/>
                  <a:ext cx="9715" cy="95"/>
                </a:xfrm>
                <a:prstGeom prst="line">
                  <a:avLst/>
                </a:prstGeom>
                <a:noFill/>
                <a:ln w="38100">
                  <a:solidFill>
                    <a:srgbClr val="4F81BD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382 Rectángulo"/>
                <p:cNvSpPr>
                  <a:spLocks noChangeArrowheads="1"/>
                </p:cNvSpPr>
                <p:nvPr/>
              </p:nvSpPr>
              <p:spPr bwMode="auto">
                <a:xfrm>
                  <a:off x="0" y="10645"/>
                  <a:ext cx="40935" cy="2760"/>
                </a:xfrm>
                <a:prstGeom prst="rect">
                  <a:avLst/>
                </a:prstGeom>
                <a:noFill/>
                <a:ln w="25400">
                  <a:solidFill>
                    <a:srgbClr val="243F6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Cuadro de texto 3"/>
            <p:cNvSpPr txBox="1">
              <a:spLocks noChangeArrowheads="1"/>
            </p:cNvSpPr>
            <p:nvPr/>
          </p:nvSpPr>
          <p:spPr bwMode="auto">
            <a:xfrm>
              <a:off x="44973" y="45982"/>
              <a:ext cx="31791" cy="7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52413" algn="justLow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n-US" sz="11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itchFamily="18" charset="0"/>
                  <a:ea typeface="Times New Roman" pitchFamily="18" charset="0"/>
                  <a:cs typeface="Arial" pitchFamily="34" charset="0"/>
                </a:rPr>
                <a:t>Velocidad A</a:t>
              </a:r>
              <a:endParaRPr kumimoji="0" lang="es-EC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252413" algn="justLow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n-US" sz="11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itchFamily="18" charset="0"/>
                  <a:ea typeface="Times New Roman" pitchFamily="18" charset="0"/>
                  <a:cs typeface="Arial" pitchFamily="34" charset="0"/>
                </a:rPr>
                <a:t>=1200 mm/min*1pulg/25.4 mm</a:t>
              </a:r>
              <a:endParaRPr kumimoji="0" lang="es-EC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252413" algn="justLow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n-US" sz="11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itchFamily="18" charset="0"/>
                  <a:ea typeface="Times New Roman" pitchFamily="18" charset="0"/>
                  <a:cs typeface="Arial" pitchFamily="34" charset="0"/>
                </a:rPr>
                <a:t>=47.24pulgmin</a:t>
              </a:r>
              <a:endParaRPr kumimoji="0" lang="es-EC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Cuadro de texto 381"/>
            <p:cNvSpPr txBox="1">
              <a:spLocks noChangeArrowheads="1"/>
            </p:cNvSpPr>
            <p:nvPr/>
          </p:nvSpPr>
          <p:spPr bwMode="auto">
            <a:xfrm>
              <a:off x="34441" y="23611"/>
              <a:ext cx="52856" cy="179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52413" algn="justLow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Todos di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á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metros de los husillos que est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á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n sobre y a la derecha de la intersecci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ó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n son adecuados para esta aplicaci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ó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n.  En el Cat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á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logo de la p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á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gina Techno. </a:t>
              </a:r>
              <a:r>
                <a:rPr kumimoji="0" lang="es-MX" alt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Inc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, el c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ó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digo  37122 corresponde a un husillo de bolas con di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á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metro de 3/8 pulgada. Por  lo tanto elegiremos un husillo con un di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Calibri" pitchFamily="34" charset="0"/>
                  <a:cs typeface="Arial" pitchFamily="34" charset="0"/>
                </a:rPr>
                <a:t>á</a:t>
              </a:r>
              <a:r>
                <a:rPr kumimoji="0" lang="es-MX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metro mayor al obtenido (16 mm)</a:t>
              </a:r>
              <a:endParaRPr kumimoji="0" lang="es-MX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Cuadro de texto 45"/>
            <p:cNvSpPr txBox="1">
              <a:spLocks noChangeArrowheads="1"/>
            </p:cNvSpPr>
            <p:nvPr/>
          </p:nvSpPr>
          <p:spPr bwMode="auto">
            <a:xfrm>
              <a:off x="14250" y="56051"/>
              <a:ext cx="23044" cy="29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252413" algn="justLow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Longitud entre soportes</a:t>
              </a:r>
              <a:endParaRPr kumimoji="0" lang="es-EC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14 Imagen"/>
          <p:cNvPicPr/>
          <p:nvPr/>
        </p:nvPicPr>
        <p:blipFill rotWithShape="1">
          <a:blip r:embed="rId3" cstate="print"/>
          <a:srcRect l="26203" t="33147" r="22980" b="56271"/>
          <a:stretch/>
        </p:blipFill>
        <p:spPr bwMode="auto">
          <a:xfrm>
            <a:off x="4104649" y="1349829"/>
            <a:ext cx="4666558" cy="835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5426487" y="90083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Soporte Husillos</a:t>
            </a:r>
            <a:endParaRPr lang="en-U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832696" y="2206063"/>
            <a:ext cx="3711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chemeClr val="accent2">
                    <a:lumMod val="75000"/>
                  </a:schemeClr>
                </a:solidFill>
              </a:rPr>
              <a:t>SELECCIÓN DEL DIÁMETRO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8575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3">
                    <a:lumMod val="75000"/>
                  </a:schemeClr>
                </a:solidFill>
              </a:rPr>
              <a:t>Selección Husillo de Bolas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466 Grupo"/>
          <p:cNvGrpSpPr>
            <a:grpSpLocks/>
          </p:cNvGrpSpPr>
          <p:nvPr/>
        </p:nvGrpSpPr>
        <p:grpSpPr bwMode="auto">
          <a:xfrm>
            <a:off x="533400" y="990600"/>
            <a:ext cx="3200400" cy="4477764"/>
            <a:chOff x="0" y="0"/>
            <a:chExt cx="41563" cy="52251"/>
          </a:xfrm>
        </p:grpSpPr>
        <p:pic>
          <p:nvPicPr>
            <p:cNvPr id="467" name="Imagen 4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7" t="9998" r="32915" b="13934"/>
            <a:stretch>
              <a:fillRect/>
            </a:stretch>
          </p:blipFill>
          <p:spPr bwMode="auto">
            <a:xfrm>
              <a:off x="0" y="0"/>
              <a:ext cx="41563" cy="52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ángulo 8"/>
            <p:cNvSpPr>
              <a:spLocks/>
            </p:cNvSpPr>
            <p:nvPr/>
          </p:nvSpPr>
          <p:spPr bwMode="auto">
            <a:xfrm>
              <a:off x="2731" y="8431"/>
              <a:ext cx="38055" cy="27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ángulo 7"/>
            <p:cNvSpPr>
              <a:spLocks/>
            </p:cNvSpPr>
            <p:nvPr/>
          </p:nvSpPr>
          <p:spPr bwMode="auto">
            <a:xfrm>
              <a:off x="2731" y="44057"/>
              <a:ext cx="38059" cy="14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7 Rectángulo"/>
          <p:cNvSpPr/>
          <p:nvPr/>
        </p:nvSpPr>
        <p:spPr>
          <a:xfrm>
            <a:off x="361102" y="5562600"/>
            <a:ext cx="3471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/>
              <a:t>S</a:t>
            </a:r>
            <a:r>
              <a:rPr lang="es-EC" sz="1400" dirty="0" smtClean="0"/>
              <a:t>elección </a:t>
            </a:r>
            <a:r>
              <a:rPr lang="es-EC" sz="1400" dirty="0"/>
              <a:t>de nivel de precisión por aplicación</a:t>
            </a:r>
            <a:endParaRPr lang="en-US" sz="1400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" name="456 Grupo"/>
          <p:cNvGrpSpPr>
            <a:grpSpLocks/>
          </p:cNvGrpSpPr>
          <p:nvPr/>
        </p:nvGrpSpPr>
        <p:grpSpPr bwMode="auto">
          <a:xfrm>
            <a:off x="5137714" y="1021080"/>
            <a:ext cx="3053786" cy="2238881"/>
            <a:chOff x="0" y="0"/>
            <a:chExt cx="41919" cy="33488"/>
          </a:xfrm>
        </p:grpSpPr>
        <p:pic>
          <p:nvPicPr>
            <p:cNvPr id="459" name="Imagen 4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919" cy="33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ángulo 460"/>
            <p:cNvSpPr>
              <a:spLocks/>
            </p:cNvSpPr>
            <p:nvPr/>
          </p:nvSpPr>
          <p:spPr bwMode="auto">
            <a:xfrm>
              <a:off x="237" y="13062"/>
              <a:ext cx="41466" cy="85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13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"/>
          <a:stretch/>
        </p:blipFill>
        <p:spPr bwMode="auto">
          <a:xfrm>
            <a:off x="3883647" y="3568036"/>
            <a:ext cx="4307853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902697" y="3229482"/>
            <a:ext cx="4879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/>
              <a:t>Combinaciones estándar del eje de husillo y paso (mm)</a:t>
            </a:r>
            <a:endParaRPr lang="en-US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3902697" y="4962435"/>
            <a:ext cx="42888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/>
              <a:t>Combinaciones estándar de diámetros exteriores y pasos de los ejes de husillo (husillos de bolas que cumplen con los estándares DIN</a:t>
            </a:r>
            <a:r>
              <a:rPr lang="es-EC" sz="1400" dirty="0" smtClean="0"/>
              <a:t>)</a:t>
            </a:r>
            <a:endParaRPr lang="en-US" sz="1400" dirty="0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23</a:t>
            </a:fld>
            <a:endParaRPr lang="en-US"/>
          </a:p>
        </p:txBody>
      </p:sp>
      <p:sp>
        <p:nvSpPr>
          <p:cNvPr id="3" name="2 CuadroTexto"/>
          <p:cNvSpPr txBox="1"/>
          <p:nvPr/>
        </p:nvSpPr>
        <p:spPr>
          <a:xfrm>
            <a:off x="3643490" y="990600"/>
            <a:ext cx="2831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C0 a C5 </a:t>
            </a:r>
            <a:endParaRPr lang="es-EC" sz="1200" dirty="0" smtClean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EC" sz="1200" dirty="0" smtClean="0"/>
              <a:t>Linealidad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EC" sz="1200" dirty="0" smtClean="0"/>
              <a:t>direccionalidad</a:t>
            </a:r>
          </a:p>
          <a:p>
            <a:r>
              <a:rPr lang="es-EC" sz="1200" dirty="0" smtClean="0"/>
              <a:t>C7 </a:t>
            </a:r>
            <a:r>
              <a:rPr lang="es-EC" sz="1200" dirty="0"/>
              <a:t>a C10 </a:t>
            </a:r>
          </a:p>
          <a:p>
            <a:r>
              <a:rPr lang="es-EC" sz="1200" dirty="0" smtClean="0"/>
              <a:t>error </a:t>
            </a:r>
            <a:r>
              <a:rPr lang="es-EC" sz="1200" dirty="0"/>
              <a:t>de distancia </a:t>
            </a:r>
            <a:endParaRPr lang="es-EC" sz="1200" dirty="0" smtClean="0"/>
          </a:p>
          <a:p>
            <a:r>
              <a:rPr lang="es-EC" sz="1200" dirty="0" smtClean="0"/>
              <a:t>de </a:t>
            </a:r>
            <a:r>
              <a:rPr lang="es-EC" sz="1200" dirty="0"/>
              <a:t>recorrido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91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Torque Requerido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40790"/>
            <a:ext cx="8229600" cy="979805"/>
          </a:xfrm>
        </p:spPr>
        <p:txBody>
          <a:bodyPr>
            <a:normAutofit fontScale="92500" lnSpcReduction="20000"/>
          </a:bodyPr>
          <a:lstStyle/>
          <a:p>
            <a:pPr lvl="3"/>
            <a:r>
              <a:rPr lang="es-EC" sz="1500" dirty="0"/>
              <a:t>Acelerar el peso</a:t>
            </a:r>
            <a:endParaRPr lang="en-US" sz="1500" dirty="0"/>
          </a:p>
          <a:p>
            <a:pPr lvl="3"/>
            <a:r>
              <a:rPr lang="es-EC" sz="1500" dirty="0"/>
              <a:t>Acelerar el husillo</a:t>
            </a:r>
            <a:endParaRPr lang="en-US" sz="1500" dirty="0"/>
          </a:p>
          <a:p>
            <a:pPr lvl="3"/>
            <a:r>
              <a:rPr lang="es-EC" sz="1500" dirty="0"/>
              <a:t>Acelerar el rotor del motor </a:t>
            </a:r>
            <a:endParaRPr lang="en-US" sz="1500" dirty="0"/>
          </a:p>
          <a:p>
            <a:pPr lvl="3"/>
            <a:r>
              <a:rPr lang="es-EC" sz="1500" dirty="0"/>
              <a:t>Vencer la fuerza de fricción</a:t>
            </a:r>
            <a:endParaRPr lang="en-US" sz="1500" dirty="0"/>
          </a:p>
          <a:p>
            <a:endParaRPr lang="en-US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/>
          <a:srcRect l="46610" t="49942" r="24862" b="37559"/>
          <a:stretch/>
        </p:blipFill>
        <p:spPr bwMode="auto">
          <a:xfrm>
            <a:off x="4495800" y="1257300"/>
            <a:ext cx="3181985" cy="783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511818" y="2590799"/>
                <a:ext cx="2536182" cy="533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400" b="1" i="1">
                              <a:latin typeface="Cambria Math"/>
                            </a:rPr>
                            <m:t>𝒆𝒒</m:t>
                          </m:r>
                        </m:e>
                      </m:d>
                      <m:r>
                        <a:rPr lang="es-EC" sz="1400" b="1" i="1">
                          <a:latin typeface="Cambria Math"/>
                        </a:rPr>
                        <m:t>=</m:t>
                      </m:r>
                      <m:r>
                        <a:rPr lang="es-EC" sz="1400" b="1" i="1">
                          <a:latin typeface="Cambria Math"/>
                        </a:rPr>
                        <m:t>𝒘</m:t>
                      </m:r>
                      <m:r>
                        <a:rPr lang="es-EC" sz="1400" b="1" i="1">
                          <a:latin typeface="Cambria Math"/>
                        </a:rPr>
                        <m:t> </m:t>
                      </m:r>
                      <m:r>
                        <a:rPr lang="es-EC" sz="1400" b="1" i="1">
                          <a:latin typeface="Cambria Math"/>
                        </a:rPr>
                        <m:t>𝒙</m:t>
                      </m:r>
                      <m:f>
                        <m:f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4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 b="1" i="1">
                                  <a:latin typeface="Cambria Math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s-EC" sz="14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s-EC" sz="1400" b="1" i="1">
                          <a:latin typeface="Cambria Math"/>
                        </a:rPr>
                        <m:t>𝒙</m:t>
                      </m:r>
                      <m:r>
                        <a:rPr lang="es-EC" sz="1400" b="1" i="1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4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s-EC" sz="1400" b="1" i="1">
                              <a:latin typeface="Cambria Math"/>
                            </a:rPr>
                            <m:t> </m:t>
                          </m:r>
                          <m:r>
                            <a:rPr lang="es-EC" sz="1400" b="1" i="1">
                              <a:latin typeface="Cambria Math"/>
                            </a:rPr>
                            <m:t>𝟐</m:t>
                          </m:r>
                          <m:r>
                            <a:rPr lang="es-EC" sz="1400" b="1" i="1">
                              <a:latin typeface="Cambria Math"/>
                            </a:rPr>
                            <m:t>𝝅</m:t>
                          </m:r>
                        </m:den>
                      </m:f>
                      <m:r>
                        <a:rPr lang="es-EC" sz="1400" b="1" i="1">
                          <a:latin typeface="Cambria Math"/>
                        </a:rPr>
                        <m:t> )²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18" y="2590799"/>
                <a:ext cx="2536182" cy="533351"/>
              </a:xfrm>
              <a:prstGeom prst="rect">
                <a:avLst/>
              </a:prstGeom>
              <a:blipFill rotWithShape="1">
                <a:blip r:embed="rId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511818" y="3221635"/>
                <a:ext cx="2356478" cy="325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400" b="1" i="1">
                              <a:latin typeface="Cambria Math"/>
                            </a:rPr>
                            <m:t>𝒉𝒖𝒔𝒊𝒍𝒍𝒐</m:t>
                          </m:r>
                        </m:e>
                      </m:d>
                      <m:r>
                        <a:rPr lang="es-EC" sz="1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1400" i="1"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es-EC" sz="1400" i="1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es-EC" sz="1400" i="1">
                          <a:latin typeface="Cambria Math"/>
                        </a:rPr>
                        <m:t>𝑥</m:t>
                      </m:r>
                      <m:r>
                        <a:rPr lang="es-EC" sz="1400" i="1">
                          <a:latin typeface="Cambria Math"/>
                        </a:rPr>
                        <m:t> </m:t>
                      </m:r>
                      <m:r>
                        <a:rPr lang="es-EC" sz="1400" i="1">
                          <a:latin typeface="Cambria Math"/>
                        </a:rPr>
                        <m:t>𝐿</m:t>
                      </m:r>
                      <m:r>
                        <a:rPr lang="es-EC" sz="1400" i="1">
                          <a:latin typeface="Cambria Math"/>
                        </a:rPr>
                        <m:t> </m:t>
                      </m:r>
                      <m:r>
                        <a:rPr lang="es-EC" sz="1400" i="1">
                          <a:latin typeface="Cambria Math"/>
                        </a:rPr>
                        <m:t>𝑥</m:t>
                      </m:r>
                      <m:r>
                        <a:rPr lang="es-EC" sz="1400" i="1">
                          <a:latin typeface="Cambria Math"/>
                        </a:rPr>
                        <m:t> 0.028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18" y="3221635"/>
                <a:ext cx="2356478" cy="32560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521343" y="3712821"/>
                <a:ext cx="346710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>
                          <a:latin typeface="Cambria Math"/>
                        </a:rPr>
                        <m:t>𝑰𝒕𝒐𝒕𝒂𝒍</m:t>
                      </m:r>
                      <m:r>
                        <a:rPr lang="es-EC" sz="1400" b="1" i="1">
                          <a:latin typeface="Cambria Math"/>
                        </a:rPr>
                        <m:t>=</m:t>
                      </m:r>
                      <m:r>
                        <a:rPr lang="es-EC" sz="1400" b="1" i="1">
                          <a:latin typeface="Cambria Math"/>
                        </a:rPr>
                        <m:t>𝑰</m:t>
                      </m:r>
                      <m:d>
                        <m:d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400" b="1" i="1">
                              <a:latin typeface="Cambria Math"/>
                            </a:rPr>
                            <m:t>𝒆𝒒</m:t>
                          </m:r>
                        </m:e>
                      </m:d>
                      <m:r>
                        <a:rPr lang="es-EC" sz="1400" b="1" i="1">
                          <a:latin typeface="Cambria Math"/>
                        </a:rPr>
                        <m:t>+</m:t>
                      </m:r>
                      <m:r>
                        <a:rPr lang="es-EC" sz="1400" b="1" i="1">
                          <a:latin typeface="Cambria Math"/>
                        </a:rPr>
                        <m:t>𝑰</m:t>
                      </m:r>
                      <m:r>
                        <a:rPr lang="es-EC" sz="1400" b="1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400" b="1" i="1">
                              <a:latin typeface="Cambria Math"/>
                            </a:rPr>
                            <m:t>𝒉𝒖𝒔𝒊𝒍𝒍𝒐</m:t>
                          </m:r>
                        </m:e>
                      </m:d>
                      <m:r>
                        <a:rPr lang="es-EC" sz="1400" b="1" i="1">
                          <a:latin typeface="Cambria Math"/>
                        </a:rPr>
                        <m:t>+</m:t>
                      </m:r>
                      <m:r>
                        <a:rPr lang="es-EC" sz="1400" b="1" i="1">
                          <a:latin typeface="Cambria Math"/>
                        </a:rPr>
                        <m:t>𝑰</m:t>
                      </m:r>
                      <m:r>
                        <a:rPr lang="es-EC" sz="1400" b="1" i="1">
                          <a:latin typeface="Cambria Math"/>
                        </a:rPr>
                        <m:t> (</m:t>
                      </m:r>
                      <m:r>
                        <a:rPr lang="es-EC" sz="1400" b="1" i="1">
                          <a:latin typeface="Cambria Math"/>
                        </a:rPr>
                        <m:t>𝒓𝒐𝒕𝒐𝒓</m:t>
                      </m:r>
                      <m:r>
                        <a:rPr lang="es-EC" sz="14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43" y="3712821"/>
                <a:ext cx="3467103" cy="307777"/>
              </a:xfrm>
              <a:prstGeom prst="rect">
                <a:avLst/>
              </a:prstGeom>
              <a:blipFill rotWithShape="1"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Rectángulo"/>
              <p:cNvSpPr/>
              <p:nvPr/>
            </p:nvSpPr>
            <p:spPr>
              <a:xfrm>
                <a:off x="511818" y="4088007"/>
                <a:ext cx="4572000" cy="62440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>
                          <a:latin typeface="Cambria Math"/>
                        </a:rPr>
                        <m:t>𝑰𝒕𝒐𝒕𝒂𝒍</m:t>
                      </m:r>
                      <m:r>
                        <a:rPr lang="es-EC" sz="1400" b="1" i="1">
                          <a:latin typeface="Cambria Math"/>
                        </a:rPr>
                        <m:t>=</m:t>
                      </m:r>
                      <m:r>
                        <a:rPr lang="es-EC" sz="1400" b="1" i="1">
                          <a:latin typeface="Cambria Math"/>
                        </a:rPr>
                        <m:t>𝒘</m:t>
                      </m:r>
                      <m:r>
                        <a:rPr lang="es-EC" sz="1400" b="1" i="1">
                          <a:latin typeface="Cambria Math"/>
                        </a:rPr>
                        <m:t> </m:t>
                      </m:r>
                      <m:r>
                        <a:rPr lang="es-EC" sz="1400" b="1" i="1">
                          <a:latin typeface="Cambria Math"/>
                        </a:rPr>
                        <m:t>𝒙</m:t>
                      </m:r>
                      <m:f>
                        <m:f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4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 b="1" i="1">
                                  <a:latin typeface="Cambria Math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s-EC" sz="14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s-EC" sz="1400" b="1" i="1">
                          <a:latin typeface="Cambria Math"/>
                        </a:rPr>
                        <m:t>𝒙</m:t>
                      </m:r>
                      <m:sSup>
                        <m:sSup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C" sz="1400" b="1" i="1">
                                      <a:latin typeface="Cambria Math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s-EC" sz="1400" b="1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s-EC" sz="1400" b="1" i="1"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es-EC" sz="1400" b="1" i="1">
                                      <a:latin typeface="Cambria Math"/>
                                    </a:rPr>
                                    <m:t>𝝅</m:t>
                                  </m:r>
                                </m:den>
                              </m:f>
                              <m:r>
                                <a:rPr lang="es-EC" sz="1400" b="1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s-EC" sz="1400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s-EC" sz="1400" b="1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1400" i="1"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es-EC" sz="1400" i="1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es-EC" sz="1400" i="1">
                          <a:latin typeface="Cambria Math"/>
                        </a:rPr>
                        <m:t>𝑥</m:t>
                      </m:r>
                      <m:r>
                        <a:rPr lang="es-EC" sz="1400" i="1">
                          <a:latin typeface="Cambria Math"/>
                        </a:rPr>
                        <m:t> </m:t>
                      </m:r>
                      <m:r>
                        <a:rPr lang="es-EC" sz="1400" i="1">
                          <a:latin typeface="Cambria Math"/>
                        </a:rPr>
                        <m:t>𝐿</m:t>
                      </m:r>
                      <m:r>
                        <a:rPr lang="es-EC" sz="1400" i="1">
                          <a:latin typeface="Cambria Math"/>
                        </a:rPr>
                        <m:t> </m:t>
                      </m:r>
                      <m:r>
                        <a:rPr lang="es-EC" sz="1400" i="1">
                          <a:latin typeface="Cambria Math"/>
                        </a:rPr>
                        <m:t>𝑥</m:t>
                      </m:r>
                      <m:r>
                        <a:rPr lang="es-EC" sz="1400" i="1">
                          <a:latin typeface="Cambria Math"/>
                        </a:rPr>
                        <m:t> 0.028+</m:t>
                      </m:r>
                      <m:r>
                        <a:rPr lang="es-EC" sz="1400" b="1" i="1">
                          <a:latin typeface="Cambria Math"/>
                        </a:rPr>
                        <m:t>𝑰</m:t>
                      </m:r>
                      <m:r>
                        <a:rPr lang="es-EC" sz="1400" b="1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400" b="1" i="1">
                              <a:latin typeface="Cambria Math"/>
                            </a:rPr>
                            <m:t>𝒓𝒐𝒕𝒐𝒓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18" y="4088007"/>
                <a:ext cx="4572000" cy="62440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598701" y="4800600"/>
                <a:ext cx="252549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𝑻</m:t>
                      </m:r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𝟐</m:t>
                      </m:r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𝒙</m:t>
                      </m:r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𝑰𝒐</m:t>
                      </m:r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𝒙</m:t>
                      </m:r>
                      <m:r>
                        <a:rPr lang="es-EC" sz="1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s-EC" sz="1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s-EC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𝒕</m:t>
                          </m:r>
                        </m:den>
                      </m:f>
                      <m:r>
                        <a:rPr lang="es-EC" sz="1400" b="1" i="1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es-EC" sz="1400" b="1" i="1">
                          <a:solidFill>
                            <a:srgbClr val="C00000"/>
                          </a:solidFill>
                          <a:latin typeface="Cambria Math"/>
                        </a:rPr>
                        <m:t>𝒙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𝝅</m:t>
                          </m:r>
                          <m:r>
                            <a:rPr lang="es-EC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C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es-EC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s-EC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𝜽</m:t>
                          </m:r>
                        </m:num>
                        <m:den>
                          <m:r>
                            <a:rPr lang="es-EC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𝟏𝟖𝟎</m:t>
                          </m:r>
                        </m:den>
                      </m:f>
                      <m:r>
                        <a:rPr lang="es-EC" sz="1400" b="1" i="1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es-EC" sz="1400" b="1" i="1">
                          <a:solidFill>
                            <a:srgbClr val="C00000"/>
                          </a:solidFill>
                          <a:latin typeface="Cambria Math"/>
                        </a:rPr>
                        <m:t>𝒙</m:t>
                      </m:r>
                      <m:r>
                        <a:rPr lang="es-EC" sz="1400" b="1" i="1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s-EC" sz="1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01" y="4800600"/>
                <a:ext cx="2525499" cy="5421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5181600" y="2254817"/>
                <a:ext cx="3200400" cy="1707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300" b="1" i="1" smtClean="0">
                          <a:latin typeface="Cambria Math"/>
                        </a:rPr>
                        <m:t>𝒘</m:t>
                      </m:r>
                      <m:r>
                        <a:rPr lang="es-EC" sz="1300" i="1" smtClean="0">
                          <a:latin typeface="Cambria Math"/>
                        </a:rPr>
                        <m:t>=</m:t>
                      </m:r>
                      <m:r>
                        <a:rPr lang="es-EC" sz="1300" i="1" smtClean="0">
                          <a:latin typeface="Cambria Math"/>
                        </a:rPr>
                        <m:t>𝑝𝑒𝑠𝑜</m:t>
                      </m:r>
                      <m:r>
                        <a:rPr lang="es-EC" sz="130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13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300" i="1">
                              <a:latin typeface="Cambria Math"/>
                            </a:rPr>
                            <m:t>𝑙𝑏</m:t>
                          </m:r>
                        </m:e>
                      </m:d>
                    </m:oMath>
                  </m:oMathPara>
                </a14:m>
                <a:endParaRPr lang="en-US" sz="1300" dirty="0"/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300" b="1" i="1">
                          <a:latin typeface="Cambria Math"/>
                        </a:rPr>
                        <m:t>𝒑</m:t>
                      </m:r>
                      <m:r>
                        <a:rPr lang="es-EC" sz="1300" i="1">
                          <a:latin typeface="Cambria Math"/>
                        </a:rPr>
                        <m:t>=</m:t>
                      </m:r>
                      <m:r>
                        <a:rPr lang="es-EC" sz="1300" i="1">
                          <a:latin typeface="Cambria Math"/>
                        </a:rPr>
                        <m:t>𝑝𝑎𝑠𝑜</m:t>
                      </m:r>
                      <m:r>
                        <a:rPr lang="es-EC" sz="1300" i="1">
                          <a:latin typeface="Cambria Math"/>
                        </a:rPr>
                        <m:t> (</m:t>
                      </m:r>
                      <m:f>
                        <m:fPr>
                          <m:ctrlPr>
                            <a:rPr lang="en-US" sz="13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300" i="1">
                              <a:latin typeface="Cambria Math"/>
                            </a:rPr>
                            <m:t>h𝑖𝑙𝑜𝑠</m:t>
                          </m:r>
                        </m:num>
                        <m:den>
                          <m:r>
                            <a:rPr lang="es-EC" sz="1300" i="1">
                              <a:latin typeface="Cambria Math"/>
                            </a:rPr>
                            <m:t>𝑝𝑢𝑙𝑔</m:t>
                          </m:r>
                        </m:den>
                      </m:f>
                      <m:r>
                        <a:rPr lang="es-EC" sz="13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300" dirty="0"/>
              </a:p>
              <a:p>
                <a:pPr lvl="0"/>
                <a14:m>
                  <m:oMath xmlns:m="http://schemas.openxmlformats.org/officeDocument/2006/math">
                    <m:r>
                      <a:rPr lang="es-EC" sz="1300" b="1" i="1">
                        <a:latin typeface="Cambria Math"/>
                      </a:rPr>
                      <m:t>𝑰</m:t>
                    </m:r>
                    <m:d>
                      <m:dPr>
                        <m:ctrlPr>
                          <a:rPr lang="en-US" sz="13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s-EC" sz="1300" b="1" i="1">
                            <a:latin typeface="Cambria Math"/>
                          </a:rPr>
                          <m:t>𝒆𝒒</m:t>
                        </m:r>
                      </m:e>
                    </m:d>
                    <m:r>
                      <a:rPr lang="es-EC" sz="1300" i="1">
                        <a:latin typeface="Cambria Math"/>
                      </a:rPr>
                      <m:t>=</m:t>
                    </m:r>
                    <m:r>
                      <a:rPr lang="es-EC" sz="1300" i="1">
                        <a:latin typeface="Cambria Math"/>
                      </a:rPr>
                      <m:t>𝐼𝑛𝑒𝑟𝑐𝑖𝑎</m:t>
                    </m:r>
                    <m:r>
                      <a:rPr lang="es-EC" sz="1300" i="1">
                        <a:latin typeface="Cambria Math"/>
                      </a:rPr>
                      <m:t> </m:t>
                    </m:r>
                    <m:r>
                      <a:rPr lang="es-EC" sz="1300" i="1">
                        <a:latin typeface="Cambria Math"/>
                      </a:rPr>
                      <m:t>𝐸𝑞𝑢𝑖𝑣𝑎𝑙𝑒𝑛𝑡𝑒</m:t>
                    </m:r>
                    <m:r>
                      <a:rPr lang="es-EC" sz="1300" i="1">
                        <a:latin typeface="Cambria Math"/>
                      </a:rPr>
                      <m:t> (</m:t>
                    </m:r>
                    <m:r>
                      <a:rPr lang="es-EC" sz="1300" i="1">
                        <a:latin typeface="Cambria Math"/>
                      </a:rPr>
                      <m:t>𝑙𝑏</m:t>
                    </m:r>
                    <m:r>
                      <a:rPr lang="es-EC" sz="1300" i="1">
                        <a:latin typeface="Cambria Math"/>
                      </a:rPr>
                      <m:t>.</m:t>
                    </m:r>
                    <m:r>
                      <a:rPr lang="es-EC" sz="1300" i="1">
                        <a:latin typeface="Cambria Math"/>
                      </a:rPr>
                      <m:t>𝑝𝑙𝑔</m:t>
                    </m:r>
                    <m:r>
                      <a:rPr lang="es-EC" sz="1300" i="1">
                        <a:latin typeface="Cambria Math"/>
                      </a:rPr>
                      <m:t>²</m:t>
                    </m:r>
                  </m:oMath>
                </a14:m>
                <a:r>
                  <a:rPr lang="es-EC" sz="1300" dirty="0" smtClean="0"/>
                  <a:t>)</a:t>
                </a:r>
              </a:p>
              <a:p>
                <a:pPr lvl="0"/>
                <a:endParaRPr lang="es-EC" sz="1300" dirty="0" smtClean="0"/>
              </a:p>
              <a:p>
                <a:pPr lvl="0"/>
                <a:r>
                  <a:rPr lang="en-US" sz="1300" b="1" i="1" dirty="0" smtClean="0"/>
                  <a:t>D=</a:t>
                </a:r>
                <a:r>
                  <a:rPr lang="en-US" sz="1300" i="1" dirty="0" smtClean="0"/>
                  <a:t> </a:t>
                </a:r>
                <a14:m>
                  <m:oMath xmlns:m="http://schemas.openxmlformats.org/officeDocument/2006/math">
                    <m:r>
                      <a:rPr lang="es-EC" sz="1300" b="0" i="1" smtClean="0">
                        <a:latin typeface="Cambria Math"/>
                      </a:rPr>
                      <m:t>𝐷𝑖</m:t>
                    </m:r>
                    <m:r>
                      <a:rPr lang="es-EC" sz="1300" b="0" i="1" smtClean="0">
                        <a:latin typeface="Cambria Math"/>
                      </a:rPr>
                      <m:t>á</m:t>
                    </m:r>
                    <m:r>
                      <a:rPr lang="es-EC" sz="1300" b="0" i="1" smtClean="0">
                        <a:latin typeface="Cambria Math"/>
                      </a:rPr>
                      <m:t>𝑚𝑒𝑡𝑟𝑜</m:t>
                    </m:r>
                    <m:r>
                      <a:rPr lang="es-EC" sz="1300" b="0" i="1" smtClean="0">
                        <a:latin typeface="Cambria Math"/>
                      </a:rPr>
                      <m:t> </m:t>
                    </m:r>
                    <m:r>
                      <a:rPr lang="es-EC" sz="1300" b="0" i="1" smtClean="0">
                        <a:latin typeface="Cambria Math"/>
                      </a:rPr>
                      <m:t>𝑑𝑒𝑙</m:t>
                    </m:r>
                    <m:r>
                      <a:rPr lang="es-EC" sz="1300" b="0" i="1" smtClean="0">
                        <a:latin typeface="Cambria Math"/>
                      </a:rPr>
                      <m:t> </m:t>
                    </m:r>
                    <m:r>
                      <a:rPr lang="es-EC" sz="1300" b="0" i="1" smtClean="0">
                        <a:latin typeface="Cambria Math"/>
                      </a:rPr>
                      <m:t>h𝑢𝑠𝑖𝑙𝑙𝑜</m:t>
                    </m:r>
                    <m:r>
                      <a:rPr lang="es-EC" sz="1300" b="0" i="1" smtClean="0">
                        <a:latin typeface="Cambria Math"/>
                      </a:rPr>
                      <m:t> </m:t>
                    </m:r>
                    <m:r>
                      <a:rPr lang="es-EC" sz="1300" b="0" i="1" smtClean="0">
                        <a:latin typeface="Cambria Math"/>
                      </a:rPr>
                      <m:t>𝑑𝑒</m:t>
                    </m:r>
                    <m:r>
                      <a:rPr lang="es-EC" sz="1300" b="0" i="1" smtClean="0">
                        <a:latin typeface="Cambria Math"/>
                      </a:rPr>
                      <m:t> </m:t>
                    </m:r>
                    <m:r>
                      <a:rPr lang="es-EC" sz="1300" b="0" i="1" smtClean="0">
                        <a:latin typeface="Cambria Math"/>
                      </a:rPr>
                      <m:t>𝐵𝑜𝑙𝑎𝑠</m:t>
                    </m:r>
                  </m:oMath>
                </a14:m>
                <a:endParaRPr lang="en-US" sz="1300" i="1" dirty="0" smtClean="0"/>
              </a:p>
              <a:p>
                <a:pPr lvl="0"/>
                <a:endParaRPr lang="en-US" sz="1300" i="1" dirty="0" smtClean="0"/>
              </a:p>
              <a:p>
                <a:pPr lvl="0"/>
                <a:r>
                  <a:rPr lang="es-EC" sz="1300" b="1" i="1" dirty="0" smtClean="0"/>
                  <a:t>L=</a:t>
                </a:r>
                <a:r>
                  <a:rPr lang="es-EC" sz="1300" b="1" dirty="0" smtClean="0"/>
                  <a:t> </a:t>
                </a:r>
                <a14:m>
                  <m:oMath xmlns:m="http://schemas.openxmlformats.org/officeDocument/2006/math">
                    <m:r>
                      <a:rPr lang="es-EC" sz="1300" b="0" i="1">
                        <a:latin typeface="Cambria Math"/>
                      </a:rPr>
                      <m:t>𝐿𝑜𝑛𝑔𝑖𝑡𝑢𝑑</m:t>
                    </m:r>
                    <m:r>
                      <a:rPr lang="es-EC" sz="1300" b="0" i="1">
                        <a:latin typeface="Cambria Math"/>
                      </a:rPr>
                      <m:t> </m:t>
                    </m:r>
                    <m:r>
                      <a:rPr lang="es-EC" sz="1300" b="0" i="1">
                        <a:latin typeface="Cambria Math"/>
                      </a:rPr>
                      <m:t>𝑑𝑒𝑙</m:t>
                    </m:r>
                    <m:r>
                      <a:rPr lang="es-EC" sz="1300" b="0" i="1">
                        <a:latin typeface="Cambria Math"/>
                      </a:rPr>
                      <m:t> </m:t>
                    </m:r>
                    <m:r>
                      <a:rPr lang="es-EC" sz="1300" b="0" i="1">
                        <a:latin typeface="Cambria Math"/>
                      </a:rPr>
                      <m:t>h𝑢𝑠𝑖𝑙𝑙𝑜</m:t>
                    </m:r>
                    <m:r>
                      <a:rPr lang="es-EC" sz="1300" b="0" i="1">
                        <a:latin typeface="Cambria Math"/>
                      </a:rPr>
                      <m:t> </m:t>
                    </m:r>
                    <m:r>
                      <a:rPr lang="es-EC" sz="1300" b="0" i="1">
                        <a:latin typeface="Cambria Math"/>
                      </a:rPr>
                      <m:t>𝑑𝑒</m:t>
                    </m:r>
                    <m:r>
                      <a:rPr lang="es-EC" sz="1300" b="0" i="1">
                        <a:latin typeface="Cambria Math"/>
                      </a:rPr>
                      <m:t> </m:t>
                    </m:r>
                    <m:r>
                      <a:rPr lang="es-EC" sz="1300" b="0" i="1">
                        <a:latin typeface="Cambria Math"/>
                      </a:rPr>
                      <m:t>𝐵𝑜𝑙𝑎𝑠</m:t>
                    </m:r>
                  </m:oMath>
                </a14:m>
                <a:endParaRPr lang="en-US" sz="1300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254817"/>
                <a:ext cx="3200400" cy="1707583"/>
              </a:xfrm>
              <a:prstGeom prst="rect">
                <a:avLst/>
              </a:prstGeom>
              <a:blipFill rotWithShape="1">
                <a:blip r:embed="rId8"/>
                <a:stretch>
                  <a:fillRect l="-190" b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5181600" y="4096956"/>
                <a:ext cx="4572000" cy="15148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300" b="1" i="1">
                          <a:latin typeface="Cambria Math"/>
                        </a:rPr>
                        <m:t>𝑻</m:t>
                      </m:r>
                      <m:r>
                        <a:rPr lang="es-EC" sz="1300" i="1">
                          <a:latin typeface="Cambria Math"/>
                        </a:rPr>
                        <m:t>=</m:t>
                      </m:r>
                      <m:r>
                        <a:rPr lang="es-EC" sz="1300" i="1">
                          <a:latin typeface="Cambria Math"/>
                        </a:rPr>
                        <m:t>𝑇𝑜𝑟𝑞𝑢𝑒</m:t>
                      </m:r>
                      <m:r>
                        <a:rPr lang="es-EC" sz="1300" i="1">
                          <a:latin typeface="Cambria Math"/>
                        </a:rPr>
                        <m:t> </m:t>
                      </m:r>
                      <m:r>
                        <a:rPr lang="es-EC" sz="1300" i="1">
                          <a:latin typeface="Cambria Math"/>
                        </a:rPr>
                        <m:t>𝑟𝑒𝑞𝑢𝑒𝑟𝑖𝑑𝑜</m:t>
                      </m:r>
                      <m:r>
                        <a:rPr lang="es-EC" sz="1300" i="1">
                          <a:latin typeface="Cambria Math"/>
                        </a:rPr>
                        <m:t>  (</m:t>
                      </m:r>
                      <m:r>
                        <a:rPr lang="es-EC" sz="1300" i="1">
                          <a:latin typeface="Cambria Math"/>
                        </a:rPr>
                        <m:t>𝑜𝑛𝑧</m:t>
                      </m:r>
                      <m:r>
                        <a:rPr lang="es-EC" sz="1300" i="1">
                          <a:latin typeface="Cambria Math"/>
                        </a:rPr>
                        <m:t>∗</m:t>
                      </m:r>
                      <m:r>
                        <a:rPr lang="es-EC" sz="1300" i="1">
                          <a:latin typeface="Cambria Math"/>
                        </a:rPr>
                        <m:t>𝑝𝑢𝑙𝑔</m:t>
                      </m:r>
                      <m:r>
                        <a:rPr lang="es-EC" sz="13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300" dirty="0" smtClean="0"/>
              </a:p>
              <a:p>
                <a:endParaRPr lang="en-US" sz="13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300" b="1" i="1">
                          <a:latin typeface="Cambria Math"/>
                        </a:rPr>
                        <m:t>𝑰𝒐</m:t>
                      </m:r>
                      <m:r>
                        <a:rPr lang="es-EC" sz="1300" i="1">
                          <a:latin typeface="Cambria Math"/>
                        </a:rPr>
                        <m:t>=</m:t>
                      </m:r>
                      <m:r>
                        <a:rPr lang="es-EC" sz="1300" i="1">
                          <a:latin typeface="Cambria Math"/>
                        </a:rPr>
                        <m:t>𝐶𝑎𝑟𝑔𝑎</m:t>
                      </m:r>
                      <m:r>
                        <a:rPr lang="es-EC" sz="1300" i="1">
                          <a:latin typeface="Cambria Math"/>
                        </a:rPr>
                        <m:t> </m:t>
                      </m:r>
                      <m:r>
                        <a:rPr lang="es-EC" sz="1300" i="1">
                          <a:latin typeface="Cambria Math"/>
                        </a:rPr>
                        <m:t>𝐼𝑛𝑒𝑟𝑐𝑖𝑎𝑙</m:t>
                      </m:r>
                      <m:r>
                        <a:rPr lang="es-EC" sz="1300" i="1">
                          <a:latin typeface="Cambria Math"/>
                        </a:rPr>
                        <m:t> (</m:t>
                      </m:r>
                      <m:r>
                        <a:rPr lang="es-EC" sz="1300" i="1">
                          <a:latin typeface="Cambria Math"/>
                        </a:rPr>
                        <m:t>𝑙𝑏</m:t>
                      </m:r>
                      <m:r>
                        <a:rPr lang="es-EC" sz="1300" i="1">
                          <a:latin typeface="Cambria Math"/>
                        </a:rPr>
                        <m:t>∗</m:t>
                      </m:r>
                      <m:r>
                        <a:rPr lang="es-EC" sz="1300" i="1">
                          <a:latin typeface="Cambria Math"/>
                        </a:rPr>
                        <m:t>𝑝𝑢𝑙𝑔</m:t>
                      </m:r>
                      <m:r>
                        <a:rPr lang="es-EC" sz="1300" i="1">
                          <a:latin typeface="Cambria Math"/>
                        </a:rPr>
                        <m:t>)²</m:t>
                      </m:r>
                    </m:oMath>
                  </m:oMathPara>
                </a14:m>
                <a:endParaRPr lang="en-US" sz="1300" dirty="0" smtClean="0"/>
              </a:p>
              <a:p>
                <a:endParaRPr lang="en-US" sz="13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1300" b="1" i="1">
                              <a:latin typeface="Cambria Math"/>
                            </a:rPr>
                            <m:t>𝒘</m:t>
                          </m:r>
                        </m:e>
                        <m:sup>
                          <m:r>
                            <a:rPr lang="es-EC" sz="13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s-EC" sz="1300" i="1">
                          <a:latin typeface="Cambria Math"/>
                        </a:rPr>
                        <m:t>=</m:t>
                      </m:r>
                      <m:r>
                        <a:rPr lang="es-EC" sz="1300" i="1">
                          <a:latin typeface="Cambria Math"/>
                        </a:rPr>
                        <m:t>𝑠𝑡𝑒𝑝</m:t>
                      </m:r>
                      <m:r>
                        <a:rPr lang="es-EC" sz="1300" i="1">
                          <a:latin typeface="Cambria Math"/>
                        </a:rPr>
                        <m:t> </m:t>
                      </m:r>
                      <m:r>
                        <a:rPr lang="es-EC" sz="1300" i="1">
                          <a:latin typeface="Cambria Math"/>
                        </a:rPr>
                        <m:t>𝑟𝑎𝑡𝑒</m:t>
                      </m:r>
                      <m:r>
                        <a:rPr lang="es-EC" sz="1300" i="1">
                          <a:latin typeface="Cambria Math"/>
                        </a:rPr>
                        <m:t>(</m:t>
                      </m:r>
                      <m:r>
                        <a:rPr lang="es-EC" sz="1300" i="1">
                          <a:latin typeface="Cambria Math"/>
                        </a:rPr>
                        <m:t>𝑝𝑎𝑠𝑜𝑠</m:t>
                      </m:r>
                      <m:r>
                        <a:rPr lang="es-EC" sz="1300" i="1">
                          <a:latin typeface="Cambria Math"/>
                        </a:rPr>
                        <m:t>/</m:t>
                      </m:r>
                      <m:r>
                        <a:rPr lang="es-EC" sz="1300" i="1">
                          <a:latin typeface="Cambria Math"/>
                        </a:rPr>
                        <m:t>𝑠</m:t>
                      </m:r>
                      <m:r>
                        <a:rPr lang="es-EC" sz="13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300" dirty="0" smtClean="0"/>
              </a:p>
              <a:p>
                <a:endParaRPr lang="en-US" sz="13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1300" b="1" i="1">
                          <a:latin typeface="Cambria Math"/>
                        </a:rPr>
                        <m:t>𝜽</m:t>
                      </m:r>
                      <m:r>
                        <a:rPr lang="es-EC" sz="1300" b="1" i="1">
                          <a:latin typeface="Cambria Math"/>
                        </a:rPr>
                        <m:t>=</m:t>
                      </m:r>
                      <m:r>
                        <a:rPr lang="es-EC" sz="1300" i="1">
                          <a:latin typeface="Cambria Math"/>
                        </a:rPr>
                        <m:t>Á</m:t>
                      </m:r>
                      <m:r>
                        <a:rPr lang="es-EC" sz="1300" i="1">
                          <a:latin typeface="Cambria Math"/>
                        </a:rPr>
                        <m:t>𝑛𝑔𝑢𝑙𝑜</m:t>
                      </m:r>
                      <m:r>
                        <a:rPr lang="es-EC" sz="1300" i="1">
                          <a:latin typeface="Cambria Math"/>
                        </a:rPr>
                        <m:t> </m:t>
                      </m:r>
                      <m:r>
                        <a:rPr lang="es-EC" sz="1300" i="1">
                          <a:latin typeface="Cambria Math"/>
                        </a:rPr>
                        <m:t>𝑑𝑒</m:t>
                      </m:r>
                      <m:r>
                        <a:rPr lang="es-EC" sz="1300" i="1">
                          <a:latin typeface="Cambria Math"/>
                        </a:rPr>
                        <m:t> </m:t>
                      </m:r>
                      <m:r>
                        <a:rPr lang="es-EC" sz="1300" i="1">
                          <a:latin typeface="Cambria Math"/>
                        </a:rPr>
                        <m:t>𝑃𝑎𝑠𝑜</m:t>
                      </m:r>
                      <m:r>
                        <a:rPr lang="es-EC" sz="13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13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300" i="1">
                              <a:latin typeface="Cambria Math"/>
                            </a:rPr>
                            <m:t>𝑔𝑟𝑎𝑑𝑜𝑠</m:t>
                          </m:r>
                        </m:e>
                      </m:d>
                      <m:r>
                        <a:rPr lang="es-EC" sz="1300" i="1">
                          <a:latin typeface="Cambria Math"/>
                        </a:rPr>
                        <m:t>𝑚𝑜𝑡𝑜𝑟</m:t>
                      </m:r>
                      <m:r>
                        <a:rPr lang="es-EC" sz="1300" i="1">
                          <a:latin typeface="Cambria Math"/>
                        </a:rPr>
                        <m:t> </m:t>
                      </m:r>
                      <m:r>
                        <a:rPr lang="es-EC" sz="1300" i="1">
                          <a:latin typeface="Cambria Math"/>
                        </a:rPr>
                        <m:t>𝑝𝑎𝑠𝑜</m:t>
                      </m:r>
                      <m:r>
                        <a:rPr lang="es-EC" sz="1300" i="1">
                          <a:latin typeface="Cambria Math"/>
                        </a:rPr>
                        <m:t> </m:t>
                      </m:r>
                      <m:r>
                        <a:rPr lang="es-EC" sz="1300" i="1">
                          <a:latin typeface="Cambria Math"/>
                        </a:rPr>
                        <m:t>𝑎</m:t>
                      </m:r>
                      <m:r>
                        <a:rPr lang="es-EC" sz="1300" i="1">
                          <a:latin typeface="Cambria Math"/>
                        </a:rPr>
                        <m:t> </m:t>
                      </m:r>
                      <m:r>
                        <a:rPr lang="es-EC" sz="1300" i="1">
                          <a:latin typeface="Cambria Math"/>
                        </a:rPr>
                        <m:t>𝑝𝑎𝑠𝑜</m:t>
                      </m:r>
                    </m:oMath>
                  </m:oMathPara>
                </a14:m>
                <a:endParaRPr lang="en-US" sz="1300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096956"/>
                <a:ext cx="4572000" cy="1514838"/>
              </a:xfrm>
              <a:prstGeom prst="rect">
                <a:avLst/>
              </a:prstGeom>
              <a:blipFill rotWithShape="1">
                <a:blip r:embed="rId9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12 Rectángulo"/>
          <p:cNvSpPr/>
          <p:nvPr/>
        </p:nvSpPr>
        <p:spPr>
          <a:xfrm>
            <a:off x="638175" y="53427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dirty="0"/>
              <a:t>El torque necesario para acelerar </a:t>
            </a:r>
            <a:r>
              <a:rPr lang="es-EC" sz="1400" dirty="0" smtClean="0"/>
              <a:t>el sistema</a:t>
            </a:r>
            <a:endParaRPr lang="en-US" sz="1400" dirty="0"/>
          </a:p>
        </p:txBody>
      </p:sp>
      <p:sp>
        <p:nvSpPr>
          <p:cNvPr id="14" name="1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Rectángulo"/>
              <p:cNvSpPr/>
              <p:nvPr/>
            </p:nvSpPr>
            <p:spPr>
              <a:xfrm>
                <a:off x="304800" y="5627034"/>
                <a:ext cx="5638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𝑻𝒐𝒓𝒒𝒖𝒆</m:t>
                      </m:r>
                      <m:r>
                        <a:rPr lang="es-EC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es-EC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𝒕𝒐𝒕𝒂𝒍</m:t>
                      </m:r>
                      <m:r>
                        <a:rPr lang="es-EC" i="1">
                          <a:solidFill>
                            <a:srgbClr val="C00000"/>
                          </a:solidFill>
                          <a:latin typeface="Cambria Math"/>
                        </a:rPr>
                        <m:t>=7.046 </m:t>
                      </m:r>
                      <m:r>
                        <a:rPr lang="es-EC" i="1">
                          <a:solidFill>
                            <a:srgbClr val="C00000"/>
                          </a:solidFill>
                          <a:latin typeface="Cambria Math"/>
                        </a:rPr>
                        <m:t>𝑥</m:t>
                      </m:r>
                      <m:r>
                        <a:rPr lang="es-EC" i="1">
                          <a:solidFill>
                            <a:srgbClr val="C00000"/>
                          </a:solidFill>
                          <a:latin typeface="Cambria Math"/>
                        </a:rPr>
                        <m:t> 2.5=17.615  </m:t>
                      </m:r>
                      <m:r>
                        <a:rPr lang="es-EC" i="1">
                          <a:solidFill>
                            <a:srgbClr val="C00000"/>
                          </a:solidFill>
                          <a:latin typeface="Cambria Math"/>
                        </a:rPr>
                        <m:t>𝑜𝑛𝑧</m:t>
                      </m:r>
                      <m:r>
                        <a:rPr lang="es-EC" i="1">
                          <a:solidFill>
                            <a:srgbClr val="C00000"/>
                          </a:solidFill>
                          <a:latin typeface="Cambria Math"/>
                        </a:rPr>
                        <m:t>∗</m:t>
                      </m:r>
                      <m:r>
                        <a:rPr lang="es-EC" i="1">
                          <a:solidFill>
                            <a:srgbClr val="C00000"/>
                          </a:solidFill>
                          <a:latin typeface="Cambria Math"/>
                        </a:rPr>
                        <m:t>𝑝𝑢𝑙𝑔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1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627034"/>
                <a:ext cx="56388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57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0156" y="76200"/>
            <a:ext cx="738372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Selecci</a:t>
            </a:r>
            <a:r>
              <a:rPr lang="es-EC" dirty="0" err="1" smtClean="0">
                <a:solidFill>
                  <a:schemeClr val="accent3">
                    <a:lumMod val="50000"/>
                  </a:schemeClr>
                </a:solidFill>
              </a:rPr>
              <a:t>ón</a:t>
            </a:r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 de Elementos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3 Imagen" descr="http://cloudfront.zoro.com/product/large/2HWZ4_AS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" y="942974"/>
            <a:ext cx="1763395" cy="11261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873034" y="762000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Ejes</a:t>
            </a:r>
            <a:endParaRPr lang="en-US" b="1" u="sng" dirty="0"/>
          </a:p>
        </p:txBody>
      </p:sp>
      <p:pic>
        <p:nvPicPr>
          <p:cNvPr id="8" name="7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49"/>
          <a:stretch/>
        </p:blipFill>
        <p:spPr bwMode="auto">
          <a:xfrm>
            <a:off x="951873" y="2786964"/>
            <a:ext cx="1133475" cy="19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457200" y="2232807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u="sng" dirty="0" smtClean="0"/>
              <a:t>Rodamientos Lineales</a:t>
            </a:r>
          </a:p>
          <a:p>
            <a:r>
              <a:rPr lang="es-EC" sz="1600" dirty="0" smtClean="0"/>
              <a:t>SCS16UU </a:t>
            </a:r>
            <a:r>
              <a:rPr lang="es-EC" sz="1600" dirty="0"/>
              <a:t>y SCS16LUU.</a:t>
            </a:r>
            <a:endParaRPr lang="en-US" sz="1600" dirty="0"/>
          </a:p>
        </p:txBody>
      </p:sp>
      <p:pic>
        <p:nvPicPr>
          <p:cNvPr id="10" name="9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76920"/>
            <a:ext cx="1496060" cy="120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Rectángulo"/>
          <p:cNvSpPr/>
          <p:nvPr/>
        </p:nvSpPr>
        <p:spPr>
          <a:xfrm>
            <a:off x="4493751" y="1884498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SFU1605-C7 </a:t>
            </a:r>
            <a:endParaRPr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4629009" y="2232807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SFU1204</a:t>
            </a:r>
            <a:endParaRPr lang="en-US" dirty="0"/>
          </a:p>
        </p:txBody>
      </p:sp>
      <p:sp>
        <p:nvSpPr>
          <p:cNvPr id="13" name="12 Rectángulo"/>
          <p:cNvSpPr/>
          <p:nvPr/>
        </p:nvSpPr>
        <p:spPr>
          <a:xfrm>
            <a:off x="3265939" y="3006673"/>
            <a:ext cx="1621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/>
              <a:t>Acople </a:t>
            </a:r>
            <a:r>
              <a:rPr lang="es-EC" b="1" u="sng" dirty="0" smtClean="0"/>
              <a:t>Flexible</a:t>
            </a:r>
            <a:endParaRPr lang="en-US" dirty="0"/>
          </a:p>
        </p:txBody>
      </p:sp>
      <p:pic>
        <p:nvPicPr>
          <p:cNvPr id="14" name="13 Imagen" descr="P-Series Aluminio Con Tornillo de Fijación Acoplamiento Flexibl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t="8917" r="14514" b="18471"/>
          <a:stretch/>
        </p:blipFill>
        <p:spPr bwMode="auto">
          <a:xfrm>
            <a:off x="3471545" y="3366480"/>
            <a:ext cx="1258570" cy="1120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14 Imagen" descr="Set Screw Jaw Coupli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 t="19524" r="15058" b="22381"/>
          <a:stretch/>
        </p:blipFill>
        <p:spPr bwMode="auto">
          <a:xfrm>
            <a:off x="5668129" y="3441727"/>
            <a:ext cx="1256030" cy="969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 descr="Clamp Style Hub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779" y="3489352"/>
            <a:ext cx="922020" cy="92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16 Rectángulo"/>
          <p:cNvSpPr/>
          <p:nvPr/>
        </p:nvSpPr>
        <p:spPr>
          <a:xfrm>
            <a:off x="5666224" y="2995481"/>
            <a:ext cx="2706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/>
              <a:t>Acoplamiento de Mordaza</a:t>
            </a:r>
            <a:endParaRPr lang="en-US" u="sng" dirty="0"/>
          </a:p>
        </p:txBody>
      </p:sp>
      <p:sp>
        <p:nvSpPr>
          <p:cNvPr id="20" name="19 Rectángulo"/>
          <p:cNvSpPr/>
          <p:nvPr/>
        </p:nvSpPr>
        <p:spPr>
          <a:xfrm>
            <a:off x="5719575" y="758308"/>
            <a:ext cx="249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/>
              <a:t>Motor a Pasos </a:t>
            </a:r>
            <a:r>
              <a:rPr lang="es-EC" b="1" u="sng" dirty="0" smtClean="0"/>
              <a:t>NEMA 23</a:t>
            </a:r>
            <a:endParaRPr lang="en-US" b="1" u="sng" dirty="0"/>
          </a:p>
        </p:txBody>
      </p:sp>
      <p:pic>
        <p:nvPicPr>
          <p:cNvPr id="21" name="Picture 2" descr="Rodamientos de Bolas de Ranura Profun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00" y="4714189"/>
            <a:ext cx="1197573" cy="11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4536879" y="4737625"/>
            <a:ext cx="24314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/>
              <a:t>Rodamiento de Ranura </a:t>
            </a:r>
            <a:endParaRPr lang="es-EC" b="1" u="sng" dirty="0" smtClean="0"/>
          </a:p>
          <a:p>
            <a:r>
              <a:rPr lang="es-EC" b="1" u="sng" dirty="0" smtClean="0"/>
              <a:t>profunda </a:t>
            </a:r>
          </a:p>
          <a:p>
            <a:r>
              <a:rPr lang="es-EC" dirty="0" smtClean="0"/>
              <a:t>6800 </a:t>
            </a:r>
            <a:r>
              <a:rPr lang="es-EC" dirty="0" err="1" smtClean="0"/>
              <a:t>zz</a:t>
            </a:r>
            <a:endParaRPr lang="en-US" dirty="0"/>
          </a:p>
        </p:txBody>
      </p:sp>
      <p:sp>
        <p:nvSpPr>
          <p:cNvPr id="23" name="22 Rectángulo"/>
          <p:cNvSpPr/>
          <p:nvPr/>
        </p:nvSpPr>
        <p:spPr>
          <a:xfrm>
            <a:off x="3121595" y="80758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Husillos de Bolas</a:t>
            </a:r>
            <a:endParaRPr lang="en-US" b="1" u="sng" dirty="0"/>
          </a:p>
        </p:txBody>
      </p:sp>
      <p:pic>
        <p:nvPicPr>
          <p:cNvPr id="101378" name="Picture 2" descr="https://encrypted-tbn0.gstatic.com/images?q=tbn:ANd9GcTlYwOws_OqcoMoMN6JcxTx-TtrUg_v1o9B59H_uNO0VIE6jAE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9" b="18194"/>
          <a:stretch/>
        </p:blipFill>
        <p:spPr bwMode="auto">
          <a:xfrm>
            <a:off x="6075290" y="1131332"/>
            <a:ext cx="1742318" cy="11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9349" y="-76200"/>
            <a:ext cx="8229600" cy="990600"/>
          </a:xfrm>
        </p:spPr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SISTEMA CAD CAM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2" cstate="print"/>
          <a:srcRect l="32670" t="29730" r="35064" b="17567"/>
          <a:stretch/>
        </p:blipFill>
        <p:spPr bwMode="auto">
          <a:xfrm>
            <a:off x="3690225" y="1281112"/>
            <a:ext cx="881775" cy="785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 cstate="print"/>
          <a:srcRect l="24810" t="20791" r="49432" b="25743"/>
          <a:stretch/>
        </p:blipFill>
        <p:spPr bwMode="auto">
          <a:xfrm>
            <a:off x="4977559" y="1257299"/>
            <a:ext cx="585042" cy="723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4" cstate="print"/>
          <a:srcRect l="40545" t="32497" r="34616" b="37571"/>
          <a:stretch/>
        </p:blipFill>
        <p:spPr bwMode="auto">
          <a:xfrm>
            <a:off x="7334250" y="1281112"/>
            <a:ext cx="895349" cy="700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5" cstate="print"/>
          <a:srcRect l="50000" t="35063" r="22436" b="16476"/>
          <a:stretch/>
        </p:blipFill>
        <p:spPr bwMode="auto">
          <a:xfrm>
            <a:off x="5638801" y="1273937"/>
            <a:ext cx="838200" cy="707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6" cstate="print"/>
          <a:srcRect l="49038" t="28507" r="37500" b="16191"/>
          <a:stretch/>
        </p:blipFill>
        <p:spPr bwMode="auto">
          <a:xfrm>
            <a:off x="4638306" y="1281112"/>
            <a:ext cx="331787" cy="700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7" cstate="print"/>
          <a:srcRect l="43109" t="30787" r="24199" b="24173"/>
          <a:stretch/>
        </p:blipFill>
        <p:spPr bwMode="auto">
          <a:xfrm>
            <a:off x="6534152" y="1265617"/>
            <a:ext cx="685800" cy="723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/>
          <p:cNvPicPr/>
          <p:nvPr/>
        </p:nvPicPr>
        <p:blipFill rotWithShape="1">
          <a:blip r:embed="rId8" cstate="print"/>
          <a:srcRect l="33271" t="31020" r="24967" b="24490"/>
          <a:stretch/>
        </p:blipFill>
        <p:spPr bwMode="auto">
          <a:xfrm>
            <a:off x="3670727" y="2043876"/>
            <a:ext cx="1053674" cy="931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/>
          <p:cNvPicPr/>
          <p:nvPr/>
        </p:nvPicPr>
        <p:blipFill rotWithShape="1">
          <a:blip r:embed="rId9" cstate="print"/>
          <a:srcRect l="39926" t="32653" r="27620" b="36641"/>
          <a:stretch/>
        </p:blipFill>
        <p:spPr bwMode="auto">
          <a:xfrm>
            <a:off x="4804199" y="2019300"/>
            <a:ext cx="962024" cy="931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10" cstate="print"/>
          <a:srcRect l="42166" t="32932" r="32737" b="23264"/>
          <a:stretch/>
        </p:blipFill>
        <p:spPr bwMode="auto">
          <a:xfrm>
            <a:off x="5824065" y="2019300"/>
            <a:ext cx="1039174" cy="933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14 Imagen"/>
          <p:cNvPicPr/>
          <p:nvPr/>
        </p:nvPicPr>
        <p:blipFill rotWithShape="1">
          <a:blip r:embed="rId11" cstate="print"/>
          <a:srcRect l="45663" t="35918" r="36609" b="19031"/>
          <a:stretch/>
        </p:blipFill>
        <p:spPr bwMode="auto">
          <a:xfrm>
            <a:off x="6934201" y="2009774"/>
            <a:ext cx="685798" cy="941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/>
          <p:cNvPicPr/>
          <p:nvPr/>
        </p:nvPicPr>
        <p:blipFill rotWithShape="1">
          <a:blip r:embed="rId12" cstate="print"/>
          <a:srcRect l="39008" t="41740" r="37751" b="21634"/>
          <a:stretch/>
        </p:blipFill>
        <p:spPr bwMode="auto">
          <a:xfrm>
            <a:off x="7672388" y="1998185"/>
            <a:ext cx="862012" cy="954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16 Imagen"/>
          <p:cNvPicPr/>
          <p:nvPr/>
        </p:nvPicPr>
        <p:blipFill rotWithShape="1">
          <a:blip r:embed="rId13" cstate="print"/>
          <a:srcRect l="37173" t="31837" r="30243" b="14694"/>
          <a:stretch/>
        </p:blipFill>
        <p:spPr bwMode="auto">
          <a:xfrm>
            <a:off x="4572000" y="3016120"/>
            <a:ext cx="3270036" cy="2641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3581400" y="1154875"/>
            <a:ext cx="5029200" cy="463632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CuadroTexto"/>
          <p:cNvSpPr txBox="1"/>
          <p:nvPr/>
        </p:nvSpPr>
        <p:spPr>
          <a:xfrm>
            <a:off x="3581400" y="693984"/>
            <a:ext cx="50292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2"/>
                </a:solidFill>
              </a:rPr>
              <a:t>Diseño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asistido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por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ordenador</a:t>
            </a:r>
            <a:r>
              <a:rPr lang="en-US" dirty="0" smtClean="0">
                <a:solidFill>
                  <a:schemeClr val="accent2"/>
                </a:solidFill>
              </a:rPr>
              <a:t> (CAD</a:t>
            </a:r>
            <a:r>
              <a:rPr lang="en-US" dirty="0" smtClean="0"/>
              <a:t>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7936"/>
            <a:ext cx="2801610" cy="525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1143000"/>
          </a:xfrm>
        </p:spPr>
        <p:txBody>
          <a:bodyPr>
            <a:normAutofit/>
          </a:bodyPr>
          <a:lstStyle/>
          <a:p>
            <a:r>
              <a:rPr lang="es-EC" sz="3200" b="1" dirty="0" smtClean="0">
                <a:solidFill>
                  <a:schemeClr val="accent3">
                    <a:lumMod val="75000"/>
                  </a:schemeClr>
                </a:solidFill>
              </a:rPr>
              <a:t>CAE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s-EC" sz="3200" dirty="0" smtClean="0">
                <a:solidFill>
                  <a:schemeClr val="accent3">
                    <a:lumMod val="75000"/>
                  </a:schemeClr>
                </a:solidFill>
              </a:rPr>
              <a:t>Ingeniería </a:t>
            </a:r>
            <a:r>
              <a:rPr lang="es-EC" sz="3200" dirty="0">
                <a:solidFill>
                  <a:schemeClr val="accent3">
                    <a:lumMod val="75000"/>
                  </a:schemeClr>
                </a:solidFill>
              </a:rPr>
              <a:t>Asistida por Ordenador 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05141"/>
              </p:ext>
            </p:extLst>
          </p:nvPr>
        </p:nvGraphicFramePr>
        <p:xfrm>
          <a:off x="651681" y="1600200"/>
          <a:ext cx="2514600" cy="236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0" name="Visio" r:id="rId3" imgW="2621117" imgH="2482865" progId="Visio.Drawing.11">
                  <p:embed/>
                </p:oleObj>
              </mc:Choice>
              <mc:Fallback>
                <p:oleObj name="Visio" r:id="rId3" imgW="2621117" imgH="248286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81" y="1600200"/>
                        <a:ext cx="2514600" cy="2369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5 Imagen"/>
          <p:cNvPicPr/>
          <p:nvPr/>
        </p:nvPicPr>
        <p:blipFill rotWithShape="1">
          <a:blip r:embed="rId5" cstate="print"/>
          <a:srcRect l="37212" t="25623" r="22868" b="19426"/>
          <a:stretch/>
        </p:blipFill>
        <p:spPr bwMode="auto">
          <a:xfrm>
            <a:off x="4048835" y="1066800"/>
            <a:ext cx="1970964" cy="1319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15287" y="1066800"/>
            <a:ext cx="295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MÉTODO ANÁLISIS POR F.E.M</a:t>
            </a:r>
            <a:endParaRPr lang="en-US" dirty="0"/>
          </a:p>
        </p:txBody>
      </p:sp>
      <p:sp>
        <p:nvSpPr>
          <p:cNvPr id="8" name="7 Rectángulo"/>
          <p:cNvSpPr/>
          <p:nvPr/>
        </p:nvSpPr>
        <p:spPr>
          <a:xfrm>
            <a:off x="262717" y="4170045"/>
            <a:ext cx="34915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sz="1600" dirty="0"/>
              <a:t>C</a:t>
            </a:r>
            <a:r>
              <a:rPr lang="es-EC" sz="1600" dirty="0" smtClean="0"/>
              <a:t>omprobar </a:t>
            </a:r>
            <a:r>
              <a:rPr lang="es-EC" sz="1600" dirty="0"/>
              <a:t>que no se sobrepasan los esfuerzos límites en las guías y en la </a:t>
            </a:r>
            <a:r>
              <a:rPr lang="es-EC" sz="1600" dirty="0" smtClean="0"/>
              <a:t>estructura</a:t>
            </a:r>
            <a:endParaRPr lang="es-EC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sz="1600" dirty="0" smtClean="0"/>
              <a:t> </a:t>
            </a:r>
            <a:r>
              <a:rPr lang="es-EC" sz="1600" dirty="0"/>
              <a:t>D</a:t>
            </a:r>
            <a:r>
              <a:rPr lang="es-EC" sz="1600" dirty="0" smtClean="0"/>
              <a:t>eterminar </a:t>
            </a:r>
            <a:r>
              <a:rPr lang="es-EC" sz="1600" dirty="0"/>
              <a:t>la deflexión máxima de los ejes. </a:t>
            </a:r>
            <a:endParaRPr lang="en-US" sz="1600" dirty="0"/>
          </a:p>
        </p:txBody>
      </p:sp>
      <p:pic>
        <p:nvPicPr>
          <p:cNvPr id="9" name="8 Imagen"/>
          <p:cNvPicPr/>
          <p:nvPr/>
        </p:nvPicPr>
        <p:blipFill rotWithShape="1">
          <a:blip r:embed="rId6" cstate="print"/>
          <a:srcRect l="33557" t="30232" r="22826" b="16751"/>
          <a:stretch/>
        </p:blipFill>
        <p:spPr bwMode="auto">
          <a:xfrm>
            <a:off x="4038600" y="2514600"/>
            <a:ext cx="1992573" cy="1670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7" cstate="print"/>
          <a:srcRect l="40705" t="32212" r="22116" b="14482"/>
          <a:stretch/>
        </p:blipFill>
        <p:spPr bwMode="auto">
          <a:xfrm>
            <a:off x="4060209" y="4270594"/>
            <a:ext cx="1970964" cy="1520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/>
          <p:cNvPicPr/>
          <p:nvPr/>
        </p:nvPicPr>
        <p:blipFill rotWithShape="1">
          <a:blip r:embed="rId8" cstate="print"/>
          <a:srcRect l="37341" t="25940" r="21473" b="21323"/>
          <a:stretch/>
        </p:blipFill>
        <p:spPr bwMode="auto">
          <a:xfrm>
            <a:off x="6206799" y="1066800"/>
            <a:ext cx="2057400" cy="1319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/>
          <p:cNvPicPr/>
          <p:nvPr/>
        </p:nvPicPr>
        <p:blipFill rotWithShape="1">
          <a:blip r:embed="rId9" cstate="print"/>
          <a:srcRect l="41186" t="25940" r="24679" b="19898"/>
          <a:stretch/>
        </p:blipFill>
        <p:spPr bwMode="auto">
          <a:xfrm>
            <a:off x="6206799" y="2514600"/>
            <a:ext cx="2057400" cy="1655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10" cstate="print"/>
          <a:srcRect l="41186" t="31641" r="25320" b="19328"/>
          <a:stretch/>
        </p:blipFill>
        <p:spPr bwMode="auto">
          <a:xfrm>
            <a:off x="6206799" y="4267200"/>
            <a:ext cx="2057400" cy="1520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251365" y="3810000"/>
            <a:ext cx="173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chemeClr val="bg1"/>
                </a:solidFill>
              </a:rPr>
              <a:t>3.5 </a:t>
            </a:r>
            <a:r>
              <a:rPr lang="es-EC" sz="1400" dirty="0" err="1" smtClean="0">
                <a:solidFill>
                  <a:schemeClr val="bg1"/>
                </a:solidFill>
              </a:rPr>
              <a:t>Mpa</a:t>
            </a:r>
            <a:r>
              <a:rPr lang="es-EC" sz="1400" dirty="0" smtClean="0">
                <a:solidFill>
                  <a:schemeClr val="bg1"/>
                </a:solidFill>
              </a:rPr>
              <a:t> &lt; 84 </a:t>
            </a:r>
            <a:r>
              <a:rPr lang="es-EC" sz="1400" dirty="0" err="1">
                <a:solidFill>
                  <a:schemeClr val="bg1"/>
                </a:solidFill>
              </a:rPr>
              <a:t>Mpa</a:t>
            </a:r>
            <a:r>
              <a:rPr lang="es-EC" sz="1400" dirty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400800" y="3733800"/>
            <a:ext cx="146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chemeClr val="bg1"/>
                </a:solidFill>
              </a:rPr>
              <a:t>16 </a:t>
            </a:r>
            <a:r>
              <a:rPr lang="es-EC" sz="1400" dirty="0" err="1" smtClean="0">
                <a:solidFill>
                  <a:schemeClr val="bg1"/>
                </a:solidFill>
              </a:rPr>
              <a:t>Mpa</a:t>
            </a:r>
            <a:r>
              <a:rPr lang="es-EC" sz="1400" dirty="0" smtClean="0">
                <a:solidFill>
                  <a:schemeClr val="bg1"/>
                </a:solidFill>
              </a:rPr>
              <a:t>&lt; 84 </a:t>
            </a:r>
            <a:r>
              <a:rPr lang="es-EC" sz="1400" dirty="0" err="1">
                <a:solidFill>
                  <a:schemeClr val="bg1"/>
                </a:solidFill>
              </a:rPr>
              <a:t>Mpa</a:t>
            </a:r>
            <a:r>
              <a:rPr lang="es-EC" sz="1400" dirty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5396" y="228600"/>
            <a:ext cx="8229600" cy="1143000"/>
          </a:xfrm>
        </p:spPr>
        <p:txBody>
          <a:bodyPr>
            <a:normAutofit/>
          </a:bodyPr>
          <a:lstStyle/>
          <a:p>
            <a:r>
              <a:rPr lang="es-EC" b="1" u="sng" dirty="0">
                <a:solidFill>
                  <a:schemeClr val="accent3">
                    <a:lumMod val="50000"/>
                  </a:schemeClr>
                </a:solidFill>
              </a:rPr>
              <a:t>CONSTRUCCION DE PIEZAS </a:t>
            </a:r>
            <a:endParaRPr lang="en-US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3 Imagen" descr="C:\Users\Ultrabook\Desktop\New folder\IMG_210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21002" r="7886" b="16162"/>
          <a:stretch/>
        </p:blipFill>
        <p:spPr bwMode="auto">
          <a:xfrm rot="5400000">
            <a:off x="2949569" y="3763623"/>
            <a:ext cx="2297477" cy="1099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C:\Users\Ultrabook\Desktop\New folder\IMG_212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3773" r="22038" b="21208"/>
          <a:stretch/>
        </p:blipFill>
        <p:spPr bwMode="auto">
          <a:xfrm>
            <a:off x="475396" y="3343910"/>
            <a:ext cx="1360227" cy="13480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C:\Users\Ultrabook\Desktop\New folder\IMG_212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36516" r="4577" b="28402"/>
          <a:stretch/>
        </p:blipFill>
        <p:spPr bwMode="auto">
          <a:xfrm>
            <a:off x="495301" y="4818228"/>
            <a:ext cx="2991704" cy="68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98" y="3343910"/>
            <a:ext cx="16002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Ultrabook\Desktop\New folder\IMG_207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4" t="3467" r="15385" b="27467"/>
          <a:stretch/>
        </p:blipFill>
        <p:spPr bwMode="auto">
          <a:xfrm>
            <a:off x="4724400" y="1882504"/>
            <a:ext cx="1983105" cy="1667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C:\Users\Ultrabook\Desktop\New folder\IMG_208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16197" r="5919" b="40613"/>
          <a:stretch/>
        </p:blipFill>
        <p:spPr bwMode="auto">
          <a:xfrm>
            <a:off x="4724400" y="3727712"/>
            <a:ext cx="3879281" cy="1734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603912" y="1524000"/>
            <a:ext cx="2971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Aleación Aluminio 6063</a:t>
            </a:r>
          </a:p>
          <a:p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/>
              <a:t>Resistencia mecánica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/>
              <a:t>Durabilidad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/>
              <a:t>Resistencia </a:t>
            </a:r>
            <a:r>
              <a:rPr lang="es-EC" dirty="0"/>
              <a:t>a la corrosión.</a:t>
            </a:r>
            <a:endParaRPr lang="en-U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783705" y="1542823"/>
            <a:ext cx="23602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 smtClean="0"/>
              <a:t>Duralón</a:t>
            </a:r>
            <a:endParaRPr lang="es-EC" b="1" dirty="0" smtClean="0"/>
          </a:p>
          <a:p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/>
              <a:t>Rigidez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/>
              <a:t>D</a:t>
            </a:r>
            <a:r>
              <a:rPr lang="es-EC" dirty="0" smtClean="0"/>
              <a:t>ureza</a:t>
            </a:r>
            <a:r>
              <a:rPr lang="es-EC" dirty="0"/>
              <a:t>, </a:t>
            </a:r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/>
              <a:t>Ductilidad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err="1" smtClean="0"/>
              <a:t>Manufacturabilidad</a:t>
            </a:r>
            <a:r>
              <a:rPr lang="es-EC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4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9107" y="-228600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ENSAMBLE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3 Imagen" descr="C:\Users\Ultrabook\Desktop\New folder\IMG_216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4" b="17867"/>
          <a:stretch/>
        </p:blipFill>
        <p:spPr bwMode="auto">
          <a:xfrm rot="10800000">
            <a:off x="533400" y="645994"/>
            <a:ext cx="3254486" cy="91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653 Grupo"/>
          <p:cNvGrpSpPr>
            <a:grpSpLocks/>
          </p:cNvGrpSpPr>
          <p:nvPr/>
        </p:nvGrpSpPr>
        <p:grpSpPr bwMode="auto">
          <a:xfrm>
            <a:off x="534537" y="1633966"/>
            <a:ext cx="3253349" cy="1676399"/>
            <a:chOff x="0" y="0"/>
            <a:chExt cx="46291" cy="25336"/>
          </a:xfrm>
        </p:grpSpPr>
        <p:pic>
          <p:nvPicPr>
            <p:cNvPr id="654" name="Imagen 361" descr="IMG_22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9" r="3159" b="12880"/>
            <a:stretch>
              <a:fillRect/>
            </a:stretch>
          </p:blipFill>
          <p:spPr bwMode="auto">
            <a:xfrm rot="5400000">
              <a:off x="22955" y="2000"/>
              <a:ext cx="25146" cy="21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uadro de texto 283"/>
            <p:cNvSpPr txBox="1">
              <a:spLocks noChangeArrowheads="1"/>
            </p:cNvSpPr>
            <p:nvPr/>
          </p:nvSpPr>
          <p:spPr bwMode="auto">
            <a:xfrm>
              <a:off x="24765" y="381"/>
              <a:ext cx="17049" cy="30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Low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Acople Husillo Motor</a:t>
              </a:r>
              <a:endParaRPr kumimoji="0" lang="es-MX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56" name="Imagen 360" descr="IMG_22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9" r="12012"/>
            <a:stretch>
              <a:fillRect/>
            </a:stretch>
          </p:blipFill>
          <p:spPr bwMode="auto">
            <a:xfrm rot="5400000">
              <a:off x="-762" y="762"/>
              <a:ext cx="25336" cy="23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onector angular 24"/>
            <p:cNvSpPr>
              <a:spLocks noChangeShapeType="1"/>
            </p:cNvSpPr>
            <p:nvPr/>
          </p:nvSpPr>
          <p:spPr bwMode="auto">
            <a:xfrm rot="5400000">
              <a:off x="32003" y="3810"/>
              <a:ext cx="7359" cy="5734"/>
            </a:xfrm>
            <a:prstGeom prst="bentConnector3">
              <a:avLst>
                <a:gd name="adj1" fmla="val 49958"/>
              </a:avLst>
            </a:prstGeom>
            <a:noFill/>
            <a:ln w="25400">
              <a:solidFill>
                <a:srgbClr val="F79646"/>
              </a:solidFill>
              <a:miter lim="800000"/>
              <a:headEnd/>
              <a:tailEnd type="arrow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673 Grupo"/>
          <p:cNvGrpSpPr>
            <a:grpSpLocks/>
          </p:cNvGrpSpPr>
          <p:nvPr/>
        </p:nvGrpSpPr>
        <p:grpSpPr bwMode="auto">
          <a:xfrm>
            <a:off x="534537" y="3442433"/>
            <a:ext cx="3253349" cy="1237939"/>
            <a:chOff x="0" y="3238"/>
            <a:chExt cx="57150" cy="16193"/>
          </a:xfrm>
        </p:grpSpPr>
        <p:pic>
          <p:nvPicPr>
            <p:cNvPr id="675" name="Imagen 362" descr="IMG_217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" t="3101" r="3607" b="4733"/>
            <a:stretch>
              <a:fillRect/>
            </a:stretch>
          </p:blipFill>
          <p:spPr bwMode="auto">
            <a:xfrm>
              <a:off x="10287" y="3810"/>
              <a:ext cx="19812" cy="15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" name="Imagen 364" descr="IMG_21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" r="49580"/>
            <a:stretch>
              <a:fillRect/>
            </a:stretch>
          </p:blipFill>
          <p:spPr bwMode="auto">
            <a:xfrm rot="5400000">
              <a:off x="35814" y="-1906"/>
              <a:ext cx="15812" cy="26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7" name="Imagen 363" descr="IMG_21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" t="6989" r="7695" b="19720"/>
            <a:stretch>
              <a:fillRect/>
            </a:stretch>
          </p:blipFill>
          <p:spPr bwMode="auto">
            <a:xfrm rot="5400000">
              <a:off x="-3048" y="6858"/>
              <a:ext cx="15621" cy="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onector recto de flecha 289"/>
            <p:cNvSpPr>
              <a:spLocks/>
            </p:cNvSpPr>
            <p:nvPr/>
          </p:nvSpPr>
          <p:spPr bwMode="auto">
            <a:xfrm flipH="1">
              <a:off x="2286" y="3238"/>
              <a:ext cx="209" cy="5639"/>
            </a:xfrm>
            <a:prstGeom prst="straightConnector1">
              <a:avLst/>
            </a:prstGeom>
            <a:noFill/>
            <a:ln w="254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5" name="30 Grupo"/>
          <p:cNvGrpSpPr>
            <a:grpSpLocks/>
          </p:cNvGrpSpPr>
          <p:nvPr/>
        </p:nvGrpSpPr>
        <p:grpSpPr bwMode="auto">
          <a:xfrm>
            <a:off x="533400" y="4765300"/>
            <a:ext cx="3255299" cy="990600"/>
            <a:chOff x="0" y="0"/>
            <a:chExt cx="56769" cy="16954"/>
          </a:xfrm>
        </p:grpSpPr>
        <p:pic>
          <p:nvPicPr>
            <p:cNvPr id="365" name="Imagen 365" descr="IMG_227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479" cy="16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6" name="Imagen 366" descr="IMG_22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" y="0"/>
              <a:ext cx="22289" cy="16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" name="Imagen 367" descr="IMG_228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09" b="19650"/>
            <a:stretch>
              <a:fillRect/>
            </a:stretch>
          </p:blipFill>
          <p:spPr bwMode="auto">
            <a:xfrm rot="5400000">
              <a:off x="42577" y="2571"/>
              <a:ext cx="16764" cy="11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onector recto de flecha 287"/>
            <p:cNvSpPr>
              <a:spLocks/>
            </p:cNvSpPr>
            <p:nvPr/>
          </p:nvSpPr>
          <p:spPr bwMode="auto">
            <a:xfrm flipH="1">
              <a:off x="33337" y="2667"/>
              <a:ext cx="902" cy="5105"/>
            </a:xfrm>
            <a:prstGeom prst="straightConnector1">
              <a:avLst/>
            </a:prstGeom>
            <a:noFill/>
            <a:ln w="254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6" name="25 Imagen" descr="C:\Users\Ultrabook\Desktop\New folder\IMG_2187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2" t="51921" r="20513" b="2351"/>
          <a:stretch/>
        </p:blipFill>
        <p:spPr bwMode="auto">
          <a:xfrm>
            <a:off x="3887338" y="651764"/>
            <a:ext cx="2259232" cy="1180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26 Imagen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38" y="1921793"/>
            <a:ext cx="2259232" cy="210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9" name="702 Grupo"/>
          <p:cNvGrpSpPr>
            <a:grpSpLocks/>
          </p:cNvGrpSpPr>
          <p:nvPr/>
        </p:nvGrpSpPr>
        <p:grpSpPr bwMode="auto">
          <a:xfrm>
            <a:off x="3929443" y="4024681"/>
            <a:ext cx="3309557" cy="1720117"/>
            <a:chOff x="0" y="0"/>
            <a:chExt cx="44288" cy="23694"/>
          </a:xfrm>
        </p:grpSpPr>
        <p:pic>
          <p:nvPicPr>
            <p:cNvPr id="703" name="Imagen 3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" y="0"/>
              <a:ext cx="43891" cy="1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4" name="Imagen 350" descr="IMG_226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2" t="29369" r="46526" b="-2415"/>
            <a:stretch>
              <a:fillRect/>
            </a:stretch>
          </p:blipFill>
          <p:spPr bwMode="auto">
            <a:xfrm rot="5400000">
              <a:off x="79" y="12086"/>
              <a:ext cx="11450" cy="11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5" name="Imagen 6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9" y="12245"/>
              <a:ext cx="26319" cy="11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" name="Imagen 372" descr="IMG_211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7" t="34402" r="24921" b="11964"/>
            <a:stretch>
              <a:fillRect/>
            </a:stretch>
          </p:blipFill>
          <p:spPr bwMode="auto">
            <a:xfrm rot="5400000">
              <a:off x="9223" y="14471"/>
              <a:ext cx="11449" cy="6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33 Imagen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52385"/>
          <a:stretch/>
        </p:blipFill>
        <p:spPr bwMode="auto">
          <a:xfrm>
            <a:off x="6181827" y="631336"/>
            <a:ext cx="2188936" cy="198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34 Imagen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26" y="2539955"/>
            <a:ext cx="2495874" cy="149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35 Imagen" descr="C:\Users\Ultrabook\Desktop\New folder\IMG_2191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r="20859" b="15531"/>
          <a:stretch/>
        </p:blipFill>
        <p:spPr bwMode="auto">
          <a:xfrm rot="5400000">
            <a:off x="7117625" y="4169887"/>
            <a:ext cx="1714380" cy="1423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8491" y="533400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Definición del Problema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84452"/>
            <a:ext cx="8382000" cy="3701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 smtClean="0"/>
              <a:t>Inconvenientes de la </a:t>
            </a:r>
            <a:r>
              <a:rPr lang="es-MX" sz="2000" dirty="0"/>
              <a:t>fabricación de circuitos impresos con métodos </a:t>
            </a:r>
            <a:r>
              <a:rPr lang="es-MX" sz="2000" dirty="0" smtClean="0"/>
              <a:t>manuales:</a:t>
            </a:r>
          </a:p>
          <a:p>
            <a:pPr marL="0" indent="0">
              <a:buNone/>
            </a:pPr>
            <a:endParaRPr lang="es-MX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000" b="1" dirty="0"/>
              <a:t>U</a:t>
            </a:r>
            <a:r>
              <a:rPr lang="es-MX" sz="2000" b="1" dirty="0" smtClean="0"/>
              <a:t>tilización </a:t>
            </a:r>
            <a:r>
              <a:rPr lang="es-MX" sz="2000" b="1" dirty="0"/>
              <a:t>de químicos como el cloruro férrico </a:t>
            </a:r>
            <a:r>
              <a:rPr lang="es-MX" sz="2000" dirty="0"/>
              <a:t>que resultan perjudiciales para la </a:t>
            </a:r>
            <a:r>
              <a:rPr lang="es-MX" sz="2000" dirty="0" smtClean="0"/>
              <a:t>salud.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000" b="1" dirty="0" smtClean="0"/>
              <a:t>Tiempo </a:t>
            </a:r>
            <a:r>
              <a:rPr lang="es-MX" sz="2000" b="1" dirty="0"/>
              <a:t>y el esfuerzo invertido por </a:t>
            </a:r>
            <a:r>
              <a:rPr lang="es-MX" sz="2000" b="1" dirty="0" smtClean="0"/>
              <a:t>los estudiantes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s-EC" sz="20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EC" sz="2000" b="1" dirty="0" smtClean="0"/>
              <a:t>Los </a:t>
            </a:r>
            <a:r>
              <a:rPr lang="es-EC" sz="2000" b="1" dirty="0"/>
              <a:t>circuitos cada día presentan mayor densidad</a:t>
            </a:r>
            <a:r>
              <a:rPr lang="es-EC" sz="2000" dirty="0"/>
              <a:t> </a:t>
            </a:r>
            <a:r>
              <a:rPr lang="es-EC" sz="2000" dirty="0" smtClean="0"/>
              <a:t>lo que </a:t>
            </a:r>
            <a:r>
              <a:rPr lang="es-EC" sz="2000" dirty="0"/>
              <a:t>exige mayor exactitud y precisión.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Sistema de Control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5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2400" y="15240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i="1" dirty="0"/>
              <a:t>Diagrama de bloques de los componentes del </a:t>
            </a:r>
            <a:r>
              <a:rPr lang="es-EC" sz="2000" b="1" i="1" dirty="0" smtClean="0"/>
              <a:t>sistema:</a:t>
            </a:r>
            <a:endParaRPr lang="es-EC" sz="2000" b="1" i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989678"/>
              </p:ext>
            </p:extLst>
          </p:nvPr>
        </p:nvGraphicFramePr>
        <p:xfrm>
          <a:off x="1824431" y="1828800"/>
          <a:ext cx="5495137" cy="3733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4" name="Visio" r:id="rId3" imgW="6119101" imgH="3663539" progId="Visio.Drawing.11">
                  <p:embed/>
                </p:oleObj>
              </mc:Choice>
              <mc:Fallback>
                <p:oleObj name="Visio" r:id="rId3" imgW="6119101" imgH="366353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431" y="1828800"/>
                        <a:ext cx="5495137" cy="37337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1578768" cy="1109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8" descr="https://encrypted-tbn0.gstatic.com/images?q=tbn:ANd9GcTsusGtzzxZDxA6GF6pmMvbSk9fYmKrRbMC1qopD-o_A9DI8hko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52328"/>
            <a:ext cx="1304302" cy="13043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ecx.images-amazon.com/images/I/51OpMuOQZoL._SY300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03" y="746480"/>
            <a:ext cx="1157416" cy="11574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t0.gstatic.com/images?q=tbn:ANd9GcTas5Zwd7yf0HQAbQQyCFQSW2Enw6jeIsppqM7gjpPquOyUzFB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52328"/>
            <a:ext cx="1298504" cy="13043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 descr="C:\Users\Ultrabook\Desktop\New folder\IMG_219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r="20859" b="15531"/>
          <a:stretch/>
        </p:blipFill>
        <p:spPr bwMode="auto">
          <a:xfrm rot="5400000">
            <a:off x="7444196" y="2550525"/>
            <a:ext cx="1287780" cy="1066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 descr="http://i.ebayimg.com/t/300W-12V-48V-DC-High-speed-air-cooled-Spindle-Motor-for-Engraving-Milling-/00/s/MTYwMFgxNjAw/z/fY0AAMXQhpdRuvcT/$(KGrHqJ,!q!FCrzcNDbhBRuvcSiZ!w~~60_3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86" y="746480"/>
            <a:ext cx="1257300" cy="1257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14 Imagen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0" t="8363" r="27937" b="10732"/>
          <a:stretch/>
        </p:blipFill>
        <p:spPr bwMode="auto">
          <a:xfrm>
            <a:off x="7731208" y="4267200"/>
            <a:ext cx="713755" cy="809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6261" name="Picture 5" descr="http://www.notebookcheck.org/uploads/tx_nbc2/samsung-ativ-smart-pc-xe500t1c-a01fr-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7" y="4303816"/>
            <a:ext cx="1368754" cy="9125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D:\Tesis\R\caja diana\formato2.jpe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7794" r="5613" b="5203"/>
          <a:stretch/>
        </p:blipFill>
        <p:spPr bwMode="auto">
          <a:xfrm>
            <a:off x="1143000" y="809620"/>
            <a:ext cx="739807" cy="10090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16 Conector recto de flecha"/>
          <p:cNvCxnSpPr>
            <a:stCxn id="96262" idx="3"/>
          </p:cNvCxnSpPr>
          <p:nvPr/>
        </p:nvCxnSpPr>
        <p:spPr>
          <a:xfrm>
            <a:off x="1882807" y="1314168"/>
            <a:ext cx="1097895" cy="1200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2112168" y="2917049"/>
            <a:ext cx="554832" cy="664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flipV="1">
            <a:off x="858773" y="4019282"/>
            <a:ext cx="970027" cy="284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2980702" y="4953000"/>
            <a:ext cx="981698" cy="499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4430486" y="1914384"/>
            <a:ext cx="0" cy="3716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flipH="1" flipV="1">
            <a:off x="7127792" y="4213352"/>
            <a:ext cx="644608" cy="501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 flipV="1">
            <a:off x="5491171" y="4953000"/>
            <a:ext cx="0" cy="499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 flipH="1">
            <a:off x="6022904" y="1990584"/>
            <a:ext cx="274482" cy="2954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H="1">
            <a:off x="7127792" y="3167957"/>
            <a:ext cx="442852" cy="81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81000" y="605096"/>
            <a:ext cx="3714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i="1" dirty="0" smtClean="0"/>
              <a:t>Microcontrolador:</a:t>
            </a:r>
            <a:endParaRPr lang="es-EC" sz="2000" b="1" i="1" dirty="0"/>
          </a:p>
        </p:txBody>
      </p:sp>
      <p:pic>
        <p:nvPicPr>
          <p:cNvPr id="101378" name="Picture 2" descr="https://encrypted-tbn3.gstatic.com/images?q=tbn:ANd9GcQt1i9D_QL0xEIYMZ-LcTeJLoW9mDH8SHKpX38i1XXQ5rK_7b1j-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74794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https://encrypted-tbn0.gstatic.com/images?q=tbn:ANd9GcQOV-G1gMoLDdyKhx6kRmbNZnRL3A9YRmmsUnxPdEnYQyjl1B0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09" y="2438400"/>
            <a:ext cx="3210991" cy="214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t2.gstatic.com/images?q=tbn:ANd9GcTy32kQywfIOmthra25Eq1qq5u7fQSh9W97PgJYexS3y3wYUEQF2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37862"/>
            <a:ext cx="1333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6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Control de posición y velocidad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578547"/>
              </p:ext>
            </p:extLst>
          </p:nvPr>
        </p:nvGraphicFramePr>
        <p:xfrm>
          <a:off x="4572000" y="2733018"/>
          <a:ext cx="3990975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8" name="Visio" r:id="rId3" imgW="4013296" imgH="1780212" progId="Visio.Drawing.11">
                  <p:embed/>
                </p:oleObj>
              </mc:Choice>
              <mc:Fallback>
                <p:oleObj name="Visio" r:id="rId3" imgW="4013296" imgH="178021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733018"/>
                        <a:ext cx="3990975" cy="178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0" name="Picture 6" descr="http://t3.gstatic.com/images?q=tbn:ANd9GcS3BuKSba9QdnNCcY3Qzt1qlTkomhKn8d3EDY8ERFxu7wLP-fgxr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61"/>
          <a:stretch/>
        </p:blipFill>
        <p:spPr bwMode="auto">
          <a:xfrm>
            <a:off x="2432829" y="2551385"/>
            <a:ext cx="14446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432828" y="1981200"/>
            <a:ext cx="120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Frecuencia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990600" y="1981200"/>
            <a:ext cx="109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Velocidad</a:t>
            </a:r>
            <a:endParaRPr lang="es-EC" dirty="0"/>
          </a:p>
        </p:txBody>
      </p:sp>
      <p:pic>
        <p:nvPicPr>
          <p:cNvPr id="103432" name="Picture 8" descr="http://www.ehu.es/daq_tutorial/Doc/Irudiak/Tema%209_clip_image010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42229" r="46472" b="21701"/>
          <a:stretch/>
        </p:blipFill>
        <p:spPr bwMode="auto">
          <a:xfrm>
            <a:off x="2354662" y="4493170"/>
            <a:ext cx="1315027" cy="6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990600" y="3962400"/>
            <a:ext cx="95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Posición</a:t>
            </a:r>
            <a:endParaRPr lang="es-EC" dirty="0"/>
          </a:p>
        </p:txBody>
      </p:sp>
      <p:cxnSp>
        <p:nvCxnSpPr>
          <p:cNvPr id="9" name="8 Conector recto de flecha"/>
          <p:cNvCxnSpPr>
            <a:stCxn id="10" idx="3"/>
            <a:endCxn id="7" idx="1"/>
          </p:cNvCxnSpPr>
          <p:nvPr/>
        </p:nvCxnSpPr>
        <p:spPr>
          <a:xfrm>
            <a:off x="2090325" y="2165866"/>
            <a:ext cx="3425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2019697" y="4153056"/>
            <a:ext cx="3425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angular"/>
          <p:cNvCxnSpPr>
            <a:stCxn id="7" idx="3"/>
          </p:cNvCxnSpPr>
          <p:nvPr/>
        </p:nvCxnSpPr>
        <p:spPr>
          <a:xfrm>
            <a:off x="3633991" y="2165866"/>
            <a:ext cx="938009" cy="90463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angular"/>
          <p:cNvCxnSpPr/>
          <p:nvPr/>
        </p:nvCxnSpPr>
        <p:spPr>
          <a:xfrm flipV="1">
            <a:off x="2982399" y="3270610"/>
            <a:ext cx="1600111" cy="882446"/>
          </a:xfrm>
          <a:prstGeom prst="bentConnector3">
            <a:avLst>
              <a:gd name="adj1" fmla="val 7069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2432829" y="3962400"/>
            <a:ext cx="1099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Flancos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6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Título"/>
          <p:cNvSpPr>
            <a:spLocks noGrp="1"/>
          </p:cNvSpPr>
          <p:nvPr>
            <p:ph type="title"/>
          </p:nvPr>
        </p:nvSpPr>
        <p:spPr>
          <a:xfrm>
            <a:off x="1409204" y="685800"/>
            <a:ext cx="65532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Interpolación lineal – G00/G01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1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9" y="2286000"/>
            <a:ext cx="4029075" cy="29813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5410200" y="2888717"/>
                <a:ext cx="2968890" cy="1166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∆</m:t>
                      </m:r>
                      <m:r>
                        <a:rPr lang="es-EC" i="1">
                          <a:latin typeface="Cambria Math"/>
                        </a:rPr>
                        <m:t>𝑥</m:t>
                      </m:r>
                      <m:r>
                        <a:rPr lang="es-EC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1−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s-EC" i="1">
                          <a:latin typeface="Cambria Math"/>
                        </a:rPr>
                        <m:t>∙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400 </m:t>
                          </m:r>
                          <m:r>
                            <a:rPr lang="es-EC" i="1">
                              <a:latin typeface="Cambria Math"/>
                            </a:rPr>
                            <m:t>𝑝𝑎𝑠𝑜𝑠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5</m:t>
                          </m:r>
                          <m:r>
                            <a:rPr lang="es-EC" i="1">
                              <a:latin typeface="Cambria Math"/>
                            </a:rPr>
                            <m:t>𝑚𝑚</m:t>
                          </m:r>
                        </m:den>
                      </m:f>
                    </m:oMath>
                  </m:oMathPara>
                </a14:m>
                <a:endParaRPr lang="es-EC" i="1" dirty="0" smtClean="0"/>
              </a:p>
              <a:p>
                <a:endParaRPr lang="es-EC" i="1" dirty="0" smtClean="0"/>
              </a:p>
              <a:p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∆</m:t>
                    </m:r>
                    <m:r>
                      <a:rPr lang="es-EC" i="1">
                        <a:latin typeface="Cambria Math"/>
                      </a:rPr>
                      <m:t>𝑥</m:t>
                    </m:r>
                    <m:r>
                      <a:rPr lang="es-EC" i="1">
                        <a:latin typeface="Cambria Math"/>
                      </a:rPr>
                      <m:t> =</m:t>
                    </m:r>
                    <m:r>
                      <a:rPr lang="es-EC" i="1">
                        <a:latin typeface="Cambria Math"/>
                      </a:rPr>
                      <m:t>𝑛𝑝𝑥</m:t>
                    </m:r>
                  </m:oMath>
                </a14:m>
                <a:r>
                  <a:rPr lang="es-EC" dirty="0" smtClean="0"/>
                  <a:t> </a:t>
                </a:r>
                <a:endParaRPr lang="es-EC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2888717"/>
                <a:ext cx="2968890" cy="1166794"/>
              </a:xfrm>
              <a:prstGeom prst="rect">
                <a:avLst/>
              </a:prstGeom>
              <a:blipFill rotWithShape="1">
                <a:blip r:embed="rId3"/>
                <a:stretch>
                  <a:fillRect b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8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5762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8" y="1499156"/>
            <a:ext cx="4268784" cy="281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41 Rectángulo"/>
          <p:cNvSpPr/>
          <p:nvPr/>
        </p:nvSpPr>
        <p:spPr>
          <a:xfrm>
            <a:off x="617483" y="1035269"/>
            <a:ext cx="3626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/>
              <a:t>Componentes de la velocidad </a:t>
            </a:r>
            <a:r>
              <a:rPr lang="es-EC" b="1" i="1" dirty="0" smtClean="0"/>
              <a:t>lineal:</a:t>
            </a:r>
            <a:endParaRPr lang="es-EC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42 Rectángulo"/>
              <p:cNvSpPr/>
              <p:nvPr/>
            </p:nvSpPr>
            <p:spPr>
              <a:xfrm>
                <a:off x="4876800" y="1283032"/>
                <a:ext cx="3886200" cy="389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𝒅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𝑽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𝑽𝒙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∆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𝑑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∙</m:t>
                      </m:r>
                      <m:r>
                        <a:rPr lang="es-EC" i="1">
                          <a:latin typeface="Cambria Math"/>
                        </a:rPr>
                        <m:t>𝑉</m:t>
                      </m:r>
                      <m:r>
                        <a:rPr lang="es-EC" i="1">
                          <a:latin typeface="Cambria Math"/>
                        </a:rPr>
                        <m:t>       </m:t>
                      </m:r>
                      <m:r>
                        <a:rPr lang="es-EC" b="1" i="1">
                          <a:latin typeface="Cambria Math"/>
                        </a:rPr>
                        <m:t>𝒏𝒗𝒙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8∙</m:t>
                          </m:r>
                          <m:r>
                            <a:rPr lang="es-EC" i="1">
                              <a:latin typeface="Cambria Math"/>
                            </a:rPr>
                            <m:t>𝑉𝑥</m:t>
                          </m:r>
                          <m:r>
                            <a:rPr lang="es-EC" i="1">
                              <a:latin typeface="Cambria Math"/>
                            </a:rPr>
                            <m:t>∙</m:t>
                          </m:r>
                          <m:r>
                            <a:rPr lang="es-EC" i="1">
                              <a:latin typeface="Cambria Math"/>
                            </a:rPr>
                            <m:t>𝑇</m:t>
                          </m:r>
                          <m:r>
                            <a:rPr lang="es-EC" i="1">
                              <a:latin typeface="Cambria Math"/>
                            </a:rPr>
                            <m:t>0 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𝑽𝒚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∆</m:t>
                          </m:r>
                          <m:r>
                            <a:rPr lang="es-EC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𝑑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∙</m:t>
                      </m:r>
                      <m:r>
                        <a:rPr lang="es-EC" i="1">
                          <a:latin typeface="Cambria Math"/>
                        </a:rPr>
                        <m:t>𝑉</m:t>
                      </m:r>
                      <m:r>
                        <a:rPr lang="es-EC" i="1">
                          <a:latin typeface="Cambria Math"/>
                        </a:rPr>
                        <m:t>       </m:t>
                      </m:r>
                      <m:r>
                        <a:rPr lang="es-EC" b="1" i="1">
                          <a:latin typeface="Cambria Math"/>
                        </a:rPr>
                        <m:t>𝒏𝒗𝒚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8∙</m:t>
                          </m:r>
                          <m:r>
                            <a:rPr lang="es-EC" i="1">
                              <a:latin typeface="Cambria Math"/>
                            </a:rPr>
                            <m:t>𝑉𝑦</m:t>
                          </m:r>
                          <m:r>
                            <a:rPr lang="es-EC" i="1">
                              <a:latin typeface="Cambria Math"/>
                            </a:rPr>
                            <m:t>∙</m:t>
                          </m:r>
                          <m:r>
                            <a:rPr lang="es-EC" i="1">
                              <a:latin typeface="Cambria Math"/>
                            </a:rPr>
                            <m:t>𝑇</m:t>
                          </m:r>
                          <m:r>
                            <a:rPr lang="es-EC" i="1">
                              <a:latin typeface="Cambria Math"/>
                            </a:rPr>
                            <m:t>0 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𝑽𝒛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∆</m:t>
                          </m:r>
                          <m:r>
                            <a:rPr lang="es-EC" i="1">
                              <a:latin typeface="Cambria Math"/>
                            </a:rPr>
                            <m:t>𝑧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𝑑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∙</m:t>
                      </m:r>
                      <m:r>
                        <a:rPr lang="es-EC" i="1">
                          <a:latin typeface="Cambria Math"/>
                        </a:rPr>
                        <m:t>𝑉</m:t>
                      </m:r>
                      <m:r>
                        <a:rPr lang="es-EC" i="1">
                          <a:latin typeface="Cambria Math"/>
                        </a:rPr>
                        <m:t>       </m:t>
                      </m:r>
                      <m:r>
                        <a:rPr lang="es-EC" b="1" i="1">
                          <a:latin typeface="Cambria Math"/>
                        </a:rPr>
                        <m:t>𝒏𝒗𝒛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8∙</m:t>
                          </m:r>
                          <m:r>
                            <a:rPr lang="es-EC" i="1">
                              <a:latin typeface="Cambria Math"/>
                            </a:rPr>
                            <m:t>𝑉𝑧</m:t>
                          </m:r>
                          <m:r>
                            <a:rPr lang="es-EC" i="1">
                              <a:latin typeface="Cambria Math"/>
                            </a:rPr>
                            <m:t>∙</m:t>
                          </m:r>
                          <m:r>
                            <a:rPr lang="es-EC" i="1">
                              <a:latin typeface="Cambria Math"/>
                            </a:rPr>
                            <m:t>𝑇</m:t>
                          </m:r>
                          <m:r>
                            <a:rPr lang="es-EC" i="1">
                              <a:latin typeface="Cambria Math"/>
                            </a:rPr>
                            <m:t>0 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3" name="4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283032"/>
                <a:ext cx="3886200" cy="38985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43 Rectángulo"/>
          <p:cNvSpPr/>
          <p:nvPr/>
        </p:nvSpPr>
        <p:spPr>
          <a:xfrm>
            <a:off x="533400" y="4343400"/>
            <a:ext cx="56234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400" dirty="0"/>
              <a:t>d = distancia total a recorrer.</a:t>
            </a:r>
          </a:p>
          <a:p>
            <a:pPr lvl="0"/>
            <a:r>
              <a:rPr lang="es-EC" sz="1400" dirty="0"/>
              <a:t>V = velocidad lineal de avance de la herramienta.</a:t>
            </a:r>
          </a:p>
          <a:p>
            <a:pPr lvl="0"/>
            <a:r>
              <a:rPr lang="es-EC" sz="1400" dirty="0"/>
              <a:t>t = tiempo total que toma recorrer la distancia d.</a:t>
            </a:r>
          </a:p>
          <a:p>
            <a:pPr lvl="0"/>
            <a:r>
              <a:rPr lang="es-EC" sz="1400" dirty="0" err="1" smtClean="0"/>
              <a:t>Δx</a:t>
            </a:r>
            <a:r>
              <a:rPr lang="es-EC" sz="1400" dirty="0" smtClean="0"/>
              <a:t>, </a:t>
            </a:r>
            <a:r>
              <a:rPr lang="es-EC" sz="1400" dirty="0" err="1" smtClean="0"/>
              <a:t>Δy</a:t>
            </a:r>
            <a:r>
              <a:rPr lang="es-EC" sz="1400" dirty="0" smtClean="0"/>
              <a:t>, </a:t>
            </a:r>
            <a:r>
              <a:rPr lang="es-EC" sz="1400" dirty="0" err="1" smtClean="0"/>
              <a:t>Δz</a:t>
            </a:r>
            <a:r>
              <a:rPr lang="es-EC" sz="1400" dirty="0" smtClean="0"/>
              <a:t> </a:t>
            </a:r>
            <a:r>
              <a:rPr lang="es-EC" sz="1400" dirty="0"/>
              <a:t>=</a:t>
            </a:r>
            <a:r>
              <a:rPr lang="es-EC" sz="1400" dirty="0" smtClean="0"/>
              <a:t> </a:t>
            </a:r>
            <a:r>
              <a:rPr lang="es-EC" sz="1400" dirty="0"/>
              <a:t>distancia a recorrer en </a:t>
            </a:r>
            <a:r>
              <a:rPr lang="es-EC" sz="1400" dirty="0" smtClean="0"/>
              <a:t>cada eje.</a:t>
            </a:r>
            <a:endParaRPr lang="es-EC" sz="1400" dirty="0"/>
          </a:p>
          <a:p>
            <a:pPr lvl="0"/>
            <a:r>
              <a:rPr lang="es-EC" sz="1400" dirty="0" err="1" smtClean="0"/>
              <a:t>Vx</a:t>
            </a:r>
            <a:r>
              <a:rPr lang="es-EC" sz="1400" dirty="0" smtClean="0"/>
              <a:t>, </a:t>
            </a:r>
            <a:r>
              <a:rPr lang="es-EC" sz="1400" dirty="0" err="1" smtClean="0"/>
              <a:t>Vy</a:t>
            </a:r>
            <a:r>
              <a:rPr lang="es-EC" sz="1400" dirty="0" smtClean="0"/>
              <a:t>, </a:t>
            </a:r>
            <a:r>
              <a:rPr lang="es-EC" sz="1400" dirty="0" err="1" smtClean="0"/>
              <a:t>Vz</a:t>
            </a:r>
            <a:r>
              <a:rPr lang="es-EC" sz="1400" dirty="0" smtClean="0"/>
              <a:t> </a:t>
            </a:r>
            <a:r>
              <a:rPr lang="es-EC" sz="1400" dirty="0"/>
              <a:t>=</a:t>
            </a:r>
            <a:r>
              <a:rPr lang="es-EC" sz="1400" dirty="0" smtClean="0"/>
              <a:t> </a:t>
            </a:r>
            <a:r>
              <a:rPr lang="es-EC" sz="1400" dirty="0"/>
              <a:t>Velocidad de avance </a:t>
            </a:r>
            <a:r>
              <a:rPr lang="es-EC" sz="1400" dirty="0" smtClean="0"/>
              <a:t>en cada eje.</a:t>
            </a:r>
            <a:endParaRPr lang="es-EC" sz="1400" dirty="0"/>
          </a:p>
          <a:p>
            <a:pPr lvl="0"/>
            <a:r>
              <a:rPr lang="es-EC" sz="1400" dirty="0" err="1"/>
              <a:t>n</a:t>
            </a:r>
            <a:r>
              <a:rPr lang="es-EC" sz="1400" dirty="0" err="1" smtClean="0"/>
              <a:t>vx</a:t>
            </a:r>
            <a:r>
              <a:rPr lang="es-EC" sz="1400" dirty="0" smtClean="0"/>
              <a:t>, </a:t>
            </a:r>
            <a:r>
              <a:rPr lang="es-EC" sz="1400" dirty="0" err="1" smtClean="0"/>
              <a:t>nvy</a:t>
            </a:r>
            <a:r>
              <a:rPr lang="es-EC" sz="1400" dirty="0" smtClean="0"/>
              <a:t>, </a:t>
            </a:r>
            <a:r>
              <a:rPr lang="es-EC" sz="1400" dirty="0" err="1" smtClean="0"/>
              <a:t>nvz</a:t>
            </a:r>
            <a:r>
              <a:rPr lang="es-EC" sz="1400" dirty="0" smtClean="0"/>
              <a:t> </a:t>
            </a:r>
            <a:r>
              <a:rPr lang="es-EC" sz="1400" dirty="0"/>
              <a:t>= Cantidad de </a:t>
            </a:r>
            <a:r>
              <a:rPr lang="es-EC" sz="1400" dirty="0" smtClean="0"/>
              <a:t>interrupciones</a:t>
            </a:r>
          </a:p>
          <a:p>
            <a:pPr lvl="0"/>
            <a:r>
              <a:rPr lang="es-EC" sz="1400" dirty="0" smtClean="0"/>
              <a:t>necesarias </a:t>
            </a:r>
            <a:r>
              <a:rPr lang="es-EC" sz="1400" dirty="0"/>
              <a:t>para alcanzar velocidad </a:t>
            </a:r>
            <a:r>
              <a:rPr lang="es-EC" sz="1400" dirty="0" smtClean="0"/>
              <a:t>de avance en cada eje.</a:t>
            </a:r>
            <a:endParaRPr lang="es-EC" sz="1400" dirty="0"/>
          </a:p>
          <a:p>
            <a:pPr lvl="0"/>
            <a:r>
              <a:rPr lang="es-EC" sz="1400" dirty="0"/>
              <a:t>T0 = Tiempo de interrupción por desbordamiento del </a:t>
            </a:r>
            <a:r>
              <a:rPr lang="es-EC" sz="1400" dirty="0" smtClean="0"/>
              <a:t>Timer0</a:t>
            </a:r>
            <a:endParaRPr lang="es-EC" sz="14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Título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5532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Control Velocidad</a:t>
            </a:r>
            <a:b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Motor Porta-herramientas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2895600" cy="45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4572000" y="2438401"/>
            <a:ext cx="419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EC" sz="1400" dirty="0"/>
              <a:t>Inicializar: Ejecuta los comandos necesarios para </a:t>
            </a:r>
            <a:r>
              <a:rPr lang="es-EC" sz="1400" b="1" dirty="0"/>
              <a:t>configurar los valores iniciales</a:t>
            </a:r>
            <a:r>
              <a:rPr lang="es-EC" sz="1400" dirty="0"/>
              <a:t> para el </a:t>
            </a:r>
            <a:r>
              <a:rPr lang="es-EC" sz="1400" b="1" dirty="0"/>
              <a:t>Timer 2</a:t>
            </a:r>
            <a:r>
              <a:rPr lang="es-EC" sz="1400" dirty="0"/>
              <a:t> y el módulo PWM. Solo se utiliza al inicio del programa.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C" sz="1400" dirty="0"/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EC" sz="1400" dirty="0"/>
              <a:t>Ciclo de Trabajo: Con esta función se pude indicar el </a:t>
            </a:r>
            <a:r>
              <a:rPr lang="es-EC" sz="1400" b="1" dirty="0"/>
              <a:t>porcentaje que se desea del ciclo de trabajo, </a:t>
            </a:r>
            <a:r>
              <a:rPr lang="es-EC" sz="1400" dirty="0"/>
              <a:t>variando este valor se puede mover el motor DC a diferentes velocidades.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C" sz="1400" dirty="0"/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EC" sz="1400" dirty="0"/>
              <a:t>Iniciar: La onda PWM se activa.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C" sz="1400" dirty="0"/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EC" sz="1400" dirty="0"/>
              <a:t>Detener: La onda PWM se desactiva.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72000" y="1752600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i="1" dirty="0" smtClean="0"/>
              <a:t>Procedimientos PWM:</a:t>
            </a:r>
            <a:endParaRPr lang="es-EC" sz="2000" b="1" i="1" dirty="0"/>
          </a:p>
        </p:txBody>
      </p:sp>
      <p:sp>
        <p:nvSpPr>
          <p:cNvPr id="7" name="6 Rectángulo"/>
          <p:cNvSpPr/>
          <p:nvPr/>
        </p:nvSpPr>
        <p:spPr>
          <a:xfrm>
            <a:off x="416626" y="3483429"/>
            <a:ext cx="114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i="1" dirty="0" smtClean="0"/>
              <a:t>Módulo</a:t>
            </a:r>
          </a:p>
          <a:p>
            <a:pPr algn="ctr"/>
            <a:r>
              <a:rPr lang="es-EC" sz="2000" b="1" i="1" dirty="0" smtClean="0"/>
              <a:t>PWM</a:t>
            </a:r>
            <a:endParaRPr lang="es-EC" sz="2000" b="1" i="1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Software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3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t2.gstatic.com/images?q=tbn:ANd9GcRc-VAErhR3WDb1_7Zm4iWQzSpxL6lbvh08z__Tm_z38rgOUy-uV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1" y="1367295"/>
            <a:ext cx="2466975" cy="1847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85800" y="723780"/>
            <a:ext cx="2452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i="1" dirty="0" smtClean="0"/>
              <a:t>Software:</a:t>
            </a:r>
            <a:endParaRPr lang="es-EC" sz="2000" b="1" i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990600" y="3581400"/>
            <a:ext cx="2958246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C" dirty="0" smtClean="0"/>
              <a:t>Diseño conceptual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C" dirty="0" smtClean="0"/>
              <a:t>Datos del programa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C" dirty="0" smtClean="0"/>
              <a:t>Arquitectura del programa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C" dirty="0" smtClean="0"/>
              <a:t>Interfaz Hombre-Máquina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C" dirty="0" smtClean="0"/>
              <a:t>Diseño procedimental</a:t>
            </a:r>
            <a:endParaRPr lang="es-EC" dirty="0"/>
          </a:p>
        </p:txBody>
      </p:sp>
      <p:pic>
        <p:nvPicPr>
          <p:cNvPr id="119814" name="Picture 6" descr="https://encrypted-tbn1.gstatic.com/images?q=tbn:ANd9GcTU7F3SgFVDyhXnN0tzAr10mkXUZwZxvB6V3MN3m0-hcrOxk1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64" y="990600"/>
            <a:ext cx="917591" cy="9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3905"/>
              </p:ext>
            </p:extLst>
          </p:nvPr>
        </p:nvGraphicFramePr>
        <p:xfrm>
          <a:off x="4712694" y="1336091"/>
          <a:ext cx="1187026" cy="619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28" name="Visio" r:id="rId5" imgW="7775321" imgH="3671097" progId="Visio.Drawing.11">
                  <p:embed/>
                </p:oleObj>
              </mc:Choice>
              <mc:Fallback>
                <p:oleObj name="Visio" r:id="rId5" imgW="7775321" imgH="367109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2694" y="1336091"/>
                        <a:ext cx="1187026" cy="6191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982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874462"/>
            <a:ext cx="1634764" cy="89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3" name="Picture 15" descr="https://encrypted-tbn1.gstatic.com/images?q=tbn:ANd9GcTRdcrrrUm_rH6K9J9N91Xwnz_2Y3fS_Az9yEbHnEQF10WDZzBH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61" y="3074489"/>
            <a:ext cx="1051038" cy="89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9826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64" y="4915300"/>
            <a:ext cx="7320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9" name="Picture 21" descr="https://encrypted-tbn3.gstatic.com/images?q=tbn:ANd9GcRRzmgtW1Th3EJS3vkPVS6yoDlvWSAkVoC-48jceER0tjt3ghJ2G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64" y="4514916"/>
            <a:ext cx="16383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 flipV="1">
            <a:off x="3200400" y="1945729"/>
            <a:ext cx="1524000" cy="1828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V="1">
            <a:off x="3402486" y="1752600"/>
            <a:ext cx="3528178" cy="24858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flipV="1">
            <a:off x="3922856" y="3408118"/>
            <a:ext cx="3239944" cy="12429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endCxn id="119823" idx="1"/>
          </p:cNvCxnSpPr>
          <p:nvPr/>
        </p:nvCxnSpPr>
        <p:spPr>
          <a:xfrm flipV="1">
            <a:off x="3922856" y="3524316"/>
            <a:ext cx="1217005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3497167" y="5481426"/>
            <a:ext cx="1836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 flipV="1">
            <a:off x="6230363" y="5132620"/>
            <a:ext cx="610081" cy="201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1000" y="710581"/>
            <a:ext cx="2452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i="1" dirty="0" smtClean="0"/>
              <a:t>Datos del programa:</a:t>
            </a:r>
            <a:endParaRPr lang="es-EC" sz="2000" b="1" i="1" dirty="0"/>
          </a:p>
        </p:txBody>
      </p:sp>
      <p:sp>
        <p:nvSpPr>
          <p:cNvPr id="3" name="2 Rectángulo"/>
          <p:cNvSpPr/>
          <p:nvPr/>
        </p:nvSpPr>
        <p:spPr>
          <a:xfrm>
            <a:off x="813498" y="1358963"/>
            <a:ext cx="108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Imágenes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6172200" y="1066800"/>
            <a:ext cx="1457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Herramientas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5715000" y="2355234"/>
            <a:ext cx="2427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Generación de código G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2833687" y="1174297"/>
            <a:ext cx="229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Ejecución del código G</a:t>
            </a:r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098625"/>
              </p:ext>
            </p:extLst>
          </p:nvPr>
        </p:nvGraphicFramePr>
        <p:xfrm>
          <a:off x="841487" y="4038600"/>
          <a:ext cx="3984399" cy="2078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2" name="Visio" r:id="rId3" imgW="7775321" imgH="3671097" progId="Visio.Drawing.11">
                  <p:embed/>
                </p:oleObj>
              </mc:Choice>
              <mc:Fallback>
                <p:oleObj name="Visio" r:id="rId3" imgW="7775321" imgH="367109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487" y="4038600"/>
                        <a:ext cx="3984399" cy="20781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379144"/>
              </p:ext>
            </p:extLst>
          </p:nvPr>
        </p:nvGraphicFramePr>
        <p:xfrm>
          <a:off x="810405" y="1805211"/>
          <a:ext cx="1219200" cy="1852389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1219200"/>
              </a:tblGrid>
              <a:tr h="19686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Pixeles X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19686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Pixeles Y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19686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Longitud X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19686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Longitud Y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8934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Imagen</a:t>
                      </a:r>
                      <a:endParaRPr lang="es-EC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46712"/>
              </p:ext>
            </p:extLst>
          </p:nvPr>
        </p:nvGraphicFramePr>
        <p:xfrm>
          <a:off x="6379399" y="1612837"/>
          <a:ext cx="1042987" cy="731520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1042987"/>
              </a:tblGrid>
              <a:tr h="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Brocas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Fresas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791013"/>
              </p:ext>
            </p:extLst>
          </p:nvPr>
        </p:nvGraphicFramePr>
        <p:xfrm>
          <a:off x="3124200" y="1600200"/>
          <a:ext cx="1701102" cy="2560320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1701102"/>
              </a:tblGrid>
              <a:tr h="20419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effectLst/>
                        </a:rPr>
                        <a:t>Espesor del PCB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407" marR="52407" marT="0" marB="0"/>
                </a:tc>
              </a:tr>
              <a:tr h="1815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effectLst/>
                        </a:rPr>
                        <a:t>Profundidad de fresado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407" marR="52407" marT="0" marB="0"/>
                </a:tc>
              </a:tr>
              <a:tr h="5125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effectLst/>
                        </a:rPr>
                        <a:t>Agujeros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407" marR="52407" marT="0" marB="0"/>
                </a:tc>
              </a:tr>
              <a:tr h="5125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effectLst/>
                        </a:rPr>
                        <a:t>Pistas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407" marR="52407" marT="0" marB="0"/>
                </a:tc>
              </a:tr>
              <a:tr h="11344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effectLst/>
                        </a:rPr>
                        <a:t>Fresa de borde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407" marR="52407" marT="0" marB="0"/>
                </a:tc>
              </a:tr>
              <a:tr h="1361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effectLst/>
                        </a:rPr>
                        <a:t>Código 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407" marR="52407" marT="0" marB="0"/>
                </a:tc>
              </a:tr>
              <a:tr h="920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effectLst/>
                        </a:rPr>
                        <a:t>Tiempo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407" marR="52407" marT="0" marB="0"/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13633"/>
              </p:ext>
            </p:extLst>
          </p:nvPr>
        </p:nvGraphicFramePr>
        <p:xfrm>
          <a:off x="6080385" y="2724566"/>
          <a:ext cx="1696239" cy="3291840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1696239"/>
              </a:tblGrid>
              <a:tr h="179096">
                <a:tc>
                  <a:txBody>
                    <a:bodyPr/>
                    <a:lstStyle/>
                    <a:p>
                      <a:pPr marL="0" indent="1778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Cero de pieza X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730" marR="52730" marT="0" marB="0"/>
                </a:tc>
              </a:tr>
              <a:tr h="179096">
                <a:tc>
                  <a:txBody>
                    <a:bodyPr/>
                    <a:lstStyle/>
                    <a:p>
                      <a:pPr indent="2520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Cero de pieza Y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730" marR="52730" marT="0" marB="0"/>
                </a:tc>
              </a:tr>
              <a:tr h="179096">
                <a:tc>
                  <a:txBody>
                    <a:bodyPr/>
                    <a:lstStyle/>
                    <a:p>
                      <a:pPr indent="2520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Cero de pieza Z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730" marR="52730" marT="0" marB="0"/>
                </a:tc>
              </a:tr>
              <a:tr h="179096">
                <a:tc>
                  <a:txBody>
                    <a:bodyPr/>
                    <a:lstStyle/>
                    <a:p>
                      <a:pPr indent="2520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Posición X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730" marR="52730" marT="0" marB="0"/>
                </a:tc>
              </a:tr>
              <a:tr h="179096">
                <a:tc>
                  <a:txBody>
                    <a:bodyPr/>
                    <a:lstStyle/>
                    <a:p>
                      <a:pPr indent="2520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Posición Y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730" marR="52730" marT="0" marB="0"/>
                </a:tc>
              </a:tr>
              <a:tr h="179096">
                <a:tc>
                  <a:txBody>
                    <a:bodyPr/>
                    <a:lstStyle/>
                    <a:p>
                      <a:pPr indent="2520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Posición Z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730" marR="52730" marT="0" marB="0"/>
                </a:tc>
              </a:tr>
              <a:tr h="179096">
                <a:tc>
                  <a:txBody>
                    <a:bodyPr/>
                    <a:lstStyle/>
                    <a:p>
                      <a:pPr indent="2520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Emisión USB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730" marR="52730" marT="0" marB="0"/>
                </a:tc>
              </a:tr>
              <a:tr h="179096">
                <a:tc>
                  <a:txBody>
                    <a:bodyPr/>
                    <a:lstStyle/>
                    <a:p>
                      <a:pPr indent="2520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Recepción USB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730" marR="52730" marT="0" marB="0"/>
                </a:tc>
              </a:tr>
              <a:tr h="179096">
                <a:tc>
                  <a:txBody>
                    <a:bodyPr/>
                    <a:lstStyle/>
                    <a:p>
                      <a:pPr indent="25209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Línea de código 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2730" marR="52730" marT="0" marB="0"/>
                </a:tc>
              </a:tr>
            </a:tbl>
          </a:graphicData>
        </a:graphic>
      </p:graphicFrame>
      <p:sp>
        <p:nvSpPr>
          <p:cNvPr id="14" name="1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8491" y="914400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Justificación e Importancia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602778"/>
              </p:ext>
            </p:extLst>
          </p:nvPr>
        </p:nvGraphicFramePr>
        <p:xfrm>
          <a:off x="1371600" y="2400300"/>
          <a:ext cx="34290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 de texto 2"/>
          <p:cNvSpPr txBox="1">
            <a:spLocks noChangeArrowheads="1"/>
          </p:cNvSpPr>
          <p:nvPr/>
        </p:nvSpPr>
        <p:spPr bwMode="auto">
          <a:xfrm>
            <a:off x="4953000" y="2400300"/>
            <a:ext cx="2892425" cy="1943100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E40B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C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El 96.67 % de los estudiantes ha realizado circuitos impresos con la tecnología THT (de agujeros pasantes) y utilizando el proceso de Papel Transfer (</a:t>
            </a:r>
            <a:r>
              <a:rPr kumimoji="0" lang="es-EC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Planchado y Ataque Químico).</a:t>
            </a:r>
            <a:endParaRPr kumimoji="0" lang="es-EC" alt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1000" y="710581"/>
            <a:ext cx="350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i="1" dirty="0" smtClean="0"/>
              <a:t>Arquitectura del programa:</a:t>
            </a:r>
            <a:endParaRPr lang="es-EC" sz="2000" b="1" i="1" dirty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539195"/>
              </p:ext>
            </p:extLst>
          </p:nvPr>
        </p:nvGraphicFramePr>
        <p:xfrm>
          <a:off x="533400" y="1126457"/>
          <a:ext cx="4562473" cy="4749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4" name="Visio" r:id="rId3" imgW="4899766" imgH="5093107" progId="Visio.Drawing.11">
                  <p:embed/>
                </p:oleObj>
              </mc:Choice>
              <mc:Fallback>
                <p:oleObj name="Visio" r:id="rId3" imgW="4899766" imgH="509310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26457"/>
                        <a:ext cx="4562473" cy="47492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595676"/>
              </p:ext>
            </p:extLst>
          </p:nvPr>
        </p:nvGraphicFramePr>
        <p:xfrm>
          <a:off x="2895600" y="2514600"/>
          <a:ext cx="3352800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5" name="Visio" r:id="rId5" imgW="3338109" imgH="1709219" progId="Visio.Drawing.11">
                  <p:embed/>
                </p:oleObj>
              </mc:Choice>
              <mc:Fallback>
                <p:oleObj name="Visio" r:id="rId5" imgW="3338109" imgH="170921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514600"/>
                        <a:ext cx="3352800" cy="170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679022"/>
              </p:ext>
            </p:extLst>
          </p:nvPr>
        </p:nvGraphicFramePr>
        <p:xfrm>
          <a:off x="4800600" y="679050"/>
          <a:ext cx="3758125" cy="5341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6" name="Visio" r:id="rId7" imgW="4982982" imgH="7469332" progId="Visio.Drawing.11">
                  <p:embed/>
                </p:oleObj>
              </mc:Choice>
              <mc:Fallback>
                <p:oleObj name="Visio" r:id="rId7" imgW="4982982" imgH="746933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679050"/>
                        <a:ext cx="3758125" cy="53417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1000" y="838200"/>
            <a:ext cx="2487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Localización de agujeros</a:t>
            </a:r>
            <a:endParaRPr lang="es-EC" dirty="0"/>
          </a:p>
        </p:txBody>
      </p:sp>
      <p:pic>
        <p:nvPicPr>
          <p:cNvPr id="3" name="2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 r="70090" b="7635"/>
          <a:stretch/>
        </p:blipFill>
        <p:spPr bwMode="auto">
          <a:xfrm>
            <a:off x="533400" y="1613852"/>
            <a:ext cx="1555531" cy="1657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3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/>
          <a:stretch/>
        </p:blipFill>
        <p:spPr bwMode="auto">
          <a:xfrm>
            <a:off x="3657600" y="1017611"/>
            <a:ext cx="4939665" cy="4866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1" t="8654" b="7635"/>
          <a:stretch/>
        </p:blipFill>
        <p:spPr bwMode="auto">
          <a:xfrm>
            <a:off x="378372" y="3810000"/>
            <a:ext cx="3140622" cy="1657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799135"/>
              </p:ext>
            </p:extLst>
          </p:nvPr>
        </p:nvGraphicFramePr>
        <p:xfrm>
          <a:off x="4038600" y="454366"/>
          <a:ext cx="2790825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9" name="Visio" r:id="rId5" imgW="2791259" imgH="5455358" progId="Visio.Drawing.11">
                  <p:embed/>
                </p:oleObj>
              </mc:Choice>
              <mc:Fallback>
                <p:oleObj name="Visio" r:id="rId5" imgW="2791259" imgH="545535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54366"/>
                        <a:ext cx="2790825" cy="542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41</a:t>
            </a:fld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2" t="9314" r="59464" b="76937"/>
          <a:stretch/>
        </p:blipFill>
        <p:spPr bwMode="auto">
          <a:xfrm>
            <a:off x="1326405" y="1905000"/>
            <a:ext cx="2226725" cy="199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42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1000" y="685800"/>
            <a:ext cx="2375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Identificación de pistas</a:t>
            </a:r>
            <a:endParaRPr lang="es-EC" dirty="0"/>
          </a:p>
        </p:txBody>
      </p:sp>
      <p:pic>
        <p:nvPicPr>
          <p:cNvPr id="3" name="2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52" y="1547648"/>
            <a:ext cx="3438525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06678"/>
            <a:ext cx="3086100" cy="2512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04" y="4343400"/>
            <a:ext cx="485775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640165"/>
              </p:ext>
            </p:extLst>
          </p:nvPr>
        </p:nvGraphicFramePr>
        <p:xfrm>
          <a:off x="3421658" y="858247"/>
          <a:ext cx="2714049" cy="5184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2" name="Visio" r:id="rId6" imgW="3617208" imgH="6884386" progId="Visio.Drawing.11">
                  <p:embed/>
                </p:oleObj>
              </mc:Choice>
              <mc:Fallback>
                <p:oleObj name="Visio" r:id="rId6" imgW="3617208" imgH="688438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1658" y="858247"/>
                        <a:ext cx="2714049" cy="5184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198471"/>
              </p:ext>
            </p:extLst>
          </p:nvPr>
        </p:nvGraphicFramePr>
        <p:xfrm>
          <a:off x="2667000" y="2057400"/>
          <a:ext cx="3940810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3610"/>
                <a:gridCol w="2997200"/>
              </a:tblGrid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Bandera de inicio de programa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:1000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Programa número 1000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G17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Plano XY 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G21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Unidades mm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G40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Cancelar compensación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G54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Memoria cero de pieza G54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G80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Cancelar ciclos enlatados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G90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Coordenadas Absolutas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G94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254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Avance mm/min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3429000" y="1371600"/>
            <a:ext cx="2437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/>
              <a:t>Códigos G </a:t>
            </a:r>
            <a:r>
              <a:rPr lang="es-EC" i="1" dirty="0" smtClean="0"/>
              <a:t>- Encabezado</a:t>
            </a:r>
            <a:endParaRPr lang="es-EC" i="1" dirty="0"/>
          </a:p>
        </p:txBody>
      </p:sp>
      <p:sp>
        <p:nvSpPr>
          <p:cNvPr id="5" name="4 Rectángulo"/>
          <p:cNvSpPr/>
          <p:nvPr/>
        </p:nvSpPr>
        <p:spPr>
          <a:xfrm>
            <a:off x="3352800" y="2025134"/>
            <a:ext cx="2230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/>
              <a:t>Códigos G - Taladrado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2133600" y="2045420"/>
            <a:ext cx="486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/>
              <a:t>Códigos G </a:t>
            </a:r>
            <a:r>
              <a:rPr lang="es-EC" i="1" dirty="0" smtClean="0"/>
              <a:t>- Cambios </a:t>
            </a:r>
            <a:r>
              <a:rPr lang="es-EC" i="1" dirty="0"/>
              <a:t>de herramienta y finalización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385211"/>
              </p:ext>
            </p:extLst>
          </p:nvPr>
        </p:nvGraphicFramePr>
        <p:xfrm>
          <a:off x="2514600" y="2971800"/>
          <a:ext cx="3880286" cy="146304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883086"/>
                <a:gridCol w="2997200"/>
              </a:tblGrid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G80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Cancelar ciclos enlatados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G81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Secuencia de taladrado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G99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Activar nivel R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G98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Activar nivel Inicial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783478"/>
              </p:ext>
            </p:extLst>
          </p:nvPr>
        </p:nvGraphicFramePr>
        <p:xfrm>
          <a:off x="2767306" y="3429000"/>
          <a:ext cx="3761105" cy="73152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763905"/>
                <a:gridCol w="2997200"/>
              </a:tblGrid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G00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Interpolación lineal rápida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G01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Interpolación lineal estándar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444029"/>
              </p:ext>
            </p:extLst>
          </p:nvPr>
        </p:nvGraphicFramePr>
        <p:xfrm>
          <a:off x="2171359" y="2579132"/>
          <a:ext cx="4953000" cy="189166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975770"/>
                <a:gridCol w="3977230"/>
              </a:tblGrid>
              <a:tr h="42862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M03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Encendido del motor portaherramientas sentido horario</a:t>
                      </a:r>
                      <a:endParaRPr lang="es-EC" sz="11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M05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Apagado del motor portaherramientas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M06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Cambio de herramienta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M30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Finalización del Programa CNC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33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G28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Posición referencial HOME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3429000" y="2394466"/>
            <a:ext cx="203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/>
              <a:t>Códigos G - </a:t>
            </a:r>
            <a:r>
              <a:rPr lang="es-EC" i="1" dirty="0" smtClean="0"/>
              <a:t>Fresado</a:t>
            </a:r>
            <a:endParaRPr lang="es-EC" i="1" dirty="0"/>
          </a:p>
        </p:txBody>
      </p:sp>
      <p:sp>
        <p:nvSpPr>
          <p:cNvPr id="11" name="10 Rectángulo"/>
          <p:cNvSpPr/>
          <p:nvPr/>
        </p:nvSpPr>
        <p:spPr>
          <a:xfrm>
            <a:off x="457200" y="8382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Generación </a:t>
            </a:r>
            <a:r>
              <a:rPr lang="en-US" b="1" dirty="0"/>
              <a:t>de código </a:t>
            </a:r>
            <a:r>
              <a:rPr lang="en-US" b="1" dirty="0" smtClean="0"/>
              <a:t>G</a:t>
            </a:r>
            <a:endParaRPr lang="es-EC" dirty="0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43</a:t>
            </a:fld>
            <a:endParaRPr lang="en-US"/>
          </a:p>
        </p:txBody>
      </p:sp>
      <p:pic>
        <p:nvPicPr>
          <p:cNvPr id="13" name="1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4419600"/>
            <a:ext cx="2678338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19" y="4011930"/>
            <a:ext cx="3124200" cy="205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2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0" grpId="0"/>
      <p:bldP spid="8" grpId="0"/>
      <p:bldP spid="8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457200" y="8382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Comunicación USB</a:t>
            </a:r>
            <a:endParaRPr lang="es-EC" dirty="0"/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87103"/>
              </p:ext>
            </p:extLst>
          </p:nvPr>
        </p:nvGraphicFramePr>
        <p:xfrm>
          <a:off x="2674883" y="3316589"/>
          <a:ext cx="2781300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6700"/>
                <a:gridCol w="1244600"/>
              </a:tblGrid>
              <a:tr h="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Comunicación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000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USB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667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Clase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000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HID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667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Versión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000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667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Tipo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000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Full-Speed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667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Velocidad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000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 Mbps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AutoShape 2" descr="data:image/jpeg;base64,/9j/4AAQSkZJRgABAQAAAQABAAD/2wCEAAkGBwgHBhUIBwgVFhQXGSEaGBgYFyUgHhwgIiEgICIdIiIiJzQkIRwnHxwiITEnJyssOi41IiczPjUtNyouLiwBCgoKBQUFDgUFDisZExkrKysrKysrKysrKysrKysrKysrKysrKysrKysrKysrKysrKysrKysrKysrKysrKysrK//AABEIAQMAwgMBIgACEQEDEQH/xAAcAAEAAwEBAQEBAAAAAAAAAAAABgcIBQQDAgH/xABLEAABAgQDBAUHCAUKBwAAAAABAAIDBAURBhIhBzFBUQgTImFxFCM2dIGRsjI1QmJzgqGxFTNScrMXNFSSk6LCw9HSGDdDVcHh4v/EABQBAQAAAAAAAAAAAAAAAAAAAAD/xAAUEQEAAAAAAAAAAAAAAAAAAAAA/9oADAMBAAIRAxEAPwC8UREBERAREQEREBERAREQEREBERAREQEREBERAREQEREBERAREQEREBERAREQEREBERAREQEREBERAREQEREBERAREQEREBERAREQEREBEX5e9sNhe9wAGpJ3AIIbtYxcMJYVdEl4lpiLeHB5gkav+6NfGw4r9bKcXDFuFWR47/PwvNxhzI3P+8NfG44LPm1DFr8XYpfNQ3nqGdiCPqj6Vubjr7hwX62WYtdhHFLJiK/zETzcYfVO53i06+FxxQazRfxrmvaHMNwdQQv6gIiICIiAiIgIiICIiAiIgIiICIiAiIgIiICj2O6PUsQYciUqkzjIRi9l73AnsfSaLc93gSpCiDLmPNl07gyjCpTNShxAXhmVrSDqCb6+C+Gz7ZvOY3kos1K1BkMQ3BpDmk3uL30VsdIn0HZ6w34Xrn9Gv5hmvtW/CgsLA1IqVAw5DpVWnGxXQuyx7QR2Pog34jd4AKQLg4yxZTsHUttRqrIhY6IIY6toJuQ53EjSzSob/LrhL+jzX9m3/egtBFV/8uuEv6PNf2bf96smRmoc7JMm4IOV7Q8X32cLi/fqg+6IiAiIgIiICIiAiIgIiICIiAiIgIvhOzcvISjpudjBkNgLnOcbAAcVS2IdvmSZMLDtJDmA6RIxPa7wxuoHK7vYEF4Iqdwjtzk6hONlMRyIgZtBFY67L/WB1aO+577DVXC0hzczTcFBV3SJ9B2esN+F65/Rr+YZr7VvwrodIn0HZ6w34Xrn9Gv5hmvtW/Cg9vSO9CIPrTf4cVZxWjukd6EQfWm/w4qzigLaGGPRuW+wh/AFi9bQwx6Ny32EP4Ag6aIiAiIgIiICIiAiIgIiICIiAiIgp/pH1aNK0KXpcJxDYz3OfbiIeWwPdmeD7As+LUe2jCUzinCwdToeaPAdna3i4Ws5o79xHPLbisvPY6G8siNIINiDvB5IPytTbEKpHqez2D5S4kwnOhAn9lvyR7GkN9izDISUzUZxsnIwHPiPNmtaLkla32eYcdhXCMGlRXAxAC6IRuzuNyB3C+UeCCI9In0HZ6w34Xrn9Gv5hmvtW/Cuh0ifQdnrDfheuf0a/mGa+1b8KC2Z+nyVSgiDUZOHFaDcNiMDgDqL2ItexOves/dISRpdOrEtLUuThQj1bnPENjW3u6wJyjuKvjEVckcOUh9TqcXKxg9rjwaObisp1efqu0LGfWMh3ix3hsNg3NbwHgBqT4lBdmxfD1Hntn0GYqNHgRHudE7T4LXEjOQNSL8FaEOGyFDEOEwBoFgALAAbgByXOw1R4NAoMGky5uITA2/M8T7TcrpoCIiAiIgIiICIiAiIgIiICIiAiIgKi+kjTZOB5LPQJVjYj3RA97WgF1gy2YjfbXer0VP9JKXLsOS0wB8mMW/1mk/4UH66OEpKnDMec8mZ1vXlvWZRmy5IZy332uSbK3lTvRsmmOoU1Jh3abFDyO5zbD4CriQVb0ifQdnrDfheuDsFq0jQ8HztRqkwGQ2RGkk/u6ADiTuAG9d7pE+g7PWG/C9Z3hRpuNAFPgucWueHCGNbvPZBsN7uAQSjaDjao47rQDIbhBacsCCNTrpcgb4jvw3DvunZBs7bhWR/SdUhjyuI3Ub+qafoj6x4n2ePl2R7MGYchtrNdhgzRHYZvEEH84h4nhuHEq00BERAREQEREBERAREQEREBERAREQEREBRbaXhx2KMHRqdAHnLB8P95uoHtF2+1SlEGTtmmLouCMT9dNQ3dU7zcdltQL77ftNPDxC1TITstUZNs5Ixw+G8Xa5puCFU22DZa6rPdX8OwvPWvFhD/qfWb9fmOPjvrXZ3tDqWCJ0y8Vrny5PnIJ3tPEtvud3bj+KC2ekT6Dw/WG/C9Rzo6UGnTQj1qZgB0aE8Mhk7m3FyQP2uF109tdap+INmkGo0qYD4bo7dRvByv0I4OHJOjX8wzX2rfhQXEiIgIiICIiAiIgIiICIiAiIgIiICIiAiIgIiICrHahsrlcTB1UozWw5veRubF8eT/rcePNWciDFM4yo0x0SkzgfDs7zkJ2naG4kc7HQ8ir06NfzDNfat+FfvpF0mROHoVW8maI4ith5wNS0tccp5i4uOS/HRr+YZr7VvwoLiREQEREBERAREQEREBERAREQEREBERAREQEREBc7EFbkMPUl9UqkbLDYNeZPBoHFxOgXRVE9JSpRfKJSlNJyZXRSOZvlHuGb3oIftG2mz+NIXkIlWQpdr87W73ki4Bc7duO4D3r5bNto03gh7oAlGxIERwc8bni2l2ndu4Ee5QdEG0sP1uQxFSWVSlxs0N405g8WkcHA6FdFUT0a6lF8pm6U5xyZWxQOAN8p94Lfcr2QEREBERAREQEREBERAREQEREBERAREQEREBVL0gsLzFVo0OtSLC50vmERoGuR1jm+6R7iTwVtIRcWKDDiLT2ItjWFa1NGagsiS7ybnqSA0nnlcCB92yYd2NYVo00JqMyJMPBuOuILQeeVoAP3roOV0fcLzFKo0StTzC10xlENpGuRtzm+8T7gDxVtIAALBEBERAREQEREBERAREQEREBERAREQEREBERAREQEREBERAREQEREBERAREQEREBERBH8a4up+DKU2o1SDFcx0QQwIYBNy1zr9pwFrMPHkvHgbH9Kxu6K2lS8ZvVZc3WtaL5s1rZXH9k8lFukd6EQfWm/w4qj/AEZv1094Qv8AMQXnEeIcMvdwF1XFH204cq9WhU2VkZsPivbDaXMYAC4gAm0S9teAKsOc/mj/AN0/ksh7O/TuR9Yh/EEGvZmYgyku6YmorWMaCXOcbAAbySdAFWdW254YkpgwZKBHj2+m1oa32ZiHfgvF0j6jMy+HpeQgvIZFiEv78gBAPdc39gUK2L4Jw9iwxolbjlz4ZAbBD8twR8s27RF9NLW47wgsCl7dMNzkyIEzJTEO5sDlDh/dOb3AqwMSV2Uw5RIlXqAd1cO18ou7UgCwNuJUMbsZwvAqsKoSBiwzCiNfkz5muykGxza625r37af+Ws14M/iMQRyJt7w4P1VMmj4tYP8AGV6qft0wpMxRDmoExC+s5gLR/VcXf3VVmxTD1LxJix8nWpXrIbYDnhtyO0HsAOhHBxUi22YDw5hmkwqhRmGE90TIYeYuDhYkkXuRaw7tUF70yoyVWkWz1NmWxIbtWuabg/8AsHQjgvUqS6NMabMvOQHX6kFhbyDyHB1u+wbfwCu1B4KxWaZQ5XyqrzzITOb3Wv3Abye4KHu2yYIa/KKk8jmIL7fi2/4Lw7Vtm03jSsS03ITLWZWlkUuJIDb3aWt4uuSOF9NdFwZ/YDKNph8grUQxwNM7RkceVhq0Hnc270Fr0DENIxFKeVUWfZFaN+XePFp7TT4gLqLI+zesTmHccwHQnEZoohRW8C1zg0g+G/xC1wgLnVyuUvD8l5bWZ1kJnNx1J32AGrj3AErorJ20LEE5jfG7my7szOs6mXYDpbNlBHC7z2ie8DcAgvSBthwRGjiF+lHNubXdCeB78untU3lJmBOyzZmUjNexwu1zTcEcwRvCofGWxeXoeDnVORqD3x4Lc8UOAyOA+VlFrtsNRcndbivl0esUR5etOw3MRSYUVpfCB+i9upA7nNBJ/dHMoNBoiICIiAiIgqrpHehEH1pv8OKo/wBGb9fPeEL/ADFO9tFFiVvAMVsvDzPhERmj924dbvyOcqU2O4ylcIYheamSIEZuV7gL5SDdrrDUjeDbn3INPzn80f8Aun8lkPZ56dyPrEP4gr4xvtXw3J4eispFRbGjvYWw2sBIBItmcdwAve28qo9idDi1fHkKOGHq4HnXngLfJHiXW9xQaCx7hCUxnQjTpp5Y4HNDiAXyusRe3FpvYj/zZZvr+A8W4PmfKYso+zDcR4BJaO/MNW+0BaQxvjKnYMlYUzU4b3NiRMnYsSNCS6xIuBYe9c+DtUwTHluu/TjQOTmODvdlufYgqLBG2WtUmabL4himYgE2LiPOMHMH6Vt9nXJ5hWtthjQ5nZdMR4DwWubDc0jcQXsIPuWdsc1Cm1fFsedoUtkgvd2G5bX0ALso3ZnXdbvV6Y1k49P2DiTmm2eyBAa4ciHQ7hBRmCpPEs7VXQsIOiCP1ZLuriBhyXbfUkaXLdLr6Yvo2K6bMNjYugR7nRr4ry+/cH3IvbhdSLYTV6dRsYRJirTrITDLuaHPdYXzwza542B9ymu2jH2HKlhV1Fpc42PFiOabs1awNcDfNuubZdOZQd/YniSg1ShGl0eniXiQu0+HmzZr6dZmOrr7jfdoN1lZKzp0dJCZi4tiz7Gnq2QS1x4Xc5tm/wB0n2LRaAoRtSx1LYPopZCeHTUQEQmcuHWO+qPxOnMj47Tto8ngyV8mlgIk24dhnBg/bf3chvPcNVnaVmYeJMR+VYtrRY15zRYpYXuP1WtaDY8BoAB4AEJHsawvM4ixhDnYjD1Mu4RYjzxcDdrb8SXC/gCtRqs8O7Q9m9AprKXR58sYNw6mJdxO8k5dXHmpFtDxrL4JoonokuYj3uyw2Xtc2uSTwAHdyQSKoPdDkIj4e8McR42KyPs5YyJj2SETd5RDPtDgR+IWgdme0iDjp0WVjSHVRYYDsubM1zTpe9hYg6Ed49mfajKTOCMddXEhkulY4e2/0mtcHMPg5oB9qDVeLGMiYVm2RfkmXig+GR11mHZG5zdo8mWn6Z+F1/wVybQtpWHouAYv6KqLIkWYhmG2GD225xZxcN7bNJ37zYd6rjYDQ4tRxsKkWHq5ZhcTwzOBY1vjYud91BpdERAREQEREBVbirYlQ6xNunKXMulnO1LWtDod+YboR4A25AK0kQUlJdH6A2NefxC5zeTIQafeXH8lauF8M0nCtO8ho0tlbvcTq5x5uPE/lwsuwiCKY9wHTsby8Nk/MRWOh3yOYRbtWvcEWO4cvFVxE6Pp6zzeJOzwvA1+NXkiCusHbIMP4bnGz8d7piK0gtMQANaR9INHHvJNtCLHVSzF9Ah4ow9Fo8aOWNiWu4C5FnB24+Fl2UQUi/o/Qc3m8ROt3wf/AKXup+wKjQogdUKvGiAbw1rWX/M2VwIg5tAoVMw7TxIUaUbDhjWw3k83E6ud3ldJEQVxjfZNJ4ur7qvMVWJDJa1uVrAR2RbeSuD/AMP9N/79F/s2/wCquVEFOQtgVOhxA8V2Lob/AKtv+qneP8GSmNaIKfMRzDcx2aHEAvlNraji0g7rhShEEF2a7N5XAxiR/LTGjRAGl2XKA0G9gLned5J4Ddx9mO9ntGxowRJ4OZGaLNis+VbflIOjm357tbEXKlyIKRluj9CEzeaxESzk2DZ3vLiPwVr4Yw5TMLUsU6jy+VgNyTq5x4uceJ/LcLBddEBERAREQEREBERAREQEREBERAREQEREBERAREQEREBERAREQEREBERAREQEREBERAREQEREBERAREQEREBERAREQEREBER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" name="AutoShape 4" descr="data:image/jpeg;base64,/9j/4AAQSkZJRgABAQAAAQABAAD/2wCEAAkGBwgHBhUIBwgVFhQXGSEaGBgYFyUgHhwgIiEgICIdIiIiJzQkIRwnHxwiITEnJyssOi41IiczPjUtNyouLiwBCgoKBQUFDgUFDisZExkrKysrKysrKysrKysrKysrKysrKysrKysrKysrKysrKysrKysrKysrKysrKysrKysrK//AABEIAQMAwgMBIgACEQEDEQH/xAAcAAEAAwEBAQEBAAAAAAAAAAAABgcIBQQDAgH/xABLEAABAgQDBAUHCAUKBwAAAAABAAIDBAURBhIhBzFBUQgTImFxFCM2dIGRsjI1QmJzgqGxFTNScrMXNFSSk6LCw9HSGDdDVcHh4v/EABQBAQAAAAAAAAAAAAAAAAAAAAD/xAAUEQEAAAAAAAAAAAAAAAAAAAAA/9oADAMBAAIRAxEAPwC8UREBERAREQEREBERAREQEREBERAREQEREBERAREQEREBERAREQEREBERAREQEREBERAREQEREBERAREQEREBERAREQEREBERAREQEREBEX5e9sNhe9wAGpJ3AIIbtYxcMJYVdEl4lpiLeHB5gkav+6NfGw4r9bKcXDFuFWR47/PwvNxhzI3P+8NfG44LPm1DFr8XYpfNQ3nqGdiCPqj6Vubjr7hwX62WYtdhHFLJiK/zETzcYfVO53i06+FxxQazRfxrmvaHMNwdQQv6gIiICIiAiIgIiICIiAiIgIiICIiAiIgIiICj2O6PUsQYciUqkzjIRi9l73AnsfSaLc93gSpCiDLmPNl07gyjCpTNShxAXhmVrSDqCb6+C+Gz7ZvOY3kos1K1BkMQ3BpDmk3uL30VsdIn0HZ6w34Xrn9Gv5hmvtW/CgsLA1IqVAw5DpVWnGxXQuyx7QR2Pog34jd4AKQLg4yxZTsHUttRqrIhY6IIY6toJuQ53EjSzSob/LrhL+jzX9m3/egtBFV/8uuEv6PNf2bf96smRmoc7JMm4IOV7Q8X32cLi/fqg+6IiAiIgIiICIiAiIgIiICIiAiIgIvhOzcvISjpudjBkNgLnOcbAAcVS2IdvmSZMLDtJDmA6RIxPa7wxuoHK7vYEF4Iqdwjtzk6hONlMRyIgZtBFY67L/WB1aO+577DVXC0hzczTcFBV3SJ9B2esN+F65/Rr+YZr7VvwrodIn0HZ6w34Xrn9Gv5hmvtW/Cg9vSO9CIPrTf4cVZxWjukd6EQfWm/w4qzigLaGGPRuW+wh/AFi9bQwx6Ny32EP4Ag6aIiAiIgIiICIiAiIgIiICIiAiIgp/pH1aNK0KXpcJxDYz3OfbiIeWwPdmeD7As+LUe2jCUzinCwdToeaPAdna3i4Ws5o79xHPLbisvPY6G8siNIINiDvB5IPytTbEKpHqez2D5S4kwnOhAn9lvyR7GkN9izDISUzUZxsnIwHPiPNmtaLkla32eYcdhXCMGlRXAxAC6IRuzuNyB3C+UeCCI9In0HZ6w34Xrn9Gv5hmvtW/Cuh0ifQdnrDfheuf0a/mGa+1b8KC2Z+nyVSgiDUZOHFaDcNiMDgDqL2ItexOves/dISRpdOrEtLUuThQj1bnPENjW3u6wJyjuKvjEVckcOUh9TqcXKxg9rjwaObisp1efqu0LGfWMh3ix3hsNg3NbwHgBqT4lBdmxfD1Hntn0GYqNHgRHudE7T4LXEjOQNSL8FaEOGyFDEOEwBoFgALAAbgByXOw1R4NAoMGky5uITA2/M8T7TcrpoCIiAiIgIiICIiAiIgIiICIiAiIgKi+kjTZOB5LPQJVjYj3RA97WgF1gy2YjfbXer0VP9JKXLsOS0wB8mMW/1mk/4UH66OEpKnDMec8mZ1vXlvWZRmy5IZy332uSbK3lTvRsmmOoU1Jh3abFDyO5zbD4CriQVb0ifQdnrDfheuDsFq0jQ8HztRqkwGQ2RGkk/u6ADiTuAG9d7pE+g7PWG/C9Z3hRpuNAFPgucWueHCGNbvPZBsN7uAQSjaDjao47rQDIbhBacsCCNTrpcgb4jvw3DvunZBs7bhWR/SdUhjyuI3Ub+qafoj6x4n2ePl2R7MGYchtrNdhgzRHYZvEEH84h4nhuHEq00BERAREQEREBERAREQEREBERAREQEREBRbaXhx2KMHRqdAHnLB8P95uoHtF2+1SlEGTtmmLouCMT9dNQ3dU7zcdltQL77ftNPDxC1TITstUZNs5Ixw+G8Xa5puCFU22DZa6rPdX8OwvPWvFhD/qfWb9fmOPjvrXZ3tDqWCJ0y8Vrny5PnIJ3tPEtvud3bj+KC2ekT6Dw/WG/C9Rzo6UGnTQj1qZgB0aE8Mhk7m3FyQP2uF109tdap+INmkGo0qYD4bo7dRvByv0I4OHJOjX8wzX2rfhQXEiIgIiICIiAiIgIiICIiAiIgIiICIiAiIgIiICrHahsrlcTB1UozWw5veRubF8eT/rcePNWciDFM4yo0x0SkzgfDs7zkJ2naG4kc7HQ8ir06NfzDNfat+FfvpF0mROHoVW8maI4ith5wNS0tccp5i4uOS/HRr+YZr7VvwoLiREQEREBERAREQEREBERAREQEREBERAREQEREBc7EFbkMPUl9UqkbLDYNeZPBoHFxOgXRVE9JSpRfKJSlNJyZXRSOZvlHuGb3oIftG2mz+NIXkIlWQpdr87W73ki4Bc7duO4D3r5bNto03gh7oAlGxIERwc8bni2l2ndu4Ee5QdEG0sP1uQxFSWVSlxs0N405g8WkcHA6FdFUT0a6lF8pm6U5xyZWxQOAN8p94Lfcr2QEREBERAREQEREBERAREQEREBERAREQEREBVL0gsLzFVo0OtSLC50vmERoGuR1jm+6R7iTwVtIRcWKDDiLT2ItjWFa1NGagsiS7ybnqSA0nnlcCB92yYd2NYVo00JqMyJMPBuOuILQeeVoAP3roOV0fcLzFKo0StTzC10xlENpGuRtzm+8T7gDxVtIAALBEBERAREQEREBERAREQEREBERAREQEREBERAREQEREBERAREQEREBERAREQEREBERBH8a4up+DKU2o1SDFcx0QQwIYBNy1zr9pwFrMPHkvHgbH9Kxu6K2lS8ZvVZc3WtaL5s1rZXH9k8lFukd6EQfWm/w4qj/AEZv1094Qv8AMQXnEeIcMvdwF1XFH204cq9WhU2VkZsPivbDaXMYAC4gAm0S9teAKsOc/mj/AN0/ksh7O/TuR9Yh/EEGvZmYgyku6YmorWMaCXOcbAAbySdAFWdW254YkpgwZKBHj2+m1oa32ZiHfgvF0j6jMy+HpeQgvIZFiEv78gBAPdc39gUK2L4Jw9iwxolbjlz4ZAbBD8twR8s27RF9NLW47wgsCl7dMNzkyIEzJTEO5sDlDh/dOb3AqwMSV2Uw5RIlXqAd1cO18ou7UgCwNuJUMbsZwvAqsKoSBiwzCiNfkz5muykGxza625r37af+Ws14M/iMQRyJt7w4P1VMmj4tYP8AGV6qft0wpMxRDmoExC+s5gLR/VcXf3VVmxTD1LxJix8nWpXrIbYDnhtyO0HsAOhHBxUi22YDw5hmkwqhRmGE90TIYeYuDhYkkXuRaw7tUF70yoyVWkWz1NmWxIbtWuabg/8AsHQjgvUqS6NMabMvOQHX6kFhbyDyHB1u+wbfwCu1B4KxWaZQ5XyqrzzITOb3Wv3Abye4KHu2yYIa/KKk8jmIL7fi2/4Lw7Vtm03jSsS03ITLWZWlkUuJIDb3aWt4uuSOF9NdFwZ/YDKNph8grUQxwNM7RkceVhq0Hnc270Fr0DENIxFKeVUWfZFaN+XePFp7TT4gLqLI+zesTmHccwHQnEZoohRW8C1zg0g+G/xC1wgLnVyuUvD8l5bWZ1kJnNx1J32AGrj3AErorJ20LEE5jfG7my7szOs6mXYDpbNlBHC7z2ie8DcAgvSBthwRGjiF+lHNubXdCeB78untU3lJmBOyzZmUjNexwu1zTcEcwRvCofGWxeXoeDnVORqD3x4Lc8UOAyOA+VlFrtsNRcndbivl0esUR5etOw3MRSYUVpfCB+i9upA7nNBJ/dHMoNBoiICIiAiIgqrpHehEH1pv8OKo/wBGb9fPeEL/ADFO9tFFiVvAMVsvDzPhERmj924dbvyOcqU2O4ylcIYheamSIEZuV7gL5SDdrrDUjeDbn3INPzn80f8Aun8lkPZ56dyPrEP4gr4xvtXw3J4eispFRbGjvYWw2sBIBItmcdwAve28qo9idDi1fHkKOGHq4HnXngLfJHiXW9xQaCx7hCUxnQjTpp5Y4HNDiAXyusRe3FpvYj/zZZvr+A8W4PmfKYso+zDcR4BJaO/MNW+0BaQxvjKnYMlYUzU4b3NiRMnYsSNCS6xIuBYe9c+DtUwTHluu/TjQOTmODvdlufYgqLBG2WtUmabL4himYgE2LiPOMHMH6Vt9nXJ5hWtthjQ5nZdMR4DwWubDc0jcQXsIPuWdsc1Cm1fFsedoUtkgvd2G5bX0ALso3ZnXdbvV6Y1k49P2DiTmm2eyBAa4ciHQ7hBRmCpPEs7VXQsIOiCP1ZLuriBhyXbfUkaXLdLr6Yvo2K6bMNjYugR7nRr4ry+/cH3IvbhdSLYTV6dRsYRJirTrITDLuaHPdYXzwza542B9ymu2jH2HKlhV1Fpc42PFiOabs1awNcDfNuubZdOZQd/YniSg1ShGl0eniXiQu0+HmzZr6dZmOrr7jfdoN1lZKzp0dJCZi4tiz7Gnq2QS1x4Xc5tm/wB0n2LRaAoRtSx1LYPopZCeHTUQEQmcuHWO+qPxOnMj47Tto8ngyV8mlgIk24dhnBg/bf3chvPcNVnaVmYeJMR+VYtrRY15zRYpYXuP1WtaDY8BoAB4AEJHsawvM4ixhDnYjD1Mu4RYjzxcDdrb8SXC/gCtRqs8O7Q9m9AprKXR58sYNw6mJdxO8k5dXHmpFtDxrL4JoonokuYj3uyw2Xtc2uSTwAHdyQSKoPdDkIj4e8McR42KyPs5YyJj2SETd5RDPtDgR+IWgdme0iDjp0WVjSHVRYYDsubM1zTpe9hYg6Ed49mfajKTOCMddXEhkulY4e2/0mtcHMPg5oB9qDVeLGMiYVm2RfkmXig+GR11mHZG5zdo8mWn6Z+F1/wVybQtpWHouAYv6KqLIkWYhmG2GD225xZxcN7bNJ37zYd6rjYDQ4tRxsKkWHq5ZhcTwzOBY1vjYud91BpdERAREQEREBVbirYlQ6xNunKXMulnO1LWtDod+YboR4A25AK0kQUlJdH6A2NefxC5zeTIQafeXH8lauF8M0nCtO8ho0tlbvcTq5x5uPE/lwsuwiCKY9wHTsby8Nk/MRWOh3yOYRbtWvcEWO4cvFVxE6Pp6zzeJOzwvA1+NXkiCusHbIMP4bnGz8d7piK0gtMQANaR9INHHvJNtCLHVSzF9Ah4ow9Fo8aOWNiWu4C5FnB24+Fl2UQUi/o/Qc3m8ROt3wf/AKXup+wKjQogdUKvGiAbw1rWX/M2VwIg5tAoVMw7TxIUaUbDhjWw3k83E6ud3ldJEQVxjfZNJ4ur7qvMVWJDJa1uVrAR2RbeSuD/AMP9N/79F/s2/wCquVEFOQtgVOhxA8V2Lob/AKtv+qneP8GSmNaIKfMRzDcx2aHEAvlNraji0g7rhShEEF2a7N5XAxiR/LTGjRAGl2XKA0G9gLned5J4Ddx9mO9ntGxowRJ4OZGaLNis+VbflIOjm357tbEXKlyIKRluj9CEzeaxESzk2DZ3vLiPwVr4Yw5TMLUsU6jy+VgNyTq5x4uceJ/LcLBddEBERAREQEREBERAREQEREBERAREQEREBERAREQEREBERAREQEREBERAREQEREBERAREQEREBERAREQEREBERAREQEREBER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46" y="1868789"/>
            <a:ext cx="92392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1" name="Picture 7" descr="http://media.digikey.com/Photos/Omron%20Elect%20Photos/USB-AB-6-BL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43" y="1868789"/>
            <a:ext cx="1305910" cy="13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9" descr="data:image/jpeg;base64,/9j/4AAQSkZJRgABAQAAAQABAAD/2wCEAAkGBxIQERIPEA8QEBAQFhUQEA8QEBUQEBQPFRYWFhYRFBQYHiggGB0lGxMWITEtJSkrLzouGB8zODUsNzQtMTcBCgoKDg0OGxAQGiwkICQsLCwsLCwsLCwsLDQsLCwsLCwsLCwsLCssLCwsLCwsLCwsLCwsLDcsLCwsLCwsLCw3N//AABEIAMwAzAMBIgACEQEDEQH/xAAbAAEAAwEBAQEAAAAAAAAAAAAAAwQFAQYCB//EAEAQAAIBAgIECwgAAwcFAAAAAAECAAMRBCEFEjFxBhMUMjNBUVJhkcEVIlNjc4GTskKhsWJygpKi0fAHIzRD8f/EABkBAQEBAQEBAAAAAAAAAAAAAAADAgQBBf/EACERAQEBAQEAAwACAwEAAAAAAAABAhEDEiExMlETIkEE/9oADAMBAAIRAxEAPwD9xiIgIifNV9UE9kD6iZ6Y2owDLTJU7DcT65TV+EfMQL0Sjymr8I+YjlNX4R8xAvRKPKavwj5iOU1fhHzEC9Eo8pq/CPmI5TV+EfMQL0Sjymr8I+YjlNX4R8xAvRKHKqvwv5iOWP10x/mEC/EqUccCbEFSchcZE+B2GW4CIiAiIgIiICIiAiIgJFiuY26SyLFcxt0Cto3ok3eplqVdG9Em71MswOxOTsDsTkQOzs5EDsTkQPllkFRJanwywMPSKFQXXaNo6mHYZoaOxgZEa90cAqTtBP8AA3iCCPt2z5x9O6HdMnQZbibjMK9RCDsK617fzgepiUcLihbbddgJ2g91v9+vfLoMDsREBERAREQEREBIsVzG3SWRYrmNugVdHdEm71Msyro7ok3eplmB2dnIgdicnYHYnLxA7OzkQOxOTsCtjV9w7pncFEvQe/xX9Jp43mHdPK6K4QLhlak1Gq512a6AWsd5gb2Jw5Q6y5g5EHYR2GT4XFAAXvq7ATtB7D/v6zEqcLNYe7hKx/vWErjTwvc0aiXyPu6wI7DaB7EGdmXovSKVB7rBh/qU91x1eu+akBERAREQEREBIsVzG3SWRYrmNugVNH9Em71MsSto/o03epliB9ROCGGR3GBHisStNSzEDsBOZPYO2cwuKWoLqft1zylLXfOoS1RSyMW7VNsh1ZWP3luiCuwkbjbzlf8AH9J/No6brtcU1PusDr/ytYjZM2hdCGUkH+8xFjlsJk7MSPeOS3NuodtpDo/FpW1tQ31TY7Dn9v6TcxOcYuvvrc0TjOOpK5FicmHiMjJnxIBt1Wve/pMxUzDXIIN8mIB8GHWJKFJNztMzPL+2r6NNHBFwbifU8fgdMOccaCD/ALedxbssAfuVYz195KzlUl7BlvlK/IKd76oli87eePVc4RO6JBVwi90S/Ph1gYr4EKwdbqdhtldetZs4KoWXM3KkqSOsqSpPhmJBVSQ6Fc61YdQqVLf52gasREBERAREQEixXMbdJZFiuY26BTwHRpu9TLIEr6OH/aTd6mWYFPSOKKLZSA55txcX8RIU0kSCGW2W1TtPdt1TKxuLZMQaVbmuRxNW1gL2ApuN+w+NjbK91aUvjGbEdasqJgWJY7TPoJYXNgBtJyA+8+sRVSkhqVGCqu0nt6gO0kzA0zpdaVuMXja7Z0sID7iDqap2mb1ZlmTrYGLQ5Ir1e3i0JX/Mcp9Uqopj/wAasgOZIphtvWbG8wMPgdI4uzPWNBOpKY1AB/WX6XBbEpmuNq623Nri+4yX+Rv4NzC16dTmOGI2rscb1OYltUnmay16duVprqObiqA1a1M9422j/lpsaL0lduIqsrVLa9OouQrU+8B1EdYnvz6nrPEtTA6lTj6aAvaxXIEjwPnLOKqug1xYqB7y2z6swfCTzJ4R6dp4Klr1AWZ7rTpDa7WzudiqBmSf62Ezwz6X8amHrh1DKcjJbzyXAXSdWutQ1ECgnWXVvqjwF56q8m6X3eLz4vF4HWEz9C8+v9Sp+7S+TKGhOkr/AFKn7mBsREQEREBERASLFcxt0lkWK5jboFXR3RJu9TLBNszkB1yvo7ok3epkGl6hHFAG2vUVWFr3U3uDPZO15q8nUWNrU61uLZKmowLFSG1RtsT4kCR2J2nylinQtlYAdgAA8hMytXxIxS00RTQsC1wNlwCdbbexJyyytOnNmJxx63d1R0vUUVCz50sGnKGG0GuQdS467AXt2kSDgboTjScbiBrVKh1s+rsH2kXCJCy4kE8/EUVP9wath/Kez0fRCUkUbABI+l7V/GfSyBbZE5Ems4wBFiLgzynCLRpprr0cnotyjDnuuvOTcykj7z1kp6SS6jwP9QRNYv2x6TuXcHihUppVXm1FVxuYX9ZlcLMFx1G2prlTewAvlZtvVzbfeVK3KqWDprhAvGAsCWAICByLC5A2f0ttm9gy/FrxoUVLe/q83W7RK2f8cMtz/s+ND8VxSiiVsALhSDY+MvTzvCWtydFq0gEYt7xUAawAJse3ZN3DVdZFbtAMjqcd3nv5zqW8XnLzl5426TKehekr/UqfuZaMq6F6Sv8AUqfuYGxERAREQEREBIsVzG3SWRYrmNugVdHdEm71Mr6cwHKKLUwSGyZGBKlXGYIIzH2k+j+iTd6mWIHiNHVMdhq9MYmq1TD1HFI69m958kIfnDOwzJ2z18+MVSpV1KtZ1DDINmKiEMLkbCCAZ9y2fx8//wBHPl9PPaYwl3qJ8ZVqJ2cbTIy/0ieg0fV16aN2gefZK+OwvGLYGzKdZG7G/wBpW0didUlWGqb+8hys3eG//wCdkzqLeHpOcbM5OBr7Ik3U7KmPbIL1nP7Db/zxkmIxKptzY5KgzZj2ATPrV9UksRxjZWBuEXu36z6+FpTzxdX6S9dyZWqJCKF7Bnv6/wCcweGumKlDDgUH4utVbVWpqhyqqNZmAbK+xRfvSy2K8ZnaTwtPEavGXJXmkG1swdnXmonVrxsz2ODz58515/B8H8diSlSvWq1F6jVe4Ckgmyj3RsGYF7XGwmfpeGTVRV7oAlfRmIRqa6jAhRq5G4uMpaDX2GcV6+nOT8fU5ETx6StoXpK/1Kn7mWDK+hOkr/UqfuYGxERAREQEREBIsVzG3SWRYrmNugU9H9Em71MsStgOjTd6mWIHldLVzo/EviirthcSo5QtNddkroLLXC7TdbKbdintmXS/6jI1QXwtZMP/AB1iys6j4hprf3R12N/Ce3xeGWqpR1DKdoMoUeD+HRSopLY7TNTVS1451e1MMWpAZWDKwDKym6lTsIPWJXrVwTcgHqzHV2TKp4enhV4ijdaaksFLFgC2ZC32DrsMs5WxOkUUhWqIpbmhnClrbbAnOfQx4y57Xz+cv00cRXYdEVH9liwH2IBkCaQqnnVEC7DxdQud1wvrMzFV7qykkBgVuDY2O0gzPw9Chh11aGvdrly1gDn7osOsdsXwzNT+lZ6a5+vTPpMLcU11Cec5OtUP+Iyg+L8Zh4rSSpz3VL2A1mC5nYM5G+LtL5mMfxZvdfrRxGknNQUMPTFeuRrshfi6dOkP46rnm32AZk7rmUcXpesQaKYbEU8S3ui6h6ar/FVFRSQctgte5FwJFwexQpvVw9gOMfjC9vffXzBdtp2FdyrPWYfDs2QPVckmwCjaSeoTl3777YvnyzyMzgyj4Wkwe6kAaiki19gyB6szn15yxidMVk4tgwYFrXsLnw1h9/KV8XpPBKTTas9TqbiqYK59hZgTNrR9OjiKd6ZStSNlK6ura2wMlhq7Mrfac8kVtrfovrKG7QDPqZej8HVokotQNRtemKhYun9i42jfPvBaUD1alBhq1KRtbqZciGH2IkrmxSblaJlfQnSV/qVP3MnMg0J0lf6lT9zMtNiIiAiIgIiICRYrmNuksixXMbdApYDo03epk8r4Ho03epk14HZxhcEHrynLxA/OdLaIxWCZjhzxuGJLChVLMqEkn3HALIM9mY7AJk6E4N1cc7vXz1uezLlYc1FU7EHUN5NzP1pgDkRcT5p0wvNAG4Wm76as5azMZl7x+XaT0F7OZAG9ytrKBrWTWUXBVdimwOyZeMxRI1A1mqFaYII1veOZHja8/U+EehUxtE0qio2esuuiuA3bZgReeNof9Ngjay8Sp7y0kVwDkQGAuLgkZGVz72Z+Kd8pddU+D3AnjlFYBFRr5FQxZexyc3+5MzdLaDxWEc0Qwal/6n1S9VV+Hn7pA6ibm1hY2vP1vRuEFGktIbFFp3GpdGIVSygldYXztI53qX6qlzL+vB8C+DbpU410Ksyu4diWbWsFBYnbzj6WmjwyapSoUcMp9/EMQ7LlcIF93ddifsJtYPS1EIr6w1qgBJZgXvs1fAA3FgAJV06yYlUKkCrQfjEv/ENjJ98vuJX464l8p1zQvBWjTpjjEDuRck9ssDRS4aoK1D3VJ1aidRU+G+0u4bSdNlBLap61b3WB3SppbSagWB8fEnd2TGM26b3qfFzSmm1o0qlXn8Xa6KRfWJCgeGbCeS0Djq+KxvKNUAH3W1QQmqMgBfM7zt7BKnCPGWpGmiAcdUBdlFiSBrXY9ZOoBPb8E8MEw1PIAlRc2zlPb/X6S8c9+20ZDoTpK/1Kn7mSmRaE6Sv9Sp+5nO6WxERAREQEREBIsVzG3SWRYrmNugZ+C6NN3qZPIMF0a7vUyaAiIgInIgInIgIMTkDxOlOA4qVWqJxYUknVKLe5252uJhNynDVeIqBnAvqVL5lR1P426xtn6nMThXhGegzUlU1U94a3WMwRcb/5S3n6WX7S35yx4r2vVGszVLJ1DZYdpa8zK/CBc9Umq3YpuP8AE5yEpYx6lUpRNHUs12sSwZhkq2IFgCbncJ7fRHAanqq9QkmwOrL79pn+KWfK39eSxGmKb0mUqxqMNXiXFiD39YZao23Hh1z33ADGVKmGValzqe6GItcdRtPvGcDsNUKnV1dXs65t4PCrSUIgAAynP6+t3xbHn8VgyPQnSV/qVP3M+jPnQnSV/qVP3Mko2IiICIiAiIgJFiuY26SyLFcxt0DOwXRru9TJpDg+jXd6mS3gdicvEBE5eICJy8QOzkXnLwOzhi85eBWfR9InWNNb7b2EszkXgdnInIHTPnQnSV/qVP3M6ZzQnSV/qVP3MDYiIgIiICIiAkWK5jbpLI8QLqR4QMzB9Gu71MmmaNJU6QCPxmsMjamWG3tj23R+b+FoGjEzvbdH5v4WnPbdH5v4WgaU5M721R+b+Fo9tUfm/haBozkz/bVH5v4WnPbNH5v4WgaN5y8z/bNH5v4Wj2zR+b+FoF+Jn+2aPzfwtHtml838LQNCJn+2KXzfwtHtil838LQL8Sh7YpfN/C057YpfN/C0C+Y0J0lf6lT9zKHtel838LTQ0GtzUexAd2ZbixsWJH9YGvERAREQEREBERAjagp2qPKc5MndHlJYgRcmTujyjkyd0eUliBFyZO6PKOTJ3R5SWIEXJk7o8o5MndHlJYgRcmTujyjkyd0eUliBFyZO6PKOTJ3R5SWIEXJk7o8o5MndHlJYgRcmTujyjkyd0eUliBFydO6PKSKoGwWnYgIiICIiB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01" y="2130469"/>
            <a:ext cx="710128" cy="71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6930922" y="1499457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mchid.dll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457200" y="8382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Protocolo de comunicación</a:t>
            </a:r>
            <a:endParaRPr lang="es-EC" dirty="0"/>
          </a:p>
        </p:txBody>
      </p:sp>
      <p:sp>
        <p:nvSpPr>
          <p:cNvPr id="2" name="1 Rectángulo"/>
          <p:cNvSpPr/>
          <p:nvPr/>
        </p:nvSpPr>
        <p:spPr>
          <a:xfrm>
            <a:off x="685800" y="1828800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/>
              <a:t>El protocolo de comunicación se refiere a las reglas y procedimientos que se siguen para comunicar el computador con el microcontrolador.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293975"/>
              </p:ext>
            </p:extLst>
          </p:nvPr>
        </p:nvGraphicFramePr>
        <p:xfrm>
          <a:off x="809625" y="3505200"/>
          <a:ext cx="3990975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2" name="Visio" r:id="rId3" imgW="4715231" imgH="1709219" progId="Visio.Drawing.11">
                  <p:embed/>
                </p:oleObj>
              </mc:Choice>
              <mc:Fallback>
                <p:oleObj name="Visio" r:id="rId3" imgW="4715231" imgH="170921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505200"/>
                        <a:ext cx="3990975" cy="1438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131211"/>
              </p:ext>
            </p:extLst>
          </p:nvPr>
        </p:nvGraphicFramePr>
        <p:xfrm>
          <a:off x="6019800" y="1102768"/>
          <a:ext cx="1924050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3" name="Visio" r:id="rId5" imgW="2121746" imgH="4582392" progId="Visio.Drawing.11">
                  <p:embed/>
                </p:oleObj>
              </mc:Choice>
              <mc:Fallback>
                <p:oleObj name="Visio" r:id="rId5" imgW="2121746" imgH="458239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102768"/>
                        <a:ext cx="1924050" cy="414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05001"/>
            <a:ext cx="8229600" cy="3809999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es-EC" dirty="0"/>
              <a:t>Se diseñó y construyó la prototipadora ESPE-MCT001 con tres ejes de posicionamiento, la cual implementa tecnología de mecanizado controlado por CNC y procesamiento de imágenes, lo que redujo el tiempo en un 40% en relación con la fabricación de circuitos impresos por métodos convencionales y facilitara la elaboración de circuitos impresos a los estudiantes de la carrera de Ingeniería Mecatrónica.</a:t>
            </a:r>
            <a:endParaRPr lang="en-US" dirty="0"/>
          </a:p>
          <a:p>
            <a:pPr algn="just"/>
            <a:endParaRPr lang="en-US" dirty="0"/>
          </a:p>
          <a:p>
            <a:pPr lvl="0" algn="just"/>
            <a:r>
              <a:rPr lang="es-EC" dirty="0"/>
              <a:t>El diseñó del sistema mecánico de la prototipadora CNC se realizó en base a los requerimientos técnicos obtenidos de la matriz QFD (</a:t>
            </a:r>
            <a:r>
              <a:rPr lang="es-EC" dirty="0" err="1"/>
              <a:t>Quality</a:t>
            </a:r>
            <a:r>
              <a:rPr lang="es-EC" dirty="0"/>
              <a:t> </a:t>
            </a:r>
            <a:r>
              <a:rPr lang="es-EC" dirty="0" err="1"/>
              <a:t>Function</a:t>
            </a:r>
            <a:r>
              <a:rPr lang="es-EC" dirty="0"/>
              <a:t> </a:t>
            </a:r>
            <a:r>
              <a:rPr lang="es-EC" dirty="0" err="1"/>
              <a:t>Deployment</a:t>
            </a:r>
            <a:r>
              <a:rPr lang="es-EC" dirty="0"/>
              <a:t>) y cumplió con el requerimiento más importante que es la precisión de 0.1 mm, debido a que se utilizaron guías lineales y husillos de bolas de precisión</a:t>
            </a:r>
            <a:r>
              <a:rPr lang="es-EC" dirty="0" smtClean="0"/>
              <a:t>.</a:t>
            </a:r>
            <a:endParaRPr lang="en-U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505199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s-EC" dirty="0"/>
              <a:t>Para el proceso de diseño y construcción se utilizaron  herramientas de ingeniería de vanguardia como son el CAD para el diseño del prototipo, el CAE para la evaluación del mismo y el CAM para el proceso de la fabricación de partes. </a:t>
            </a:r>
            <a:endParaRPr lang="en-US" dirty="0"/>
          </a:p>
          <a:p>
            <a:pPr algn="just"/>
            <a:endParaRPr lang="en-US" dirty="0"/>
          </a:p>
          <a:p>
            <a:pPr lvl="0" algn="just"/>
            <a:r>
              <a:rPr lang="es-EC" dirty="0"/>
              <a:t>Se desarrollaron los algoritmos necesarios para el procesamiento de imágenes utilizando las herramientas del módulo de visión de LabVIEW, lo que permitió determinar con exactitud las coordenadas pistas y agujeros de un circuito impreso, para la generación de código G.</a:t>
            </a:r>
            <a:endParaRPr lang="en-U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334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mtClean="0"/>
              <a:t>Conclusiones</a:t>
            </a:r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3200399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es-EC" dirty="0"/>
              <a:t>Se diseñó el sistema de control para el posicionamiento y velocidad de los tres motores mediante la creación de un algoritmo de interpolación lineal y su codificación en un microcontrolador que a su vez interpreta el código G recibido del computador.</a:t>
            </a:r>
            <a:endParaRPr lang="en-US" dirty="0"/>
          </a:p>
          <a:p>
            <a:pPr algn="just"/>
            <a:endParaRPr lang="en-US" dirty="0"/>
          </a:p>
          <a:p>
            <a:pPr lvl="0" algn="just"/>
            <a:r>
              <a:rPr lang="es-EC" dirty="0"/>
              <a:t>Se desarrolló el protocolo de comunicación entre el computador y el microcontrolador, este protocolo cumple con las características deseadas pues opera mediante el estándar USB  y permite la ejecución de código G y visualización de los parámetros de movimiento de la máquina en tiempo real.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es-EC" dirty="0"/>
              <a:t>Se recomienda que el área de Mecatrónica del Departamento de Energía y Mecánica continúe con la investigación y proponiendo temas de iniciación científica en el campo  de la tecnología CNC y visión artificial que redundará en el mejoramiento, industrial del país. Esta tecnología bien podría servir en campos como la industria de: Mecanizado 3D en distintos materiales (madera plástico, PVC, etc.), grabados, fabricación de moldes, joyería, fabricación de armarios y gabinetes eléctricos, etc.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es-EC" dirty="0" smtClean="0"/>
              <a:t>Recomendaciones</a:t>
            </a: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9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8491" y="457200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accent2">
                    <a:lumMod val="75000"/>
                  </a:schemeClr>
                </a:solidFill>
              </a:rPr>
              <a:t>OBJETIVOS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8491" y="1768475"/>
            <a:ext cx="8229600" cy="3276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Objetivo General:</a:t>
            </a:r>
          </a:p>
          <a:p>
            <a:pPr marL="0" indent="0">
              <a:buNone/>
            </a:pPr>
            <a:endParaRPr lang="es-EC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es-EC" dirty="0"/>
              <a:t>Diseñar y construir  una prototipadora CNC que realice el ruteo de pistas y el taladrado de circuitos impresos con montaje THT, utilizando una interfaz gráfica y procesamiento de imágenes</a:t>
            </a:r>
            <a:r>
              <a:rPr lang="es-EC" dirty="0" smtClean="0"/>
              <a:t>.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7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3810000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es-EC" dirty="0"/>
              <a:t>Otro tema de investigación podría ser el fresado simultáneo en dos ejes de circuitos de doble capa, con el fin de disminuir el tiempo de fabricación; o en lugar de fresado se podría analizar cuán conveniente es utilizar tecnología láser.</a:t>
            </a:r>
            <a:endParaRPr lang="en-US" dirty="0"/>
          </a:p>
          <a:p>
            <a:pPr algn="just"/>
            <a:endParaRPr lang="en-US" dirty="0"/>
          </a:p>
          <a:p>
            <a:pPr lvl="0" algn="just"/>
            <a:r>
              <a:rPr lang="es-EC" dirty="0"/>
              <a:t>Se podrían realizar proyectos en la asignatura de diseño mecatrónico que consistirían en la implementación de un controlador mach3 para mecanizado 3D. </a:t>
            </a:r>
            <a:endParaRPr lang="en-US" dirty="0"/>
          </a:p>
          <a:p>
            <a:pPr algn="just"/>
            <a:endParaRPr lang="en-US" dirty="0"/>
          </a:p>
          <a:p>
            <a:pPr lvl="0" algn="just"/>
            <a:r>
              <a:rPr lang="es-EC" dirty="0"/>
              <a:t>Se recomienda realizar la investigación acerca del control de profundidad de fresado en las placas de circuito impreso, detección automática del cero de pieza y cambio de herramientas automático.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es-EC" dirty="0" smtClean="0"/>
              <a:t>Recomendaciones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7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s-EC" dirty="0" smtClean="0"/>
              <a:t>Gracias!</a:t>
            </a: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8600" y="838200"/>
            <a:ext cx="8466910" cy="483155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MX" sz="5500" b="1" dirty="0" smtClean="0">
                <a:solidFill>
                  <a:schemeClr val="accent3">
                    <a:lumMod val="50000"/>
                  </a:schemeClr>
                </a:solidFill>
              </a:rPr>
              <a:t>Objetivos Específicos:</a:t>
            </a:r>
          </a:p>
          <a:p>
            <a:pPr marL="0" indent="0" algn="just">
              <a:buNone/>
            </a:pPr>
            <a:endParaRPr lang="en-US" sz="4200" b="1" dirty="0"/>
          </a:p>
          <a:p>
            <a:pPr lvl="0" algn="just"/>
            <a:r>
              <a:rPr lang="es-EC" sz="4200" dirty="0"/>
              <a:t>Diseñar el sistema mecánico con alta precisión de posicionamiento</a:t>
            </a:r>
            <a:r>
              <a:rPr lang="es-EC" sz="4200" dirty="0" smtClean="0"/>
              <a:t>.</a:t>
            </a:r>
          </a:p>
          <a:p>
            <a:pPr lvl="0" algn="just"/>
            <a:endParaRPr lang="en-US" sz="4200" dirty="0"/>
          </a:p>
          <a:p>
            <a:pPr lvl="0" algn="just"/>
            <a:r>
              <a:rPr lang="es-EC" sz="4200" dirty="0"/>
              <a:t>Diseñar el sistema de control y comunicación utilizando un microcontrolador</a:t>
            </a:r>
            <a:r>
              <a:rPr lang="es-EC" sz="4200" dirty="0" smtClean="0"/>
              <a:t>.</a:t>
            </a:r>
          </a:p>
          <a:p>
            <a:pPr lvl="0" algn="just"/>
            <a:endParaRPr lang="en-US" sz="4200" dirty="0"/>
          </a:p>
          <a:p>
            <a:pPr lvl="0" algn="just"/>
            <a:r>
              <a:rPr lang="es-EC" sz="4200" dirty="0"/>
              <a:t>Seleccionar los motores y los drivers para el control de los mismos</a:t>
            </a:r>
            <a:r>
              <a:rPr lang="es-EC" sz="4200" dirty="0" smtClean="0"/>
              <a:t>.</a:t>
            </a:r>
          </a:p>
          <a:p>
            <a:pPr lvl="0" algn="just"/>
            <a:endParaRPr lang="en-US" sz="4200" dirty="0"/>
          </a:p>
          <a:p>
            <a:pPr lvl="0" algn="just"/>
            <a:r>
              <a:rPr lang="es-EC" sz="4200" dirty="0"/>
              <a:t>Diseñar el software de programación en la PC que realizará el procesamiento de imágenes y generación automática de código G</a:t>
            </a:r>
            <a:r>
              <a:rPr lang="es-EC" sz="4200" dirty="0" smtClean="0"/>
              <a:t>.</a:t>
            </a:r>
          </a:p>
          <a:p>
            <a:pPr lvl="0" algn="just"/>
            <a:endParaRPr lang="en-US" sz="4200" dirty="0"/>
          </a:p>
          <a:p>
            <a:pPr lvl="0" algn="just"/>
            <a:r>
              <a:rPr lang="es-EC" sz="4200" dirty="0"/>
              <a:t>Diseñar el protocolo de comunicación para la transmisión de datos entre la PC y el </a:t>
            </a:r>
            <a:r>
              <a:rPr lang="es-EC" sz="4200" dirty="0" smtClean="0"/>
              <a:t>microcontrolador</a:t>
            </a:r>
          </a:p>
          <a:p>
            <a:pPr marL="0" lvl="0" indent="0" algn="just">
              <a:buNone/>
            </a:pPr>
            <a:r>
              <a:rPr lang="es-EC" sz="4200" dirty="0" smtClean="0"/>
              <a:t>.</a:t>
            </a:r>
            <a:endParaRPr lang="en-US" sz="4200" dirty="0"/>
          </a:p>
          <a:p>
            <a:pPr lvl="0" algn="just"/>
            <a:r>
              <a:rPr lang="es-EC" sz="4200" dirty="0"/>
              <a:t>Diseñar el código de programación del microcontrolador que permitirá la interpretación y ejecución de código G.</a:t>
            </a:r>
            <a:endParaRPr lang="en-US" sz="4200" dirty="0"/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8491" y="381000"/>
            <a:ext cx="8229600" cy="1600200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3">
                    <a:lumMod val="50000"/>
                  </a:schemeClr>
                </a:solidFill>
              </a:rPr>
              <a:t>Fabricación de Circuitos Impresos por </a:t>
            </a:r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</a:rPr>
              <a:t>Fresado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400" y="1981201"/>
            <a:ext cx="4800600" cy="3581400"/>
          </a:xfrm>
        </p:spPr>
        <p:txBody>
          <a:bodyPr>
            <a:normAutofit fontScale="92500"/>
          </a:bodyPr>
          <a:lstStyle/>
          <a:p>
            <a:r>
              <a:rPr lang="es-EC" sz="2800" dirty="0" smtClean="0"/>
              <a:t>Aislar </a:t>
            </a:r>
            <a:r>
              <a:rPr lang="es-EC" sz="2800" dirty="0"/>
              <a:t>las pistas del resto del cobre circundante mediante el fresado de su contorno lateral</a:t>
            </a:r>
            <a:r>
              <a:rPr lang="es-EC" sz="2800" dirty="0" smtClean="0"/>
              <a:t>.</a:t>
            </a:r>
            <a:endParaRPr lang="es-EC" sz="2800" dirty="0"/>
          </a:p>
          <a:p>
            <a:r>
              <a:rPr lang="es-EC" sz="2800" dirty="0" smtClean="0"/>
              <a:t>Emplea fresadoras </a:t>
            </a:r>
            <a:r>
              <a:rPr lang="es-EC" sz="2800" dirty="0"/>
              <a:t>de control numérico y sistemas CAD CAM que procesan la información de los archivos </a:t>
            </a:r>
            <a:r>
              <a:rPr lang="es-EC" sz="2800" dirty="0" smtClean="0"/>
              <a:t>para </a:t>
            </a:r>
            <a:r>
              <a:rPr lang="es-EC" sz="2800" dirty="0"/>
              <a:t>el mecanizado automático</a:t>
            </a:r>
            <a:endParaRPr lang="en-US" sz="2800" dirty="0"/>
          </a:p>
        </p:txBody>
      </p:sp>
      <p:pic>
        <p:nvPicPr>
          <p:cNvPr id="5" name="4 Imagen" descr="grabado de placas de circuitos impres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91813"/>
            <a:ext cx="31242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93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Descripción General del Proyecto</a:t>
            </a:r>
            <a:b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846519"/>
              </p:ext>
            </p:extLst>
          </p:nvPr>
        </p:nvGraphicFramePr>
        <p:xfrm>
          <a:off x="1524000" y="1828800"/>
          <a:ext cx="2235200" cy="4023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46" name="Visio" r:id="rId3" imgW="2724794" imgH="4932226" progId="Visio.Drawing.11">
                  <p:embed/>
                </p:oleObj>
              </mc:Choice>
              <mc:Fallback>
                <p:oleObj name="Visio" r:id="rId3" imgW="2724794" imgH="4932226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28800"/>
                        <a:ext cx="2235200" cy="40233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066800" y="1194392"/>
            <a:ext cx="662939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accent2"/>
                </a:solidFill>
              </a:rPr>
              <a:t>PROCESO DE DISEÑO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15" y="1981200"/>
            <a:ext cx="3174485" cy="37235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8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accent3">
                    <a:lumMod val="50000"/>
                  </a:schemeClr>
                </a:solidFill>
              </a:rPr>
              <a:t>Especificaciones de Diseño</a:t>
            </a:r>
            <a:endParaRPr lang="es-EC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1000" y="1219200"/>
            <a:ext cx="6781800" cy="609600"/>
          </a:xfrm>
        </p:spPr>
        <p:txBody>
          <a:bodyPr/>
          <a:lstStyle/>
          <a:p>
            <a:pPr marL="0" indent="0">
              <a:buNone/>
            </a:pPr>
            <a:r>
              <a:rPr lang="es-MX" sz="2000" b="1" dirty="0" smtClean="0"/>
              <a:t>	Despliegue de la función calidad QFD</a:t>
            </a:r>
            <a:endParaRPr lang="en-US" sz="2000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4 Rectángulo"/>
          <p:cNvSpPr/>
          <p:nvPr/>
        </p:nvSpPr>
        <p:spPr>
          <a:xfrm>
            <a:off x="442115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05303"/>
            <a:ext cx="4648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000" y="1699469"/>
            <a:ext cx="2971800" cy="38283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C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Requerimientos o necesidades del Cliente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s-EC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C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Prioridades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s-EC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C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Requerimientos Técnicos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s-EC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C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Matriz Correlación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s-EC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C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Comparación con la competencia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s-EC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C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Importancia Requerimiento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s-EC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EC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Evaluación de Ingeniería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>
            <a:hlinkClick r:id="rId3" action="ppaction://hlinksldjump"/>
          </p:cNvPr>
          <p:cNvSpPr/>
          <p:nvPr/>
        </p:nvSpPr>
        <p:spPr>
          <a:xfrm>
            <a:off x="1019175" y="3014654"/>
            <a:ext cx="533400" cy="3286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2"/>
                </a:solidFill>
              </a:rPr>
              <a:t>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10 Rectángulo">
            <a:hlinkClick r:id="rId4" action="ppaction://hlinksldjump"/>
          </p:cNvPr>
          <p:cNvSpPr/>
          <p:nvPr/>
        </p:nvSpPr>
        <p:spPr>
          <a:xfrm>
            <a:off x="3810000" y="3613666"/>
            <a:ext cx="533400" cy="3286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2"/>
                </a:solidFill>
              </a:rPr>
              <a:t>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11 Rectángulo">
            <a:hlinkClick r:id="rId5" action="ppaction://hlinksldjump"/>
          </p:cNvPr>
          <p:cNvSpPr/>
          <p:nvPr/>
        </p:nvSpPr>
        <p:spPr>
          <a:xfrm>
            <a:off x="4819650" y="2919404"/>
            <a:ext cx="533400" cy="3286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2"/>
                </a:solidFill>
              </a:rPr>
              <a:t>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12 Rectángulo">
            <a:hlinkClick r:id="rId6" action="ppaction://hlinksldjump"/>
          </p:cNvPr>
          <p:cNvSpPr/>
          <p:nvPr/>
        </p:nvSpPr>
        <p:spPr>
          <a:xfrm>
            <a:off x="3800475" y="5382602"/>
            <a:ext cx="533400" cy="3286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2"/>
                </a:solidFill>
              </a:rPr>
              <a:t>7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7 Flecha derecha">
            <a:hlinkClick r:id="rId7" action="ppaction://hlinksldjump"/>
          </p:cNvPr>
          <p:cNvSpPr/>
          <p:nvPr/>
        </p:nvSpPr>
        <p:spPr>
          <a:xfrm>
            <a:off x="4648200" y="4572000"/>
            <a:ext cx="438150" cy="453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7D1C-8629-4182-8A37-B0CFE054F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ooo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ooook</Template>
  <TotalTime>1851</TotalTime>
  <Words>2555</Words>
  <Application>Microsoft Office PowerPoint</Application>
  <PresentationFormat>Presentación en pantalla (4:3)</PresentationFormat>
  <Paragraphs>470</Paragraphs>
  <Slides>51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51</vt:i4>
      </vt:variant>
    </vt:vector>
  </HeadingPairs>
  <TitlesOfParts>
    <vt:vector size="54" baseType="lpstr">
      <vt:lpstr>ooook</vt:lpstr>
      <vt:lpstr>Visio</vt:lpstr>
      <vt:lpstr>Imagen de mapa de bits</vt:lpstr>
      <vt:lpstr> CARRERA DE INGENIERÍA MECATRÓNICA  PROYECTO DE TITULACIÓN PREVIO A LA OBTENCIÓN DEL TÍTULO DE INGENIERO MECATRÓNICO  TEMA: DISEÑO Y CONSTRUCCIÓN DE UNA PROTOTIPADORA CNC QUE REALIZA EL RUTEO DE PISTAS Y EL TALADRADO DE CIRCUITOS IMPRESOS UTILIZANDO PROCESAMIENTO DE IMÁGENES EN LABVIEW.  AUTORES:  ARÉVALO MONCAYO, DANILO RAÚL HERMOSA OCAMPO, DIANA CAROLINA  DIRECTOR: ING. FERNANDO OLMEDO CODIRECTOR: ING. ALEJANDRO CHACÓN   </vt:lpstr>
      <vt:lpstr>Introducción</vt:lpstr>
      <vt:lpstr>Definición del Problema</vt:lpstr>
      <vt:lpstr>Justificación e Importancia</vt:lpstr>
      <vt:lpstr>OBJETIVOS</vt:lpstr>
      <vt:lpstr>Presentación de PowerPoint</vt:lpstr>
      <vt:lpstr>Fabricación de Circuitos Impresos por Fresado</vt:lpstr>
      <vt:lpstr>Descripción General del Proyecto </vt:lpstr>
      <vt:lpstr>Especificaciones de Diseño</vt:lpstr>
      <vt:lpstr>Presentación de PowerPoint</vt:lpstr>
      <vt:lpstr>Sistema Mecatrónico</vt:lpstr>
      <vt:lpstr>DISEÑO DEL SISTEMA MECÁNICO </vt:lpstr>
      <vt:lpstr>Presentación de PowerPoint</vt:lpstr>
      <vt:lpstr>Sistema de Movimiento Lineal</vt:lpstr>
      <vt:lpstr>Presentación de PowerPoint</vt:lpstr>
      <vt:lpstr>Cálculos de Ingeniería</vt:lpstr>
      <vt:lpstr>Potencia Motor Porta-herramientas</vt:lpstr>
      <vt:lpstr>Dimensionamiento del Diámetro de los Ejes</vt:lpstr>
      <vt:lpstr>Fuerzas sobre la herramienta</vt:lpstr>
      <vt:lpstr>Diámetro de los Ejes</vt:lpstr>
      <vt:lpstr>Presentación de PowerPoint</vt:lpstr>
      <vt:lpstr>Selección del husillo de Bolas:</vt:lpstr>
      <vt:lpstr>Selección Husillo de Bolas</vt:lpstr>
      <vt:lpstr>Torque Requerido</vt:lpstr>
      <vt:lpstr>Selección de Elementos</vt:lpstr>
      <vt:lpstr>SISTEMA CAD CAM</vt:lpstr>
      <vt:lpstr>CAE -Ingeniería Asistida por Ordenador </vt:lpstr>
      <vt:lpstr>CONSTRUCCION DE PIEZAS </vt:lpstr>
      <vt:lpstr>ENSAMBLE</vt:lpstr>
      <vt:lpstr>Sistema de Control</vt:lpstr>
      <vt:lpstr>Presentación de PowerPoint</vt:lpstr>
      <vt:lpstr>Presentación de PowerPoint</vt:lpstr>
      <vt:lpstr>Control de posición y velocidad</vt:lpstr>
      <vt:lpstr>Interpolación lineal – G00/G01</vt:lpstr>
      <vt:lpstr>Presentación de PowerPoint</vt:lpstr>
      <vt:lpstr>Control Velocidad Motor Porta-herramientas</vt:lpstr>
      <vt:lpstr>Software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Conclusiones</vt:lpstr>
      <vt:lpstr>Recomendaciones</vt:lpstr>
      <vt:lpstr>Recomendaciones</vt:lpstr>
      <vt:lpstr>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CARRERA DE INGENIERÍA MECATRÓNICA  PROYECTO DE TITULACIÓN PREVIO A LA OBTENCIÓN DEL TÍTULO DE INGENIERO MECATRÓNICO  TEMA: DISEÑO Y CONSTRUCCIÓN DE UNA PROTOTIPADORA CNC QUE REALIZA EL RUTEO DE PISTAS Y EL TALADRADO DE CIRCUITOS IMPRESOS UTILIZANDO PROCESAMIENTO DE IMÁGENES EN LABVIEW.  AUTORES:  ARÉVALO MONCAYO, DANILO RAÚL HERMOSA OCAMPO, DIANA CAROLINA  DIRECTOR: ING. FERNANDO OLMEDO CODIRECTOR: ING. ALEJANDRO CHACÓN   </dc:title>
  <dc:creator>Ultrabook</dc:creator>
  <cp:lastModifiedBy>Ultrabook</cp:lastModifiedBy>
  <cp:revision>138</cp:revision>
  <dcterms:created xsi:type="dcterms:W3CDTF">2014-06-17T18:20:56Z</dcterms:created>
  <dcterms:modified xsi:type="dcterms:W3CDTF">2014-06-24T14:32:16Z</dcterms:modified>
</cp:coreProperties>
</file>