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5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2" r:id="rId12"/>
    <p:sldId id="274" r:id="rId13"/>
    <p:sldId id="276" r:id="rId14"/>
    <p:sldId id="277" r:id="rId15"/>
    <p:sldId id="316" r:id="rId16"/>
    <p:sldId id="282" r:id="rId17"/>
    <p:sldId id="281" r:id="rId18"/>
    <p:sldId id="284" r:id="rId19"/>
    <p:sldId id="283" r:id="rId20"/>
    <p:sldId id="285" r:id="rId21"/>
    <p:sldId id="287" r:id="rId22"/>
    <p:sldId id="289" r:id="rId23"/>
    <p:sldId id="290" r:id="rId24"/>
    <p:sldId id="318" r:id="rId25"/>
    <p:sldId id="317" r:id="rId26"/>
    <p:sldId id="324" r:id="rId27"/>
    <p:sldId id="325" r:id="rId28"/>
    <p:sldId id="326" r:id="rId29"/>
    <p:sldId id="294" r:id="rId30"/>
    <p:sldId id="322" r:id="rId31"/>
    <p:sldId id="323" r:id="rId32"/>
    <p:sldId id="296" r:id="rId33"/>
    <p:sldId id="299" r:id="rId34"/>
    <p:sldId id="301" r:id="rId35"/>
    <p:sldId id="302" r:id="rId36"/>
    <p:sldId id="320" r:id="rId37"/>
    <p:sldId id="321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66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%20FELY%202014\TESIS%20TRABAJANDO\XIMENA%2008-09-2013\Dic-2013\TESIS%20XIME%20%20FINAL%2021-1-2014\TESIS%20ENTREGAR%20Y%20PP\Datos%20a%20modificar\Libro1.%20Exp%20Corpor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%20FELY%202014\TESIS%20TRABAJANDO\XIMENA%2008-09-2013\Dic-2013\TESIS%20XIME%20%20FINAL%2021-1-2014\TESIS%20ENTREGAR%20Y%20PP\Datos%20a%20modificar\Libro1.%20Exp%20Corpor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%20FELY%202014\TESIS%20TRABAJANDO\XIMENA%2008-09-2013\Dic-2013\TESIS%20XIME%20%20FINAL%2021-1-2014\TESIS%20ENTREGAR%20Y%20PP\Datos%20a%20modificar\Libro1.%20Exp%20Corpor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%20FELY%202014\TESIS%20TRABAJANDO\XIMENA%2008-09-2013\Dic-2013\TESIS%20XIME%20%20FINAL%2021-1-2014\TESIS%20ENTREGAR%20Y%20PP\Datos%20a%20modificar\Libro1.%20Exp%20Corpor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%20FELY%202014\TESIS%20TRABAJANDO\XIMENA%2008-09-2013\Dic-2013\TESIS%20XIME%20%20FINAL%2021-1-2014\TESIS%20ENTREGAR%20Y%20PP\Datos%20a%20modificar\Libro1.%20Exp%20Corpor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%20FELY%202014\TESIS%20TRABAJANDO\XIMENA%2008-09-2013\Dic-2013\TESIS%20XIME%20%20FINAL%2021-1-2014\TESIS%20ENTREGAR%20Y%20PP\Datos%20a%20modificar\C&#193;LCULOS%20Y%20GR&#193;FICOS%20HMB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SIS%20FELY%202014\TESIS%20TRABAJANDO\XIMENA%2008-09-2013\Dic-2013\TESIS%20XIME%20%20FINAL%2021-1-2014\TESIS%20ENTREGAR%20Y%20PP\Datos%20a%20modificar\C&#193;LCULOS%20Y%20GR&#193;FICOS%20HMB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SIS%20FELY%202014\TESIS%20TRABAJANDO\XIMENA%2008-09-2013\Dic-2013\TESIS%20XIME%20%20FINAL%2021-1-2014\TESIS%20ENTREGAR%20Y%20PP\Datos%20a%20modificar\C&#193;LCULOS%20Y%20GR&#193;FICOS%20HM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Si</c:v>
          </c:tx>
          <c:invertIfNegative val="0"/>
          <c:dLbls>
            <c:dLbl>
              <c:idx val="0"/>
              <c:layout>
                <c:manualLayout>
                  <c:x val="0"/>
                  <c:y val="-1.8518518518518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388888888888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8182E-3"/>
                  <c:y val="-2.777777777777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(Hoja1!$A$6;Hoja1!$A$7;Hoja1!$A$8)</c:f>
              <c:strCache>
                <c:ptCount val="3"/>
                <c:pt idx="0">
                  <c:v>Reconoce las partes del cuerpo ante el espejo</c:v>
                </c:pt>
                <c:pt idx="1">
                  <c:v>Identifica las partes de su cuerpo cuando se habla de ella en las indicaciones de las actividades</c:v>
                </c:pt>
                <c:pt idx="2">
                  <c:v>Reconoce la  simetría  de su cuerpo </c:v>
                </c:pt>
              </c:strCache>
            </c:strRef>
          </c:cat>
          <c:val>
            <c:numRef>
              <c:f>(Hoja1!$G$6;Hoja1!$G$7;Hoja1!$G$8)</c:f>
              <c:numCache>
                <c:formatCode>0.0</c:formatCode>
                <c:ptCount val="3"/>
                <c:pt idx="0">
                  <c:v>88.709677419354819</c:v>
                </c:pt>
                <c:pt idx="1">
                  <c:v>95.161290322580285</c:v>
                </c:pt>
                <c:pt idx="2">
                  <c:v>67.741935483871387</c:v>
                </c:pt>
              </c:numCache>
            </c:numRef>
          </c:val>
        </c:ser>
        <c:ser>
          <c:idx val="1"/>
          <c:order val="1"/>
          <c:tx>
            <c:v>No</c:v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(Hoja1!$A$6;Hoja1!$A$7;Hoja1!$A$8)</c:f>
              <c:strCache>
                <c:ptCount val="3"/>
                <c:pt idx="0">
                  <c:v>Reconoce las partes del cuerpo ante el espejo</c:v>
                </c:pt>
                <c:pt idx="1">
                  <c:v>Identifica las partes de su cuerpo cuando se habla de ella en las indicaciones de las actividades</c:v>
                </c:pt>
                <c:pt idx="2">
                  <c:v>Reconoce la  simetría  de su cuerpo </c:v>
                </c:pt>
              </c:strCache>
            </c:strRef>
          </c:cat>
          <c:val>
            <c:numRef>
              <c:f>(Hoja1!$I$6;Hoja1!$I$7;Hoja1!$I$8)</c:f>
              <c:numCache>
                <c:formatCode>0.0</c:formatCode>
                <c:ptCount val="3"/>
                <c:pt idx="0">
                  <c:v>11.290322580645148</c:v>
                </c:pt>
                <c:pt idx="1">
                  <c:v>4.838709677419355</c:v>
                </c:pt>
                <c:pt idx="2">
                  <c:v>32.258064516129032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333312"/>
        <c:axId val="104334848"/>
        <c:axId val="0"/>
      </c:bar3DChart>
      <c:catAx>
        <c:axId val="10433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s-ES"/>
          </a:p>
        </c:txPr>
        <c:crossAx val="104334848"/>
        <c:crosses val="autoZero"/>
        <c:auto val="1"/>
        <c:lblAlgn val="ctr"/>
        <c:lblOffset val="100"/>
        <c:noMultiLvlLbl val="0"/>
      </c:catAx>
      <c:valAx>
        <c:axId val="104334848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one"/>
        <c:crossAx val="1043333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Si</c:v>
          </c:tx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(Hoja2!$A$2;Hoja2!$A$3;Hoja2!$A$4;Hoja2!$A$5;Hoja2!$A$6)</c:f>
              <c:strCache>
                <c:ptCount val="5"/>
                <c:pt idx="0">
                  <c:v>Coordina movimiento de las áreas laterales del cuerpo</c:v>
                </c:pt>
                <c:pt idx="1">
                  <c:v>Distingue relaciones espaciales de lateralidad</c:v>
                </c:pt>
                <c:pt idx="2">
                  <c:v>Reconoce ordenes que exponen a la derecha y a la izquierda</c:v>
                </c:pt>
                <c:pt idx="3">
                  <c:v>Distingue relaciones espaciales del eje horizontal</c:v>
                </c:pt>
                <c:pt idx="4">
                  <c:v>Reconoce ordenes que se refieren arriba o abajo</c:v>
                </c:pt>
              </c:strCache>
            </c:strRef>
          </c:cat>
          <c:val>
            <c:numRef>
              <c:f>(Hoja2!$E$2;Hoja2!$E$3;Hoja2!$E$4;Hoja2!$E$5;Hoja2!$E$6)</c:f>
              <c:numCache>
                <c:formatCode>0.0</c:formatCode>
                <c:ptCount val="5"/>
                <c:pt idx="0">
                  <c:v>72.58064516129032</c:v>
                </c:pt>
                <c:pt idx="1">
                  <c:v>75.806451612903189</c:v>
                </c:pt>
                <c:pt idx="2">
                  <c:v>82.258064516128627</c:v>
                </c:pt>
                <c:pt idx="3">
                  <c:v>80.645161290322577</c:v>
                </c:pt>
                <c:pt idx="4">
                  <c:v>88.709677419354819</c:v>
                </c:pt>
              </c:numCache>
            </c:numRef>
          </c:val>
        </c:ser>
        <c:ser>
          <c:idx val="1"/>
          <c:order val="1"/>
          <c:tx>
            <c:v>No</c:v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(Hoja2!$A$2;Hoja2!$A$3;Hoja2!$A$4;Hoja2!$A$5;Hoja2!$A$6)</c:f>
              <c:strCache>
                <c:ptCount val="5"/>
                <c:pt idx="0">
                  <c:v>Coordina movimiento de las áreas laterales del cuerpo</c:v>
                </c:pt>
                <c:pt idx="1">
                  <c:v>Distingue relaciones espaciales de lateralidad</c:v>
                </c:pt>
                <c:pt idx="2">
                  <c:v>Reconoce ordenes que exponen a la derecha y a la izquierda</c:v>
                </c:pt>
                <c:pt idx="3">
                  <c:v>Distingue relaciones espaciales del eje horizontal</c:v>
                </c:pt>
                <c:pt idx="4">
                  <c:v>Reconoce ordenes que se refieren arriba o abajo</c:v>
                </c:pt>
              </c:strCache>
            </c:strRef>
          </c:cat>
          <c:val>
            <c:numRef>
              <c:f>(Hoja2!$G$2;Hoja2!$G$3;Hoja2!$G$4;Hoja2!$G$5;Hoja2!$G$6)</c:f>
              <c:numCache>
                <c:formatCode>0.0</c:formatCode>
                <c:ptCount val="5"/>
                <c:pt idx="0">
                  <c:v>27.419354838709676</c:v>
                </c:pt>
                <c:pt idx="1">
                  <c:v>24.19354838709679</c:v>
                </c:pt>
                <c:pt idx="2">
                  <c:v>17.741935483870968</c:v>
                </c:pt>
                <c:pt idx="3">
                  <c:v>19.354838709677544</c:v>
                </c:pt>
                <c:pt idx="4">
                  <c:v>11.290322580645148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386944"/>
        <c:axId val="104388480"/>
      </c:barChart>
      <c:catAx>
        <c:axId val="104386944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solidFill>
            <a:schemeClr val="tx1">
              <a:lumMod val="85000"/>
            </a:schemeClr>
          </a:solidFill>
        </c:spPr>
        <c:txPr>
          <a:bodyPr/>
          <a:lstStyle/>
          <a:p>
            <a:pPr>
              <a:defRPr sz="1400" b="1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es-ES"/>
          </a:p>
        </c:txPr>
        <c:crossAx val="104388480"/>
        <c:crosses val="autoZero"/>
        <c:auto val="1"/>
        <c:lblAlgn val="ctr"/>
        <c:lblOffset val="100"/>
        <c:noMultiLvlLbl val="0"/>
      </c:catAx>
      <c:valAx>
        <c:axId val="104388480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one"/>
        <c:crossAx val="1043869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Si</c:v>
          </c:tx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800"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(Hoja1!$A$32;Hoja1!$A$33;Hoja1!$A$34;Hoja1!$A$35)</c:f>
              <c:strCache>
                <c:ptCount val="4"/>
                <c:pt idx="0">
                  <c:v>Identifica posturas </c:v>
                </c:pt>
                <c:pt idx="1">
                  <c:v>Marcha coordinando brazos y piernas</c:v>
                </c:pt>
                <c:pt idx="2">
                  <c:v>Controla los estados de tensión y relajación</c:v>
                </c:pt>
                <c:pt idx="3">
                  <c:v>Controla la respiración</c:v>
                </c:pt>
              </c:strCache>
            </c:strRef>
          </c:cat>
          <c:val>
            <c:numRef>
              <c:f>(Hoja1!$G$32;Hoja1!$G$33;Hoja1!$G$34;Hoja1!$G$35)</c:f>
              <c:numCache>
                <c:formatCode>0.0</c:formatCode>
                <c:ptCount val="4"/>
                <c:pt idx="0">
                  <c:v>79.032258064516128</c:v>
                </c:pt>
                <c:pt idx="1">
                  <c:v>91.935483870967744</c:v>
                </c:pt>
                <c:pt idx="2">
                  <c:v>56.451612903225815</c:v>
                </c:pt>
                <c:pt idx="3">
                  <c:v>54.838709677419345</c:v>
                </c:pt>
              </c:numCache>
            </c:numRef>
          </c:val>
        </c:ser>
        <c:ser>
          <c:idx val="1"/>
          <c:order val="1"/>
          <c:tx>
            <c:v>No</c:v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layout>
                <c:manualLayout>
                  <c:x val="3.0148596974505153E-2"/>
                  <c:y val="-2.449573504178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6411671257799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685746218131401E-2"/>
                  <c:y val="-1.714701452924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(Hoja1!$A$32;Hoja1!$A$33;Hoja1!$A$34;Hoja1!$A$35)</c:f>
              <c:strCache>
                <c:ptCount val="4"/>
                <c:pt idx="0">
                  <c:v>Identifica posturas </c:v>
                </c:pt>
                <c:pt idx="1">
                  <c:v>Marcha coordinando brazos y piernas</c:v>
                </c:pt>
                <c:pt idx="2">
                  <c:v>Controla los estados de tensión y relajación</c:v>
                </c:pt>
                <c:pt idx="3">
                  <c:v>Controla la respiración</c:v>
                </c:pt>
              </c:strCache>
            </c:strRef>
          </c:cat>
          <c:val>
            <c:numRef>
              <c:f>(Hoja1!$I$32;Hoja1!$I$33;Hoja1!$I$34;Hoja1!$I$35)</c:f>
              <c:numCache>
                <c:formatCode>0.0</c:formatCode>
                <c:ptCount val="4"/>
                <c:pt idx="0">
                  <c:v>20.967741935483744</c:v>
                </c:pt>
                <c:pt idx="1">
                  <c:v>8.0645161290322598</c:v>
                </c:pt>
                <c:pt idx="2">
                  <c:v>43.548387096774192</c:v>
                </c:pt>
                <c:pt idx="3">
                  <c:v>45.161290322580662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4444672"/>
        <c:axId val="104446208"/>
        <c:axId val="0"/>
      </c:bar3DChart>
      <c:catAx>
        <c:axId val="1044446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chemeClr val="tx1"/>
          </a:solidFill>
        </c:spPr>
        <c:txPr>
          <a:bodyPr/>
          <a:lstStyle/>
          <a:p>
            <a:pPr>
              <a:defRPr sz="1400" b="1">
                <a:solidFill>
                  <a:schemeClr val="bg1">
                    <a:lumMod val="95000"/>
                    <a:lumOff val="5000"/>
                  </a:schemeClr>
                </a:solidFill>
              </a:defRPr>
            </a:pPr>
            <a:endParaRPr lang="es-ES"/>
          </a:p>
        </c:txPr>
        <c:crossAx val="104446208"/>
        <c:crosses val="autoZero"/>
        <c:auto val="1"/>
        <c:lblAlgn val="ctr"/>
        <c:lblOffset val="100"/>
        <c:noMultiLvlLbl val="0"/>
      </c:catAx>
      <c:valAx>
        <c:axId val="10444620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r>
                  <a:rPr lang="en-US" sz="200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Porcentaje</a:t>
                </a:r>
              </a:p>
            </c:rich>
          </c:tx>
          <c:overlay val="0"/>
          <c:spPr>
            <a:solidFill>
              <a:schemeClr val="tx1"/>
            </a:solidFill>
          </c:spPr>
        </c:title>
        <c:numFmt formatCode="0.0" sourceLinked="1"/>
        <c:majorTickMark val="none"/>
        <c:minorTickMark val="none"/>
        <c:tickLblPos val="none"/>
        <c:crossAx val="1044446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18447353416195E-2"/>
          <c:y val="7.8667185127578407E-2"/>
          <c:w val="0.94569714935255123"/>
          <c:h val="0.8373578149436387"/>
        </c:manualLayout>
      </c:layout>
      <c:barChart>
        <c:barDir val="col"/>
        <c:grouping val="clustered"/>
        <c:varyColors val="0"/>
        <c:ser>
          <c:idx val="0"/>
          <c:order val="0"/>
          <c:tx>
            <c:v>Si</c:v>
          </c:tx>
          <c:invertIfNegative val="0"/>
          <c:dLbls>
            <c:spPr>
              <a:solidFill>
                <a:srgbClr val="FFFF00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(Hoja3!$A$2;Hoja3!$A$3;Hoja3!$A$4;Hoja3!$A$5)</c:f>
              <c:strCache>
                <c:ptCount val="4"/>
                <c:pt idx="0">
                  <c:v>Orienta el cuerpo en el espacio</c:v>
                </c:pt>
                <c:pt idx="1">
                  <c:v>Adopta diferentes posiciones con su cuerpo</c:v>
                </c:pt>
                <c:pt idx="2">
                  <c:v>Distingue relaciones espaciales con referencia a él</c:v>
                </c:pt>
                <c:pt idx="3">
                  <c:v>Reconoce las nociones básicas de orden espacial: cerca-lejos</c:v>
                </c:pt>
              </c:strCache>
            </c:strRef>
          </c:cat>
          <c:val>
            <c:numRef>
              <c:f>(Hoja3!$E$2;Hoja3!$E$3;Hoja3!$E$4;Hoja3!$E$5)</c:f>
              <c:numCache>
                <c:formatCode>0.0</c:formatCode>
                <c:ptCount val="4"/>
                <c:pt idx="0">
                  <c:v>87.096774193548143</c:v>
                </c:pt>
                <c:pt idx="1">
                  <c:v>79.032258064516128</c:v>
                </c:pt>
                <c:pt idx="2">
                  <c:v>61.29032258064516</c:v>
                </c:pt>
                <c:pt idx="3">
                  <c:v>66.129032258064015</c:v>
                </c:pt>
              </c:numCache>
            </c:numRef>
          </c:val>
        </c:ser>
        <c:ser>
          <c:idx val="1"/>
          <c:order val="1"/>
          <c:tx>
            <c:v>No</c:v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rgbClr val="FFFF00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(Hoja3!$A$2;Hoja3!$A$3;Hoja3!$A$4;Hoja3!$A$5)</c:f>
              <c:strCache>
                <c:ptCount val="4"/>
                <c:pt idx="0">
                  <c:v>Orienta el cuerpo en el espacio</c:v>
                </c:pt>
                <c:pt idx="1">
                  <c:v>Adopta diferentes posiciones con su cuerpo</c:v>
                </c:pt>
                <c:pt idx="2">
                  <c:v>Distingue relaciones espaciales con referencia a él</c:v>
                </c:pt>
                <c:pt idx="3">
                  <c:v>Reconoce las nociones básicas de orden espacial: cerca-lejos</c:v>
                </c:pt>
              </c:strCache>
            </c:strRef>
          </c:cat>
          <c:val>
            <c:numRef>
              <c:f>(Hoja3!$G$2;Hoja3!$G$3;Hoja3!$G$4;Hoja3!$G$5)</c:f>
              <c:numCache>
                <c:formatCode>0.0</c:formatCode>
                <c:ptCount val="4"/>
                <c:pt idx="0">
                  <c:v>12.903225806451612</c:v>
                </c:pt>
                <c:pt idx="1">
                  <c:v>20.967741935483776</c:v>
                </c:pt>
                <c:pt idx="2">
                  <c:v>38.70967741935484</c:v>
                </c:pt>
                <c:pt idx="3">
                  <c:v>33.870967741935445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187264"/>
        <c:axId val="110188800"/>
      </c:barChart>
      <c:catAx>
        <c:axId val="1101872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tx1">
              <a:lumMod val="85000"/>
            </a:schemeClr>
          </a:solidFill>
        </c:spPr>
        <c:crossAx val="110188800"/>
        <c:crosses val="autoZero"/>
        <c:auto val="1"/>
        <c:lblAlgn val="ctr"/>
        <c:lblOffset val="100"/>
        <c:noMultiLvlLbl val="0"/>
      </c:catAx>
      <c:valAx>
        <c:axId val="110188800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overlay val="0"/>
          <c:spPr>
            <a:solidFill>
              <a:schemeClr val="tx1">
                <a:lumMod val="85000"/>
              </a:schemeClr>
            </a:solidFill>
          </c:spPr>
        </c:title>
        <c:numFmt formatCode="0.0" sourceLinked="1"/>
        <c:majorTickMark val="out"/>
        <c:minorTickMark val="none"/>
        <c:tickLblPos val="none"/>
        <c:crossAx val="1101872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600" b="1">
          <a:solidFill>
            <a:schemeClr val="bg1"/>
          </a:solidFill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Si</c:v>
          </c:tx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(Hoja4!$A$23;Hoja4!$A$24;Hoja4!$A$25;Hoja4!$A$26)</c:f>
              <c:strCache>
                <c:ptCount val="4"/>
                <c:pt idx="0">
                  <c:v>Mide duración de actividades</c:v>
                </c:pt>
                <c:pt idx="1">
                  <c:v>Sigue un ritmo dando golpes con las manos</c:v>
                </c:pt>
                <c:pt idx="2">
                  <c:v>Sigue un ritmo utilizando las partes del cuerpo</c:v>
                </c:pt>
                <c:pt idx="3">
                  <c:v>Identifica trazos e itinerarios</c:v>
                </c:pt>
              </c:strCache>
            </c:strRef>
          </c:cat>
          <c:val>
            <c:numRef>
              <c:f>(Hoja4!$E$23;Hoja4!$E$24;Hoja4!$E$25;Hoja4!$E$26)</c:f>
              <c:numCache>
                <c:formatCode>0.0</c:formatCode>
                <c:ptCount val="4"/>
                <c:pt idx="0">
                  <c:v>61.29032258064516</c:v>
                </c:pt>
                <c:pt idx="1">
                  <c:v>62.903225806451616</c:v>
                </c:pt>
                <c:pt idx="2">
                  <c:v>62.903225806451616</c:v>
                </c:pt>
                <c:pt idx="3">
                  <c:v>35.483870967741844</c:v>
                </c:pt>
              </c:numCache>
            </c:numRef>
          </c:val>
        </c:ser>
        <c:ser>
          <c:idx val="1"/>
          <c:order val="1"/>
          <c:tx>
            <c:v>No</c:v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(Hoja4!$A$23;Hoja4!$A$24;Hoja4!$A$25;Hoja4!$A$26)</c:f>
              <c:strCache>
                <c:ptCount val="4"/>
                <c:pt idx="0">
                  <c:v>Mide duración de actividades</c:v>
                </c:pt>
                <c:pt idx="1">
                  <c:v>Sigue un ritmo dando golpes con las manos</c:v>
                </c:pt>
                <c:pt idx="2">
                  <c:v>Sigue un ritmo utilizando las partes del cuerpo</c:v>
                </c:pt>
                <c:pt idx="3">
                  <c:v>Identifica trazos e itinerarios</c:v>
                </c:pt>
              </c:strCache>
            </c:strRef>
          </c:cat>
          <c:val>
            <c:numRef>
              <c:f>(Hoja4!$G$23;Hoja4!$G$24;Hoja4!$G$25;Hoja4!$G$26)</c:f>
              <c:numCache>
                <c:formatCode>0.0</c:formatCode>
                <c:ptCount val="4"/>
                <c:pt idx="0">
                  <c:v>38.70967741935484</c:v>
                </c:pt>
                <c:pt idx="1">
                  <c:v>37.096774193548384</c:v>
                </c:pt>
                <c:pt idx="2">
                  <c:v>37.096774193548384</c:v>
                </c:pt>
                <c:pt idx="3">
                  <c:v>64.516129032258064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225664"/>
        <c:axId val="104474880"/>
      </c:barChart>
      <c:catAx>
        <c:axId val="1102256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chemeClr val="tx1">
              <a:lumMod val="95000"/>
            </a:schemeClr>
          </a:solidFill>
        </c:spPr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es-ES"/>
          </a:p>
        </c:txPr>
        <c:crossAx val="104474880"/>
        <c:crosses val="autoZero"/>
        <c:auto val="1"/>
        <c:lblAlgn val="ctr"/>
        <c:lblOffset val="100"/>
        <c:noMultiLvlLbl val="0"/>
      </c:catAx>
      <c:valAx>
        <c:axId val="10447488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Porcentaje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one"/>
        <c:crossAx val="1102256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en-US" sz="1800">
                <a:solidFill>
                  <a:schemeClr val="bg1"/>
                </a:solidFill>
              </a:rPr>
              <a:t>HABILIDADES LOCOMOTRICES</a:t>
            </a:r>
          </a:p>
        </c:rich>
      </c:tx>
      <c:overlay val="0"/>
      <c:spPr>
        <a:solidFill>
          <a:schemeClr val="accent3">
            <a:lumMod val="20000"/>
            <a:lumOff val="80000"/>
          </a:scheme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Porcentaje antes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0.  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Hoja1!$C$2:$C$11</c:f>
              <c:numCache>
                <c:formatCode>_-* #,##0.0\ _€_-;\-* #,##0.0\ _€_-;_-* "-"??\ _€_-;_-@_-</c:formatCode>
                <c:ptCount val="10"/>
                <c:pt idx="0">
                  <c:v>0</c:v>
                </c:pt>
                <c:pt idx="1">
                  <c:v>25.806451612903224</c:v>
                </c:pt>
                <c:pt idx="2">
                  <c:v>4.838709677419355</c:v>
                </c:pt>
                <c:pt idx="3">
                  <c:v>38.70967741935484</c:v>
                </c:pt>
                <c:pt idx="4">
                  <c:v>33.870967741935445</c:v>
                </c:pt>
                <c:pt idx="5">
                  <c:v>51.612903225806448</c:v>
                </c:pt>
                <c:pt idx="6">
                  <c:v>6.4516129032258114</c:v>
                </c:pt>
                <c:pt idx="7">
                  <c:v>41.935483870967751</c:v>
                </c:pt>
                <c:pt idx="8">
                  <c:v>16.129032258064516</c:v>
                </c:pt>
                <c:pt idx="9">
                  <c:v>40.322580645161288</c:v>
                </c:pt>
              </c:numCache>
            </c:numRef>
          </c:val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Porcentaje después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Hoja1!$E$2:$E$11</c:f>
              <c:numCache>
                <c:formatCode>_-* #,##0.0\ _€_-;\-* #,##0.0\ _€_-;_-* "-"??\ _€_-;_-@_-</c:formatCode>
                <c:ptCount val="10"/>
                <c:pt idx="0">
                  <c:v>91.935483870967744</c:v>
                </c:pt>
                <c:pt idx="1">
                  <c:v>87.096774193548086</c:v>
                </c:pt>
                <c:pt idx="2">
                  <c:v>46.774193548387103</c:v>
                </c:pt>
                <c:pt idx="3">
                  <c:v>66.129032258063916</c:v>
                </c:pt>
                <c:pt idx="4">
                  <c:v>40.322580645161288</c:v>
                </c:pt>
                <c:pt idx="5">
                  <c:v>67.741935483871345</c:v>
                </c:pt>
                <c:pt idx="6">
                  <c:v>38.70967741935484</c:v>
                </c:pt>
                <c:pt idx="7">
                  <c:v>56.451612903225815</c:v>
                </c:pt>
                <c:pt idx="8">
                  <c:v>38.70967741935484</c:v>
                </c:pt>
                <c:pt idx="9">
                  <c:v>61.29032258064516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09913216"/>
        <c:axId val="109914752"/>
        <c:axId val="0"/>
      </c:bar3DChart>
      <c:catAx>
        <c:axId val="109913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914752"/>
        <c:crosses val="autoZero"/>
        <c:auto val="1"/>
        <c:lblAlgn val="ctr"/>
        <c:lblOffset val="100"/>
        <c:noMultiLvlLbl val="0"/>
      </c:catAx>
      <c:valAx>
        <c:axId val="109914752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Porcentaje </a:t>
                </a:r>
              </a:p>
            </c:rich>
          </c:tx>
          <c:overlay val="0"/>
          <c:spPr>
            <a:solidFill>
              <a:schemeClr val="tx1">
                <a:lumMod val="95000"/>
              </a:schemeClr>
            </a:solidFill>
          </c:spPr>
        </c:title>
        <c:numFmt formatCode="_-* #,##0.0\ _€_-;\-* #,##0.0\ _€_-;_-* &quot;-&quot;??\ _€_-;_-@_-" sourceLinked="1"/>
        <c:majorTickMark val="none"/>
        <c:minorTickMark val="none"/>
        <c:tickLblPos val="none"/>
        <c:crossAx val="109913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HABILIDADES NO LOCOMOTRICES</a:t>
            </a:r>
          </a:p>
        </c:rich>
      </c:tx>
      <c:overlay val="0"/>
      <c:spPr>
        <a:solidFill>
          <a:srgbClr val="00B0F0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Hoja2!$C$1</c:f>
              <c:strCache>
                <c:ptCount val="1"/>
                <c:pt idx="0">
                  <c:v>Porcentaje antes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rgbClr val="00349E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(Hoja2!$C$2;Hoja2!$C$3;Hoja2!$C$4;Hoja2!$C$5;Hoja2!$C$6;Hoja2!$C$7;Hoja2!$C$8;Hoja2!$C$9;Hoja2!$C$10;Hoja2!$C$11)</c:f>
              <c:numCache>
                <c:formatCode>0.0</c:formatCode>
                <c:ptCount val="10"/>
                <c:pt idx="0">
                  <c:v>18.333333333333197</c:v>
                </c:pt>
                <c:pt idx="1">
                  <c:v>13.333333333333334</c:v>
                </c:pt>
                <c:pt idx="2">
                  <c:v>15</c:v>
                </c:pt>
                <c:pt idx="3">
                  <c:v>15</c:v>
                </c:pt>
                <c:pt idx="4">
                  <c:v>20</c:v>
                </c:pt>
                <c:pt idx="5">
                  <c:v>23.333333333333197</c:v>
                </c:pt>
                <c:pt idx="6">
                  <c:v>8.3333333333333321</c:v>
                </c:pt>
                <c:pt idx="7">
                  <c:v>10</c:v>
                </c:pt>
                <c:pt idx="8">
                  <c:v>21.666666666666668</c:v>
                </c:pt>
                <c:pt idx="9">
                  <c:v>20</c:v>
                </c:pt>
              </c:numCache>
            </c:numRef>
          </c:val>
        </c:ser>
        <c:ser>
          <c:idx val="2"/>
          <c:order val="1"/>
          <c:tx>
            <c:strRef>
              <c:f>Hoja2!$E$1</c:f>
              <c:strCache>
                <c:ptCount val="1"/>
                <c:pt idx="0">
                  <c:v>Porcentaje después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rPr>
                      <a:t>87,1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349E"/>
              </a:solidFill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gency FB" panose="020B0503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(Hoja2!$E$2;Hoja2!$E$3;Hoja2!$E$4;Hoja2!$E$5;Hoja2!$E$6;Hoja2!$E$7;Hoja2!$E$8;Hoja2!$E$9;Hoja2!$E$10;Hoja2!$E$11)</c:f>
              <c:numCache>
                <c:formatCode>0.0</c:formatCode>
                <c:ptCount val="10"/>
                <c:pt idx="0">
                  <c:v>87.096774193548086</c:v>
                </c:pt>
                <c:pt idx="1">
                  <c:v>51.612903225806448</c:v>
                </c:pt>
                <c:pt idx="2">
                  <c:v>50</c:v>
                </c:pt>
                <c:pt idx="3">
                  <c:v>37.096774193548384</c:v>
                </c:pt>
                <c:pt idx="4">
                  <c:v>46.774193548387103</c:v>
                </c:pt>
                <c:pt idx="5">
                  <c:v>33.870967741935445</c:v>
                </c:pt>
                <c:pt idx="6">
                  <c:v>22.58064516129032</c:v>
                </c:pt>
                <c:pt idx="7">
                  <c:v>24.19354838709679</c:v>
                </c:pt>
                <c:pt idx="8">
                  <c:v>30.64516129032258</c:v>
                </c:pt>
                <c:pt idx="9">
                  <c:v>27.419354838709676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040576"/>
        <c:axId val="110042496"/>
      </c:barChart>
      <c:catAx>
        <c:axId val="11004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Habilidades evaluadas</a:t>
                </a:r>
              </a:p>
            </c:rich>
          </c:tx>
          <c:overlay val="0"/>
          <c:spPr>
            <a:solidFill>
              <a:srgbClr val="D2D2D2">
                <a:lumMod val="25000"/>
              </a:srgbClr>
            </a:solidFill>
          </c:spPr>
        </c:title>
        <c:majorTickMark val="none"/>
        <c:minorTickMark val="none"/>
        <c:tickLblPos val="nextTo"/>
        <c:crossAx val="110042496"/>
        <c:crosses val="autoZero"/>
        <c:auto val="1"/>
        <c:lblAlgn val="ctr"/>
        <c:lblOffset val="100"/>
        <c:noMultiLvlLbl val="0"/>
      </c:catAx>
      <c:valAx>
        <c:axId val="110042496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PORCENTAJE 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one"/>
        <c:crossAx val="11004057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b"/>
      <c:overlay val="0"/>
      <c:spPr>
        <a:solidFill>
          <a:srgbClr val="D2D2D2">
            <a:lumMod val="25000"/>
          </a:srgbClr>
        </a:solidFill>
      </c:spPr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HABILIDADES DE PROYECCIÓN-RECEPCIÓN</a:t>
            </a:r>
          </a:p>
        </c:rich>
      </c:tx>
      <c:overlay val="0"/>
      <c:spPr>
        <a:solidFill>
          <a:schemeClr val="bg2">
            <a:lumMod val="20000"/>
            <a:lumOff val="80000"/>
          </a:scheme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Hoja3!$C$1</c:f>
              <c:strCache>
                <c:ptCount val="1"/>
                <c:pt idx="0">
                  <c:v>Porcentaje antes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1.38888888888889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Hoja3!$C$2:$C$11</c:f>
              <c:numCache>
                <c:formatCode>0.0</c:formatCode>
                <c:ptCount val="10"/>
                <c:pt idx="0">
                  <c:v>1.6129032258064515</c:v>
                </c:pt>
                <c:pt idx="1">
                  <c:v>27.419354838709676</c:v>
                </c:pt>
                <c:pt idx="2">
                  <c:v>14.516129032258066</c:v>
                </c:pt>
                <c:pt idx="3">
                  <c:v>1.6129032258064515</c:v>
                </c:pt>
                <c:pt idx="4">
                  <c:v>17.741935483870968</c:v>
                </c:pt>
                <c:pt idx="5">
                  <c:v>19.354838709677537</c:v>
                </c:pt>
                <c:pt idx="6">
                  <c:v>0</c:v>
                </c:pt>
                <c:pt idx="7">
                  <c:v>19.354838709677537</c:v>
                </c:pt>
                <c:pt idx="8">
                  <c:v>9.6774193548387206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Hoja3!$E$1</c:f>
              <c:strCache>
                <c:ptCount val="1"/>
                <c:pt idx="0">
                  <c:v>Porcentaje después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delete val="1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Hoja3!$E$2:$E$11</c:f>
              <c:numCache>
                <c:formatCode>0.0</c:formatCode>
                <c:ptCount val="10"/>
                <c:pt idx="0">
                  <c:v>25.806451612903224</c:v>
                </c:pt>
                <c:pt idx="1">
                  <c:v>27.419354838709676</c:v>
                </c:pt>
                <c:pt idx="2">
                  <c:v>41.935483870967751</c:v>
                </c:pt>
                <c:pt idx="3">
                  <c:v>38.70967741935484</c:v>
                </c:pt>
                <c:pt idx="4">
                  <c:v>43.548387096774192</c:v>
                </c:pt>
                <c:pt idx="5">
                  <c:v>43.548387096774192</c:v>
                </c:pt>
                <c:pt idx="6">
                  <c:v>56.451612903225815</c:v>
                </c:pt>
                <c:pt idx="7">
                  <c:v>50</c:v>
                </c:pt>
                <c:pt idx="8">
                  <c:v>48.387096774193289</c:v>
                </c:pt>
                <c:pt idx="9">
                  <c:v>29.032258064516135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094976"/>
        <c:axId val="110104960"/>
        <c:axId val="0"/>
      </c:bar3DChart>
      <c:catAx>
        <c:axId val="110094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104960"/>
        <c:crosses val="autoZero"/>
        <c:auto val="1"/>
        <c:lblAlgn val="ctr"/>
        <c:lblOffset val="100"/>
        <c:noMultiLvlLbl val="0"/>
      </c:catAx>
      <c:valAx>
        <c:axId val="110104960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r>
                  <a:rPr lang="en-US" sz="1400" b="1">
                    <a:solidFill>
                      <a:schemeClr val="bg1"/>
                    </a:solidFill>
                  </a:rPr>
                  <a:t>PORCENTAJE</a:t>
                </a:r>
              </a:p>
            </c:rich>
          </c:tx>
          <c:overlay val="0"/>
          <c:spPr>
            <a:solidFill>
              <a:schemeClr val="bg2">
                <a:lumMod val="20000"/>
                <a:lumOff val="80000"/>
              </a:schemeClr>
            </a:solidFill>
          </c:spPr>
        </c:title>
        <c:numFmt formatCode="0.0" sourceLinked="1"/>
        <c:majorTickMark val="none"/>
        <c:minorTickMark val="none"/>
        <c:tickLblPos val="none"/>
        <c:crossAx val="1100949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4C836-DDCD-45C6-B353-E6B34013A921}" type="doc">
      <dgm:prSet loTypeId="urn:microsoft.com/office/officeart/2005/8/layout/radial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5CF4EFC-AB36-4F09-B8A6-150CE89286CF}">
      <dgm:prSet phldrT="[Texto]" custT="1"/>
      <dgm:spPr>
        <a:solidFill>
          <a:srgbClr val="FFFF00"/>
        </a:solidFill>
      </dgm:spPr>
      <dgm:t>
        <a:bodyPr/>
        <a:lstStyle/>
        <a:p>
          <a:pPr algn="ctr"/>
          <a:r>
            <a:rPr lang="es-ES" sz="1200" b="1" dirty="0" smtClean="0">
              <a:solidFill>
                <a:srgbClr val="FF0000"/>
              </a:solidFill>
              <a:latin typeface="Candara" pitchFamily="34" charset="0"/>
              <a:cs typeface="Arial" pitchFamily="34" charset="0"/>
            </a:rPr>
            <a:t>BAJO DESARROLLO MOTRIZ</a:t>
          </a:r>
          <a:endParaRPr lang="es-ES" sz="1200" b="1" dirty="0">
            <a:solidFill>
              <a:srgbClr val="FF0000"/>
            </a:solidFill>
            <a:latin typeface="Candara" pitchFamily="34" charset="0"/>
            <a:cs typeface="Arial" pitchFamily="34" charset="0"/>
          </a:endParaRPr>
        </a:p>
      </dgm:t>
    </dgm:pt>
    <dgm:pt modelId="{0C4D0EAB-F32F-49A1-B8EF-F50FC7475C80}" type="parTrans" cxnId="{C03AE5FB-3327-4820-90CE-54B7E770E120}">
      <dgm:prSet/>
      <dgm:spPr/>
      <dgm:t>
        <a:bodyPr/>
        <a:lstStyle/>
        <a:p>
          <a:endParaRPr lang="es-ES"/>
        </a:p>
      </dgm:t>
    </dgm:pt>
    <dgm:pt modelId="{2C5C33CE-085D-4AEC-A67E-0CD11A55DFB5}" type="sibTrans" cxnId="{C03AE5FB-3327-4820-90CE-54B7E770E120}">
      <dgm:prSet/>
      <dgm:spPr/>
      <dgm:t>
        <a:bodyPr/>
        <a:lstStyle/>
        <a:p>
          <a:endParaRPr lang="es-ES"/>
        </a:p>
      </dgm:t>
    </dgm:pt>
    <dgm:pt modelId="{8EA2C8A7-4505-42D8-A7CF-9A82A1E5FEA1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  DESCONOCIMIENTO DEL DOCENTE</a:t>
          </a:r>
          <a:endParaRPr lang="es-ES" sz="1400" b="1" dirty="0">
            <a:solidFill>
              <a:schemeClr val="tx1"/>
            </a:solidFill>
          </a:endParaRPr>
        </a:p>
      </dgm:t>
    </dgm:pt>
    <dgm:pt modelId="{F1D5CF90-F7F6-46E5-8114-ABB3718F9B94}" type="parTrans" cxnId="{25084A92-9619-4223-946A-32C582EA70C2}">
      <dgm:prSet/>
      <dgm:spPr/>
      <dgm:t>
        <a:bodyPr/>
        <a:lstStyle/>
        <a:p>
          <a:endParaRPr lang="es-ES" dirty="0"/>
        </a:p>
      </dgm:t>
    </dgm:pt>
    <dgm:pt modelId="{9AA0FBE3-3CFA-49EC-9B68-A0F476337433}" type="sibTrans" cxnId="{25084A92-9619-4223-946A-32C582EA70C2}">
      <dgm:prSet/>
      <dgm:spPr/>
      <dgm:t>
        <a:bodyPr/>
        <a:lstStyle/>
        <a:p>
          <a:endParaRPr lang="es-ES"/>
        </a:p>
      </dgm:t>
    </dgm:pt>
    <dgm:pt modelId="{241C97AB-5851-4650-98D4-07EC5D51C003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EJERCICIOS NO ADECUADOS A LA EDAD</a:t>
          </a:r>
        </a:p>
      </dgm:t>
    </dgm:pt>
    <dgm:pt modelId="{F3501399-ADBC-45A2-A10E-612820B35DFB}" type="parTrans" cxnId="{3174DF6C-268F-4C11-85AF-B7D38F8AFDDF}">
      <dgm:prSet/>
      <dgm:spPr/>
      <dgm:t>
        <a:bodyPr/>
        <a:lstStyle/>
        <a:p>
          <a:endParaRPr lang="es-ES" dirty="0"/>
        </a:p>
      </dgm:t>
    </dgm:pt>
    <dgm:pt modelId="{BD50950E-6452-4ECA-A838-771337453926}" type="sibTrans" cxnId="{3174DF6C-268F-4C11-85AF-B7D38F8AFDDF}">
      <dgm:prSet/>
      <dgm:spPr/>
      <dgm:t>
        <a:bodyPr/>
        <a:lstStyle/>
        <a:p>
          <a:endParaRPr lang="es-ES"/>
        </a:p>
      </dgm:t>
    </dgm:pt>
    <dgm:pt modelId="{A47FC227-0E01-4088-AFAC-BCA4FEFF2D78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CLASES DE EXPRESION CORPORAL MONOTONAS</a:t>
          </a:r>
          <a:endParaRPr lang="es-ES" sz="1600" b="1" dirty="0">
            <a:solidFill>
              <a:schemeClr val="tx1"/>
            </a:solidFill>
          </a:endParaRPr>
        </a:p>
      </dgm:t>
    </dgm:pt>
    <dgm:pt modelId="{F39168B4-EBB9-4847-9EC1-4E92F134FDA0}" type="parTrans" cxnId="{D9D4E7AA-F80A-4AC7-931D-130CDACD5B88}">
      <dgm:prSet/>
      <dgm:spPr/>
      <dgm:t>
        <a:bodyPr/>
        <a:lstStyle/>
        <a:p>
          <a:endParaRPr lang="es-ES" dirty="0"/>
        </a:p>
      </dgm:t>
    </dgm:pt>
    <dgm:pt modelId="{57AD3A45-D26B-48D0-99A1-48E7BBAEE9A2}" type="sibTrans" cxnId="{D9D4E7AA-F80A-4AC7-931D-130CDACD5B88}">
      <dgm:prSet/>
      <dgm:spPr/>
      <dgm:t>
        <a:bodyPr/>
        <a:lstStyle/>
        <a:p>
          <a:endParaRPr lang="es-ES"/>
        </a:p>
      </dgm:t>
    </dgm:pt>
    <dgm:pt modelId="{282424B1-1D9A-4482-94D5-79CE2399EC1B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POCA ESTIMULACION MOTORA</a:t>
          </a:r>
          <a:endParaRPr lang="es-ES" sz="1400" b="1" dirty="0">
            <a:solidFill>
              <a:schemeClr val="tx1"/>
            </a:solidFill>
          </a:endParaRPr>
        </a:p>
      </dgm:t>
    </dgm:pt>
    <dgm:pt modelId="{C54F2ACA-917F-4564-B09D-626D2DF5B3AE}" type="parTrans" cxnId="{83B63993-D1D4-4B8F-9F06-02E96F199E7E}">
      <dgm:prSet/>
      <dgm:spPr/>
      <dgm:t>
        <a:bodyPr/>
        <a:lstStyle/>
        <a:p>
          <a:endParaRPr lang="es-ES" dirty="0"/>
        </a:p>
      </dgm:t>
    </dgm:pt>
    <dgm:pt modelId="{E9FA0820-B201-4774-9734-407ABF586032}" type="sibTrans" cxnId="{83B63993-D1D4-4B8F-9F06-02E96F199E7E}">
      <dgm:prSet/>
      <dgm:spPr/>
      <dgm:t>
        <a:bodyPr/>
        <a:lstStyle/>
        <a:p>
          <a:endParaRPr lang="es-ES"/>
        </a:p>
      </dgm:t>
    </dgm:pt>
    <dgm:pt modelId="{6E0760E7-CDA3-46A3-AA2B-A3EE88A313A7}" type="pres">
      <dgm:prSet presAssocID="{0B54C836-DDCD-45C6-B353-E6B34013A9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1110CE-FC3D-49D8-BC85-01A4BF9452D1}" type="pres">
      <dgm:prSet presAssocID="{75CF4EFC-AB36-4F09-B8A6-150CE89286CF}" presName="centerShape" presStyleLbl="node0" presStyleIdx="0" presStyleCnt="1"/>
      <dgm:spPr/>
      <dgm:t>
        <a:bodyPr/>
        <a:lstStyle/>
        <a:p>
          <a:endParaRPr lang="es-ES"/>
        </a:p>
      </dgm:t>
    </dgm:pt>
    <dgm:pt modelId="{2A5774D9-BE6E-4B84-B4D5-2262787EA3FC}" type="pres">
      <dgm:prSet presAssocID="{F1D5CF90-F7F6-46E5-8114-ABB3718F9B94}" presName="Name9" presStyleLbl="parChTrans1D2" presStyleIdx="0" presStyleCnt="4"/>
      <dgm:spPr/>
      <dgm:t>
        <a:bodyPr/>
        <a:lstStyle/>
        <a:p>
          <a:endParaRPr lang="es-ES"/>
        </a:p>
      </dgm:t>
    </dgm:pt>
    <dgm:pt modelId="{11D70A7F-5EFC-418C-8D03-012BE3CDB320}" type="pres">
      <dgm:prSet presAssocID="{F1D5CF90-F7F6-46E5-8114-ABB3718F9B94}" presName="connTx" presStyleLbl="parChTrans1D2" presStyleIdx="0" presStyleCnt="4"/>
      <dgm:spPr/>
      <dgm:t>
        <a:bodyPr/>
        <a:lstStyle/>
        <a:p>
          <a:endParaRPr lang="es-ES"/>
        </a:p>
      </dgm:t>
    </dgm:pt>
    <dgm:pt modelId="{F2D61E7C-CD55-4474-92C7-54E5380196E2}" type="pres">
      <dgm:prSet presAssocID="{8EA2C8A7-4505-42D8-A7CF-9A82A1E5FEA1}" presName="node" presStyleLbl="node1" presStyleIdx="0" presStyleCnt="4" custScaleX="172668" custScaleY="1168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E086E-AA04-4EB1-9BA6-DBCE0A977772}" type="pres">
      <dgm:prSet presAssocID="{F3501399-ADBC-45A2-A10E-612820B35DFB}" presName="Name9" presStyleLbl="parChTrans1D2" presStyleIdx="1" presStyleCnt="4"/>
      <dgm:spPr/>
      <dgm:t>
        <a:bodyPr/>
        <a:lstStyle/>
        <a:p>
          <a:endParaRPr lang="es-ES"/>
        </a:p>
      </dgm:t>
    </dgm:pt>
    <dgm:pt modelId="{6DE2610F-4644-4A82-8705-7EFD0804BBF5}" type="pres">
      <dgm:prSet presAssocID="{F3501399-ADBC-45A2-A10E-612820B35DFB}" presName="connTx" presStyleLbl="parChTrans1D2" presStyleIdx="1" presStyleCnt="4"/>
      <dgm:spPr/>
      <dgm:t>
        <a:bodyPr/>
        <a:lstStyle/>
        <a:p>
          <a:endParaRPr lang="es-ES"/>
        </a:p>
      </dgm:t>
    </dgm:pt>
    <dgm:pt modelId="{FD32F00C-9EA9-46E1-83F4-9DB68FAAB191}" type="pres">
      <dgm:prSet presAssocID="{241C97AB-5851-4650-98D4-07EC5D51C003}" presName="node" presStyleLbl="node1" presStyleIdx="1" presStyleCnt="4" custScaleX="128501" custScaleY="124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3A15EA-D528-42D6-B765-F3829E914727}" type="pres">
      <dgm:prSet presAssocID="{F39168B4-EBB9-4847-9EC1-4E92F134FDA0}" presName="Name9" presStyleLbl="parChTrans1D2" presStyleIdx="2" presStyleCnt="4"/>
      <dgm:spPr/>
      <dgm:t>
        <a:bodyPr/>
        <a:lstStyle/>
        <a:p>
          <a:endParaRPr lang="es-ES"/>
        </a:p>
      </dgm:t>
    </dgm:pt>
    <dgm:pt modelId="{C9381D4D-3A2B-4D61-BC1A-6CAE7F83ECF1}" type="pres">
      <dgm:prSet presAssocID="{F39168B4-EBB9-4847-9EC1-4E92F134FDA0}" presName="connTx" presStyleLbl="parChTrans1D2" presStyleIdx="2" presStyleCnt="4"/>
      <dgm:spPr/>
      <dgm:t>
        <a:bodyPr/>
        <a:lstStyle/>
        <a:p>
          <a:endParaRPr lang="es-ES"/>
        </a:p>
      </dgm:t>
    </dgm:pt>
    <dgm:pt modelId="{10983E23-2B54-4311-BDDB-D6DA184FCB62}" type="pres">
      <dgm:prSet presAssocID="{A47FC227-0E01-4088-AFAC-BCA4FEFF2D78}" presName="node" presStyleLbl="node1" presStyleIdx="2" presStyleCnt="4" custScaleX="162846" custScaleY="936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758BF-157F-45DA-8178-C1F1F7487ABB}" type="pres">
      <dgm:prSet presAssocID="{C54F2ACA-917F-4564-B09D-626D2DF5B3AE}" presName="Name9" presStyleLbl="parChTrans1D2" presStyleIdx="3" presStyleCnt="4"/>
      <dgm:spPr/>
      <dgm:t>
        <a:bodyPr/>
        <a:lstStyle/>
        <a:p>
          <a:endParaRPr lang="es-ES"/>
        </a:p>
      </dgm:t>
    </dgm:pt>
    <dgm:pt modelId="{2CC5EBC1-5073-4C11-874F-7462399FE0B4}" type="pres">
      <dgm:prSet presAssocID="{C54F2ACA-917F-4564-B09D-626D2DF5B3AE}" presName="connTx" presStyleLbl="parChTrans1D2" presStyleIdx="3" presStyleCnt="4"/>
      <dgm:spPr/>
      <dgm:t>
        <a:bodyPr/>
        <a:lstStyle/>
        <a:p>
          <a:endParaRPr lang="es-ES"/>
        </a:p>
      </dgm:t>
    </dgm:pt>
    <dgm:pt modelId="{1F98F669-549A-4A44-9877-614312DC65AF}" type="pres">
      <dgm:prSet presAssocID="{282424B1-1D9A-4482-94D5-79CE2399EC1B}" presName="node" presStyleLbl="node1" presStyleIdx="3" presStyleCnt="4" custScaleX="127061" custScaleY="124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02BFD2-C2C5-499E-BA41-CED742089CE7}" type="presOf" srcId="{F39168B4-EBB9-4847-9EC1-4E92F134FDA0}" destId="{C9381D4D-3A2B-4D61-BC1A-6CAE7F83ECF1}" srcOrd="1" destOrd="0" presId="urn:microsoft.com/office/officeart/2005/8/layout/radial1"/>
    <dgm:cxn modelId="{CB05E993-DC75-45D4-BAA2-5E955F0981C3}" type="presOf" srcId="{F39168B4-EBB9-4847-9EC1-4E92F134FDA0}" destId="{DF3A15EA-D528-42D6-B765-F3829E914727}" srcOrd="0" destOrd="0" presId="urn:microsoft.com/office/officeart/2005/8/layout/radial1"/>
    <dgm:cxn modelId="{B0A01D40-5F81-442D-AE1C-F7BF4D86FA2F}" type="presOf" srcId="{8EA2C8A7-4505-42D8-A7CF-9A82A1E5FEA1}" destId="{F2D61E7C-CD55-4474-92C7-54E5380196E2}" srcOrd="0" destOrd="0" presId="urn:microsoft.com/office/officeart/2005/8/layout/radial1"/>
    <dgm:cxn modelId="{D60AA959-4B44-4F8B-8A20-33FF038017E3}" type="presOf" srcId="{282424B1-1D9A-4482-94D5-79CE2399EC1B}" destId="{1F98F669-549A-4A44-9877-614312DC65AF}" srcOrd="0" destOrd="0" presId="urn:microsoft.com/office/officeart/2005/8/layout/radial1"/>
    <dgm:cxn modelId="{83B63993-D1D4-4B8F-9F06-02E96F199E7E}" srcId="{75CF4EFC-AB36-4F09-B8A6-150CE89286CF}" destId="{282424B1-1D9A-4482-94D5-79CE2399EC1B}" srcOrd="3" destOrd="0" parTransId="{C54F2ACA-917F-4564-B09D-626D2DF5B3AE}" sibTransId="{E9FA0820-B201-4774-9734-407ABF586032}"/>
    <dgm:cxn modelId="{57350C8A-DE66-47BE-962B-01ABBCCD988E}" type="presOf" srcId="{C54F2ACA-917F-4564-B09D-626D2DF5B3AE}" destId="{45E758BF-157F-45DA-8178-C1F1F7487ABB}" srcOrd="0" destOrd="0" presId="urn:microsoft.com/office/officeart/2005/8/layout/radial1"/>
    <dgm:cxn modelId="{38518C4D-6EA4-40E5-8BE4-46007F084A95}" type="presOf" srcId="{0B54C836-DDCD-45C6-B353-E6B34013A921}" destId="{6E0760E7-CDA3-46A3-AA2B-A3EE88A313A7}" srcOrd="0" destOrd="0" presId="urn:microsoft.com/office/officeart/2005/8/layout/radial1"/>
    <dgm:cxn modelId="{B77D8455-38A3-482A-B8CC-146446742A1F}" type="presOf" srcId="{F1D5CF90-F7F6-46E5-8114-ABB3718F9B94}" destId="{11D70A7F-5EFC-418C-8D03-012BE3CDB320}" srcOrd="1" destOrd="0" presId="urn:microsoft.com/office/officeart/2005/8/layout/radial1"/>
    <dgm:cxn modelId="{6B90AEB0-CEB4-4628-A918-5C920ABEFA0B}" type="presOf" srcId="{F1D5CF90-F7F6-46E5-8114-ABB3718F9B94}" destId="{2A5774D9-BE6E-4B84-B4D5-2262787EA3FC}" srcOrd="0" destOrd="0" presId="urn:microsoft.com/office/officeart/2005/8/layout/radial1"/>
    <dgm:cxn modelId="{D9D4E7AA-F80A-4AC7-931D-130CDACD5B88}" srcId="{75CF4EFC-AB36-4F09-B8A6-150CE89286CF}" destId="{A47FC227-0E01-4088-AFAC-BCA4FEFF2D78}" srcOrd="2" destOrd="0" parTransId="{F39168B4-EBB9-4847-9EC1-4E92F134FDA0}" sibTransId="{57AD3A45-D26B-48D0-99A1-48E7BBAEE9A2}"/>
    <dgm:cxn modelId="{A8C5EE74-D45A-491F-AD12-A8605B606C94}" type="presOf" srcId="{75CF4EFC-AB36-4F09-B8A6-150CE89286CF}" destId="{181110CE-FC3D-49D8-BC85-01A4BF9452D1}" srcOrd="0" destOrd="0" presId="urn:microsoft.com/office/officeart/2005/8/layout/radial1"/>
    <dgm:cxn modelId="{3174DF6C-268F-4C11-85AF-B7D38F8AFDDF}" srcId="{75CF4EFC-AB36-4F09-B8A6-150CE89286CF}" destId="{241C97AB-5851-4650-98D4-07EC5D51C003}" srcOrd="1" destOrd="0" parTransId="{F3501399-ADBC-45A2-A10E-612820B35DFB}" sibTransId="{BD50950E-6452-4ECA-A838-771337453926}"/>
    <dgm:cxn modelId="{25084A92-9619-4223-946A-32C582EA70C2}" srcId="{75CF4EFC-AB36-4F09-B8A6-150CE89286CF}" destId="{8EA2C8A7-4505-42D8-A7CF-9A82A1E5FEA1}" srcOrd="0" destOrd="0" parTransId="{F1D5CF90-F7F6-46E5-8114-ABB3718F9B94}" sibTransId="{9AA0FBE3-3CFA-49EC-9B68-A0F476337433}"/>
    <dgm:cxn modelId="{67DC6285-556C-4455-A74E-C3E6A0D81962}" type="presOf" srcId="{F3501399-ADBC-45A2-A10E-612820B35DFB}" destId="{6DE2610F-4644-4A82-8705-7EFD0804BBF5}" srcOrd="1" destOrd="0" presId="urn:microsoft.com/office/officeart/2005/8/layout/radial1"/>
    <dgm:cxn modelId="{C03AE5FB-3327-4820-90CE-54B7E770E120}" srcId="{0B54C836-DDCD-45C6-B353-E6B34013A921}" destId="{75CF4EFC-AB36-4F09-B8A6-150CE89286CF}" srcOrd="0" destOrd="0" parTransId="{0C4D0EAB-F32F-49A1-B8EF-F50FC7475C80}" sibTransId="{2C5C33CE-085D-4AEC-A67E-0CD11A55DFB5}"/>
    <dgm:cxn modelId="{A94370E3-ED3F-4309-8749-B115436EC13F}" type="presOf" srcId="{241C97AB-5851-4650-98D4-07EC5D51C003}" destId="{FD32F00C-9EA9-46E1-83F4-9DB68FAAB191}" srcOrd="0" destOrd="0" presId="urn:microsoft.com/office/officeart/2005/8/layout/radial1"/>
    <dgm:cxn modelId="{27FADB03-4FA2-4BE2-B616-8C600EB2D2CD}" type="presOf" srcId="{A47FC227-0E01-4088-AFAC-BCA4FEFF2D78}" destId="{10983E23-2B54-4311-BDDB-D6DA184FCB62}" srcOrd="0" destOrd="0" presId="urn:microsoft.com/office/officeart/2005/8/layout/radial1"/>
    <dgm:cxn modelId="{A2479B46-1BB0-4CCE-9596-6B2E0E896265}" type="presOf" srcId="{F3501399-ADBC-45A2-A10E-612820B35DFB}" destId="{C5BE086E-AA04-4EB1-9BA6-DBCE0A977772}" srcOrd="0" destOrd="0" presId="urn:microsoft.com/office/officeart/2005/8/layout/radial1"/>
    <dgm:cxn modelId="{87B8E3C2-5932-4076-B16C-5E2275EBFF1B}" type="presOf" srcId="{C54F2ACA-917F-4564-B09D-626D2DF5B3AE}" destId="{2CC5EBC1-5073-4C11-874F-7462399FE0B4}" srcOrd="1" destOrd="0" presId="urn:microsoft.com/office/officeart/2005/8/layout/radial1"/>
    <dgm:cxn modelId="{1C370717-87EB-4F7A-93EE-00E870F1A1F5}" type="presParOf" srcId="{6E0760E7-CDA3-46A3-AA2B-A3EE88A313A7}" destId="{181110CE-FC3D-49D8-BC85-01A4BF9452D1}" srcOrd="0" destOrd="0" presId="urn:microsoft.com/office/officeart/2005/8/layout/radial1"/>
    <dgm:cxn modelId="{B70C681C-D896-467B-B54C-2627D2F564BA}" type="presParOf" srcId="{6E0760E7-CDA3-46A3-AA2B-A3EE88A313A7}" destId="{2A5774D9-BE6E-4B84-B4D5-2262787EA3FC}" srcOrd="1" destOrd="0" presId="urn:microsoft.com/office/officeart/2005/8/layout/radial1"/>
    <dgm:cxn modelId="{65E1D48C-693E-45AD-9A5A-29213DC8AB83}" type="presParOf" srcId="{2A5774D9-BE6E-4B84-B4D5-2262787EA3FC}" destId="{11D70A7F-5EFC-418C-8D03-012BE3CDB320}" srcOrd="0" destOrd="0" presId="urn:microsoft.com/office/officeart/2005/8/layout/radial1"/>
    <dgm:cxn modelId="{8CF2130A-9543-4F40-909D-4FC6596D1153}" type="presParOf" srcId="{6E0760E7-CDA3-46A3-AA2B-A3EE88A313A7}" destId="{F2D61E7C-CD55-4474-92C7-54E5380196E2}" srcOrd="2" destOrd="0" presId="urn:microsoft.com/office/officeart/2005/8/layout/radial1"/>
    <dgm:cxn modelId="{182B2E22-0F21-4186-8E23-6F54F4FBE746}" type="presParOf" srcId="{6E0760E7-CDA3-46A3-AA2B-A3EE88A313A7}" destId="{C5BE086E-AA04-4EB1-9BA6-DBCE0A977772}" srcOrd="3" destOrd="0" presId="urn:microsoft.com/office/officeart/2005/8/layout/radial1"/>
    <dgm:cxn modelId="{68433D3E-593E-4834-B548-921C3DFC00A6}" type="presParOf" srcId="{C5BE086E-AA04-4EB1-9BA6-DBCE0A977772}" destId="{6DE2610F-4644-4A82-8705-7EFD0804BBF5}" srcOrd="0" destOrd="0" presId="urn:microsoft.com/office/officeart/2005/8/layout/radial1"/>
    <dgm:cxn modelId="{D0AE8889-2FC1-4FB6-B5B4-22DF887F3F8F}" type="presParOf" srcId="{6E0760E7-CDA3-46A3-AA2B-A3EE88A313A7}" destId="{FD32F00C-9EA9-46E1-83F4-9DB68FAAB191}" srcOrd="4" destOrd="0" presId="urn:microsoft.com/office/officeart/2005/8/layout/radial1"/>
    <dgm:cxn modelId="{76C40EB7-1EE5-41DA-9B6F-A22659F61043}" type="presParOf" srcId="{6E0760E7-CDA3-46A3-AA2B-A3EE88A313A7}" destId="{DF3A15EA-D528-42D6-B765-F3829E914727}" srcOrd="5" destOrd="0" presId="urn:microsoft.com/office/officeart/2005/8/layout/radial1"/>
    <dgm:cxn modelId="{68888EAD-CBD1-4344-86AB-EA63D3BAA7DC}" type="presParOf" srcId="{DF3A15EA-D528-42D6-B765-F3829E914727}" destId="{C9381D4D-3A2B-4D61-BC1A-6CAE7F83ECF1}" srcOrd="0" destOrd="0" presId="urn:microsoft.com/office/officeart/2005/8/layout/radial1"/>
    <dgm:cxn modelId="{C7AD129D-4F67-41D8-8872-9D262B25C7D4}" type="presParOf" srcId="{6E0760E7-CDA3-46A3-AA2B-A3EE88A313A7}" destId="{10983E23-2B54-4311-BDDB-D6DA184FCB62}" srcOrd="6" destOrd="0" presId="urn:microsoft.com/office/officeart/2005/8/layout/radial1"/>
    <dgm:cxn modelId="{C1F4DD5F-CEC5-4A5A-BB34-26DE38401E5D}" type="presParOf" srcId="{6E0760E7-CDA3-46A3-AA2B-A3EE88A313A7}" destId="{45E758BF-157F-45DA-8178-C1F1F7487ABB}" srcOrd="7" destOrd="0" presId="urn:microsoft.com/office/officeart/2005/8/layout/radial1"/>
    <dgm:cxn modelId="{469B6101-DB05-4FFC-81F2-84B9F8E177DF}" type="presParOf" srcId="{45E758BF-157F-45DA-8178-C1F1F7487ABB}" destId="{2CC5EBC1-5073-4C11-874F-7462399FE0B4}" srcOrd="0" destOrd="0" presId="urn:microsoft.com/office/officeart/2005/8/layout/radial1"/>
    <dgm:cxn modelId="{6F7D0DC3-8EAF-498A-9810-D10440B88E66}" type="presParOf" srcId="{6E0760E7-CDA3-46A3-AA2B-A3EE88A313A7}" destId="{1F98F669-549A-4A44-9877-614312DC65A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B7542-7CAC-4241-A0C1-F6FED0693F3F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67CA5B19-C5DB-4EDD-900A-0CB50D7ECB4E}" type="pres">
      <dgm:prSet presAssocID="{201B7542-7CAC-4241-A0C1-F6FED0693F3F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D91AB6AA-A464-4001-A2F3-A9AAA0A192B2}" type="presOf" srcId="{201B7542-7CAC-4241-A0C1-F6FED0693F3F}" destId="{67CA5B19-C5DB-4EDD-900A-0CB50D7ECB4E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C3C29-B148-47C8-877B-E618D426718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9384CD-897E-4A98-81EB-B2D36E76B9D0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  <a:latin typeface="Candara" pitchFamily="34" charset="0"/>
            </a:rPr>
            <a:t>Representación mental  de nuestro cuerpo</a:t>
          </a:r>
          <a:endParaRPr lang="es-EC" sz="1600" b="1" dirty="0">
            <a:solidFill>
              <a:schemeClr val="bg1"/>
            </a:solidFill>
            <a:latin typeface="Candara" pitchFamily="34" charset="0"/>
          </a:endParaRPr>
        </a:p>
      </dgm:t>
    </dgm:pt>
    <dgm:pt modelId="{E1897474-2180-4C2C-B684-803773509678}" type="parTrans" cxnId="{B335FD30-EBF9-4617-893A-3AECA09AD6F9}">
      <dgm:prSet/>
      <dgm:spPr/>
      <dgm:t>
        <a:bodyPr/>
        <a:lstStyle/>
        <a:p>
          <a:endParaRPr lang="es-EC"/>
        </a:p>
      </dgm:t>
    </dgm:pt>
    <dgm:pt modelId="{25558B39-B8D6-47E9-A5F7-CFD3CC47037F}" type="sibTrans" cxnId="{B335FD30-EBF9-4617-893A-3AECA09AD6F9}">
      <dgm:prSet/>
      <dgm:spPr/>
      <dgm:t>
        <a:bodyPr/>
        <a:lstStyle/>
        <a:p>
          <a:endParaRPr lang="es-EC"/>
        </a:p>
      </dgm:t>
    </dgm:pt>
    <dgm:pt modelId="{D687C6A2-186D-4555-AE09-0D9B49498D89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Depende de la maduración neurológica y de las experiencias vividas</a:t>
          </a:r>
          <a:endParaRPr lang="es-EC" b="1" dirty="0">
            <a:solidFill>
              <a:schemeClr val="bg1"/>
            </a:solidFill>
          </a:endParaRPr>
        </a:p>
      </dgm:t>
    </dgm:pt>
    <dgm:pt modelId="{DCB397D3-D077-47D8-BBF1-C273EFBE58C8}" type="parTrans" cxnId="{23040C60-0C50-4556-9EA8-DD3A8EC237A5}">
      <dgm:prSet/>
      <dgm:spPr/>
      <dgm:t>
        <a:bodyPr/>
        <a:lstStyle/>
        <a:p>
          <a:endParaRPr lang="es-EC"/>
        </a:p>
      </dgm:t>
    </dgm:pt>
    <dgm:pt modelId="{2B92D23D-D257-4EA4-955D-7F7590A486A9}" type="sibTrans" cxnId="{23040C60-0C50-4556-9EA8-DD3A8EC237A5}">
      <dgm:prSet/>
      <dgm:spPr/>
      <dgm:t>
        <a:bodyPr/>
        <a:lstStyle/>
        <a:p>
          <a:endParaRPr lang="es-EC"/>
        </a:p>
      </dgm:t>
    </dgm:pt>
    <dgm:pt modelId="{1AD973F5-5DFB-47BC-AF6B-01B8458F9089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</a:rPr>
            <a:t>Se construye a partir de elementos sicomotores</a:t>
          </a:r>
          <a:endParaRPr lang="es-EC" b="1" dirty="0">
            <a:solidFill>
              <a:schemeClr val="bg1"/>
            </a:solidFill>
          </a:endParaRPr>
        </a:p>
      </dgm:t>
    </dgm:pt>
    <dgm:pt modelId="{33E4BF2F-2DEF-4966-B676-CD75E15BD170}" type="parTrans" cxnId="{8A0674C8-7A08-4B09-9EEF-EE25D618C4E6}">
      <dgm:prSet/>
      <dgm:spPr/>
      <dgm:t>
        <a:bodyPr/>
        <a:lstStyle/>
        <a:p>
          <a:endParaRPr lang="es-EC"/>
        </a:p>
      </dgm:t>
    </dgm:pt>
    <dgm:pt modelId="{7999788B-FEB6-4E1C-95D3-91493B23390A}" type="sibTrans" cxnId="{8A0674C8-7A08-4B09-9EEF-EE25D618C4E6}">
      <dgm:prSet/>
      <dgm:spPr/>
      <dgm:t>
        <a:bodyPr/>
        <a:lstStyle/>
        <a:p>
          <a:endParaRPr lang="es-EC"/>
        </a:p>
      </dgm:t>
    </dgm:pt>
    <dgm:pt modelId="{3D819264-BCCE-4E34-9210-800BF3B45CE1}" type="pres">
      <dgm:prSet presAssocID="{799C3C29-B148-47C8-877B-E618D426718E}" presName="arrowDiagram" presStyleCnt="0">
        <dgm:presLayoutVars>
          <dgm:chMax val="5"/>
          <dgm:dir/>
          <dgm:resizeHandles val="exact"/>
        </dgm:presLayoutVars>
      </dgm:prSet>
      <dgm:spPr/>
    </dgm:pt>
    <dgm:pt modelId="{1A3638FA-41A4-4272-8C96-43FB7FA1EE4D}" type="pres">
      <dgm:prSet presAssocID="{799C3C29-B148-47C8-877B-E618D426718E}" presName="arrow" presStyleLbl="bgShp" presStyleIdx="0" presStyleCnt="1" custLinFactNeighborX="-1414" custLinFactNeighborY="-21979"/>
      <dgm:spPr/>
    </dgm:pt>
    <dgm:pt modelId="{6DF2596D-E41A-414D-B4CD-476A0368EA33}" type="pres">
      <dgm:prSet presAssocID="{799C3C29-B148-47C8-877B-E618D426718E}" presName="arrowDiagram3" presStyleCnt="0"/>
      <dgm:spPr/>
    </dgm:pt>
    <dgm:pt modelId="{DDE9BFE5-3B61-49D7-9651-842ED5B7AF29}" type="pres">
      <dgm:prSet presAssocID="{269384CD-897E-4A98-81EB-B2D36E76B9D0}" presName="bullet3a" presStyleLbl="node1" presStyleIdx="0" presStyleCnt="3" custScaleX="352331" custScaleY="310542"/>
      <dgm:spPr>
        <a:solidFill>
          <a:srgbClr val="00B0F0"/>
        </a:solidFill>
      </dgm:spPr>
    </dgm:pt>
    <dgm:pt modelId="{9E62162B-1F98-4404-9CF7-7539BD038B93}" type="pres">
      <dgm:prSet presAssocID="{269384CD-897E-4A98-81EB-B2D36E76B9D0}" presName="textBox3a" presStyleLbl="revTx" presStyleIdx="0" presStyleCnt="3" custScaleX="123203" custLinFactNeighborX="-17777" custLinFactNeighborY="25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C632EA-B71B-4BC1-AAE4-3C8A2A416E45}" type="pres">
      <dgm:prSet presAssocID="{D687C6A2-186D-4555-AE09-0D9B49498D89}" presName="bullet3b" presStyleLbl="node1" presStyleIdx="1" presStyleCnt="3" custScaleX="206790" custScaleY="151113"/>
      <dgm:spPr>
        <a:solidFill>
          <a:srgbClr val="92D050"/>
        </a:solidFill>
      </dgm:spPr>
    </dgm:pt>
    <dgm:pt modelId="{69FF6CB0-8C63-4CD6-82EC-B0F24571C0A3}" type="pres">
      <dgm:prSet presAssocID="{D687C6A2-186D-4555-AE09-0D9B49498D89}" presName="textBox3b" presStyleLbl="revTx" presStyleIdx="1" presStyleCnt="3" custScaleX="130922" custLinFactNeighborX="11906" custLinFactNeighborY="18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D53D05-F2BA-47CA-9269-E030C295AC09}" type="pres">
      <dgm:prSet presAssocID="{1AD973F5-5DFB-47BC-AF6B-01B8458F9089}" presName="bullet3c" presStyleLbl="node1" presStyleIdx="2" presStyleCnt="3" custScaleX="151489" custScaleY="86635" custLinFactNeighborX="-46261" custLinFactNeighborY="-67850"/>
      <dgm:spPr>
        <a:solidFill>
          <a:schemeClr val="accent2"/>
        </a:solidFill>
      </dgm:spPr>
    </dgm:pt>
    <dgm:pt modelId="{8412BB34-F068-4002-A81A-5418A7933DBB}" type="pres">
      <dgm:prSet presAssocID="{1AD973F5-5DFB-47BC-AF6B-01B8458F9089}" presName="textBox3c" presStyleLbl="revTx" presStyleIdx="2" presStyleCnt="3" custScaleY="50628" custLinFactNeighborX="26465" custLinFactNeighborY="-183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6BA4B9-E062-44A3-A5A4-22F523BD1437}" type="presOf" srcId="{269384CD-897E-4A98-81EB-B2D36E76B9D0}" destId="{9E62162B-1F98-4404-9CF7-7539BD038B93}" srcOrd="0" destOrd="0" presId="urn:microsoft.com/office/officeart/2005/8/layout/arrow2"/>
    <dgm:cxn modelId="{965D9213-76A0-4E4D-9243-BE9577F20E6A}" type="presOf" srcId="{799C3C29-B148-47C8-877B-E618D426718E}" destId="{3D819264-BCCE-4E34-9210-800BF3B45CE1}" srcOrd="0" destOrd="0" presId="urn:microsoft.com/office/officeart/2005/8/layout/arrow2"/>
    <dgm:cxn modelId="{B335FD30-EBF9-4617-893A-3AECA09AD6F9}" srcId="{799C3C29-B148-47C8-877B-E618D426718E}" destId="{269384CD-897E-4A98-81EB-B2D36E76B9D0}" srcOrd="0" destOrd="0" parTransId="{E1897474-2180-4C2C-B684-803773509678}" sibTransId="{25558B39-B8D6-47E9-A5F7-CFD3CC47037F}"/>
    <dgm:cxn modelId="{A11D1B8C-04A6-4F64-B96D-6A3F5BA77134}" type="presOf" srcId="{1AD973F5-5DFB-47BC-AF6B-01B8458F9089}" destId="{8412BB34-F068-4002-A81A-5418A7933DBB}" srcOrd="0" destOrd="0" presId="urn:microsoft.com/office/officeart/2005/8/layout/arrow2"/>
    <dgm:cxn modelId="{8A0674C8-7A08-4B09-9EEF-EE25D618C4E6}" srcId="{799C3C29-B148-47C8-877B-E618D426718E}" destId="{1AD973F5-5DFB-47BC-AF6B-01B8458F9089}" srcOrd="2" destOrd="0" parTransId="{33E4BF2F-2DEF-4966-B676-CD75E15BD170}" sibTransId="{7999788B-FEB6-4E1C-95D3-91493B23390A}"/>
    <dgm:cxn modelId="{0B2D151B-6FBC-4C45-B631-4EBA5E40C089}" type="presOf" srcId="{D687C6A2-186D-4555-AE09-0D9B49498D89}" destId="{69FF6CB0-8C63-4CD6-82EC-B0F24571C0A3}" srcOrd="0" destOrd="0" presId="urn:microsoft.com/office/officeart/2005/8/layout/arrow2"/>
    <dgm:cxn modelId="{23040C60-0C50-4556-9EA8-DD3A8EC237A5}" srcId="{799C3C29-B148-47C8-877B-E618D426718E}" destId="{D687C6A2-186D-4555-AE09-0D9B49498D89}" srcOrd="1" destOrd="0" parTransId="{DCB397D3-D077-47D8-BBF1-C273EFBE58C8}" sibTransId="{2B92D23D-D257-4EA4-955D-7F7590A486A9}"/>
    <dgm:cxn modelId="{61044893-E4AD-4972-9577-38AEDD405FC2}" type="presParOf" srcId="{3D819264-BCCE-4E34-9210-800BF3B45CE1}" destId="{1A3638FA-41A4-4272-8C96-43FB7FA1EE4D}" srcOrd="0" destOrd="0" presId="urn:microsoft.com/office/officeart/2005/8/layout/arrow2"/>
    <dgm:cxn modelId="{FCC8EF58-9334-40FA-A2C5-482C333EE9AE}" type="presParOf" srcId="{3D819264-BCCE-4E34-9210-800BF3B45CE1}" destId="{6DF2596D-E41A-414D-B4CD-476A0368EA33}" srcOrd="1" destOrd="0" presId="urn:microsoft.com/office/officeart/2005/8/layout/arrow2"/>
    <dgm:cxn modelId="{A46AC53E-45B3-49DD-B769-4B8DF86E2CDC}" type="presParOf" srcId="{6DF2596D-E41A-414D-B4CD-476A0368EA33}" destId="{DDE9BFE5-3B61-49D7-9651-842ED5B7AF29}" srcOrd="0" destOrd="0" presId="urn:microsoft.com/office/officeart/2005/8/layout/arrow2"/>
    <dgm:cxn modelId="{AE98E8DF-3C66-412A-9D74-E3BBF05E479E}" type="presParOf" srcId="{6DF2596D-E41A-414D-B4CD-476A0368EA33}" destId="{9E62162B-1F98-4404-9CF7-7539BD038B93}" srcOrd="1" destOrd="0" presId="urn:microsoft.com/office/officeart/2005/8/layout/arrow2"/>
    <dgm:cxn modelId="{08AE93BD-B0BC-4212-B26C-001AF0836B6B}" type="presParOf" srcId="{6DF2596D-E41A-414D-B4CD-476A0368EA33}" destId="{BDC632EA-B71B-4BC1-AAE4-3C8A2A416E45}" srcOrd="2" destOrd="0" presId="urn:microsoft.com/office/officeart/2005/8/layout/arrow2"/>
    <dgm:cxn modelId="{252C8C27-F751-4F34-BA79-CE4344AC2A68}" type="presParOf" srcId="{6DF2596D-E41A-414D-B4CD-476A0368EA33}" destId="{69FF6CB0-8C63-4CD6-82EC-B0F24571C0A3}" srcOrd="3" destOrd="0" presId="urn:microsoft.com/office/officeart/2005/8/layout/arrow2"/>
    <dgm:cxn modelId="{1F92B7D8-365D-434A-A501-448A72167A1B}" type="presParOf" srcId="{6DF2596D-E41A-414D-B4CD-476A0368EA33}" destId="{5FD53D05-F2BA-47CA-9269-E030C295AC09}" srcOrd="4" destOrd="0" presId="urn:microsoft.com/office/officeart/2005/8/layout/arrow2"/>
    <dgm:cxn modelId="{8FB3F1F7-06BB-47C1-B0DC-613EE57398CE}" type="presParOf" srcId="{6DF2596D-E41A-414D-B4CD-476A0368EA33}" destId="{8412BB34-F068-4002-A81A-5418A7933DBB}" srcOrd="5" destOrd="0" presId="urn:microsoft.com/office/officeart/2005/8/layout/arrow2"/>
  </dgm:cxnLst>
  <dgm:bg>
    <a:solidFill>
      <a:schemeClr val="tx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490B5F-7FFD-45DE-A34A-8B577CED75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FC44034-969C-447D-BB1C-782369DA7141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600" b="1" dirty="0" smtClean="0">
              <a:solidFill>
                <a:schemeClr val="bg1"/>
              </a:solidFill>
              <a:latin typeface="Candara" pitchFamily="34" charset="0"/>
            </a:rPr>
            <a:t>MOVIMIENTOS NATURALES</a:t>
          </a:r>
          <a:endParaRPr lang="es-EC" sz="1600" b="1" dirty="0">
            <a:solidFill>
              <a:schemeClr val="bg1"/>
            </a:solidFill>
            <a:latin typeface="Candara" pitchFamily="34" charset="0"/>
          </a:endParaRPr>
        </a:p>
      </dgm:t>
    </dgm:pt>
    <dgm:pt modelId="{C4184F3F-FCDD-49F8-B1F1-2636B255A937}" type="parTrans" cxnId="{9F2F9DB7-E54D-4594-96D9-FC4E81602115}">
      <dgm:prSet/>
      <dgm:spPr/>
      <dgm:t>
        <a:bodyPr/>
        <a:lstStyle/>
        <a:p>
          <a:endParaRPr lang="es-EC"/>
        </a:p>
      </dgm:t>
    </dgm:pt>
    <dgm:pt modelId="{343F10AE-D304-41CA-A910-D3D79D8B9ABC}" type="sibTrans" cxnId="{9F2F9DB7-E54D-4594-96D9-FC4E81602115}">
      <dgm:prSet/>
      <dgm:spPr/>
      <dgm:t>
        <a:bodyPr/>
        <a:lstStyle/>
        <a:p>
          <a:endParaRPr lang="es-EC"/>
        </a:p>
      </dgm:t>
    </dgm:pt>
    <dgm:pt modelId="{1BA7339F-F278-4B4A-BAC9-D1DD65BE29B8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C" sz="1800" b="1" dirty="0" smtClean="0">
              <a:solidFill>
                <a:schemeClr val="bg1"/>
              </a:solidFill>
              <a:latin typeface="Candara" pitchFamily="34" charset="0"/>
            </a:rPr>
            <a:t>JUEGOS</a:t>
          </a:r>
          <a:endParaRPr lang="es-EC" sz="1800" b="1" dirty="0">
            <a:solidFill>
              <a:schemeClr val="bg1"/>
            </a:solidFill>
            <a:latin typeface="Candara" pitchFamily="34" charset="0"/>
          </a:endParaRPr>
        </a:p>
      </dgm:t>
    </dgm:pt>
    <dgm:pt modelId="{7F5BDCEE-768E-404A-8BD0-BB3A3D93E313}" type="parTrans" cxnId="{EABF147F-658B-4E97-8284-D0EDAA524DE7}">
      <dgm:prSet/>
      <dgm:spPr/>
      <dgm:t>
        <a:bodyPr/>
        <a:lstStyle/>
        <a:p>
          <a:endParaRPr lang="es-EC"/>
        </a:p>
      </dgm:t>
    </dgm:pt>
    <dgm:pt modelId="{BAC53620-E268-4D18-B883-7F23F390712B}" type="sibTrans" cxnId="{EABF147F-658B-4E97-8284-D0EDAA524DE7}">
      <dgm:prSet/>
      <dgm:spPr/>
      <dgm:t>
        <a:bodyPr/>
        <a:lstStyle/>
        <a:p>
          <a:endParaRPr lang="es-EC"/>
        </a:p>
      </dgm:t>
    </dgm:pt>
    <dgm:pt modelId="{7FF97536-57BD-40A4-B623-947E5CB25CCC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bg1"/>
              </a:solidFill>
              <a:latin typeface="Candara" pitchFamily="34" charset="0"/>
            </a:rPr>
            <a:t>MOVIMIENTO FORMATIVO,</a:t>
          </a:r>
        </a:p>
        <a:p>
          <a:r>
            <a:rPr lang="es-EC" sz="1600" b="1" dirty="0" smtClean="0">
              <a:solidFill>
                <a:schemeClr val="bg1"/>
              </a:solidFill>
              <a:latin typeface="Candara" pitchFamily="34" charset="0"/>
            </a:rPr>
            <a:t>ARTISTICO Y EXPRESIVO</a:t>
          </a:r>
          <a:endParaRPr lang="es-EC" sz="1600" b="1" dirty="0">
            <a:solidFill>
              <a:schemeClr val="bg1"/>
            </a:solidFill>
            <a:latin typeface="Candara" pitchFamily="34" charset="0"/>
          </a:endParaRPr>
        </a:p>
      </dgm:t>
    </dgm:pt>
    <dgm:pt modelId="{F34AC180-6E77-4865-88AC-083183431224}" type="parTrans" cxnId="{4FAC2878-1575-4FD5-BB95-90D1AAAE1296}">
      <dgm:prSet/>
      <dgm:spPr/>
      <dgm:t>
        <a:bodyPr/>
        <a:lstStyle/>
        <a:p>
          <a:endParaRPr lang="es-EC"/>
        </a:p>
      </dgm:t>
    </dgm:pt>
    <dgm:pt modelId="{FB152113-3E3B-4BCD-9432-6CCD468AD23D}" type="sibTrans" cxnId="{4FAC2878-1575-4FD5-BB95-90D1AAAE1296}">
      <dgm:prSet/>
      <dgm:spPr/>
      <dgm:t>
        <a:bodyPr/>
        <a:lstStyle/>
        <a:p>
          <a:endParaRPr lang="es-EC"/>
        </a:p>
      </dgm:t>
    </dgm:pt>
    <dgm:pt modelId="{CC95B056-2F10-4705-82F7-CF13457778EF}" type="pres">
      <dgm:prSet presAssocID="{60490B5F-7FFD-45DE-A34A-8B577CED75C2}" presName="CompostProcess" presStyleCnt="0">
        <dgm:presLayoutVars>
          <dgm:dir/>
          <dgm:resizeHandles val="exact"/>
        </dgm:presLayoutVars>
      </dgm:prSet>
      <dgm:spPr/>
    </dgm:pt>
    <dgm:pt modelId="{793002FC-F37E-43EC-A3E7-AF3204A3579C}" type="pres">
      <dgm:prSet presAssocID="{60490B5F-7FFD-45DE-A34A-8B577CED75C2}" presName="arrow" presStyleLbl="bgShp" presStyleIdx="0" presStyleCnt="1"/>
      <dgm:spPr/>
    </dgm:pt>
    <dgm:pt modelId="{8CC8298F-D652-41F1-A732-9B48A36AE8D3}" type="pres">
      <dgm:prSet presAssocID="{60490B5F-7FFD-45DE-A34A-8B577CED75C2}" presName="linearProcess" presStyleCnt="0"/>
      <dgm:spPr/>
    </dgm:pt>
    <dgm:pt modelId="{C6180A84-8FCD-4AF2-B40B-DA7D03AFE136}" type="pres">
      <dgm:prSet presAssocID="{EFC44034-969C-447D-BB1C-782369DA7141}" presName="textNode" presStyleLbl="node1" presStyleIdx="0" presStyleCnt="3" custLinFactNeighborX="7764" custLinFactNeighborY="12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22F1A0-678F-45E5-8AF6-92308FE9051B}" type="pres">
      <dgm:prSet presAssocID="{343F10AE-D304-41CA-A910-D3D79D8B9ABC}" presName="sibTrans" presStyleCnt="0"/>
      <dgm:spPr/>
    </dgm:pt>
    <dgm:pt modelId="{638AE50F-1FD8-4367-9345-14010D13675D}" type="pres">
      <dgm:prSet presAssocID="{1BA7339F-F278-4B4A-BAC9-D1DD65BE29B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BD9F61-20EB-4EDC-917F-83DB68E68B8F}" type="pres">
      <dgm:prSet presAssocID="{BAC53620-E268-4D18-B883-7F23F390712B}" presName="sibTrans" presStyleCnt="0"/>
      <dgm:spPr/>
    </dgm:pt>
    <dgm:pt modelId="{D3D5DFC0-5CDF-4DDA-9190-130A4DDEFEE9}" type="pres">
      <dgm:prSet presAssocID="{7FF97536-57BD-40A4-B623-947E5CB25CCC}" presName="textNode" presStyleLbl="node1" presStyleIdx="2" presStyleCnt="3" custLinFactNeighborX="48869" custLinFactNeighborY="12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AC2878-1575-4FD5-BB95-90D1AAAE1296}" srcId="{60490B5F-7FFD-45DE-A34A-8B577CED75C2}" destId="{7FF97536-57BD-40A4-B623-947E5CB25CCC}" srcOrd="2" destOrd="0" parTransId="{F34AC180-6E77-4865-88AC-083183431224}" sibTransId="{FB152113-3E3B-4BCD-9432-6CCD468AD23D}"/>
    <dgm:cxn modelId="{61EC79F8-4996-43E0-B230-B11610450D8A}" type="presOf" srcId="{EFC44034-969C-447D-BB1C-782369DA7141}" destId="{C6180A84-8FCD-4AF2-B40B-DA7D03AFE136}" srcOrd="0" destOrd="0" presId="urn:microsoft.com/office/officeart/2005/8/layout/hProcess9"/>
    <dgm:cxn modelId="{5891DAD3-0CE1-47EC-A936-B3006B5811F6}" type="presOf" srcId="{60490B5F-7FFD-45DE-A34A-8B577CED75C2}" destId="{CC95B056-2F10-4705-82F7-CF13457778EF}" srcOrd="0" destOrd="0" presId="urn:microsoft.com/office/officeart/2005/8/layout/hProcess9"/>
    <dgm:cxn modelId="{9F2F9DB7-E54D-4594-96D9-FC4E81602115}" srcId="{60490B5F-7FFD-45DE-A34A-8B577CED75C2}" destId="{EFC44034-969C-447D-BB1C-782369DA7141}" srcOrd="0" destOrd="0" parTransId="{C4184F3F-FCDD-49F8-B1F1-2636B255A937}" sibTransId="{343F10AE-D304-41CA-A910-D3D79D8B9ABC}"/>
    <dgm:cxn modelId="{4F72DCDE-3115-4CF0-BA5C-05F1C53EBA9C}" type="presOf" srcId="{1BA7339F-F278-4B4A-BAC9-D1DD65BE29B8}" destId="{638AE50F-1FD8-4367-9345-14010D13675D}" srcOrd="0" destOrd="0" presId="urn:microsoft.com/office/officeart/2005/8/layout/hProcess9"/>
    <dgm:cxn modelId="{5970B0CB-1523-4DC0-9CD3-3588CFAFA1E8}" type="presOf" srcId="{7FF97536-57BD-40A4-B623-947E5CB25CCC}" destId="{D3D5DFC0-5CDF-4DDA-9190-130A4DDEFEE9}" srcOrd="0" destOrd="0" presId="urn:microsoft.com/office/officeart/2005/8/layout/hProcess9"/>
    <dgm:cxn modelId="{EABF147F-658B-4E97-8284-D0EDAA524DE7}" srcId="{60490B5F-7FFD-45DE-A34A-8B577CED75C2}" destId="{1BA7339F-F278-4B4A-BAC9-D1DD65BE29B8}" srcOrd="1" destOrd="0" parTransId="{7F5BDCEE-768E-404A-8BD0-BB3A3D93E313}" sibTransId="{BAC53620-E268-4D18-B883-7F23F390712B}"/>
    <dgm:cxn modelId="{8EBC1FF3-0E64-4F87-9FE0-42D9E9A35E7F}" type="presParOf" srcId="{CC95B056-2F10-4705-82F7-CF13457778EF}" destId="{793002FC-F37E-43EC-A3E7-AF3204A3579C}" srcOrd="0" destOrd="0" presId="urn:microsoft.com/office/officeart/2005/8/layout/hProcess9"/>
    <dgm:cxn modelId="{B034F505-ABC1-4A96-A2D1-12D71EAD0884}" type="presParOf" srcId="{CC95B056-2F10-4705-82F7-CF13457778EF}" destId="{8CC8298F-D652-41F1-A732-9B48A36AE8D3}" srcOrd="1" destOrd="0" presId="urn:microsoft.com/office/officeart/2005/8/layout/hProcess9"/>
    <dgm:cxn modelId="{1A408246-1272-4C38-ADF0-239D071C118E}" type="presParOf" srcId="{8CC8298F-D652-41F1-A732-9B48A36AE8D3}" destId="{C6180A84-8FCD-4AF2-B40B-DA7D03AFE136}" srcOrd="0" destOrd="0" presId="urn:microsoft.com/office/officeart/2005/8/layout/hProcess9"/>
    <dgm:cxn modelId="{191E1C9D-7FE7-4BCB-A5A8-6B10CDCA89DF}" type="presParOf" srcId="{8CC8298F-D652-41F1-A732-9B48A36AE8D3}" destId="{5922F1A0-678F-45E5-8AF6-92308FE9051B}" srcOrd="1" destOrd="0" presId="urn:microsoft.com/office/officeart/2005/8/layout/hProcess9"/>
    <dgm:cxn modelId="{807EAB35-001B-4AF3-96C3-4188EC216B78}" type="presParOf" srcId="{8CC8298F-D652-41F1-A732-9B48A36AE8D3}" destId="{638AE50F-1FD8-4367-9345-14010D13675D}" srcOrd="2" destOrd="0" presId="urn:microsoft.com/office/officeart/2005/8/layout/hProcess9"/>
    <dgm:cxn modelId="{085F4795-177F-475F-AB1F-2A8E22A8B95F}" type="presParOf" srcId="{8CC8298F-D652-41F1-A732-9B48A36AE8D3}" destId="{B4BD9F61-20EB-4EDC-917F-83DB68E68B8F}" srcOrd="3" destOrd="0" presId="urn:microsoft.com/office/officeart/2005/8/layout/hProcess9"/>
    <dgm:cxn modelId="{DAB558E2-BED6-408B-AEB2-30943F153226}" type="presParOf" srcId="{8CC8298F-D652-41F1-A732-9B48A36AE8D3}" destId="{D3D5DFC0-5CDF-4DDA-9190-130A4DDEFE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110CE-FC3D-49D8-BC85-01A4BF9452D1}">
      <dsp:nvSpPr>
        <dsp:cNvPr id="0" name=""/>
        <dsp:cNvSpPr/>
      </dsp:nvSpPr>
      <dsp:spPr>
        <a:xfrm>
          <a:off x="3833562" y="2016216"/>
          <a:ext cx="1466317" cy="1466317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FF0000"/>
              </a:solidFill>
              <a:latin typeface="Candara" pitchFamily="34" charset="0"/>
              <a:cs typeface="Arial" pitchFamily="34" charset="0"/>
            </a:rPr>
            <a:t>BAJO DESARROLLO MOTRIZ</a:t>
          </a:r>
          <a:endParaRPr lang="es-ES" sz="1200" b="1" kern="1200" dirty="0">
            <a:solidFill>
              <a:srgbClr val="FF0000"/>
            </a:solidFill>
            <a:latin typeface="Candara" pitchFamily="34" charset="0"/>
            <a:cs typeface="Arial" pitchFamily="34" charset="0"/>
          </a:endParaRPr>
        </a:p>
      </dsp:txBody>
      <dsp:txXfrm>
        <a:off x="4048299" y="2230953"/>
        <a:ext cx="1036843" cy="1036843"/>
      </dsp:txXfrm>
    </dsp:sp>
    <dsp:sp modelId="{2A5774D9-BE6E-4B84-B4D5-2262787EA3FC}">
      <dsp:nvSpPr>
        <dsp:cNvPr id="0" name=""/>
        <dsp:cNvSpPr/>
      </dsp:nvSpPr>
      <dsp:spPr>
        <a:xfrm rot="16200000">
          <a:off x="4407040" y="1842104"/>
          <a:ext cx="319360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319360" y="144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558737" y="1848552"/>
        <a:ext cx="15968" cy="15968"/>
      </dsp:txXfrm>
    </dsp:sp>
    <dsp:sp modelId="{F2D61E7C-CD55-4474-92C7-54E5380196E2}">
      <dsp:nvSpPr>
        <dsp:cNvPr id="0" name=""/>
        <dsp:cNvSpPr/>
      </dsp:nvSpPr>
      <dsp:spPr>
        <a:xfrm>
          <a:off x="3300790" y="-16580"/>
          <a:ext cx="2531861" cy="171343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  DESCONOCIMIENTO DEL DOCENTE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671572" y="234347"/>
        <a:ext cx="1790297" cy="1211581"/>
      </dsp:txXfrm>
    </dsp:sp>
    <dsp:sp modelId="{C5BE086E-AA04-4EB1-9BA6-DBCE0A977772}">
      <dsp:nvSpPr>
        <dsp:cNvPr id="0" name=""/>
        <dsp:cNvSpPr/>
      </dsp:nvSpPr>
      <dsp:spPr>
        <a:xfrm>
          <a:off x="5299879" y="2734943"/>
          <a:ext cx="233962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233962" y="144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411012" y="2743526"/>
        <a:ext cx="11698" cy="11698"/>
      </dsp:txXfrm>
    </dsp:sp>
    <dsp:sp modelId="{FD32F00C-9EA9-46E1-83F4-9DB68FAAB191}">
      <dsp:nvSpPr>
        <dsp:cNvPr id="0" name=""/>
        <dsp:cNvSpPr/>
      </dsp:nvSpPr>
      <dsp:spPr>
        <a:xfrm>
          <a:off x="5533842" y="1838051"/>
          <a:ext cx="1884232" cy="182264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1500215"/>
              <a:satOff val="0"/>
              <a:lumOff val="549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EJERCICIOS NO ADECUADOS A LA EDAD</a:t>
          </a:r>
        </a:p>
      </dsp:txBody>
      <dsp:txXfrm>
        <a:off x="5809781" y="2104971"/>
        <a:ext cx="1332354" cy="1288807"/>
      </dsp:txXfrm>
    </dsp:sp>
    <dsp:sp modelId="{DF3A15EA-D528-42D6-B765-F3829E914727}">
      <dsp:nvSpPr>
        <dsp:cNvPr id="0" name=""/>
        <dsp:cNvSpPr/>
      </dsp:nvSpPr>
      <dsp:spPr>
        <a:xfrm rot="5400000">
          <a:off x="4321961" y="3712861"/>
          <a:ext cx="489519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489519" y="144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554483" y="3715055"/>
        <a:ext cx="24475" cy="24475"/>
      </dsp:txXfrm>
    </dsp:sp>
    <dsp:sp modelId="{10983E23-2B54-4311-BDDB-D6DA184FCB62}">
      <dsp:nvSpPr>
        <dsp:cNvPr id="0" name=""/>
        <dsp:cNvSpPr/>
      </dsp:nvSpPr>
      <dsp:spPr>
        <a:xfrm>
          <a:off x="3372801" y="3972053"/>
          <a:ext cx="2387839" cy="137311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3000431"/>
              <a:satOff val="0"/>
              <a:lumOff val="1098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CLASES DE EXPRESION CORPORAL MONOTONAS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722492" y="4173141"/>
        <a:ext cx="1688457" cy="970942"/>
      </dsp:txXfrm>
    </dsp:sp>
    <dsp:sp modelId="{45E758BF-157F-45DA-8178-C1F1F7487ABB}">
      <dsp:nvSpPr>
        <dsp:cNvPr id="0" name=""/>
        <dsp:cNvSpPr/>
      </dsp:nvSpPr>
      <dsp:spPr>
        <a:xfrm rot="10800000">
          <a:off x="3589042" y="2734943"/>
          <a:ext cx="244519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244519" y="144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0800000">
        <a:off x="3705189" y="2743262"/>
        <a:ext cx="12225" cy="12225"/>
      </dsp:txXfrm>
    </dsp:sp>
    <dsp:sp modelId="{1F98F669-549A-4A44-9877-614312DC65AF}">
      <dsp:nvSpPr>
        <dsp:cNvPr id="0" name=""/>
        <dsp:cNvSpPr/>
      </dsp:nvSpPr>
      <dsp:spPr>
        <a:xfrm>
          <a:off x="1725924" y="1838051"/>
          <a:ext cx="1863117" cy="182264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4">
              <a:hueOff val="-4500646"/>
              <a:satOff val="0"/>
              <a:lumOff val="1647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POCA ESTIMULACION MOTORA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998771" y="2104971"/>
        <a:ext cx="1317423" cy="1288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D36593-CB3E-4145-AFC7-BED0CF607BF4}" type="datetimeFigureOut">
              <a:rPr lang="es-ES" smtClean="0"/>
              <a:t>14/06/2014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B4E8257-466E-4623-85A7-5E0A7918BC4A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D36593-CB3E-4145-AFC7-BED0CF607BF4}" type="datetimeFigureOut">
              <a:rPr lang="es-ES" smtClean="0">
                <a:solidFill>
                  <a:srgbClr val="073E87"/>
                </a:solidFill>
              </a:rPr>
              <a:pPr/>
              <a:t>14/06/2014</a:t>
            </a:fld>
            <a:endParaRPr lang="es-ES" dirty="0">
              <a:solidFill>
                <a:srgbClr val="073E87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>
              <a:solidFill>
                <a:srgbClr val="073E87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4E8257-466E-4623-85A7-5E0A7918BC4A}" type="slidenum">
              <a:rPr lang="es-ES" smtClean="0">
                <a:solidFill>
                  <a:srgbClr val="073E87"/>
                </a:solidFill>
              </a:rPr>
              <a:pPr/>
              <a:t>‹Nº›</a:t>
            </a:fld>
            <a:endParaRPr lang="es-ES" dirty="0">
              <a:solidFill>
                <a:srgbClr val="073E87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ec/url?sa=i&amp;rct=j&amp;q=&amp;esrc=s&amp;frm=1&amp;source=images&amp;cd=&amp;cad=rja&amp;uact=8&amp;docid=cT2q7-7c5EvQRM&amp;tbnid=CLdEnYaKd1G88M:&amp;ved=0CAUQjRw&amp;url=http://www.paulovi.edu.ec/sga.paulovi/loginPreMatricula.aspx&amp;ei=bOdmU5rYE8aH8gHDw4DIDg&amp;bvm=bv.65788261,d.aWw&amp;psig=AFQjCNHX2D6IN1ga7etAd4f0eXNv3bzsfg&amp;ust=139933917055013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pe-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47" r="5000" b="25564"/>
          <a:stretch/>
        </p:blipFill>
        <p:spPr>
          <a:xfrm>
            <a:off x="11779" y="0"/>
            <a:ext cx="9168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/>
              <a:t>HABILIDADES MOTRICES BASICAS</a:t>
            </a:r>
            <a:br>
              <a:rPr lang="es-ES" sz="2800" b="1" dirty="0" smtClean="0"/>
            </a:br>
            <a:r>
              <a:rPr lang="es-ES" sz="2800" b="1" dirty="0" smtClean="0">
                <a:solidFill>
                  <a:schemeClr val="tx1"/>
                </a:solidFill>
              </a:rPr>
              <a:t>(patrones motores fundamentales  a partir de los cuales el niño podrá realizar habilidades más complejas)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469148" y="2060848"/>
            <a:ext cx="2448272" cy="136815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LOCOMOTRIZ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467544" y="3573016"/>
            <a:ext cx="2448272" cy="136815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NO LOCOMOTRIZ</a:t>
            </a:r>
            <a:endParaRPr lang="es-E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467544" y="5166940"/>
            <a:ext cx="2448272" cy="136815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Proyección-recepción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3" name="12 Imagen" descr="C:\Users\Eduardo\Desktop\xime\ximefotos\IMG-20140114-WA0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17" y="2060849"/>
            <a:ext cx="2457450" cy="144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C:\Users\Eduardo\Downloads\IMG-20140603-WA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23" y="2060849"/>
            <a:ext cx="2359110" cy="144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C:\Users\Eduardo\Downloads\IMG-20140604-WA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73" y="3511936"/>
            <a:ext cx="2484494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Eduardo\Downloads\IMG-20140604-WA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02" y="3573016"/>
            <a:ext cx="22479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C:\Users\Eduardo\Desktop\Fotos Xime\2013-12-10 09.29.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73" y="4978786"/>
            <a:ext cx="2496179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C:\Users\Eduardo\Desktop\Fotos Xime\2013-12-17 09.35.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01" y="4941169"/>
            <a:ext cx="2338631" cy="1799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7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BLOQUES CURRICULARES 1AÑO DE E.G.B EN EDUCACION FISICA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26222790"/>
              </p:ext>
            </p:extLst>
          </p:nvPr>
        </p:nvGraphicFramePr>
        <p:xfrm>
          <a:off x="1524000" y="1397000"/>
          <a:ext cx="6216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C:\Users\Eduardo\Desktop\Fotos Xime\2013-12-05 09.13.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9"/>
            <a:ext cx="2448272" cy="165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Eduardo\Downloads\IMG-20140604-WA00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2448272" cy="165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Eduardo\Downloads\IMG-20140604-WA000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73922"/>
            <a:ext cx="2232248" cy="156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6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8985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POBLACION Y MUESTRA</a:t>
            </a:r>
            <a:br>
              <a:rPr lang="es-ES" dirty="0" smtClean="0"/>
            </a:br>
            <a:r>
              <a:rPr lang="es-ES" dirty="0" smtClean="0"/>
              <a:t> 62 NIÑOS/AS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1916" y="4469482"/>
            <a:ext cx="8784975" cy="2420887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algn="ctr"/>
            <a:endParaRPr lang="es-ES" sz="2400" b="1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«EDUCAR EL CORAZON CON EL CORAZÓN»</a:t>
            </a:r>
            <a:r>
              <a:rPr lang="es-ES" sz="105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  <a:cs typeface="Arial" pitchFamily="34" charset="0"/>
              </a:rPr>
              <a:t>»</a:t>
            </a:r>
            <a:endParaRPr lang="es-ES" sz="1050" b="1" dirty="0">
              <a:solidFill>
                <a:schemeClr val="accent2">
                  <a:lumMod val="50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" name="5 Imagen" descr="C:\Users\Eduardo\Desktop\2014-05-30 11.20.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464496" cy="2808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6 Imagen" descr="C:\Users\Eduardo\Downloads\IMG-20140603-WA00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2" y="1628801"/>
            <a:ext cx="454784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aulovi.edu.ec/sga.paulovi/App_Themes/Default/Images/paulovi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2" y="5013176"/>
            <a:ext cx="8488063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23528" y="1886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CAPITULO III</a:t>
            </a:r>
          </a:p>
        </p:txBody>
      </p:sp>
    </p:spTree>
    <p:extLst>
      <p:ext uri="{BB962C8B-B14F-4D97-AF65-F5344CB8AC3E}">
        <p14:creationId xmlns:p14="http://schemas.microsoft.com/office/powerpoint/2010/main" val="7667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FORMULACIÓN DE LA HIPÓTESIS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  <a:latin typeface="Century" pitchFamily="18" charset="0"/>
              </a:rPr>
              <a:t>¿</a:t>
            </a:r>
            <a:r>
              <a:rPr lang="es-ES" sz="3200" dirty="0" smtClean="0">
                <a:solidFill>
                  <a:schemeClr val="bg1"/>
                </a:solidFill>
                <a:latin typeface="Century" pitchFamily="18" charset="0"/>
              </a:rPr>
              <a:t>LA EXPRESION CORPORAL INCIDE EN EL DESARROLLO DE LAS HABILIDADES MOTRICES BASICAS EN LOS NIÑOS/AS DE PRIMER AÑO DE E.G.B?</a:t>
            </a:r>
          </a:p>
          <a:p>
            <a:pPr marL="0" indent="0" algn="ctr">
              <a:buNone/>
            </a:pPr>
            <a:endParaRPr lang="es-ES" sz="3200" dirty="0">
              <a:solidFill>
                <a:schemeClr val="bg1"/>
              </a:solidFill>
              <a:latin typeface="Century" pitchFamily="18" charset="0"/>
            </a:endParaRPr>
          </a:p>
          <a:p>
            <a:pPr algn="just"/>
            <a:r>
              <a:rPr lang="es-ES" sz="3200" dirty="0" smtClean="0">
                <a:solidFill>
                  <a:srgbClr val="FFFF00"/>
                </a:solidFill>
                <a:latin typeface="Century" pitchFamily="18" charset="0"/>
              </a:rPr>
              <a:t>¿LA EXPRESION CORPORAL </a:t>
            </a:r>
            <a:r>
              <a:rPr lang="es-ES" sz="3200" b="1" dirty="0" smtClean="0">
                <a:solidFill>
                  <a:srgbClr val="FF0000"/>
                </a:solidFill>
                <a:latin typeface="Century" pitchFamily="18" charset="0"/>
              </a:rPr>
              <a:t>NO</a:t>
            </a:r>
            <a:r>
              <a:rPr lang="es-ES" sz="3200" dirty="0" smtClean="0">
                <a:solidFill>
                  <a:srgbClr val="FFFF00"/>
                </a:solidFill>
                <a:latin typeface="Century" pitchFamily="18" charset="0"/>
              </a:rPr>
              <a:t> INCIDE EN EL DESARROLLO DE LAS HABILIDADES MOTRICES BASICAS EN LOS NIÑOS/AS DE PRIMER AÑO DE E.G.B?</a:t>
            </a:r>
          </a:p>
          <a:p>
            <a:pPr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413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PROCEDIMIENTO</a:t>
            </a:r>
            <a:endParaRPr lang="es-ES" sz="28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86617"/>
              </p:ext>
            </p:extLst>
          </p:nvPr>
        </p:nvGraphicFramePr>
        <p:xfrm>
          <a:off x="467544" y="620688"/>
          <a:ext cx="8419342" cy="5643009"/>
        </p:xfrm>
        <a:graphic>
          <a:graphicData uri="http://schemas.openxmlformats.org/drawingml/2006/table">
            <a:tbl>
              <a:tblPr/>
              <a:tblGrid>
                <a:gridCol w="1355656"/>
                <a:gridCol w="1783758"/>
                <a:gridCol w="1997809"/>
                <a:gridCol w="983456"/>
                <a:gridCol w="1224136"/>
                <a:gridCol w="1074527"/>
              </a:tblGrid>
              <a:tr h="65681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solidFill>
                            <a:srgbClr val="FFFF00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es-EC" sz="1800" b="1" baseline="0" dirty="0" smtClean="0">
                          <a:solidFill>
                            <a:srgbClr val="FFFF00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 EXPRESION CORPORAL Y SU INCIDENCIA EN EL DESARROLLO DE HABILIDADES MOTRICES BASICAS</a:t>
                      </a:r>
                      <a:endParaRPr lang="es-EC" sz="1800" dirty="0">
                        <a:solidFill>
                          <a:srgbClr val="FFFF00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0286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endParaRPr lang="es-EC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vert="ver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INSTRUMENTO</a:t>
                      </a:r>
                      <a:endParaRPr lang="es-EC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843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es-EC" sz="14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es-EC" sz="14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RECONOCIMIENTO DE LAS PARTES DEL CUERPO</a:t>
                      </a:r>
                      <a:endParaRPr kumimoji="0" lang="es-EC" sz="16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8433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kumimoji="0" lang="es-EC" sz="1400" b="1" i="0" kern="1200" dirty="0" smtClean="0">
                          <a:solidFill>
                            <a:srgbClr val="000000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VARIABL</a:t>
                      </a: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INDEPENDIENTE</a:t>
                      </a:r>
                      <a:endParaRPr lang="es-EC" sz="14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4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FICHA</a:t>
                      </a:r>
                      <a:r>
                        <a:rPr kumimoji="0" lang="es-EC" sz="1400" b="1" kern="1200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 DE OBSERVACION</a:t>
                      </a:r>
                      <a:endParaRPr kumimoji="0" lang="es-EC" sz="14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CONCIENCIA</a:t>
                      </a:r>
                      <a:r>
                        <a:rPr kumimoji="0" lang="es-EC" sz="1600" b="1" kern="1200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 CORPORAL</a:t>
                      </a:r>
                      <a:endParaRPr kumimoji="0" lang="es-EC" sz="16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81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EJE CORPORAL</a:t>
                      </a:r>
                      <a:endParaRPr kumimoji="0" lang="es-EC" sz="16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34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UBICACIÓN ESPACIO TIEMPO</a:t>
                      </a:r>
                      <a:endParaRPr kumimoji="0" lang="es-EC" sz="16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52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6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VALORACION</a:t>
                      </a:r>
                      <a:r>
                        <a:rPr kumimoji="0" lang="es-EC" sz="1600" b="1" kern="1200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s-EC" sz="16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: SI         NO</a:t>
                      </a: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1" kern="12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6071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rgbClr val="000000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VARIABLE DEPENDIENTE</a:t>
                      </a:r>
                      <a:endParaRPr lang="es-EC" sz="1400" dirty="0" smtClean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C" sz="14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4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TEST DE BRUININKS</a:t>
                      </a:r>
                      <a:r>
                        <a:rPr kumimoji="0" lang="es-EC" sz="1400" b="1" kern="1200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 OZERETSKI</a:t>
                      </a:r>
                      <a:endParaRPr kumimoji="0" lang="es-EC" sz="14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HABILIDADES LOCOMOTRICES</a:t>
                      </a:r>
                      <a:endParaRPr lang="es-EC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A=3</a:t>
                      </a: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VA=2</a:t>
                      </a: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NA=1</a:t>
                      </a: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760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HABILIDADES NO LOCOMOTRICES</a:t>
                      </a:r>
                      <a:endParaRPr lang="es-EC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A=3</a:t>
                      </a: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VA=2</a:t>
                      </a: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NA=1</a:t>
                      </a: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7607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ndara" pitchFamily="34" charset="0"/>
                          <a:ea typeface="Times New Roman"/>
                          <a:cs typeface="Times New Roman"/>
                        </a:rPr>
                        <a:t>HABILIDADES DE PROYECCION</a:t>
                      </a:r>
                      <a:endParaRPr lang="es-EC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A=3</a:t>
                      </a: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VA=2</a:t>
                      </a:r>
                    </a:p>
                  </a:txBody>
                  <a:tcPr marL="9476" marR="9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C" sz="1200" b="1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NA=1</a:t>
                      </a:r>
                      <a:endParaRPr kumimoji="0" lang="es-EC" sz="1200" b="1" kern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76" marR="947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82611"/>
              </p:ext>
            </p:extLst>
          </p:nvPr>
        </p:nvGraphicFramePr>
        <p:xfrm>
          <a:off x="1835696" y="6319777"/>
          <a:ext cx="7111534" cy="4977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11534"/>
              </a:tblGrid>
              <a:tr h="497712">
                <a:tc>
                  <a:txBody>
                    <a:bodyPr/>
                    <a:lstStyle/>
                    <a:p>
                      <a:r>
                        <a:rPr lang="es-EC" b="1" dirty="0" smtClean="0">
                          <a:solidFill>
                            <a:schemeClr val="bg1"/>
                          </a:solidFill>
                        </a:rPr>
                        <a:t>ADQUIRIDO </a:t>
                      </a:r>
                      <a:r>
                        <a:rPr lang="es-EC" b="1" dirty="0" smtClean="0"/>
                        <a:t>=</a:t>
                      </a:r>
                      <a:r>
                        <a:rPr lang="es-EC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s-EC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b="1" baseline="0" dirty="0" smtClean="0"/>
                        <a:t>    VIAS DE ADQUISICION=</a:t>
                      </a:r>
                      <a:r>
                        <a:rPr lang="es-EC" b="1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s-EC" b="1" baseline="0" dirty="0" smtClean="0"/>
                        <a:t>     NO ADQUIRIDO=</a:t>
                      </a:r>
                      <a:r>
                        <a:rPr lang="es-EC" b="1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EC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6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pantalla 2014-05-11 a la(s) 18.3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92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44624"/>
            <a:ext cx="8352928" cy="7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Arial" pitchFamily="34" charset="0"/>
                <a:cs typeface="Times New Roman" pitchFamily="18" charset="0"/>
              </a:rPr>
              <a:t>APLICACIÓN DEL  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TEST DE HABILIDADES MOTRICES DE BRUININKS-OZERETZKI.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itchFamily="34" charset="0"/>
            </a:endParaRPr>
          </a:p>
        </p:txBody>
      </p:sp>
      <p:graphicFrame>
        <p:nvGraphicFramePr>
          <p:cNvPr id="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29068"/>
              </p:ext>
            </p:extLst>
          </p:nvPr>
        </p:nvGraphicFramePr>
        <p:xfrm>
          <a:off x="182880" y="908720"/>
          <a:ext cx="8781608" cy="574786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77143"/>
                <a:gridCol w="2589218"/>
                <a:gridCol w="2727276"/>
                <a:gridCol w="2887971"/>
              </a:tblGrid>
              <a:tr h="62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No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Candara" pitchFamily="34" charset="0"/>
                        </a:rPr>
                        <a:t>Habilidades locomotrices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Candara" pitchFamily="34" charset="0"/>
                        </a:rPr>
                        <a:t>Habilidades no locomotrices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14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Candara" pitchFamily="34" charset="0"/>
                        </a:rPr>
                        <a:t>   Habilidades de proyección–recepción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1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Velocidad y agilidad en carreras.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Mantenerse en equilibrio en punta de pies abiertos los ojos.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Golpear alternativamente los pies mientras hace círculos con las manos.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2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Marchar hacia  adelante sobre una línea.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Mantener el equilibrio en punta de pies cerrados los ojos.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Hacer rebotar una pelota y atrapar con las dos manos.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3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Marchar hacia adelante sobre la barra de equilibrio.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Mantenerse en equilibrio con el pie derecho.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Atrapar una pelota al vuelo, con las dos manos.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4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Saltar en el mismo lugar, brazo y pierna del mismo lado.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Mantenerse en equilibrio con la pierna opuesta.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Atrapar una pelota al vuelo con una mano.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5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Saltar en el mismo lugar brazo y pierna del lado opuesto.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Mantener un palo en equilibrio sobre la mano.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Lanzar una pelota sobre un blanco con la mano preferida.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6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Saltar en el aire golpeando simultáneamente las manos.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Equilibrio sobre  el banco sueco.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Tocar una pelota que se balancea (péndola) con la mano preferida.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5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7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Salto a la comba  con la cuerda.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Equilibrio sobre la pierna dominante sobre la barra de equilibrio (ojos cerrados).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Coger lo más rápidamente posible un palo que cae.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8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Subir escaleras alternando pies.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Pasar por encima de una regla sobre la barra de equilibrio.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Batear una pelota con la mano preferida.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9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9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Bajar escaleras alternando pies.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Ponerse en cuclillas sobre la punta de los pies.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Driblar una  pelota.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2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/>
                        <a:t>10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Voltereta hacia adelante.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Girar en el aire con un salto de altura.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/>
                        <a:t>Golpear rítmicamente pies y manos.</a:t>
                      </a:r>
                      <a:endParaRPr lang="es-ES" sz="12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63" marR="4636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0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 smtClean="0"/>
              <a:t>RESULTADOS OBTENIDOS EN LA FICHA DE OBSERVACION </a:t>
            </a:r>
          </a:p>
          <a:p>
            <a:pPr marL="0" indent="0" algn="ctr">
              <a:buNone/>
            </a:pPr>
            <a:r>
              <a:rPr lang="es-ES" sz="4000" b="1" dirty="0" smtClean="0"/>
              <a:t>PARA </a:t>
            </a:r>
            <a:r>
              <a:rPr lang="es-ES" sz="4000" b="1" dirty="0" smtClean="0">
                <a:solidFill>
                  <a:srgbClr val="FFC000"/>
                </a:solidFill>
              </a:rPr>
              <a:t>ESQUEMA CORPORAL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548681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ANÁLISIS E INTERPRETACIÓN DE </a:t>
            </a:r>
            <a:r>
              <a:rPr lang="es-ES" b="1" dirty="0" smtClean="0">
                <a:solidFill>
                  <a:srgbClr val="FFFF00"/>
                </a:solidFill>
              </a:rPr>
              <a:t>RESULTADOS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3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4591405"/>
            <a:ext cx="7732381" cy="2077955"/>
          </a:xfrm>
        </p:spPr>
        <p:txBody>
          <a:bodyPr>
            <a:normAutofit/>
          </a:bodyPr>
          <a:lstStyle/>
          <a:p>
            <a:endParaRPr lang="es-EC" dirty="0"/>
          </a:p>
          <a:p>
            <a:pPr marL="0" indent="0" algn="just">
              <a:buNone/>
            </a:pPr>
            <a:endParaRPr lang="es-ES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270064702"/>
              </p:ext>
            </p:extLst>
          </p:nvPr>
        </p:nvGraphicFramePr>
        <p:xfrm>
          <a:off x="395536" y="836712"/>
          <a:ext cx="81369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043608" y="2606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Ilustración 1: </a:t>
            </a:r>
            <a:r>
              <a:rPr lang="es-ES_tradnl" sz="2000" b="1" dirty="0"/>
              <a:t>Reconocimiento de las partes del cuerpo.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1203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632193871"/>
              </p:ext>
            </p:extLst>
          </p:nvPr>
        </p:nvGraphicFramePr>
        <p:xfrm>
          <a:off x="179512" y="908720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267744" y="260648"/>
            <a:ext cx="4357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Ilustración :</a:t>
            </a:r>
            <a:r>
              <a:rPr lang="es-EC" sz="2800" b="1" dirty="0" smtClean="0"/>
              <a:t> </a:t>
            </a:r>
            <a:r>
              <a:rPr lang="es-ES_tradnl" sz="2800" b="1" dirty="0"/>
              <a:t>Eje corporal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740014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985442475"/>
              </p:ext>
            </p:extLst>
          </p:nvPr>
        </p:nvGraphicFramePr>
        <p:xfrm>
          <a:off x="251520" y="119675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123728" y="260648"/>
            <a:ext cx="5117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Ilustración </a:t>
            </a:r>
            <a:r>
              <a:rPr lang="es-EC" sz="2400" b="1" dirty="0" smtClean="0"/>
              <a:t>:C</a:t>
            </a:r>
            <a:r>
              <a:rPr lang="es-ES_tradnl" sz="2400" b="1" dirty="0" err="1" smtClean="0"/>
              <a:t>onciencia</a:t>
            </a:r>
            <a:r>
              <a:rPr lang="es-ES_tradnl" sz="2400" b="1" dirty="0" smtClean="0"/>
              <a:t> </a:t>
            </a:r>
            <a:r>
              <a:rPr lang="es-ES_tradnl" sz="2400" b="1" dirty="0"/>
              <a:t>Corporal.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69194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1073274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PROBLEMA DE LA INVESTIGACIÓN</a:t>
            </a:r>
            <a:endParaRPr lang="es-ES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282025"/>
              </p:ext>
            </p:extLst>
          </p:nvPr>
        </p:nvGraphicFramePr>
        <p:xfrm>
          <a:off x="-108520" y="1268760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C:\Users\Eduardo\Desktop\2014-05-07 09.08.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49449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-9376" y="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CAPITULO I</a:t>
            </a:r>
          </a:p>
        </p:txBody>
      </p:sp>
    </p:spTree>
    <p:extLst>
      <p:ext uri="{BB962C8B-B14F-4D97-AF65-F5344CB8AC3E}">
        <p14:creationId xmlns:p14="http://schemas.microsoft.com/office/powerpoint/2010/main" val="7396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841785892"/>
              </p:ext>
            </p:extLst>
          </p:nvPr>
        </p:nvGraphicFramePr>
        <p:xfrm>
          <a:off x="107504" y="1340768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755576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/>
              <a:t>Ilustración </a:t>
            </a:r>
            <a:r>
              <a:rPr lang="es-EC" sz="2400" b="1" dirty="0" smtClean="0"/>
              <a:t>: </a:t>
            </a:r>
            <a:r>
              <a:rPr lang="es-ES_tradnl" sz="2400" b="1" dirty="0"/>
              <a:t>Orientación en el espacio y dimensión en el desplazamiento</a:t>
            </a:r>
            <a:r>
              <a:rPr lang="es-ES_tradnl" sz="2400" dirty="0"/>
              <a:t>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95662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780299164"/>
              </p:ext>
            </p:extLst>
          </p:nvPr>
        </p:nvGraphicFramePr>
        <p:xfrm>
          <a:off x="395536" y="126876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267744" y="404664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Ilustración 6. Orientación Temporal.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52192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/>
              <a:t>RESULTADOS </a:t>
            </a:r>
            <a:r>
              <a:rPr lang="es-ES" sz="3600" b="1" dirty="0" smtClean="0"/>
              <a:t>DEL PRE TEST Y POS TEST</a:t>
            </a:r>
          </a:p>
          <a:p>
            <a:pPr marL="0" indent="0" algn="ctr">
              <a:buNone/>
            </a:pPr>
            <a:r>
              <a:rPr lang="es-ES" sz="3600" b="1" dirty="0" smtClean="0"/>
              <a:t>DE LAS HABILIDADES MOTRICES BASICAS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8064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474818229"/>
              </p:ext>
            </p:extLst>
          </p:nvPr>
        </p:nvGraphicFramePr>
        <p:xfrm>
          <a:off x="179512" y="1052736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475656" y="18864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 </a:t>
            </a:r>
            <a:r>
              <a:rPr lang="es-EC" sz="2400" b="1" dirty="0"/>
              <a:t>Comparación de las habilidades locomotrices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51033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310538090"/>
              </p:ext>
            </p:extLst>
          </p:nvPr>
        </p:nvGraphicFramePr>
        <p:xfrm>
          <a:off x="323528" y="141277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259632" y="548680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 </a:t>
            </a:r>
            <a:r>
              <a:rPr lang="es-EC" sz="2400" b="1" dirty="0"/>
              <a:t>Comparación de las habilidades no locomotrices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9827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555718722"/>
              </p:ext>
            </p:extLst>
          </p:nvPr>
        </p:nvGraphicFramePr>
        <p:xfrm>
          <a:off x="323528" y="1340768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43608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 </a:t>
            </a:r>
            <a:r>
              <a:rPr lang="es-EC" sz="2400" b="1" dirty="0"/>
              <a:t>Comparación de las habilidades de proyección–recepción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967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42604"/>
              </p:ext>
            </p:extLst>
          </p:nvPr>
        </p:nvGraphicFramePr>
        <p:xfrm>
          <a:off x="0" y="476673"/>
          <a:ext cx="9143999" cy="6051387"/>
        </p:xfrm>
        <a:graphic>
          <a:graphicData uri="http://schemas.openxmlformats.org/drawingml/2006/table">
            <a:tbl>
              <a:tblPr/>
              <a:tblGrid>
                <a:gridCol w="731521"/>
                <a:gridCol w="4344535"/>
                <a:gridCol w="1008112"/>
                <a:gridCol w="994363"/>
                <a:gridCol w="2065468"/>
              </a:tblGrid>
              <a:tr h="450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No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Habilidades locomotrices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222A3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Pre-test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222A3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ADQUIRIDA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440" algn="ctr"/>
                        </a:tabLst>
                      </a:pPr>
                      <a:r>
                        <a:rPr lang="es-EC" sz="800" b="1" dirty="0" smtClean="0">
                          <a:solidFill>
                            <a:srgbClr val="222A3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es-EC" sz="1100" b="1" dirty="0" smtClean="0">
                          <a:solidFill>
                            <a:srgbClr val="222A3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Pos-</a:t>
                      </a:r>
                      <a:r>
                        <a:rPr lang="es-EC" sz="1100" b="1" baseline="0" dirty="0" smtClean="0">
                          <a:solidFill>
                            <a:srgbClr val="222A3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</a:t>
                      </a:r>
                      <a:r>
                        <a:rPr lang="es-EC" sz="1100" b="1" dirty="0" smtClean="0">
                          <a:solidFill>
                            <a:srgbClr val="222A3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440" algn="ctr"/>
                        </a:tabLst>
                      </a:pPr>
                      <a:r>
                        <a:rPr lang="es-EC" sz="1100" b="1" dirty="0" smtClean="0">
                          <a:solidFill>
                            <a:srgbClr val="222A35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ADQUIRIDA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440" algn="ctr"/>
                        </a:tabLst>
                      </a:pP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Correlación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88C"/>
                    </a:solidFill>
                  </a:tcPr>
                </a:tc>
              </a:tr>
              <a:tr h="472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Velocidad y agilidad en carreras.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25,80%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495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Marchar hacia  adelante sobre una línea.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4,80%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38,70%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709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Marchar hacia adelante sobre la barra de equilibrio.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33,90%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51,60%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709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Saltar en el mismo lugar, brazo y pierna del mismo lado.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6,50%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41,90%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709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Saltar en el mismo lugar brazo y pierna del lado opuesto.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16,10%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40,30%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487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Saltar en el aire golpeando simultáneamente las manos.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91,90%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87,10%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472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Salto a la comba  con la cuerda.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46,80%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66,10%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472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Subir escaleras alternando pies.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40,30%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67,70%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472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Bajar escaleras alternando pies.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38,70%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56,50%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</a:tr>
              <a:tr h="472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Voltereta hacia adelante.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38,70%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61,30%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</a:rPr>
                        <a:t>Positiva</a:t>
                      </a:r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691780" y="27514"/>
            <a:ext cx="46805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RESULTADOS DE HABILIDADES MOTRICES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62867"/>
              </p:ext>
            </p:extLst>
          </p:nvPr>
        </p:nvGraphicFramePr>
        <p:xfrm>
          <a:off x="0" y="-8"/>
          <a:ext cx="9143999" cy="6858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86"/>
                <a:gridCol w="5045632"/>
                <a:gridCol w="792608"/>
                <a:gridCol w="792608"/>
                <a:gridCol w="1855865"/>
              </a:tblGrid>
              <a:tr h="431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Habilidades no locomotrices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ADQ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ADQ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Correlación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Mantenerse en equilibrio en punta de pies abiertos los ojos.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18,30%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87,10%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Mantener el equilibrio en punta de pies cerrados los ojos.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13,30%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51,60%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Mantenerse en equilibrio con el pie derecho.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15,00%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50,00%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Mantenerse en equilibrio con la pierna opuesta.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15,00%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37,10%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Mantener un palo en equilibrio sobre la mano.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20,00%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46,80%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Equilibrio sobre  el banco sueco.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23,30%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33,90%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Equilibrio sobre la pierna dominante sobre la barra de equilibrio (ojos cerrados).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8,30%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22,60%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Positiva</a:t>
                      </a:r>
                      <a:endParaRPr lang="es-ES" sz="1400" b="1" i="0" u="none" strike="noStrike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Pasar por encima de una regla sobre la barra de equilibrio.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10,00%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24,20%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Ponerse en cuclillas sobre la punta de los pies.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21,70%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30,60%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  <a:tr h="642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Girar en el aire con un salto de altura.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20,00%</a:t>
                      </a:r>
                      <a:endParaRPr lang="es-ES" sz="14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27,40%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7023" marR="7023" marT="70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3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05860"/>
              </p:ext>
            </p:extLst>
          </p:nvPr>
        </p:nvGraphicFramePr>
        <p:xfrm>
          <a:off x="19472" y="0"/>
          <a:ext cx="9124529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886"/>
                <a:gridCol w="5034888"/>
                <a:gridCol w="790921"/>
                <a:gridCol w="790921"/>
                <a:gridCol w="1851913"/>
              </a:tblGrid>
              <a:tr h="90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>
                          <a:solidFill>
                            <a:schemeClr val="bg1"/>
                          </a:solidFill>
                          <a:effectLst/>
                        </a:rPr>
                        <a:t>Habilidades de proyección-recepción</a:t>
                      </a:r>
                      <a:endParaRPr lang="es-ES" sz="20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ADQ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ADQ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Correlación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793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Golpear alternativamente los pies mientras hace círculos con las manos.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1,60%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25,80%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793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Hacer rebotar una pelota y atrapar con las dos manos.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27,40%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27,40%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396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Atrapar una pelota al vuelo, con las dos manos.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14,50%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41,90%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396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Atrapar una pelota al vuelo con una mano.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1,60%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38,70%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793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Lanzar una pelota sobre un blanco con la mano preferida.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17,70%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43,50%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793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Tocar una pelota que se balancea (péndola) con la mano preferida.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19,40%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43,50%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793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Coger lo más rápidamente posible un palo que cae.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0,00%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56,50%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396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Batear una pelota con la mano preferida.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19,40%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50,00%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396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9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Driblar una  pelota.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9,70%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48,40%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s-E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  <a:tr h="396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10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dirty="0">
                          <a:effectLst/>
                        </a:rPr>
                        <a:t>Golpear rítmicamente pies y manos.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>
                          <a:effectLst/>
                        </a:rPr>
                        <a:t>0,00%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u="none" strike="noStrike" dirty="0">
                          <a:effectLst/>
                        </a:rPr>
                        <a:t>29,00%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Positiva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6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/>
              <a:t>C</a:t>
            </a:r>
            <a:r>
              <a:rPr lang="es-ES" sz="4800" dirty="0" smtClean="0"/>
              <a:t>onclusiones</a:t>
            </a:r>
            <a:endParaRPr lang="es-ES" sz="48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504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endParaRPr lang="es-EC" sz="1600" dirty="0" smtClean="0">
              <a:latin typeface="Century Gothic" pitchFamily="34" charset="0"/>
            </a:endParaRPr>
          </a:p>
          <a:p>
            <a:pPr algn="just"/>
            <a:r>
              <a:rPr lang="es-EC" sz="1800" dirty="0"/>
              <a:t>La práctica de la </a:t>
            </a:r>
            <a:r>
              <a:rPr lang="es-EC" sz="1800" dirty="0" smtClean="0"/>
              <a:t>Expresión </a:t>
            </a:r>
            <a:r>
              <a:rPr lang="es-EC" sz="1800" dirty="0"/>
              <a:t>C</a:t>
            </a:r>
            <a:r>
              <a:rPr lang="es-EC" sz="1800" dirty="0" smtClean="0"/>
              <a:t>orporal </a:t>
            </a:r>
            <a:r>
              <a:rPr lang="es-EC" sz="1800" dirty="0"/>
              <a:t>proporciona un verdadero placer por el descubrimiento del cuerpo en movimiento y la seguridad de su </a:t>
            </a:r>
            <a:r>
              <a:rPr lang="es-EC" sz="1800" dirty="0" smtClean="0"/>
              <a:t>dominio</a:t>
            </a:r>
            <a:r>
              <a:rPr lang="es-EC" sz="1800" dirty="0"/>
              <a:t>,</a:t>
            </a:r>
            <a:r>
              <a:rPr lang="es-EC" sz="1800" dirty="0" smtClean="0"/>
              <a:t> por tanto es la </a:t>
            </a:r>
            <a:r>
              <a:rPr lang="es-EC" sz="1800" dirty="0"/>
              <a:t>base que permite al niño desarrollar sus capacidades intelectuales, su bienestar físico y emocional</a:t>
            </a:r>
          </a:p>
          <a:p>
            <a:pPr marL="64008" lvl="0" indent="0" algn="just">
              <a:buNone/>
            </a:pPr>
            <a:endParaRPr lang="es-EC" sz="1800" dirty="0" smtClean="0">
              <a:latin typeface="Century Gothic" pitchFamily="34" charset="0"/>
            </a:endParaRPr>
          </a:p>
          <a:p>
            <a:pPr marL="64008" lvl="0" indent="0" algn="just">
              <a:buNone/>
            </a:pPr>
            <a:endParaRPr lang="es-EC" sz="1800" dirty="0">
              <a:latin typeface="Century Gothic" pitchFamily="34" charset="0"/>
            </a:endParaRPr>
          </a:p>
          <a:p>
            <a:pPr algn="just"/>
            <a:r>
              <a:rPr lang="es-EC" sz="1800" dirty="0" smtClean="0"/>
              <a:t>Los </a:t>
            </a:r>
            <a:r>
              <a:rPr lang="es-EC" sz="1800" dirty="0"/>
              <a:t>niños del primer año de Educación Básica, según el trabajo investigado </a:t>
            </a:r>
            <a:r>
              <a:rPr lang="es-EC" sz="1800" dirty="0" smtClean="0"/>
              <a:t>deben desarrollar habilidades </a:t>
            </a:r>
            <a:r>
              <a:rPr lang="es-EC" sz="1800" dirty="0"/>
              <a:t>motrices básicas (correr, saltar, lanzar, trepar, transportar, etc.) de una manera global a través de ejercicios jugados y de juegos, cambiando las condiciones, aumentando el nivel de complejidad y ofreciendo una gran variedad de situaciones que le permitan desarrollar la capacidad de resolver problemas al tener que adecuar las distintas formas y posibilidades de movimiento.</a:t>
            </a:r>
          </a:p>
          <a:p>
            <a:pPr lvl="0" algn="just"/>
            <a:endParaRPr lang="es-EC" sz="1800" dirty="0" smtClean="0"/>
          </a:p>
        </p:txBody>
      </p:sp>
    </p:spTree>
    <p:extLst>
      <p:ext uri="{BB962C8B-B14F-4D97-AF65-F5344CB8AC3E}">
        <p14:creationId xmlns:p14="http://schemas.microsoft.com/office/powerpoint/2010/main" val="26713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FORMULACIÓN DEL PROBLEMA</a:t>
            </a:r>
            <a:endParaRPr lang="es-ES" dirty="0"/>
          </a:p>
        </p:txBody>
      </p:sp>
      <p:pic>
        <p:nvPicPr>
          <p:cNvPr id="20" name="19 Marcador de contenido" descr="C:\Users\Eduardo\Downloads\IMG-20140603-WA00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7" y="2276872"/>
            <a:ext cx="2588418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Rectángulo"/>
          <p:cNvSpPr/>
          <p:nvPr/>
        </p:nvSpPr>
        <p:spPr>
          <a:xfrm>
            <a:off x="4139952" y="2132856"/>
            <a:ext cx="4176464" cy="4031873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C" sz="3200" dirty="0"/>
              <a:t>¿Cómo incide la expresión corporal en el desarrollo de habilidades motrices básicas en los niños y niñas del primer año de Educación básica?</a:t>
            </a:r>
          </a:p>
        </p:txBody>
      </p:sp>
      <p:sp>
        <p:nvSpPr>
          <p:cNvPr id="16" name="15 Flecha a la derecha con muesca"/>
          <p:cNvSpPr/>
          <p:nvPr/>
        </p:nvSpPr>
        <p:spPr>
          <a:xfrm>
            <a:off x="3419872" y="3501008"/>
            <a:ext cx="504056" cy="7920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6905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0486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4008" lvl="0" indent="0" algn="just">
              <a:buNone/>
            </a:pPr>
            <a:endParaRPr lang="es-EC" sz="1800" dirty="0" smtClean="0"/>
          </a:p>
          <a:p>
            <a:pPr lvl="0" algn="just"/>
            <a:r>
              <a:rPr lang="es-EC" sz="1800" dirty="0" smtClean="0"/>
              <a:t>Los resultados finales que se obtuvieron a través de la ficha de observación estructurada </a:t>
            </a:r>
            <a:r>
              <a:rPr lang="es-EC" sz="1800" dirty="0"/>
              <a:t>resultaron </a:t>
            </a:r>
            <a:r>
              <a:rPr lang="es-EC" sz="1800" dirty="0" smtClean="0"/>
              <a:t>significativos  </a:t>
            </a:r>
            <a:r>
              <a:rPr lang="es-EC" sz="1800" dirty="0"/>
              <a:t>luego de aplicado el programa de Expresión Corporal en las clases de Educación </a:t>
            </a:r>
            <a:r>
              <a:rPr lang="es-EC" sz="1800" dirty="0" smtClean="0"/>
              <a:t>Física.</a:t>
            </a:r>
          </a:p>
          <a:p>
            <a:pPr marL="64008" lvl="0" indent="0" algn="just">
              <a:buNone/>
            </a:pPr>
            <a:endParaRPr lang="es-EC" sz="1800" dirty="0"/>
          </a:p>
          <a:p>
            <a:pPr marL="64008" lvl="0" indent="0" algn="just">
              <a:buNone/>
            </a:pPr>
            <a:r>
              <a:rPr lang="es-EC" sz="1800" dirty="0" smtClean="0"/>
              <a:t>     Siendo las de mayor porcentajes : 67% de los niños reconocen partes de su cuerpo, </a:t>
            </a:r>
            <a:r>
              <a:rPr lang="es-EC" sz="1800" dirty="0"/>
              <a:t>la coordinación en la </a:t>
            </a:r>
            <a:r>
              <a:rPr lang="es-EC" sz="1800" dirty="0" smtClean="0"/>
              <a:t>marcha con 91.%, </a:t>
            </a:r>
            <a:r>
              <a:rPr lang="es-EC" sz="1800" dirty="0"/>
              <a:t>reconocimiento </a:t>
            </a:r>
            <a:r>
              <a:rPr lang="es-EC" sz="1800" dirty="0" smtClean="0"/>
              <a:t>de </a:t>
            </a:r>
            <a:r>
              <a:rPr lang="es-ES_tradnl" sz="1800" dirty="0" smtClean="0"/>
              <a:t>ordenes </a:t>
            </a:r>
            <a:r>
              <a:rPr lang="es-ES_tradnl" sz="1800" dirty="0"/>
              <a:t>de arriba-abajo con un 88.7%, de derecha-izquierda con 82.3</a:t>
            </a:r>
            <a:r>
              <a:rPr lang="es-ES_tradnl" sz="1800" dirty="0" smtClean="0"/>
              <a:t>%,</a:t>
            </a:r>
            <a:r>
              <a:rPr lang="es-EC" sz="1800" dirty="0"/>
              <a:t> </a:t>
            </a:r>
            <a:r>
              <a:rPr lang="es-EC" sz="1800" dirty="0" smtClean="0"/>
              <a:t>adoptar </a:t>
            </a:r>
            <a:r>
              <a:rPr lang="es-EC" sz="1800" dirty="0"/>
              <a:t>distintas posiciones con el </a:t>
            </a:r>
            <a:r>
              <a:rPr lang="es-EC" sz="1800" dirty="0" smtClean="0"/>
              <a:t>cuerpo con el 79.0% </a:t>
            </a:r>
            <a:r>
              <a:rPr lang="es-EC" sz="1800" dirty="0"/>
              <a:t>y orientarse en el espacio </a:t>
            </a:r>
            <a:r>
              <a:rPr lang="es-EC" sz="1800" dirty="0" smtClean="0"/>
              <a:t>obteniendo el 87.1% con  lo cual queda demostrado la hipótesis general del estudio.</a:t>
            </a:r>
          </a:p>
          <a:p>
            <a:pPr marL="64008" lvl="0" indent="0" algn="just">
              <a:buNone/>
            </a:pPr>
            <a:endParaRPr lang="es-EC" sz="1800" dirty="0" smtClean="0"/>
          </a:p>
          <a:p>
            <a:pPr marL="64008" lvl="0" indent="0" algn="just">
              <a:buNone/>
            </a:pPr>
            <a:endParaRPr lang="es-EC" sz="1800" dirty="0"/>
          </a:p>
          <a:p>
            <a:pPr lvl="0" algn="just"/>
            <a:r>
              <a:rPr lang="es-EC" sz="1800" dirty="0" smtClean="0"/>
              <a:t>Se concluye también que las actividades realizadas en el Programa de Expresión Corporal, los niños(as) fueron descubriendo mas posibilidades de movimiento a través del «juego» como recurso didáctico que logró mayor  socialización , trabajo en equipo ,y  </a:t>
            </a:r>
            <a:r>
              <a:rPr lang="es-EC" sz="1800" dirty="0"/>
              <a:t>e</a:t>
            </a:r>
            <a:r>
              <a:rPr lang="es-EC" sz="1800" dirty="0" smtClean="0"/>
              <a:t>l afán de superación.</a:t>
            </a:r>
            <a:endParaRPr lang="es-ES" sz="16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</a:t>
            </a:r>
            <a:r>
              <a:rPr lang="es-ES" dirty="0" smtClean="0"/>
              <a:t>ECOMENDACIONES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504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endParaRPr lang="es-EC" sz="2000" dirty="0" smtClean="0"/>
          </a:p>
          <a:p>
            <a:pPr lvl="0" algn="just"/>
            <a:endParaRPr lang="es-EC" sz="2000" dirty="0"/>
          </a:p>
          <a:p>
            <a:pPr lvl="0" algn="just"/>
            <a:r>
              <a:rPr lang="es-EC" sz="2000" dirty="0" smtClean="0"/>
              <a:t>Difundir </a:t>
            </a:r>
            <a:r>
              <a:rPr lang="es-EC" sz="2000" dirty="0"/>
              <a:t>entre los/las docentes de primero de básica el programa aplicado en esta investigación para constatar sus resultados a partir de la experiencia de </a:t>
            </a:r>
            <a:r>
              <a:rPr lang="es-EC" sz="2000" dirty="0" smtClean="0"/>
              <a:t>otros.</a:t>
            </a:r>
          </a:p>
          <a:p>
            <a:pPr marL="64008" lvl="0" indent="0" algn="just">
              <a:buNone/>
            </a:pPr>
            <a:endParaRPr lang="es-EC" sz="2000" dirty="0" smtClean="0"/>
          </a:p>
          <a:p>
            <a:pPr lvl="0" algn="just"/>
            <a:r>
              <a:rPr lang="es-EC" sz="2000" dirty="0"/>
              <a:t>Se recomienda que los maestros de nivel inicial tomen en cuenta que los niños/as en esta edad necesariamente deben realizar actividad física por lo menos 3 veces a la semana ya que se han visto enfrentados a una realidad que no les permite ejercitar en forma adecuada sus habilidades  y destrezas </a:t>
            </a:r>
            <a:r>
              <a:rPr lang="es-EC" sz="2000" dirty="0" smtClean="0"/>
              <a:t>motoras.</a:t>
            </a:r>
          </a:p>
          <a:p>
            <a:pPr marL="64008" lvl="0" indent="0" algn="just">
              <a:buNone/>
            </a:pPr>
            <a:endParaRPr lang="es-EC" sz="1600" dirty="0" smtClean="0"/>
          </a:p>
          <a:p>
            <a:pPr lvl="0" algn="just"/>
            <a:endParaRPr lang="es-EC" sz="2400" dirty="0"/>
          </a:p>
          <a:p>
            <a:pPr lvl="0" algn="just"/>
            <a:endParaRPr lang="es-EC" sz="2400" dirty="0" smtClean="0"/>
          </a:p>
          <a:p>
            <a:pPr lvl="0" algn="just"/>
            <a:endParaRPr lang="es-EC" sz="2400" dirty="0"/>
          </a:p>
          <a:p>
            <a:pPr lvl="0" algn="just"/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7220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640959" cy="61206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es-EC" sz="2000" dirty="0" smtClean="0"/>
          </a:p>
          <a:p>
            <a:pPr algn="just"/>
            <a:endParaRPr lang="es-EC" sz="2000" dirty="0"/>
          </a:p>
          <a:p>
            <a:pPr algn="just"/>
            <a:r>
              <a:rPr lang="es-EC" sz="2000" dirty="0" smtClean="0"/>
              <a:t>La </a:t>
            </a:r>
            <a:r>
              <a:rPr lang="es-EC" sz="2000" dirty="0"/>
              <a:t>práctica de la expresión corporal complementada con las habilidades motrices básicas en edades tempranas serán muy útiles para </a:t>
            </a:r>
            <a:r>
              <a:rPr lang="es-EC" sz="2000" dirty="0" smtClean="0"/>
              <a:t>disminuir </a:t>
            </a:r>
            <a:r>
              <a:rPr lang="es-EC" sz="2000" dirty="0"/>
              <a:t>problemas de aprendizajes posteriores, que se manifiestan en  déficit </a:t>
            </a:r>
            <a:r>
              <a:rPr lang="es-EC" sz="2000" dirty="0" smtClean="0"/>
              <a:t>motor-torpeza</a:t>
            </a:r>
            <a:r>
              <a:rPr lang="es-EC" sz="2000" dirty="0"/>
              <a:t>, déficit </a:t>
            </a:r>
            <a:r>
              <a:rPr lang="es-EC" sz="2000" dirty="0" smtClean="0"/>
              <a:t>perceptivo, déficit </a:t>
            </a:r>
            <a:r>
              <a:rPr lang="es-EC" sz="2000" dirty="0"/>
              <a:t>afectivo </a:t>
            </a:r>
            <a:r>
              <a:rPr lang="es-EC" sz="2000" dirty="0" smtClean="0"/>
              <a:t>,baja </a:t>
            </a:r>
            <a:r>
              <a:rPr lang="es-EC" sz="2000" dirty="0"/>
              <a:t>autoestima e inseguridad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/>
          </a:p>
          <a:p>
            <a:pPr lvl="0" algn="just"/>
            <a:r>
              <a:rPr lang="es-EC" sz="2000" dirty="0"/>
              <a:t>Se recomienda </a:t>
            </a:r>
            <a:r>
              <a:rPr lang="es-EC" sz="2000" dirty="0" smtClean="0"/>
              <a:t> </a:t>
            </a:r>
            <a:r>
              <a:rPr lang="es-EC" sz="2000" dirty="0"/>
              <a:t>iniciar, desarrollar y valorar la organización del esquema corporal que es el punto de partida de numerosas posibilidades de acción y juega un papel de suma importancia en el desarrollo de los </a:t>
            </a:r>
            <a:r>
              <a:rPr lang="es-EC" sz="2000" dirty="0" smtClean="0"/>
              <a:t>niños, </a:t>
            </a:r>
            <a:r>
              <a:rPr lang="es-EC" sz="2000" dirty="0"/>
              <a:t>fijando las bases </a:t>
            </a:r>
            <a:r>
              <a:rPr lang="es-EC" sz="2000" dirty="0" smtClean="0"/>
              <a:t> </a:t>
            </a:r>
            <a:r>
              <a:rPr lang="es-EC" sz="2000" dirty="0"/>
              <a:t>para el aprendizaje de nociones espacio-temporales.</a:t>
            </a:r>
          </a:p>
          <a:p>
            <a:pPr marL="64008" indent="0" algn="just">
              <a:buNone/>
            </a:pPr>
            <a:endParaRPr lang="es-EC" sz="2000" dirty="0"/>
          </a:p>
          <a:p>
            <a:pPr lvl="0" algn="just"/>
            <a:endParaRPr lang="es-EC" sz="1600" dirty="0" smtClean="0"/>
          </a:p>
          <a:p>
            <a:pPr lvl="0" algn="just"/>
            <a:endParaRPr lang="es-EC" sz="2400" dirty="0"/>
          </a:p>
          <a:p>
            <a:pPr lvl="0" algn="just"/>
            <a:endParaRPr lang="es-EC" sz="2400" dirty="0" smtClean="0"/>
          </a:p>
          <a:p>
            <a:pPr lvl="0" algn="just"/>
            <a:endParaRPr lang="es-EC" sz="2400" dirty="0"/>
          </a:p>
          <a:p>
            <a:pPr lvl="0" algn="just"/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40160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251520" y="1124744"/>
            <a:ext cx="8640959" cy="5040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s-ES" sz="2000" dirty="0"/>
          </a:p>
          <a:p>
            <a:pPr lvl="0" algn="just"/>
            <a:r>
              <a:rPr lang="es-EC" sz="2000" dirty="0"/>
              <a:t>El conocimiento de la Expresión corporal nos permite ver a nuestros estudiantes con nuevos ojos, pero es necesario fortalecer nuestro arte de observar, hacer una pausa para escucharlos y acompañarlos en cada momento de su diario vivir</a:t>
            </a:r>
            <a:r>
              <a:rPr lang="es-EC" sz="1600" dirty="0" smtClean="0"/>
              <a:t>.</a:t>
            </a:r>
          </a:p>
          <a:p>
            <a:pPr lvl="0"/>
            <a:endParaRPr lang="es-ES" sz="1600" dirty="0"/>
          </a:p>
          <a:p>
            <a:pPr algn="just"/>
            <a:endParaRPr lang="es-EC" sz="2400" dirty="0" smtClean="0"/>
          </a:p>
          <a:p>
            <a:pPr algn="just"/>
            <a:endParaRPr lang="es-EC" sz="2400" dirty="0" smtClean="0"/>
          </a:p>
          <a:p>
            <a:pPr algn="just"/>
            <a:endParaRPr lang="es-EC" sz="2400" dirty="0" smtClean="0"/>
          </a:p>
          <a:p>
            <a:pPr algn="just"/>
            <a:endParaRPr lang="es-ES" sz="2200" dirty="0"/>
          </a:p>
        </p:txBody>
      </p:sp>
      <p:pic>
        <p:nvPicPr>
          <p:cNvPr id="4" name="3 Imagen" descr="C:\Users\Eduardo\Desktop\Fotos Xime\2013-12-14 09.39.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610225" cy="21145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70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C" sz="4400" b="1" dirty="0" smtClean="0"/>
              <a:t/>
            </a:r>
            <a:br>
              <a:rPr lang="es-EC" sz="4400" b="1" dirty="0" smtClean="0"/>
            </a:br>
            <a:r>
              <a:rPr lang="es-EC" sz="4400" b="1" dirty="0" smtClean="0"/>
              <a:t>PROGRAMA </a:t>
            </a:r>
            <a:r>
              <a:rPr lang="es-EC" sz="4400" b="1" dirty="0"/>
              <a:t>DE ACTIVIDADES </a:t>
            </a:r>
            <a:r>
              <a:rPr lang="es-EC" sz="4400" b="1" dirty="0" smtClean="0"/>
              <a:t>DIDACTICAS DE </a:t>
            </a:r>
            <a:r>
              <a:rPr lang="es-EC" sz="4400" b="1" dirty="0"/>
              <a:t>EXPRESION CORPORAL</a:t>
            </a:r>
            <a:r>
              <a:rPr lang="es-ES" sz="4400" dirty="0"/>
              <a:t/>
            </a:r>
            <a:br>
              <a:rPr lang="es-ES" sz="4400" dirty="0"/>
            </a:b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1952"/>
          </a:xfrm>
        </p:spPr>
        <p:txBody>
          <a:bodyPr/>
          <a:lstStyle/>
          <a:p>
            <a:pPr marL="0" indent="0" algn="ctr">
              <a:buNone/>
            </a:pPr>
            <a:endParaRPr lang="es-ES" sz="2800" dirty="0" smtClean="0"/>
          </a:p>
          <a:p>
            <a:pPr marL="64008" indent="0">
              <a:buNone/>
            </a:pPr>
            <a:endParaRPr lang="es-ES" dirty="0"/>
          </a:p>
        </p:txBody>
      </p:sp>
      <p:pic>
        <p:nvPicPr>
          <p:cNvPr id="4" name="3 Imagen" descr="C:\Users\Eduardo\Downloads\IMG-20140604-WA00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9"/>
            <a:ext cx="6840760" cy="4032448"/>
          </a:xfrm>
          <a:prstGeom prst="ellipse">
            <a:avLst/>
          </a:prstGeom>
          <a:ln w="63500" cap="rnd">
            <a:solidFill>
              <a:schemeClr val="tx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124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74108"/>
              </p:ext>
            </p:extLst>
          </p:nvPr>
        </p:nvGraphicFramePr>
        <p:xfrm>
          <a:off x="163342" y="1938992"/>
          <a:ext cx="8712969" cy="463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230"/>
                <a:gridCol w="2028142"/>
                <a:gridCol w="1688629"/>
                <a:gridCol w="1604049"/>
                <a:gridCol w="1266919"/>
              </a:tblGrid>
              <a:tr h="985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DESTREZA CON CRITERIO DE DESEMPEÑO</a:t>
                      </a:r>
                      <a:endParaRPr lang="es-ES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ESTRATEGIAS METODOLÓGICAS (ACTIVIDADES DE APRENDIZAJE)</a:t>
                      </a:r>
                      <a:endParaRPr lang="es-ES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INDICADORES DE </a:t>
                      </a:r>
                      <a:r>
                        <a:rPr lang="es-ES" sz="1400" kern="100" dirty="0" smtClean="0">
                          <a:solidFill>
                            <a:schemeClr val="bg1"/>
                          </a:solidFill>
                          <a:effectLst/>
                        </a:rPr>
                        <a:t>LOGRO</a:t>
                      </a:r>
                      <a:endParaRPr lang="es-ES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ACTIVIDADES DE EVALUACIÓN.</a:t>
                      </a:r>
                      <a:endParaRPr lang="es-ES" sz="1100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2245" algn="l"/>
                        </a:tabLst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kern="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RECURSOS</a:t>
                      </a:r>
                      <a:endParaRPr lang="es-ES" sz="11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</a:tr>
              <a:tr h="3572660">
                <a:tc>
                  <a:txBody>
                    <a:bodyPr/>
                    <a:lstStyle/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kern="100">
                          <a:effectLst/>
                        </a:rPr>
                        <a:t> </a:t>
                      </a:r>
                      <a:endParaRPr lang="es-ES" sz="1100" kern="100">
                        <a:effectLst/>
                      </a:endParaRPr>
                    </a:p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-Practicar las normas establecidas por el grupo en función  de incluirse en el mismo.</a:t>
                      </a:r>
                    </a:p>
                    <a:p>
                      <a:pPr marL="1111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-Participar con entusiasmo y autonomía en las actividades propuestas por la comunidad escolar.</a:t>
                      </a:r>
                      <a:endParaRPr lang="es-ES" sz="1400" kern="10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-Realizar actividades de integración (juegos de presentación, juegos tradicionales, rondas)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 smtClean="0">
                          <a:effectLst/>
                        </a:rPr>
                        <a:t>-</a:t>
                      </a:r>
                      <a:r>
                        <a:rPr lang="es-ES" sz="1600" b="1" kern="100" dirty="0">
                          <a:effectLst/>
                        </a:rPr>
                        <a:t>Juego alternativos: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 la telaraña de amigos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La fotografía</a:t>
                      </a:r>
                      <a:endParaRPr lang="es-ES" sz="1600" b="1" kern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>
                          <a:effectLst/>
                        </a:rPr>
                        <a:t>-Participa en actividades grupales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>
                          <a:effectLst/>
                        </a:rPr>
                        <a:t>-Se integra en juegos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>
                          <a:effectLst/>
                        </a:rPr>
                        <a:t>-Se relaciona con sus compañeros </a:t>
                      </a:r>
                      <a:endParaRPr lang="es-ES" sz="1600" b="1" kern="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Se integra en las diferentes actividades propuestas :rondas, rincones de juego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 </a:t>
                      </a:r>
                      <a:endParaRPr lang="es-ES" sz="1600" b="1" kern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Títeres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disfraces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pito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00" dirty="0">
                          <a:effectLst/>
                        </a:rPr>
                        <a:t>material deportivo</a:t>
                      </a:r>
                      <a:endParaRPr lang="es-ES" sz="1600" b="1" kern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72" marR="60772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0396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PLANIFICACI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SimSun" pitchFamily="2" charset="-122"/>
                <a:cs typeface="Arial" pitchFamily="34" charset="0"/>
              </a:rPr>
              <a:t>Ó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 DID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SimSun" pitchFamily="2" charset="-122"/>
                <a:cs typeface="Arial" pitchFamily="34" charset="0"/>
              </a:rPr>
              <a:t>Á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CTICA </a:t>
            </a:r>
            <a:endParaRPr kumimoji="0" lang="es-ES" altLang="zh-CN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              A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SimSun" pitchFamily="2" charset="-122"/>
                <a:cs typeface="Arial" pitchFamily="34" charset="0"/>
              </a:rPr>
              <a:t>Ñ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O LECTIVO: 2013-2014                     </a:t>
            </a:r>
            <a:endParaRPr kumimoji="0" lang="es-ES" altLang="zh-CN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DATOS INFORMATIVOS:  </a:t>
            </a:r>
            <a:endParaRPr kumimoji="0" lang="es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NIVEL PREPARATORIA: 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A-B-C-D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endParaRPr kumimoji="0" lang="es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DOCENTE/S: 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Lcda. Ximena Vizca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Arial" pitchFamily="34" charset="0"/>
              </a:rPr>
              <a:t>í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no	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				</a:t>
            </a:r>
            <a:endParaRPr kumimoji="0" lang="es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TITULO DE LA UNIDAD: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Arial" pitchFamily="34" charset="0"/>
              </a:rPr>
              <a:t>¡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Conozco y me integro a mi escuelita!</a:t>
            </a:r>
            <a:endParaRPr kumimoji="0" lang="es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FECHA DE INICIO:                                                                     FECHA DE FINALIZACI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Arial" pitchFamily="34" charset="0"/>
              </a:rPr>
              <a:t>Ó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N: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kumimoji="0" lang="es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EJE DE APRENDIZAJE: 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Habilidades motrices b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Arial" pitchFamily="34" charset="0"/>
              </a:rPr>
              <a:t>á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sicas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        </a:t>
            </a:r>
            <a:r>
              <a:rPr kumimoji="0" lang="es-ES" altLang="zh-CN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COMPONENTE DE APRENDIZAJE: 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Expresi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Arial" pitchFamily="34" charset="0"/>
              </a:rPr>
              <a:t>ó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 Corporal</a:t>
            </a:r>
            <a:endParaRPr kumimoji="0" lang="es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OBJETIVO: 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Adaptarse a su nuevo ambiente a trav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Arial" pitchFamily="34" charset="0"/>
              </a:rPr>
              <a:t>é</a:t>
            </a:r>
            <a:r>
              <a:rPr kumimoji="0" lang="es-E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 del conocimiento del medio que le rodea para desenvolverse con seguridad</a:t>
            </a:r>
            <a:endParaRPr kumimoji="0" lang="es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22563" algn="l"/>
              </a:tabLst>
            </a:pP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RELACI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SimSun" pitchFamily="2" charset="-122"/>
                <a:cs typeface="Arial" pitchFamily="34" charset="0"/>
              </a:rPr>
              <a:t>Ó</a:t>
            </a:r>
            <a:r>
              <a:rPr kumimoji="0" lang="es-E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N ENTRE COMPONENTES CURRICULARES</a:t>
            </a:r>
          </a:p>
        </p:txBody>
      </p:sp>
    </p:spTree>
    <p:extLst>
      <p:ext uri="{BB962C8B-B14F-4D97-AF65-F5344CB8AC3E}">
        <p14:creationId xmlns:p14="http://schemas.microsoft.com/office/powerpoint/2010/main" val="639973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51520" y="260648"/>
            <a:ext cx="8640960" cy="6264696"/>
            <a:chOff x="772160" y="1323975"/>
            <a:chExt cx="7599680" cy="4210050"/>
          </a:xfrm>
        </p:grpSpPr>
        <p:sp>
          <p:nvSpPr>
            <p:cNvPr id="4" name="Cuadro de texto 2"/>
            <p:cNvSpPr txBox="1">
              <a:spLocks noChangeArrowheads="1"/>
            </p:cNvSpPr>
            <p:nvPr/>
          </p:nvSpPr>
          <p:spPr bwMode="auto">
            <a:xfrm>
              <a:off x="772160" y="1323975"/>
              <a:ext cx="3531870" cy="9626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600" b="1" dirty="0">
                  <a:solidFill>
                    <a:srgbClr val="FF0000"/>
                  </a:solidFill>
                  <a:effectLst/>
                  <a:latin typeface="Arial"/>
                  <a:ea typeface="Times New Roman"/>
                  <a:cs typeface="Times New Roman"/>
                </a:rPr>
                <a:t>JUEGO</a:t>
              </a:r>
              <a:r>
                <a:rPr lang="es-EC" sz="1600" b="1" dirty="0">
                  <a:solidFill>
                    <a:schemeClr val="bg1"/>
                  </a:solidFill>
                  <a:effectLst/>
                  <a:latin typeface="Arial"/>
                  <a:ea typeface="Times New Roman"/>
                  <a:cs typeface="Times New Roman"/>
                </a:rPr>
                <a:t>:</a:t>
              </a:r>
              <a:r>
                <a:rPr lang="es-EC" sz="1600" dirty="0">
                  <a:solidFill>
                    <a:schemeClr val="bg1"/>
                  </a:solidFill>
                  <a:effectLst/>
                  <a:latin typeface="Arial"/>
                  <a:ea typeface="Times New Roman"/>
                  <a:cs typeface="Times New Roman"/>
                </a:rPr>
                <a:t> </a:t>
              </a:r>
              <a:r>
                <a:rPr lang="es-EC" sz="1600" b="1" dirty="0">
                  <a:solidFill>
                    <a:schemeClr val="bg1"/>
                  </a:solidFill>
                  <a:effectLst/>
                  <a:latin typeface="Arial"/>
                  <a:ea typeface="Times New Roman"/>
                  <a:cs typeface="Times New Roman"/>
                </a:rPr>
                <a:t>LA TELARAÑA DE AMIGOS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600" b="1" dirty="0">
                  <a:solidFill>
                    <a:srgbClr val="FF0000"/>
                  </a:solidFill>
                  <a:effectLst/>
                  <a:latin typeface="Arial"/>
                  <a:ea typeface="Times New Roman"/>
                  <a:cs typeface="Times New Roman"/>
                </a:rPr>
                <a:t>TIPO DE HABILIDAD A TRABAJAR: </a:t>
              </a:r>
              <a:r>
                <a:rPr lang="es-EC" sz="1600" b="1" dirty="0">
                  <a:solidFill>
                    <a:schemeClr val="bg1"/>
                  </a:solidFill>
                  <a:effectLst/>
                  <a:latin typeface="Arial"/>
                  <a:ea typeface="Times New Roman"/>
                  <a:cs typeface="Times New Roman"/>
                </a:rPr>
                <a:t>Proyección-recepción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839970" y="1329055"/>
              <a:ext cx="3531870" cy="86870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ORGANIZACIÓN: </a:t>
              </a:r>
              <a:r>
                <a:rPr lang="es-ES" sz="16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Grupos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INSTALACION: </a:t>
              </a:r>
              <a:r>
                <a:rPr lang="es-ES" sz="16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Patio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METODOLOGIA: </a:t>
              </a:r>
              <a:r>
                <a:rPr lang="es-ES" sz="16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Instrucción directa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RECURSOS: </a:t>
              </a:r>
              <a:r>
                <a:rPr lang="es-ES" sz="16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ovillo de lana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s-ES" sz="1400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772160" y="2409825"/>
              <a:ext cx="7599045" cy="3124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PROCEDIMIENTO: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Los niños sentados en círculo con un ovillo de lana, dicen una cualidad positiva de un compañero y le lanza el ovillo, el otro lo atrapa y hace lo mismo con otro compañero/a y así hasta que se forme una gran </a:t>
              </a:r>
              <a:r>
                <a:rPr lang="es-ES" sz="1600" dirty="0" smtClean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telaraña.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6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s-ES" sz="14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8" name="7 Imagen" descr="C:\Users\Eduardo\Downloads\IMG-20140603-WA00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97" y="3356992"/>
            <a:ext cx="5302639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30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Eduardo\Desktop\2014-05-07 09.09.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536584" y="2276872"/>
            <a:ext cx="81115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3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ES" sz="13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7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b="1" dirty="0" smtClean="0"/>
              <a:t>OPERACIONALIZACIÓN DE LAS VARIABLES: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VARIABLE INDEPENDIENTE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16391" y="3910416"/>
            <a:ext cx="2160240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EXPRESION CORPORAL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Llamada de flecha a la derecha"/>
          <p:cNvSpPr/>
          <p:nvPr/>
        </p:nvSpPr>
        <p:spPr>
          <a:xfrm>
            <a:off x="2692386" y="2757201"/>
            <a:ext cx="2794847" cy="803951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DIMENSIONES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8" name="7 Llamada de flecha a la derecha"/>
          <p:cNvSpPr/>
          <p:nvPr/>
        </p:nvSpPr>
        <p:spPr>
          <a:xfrm>
            <a:off x="2692386" y="4120152"/>
            <a:ext cx="2891917" cy="732656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INDICADORES</a:t>
            </a:r>
            <a:endParaRPr lang="es-ES" sz="1600" b="1" dirty="0"/>
          </a:p>
        </p:txBody>
      </p:sp>
      <p:sp>
        <p:nvSpPr>
          <p:cNvPr id="9" name="8 Llamada de flecha a la derecha"/>
          <p:cNvSpPr/>
          <p:nvPr/>
        </p:nvSpPr>
        <p:spPr>
          <a:xfrm>
            <a:off x="2692386" y="5333169"/>
            <a:ext cx="2804031" cy="864096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INSTRUMENTO</a:t>
            </a:r>
            <a:endParaRPr lang="es-ES" sz="1600" b="1" dirty="0"/>
          </a:p>
        </p:txBody>
      </p:sp>
      <p:sp>
        <p:nvSpPr>
          <p:cNvPr id="10" name="9 Elipse"/>
          <p:cNvSpPr/>
          <p:nvPr/>
        </p:nvSpPr>
        <p:spPr>
          <a:xfrm>
            <a:off x="5584303" y="2325808"/>
            <a:ext cx="3341605" cy="142829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-ESQUEMA  </a:t>
            </a:r>
            <a:r>
              <a:rPr lang="es-ES" sz="1400" b="1" dirty="0">
                <a:solidFill>
                  <a:schemeClr val="tx1"/>
                </a:solidFill>
              </a:rPr>
              <a:t>CORPORAL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-EJE CORPORAL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-UBICACIÓN ESPACIO-TIEMPO</a:t>
            </a:r>
          </a:p>
          <a:p>
            <a:pPr algn="ctr"/>
            <a:endParaRPr lang="es-ES" sz="1100" b="1" dirty="0" smtClean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746041" y="3853170"/>
            <a:ext cx="3038427" cy="126662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-RECONOCIMIENTO CORPORAL</a:t>
            </a:r>
          </a:p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-LATERALIDAD</a:t>
            </a:r>
          </a:p>
          <a:p>
            <a:pPr algn="just"/>
            <a:r>
              <a:rPr lang="es-ES" sz="1400" b="1" dirty="0" smtClean="0">
                <a:solidFill>
                  <a:schemeClr val="tx1"/>
                </a:solidFill>
              </a:rPr>
              <a:t>-UBICACIÓN ESPACIAL</a:t>
            </a:r>
          </a:p>
        </p:txBody>
      </p:sp>
      <p:sp>
        <p:nvSpPr>
          <p:cNvPr id="12" name="11 Elipse"/>
          <p:cNvSpPr/>
          <p:nvPr/>
        </p:nvSpPr>
        <p:spPr>
          <a:xfrm>
            <a:off x="5947796" y="5226659"/>
            <a:ext cx="2575520" cy="107711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FICHA DE OBSERVACION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 DEPENDIENTE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3528" y="3801616"/>
            <a:ext cx="216024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HABILIDADES MOTRICES </a:t>
            </a:r>
            <a:endParaRPr lang="es-ES" b="1" dirty="0"/>
          </a:p>
        </p:txBody>
      </p:sp>
      <p:sp>
        <p:nvSpPr>
          <p:cNvPr id="6" name="5 Llamada de flecha a la derecha"/>
          <p:cNvSpPr/>
          <p:nvPr/>
        </p:nvSpPr>
        <p:spPr>
          <a:xfrm>
            <a:off x="2642083" y="2450410"/>
            <a:ext cx="2376264" cy="864096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smtClean="0"/>
              <a:t>DIMENSIONES</a:t>
            </a:r>
            <a:endParaRPr lang="es-ES" sz="1600" b="1" dirty="0"/>
          </a:p>
        </p:txBody>
      </p:sp>
      <p:sp>
        <p:nvSpPr>
          <p:cNvPr id="7" name="6 Llamada de flecha a la derecha"/>
          <p:cNvSpPr/>
          <p:nvPr/>
        </p:nvSpPr>
        <p:spPr>
          <a:xfrm>
            <a:off x="2642083" y="3933056"/>
            <a:ext cx="2426568" cy="864096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INDICADORES</a:t>
            </a:r>
            <a:endParaRPr lang="es-ES" sz="1600" b="1" dirty="0"/>
          </a:p>
        </p:txBody>
      </p:sp>
      <p:sp>
        <p:nvSpPr>
          <p:cNvPr id="8" name="7 Llamada de flecha a la derecha"/>
          <p:cNvSpPr/>
          <p:nvPr/>
        </p:nvSpPr>
        <p:spPr>
          <a:xfrm>
            <a:off x="2692387" y="5331205"/>
            <a:ext cx="2511807" cy="108012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INSTRUMENTO</a:t>
            </a:r>
            <a:endParaRPr lang="es-ES" sz="1600" b="1" dirty="0"/>
          </a:p>
        </p:txBody>
      </p:sp>
      <p:sp>
        <p:nvSpPr>
          <p:cNvPr id="10" name="9 Elipse"/>
          <p:cNvSpPr/>
          <p:nvPr/>
        </p:nvSpPr>
        <p:spPr>
          <a:xfrm>
            <a:off x="5292080" y="2162378"/>
            <a:ext cx="3312368" cy="1440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HABILIDADES MOTRICES BASICAS (HMB)</a:t>
            </a:r>
          </a:p>
        </p:txBody>
      </p:sp>
      <p:sp>
        <p:nvSpPr>
          <p:cNvPr id="11" name="10 Elipse"/>
          <p:cNvSpPr/>
          <p:nvPr/>
        </p:nvSpPr>
        <p:spPr>
          <a:xfrm>
            <a:off x="5292080" y="3801616"/>
            <a:ext cx="3312368" cy="14275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-HABILDADES LOCOMOTRICES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-H. NO LOCOMOTRICES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-H. DE PROYECCION</a:t>
            </a:r>
          </a:p>
        </p:txBody>
      </p:sp>
      <p:sp>
        <p:nvSpPr>
          <p:cNvPr id="12" name="11 Elipse"/>
          <p:cNvSpPr/>
          <p:nvPr/>
        </p:nvSpPr>
        <p:spPr>
          <a:xfrm>
            <a:off x="5660504" y="5334208"/>
            <a:ext cx="2575520" cy="107711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TEST  BRUININKS-OZERETZKI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OBJETIVOS DE LA INVESTIGACIÓN</a:t>
            </a:r>
            <a:endParaRPr lang="es-ES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260539"/>
              </p:ext>
            </p:extLst>
          </p:nvPr>
        </p:nvGraphicFramePr>
        <p:xfrm>
          <a:off x="251520" y="1196752"/>
          <a:ext cx="889248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263724" y="2852936"/>
            <a:ext cx="864096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itchFamily="34" charset="0"/>
              <a:buChar char="•"/>
            </a:pPr>
            <a:r>
              <a:rPr lang="es-ES" sz="2000" b="1" dirty="0" smtClean="0"/>
              <a:t>Caracterizar las particularidades de la Expresión corporal</a:t>
            </a:r>
          </a:p>
        </p:txBody>
      </p:sp>
      <p:sp>
        <p:nvSpPr>
          <p:cNvPr id="7" name="6 Llamada de flecha hacia abajo"/>
          <p:cNvSpPr/>
          <p:nvPr/>
        </p:nvSpPr>
        <p:spPr>
          <a:xfrm>
            <a:off x="251520" y="980728"/>
            <a:ext cx="8640960" cy="1728192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 smtClean="0">
                <a:solidFill>
                  <a:schemeClr val="tx1"/>
                </a:solidFill>
              </a:rPr>
              <a:t>Analizar la Expresión Corporal en los niños y niñas del 1 E.G.B con la finalidad de establecer su incidencia en el desarrollo de las habilidades motrices básicas 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51520" y="4077072"/>
            <a:ext cx="864096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bg1"/>
                </a:solidFill>
              </a:rPr>
              <a:t>Determinar la influencia de las actividades de </a:t>
            </a:r>
            <a:r>
              <a:rPr lang="es-ES" sz="2000" b="1" dirty="0">
                <a:solidFill>
                  <a:schemeClr val="bg1"/>
                </a:solidFill>
              </a:rPr>
              <a:t>E</a:t>
            </a:r>
            <a:r>
              <a:rPr lang="es-ES" sz="2000" b="1" dirty="0" smtClean="0">
                <a:solidFill>
                  <a:schemeClr val="bg1"/>
                </a:solidFill>
              </a:rPr>
              <a:t>xpresión corporal en el desarrollo de las HMB en los niños(as)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520" y="5373216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bg1"/>
                </a:solidFill>
              </a:rPr>
              <a:t>Diseñar un programa de Expresión Corporal con el que se contribuya al desarrollo de habilidades motrices básicas 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EXPRESION CORPORAL</a:t>
            </a:r>
            <a:endParaRPr lang="es-ES" dirty="0"/>
          </a:p>
        </p:txBody>
      </p:sp>
      <p:sp>
        <p:nvSpPr>
          <p:cNvPr id="6" name="5 Estrella de 7 puntas"/>
          <p:cNvSpPr/>
          <p:nvPr/>
        </p:nvSpPr>
        <p:spPr>
          <a:xfrm>
            <a:off x="3555860" y="4725144"/>
            <a:ext cx="2304256" cy="1951143"/>
          </a:xfrm>
          <a:prstGeom prst="star7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>
                    <a:lumMod val="95000"/>
                  </a:schemeClr>
                </a:solidFill>
              </a:rPr>
              <a:t> Estados de ánimo</a:t>
            </a:r>
            <a:endParaRPr lang="es-E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6 Triángulo isósceles"/>
          <p:cNvSpPr/>
          <p:nvPr/>
        </p:nvSpPr>
        <p:spPr>
          <a:xfrm rot="20313200">
            <a:off x="388752" y="3739196"/>
            <a:ext cx="2371595" cy="159364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Libre-espontánea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 rot="850356">
            <a:off x="1190724" y="1577915"/>
            <a:ext cx="2033011" cy="18889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Concepción integral de la vida y del ser humano</a:t>
            </a:r>
            <a:endParaRPr lang="es-ES" sz="1600" dirty="0"/>
          </a:p>
        </p:txBody>
      </p:sp>
      <p:sp>
        <p:nvSpPr>
          <p:cNvPr id="9" name="8 Decisión"/>
          <p:cNvSpPr/>
          <p:nvPr/>
        </p:nvSpPr>
        <p:spPr>
          <a:xfrm>
            <a:off x="2969587" y="2708920"/>
            <a:ext cx="2890529" cy="1728192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Medio de educación</a:t>
            </a:r>
            <a:endParaRPr lang="es-ES" dirty="0"/>
          </a:p>
        </p:txBody>
      </p:sp>
      <p:sp>
        <p:nvSpPr>
          <p:cNvPr id="10" name="9 Explosión 1"/>
          <p:cNvSpPr/>
          <p:nvPr/>
        </p:nvSpPr>
        <p:spPr>
          <a:xfrm>
            <a:off x="5580112" y="1152932"/>
            <a:ext cx="2376264" cy="2510760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Permite crear un lenguaje propio</a:t>
            </a:r>
            <a:endParaRPr lang="es-ES" sz="1600" dirty="0"/>
          </a:p>
        </p:txBody>
      </p:sp>
      <p:sp>
        <p:nvSpPr>
          <p:cNvPr id="11" name="10 Cruz"/>
          <p:cNvSpPr/>
          <p:nvPr/>
        </p:nvSpPr>
        <p:spPr>
          <a:xfrm rot="1250521">
            <a:off x="6855304" y="3810179"/>
            <a:ext cx="2016224" cy="1829931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Sin codificación ni ordenes precisas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323528" y="260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</a:rPr>
              <a:t>CAPITULO II</a:t>
            </a:r>
          </a:p>
        </p:txBody>
      </p:sp>
    </p:spTree>
    <p:extLst>
      <p:ext uri="{BB962C8B-B14F-4D97-AF65-F5344CB8AC3E}">
        <p14:creationId xmlns:p14="http://schemas.microsoft.com/office/powerpoint/2010/main" val="4914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b="1" dirty="0" smtClean="0"/>
              <a:t>LA EXPRESION CORPORAL –COMO COMPONENTE DE APRENDIZAJE</a:t>
            </a:r>
            <a:endParaRPr lang="es-ES" sz="31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1852" y="1576357"/>
            <a:ext cx="8640960" cy="24832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s-ES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Es importante ,que los escolares encuentren mecanismos para expresar sus emociones y sentimientos. Si lo logran hacer mediante el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movimiento libre de su cuerpo </a:t>
            </a:r>
            <a:r>
              <a:rPr lang="es-E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es un gran avance.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Deja de ser un acto simple de movimiento para verse cargada de </a:t>
            </a:r>
            <a:r>
              <a:rPr lang="es-E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intenciones comunicativas.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6515000"/>
            <a:ext cx="808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7 Imagen" descr="C:\Users\Eduardo\Desktop\2014-05-07 09.07.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89" y="4296245"/>
            <a:ext cx="2324100" cy="238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Eduardo\Desktop\2014-05-30 11.05.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6244"/>
            <a:ext cx="2736304" cy="240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Eduardo\Desktop\xime\ximefotos\IMG-20131210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6245"/>
            <a:ext cx="2819400" cy="2387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4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ESTRUCTURA DEL ESQUEMA CORPORAL</a:t>
            </a:r>
            <a:endParaRPr lang="es-ES" sz="2800" b="1" dirty="0"/>
          </a:p>
        </p:txBody>
      </p:sp>
      <p:pic>
        <p:nvPicPr>
          <p:cNvPr id="6" name="5 Imagen" descr="C:\Users\Eduardo\Desktop\2014-05-07 09.05.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209925" cy="4333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85743"/>
              </p:ext>
            </p:extLst>
          </p:nvPr>
        </p:nvGraphicFramePr>
        <p:xfrm>
          <a:off x="250825" y="1772815"/>
          <a:ext cx="5041900" cy="42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5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2582</TotalTime>
  <Words>1946</Words>
  <Application>Microsoft Office PowerPoint</Application>
  <PresentationFormat>Presentación en pantalla (4:3)</PresentationFormat>
  <Paragraphs>424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Brío</vt:lpstr>
      <vt:lpstr>Presentación de PowerPoint</vt:lpstr>
      <vt:lpstr>PROBLEMA DE LA INVESTIGACIÓN</vt:lpstr>
      <vt:lpstr>FORMULACIÓN DEL PROBLEMA</vt:lpstr>
      <vt:lpstr>OPERACIONALIZACIÓN DE LAS VARIABLES: VARIABLE INDEPENDIENTE</vt:lpstr>
      <vt:lpstr>VARIABLE DEPENDIENTE</vt:lpstr>
      <vt:lpstr>OBJETIVOS DE LA INVESTIGACIÓN</vt:lpstr>
      <vt:lpstr>EXPRESION CORPORAL</vt:lpstr>
      <vt:lpstr>LA EXPRESION CORPORAL –COMO COMPONENTE DE APRENDIZAJE</vt:lpstr>
      <vt:lpstr>ESTRUCTURA DEL ESQUEMA CORPORAL</vt:lpstr>
      <vt:lpstr>HABILIDADES MOTRICES BASICAS (patrones motores fundamentales  a partir de los cuales el niño podrá realizar habilidades más complejas)</vt:lpstr>
      <vt:lpstr>BLOQUES CURRICULARES 1AÑO DE E.G.B EN EDUCACION FISICA</vt:lpstr>
      <vt:lpstr>POBLACION Y MUESTRA  62 NIÑOS/AS</vt:lpstr>
      <vt:lpstr>FORMULACIÓN DE LA HIPÓTESIS</vt:lpstr>
      <vt:lpstr>PROCEDIMIENTO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</vt:lpstr>
      <vt:lpstr>Presentación de PowerPoint</vt:lpstr>
      <vt:lpstr>Presentación de PowerPoint</vt:lpstr>
      <vt:lpstr> PROGRAMA DE ACTIVIDADES DIDACTICAS DE EXPRESION CORPORAL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      DEPARTAMENTO DE CIENCIAS HUMANAS Y SOCIALES  CIENCIAS DE LA ACTIVIDAD FÍSICA, DEPORTES Y RECREACIÓN.</dc:title>
  <dc:creator>Home</dc:creator>
  <cp:lastModifiedBy>user19</cp:lastModifiedBy>
  <cp:revision>265</cp:revision>
  <dcterms:created xsi:type="dcterms:W3CDTF">2013-05-31T16:32:54Z</dcterms:created>
  <dcterms:modified xsi:type="dcterms:W3CDTF">2014-06-14T17:35:33Z</dcterms:modified>
</cp:coreProperties>
</file>