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53"/>
  </p:notesMasterIdLst>
  <p:sldIdLst>
    <p:sldId id="257" r:id="rId2"/>
    <p:sldId id="258" r:id="rId3"/>
    <p:sldId id="259" r:id="rId4"/>
    <p:sldId id="261" r:id="rId5"/>
    <p:sldId id="262" r:id="rId6"/>
    <p:sldId id="263" r:id="rId7"/>
    <p:sldId id="264" r:id="rId8"/>
    <p:sldId id="318" r:id="rId9"/>
    <p:sldId id="265" r:id="rId10"/>
    <p:sldId id="266" r:id="rId11"/>
    <p:sldId id="267" r:id="rId12"/>
    <p:sldId id="319" r:id="rId13"/>
    <p:sldId id="320" r:id="rId14"/>
    <p:sldId id="268" r:id="rId15"/>
    <p:sldId id="269" r:id="rId16"/>
    <p:sldId id="270" r:id="rId17"/>
    <p:sldId id="342" r:id="rId18"/>
    <p:sldId id="271" r:id="rId19"/>
    <p:sldId id="341" r:id="rId20"/>
    <p:sldId id="343" r:id="rId21"/>
    <p:sldId id="344" r:id="rId22"/>
    <p:sldId id="345" r:id="rId23"/>
    <p:sldId id="280" r:id="rId24"/>
    <p:sldId id="281" r:id="rId25"/>
    <p:sldId id="329" r:id="rId26"/>
    <p:sldId id="327" r:id="rId27"/>
    <p:sldId id="330" r:id="rId28"/>
    <p:sldId id="346" r:id="rId29"/>
    <p:sldId id="331" r:id="rId30"/>
    <p:sldId id="347" r:id="rId31"/>
    <p:sldId id="348" r:id="rId32"/>
    <p:sldId id="349" r:id="rId33"/>
    <p:sldId id="352" r:id="rId34"/>
    <p:sldId id="353" r:id="rId35"/>
    <p:sldId id="354" r:id="rId36"/>
    <p:sldId id="350" r:id="rId37"/>
    <p:sldId id="282" r:id="rId38"/>
    <p:sldId id="326" r:id="rId39"/>
    <p:sldId id="309" r:id="rId40"/>
    <p:sldId id="311" r:id="rId41"/>
    <p:sldId id="312" r:id="rId42"/>
    <p:sldId id="314" r:id="rId43"/>
    <p:sldId id="355" r:id="rId44"/>
    <p:sldId id="340" r:id="rId45"/>
    <p:sldId id="356" r:id="rId46"/>
    <p:sldId id="357" r:id="rId47"/>
    <p:sldId id="360" r:id="rId48"/>
    <p:sldId id="359" r:id="rId49"/>
    <p:sldId id="361" r:id="rId50"/>
    <p:sldId id="362" r:id="rId51"/>
    <p:sldId id="366" r:id="rId52"/>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99660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1" d="100"/>
          <a:sy n="51" d="100"/>
        </p:scale>
        <p:origin x="-1158" y="-12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3.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PERSONAL-PC\Desktop\JAVIER%20OTA&#209;EZ\TESIS%20EN%20PROCESO\paralelo%20a%20primer%20quimestre.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9.0177464659022891E-2"/>
          <c:y val="7.2922953596317702E-2"/>
          <c:w val="0.73996436576814761"/>
          <c:h val="0.55122275707439405"/>
        </c:manualLayout>
      </c:layout>
      <c:bar3DChart>
        <c:barDir val="col"/>
        <c:grouping val="clustered"/>
        <c:varyColors val="0"/>
        <c:ser>
          <c:idx val="0"/>
          <c:order val="0"/>
          <c:tx>
            <c:strRef>
              <c:f>Hoja3!$D$2:$D$3</c:f>
              <c:strCache>
                <c:ptCount val="1"/>
                <c:pt idx="0">
                  <c:v>Lengua y Literatura 1 Q</c:v>
                </c:pt>
              </c:strCache>
            </c:strRef>
          </c:tx>
          <c:spPr>
            <a:solidFill>
              <a:schemeClr val="bg2">
                <a:lumMod val="50000"/>
              </a:schemeClr>
            </a:solidFill>
          </c:spPr>
          <c:invertIfNegative val="0"/>
          <c:dLbls>
            <c:showLegendKey val="0"/>
            <c:showVal val="1"/>
            <c:showCatName val="0"/>
            <c:showSerName val="0"/>
            <c:showPercent val="0"/>
            <c:showBubbleSize val="0"/>
            <c:showLeaderLines val="0"/>
          </c:dLbls>
          <c:cat>
            <c:strRef>
              <c:f>Hoja3!$C$4:$C$8</c:f>
              <c:strCache>
                <c:ptCount val="5"/>
                <c:pt idx="0">
                  <c:v>PROMEDIO </c:v>
                </c:pt>
                <c:pt idx="1">
                  <c:v>MEDIANA</c:v>
                </c:pt>
                <c:pt idx="2">
                  <c:v>DESVIACIÓN ESTÁNDAR</c:v>
                </c:pt>
                <c:pt idx="3">
                  <c:v>MAXIMO</c:v>
                </c:pt>
                <c:pt idx="4">
                  <c:v>MINIMO</c:v>
                </c:pt>
              </c:strCache>
            </c:strRef>
          </c:cat>
          <c:val>
            <c:numRef>
              <c:f>Hoja3!$D$4:$D$8</c:f>
              <c:numCache>
                <c:formatCode>0.00</c:formatCode>
                <c:ptCount val="5"/>
                <c:pt idx="0">
                  <c:v>7.6444827586206898</c:v>
                </c:pt>
                <c:pt idx="1">
                  <c:v>7.9</c:v>
                </c:pt>
                <c:pt idx="2">
                  <c:v>0.97925841550378045</c:v>
                </c:pt>
                <c:pt idx="3">
                  <c:v>9.36</c:v>
                </c:pt>
                <c:pt idx="4">
                  <c:v>5.26</c:v>
                </c:pt>
              </c:numCache>
            </c:numRef>
          </c:val>
        </c:ser>
        <c:ser>
          <c:idx val="1"/>
          <c:order val="1"/>
          <c:tx>
            <c:strRef>
              <c:f>Hoja3!$E$2:$E$3</c:f>
              <c:strCache>
                <c:ptCount val="1"/>
                <c:pt idx="0">
                  <c:v>Lengua y Literatura 2 Q </c:v>
                </c:pt>
              </c:strCache>
            </c:strRef>
          </c:tx>
          <c:spPr>
            <a:solidFill>
              <a:schemeClr val="accent5">
                <a:lumMod val="75000"/>
              </a:schemeClr>
            </a:solidFill>
          </c:spPr>
          <c:invertIfNegative val="0"/>
          <c:dLbls>
            <c:dLbl>
              <c:idx val="0"/>
              <c:layout>
                <c:manualLayout>
                  <c:x val="1.1764704065971273E-2"/>
                  <c:y val="2.1218890680033321E-17"/>
                </c:manualLayout>
              </c:layout>
              <c:spPr/>
              <c:txPr>
                <a:bodyPr/>
                <a:lstStyle/>
                <a:p>
                  <a:pPr>
                    <a:defRPr/>
                  </a:pPr>
                  <a:endParaRPr lang="es-EC"/>
                </a:p>
              </c:txPr>
              <c:showLegendKey val="0"/>
              <c:showVal val="1"/>
              <c:showCatName val="0"/>
              <c:showSerName val="0"/>
              <c:showPercent val="0"/>
              <c:showBubbleSize val="0"/>
            </c:dLbl>
            <c:dLbl>
              <c:idx val="1"/>
              <c:layout>
                <c:manualLayout>
                  <c:x val="1.3725488076966484E-2"/>
                  <c:y val="-1.3888888888888888E-2"/>
                </c:manualLayout>
              </c:layout>
              <c:spPr/>
              <c:txPr>
                <a:bodyPr/>
                <a:lstStyle/>
                <a:p>
                  <a:pPr>
                    <a:defRPr/>
                  </a:pPr>
                  <a:endParaRPr lang="es-EC"/>
                </a:p>
              </c:txPr>
              <c:showLegendKey val="0"/>
              <c:showVal val="1"/>
              <c:showCatName val="0"/>
              <c:showSerName val="0"/>
              <c:showPercent val="0"/>
              <c:showBubbleSize val="0"/>
            </c:dLbl>
            <c:dLbl>
              <c:idx val="2"/>
              <c:layout>
                <c:manualLayout>
                  <c:x val="1.5686272087961698E-2"/>
                  <c:y val="-2.3148148148148147E-2"/>
                </c:manualLayout>
              </c:layout>
              <c:spPr/>
              <c:txPr>
                <a:bodyPr/>
                <a:lstStyle/>
                <a:p>
                  <a:pPr>
                    <a:defRPr/>
                  </a:pPr>
                  <a:endParaRPr lang="es-EC"/>
                </a:p>
              </c:txPr>
              <c:showLegendKey val="0"/>
              <c:showVal val="1"/>
              <c:showCatName val="0"/>
              <c:showSerName val="0"/>
              <c:showPercent val="0"/>
              <c:showBubbleSize val="0"/>
            </c:dLbl>
            <c:dLbl>
              <c:idx val="3"/>
              <c:layout>
                <c:manualLayout>
                  <c:x val="1.764705609895691E-2"/>
                  <c:y val="-9.2592592592592587E-3"/>
                </c:manualLayout>
              </c:layout>
              <c:spPr/>
              <c:txPr>
                <a:bodyPr/>
                <a:lstStyle/>
                <a:p>
                  <a:pPr>
                    <a:defRPr/>
                  </a:pPr>
                  <a:endParaRPr lang="es-EC"/>
                </a:p>
              </c:txPr>
              <c:showLegendKey val="0"/>
              <c:showVal val="1"/>
              <c:showCatName val="0"/>
              <c:showSerName val="0"/>
              <c:showPercent val="0"/>
              <c:showBubbleSize val="0"/>
            </c:dLbl>
            <c:dLbl>
              <c:idx val="4"/>
              <c:layout>
                <c:manualLayout>
                  <c:x val="1.9749549378616903E-2"/>
                  <c:y val="-3.940886699507392E-2"/>
                </c:manualLayout>
              </c:layout>
              <c:spPr/>
              <c:txPr>
                <a:bodyPr/>
                <a:lstStyle/>
                <a:p>
                  <a:pPr>
                    <a:defRPr/>
                  </a:pPr>
                  <a:endParaRPr lang="es-EC"/>
                </a:p>
              </c:txPr>
              <c:showLegendKey val="0"/>
              <c:showVal val="1"/>
              <c:showCatName val="0"/>
              <c:showSerName val="0"/>
              <c:showPercent val="0"/>
              <c:showBubbleSize val="0"/>
            </c:dLbl>
            <c:showLegendKey val="0"/>
            <c:showVal val="1"/>
            <c:showCatName val="0"/>
            <c:showSerName val="0"/>
            <c:showPercent val="0"/>
            <c:showBubbleSize val="0"/>
            <c:showLeaderLines val="0"/>
          </c:dLbls>
          <c:cat>
            <c:strRef>
              <c:f>Hoja3!$C$4:$C$8</c:f>
              <c:strCache>
                <c:ptCount val="5"/>
                <c:pt idx="0">
                  <c:v>PROMEDIO </c:v>
                </c:pt>
                <c:pt idx="1">
                  <c:v>MEDIANA</c:v>
                </c:pt>
                <c:pt idx="2">
                  <c:v>DESVIACIÓN ESTÁNDAR</c:v>
                </c:pt>
                <c:pt idx="3">
                  <c:v>MAXIMO</c:v>
                </c:pt>
                <c:pt idx="4">
                  <c:v>MINIMO</c:v>
                </c:pt>
              </c:strCache>
            </c:strRef>
          </c:cat>
          <c:val>
            <c:numRef>
              <c:f>Hoja3!$E$4:$E$8</c:f>
              <c:numCache>
                <c:formatCode>0.00</c:formatCode>
                <c:ptCount val="5"/>
                <c:pt idx="0">
                  <c:v>7.9124137931034486</c:v>
                </c:pt>
                <c:pt idx="1">
                  <c:v>8</c:v>
                </c:pt>
                <c:pt idx="2">
                  <c:v>0.8715202447136835</c:v>
                </c:pt>
                <c:pt idx="3">
                  <c:v>9.39</c:v>
                </c:pt>
                <c:pt idx="4">
                  <c:v>5.67</c:v>
                </c:pt>
              </c:numCache>
            </c:numRef>
          </c:val>
        </c:ser>
        <c:dLbls>
          <c:showLegendKey val="0"/>
          <c:showVal val="0"/>
          <c:showCatName val="0"/>
          <c:showSerName val="0"/>
          <c:showPercent val="0"/>
          <c:showBubbleSize val="0"/>
        </c:dLbls>
        <c:gapWidth val="150"/>
        <c:shape val="cylinder"/>
        <c:axId val="130698240"/>
        <c:axId val="130708224"/>
        <c:axId val="0"/>
      </c:bar3DChart>
      <c:catAx>
        <c:axId val="130698240"/>
        <c:scaling>
          <c:orientation val="minMax"/>
        </c:scaling>
        <c:delete val="0"/>
        <c:axPos val="b"/>
        <c:numFmt formatCode="General" sourceLinked="1"/>
        <c:majorTickMark val="out"/>
        <c:minorTickMark val="none"/>
        <c:tickLblPos val="nextTo"/>
        <c:txPr>
          <a:bodyPr/>
          <a:lstStyle/>
          <a:p>
            <a:pPr>
              <a:defRPr sz="800" b="0"/>
            </a:pPr>
            <a:endParaRPr lang="es-EC"/>
          </a:p>
        </c:txPr>
        <c:crossAx val="130708224"/>
        <c:crosses val="autoZero"/>
        <c:auto val="1"/>
        <c:lblAlgn val="ctr"/>
        <c:lblOffset val="100"/>
        <c:noMultiLvlLbl val="0"/>
      </c:catAx>
      <c:valAx>
        <c:axId val="130708224"/>
        <c:scaling>
          <c:orientation val="minMax"/>
        </c:scaling>
        <c:delete val="0"/>
        <c:axPos val="l"/>
        <c:majorGridlines/>
        <c:numFmt formatCode="0.00" sourceLinked="1"/>
        <c:majorTickMark val="out"/>
        <c:minorTickMark val="none"/>
        <c:tickLblPos val="nextTo"/>
        <c:crossAx val="130698240"/>
        <c:crosses val="autoZero"/>
        <c:crossBetween val="between"/>
      </c:valAx>
      <c:spPr>
        <a:noFill/>
        <a:ln w="25400">
          <a:noFill/>
        </a:ln>
      </c:spPr>
    </c:plotArea>
    <c:legend>
      <c:legendPos val="r"/>
      <c:layout>
        <c:manualLayout>
          <c:xMode val="edge"/>
          <c:yMode val="edge"/>
          <c:x val="0.81426992678546761"/>
          <c:y val="8.3200289618970039E-2"/>
          <c:w val="0.17875782517476577"/>
          <c:h val="0.53441170847021613"/>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4724409448818899E-2"/>
          <c:y val="3.9691184943345496E-2"/>
          <c:w val="0.75700648214427746"/>
          <c:h val="0.81443899010531629"/>
        </c:manualLayout>
      </c:layout>
      <c:bar3DChart>
        <c:barDir val="col"/>
        <c:grouping val="clustered"/>
        <c:varyColors val="0"/>
        <c:ser>
          <c:idx val="0"/>
          <c:order val="0"/>
          <c:tx>
            <c:strRef>
              <c:f>Hoja3!$D$11:$D$12</c:f>
              <c:strCache>
                <c:ptCount val="1"/>
                <c:pt idx="0">
                  <c:v>Matemática 1 Q</c:v>
                </c:pt>
              </c:strCache>
            </c:strRef>
          </c:tx>
          <c:spPr>
            <a:solidFill>
              <a:schemeClr val="accent2">
                <a:lumMod val="75000"/>
              </a:schemeClr>
            </a:solidFill>
          </c:spPr>
          <c:invertIfNegative val="0"/>
          <c:dLbls>
            <c:showLegendKey val="0"/>
            <c:showVal val="1"/>
            <c:showCatName val="0"/>
            <c:showSerName val="0"/>
            <c:showPercent val="0"/>
            <c:showBubbleSize val="0"/>
            <c:showLeaderLines val="0"/>
          </c:dLbls>
          <c:cat>
            <c:strRef>
              <c:f>Hoja3!$C$13:$C$17</c:f>
              <c:strCache>
                <c:ptCount val="5"/>
                <c:pt idx="0">
                  <c:v>PROMEDIO </c:v>
                </c:pt>
                <c:pt idx="1">
                  <c:v>MEDIANA</c:v>
                </c:pt>
                <c:pt idx="2">
                  <c:v>DESVIACIÓN ESTÁNDAR</c:v>
                </c:pt>
                <c:pt idx="3">
                  <c:v>MAXIMO</c:v>
                </c:pt>
                <c:pt idx="4">
                  <c:v>MINIMO</c:v>
                </c:pt>
              </c:strCache>
            </c:strRef>
          </c:cat>
          <c:val>
            <c:numRef>
              <c:f>Hoja3!$D$13:$D$17</c:f>
              <c:numCache>
                <c:formatCode>0.00</c:formatCode>
                <c:ptCount val="5"/>
                <c:pt idx="0">
                  <c:v>6.5262068965517246</c:v>
                </c:pt>
                <c:pt idx="1">
                  <c:v>6.68</c:v>
                </c:pt>
                <c:pt idx="2">
                  <c:v>1.5458525474708638</c:v>
                </c:pt>
                <c:pt idx="3">
                  <c:v>9.23</c:v>
                </c:pt>
                <c:pt idx="4">
                  <c:v>2.95</c:v>
                </c:pt>
              </c:numCache>
            </c:numRef>
          </c:val>
        </c:ser>
        <c:ser>
          <c:idx val="1"/>
          <c:order val="1"/>
          <c:tx>
            <c:strRef>
              <c:f>Hoja3!$E$11:$E$12</c:f>
              <c:strCache>
                <c:ptCount val="1"/>
                <c:pt idx="0">
                  <c:v>Matemática 2 Q </c:v>
                </c:pt>
              </c:strCache>
            </c:strRef>
          </c:tx>
          <c:spPr>
            <a:solidFill>
              <a:schemeClr val="accent3">
                <a:lumMod val="75000"/>
              </a:schemeClr>
            </a:solidFill>
          </c:spPr>
          <c:invertIfNegative val="0"/>
          <c:dLbls>
            <c:dLbl>
              <c:idx val="2"/>
              <c:layout>
                <c:manualLayout>
                  <c:x val="1.9074868860276584E-2"/>
                  <c:y val="0"/>
                </c:manualLayout>
              </c:layout>
              <c:showLegendKey val="0"/>
              <c:showVal val="1"/>
              <c:showCatName val="0"/>
              <c:showSerName val="0"/>
              <c:showPercent val="0"/>
              <c:showBubbleSize val="0"/>
            </c:dLbl>
            <c:dLbl>
              <c:idx val="3"/>
              <c:layout>
                <c:manualLayout>
                  <c:x val="2.6704816404387152E-2"/>
                  <c:y val="0"/>
                </c:manualLayout>
              </c:layout>
              <c:showLegendKey val="0"/>
              <c:showVal val="1"/>
              <c:showCatName val="0"/>
              <c:showSerName val="0"/>
              <c:showPercent val="0"/>
              <c:showBubbleSize val="0"/>
            </c:dLbl>
            <c:dLbl>
              <c:idx val="4"/>
              <c:layout>
                <c:manualLayout>
                  <c:x val="0"/>
                  <c:y val="-2.3148148148148147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Hoja3!$C$13:$C$17</c:f>
              <c:strCache>
                <c:ptCount val="5"/>
                <c:pt idx="0">
                  <c:v>PROMEDIO </c:v>
                </c:pt>
                <c:pt idx="1">
                  <c:v>MEDIANA</c:v>
                </c:pt>
                <c:pt idx="2">
                  <c:v>DESVIACIÓN ESTÁNDAR</c:v>
                </c:pt>
                <c:pt idx="3">
                  <c:v>MAXIMO</c:v>
                </c:pt>
                <c:pt idx="4">
                  <c:v>MINIMO</c:v>
                </c:pt>
              </c:strCache>
            </c:strRef>
          </c:cat>
          <c:val>
            <c:numRef>
              <c:f>Hoja3!$E$13:$E$17</c:f>
              <c:numCache>
                <c:formatCode>0.00</c:formatCode>
                <c:ptCount val="5"/>
                <c:pt idx="0">
                  <c:v>7.3486206896551725</c:v>
                </c:pt>
                <c:pt idx="1">
                  <c:v>7.34</c:v>
                </c:pt>
                <c:pt idx="2">
                  <c:v>1.2384371606929536</c:v>
                </c:pt>
                <c:pt idx="3">
                  <c:v>9.26</c:v>
                </c:pt>
                <c:pt idx="4">
                  <c:v>4.05</c:v>
                </c:pt>
              </c:numCache>
            </c:numRef>
          </c:val>
        </c:ser>
        <c:dLbls>
          <c:showLegendKey val="0"/>
          <c:showVal val="0"/>
          <c:showCatName val="0"/>
          <c:showSerName val="0"/>
          <c:showPercent val="0"/>
          <c:showBubbleSize val="0"/>
        </c:dLbls>
        <c:gapWidth val="150"/>
        <c:shape val="cylinder"/>
        <c:axId val="131108864"/>
        <c:axId val="131110400"/>
        <c:axId val="0"/>
      </c:bar3DChart>
      <c:catAx>
        <c:axId val="131108864"/>
        <c:scaling>
          <c:orientation val="minMax"/>
        </c:scaling>
        <c:delete val="0"/>
        <c:axPos val="b"/>
        <c:majorTickMark val="out"/>
        <c:minorTickMark val="none"/>
        <c:tickLblPos val="nextTo"/>
        <c:txPr>
          <a:bodyPr/>
          <a:lstStyle/>
          <a:p>
            <a:pPr>
              <a:defRPr sz="800"/>
            </a:pPr>
            <a:endParaRPr lang="es-EC"/>
          </a:p>
        </c:txPr>
        <c:crossAx val="131110400"/>
        <c:crosses val="autoZero"/>
        <c:auto val="1"/>
        <c:lblAlgn val="ctr"/>
        <c:lblOffset val="100"/>
        <c:noMultiLvlLbl val="0"/>
      </c:catAx>
      <c:valAx>
        <c:axId val="131110400"/>
        <c:scaling>
          <c:orientation val="minMax"/>
        </c:scaling>
        <c:delete val="0"/>
        <c:axPos val="l"/>
        <c:majorGridlines/>
        <c:numFmt formatCode="0.00" sourceLinked="1"/>
        <c:majorTickMark val="out"/>
        <c:minorTickMark val="none"/>
        <c:tickLblPos val="nextTo"/>
        <c:crossAx val="131108864"/>
        <c:crosses val="autoZero"/>
        <c:crossBetween val="between"/>
      </c:valAx>
    </c:plotArea>
    <c:legend>
      <c:legendPos val="r"/>
      <c:layout>
        <c:manualLayout>
          <c:xMode val="edge"/>
          <c:yMode val="edge"/>
          <c:x val="0.82031219781737807"/>
          <c:y val="3.0917976257151956E-2"/>
          <c:w val="0.17716259151816549"/>
          <c:h val="0.37470475186417596"/>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8.7217097862767157E-2"/>
          <c:y val="3.0580836486348309E-2"/>
          <c:w val="0.74898346040078334"/>
          <c:h val="0.83545700465602724"/>
        </c:manualLayout>
      </c:layout>
      <c:bar3DChart>
        <c:barDir val="col"/>
        <c:grouping val="clustered"/>
        <c:varyColors val="0"/>
        <c:ser>
          <c:idx val="0"/>
          <c:order val="0"/>
          <c:tx>
            <c:strRef>
              <c:f>Hoja3!$D$20:$D$21</c:f>
              <c:strCache>
                <c:ptCount val="1"/>
                <c:pt idx="0">
                  <c:v>Ciencias Naturales 1 Q</c:v>
                </c:pt>
              </c:strCache>
            </c:strRef>
          </c:tx>
          <c:spPr>
            <a:solidFill>
              <a:schemeClr val="tx2">
                <a:lumMod val="75000"/>
              </a:schemeClr>
            </a:solidFill>
          </c:spPr>
          <c:invertIfNegative val="0"/>
          <c:dLbls>
            <c:dLbl>
              <c:idx val="0"/>
              <c:layout>
                <c:manualLayout>
                  <c:x val="4.9200492004920051E-3"/>
                  <c:y val="-3.5242290748898682E-2"/>
                </c:manualLayout>
              </c:layout>
              <c:showLegendKey val="0"/>
              <c:showVal val="1"/>
              <c:showCatName val="0"/>
              <c:showSerName val="0"/>
              <c:showPercent val="0"/>
              <c:showBubbleSize val="0"/>
            </c:dLbl>
            <c:dLbl>
              <c:idx val="1"/>
              <c:layout>
                <c:manualLayout>
                  <c:x val="7.3800738007380072E-3"/>
                  <c:y val="-4.6989720998531555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Hoja3!$C$22:$C$26</c:f>
              <c:strCache>
                <c:ptCount val="5"/>
                <c:pt idx="0">
                  <c:v>PROMEDIO </c:v>
                </c:pt>
                <c:pt idx="1">
                  <c:v>MEDIANA</c:v>
                </c:pt>
                <c:pt idx="2">
                  <c:v>DESVIACIÓN ESTÁNDAR</c:v>
                </c:pt>
                <c:pt idx="3">
                  <c:v>MAXIMO</c:v>
                </c:pt>
                <c:pt idx="4">
                  <c:v>MINIMO</c:v>
                </c:pt>
              </c:strCache>
            </c:strRef>
          </c:cat>
          <c:val>
            <c:numRef>
              <c:f>Hoja3!$D$22:$D$26</c:f>
              <c:numCache>
                <c:formatCode>0.00</c:formatCode>
                <c:ptCount val="5"/>
                <c:pt idx="0">
                  <c:v>7.3310344827586214</c:v>
                </c:pt>
                <c:pt idx="1">
                  <c:v>7.25</c:v>
                </c:pt>
                <c:pt idx="2">
                  <c:v>1.2527607935720697</c:v>
                </c:pt>
                <c:pt idx="3">
                  <c:v>9.36</c:v>
                </c:pt>
                <c:pt idx="4">
                  <c:v>5.07</c:v>
                </c:pt>
              </c:numCache>
            </c:numRef>
          </c:val>
        </c:ser>
        <c:ser>
          <c:idx val="1"/>
          <c:order val="1"/>
          <c:tx>
            <c:strRef>
              <c:f>Hoja3!$E$20:$E$21</c:f>
              <c:strCache>
                <c:ptCount val="1"/>
                <c:pt idx="0">
                  <c:v>Ciencias Naturales 2 Q </c:v>
                </c:pt>
              </c:strCache>
            </c:strRef>
          </c:tx>
          <c:spPr>
            <a:solidFill>
              <a:schemeClr val="accent6">
                <a:lumMod val="50000"/>
              </a:schemeClr>
            </a:solidFill>
          </c:spPr>
          <c:invertIfNegative val="0"/>
          <c:dLbls>
            <c:dLbl>
              <c:idx val="0"/>
              <c:layout>
                <c:manualLayout>
                  <c:x val="1.7725258493353029E-2"/>
                  <c:y val="0"/>
                </c:manualLayout>
              </c:layout>
              <c:spPr/>
              <c:txPr>
                <a:bodyPr/>
                <a:lstStyle/>
                <a:p>
                  <a:pPr>
                    <a:defRPr/>
                  </a:pPr>
                  <a:endParaRPr lang="es-EC"/>
                </a:p>
              </c:txPr>
              <c:showLegendKey val="0"/>
              <c:showVal val="1"/>
              <c:showCatName val="0"/>
              <c:showSerName val="0"/>
              <c:showPercent val="0"/>
              <c:showBubbleSize val="0"/>
            </c:dLbl>
            <c:dLbl>
              <c:idx val="1"/>
              <c:layout>
                <c:manualLayout>
                  <c:x val="3.6922257411550495E-2"/>
                  <c:y val="-3.5242290748898668E-2"/>
                </c:manualLayout>
              </c:layout>
              <c:spPr/>
              <c:txPr>
                <a:bodyPr/>
                <a:lstStyle/>
                <a:p>
                  <a:pPr>
                    <a:defRPr/>
                  </a:pPr>
                  <a:endParaRPr lang="es-EC"/>
                </a:p>
              </c:txPr>
              <c:showLegendKey val="0"/>
              <c:showVal val="1"/>
              <c:showCatName val="0"/>
              <c:showSerName val="0"/>
              <c:showPercent val="0"/>
              <c:showBubbleSize val="0"/>
            </c:dLbl>
            <c:dLbl>
              <c:idx val="2"/>
              <c:layout>
                <c:manualLayout>
                  <c:x val="1.9694731659281144E-2"/>
                  <c:y val="0"/>
                </c:manualLayout>
              </c:layout>
              <c:spPr/>
              <c:txPr>
                <a:bodyPr/>
                <a:lstStyle/>
                <a:p>
                  <a:pPr>
                    <a:defRPr/>
                  </a:pPr>
                  <a:endParaRPr lang="es-EC"/>
                </a:p>
              </c:txPr>
              <c:showLegendKey val="0"/>
              <c:showVal val="1"/>
              <c:showCatName val="0"/>
              <c:showSerName val="0"/>
              <c:showPercent val="0"/>
              <c:showBubbleSize val="0"/>
            </c:dLbl>
            <c:dLbl>
              <c:idx val="3"/>
              <c:layout>
                <c:manualLayout>
                  <c:x val="1.9694731659281144E-2"/>
                  <c:y val="-4.9602601589688283E-18"/>
                </c:manualLayout>
              </c:layout>
              <c:spPr/>
              <c:txPr>
                <a:bodyPr/>
                <a:lstStyle/>
                <a:p>
                  <a:pPr>
                    <a:defRPr/>
                  </a:pPr>
                  <a:endParaRPr lang="es-EC"/>
                </a:p>
              </c:txPr>
              <c:showLegendKey val="0"/>
              <c:showVal val="1"/>
              <c:showCatName val="0"/>
              <c:showSerName val="0"/>
              <c:showPercent val="0"/>
              <c:showBubbleSize val="0"/>
            </c:dLbl>
            <c:dLbl>
              <c:idx val="4"/>
              <c:layout>
                <c:manualLayout>
                  <c:x val="2.3633677991137372E-2"/>
                  <c:y val="1.9841040635875313E-17"/>
                </c:manualLayout>
              </c:layout>
              <c:spPr/>
              <c:txPr>
                <a:bodyPr/>
                <a:lstStyle/>
                <a:p>
                  <a:pPr>
                    <a:defRPr/>
                  </a:pPr>
                  <a:endParaRPr lang="es-EC"/>
                </a:p>
              </c:txPr>
              <c:showLegendKey val="0"/>
              <c:showVal val="1"/>
              <c:showCatName val="0"/>
              <c:showSerName val="0"/>
              <c:showPercent val="0"/>
              <c:showBubbleSize val="0"/>
            </c:dLbl>
            <c:showLegendKey val="0"/>
            <c:showVal val="1"/>
            <c:showCatName val="0"/>
            <c:showSerName val="0"/>
            <c:showPercent val="0"/>
            <c:showBubbleSize val="0"/>
            <c:showLeaderLines val="0"/>
          </c:dLbls>
          <c:cat>
            <c:strRef>
              <c:f>Hoja3!$C$22:$C$26</c:f>
              <c:strCache>
                <c:ptCount val="5"/>
                <c:pt idx="0">
                  <c:v>PROMEDIO </c:v>
                </c:pt>
                <c:pt idx="1">
                  <c:v>MEDIANA</c:v>
                </c:pt>
                <c:pt idx="2">
                  <c:v>DESVIACIÓN ESTÁNDAR</c:v>
                </c:pt>
                <c:pt idx="3">
                  <c:v>MAXIMO</c:v>
                </c:pt>
                <c:pt idx="4">
                  <c:v>MINIMO</c:v>
                </c:pt>
              </c:strCache>
            </c:strRef>
          </c:cat>
          <c:val>
            <c:numRef>
              <c:f>Hoja3!$E$22:$E$26</c:f>
              <c:numCache>
                <c:formatCode>0.00</c:formatCode>
                <c:ptCount val="5"/>
                <c:pt idx="0">
                  <c:v>7.1589655172413789</c:v>
                </c:pt>
                <c:pt idx="1">
                  <c:v>7.25</c:v>
                </c:pt>
                <c:pt idx="2">
                  <c:v>1.1865747367575799</c:v>
                </c:pt>
                <c:pt idx="3">
                  <c:v>9.1</c:v>
                </c:pt>
                <c:pt idx="4">
                  <c:v>5.09</c:v>
                </c:pt>
              </c:numCache>
            </c:numRef>
          </c:val>
        </c:ser>
        <c:dLbls>
          <c:showLegendKey val="0"/>
          <c:showVal val="0"/>
          <c:showCatName val="0"/>
          <c:showSerName val="0"/>
          <c:showPercent val="0"/>
          <c:showBubbleSize val="0"/>
        </c:dLbls>
        <c:gapWidth val="150"/>
        <c:shape val="cylinder"/>
        <c:axId val="131017344"/>
        <c:axId val="131023232"/>
        <c:axId val="0"/>
      </c:bar3DChart>
      <c:catAx>
        <c:axId val="131017344"/>
        <c:scaling>
          <c:orientation val="minMax"/>
        </c:scaling>
        <c:delete val="0"/>
        <c:axPos val="b"/>
        <c:numFmt formatCode="General" sourceLinked="1"/>
        <c:majorTickMark val="out"/>
        <c:minorTickMark val="none"/>
        <c:tickLblPos val="nextTo"/>
        <c:txPr>
          <a:bodyPr/>
          <a:lstStyle/>
          <a:p>
            <a:pPr>
              <a:defRPr sz="800"/>
            </a:pPr>
            <a:endParaRPr lang="es-EC"/>
          </a:p>
        </c:txPr>
        <c:crossAx val="131023232"/>
        <c:crosses val="autoZero"/>
        <c:auto val="1"/>
        <c:lblAlgn val="ctr"/>
        <c:lblOffset val="100"/>
        <c:noMultiLvlLbl val="0"/>
      </c:catAx>
      <c:valAx>
        <c:axId val="131023232"/>
        <c:scaling>
          <c:orientation val="minMax"/>
        </c:scaling>
        <c:delete val="0"/>
        <c:axPos val="l"/>
        <c:majorGridlines/>
        <c:numFmt formatCode="0.00" sourceLinked="1"/>
        <c:majorTickMark val="out"/>
        <c:minorTickMark val="none"/>
        <c:tickLblPos val="nextTo"/>
        <c:crossAx val="131017344"/>
        <c:crosses val="autoZero"/>
        <c:crossBetween val="between"/>
      </c:valAx>
      <c:spPr>
        <a:noFill/>
        <a:ln w="25400">
          <a:noFill/>
        </a:ln>
      </c:spPr>
    </c:plotArea>
    <c:legend>
      <c:legendPos val="r"/>
      <c:layout>
        <c:manualLayout>
          <c:xMode val="edge"/>
          <c:yMode val="edge"/>
          <c:x val="0.81377527809023875"/>
          <c:y val="0.10494460919657771"/>
          <c:w val="0.18426230812057584"/>
          <c:h val="0.38252329145879665"/>
        </c:manualLayout>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163227771711018E-2"/>
          <c:y val="3.5063844867492824E-2"/>
          <c:w val="0.73766250933961719"/>
          <c:h val="0.81555533406425462"/>
        </c:manualLayout>
      </c:layout>
      <c:bar3DChart>
        <c:barDir val="col"/>
        <c:grouping val="clustered"/>
        <c:varyColors val="0"/>
        <c:ser>
          <c:idx val="0"/>
          <c:order val="0"/>
          <c:tx>
            <c:strRef>
              <c:f>Hoja3!$D$29:$D$30</c:f>
              <c:strCache>
                <c:ptCount val="1"/>
                <c:pt idx="0">
                  <c:v>Ciencias Sociales 1 Q</c:v>
                </c:pt>
              </c:strCache>
            </c:strRef>
          </c:tx>
          <c:invertIfNegative val="0"/>
          <c:dLbls>
            <c:showLegendKey val="0"/>
            <c:showVal val="1"/>
            <c:showCatName val="0"/>
            <c:showSerName val="0"/>
            <c:showPercent val="0"/>
            <c:showBubbleSize val="0"/>
            <c:showLeaderLines val="0"/>
          </c:dLbls>
          <c:cat>
            <c:strRef>
              <c:f>Hoja3!$C$31:$C$35</c:f>
              <c:strCache>
                <c:ptCount val="5"/>
                <c:pt idx="0">
                  <c:v>PROMEDIO </c:v>
                </c:pt>
                <c:pt idx="1">
                  <c:v>MEDIANA</c:v>
                </c:pt>
                <c:pt idx="2">
                  <c:v>DESVIACIÓN ESTÁNDAR</c:v>
                </c:pt>
                <c:pt idx="3">
                  <c:v>MAXIMO</c:v>
                </c:pt>
                <c:pt idx="4">
                  <c:v>MINIMO</c:v>
                </c:pt>
              </c:strCache>
            </c:strRef>
          </c:cat>
          <c:val>
            <c:numRef>
              <c:f>Hoja3!$D$31:$D$35</c:f>
              <c:numCache>
                <c:formatCode>0.00</c:formatCode>
                <c:ptCount val="5"/>
                <c:pt idx="0">
                  <c:v>6.3727586206896545</c:v>
                </c:pt>
                <c:pt idx="1">
                  <c:v>6.74</c:v>
                </c:pt>
                <c:pt idx="2">
                  <c:v>1.4051865573950484</c:v>
                </c:pt>
                <c:pt idx="3">
                  <c:v>9.07</c:v>
                </c:pt>
                <c:pt idx="4">
                  <c:v>4.05</c:v>
                </c:pt>
              </c:numCache>
            </c:numRef>
          </c:val>
        </c:ser>
        <c:ser>
          <c:idx val="1"/>
          <c:order val="1"/>
          <c:tx>
            <c:strRef>
              <c:f>Hoja3!$E$29:$E$30</c:f>
              <c:strCache>
                <c:ptCount val="1"/>
                <c:pt idx="0">
                  <c:v>Ciencias Sociales 2 Q </c:v>
                </c:pt>
              </c:strCache>
            </c:strRef>
          </c:tx>
          <c:spPr>
            <a:solidFill>
              <a:schemeClr val="accent6">
                <a:lumMod val="75000"/>
              </a:schemeClr>
            </a:solidFill>
          </c:spPr>
          <c:invertIfNegative val="0"/>
          <c:dLbls>
            <c:dLbl>
              <c:idx val="2"/>
              <c:layout>
                <c:manualLayout>
                  <c:x val="2.6763990267639901E-2"/>
                  <c:y val="-5.6258790436005627E-3"/>
                </c:manualLayout>
              </c:layout>
              <c:showLegendKey val="0"/>
              <c:showVal val="1"/>
              <c:showCatName val="0"/>
              <c:showSerName val="0"/>
              <c:showPercent val="0"/>
              <c:showBubbleSize val="0"/>
            </c:dLbl>
            <c:dLbl>
              <c:idx val="3"/>
              <c:layout>
                <c:manualLayout>
                  <c:x val="1.4141414141414215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Hoja3!$C$31:$C$35</c:f>
              <c:strCache>
                <c:ptCount val="5"/>
                <c:pt idx="0">
                  <c:v>PROMEDIO </c:v>
                </c:pt>
                <c:pt idx="1">
                  <c:v>MEDIANA</c:v>
                </c:pt>
                <c:pt idx="2">
                  <c:v>DESVIACIÓN ESTÁNDAR</c:v>
                </c:pt>
                <c:pt idx="3">
                  <c:v>MAXIMO</c:v>
                </c:pt>
                <c:pt idx="4">
                  <c:v>MINIMO</c:v>
                </c:pt>
              </c:strCache>
            </c:strRef>
          </c:cat>
          <c:val>
            <c:numRef>
              <c:f>Hoja3!$E$31:$E$35</c:f>
              <c:numCache>
                <c:formatCode>0.00</c:formatCode>
                <c:ptCount val="5"/>
                <c:pt idx="0">
                  <c:v>8.3127586206896567</c:v>
                </c:pt>
                <c:pt idx="1">
                  <c:v>8.43</c:v>
                </c:pt>
                <c:pt idx="2">
                  <c:v>0.89412725425300565</c:v>
                </c:pt>
                <c:pt idx="3">
                  <c:v>9.4600000000000009</c:v>
                </c:pt>
                <c:pt idx="4">
                  <c:v>5.22</c:v>
                </c:pt>
              </c:numCache>
            </c:numRef>
          </c:val>
        </c:ser>
        <c:dLbls>
          <c:showLegendKey val="0"/>
          <c:showVal val="0"/>
          <c:showCatName val="0"/>
          <c:showSerName val="0"/>
          <c:showPercent val="0"/>
          <c:showBubbleSize val="0"/>
        </c:dLbls>
        <c:gapWidth val="150"/>
        <c:shape val="cylinder"/>
        <c:axId val="91781760"/>
        <c:axId val="91787648"/>
        <c:axId val="0"/>
      </c:bar3DChart>
      <c:catAx>
        <c:axId val="91781760"/>
        <c:scaling>
          <c:orientation val="minMax"/>
        </c:scaling>
        <c:delete val="0"/>
        <c:axPos val="b"/>
        <c:majorTickMark val="out"/>
        <c:minorTickMark val="none"/>
        <c:tickLblPos val="nextTo"/>
        <c:txPr>
          <a:bodyPr/>
          <a:lstStyle/>
          <a:p>
            <a:pPr>
              <a:defRPr sz="800"/>
            </a:pPr>
            <a:endParaRPr lang="es-EC"/>
          </a:p>
        </c:txPr>
        <c:crossAx val="91787648"/>
        <c:crosses val="autoZero"/>
        <c:auto val="1"/>
        <c:lblAlgn val="ctr"/>
        <c:lblOffset val="100"/>
        <c:noMultiLvlLbl val="0"/>
      </c:catAx>
      <c:valAx>
        <c:axId val="91787648"/>
        <c:scaling>
          <c:orientation val="minMax"/>
        </c:scaling>
        <c:delete val="0"/>
        <c:axPos val="l"/>
        <c:majorGridlines/>
        <c:numFmt formatCode="0.00" sourceLinked="1"/>
        <c:majorTickMark val="out"/>
        <c:minorTickMark val="none"/>
        <c:tickLblPos val="nextTo"/>
        <c:crossAx val="91781760"/>
        <c:crosses val="autoZero"/>
        <c:crossBetween val="between"/>
      </c:valAx>
    </c:plotArea>
    <c:legend>
      <c:legendPos val="r"/>
      <c:layout>
        <c:manualLayout>
          <c:xMode val="edge"/>
          <c:yMode val="edge"/>
          <c:x val="0.8328361783244248"/>
          <c:y val="2.7393919510061246E-2"/>
          <c:w val="0.15769412035174435"/>
          <c:h val="0.37576771653543306"/>
        </c:manualLayout>
      </c:layout>
      <c:overlay val="0"/>
      <c:txPr>
        <a:bodyPr/>
        <a:lstStyle/>
        <a:p>
          <a:pPr>
            <a:defRPr b="0"/>
          </a:pPr>
          <a:endParaRPr lang="es-EC"/>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C65D68-B280-4340-8965-BF6D7CA04F90}"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s-EC"/>
        </a:p>
      </dgm:t>
    </dgm:pt>
    <dgm:pt modelId="{304A478A-3A36-4EFD-B43D-B80AD1CA8644}">
      <dgm:prSet phldrT="[Texto]" custT="1"/>
      <dgm:spPr>
        <a:solidFill>
          <a:schemeClr val="tx1">
            <a:lumMod val="95000"/>
          </a:schemeClr>
        </a:solidFill>
      </dgm:spPr>
      <dgm:t>
        <a:bodyPr/>
        <a:lstStyle/>
        <a:p>
          <a:r>
            <a:rPr lang="es-EC" sz="1800" b="1" dirty="0" smtClean="0">
              <a:solidFill>
                <a:schemeClr val="bg1"/>
              </a:solidFill>
            </a:rPr>
            <a:t>Problemas en el rendimiento comportamental </a:t>
          </a:r>
          <a:endParaRPr lang="es-EC" sz="1800" b="1" dirty="0">
            <a:solidFill>
              <a:schemeClr val="bg1"/>
            </a:solidFill>
          </a:endParaRPr>
        </a:p>
      </dgm:t>
    </dgm:pt>
    <dgm:pt modelId="{BE092689-749C-4CD2-972D-D721E9BC9A06}" type="parTrans" cxnId="{373310CD-9FF7-415C-8167-C33EB91B3593}">
      <dgm:prSet/>
      <dgm:spPr/>
      <dgm:t>
        <a:bodyPr/>
        <a:lstStyle/>
        <a:p>
          <a:endParaRPr lang="es-EC" sz="1800"/>
        </a:p>
      </dgm:t>
    </dgm:pt>
    <dgm:pt modelId="{8E689DCB-C700-46E5-AECF-8FAE978B5391}" type="sibTrans" cxnId="{373310CD-9FF7-415C-8167-C33EB91B3593}">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C" sz="1800" b="1" dirty="0" smtClean="0">
              <a:solidFill>
                <a:schemeClr val="bg1"/>
              </a:solidFill>
            </a:rPr>
            <a:t>Problemas en el rendimiento Académico </a:t>
          </a:r>
          <a:endParaRPr lang="es-EC" sz="1800" b="1" dirty="0">
            <a:solidFill>
              <a:schemeClr val="bg1"/>
            </a:solidFill>
          </a:endParaRPr>
        </a:p>
      </dgm:t>
    </dgm:pt>
    <dgm:pt modelId="{AEF7C987-8D82-407D-8DF1-7284A29C7C54}">
      <dgm:prSet phldrT="[Texto]" custT="1"/>
      <dgm:spPr>
        <a:solidFill>
          <a:srgbClr val="00B0F0"/>
        </a:solidFill>
      </dgm:spPr>
      <dgm:t>
        <a:bodyPr/>
        <a:lstStyle/>
        <a:p>
          <a:r>
            <a:rPr lang="es-EC" sz="1800" b="1" dirty="0" smtClean="0">
              <a:solidFill>
                <a:schemeClr val="bg1"/>
              </a:solidFill>
            </a:rPr>
            <a:t>Deserción escolar </a:t>
          </a:r>
          <a:endParaRPr lang="es-EC" sz="1800" b="1" dirty="0">
            <a:solidFill>
              <a:schemeClr val="bg1"/>
            </a:solidFill>
          </a:endParaRPr>
        </a:p>
      </dgm:t>
    </dgm:pt>
    <dgm:pt modelId="{B2797EA8-22A6-49EB-9170-5B8F94F52FE3}" type="parTrans" cxnId="{B7DC7E03-513B-4611-8A5A-E1DF4BC110E8}">
      <dgm:prSet/>
      <dgm:spPr/>
      <dgm:t>
        <a:bodyPr/>
        <a:lstStyle/>
        <a:p>
          <a:endParaRPr lang="es-EC" sz="1800"/>
        </a:p>
      </dgm:t>
    </dgm:pt>
    <dgm:pt modelId="{3CC02073-EEFD-4F94-BA62-F37E4F348283}" type="sibTrans" cxnId="{B7DC7E03-513B-4611-8A5A-E1DF4BC110E8}">
      <dgm:prSet custT="1"/>
      <dgm:spPr>
        <a:solidFill>
          <a:schemeClr val="tx2"/>
        </a:solidFill>
      </dgm:spPr>
      <dgm:t>
        <a:bodyPr/>
        <a:lstStyle/>
        <a:p>
          <a:r>
            <a:rPr lang="es-EC" sz="1800" b="1" dirty="0" smtClean="0">
              <a:solidFill>
                <a:schemeClr val="bg1"/>
              </a:solidFill>
            </a:rPr>
            <a:t>La violencia escolar </a:t>
          </a:r>
          <a:endParaRPr lang="es-EC" sz="1800" b="1" dirty="0">
            <a:solidFill>
              <a:schemeClr val="bg1"/>
            </a:solidFill>
          </a:endParaRPr>
        </a:p>
      </dgm:t>
    </dgm:pt>
    <dgm:pt modelId="{181EB053-EA66-4495-B296-7CB01E880B74}">
      <dgm:prSet phldrT="[Texto]" custT="1"/>
      <dgm:spPr>
        <a:solidFill>
          <a:srgbClr val="92D050"/>
        </a:solidFill>
      </dgm:spPr>
      <dgm:t>
        <a:bodyPr/>
        <a:lstStyle/>
        <a:p>
          <a:pPr algn="ctr"/>
          <a:r>
            <a:rPr lang="es-EC" sz="1800" b="1" dirty="0" smtClean="0">
              <a:solidFill>
                <a:schemeClr val="bg1"/>
              </a:solidFill>
            </a:rPr>
            <a:t>Consumo de alcohol y drogas</a:t>
          </a:r>
          <a:endParaRPr lang="es-EC" sz="1800" b="1" dirty="0">
            <a:solidFill>
              <a:schemeClr val="bg1"/>
            </a:solidFill>
          </a:endParaRPr>
        </a:p>
      </dgm:t>
    </dgm:pt>
    <dgm:pt modelId="{7B162203-7A04-489A-8FC0-0607C14FB9C7}" type="parTrans" cxnId="{501FB709-AD6A-47AA-9363-FF07A19BFC32}">
      <dgm:prSet/>
      <dgm:spPr/>
      <dgm:t>
        <a:bodyPr/>
        <a:lstStyle/>
        <a:p>
          <a:endParaRPr lang="es-EC" sz="1800"/>
        </a:p>
      </dgm:t>
    </dgm:pt>
    <dgm:pt modelId="{51812667-E412-4677-A612-BD99FC1F392F}" type="sibTrans" cxnId="{501FB709-AD6A-47AA-9363-FF07A19BFC32}">
      <dgm:prSet custT="1"/>
      <dgm:spPr>
        <a:solidFill>
          <a:schemeClr val="accent6">
            <a:lumMod val="40000"/>
            <a:lumOff val="60000"/>
          </a:schemeClr>
        </a:solidFill>
      </dgm:spPr>
      <dgm:t>
        <a:bodyPr/>
        <a:lstStyle/>
        <a:p>
          <a:endParaRPr lang="es-EC" sz="1800" b="1" dirty="0">
            <a:solidFill>
              <a:schemeClr val="bg1"/>
            </a:solidFill>
          </a:endParaRPr>
        </a:p>
      </dgm:t>
    </dgm:pt>
    <dgm:pt modelId="{A142E9A6-646B-447A-A688-49AA306A9E1F}" type="pres">
      <dgm:prSet presAssocID="{45C65D68-B280-4340-8965-BF6D7CA04F90}" presName="Name0" presStyleCnt="0">
        <dgm:presLayoutVars>
          <dgm:chMax/>
          <dgm:chPref/>
          <dgm:dir/>
          <dgm:animLvl val="lvl"/>
        </dgm:presLayoutVars>
      </dgm:prSet>
      <dgm:spPr/>
      <dgm:t>
        <a:bodyPr/>
        <a:lstStyle/>
        <a:p>
          <a:endParaRPr lang="es-EC"/>
        </a:p>
      </dgm:t>
    </dgm:pt>
    <dgm:pt modelId="{76C17611-2113-40AE-A065-C78F485F03B0}" type="pres">
      <dgm:prSet presAssocID="{304A478A-3A36-4EFD-B43D-B80AD1CA8644}" presName="composite" presStyleCnt="0"/>
      <dgm:spPr/>
    </dgm:pt>
    <dgm:pt modelId="{FABFD765-6E76-4A44-BEAE-6AA86D902239}" type="pres">
      <dgm:prSet presAssocID="{304A478A-3A36-4EFD-B43D-B80AD1CA8644}" presName="Parent1" presStyleLbl="node1" presStyleIdx="0" presStyleCnt="6" custScaleX="274740" custLinFactNeighborX="95419" custLinFactNeighborY="2794">
        <dgm:presLayoutVars>
          <dgm:chMax val="1"/>
          <dgm:chPref val="1"/>
          <dgm:bulletEnabled val="1"/>
        </dgm:presLayoutVars>
      </dgm:prSet>
      <dgm:spPr/>
      <dgm:t>
        <a:bodyPr/>
        <a:lstStyle/>
        <a:p>
          <a:endParaRPr lang="es-EC"/>
        </a:p>
      </dgm:t>
    </dgm:pt>
    <dgm:pt modelId="{8CD16F48-5302-4704-A04A-A980455CBD30}" type="pres">
      <dgm:prSet presAssocID="{304A478A-3A36-4EFD-B43D-B80AD1CA8644}" presName="Childtext1" presStyleLbl="revTx" presStyleIdx="0" presStyleCnt="3">
        <dgm:presLayoutVars>
          <dgm:chMax val="0"/>
          <dgm:chPref val="0"/>
          <dgm:bulletEnabled val="1"/>
        </dgm:presLayoutVars>
      </dgm:prSet>
      <dgm:spPr/>
      <dgm:t>
        <a:bodyPr/>
        <a:lstStyle/>
        <a:p>
          <a:endParaRPr lang="es-EC"/>
        </a:p>
      </dgm:t>
    </dgm:pt>
    <dgm:pt modelId="{166FBD81-2EB8-4F20-BAA5-B7B635C828C3}" type="pres">
      <dgm:prSet presAssocID="{304A478A-3A36-4EFD-B43D-B80AD1CA8644}" presName="BalanceSpacing" presStyleCnt="0"/>
      <dgm:spPr/>
    </dgm:pt>
    <dgm:pt modelId="{92FB9DDF-1DC1-4F6C-AE77-5CC38104219A}" type="pres">
      <dgm:prSet presAssocID="{304A478A-3A36-4EFD-B43D-B80AD1CA8644}" presName="BalanceSpacing1" presStyleCnt="0"/>
      <dgm:spPr/>
    </dgm:pt>
    <dgm:pt modelId="{9FC72BC5-A637-4116-8B63-06646B98E272}" type="pres">
      <dgm:prSet presAssocID="{8E689DCB-C700-46E5-AECF-8FAE978B5391}" presName="Accent1Text" presStyleLbl="node1" presStyleIdx="1" presStyleCnt="6" custScaleX="206923" custLinFactNeighborX="-68176" custLinFactNeighborY="4219"/>
      <dgm:spPr/>
      <dgm:t>
        <a:bodyPr/>
        <a:lstStyle/>
        <a:p>
          <a:endParaRPr lang="es-EC"/>
        </a:p>
      </dgm:t>
    </dgm:pt>
    <dgm:pt modelId="{F6EA16DB-D593-4DE1-BB32-02FDB4D2EDA2}" type="pres">
      <dgm:prSet presAssocID="{8E689DCB-C700-46E5-AECF-8FAE978B5391}" presName="spaceBetweenRectangles" presStyleCnt="0"/>
      <dgm:spPr/>
    </dgm:pt>
    <dgm:pt modelId="{23064ED3-BA29-43B8-A1E8-080B8E81DAE9}" type="pres">
      <dgm:prSet presAssocID="{AEF7C987-8D82-407D-8DF1-7284A29C7C54}" presName="composite" presStyleCnt="0"/>
      <dgm:spPr/>
    </dgm:pt>
    <dgm:pt modelId="{77984F61-2571-462A-AAC4-69F1698C8505}" type="pres">
      <dgm:prSet presAssocID="{AEF7C987-8D82-407D-8DF1-7284A29C7C54}" presName="Parent1" presStyleLbl="node1" presStyleIdx="2" presStyleCnt="6" custScaleX="130279" custScaleY="75053" custLinFactX="-16884" custLinFactNeighborX="-100000" custLinFactNeighborY="15375">
        <dgm:presLayoutVars>
          <dgm:chMax val="1"/>
          <dgm:chPref val="1"/>
          <dgm:bulletEnabled val="1"/>
        </dgm:presLayoutVars>
      </dgm:prSet>
      <dgm:spPr/>
      <dgm:t>
        <a:bodyPr/>
        <a:lstStyle/>
        <a:p>
          <a:endParaRPr lang="es-EC"/>
        </a:p>
      </dgm:t>
    </dgm:pt>
    <dgm:pt modelId="{9E857ADB-A0B7-4774-8559-8193F7A3B71D}" type="pres">
      <dgm:prSet presAssocID="{AEF7C987-8D82-407D-8DF1-7284A29C7C54}" presName="Childtext1" presStyleLbl="revTx" presStyleIdx="1" presStyleCnt="3">
        <dgm:presLayoutVars>
          <dgm:chMax val="0"/>
          <dgm:chPref val="0"/>
          <dgm:bulletEnabled val="1"/>
        </dgm:presLayoutVars>
      </dgm:prSet>
      <dgm:spPr/>
      <dgm:t>
        <a:bodyPr/>
        <a:lstStyle/>
        <a:p>
          <a:endParaRPr lang="es-EC"/>
        </a:p>
      </dgm:t>
    </dgm:pt>
    <dgm:pt modelId="{6FEAF33A-8AED-49A8-9824-84D331F7A7D0}" type="pres">
      <dgm:prSet presAssocID="{AEF7C987-8D82-407D-8DF1-7284A29C7C54}" presName="BalanceSpacing" presStyleCnt="0"/>
      <dgm:spPr/>
    </dgm:pt>
    <dgm:pt modelId="{BAC8CA4E-EEF5-4379-90EF-5A8D61D269C6}" type="pres">
      <dgm:prSet presAssocID="{AEF7C987-8D82-407D-8DF1-7284A29C7C54}" presName="BalanceSpacing1" presStyleCnt="0"/>
      <dgm:spPr/>
    </dgm:pt>
    <dgm:pt modelId="{435CF238-3C69-4887-836E-3144D0A2D81D}" type="pres">
      <dgm:prSet presAssocID="{3CC02073-EEFD-4F94-BA62-F37E4F348283}" presName="Accent1Text" presStyleLbl="node1" presStyleIdx="3" presStyleCnt="6" custScaleX="257992" custScaleY="73666" custLinFactNeighborX="48243" custLinFactNeighborY="14682"/>
      <dgm:spPr/>
      <dgm:t>
        <a:bodyPr/>
        <a:lstStyle/>
        <a:p>
          <a:endParaRPr lang="es-EC"/>
        </a:p>
      </dgm:t>
    </dgm:pt>
    <dgm:pt modelId="{89CFCCF9-9042-42C1-8445-9F46E73BF90A}" type="pres">
      <dgm:prSet presAssocID="{3CC02073-EEFD-4F94-BA62-F37E4F348283}" presName="spaceBetweenRectangles" presStyleCnt="0"/>
      <dgm:spPr/>
    </dgm:pt>
    <dgm:pt modelId="{5CE768E2-6748-4B3E-82B9-8CCAD3078E4C}" type="pres">
      <dgm:prSet presAssocID="{181EB053-EA66-4495-B296-7CB01E880B74}" presName="composite" presStyleCnt="0"/>
      <dgm:spPr/>
    </dgm:pt>
    <dgm:pt modelId="{2E4B433F-0D82-4B38-8D0D-0A904D6EFF89}" type="pres">
      <dgm:prSet presAssocID="{181EB053-EA66-4495-B296-7CB01E880B74}" presName="Parent1" presStyleLbl="node1" presStyleIdx="4" presStyleCnt="6" custScaleX="225936" custScaleY="71018" custLinFactNeighborX="-55548" custLinFactNeighborY="-9754">
        <dgm:presLayoutVars>
          <dgm:chMax val="1"/>
          <dgm:chPref val="1"/>
          <dgm:bulletEnabled val="1"/>
        </dgm:presLayoutVars>
      </dgm:prSet>
      <dgm:spPr/>
      <dgm:t>
        <a:bodyPr/>
        <a:lstStyle/>
        <a:p>
          <a:endParaRPr lang="es-EC"/>
        </a:p>
      </dgm:t>
    </dgm:pt>
    <dgm:pt modelId="{896E9C9B-BE0F-411C-996A-0F0E66940E82}" type="pres">
      <dgm:prSet presAssocID="{181EB053-EA66-4495-B296-7CB01E880B74}" presName="Childtext1" presStyleLbl="revTx" presStyleIdx="2" presStyleCnt="3">
        <dgm:presLayoutVars>
          <dgm:chMax val="0"/>
          <dgm:chPref val="0"/>
          <dgm:bulletEnabled val="1"/>
        </dgm:presLayoutVars>
      </dgm:prSet>
      <dgm:spPr/>
      <dgm:t>
        <a:bodyPr/>
        <a:lstStyle/>
        <a:p>
          <a:endParaRPr lang="es-EC"/>
        </a:p>
      </dgm:t>
    </dgm:pt>
    <dgm:pt modelId="{27158854-922B-4A1A-B7D1-0319DA05F6D6}" type="pres">
      <dgm:prSet presAssocID="{181EB053-EA66-4495-B296-7CB01E880B74}" presName="BalanceSpacing" presStyleCnt="0"/>
      <dgm:spPr/>
    </dgm:pt>
    <dgm:pt modelId="{AF1CCC9B-C6E7-4A39-A995-D7E69122B561}" type="pres">
      <dgm:prSet presAssocID="{181EB053-EA66-4495-B296-7CB01E880B74}" presName="BalanceSpacing1" presStyleCnt="0"/>
      <dgm:spPr/>
    </dgm:pt>
    <dgm:pt modelId="{5B77D4F4-5EED-492E-80C8-260C709590D8}" type="pres">
      <dgm:prSet presAssocID="{51812667-E412-4677-A612-BD99FC1F392F}" presName="Accent1Text" presStyleLbl="node1" presStyleIdx="5" presStyleCnt="6" custScaleX="3005" custScaleY="44886" custLinFactX="-39514" custLinFactNeighborX="-100000" custLinFactNeighborY="-2230"/>
      <dgm:spPr/>
      <dgm:t>
        <a:bodyPr/>
        <a:lstStyle/>
        <a:p>
          <a:endParaRPr lang="es-EC"/>
        </a:p>
      </dgm:t>
    </dgm:pt>
  </dgm:ptLst>
  <dgm:cxnLst>
    <dgm:cxn modelId="{501FB709-AD6A-47AA-9363-FF07A19BFC32}" srcId="{45C65D68-B280-4340-8965-BF6D7CA04F90}" destId="{181EB053-EA66-4495-B296-7CB01E880B74}" srcOrd="2" destOrd="0" parTransId="{7B162203-7A04-489A-8FC0-0607C14FB9C7}" sibTransId="{51812667-E412-4677-A612-BD99FC1F392F}"/>
    <dgm:cxn modelId="{042806D6-666B-493B-945B-25E9EFBC3D94}" type="presOf" srcId="{51812667-E412-4677-A612-BD99FC1F392F}" destId="{5B77D4F4-5EED-492E-80C8-260C709590D8}" srcOrd="0" destOrd="0" presId="urn:microsoft.com/office/officeart/2008/layout/AlternatingHexagons"/>
    <dgm:cxn modelId="{A2B06FE5-0C72-46E7-89BB-E94835712B83}" type="presOf" srcId="{181EB053-EA66-4495-B296-7CB01E880B74}" destId="{2E4B433F-0D82-4B38-8D0D-0A904D6EFF89}" srcOrd="0" destOrd="0" presId="urn:microsoft.com/office/officeart/2008/layout/AlternatingHexagons"/>
    <dgm:cxn modelId="{50CD728E-4D08-4510-A53F-9106EC905DED}" type="presOf" srcId="{8E689DCB-C700-46E5-AECF-8FAE978B5391}" destId="{9FC72BC5-A637-4116-8B63-06646B98E272}" srcOrd="0" destOrd="0" presId="urn:microsoft.com/office/officeart/2008/layout/AlternatingHexagons"/>
    <dgm:cxn modelId="{E5DB10B0-AF69-4BB7-A9A3-FE6A077A4C7C}" type="presOf" srcId="{45C65D68-B280-4340-8965-BF6D7CA04F90}" destId="{A142E9A6-646B-447A-A688-49AA306A9E1F}" srcOrd="0" destOrd="0" presId="urn:microsoft.com/office/officeart/2008/layout/AlternatingHexagons"/>
    <dgm:cxn modelId="{727FCACA-BE58-4EAC-A70C-70010F0644F1}" type="presOf" srcId="{AEF7C987-8D82-407D-8DF1-7284A29C7C54}" destId="{77984F61-2571-462A-AAC4-69F1698C8505}" srcOrd="0" destOrd="0" presId="urn:microsoft.com/office/officeart/2008/layout/AlternatingHexagons"/>
    <dgm:cxn modelId="{373310CD-9FF7-415C-8167-C33EB91B3593}" srcId="{45C65D68-B280-4340-8965-BF6D7CA04F90}" destId="{304A478A-3A36-4EFD-B43D-B80AD1CA8644}" srcOrd="0" destOrd="0" parTransId="{BE092689-749C-4CD2-972D-D721E9BC9A06}" sibTransId="{8E689DCB-C700-46E5-AECF-8FAE978B5391}"/>
    <dgm:cxn modelId="{97F56189-F149-430F-B3FB-E07FF08FF5E8}" type="presOf" srcId="{304A478A-3A36-4EFD-B43D-B80AD1CA8644}" destId="{FABFD765-6E76-4A44-BEAE-6AA86D902239}" srcOrd="0" destOrd="0" presId="urn:microsoft.com/office/officeart/2008/layout/AlternatingHexagons"/>
    <dgm:cxn modelId="{BCB2F853-8A34-4C7E-9970-FDA6F47ECA64}" type="presOf" srcId="{3CC02073-EEFD-4F94-BA62-F37E4F348283}" destId="{435CF238-3C69-4887-836E-3144D0A2D81D}" srcOrd="0" destOrd="0" presId="urn:microsoft.com/office/officeart/2008/layout/AlternatingHexagons"/>
    <dgm:cxn modelId="{B7DC7E03-513B-4611-8A5A-E1DF4BC110E8}" srcId="{45C65D68-B280-4340-8965-BF6D7CA04F90}" destId="{AEF7C987-8D82-407D-8DF1-7284A29C7C54}" srcOrd="1" destOrd="0" parTransId="{B2797EA8-22A6-49EB-9170-5B8F94F52FE3}" sibTransId="{3CC02073-EEFD-4F94-BA62-F37E4F348283}"/>
    <dgm:cxn modelId="{E0E017DF-E263-48B8-B444-5C7DA0931138}" type="presParOf" srcId="{A142E9A6-646B-447A-A688-49AA306A9E1F}" destId="{76C17611-2113-40AE-A065-C78F485F03B0}" srcOrd="0" destOrd="0" presId="urn:microsoft.com/office/officeart/2008/layout/AlternatingHexagons"/>
    <dgm:cxn modelId="{AAC03DF1-C8CF-4DE5-A4BC-A374B3B60FE7}" type="presParOf" srcId="{76C17611-2113-40AE-A065-C78F485F03B0}" destId="{FABFD765-6E76-4A44-BEAE-6AA86D902239}" srcOrd="0" destOrd="0" presId="urn:microsoft.com/office/officeart/2008/layout/AlternatingHexagons"/>
    <dgm:cxn modelId="{946F8430-05EB-4861-B6C7-6E6D6C15323F}" type="presParOf" srcId="{76C17611-2113-40AE-A065-C78F485F03B0}" destId="{8CD16F48-5302-4704-A04A-A980455CBD30}" srcOrd="1" destOrd="0" presId="urn:microsoft.com/office/officeart/2008/layout/AlternatingHexagons"/>
    <dgm:cxn modelId="{40336579-FBBE-4D7F-9F4C-81A063AC0FBC}" type="presParOf" srcId="{76C17611-2113-40AE-A065-C78F485F03B0}" destId="{166FBD81-2EB8-4F20-BAA5-B7B635C828C3}" srcOrd="2" destOrd="0" presId="urn:microsoft.com/office/officeart/2008/layout/AlternatingHexagons"/>
    <dgm:cxn modelId="{FA1BA662-8EA8-4494-A021-85A914BB028E}" type="presParOf" srcId="{76C17611-2113-40AE-A065-C78F485F03B0}" destId="{92FB9DDF-1DC1-4F6C-AE77-5CC38104219A}" srcOrd="3" destOrd="0" presId="urn:microsoft.com/office/officeart/2008/layout/AlternatingHexagons"/>
    <dgm:cxn modelId="{F95EF7A8-B008-4473-89A5-7D7DA8283BAD}" type="presParOf" srcId="{76C17611-2113-40AE-A065-C78F485F03B0}" destId="{9FC72BC5-A637-4116-8B63-06646B98E272}" srcOrd="4" destOrd="0" presId="urn:microsoft.com/office/officeart/2008/layout/AlternatingHexagons"/>
    <dgm:cxn modelId="{A804CFC2-3216-4F4D-BF65-25EFF328335D}" type="presParOf" srcId="{A142E9A6-646B-447A-A688-49AA306A9E1F}" destId="{F6EA16DB-D593-4DE1-BB32-02FDB4D2EDA2}" srcOrd="1" destOrd="0" presId="urn:microsoft.com/office/officeart/2008/layout/AlternatingHexagons"/>
    <dgm:cxn modelId="{E9CD8F86-43A4-4E87-91D0-158B984E8A7C}" type="presParOf" srcId="{A142E9A6-646B-447A-A688-49AA306A9E1F}" destId="{23064ED3-BA29-43B8-A1E8-080B8E81DAE9}" srcOrd="2" destOrd="0" presId="urn:microsoft.com/office/officeart/2008/layout/AlternatingHexagons"/>
    <dgm:cxn modelId="{430C7A18-BDCE-4358-8AC5-6F56A0D1E554}" type="presParOf" srcId="{23064ED3-BA29-43B8-A1E8-080B8E81DAE9}" destId="{77984F61-2571-462A-AAC4-69F1698C8505}" srcOrd="0" destOrd="0" presId="urn:microsoft.com/office/officeart/2008/layout/AlternatingHexagons"/>
    <dgm:cxn modelId="{78B4E14C-E577-4080-B777-CBEE257FDCB3}" type="presParOf" srcId="{23064ED3-BA29-43B8-A1E8-080B8E81DAE9}" destId="{9E857ADB-A0B7-4774-8559-8193F7A3B71D}" srcOrd="1" destOrd="0" presId="urn:microsoft.com/office/officeart/2008/layout/AlternatingHexagons"/>
    <dgm:cxn modelId="{25CF7549-2349-43F1-9B4A-80BB2ED970C2}" type="presParOf" srcId="{23064ED3-BA29-43B8-A1E8-080B8E81DAE9}" destId="{6FEAF33A-8AED-49A8-9824-84D331F7A7D0}" srcOrd="2" destOrd="0" presId="urn:microsoft.com/office/officeart/2008/layout/AlternatingHexagons"/>
    <dgm:cxn modelId="{378D48C4-3D2B-4441-B485-973654484518}" type="presParOf" srcId="{23064ED3-BA29-43B8-A1E8-080B8E81DAE9}" destId="{BAC8CA4E-EEF5-4379-90EF-5A8D61D269C6}" srcOrd="3" destOrd="0" presId="urn:microsoft.com/office/officeart/2008/layout/AlternatingHexagons"/>
    <dgm:cxn modelId="{A3FB7DF1-993D-40B1-8A12-072CE562D70B}" type="presParOf" srcId="{23064ED3-BA29-43B8-A1E8-080B8E81DAE9}" destId="{435CF238-3C69-4887-836E-3144D0A2D81D}" srcOrd="4" destOrd="0" presId="urn:microsoft.com/office/officeart/2008/layout/AlternatingHexagons"/>
    <dgm:cxn modelId="{BFE72161-668B-49C4-9A1F-BB9971870745}" type="presParOf" srcId="{A142E9A6-646B-447A-A688-49AA306A9E1F}" destId="{89CFCCF9-9042-42C1-8445-9F46E73BF90A}" srcOrd="3" destOrd="0" presId="urn:microsoft.com/office/officeart/2008/layout/AlternatingHexagons"/>
    <dgm:cxn modelId="{4A771617-134E-4570-A8B6-A6BF68ACBD80}" type="presParOf" srcId="{A142E9A6-646B-447A-A688-49AA306A9E1F}" destId="{5CE768E2-6748-4B3E-82B9-8CCAD3078E4C}" srcOrd="4" destOrd="0" presId="urn:microsoft.com/office/officeart/2008/layout/AlternatingHexagons"/>
    <dgm:cxn modelId="{45054937-5063-4445-8F08-802F788B0C5D}" type="presParOf" srcId="{5CE768E2-6748-4B3E-82B9-8CCAD3078E4C}" destId="{2E4B433F-0D82-4B38-8D0D-0A904D6EFF89}" srcOrd="0" destOrd="0" presId="urn:microsoft.com/office/officeart/2008/layout/AlternatingHexagons"/>
    <dgm:cxn modelId="{ED3C4E27-829B-449F-B033-4A0BD9CD8939}" type="presParOf" srcId="{5CE768E2-6748-4B3E-82B9-8CCAD3078E4C}" destId="{896E9C9B-BE0F-411C-996A-0F0E66940E82}" srcOrd="1" destOrd="0" presId="urn:microsoft.com/office/officeart/2008/layout/AlternatingHexagons"/>
    <dgm:cxn modelId="{916B139F-F070-4148-B04A-92C7E53729CA}" type="presParOf" srcId="{5CE768E2-6748-4B3E-82B9-8CCAD3078E4C}" destId="{27158854-922B-4A1A-B7D1-0319DA05F6D6}" srcOrd="2" destOrd="0" presId="urn:microsoft.com/office/officeart/2008/layout/AlternatingHexagons"/>
    <dgm:cxn modelId="{69016361-7771-4912-95BD-0E59D224BF9E}" type="presParOf" srcId="{5CE768E2-6748-4B3E-82B9-8CCAD3078E4C}" destId="{AF1CCC9B-C6E7-4A39-A995-D7E69122B561}" srcOrd="3" destOrd="0" presId="urn:microsoft.com/office/officeart/2008/layout/AlternatingHexagons"/>
    <dgm:cxn modelId="{FFFBD409-6942-4D2A-89CD-C01170A9B1B0}" type="presParOf" srcId="{5CE768E2-6748-4B3E-82B9-8CCAD3078E4C}" destId="{5B77D4F4-5EED-492E-80C8-260C709590D8}"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F36AE1-2404-4C9B-A930-36EC7F104A77}"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s-EC"/>
        </a:p>
      </dgm:t>
    </dgm:pt>
    <dgm:pt modelId="{9CCF7CEC-70BF-4D82-84C0-BD1C870E93DF}">
      <dgm:prSet phldrT="[Texto]" custT="1">
        <dgm:style>
          <a:lnRef idx="1">
            <a:schemeClr val="accent3"/>
          </a:lnRef>
          <a:fillRef idx="2">
            <a:schemeClr val="accent3"/>
          </a:fillRef>
          <a:effectRef idx="1">
            <a:schemeClr val="accent3"/>
          </a:effectRef>
          <a:fontRef idx="minor">
            <a:schemeClr val="dk1"/>
          </a:fontRef>
        </dgm:style>
      </dgm:prSet>
      <dgm:spPr>
        <a:solidFill>
          <a:srgbClr val="00B050"/>
        </a:solidFill>
      </dgm:spPr>
      <dgm:t>
        <a:bodyPr/>
        <a:lstStyle/>
        <a:p>
          <a:r>
            <a:rPr lang="es-ES" sz="2000" dirty="0" smtClean="0"/>
            <a:t>tradicionalmente, las escuelas no han enfatizado el desarrollo de destrezas no académicas, o actividades extracurriculares. </a:t>
          </a:r>
          <a:r>
            <a:rPr lang="es-EC" sz="2000" b="1" dirty="0" smtClean="0">
              <a:solidFill>
                <a:schemeClr val="bg1"/>
              </a:solidFill>
              <a:latin typeface="Aharoni" pitchFamily="2" charset="-79"/>
              <a:cs typeface="Aharoni" pitchFamily="2" charset="-79"/>
            </a:rPr>
            <a:t> </a:t>
          </a:r>
          <a:endParaRPr lang="es-EC" sz="2000" b="1" dirty="0">
            <a:solidFill>
              <a:schemeClr val="bg1"/>
            </a:solidFill>
            <a:latin typeface="Aharoni" pitchFamily="2" charset="-79"/>
            <a:cs typeface="Aharoni" pitchFamily="2" charset="-79"/>
          </a:endParaRPr>
        </a:p>
      </dgm:t>
    </dgm:pt>
    <dgm:pt modelId="{0C9E8CA9-F572-4E10-AE3D-D8B26267E918}" type="parTrans" cxnId="{C79C215A-48B3-4111-B5EE-D9B298964FF0}">
      <dgm:prSet/>
      <dgm:spPr/>
      <dgm:t>
        <a:bodyPr/>
        <a:lstStyle/>
        <a:p>
          <a:endParaRPr lang="es-EC" sz="1800" b="1">
            <a:solidFill>
              <a:schemeClr val="bg1"/>
            </a:solidFill>
            <a:latin typeface="Aharoni" pitchFamily="2" charset="-79"/>
            <a:cs typeface="Aharoni" pitchFamily="2" charset="-79"/>
          </a:endParaRPr>
        </a:p>
      </dgm:t>
    </dgm:pt>
    <dgm:pt modelId="{41C12A6B-382A-4C6C-8B2E-D402BB710B00}" type="sibTrans" cxnId="{C79C215A-48B3-4111-B5EE-D9B298964FF0}">
      <dgm:prSet/>
      <dgm:spPr/>
      <dgm:t>
        <a:bodyPr/>
        <a:lstStyle/>
        <a:p>
          <a:endParaRPr lang="es-EC" sz="1800" b="1">
            <a:solidFill>
              <a:schemeClr val="bg1"/>
            </a:solidFill>
            <a:latin typeface="Aharoni" pitchFamily="2" charset="-79"/>
            <a:cs typeface="Aharoni" pitchFamily="2" charset="-79"/>
          </a:endParaRPr>
        </a:p>
      </dgm:t>
    </dgm:pt>
    <dgm:pt modelId="{ACE50E1D-3639-4D60-AD67-06D84EAB283F}">
      <dgm:prSet phldrT="[Texto]" custT="1"/>
      <dgm:spPr>
        <a:solidFill>
          <a:srgbClr val="FFFF00"/>
        </a:solidFill>
      </dgm:spPr>
      <dgm:t>
        <a:bodyPr/>
        <a:lstStyle/>
        <a:p>
          <a:r>
            <a:rPr lang="es-ES" sz="2000" dirty="0" smtClean="0">
              <a:solidFill>
                <a:schemeClr val="tx1"/>
              </a:solidFill>
            </a:rPr>
            <a:t>Con frecuencia, estas, estas actividades se financian por grupos voluntarios o auxiliares, como asociaciones y organizaciones de padres de familia. </a:t>
          </a:r>
          <a:endParaRPr lang="es-EC" sz="2000" b="1" dirty="0">
            <a:solidFill>
              <a:schemeClr val="tx1"/>
            </a:solidFill>
            <a:latin typeface="Aharoni" pitchFamily="2" charset="-79"/>
            <a:cs typeface="Aharoni" pitchFamily="2" charset="-79"/>
          </a:endParaRPr>
        </a:p>
      </dgm:t>
    </dgm:pt>
    <dgm:pt modelId="{F152DBC2-8D86-4BFB-BF92-960A47A42257}" type="parTrans" cxnId="{3218E679-1203-4144-A32C-1505CF6FB0F1}">
      <dgm:prSet/>
      <dgm:spPr/>
      <dgm:t>
        <a:bodyPr/>
        <a:lstStyle/>
        <a:p>
          <a:endParaRPr lang="es-EC" sz="1800" b="1">
            <a:solidFill>
              <a:schemeClr val="bg1"/>
            </a:solidFill>
            <a:latin typeface="Aharoni" pitchFamily="2" charset="-79"/>
            <a:cs typeface="Aharoni" pitchFamily="2" charset="-79"/>
          </a:endParaRPr>
        </a:p>
      </dgm:t>
    </dgm:pt>
    <dgm:pt modelId="{46AE8AE9-3A18-4110-B8A9-6B01F20F7423}" type="sibTrans" cxnId="{3218E679-1203-4144-A32C-1505CF6FB0F1}">
      <dgm:prSet/>
      <dgm:spPr/>
      <dgm:t>
        <a:bodyPr/>
        <a:lstStyle/>
        <a:p>
          <a:endParaRPr lang="es-EC" sz="1800" b="1">
            <a:solidFill>
              <a:schemeClr val="bg1"/>
            </a:solidFill>
            <a:latin typeface="Aharoni" pitchFamily="2" charset="-79"/>
            <a:cs typeface="Aharoni" pitchFamily="2" charset="-79"/>
          </a:endParaRPr>
        </a:p>
      </dgm:t>
    </dgm:pt>
    <dgm:pt modelId="{F7E151D8-F35F-4172-BD05-4ED4375D10D1}">
      <dgm:prSet phldrT="[Texto]" custT="1"/>
      <dgm:spPr>
        <a:solidFill>
          <a:schemeClr val="accent5">
            <a:lumMod val="60000"/>
            <a:lumOff val="40000"/>
          </a:schemeClr>
        </a:solidFill>
      </dgm:spPr>
      <dgm:t>
        <a:bodyPr/>
        <a:lstStyle/>
        <a:p>
          <a:r>
            <a:rPr lang="es-ES" sz="2000" dirty="0" smtClean="0">
              <a:solidFill>
                <a:schemeClr val="tx1"/>
              </a:solidFill>
            </a:rPr>
            <a:t>Son consideradas actividades extracurriculares aquellas en las que participan los alumnos, en horario pos escolar, que no se incluyen en el currículo así como los clubes deportivos y otras actividades sociales</a:t>
          </a:r>
          <a:r>
            <a:rPr lang="es-ES" sz="2000" dirty="0" smtClean="0"/>
            <a:t>. .</a:t>
          </a:r>
          <a:r>
            <a:rPr lang="es-EC" sz="2000" b="1" dirty="0" smtClean="0">
              <a:solidFill>
                <a:schemeClr val="bg1"/>
              </a:solidFill>
              <a:latin typeface="Aharoni" pitchFamily="2" charset="-79"/>
              <a:cs typeface="Aharoni" pitchFamily="2" charset="-79"/>
            </a:rPr>
            <a:t> </a:t>
          </a:r>
          <a:endParaRPr lang="es-EC" sz="2000" b="1" dirty="0">
            <a:solidFill>
              <a:schemeClr val="bg1"/>
            </a:solidFill>
            <a:latin typeface="Aharoni" pitchFamily="2" charset="-79"/>
            <a:cs typeface="Aharoni" pitchFamily="2" charset="-79"/>
          </a:endParaRPr>
        </a:p>
      </dgm:t>
    </dgm:pt>
    <dgm:pt modelId="{0B8F2DCA-BCB9-424D-BF5E-D9DB53AC6EFF}" type="parTrans" cxnId="{BE9227C8-8BBE-44AC-A83D-EEDB886BF3F7}">
      <dgm:prSet/>
      <dgm:spPr/>
      <dgm:t>
        <a:bodyPr/>
        <a:lstStyle/>
        <a:p>
          <a:endParaRPr lang="es-EC" sz="1800" b="1">
            <a:solidFill>
              <a:schemeClr val="bg1"/>
            </a:solidFill>
            <a:latin typeface="Aharoni" pitchFamily="2" charset="-79"/>
            <a:cs typeface="Aharoni" pitchFamily="2" charset="-79"/>
          </a:endParaRPr>
        </a:p>
      </dgm:t>
    </dgm:pt>
    <dgm:pt modelId="{99AB733D-38EC-4DE5-B3FB-627E124BCB34}" type="sibTrans" cxnId="{BE9227C8-8BBE-44AC-A83D-EEDB886BF3F7}">
      <dgm:prSet/>
      <dgm:spPr/>
      <dgm:t>
        <a:bodyPr/>
        <a:lstStyle/>
        <a:p>
          <a:endParaRPr lang="es-EC" sz="1800" b="1">
            <a:solidFill>
              <a:schemeClr val="bg1"/>
            </a:solidFill>
            <a:latin typeface="Aharoni" pitchFamily="2" charset="-79"/>
            <a:cs typeface="Aharoni" pitchFamily="2" charset="-79"/>
          </a:endParaRPr>
        </a:p>
      </dgm:t>
    </dgm:pt>
    <dgm:pt modelId="{9136AFD4-6BA2-4F27-BE17-D7D0083ED932}" type="pres">
      <dgm:prSet presAssocID="{71F36AE1-2404-4C9B-A930-36EC7F104A77}" presName="Name0" presStyleCnt="0">
        <dgm:presLayoutVars>
          <dgm:chMax/>
          <dgm:chPref val="3"/>
          <dgm:dir/>
          <dgm:animOne val="branch"/>
          <dgm:animLvl val="lvl"/>
        </dgm:presLayoutVars>
      </dgm:prSet>
      <dgm:spPr/>
      <dgm:t>
        <a:bodyPr/>
        <a:lstStyle/>
        <a:p>
          <a:endParaRPr lang="es-EC"/>
        </a:p>
      </dgm:t>
    </dgm:pt>
    <dgm:pt modelId="{6ABE6386-8F1F-4C8D-B384-287540562FF6}" type="pres">
      <dgm:prSet presAssocID="{9CCF7CEC-70BF-4D82-84C0-BD1C870E93DF}" presName="composite" presStyleCnt="0"/>
      <dgm:spPr/>
    </dgm:pt>
    <dgm:pt modelId="{520E54E0-F158-4226-BE0E-DD3FA0316642}" type="pres">
      <dgm:prSet presAssocID="{9CCF7CEC-70BF-4D82-84C0-BD1C870E93DF}" presName="FirstChild" presStyleLbl="revTx" presStyleIdx="0" presStyleCnt="3" custScaleX="78051" custLinFactNeighborX="-7778" custLinFactNeighborY="-97">
        <dgm:presLayoutVars>
          <dgm:chMax val="0"/>
          <dgm:chPref val="0"/>
          <dgm:bulletEnabled val="1"/>
        </dgm:presLayoutVars>
      </dgm:prSet>
      <dgm:spPr/>
      <dgm:t>
        <a:bodyPr/>
        <a:lstStyle/>
        <a:p>
          <a:endParaRPr lang="es-EC"/>
        </a:p>
      </dgm:t>
    </dgm:pt>
    <dgm:pt modelId="{993D1CDD-2332-4068-9BEE-333D8DEC4B15}" type="pres">
      <dgm:prSet presAssocID="{9CCF7CEC-70BF-4D82-84C0-BD1C870E93DF}" presName="Parent" presStyleLbl="alignNode1" presStyleIdx="0" presStyleCnt="3" custScaleX="323532" custScaleY="81972" custLinFactX="3469" custLinFactY="47801" custLinFactNeighborX="100000" custLinFactNeighborY="100000">
        <dgm:presLayoutVars>
          <dgm:chMax val="3"/>
          <dgm:chPref val="3"/>
          <dgm:bulletEnabled val="1"/>
        </dgm:presLayoutVars>
      </dgm:prSet>
      <dgm:spPr/>
      <dgm:t>
        <a:bodyPr/>
        <a:lstStyle/>
        <a:p>
          <a:endParaRPr lang="es-EC"/>
        </a:p>
      </dgm:t>
    </dgm:pt>
    <dgm:pt modelId="{FE84D058-6CA4-4654-BC07-141674086FE9}" type="pres">
      <dgm:prSet presAssocID="{9CCF7CEC-70BF-4D82-84C0-BD1C870E93DF}" presName="Accent" presStyleLbl="parChTrans1D1" presStyleIdx="0" presStyleCnt="3" custFlipVert="1" custFlipHor="1" custSzY="2418866" custScaleX="44157" custLinFactY="-56209" custLinFactNeighborX="9413" custLinFactNeighborY="-100000"/>
      <dgm:spPr/>
    </dgm:pt>
    <dgm:pt modelId="{C4105333-4393-489B-B77F-D4E23B676DAD}" type="pres">
      <dgm:prSet presAssocID="{41C12A6B-382A-4C6C-8B2E-D402BB710B00}" presName="sibTrans" presStyleCnt="0"/>
      <dgm:spPr/>
    </dgm:pt>
    <dgm:pt modelId="{BEA68DD6-C7CD-420C-A842-0122346D3590}" type="pres">
      <dgm:prSet presAssocID="{ACE50E1D-3639-4D60-AD67-06D84EAB283F}" presName="composite" presStyleCnt="0"/>
      <dgm:spPr/>
    </dgm:pt>
    <dgm:pt modelId="{A0116262-7057-4755-93DC-6BF26BD86699}" type="pres">
      <dgm:prSet presAssocID="{ACE50E1D-3639-4D60-AD67-06D84EAB283F}" presName="FirstChild" presStyleLbl="revTx" presStyleIdx="1" presStyleCnt="3" custFlipVert="1" custFlipHor="1" custScaleX="46832" custScaleY="109821" custLinFactNeighborX="-32716" custLinFactNeighborY="42876">
        <dgm:presLayoutVars>
          <dgm:chMax val="0"/>
          <dgm:chPref val="0"/>
          <dgm:bulletEnabled val="1"/>
        </dgm:presLayoutVars>
      </dgm:prSet>
      <dgm:spPr/>
      <dgm:t>
        <a:bodyPr/>
        <a:lstStyle/>
        <a:p>
          <a:endParaRPr lang="es-EC"/>
        </a:p>
      </dgm:t>
    </dgm:pt>
    <dgm:pt modelId="{2A599949-312B-469E-B7EE-66B95ADF6136}" type="pres">
      <dgm:prSet presAssocID="{ACE50E1D-3639-4D60-AD67-06D84EAB283F}" presName="Parent" presStyleLbl="alignNode1" presStyleIdx="1" presStyleCnt="3" custScaleX="324461" custScaleY="90948" custLinFactNeighborX="83247" custLinFactNeighborY="55290">
        <dgm:presLayoutVars>
          <dgm:chMax val="3"/>
          <dgm:chPref val="3"/>
          <dgm:bulletEnabled val="1"/>
        </dgm:presLayoutVars>
      </dgm:prSet>
      <dgm:spPr/>
      <dgm:t>
        <a:bodyPr/>
        <a:lstStyle/>
        <a:p>
          <a:endParaRPr lang="es-EC"/>
        </a:p>
      </dgm:t>
    </dgm:pt>
    <dgm:pt modelId="{94FAFE79-0138-47C4-9D3C-5F445EFBF219}" type="pres">
      <dgm:prSet presAssocID="{ACE50E1D-3639-4D60-AD67-06D84EAB283F}" presName="Accent" presStyleLbl="parChTrans1D1" presStyleIdx="1" presStyleCnt="3" custSzY="68452" custScaleX="70820" custLinFactNeighborX="-2162" custLinFactNeighborY="-9878"/>
      <dgm:spPr/>
    </dgm:pt>
    <dgm:pt modelId="{2F74044E-C702-4B4E-99E7-2BFE502C8FD0}" type="pres">
      <dgm:prSet presAssocID="{46AE8AE9-3A18-4110-B8A9-6B01F20F7423}" presName="sibTrans" presStyleCnt="0"/>
      <dgm:spPr/>
    </dgm:pt>
    <dgm:pt modelId="{89EA14BE-0F46-4FB4-A078-708B3C52032B}" type="pres">
      <dgm:prSet presAssocID="{F7E151D8-F35F-4172-BD05-4ED4375D10D1}" presName="composite" presStyleCnt="0"/>
      <dgm:spPr/>
    </dgm:pt>
    <dgm:pt modelId="{7EEA5B5A-30C8-4CF9-8420-D67126DA0412}" type="pres">
      <dgm:prSet presAssocID="{F7E151D8-F35F-4172-BD05-4ED4375D10D1}" presName="FirstChild" presStyleLbl="revTx" presStyleIdx="2" presStyleCnt="3" custScaleX="69878" custScaleY="22194" custLinFactNeighborX="-5700" custLinFactNeighborY="-22569">
        <dgm:presLayoutVars>
          <dgm:chMax val="0"/>
          <dgm:chPref val="0"/>
          <dgm:bulletEnabled val="1"/>
        </dgm:presLayoutVars>
      </dgm:prSet>
      <dgm:spPr/>
      <dgm:t>
        <a:bodyPr/>
        <a:lstStyle/>
        <a:p>
          <a:endParaRPr lang="es-EC"/>
        </a:p>
      </dgm:t>
    </dgm:pt>
    <dgm:pt modelId="{9C94A574-6294-485E-B805-A9A694CC70DA}" type="pres">
      <dgm:prSet presAssocID="{F7E151D8-F35F-4172-BD05-4ED4375D10D1}" presName="Parent" presStyleLbl="alignNode1" presStyleIdx="2" presStyleCnt="3" custScaleX="323055" custScaleY="85510" custLinFactY="-100000" custLinFactNeighborX="97772" custLinFactNeighborY="-174438">
        <dgm:presLayoutVars>
          <dgm:chMax val="3"/>
          <dgm:chPref val="3"/>
          <dgm:bulletEnabled val="1"/>
        </dgm:presLayoutVars>
      </dgm:prSet>
      <dgm:spPr/>
      <dgm:t>
        <a:bodyPr/>
        <a:lstStyle/>
        <a:p>
          <a:endParaRPr lang="es-EC"/>
        </a:p>
      </dgm:t>
    </dgm:pt>
    <dgm:pt modelId="{9B49EB1F-4419-4C88-93E7-0287021F57D8}" type="pres">
      <dgm:prSet presAssocID="{F7E151D8-F35F-4172-BD05-4ED4375D10D1}" presName="Accent" presStyleLbl="parChTrans1D1" presStyleIdx="2" presStyleCnt="3" custFlipVert="1" custSzY="45720" custScaleX="71003" custLinFactNeighborX="-22959" custLinFactNeighborY="664"/>
      <dgm:spPr/>
    </dgm:pt>
  </dgm:ptLst>
  <dgm:cxnLst>
    <dgm:cxn modelId="{C79C215A-48B3-4111-B5EE-D9B298964FF0}" srcId="{71F36AE1-2404-4C9B-A930-36EC7F104A77}" destId="{9CCF7CEC-70BF-4D82-84C0-BD1C870E93DF}" srcOrd="0" destOrd="0" parTransId="{0C9E8CA9-F572-4E10-AE3D-D8B26267E918}" sibTransId="{41C12A6B-382A-4C6C-8B2E-D402BB710B00}"/>
    <dgm:cxn modelId="{3218E679-1203-4144-A32C-1505CF6FB0F1}" srcId="{71F36AE1-2404-4C9B-A930-36EC7F104A77}" destId="{ACE50E1D-3639-4D60-AD67-06D84EAB283F}" srcOrd="1" destOrd="0" parTransId="{F152DBC2-8D86-4BFB-BF92-960A47A42257}" sibTransId="{46AE8AE9-3A18-4110-B8A9-6B01F20F7423}"/>
    <dgm:cxn modelId="{BE9227C8-8BBE-44AC-A83D-EEDB886BF3F7}" srcId="{71F36AE1-2404-4C9B-A930-36EC7F104A77}" destId="{F7E151D8-F35F-4172-BD05-4ED4375D10D1}" srcOrd="2" destOrd="0" parTransId="{0B8F2DCA-BCB9-424D-BF5E-D9DB53AC6EFF}" sibTransId="{99AB733D-38EC-4DE5-B3FB-627E124BCB34}"/>
    <dgm:cxn modelId="{031532B4-ADDD-4B12-A53B-368860E774AC}" type="presOf" srcId="{71F36AE1-2404-4C9B-A930-36EC7F104A77}" destId="{9136AFD4-6BA2-4F27-BE17-D7D0083ED932}" srcOrd="0" destOrd="0" presId="urn:microsoft.com/office/officeart/2011/layout/TabList"/>
    <dgm:cxn modelId="{860ABFBA-65EB-4D63-87AC-A229147ADFC1}" type="presOf" srcId="{F7E151D8-F35F-4172-BD05-4ED4375D10D1}" destId="{9C94A574-6294-485E-B805-A9A694CC70DA}" srcOrd="0" destOrd="0" presId="urn:microsoft.com/office/officeart/2011/layout/TabList"/>
    <dgm:cxn modelId="{872D1070-1F99-4D84-8451-49F516C960B4}" type="presOf" srcId="{9CCF7CEC-70BF-4D82-84C0-BD1C870E93DF}" destId="{993D1CDD-2332-4068-9BEE-333D8DEC4B15}" srcOrd="0" destOrd="0" presId="urn:microsoft.com/office/officeart/2011/layout/TabList"/>
    <dgm:cxn modelId="{CA4A263E-D2DA-47B7-91DB-BBD60DB37527}" type="presOf" srcId="{ACE50E1D-3639-4D60-AD67-06D84EAB283F}" destId="{2A599949-312B-469E-B7EE-66B95ADF6136}" srcOrd="0" destOrd="0" presId="urn:microsoft.com/office/officeart/2011/layout/TabList"/>
    <dgm:cxn modelId="{62B68131-4F30-4B99-BA6F-7B7EE9807E4F}" type="presParOf" srcId="{9136AFD4-6BA2-4F27-BE17-D7D0083ED932}" destId="{6ABE6386-8F1F-4C8D-B384-287540562FF6}" srcOrd="0" destOrd="0" presId="urn:microsoft.com/office/officeart/2011/layout/TabList"/>
    <dgm:cxn modelId="{FB164C1A-DB27-48D9-899A-E45F46E5ED63}" type="presParOf" srcId="{6ABE6386-8F1F-4C8D-B384-287540562FF6}" destId="{520E54E0-F158-4226-BE0E-DD3FA0316642}" srcOrd="0" destOrd="0" presId="urn:microsoft.com/office/officeart/2011/layout/TabList"/>
    <dgm:cxn modelId="{1A086896-BECB-41F9-B4C2-65D3C72FBE20}" type="presParOf" srcId="{6ABE6386-8F1F-4C8D-B384-287540562FF6}" destId="{993D1CDD-2332-4068-9BEE-333D8DEC4B15}" srcOrd="1" destOrd="0" presId="urn:microsoft.com/office/officeart/2011/layout/TabList"/>
    <dgm:cxn modelId="{FEEB00E6-E481-4707-9DA4-FE232F421D4C}" type="presParOf" srcId="{6ABE6386-8F1F-4C8D-B384-287540562FF6}" destId="{FE84D058-6CA4-4654-BC07-141674086FE9}" srcOrd="2" destOrd="0" presId="urn:microsoft.com/office/officeart/2011/layout/TabList"/>
    <dgm:cxn modelId="{4947D044-BA91-47F3-9C9B-56ED5413A7B6}" type="presParOf" srcId="{9136AFD4-6BA2-4F27-BE17-D7D0083ED932}" destId="{C4105333-4393-489B-B77F-D4E23B676DAD}" srcOrd="1" destOrd="0" presId="urn:microsoft.com/office/officeart/2011/layout/TabList"/>
    <dgm:cxn modelId="{C88D1C48-7A24-4D98-A29C-CC40C91B6571}" type="presParOf" srcId="{9136AFD4-6BA2-4F27-BE17-D7D0083ED932}" destId="{BEA68DD6-C7CD-420C-A842-0122346D3590}" srcOrd="2" destOrd="0" presId="urn:microsoft.com/office/officeart/2011/layout/TabList"/>
    <dgm:cxn modelId="{81843209-2A0C-4B22-90B0-8F199DED44DD}" type="presParOf" srcId="{BEA68DD6-C7CD-420C-A842-0122346D3590}" destId="{A0116262-7057-4755-93DC-6BF26BD86699}" srcOrd="0" destOrd="0" presId="urn:microsoft.com/office/officeart/2011/layout/TabList"/>
    <dgm:cxn modelId="{023B2BD6-F902-4948-AB89-B4A972759102}" type="presParOf" srcId="{BEA68DD6-C7CD-420C-A842-0122346D3590}" destId="{2A599949-312B-469E-B7EE-66B95ADF6136}" srcOrd="1" destOrd="0" presId="urn:microsoft.com/office/officeart/2011/layout/TabList"/>
    <dgm:cxn modelId="{5118A962-7623-4ECA-9EC5-A4449BD7986B}" type="presParOf" srcId="{BEA68DD6-C7CD-420C-A842-0122346D3590}" destId="{94FAFE79-0138-47C4-9D3C-5F445EFBF219}" srcOrd="2" destOrd="0" presId="urn:microsoft.com/office/officeart/2011/layout/TabList"/>
    <dgm:cxn modelId="{BFEFCADE-6CFD-45C9-99EE-D6DA04656479}" type="presParOf" srcId="{9136AFD4-6BA2-4F27-BE17-D7D0083ED932}" destId="{2F74044E-C702-4B4E-99E7-2BFE502C8FD0}" srcOrd="3" destOrd="0" presId="urn:microsoft.com/office/officeart/2011/layout/TabList"/>
    <dgm:cxn modelId="{A8BB0D6B-3BEF-4C0D-9D02-798A8913572E}" type="presParOf" srcId="{9136AFD4-6BA2-4F27-BE17-D7D0083ED932}" destId="{89EA14BE-0F46-4FB4-A078-708B3C52032B}" srcOrd="4" destOrd="0" presId="urn:microsoft.com/office/officeart/2011/layout/TabList"/>
    <dgm:cxn modelId="{AD183074-8501-4527-A8DD-72EB915E29AD}" type="presParOf" srcId="{89EA14BE-0F46-4FB4-A078-708B3C52032B}" destId="{7EEA5B5A-30C8-4CF9-8420-D67126DA0412}" srcOrd="0" destOrd="0" presId="urn:microsoft.com/office/officeart/2011/layout/TabList"/>
    <dgm:cxn modelId="{505DC7CC-FE91-4095-A467-83947D19D957}" type="presParOf" srcId="{89EA14BE-0F46-4FB4-A078-708B3C52032B}" destId="{9C94A574-6294-485E-B805-A9A694CC70DA}" srcOrd="1" destOrd="0" presId="urn:microsoft.com/office/officeart/2011/layout/TabList"/>
    <dgm:cxn modelId="{EB736AD9-9CDD-4274-A68F-29F813A858B9}" type="presParOf" srcId="{89EA14BE-0F46-4FB4-A078-708B3C52032B}" destId="{9B49EB1F-4419-4C88-93E7-0287021F57D8}" srcOrd="2" destOrd="0" presId="urn:microsoft.com/office/officeart/2011/layout/Tab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ACDC2D-F2B2-447E-BD33-C16C9D1AEC01}"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s-EC"/>
        </a:p>
      </dgm:t>
    </dgm:pt>
    <dgm:pt modelId="{65654637-8C8D-4092-A67A-2003A25A6863}">
      <dgm:prSet phldrT="[Texto]"/>
      <dgm:spPr/>
      <dgm:t>
        <a:bodyPr/>
        <a:lstStyle/>
        <a:p>
          <a:r>
            <a:rPr lang="es-ES" b="0" dirty="0" smtClean="0"/>
            <a:t>UTILIZAR EL JUEGO COMO MEDIO DE APRENDIZAJE </a:t>
          </a:r>
          <a:endParaRPr lang="es-EC" b="0" dirty="0"/>
        </a:p>
      </dgm:t>
    </dgm:pt>
    <dgm:pt modelId="{8D5CA896-A132-4368-9BEF-120E761CE600}" type="parTrans" cxnId="{76F35546-91C4-4923-ABF8-BB073621606B}">
      <dgm:prSet/>
      <dgm:spPr/>
      <dgm:t>
        <a:bodyPr/>
        <a:lstStyle/>
        <a:p>
          <a:endParaRPr lang="es-EC"/>
        </a:p>
      </dgm:t>
    </dgm:pt>
    <dgm:pt modelId="{081E5B00-1388-45C1-B0DF-E94AF90C3CEF}" type="sibTrans" cxnId="{76F35546-91C4-4923-ABF8-BB073621606B}">
      <dgm:prSet/>
      <dgm:spPr/>
      <dgm:t>
        <a:bodyPr/>
        <a:lstStyle/>
        <a:p>
          <a:endParaRPr lang="es-EC"/>
        </a:p>
      </dgm:t>
    </dgm:pt>
    <dgm:pt modelId="{5EDE1001-02E9-4FD6-AFB7-8ADB4BF5ADF3}">
      <dgm:prSet phldrT="[Texto]"/>
      <dgm:spPr/>
      <dgm:t>
        <a:bodyPr/>
        <a:lstStyle/>
        <a:p>
          <a:r>
            <a:rPr lang="es-ES" dirty="0" smtClean="0"/>
            <a:t>PRINCIPIOS PEDAGÓGICOS PARA EL DISEÑO DE JUEGOS </a:t>
          </a:r>
          <a:endParaRPr lang="es-EC" dirty="0"/>
        </a:p>
      </dgm:t>
    </dgm:pt>
    <dgm:pt modelId="{FF466866-75DB-4503-8A0C-70178D0659DC}" type="parTrans" cxnId="{A14344AE-3ADA-4907-9560-1214EF736655}">
      <dgm:prSet/>
      <dgm:spPr/>
      <dgm:t>
        <a:bodyPr/>
        <a:lstStyle/>
        <a:p>
          <a:endParaRPr lang="es-EC"/>
        </a:p>
      </dgm:t>
    </dgm:pt>
    <dgm:pt modelId="{B723992B-67C7-4D7C-BCC5-086A56494D00}" type="sibTrans" cxnId="{A14344AE-3ADA-4907-9560-1214EF736655}">
      <dgm:prSet/>
      <dgm:spPr/>
      <dgm:t>
        <a:bodyPr/>
        <a:lstStyle/>
        <a:p>
          <a:endParaRPr lang="es-EC"/>
        </a:p>
      </dgm:t>
    </dgm:pt>
    <dgm:pt modelId="{D2FC0DCF-D19B-40EA-9F2F-A5B736BEFB2A}">
      <dgm:prSet phldrT="[Texto]"/>
      <dgm:spPr/>
      <dgm:t>
        <a:bodyPr/>
        <a:lstStyle/>
        <a:p>
          <a:r>
            <a:rPr lang="es-ES" dirty="0" smtClean="0"/>
            <a:t>AFIANZAR LAS HABILIDADES MOTRICES BÁSICAS</a:t>
          </a:r>
          <a:endParaRPr lang="es-EC" dirty="0"/>
        </a:p>
      </dgm:t>
    </dgm:pt>
    <dgm:pt modelId="{C2AE6B9B-A34E-4B8E-9D64-91E8BECA9ECB}" type="sibTrans" cxnId="{377633AB-25CA-4ADB-8CD8-E012D3E75080}">
      <dgm:prSet/>
      <dgm:spPr/>
      <dgm:t>
        <a:bodyPr/>
        <a:lstStyle/>
        <a:p>
          <a:endParaRPr lang="es-EC"/>
        </a:p>
      </dgm:t>
    </dgm:pt>
    <dgm:pt modelId="{9F2F0A6A-0480-49C4-BE79-E4232C6C02A4}" type="parTrans" cxnId="{377633AB-25CA-4ADB-8CD8-E012D3E75080}">
      <dgm:prSet/>
      <dgm:spPr/>
      <dgm:t>
        <a:bodyPr/>
        <a:lstStyle/>
        <a:p>
          <a:endParaRPr lang="es-EC"/>
        </a:p>
      </dgm:t>
    </dgm:pt>
    <dgm:pt modelId="{272E9A16-F685-4A5F-BEBA-655A170F0B61}" type="pres">
      <dgm:prSet presAssocID="{B3ACDC2D-F2B2-447E-BD33-C16C9D1AEC01}" presName="Name0" presStyleCnt="0">
        <dgm:presLayoutVars>
          <dgm:chMax/>
          <dgm:chPref/>
          <dgm:dir/>
        </dgm:presLayoutVars>
      </dgm:prSet>
      <dgm:spPr/>
      <dgm:t>
        <a:bodyPr/>
        <a:lstStyle/>
        <a:p>
          <a:endParaRPr lang="es-EC"/>
        </a:p>
      </dgm:t>
    </dgm:pt>
    <dgm:pt modelId="{91AFD9B7-EC48-4CDE-91BE-4FBD27888E2D}" type="pres">
      <dgm:prSet presAssocID="{65654637-8C8D-4092-A67A-2003A25A6863}" presName="parenttextcomposite" presStyleCnt="0"/>
      <dgm:spPr/>
    </dgm:pt>
    <dgm:pt modelId="{8C377462-DEFE-4DA2-831F-F3CE40BDA96F}" type="pres">
      <dgm:prSet presAssocID="{65654637-8C8D-4092-A67A-2003A25A6863}" presName="parenttext" presStyleLbl="revTx" presStyleIdx="0" presStyleCnt="3">
        <dgm:presLayoutVars>
          <dgm:chMax/>
          <dgm:chPref val="2"/>
          <dgm:bulletEnabled val="1"/>
        </dgm:presLayoutVars>
      </dgm:prSet>
      <dgm:spPr/>
      <dgm:t>
        <a:bodyPr/>
        <a:lstStyle/>
        <a:p>
          <a:endParaRPr lang="es-EC"/>
        </a:p>
      </dgm:t>
    </dgm:pt>
    <dgm:pt modelId="{2C93FBF8-2E39-46C4-B161-199D6620E7EB}" type="pres">
      <dgm:prSet presAssocID="{65654637-8C8D-4092-A67A-2003A25A6863}" presName="parallelogramComposite" presStyleCnt="0"/>
      <dgm:spPr/>
    </dgm:pt>
    <dgm:pt modelId="{1921DE32-B10D-463F-B2AB-F5A1140C0565}" type="pres">
      <dgm:prSet presAssocID="{65654637-8C8D-4092-A67A-2003A25A6863}" presName="parallelogram1" presStyleLbl="alignNode1" presStyleIdx="0" presStyleCnt="21"/>
      <dgm:spPr/>
    </dgm:pt>
    <dgm:pt modelId="{602C7AAB-1D8F-4CDC-9956-FDFD9E881683}" type="pres">
      <dgm:prSet presAssocID="{65654637-8C8D-4092-A67A-2003A25A6863}" presName="parallelogram2" presStyleLbl="alignNode1" presStyleIdx="1" presStyleCnt="21">
        <dgm:style>
          <a:lnRef idx="2">
            <a:schemeClr val="accent2">
              <a:shade val="50000"/>
            </a:schemeClr>
          </a:lnRef>
          <a:fillRef idx="1">
            <a:schemeClr val="accent2"/>
          </a:fillRef>
          <a:effectRef idx="0">
            <a:schemeClr val="accent2"/>
          </a:effectRef>
          <a:fontRef idx="minor">
            <a:schemeClr val="lt1"/>
          </a:fontRef>
        </dgm:style>
      </dgm:prSet>
      <dgm:spPr/>
    </dgm:pt>
    <dgm:pt modelId="{0CEF4D24-67EA-4B3A-BA30-2FB2E74FC75C}" type="pres">
      <dgm:prSet presAssocID="{65654637-8C8D-4092-A67A-2003A25A6863}" presName="parallelogram3" presStyleLbl="alignNode1" presStyleIdx="2" presStyleCnt="21"/>
      <dgm:spPr/>
    </dgm:pt>
    <dgm:pt modelId="{F97E0C3E-63EA-486C-B09A-4D8A03FF7067}" type="pres">
      <dgm:prSet presAssocID="{65654637-8C8D-4092-A67A-2003A25A6863}" presName="parallelogram4" presStyleLbl="alignNode1" presStyleIdx="3" presStyleCnt="21">
        <dgm:style>
          <a:lnRef idx="2">
            <a:schemeClr val="accent2">
              <a:shade val="50000"/>
            </a:schemeClr>
          </a:lnRef>
          <a:fillRef idx="1">
            <a:schemeClr val="accent2"/>
          </a:fillRef>
          <a:effectRef idx="0">
            <a:schemeClr val="accent2"/>
          </a:effectRef>
          <a:fontRef idx="minor">
            <a:schemeClr val="lt1"/>
          </a:fontRef>
        </dgm:style>
      </dgm:prSet>
      <dgm:spPr/>
    </dgm:pt>
    <dgm:pt modelId="{FC8DC302-2A94-467D-A5F3-EE74C50120E9}" type="pres">
      <dgm:prSet presAssocID="{65654637-8C8D-4092-A67A-2003A25A6863}" presName="parallelogram5" presStyleLbl="alignNode1" presStyleIdx="4" presStyleCnt="21"/>
      <dgm:spPr/>
    </dgm:pt>
    <dgm:pt modelId="{AD7E7811-63BD-40C2-B637-C0DCAED27F17}" type="pres">
      <dgm:prSet presAssocID="{65654637-8C8D-4092-A67A-2003A25A6863}" presName="parallelogram6" presStyleLbl="alignNode1" presStyleIdx="5" presStyleCnt="21">
        <dgm:style>
          <a:lnRef idx="2">
            <a:schemeClr val="accent2">
              <a:shade val="50000"/>
            </a:schemeClr>
          </a:lnRef>
          <a:fillRef idx="1">
            <a:schemeClr val="accent2"/>
          </a:fillRef>
          <a:effectRef idx="0">
            <a:schemeClr val="accent2"/>
          </a:effectRef>
          <a:fontRef idx="minor">
            <a:schemeClr val="lt1"/>
          </a:fontRef>
        </dgm:style>
      </dgm:prSet>
      <dgm:spPr/>
    </dgm:pt>
    <dgm:pt modelId="{AE7B1CD8-9F7D-4CCE-83C6-CCEE24B84E57}" type="pres">
      <dgm:prSet presAssocID="{65654637-8C8D-4092-A67A-2003A25A6863}" presName="parallelogram7" presStyleLbl="alignNode1" presStyleIdx="6" presStyleCnt="21"/>
      <dgm:spPr/>
    </dgm:pt>
    <dgm:pt modelId="{59DF612B-3063-4CA4-87A4-199CD6101CF9}" type="pres">
      <dgm:prSet presAssocID="{081E5B00-1388-45C1-B0DF-E94AF90C3CEF}" presName="sibTrans" presStyleCnt="0"/>
      <dgm:spPr/>
    </dgm:pt>
    <dgm:pt modelId="{A5A7E589-58EE-4FF4-A86B-634284AA6A14}" type="pres">
      <dgm:prSet presAssocID="{5EDE1001-02E9-4FD6-AFB7-8ADB4BF5ADF3}" presName="parenttextcomposite" presStyleCnt="0"/>
      <dgm:spPr/>
    </dgm:pt>
    <dgm:pt modelId="{DA4EB2FD-A961-49DB-BEB2-40B5599B1DD1}" type="pres">
      <dgm:prSet presAssocID="{5EDE1001-02E9-4FD6-AFB7-8ADB4BF5ADF3}" presName="parenttext" presStyleLbl="revTx" presStyleIdx="1" presStyleCnt="3">
        <dgm:presLayoutVars>
          <dgm:chMax/>
          <dgm:chPref val="2"/>
          <dgm:bulletEnabled val="1"/>
        </dgm:presLayoutVars>
      </dgm:prSet>
      <dgm:spPr/>
      <dgm:t>
        <a:bodyPr/>
        <a:lstStyle/>
        <a:p>
          <a:endParaRPr lang="es-EC"/>
        </a:p>
      </dgm:t>
    </dgm:pt>
    <dgm:pt modelId="{D13CCA13-D9A7-4FA9-8EAD-FB7B3CB3EC81}" type="pres">
      <dgm:prSet presAssocID="{5EDE1001-02E9-4FD6-AFB7-8ADB4BF5ADF3}" presName="parallelogramComposite" presStyleCnt="0"/>
      <dgm:spPr/>
    </dgm:pt>
    <dgm:pt modelId="{E2D90AE7-31C6-43C5-B1D0-4AC8D8E94440}" type="pres">
      <dgm:prSet presAssocID="{5EDE1001-02E9-4FD6-AFB7-8ADB4BF5ADF3}" presName="parallelogram1" presStyleLbl="alignNode1" presStyleIdx="7" presStyleCnt="21">
        <dgm:style>
          <a:lnRef idx="2">
            <a:schemeClr val="accent3">
              <a:shade val="50000"/>
            </a:schemeClr>
          </a:lnRef>
          <a:fillRef idx="1">
            <a:schemeClr val="accent3"/>
          </a:fillRef>
          <a:effectRef idx="0">
            <a:schemeClr val="accent3"/>
          </a:effectRef>
          <a:fontRef idx="minor">
            <a:schemeClr val="lt1"/>
          </a:fontRef>
        </dgm:style>
      </dgm:prSet>
      <dgm:spPr/>
    </dgm:pt>
    <dgm:pt modelId="{75B546F9-C850-493A-A6C2-00D5C4D5FCE5}" type="pres">
      <dgm:prSet presAssocID="{5EDE1001-02E9-4FD6-AFB7-8ADB4BF5ADF3}" presName="parallelogram2" presStyleLbl="alignNode1" presStyleIdx="8" presStyleCnt="21"/>
      <dgm:spPr/>
    </dgm:pt>
    <dgm:pt modelId="{09C245C4-47C0-4CF9-93F8-4C6D51CBE7BA}" type="pres">
      <dgm:prSet presAssocID="{5EDE1001-02E9-4FD6-AFB7-8ADB4BF5ADF3}" presName="parallelogram3" presStyleLbl="alignNode1" presStyleIdx="9" presStyleCnt="21">
        <dgm:style>
          <a:lnRef idx="3">
            <a:schemeClr val="lt1"/>
          </a:lnRef>
          <a:fillRef idx="1">
            <a:schemeClr val="accent3"/>
          </a:fillRef>
          <a:effectRef idx="1">
            <a:schemeClr val="accent3"/>
          </a:effectRef>
          <a:fontRef idx="minor">
            <a:schemeClr val="lt1"/>
          </a:fontRef>
        </dgm:style>
      </dgm:prSet>
      <dgm:spPr/>
    </dgm:pt>
    <dgm:pt modelId="{BD1C28D6-49B7-441C-B64D-C457FBB38D58}" type="pres">
      <dgm:prSet presAssocID="{5EDE1001-02E9-4FD6-AFB7-8ADB4BF5ADF3}" presName="parallelogram4" presStyleLbl="alignNode1" presStyleIdx="10" presStyleCnt="21"/>
      <dgm:spPr/>
    </dgm:pt>
    <dgm:pt modelId="{F61AEEB9-6662-4210-8A0C-A6357DE5142A}" type="pres">
      <dgm:prSet presAssocID="{5EDE1001-02E9-4FD6-AFB7-8ADB4BF5ADF3}" presName="parallelogram5" presStyleLbl="alignNode1" presStyleIdx="11" presStyleCnt="21">
        <dgm:style>
          <a:lnRef idx="3">
            <a:schemeClr val="lt1"/>
          </a:lnRef>
          <a:fillRef idx="1">
            <a:schemeClr val="accent3"/>
          </a:fillRef>
          <a:effectRef idx="1">
            <a:schemeClr val="accent3"/>
          </a:effectRef>
          <a:fontRef idx="minor">
            <a:schemeClr val="lt1"/>
          </a:fontRef>
        </dgm:style>
      </dgm:prSet>
      <dgm:spPr/>
    </dgm:pt>
    <dgm:pt modelId="{44506E08-A48C-4381-8445-E8ECCAF00A49}" type="pres">
      <dgm:prSet presAssocID="{5EDE1001-02E9-4FD6-AFB7-8ADB4BF5ADF3}" presName="parallelogram6" presStyleLbl="alignNode1" presStyleIdx="12" presStyleCnt="21"/>
      <dgm:spPr/>
    </dgm:pt>
    <dgm:pt modelId="{28CA8379-DAD0-4616-8D65-B0697062A243}" type="pres">
      <dgm:prSet presAssocID="{5EDE1001-02E9-4FD6-AFB7-8ADB4BF5ADF3}" presName="parallelogram7" presStyleLbl="alignNode1" presStyleIdx="13" presStyleCnt="21">
        <dgm:style>
          <a:lnRef idx="3">
            <a:schemeClr val="lt1"/>
          </a:lnRef>
          <a:fillRef idx="1">
            <a:schemeClr val="accent3"/>
          </a:fillRef>
          <a:effectRef idx="1">
            <a:schemeClr val="accent3"/>
          </a:effectRef>
          <a:fontRef idx="minor">
            <a:schemeClr val="lt1"/>
          </a:fontRef>
        </dgm:style>
      </dgm:prSet>
      <dgm:spPr/>
    </dgm:pt>
    <dgm:pt modelId="{62C6A4D4-F49A-4B5E-B48D-F22131E90867}" type="pres">
      <dgm:prSet presAssocID="{B723992B-67C7-4D7C-BCC5-086A56494D00}" presName="sibTrans" presStyleCnt="0"/>
      <dgm:spPr/>
    </dgm:pt>
    <dgm:pt modelId="{513A5A7D-84D6-4047-AC5C-739C5BF0C90A}" type="pres">
      <dgm:prSet presAssocID="{D2FC0DCF-D19B-40EA-9F2F-A5B736BEFB2A}" presName="parenttextcomposite" presStyleCnt="0"/>
      <dgm:spPr/>
    </dgm:pt>
    <dgm:pt modelId="{8224D717-AC14-4230-8FEC-422104827F33}" type="pres">
      <dgm:prSet presAssocID="{D2FC0DCF-D19B-40EA-9F2F-A5B736BEFB2A}" presName="parenttext" presStyleLbl="revTx" presStyleIdx="2" presStyleCnt="3">
        <dgm:presLayoutVars>
          <dgm:chMax/>
          <dgm:chPref val="2"/>
          <dgm:bulletEnabled val="1"/>
        </dgm:presLayoutVars>
      </dgm:prSet>
      <dgm:spPr/>
      <dgm:t>
        <a:bodyPr/>
        <a:lstStyle/>
        <a:p>
          <a:endParaRPr lang="es-EC"/>
        </a:p>
      </dgm:t>
    </dgm:pt>
    <dgm:pt modelId="{BF27E71B-2144-4AEF-BBB9-2EB8C946CF86}" type="pres">
      <dgm:prSet presAssocID="{D2FC0DCF-D19B-40EA-9F2F-A5B736BEFB2A}" presName="parallelogramComposite" presStyleCnt="0"/>
      <dgm:spPr/>
    </dgm:pt>
    <dgm:pt modelId="{768A35FE-E00F-46BB-A80A-8D0286766D21}" type="pres">
      <dgm:prSet presAssocID="{D2FC0DCF-D19B-40EA-9F2F-A5B736BEFB2A}" presName="parallelogram1" presStyleLbl="alignNode1" presStyleIdx="14" presStyleCnt="21"/>
      <dgm:spPr/>
    </dgm:pt>
    <dgm:pt modelId="{1AF35AA3-3B75-4600-B8FA-C99990195919}" type="pres">
      <dgm:prSet presAssocID="{D2FC0DCF-D19B-40EA-9F2F-A5B736BEFB2A}" presName="parallelogram2" presStyleLbl="alignNode1" presStyleIdx="15" presStyleCnt="21">
        <dgm:style>
          <a:lnRef idx="2">
            <a:schemeClr val="accent2">
              <a:shade val="50000"/>
            </a:schemeClr>
          </a:lnRef>
          <a:fillRef idx="1">
            <a:schemeClr val="accent2"/>
          </a:fillRef>
          <a:effectRef idx="0">
            <a:schemeClr val="accent2"/>
          </a:effectRef>
          <a:fontRef idx="minor">
            <a:schemeClr val="lt1"/>
          </a:fontRef>
        </dgm:style>
      </dgm:prSet>
      <dgm:spPr/>
    </dgm:pt>
    <dgm:pt modelId="{D1A2CA5C-08C6-49CE-ADB9-E58474FB977D}" type="pres">
      <dgm:prSet presAssocID="{D2FC0DCF-D19B-40EA-9F2F-A5B736BEFB2A}" presName="parallelogram3" presStyleLbl="alignNode1" presStyleIdx="16" presStyleCnt="21"/>
      <dgm:spPr/>
    </dgm:pt>
    <dgm:pt modelId="{7FDCD3A7-806A-46A9-A9BD-66DC3F0DE7D8}" type="pres">
      <dgm:prSet presAssocID="{D2FC0DCF-D19B-40EA-9F2F-A5B736BEFB2A}" presName="parallelogram4" presStyleLbl="alignNode1" presStyleIdx="17" presStyleCnt="21">
        <dgm:style>
          <a:lnRef idx="2">
            <a:schemeClr val="accent2">
              <a:shade val="50000"/>
            </a:schemeClr>
          </a:lnRef>
          <a:fillRef idx="1">
            <a:schemeClr val="accent2"/>
          </a:fillRef>
          <a:effectRef idx="0">
            <a:schemeClr val="accent2"/>
          </a:effectRef>
          <a:fontRef idx="minor">
            <a:schemeClr val="lt1"/>
          </a:fontRef>
        </dgm:style>
      </dgm:prSet>
      <dgm:spPr/>
    </dgm:pt>
    <dgm:pt modelId="{F126082D-BFE8-4ED8-853D-41AD480F09CD}" type="pres">
      <dgm:prSet presAssocID="{D2FC0DCF-D19B-40EA-9F2F-A5B736BEFB2A}" presName="parallelogram5" presStyleLbl="alignNode1" presStyleIdx="18" presStyleCnt="21"/>
      <dgm:spPr/>
    </dgm:pt>
    <dgm:pt modelId="{8AE3931C-B321-4341-AD2B-337A8B46C683}" type="pres">
      <dgm:prSet presAssocID="{D2FC0DCF-D19B-40EA-9F2F-A5B736BEFB2A}" presName="parallelogram6" presStyleLbl="alignNode1" presStyleIdx="19" presStyleCnt="21">
        <dgm:style>
          <a:lnRef idx="2">
            <a:schemeClr val="accent2">
              <a:shade val="50000"/>
            </a:schemeClr>
          </a:lnRef>
          <a:fillRef idx="1">
            <a:schemeClr val="accent2"/>
          </a:fillRef>
          <a:effectRef idx="0">
            <a:schemeClr val="accent2"/>
          </a:effectRef>
          <a:fontRef idx="minor">
            <a:schemeClr val="lt1"/>
          </a:fontRef>
        </dgm:style>
      </dgm:prSet>
      <dgm:spPr/>
    </dgm:pt>
    <dgm:pt modelId="{EDF4852B-7E57-4178-AB78-94F525968A79}" type="pres">
      <dgm:prSet presAssocID="{D2FC0DCF-D19B-40EA-9F2F-A5B736BEFB2A}" presName="parallelogram7" presStyleLbl="alignNode1" presStyleIdx="20" presStyleCnt="21"/>
      <dgm:spPr/>
    </dgm:pt>
  </dgm:ptLst>
  <dgm:cxnLst>
    <dgm:cxn modelId="{00C6D00D-A413-40F9-A2D2-5F1A2FB985CA}" type="presOf" srcId="{B3ACDC2D-F2B2-447E-BD33-C16C9D1AEC01}" destId="{272E9A16-F685-4A5F-BEBA-655A170F0B61}" srcOrd="0" destOrd="0" presId="urn:microsoft.com/office/officeart/2008/layout/VerticalAccentList"/>
    <dgm:cxn modelId="{A14344AE-3ADA-4907-9560-1214EF736655}" srcId="{B3ACDC2D-F2B2-447E-BD33-C16C9D1AEC01}" destId="{5EDE1001-02E9-4FD6-AFB7-8ADB4BF5ADF3}" srcOrd="1" destOrd="0" parTransId="{FF466866-75DB-4503-8A0C-70178D0659DC}" sibTransId="{B723992B-67C7-4D7C-BCC5-086A56494D00}"/>
    <dgm:cxn modelId="{D5D2B145-ED50-4B3F-A739-43135A3A87A8}" type="presOf" srcId="{65654637-8C8D-4092-A67A-2003A25A6863}" destId="{8C377462-DEFE-4DA2-831F-F3CE40BDA96F}" srcOrd="0" destOrd="0" presId="urn:microsoft.com/office/officeart/2008/layout/VerticalAccentList"/>
    <dgm:cxn modelId="{FA22C523-DA02-47D6-9DE5-3708BBE7F27C}" type="presOf" srcId="{5EDE1001-02E9-4FD6-AFB7-8ADB4BF5ADF3}" destId="{DA4EB2FD-A961-49DB-BEB2-40B5599B1DD1}" srcOrd="0" destOrd="0" presId="urn:microsoft.com/office/officeart/2008/layout/VerticalAccentList"/>
    <dgm:cxn modelId="{76F35546-91C4-4923-ABF8-BB073621606B}" srcId="{B3ACDC2D-F2B2-447E-BD33-C16C9D1AEC01}" destId="{65654637-8C8D-4092-A67A-2003A25A6863}" srcOrd="0" destOrd="0" parTransId="{8D5CA896-A132-4368-9BEF-120E761CE600}" sibTransId="{081E5B00-1388-45C1-B0DF-E94AF90C3CEF}"/>
    <dgm:cxn modelId="{377633AB-25CA-4ADB-8CD8-E012D3E75080}" srcId="{B3ACDC2D-F2B2-447E-BD33-C16C9D1AEC01}" destId="{D2FC0DCF-D19B-40EA-9F2F-A5B736BEFB2A}" srcOrd="2" destOrd="0" parTransId="{9F2F0A6A-0480-49C4-BE79-E4232C6C02A4}" sibTransId="{C2AE6B9B-A34E-4B8E-9D64-91E8BECA9ECB}"/>
    <dgm:cxn modelId="{117B426F-CDEA-4A41-9023-06D796E02D4F}" type="presOf" srcId="{D2FC0DCF-D19B-40EA-9F2F-A5B736BEFB2A}" destId="{8224D717-AC14-4230-8FEC-422104827F33}" srcOrd="0" destOrd="0" presId="urn:microsoft.com/office/officeart/2008/layout/VerticalAccentList"/>
    <dgm:cxn modelId="{7994AE50-9774-4525-91AA-846C0A228635}" type="presParOf" srcId="{272E9A16-F685-4A5F-BEBA-655A170F0B61}" destId="{91AFD9B7-EC48-4CDE-91BE-4FBD27888E2D}" srcOrd="0" destOrd="0" presId="urn:microsoft.com/office/officeart/2008/layout/VerticalAccentList"/>
    <dgm:cxn modelId="{01EB2C77-877B-4EA0-9BDA-D709D2411B36}" type="presParOf" srcId="{91AFD9B7-EC48-4CDE-91BE-4FBD27888E2D}" destId="{8C377462-DEFE-4DA2-831F-F3CE40BDA96F}" srcOrd="0" destOrd="0" presId="urn:microsoft.com/office/officeart/2008/layout/VerticalAccentList"/>
    <dgm:cxn modelId="{A634BF77-2729-4A13-8B72-3FE876365E21}" type="presParOf" srcId="{272E9A16-F685-4A5F-BEBA-655A170F0B61}" destId="{2C93FBF8-2E39-46C4-B161-199D6620E7EB}" srcOrd="1" destOrd="0" presId="urn:microsoft.com/office/officeart/2008/layout/VerticalAccentList"/>
    <dgm:cxn modelId="{D0E0BD69-7F80-4089-8F0F-462422DDD6F8}" type="presParOf" srcId="{2C93FBF8-2E39-46C4-B161-199D6620E7EB}" destId="{1921DE32-B10D-463F-B2AB-F5A1140C0565}" srcOrd="0" destOrd="0" presId="urn:microsoft.com/office/officeart/2008/layout/VerticalAccentList"/>
    <dgm:cxn modelId="{AE5DA5E4-E77B-4AFC-AEC2-DC0454A5C653}" type="presParOf" srcId="{2C93FBF8-2E39-46C4-B161-199D6620E7EB}" destId="{602C7AAB-1D8F-4CDC-9956-FDFD9E881683}" srcOrd="1" destOrd="0" presId="urn:microsoft.com/office/officeart/2008/layout/VerticalAccentList"/>
    <dgm:cxn modelId="{110A9237-E403-466C-881A-4B539F88B414}" type="presParOf" srcId="{2C93FBF8-2E39-46C4-B161-199D6620E7EB}" destId="{0CEF4D24-67EA-4B3A-BA30-2FB2E74FC75C}" srcOrd="2" destOrd="0" presId="urn:microsoft.com/office/officeart/2008/layout/VerticalAccentList"/>
    <dgm:cxn modelId="{EC78F44C-1132-4C14-8E8F-9DE1767C0313}" type="presParOf" srcId="{2C93FBF8-2E39-46C4-B161-199D6620E7EB}" destId="{F97E0C3E-63EA-486C-B09A-4D8A03FF7067}" srcOrd="3" destOrd="0" presId="urn:microsoft.com/office/officeart/2008/layout/VerticalAccentList"/>
    <dgm:cxn modelId="{7F8E8C4F-0B46-4973-8C40-22E5C9B7CD80}" type="presParOf" srcId="{2C93FBF8-2E39-46C4-B161-199D6620E7EB}" destId="{FC8DC302-2A94-467D-A5F3-EE74C50120E9}" srcOrd="4" destOrd="0" presId="urn:microsoft.com/office/officeart/2008/layout/VerticalAccentList"/>
    <dgm:cxn modelId="{12A54F05-D46D-411C-8B0A-E3683303BA56}" type="presParOf" srcId="{2C93FBF8-2E39-46C4-B161-199D6620E7EB}" destId="{AD7E7811-63BD-40C2-B637-C0DCAED27F17}" srcOrd="5" destOrd="0" presId="urn:microsoft.com/office/officeart/2008/layout/VerticalAccentList"/>
    <dgm:cxn modelId="{60F2D1DC-1DD4-4EA2-93B3-D4E13613AD43}" type="presParOf" srcId="{2C93FBF8-2E39-46C4-B161-199D6620E7EB}" destId="{AE7B1CD8-9F7D-4CCE-83C6-CCEE24B84E57}" srcOrd="6" destOrd="0" presId="urn:microsoft.com/office/officeart/2008/layout/VerticalAccentList"/>
    <dgm:cxn modelId="{9FD5E652-D116-45A1-80D1-F1CA520F5964}" type="presParOf" srcId="{272E9A16-F685-4A5F-BEBA-655A170F0B61}" destId="{59DF612B-3063-4CA4-87A4-199CD6101CF9}" srcOrd="2" destOrd="0" presId="urn:microsoft.com/office/officeart/2008/layout/VerticalAccentList"/>
    <dgm:cxn modelId="{98A151F6-0C58-4744-8DBC-853563E0E24C}" type="presParOf" srcId="{272E9A16-F685-4A5F-BEBA-655A170F0B61}" destId="{A5A7E589-58EE-4FF4-A86B-634284AA6A14}" srcOrd="3" destOrd="0" presId="urn:microsoft.com/office/officeart/2008/layout/VerticalAccentList"/>
    <dgm:cxn modelId="{09FB411B-16E4-42C2-A48B-E039F7D121BF}" type="presParOf" srcId="{A5A7E589-58EE-4FF4-A86B-634284AA6A14}" destId="{DA4EB2FD-A961-49DB-BEB2-40B5599B1DD1}" srcOrd="0" destOrd="0" presId="urn:microsoft.com/office/officeart/2008/layout/VerticalAccentList"/>
    <dgm:cxn modelId="{51873FC6-BE99-4BED-A589-2A72000E2A2F}" type="presParOf" srcId="{272E9A16-F685-4A5F-BEBA-655A170F0B61}" destId="{D13CCA13-D9A7-4FA9-8EAD-FB7B3CB3EC81}" srcOrd="4" destOrd="0" presId="urn:microsoft.com/office/officeart/2008/layout/VerticalAccentList"/>
    <dgm:cxn modelId="{8BB6535A-3247-4D8D-AEBE-A8D3ED9EE7E1}" type="presParOf" srcId="{D13CCA13-D9A7-4FA9-8EAD-FB7B3CB3EC81}" destId="{E2D90AE7-31C6-43C5-B1D0-4AC8D8E94440}" srcOrd="0" destOrd="0" presId="urn:microsoft.com/office/officeart/2008/layout/VerticalAccentList"/>
    <dgm:cxn modelId="{9AB365F5-94C8-43C3-9FE9-3CECFCC81714}" type="presParOf" srcId="{D13CCA13-D9A7-4FA9-8EAD-FB7B3CB3EC81}" destId="{75B546F9-C850-493A-A6C2-00D5C4D5FCE5}" srcOrd="1" destOrd="0" presId="urn:microsoft.com/office/officeart/2008/layout/VerticalAccentList"/>
    <dgm:cxn modelId="{6F63F961-CEDB-4582-8418-079C85E9EEB9}" type="presParOf" srcId="{D13CCA13-D9A7-4FA9-8EAD-FB7B3CB3EC81}" destId="{09C245C4-47C0-4CF9-93F8-4C6D51CBE7BA}" srcOrd="2" destOrd="0" presId="urn:microsoft.com/office/officeart/2008/layout/VerticalAccentList"/>
    <dgm:cxn modelId="{695A4F65-6794-4025-AD19-32A7C17989F7}" type="presParOf" srcId="{D13CCA13-D9A7-4FA9-8EAD-FB7B3CB3EC81}" destId="{BD1C28D6-49B7-441C-B64D-C457FBB38D58}" srcOrd="3" destOrd="0" presId="urn:microsoft.com/office/officeart/2008/layout/VerticalAccentList"/>
    <dgm:cxn modelId="{6995F302-13F2-4222-B9FE-E99E90F6D7DC}" type="presParOf" srcId="{D13CCA13-D9A7-4FA9-8EAD-FB7B3CB3EC81}" destId="{F61AEEB9-6662-4210-8A0C-A6357DE5142A}" srcOrd="4" destOrd="0" presId="urn:microsoft.com/office/officeart/2008/layout/VerticalAccentList"/>
    <dgm:cxn modelId="{460AAE8F-F879-46BE-B194-EDB6C2BC5FD8}" type="presParOf" srcId="{D13CCA13-D9A7-4FA9-8EAD-FB7B3CB3EC81}" destId="{44506E08-A48C-4381-8445-E8ECCAF00A49}" srcOrd="5" destOrd="0" presId="urn:microsoft.com/office/officeart/2008/layout/VerticalAccentList"/>
    <dgm:cxn modelId="{C412511C-BAE7-414F-A518-FC6CDB4BA849}" type="presParOf" srcId="{D13CCA13-D9A7-4FA9-8EAD-FB7B3CB3EC81}" destId="{28CA8379-DAD0-4616-8D65-B0697062A243}" srcOrd="6" destOrd="0" presId="urn:microsoft.com/office/officeart/2008/layout/VerticalAccentList"/>
    <dgm:cxn modelId="{73D8A376-DB90-40A7-ABC9-A240AF45DA6E}" type="presParOf" srcId="{272E9A16-F685-4A5F-BEBA-655A170F0B61}" destId="{62C6A4D4-F49A-4B5E-B48D-F22131E90867}" srcOrd="5" destOrd="0" presId="urn:microsoft.com/office/officeart/2008/layout/VerticalAccentList"/>
    <dgm:cxn modelId="{2BA6FF56-1AA6-4A3E-AF2B-5ACD3BD9D7D5}" type="presParOf" srcId="{272E9A16-F685-4A5F-BEBA-655A170F0B61}" destId="{513A5A7D-84D6-4047-AC5C-739C5BF0C90A}" srcOrd="6" destOrd="0" presId="urn:microsoft.com/office/officeart/2008/layout/VerticalAccentList"/>
    <dgm:cxn modelId="{2D69BBBE-6E5A-40BF-914B-33927680A066}" type="presParOf" srcId="{513A5A7D-84D6-4047-AC5C-739C5BF0C90A}" destId="{8224D717-AC14-4230-8FEC-422104827F33}" srcOrd="0" destOrd="0" presId="urn:microsoft.com/office/officeart/2008/layout/VerticalAccentList"/>
    <dgm:cxn modelId="{180320AC-0E4D-45AC-A0CA-AEF7C5D7DFAC}" type="presParOf" srcId="{272E9A16-F685-4A5F-BEBA-655A170F0B61}" destId="{BF27E71B-2144-4AEF-BBB9-2EB8C946CF86}" srcOrd="7" destOrd="0" presId="urn:microsoft.com/office/officeart/2008/layout/VerticalAccentList"/>
    <dgm:cxn modelId="{8BB98713-7D43-459E-AC7D-033E3C687E67}" type="presParOf" srcId="{BF27E71B-2144-4AEF-BBB9-2EB8C946CF86}" destId="{768A35FE-E00F-46BB-A80A-8D0286766D21}" srcOrd="0" destOrd="0" presId="urn:microsoft.com/office/officeart/2008/layout/VerticalAccentList"/>
    <dgm:cxn modelId="{E6BDB96F-D206-4AE1-A5F2-27136DE44D2D}" type="presParOf" srcId="{BF27E71B-2144-4AEF-BBB9-2EB8C946CF86}" destId="{1AF35AA3-3B75-4600-B8FA-C99990195919}" srcOrd="1" destOrd="0" presId="urn:microsoft.com/office/officeart/2008/layout/VerticalAccentList"/>
    <dgm:cxn modelId="{9B79C3A7-13D5-4BE3-9830-2E89DFF764B8}" type="presParOf" srcId="{BF27E71B-2144-4AEF-BBB9-2EB8C946CF86}" destId="{D1A2CA5C-08C6-49CE-ADB9-E58474FB977D}" srcOrd="2" destOrd="0" presId="urn:microsoft.com/office/officeart/2008/layout/VerticalAccentList"/>
    <dgm:cxn modelId="{18B173C3-2CB0-4DFD-A36F-E3A5A782BB48}" type="presParOf" srcId="{BF27E71B-2144-4AEF-BBB9-2EB8C946CF86}" destId="{7FDCD3A7-806A-46A9-A9BD-66DC3F0DE7D8}" srcOrd="3" destOrd="0" presId="urn:microsoft.com/office/officeart/2008/layout/VerticalAccentList"/>
    <dgm:cxn modelId="{3073EF70-29EB-4613-9C9A-1A4B48306AFC}" type="presParOf" srcId="{BF27E71B-2144-4AEF-BBB9-2EB8C946CF86}" destId="{F126082D-BFE8-4ED8-853D-41AD480F09CD}" srcOrd="4" destOrd="0" presId="urn:microsoft.com/office/officeart/2008/layout/VerticalAccentList"/>
    <dgm:cxn modelId="{3AE10470-3C34-4045-982F-D0299F9A191C}" type="presParOf" srcId="{BF27E71B-2144-4AEF-BBB9-2EB8C946CF86}" destId="{8AE3931C-B321-4341-AD2B-337A8B46C683}" srcOrd="5" destOrd="0" presId="urn:microsoft.com/office/officeart/2008/layout/VerticalAccentList"/>
    <dgm:cxn modelId="{AA1DA657-ABB4-416A-A3D9-C34D28C88DCF}" type="presParOf" srcId="{BF27E71B-2144-4AEF-BBB9-2EB8C946CF86}" destId="{EDF4852B-7E57-4178-AB78-94F525968A79}" srcOrd="6" destOrd="0" presId="urn:microsoft.com/office/officeart/2008/layout/VerticalAccent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481492-5637-4989-9AEF-90917AB5E06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11C4CB6A-BF5F-444A-A454-B8D93F8283CC}">
      <dgm:prSet phldrT="[Texto]">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S" dirty="0" smtClean="0"/>
            <a:t>Principios tácticos de los distintos juegos deportivos:</a:t>
          </a:r>
          <a:endParaRPr lang="es-EC" dirty="0"/>
        </a:p>
      </dgm:t>
    </dgm:pt>
    <dgm:pt modelId="{0084FF40-CFF6-4540-923B-28C0D43D3141}" type="parTrans" cxnId="{575E777B-D38D-481D-BFFA-391ACB9C4D53}">
      <dgm:prSet/>
      <dgm:spPr/>
      <dgm:t>
        <a:bodyPr/>
        <a:lstStyle/>
        <a:p>
          <a:endParaRPr lang="es-EC"/>
        </a:p>
      </dgm:t>
    </dgm:pt>
    <dgm:pt modelId="{F2B428AF-6374-45F6-A70E-2F0BDD3857A8}" type="sibTrans" cxnId="{575E777B-D38D-481D-BFFA-391ACB9C4D53}">
      <dgm:prSet/>
      <dgm:spPr/>
      <dgm:t>
        <a:bodyPr/>
        <a:lstStyle/>
        <a:p>
          <a:endParaRPr lang="es-EC"/>
        </a:p>
      </dgm:t>
    </dgm:pt>
    <dgm:pt modelId="{AEE3DC25-5357-4EB8-AA52-B6794053F9BC}">
      <dgm:prSet phldrT="[Texto]"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s-ES" sz="2000" dirty="0" smtClean="0"/>
            <a:t>Plantear situaciones modificadas en las que el nivel de exigencia táctico sea variable. </a:t>
          </a:r>
          <a:endParaRPr lang="es-EC" sz="2000" dirty="0"/>
        </a:p>
      </dgm:t>
    </dgm:pt>
    <dgm:pt modelId="{78B1583F-E250-4FF4-9424-A346FE7129D4}" type="parTrans" cxnId="{9B60D1AA-6559-4ED6-AF1E-575AADFB804D}">
      <dgm:prSet/>
      <dgm:spPr/>
      <dgm:t>
        <a:bodyPr/>
        <a:lstStyle/>
        <a:p>
          <a:endParaRPr lang="es-EC"/>
        </a:p>
      </dgm:t>
    </dgm:pt>
    <dgm:pt modelId="{BF2D4851-3C01-49BE-96FB-9B95B8BCD26C}" type="sibTrans" cxnId="{9B60D1AA-6559-4ED6-AF1E-575AADFB804D}">
      <dgm:prSet/>
      <dgm:spPr/>
      <dgm:t>
        <a:bodyPr/>
        <a:lstStyle/>
        <a:p>
          <a:endParaRPr lang="es-EC"/>
        </a:p>
      </dgm:t>
    </dgm:pt>
    <dgm:pt modelId="{72557A1E-0376-476F-AFEF-33013A309813}">
      <dgm:prSet phldrT="[Texto]">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S" dirty="0" smtClean="0"/>
            <a:t>Principios para la progresión de los juegos modificados</a:t>
          </a:r>
          <a:endParaRPr lang="es-EC" dirty="0"/>
        </a:p>
      </dgm:t>
    </dgm:pt>
    <dgm:pt modelId="{6D3654A2-5B82-4760-85D1-19BF5B9F0B1F}" type="parTrans" cxnId="{E9697B6F-0361-4063-BF4A-606C46AA7BB5}">
      <dgm:prSet/>
      <dgm:spPr/>
      <dgm:t>
        <a:bodyPr/>
        <a:lstStyle/>
        <a:p>
          <a:endParaRPr lang="es-EC"/>
        </a:p>
      </dgm:t>
    </dgm:pt>
    <dgm:pt modelId="{424EEDB5-10E5-4C2B-BC11-A247C8BEBC6B}" type="sibTrans" cxnId="{E9697B6F-0361-4063-BF4A-606C46AA7BB5}">
      <dgm:prSet/>
      <dgm:spPr/>
      <dgm:t>
        <a:bodyPr/>
        <a:lstStyle/>
        <a:p>
          <a:endParaRPr lang="es-EC"/>
        </a:p>
      </dgm:t>
    </dgm:pt>
    <dgm:pt modelId="{C9EEA1D2-50C9-43EF-9C4A-4C40A6A2A391}">
      <dgm:prSet phldrT="[Texto]"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s-ES" sz="2000" dirty="0" smtClean="0"/>
            <a:t>1ª globalidad del juego modificado, con baja exigencia técnica.</a:t>
          </a:r>
          <a:endParaRPr lang="es-EC" sz="2000" dirty="0"/>
        </a:p>
      </dgm:t>
    </dgm:pt>
    <dgm:pt modelId="{1130486C-E516-4563-B28C-0ACA1355FFD2}" type="parTrans" cxnId="{EC618BA5-EC4A-4B24-AAAD-132CDC426B09}">
      <dgm:prSet/>
      <dgm:spPr/>
      <dgm:t>
        <a:bodyPr/>
        <a:lstStyle/>
        <a:p>
          <a:endParaRPr lang="es-EC"/>
        </a:p>
      </dgm:t>
    </dgm:pt>
    <dgm:pt modelId="{C2167128-DC78-425B-8F9A-3AC27F590613}" type="sibTrans" cxnId="{EC618BA5-EC4A-4B24-AAAD-132CDC426B09}">
      <dgm:prSet/>
      <dgm:spPr/>
      <dgm:t>
        <a:bodyPr/>
        <a:lstStyle/>
        <a:p>
          <a:endParaRPr lang="es-EC"/>
        </a:p>
      </dgm:t>
    </dgm:pt>
    <dgm:pt modelId="{6532E44C-7F5B-42B5-A130-D46321A4D074}">
      <dgm:prSet phldrT="[Texto]">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S" dirty="0" smtClean="0"/>
            <a:t>Principios para la mejora de los juegos modificados</a:t>
          </a:r>
          <a:endParaRPr lang="es-EC" dirty="0"/>
        </a:p>
      </dgm:t>
    </dgm:pt>
    <dgm:pt modelId="{8AB26230-A1E7-4361-998E-04926C2C2442}" type="parTrans" cxnId="{9E466B88-C27B-4112-9641-2D7794C96B70}">
      <dgm:prSet/>
      <dgm:spPr/>
      <dgm:t>
        <a:bodyPr/>
        <a:lstStyle/>
        <a:p>
          <a:endParaRPr lang="es-EC"/>
        </a:p>
      </dgm:t>
    </dgm:pt>
    <dgm:pt modelId="{FE7B813E-DBAA-4FD7-BB4B-24B4038CB7B5}" type="sibTrans" cxnId="{9E466B88-C27B-4112-9641-2D7794C96B70}">
      <dgm:prSet/>
      <dgm:spPr/>
      <dgm:t>
        <a:bodyPr/>
        <a:lstStyle/>
        <a:p>
          <a:endParaRPr lang="es-EC"/>
        </a:p>
      </dgm:t>
    </dgm:pt>
    <dgm:pt modelId="{4899D190-D104-4EDF-8C08-7703908CDEF3}">
      <dgm:prSet phldrT="[Texto]"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s-ES" sz="2000" dirty="0" smtClean="0"/>
            <a:t>La reflexión sobre la práctica, sin duda, posibilita una mejora de la calidad para una nueva aplicación de los juegos. </a:t>
          </a:r>
          <a:endParaRPr lang="es-EC" sz="2000" dirty="0"/>
        </a:p>
      </dgm:t>
    </dgm:pt>
    <dgm:pt modelId="{1FC2DD80-5277-4C08-B9D3-B96A123005CD}" type="parTrans" cxnId="{691EF8FD-FCD9-451D-A7CC-2B172A85695C}">
      <dgm:prSet/>
      <dgm:spPr/>
      <dgm:t>
        <a:bodyPr/>
        <a:lstStyle/>
        <a:p>
          <a:endParaRPr lang="es-EC"/>
        </a:p>
      </dgm:t>
    </dgm:pt>
    <dgm:pt modelId="{7A818075-1D4C-4247-873C-D865AB89E382}" type="sibTrans" cxnId="{691EF8FD-FCD9-451D-A7CC-2B172A85695C}">
      <dgm:prSet/>
      <dgm:spPr/>
      <dgm:t>
        <a:bodyPr/>
        <a:lstStyle/>
        <a:p>
          <a:endParaRPr lang="es-EC"/>
        </a:p>
      </dgm:t>
    </dgm:pt>
    <dgm:pt modelId="{20F3F048-8AFD-4566-A13F-18E70F475584}">
      <dgm:prSet phldrT="[Texto]"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s-ES" sz="2000" dirty="0" smtClean="0"/>
            <a:t>3ª juego deportivo con la técnica y situaciones específicas. </a:t>
          </a:r>
          <a:endParaRPr lang="es-EC" sz="2000" dirty="0"/>
        </a:p>
      </dgm:t>
    </dgm:pt>
    <dgm:pt modelId="{AF89FCF4-F6D3-4A62-9C8B-8566574E98F6}" type="parTrans" cxnId="{581FCBDA-0CA2-4ACC-8A67-15F0CA2F0CFD}">
      <dgm:prSet/>
      <dgm:spPr/>
      <dgm:t>
        <a:bodyPr/>
        <a:lstStyle/>
        <a:p>
          <a:endParaRPr lang="es-EC"/>
        </a:p>
      </dgm:t>
    </dgm:pt>
    <dgm:pt modelId="{68081719-6D76-41DD-A705-54CB64B42D89}" type="sibTrans" cxnId="{581FCBDA-0CA2-4ACC-8A67-15F0CA2F0CFD}">
      <dgm:prSet/>
      <dgm:spPr/>
      <dgm:t>
        <a:bodyPr/>
        <a:lstStyle/>
        <a:p>
          <a:endParaRPr lang="es-EC"/>
        </a:p>
      </dgm:t>
    </dgm:pt>
    <dgm:pt modelId="{DCE3115F-C87F-48A7-892E-492A41057B24}">
      <dgm:prSet phldrT="[Texto]"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s-ES" sz="2000" dirty="0" smtClean="0"/>
            <a:t> 2ª planteamiento de situaciones concretas de juego en forma de juegos modificados.</a:t>
          </a:r>
          <a:endParaRPr lang="es-EC" sz="2000" dirty="0"/>
        </a:p>
      </dgm:t>
    </dgm:pt>
    <dgm:pt modelId="{AC684B80-97CF-4DE8-8F2A-44799433B827}" type="parTrans" cxnId="{A1D74D7E-08C0-4D4E-8900-0F80C12A7BB0}">
      <dgm:prSet/>
      <dgm:spPr/>
      <dgm:t>
        <a:bodyPr/>
        <a:lstStyle/>
        <a:p>
          <a:endParaRPr lang="es-EC"/>
        </a:p>
      </dgm:t>
    </dgm:pt>
    <dgm:pt modelId="{FBA8B529-F8E7-436E-BA52-51C231DA8142}" type="sibTrans" cxnId="{A1D74D7E-08C0-4D4E-8900-0F80C12A7BB0}">
      <dgm:prSet/>
      <dgm:spPr/>
      <dgm:t>
        <a:bodyPr/>
        <a:lstStyle/>
        <a:p>
          <a:endParaRPr lang="es-EC"/>
        </a:p>
      </dgm:t>
    </dgm:pt>
    <dgm:pt modelId="{64958B84-A2E7-40B5-B9F8-E413A207B8F0}" type="pres">
      <dgm:prSet presAssocID="{E3481492-5637-4989-9AEF-90917AB5E06C}" presName="Name0" presStyleCnt="0">
        <dgm:presLayoutVars>
          <dgm:dir/>
          <dgm:animLvl val="lvl"/>
          <dgm:resizeHandles val="exact"/>
        </dgm:presLayoutVars>
      </dgm:prSet>
      <dgm:spPr/>
      <dgm:t>
        <a:bodyPr/>
        <a:lstStyle/>
        <a:p>
          <a:endParaRPr lang="es-EC"/>
        </a:p>
      </dgm:t>
    </dgm:pt>
    <dgm:pt modelId="{5B92F547-9D13-49B9-BB44-60E6DF28948C}" type="pres">
      <dgm:prSet presAssocID="{11C4CB6A-BF5F-444A-A454-B8D93F8283CC}" presName="linNode" presStyleCnt="0"/>
      <dgm:spPr/>
    </dgm:pt>
    <dgm:pt modelId="{15AF3B3E-648A-40F6-B651-8E98155E0469}" type="pres">
      <dgm:prSet presAssocID="{11C4CB6A-BF5F-444A-A454-B8D93F8283CC}" presName="parentText" presStyleLbl="node1" presStyleIdx="0" presStyleCnt="3">
        <dgm:presLayoutVars>
          <dgm:chMax val="1"/>
          <dgm:bulletEnabled val="1"/>
        </dgm:presLayoutVars>
      </dgm:prSet>
      <dgm:spPr/>
      <dgm:t>
        <a:bodyPr/>
        <a:lstStyle/>
        <a:p>
          <a:endParaRPr lang="es-EC"/>
        </a:p>
      </dgm:t>
    </dgm:pt>
    <dgm:pt modelId="{DB378AD9-6CE6-42E2-9876-F50BCE721BE7}" type="pres">
      <dgm:prSet presAssocID="{11C4CB6A-BF5F-444A-A454-B8D93F8283CC}" presName="descendantText" presStyleLbl="alignAccFollowNode1" presStyleIdx="0" presStyleCnt="3">
        <dgm:presLayoutVars>
          <dgm:bulletEnabled val="1"/>
        </dgm:presLayoutVars>
      </dgm:prSet>
      <dgm:spPr/>
      <dgm:t>
        <a:bodyPr/>
        <a:lstStyle/>
        <a:p>
          <a:endParaRPr lang="es-EC"/>
        </a:p>
      </dgm:t>
    </dgm:pt>
    <dgm:pt modelId="{04915D4E-2C06-40AB-9E8D-EF76F4382064}" type="pres">
      <dgm:prSet presAssocID="{F2B428AF-6374-45F6-A70E-2F0BDD3857A8}" presName="sp" presStyleCnt="0"/>
      <dgm:spPr/>
    </dgm:pt>
    <dgm:pt modelId="{163D42F6-3151-4060-BA6E-F28A58E40041}" type="pres">
      <dgm:prSet presAssocID="{72557A1E-0376-476F-AFEF-33013A309813}" presName="linNode" presStyleCnt="0"/>
      <dgm:spPr/>
    </dgm:pt>
    <dgm:pt modelId="{B4F288DB-4677-4FB7-9F26-B23B3B0B1A6F}" type="pres">
      <dgm:prSet presAssocID="{72557A1E-0376-476F-AFEF-33013A309813}" presName="parentText" presStyleLbl="node1" presStyleIdx="1" presStyleCnt="3">
        <dgm:presLayoutVars>
          <dgm:chMax val="1"/>
          <dgm:bulletEnabled val="1"/>
        </dgm:presLayoutVars>
      </dgm:prSet>
      <dgm:spPr/>
      <dgm:t>
        <a:bodyPr/>
        <a:lstStyle/>
        <a:p>
          <a:endParaRPr lang="es-EC"/>
        </a:p>
      </dgm:t>
    </dgm:pt>
    <dgm:pt modelId="{17741658-B142-461E-9340-3F47D62CA026}" type="pres">
      <dgm:prSet presAssocID="{72557A1E-0376-476F-AFEF-33013A309813}" presName="descendantText" presStyleLbl="alignAccFollowNode1" presStyleIdx="1" presStyleCnt="3" custScaleY="137141">
        <dgm:presLayoutVars>
          <dgm:bulletEnabled val="1"/>
        </dgm:presLayoutVars>
      </dgm:prSet>
      <dgm:spPr/>
      <dgm:t>
        <a:bodyPr/>
        <a:lstStyle/>
        <a:p>
          <a:endParaRPr lang="es-EC"/>
        </a:p>
      </dgm:t>
    </dgm:pt>
    <dgm:pt modelId="{81ECB9D8-E263-406D-AD39-86F1F5852A52}" type="pres">
      <dgm:prSet presAssocID="{424EEDB5-10E5-4C2B-BC11-A247C8BEBC6B}" presName="sp" presStyleCnt="0"/>
      <dgm:spPr/>
    </dgm:pt>
    <dgm:pt modelId="{5DCFB372-A1D9-4326-AF1C-F79CA95DDBEB}" type="pres">
      <dgm:prSet presAssocID="{6532E44C-7F5B-42B5-A130-D46321A4D074}" presName="linNode" presStyleCnt="0"/>
      <dgm:spPr/>
    </dgm:pt>
    <dgm:pt modelId="{5202D360-1151-4D7B-AE45-ABA2347DB976}" type="pres">
      <dgm:prSet presAssocID="{6532E44C-7F5B-42B5-A130-D46321A4D074}" presName="parentText" presStyleLbl="node1" presStyleIdx="2" presStyleCnt="3">
        <dgm:presLayoutVars>
          <dgm:chMax val="1"/>
          <dgm:bulletEnabled val="1"/>
        </dgm:presLayoutVars>
      </dgm:prSet>
      <dgm:spPr/>
      <dgm:t>
        <a:bodyPr/>
        <a:lstStyle/>
        <a:p>
          <a:endParaRPr lang="es-EC"/>
        </a:p>
      </dgm:t>
    </dgm:pt>
    <dgm:pt modelId="{C541CC2D-2D3C-40C2-8AEB-35D58052B4A7}" type="pres">
      <dgm:prSet presAssocID="{6532E44C-7F5B-42B5-A130-D46321A4D074}" presName="descendantText" presStyleLbl="alignAccFollowNode1" presStyleIdx="2" presStyleCnt="3">
        <dgm:presLayoutVars>
          <dgm:bulletEnabled val="1"/>
        </dgm:presLayoutVars>
      </dgm:prSet>
      <dgm:spPr/>
      <dgm:t>
        <a:bodyPr/>
        <a:lstStyle/>
        <a:p>
          <a:endParaRPr lang="es-EC"/>
        </a:p>
      </dgm:t>
    </dgm:pt>
  </dgm:ptLst>
  <dgm:cxnLst>
    <dgm:cxn modelId="{581FCBDA-0CA2-4ACC-8A67-15F0CA2F0CFD}" srcId="{72557A1E-0376-476F-AFEF-33013A309813}" destId="{20F3F048-8AFD-4566-A13F-18E70F475584}" srcOrd="2" destOrd="0" parTransId="{AF89FCF4-F6D3-4A62-9C8B-8566574E98F6}" sibTransId="{68081719-6D76-41DD-A705-54CB64B42D89}"/>
    <dgm:cxn modelId="{EBCD9880-26CD-46A2-87A3-E7CE4B610F3A}" type="presOf" srcId="{72557A1E-0376-476F-AFEF-33013A309813}" destId="{B4F288DB-4677-4FB7-9F26-B23B3B0B1A6F}" srcOrd="0" destOrd="0" presId="urn:microsoft.com/office/officeart/2005/8/layout/vList5"/>
    <dgm:cxn modelId="{8E8A6F82-3AF9-4C25-BA89-FE4372E97065}" type="presOf" srcId="{E3481492-5637-4989-9AEF-90917AB5E06C}" destId="{64958B84-A2E7-40B5-B9F8-E413A207B8F0}" srcOrd="0" destOrd="0" presId="urn:microsoft.com/office/officeart/2005/8/layout/vList5"/>
    <dgm:cxn modelId="{E9697B6F-0361-4063-BF4A-606C46AA7BB5}" srcId="{E3481492-5637-4989-9AEF-90917AB5E06C}" destId="{72557A1E-0376-476F-AFEF-33013A309813}" srcOrd="1" destOrd="0" parTransId="{6D3654A2-5B82-4760-85D1-19BF5B9F0B1F}" sibTransId="{424EEDB5-10E5-4C2B-BC11-A247C8BEBC6B}"/>
    <dgm:cxn modelId="{9E466B88-C27B-4112-9641-2D7794C96B70}" srcId="{E3481492-5637-4989-9AEF-90917AB5E06C}" destId="{6532E44C-7F5B-42B5-A130-D46321A4D074}" srcOrd="2" destOrd="0" parTransId="{8AB26230-A1E7-4361-998E-04926C2C2442}" sibTransId="{FE7B813E-DBAA-4FD7-BB4B-24B4038CB7B5}"/>
    <dgm:cxn modelId="{9B60D1AA-6559-4ED6-AF1E-575AADFB804D}" srcId="{11C4CB6A-BF5F-444A-A454-B8D93F8283CC}" destId="{AEE3DC25-5357-4EB8-AA52-B6794053F9BC}" srcOrd="0" destOrd="0" parTransId="{78B1583F-E250-4FF4-9424-A346FE7129D4}" sibTransId="{BF2D4851-3C01-49BE-96FB-9B95B8BCD26C}"/>
    <dgm:cxn modelId="{7E398013-299A-4E38-9C92-B6B961D94F8F}" type="presOf" srcId="{4899D190-D104-4EDF-8C08-7703908CDEF3}" destId="{C541CC2D-2D3C-40C2-8AEB-35D58052B4A7}" srcOrd="0" destOrd="0" presId="urn:microsoft.com/office/officeart/2005/8/layout/vList5"/>
    <dgm:cxn modelId="{5310FD84-6974-4706-A417-5A3977F783B0}" type="presOf" srcId="{DCE3115F-C87F-48A7-892E-492A41057B24}" destId="{17741658-B142-461E-9340-3F47D62CA026}" srcOrd="0" destOrd="1" presId="urn:microsoft.com/office/officeart/2005/8/layout/vList5"/>
    <dgm:cxn modelId="{A1D74D7E-08C0-4D4E-8900-0F80C12A7BB0}" srcId="{72557A1E-0376-476F-AFEF-33013A309813}" destId="{DCE3115F-C87F-48A7-892E-492A41057B24}" srcOrd="1" destOrd="0" parTransId="{AC684B80-97CF-4DE8-8F2A-44799433B827}" sibTransId="{FBA8B529-F8E7-436E-BA52-51C231DA8142}"/>
    <dgm:cxn modelId="{EC618BA5-EC4A-4B24-AAAD-132CDC426B09}" srcId="{72557A1E-0376-476F-AFEF-33013A309813}" destId="{C9EEA1D2-50C9-43EF-9C4A-4C40A6A2A391}" srcOrd="0" destOrd="0" parTransId="{1130486C-E516-4563-B28C-0ACA1355FFD2}" sibTransId="{C2167128-DC78-425B-8F9A-3AC27F590613}"/>
    <dgm:cxn modelId="{EC4F2523-59E2-4E45-87DD-AA6C477438D3}" type="presOf" srcId="{AEE3DC25-5357-4EB8-AA52-B6794053F9BC}" destId="{DB378AD9-6CE6-42E2-9876-F50BCE721BE7}" srcOrd="0" destOrd="0" presId="urn:microsoft.com/office/officeart/2005/8/layout/vList5"/>
    <dgm:cxn modelId="{691EF8FD-FCD9-451D-A7CC-2B172A85695C}" srcId="{6532E44C-7F5B-42B5-A130-D46321A4D074}" destId="{4899D190-D104-4EDF-8C08-7703908CDEF3}" srcOrd="0" destOrd="0" parTransId="{1FC2DD80-5277-4C08-B9D3-B96A123005CD}" sibTransId="{7A818075-1D4C-4247-873C-D865AB89E382}"/>
    <dgm:cxn modelId="{505BCEF3-5813-4CC7-BBEF-6FC537531602}" type="presOf" srcId="{6532E44C-7F5B-42B5-A130-D46321A4D074}" destId="{5202D360-1151-4D7B-AE45-ABA2347DB976}" srcOrd="0" destOrd="0" presId="urn:microsoft.com/office/officeart/2005/8/layout/vList5"/>
    <dgm:cxn modelId="{35DEA445-07A1-4AE8-8389-B1FA238FFC30}" type="presOf" srcId="{20F3F048-8AFD-4566-A13F-18E70F475584}" destId="{17741658-B142-461E-9340-3F47D62CA026}" srcOrd="0" destOrd="2" presId="urn:microsoft.com/office/officeart/2005/8/layout/vList5"/>
    <dgm:cxn modelId="{8DA503A4-AEE9-4085-B2D8-97C2953FE6CD}" type="presOf" srcId="{C9EEA1D2-50C9-43EF-9C4A-4C40A6A2A391}" destId="{17741658-B142-461E-9340-3F47D62CA026}" srcOrd="0" destOrd="0" presId="urn:microsoft.com/office/officeart/2005/8/layout/vList5"/>
    <dgm:cxn modelId="{D00899FE-380E-446E-80D8-F5C9BA935E98}" type="presOf" srcId="{11C4CB6A-BF5F-444A-A454-B8D93F8283CC}" destId="{15AF3B3E-648A-40F6-B651-8E98155E0469}" srcOrd="0" destOrd="0" presId="urn:microsoft.com/office/officeart/2005/8/layout/vList5"/>
    <dgm:cxn modelId="{575E777B-D38D-481D-BFFA-391ACB9C4D53}" srcId="{E3481492-5637-4989-9AEF-90917AB5E06C}" destId="{11C4CB6A-BF5F-444A-A454-B8D93F8283CC}" srcOrd="0" destOrd="0" parTransId="{0084FF40-CFF6-4540-923B-28C0D43D3141}" sibTransId="{F2B428AF-6374-45F6-A70E-2F0BDD3857A8}"/>
    <dgm:cxn modelId="{C09C997C-D9B3-465B-BFF5-44231F797468}" type="presParOf" srcId="{64958B84-A2E7-40B5-B9F8-E413A207B8F0}" destId="{5B92F547-9D13-49B9-BB44-60E6DF28948C}" srcOrd="0" destOrd="0" presId="urn:microsoft.com/office/officeart/2005/8/layout/vList5"/>
    <dgm:cxn modelId="{8CD6606F-9EA3-4F83-A4BA-CE4B422FA4B8}" type="presParOf" srcId="{5B92F547-9D13-49B9-BB44-60E6DF28948C}" destId="{15AF3B3E-648A-40F6-B651-8E98155E0469}" srcOrd="0" destOrd="0" presId="urn:microsoft.com/office/officeart/2005/8/layout/vList5"/>
    <dgm:cxn modelId="{2A14DA45-318E-4AE0-B17F-399D57B8B538}" type="presParOf" srcId="{5B92F547-9D13-49B9-BB44-60E6DF28948C}" destId="{DB378AD9-6CE6-42E2-9876-F50BCE721BE7}" srcOrd="1" destOrd="0" presId="urn:microsoft.com/office/officeart/2005/8/layout/vList5"/>
    <dgm:cxn modelId="{45B310AE-3358-4D25-B298-448A45EDF243}" type="presParOf" srcId="{64958B84-A2E7-40B5-B9F8-E413A207B8F0}" destId="{04915D4E-2C06-40AB-9E8D-EF76F4382064}" srcOrd="1" destOrd="0" presId="urn:microsoft.com/office/officeart/2005/8/layout/vList5"/>
    <dgm:cxn modelId="{492CB224-A790-4DE3-8AB9-02EF73A01593}" type="presParOf" srcId="{64958B84-A2E7-40B5-B9F8-E413A207B8F0}" destId="{163D42F6-3151-4060-BA6E-F28A58E40041}" srcOrd="2" destOrd="0" presId="urn:microsoft.com/office/officeart/2005/8/layout/vList5"/>
    <dgm:cxn modelId="{800CF9AF-92B0-4D3E-87EE-055BCCA6E5D2}" type="presParOf" srcId="{163D42F6-3151-4060-BA6E-F28A58E40041}" destId="{B4F288DB-4677-4FB7-9F26-B23B3B0B1A6F}" srcOrd="0" destOrd="0" presId="urn:microsoft.com/office/officeart/2005/8/layout/vList5"/>
    <dgm:cxn modelId="{FB1A573E-5F4F-420A-8470-C6126F9C1852}" type="presParOf" srcId="{163D42F6-3151-4060-BA6E-F28A58E40041}" destId="{17741658-B142-461E-9340-3F47D62CA026}" srcOrd="1" destOrd="0" presId="urn:microsoft.com/office/officeart/2005/8/layout/vList5"/>
    <dgm:cxn modelId="{BF05DC7B-B8E8-4614-AF18-90768D2ED218}" type="presParOf" srcId="{64958B84-A2E7-40B5-B9F8-E413A207B8F0}" destId="{81ECB9D8-E263-406D-AD39-86F1F5852A52}" srcOrd="3" destOrd="0" presId="urn:microsoft.com/office/officeart/2005/8/layout/vList5"/>
    <dgm:cxn modelId="{B8B47856-E30F-4A33-9E7F-8346D71EA00C}" type="presParOf" srcId="{64958B84-A2E7-40B5-B9F8-E413A207B8F0}" destId="{5DCFB372-A1D9-4326-AF1C-F79CA95DDBEB}" srcOrd="4" destOrd="0" presId="urn:microsoft.com/office/officeart/2005/8/layout/vList5"/>
    <dgm:cxn modelId="{45B3A65D-04FD-485F-A4C6-414D813BC2EC}" type="presParOf" srcId="{5DCFB372-A1D9-4326-AF1C-F79CA95DDBEB}" destId="{5202D360-1151-4D7B-AE45-ABA2347DB976}" srcOrd="0" destOrd="0" presId="urn:microsoft.com/office/officeart/2005/8/layout/vList5"/>
    <dgm:cxn modelId="{500B4811-C710-4CC0-9CEA-2F637BB45523}" type="presParOf" srcId="{5DCFB372-A1D9-4326-AF1C-F79CA95DDBEB}" destId="{C541CC2D-2D3C-40C2-8AEB-35D58052B4A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6A87C1-2EA9-41A1-BD92-D20874184519}" type="doc">
      <dgm:prSet loTypeId="urn:microsoft.com/office/officeart/2005/8/layout/venn1" loCatId="relationship" qsTypeId="urn:microsoft.com/office/officeart/2005/8/quickstyle/simple1" qsCatId="simple" csTypeId="urn:microsoft.com/office/officeart/2005/8/colors/accent1_2" csCatId="accent1" phldr="1"/>
      <dgm:spPr/>
    </dgm:pt>
    <dgm:pt modelId="{B937CFBB-8720-4F36-8851-F259BCD54867}" type="pres">
      <dgm:prSet presAssocID="{136A87C1-2EA9-41A1-BD92-D20874184519}" presName="compositeShape" presStyleCnt="0">
        <dgm:presLayoutVars>
          <dgm:chMax val="7"/>
          <dgm:dir/>
          <dgm:resizeHandles val="exact"/>
        </dgm:presLayoutVars>
      </dgm:prSet>
      <dgm:spPr/>
    </dgm:pt>
  </dgm:ptLst>
  <dgm:cxnLst>
    <dgm:cxn modelId="{224BA887-072D-4E79-B5FE-2BACFC1CEB45}" type="presOf" srcId="{136A87C1-2EA9-41A1-BD92-D20874184519}" destId="{B937CFBB-8720-4F36-8851-F259BCD54867}" srcOrd="0"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633F38-28A6-4C3B-BCB3-BAEBEEFC81E4}"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es-EC"/>
        </a:p>
      </dgm:t>
    </dgm:pt>
    <dgm:pt modelId="{D10D9A48-3F5F-4395-AC7A-7414A534736D}">
      <dgm:prSet phldrT="[Texto]" custT="1"/>
      <dgm:spPr/>
      <dgm:t>
        <a:bodyPr/>
        <a:lstStyle/>
        <a:p>
          <a:r>
            <a:rPr lang="es-ES" sz="2000" dirty="0" smtClean="0"/>
            <a:t>LA COMPETICIÓN COMO MEDIO EDUCATIVO </a:t>
          </a:r>
          <a:endParaRPr lang="es-EC" sz="2000" b="1" dirty="0">
            <a:latin typeface="Andalus" pitchFamily="2" charset="-78"/>
            <a:cs typeface="Andalus" pitchFamily="2" charset="-78"/>
          </a:endParaRPr>
        </a:p>
      </dgm:t>
    </dgm:pt>
    <dgm:pt modelId="{60B503FC-A381-43B9-ADEF-656A42EBD80F}" type="parTrans" cxnId="{3DC31E31-A43E-4966-99FD-9C476078880C}">
      <dgm:prSet/>
      <dgm:spPr/>
      <dgm:t>
        <a:bodyPr/>
        <a:lstStyle/>
        <a:p>
          <a:endParaRPr lang="es-EC"/>
        </a:p>
      </dgm:t>
    </dgm:pt>
    <dgm:pt modelId="{58E83DBE-05B0-4B7D-BA9F-B227238A3EC7}" type="sibTrans" cxnId="{3DC31E31-A43E-4966-99FD-9C476078880C}">
      <dgm:prSet/>
      <dgm:spPr/>
      <dgm:t>
        <a:bodyPr/>
        <a:lstStyle/>
        <a:p>
          <a:endParaRPr lang="es-EC"/>
        </a:p>
      </dgm:t>
    </dgm:pt>
    <dgm:pt modelId="{74EB0117-0D4C-4EC0-95E3-3B04B5520062}">
      <dgm:prSet phldrT="[Texto]"/>
      <dgm:spPr/>
      <dgm:t>
        <a:bodyPr/>
        <a:lstStyle/>
        <a:p>
          <a:r>
            <a:rPr lang="es-ES" b="1" dirty="0" smtClean="0"/>
            <a:t>Que favorezcan la participación y la cooperación</a:t>
          </a:r>
          <a:endParaRPr lang="es-EC" b="1" dirty="0"/>
        </a:p>
      </dgm:t>
    </dgm:pt>
    <dgm:pt modelId="{1929929C-F9E8-4419-8116-C0315753B6C9}" type="parTrans" cxnId="{42CD2888-4633-4E3B-8B92-D59584B77542}">
      <dgm:prSet/>
      <dgm:spPr/>
      <dgm:t>
        <a:bodyPr/>
        <a:lstStyle/>
        <a:p>
          <a:endParaRPr lang="es-EC"/>
        </a:p>
      </dgm:t>
    </dgm:pt>
    <dgm:pt modelId="{6B840388-5C34-4469-BCC7-3A5413FDAEB6}" type="sibTrans" cxnId="{42CD2888-4633-4E3B-8B92-D59584B77542}">
      <dgm:prSet/>
      <dgm:spPr/>
      <dgm:t>
        <a:bodyPr/>
        <a:lstStyle/>
        <a:p>
          <a:endParaRPr lang="es-EC"/>
        </a:p>
      </dgm:t>
    </dgm:pt>
    <dgm:pt modelId="{193ED485-6F35-4742-B64A-F54BB86C476D}">
      <dgm:prSet phldrT="[Texto]"/>
      <dgm:spPr/>
      <dgm:t>
        <a:bodyPr/>
        <a:lstStyle/>
        <a:p>
          <a:r>
            <a:rPr lang="es-ES" dirty="0" smtClean="0"/>
            <a:t>Los niños en edad escolar manifiestan una gran atracción para aquello que le supone un reto</a:t>
          </a:r>
          <a:endParaRPr lang="es-EC" b="1" dirty="0"/>
        </a:p>
      </dgm:t>
    </dgm:pt>
    <dgm:pt modelId="{D6515A6C-F1EB-40AF-8DE8-E6F591AB31B5}" type="parTrans" cxnId="{943E7FFD-097A-43C2-A9B0-D75343286A0A}">
      <dgm:prSet/>
      <dgm:spPr/>
      <dgm:t>
        <a:bodyPr/>
        <a:lstStyle/>
        <a:p>
          <a:endParaRPr lang="es-EC"/>
        </a:p>
      </dgm:t>
    </dgm:pt>
    <dgm:pt modelId="{E795E24D-49CF-4A96-9A54-8967B2997F94}" type="sibTrans" cxnId="{943E7FFD-097A-43C2-A9B0-D75343286A0A}">
      <dgm:prSet/>
      <dgm:spPr/>
      <dgm:t>
        <a:bodyPr/>
        <a:lstStyle/>
        <a:p>
          <a:endParaRPr lang="es-EC"/>
        </a:p>
      </dgm:t>
    </dgm:pt>
    <dgm:pt modelId="{D1E4BD01-CC74-4623-B9BD-167E5EB947DA}">
      <dgm:prSet phldrT="[Texto]"/>
      <dgm:spPr/>
      <dgm:t>
        <a:bodyPr/>
        <a:lstStyle/>
        <a:p>
          <a:r>
            <a:rPr lang="es-ES" b="1" dirty="0" smtClean="0"/>
            <a:t>Que sean motivantes</a:t>
          </a:r>
          <a:endParaRPr lang="es-EC" b="1" dirty="0"/>
        </a:p>
      </dgm:t>
    </dgm:pt>
    <dgm:pt modelId="{20AE7F0D-416D-483E-B5CF-E84CB3E16975}" type="parTrans" cxnId="{BED55BE9-A00F-4107-87B3-CA539C33D390}">
      <dgm:prSet/>
      <dgm:spPr/>
      <dgm:t>
        <a:bodyPr/>
        <a:lstStyle/>
        <a:p>
          <a:endParaRPr lang="es-EC"/>
        </a:p>
      </dgm:t>
    </dgm:pt>
    <dgm:pt modelId="{8EC907CA-4A0F-4FE7-8BAC-077BCB12B0B7}" type="sibTrans" cxnId="{BED55BE9-A00F-4107-87B3-CA539C33D390}">
      <dgm:prSet/>
      <dgm:spPr/>
      <dgm:t>
        <a:bodyPr/>
        <a:lstStyle/>
        <a:p>
          <a:endParaRPr lang="es-EC"/>
        </a:p>
      </dgm:t>
    </dgm:pt>
    <dgm:pt modelId="{184D2EF1-6269-48D2-9053-3578E74AEA59}">
      <dgm:prSet phldrT="[Texto]"/>
      <dgm:spPr/>
      <dgm:t>
        <a:bodyPr/>
        <a:lstStyle/>
        <a:p>
          <a:r>
            <a:rPr lang="es-ES" b="1" dirty="0" smtClean="0"/>
            <a:t>Que exista una gran variabilidad </a:t>
          </a:r>
          <a:endParaRPr lang="es-EC" b="1" dirty="0"/>
        </a:p>
      </dgm:t>
    </dgm:pt>
    <dgm:pt modelId="{6E26ED9C-A636-4AD4-84B7-D36F882B088F}" type="parTrans" cxnId="{1414D305-3684-4279-B3F0-47DE4A7715BB}">
      <dgm:prSet/>
      <dgm:spPr/>
      <dgm:t>
        <a:bodyPr/>
        <a:lstStyle/>
        <a:p>
          <a:endParaRPr lang="es-EC"/>
        </a:p>
      </dgm:t>
    </dgm:pt>
    <dgm:pt modelId="{F37A8997-AC28-4FDC-9106-44F2EAB5D1A8}" type="sibTrans" cxnId="{1414D305-3684-4279-B3F0-47DE4A7715BB}">
      <dgm:prSet/>
      <dgm:spPr/>
      <dgm:t>
        <a:bodyPr/>
        <a:lstStyle/>
        <a:p>
          <a:endParaRPr lang="es-EC"/>
        </a:p>
      </dgm:t>
    </dgm:pt>
    <dgm:pt modelId="{86EFD8A8-E422-48D0-B170-CF2AB1BEFC68}">
      <dgm:prSet/>
      <dgm:spPr/>
      <dgm:t>
        <a:bodyPr/>
        <a:lstStyle/>
        <a:p>
          <a:r>
            <a:rPr lang="es-ES" b="1" dirty="0" smtClean="0"/>
            <a:t>Que sea una competición al alcance de todos</a:t>
          </a:r>
          <a:endParaRPr lang="es-EC" b="1" dirty="0"/>
        </a:p>
      </dgm:t>
    </dgm:pt>
    <dgm:pt modelId="{6BEFD057-97C0-41CA-90FD-74EEA3093C80}" type="parTrans" cxnId="{314B2BF3-4897-4D88-8DA2-4B269933E60A}">
      <dgm:prSet/>
      <dgm:spPr/>
      <dgm:t>
        <a:bodyPr/>
        <a:lstStyle/>
        <a:p>
          <a:endParaRPr lang="es-EC"/>
        </a:p>
      </dgm:t>
    </dgm:pt>
    <dgm:pt modelId="{D9A406CF-E19B-4591-B854-80697F81888A}" type="sibTrans" cxnId="{314B2BF3-4897-4D88-8DA2-4B269933E60A}">
      <dgm:prSet/>
      <dgm:spPr/>
      <dgm:t>
        <a:bodyPr/>
        <a:lstStyle/>
        <a:p>
          <a:endParaRPr lang="es-EC"/>
        </a:p>
      </dgm:t>
    </dgm:pt>
    <dgm:pt modelId="{50F0FC1E-5639-42FC-BFE7-3A4636420137}">
      <dgm:prSet/>
      <dgm:spPr/>
      <dgm:t>
        <a:bodyPr/>
        <a:lstStyle/>
        <a:p>
          <a:r>
            <a:rPr lang="es-ES" b="1" dirty="0" smtClean="0"/>
            <a:t>Que se utilice como medio de aprendizaje y no como fin </a:t>
          </a:r>
          <a:r>
            <a:rPr lang="es-EC" b="1" dirty="0" smtClean="0"/>
            <a:t> </a:t>
          </a:r>
          <a:endParaRPr lang="es-EC" b="1" dirty="0"/>
        </a:p>
      </dgm:t>
    </dgm:pt>
    <dgm:pt modelId="{B712C2A3-2B4C-4D9C-B45B-F345AFD816C5}" type="sibTrans" cxnId="{A0784AEE-481F-4817-AD46-86A10C318798}">
      <dgm:prSet/>
      <dgm:spPr/>
      <dgm:t>
        <a:bodyPr/>
        <a:lstStyle/>
        <a:p>
          <a:endParaRPr lang="es-EC"/>
        </a:p>
      </dgm:t>
    </dgm:pt>
    <dgm:pt modelId="{F861BB36-C88A-4133-85E1-C04755CC6389}" type="parTrans" cxnId="{A0784AEE-481F-4817-AD46-86A10C318798}">
      <dgm:prSet/>
      <dgm:spPr/>
      <dgm:t>
        <a:bodyPr/>
        <a:lstStyle/>
        <a:p>
          <a:endParaRPr lang="es-EC"/>
        </a:p>
      </dgm:t>
    </dgm:pt>
    <dgm:pt modelId="{26331145-335D-4F18-94C1-D0C94AE07A28}" type="pres">
      <dgm:prSet presAssocID="{33633F38-28A6-4C3B-BCB3-BAEBEEFC81E4}" presName="composite" presStyleCnt="0">
        <dgm:presLayoutVars>
          <dgm:chMax val="1"/>
          <dgm:dir/>
          <dgm:resizeHandles val="exact"/>
        </dgm:presLayoutVars>
      </dgm:prSet>
      <dgm:spPr/>
      <dgm:t>
        <a:bodyPr/>
        <a:lstStyle/>
        <a:p>
          <a:endParaRPr lang="es-EC"/>
        </a:p>
      </dgm:t>
    </dgm:pt>
    <dgm:pt modelId="{14F67B58-E8F2-48BB-A16C-364178646D86}" type="pres">
      <dgm:prSet presAssocID="{33633F38-28A6-4C3B-BCB3-BAEBEEFC81E4}" presName="radial" presStyleCnt="0">
        <dgm:presLayoutVars>
          <dgm:animLvl val="ctr"/>
        </dgm:presLayoutVars>
      </dgm:prSet>
      <dgm:spPr/>
      <dgm:t>
        <a:bodyPr/>
        <a:lstStyle/>
        <a:p>
          <a:endParaRPr lang="es-EC"/>
        </a:p>
      </dgm:t>
    </dgm:pt>
    <dgm:pt modelId="{38644564-F181-4A2E-80F7-A43FF582DCB7}" type="pres">
      <dgm:prSet presAssocID="{D10D9A48-3F5F-4395-AC7A-7414A534736D}" presName="centerShape" presStyleLbl="vennNode1" presStyleIdx="0" presStyleCnt="7"/>
      <dgm:spPr/>
      <dgm:t>
        <a:bodyPr/>
        <a:lstStyle/>
        <a:p>
          <a:endParaRPr lang="es-EC"/>
        </a:p>
      </dgm:t>
    </dgm:pt>
    <dgm:pt modelId="{047E065E-570F-4CBA-8FED-C96EC7171ED9}" type="pres">
      <dgm:prSet presAssocID="{86EFD8A8-E422-48D0-B170-CF2AB1BEFC68}" presName="node" presStyleLbl="vennNode1" presStyleIdx="1" presStyleCnt="7" custScaleX="122813" custScaleY="124938" custRadScaleRad="109619" custRadScaleInc="3142">
        <dgm:presLayoutVars>
          <dgm:bulletEnabled val="1"/>
        </dgm:presLayoutVars>
      </dgm:prSet>
      <dgm:spPr/>
      <dgm:t>
        <a:bodyPr/>
        <a:lstStyle/>
        <a:p>
          <a:endParaRPr lang="es-EC"/>
        </a:p>
      </dgm:t>
    </dgm:pt>
    <dgm:pt modelId="{2CFD3E6B-60B9-4330-B50E-FB224619A482}" type="pres">
      <dgm:prSet presAssocID="{50F0FC1E-5639-42FC-BFE7-3A4636420137}" presName="node" presStyleLbl="vennNode1" presStyleIdx="2" presStyleCnt="7" custScaleX="141356" custScaleY="140557" custRadScaleRad="119494" custRadScaleInc="-12059">
        <dgm:presLayoutVars>
          <dgm:bulletEnabled val="1"/>
        </dgm:presLayoutVars>
      </dgm:prSet>
      <dgm:spPr/>
      <dgm:t>
        <a:bodyPr/>
        <a:lstStyle/>
        <a:p>
          <a:endParaRPr lang="es-EC"/>
        </a:p>
      </dgm:t>
    </dgm:pt>
    <dgm:pt modelId="{A0D2E1E5-5D3D-4B36-B3A8-67A977443269}" type="pres">
      <dgm:prSet presAssocID="{74EB0117-0D4C-4EC0-95E3-3B04B5520062}" presName="node" presStyleLbl="vennNode1" presStyleIdx="3" presStyleCnt="7" custScaleX="136583" custScaleY="140556" custRadScaleRad="115099" custRadScaleInc="-32385">
        <dgm:presLayoutVars>
          <dgm:bulletEnabled val="1"/>
        </dgm:presLayoutVars>
      </dgm:prSet>
      <dgm:spPr/>
      <dgm:t>
        <a:bodyPr/>
        <a:lstStyle/>
        <a:p>
          <a:endParaRPr lang="es-EC"/>
        </a:p>
      </dgm:t>
    </dgm:pt>
    <dgm:pt modelId="{FCBFB0C7-84A0-4AF2-B3C2-E5E806522880}" type="pres">
      <dgm:prSet presAssocID="{193ED485-6F35-4742-B64A-F54BB86C476D}" presName="node" presStyleLbl="vennNode1" presStyleIdx="4" presStyleCnt="7" custScaleX="308851" custRadScaleRad="99347" custRadScaleInc="-8448">
        <dgm:presLayoutVars>
          <dgm:bulletEnabled val="1"/>
        </dgm:presLayoutVars>
      </dgm:prSet>
      <dgm:spPr/>
      <dgm:t>
        <a:bodyPr/>
        <a:lstStyle/>
        <a:p>
          <a:endParaRPr lang="es-EC"/>
        </a:p>
      </dgm:t>
    </dgm:pt>
    <dgm:pt modelId="{6A41CDD7-3A72-4E9D-AB3E-CBBFD5C8F677}" type="pres">
      <dgm:prSet presAssocID="{D1E4BD01-CC74-4623-B9BD-167E5EB947DA}" presName="node" presStyleLbl="vennNode1" presStyleIdx="5" presStyleCnt="7" custScaleX="133798" custScaleY="129822" custRadScaleRad="100837" custRadScaleInc="24801">
        <dgm:presLayoutVars>
          <dgm:bulletEnabled val="1"/>
        </dgm:presLayoutVars>
      </dgm:prSet>
      <dgm:spPr/>
      <dgm:t>
        <a:bodyPr/>
        <a:lstStyle/>
        <a:p>
          <a:endParaRPr lang="es-EC"/>
        </a:p>
      </dgm:t>
    </dgm:pt>
    <dgm:pt modelId="{3985F929-E480-4E1D-A89C-4E75D7197D8B}" type="pres">
      <dgm:prSet presAssocID="{184D2EF1-6269-48D2-9053-3578E74AEA59}" presName="node" presStyleLbl="vennNode1" presStyleIdx="6" presStyleCnt="7" custScaleX="140557" custScaleY="127038" custRadScaleRad="102578" custRadScaleInc="11891">
        <dgm:presLayoutVars>
          <dgm:bulletEnabled val="1"/>
        </dgm:presLayoutVars>
      </dgm:prSet>
      <dgm:spPr/>
      <dgm:t>
        <a:bodyPr/>
        <a:lstStyle/>
        <a:p>
          <a:endParaRPr lang="es-EC"/>
        </a:p>
      </dgm:t>
    </dgm:pt>
  </dgm:ptLst>
  <dgm:cxnLst>
    <dgm:cxn modelId="{42CD2888-4633-4E3B-8B92-D59584B77542}" srcId="{D10D9A48-3F5F-4395-AC7A-7414A534736D}" destId="{74EB0117-0D4C-4EC0-95E3-3B04B5520062}" srcOrd="2" destOrd="0" parTransId="{1929929C-F9E8-4419-8116-C0315753B6C9}" sibTransId="{6B840388-5C34-4469-BCC7-3A5413FDAEB6}"/>
    <dgm:cxn modelId="{943E7FFD-097A-43C2-A9B0-D75343286A0A}" srcId="{D10D9A48-3F5F-4395-AC7A-7414A534736D}" destId="{193ED485-6F35-4742-B64A-F54BB86C476D}" srcOrd="3" destOrd="0" parTransId="{D6515A6C-F1EB-40AF-8DE8-E6F591AB31B5}" sibTransId="{E795E24D-49CF-4A96-9A54-8967B2997F94}"/>
    <dgm:cxn modelId="{9D3D4C6A-E5AB-4D3C-AFA2-8B90B0CDBE3E}" type="presOf" srcId="{184D2EF1-6269-48D2-9053-3578E74AEA59}" destId="{3985F929-E480-4E1D-A89C-4E75D7197D8B}" srcOrd="0" destOrd="0" presId="urn:microsoft.com/office/officeart/2005/8/layout/radial3"/>
    <dgm:cxn modelId="{8F34907B-1607-4887-9519-81894AF0A01E}" type="presOf" srcId="{33633F38-28A6-4C3B-BCB3-BAEBEEFC81E4}" destId="{26331145-335D-4F18-94C1-D0C94AE07A28}" srcOrd="0" destOrd="0" presId="urn:microsoft.com/office/officeart/2005/8/layout/radial3"/>
    <dgm:cxn modelId="{1414D305-3684-4279-B3F0-47DE4A7715BB}" srcId="{D10D9A48-3F5F-4395-AC7A-7414A534736D}" destId="{184D2EF1-6269-48D2-9053-3578E74AEA59}" srcOrd="5" destOrd="0" parTransId="{6E26ED9C-A636-4AD4-84B7-D36F882B088F}" sibTransId="{F37A8997-AC28-4FDC-9106-44F2EAB5D1A8}"/>
    <dgm:cxn modelId="{50F1B942-2EE4-47A8-8934-19ED8CC2D107}" type="presOf" srcId="{D10D9A48-3F5F-4395-AC7A-7414A534736D}" destId="{38644564-F181-4A2E-80F7-A43FF582DCB7}" srcOrd="0" destOrd="0" presId="urn:microsoft.com/office/officeart/2005/8/layout/radial3"/>
    <dgm:cxn modelId="{BDB23267-1FE9-40A2-B7C2-111F07CAE0D6}" type="presOf" srcId="{193ED485-6F35-4742-B64A-F54BB86C476D}" destId="{FCBFB0C7-84A0-4AF2-B3C2-E5E806522880}" srcOrd="0" destOrd="0" presId="urn:microsoft.com/office/officeart/2005/8/layout/radial3"/>
    <dgm:cxn modelId="{A0784AEE-481F-4817-AD46-86A10C318798}" srcId="{D10D9A48-3F5F-4395-AC7A-7414A534736D}" destId="{50F0FC1E-5639-42FC-BFE7-3A4636420137}" srcOrd="1" destOrd="0" parTransId="{F861BB36-C88A-4133-85E1-C04755CC6389}" sibTransId="{B712C2A3-2B4C-4D9C-B45B-F345AFD816C5}"/>
    <dgm:cxn modelId="{314B2BF3-4897-4D88-8DA2-4B269933E60A}" srcId="{D10D9A48-3F5F-4395-AC7A-7414A534736D}" destId="{86EFD8A8-E422-48D0-B170-CF2AB1BEFC68}" srcOrd="0" destOrd="0" parTransId="{6BEFD057-97C0-41CA-90FD-74EEA3093C80}" sibTransId="{D9A406CF-E19B-4591-B854-80697F81888A}"/>
    <dgm:cxn modelId="{3DC31E31-A43E-4966-99FD-9C476078880C}" srcId="{33633F38-28A6-4C3B-BCB3-BAEBEEFC81E4}" destId="{D10D9A48-3F5F-4395-AC7A-7414A534736D}" srcOrd="0" destOrd="0" parTransId="{60B503FC-A381-43B9-ADEF-656A42EBD80F}" sibTransId="{58E83DBE-05B0-4B7D-BA9F-B227238A3EC7}"/>
    <dgm:cxn modelId="{02122D66-8F7D-4A1E-B391-1BB10BB18D38}" type="presOf" srcId="{50F0FC1E-5639-42FC-BFE7-3A4636420137}" destId="{2CFD3E6B-60B9-4330-B50E-FB224619A482}" srcOrd="0" destOrd="0" presId="urn:microsoft.com/office/officeart/2005/8/layout/radial3"/>
    <dgm:cxn modelId="{C70C304A-8AB2-4983-8617-260F9BBD1EAB}" type="presOf" srcId="{74EB0117-0D4C-4EC0-95E3-3B04B5520062}" destId="{A0D2E1E5-5D3D-4B36-B3A8-67A977443269}" srcOrd="0" destOrd="0" presId="urn:microsoft.com/office/officeart/2005/8/layout/radial3"/>
    <dgm:cxn modelId="{BED55BE9-A00F-4107-87B3-CA539C33D390}" srcId="{D10D9A48-3F5F-4395-AC7A-7414A534736D}" destId="{D1E4BD01-CC74-4623-B9BD-167E5EB947DA}" srcOrd="4" destOrd="0" parTransId="{20AE7F0D-416D-483E-B5CF-E84CB3E16975}" sibTransId="{8EC907CA-4A0F-4FE7-8BAC-077BCB12B0B7}"/>
    <dgm:cxn modelId="{6376BC7C-7068-4EF3-B388-98832274CE2F}" type="presOf" srcId="{86EFD8A8-E422-48D0-B170-CF2AB1BEFC68}" destId="{047E065E-570F-4CBA-8FED-C96EC7171ED9}" srcOrd="0" destOrd="0" presId="urn:microsoft.com/office/officeart/2005/8/layout/radial3"/>
    <dgm:cxn modelId="{9C7CFFBA-5C52-4C45-AE3D-A375A14CD390}" type="presOf" srcId="{D1E4BD01-CC74-4623-B9BD-167E5EB947DA}" destId="{6A41CDD7-3A72-4E9D-AB3E-CBBFD5C8F677}" srcOrd="0" destOrd="0" presId="urn:microsoft.com/office/officeart/2005/8/layout/radial3"/>
    <dgm:cxn modelId="{096B0F79-4068-4A06-869B-2D478B014689}" type="presParOf" srcId="{26331145-335D-4F18-94C1-D0C94AE07A28}" destId="{14F67B58-E8F2-48BB-A16C-364178646D86}" srcOrd="0" destOrd="0" presId="urn:microsoft.com/office/officeart/2005/8/layout/radial3"/>
    <dgm:cxn modelId="{369D00D7-150A-48AC-A235-64FFACA73E7E}" type="presParOf" srcId="{14F67B58-E8F2-48BB-A16C-364178646D86}" destId="{38644564-F181-4A2E-80F7-A43FF582DCB7}" srcOrd="0" destOrd="0" presId="urn:microsoft.com/office/officeart/2005/8/layout/radial3"/>
    <dgm:cxn modelId="{3399095F-DC62-41FB-A60C-8E60FB632BE2}" type="presParOf" srcId="{14F67B58-E8F2-48BB-A16C-364178646D86}" destId="{047E065E-570F-4CBA-8FED-C96EC7171ED9}" srcOrd="1" destOrd="0" presId="urn:microsoft.com/office/officeart/2005/8/layout/radial3"/>
    <dgm:cxn modelId="{5827AE6B-76D7-4419-9702-28E3C635752C}" type="presParOf" srcId="{14F67B58-E8F2-48BB-A16C-364178646D86}" destId="{2CFD3E6B-60B9-4330-B50E-FB224619A482}" srcOrd="2" destOrd="0" presId="urn:microsoft.com/office/officeart/2005/8/layout/radial3"/>
    <dgm:cxn modelId="{BF15098A-0490-49E7-B2A0-4F3115C91A67}" type="presParOf" srcId="{14F67B58-E8F2-48BB-A16C-364178646D86}" destId="{A0D2E1E5-5D3D-4B36-B3A8-67A977443269}" srcOrd="3" destOrd="0" presId="urn:microsoft.com/office/officeart/2005/8/layout/radial3"/>
    <dgm:cxn modelId="{3EF73CC2-306D-4403-A89D-CD62CD5C4F1E}" type="presParOf" srcId="{14F67B58-E8F2-48BB-A16C-364178646D86}" destId="{FCBFB0C7-84A0-4AF2-B3C2-E5E806522880}" srcOrd="4" destOrd="0" presId="urn:microsoft.com/office/officeart/2005/8/layout/radial3"/>
    <dgm:cxn modelId="{047EBBBC-2781-493E-8158-CA554E954551}" type="presParOf" srcId="{14F67B58-E8F2-48BB-A16C-364178646D86}" destId="{6A41CDD7-3A72-4E9D-AB3E-CBBFD5C8F677}" srcOrd="5" destOrd="0" presId="urn:microsoft.com/office/officeart/2005/8/layout/radial3"/>
    <dgm:cxn modelId="{646CA798-7D74-4A7C-9B5E-6DDC2D4DD0E5}" type="presParOf" srcId="{14F67B58-E8F2-48BB-A16C-364178646D86}" destId="{3985F929-E480-4E1D-A89C-4E75D7197D8B}"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8E7588D-BDCB-4CB6-8F7C-CFB4639B1034}"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s-EC"/>
        </a:p>
      </dgm:t>
    </dgm:pt>
    <dgm:pt modelId="{F8EE0BE3-8360-4600-8958-F17B15C289A6}">
      <dgm:prSet phldrT="[Texto]" custT="1"/>
      <dgm:spPr>
        <a:solidFill>
          <a:schemeClr val="accent5">
            <a:lumMod val="20000"/>
            <a:lumOff val="80000"/>
          </a:schemeClr>
        </a:solidFill>
      </dgm:spPr>
      <dgm:t>
        <a:bodyPr/>
        <a:lstStyle/>
        <a:p>
          <a:r>
            <a:rPr lang="es-EC" sz="1800" b="0" dirty="0" smtClean="0">
              <a:solidFill>
                <a:schemeClr val="tx1"/>
              </a:solidFill>
            </a:rPr>
            <a:t>APLICACIÓN</a:t>
          </a:r>
          <a:endParaRPr lang="es-EC" sz="1800" b="0" dirty="0">
            <a:solidFill>
              <a:schemeClr val="tx1"/>
            </a:solidFill>
          </a:endParaRPr>
        </a:p>
      </dgm:t>
    </dgm:pt>
    <dgm:pt modelId="{87BED3BD-5EB6-49D2-A37C-E89216E2838F}" type="parTrans" cxnId="{5AB75E88-63AA-465F-AB60-3DA281E0F6F0}">
      <dgm:prSet/>
      <dgm:spPr/>
      <dgm:t>
        <a:bodyPr/>
        <a:lstStyle/>
        <a:p>
          <a:endParaRPr lang="es-EC"/>
        </a:p>
      </dgm:t>
    </dgm:pt>
    <dgm:pt modelId="{06C46D16-1820-4F6D-BA0D-10F057300A27}" type="sibTrans" cxnId="{5AB75E88-63AA-465F-AB60-3DA281E0F6F0}">
      <dgm:prSet/>
      <dgm:spPr/>
      <dgm:t>
        <a:bodyPr/>
        <a:lstStyle/>
        <a:p>
          <a:endParaRPr lang="es-EC"/>
        </a:p>
      </dgm:t>
    </dgm:pt>
    <dgm:pt modelId="{0F5436B1-715E-4DC6-8700-7C6F6D550B3A}">
      <dgm:prSet phldrT="[Texto]"/>
      <dgm:spPr/>
      <dgm:t>
        <a:bodyPr/>
        <a:lstStyle/>
        <a:p>
          <a:pPr algn="ctr"/>
          <a:r>
            <a:rPr lang="es-ES" dirty="0" smtClean="0"/>
            <a:t>PROGRAMA DE ACTIVIDADES EXTRACURRICULARES </a:t>
          </a:r>
          <a:endParaRPr lang="es-EC" dirty="0"/>
        </a:p>
      </dgm:t>
    </dgm:pt>
    <dgm:pt modelId="{25238883-C0C2-4FE2-98F3-A9361376EB89}" type="parTrans" cxnId="{44B26979-991E-4E2A-8BC7-D6561F7AF335}">
      <dgm:prSet/>
      <dgm:spPr/>
      <dgm:t>
        <a:bodyPr/>
        <a:lstStyle/>
        <a:p>
          <a:endParaRPr lang="es-EC"/>
        </a:p>
      </dgm:t>
    </dgm:pt>
    <dgm:pt modelId="{13F95AE0-87FD-4DAD-B9FA-1169080BF6AD}" type="sibTrans" cxnId="{44B26979-991E-4E2A-8BC7-D6561F7AF335}">
      <dgm:prSet/>
      <dgm:spPr/>
      <dgm:t>
        <a:bodyPr/>
        <a:lstStyle/>
        <a:p>
          <a:endParaRPr lang="es-EC"/>
        </a:p>
      </dgm:t>
    </dgm:pt>
    <dgm:pt modelId="{343347D6-6714-44D7-8F94-6B2E82F17F5E}">
      <dgm:prSet phldrT="[Texto]" custT="1"/>
      <dgm:spPr>
        <a:solidFill>
          <a:schemeClr val="accent5">
            <a:lumMod val="75000"/>
          </a:schemeClr>
        </a:solidFill>
      </dgm:spPr>
      <dgm:t>
        <a:bodyPr/>
        <a:lstStyle/>
        <a:p>
          <a:r>
            <a:rPr lang="es-EC" sz="3200" b="1" dirty="0" smtClean="0">
              <a:solidFill>
                <a:schemeClr val="bg1"/>
              </a:solidFill>
            </a:rPr>
            <a:t>Control</a:t>
          </a:r>
          <a:endParaRPr lang="es-EC" sz="3200" b="1" dirty="0">
            <a:solidFill>
              <a:schemeClr val="bg1"/>
            </a:solidFill>
          </a:endParaRPr>
        </a:p>
      </dgm:t>
    </dgm:pt>
    <dgm:pt modelId="{6CB36D23-FFAE-4E04-A731-C3B45B00DD25}" type="parTrans" cxnId="{CEEFCE49-5447-451F-9829-3E1024969FEB}">
      <dgm:prSet/>
      <dgm:spPr/>
      <dgm:t>
        <a:bodyPr/>
        <a:lstStyle/>
        <a:p>
          <a:endParaRPr lang="es-EC"/>
        </a:p>
      </dgm:t>
    </dgm:pt>
    <dgm:pt modelId="{83FB8303-FA9C-4D88-8CDA-922590E4673D}" type="sibTrans" cxnId="{CEEFCE49-5447-451F-9829-3E1024969FEB}">
      <dgm:prSet/>
      <dgm:spPr/>
      <dgm:t>
        <a:bodyPr/>
        <a:lstStyle/>
        <a:p>
          <a:endParaRPr lang="es-EC"/>
        </a:p>
      </dgm:t>
    </dgm:pt>
    <dgm:pt modelId="{C77F18AA-EFBC-48DB-B196-04FED9E63E35}">
      <dgm:prSet phldrT="[Texto]"/>
      <dgm:spPr/>
      <dgm:t>
        <a:bodyPr/>
        <a:lstStyle/>
        <a:p>
          <a:r>
            <a:rPr lang="es-EC" b="0" dirty="0" smtClean="0"/>
            <a:t>CONTROL Y ANALISIS DE NOTAS</a:t>
          </a:r>
          <a:endParaRPr lang="es-EC" b="0" dirty="0"/>
        </a:p>
      </dgm:t>
    </dgm:pt>
    <dgm:pt modelId="{7E33178C-D05F-402F-A64E-5B273C0D4183}" type="parTrans" cxnId="{CA2CBF2C-08EC-4752-8F5E-92E278B490B9}">
      <dgm:prSet/>
      <dgm:spPr/>
      <dgm:t>
        <a:bodyPr/>
        <a:lstStyle/>
        <a:p>
          <a:endParaRPr lang="es-EC"/>
        </a:p>
      </dgm:t>
    </dgm:pt>
    <dgm:pt modelId="{41AA2C03-7287-4AD0-ACD4-9DA256305D01}" type="sibTrans" cxnId="{CA2CBF2C-08EC-4752-8F5E-92E278B490B9}">
      <dgm:prSet/>
      <dgm:spPr/>
      <dgm:t>
        <a:bodyPr/>
        <a:lstStyle/>
        <a:p>
          <a:endParaRPr lang="es-EC"/>
        </a:p>
      </dgm:t>
    </dgm:pt>
    <dgm:pt modelId="{5D2DFFA4-2AE7-432F-A19B-758B0920B77C}" type="pres">
      <dgm:prSet presAssocID="{A8E7588D-BDCB-4CB6-8F7C-CFB4639B1034}" presName="Name0" presStyleCnt="0">
        <dgm:presLayoutVars>
          <dgm:chMax/>
          <dgm:chPref val="3"/>
          <dgm:dir/>
          <dgm:animOne val="branch"/>
          <dgm:animLvl val="lvl"/>
        </dgm:presLayoutVars>
      </dgm:prSet>
      <dgm:spPr/>
      <dgm:t>
        <a:bodyPr/>
        <a:lstStyle/>
        <a:p>
          <a:endParaRPr lang="es-EC"/>
        </a:p>
      </dgm:t>
    </dgm:pt>
    <dgm:pt modelId="{FAE00C03-79D4-4895-A39C-4312D7B5F027}" type="pres">
      <dgm:prSet presAssocID="{F8EE0BE3-8360-4600-8958-F17B15C289A6}" presName="composite" presStyleCnt="0"/>
      <dgm:spPr/>
    </dgm:pt>
    <dgm:pt modelId="{BD047E17-A606-4B2F-9912-F6216B43FBE5}" type="pres">
      <dgm:prSet presAssocID="{F8EE0BE3-8360-4600-8958-F17B15C289A6}" presName="FirstChild" presStyleLbl="revTx" presStyleIdx="0" presStyleCnt="2" custScaleX="91952" custLinFactNeighborX="3238" custLinFactNeighborY="-2520">
        <dgm:presLayoutVars>
          <dgm:chMax val="0"/>
          <dgm:chPref val="0"/>
          <dgm:bulletEnabled val="1"/>
        </dgm:presLayoutVars>
      </dgm:prSet>
      <dgm:spPr/>
      <dgm:t>
        <a:bodyPr/>
        <a:lstStyle/>
        <a:p>
          <a:endParaRPr lang="es-EC"/>
        </a:p>
      </dgm:t>
    </dgm:pt>
    <dgm:pt modelId="{F13AB213-59F2-48A5-9EB1-02382C508954}" type="pres">
      <dgm:prSet presAssocID="{F8EE0BE3-8360-4600-8958-F17B15C289A6}" presName="Parent" presStyleLbl="alignNode1" presStyleIdx="0" presStyleCnt="2" custScaleX="126971" custLinFactNeighborX="802" custLinFactNeighborY="-2520">
        <dgm:presLayoutVars>
          <dgm:chMax val="3"/>
          <dgm:chPref val="3"/>
          <dgm:bulletEnabled val="1"/>
        </dgm:presLayoutVars>
      </dgm:prSet>
      <dgm:spPr/>
      <dgm:t>
        <a:bodyPr/>
        <a:lstStyle/>
        <a:p>
          <a:endParaRPr lang="es-EC"/>
        </a:p>
      </dgm:t>
    </dgm:pt>
    <dgm:pt modelId="{08E26087-A8CC-4062-997B-D4CF6ACE8BB6}" type="pres">
      <dgm:prSet presAssocID="{F8EE0BE3-8360-4600-8958-F17B15C289A6}" presName="Accent" presStyleLbl="parChTrans1D1" presStyleIdx="0" presStyleCnt="2"/>
      <dgm:spPr/>
    </dgm:pt>
    <dgm:pt modelId="{49621BB8-889A-489A-AC6F-FBB799921E04}" type="pres">
      <dgm:prSet presAssocID="{06C46D16-1820-4F6D-BA0D-10F057300A27}" presName="sibTrans" presStyleCnt="0"/>
      <dgm:spPr/>
    </dgm:pt>
    <dgm:pt modelId="{AA96861A-CE22-4868-B67D-D4561BB83183}" type="pres">
      <dgm:prSet presAssocID="{343347D6-6714-44D7-8F94-6B2E82F17F5E}" presName="composite" presStyleCnt="0"/>
      <dgm:spPr/>
    </dgm:pt>
    <dgm:pt modelId="{5DF4F110-200C-499D-B436-118CF41C2581}" type="pres">
      <dgm:prSet presAssocID="{343347D6-6714-44D7-8F94-6B2E82F17F5E}" presName="FirstChild" presStyleLbl="revTx" presStyleIdx="1" presStyleCnt="2" custScaleX="76347">
        <dgm:presLayoutVars>
          <dgm:chMax val="0"/>
          <dgm:chPref val="0"/>
          <dgm:bulletEnabled val="1"/>
        </dgm:presLayoutVars>
      </dgm:prSet>
      <dgm:spPr/>
      <dgm:t>
        <a:bodyPr/>
        <a:lstStyle/>
        <a:p>
          <a:endParaRPr lang="es-EC"/>
        </a:p>
      </dgm:t>
    </dgm:pt>
    <dgm:pt modelId="{938507CD-96D8-43C1-871C-365C66C99EA5}" type="pres">
      <dgm:prSet presAssocID="{343347D6-6714-44D7-8F94-6B2E82F17F5E}" presName="Parent" presStyleLbl="alignNode1" presStyleIdx="1" presStyleCnt="2" custScaleX="143773">
        <dgm:presLayoutVars>
          <dgm:chMax val="3"/>
          <dgm:chPref val="3"/>
          <dgm:bulletEnabled val="1"/>
        </dgm:presLayoutVars>
      </dgm:prSet>
      <dgm:spPr/>
      <dgm:t>
        <a:bodyPr/>
        <a:lstStyle/>
        <a:p>
          <a:endParaRPr lang="es-EC"/>
        </a:p>
      </dgm:t>
    </dgm:pt>
    <dgm:pt modelId="{533521F7-FDD1-46FD-B9DB-846D07FFC43F}" type="pres">
      <dgm:prSet presAssocID="{343347D6-6714-44D7-8F94-6B2E82F17F5E}" presName="Accent" presStyleLbl="parChTrans1D1" presStyleIdx="1" presStyleCnt="2"/>
      <dgm:spPr/>
    </dgm:pt>
  </dgm:ptLst>
  <dgm:cxnLst>
    <dgm:cxn modelId="{CEEFCE49-5447-451F-9829-3E1024969FEB}" srcId="{A8E7588D-BDCB-4CB6-8F7C-CFB4639B1034}" destId="{343347D6-6714-44D7-8F94-6B2E82F17F5E}" srcOrd="1" destOrd="0" parTransId="{6CB36D23-FFAE-4E04-A731-C3B45B00DD25}" sibTransId="{83FB8303-FA9C-4D88-8CDA-922590E4673D}"/>
    <dgm:cxn modelId="{5AB75E88-63AA-465F-AB60-3DA281E0F6F0}" srcId="{A8E7588D-BDCB-4CB6-8F7C-CFB4639B1034}" destId="{F8EE0BE3-8360-4600-8958-F17B15C289A6}" srcOrd="0" destOrd="0" parTransId="{87BED3BD-5EB6-49D2-A37C-E89216E2838F}" sibTransId="{06C46D16-1820-4F6D-BA0D-10F057300A27}"/>
    <dgm:cxn modelId="{36D081DF-7CA9-4178-9592-151891F6397B}" type="presOf" srcId="{C77F18AA-EFBC-48DB-B196-04FED9E63E35}" destId="{5DF4F110-200C-499D-B436-118CF41C2581}" srcOrd="0" destOrd="0" presId="urn:microsoft.com/office/officeart/2011/layout/TabList"/>
    <dgm:cxn modelId="{CA2CBF2C-08EC-4752-8F5E-92E278B490B9}" srcId="{343347D6-6714-44D7-8F94-6B2E82F17F5E}" destId="{C77F18AA-EFBC-48DB-B196-04FED9E63E35}" srcOrd="0" destOrd="0" parTransId="{7E33178C-D05F-402F-A64E-5B273C0D4183}" sibTransId="{41AA2C03-7287-4AD0-ACD4-9DA256305D01}"/>
    <dgm:cxn modelId="{A35540AF-69D5-49FD-993B-BD95E92D82CD}" type="presOf" srcId="{343347D6-6714-44D7-8F94-6B2E82F17F5E}" destId="{938507CD-96D8-43C1-871C-365C66C99EA5}" srcOrd="0" destOrd="0" presId="urn:microsoft.com/office/officeart/2011/layout/TabList"/>
    <dgm:cxn modelId="{44B26979-991E-4E2A-8BC7-D6561F7AF335}" srcId="{F8EE0BE3-8360-4600-8958-F17B15C289A6}" destId="{0F5436B1-715E-4DC6-8700-7C6F6D550B3A}" srcOrd="0" destOrd="0" parTransId="{25238883-C0C2-4FE2-98F3-A9361376EB89}" sibTransId="{13F95AE0-87FD-4DAD-B9FA-1169080BF6AD}"/>
    <dgm:cxn modelId="{FAC0DA46-20B2-4EB4-A457-CD126C059932}" type="presOf" srcId="{F8EE0BE3-8360-4600-8958-F17B15C289A6}" destId="{F13AB213-59F2-48A5-9EB1-02382C508954}" srcOrd="0" destOrd="0" presId="urn:microsoft.com/office/officeart/2011/layout/TabList"/>
    <dgm:cxn modelId="{2F1DF3B5-0BBD-486C-8D76-95FB54A5CF12}" type="presOf" srcId="{A8E7588D-BDCB-4CB6-8F7C-CFB4639B1034}" destId="{5D2DFFA4-2AE7-432F-A19B-758B0920B77C}" srcOrd="0" destOrd="0" presId="urn:microsoft.com/office/officeart/2011/layout/TabList"/>
    <dgm:cxn modelId="{CAC0159D-DCE1-4AC8-A827-35EBE4B65AEC}" type="presOf" srcId="{0F5436B1-715E-4DC6-8700-7C6F6D550B3A}" destId="{BD047E17-A606-4B2F-9912-F6216B43FBE5}" srcOrd="0" destOrd="0" presId="urn:microsoft.com/office/officeart/2011/layout/TabList"/>
    <dgm:cxn modelId="{AF6E29EB-7182-4593-A32F-ABED54C5C330}" type="presParOf" srcId="{5D2DFFA4-2AE7-432F-A19B-758B0920B77C}" destId="{FAE00C03-79D4-4895-A39C-4312D7B5F027}" srcOrd="0" destOrd="0" presId="urn:microsoft.com/office/officeart/2011/layout/TabList"/>
    <dgm:cxn modelId="{A6FAE84F-D5BE-4561-9FE4-01072F002BE1}" type="presParOf" srcId="{FAE00C03-79D4-4895-A39C-4312D7B5F027}" destId="{BD047E17-A606-4B2F-9912-F6216B43FBE5}" srcOrd="0" destOrd="0" presId="urn:microsoft.com/office/officeart/2011/layout/TabList"/>
    <dgm:cxn modelId="{4C7E25AB-36C1-4C82-A686-69DB3F721AE4}" type="presParOf" srcId="{FAE00C03-79D4-4895-A39C-4312D7B5F027}" destId="{F13AB213-59F2-48A5-9EB1-02382C508954}" srcOrd="1" destOrd="0" presId="urn:microsoft.com/office/officeart/2011/layout/TabList"/>
    <dgm:cxn modelId="{A5A602C9-3E67-4F20-BA5A-823E75DB3182}" type="presParOf" srcId="{FAE00C03-79D4-4895-A39C-4312D7B5F027}" destId="{08E26087-A8CC-4062-997B-D4CF6ACE8BB6}" srcOrd="2" destOrd="0" presId="urn:microsoft.com/office/officeart/2011/layout/TabList"/>
    <dgm:cxn modelId="{19331F58-2F19-465B-925F-874D8AE4E433}" type="presParOf" srcId="{5D2DFFA4-2AE7-432F-A19B-758B0920B77C}" destId="{49621BB8-889A-489A-AC6F-FBB799921E04}" srcOrd="1" destOrd="0" presId="urn:microsoft.com/office/officeart/2011/layout/TabList"/>
    <dgm:cxn modelId="{FB3AD14B-3475-40E2-9AC7-37E9BBC1B27C}" type="presParOf" srcId="{5D2DFFA4-2AE7-432F-A19B-758B0920B77C}" destId="{AA96861A-CE22-4868-B67D-D4561BB83183}" srcOrd="2" destOrd="0" presId="urn:microsoft.com/office/officeart/2011/layout/TabList"/>
    <dgm:cxn modelId="{6B9E19C4-65C4-4E01-8141-E428A40AD9DD}" type="presParOf" srcId="{AA96861A-CE22-4868-B67D-D4561BB83183}" destId="{5DF4F110-200C-499D-B436-118CF41C2581}" srcOrd="0" destOrd="0" presId="urn:microsoft.com/office/officeart/2011/layout/TabList"/>
    <dgm:cxn modelId="{5CF7C31F-7E3E-485C-9F49-B9B9C123DD9B}" type="presParOf" srcId="{AA96861A-CE22-4868-B67D-D4561BB83183}" destId="{938507CD-96D8-43C1-871C-365C66C99EA5}" srcOrd="1" destOrd="0" presId="urn:microsoft.com/office/officeart/2011/layout/TabList"/>
    <dgm:cxn modelId="{1ABD8384-7DAB-474F-8181-29A3C77C9950}" type="presParOf" srcId="{AA96861A-CE22-4868-B67D-D4561BB83183}" destId="{533521F7-FDD1-46FD-B9DB-846D07FFC43F}" srcOrd="2" destOrd="0" presId="urn:microsoft.com/office/officeart/2011/layout/Tab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FD765-6E76-4A44-BEAE-6AA86D902239}">
      <dsp:nvSpPr>
        <dsp:cNvPr id="0" name=""/>
        <dsp:cNvSpPr/>
      </dsp:nvSpPr>
      <dsp:spPr>
        <a:xfrm rot="5400000">
          <a:off x="4960526" y="-1166312"/>
          <a:ext cx="1748658" cy="4179711"/>
        </a:xfrm>
        <a:prstGeom prst="hexagon">
          <a:avLst>
            <a:gd name="adj" fmla="val 25000"/>
            <a:gd name="vf" fmla="val 115470"/>
          </a:avLst>
        </a:prstGeom>
        <a:solidFill>
          <a:schemeClr val="tx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bg1"/>
              </a:solidFill>
            </a:rPr>
            <a:t>Problemas en el rendimiento comportamental </a:t>
          </a:r>
          <a:endParaRPr lang="es-EC" sz="1800" b="1" kern="1200" dirty="0">
            <a:solidFill>
              <a:schemeClr val="bg1"/>
            </a:solidFill>
          </a:endParaRPr>
        </a:p>
      </dsp:txBody>
      <dsp:txXfrm rot="-5400000">
        <a:off x="4441618" y="340657"/>
        <a:ext cx="2786474" cy="1165772"/>
      </dsp:txXfrm>
    </dsp:sp>
    <dsp:sp modelId="{8CD16F48-5302-4704-A04A-A980455CBD30}">
      <dsp:nvSpPr>
        <dsp:cNvPr id="0" name=""/>
        <dsp:cNvSpPr/>
      </dsp:nvSpPr>
      <dsp:spPr>
        <a:xfrm>
          <a:off x="5190045" y="350087"/>
          <a:ext cx="1951503" cy="1049195"/>
        </a:xfrm>
        <a:prstGeom prst="rect">
          <a:avLst/>
        </a:prstGeom>
        <a:noFill/>
        <a:ln>
          <a:noFill/>
        </a:ln>
        <a:effectLst/>
      </dsp:spPr>
      <dsp:style>
        <a:lnRef idx="0">
          <a:scrgbClr r="0" g="0" b="0"/>
        </a:lnRef>
        <a:fillRef idx="0">
          <a:scrgbClr r="0" g="0" b="0"/>
        </a:fillRef>
        <a:effectRef idx="0">
          <a:scrgbClr r="0" g="0" b="0"/>
        </a:effectRef>
        <a:fontRef idx="minor"/>
      </dsp:style>
    </dsp:sp>
    <dsp:sp modelId="{9FC72BC5-A637-4116-8B63-06646B98E272}">
      <dsp:nvSpPr>
        <dsp:cNvPr id="0" name=""/>
        <dsp:cNvSpPr/>
      </dsp:nvSpPr>
      <dsp:spPr>
        <a:xfrm rot="5400000">
          <a:off x="828660" y="-625532"/>
          <a:ext cx="1748658" cy="314798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C" sz="1800" b="1" kern="1200" dirty="0" smtClean="0">
              <a:solidFill>
                <a:schemeClr val="bg1"/>
              </a:solidFill>
            </a:rPr>
            <a:t>Problemas en el rendimiento Académico </a:t>
          </a:r>
          <a:endParaRPr lang="es-EC" sz="1800" b="1" kern="1200" dirty="0">
            <a:solidFill>
              <a:schemeClr val="bg1"/>
            </a:solidFill>
          </a:endParaRPr>
        </a:p>
      </dsp:txBody>
      <dsp:txXfrm rot="-5400000">
        <a:off x="653660" y="365576"/>
        <a:ext cx="2098658" cy="1165772"/>
      </dsp:txXfrm>
    </dsp:sp>
    <dsp:sp modelId="{77984F61-2571-462A-AAC4-69F1698C8505}">
      <dsp:nvSpPr>
        <dsp:cNvPr id="0" name=""/>
        <dsp:cNvSpPr/>
      </dsp:nvSpPr>
      <dsp:spPr>
        <a:xfrm rot="5400000">
          <a:off x="1112892" y="1636814"/>
          <a:ext cx="1312420" cy="1981977"/>
        </a:xfrm>
        <a:prstGeom prst="hexagon">
          <a:avLst>
            <a:gd name="adj" fmla="val 25000"/>
            <a:gd name="vf" fmla="val 1154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bg1"/>
              </a:solidFill>
            </a:rPr>
            <a:t>Deserción escolar </a:t>
          </a:r>
          <a:endParaRPr lang="es-EC" sz="1800" b="1" kern="1200" dirty="0">
            <a:solidFill>
              <a:schemeClr val="bg1"/>
            </a:solidFill>
          </a:endParaRPr>
        </a:p>
      </dsp:txBody>
      <dsp:txXfrm rot="-5400000">
        <a:off x="1108443" y="2190330"/>
        <a:ext cx="1321318" cy="874946"/>
      </dsp:txXfrm>
    </dsp:sp>
    <dsp:sp modelId="{9E857ADB-A0B7-4774-8559-8193F7A3B71D}">
      <dsp:nvSpPr>
        <dsp:cNvPr id="0" name=""/>
        <dsp:cNvSpPr/>
      </dsp:nvSpPr>
      <dsp:spPr>
        <a:xfrm>
          <a:off x="835128" y="1834349"/>
          <a:ext cx="1888551" cy="1049195"/>
        </a:xfrm>
        <a:prstGeom prst="rect">
          <a:avLst/>
        </a:prstGeom>
        <a:noFill/>
        <a:ln>
          <a:noFill/>
        </a:ln>
        <a:effectLst/>
      </dsp:spPr>
      <dsp:style>
        <a:lnRef idx="0">
          <a:scrgbClr r="0" g="0" b="0"/>
        </a:lnRef>
        <a:fillRef idx="0">
          <a:scrgbClr r="0" g="0" b="0"/>
        </a:fillRef>
        <a:effectRef idx="0">
          <a:scrgbClr r="0" g="0" b="0"/>
        </a:effectRef>
        <a:fontRef idx="minor"/>
      </dsp:style>
    </dsp:sp>
    <dsp:sp modelId="{435CF238-3C69-4887-836E-3144D0A2D81D}">
      <dsp:nvSpPr>
        <dsp:cNvPr id="0" name=""/>
        <dsp:cNvSpPr/>
      </dsp:nvSpPr>
      <dsp:spPr>
        <a:xfrm rot="5400000">
          <a:off x="5280191" y="653226"/>
          <a:ext cx="1288167" cy="3924918"/>
        </a:xfrm>
        <a:prstGeom prst="hexagon">
          <a:avLst>
            <a:gd name="adj" fmla="val 25000"/>
            <a:gd name="vf" fmla="val 11547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bg1"/>
              </a:solidFill>
            </a:rPr>
            <a:t>La violencia escolar </a:t>
          </a:r>
          <a:endParaRPr lang="es-EC" sz="1800" b="1" kern="1200" dirty="0">
            <a:solidFill>
              <a:schemeClr val="bg1"/>
            </a:solidFill>
          </a:endParaRPr>
        </a:p>
      </dsp:txBody>
      <dsp:txXfrm rot="-5400000">
        <a:off x="4615969" y="2186297"/>
        <a:ext cx="2616612" cy="858778"/>
      </dsp:txXfrm>
    </dsp:sp>
    <dsp:sp modelId="{2E4B433F-0D82-4B38-8D0D-0A904D6EFF89}">
      <dsp:nvSpPr>
        <dsp:cNvPr id="0" name=""/>
        <dsp:cNvSpPr/>
      </dsp:nvSpPr>
      <dsp:spPr>
        <a:xfrm rot="5400000">
          <a:off x="2917212" y="1954024"/>
          <a:ext cx="1241862" cy="3437239"/>
        </a:xfrm>
        <a:prstGeom prst="hexagon">
          <a:avLst>
            <a:gd name="adj" fmla="val 25000"/>
            <a:gd name="vf" fmla="val 11547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bg1"/>
              </a:solidFill>
            </a:rPr>
            <a:t>Consumo de alcohol y drogas</a:t>
          </a:r>
          <a:endParaRPr lang="es-EC" sz="1800" b="1" kern="1200" dirty="0">
            <a:solidFill>
              <a:schemeClr val="bg1"/>
            </a:solidFill>
          </a:endParaRPr>
        </a:p>
      </dsp:txBody>
      <dsp:txXfrm rot="-5400000">
        <a:off x="2392397" y="3258689"/>
        <a:ext cx="2291493" cy="827908"/>
      </dsp:txXfrm>
    </dsp:sp>
    <dsp:sp modelId="{896E9C9B-BE0F-411C-996A-0F0E66940E82}">
      <dsp:nvSpPr>
        <dsp:cNvPr id="0" name=""/>
        <dsp:cNvSpPr/>
      </dsp:nvSpPr>
      <dsp:spPr>
        <a:xfrm>
          <a:off x="5190045" y="3318611"/>
          <a:ext cx="1951503" cy="1049195"/>
        </a:xfrm>
        <a:prstGeom prst="rect">
          <a:avLst/>
        </a:prstGeom>
        <a:noFill/>
        <a:ln>
          <a:noFill/>
        </a:ln>
        <a:effectLst/>
      </dsp:spPr>
      <dsp:style>
        <a:lnRef idx="0">
          <a:scrgbClr r="0" g="0" b="0"/>
        </a:lnRef>
        <a:fillRef idx="0">
          <a:scrgbClr r="0" g="0" b="0"/>
        </a:fillRef>
        <a:effectRef idx="0">
          <a:scrgbClr r="0" g="0" b="0"/>
        </a:effectRef>
        <a:fontRef idx="minor"/>
      </dsp:style>
    </dsp:sp>
    <dsp:sp modelId="{5B77D4F4-5EED-492E-80C8-260C709590D8}">
      <dsp:nvSpPr>
        <dsp:cNvPr id="0" name=""/>
        <dsp:cNvSpPr/>
      </dsp:nvSpPr>
      <dsp:spPr>
        <a:xfrm rot="5400000">
          <a:off x="225250" y="3781355"/>
          <a:ext cx="784903" cy="45716"/>
        </a:xfrm>
        <a:prstGeom prst="hexagon">
          <a:avLst>
            <a:gd name="adj" fmla="val 25000"/>
            <a:gd name="vf" fmla="val 11547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C" sz="1800" b="1" kern="1200" dirty="0">
            <a:solidFill>
              <a:schemeClr val="bg1"/>
            </a:solidFill>
          </a:endParaRPr>
        </a:p>
      </dsp:txBody>
      <dsp:txXfrm rot="-5400000">
        <a:off x="598875" y="3480980"/>
        <a:ext cx="37652" cy="6464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49EB1F-4419-4C88-93E7-0287021F57D8}">
      <dsp:nvSpPr>
        <dsp:cNvPr id="0" name=""/>
        <dsp:cNvSpPr/>
      </dsp:nvSpPr>
      <dsp:spPr>
        <a:xfrm flipV="1">
          <a:off x="969828" y="5058769"/>
          <a:ext cx="5930829" cy="4572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FAFE79-0138-47C4-9D3C-5F445EFBF219}">
      <dsp:nvSpPr>
        <dsp:cNvPr id="0" name=""/>
        <dsp:cNvSpPr/>
      </dsp:nvSpPr>
      <dsp:spPr>
        <a:xfrm>
          <a:off x="2866137" y="3772450"/>
          <a:ext cx="5915543" cy="68452"/>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84D058-6CA4-4654-BC07-141674086FE9}">
      <dsp:nvSpPr>
        <dsp:cNvPr id="0" name=""/>
        <dsp:cNvSpPr/>
      </dsp:nvSpPr>
      <dsp:spPr>
        <a:xfrm flipH="1" flipV="1">
          <a:off x="4664525" y="0"/>
          <a:ext cx="3688402" cy="2418865"/>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0E54E0-F158-4226-BE0E-DD3FA0316642}">
      <dsp:nvSpPr>
        <dsp:cNvPr id="0" name=""/>
        <dsp:cNvSpPr/>
      </dsp:nvSpPr>
      <dsp:spPr>
        <a:xfrm>
          <a:off x="3922163" y="580"/>
          <a:ext cx="4824462" cy="1238155"/>
        </a:xfrm>
        <a:prstGeom prst="rect">
          <a:avLst/>
        </a:prstGeom>
        <a:noFill/>
        <a:ln>
          <a:noFill/>
        </a:ln>
        <a:effectLst/>
      </dsp:spPr>
      <dsp:style>
        <a:lnRef idx="0">
          <a:scrgbClr r="0" g="0" b="0"/>
        </a:lnRef>
        <a:fillRef idx="0">
          <a:scrgbClr r="0" g="0" b="0"/>
        </a:fillRef>
        <a:effectRef idx="0">
          <a:scrgbClr r="0" g="0" b="0"/>
        </a:effectRef>
        <a:fontRef idx="minor"/>
      </dsp:style>
    </dsp:sp>
    <dsp:sp modelId="{993D1CDD-2332-4068-9BEE-333D8DEC4B15}">
      <dsp:nvSpPr>
        <dsp:cNvPr id="0" name=""/>
        <dsp:cNvSpPr/>
      </dsp:nvSpPr>
      <dsp:spPr>
        <a:xfrm>
          <a:off x="1326585" y="1943394"/>
          <a:ext cx="7026342" cy="1014940"/>
        </a:xfrm>
        <a:prstGeom prst="round2SameRect">
          <a:avLst>
            <a:gd name="adj1" fmla="val 16670"/>
            <a:gd name="adj2" fmla="val 0"/>
          </a:avLst>
        </a:prstGeom>
        <a:solidFill>
          <a:srgbClr val="00B050"/>
        </a:soli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ES" sz="2000" kern="1200" dirty="0" smtClean="0"/>
            <a:t>tradicionalmente, las escuelas no han enfatizado el desarrollo de destrezas no académicas, o actividades extracurriculares. </a:t>
          </a:r>
          <a:r>
            <a:rPr lang="es-EC" sz="2000" b="1" kern="1200" dirty="0" smtClean="0">
              <a:solidFill>
                <a:schemeClr val="bg1"/>
              </a:solidFill>
              <a:latin typeface="Aharoni" pitchFamily="2" charset="-79"/>
              <a:cs typeface="Aharoni" pitchFamily="2" charset="-79"/>
            </a:rPr>
            <a:t> </a:t>
          </a:r>
          <a:endParaRPr lang="es-EC" sz="2000" b="1" kern="1200" dirty="0">
            <a:solidFill>
              <a:schemeClr val="bg1"/>
            </a:solidFill>
            <a:latin typeface="Aharoni" pitchFamily="2" charset="-79"/>
            <a:cs typeface="Aharoni" pitchFamily="2" charset="-79"/>
          </a:endParaRPr>
        </a:p>
      </dsp:txBody>
      <dsp:txXfrm>
        <a:off x="1376139" y="1992948"/>
        <a:ext cx="6927234" cy="965386"/>
      </dsp:txXfrm>
    </dsp:sp>
    <dsp:sp modelId="{A0116262-7057-4755-93DC-6BF26BD86699}">
      <dsp:nvSpPr>
        <dsp:cNvPr id="0" name=""/>
        <dsp:cNvSpPr/>
      </dsp:nvSpPr>
      <dsp:spPr>
        <a:xfrm flipH="1" flipV="1">
          <a:off x="3620767" y="3042148"/>
          <a:ext cx="2894763" cy="1359754"/>
        </a:xfrm>
        <a:prstGeom prst="rect">
          <a:avLst/>
        </a:prstGeom>
        <a:noFill/>
        <a:ln>
          <a:noFill/>
        </a:ln>
        <a:effectLst/>
      </dsp:spPr>
      <dsp:style>
        <a:lnRef idx="0">
          <a:scrgbClr r="0" g="0" b="0"/>
        </a:lnRef>
        <a:fillRef idx="0">
          <a:scrgbClr r="0" g="0" b="0"/>
        </a:fillRef>
        <a:effectRef idx="0">
          <a:scrgbClr r="0" g="0" b="0"/>
        </a:effectRef>
        <a:fontRef idx="minor"/>
      </dsp:style>
    </dsp:sp>
    <dsp:sp modelId="{2A599949-312B-469E-B7EE-66B95ADF6136}">
      <dsp:nvSpPr>
        <dsp:cNvPr id="0" name=""/>
        <dsp:cNvSpPr/>
      </dsp:nvSpPr>
      <dsp:spPr>
        <a:xfrm>
          <a:off x="1198582" y="3312692"/>
          <a:ext cx="7046518" cy="1126077"/>
        </a:xfrm>
        <a:prstGeom prst="round2SameRect">
          <a:avLst>
            <a:gd name="adj1" fmla="val 16670"/>
            <a:gd name="adj2" fmla="val 0"/>
          </a:avLst>
        </a:prstGeom>
        <a:solidFill>
          <a:srgbClr val="FFFF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rPr>
            <a:t>Con frecuencia, estas, estas actividades se financian por grupos voluntarios o auxiliares, como asociaciones y organizaciones de padres de familia. </a:t>
          </a:r>
          <a:endParaRPr lang="es-EC" sz="2000" b="1" kern="1200" dirty="0">
            <a:solidFill>
              <a:schemeClr val="tx1"/>
            </a:solidFill>
            <a:latin typeface="Aharoni" pitchFamily="2" charset="-79"/>
            <a:cs typeface="Aharoni" pitchFamily="2" charset="-79"/>
          </a:endParaRPr>
        </a:p>
      </dsp:txBody>
      <dsp:txXfrm>
        <a:off x="1253562" y="3367672"/>
        <a:ext cx="6936558" cy="1071097"/>
      </dsp:txXfrm>
    </dsp:sp>
    <dsp:sp modelId="{7EEA5B5A-30C8-4CF9-8420-D67126DA0412}">
      <dsp:nvSpPr>
        <dsp:cNvPr id="0" name=""/>
        <dsp:cNvSpPr/>
      </dsp:nvSpPr>
      <dsp:spPr>
        <a:xfrm>
          <a:off x="4426908" y="4045475"/>
          <a:ext cx="4319275" cy="274796"/>
        </a:xfrm>
        <a:prstGeom prst="rect">
          <a:avLst/>
        </a:prstGeom>
        <a:noFill/>
        <a:ln>
          <a:noFill/>
        </a:ln>
        <a:effectLst/>
      </dsp:spPr>
      <dsp:style>
        <a:lnRef idx="0">
          <a:scrgbClr r="0" g="0" b="0"/>
        </a:lnRef>
        <a:fillRef idx="0">
          <a:scrgbClr r="0" g="0" b="0"/>
        </a:fillRef>
        <a:effectRef idx="0">
          <a:scrgbClr r="0" g="0" b="0"/>
        </a:effectRef>
        <a:fontRef idx="minor"/>
      </dsp:style>
    </dsp:sp>
    <dsp:sp modelId="{9C94A574-6294-485E-B805-A9A694CC70DA}">
      <dsp:nvSpPr>
        <dsp:cNvPr id="0" name=""/>
        <dsp:cNvSpPr/>
      </dsp:nvSpPr>
      <dsp:spPr>
        <a:xfrm>
          <a:off x="1336944" y="534970"/>
          <a:ext cx="7015983" cy="1058746"/>
        </a:xfrm>
        <a:prstGeom prst="round2SameRect">
          <a:avLst>
            <a:gd name="adj1" fmla="val 16670"/>
            <a:gd name="adj2" fmla="val 0"/>
          </a:avLst>
        </a:prstGeom>
        <a:solidFill>
          <a:schemeClr val="accent5">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rPr>
            <a:t>Son consideradas actividades extracurriculares aquellas en las que participan los alumnos, en horario pos escolar, que no se incluyen en el currículo así como los clubes deportivos y otras actividades sociales</a:t>
          </a:r>
          <a:r>
            <a:rPr lang="es-ES" sz="2000" kern="1200" dirty="0" smtClean="0"/>
            <a:t>. .</a:t>
          </a:r>
          <a:r>
            <a:rPr lang="es-EC" sz="2000" b="1" kern="1200" dirty="0" smtClean="0">
              <a:solidFill>
                <a:schemeClr val="bg1"/>
              </a:solidFill>
              <a:latin typeface="Aharoni" pitchFamily="2" charset="-79"/>
              <a:cs typeface="Aharoni" pitchFamily="2" charset="-79"/>
            </a:rPr>
            <a:t> </a:t>
          </a:r>
          <a:endParaRPr lang="es-EC" sz="2000" b="1" kern="1200" dirty="0">
            <a:solidFill>
              <a:schemeClr val="bg1"/>
            </a:solidFill>
            <a:latin typeface="Aharoni" pitchFamily="2" charset="-79"/>
            <a:cs typeface="Aharoni" pitchFamily="2" charset="-79"/>
          </a:endParaRPr>
        </a:p>
      </dsp:txBody>
      <dsp:txXfrm>
        <a:off x="1388637" y="586663"/>
        <a:ext cx="6912597" cy="10070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77462-DEFE-4DA2-831F-F3CE40BDA96F}">
      <dsp:nvSpPr>
        <dsp:cNvPr id="0" name=""/>
        <dsp:cNvSpPr/>
      </dsp:nvSpPr>
      <dsp:spPr>
        <a:xfrm>
          <a:off x="304800" y="1019694"/>
          <a:ext cx="5486400" cy="498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a:lnSpc>
              <a:spcPct val="90000"/>
            </a:lnSpc>
            <a:spcBef>
              <a:spcPct val="0"/>
            </a:spcBef>
            <a:spcAft>
              <a:spcPct val="35000"/>
            </a:spcAft>
          </a:pPr>
          <a:r>
            <a:rPr lang="es-ES" sz="1700" b="0" kern="1200" dirty="0" smtClean="0"/>
            <a:t>UTILIZAR EL JUEGO COMO MEDIO DE APRENDIZAJE </a:t>
          </a:r>
          <a:endParaRPr lang="es-EC" sz="1700" b="0" kern="1200" dirty="0"/>
        </a:p>
      </dsp:txBody>
      <dsp:txXfrm>
        <a:off x="304800" y="1019694"/>
        <a:ext cx="5486400" cy="498763"/>
      </dsp:txXfrm>
    </dsp:sp>
    <dsp:sp modelId="{1921DE32-B10D-463F-B2AB-F5A1140C0565}">
      <dsp:nvSpPr>
        <dsp:cNvPr id="0" name=""/>
        <dsp:cNvSpPr/>
      </dsp:nvSpPr>
      <dsp:spPr>
        <a:xfrm>
          <a:off x="304800" y="1518458"/>
          <a:ext cx="731520" cy="12192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2C7AAB-1D8F-4CDC-9956-FDFD9E881683}">
      <dsp:nvSpPr>
        <dsp:cNvPr id="0" name=""/>
        <dsp:cNvSpPr/>
      </dsp:nvSpPr>
      <dsp:spPr>
        <a:xfrm>
          <a:off x="1078992" y="1518458"/>
          <a:ext cx="731520" cy="121920"/>
        </a:xfrm>
        <a:prstGeom prst="parallelogram">
          <a:avLst>
            <a:gd name="adj" fmla="val 14084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sp>
    <dsp:sp modelId="{0CEF4D24-67EA-4B3A-BA30-2FB2E74FC75C}">
      <dsp:nvSpPr>
        <dsp:cNvPr id="0" name=""/>
        <dsp:cNvSpPr/>
      </dsp:nvSpPr>
      <dsp:spPr>
        <a:xfrm>
          <a:off x="1853184" y="1518458"/>
          <a:ext cx="731520" cy="12192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7E0C3E-63EA-486C-B09A-4D8A03FF7067}">
      <dsp:nvSpPr>
        <dsp:cNvPr id="0" name=""/>
        <dsp:cNvSpPr/>
      </dsp:nvSpPr>
      <dsp:spPr>
        <a:xfrm>
          <a:off x="2627376" y="1518458"/>
          <a:ext cx="731520" cy="121920"/>
        </a:xfrm>
        <a:prstGeom prst="parallelogram">
          <a:avLst>
            <a:gd name="adj" fmla="val 14084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sp>
    <dsp:sp modelId="{FC8DC302-2A94-467D-A5F3-EE74C50120E9}">
      <dsp:nvSpPr>
        <dsp:cNvPr id="0" name=""/>
        <dsp:cNvSpPr/>
      </dsp:nvSpPr>
      <dsp:spPr>
        <a:xfrm>
          <a:off x="3401568" y="1518458"/>
          <a:ext cx="731520" cy="12192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7E7811-63BD-40C2-B637-C0DCAED27F17}">
      <dsp:nvSpPr>
        <dsp:cNvPr id="0" name=""/>
        <dsp:cNvSpPr/>
      </dsp:nvSpPr>
      <dsp:spPr>
        <a:xfrm>
          <a:off x="4175760" y="1518458"/>
          <a:ext cx="731520" cy="121920"/>
        </a:xfrm>
        <a:prstGeom prst="parallelogram">
          <a:avLst>
            <a:gd name="adj" fmla="val 14084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sp>
    <dsp:sp modelId="{AE7B1CD8-9F7D-4CCE-83C6-CCEE24B84E57}">
      <dsp:nvSpPr>
        <dsp:cNvPr id="0" name=""/>
        <dsp:cNvSpPr/>
      </dsp:nvSpPr>
      <dsp:spPr>
        <a:xfrm>
          <a:off x="4949952" y="1518458"/>
          <a:ext cx="731520" cy="12192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4EB2FD-A961-49DB-BEB2-40B5599B1DD1}">
      <dsp:nvSpPr>
        <dsp:cNvPr id="0" name=""/>
        <dsp:cNvSpPr/>
      </dsp:nvSpPr>
      <dsp:spPr>
        <a:xfrm>
          <a:off x="304800" y="1721658"/>
          <a:ext cx="5486400" cy="498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a:lnSpc>
              <a:spcPct val="90000"/>
            </a:lnSpc>
            <a:spcBef>
              <a:spcPct val="0"/>
            </a:spcBef>
            <a:spcAft>
              <a:spcPct val="35000"/>
            </a:spcAft>
          </a:pPr>
          <a:r>
            <a:rPr lang="es-ES" sz="1700" kern="1200" dirty="0" smtClean="0"/>
            <a:t>PRINCIPIOS PEDAGÓGICOS PARA EL DISEÑO DE JUEGOS </a:t>
          </a:r>
          <a:endParaRPr lang="es-EC" sz="1700" kern="1200" dirty="0"/>
        </a:p>
      </dsp:txBody>
      <dsp:txXfrm>
        <a:off x="304800" y="1721658"/>
        <a:ext cx="5486400" cy="498763"/>
      </dsp:txXfrm>
    </dsp:sp>
    <dsp:sp modelId="{E2D90AE7-31C6-43C5-B1D0-4AC8D8E94440}">
      <dsp:nvSpPr>
        <dsp:cNvPr id="0" name=""/>
        <dsp:cNvSpPr/>
      </dsp:nvSpPr>
      <dsp:spPr>
        <a:xfrm>
          <a:off x="304800" y="2220421"/>
          <a:ext cx="731520" cy="121920"/>
        </a:xfrm>
        <a:prstGeom prst="parallelogram">
          <a:avLst>
            <a:gd name="adj" fmla="val 140840"/>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75B546F9-C850-493A-A6C2-00D5C4D5FCE5}">
      <dsp:nvSpPr>
        <dsp:cNvPr id="0" name=""/>
        <dsp:cNvSpPr/>
      </dsp:nvSpPr>
      <dsp:spPr>
        <a:xfrm>
          <a:off x="1078992" y="2220421"/>
          <a:ext cx="731520" cy="12192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C245C4-47C0-4CF9-93F8-4C6D51CBE7BA}">
      <dsp:nvSpPr>
        <dsp:cNvPr id="0" name=""/>
        <dsp:cNvSpPr/>
      </dsp:nvSpPr>
      <dsp:spPr>
        <a:xfrm>
          <a:off x="1853184" y="2220421"/>
          <a:ext cx="731520" cy="121920"/>
        </a:xfrm>
        <a:prstGeom prst="parallelogram">
          <a:avLst>
            <a:gd name="adj" fmla="val 140840"/>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sp>
    <dsp:sp modelId="{BD1C28D6-49B7-441C-B64D-C457FBB38D58}">
      <dsp:nvSpPr>
        <dsp:cNvPr id="0" name=""/>
        <dsp:cNvSpPr/>
      </dsp:nvSpPr>
      <dsp:spPr>
        <a:xfrm>
          <a:off x="2627376" y="2220421"/>
          <a:ext cx="731520" cy="12192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1AEEB9-6662-4210-8A0C-A6357DE5142A}">
      <dsp:nvSpPr>
        <dsp:cNvPr id="0" name=""/>
        <dsp:cNvSpPr/>
      </dsp:nvSpPr>
      <dsp:spPr>
        <a:xfrm>
          <a:off x="3401568" y="2220421"/>
          <a:ext cx="731520" cy="121920"/>
        </a:xfrm>
        <a:prstGeom prst="parallelogram">
          <a:avLst>
            <a:gd name="adj" fmla="val 140840"/>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sp>
    <dsp:sp modelId="{44506E08-A48C-4381-8445-E8ECCAF00A49}">
      <dsp:nvSpPr>
        <dsp:cNvPr id="0" name=""/>
        <dsp:cNvSpPr/>
      </dsp:nvSpPr>
      <dsp:spPr>
        <a:xfrm>
          <a:off x="4175760" y="2220421"/>
          <a:ext cx="731520" cy="12192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CA8379-DAD0-4616-8D65-B0697062A243}">
      <dsp:nvSpPr>
        <dsp:cNvPr id="0" name=""/>
        <dsp:cNvSpPr/>
      </dsp:nvSpPr>
      <dsp:spPr>
        <a:xfrm>
          <a:off x="4949952" y="2220421"/>
          <a:ext cx="731520" cy="121920"/>
        </a:xfrm>
        <a:prstGeom prst="parallelogram">
          <a:avLst>
            <a:gd name="adj" fmla="val 140840"/>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sp>
    <dsp:sp modelId="{8224D717-AC14-4230-8FEC-422104827F33}">
      <dsp:nvSpPr>
        <dsp:cNvPr id="0" name=""/>
        <dsp:cNvSpPr/>
      </dsp:nvSpPr>
      <dsp:spPr>
        <a:xfrm>
          <a:off x="304800" y="2423621"/>
          <a:ext cx="5486400" cy="498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a:lnSpc>
              <a:spcPct val="90000"/>
            </a:lnSpc>
            <a:spcBef>
              <a:spcPct val="0"/>
            </a:spcBef>
            <a:spcAft>
              <a:spcPct val="35000"/>
            </a:spcAft>
          </a:pPr>
          <a:r>
            <a:rPr lang="es-ES" sz="1700" kern="1200" dirty="0" smtClean="0"/>
            <a:t>AFIANZAR LAS HABILIDADES MOTRICES BÁSICAS</a:t>
          </a:r>
          <a:endParaRPr lang="es-EC" sz="1700" kern="1200" dirty="0"/>
        </a:p>
      </dsp:txBody>
      <dsp:txXfrm>
        <a:off x="304800" y="2423621"/>
        <a:ext cx="5486400" cy="498763"/>
      </dsp:txXfrm>
    </dsp:sp>
    <dsp:sp modelId="{768A35FE-E00F-46BB-A80A-8D0286766D21}">
      <dsp:nvSpPr>
        <dsp:cNvPr id="0" name=""/>
        <dsp:cNvSpPr/>
      </dsp:nvSpPr>
      <dsp:spPr>
        <a:xfrm>
          <a:off x="304800" y="2922385"/>
          <a:ext cx="731520" cy="12192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F35AA3-3B75-4600-B8FA-C99990195919}">
      <dsp:nvSpPr>
        <dsp:cNvPr id="0" name=""/>
        <dsp:cNvSpPr/>
      </dsp:nvSpPr>
      <dsp:spPr>
        <a:xfrm>
          <a:off x="1078992" y="2922385"/>
          <a:ext cx="731520" cy="121920"/>
        </a:xfrm>
        <a:prstGeom prst="parallelogram">
          <a:avLst>
            <a:gd name="adj" fmla="val 14084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sp>
    <dsp:sp modelId="{D1A2CA5C-08C6-49CE-ADB9-E58474FB977D}">
      <dsp:nvSpPr>
        <dsp:cNvPr id="0" name=""/>
        <dsp:cNvSpPr/>
      </dsp:nvSpPr>
      <dsp:spPr>
        <a:xfrm>
          <a:off x="1853184" y="2922385"/>
          <a:ext cx="731520" cy="12192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DCD3A7-806A-46A9-A9BD-66DC3F0DE7D8}">
      <dsp:nvSpPr>
        <dsp:cNvPr id="0" name=""/>
        <dsp:cNvSpPr/>
      </dsp:nvSpPr>
      <dsp:spPr>
        <a:xfrm>
          <a:off x="2627376" y="2922385"/>
          <a:ext cx="731520" cy="121920"/>
        </a:xfrm>
        <a:prstGeom prst="parallelogram">
          <a:avLst>
            <a:gd name="adj" fmla="val 14084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sp>
    <dsp:sp modelId="{F126082D-BFE8-4ED8-853D-41AD480F09CD}">
      <dsp:nvSpPr>
        <dsp:cNvPr id="0" name=""/>
        <dsp:cNvSpPr/>
      </dsp:nvSpPr>
      <dsp:spPr>
        <a:xfrm>
          <a:off x="3401568" y="2922385"/>
          <a:ext cx="731520" cy="12192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E3931C-B321-4341-AD2B-337A8B46C683}">
      <dsp:nvSpPr>
        <dsp:cNvPr id="0" name=""/>
        <dsp:cNvSpPr/>
      </dsp:nvSpPr>
      <dsp:spPr>
        <a:xfrm>
          <a:off x="4175760" y="2922385"/>
          <a:ext cx="731520" cy="121920"/>
        </a:xfrm>
        <a:prstGeom prst="parallelogram">
          <a:avLst>
            <a:gd name="adj" fmla="val 14084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sp>
    <dsp:sp modelId="{EDF4852B-7E57-4178-AB78-94F525968A79}">
      <dsp:nvSpPr>
        <dsp:cNvPr id="0" name=""/>
        <dsp:cNvSpPr/>
      </dsp:nvSpPr>
      <dsp:spPr>
        <a:xfrm>
          <a:off x="4949952" y="2922385"/>
          <a:ext cx="731520" cy="12192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78AD9-6CE6-42E2-9876-F50BCE721BE7}">
      <dsp:nvSpPr>
        <dsp:cNvPr id="0" name=""/>
        <dsp:cNvSpPr/>
      </dsp:nvSpPr>
      <dsp:spPr>
        <a:xfrm rot="5400000">
          <a:off x="4739072" y="-1685110"/>
          <a:ext cx="1392182" cy="5115448"/>
        </a:xfrm>
        <a:prstGeom prst="round2SameRect">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ES" sz="2000" kern="1200" dirty="0" smtClean="0"/>
            <a:t>Plantear situaciones modificadas en las que el nivel de exigencia táctico sea variable. </a:t>
          </a:r>
          <a:endParaRPr lang="es-EC" sz="2000" kern="1200" dirty="0"/>
        </a:p>
      </dsp:txBody>
      <dsp:txXfrm rot="-5400000">
        <a:off x="2877440" y="244483"/>
        <a:ext cx="5047487" cy="1256260"/>
      </dsp:txXfrm>
    </dsp:sp>
    <dsp:sp modelId="{15AF3B3E-648A-40F6-B651-8E98155E0469}">
      <dsp:nvSpPr>
        <dsp:cNvPr id="0" name=""/>
        <dsp:cNvSpPr/>
      </dsp:nvSpPr>
      <dsp:spPr>
        <a:xfrm>
          <a:off x="0" y="2498"/>
          <a:ext cx="2877439" cy="1740228"/>
        </a:xfrm>
        <a:prstGeom prst="round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s-ES" sz="2800" kern="1200" dirty="0" smtClean="0"/>
            <a:t>Principios tácticos de los distintos juegos deportivos:</a:t>
          </a:r>
          <a:endParaRPr lang="es-EC" sz="2800" kern="1200" dirty="0"/>
        </a:p>
      </dsp:txBody>
      <dsp:txXfrm>
        <a:off x="84951" y="87449"/>
        <a:ext cx="2707537" cy="1570326"/>
      </dsp:txXfrm>
    </dsp:sp>
    <dsp:sp modelId="{17741658-B142-461E-9340-3F47D62CA026}">
      <dsp:nvSpPr>
        <dsp:cNvPr id="0" name=""/>
        <dsp:cNvSpPr/>
      </dsp:nvSpPr>
      <dsp:spPr>
        <a:xfrm rot="5400000">
          <a:off x="4475229" y="229139"/>
          <a:ext cx="1909253" cy="5110452"/>
        </a:xfrm>
        <a:prstGeom prst="round2SameRect">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ES" sz="2000" kern="1200" dirty="0" smtClean="0"/>
            <a:t>1ª globalidad del juego modificado, con baja exigencia técnica.</a:t>
          </a:r>
          <a:endParaRPr lang="es-EC" sz="2000" kern="1200" dirty="0"/>
        </a:p>
        <a:p>
          <a:pPr marL="228600" lvl="1" indent="-228600" algn="l" defTabSz="889000">
            <a:lnSpc>
              <a:spcPct val="90000"/>
            </a:lnSpc>
            <a:spcBef>
              <a:spcPct val="0"/>
            </a:spcBef>
            <a:spcAft>
              <a:spcPct val="15000"/>
            </a:spcAft>
            <a:buChar char="••"/>
          </a:pPr>
          <a:r>
            <a:rPr lang="es-ES" sz="2000" kern="1200" dirty="0" smtClean="0"/>
            <a:t> 2ª planteamiento de situaciones concretas de juego en forma de juegos modificados.</a:t>
          </a:r>
          <a:endParaRPr lang="es-EC" sz="2000" kern="1200" dirty="0"/>
        </a:p>
        <a:p>
          <a:pPr marL="228600" lvl="1" indent="-228600" algn="l" defTabSz="889000">
            <a:lnSpc>
              <a:spcPct val="90000"/>
            </a:lnSpc>
            <a:spcBef>
              <a:spcPct val="0"/>
            </a:spcBef>
            <a:spcAft>
              <a:spcPct val="15000"/>
            </a:spcAft>
            <a:buChar char="••"/>
          </a:pPr>
          <a:r>
            <a:rPr lang="es-ES" sz="2000" kern="1200" dirty="0" smtClean="0"/>
            <a:t>3ª juego deportivo con la técnica y situaciones específicas. </a:t>
          </a:r>
          <a:endParaRPr lang="es-EC" sz="2000" kern="1200" dirty="0"/>
        </a:p>
      </dsp:txBody>
      <dsp:txXfrm rot="-5400000">
        <a:off x="2874630" y="1922940"/>
        <a:ext cx="5017250" cy="1722849"/>
      </dsp:txXfrm>
    </dsp:sp>
    <dsp:sp modelId="{B4F288DB-4677-4FB7-9F26-B23B3B0B1A6F}">
      <dsp:nvSpPr>
        <dsp:cNvPr id="0" name=""/>
        <dsp:cNvSpPr/>
      </dsp:nvSpPr>
      <dsp:spPr>
        <a:xfrm>
          <a:off x="0" y="1914251"/>
          <a:ext cx="2874629" cy="1740228"/>
        </a:xfrm>
        <a:prstGeom prst="round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s-ES" sz="2800" kern="1200" dirty="0" smtClean="0"/>
            <a:t>Principios para la progresión de los juegos modificados</a:t>
          </a:r>
          <a:endParaRPr lang="es-EC" sz="2800" kern="1200" dirty="0"/>
        </a:p>
      </dsp:txBody>
      <dsp:txXfrm>
        <a:off x="84951" y="1999202"/>
        <a:ext cx="2704727" cy="1570326"/>
      </dsp:txXfrm>
    </dsp:sp>
    <dsp:sp modelId="{C541CC2D-2D3C-40C2-8AEB-35D58052B4A7}">
      <dsp:nvSpPr>
        <dsp:cNvPr id="0" name=""/>
        <dsp:cNvSpPr/>
      </dsp:nvSpPr>
      <dsp:spPr>
        <a:xfrm rot="5400000">
          <a:off x="4739072" y="2138394"/>
          <a:ext cx="1392182" cy="5115448"/>
        </a:xfrm>
        <a:prstGeom prst="round2SameRect">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ES" sz="2000" kern="1200" dirty="0" smtClean="0"/>
            <a:t>La reflexión sobre la práctica, sin duda, posibilita una mejora de la calidad para una nueva aplicación de los juegos. </a:t>
          </a:r>
          <a:endParaRPr lang="es-EC" sz="2000" kern="1200" dirty="0"/>
        </a:p>
      </dsp:txBody>
      <dsp:txXfrm rot="-5400000">
        <a:off x="2877440" y="4067988"/>
        <a:ext cx="5047487" cy="1256260"/>
      </dsp:txXfrm>
    </dsp:sp>
    <dsp:sp modelId="{5202D360-1151-4D7B-AE45-ABA2347DB976}">
      <dsp:nvSpPr>
        <dsp:cNvPr id="0" name=""/>
        <dsp:cNvSpPr/>
      </dsp:nvSpPr>
      <dsp:spPr>
        <a:xfrm>
          <a:off x="0" y="3826004"/>
          <a:ext cx="2877439" cy="1740228"/>
        </a:xfrm>
        <a:prstGeom prst="round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s-ES" sz="2800" kern="1200" dirty="0" smtClean="0"/>
            <a:t>Principios para la mejora de los juegos modificados</a:t>
          </a:r>
          <a:endParaRPr lang="es-EC" sz="2800" kern="1200" dirty="0"/>
        </a:p>
      </dsp:txBody>
      <dsp:txXfrm>
        <a:off x="84951" y="3910955"/>
        <a:ext cx="2707537" cy="15703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44564-F181-4A2E-80F7-A43FF582DCB7}">
      <dsp:nvSpPr>
        <dsp:cNvPr id="0" name=""/>
        <dsp:cNvSpPr/>
      </dsp:nvSpPr>
      <dsp:spPr>
        <a:xfrm>
          <a:off x="2480092" y="1105799"/>
          <a:ext cx="2556283" cy="2556283"/>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smtClean="0"/>
            <a:t>LA COMPETICIÓN COMO MEDIO EDUCATIVO </a:t>
          </a:r>
          <a:endParaRPr lang="es-EC" sz="2000" b="1" kern="1200" dirty="0">
            <a:latin typeface="Andalus" pitchFamily="2" charset="-78"/>
            <a:cs typeface="Andalus" pitchFamily="2" charset="-78"/>
          </a:endParaRPr>
        </a:p>
      </dsp:txBody>
      <dsp:txXfrm>
        <a:off x="2854451" y="1480158"/>
        <a:ext cx="1807565" cy="1807565"/>
      </dsp:txXfrm>
    </dsp:sp>
    <dsp:sp modelId="{047E065E-570F-4CBA-8FED-C96EC7171ED9}">
      <dsp:nvSpPr>
        <dsp:cNvPr id="0" name=""/>
        <dsp:cNvSpPr/>
      </dsp:nvSpPr>
      <dsp:spPr>
        <a:xfrm>
          <a:off x="3033404" y="-79229"/>
          <a:ext cx="1569724" cy="1596885"/>
        </a:xfrm>
        <a:prstGeom prst="ellipse">
          <a:avLst/>
        </a:prstGeom>
        <a:solidFill>
          <a:schemeClr val="accent2">
            <a:alpha val="50000"/>
            <a:hueOff val="1747255"/>
            <a:satOff val="-331"/>
            <a:lumOff val="-1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dirty="0" smtClean="0"/>
            <a:t>Que sea una competición al alcance de todos</a:t>
          </a:r>
          <a:endParaRPr lang="es-EC" sz="1600" b="1" kern="1200" dirty="0"/>
        </a:p>
      </dsp:txBody>
      <dsp:txXfrm>
        <a:off x="3263285" y="154629"/>
        <a:ext cx="1109962" cy="1129169"/>
      </dsp:txXfrm>
    </dsp:sp>
    <dsp:sp modelId="{2CFD3E6B-60B9-4330-B50E-FB224619A482}">
      <dsp:nvSpPr>
        <dsp:cNvPr id="0" name=""/>
        <dsp:cNvSpPr/>
      </dsp:nvSpPr>
      <dsp:spPr>
        <a:xfrm>
          <a:off x="4438623" y="282004"/>
          <a:ext cx="1806730" cy="1796518"/>
        </a:xfrm>
        <a:prstGeom prst="ellipse">
          <a:avLst/>
        </a:prstGeom>
        <a:solidFill>
          <a:schemeClr val="accent2">
            <a:alpha val="50000"/>
            <a:hueOff val="3494510"/>
            <a:satOff val="-663"/>
            <a:lumOff val="-3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dirty="0" smtClean="0"/>
            <a:t>Que se utilice como medio de aprendizaje y no como fin </a:t>
          </a:r>
          <a:r>
            <a:rPr lang="es-EC" sz="1600" b="1" kern="1200" dirty="0" smtClean="0"/>
            <a:t> </a:t>
          </a:r>
          <a:endParaRPr lang="es-EC" sz="1600" b="1" kern="1200" dirty="0"/>
        </a:p>
      </dsp:txBody>
      <dsp:txXfrm>
        <a:off x="4703212" y="545098"/>
        <a:ext cx="1277552" cy="1270330"/>
      </dsp:txXfrm>
    </dsp:sp>
    <dsp:sp modelId="{A0D2E1E5-5D3D-4B36-B3A8-67A977443269}">
      <dsp:nvSpPr>
        <dsp:cNvPr id="0" name=""/>
        <dsp:cNvSpPr/>
      </dsp:nvSpPr>
      <dsp:spPr>
        <a:xfrm>
          <a:off x="4768951" y="1837136"/>
          <a:ext cx="1745724" cy="1796505"/>
        </a:xfrm>
        <a:prstGeom prst="ellipse">
          <a:avLst/>
        </a:prstGeom>
        <a:solidFill>
          <a:schemeClr val="accent2">
            <a:alpha val="50000"/>
            <a:hueOff val="5241764"/>
            <a:satOff val="-994"/>
            <a:lumOff val="-5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dirty="0" smtClean="0"/>
            <a:t>Que favorezcan la participación y la cooperación</a:t>
          </a:r>
          <a:endParaRPr lang="es-EC" sz="1600" b="1" kern="1200" dirty="0"/>
        </a:p>
      </dsp:txBody>
      <dsp:txXfrm>
        <a:off x="5024606" y="2100228"/>
        <a:ext cx="1234414" cy="1270321"/>
      </dsp:txXfrm>
    </dsp:sp>
    <dsp:sp modelId="{FCBFB0C7-84A0-4AF2-B3C2-E5E806522880}">
      <dsp:nvSpPr>
        <dsp:cNvPr id="0" name=""/>
        <dsp:cNvSpPr/>
      </dsp:nvSpPr>
      <dsp:spPr>
        <a:xfrm>
          <a:off x="1930578" y="3392261"/>
          <a:ext cx="3947554" cy="1278141"/>
        </a:xfrm>
        <a:prstGeom prst="ellipse">
          <a:avLst/>
        </a:prstGeom>
        <a:solidFill>
          <a:schemeClr val="accent2">
            <a:alpha val="50000"/>
            <a:hueOff val="6989019"/>
            <a:satOff val="-1325"/>
            <a:lumOff val="-66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Los niños en edad escolar manifiestan una gran atracción para aquello que le supone un reto</a:t>
          </a:r>
          <a:endParaRPr lang="es-EC" sz="1600" b="1" kern="1200" dirty="0"/>
        </a:p>
      </dsp:txBody>
      <dsp:txXfrm>
        <a:off x="2508684" y="3579440"/>
        <a:ext cx="2791342" cy="903783"/>
      </dsp:txXfrm>
    </dsp:sp>
    <dsp:sp modelId="{6A41CDD7-3A72-4E9D-AB3E-CBBFD5C8F677}">
      <dsp:nvSpPr>
        <dsp:cNvPr id="0" name=""/>
        <dsp:cNvSpPr/>
      </dsp:nvSpPr>
      <dsp:spPr>
        <a:xfrm>
          <a:off x="1282615" y="1992134"/>
          <a:ext cx="1710128" cy="1659309"/>
        </a:xfrm>
        <a:prstGeom prst="ellipse">
          <a:avLst/>
        </a:prstGeom>
        <a:solidFill>
          <a:schemeClr val="accent2">
            <a:alpha val="50000"/>
            <a:hueOff val="8736274"/>
            <a:satOff val="-1657"/>
            <a:lumOff val="-8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dirty="0" smtClean="0"/>
            <a:t>Que sean motivantes</a:t>
          </a:r>
          <a:endParaRPr lang="es-EC" sz="1600" b="1" kern="1200" dirty="0"/>
        </a:p>
      </dsp:txBody>
      <dsp:txXfrm>
        <a:off x="1533057" y="2235134"/>
        <a:ext cx="1209244" cy="1173309"/>
      </dsp:txXfrm>
    </dsp:sp>
    <dsp:sp modelId="{3985F929-E480-4E1D-A89C-4E75D7197D8B}">
      <dsp:nvSpPr>
        <dsp:cNvPr id="0" name=""/>
        <dsp:cNvSpPr/>
      </dsp:nvSpPr>
      <dsp:spPr>
        <a:xfrm>
          <a:off x="1498607" y="541191"/>
          <a:ext cx="1796518" cy="1623726"/>
        </a:xfrm>
        <a:prstGeom prst="ellipse">
          <a:avLst/>
        </a:prstGeom>
        <a:solidFill>
          <a:schemeClr val="accent2">
            <a:alpha val="50000"/>
            <a:hueOff val="10483529"/>
            <a:satOff val="-1988"/>
            <a:lumOff val="-99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dirty="0" smtClean="0"/>
            <a:t>Que exista una gran variabilidad </a:t>
          </a:r>
          <a:endParaRPr lang="es-EC" sz="1600" b="1" kern="1200" dirty="0"/>
        </a:p>
      </dsp:txBody>
      <dsp:txXfrm>
        <a:off x="1761701" y="778980"/>
        <a:ext cx="1270330" cy="11481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521F7-FDD1-46FD-B9DB-846D07FFC43F}">
      <dsp:nvSpPr>
        <dsp:cNvPr id="0" name=""/>
        <dsp:cNvSpPr/>
      </dsp:nvSpPr>
      <dsp:spPr>
        <a:xfrm>
          <a:off x="128676" y="1732223"/>
          <a:ext cx="452251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E26087-A8CC-4062-997B-D4CF6ACE8BB6}">
      <dsp:nvSpPr>
        <dsp:cNvPr id="0" name=""/>
        <dsp:cNvSpPr/>
      </dsp:nvSpPr>
      <dsp:spPr>
        <a:xfrm>
          <a:off x="79284" y="1012353"/>
          <a:ext cx="452251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047E17-A606-4B2F-9912-F6216B43FBE5}">
      <dsp:nvSpPr>
        <dsp:cNvPr id="0" name=""/>
        <dsp:cNvSpPr/>
      </dsp:nvSpPr>
      <dsp:spPr>
        <a:xfrm>
          <a:off x="1445193" y="309486"/>
          <a:ext cx="3077321" cy="685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lvl="0" algn="ctr" defTabSz="844550">
            <a:lnSpc>
              <a:spcPct val="90000"/>
            </a:lnSpc>
            <a:spcBef>
              <a:spcPct val="0"/>
            </a:spcBef>
            <a:spcAft>
              <a:spcPct val="35000"/>
            </a:spcAft>
          </a:pPr>
          <a:r>
            <a:rPr lang="es-ES" sz="1900" kern="1200" dirty="0" smtClean="0"/>
            <a:t>PROGRAMA DE ACTIVIDADES EXTRACURRICULARES </a:t>
          </a:r>
          <a:endParaRPr lang="es-EC" sz="1900" kern="1200" dirty="0"/>
        </a:p>
      </dsp:txBody>
      <dsp:txXfrm>
        <a:off x="1445193" y="309486"/>
        <a:ext cx="3077321" cy="685590"/>
      </dsp:txXfrm>
    </dsp:sp>
    <dsp:sp modelId="{F13AB213-59F2-48A5-9EB1-02382C508954}">
      <dsp:nvSpPr>
        <dsp:cNvPr id="0" name=""/>
        <dsp:cNvSpPr/>
      </dsp:nvSpPr>
      <dsp:spPr>
        <a:xfrm>
          <a:off x="-69854" y="309486"/>
          <a:ext cx="1492993" cy="685590"/>
        </a:xfrm>
        <a:prstGeom prst="round2SameRect">
          <a:avLst>
            <a:gd name="adj1" fmla="val 16670"/>
            <a:gd name="adj2" fmla="val 0"/>
          </a:avLst>
        </a:prstGeom>
        <a:solidFill>
          <a:schemeClr val="accent5">
            <a:lumMod val="20000"/>
            <a:lumOff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C" sz="1800" b="0" kern="1200" dirty="0" smtClean="0">
              <a:solidFill>
                <a:schemeClr val="tx1"/>
              </a:solidFill>
            </a:rPr>
            <a:t>APLICACIÓN</a:t>
          </a:r>
          <a:endParaRPr lang="es-EC" sz="1800" b="0" kern="1200" dirty="0">
            <a:solidFill>
              <a:schemeClr val="tx1"/>
            </a:solidFill>
          </a:endParaRPr>
        </a:p>
      </dsp:txBody>
      <dsp:txXfrm>
        <a:off x="-36380" y="342960"/>
        <a:ext cx="1426045" cy="652116"/>
      </dsp:txXfrm>
    </dsp:sp>
    <dsp:sp modelId="{5DF4F110-200C-499D-B436-118CF41C2581}">
      <dsp:nvSpPr>
        <dsp:cNvPr id="0" name=""/>
        <dsp:cNvSpPr/>
      </dsp:nvSpPr>
      <dsp:spPr>
        <a:xfrm>
          <a:off x="1700323" y="1046633"/>
          <a:ext cx="2555075" cy="685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lvl="0" algn="l" defTabSz="844550">
            <a:lnSpc>
              <a:spcPct val="90000"/>
            </a:lnSpc>
            <a:spcBef>
              <a:spcPct val="0"/>
            </a:spcBef>
            <a:spcAft>
              <a:spcPct val="35000"/>
            </a:spcAft>
          </a:pPr>
          <a:r>
            <a:rPr lang="es-EC" sz="1900" b="0" kern="1200" dirty="0" smtClean="0"/>
            <a:t>CONTROL Y ANALISIS DE NOTAS</a:t>
          </a:r>
          <a:endParaRPr lang="es-EC" sz="1900" b="0" kern="1200" dirty="0"/>
        </a:p>
      </dsp:txBody>
      <dsp:txXfrm>
        <a:off x="1700323" y="1046633"/>
        <a:ext cx="2555075" cy="685590"/>
      </dsp:txXfrm>
    </dsp:sp>
    <dsp:sp modelId="{938507CD-96D8-43C1-871C-365C66C99EA5}">
      <dsp:nvSpPr>
        <dsp:cNvPr id="0" name=""/>
        <dsp:cNvSpPr/>
      </dsp:nvSpPr>
      <dsp:spPr>
        <a:xfrm>
          <a:off x="-128676" y="1046633"/>
          <a:ext cx="1690560" cy="685590"/>
        </a:xfrm>
        <a:prstGeom prst="round2SameRect">
          <a:avLst>
            <a:gd name="adj1" fmla="val 16670"/>
            <a:gd name="adj2" fmla="val 0"/>
          </a:avLst>
        </a:prstGeom>
        <a:solidFill>
          <a:schemeClr val="accent5">
            <a:lumMod val="75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s-EC" sz="3200" b="1" kern="1200" dirty="0" smtClean="0">
              <a:solidFill>
                <a:schemeClr val="bg1"/>
              </a:solidFill>
            </a:rPr>
            <a:t>Control</a:t>
          </a:r>
          <a:endParaRPr lang="es-EC" sz="3200" b="1" kern="1200" dirty="0">
            <a:solidFill>
              <a:schemeClr val="bg1"/>
            </a:solidFill>
          </a:endParaRPr>
        </a:p>
      </dsp:txBody>
      <dsp:txXfrm>
        <a:off x="-95202" y="1080107"/>
        <a:ext cx="1623612" cy="652116"/>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Lista de fichas"/>
  <dgm:desc val="Se usa para mostrar bloques de información no secuencial o agrupados. Funciona bien con listas con una cantidad pequeña de texto de Nivel 1. El primer elemento de Nivel 2 se muestra junto al texto de Nivel 1. El resto de texto de Nivel 2 aparece debajo del texto de Nivel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11/layout/TabList">
  <dgm:title val="Lista de fichas"/>
  <dgm:desc val="Se usa para mostrar bloques de información no secuencial o agrupados. Funciona bien con listas con una cantidad pequeña de texto de Nivel 1. El primer elemento de Nivel 2 se muestra junto al texto de Nivel 1. El resto de texto de Nivel 2 aparece debajo del texto de Nivel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5AED27-E858-409C-B224-C33D3CEAE2C0}" type="datetimeFigureOut">
              <a:rPr lang="es-EC" smtClean="0"/>
              <a:t>08/07/2014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89802D-1B00-465C-9BF0-75ED43AAF15C}" type="slidenum">
              <a:rPr lang="es-EC" smtClean="0"/>
              <a:t>‹Nº›</a:t>
            </a:fld>
            <a:endParaRPr lang="es-EC"/>
          </a:p>
        </p:txBody>
      </p:sp>
    </p:spTree>
    <p:extLst>
      <p:ext uri="{BB962C8B-B14F-4D97-AF65-F5344CB8AC3E}">
        <p14:creationId xmlns:p14="http://schemas.microsoft.com/office/powerpoint/2010/main" val="4003127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
        <p:nvSpPr>
          <p:cNvPr id="6861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300" b="1">
                <a:solidFill>
                  <a:schemeClr val="bg1"/>
                </a:solidFill>
                <a:latin typeface="Arial" charset="0"/>
              </a:defRPr>
            </a:lvl1pPr>
            <a:lvl2pPr marL="742950" indent="-285750" eaLnBrk="0" hangingPunct="0">
              <a:defRPr sz="1300" b="1">
                <a:solidFill>
                  <a:schemeClr val="bg1"/>
                </a:solidFill>
                <a:latin typeface="Arial" charset="0"/>
              </a:defRPr>
            </a:lvl2pPr>
            <a:lvl3pPr marL="1143000" indent="-228600" eaLnBrk="0" hangingPunct="0">
              <a:defRPr sz="1300" b="1">
                <a:solidFill>
                  <a:schemeClr val="bg1"/>
                </a:solidFill>
                <a:latin typeface="Arial" charset="0"/>
              </a:defRPr>
            </a:lvl3pPr>
            <a:lvl4pPr marL="1600200" indent="-228600" eaLnBrk="0" hangingPunct="0">
              <a:defRPr sz="1300" b="1">
                <a:solidFill>
                  <a:schemeClr val="bg1"/>
                </a:solidFill>
                <a:latin typeface="Arial" charset="0"/>
              </a:defRPr>
            </a:lvl4pPr>
            <a:lvl5pPr marL="2057400" indent="-228600" eaLnBrk="0" hangingPunct="0">
              <a:defRPr sz="1300" b="1">
                <a:solidFill>
                  <a:schemeClr val="bg1"/>
                </a:solidFill>
                <a:latin typeface="Arial" charset="0"/>
              </a:defRPr>
            </a:lvl5pPr>
            <a:lvl6pPr marL="25146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6pPr>
            <a:lvl7pPr marL="29718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7pPr>
            <a:lvl8pPr marL="34290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8pPr>
            <a:lvl9pPr marL="38862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9pPr>
          </a:lstStyle>
          <a:p>
            <a:pPr eaLnBrk="1" hangingPunct="1"/>
            <a:fld id="{33B96E21-DCB3-4B60-86B0-4D17211E95D4}" type="slidenum">
              <a:rPr lang="es-EC" sz="1200" b="0" smtClean="0">
                <a:solidFill>
                  <a:schemeClr val="tx1"/>
                </a:solidFill>
              </a:rPr>
              <a:pPr eaLnBrk="1" hangingPunct="1"/>
              <a:t>1</a:t>
            </a:fld>
            <a:endParaRPr lang="es-EC" sz="1200" b="0" smtClean="0">
              <a:solidFill>
                <a:schemeClr val="tx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789802D-1B00-465C-9BF0-75ED43AAF15C}" type="slidenum">
              <a:rPr lang="es-EC" smtClean="0"/>
              <a:t>13</a:t>
            </a:fld>
            <a:endParaRPr lang="es-EC"/>
          </a:p>
        </p:txBody>
      </p:sp>
    </p:spTree>
    <p:extLst>
      <p:ext uri="{BB962C8B-B14F-4D97-AF65-F5344CB8AC3E}">
        <p14:creationId xmlns:p14="http://schemas.microsoft.com/office/powerpoint/2010/main" val="1646336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xfrm>
            <a:off x="1136650" y="703263"/>
            <a:ext cx="4584700" cy="3438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p:cNvSpPr>
            <a:spLocks noGrp="1" noChangeArrowheads="1"/>
          </p:cNvSpPr>
          <p:nvPr>
            <p:ph type="body" idx="1"/>
          </p:nvPr>
        </p:nvSpPr>
        <p:spPr bwMode="auto">
          <a:xfrm>
            <a:off x="914400" y="4376738"/>
            <a:ext cx="5029200" cy="406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789802D-1B00-465C-9BF0-75ED43AAF15C}" type="slidenum">
              <a:rPr lang="es-EC" smtClean="0"/>
              <a:t>16</a:t>
            </a:fld>
            <a:endParaRPr lang="es-EC"/>
          </a:p>
        </p:txBody>
      </p:sp>
    </p:spTree>
    <p:extLst>
      <p:ext uri="{BB962C8B-B14F-4D97-AF65-F5344CB8AC3E}">
        <p14:creationId xmlns:p14="http://schemas.microsoft.com/office/powerpoint/2010/main" val="1439731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
        <p:nvSpPr>
          <p:cNvPr id="870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300" b="1">
                <a:solidFill>
                  <a:schemeClr val="bg1"/>
                </a:solidFill>
                <a:latin typeface="Arial" charset="0"/>
              </a:defRPr>
            </a:lvl1pPr>
            <a:lvl2pPr marL="742950" indent="-285750" eaLnBrk="0" hangingPunct="0">
              <a:defRPr sz="1300" b="1">
                <a:solidFill>
                  <a:schemeClr val="bg1"/>
                </a:solidFill>
                <a:latin typeface="Arial" charset="0"/>
              </a:defRPr>
            </a:lvl2pPr>
            <a:lvl3pPr marL="1143000" indent="-228600" eaLnBrk="0" hangingPunct="0">
              <a:defRPr sz="1300" b="1">
                <a:solidFill>
                  <a:schemeClr val="bg1"/>
                </a:solidFill>
                <a:latin typeface="Arial" charset="0"/>
              </a:defRPr>
            </a:lvl3pPr>
            <a:lvl4pPr marL="1600200" indent="-228600" eaLnBrk="0" hangingPunct="0">
              <a:defRPr sz="1300" b="1">
                <a:solidFill>
                  <a:schemeClr val="bg1"/>
                </a:solidFill>
                <a:latin typeface="Arial" charset="0"/>
              </a:defRPr>
            </a:lvl4pPr>
            <a:lvl5pPr marL="2057400" indent="-228600" eaLnBrk="0" hangingPunct="0">
              <a:defRPr sz="1300" b="1">
                <a:solidFill>
                  <a:schemeClr val="bg1"/>
                </a:solidFill>
                <a:latin typeface="Arial" charset="0"/>
              </a:defRPr>
            </a:lvl5pPr>
            <a:lvl6pPr marL="25146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6pPr>
            <a:lvl7pPr marL="29718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7pPr>
            <a:lvl8pPr marL="34290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8pPr>
            <a:lvl9pPr marL="38862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9pPr>
          </a:lstStyle>
          <a:p>
            <a:pPr eaLnBrk="1" hangingPunct="1"/>
            <a:fld id="{4CD52B6D-A16C-4E82-B338-50C0ABC613D1}" type="slidenum">
              <a:rPr lang="es-EC" sz="1200" b="0" smtClean="0">
                <a:solidFill>
                  <a:schemeClr val="tx1"/>
                </a:solidFill>
              </a:rPr>
              <a:pPr eaLnBrk="1" hangingPunct="1"/>
              <a:t>23</a:t>
            </a:fld>
            <a:endParaRPr lang="es-EC" sz="1200" b="0" smtClean="0">
              <a:solidFill>
                <a:schemeClr val="tx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bwMode="auto">
          <a:xfrm>
            <a:off x="1136650" y="703263"/>
            <a:ext cx="4584700" cy="3438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noChangeArrowheads="1"/>
          </p:cNvSpPr>
          <p:nvPr>
            <p:ph type="body" idx="1"/>
          </p:nvPr>
        </p:nvSpPr>
        <p:spPr bwMode="auto">
          <a:xfrm>
            <a:off x="914400" y="4376738"/>
            <a:ext cx="5029200" cy="406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
        <p:nvSpPr>
          <p:cNvPr id="870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300" b="1">
                <a:solidFill>
                  <a:schemeClr val="bg1"/>
                </a:solidFill>
                <a:latin typeface="Arial" charset="0"/>
              </a:defRPr>
            </a:lvl1pPr>
            <a:lvl2pPr marL="742950" indent="-285750" eaLnBrk="0" hangingPunct="0">
              <a:defRPr sz="1300" b="1">
                <a:solidFill>
                  <a:schemeClr val="bg1"/>
                </a:solidFill>
                <a:latin typeface="Arial" charset="0"/>
              </a:defRPr>
            </a:lvl2pPr>
            <a:lvl3pPr marL="1143000" indent="-228600" eaLnBrk="0" hangingPunct="0">
              <a:defRPr sz="1300" b="1">
                <a:solidFill>
                  <a:schemeClr val="bg1"/>
                </a:solidFill>
                <a:latin typeface="Arial" charset="0"/>
              </a:defRPr>
            </a:lvl3pPr>
            <a:lvl4pPr marL="1600200" indent="-228600" eaLnBrk="0" hangingPunct="0">
              <a:defRPr sz="1300" b="1">
                <a:solidFill>
                  <a:schemeClr val="bg1"/>
                </a:solidFill>
                <a:latin typeface="Arial" charset="0"/>
              </a:defRPr>
            </a:lvl4pPr>
            <a:lvl5pPr marL="2057400" indent="-228600" eaLnBrk="0" hangingPunct="0">
              <a:defRPr sz="1300" b="1">
                <a:solidFill>
                  <a:schemeClr val="bg1"/>
                </a:solidFill>
                <a:latin typeface="Arial" charset="0"/>
              </a:defRPr>
            </a:lvl5pPr>
            <a:lvl6pPr marL="25146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6pPr>
            <a:lvl7pPr marL="29718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7pPr>
            <a:lvl8pPr marL="34290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8pPr>
            <a:lvl9pPr marL="38862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9pPr>
          </a:lstStyle>
          <a:p>
            <a:pPr eaLnBrk="1" hangingPunct="1"/>
            <a:fld id="{4CD52B6D-A16C-4E82-B338-50C0ABC613D1}" type="slidenum">
              <a:rPr lang="es-EC" sz="1200" b="0" smtClean="0">
                <a:solidFill>
                  <a:schemeClr val="tx1"/>
                </a:solidFill>
              </a:rPr>
              <a:pPr eaLnBrk="1" hangingPunct="1"/>
              <a:t>25</a:t>
            </a:fld>
            <a:endParaRPr lang="es-EC" sz="1200" b="0" smtClean="0">
              <a:solidFill>
                <a:schemeClr val="tx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
        <p:nvSpPr>
          <p:cNvPr id="8909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300" b="1">
                <a:solidFill>
                  <a:schemeClr val="bg1"/>
                </a:solidFill>
                <a:latin typeface="Arial" charset="0"/>
              </a:defRPr>
            </a:lvl1pPr>
            <a:lvl2pPr marL="742950" indent="-285750" eaLnBrk="0" hangingPunct="0">
              <a:defRPr sz="1300" b="1">
                <a:solidFill>
                  <a:schemeClr val="bg1"/>
                </a:solidFill>
                <a:latin typeface="Arial" charset="0"/>
              </a:defRPr>
            </a:lvl2pPr>
            <a:lvl3pPr marL="1143000" indent="-228600" eaLnBrk="0" hangingPunct="0">
              <a:defRPr sz="1300" b="1">
                <a:solidFill>
                  <a:schemeClr val="bg1"/>
                </a:solidFill>
                <a:latin typeface="Arial" charset="0"/>
              </a:defRPr>
            </a:lvl3pPr>
            <a:lvl4pPr marL="1600200" indent="-228600" eaLnBrk="0" hangingPunct="0">
              <a:defRPr sz="1300" b="1">
                <a:solidFill>
                  <a:schemeClr val="bg1"/>
                </a:solidFill>
                <a:latin typeface="Arial" charset="0"/>
              </a:defRPr>
            </a:lvl4pPr>
            <a:lvl5pPr marL="2057400" indent="-228600" eaLnBrk="0" hangingPunct="0">
              <a:defRPr sz="1300" b="1">
                <a:solidFill>
                  <a:schemeClr val="bg1"/>
                </a:solidFill>
                <a:latin typeface="Arial" charset="0"/>
              </a:defRPr>
            </a:lvl5pPr>
            <a:lvl6pPr marL="25146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6pPr>
            <a:lvl7pPr marL="29718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7pPr>
            <a:lvl8pPr marL="34290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8pPr>
            <a:lvl9pPr marL="38862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9pPr>
          </a:lstStyle>
          <a:p>
            <a:pPr eaLnBrk="1" hangingPunct="1"/>
            <a:fld id="{4664083F-B8C2-4768-B7EF-729771B01D7E}" type="slidenum">
              <a:rPr lang="es-EC" sz="1200" b="0" smtClean="0">
                <a:solidFill>
                  <a:schemeClr val="tx1"/>
                </a:solidFill>
              </a:rPr>
              <a:pPr eaLnBrk="1" hangingPunct="1"/>
              <a:t>37</a:t>
            </a:fld>
            <a:endParaRPr lang="es-EC" sz="1200" b="0" smtClean="0">
              <a:solidFill>
                <a:schemeClr val="tx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
        <p:nvSpPr>
          <p:cNvPr id="11674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300" b="1">
                <a:solidFill>
                  <a:schemeClr val="bg1"/>
                </a:solidFill>
                <a:latin typeface="Arial" charset="0"/>
              </a:defRPr>
            </a:lvl1pPr>
            <a:lvl2pPr marL="742950" indent="-285750" eaLnBrk="0" hangingPunct="0">
              <a:defRPr sz="1300" b="1">
                <a:solidFill>
                  <a:schemeClr val="bg1"/>
                </a:solidFill>
                <a:latin typeface="Arial" charset="0"/>
              </a:defRPr>
            </a:lvl2pPr>
            <a:lvl3pPr marL="1143000" indent="-228600" eaLnBrk="0" hangingPunct="0">
              <a:defRPr sz="1300" b="1">
                <a:solidFill>
                  <a:schemeClr val="bg1"/>
                </a:solidFill>
                <a:latin typeface="Arial" charset="0"/>
              </a:defRPr>
            </a:lvl3pPr>
            <a:lvl4pPr marL="1600200" indent="-228600" eaLnBrk="0" hangingPunct="0">
              <a:defRPr sz="1300" b="1">
                <a:solidFill>
                  <a:schemeClr val="bg1"/>
                </a:solidFill>
                <a:latin typeface="Arial" charset="0"/>
              </a:defRPr>
            </a:lvl4pPr>
            <a:lvl5pPr marL="2057400" indent="-228600" eaLnBrk="0" hangingPunct="0">
              <a:defRPr sz="1300" b="1">
                <a:solidFill>
                  <a:schemeClr val="bg1"/>
                </a:solidFill>
                <a:latin typeface="Arial" charset="0"/>
              </a:defRPr>
            </a:lvl5pPr>
            <a:lvl6pPr marL="25146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6pPr>
            <a:lvl7pPr marL="29718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7pPr>
            <a:lvl8pPr marL="34290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8pPr>
            <a:lvl9pPr marL="38862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9pPr>
          </a:lstStyle>
          <a:p>
            <a:pPr eaLnBrk="1" hangingPunct="1"/>
            <a:fld id="{82D6C790-C956-4948-8053-F631003790D4}" type="slidenum">
              <a:rPr lang="es-EC" sz="1200" b="0" smtClean="0">
                <a:solidFill>
                  <a:schemeClr val="tx1"/>
                </a:solidFill>
              </a:rPr>
              <a:pPr eaLnBrk="1" hangingPunct="1"/>
              <a:t>39</a:t>
            </a:fld>
            <a:endParaRPr lang="es-EC" sz="1200" b="0" smtClean="0">
              <a:solidFill>
                <a:schemeClr val="tx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xfrm>
            <a:off x="1136650" y="703263"/>
            <a:ext cx="4584700" cy="3438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xfrm>
            <a:off x="914400" y="4376738"/>
            <a:ext cx="5029200" cy="406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bwMode="auto">
          <a:xfrm>
            <a:off x="1136650" y="703263"/>
            <a:ext cx="4584700" cy="3438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noChangeArrowheads="1"/>
          </p:cNvSpPr>
          <p:nvPr>
            <p:ph type="body" idx="1"/>
          </p:nvPr>
        </p:nvSpPr>
        <p:spPr bwMode="auto">
          <a:xfrm>
            <a:off x="914400" y="4376738"/>
            <a:ext cx="5029200" cy="406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Times New Roman" pitchFamily="18" charset="0"/>
            </a:endParaRP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300" b="1">
                <a:solidFill>
                  <a:schemeClr val="bg1"/>
                </a:solidFill>
                <a:latin typeface="Arial" charset="0"/>
              </a:defRPr>
            </a:lvl1pPr>
            <a:lvl2pPr marL="742950" indent="-285750" eaLnBrk="0" hangingPunct="0">
              <a:defRPr sz="1300" b="1">
                <a:solidFill>
                  <a:schemeClr val="bg1"/>
                </a:solidFill>
                <a:latin typeface="Arial" charset="0"/>
              </a:defRPr>
            </a:lvl2pPr>
            <a:lvl3pPr marL="1143000" indent="-228600" eaLnBrk="0" hangingPunct="0">
              <a:defRPr sz="1300" b="1">
                <a:solidFill>
                  <a:schemeClr val="bg1"/>
                </a:solidFill>
                <a:latin typeface="Arial" charset="0"/>
              </a:defRPr>
            </a:lvl3pPr>
            <a:lvl4pPr marL="1600200" indent="-228600" eaLnBrk="0" hangingPunct="0">
              <a:defRPr sz="1300" b="1">
                <a:solidFill>
                  <a:schemeClr val="bg1"/>
                </a:solidFill>
                <a:latin typeface="Arial" charset="0"/>
              </a:defRPr>
            </a:lvl4pPr>
            <a:lvl5pPr marL="2057400" indent="-228600" eaLnBrk="0" hangingPunct="0">
              <a:defRPr sz="1300" b="1">
                <a:solidFill>
                  <a:schemeClr val="bg1"/>
                </a:solidFill>
                <a:latin typeface="Arial" charset="0"/>
              </a:defRPr>
            </a:lvl5pPr>
            <a:lvl6pPr marL="25146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6pPr>
            <a:lvl7pPr marL="29718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7pPr>
            <a:lvl8pPr marL="34290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8pPr>
            <a:lvl9pPr marL="38862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9pPr>
          </a:lstStyle>
          <a:p>
            <a:pPr eaLnBrk="1" hangingPunct="1"/>
            <a:fld id="{A7D2DD3F-29D9-404E-835A-ADCB07BBA170}" type="slidenum">
              <a:rPr lang="es-ES" sz="1200" b="0" smtClean="0">
                <a:solidFill>
                  <a:schemeClr val="tx1"/>
                </a:solidFill>
                <a:latin typeface="Times New Roman" pitchFamily="18" charset="0"/>
                <a:cs typeface="Arial" charset="0"/>
              </a:rPr>
              <a:pPr eaLnBrk="1" hangingPunct="1"/>
              <a:t>2</a:t>
            </a:fld>
            <a:endParaRPr lang="es-ES" sz="1200" b="0" smtClean="0">
              <a:solidFill>
                <a:schemeClr val="tx1"/>
              </a:solidFill>
              <a:latin typeface="Times New Roman" pitchFamily="18"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bwMode="auto">
          <a:xfrm>
            <a:off x="1136650" y="703263"/>
            <a:ext cx="4584700" cy="3438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noChangeArrowheads="1"/>
          </p:cNvSpPr>
          <p:nvPr>
            <p:ph type="body" idx="1"/>
          </p:nvPr>
        </p:nvSpPr>
        <p:spPr bwMode="auto">
          <a:xfrm>
            <a:off x="914400" y="4376738"/>
            <a:ext cx="5029200" cy="406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bwMode="auto">
          <a:xfrm>
            <a:off x="1136650" y="703263"/>
            <a:ext cx="4584700" cy="3438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noChangeArrowheads="1"/>
          </p:cNvSpPr>
          <p:nvPr>
            <p:ph type="body" idx="1"/>
          </p:nvPr>
        </p:nvSpPr>
        <p:spPr bwMode="auto">
          <a:xfrm>
            <a:off x="914400" y="4376738"/>
            <a:ext cx="5029200" cy="406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1136650" y="703263"/>
            <a:ext cx="4584700" cy="3438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xfrm>
            <a:off x="914400" y="4376738"/>
            <a:ext cx="5029200" cy="406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dirty="0" smtClean="0"/>
          </a:p>
        </p:txBody>
      </p:sp>
      <p:sp>
        <p:nvSpPr>
          <p:cNvPr id="706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300" b="1">
                <a:solidFill>
                  <a:schemeClr val="bg1"/>
                </a:solidFill>
                <a:latin typeface="Arial" charset="0"/>
              </a:defRPr>
            </a:lvl1pPr>
            <a:lvl2pPr marL="742950" indent="-285750" eaLnBrk="0" hangingPunct="0">
              <a:defRPr sz="1300" b="1">
                <a:solidFill>
                  <a:schemeClr val="bg1"/>
                </a:solidFill>
                <a:latin typeface="Arial" charset="0"/>
              </a:defRPr>
            </a:lvl2pPr>
            <a:lvl3pPr marL="1143000" indent="-228600" eaLnBrk="0" hangingPunct="0">
              <a:defRPr sz="1300" b="1">
                <a:solidFill>
                  <a:schemeClr val="bg1"/>
                </a:solidFill>
                <a:latin typeface="Arial" charset="0"/>
              </a:defRPr>
            </a:lvl3pPr>
            <a:lvl4pPr marL="1600200" indent="-228600" eaLnBrk="0" hangingPunct="0">
              <a:defRPr sz="1300" b="1">
                <a:solidFill>
                  <a:schemeClr val="bg1"/>
                </a:solidFill>
                <a:latin typeface="Arial" charset="0"/>
              </a:defRPr>
            </a:lvl4pPr>
            <a:lvl5pPr marL="2057400" indent="-228600" eaLnBrk="0" hangingPunct="0">
              <a:defRPr sz="1300" b="1">
                <a:solidFill>
                  <a:schemeClr val="bg1"/>
                </a:solidFill>
                <a:latin typeface="Arial" charset="0"/>
              </a:defRPr>
            </a:lvl5pPr>
            <a:lvl6pPr marL="25146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6pPr>
            <a:lvl7pPr marL="29718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7pPr>
            <a:lvl8pPr marL="34290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8pPr>
            <a:lvl9pPr marL="38862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9pPr>
          </a:lstStyle>
          <a:p>
            <a:pPr eaLnBrk="1" hangingPunct="1"/>
            <a:fld id="{C1300B5E-7401-4A2E-95B1-10934CECE9B2}" type="slidenum">
              <a:rPr lang="es-EC" sz="1200" b="0" smtClean="0">
                <a:solidFill>
                  <a:schemeClr val="tx1"/>
                </a:solidFill>
              </a:rPr>
              <a:pPr eaLnBrk="1" hangingPunct="1"/>
              <a:t>3</a:t>
            </a:fld>
            <a:endParaRPr lang="es-EC" sz="1200" b="0" smtClean="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
        <p:nvSpPr>
          <p:cNvPr id="716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300" b="1">
                <a:solidFill>
                  <a:schemeClr val="bg1"/>
                </a:solidFill>
                <a:latin typeface="Arial" charset="0"/>
              </a:defRPr>
            </a:lvl1pPr>
            <a:lvl2pPr marL="742950" indent="-285750" eaLnBrk="0" hangingPunct="0">
              <a:defRPr sz="1300" b="1">
                <a:solidFill>
                  <a:schemeClr val="bg1"/>
                </a:solidFill>
                <a:latin typeface="Arial" charset="0"/>
              </a:defRPr>
            </a:lvl2pPr>
            <a:lvl3pPr marL="1143000" indent="-228600" eaLnBrk="0" hangingPunct="0">
              <a:defRPr sz="1300" b="1">
                <a:solidFill>
                  <a:schemeClr val="bg1"/>
                </a:solidFill>
                <a:latin typeface="Arial" charset="0"/>
              </a:defRPr>
            </a:lvl3pPr>
            <a:lvl4pPr marL="1600200" indent="-228600" eaLnBrk="0" hangingPunct="0">
              <a:defRPr sz="1300" b="1">
                <a:solidFill>
                  <a:schemeClr val="bg1"/>
                </a:solidFill>
                <a:latin typeface="Arial" charset="0"/>
              </a:defRPr>
            </a:lvl4pPr>
            <a:lvl5pPr marL="2057400" indent="-228600" eaLnBrk="0" hangingPunct="0">
              <a:defRPr sz="1300" b="1">
                <a:solidFill>
                  <a:schemeClr val="bg1"/>
                </a:solidFill>
                <a:latin typeface="Arial" charset="0"/>
              </a:defRPr>
            </a:lvl5pPr>
            <a:lvl6pPr marL="25146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6pPr>
            <a:lvl7pPr marL="29718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7pPr>
            <a:lvl8pPr marL="34290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8pPr>
            <a:lvl9pPr marL="38862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9pPr>
          </a:lstStyle>
          <a:p>
            <a:pPr eaLnBrk="1" hangingPunct="1"/>
            <a:fld id="{106C090C-DD97-4C27-A294-EF07AB892B61}" type="slidenum">
              <a:rPr lang="es-EC" sz="1200" b="0" smtClean="0">
                <a:solidFill>
                  <a:schemeClr val="tx1"/>
                </a:solidFill>
              </a:rPr>
              <a:pPr eaLnBrk="1" hangingPunct="1"/>
              <a:t>4</a:t>
            </a:fld>
            <a:endParaRPr lang="es-EC" sz="1200" b="0" smtClean="0">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1136650" y="703263"/>
            <a:ext cx="4584700" cy="3438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xfrm>
            <a:off x="914400" y="4376738"/>
            <a:ext cx="5029200" cy="406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bwMode="auto">
          <a:xfrm>
            <a:off x="1136650" y="703263"/>
            <a:ext cx="4584700" cy="3438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noChangeArrowheads="1"/>
          </p:cNvSpPr>
          <p:nvPr>
            <p:ph type="body" idx="1"/>
          </p:nvPr>
        </p:nvSpPr>
        <p:spPr bwMode="auto">
          <a:xfrm>
            <a:off x="914400" y="4376738"/>
            <a:ext cx="5029200" cy="406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
        <p:nvSpPr>
          <p:cNvPr id="747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300" b="1">
                <a:solidFill>
                  <a:schemeClr val="bg1"/>
                </a:solidFill>
                <a:latin typeface="Arial" charset="0"/>
              </a:defRPr>
            </a:lvl1pPr>
            <a:lvl2pPr marL="742950" indent="-285750" eaLnBrk="0" hangingPunct="0">
              <a:defRPr sz="1300" b="1">
                <a:solidFill>
                  <a:schemeClr val="bg1"/>
                </a:solidFill>
                <a:latin typeface="Arial" charset="0"/>
              </a:defRPr>
            </a:lvl2pPr>
            <a:lvl3pPr marL="1143000" indent="-228600" eaLnBrk="0" hangingPunct="0">
              <a:defRPr sz="1300" b="1">
                <a:solidFill>
                  <a:schemeClr val="bg1"/>
                </a:solidFill>
                <a:latin typeface="Arial" charset="0"/>
              </a:defRPr>
            </a:lvl3pPr>
            <a:lvl4pPr marL="1600200" indent="-228600" eaLnBrk="0" hangingPunct="0">
              <a:defRPr sz="1300" b="1">
                <a:solidFill>
                  <a:schemeClr val="bg1"/>
                </a:solidFill>
                <a:latin typeface="Arial" charset="0"/>
              </a:defRPr>
            </a:lvl4pPr>
            <a:lvl5pPr marL="2057400" indent="-228600" eaLnBrk="0" hangingPunct="0">
              <a:defRPr sz="1300" b="1">
                <a:solidFill>
                  <a:schemeClr val="bg1"/>
                </a:solidFill>
                <a:latin typeface="Arial" charset="0"/>
              </a:defRPr>
            </a:lvl5pPr>
            <a:lvl6pPr marL="25146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6pPr>
            <a:lvl7pPr marL="29718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7pPr>
            <a:lvl8pPr marL="34290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8pPr>
            <a:lvl9pPr marL="38862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9pPr>
          </a:lstStyle>
          <a:p>
            <a:pPr eaLnBrk="1" hangingPunct="1"/>
            <a:fld id="{5B39F118-6B76-400D-940C-02D77215D631}" type="slidenum">
              <a:rPr lang="es-EC" sz="1200" b="0" smtClean="0">
                <a:solidFill>
                  <a:schemeClr val="tx1"/>
                </a:solidFill>
              </a:rPr>
              <a:pPr eaLnBrk="1" hangingPunct="1"/>
              <a:t>9</a:t>
            </a:fld>
            <a:endParaRPr lang="es-EC" sz="1200" b="0" smtClean="0">
              <a:solidFill>
                <a:schemeClr val="tx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bwMode="auto">
          <a:xfrm>
            <a:off x="1136650" y="703263"/>
            <a:ext cx="4584700" cy="3438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p:cNvSpPr>
            <a:spLocks noGrp="1" noChangeArrowheads="1"/>
          </p:cNvSpPr>
          <p:nvPr>
            <p:ph type="body" idx="1"/>
          </p:nvPr>
        </p:nvSpPr>
        <p:spPr bwMode="auto">
          <a:xfrm>
            <a:off x="914400" y="4376738"/>
            <a:ext cx="5029200" cy="406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xfrm>
            <a:off x="1136650" y="703263"/>
            <a:ext cx="4584700" cy="3438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p:cNvSpPr>
            <a:spLocks noGrp="1" noChangeArrowheads="1"/>
          </p:cNvSpPr>
          <p:nvPr>
            <p:ph type="body" idx="1"/>
          </p:nvPr>
        </p:nvSpPr>
        <p:spPr bwMode="auto">
          <a:xfrm>
            <a:off x="914400" y="4376738"/>
            <a:ext cx="5029200" cy="406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D37BE0C2-3159-4CA7-869B-BA431B86D027}" type="datetimeFigureOut">
              <a:rPr lang="es-EC" smtClean="0"/>
              <a:t>08/07/2014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1E6AE43-6D7C-47A4-81C2-5C238E03B441}" type="slidenum">
              <a:rPr lang="es-EC" smtClean="0"/>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D37BE0C2-3159-4CA7-869B-BA431B86D027}" type="datetimeFigureOut">
              <a:rPr lang="es-EC" smtClean="0"/>
              <a:t>08/07/2014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1E6AE43-6D7C-47A4-81C2-5C238E03B441}"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D37BE0C2-3159-4CA7-869B-BA431B86D027}" type="datetimeFigureOut">
              <a:rPr lang="es-EC" smtClean="0"/>
              <a:t>08/07/2014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1E6AE43-6D7C-47A4-81C2-5C238E03B441}"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37BE0C2-3159-4CA7-869B-BA431B86D027}" type="datetimeFigureOut">
              <a:rPr lang="es-EC" smtClean="0"/>
              <a:t>08/07/2014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1E6AE43-6D7C-47A4-81C2-5C238E03B441}"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mtClean="0"/>
              <a:t>Haga clic para modificar el estilo de título del patrón</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s-ES" smtClean="0"/>
              <a:t>Haga clic para modificar el estilo de texto del patrón</a:t>
            </a:r>
          </a:p>
        </p:txBody>
      </p:sp>
      <p:sp>
        <p:nvSpPr>
          <p:cNvPr id="4" name="Date Placeholder 3"/>
          <p:cNvSpPr>
            <a:spLocks noGrp="1"/>
          </p:cNvSpPr>
          <p:nvPr>
            <p:ph type="dt" sz="half" idx="10"/>
          </p:nvPr>
        </p:nvSpPr>
        <p:spPr/>
        <p:txBody>
          <a:bodyPr/>
          <a:lstStyle/>
          <a:p>
            <a:fld id="{D37BE0C2-3159-4CA7-869B-BA431B86D027}" type="datetimeFigureOut">
              <a:rPr lang="es-EC" smtClean="0"/>
              <a:t>08/07/2014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1E6AE43-6D7C-47A4-81C2-5C238E03B441}" type="slidenum">
              <a:rPr lang="es-EC" smtClean="0"/>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D37BE0C2-3159-4CA7-869B-BA431B86D027}" type="datetimeFigureOut">
              <a:rPr lang="es-EC" smtClean="0"/>
              <a:t>08/07/2014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1E6AE43-6D7C-47A4-81C2-5C238E03B441}" type="slidenum">
              <a:rPr lang="es-EC" smtClean="0"/>
              <a:t>‹Nº›</a:t>
            </a:fld>
            <a:endParaRPr lang="es-EC"/>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s-ES" smtClean="0"/>
              <a:t>Haga clic para modificar el estilo de texto del patrón</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s-ES" smtClean="0"/>
              <a:t>Haga clic para modificar el estilo de texto del patrón</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37BE0C2-3159-4CA7-869B-BA431B86D027}" type="datetimeFigureOut">
              <a:rPr lang="es-EC" smtClean="0"/>
              <a:t>08/07/2014</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F1E6AE43-6D7C-47A4-81C2-5C238E03B441}"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D37BE0C2-3159-4CA7-869B-BA431B86D027}" type="datetimeFigureOut">
              <a:rPr lang="es-EC" smtClean="0"/>
              <a:t>08/07/2014</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F1E6AE43-6D7C-47A4-81C2-5C238E03B441}"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7BE0C2-3159-4CA7-869B-BA431B86D027}" type="datetimeFigureOut">
              <a:rPr lang="es-EC" smtClean="0"/>
              <a:t>08/07/2014</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F1E6AE43-6D7C-47A4-81C2-5C238E03B441}"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mtClean="0"/>
              <a:t>Haga clic para modificar el estilo de título del patrón</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s-ES" smtClean="0"/>
              <a:t>Haga clic para modificar el estilo de texto del patrón</a:t>
            </a:r>
          </a:p>
        </p:txBody>
      </p:sp>
      <p:sp>
        <p:nvSpPr>
          <p:cNvPr id="5" name="Date Placeholder 4"/>
          <p:cNvSpPr>
            <a:spLocks noGrp="1"/>
          </p:cNvSpPr>
          <p:nvPr>
            <p:ph type="dt" sz="half" idx="10"/>
          </p:nvPr>
        </p:nvSpPr>
        <p:spPr/>
        <p:txBody>
          <a:bodyPr/>
          <a:lstStyle/>
          <a:p>
            <a:fld id="{D37BE0C2-3159-4CA7-869B-BA431B86D027}" type="datetimeFigureOut">
              <a:rPr lang="es-EC" smtClean="0"/>
              <a:t>08/07/2014</a:t>
            </a:fld>
            <a:endParaRPr lang="es-EC"/>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s-EC"/>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F1E6AE43-6D7C-47A4-81C2-5C238E03B441}" type="slidenum">
              <a:rPr lang="es-EC" smtClean="0"/>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s-ES" smtClean="0"/>
              <a:t>Haga clic en el icono para agregar una imagen</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37BE0C2-3159-4CA7-869B-BA431B86D027}" type="datetimeFigureOut">
              <a:rPr lang="es-EC" smtClean="0"/>
              <a:t>08/07/2014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1E6AE43-6D7C-47A4-81C2-5C238E03B441}" type="slidenum">
              <a:rPr lang="es-EC" smtClean="0"/>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D37BE0C2-3159-4CA7-869B-BA431B86D027}" type="datetimeFigureOut">
              <a:rPr lang="es-EC" smtClean="0"/>
              <a:t>08/07/2014</a:t>
            </a:fld>
            <a:endParaRPr lang="es-EC"/>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s-EC"/>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F1E6AE43-6D7C-47A4-81C2-5C238E03B441}" type="slidenum">
              <a:rPr lang="es-EC" smtClean="0"/>
              <a:t>‹Nº›</a:t>
            </a:fld>
            <a:endParaRPr lang="es-EC"/>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9.wmf"/><Relationship Id="rId5" Type="http://schemas.openxmlformats.org/officeDocument/2006/relationships/oleObject" Target="../embeddings/oleObject4.bin"/><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9.wmf"/><Relationship Id="rId5" Type="http://schemas.openxmlformats.org/officeDocument/2006/relationships/oleObject" Target="../embeddings/oleObject5.bin"/><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hyperlink" Target="http://www.monografias.com/trabajos7/perde/perde.shtml"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notesSlide" Target="../notesSlides/notesSlide10.xml"/><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hyperlink" Target="http://www.monografias.com/trabajos15/valoracion/valoracion.shtml#TEORICA" TargetMode="External"/><Relationship Id="rId5" Type="http://schemas.openxmlformats.org/officeDocument/2006/relationships/image" Target="../media/image3.png"/><Relationship Id="rId4" Type="http://schemas.openxmlformats.org/officeDocument/2006/relationships/image" Target="../media/image16.jpeg"/><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9.wmf"/><Relationship Id="rId5" Type="http://schemas.openxmlformats.org/officeDocument/2006/relationships/oleObject" Target="../embeddings/oleObject7.bin"/><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9.wmf"/><Relationship Id="rId4" Type="http://schemas.openxmlformats.org/officeDocument/2006/relationships/oleObject" Target="../embeddings/oleObject8.bin"/></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2.xml"/><Relationship Id="rId7" Type="http://schemas.openxmlformats.org/officeDocument/2006/relationships/diagramQuickStyle" Target="../diagrams/quickStyle2.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diagramLayout" Target="../diagrams/layout2.xml"/><Relationship Id="rId11" Type="http://schemas.openxmlformats.org/officeDocument/2006/relationships/image" Target="../media/image9.wmf"/><Relationship Id="rId5" Type="http://schemas.openxmlformats.org/officeDocument/2006/relationships/diagramData" Target="../diagrams/data2.xml"/><Relationship Id="rId10" Type="http://schemas.openxmlformats.org/officeDocument/2006/relationships/oleObject" Target="../embeddings/oleObject9.bin"/><Relationship Id="rId4" Type="http://schemas.openxmlformats.org/officeDocument/2006/relationships/image" Target="../media/image3.pn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4.jpeg"/><Relationship Id="rId4" Type="http://schemas.openxmlformats.org/officeDocument/2006/relationships/image" Target="../media/image9.wmf"/></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3.png"/><Relationship Id="rId7" Type="http://schemas.openxmlformats.org/officeDocument/2006/relationships/diagramLayout" Target="../diagrams/layout3.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diagramData" Target="../diagrams/data3.xml"/><Relationship Id="rId11" Type="http://schemas.openxmlformats.org/officeDocument/2006/relationships/image" Target="../media/image18.jpeg"/><Relationship Id="rId5" Type="http://schemas.openxmlformats.org/officeDocument/2006/relationships/image" Target="../media/image9.wmf"/><Relationship Id="rId10" Type="http://schemas.microsoft.com/office/2007/relationships/diagramDrawing" Target="../diagrams/drawing3.xml"/><Relationship Id="rId4" Type="http://schemas.openxmlformats.org/officeDocument/2006/relationships/oleObject" Target="../embeddings/oleObject11.bin"/><Relationship Id="rId9" Type="http://schemas.openxmlformats.org/officeDocument/2006/relationships/diagramColors" Target="../diagrams/colors3.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6.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3.png"/><Relationship Id="rId4" Type="http://schemas.openxmlformats.org/officeDocument/2006/relationships/diagramLayout" Target="../diagrams/layout4.xml"/><Relationship Id="rId9" Type="http://schemas.openxmlformats.org/officeDocument/2006/relationships/image" Target="../media/image9.wmf"/></Relationships>
</file>

<file path=ppt/slides/_rels/slide2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0.jpeg"/><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diagramQuickStyle" Target="../diagrams/quickStyle5.xml"/><Relationship Id="rId11" Type="http://schemas.openxmlformats.org/officeDocument/2006/relationships/image" Target="../media/image3.png"/><Relationship Id="rId5" Type="http://schemas.openxmlformats.org/officeDocument/2006/relationships/diagramLayout" Target="../diagrams/layout5.xml"/><Relationship Id="rId10" Type="http://schemas.openxmlformats.org/officeDocument/2006/relationships/image" Target="../media/image9.wmf"/><Relationship Id="rId4" Type="http://schemas.openxmlformats.org/officeDocument/2006/relationships/diagramData" Target="../diagrams/data5.xml"/><Relationship Id="rId9" Type="http://schemas.openxmlformats.org/officeDocument/2006/relationships/oleObject" Target="../embeddings/oleObject13.bin"/></Relationships>
</file>

<file path=ppt/slides/_rels/slide2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diagramColors" Target="../diagrams/colors6.xml"/><Relationship Id="rId11" Type="http://schemas.openxmlformats.org/officeDocument/2006/relationships/image" Target="../media/image9.wmf"/><Relationship Id="rId5" Type="http://schemas.openxmlformats.org/officeDocument/2006/relationships/diagramQuickStyle" Target="../diagrams/quickStyle6.xml"/><Relationship Id="rId10" Type="http://schemas.openxmlformats.org/officeDocument/2006/relationships/oleObject" Target="../embeddings/oleObject14.bin"/><Relationship Id="rId4" Type="http://schemas.openxmlformats.org/officeDocument/2006/relationships/diagramLayout" Target="../diagrams/layout6.xml"/><Relationship Id="rId9"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9.wmf"/><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oleObject" Target="../embeddings/oleObject15.bin"/><Relationship Id="rId5" Type="http://schemas.openxmlformats.org/officeDocument/2006/relationships/image" Target="../media/image3.pn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notesSlide" Target="../notesSlides/notesSlide14.xml"/><Relationship Id="rId7" Type="http://schemas.openxmlformats.org/officeDocument/2006/relationships/diagramLayout" Target="../diagrams/layout7.xml"/><Relationship Id="rId12" Type="http://schemas.openxmlformats.org/officeDocument/2006/relationships/image" Target="../media/image9.wmf"/><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diagramData" Target="../diagrams/data7.xml"/><Relationship Id="rId11" Type="http://schemas.openxmlformats.org/officeDocument/2006/relationships/oleObject" Target="../embeddings/oleObject16.bin"/><Relationship Id="rId5" Type="http://schemas.openxmlformats.org/officeDocument/2006/relationships/image" Target="../media/image3.png"/><Relationship Id="rId10" Type="http://schemas.microsoft.com/office/2007/relationships/diagramDrawing" Target="../diagrams/drawing7.xml"/><Relationship Id="rId4" Type="http://schemas.openxmlformats.org/officeDocument/2006/relationships/image" Target="../media/image24.png"/><Relationship Id="rId9" Type="http://schemas.openxmlformats.org/officeDocument/2006/relationships/diagramColors" Target="../diagrams/colors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9.wmf"/><Relationship Id="rId5" Type="http://schemas.openxmlformats.org/officeDocument/2006/relationships/oleObject" Target="../embeddings/oleObject17.bin"/><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image" Target="../media/image9.wmf"/><Relationship Id="rId5" Type="http://schemas.openxmlformats.org/officeDocument/2006/relationships/oleObject" Target="../embeddings/oleObject18.bin"/><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6.xml"/><Relationship Id="rId1" Type="http://schemas.openxmlformats.org/officeDocument/2006/relationships/vmlDrawing" Target="../drawings/vmlDrawing19.vml"/><Relationship Id="rId6" Type="http://schemas.openxmlformats.org/officeDocument/2006/relationships/image" Target="../media/image9.wmf"/><Relationship Id="rId5" Type="http://schemas.openxmlformats.org/officeDocument/2006/relationships/oleObject" Target="../embeddings/oleObject19.bin"/><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image" Target="../media/image3.png"/><Relationship Id="rId5" Type="http://schemas.openxmlformats.org/officeDocument/2006/relationships/image" Target="../media/image9.wmf"/><Relationship Id="rId4" Type="http://schemas.openxmlformats.org/officeDocument/2006/relationships/oleObject" Target="../embeddings/oleObject20.bin"/></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image" Target="../media/image9.wmf"/><Relationship Id="rId5" Type="http://schemas.openxmlformats.org/officeDocument/2006/relationships/oleObject" Target="../embeddings/oleObject21.bin"/><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6.xml"/><Relationship Id="rId1" Type="http://schemas.openxmlformats.org/officeDocument/2006/relationships/vmlDrawing" Target="../drawings/vmlDrawing22.vml"/><Relationship Id="rId6" Type="http://schemas.openxmlformats.org/officeDocument/2006/relationships/image" Target="../media/image3.png"/><Relationship Id="rId5" Type="http://schemas.openxmlformats.org/officeDocument/2006/relationships/image" Target="../media/image9.wmf"/><Relationship Id="rId4" Type="http://schemas.openxmlformats.org/officeDocument/2006/relationships/oleObject" Target="../embeddings/oleObject22.bin"/></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image" Target="../media/image9.wmf"/><Relationship Id="rId5" Type="http://schemas.openxmlformats.org/officeDocument/2006/relationships/oleObject" Target="../embeddings/oleObject23.bin"/><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6.xml"/><Relationship Id="rId1" Type="http://schemas.openxmlformats.org/officeDocument/2006/relationships/vmlDrawing" Target="../drawings/vmlDrawing24.vml"/><Relationship Id="rId6" Type="http://schemas.openxmlformats.org/officeDocument/2006/relationships/image" Target="../media/image9.wmf"/><Relationship Id="rId5" Type="http://schemas.openxmlformats.org/officeDocument/2006/relationships/oleObject" Target="../embeddings/oleObject24.bin"/><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6.xml"/><Relationship Id="rId1" Type="http://schemas.openxmlformats.org/officeDocument/2006/relationships/vmlDrawing" Target="../drawings/vmlDrawing25.vml"/><Relationship Id="rId6" Type="http://schemas.openxmlformats.org/officeDocument/2006/relationships/image" Target="../media/image3.png"/><Relationship Id="rId5" Type="http://schemas.openxmlformats.org/officeDocument/2006/relationships/image" Target="../media/image9.wmf"/><Relationship Id="rId4" Type="http://schemas.openxmlformats.org/officeDocument/2006/relationships/oleObject" Target="../embeddings/oleObject25.bin"/></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6.xml"/><Relationship Id="rId1" Type="http://schemas.openxmlformats.org/officeDocument/2006/relationships/vmlDrawing" Target="../drawings/vmlDrawing26.vml"/><Relationship Id="rId6" Type="http://schemas.openxmlformats.org/officeDocument/2006/relationships/image" Target="../media/image3.png"/><Relationship Id="rId5" Type="http://schemas.openxmlformats.org/officeDocument/2006/relationships/image" Target="../media/image9.wmf"/><Relationship Id="rId4" Type="http://schemas.openxmlformats.org/officeDocument/2006/relationships/oleObject" Target="../embeddings/oleObject26.bin"/></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6.xml"/><Relationship Id="rId1" Type="http://schemas.openxmlformats.org/officeDocument/2006/relationships/vmlDrawing" Target="../drawings/vmlDrawing27.vml"/><Relationship Id="rId6" Type="http://schemas.openxmlformats.org/officeDocument/2006/relationships/image" Target="../media/image3.png"/><Relationship Id="rId5" Type="http://schemas.openxmlformats.org/officeDocument/2006/relationships/image" Target="../media/image9.wmf"/><Relationship Id="rId4" Type="http://schemas.openxmlformats.org/officeDocument/2006/relationships/oleObject" Target="../embeddings/oleObject27.bin"/></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slideLayout" Target="../slideLayouts/slideLayout6.xml"/><Relationship Id="rId1" Type="http://schemas.openxmlformats.org/officeDocument/2006/relationships/vmlDrawing" Target="../drawings/vmlDrawing28.vml"/><Relationship Id="rId6" Type="http://schemas.openxmlformats.org/officeDocument/2006/relationships/image" Target="../media/image3.png"/><Relationship Id="rId5" Type="http://schemas.openxmlformats.org/officeDocument/2006/relationships/image" Target="../media/image9.wmf"/><Relationship Id="rId4" Type="http://schemas.openxmlformats.org/officeDocument/2006/relationships/oleObject" Target="../embeddings/oleObject28.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9.wmf"/><Relationship Id="rId2" Type="http://schemas.openxmlformats.org/officeDocument/2006/relationships/slideLayout" Target="../slideLayouts/slideLayout1.xml"/><Relationship Id="rId1" Type="http://schemas.openxmlformats.org/officeDocument/2006/relationships/vmlDrawing" Target="../drawings/vmlDrawing29.vml"/><Relationship Id="rId6" Type="http://schemas.openxmlformats.org/officeDocument/2006/relationships/oleObject" Target="../embeddings/oleObject29.bin"/><Relationship Id="rId5" Type="http://schemas.openxmlformats.org/officeDocument/2006/relationships/image" Target="../media/image3.png"/><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vmlDrawing" Target="../drawings/vmlDrawing30.vml"/><Relationship Id="rId5" Type="http://schemas.openxmlformats.org/officeDocument/2006/relationships/image" Target="../media/image9.wmf"/><Relationship Id="rId4" Type="http://schemas.openxmlformats.org/officeDocument/2006/relationships/oleObject" Target="../embeddings/oleObject30.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9.wmf"/><Relationship Id="rId2" Type="http://schemas.openxmlformats.org/officeDocument/2006/relationships/slideLayout" Target="../slideLayouts/slideLayout1.xml"/><Relationship Id="rId1" Type="http://schemas.openxmlformats.org/officeDocument/2006/relationships/vmlDrawing" Target="../drawings/vmlDrawing31.vml"/><Relationship Id="rId6" Type="http://schemas.openxmlformats.org/officeDocument/2006/relationships/oleObject" Target="../embeddings/oleObject31.bin"/><Relationship Id="rId5" Type="http://schemas.openxmlformats.org/officeDocument/2006/relationships/image" Target="../media/image3.pn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vmlDrawing" Target="../drawings/vmlDrawing32.vml"/><Relationship Id="rId6" Type="http://schemas.openxmlformats.org/officeDocument/2006/relationships/image" Target="../media/image9.wmf"/><Relationship Id="rId5" Type="http://schemas.openxmlformats.org/officeDocument/2006/relationships/oleObject" Target="../embeddings/oleObject32.bin"/><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mlDrawing" Target="../drawings/vmlDrawing33.vml"/><Relationship Id="rId6" Type="http://schemas.openxmlformats.org/officeDocument/2006/relationships/image" Target="../media/image9.wmf"/><Relationship Id="rId5" Type="http://schemas.openxmlformats.org/officeDocument/2006/relationships/oleObject" Target="../embeddings/oleObject33.bin"/><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mlDrawing" Target="../drawings/vmlDrawing34.vml"/><Relationship Id="rId6" Type="http://schemas.openxmlformats.org/officeDocument/2006/relationships/image" Target="../media/image9.wmf"/><Relationship Id="rId5" Type="http://schemas.openxmlformats.org/officeDocument/2006/relationships/oleObject" Target="../embeddings/oleObject34.bin"/><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6.xml"/><Relationship Id="rId1" Type="http://schemas.openxmlformats.org/officeDocument/2006/relationships/vmlDrawing" Target="../drawings/vmlDrawing35.vml"/><Relationship Id="rId5" Type="http://schemas.openxmlformats.org/officeDocument/2006/relationships/image" Target="../media/image3.png"/><Relationship Id="rId4" Type="http://schemas.openxmlformats.org/officeDocument/2006/relationships/image" Target="../media/image9.wmf"/></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vmlDrawing" Target="../drawings/vmlDrawing36.vml"/><Relationship Id="rId5" Type="http://schemas.openxmlformats.org/officeDocument/2006/relationships/image" Target="../media/image9.wmf"/><Relationship Id="rId4" Type="http://schemas.openxmlformats.org/officeDocument/2006/relationships/oleObject" Target="../embeddings/oleObject36.bin"/></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vmlDrawing" Target="../drawings/vmlDrawing37.vml"/><Relationship Id="rId6" Type="http://schemas.openxmlformats.org/officeDocument/2006/relationships/image" Target="../media/image3.png"/><Relationship Id="rId5" Type="http://schemas.openxmlformats.org/officeDocument/2006/relationships/image" Target="../media/image9.wmf"/><Relationship Id="rId4" Type="http://schemas.openxmlformats.org/officeDocument/2006/relationships/oleObject" Target="../embeddings/oleObject37.bin"/></Relationships>
</file>

<file path=ppt/slides/_rels/slide46.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notesSlide" Target="../notesSlides/notesSlide21.xml"/><Relationship Id="rId7" Type="http://schemas.openxmlformats.org/officeDocument/2006/relationships/oleObject" Target="../embeddings/oleObject38.bin"/><Relationship Id="rId2" Type="http://schemas.openxmlformats.org/officeDocument/2006/relationships/slideLayout" Target="../slideLayouts/slideLayout6.xml"/><Relationship Id="rId1" Type="http://schemas.openxmlformats.org/officeDocument/2006/relationships/vmlDrawing" Target="../drawings/vmlDrawing38.vml"/><Relationship Id="rId6" Type="http://schemas.openxmlformats.org/officeDocument/2006/relationships/image" Target="../media/image3.png"/><Relationship Id="rId5" Type="http://schemas.openxmlformats.org/officeDocument/2006/relationships/hyperlink" Target="http://www.monografias.com/trabajos11/teosis/teosis.shtml" TargetMode="External"/><Relationship Id="rId4" Type="http://schemas.openxmlformats.org/officeDocument/2006/relationships/image" Target="../media/image10.jpeg"/></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4.jpe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6.xml"/><Relationship Id="rId1" Type="http://schemas.openxmlformats.org/officeDocument/2006/relationships/vmlDrawing" Target="../drawings/vmlDrawing39.vml"/><Relationship Id="rId6" Type="http://schemas.openxmlformats.org/officeDocument/2006/relationships/image" Target="../media/image3.png"/><Relationship Id="rId5" Type="http://schemas.openxmlformats.org/officeDocument/2006/relationships/image" Target="../media/image9.wmf"/><Relationship Id="rId4" Type="http://schemas.openxmlformats.org/officeDocument/2006/relationships/oleObject" Target="../embeddings/oleObject39.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6.xml"/><Relationship Id="rId1" Type="http://schemas.openxmlformats.org/officeDocument/2006/relationships/vmlDrawing" Target="../drawings/vmlDrawing40.vml"/><Relationship Id="rId5" Type="http://schemas.openxmlformats.org/officeDocument/2006/relationships/image" Target="../media/image3.png"/><Relationship Id="rId4" Type="http://schemas.openxmlformats.org/officeDocument/2006/relationships/image" Target="../media/image9.wm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6.xml"/><Relationship Id="rId1" Type="http://schemas.openxmlformats.org/officeDocument/2006/relationships/vmlDrawing" Target="../drawings/vmlDrawing41.vml"/><Relationship Id="rId5" Type="http://schemas.openxmlformats.org/officeDocument/2006/relationships/image" Target="../media/image3.png"/><Relationship Id="rId4" Type="http://schemas.openxmlformats.org/officeDocument/2006/relationships/image" Target="../media/image9.wmf"/></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6.xml"/><Relationship Id="rId1" Type="http://schemas.openxmlformats.org/officeDocument/2006/relationships/vmlDrawing" Target="../drawings/vmlDrawing42.vml"/><Relationship Id="rId6" Type="http://schemas.openxmlformats.org/officeDocument/2006/relationships/image" Target="../media/image4.jpeg"/><Relationship Id="rId5" Type="http://schemas.openxmlformats.org/officeDocument/2006/relationships/image" Target="../media/image9.wmf"/><Relationship Id="rId4" Type="http://schemas.openxmlformats.org/officeDocument/2006/relationships/oleObject" Target="../embeddings/oleObject42.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9.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png"/><Relationship Id="rId7"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2.jpeg"/><Relationship Id="rId5" Type="http://schemas.openxmlformats.org/officeDocument/2006/relationships/image" Target="../media/image11.w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9.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3.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9" name="17 Grupo"/>
          <p:cNvGrpSpPr>
            <a:grpSpLocks/>
          </p:cNvGrpSpPr>
          <p:nvPr/>
        </p:nvGrpSpPr>
        <p:grpSpPr bwMode="auto">
          <a:xfrm>
            <a:off x="906264" y="1155700"/>
            <a:ext cx="7864475" cy="1962150"/>
            <a:chOff x="857224" y="2877676"/>
            <a:chExt cx="7724092" cy="1444634"/>
          </a:xfrm>
        </p:grpSpPr>
        <p:sp>
          <p:nvSpPr>
            <p:cNvPr id="2053" name="AutoShape 5"/>
            <p:cNvSpPr>
              <a:spLocks noChangeArrowheads="1"/>
            </p:cNvSpPr>
            <p:nvPr/>
          </p:nvSpPr>
          <p:spPr bwMode="auto">
            <a:xfrm>
              <a:off x="857224" y="2922090"/>
              <a:ext cx="7724092" cy="1356975"/>
            </a:xfrm>
            <a:prstGeom prst="roundRect">
              <a:avLst>
                <a:gd name="adj" fmla="val 8398"/>
              </a:avLst>
            </a:prstGeom>
            <a:solidFill>
              <a:srgbClr val="000000">
                <a:alpha val="28000"/>
              </a:srgbClr>
            </a:solidFill>
            <a:ln w="101600">
              <a:solidFill>
                <a:srgbClr val="000000">
                  <a:alpha val="17000"/>
                </a:srgbClr>
              </a:solidFill>
              <a:round/>
              <a:headEnd/>
              <a:tailEnd/>
            </a:ln>
            <a:effectLst/>
          </p:spPr>
          <p:txBody>
            <a:bodyPr/>
            <a:lstStyle/>
            <a:p>
              <a:pPr>
                <a:lnSpc>
                  <a:spcPct val="100000"/>
                </a:lnSpc>
                <a:spcBef>
                  <a:spcPts val="0"/>
                </a:spcBef>
                <a:spcAft>
                  <a:spcPts val="0"/>
                </a:spcAft>
                <a:buClr>
                  <a:srgbClr val="FFFF00"/>
                </a:buClr>
                <a:buSzPct val="120000"/>
                <a:buFont typeface="Wingdings" pitchFamily="2" charset="2"/>
                <a:buNone/>
                <a:defRPr/>
              </a:pPr>
              <a:endParaRPr lang="es-EC" sz="100" i="1" dirty="0">
                <a:solidFill>
                  <a:srgbClr val="FFFF00"/>
                </a:solidFill>
                <a:effectLst>
                  <a:outerShdw blurRad="38100" dist="38100" dir="2700000" algn="tl">
                    <a:srgbClr val="000000">
                      <a:alpha val="43137"/>
                    </a:srgbClr>
                  </a:outerShdw>
                </a:effectLst>
              </a:endParaRPr>
            </a:p>
          </p:txBody>
        </p:sp>
        <p:sp>
          <p:nvSpPr>
            <p:cNvPr id="8" name="Rectangle 33"/>
            <p:cNvSpPr>
              <a:spLocks noChangeArrowheads="1"/>
            </p:cNvSpPr>
            <p:nvPr/>
          </p:nvSpPr>
          <p:spPr bwMode="auto">
            <a:xfrm>
              <a:off x="1131637" y="2877676"/>
              <a:ext cx="7072362" cy="1444634"/>
            </a:xfrm>
            <a:prstGeom prst="rect">
              <a:avLst/>
            </a:prstGeom>
            <a:noFill/>
            <a:ln w="9525">
              <a:noFill/>
              <a:miter lim="800000"/>
              <a:headEnd/>
              <a:tailEnd/>
            </a:ln>
            <a:effectLst>
              <a:outerShdw blurRad="101600" dist="63500" dir="3180000" algn="tl" rotWithShape="0">
                <a:schemeClr val="tx1">
                  <a:alpha val="60000"/>
                </a:schemeClr>
              </a:outerShdw>
            </a:effectLst>
          </p:spPr>
          <p:txBody>
            <a:bodyPr anchor="ctr"/>
            <a:lstStyle/>
            <a:p>
              <a:pPr>
                <a:spcBef>
                  <a:spcPct val="0"/>
                </a:spcBef>
                <a:defRPr/>
              </a:pPr>
              <a:endParaRPr lang="es-ES_tradnl" sz="2400" b="0" dirty="0">
                <a:solidFill>
                  <a:srgbClr val="FFFF00"/>
                </a:solidFill>
                <a:latin typeface="Impact" pitchFamily="34" charset="0"/>
              </a:endParaRPr>
            </a:p>
          </p:txBody>
        </p:sp>
      </p:grpSp>
      <p:pic>
        <p:nvPicPr>
          <p:cNvPr id="9220" name="Picture 9" descr="espe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161" y="342900"/>
            <a:ext cx="571103" cy="569339"/>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0" name="12 Título"/>
          <p:cNvSpPr txBox="1">
            <a:spLocks/>
          </p:cNvSpPr>
          <p:nvPr/>
        </p:nvSpPr>
        <p:spPr bwMode="auto">
          <a:xfrm>
            <a:off x="2411760" y="3645024"/>
            <a:ext cx="5286375" cy="857250"/>
          </a:xfrm>
          <a:prstGeom prst="rect">
            <a:avLst/>
          </a:prstGeom>
          <a:solidFill>
            <a:srgbClr val="000000">
              <a:alpha val="28000"/>
            </a:srgbClr>
          </a:solidFill>
          <a:ln w="101600">
            <a:solidFill>
              <a:srgbClr val="000000">
                <a:alpha val="17000"/>
              </a:srgbClr>
            </a:solidFill>
            <a:round/>
            <a:headEnd/>
            <a:tailEnd/>
          </a:ln>
          <a:effectLst/>
        </p:spPr>
        <p:txBody>
          <a:bodyPr/>
          <a:lstStyle/>
          <a:p>
            <a:pPr algn="ctr"/>
            <a:r>
              <a:rPr lang="es-ES" b="1" dirty="0" smtClean="0">
                <a:solidFill>
                  <a:schemeClr val="tx1">
                    <a:lumMod val="95000"/>
                  </a:schemeClr>
                </a:solidFill>
                <a:latin typeface="Arial" pitchFamily="34" charset="0"/>
                <a:cs typeface="Arial" pitchFamily="34" charset="0"/>
              </a:rPr>
              <a:t>PREVIA LA OBTENCIÓN DEL TÍTULO </a:t>
            </a:r>
            <a:r>
              <a:rPr lang="es-ES" b="1" dirty="0">
                <a:solidFill>
                  <a:schemeClr val="tx1">
                    <a:lumMod val="95000"/>
                  </a:schemeClr>
                </a:solidFill>
              </a:rPr>
              <a:t>EN CIENCIAS DE LA ACTIVIDAD FÍSICA, DEPORTES Y </a:t>
            </a:r>
            <a:r>
              <a:rPr lang="es-ES" b="1" dirty="0" smtClean="0">
                <a:solidFill>
                  <a:schemeClr val="tx1">
                    <a:lumMod val="95000"/>
                  </a:schemeClr>
                </a:solidFill>
              </a:rPr>
              <a:t>RECREACIÓN</a:t>
            </a:r>
            <a:endParaRPr lang="es-ES" sz="1400" b="1" dirty="0" smtClean="0">
              <a:solidFill>
                <a:schemeClr val="tx1">
                  <a:lumMod val="95000"/>
                </a:schemeClr>
              </a:solidFill>
            </a:endParaRPr>
          </a:p>
          <a:p>
            <a:pPr algn="ctr"/>
            <a:endParaRPr lang="es-ES" sz="1400" b="1" dirty="0">
              <a:solidFill>
                <a:schemeClr val="bg1"/>
              </a:solidFill>
            </a:endParaRPr>
          </a:p>
          <a:p>
            <a:pPr algn="ctr"/>
            <a:r>
              <a:rPr lang="es-ES" sz="1400" b="1" dirty="0" smtClean="0">
                <a:solidFill>
                  <a:schemeClr val="bg1"/>
                </a:solidFill>
              </a:rPr>
              <a:t> </a:t>
            </a:r>
            <a:endParaRPr lang="es-EC" sz="1400" b="1" dirty="0" smtClean="0">
              <a:solidFill>
                <a:schemeClr val="bg1"/>
              </a:solidFill>
            </a:endParaRPr>
          </a:p>
          <a:p>
            <a:pPr algn="ctr"/>
            <a:r>
              <a:rPr lang="es-ES" sz="1400" b="1" dirty="0" smtClean="0">
                <a:solidFill>
                  <a:schemeClr val="bg1"/>
                </a:solidFill>
              </a:rPr>
              <a:t>AUTOR:  OTAÑEZ ENRIQUEZ JAVIER MARCELO</a:t>
            </a:r>
            <a:endParaRPr lang="es-EC" sz="1400" b="1" dirty="0" smtClean="0">
              <a:solidFill>
                <a:schemeClr val="bg1"/>
              </a:solidFill>
            </a:endParaRPr>
          </a:p>
          <a:p>
            <a:pPr algn="ctr"/>
            <a:r>
              <a:rPr lang="es-ES" sz="1400" b="1" dirty="0" smtClean="0">
                <a:solidFill>
                  <a:schemeClr val="bg1"/>
                </a:solidFill>
              </a:rPr>
              <a:t>DIRECTOR: MSC. ORLANDO CARRASCO.</a:t>
            </a:r>
            <a:endParaRPr lang="es-EC" sz="1400" b="1" dirty="0" smtClean="0">
              <a:solidFill>
                <a:schemeClr val="bg1"/>
              </a:solidFill>
            </a:endParaRPr>
          </a:p>
          <a:p>
            <a:pPr algn="ctr"/>
            <a:endParaRPr lang="es-ES" sz="1400" b="1" dirty="0" smtClean="0">
              <a:solidFill>
                <a:schemeClr val="bg1"/>
              </a:solidFill>
            </a:endParaRPr>
          </a:p>
          <a:p>
            <a:pPr algn="ctr"/>
            <a:r>
              <a:rPr lang="es-ES" sz="1400" b="1" dirty="0" smtClean="0">
                <a:solidFill>
                  <a:schemeClr val="bg1"/>
                </a:solidFill>
              </a:rPr>
              <a:t>SANGOLQUÍ – ECUADOR</a:t>
            </a:r>
            <a:endParaRPr lang="es-EC" sz="1400" b="1" dirty="0" smtClean="0">
              <a:solidFill>
                <a:schemeClr val="bg1"/>
              </a:solidFill>
            </a:endParaRPr>
          </a:p>
          <a:p>
            <a:pPr algn="ctr"/>
            <a:r>
              <a:rPr lang="es-ES" sz="1400" b="1" dirty="0" smtClean="0">
                <a:solidFill>
                  <a:schemeClr val="bg1"/>
                </a:solidFill>
              </a:rPr>
              <a:t>2014</a:t>
            </a:r>
            <a:endParaRPr lang="es-EC" sz="1400" b="1" dirty="0" smtClean="0">
              <a:solidFill>
                <a:schemeClr val="bg1"/>
              </a:solidFill>
            </a:endParaRPr>
          </a:p>
          <a:p>
            <a:pPr algn="ctr" eaLnBrk="0" hangingPunct="0">
              <a:lnSpc>
                <a:spcPct val="100000"/>
              </a:lnSpc>
              <a:spcBef>
                <a:spcPts val="0"/>
              </a:spcBef>
              <a:spcAft>
                <a:spcPts val="0"/>
              </a:spcAft>
              <a:buClr>
                <a:srgbClr val="FFFF00"/>
              </a:buClr>
              <a:buSzPct val="120000"/>
              <a:defRPr/>
            </a:pPr>
            <a:endParaRPr lang="es-EC" sz="1400" dirty="0">
              <a:solidFill>
                <a:schemeClr val="bg1"/>
              </a:solidFill>
              <a:effectLst>
                <a:outerShdw blurRad="38100" dist="38100" dir="2700000" algn="tl">
                  <a:srgbClr val="000000">
                    <a:alpha val="43137"/>
                  </a:srgbClr>
                </a:outerShdw>
              </a:effectLst>
            </a:endParaRPr>
          </a:p>
        </p:txBody>
      </p:sp>
      <p:sp>
        <p:nvSpPr>
          <p:cNvPr id="2" name="1 Rectángulo"/>
          <p:cNvSpPr/>
          <p:nvPr/>
        </p:nvSpPr>
        <p:spPr>
          <a:xfrm>
            <a:off x="893192" y="1700808"/>
            <a:ext cx="7697788" cy="1200329"/>
          </a:xfrm>
          <a:prstGeom prst="rect">
            <a:avLst/>
          </a:prstGeom>
        </p:spPr>
        <p:txBody>
          <a:bodyPr wrap="square">
            <a:spAutoFit/>
          </a:bodyPr>
          <a:lstStyle/>
          <a:p>
            <a:pPr algn="ctr"/>
            <a:r>
              <a:rPr lang="es-ES" b="1" dirty="0" smtClean="0"/>
              <a:t>“</a:t>
            </a:r>
            <a:r>
              <a:rPr lang="es-ES" b="1" dirty="0"/>
              <a:t>INCIDENCIA DE UN PROGRAMA DE ACTIVIDADES EXTRACURRICULARES EN EL RENDIMIENTO ACADÉMICO DE LOS ALUMNOS DE 8VO NIVEL DE EDUCACIÓN BÁSICA DE LA UNIDAD EDUCATIVA LICEO POLICIAL DURANTE EL AÑO LECTIVO 2012- 2013”</a:t>
            </a:r>
            <a:endParaRPr lang="es-EC" b="1" dirty="0">
              <a:latin typeface="Arial" pitchFamily="34" charset="0"/>
              <a:cs typeface="Arial" pitchFamily="34" charset="0"/>
            </a:endParaRPr>
          </a:p>
        </p:txBody>
      </p:sp>
      <p:sp>
        <p:nvSpPr>
          <p:cNvPr id="3" name="2 Rectángulo"/>
          <p:cNvSpPr/>
          <p:nvPr/>
        </p:nvSpPr>
        <p:spPr>
          <a:xfrm>
            <a:off x="893192" y="429736"/>
            <a:ext cx="7338144" cy="800219"/>
          </a:xfrm>
          <a:prstGeom prst="rect">
            <a:avLst/>
          </a:prstGeom>
        </p:spPr>
        <p:txBody>
          <a:bodyPr wrap="square">
            <a:spAutoFit/>
          </a:bodyPr>
          <a:lstStyle/>
          <a:p>
            <a:pPr algn="ctr"/>
            <a:r>
              <a:rPr lang="es-ES" b="1" dirty="0" smtClean="0"/>
              <a:t>ESCUELA POLITÉCNICA DEL EJÉRCITO</a:t>
            </a:r>
            <a:r>
              <a:rPr lang="es-EC" sz="1400" dirty="0" smtClean="0"/>
              <a:t/>
            </a:r>
            <a:br>
              <a:rPr lang="es-EC" sz="1400" dirty="0" smtClean="0"/>
            </a:br>
            <a:r>
              <a:rPr lang="es-ES" sz="1400" b="1" dirty="0" smtClean="0"/>
              <a:t>VICERRECTORADO DE INVESTIGACIÓN Y VINCULACIÓN CON LA COLECTIVIDAD</a:t>
            </a:r>
            <a:r>
              <a:rPr lang="es-EC" sz="1400" b="1" dirty="0" smtClean="0"/>
              <a:t/>
            </a:r>
            <a:br>
              <a:rPr lang="es-EC" sz="1400" b="1" dirty="0" smtClean="0"/>
            </a:br>
            <a:r>
              <a:rPr lang="es-ES" sz="1400" b="1" dirty="0" smtClean="0"/>
              <a:t>DEPARTAMENTO DE CIENCIAS HUMANAS Y SOCIALES </a:t>
            </a:r>
            <a:endParaRPr lang="es-EC" sz="1400" b="1" dirty="0"/>
          </a:p>
        </p:txBody>
      </p:sp>
      <p:pic>
        <p:nvPicPr>
          <p:cNvPr id="10" name="9 Imagen" descr="SELLO POLICIA.jpg"/>
          <p:cNvPicPr/>
          <p:nvPr/>
        </p:nvPicPr>
        <p:blipFill>
          <a:blip r:embed="rId4">
            <a:lum/>
          </a:blip>
          <a:stretch>
            <a:fillRect/>
          </a:stretch>
        </p:blipFill>
        <p:spPr>
          <a:xfrm>
            <a:off x="8100392" y="342900"/>
            <a:ext cx="670347" cy="569340"/>
          </a:xfrm>
          <a:prstGeom prst="rect">
            <a:avLst/>
          </a:prstGeom>
          <a:noFill/>
          <a:ln>
            <a:noFill/>
          </a:ln>
        </p:spPr>
      </p:pic>
    </p:spTree>
    <p:extLst>
      <p:ext uri="{BB962C8B-B14F-4D97-AF65-F5344CB8AC3E}">
        <p14:creationId xmlns:p14="http://schemas.microsoft.com/office/powerpoint/2010/main" val="3083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lnSpc>
                <a:spcPct val="100000"/>
              </a:lnSpc>
              <a:spcBef>
                <a:spcPct val="0"/>
              </a:spcBef>
              <a:buClrTx/>
              <a:buSzTx/>
            </a:pPr>
            <a:endParaRPr lang="es-EC" sz="1800" b="0">
              <a:solidFill>
                <a:schemeClr val="tx1"/>
              </a:solidFill>
            </a:endParaRPr>
          </a:p>
        </p:txBody>
      </p:sp>
      <p:sp>
        <p:nvSpPr>
          <p:cNvPr id="88091" name="Rectangle 27"/>
          <p:cNvSpPr>
            <a:spLocks noChangeArrowheads="1"/>
          </p:cNvSpPr>
          <p:nvPr/>
        </p:nvSpPr>
        <p:spPr bwMode="auto">
          <a:xfrm>
            <a:off x="1273349" y="228600"/>
            <a:ext cx="6578600" cy="625475"/>
          </a:xfrm>
          <a:prstGeom prst="rect">
            <a:avLst/>
          </a:prstGeom>
          <a:noFill/>
          <a:ln w="9525">
            <a:noFill/>
            <a:miter lim="800000"/>
            <a:headEnd/>
            <a:tailEnd/>
          </a:ln>
          <a:effectLst>
            <a:outerShdw dist="35921" dir="2700000" algn="ctr" rotWithShape="0">
              <a:schemeClr val="tx1"/>
            </a:outerShdw>
          </a:effectLst>
        </p:spPr>
        <p:txBody>
          <a:bodyPr anchor="ctr"/>
          <a:lstStyle/>
          <a:p>
            <a:pPr algn="ctr" eaLnBrk="0" hangingPunct="0">
              <a:lnSpc>
                <a:spcPct val="100000"/>
              </a:lnSpc>
              <a:spcBef>
                <a:spcPct val="0"/>
              </a:spcBef>
              <a:buClrTx/>
              <a:buSzTx/>
              <a:defRPr/>
            </a:pPr>
            <a:r>
              <a:rPr lang="es-ES" sz="2800" dirty="0"/>
              <a:t>RENDIMIENTO ACADÉMICO</a:t>
            </a:r>
            <a:endParaRPr lang="es-ES_tradnl" sz="2800" b="0" dirty="0">
              <a:solidFill>
                <a:srgbClr val="FFFF00"/>
              </a:solidFill>
              <a:latin typeface="Impact" pitchFamily="34" charset="0"/>
            </a:endParaRPr>
          </a:p>
        </p:txBody>
      </p:sp>
      <p:sp>
        <p:nvSpPr>
          <p:cNvPr id="2" name="Oval 33"/>
          <p:cNvSpPr>
            <a:spLocks noChangeArrowheads="1"/>
          </p:cNvSpPr>
          <p:nvPr/>
        </p:nvSpPr>
        <p:spPr bwMode="auto">
          <a:xfrm>
            <a:off x="1293001" y="854075"/>
            <a:ext cx="6582220" cy="1857815"/>
          </a:xfrm>
          <a:prstGeom prst="ellipse">
            <a:avLst/>
          </a:prstGeom>
          <a:gradFill rotWithShape="1">
            <a:gsLst>
              <a:gs pos="0">
                <a:srgbClr val="BEDCAE">
                  <a:alpha val="42999"/>
                </a:srgbClr>
              </a:gs>
              <a:gs pos="100000">
                <a:srgbClr val="567A5C">
                  <a:alpha val="38000"/>
                </a:srgbClr>
              </a:gs>
            </a:gsLst>
            <a:path path="shape">
              <a:fillToRect l="50000" t="50000" r="50000" b="50000"/>
            </a:path>
          </a:gradFill>
          <a:ln w="76200" algn="ctr">
            <a:solidFill>
              <a:srgbClr val="FFFFFF">
                <a:alpha val="29019"/>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endParaRPr lang="es-ES" sz="1500" b="0" dirty="0">
              <a:solidFill>
                <a:srgbClr val="FFFFFF"/>
              </a:solidFill>
              <a:effectLst>
                <a:outerShdw blurRad="38100" dist="38100" dir="2700000" algn="tl">
                  <a:srgbClr val="000000"/>
                </a:outerShdw>
              </a:effectLst>
              <a:latin typeface="Impact" pitchFamily="34" charset="0"/>
              <a:cs typeface="Arial" charset="0"/>
            </a:endParaRPr>
          </a:p>
        </p:txBody>
      </p:sp>
      <p:pic>
        <p:nvPicPr>
          <p:cNvPr id="18452" name="Picture 9" descr="espe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313" y="152400"/>
            <a:ext cx="839787" cy="1028700"/>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5" name="4 Rectángulo"/>
          <p:cNvSpPr/>
          <p:nvPr/>
        </p:nvSpPr>
        <p:spPr>
          <a:xfrm>
            <a:off x="1941958" y="1005899"/>
            <a:ext cx="5308234" cy="1569660"/>
          </a:xfrm>
          <a:prstGeom prst="rect">
            <a:avLst/>
          </a:prstGeom>
        </p:spPr>
        <p:txBody>
          <a:bodyPr wrap="square">
            <a:spAutoFit/>
          </a:bodyPr>
          <a:lstStyle/>
          <a:p>
            <a:pPr algn="ctr"/>
            <a:r>
              <a:rPr lang="es-ES" sz="2400" dirty="0"/>
              <a:t>Es el que se manifiesta en la adquisición de conocimientos, experiencias, hábitos, destrezas, habilidades, actitudes, </a:t>
            </a:r>
            <a:r>
              <a:rPr lang="es-ES" sz="2400" dirty="0" smtClean="0"/>
              <a:t>aspiraciones.</a:t>
            </a:r>
            <a:endParaRPr lang="es-EC" sz="2400" b="1" dirty="0">
              <a:solidFill>
                <a:srgbClr val="FF0000"/>
              </a:solidFill>
            </a:endParaRPr>
          </a:p>
        </p:txBody>
      </p:sp>
      <p:sp>
        <p:nvSpPr>
          <p:cNvPr id="59" name="Freeform 77"/>
          <p:cNvSpPr>
            <a:spLocks/>
          </p:cNvSpPr>
          <p:nvPr/>
        </p:nvSpPr>
        <p:spPr bwMode="auto">
          <a:xfrm>
            <a:off x="2894658" y="3999707"/>
            <a:ext cx="446087" cy="1436687"/>
          </a:xfrm>
          <a:custGeom>
            <a:avLst/>
            <a:gdLst>
              <a:gd name="T0" fmla="*/ 2147483647 w 480"/>
              <a:gd name="T1" fmla="*/ 0 h 905"/>
              <a:gd name="T2" fmla="*/ 2147483647 w 480"/>
              <a:gd name="T3" fmla="*/ 2147483647 h 905"/>
              <a:gd name="T4" fmla="*/ 0 w 480"/>
              <a:gd name="T5" fmla="*/ 2147483647 h 905"/>
              <a:gd name="T6" fmla="*/ 2147483647 w 480"/>
              <a:gd name="T7" fmla="*/ 0 h 905"/>
              <a:gd name="T8" fmla="*/ 0 60000 65536"/>
              <a:gd name="T9" fmla="*/ 0 60000 65536"/>
              <a:gd name="T10" fmla="*/ 0 60000 65536"/>
              <a:gd name="T11" fmla="*/ 0 60000 65536"/>
              <a:gd name="T12" fmla="*/ 0 w 480"/>
              <a:gd name="T13" fmla="*/ 0 h 905"/>
              <a:gd name="T14" fmla="*/ 480 w 480"/>
              <a:gd name="T15" fmla="*/ 905 h 905"/>
            </a:gdLst>
            <a:ahLst/>
            <a:cxnLst>
              <a:cxn ang="T8">
                <a:pos x="T0" y="T1"/>
              </a:cxn>
              <a:cxn ang="T9">
                <a:pos x="T2" y="T3"/>
              </a:cxn>
              <a:cxn ang="T10">
                <a:pos x="T4" y="T5"/>
              </a:cxn>
              <a:cxn ang="T11">
                <a:pos x="T6" y="T7"/>
              </a:cxn>
            </a:cxnLst>
            <a:rect l="T12" t="T13" r="T14" b="T15"/>
            <a:pathLst>
              <a:path w="480" h="905">
                <a:moveTo>
                  <a:pt x="480" y="0"/>
                </a:moveTo>
                <a:lnTo>
                  <a:pt x="480" y="905"/>
                </a:lnTo>
                <a:lnTo>
                  <a:pt x="0" y="425"/>
                </a:lnTo>
                <a:lnTo>
                  <a:pt x="480" y="0"/>
                </a:lnTo>
                <a:close/>
              </a:path>
            </a:pathLst>
          </a:custGeom>
          <a:gradFill rotWithShape="1">
            <a:gsLst>
              <a:gs pos="0">
                <a:srgbClr val="FFFFFF"/>
              </a:gs>
              <a:gs pos="100000">
                <a:srgbClr val="767676">
                  <a:alpha val="10999"/>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a:p>
        </p:txBody>
      </p:sp>
      <p:graphicFrame>
        <p:nvGraphicFramePr>
          <p:cNvPr id="3" name="2 Objeto"/>
          <p:cNvGraphicFramePr>
            <a:graphicFrameLocks noChangeAspect="1"/>
          </p:cNvGraphicFramePr>
          <p:nvPr>
            <p:extLst>
              <p:ext uri="{D42A27DB-BD31-4B8C-83A1-F6EECF244321}">
                <p14:modId xmlns:p14="http://schemas.microsoft.com/office/powerpoint/2010/main" val="2898185282"/>
              </p:ext>
            </p:extLst>
          </p:nvPr>
        </p:nvGraphicFramePr>
        <p:xfrm>
          <a:off x="7885113" y="228600"/>
          <a:ext cx="775890" cy="846083"/>
        </p:xfrm>
        <a:graphic>
          <a:graphicData uri="http://schemas.openxmlformats.org/presentationml/2006/ole">
            <mc:AlternateContent xmlns:mc="http://schemas.openxmlformats.org/markup-compatibility/2006">
              <mc:Choice xmlns:v="urn:schemas-microsoft-com:vml" Requires="v">
                <p:oleObj spid="_x0000_s3220" name="Picture" r:id="rId5" imgW="4574540" imgH="3797300" progId="Word.Picture.8">
                  <p:embed/>
                </p:oleObj>
              </mc:Choice>
              <mc:Fallback>
                <p:oleObj name="Picture" r:id="rId5" imgW="4574540" imgH="3797300" progId="Word.Picture.8">
                  <p:embed/>
                  <p:pic>
                    <p:nvPicPr>
                      <p:cNvPr id="0" name="13 Obj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5113" y="228600"/>
                        <a:ext cx="775890" cy="846083"/>
                      </a:xfrm>
                      <a:prstGeom prst="rect">
                        <a:avLst/>
                      </a:prstGeom>
                      <a:noFill/>
                      <a:ln>
                        <a:noFill/>
                      </a:ln>
                    </p:spPr>
                  </p:pic>
                </p:oleObj>
              </mc:Fallback>
            </mc:AlternateContent>
          </a:graphicData>
        </a:graphic>
      </p:graphicFrame>
      <p:graphicFrame>
        <p:nvGraphicFramePr>
          <p:cNvPr id="4" name="3 Tabla"/>
          <p:cNvGraphicFramePr>
            <a:graphicFrameLocks noGrp="1"/>
          </p:cNvGraphicFramePr>
          <p:nvPr>
            <p:extLst>
              <p:ext uri="{D42A27DB-BD31-4B8C-83A1-F6EECF244321}">
                <p14:modId xmlns:p14="http://schemas.microsoft.com/office/powerpoint/2010/main" val="692908313"/>
              </p:ext>
            </p:extLst>
          </p:nvPr>
        </p:nvGraphicFramePr>
        <p:xfrm>
          <a:off x="2772192" y="2777531"/>
          <a:ext cx="6351984" cy="3879968"/>
        </p:xfrm>
        <a:graphic>
          <a:graphicData uri="http://schemas.openxmlformats.org/drawingml/2006/table">
            <a:tbl>
              <a:tblPr firstRow="1" firstCol="1" bandRow="1">
                <a:tableStyleId>{5C22544A-7EE6-4342-B048-85BDC9FD1C3A}</a:tableStyleId>
              </a:tblPr>
              <a:tblGrid>
                <a:gridCol w="4176072"/>
                <a:gridCol w="2175912"/>
              </a:tblGrid>
              <a:tr h="490546">
                <a:tc>
                  <a:txBody>
                    <a:bodyPr/>
                    <a:lstStyle/>
                    <a:p>
                      <a:pPr indent="252095" algn="ctr">
                        <a:lnSpc>
                          <a:spcPct val="150000"/>
                        </a:lnSpc>
                        <a:spcAft>
                          <a:spcPts val="1200"/>
                        </a:spcAft>
                      </a:pPr>
                      <a:r>
                        <a:rPr lang="es-EC" sz="1600" dirty="0">
                          <a:effectLst/>
                        </a:rPr>
                        <a:t>ESCALA CUALITATIVA</a:t>
                      </a:r>
                      <a:endParaRPr lang="es-EC" sz="1600" dirty="0">
                        <a:solidFill>
                          <a:srgbClr val="000000"/>
                        </a:solidFill>
                        <a:effectLst/>
                        <a:latin typeface="Calibri"/>
                        <a:ea typeface="Times New Roman"/>
                        <a:cs typeface="Times New Roman"/>
                      </a:endParaRPr>
                    </a:p>
                  </a:txBody>
                  <a:tcPr marL="68580" marR="68580" marT="0" marB="0"/>
                </a:tc>
                <a:tc>
                  <a:txBody>
                    <a:bodyPr/>
                    <a:lstStyle/>
                    <a:p>
                      <a:pPr indent="252095" algn="ctr">
                        <a:lnSpc>
                          <a:spcPct val="150000"/>
                        </a:lnSpc>
                        <a:spcAft>
                          <a:spcPts val="1200"/>
                        </a:spcAft>
                      </a:pPr>
                      <a:r>
                        <a:rPr lang="es-EC" sz="1600" dirty="0">
                          <a:effectLst/>
                        </a:rPr>
                        <a:t>ESCALA CUANTITATIVA</a:t>
                      </a:r>
                      <a:endParaRPr lang="es-EC" sz="1600" dirty="0">
                        <a:solidFill>
                          <a:srgbClr val="000000"/>
                        </a:solidFill>
                        <a:effectLst/>
                        <a:latin typeface="Calibri"/>
                        <a:ea typeface="Times New Roman"/>
                        <a:cs typeface="Times New Roman"/>
                      </a:endParaRPr>
                    </a:p>
                  </a:txBody>
                  <a:tcPr marL="68580" marR="68580" marT="0" marB="0"/>
                </a:tc>
              </a:tr>
              <a:tr h="504084">
                <a:tc>
                  <a:txBody>
                    <a:bodyPr/>
                    <a:lstStyle/>
                    <a:p>
                      <a:pPr indent="252095" algn="just">
                        <a:lnSpc>
                          <a:spcPct val="150000"/>
                        </a:lnSpc>
                        <a:spcAft>
                          <a:spcPts val="1200"/>
                        </a:spcAft>
                      </a:pPr>
                      <a:r>
                        <a:rPr lang="es-ES" sz="1800" dirty="0">
                          <a:effectLst/>
                        </a:rPr>
                        <a:t>Supera los aprendizajes requeridos.</a:t>
                      </a:r>
                      <a:endParaRPr lang="es-EC" sz="1800" dirty="0">
                        <a:solidFill>
                          <a:srgbClr val="000000"/>
                        </a:solidFill>
                        <a:effectLst/>
                        <a:latin typeface="Calibri"/>
                        <a:ea typeface="Times New Roman"/>
                        <a:cs typeface="Times New Roman"/>
                      </a:endParaRPr>
                    </a:p>
                  </a:txBody>
                  <a:tcPr marL="68580" marR="68580" marT="0" marB="0"/>
                </a:tc>
                <a:tc>
                  <a:txBody>
                    <a:bodyPr/>
                    <a:lstStyle/>
                    <a:p>
                      <a:pPr indent="252095" algn="ctr">
                        <a:lnSpc>
                          <a:spcPct val="150000"/>
                        </a:lnSpc>
                        <a:spcAft>
                          <a:spcPts val="1200"/>
                        </a:spcAft>
                      </a:pPr>
                      <a:r>
                        <a:rPr lang="es-ES" sz="1800" dirty="0">
                          <a:effectLst/>
                        </a:rPr>
                        <a:t>10</a:t>
                      </a:r>
                      <a:endParaRPr lang="es-EC" sz="1800" dirty="0">
                        <a:solidFill>
                          <a:srgbClr val="000000"/>
                        </a:solidFill>
                        <a:effectLst/>
                        <a:latin typeface="Calibri"/>
                        <a:ea typeface="Times New Roman"/>
                        <a:cs typeface="Times New Roman"/>
                      </a:endParaRPr>
                    </a:p>
                  </a:txBody>
                  <a:tcPr marL="68580" marR="68580" marT="0" marB="0"/>
                </a:tc>
              </a:tr>
              <a:tr h="490546">
                <a:tc>
                  <a:txBody>
                    <a:bodyPr/>
                    <a:lstStyle/>
                    <a:p>
                      <a:pPr indent="252095" algn="just">
                        <a:lnSpc>
                          <a:spcPct val="150000"/>
                        </a:lnSpc>
                        <a:spcAft>
                          <a:spcPts val="1200"/>
                        </a:spcAft>
                      </a:pPr>
                      <a:r>
                        <a:rPr lang="es-ES" sz="1800" dirty="0">
                          <a:effectLst/>
                        </a:rPr>
                        <a:t>Domina los aprendizajes requeridos.</a:t>
                      </a:r>
                      <a:endParaRPr lang="es-EC" sz="1800" dirty="0">
                        <a:solidFill>
                          <a:srgbClr val="000000"/>
                        </a:solidFill>
                        <a:effectLst/>
                        <a:latin typeface="Calibri"/>
                        <a:ea typeface="Times New Roman"/>
                        <a:cs typeface="Times New Roman"/>
                      </a:endParaRPr>
                    </a:p>
                  </a:txBody>
                  <a:tcPr marL="68580" marR="68580" marT="0" marB="0"/>
                </a:tc>
                <a:tc>
                  <a:txBody>
                    <a:bodyPr/>
                    <a:lstStyle/>
                    <a:p>
                      <a:pPr indent="252095" algn="ctr">
                        <a:lnSpc>
                          <a:spcPct val="150000"/>
                        </a:lnSpc>
                        <a:spcAft>
                          <a:spcPts val="1200"/>
                        </a:spcAft>
                      </a:pPr>
                      <a:r>
                        <a:rPr lang="es-ES" sz="1800" dirty="0">
                          <a:effectLst/>
                        </a:rPr>
                        <a:t>9</a:t>
                      </a:r>
                      <a:endParaRPr lang="es-EC" sz="1800" dirty="0">
                        <a:solidFill>
                          <a:srgbClr val="000000"/>
                        </a:solidFill>
                        <a:effectLst/>
                        <a:latin typeface="Calibri"/>
                        <a:ea typeface="Times New Roman"/>
                        <a:cs typeface="Times New Roman"/>
                      </a:endParaRPr>
                    </a:p>
                  </a:txBody>
                  <a:tcPr marL="68580" marR="68580" marT="0" marB="0"/>
                </a:tc>
              </a:tr>
              <a:tr h="504084">
                <a:tc>
                  <a:txBody>
                    <a:bodyPr/>
                    <a:lstStyle/>
                    <a:p>
                      <a:pPr indent="252095" algn="just">
                        <a:lnSpc>
                          <a:spcPct val="150000"/>
                        </a:lnSpc>
                        <a:spcAft>
                          <a:spcPts val="1200"/>
                        </a:spcAft>
                      </a:pPr>
                      <a:r>
                        <a:rPr lang="es-ES" sz="1800" dirty="0">
                          <a:effectLst/>
                        </a:rPr>
                        <a:t>Alcanza los aprendizajes requeridos.</a:t>
                      </a:r>
                      <a:endParaRPr lang="es-EC" sz="1800" dirty="0">
                        <a:solidFill>
                          <a:srgbClr val="000000"/>
                        </a:solidFill>
                        <a:effectLst/>
                        <a:latin typeface="Calibri"/>
                        <a:ea typeface="Times New Roman"/>
                        <a:cs typeface="Times New Roman"/>
                      </a:endParaRPr>
                    </a:p>
                  </a:txBody>
                  <a:tcPr marL="68580" marR="68580" marT="0" marB="0"/>
                </a:tc>
                <a:tc>
                  <a:txBody>
                    <a:bodyPr/>
                    <a:lstStyle/>
                    <a:p>
                      <a:pPr indent="252095" algn="ctr">
                        <a:lnSpc>
                          <a:spcPct val="150000"/>
                        </a:lnSpc>
                        <a:spcAft>
                          <a:spcPts val="1200"/>
                        </a:spcAft>
                      </a:pPr>
                      <a:r>
                        <a:rPr lang="es-ES" sz="1800" dirty="0">
                          <a:effectLst/>
                        </a:rPr>
                        <a:t>7-8</a:t>
                      </a:r>
                      <a:endParaRPr lang="es-EC" sz="1800" dirty="0">
                        <a:solidFill>
                          <a:srgbClr val="000000"/>
                        </a:solidFill>
                        <a:effectLst/>
                        <a:latin typeface="Calibri"/>
                        <a:ea typeface="Times New Roman"/>
                        <a:cs typeface="Times New Roman"/>
                      </a:endParaRPr>
                    </a:p>
                  </a:txBody>
                  <a:tcPr marL="68580" marR="68580" marT="0" marB="0"/>
                </a:tc>
              </a:tr>
              <a:tr h="824867">
                <a:tc>
                  <a:txBody>
                    <a:bodyPr/>
                    <a:lstStyle/>
                    <a:p>
                      <a:pPr indent="252095" algn="just">
                        <a:lnSpc>
                          <a:spcPct val="150000"/>
                        </a:lnSpc>
                        <a:spcAft>
                          <a:spcPts val="1200"/>
                        </a:spcAft>
                      </a:pPr>
                      <a:r>
                        <a:rPr lang="es-ES" sz="1800" dirty="0">
                          <a:effectLst/>
                        </a:rPr>
                        <a:t>Está próximo a alcanzar los aprendizajes requeridos.</a:t>
                      </a:r>
                      <a:endParaRPr lang="es-EC" sz="1800" dirty="0">
                        <a:solidFill>
                          <a:srgbClr val="000000"/>
                        </a:solidFill>
                        <a:effectLst/>
                        <a:latin typeface="Calibri"/>
                        <a:ea typeface="Times New Roman"/>
                        <a:cs typeface="Times New Roman"/>
                      </a:endParaRPr>
                    </a:p>
                  </a:txBody>
                  <a:tcPr marL="68580" marR="68580" marT="0" marB="0"/>
                </a:tc>
                <a:tc>
                  <a:txBody>
                    <a:bodyPr/>
                    <a:lstStyle/>
                    <a:p>
                      <a:pPr indent="252095" algn="ctr">
                        <a:lnSpc>
                          <a:spcPct val="150000"/>
                        </a:lnSpc>
                        <a:spcAft>
                          <a:spcPts val="1200"/>
                        </a:spcAft>
                      </a:pPr>
                      <a:r>
                        <a:rPr lang="es-ES" sz="1800" dirty="0">
                          <a:effectLst/>
                        </a:rPr>
                        <a:t>5-6</a:t>
                      </a:r>
                      <a:endParaRPr lang="es-EC" sz="1800" dirty="0">
                        <a:solidFill>
                          <a:srgbClr val="000000"/>
                        </a:solidFill>
                        <a:effectLst/>
                        <a:latin typeface="Calibri"/>
                        <a:ea typeface="Times New Roman"/>
                        <a:cs typeface="Times New Roman"/>
                      </a:endParaRPr>
                    </a:p>
                  </a:txBody>
                  <a:tcPr marL="68580" marR="68580" marT="0" marB="0"/>
                </a:tc>
              </a:tr>
              <a:tr h="824867">
                <a:tc>
                  <a:txBody>
                    <a:bodyPr/>
                    <a:lstStyle/>
                    <a:p>
                      <a:pPr indent="252095" algn="just">
                        <a:lnSpc>
                          <a:spcPct val="150000"/>
                        </a:lnSpc>
                        <a:spcAft>
                          <a:spcPts val="1200"/>
                        </a:spcAft>
                      </a:pPr>
                      <a:r>
                        <a:rPr lang="es-ES" sz="1800" dirty="0">
                          <a:effectLst/>
                        </a:rPr>
                        <a:t>No alcanza los aprendizajes requeridos.</a:t>
                      </a:r>
                      <a:endParaRPr lang="es-EC" sz="1800" dirty="0">
                        <a:solidFill>
                          <a:srgbClr val="000000"/>
                        </a:solidFill>
                        <a:effectLst/>
                        <a:latin typeface="Calibri"/>
                        <a:ea typeface="Times New Roman"/>
                        <a:cs typeface="Times New Roman"/>
                      </a:endParaRPr>
                    </a:p>
                  </a:txBody>
                  <a:tcPr marL="68580" marR="68580" marT="0" marB="0"/>
                </a:tc>
                <a:tc>
                  <a:txBody>
                    <a:bodyPr/>
                    <a:lstStyle/>
                    <a:p>
                      <a:pPr indent="252095" algn="ctr">
                        <a:lnSpc>
                          <a:spcPct val="150000"/>
                        </a:lnSpc>
                        <a:spcAft>
                          <a:spcPts val="1200"/>
                        </a:spcAft>
                      </a:pPr>
                      <a:r>
                        <a:rPr lang="es-ES" sz="1800" dirty="0">
                          <a:effectLst/>
                        </a:rPr>
                        <a:t>≤ 4</a:t>
                      </a:r>
                      <a:endParaRPr lang="es-EC" sz="1800" dirty="0">
                        <a:solidFill>
                          <a:srgbClr val="000000"/>
                        </a:solidFill>
                        <a:effectLst/>
                        <a:latin typeface="Calibri"/>
                        <a:ea typeface="Times New Roman"/>
                        <a:cs typeface="Times New Roman"/>
                      </a:endParaRPr>
                    </a:p>
                  </a:txBody>
                  <a:tcPr marL="68580" marR="68580" marT="0" marB="0"/>
                </a:tc>
              </a:tr>
            </a:tbl>
          </a:graphicData>
        </a:graphic>
      </p:graphicFrame>
      <p:sp>
        <p:nvSpPr>
          <p:cNvPr id="22" name="21 Rectángulo"/>
          <p:cNvSpPr/>
          <p:nvPr/>
        </p:nvSpPr>
        <p:spPr>
          <a:xfrm>
            <a:off x="249417" y="3645024"/>
            <a:ext cx="2261378" cy="2554545"/>
          </a:xfrm>
          <a:prstGeom prst="rect">
            <a:avLst/>
          </a:prstGeom>
        </p:spPr>
        <p:txBody>
          <a:bodyPr wrap="square">
            <a:spAutoFit/>
          </a:bodyPr>
          <a:lstStyle/>
          <a:p>
            <a:pPr algn="ctr"/>
            <a:r>
              <a:rPr lang="es-ES" sz="2000" dirty="0" smtClean="0"/>
              <a:t>El </a:t>
            </a:r>
            <a:r>
              <a:rPr lang="es-ES" sz="2000" dirty="0"/>
              <a:t>Ministerio de Educación de Ecuador, a través de la </a:t>
            </a:r>
            <a:r>
              <a:rPr lang="es-ES" sz="2000" dirty="0" err="1" smtClean="0"/>
              <a:t>LOEI</a:t>
            </a:r>
            <a:r>
              <a:rPr lang="es-ES" sz="2000" dirty="0" smtClean="0"/>
              <a:t>  evalúa </a:t>
            </a:r>
            <a:r>
              <a:rPr lang="es-ES" sz="2000" dirty="0"/>
              <a:t>el aprovechamiento </a:t>
            </a:r>
            <a:r>
              <a:rPr lang="es-ES" sz="2000" dirty="0" smtClean="0"/>
              <a:t>cualitativa </a:t>
            </a:r>
            <a:r>
              <a:rPr lang="es-ES" sz="2000" dirty="0"/>
              <a:t>y cuantitativamente</a:t>
            </a:r>
            <a:r>
              <a:rPr lang="es-MX" b="1" dirty="0" smtClean="0"/>
              <a:t>.</a:t>
            </a:r>
            <a:endParaRPr lang="es-EC" b="1" dirty="0"/>
          </a:p>
        </p:txBody>
      </p:sp>
      <p:sp>
        <p:nvSpPr>
          <p:cNvPr id="6" name="5 Rectángulo"/>
          <p:cNvSpPr/>
          <p:nvPr/>
        </p:nvSpPr>
        <p:spPr>
          <a:xfrm>
            <a:off x="250343" y="3098401"/>
            <a:ext cx="2260452" cy="364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SU EVALUACIÓN</a:t>
            </a:r>
            <a:endParaRPr lang="es-EC" dirty="0"/>
          </a:p>
        </p:txBody>
      </p:sp>
    </p:spTree>
    <p:extLst>
      <p:ext uri="{BB962C8B-B14F-4D97-AF65-F5344CB8AC3E}">
        <p14:creationId xmlns:p14="http://schemas.microsoft.com/office/powerpoint/2010/main" val="2680148537"/>
      </p:ext>
    </p:extLst>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lnSpc>
                <a:spcPct val="100000"/>
              </a:lnSpc>
              <a:spcBef>
                <a:spcPct val="0"/>
              </a:spcBef>
              <a:buClrTx/>
              <a:buSzTx/>
            </a:pPr>
            <a:endParaRPr lang="es-EC" sz="1800" b="0">
              <a:solidFill>
                <a:schemeClr val="tx1"/>
              </a:solidFill>
            </a:endParaRPr>
          </a:p>
        </p:txBody>
      </p:sp>
      <p:sp>
        <p:nvSpPr>
          <p:cNvPr id="88091" name="Rectangle 27"/>
          <p:cNvSpPr>
            <a:spLocks noChangeArrowheads="1"/>
          </p:cNvSpPr>
          <p:nvPr/>
        </p:nvSpPr>
        <p:spPr bwMode="auto">
          <a:xfrm>
            <a:off x="1306513" y="379413"/>
            <a:ext cx="6578600" cy="625475"/>
          </a:xfrm>
          <a:prstGeom prst="rect">
            <a:avLst/>
          </a:prstGeom>
          <a:noFill/>
          <a:ln w="9525">
            <a:noFill/>
            <a:miter lim="800000"/>
            <a:headEnd/>
            <a:tailEnd/>
          </a:ln>
          <a:effectLst>
            <a:outerShdw dist="35921" dir="2700000" algn="ctr" rotWithShape="0">
              <a:schemeClr val="tx1"/>
            </a:outerShdw>
          </a:effectLst>
        </p:spPr>
        <p:txBody>
          <a:bodyPr anchor="ctr"/>
          <a:lstStyle/>
          <a:p>
            <a:pPr algn="ctr" eaLnBrk="0" hangingPunct="0">
              <a:lnSpc>
                <a:spcPct val="100000"/>
              </a:lnSpc>
              <a:spcBef>
                <a:spcPct val="0"/>
              </a:spcBef>
              <a:buClrTx/>
              <a:buSzTx/>
              <a:defRPr/>
            </a:pPr>
            <a:r>
              <a:rPr lang="es-ES_tradnl" sz="3400" dirty="0" smtClean="0">
                <a:solidFill>
                  <a:srgbClr val="FFFF00"/>
                </a:solidFill>
                <a:latin typeface="Impact" pitchFamily="34" charset="0"/>
              </a:rPr>
              <a:t>EVALUACIÓN COMPORTAMENTAL</a:t>
            </a:r>
            <a:endParaRPr lang="es-ES_tradnl" sz="3400" b="0" dirty="0">
              <a:solidFill>
                <a:srgbClr val="FFFF00"/>
              </a:solidFill>
              <a:latin typeface="Impact" pitchFamily="34" charset="0"/>
            </a:endParaRPr>
          </a:p>
        </p:txBody>
      </p:sp>
      <p:pic>
        <p:nvPicPr>
          <p:cNvPr id="19477" name="Picture 9" descr="espe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313" y="152400"/>
            <a:ext cx="839787" cy="1028700"/>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8" name="7 Rectángulo"/>
          <p:cNvSpPr/>
          <p:nvPr/>
        </p:nvSpPr>
        <p:spPr>
          <a:xfrm>
            <a:off x="1054100" y="1011288"/>
            <a:ext cx="6645575"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S" sz="2000" dirty="0">
                <a:solidFill>
                  <a:schemeClr val="tx1"/>
                </a:solidFill>
              </a:rPr>
              <a:t>El Ministerio de Educación de Ecuador, a través de la </a:t>
            </a:r>
            <a:r>
              <a:rPr lang="es-ES" sz="2000" dirty="0" smtClean="0">
                <a:solidFill>
                  <a:schemeClr val="tx1"/>
                </a:solidFill>
              </a:rPr>
              <a:t>LOEI, </a:t>
            </a:r>
            <a:r>
              <a:rPr lang="es-ES" sz="2000" dirty="0">
                <a:solidFill>
                  <a:schemeClr val="tx1"/>
                </a:solidFill>
              </a:rPr>
              <a:t>evalúa </a:t>
            </a:r>
            <a:r>
              <a:rPr lang="es-ES" sz="2000" dirty="0" smtClean="0">
                <a:solidFill>
                  <a:schemeClr val="tx1"/>
                </a:solidFill>
              </a:rPr>
              <a:t>el </a:t>
            </a:r>
            <a:r>
              <a:rPr lang="es-ES" sz="2000" dirty="0">
                <a:solidFill>
                  <a:schemeClr val="tx1"/>
                </a:solidFill>
              </a:rPr>
              <a:t>comportamiento de los estudiantes </a:t>
            </a:r>
            <a:r>
              <a:rPr lang="es-ES" sz="2000" dirty="0" smtClean="0">
                <a:solidFill>
                  <a:schemeClr val="tx1"/>
                </a:solidFill>
              </a:rPr>
              <a:t>de </a:t>
            </a:r>
            <a:r>
              <a:rPr lang="es-ES" sz="2000" dirty="0">
                <a:solidFill>
                  <a:schemeClr val="tx1"/>
                </a:solidFill>
              </a:rPr>
              <a:t>manera cualitativa, s</a:t>
            </a:r>
            <a:r>
              <a:rPr lang="es-EC" sz="2000" dirty="0" smtClean="0">
                <a:solidFill>
                  <a:schemeClr val="tx1"/>
                </a:solidFill>
              </a:rPr>
              <a:t>u </a:t>
            </a:r>
            <a:r>
              <a:rPr lang="es-EC" sz="2000" dirty="0">
                <a:solidFill>
                  <a:schemeClr val="tx1"/>
                </a:solidFill>
              </a:rPr>
              <a:t>objetivo </a:t>
            </a:r>
            <a:r>
              <a:rPr lang="es-EC" sz="2000" dirty="0" smtClean="0">
                <a:solidFill>
                  <a:schemeClr val="tx1"/>
                </a:solidFill>
              </a:rPr>
              <a:t>es formativo y motivacional </a:t>
            </a:r>
            <a:endParaRPr lang="es-EC" sz="2000" dirty="0">
              <a:solidFill>
                <a:schemeClr val="tx1"/>
              </a:solidFill>
            </a:endParaRPr>
          </a:p>
        </p:txBody>
      </p:sp>
      <p:graphicFrame>
        <p:nvGraphicFramePr>
          <p:cNvPr id="3" name="2 Objeto"/>
          <p:cNvGraphicFramePr>
            <a:graphicFrameLocks noChangeAspect="1"/>
          </p:cNvGraphicFramePr>
          <p:nvPr>
            <p:extLst>
              <p:ext uri="{D42A27DB-BD31-4B8C-83A1-F6EECF244321}">
                <p14:modId xmlns:p14="http://schemas.microsoft.com/office/powerpoint/2010/main" val="3016727296"/>
              </p:ext>
            </p:extLst>
          </p:nvPr>
        </p:nvGraphicFramePr>
        <p:xfrm>
          <a:off x="7885113" y="230029"/>
          <a:ext cx="935359" cy="951071"/>
        </p:xfrm>
        <a:graphic>
          <a:graphicData uri="http://schemas.openxmlformats.org/presentationml/2006/ole">
            <mc:AlternateContent xmlns:mc="http://schemas.openxmlformats.org/markup-compatibility/2006">
              <mc:Choice xmlns:v="urn:schemas-microsoft-com:vml" Requires="v">
                <p:oleObj spid="_x0000_s4243" name="Picture" r:id="rId5" imgW="4574540" imgH="3797300" progId="Word.Picture.8">
                  <p:embed/>
                </p:oleObj>
              </mc:Choice>
              <mc:Fallback>
                <p:oleObj name="Picture" r:id="rId5" imgW="4574540" imgH="3797300" progId="Word.Picture.8">
                  <p:embed/>
                  <p:pic>
                    <p:nvPicPr>
                      <p:cNvPr id="0" name="13 Obj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5113" y="230029"/>
                        <a:ext cx="935359" cy="951071"/>
                      </a:xfrm>
                      <a:prstGeom prst="rect">
                        <a:avLst/>
                      </a:prstGeom>
                      <a:noFill/>
                      <a:ln>
                        <a:noFill/>
                      </a:ln>
                    </p:spPr>
                  </p:pic>
                </p:oleObj>
              </mc:Fallback>
            </mc:AlternateContent>
          </a:graphicData>
        </a:graphic>
      </p:graphicFrame>
      <p:graphicFrame>
        <p:nvGraphicFramePr>
          <p:cNvPr id="4" name="3 Tabla"/>
          <p:cNvGraphicFramePr>
            <a:graphicFrameLocks noGrp="1"/>
          </p:cNvGraphicFramePr>
          <p:nvPr>
            <p:extLst>
              <p:ext uri="{D42A27DB-BD31-4B8C-83A1-F6EECF244321}">
                <p14:modId xmlns:p14="http://schemas.microsoft.com/office/powerpoint/2010/main" val="2626679204"/>
              </p:ext>
            </p:extLst>
          </p:nvPr>
        </p:nvGraphicFramePr>
        <p:xfrm>
          <a:off x="272908" y="2564904"/>
          <a:ext cx="8645809" cy="4114800"/>
        </p:xfrm>
        <a:graphic>
          <a:graphicData uri="http://schemas.openxmlformats.org/drawingml/2006/table">
            <a:tbl>
              <a:tblPr firstRow="1" firstCol="1" bandRow="1">
                <a:tableStyleId>{5C22544A-7EE6-4342-B048-85BDC9FD1C3A}</a:tableStyleId>
              </a:tblPr>
              <a:tblGrid>
                <a:gridCol w="2696236"/>
                <a:gridCol w="5949573"/>
              </a:tblGrid>
              <a:tr h="635204">
                <a:tc>
                  <a:txBody>
                    <a:bodyPr/>
                    <a:lstStyle/>
                    <a:p>
                      <a:pPr indent="252095" algn="just">
                        <a:lnSpc>
                          <a:spcPct val="150000"/>
                        </a:lnSpc>
                        <a:spcAft>
                          <a:spcPts val="1200"/>
                        </a:spcAft>
                      </a:pPr>
                      <a:r>
                        <a:rPr lang="es-ES" sz="1800" dirty="0">
                          <a:effectLst/>
                        </a:rPr>
                        <a:t>A = Muy Satisfactorio</a:t>
                      </a:r>
                      <a:endParaRPr lang="es-EC" sz="1800" dirty="0">
                        <a:solidFill>
                          <a:srgbClr val="000000"/>
                        </a:solidFill>
                        <a:effectLst/>
                        <a:latin typeface="Times New Roman"/>
                        <a:ea typeface="Times New Roman"/>
                        <a:cs typeface="Times New Roman"/>
                      </a:endParaRPr>
                    </a:p>
                  </a:txBody>
                  <a:tcPr marL="68580" marR="68580" marT="0" marB="0"/>
                </a:tc>
                <a:tc>
                  <a:txBody>
                    <a:bodyPr/>
                    <a:lstStyle/>
                    <a:p>
                      <a:pPr indent="252095" algn="just">
                        <a:lnSpc>
                          <a:spcPct val="150000"/>
                        </a:lnSpc>
                        <a:spcAft>
                          <a:spcPts val="1200"/>
                        </a:spcAft>
                      </a:pPr>
                      <a:r>
                        <a:rPr lang="es-ES" sz="1800" dirty="0">
                          <a:effectLst/>
                        </a:rPr>
                        <a:t>Lidera el cumplimiento de los compromisos establecidos para la sana convivencia social.</a:t>
                      </a:r>
                      <a:endParaRPr lang="es-EC" sz="1800" dirty="0">
                        <a:solidFill>
                          <a:srgbClr val="000000"/>
                        </a:solidFill>
                        <a:effectLst/>
                        <a:latin typeface="Times New Roman"/>
                        <a:ea typeface="Times New Roman"/>
                        <a:cs typeface="Times New Roman"/>
                      </a:endParaRPr>
                    </a:p>
                  </a:txBody>
                  <a:tcPr marL="68580" marR="68580" marT="0" marB="0"/>
                </a:tc>
              </a:tr>
              <a:tr h="635204">
                <a:tc>
                  <a:txBody>
                    <a:bodyPr/>
                    <a:lstStyle/>
                    <a:p>
                      <a:pPr indent="252095" algn="just">
                        <a:lnSpc>
                          <a:spcPct val="150000"/>
                        </a:lnSpc>
                        <a:spcAft>
                          <a:spcPts val="1200"/>
                        </a:spcAft>
                      </a:pPr>
                      <a:r>
                        <a:rPr lang="es-ES" sz="1800" dirty="0">
                          <a:effectLst/>
                        </a:rPr>
                        <a:t>B = Satisfactorio</a:t>
                      </a:r>
                      <a:endParaRPr lang="es-EC" sz="1800" dirty="0">
                        <a:solidFill>
                          <a:srgbClr val="000000"/>
                        </a:solidFill>
                        <a:effectLst/>
                        <a:latin typeface="Calibri"/>
                        <a:ea typeface="Times New Roman"/>
                        <a:cs typeface="Times New Roman"/>
                      </a:endParaRPr>
                    </a:p>
                  </a:txBody>
                  <a:tcPr marL="68580" marR="68580" marT="0" marB="0"/>
                </a:tc>
                <a:tc>
                  <a:txBody>
                    <a:bodyPr/>
                    <a:lstStyle/>
                    <a:p>
                      <a:pPr indent="252095" algn="just">
                        <a:lnSpc>
                          <a:spcPct val="150000"/>
                        </a:lnSpc>
                        <a:spcAft>
                          <a:spcPts val="1200"/>
                        </a:spcAft>
                      </a:pPr>
                      <a:r>
                        <a:rPr lang="es-ES" sz="1800" dirty="0">
                          <a:effectLst/>
                        </a:rPr>
                        <a:t>Cumple con los compromisos establecidos para la sana convivencia social.</a:t>
                      </a:r>
                      <a:endParaRPr lang="es-EC" sz="1800" dirty="0">
                        <a:solidFill>
                          <a:srgbClr val="000000"/>
                        </a:solidFill>
                        <a:effectLst/>
                        <a:latin typeface="Calibri"/>
                        <a:ea typeface="Times New Roman"/>
                        <a:cs typeface="Times New Roman"/>
                      </a:endParaRPr>
                    </a:p>
                  </a:txBody>
                  <a:tcPr marL="68580" marR="68580" marT="0" marB="0"/>
                </a:tc>
              </a:tr>
              <a:tr h="624722">
                <a:tc>
                  <a:txBody>
                    <a:bodyPr/>
                    <a:lstStyle/>
                    <a:p>
                      <a:pPr indent="252095" algn="l">
                        <a:lnSpc>
                          <a:spcPct val="150000"/>
                        </a:lnSpc>
                        <a:spcAft>
                          <a:spcPts val="1200"/>
                        </a:spcAft>
                      </a:pPr>
                      <a:r>
                        <a:rPr lang="es-ES" sz="1800" dirty="0">
                          <a:effectLst/>
                        </a:rPr>
                        <a:t>C=Poco Satisfactorio</a:t>
                      </a:r>
                      <a:endParaRPr lang="es-EC" sz="1800" dirty="0">
                        <a:solidFill>
                          <a:srgbClr val="000000"/>
                        </a:solidFill>
                        <a:effectLst/>
                        <a:latin typeface="Calibri"/>
                        <a:ea typeface="Times New Roman"/>
                        <a:cs typeface="Times New Roman"/>
                      </a:endParaRPr>
                    </a:p>
                  </a:txBody>
                  <a:tcPr marL="68580" marR="68580" marT="0" marB="0"/>
                </a:tc>
                <a:tc>
                  <a:txBody>
                    <a:bodyPr/>
                    <a:lstStyle/>
                    <a:p>
                      <a:pPr indent="252095" algn="just">
                        <a:lnSpc>
                          <a:spcPct val="150000"/>
                        </a:lnSpc>
                        <a:spcAft>
                          <a:spcPts val="1200"/>
                        </a:spcAft>
                      </a:pPr>
                      <a:r>
                        <a:rPr lang="es-ES" sz="1800" dirty="0">
                          <a:effectLst/>
                        </a:rPr>
                        <a:t>Falla ocasionalmente en el cumplimiento de los compromisos establecidos para la sana convivencia social.</a:t>
                      </a:r>
                      <a:endParaRPr lang="es-EC" sz="1800" dirty="0">
                        <a:solidFill>
                          <a:srgbClr val="000000"/>
                        </a:solidFill>
                        <a:effectLst/>
                        <a:latin typeface="Calibri"/>
                        <a:ea typeface="Times New Roman"/>
                        <a:cs typeface="Times New Roman"/>
                      </a:endParaRPr>
                    </a:p>
                  </a:txBody>
                  <a:tcPr marL="68580" marR="68580" marT="0" marB="0"/>
                </a:tc>
              </a:tr>
              <a:tr h="624722">
                <a:tc>
                  <a:txBody>
                    <a:bodyPr/>
                    <a:lstStyle/>
                    <a:p>
                      <a:pPr indent="252095" algn="just">
                        <a:lnSpc>
                          <a:spcPct val="150000"/>
                        </a:lnSpc>
                        <a:spcAft>
                          <a:spcPts val="1200"/>
                        </a:spcAft>
                      </a:pPr>
                      <a:r>
                        <a:rPr lang="es-ES" sz="1800">
                          <a:effectLst/>
                        </a:rPr>
                        <a:t>D = Mejorable</a:t>
                      </a:r>
                      <a:endParaRPr lang="es-EC" sz="1800">
                        <a:solidFill>
                          <a:srgbClr val="000000"/>
                        </a:solidFill>
                        <a:effectLst/>
                        <a:latin typeface="Calibri"/>
                        <a:ea typeface="Times New Roman"/>
                        <a:cs typeface="Times New Roman"/>
                      </a:endParaRPr>
                    </a:p>
                  </a:txBody>
                  <a:tcPr marL="68580" marR="68580" marT="0" marB="0"/>
                </a:tc>
                <a:tc>
                  <a:txBody>
                    <a:bodyPr/>
                    <a:lstStyle/>
                    <a:p>
                      <a:pPr indent="252095" algn="just">
                        <a:lnSpc>
                          <a:spcPct val="150000"/>
                        </a:lnSpc>
                        <a:spcAft>
                          <a:spcPts val="1200"/>
                        </a:spcAft>
                      </a:pPr>
                      <a:r>
                        <a:rPr lang="es-ES" sz="1800" dirty="0">
                          <a:effectLst/>
                        </a:rPr>
                        <a:t>Falla reiteradamente en el cumplimiento de los compromisos establecidos para la sana convivencia social.</a:t>
                      </a:r>
                      <a:endParaRPr lang="es-EC" sz="1800" dirty="0">
                        <a:solidFill>
                          <a:srgbClr val="000000"/>
                        </a:solidFill>
                        <a:effectLst/>
                        <a:latin typeface="Calibri"/>
                        <a:ea typeface="Times New Roman"/>
                        <a:cs typeface="Times New Roman"/>
                      </a:endParaRPr>
                    </a:p>
                  </a:txBody>
                  <a:tcPr marL="68580" marR="68580" marT="0" marB="0"/>
                </a:tc>
              </a:tr>
              <a:tr h="635204">
                <a:tc>
                  <a:txBody>
                    <a:bodyPr/>
                    <a:lstStyle/>
                    <a:p>
                      <a:pPr indent="252095" algn="just">
                        <a:lnSpc>
                          <a:spcPct val="150000"/>
                        </a:lnSpc>
                        <a:spcAft>
                          <a:spcPts val="1200"/>
                        </a:spcAft>
                      </a:pPr>
                      <a:r>
                        <a:rPr lang="es-ES" sz="1800" dirty="0">
                          <a:effectLst/>
                        </a:rPr>
                        <a:t>E = Insatisfactorio</a:t>
                      </a:r>
                      <a:endParaRPr lang="es-EC" sz="1800" dirty="0">
                        <a:solidFill>
                          <a:srgbClr val="000000"/>
                        </a:solidFill>
                        <a:effectLst/>
                        <a:latin typeface="Calibri"/>
                        <a:ea typeface="Times New Roman"/>
                        <a:cs typeface="Times New Roman"/>
                      </a:endParaRPr>
                    </a:p>
                  </a:txBody>
                  <a:tcPr marL="68580" marR="68580" marT="0" marB="0"/>
                </a:tc>
                <a:tc>
                  <a:txBody>
                    <a:bodyPr/>
                    <a:lstStyle/>
                    <a:p>
                      <a:pPr indent="252095" algn="just">
                        <a:lnSpc>
                          <a:spcPct val="150000"/>
                        </a:lnSpc>
                        <a:spcAft>
                          <a:spcPts val="1200"/>
                        </a:spcAft>
                      </a:pPr>
                      <a:r>
                        <a:rPr lang="es-ES" sz="1800" dirty="0">
                          <a:effectLst/>
                        </a:rPr>
                        <a:t>No cumple con los compromisos establecidos para la sana convivencia social.</a:t>
                      </a:r>
                      <a:endParaRPr lang="es-EC" sz="1800" dirty="0">
                        <a:solidFill>
                          <a:srgbClr val="000000"/>
                        </a:solidFill>
                        <a:effectLst/>
                        <a:latin typeface="Calibri"/>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3496697559"/>
      </p:ext>
    </p:extLst>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43 CuadroTexto"/>
          <p:cNvSpPr txBox="1"/>
          <p:nvPr/>
        </p:nvSpPr>
        <p:spPr>
          <a:xfrm>
            <a:off x="539552" y="136413"/>
            <a:ext cx="3888431" cy="646331"/>
          </a:xfrm>
          <a:prstGeom prst="rect">
            <a:avLst/>
          </a:prstGeom>
          <a:solidFill>
            <a:srgbClr val="00FF00"/>
          </a:solidFill>
        </p:spPr>
        <p:txBody>
          <a:bodyPr wrap="square" rtlCol="0">
            <a:spAutoFit/>
          </a:bodyPr>
          <a:lstStyle/>
          <a:p>
            <a:pPr algn="ctr"/>
            <a:r>
              <a:rPr lang="es-ES" dirty="0">
                <a:solidFill>
                  <a:srgbClr val="FF0000"/>
                </a:solidFill>
              </a:rPr>
              <a:t>FACTORES QUE AFECTAN AL RENDIMIENTO ESCOLAR</a:t>
            </a:r>
            <a:endParaRPr lang="es-EC" b="1" dirty="0">
              <a:solidFill>
                <a:srgbClr val="FF0000"/>
              </a:solidFill>
            </a:endParaRPr>
          </a:p>
        </p:txBody>
      </p:sp>
      <p:sp>
        <p:nvSpPr>
          <p:cNvPr id="48" name="47 CuadroTexto"/>
          <p:cNvSpPr txBox="1"/>
          <p:nvPr/>
        </p:nvSpPr>
        <p:spPr>
          <a:xfrm>
            <a:off x="120794" y="1023290"/>
            <a:ext cx="4307190" cy="2031325"/>
          </a:xfrm>
          <a:prstGeom prst="rect">
            <a:avLst/>
          </a:prstGeom>
          <a:noFill/>
        </p:spPr>
        <p:txBody>
          <a:bodyPr wrap="square" rtlCol="0">
            <a:spAutoFit/>
          </a:bodyPr>
          <a:lstStyle/>
          <a:p>
            <a:pPr algn="just"/>
            <a:r>
              <a:rPr lang="es-ES" dirty="0"/>
              <a:t>El problema de la educación en nuestro país ha aumentado considerablemente, este problema involucra al analfabetismo, la deserción escolar y sobre todo el bajo rendimiento </a:t>
            </a:r>
            <a:r>
              <a:rPr lang="es-ES" dirty="0" smtClean="0"/>
              <a:t>académico sus factores pueden ser.</a:t>
            </a:r>
            <a:r>
              <a:rPr lang="es-EC" b="1" dirty="0" smtClean="0"/>
              <a:t> </a:t>
            </a:r>
            <a:endParaRPr lang="es-EC" b="1" dirty="0"/>
          </a:p>
          <a:p>
            <a:endParaRPr lang="es-EC" b="1" dirty="0"/>
          </a:p>
        </p:txBody>
      </p:sp>
      <p:sp>
        <p:nvSpPr>
          <p:cNvPr id="53" name="52 Elipse"/>
          <p:cNvSpPr/>
          <p:nvPr/>
        </p:nvSpPr>
        <p:spPr>
          <a:xfrm>
            <a:off x="98519" y="2797592"/>
            <a:ext cx="1990967"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Factores </a:t>
            </a:r>
            <a:r>
              <a:rPr lang="es-ES" sz="1600" b="1" dirty="0" smtClean="0"/>
              <a:t>fisiológicos</a:t>
            </a:r>
            <a:r>
              <a:rPr lang="es-ES" sz="1600" dirty="0" smtClean="0"/>
              <a:t> </a:t>
            </a:r>
            <a:endParaRPr lang="es-EC" sz="1600" b="1" dirty="0"/>
          </a:p>
        </p:txBody>
      </p:sp>
      <p:sp>
        <p:nvSpPr>
          <p:cNvPr id="54" name="53 Rectángulo"/>
          <p:cNvSpPr/>
          <p:nvPr/>
        </p:nvSpPr>
        <p:spPr>
          <a:xfrm>
            <a:off x="2386391" y="3861048"/>
            <a:ext cx="2365328" cy="150589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ES" dirty="0">
                <a:solidFill>
                  <a:schemeClr val="bg1"/>
                </a:solidFill>
              </a:rPr>
              <a:t>P</a:t>
            </a:r>
            <a:r>
              <a:rPr lang="es-ES" dirty="0" smtClean="0">
                <a:solidFill>
                  <a:schemeClr val="bg1"/>
                </a:solidFill>
              </a:rPr>
              <a:t>resentan </a:t>
            </a:r>
            <a:r>
              <a:rPr lang="es-ES" dirty="0">
                <a:solidFill>
                  <a:schemeClr val="bg1"/>
                </a:solidFill>
              </a:rPr>
              <a:t>desordenes en sus funciones psicológicas, </a:t>
            </a:r>
            <a:r>
              <a:rPr lang="es-ES" dirty="0" err="1" smtClean="0">
                <a:solidFill>
                  <a:schemeClr val="bg1"/>
                </a:solidFill>
              </a:rPr>
              <a:t>Ejem</a:t>
            </a:r>
            <a:r>
              <a:rPr lang="es-ES" dirty="0" smtClean="0">
                <a:solidFill>
                  <a:schemeClr val="bg1"/>
                </a:solidFill>
              </a:rPr>
              <a:t>,  </a:t>
            </a:r>
            <a:r>
              <a:rPr lang="es-ES" dirty="0">
                <a:solidFill>
                  <a:schemeClr val="bg1"/>
                </a:solidFill>
              </a:rPr>
              <a:t>la percepción, memoria y conceptualización</a:t>
            </a:r>
            <a:r>
              <a:rPr lang="es-ES" sz="1600" dirty="0">
                <a:solidFill>
                  <a:schemeClr val="bg1"/>
                </a:solidFill>
              </a:rPr>
              <a:t>.</a:t>
            </a:r>
            <a:endParaRPr lang="es-EC" sz="1600" dirty="0">
              <a:solidFill>
                <a:schemeClr val="bg1"/>
              </a:solidFill>
            </a:endParaRPr>
          </a:p>
          <a:p>
            <a:pPr algn="ctr"/>
            <a:endParaRPr lang="es-EC" sz="1600" b="1" dirty="0">
              <a:solidFill>
                <a:schemeClr val="bg1"/>
              </a:solidFill>
            </a:endParaRPr>
          </a:p>
        </p:txBody>
      </p:sp>
      <p:sp>
        <p:nvSpPr>
          <p:cNvPr id="55" name="54 Rectángulo redondeado"/>
          <p:cNvSpPr/>
          <p:nvPr/>
        </p:nvSpPr>
        <p:spPr>
          <a:xfrm>
            <a:off x="2413263" y="2751361"/>
            <a:ext cx="2357144" cy="916170"/>
          </a:xfrm>
          <a:prstGeom prst="round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solidFill>
                  <a:schemeClr val="tx1"/>
                </a:solidFill>
              </a:rPr>
              <a:t>Hay deficiencias físicas en los órganos de los sentidos,</a:t>
            </a:r>
            <a:endParaRPr lang="es-EC" b="1" dirty="0">
              <a:solidFill>
                <a:schemeClr val="tx1"/>
              </a:solidFill>
            </a:endParaRPr>
          </a:p>
        </p:txBody>
      </p:sp>
      <p:sp>
        <p:nvSpPr>
          <p:cNvPr id="59" name="58 CuadroTexto"/>
          <p:cNvSpPr txBox="1"/>
          <p:nvPr/>
        </p:nvSpPr>
        <p:spPr>
          <a:xfrm>
            <a:off x="4959122" y="1298409"/>
            <a:ext cx="4143959" cy="1631216"/>
          </a:xfrm>
          <a:prstGeom prst="rect">
            <a:avLst/>
          </a:prstGeom>
          <a:noFill/>
        </p:spPr>
        <p:txBody>
          <a:bodyPr wrap="square" rtlCol="0">
            <a:spAutoFit/>
          </a:bodyPr>
          <a:lstStyle/>
          <a:p>
            <a:pPr algn="just"/>
            <a:r>
              <a:rPr lang="es-ES" sz="2000" dirty="0" smtClean="0"/>
              <a:t>Hacen </a:t>
            </a:r>
            <a:r>
              <a:rPr lang="es-ES" sz="2000" dirty="0"/>
              <a:t>referencia a todos aquellos factores relacionados con la </a:t>
            </a:r>
            <a:r>
              <a:rPr lang="es-ES" sz="2000" dirty="0">
                <a:hlinkClick r:id="rId2"/>
              </a:rPr>
              <a:t>persona</a:t>
            </a:r>
            <a:r>
              <a:rPr lang="es-ES" sz="2000" dirty="0"/>
              <a:t> demostrando sus características neurobiológicas y psicológicas</a:t>
            </a:r>
            <a:endParaRPr lang="es-EC" sz="2000" b="1" dirty="0"/>
          </a:p>
        </p:txBody>
      </p:sp>
      <p:sp>
        <p:nvSpPr>
          <p:cNvPr id="72" name="71 Flecha abajo"/>
          <p:cNvSpPr/>
          <p:nvPr/>
        </p:nvSpPr>
        <p:spPr>
          <a:xfrm>
            <a:off x="1968243" y="805598"/>
            <a:ext cx="347866" cy="294238"/>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75" name="74 Conector recto"/>
          <p:cNvCxnSpPr/>
          <p:nvPr/>
        </p:nvCxnSpPr>
        <p:spPr>
          <a:xfrm>
            <a:off x="4877381" y="572795"/>
            <a:ext cx="0" cy="5365878"/>
          </a:xfrm>
          <a:prstGeom prst="line">
            <a:avLst/>
          </a:prstGeom>
          <a:ln/>
        </p:spPr>
        <p:style>
          <a:lnRef idx="3">
            <a:schemeClr val="dk1"/>
          </a:lnRef>
          <a:fillRef idx="0">
            <a:schemeClr val="dk1"/>
          </a:fillRef>
          <a:effectRef idx="2">
            <a:schemeClr val="dk1"/>
          </a:effectRef>
          <a:fontRef idx="minor">
            <a:schemeClr val="tx1"/>
          </a:fontRef>
        </p:style>
      </p:cxnSp>
      <p:sp>
        <p:nvSpPr>
          <p:cNvPr id="27" name="26 Elipse"/>
          <p:cNvSpPr/>
          <p:nvPr/>
        </p:nvSpPr>
        <p:spPr>
          <a:xfrm>
            <a:off x="179009" y="4005064"/>
            <a:ext cx="2069132"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Factores psicológicos</a:t>
            </a:r>
            <a:endParaRPr lang="es-EC" sz="1600" b="1" dirty="0"/>
          </a:p>
        </p:txBody>
      </p:sp>
      <p:sp>
        <p:nvSpPr>
          <p:cNvPr id="28" name="27 Elipse"/>
          <p:cNvSpPr/>
          <p:nvPr/>
        </p:nvSpPr>
        <p:spPr>
          <a:xfrm>
            <a:off x="202884" y="5502665"/>
            <a:ext cx="2021382"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Factores sociológicos</a:t>
            </a:r>
            <a:endParaRPr lang="es-EC" sz="1600" b="1" dirty="0"/>
          </a:p>
        </p:txBody>
      </p:sp>
      <p:sp>
        <p:nvSpPr>
          <p:cNvPr id="31" name="30 Rectángulo redondeado"/>
          <p:cNvSpPr/>
          <p:nvPr/>
        </p:nvSpPr>
        <p:spPr>
          <a:xfrm>
            <a:off x="2386391" y="5490550"/>
            <a:ext cx="2357144" cy="1367450"/>
          </a:xfrm>
          <a:prstGeom prst="roundRect">
            <a:avLst>
              <a:gd name="adj" fmla="val 7751"/>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rPr>
              <a:t>Medio </a:t>
            </a:r>
            <a:r>
              <a:rPr lang="es-ES" dirty="0">
                <a:solidFill>
                  <a:schemeClr val="tx1"/>
                </a:solidFill>
              </a:rPr>
              <a:t>ambiente que rodea al </a:t>
            </a:r>
            <a:r>
              <a:rPr lang="es-ES" dirty="0" smtClean="0">
                <a:solidFill>
                  <a:schemeClr val="tx1"/>
                </a:solidFill>
              </a:rPr>
              <a:t>alumno, Educación </a:t>
            </a:r>
            <a:r>
              <a:rPr lang="es-ES" dirty="0">
                <a:solidFill>
                  <a:schemeClr val="tx1"/>
                </a:solidFill>
              </a:rPr>
              <a:t>en el </a:t>
            </a:r>
            <a:r>
              <a:rPr lang="es-ES" dirty="0" smtClean="0">
                <a:solidFill>
                  <a:schemeClr val="tx1"/>
                </a:solidFill>
              </a:rPr>
              <a:t>hogar y El </a:t>
            </a:r>
            <a:r>
              <a:rPr lang="es-ES" dirty="0">
                <a:solidFill>
                  <a:schemeClr val="tx1"/>
                </a:solidFill>
              </a:rPr>
              <a:t>nivel </a:t>
            </a:r>
            <a:r>
              <a:rPr lang="es-ES" dirty="0" smtClean="0">
                <a:solidFill>
                  <a:schemeClr val="tx1"/>
                </a:solidFill>
              </a:rPr>
              <a:t>socioeconómico</a:t>
            </a:r>
            <a:endParaRPr lang="es-EC" b="1" dirty="0">
              <a:solidFill>
                <a:schemeClr val="tx1"/>
              </a:solidFill>
            </a:endParaRPr>
          </a:p>
        </p:txBody>
      </p:sp>
      <p:sp>
        <p:nvSpPr>
          <p:cNvPr id="26" name="25 CuadroTexto"/>
          <p:cNvSpPr txBox="1"/>
          <p:nvPr/>
        </p:nvSpPr>
        <p:spPr>
          <a:xfrm>
            <a:off x="4966417" y="4192000"/>
            <a:ext cx="4143959" cy="2246769"/>
          </a:xfrm>
          <a:prstGeom prst="rect">
            <a:avLst/>
          </a:prstGeom>
          <a:noFill/>
        </p:spPr>
        <p:txBody>
          <a:bodyPr wrap="square" rtlCol="0">
            <a:spAutoFit/>
          </a:bodyPr>
          <a:lstStyle/>
          <a:p>
            <a:pPr algn="just"/>
            <a:r>
              <a:rPr lang="es-ES" sz="2000" dirty="0" smtClean="0"/>
              <a:t>La </a:t>
            </a:r>
            <a:r>
              <a:rPr lang="es-ES" sz="2000" dirty="0"/>
              <a:t>influencia externa en el rendimiento académico es preponderante para el éxito o fracaso del alumno. Las variables familiares, sociales y económicas </a:t>
            </a:r>
            <a:r>
              <a:rPr lang="es-ES" sz="2000" dirty="0" smtClean="0"/>
              <a:t>son </a:t>
            </a:r>
            <a:r>
              <a:rPr lang="es-ES" sz="2000" dirty="0"/>
              <a:t>factores que influyen en el rendimiento académico</a:t>
            </a:r>
            <a:endParaRPr lang="es-EC" sz="2000" b="1" dirty="0"/>
          </a:p>
        </p:txBody>
      </p:sp>
      <p:sp>
        <p:nvSpPr>
          <p:cNvPr id="18" name="17 Elipse"/>
          <p:cNvSpPr/>
          <p:nvPr/>
        </p:nvSpPr>
        <p:spPr>
          <a:xfrm>
            <a:off x="6035617" y="3184294"/>
            <a:ext cx="1990967"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rgbClr val="FF0000"/>
                </a:solidFill>
              </a:rPr>
              <a:t>FACTORES EXÓGENOS</a:t>
            </a:r>
            <a:endParaRPr lang="es-EC" sz="1600" dirty="0">
              <a:solidFill>
                <a:srgbClr val="FF0000"/>
              </a:solidFill>
            </a:endParaRPr>
          </a:p>
        </p:txBody>
      </p:sp>
      <p:sp>
        <p:nvSpPr>
          <p:cNvPr id="19" name="18 Elipse"/>
          <p:cNvSpPr/>
          <p:nvPr/>
        </p:nvSpPr>
        <p:spPr>
          <a:xfrm>
            <a:off x="5953875" y="337546"/>
            <a:ext cx="1990967"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rgbClr val="FF0000"/>
                </a:solidFill>
              </a:rPr>
              <a:t>FACTORES ENDÓGENOS</a:t>
            </a:r>
            <a:endParaRPr lang="es-EC" sz="1600" dirty="0">
              <a:solidFill>
                <a:srgbClr val="FF0000"/>
              </a:solidFill>
            </a:endParaRPr>
          </a:p>
        </p:txBody>
      </p:sp>
    </p:spTree>
    <p:extLst>
      <p:ext uri="{BB962C8B-B14F-4D97-AF65-F5344CB8AC3E}">
        <p14:creationId xmlns:p14="http://schemas.microsoft.com/office/powerpoint/2010/main" val="34408539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8" name="Picture 48" descr="L:\DSC006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0746" y="4727201"/>
            <a:ext cx="6177527" cy="21075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espee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152400"/>
            <a:ext cx="839787" cy="1028700"/>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271511" y="1871544"/>
            <a:ext cx="2993876" cy="3385542"/>
          </a:xfrm>
          <a:prstGeom prst="rect">
            <a:avLst/>
          </a:prstGeom>
          <a:solidFill>
            <a:srgbClr val="92D050"/>
          </a:solidFill>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s-ES" sz="2000" dirty="0"/>
              <a:t>El rendimiento académico se considera importante porque permite establecer en qué medida los estudiantes han logrado cumplir con los </a:t>
            </a:r>
            <a:r>
              <a:rPr lang="es-ES" sz="2000" dirty="0">
                <a:hlinkClick r:id="rId6"/>
              </a:rPr>
              <a:t>indicadores</a:t>
            </a:r>
            <a:r>
              <a:rPr lang="es-ES" sz="2000" dirty="0"/>
              <a:t> de evaluación propuestos, </a:t>
            </a:r>
            <a:endParaRPr lang="es-ES" sz="2000" dirty="0" smtClean="0"/>
          </a:p>
          <a:p>
            <a:pPr algn="just"/>
            <a:endParaRPr lang="es-ES" dirty="0"/>
          </a:p>
          <a:p>
            <a:pPr algn="just"/>
            <a:endParaRPr lang="es-ES" dirty="0" smtClean="0"/>
          </a:p>
          <a:p>
            <a:pPr algn="just"/>
            <a:endParaRPr lang="es-EC" b="1" dirty="0">
              <a:solidFill>
                <a:schemeClr val="accent5">
                  <a:lumMod val="40000"/>
                  <a:lumOff val="60000"/>
                </a:schemeClr>
              </a:solidFill>
            </a:endParaRPr>
          </a:p>
        </p:txBody>
      </p:sp>
      <p:sp>
        <p:nvSpPr>
          <p:cNvPr id="8" name="7 Rectángulo"/>
          <p:cNvSpPr/>
          <p:nvPr/>
        </p:nvSpPr>
        <p:spPr>
          <a:xfrm>
            <a:off x="6102010" y="1779211"/>
            <a:ext cx="2973229" cy="3477875"/>
          </a:xfrm>
          <a:prstGeom prst="rect">
            <a:avLst/>
          </a:prstGeom>
          <a:solidFill>
            <a:srgbClr val="92D050"/>
          </a:solidFill>
          <a:ln>
            <a:solidFill>
              <a:srgbClr val="92D050"/>
            </a:solidFill>
          </a:ln>
        </p:spPr>
        <p:style>
          <a:lnRef idx="1">
            <a:schemeClr val="dk1"/>
          </a:lnRef>
          <a:fillRef idx="2">
            <a:schemeClr val="dk1"/>
          </a:fillRef>
          <a:effectRef idx="1">
            <a:schemeClr val="dk1"/>
          </a:effectRef>
          <a:fontRef idx="minor">
            <a:schemeClr val="dk1"/>
          </a:fontRef>
        </p:style>
        <p:txBody>
          <a:bodyPr wrap="square">
            <a:spAutoFit/>
          </a:bodyPr>
          <a:lstStyle/>
          <a:p>
            <a:pPr algn="just"/>
            <a:r>
              <a:rPr lang="es-ES" sz="2000" dirty="0"/>
              <a:t>El rendimiento académico es fruto del esfuerzo y la capacidad de trabajo no sólo del estudiante, sino también del docente; </a:t>
            </a:r>
            <a:r>
              <a:rPr lang="es-ES" sz="2000" dirty="0" smtClean="0"/>
              <a:t>esto conducirá </a:t>
            </a:r>
            <a:r>
              <a:rPr lang="es-ES" sz="2000" dirty="0"/>
              <a:t>a un análisis más minucioso del éxito académico o fracaso de ambos</a:t>
            </a:r>
            <a:r>
              <a:rPr lang="es-ES" sz="2000" dirty="0" smtClean="0"/>
              <a:t>.</a:t>
            </a:r>
            <a:endParaRPr lang="es-EC" sz="2000" dirty="0"/>
          </a:p>
          <a:p>
            <a:pPr algn="just"/>
            <a:endParaRPr lang="es-EC" sz="2000" b="1" dirty="0" smtClean="0">
              <a:solidFill>
                <a:srgbClr val="FFC000"/>
              </a:solidFill>
            </a:endParaRPr>
          </a:p>
          <a:p>
            <a:pPr algn="just"/>
            <a:endParaRPr lang="es-EC" sz="2000" b="1" dirty="0">
              <a:solidFill>
                <a:srgbClr val="FFC000"/>
              </a:solidFill>
            </a:endParaRPr>
          </a:p>
        </p:txBody>
      </p:sp>
      <p:sp>
        <p:nvSpPr>
          <p:cNvPr id="12" name="11 Flecha curvada hacia la izquierda"/>
          <p:cNvSpPr/>
          <p:nvPr/>
        </p:nvSpPr>
        <p:spPr>
          <a:xfrm>
            <a:off x="8244408" y="5518592"/>
            <a:ext cx="704279" cy="10067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3" name="12 Flecha curvada hacia la derecha"/>
          <p:cNvSpPr/>
          <p:nvPr/>
        </p:nvSpPr>
        <p:spPr>
          <a:xfrm>
            <a:off x="214313" y="5676542"/>
            <a:ext cx="1001911" cy="8488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graphicFrame>
        <p:nvGraphicFramePr>
          <p:cNvPr id="5" name="4 Objeto"/>
          <p:cNvGraphicFramePr>
            <a:graphicFrameLocks noChangeAspect="1"/>
          </p:cNvGraphicFramePr>
          <p:nvPr>
            <p:extLst>
              <p:ext uri="{D42A27DB-BD31-4B8C-83A1-F6EECF244321}">
                <p14:modId xmlns:p14="http://schemas.microsoft.com/office/powerpoint/2010/main" val="3521331841"/>
              </p:ext>
            </p:extLst>
          </p:nvPr>
        </p:nvGraphicFramePr>
        <p:xfrm>
          <a:off x="8100392" y="152400"/>
          <a:ext cx="757021" cy="900336"/>
        </p:xfrm>
        <a:graphic>
          <a:graphicData uri="http://schemas.openxmlformats.org/presentationml/2006/ole">
            <mc:AlternateContent xmlns:mc="http://schemas.openxmlformats.org/markup-compatibility/2006">
              <mc:Choice xmlns:v="urn:schemas-microsoft-com:vml" Requires="v">
                <p:oleObj spid="_x0000_s5275" name="Picture" r:id="rId7" imgW="4574540" imgH="3797300" progId="Word.Picture.8">
                  <p:embed/>
                </p:oleObj>
              </mc:Choice>
              <mc:Fallback>
                <p:oleObj name="Picture" r:id="rId7" imgW="4574540" imgH="3797300" progId="Word.Picture.8">
                  <p:embed/>
                  <p:pic>
                    <p:nvPicPr>
                      <p:cNvPr id="0" name="13 Objet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0392" y="152400"/>
                        <a:ext cx="757021" cy="900336"/>
                      </a:xfrm>
                      <a:prstGeom prst="rect">
                        <a:avLst/>
                      </a:prstGeom>
                      <a:noFill/>
                      <a:ln>
                        <a:noFill/>
                      </a:ln>
                    </p:spPr>
                  </p:pic>
                </p:oleObj>
              </mc:Fallback>
            </mc:AlternateContent>
          </a:graphicData>
        </a:graphic>
      </p:graphicFrame>
      <p:sp>
        <p:nvSpPr>
          <p:cNvPr id="3" name="2 Onda"/>
          <p:cNvSpPr/>
          <p:nvPr/>
        </p:nvSpPr>
        <p:spPr>
          <a:xfrm>
            <a:off x="1331640" y="389012"/>
            <a:ext cx="6527241" cy="792088"/>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b="1" dirty="0"/>
              <a:t>IMPORTANCIA DEL RENDIMIENTO ACADÉMICO</a:t>
            </a:r>
            <a:endParaRPr lang="es-EC" b="1" dirty="0">
              <a:solidFill>
                <a:srgbClr val="FF0000"/>
              </a:solidFill>
              <a:latin typeface="Algerian" pitchFamily="82" charset="0"/>
            </a:endParaRPr>
          </a:p>
        </p:txBody>
      </p:sp>
      <p:pic>
        <p:nvPicPr>
          <p:cNvPr id="5246" name="Picture 126" descr="M:\Images\Foto001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5387" y="2017297"/>
            <a:ext cx="2852375" cy="3001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3494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32"/>
          <p:cNvSpPr>
            <a:spLocks noChangeArrowheads="1"/>
          </p:cNvSpPr>
          <p:nvPr/>
        </p:nvSpPr>
        <p:spPr bwMode="auto">
          <a:xfrm>
            <a:off x="2845112" y="2978070"/>
            <a:ext cx="4025885" cy="431800"/>
          </a:xfrm>
          <a:prstGeom prst="roundRect">
            <a:avLst>
              <a:gd name="adj" fmla="val 16667"/>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000" b="0">
              <a:solidFill>
                <a:schemeClr val="tx1"/>
              </a:solidFill>
              <a:cs typeface="Arial" charset="0"/>
            </a:endParaRPr>
          </a:p>
        </p:txBody>
      </p:sp>
      <p:sp>
        <p:nvSpPr>
          <p:cNvPr id="20483" name="Rectangle 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lnSpc>
                <a:spcPct val="100000"/>
              </a:lnSpc>
              <a:spcBef>
                <a:spcPct val="0"/>
              </a:spcBef>
              <a:buClrTx/>
              <a:buSzTx/>
            </a:pPr>
            <a:endParaRPr lang="es-EC" sz="1800" b="0">
              <a:solidFill>
                <a:schemeClr val="tx1"/>
              </a:solidFill>
            </a:endParaRPr>
          </a:p>
        </p:txBody>
      </p:sp>
      <p:sp>
        <p:nvSpPr>
          <p:cNvPr id="88091" name="Rectangle 27"/>
          <p:cNvSpPr>
            <a:spLocks noChangeArrowheads="1"/>
          </p:cNvSpPr>
          <p:nvPr/>
        </p:nvSpPr>
        <p:spPr bwMode="auto">
          <a:xfrm>
            <a:off x="1306513" y="100013"/>
            <a:ext cx="6578600" cy="625475"/>
          </a:xfrm>
          <a:prstGeom prst="rect">
            <a:avLst/>
          </a:prstGeom>
          <a:noFill/>
          <a:ln w="9525">
            <a:noFill/>
            <a:miter lim="800000"/>
            <a:headEnd/>
            <a:tailEnd/>
          </a:ln>
          <a:effectLst>
            <a:outerShdw dist="35921" dir="2700000" algn="ctr" rotWithShape="0">
              <a:schemeClr val="tx1"/>
            </a:outerShdw>
          </a:effectLst>
        </p:spPr>
        <p:txBody>
          <a:bodyPr anchor="ctr"/>
          <a:lstStyle/>
          <a:p>
            <a:pPr algn="ctr" eaLnBrk="0" hangingPunct="0">
              <a:lnSpc>
                <a:spcPct val="100000"/>
              </a:lnSpc>
              <a:spcBef>
                <a:spcPct val="0"/>
              </a:spcBef>
              <a:buClrTx/>
              <a:buSzTx/>
              <a:defRPr/>
            </a:pPr>
            <a:r>
              <a:rPr lang="es-ES" sz="3600" b="1" dirty="0"/>
              <a:t>CLASES DE EVALUACIÓN</a:t>
            </a:r>
            <a:endParaRPr lang="es-ES_tradnl" sz="3400" b="0" dirty="0">
              <a:solidFill>
                <a:srgbClr val="FFFF00"/>
              </a:solidFill>
              <a:latin typeface="Impact" pitchFamily="34" charset="0"/>
            </a:endParaRPr>
          </a:p>
        </p:txBody>
      </p:sp>
      <p:pic>
        <p:nvPicPr>
          <p:cNvPr id="20493" name="Picture 9" descr="espe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313" y="152400"/>
            <a:ext cx="839787" cy="1028700"/>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0496" name="Freeform 9"/>
          <p:cNvSpPr>
            <a:spLocks/>
          </p:cNvSpPr>
          <p:nvPr/>
        </p:nvSpPr>
        <p:spPr bwMode="auto">
          <a:xfrm rot="12072818" flipH="1" flipV="1">
            <a:off x="2043117" y="1685181"/>
            <a:ext cx="742950" cy="790575"/>
          </a:xfrm>
          <a:custGeom>
            <a:avLst/>
            <a:gdLst>
              <a:gd name="T0" fmla="*/ 2147483647 w 566"/>
              <a:gd name="T1" fmla="*/ 2147483647 h 536"/>
              <a:gd name="T2" fmla="*/ 0 w 566"/>
              <a:gd name="T3" fmla="*/ 2147483647 h 536"/>
              <a:gd name="T4" fmla="*/ 2147483647 w 566"/>
              <a:gd name="T5" fmla="*/ 2147483647 h 536"/>
              <a:gd name="T6" fmla="*/ 2147483647 w 566"/>
              <a:gd name="T7" fmla="*/ 2147483647 h 536"/>
              <a:gd name="T8" fmla="*/ 2147483647 w 566"/>
              <a:gd name="T9" fmla="*/ 2147483647 h 536"/>
              <a:gd name="T10" fmla="*/ 2147483647 w 566"/>
              <a:gd name="T11" fmla="*/ 2147483647 h 536"/>
              <a:gd name="T12" fmla="*/ 2147483647 w 566"/>
              <a:gd name="T13" fmla="*/ 2147483647 h 536"/>
              <a:gd name="T14" fmla="*/ 0 60000 65536"/>
              <a:gd name="T15" fmla="*/ 0 60000 65536"/>
              <a:gd name="T16" fmla="*/ 0 60000 65536"/>
              <a:gd name="T17" fmla="*/ 0 60000 65536"/>
              <a:gd name="T18" fmla="*/ 0 60000 65536"/>
              <a:gd name="T19" fmla="*/ 0 60000 65536"/>
              <a:gd name="T20" fmla="*/ 0 60000 65536"/>
              <a:gd name="T21" fmla="*/ 0 w 566"/>
              <a:gd name="T22" fmla="*/ 0 h 536"/>
              <a:gd name="T23" fmla="*/ 566 w 566"/>
              <a:gd name="T24" fmla="*/ 536 h 5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6" h="536">
                <a:moveTo>
                  <a:pt x="82" y="364"/>
                </a:moveTo>
                <a:lnTo>
                  <a:pt x="0" y="342"/>
                </a:lnTo>
                <a:lnTo>
                  <a:pt x="106" y="536"/>
                </a:lnTo>
                <a:lnTo>
                  <a:pt x="336" y="430"/>
                </a:lnTo>
                <a:lnTo>
                  <a:pt x="252" y="406"/>
                </a:lnTo>
                <a:cubicBezTo>
                  <a:pt x="252" y="406"/>
                  <a:pt x="408" y="144"/>
                  <a:pt x="566" y="162"/>
                </a:cubicBezTo>
                <a:cubicBezTo>
                  <a:pt x="234" y="0"/>
                  <a:pt x="82" y="364"/>
                  <a:pt x="82" y="364"/>
                </a:cubicBezTo>
                <a:close/>
              </a:path>
            </a:pathLst>
          </a:custGeom>
          <a:gradFill rotWithShape="1">
            <a:gsLst>
              <a:gs pos="0">
                <a:srgbClr val="FFFFFF"/>
              </a:gs>
              <a:gs pos="100000">
                <a:srgbClr val="767676">
                  <a:alpha val="10999"/>
                </a:srgb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a:p>
        </p:txBody>
      </p:sp>
      <p:sp>
        <p:nvSpPr>
          <p:cNvPr id="20499" name="Freeform 9"/>
          <p:cNvSpPr>
            <a:spLocks/>
          </p:cNvSpPr>
          <p:nvPr/>
        </p:nvSpPr>
        <p:spPr bwMode="auto">
          <a:xfrm rot="16607549" flipH="1" flipV="1">
            <a:off x="6318441" y="2074844"/>
            <a:ext cx="742950" cy="790575"/>
          </a:xfrm>
          <a:custGeom>
            <a:avLst/>
            <a:gdLst>
              <a:gd name="T0" fmla="*/ 2147483647 w 566"/>
              <a:gd name="T1" fmla="*/ 2147483647 h 536"/>
              <a:gd name="T2" fmla="*/ 0 w 566"/>
              <a:gd name="T3" fmla="*/ 2147483647 h 536"/>
              <a:gd name="T4" fmla="*/ 2147483647 w 566"/>
              <a:gd name="T5" fmla="*/ 2147483647 h 536"/>
              <a:gd name="T6" fmla="*/ 2147483647 w 566"/>
              <a:gd name="T7" fmla="*/ 2147483647 h 536"/>
              <a:gd name="T8" fmla="*/ 2147483647 w 566"/>
              <a:gd name="T9" fmla="*/ 2147483647 h 536"/>
              <a:gd name="T10" fmla="*/ 2147483647 w 566"/>
              <a:gd name="T11" fmla="*/ 2147483647 h 536"/>
              <a:gd name="T12" fmla="*/ 2147483647 w 566"/>
              <a:gd name="T13" fmla="*/ 2147483647 h 536"/>
              <a:gd name="T14" fmla="*/ 0 60000 65536"/>
              <a:gd name="T15" fmla="*/ 0 60000 65536"/>
              <a:gd name="T16" fmla="*/ 0 60000 65536"/>
              <a:gd name="T17" fmla="*/ 0 60000 65536"/>
              <a:gd name="T18" fmla="*/ 0 60000 65536"/>
              <a:gd name="T19" fmla="*/ 0 60000 65536"/>
              <a:gd name="T20" fmla="*/ 0 60000 65536"/>
              <a:gd name="T21" fmla="*/ 0 w 566"/>
              <a:gd name="T22" fmla="*/ 0 h 536"/>
              <a:gd name="T23" fmla="*/ 566 w 566"/>
              <a:gd name="T24" fmla="*/ 536 h 5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6" h="536">
                <a:moveTo>
                  <a:pt x="82" y="364"/>
                </a:moveTo>
                <a:lnTo>
                  <a:pt x="0" y="342"/>
                </a:lnTo>
                <a:lnTo>
                  <a:pt x="106" y="536"/>
                </a:lnTo>
                <a:lnTo>
                  <a:pt x="336" y="430"/>
                </a:lnTo>
                <a:lnTo>
                  <a:pt x="252" y="406"/>
                </a:lnTo>
                <a:cubicBezTo>
                  <a:pt x="252" y="406"/>
                  <a:pt x="408" y="144"/>
                  <a:pt x="566" y="162"/>
                </a:cubicBezTo>
                <a:cubicBezTo>
                  <a:pt x="234" y="0"/>
                  <a:pt x="82" y="364"/>
                  <a:pt x="82" y="364"/>
                </a:cubicBezTo>
                <a:close/>
              </a:path>
            </a:pathLst>
          </a:custGeom>
          <a:gradFill rotWithShape="1">
            <a:gsLst>
              <a:gs pos="0">
                <a:srgbClr val="FFFFFF"/>
              </a:gs>
              <a:gs pos="100000">
                <a:srgbClr val="767676">
                  <a:alpha val="10999"/>
                </a:srgb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4026270138"/>
              </p:ext>
            </p:extLst>
          </p:nvPr>
        </p:nvGraphicFramePr>
        <p:xfrm>
          <a:off x="8172400" y="116632"/>
          <a:ext cx="864096" cy="922100"/>
        </p:xfrm>
        <a:graphic>
          <a:graphicData uri="http://schemas.openxmlformats.org/presentationml/2006/ole">
            <mc:AlternateContent xmlns:mc="http://schemas.openxmlformats.org/markup-compatibility/2006">
              <mc:Choice xmlns:v="urn:schemas-microsoft-com:vml" Requires="v">
                <p:oleObj spid="_x0000_s6298" name="Picture" r:id="rId5" imgW="4574540" imgH="3797300" progId="Word.Picture.8">
                  <p:embed/>
                </p:oleObj>
              </mc:Choice>
              <mc:Fallback>
                <p:oleObj name="Picture" r:id="rId5" imgW="4574540" imgH="3797300" progId="Word.Picture.8">
                  <p:embed/>
                  <p:pic>
                    <p:nvPicPr>
                      <p:cNvPr id="0" name="13 Obj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2400" y="116632"/>
                        <a:ext cx="864096" cy="922100"/>
                      </a:xfrm>
                      <a:prstGeom prst="rect">
                        <a:avLst/>
                      </a:prstGeom>
                      <a:noFill/>
                      <a:ln>
                        <a:noFill/>
                      </a:ln>
                    </p:spPr>
                  </p:pic>
                </p:oleObj>
              </mc:Fallback>
            </mc:AlternateContent>
          </a:graphicData>
        </a:graphic>
      </p:graphicFrame>
      <p:sp>
        <p:nvSpPr>
          <p:cNvPr id="12" name="11 Rectángulo redondeado"/>
          <p:cNvSpPr/>
          <p:nvPr/>
        </p:nvSpPr>
        <p:spPr>
          <a:xfrm>
            <a:off x="1306513" y="656902"/>
            <a:ext cx="6793879" cy="219075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C" sz="2000" dirty="0" smtClean="0">
                <a:solidFill>
                  <a:schemeClr val="tx1"/>
                </a:solidFill>
              </a:rPr>
              <a:t>LA </a:t>
            </a:r>
            <a:r>
              <a:rPr lang="es-EC" sz="2400" dirty="0" smtClean="0">
                <a:solidFill>
                  <a:schemeClr val="tx1"/>
                </a:solidFill>
              </a:rPr>
              <a:t>EVALUACIÓN</a:t>
            </a:r>
            <a:r>
              <a:rPr lang="es-EC" sz="2000" dirty="0" smtClean="0">
                <a:solidFill>
                  <a:schemeClr val="tx1"/>
                </a:solidFill>
              </a:rPr>
              <a:t> </a:t>
            </a:r>
            <a:r>
              <a:rPr lang="es-EC" dirty="0" smtClean="0">
                <a:solidFill>
                  <a:schemeClr val="tx1"/>
                </a:solidFill>
              </a:rPr>
              <a:t>nos permite saber en </a:t>
            </a:r>
            <a:r>
              <a:rPr lang="es-EC" dirty="0">
                <a:solidFill>
                  <a:schemeClr val="tx1"/>
                </a:solidFill>
              </a:rPr>
              <a:t>qué medida el proceso de </a:t>
            </a:r>
            <a:r>
              <a:rPr lang="es-EC" dirty="0" smtClean="0">
                <a:solidFill>
                  <a:schemeClr val="tx1"/>
                </a:solidFill>
              </a:rPr>
              <a:t>enseñanza  </a:t>
            </a:r>
            <a:r>
              <a:rPr lang="es-EC" dirty="0">
                <a:solidFill>
                  <a:schemeClr val="tx1"/>
                </a:solidFill>
              </a:rPr>
              <a:t>logra sus objetivos fundamentales y confronta las metas fijadas con las realmente alcanzadas.  </a:t>
            </a:r>
          </a:p>
          <a:p>
            <a:pPr algn="ctr"/>
            <a:endParaRPr lang="es-EC" dirty="0"/>
          </a:p>
        </p:txBody>
      </p:sp>
      <p:sp>
        <p:nvSpPr>
          <p:cNvPr id="13" name="12 Rectángulo"/>
          <p:cNvSpPr/>
          <p:nvPr/>
        </p:nvSpPr>
        <p:spPr>
          <a:xfrm>
            <a:off x="-2916832" y="3393262"/>
            <a:ext cx="2137593" cy="369332"/>
          </a:xfrm>
          <a:prstGeom prst="rect">
            <a:avLst/>
          </a:prstGeom>
        </p:spPr>
        <p:txBody>
          <a:bodyPr wrap="square">
            <a:spAutoFit/>
          </a:bodyPr>
          <a:lstStyle/>
          <a:p>
            <a:pPr algn="just"/>
            <a:r>
              <a:rPr lang="es-ES" dirty="0" smtClean="0"/>
              <a:t>.</a:t>
            </a:r>
            <a:endParaRPr lang="es-EC" dirty="0"/>
          </a:p>
        </p:txBody>
      </p:sp>
      <p:sp>
        <p:nvSpPr>
          <p:cNvPr id="6" name="5 Rectángulo"/>
          <p:cNvSpPr/>
          <p:nvPr/>
        </p:nvSpPr>
        <p:spPr>
          <a:xfrm>
            <a:off x="6689916" y="3133816"/>
            <a:ext cx="2165498" cy="311041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a:solidFill>
                  <a:schemeClr val="tx1"/>
                </a:solidFill>
              </a:rPr>
              <a:t>La </a:t>
            </a:r>
            <a:r>
              <a:rPr lang="es-ES" dirty="0" smtClean="0">
                <a:solidFill>
                  <a:schemeClr val="tx1"/>
                </a:solidFill>
              </a:rPr>
              <a:t>evaluación mixta </a:t>
            </a:r>
            <a:r>
              <a:rPr lang="es-ES" dirty="0"/>
              <a:t>es la que resulta de combinar la apreciación subjetiva del profesor con los </a:t>
            </a:r>
            <a:r>
              <a:rPr lang="es-ES" dirty="0" err="1"/>
              <a:t>tests</a:t>
            </a:r>
            <a:r>
              <a:rPr lang="es-ES" dirty="0"/>
              <a:t>, o con las estadísticas, o con ambas cosas.</a:t>
            </a:r>
            <a:endParaRPr lang="es-EC" dirty="0"/>
          </a:p>
          <a:p>
            <a:pPr algn="ctr"/>
            <a:endParaRPr lang="es-EC" dirty="0"/>
          </a:p>
        </p:txBody>
      </p:sp>
      <p:sp>
        <p:nvSpPr>
          <p:cNvPr id="3" name="2 Rectángulo"/>
          <p:cNvSpPr/>
          <p:nvPr/>
        </p:nvSpPr>
        <p:spPr>
          <a:xfrm>
            <a:off x="352661" y="3162438"/>
            <a:ext cx="2124744" cy="311041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a:solidFill>
                  <a:schemeClr val="tx1"/>
                </a:solidFill>
              </a:rPr>
              <a:t>La evaluación subjetiva </a:t>
            </a:r>
            <a:r>
              <a:rPr lang="es-ES" dirty="0"/>
              <a:t>es aquella que depende totalmente del juicio que el profesor hace del alumno sin más ayuda que sus ojos, oídos y raciocinio</a:t>
            </a:r>
            <a:endParaRPr lang="es-EC" dirty="0"/>
          </a:p>
          <a:p>
            <a:pPr algn="ctr"/>
            <a:endParaRPr lang="es-EC" dirty="0"/>
          </a:p>
        </p:txBody>
      </p:sp>
      <p:sp>
        <p:nvSpPr>
          <p:cNvPr id="20" name="19 Rectángulo"/>
          <p:cNvSpPr/>
          <p:nvPr/>
        </p:nvSpPr>
        <p:spPr>
          <a:xfrm>
            <a:off x="3485770" y="3162438"/>
            <a:ext cx="2165498" cy="31104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solidFill>
                  <a:schemeClr val="bg1"/>
                </a:solidFill>
              </a:rPr>
              <a:t>La evaluación objetiva</a:t>
            </a:r>
            <a:r>
              <a:rPr lang="es-ES" dirty="0">
                <a:solidFill>
                  <a:schemeClr val="tx1"/>
                </a:solidFill>
              </a:rPr>
              <a:t> </a:t>
            </a:r>
            <a:r>
              <a:rPr lang="es-ES" dirty="0"/>
              <a:t>es la que resulta de la aplicación por el reloj – cronómetro, la cinta métrica, las repeticiones y                          la precisión</a:t>
            </a:r>
            <a:endParaRPr lang="es-EC" dirty="0"/>
          </a:p>
        </p:txBody>
      </p:sp>
      <p:sp>
        <p:nvSpPr>
          <p:cNvPr id="21" name="AutoShape 32"/>
          <p:cNvSpPr>
            <a:spLocks noChangeArrowheads="1"/>
          </p:cNvSpPr>
          <p:nvPr/>
        </p:nvSpPr>
        <p:spPr bwMode="auto">
          <a:xfrm>
            <a:off x="6689916" y="5874849"/>
            <a:ext cx="2240035" cy="656067"/>
          </a:xfrm>
          <a:prstGeom prst="ellipse">
            <a:avLst/>
          </a:pr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3200" b="0">
              <a:solidFill>
                <a:schemeClr val="tx1"/>
              </a:solidFill>
              <a:cs typeface="Arial" charset="0"/>
            </a:endParaRPr>
          </a:p>
        </p:txBody>
      </p:sp>
      <p:sp>
        <p:nvSpPr>
          <p:cNvPr id="22" name="AutoShape 32"/>
          <p:cNvSpPr>
            <a:spLocks noChangeArrowheads="1"/>
          </p:cNvSpPr>
          <p:nvPr/>
        </p:nvSpPr>
        <p:spPr bwMode="auto">
          <a:xfrm>
            <a:off x="352661" y="5943364"/>
            <a:ext cx="2124744" cy="717412"/>
          </a:xfrm>
          <a:prstGeom prst="ellipse">
            <a:avLst/>
          </a:pr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3200" b="0">
              <a:solidFill>
                <a:schemeClr val="tx1"/>
              </a:solidFill>
              <a:cs typeface="Arial" charset="0"/>
            </a:endParaRPr>
          </a:p>
        </p:txBody>
      </p:sp>
      <p:sp>
        <p:nvSpPr>
          <p:cNvPr id="20518" name="AutoShape 32"/>
          <p:cNvSpPr>
            <a:spLocks noChangeArrowheads="1"/>
          </p:cNvSpPr>
          <p:nvPr/>
        </p:nvSpPr>
        <p:spPr bwMode="auto">
          <a:xfrm>
            <a:off x="3485770" y="5891179"/>
            <a:ext cx="2165498" cy="893880"/>
          </a:xfrm>
          <a:prstGeom prst="ellipse">
            <a:avLst/>
          </a:pr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3200" b="0">
              <a:solidFill>
                <a:schemeClr val="tx1"/>
              </a:solidFill>
              <a:cs typeface="Arial" charset="0"/>
            </a:endParaRPr>
          </a:p>
        </p:txBody>
      </p:sp>
    </p:spTree>
    <p:extLst>
      <p:ext uri="{BB962C8B-B14F-4D97-AF65-F5344CB8AC3E}">
        <p14:creationId xmlns:p14="http://schemas.microsoft.com/office/powerpoint/2010/main" val="2576795922"/>
      </p:ext>
    </p:extLst>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6"/>
          <p:cNvSpPr>
            <a:spLocks noChangeArrowheads="1"/>
          </p:cNvSpPr>
          <p:nvPr/>
        </p:nvSpPr>
        <p:spPr bwMode="auto">
          <a:xfrm>
            <a:off x="637093" y="2348880"/>
            <a:ext cx="8067675" cy="2709982"/>
          </a:xfrm>
          <a:prstGeom prst="roundRect">
            <a:avLst>
              <a:gd name="adj" fmla="val 14491"/>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lgn="just">
              <a:lnSpc>
                <a:spcPct val="130000"/>
              </a:lnSpc>
              <a:buClr>
                <a:srgbClr val="49788D"/>
              </a:buClr>
              <a:buSzPct val="135000"/>
              <a:buFont typeface="Wingdings" pitchFamily="2" charset="2"/>
              <a:buChar char="v"/>
              <a:defRPr/>
            </a:pPr>
            <a:r>
              <a:rPr lang="es-ES" sz="2000" dirty="0"/>
              <a:t>La evaluación debe organizarse con sentido práctico, </a:t>
            </a:r>
            <a:endParaRPr lang="es-ES" sz="2000" dirty="0" smtClean="0"/>
          </a:p>
          <a:p>
            <a:pPr algn="just">
              <a:lnSpc>
                <a:spcPct val="130000"/>
              </a:lnSpc>
              <a:buClr>
                <a:srgbClr val="49788D"/>
              </a:buClr>
              <a:buSzPct val="135000"/>
              <a:buFont typeface="Wingdings" pitchFamily="2" charset="2"/>
              <a:buNone/>
              <a:defRPr/>
            </a:pPr>
            <a:r>
              <a:rPr lang="es-ES" sz="2000" dirty="0" smtClean="0"/>
              <a:t>es </a:t>
            </a:r>
            <a:r>
              <a:rPr lang="es-ES" sz="2000" dirty="0"/>
              <a:t>decir, capaz de alcanzar sus propósitos. </a:t>
            </a:r>
            <a:endParaRPr lang="es-ES" sz="2000" dirty="0" smtClean="0"/>
          </a:p>
          <a:p>
            <a:pPr marL="342900" indent="-342900" algn="just">
              <a:lnSpc>
                <a:spcPct val="130000"/>
              </a:lnSpc>
              <a:buClr>
                <a:srgbClr val="49788D"/>
              </a:buClr>
              <a:buSzPct val="135000"/>
              <a:buFont typeface="Wingdings" pitchFamily="2" charset="2"/>
              <a:buChar char="v"/>
              <a:defRPr/>
            </a:pPr>
            <a:r>
              <a:rPr lang="es-ES" sz="2000" dirty="0" smtClean="0"/>
              <a:t>Puede </a:t>
            </a:r>
            <a:r>
              <a:rPr lang="es-ES" sz="2000" dirty="0"/>
              <a:t>organizarse de diversas formas y los instrumentos son amplios. Debe huir de lo utópico e irrealizable, </a:t>
            </a:r>
            <a:endParaRPr lang="es-ES" sz="2000" dirty="0" smtClean="0"/>
          </a:p>
          <a:p>
            <a:pPr marL="342900" indent="-342900" algn="just">
              <a:lnSpc>
                <a:spcPct val="130000"/>
              </a:lnSpc>
              <a:buClr>
                <a:srgbClr val="49788D"/>
              </a:buClr>
              <a:buSzPct val="135000"/>
              <a:buFont typeface="Wingdings" pitchFamily="2" charset="2"/>
              <a:buChar char="v"/>
              <a:defRPr/>
            </a:pPr>
            <a:r>
              <a:rPr lang="es-ES" sz="2000" dirty="0" smtClean="0"/>
              <a:t>Pero </a:t>
            </a:r>
            <a:r>
              <a:rPr lang="es-ES" sz="2000" dirty="0"/>
              <a:t>tampoco se planteará de forma tan elemental y simple que estanque al profesor y sus alumnos en la mediocridad. </a:t>
            </a:r>
            <a:endParaRPr lang="es-EC" sz="2000" b="1" dirty="0">
              <a:effectLst>
                <a:outerShdw blurRad="38100" dist="38100" dir="2700000" algn="tl">
                  <a:srgbClr val="000000"/>
                </a:outerShdw>
              </a:effectLst>
              <a:ea typeface="SimSun" pitchFamily="2" charset="-122"/>
              <a:cs typeface="Arial" charset="0"/>
            </a:endParaRPr>
          </a:p>
        </p:txBody>
      </p:sp>
      <p:sp>
        <p:nvSpPr>
          <p:cNvPr id="12304" name="Rectangle 16"/>
          <p:cNvSpPr>
            <a:spLocks noChangeArrowheads="1"/>
          </p:cNvSpPr>
          <p:nvPr/>
        </p:nvSpPr>
        <p:spPr bwMode="auto">
          <a:xfrm>
            <a:off x="1562100" y="379413"/>
            <a:ext cx="6067425" cy="625475"/>
          </a:xfrm>
          <a:prstGeom prst="rect">
            <a:avLst/>
          </a:prstGeom>
          <a:noFill/>
          <a:ln w="9525">
            <a:noFill/>
            <a:miter lim="800000"/>
            <a:headEnd/>
            <a:tailEnd/>
          </a:ln>
          <a:effectLst>
            <a:outerShdw dist="35921" dir="2700000" algn="ctr" rotWithShape="0">
              <a:schemeClr val="tx1"/>
            </a:outerShdw>
          </a:effectLst>
        </p:spPr>
        <p:txBody>
          <a:bodyPr anchor="ctr"/>
          <a:lstStyle/>
          <a:p>
            <a:pPr algn="ctr"/>
            <a:r>
              <a:rPr lang="es-ES" sz="2400" dirty="0"/>
              <a:t>ORGANIZACIÓN Y APLICACIÓN DE LA EVALUACIÓN</a:t>
            </a:r>
            <a:endParaRPr lang="es-EC" sz="2400" b="1" dirty="0"/>
          </a:p>
        </p:txBody>
      </p:sp>
      <p:grpSp>
        <p:nvGrpSpPr>
          <p:cNvPr id="21511" name="Group 23"/>
          <p:cNvGrpSpPr>
            <a:grpSpLocks/>
          </p:cNvGrpSpPr>
          <p:nvPr/>
        </p:nvGrpSpPr>
        <p:grpSpPr bwMode="auto">
          <a:xfrm>
            <a:off x="3526797" y="1168519"/>
            <a:ext cx="2303463" cy="1384300"/>
            <a:chOff x="2135" y="709"/>
            <a:chExt cx="1516" cy="761"/>
          </a:xfrm>
        </p:grpSpPr>
        <p:sp>
          <p:nvSpPr>
            <p:cNvPr id="21529"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0">
                <a:solidFill>
                  <a:schemeClr val="tx1"/>
                </a:solidFill>
                <a:cs typeface="Arial" charset="0"/>
              </a:endParaRPr>
            </a:p>
          </p:txBody>
        </p:sp>
        <p:sp>
          <p:nvSpPr>
            <p:cNvPr id="2" name="Oval 33"/>
            <p:cNvSpPr>
              <a:spLocks noChangeArrowheads="1"/>
            </p:cNvSpPr>
            <p:nvPr/>
          </p:nvSpPr>
          <p:spPr bwMode="auto">
            <a:xfrm>
              <a:off x="2306" y="709"/>
              <a:ext cx="1164" cy="578"/>
            </a:xfrm>
            <a:prstGeom prst="ellipse">
              <a:avLst/>
            </a:prstGeom>
            <a:gradFill rotWithShape="1">
              <a:gsLst>
                <a:gs pos="0">
                  <a:srgbClr val="BEDCAE">
                    <a:alpha val="42999"/>
                  </a:srgbClr>
                </a:gs>
                <a:gs pos="100000">
                  <a:srgbClr val="567A5C">
                    <a:alpha val="38000"/>
                  </a:srgbClr>
                </a:gs>
              </a:gsLst>
              <a:path path="shape">
                <a:fillToRect l="50000" t="50000" r="50000" b="50000"/>
              </a:path>
            </a:gradFill>
            <a:ln w="76200" algn="ctr">
              <a:solidFill>
                <a:srgbClr val="FFFFFF">
                  <a:alpha val="29019"/>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endParaRPr lang="es-ES" sz="1500" b="0">
                <a:solidFill>
                  <a:srgbClr val="FFFFFF"/>
                </a:solidFill>
                <a:effectLst>
                  <a:outerShdw blurRad="38100" dist="38100" dir="2700000" algn="tl">
                    <a:srgbClr val="000000"/>
                  </a:outerShdw>
                </a:effectLst>
                <a:latin typeface="Impact" pitchFamily="34" charset="0"/>
                <a:cs typeface="Arial" charset="0"/>
              </a:endParaRPr>
            </a:p>
          </p:txBody>
        </p:sp>
      </p:grpSp>
      <p:sp>
        <p:nvSpPr>
          <p:cNvPr id="12310" name="Text Box 14"/>
          <p:cNvSpPr txBox="1">
            <a:spLocks noChangeArrowheads="1"/>
          </p:cNvSpPr>
          <p:nvPr/>
        </p:nvSpPr>
        <p:spPr bwMode="auto">
          <a:xfrm>
            <a:off x="4008327" y="1479118"/>
            <a:ext cx="2155825" cy="430213"/>
          </a:xfrm>
          <a:prstGeom prst="rect">
            <a:avLst/>
          </a:prstGeom>
          <a:noFill/>
          <a:ln w="9525">
            <a:noFill/>
            <a:miter lim="800000"/>
            <a:headEnd/>
            <a:tailEnd/>
          </a:ln>
          <a:effectLst>
            <a:outerShdw dist="17961" dir="2700000" algn="ctr" rotWithShape="0">
              <a:schemeClr val="tx1"/>
            </a:outerShdw>
          </a:effectLst>
        </p:spPr>
        <p:txBody>
          <a:bodyPr>
            <a:spAutoFit/>
          </a:bodyPr>
          <a:lstStyle/>
          <a:p>
            <a:pPr>
              <a:lnSpc>
                <a:spcPct val="100000"/>
              </a:lnSpc>
              <a:spcBef>
                <a:spcPct val="0"/>
              </a:spcBef>
              <a:buClrTx/>
              <a:buSzTx/>
              <a:defRPr/>
            </a:pPr>
            <a:r>
              <a:rPr lang="es-ES" sz="2200" dirty="0" smtClean="0">
                <a:latin typeface="Impact" pitchFamily="34" charset="0"/>
                <a:cs typeface="Arial" charset="0"/>
              </a:rPr>
              <a:t>ANÁLISIS</a:t>
            </a:r>
            <a:endParaRPr lang="es-ES" sz="2200" b="0" dirty="0">
              <a:latin typeface="Impact" pitchFamily="34" charset="0"/>
              <a:cs typeface="Arial" charset="0"/>
            </a:endParaRPr>
          </a:p>
        </p:txBody>
      </p:sp>
      <p:sp>
        <p:nvSpPr>
          <p:cNvPr id="21513" name="AutoShape 32"/>
          <p:cNvSpPr>
            <a:spLocks noChangeArrowheads="1"/>
          </p:cNvSpPr>
          <p:nvPr/>
        </p:nvSpPr>
        <p:spPr bwMode="auto">
          <a:xfrm>
            <a:off x="4248150" y="6094115"/>
            <a:ext cx="4932363" cy="503237"/>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0">
              <a:solidFill>
                <a:schemeClr val="tx1"/>
              </a:solidFill>
              <a:cs typeface="Arial" charset="0"/>
            </a:endParaRPr>
          </a:p>
        </p:txBody>
      </p:sp>
      <p:sp>
        <p:nvSpPr>
          <p:cNvPr id="21514" name="AutoShape 32"/>
          <p:cNvSpPr>
            <a:spLocks noChangeArrowheads="1"/>
          </p:cNvSpPr>
          <p:nvPr/>
        </p:nvSpPr>
        <p:spPr bwMode="auto">
          <a:xfrm>
            <a:off x="0" y="6019800"/>
            <a:ext cx="4932363" cy="50323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0">
              <a:solidFill>
                <a:schemeClr val="tx1"/>
              </a:solidFill>
              <a:cs typeface="Arial" charset="0"/>
            </a:endParaRPr>
          </a:p>
        </p:txBody>
      </p:sp>
      <p:pic>
        <p:nvPicPr>
          <p:cNvPr id="21521" name="Picture 9" descr="espe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38" y="247510"/>
            <a:ext cx="854695" cy="839788"/>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graphicFrame>
        <p:nvGraphicFramePr>
          <p:cNvPr id="4" name="3 Objeto"/>
          <p:cNvGraphicFramePr>
            <a:graphicFrameLocks noChangeAspect="1"/>
          </p:cNvGraphicFramePr>
          <p:nvPr>
            <p:extLst>
              <p:ext uri="{D42A27DB-BD31-4B8C-83A1-F6EECF244321}">
                <p14:modId xmlns:p14="http://schemas.microsoft.com/office/powerpoint/2010/main" val="2052669732"/>
              </p:ext>
            </p:extLst>
          </p:nvPr>
        </p:nvGraphicFramePr>
        <p:xfrm>
          <a:off x="7884368" y="193371"/>
          <a:ext cx="869257" cy="871538"/>
        </p:xfrm>
        <a:graphic>
          <a:graphicData uri="http://schemas.openxmlformats.org/presentationml/2006/ole">
            <mc:AlternateContent xmlns:mc="http://schemas.openxmlformats.org/markup-compatibility/2006">
              <mc:Choice xmlns:v="urn:schemas-microsoft-com:vml" Requires="v">
                <p:oleObj spid="_x0000_s8342" name="Picture" r:id="rId4" imgW="4574540" imgH="3797300" progId="Word.Picture.8">
                  <p:embed/>
                </p:oleObj>
              </mc:Choice>
              <mc:Fallback>
                <p:oleObj name="Picture" r:id="rId4" imgW="4574540" imgH="3797300" progId="Word.Picture.8">
                  <p:embed/>
                  <p:pic>
                    <p:nvPicPr>
                      <p:cNvPr id="0" name="13 Obj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4368" y="193371"/>
                        <a:ext cx="869257" cy="87153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784701824"/>
      </p:ext>
    </p:extLst>
  </p:cSld>
  <p:clrMapOvr>
    <a:masterClrMapping/>
  </p:clrMapOvr>
  <p:transition>
    <p:strips dir="l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AutoShape 32"/>
          <p:cNvSpPr>
            <a:spLocks noChangeArrowheads="1"/>
          </p:cNvSpPr>
          <p:nvPr/>
        </p:nvSpPr>
        <p:spPr bwMode="auto">
          <a:xfrm>
            <a:off x="4248150" y="6277716"/>
            <a:ext cx="4932363" cy="503237"/>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0">
              <a:solidFill>
                <a:schemeClr val="tx1"/>
              </a:solidFill>
              <a:cs typeface="Arial" charset="0"/>
            </a:endParaRPr>
          </a:p>
        </p:txBody>
      </p:sp>
      <p:sp>
        <p:nvSpPr>
          <p:cNvPr id="22533" name="AutoShape 32"/>
          <p:cNvSpPr>
            <a:spLocks noChangeArrowheads="1"/>
          </p:cNvSpPr>
          <p:nvPr/>
        </p:nvSpPr>
        <p:spPr bwMode="auto">
          <a:xfrm>
            <a:off x="188913" y="6277716"/>
            <a:ext cx="4932363" cy="50323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0">
              <a:solidFill>
                <a:schemeClr val="tx1"/>
              </a:solidFill>
              <a:cs typeface="Arial" charset="0"/>
            </a:endParaRPr>
          </a:p>
        </p:txBody>
      </p:sp>
      <p:pic>
        <p:nvPicPr>
          <p:cNvPr id="22534" name="Picture 9" descr="espe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913" y="165100"/>
            <a:ext cx="868589" cy="743620"/>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483768" y="404664"/>
            <a:ext cx="4075931" cy="707886"/>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ES" sz="2000" b="1" dirty="0"/>
              <a:t>ACTIVIDADES </a:t>
            </a:r>
            <a:endParaRPr lang="es-ES" sz="2000" b="1" dirty="0" smtClean="0"/>
          </a:p>
          <a:p>
            <a:pPr algn="ctr"/>
            <a:r>
              <a:rPr lang="es-ES" sz="2000" b="1" dirty="0" smtClean="0"/>
              <a:t>EXTRACURRICULARES</a:t>
            </a:r>
            <a:endParaRPr lang="es-EC" sz="2000" b="1" dirty="0">
              <a:solidFill>
                <a:schemeClr val="bg1"/>
              </a:solidFill>
            </a:endParaRPr>
          </a:p>
        </p:txBody>
      </p:sp>
      <p:graphicFrame>
        <p:nvGraphicFramePr>
          <p:cNvPr id="3" name="2 Diagrama"/>
          <p:cNvGraphicFramePr/>
          <p:nvPr>
            <p:extLst>
              <p:ext uri="{D42A27DB-BD31-4B8C-83A1-F6EECF244321}">
                <p14:modId xmlns:p14="http://schemas.microsoft.com/office/powerpoint/2010/main" val="640820784"/>
              </p:ext>
            </p:extLst>
          </p:nvPr>
        </p:nvGraphicFramePr>
        <p:xfrm>
          <a:off x="323528" y="1151426"/>
          <a:ext cx="8352928" cy="51060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3 Objeto"/>
          <p:cNvGraphicFramePr>
            <a:graphicFrameLocks noChangeAspect="1"/>
          </p:cNvGraphicFramePr>
          <p:nvPr>
            <p:extLst>
              <p:ext uri="{D42A27DB-BD31-4B8C-83A1-F6EECF244321}">
                <p14:modId xmlns:p14="http://schemas.microsoft.com/office/powerpoint/2010/main" val="2988062437"/>
              </p:ext>
            </p:extLst>
          </p:nvPr>
        </p:nvGraphicFramePr>
        <p:xfrm>
          <a:off x="8100392" y="141372"/>
          <a:ext cx="759966" cy="767348"/>
        </p:xfrm>
        <a:graphic>
          <a:graphicData uri="http://schemas.openxmlformats.org/presentationml/2006/ole">
            <mc:AlternateContent xmlns:mc="http://schemas.openxmlformats.org/markup-compatibility/2006">
              <mc:Choice xmlns:v="urn:schemas-microsoft-com:vml" Requires="v">
                <p:oleObj spid="_x0000_s9367" name="Picture" r:id="rId10" imgW="4574540" imgH="3797300" progId="Word.Picture.8">
                  <p:embed/>
                </p:oleObj>
              </mc:Choice>
              <mc:Fallback>
                <p:oleObj name="Picture" r:id="rId10" imgW="4574540" imgH="3797300" progId="Word.Picture.8">
                  <p:embed/>
                  <p:pic>
                    <p:nvPicPr>
                      <p:cNvPr id="0" name="13 Objet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00392" y="141372"/>
                        <a:ext cx="759966" cy="767348"/>
                      </a:xfrm>
                      <a:prstGeom prst="rect">
                        <a:avLst/>
                      </a:prstGeom>
                      <a:noFill/>
                      <a:ln>
                        <a:noFill/>
                      </a:ln>
                    </p:spPr>
                  </p:pic>
                </p:oleObj>
              </mc:Fallback>
            </mc:AlternateContent>
          </a:graphicData>
        </a:graphic>
      </p:graphicFrame>
      <p:sp>
        <p:nvSpPr>
          <p:cNvPr id="6" name="5 Paralelogramo"/>
          <p:cNvSpPr/>
          <p:nvPr/>
        </p:nvSpPr>
        <p:spPr>
          <a:xfrm>
            <a:off x="323528" y="1700808"/>
            <a:ext cx="1216152" cy="396045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smtClean="0"/>
              <a:t>C</a:t>
            </a:r>
          </a:p>
          <a:p>
            <a:pPr algn="ctr"/>
            <a:r>
              <a:rPr lang="es-EC" sz="2000" dirty="0" smtClean="0"/>
              <a:t>R</a:t>
            </a:r>
          </a:p>
          <a:p>
            <a:pPr algn="ctr"/>
            <a:r>
              <a:rPr lang="es-EC" sz="2000" dirty="0" smtClean="0"/>
              <a:t>I</a:t>
            </a:r>
          </a:p>
          <a:p>
            <a:pPr algn="ctr"/>
            <a:r>
              <a:rPr lang="es-EC" sz="2000" dirty="0" smtClean="0"/>
              <a:t>T</a:t>
            </a:r>
          </a:p>
          <a:p>
            <a:pPr algn="ctr"/>
            <a:r>
              <a:rPr lang="es-EC" sz="2000" dirty="0" smtClean="0"/>
              <a:t>E</a:t>
            </a:r>
          </a:p>
          <a:p>
            <a:pPr algn="ctr"/>
            <a:r>
              <a:rPr lang="es-EC" sz="2000" dirty="0" smtClean="0"/>
              <a:t>R</a:t>
            </a:r>
          </a:p>
          <a:p>
            <a:pPr algn="ctr"/>
            <a:r>
              <a:rPr lang="es-EC" sz="2000" dirty="0" smtClean="0"/>
              <a:t>I</a:t>
            </a:r>
          </a:p>
          <a:p>
            <a:pPr algn="ctr"/>
            <a:r>
              <a:rPr lang="es-EC" sz="2000" dirty="0" smtClean="0"/>
              <a:t>O</a:t>
            </a:r>
          </a:p>
          <a:p>
            <a:pPr algn="ctr"/>
            <a:r>
              <a:rPr lang="es-EC" sz="2000" dirty="0" smtClean="0"/>
              <a:t>S</a:t>
            </a:r>
            <a:endParaRPr lang="es-EC" sz="2000" dirty="0"/>
          </a:p>
        </p:txBody>
      </p:sp>
    </p:spTree>
    <p:extLst>
      <p:ext uri="{BB962C8B-B14F-4D97-AF65-F5344CB8AC3E}">
        <p14:creationId xmlns:p14="http://schemas.microsoft.com/office/powerpoint/2010/main" val="3594467384"/>
      </p:ext>
    </p:extLst>
  </p:cSld>
  <p:clrMapOvr>
    <a:masterClrMapping/>
  </p:clrMapOvr>
  <p:transition>
    <p:strips dir="l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827584" y="1224432"/>
            <a:ext cx="7776864" cy="2429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200" b="1" dirty="0">
                <a:solidFill>
                  <a:schemeClr val="tx1"/>
                </a:solidFill>
              </a:rPr>
              <a:t>PARTICIPACIÓN DE ALUMNOS EN ACTIVIDADES EXTRACURRICULARES</a:t>
            </a:r>
            <a:endParaRPr lang="es-EC" sz="2200" dirty="0">
              <a:solidFill>
                <a:schemeClr val="tx1"/>
              </a:solidFill>
            </a:endParaRPr>
          </a:p>
          <a:p>
            <a:pPr algn="just"/>
            <a:r>
              <a:rPr lang="es-ES" sz="2200" dirty="0"/>
              <a:t>En general las actividades extracurriculares son de carácter flexible, por lo que atraen a alumnos con </a:t>
            </a:r>
            <a:r>
              <a:rPr lang="es-ES" sz="2200" dirty="0" smtClean="0"/>
              <a:t>interés  y con diferentes talentos para el desarrollo de </a:t>
            </a:r>
            <a:r>
              <a:rPr lang="es-ES" sz="2200" dirty="0"/>
              <a:t>sus destrezas </a:t>
            </a:r>
            <a:r>
              <a:rPr lang="es-ES" sz="2200" dirty="0" smtClean="0"/>
              <a:t>constituyendo </a:t>
            </a:r>
            <a:r>
              <a:rPr lang="es-ES" sz="2200" dirty="0"/>
              <a:t>una oportunidad </a:t>
            </a:r>
            <a:r>
              <a:rPr lang="es-ES" sz="2200" dirty="0" smtClean="0"/>
              <a:t>para los estudiantes.</a:t>
            </a:r>
            <a:endParaRPr lang="es-EC" sz="2200" dirty="0"/>
          </a:p>
        </p:txBody>
      </p:sp>
      <p:sp>
        <p:nvSpPr>
          <p:cNvPr id="6" name="5 Rectángulo"/>
          <p:cNvSpPr/>
          <p:nvPr/>
        </p:nvSpPr>
        <p:spPr>
          <a:xfrm>
            <a:off x="340886" y="3833664"/>
            <a:ext cx="8640960" cy="283569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endParaRPr lang="es-EC" sz="2200" dirty="0">
              <a:solidFill>
                <a:schemeClr val="tx1"/>
              </a:solidFill>
            </a:endParaRPr>
          </a:p>
          <a:p>
            <a:pPr marL="342900" indent="-342900" algn="just">
              <a:buFont typeface="Wingdings" pitchFamily="2" charset="2"/>
              <a:buChar char="v"/>
            </a:pPr>
            <a:r>
              <a:rPr lang="es-EC" sz="2200" dirty="0">
                <a:solidFill>
                  <a:schemeClr val="tx1"/>
                </a:solidFill>
              </a:rPr>
              <a:t>Por lo general los alumnos de todas las edades pueden participar en diversas actividades extracurriculares en sus respectivas escuelas</a:t>
            </a:r>
            <a:r>
              <a:rPr lang="es-EC" sz="2200" dirty="0" smtClean="0">
                <a:solidFill>
                  <a:schemeClr val="tx1"/>
                </a:solidFill>
              </a:rPr>
              <a:t>.</a:t>
            </a:r>
          </a:p>
          <a:p>
            <a:pPr marL="342900" indent="-342900" algn="just">
              <a:buFont typeface="Wingdings" pitchFamily="2" charset="2"/>
              <a:buChar char="v"/>
            </a:pPr>
            <a:r>
              <a:rPr lang="es-EC" sz="2200" dirty="0" smtClean="0">
                <a:solidFill>
                  <a:schemeClr val="tx1"/>
                </a:solidFill>
              </a:rPr>
              <a:t>El </a:t>
            </a:r>
            <a:r>
              <a:rPr lang="es-EC" sz="2200" dirty="0">
                <a:solidFill>
                  <a:schemeClr val="tx1"/>
                </a:solidFill>
              </a:rPr>
              <a:t>carácter y el tipo de las actividades varían según las edades. </a:t>
            </a:r>
            <a:endParaRPr lang="es-EC" sz="2200" dirty="0" smtClean="0">
              <a:solidFill>
                <a:schemeClr val="tx1"/>
              </a:solidFill>
            </a:endParaRPr>
          </a:p>
          <a:p>
            <a:pPr marL="342900" indent="-342900" algn="just">
              <a:buFont typeface="Wingdings" pitchFamily="2" charset="2"/>
              <a:buChar char="v"/>
            </a:pPr>
            <a:r>
              <a:rPr lang="es-EC" sz="2200" dirty="0" smtClean="0">
                <a:solidFill>
                  <a:schemeClr val="tx1"/>
                </a:solidFill>
              </a:rPr>
              <a:t>Este </a:t>
            </a:r>
            <a:r>
              <a:rPr lang="es-EC" sz="2200" dirty="0">
                <a:solidFill>
                  <a:schemeClr val="tx1"/>
                </a:solidFill>
              </a:rPr>
              <a:t>capítulo contiene bases para ofrecer actividades extracurriculares a niños y adolescentes de diversas edades, </a:t>
            </a:r>
            <a:endParaRPr lang="es-EC" sz="2200" dirty="0" smtClean="0">
              <a:solidFill>
                <a:schemeClr val="tx1"/>
              </a:solidFill>
            </a:endParaRPr>
          </a:p>
          <a:p>
            <a:pPr marL="342900" indent="-342900" algn="just">
              <a:buFont typeface="Wingdings" pitchFamily="2" charset="2"/>
              <a:buChar char="v"/>
            </a:pPr>
            <a:r>
              <a:rPr lang="es-EC" sz="2200" dirty="0" smtClean="0">
                <a:solidFill>
                  <a:schemeClr val="tx1"/>
                </a:solidFill>
              </a:rPr>
              <a:t>Se propone diferentes actividades </a:t>
            </a:r>
            <a:r>
              <a:rPr lang="es-EC" sz="2200" dirty="0">
                <a:solidFill>
                  <a:schemeClr val="tx1"/>
                </a:solidFill>
              </a:rPr>
              <a:t>extracurriculares </a:t>
            </a:r>
            <a:r>
              <a:rPr lang="es-EC" sz="2200" dirty="0" smtClean="0">
                <a:solidFill>
                  <a:schemeClr val="tx1"/>
                </a:solidFill>
              </a:rPr>
              <a:t> </a:t>
            </a:r>
            <a:r>
              <a:rPr lang="es-EC" sz="2200" dirty="0">
                <a:solidFill>
                  <a:schemeClr val="tx1"/>
                </a:solidFill>
              </a:rPr>
              <a:t>y describe distintas estrategias para incluir a todos los alumnos en ella.</a:t>
            </a:r>
          </a:p>
          <a:p>
            <a:pPr algn="just"/>
            <a:endParaRPr lang="es-EC" sz="2200" dirty="0">
              <a:solidFill>
                <a:schemeClr val="tx1"/>
              </a:solidFill>
            </a:endParaRPr>
          </a:p>
        </p:txBody>
      </p:sp>
      <p:graphicFrame>
        <p:nvGraphicFramePr>
          <p:cNvPr id="8" name="7 Objeto"/>
          <p:cNvGraphicFramePr>
            <a:graphicFrameLocks noChangeAspect="1"/>
          </p:cNvGraphicFramePr>
          <p:nvPr>
            <p:extLst>
              <p:ext uri="{D42A27DB-BD31-4B8C-83A1-F6EECF244321}">
                <p14:modId xmlns:p14="http://schemas.microsoft.com/office/powerpoint/2010/main" val="2988062437"/>
              </p:ext>
            </p:extLst>
          </p:nvPr>
        </p:nvGraphicFramePr>
        <p:xfrm>
          <a:off x="8101013" y="141288"/>
          <a:ext cx="758825" cy="766762"/>
        </p:xfrm>
        <a:graphic>
          <a:graphicData uri="http://schemas.openxmlformats.org/presentationml/2006/ole">
            <mc:AlternateContent xmlns:mc="http://schemas.openxmlformats.org/markup-compatibility/2006">
              <mc:Choice xmlns:v="urn:schemas-microsoft-com:vml" Requires="v">
                <p:oleObj spid="_x0000_s12388" name="Picture" r:id="rId3" imgW="4574540" imgH="3797300" progId="Word.Picture.8">
                  <p:embed/>
                </p:oleObj>
              </mc:Choice>
              <mc:Fallback>
                <p:oleObj name="Picture" r:id="rId3" imgW="4574540" imgH="3797300" progId="Word.Picture.8">
                  <p:embed/>
                  <p:pic>
                    <p:nvPicPr>
                      <p:cNvPr id="0" name="3 Obje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1013" y="141288"/>
                        <a:ext cx="758825"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8 Imagen" descr="SELLO POLICIA.jpg"/>
          <p:cNvPicPr/>
          <p:nvPr/>
        </p:nvPicPr>
        <p:blipFill>
          <a:blip r:embed="rId5">
            <a:lum/>
          </a:blip>
          <a:stretch>
            <a:fillRect/>
          </a:stretch>
        </p:blipFill>
        <p:spPr>
          <a:xfrm>
            <a:off x="179512" y="252882"/>
            <a:ext cx="742751" cy="971550"/>
          </a:xfrm>
          <a:prstGeom prst="rect">
            <a:avLst/>
          </a:prstGeom>
          <a:noFill/>
          <a:ln>
            <a:noFill/>
          </a:ln>
        </p:spPr>
      </p:pic>
      <p:sp>
        <p:nvSpPr>
          <p:cNvPr id="3" name="2 Onda"/>
          <p:cNvSpPr/>
          <p:nvPr/>
        </p:nvSpPr>
        <p:spPr>
          <a:xfrm>
            <a:off x="1087349" y="207184"/>
            <a:ext cx="6912768" cy="7920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a:latin typeface="BatangChe" pitchFamily="49" charset="-127"/>
                <a:ea typeface="BatangChe" pitchFamily="49" charset="-127"/>
              </a:rPr>
              <a:t>IMPORTANCIA DE LAS ACTIVIDADES EXTRACURRICULARES</a:t>
            </a:r>
            <a:endParaRPr lang="es-EC" dirty="0"/>
          </a:p>
        </p:txBody>
      </p:sp>
    </p:spTree>
    <p:extLst>
      <p:ext uri="{BB962C8B-B14F-4D97-AF65-F5344CB8AC3E}">
        <p14:creationId xmlns:p14="http://schemas.microsoft.com/office/powerpoint/2010/main" val="36386308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4" name="Rectangle 16"/>
          <p:cNvSpPr>
            <a:spLocks noChangeArrowheads="1"/>
          </p:cNvSpPr>
          <p:nvPr/>
        </p:nvSpPr>
        <p:spPr bwMode="auto">
          <a:xfrm>
            <a:off x="1158839" y="382322"/>
            <a:ext cx="6777880" cy="630500"/>
          </a:xfrm>
          <a:prstGeom prst="rect">
            <a:avLst/>
          </a:prstGeom>
          <a:noFill/>
          <a:ln w="9525">
            <a:noFill/>
            <a:miter lim="800000"/>
            <a:headEnd/>
            <a:tailEnd/>
          </a:ln>
          <a:effectLst>
            <a:outerShdw dist="35921" dir="2700000" algn="ctr" rotWithShape="0">
              <a:schemeClr val="tx1"/>
            </a:outerShdw>
          </a:effectLst>
        </p:spPr>
        <p:txBody>
          <a:bodyPr anchor="ctr"/>
          <a:lstStyle/>
          <a:p>
            <a:pPr algn="ctr"/>
            <a:r>
              <a:rPr lang="es-EC" sz="2000" b="1" dirty="0">
                <a:latin typeface="Arial" pitchFamily="34" charset="0"/>
                <a:cs typeface="Arial" pitchFamily="34" charset="0"/>
              </a:rPr>
              <a:t>PAUTAS METODOLÓGICAS PARA LA INICIACIÓN A LOS DEPORTES </a:t>
            </a:r>
            <a:r>
              <a:rPr lang="es-EC" sz="2000" b="1" dirty="0">
                <a:latin typeface="Arial Narrow" pitchFamily="34" charset="0"/>
                <a:cs typeface="Arial" pitchFamily="34" charset="0"/>
              </a:rPr>
              <a:t>COLECTIVOS</a:t>
            </a:r>
            <a:r>
              <a:rPr lang="es-EC" sz="2000" b="1" dirty="0">
                <a:latin typeface="Arial" pitchFamily="34" charset="0"/>
                <a:cs typeface="Arial" pitchFamily="34" charset="0"/>
              </a:rPr>
              <a:t> EN EDAD ESCOLAR</a:t>
            </a:r>
            <a:endParaRPr lang="es-EC" sz="2000" dirty="0">
              <a:latin typeface="Arial" pitchFamily="34" charset="0"/>
              <a:cs typeface="Arial" pitchFamily="34" charset="0"/>
            </a:endParaRPr>
          </a:p>
        </p:txBody>
      </p:sp>
      <p:sp>
        <p:nvSpPr>
          <p:cNvPr id="23556" name="AutoShape 32"/>
          <p:cNvSpPr>
            <a:spLocks noChangeArrowheads="1"/>
          </p:cNvSpPr>
          <p:nvPr/>
        </p:nvSpPr>
        <p:spPr bwMode="auto">
          <a:xfrm>
            <a:off x="4248150" y="6021388"/>
            <a:ext cx="4932363" cy="503237"/>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0">
              <a:solidFill>
                <a:schemeClr val="tx1"/>
              </a:solidFill>
              <a:cs typeface="Arial" charset="0"/>
            </a:endParaRPr>
          </a:p>
        </p:txBody>
      </p:sp>
      <p:sp>
        <p:nvSpPr>
          <p:cNvPr id="23557" name="AutoShape 32"/>
          <p:cNvSpPr>
            <a:spLocks noChangeArrowheads="1"/>
          </p:cNvSpPr>
          <p:nvPr/>
        </p:nvSpPr>
        <p:spPr bwMode="auto">
          <a:xfrm>
            <a:off x="0" y="6019800"/>
            <a:ext cx="4932363" cy="50323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0">
              <a:solidFill>
                <a:schemeClr val="tx1"/>
              </a:solidFill>
              <a:cs typeface="Arial" charset="0"/>
            </a:endParaRPr>
          </a:p>
        </p:txBody>
      </p:sp>
      <p:pic>
        <p:nvPicPr>
          <p:cNvPr id="23558" name="Picture 9" descr="espe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914" y="131320"/>
            <a:ext cx="998710" cy="921416"/>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graphicFrame>
        <p:nvGraphicFramePr>
          <p:cNvPr id="4" name="3 Objeto"/>
          <p:cNvGraphicFramePr>
            <a:graphicFrameLocks noChangeAspect="1"/>
          </p:cNvGraphicFramePr>
          <p:nvPr>
            <p:extLst>
              <p:ext uri="{D42A27DB-BD31-4B8C-83A1-F6EECF244321}">
                <p14:modId xmlns:p14="http://schemas.microsoft.com/office/powerpoint/2010/main" val="1978203130"/>
              </p:ext>
            </p:extLst>
          </p:nvPr>
        </p:nvGraphicFramePr>
        <p:xfrm>
          <a:off x="7884368" y="253206"/>
          <a:ext cx="868362" cy="871538"/>
        </p:xfrm>
        <a:graphic>
          <a:graphicData uri="http://schemas.openxmlformats.org/presentationml/2006/ole">
            <mc:AlternateContent xmlns:mc="http://schemas.openxmlformats.org/markup-compatibility/2006">
              <mc:Choice xmlns:v="urn:schemas-microsoft-com:vml" Requires="v">
                <p:oleObj spid="_x0000_s13415" name="Picture" r:id="rId4" imgW="4574540" imgH="3797300" progId="Word.Picture.8">
                  <p:embed/>
                </p:oleObj>
              </mc:Choice>
              <mc:Fallback>
                <p:oleObj name="Picture" r:id="rId4" imgW="4574540" imgH="3797300" progId="Word.Picture.8">
                  <p:embed/>
                  <p:pic>
                    <p:nvPicPr>
                      <p:cNvPr id="0" name="3 Obj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4368" y="253206"/>
                        <a:ext cx="868362"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8 Diagrama"/>
          <p:cNvGraphicFramePr/>
          <p:nvPr>
            <p:extLst>
              <p:ext uri="{D42A27DB-BD31-4B8C-83A1-F6EECF244321}">
                <p14:modId xmlns:p14="http://schemas.microsoft.com/office/powerpoint/2010/main" val="1985421925"/>
              </p:ext>
            </p:extLst>
          </p:nvPr>
        </p:nvGraphicFramePr>
        <p:xfrm>
          <a:off x="618331" y="1052736"/>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320" name="Picture 8" descr="G:\Images\Foto001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16216" y="1772816"/>
            <a:ext cx="2413728" cy="2944101"/>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32"/>
          <p:cNvSpPr>
            <a:spLocks noChangeArrowheads="1"/>
          </p:cNvSpPr>
          <p:nvPr/>
        </p:nvSpPr>
        <p:spPr bwMode="auto">
          <a:xfrm>
            <a:off x="539552" y="1521197"/>
            <a:ext cx="4932363" cy="50323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0">
              <a:solidFill>
                <a:schemeClr val="tx1"/>
              </a:solidFill>
              <a:cs typeface="Arial" charset="0"/>
            </a:endParaRPr>
          </a:p>
        </p:txBody>
      </p:sp>
      <p:sp>
        <p:nvSpPr>
          <p:cNvPr id="17" name="AutoShape 32"/>
          <p:cNvSpPr>
            <a:spLocks noChangeArrowheads="1"/>
          </p:cNvSpPr>
          <p:nvPr/>
        </p:nvSpPr>
        <p:spPr bwMode="auto">
          <a:xfrm>
            <a:off x="351995" y="4365104"/>
            <a:ext cx="4932363" cy="50323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0">
              <a:solidFill>
                <a:schemeClr val="tx1"/>
              </a:solidFill>
              <a:cs typeface="Arial" charset="0"/>
            </a:endParaRPr>
          </a:p>
        </p:txBody>
      </p:sp>
    </p:spTree>
    <p:extLst>
      <p:ext uri="{BB962C8B-B14F-4D97-AF65-F5344CB8AC3E}">
        <p14:creationId xmlns:p14="http://schemas.microsoft.com/office/powerpoint/2010/main" val="2972335419"/>
      </p:ext>
    </p:extLst>
  </p:cSld>
  <p:clrMapOvr>
    <a:masterClrMapping/>
  </p:clrMapOvr>
  <p:transition>
    <p:strips dir="l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Images\Foto0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29" y="800708"/>
            <a:ext cx="8064896" cy="4248472"/>
          </a:xfrm>
          <a:prstGeom prst="rect">
            <a:avLst/>
          </a:prstGeom>
          <a:noFill/>
          <a:extLst>
            <a:ext uri="{909E8E84-426E-40DD-AFC4-6F175D3DCCD1}">
              <a14:hiddenFill xmlns:a14="http://schemas.microsoft.com/office/drawing/2010/main">
                <a:solidFill>
                  <a:srgbClr val="FFFFFF"/>
                </a:solidFill>
              </a14:hiddenFill>
            </a:ext>
          </a:extLst>
        </p:spPr>
      </p:pic>
      <p:sp>
        <p:nvSpPr>
          <p:cNvPr id="5" name="4 Paralelogramo"/>
          <p:cNvSpPr/>
          <p:nvPr/>
        </p:nvSpPr>
        <p:spPr>
          <a:xfrm>
            <a:off x="651554" y="2492896"/>
            <a:ext cx="3760423" cy="2828393"/>
          </a:xfrm>
          <a:prstGeom prst="parallelogram">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i="1" dirty="0">
                <a:solidFill>
                  <a:srgbClr val="FFFF00"/>
                </a:solidFill>
              </a:rPr>
              <a:t>Durante toda la Educación Primaria, las situaciones en forma de juego deben ser prácticamente el único medio para la enseñanza de los </a:t>
            </a:r>
            <a:r>
              <a:rPr lang="es-EC" i="1" dirty="0" smtClean="0">
                <a:solidFill>
                  <a:srgbClr val="FFFF00"/>
                </a:solidFill>
              </a:rPr>
              <a:t>deportes. </a:t>
            </a:r>
            <a:endParaRPr lang="es-EC" dirty="0"/>
          </a:p>
        </p:txBody>
      </p:sp>
      <p:sp>
        <p:nvSpPr>
          <p:cNvPr id="6" name="5 Rectángulo redondeado"/>
          <p:cNvSpPr/>
          <p:nvPr/>
        </p:nvSpPr>
        <p:spPr>
          <a:xfrm>
            <a:off x="1547664" y="128464"/>
            <a:ext cx="619268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i="1" dirty="0"/>
              <a:t>UTILIZAR EL JUEGO COMO MEDIO DE APRENDIZAJE </a:t>
            </a:r>
            <a:endParaRPr lang="es-EC" i="1" dirty="0"/>
          </a:p>
        </p:txBody>
      </p:sp>
      <p:sp>
        <p:nvSpPr>
          <p:cNvPr id="7" name="6 Paralelogramo"/>
          <p:cNvSpPr/>
          <p:nvPr/>
        </p:nvSpPr>
        <p:spPr>
          <a:xfrm>
            <a:off x="4684002" y="2656858"/>
            <a:ext cx="3760423" cy="2664431"/>
          </a:xfrm>
          <a:prstGeom prst="parallelogram">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i="1" dirty="0" smtClean="0">
                <a:solidFill>
                  <a:srgbClr val="FFFF00"/>
                </a:solidFill>
              </a:rPr>
              <a:t>Las </a:t>
            </a:r>
            <a:r>
              <a:rPr lang="es-EC" i="1" dirty="0">
                <a:solidFill>
                  <a:srgbClr val="FFFF00"/>
                </a:solidFill>
              </a:rPr>
              <a:t>características de los niños en esta edad determinan que esto sea así, ya que es la mejor manera de incidir en su capacidad de aprendizaje. </a:t>
            </a:r>
            <a:endParaRPr lang="es-EC" i="1" dirty="0" smtClean="0">
              <a:solidFill>
                <a:srgbClr val="FFFF00"/>
              </a:solidFill>
            </a:endParaRPr>
          </a:p>
          <a:p>
            <a:pPr algn="ctr"/>
            <a:r>
              <a:rPr lang="es-EC" i="1" dirty="0" smtClean="0"/>
              <a:t>. </a:t>
            </a:r>
            <a:endParaRPr lang="es-EC" i="1" dirty="0"/>
          </a:p>
          <a:p>
            <a:pPr algn="ctr"/>
            <a:endParaRPr lang="es-EC" dirty="0"/>
          </a:p>
        </p:txBody>
      </p:sp>
      <p:sp>
        <p:nvSpPr>
          <p:cNvPr id="8" name="7 Paralelogramo"/>
          <p:cNvSpPr/>
          <p:nvPr/>
        </p:nvSpPr>
        <p:spPr>
          <a:xfrm>
            <a:off x="1868325" y="5431397"/>
            <a:ext cx="4688524" cy="1323798"/>
          </a:xfrm>
          <a:prstGeom prst="parallelogram">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i="1" dirty="0" smtClean="0">
                <a:solidFill>
                  <a:srgbClr val="FFFF00"/>
                </a:solidFill>
              </a:rPr>
              <a:t> </a:t>
            </a:r>
          </a:p>
          <a:p>
            <a:pPr algn="ctr"/>
            <a:r>
              <a:rPr lang="es-EC" i="1" dirty="0" smtClean="0">
                <a:solidFill>
                  <a:srgbClr val="FFFF00"/>
                </a:solidFill>
              </a:rPr>
              <a:t>Un </a:t>
            </a:r>
            <a:r>
              <a:rPr lang="es-EC" i="1" dirty="0">
                <a:solidFill>
                  <a:srgbClr val="FFFF00"/>
                </a:solidFill>
              </a:rPr>
              <a:t>niño asimilará aquello que le divierte, que le examina, que le supone un reto</a:t>
            </a:r>
            <a:r>
              <a:rPr lang="es-EC" i="1" dirty="0"/>
              <a:t>. </a:t>
            </a:r>
          </a:p>
          <a:p>
            <a:pPr algn="ctr"/>
            <a:endParaRPr lang="es-EC" dirty="0"/>
          </a:p>
        </p:txBody>
      </p:sp>
    </p:spTree>
    <p:extLst>
      <p:ext uri="{BB962C8B-B14F-4D97-AF65-F5344CB8AC3E}">
        <p14:creationId xmlns:p14="http://schemas.microsoft.com/office/powerpoint/2010/main" val="31534419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2" descr="H:\DSC038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738" y="1177314"/>
            <a:ext cx="8072718" cy="3846329"/>
          </a:xfrm>
          <a:prstGeom prst="rect">
            <a:avLst/>
          </a:prstGeom>
          <a:noFill/>
          <a:extLst>
            <a:ext uri="{909E8E84-426E-40DD-AFC4-6F175D3DCCD1}">
              <a14:hiddenFill xmlns:a14="http://schemas.microsoft.com/office/drawing/2010/main">
                <a:solidFill>
                  <a:srgbClr val="FFFFFF"/>
                </a:solidFill>
              </a14:hiddenFill>
            </a:ext>
          </a:extLst>
        </p:spPr>
      </p:pic>
      <p:sp>
        <p:nvSpPr>
          <p:cNvPr id="76" name="12 Título"/>
          <p:cNvSpPr txBox="1">
            <a:spLocks/>
          </p:cNvSpPr>
          <p:nvPr/>
        </p:nvSpPr>
        <p:spPr bwMode="auto">
          <a:xfrm>
            <a:off x="3443275" y="5604731"/>
            <a:ext cx="4241800" cy="428625"/>
          </a:xfrm>
          <a:prstGeom prst="rect">
            <a:avLst/>
          </a:prstGeom>
          <a:solidFill>
            <a:srgbClr val="000000">
              <a:alpha val="28000"/>
            </a:srgbClr>
          </a:solidFill>
          <a:ln w="101600">
            <a:solidFill>
              <a:srgbClr val="000000">
                <a:alpha val="17000"/>
              </a:srgbClr>
            </a:solidFill>
            <a:round/>
            <a:headEnd/>
            <a:tailEnd/>
          </a:ln>
          <a:effectLst/>
        </p:spPr>
        <p:txBody>
          <a:bodyPr/>
          <a:lstStyle/>
          <a:p>
            <a:pPr eaLnBrk="0" hangingPunct="0">
              <a:lnSpc>
                <a:spcPct val="150000"/>
              </a:lnSpc>
              <a:spcBef>
                <a:spcPct val="0"/>
              </a:spcBef>
              <a:buClrTx/>
              <a:buSzTx/>
              <a:defRPr/>
            </a:pPr>
            <a:r>
              <a:rPr lang="es-AR" sz="1400" b="1" dirty="0" smtClean="0">
                <a:solidFill>
                  <a:srgbClr val="FFFF00"/>
                </a:solidFill>
                <a:effectLst>
                  <a:outerShdw blurRad="38100" dist="38100" dir="2700000" algn="tl">
                    <a:srgbClr val="000000">
                      <a:alpha val="43137"/>
                    </a:srgbClr>
                  </a:outerShdw>
                </a:effectLst>
              </a:rPr>
              <a:t>DISCUCIÓN DE LA HIPOTESIS</a:t>
            </a:r>
            <a:endParaRPr lang="en-US" sz="1400" b="1" dirty="0">
              <a:solidFill>
                <a:srgbClr val="FFFF00"/>
              </a:solidFill>
              <a:effectLst>
                <a:outerShdw blurRad="38100" dist="38100" dir="2700000" algn="tl">
                  <a:srgbClr val="000000">
                    <a:alpha val="43137"/>
                  </a:srgbClr>
                </a:outerShdw>
              </a:effectLst>
            </a:endParaRPr>
          </a:p>
        </p:txBody>
      </p:sp>
      <p:sp>
        <p:nvSpPr>
          <p:cNvPr id="72" name="12 Título"/>
          <p:cNvSpPr txBox="1">
            <a:spLocks/>
          </p:cNvSpPr>
          <p:nvPr/>
        </p:nvSpPr>
        <p:spPr bwMode="auto">
          <a:xfrm>
            <a:off x="2578100" y="1665288"/>
            <a:ext cx="4143375" cy="428625"/>
          </a:xfrm>
          <a:prstGeom prst="rect">
            <a:avLst/>
          </a:prstGeom>
          <a:solidFill>
            <a:srgbClr val="000000">
              <a:alpha val="28000"/>
            </a:srgbClr>
          </a:solidFill>
          <a:ln w="101600">
            <a:solidFill>
              <a:srgbClr val="000000">
                <a:alpha val="17000"/>
              </a:srgbClr>
            </a:solidFill>
            <a:round/>
            <a:headEnd/>
            <a:tailEnd/>
          </a:ln>
          <a:effectLst/>
        </p:spPr>
        <p:txBody>
          <a:bodyPr/>
          <a:lstStyle/>
          <a:p>
            <a:pPr eaLnBrk="0" hangingPunct="0">
              <a:lnSpc>
                <a:spcPct val="150000"/>
              </a:lnSpc>
              <a:spcBef>
                <a:spcPct val="0"/>
              </a:spcBef>
              <a:buClrTx/>
              <a:buSzTx/>
              <a:defRPr/>
            </a:pPr>
            <a:r>
              <a:rPr lang="es-AR" sz="1400" b="1" dirty="0">
                <a:solidFill>
                  <a:srgbClr val="FFFF00"/>
                </a:solidFill>
                <a:effectLst>
                  <a:outerShdw blurRad="38100" dist="38100" dir="2700000" algn="tl">
                    <a:srgbClr val="000000">
                      <a:alpha val="43137"/>
                    </a:srgbClr>
                  </a:outerShdw>
                </a:effectLst>
              </a:rPr>
              <a:t>ESTRUCTURA GENERAL DE LA TESIS</a:t>
            </a:r>
          </a:p>
        </p:txBody>
      </p:sp>
      <p:sp>
        <p:nvSpPr>
          <p:cNvPr id="10244" name="Arc 11"/>
          <p:cNvSpPr>
            <a:spLocks/>
          </p:cNvSpPr>
          <p:nvPr/>
        </p:nvSpPr>
        <p:spPr bwMode="auto">
          <a:xfrm>
            <a:off x="1474788" y="2428875"/>
            <a:ext cx="1936750" cy="3429000"/>
          </a:xfrm>
          <a:custGeom>
            <a:avLst/>
            <a:gdLst>
              <a:gd name="T0" fmla="*/ 2147483647 w 21600"/>
              <a:gd name="T1" fmla="*/ 0 h 38721"/>
              <a:gd name="T2" fmla="*/ 2147483647 w 21600"/>
              <a:gd name="T3" fmla="*/ 2147483647 h 38721"/>
              <a:gd name="T4" fmla="*/ 0 w 21600"/>
              <a:gd name="T5" fmla="*/ 2147483647 h 38721"/>
              <a:gd name="T6" fmla="*/ 0 60000 65536"/>
              <a:gd name="T7" fmla="*/ 0 60000 65536"/>
              <a:gd name="T8" fmla="*/ 0 60000 65536"/>
              <a:gd name="T9" fmla="*/ 0 w 21600"/>
              <a:gd name="T10" fmla="*/ 0 h 38721"/>
              <a:gd name="T11" fmla="*/ 21600 w 21600"/>
              <a:gd name="T12" fmla="*/ 38721 h 38721"/>
            </a:gdLst>
            <a:ahLst/>
            <a:cxnLst>
              <a:cxn ang="T6">
                <a:pos x="T0" y="T1"/>
              </a:cxn>
              <a:cxn ang="T7">
                <a:pos x="T2" y="T3"/>
              </a:cxn>
              <a:cxn ang="T8">
                <a:pos x="T4" y="T5"/>
              </a:cxn>
            </a:cxnLst>
            <a:rect l="T9" t="T10" r="T11" b="T12"/>
            <a:pathLst>
              <a:path w="21600" h="38721" fill="none" extrusionOk="0">
                <a:moveTo>
                  <a:pt x="9850" y="0"/>
                </a:moveTo>
                <a:cubicBezTo>
                  <a:pt x="17063" y="3696"/>
                  <a:pt x="21600" y="11118"/>
                  <a:pt x="21600" y="19223"/>
                </a:cubicBezTo>
                <a:cubicBezTo>
                  <a:pt x="21600" y="27551"/>
                  <a:pt x="16811" y="35137"/>
                  <a:pt x="9294" y="38721"/>
                </a:cubicBezTo>
              </a:path>
              <a:path w="21600" h="38721" stroke="0" extrusionOk="0">
                <a:moveTo>
                  <a:pt x="9850" y="0"/>
                </a:moveTo>
                <a:cubicBezTo>
                  <a:pt x="17063" y="3696"/>
                  <a:pt x="21600" y="11118"/>
                  <a:pt x="21600" y="19223"/>
                </a:cubicBezTo>
                <a:cubicBezTo>
                  <a:pt x="21600" y="27551"/>
                  <a:pt x="16811" y="35137"/>
                  <a:pt x="9294" y="38721"/>
                </a:cubicBezTo>
                <a:lnTo>
                  <a:pt x="0" y="19223"/>
                </a:lnTo>
                <a:close/>
              </a:path>
            </a:pathLst>
          </a:custGeom>
          <a:noFill/>
          <a:ln w="38100">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C" b="1">
              <a:solidFill>
                <a:srgbClr val="FFFF00"/>
              </a:solidFill>
            </a:endParaRPr>
          </a:p>
        </p:txBody>
      </p:sp>
      <p:sp>
        <p:nvSpPr>
          <p:cNvPr id="40" name="Rectangle 33"/>
          <p:cNvSpPr>
            <a:spLocks noChangeArrowheads="1"/>
          </p:cNvSpPr>
          <p:nvPr/>
        </p:nvSpPr>
        <p:spPr bwMode="auto">
          <a:xfrm>
            <a:off x="3000375" y="500063"/>
            <a:ext cx="3113087" cy="714375"/>
          </a:xfrm>
          <a:prstGeom prst="rect">
            <a:avLst/>
          </a:prstGeom>
          <a:noFill/>
          <a:ln w="9525">
            <a:noFill/>
            <a:miter lim="800000"/>
            <a:headEnd/>
            <a:tailEnd/>
          </a:ln>
          <a:effectLst>
            <a:outerShdw blurRad="101600" dist="63500" dir="3180000" algn="tl" rotWithShape="0">
              <a:schemeClr val="tx1">
                <a:alpha val="60000"/>
              </a:schemeClr>
            </a:outerShdw>
          </a:effectLst>
        </p:spPr>
        <p:txBody>
          <a:bodyPr anchor="ctr"/>
          <a:lstStyle/>
          <a:p>
            <a:pPr>
              <a:spcBef>
                <a:spcPct val="0"/>
              </a:spcBef>
              <a:defRPr/>
            </a:pPr>
            <a:r>
              <a:rPr lang="es-ES_tradnl" sz="3600" b="1" dirty="0" smtClean="0">
                <a:solidFill>
                  <a:srgbClr val="FFFF00"/>
                </a:solidFill>
                <a:latin typeface="Impact" pitchFamily="34" charset="0"/>
              </a:rPr>
              <a:t>COMPONENTES</a:t>
            </a:r>
            <a:endParaRPr lang="es-ES_tradnl" sz="3600" b="1" dirty="0">
              <a:solidFill>
                <a:srgbClr val="FFFF00"/>
              </a:solidFill>
              <a:latin typeface="Impact" pitchFamily="34" charset="0"/>
            </a:endParaRPr>
          </a:p>
        </p:txBody>
      </p:sp>
      <p:grpSp>
        <p:nvGrpSpPr>
          <p:cNvPr id="10246" name="46 Grupo"/>
          <p:cNvGrpSpPr>
            <a:grpSpLocks/>
          </p:cNvGrpSpPr>
          <p:nvPr/>
        </p:nvGrpSpPr>
        <p:grpSpPr bwMode="auto">
          <a:xfrm>
            <a:off x="1785938" y="1539875"/>
            <a:ext cx="966787" cy="792163"/>
            <a:chOff x="2176414" y="500042"/>
            <a:chExt cx="966826" cy="792786"/>
          </a:xfrm>
        </p:grpSpPr>
        <p:grpSp>
          <p:nvGrpSpPr>
            <p:cNvPr id="10291" name="Group 43"/>
            <p:cNvGrpSpPr>
              <a:grpSpLocks/>
            </p:cNvGrpSpPr>
            <p:nvPr/>
          </p:nvGrpSpPr>
          <p:grpSpPr bwMode="auto">
            <a:xfrm>
              <a:off x="2176414" y="500042"/>
              <a:ext cx="966826" cy="792786"/>
              <a:chOff x="2135" y="709"/>
              <a:chExt cx="1516" cy="761"/>
            </a:xfrm>
          </p:grpSpPr>
          <p:sp>
            <p:nvSpPr>
              <p:cNvPr id="10293"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1">
                  <a:solidFill>
                    <a:srgbClr val="FFFF00"/>
                  </a:solidFill>
                  <a:cs typeface="Arial" charset="0"/>
                </a:endParaRPr>
              </a:p>
            </p:txBody>
          </p:sp>
          <p:sp>
            <p:nvSpPr>
              <p:cNvPr id="44" name="Oval 33"/>
              <p:cNvSpPr>
                <a:spLocks noChangeArrowheads="1"/>
              </p:cNvSpPr>
              <p:nvPr/>
            </p:nvSpPr>
            <p:spPr bwMode="auto">
              <a:xfrm>
                <a:off x="2307" y="709"/>
                <a:ext cx="1163" cy="578"/>
              </a:xfrm>
              <a:prstGeom prst="ellipse">
                <a:avLst/>
              </a:prstGeom>
              <a:gradFill rotWithShape="1">
                <a:gsLst>
                  <a:gs pos="0">
                    <a:srgbClr val="E46E6E">
                      <a:alpha val="83000"/>
                    </a:srgbClr>
                  </a:gs>
                  <a:gs pos="100000">
                    <a:srgbClr val="321616">
                      <a:alpha val="38000"/>
                    </a:srgbClr>
                  </a:gs>
                </a:gsLst>
                <a:path path="shape">
                  <a:fillToRect l="50000" t="50000" r="50000" b="50000"/>
                </a:path>
              </a:gradFill>
              <a:ln w="38100" algn="ctr">
                <a:solidFill>
                  <a:srgbClr val="EEACAC">
                    <a:alpha val="41000"/>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endParaRPr lang="es-ES" sz="1500" b="1">
                  <a:solidFill>
                    <a:srgbClr val="FFFF00"/>
                  </a:solidFill>
                  <a:effectLst>
                    <a:outerShdw blurRad="38100" dist="38100" dir="2700000" algn="tl">
                      <a:srgbClr val="000000"/>
                    </a:outerShdw>
                  </a:effectLst>
                  <a:latin typeface="Impact" pitchFamily="34" charset="0"/>
                  <a:cs typeface="Arial" charset="0"/>
                </a:endParaRPr>
              </a:p>
            </p:txBody>
          </p:sp>
        </p:grpSp>
        <p:sp>
          <p:nvSpPr>
            <p:cNvPr id="45" name="Text Box 14"/>
            <p:cNvSpPr txBox="1">
              <a:spLocks noChangeArrowheads="1"/>
            </p:cNvSpPr>
            <p:nvPr/>
          </p:nvSpPr>
          <p:spPr bwMode="auto">
            <a:xfrm>
              <a:off x="2459000" y="571536"/>
              <a:ext cx="398478" cy="430550"/>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00000"/>
                </a:lnSpc>
                <a:spcBef>
                  <a:spcPct val="0"/>
                </a:spcBef>
                <a:buClrTx/>
                <a:buSzTx/>
                <a:defRPr/>
              </a:pPr>
              <a:r>
                <a:rPr lang="es-EC" sz="2200" b="1" dirty="0">
                  <a:solidFill>
                    <a:srgbClr val="FFFF00"/>
                  </a:solidFill>
                  <a:latin typeface="Impact" pitchFamily="34" charset="0"/>
                  <a:cs typeface="Arial" charset="0"/>
                </a:rPr>
                <a:t>1</a:t>
              </a:r>
              <a:endParaRPr lang="es-ES" sz="2200" b="1" dirty="0">
                <a:solidFill>
                  <a:srgbClr val="FFFF00"/>
                </a:solidFill>
                <a:latin typeface="Impact" pitchFamily="34" charset="0"/>
                <a:cs typeface="Arial" charset="0"/>
              </a:endParaRPr>
            </a:p>
          </p:txBody>
        </p:sp>
      </p:grpSp>
      <p:grpSp>
        <p:nvGrpSpPr>
          <p:cNvPr id="10247" name="40 Grupo"/>
          <p:cNvGrpSpPr>
            <a:grpSpLocks/>
          </p:cNvGrpSpPr>
          <p:nvPr/>
        </p:nvGrpSpPr>
        <p:grpSpPr bwMode="auto">
          <a:xfrm>
            <a:off x="3217771" y="3975104"/>
            <a:ext cx="4970462" cy="792163"/>
            <a:chOff x="3214688" y="3714750"/>
            <a:chExt cx="4970462" cy="792163"/>
          </a:xfrm>
        </p:grpSpPr>
        <p:sp>
          <p:nvSpPr>
            <p:cNvPr id="74" name="12 Título"/>
            <p:cNvSpPr txBox="1">
              <a:spLocks/>
            </p:cNvSpPr>
            <p:nvPr/>
          </p:nvSpPr>
          <p:spPr bwMode="auto">
            <a:xfrm>
              <a:off x="4041775" y="3829050"/>
              <a:ext cx="4143375" cy="428625"/>
            </a:xfrm>
            <a:prstGeom prst="rect">
              <a:avLst/>
            </a:prstGeom>
            <a:solidFill>
              <a:srgbClr val="000000">
                <a:alpha val="28000"/>
              </a:srgbClr>
            </a:solidFill>
            <a:ln w="101600">
              <a:solidFill>
                <a:srgbClr val="000000">
                  <a:alpha val="17000"/>
                </a:srgbClr>
              </a:solidFill>
              <a:round/>
              <a:headEnd/>
              <a:tailEnd/>
            </a:ln>
            <a:effectLst/>
          </p:spPr>
          <p:txBody>
            <a:bodyPr/>
            <a:lstStyle/>
            <a:p>
              <a:pPr eaLnBrk="0" hangingPunct="0">
                <a:lnSpc>
                  <a:spcPct val="150000"/>
                </a:lnSpc>
                <a:spcBef>
                  <a:spcPct val="0"/>
                </a:spcBef>
                <a:buClrTx/>
                <a:buSzTx/>
                <a:defRPr/>
              </a:pPr>
              <a:r>
                <a:rPr lang="en-US" sz="1400" b="1" dirty="0">
                  <a:solidFill>
                    <a:srgbClr val="FFFF00"/>
                  </a:solidFill>
                  <a:effectLst>
                    <a:outerShdw blurRad="38100" dist="38100" dir="2700000" algn="tl">
                      <a:srgbClr val="000000">
                        <a:alpha val="43137"/>
                      </a:srgbClr>
                    </a:outerShdw>
                  </a:effectLst>
                </a:rPr>
                <a:t>METODOLOGÍA DE LA INVESTIGACIÓN</a:t>
              </a:r>
            </a:p>
          </p:txBody>
        </p:sp>
        <p:grpSp>
          <p:nvGrpSpPr>
            <p:cNvPr id="10286" name="52 Grupo"/>
            <p:cNvGrpSpPr>
              <a:grpSpLocks/>
            </p:cNvGrpSpPr>
            <p:nvPr/>
          </p:nvGrpSpPr>
          <p:grpSpPr bwMode="auto">
            <a:xfrm>
              <a:off x="3214688" y="3714750"/>
              <a:ext cx="966787" cy="792163"/>
              <a:chOff x="2176414" y="500042"/>
              <a:chExt cx="966826" cy="792786"/>
            </a:xfrm>
          </p:grpSpPr>
          <p:grpSp>
            <p:nvGrpSpPr>
              <p:cNvPr id="10287" name="Group 43"/>
              <p:cNvGrpSpPr>
                <a:grpSpLocks/>
              </p:cNvGrpSpPr>
              <p:nvPr/>
            </p:nvGrpSpPr>
            <p:grpSpPr bwMode="auto">
              <a:xfrm>
                <a:off x="2176414" y="500043"/>
                <a:ext cx="966826" cy="792787"/>
                <a:chOff x="2135" y="709"/>
                <a:chExt cx="1516" cy="761"/>
              </a:xfrm>
            </p:grpSpPr>
            <p:sp>
              <p:nvSpPr>
                <p:cNvPr id="10289"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1">
                    <a:solidFill>
                      <a:srgbClr val="FFFF00"/>
                    </a:solidFill>
                    <a:cs typeface="Arial" charset="0"/>
                  </a:endParaRPr>
                </a:p>
              </p:txBody>
            </p:sp>
            <p:sp>
              <p:nvSpPr>
                <p:cNvPr id="57" name="Oval 33"/>
                <p:cNvSpPr>
                  <a:spLocks noChangeArrowheads="1"/>
                </p:cNvSpPr>
                <p:nvPr/>
              </p:nvSpPr>
              <p:spPr bwMode="auto">
                <a:xfrm>
                  <a:off x="2307" y="709"/>
                  <a:ext cx="1163" cy="578"/>
                </a:xfrm>
                <a:prstGeom prst="ellipse">
                  <a:avLst/>
                </a:prstGeom>
                <a:gradFill rotWithShape="1">
                  <a:gsLst>
                    <a:gs pos="0">
                      <a:srgbClr val="E46E6E">
                        <a:alpha val="83000"/>
                      </a:srgbClr>
                    </a:gs>
                    <a:gs pos="100000">
                      <a:srgbClr val="321616">
                        <a:alpha val="38000"/>
                      </a:srgbClr>
                    </a:gs>
                  </a:gsLst>
                  <a:path path="shape">
                    <a:fillToRect l="50000" t="50000" r="50000" b="50000"/>
                  </a:path>
                </a:gradFill>
                <a:ln w="38100" algn="ctr">
                  <a:solidFill>
                    <a:srgbClr val="EEACAC">
                      <a:alpha val="41000"/>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endParaRPr lang="es-ES" sz="1500" b="1">
                    <a:solidFill>
                      <a:srgbClr val="FFFF00"/>
                    </a:solidFill>
                    <a:effectLst>
                      <a:outerShdw blurRad="38100" dist="38100" dir="2700000" algn="tl">
                        <a:srgbClr val="000000"/>
                      </a:outerShdw>
                    </a:effectLst>
                    <a:latin typeface="Impact" pitchFamily="34" charset="0"/>
                    <a:cs typeface="Arial" charset="0"/>
                  </a:endParaRPr>
                </a:p>
              </p:txBody>
            </p:sp>
          </p:grpSp>
          <p:sp>
            <p:nvSpPr>
              <p:cNvPr id="55" name="Text Box 14"/>
              <p:cNvSpPr txBox="1">
                <a:spLocks noChangeArrowheads="1"/>
              </p:cNvSpPr>
              <p:nvPr/>
            </p:nvSpPr>
            <p:spPr bwMode="auto">
              <a:xfrm>
                <a:off x="2459000" y="571536"/>
                <a:ext cx="398478" cy="430550"/>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00000"/>
                  </a:lnSpc>
                  <a:spcBef>
                    <a:spcPct val="0"/>
                  </a:spcBef>
                  <a:buClrTx/>
                  <a:buSzTx/>
                  <a:defRPr/>
                </a:pPr>
                <a:r>
                  <a:rPr lang="es-EC" sz="2200" b="1" dirty="0">
                    <a:solidFill>
                      <a:srgbClr val="FFFF00"/>
                    </a:solidFill>
                    <a:latin typeface="Impact" pitchFamily="34" charset="0"/>
                    <a:cs typeface="Arial" charset="0"/>
                  </a:rPr>
                  <a:t>4</a:t>
                </a:r>
                <a:endParaRPr lang="es-ES" sz="2200" b="1" dirty="0">
                  <a:solidFill>
                    <a:srgbClr val="FFFF00"/>
                  </a:solidFill>
                  <a:latin typeface="Impact" pitchFamily="34" charset="0"/>
                  <a:cs typeface="Arial" charset="0"/>
                </a:endParaRPr>
              </a:p>
            </p:txBody>
          </p:sp>
        </p:grpSp>
      </p:grpSp>
      <p:grpSp>
        <p:nvGrpSpPr>
          <p:cNvPr id="10249" name="41 Grupo"/>
          <p:cNvGrpSpPr>
            <a:grpSpLocks/>
          </p:cNvGrpSpPr>
          <p:nvPr/>
        </p:nvGrpSpPr>
        <p:grpSpPr bwMode="auto">
          <a:xfrm>
            <a:off x="3054350" y="3157538"/>
            <a:ext cx="4973638" cy="793750"/>
            <a:chOff x="2889250" y="2700338"/>
            <a:chExt cx="4973638" cy="793750"/>
          </a:xfrm>
        </p:grpSpPr>
        <p:sp>
          <p:nvSpPr>
            <p:cNvPr id="73" name="12 Título"/>
            <p:cNvSpPr txBox="1">
              <a:spLocks/>
            </p:cNvSpPr>
            <p:nvPr/>
          </p:nvSpPr>
          <p:spPr bwMode="auto">
            <a:xfrm>
              <a:off x="3719513" y="2806700"/>
              <a:ext cx="4143375" cy="428625"/>
            </a:xfrm>
            <a:prstGeom prst="rect">
              <a:avLst/>
            </a:prstGeom>
            <a:solidFill>
              <a:srgbClr val="000000">
                <a:alpha val="28000"/>
              </a:srgbClr>
            </a:solidFill>
            <a:ln w="101600">
              <a:solidFill>
                <a:srgbClr val="000000">
                  <a:alpha val="17000"/>
                </a:srgbClr>
              </a:solidFill>
              <a:round/>
              <a:headEnd/>
              <a:tailEnd/>
            </a:ln>
            <a:effectLst/>
          </p:spPr>
          <p:txBody>
            <a:bodyPr/>
            <a:lstStyle/>
            <a:p>
              <a:pPr eaLnBrk="0" hangingPunct="0">
                <a:lnSpc>
                  <a:spcPct val="150000"/>
                </a:lnSpc>
                <a:spcBef>
                  <a:spcPct val="0"/>
                </a:spcBef>
                <a:buClrTx/>
                <a:buSzTx/>
                <a:defRPr/>
              </a:pPr>
              <a:r>
                <a:rPr lang="es-AR" sz="1400" b="1" dirty="0">
                  <a:solidFill>
                    <a:srgbClr val="FFFF00"/>
                  </a:solidFill>
                  <a:effectLst>
                    <a:outerShdw blurRad="38100" dist="38100" dir="2700000" algn="tl">
                      <a:srgbClr val="000000">
                        <a:alpha val="43137"/>
                      </a:srgbClr>
                    </a:outerShdw>
                  </a:effectLst>
                </a:rPr>
                <a:t>SINTESIS DEL MARCO TEÓRICO</a:t>
              </a:r>
            </a:p>
          </p:txBody>
        </p:sp>
        <p:grpSp>
          <p:nvGrpSpPr>
            <p:cNvPr id="10276" name="47 Grupo"/>
            <p:cNvGrpSpPr>
              <a:grpSpLocks/>
            </p:cNvGrpSpPr>
            <p:nvPr/>
          </p:nvGrpSpPr>
          <p:grpSpPr bwMode="auto">
            <a:xfrm>
              <a:off x="2889250" y="2700338"/>
              <a:ext cx="966788" cy="793750"/>
              <a:chOff x="2176414" y="500042"/>
              <a:chExt cx="966826" cy="792786"/>
            </a:xfrm>
          </p:grpSpPr>
          <p:grpSp>
            <p:nvGrpSpPr>
              <p:cNvPr id="10277" name="Group 43"/>
              <p:cNvGrpSpPr>
                <a:grpSpLocks/>
              </p:cNvGrpSpPr>
              <p:nvPr/>
            </p:nvGrpSpPr>
            <p:grpSpPr bwMode="auto">
              <a:xfrm>
                <a:off x="2176414" y="500043"/>
                <a:ext cx="966826" cy="792787"/>
                <a:chOff x="2135" y="709"/>
                <a:chExt cx="1516" cy="761"/>
              </a:xfrm>
            </p:grpSpPr>
            <p:sp>
              <p:nvSpPr>
                <p:cNvPr id="10279"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1">
                    <a:solidFill>
                      <a:srgbClr val="FFFF00"/>
                    </a:solidFill>
                    <a:cs typeface="Arial" charset="0"/>
                  </a:endParaRPr>
                </a:p>
              </p:txBody>
            </p:sp>
            <p:sp>
              <p:nvSpPr>
                <p:cNvPr id="52" name="Oval 33"/>
                <p:cNvSpPr>
                  <a:spLocks noChangeArrowheads="1"/>
                </p:cNvSpPr>
                <p:nvPr/>
              </p:nvSpPr>
              <p:spPr bwMode="auto">
                <a:xfrm>
                  <a:off x="2307" y="709"/>
                  <a:ext cx="1163" cy="578"/>
                </a:xfrm>
                <a:prstGeom prst="ellipse">
                  <a:avLst/>
                </a:prstGeom>
                <a:gradFill rotWithShape="1">
                  <a:gsLst>
                    <a:gs pos="0">
                      <a:srgbClr val="E46E6E">
                        <a:alpha val="83000"/>
                      </a:srgbClr>
                    </a:gs>
                    <a:gs pos="100000">
                      <a:srgbClr val="321616">
                        <a:alpha val="38000"/>
                      </a:srgbClr>
                    </a:gs>
                  </a:gsLst>
                  <a:path path="shape">
                    <a:fillToRect l="50000" t="50000" r="50000" b="50000"/>
                  </a:path>
                </a:gradFill>
                <a:ln w="38100" algn="ctr">
                  <a:solidFill>
                    <a:srgbClr val="EEACAC">
                      <a:alpha val="41000"/>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endParaRPr lang="es-ES" sz="1500" b="1">
                    <a:solidFill>
                      <a:srgbClr val="FFFF00"/>
                    </a:solidFill>
                    <a:effectLst>
                      <a:outerShdw blurRad="38100" dist="38100" dir="2700000" algn="tl">
                        <a:srgbClr val="000000"/>
                      </a:outerShdw>
                    </a:effectLst>
                    <a:latin typeface="Impact" pitchFamily="34" charset="0"/>
                    <a:cs typeface="Arial" charset="0"/>
                  </a:endParaRPr>
                </a:p>
              </p:txBody>
            </p:sp>
          </p:grpSp>
          <p:sp>
            <p:nvSpPr>
              <p:cNvPr id="50" name="Text Box 14"/>
              <p:cNvSpPr txBox="1">
                <a:spLocks noChangeArrowheads="1"/>
              </p:cNvSpPr>
              <p:nvPr/>
            </p:nvSpPr>
            <p:spPr bwMode="auto">
              <a:xfrm>
                <a:off x="2459000" y="571392"/>
                <a:ext cx="398479" cy="431276"/>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00000"/>
                  </a:lnSpc>
                  <a:spcBef>
                    <a:spcPct val="0"/>
                  </a:spcBef>
                  <a:buClrTx/>
                  <a:buSzTx/>
                  <a:defRPr/>
                </a:pPr>
                <a:r>
                  <a:rPr lang="es-ES" sz="2200" b="1" dirty="0">
                    <a:solidFill>
                      <a:srgbClr val="FFFF00"/>
                    </a:solidFill>
                    <a:latin typeface="Impact" pitchFamily="34" charset="0"/>
                    <a:cs typeface="Arial" charset="0"/>
                  </a:rPr>
                  <a:t>3</a:t>
                </a:r>
              </a:p>
            </p:txBody>
          </p:sp>
        </p:grpSp>
      </p:grpSp>
      <p:grpSp>
        <p:nvGrpSpPr>
          <p:cNvPr id="10251" name="57 Grupo"/>
          <p:cNvGrpSpPr>
            <a:grpSpLocks/>
          </p:cNvGrpSpPr>
          <p:nvPr/>
        </p:nvGrpSpPr>
        <p:grpSpPr bwMode="auto">
          <a:xfrm>
            <a:off x="2915107" y="4812569"/>
            <a:ext cx="966787" cy="792162"/>
            <a:chOff x="2176414" y="500043"/>
            <a:chExt cx="966826" cy="792787"/>
          </a:xfrm>
        </p:grpSpPr>
        <p:grpSp>
          <p:nvGrpSpPr>
            <p:cNvPr id="10271" name="Group 43"/>
            <p:cNvGrpSpPr>
              <a:grpSpLocks/>
            </p:cNvGrpSpPr>
            <p:nvPr/>
          </p:nvGrpSpPr>
          <p:grpSpPr bwMode="auto">
            <a:xfrm>
              <a:off x="2176414" y="500043"/>
              <a:ext cx="966826" cy="792787"/>
              <a:chOff x="2135" y="709"/>
              <a:chExt cx="1516" cy="761"/>
            </a:xfrm>
          </p:grpSpPr>
          <p:sp>
            <p:nvSpPr>
              <p:cNvPr id="10273"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1">
                  <a:solidFill>
                    <a:srgbClr val="FFFF00"/>
                  </a:solidFill>
                  <a:cs typeface="Arial" charset="0"/>
                </a:endParaRPr>
              </a:p>
            </p:txBody>
          </p:sp>
          <p:sp>
            <p:nvSpPr>
              <p:cNvPr id="62" name="Oval 33"/>
              <p:cNvSpPr>
                <a:spLocks noChangeArrowheads="1"/>
              </p:cNvSpPr>
              <p:nvPr/>
            </p:nvSpPr>
            <p:spPr bwMode="auto">
              <a:xfrm>
                <a:off x="2247" y="709"/>
                <a:ext cx="1163" cy="578"/>
              </a:xfrm>
              <a:prstGeom prst="ellipse">
                <a:avLst/>
              </a:prstGeom>
              <a:gradFill rotWithShape="1">
                <a:gsLst>
                  <a:gs pos="0">
                    <a:srgbClr val="E46E6E">
                      <a:alpha val="83000"/>
                    </a:srgbClr>
                  </a:gs>
                  <a:gs pos="100000">
                    <a:srgbClr val="321616">
                      <a:alpha val="38000"/>
                    </a:srgbClr>
                  </a:gs>
                </a:gsLst>
                <a:path path="shape">
                  <a:fillToRect l="50000" t="50000" r="50000" b="50000"/>
                </a:path>
              </a:gradFill>
              <a:ln w="38100" algn="ctr">
                <a:solidFill>
                  <a:srgbClr val="EEACAC">
                    <a:alpha val="41000"/>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endParaRPr lang="es-ES" sz="1500" b="1">
                  <a:solidFill>
                    <a:srgbClr val="FFFF00"/>
                  </a:solidFill>
                  <a:effectLst>
                    <a:outerShdw blurRad="38100" dist="38100" dir="2700000" algn="tl">
                      <a:srgbClr val="000000"/>
                    </a:outerShdw>
                  </a:effectLst>
                  <a:latin typeface="Impact" pitchFamily="34" charset="0"/>
                  <a:cs typeface="Arial" charset="0"/>
                </a:endParaRPr>
              </a:p>
            </p:txBody>
          </p:sp>
        </p:grpSp>
        <p:sp>
          <p:nvSpPr>
            <p:cNvPr id="60" name="Text Box 14"/>
            <p:cNvSpPr txBox="1">
              <a:spLocks noChangeArrowheads="1"/>
            </p:cNvSpPr>
            <p:nvPr/>
          </p:nvSpPr>
          <p:spPr bwMode="auto">
            <a:xfrm>
              <a:off x="2420899" y="571536"/>
              <a:ext cx="398478" cy="430552"/>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00000"/>
                </a:lnSpc>
                <a:spcBef>
                  <a:spcPct val="0"/>
                </a:spcBef>
                <a:buClrTx/>
                <a:buSzTx/>
                <a:defRPr/>
              </a:pPr>
              <a:r>
                <a:rPr lang="es-EC" sz="2200" b="1" dirty="0">
                  <a:solidFill>
                    <a:srgbClr val="FFFF00"/>
                  </a:solidFill>
                  <a:latin typeface="Impact" pitchFamily="34" charset="0"/>
                  <a:cs typeface="Arial" charset="0"/>
                </a:rPr>
                <a:t>5</a:t>
              </a:r>
              <a:endParaRPr lang="es-ES" sz="2200" b="1" dirty="0">
                <a:solidFill>
                  <a:srgbClr val="FFFF00"/>
                </a:solidFill>
                <a:latin typeface="Impact" pitchFamily="34" charset="0"/>
                <a:cs typeface="Arial" charset="0"/>
              </a:endParaRPr>
            </a:p>
          </p:txBody>
        </p:sp>
      </p:grpSp>
      <p:grpSp>
        <p:nvGrpSpPr>
          <p:cNvPr id="10252" name="57 Grupo"/>
          <p:cNvGrpSpPr>
            <a:grpSpLocks/>
          </p:cNvGrpSpPr>
          <p:nvPr/>
        </p:nvGrpSpPr>
        <p:grpSpPr bwMode="auto">
          <a:xfrm>
            <a:off x="3074988" y="4808537"/>
            <a:ext cx="966787" cy="720725"/>
            <a:chOff x="2176414" y="571535"/>
            <a:chExt cx="966826" cy="721295"/>
          </a:xfrm>
        </p:grpSpPr>
        <p:sp>
          <p:nvSpPr>
            <p:cNvPr id="10269" name="AutoShape 32"/>
            <p:cNvSpPr>
              <a:spLocks noChangeArrowheads="1"/>
            </p:cNvSpPr>
            <p:nvPr/>
          </p:nvSpPr>
          <p:spPr bwMode="auto">
            <a:xfrm>
              <a:off x="2176414" y="971964"/>
              <a:ext cx="966826" cy="320866"/>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1">
                <a:solidFill>
                  <a:srgbClr val="FFFF00"/>
                </a:solidFill>
                <a:cs typeface="Arial" charset="0"/>
              </a:endParaRPr>
            </a:p>
          </p:txBody>
        </p:sp>
        <p:sp>
          <p:nvSpPr>
            <p:cNvPr id="47" name="Text Box 14"/>
            <p:cNvSpPr txBox="1">
              <a:spLocks noChangeArrowheads="1"/>
            </p:cNvSpPr>
            <p:nvPr/>
          </p:nvSpPr>
          <p:spPr bwMode="auto">
            <a:xfrm>
              <a:off x="2459000" y="571535"/>
              <a:ext cx="398478" cy="430553"/>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00000"/>
                </a:lnSpc>
                <a:spcBef>
                  <a:spcPct val="0"/>
                </a:spcBef>
                <a:buClrTx/>
                <a:buSzTx/>
                <a:defRPr/>
              </a:pPr>
              <a:endParaRPr lang="es-ES" sz="2200" b="1" dirty="0">
                <a:solidFill>
                  <a:srgbClr val="FFFF00"/>
                </a:solidFill>
                <a:latin typeface="Impact" pitchFamily="34" charset="0"/>
                <a:cs typeface="Arial" charset="0"/>
              </a:endParaRPr>
            </a:p>
          </p:txBody>
        </p:sp>
      </p:grpSp>
      <p:pic>
        <p:nvPicPr>
          <p:cNvPr id="10253" name="Picture 9" descr="espe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738" y="242888"/>
            <a:ext cx="780562" cy="971550"/>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grpSp>
        <p:nvGrpSpPr>
          <p:cNvPr id="10255" name="42 Grupo"/>
          <p:cNvGrpSpPr>
            <a:grpSpLocks/>
          </p:cNvGrpSpPr>
          <p:nvPr/>
        </p:nvGrpSpPr>
        <p:grpSpPr bwMode="auto">
          <a:xfrm>
            <a:off x="2482850" y="2319338"/>
            <a:ext cx="4973638" cy="793750"/>
            <a:chOff x="2889250" y="2700338"/>
            <a:chExt cx="4973638" cy="793750"/>
          </a:xfrm>
        </p:grpSpPr>
        <p:sp>
          <p:nvSpPr>
            <p:cNvPr id="46" name="12 Título"/>
            <p:cNvSpPr txBox="1">
              <a:spLocks/>
            </p:cNvSpPr>
            <p:nvPr/>
          </p:nvSpPr>
          <p:spPr bwMode="auto">
            <a:xfrm>
              <a:off x="3719513" y="2806700"/>
              <a:ext cx="4143375" cy="428625"/>
            </a:xfrm>
            <a:prstGeom prst="rect">
              <a:avLst/>
            </a:prstGeom>
            <a:solidFill>
              <a:srgbClr val="000000">
                <a:alpha val="28000"/>
              </a:srgbClr>
            </a:solidFill>
            <a:ln w="101600">
              <a:solidFill>
                <a:srgbClr val="000000">
                  <a:alpha val="17000"/>
                </a:srgbClr>
              </a:solidFill>
              <a:round/>
              <a:headEnd/>
              <a:tailEnd/>
            </a:ln>
            <a:effectLst/>
          </p:spPr>
          <p:txBody>
            <a:bodyPr/>
            <a:lstStyle/>
            <a:p>
              <a:pPr eaLnBrk="0" hangingPunct="0">
                <a:lnSpc>
                  <a:spcPct val="150000"/>
                </a:lnSpc>
                <a:spcBef>
                  <a:spcPct val="0"/>
                </a:spcBef>
                <a:buClrTx/>
                <a:buSzTx/>
                <a:defRPr/>
              </a:pPr>
              <a:r>
                <a:rPr lang="es-AR" sz="1400" b="1" dirty="0">
                  <a:solidFill>
                    <a:srgbClr val="FFFF00"/>
                  </a:solidFill>
                  <a:effectLst>
                    <a:outerShdw blurRad="38100" dist="38100" dir="2700000" algn="tl">
                      <a:srgbClr val="000000">
                        <a:alpha val="43137"/>
                      </a:srgbClr>
                    </a:outerShdw>
                  </a:effectLst>
                </a:rPr>
                <a:t>PROBLEMA DE INVESTIGACIÓN</a:t>
              </a:r>
            </a:p>
          </p:txBody>
        </p:sp>
        <p:grpSp>
          <p:nvGrpSpPr>
            <p:cNvPr id="10264" name="47 Grupo"/>
            <p:cNvGrpSpPr>
              <a:grpSpLocks/>
            </p:cNvGrpSpPr>
            <p:nvPr/>
          </p:nvGrpSpPr>
          <p:grpSpPr bwMode="auto">
            <a:xfrm>
              <a:off x="2889250" y="2700339"/>
              <a:ext cx="966788" cy="793751"/>
              <a:chOff x="2176414" y="500043"/>
              <a:chExt cx="966826" cy="792787"/>
            </a:xfrm>
          </p:grpSpPr>
          <p:grpSp>
            <p:nvGrpSpPr>
              <p:cNvPr id="10265" name="Group 43"/>
              <p:cNvGrpSpPr>
                <a:grpSpLocks/>
              </p:cNvGrpSpPr>
              <p:nvPr/>
            </p:nvGrpSpPr>
            <p:grpSpPr bwMode="auto">
              <a:xfrm>
                <a:off x="2176414" y="500043"/>
                <a:ext cx="966826" cy="792787"/>
                <a:chOff x="2135" y="709"/>
                <a:chExt cx="1516" cy="761"/>
              </a:xfrm>
            </p:grpSpPr>
            <p:sp>
              <p:nvSpPr>
                <p:cNvPr id="10267"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1">
                    <a:solidFill>
                      <a:srgbClr val="FFFF00"/>
                    </a:solidFill>
                    <a:cs typeface="Arial" charset="0"/>
                  </a:endParaRPr>
                </a:p>
              </p:txBody>
            </p:sp>
            <p:sp>
              <p:nvSpPr>
                <p:cNvPr id="54" name="Oval 33"/>
                <p:cNvSpPr>
                  <a:spLocks noChangeArrowheads="1"/>
                </p:cNvSpPr>
                <p:nvPr/>
              </p:nvSpPr>
              <p:spPr bwMode="auto">
                <a:xfrm>
                  <a:off x="2307" y="709"/>
                  <a:ext cx="1163" cy="578"/>
                </a:xfrm>
                <a:prstGeom prst="ellipse">
                  <a:avLst/>
                </a:prstGeom>
                <a:gradFill rotWithShape="1">
                  <a:gsLst>
                    <a:gs pos="0">
                      <a:srgbClr val="E46E6E">
                        <a:alpha val="83000"/>
                      </a:srgbClr>
                    </a:gs>
                    <a:gs pos="100000">
                      <a:srgbClr val="321616">
                        <a:alpha val="38000"/>
                      </a:srgbClr>
                    </a:gs>
                  </a:gsLst>
                  <a:path path="shape">
                    <a:fillToRect l="50000" t="50000" r="50000" b="50000"/>
                  </a:path>
                </a:gradFill>
                <a:ln w="38100" algn="ctr">
                  <a:solidFill>
                    <a:srgbClr val="EEACAC">
                      <a:alpha val="41000"/>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endParaRPr lang="es-ES" sz="1500" b="1">
                    <a:solidFill>
                      <a:srgbClr val="FFFF00"/>
                    </a:solidFill>
                    <a:effectLst>
                      <a:outerShdw blurRad="38100" dist="38100" dir="2700000" algn="tl">
                        <a:srgbClr val="000000"/>
                      </a:outerShdw>
                    </a:effectLst>
                    <a:latin typeface="Impact" pitchFamily="34" charset="0"/>
                    <a:cs typeface="Arial" charset="0"/>
                  </a:endParaRPr>
                </a:p>
              </p:txBody>
            </p:sp>
          </p:grpSp>
          <p:sp>
            <p:nvSpPr>
              <p:cNvPr id="51" name="Text Box 14"/>
              <p:cNvSpPr txBox="1">
                <a:spLocks noChangeArrowheads="1"/>
              </p:cNvSpPr>
              <p:nvPr/>
            </p:nvSpPr>
            <p:spPr bwMode="auto">
              <a:xfrm>
                <a:off x="2459000" y="571392"/>
                <a:ext cx="398479" cy="431276"/>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00000"/>
                  </a:lnSpc>
                  <a:spcBef>
                    <a:spcPct val="0"/>
                  </a:spcBef>
                  <a:buClrTx/>
                  <a:buSzTx/>
                  <a:defRPr/>
                </a:pPr>
                <a:r>
                  <a:rPr lang="es-EC" sz="2200" b="1" dirty="0">
                    <a:solidFill>
                      <a:srgbClr val="FFFF00"/>
                    </a:solidFill>
                    <a:latin typeface="Impact" pitchFamily="34" charset="0"/>
                    <a:cs typeface="Arial" charset="0"/>
                  </a:rPr>
                  <a:t>2</a:t>
                </a:r>
                <a:endParaRPr lang="es-ES" sz="2200" b="1" dirty="0">
                  <a:solidFill>
                    <a:srgbClr val="FFFF00"/>
                  </a:solidFill>
                  <a:latin typeface="Impact" pitchFamily="34" charset="0"/>
                  <a:cs typeface="Arial" charset="0"/>
                </a:endParaRPr>
              </a:p>
            </p:txBody>
          </p:sp>
        </p:grpSp>
      </p:grpSp>
      <p:grpSp>
        <p:nvGrpSpPr>
          <p:cNvPr id="10257" name="57 Grupo"/>
          <p:cNvGrpSpPr>
            <a:grpSpLocks/>
          </p:cNvGrpSpPr>
          <p:nvPr/>
        </p:nvGrpSpPr>
        <p:grpSpPr bwMode="auto">
          <a:xfrm>
            <a:off x="2282030" y="5490934"/>
            <a:ext cx="966787" cy="806736"/>
            <a:chOff x="2176414" y="485458"/>
            <a:chExt cx="966826" cy="807372"/>
          </a:xfrm>
        </p:grpSpPr>
        <p:grpSp>
          <p:nvGrpSpPr>
            <p:cNvPr id="10259" name="Group 43"/>
            <p:cNvGrpSpPr>
              <a:grpSpLocks/>
            </p:cNvGrpSpPr>
            <p:nvPr/>
          </p:nvGrpSpPr>
          <p:grpSpPr bwMode="auto">
            <a:xfrm>
              <a:off x="2176414" y="485458"/>
              <a:ext cx="966826" cy="807372"/>
              <a:chOff x="2135" y="695"/>
              <a:chExt cx="1516" cy="775"/>
            </a:xfrm>
          </p:grpSpPr>
          <p:sp>
            <p:nvSpPr>
              <p:cNvPr id="10261"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1">
                  <a:solidFill>
                    <a:srgbClr val="FFFF00"/>
                  </a:solidFill>
                  <a:cs typeface="Arial" charset="0"/>
                </a:endParaRPr>
              </a:p>
            </p:txBody>
          </p:sp>
          <p:sp>
            <p:nvSpPr>
              <p:cNvPr id="59" name="Oval 33"/>
              <p:cNvSpPr>
                <a:spLocks noChangeArrowheads="1"/>
              </p:cNvSpPr>
              <p:nvPr/>
            </p:nvSpPr>
            <p:spPr bwMode="auto">
              <a:xfrm>
                <a:off x="2390" y="695"/>
                <a:ext cx="1163" cy="578"/>
              </a:xfrm>
              <a:prstGeom prst="ellipse">
                <a:avLst/>
              </a:prstGeom>
              <a:gradFill rotWithShape="1">
                <a:gsLst>
                  <a:gs pos="0">
                    <a:srgbClr val="E46E6E">
                      <a:alpha val="83000"/>
                    </a:srgbClr>
                  </a:gs>
                  <a:gs pos="100000">
                    <a:srgbClr val="321616">
                      <a:alpha val="38000"/>
                    </a:srgbClr>
                  </a:gs>
                </a:gsLst>
                <a:path path="shape">
                  <a:fillToRect l="50000" t="50000" r="50000" b="50000"/>
                </a:path>
              </a:gradFill>
              <a:ln w="38100" algn="ctr">
                <a:solidFill>
                  <a:srgbClr val="EEACAC">
                    <a:alpha val="41000"/>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endParaRPr lang="es-ES" sz="1500" b="1">
                  <a:solidFill>
                    <a:srgbClr val="FFFF00"/>
                  </a:solidFill>
                  <a:effectLst>
                    <a:outerShdw blurRad="38100" dist="38100" dir="2700000" algn="tl">
                      <a:srgbClr val="000000"/>
                    </a:outerShdw>
                  </a:effectLst>
                  <a:latin typeface="Impact" pitchFamily="34" charset="0"/>
                  <a:cs typeface="Arial" charset="0"/>
                </a:endParaRPr>
              </a:p>
            </p:txBody>
          </p:sp>
        </p:grpSp>
        <p:sp>
          <p:nvSpPr>
            <p:cNvPr id="56" name="Text Box 14"/>
            <p:cNvSpPr txBox="1">
              <a:spLocks noChangeArrowheads="1"/>
            </p:cNvSpPr>
            <p:nvPr/>
          </p:nvSpPr>
          <p:spPr bwMode="auto">
            <a:xfrm>
              <a:off x="2509008" y="571536"/>
              <a:ext cx="439757" cy="430552"/>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nSpc>
                  <a:spcPct val="100000"/>
                </a:lnSpc>
                <a:spcBef>
                  <a:spcPct val="0"/>
                </a:spcBef>
                <a:buClrTx/>
                <a:buSzTx/>
                <a:defRPr/>
              </a:pPr>
              <a:r>
                <a:rPr lang="es-EC" sz="2200" b="1" dirty="0">
                  <a:solidFill>
                    <a:srgbClr val="FFFF00"/>
                  </a:solidFill>
                  <a:latin typeface="Impact" pitchFamily="34" charset="0"/>
                  <a:cs typeface="Arial" charset="0"/>
                </a:rPr>
                <a:t>6</a:t>
              </a:r>
              <a:endParaRPr lang="es-ES" sz="2200" b="1" dirty="0">
                <a:solidFill>
                  <a:srgbClr val="FFFF00"/>
                </a:solidFill>
                <a:latin typeface="Impact" pitchFamily="34" charset="0"/>
                <a:cs typeface="Arial" charset="0"/>
              </a:endParaRPr>
            </a:p>
          </p:txBody>
        </p:sp>
      </p:grpSp>
      <p:sp>
        <p:nvSpPr>
          <p:cNvPr id="61" name="12 Título"/>
          <p:cNvSpPr txBox="1">
            <a:spLocks/>
          </p:cNvSpPr>
          <p:nvPr/>
        </p:nvSpPr>
        <p:spPr bwMode="auto">
          <a:xfrm>
            <a:off x="3905710" y="4954588"/>
            <a:ext cx="4143375" cy="428625"/>
          </a:xfrm>
          <a:prstGeom prst="rect">
            <a:avLst/>
          </a:prstGeom>
          <a:solidFill>
            <a:srgbClr val="000000">
              <a:alpha val="28000"/>
            </a:srgbClr>
          </a:solidFill>
          <a:ln w="101600">
            <a:solidFill>
              <a:srgbClr val="000000">
                <a:alpha val="17000"/>
              </a:srgbClr>
            </a:solidFill>
            <a:round/>
            <a:headEnd/>
            <a:tailEnd/>
          </a:ln>
          <a:effectLst/>
        </p:spPr>
        <p:txBody>
          <a:bodyPr/>
          <a:lstStyle/>
          <a:p>
            <a:pPr eaLnBrk="0" hangingPunct="0">
              <a:lnSpc>
                <a:spcPct val="150000"/>
              </a:lnSpc>
              <a:spcBef>
                <a:spcPct val="0"/>
              </a:spcBef>
              <a:buClrTx/>
              <a:buSzTx/>
              <a:defRPr/>
            </a:pPr>
            <a:r>
              <a:rPr lang="en-US" sz="1400" b="1" dirty="0" smtClean="0">
                <a:solidFill>
                  <a:srgbClr val="FFFF00"/>
                </a:solidFill>
                <a:effectLst>
                  <a:outerShdw blurRad="38100" dist="38100" dir="2700000" algn="tl">
                    <a:srgbClr val="000000">
                      <a:alpha val="43137"/>
                    </a:srgbClr>
                  </a:outerShdw>
                </a:effectLst>
              </a:rPr>
              <a:t>ANÁLISIS Y TABULACIÓN DE RESULTADOS</a:t>
            </a:r>
            <a:endParaRPr lang="en-US" sz="1400" b="1" dirty="0">
              <a:solidFill>
                <a:srgbClr val="FFFF00"/>
              </a:solidFill>
              <a:effectLst>
                <a:outerShdw blurRad="38100" dist="38100" dir="2700000" algn="tl">
                  <a:srgbClr val="000000">
                    <a:alpha val="43137"/>
                  </a:srgbClr>
                </a:outerShdw>
              </a:effectLst>
            </a:endParaRPr>
          </a:p>
        </p:txBody>
      </p:sp>
      <p:pic>
        <p:nvPicPr>
          <p:cNvPr id="5122" name="Picture 2" descr="C:\Users\USER\Documents\CAPITULOS DEL MARCO TEORICO\FOTOS DEL INDEPENDIENTE\DSC0387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01600" y="-8153400"/>
            <a:ext cx="4632960" cy="3088640"/>
          </a:xfrm>
          <a:prstGeom prst="rect">
            <a:avLst/>
          </a:prstGeom>
          <a:noFill/>
          <a:extLst>
            <a:ext uri="{909E8E84-426E-40DD-AFC4-6F175D3DCCD1}">
              <a14:hiddenFill xmlns:a14="http://schemas.microsoft.com/office/drawing/2010/main">
                <a:solidFill>
                  <a:srgbClr val="FFFFFF"/>
                </a:solidFill>
              </a14:hiddenFill>
            </a:ext>
          </a:extLst>
        </p:spPr>
      </p:pic>
      <p:pic>
        <p:nvPicPr>
          <p:cNvPr id="64" name="63 Imagen" descr="SELLO POLICIA.jpg"/>
          <p:cNvPicPr/>
          <p:nvPr/>
        </p:nvPicPr>
        <p:blipFill>
          <a:blip r:embed="rId6">
            <a:lum/>
          </a:blip>
          <a:stretch>
            <a:fillRect/>
          </a:stretch>
        </p:blipFill>
        <p:spPr>
          <a:xfrm>
            <a:off x="8027988" y="242888"/>
            <a:ext cx="742751" cy="971550"/>
          </a:xfrm>
          <a:prstGeom prst="rect">
            <a:avLst/>
          </a:prstGeom>
          <a:noFill/>
          <a:ln>
            <a:noFill/>
          </a:ln>
        </p:spPr>
      </p:pic>
      <p:sp>
        <p:nvSpPr>
          <p:cNvPr id="63" name="12 Título"/>
          <p:cNvSpPr txBox="1">
            <a:spLocks/>
          </p:cNvSpPr>
          <p:nvPr/>
        </p:nvSpPr>
        <p:spPr bwMode="auto">
          <a:xfrm>
            <a:off x="2752725" y="6196248"/>
            <a:ext cx="4241800" cy="428625"/>
          </a:xfrm>
          <a:prstGeom prst="rect">
            <a:avLst/>
          </a:prstGeom>
          <a:solidFill>
            <a:srgbClr val="000000">
              <a:alpha val="28000"/>
            </a:srgbClr>
          </a:solidFill>
          <a:ln w="101600">
            <a:solidFill>
              <a:srgbClr val="000000">
                <a:alpha val="17000"/>
              </a:srgbClr>
            </a:solidFill>
            <a:round/>
            <a:headEnd/>
            <a:tailEnd/>
          </a:ln>
          <a:effectLst/>
        </p:spPr>
        <p:txBody>
          <a:bodyPr/>
          <a:lstStyle/>
          <a:p>
            <a:pPr eaLnBrk="0" hangingPunct="0">
              <a:lnSpc>
                <a:spcPct val="150000"/>
              </a:lnSpc>
              <a:spcBef>
                <a:spcPct val="0"/>
              </a:spcBef>
              <a:buClrTx/>
              <a:buSzTx/>
              <a:defRPr/>
            </a:pPr>
            <a:r>
              <a:rPr lang="es-AR" sz="1400" b="1" dirty="0">
                <a:solidFill>
                  <a:srgbClr val="FFFF00"/>
                </a:solidFill>
                <a:effectLst>
                  <a:outerShdw blurRad="38100" dist="38100" dir="2700000" algn="tl">
                    <a:srgbClr val="000000">
                      <a:alpha val="43137"/>
                    </a:srgbClr>
                  </a:outerShdw>
                </a:effectLst>
              </a:rPr>
              <a:t>CONCLUSIONES  Y RECOMENDACIONES</a:t>
            </a:r>
            <a:endParaRPr lang="en-US" sz="1400" b="1" dirty="0">
              <a:solidFill>
                <a:srgbClr val="FFFF00"/>
              </a:solidFill>
              <a:effectLst>
                <a:outerShdw blurRad="38100" dist="38100" dir="2700000" algn="tl">
                  <a:srgbClr val="000000">
                    <a:alpha val="43137"/>
                  </a:srgbClr>
                </a:outerShdw>
              </a:effectLst>
            </a:endParaRPr>
          </a:p>
        </p:txBody>
      </p:sp>
      <p:grpSp>
        <p:nvGrpSpPr>
          <p:cNvPr id="66" name="57 Grupo"/>
          <p:cNvGrpSpPr>
            <a:grpSpLocks/>
          </p:cNvGrpSpPr>
          <p:nvPr/>
        </p:nvGrpSpPr>
        <p:grpSpPr bwMode="auto">
          <a:xfrm>
            <a:off x="1487640" y="5983541"/>
            <a:ext cx="966787" cy="878561"/>
            <a:chOff x="2176414" y="413576"/>
            <a:chExt cx="966826" cy="879254"/>
          </a:xfrm>
        </p:grpSpPr>
        <p:grpSp>
          <p:nvGrpSpPr>
            <p:cNvPr id="68" name="Group 43"/>
            <p:cNvGrpSpPr>
              <a:grpSpLocks/>
            </p:cNvGrpSpPr>
            <p:nvPr/>
          </p:nvGrpSpPr>
          <p:grpSpPr bwMode="auto">
            <a:xfrm>
              <a:off x="2176414" y="413576"/>
              <a:ext cx="966826" cy="879254"/>
              <a:chOff x="2135" y="626"/>
              <a:chExt cx="1516" cy="844"/>
            </a:xfrm>
          </p:grpSpPr>
          <p:sp>
            <p:nvSpPr>
              <p:cNvPr id="70"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1">
                  <a:solidFill>
                    <a:srgbClr val="FFFF00"/>
                  </a:solidFill>
                  <a:cs typeface="Arial" charset="0"/>
                </a:endParaRPr>
              </a:p>
            </p:txBody>
          </p:sp>
          <p:sp>
            <p:nvSpPr>
              <p:cNvPr id="71" name="Oval 33"/>
              <p:cNvSpPr>
                <a:spLocks noChangeArrowheads="1"/>
              </p:cNvSpPr>
              <p:nvPr/>
            </p:nvSpPr>
            <p:spPr bwMode="auto">
              <a:xfrm>
                <a:off x="2471" y="626"/>
                <a:ext cx="1163" cy="578"/>
              </a:xfrm>
              <a:prstGeom prst="ellipse">
                <a:avLst/>
              </a:prstGeom>
              <a:gradFill rotWithShape="1">
                <a:gsLst>
                  <a:gs pos="0">
                    <a:srgbClr val="E46E6E">
                      <a:alpha val="83000"/>
                    </a:srgbClr>
                  </a:gs>
                  <a:gs pos="100000">
                    <a:srgbClr val="321616">
                      <a:alpha val="38000"/>
                    </a:srgbClr>
                  </a:gs>
                </a:gsLst>
                <a:path path="shape">
                  <a:fillToRect l="50000" t="50000" r="50000" b="50000"/>
                </a:path>
              </a:gradFill>
              <a:ln w="38100" algn="ctr">
                <a:solidFill>
                  <a:srgbClr val="EEACAC">
                    <a:alpha val="41000"/>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endParaRPr lang="es-ES" sz="1500" b="1">
                  <a:solidFill>
                    <a:srgbClr val="FFFF00"/>
                  </a:solidFill>
                  <a:effectLst>
                    <a:outerShdw blurRad="38100" dist="38100" dir="2700000" algn="tl">
                      <a:srgbClr val="000000"/>
                    </a:outerShdw>
                  </a:effectLst>
                  <a:latin typeface="Impact" pitchFamily="34" charset="0"/>
                  <a:cs typeface="Arial" charset="0"/>
                </a:endParaRPr>
              </a:p>
            </p:txBody>
          </p:sp>
        </p:grpSp>
        <p:sp>
          <p:nvSpPr>
            <p:cNvPr id="69" name="Text Box 14"/>
            <p:cNvSpPr txBox="1">
              <a:spLocks noChangeArrowheads="1"/>
            </p:cNvSpPr>
            <p:nvPr/>
          </p:nvSpPr>
          <p:spPr bwMode="auto">
            <a:xfrm>
              <a:off x="2572358" y="499371"/>
              <a:ext cx="398478" cy="430552"/>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00000"/>
                </a:lnSpc>
                <a:spcBef>
                  <a:spcPct val="0"/>
                </a:spcBef>
                <a:buClrTx/>
                <a:buSzTx/>
                <a:defRPr/>
              </a:pPr>
              <a:r>
                <a:rPr lang="es-ES" sz="2200" b="1" dirty="0" smtClean="0">
                  <a:solidFill>
                    <a:srgbClr val="FFFF00"/>
                  </a:solidFill>
                  <a:latin typeface="Impact" pitchFamily="34" charset="0"/>
                  <a:cs typeface="Arial" charset="0"/>
                </a:rPr>
                <a:t>7</a:t>
              </a:r>
              <a:endParaRPr lang="es-ES" sz="2200" b="1" dirty="0">
                <a:solidFill>
                  <a:srgbClr val="FFFF00"/>
                </a:solidFill>
                <a:latin typeface="Impact" pitchFamily="34" charset="0"/>
                <a:cs typeface="Arial" charset="0"/>
              </a:endParaRPr>
            </a:p>
          </p:txBody>
        </p:sp>
      </p:grpSp>
    </p:spTree>
    <p:extLst>
      <p:ext uri="{BB962C8B-B14F-4D97-AF65-F5344CB8AC3E}">
        <p14:creationId xmlns:p14="http://schemas.microsoft.com/office/powerpoint/2010/main" val="2826736844"/>
      </p:ext>
    </p:extLst>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1117317106"/>
              </p:ext>
            </p:extLst>
          </p:nvPr>
        </p:nvGraphicFramePr>
        <p:xfrm>
          <a:off x="539552" y="1100628"/>
          <a:ext cx="7992888" cy="5568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4154303529"/>
              </p:ext>
            </p:extLst>
          </p:nvPr>
        </p:nvGraphicFramePr>
        <p:xfrm>
          <a:off x="7885113" y="253206"/>
          <a:ext cx="868362" cy="871538"/>
        </p:xfrm>
        <a:graphic>
          <a:graphicData uri="http://schemas.openxmlformats.org/presentationml/2006/ole">
            <mc:AlternateContent xmlns:mc="http://schemas.openxmlformats.org/markup-compatibility/2006">
              <mc:Choice xmlns:v="urn:schemas-microsoft-com:vml" Requires="v">
                <p:oleObj spid="_x0000_s15460" name="Picture" r:id="rId8" imgW="4574540" imgH="3797300" progId="Word.Picture.8">
                  <p:embed/>
                </p:oleObj>
              </mc:Choice>
              <mc:Fallback>
                <p:oleObj name="Picture" r:id="rId8" imgW="4574540" imgH="3797300" progId="Word.Picture.8">
                  <p:embed/>
                  <p:pic>
                    <p:nvPicPr>
                      <p:cNvPr id="0" name="3 Objet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5113" y="253206"/>
                        <a:ext cx="868362"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Picture 9" descr="espee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14" y="203328"/>
            <a:ext cx="998710" cy="921416"/>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10" name="9 Rectángulo redondeado"/>
          <p:cNvSpPr/>
          <p:nvPr/>
        </p:nvSpPr>
        <p:spPr>
          <a:xfrm>
            <a:off x="1397552" y="203328"/>
            <a:ext cx="6408712" cy="66962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 sz="2000" dirty="0"/>
              <a:t>PRINCIPIOS PEDAGÓGICOS</a:t>
            </a:r>
            <a:br>
              <a:rPr lang="es-ES" sz="2000" dirty="0"/>
            </a:br>
            <a:r>
              <a:rPr lang="es-ES" sz="2000" dirty="0"/>
              <a:t> PARA EL DISEÑO DE JUEGOS</a:t>
            </a:r>
            <a:endParaRPr lang="es-EC" sz="2000" dirty="0"/>
          </a:p>
        </p:txBody>
      </p:sp>
    </p:spTree>
    <p:extLst>
      <p:ext uri="{BB962C8B-B14F-4D97-AF65-F5344CB8AC3E}">
        <p14:creationId xmlns:p14="http://schemas.microsoft.com/office/powerpoint/2010/main" val="4036568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G:\Images\Foto00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5013176"/>
            <a:ext cx="3851920" cy="18448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3 Marcador de contenido"/>
          <p:cNvGraphicFramePr>
            <a:graphicFrameLocks noGrp="1"/>
          </p:cNvGraphicFramePr>
          <p:nvPr>
            <p:ph idx="1"/>
            <p:extLst>
              <p:ext uri="{D42A27DB-BD31-4B8C-83A1-F6EECF244321}">
                <p14:modId xmlns:p14="http://schemas.microsoft.com/office/powerpoint/2010/main" val="1914940658"/>
              </p:ext>
            </p:extLst>
          </p:nvPr>
        </p:nvGraphicFramePr>
        <p:xfrm>
          <a:off x="215516" y="1124744"/>
          <a:ext cx="8424936" cy="4608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4 Objeto"/>
          <p:cNvGraphicFramePr>
            <a:graphicFrameLocks noChangeAspect="1"/>
          </p:cNvGraphicFramePr>
          <p:nvPr>
            <p:extLst>
              <p:ext uri="{D42A27DB-BD31-4B8C-83A1-F6EECF244321}">
                <p14:modId xmlns:p14="http://schemas.microsoft.com/office/powerpoint/2010/main" val="3887261346"/>
              </p:ext>
            </p:extLst>
          </p:nvPr>
        </p:nvGraphicFramePr>
        <p:xfrm>
          <a:off x="7885113" y="209550"/>
          <a:ext cx="868362" cy="871538"/>
        </p:xfrm>
        <a:graphic>
          <a:graphicData uri="http://schemas.openxmlformats.org/presentationml/2006/ole">
            <mc:AlternateContent xmlns:mc="http://schemas.openxmlformats.org/markup-compatibility/2006">
              <mc:Choice xmlns:v="urn:schemas-microsoft-com:vml" Requires="v">
                <p:oleObj spid="_x0000_s16487" name="Picture" r:id="rId9" imgW="4574540" imgH="3797300" progId="Word.Picture.8">
                  <p:embed/>
                </p:oleObj>
              </mc:Choice>
              <mc:Fallback>
                <p:oleObj name="Picture" r:id="rId9" imgW="4574540" imgH="3797300" progId="Word.Picture.8">
                  <p:embed/>
                  <p:pic>
                    <p:nvPicPr>
                      <p:cNvPr id="0" name="6 Objet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85113" y="209550"/>
                        <a:ext cx="868362"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9" descr="espeec"/>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8914" y="203328"/>
            <a:ext cx="998710" cy="921416"/>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7" name="6 Cinta perforada"/>
          <p:cNvSpPr/>
          <p:nvPr/>
        </p:nvSpPr>
        <p:spPr>
          <a:xfrm>
            <a:off x="1331640" y="116632"/>
            <a:ext cx="6192688" cy="804672"/>
          </a:xfrm>
          <a:prstGeom prst="flowChartPunchedTap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a:t>AFIANZAR LAS HABILIDADES MOTRICES BÁSICAS</a:t>
            </a:r>
            <a:endParaRPr lang="es-EC" dirty="0"/>
          </a:p>
        </p:txBody>
      </p:sp>
      <p:sp>
        <p:nvSpPr>
          <p:cNvPr id="8" name="7 Cinta perforada"/>
          <p:cNvSpPr/>
          <p:nvPr/>
        </p:nvSpPr>
        <p:spPr>
          <a:xfrm>
            <a:off x="548524" y="1340768"/>
            <a:ext cx="7988187" cy="1222497"/>
          </a:xfrm>
          <a:prstGeom prst="flowChartPunchedTape">
            <a:avLst/>
          </a:prstGeom>
        </p:spPr>
        <p:style>
          <a:lnRef idx="3">
            <a:schemeClr val="lt1"/>
          </a:lnRef>
          <a:fillRef idx="1">
            <a:schemeClr val="dk1"/>
          </a:fillRef>
          <a:effectRef idx="1">
            <a:schemeClr val="dk1"/>
          </a:effectRef>
          <a:fontRef idx="minor">
            <a:schemeClr val="lt1"/>
          </a:fontRef>
        </p:style>
        <p:txBody>
          <a:bodyPr rtlCol="0" anchor="ctr"/>
          <a:lstStyle/>
          <a:p>
            <a:pPr lvl="0"/>
            <a:r>
              <a:rPr lang="es-ES" dirty="0"/>
              <a:t>A través de la práctica deportiva y pre deportiva afianzar las habilidades motrices básicas y genéricas de los estudiantes</a:t>
            </a:r>
            <a:endParaRPr lang="es-EC" dirty="0"/>
          </a:p>
        </p:txBody>
      </p:sp>
      <p:sp>
        <p:nvSpPr>
          <p:cNvPr id="9" name="8 Cinta perforada"/>
          <p:cNvSpPr/>
          <p:nvPr/>
        </p:nvSpPr>
        <p:spPr>
          <a:xfrm>
            <a:off x="491207" y="2924944"/>
            <a:ext cx="8102823" cy="1152128"/>
          </a:xfrm>
          <a:prstGeom prst="flowChartPunchedTap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s-ES" dirty="0"/>
              <a:t>Para ello, plantearemos situaciones de aprendizaje en las que, poniendo en práctica los deportes colectivos, se trabajen habilidades genéricas sin entrar en las específicas de cada deporte.</a:t>
            </a:r>
            <a:endParaRPr lang="es-EC" dirty="0"/>
          </a:p>
        </p:txBody>
      </p:sp>
      <p:sp>
        <p:nvSpPr>
          <p:cNvPr id="10" name="9 Cinta perforada"/>
          <p:cNvSpPr/>
          <p:nvPr/>
        </p:nvSpPr>
        <p:spPr>
          <a:xfrm>
            <a:off x="548524" y="4566321"/>
            <a:ext cx="7988187" cy="1598983"/>
          </a:xfrm>
          <a:prstGeom prst="flowChartPunchedTap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r>
              <a:rPr lang="es-ES" dirty="0"/>
              <a:t>Estas acciones mejorarán la Educación Física de Base de los alumnos, por medio de habilidades en las que se incluyen elementos deportivos. Equilibrio, coordinación, desplazamientos, lateralidad</a:t>
            </a:r>
            <a:endParaRPr lang="es-EC" dirty="0"/>
          </a:p>
        </p:txBody>
      </p:sp>
      <p:sp>
        <p:nvSpPr>
          <p:cNvPr id="2" name="1 Flecha abajo"/>
          <p:cNvSpPr/>
          <p:nvPr/>
        </p:nvSpPr>
        <p:spPr>
          <a:xfrm>
            <a:off x="3995936" y="921304"/>
            <a:ext cx="288032" cy="56348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1" name="10 Flecha abajo"/>
          <p:cNvSpPr/>
          <p:nvPr/>
        </p:nvSpPr>
        <p:spPr>
          <a:xfrm>
            <a:off x="3980655" y="2563265"/>
            <a:ext cx="288032" cy="56348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2" name="11 Flecha abajo"/>
          <p:cNvSpPr/>
          <p:nvPr/>
        </p:nvSpPr>
        <p:spPr>
          <a:xfrm>
            <a:off x="3959154" y="4046802"/>
            <a:ext cx="288032" cy="75035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7894468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1"/>
            <p:extLst>
              <p:ext uri="{D42A27DB-BD31-4B8C-83A1-F6EECF244321}">
                <p14:modId xmlns:p14="http://schemas.microsoft.com/office/powerpoint/2010/main" val="3221420671"/>
              </p:ext>
            </p:extLst>
          </p:nvPr>
        </p:nvGraphicFramePr>
        <p:xfrm>
          <a:off x="672448" y="1124744"/>
          <a:ext cx="7521575"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6 Cinta perforada"/>
          <p:cNvSpPr/>
          <p:nvPr/>
        </p:nvSpPr>
        <p:spPr>
          <a:xfrm>
            <a:off x="1331640" y="238469"/>
            <a:ext cx="6480720" cy="648072"/>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a:t>LA PRACTICA DEPORTIVA PARA ESTUDIANTES</a:t>
            </a:r>
          </a:p>
        </p:txBody>
      </p:sp>
      <p:pic>
        <p:nvPicPr>
          <p:cNvPr id="17410" name="Picture 2" descr="H:\DSC0386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1700808"/>
            <a:ext cx="2088232" cy="2759968"/>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H:\DSC0385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0272" y="1700808"/>
            <a:ext cx="2107254" cy="27599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7 Objeto"/>
          <p:cNvGraphicFramePr>
            <a:graphicFrameLocks noChangeAspect="1"/>
          </p:cNvGraphicFramePr>
          <p:nvPr>
            <p:extLst>
              <p:ext uri="{D42A27DB-BD31-4B8C-83A1-F6EECF244321}">
                <p14:modId xmlns:p14="http://schemas.microsoft.com/office/powerpoint/2010/main" val="165232498"/>
              </p:ext>
            </p:extLst>
          </p:nvPr>
        </p:nvGraphicFramePr>
        <p:xfrm>
          <a:off x="8001891" y="226559"/>
          <a:ext cx="868362" cy="871538"/>
        </p:xfrm>
        <a:graphic>
          <a:graphicData uri="http://schemas.openxmlformats.org/presentationml/2006/ole">
            <mc:AlternateContent xmlns:mc="http://schemas.openxmlformats.org/markup-compatibility/2006">
              <mc:Choice xmlns:v="urn:schemas-microsoft-com:vml" Requires="v">
                <p:oleObj spid="_x0000_s17504" name="Picture" r:id="rId10" imgW="4574540" imgH="3797300" progId="Word.Picture.8">
                  <p:embed/>
                </p:oleObj>
              </mc:Choice>
              <mc:Fallback>
                <p:oleObj name="Picture" r:id="rId10" imgW="4574540" imgH="3797300" progId="Word.Picture.8">
                  <p:embed/>
                  <p:pic>
                    <p:nvPicPr>
                      <p:cNvPr id="0" name="4 Objet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01891" y="226559"/>
                        <a:ext cx="868362"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Picture 9" descr="espeec"/>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8914" y="203328"/>
            <a:ext cx="998710" cy="921416"/>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6281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5" name="Picture 13" descr="H:\DSC0007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5733256"/>
          </a:xfrm>
          <a:prstGeom prst="rect">
            <a:avLst/>
          </a:prstGeom>
          <a:noFill/>
          <a:extLst>
            <a:ext uri="{909E8E84-426E-40DD-AFC4-6F175D3DCCD1}">
              <a14:hiddenFill xmlns:a14="http://schemas.microsoft.com/office/drawing/2010/main">
                <a:solidFill>
                  <a:srgbClr val="FFFFFF"/>
                </a:solidFill>
              </a14:hiddenFill>
            </a:ext>
          </a:extLst>
        </p:spPr>
      </p:pic>
      <p:sp>
        <p:nvSpPr>
          <p:cNvPr id="7" name="12 Título"/>
          <p:cNvSpPr txBox="1">
            <a:spLocks/>
          </p:cNvSpPr>
          <p:nvPr/>
        </p:nvSpPr>
        <p:spPr bwMode="auto">
          <a:xfrm>
            <a:off x="617233" y="3928671"/>
            <a:ext cx="8026400" cy="1000125"/>
          </a:xfrm>
          <a:prstGeom prst="rect">
            <a:avLst/>
          </a:prstGeom>
          <a:solidFill>
            <a:srgbClr val="000000">
              <a:alpha val="28000"/>
            </a:srgbClr>
          </a:solidFill>
          <a:ln w="101600">
            <a:solidFill>
              <a:srgbClr val="000000">
                <a:alpha val="17000"/>
              </a:srgbClr>
            </a:solidFill>
            <a:round/>
            <a:headEnd/>
            <a:tailEnd/>
          </a:ln>
          <a:effectLst>
            <a:outerShdw blurRad="127000" dist="50800" dir="5400000" algn="t" rotWithShape="0">
              <a:prstClr val="black">
                <a:alpha val="54000"/>
              </a:prstClr>
            </a:outerShdw>
          </a:effectLst>
        </p:spPr>
        <p:txBody>
          <a:bodyPr/>
          <a:lstStyle/>
          <a:p>
            <a:pPr algn="ctr" eaLnBrk="0" hangingPunct="0">
              <a:lnSpc>
                <a:spcPct val="150000"/>
              </a:lnSpc>
              <a:spcBef>
                <a:spcPct val="0"/>
              </a:spcBef>
              <a:buClrTx/>
              <a:buSzTx/>
              <a:defRPr/>
            </a:pPr>
            <a:r>
              <a:rPr lang="es-AR" sz="4000" b="0" dirty="0">
                <a:solidFill>
                  <a:srgbClr val="FFFF00"/>
                </a:solidFill>
                <a:effectLst>
                  <a:outerShdw blurRad="38100" dist="38100" dir="2700000" algn="tl">
                    <a:srgbClr val="000000">
                      <a:alpha val="43137"/>
                    </a:srgbClr>
                  </a:outerShdw>
                </a:effectLst>
                <a:latin typeface="+mj-lt"/>
              </a:rPr>
              <a:t>METODOLOGÍA DE LA INVESTIGACIÓN</a:t>
            </a:r>
          </a:p>
        </p:txBody>
      </p:sp>
      <p:grpSp>
        <p:nvGrpSpPr>
          <p:cNvPr id="32771" name="7 Grupo"/>
          <p:cNvGrpSpPr>
            <a:grpSpLocks/>
          </p:cNvGrpSpPr>
          <p:nvPr/>
        </p:nvGrpSpPr>
        <p:grpSpPr bwMode="auto">
          <a:xfrm>
            <a:off x="3186389" y="476672"/>
            <a:ext cx="1945427" cy="1797922"/>
            <a:chOff x="4047898" y="1928804"/>
            <a:chExt cx="1594509" cy="1307480"/>
          </a:xfrm>
        </p:grpSpPr>
        <p:grpSp>
          <p:nvGrpSpPr>
            <p:cNvPr id="32775" name="Group 43"/>
            <p:cNvGrpSpPr>
              <a:grpSpLocks/>
            </p:cNvGrpSpPr>
            <p:nvPr/>
          </p:nvGrpSpPr>
          <p:grpSpPr bwMode="auto">
            <a:xfrm>
              <a:off x="4047898" y="1928804"/>
              <a:ext cx="1594509" cy="1307480"/>
              <a:chOff x="2135" y="709"/>
              <a:chExt cx="1516" cy="761"/>
            </a:xfrm>
          </p:grpSpPr>
          <p:sp>
            <p:nvSpPr>
              <p:cNvPr id="32777"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2000" b="0">
                  <a:solidFill>
                    <a:schemeClr val="tx1"/>
                  </a:solidFill>
                  <a:cs typeface="Arial" charset="0"/>
                </a:endParaRPr>
              </a:p>
            </p:txBody>
          </p:sp>
          <p:sp>
            <p:nvSpPr>
              <p:cNvPr id="12" name="Oval 33"/>
              <p:cNvSpPr>
                <a:spLocks noChangeArrowheads="1"/>
              </p:cNvSpPr>
              <p:nvPr/>
            </p:nvSpPr>
            <p:spPr bwMode="auto">
              <a:xfrm>
                <a:off x="2306" y="709"/>
                <a:ext cx="1164" cy="578"/>
              </a:xfrm>
              <a:prstGeom prst="ellipse">
                <a:avLst/>
              </a:prstGeom>
              <a:gradFill rotWithShape="1">
                <a:gsLst>
                  <a:gs pos="0">
                    <a:srgbClr val="E46E6E"/>
                  </a:gs>
                  <a:gs pos="100000">
                    <a:srgbClr val="321616">
                      <a:alpha val="81000"/>
                    </a:srgbClr>
                  </a:gs>
                </a:gsLst>
                <a:path path="shape">
                  <a:fillToRect l="50000" t="50000" r="50000" b="50000"/>
                </a:path>
              </a:gradFill>
              <a:ln w="76200" algn="ctr">
                <a:solidFill>
                  <a:srgbClr val="EEACAC">
                    <a:alpha val="41000"/>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endParaRPr lang="es-ES" sz="2400" b="0">
                  <a:solidFill>
                    <a:srgbClr val="FFFFFF"/>
                  </a:solidFill>
                  <a:effectLst>
                    <a:outerShdw blurRad="38100" dist="38100" dir="2700000" algn="tl">
                      <a:srgbClr val="000000"/>
                    </a:outerShdw>
                  </a:effectLst>
                  <a:latin typeface="Impact" pitchFamily="34" charset="0"/>
                  <a:cs typeface="Arial" charset="0"/>
                </a:endParaRPr>
              </a:p>
            </p:txBody>
          </p:sp>
        </p:grpSp>
        <p:sp>
          <p:nvSpPr>
            <p:cNvPr id="10" name="Text Box 14"/>
            <p:cNvSpPr txBox="1">
              <a:spLocks noChangeArrowheads="1"/>
            </p:cNvSpPr>
            <p:nvPr/>
          </p:nvSpPr>
          <p:spPr bwMode="auto">
            <a:xfrm>
              <a:off x="4500523" y="2071611"/>
              <a:ext cx="655908" cy="707689"/>
            </a:xfrm>
            <a:prstGeom prst="rect">
              <a:avLst/>
            </a:prstGeom>
            <a:noFill/>
            <a:ln w="9525">
              <a:noFill/>
              <a:miter lim="800000"/>
              <a:headEnd/>
              <a:tailEnd/>
            </a:ln>
            <a:effectLst>
              <a:outerShdw blurRad="101600" dist="63500" dir="3180000" algn="tl" rotWithShape="0">
                <a:prstClr val="black"/>
              </a:outerShdw>
            </a:effectLst>
          </p:spPr>
          <p:txBody>
            <a:bodyPr>
              <a:spAutoFit/>
            </a:bodyPr>
            <a:lstStyle/>
            <a:p>
              <a:pPr algn="ctr">
                <a:lnSpc>
                  <a:spcPct val="100000"/>
                </a:lnSpc>
                <a:spcBef>
                  <a:spcPct val="0"/>
                </a:spcBef>
                <a:buClrTx/>
                <a:buSzTx/>
                <a:defRPr/>
              </a:pPr>
              <a:r>
                <a:rPr lang="es-EC" sz="4000" b="0" dirty="0">
                  <a:latin typeface="Impact" pitchFamily="34" charset="0"/>
                  <a:cs typeface="Arial" charset="0"/>
                </a:rPr>
                <a:t>4</a:t>
              </a:r>
              <a:endParaRPr lang="es-ES" sz="4000" b="0" dirty="0">
                <a:latin typeface="Impact" pitchFamily="34" charset="0"/>
                <a:cs typeface="Arial" charset="0"/>
              </a:endParaRPr>
            </a:p>
          </p:txBody>
        </p:sp>
      </p:grpSp>
      <p:sp>
        <p:nvSpPr>
          <p:cNvPr id="32772" name="AutoShape 32"/>
          <p:cNvSpPr>
            <a:spLocks noChangeArrowheads="1"/>
          </p:cNvSpPr>
          <p:nvPr/>
        </p:nvSpPr>
        <p:spPr bwMode="auto">
          <a:xfrm>
            <a:off x="-430212" y="5949280"/>
            <a:ext cx="10121900" cy="528638"/>
          </a:xfrm>
          <a:prstGeom prst="ellipse">
            <a:avLst/>
          </a:prstGeom>
          <a:gradFill rotWithShape="1">
            <a:gsLst>
              <a:gs pos="0">
                <a:srgbClr val="000000">
                  <a:alpha val="62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2000" b="0">
              <a:solidFill>
                <a:schemeClr val="tx1"/>
              </a:solidFill>
              <a:cs typeface="Arial" charset="0"/>
            </a:endParaRPr>
          </a:p>
        </p:txBody>
      </p:sp>
      <p:pic>
        <p:nvPicPr>
          <p:cNvPr id="32773" name="Picture 9" descr="espee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342899"/>
            <a:ext cx="1219175" cy="1215409"/>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1 Objeto"/>
          <p:cNvGraphicFramePr>
            <a:graphicFrameLocks noChangeAspect="1"/>
          </p:cNvGraphicFramePr>
          <p:nvPr>
            <p:extLst>
              <p:ext uri="{D42A27DB-BD31-4B8C-83A1-F6EECF244321}">
                <p14:modId xmlns:p14="http://schemas.microsoft.com/office/powerpoint/2010/main" val="2968342336"/>
              </p:ext>
            </p:extLst>
          </p:nvPr>
        </p:nvGraphicFramePr>
        <p:xfrm>
          <a:off x="7812360" y="342900"/>
          <a:ext cx="1012378" cy="1035348"/>
        </p:xfrm>
        <a:graphic>
          <a:graphicData uri="http://schemas.openxmlformats.org/presentationml/2006/ole">
            <mc:AlternateContent xmlns:mc="http://schemas.openxmlformats.org/markup-compatibility/2006">
              <mc:Choice xmlns:v="urn:schemas-microsoft-com:vml" Requires="v">
                <p:oleObj spid="_x0000_s18527" name="Picture" r:id="rId6" imgW="4574540" imgH="3797300" progId="Word.Picture.8">
                  <p:embed/>
                </p:oleObj>
              </mc:Choice>
              <mc:Fallback>
                <p:oleObj name="Picture" r:id="rId6" imgW="4574540" imgH="3797300" progId="Word.Picture.8">
                  <p:embed/>
                  <p:pic>
                    <p:nvPicPr>
                      <p:cNvPr id="0" name="7 Obje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2360" y="342900"/>
                        <a:ext cx="1012378" cy="103534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168118660"/>
      </p:ext>
    </p:extLst>
  </p:cSld>
  <p:clrMapOvr>
    <a:masterClrMapping/>
  </p:clrMapOvr>
  <p:transition>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33"/>
          <p:cNvSpPr>
            <a:spLocks noChangeArrowheads="1"/>
          </p:cNvSpPr>
          <p:nvPr/>
        </p:nvSpPr>
        <p:spPr bwMode="auto">
          <a:xfrm>
            <a:off x="467544" y="3402013"/>
            <a:ext cx="3180255" cy="1000124"/>
          </a:xfrm>
          <a:prstGeom prst="ellipse">
            <a:avLst/>
          </a:prstGeom>
          <a:gradFill rotWithShape="1">
            <a:gsLst>
              <a:gs pos="0">
                <a:srgbClr val="E46E6E">
                  <a:alpha val="83000"/>
                </a:srgbClr>
              </a:gs>
              <a:gs pos="100000">
                <a:srgbClr val="321616">
                  <a:alpha val="38000"/>
                </a:srgbClr>
              </a:gs>
            </a:gsLst>
            <a:path path="shape">
              <a:fillToRect l="50000" t="50000" r="50000" b="50000"/>
            </a:path>
          </a:gradFill>
          <a:ln w="57150" algn="ctr">
            <a:solidFill>
              <a:srgbClr val="EEACAC">
                <a:alpha val="41000"/>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endParaRPr lang="es-ES" sz="1400" b="0">
              <a:solidFill>
                <a:srgbClr val="FFFFFF"/>
              </a:solidFill>
              <a:effectLst>
                <a:outerShdw blurRad="38100" dist="38100" dir="2700000" algn="tl">
                  <a:srgbClr val="000000"/>
                </a:outerShdw>
              </a:effectLst>
              <a:latin typeface="Impact" pitchFamily="34" charset="0"/>
              <a:cs typeface="Arial" charset="0"/>
            </a:endParaRPr>
          </a:p>
        </p:txBody>
      </p:sp>
      <p:grpSp>
        <p:nvGrpSpPr>
          <p:cNvPr id="33798" name="30 Grupo"/>
          <p:cNvGrpSpPr>
            <a:grpSpLocks/>
          </p:cNvGrpSpPr>
          <p:nvPr/>
        </p:nvGrpSpPr>
        <p:grpSpPr bwMode="auto">
          <a:xfrm>
            <a:off x="5416550" y="3402013"/>
            <a:ext cx="2511425" cy="1317625"/>
            <a:chOff x="1427142" y="2571744"/>
            <a:chExt cx="1920875" cy="1133475"/>
          </a:xfrm>
        </p:grpSpPr>
        <p:sp>
          <p:nvSpPr>
            <p:cNvPr id="33853" name="AutoShape 32"/>
            <p:cNvSpPr>
              <a:spLocks noChangeArrowheads="1"/>
            </p:cNvSpPr>
            <p:nvPr/>
          </p:nvSpPr>
          <p:spPr bwMode="auto">
            <a:xfrm>
              <a:off x="1427142" y="3246431"/>
              <a:ext cx="1920875" cy="45878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700" b="0">
                <a:solidFill>
                  <a:schemeClr val="tx1"/>
                </a:solidFill>
                <a:cs typeface="Arial" charset="0"/>
              </a:endParaRPr>
            </a:p>
          </p:txBody>
        </p:sp>
        <p:sp>
          <p:nvSpPr>
            <p:cNvPr id="33" name="Oval 33"/>
            <p:cNvSpPr>
              <a:spLocks noChangeArrowheads="1"/>
            </p:cNvSpPr>
            <p:nvPr/>
          </p:nvSpPr>
          <p:spPr bwMode="auto">
            <a:xfrm>
              <a:off x="1643271" y="2571744"/>
              <a:ext cx="1476475" cy="860348"/>
            </a:xfrm>
            <a:prstGeom prst="ellipse">
              <a:avLst/>
            </a:prstGeom>
            <a:gradFill rotWithShape="1">
              <a:gsLst>
                <a:gs pos="22000">
                  <a:srgbClr val="E46E6E"/>
                </a:gs>
                <a:gs pos="100000">
                  <a:srgbClr val="321616">
                    <a:alpha val="38000"/>
                  </a:srgbClr>
                </a:gs>
              </a:gsLst>
              <a:path path="shape">
                <a:fillToRect l="50000" t="50000" r="50000" b="50000"/>
              </a:path>
            </a:gradFill>
            <a:ln w="57150" algn="ctr">
              <a:solidFill>
                <a:srgbClr val="EEACAC">
                  <a:alpha val="41000"/>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endParaRPr lang="es-ES" sz="1500" b="0">
                <a:solidFill>
                  <a:srgbClr val="FFFFFF"/>
                </a:solidFill>
                <a:effectLst>
                  <a:outerShdw blurRad="38100" dist="38100" dir="2700000" algn="tl">
                    <a:srgbClr val="000000"/>
                  </a:outerShdw>
                </a:effectLst>
                <a:latin typeface="Impact" pitchFamily="34" charset="0"/>
                <a:cs typeface="Arial" charset="0"/>
              </a:endParaRPr>
            </a:p>
          </p:txBody>
        </p:sp>
      </p:grpSp>
      <p:sp>
        <p:nvSpPr>
          <p:cNvPr id="33799" name="WordArt 32"/>
          <p:cNvSpPr>
            <a:spLocks noChangeArrowheads="1" noChangeShapeType="1" noTextEdit="1"/>
          </p:cNvSpPr>
          <p:nvPr/>
        </p:nvSpPr>
        <p:spPr bwMode="auto">
          <a:xfrm>
            <a:off x="5956300" y="3722688"/>
            <a:ext cx="1400175" cy="392112"/>
          </a:xfrm>
          <a:prstGeom prst="rect">
            <a:avLst/>
          </a:prstGeom>
        </p:spPr>
        <p:txBody>
          <a:bodyPr wrap="none" fromWordArt="1">
            <a:prstTxWarp prst="textDeflate">
              <a:avLst>
                <a:gd name="adj" fmla="val 0"/>
              </a:avLst>
            </a:prstTxWarp>
          </a:bodyPr>
          <a:lstStyle/>
          <a:p>
            <a:r>
              <a:rPr lang="es-EC" sz="3600" kern="10" dirty="0">
                <a:ln w="9525">
                  <a:solidFill>
                    <a:schemeClr val="tx1"/>
                  </a:solidFill>
                  <a:round/>
                  <a:headEnd/>
                  <a:tailEnd/>
                </a:ln>
                <a:solidFill>
                  <a:schemeClr val="bg1"/>
                </a:solidFill>
                <a:effectLst>
                  <a:outerShdw dist="17961" dir="2700000" algn="ctr" rotWithShape="0">
                    <a:schemeClr val="tx1"/>
                  </a:outerShdw>
                </a:effectLst>
                <a:latin typeface="Impact"/>
              </a:rPr>
              <a:t>POBLACIÓN</a:t>
            </a:r>
          </a:p>
        </p:txBody>
      </p:sp>
      <p:grpSp>
        <p:nvGrpSpPr>
          <p:cNvPr id="33800" name="35 Grupo"/>
          <p:cNvGrpSpPr>
            <a:grpSpLocks/>
          </p:cNvGrpSpPr>
          <p:nvPr/>
        </p:nvGrpSpPr>
        <p:grpSpPr bwMode="auto">
          <a:xfrm>
            <a:off x="1356483" y="177800"/>
            <a:ext cx="2511425" cy="1354138"/>
            <a:chOff x="1427142" y="2540334"/>
            <a:chExt cx="1920875" cy="1164885"/>
          </a:xfrm>
        </p:grpSpPr>
        <p:sp>
          <p:nvSpPr>
            <p:cNvPr id="33851" name="AutoShape 32"/>
            <p:cNvSpPr>
              <a:spLocks noChangeArrowheads="1"/>
            </p:cNvSpPr>
            <p:nvPr/>
          </p:nvSpPr>
          <p:spPr bwMode="auto">
            <a:xfrm>
              <a:off x="1427142" y="3246431"/>
              <a:ext cx="1920875" cy="45878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700" b="0">
                <a:solidFill>
                  <a:schemeClr val="tx1"/>
                </a:solidFill>
                <a:cs typeface="Arial" charset="0"/>
              </a:endParaRPr>
            </a:p>
          </p:txBody>
        </p:sp>
        <p:sp>
          <p:nvSpPr>
            <p:cNvPr id="38" name="Oval 33"/>
            <p:cNvSpPr>
              <a:spLocks noChangeArrowheads="1"/>
            </p:cNvSpPr>
            <p:nvPr/>
          </p:nvSpPr>
          <p:spPr bwMode="auto">
            <a:xfrm>
              <a:off x="1572847" y="2540334"/>
              <a:ext cx="1274654" cy="891758"/>
            </a:xfrm>
            <a:prstGeom prst="ellipse">
              <a:avLst/>
            </a:prstGeom>
            <a:gradFill rotWithShape="1">
              <a:gsLst>
                <a:gs pos="0">
                  <a:srgbClr val="E46E6E">
                    <a:alpha val="83000"/>
                  </a:srgbClr>
                </a:gs>
                <a:gs pos="100000">
                  <a:srgbClr val="321616">
                    <a:alpha val="38000"/>
                  </a:srgbClr>
                </a:gs>
              </a:gsLst>
              <a:path path="shape">
                <a:fillToRect l="50000" t="50000" r="50000" b="50000"/>
              </a:path>
            </a:gradFill>
            <a:ln w="57150" algn="ctr">
              <a:solidFill>
                <a:srgbClr val="EEACAC">
                  <a:alpha val="41000"/>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r>
                <a:rPr lang="es-ES" sz="1500" b="0" dirty="0" smtClean="0">
                  <a:solidFill>
                    <a:srgbClr val="FFFFFF"/>
                  </a:solidFill>
                  <a:effectLst>
                    <a:outerShdw blurRad="38100" dist="38100" dir="2700000" algn="tl">
                      <a:srgbClr val="000000"/>
                    </a:outerShdw>
                  </a:effectLst>
                  <a:latin typeface="Impact" pitchFamily="34" charset="0"/>
                  <a:cs typeface="Arial" charset="0"/>
                </a:rPr>
                <a:t>INCIDENCIA </a:t>
              </a:r>
              <a:endParaRPr lang="es-ES" sz="1500" b="0" dirty="0">
                <a:solidFill>
                  <a:srgbClr val="FFFFFF"/>
                </a:solidFill>
                <a:effectLst>
                  <a:outerShdw blurRad="38100" dist="38100" dir="2700000" algn="tl">
                    <a:srgbClr val="000000"/>
                  </a:outerShdw>
                </a:effectLst>
                <a:latin typeface="Impact" pitchFamily="34" charset="0"/>
                <a:cs typeface="Arial" charset="0"/>
              </a:endParaRPr>
            </a:p>
          </p:txBody>
        </p:sp>
      </p:grpSp>
      <p:grpSp>
        <p:nvGrpSpPr>
          <p:cNvPr id="33840" name="Group 14"/>
          <p:cNvGrpSpPr>
            <a:grpSpLocks/>
          </p:cNvGrpSpPr>
          <p:nvPr/>
        </p:nvGrpSpPr>
        <p:grpSpPr bwMode="auto">
          <a:xfrm>
            <a:off x="2448947" y="1961943"/>
            <a:ext cx="3482902" cy="986379"/>
            <a:chOff x="2925" y="234"/>
            <a:chExt cx="1919" cy="557"/>
          </a:xfrm>
        </p:grpSpPr>
        <p:pic>
          <p:nvPicPr>
            <p:cNvPr id="33841" name="AutoShape 31" descr="CAMUFLAGE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5" y="234"/>
              <a:ext cx="1856" cy="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42" name="Text Box 16"/>
            <p:cNvSpPr txBox="1">
              <a:spLocks noChangeArrowheads="1"/>
            </p:cNvSpPr>
            <p:nvPr/>
          </p:nvSpPr>
          <p:spPr bwMode="auto">
            <a:xfrm>
              <a:off x="2928" y="255"/>
              <a:ext cx="1916"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300" b="1">
                  <a:solidFill>
                    <a:schemeClr val="bg1"/>
                  </a:solidFill>
                  <a:latin typeface="Arial" charset="0"/>
                </a:defRPr>
              </a:lvl1pPr>
              <a:lvl2pPr marL="742950" indent="-285750" eaLnBrk="0" hangingPunct="0">
                <a:defRPr sz="1300" b="1">
                  <a:solidFill>
                    <a:schemeClr val="bg1"/>
                  </a:solidFill>
                  <a:latin typeface="Arial" charset="0"/>
                </a:defRPr>
              </a:lvl2pPr>
              <a:lvl3pPr marL="1143000" indent="-228600" eaLnBrk="0" hangingPunct="0">
                <a:defRPr sz="1300" b="1">
                  <a:solidFill>
                    <a:schemeClr val="bg1"/>
                  </a:solidFill>
                  <a:latin typeface="Arial" charset="0"/>
                </a:defRPr>
              </a:lvl3pPr>
              <a:lvl4pPr marL="1600200" indent="-228600" eaLnBrk="0" hangingPunct="0">
                <a:defRPr sz="1300" b="1">
                  <a:solidFill>
                    <a:schemeClr val="bg1"/>
                  </a:solidFill>
                  <a:latin typeface="Arial" charset="0"/>
                </a:defRPr>
              </a:lvl4pPr>
              <a:lvl5pPr marL="2057400" indent="-228600" eaLnBrk="0" hangingPunct="0">
                <a:defRPr sz="1300" b="1">
                  <a:solidFill>
                    <a:schemeClr val="bg1"/>
                  </a:solidFill>
                  <a:latin typeface="Arial" charset="0"/>
                </a:defRPr>
              </a:lvl5pPr>
              <a:lvl6pPr marL="25146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6pPr>
              <a:lvl7pPr marL="29718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7pPr>
              <a:lvl8pPr marL="34290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8pPr>
              <a:lvl9pPr marL="3886200" indent="-228600" algn="ctr" eaLnBrk="0" fontAlgn="base" hangingPunct="0">
                <a:lnSpc>
                  <a:spcPct val="110000"/>
                </a:lnSpc>
                <a:spcBef>
                  <a:spcPct val="50000"/>
                </a:spcBef>
                <a:spcAft>
                  <a:spcPct val="0"/>
                </a:spcAft>
                <a:buClr>
                  <a:srgbClr val="1A4F80"/>
                </a:buClr>
                <a:buSzPct val="200000"/>
                <a:defRPr sz="1300" b="1">
                  <a:solidFill>
                    <a:schemeClr val="bg1"/>
                  </a:solidFill>
                  <a:latin typeface="Arial" charset="0"/>
                </a:defRPr>
              </a:lvl9pPr>
            </a:lstStyle>
            <a:p>
              <a:pPr algn="l" eaLnBrk="1" hangingPunct="1">
                <a:lnSpc>
                  <a:spcPct val="100000"/>
                </a:lnSpc>
                <a:spcBef>
                  <a:spcPct val="0"/>
                </a:spcBef>
                <a:buClrTx/>
                <a:buSzTx/>
              </a:pPr>
              <a:endParaRPr lang="es-ES_tradnl" sz="1200" b="0">
                <a:solidFill>
                  <a:schemeClr val="tx1"/>
                </a:solidFill>
                <a:cs typeface="Arial" charset="0"/>
              </a:endParaRPr>
            </a:p>
          </p:txBody>
        </p:sp>
        <p:sp>
          <p:nvSpPr>
            <p:cNvPr id="33843" name="Oval 33"/>
            <p:cNvSpPr>
              <a:spLocks noChangeArrowheads="1"/>
            </p:cNvSpPr>
            <p:nvPr/>
          </p:nvSpPr>
          <p:spPr bwMode="auto">
            <a:xfrm>
              <a:off x="2971" y="298"/>
              <a:ext cx="53" cy="52"/>
            </a:xfrm>
            <a:prstGeom prst="ellipse">
              <a:avLst/>
            </a:prstGeom>
            <a:gradFill rotWithShape="1">
              <a:gsLst>
                <a:gs pos="0">
                  <a:srgbClr val="A9A277">
                    <a:alpha val="26999"/>
                  </a:srgbClr>
                </a:gs>
                <a:gs pos="100000">
                  <a:srgbClr val="1E2317"/>
                </a:gs>
              </a:gsLst>
              <a:path path="shape">
                <a:fillToRect l="50000" t="50000" r="50000" b="50000"/>
              </a:path>
            </a:gradFill>
            <a:ln w="28575">
              <a:solidFill>
                <a:srgbClr val="111111">
                  <a:alpha val="30196"/>
                </a:srgbClr>
              </a:solidFill>
              <a:round/>
              <a:headEnd/>
              <a:tailEnd/>
            </a:ln>
          </p:spPr>
          <p:txBody>
            <a:bodyPr wrap="none" anchor="ctr"/>
            <a:lstStyle/>
            <a:p>
              <a:pPr algn="l">
                <a:lnSpc>
                  <a:spcPct val="100000"/>
                </a:lnSpc>
                <a:spcBef>
                  <a:spcPct val="0"/>
                </a:spcBef>
                <a:buClrTx/>
                <a:buSzTx/>
              </a:pPr>
              <a:endParaRPr lang="es-ES_tradnl" sz="1200" b="0">
                <a:solidFill>
                  <a:schemeClr val="tx1"/>
                </a:solidFill>
                <a:cs typeface="Arial" charset="0"/>
              </a:endParaRPr>
            </a:p>
          </p:txBody>
        </p:sp>
        <p:sp>
          <p:nvSpPr>
            <p:cNvPr id="33844" name="Oval 34"/>
            <p:cNvSpPr>
              <a:spLocks noChangeArrowheads="1"/>
            </p:cNvSpPr>
            <p:nvPr/>
          </p:nvSpPr>
          <p:spPr bwMode="auto">
            <a:xfrm>
              <a:off x="2971" y="654"/>
              <a:ext cx="52" cy="53"/>
            </a:xfrm>
            <a:prstGeom prst="ellipse">
              <a:avLst/>
            </a:prstGeom>
            <a:gradFill rotWithShape="1">
              <a:gsLst>
                <a:gs pos="0">
                  <a:srgbClr val="A9A277">
                    <a:alpha val="26999"/>
                  </a:srgbClr>
                </a:gs>
                <a:gs pos="100000">
                  <a:srgbClr val="1E2317"/>
                </a:gs>
              </a:gsLst>
              <a:path path="shape">
                <a:fillToRect l="50000" t="50000" r="50000" b="50000"/>
              </a:path>
            </a:gradFill>
            <a:ln w="28575">
              <a:solidFill>
                <a:srgbClr val="111111">
                  <a:alpha val="30196"/>
                </a:srgbClr>
              </a:solidFill>
              <a:round/>
              <a:headEnd/>
              <a:tailEnd/>
            </a:ln>
          </p:spPr>
          <p:txBody>
            <a:bodyPr wrap="none" anchor="ctr"/>
            <a:lstStyle/>
            <a:p>
              <a:pPr algn="l">
                <a:lnSpc>
                  <a:spcPct val="100000"/>
                </a:lnSpc>
                <a:spcBef>
                  <a:spcPct val="0"/>
                </a:spcBef>
                <a:buClrTx/>
                <a:buSzTx/>
              </a:pPr>
              <a:endParaRPr lang="es-ES_tradnl" sz="1200" b="0">
                <a:solidFill>
                  <a:schemeClr val="tx1"/>
                </a:solidFill>
                <a:cs typeface="Arial" charset="0"/>
              </a:endParaRPr>
            </a:p>
          </p:txBody>
        </p:sp>
        <p:sp>
          <p:nvSpPr>
            <p:cNvPr id="33845" name="Oval 35"/>
            <p:cNvSpPr>
              <a:spLocks noChangeArrowheads="1"/>
            </p:cNvSpPr>
            <p:nvPr/>
          </p:nvSpPr>
          <p:spPr bwMode="auto">
            <a:xfrm>
              <a:off x="4650" y="297"/>
              <a:ext cx="52" cy="53"/>
            </a:xfrm>
            <a:prstGeom prst="ellipse">
              <a:avLst/>
            </a:prstGeom>
            <a:gradFill rotWithShape="1">
              <a:gsLst>
                <a:gs pos="0">
                  <a:srgbClr val="A9A277">
                    <a:alpha val="26999"/>
                  </a:srgbClr>
                </a:gs>
                <a:gs pos="100000">
                  <a:srgbClr val="1E2317"/>
                </a:gs>
              </a:gsLst>
              <a:path path="shape">
                <a:fillToRect l="50000" t="50000" r="50000" b="50000"/>
              </a:path>
            </a:gradFill>
            <a:ln w="28575">
              <a:solidFill>
                <a:srgbClr val="111111">
                  <a:alpha val="30196"/>
                </a:srgbClr>
              </a:solidFill>
              <a:round/>
              <a:headEnd/>
              <a:tailEnd/>
            </a:ln>
          </p:spPr>
          <p:txBody>
            <a:bodyPr wrap="none" anchor="ctr"/>
            <a:lstStyle/>
            <a:p>
              <a:pPr algn="l">
                <a:lnSpc>
                  <a:spcPct val="100000"/>
                </a:lnSpc>
                <a:spcBef>
                  <a:spcPct val="0"/>
                </a:spcBef>
                <a:buClrTx/>
                <a:buSzTx/>
              </a:pPr>
              <a:endParaRPr lang="es-ES_tradnl" sz="1200" b="0">
                <a:solidFill>
                  <a:schemeClr val="tx1"/>
                </a:solidFill>
                <a:cs typeface="Arial" charset="0"/>
              </a:endParaRPr>
            </a:p>
          </p:txBody>
        </p:sp>
        <p:sp>
          <p:nvSpPr>
            <p:cNvPr id="33846" name="Oval 36"/>
            <p:cNvSpPr>
              <a:spLocks noChangeArrowheads="1"/>
            </p:cNvSpPr>
            <p:nvPr/>
          </p:nvSpPr>
          <p:spPr bwMode="auto">
            <a:xfrm>
              <a:off x="4649" y="653"/>
              <a:ext cx="53" cy="53"/>
            </a:xfrm>
            <a:prstGeom prst="ellipse">
              <a:avLst/>
            </a:prstGeom>
            <a:gradFill rotWithShape="1">
              <a:gsLst>
                <a:gs pos="0">
                  <a:srgbClr val="A9A277">
                    <a:alpha val="26999"/>
                  </a:srgbClr>
                </a:gs>
                <a:gs pos="100000">
                  <a:srgbClr val="1E2317"/>
                </a:gs>
              </a:gsLst>
              <a:path path="shape">
                <a:fillToRect l="50000" t="50000" r="50000" b="50000"/>
              </a:path>
            </a:gradFill>
            <a:ln w="28575">
              <a:solidFill>
                <a:srgbClr val="111111">
                  <a:alpha val="30196"/>
                </a:srgbClr>
              </a:solidFill>
              <a:round/>
              <a:headEnd/>
              <a:tailEnd/>
            </a:ln>
          </p:spPr>
          <p:txBody>
            <a:bodyPr wrap="none" anchor="ctr"/>
            <a:lstStyle/>
            <a:p>
              <a:pPr algn="l">
                <a:lnSpc>
                  <a:spcPct val="100000"/>
                </a:lnSpc>
                <a:spcBef>
                  <a:spcPct val="0"/>
                </a:spcBef>
                <a:buClrTx/>
                <a:buSzTx/>
              </a:pPr>
              <a:endParaRPr lang="es-ES_tradnl" sz="1200" b="0">
                <a:solidFill>
                  <a:schemeClr val="tx1"/>
                </a:solidFill>
                <a:cs typeface="Arial" charset="0"/>
              </a:endParaRPr>
            </a:p>
          </p:txBody>
        </p:sp>
        <p:sp>
          <p:nvSpPr>
            <p:cNvPr id="33847" name="Oval 35"/>
            <p:cNvSpPr>
              <a:spLocks noChangeArrowheads="1"/>
            </p:cNvSpPr>
            <p:nvPr/>
          </p:nvSpPr>
          <p:spPr bwMode="auto">
            <a:xfrm>
              <a:off x="3834" y="300"/>
              <a:ext cx="52" cy="53"/>
            </a:xfrm>
            <a:prstGeom prst="ellipse">
              <a:avLst/>
            </a:prstGeom>
            <a:gradFill rotWithShape="1">
              <a:gsLst>
                <a:gs pos="0">
                  <a:srgbClr val="A9A277">
                    <a:alpha val="26999"/>
                  </a:srgbClr>
                </a:gs>
                <a:gs pos="100000">
                  <a:srgbClr val="1E2317"/>
                </a:gs>
              </a:gsLst>
              <a:path path="shape">
                <a:fillToRect l="50000" t="50000" r="50000" b="50000"/>
              </a:path>
            </a:gradFill>
            <a:ln w="28575">
              <a:solidFill>
                <a:srgbClr val="111111">
                  <a:alpha val="30196"/>
                </a:srgbClr>
              </a:solidFill>
              <a:round/>
              <a:headEnd/>
              <a:tailEnd/>
            </a:ln>
          </p:spPr>
          <p:txBody>
            <a:bodyPr wrap="none" anchor="ctr"/>
            <a:lstStyle/>
            <a:p>
              <a:pPr algn="l">
                <a:lnSpc>
                  <a:spcPct val="100000"/>
                </a:lnSpc>
                <a:spcBef>
                  <a:spcPct val="0"/>
                </a:spcBef>
                <a:buClrTx/>
                <a:buSzTx/>
              </a:pPr>
              <a:endParaRPr lang="es-ES_tradnl" sz="1200" b="0">
                <a:solidFill>
                  <a:schemeClr val="tx1"/>
                </a:solidFill>
                <a:cs typeface="Arial" charset="0"/>
              </a:endParaRPr>
            </a:p>
          </p:txBody>
        </p:sp>
        <p:sp>
          <p:nvSpPr>
            <p:cNvPr id="33848" name="Oval 36"/>
            <p:cNvSpPr>
              <a:spLocks noChangeArrowheads="1"/>
            </p:cNvSpPr>
            <p:nvPr/>
          </p:nvSpPr>
          <p:spPr bwMode="auto">
            <a:xfrm>
              <a:off x="3833" y="656"/>
              <a:ext cx="53" cy="53"/>
            </a:xfrm>
            <a:prstGeom prst="ellipse">
              <a:avLst/>
            </a:prstGeom>
            <a:gradFill rotWithShape="1">
              <a:gsLst>
                <a:gs pos="0">
                  <a:srgbClr val="A9A277">
                    <a:alpha val="26999"/>
                  </a:srgbClr>
                </a:gs>
                <a:gs pos="100000">
                  <a:srgbClr val="1E2317"/>
                </a:gs>
              </a:gsLst>
              <a:path path="shape">
                <a:fillToRect l="50000" t="50000" r="50000" b="50000"/>
              </a:path>
            </a:gradFill>
            <a:ln w="28575">
              <a:solidFill>
                <a:srgbClr val="111111">
                  <a:alpha val="30196"/>
                </a:srgbClr>
              </a:solidFill>
              <a:round/>
              <a:headEnd/>
              <a:tailEnd/>
            </a:ln>
          </p:spPr>
          <p:txBody>
            <a:bodyPr wrap="none" anchor="ctr"/>
            <a:lstStyle/>
            <a:p>
              <a:pPr algn="l">
                <a:lnSpc>
                  <a:spcPct val="100000"/>
                </a:lnSpc>
                <a:spcBef>
                  <a:spcPct val="0"/>
                </a:spcBef>
                <a:buClrTx/>
                <a:buSzTx/>
              </a:pPr>
              <a:endParaRPr lang="es-ES_tradnl" sz="1200" b="0">
                <a:solidFill>
                  <a:schemeClr val="tx1"/>
                </a:solidFill>
                <a:cs typeface="Arial" charset="0"/>
              </a:endParaRPr>
            </a:p>
          </p:txBody>
        </p:sp>
      </p:grpSp>
      <p:sp>
        <p:nvSpPr>
          <p:cNvPr id="33805" name="WordArt 37"/>
          <p:cNvSpPr>
            <a:spLocks noChangeArrowheads="1" noChangeShapeType="1" noTextEdit="1"/>
          </p:cNvSpPr>
          <p:nvPr/>
        </p:nvSpPr>
        <p:spPr bwMode="auto">
          <a:xfrm>
            <a:off x="2645641" y="2096501"/>
            <a:ext cx="3384376" cy="641350"/>
          </a:xfrm>
          <a:prstGeom prst="rect">
            <a:avLst/>
          </a:prstGeom>
        </p:spPr>
        <p:txBody>
          <a:bodyPr wrap="none" fromWordArt="1">
            <a:prstTxWarp prst="textPlain">
              <a:avLst>
                <a:gd name="adj" fmla="val 50000"/>
              </a:avLst>
            </a:prstTxWarp>
          </a:bodyPr>
          <a:lstStyle/>
          <a:p>
            <a:r>
              <a:rPr lang="es-EC" sz="3600" kern="10" dirty="0">
                <a:ln w="9525">
                  <a:solidFill>
                    <a:srgbClr val="000000"/>
                  </a:solidFill>
                  <a:round/>
                  <a:headEnd/>
                  <a:tailEnd/>
                </a:ln>
                <a:solidFill>
                  <a:srgbClr val="FFFF00"/>
                </a:solidFill>
                <a:effectLst>
                  <a:outerShdw dist="17961" dir="2700000" algn="ctr" rotWithShape="0">
                    <a:srgbClr val="000000"/>
                  </a:outerShdw>
                </a:effectLst>
                <a:latin typeface="Impact"/>
              </a:rPr>
              <a:t>INVESTIGACIÓN </a:t>
            </a:r>
            <a:r>
              <a:rPr lang="es-EC" sz="3600" kern="10" dirty="0" smtClean="0">
                <a:ln w="9525">
                  <a:solidFill>
                    <a:srgbClr val="000000"/>
                  </a:solidFill>
                  <a:round/>
                  <a:headEnd/>
                  <a:tailEnd/>
                </a:ln>
                <a:solidFill>
                  <a:srgbClr val="FFFF00"/>
                </a:solidFill>
                <a:effectLst>
                  <a:outerShdw dist="17961" dir="2700000" algn="ctr" rotWithShape="0">
                    <a:srgbClr val="000000"/>
                  </a:outerShdw>
                </a:effectLst>
                <a:latin typeface="Impact"/>
              </a:rPr>
              <a:t>EXPERIMENTAL </a:t>
            </a:r>
            <a:endParaRPr lang="es-EC" sz="3600" kern="10" dirty="0">
              <a:ln w="9525">
                <a:solidFill>
                  <a:srgbClr val="000000"/>
                </a:solidFill>
                <a:round/>
                <a:headEnd/>
                <a:tailEnd/>
              </a:ln>
              <a:solidFill>
                <a:srgbClr val="FFFF00"/>
              </a:solidFill>
              <a:effectLst>
                <a:outerShdw dist="17961" dir="2700000" algn="ctr" rotWithShape="0">
                  <a:srgbClr val="000000"/>
                </a:outerShdw>
              </a:effectLst>
              <a:latin typeface="Impact"/>
            </a:endParaRPr>
          </a:p>
        </p:txBody>
      </p:sp>
      <p:sp>
        <p:nvSpPr>
          <p:cNvPr id="33806" name="Freeform 9"/>
          <p:cNvSpPr>
            <a:spLocks/>
          </p:cNvSpPr>
          <p:nvPr/>
        </p:nvSpPr>
        <p:spPr bwMode="auto">
          <a:xfrm rot="-4430993" flipH="1" flipV="1">
            <a:off x="3113088" y="1073150"/>
            <a:ext cx="755650" cy="803275"/>
          </a:xfrm>
          <a:custGeom>
            <a:avLst/>
            <a:gdLst>
              <a:gd name="T0" fmla="*/ 2147483647 w 566"/>
              <a:gd name="T1" fmla="*/ 2147483647 h 536"/>
              <a:gd name="T2" fmla="*/ 0 w 566"/>
              <a:gd name="T3" fmla="*/ 2147483647 h 536"/>
              <a:gd name="T4" fmla="*/ 2147483647 w 566"/>
              <a:gd name="T5" fmla="*/ 2147483647 h 536"/>
              <a:gd name="T6" fmla="*/ 2147483647 w 566"/>
              <a:gd name="T7" fmla="*/ 2147483647 h 536"/>
              <a:gd name="T8" fmla="*/ 2147483647 w 566"/>
              <a:gd name="T9" fmla="*/ 2147483647 h 536"/>
              <a:gd name="T10" fmla="*/ 2147483647 w 566"/>
              <a:gd name="T11" fmla="*/ 2147483647 h 536"/>
              <a:gd name="T12" fmla="*/ 2147483647 w 566"/>
              <a:gd name="T13" fmla="*/ 2147483647 h 536"/>
              <a:gd name="T14" fmla="*/ 0 60000 65536"/>
              <a:gd name="T15" fmla="*/ 0 60000 65536"/>
              <a:gd name="T16" fmla="*/ 0 60000 65536"/>
              <a:gd name="T17" fmla="*/ 0 60000 65536"/>
              <a:gd name="T18" fmla="*/ 0 60000 65536"/>
              <a:gd name="T19" fmla="*/ 0 60000 65536"/>
              <a:gd name="T20" fmla="*/ 0 60000 65536"/>
              <a:gd name="T21" fmla="*/ 0 w 566"/>
              <a:gd name="T22" fmla="*/ 0 h 536"/>
              <a:gd name="T23" fmla="*/ 566 w 566"/>
              <a:gd name="T24" fmla="*/ 536 h 5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6" h="536">
                <a:moveTo>
                  <a:pt x="82" y="364"/>
                </a:moveTo>
                <a:lnTo>
                  <a:pt x="0" y="342"/>
                </a:lnTo>
                <a:lnTo>
                  <a:pt x="106" y="536"/>
                </a:lnTo>
                <a:lnTo>
                  <a:pt x="336" y="430"/>
                </a:lnTo>
                <a:lnTo>
                  <a:pt x="252" y="406"/>
                </a:lnTo>
                <a:cubicBezTo>
                  <a:pt x="252" y="406"/>
                  <a:pt x="408" y="144"/>
                  <a:pt x="566" y="162"/>
                </a:cubicBezTo>
                <a:cubicBezTo>
                  <a:pt x="234" y="0"/>
                  <a:pt x="82" y="364"/>
                  <a:pt x="82" y="364"/>
                </a:cubicBezTo>
                <a:close/>
              </a:path>
            </a:pathLst>
          </a:custGeom>
          <a:ln/>
          <a:extLst/>
        </p:spPr>
        <p:style>
          <a:lnRef idx="2">
            <a:schemeClr val="accent1">
              <a:shade val="50000"/>
            </a:schemeClr>
          </a:lnRef>
          <a:fillRef idx="1">
            <a:schemeClr val="accent1"/>
          </a:fillRef>
          <a:effectRef idx="0">
            <a:schemeClr val="accent1"/>
          </a:effectRef>
          <a:fontRef idx="minor">
            <a:schemeClr val="lt1"/>
          </a:fontRef>
        </p:style>
        <p:txBody>
          <a:bodyPr vert="eaVert" wrap="none" anchor="ctr"/>
          <a:lstStyle/>
          <a:p>
            <a:endParaRPr lang="es-EC"/>
          </a:p>
        </p:txBody>
      </p:sp>
      <p:sp>
        <p:nvSpPr>
          <p:cNvPr id="33807" name="Freeform 9"/>
          <p:cNvSpPr>
            <a:spLocks/>
          </p:cNvSpPr>
          <p:nvPr/>
        </p:nvSpPr>
        <p:spPr bwMode="auto">
          <a:xfrm rot="4430993" flipV="1">
            <a:off x="4800085" y="1186416"/>
            <a:ext cx="755650" cy="803275"/>
          </a:xfrm>
          <a:custGeom>
            <a:avLst/>
            <a:gdLst>
              <a:gd name="T0" fmla="*/ 2147483647 w 566"/>
              <a:gd name="T1" fmla="*/ 2147483647 h 536"/>
              <a:gd name="T2" fmla="*/ 0 w 566"/>
              <a:gd name="T3" fmla="*/ 2147483647 h 536"/>
              <a:gd name="T4" fmla="*/ 2147483647 w 566"/>
              <a:gd name="T5" fmla="*/ 2147483647 h 536"/>
              <a:gd name="T6" fmla="*/ 2147483647 w 566"/>
              <a:gd name="T7" fmla="*/ 2147483647 h 536"/>
              <a:gd name="T8" fmla="*/ 2147483647 w 566"/>
              <a:gd name="T9" fmla="*/ 2147483647 h 536"/>
              <a:gd name="T10" fmla="*/ 2147483647 w 566"/>
              <a:gd name="T11" fmla="*/ 2147483647 h 536"/>
              <a:gd name="T12" fmla="*/ 2147483647 w 566"/>
              <a:gd name="T13" fmla="*/ 2147483647 h 536"/>
              <a:gd name="T14" fmla="*/ 0 60000 65536"/>
              <a:gd name="T15" fmla="*/ 0 60000 65536"/>
              <a:gd name="T16" fmla="*/ 0 60000 65536"/>
              <a:gd name="T17" fmla="*/ 0 60000 65536"/>
              <a:gd name="T18" fmla="*/ 0 60000 65536"/>
              <a:gd name="T19" fmla="*/ 0 60000 65536"/>
              <a:gd name="T20" fmla="*/ 0 60000 65536"/>
              <a:gd name="T21" fmla="*/ 0 w 566"/>
              <a:gd name="T22" fmla="*/ 0 h 536"/>
              <a:gd name="T23" fmla="*/ 566 w 566"/>
              <a:gd name="T24" fmla="*/ 536 h 5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6" h="536">
                <a:moveTo>
                  <a:pt x="82" y="364"/>
                </a:moveTo>
                <a:lnTo>
                  <a:pt x="0" y="342"/>
                </a:lnTo>
                <a:lnTo>
                  <a:pt x="106" y="536"/>
                </a:lnTo>
                <a:lnTo>
                  <a:pt x="336" y="430"/>
                </a:lnTo>
                <a:lnTo>
                  <a:pt x="252" y="406"/>
                </a:lnTo>
                <a:cubicBezTo>
                  <a:pt x="252" y="406"/>
                  <a:pt x="408" y="144"/>
                  <a:pt x="566" y="162"/>
                </a:cubicBezTo>
                <a:cubicBezTo>
                  <a:pt x="234" y="0"/>
                  <a:pt x="82" y="364"/>
                  <a:pt x="82" y="364"/>
                </a:cubicBezTo>
                <a:close/>
              </a:path>
            </a:pathLst>
          </a:custGeom>
          <a:ln/>
          <a:extLst/>
        </p:spPr>
        <p:style>
          <a:lnRef idx="2">
            <a:schemeClr val="accent4">
              <a:shade val="50000"/>
            </a:schemeClr>
          </a:lnRef>
          <a:fillRef idx="1">
            <a:schemeClr val="accent4"/>
          </a:fillRef>
          <a:effectRef idx="0">
            <a:schemeClr val="accent4"/>
          </a:effectRef>
          <a:fontRef idx="minor">
            <a:schemeClr val="lt1"/>
          </a:fontRef>
        </p:style>
        <p:txBody>
          <a:bodyPr vert="eaVert" wrap="none" anchor="ctr"/>
          <a:lstStyle/>
          <a:p>
            <a:endParaRPr lang="es-EC"/>
          </a:p>
        </p:txBody>
      </p:sp>
      <p:sp>
        <p:nvSpPr>
          <p:cNvPr id="33808" name="Freeform 9"/>
          <p:cNvSpPr>
            <a:spLocks/>
          </p:cNvSpPr>
          <p:nvPr/>
        </p:nvSpPr>
        <p:spPr bwMode="auto">
          <a:xfrm rot="4430993" flipH="1">
            <a:off x="3113088" y="2930525"/>
            <a:ext cx="755650" cy="803275"/>
          </a:xfrm>
          <a:custGeom>
            <a:avLst/>
            <a:gdLst>
              <a:gd name="T0" fmla="*/ 2147483647 w 566"/>
              <a:gd name="T1" fmla="*/ 2147483647 h 536"/>
              <a:gd name="T2" fmla="*/ 0 w 566"/>
              <a:gd name="T3" fmla="*/ 2147483647 h 536"/>
              <a:gd name="T4" fmla="*/ 2147483647 w 566"/>
              <a:gd name="T5" fmla="*/ 2147483647 h 536"/>
              <a:gd name="T6" fmla="*/ 2147483647 w 566"/>
              <a:gd name="T7" fmla="*/ 2147483647 h 536"/>
              <a:gd name="T8" fmla="*/ 2147483647 w 566"/>
              <a:gd name="T9" fmla="*/ 2147483647 h 536"/>
              <a:gd name="T10" fmla="*/ 2147483647 w 566"/>
              <a:gd name="T11" fmla="*/ 2147483647 h 536"/>
              <a:gd name="T12" fmla="*/ 2147483647 w 566"/>
              <a:gd name="T13" fmla="*/ 2147483647 h 536"/>
              <a:gd name="T14" fmla="*/ 0 60000 65536"/>
              <a:gd name="T15" fmla="*/ 0 60000 65536"/>
              <a:gd name="T16" fmla="*/ 0 60000 65536"/>
              <a:gd name="T17" fmla="*/ 0 60000 65536"/>
              <a:gd name="T18" fmla="*/ 0 60000 65536"/>
              <a:gd name="T19" fmla="*/ 0 60000 65536"/>
              <a:gd name="T20" fmla="*/ 0 60000 65536"/>
              <a:gd name="T21" fmla="*/ 0 w 566"/>
              <a:gd name="T22" fmla="*/ 0 h 536"/>
              <a:gd name="T23" fmla="*/ 566 w 566"/>
              <a:gd name="T24" fmla="*/ 536 h 5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6" h="536">
                <a:moveTo>
                  <a:pt x="82" y="364"/>
                </a:moveTo>
                <a:lnTo>
                  <a:pt x="0" y="342"/>
                </a:lnTo>
                <a:lnTo>
                  <a:pt x="106" y="536"/>
                </a:lnTo>
                <a:lnTo>
                  <a:pt x="336" y="430"/>
                </a:lnTo>
                <a:lnTo>
                  <a:pt x="252" y="406"/>
                </a:lnTo>
                <a:cubicBezTo>
                  <a:pt x="252" y="406"/>
                  <a:pt x="408" y="144"/>
                  <a:pt x="566" y="162"/>
                </a:cubicBezTo>
                <a:cubicBezTo>
                  <a:pt x="234" y="0"/>
                  <a:pt x="82" y="364"/>
                  <a:pt x="82" y="364"/>
                </a:cubicBezTo>
                <a:close/>
              </a:path>
            </a:pathLst>
          </a:custGeom>
          <a:ln/>
          <a:extLst/>
        </p:spPr>
        <p:style>
          <a:lnRef idx="2">
            <a:schemeClr val="accent4">
              <a:shade val="50000"/>
            </a:schemeClr>
          </a:lnRef>
          <a:fillRef idx="1">
            <a:schemeClr val="accent4"/>
          </a:fillRef>
          <a:effectRef idx="0">
            <a:schemeClr val="accent4"/>
          </a:effectRef>
          <a:fontRef idx="minor">
            <a:schemeClr val="lt1"/>
          </a:fontRef>
        </p:style>
        <p:txBody>
          <a:bodyPr vert="eaVert" wrap="none" anchor="ctr"/>
          <a:lstStyle/>
          <a:p>
            <a:endParaRPr lang="es-EC"/>
          </a:p>
        </p:txBody>
      </p:sp>
      <p:sp>
        <p:nvSpPr>
          <p:cNvPr id="33809" name="Freeform 9"/>
          <p:cNvSpPr>
            <a:spLocks/>
          </p:cNvSpPr>
          <p:nvPr/>
        </p:nvSpPr>
        <p:spPr bwMode="auto">
          <a:xfrm rot="-4430993">
            <a:off x="4989513" y="2930525"/>
            <a:ext cx="755650" cy="803275"/>
          </a:xfrm>
          <a:custGeom>
            <a:avLst/>
            <a:gdLst>
              <a:gd name="T0" fmla="*/ 2147483647 w 566"/>
              <a:gd name="T1" fmla="*/ 2147483647 h 536"/>
              <a:gd name="T2" fmla="*/ 0 w 566"/>
              <a:gd name="T3" fmla="*/ 2147483647 h 536"/>
              <a:gd name="T4" fmla="*/ 2147483647 w 566"/>
              <a:gd name="T5" fmla="*/ 2147483647 h 536"/>
              <a:gd name="T6" fmla="*/ 2147483647 w 566"/>
              <a:gd name="T7" fmla="*/ 2147483647 h 536"/>
              <a:gd name="T8" fmla="*/ 2147483647 w 566"/>
              <a:gd name="T9" fmla="*/ 2147483647 h 536"/>
              <a:gd name="T10" fmla="*/ 2147483647 w 566"/>
              <a:gd name="T11" fmla="*/ 2147483647 h 536"/>
              <a:gd name="T12" fmla="*/ 2147483647 w 566"/>
              <a:gd name="T13" fmla="*/ 2147483647 h 536"/>
              <a:gd name="T14" fmla="*/ 0 60000 65536"/>
              <a:gd name="T15" fmla="*/ 0 60000 65536"/>
              <a:gd name="T16" fmla="*/ 0 60000 65536"/>
              <a:gd name="T17" fmla="*/ 0 60000 65536"/>
              <a:gd name="T18" fmla="*/ 0 60000 65536"/>
              <a:gd name="T19" fmla="*/ 0 60000 65536"/>
              <a:gd name="T20" fmla="*/ 0 60000 65536"/>
              <a:gd name="T21" fmla="*/ 0 w 566"/>
              <a:gd name="T22" fmla="*/ 0 h 536"/>
              <a:gd name="T23" fmla="*/ 566 w 566"/>
              <a:gd name="T24" fmla="*/ 536 h 5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6" h="536">
                <a:moveTo>
                  <a:pt x="82" y="364"/>
                </a:moveTo>
                <a:lnTo>
                  <a:pt x="0" y="342"/>
                </a:lnTo>
                <a:lnTo>
                  <a:pt x="106" y="536"/>
                </a:lnTo>
                <a:lnTo>
                  <a:pt x="336" y="430"/>
                </a:lnTo>
                <a:lnTo>
                  <a:pt x="252" y="406"/>
                </a:lnTo>
                <a:cubicBezTo>
                  <a:pt x="252" y="406"/>
                  <a:pt x="408" y="144"/>
                  <a:pt x="566" y="162"/>
                </a:cubicBezTo>
                <a:cubicBezTo>
                  <a:pt x="234" y="0"/>
                  <a:pt x="82" y="364"/>
                  <a:pt x="82" y="364"/>
                </a:cubicBezTo>
                <a:close/>
              </a:path>
            </a:pathLst>
          </a:custGeom>
          <a:ln/>
          <a:extLst/>
        </p:spPr>
        <p:style>
          <a:lnRef idx="2">
            <a:schemeClr val="accent1">
              <a:shade val="50000"/>
            </a:schemeClr>
          </a:lnRef>
          <a:fillRef idx="1">
            <a:schemeClr val="accent1"/>
          </a:fillRef>
          <a:effectRef idx="0">
            <a:schemeClr val="accent1"/>
          </a:effectRef>
          <a:fontRef idx="minor">
            <a:schemeClr val="lt1"/>
          </a:fontRef>
        </p:style>
        <p:txBody>
          <a:bodyPr vert="eaVert" wrap="none" anchor="ctr"/>
          <a:lstStyle/>
          <a:p>
            <a:endParaRPr lang="es-EC"/>
          </a:p>
        </p:txBody>
      </p:sp>
      <p:pic>
        <p:nvPicPr>
          <p:cNvPr id="33810" name="Picture 9" descr="espee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513" y="292099"/>
            <a:ext cx="906462" cy="1048669"/>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813" name="Freeform 9"/>
          <p:cNvSpPr>
            <a:spLocks/>
          </p:cNvSpPr>
          <p:nvPr/>
        </p:nvSpPr>
        <p:spPr bwMode="auto">
          <a:xfrm rot="4430993" flipV="1">
            <a:off x="6569074" y="1835464"/>
            <a:ext cx="755650" cy="803275"/>
          </a:xfrm>
          <a:custGeom>
            <a:avLst/>
            <a:gdLst>
              <a:gd name="T0" fmla="*/ 2147483647 w 566"/>
              <a:gd name="T1" fmla="*/ 2147483647 h 536"/>
              <a:gd name="T2" fmla="*/ 0 w 566"/>
              <a:gd name="T3" fmla="*/ 2147483647 h 536"/>
              <a:gd name="T4" fmla="*/ 2147483647 w 566"/>
              <a:gd name="T5" fmla="*/ 2147483647 h 536"/>
              <a:gd name="T6" fmla="*/ 2147483647 w 566"/>
              <a:gd name="T7" fmla="*/ 2147483647 h 536"/>
              <a:gd name="T8" fmla="*/ 2147483647 w 566"/>
              <a:gd name="T9" fmla="*/ 2147483647 h 536"/>
              <a:gd name="T10" fmla="*/ 2147483647 w 566"/>
              <a:gd name="T11" fmla="*/ 2147483647 h 536"/>
              <a:gd name="T12" fmla="*/ 2147483647 w 566"/>
              <a:gd name="T13" fmla="*/ 2147483647 h 536"/>
              <a:gd name="T14" fmla="*/ 0 60000 65536"/>
              <a:gd name="T15" fmla="*/ 0 60000 65536"/>
              <a:gd name="T16" fmla="*/ 0 60000 65536"/>
              <a:gd name="T17" fmla="*/ 0 60000 65536"/>
              <a:gd name="T18" fmla="*/ 0 60000 65536"/>
              <a:gd name="T19" fmla="*/ 0 60000 65536"/>
              <a:gd name="T20" fmla="*/ 0 60000 65536"/>
              <a:gd name="T21" fmla="*/ 0 w 566"/>
              <a:gd name="T22" fmla="*/ 0 h 536"/>
              <a:gd name="T23" fmla="*/ 566 w 566"/>
              <a:gd name="T24" fmla="*/ 536 h 5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6" h="536">
                <a:moveTo>
                  <a:pt x="82" y="364"/>
                </a:moveTo>
                <a:lnTo>
                  <a:pt x="0" y="342"/>
                </a:lnTo>
                <a:lnTo>
                  <a:pt x="106" y="536"/>
                </a:lnTo>
                <a:lnTo>
                  <a:pt x="336" y="430"/>
                </a:lnTo>
                <a:lnTo>
                  <a:pt x="252" y="406"/>
                </a:lnTo>
                <a:cubicBezTo>
                  <a:pt x="252" y="406"/>
                  <a:pt x="408" y="144"/>
                  <a:pt x="566" y="162"/>
                </a:cubicBezTo>
                <a:cubicBezTo>
                  <a:pt x="234" y="0"/>
                  <a:pt x="82" y="364"/>
                  <a:pt x="82" y="364"/>
                </a:cubicBezTo>
                <a:close/>
              </a:path>
            </a:pathLst>
          </a:custGeom>
          <a:gradFill rotWithShape="1">
            <a:gsLst>
              <a:gs pos="0">
                <a:srgbClr val="FFFFFF"/>
              </a:gs>
              <a:gs pos="100000">
                <a:srgbClr val="767676">
                  <a:alpha val="10999"/>
                </a:srgb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C"/>
          </a:p>
        </p:txBody>
      </p:sp>
      <p:sp>
        <p:nvSpPr>
          <p:cNvPr id="45" name="Oval 33"/>
          <p:cNvSpPr>
            <a:spLocks noChangeArrowheads="1"/>
          </p:cNvSpPr>
          <p:nvPr/>
        </p:nvSpPr>
        <p:spPr bwMode="auto">
          <a:xfrm>
            <a:off x="3758133" y="177799"/>
            <a:ext cx="3316833" cy="1036637"/>
          </a:xfrm>
          <a:prstGeom prst="ellipse">
            <a:avLst/>
          </a:prstGeom>
          <a:solidFill>
            <a:srgbClr val="996600"/>
          </a:solidFill>
          <a:ln>
            <a:headEnd/>
            <a:tailEnd/>
          </a:ln>
        </p:spPr>
        <p:style>
          <a:lnRef idx="1">
            <a:schemeClr val="dk1"/>
          </a:lnRef>
          <a:fillRef idx="2">
            <a:schemeClr val="dk1"/>
          </a:fillRef>
          <a:effectRef idx="1">
            <a:schemeClr val="dk1"/>
          </a:effectRef>
          <a:fontRef idx="minor">
            <a:schemeClr val="dk1"/>
          </a:fontRef>
        </p:style>
        <p:txBody>
          <a:bodyPr wrap="none" anchor="ctr"/>
          <a:lstStyle/>
          <a:p>
            <a:pPr eaLnBrk="0" hangingPunct="0">
              <a:lnSpc>
                <a:spcPct val="100000"/>
              </a:lnSpc>
              <a:spcBef>
                <a:spcPct val="0"/>
              </a:spcBef>
              <a:buClrTx/>
              <a:buSzTx/>
              <a:defRPr/>
            </a:pPr>
            <a:r>
              <a:rPr lang="es-ES" sz="1500" b="1" dirty="0" smtClean="0">
                <a:solidFill>
                  <a:srgbClr val="FFFFFF"/>
                </a:solidFill>
                <a:effectLst>
                  <a:outerShdw blurRad="38100" dist="38100" dir="2700000" algn="tl">
                    <a:srgbClr val="000000"/>
                  </a:outerShdw>
                </a:effectLst>
                <a:latin typeface="Gungsuh" pitchFamily="18" charset="-127"/>
                <a:ea typeface="Gungsuh" pitchFamily="18" charset="-127"/>
                <a:cs typeface="Arial" charset="0"/>
              </a:rPr>
              <a:t>VARIABLE        VARIABLE   </a:t>
            </a:r>
            <a:endParaRPr lang="es-ES" sz="1500" b="1" dirty="0">
              <a:solidFill>
                <a:srgbClr val="FFFFFF"/>
              </a:solidFill>
              <a:effectLst>
                <a:outerShdw blurRad="38100" dist="38100" dir="2700000" algn="tl">
                  <a:srgbClr val="000000"/>
                </a:outerShdw>
              </a:effectLst>
              <a:latin typeface="Gungsuh" pitchFamily="18" charset="-127"/>
              <a:ea typeface="Gungsuh" pitchFamily="18" charset="-127"/>
              <a:cs typeface="Arial" charset="0"/>
            </a:endParaRPr>
          </a:p>
        </p:txBody>
      </p:sp>
      <p:sp>
        <p:nvSpPr>
          <p:cNvPr id="2" name="1 Flecha derecha"/>
          <p:cNvSpPr/>
          <p:nvPr/>
        </p:nvSpPr>
        <p:spPr>
          <a:xfrm>
            <a:off x="5329943" y="544870"/>
            <a:ext cx="432048" cy="302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Rectángulo"/>
          <p:cNvSpPr/>
          <p:nvPr/>
        </p:nvSpPr>
        <p:spPr>
          <a:xfrm>
            <a:off x="5416549" y="4719638"/>
            <a:ext cx="3172234" cy="776225"/>
          </a:xfrm>
          <a:prstGeom prst="rect">
            <a:avLst/>
          </a:prstGeom>
          <a:solidFill>
            <a:srgbClr val="92D050"/>
          </a:solidFill>
        </p:spPr>
        <p:style>
          <a:lnRef idx="3">
            <a:schemeClr val="lt1"/>
          </a:lnRef>
          <a:fillRef idx="1">
            <a:schemeClr val="dk1"/>
          </a:fillRef>
          <a:effectRef idx="1">
            <a:schemeClr val="dk1"/>
          </a:effectRef>
          <a:fontRef idx="minor">
            <a:schemeClr val="lt1"/>
          </a:fontRef>
        </p:style>
        <p:txBody>
          <a:bodyPr rtlCol="0" anchor="ctr"/>
          <a:lstStyle/>
          <a:p>
            <a:pPr algn="ctr"/>
            <a:r>
              <a:rPr lang="es-EC" b="1" dirty="0" smtClean="0">
                <a:solidFill>
                  <a:schemeClr val="bg1"/>
                </a:solidFill>
              </a:rPr>
              <a:t>85  Estudiantes de 8vos años de educación básica </a:t>
            </a:r>
            <a:endParaRPr lang="es-EC" b="1" dirty="0">
              <a:solidFill>
                <a:schemeClr val="bg1"/>
              </a:solidFill>
            </a:endParaRPr>
          </a:p>
        </p:txBody>
      </p:sp>
      <p:graphicFrame>
        <p:nvGraphicFramePr>
          <p:cNvPr id="4" name="3 Diagrama"/>
          <p:cNvGraphicFramePr/>
          <p:nvPr>
            <p:extLst>
              <p:ext uri="{D42A27DB-BD31-4B8C-83A1-F6EECF244321}">
                <p14:modId xmlns:p14="http://schemas.microsoft.com/office/powerpoint/2010/main" val="504651187"/>
              </p:ext>
            </p:extLst>
          </p:nvPr>
        </p:nvGraphicFramePr>
        <p:xfrm>
          <a:off x="265509" y="4410150"/>
          <a:ext cx="4522515" cy="20589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4 CuadroTexto"/>
          <p:cNvSpPr txBox="1"/>
          <p:nvPr/>
        </p:nvSpPr>
        <p:spPr>
          <a:xfrm>
            <a:off x="743744" y="3663093"/>
            <a:ext cx="2784819" cy="523220"/>
          </a:xfrm>
          <a:prstGeom prst="rect">
            <a:avLst/>
          </a:prstGeom>
          <a:noFill/>
        </p:spPr>
        <p:txBody>
          <a:bodyPr wrap="square" rtlCol="0">
            <a:spAutoFit/>
          </a:bodyPr>
          <a:lstStyle/>
          <a:p>
            <a:r>
              <a:rPr lang="es-EC" sz="2800" dirty="0" smtClean="0">
                <a:solidFill>
                  <a:schemeClr val="bg1"/>
                </a:solidFill>
                <a:latin typeface="Algerian" pitchFamily="82" charset="0"/>
                <a:cs typeface="Aharoni" pitchFamily="2" charset="-79"/>
              </a:rPr>
              <a:t>planificación</a:t>
            </a:r>
            <a:endParaRPr lang="es-EC" sz="2800" dirty="0">
              <a:solidFill>
                <a:schemeClr val="bg1"/>
              </a:solidFill>
              <a:latin typeface="Algerian" pitchFamily="82" charset="0"/>
              <a:cs typeface="Aharoni" pitchFamily="2" charset="-79"/>
            </a:endParaRPr>
          </a:p>
        </p:txBody>
      </p:sp>
      <p:graphicFrame>
        <p:nvGraphicFramePr>
          <p:cNvPr id="6" name="5 Objeto"/>
          <p:cNvGraphicFramePr>
            <a:graphicFrameLocks noChangeAspect="1"/>
          </p:cNvGraphicFramePr>
          <p:nvPr>
            <p:extLst>
              <p:ext uri="{D42A27DB-BD31-4B8C-83A1-F6EECF244321}">
                <p14:modId xmlns:p14="http://schemas.microsoft.com/office/powerpoint/2010/main" val="127535625"/>
              </p:ext>
            </p:extLst>
          </p:nvPr>
        </p:nvGraphicFramePr>
        <p:xfrm>
          <a:off x="7696438" y="292100"/>
          <a:ext cx="1124033" cy="1017971"/>
        </p:xfrm>
        <a:graphic>
          <a:graphicData uri="http://schemas.openxmlformats.org/presentationml/2006/ole">
            <mc:AlternateContent xmlns:mc="http://schemas.openxmlformats.org/markup-compatibility/2006">
              <mc:Choice xmlns:v="urn:schemas-microsoft-com:vml" Requires="v">
                <p:oleObj spid="_x0000_s19549" name="Picture" r:id="rId11" imgW="4574540" imgH="3797300" progId="Word.Picture.8">
                  <p:embed/>
                </p:oleObj>
              </mc:Choice>
              <mc:Fallback>
                <p:oleObj name="Picture" r:id="rId11" imgW="4574540" imgH="3797300" progId="Word.Picture.8">
                  <p:embed/>
                  <p:pic>
                    <p:nvPicPr>
                      <p:cNvPr id="0" name="7 Obje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96438" y="292100"/>
                        <a:ext cx="1124033" cy="1017971"/>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794307921"/>
      </p:ext>
    </p:extLst>
  </p:cSld>
  <p:clrMapOvr>
    <a:masterClrMapping/>
  </p:clrMapOvr>
  <p:transition>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2 Título"/>
          <p:cNvSpPr txBox="1">
            <a:spLocks/>
          </p:cNvSpPr>
          <p:nvPr/>
        </p:nvSpPr>
        <p:spPr bwMode="auto">
          <a:xfrm>
            <a:off x="617538" y="3857625"/>
            <a:ext cx="8026400" cy="1000125"/>
          </a:xfrm>
          <a:prstGeom prst="rect">
            <a:avLst/>
          </a:prstGeom>
          <a:solidFill>
            <a:srgbClr val="000000">
              <a:alpha val="28000"/>
            </a:srgbClr>
          </a:solidFill>
          <a:ln w="101600">
            <a:solidFill>
              <a:srgbClr val="000000">
                <a:alpha val="17000"/>
              </a:srgbClr>
            </a:solidFill>
            <a:round/>
            <a:headEnd/>
            <a:tailEnd/>
          </a:ln>
          <a:effectLst>
            <a:outerShdw blurRad="127000" dist="50800" dir="5400000" algn="t" rotWithShape="0">
              <a:prstClr val="black">
                <a:alpha val="54000"/>
              </a:prstClr>
            </a:outerShdw>
          </a:effectLst>
        </p:spPr>
        <p:txBody>
          <a:bodyPr/>
          <a:lstStyle/>
          <a:p>
            <a:pPr algn="ctr" eaLnBrk="0" hangingPunct="0">
              <a:lnSpc>
                <a:spcPct val="150000"/>
              </a:lnSpc>
              <a:spcBef>
                <a:spcPct val="0"/>
              </a:spcBef>
              <a:buClrTx/>
              <a:buSzTx/>
              <a:defRPr/>
            </a:pPr>
            <a:r>
              <a:rPr lang="es-AR" sz="4000" b="0" dirty="0" smtClean="0">
                <a:solidFill>
                  <a:srgbClr val="FFFF00"/>
                </a:solidFill>
                <a:effectLst>
                  <a:outerShdw blurRad="38100" dist="38100" dir="2700000" algn="tl">
                    <a:srgbClr val="000000">
                      <a:alpha val="43137"/>
                    </a:srgbClr>
                  </a:outerShdw>
                </a:effectLst>
                <a:latin typeface="+mj-lt"/>
              </a:rPr>
              <a:t>ANÁLISIS DE RESULTADOS </a:t>
            </a:r>
            <a:endParaRPr lang="es-AR" sz="4000" b="0" dirty="0">
              <a:solidFill>
                <a:srgbClr val="FFFF00"/>
              </a:solidFill>
              <a:effectLst>
                <a:outerShdw blurRad="38100" dist="38100" dir="2700000" algn="tl">
                  <a:srgbClr val="000000">
                    <a:alpha val="43137"/>
                  </a:srgbClr>
                </a:outerShdw>
              </a:effectLst>
              <a:latin typeface="+mj-lt"/>
            </a:endParaRPr>
          </a:p>
        </p:txBody>
      </p:sp>
      <p:grpSp>
        <p:nvGrpSpPr>
          <p:cNvPr id="32771" name="7 Grupo"/>
          <p:cNvGrpSpPr>
            <a:grpSpLocks/>
          </p:cNvGrpSpPr>
          <p:nvPr/>
        </p:nvGrpSpPr>
        <p:grpSpPr bwMode="auto">
          <a:xfrm>
            <a:off x="3643518" y="2421634"/>
            <a:ext cx="1593850" cy="1308100"/>
            <a:chOff x="4047898" y="1928804"/>
            <a:chExt cx="1594509" cy="1307480"/>
          </a:xfrm>
        </p:grpSpPr>
        <p:grpSp>
          <p:nvGrpSpPr>
            <p:cNvPr id="32775" name="Group 43"/>
            <p:cNvGrpSpPr>
              <a:grpSpLocks/>
            </p:cNvGrpSpPr>
            <p:nvPr/>
          </p:nvGrpSpPr>
          <p:grpSpPr bwMode="auto">
            <a:xfrm>
              <a:off x="4047898" y="1928804"/>
              <a:ext cx="1594509" cy="1307480"/>
              <a:chOff x="2135" y="709"/>
              <a:chExt cx="1516" cy="761"/>
            </a:xfrm>
          </p:grpSpPr>
          <p:sp>
            <p:nvSpPr>
              <p:cNvPr id="32777"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2000" b="0">
                  <a:solidFill>
                    <a:schemeClr val="tx1"/>
                  </a:solidFill>
                  <a:cs typeface="Arial" charset="0"/>
                </a:endParaRPr>
              </a:p>
            </p:txBody>
          </p:sp>
          <p:sp>
            <p:nvSpPr>
              <p:cNvPr id="12" name="Oval 33"/>
              <p:cNvSpPr>
                <a:spLocks noChangeArrowheads="1"/>
              </p:cNvSpPr>
              <p:nvPr/>
            </p:nvSpPr>
            <p:spPr bwMode="auto">
              <a:xfrm>
                <a:off x="2306" y="709"/>
                <a:ext cx="1164" cy="578"/>
              </a:xfrm>
              <a:prstGeom prst="ellipse">
                <a:avLst/>
              </a:prstGeom>
              <a:gradFill rotWithShape="1">
                <a:gsLst>
                  <a:gs pos="0">
                    <a:srgbClr val="E46E6E"/>
                  </a:gs>
                  <a:gs pos="100000">
                    <a:srgbClr val="321616">
                      <a:alpha val="81000"/>
                    </a:srgbClr>
                  </a:gs>
                </a:gsLst>
                <a:path path="shape">
                  <a:fillToRect l="50000" t="50000" r="50000" b="50000"/>
                </a:path>
              </a:gradFill>
              <a:ln w="76200" algn="ctr">
                <a:solidFill>
                  <a:srgbClr val="EEACAC">
                    <a:alpha val="41000"/>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endParaRPr lang="es-ES" sz="2400" b="0">
                  <a:solidFill>
                    <a:srgbClr val="FFFFFF"/>
                  </a:solidFill>
                  <a:effectLst>
                    <a:outerShdw blurRad="38100" dist="38100" dir="2700000" algn="tl">
                      <a:srgbClr val="000000"/>
                    </a:outerShdw>
                  </a:effectLst>
                  <a:latin typeface="Impact" pitchFamily="34" charset="0"/>
                  <a:cs typeface="Arial" charset="0"/>
                </a:endParaRPr>
              </a:p>
            </p:txBody>
          </p:sp>
        </p:grpSp>
        <p:sp>
          <p:nvSpPr>
            <p:cNvPr id="10" name="Text Box 14"/>
            <p:cNvSpPr txBox="1">
              <a:spLocks noChangeArrowheads="1"/>
            </p:cNvSpPr>
            <p:nvPr/>
          </p:nvSpPr>
          <p:spPr bwMode="auto">
            <a:xfrm>
              <a:off x="4500523" y="2071611"/>
              <a:ext cx="655908" cy="707689"/>
            </a:xfrm>
            <a:prstGeom prst="rect">
              <a:avLst/>
            </a:prstGeom>
            <a:noFill/>
            <a:ln w="9525">
              <a:noFill/>
              <a:miter lim="800000"/>
              <a:headEnd/>
              <a:tailEnd/>
            </a:ln>
            <a:effectLst>
              <a:outerShdw blurRad="101600" dist="63500" dir="3180000" algn="tl" rotWithShape="0">
                <a:prstClr val="black"/>
              </a:outerShdw>
            </a:effectLst>
          </p:spPr>
          <p:txBody>
            <a:bodyPr>
              <a:spAutoFit/>
            </a:bodyPr>
            <a:lstStyle/>
            <a:p>
              <a:pPr algn="ctr">
                <a:lnSpc>
                  <a:spcPct val="100000"/>
                </a:lnSpc>
                <a:spcBef>
                  <a:spcPct val="0"/>
                </a:spcBef>
                <a:buClrTx/>
                <a:buSzTx/>
                <a:defRPr/>
              </a:pPr>
              <a:r>
                <a:rPr lang="es-EC" sz="4000" dirty="0">
                  <a:latin typeface="Impact" pitchFamily="34" charset="0"/>
                  <a:cs typeface="Arial" charset="0"/>
                </a:rPr>
                <a:t>5</a:t>
              </a:r>
              <a:endParaRPr lang="es-ES" sz="4000" b="0" dirty="0">
                <a:latin typeface="Impact" pitchFamily="34" charset="0"/>
                <a:cs typeface="Arial" charset="0"/>
              </a:endParaRPr>
            </a:p>
          </p:txBody>
        </p:sp>
      </p:grpSp>
      <p:sp>
        <p:nvSpPr>
          <p:cNvPr id="32772" name="AutoShape 32"/>
          <p:cNvSpPr>
            <a:spLocks noChangeArrowheads="1"/>
          </p:cNvSpPr>
          <p:nvPr/>
        </p:nvSpPr>
        <p:spPr bwMode="auto">
          <a:xfrm>
            <a:off x="-488950" y="4829175"/>
            <a:ext cx="10121900" cy="528638"/>
          </a:xfrm>
          <a:prstGeom prst="ellipse">
            <a:avLst/>
          </a:prstGeom>
          <a:gradFill rotWithShape="1">
            <a:gsLst>
              <a:gs pos="0">
                <a:srgbClr val="000000">
                  <a:alpha val="62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2000" b="0">
              <a:solidFill>
                <a:schemeClr val="tx1"/>
              </a:solidFill>
              <a:cs typeface="Arial" charset="0"/>
            </a:endParaRPr>
          </a:p>
        </p:txBody>
      </p:sp>
      <p:pic>
        <p:nvPicPr>
          <p:cNvPr id="32773" name="Picture 9" descr="espe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513" y="342900"/>
            <a:ext cx="1219175" cy="1215409"/>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1 Objeto"/>
          <p:cNvGraphicFramePr>
            <a:graphicFrameLocks noChangeAspect="1"/>
          </p:cNvGraphicFramePr>
          <p:nvPr>
            <p:extLst>
              <p:ext uri="{D42A27DB-BD31-4B8C-83A1-F6EECF244321}">
                <p14:modId xmlns:p14="http://schemas.microsoft.com/office/powerpoint/2010/main" val="429978327"/>
              </p:ext>
            </p:extLst>
          </p:nvPr>
        </p:nvGraphicFramePr>
        <p:xfrm>
          <a:off x="7452320" y="342900"/>
          <a:ext cx="1012825" cy="1035050"/>
        </p:xfrm>
        <a:graphic>
          <a:graphicData uri="http://schemas.openxmlformats.org/presentationml/2006/ole">
            <mc:AlternateContent xmlns:mc="http://schemas.openxmlformats.org/markup-compatibility/2006">
              <mc:Choice xmlns:v="urn:schemas-microsoft-com:vml" Requires="v">
                <p:oleObj spid="_x0000_s20570" name="Picture" r:id="rId5" imgW="4574540" imgH="3797300" progId="Word.Picture.8">
                  <p:embed/>
                </p:oleObj>
              </mc:Choice>
              <mc:Fallback>
                <p:oleObj name="Picture" r:id="rId5" imgW="4574540" imgH="3797300" progId="Word.Picture.8">
                  <p:embed/>
                  <p:pic>
                    <p:nvPicPr>
                      <p:cNvPr id="0" name="1 Obj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2320" y="342900"/>
                        <a:ext cx="101282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53153827"/>
      </p:ext>
    </p:extLst>
  </p:cSld>
  <p:clrMapOvr>
    <a:masterClrMapping/>
  </p:clrMapOvr>
  <p:transition>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C:\Users\LICEO\Desktop\Foto0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76" y="1268760"/>
            <a:ext cx="2627784" cy="37444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espe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569" y="110988"/>
            <a:ext cx="801687" cy="889000"/>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graphicFrame>
        <p:nvGraphicFramePr>
          <p:cNvPr id="6" name="5 Tabla"/>
          <p:cNvGraphicFramePr>
            <a:graphicFrameLocks noGrp="1"/>
          </p:cNvGraphicFramePr>
          <p:nvPr>
            <p:extLst>
              <p:ext uri="{D42A27DB-BD31-4B8C-83A1-F6EECF244321}">
                <p14:modId xmlns:p14="http://schemas.microsoft.com/office/powerpoint/2010/main" val="758230502"/>
              </p:ext>
            </p:extLst>
          </p:nvPr>
        </p:nvGraphicFramePr>
        <p:xfrm>
          <a:off x="323526" y="1070369"/>
          <a:ext cx="8496943" cy="5383888"/>
        </p:xfrm>
        <a:graphic>
          <a:graphicData uri="http://schemas.openxmlformats.org/drawingml/2006/table">
            <a:tbl>
              <a:tblPr firstRow="1" firstCol="1" bandRow="1">
                <a:tableStyleId>{5C22544A-7EE6-4342-B048-85BDC9FD1C3A}</a:tableStyleId>
              </a:tblPr>
              <a:tblGrid>
                <a:gridCol w="420674"/>
                <a:gridCol w="3843936"/>
                <a:gridCol w="604301"/>
                <a:gridCol w="604301"/>
                <a:gridCol w="604301"/>
                <a:gridCol w="604301"/>
                <a:gridCol w="604301"/>
                <a:gridCol w="604301"/>
                <a:gridCol w="606527"/>
              </a:tblGrid>
              <a:tr h="345051">
                <a:tc>
                  <a:txBody>
                    <a:bodyPr/>
                    <a:lstStyle/>
                    <a:p>
                      <a:endParaRPr lang="es-EC" sz="1400" dirty="0">
                        <a:solidFill>
                          <a:srgbClr val="000000"/>
                        </a:solidFill>
                        <a:effectLst/>
                        <a:latin typeface="Calibri"/>
                        <a:cs typeface="Times New Roman"/>
                      </a:endParaRPr>
                    </a:p>
                  </a:txBody>
                  <a:tcPr marL="68580" marR="68580" marT="0" marB="0"/>
                </a:tc>
                <a:tc gridSpan="8">
                  <a:txBody>
                    <a:bodyPr/>
                    <a:lstStyle/>
                    <a:p>
                      <a:pPr algn="ctr">
                        <a:spcAft>
                          <a:spcPts val="0"/>
                        </a:spcAft>
                      </a:pPr>
                      <a:r>
                        <a:rPr lang="es-EC" sz="1400" dirty="0">
                          <a:effectLst/>
                        </a:rPr>
                        <a:t>OCTAVO DE BÁSICA PARALELO "A"</a:t>
                      </a:r>
                      <a:endParaRPr lang="es-EC" sz="1400" dirty="0">
                        <a:solidFill>
                          <a:srgbClr val="000000"/>
                        </a:solidFill>
                        <a:effectLst/>
                        <a:latin typeface="Times New Roman"/>
                        <a:ea typeface="Times New Roma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45051">
                <a:tc>
                  <a:txBody>
                    <a:bodyPr/>
                    <a:lstStyle/>
                    <a:p>
                      <a:endParaRPr lang="es-EC" sz="1400">
                        <a:solidFill>
                          <a:srgbClr val="000000"/>
                        </a:solidFill>
                        <a:effectLst/>
                        <a:latin typeface="Calibri"/>
                        <a:cs typeface="Times New Roman"/>
                      </a:endParaRPr>
                    </a:p>
                  </a:txBody>
                  <a:tcPr marL="68580" marR="68580" marT="0" marB="0"/>
                </a:tc>
                <a:tc gridSpan="8">
                  <a:txBody>
                    <a:bodyPr/>
                    <a:lstStyle/>
                    <a:p>
                      <a:pPr algn="ctr">
                        <a:spcAft>
                          <a:spcPts val="0"/>
                        </a:spcAft>
                      </a:pPr>
                      <a:r>
                        <a:rPr lang="es-EC" sz="1400" dirty="0">
                          <a:effectLst/>
                        </a:rPr>
                        <a:t>PRIMER QUIMESTRE</a:t>
                      </a:r>
                      <a:endParaRPr lang="es-EC" sz="1400" dirty="0">
                        <a:solidFill>
                          <a:srgbClr val="000000"/>
                        </a:solidFill>
                        <a:effectLst/>
                        <a:latin typeface="Times New Roman"/>
                        <a:ea typeface="Times New Roma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256708">
                <a:tc>
                  <a:txBody>
                    <a:bodyPr/>
                    <a:lstStyle/>
                    <a:p>
                      <a:endParaRPr lang="es-EC" sz="1400" dirty="0">
                        <a:solidFill>
                          <a:srgbClr val="000000"/>
                        </a:solidFill>
                        <a:effectLst/>
                        <a:latin typeface="Calibri"/>
                        <a:cs typeface="Times New Roman"/>
                      </a:endParaRPr>
                    </a:p>
                  </a:txBody>
                  <a:tcPr marL="68580" marR="68580" marT="0" marB="0"/>
                </a:tc>
                <a:tc>
                  <a:txBody>
                    <a:bodyPr/>
                    <a:lstStyle/>
                    <a:p>
                      <a:pPr algn="ctr">
                        <a:spcAft>
                          <a:spcPts val="0"/>
                        </a:spcAft>
                      </a:pPr>
                      <a:r>
                        <a:rPr lang="es-EC" sz="1400" dirty="0">
                          <a:effectLst/>
                        </a:rPr>
                        <a:t>NOMINA</a:t>
                      </a:r>
                      <a:endParaRPr lang="es-EC" sz="14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Lengua y Literatura</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Matemática</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Ciencias Naturales</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Ciencias Sociales</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Educación Estética</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Educación Física</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Lengua Extranjera</a:t>
                      </a:r>
                      <a:endParaRPr lang="es-EC" sz="1400">
                        <a:solidFill>
                          <a:srgbClr val="000000"/>
                        </a:solidFill>
                        <a:effectLst/>
                        <a:latin typeface="Times New Roman"/>
                        <a:ea typeface="Times New Roman"/>
                        <a:cs typeface="Times New Roman"/>
                      </a:endParaRPr>
                    </a:p>
                  </a:txBody>
                  <a:tcPr marL="68580" marR="68580" marT="0" marB="0" vert="vert270"/>
                </a:tc>
              </a:tr>
              <a:tr h="329311">
                <a:tc>
                  <a:txBody>
                    <a:bodyPr/>
                    <a:lstStyle/>
                    <a:p>
                      <a:pPr algn="r">
                        <a:spcAft>
                          <a:spcPts val="0"/>
                        </a:spcAft>
                      </a:pPr>
                      <a:r>
                        <a:rPr lang="es-EC" sz="1400">
                          <a:effectLst/>
                        </a:rPr>
                        <a:t>1</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AGUAYO VALLEJO DARÍO ALEXANDER</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7,05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7,01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6,29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5,22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6,86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8,45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6,55</a:t>
                      </a:r>
                      <a:endParaRPr lang="es-EC" sz="1400">
                        <a:solidFill>
                          <a:srgbClr val="000000"/>
                        </a:solidFill>
                        <a:effectLst/>
                        <a:latin typeface="Times New Roman"/>
                        <a:ea typeface="Times New Roman"/>
                        <a:cs typeface="Times New Roman"/>
                      </a:endParaRPr>
                    </a:p>
                  </a:txBody>
                  <a:tcPr marL="68580" marR="68580" marT="0" marB="0"/>
                </a:tc>
              </a:tr>
              <a:tr h="329311">
                <a:tc>
                  <a:txBody>
                    <a:bodyPr/>
                    <a:lstStyle/>
                    <a:p>
                      <a:pPr algn="r">
                        <a:spcAft>
                          <a:spcPts val="0"/>
                        </a:spcAft>
                      </a:pPr>
                      <a:r>
                        <a:rPr lang="es-EC" sz="1400">
                          <a:effectLst/>
                        </a:rPr>
                        <a:t>2</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dirty="0">
                          <a:effectLst/>
                        </a:rPr>
                        <a:t>AYALA CHUSIN LIMBER JOAN</a:t>
                      </a:r>
                      <a:endParaRPr lang="es-EC" sz="14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7,05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7,01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6,29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6,86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6,89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8,45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6,55</a:t>
                      </a:r>
                      <a:endParaRPr lang="es-EC" sz="1400">
                        <a:solidFill>
                          <a:srgbClr val="000000"/>
                        </a:solidFill>
                        <a:effectLst/>
                        <a:latin typeface="Times New Roman"/>
                        <a:ea typeface="Times New Roman"/>
                        <a:cs typeface="Times New Roman"/>
                      </a:endParaRPr>
                    </a:p>
                  </a:txBody>
                  <a:tcPr marL="68580" marR="68580" marT="0" marB="0"/>
                </a:tc>
              </a:tr>
              <a:tr h="473279">
                <a:tc>
                  <a:txBody>
                    <a:bodyPr/>
                    <a:lstStyle/>
                    <a:p>
                      <a:pPr algn="r">
                        <a:spcAft>
                          <a:spcPts val="0"/>
                        </a:spcAft>
                      </a:pPr>
                      <a:r>
                        <a:rPr lang="es-EC" sz="1400" dirty="0">
                          <a:effectLst/>
                        </a:rPr>
                        <a:t>3</a:t>
                      </a:r>
                      <a:endParaRPr lang="es-EC" sz="1400" dirty="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BAQUERO EGAS JORDAN JOSEPH</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dirty="0">
                          <a:effectLst/>
                        </a:rPr>
                        <a:t>8,65</a:t>
                      </a:r>
                      <a:endParaRPr lang="es-EC" sz="14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dirty="0">
                          <a:effectLst/>
                        </a:rPr>
                        <a:t>8,44</a:t>
                      </a:r>
                      <a:endParaRPr lang="es-EC" sz="14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9,27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8,88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8,87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9,01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dirty="0">
                          <a:effectLst/>
                        </a:rPr>
                        <a:t>7,85</a:t>
                      </a:r>
                      <a:endParaRPr lang="es-EC" sz="1400" dirty="0">
                        <a:solidFill>
                          <a:srgbClr val="000000"/>
                        </a:solidFill>
                        <a:effectLst/>
                        <a:latin typeface="Times New Roman"/>
                        <a:ea typeface="Times New Roman"/>
                        <a:cs typeface="Times New Roman"/>
                      </a:endParaRPr>
                    </a:p>
                  </a:txBody>
                  <a:tcPr marL="68580" marR="68580" marT="0" marB="0"/>
                </a:tc>
              </a:tr>
              <a:tr h="329311">
                <a:tc>
                  <a:txBody>
                    <a:bodyPr/>
                    <a:lstStyle/>
                    <a:p>
                      <a:pPr algn="r">
                        <a:spcAft>
                          <a:spcPts val="0"/>
                        </a:spcAft>
                      </a:pPr>
                      <a:r>
                        <a:rPr lang="es-EC" sz="1400" dirty="0">
                          <a:effectLst/>
                        </a:rPr>
                        <a:t>4</a:t>
                      </a:r>
                      <a:endParaRPr lang="es-EC" sz="1400" dirty="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dirty="0">
                          <a:effectLst/>
                        </a:rPr>
                        <a:t>BONILLA JIMENEZ JAIME RODRIGO</a:t>
                      </a:r>
                      <a:endParaRPr lang="es-EC" sz="14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6,28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8,08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6,62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8,59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4,82</a:t>
                      </a:r>
                      <a:endParaRPr lang="es-EC" sz="1400">
                        <a:solidFill>
                          <a:srgbClr val="000000"/>
                        </a:solidFill>
                        <a:effectLst/>
                        <a:latin typeface="Times New Roman"/>
                        <a:ea typeface="Times New Roman"/>
                        <a:cs typeface="Times New Roman"/>
                      </a:endParaRPr>
                    </a:p>
                  </a:txBody>
                  <a:tcPr marL="68580" marR="68580" marT="0" marB="0"/>
                </a:tc>
              </a:tr>
              <a:tr h="329311">
                <a:tc>
                  <a:txBody>
                    <a:bodyPr/>
                    <a:lstStyle/>
                    <a:p>
                      <a:pPr algn="r">
                        <a:spcAft>
                          <a:spcPts val="0"/>
                        </a:spcAft>
                      </a:pPr>
                      <a:r>
                        <a:rPr lang="es-EC" sz="1400">
                          <a:effectLst/>
                        </a:rPr>
                        <a:t>5</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CHACHAPOYA  VIZCAINO ERICK ARIEL</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6,37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4,05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6,12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8,25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7,32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8,11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3,55</a:t>
                      </a:r>
                      <a:endParaRPr lang="es-EC" sz="1400">
                        <a:solidFill>
                          <a:srgbClr val="000000"/>
                        </a:solidFill>
                        <a:effectLst/>
                        <a:latin typeface="Times New Roman"/>
                        <a:ea typeface="Times New Roman"/>
                        <a:cs typeface="Times New Roman"/>
                      </a:endParaRPr>
                    </a:p>
                  </a:txBody>
                  <a:tcPr marL="68580" marR="68580" marT="0" marB="0"/>
                </a:tc>
              </a:tr>
              <a:tr h="329311">
                <a:tc>
                  <a:txBody>
                    <a:bodyPr/>
                    <a:lstStyle/>
                    <a:p>
                      <a:pPr algn="r">
                        <a:spcAft>
                          <a:spcPts val="0"/>
                        </a:spcAft>
                      </a:pPr>
                      <a:r>
                        <a:rPr lang="es-EC" sz="1400">
                          <a:effectLst/>
                        </a:rPr>
                        <a:t>6</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CHANGO TOAPANTA YADIRA MISHELLE</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8,38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8,27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8,25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7,54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9,73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9,24</a:t>
                      </a:r>
                      <a:endParaRPr lang="es-EC" sz="1400">
                        <a:solidFill>
                          <a:srgbClr val="000000"/>
                        </a:solidFill>
                        <a:effectLst/>
                        <a:latin typeface="Times New Roman"/>
                        <a:ea typeface="Times New Roman"/>
                        <a:cs typeface="Times New Roman"/>
                      </a:endParaRPr>
                    </a:p>
                  </a:txBody>
                  <a:tcPr marL="68580" marR="68580" marT="0" marB="0"/>
                </a:tc>
              </a:tr>
              <a:tr h="329311">
                <a:tc>
                  <a:txBody>
                    <a:bodyPr/>
                    <a:lstStyle/>
                    <a:p>
                      <a:pPr algn="r">
                        <a:spcAft>
                          <a:spcPts val="0"/>
                        </a:spcAft>
                      </a:pPr>
                      <a:r>
                        <a:rPr lang="es-EC" sz="1400">
                          <a:effectLst/>
                        </a:rPr>
                        <a:t>7</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CIFUENTES PAREDES JEFERSON LEONARDO</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8,88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8,29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9,37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8,94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9,49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8,12</a:t>
                      </a:r>
                      <a:endParaRPr lang="es-EC" sz="1400">
                        <a:solidFill>
                          <a:srgbClr val="000000"/>
                        </a:solidFill>
                        <a:effectLst/>
                        <a:latin typeface="Times New Roman"/>
                        <a:ea typeface="Times New Roman"/>
                        <a:cs typeface="Times New Roman"/>
                      </a:endParaRPr>
                    </a:p>
                  </a:txBody>
                  <a:tcPr marL="68580" marR="68580" marT="0" marB="0"/>
                </a:tc>
              </a:tr>
              <a:tr h="329311">
                <a:tc>
                  <a:txBody>
                    <a:bodyPr/>
                    <a:lstStyle/>
                    <a:p>
                      <a:pPr algn="r">
                        <a:spcAft>
                          <a:spcPts val="0"/>
                        </a:spcAft>
                      </a:pPr>
                      <a:r>
                        <a:rPr lang="es-EC" sz="1400">
                          <a:effectLst/>
                        </a:rPr>
                        <a:t>8</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COBA POZO EMILIO JOSE</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6,53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7,05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5,95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8,17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7,86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8,79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6,41</a:t>
                      </a:r>
                      <a:endParaRPr lang="es-EC" sz="1400">
                        <a:solidFill>
                          <a:srgbClr val="000000"/>
                        </a:solidFill>
                        <a:effectLst/>
                        <a:latin typeface="Times New Roman"/>
                        <a:ea typeface="Times New Roman"/>
                        <a:cs typeface="Times New Roman"/>
                      </a:endParaRPr>
                    </a:p>
                  </a:txBody>
                  <a:tcPr marL="68580" marR="68580" marT="0" marB="0"/>
                </a:tc>
              </a:tr>
              <a:tr h="329311">
                <a:tc>
                  <a:txBody>
                    <a:bodyPr/>
                    <a:lstStyle/>
                    <a:p>
                      <a:pPr algn="r">
                        <a:spcAft>
                          <a:spcPts val="0"/>
                        </a:spcAft>
                      </a:pPr>
                      <a:r>
                        <a:rPr lang="es-EC" sz="1400">
                          <a:effectLst/>
                        </a:rPr>
                        <a:t>9</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ERAZO FRANCO MELANIE GUADALUPE</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7,93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7,38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8,43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8,67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8,41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6,64</a:t>
                      </a:r>
                      <a:endParaRPr lang="es-EC" sz="1400">
                        <a:solidFill>
                          <a:srgbClr val="000000"/>
                        </a:solidFill>
                        <a:effectLst/>
                        <a:latin typeface="Times New Roman"/>
                        <a:ea typeface="Times New Roman"/>
                        <a:cs typeface="Times New Roman"/>
                      </a:endParaRPr>
                    </a:p>
                  </a:txBody>
                  <a:tcPr marL="68580" marR="68580" marT="0" marB="0"/>
                </a:tc>
              </a:tr>
              <a:tr h="329311">
                <a:tc>
                  <a:txBody>
                    <a:bodyPr/>
                    <a:lstStyle/>
                    <a:p>
                      <a:pPr algn="r">
                        <a:spcAft>
                          <a:spcPts val="0"/>
                        </a:spcAft>
                      </a:pPr>
                      <a:r>
                        <a:rPr lang="es-EC" sz="1400" dirty="0">
                          <a:effectLst/>
                        </a:rPr>
                        <a:t>10</a:t>
                      </a:r>
                      <a:endParaRPr lang="es-EC" sz="1400" dirty="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dirty="0">
                          <a:effectLst/>
                        </a:rPr>
                        <a:t>FLORES MOLINA VALERIA DAYANA</a:t>
                      </a:r>
                      <a:endParaRPr lang="es-EC" sz="14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6,47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6,47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8,87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7,82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8,06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dirty="0">
                          <a:effectLst/>
                        </a:rPr>
                        <a:t>6,04</a:t>
                      </a:r>
                      <a:endParaRPr lang="es-EC" sz="1400" dirty="0">
                        <a:solidFill>
                          <a:srgbClr val="000000"/>
                        </a:solidFill>
                        <a:effectLst/>
                        <a:latin typeface="Times New Roman"/>
                        <a:ea typeface="Times New Roman"/>
                        <a:cs typeface="Times New Roman"/>
                      </a:endParaRPr>
                    </a:p>
                  </a:txBody>
                  <a:tcPr marL="68580" marR="68580" marT="0" marB="0"/>
                </a:tc>
              </a:tr>
            </a:tbl>
          </a:graphicData>
        </a:graphic>
      </p:graphicFrame>
      <p:graphicFrame>
        <p:nvGraphicFramePr>
          <p:cNvPr id="9" name="8 Objeto"/>
          <p:cNvGraphicFramePr>
            <a:graphicFrameLocks noChangeAspect="1"/>
          </p:cNvGraphicFramePr>
          <p:nvPr>
            <p:extLst>
              <p:ext uri="{D42A27DB-BD31-4B8C-83A1-F6EECF244321}">
                <p14:modId xmlns:p14="http://schemas.microsoft.com/office/powerpoint/2010/main" val="409048330"/>
              </p:ext>
            </p:extLst>
          </p:nvPr>
        </p:nvGraphicFramePr>
        <p:xfrm>
          <a:off x="7956376" y="259561"/>
          <a:ext cx="940817" cy="925860"/>
        </p:xfrm>
        <a:graphic>
          <a:graphicData uri="http://schemas.openxmlformats.org/presentationml/2006/ole">
            <mc:AlternateContent xmlns:mc="http://schemas.openxmlformats.org/markup-compatibility/2006">
              <mc:Choice xmlns:v="urn:schemas-microsoft-com:vml" Requires="v">
                <p:oleObj spid="_x0000_s22615" name="Picture" r:id="rId5" imgW="4574540" imgH="3797300" progId="Word.Picture.8">
                  <p:embed/>
                </p:oleObj>
              </mc:Choice>
              <mc:Fallback>
                <p:oleObj name="Picture" r:id="rId5" imgW="4574540" imgH="3797300" progId="Word.Picture.8">
                  <p:embed/>
                  <p:pic>
                    <p:nvPicPr>
                      <p:cNvPr id="0" name="1 Obj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6376" y="259561"/>
                        <a:ext cx="940817" cy="925860"/>
                      </a:xfrm>
                      <a:prstGeom prst="rect">
                        <a:avLst/>
                      </a:prstGeom>
                      <a:noFill/>
                      <a:ln>
                        <a:noFill/>
                      </a:ln>
                    </p:spPr>
                  </p:pic>
                </p:oleObj>
              </mc:Fallback>
            </mc:AlternateContent>
          </a:graphicData>
        </a:graphic>
      </p:graphicFrame>
      <p:sp>
        <p:nvSpPr>
          <p:cNvPr id="10" name="9 Rectángulo"/>
          <p:cNvSpPr/>
          <p:nvPr/>
        </p:nvSpPr>
        <p:spPr>
          <a:xfrm>
            <a:off x="1115616" y="159444"/>
            <a:ext cx="6480720" cy="7920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fontAlgn="base">
              <a:spcBef>
                <a:spcPct val="0"/>
              </a:spcBef>
              <a:spcAft>
                <a:spcPct val="0"/>
              </a:spcAft>
            </a:pPr>
            <a:r>
              <a:rPr lang="es-MX" b="1" dirty="0">
                <a:solidFill>
                  <a:schemeClr val="tx1"/>
                </a:solidFill>
                <a:latin typeface="Arial" pitchFamily="34" charset="0"/>
                <a:ea typeface="Times New Roman" pitchFamily="18" charset="0"/>
                <a:cs typeface="Times New Roman" pitchFamily="18" charset="0"/>
              </a:rPr>
              <a:t>ANALISIS Y TABULACIÓN DE RESULTADOS </a:t>
            </a:r>
            <a:endParaRPr lang="es-EC" dirty="0">
              <a:solidFill>
                <a:schemeClr val="tx1"/>
              </a:solidFill>
              <a:latin typeface="Arial" pitchFamily="34" charset="0"/>
              <a:cs typeface="Arial" pitchFamily="34" charset="0"/>
            </a:endParaRPr>
          </a:p>
          <a:p>
            <a:pPr lvl="0" algn="ctr" eaLnBrk="0" fontAlgn="base" hangingPunct="0">
              <a:spcBef>
                <a:spcPct val="0"/>
              </a:spcBef>
              <a:spcAft>
                <a:spcPct val="0"/>
              </a:spcAft>
            </a:pPr>
            <a:r>
              <a:rPr lang="es-MX" b="1" dirty="0">
                <a:solidFill>
                  <a:schemeClr val="tx1"/>
                </a:solidFill>
                <a:latin typeface="Arial" pitchFamily="34" charset="0"/>
                <a:ea typeface="Times New Roman" pitchFamily="18" charset="0"/>
                <a:cs typeface="Times New Roman" pitchFamily="18" charset="0"/>
              </a:rPr>
              <a:t>Resultados Académicos Primer Quimestre  Paralelo  “A”</a:t>
            </a:r>
            <a:endParaRPr lang="es-EC" dirty="0">
              <a:solidFill>
                <a:schemeClr val="tx1"/>
              </a:solidFill>
              <a:latin typeface="Arial" pitchFamily="34" charset="0"/>
              <a:cs typeface="Arial" pitchFamily="34" charset="0"/>
            </a:endParaRPr>
          </a:p>
          <a:p>
            <a:pPr algn="ctr"/>
            <a:endParaRPr lang="es-EC" dirty="0"/>
          </a:p>
        </p:txBody>
      </p:sp>
    </p:spTree>
    <p:extLst>
      <p:ext uri="{BB962C8B-B14F-4D97-AF65-F5344CB8AC3E}">
        <p14:creationId xmlns:p14="http://schemas.microsoft.com/office/powerpoint/2010/main" val="15412800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C:\Users\LICEO\Desktop\Foto0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052737"/>
            <a:ext cx="7560840" cy="58052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espe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720" y="173096"/>
            <a:ext cx="731880" cy="778436"/>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1 Tabla"/>
          <p:cNvGraphicFramePr>
            <a:graphicFrameLocks noGrp="1"/>
          </p:cNvGraphicFramePr>
          <p:nvPr>
            <p:extLst>
              <p:ext uri="{D42A27DB-BD31-4B8C-83A1-F6EECF244321}">
                <p14:modId xmlns:p14="http://schemas.microsoft.com/office/powerpoint/2010/main" val="1379846951"/>
              </p:ext>
            </p:extLst>
          </p:nvPr>
        </p:nvGraphicFramePr>
        <p:xfrm>
          <a:off x="239719" y="1077290"/>
          <a:ext cx="8904280" cy="5664082"/>
        </p:xfrm>
        <a:graphic>
          <a:graphicData uri="http://schemas.openxmlformats.org/drawingml/2006/table">
            <a:tbl>
              <a:tblPr firstRow="1" firstCol="1" bandRow="1">
                <a:tableStyleId>{5C22544A-7EE6-4342-B048-85BDC9FD1C3A}</a:tableStyleId>
              </a:tblPr>
              <a:tblGrid>
                <a:gridCol w="397957"/>
                <a:gridCol w="3979570"/>
                <a:gridCol w="646679"/>
                <a:gridCol w="646679"/>
                <a:gridCol w="646679"/>
                <a:gridCol w="646679"/>
                <a:gridCol w="646679"/>
                <a:gridCol w="646679"/>
                <a:gridCol w="646679"/>
              </a:tblGrid>
              <a:tr h="254629">
                <a:tc>
                  <a:txBody>
                    <a:bodyPr/>
                    <a:lstStyle/>
                    <a:p>
                      <a:endParaRPr lang="es-EC" sz="1400" dirty="0">
                        <a:solidFill>
                          <a:srgbClr val="000000"/>
                        </a:solidFill>
                        <a:effectLst/>
                        <a:latin typeface="Calibri"/>
                        <a:cs typeface="Times New Roman"/>
                      </a:endParaRPr>
                    </a:p>
                  </a:txBody>
                  <a:tcPr marL="55176" marR="55176" marT="0" marB="0"/>
                </a:tc>
                <a:tc gridSpan="8">
                  <a:txBody>
                    <a:bodyPr/>
                    <a:lstStyle/>
                    <a:p>
                      <a:pPr algn="ctr">
                        <a:spcAft>
                          <a:spcPts val="0"/>
                        </a:spcAft>
                      </a:pPr>
                      <a:r>
                        <a:rPr lang="es-EC" sz="1400" dirty="0">
                          <a:effectLst/>
                        </a:rPr>
                        <a:t>OCTAVO DE BÁSICA PARALELO "B"</a:t>
                      </a:r>
                      <a:endParaRPr lang="es-EC" sz="1400" dirty="0">
                        <a:solidFill>
                          <a:srgbClr val="000000"/>
                        </a:solidFill>
                        <a:effectLst/>
                        <a:latin typeface="Times New Roman"/>
                        <a:ea typeface="Times New Roman"/>
                        <a:cs typeface="Times New Roman"/>
                      </a:endParaRPr>
                    </a:p>
                  </a:txBody>
                  <a:tcPr marL="55176" marR="55176"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54629">
                <a:tc>
                  <a:txBody>
                    <a:bodyPr/>
                    <a:lstStyle/>
                    <a:p>
                      <a:endParaRPr lang="es-EC" sz="1400">
                        <a:solidFill>
                          <a:srgbClr val="000000"/>
                        </a:solidFill>
                        <a:effectLst/>
                        <a:latin typeface="Calibri"/>
                        <a:cs typeface="Times New Roman"/>
                      </a:endParaRPr>
                    </a:p>
                  </a:txBody>
                  <a:tcPr marL="55176" marR="55176" marT="0" marB="0"/>
                </a:tc>
                <a:tc gridSpan="8">
                  <a:txBody>
                    <a:bodyPr/>
                    <a:lstStyle/>
                    <a:p>
                      <a:pPr algn="ctr">
                        <a:spcAft>
                          <a:spcPts val="0"/>
                        </a:spcAft>
                      </a:pPr>
                      <a:r>
                        <a:rPr lang="es-EC" sz="1400">
                          <a:effectLst/>
                        </a:rPr>
                        <a:t>PRIMERO QUIMESTRE</a:t>
                      </a:r>
                      <a:endParaRPr lang="es-EC" sz="1400">
                        <a:solidFill>
                          <a:srgbClr val="000000"/>
                        </a:solidFill>
                        <a:effectLst/>
                        <a:latin typeface="Times New Roman"/>
                        <a:ea typeface="Times New Roman"/>
                        <a:cs typeface="Times New Roman"/>
                      </a:endParaRPr>
                    </a:p>
                  </a:txBody>
                  <a:tcPr marL="55176" marR="55176"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886754">
                <a:tc>
                  <a:txBody>
                    <a:bodyPr/>
                    <a:lstStyle/>
                    <a:p>
                      <a:endParaRPr lang="es-EC" sz="1400">
                        <a:solidFill>
                          <a:srgbClr val="000000"/>
                        </a:solidFill>
                        <a:effectLst/>
                        <a:latin typeface="Calibri"/>
                        <a:cs typeface="Times New Roman"/>
                      </a:endParaRPr>
                    </a:p>
                  </a:txBody>
                  <a:tcPr marL="55176" marR="55176" marT="0" marB="0"/>
                </a:tc>
                <a:tc>
                  <a:txBody>
                    <a:bodyPr/>
                    <a:lstStyle/>
                    <a:p>
                      <a:pPr algn="ctr">
                        <a:spcAft>
                          <a:spcPts val="0"/>
                        </a:spcAft>
                      </a:pPr>
                      <a:r>
                        <a:rPr lang="es-EC" sz="1400">
                          <a:effectLst/>
                        </a:rPr>
                        <a:t>NOMINA</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Lengua y Literatura</a:t>
                      </a:r>
                      <a:endParaRPr lang="es-EC" sz="1400">
                        <a:solidFill>
                          <a:srgbClr val="000000"/>
                        </a:solidFill>
                        <a:effectLst/>
                        <a:latin typeface="Times New Roman"/>
                        <a:ea typeface="Times New Roman"/>
                        <a:cs typeface="Times New Roman"/>
                      </a:endParaRPr>
                    </a:p>
                  </a:txBody>
                  <a:tcPr marL="55176" marR="55176" marT="0" marB="0" vert="vert270"/>
                </a:tc>
                <a:tc>
                  <a:txBody>
                    <a:bodyPr/>
                    <a:lstStyle/>
                    <a:p>
                      <a:pPr algn="ctr">
                        <a:spcAft>
                          <a:spcPts val="0"/>
                        </a:spcAft>
                      </a:pPr>
                      <a:r>
                        <a:rPr lang="es-EC" sz="1400">
                          <a:effectLst/>
                        </a:rPr>
                        <a:t>Matemática</a:t>
                      </a:r>
                      <a:endParaRPr lang="es-EC" sz="1400">
                        <a:solidFill>
                          <a:srgbClr val="000000"/>
                        </a:solidFill>
                        <a:effectLst/>
                        <a:latin typeface="Times New Roman"/>
                        <a:ea typeface="Times New Roman"/>
                        <a:cs typeface="Times New Roman"/>
                      </a:endParaRPr>
                    </a:p>
                  </a:txBody>
                  <a:tcPr marL="55176" marR="55176" marT="0" marB="0" vert="vert270"/>
                </a:tc>
                <a:tc>
                  <a:txBody>
                    <a:bodyPr/>
                    <a:lstStyle/>
                    <a:p>
                      <a:pPr algn="ctr">
                        <a:spcAft>
                          <a:spcPts val="0"/>
                        </a:spcAft>
                      </a:pPr>
                      <a:r>
                        <a:rPr lang="es-EC" sz="1400">
                          <a:effectLst/>
                        </a:rPr>
                        <a:t>Ciencias Naturales</a:t>
                      </a:r>
                      <a:endParaRPr lang="es-EC" sz="1400">
                        <a:solidFill>
                          <a:srgbClr val="000000"/>
                        </a:solidFill>
                        <a:effectLst/>
                        <a:latin typeface="Times New Roman"/>
                        <a:ea typeface="Times New Roman"/>
                        <a:cs typeface="Times New Roman"/>
                      </a:endParaRPr>
                    </a:p>
                  </a:txBody>
                  <a:tcPr marL="55176" marR="55176" marT="0" marB="0" vert="vert270"/>
                </a:tc>
                <a:tc>
                  <a:txBody>
                    <a:bodyPr/>
                    <a:lstStyle/>
                    <a:p>
                      <a:pPr algn="ctr">
                        <a:spcAft>
                          <a:spcPts val="0"/>
                        </a:spcAft>
                      </a:pPr>
                      <a:r>
                        <a:rPr lang="es-EC" sz="1400">
                          <a:effectLst/>
                        </a:rPr>
                        <a:t>Ciencias Sociales</a:t>
                      </a:r>
                      <a:endParaRPr lang="es-EC" sz="1400">
                        <a:solidFill>
                          <a:srgbClr val="000000"/>
                        </a:solidFill>
                        <a:effectLst/>
                        <a:latin typeface="Times New Roman"/>
                        <a:ea typeface="Times New Roman"/>
                        <a:cs typeface="Times New Roman"/>
                      </a:endParaRPr>
                    </a:p>
                  </a:txBody>
                  <a:tcPr marL="55176" marR="55176" marT="0" marB="0" vert="vert270"/>
                </a:tc>
                <a:tc>
                  <a:txBody>
                    <a:bodyPr/>
                    <a:lstStyle/>
                    <a:p>
                      <a:pPr algn="ctr">
                        <a:spcAft>
                          <a:spcPts val="0"/>
                        </a:spcAft>
                      </a:pPr>
                      <a:r>
                        <a:rPr lang="es-EC" sz="1400">
                          <a:effectLst/>
                        </a:rPr>
                        <a:t>Educación Estética</a:t>
                      </a:r>
                      <a:endParaRPr lang="es-EC" sz="1400">
                        <a:solidFill>
                          <a:srgbClr val="000000"/>
                        </a:solidFill>
                        <a:effectLst/>
                        <a:latin typeface="Times New Roman"/>
                        <a:ea typeface="Times New Roman"/>
                        <a:cs typeface="Times New Roman"/>
                      </a:endParaRPr>
                    </a:p>
                  </a:txBody>
                  <a:tcPr marL="55176" marR="55176" marT="0" marB="0" vert="vert270"/>
                </a:tc>
                <a:tc>
                  <a:txBody>
                    <a:bodyPr/>
                    <a:lstStyle/>
                    <a:p>
                      <a:pPr algn="ctr">
                        <a:spcAft>
                          <a:spcPts val="0"/>
                        </a:spcAft>
                      </a:pPr>
                      <a:r>
                        <a:rPr lang="es-EC" sz="1400">
                          <a:effectLst/>
                        </a:rPr>
                        <a:t>Educación Física</a:t>
                      </a:r>
                      <a:endParaRPr lang="es-EC" sz="1400">
                        <a:solidFill>
                          <a:srgbClr val="000000"/>
                        </a:solidFill>
                        <a:effectLst/>
                        <a:latin typeface="Times New Roman"/>
                        <a:ea typeface="Times New Roman"/>
                        <a:cs typeface="Times New Roman"/>
                      </a:endParaRPr>
                    </a:p>
                  </a:txBody>
                  <a:tcPr marL="55176" marR="55176" marT="0" marB="0" vert="vert270"/>
                </a:tc>
                <a:tc>
                  <a:txBody>
                    <a:bodyPr/>
                    <a:lstStyle/>
                    <a:p>
                      <a:pPr algn="ctr">
                        <a:spcAft>
                          <a:spcPts val="0"/>
                        </a:spcAft>
                      </a:pPr>
                      <a:r>
                        <a:rPr lang="es-EC" sz="1400">
                          <a:effectLst/>
                        </a:rPr>
                        <a:t>Lengua Extranjera</a:t>
                      </a:r>
                      <a:endParaRPr lang="es-EC" sz="1400">
                        <a:solidFill>
                          <a:srgbClr val="000000"/>
                        </a:solidFill>
                        <a:effectLst/>
                        <a:latin typeface="Times New Roman"/>
                        <a:ea typeface="Times New Roman"/>
                        <a:cs typeface="Times New Roman"/>
                      </a:endParaRPr>
                    </a:p>
                  </a:txBody>
                  <a:tcPr marL="55176" marR="55176" marT="0" marB="0" vert="vert270"/>
                </a:tc>
              </a:tr>
              <a:tr h="426807">
                <a:tc>
                  <a:txBody>
                    <a:bodyPr/>
                    <a:lstStyle/>
                    <a:p>
                      <a:pPr algn="r">
                        <a:spcAft>
                          <a:spcPts val="0"/>
                        </a:spcAft>
                      </a:pPr>
                      <a:r>
                        <a:rPr lang="es-EC" sz="1400">
                          <a:effectLst/>
                        </a:rPr>
                        <a:t>1</a:t>
                      </a:r>
                      <a:endParaRPr lang="es-EC" sz="1400">
                        <a:solidFill>
                          <a:srgbClr val="000000"/>
                        </a:solidFill>
                        <a:effectLst/>
                        <a:latin typeface="Times New Roman"/>
                        <a:ea typeface="Times New Roman"/>
                        <a:cs typeface="Times New Roman"/>
                      </a:endParaRPr>
                    </a:p>
                  </a:txBody>
                  <a:tcPr marL="55176" marR="55176" marT="0" marB="0"/>
                </a:tc>
                <a:tc>
                  <a:txBody>
                    <a:bodyPr/>
                    <a:lstStyle/>
                    <a:p>
                      <a:pPr>
                        <a:spcAft>
                          <a:spcPts val="0"/>
                        </a:spcAft>
                      </a:pPr>
                      <a:r>
                        <a:rPr lang="es-EC" sz="1400">
                          <a:effectLst/>
                        </a:rPr>
                        <a:t>ANDACHI ARIAS ALEXIS ANDRES</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8,1</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5,85</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7,22</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5,79</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7,98</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8,43</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6,93</a:t>
                      </a:r>
                      <a:endParaRPr lang="es-EC" sz="1400">
                        <a:solidFill>
                          <a:srgbClr val="000000"/>
                        </a:solidFill>
                        <a:effectLst/>
                        <a:latin typeface="Times New Roman"/>
                        <a:ea typeface="Times New Roman"/>
                        <a:cs typeface="Times New Roman"/>
                      </a:endParaRPr>
                    </a:p>
                  </a:txBody>
                  <a:tcPr marL="55176" marR="55176" marT="0" marB="0"/>
                </a:tc>
              </a:tr>
              <a:tr h="426807">
                <a:tc>
                  <a:txBody>
                    <a:bodyPr/>
                    <a:lstStyle/>
                    <a:p>
                      <a:pPr algn="r">
                        <a:spcAft>
                          <a:spcPts val="0"/>
                        </a:spcAft>
                      </a:pPr>
                      <a:r>
                        <a:rPr lang="es-EC" sz="1400">
                          <a:effectLst/>
                        </a:rPr>
                        <a:t>2</a:t>
                      </a:r>
                      <a:endParaRPr lang="es-EC" sz="1400">
                        <a:solidFill>
                          <a:srgbClr val="000000"/>
                        </a:solidFill>
                        <a:effectLst/>
                        <a:latin typeface="Times New Roman"/>
                        <a:ea typeface="Times New Roman"/>
                        <a:cs typeface="Times New Roman"/>
                      </a:endParaRPr>
                    </a:p>
                  </a:txBody>
                  <a:tcPr marL="55176" marR="55176" marT="0" marB="0"/>
                </a:tc>
                <a:tc>
                  <a:txBody>
                    <a:bodyPr/>
                    <a:lstStyle/>
                    <a:p>
                      <a:pPr>
                        <a:spcAft>
                          <a:spcPts val="0"/>
                        </a:spcAft>
                      </a:pPr>
                      <a:r>
                        <a:rPr lang="es-EC" sz="1400">
                          <a:effectLst/>
                        </a:rPr>
                        <a:t>AVILES LOPEZ DOMENICA SALOME</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6,58</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4,78</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5,6</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5,84</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8,09</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8,19</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6,13</a:t>
                      </a:r>
                      <a:endParaRPr lang="es-EC" sz="1400">
                        <a:solidFill>
                          <a:srgbClr val="000000"/>
                        </a:solidFill>
                        <a:effectLst/>
                        <a:latin typeface="Times New Roman"/>
                        <a:ea typeface="Times New Roman"/>
                        <a:cs typeface="Times New Roman"/>
                      </a:endParaRPr>
                    </a:p>
                  </a:txBody>
                  <a:tcPr marL="55176" marR="55176" marT="0" marB="0"/>
                </a:tc>
              </a:tr>
              <a:tr h="426807">
                <a:tc>
                  <a:txBody>
                    <a:bodyPr/>
                    <a:lstStyle/>
                    <a:p>
                      <a:pPr algn="r">
                        <a:spcAft>
                          <a:spcPts val="0"/>
                        </a:spcAft>
                      </a:pPr>
                      <a:r>
                        <a:rPr lang="es-EC" sz="1400">
                          <a:effectLst/>
                        </a:rPr>
                        <a:t>3</a:t>
                      </a:r>
                      <a:endParaRPr lang="es-EC" sz="1400">
                        <a:solidFill>
                          <a:srgbClr val="000000"/>
                        </a:solidFill>
                        <a:effectLst/>
                        <a:latin typeface="Times New Roman"/>
                        <a:ea typeface="Times New Roman"/>
                        <a:cs typeface="Times New Roman"/>
                      </a:endParaRPr>
                    </a:p>
                  </a:txBody>
                  <a:tcPr marL="55176" marR="55176" marT="0" marB="0"/>
                </a:tc>
                <a:tc>
                  <a:txBody>
                    <a:bodyPr/>
                    <a:lstStyle/>
                    <a:p>
                      <a:pPr>
                        <a:spcAft>
                          <a:spcPts val="0"/>
                        </a:spcAft>
                      </a:pPr>
                      <a:r>
                        <a:rPr lang="es-EC" sz="1400">
                          <a:effectLst/>
                        </a:rPr>
                        <a:t>BARRIONUEVO MACIAS AXEL FABRICIO</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8,31</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7,25</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7,73</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8,24</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8,14</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9,02</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8,72</a:t>
                      </a:r>
                      <a:endParaRPr lang="es-EC" sz="1400">
                        <a:solidFill>
                          <a:srgbClr val="000000"/>
                        </a:solidFill>
                        <a:effectLst/>
                        <a:latin typeface="Times New Roman"/>
                        <a:ea typeface="Times New Roman"/>
                        <a:cs typeface="Times New Roman"/>
                      </a:endParaRPr>
                    </a:p>
                  </a:txBody>
                  <a:tcPr marL="55176" marR="55176" marT="0" marB="0"/>
                </a:tc>
              </a:tr>
              <a:tr h="426807">
                <a:tc>
                  <a:txBody>
                    <a:bodyPr/>
                    <a:lstStyle/>
                    <a:p>
                      <a:pPr algn="r">
                        <a:spcAft>
                          <a:spcPts val="0"/>
                        </a:spcAft>
                      </a:pPr>
                      <a:r>
                        <a:rPr lang="es-EC" sz="1400">
                          <a:effectLst/>
                        </a:rPr>
                        <a:t>4</a:t>
                      </a:r>
                      <a:endParaRPr lang="es-EC" sz="1400">
                        <a:solidFill>
                          <a:srgbClr val="000000"/>
                        </a:solidFill>
                        <a:effectLst/>
                        <a:latin typeface="Times New Roman"/>
                        <a:ea typeface="Times New Roman"/>
                        <a:cs typeface="Times New Roman"/>
                      </a:endParaRPr>
                    </a:p>
                  </a:txBody>
                  <a:tcPr marL="55176" marR="55176" marT="0" marB="0"/>
                </a:tc>
                <a:tc>
                  <a:txBody>
                    <a:bodyPr/>
                    <a:lstStyle/>
                    <a:p>
                      <a:pPr>
                        <a:spcAft>
                          <a:spcPts val="0"/>
                        </a:spcAft>
                      </a:pPr>
                      <a:r>
                        <a:rPr lang="es-EC" sz="1400">
                          <a:effectLst/>
                        </a:rPr>
                        <a:t>BELTRAN ALBIÑO MARIAN ISABEL</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8,84</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6,85</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7,84</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8,05</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7,87</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8,57</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7,68</a:t>
                      </a:r>
                      <a:endParaRPr lang="es-EC" sz="1400">
                        <a:solidFill>
                          <a:srgbClr val="000000"/>
                        </a:solidFill>
                        <a:effectLst/>
                        <a:latin typeface="Times New Roman"/>
                        <a:ea typeface="Times New Roman"/>
                        <a:cs typeface="Times New Roman"/>
                      </a:endParaRPr>
                    </a:p>
                  </a:txBody>
                  <a:tcPr marL="55176" marR="55176" marT="0" marB="0"/>
                </a:tc>
              </a:tr>
              <a:tr h="426807">
                <a:tc>
                  <a:txBody>
                    <a:bodyPr/>
                    <a:lstStyle/>
                    <a:p>
                      <a:pPr algn="r">
                        <a:spcAft>
                          <a:spcPts val="0"/>
                        </a:spcAft>
                      </a:pPr>
                      <a:r>
                        <a:rPr lang="es-EC" sz="1400">
                          <a:effectLst/>
                        </a:rPr>
                        <a:t>5</a:t>
                      </a:r>
                      <a:endParaRPr lang="es-EC" sz="1400">
                        <a:solidFill>
                          <a:srgbClr val="000000"/>
                        </a:solidFill>
                        <a:effectLst/>
                        <a:latin typeface="Times New Roman"/>
                        <a:ea typeface="Times New Roman"/>
                        <a:cs typeface="Times New Roman"/>
                      </a:endParaRPr>
                    </a:p>
                  </a:txBody>
                  <a:tcPr marL="55176" marR="55176" marT="0" marB="0"/>
                </a:tc>
                <a:tc>
                  <a:txBody>
                    <a:bodyPr/>
                    <a:lstStyle/>
                    <a:p>
                      <a:pPr>
                        <a:spcAft>
                          <a:spcPts val="0"/>
                        </a:spcAft>
                      </a:pPr>
                      <a:r>
                        <a:rPr lang="es-EC" sz="1400">
                          <a:effectLst/>
                        </a:rPr>
                        <a:t>BONILLA VERA SAMANTHA DAYANA</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7,02</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5,36</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7,06</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5,9</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8,19</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8,3</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6,61</a:t>
                      </a:r>
                      <a:endParaRPr lang="es-EC" sz="1400">
                        <a:solidFill>
                          <a:srgbClr val="000000"/>
                        </a:solidFill>
                        <a:effectLst/>
                        <a:latin typeface="Times New Roman"/>
                        <a:ea typeface="Times New Roman"/>
                        <a:cs typeface="Times New Roman"/>
                      </a:endParaRPr>
                    </a:p>
                  </a:txBody>
                  <a:tcPr marL="55176" marR="55176" marT="0" marB="0"/>
                </a:tc>
              </a:tr>
              <a:tr h="426807">
                <a:tc>
                  <a:txBody>
                    <a:bodyPr/>
                    <a:lstStyle/>
                    <a:p>
                      <a:pPr algn="r">
                        <a:spcAft>
                          <a:spcPts val="0"/>
                        </a:spcAft>
                      </a:pPr>
                      <a:r>
                        <a:rPr lang="es-EC" sz="1400">
                          <a:effectLst/>
                        </a:rPr>
                        <a:t>6</a:t>
                      </a:r>
                      <a:endParaRPr lang="es-EC" sz="1400">
                        <a:solidFill>
                          <a:srgbClr val="000000"/>
                        </a:solidFill>
                        <a:effectLst/>
                        <a:latin typeface="Times New Roman"/>
                        <a:ea typeface="Times New Roman"/>
                        <a:cs typeface="Times New Roman"/>
                      </a:endParaRPr>
                    </a:p>
                  </a:txBody>
                  <a:tcPr marL="55176" marR="55176" marT="0" marB="0"/>
                </a:tc>
                <a:tc>
                  <a:txBody>
                    <a:bodyPr/>
                    <a:lstStyle/>
                    <a:p>
                      <a:pPr>
                        <a:spcAft>
                          <a:spcPts val="0"/>
                        </a:spcAft>
                      </a:pPr>
                      <a:r>
                        <a:rPr lang="es-EC" sz="1400">
                          <a:effectLst/>
                        </a:rPr>
                        <a:t>CABRERA GALLARDO EDISON ANDRES</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7,51</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7,69</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dirty="0">
                          <a:effectLst/>
                        </a:rPr>
                        <a:t>7,13</a:t>
                      </a:r>
                      <a:endParaRPr lang="es-EC" sz="1400" dirty="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6,29</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8,3</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9,22</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7,7</a:t>
                      </a:r>
                      <a:endParaRPr lang="es-EC" sz="1400">
                        <a:solidFill>
                          <a:srgbClr val="000000"/>
                        </a:solidFill>
                        <a:effectLst/>
                        <a:latin typeface="Times New Roman"/>
                        <a:ea typeface="Times New Roman"/>
                        <a:cs typeface="Times New Roman"/>
                      </a:endParaRPr>
                    </a:p>
                  </a:txBody>
                  <a:tcPr marL="55176" marR="55176" marT="0" marB="0"/>
                </a:tc>
              </a:tr>
              <a:tr h="426807">
                <a:tc>
                  <a:txBody>
                    <a:bodyPr/>
                    <a:lstStyle/>
                    <a:p>
                      <a:pPr algn="r">
                        <a:spcAft>
                          <a:spcPts val="0"/>
                        </a:spcAft>
                      </a:pPr>
                      <a:r>
                        <a:rPr lang="es-EC" sz="1400">
                          <a:effectLst/>
                        </a:rPr>
                        <a:t>7</a:t>
                      </a:r>
                      <a:endParaRPr lang="es-EC" sz="1400">
                        <a:solidFill>
                          <a:srgbClr val="000000"/>
                        </a:solidFill>
                        <a:effectLst/>
                        <a:latin typeface="Times New Roman"/>
                        <a:ea typeface="Times New Roman"/>
                        <a:cs typeface="Times New Roman"/>
                      </a:endParaRPr>
                    </a:p>
                  </a:txBody>
                  <a:tcPr marL="55176" marR="55176" marT="0" marB="0"/>
                </a:tc>
                <a:tc>
                  <a:txBody>
                    <a:bodyPr/>
                    <a:lstStyle/>
                    <a:p>
                      <a:pPr>
                        <a:spcAft>
                          <a:spcPts val="0"/>
                        </a:spcAft>
                      </a:pPr>
                      <a:r>
                        <a:rPr lang="es-EC" sz="1400">
                          <a:effectLst/>
                        </a:rPr>
                        <a:t>CHANCHAY GUALOTO ANDREA DHAMAR</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8,65</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8,03</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8,3</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8,3</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8,25</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8,94</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8,74</a:t>
                      </a:r>
                      <a:endParaRPr lang="es-EC" sz="1400">
                        <a:solidFill>
                          <a:srgbClr val="000000"/>
                        </a:solidFill>
                        <a:effectLst/>
                        <a:latin typeface="Times New Roman"/>
                        <a:ea typeface="Times New Roman"/>
                        <a:cs typeface="Times New Roman"/>
                      </a:endParaRPr>
                    </a:p>
                  </a:txBody>
                  <a:tcPr marL="55176" marR="55176" marT="0" marB="0"/>
                </a:tc>
              </a:tr>
              <a:tr h="426807">
                <a:tc>
                  <a:txBody>
                    <a:bodyPr/>
                    <a:lstStyle/>
                    <a:p>
                      <a:pPr algn="r">
                        <a:spcAft>
                          <a:spcPts val="0"/>
                        </a:spcAft>
                      </a:pPr>
                      <a:r>
                        <a:rPr lang="es-EC" sz="1400">
                          <a:effectLst/>
                        </a:rPr>
                        <a:t>8</a:t>
                      </a:r>
                      <a:endParaRPr lang="es-EC" sz="1400">
                        <a:solidFill>
                          <a:srgbClr val="000000"/>
                        </a:solidFill>
                        <a:effectLst/>
                        <a:latin typeface="Times New Roman"/>
                        <a:ea typeface="Times New Roman"/>
                        <a:cs typeface="Times New Roman"/>
                      </a:endParaRPr>
                    </a:p>
                  </a:txBody>
                  <a:tcPr marL="55176" marR="55176" marT="0" marB="0"/>
                </a:tc>
                <a:tc>
                  <a:txBody>
                    <a:bodyPr/>
                    <a:lstStyle/>
                    <a:p>
                      <a:pPr>
                        <a:spcAft>
                          <a:spcPts val="0"/>
                        </a:spcAft>
                      </a:pPr>
                      <a:r>
                        <a:rPr lang="es-EC" sz="1400">
                          <a:effectLst/>
                        </a:rPr>
                        <a:t>CHUQUILLA  ANDRANGO LUIS FERNANDO</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7,44</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5,67</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6,43</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5,76</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8,3</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8,86</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7,15</a:t>
                      </a:r>
                      <a:endParaRPr lang="es-EC" sz="1400">
                        <a:solidFill>
                          <a:srgbClr val="000000"/>
                        </a:solidFill>
                        <a:effectLst/>
                        <a:latin typeface="Times New Roman"/>
                        <a:ea typeface="Times New Roman"/>
                        <a:cs typeface="Times New Roman"/>
                      </a:endParaRPr>
                    </a:p>
                  </a:txBody>
                  <a:tcPr marL="55176" marR="55176" marT="0" marB="0"/>
                </a:tc>
              </a:tr>
              <a:tr h="426807">
                <a:tc>
                  <a:txBody>
                    <a:bodyPr/>
                    <a:lstStyle/>
                    <a:p>
                      <a:pPr algn="r">
                        <a:spcAft>
                          <a:spcPts val="0"/>
                        </a:spcAft>
                      </a:pPr>
                      <a:r>
                        <a:rPr lang="es-EC" sz="1400">
                          <a:effectLst/>
                        </a:rPr>
                        <a:t>9</a:t>
                      </a:r>
                      <a:endParaRPr lang="es-EC" sz="1400">
                        <a:solidFill>
                          <a:srgbClr val="000000"/>
                        </a:solidFill>
                        <a:effectLst/>
                        <a:latin typeface="Times New Roman"/>
                        <a:ea typeface="Times New Roman"/>
                        <a:cs typeface="Times New Roman"/>
                      </a:endParaRPr>
                    </a:p>
                  </a:txBody>
                  <a:tcPr marL="55176" marR="55176" marT="0" marB="0"/>
                </a:tc>
                <a:tc>
                  <a:txBody>
                    <a:bodyPr/>
                    <a:lstStyle/>
                    <a:p>
                      <a:pPr>
                        <a:spcAft>
                          <a:spcPts val="0"/>
                        </a:spcAft>
                      </a:pPr>
                      <a:r>
                        <a:rPr lang="es-EC" sz="1400">
                          <a:effectLst/>
                        </a:rPr>
                        <a:t>CODENA GUERRERO ANTHONY GABRIEL</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8,34</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6,41</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8,23</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6,26</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8,35</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8,55</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7,99</a:t>
                      </a:r>
                      <a:endParaRPr lang="es-EC" sz="1400">
                        <a:solidFill>
                          <a:srgbClr val="000000"/>
                        </a:solidFill>
                        <a:effectLst/>
                        <a:latin typeface="Times New Roman"/>
                        <a:ea typeface="Times New Roman"/>
                        <a:cs typeface="Times New Roman"/>
                      </a:endParaRPr>
                    </a:p>
                  </a:txBody>
                  <a:tcPr marL="55176" marR="55176" marT="0" marB="0"/>
                </a:tc>
              </a:tr>
              <a:tr h="426807">
                <a:tc>
                  <a:txBody>
                    <a:bodyPr/>
                    <a:lstStyle/>
                    <a:p>
                      <a:pPr algn="r">
                        <a:spcAft>
                          <a:spcPts val="0"/>
                        </a:spcAft>
                      </a:pPr>
                      <a:r>
                        <a:rPr lang="es-EC" sz="1400">
                          <a:effectLst/>
                        </a:rPr>
                        <a:t>10</a:t>
                      </a:r>
                      <a:endParaRPr lang="es-EC" sz="1400">
                        <a:solidFill>
                          <a:srgbClr val="000000"/>
                        </a:solidFill>
                        <a:effectLst/>
                        <a:latin typeface="Times New Roman"/>
                        <a:ea typeface="Times New Roman"/>
                        <a:cs typeface="Times New Roman"/>
                      </a:endParaRPr>
                    </a:p>
                  </a:txBody>
                  <a:tcPr marL="55176" marR="55176" marT="0" marB="0"/>
                </a:tc>
                <a:tc>
                  <a:txBody>
                    <a:bodyPr/>
                    <a:lstStyle/>
                    <a:p>
                      <a:pPr>
                        <a:spcAft>
                          <a:spcPts val="0"/>
                        </a:spcAft>
                      </a:pPr>
                      <a:r>
                        <a:rPr lang="es-EC" sz="1400">
                          <a:effectLst/>
                        </a:rPr>
                        <a:t>ESPINOSA RENGIFO CAROLINA ANTONELLA</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9,28</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9,63</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8,99</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8,79</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9,73</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a:effectLst/>
                        </a:rPr>
                        <a:t>9,28</a:t>
                      </a:r>
                      <a:endParaRPr lang="es-EC" sz="1400">
                        <a:solidFill>
                          <a:srgbClr val="000000"/>
                        </a:solidFill>
                        <a:effectLst/>
                        <a:latin typeface="Times New Roman"/>
                        <a:ea typeface="Times New Roman"/>
                        <a:cs typeface="Times New Roman"/>
                      </a:endParaRPr>
                    </a:p>
                  </a:txBody>
                  <a:tcPr marL="55176" marR="55176" marT="0" marB="0"/>
                </a:tc>
                <a:tc>
                  <a:txBody>
                    <a:bodyPr/>
                    <a:lstStyle/>
                    <a:p>
                      <a:pPr algn="ctr">
                        <a:spcAft>
                          <a:spcPts val="0"/>
                        </a:spcAft>
                      </a:pPr>
                      <a:r>
                        <a:rPr lang="es-EC" sz="1400" dirty="0">
                          <a:effectLst/>
                        </a:rPr>
                        <a:t>9,74</a:t>
                      </a:r>
                      <a:endParaRPr lang="es-EC" sz="1400" dirty="0">
                        <a:solidFill>
                          <a:srgbClr val="000000"/>
                        </a:solidFill>
                        <a:effectLst/>
                        <a:latin typeface="Times New Roman"/>
                        <a:ea typeface="Times New Roman"/>
                        <a:cs typeface="Times New Roman"/>
                      </a:endParaRPr>
                    </a:p>
                  </a:txBody>
                  <a:tcPr marL="55176" marR="55176" marT="0" marB="0"/>
                </a:tc>
              </a:tr>
            </a:tbl>
          </a:graphicData>
        </a:graphic>
      </p:graphicFrame>
      <p:sp>
        <p:nvSpPr>
          <p:cNvPr id="8" name="7 Rectángulo"/>
          <p:cNvSpPr/>
          <p:nvPr/>
        </p:nvSpPr>
        <p:spPr>
          <a:xfrm>
            <a:off x="1115616" y="159444"/>
            <a:ext cx="6480720" cy="7920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fontAlgn="base">
              <a:spcBef>
                <a:spcPct val="0"/>
              </a:spcBef>
              <a:spcAft>
                <a:spcPct val="0"/>
              </a:spcAft>
            </a:pPr>
            <a:r>
              <a:rPr lang="es-MX" b="1" dirty="0">
                <a:solidFill>
                  <a:schemeClr val="tx1"/>
                </a:solidFill>
                <a:latin typeface="Arial" pitchFamily="34" charset="0"/>
                <a:ea typeface="Times New Roman" pitchFamily="18" charset="0"/>
                <a:cs typeface="Times New Roman" pitchFamily="18" charset="0"/>
              </a:rPr>
              <a:t>ANALISIS Y TABULACIÓN DE RESULTADOS </a:t>
            </a:r>
            <a:endParaRPr lang="es-EC" dirty="0">
              <a:solidFill>
                <a:schemeClr val="tx1"/>
              </a:solidFill>
              <a:latin typeface="Arial" pitchFamily="34" charset="0"/>
              <a:cs typeface="Arial" pitchFamily="34" charset="0"/>
            </a:endParaRPr>
          </a:p>
          <a:p>
            <a:pPr lvl="0" algn="ctr" eaLnBrk="0" fontAlgn="base" hangingPunct="0">
              <a:spcBef>
                <a:spcPct val="0"/>
              </a:spcBef>
              <a:spcAft>
                <a:spcPct val="0"/>
              </a:spcAft>
            </a:pPr>
            <a:r>
              <a:rPr lang="es-MX" b="1" dirty="0">
                <a:solidFill>
                  <a:schemeClr val="tx1"/>
                </a:solidFill>
                <a:latin typeface="Arial" pitchFamily="34" charset="0"/>
                <a:ea typeface="Times New Roman" pitchFamily="18" charset="0"/>
                <a:cs typeface="Times New Roman" pitchFamily="18" charset="0"/>
              </a:rPr>
              <a:t>Resultados Académicos Primer Quimestre  Paralelo  </a:t>
            </a:r>
            <a:r>
              <a:rPr lang="es-MX" b="1" dirty="0" smtClean="0">
                <a:solidFill>
                  <a:schemeClr val="tx1"/>
                </a:solidFill>
                <a:latin typeface="Arial" pitchFamily="34" charset="0"/>
                <a:ea typeface="Times New Roman" pitchFamily="18" charset="0"/>
                <a:cs typeface="Times New Roman" pitchFamily="18" charset="0"/>
              </a:rPr>
              <a:t>“B”</a:t>
            </a:r>
            <a:endParaRPr lang="es-EC" dirty="0">
              <a:solidFill>
                <a:schemeClr val="tx1"/>
              </a:solidFill>
              <a:latin typeface="Arial" pitchFamily="34" charset="0"/>
              <a:cs typeface="Arial" pitchFamily="34" charset="0"/>
            </a:endParaRPr>
          </a:p>
          <a:p>
            <a:pPr algn="ctr"/>
            <a:endParaRPr lang="es-EC" dirty="0"/>
          </a:p>
        </p:txBody>
      </p:sp>
      <p:graphicFrame>
        <p:nvGraphicFramePr>
          <p:cNvPr id="9" name="8 Objeto"/>
          <p:cNvGraphicFramePr>
            <a:graphicFrameLocks noChangeAspect="1"/>
          </p:cNvGraphicFramePr>
          <p:nvPr>
            <p:extLst>
              <p:ext uri="{D42A27DB-BD31-4B8C-83A1-F6EECF244321}">
                <p14:modId xmlns:p14="http://schemas.microsoft.com/office/powerpoint/2010/main" val="3117850189"/>
              </p:ext>
            </p:extLst>
          </p:nvPr>
        </p:nvGraphicFramePr>
        <p:xfrm>
          <a:off x="7956376" y="151105"/>
          <a:ext cx="941388" cy="925512"/>
        </p:xfrm>
        <a:graphic>
          <a:graphicData uri="http://schemas.openxmlformats.org/presentationml/2006/ole">
            <mc:AlternateContent xmlns:mc="http://schemas.openxmlformats.org/markup-compatibility/2006">
              <mc:Choice xmlns:v="urn:schemas-microsoft-com:vml" Requires="v">
                <p:oleObj spid="_x0000_s23636" name="Picture" r:id="rId5" imgW="4574540" imgH="3797300" progId="Word.Picture.8">
                  <p:embed/>
                </p:oleObj>
              </mc:Choice>
              <mc:Fallback>
                <p:oleObj name="Picture" r:id="rId5" imgW="4574540" imgH="3797300" progId="Word.Picture.8">
                  <p:embed/>
                  <p:pic>
                    <p:nvPicPr>
                      <p:cNvPr id="0" name="8 Obj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6376" y="151105"/>
                        <a:ext cx="94138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457388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C:\Users\LICEO\Desktop\Foto00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052736"/>
            <a:ext cx="2555776" cy="3900264"/>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115616" y="159444"/>
            <a:ext cx="6480720" cy="7920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fontAlgn="base">
              <a:spcBef>
                <a:spcPct val="0"/>
              </a:spcBef>
              <a:spcAft>
                <a:spcPct val="0"/>
              </a:spcAft>
            </a:pPr>
            <a:r>
              <a:rPr lang="es-MX" b="1" dirty="0">
                <a:solidFill>
                  <a:schemeClr val="tx1"/>
                </a:solidFill>
                <a:latin typeface="Arial" pitchFamily="34" charset="0"/>
                <a:ea typeface="Times New Roman" pitchFamily="18" charset="0"/>
                <a:cs typeface="Times New Roman" pitchFamily="18" charset="0"/>
              </a:rPr>
              <a:t>ANALISIS Y TABULACIÓN DE RESULTADOS </a:t>
            </a:r>
            <a:endParaRPr lang="es-EC" dirty="0">
              <a:solidFill>
                <a:schemeClr val="tx1"/>
              </a:solidFill>
              <a:latin typeface="Arial" pitchFamily="34" charset="0"/>
              <a:cs typeface="Arial" pitchFamily="34" charset="0"/>
            </a:endParaRPr>
          </a:p>
          <a:p>
            <a:pPr lvl="0" algn="ctr" eaLnBrk="0" fontAlgn="base" hangingPunct="0">
              <a:spcBef>
                <a:spcPct val="0"/>
              </a:spcBef>
              <a:spcAft>
                <a:spcPct val="0"/>
              </a:spcAft>
            </a:pPr>
            <a:r>
              <a:rPr lang="es-MX" b="1" dirty="0">
                <a:solidFill>
                  <a:schemeClr val="tx1"/>
                </a:solidFill>
                <a:latin typeface="Arial" pitchFamily="34" charset="0"/>
                <a:ea typeface="Times New Roman" pitchFamily="18" charset="0"/>
                <a:cs typeface="Times New Roman" pitchFamily="18" charset="0"/>
              </a:rPr>
              <a:t>Resultados Académicos Primer Quimestre  Paralelo  </a:t>
            </a:r>
            <a:r>
              <a:rPr lang="es-MX" b="1" dirty="0" smtClean="0">
                <a:solidFill>
                  <a:schemeClr val="tx1"/>
                </a:solidFill>
                <a:latin typeface="Arial" pitchFamily="34" charset="0"/>
                <a:ea typeface="Times New Roman" pitchFamily="18" charset="0"/>
                <a:cs typeface="Times New Roman" pitchFamily="18" charset="0"/>
              </a:rPr>
              <a:t>“C”</a:t>
            </a:r>
            <a:endParaRPr lang="es-EC" dirty="0">
              <a:solidFill>
                <a:schemeClr val="tx1"/>
              </a:solidFill>
              <a:latin typeface="Arial" pitchFamily="34" charset="0"/>
              <a:cs typeface="Arial" pitchFamily="34" charset="0"/>
            </a:endParaRPr>
          </a:p>
          <a:p>
            <a:pPr algn="ctr"/>
            <a:endParaRPr lang="es-EC" dirty="0"/>
          </a:p>
        </p:txBody>
      </p:sp>
      <p:graphicFrame>
        <p:nvGraphicFramePr>
          <p:cNvPr id="6" name="5 Tabla"/>
          <p:cNvGraphicFramePr>
            <a:graphicFrameLocks noGrp="1"/>
          </p:cNvGraphicFramePr>
          <p:nvPr>
            <p:extLst>
              <p:ext uri="{D42A27DB-BD31-4B8C-83A1-F6EECF244321}">
                <p14:modId xmlns:p14="http://schemas.microsoft.com/office/powerpoint/2010/main" val="2821018895"/>
              </p:ext>
            </p:extLst>
          </p:nvPr>
        </p:nvGraphicFramePr>
        <p:xfrm>
          <a:off x="251516" y="1122521"/>
          <a:ext cx="8712975" cy="5735476"/>
        </p:xfrm>
        <a:graphic>
          <a:graphicData uri="http://schemas.openxmlformats.org/drawingml/2006/table">
            <a:tbl>
              <a:tblPr firstRow="1" firstCol="1" bandRow="1">
                <a:tableStyleId>{5C22544A-7EE6-4342-B048-85BDC9FD1C3A}</a:tableStyleId>
              </a:tblPr>
              <a:tblGrid>
                <a:gridCol w="389408"/>
                <a:gridCol w="3894065"/>
                <a:gridCol w="632786"/>
                <a:gridCol w="632786"/>
                <a:gridCol w="632786"/>
                <a:gridCol w="632786"/>
                <a:gridCol w="632786"/>
                <a:gridCol w="632786"/>
                <a:gridCol w="632786"/>
              </a:tblGrid>
              <a:tr h="382203">
                <a:tc>
                  <a:txBody>
                    <a:bodyPr/>
                    <a:lstStyle/>
                    <a:p>
                      <a:endParaRPr lang="es-EC" sz="1400" dirty="0">
                        <a:solidFill>
                          <a:srgbClr val="000000"/>
                        </a:solidFill>
                        <a:effectLst/>
                        <a:latin typeface="Calibri"/>
                        <a:cs typeface="Times New Roman"/>
                      </a:endParaRPr>
                    </a:p>
                  </a:txBody>
                  <a:tcPr marL="68580" marR="68580" marT="0" marB="0"/>
                </a:tc>
                <a:tc gridSpan="8">
                  <a:txBody>
                    <a:bodyPr/>
                    <a:lstStyle/>
                    <a:p>
                      <a:pPr algn="ctr">
                        <a:spcAft>
                          <a:spcPts val="0"/>
                        </a:spcAft>
                      </a:pPr>
                      <a:r>
                        <a:rPr lang="es-EC" sz="1400" dirty="0">
                          <a:effectLst/>
                        </a:rPr>
                        <a:t>OCTAVO DE BÁSICA PARALELO "C"</a:t>
                      </a:r>
                      <a:endParaRPr lang="es-EC" sz="1400" dirty="0">
                        <a:solidFill>
                          <a:srgbClr val="000000"/>
                        </a:solidFill>
                        <a:effectLst/>
                        <a:latin typeface="Times New Roman"/>
                        <a:ea typeface="Times New Roma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82203">
                <a:tc>
                  <a:txBody>
                    <a:bodyPr/>
                    <a:lstStyle/>
                    <a:p>
                      <a:endParaRPr lang="es-EC" sz="1400">
                        <a:solidFill>
                          <a:srgbClr val="000000"/>
                        </a:solidFill>
                        <a:effectLst/>
                        <a:latin typeface="Calibri"/>
                        <a:cs typeface="Times New Roman"/>
                      </a:endParaRPr>
                    </a:p>
                  </a:txBody>
                  <a:tcPr marL="68580" marR="68580" marT="0" marB="0"/>
                </a:tc>
                <a:tc gridSpan="8">
                  <a:txBody>
                    <a:bodyPr/>
                    <a:lstStyle/>
                    <a:p>
                      <a:pPr algn="ctr">
                        <a:spcAft>
                          <a:spcPts val="0"/>
                        </a:spcAft>
                      </a:pPr>
                      <a:r>
                        <a:rPr lang="es-EC" sz="1400" dirty="0">
                          <a:effectLst/>
                        </a:rPr>
                        <a:t>PRIMER QUIMESTRE</a:t>
                      </a:r>
                      <a:endParaRPr lang="es-EC" sz="1400" dirty="0">
                        <a:solidFill>
                          <a:srgbClr val="000000"/>
                        </a:solidFill>
                        <a:effectLst/>
                        <a:latin typeface="Times New Roman"/>
                        <a:ea typeface="Times New Roma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331040">
                <a:tc>
                  <a:txBody>
                    <a:bodyPr/>
                    <a:lstStyle/>
                    <a:p>
                      <a:endParaRPr lang="es-EC" sz="1400">
                        <a:solidFill>
                          <a:srgbClr val="000000"/>
                        </a:solidFill>
                        <a:effectLst/>
                        <a:latin typeface="Calibri"/>
                        <a:cs typeface="Times New Roman"/>
                      </a:endParaRPr>
                    </a:p>
                  </a:txBody>
                  <a:tcPr marL="68580" marR="68580" marT="0" marB="0"/>
                </a:tc>
                <a:tc>
                  <a:txBody>
                    <a:bodyPr/>
                    <a:lstStyle/>
                    <a:p>
                      <a:pPr algn="ctr">
                        <a:spcAft>
                          <a:spcPts val="0"/>
                        </a:spcAft>
                      </a:pPr>
                      <a:r>
                        <a:rPr lang="es-EC" sz="1400">
                          <a:effectLst/>
                        </a:rPr>
                        <a:t>NOMINA</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Lengua y Literatura</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Matemática</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dirty="0">
                          <a:effectLst/>
                        </a:rPr>
                        <a:t>Ciencias Naturales</a:t>
                      </a:r>
                      <a:endParaRPr lang="es-EC" sz="1400" dirty="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Ciencias Sociales</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Educación Estética</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Educación Física</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Lengua Extranjera</a:t>
                      </a:r>
                      <a:endParaRPr lang="es-EC" sz="1400">
                        <a:solidFill>
                          <a:srgbClr val="000000"/>
                        </a:solidFill>
                        <a:effectLst/>
                        <a:latin typeface="Times New Roman"/>
                        <a:ea typeface="Times New Roman"/>
                        <a:cs typeface="Times New Roman"/>
                      </a:endParaRPr>
                    </a:p>
                  </a:txBody>
                  <a:tcPr marL="68580" marR="68580" marT="0" marB="0" vert="vert270"/>
                </a:tc>
              </a:tr>
              <a:tr h="364003">
                <a:tc>
                  <a:txBody>
                    <a:bodyPr/>
                    <a:lstStyle/>
                    <a:p>
                      <a:pPr algn="r">
                        <a:spcAft>
                          <a:spcPts val="0"/>
                        </a:spcAft>
                      </a:pPr>
                      <a:r>
                        <a:rPr lang="es-EC" sz="1400">
                          <a:effectLst/>
                        </a:rPr>
                        <a:t>1</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ANRANGO SANGUCHO AMBAR LIZBETH</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9,49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8,37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9,03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8,94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9,13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dirty="0">
                          <a:effectLst/>
                        </a:rPr>
                        <a:t>9,35</a:t>
                      </a:r>
                      <a:endParaRPr lang="es-EC" sz="1400" dirty="0">
                        <a:solidFill>
                          <a:srgbClr val="000000"/>
                        </a:solidFill>
                        <a:effectLst/>
                        <a:latin typeface="Times New Roman"/>
                        <a:ea typeface="Times New Roman"/>
                        <a:cs typeface="Times New Roman"/>
                      </a:endParaRPr>
                    </a:p>
                  </a:txBody>
                  <a:tcPr marL="68580" marR="68580" marT="0" marB="0"/>
                </a:tc>
              </a:tr>
              <a:tr h="364003">
                <a:tc>
                  <a:txBody>
                    <a:bodyPr/>
                    <a:lstStyle/>
                    <a:p>
                      <a:pPr algn="r">
                        <a:spcAft>
                          <a:spcPts val="0"/>
                        </a:spcAft>
                      </a:pPr>
                      <a:r>
                        <a:rPr lang="es-EC" sz="1400">
                          <a:effectLst/>
                        </a:rPr>
                        <a:t>2</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ARMAS PAZ CHRISTIAN DAVID</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7,53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7,02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6,89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8,25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8,91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7,9</a:t>
                      </a:r>
                      <a:endParaRPr lang="es-EC" sz="1400">
                        <a:solidFill>
                          <a:srgbClr val="000000"/>
                        </a:solidFill>
                        <a:effectLst/>
                        <a:latin typeface="Times New Roman"/>
                        <a:ea typeface="Times New Roman"/>
                        <a:cs typeface="Times New Roman"/>
                      </a:endParaRPr>
                    </a:p>
                  </a:txBody>
                  <a:tcPr marL="68580" marR="68580" marT="0" marB="0"/>
                </a:tc>
              </a:tr>
              <a:tr h="364003">
                <a:tc>
                  <a:txBody>
                    <a:bodyPr/>
                    <a:lstStyle/>
                    <a:p>
                      <a:pPr algn="r">
                        <a:spcAft>
                          <a:spcPts val="0"/>
                        </a:spcAft>
                      </a:pPr>
                      <a:r>
                        <a:rPr lang="es-EC" sz="1400">
                          <a:effectLst/>
                        </a:rPr>
                        <a:t>3</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BANEGAS SALTOS JOSSELYN ANDREA</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7,26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6,64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7,32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6,68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8,25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8,86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7,34</a:t>
                      </a:r>
                      <a:endParaRPr lang="es-EC" sz="1400">
                        <a:solidFill>
                          <a:srgbClr val="000000"/>
                        </a:solidFill>
                        <a:effectLst/>
                        <a:latin typeface="Times New Roman"/>
                        <a:ea typeface="Times New Roman"/>
                        <a:cs typeface="Times New Roman"/>
                      </a:endParaRPr>
                    </a:p>
                  </a:txBody>
                  <a:tcPr marL="68580" marR="68580" marT="0" marB="0"/>
                </a:tc>
              </a:tr>
              <a:tr h="364003">
                <a:tc>
                  <a:txBody>
                    <a:bodyPr/>
                    <a:lstStyle/>
                    <a:p>
                      <a:pPr algn="r">
                        <a:spcAft>
                          <a:spcPts val="0"/>
                        </a:spcAft>
                      </a:pPr>
                      <a:r>
                        <a:rPr lang="es-EC" sz="1400">
                          <a:effectLst/>
                        </a:rPr>
                        <a:t>4</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BELTRAN SALTOS GABRIEL ALEJANDRO</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8,27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7,64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7,11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8,78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9,37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9,02</a:t>
                      </a:r>
                      <a:endParaRPr lang="es-EC" sz="1400">
                        <a:solidFill>
                          <a:srgbClr val="000000"/>
                        </a:solidFill>
                        <a:effectLst/>
                        <a:latin typeface="Times New Roman"/>
                        <a:ea typeface="Times New Roman"/>
                        <a:cs typeface="Times New Roman"/>
                      </a:endParaRPr>
                    </a:p>
                  </a:txBody>
                  <a:tcPr marL="68580" marR="68580" marT="0" marB="0"/>
                </a:tc>
              </a:tr>
              <a:tr h="364003">
                <a:tc>
                  <a:txBody>
                    <a:bodyPr/>
                    <a:lstStyle/>
                    <a:p>
                      <a:pPr algn="r">
                        <a:spcAft>
                          <a:spcPts val="0"/>
                        </a:spcAft>
                      </a:pPr>
                      <a:r>
                        <a:rPr lang="es-EC" sz="1400">
                          <a:effectLst/>
                        </a:rPr>
                        <a:t>5</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Casa Taco Dennis Santiago</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7,25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dirty="0">
                          <a:effectLst/>
                        </a:rPr>
                        <a:t>6,32</a:t>
                      </a:r>
                      <a:endParaRPr lang="es-EC" sz="14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7,01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6,48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8,25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8,78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7,21</a:t>
                      </a:r>
                      <a:endParaRPr lang="es-EC" sz="1400">
                        <a:solidFill>
                          <a:srgbClr val="000000"/>
                        </a:solidFill>
                        <a:effectLst/>
                        <a:latin typeface="Times New Roman"/>
                        <a:ea typeface="Times New Roman"/>
                        <a:cs typeface="Times New Roman"/>
                      </a:endParaRPr>
                    </a:p>
                  </a:txBody>
                  <a:tcPr marL="68580" marR="68580" marT="0" marB="0"/>
                </a:tc>
              </a:tr>
              <a:tr h="364003">
                <a:tc>
                  <a:txBody>
                    <a:bodyPr/>
                    <a:lstStyle/>
                    <a:p>
                      <a:pPr algn="r">
                        <a:spcAft>
                          <a:spcPts val="0"/>
                        </a:spcAft>
                      </a:pPr>
                      <a:r>
                        <a:rPr lang="es-EC" sz="1400">
                          <a:effectLst/>
                        </a:rPr>
                        <a:t>6</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CHAVEZ VINUEZA CAMILA ARANZAZU</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6,31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6,25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6,47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4,61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8,03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8,25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8,01</a:t>
                      </a:r>
                      <a:endParaRPr lang="es-EC" sz="1400">
                        <a:solidFill>
                          <a:srgbClr val="000000"/>
                        </a:solidFill>
                        <a:effectLst/>
                        <a:latin typeface="Times New Roman"/>
                        <a:ea typeface="Times New Roman"/>
                        <a:cs typeface="Times New Roman"/>
                      </a:endParaRPr>
                    </a:p>
                  </a:txBody>
                  <a:tcPr marL="68580" marR="68580" marT="0" marB="0"/>
                </a:tc>
              </a:tr>
              <a:tr h="364003">
                <a:tc>
                  <a:txBody>
                    <a:bodyPr/>
                    <a:lstStyle/>
                    <a:p>
                      <a:pPr algn="r">
                        <a:spcAft>
                          <a:spcPts val="0"/>
                        </a:spcAft>
                      </a:pPr>
                      <a:r>
                        <a:rPr lang="es-EC" sz="1400">
                          <a:effectLst/>
                        </a:rPr>
                        <a:t>7</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CHICAIZA MORALES EMANUEL RAMIRO</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6,79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6,92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7,54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6,83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7,61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9,06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7,36</a:t>
                      </a:r>
                      <a:endParaRPr lang="es-EC" sz="1400">
                        <a:solidFill>
                          <a:srgbClr val="000000"/>
                        </a:solidFill>
                        <a:effectLst/>
                        <a:latin typeface="Times New Roman"/>
                        <a:ea typeface="Times New Roman"/>
                        <a:cs typeface="Times New Roman"/>
                      </a:endParaRPr>
                    </a:p>
                  </a:txBody>
                  <a:tcPr marL="68580" marR="68580" marT="0" marB="0"/>
                </a:tc>
              </a:tr>
              <a:tr h="364003">
                <a:tc>
                  <a:txBody>
                    <a:bodyPr/>
                    <a:lstStyle/>
                    <a:p>
                      <a:pPr algn="r">
                        <a:spcAft>
                          <a:spcPts val="0"/>
                        </a:spcAft>
                      </a:pPr>
                      <a:r>
                        <a:rPr lang="es-EC" sz="1400">
                          <a:effectLst/>
                        </a:rPr>
                        <a:t>8</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CORTEZ MORALES JOSEPH CARLOS</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8,24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7,84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8,49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8,11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8,99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9,63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8,75</a:t>
                      </a:r>
                      <a:endParaRPr lang="es-EC" sz="1400">
                        <a:solidFill>
                          <a:srgbClr val="000000"/>
                        </a:solidFill>
                        <a:effectLst/>
                        <a:latin typeface="Times New Roman"/>
                        <a:ea typeface="Times New Roman"/>
                        <a:cs typeface="Times New Roman"/>
                      </a:endParaRPr>
                    </a:p>
                  </a:txBody>
                  <a:tcPr marL="68580" marR="68580" marT="0" marB="0"/>
                </a:tc>
              </a:tr>
              <a:tr h="364003">
                <a:tc>
                  <a:txBody>
                    <a:bodyPr/>
                    <a:lstStyle/>
                    <a:p>
                      <a:pPr algn="r">
                        <a:spcAft>
                          <a:spcPts val="0"/>
                        </a:spcAft>
                      </a:pPr>
                      <a:r>
                        <a:rPr lang="es-EC" sz="1400">
                          <a:effectLst/>
                        </a:rPr>
                        <a:t>9</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FLORES MUÑOZ JOHANNA LISETH</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4,36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5,01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4,5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3,77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8,02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8,11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5,62</a:t>
                      </a:r>
                      <a:endParaRPr lang="es-EC" sz="1400">
                        <a:solidFill>
                          <a:srgbClr val="000000"/>
                        </a:solidFill>
                        <a:effectLst/>
                        <a:latin typeface="Times New Roman"/>
                        <a:ea typeface="Times New Roman"/>
                        <a:cs typeface="Times New Roman"/>
                      </a:endParaRPr>
                    </a:p>
                  </a:txBody>
                  <a:tcPr marL="68580" marR="68580" marT="0" marB="0"/>
                </a:tc>
              </a:tr>
              <a:tr h="364003">
                <a:tc>
                  <a:txBody>
                    <a:bodyPr/>
                    <a:lstStyle/>
                    <a:p>
                      <a:pPr algn="r">
                        <a:spcAft>
                          <a:spcPts val="0"/>
                        </a:spcAft>
                      </a:pPr>
                      <a:r>
                        <a:rPr lang="es-EC" sz="1400">
                          <a:effectLst/>
                        </a:rPr>
                        <a:t>10</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GALLARDO TAIPE ANDERSON ALDAIR</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8,96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8,35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8,05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7,67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dirty="0">
                          <a:effectLst/>
                        </a:rPr>
                        <a:t>8,25</a:t>
                      </a:r>
                      <a:endParaRPr lang="es-EC" sz="14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9,42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dirty="0">
                          <a:effectLst/>
                        </a:rPr>
                        <a:t>8,69</a:t>
                      </a:r>
                      <a:endParaRPr lang="es-EC" sz="1400" dirty="0">
                        <a:solidFill>
                          <a:srgbClr val="000000"/>
                        </a:solidFill>
                        <a:effectLst/>
                        <a:latin typeface="Times New Roman"/>
                        <a:ea typeface="Times New Roman"/>
                        <a:cs typeface="Times New Roman"/>
                      </a:endParaRPr>
                    </a:p>
                  </a:txBody>
                  <a:tcPr marL="68580" marR="68580" marT="0" marB="0"/>
                </a:tc>
              </a:tr>
            </a:tbl>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163572947"/>
              </p:ext>
            </p:extLst>
          </p:nvPr>
        </p:nvGraphicFramePr>
        <p:xfrm>
          <a:off x="7812360" y="159444"/>
          <a:ext cx="941388" cy="925512"/>
        </p:xfrm>
        <a:graphic>
          <a:graphicData uri="http://schemas.openxmlformats.org/presentationml/2006/ole">
            <mc:AlternateContent xmlns:mc="http://schemas.openxmlformats.org/markup-compatibility/2006">
              <mc:Choice xmlns:v="urn:schemas-microsoft-com:vml" Requires="v">
                <p:oleObj spid="_x0000_s24661" name="Picture" r:id="rId4" imgW="4574540" imgH="3797300" progId="Word.Picture.8">
                  <p:embed/>
                </p:oleObj>
              </mc:Choice>
              <mc:Fallback>
                <p:oleObj name="Picture" r:id="rId4" imgW="4574540" imgH="3797300" progId="Word.Picture.8">
                  <p:embed/>
                  <p:pic>
                    <p:nvPicPr>
                      <p:cNvPr id="0" name="8 Obj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360" y="159444"/>
                        <a:ext cx="94138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Picture 9" descr="espe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173096"/>
            <a:ext cx="864096" cy="879640"/>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9750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H:\DSC000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5892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espe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53467"/>
            <a:ext cx="864096" cy="899269"/>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7" name="6 Cinta perforada"/>
          <p:cNvSpPr/>
          <p:nvPr/>
        </p:nvSpPr>
        <p:spPr>
          <a:xfrm>
            <a:off x="1615549" y="4149080"/>
            <a:ext cx="5976664" cy="1440160"/>
          </a:xfrm>
          <a:prstGeom prst="flowChartPunchedTap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RESULTADOS ACADÉMICOS SEGUNDO QUIMESTRE </a:t>
            </a:r>
          </a:p>
          <a:p>
            <a:pPr algn="ctr"/>
            <a:r>
              <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OCTAVOS AÑOS DE BASICA</a:t>
            </a:r>
            <a:endParaRPr lang="es-EC"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aphicFrame>
        <p:nvGraphicFramePr>
          <p:cNvPr id="9" name="8 Objeto"/>
          <p:cNvGraphicFramePr>
            <a:graphicFrameLocks noChangeAspect="1"/>
          </p:cNvGraphicFramePr>
          <p:nvPr>
            <p:extLst>
              <p:ext uri="{D42A27DB-BD31-4B8C-83A1-F6EECF244321}">
                <p14:modId xmlns:p14="http://schemas.microsoft.com/office/powerpoint/2010/main" val="163572947"/>
              </p:ext>
            </p:extLst>
          </p:nvPr>
        </p:nvGraphicFramePr>
        <p:xfrm>
          <a:off x="7812088" y="158750"/>
          <a:ext cx="941387" cy="925513"/>
        </p:xfrm>
        <a:graphic>
          <a:graphicData uri="http://schemas.openxmlformats.org/presentationml/2006/ole">
            <mc:AlternateContent xmlns:mc="http://schemas.openxmlformats.org/markup-compatibility/2006">
              <mc:Choice xmlns:v="urn:schemas-microsoft-com:vml" Requires="v">
                <p:oleObj spid="_x0000_s25684" name="Picture" r:id="rId5" imgW="4574540" imgH="3797300" progId="Word.Picture.8">
                  <p:embed/>
                </p:oleObj>
              </mc:Choice>
              <mc:Fallback>
                <p:oleObj name="Picture" r:id="rId5" imgW="4574540" imgH="3797300" progId="Word.Picture.8">
                  <p:embed/>
                  <p:pic>
                    <p:nvPicPr>
                      <p:cNvPr id="0" name="6 Obj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2088" y="158750"/>
                        <a:ext cx="941387"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599796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DSC038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0" y="0"/>
            <a:ext cx="9144000" cy="5325027"/>
          </a:xfrm>
          <a:prstGeom prst="rect">
            <a:avLst/>
          </a:prstGeom>
          <a:noFill/>
          <a:extLst>
            <a:ext uri="{909E8E84-426E-40DD-AFC4-6F175D3DCCD1}">
              <a14:hiddenFill xmlns:a14="http://schemas.microsoft.com/office/drawing/2010/main">
                <a:solidFill>
                  <a:srgbClr val="FFFFFF"/>
                </a:solidFill>
              </a14:hiddenFill>
            </a:ext>
          </a:extLst>
        </p:spPr>
      </p:pic>
      <p:sp>
        <p:nvSpPr>
          <p:cNvPr id="11267" name="AutoShape 32"/>
          <p:cNvSpPr>
            <a:spLocks noChangeArrowheads="1"/>
          </p:cNvSpPr>
          <p:nvPr/>
        </p:nvSpPr>
        <p:spPr bwMode="auto">
          <a:xfrm>
            <a:off x="-974812" y="4829175"/>
            <a:ext cx="11144250" cy="528638"/>
          </a:xfrm>
          <a:prstGeom prst="ellipse">
            <a:avLst/>
          </a:prstGeom>
          <a:gradFill rotWithShape="1">
            <a:gsLst>
              <a:gs pos="0">
                <a:srgbClr val="000000">
                  <a:alpha val="62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2000" b="0">
              <a:solidFill>
                <a:schemeClr val="tx1"/>
              </a:solidFill>
              <a:cs typeface="Arial" charset="0"/>
            </a:endParaRPr>
          </a:p>
        </p:txBody>
      </p:sp>
      <p:sp>
        <p:nvSpPr>
          <p:cNvPr id="21" name="12 Título"/>
          <p:cNvSpPr txBox="1">
            <a:spLocks/>
          </p:cNvSpPr>
          <p:nvPr/>
        </p:nvSpPr>
        <p:spPr bwMode="auto">
          <a:xfrm>
            <a:off x="696118" y="4093369"/>
            <a:ext cx="7883525" cy="1000125"/>
          </a:xfrm>
          <a:prstGeom prst="rect">
            <a:avLst/>
          </a:prstGeom>
          <a:solidFill>
            <a:srgbClr val="000000">
              <a:alpha val="28000"/>
            </a:srgbClr>
          </a:solidFill>
          <a:ln w="101600">
            <a:solidFill>
              <a:srgbClr val="000000">
                <a:alpha val="17000"/>
              </a:srgbClr>
            </a:solidFill>
            <a:round/>
            <a:headEnd/>
            <a:tailEnd/>
          </a:ln>
          <a:effectLst>
            <a:outerShdw blurRad="127000" dist="50800" dir="5400000" algn="t" rotWithShape="0">
              <a:prstClr val="black">
                <a:alpha val="54000"/>
              </a:prstClr>
            </a:outerShdw>
          </a:effectLst>
        </p:spPr>
        <p:txBody>
          <a:bodyPr/>
          <a:lstStyle/>
          <a:p>
            <a:pPr algn="ctr" eaLnBrk="0" hangingPunct="0">
              <a:lnSpc>
                <a:spcPct val="150000"/>
              </a:lnSpc>
              <a:spcBef>
                <a:spcPct val="0"/>
              </a:spcBef>
              <a:buClrTx/>
              <a:buSzTx/>
              <a:defRPr/>
            </a:pPr>
            <a:r>
              <a:rPr lang="es-AR" sz="2000" b="1" dirty="0">
                <a:solidFill>
                  <a:srgbClr val="FFFF00"/>
                </a:solidFill>
                <a:effectLst>
                  <a:outerShdw blurRad="38100" dist="38100" dir="2700000" algn="tl">
                    <a:srgbClr val="000000">
                      <a:alpha val="43137"/>
                    </a:srgbClr>
                  </a:outerShdw>
                </a:effectLst>
                <a:latin typeface="+mj-lt"/>
              </a:rPr>
              <a:t>ESTRUCTURA  GENERAL  DE  LA  TESIS</a:t>
            </a:r>
          </a:p>
        </p:txBody>
      </p:sp>
      <p:grpSp>
        <p:nvGrpSpPr>
          <p:cNvPr id="11269" name="27 Grupo"/>
          <p:cNvGrpSpPr>
            <a:grpSpLocks/>
          </p:cNvGrpSpPr>
          <p:nvPr/>
        </p:nvGrpSpPr>
        <p:grpSpPr bwMode="auto">
          <a:xfrm>
            <a:off x="3183244" y="3011779"/>
            <a:ext cx="1593850" cy="1308100"/>
            <a:chOff x="4047898" y="1928804"/>
            <a:chExt cx="1594509" cy="1307480"/>
          </a:xfrm>
        </p:grpSpPr>
        <p:grpSp>
          <p:nvGrpSpPr>
            <p:cNvPr id="11272" name="Group 43"/>
            <p:cNvGrpSpPr>
              <a:grpSpLocks/>
            </p:cNvGrpSpPr>
            <p:nvPr/>
          </p:nvGrpSpPr>
          <p:grpSpPr bwMode="auto">
            <a:xfrm>
              <a:off x="4047898" y="1928804"/>
              <a:ext cx="1594509" cy="1307480"/>
              <a:chOff x="2135" y="709"/>
              <a:chExt cx="1516" cy="761"/>
            </a:xfrm>
          </p:grpSpPr>
          <p:sp>
            <p:nvSpPr>
              <p:cNvPr id="11274"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2000" b="0">
                  <a:solidFill>
                    <a:schemeClr val="tx1"/>
                  </a:solidFill>
                  <a:cs typeface="Arial" charset="0"/>
                </a:endParaRPr>
              </a:p>
            </p:txBody>
          </p:sp>
          <p:sp>
            <p:nvSpPr>
              <p:cNvPr id="26" name="Oval 33"/>
              <p:cNvSpPr>
                <a:spLocks noChangeArrowheads="1"/>
              </p:cNvSpPr>
              <p:nvPr/>
            </p:nvSpPr>
            <p:spPr bwMode="auto">
              <a:xfrm>
                <a:off x="2306" y="709"/>
                <a:ext cx="1164" cy="578"/>
              </a:xfrm>
              <a:prstGeom prst="ellipse">
                <a:avLst/>
              </a:prstGeom>
              <a:gradFill rotWithShape="1">
                <a:gsLst>
                  <a:gs pos="0">
                    <a:srgbClr val="E46E6E"/>
                  </a:gs>
                  <a:gs pos="100000">
                    <a:srgbClr val="321616">
                      <a:alpha val="81000"/>
                    </a:srgbClr>
                  </a:gs>
                </a:gsLst>
                <a:path path="shape">
                  <a:fillToRect l="50000" t="50000" r="50000" b="50000"/>
                </a:path>
              </a:gradFill>
              <a:ln w="76200" algn="ctr">
                <a:solidFill>
                  <a:srgbClr val="EEACAC">
                    <a:alpha val="41000"/>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endParaRPr lang="es-ES" sz="2400" b="0">
                  <a:solidFill>
                    <a:srgbClr val="FFFFFF"/>
                  </a:solidFill>
                  <a:effectLst>
                    <a:outerShdw blurRad="38100" dist="38100" dir="2700000" algn="tl">
                      <a:srgbClr val="000000"/>
                    </a:outerShdw>
                  </a:effectLst>
                  <a:latin typeface="Impact" pitchFamily="34" charset="0"/>
                  <a:cs typeface="Arial" charset="0"/>
                </a:endParaRPr>
              </a:p>
            </p:txBody>
          </p:sp>
        </p:grpSp>
        <p:sp>
          <p:nvSpPr>
            <p:cNvPr id="24" name="Text Box 14"/>
            <p:cNvSpPr txBox="1">
              <a:spLocks noChangeArrowheads="1"/>
            </p:cNvSpPr>
            <p:nvPr/>
          </p:nvSpPr>
          <p:spPr bwMode="auto">
            <a:xfrm>
              <a:off x="4500523" y="2071611"/>
              <a:ext cx="655908" cy="707689"/>
            </a:xfrm>
            <a:prstGeom prst="rect">
              <a:avLst/>
            </a:prstGeom>
            <a:noFill/>
            <a:ln w="9525">
              <a:noFill/>
              <a:miter lim="800000"/>
              <a:headEnd/>
              <a:tailEnd/>
            </a:ln>
            <a:effectLst>
              <a:outerShdw blurRad="101600" dist="63500" dir="3180000" algn="tl" rotWithShape="0">
                <a:prstClr val="black"/>
              </a:outerShdw>
            </a:effectLst>
          </p:spPr>
          <p:txBody>
            <a:bodyPr>
              <a:spAutoFit/>
            </a:bodyPr>
            <a:lstStyle/>
            <a:p>
              <a:pPr algn="ctr">
                <a:lnSpc>
                  <a:spcPct val="100000"/>
                </a:lnSpc>
                <a:spcBef>
                  <a:spcPct val="0"/>
                </a:spcBef>
                <a:buClrTx/>
                <a:buSzTx/>
                <a:defRPr/>
              </a:pPr>
              <a:r>
                <a:rPr lang="es-EC" sz="4000" b="0" dirty="0">
                  <a:latin typeface="Impact" pitchFamily="34" charset="0"/>
                  <a:cs typeface="Arial" charset="0"/>
                </a:rPr>
                <a:t>1</a:t>
              </a:r>
              <a:endParaRPr lang="es-ES" sz="4000" b="0" dirty="0">
                <a:latin typeface="Impact" pitchFamily="34" charset="0"/>
                <a:cs typeface="Arial" charset="0"/>
              </a:endParaRPr>
            </a:p>
          </p:txBody>
        </p:sp>
      </p:grpSp>
      <p:pic>
        <p:nvPicPr>
          <p:cNvPr id="11270" name="Picture 9" descr="espe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342900"/>
            <a:ext cx="1151359" cy="1069876"/>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14" name="13 Imagen" descr="SELLO POLICIA.jpg"/>
          <p:cNvPicPr/>
          <p:nvPr/>
        </p:nvPicPr>
        <p:blipFill>
          <a:blip r:embed="rId5">
            <a:lum/>
          </a:blip>
          <a:stretch>
            <a:fillRect/>
          </a:stretch>
        </p:blipFill>
        <p:spPr>
          <a:xfrm>
            <a:off x="7884368" y="342900"/>
            <a:ext cx="886371" cy="1069876"/>
          </a:xfrm>
          <a:prstGeom prst="rect">
            <a:avLst/>
          </a:prstGeom>
          <a:noFill/>
          <a:ln>
            <a:noFill/>
          </a:ln>
        </p:spPr>
      </p:pic>
    </p:spTree>
    <p:extLst>
      <p:ext uri="{BB962C8B-B14F-4D97-AF65-F5344CB8AC3E}">
        <p14:creationId xmlns:p14="http://schemas.microsoft.com/office/powerpoint/2010/main" val="1868952554"/>
      </p:ext>
    </p:extLst>
  </p:cSld>
  <p:clrMapOvr>
    <a:masterClrMapping/>
  </p:clrMapOvr>
  <p:transition>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H:\DSC000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5892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2 Objeto"/>
          <p:cNvGraphicFramePr>
            <a:graphicFrameLocks noChangeAspect="1"/>
          </p:cNvGraphicFramePr>
          <p:nvPr>
            <p:extLst>
              <p:ext uri="{D42A27DB-BD31-4B8C-83A1-F6EECF244321}">
                <p14:modId xmlns:p14="http://schemas.microsoft.com/office/powerpoint/2010/main" val="163572947"/>
              </p:ext>
            </p:extLst>
          </p:nvPr>
        </p:nvGraphicFramePr>
        <p:xfrm>
          <a:off x="7812088" y="158750"/>
          <a:ext cx="941387" cy="925513"/>
        </p:xfrm>
        <a:graphic>
          <a:graphicData uri="http://schemas.openxmlformats.org/presentationml/2006/ole">
            <mc:AlternateContent xmlns:mc="http://schemas.openxmlformats.org/markup-compatibility/2006">
              <mc:Choice xmlns:v="urn:schemas-microsoft-com:vml" Requires="v">
                <p:oleObj spid="_x0000_s26708" name="Picture" r:id="rId4" imgW="4574540" imgH="3797300" progId="Word.Picture.8">
                  <p:embed/>
                </p:oleObj>
              </mc:Choice>
              <mc:Fallback>
                <p:oleObj name="Picture" r:id="rId4" imgW="4574540" imgH="3797300" progId="Word.Picture.8">
                  <p:embed/>
                  <p:pic>
                    <p:nvPicPr>
                      <p:cNvPr id="0" name="8 Obj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088" y="158750"/>
                        <a:ext cx="941387"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9" descr="espe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153467"/>
            <a:ext cx="936104" cy="1043285"/>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6" name="5 Rectángulo"/>
          <p:cNvSpPr/>
          <p:nvPr/>
        </p:nvSpPr>
        <p:spPr>
          <a:xfrm>
            <a:off x="1187624" y="260648"/>
            <a:ext cx="6480720" cy="11474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fontAlgn="base">
              <a:spcBef>
                <a:spcPct val="0"/>
              </a:spcBef>
              <a:spcAft>
                <a:spcPct val="0"/>
              </a:spcAft>
            </a:pPr>
            <a:r>
              <a:rPr lang="es-MX" b="1" dirty="0">
                <a:solidFill>
                  <a:schemeClr val="tx1"/>
                </a:solidFill>
                <a:latin typeface="Arial" pitchFamily="34" charset="0"/>
                <a:ea typeface="Times New Roman" pitchFamily="18" charset="0"/>
                <a:cs typeface="Times New Roman" pitchFamily="18" charset="0"/>
              </a:rPr>
              <a:t>ANALISIS Y TABULACIÓN DE RESULTADOS </a:t>
            </a:r>
            <a:endParaRPr lang="es-EC" dirty="0">
              <a:solidFill>
                <a:schemeClr val="tx1"/>
              </a:solidFill>
              <a:latin typeface="Arial" pitchFamily="34" charset="0"/>
              <a:cs typeface="Arial" pitchFamily="34" charset="0"/>
            </a:endParaRPr>
          </a:p>
          <a:p>
            <a:pPr lvl="0" algn="ctr" eaLnBrk="0" fontAlgn="base" hangingPunct="0">
              <a:spcBef>
                <a:spcPct val="0"/>
              </a:spcBef>
              <a:spcAft>
                <a:spcPct val="0"/>
              </a:spcAft>
            </a:pPr>
            <a:r>
              <a:rPr lang="es-MX" b="1" dirty="0">
                <a:solidFill>
                  <a:schemeClr val="tx1"/>
                </a:solidFill>
                <a:latin typeface="Arial" pitchFamily="34" charset="0"/>
                <a:ea typeface="Times New Roman" pitchFamily="18" charset="0"/>
                <a:cs typeface="Times New Roman" pitchFamily="18" charset="0"/>
              </a:rPr>
              <a:t>Resultados Académicos </a:t>
            </a:r>
            <a:r>
              <a:rPr lang="es-MX" b="1" dirty="0" smtClean="0">
                <a:solidFill>
                  <a:schemeClr val="tx1"/>
                </a:solidFill>
                <a:latin typeface="Arial" pitchFamily="34" charset="0"/>
                <a:ea typeface="Times New Roman" pitchFamily="18" charset="0"/>
                <a:cs typeface="Times New Roman" pitchFamily="18" charset="0"/>
              </a:rPr>
              <a:t>segundo </a:t>
            </a:r>
          </a:p>
          <a:p>
            <a:pPr lvl="0" algn="ctr" eaLnBrk="0" fontAlgn="base" hangingPunct="0">
              <a:spcBef>
                <a:spcPct val="0"/>
              </a:spcBef>
              <a:spcAft>
                <a:spcPct val="0"/>
              </a:spcAft>
            </a:pPr>
            <a:r>
              <a:rPr lang="es-MX" b="1" dirty="0" smtClean="0">
                <a:solidFill>
                  <a:schemeClr val="tx1"/>
                </a:solidFill>
                <a:latin typeface="Arial" pitchFamily="34" charset="0"/>
                <a:ea typeface="Times New Roman" pitchFamily="18" charset="0"/>
                <a:cs typeface="Times New Roman" pitchFamily="18" charset="0"/>
              </a:rPr>
              <a:t>Quimestre  </a:t>
            </a:r>
            <a:r>
              <a:rPr lang="es-MX" b="1" dirty="0">
                <a:solidFill>
                  <a:schemeClr val="tx1"/>
                </a:solidFill>
                <a:latin typeface="Arial" pitchFamily="34" charset="0"/>
                <a:ea typeface="Times New Roman" pitchFamily="18" charset="0"/>
                <a:cs typeface="Times New Roman" pitchFamily="18" charset="0"/>
              </a:rPr>
              <a:t>Paralelo  </a:t>
            </a:r>
            <a:r>
              <a:rPr lang="es-MX" b="1" dirty="0" smtClean="0">
                <a:solidFill>
                  <a:schemeClr val="tx1"/>
                </a:solidFill>
                <a:latin typeface="Arial" pitchFamily="34" charset="0"/>
                <a:ea typeface="Times New Roman" pitchFamily="18" charset="0"/>
                <a:cs typeface="Times New Roman" pitchFamily="18" charset="0"/>
              </a:rPr>
              <a:t>“A”</a:t>
            </a:r>
            <a:endParaRPr lang="es-EC" dirty="0">
              <a:solidFill>
                <a:schemeClr val="tx1"/>
              </a:solidFill>
              <a:latin typeface="Arial" pitchFamily="34" charset="0"/>
              <a:cs typeface="Arial" pitchFamily="34" charset="0"/>
            </a:endParaRPr>
          </a:p>
          <a:p>
            <a:pPr algn="ctr"/>
            <a:endParaRPr lang="es-EC" dirty="0"/>
          </a:p>
        </p:txBody>
      </p:sp>
      <p:graphicFrame>
        <p:nvGraphicFramePr>
          <p:cNvPr id="2" name="1 Tabla"/>
          <p:cNvGraphicFramePr>
            <a:graphicFrameLocks noGrp="1"/>
          </p:cNvGraphicFramePr>
          <p:nvPr>
            <p:extLst>
              <p:ext uri="{D42A27DB-BD31-4B8C-83A1-F6EECF244321}">
                <p14:modId xmlns:p14="http://schemas.microsoft.com/office/powerpoint/2010/main" val="3737072341"/>
              </p:ext>
            </p:extLst>
          </p:nvPr>
        </p:nvGraphicFramePr>
        <p:xfrm>
          <a:off x="323528" y="1628800"/>
          <a:ext cx="8496943" cy="5112562"/>
        </p:xfrm>
        <a:graphic>
          <a:graphicData uri="http://schemas.openxmlformats.org/drawingml/2006/table">
            <a:tbl>
              <a:tblPr firstRow="1" firstCol="1" bandRow="1">
                <a:tableStyleId>{5C22544A-7EE6-4342-B048-85BDC9FD1C3A}</a:tableStyleId>
              </a:tblPr>
              <a:tblGrid>
                <a:gridCol w="375678"/>
                <a:gridCol w="3760321"/>
                <a:gridCol w="622992"/>
                <a:gridCol w="622992"/>
                <a:gridCol w="622992"/>
                <a:gridCol w="622992"/>
                <a:gridCol w="622992"/>
                <a:gridCol w="622992"/>
                <a:gridCol w="622992"/>
              </a:tblGrid>
              <a:tr h="250541">
                <a:tc>
                  <a:txBody>
                    <a:bodyPr/>
                    <a:lstStyle/>
                    <a:p>
                      <a:endParaRPr lang="es-EC" sz="1400" dirty="0">
                        <a:solidFill>
                          <a:srgbClr val="000000"/>
                        </a:solidFill>
                        <a:effectLst/>
                        <a:latin typeface="Calibri"/>
                        <a:cs typeface="Times New Roman"/>
                      </a:endParaRPr>
                    </a:p>
                  </a:txBody>
                  <a:tcPr marL="55050" marR="55050" marT="0" marB="0"/>
                </a:tc>
                <a:tc gridSpan="8">
                  <a:txBody>
                    <a:bodyPr/>
                    <a:lstStyle/>
                    <a:p>
                      <a:pPr algn="ctr">
                        <a:spcAft>
                          <a:spcPts val="0"/>
                        </a:spcAft>
                      </a:pPr>
                      <a:r>
                        <a:rPr lang="es-EC" sz="1400" dirty="0">
                          <a:effectLst/>
                        </a:rPr>
                        <a:t>OCTAVO DE BÁSICA PARALELO "A"</a:t>
                      </a:r>
                      <a:endParaRPr lang="es-EC" sz="1400" dirty="0">
                        <a:solidFill>
                          <a:srgbClr val="000000"/>
                        </a:solidFill>
                        <a:effectLst/>
                        <a:latin typeface="Times New Roman"/>
                        <a:ea typeface="Times New Roman"/>
                        <a:cs typeface="Times New Roman"/>
                      </a:endParaRPr>
                    </a:p>
                  </a:txBody>
                  <a:tcPr marL="55050" marR="5505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50541">
                <a:tc>
                  <a:txBody>
                    <a:bodyPr/>
                    <a:lstStyle/>
                    <a:p>
                      <a:endParaRPr lang="es-EC" sz="1400" dirty="0">
                        <a:solidFill>
                          <a:srgbClr val="000000"/>
                        </a:solidFill>
                        <a:effectLst/>
                        <a:latin typeface="Calibri"/>
                        <a:cs typeface="Times New Roman"/>
                      </a:endParaRPr>
                    </a:p>
                  </a:txBody>
                  <a:tcPr marL="55050" marR="55050" marT="0" marB="0"/>
                </a:tc>
                <a:tc gridSpan="8">
                  <a:txBody>
                    <a:bodyPr/>
                    <a:lstStyle/>
                    <a:p>
                      <a:pPr algn="ctr">
                        <a:spcAft>
                          <a:spcPts val="0"/>
                        </a:spcAft>
                      </a:pPr>
                      <a:r>
                        <a:rPr lang="es-EC" sz="1400">
                          <a:effectLst/>
                        </a:rPr>
                        <a:t>SEGUNDO QUIMESTRE</a:t>
                      </a:r>
                      <a:endParaRPr lang="es-EC" sz="1400">
                        <a:solidFill>
                          <a:srgbClr val="000000"/>
                        </a:solidFill>
                        <a:effectLst/>
                        <a:latin typeface="Times New Roman"/>
                        <a:ea typeface="Times New Roman"/>
                        <a:cs typeface="Times New Roman"/>
                      </a:endParaRPr>
                    </a:p>
                  </a:txBody>
                  <a:tcPr marL="55050" marR="5505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821810">
                <a:tc>
                  <a:txBody>
                    <a:bodyPr/>
                    <a:lstStyle/>
                    <a:p>
                      <a:endParaRPr lang="es-EC" sz="1400">
                        <a:solidFill>
                          <a:srgbClr val="000000"/>
                        </a:solidFill>
                        <a:effectLst/>
                        <a:latin typeface="Calibri"/>
                        <a:cs typeface="Times New Roman"/>
                      </a:endParaRPr>
                    </a:p>
                  </a:txBody>
                  <a:tcPr marL="55050" marR="55050" marT="0" marB="0"/>
                </a:tc>
                <a:tc>
                  <a:txBody>
                    <a:bodyPr/>
                    <a:lstStyle/>
                    <a:p>
                      <a:pPr algn="ctr">
                        <a:spcAft>
                          <a:spcPts val="0"/>
                        </a:spcAft>
                      </a:pPr>
                      <a:r>
                        <a:rPr lang="es-EC" sz="1400" dirty="0">
                          <a:effectLst/>
                        </a:rPr>
                        <a:t>NOMINA</a:t>
                      </a:r>
                      <a:endParaRPr lang="es-EC" sz="1400" dirty="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Lengua y Literatura</a:t>
                      </a:r>
                      <a:endParaRPr lang="es-EC" sz="1400">
                        <a:solidFill>
                          <a:srgbClr val="000000"/>
                        </a:solidFill>
                        <a:effectLst/>
                        <a:latin typeface="Times New Roman"/>
                        <a:ea typeface="Times New Roman"/>
                        <a:cs typeface="Times New Roman"/>
                      </a:endParaRPr>
                    </a:p>
                  </a:txBody>
                  <a:tcPr marL="55050" marR="55050" marT="0" marB="0" vert="vert270"/>
                </a:tc>
                <a:tc>
                  <a:txBody>
                    <a:bodyPr/>
                    <a:lstStyle/>
                    <a:p>
                      <a:pPr algn="ctr">
                        <a:spcAft>
                          <a:spcPts val="0"/>
                        </a:spcAft>
                      </a:pPr>
                      <a:r>
                        <a:rPr lang="es-EC" sz="1400" dirty="0">
                          <a:effectLst/>
                        </a:rPr>
                        <a:t>Matemática</a:t>
                      </a:r>
                      <a:endParaRPr lang="es-EC" sz="1400" dirty="0">
                        <a:solidFill>
                          <a:srgbClr val="000000"/>
                        </a:solidFill>
                        <a:effectLst/>
                        <a:latin typeface="Times New Roman"/>
                        <a:ea typeface="Times New Roman"/>
                        <a:cs typeface="Times New Roman"/>
                      </a:endParaRPr>
                    </a:p>
                  </a:txBody>
                  <a:tcPr marL="55050" marR="55050" marT="0" marB="0" vert="vert270"/>
                </a:tc>
                <a:tc>
                  <a:txBody>
                    <a:bodyPr/>
                    <a:lstStyle/>
                    <a:p>
                      <a:pPr algn="ctr">
                        <a:spcAft>
                          <a:spcPts val="0"/>
                        </a:spcAft>
                      </a:pPr>
                      <a:r>
                        <a:rPr lang="es-EC" sz="1400">
                          <a:effectLst/>
                        </a:rPr>
                        <a:t>Ciencias Naturales</a:t>
                      </a:r>
                      <a:endParaRPr lang="es-EC" sz="1400">
                        <a:solidFill>
                          <a:srgbClr val="000000"/>
                        </a:solidFill>
                        <a:effectLst/>
                        <a:latin typeface="Times New Roman"/>
                        <a:ea typeface="Times New Roman"/>
                        <a:cs typeface="Times New Roman"/>
                      </a:endParaRPr>
                    </a:p>
                  </a:txBody>
                  <a:tcPr marL="55050" marR="55050" marT="0" marB="0" vert="vert270"/>
                </a:tc>
                <a:tc>
                  <a:txBody>
                    <a:bodyPr/>
                    <a:lstStyle/>
                    <a:p>
                      <a:pPr algn="ctr">
                        <a:spcAft>
                          <a:spcPts val="0"/>
                        </a:spcAft>
                      </a:pPr>
                      <a:r>
                        <a:rPr lang="es-EC" sz="1400">
                          <a:effectLst/>
                        </a:rPr>
                        <a:t>Ciencias Sociales</a:t>
                      </a:r>
                      <a:endParaRPr lang="es-EC" sz="1400">
                        <a:solidFill>
                          <a:srgbClr val="000000"/>
                        </a:solidFill>
                        <a:effectLst/>
                        <a:latin typeface="Times New Roman"/>
                        <a:ea typeface="Times New Roman"/>
                        <a:cs typeface="Times New Roman"/>
                      </a:endParaRPr>
                    </a:p>
                  </a:txBody>
                  <a:tcPr marL="55050" marR="55050" marT="0" marB="0" vert="vert270"/>
                </a:tc>
                <a:tc>
                  <a:txBody>
                    <a:bodyPr/>
                    <a:lstStyle/>
                    <a:p>
                      <a:pPr algn="ctr">
                        <a:spcAft>
                          <a:spcPts val="0"/>
                        </a:spcAft>
                      </a:pPr>
                      <a:r>
                        <a:rPr lang="es-EC" sz="1400">
                          <a:effectLst/>
                        </a:rPr>
                        <a:t>Educación Estética</a:t>
                      </a:r>
                      <a:endParaRPr lang="es-EC" sz="1400">
                        <a:solidFill>
                          <a:srgbClr val="000000"/>
                        </a:solidFill>
                        <a:effectLst/>
                        <a:latin typeface="Times New Roman"/>
                        <a:ea typeface="Times New Roman"/>
                        <a:cs typeface="Times New Roman"/>
                      </a:endParaRPr>
                    </a:p>
                  </a:txBody>
                  <a:tcPr marL="55050" marR="55050" marT="0" marB="0" vert="vert270"/>
                </a:tc>
                <a:tc>
                  <a:txBody>
                    <a:bodyPr/>
                    <a:lstStyle/>
                    <a:p>
                      <a:pPr algn="ctr">
                        <a:spcAft>
                          <a:spcPts val="0"/>
                        </a:spcAft>
                      </a:pPr>
                      <a:r>
                        <a:rPr lang="es-EC" sz="1400">
                          <a:effectLst/>
                        </a:rPr>
                        <a:t>Educación Física</a:t>
                      </a:r>
                      <a:endParaRPr lang="es-EC" sz="1400">
                        <a:solidFill>
                          <a:srgbClr val="000000"/>
                        </a:solidFill>
                        <a:effectLst/>
                        <a:latin typeface="Times New Roman"/>
                        <a:ea typeface="Times New Roman"/>
                        <a:cs typeface="Times New Roman"/>
                      </a:endParaRPr>
                    </a:p>
                  </a:txBody>
                  <a:tcPr marL="55050" marR="55050" marT="0" marB="0" vert="vert270"/>
                </a:tc>
                <a:tc>
                  <a:txBody>
                    <a:bodyPr/>
                    <a:lstStyle/>
                    <a:p>
                      <a:pPr algn="ctr">
                        <a:spcAft>
                          <a:spcPts val="0"/>
                        </a:spcAft>
                      </a:pPr>
                      <a:r>
                        <a:rPr lang="es-EC" sz="1400">
                          <a:effectLst/>
                        </a:rPr>
                        <a:t>Lengua Extranjera</a:t>
                      </a:r>
                      <a:endParaRPr lang="es-EC" sz="1400">
                        <a:solidFill>
                          <a:srgbClr val="000000"/>
                        </a:solidFill>
                        <a:effectLst/>
                        <a:latin typeface="Times New Roman"/>
                        <a:ea typeface="Times New Roman"/>
                        <a:cs typeface="Times New Roman"/>
                      </a:endParaRPr>
                    </a:p>
                  </a:txBody>
                  <a:tcPr marL="55050" marR="55050" marT="0" marB="0" vert="vert270"/>
                </a:tc>
              </a:tr>
              <a:tr h="378967">
                <a:tc>
                  <a:txBody>
                    <a:bodyPr/>
                    <a:lstStyle/>
                    <a:p>
                      <a:pPr algn="r">
                        <a:spcAft>
                          <a:spcPts val="0"/>
                        </a:spcAft>
                      </a:pPr>
                      <a:r>
                        <a:rPr lang="es-EC" sz="1400">
                          <a:effectLst/>
                        </a:rPr>
                        <a:t>1</a:t>
                      </a:r>
                      <a:endParaRPr lang="es-EC" sz="1400">
                        <a:solidFill>
                          <a:srgbClr val="000000"/>
                        </a:solidFill>
                        <a:effectLst/>
                        <a:latin typeface="Times New Roman"/>
                        <a:ea typeface="Times New Roman"/>
                        <a:cs typeface="Times New Roman"/>
                      </a:endParaRPr>
                    </a:p>
                  </a:txBody>
                  <a:tcPr marL="55050" marR="55050" marT="0" marB="0"/>
                </a:tc>
                <a:tc>
                  <a:txBody>
                    <a:bodyPr/>
                    <a:lstStyle/>
                    <a:p>
                      <a:pPr>
                        <a:spcAft>
                          <a:spcPts val="0"/>
                        </a:spcAft>
                      </a:pPr>
                      <a:r>
                        <a:rPr lang="es-EC" sz="1400">
                          <a:effectLst/>
                        </a:rPr>
                        <a:t>AGUAYO VALLEJO DARÍO ALEXANDER</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7,42</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5,1</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6,28</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5,22</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7,34</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8,66</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6,68</a:t>
                      </a:r>
                      <a:endParaRPr lang="es-EC" sz="1400">
                        <a:solidFill>
                          <a:srgbClr val="000000"/>
                        </a:solidFill>
                        <a:effectLst/>
                        <a:latin typeface="Times New Roman"/>
                        <a:ea typeface="Times New Roman"/>
                        <a:cs typeface="Times New Roman"/>
                      </a:endParaRPr>
                    </a:p>
                  </a:txBody>
                  <a:tcPr marL="55050" marR="55050" marT="0" marB="0"/>
                </a:tc>
              </a:tr>
              <a:tr h="378967">
                <a:tc>
                  <a:txBody>
                    <a:bodyPr/>
                    <a:lstStyle/>
                    <a:p>
                      <a:pPr algn="r">
                        <a:spcAft>
                          <a:spcPts val="0"/>
                        </a:spcAft>
                      </a:pPr>
                      <a:r>
                        <a:rPr lang="es-EC" sz="1400">
                          <a:effectLst/>
                        </a:rPr>
                        <a:t>2</a:t>
                      </a:r>
                      <a:endParaRPr lang="es-EC" sz="1400">
                        <a:solidFill>
                          <a:srgbClr val="000000"/>
                        </a:solidFill>
                        <a:effectLst/>
                        <a:latin typeface="Times New Roman"/>
                        <a:ea typeface="Times New Roman"/>
                        <a:cs typeface="Times New Roman"/>
                      </a:endParaRPr>
                    </a:p>
                  </a:txBody>
                  <a:tcPr marL="55050" marR="55050" marT="0" marB="0"/>
                </a:tc>
                <a:tc>
                  <a:txBody>
                    <a:bodyPr/>
                    <a:lstStyle/>
                    <a:p>
                      <a:pPr>
                        <a:spcAft>
                          <a:spcPts val="0"/>
                        </a:spcAft>
                      </a:pPr>
                      <a:r>
                        <a:rPr lang="es-EC" sz="1400">
                          <a:effectLst/>
                        </a:rPr>
                        <a:t>AYALA CHUSIN LIMBER JOAN</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7,99</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6,52</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7,2</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6,78</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7,93</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8,47</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7,37</a:t>
                      </a:r>
                      <a:endParaRPr lang="es-EC" sz="1400">
                        <a:solidFill>
                          <a:srgbClr val="000000"/>
                        </a:solidFill>
                        <a:effectLst/>
                        <a:latin typeface="Times New Roman"/>
                        <a:ea typeface="Times New Roman"/>
                        <a:cs typeface="Times New Roman"/>
                      </a:endParaRPr>
                    </a:p>
                  </a:txBody>
                  <a:tcPr marL="55050" marR="55050" marT="0" marB="0"/>
                </a:tc>
              </a:tr>
              <a:tr h="378967">
                <a:tc>
                  <a:txBody>
                    <a:bodyPr/>
                    <a:lstStyle/>
                    <a:p>
                      <a:pPr algn="r">
                        <a:spcAft>
                          <a:spcPts val="0"/>
                        </a:spcAft>
                      </a:pPr>
                      <a:r>
                        <a:rPr lang="es-EC" sz="1400">
                          <a:effectLst/>
                        </a:rPr>
                        <a:t>3</a:t>
                      </a:r>
                      <a:endParaRPr lang="es-EC" sz="1400">
                        <a:solidFill>
                          <a:srgbClr val="000000"/>
                        </a:solidFill>
                        <a:effectLst/>
                        <a:latin typeface="Times New Roman"/>
                        <a:ea typeface="Times New Roman"/>
                        <a:cs typeface="Times New Roman"/>
                      </a:endParaRPr>
                    </a:p>
                  </a:txBody>
                  <a:tcPr marL="55050" marR="55050" marT="0" marB="0"/>
                </a:tc>
                <a:tc>
                  <a:txBody>
                    <a:bodyPr/>
                    <a:lstStyle/>
                    <a:p>
                      <a:pPr>
                        <a:spcAft>
                          <a:spcPts val="0"/>
                        </a:spcAft>
                      </a:pPr>
                      <a:r>
                        <a:rPr lang="es-EC" sz="1400">
                          <a:effectLst/>
                        </a:rPr>
                        <a:t>BAQUERO EGAS JORDAN JOSEPH</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5,67</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2,95</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5,09</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4,12</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7,18</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7,86</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4,21</a:t>
                      </a:r>
                      <a:endParaRPr lang="es-EC" sz="1400">
                        <a:solidFill>
                          <a:srgbClr val="000000"/>
                        </a:solidFill>
                        <a:effectLst/>
                        <a:latin typeface="Times New Roman"/>
                        <a:ea typeface="Times New Roman"/>
                        <a:cs typeface="Times New Roman"/>
                      </a:endParaRPr>
                    </a:p>
                  </a:txBody>
                  <a:tcPr marL="55050" marR="55050" marT="0" marB="0"/>
                </a:tc>
              </a:tr>
              <a:tr h="378967">
                <a:tc>
                  <a:txBody>
                    <a:bodyPr/>
                    <a:lstStyle/>
                    <a:p>
                      <a:pPr algn="r">
                        <a:spcAft>
                          <a:spcPts val="0"/>
                        </a:spcAft>
                      </a:pPr>
                      <a:r>
                        <a:rPr lang="es-EC" sz="1400">
                          <a:effectLst/>
                        </a:rPr>
                        <a:t>4</a:t>
                      </a:r>
                      <a:endParaRPr lang="es-EC" sz="1400">
                        <a:solidFill>
                          <a:srgbClr val="000000"/>
                        </a:solidFill>
                        <a:effectLst/>
                        <a:latin typeface="Times New Roman"/>
                        <a:ea typeface="Times New Roman"/>
                        <a:cs typeface="Times New Roman"/>
                      </a:endParaRPr>
                    </a:p>
                  </a:txBody>
                  <a:tcPr marL="55050" marR="55050" marT="0" marB="0"/>
                </a:tc>
                <a:tc>
                  <a:txBody>
                    <a:bodyPr/>
                    <a:lstStyle/>
                    <a:p>
                      <a:pPr>
                        <a:spcAft>
                          <a:spcPts val="0"/>
                        </a:spcAft>
                      </a:pPr>
                      <a:r>
                        <a:rPr lang="es-EC" sz="1400">
                          <a:effectLst/>
                        </a:rPr>
                        <a:t>BONILLA JIMENEZ JAIME RODRIGO</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8,28</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7,53</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7,7</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6,74</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9,3</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8,77</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9,08</a:t>
                      </a:r>
                      <a:endParaRPr lang="es-EC" sz="1400">
                        <a:solidFill>
                          <a:srgbClr val="000000"/>
                        </a:solidFill>
                        <a:effectLst/>
                        <a:latin typeface="Times New Roman"/>
                        <a:ea typeface="Times New Roman"/>
                        <a:cs typeface="Times New Roman"/>
                      </a:endParaRPr>
                    </a:p>
                  </a:txBody>
                  <a:tcPr marL="55050" marR="55050" marT="0" marB="0"/>
                </a:tc>
              </a:tr>
              <a:tr h="378967">
                <a:tc>
                  <a:txBody>
                    <a:bodyPr/>
                    <a:lstStyle/>
                    <a:p>
                      <a:pPr algn="r">
                        <a:spcAft>
                          <a:spcPts val="0"/>
                        </a:spcAft>
                      </a:pPr>
                      <a:r>
                        <a:rPr lang="es-EC" sz="1400">
                          <a:effectLst/>
                        </a:rPr>
                        <a:t>5</a:t>
                      </a:r>
                      <a:endParaRPr lang="es-EC" sz="1400">
                        <a:solidFill>
                          <a:srgbClr val="000000"/>
                        </a:solidFill>
                        <a:effectLst/>
                        <a:latin typeface="Times New Roman"/>
                        <a:ea typeface="Times New Roman"/>
                        <a:cs typeface="Times New Roman"/>
                      </a:endParaRPr>
                    </a:p>
                  </a:txBody>
                  <a:tcPr marL="55050" marR="55050" marT="0" marB="0"/>
                </a:tc>
                <a:tc>
                  <a:txBody>
                    <a:bodyPr/>
                    <a:lstStyle/>
                    <a:p>
                      <a:pPr>
                        <a:spcAft>
                          <a:spcPts val="0"/>
                        </a:spcAft>
                      </a:pPr>
                      <a:r>
                        <a:rPr lang="es-EC" sz="1400">
                          <a:effectLst/>
                        </a:rPr>
                        <a:t>CHACHAPOYA  VIZCAINO ERICK ARIEL</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8,89</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8,52</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8,94</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8,56</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8,66</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9,11</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8,78</a:t>
                      </a:r>
                      <a:endParaRPr lang="es-EC" sz="1400">
                        <a:solidFill>
                          <a:srgbClr val="000000"/>
                        </a:solidFill>
                        <a:effectLst/>
                        <a:latin typeface="Times New Roman"/>
                        <a:ea typeface="Times New Roman"/>
                        <a:cs typeface="Times New Roman"/>
                      </a:endParaRPr>
                    </a:p>
                  </a:txBody>
                  <a:tcPr marL="55050" marR="55050" marT="0" marB="0"/>
                </a:tc>
              </a:tr>
              <a:tr h="378967">
                <a:tc>
                  <a:txBody>
                    <a:bodyPr/>
                    <a:lstStyle/>
                    <a:p>
                      <a:pPr algn="r">
                        <a:spcAft>
                          <a:spcPts val="0"/>
                        </a:spcAft>
                      </a:pPr>
                      <a:r>
                        <a:rPr lang="es-EC" sz="1400">
                          <a:effectLst/>
                        </a:rPr>
                        <a:t>6</a:t>
                      </a:r>
                      <a:endParaRPr lang="es-EC" sz="1400">
                        <a:solidFill>
                          <a:srgbClr val="000000"/>
                        </a:solidFill>
                        <a:effectLst/>
                        <a:latin typeface="Times New Roman"/>
                        <a:ea typeface="Times New Roman"/>
                        <a:cs typeface="Times New Roman"/>
                      </a:endParaRPr>
                    </a:p>
                  </a:txBody>
                  <a:tcPr marL="55050" marR="55050" marT="0" marB="0"/>
                </a:tc>
                <a:tc>
                  <a:txBody>
                    <a:bodyPr/>
                    <a:lstStyle/>
                    <a:p>
                      <a:pPr>
                        <a:spcAft>
                          <a:spcPts val="0"/>
                        </a:spcAft>
                      </a:pPr>
                      <a:r>
                        <a:rPr lang="es-EC" sz="1400">
                          <a:effectLst/>
                        </a:rPr>
                        <a:t>CHANGO TOAPANTA YADIRA MISHELLE</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7,44</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5,37</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5,8</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5,28</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8,83</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8,69</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6,35</a:t>
                      </a:r>
                      <a:endParaRPr lang="es-EC" sz="1400">
                        <a:solidFill>
                          <a:srgbClr val="000000"/>
                        </a:solidFill>
                        <a:effectLst/>
                        <a:latin typeface="Times New Roman"/>
                        <a:ea typeface="Times New Roman"/>
                        <a:cs typeface="Times New Roman"/>
                      </a:endParaRPr>
                    </a:p>
                  </a:txBody>
                  <a:tcPr marL="55050" marR="55050" marT="0" marB="0"/>
                </a:tc>
              </a:tr>
              <a:tr h="378967">
                <a:tc>
                  <a:txBody>
                    <a:bodyPr/>
                    <a:lstStyle/>
                    <a:p>
                      <a:pPr algn="r">
                        <a:spcAft>
                          <a:spcPts val="0"/>
                        </a:spcAft>
                      </a:pPr>
                      <a:r>
                        <a:rPr lang="es-EC" sz="1400">
                          <a:effectLst/>
                        </a:rPr>
                        <a:t>7</a:t>
                      </a:r>
                      <a:endParaRPr lang="es-EC" sz="1400">
                        <a:solidFill>
                          <a:srgbClr val="000000"/>
                        </a:solidFill>
                        <a:effectLst/>
                        <a:latin typeface="Times New Roman"/>
                        <a:ea typeface="Times New Roman"/>
                        <a:cs typeface="Times New Roman"/>
                      </a:endParaRPr>
                    </a:p>
                  </a:txBody>
                  <a:tcPr marL="55050" marR="55050" marT="0" marB="0"/>
                </a:tc>
                <a:tc>
                  <a:txBody>
                    <a:bodyPr/>
                    <a:lstStyle/>
                    <a:p>
                      <a:pPr>
                        <a:spcAft>
                          <a:spcPts val="0"/>
                        </a:spcAft>
                      </a:pPr>
                      <a:r>
                        <a:rPr lang="es-EC" sz="1400">
                          <a:effectLst/>
                        </a:rPr>
                        <a:t>CIFUENTES PAREDES JEFERSON LEONARDO</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8,33</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6,68</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7,36</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6,08</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8,61</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8,93</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5,93</a:t>
                      </a:r>
                      <a:endParaRPr lang="es-EC" sz="1400">
                        <a:solidFill>
                          <a:srgbClr val="000000"/>
                        </a:solidFill>
                        <a:effectLst/>
                        <a:latin typeface="Times New Roman"/>
                        <a:ea typeface="Times New Roman"/>
                        <a:cs typeface="Times New Roman"/>
                      </a:endParaRPr>
                    </a:p>
                  </a:txBody>
                  <a:tcPr marL="55050" marR="55050" marT="0" marB="0"/>
                </a:tc>
              </a:tr>
              <a:tr h="378967">
                <a:tc>
                  <a:txBody>
                    <a:bodyPr/>
                    <a:lstStyle/>
                    <a:p>
                      <a:pPr algn="r">
                        <a:spcAft>
                          <a:spcPts val="0"/>
                        </a:spcAft>
                      </a:pPr>
                      <a:r>
                        <a:rPr lang="es-EC" sz="1400">
                          <a:effectLst/>
                        </a:rPr>
                        <a:t>8</a:t>
                      </a:r>
                      <a:endParaRPr lang="es-EC" sz="1400">
                        <a:solidFill>
                          <a:srgbClr val="000000"/>
                        </a:solidFill>
                        <a:effectLst/>
                        <a:latin typeface="Times New Roman"/>
                        <a:ea typeface="Times New Roman"/>
                        <a:cs typeface="Times New Roman"/>
                      </a:endParaRPr>
                    </a:p>
                  </a:txBody>
                  <a:tcPr marL="55050" marR="55050" marT="0" marB="0"/>
                </a:tc>
                <a:tc>
                  <a:txBody>
                    <a:bodyPr/>
                    <a:lstStyle/>
                    <a:p>
                      <a:pPr>
                        <a:spcAft>
                          <a:spcPts val="0"/>
                        </a:spcAft>
                      </a:pPr>
                      <a:r>
                        <a:rPr lang="es-EC" sz="1400">
                          <a:effectLst/>
                        </a:rPr>
                        <a:t>COBA POZO EMILIO JOSE</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8,78</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7,59</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8,26</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8,31</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9,09</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9,13</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7,98</a:t>
                      </a:r>
                      <a:endParaRPr lang="es-EC" sz="1400">
                        <a:solidFill>
                          <a:srgbClr val="000000"/>
                        </a:solidFill>
                        <a:effectLst/>
                        <a:latin typeface="Times New Roman"/>
                        <a:ea typeface="Times New Roman"/>
                        <a:cs typeface="Times New Roman"/>
                      </a:endParaRPr>
                    </a:p>
                  </a:txBody>
                  <a:tcPr marL="55050" marR="55050" marT="0" marB="0"/>
                </a:tc>
              </a:tr>
              <a:tr h="378967">
                <a:tc>
                  <a:txBody>
                    <a:bodyPr/>
                    <a:lstStyle/>
                    <a:p>
                      <a:pPr algn="r">
                        <a:spcAft>
                          <a:spcPts val="0"/>
                        </a:spcAft>
                      </a:pPr>
                      <a:r>
                        <a:rPr lang="es-EC" sz="1400">
                          <a:effectLst/>
                        </a:rPr>
                        <a:t>9</a:t>
                      </a:r>
                      <a:endParaRPr lang="es-EC" sz="1400">
                        <a:solidFill>
                          <a:srgbClr val="000000"/>
                        </a:solidFill>
                        <a:effectLst/>
                        <a:latin typeface="Times New Roman"/>
                        <a:ea typeface="Times New Roman"/>
                        <a:cs typeface="Times New Roman"/>
                      </a:endParaRPr>
                    </a:p>
                  </a:txBody>
                  <a:tcPr marL="55050" marR="55050" marT="0" marB="0"/>
                </a:tc>
                <a:tc>
                  <a:txBody>
                    <a:bodyPr/>
                    <a:lstStyle/>
                    <a:p>
                      <a:pPr>
                        <a:spcAft>
                          <a:spcPts val="0"/>
                        </a:spcAft>
                      </a:pPr>
                      <a:r>
                        <a:rPr lang="es-EC" sz="1400" dirty="0">
                          <a:effectLst/>
                        </a:rPr>
                        <a:t>ERAZO FRANCO MELANIE GUADALUPE</a:t>
                      </a:r>
                      <a:endParaRPr lang="es-EC" sz="1400" dirty="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6,75</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7,77</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6,87</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8,05</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8,69</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8,11</a:t>
                      </a:r>
                      <a:endParaRPr lang="es-EC" sz="1400">
                        <a:solidFill>
                          <a:srgbClr val="000000"/>
                        </a:solidFill>
                        <a:effectLst/>
                        <a:latin typeface="Times New Roman"/>
                        <a:ea typeface="Times New Roman"/>
                        <a:cs typeface="Times New Roman"/>
                      </a:endParaRPr>
                    </a:p>
                  </a:txBody>
                  <a:tcPr marL="55050" marR="55050" marT="0" marB="0"/>
                </a:tc>
              </a:tr>
              <a:tr h="378967">
                <a:tc>
                  <a:txBody>
                    <a:bodyPr/>
                    <a:lstStyle/>
                    <a:p>
                      <a:pPr algn="r">
                        <a:spcAft>
                          <a:spcPts val="0"/>
                        </a:spcAft>
                      </a:pPr>
                      <a:r>
                        <a:rPr lang="es-EC" sz="1400">
                          <a:effectLst/>
                        </a:rPr>
                        <a:t>10</a:t>
                      </a:r>
                      <a:endParaRPr lang="es-EC" sz="1400">
                        <a:solidFill>
                          <a:srgbClr val="000000"/>
                        </a:solidFill>
                        <a:effectLst/>
                        <a:latin typeface="Times New Roman"/>
                        <a:ea typeface="Times New Roman"/>
                        <a:cs typeface="Times New Roman"/>
                      </a:endParaRPr>
                    </a:p>
                  </a:txBody>
                  <a:tcPr marL="55050" marR="55050" marT="0" marB="0"/>
                </a:tc>
                <a:tc>
                  <a:txBody>
                    <a:bodyPr/>
                    <a:lstStyle/>
                    <a:p>
                      <a:pPr>
                        <a:spcAft>
                          <a:spcPts val="0"/>
                        </a:spcAft>
                      </a:pPr>
                      <a:r>
                        <a:rPr lang="es-EC" sz="1400">
                          <a:effectLst/>
                        </a:rPr>
                        <a:t>FLORES MOLINA VALERIA DAYANA</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8,45</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8,93</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8,48</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7,99</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a:effectLst/>
                        </a:rPr>
                        <a:t>7,93</a:t>
                      </a:r>
                      <a:endParaRPr lang="es-EC" sz="140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dirty="0">
                          <a:effectLst/>
                        </a:rPr>
                        <a:t>9,56</a:t>
                      </a:r>
                      <a:endParaRPr lang="es-EC" sz="1400" dirty="0">
                        <a:solidFill>
                          <a:srgbClr val="000000"/>
                        </a:solidFill>
                        <a:effectLst/>
                        <a:latin typeface="Times New Roman"/>
                        <a:ea typeface="Times New Roman"/>
                        <a:cs typeface="Times New Roman"/>
                      </a:endParaRPr>
                    </a:p>
                  </a:txBody>
                  <a:tcPr marL="55050" marR="55050" marT="0" marB="0"/>
                </a:tc>
                <a:tc>
                  <a:txBody>
                    <a:bodyPr/>
                    <a:lstStyle/>
                    <a:p>
                      <a:pPr algn="ctr">
                        <a:spcAft>
                          <a:spcPts val="0"/>
                        </a:spcAft>
                      </a:pPr>
                      <a:r>
                        <a:rPr lang="es-EC" sz="1400" dirty="0">
                          <a:effectLst/>
                        </a:rPr>
                        <a:t>7,98</a:t>
                      </a:r>
                      <a:endParaRPr lang="es-EC" sz="1400" dirty="0">
                        <a:solidFill>
                          <a:srgbClr val="000000"/>
                        </a:solidFill>
                        <a:effectLst/>
                        <a:latin typeface="Times New Roman"/>
                        <a:ea typeface="Times New Roman"/>
                        <a:cs typeface="Times New Roman"/>
                      </a:endParaRPr>
                    </a:p>
                  </a:txBody>
                  <a:tcPr marL="55050" marR="55050" marT="0" marB="0"/>
                </a:tc>
              </a:tr>
            </a:tbl>
          </a:graphicData>
        </a:graphic>
      </p:graphicFrame>
    </p:spTree>
    <p:extLst>
      <p:ext uri="{BB962C8B-B14F-4D97-AF65-F5344CB8AC3E}">
        <p14:creationId xmlns:p14="http://schemas.microsoft.com/office/powerpoint/2010/main" val="3583663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H:\DSC000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58924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187624" y="260648"/>
            <a:ext cx="6480720" cy="11474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fontAlgn="base">
              <a:spcBef>
                <a:spcPct val="0"/>
              </a:spcBef>
              <a:spcAft>
                <a:spcPct val="0"/>
              </a:spcAft>
            </a:pPr>
            <a:r>
              <a:rPr lang="es-MX" b="1" dirty="0">
                <a:solidFill>
                  <a:schemeClr val="tx1"/>
                </a:solidFill>
                <a:latin typeface="Arial" pitchFamily="34" charset="0"/>
                <a:ea typeface="Times New Roman" pitchFamily="18" charset="0"/>
                <a:cs typeface="Times New Roman" pitchFamily="18" charset="0"/>
              </a:rPr>
              <a:t>ANALISIS Y TABULACIÓN DE RESULTADOS </a:t>
            </a:r>
            <a:endParaRPr lang="es-EC" dirty="0">
              <a:solidFill>
                <a:schemeClr val="tx1"/>
              </a:solidFill>
              <a:latin typeface="Arial" pitchFamily="34" charset="0"/>
              <a:cs typeface="Arial" pitchFamily="34" charset="0"/>
            </a:endParaRPr>
          </a:p>
          <a:p>
            <a:pPr lvl="0" algn="ctr" eaLnBrk="0" fontAlgn="base" hangingPunct="0">
              <a:spcBef>
                <a:spcPct val="0"/>
              </a:spcBef>
              <a:spcAft>
                <a:spcPct val="0"/>
              </a:spcAft>
            </a:pPr>
            <a:r>
              <a:rPr lang="es-MX" b="1" dirty="0">
                <a:solidFill>
                  <a:schemeClr val="tx1"/>
                </a:solidFill>
                <a:latin typeface="Arial" pitchFamily="34" charset="0"/>
                <a:ea typeface="Times New Roman" pitchFamily="18" charset="0"/>
                <a:cs typeface="Times New Roman" pitchFamily="18" charset="0"/>
              </a:rPr>
              <a:t>Resultados Académicos </a:t>
            </a:r>
            <a:r>
              <a:rPr lang="es-MX" b="1" dirty="0" smtClean="0">
                <a:solidFill>
                  <a:schemeClr val="tx1"/>
                </a:solidFill>
                <a:latin typeface="Arial" pitchFamily="34" charset="0"/>
                <a:ea typeface="Times New Roman" pitchFamily="18" charset="0"/>
                <a:cs typeface="Times New Roman" pitchFamily="18" charset="0"/>
              </a:rPr>
              <a:t>segundo </a:t>
            </a:r>
          </a:p>
          <a:p>
            <a:pPr lvl="0" algn="ctr" eaLnBrk="0" fontAlgn="base" hangingPunct="0">
              <a:spcBef>
                <a:spcPct val="0"/>
              </a:spcBef>
              <a:spcAft>
                <a:spcPct val="0"/>
              </a:spcAft>
            </a:pPr>
            <a:r>
              <a:rPr lang="es-MX" b="1" dirty="0" smtClean="0">
                <a:solidFill>
                  <a:schemeClr val="tx1"/>
                </a:solidFill>
                <a:latin typeface="Arial" pitchFamily="34" charset="0"/>
                <a:ea typeface="Times New Roman" pitchFamily="18" charset="0"/>
                <a:cs typeface="Times New Roman" pitchFamily="18" charset="0"/>
              </a:rPr>
              <a:t>Quimestre  </a:t>
            </a:r>
            <a:r>
              <a:rPr lang="es-MX" b="1" dirty="0">
                <a:solidFill>
                  <a:schemeClr val="tx1"/>
                </a:solidFill>
                <a:latin typeface="Arial" pitchFamily="34" charset="0"/>
                <a:ea typeface="Times New Roman" pitchFamily="18" charset="0"/>
                <a:cs typeface="Times New Roman" pitchFamily="18" charset="0"/>
              </a:rPr>
              <a:t>Paralelo  </a:t>
            </a:r>
            <a:r>
              <a:rPr lang="es-MX" b="1" dirty="0" smtClean="0">
                <a:solidFill>
                  <a:schemeClr val="tx1"/>
                </a:solidFill>
                <a:latin typeface="Arial" pitchFamily="34" charset="0"/>
                <a:ea typeface="Times New Roman" pitchFamily="18" charset="0"/>
                <a:cs typeface="Times New Roman" pitchFamily="18" charset="0"/>
              </a:rPr>
              <a:t>“B”</a:t>
            </a:r>
            <a:endParaRPr lang="es-EC" dirty="0">
              <a:solidFill>
                <a:schemeClr val="tx1"/>
              </a:solidFill>
              <a:latin typeface="Arial" pitchFamily="34" charset="0"/>
              <a:cs typeface="Arial" pitchFamily="34" charset="0"/>
            </a:endParaRPr>
          </a:p>
          <a:p>
            <a:pPr algn="ct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1791770261"/>
              </p:ext>
            </p:extLst>
          </p:nvPr>
        </p:nvGraphicFramePr>
        <p:xfrm>
          <a:off x="251521" y="1628800"/>
          <a:ext cx="8568952" cy="5013175"/>
        </p:xfrm>
        <a:graphic>
          <a:graphicData uri="http://schemas.openxmlformats.org/drawingml/2006/table">
            <a:tbl>
              <a:tblPr firstRow="1" firstCol="1" bandRow="1">
                <a:tableStyleId>{5C22544A-7EE6-4342-B048-85BDC9FD1C3A}</a:tableStyleId>
              </a:tblPr>
              <a:tblGrid>
                <a:gridCol w="432047"/>
                <a:gridCol w="3959837"/>
                <a:gridCol w="596724"/>
                <a:gridCol w="596724"/>
                <a:gridCol w="596724"/>
                <a:gridCol w="596724"/>
                <a:gridCol w="596724"/>
                <a:gridCol w="596724"/>
                <a:gridCol w="596724"/>
              </a:tblGrid>
              <a:tr h="334071">
                <a:tc>
                  <a:txBody>
                    <a:bodyPr/>
                    <a:lstStyle/>
                    <a:p>
                      <a:endParaRPr lang="es-EC" sz="1400">
                        <a:solidFill>
                          <a:srgbClr val="000000"/>
                        </a:solidFill>
                        <a:effectLst/>
                        <a:latin typeface="Calibri"/>
                        <a:cs typeface="Times New Roman"/>
                      </a:endParaRPr>
                    </a:p>
                  </a:txBody>
                  <a:tcPr marL="68580" marR="68580" marT="0" marB="0"/>
                </a:tc>
                <a:tc gridSpan="8">
                  <a:txBody>
                    <a:bodyPr/>
                    <a:lstStyle/>
                    <a:p>
                      <a:pPr algn="ctr">
                        <a:spcAft>
                          <a:spcPts val="0"/>
                        </a:spcAft>
                      </a:pPr>
                      <a:r>
                        <a:rPr lang="es-EC" sz="1400">
                          <a:effectLst/>
                        </a:rPr>
                        <a:t>OCTAVO DE BÁSICA PARALELO "B"</a:t>
                      </a:r>
                      <a:endParaRPr lang="es-EC" sz="1400">
                        <a:solidFill>
                          <a:srgbClr val="000000"/>
                        </a:solidFill>
                        <a:effectLst/>
                        <a:latin typeface="Times New Roman"/>
                        <a:ea typeface="Times New Roma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34071">
                <a:tc>
                  <a:txBody>
                    <a:bodyPr/>
                    <a:lstStyle/>
                    <a:p>
                      <a:endParaRPr lang="es-EC" sz="1400">
                        <a:solidFill>
                          <a:srgbClr val="000000"/>
                        </a:solidFill>
                        <a:effectLst/>
                        <a:latin typeface="Calibri"/>
                        <a:cs typeface="Times New Roman"/>
                      </a:endParaRPr>
                    </a:p>
                  </a:txBody>
                  <a:tcPr marL="68580" marR="68580" marT="0" marB="0"/>
                </a:tc>
                <a:tc gridSpan="8">
                  <a:txBody>
                    <a:bodyPr/>
                    <a:lstStyle/>
                    <a:p>
                      <a:pPr algn="ctr">
                        <a:spcAft>
                          <a:spcPts val="0"/>
                        </a:spcAft>
                      </a:pPr>
                      <a:r>
                        <a:rPr lang="es-EC" sz="1400" dirty="0">
                          <a:effectLst/>
                        </a:rPr>
                        <a:t>SEGUNDO QUIMESTRE</a:t>
                      </a:r>
                      <a:endParaRPr lang="es-EC" sz="1400" dirty="0">
                        <a:solidFill>
                          <a:srgbClr val="000000"/>
                        </a:solidFill>
                        <a:effectLst/>
                        <a:latin typeface="Times New Roman"/>
                        <a:ea typeface="Times New Roma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163413">
                <a:tc>
                  <a:txBody>
                    <a:bodyPr/>
                    <a:lstStyle/>
                    <a:p>
                      <a:endParaRPr lang="es-EC" sz="1400">
                        <a:solidFill>
                          <a:srgbClr val="000000"/>
                        </a:solidFill>
                        <a:effectLst/>
                        <a:latin typeface="Calibri"/>
                        <a:cs typeface="Times New Roman"/>
                      </a:endParaRPr>
                    </a:p>
                  </a:txBody>
                  <a:tcPr marL="68580" marR="68580" marT="0" marB="0"/>
                </a:tc>
                <a:tc>
                  <a:txBody>
                    <a:bodyPr/>
                    <a:lstStyle/>
                    <a:p>
                      <a:pPr algn="ctr">
                        <a:spcAft>
                          <a:spcPts val="0"/>
                        </a:spcAft>
                      </a:pPr>
                      <a:r>
                        <a:rPr lang="es-EC" sz="1400" dirty="0">
                          <a:effectLst/>
                        </a:rPr>
                        <a:t>NOMINA</a:t>
                      </a:r>
                      <a:endParaRPr lang="es-EC" sz="14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dirty="0">
                          <a:effectLst/>
                        </a:rPr>
                        <a:t>Lengua y Literatura</a:t>
                      </a:r>
                      <a:endParaRPr lang="es-EC" sz="1400" dirty="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dirty="0">
                          <a:effectLst/>
                        </a:rPr>
                        <a:t>Matemática</a:t>
                      </a:r>
                      <a:endParaRPr lang="es-EC" sz="1400" dirty="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dirty="0">
                          <a:effectLst/>
                        </a:rPr>
                        <a:t>Ciencias Naturales</a:t>
                      </a:r>
                      <a:endParaRPr lang="es-EC" sz="1400" dirty="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Ciencias Sociales</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Educación Estética</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Educación Física</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Lengua Extranjera</a:t>
                      </a:r>
                      <a:endParaRPr lang="es-EC" sz="1400">
                        <a:solidFill>
                          <a:srgbClr val="000000"/>
                        </a:solidFill>
                        <a:effectLst/>
                        <a:latin typeface="Times New Roman"/>
                        <a:ea typeface="Times New Roman"/>
                        <a:cs typeface="Times New Roman"/>
                      </a:endParaRPr>
                    </a:p>
                  </a:txBody>
                  <a:tcPr marL="68580" marR="68580" marT="0" marB="0" vert="vert270"/>
                </a:tc>
              </a:tr>
              <a:tr h="318162">
                <a:tc>
                  <a:txBody>
                    <a:bodyPr/>
                    <a:lstStyle/>
                    <a:p>
                      <a:pPr algn="r">
                        <a:spcAft>
                          <a:spcPts val="0"/>
                        </a:spcAft>
                      </a:pPr>
                      <a:r>
                        <a:rPr lang="es-EC" sz="1400">
                          <a:effectLst/>
                        </a:rPr>
                        <a:t>1</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ANDACHI ARIAS ALEXIS ANDRES</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7,25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7,66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8,08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8,85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8,63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a:t>
                      </a:r>
                      <a:endParaRPr lang="es-EC" sz="1400">
                        <a:solidFill>
                          <a:srgbClr val="000000"/>
                        </a:solidFill>
                        <a:effectLst/>
                        <a:latin typeface="Times New Roman"/>
                        <a:ea typeface="Times New Roman"/>
                        <a:cs typeface="Times New Roman"/>
                      </a:endParaRPr>
                    </a:p>
                  </a:txBody>
                  <a:tcPr marL="68580" marR="68580" marT="0" marB="0"/>
                </a:tc>
              </a:tr>
              <a:tr h="318162">
                <a:tc>
                  <a:txBody>
                    <a:bodyPr/>
                    <a:lstStyle/>
                    <a:p>
                      <a:pPr algn="r">
                        <a:spcAft>
                          <a:spcPts val="0"/>
                        </a:spcAft>
                      </a:pPr>
                      <a:r>
                        <a:rPr lang="es-EC" sz="1400">
                          <a:effectLst/>
                        </a:rPr>
                        <a:t>2</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AVILES LOPEZ DOMENICA SALOME</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7,22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6,42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7,64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7,72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7,45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7,79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7,15</a:t>
                      </a:r>
                      <a:endParaRPr lang="es-EC" sz="1400">
                        <a:solidFill>
                          <a:srgbClr val="000000"/>
                        </a:solidFill>
                        <a:effectLst/>
                        <a:latin typeface="Times New Roman"/>
                        <a:ea typeface="Times New Roman"/>
                        <a:cs typeface="Times New Roman"/>
                      </a:endParaRPr>
                    </a:p>
                  </a:txBody>
                  <a:tcPr marL="68580" marR="68580" marT="0" marB="0"/>
                </a:tc>
              </a:tr>
              <a:tr h="318162">
                <a:tc>
                  <a:txBody>
                    <a:bodyPr/>
                    <a:lstStyle/>
                    <a:p>
                      <a:pPr algn="r">
                        <a:spcAft>
                          <a:spcPts val="0"/>
                        </a:spcAft>
                      </a:pPr>
                      <a:r>
                        <a:rPr lang="es-EC" sz="1400">
                          <a:effectLst/>
                        </a:rPr>
                        <a:t>3</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BARRIONUEVO MACIAS AXEL FABRICIO</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8,72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8,08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8,31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9,03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8,83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9,22</a:t>
                      </a:r>
                      <a:endParaRPr lang="es-EC" sz="1400">
                        <a:solidFill>
                          <a:srgbClr val="000000"/>
                        </a:solidFill>
                        <a:effectLst/>
                        <a:latin typeface="Times New Roman"/>
                        <a:ea typeface="Times New Roman"/>
                        <a:cs typeface="Times New Roman"/>
                      </a:endParaRPr>
                    </a:p>
                  </a:txBody>
                  <a:tcPr marL="68580" marR="68580" marT="0" marB="0"/>
                </a:tc>
              </a:tr>
              <a:tr h="318162">
                <a:tc>
                  <a:txBody>
                    <a:bodyPr/>
                    <a:lstStyle/>
                    <a:p>
                      <a:pPr algn="r">
                        <a:spcAft>
                          <a:spcPts val="0"/>
                        </a:spcAft>
                      </a:pPr>
                      <a:r>
                        <a:rPr lang="es-EC" sz="1400">
                          <a:effectLst/>
                        </a:rPr>
                        <a:t>4</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BELTRAN ALBIÑO MARIAN ISABEL</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7,68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7,14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7,35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8,79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7,61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8,31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8,3</a:t>
                      </a:r>
                      <a:endParaRPr lang="es-EC" sz="1400">
                        <a:solidFill>
                          <a:srgbClr val="000000"/>
                        </a:solidFill>
                        <a:effectLst/>
                        <a:latin typeface="Times New Roman"/>
                        <a:ea typeface="Times New Roman"/>
                        <a:cs typeface="Times New Roman"/>
                      </a:endParaRPr>
                    </a:p>
                  </a:txBody>
                  <a:tcPr marL="68580" marR="68580" marT="0" marB="0"/>
                </a:tc>
              </a:tr>
              <a:tr h="318162">
                <a:tc>
                  <a:txBody>
                    <a:bodyPr/>
                    <a:lstStyle/>
                    <a:p>
                      <a:pPr algn="r">
                        <a:spcAft>
                          <a:spcPts val="0"/>
                        </a:spcAft>
                      </a:pPr>
                      <a:r>
                        <a:rPr lang="es-EC" sz="1400">
                          <a:effectLst/>
                        </a:rPr>
                        <a:t>5</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BONILLA VERA SAMANTHA DAYANA</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7,88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7,27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7,99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8,46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8,65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8,31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8,81</a:t>
                      </a:r>
                      <a:endParaRPr lang="es-EC" sz="1400">
                        <a:solidFill>
                          <a:srgbClr val="000000"/>
                        </a:solidFill>
                        <a:effectLst/>
                        <a:latin typeface="Times New Roman"/>
                        <a:ea typeface="Times New Roman"/>
                        <a:cs typeface="Times New Roman"/>
                      </a:endParaRPr>
                    </a:p>
                  </a:txBody>
                  <a:tcPr marL="68580" marR="68580" marT="0" marB="0"/>
                </a:tc>
              </a:tr>
              <a:tr h="318162">
                <a:tc>
                  <a:txBody>
                    <a:bodyPr/>
                    <a:lstStyle/>
                    <a:p>
                      <a:pPr algn="r">
                        <a:spcAft>
                          <a:spcPts val="0"/>
                        </a:spcAft>
                      </a:pPr>
                      <a:r>
                        <a:rPr lang="es-EC" sz="1400">
                          <a:effectLst/>
                        </a:rPr>
                        <a:t>6</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CABRERA GALLARDO EDISON ANDRES</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8,12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7,98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7,96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8,82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8,57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9,12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7,8</a:t>
                      </a:r>
                      <a:endParaRPr lang="es-EC" sz="1400">
                        <a:solidFill>
                          <a:srgbClr val="000000"/>
                        </a:solidFill>
                        <a:effectLst/>
                        <a:latin typeface="Times New Roman"/>
                        <a:ea typeface="Times New Roman"/>
                        <a:cs typeface="Times New Roman"/>
                      </a:endParaRPr>
                    </a:p>
                  </a:txBody>
                  <a:tcPr marL="68580" marR="68580" marT="0" marB="0"/>
                </a:tc>
              </a:tr>
              <a:tr h="318162">
                <a:tc>
                  <a:txBody>
                    <a:bodyPr/>
                    <a:lstStyle/>
                    <a:p>
                      <a:pPr algn="r">
                        <a:spcAft>
                          <a:spcPts val="0"/>
                        </a:spcAft>
                      </a:pPr>
                      <a:r>
                        <a:rPr lang="es-EC" sz="1400">
                          <a:effectLst/>
                        </a:rPr>
                        <a:t>7</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CHANCHAY GUALOTO ANDREA DHAMAR</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8,35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8,52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8,44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9,04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9,25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8,42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8,9</a:t>
                      </a:r>
                      <a:endParaRPr lang="es-EC" sz="1400">
                        <a:solidFill>
                          <a:srgbClr val="000000"/>
                        </a:solidFill>
                        <a:effectLst/>
                        <a:latin typeface="Times New Roman"/>
                        <a:ea typeface="Times New Roman"/>
                        <a:cs typeface="Times New Roman"/>
                      </a:endParaRPr>
                    </a:p>
                  </a:txBody>
                  <a:tcPr marL="68580" marR="68580" marT="0" marB="0"/>
                </a:tc>
              </a:tr>
              <a:tr h="318162">
                <a:tc>
                  <a:txBody>
                    <a:bodyPr/>
                    <a:lstStyle/>
                    <a:p>
                      <a:pPr algn="r">
                        <a:spcAft>
                          <a:spcPts val="0"/>
                        </a:spcAft>
                      </a:pPr>
                      <a:r>
                        <a:rPr lang="es-EC" sz="1400">
                          <a:effectLst/>
                        </a:rPr>
                        <a:t>8</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CHUQUILLA  ANDRANGO LUIS FERNANDO</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8,19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7,16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7,92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8,46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8,07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9,14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8,05</a:t>
                      </a:r>
                      <a:endParaRPr lang="es-EC" sz="1400">
                        <a:solidFill>
                          <a:srgbClr val="000000"/>
                        </a:solidFill>
                        <a:effectLst/>
                        <a:latin typeface="Times New Roman"/>
                        <a:ea typeface="Times New Roman"/>
                        <a:cs typeface="Times New Roman"/>
                      </a:endParaRPr>
                    </a:p>
                  </a:txBody>
                  <a:tcPr marL="68580" marR="68580" marT="0" marB="0"/>
                </a:tc>
              </a:tr>
              <a:tr h="318162">
                <a:tc>
                  <a:txBody>
                    <a:bodyPr/>
                    <a:lstStyle/>
                    <a:p>
                      <a:pPr algn="r">
                        <a:spcAft>
                          <a:spcPts val="0"/>
                        </a:spcAft>
                      </a:pPr>
                      <a:r>
                        <a:rPr lang="es-EC" sz="1400">
                          <a:effectLst/>
                        </a:rPr>
                        <a:t>9</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CODENA GUERRERO ANTHONY GABRIEL</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7,72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7,75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8,54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9,51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7,72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7,5</a:t>
                      </a:r>
                      <a:endParaRPr lang="es-EC" sz="1400">
                        <a:solidFill>
                          <a:srgbClr val="000000"/>
                        </a:solidFill>
                        <a:effectLst/>
                        <a:latin typeface="Times New Roman"/>
                        <a:ea typeface="Times New Roman"/>
                        <a:cs typeface="Times New Roman"/>
                      </a:endParaRPr>
                    </a:p>
                  </a:txBody>
                  <a:tcPr marL="68580" marR="68580" marT="0" marB="0"/>
                </a:tc>
              </a:tr>
              <a:tr h="318162">
                <a:tc>
                  <a:txBody>
                    <a:bodyPr/>
                    <a:lstStyle/>
                    <a:p>
                      <a:pPr algn="r">
                        <a:spcAft>
                          <a:spcPts val="0"/>
                        </a:spcAft>
                      </a:pPr>
                      <a:r>
                        <a:rPr lang="es-EC" sz="1400">
                          <a:effectLst/>
                        </a:rPr>
                        <a:t>10</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ESPINOSA RENGIFO CAROLINA ANTONELLA</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9,46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9,47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9,47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9,84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9,73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9,63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dirty="0">
                          <a:effectLst/>
                        </a:rPr>
                        <a:t>9,94</a:t>
                      </a:r>
                      <a:endParaRPr lang="es-EC" sz="1400" dirty="0">
                        <a:solidFill>
                          <a:srgbClr val="000000"/>
                        </a:solidFill>
                        <a:effectLst/>
                        <a:latin typeface="Times New Roman"/>
                        <a:ea typeface="Times New Roman"/>
                        <a:cs typeface="Times New Roman"/>
                      </a:endParaRPr>
                    </a:p>
                  </a:txBody>
                  <a:tcPr marL="68580" marR="68580" marT="0" marB="0"/>
                </a:tc>
              </a:tr>
            </a:tbl>
          </a:graphicData>
        </a:graphic>
      </p:graphicFrame>
      <p:pic>
        <p:nvPicPr>
          <p:cNvPr id="6" name="Picture 9" descr="espe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53467"/>
            <a:ext cx="936104" cy="1043285"/>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1 Objeto"/>
          <p:cNvGraphicFramePr>
            <a:graphicFrameLocks noChangeAspect="1"/>
          </p:cNvGraphicFramePr>
          <p:nvPr>
            <p:extLst>
              <p:ext uri="{D42A27DB-BD31-4B8C-83A1-F6EECF244321}">
                <p14:modId xmlns:p14="http://schemas.microsoft.com/office/powerpoint/2010/main" val="663685006"/>
              </p:ext>
            </p:extLst>
          </p:nvPr>
        </p:nvGraphicFramePr>
        <p:xfrm>
          <a:off x="7884368" y="271239"/>
          <a:ext cx="941387" cy="925513"/>
        </p:xfrm>
        <a:graphic>
          <a:graphicData uri="http://schemas.openxmlformats.org/presentationml/2006/ole">
            <mc:AlternateContent xmlns:mc="http://schemas.openxmlformats.org/markup-compatibility/2006">
              <mc:Choice xmlns:v="urn:schemas-microsoft-com:vml" Requires="v">
                <p:oleObj spid="_x0000_s27728" name="Picture" r:id="rId5" imgW="4574540" imgH="3797300" progId="Word.Picture.8">
                  <p:embed/>
                </p:oleObj>
              </mc:Choice>
              <mc:Fallback>
                <p:oleObj name="Picture" r:id="rId5" imgW="4574540" imgH="3797300" progId="Word.Picture.8">
                  <p:embed/>
                  <p:pic>
                    <p:nvPicPr>
                      <p:cNvPr id="0" name="2 Obj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4368" y="271239"/>
                        <a:ext cx="941387"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973112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H:\DSC000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58924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06721" y="260648"/>
            <a:ext cx="6480720" cy="11474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fontAlgn="base">
              <a:spcBef>
                <a:spcPct val="0"/>
              </a:spcBef>
              <a:spcAft>
                <a:spcPct val="0"/>
              </a:spcAft>
            </a:pPr>
            <a:r>
              <a:rPr lang="es-MX" b="1" dirty="0">
                <a:solidFill>
                  <a:schemeClr val="tx1"/>
                </a:solidFill>
                <a:latin typeface="Arial" pitchFamily="34" charset="0"/>
                <a:ea typeface="Times New Roman" pitchFamily="18" charset="0"/>
                <a:cs typeface="Times New Roman" pitchFamily="18" charset="0"/>
              </a:rPr>
              <a:t>ANALISIS Y TABULACIÓN DE RESULTADOS </a:t>
            </a:r>
            <a:endParaRPr lang="es-EC" dirty="0">
              <a:solidFill>
                <a:schemeClr val="tx1"/>
              </a:solidFill>
              <a:latin typeface="Arial" pitchFamily="34" charset="0"/>
              <a:cs typeface="Arial" pitchFamily="34" charset="0"/>
            </a:endParaRPr>
          </a:p>
          <a:p>
            <a:pPr lvl="0" algn="ctr" eaLnBrk="0" fontAlgn="base" hangingPunct="0">
              <a:spcBef>
                <a:spcPct val="0"/>
              </a:spcBef>
              <a:spcAft>
                <a:spcPct val="0"/>
              </a:spcAft>
            </a:pPr>
            <a:r>
              <a:rPr lang="es-MX" b="1" dirty="0">
                <a:solidFill>
                  <a:schemeClr val="tx1"/>
                </a:solidFill>
                <a:latin typeface="Arial" pitchFamily="34" charset="0"/>
                <a:ea typeface="Times New Roman" pitchFamily="18" charset="0"/>
                <a:cs typeface="Times New Roman" pitchFamily="18" charset="0"/>
              </a:rPr>
              <a:t>Resultados Académicos </a:t>
            </a:r>
            <a:r>
              <a:rPr lang="es-MX" b="1" dirty="0" smtClean="0">
                <a:solidFill>
                  <a:schemeClr val="tx1"/>
                </a:solidFill>
                <a:latin typeface="Arial" pitchFamily="34" charset="0"/>
                <a:ea typeface="Times New Roman" pitchFamily="18" charset="0"/>
                <a:cs typeface="Times New Roman" pitchFamily="18" charset="0"/>
              </a:rPr>
              <a:t>segundo </a:t>
            </a:r>
          </a:p>
          <a:p>
            <a:pPr lvl="0" algn="ctr" eaLnBrk="0" fontAlgn="base" hangingPunct="0">
              <a:spcBef>
                <a:spcPct val="0"/>
              </a:spcBef>
              <a:spcAft>
                <a:spcPct val="0"/>
              </a:spcAft>
            </a:pPr>
            <a:r>
              <a:rPr lang="es-MX" b="1" dirty="0" smtClean="0">
                <a:solidFill>
                  <a:schemeClr val="tx1"/>
                </a:solidFill>
                <a:latin typeface="Arial" pitchFamily="34" charset="0"/>
                <a:ea typeface="Times New Roman" pitchFamily="18" charset="0"/>
                <a:cs typeface="Times New Roman" pitchFamily="18" charset="0"/>
              </a:rPr>
              <a:t>Quimestre  </a:t>
            </a:r>
            <a:r>
              <a:rPr lang="es-MX" b="1" dirty="0">
                <a:solidFill>
                  <a:schemeClr val="tx1"/>
                </a:solidFill>
                <a:latin typeface="Arial" pitchFamily="34" charset="0"/>
                <a:ea typeface="Times New Roman" pitchFamily="18" charset="0"/>
                <a:cs typeface="Times New Roman" pitchFamily="18" charset="0"/>
              </a:rPr>
              <a:t>Paralelo  </a:t>
            </a:r>
            <a:r>
              <a:rPr lang="es-MX" b="1" dirty="0" smtClean="0">
                <a:solidFill>
                  <a:schemeClr val="tx1"/>
                </a:solidFill>
                <a:latin typeface="Arial" pitchFamily="34" charset="0"/>
                <a:ea typeface="Times New Roman" pitchFamily="18" charset="0"/>
                <a:cs typeface="Times New Roman" pitchFamily="18" charset="0"/>
              </a:rPr>
              <a:t>“C”</a:t>
            </a:r>
            <a:endParaRPr lang="es-EC" dirty="0">
              <a:solidFill>
                <a:schemeClr val="tx1"/>
              </a:solidFill>
              <a:latin typeface="Arial" pitchFamily="34" charset="0"/>
              <a:cs typeface="Arial" pitchFamily="34" charset="0"/>
            </a:endParaRPr>
          </a:p>
          <a:p>
            <a:pPr algn="ct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3354615484"/>
              </p:ext>
            </p:extLst>
          </p:nvPr>
        </p:nvGraphicFramePr>
        <p:xfrm>
          <a:off x="676508" y="1700808"/>
          <a:ext cx="7741145" cy="4941172"/>
        </p:xfrm>
        <a:graphic>
          <a:graphicData uri="http://schemas.openxmlformats.org/drawingml/2006/table">
            <a:tbl>
              <a:tblPr firstRow="1" firstCol="1" bandRow="1">
                <a:tableStyleId>{5C22544A-7EE6-4342-B048-85BDC9FD1C3A}</a:tableStyleId>
              </a:tblPr>
              <a:tblGrid>
                <a:gridCol w="439108"/>
                <a:gridCol w="3528498"/>
                <a:gridCol w="539077"/>
                <a:gridCol w="539077"/>
                <a:gridCol w="539077"/>
                <a:gridCol w="539077"/>
                <a:gridCol w="539077"/>
                <a:gridCol w="539077"/>
                <a:gridCol w="539077"/>
              </a:tblGrid>
              <a:tr h="339469">
                <a:tc>
                  <a:txBody>
                    <a:bodyPr/>
                    <a:lstStyle/>
                    <a:p>
                      <a:endParaRPr lang="es-EC" sz="1400" dirty="0">
                        <a:solidFill>
                          <a:srgbClr val="000000"/>
                        </a:solidFill>
                        <a:effectLst/>
                        <a:latin typeface="Calibri"/>
                        <a:cs typeface="Times New Roman"/>
                      </a:endParaRPr>
                    </a:p>
                  </a:txBody>
                  <a:tcPr marL="68580" marR="68580" marT="0" marB="0"/>
                </a:tc>
                <a:tc gridSpan="8">
                  <a:txBody>
                    <a:bodyPr/>
                    <a:lstStyle/>
                    <a:p>
                      <a:pPr algn="ctr">
                        <a:spcAft>
                          <a:spcPts val="0"/>
                        </a:spcAft>
                      </a:pPr>
                      <a:r>
                        <a:rPr lang="es-EC" sz="1400">
                          <a:effectLst/>
                        </a:rPr>
                        <a:t>OCTAVO DE BÁSICA PARALELO "C"</a:t>
                      </a:r>
                      <a:endParaRPr lang="es-EC" sz="1400">
                        <a:solidFill>
                          <a:srgbClr val="000000"/>
                        </a:solidFill>
                        <a:effectLst/>
                        <a:latin typeface="Times New Roman"/>
                        <a:ea typeface="Times New Roma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39469">
                <a:tc>
                  <a:txBody>
                    <a:bodyPr/>
                    <a:lstStyle/>
                    <a:p>
                      <a:endParaRPr lang="es-EC" sz="1400">
                        <a:solidFill>
                          <a:srgbClr val="000000"/>
                        </a:solidFill>
                        <a:effectLst/>
                        <a:latin typeface="Calibri"/>
                        <a:cs typeface="Times New Roman"/>
                      </a:endParaRPr>
                    </a:p>
                  </a:txBody>
                  <a:tcPr marL="68580" marR="68580" marT="0" marB="0"/>
                </a:tc>
                <a:tc gridSpan="8">
                  <a:txBody>
                    <a:bodyPr/>
                    <a:lstStyle/>
                    <a:p>
                      <a:pPr algn="ctr">
                        <a:spcAft>
                          <a:spcPts val="0"/>
                        </a:spcAft>
                      </a:pPr>
                      <a:r>
                        <a:rPr lang="es-EC" sz="1400">
                          <a:effectLst/>
                        </a:rPr>
                        <a:t>SEGUNDO QUIMESTRE</a:t>
                      </a:r>
                      <a:endParaRPr lang="es-EC" sz="1400">
                        <a:solidFill>
                          <a:srgbClr val="000000"/>
                        </a:solidFill>
                        <a:effectLst/>
                        <a:latin typeface="Times New Roman"/>
                        <a:ea typeface="Times New Roma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029184">
                <a:tc>
                  <a:txBody>
                    <a:bodyPr/>
                    <a:lstStyle/>
                    <a:p>
                      <a:endParaRPr lang="es-EC" sz="1400">
                        <a:solidFill>
                          <a:srgbClr val="000000"/>
                        </a:solidFill>
                        <a:effectLst/>
                        <a:latin typeface="Calibri"/>
                        <a:cs typeface="Times New Roman"/>
                      </a:endParaRPr>
                    </a:p>
                  </a:txBody>
                  <a:tcPr marL="68580" marR="68580" marT="0" marB="0"/>
                </a:tc>
                <a:tc>
                  <a:txBody>
                    <a:bodyPr/>
                    <a:lstStyle/>
                    <a:p>
                      <a:pPr algn="ctr">
                        <a:spcAft>
                          <a:spcPts val="0"/>
                        </a:spcAft>
                      </a:pPr>
                      <a:r>
                        <a:rPr lang="es-EC" sz="1400" dirty="0">
                          <a:effectLst/>
                        </a:rPr>
                        <a:t>NOMINA</a:t>
                      </a:r>
                      <a:endParaRPr lang="es-EC" sz="14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Lengua y Literatura</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Matemática</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Ciencias Naturales</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Ciencias Sociales</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Educación Estética</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Educación Física</a:t>
                      </a:r>
                      <a:endParaRPr lang="es-EC" sz="1400">
                        <a:solidFill>
                          <a:srgbClr val="000000"/>
                        </a:solidFill>
                        <a:effectLst/>
                        <a:latin typeface="Times New Roman"/>
                        <a:ea typeface="Times New Roman"/>
                        <a:cs typeface="Times New Roman"/>
                      </a:endParaRPr>
                    </a:p>
                  </a:txBody>
                  <a:tcPr marL="68580" marR="68580" marT="0" marB="0" vert="vert270"/>
                </a:tc>
                <a:tc>
                  <a:txBody>
                    <a:bodyPr/>
                    <a:lstStyle/>
                    <a:p>
                      <a:pPr algn="ctr">
                        <a:spcAft>
                          <a:spcPts val="0"/>
                        </a:spcAft>
                      </a:pPr>
                      <a:r>
                        <a:rPr lang="es-EC" sz="1400">
                          <a:effectLst/>
                        </a:rPr>
                        <a:t>Lengua Extranjera</a:t>
                      </a:r>
                      <a:endParaRPr lang="es-EC" sz="1400">
                        <a:solidFill>
                          <a:srgbClr val="000000"/>
                        </a:solidFill>
                        <a:effectLst/>
                        <a:latin typeface="Times New Roman"/>
                        <a:ea typeface="Times New Roman"/>
                        <a:cs typeface="Times New Roman"/>
                      </a:endParaRPr>
                    </a:p>
                  </a:txBody>
                  <a:tcPr marL="68580" marR="68580" marT="0" marB="0" vert="vert270"/>
                </a:tc>
              </a:tr>
              <a:tr h="323305">
                <a:tc>
                  <a:txBody>
                    <a:bodyPr/>
                    <a:lstStyle/>
                    <a:p>
                      <a:pPr algn="r">
                        <a:spcAft>
                          <a:spcPts val="0"/>
                        </a:spcAft>
                      </a:pPr>
                      <a:r>
                        <a:rPr lang="es-EC" sz="1400">
                          <a:effectLst/>
                        </a:rPr>
                        <a:t>1</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ANRANGO SANGUCHO AMBAR LIZBETH</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9,44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8,47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8,96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8,22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8,65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8,82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9,34</a:t>
                      </a:r>
                      <a:endParaRPr lang="es-EC" sz="1400">
                        <a:solidFill>
                          <a:srgbClr val="000000"/>
                        </a:solidFill>
                        <a:effectLst/>
                        <a:latin typeface="Times New Roman"/>
                        <a:ea typeface="Times New Roman"/>
                        <a:cs typeface="Times New Roman"/>
                      </a:endParaRPr>
                    </a:p>
                  </a:txBody>
                  <a:tcPr marL="68580" marR="68580" marT="0" marB="0"/>
                </a:tc>
              </a:tr>
              <a:tr h="323305">
                <a:tc>
                  <a:txBody>
                    <a:bodyPr/>
                    <a:lstStyle/>
                    <a:p>
                      <a:pPr algn="r">
                        <a:spcAft>
                          <a:spcPts val="0"/>
                        </a:spcAft>
                      </a:pPr>
                      <a:r>
                        <a:rPr lang="es-EC" sz="1400">
                          <a:effectLst/>
                        </a:rPr>
                        <a:t>2</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ARMAS PAZ CHRISTIAN DAVID</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7,56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7,16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7,18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7,51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9,53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8,42</a:t>
                      </a:r>
                      <a:endParaRPr lang="es-EC" sz="1400">
                        <a:solidFill>
                          <a:srgbClr val="000000"/>
                        </a:solidFill>
                        <a:effectLst/>
                        <a:latin typeface="Times New Roman"/>
                        <a:ea typeface="Times New Roman"/>
                        <a:cs typeface="Times New Roman"/>
                      </a:endParaRPr>
                    </a:p>
                  </a:txBody>
                  <a:tcPr marL="68580" marR="68580" marT="0" marB="0"/>
                </a:tc>
              </a:tr>
              <a:tr h="323305">
                <a:tc>
                  <a:txBody>
                    <a:bodyPr/>
                    <a:lstStyle/>
                    <a:p>
                      <a:pPr algn="r">
                        <a:spcAft>
                          <a:spcPts val="0"/>
                        </a:spcAft>
                      </a:pPr>
                      <a:r>
                        <a:rPr lang="es-EC" sz="1400">
                          <a:effectLst/>
                        </a:rPr>
                        <a:t>3</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BANEGAS SALTOS JOSSELYN ANDREA</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7,18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7,57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6,95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8,01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6,37</a:t>
                      </a:r>
                      <a:endParaRPr lang="es-EC" sz="1400">
                        <a:solidFill>
                          <a:srgbClr val="000000"/>
                        </a:solidFill>
                        <a:effectLst/>
                        <a:latin typeface="Times New Roman"/>
                        <a:ea typeface="Times New Roman"/>
                        <a:cs typeface="Times New Roman"/>
                      </a:endParaRPr>
                    </a:p>
                  </a:txBody>
                  <a:tcPr marL="68580" marR="68580" marT="0" marB="0"/>
                </a:tc>
              </a:tr>
              <a:tr h="323305">
                <a:tc>
                  <a:txBody>
                    <a:bodyPr/>
                    <a:lstStyle/>
                    <a:p>
                      <a:pPr algn="r">
                        <a:spcAft>
                          <a:spcPts val="0"/>
                        </a:spcAft>
                      </a:pPr>
                      <a:r>
                        <a:rPr lang="es-EC" sz="1400">
                          <a:effectLst/>
                        </a:rPr>
                        <a:t>4</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BELTRAN SALTOS GABRIEL ALEJANDRO</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6,96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8,01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7,41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7,98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8,51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9,26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8,27</a:t>
                      </a:r>
                      <a:endParaRPr lang="es-EC" sz="1400">
                        <a:solidFill>
                          <a:srgbClr val="000000"/>
                        </a:solidFill>
                        <a:effectLst/>
                        <a:latin typeface="Times New Roman"/>
                        <a:ea typeface="Times New Roman"/>
                        <a:cs typeface="Times New Roman"/>
                      </a:endParaRPr>
                    </a:p>
                  </a:txBody>
                  <a:tcPr marL="68580" marR="68580" marT="0" marB="0"/>
                </a:tc>
              </a:tr>
              <a:tr h="323305">
                <a:tc>
                  <a:txBody>
                    <a:bodyPr/>
                    <a:lstStyle/>
                    <a:p>
                      <a:pPr algn="r">
                        <a:spcAft>
                          <a:spcPts val="0"/>
                        </a:spcAft>
                      </a:pPr>
                      <a:r>
                        <a:rPr lang="es-EC" sz="1400">
                          <a:effectLst/>
                        </a:rPr>
                        <a:t>5</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Casa Taco Dennis Santiago</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6,96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8,11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6,99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8,23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8,57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9,13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7,72</a:t>
                      </a:r>
                      <a:endParaRPr lang="es-EC" sz="1400">
                        <a:solidFill>
                          <a:srgbClr val="000000"/>
                        </a:solidFill>
                        <a:effectLst/>
                        <a:latin typeface="Times New Roman"/>
                        <a:ea typeface="Times New Roman"/>
                        <a:cs typeface="Times New Roman"/>
                      </a:endParaRPr>
                    </a:p>
                  </a:txBody>
                  <a:tcPr marL="68580" marR="68580" marT="0" marB="0"/>
                </a:tc>
              </a:tr>
              <a:tr h="323305">
                <a:tc>
                  <a:txBody>
                    <a:bodyPr/>
                    <a:lstStyle/>
                    <a:p>
                      <a:pPr algn="r">
                        <a:spcAft>
                          <a:spcPts val="0"/>
                        </a:spcAft>
                      </a:pPr>
                      <a:r>
                        <a:rPr lang="es-EC" sz="1400">
                          <a:effectLst/>
                        </a:rPr>
                        <a:t>6</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CHAVEZ VINUEZA CAMILA ARANZAZU</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6,97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7,35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6,65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7,27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8,21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7,38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6,62</a:t>
                      </a:r>
                      <a:endParaRPr lang="es-EC" sz="1400">
                        <a:solidFill>
                          <a:srgbClr val="000000"/>
                        </a:solidFill>
                        <a:effectLst/>
                        <a:latin typeface="Times New Roman"/>
                        <a:ea typeface="Times New Roman"/>
                        <a:cs typeface="Times New Roman"/>
                      </a:endParaRPr>
                    </a:p>
                  </a:txBody>
                  <a:tcPr marL="68580" marR="68580" marT="0" marB="0"/>
                </a:tc>
              </a:tr>
              <a:tr h="323305">
                <a:tc>
                  <a:txBody>
                    <a:bodyPr/>
                    <a:lstStyle/>
                    <a:p>
                      <a:pPr algn="r">
                        <a:spcAft>
                          <a:spcPts val="0"/>
                        </a:spcAft>
                      </a:pPr>
                      <a:r>
                        <a:rPr lang="es-EC" sz="1400">
                          <a:effectLst/>
                        </a:rPr>
                        <a:t>7</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CHICAIZA MORALES EMANUEL RAMIRO</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7,31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7,74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7,05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7,34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7,89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8,93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6,78</a:t>
                      </a:r>
                      <a:endParaRPr lang="es-EC" sz="1400">
                        <a:solidFill>
                          <a:srgbClr val="000000"/>
                        </a:solidFill>
                        <a:effectLst/>
                        <a:latin typeface="Times New Roman"/>
                        <a:ea typeface="Times New Roman"/>
                        <a:cs typeface="Times New Roman"/>
                      </a:endParaRPr>
                    </a:p>
                  </a:txBody>
                  <a:tcPr marL="68580" marR="68580" marT="0" marB="0"/>
                </a:tc>
              </a:tr>
              <a:tr h="323305">
                <a:tc>
                  <a:txBody>
                    <a:bodyPr/>
                    <a:lstStyle/>
                    <a:p>
                      <a:pPr algn="r">
                        <a:spcAft>
                          <a:spcPts val="0"/>
                        </a:spcAft>
                      </a:pPr>
                      <a:r>
                        <a:rPr lang="es-EC" sz="1400">
                          <a:effectLst/>
                        </a:rPr>
                        <a:t>8</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CORTEZ MORALES JOSEPH CARLOS</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8,61</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8,26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8,53</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9,48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9,11</a:t>
                      </a:r>
                      <a:endParaRPr lang="es-EC" sz="1400">
                        <a:solidFill>
                          <a:srgbClr val="000000"/>
                        </a:solidFill>
                        <a:effectLst/>
                        <a:latin typeface="Times New Roman"/>
                        <a:ea typeface="Times New Roman"/>
                        <a:cs typeface="Times New Roman"/>
                      </a:endParaRPr>
                    </a:p>
                  </a:txBody>
                  <a:tcPr marL="68580" marR="68580" marT="0" marB="0"/>
                </a:tc>
              </a:tr>
              <a:tr h="323305">
                <a:tc>
                  <a:txBody>
                    <a:bodyPr/>
                    <a:lstStyle/>
                    <a:p>
                      <a:pPr algn="r">
                        <a:spcAft>
                          <a:spcPts val="0"/>
                        </a:spcAft>
                      </a:pPr>
                      <a:r>
                        <a:rPr lang="es-EC" sz="1400">
                          <a:effectLst/>
                        </a:rPr>
                        <a:t>9</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FLORES MUÑOZ JOHANNA LISETH</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5,46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5,02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5,57</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6,85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6,69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7,45</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6,22</a:t>
                      </a:r>
                      <a:endParaRPr lang="es-EC" sz="1400">
                        <a:solidFill>
                          <a:srgbClr val="000000"/>
                        </a:solidFill>
                        <a:effectLst/>
                        <a:latin typeface="Times New Roman"/>
                        <a:ea typeface="Times New Roman"/>
                        <a:cs typeface="Times New Roman"/>
                      </a:endParaRPr>
                    </a:p>
                  </a:txBody>
                  <a:tcPr marL="68580" marR="68580" marT="0" marB="0"/>
                </a:tc>
              </a:tr>
              <a:tr h="323305">
                <a:tc>
                  <a:txBody>
                    <a:bodyPr/>
                    <a:lstStyle/>
                    <a:p>
                      <a:pPr algn="r">
                        <a:spcAft>
                          <a:spcPts val="0"/>
                        </a:spcAft>
                      </a:pPr>
                      <a:r>
                        <a:rPr lang="es-EC" sz="1400">
                          <a:effectLst/>
                        </a:rPr>
                        <a:t>10</a:t>
                      </a:r>
                      <a:endParaRPr lang="es-EC" sz="1400">
                        <a:solidFill>
                          <a:srgbClr val="000000"/>
                        </a:solidFill>
                        <a:effectLst/>
                        <a:latin typeface="Times New Roman"/>
                        <a:ea typeface="Times New Roman"/>
                        <a:cs typeface="Times New Roman"/>
                      </a:endParaRPr>
                    </a:p>
                  </a:txBody>
                  <a:tcPr marL="68580" marR="68580" marT="0" marB="0"/>
                </a:tc>
                <a:tc>
                  <a:txBody>
                    <a:bodyPr/>
                    <a:lstStyle/>
                    <a:p>
                      <a:pPr>
                        <a:spcAft>
                          <a:spcPts val="0"/>
                        </a:spcAft>
                      </a:pPr>
                      <a:r>
                        <a:rPr lang="es-EC" sz="1400">
                          <a:effectLst/>
                        </a:rPr>
                        <a:t>GALLARDO TAIPE ANDERSON ALDAIR</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7,84</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7,62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8,19</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9,38</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8,06</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a:effectLst/>
                        </a:rPr>
                        <a:t>9,22</a:t>
                      </a:r>
                      <a:endParaRPr lang="es-EC" sz="14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400" dirty="0">
                          <a:effectLst/>
                        </a:rPr>
                        <a:t>8,13</a:t>
                      </a:r>
                      <a:endParaRPr lang="es-EC" sz="1400" dirty="0">
                        <a:solidFill>
                          <a:srgbClr val="000000"/>
                        </a:solidFill>
                        <a:effectLst/>
                        <a:latin typeface="Times New Roman"/>
                        <a:ea typeface="Times New Roman"/>
                        <a:cs typeface="Times New Roman"/>
                      </a:endParaRPr>
                    </a:p>
                  </a:txBody>
                  <a:tcPr marL="68580" marR="68580" marT="0" marB="0"/>
                </a:tc>
              </a:tr>
            </a:tbl>
          </a:graphicData>
        </a:graphic>
      </p:graphicFrame>
      <p:pic>
        <p:nvPicPr>
          <p:cNvPr id="6" name="Picture 9" descr="espe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260648"/>
            <a:ext cx="936104" cy="1043285"/>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1 Objeto"/>
          <p:cNvGraphicFramePr>
            <a:graphicFrameLocks noChangeAspect="1"/>
          </p:cNvGraphicFramePr>
          <p:nvPr>
            <p:extLst>
              <p:ext uri="{D42A27DB-BD31-4B8C-83A1-F6EECF244321}">
                <p14:modId xmlns:p14="http://schemas.microsoft.com/office/powerpoint/2010/main" val="500071993"/>
              </p:ext>
            </p:extLst>
          </p:nvPr>
        </p:nvGraphicFramePr>
        <p:xfrm>
          <a:off x="7956376" y="371630"/>
          <a:ext cx="941387" cy="925513"/>
        </p:xfrm>
        <a:graphic>
          <a:graphicData uri="http://schemas.openxmlformats.org/presentationml/2006/ole">
            <mc:AlternateContent xmlns:mc="http://schemas.openxmlformats.org/markup-compatibility/2006">
              <mc:Choice xmlns:v="urn:schemas-microsoft-com:vml" Requires="v">
                <p:oleObj spid="_x0000_s28751" name="Picture" r:id="rId5" imgW="4574540" imgH="3797300" progId="Word.Picture.8">
                  <p:embed/>
                </p:oleObj>
              </mc:Choice>
              <mc:Fallback>
                <p:oleObj name="Picture" r:id="rId5" imgW="4574540" imgH="3797300" progId="Word.Picture.8">
                  <p:embed/>
                  <p:pic>
                    <p:nvPicPr>
                      <p:cNvPr id="0" name="2 Obj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6376" y="371630"/>
                        <a:ext cx="941387"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99954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2000" dirty="0"/>
              <a:t>Análisis de la asignatura de lengua y literatura del Primero y Segundo </a:t>
            </a:r>
            <a:r>
              <a:rPr lang="es-ES" sz="2000" dirty="0" err="1"/>
              <a:t>Quimestre</a:t>
            </a:r>
            <a:r>
              <a:rPr lang="es-ES" sz="2000" dirty="0"/>
              <a:t> </a:t>
            </a:r>
            <a:endParaRPr lang="es-EC" sz="2000" dirty="0"/>
          </a:p>
        </p:txBody>
      </p:sp>
      <p:graphicFrame>
        <p:nvGraphicFramePr>
          <p:cNvPr id="3" name="2 Tabla"/>
          <p:cNvGraphicFramePr>
            <a:graphicFrameLocks noGrp="1"/>
          </p:cNvGraphicFramePr>
          <p:nvPr>
            <p:extLst>
              <p:ext uri="{D42A27DB-BD31-4B8C-83A1-F6EECF244321}">
                <p14:modId xmlns:p14="http://schemas.microsoft.com/office/powerpoint/2010/main" val="3575633429"/>
              </p:ext>
            </p:extLst>
          </p:nvPr>
        </p:nvGraphicFramePr>
        <p:xfrm>
          <a:off x="467544" y="1412776"/>
          <a:ext cx="3888432" cy="3456386"/>
        </p:xfrm>
        <a:graphic>
          <a:graphicData uri="http://schemas.openxmlformats.org/drawingml/2006/table">
            <a:tbl>
              <a:tblPr firstRow="1" firstCol="1" bandRow="1">
                <a:tableStyleId>{5C22544A-7EE6-4342-B048-85BDC9FD1C3A}</a:tableStyleId>
              </a:tblPr>
              <a:tblGrid>
                <a:gridCol w="1895028"/>
                <a:gridCol w="996333"/>
                <a:gridCol w="997071"/>
              </a:tblGrid>
              <a:tr h="1105022">
                <a:tc>
                  <a:txBody>
                    <a:bodyPr/>
                    <a:lstStyle/>
                    <a:p>
                      <a:endParaRPr lang="es-EC" sz="1100" dirty="0">
                        <a:solidFill>
                          <a:srgbClr val="000000"/>
                        </a:solidFill>
                        <a:effectLst/>
                        <a:latin typeface="Calibri"/>
                        <a:cs typeface="Times New Roman"/>
                      </a:endParaRPr>
                    </a:p>
                  </a:txBody>
                  <a:tcPr marL="68580" marR="68580" marT="0" marB="0"/>
                </a:tc>
                <a:tc gridSpan="2">
                  <a:txBody>
                    <a:bodyPr/>
                    <a:lstStyle/>
                    <a:p>
                      <a:pPr indent="252095" algn="ctr">
                        <a:lnSpc>
                          <a:spcPct val="150000"/>
                        </a:lnSpc>
                        <a:spcAft>
                          <a:spcPts val="1200"/>
                        </a:spcAft>
                      </a:pPr>
                      <a:r>
                        <a:rPr lang="es-EC" sz="1100">
                          <a:effectLst/>
                        </a:rPr>
                        <a:t>LENGUA Y LITERATURA</a:t>
                      </a:r>
                      <a:endParaRPr lang="es-EC" sz="1200">
                        <a:solidFill>
                          <a:srgbClr val="000000"/>
                        </a:solidFill>
                        <a:effectLst/>
                        <a:latin typeface="Times New Roman"/>
                        <a:ea typeface="Times New Roman"/>
                        <a:cs typeface="Times New Roman"/>
                      </a:endParaRPr>
                    </a:p>
                  </a:txBody>
                  <a:tcPr marL="68580" marR="68580" marT="0" marB="0"/>
                </a:tc>
                <a:tc hMerge="1">
                  <a:txBody>
                    <a:bodyPr/>
                    <a:lstStyle/>
                    <a:p>
                      <a:endParaRPr lang="es-EC"/>
                    </a:p>
                  </a:txBody>
                  <a:tcPr/>
                </a:tc>
              </a:tr>
              <a:tr h="391894">
                <a:tc>
                  <a:txBody>
                    <a:bodyPr/>
                    <a:lstStyle/>
                    <a:p>
                      <a:pPr indent="252095" algn="ctr">
                        <a:spcAft>
                          <a:spcPts val="1200"/>
                        </a:spcAft>
                      </a:pPr>
                      <a:r>
                        <a:rPr lang="es-EC" sz="1100">
                          <a:effectLst/>
                        </a:rPr>
                        <a:t>CATEGORÍA</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1200"/>
                        </a:spcAft>
                      </a:pPr>
                      <a:r>
                        <a:rPr lang="es-EC" sz="1100">
                          <a:effectLst/>
                        </a:rPr>
                        <a:t>1 Q</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1200"/>
                        </a:spcAft>
                      </a:pPr>
                      <a:r>
                        <a:rPr lang="es-EC" sz="1100">
                          <a:effectLst/>
                        </a:rPr>
                        <a:t>2 Q</a:t>
                      </a:r>
                      <a:endParaRPr lang="es-EC" sz="1200">
                        <a:solidFill>
                          <a:srgbClr val="000000"/>
                        </a:solidFill>
                        <a:effectLst/>
                        <a:latin typeface="Times New Roman"/>
                        <a:ea typeface="Times New Roman"/>
                        <a:cs typeface="Times New Roman"/>
                      </a:endParaRPr>
                    </a:p>
                  </a:txBody>
                  <a:tcPr marL="68580" marR="68580" marT="0" marB="0"/>
                </a:tc>
              </a:tr>
              <a:tr h="391894">
                <a:tc>
                  <a:txBody>
                    <a:bodyPr/>
                    <a:lstStyle/>
                    <a:p>
                      <a:pPr indent="252095" algn="ctr">
                        <a:spcAft>
                          <a:spcPts val="1200"/>
                        </a:spcAft>
                      </a:pPr>
                      <a:r>
                        <a:rPr lang="es-EC" sz="1100">
                          <a:effectLst/>
                        </a:rPr>
                        <a:t>PROMEDIO</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1200"/>
                        </a:spcAft>
                      </a:pPr>
                      <a:r>
                        <a:rPr lang="es-EC" sz="1100">
                          <a:effectLst/>
                        </a:rPr>
                        <a:t>7,64</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1200"/>
                        </a:spcAft>
                      </a:pPr>
                      <a:r>
                        <a:rPr lang="es-EC" sz="1100">
                          <a:effectLst/>
                        </a:rPr>
                        <a:t>7,91</a:t>
                      </a:r>
                      <a:endParaRPr lang="es-EC" sz="1200">
                        <a:solidFill>
                          <a:srgbClr val="000000"/>
                        </a:solidFill>
                        <a:effectLst/>
                        <a:latin typeface="Times New Roman"/>
                        <a:ea typeface="Times New Roman"/>
                        <a:cs typeface="Times New Roman"/>
                      </a:endParaRPr>
                    </a:p>
                  </a:txBody>
                  <a:tcPr marL="68580" marR="68580" marT="0" marB="0"/>
                </a:tc>
              </a:tr>
              <a:tr h="391894">
                <a:tc>
                  <a:txBody>
                    <a:bodyPr/>
                    <a:lstStyle/>
                    <a:p>
                      <a:pPr indent="252095" algn="ctr">
                        <a:spcAft>
                          <a:spcPts val="1200"/>
                        </a:spcAft>
                      </a:pPr>
                      <a:r>
                        <a:rPr lang="es-EC" sz="1100">
                          <a:effectLst/>
                        </a:rPr>
                        <a:t>MEDIANA</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1200"/>
                        </a:spcAft>
                      </a:pPr>
                      <a:r>
                        <a:rPr lang="es-EC" sz="1100">
                          <a:effectLst/>
                        </a:rPr>
                        <a:t>7,90</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1200"/>
                        </a:spcAft>
                      </a:pPr>
                      <a:r>
                        <a:rPr lang="es-EC" sz="1100">
                          <a:effectLst/>
                        </a:rPr>
                        <a:t>8,00</a:t>
                      </a:r>
                      <a:endParaRPr lang="es-EC" sz="1200">
                        <a:solidFill>
                          <a:srgbClr val="000000"/>
                        </a:solidFill>
                        <a:effectLst/>
                        <a:latin typeface="Times New Roman"/>
                        <a:ea typeface="Times New Roman"/>
                        <a:cs typeface="Times New Roman"/>
                      </a:endParaRPr>
                    </a:p>
                  </a:txBody>
                  <a:tcPr marL="68580" marR="68580" marT="0" marB="0"/>
                </a:tc>
              </a:tr>
              <a:tr h="391894">
                <a:tc>
                  <a:txBody>
                    <a:bodyPr/>
                    <a:lstStyle/>
                    <a:p>
                      <a:pPr algn="ctr">
                        <a:spcAft>
                          <a:spcPts val="1200"/>
                        </a:spcAft>
                      </a:pPr>
                      <a:r>
                        <a:rPr lang="es-EC" sz="1100">
                          <a:effectLst/>
                        </a:rPr>
                        <a:t>DESVIACIÓN ESTÁNDAR</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1200"/>
                        </a:spcAft>
                      </a:pPr>
                      <a:r>
                        <a:rPr lang="es-EC" sz="1100">
                          <a:effectLst/>
                        </a:rPr>
                        <a:t>0,98</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1200"/>
                        </a:spcAft>
                      </a:pPr>
                      <a:r>
                        <a:rPr lang="es-EC" sz="1100">
                          <a:effectLst/>
                        </a:rPr>
                        <a:t>0,87</a:t>
                      </a:r>
                      <a:endParaRPr lang="es-EC" sz="1200">
                        <a:solidFill>
                          <a:srgbClr val="000000"/>
                        </a:solidFill>
                        <a:effectLst/>
                        <a:latin typeface="Times New Roman"/>
                        <a:ea typeface="Times New Roman"/>
                        <a:cs typeface="Times New Roman"/>
                      </a:endParaRPr>
                    </a:p>
                  </a:txBody>
                  <a:tcPr marL="68580" marR="68580" marT="0" marB="0"/>
                </a:tc>
              </a:tr>
              <a:tr h="391894">
                <a:tc>
                  <a:txBody>
                    <a:bodyPr/>
                    <a:lstStyle/>
                    <a:p>
                      <a:pPr indent="252095" algn="ctr">
                        <a:spcAft>
                          <a:spcPts val="1200"/>
                        </a:spcAft>
                      </a:pPr>
                      <a:r>
                        <a:rPr lang="es-EC" sz="1100">
                          <a:effectLst/>
                        </a:rPr>
                        <a:t>MAXIMO</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1200"/>
                        </a:spcAft>
                      </a:pPr>
                      <a:r>
                        <a:rPr lang="es-EC" sz="1100">
                          <a:effectLst/>
                        </a:rPr>
                        <a:t>9,36</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1200"/>
                        </a:spcAft>
                      </a:pPr>
                      <a:r>
                        <a:rPr lang="es-EC" sz="1100">
                          <a:effectLst/>
                        </a:rPr>
                        <a:t>9,39</a:t>
                      </a:r>
                      <a:endParaRPr lang="es-EC" sz="1200">
                        <a:solidFill>
                          <a:srgbClr val="000000"/>
                        </a:solidFill>
                        <a:effectLst/>
                        <a:latin typeface="Times New Roman"/>
                        <a:ea typeface="Times New Roman"/>
                        <a:cs typeface="Times New Roman"/>
                      </a:endParaRPr>
                    </a:p>
                  </a:txBody>
                  <a:tcPr marL="68580" marR="68580" marT="0" marB="0"/>
                </a:tc>
              </a:tr>
              <a:tr h="391894">
                <a:tc>
                  <a:txBody>
                    <a:bodyPr/>
                    <a:lstStyle/>
                    <a:p>
                      <a:pPr indent="252095" algn="ctr">
                        <a:spcAft>
                          <a:spcPts val="1200"/>
                        </a:spcAft>
                      </a:pPr>
                      <a:r>
                        <a:rPr lang="es-EC" sz="1100">
                          <a:effectLst/>
                        </a:rPr>
                        <a:t>MINIMO</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1200"/>
                        </a:spcAft>
                      </a:pPr>
                      <a:r>
                        <a:rPr lang="es-EC" sz="1100">
                          <a:effectLst/>
                        </a:rPr>
                        <a:t>5,26</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1200"/>
                        </a:spcAft>
                      </a:pPr>
                      <a:r>
                        <a:rPr lang="es-EC" sz="1100" dirty="0">
                          <a:effectLst/>
                        </a:rPr>
                        <a:t>5,67</a:t>
                      </a:r>
                      <a:endParaRPr lang="es-EC" sz="1200" dirty="0">
                        <a:solidFill>
                          <a:srgbClr val="000000"/>
                        </a:solidFill>
                        <a:effectLst/>
                        <a:latin typeface="Times New Roman"/>
                        <a:ea typeface="Times New Roman"/>
                        <a:cs typeface="Times New Roman"/>
                      </a:endParaRPr>
                    </a:p>
                  </a:txBody>
                  <a:tcPr marL="68580" marR="68580" marT="0" marB="0"/>
                </a:tc>
              </a:tr>
            </a:tbl>
          </a:graphicData>
        </a:graphic>
      </p:graphicFrame>
      <p:graphicFrame>
        <p:nvGraphicFramePr>
          <p:cNvPr id="4" name="3 Gráfico"/>
          <p:cNvGraphicFramePr/>
          <p:nvPr>
            <p:extLst>
              <p:ext uri="{D42A27DB-BD31-4B8C-83A1-F6EECF244321}">
                <p14:modId xmlns:p14="http://schemas.microsoft.com/office/powerpoint/2010/main" val="4157600384"/>
              </p:ext>
            </p:extLst>
          </p:nvPr>
        </p:nvGraphicFramePr>
        <p:xfrm>
          <a:off x="4453711" y="1268760"/>
          <a:ext cx="4366761"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5" name="4 Rectángulo"/>
          <p:cNvSpPr/>
          <p:nvPr/>
        </p:nvSpPr>
        <p:spPr>
          <a:xfrm>
            <a:off x="22037" y="5103674"/>
            <a:ext cx="9036496" cy="1754326"/>
          </a:xfrm>
          <a:prstGeom prst="rect">
            <a:avLst/>
          </a:prstGeom>
        </p:spPr>
        <p:txBody>
          <a:bodyPr wrap="square">
            <a:spAutoFit/>
          </a:bodyPr>
          <a:lstStyle/>
          <a:p>
            <a:r>
              <a:rPr lang="es-MX" b="1" dirty="0"/>
              <a:t>Análisis.- </a:t>
            </a:r>
            <a:r>
              <a:rPr lang="es-MX" dirty="0"/>
              <a:t>Una vez realizado el</a:t>
            </a:r>
            <a:r>
              <a:rPr lang="es-MX" b="1" dirty="0"/>
              <a:t> </a:t>
            </a:r>
            <a:r>
              <a:rPr lang="es-MX" dirty="0"/>
              <a:t>programa extra-curricular y analizado el pre test y pos test en la asignatura de Lengua y Literatura se observa que el promedio total de calificación obtenida existe una superación de 0,27 décimas, en la mediana una mejoría de 0,10 décimas, desviación estándar una disminución del 0,11 décimas, calificación  máxima 0,03 milésimas, mientras que en la calificación mínima obtenida en el grupo es de 0,41</a:t>
            </a:r>
            <a:r>
              <a:rPr lang="es-MX" b="1" dirty="0"/>
              <a:t> </a:t>
            </a:r>
            <a:r>
              <a:rPr lang="es-MX" dirty="0"/>
              <a:t>décimas de superación</a:t>
            </a:r>
            <a:endParaRPr lang="es-EC" b="1" dirty="0"/>
          </a:p>
        </p:txBody>
      </p:sp>
      <p:graphicFrame>
        <p:nvGraphicFramePr>
          <p:cNvPr id="6" name="5 Objeto"/>
          <p:cNvGraphicFramePr>
            <a:graphicFrameLocks noChangeAspect="1"/>
          </p:cNvGraphicFramePr>
          <p:nvPr>
            <p:extLst>
              <p:ext uri="{D42A27DB-BD31-4B8C-83A1-F6EECF244321}">
                <p14:modId xmlns:p14="http://schemas.microsoft.com/office/powerpoint/2010/main" val="663685006"/>
              </p:ext>
            </p:extLst>
          </p:nvPr>
        </p:nvGraphicFramePr>
        <p:xfrm>
          <a:off x="7885113" y="271463"/>
          <a:ext cx="941387" cy="925512"/>
        </p:xfrm>
        <a:graphic>
          <a:graphicData uri="http://schemas.openxmlformats.org/presentationml/2006/ole">
            <mc:AlternateContent xmlns:mc="http://schemas.openxmlformats.org/markup-compatibility/2006">
              <mc:Choice xmlns:v="urn:schemas-microsoft-com:vml" Requires="v">
                <p:oleObj spid="_x0000_s30797" name="Picture" r:id="rId4" imgW="4574540" imgH="3797300" progId="Word.Picture.8">
                  <p:embed/>
                </p:oleObj>
              </mc:Choice>
              <mc:Fallback>
                <p:oleObj name="Picture" r:id="rId4" imgW="4574540" imgH="3797300" progId="Word.Picture.8">
                  <p:embed/>
                  <p:pic>
                    <p:nvPicPr>
                      <p:cNvPr id="0" name="1 Obj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113" y="271463"/>
                        <a:ext cx="941387"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9" descr="espe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153467"/>
            <a:ext cx="936104" cy="1043285"/>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6204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inta perforada"/>
          <p:cNvSpPr/>
          <p:nvPr/>
        </p:nvSpPr>
        <p:spPr>
          <a:xfrm>
            <a:off x="1228550" y="332656"/>
            <a:ext cx="6984776" cy="936104"/>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ANÁLISIS DE LA ASIGNATURA DE MATEMÁTICAS DEL PRIMERO Y SEGUNDO QUIMESTRE </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4144260959"/>
              </p:ext>
            </p:extLst>
          </p:nvPr>
        </p:nvGraphicFramePr>
        <p:xfrm>
          <a:off x="323528" y="1628797"/>
          <a:ext cx="3723640" cy="3168354"/>
        </p:xfrm>
        <a:graphic>
          <a:graphicData uri="http://schemas.openxmlformats.org/drawingml/2006/table">
            <a:tbl>
              <a:tblPr firstRow="1" firstCol="1" bandRow="1">
                <a:tableStyleId>{5C22544A-7EE6-4342-B048-85BDC9FD1C3A}</a:tableStyleId>
              </a:tblPr>
              <a:tblGrid>
                <a:gridCol w="1814830"/>
                <a:gridCol w="954405"/>
                <a:gridCol w="954405"/>
              </a:tblGrid>
              <a:tr h="452622">
                <a:tc rowSpan="2">
                  <a:txBody>
                    <a:bodyPr/>
                    <a:lstStyle/>
                    <a:p>
                      <a:pPr indent="252095" algn="ctr">
                        <a:spcAft>
                          <a:spcPts val="0"/>
                        </a:spcAft>
                      </a:pPr>
                      <a:r>
                        <a:rPr lang="es-ES" sz="1400" dirty="0">
                          <a:effectLst/>
                        </a:rPr>
                        <a:t>CATEGORÍA</a:t>
                      </a:r>
                      <a:endParaRPr lang="es-EC" sz="1400" dirty="0">
                        <a:solidFill>
                          <a:srgbClr val="000000"/>
                        </a:solidFill>
                        <a:effectLst/>
                        <a:latin typeface="Times New Roman"/>
                        <a:ea typeface="Times New Roman"/>
                        <a:cs typeface="Times New Roman"/>
                      </a:endParaRPr>
                    </a:p>
                  </a:txBody>
                  <a:tcPr marL="68580" marR="68580" marT="0" marB="0" anchor="ctr"/>
                </a:tc>
                <a:tc gridSpan="2">
                  <a:txBody>
                    <a:bodyPr/>
                    <a:lstStyle/>
                    <a:p>
                      <a:pPr indent="252095" algn="ctr">
                        <a:spcAft>
                          <a:spcPts val="0"/>
                        </a:spcAft>
                      </a:pPr>
                      <a:r>
                        <a:rPr lang="es-ES" sz="1400" dirty="0">
                          <a:effectLst/>
                        </a:rPr>
                        <a:t>MATEMÁTICA</a:t>
                      </a:r>
                      <a:endParaRPr lang="es-EC" sz="1400" dirty="0">
                        <a:solidFill>
                          <a:srgbClr val="000000"/>
                        </a:solidFill>
                        <a:effectLst/>
                        <a:latin typeface="Times New Roman"/>
                        <a:ea typeface="Times New Roman"/>
                        <a:cs typeface="Times New Roman"/>
                      </a:endParaRPr>
                    </a:p>
                  </a:txBody>
                  <a:tcPr marL="68580" marR="68580" marT="0" marB="0"/>
                </a:tc>
                <a:tc hMerge="1">
                  <a:txBody>
                    <a:bodyPr/>
                    <a:lstStyle/>
                    <a:p>
                      <a:endParaRPr lang="es-EC"/>
                    </a:p>
                  </a:txBody>
                  <a:tcPr/>
                </a:tc>
              </a:tr>
              <a:tr h="452622">
                <a:tc vMerge="1">
                  <a:txBody>
                    <a:bodyPr/>
                    <a:lstStyle/>
                    <a:p>
                      <a:endParaRPr lang="es-EC"/>
                    </a:p>
                  </a:txBody>
                  <a:tcPr/>
                </a:tc>
                <a:tc>
                  <a:txBody>
                    <a:bodyPr/>
                    <a:lstStyle/>
                    <a:p>
                      <a:pPr indent="252095" algn="ctr">
                        <a:spcAft>
                          <a:spcPts val="0"/>
                        </a:spcAft>
                      </a:pPr>
                      <a:r>
                        <a:rPr lang="es-ES" sz="1400">
                          <a:effectLst/>
                        </a:rPr>
                        <a:t>1 Q</a:t>
                      </a:r>
                      <a:endParaRPr lang="es-EC" sz="14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S" sz="1400">
                          <a:effectLst/>
                        </a:rPr>
                        <a:t>2 Q</a:t>
                      </a:r>
                      <a:endParaRPr lang="es-EC" sz="1400">
                        <a:solidFill>
                          <a:srgbClr val="000000"/>
                        </a:solidFill>
                        <a:effectLst/>
                        <a:latin typeface="Times New Roman"/>
                        <a:ea typeface="Times New Roman"/>
                        <a:cs typeface="Times New Roman"/>
                      </a:endParaRPr>
                    </a:p>
                  </a:txBody>
                  <a:tcPr marL="68580" marR="68580" marT="0" marB="0"/>
                </a:tc>
              </a:tr>
              <a:tr h="452622">
                <a:tc>
                  <a:txBody>
                    <a:bodyPr/>
                    <a:lstStyle/>
                    <a:p>
                      <a:pPr algn="just">
                        <a:spcAft>
                          <a:spcPts val="0"/>
                        </a:spcAft>
                      </a:pPr>
                      <a:r>
                        <a:rPr lang="es-ES" sz="1400" dirty="0">
                          <a:effectLst/>
                        </a:rPr>
                        <a:t>PROMEDIO</a:t>
                      </a:r>
                      <a:endParaRPr lang="es-EC" sz="1400" dirty="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S" sz="1400">
                          <a:effectLst/>
                        </a:rPr>
                        <a:t>6,53</a:t>
                      </a:r>
                      <a:endParaRPr lang="es-EC" sz="14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S" sz="1400">
                          <a:effectLst/>
                        </a:rPr>
                        <a:t>7,35</a:t>
                      </a:r>
                      <a:endParaRPr lang="es-EC" sz="1400">
                        <a:solidFill>
                          <a:srgbClr val="000000"/>
                        </a:solidFill>
                        <a:effectLst/>
                        <a:latin typeface="Times New Roman"/>
                        <a:ea typeface="Times New Roman"/>
                        <a:cs typeface="Times New Roman"/>
                      </a:endParaRPr>
                    </a:p>
                  </a:txBody>
                  <a:tcPr marL="68580" marR="68580" marT="0" marB="0"/>
                </a:tc>
              </a:tr>
              <a:tr h="452622">
                <a:tc>
                  <a:txBody>
                    <a:bodyPr/>
                    <a:lstStyle/>
                    <a:p>
                      <a:pPr algn="just">
                        <a:spcAft>
                          <a:spcPts val="0"/>
                        </a:spcAft>
                      </a:pPr>
                      <a:r>
                        <a:rPr lang="es-ES" sz="1400">
                          <a:effectLst/>
                        </a:rPr>
                        <a:t>MEDIANA</a:t>
                      </a:r>
                      <a:endParaRPr lang="es-EC" sz="14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S" sz="1400" dirty="0">
                          <a:effectLst/>
                        </a:rPr>
                        <a:t>6,68</a:t>
                      </a:r>
                      <a:endParaRPr lang="es-EC" sz="1400" dirty="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S" sz="1400">
                          <a:effectLst/>
                        </a:rPr>
                        <a:t>7,34</a:t>
                      </a:r>
                      <a:endParaRPr lang="es-EC" sz="1400">
                        <a:solidFill>
                          <a:srgbClr val="000000"/>
                        </a:solidFill>
                        <a:effectLst/>
                        <a:latin typeface="Times New Roman"/>
                        <a:ea typeface="Times New Roman"/>
                        <a:cs typeface="Times New Roman"/>
                      </a:endParaRPr>
                    </a:p>
                  </a:txBody>
                  <a:tcPr marL="68580" marR="68580" marT="0" marB="0"/>
                </a:tc>
              </a:tr>
              <a:tr h="452622">
                <a:tc>
                  <a:txBody>
                    <a:bodyPr/>
                    <a:lstStyle/>
                    <a:p>
                      <a:pPr algn="just">
                        <a:spcAft>
                          <a:spcPts val="0"/>
                        </a:spcAft>
                      </a:pPr>
                      <a:r>
                        <a:rPr lang="es-ES" sz="1400">
                          <a:effectLst/>
                        </a:rPr>
                        <a:t>DESVIACIÓN ESTÁNDAR</a:t>
                      </a:r>
                      <a:endParaRPr lang="es-EC" sz="14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S" sz="1400">
                          <a:effectLst/>
                        </a:rPr>
                        <a:t>1,55</a:t>
                      </a:r>
                      <a:endParaRPr lang="es-EC" sz="14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S" sz="1400">
                          <a:effectLst/>
                        </a:rPr>
                        <a:t>1,24</a:t>
                      </a:r>
                      <a:endParaRPr lang="es-EC" sz="1400">
                        <a:solidFill>
                          <a:srgbClr val="000000"/>
                        </a:solidFill>
                        <a:effectLst/>
                        <a:latin typeface="Times New Roman"/>
                        <a:ea typeface="Times New Roman"/>
                        <a:cs typeface="Times New Roman"/>
                      </a:endParaRPr>
                    </a:p>
                  </a:txBody>
                  <a:tcPr marL="68580" marR="68580" marT="0" marB="0"/>
                </a:tc>
              </a:tr>
              <a:tr h="452622">
                <a:tc>
                  <a:txBody>
                    <a:bodyPr/>
                    <a:lstStyle/>
                    <a:p>
                      <a:pPr algn="just">
                        <a:spcAft>
                          <a:spcPts val="0"/>
                        </a:spcAft>
                      </a:pPr>
                      <a:r>
                        <a:rPr lang="es-ES" sz="1400">
                          <a:effectLst/>
                        </a:rPr>
                        <a:t>MAXIMO</a:t>
                      </a:r>
                      <a:endParaRPr lang="es-EC" sz="14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S" sz="1400">
                          <a:effectLst/>
                        </a:rPr>
                        <a:t>9,23</a:t>
                      </a:r>
                      <a:endParaRPr lang="es-EC" sz="14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S" sz="1400">
                          <a:effectLst/>
                        </a:rPr>
                        <a:t>9,26</a:t>
                      </a:r>
                      <a:endParaRPr lang="es-EC" sz="1400">
                        <a:solidFill>
                          <a:srgbClr val="000000"/>
                        </a:solidFill>
                        <a:effectLst/>
                        <a:latin typeface="Times New Roman"/>
                        <a:ea typeface="Times New Roman"/>
                        <a:cs typeface="Times New Roman"/>
                      </a:endParaRPr>
                    </a:p>
                  </a:txBody>
                  <a:tcPr marL="68580" marR="68580" marT="0" marB="0"/>
                </a:tc>
              </a:tr>
              <a:tr h="452622">
                <a:tc>
                  <a:txBody>
                    <a:bodyPr/>
                    <a:lstStyle/>
                    <a:p>
                      <a:pPr algn="just">
                        <a:spcAft>
                          <a:spcPts val="0"/>
                        </a:spcAft>
                      </a:pPr>
                      <a:r>
                        <a:rPr lang="es-ES" sz="1400">
                          <a:effectLst/>
                        </a:rPr>
                        <a:t>MINIMO</a:t>
                      </a:r>
                      <a:endParaRPr lang="es-EC" sz="14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S" sz="1400">
                          <a:effectLst/>
                        </a:rPr>
                        <a:t>2,95</a:t>
                      </a:r>
                      <a:endParaRPr lang="es-EC" sz="14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S" sz="1400" dirty="0">
                          <a:effectLst/>
                        </a:rPr>
                        <a:t>4,05</a:t>
                      </a:r>
                      <a:endParaRPr lang="es-EC" sz="1400" dirty="0">
                        <a:solidFill>
                          <a:srgbClr val="000000"/>
                        </a:solidFill>
                        <a:effectLst/>
                        <a:latin typeface="Times New Roman"/>
                        <a:ea typeface="Times New Roman"/>
                        <a:cs typeface="Times New Roman"/>
                      </a:endParaRPr>
                    </a:p>
                  </a:txBody>
                  <a:tcPr marL="68580" marR="68580" marT="0" marB="0"/>
                </a:tc>
              </a:tr>
            </a:tbl>
          </a:graphicData>
        </a:graphic>
      </p:graphicFrame>
      <p:graphicFrame>
        <p:nvGraphicFramePr>
          <p:cNvPr id="5" name="4 Gráfico"/>
          <p:cNvGraphicFramePr/>
          <p:nvPr>
            <p:extLst>
              <p:ext uri="{D42A27DB-BD31-4B8C-83A1-F6EECF244321}">
                <p14:modId xmlns:p14="http://schemas.microsoft.com/office/powerpoint/2010/main" val="3341789012"/>
              </p:ext>
            </p:extLst>
          </p:nvPr>
        </p:nvGraphicFramePr>
        <p:xfrm>
          <a:off x="4499992" y="1700808"/>
          <a:ext cx="4345310" cy="3240360"/>
        </p:xfrm>
        <a:graphic>
          <a:graphicData uri="http://schemas.openxmlformats.org/drawingml/2006/chart">
            <c:chart xmlns:c="http://schemas.openxmlformats.org/drawingml/2006/chart" xmlns:r="http://schemas.openxmlformats.org/officeDocument/2006/relationships" r:id="rId3"/>
          </a:graphicData>
        </a:graphic>
      </p:graphicFrame>
      <p:sp>
        <p:nvSpPr>
          <p:cNvPr id="6" name="5 Rectángulo"/>
          <p:cNvSpPr/>
          <p:nvPr/>
        </p:nvSpPr>
        <p:spPr>
          <a:xfrm>
            <a:off x="0" y="5016675"/>
            <a:ext cx="9144000" cy="1754326"/>
          </a:xfrm>
          <a:prstGeom prst="rect">
            <a:avLst/>
          </a:prstGeom>
        </p:spPr>
        <p:txBody>
          <a:bodyPr wrap="square">
            <a:spAutoFit/>
          </a:bodyPr>
          <a:lstStyle/>
          <a:p>
            <a:r>
              <a:rPr lang="es-ES" b="1" dirty="0"/>
              <a:t>Análisis.</a:t>
            </a:r>
            <a:r>
              <a:rPr lang="es-ES" dirty="0"/>
              <a:t>- Una vez realizado el programa extra-curricular y analizado el pre test y pos test en la asignatura de Matemática se observa que el promedio total de calificación obtenida existe una superación de 1,82 décimas, en la mediana una mejoría de 0,66 décimas, desviación estándar una disminución del 0,31 décimas, calificación  máxima 0,03 milésimas, mientras que en la calificación mínima obtenida en el grupo se supera 1,1 decima lo que representa positivo</a:t>
            </a:r>
            <a:endParaRPr lang="es-EC" dirty="0"/>
          </a:p>
        </p:txBody>
      </p:sp>
      <p:graphicFrame>
        <p:nvGraphicFramePr>
          <p:cNvPr id="7" name="6 Objeto"/>
          <p:cNvGraphicFramePr>
            <a:graphicFrameLocks noChangeAspect="1"/>
          </p:cNvGraphicFramePr>
          <p:nvPr>
            <p:extLst>
              <p:ext uri="{D42A27DB-BD31-4B8C-83A1-F6EECF244321}">
                <p14:modId xmlns:p14="http://schemas.microsoft.com/office/powerpoint/2010/main" val="663685006"/>
              </p:ext>
            </p:extLst>
          </p:nvPr>
        </p:nvGraphicFramePr>
        <p:xfrm>
          <a:off x="7885113" y="271463"/>
          <a:ext cx="941387" cy="925512"/>
        </p:xfrm>
        <a:graphic>
          <a:graphicData uri="http://schemas.openxmlformats.org/presentationml/2006/ole">
            <mc:AlternateContent xmlns:mc="http://schemas.openxmlformats.org/markup-compatibility/2006">
              <mc:Choice xmlns:v="urn:schemas-microsoft-com:vml" Requires="v">
                <p:oleObj spid="_x0000_s31822" name="Picture" r:id="rId4" imgW="4574540" imgH="3797300" progId="Word.Picture.8">
                  <p:embed/>
                </p:oleObj>
              </mc:Choice>
              <mc:Fallback>
                <p:oleObj name="Picture" r:id="rId4" imgW="4574540" imgH="3797300" progId="Word.Picture.8">
                  <p:embed/>
                  <p:pic>
                    <p:nvPicPr>
                      <p:cNvPr id="0" name="1 Obj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113" y="271463"/>
                        <a:ext cx="941387"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Picture 9" descr="espe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153467"/>
            <a:ext cx="936104" cy="1043285"/>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5243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inta perforada"/>
          <p:cNvSpPr/>
          <p:nvPr/>
        </p:nvSpPr>
        <p:spPr>
          <a:xfrm>
            <a:off x="1228550" y="332656"/>
            <a:ext cx="6984776" cy="936104"/>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ANÁLISIS DE LA ASIGNATURA DE CIENCIAS NATURALES  DEL PRIMERO Y SEGUNDO QUIMESTRE </a:t>
            </a:r>
            <a:endParaRPr lang="es-EC" dirty="0"/>
          </a:p>
        </p:txBody>
      </p:sp>
      <p:graphicFrame>
        <p:nvGraphicFramePr>
          <p:cNvPr id="5" name="4 Tabla"/>
          <p:cNvGraphicFramePr>
            <a:graphicFrameLocks noGrp="1"/>
          </p:cNvGraphicFramePr>
          <p:nvPr>
            <p:extLst>
              <p:ext uri="{D42A27DB-BD31-4B8C-83A1-F6EECF244321}">
                <p14:modId xmlns:p14="http://schemas.microsoft.com/office/powerpoint/2010/main" val="2799018617"/>
              </p:ext>
            </p:extLst>
          </p:nvPr>
        </p:nvGraphicFramePr>
        <p:xfrm>
          <a:off x="251521" y="1556789"/>
          <a:ext cx="3751450" cy="3384378"/>
        </p:xfrm>
        <a:graphic>
          <a:graphicData uri="http://schemas.openxmlformats.org/drawingml/2006/table">
            <a:tbl>
              <a:tblPr firstRow="1" firstCol="1" bandRow="1">
                <a:tableStyleId>{5C22544A-7EE6-4342-B048-85BDC9FD1C3A}</a:tableStyleId>
              </a:tblPr>
              <a:tblGrid>
                <a:gridCol w="1828510"/>
                <a:gridCol w="961470"/>
                <a:gridCol w="961470"/>
              </a:tblGrid>
              <a:tr h="480076">
                <a:tc rowSpan="2">
                  <a:txBody>
                    <a:bodyPr/>
                    <a:lstStyle/>
                    <a:p>
                      <a:pPr indent="252095" algn="ctr">
                        <a:spcAft>
                          <a:spcPts val="0"/>
                        </a:spcAft>
                      </a:pPr>
                      <a:r>
                        <a:rPr lang="es-EC" sz="1100" dirty="0">
                          <a:effectLst/>
                        </a:rPr>
                        <a:t>CATEGORÍA</a:t>
                      </a:r>
                      <a:endParaRPr lang="es-EC" sz="1200" dirty="0">
                        <a:solidFill>
                          <a:srgbClr val="000000"/>
                        </a:solidFill>
                        <a:effectLst/>
                        <a:latin typeface="Times New Roman"/>
                        <a:ea typeface="Times New Roman"/>
                        <a:cs typeface="Times New Roman"/>
                      </a:endParaRPr>
                    </a:p>
                  </a:txBody>
                  <a:tcPr marL="68580" marR="68580" marT="0" marB="0"/>
                </a:tc>
                <a:tc gridSpan="2">
                  <a:txBody>
                    <a:bodyPr/>
                    <a:lstStyle/>
                    <a:p>
                      <a:pPr indent="252095" algn="ctr">
                        <a:spcAft>
                          <a:spcPts val="0"/>
                        </a:spcAft>
                      </a:pPr>
                      <a:r>
                        <a:rPr lang="es-EC" sz="1100">
                          <a:effectLst/>
                        </a:rPr>
                        <a:t>CIENCIAS NATURALES</a:t>
                      </a:r>
                      <a:endParaRPr lang="es-EC" sz="1200">
                        <a:solidFill>
                          <a:srgbClr val="000000"/>
                        </a:solidFill>
                        <a:effectLst/>
                        <a:latin typeface="Times New Roman"/>
                        <a:ea typeface="Times New Roman"/>
                        <a:cs typeface="Times New Roman"/>
                      </a:endParaRPr>
                    </a:p>
                  </a:txBody>
                  <a:tcPr marL="68580" marR="68580" marT="0" marB="0"/>
                </a:tc>
                <a:tc hMerge="1">
                  <a:txBody>
                    <a:bodyPr/>
                    <a:lstStyle/>
                    <a:p>
                      <a:endParaRPr lang="es-EC"/>
                    </a:p>
                  </a:txBody>
                  <a:tcPr/>
                </a:tc>
              </a:tr>
              <a:tr h="480076">
                <a:tc vMerge="1">
                  <a:txBody>
                    <a:bodyPr/>
                    <a:lstStyle/>
                    <a:p>
                      <a:endParaRPr lang="es-EC"/>
                    </a:p>
                  </a:txBody>
                  <a:tcPr/>
                </a:tc>
                <a:tc>
                  <a:txBody>
                    <a:bodyPr/>
                    <a:lstStyle/>
                    <a:p>
                      <a:pPr indent="252095" algn="ctr">
                        <a:spcAft>
                          <a:spcPts val="0"/>
                        </a:spcAft>
                      </a:pPr>
                      <a:r>
                        <a:rPr lang="es-EC" sz="1100">
                          <a:effectLst/>
                        </a:rPr>
                        <a:t>1 Q</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a:effectLst/>
                        </a:rPr>
                        <a:t>2 Q </a:t>
                      </a:r>
                      <a:endParaRPr lang="es-EC" sz="1200">
                        <a:solidFill>
                          <a:srgbClr val="000000"/>
                        </a:solidFill>
                        <a:effectLst/>
                        <a:latin typeface="Times New Roman"/>
                        <a:ea typeface="Times New Roman"/>
                        <a:cs typeface="Times New Roman"/>
                      </a:endParaRPr>
                    </a:p>
                  </a:txBody>
                  <a:tcPr marL="68580" marR="68580" marT="0" marB="0"/>
                </a:tc>
              </a:tr>
              <a:tr h="480076">
                <a:tc>
                  <a:txBody>
                    <a:bodyPr/>
                    <a:lstStyle/>
                    <a:p>
                      <a:pPr>
                        <a:spcAft>
                          <a:spcPts val="0"/>
                        </a:spcAft>
                      </a:pPr>
                      <a:r>
                        <a:rPr lang="es-EC" sz="1100" dirty="0">
                          <a:effectLst/>
                        </a:rPr>
                        <a:t>PROMEDIO </a:t>
                      </a:r>
                      <a:endParaRPr lang="es-EC" sz="1200" dirty="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a:effectLst/>
                        </a:rPr>
                        <a:t>7,33</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a:effectLst/>
                        </a:rPr>
                        <a:t>7,16</a:t>
                      </a:r>
                      <a:endParaRPr lang="es-EC" sz="1200">
                        <a:solidFill>
                          <a:srgbClr val="000000"/>
                        </a:solidFill>
                        <a:effectLst/>
                        <a:latin typeface="Times New Roman"/>
                        <a:ea typeface="Times New Roman"/>
                        <a:cs typeface="Times New Roman"/>
                      </a:endParaRPr>
                    </a:p>
                  </a:txBody>
                  <a:tcPr marL="68580" marR="68580" marT="0" marB="0"/>
                </a:tc>
              </a:tr>
              <a:tr h="480076">
                <a:tc>
                  <a:txBody>
                    <a:bodyPr/>
                    <a:lstStyle/>
                    <a:p>
                      <a:pPr>
                        <a:spcAft>
                          <a:spcPts val="0"/>
                        </a:spcAft>
                      </a:pPr>
                      <a:r>
                        <a:rPr lang="es-EC" sz="1100">
                          <a:effectLst/>
                        </a:rPr>
                        <a:t>MEDIANA</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a:effectLst/>
                        </a:rPr>
                        <a:t>7,25</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a:effectLst/>
                        </a:rPr>
                        <a:t>7,25</a:t>
                      </a:r>
                      <a:endParaRPr lang="es-EC" sz="1200">
                        <a:solidFill>
                          <a:srgbClr val="000000"/>
                        </a:solidFill>
                        <a:effectLst/>
                        <a:latin typeface="Times New Roman"/>
                        <a:ea typeface="Times New Roman"/>
                        <a:cs typeface="Times New Roman"/>
                      </a:endParaRPr>
                    </a:p>
                  </a:txBody>
                  <a:tcPr marL="68580" marR="68580" marT="0" marB="0"/>
                </a:tc>
              </a:tr>
              <a:tr h="480076">
                <a:tc>
                  <a:txBody>
                    <a:bodyPr/>
                    <a:lstStyle/>
                    <a:p>
                      <a:pPr>
                        <a:spcAft>
                          <a:spcPts val="0"/>
                        </a:spcAft>
                      </a:pPr>
                      <a:r>
                        <a:rPr lang="es-EC" sz="1100">
                          <a:effectLst/>
                        </a:rPr>
                        <a:t>DESVIACIÓN   ESTÁNDAR</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a:effectLst/>
                        </a:rPr>
                        <a:t>1,25</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a:effectLst/>
                        </a:rPr>
                        <a:t>1,19</a:t>
                      </a:r>
                      <a:endParaRPr lang="es-EC" sz="1200">
                        <a:solidFill>
                          <a:srgbClr val="000000"/>
                        </a:solidFill>
                        <a:effectLst/>
                        <a:latin typeface="Times New Roman"/>
                        <a:ea typeface="Times New Roman"/>
                        <a:cs typeface="Times New Roman"/>
                      </a:endParaRPr>
                    </a:p>
                  </a:txBody>
                  <a:tcPr marL="68580" marR="68580" marT="0" marB="0"/>
                </a:tc>
              </a:tr>
              <a:tr h="480076">
                <a:tc>
                  <a:txBody>
                    <a:bodyPr/>
                    <a:lstStyle/>
                    <a:p>
                      <a:pPr>
                        <a:spcAft>
                          <a:spcPts val="0"/>
                        </a:spcAft>
                      </a:pPr>
                      <a:r>
                        <a:rPr lang="es-EC" sz="1100">
                          <a:effectLst/>
                        </a:rPr>
                        <a:t>MAXIMO</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a:effectLst/>
                        </a:rPr>
                        <a:t>9,36</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a:effectLst/>
                        </a:rPr>
                        <a:t>9,10</a:t>
                      </a:r>
                      <a:endParaRPr lang="es-EC" sz="1200">
                        <a:solidFill>
                          <a:srgbClr val="000000"/>
                        </a:solidFill>
                        <a:effectLst/>
                        <a:latin typeface="Times New Roman"/>
                        <a:ea typeface="Times New Roman"/>
                        <a:cs typeface="Times New Roman"/>
                      </a:endParaRPr>
                    </a:p>
                  </a:txBody>
                  <a:tcPr marL="68580" marR="68580" marT="0" marB="0"/>
                </a:tc>
              </a:tr>
              <a:tr h="503922">
                <a:tc>
                  <a:txBody>
                    <a:bodyPr/>
                    <a:lstStyle/>
                    <a:p>
                      <a:pPr>
                        <a:spcAft>
                          <a:spcPts val="0"/>
                        </a:spcAft>
                      </a:pPr>
                      <a:r>
                        <a:rPr lang="es-EC" sz="1100">
                          <a:effectLst/>
                        </a:rPr>
                        <a:t>MINIMO</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a:effectLst/>
                        </a:rPr>
                        <a:t>5,07</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dirty="0">
                          <a:effectLst/>
                        </a:rPr>
                        <a:t>5,09</a:t>
                      </a:r>
                      <a:endParaRPr lang="es-EC" sz="1200" dirty="0">
                        <a:solidFill>
                          <a:srgbClr val="000000"/>
                        </a:solidFill>
                        <a:effectLst/>
                        <a:latin typeface="Times New Roman"/>
                        <a:ea typeface="Times New Roman"/>
                        <a:cs typeface="Times New Roman"/>
                      </a:endParaRPr>
                    </a:p>
                  </a:txBody>
                  <a:tcPr marL="68580" marR="68580" marT="0" marB="0"/>
                </a:tc>
              </a:tr>
            </a:tbl>
          </a:graphicData>
        </a:graphic>
      </p:graphicFrame>
      <p:graphicFrame>
        <p:nvGraphicFramePr>
          <p:cNvPr id="6" name="5 Gráfico"/>
          <p:cNvGraphicFramePr/>
          <p:nvPr>
            <p:extLst>
              <p:ext uri="{D42A27DB-BD31-4B8C-83A1-F6EECF244321}">
                <p14:modId xmlns:p14="http://schemas.microsoft.com/office/powerpoint/2010/main" val="336737594"/>
              </p:ext>
            </p:extLst>
          </p:nvPr>
        </p:nvGraphicFramePr>
        <p:xfrm>
          <a:off x="4211960" y="1556792"/>
          <a:ext cx="4800600" cy="3350121"/>
        </p:xfrm>
        <a:graphic>
          <a:graphicData uri="http://schemas.openxmlformats.org/drawingml/2006/chart">
            <c:chart xmlns:c="http://schemas.openxmlformats.org/drawingml/2006/chart" xmlns:r="http://schemas.openxmlformats.org/officeDocument/2006/relationships" r:id="rId3"/>
          </a:graphicData>
        </a:graphic>
      </p:graphicFrame>
      <p:sp>
        <p:nvSpPr>
          <p:cNvPr id="7" name="6 Rectángulo"/>
          <p:cNvSpPr/>
          <p:nvPr/>
        </p:nvSpPr>
        <p:spPr>
          <a:xfrm>
            <a:off x="14474" y="5103674"/>
            <a:ext cx="9129525" cy="1754326"/>
          </a:xfrm>
          <a:prstGeom prst="rect">
            <a:avLst/>
          </a:prstGeom>
        </p:spPr>
        <p:txBody>
          <a:bodyPr wrap="square">
            <a:spAutoFit/>
          </a:bodyPr>
          <a:lstStyle/>
          <a:p>
            <a:r>
              <a:rPr lang="es-ES" b="1" dirty="0"/>
              <a:t>Análisis.</a:t>
            </a:r>
            <a:r>
              <a:rPr lang="es-ES" dirty="0"/>
              <a:t>- Una vez realizado el programa extra-curricular y analizado el pre test y pos test en la asignatura de Ciencias Naturales se observa que el promedio total de calificación obtenida existe una disminución de 0,17 décimas, en la mediana se mantiene, desviación estándar una disminución del 0,06 milésimas, calificación  máxima una disminución de 0,26 décimas, mientras que en la calificación mínima obtenida en el grupo existe una superación de 0,02 milésimas lo que representa positivo </a:t>
            </a:r>
            <a:endParaRPr lang="es-EC" dirty="0"/>
          </a:p>
        </p:txBody>
      </p:sp>
      <p:graphicFrame>
        <p:nvGraphicFramePr>
          <p:cNvPr id="8" name="7 Objeto"/>
          <p:cNvGraphicFramePr>
            <a:graphicFrameLocks noChangeAspect="1"/>
          </p:cNvGraphicFramePr>
          <p:nvPr>
            <p:extLst>
              <p:ext uri="{D42A27DB-BD31-4B8C-83A1-F6EECF244321}">
                <p14:modId xmlns:p14="http://schemas.microsoft.com/office/powerpoint/2010/main" val="663685006"/>
              </p:ext>
            </p:extLst>
          </p:nvPr>
        </p:nvGraphicFramePr>
        <p:xfrm>
          <a:off x="7885113" y="271463"/>
          <a:ext cx="941387" cy="925512"/>
        </p:xfrm>
        <a:graphic>
          <a:graphicData uri="http://schemas.openxmlformats.org/presentationml/2006/ole">
            <mc:AlternateContent xmlns:mc="http://schemas.openxmlformats.org/markup-compatibility/2006">
              <mc:Choice xmlns:v="urn:schemas-microsoft-com:vml" Requires="v">
                <p:oleObj spid="_x0000_s32846" name="Picture" r:id="rId4" imgW="4574540" imgH="3797300" progId="Word.Picture.8">
                  <p:embed/>
                </p:oleObj>
              </mc:Choice>
              <mc:Fallback>
                <p:oleObj name="Picture" r:id="rId4" imgW="4574540" imgH="3797300" progId="Word.Picture.8">
                  <p:embed/>
                  <p:pic>
                    <p:nvPicPr>
                      <p:cNvPr id="0" name="1 Obj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113" y="271463"/>
                        <a:ext cx="941387"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Picture 9" descr="espe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153467"/>
            <a:ext cx="936104" cy="1043285"/>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6359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inta perforada"/>
          <p:cNvSpPr/>
          <p:nvPr/>
        </p:nvSpPr>
        <p:spPr>
          <a:xfrm>
            <a:off x="1228550" y="332656"/>
            <a:ext cx="6984776" cy="936104"/>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ANÁLISIS DE LA ASIGNATURA DE CIENCIAS SOCIALES DEL PRIMERO Y SEGUNDO QUIMESTRE </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12596686"/>
              </p:ext>
            </p:extLst>
          </p:nvPr>
        </p:nvGraphicFramePr>
        <p:xfrm>
          <a:off x="107504" y="2060846"/>
          <a:ext cx="4176463" cy="2880325"/>
        </p:xfrm>
        <a:graphic>
          <a:graphicData uri="http://schemas.openxmlformats.org/drawingml/2006/table">
            <a:tbl>
              <a:tblPr firstRow="1" firstCol="1" bandRow="1">
                <a:tableStyleId>{5C22544A-7EE6-4342-B048-85BDC9FD1C3A}</a:tableStyleId>
              </a:tblPr>
              <a:tblGrid>
                <a:gridCol w="2035033"/>
                <a:gridCol w="1070715"/>
                <a:gridCol w="1070715"/>
              </a:tblGrid>
              <a:tr h="411475">
                <a:tc rowSpan="2">
                  <a:txBody>
                    <a:bodyPr/>
                    <a:lstStyle/>
                    <a:p>
                      <a:pPr indent="252095" algn="ctr">
                        <a:spcAft>
                          <a:spcPts val="0"/>
                        </a:spcAft>
                      </a:pPr>
                      <a:r>
                        <a:rPr lang="es-EC" sz="1100" dirty="0">
                          <a:effectLst/>
                        </a:rPr>
                        <a:t>CATEGORÍA</a:t>
                      </a:r>
                      <a:endParaRPr lang="es-EC" sz="1200" dirty="0">
                        <a:solidFill>
                          <a:srgbClr val="000000"/>
                        </a:solidFill>
                        <a:effectLst/>
                        <a:latin typeface="Times New Roman"/>
                        <a:ea typeface="Times New Roman"/>
                        <a:cs typeface="Times New Roman"/>
                      </a:endParaRPr>
                    </a:p>
                  </a:txBody>
                  <a:tcPr marL="68580" marR="68580" marT="0" marB="0"/>
                </a:tc>
                <a:tc gridSpan="2">
                  <a:txBody>
                    <a:bodyPr/>
                    <a:lstStyle/>
                    <a:p>
                      <a:pPr indent="252095" algn="ctr">
                        <a:spcAft>
                          <a:spcPts val="0"/>
                        </a:spcAft>
                      </a:pPr>
                      <a:r>
                        <a:rPr lang="es-EC" sz="1100">
                          <a:effectLst/>
                        </a:rPr>
                        <a:t>CIENCIAS SOCIALES</a:t>
                      </a:r>
                      <a:endParaRPr lang="es-EC" sz="1200">
                        <a:solidFill>
                          <a:srgbClr val="000000"/>
                        </a:solidFill>
                        <a:effectLst/>
                        <a:latin typeface="Times New Roman"/>
                        <a:ea typeface="Times New Roman"/>
                        <a:cs typeface="Times New Roman"/>
                      </a:endParaRPr>
                    </a:p>
                  </a:txBody>
                  <a:tcPr marL="68580" marR="68580" marT="0" marB="0"/>
                </a:tc>
                <a:tc hMerge="1">
                  <a:txBody>
                    <a:bodyPr/>
                    <a:lstStyle/>
                    <a:p>
                      <a:endParaRPr lang="es-EC"/>
                    </a:p>
                  </a:txBody>
                  <a:tcPr/>
                </a:tc>
              </a:tr>
              <a:tr h="411475">
                <a:tc vMerge="1">
                  <a:txBody>
                    <a:bodyPr/>
                    <a:lstStyle/>
                    <a:p>
                      <a:endParaRPr lang="es-EC"/>
                    </a:p>
                  </a:txBody>
                  <a:tcPr/>
                </a:tc>
                <a:tc>
                  <a:txBody>
                    <a:bodyPr/>
                    <a:lstStyle/>
                    <a:p>
                      <a:pPr indent="252095" algn="ctr">
                        <a:spcAft>
                          <a:spcPts val="0"/>
                        </a:spcAft>
                      </a:pPr>
                      <a:r>
                        <a:rPr lang="es-EC" sz="1100">
                          <a:effectLst/>
                        </a:rPr>
                        <a:t>1 Q</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a:effectLst/>
                        </a:rPr>
                        <a:t>2 Q </a:t>
                      </a:r>
                      <a:endParaRPr lang="es-EC" sz="1200">
                        <a:solidFill>
                          <a:srgbClr val="000000"/>
                        </a:solidFill>
                        <a:effectLst/>
                        <a:latin typeface="Times New Roman"/>
                        <a:ea typeface="Times New Roman"/>
                        <a:cs typeface="Times New Roman"/>
                      </a:endParaRPr>
                    </a:p>
                  </a:txBody>
                  <a:tcPr marL="68580" marR="68580" marT="0" marB="0"/>
                </a:tc>
              </a:tr>
              <a:tr h="411475">
                <a:tc>
                  <a:txBody>
                    <a:bodyPr/>
                    <a:lstStyle/>
                    <a:p>
                      <a:pPr>
                        <a:spcAft>
                          <a:spcPts val="0"/>
                        </a:spcAft>
                      </a:pPr>
                      <a:r>
                        <a:rPr lang="es-EC" sz="1200">
                          <a:effectLst/>
                        </a:rPr>
                        <a:t>PROMEDIO </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a:effectLst/>
                        </a:rPr>
                        <a:t>6,37</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a:effectLst/>
                        </a:rPr>
                        <a:t>8,31</a:t>
                      </a:r>
                      <a:endParaRPr lang="es-EC" sz="1200">
                        <a:solidFill>
                          <a:srgbClr val="000000"/>
                        </a:solidFill>
                        <a:effectLst/>
                        <a:latin typeface="Times New Roman"/>
                        <a:ea typeface="Times New Roman"/>
                        <a:cs typeface="Times New Roman"/>
                      </a:endParaRPr>
                    </a:p>
                  </a:txBody>
                  <a:tcPr marL="68580" marR="68580" marT="0" marB="0"/>
                </a:tc>
              </a:tr>
              <a:tr h="411475">
                <a:tc>
                  <a:txBody>
                    <a:bodyPr/>
                    <a:lstStyle/>
                    <a:p>
                      <a:pPr>
                        <a:spcAft>
                          <a:spcPts val="0"/>
                        </a:spcAft>
                      </a:pPr>
                      <a:r>
                        <a:rPr lang="es-EC" sz="1200">
                          <a:effectLst/>
                        </a:rPr>
                        <a:t>MEDIANA</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a:effectLst/>
                        </a:rPr>
                        <a:t>6,74</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a:effectLst/>
                        </a:rPr>
                        <a:t>8,43</a:t>
                      </a:r>
                      <a:endParaRPr lang="es-EC" sz="1200">
                        <a:solidFill>
                          <a:srgbClr val="000000"/>
                        </a:solidFill>
                        <a:effectLst/>
                        <a:latin typeface="Times New Roman"/>
                        <a:ea typeface="Times New Roman"/>
                        <a:cs typeface="Times New Roman"/>
                      </a:endParaRPr>
                    </a:p>
                  </a:txBody>
                  <a:tcPr marL="68580" marR="68580" marT="0" marB="0"/>
                </a:tc>
              </a:tr>
              <a:tr h="411475">
                <a:tc>
                  <a:txBody>
                    <a:bodyPr/>
                    <a:lstStyle/>
                    <a:p>
                      <a:pPr>
                        <a:spcAft>
                          <a:spcPts val="0"/>
                        </a:spcAft>
                      </a:pPr>
                      <a:r>
                        <a:rPr lang="es-EC" sz="1200">
                          <a:effectLst/>
                        </a:rPr>
                        <a:t>DESVIACIÓN ESTÁNDAR</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a:effectLst/>
                        </a:rPr>
                        <a:t>1,41</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a:effectLst/>
                        </a:rPr>
                        <a:t>0,89</a:t>
                      </a:r>
                      <a:endParaRPr lang="es-EC" sz="1200">
                        <a:solidFill>
                          <a:srgbClr val="000000"/>
                        </a:solidFill>
                        <a:effectLst/>
                        <a:latin typeface="Times New Roman"/>
                        <a:ea typeface="Times New Roman"/>
                        <a:cs typeface="Times New Roman"/>
                      </a:endParaRPr>
                    </a:p>
                  </a:txBody>
                  <a:tcPr marL="68580" marR="68580" marT="0" marB="0"/>
                </a:tc>
              </a:tr>
              <a:tr h="411475">
                <a:tc>
                  <a:txBody>
                    <a:bodyPr/>
                    <a:lstStyle/>
                    <a:p>
                      <a:pPr>
                        <a:spcAft>
                          <a:spcPts val="0"/>
                        </a:spcAft>
                      </a:pPr>
                      <a:r>
                        <a:rPr lang="es-EC" sz="1200">
                          <a:effectLst/>
                        </a:rPr>
                        <a:t>MAXIMO</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a:effectLst/>
                        </a:rPr>
                        <a:t>9,07</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a:effectLst/>
                        </a:rPr>
                        <a:t>9,46</a:t>
                      </a:r>
                      <a:endParaRPr lang="es-EC" sz="1200">
                        <a:solidFill>
                          <a:srgbClr val="000000"/>
                        </a:solidFill>
                        <a:effectLst/>
                        <a:latin typeface="Times New Roman"/>
                        <a:ea typeface="Times New Roman"/>
                        <a:cs typeface="Times New Roman"/>
                      </a:endParaRPr>
                    </a:p>
                  </a:txBody>
                  <a:tcPr marL="68580" marR="68580" marT="0" marB="0"/>
                </a:tc>
              </a:tr>
              <a:tr h="411475">
                <a:tc>
                  <a:txBody>
                    <a:bodyPr/>
                    <a:lstStyle/>
                    <a:p>
                      <a:pPr>
                        <a:spcAft>
                          <a:spcPts val="0"/>
                        </a:spcAft>
                      </a:pPr>
                      <a:r>
                        <a:rPr lang="es-EC" sz="1200">
                          <a:effectLst/>
                        </a:rPr>
                        <a:t>MINIMO</a:t>
                      </a:r>
                      <a:endParaRPr lang="es-EC" sz="120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dirty="0">
                          <a:effectLst/>
                        </a:rPr>
                        <a:t>4,05</a:t>
                      </a:r>
                      <a:endParaRPr lang="es-EC" sz="1200" dirty="0">
                        <a:solidFill>
                          <a:srgbClr val="000000"/>
                        </a:solidFill>
                        <a:effectLst/>
                        <a:latin typeface="Times New Roman"/>
                        <a:ea typeface="Times New Roman"/>
                        <a:cs typeface="Times New Roman"/>
                      </a:endParaRPr>
                    </a:p>
                  </a:txBody>
                  <a:tcPr marL="68580" marR="68580" marT="0" marB="0"/>
                </a:tc>
                <a:tc>
                  <a:txBody>
                    <a:bodyPr/>
                    <a:lstStyle/>
                    <a:p>
                      <a:pPr indent="252095" algn="ctr">
                        <a:spcAft>
                          <a:spcPts val="0"/>
                        </a:spcAft>
                      </a:pPr>
                      <a:r>
                        <a:rPr lang="es-EC" sz="1100" dirty="0">
                          <a:effectLst/>
                        </a:rPr>
                        <a:t>5,22</a:t>
                      </a:r>
                      <a:endParaRPr lang="es-EC" sz="1200" dirty="0">
                        <a:solidFill>
                          <a:srgbClr val="000000"/>
                        </a:solidFill>
                        <a:effectLst/>
                        <a:latin typeface="Times New Roman"/>
                        <a:ea typeface="Times New Roman"/>
                        <a:cs typeface="Times New Roman"/>
                      </a:endParaRPr>
                    </a:p>
                  </a:txBody>
                  <a:tcPr marL="68580" marR="68580" marT="0" marB="0"/>
                </a:tc>
              </a:tr>
            </a:tbl>
          </a:graphicData>
        </a:graphic>
      </p:graphicFrame>
      <p:graphicFrame>
        <p:nvGraphicFramePr>
          <p:cNvPr id="5" name="4 Gráfico"/>
          <p:cNvGraphicFramePr/>
          <p:nvPr>
            <p:extLst>
              <p:ext uri="{D42A27DB-BD31-4B8C-83A1-F6EECF244321}">
                <p14:modId xmlns:p14="http://schemas.microsoft.com/office/powerpoint/2010/main" val="3085345274"/>
              </p:ext>
            </p:extLst>
          </p:nvPr>
        </p:nvGraphicFramePr>
        <p:xfrm>
          <a:off x="4427984" y="2132856"/>
          <a:ext cx="4581525" cy="2833489"/>
        </p:xfrm>
        <a:graphic>
          <a:graphicData uri="http://schemas.openxmlformats.org/drawingml/2006/chart">
            <c:chart xmlns:c="http://schemas.openxmlformats.org/drawingml/2006/chart" xmlns:r="http://schemas.openxmlformats.org/officeDocument/2006/relationships" r:id="rId3"/>
          </a:graphicData>
        </a:graphic>
      </p:graphicFrame>
      <p:sp>
        <p:nvSpPr>
          <p:cNvPr id="6" name="5 Rectángulo"/>
          <p:cNvSpPr/>
          <p:nvPr/>
        </p:nvSpPr>
        <p:spPr>
          <a:xfrm>
            <a:off x="8378" y="5103674"/>
            <a:ext cx="9135622" cy="1754326"/>
          </a:xfrm>
          <a:prstGeom prst="rect">
            <a:avLst/>
          </a:prstGeom>
        </p:spPr>
        <p:txBody>
          <a:bodyPr wrap="square">
            <a:spAutoFit/>
          </a:bodyPr>
          <a:lstStyle/>
          <a:p>
            <a:r>
              <a:rPr lang="es-MX" b="1" dirty="0"/>
              <a:t>Análisis.- </a:t>
            </a:r>
            <a:r>
              <a:rPr lang="es-MX" dirty="0"/>
              <a:t>Una vez realizado el</a:t>
            </a:r>
            <a:r>
              <a:rPr lang="es-MX" b="1" dirty="0"/>
              <a:t> </a:t>
            </a:r>
            <a:r>
              <a:rPr lang="es-MX" dirty="0"/>
              <a:t>programa extra-curricular y analizado el pre test y pos test en la asignatura de Ciencias Sociales se observa que el promedio total de calificación obtenida existe una superación de 1,94 décimas, en la mediana se supera por 1,69 décimas, desviación estándar una disminución del 0,52 décimas, calificación  máxima un aumento de 0,39 décimas, mientras que en la calificación mínima obtenida en el grupo existe una superación de 1,17 décimas</a:t>
            </a:r>
            <a:r>
              <a:rPr lang="es-MX" b="1" dirty="0"/>
              <a:t> </a:t>
            </a:r>
            <a:r>
              <a:rPr lang="es-MX" dirty="0"/>
              <a:t>lo que representa ser positivo </a:t>
            </a:r>
            <a:endParaRPr lang="es-EC" b="1" dirty="0"/>
          </a:p>
        </p:txBody>
      </p:sp>
      <p:graphicFrame>
        <p:nvGraphicFramePr>
          <p:cNvPr id="7" name="6 Objeto"/>
          <p:cNvGraphicFramePr>
            <a:graphicFrameLocks noChangeAspect="1"/>
          </p:cNvGraphicFramePr>
          <p:nvPr>
            <p:extLst>
              <p:ext uri="{D42A27DB-BD31-4B8C-83A1-F6EECF244321}">
                <p14:modId xmlns:p14="http://schemas.microsoft.com/office/powerpoint/2010/main" val="663685006"/>
              </p:ext>
            </p:extLst>
          </p:nvPr>
        </p:nvGraphicFramePr>
        <p:xfrm>
          <a:off x="7885113" y="271463"/>
          <a:ext cx="941387" cy="925512"/>
        </p:xfrm>
        <a:graphic>
          <a:graphicData uri="http://schemas.openxmlformats.org/presentationml/2006/ole">
            <mc:AlternateContent xmlns:mc="http://schemas.openxmlformats.org/markup-compatibility/2006">
              <mc:Choice xmlns:v="urn:schemas-microsoft-com:vml" Requires="v">
                <p:oleObj spid="_x0000_s33869" name="Picture" r:id="rId4" imgW="4574540" imgH="3797300" progId="Word.Picture.8">
                  <p:embed/>
                </p:oleObj>
              </mc:Choice>
              <mc:Fallback>
                <p:oleObj name="Picture" r:id="rId4" imgW="4574540" imgH="3797300" progId="Word.Picture.8">
                  <p:embed/>
                  <p:pic>
                    <p:nvPicPr>
                      <p:cNvPr id="0" name="1 Obj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113" y="271463"/>
                        <a:ext cx="941387"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Picture 9" descr="espe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153467"/>
            <a:ext cx="936104" cy="1043285"/>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6779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36" name="Picture 20" descr="E:\DSC000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12 Título"/>
          <p:cNvSpPr txBox="1">
            <a:spLocks/>
          </p:cNvSpPr>
          <p:nvPr/>
        </p:nvSpPr>
        <p:spPr bwMode="auto">
          <a:xfrm>
            <a:off x="617538" y="3857625"/>
            <a:ext cx="8026400" cy="1000125"/>
          </a:xfrm>
          <a:prstGeom prst="rect">
            <a:avLst/>
          </a:prstGeom>
          <a:solidFill>
            <a:srgbClr val="000000">
              <a:alpha val="28000"/>
            </a:srgbClr>
          </a:solidFill>
          <a:ln w="101600">
            <a:solidFill>
              <a:srgbClr val="000000">
                <a:alpha val="17000"/>
              </a:srgbClr>
            </a:solidFill>
            <a:round/>
            <a:headEnd/>
            <a:tailEnd/>
          </a:ln>
          <a:effectLst>
            <a:outerShdw blurRad="127000" dist="50800" dir="5400000" algn="t" rotWithShape="0">
              <a:prstClr val="black">
                <a:alpha val="54000"/>
              </a:prstClr>
            </a:outerShdw>
          </a:effectLst>
        </p:spPr>
        <p:txBody>
          <a:bodyPr/>
          <a:lstStyle/>
          <a:p>
            <a:pPr algn="ctr" eaLnBrk="0" hangingPunct="0">
              <a:lnSpc>
                <a:spcPct val="150000"/>
              </a:lnSpc>
              <a:spcBef>
                <a:spcPct val="0"/>
              </a:spcBef>
              <a:buClrTx/>
              <a:buSzTx/>
              <a:defRPr/>
            </a:pPr>
            <a:r>
              <a:rPr lang="es-AR" sz="4000" dirty="0" smtClean="0">
                <a:solidFill>
                  <a:srgbClr val="FFFF00"/>
                </a:solidFill>
                <a:effectLst>
                  <a:outerShdw blurRad="38100" dist="38100" dir="2700000" algn="tl">
                    <a:srgbClr val="000000">
                      <a:alpha val="43137"/>
                    </a:srgbClr>
                  </a:outerShdw>
                </a:effectLst>
                <a:latin typeface="+mj-lt"/>
              </a:rPr>
              <a:t>DISCUCIÓN DE HIPOTESIS </a:t>
            </a:r>
            <a:endParaRPr lang="es-AR" sz="4000" b="0" dirty="0">
              <a:solidFill>
                <a:srgbClr val="FFFF00"/>
              </a:solidFill>
              <a:effectLst>
                <a:outerShdw blurRad="38100" dist="38100" dir="2700000" algn="tl">
                  <a:srgbClr val="000000">
                    <a:alpha val="43137"/>
                  </a:srgbClr>
                </a:outerShdw>
              </a:effectLst>
              <a:latin typeface="+mj-lt"/>
            </a:endParaRPr>
          </a:p>
        </p:txBody>
      </p:sp>
      <p:grpSp>
        <p:nvGrpSpPr>
          <p:cNvPr id="34819" name="7 Grupo"/>
          <p:cNvGrpSpPr>
            <a:grpSpLocks/>
          </p:cNvGrpSpPr>
          <p:nvPr/>
        </p:nvGrpSpPr>
        <p:grpSpPr bwMode="auto">
          <a:xfrm>
            <a:off x="3857625" y="2406650"/>
            <a:ext cx="1593850" cy="1308100"/>
            <a:chOff x="4047898" y="1928804"/>
            <a:chExt cx="1594509" cy="1307480"/>
          </a:xfrm>
        </p:grpSpPr>
        <p:grpSp>
          <p:nvGrpSpPr>
            <p:cNvPr id="34823" name="Group 43"/>
            <p:cNvGrpSpPr>
              <a:grpSpLocks/>
            </p:cNvGrpSpPr>
            <p:nvPr/>
          </p:nvGrpSpPr>
          <p:grpSpPr bwMode="auto">
            <a:xfrm>
              <a:off x="4047898" y="1928804"/>
              <a:ext cx="1594509" cy="1307480"/>
              <a:chOff x="2135" y="709"/>
              <a:chExt cx="1516" cy="761"/>
            </a:xfrm>
          </p:grpSpPr>
          <p:sp>
            <p:nvSpPr>
              <p:cNvPr id="34825"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lnSpc>
                    <a:spcPct val="100000"/>
                  </a:lnSpc>
                  <a:spcBef>
                    <a:spcPct val="0"/>
                  </a:spcBef>
                  <a:buClrTx/>
                  <a:buSzTx/>
                </a:pPr>
                <a:endParaRPr lang="es-ES_tradnl" sz="2000" b="0">
                  <a:solidFill>
                    <a:schemeClr val="tx1"/>
                  </a:solidFill>
                  <a:cs typeface="Arial" charset="0"/>
                </a:endParaRPr>
              </a:p>
            </p:txBody>
          </p:sp>
          <p:sp>
            <p:nvSpPr>
              <p:cNvPr id="12" name="Oval 33"/>
              <p:cNvSpPr>
                <a:spLocks noChangeArrowheads="1"/>
              </p:cNvSpPr>
              <p:nvPr/>
            </p:nvSpPr>
            <p:spPr bwMode="auto">
              <a:xfrm>
                <a:off x="2306" y="709"/>
                <a:ext cx="1164" cy="578"/>
              </a:xfrm>
              <a:prstGeom prst="ellipse">
                <a:avLst/>
              </a:prstGeom>
              <a:gradFill rotWithShape="1">
                <a:gsLst>
                  <a:gs pos="0">
                    <a:srgbClr val="E46E6E"/>
                  </a:gs>
                  <a:gs pos="100000">
                    <a:srgbClr val="321616">
                      <a:alpha val="81000"/>
                    </a:srgbClr>
                  </a:gs>
                </a:gsLst>
                <a:path path="shape">
                  <a:fillToRect l="50000" t="50000" r="50000" b="50000"/>
                </a:path>
              </a:gradFill>
              <a:ln w="76200" algn="ctr">
                <a:solidFill>
                  <a:srgbClr val="EEACAC">
                    <a:alpha val="41000"/>
                  </a:srgbClr>
                </a:solidFill>
                <a:round/>
                <a:headEnd/>
                <a:tailEnd/>
              </a:ln>
              <a:effectLst>
                <a:outerShdw dist="63500" dir="3187806" algn="ctr" rotWithShape="0">
                  <a:schemeClr val="tx1">
                    <a:alpha val="50000"/>
                  </a:schemeClr>
                </a:outerShdw>
              </a:effectLst>
            </p:spPr>
            <p:txBody>
              <a:bodyPr wrap="none" anchor="ctr"/>
              <a:lstStyle/>
              <a:p>
                <a:pPr algn="ctr" eaLnBrk="0" hangingPunct="0">
                  <a:lnSpc>
                    <a:spcPct val="100000"/>
                  </a:lnSpc>
                  <a:spcBef>
                    <a:spcPct val="0"/>
                  </a:spcBef>
                  <a:buClrTx/>
                  <a:buSzTx/>
                  <a:defRPr/>
                </a:pPr>
                <a:endParaRPr lang="es-ES" sz="2400" b="0">
                  <a:solidFill>
                    <a:srgbClr val="FFFFFF"/>
                  </a:solidFill>
                  <a:effectLst>
                    <a:outerShdw blurRad="38100" dist="38100" dir="2700000" algn="tl">
                      <a:srgbClr val="000000"/>
                    </a:outerShdw>
                  </a:effectLst>
                  <a:latin typeface="Impact" pitchFamily="34" charset="0"/>
                  <a:cs typeface="Arial" charset="0"/>
                </a:endParaRPr>
              </a:p>
            </p:txBody>
          </p:sp>
        </p:grpSp>
        <p:sp>
          <p:nvSpPr>
            <p:cNvPr id="10" name="Text Box 14"/>
            <p:cNvSpPr txBox="1">
              <a:spLocks noChangeArrowheads="1"/>
            </p:cNvSpPr>
            <p:nvPr/>
          </p:nvSpPr>
          <p:spPr bwMode="auto">
            <a:xfrm>
              <a:off x="4500523" y="2071611"/>
              <a:ext cx="655908" cy="707689"/>
            </a:xfrm>
            <a:prstGeom prst="rect">
              <a:avLst/>
            </a:prstGeom>
            <a:noFill/>
            <a:ln w="9525">
              <a:noFill/>
              <a:miter lim="800000"/>
              <a:headEnd/>
              <a:tailEnd/>
            </a:ln>
            <a:effectLst>
              <a:outerShdw blurRad="101600" dist="63500" dir="3180000" algn="tl" rotWithShape="0">
                <a:prstClr val="black"/>
              </a:outerShdw>
            </a:effectLst>
          </p:spPr>
          <p:txBody>
            <a:bodyPr>
              <a:spAutoFit/>
            </a:bodyPr>
            <a:lstStyle/>
            <a:p>
              <a:pPr algn="ctr">
                <a:lnSpc>
                  <a:spcPct val="100000"/>
                </a:lnSpc>
                <a:spcBef>
                  <a:spcPct val="0"/>
                </a:spcBef>
                <a:buClrTx/>
                <a:buSzTx/>
                <a:defRPr/>
              </a:pPr>
              <a:r>
                <a:rPr lang="es-ES" sz="4000" b="0" dirty="0" smtClean="0">
                  <a:latin typeface="Impact" pitchFamily="34" charset="0"/>
                  <a:cs typeface="Arial" charset="0"/>
                </a:rPr>
                <a:t>6</a:t>
              </a:r>
              <a:endParaRPr lang="es-ES" sz="4000" b="0" dirty="0">
                <a:latin typeface="Impact" pitchFamily="34" charset="0"/>
                <a:cs typeface="Arial" charset="0"/>
              </a:endParaRPr>
            </a:p>
          </p:txBody>
        </p:sp>
      </p:grpSp>
      <p:sp>
        <p:nvSpPr>
          <p:cNvPr id="34820" name="AutoShape 32"/>
          <p:cNvSpPr>
            <a:spLocks noChangeArrowheads="1"/>
          </p:cNvSpPr>
          <p:nvPr/>
        </p:nvSpPr>
        <p:spPr bwMode="auto">
          <a:xfrm>
            <a:off x="-488950" y="4829175"/>
            <a:ext cx="10121900" cy="528638"/>
          </a:xfrm>
          <a:prstGeom prst="ellipse">
            <a:avLst/>
          </a:prstGeom>
          <a:gradFill rotWithShape="1">
            <a:gsLst>
              <a:gs pos="0">
                <a:srgbClr val="000000">
                  <a:alpha val="62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2000" b="0">
              <a:solidFill>
                <a:schemeClr val="tx1"/>
              </a:solidFill>
              <a:cs typeface="Arial" charset="0"/>
            </a:endParaRPr>
          </a:p>
        </p:txBody>
      </p:sp>
      <p:pic>
        <p:nvPicPr>
          <p:cNvPr id="34821" name="Picture 9" descr="espee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885" y="186344"/>
            <a:ext cx="1237803" cy="1285900"/>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1 Objeto"/>
          <p:cNvGraphicFramePr>
            <a:graphicFrameLocks noChangeAspect="1"/>
          </p:cNvGraphicFramePr>
          <p:nvPr>
            <p:extLst>
              <p:ext uri="{D42A27DB-BD31-4B8C-83A1-F6EECF244321}">
                <p14:modId xmlns:p14="http://schemas.microsoft.com/office/powerpoint/2010/main" val="663685006"/>
              </p:ext>
            </p:extLst>
          </p:nvPr>
        </p:nvGraphicFramePr>
        <p:xfrm>
          <a:off x="7885113" y="271463"/>
          <a:ext cx="941387" cy="925512"/>
        </p:xfrm>
        <a:graphic>
          <a:graphicData uri="http://schemas.openxmlformats.org/presentationml/2006/ole">
            <mc:AlternateContent xmlns:mc="http://schemas.openxmlformats.org/markup-compatibility/2006">
              <mc:Choice xmlns:v="urn:schemas-microsoft-com:vml" Requires="v">
                <p:oleObj spid="_x0000_s34896" name="Picture" r:id="rId6" imgW="4574540" imgH="3797300" progId="Word.Picture.8">
                  <p:embed/>
                </p:oleObj>
              </mc:Choice>
              <mc:Fallback>
                <p:oleObj name="Picture" r:id="rId6" imgW="4574540" imgH="3797300" progId="Word.Picture.8">
                  <p:embed/>
                  <p:pic>
                    <p:nvPicPr>
                      <p:cNvPr id="0" name="1 Obje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5113" y="271463"/>
                        <a:ext cx="941387"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08502234"/>
      </p:ext>
    </p:extLst>
  </p:cSld>
  <p:clrMapOvr>
    <a:masterClrMapping/>
  </p:clrMapOvr>
  <p:transition>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espe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513" y="292100"/>
            <a:ext cx="801687" cy="889000"/>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395536" y="1407379"/>
            <a:ext cx="4032448" cy="2031325"/>
          </a:xfrm>
          <a:prstGeom prst="rect">
            <a:avLst/>
          </a:prstGeom>
          <a:noFill/>
        </p:spPr>
        <p:txBody>
          <a:bodyPr wrap="square" rtlCol="0">
            <a:spAutoFit/>
          </a:bodyPr>
          <a:lstStyle/>
          <a:p>
            <a:r>
              <a:rPr lang="es-ES" b="1" dirty="0" smtClean="0">
                <a:solidFill>
                  <a:schemeClr val="bg1"/>
                </a:solidFill>
              </a:rPr>
              <a:t>Hipótesis de trabajo</a:t>
            </a:r>
          </a:p>
          <a:p>
            <a:r>
              <a:rPr lang="es-ES" b="1" dirty="0" smtClean="0">
                <a:solidFill>
                  <a:schemeClr val="bg1"/>
                </a:solidFill>
              </a:rPr>
              <a:t>Hi</a:t>
            </a:r>
            <a:r>
              <a:rPr lang="es-ES" b="1" dirty="0">
                <a:solidFill>
                  <a:schemeClr val="bg1"/>
                </a:solidFill>
              </a:rPr>
              <a:t>: </a:t>
            </a:r>
            <a:r>
              <a:rPr lang="es-ES" dirty="0">
                <a:solidFill>
                  <a:srgbClr val="FF0000"/>
                </a:solidFill>
              </a:rPr>
              <a:t>La práctica de actividades extra curriculares si incide en el rendimiento académico en niños de 8vo nivel de educación básica de la Unidad Educativa Liceo Policial durante el año lectivo 2012- 2013</a:t>
            </a:r>
            <a:endParaRPr lang="es-EC" dirty="0">
              <a:solidFill>
                <a:srgbClr val="FF0000"/>
              </a:solidFill>
            </a:endParaRPr>
          </a:p>
        </p:txBody>
      </p:sp>
      <p:sp>
        <p:nvSpPr>
          <p:cNvPr id="9" name="8 CuadroTexto"/>
          <p:cNvSpPr txBox="1"/>
          <p:nvPr/>
        </p:nvSpPr>
        <p:spPr>
          <a:xfrm>
            <a:off x="5150846" y="1340768"/>
            <a:ext cx="3744416" cy="2031325"/>
          </a:xfrm>
          <a:prstGeom prst="rect">
            <a:avLst/>
          </a:prstGeom>
          <a:noFill/>
        </p:spPr>
        <p:txBody>
          <a:bodyPr wrap="square" rtlCol="0">
            <a:spAutoFit/>
          </a:bodyPr>
          <a:lstStyle/>
          <a:p>
            <a:r>
              <a:rPr lang="es-ES" b="1" dirty="0">
                <a:solidFill>
                  <a:schemeClr val="bg1"/>
                </a:solidFill>
              </a:rPr>
              <a:t>Hipótesis Nula</a:t>
            </a:r>
            <a:endParaRPr lang="es-EC" dirty="0">
              <a:solidFill>
                <a:schemeClr val="bg1"/>
              </a:solidFill>
            </a:endParaRPr>
          </a:p>
          <a:p>
            <a:r>
              <a:rPr lang="es-ES" dirty="0" smtClean="0">
                <a:solidFill>
                  <a:srgbClr val="FF0000"/>
                </a:solidFill>
              </a:rPr>
              <a:t>La </a:t>
            </a:r>
            <a:r>
              <a:rPr lang="es-ES" dirty="0">
                <a:solidFill>
                  <a:srgbClr val="FF0000"/>
                </a:solidFill>
              </a:rPr>
              <a:t>práctica de actividades extra curriculares no incide en el rendimiento académico en niños de 8vo nivel de educación básica de la Unidad Educativa Liceo Policial durante el año lectivo 2012- 2013</a:t>
            </a:r>
            <a:endParaRPr lang="es-EC" dirty="0">
              <a:solidFill>
                <a:srgbClr val="FF0000"/>
              </a:solidFill>
            </a:endParaRPr>
          </a:p>
        </p:txBody>
      </p:sp>
      <p:sp>
        <p:nvSpPr>
          <p:cNvPr id="2" name="1 Terminador"/>
          <p:cNvSpPr/>
          <p:nvPr/>
        </p:nvSpPr>
        <p:spPr>
          <a:xfrm>
            <a:off x="1547664" y="207901"/>
            <a:ext cx="5760640" cy="1008112"/>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rgbClr val="FFFF00"/>
                </a:solidFill>
                <a:latin typeface="Algerian" pitchFamily="82" charset="0"/>
              </a:rPr>
              <a:t>COMPROBACIÓN DE LA HIPOTESIS </a:t>
            </a:r>
            <a:r>
              <a:rPr lang="es-EC" dirty="0">
                <a:solidFill>
                  <a:srgbClr val="FFFF00"/>
                </a:solidFill>
                <a:latin typeface="Algerian" pitchFamily="82" charset="0"/>
              </a:rPr>
              <a:t>DE INVESTIGACIÓN </a:t>
            </a:r>
            <a:endParaRPr lang="es-EC" dirty="0"/>
          </a:p>
        </p:txBody>
      </p:sp>
      <p:sp>
        <p:nvSpPr>
          <p:cNvPr id="8" name="7 Terminador"/>
          <p:cNvSpPr/>
          <p:nvPr/>
        </p:nvSpPr>
        <p:spPr>
          <a:xfrm>
            <a:off x="899592" y="3448032"/>
            <a:ext cx="7344816" cy="1440160"/>
          </a:xfrm>
          <a:prstGeom prst="flowChartTerminator">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S" dirty="0"/>
              <a:t>Se comprueba la hipótesis de trabajo donde se observa que las actividades extra curriculares si inciden en el rendimiento académico en niños de 8vo nivel de educación básica de la unidad educativa liceo policial durante el año lectivo 2012- 2013.</a:t>
            </a:r>
            <a:endParaRPr lang="es-EC" dirty="0"/>
          </a:p>
          <a:p>
            <a:pPr algn="ctr"/>
            <a:endParaRPr lang="es-EC" dirty="0"/>
          </a:p>
        </p:txBody>
      </p:sp>
      <p:sp>
        <p:nvSpPr>
          <p:cNvPr id="11" name="10 Terminador"/>
          <p:cNvSpPr/>
          <p:nvPr/>
        </p:nvSpPr>
        <p:spPr>
          <a:xfrm>
            <a:off x="1092200" y="5301208"/>
            <a:ext cx="7453796" cy="1420688"/>
          </a:xfrm>
          <a:prstGeom prst="flowChartTerminato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dirty="0"/>
              <a:t>Se niega la hipótesis nula donde La práctica de actividades extra curriculares no incide en el rendimiento académico en niños de 8vo nivel de educación básica de la Unidad Educativa Liceo Policial durante el año lectivo 2012- 2013</a:t>
            </a:r>
            <a:endParaRPr lang="es-EC" dirty="0"/>
          </a:p>
          <a:p>
            <a:pPr algn="ctr"/>
            <a:endParaRPr lang="es-EC" dirty="0"/>
          </a:p>
        </p:txBody>
      </p:sp>
      <p:graphicFrame>
        <p:nvGraphicFramePr>
          <p:cNvPr id="12" name="11 Objeto"/>
          <p:cNvGraphicFramePr>
            <a:graphicFrameLocks noChangeAspect="1"/>
          </p:cNvGraphicFramePr>
          <p:nvPr>
            <p:extLst>
              <p:ext uri="{D42A27DB-BD31-4B8C-83A1-F6EECF244321}">
                <p14:modId xmlns:p14="http://schemas.microsoft.com/office/powerpoint/2010/main" val="1656427575"/>
              </p:ext>
            </p:extLst>
          </p:nvPr>
        </p:nvGraphicFramePr>
        <p:xfrm>
          <a:off x="7953875" y="207901"/>
          <a:ext cx="941387" cy="925512"/>
        </p:xfrm>
        <a:graphic>
          <a:graphicData uri="http://schemas.openxmlformats.org/presentationml/2006/ole">
            <mc:AlternateContent xmlns:mc="http://schemas.openxmlformats.org/markup-compatibility/2006">
              <mc:Choice xmlns:v="urn:schemas-microsoft-com:vml" Requires="v">
                <p:oleObj spid="_x0000_s35917" name="Picture" r:id="rId4" imgW="4574540" imgH="3797300" progId="Word.Picture.8">
                  <p:embed/>
                </p:oleObj>
              </mc:Choice>
              <mc:Fallback>
                <p:oleObj name="Picture" r:id="rId4" imgW="4574540" imgH="3797300" progId="Word.Picture.8">
                  <p:embed/>
                  <p:pic>
                    <p:nvPicPr>
                      <p:cNvPr id="0" name="1 Obj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3875" y="207901"/>
                        <a:ext cx="941387"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842423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82" name="Picture 18" descr="E:\DSC000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5700" y="3257550"/>
            <a:ext cx="3943625" cy="3409718"/>
          </a:xfrm>
          <a:prstGeom prst="rect">
            <a:avLst/>
          </a:prstGeom>
          <a:noFill/>
          <a:extLst>
            <a:ext uri="{909E8E84-426E-40DD-AFC4-6F175D3DCCD1}">
              <a14:hiddenFill xmlns:a14="http://schemas.microsoft.com/office/drawing/2010/main">
                <a:solidFill>
                  <a:srgbClr val="FFFFFF"/>
                </a:solidFill>
              </a14:hiddenFill>
            </a:ext>
          </a:extLst>
        </p:spPr>
      </p:pic>
      <p:sp>
        <p:nvSpPr>
          <p:cNvPr id="7" name="12 Título"/>
          <p:cNvSpPr txBox="1">
            <a:spLocks/>
          </p:cNvSpPr>
          <p:nvPr/>
        </p:nvSpPr>
        <p:spPr bwMode="auto">
          <a:xfrm>
            <a:off x="622300" y="1988840"/>
            <a:ext cx="7899400" cy="100012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lstStyle/>
          <a:p>
            <a:pPr algn="ctr" eaLnBrk="0" hangingPunct="0">
              <a:lnSpc>
                <a:spcPct val="150000"/>
              </a:lnSpc>
              <a:spcBef>
                <a:spcPct val="0"/>
              </a:spcBef>
              <a:buClrTx/>
              <a:buSzTx/>
              <a:defRPr/>
            </a:pPr>
            <a:r>
              <a:rPr lang="es-AR" sz="4000" b="0" dirty="0">
                <a:solidFill>
                  <a:srgbClr val="FFFF00"/>
                </a:solidFill>
                <a:effectLst>
                  <a:outerShdw blurRad="38100" dist="38100" dir="2700000" algn="tl">
                    <a:srgbClr val="000000">
                      <a:alpha val="43137"/>
                    </a:srgbClr>
                  </a:outerShdw>
                </a:effectLst>
                <a:latin typeface="+mj-lt"/>
              </a:rPr>
              <a:t>CONCLUSIONES Y RECOMENDACIONES</a:t>
            </a:r>
          </a:p>
        </p:txBody>
      </p:sp>
      <p:grpSp>
        <p:nvGrpSpPr>
          <p:cNvPr id="58373" name="7 Grupo"/>
          <p:cNvGrpSpPr>
            <a:grpSpLocks/>
          </p:cNvGrpSpPr>
          <p:nvPr/>
        </p:nvGrpSpPr>
        <p:grpSpPr bwMode="auto">
          <a:xfrm>
            <a:off x="3203848" y="246822"/>
            <a:ext cx="2057332" cy="1928787"/>
            <a:chOff x="4047898" y="1928804"/>
            <a:chExt cx="1594509" cy="1307480"/>
          </a:xfrm>
        </p:grpSpPr>
        <p:grpSp>
          <p:nvGrpSpPr>
            <p:cNvPr id="58377" name="Group 43"/>
            <p:cNvGrpSpPr>
              <a:grpSpLocks/>
            </p:cNvGrpSpPr>
            <p:nvPr/>
          </p:nvGrpSpPr>
          <p:grpSpPr bwMode="auto">
            <a:xfrm>
              <a:off x="4047898" y="1928804"/>
              <a:ext cx="1594509" cy="1307480"/>
              <a:chOff x="2135" y="709"/>
              <a:chExt cx="1516" cy="761"/>
            </a:xfrm>
          </p:grpSpPr>
          <p:sp>
            <p:nvSpPr>
              <p:cNvPr id="58379"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2000" b="0">
                  <a:solidFill>
                    <a:schemeClr val="tx1"/>
                  </a:solidFill>
                  <a:cs typeface="Arial" charset="0"/>
                </a:endParaRPr>
              </a:p>
            </p:txBody>
          </p:sp>
          <p:sp>
            <p:nvSpPr>
              <p:cNvPr id="12" name="Oval 33"/>
              <p:cNvSpPr>
                <a:spLocks noChangeArrowheads="1"/>
              </p:cNvSpPr>
              <p:nvPr/>
            </p:nvSpPr>
            <p:spPr bwMode="auto">
              <a:xfrm>
                <a:off x="2306" y="709"/>
                <a:ext cx="1164" cy="578"/>
              </a:xfrm>
              <a:prstGeom prst="ellipse">
                <a:avLst/>
              </a:prstGeom>
              <a:gradFill rotWithShape="1">
                <a:gsLst>
                  <a:gs pos="0">
                    <a:srgbClr val="E46E6E"/>
                  </a:gs>
                  <a:gs pos="100000">
                    <a:srgbClr val="321616">
                      <a:alpha val="81000"/>
                    </a:srgbClr>
                  </a:gs>
                </a:gsLst>
                <a:path path="shape">
                  <a:fillToRect l="50000" t="50000" r="50000" b="50000"/>
                </a:path>
              </a:gradFill>
              <a:ln w="76200" algn="ctr">
                <a:solidFill>
                  <a:srgbClr val="EEACAC">
                    <a:alpha val="41000"/>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endParaRPr lang="es-ES" sz="2400" b="0">
                  <a:solidFill>
                    <a:srgbClr val="FFFFFF"/>
                  </a:solidFill>
                  <a:effectLst>
                    <a:outerShdw blurRad="38100" dist="38100" dir="2700000" algn="tl">
                      <a:srgbClr val="000000"/>
                    </a:outerShdw>
                  </a:effectLst>
                  <a:latin typeface="Impact" pitchFamily="34" charset="0"/>
                  <a:cs typeface="Arial" charset="0"/>
                </a:endParaRPr>
              </a:p>
            </p:txBody>
          </p:sp>
        </p:grpSp>
        <p:sp>
          <p:nvSpPr>
            <p:cNvPr id="10" name="Text Box 14"/>
            <p:cNvSpPr txBox="1">
              <a:spLocks noChangeArrowheads="1"/>
            </p:cNvSpPr>
            <p:nvPr/>
          </p:nvSpPr>
          <p:spPr bwMode="auto">
            <a:xfrm>
              <a:off x="4705172" y="2189865"/>
              <a:ext cx="655908" cy="707689"/>
            </a:xfrm>
            <a:prstGeom prst="rect">
              <a:avLst/>
            </a:prstGeom>
            <a:noFill/>
            <a:ln w="9525">
              <a:noFill/>
              <a:miter lim="800000"/>
              <a:headEnd/>
              <a:tailEnd/>
            </a:ln>
            <a:effectLst>
              <a:outerShdw blurRad="101600" dist="63500" dir="3180000" algn="tl" rotWithShape="0">
                <a:prstClr val="black"/>
              </a:outerShdw>
            </a:effectLst>
          </p:spPr>
          <p:txBody>
            <a:bodyPr>
              <a:spAutoFit/>
            </a:bodyPr>
            <a:lstStyle/>
            <a:p>
              <a:pPr>
                <a:lnSpc>
                  <a:spcPct val="100000"/>
                </a:lnSpc>
                <a:spcBef>
                  <a:spcPct val="0"/>
                </a:spcBef>
                <a:buClrTx/>
                <a:buSzTx/>
                <a:defRPr/>
              </a:pPr>
              <a:r>
                <a:rPr lang="es-EC" sz="4000" b="0" dirty="0" smtClean="0">
                  <a:latin typeface="Impact" pitchFamily="34" charset="0"/>
                  <a:cs typeface="Arial" charset="0"/>
                </a:rPr>
                <a:t>6</a:t>
              </a:r>
              <a:endParaRPr lang="es-ES" sz="4000" b="0" dirty="0">
                <a:latin typeface="Impact" pitchFamily="34" charset="0"/>
                <a:cs typeface="Arial" charset="0"/>
              </a:endParaRPr>
            </a:p>
          </p:txBody>
        </p:sp>
      </p:grpSp>
      <p:sp>
        <p:nvSpPr>
          <p:cNvPr id="58374" name="AutoShape 32"/>
          <p:cNvSpPr>
            <a:spLocks noChangeArrowheads="1"/>
          </p:cNvSpPr>
          <p:nvPr/>
        </p:nvSpPr>
        <p:spPr bwMode="auto">
          <a:xfrm>
            <a:off x="-488950" y="4829175"/>
            <a:ext cx="10121900" cy="528638"/>
          </a:xfrm>
          <a:prstGeom prst="ellipse">
            <a:avLst/>
          </a:prstGeom>
          <a:gradFill rotWithShape="1">
            <a:gsLst>
              <a:gs pos="0">
                <a:srgbClr val="000000">
                  <a:alpha val="62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2000" b="0">
              <a:solidFill>
                <a:schemeClr val="tx1"/>
              </a:solidFill>
              <a:cs typeface="Arial" charset="0"/>
            </a:endParaRPr>
          </a:p>
        </p:txBody>
      </p:sp>
      <p:pic>
        <p:nvPicPr>
          <p:cNvPr id="58375" name="Picture 9" descr="espee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147" y="116632"/>
            <a:ext cx="770731" cy="768350"/>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1 Objeto"/>
          <p:cNvGraphicFramePr>
            <a:graphicFrameLocks noChangeAspect="1"/>
          </p:cNvGraphicFramePr>
          <p:nvPr>
            <p:extLst>
              <p:ext uri="{D42A27DB-BD31-4B8C-83A1-F6EECF244321}">
                <p14:modId xmlns:p14="http://schemas.microsoft.com/office/powerpoint/2010/main" val="663685006"/>
              </p:ext>
            </p:extLst>
          </p:nvPr>
        </p:nvGraphicFramePr>
        <p:xfrm>
          <a:off x="7885113" y="271463"/>
          <a:ext cx="941387" cy="925512"/>
        </p:xfrm>
        <a:graphic>
          <a:graphicData uri="http://schemas.openxmlformats.org/presentationml/2006/ole">
            <mc:AlternateContent xmlns:mc="http://schemas.openxmlformats.org/markup-compatibility/2006">
              <mc:Choice xmlns:v="urn:schemas-microsoft-com:vml" Requires="v">
                <p:oleObj spid="_x0000_s36942" name="Picture" r:id="rId6" imgW="4574540" imgH="3797300" progId="Word.Picture.8">
                  <p:embed/>
                </p:oleObj>
              </mc:Choice>
              <mc:Fallback>
                <p:oleObj name="Picture" r:id="rId6" imgW="4574540" imgH="3797300" progId="Word.Picture.8">
                  <p:embed/>
                  <p:pic>
                    <p:nvPicPr>
                      <p:cNvPr id="0" name="1 Obje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5113" y="271463"/>
                        <a:ext cx="941387"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20068309"/>
      </p:ext>
    </p:extLst>
  </p:cSld>
  <p:clrMapOvr>
    <a:masterClrMapping/>
  </p:clrMapOvr>
  <p:transition>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2 Título"/>
          <p:cNvSpPr txBox="1">
            <a:spLocks/>
          </p:cNvSpPr>
          <p:nvPr/>
        </p:nvSpPr>
        <p:spPr bwMode="auto">
          <a:xfrm>
            <a:off x="884238" y="1255713"/>
            <a:ext cx="7143750" cy="571897"/>
          </a:xfrm>
          <a:prstGeom prst="rect">
            <a:avLst/>
          </a:prstGeom>
          <a:solidFill>
            <a:srgbClr val="000000">
              <a:alpha val="28000"/>
            </a:srgbClr>
          </a:solidFill>
          <a:ln w="101600">
            <a:solidFill>
              <a:srgbClr val="000000">
                <a:alpha val="17000"/>
              </a:srgbClr>
            </a:solidFill>
            <a:round/>
            <a:headEnd/>
            <a:tailEnd/>
          </a:ln>
          <a:effectLst>
            <a:outerShdw blurRad="127000" dist="50800" dir="5400000" algn="t" rotWithShape="0">
              <a:prstClr val="black">
                <a:alpha val="54000"/>
              </a:prstClr>
            </a:outerShdw>
          </a:effectLst>
        </p:spPr>
        <p:txBody>
          <a:bodyPr/>
          <a:lstStyle/>
          <a:p>
            <a:pPr algn="ctr" eaLnBrk="0" hangingPunct="0">
              <a:lnSpc>
                <a:spcPct val="150000"/>
              </a:lnSpc>
              <a:spcBef>
                <a:spcPct val="0"/>
              </a:spcBef>
              <a:buClrTx/>
              <a:buSzTx/>
              <a:defRPr/>
            </a:pPr>
            <a:r>
              <a:rPr lang="es-AR" sz="2000" b="1" dirty="0">
                <a:solidFill>
                  <a:srgbClr val="FFFF00"/>
                </a:solidFill>
                <a:effectLst>
                  <a:outerShdw blurRad="38100" dist="38100" dir="2700000" algn="tl">
                    <a:srgbClr val="000000">
                      <a:alpha val="43137"/>
                    </a:srgbClr>
                  </a:outerShdw>
                </a:effectLst>
                <a:latin typeface="+mj-lt"/>
              </a:rPr>
              <a:t>PROBLEMA DE </a:t>
            </a:r>
            <a:r>
              <a:rPr lang="es-AR" sz="2000" b="1" dirty="0" smtClean="0">
                <a:solidFill>
                  <a:srgbClr val="FFFF00"/>
                </a:solidFill>
                <a:effectLst>
                  <a:outerShdw blurRad="38100" dist="38100" dir="2700000" algn="tl">
                    <a:srgbClr val="000000">
                      <a:alpha val="43137"/>
                    </a:srgbClr>
                  </a:outerShdw>
                </a:effectLst>
                <a:latin typeface="+mj-lt"/>
              </a:rPr>
              <a:t>INVESTIGACIÓN:</a:t>
            </a:r>
          </a:p>
          <a:p>
            <a:pPr eaLnBrk="0" hangingPunct="0">
              <a:lnSpc>
                <a:spcPct val="150000"/>
              </a:lnSpc>
              <a:spcBef>
                <a:spcPct val="0"/>
              </a:spcBef>
              <a:buClrTx/>
              <a:buSzTx/>
              <a:defRPr/>
            </a:pPr>
            <a:endParaRPr lang="es-AR" sz="2000" b="1" dirty="0">
              <a:solidFill>
                <a:srgbClr val="FFFF00"/>
              </a:solidFill>
              <a:effectLst>
                <a:outerShdw blurRad="38100" dist="38100" dir="2700000" algn="tl">
                  <a:srgbClr val="000000">
                    <a:alpha val="43137"/>
                  </a:srgbClr>
                </a:outerShdw>
              </a:effectLst>
              <a:latin typeface="+mj-lt"/>
            </a:endParaRPr>
          </a:p>
        </p:txBody>
      </p:sp>
      <p:grpSp>
        <p:nvGrpSpPr>
          <p:cNvPr id="13316" name="8 Grupo"/>
          <p:cNvGrpSpPr>
            <a:grpSpLocks/>
          </p:cNvGrpSpPr>
          <p:nvPr/>
        </p:nvGrpSpPr>
        <p:grpSpPr bwMode="auto">
          <a:xfrm>
            <a:off x="3921145" y="222671"/>
            <a:ext cx="1108075" cy="925513"/>
            <a:chOff x="4047898" y="1928804"/>
            <a:chExt cx="1594509" cy="1307480"/>
          </a:xfrm>
        </p:grpSpPr>
        <p:grpSp>
          <p:nvGrpSpPr>
            <p:cNvPr id="13319" name="Group 43"/>
            <p:cNvGrpSpPr>
              <a:grpSpLocks/>
            </p:cNvGrpSpPr>
            <p:nvPr/>
          </p:nvGrpSpPr>
          <p:grpSpPr bwMode="auto">
            <a:xfrm>
              <a:off x="4047898" y="1928804"/>
              <a:ext cx="1594509" cy="1307480"/>
              <a:chOff x="2135" y="709"/>
              <a:chExt cx="1516" cy="761"/>
            </a:xfrm>
          </p:grpSpPr>
          <p:sp>
            <p:nvSpPr>
              <p:cNvPr id="13321"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lnSpc>
                    <a:spcPct val="100000"/>
                  </a:lnSpc>
                  <a:spcBef>
                    <a:spcPct val="0"/>
                  </a:spcBef>
                  <a:buClrTx/>
                  <a:buSzTx/>
                </a:pPr>
                <a:endParaRPr lang="es-ES_tradnl" sz="2000" b="0">
                  <a:solidFill>
                    <a:schemeClr val="tx1"/>
                  </a:solidFill>
                  <a:cs typeface="Arial" charset="0"/>
                </a:endParaRPr>
              </a:p>
            </p:txBody>
          </p:sp>
          <p:sp>
            <p:nvSpPr>
              <p:cNvPr id="13" name="Oval 33"/>
              <p:cNvSpPr>
                <a:spLocks noChangeArrowheads="1"/>
              </p:cNvSpPr>
              <p:nvPr/>
            </p:nvSpPr>
            <p:spPr bwMode="auto">
              <a:xfrm>
                <a:off x="2306" y="709"/>
                <a:ext cx="1164" cy="578"/>
              </a:xfrm>
              <a:prstGeom prst="ellipse">
                <a:avLst/>
              </a:prstGeom>
              <a:gradFill rotWithShape="1">
                <a:gsLst>
                  <a:gs pos="0">
                    <a:srgbClr val="E46E6E"/>
                  </a:gs>
                  <a:gs pos="100000">
                    <a:srgbClr val="321616">
                      <a:alpha val="81000"/>
                    </a:srgbClr>
                  </a:gs>
                </a:gsLst>
                <a:path path="shape">
                  <a:fillToRect l="50000" t="50000" r="50000" b="50000"/>
                </a:path>
              </a:gradFill>
              <a:ln w="76200" algn="ctr">
                <a:solidFill>
                  <a:srgbClr val="EEACAC">
                    <a:alpha val="41000"/>
                  </a:srgbClr>
                </a:solidFill>
                <a:round/>
                <a:headEnd/>
                <a:tailEnd/>
              </a:ln>
              <a:effectLst>
                <a:outerShdw dist="63500" dir="3187806" algn="ctr" rotWithShape="0">
                  <a:schemeClr val="tx1">
                    <a:alpha val="50000"/>
                  </a:schemeClr>
                </a:outerShdw>
              </a:effectLst>
            </p:spPr>
            <p:txBody>
              <a:bodyPr wrap="none" anchor="ctr"/>
              <a:lstStyle/>
              <a:p>
                <a:pPr algn="ctr" eaLnBrk="0" hangingPunct="0">
                  <a:lnSpc>
                    <a:spcPct val="100000"/>
                  </a:lnSpc>
                  <a:spcBef>
                    <a:spcPct val="0"/>
                  </a:spcBef>
                  <a:buClrTx/>
                  <a:buSzTx/>
                  <a:defRPr/>
                </a:pPr>
                <a:endParaRPr lang="es-ES" sz="2400" b="0">
                  <a:solidFill>
                    <a:srgbClr val="FFFFFF"/>
                  </a:solidFill>
                  <a:effectLst>
                    <a:outerShdw blurRad="38100" dist="38100" dir="2700000" algn="tl">
                      <a:srgbClr val="000000"/>
                    </a:outerShdw>
                  </a:effectLst>
                  <a:latin typeface="Impact" pitchFamily="34" charset="0"/>
                  <a:cs typeface="Arial" charset="0"/>
                </a:endParaRPr>
              </a:p>
            </p:txBody>
          </p:sp>
        </p:grpSp>
        <p:sp>
          <p:nvSpPr>
            <p:cNvPr id="11" name="Text Box 14"/>
            <p:cNvSpPr txBox="1">
              <a:spLocks noChangeArrowheads="1"/>
            </p:cNvSpPr>
            <p:nvPr/>
          </p:nvSpPr>
          <p:spPr bwMode="auto">
            <a:xfrm>
              <a:off x="4500523" y="2071610"/>
              <a:ext cx="655908" cy="652198"/>
            </a:xfrm>
            <a:prstGeom prst="rect">
              <a:avLst/>
            </a:prstGeom>
            <a:noFill/>
            <a:ln w="9525">
              <a:noFill/>
              <a:miter lim="800000"/>
              <a:headEnd/>
              <a:tailEnd/>
            </a:ln>
            <a:effectLst>
              <a:outerShdw blurRad="101600" dist="63500" dir="3180000" algn="tl" rotWithShape="0">
                <a:prstClr val="black"/>
              </a:outerShdw>
            </a:effectLst>
          </p:spPr>
          <p:txBody>
            <a:bodyPr>
              <a:spAutoFit/>
            </a:bodyPr>
            <a:lstStyle/>
            <a:p>
              <a:pPr algn="ctr">
                <a:lnSpc>
                  <a:spcPct val="100000"/>
                </a:lnSpc>
                <a:spcBef>
                  <a:spcPct val="0"/>
                </a:spcBef>
                <a:buClrTx/>
                <a:buSzTx/>
                <a:defRPr/>
              </a:pPr>
              <a:r>
                <a:rPr lang="es-EC" sz="2400" b="0" dirty="0">
                  <a:latin typeface="Impact" pitchFamily="34" charset="0"/>
                  <a:cs typeface="Arial" charset="0"/>
                </a:rPr>
                <a:t>2</a:t>
              </a:r>
              <a:endParaRPr lang="es-ES" sz="2400" b="0" dirty="0">
                <a:latin typeface="Impact" pitchFamily="34" charset="0"/>
                <a:cs typeface="Arial" charset="0"/>
              </a:endParaRPr>
            </a:p>
          </p:txBody>
        </p:sp>
      </p:grpSp>
      <p:pic>
        <p:nvPicPr>
          <p:cNvPr id="13317" name="Picture 9" descr="espe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13" y="342900"/>
            <a:ext cx="770731" cy="768350"/>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1 Diagrama"/>
          <p:cNvGraphicFramePr/>
          <p:nvPr>
            <p:extLst>
              <p:ext uri="{D42A27DB-BD31-4B8C-83A1-F6EECF244321}">
                <p14:modId xmlns:p14="http://schemas.microsoft.com/office/powerpoint/2010/main" val="2039292263"/>
              </p:ext>
            </p:extLst>
          </p:nvPr>
        </p:nvGraphicFramePr>
        <p:xfrm>
          <a:off x="697537" y="2393504"/>
          <a:ext cx="7987926" cy="4464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13 Imagen" descr="SELLO POLICIA.jpg"/>
          <p:cNvPicPr/>
          <p:nvPr/>
        </p:nvPicPr>
        <p:blipFill>
          <a:blip r:embed="rId9">
            <a:lum/>
          </a:blip>
          <a:stretch>
            <a:fillRect/>
          </a:stretch>
        </p:blipFill>
        <p:spPr>
          <a:xfrm>
            <a:off x="8100392" y="342900"/>
            <a:ext cx="670347" cy="768350"/>
          </a:xfrm>
          <a:prstGeom prst="rect">
            <a:avLst/>
          </a:prstGeom>
          <a:noFill/>
          <a:ln>
            <a:noFill/>
          </a:ln>
        </p:spPr>
      </p:pic>
    </p:spTree>
    <p:extLst>
      <p:ext uri="{BB962C8B-B14F-4D97-AF65-F5344CB8AC3E}">
        <p14:creationId xmlns:p14="http://schemas.microsoft.com/office/powerpoint/2010/main" val="3782987126"/>
      </p:ext>
    </p:extLst>
  </p:cSld>
  <p:clrMapOvr>
    <a:masterClrMapping/>
  </p:clrMapOvr>
  <p:transition>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ChangeArrowheads="1"/>
          </p:cNvSpPr>
          <p:nvPr/>
        </p:nvSpPr>
        <p:spPr bwMode="auto">
          <a:xfrm>
            <a:off x="0"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lnSpc>
                <a:spcPct val="100000"/>
              </a:lnSpc>
              <a:spcBef>
                <a:spcPct val="0"/>
              </a:spcBef>
              <a:buClrTx/>
              <a:buSzTx/>
            </a:pPr>
            <a:endParaRPr lang="es-EC" b="0">
              <a:solidFill>
                <a:schemeClr val="tx1"/>
              </a:solidFill>
            </a:endParaRPr>
          </a:p>
        </p:txBody>
      </p:sp>
      <p:sp>
        <p:nvSpPr>
          <p:cNvPr id="23" name="Rectangle 30"/>
          <p:cNvSpPr>
            <a:spLocks noChangeArrowheads="1"/>
          </p:cNvSpPr>
          <p:nvPr/>
        </p:nvSpPr>
        <p:spPr bwMode="auto">
          <a:xfrm>
            <a:off x="971600" y="110988"/>
            <a:ext cx="5857875" cy="581025"/>
          </a:xfrm>
          <a:prstGeom prst="rect">
            <a:avLst/>
          </a:prstGeom>
          <a:noFill/>
          <a:ln w="9525" algn="ctr">
            <a:noFill/>
            <a:miter lim="800000"/>
            <a:headEnd/>
            <a:tailEnd/>
          </a:ln>
          <a:effectLst>
            <a:outerShdw dist="35921" dir="2700000" algn="ctr" rotWithShape="0">
              <a:schemeClr val="tx1"/>
            </a:outerShdw>
          </a:effectLst>
        </p:spPr>
        <p:txBody>
          <a:bodyPr anchor="ctr"/>
          <a:lstStyle/>
          <a:p>
            <a:pPr algn="ctr" eaLnBrk="0" hangingPunct="0">
              <a:lnSpc>
                <a:spcPct val="100000"/>
              </a:lnSpc>
              <a:spcBef>
                <a:spcPct val="0"/>
              </a:spcBef>
              <a:buClrTx/>
              <a:buSzTx/>
              <a:defRPr/>
            </a:pPr>
            <a:r>
              <a:rPr lang="es-ES_tradnl" sz="2400" b="0" dirty="0">
                <a:solidFill>
                  <a:srgbClr val="FFFF00"/>
                </a:solidFill>
                <a:latin typeface="Impact" pitchFamily="34" charset="0"/>
              </a:rPr>
              <a:t>CONCLUSIONES</a:t>
            </a:r>
          </a:p>
        </p:txBody>
      </p:sp>
      <p:sp>
        <p:nvSpPr>
          <p:cNvPr id="25" name="AutoShape 36"/>
          <p:cNvSpPr>
            <a:spLocks noChangeArrowheads="1"/>
          </p:cNvSpPr>
          <p:nvPr/>
        </p:nvSpPr>
        <p:spPr bwMode="auto">
          <a:xfrm>
            <a:off x="546100" y="902474"/>
            <a:ext cx="8140700" cy="1003697"/>
          </a:xfrm>
          <a:prstGeom prst="roundRect">
            <a:avLst>
              <a:gd name="adj" fmla="val 14491"/>
            </a:avLst>
          </a:prstGeom>
          <a:solidFill>
            <a:srgbClr val="112737">
              <a:alpha val="60001"/>
            </a:srgbClr>
          </a:solidFill>
          <a:ln w="76200" algn="ctr">
            <a:solidFill>
              <a:srgbClr val="FFFFFF">
                <a:alpha val="12000"/>
              </a:srgbClr>
            </a:solidFill>
            <a:round/>
            <a:headEnd/>
            <a:tailEnd/>
          </a:ln>
          <a:effectLst>
            <a:outerShdw dist="17961" dir="2700000" algn="ctr" rotWithShape="0">
              <a:srgbClr val="000000">
                <a:alpha val="0"/>
              </a:srgbClr>
            </a:outerShdw>
          </a:effectLst>
        </p:spPr>
        <p:txBody>
          <a:bodyPr>
            <a:spAutoFit/>
          </a:bodyPr>
          <a:lstStyle/>
          <a:p>
            <a:pPr lvl="0" algn="just">
              <a:buClr>
                <a:srgbClr val="49788D"/>
              </a:buClr>
              <a:buSzPct val="135000"/>
              <a:defRPr/>
            </a:pPr>
            <a:r>
              <a:rPr lang="es-ES" dirty="0"/>
              <a:t>Se comprueba la hipótesis de trabajo donde el programa extra-curricular si incide en el Rendimiento Académico de los alumnos del Liceo Policial de octavo de educación básica</a:t>
            </a:r>
            <a:endParaRPr lang="es-EC" b="1" dirty="0"/>
          </a:p>
        </p:txBody>
      </p:sp>
      <p:pic>
        <p:nvPicPr>
          <p:cNvPr id="60425" name="Picture 9" descr="espe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303" y="110988"/>
            <a:ext cx="626282" cy="684369"/>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2" name="AutoShape 36"/>
          <p:cNvSpPr>
            <a:spLocks noChangeArrowheads="1"/>
          </p:cNvSpPr>
          <p:nvPr/>
        </p:nvSpPr>
        <p:spPr bwMode="auto">
          <a:xfrm>
            <a:off x="524396" y="2204864"/>
            <a:ext cx="8077200" cy="1003697"/>
          </a:xfrm>
          <a:prstGeom prst="roundRect">
            <a:avLst>
              <a:gd name="adj" fmla="val 14491"/>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lvl="0" algn="just">
              <a:buClr>
                <a:srgbClr val="49788D"/>
              </a:buClr>
              <a:buSzPct val="135000"/>
              <a:defRPr/>
            </a:pPr>
            <a:r>
              <a:rPr lang="es-ES" dirty="0"/>
              <a:t>Se observa que la variabilidad de disciplinas deportivas si incide en el comportamiento educativo del alumnado mostrando predisposición, motivación y entusiasmo en sus estudios</a:t>
            </a:r>
            <a:endParaRPr lang="es-EC" b="1" dirty="0"/>
          </a:p>
        </p:txBody>
      </p:sp>
      <p:sp>
        <p:nvSpPr>
          <p:cNvPr id="24" name="AutoShape 36"/>
          <p:cNvSpPr>
            <a:spLocks noChangeArrowheads="1"/>
          </p:cNvSpPr>
          <p:nvPr/>
        </p:nvSpPr>
        <p:spPr bwMode="auto">
          <a:xfrm>
            <a:off x="549007" y="3573016"/>
            <a:ext cx="8077200" cy="1304806"/>
          </a:xfrm>
          <a:prstGeom prst="roundRect">
            <a:avLst>
              <a:gd name="adj" fmla="val 14491"/>
            </a:avLst>
          </a:prstGeom>
          <a:solidFill>
            <a:srgbClr val="112737">
              <a:alpha val="60001"/>
            </a:srgbClr>
          </a:solidFill>
          <a:ln w="76200" algn="ctr">
            <a:solidFill>
              <a:srgbClr val="FFFFFF">
                <a:alpha val="12000"/>
              </a:srgbClr>
            </a:solidFill>
            <a:round/>
            <a:headEnd/>
            <a:tailEnd/>
          </a:ln>
          <a:effectLst>
            <a:outerShdw dist="17961" dir="2700000" algn="ctr" rotWithShape="0">
              <a:srgbClr val="000000">
                <a:alpha val="0"/>
              </a:srgbClr>
            </a:outerShdw>
          </a:effectLst>
        </p:spPr>
        <p:txBody>
          <a:bodyPr>
            <a:spAutoFit/>
          </a:bodyPr>
          <a:lstStyle/>
          <a:p>
            <a:pPr lvl="0"/>
            <a:r>
              <a:rPr lang="es-MX" dirty="0"/>
              <a:t>Se observa que en la signatura de matemáticas tiene una gran influencia en el rendimiento ya que incentiva a la exigencia cognitiva demostrando que en la calificación más significativa  existe una superación de 1,82 décimas en el promedio de todos los estudiantes </a:t>
            </a:r>
            <a:endParaRPr lang="es-EC" b="1" dirty="0"/>
          </a:p>
        </p:txBody>
      </p:sp>
      <p:graphicFrame>
        <p:nvGraphicFramePr>
          <p:cNvPr id="2" name="1 Objeto"/>
          <p:cNvGraphicFramePr>
            <a:graphicFrameLocks noChangeAspect="1"/>
          </p:cNvGraphicFramePr>
          <p:nvPr>
            <p:extLst>
              <p:ext uri="{D42A27DB-BD31-4B8C-83A1-F6EECF244321}">
                <p14:modId xmlns:p14="http://schemas.microsoft.com/office/powerpoint/2010/main" val="848483012"/>
              </p:ext>
            </p:extLst>
          </p:nvPr>
        </p:nvGraphicFramePr>
        <p:xfrm>
          <a:off x="8028384" y="124114"/>
          <a:ext cx="869379" cy="778360"/>
        </p:xfrm>
        <a:graphic>
          <a:graphicData uri="http://schemas.openxmlformats.org/presentationml/2006/ole">
            <mc:AlternateContent xmlns:mc="http://schemas.openxmlformats.org/markup-compatibility/2006">
              <mc:Choice xmlns:v="urn:schemas-microsoft-com:vml" Requires="v">
                <p:oleObj spid="_x0000_s37967" name="Picture" r:id="rId5" imgW="4574540" imgH="3797300" progId="Word.Picture.8">
                  <p:embed/>
                </p:oleObj>
              </mc:Choice>
              <mc:Fallback>
                <p:oleObj name="Picture" r:id="rId5" imgW="4574540" imgH="3797300" progId="Word.Picture.8">
                  <p:embed/>
                  <p:pic>
                    <p:nvPicPr>
                      <p:cNvPr id="0" name="1 Obj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8384" y="124114"/>
                        <a:ext cx="869379" cy="778360"/>
                      </a:xfrm>
                      <a:prstGeom prst="rect">
                        <a:avLst/>
                      </a:prstGeom>
                      <a:noFill/>
                      <a:ln>
                        <a:noFill/>
                      </a:ln>
                    </p:spPr>
                  </p:pic>
                </p:oleObj>
              </mc:Fallback>
            </mc:AlternateContent>
          </a:graphicData>
        </a:graphic>
      </p:graphicFrame>
      <p:sp>
        <p:nvSpPr>
          <p:cNvPr id="10" name="9 Terminador"/>
          <p:cNvSpPr/>
          <p:nvPr/>
        </p:nvSpPr>
        <p:spPr>
          <a:xfrm>
            <a:off x="1906613" y="90232"/>
            <a:ext cx="4752528" cy="648072"/>
          </a:xfrm>
          <a:prstGeom prst="flowChartTermina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S_tradnl" dirty="0" smtClean="0">
              <a:solidFill>
                <a:srgbClr val="FFFF00"/>
              </a:solidFill>
              <a:latin typeface="Impact" pitchFamily="34" charset="0"/>
            </a:endParaRPr>
          </a:p>
          <a:p>
            <a:pPr algn="ctr"/>
            <a:r>
              <a:rPr lang="es-ES_tradnl" sz="2400" dirty="0" smtClean="0">
                <a:solidFill>
                  <a:srgbClr val="FFFF00"/>
                </a:solidFill>
                <a:latin typeface="Impact" pitchFamily="34" charset="0"/>
              </a:rPr>
              <a:t>CONCLUSIONES</a:t>
            </a:r>
            <a:endParaRPr lang="es-ES_tradnl" sz="2400" dirty="0">
              <a:solidFill>
                <a:srgbClr val="FFFF00"/>
              </a:solidFill>
              <a:latin typeface="Impact" pitchFamily="34" charset="0"/>
            </a:endParaRPr>
          </a:p>
          <a:p>
            <a:pPr algn="ctr"/>
            <a:endParaRPr lang="es-EC" dirty="0"/>
          </a:p>
        </p:txBody>
      </p:sp>
    </p:spTree>
    <p:extLst>
      <p:ext uri="{BB962C8B-B14F-4D97-AF65-F5344CB8AC3E}">
        <p14:creationId xmlns:p14="http://schemas.microsoft.com/office/powerpoint/2010/main" val="2933694361"/>
      </p:ext>
    </p:extLst>
  </p:cSld>
  <p:clrMapOvr>
    <a:masterClrMapping/>
  </p:clrMapOvr>
  <p:transition>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lnSpc>
                <a:spcPct val="100000"/>
              </a:lnSpc>
              <a:spcBef>
                <a:spcPct val="0"/>
              </a:spcBef>
              <a:buClrTx/>
              <a:buSzTx/>
            </a:pPr>
            <a:endParaRPr lang="es-EC" sz="1800" b="0">
              <a:solidFill>
                <a:schemeClr val="tx1"/>
              </a:solidFill>
            </a:endParaRPr>
          </a:p>
        </p:txBody>
      </p:sp>
      <p:sp>
        <p:nvSpPr>
          <p:cNvPr id="23" name="Rectangle 30"/>
          <p:cNvSpPr>
            <a:spLocks noChangeArrowheads="1"/>
          </p:cNvSpPr>
          <p:nvPr/>
        </p:nvSpPr>
        <p:spPr bwMode="auto">
          <a:xfrm>
            <a:off x="1187624" y="58737"/>
            <a:ext cx="5857875" cy="581025"/>
          </a:xfrm>
          <a:prstGeom prst="rect">
            <a:avLst/>
          </a:prstGeom>
          <a:noFill/>
          <a:ln w="9525" algn="ctr">
            <a:noFill/>
            <a:miter lim="800000"/>
            <a:headEnd/>
            <a:tailEnd/>
          </a:ln>
          <a:effectLst>
            <a:outerShdw dist="35921" dir="2700000" algn="ctr" rotWithShape="0">
              <a:schemeClr val="tx1"/>
            </a:outerShdw>
          </a:effectLst>
        </p:spPr>
        <p:txBody>
          <a:bodyPr anchor="ctr"/>
          <a:lstStyle/>
          <a:p>
            <a:pPr algn="ctr" eaLnBrk="0" hangingPunct="0">
              <a:lnSpc>
                <a:spcPct val="100000"/>
              </a:lnSpc>
              <a:spcBef>
                <a:spcPct val="0"/>
              </a:spcBef>
              <a:buClrTx/>
              <a:buSzTx/>
              <a:defRPr/>
            </a:pPr>
            <a:r>
              <a:rPr lang="es-ES_tradnl" sz="2700" b="0" dirty="0">
                <a:solidFill>
                  <a:srgbClr val="FFFF00"/>
                </a:solidFill>
                <a:latin typeface="Impact" pitchFamily="34" charset="0"/>
              </a:rPr>
              <a:t>CONCLUSIONES</a:t>
            </a:r>
          </a:p>
        </p:txBody>
      </p:sp>
      <p:pic>
        <p:nvPicPr>
          <p:cNvPr id="61449" name="Picture 9" descr="espe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58737"/>
            <a:ext cx="1008112" cy="1066007"/>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2" name="AutoShape 36"/>
          <p:cNvSpPr>
            <a:spLocks noChangeArrowheads="1"/>
          </p:cNvSpPr>
          <p:nvPr/>
        </p:nvSpPr>
        <p:spPr bwMode="auto">
          <a:xfrm>
            <a:off x="611560" y="3573016"/>
            <a:ext cx="8077200" cy="1003697"/>
          </a:xfrm>
          <a:prstGeom prst="roundRect">
            <a:avLst>
              <a:gd name="adj" fmla="val 14491"/>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lvl="0"/>
            <a:r>
              <a:rPr lang="es-MX" dirty="0"/>
              <a:t>Se determina el acoplamiento de disciplina de mayor practica por parte de los estudiantes y actividades competitivas en el rendimiento académica lo que motiva y provoca una auto exigencia académica por parte del alumnado </a:t>
            </a:r>
            <a:endParaRPr lang="es-EC" b="1" dirty="0"/>
          </a:p>
        </p:txBody>
      </p:sp>
      <p:sp>
        <p:nvSpPr>
          <p:cNvPr id="24" name="AutoShape 36"/>
          <p:cNvSpPr>
            <a:spLocks noChangeArrowheads="1"/>
          </p:cNvSpPr>
          <p:nvPr/>
        </p:nvSpPr>
        <p:spPr bwMode="auto">
          <a:xfrm>
            <a:off x="679636" y="5257284"/>
            <a:ext cx="8077200" cy="1304806"/>
          </a:xfrm>
          <a:prstGeom prst="roundRect">
            <a:avLst>
              <a:gd name="adj" fmla="val 14491"/>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just"/>
            <a:r>
              <a:rPr lang="es-MX" dirty="0"/>
              <a:t>El apoyo administrativo y directivos promueve el interés y seguridad por parte de los estudiantes llevando a una práctica de mayor interés y disciplina por parte del alumnado </a:t>
            </a:r>
            <a:endParaRPr lang="es-EC" b="1" dirty="0"/>
          </a:p>
          <a:p>
            <a:pPr lvl="0" algn="just"/>
            <a:endParaRPr lang="es-EC" b="1" dirty="0"/>
          </a:p>
        </p:txBody>
      </p:sp>
      <p:sp>
        <p:nvSpPr>
          <p:cNvPr id="14" name="AutoShape 36"/>
          <p:cNvSpPr>
            <a:spLocks noChangeArrowheads="1"/>
          </p:cNvSpPr>
          <p:nvPr/>
        </p:nvSpPr>
        <p:spPr bwMode="auto">
          <a:xfrm>
            <a:off x="533400" y="1196752"/>
            <a:ext cx="8077200" cy="1907024"/>
          </a:xfrm>
          <a:prstGeom prst="roundRect">
            <a:avLst>
              <a:gd name="adj" fmla="val 14491"/>
            </a:avLst>
          </a:prstGeom>
          <a:solidFill>
            <a:srgbClr val="112737">
              <a:alpha val="60001"/>
            </a:srgbClr>
          </a:solidFill>
          <a:ln w="76200" algn="ctr">
            <a:solidFill>
              <a:srgbClr val="FFFFFF">
                <a:alpha val="12000"/>
              </a:srgbClr>
            </a:solidFill>
            <a:round/>
            <a:headEnd/>
            <a:tailEnd/>
          </a:ln>
          <a:effectLst>
            <a:outerShdw dist="17961" dir="2700000" algn="ctr" rotWithShape="0">
              <a:srgbClr val="000000">
                <a:alpha val="0"/>
              </a:srgbClr>
            </a:outerShdw>
          </a:effectLst>
        </p:spPr>
        <p:txBody>
          <a:bodyPr>
            <a:spAutoFit/>
          </a:bodyPr>
          <a:lstStyle/>
          <a:p>
            <a:r>
              <a:rPr lang="es-MX" dirty="0"/>
              <a:t>En la asignatura de Ciencias Sociales se observa que el promedio total de calificación obtenida existe una superación de 1,94 décimas, en la mediana se supera por 1,69 décimas, desviación estándar una disminución del 0,52 décimas, calificación  máxima un aumento de 0,39 décimas siendo la primera asignatura de mayor rendimiento.</a:t>
            </a:r>
            <a:endParaRPr lang="es-EC" b="1" dirty="0"/>
          </a:p>
          <a:p>
            <a:pPr lvl="0"/>
            <a:endParaRPr lang="es-EC" b="1" dirty="0"/>
          </a:p>
        </p:txBody>
      </p:sp>
      <p:graphicFrame>
        <p:nvGraphicFramePr>
          <p:cNvPr id="2" name="1 Objeto"/>
          <p:cNvGraphicFramePr>
            <a:graphicFrameLocks noChangeAspect="1"/>
          </p:cNvGraphicFramePr>
          <p:nvPr>
            <p:extLst>
              <p:ext uri="{D42A27DB-BD31-4B8C-83A1-F6EECF244321}">
                <p14:modId xmlns:p14="http://schemas.microsoft.com/office/powerpoint/2010/main" val="2619256197"/>
              </p:ext>
            </p:extLst>
          </p:nvPr>
        </p:nvGraphicFramePr>
        <p:xfrm>
          <a:off x="8028384" y="106309"/>
          <a:ext cx="941387" cy="925512"/>
        </p:xfrm>
        <a:graphic>
          <a:graphicData uri="http://schemas.openxmlformats.org/presentationml/2006/ole">
            <mc:AlternateContent xmlns:mc="http://schemas.openxmlformats.org/markup-compatibility/2006">
              <mc:Choice xmlns:v="urn:schemas-microsoft-com:vml" Requires="v">
                <p:oleObj spid="_x0000_s38992" name="Picture" r:id="rId5" imgW="4574540" imgH="3797300" progId="Word.Picture.8">
                  <p:embed/>
                </p:oleObj>
              </mc:Choice>
              <mc:Fallback>
                <p:oleObj name="Picture" r:id="rId5" imgW="4574540" imgH="3797300" progId="Word.Picture.8">
                  <p:embed/>
                  <p:pic>
                    <p:nvPicPr>
                      <p:cNvPr id="0" name="1 Obj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8384" y="106309"/>
                        <a:ext cx="941387"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8 Terminador"/>
          <p:cNvSpPr/>
          <p:nvPr/>
        </p:nvSpPr>
        <p:spPr>
          <a:xfrm>
            <a:off x="1906613" y="90232"/>
            <a:ext cx="4752528" cy="648072"/>
          </a:xfrm>
          <a:prstGeom prst="flowChartTermina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S_tradnl" dirty="0" smtClean="0">
              <a:solidFill>
                <a:srgbClr val="FFFF00"/>
              </a:solidFill>
              <a:latin typeface="Impact" pitchFamily="34" charset="0"/>
            </a:endParaRPr>
          </a:p>
          <a:p>
            <a:pPr algn="ctr"/>
            <a:r>
              <a:rPr lang="es-ES_tradnl" sz="2400" dirty="0" smtClean="0">
                <a:solidFill>
                  <a:srgbClr val="FFFF00"/>
                </a:solidFill>
                <a:latin typeface="Impact" pitchFamily="34" charset="0"/>
              </a:rPr>
              <a:t>CONCLUSIONES</a:t>
            </a:r>
            <a:endParaRPr lang="es-ES_tradnl" sz="2400" dirty="0">
              <a:solidFill>
                <a:srgbClr val="FFFF00"/>
              </a:solidFill>
              <a:latin typeface="Impact" pitchFamily="34" charset="0"/>
            </a:endParaRPr>
          </a:p>
          <a:p>
            <a:pPr algn="ctr"/>
            <a:endParaRPr lang="es-EC" dirty="0"/>
          </a:p>
        </p:txBody>
      </p:sp>
    </p:spTree>
    <p:extLst>
      <p:ext uri="{BB962C8B-B14F-4D97-AF65-F5344CB8AC3E}">
        <p14:creationId xmlns:p14="http://schemas.microsoft.com/office/powerpoint/2010/main" val="515327255"/>
      </p:ext>
    </p:extLst>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ChangeArrowheads="1"/>
          </p:cNvSpPr>
          <p:nvPr/>
        </p:nvSpPr>
        <p:spPr bwMode="auto">
          <a:xfrm>
            <a:off x="0"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lnSpc>
                <a:spcPct val="100000"/>
              </a:lnSpc>
              <a:spcBef>
                <a:spcPct val="0"/>
              </a:spcBef>
              <a:buClrTx/>
              <a:buSzTx/>
            </a:pPr>
            <a:endParaRPr lang="es-EC" b="0">
              <a:solidFill>
                <a:schemeClr val="tx1"/>
              </a:solidFill>
            </a:endParaRPr>
          </a:p>
        </p:txBody>
      </p:sp>
      <p:sp>
        <p:nvSpPr>
          <p:cNvPr id="23" name="Rectangle 30"/>
          <p:cNvSpPr>
            <a:spLocks noChangeArrowheads="1"/>
          </p:cNvSpPr>
          <p:nvPr/>
        </p:nvSpPr>
        <p:spPr bwMode="auto">
          <a:xfrm>
            <a:off x="801266" y="50667"/>
            <a:ext cx="5857875" cy="581025"/>
          </a:xfrm>
          <a:prstGeom prst="rect">
            <a:avLst/>
          </a:prstGeom>
          <a:noFill/>
          <a:ln w="9525" algn="ctr">
            <a:noFill/>
            <a:miter lim="800000"/>
            <a:headEnd/>
            <a:tailEnd/>
          </a:ln>
          <a:effectLst>
            <a:outerShdw dist="35921" dir="2700000" algn="ctr" rotWithShape="0">
              <a:schemeClr val="tx1"/>
            </a:outerShdw>
          </a:effectLst>
        </p:spPr>
        <p:txBody>
          <a:bodyPr anchor="ctr"/>
          <a:lstStyle/>
          <a:p>
            <a:pPr algn="ctr" eaLnBrk="0" hangingPunct="0">
              <a:lnSpc>
                <a:spcPct val="100000"/>
              </a:lnSpc>
              <a:spcBef>
                <a:spcPct val="0"/>
              </a:spcBef>
              <a:buClrTx/>
              <a:buSzTx/>
              <a:defRPr/>
            </a:pPr>
            <a:endParaRPr lang="es-ES_tradnl" sz="2400" b="0" dirty="0">
              <a:solidFill>
                <a:srgbClr val="FFFF00"/>
              </a:solidFill>
              <a:latin typeface="Impact" pitchFamily="34" charset="0"/>
            </a:endParaRPr>
          </a:p>
        </p:txBody>
      </p:sp>
      <p:sp>
        <p:nvSpPr>
          <p:cNvPr id="63496" name="AutoShape 32"/>
          <p:cNvSpPr>
            <a:spLocks noChangeArrowheads="1"/>
          </p:cNvSpPr>
          <p:nvPr/>
        </p:nvSpPr>
        <p:spPr bwMode="auto">
          <a:xfrm>
            <a:off x="2123728" y="6445208"/>
            <a:ext cx="5786438" cy="431800"/>
          </a:xfrm>
          <a:prstGeom prst="roundRect">
            <a:avLst>
              <a:gd name="adj" fmla="val 16667"/>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b="0">
              <a:solidFill>
                <a:schemeClr val="tx1"/>
              </a:solidFill>
              <a:cs typeface="Arial" charset="0"/>
            </a:endParaRPr>
          </a:p>
        </p:txBody>
      </p:sp>
      <p:pic>
        <p:nvPicPr>
          <p:cNvPr id="63497" name="Picture 9" descr="espe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65" y="49079"/>
            <a:ext cx="668387" cy="730379"/>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15" name="AutoShape 36"/>
          <p:cNvSpPr>
            <a:spLocks noChangeArrowheads="1"/>
          </p:cNvSpPr>
          <p:nvPr/>
        </p:nvSpPr>
        <p:spPr bwMode="auto">
          <a:xfrm>
            <a:off x="549672" y="849943"/>
            <a:ext cx="8325470" cy="1003697"/>
          </a:xfrm>
          <a:prstGeom prst="roundRect">
            <a:avLst>
              <a:gd name="adj" fmla="val 14491"/>
            </a:avLst>
          </a:prstGeom>
          <a:solidFill>
            <a:srgbClr val="112737">
              <a:alpha val="60001"/>
            </a:srgbClr>
          </a:solidFill>
          <a:ln w="76200" algn="ctr">
            <a:solidFill>
              <a:srgbClr val="FFFFFF">
                <a:alpha val="12000"/>
              </a:srgbClr>
            </a:solidFill>
            <a:round/>
            <a:headEnd/>
            <a:tailEnd/>
          </a:ln>
          <a:effectLst>
            <a:outerShdw dist="17961" dir="2700000" algn="ctr" rotWithShape="0">
              <a:srgbClr val="000000">
                <a:alpha val="0"/>
              </a:srgbClr>
            </a:outerShdw>
          </a:effectLst>
        </p:spPr>
        <p:txBody>
          <a:bodyPr wrap="square">
            <a:spAutoFit/>
          </a:bodyPr>
          <a:lstStyle/>
          <a:p>
            <a:pPr algn="just">
              <a:buClr>
                <a:srgbClr val="49788D"/>
              </a:buClr>
              <a:buSzPct val="135000"/>
              <a:defRPr/>
            </a:pPr>
            <a:r>
              <a:rPr lang="es-MX" dirty="0"/>
              <a:t>Estructurar programas extracurriculares en las diferentes instituciones educativas ya que estas promueven el interés y motivación por las actividades académicas </a:t>
            </a:r>
            <a:endParaRPr lang="es-EC" b="1" dirty="0"/>
          </a:p>
          <a:p>
            <a:pPr lvl="0" algn="just">
              <a:buClr>
                <a:srgbClr val="49788D"/>
              </a:buClr>
              <a:buSzPct val="135000"/>
              <a:defRPr/>
            </a:pPr>
            <a:endParaRPr lang="es-EC" b="1" dirty="0"/>
          </a:p>
        </p:txBody>
      </p:sp>
      <p:sp>
        <p:nvSpPr>
          <p:cNvPr id="11" name="AutoShape 36"/>
          <p:cNvSpPr>
            <a:spLocks noChangeArrowheads="1"/>
          </p:cNvSpPr>
          <p:nvPr/>
        </p:nvSpPr>
        <p:spPr bwMode="auto">
          <a:xfrm>
            <a:off x="549672" y="2060848"/>
            <a:ext cx="8325470" cy="1003697"/>
          </a:xfrm>
          <a:prstGeom prst="roundRect">
            <a:avLst>
              <a:gd name="adj" fmla="val 14491"/>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just">
              <a:buClr>
                <a:srgbClr val="49788D"/>
              </a:buClr>
              <a:buSzPct val="135000"/>
              <a:defRPr/>
            </a:pPr>
            <a:r>
              <a:rPr lang="es-MX" dirty="0"/>
              <a:t>Dar prioridad a diferentes disciplinas deportivas ya que promueven el interés con mayor eficacia por la variabilidad de habilidades que pueden desarrollar.</a:t>
            </a:r>
            <a:endParaRPr lang="es-EC" b="1" dirty="0"/>
          </a:p>
          <a:p>
            <a:pPr lvl="0" algn="just">
              <a:buClr>
                <a:srgbClr val="49788D"/>
              </a:buClr>
              <a:buSzPct val="135000"/>
              <a:defRPr/>
            </a:pPr>
            <a:endParaRPr lang="es-EC" b="1" dirty="0"/>
          </a:p>
        </p:txBody>
      </p:sp>
      <p:sp>
        <p:nvSpPr>
          <p:cNvPr id="12" name="AutoShape 36"/>
          <p:cNvSpPr>
            <a:spLocks noChangeArrowheads="1"/>
          </p:cNvSpPr>
          <p:nvPr/>
        </p:nvSpPr>
        <p:spPr bwMode="auto">
          <a:xfrm>
            <a:off x="549672" y="3365738"/>
            <a:ext cx="8325470" cy="702588"/>
          </a:xfrm>
          <a:prstGeom prst="roundRect">
            <a:avLst>
              <a:gd name="adj" fmla="val 14491"/>
            </a:avLst>
          </a:prstGeom>
          <a:solidFill>
            <a:srgbClr val="112737">
              <a:alpha val="60001"/>
            </a:srgbClr>
          </a:solidFill>
          <a:ln w="76200" algn="ctr">
            <a:solidFill>
              <a:srgbClr val="FFFFFF">
                <a:alpha val="12000"/>
              </a:srgbClr>
            </a:solidFill>
            <a:round/>
            <a:headEnd/>
            <a:tailEnd/>
          </a:ln>
          <a:effectLst>
            <a:outerShdw dist="17961" dir="2700000" algn="ctr" rotWithShape="0">
              <a:srgbClr val="000000">
                <a:alpha val="0"/>
              </a:srgbClr>
            </a:outerShdw>
          </a:effectLst>
        </p:spPr>
        <p:txBody>
          <a:bodyPr wrap="square">
            <a:spAutoFit/>
          </a:bodyPr>
          <a:lstStyle/>
          <a:p>
            <a:pPr algn="just">
              <a:buClr>
                <a:srgbClr val="49788D"/>
              </a:buClr>
              <a:buSzPct val="135000"/>
              <a:defRPr/>
            </a:pPr>
            <a:r>
              <a:rPr lang="es-ES" dirty="0"/>
              <a:t>Se recomienda la participación competitiva en las diferentes disciplinas deportivas ya que colaboran en la constancia de la aplicación de los contenidos deportivos</a:t>
            </a:r>
            <a:endParaRPr lang="es-EC" b="1" dirty="0"/>
          </a:p>
        </p:txBody>
      </p:sp>
      <p:sp>
        <p:nvSpPr>
          <p:cNvPr id="13" name="AutoShape 36"/>
          <p:cNvSpPr>
            <a:spLocks noChangeArrowheads="1"/>
          </p:cNvSpPr>
          <p:nvPr/>
        </p:nvSpPr>
        <p:spPr bwMode="auto">
          <a:xfrm>
            <a:off x="549672" y="4333572"/>
            <a:ext cx="8325470" cy="702588"/>
          </a:xfrm>
          <a:prstGeom prst="roundRect">
            <a:avLst>
              <a:gd name="adj" fmla="val 14491"/>
            </a:avLst>
          </a:prstGeom>
          <a:ln>
            <a:headEnd/>
            <a:tailEnd/>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es-MX" dirty="0"/>
              <a:t>La aplicación ordenada y sistemáticas de los fundamentos deportivos eficientes son  útiles en la vida diaria de los estudiantes  </a:t>
            </a:r>
            <a:endParaRPr lang="es-EC" b="1" dirty="0"/>
          </a:p>
        </p:txBody>
      </p:sp>
      <p:sp>
        <p:nvSpPr>
          <p:cNvPr id="16" name="AutoShape 36"/>
          <p:cNvSpPr>
            <a:spLocks noChangeArrowheads="1"/>
          </p:cNvSpPr>
          <p:nvPr/>
        </p:nvSpPr>
        <p:spPr bwMode="auto">
          <a:xfrm>
            <a:off x="642057" y="5229200"/>
            <a:ext cx="8140700" cy="1003697"/>
          </a:xfrm>
          <a:prstGeom prst="roundRect">
            <a:avLst>
              <a:gd name="adj" fmla="val 14491"/>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lvl="0" algn="just"/>
            <a:r>
              <a:rPr lang="es-ES" dirty="0"/>
              <a:t>Desarrollar actividades que involucren a los docentes de cada una de las asignaturas para promover la confianza y camaradería en toda la institución educativa</a:t>
            </a:r>
            <a:endParaRPr lang="es-EC" b="1" dirty="0"/>
          </a:p>
        </p:txBody>
      </p:sp>
      <p:graphicFrame>
        <p:nvGraphicFramePr>
          <p:cNvPr id="2" name="1 Objeto"/>
          <p:cNvGraphicFramePr>
            <a:graphicFrameLocks noChangeAspect="1"/>
          </p:cNvGraphicFramePr>
          <p:nvPr>
            <p:extLst>
              <p:ext uri="{D42A27DB-BD31-4B8C-83A1-F6EECF244321}">
                <p14:modId xmlns:p14="http://schemas.microsoft.com/office/powerpoint/2010/main" val="377020230"/>
              </p:ext>
            </p:extLst>
          </p:nvPr>
        </p:nvGraphicFramePr>
        <p:xfrm>
          <a:off x="7896840" y="106363"/>
          <a:ext cx="941387" cy="673095"/>
        </p:xfrm>
        <a:graphic>
          <a:graphicData uri="http://schemas.openxmlformats.org/presentationml/2006/ole">
            <mc:AlternateContent xmlns:mc="http://schemas.openxmlformats.org/markup-compatibility/2006">
              <mc:Choice xmlns:v="urn:schemas-microsoft-com:vml" Requires="v">
                <p:oleObj spid="_x0000_s41037" name="Picture" r:id="rId5" imgW="4574540" imgH="3797300" progId="Word.Picture.8">
                  <p:embed/>
                </p:oleObj>
              </mc:Choice>
              <mc:Fallback>
                <p:oleObj name="Picture" r:id="rId5" imgW="4574540" imgH="3797300" progId="Word.Picture.8">
                  <p:embed/>
                  <p:pic>
                    <p:nvPicPr>
                      <p:cNvPr id="0" name="1 Obj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6840" y="106363"/>
                        <a:ext cx="941387" cy="673095"/>
                      </a:xfrm>
                      <a:prstGeom prst="rect">
                        <a:avLst/>
                      </a:prstGeom>
                      <a:noFill/>
                      <a:ln>
                        <a:noFill/>
                      </a:ln>
                    </p:spPr>
                  </p:pic>
                </p:oleObj>
              </mc:Fallback>
            </mc:AlternateContent>
          </a:graphicData>
        </a:graphic>
      </p:graphicFrame>
      <p:sp>
        <p:nvSpPr>
          <p:cNvPr id="3" name="2 Terminador"/>
          <p:cNvSpPr/>
          <p:nvPr/>
        </p:nvSpPr>
        <p:spPr>
          <a:xfrm>
            <a:off x="1906613" y="90232"/>
            <a:ext cx="4752528" cy="648072"/>
          </a:xfrm>
          <a:prstGeom prst="flowChartTermina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S_tradnl" dirty="0" smtClean="0">
              <a:solidFill>
                <a:srgbClr val="FFFF00"/>
              </a:solidFill>
              <a:latin typeface="Impact" pitchFamily="34" charset="0"/>
            </a:endParaRPr>
          </a:p>
          <a:p>
            <a:pPr algn="ctr"/>
            <a:r>
              <a:rPr lang="es-ES_tradnl" sz="2400" dirty="0" smtClean="0">
                <a:solidFill>
                  <a:srgbClr val="FFFF00"/>
                </a:solidFill>
                <a:latin typeface="Impact" pitchFamily="34" charset="0"/>
              </a:rPr>
              <a:t>RECOMENDACIONES</a:t>
            </a:r>
            <a:endParaRPr lang="es-ES_tradnl" sz="2400" dirty="0">
              <a:solidFill>
                <a:srgbClr val="FFFF00"/>
              </a:solidFill>
              <a:latin typeface="Impact" pitchFamily="34" charset="0"/>
            </a:endParaRPr>
          </a:p>
          <a:p>
            <a:pPr algn="ctr"/>
            <a:endParaRPr lang="es-EC" dirty="0"/>
          </a:p>
        </p:txBody>
      </p:sp>
    </p:spTree>
    <p:extLst>
      <p:ext uri="{BB962C8B-B14F-4D97-AF65-F5344CB8AC3E}">
        <p14:creationId xmlns:p14="http://schemas.microsoft.com/office/powerpoint/2010/main" val="163630579"/>
      </p:ext>
    </p:extLst>
  </p:cSld>
  <p:clrMapOvr>
    <a:masterClrMapping/>
  </p:clrMapOvr>
  <p:transition>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erminador"/>
          <p:cNvSpPr/>
          <p:nvPr/>
        </p:nvSpPr>
        <p:spPr>
          <a:xfrm>
            <a:off x="2407206" y="425565"/>
            <a:ext cx="4392488" cy="476732"/>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smtClean="0">
              <a:solidFill>
                <a:srgbClr val="FFFF00"/>
              </a:solidFill>
              <a:latin typeface="Impact" pitchFamily="34" charset="0"/>
            </a:endParaRPr>
          </a:p>
          <a:p>
            <a:pPr algn="ctr"/>
            <a:r>
              <a:rPr lang="es-ES_tradnl" sz="2400" dirty="0" smtClean="0">
                <a:solidFill>
                  <a:srgbClr val="FFFF00"/>
                </a:solidFill>
                <a:latin typeface="Impact" pitchFamily="34" charset="0"/>
              </a:rPr>
              <a:t>BIBLIOGRAFIA</a:t>
            </a:r>
            <a:endParaRPr lang="es-ES_tradnl" sz="2400" dirty="0">
              <a:solidFill>
                <a:srgbClr val="FFFF00"/>
              </a:solidFill>
              <a:latin typeface="Impact" pitchFamily="34" charset="0"/>
            </a:endParaRPr>
          </a:p>
          <a:p>
            <a:pPr algn="ctr"/>
            <a:endParaRPr lang="es-EC" dirty="0"/>
          </a:p>
        </p:txBody>
      </p:sp>
      <p:graphicFrame>
        <p:nvGraphicFramePr>
          <p:cNvPr id="4" name="3 Objeto"/>
          <p:cNvGraphicFramePr>
            <a:graphicFrameLocks noChangeAspect="1"/>
          </p:cNvGraphicFramePr>
          <p:nvPr>
            <p:extLst>
              <p:ext uri="{D42A27DB-BD31-4B8C-83A1-F6EECF244321}">
                <p14:modId xmlns:p14="http://schemas.microsoft.com/office/powerpoint/2010/main" val="377020230"/>
              </p:ext>
            </p:extLst>
          </p:nvPr>
        </p:nvGraphicFramePr>
        <p:xfrm>
          <a:off x="7896225" y="106363"/>
          <a:ext cx="941388" cy="673100"/>
        </p:xfrm>
        <a:graphic>
          <a:graphicData uri="http://schemas.openxmlformats.org/presentationml/2006/ole">
            <mc:AlternateContent xmlns:mc="http://schemas.openxmlformats.org/markup-compatibility/2006">
              <mc:Choice xmlns:v="urn:schemas-microsoft-com:vml" Requires="v">
                <p:oleObj spid="_x0000_s44102" name="Picture" r:id="rId3" imgW="4574540" imgH="3797300" progId="Word.Picture.8">
                  <p:embed/>
                </p:oleObj>
              </mc:Choice>
              <mc:Fallback>
                <p:oleObj name="Picture" r:id="rId3" imgW="4574540" imgH="3797300" progId="Word.Picture.8">
                  <p:embed/>
                  <p:pic>
                    <p:nvPicPr>
                      <p:cNvPr id="0" name="1 Obje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5" y="106363"/>
                        <a:ext cx="941388"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9" descr="espee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365" y="49079"/>
            <a:ext cx="951243" cy="859641"/>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7" name="AutoShape 36"/>
          <p:cNvSpPr>
            <a:spLocks noChangeArrowheads="1"/>
          </p:cNvSpPr>
          <p:nvPr/>
        </p:nvSpPr>
        <p:spPr bwMode="auto">
          <a:xfrm>
            <a:off x="471544" y="1052736"/>
            <a:ext cx="8244656" cy="4315897"/>
          </a:xfrm>
          <a:prstGeom prst="roundRect">
            <a:avLst>
              <a:gd name="adj" fmla="val 14491"/>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r>
              <a:rPr lang="es-ES" dirty="0" err="1"/>
              <a:t>Andre</a:t>
            </a:r>
            <a:r>
              <a:rPr lang="es-ES" dirty="0"/>
              <a:t>, H. &amp;. (1987). </a:t>
            </a:r>
            <a:r>
              <a:rPr lang="es-ES" i="1" dirty="0"/>
              <a:t>Extracurricular </a:t>
            </a:r>
            <a:r>
              <a:rPr lang="es-ES" i="1" dirty="0" err="1"/>
              <a:t>activity</a:t>
            </a:r>
            <a:r>
              <a:rPr lang="es-ES" dirty="0"/>
              <a:t>. Obtenido de http://www.unce.unr.edu/publications/files/cy/other/fs9932.pdf</a:t>
            </a:r>
            <a:endParaRPr lang="es-EC" dirty="0"/>
          </a:p>
          <a:p>
            <a:r>
              <a:rPr lang="en-US" dirty="0"/>
              <a:t>Carnegie. (1992). </a:t>
            </a:r>
            <a:r>
              <a:rPr lang="en-US" i="1" dirty="0"/>
              <a:t>Carnegie Mellon Facts.</a:t>
            </a:r>
            <a:r>
              <a:rPr lang="en-US" dirty="0"/>
              <a:t> Carnegie: Patrick J.</a:t>
            </a:r>
            <a:endParaRPr lang="es-EC" dirty="0"/>
          </a:p>
          <a:p>
            <a:r>
              <a:rPr lang="en-US" dirty="0" err="1"/>
              <a:t>Chadwich</a:t>
            </a:r>
            <a:r>
              <a:rPr lang="en-US" dirty="0"/>
              <a:t>. </a:t>
            </a:r>
            <a:r>
              <a:rPr lang="es-ES" dirty="0"/>
              <a:t>(30 de agosto de 2007). </a:t>
            </a:r>
            <a:r>
              <a:rPr lang="es-ES" i="1" dirty="0"/>
              <a:t>DEFINICION DE RENDIMIENTO ACADEMICO</a:t>
            </a:r>
            <a:r>
              <a:rPr lang="es-ES" dirty="0"/>
              <a:t>. Obtenido de www.monografia.sisbib.unmsm.edu.pe/bibvirtual/tesis/salud/reyes</a:t>
            </a:r>
            <a:endParaRPr lang="es-EC" dirty="0"/>
          </a:p>
          <a:p>
            <a:r>
              <a:rPr lang="es-ES" dirty="0" err="1"/>
              <a:t>Dryfoos</a:t>
            </a:r>
            <a:r>
              <a:rPr lang="es-ES" dirty="0"/>
              <a:t>, W. &amp;. (1990). </a:t>
            </a:r>
            <a:r>
              <a:rPr lang="es-ES" i="1" dirty="0"/>
              <a:t>ACTIVIDADES EXTRACURRICULARES</a:t>
            </a:r>
            <a:r>
              <a:rPr lang="es-ES" dirty="0"/>
              <a:t>. Obtenido de www.unce.unr.edu/</a:t>
            </a:r>
            <a:r>
              <a:rPr lang="es-ES" dirty="0" err="1"/>
              <a:t>publications</a:t>
            </a:r>
            <a:r>
              <a:rPr lang="es-ES" dirty="0"/>
              <a:t>/files/</a:t>
            </a:r>
            <a:r>
              <a:rPr lang="es-ES" dirty="0" err="1"/>
              <a:t>sl</a:t>
            </a:r>
            <a:r>
              <a:rPr lang="es-ES" dirty="0"/>
              <a:t>/</a:t>
            </a:r>
            <a:r>
              <a:rPr lang="es-ES" dirty="0" err="1"/>
              <a:t>other</a:t>
            </a:r>
            <a:r>
              <a:rPr lang="es-ES" dirty="0"/>
              <a:t>/fs9951.pdf‎</a:t>
            </a:r>
            <a:endParaRPr lang="es-EC" dirty="0"/>
          </a:p>
          <a:p>
            <a:r>
              <a:rPr lang="es-ES" dirty="0" err="1"/>
              <a:t>Himmel</a:t>
            </a:r>
            <a:r>
              <a:rPr lang="es-ES" dirty="0"/>
              <a:t>. (1985). </a:t>
            </a:r>
            <a:r>
              <a:rPr lang="es-ES" i="1" dirty="0"/>
              <a:t>PROYECTO DE TESIS FINAL</a:t>
            </a:r>
            <a:r>
              <a:rPr lang="es-ES" dirty="0"/>
              <a:t>. Obtenido de www.slideshare.net/</a:t>
            </a:r>
            <a:r>
              <a:rPr lang="es-ES" dirty="0" err="1"/>
              <a:t>ProyectoTesis</a:t>
            </a:r>
            <a:r>
              <a:rPr lang="es-ES" dirty="0"/>
              <a:t>/proyecto-de-tesis-final-2496930‎</a:t>
            </a:r>
            <a:endParaRPr lang="es-EC" dirty="0"/>
          </a:p>
          <a:p>
            <a:r>
              <a:rPr lang="en-US" dirty="0"/>
              <a:t>Humboldt, C. (2009). </a:t>
            </a:r>
            <a:r>
              <a:rPr lang="en-US" i="1" dirty="0"/>
              <a:t>http://www.colegiohumboldtcaracas.com/</a:t>
            </a:r>
            <a:r>
              <a:rPr lang="en-US" dirty="0"/>
              <a:t>. </a:t>
            </a:r>
            <a:r>
              <a:rPr lang="es-ES" dirty="0"/>
              <a:t>Obtenido de http://www.colegiohumboldtcaracas.com/site/index.php?sec=21</a:t>
            </a:r>
            <a:endParaRPr lang="es-EC" dirty="0"/>
          </a:p>
          <a:p>
            <a:r>
              <a:rPr lang="en-US" dirty="0"/>
              <a:t>Marsh. (2006). The causal ordering of self-concept and academic . </a:t>
            </a:r>
            <a:r>
              <a:rPr lang="es-ES" i="1" dirty="0"/>
              <a:t>International </a:t>
            </a:r>
            <a:r>
              <a:rPr lang="es-ES" i="1" dirty="0" err="1"/>
              <a:t>Education</a:t>
            </a:r>
            <a:r>
              <a:rPr lang="es-ES" i="1" dirty="0"/>
              <a:t> </a:t>
            </a:r>
            <a:r>
              <a:rPr lang="es-ES" i="1" dirty="0" err="1"/>
              <a:t>Journal</a:t>
            </a:r>
            <a:r>
              <a:rPr lang="es-ES" dirty="0"/>
              <a:t>, 534.</a:t>
            </a:r>
            <a:endParaRPr lang="es-EC" dirty="0"/>
          </a:p>
        </p:txBody>
      </p:sp>
    </p:spTree>
    <p:extLst>
      <p:ext uri="{BB962C8B-B14F-4D97-AF65-F5344CB8AC3E}">
        <p14:creationId xmlns:p14="http://schemas.microsoft.com/office/powerpoint/2010/main" val="34876633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6"/>
          <p:cNvSpPr>
            <a:spLocks noChangeArrowheads="1"/>
          </p:cNvSpPr>
          <p:nvPr/>
        </p:nvSpPr>
        <p:spPr bwMode="auto">
          <a:xfrm>
            <a:off x="462433" y="1772816"/>
            <a:ext cx="8244656" cy="2208133"/>
          </a:xfrm>
          <a:prstGeom prst="roundRect">
            <a:avLst>
              <a:gd name="adj" fmla="val 14491"/>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r>
              <a:rPr lang="es-ES" dirty="0" err="1"/>
              <a:t>Natale</a:t>
            </a:r>
            <a:r>
              <a:rPr lang="es-ES" dirty="0"/>
              <a:t>, D. (1990). </a:t>
            </a:r>
            <a:r>
              <a:rPr lang="es-ES" i="1" dirty="0"/>
              <a:t>Diccionario de ciencias de la </a:t>
            </a:r>
            <a:r>
              <a:rPr lang="es-ES" i="1" dirty="0" err="1"/>
              <a:t>educacción</a:t>
            </a:r>
            <a:r>
              <a:rPr lang="es-ES" i="1" dirty="0"/>
              <a:t>.</a:t>
            </a:r>
            <a:r>
              <a:rPr lang="es-ES" dirty="0"/>
              <a:t> España: </a:t>
            </a:r>
            <a:r>
              <a:rPr lang="es-ES" dirty="0" err="1"/>
              <a:t>Gutierrez</a:t>
            </a:r>
            <a:r>
              <a:rPr lang="es-ES" dirty="0"/>
              <a:t>.</a:t>
            </a:r>
            <a:endParaRPr lang="es-EC" dirty="0"/>
          </a:p>
          <a:p>
            <a:r>
              <a:rPr lang="es-ES" dirty="0"/>
              <a:t>Pizarro. (2005). </a:t>
            </a:r>
            <a:r>
              <a:rPr lang="es-ES" i="1" dirty="0"/>
              <a:t>Hábitos de Estudio y Rendimiento Académico de los Alumnos del Instituto Superior Pedagógico Privado “Uriel García” del Cusco - 2005.</a:t>
            </a:r>
            <a:r>
              <a:rPr lang="es-ES" dirty="0"/>
              <a:t> </a:t>
            </a:r>
            <a:endParaRPr lang="es-EC" dirty="0"/>
          </a:p>
          <a:p>
            <a:r>
              <a:rPr lang="es-ES" dirty="0"/>
              <a:t>SANTOS, R. (1998). </a:t>
            </a:r>
            <a:r>
              <a:rPr lang="es-ES" i="1" dirty="0"/>
              <a:t>Genero, redes de Amistad y rendimiento </a:t>
            </a:r>
            <a:r>
              <a:rPr lang="es-ES" i="1" dirty="0" err="1"/>
              <a:t>academico</a:t>
            </a:r>
            <a:r>
              <a:rPr lang="es-ES" i="1" dirty="0"/>
              <a:t>.</a:t>
            </a:r>
            <a:r>
              <a:rPr lang="es-ES" dirty="0"/>
              <a:t> Santiago de Compostela: Universidad de Compostela.</a:t>
            </a:r>
            <a:endParaRPr lang="es-EC" dirty="0"/>
          </a:p>
          <a:p>
            <a:r>
              <a:rPr lang="es-ES" dirty="0" err="1"/>
              <a:t>Weiss</a:t>
            </a:r>
            <a:r>
              <a:rPr lang="es-ES" dirty="0"/>
              <a:t>, H. &amp;. (1985). </a:t>
            </a:r>
            <a:r>
              <a:rPr lang="es-ES" i="1" dirty="0"/>
              <a:t>CUANDO HABLAMOS DE PRVENCIÓN DE ADICCIONES</a:t>
            </a:r>
            <a:r>
              <a:rPr lang="es-ES" dirty="0"/>
              <a:t>. Obtenido de books.google.com.ec/</a:t>
            </a:r>
            <a:r>
              <a:rPr lang="es-ES" dirty="0" err="1"/>
              <a:t>books?isbn</a:t>
            </a:r>
            <a:r>
              <a:rPr lang="es-ES" dirty="0"/>
              <a:t>=8484404722</a:t>
            </a:r>
            <a:endParaRPr lang="es-EC" dirty="0"/>
          </a:p>
        </p:txBody>
      </p:sp>
      <p:pic>
        <p:nvPicPr>
          <p:cNvPr id="5" name="Picture 9" descr="espe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2" y="129147"/>
            <a:ext cx="986321" cy="991390"/>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1 Objeto"/>
          <p:cNvGraphicFramePr>
            <a:graphicFrameLocks noChangeAspect="1"/>
          </p:cNvGraphicFramePr>
          <p:nvPr>
            <p:extLst>
              <p:ext uri="{D42A27DB-BD31-4B8C-83A1-F6EECF244321}">
                <p14:modId xmlns:p14="http://schemas.microsoft.com/office/powerpoint/2010/main" val="1612495928"/>
              </p:ext>
            </p:extLst>
          </p:nvPr>
        </p:nvGraphicFramePr>
        <p:xfrm>
          <a:off x="7812360" y="208719"/>
          <a:ext cx="1085403" cy="832245"/>
        </p:xfrm>
        <a:graphic>
          <a:graphicData uri="http://schemas.openxmlformats.org/presentationml/2006/ole">
            <mc:AlternateContent xmlns:mc="http://schemas.openxmlformats.org/markup-compatibility/2006">
              <mc:Choice xmlns:v="urn:schemas-microsoft-com:vml" Requires="v">
                <p:oleObj spid="_x0000_s43084" name="Picture" r:id="rId4" imgW="4574540" imgH="3797300" progId="Word.Picture.8">
                  <p:embed/>
                </p:oleObj>
              </mc:Choice>
              <mc:Fallback>
                <p:oleObj name="Picture" r:id="rId4" imgW="4574540" imgH="3797300" progId="Word.Picture.8">
                  <p:embed/>
                  <p:pic>
                    <p:nvPicPr>
                      <p:cNvPr id="0" name="1 Obj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360" y="208719"/>
                        <a:ext cx="1085403" cy="832245"/>
                      </a:xfrm>
                      <a:prstGeom prst="rect">
                        <a:avLst/>
                      </a:prstGeom>
                      <a:noFill/>
                      <a:ln>
                        <a:noFill/>
                      </a:ln>
                      <a:extLst/>
                    </p:spPr>
                  </p:pic>
                </p:oleObj>
              </mc:Fallback>
            </mc:AlternateContent>
          </a:graphicData>
        </a:graphic>
      </p:graphicFrame>
      <p:sp>
        <p:nvSpPr>
          <p:cNvPr id="6" name="5 Terminador"/>
          <p:cNvSpPr/>
          <p:nvPr/>
        </p:nvSpPr>
        <p:spPr>
          <a:xfrm>
            <a:off x="2114550" y="427781"/>
            <a:ext cx="4392488" cy="69275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smtClean="0">
              <a:solidFill>
                <a:srgbClr val="FFFF00"/>
              </a:solidFill>
              <a:latin typeface="Impact" pitchFamily="34" charset="0"/>
            </a:endParaRPr>
          </a:p>
          <a:p>
            <a:pPr algn="ctr"/>
            <a:r>
              <a:rPr lang="es-ES_tradnl" sz="2400" dirty="0" smtClean="0">
                <a:solidFill>
                  <a:srgbClr val="FFFF00"/>
                </a:solidFill>
                <a:latin typeface="Impact" pitchFamily="34" charset="0"/>
              </a:rPr>
              <a:t>BIBLIOGRAFIA</a:t>
            </a:r>
            <a:endParaRPr lang="es-ES_tradnl" sz="2400" dirty="0">
              <a:solidFill>
                <a:srgbClr val="FFFF00"/>
              </a:solidFill>
              <a:latin typeface="Impact" pitchFamily="34" charset="0"/>
            </a:endParaRPr>
          </a:p>
          <a:p>
            <a:pPr algn="ctr"/>
            <a:endParaRPr lang="es-EC" dirty="0"/>
          </a:p>
        </p:txBody>
      </p:sp>
    </p:spTree>
    <p:extLst>
      <p:ext uri="{BB962C8B-B14F-4D97-AF65-F5344CB8AC3E}">
        <p14:creationId xmlns:p14="http://schemas.microsoft.com/office/powerpoint/2010/main" val="40234700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erminador"/>
          <p:cNvSpPr/>
          <p:nvPr/>
        </p:nvSpPr>
        <p:spPr>
          <a:xfrm>
            <a:off x="1331640" y="548680"/>
            <a:ext cx="6552728" cy="733800"/>
          </a:xfrm>
          <a:prstGeom prst="flowChartTermina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3200" dirty="0" smtClean="0"/>
              <a:t>PROPUESTA EXTRACURRICULAR</a:t>
            </a:r>
            <a:endParaRPr lang="es-EC" sz="3200" dirty="0"/>
          </a:p>
        </p:txBody>
      </p:sp>
      <p:sp>
        <p:nvSpPr>
          <p:cNvPr id="4" name="Oval 33"/>
          <p:cNvSpPr>
            <a:spLocks noChangeArrowheads="1"/>
          </p:cNvSpPr>
          <p:nvPr/>
        </p:nvSpPr>
        <p:spPr bwMode="auto">
          <a:xfrm>
            <a:off x="1152356" y="2564904"/>
            <a:ext cx="6912495" cy="1944216"/>
          </a:xfrm>
          <a:prstGeom prst="roundRect">
            <a:avLst>
              <a:gd name="adj" fmla="val 16667"/>
            </a:avLst>
          </a:prstGeom>
          <a:blipFill>
            <a:blip r:embed="rId3"/>
            <a:tile tx="0" ty="0" sx="100000" sy="100000" flip="none" algn="tl"/>
          </a:blipFill>
          <a:ln w="76200" algn="ctr">
            <a:solidFill>
              <a:srgbClr val="FFFFFF">
                <a:alpha val="29019"/>
              </a:srgbClr>
            </a:solidFill>
            <a:round/>
            <a:headEnd/>
            <a:tailEnd/>
          </a:ln>
          <a:effectLst>
            <a:outerShdw dist="63500" dir="3187806" algn="ctr" rotWithShape="0">
              <a:schemeClr val="tx1">
                <a:alpha val="50000"/>
              </a:schemeClr>
            </a:outerShdw>
          </a:effectLst>
        </p:spPr>
        <p:txBody>
          <a:bodyPr wrap="none" anchor="ctr"/>
          <a:lstStyle/>
          <a:p>
            <a:pPr algn="ctr"/>
            <a:r>
              <a:rPr lang="es-EC" sz="1400" dirty="0" smtClean="0"/>
              <a:t>APLICACIÓN DE PROGRAMA DE </a:t>
            </a:r>
            <a:r>
              <a:rPr lang="es-ES" sz="1400" dirty="0" smtClean="0"/>
              <a:t>ACTIVIDADES DEPORTIVA EXTRA CURRICULARES  </a:t>
            </a:r>
          </a:p>
          <a:p>
            <a:pPr algn="ctr"/>
            <a:r>
              <a:rPr lang="es-ES" sz="1400" dirty="0" smtClean="0"/>
              <a:t> </a:t>
            </a:r>
            <a:r>
              <a:rPr lang="es-EC" sz="1400" dirty="0" smtClean="0"/>
              <a:t>PARA EL DESARROLLO  DEL RENDIMIENTO ACADÉMICO DE LOS ESTUDIANTES</a:t>
            </a:r>
          </a:p>
          <a:p>
            <a:pPr algn="ctr"/>
            <a:r>
              <a:rPr lang="es-EC" sz="1400" dirty="0" smtClean="0"/>
              <a:t> DEL OCTAVO NIVEL DE BÁSICA DE LA UNIDAD EDUCATIVA </a:t>
            </a:r>
          </a:p>
          <a:p>
            <a:pPr algn="ctr"/>
            <a:r>
              <a:rPr lang="es-EC" sz="1400" dirty="0" smtClean="0"/>
              <a:t>LICEO POLICIAL DURANTE EL PERIODO 2012-2013.</a:t>
            </a:r>
            <a:endParaRPr lang="es-EC" sz="1400" dirty="0"/>
          </a:p>
        </p:txBody>
      </p:sp>
      <p:sp>
        <p:nvSpPr>
          <p:cNvPr id="5" name="4 Terminador"/>
          <p:cNvSpPr/>
          <p:nvPr/>
        </p:nvSpPr>
        <p:spPr>
          <a:xfrm>
            <a:off x="3347864" y="1700808"/>
            <a:ext cx="2952328" cy="720080"/>
          </a:xfrm>
          <a:prstGeom prst="flowChartTermina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3200" dirty="0" smtClean="0"/>
              <a:t>TEMA</a:t>
            </a:r>
            <a:endParaRPr lang="es-EC" sz="3200" dirty="0"/>
          </a:p>
        </p:txBody>
      </p:sp>
      <p:graphicFrame>
        <p:nvGraphicFramePr>
          <p:cNvPr id="2" name="1 Objeto"/>
          <p:cNvGraphicFramePr>
            <a:graphicFrameLocks noChangeAspect="1"/>
          </p:cNvGraphicFramePr>
          <p:nvPr>
            <p:extLst>
              <p:ext uri="{D42A27DB-BD31-4B8C-83A1-F6EECF244321}">
                <p14:modId xmlns:p14="http://schemas.microsoft.com/office/powerpoint/2010/main" val="1612495928"/>
              </p:ext>
            </p:extLst>
          </p:nvPr>
        </p:nvGraphicFramePr>
        <p:xfrm>
          <a:off x="7812088" y="207963"/>
          <a:ext cx="1085850" cy="833437"/>
        </p:xfrm>
        <a:graphic>
          <a:graphicData uri="http://schemas.openxmlformats.org/presentationml/2006/ole">
            <mc:AlternateContent xmlns:mc="http://schemas.openxmlformats.org/markup-compatibility/2006">
              <mc:Choice xmlns:v="urn:schemas-microsoft-com:vml" Requires="v">
                <p:oleObj spid="_x0000_s54317" name="Picture" r:id="rId4" imgW="4574540" imgH="3797300" progId="Word.Picture.8">
                  <p:embed/>
                </p:oleObj>
              </mc:Choice>
              <mc:Fallback>
                <p:oleObj name="Picture" r:id="rId4" imgW="4574540" imgH="3797300" progId="Word.Picture.8">
                  <p:embed/>
                  <p:pic>
                    <p:nvPicPr>
                      <p:cNvPr id="0" name="1 Obj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088" y="207963"/>
                        <a:ext cx="108585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9" descr="espe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130745"/>
            <a:ext cx="1008112" cy="1066007"/>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1556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32"/>
          <p:cNvSpPr>
            <a:spLocks noChangeArrowheads="1"/>
          </p:cNvSpPr>
          <p:nvPr/>
        </p:nvSpPr>
        <p:spPr bwMode="auto">
          <a:xfrm>
            <a:off x="4213225" y="6573838"/>
            <a:ext cx="5003800" cy="288925"/>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000" b="0">
              <a:solidFill>
                <a:schemeClr val="tx1"/>
              </a:solidFill>
              <a:cs typeface="Arial" charset="0"/>
            </a:endParaRPr>
          </a:p>
        </p:txBody>
      </p:sp>
      <p:sp>
        <p:nvSpPr>
          <p:cNvPr id="15363" name="AutoShape 32"/>
          <p:cNvSpPr>
            <a:spLocks noChangeArrowheads="1"/>
          </p:cNvSpPr>
          <p:nvPr/>
        </p:nvSpPr>
        <p:spPr bwMode="auto">
          <a:xfrm>
            <a:off x="4178300" y="4391025"/>
            <a:ext cx="5003800" cy="288925"/>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000" b="0">
              <a:solidFill>
                <a:schemeClr val="tx1"/>
              </a:solidFill>
              <a:cs typeface="Arial" charset="0"/>
            </a:endParaRPr>
          </a:p>
        </p:txBody>
      </p:sp>
      <p:sp>
        <p:nvSpPr>
          <p:cNvPr id="11292" name="Rectangle 28"/>
          <p:cNvSpPr>
            <a:spLocks noChangeArrowheads="1"/>
          </p:cNvSpPr>
          <p:nvPr/>
        </p:nvSpPr>
        <p:spPr bwMode="auto">
          <a:xfrm>
            <a:off x="1562100" y="89321"/>
            <a:ext cx="6067425" cy="625475"/>
          </a:xfrm>
          <a:prstGeom prst="rect">
            <a:avLst/>
          </a:prstGeom>
          <a:noFill/>
          <a:ln w="9525">
            <a:noFill/>
            <a:miter lim="800000"/>
            <a:headEnd/>
            <a:tailEnd/>
          </a:ln>
          <a:effectLst>
            <a:outerShdw dist="35921" dir="2700000" algn="ctr" rotWithShape="0">
              <a:schemeClr val="tx1"/>
            </a:outerShdw>
          </a:effectLst>
        </p:spPr>
        <p:txBody>
          <a:bodyPr anchor="ctr"/>
          <a:lstStyle/>
          <a:p>
            <a:pPr algn="ctr" eaLnBrk="0" hangingPunct="0">
              <a:lnSpc>
                <a:spcPct val="100000"/>
              </a:lnSpc>
              <a:spcBef>
                <a:spcPct val="0"/>
              </a:spcBef>
              <a:buClrTx/>
              <a:buSzTx/>
              <a:defRPr/>
            </a:pPr>
            <a:r>
              <a:rPr lang="es-ES_tradnl" sz="3200" b="0" dirty="0">
                <a:solidFill>
                  <a:srgbClr val="FFFF00"/>
                </a:solidFill>
                <a:latin typeface="Impact" pitchFamily="34" charset="0"/>
              </a:rPr>
              <a:t>OBJETIVO GENERAL</a:t>
            </a:r>
          </a:p>
        </p:txBody>
      </p:sp>
      <p:sp>
        <p:nvSpPr>
          <p:cNvPr id="135201" name="Oval 33"/>
          <p:cNvSpPr>
            <a:spLocks noChangeArrowheads="1"/>
          </p:cNvSpPr>
          <p:nvPr/>
        </p:nvSpPr>
        <p:spPr bwMode="auto">
          <a:xfrm>
            <a:off x="972877" y="713926"/>
            <a:ext cx="6912495" cy="1274044"/>
          </a:xfrm>
          <a:prstGeom prst="roundRect">
            <a:avLst>
              <a:gd name="adj" fmla="val 16667"/>
            </a:avLst>
          </a:prstGeom>
          <a:blipFill>
            <a:blip r:embed="rId4"/>
            <a:tile tx="0" ty="0" sx="100000" sy="100000" flip="none" algn="tl"/>
          </a:blipFill>
          <a:ln w="76200" algn="ctr">
            <a:solidFill>
              <a:srgbClr val="FFFFFF">
                <a:alpha val="29019"/>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endParaRPr lang="es-ES_tradnl" sz="1000" b="0" dirty="0">
              <a:solidFill>
                <a:srgbClr val="FFFFFF"/>
              </a:solidFill>
              <a:effectLst>
                <a:outerShdw blurRad="38100" dist="38100" dir="2700000" algn="tl">
                  <a:srgbClr val="000000"/>
                </a:outerShdw>
              </a:effectLst>
              <a:latin typeface="Impact" pitchFamily="34" charset="0"/>
              <a:cs typeface="Arial" charset="0"/>
            </a:endParaRPr>
          </a:p>
        </p:txBody>
      </p:sp>
      <p:sp>
        <p:nvSpPr>
          <p:cNvPr id="11300" name="Text Box 14"/>
          <p:cNvSpPr txBox="1">
            <a:spLocks noChangeArrowheads="1"/>
          </p:cNvSpPr>
          <p:nvPr/>
        </p:nvSpPr>
        <p:spPr bwMode="auto">
          <a:xfrm>
            <a:off x="1084188" y="713926"/>
            <a:ext cx="6689872" cy="1200329"/>
          </a:xfrm>
          <a:prstGeom prst="rect">
            <a:avLst/>
          </a:prstGeom>
          <a:noFill/>
          <a:ln w="9525">
            <a:noFill/>
            <a:miter lim="800000"/>
            <a:headEnd/>
            <a:tailEnd/>
          </a:ln>
          <a:effectLst>
            <a:outerShdw dist="17961" dir="2700000" algn="ctr" rotWithShape="0">
              <a:schemeClr val="tx1"/>
            </a:outerShdw>
          </a:effectLst>
        </p:spPr>
        <p:txBody>
          <a:bodyPr wrap="square">
            <a:spAutoFit/>
          </a:bodyPr>
          <a:lstStyle/>
          <a:p>
            <a:pPr algn="ctr">
              <a:spcBef>
                <a:spcPct val="0"/>
              </a:spcBef>
              <a:defRPr/>
            </a:pPr>
            <a:r>
              <a:rPr lang="es-ES" dirty="0"/>
              <a:t>Mejorar el Rendimiento Académico de los alumnos de octavo nivel de educación básica de la Unidad Educativa Liceo Policial a través de las actividades extracurriculares</a:t>
            </a:r>
            <a:r>
              <a:rPr lang="es-ES" dirty="0" smtClean="0">
                <a:solidFill>
                  <a:srgbClr val="FF0000"/>
                </a:solidFill>
              </a:rPr>
              <a:t>.</a:t>
            </a:r>
            <a:endParaRPr lang="es-EC" dirty="0">
              <a:solidFill>
                <a:srgbClr val="FF0000"/>
              </a:solidFill>
            </a:endParaRPr>
          </a:p>
          <a:p>
            <a:pPr algn="ctr">
              <a:spcBef>
                <a:spcPct val="0"/>
              </a:spcBef>
              <a:defRPr/>
            </a:pPr>
            <a:r>
              <a:rPr lang="es-ES" b="1" dirty="0" smtClean="0">
                <a:solidFill>
                  <a:srgbClr val="FF0000"/>
                </a:solidFill>
                <a:latin typeface="Arial" pitchFamily="34" charset="0"/>
                <a:cs typeface="Arial" pitchFamily="34" charset="0"/>
              </a:rPr>
              <a:t>. </a:t>
            </a:r>
            <a:endParaRPr lang="es-EC" b="1" dirty="0">
              <a:solidFill>
                <a:srgbClr val="FF0000"/>
              </a:solidFill>
              <a:latin typeface="Arial" pitchFamily="34" charset="0"/>
              <a:cs typeface="Arial" pitchFamily="34" charset="0"/>
            </a:endParaRPr>
          </a:p>
        </p:txBody>
      </p:sp>
      <p:sp>
        <p:nvSpPr>
          <p:cNvPr id="2" name="AutoShape 9"/>
          <p:cNvSpPr>
            <a:spLocks noChangeArrowheads="1"/>
          </p:cNvSpPr>
          <p:nvPr/>
        </p:nvSpPr>
        <p:spPr bwMode="auto">
          <a:xfrm>
            <a:off x="3131840" y="2246144"/>
            <a:ext cx="5507259" cy="927437"/>
          </a:xfrm>
          <a:prstGeom prst="roundRect">
            <a:avLst>
              <a:gd name="adj" fmla="val 19060"/>
            </a:avLst>
          </a:prstGeom>
          <a:solidFill>
            <a:schemeClr val="accent2"/>
          </a:solidFill>
          <a:ln w="38100" algn="ctr">
            <a:solidFill>
              <a:srgbClr val="828D43"/>
            </a:solidFill>
            <a:round/>
            <a:headEnd/>
            <a:tailEnd/>
          </a:ln>
          <a:effectLst>
            <a:outerShdw dist="53882" dir="2700000" algn="ctr" rotWithShape="0">
              <a:srgbClr val="000000">
                <a:alpha val="50000"/>
              </a:srgbClr>
            </a:outerShdw>
          </a:effectLst>
        </p:spPr>
        <p:txBody>
          <a:bodyPr wrap="square">
            <a:spAutoFit/>
          </a:bodyPr>
          <a:lstStyle/>
          <a:p>
            <a:pPr lvl="0" algn="just"/>
            <a:r>
              <a:rPr lang="es-ES" sz="1600" dirty="0"/>
              <a:t>Determinar actividades adecuadas para la aplicación del programa extracurricular e interés por parte los alumnos de octavo de educación básica</a:t>
            </a:r>
            <a:endParaRPr lang="es-EC" sz="1600" dirty="0">
              <a:solidFill>
                <a:schemeClr val="bg1"/>
              </a:solidFill>
            </a:endParaRPr>
          </a:p>
        </p:txBody>
      </p:sp>
      <p:sp>
        <p:nvSpPr>
          <p:cNvPr id="3" name="AutoShape 9"/>
          <p:cNvSpPr>
            <a:spLocks noChangeArrowheads="1"/>
          </p:cNvSpPr>
          <p:nvPr/>
        </p:nvSpPr>
        <p:spPr bwMode="auto">
          <a:xfrm>
            <a:off x="3176495" y="3573463"/>
            <a:ext cx="5511303" cy="1413034"/>
          </a:xfrm>
          <a:prstGeom prst="roundRect">
            <a:avLst>
              <a:gd name="adj" fmla="val 12329"/>
            </a:avLst>
          </a:prstGeom>
          <a:solidFill>
            <a:schemeClr val="accent6">
              <a:lumMod val="50000"/>
            </a:schemeClr>
          </a:solidFill>
          <a:ln w="38100" algn="ctr">
            <a:solidFill>
              <a:srgbClr val="828D43"/>
            </a:solidFill>
            <a:round/>
            <a:headEnd/>
            <a:tailEnd/>
          </a:ln>
          <a:effectLst>
            <a:outerShdw dist="53882" dir="2700000" algn="ctr" rotWithShape="0">
              <a:srgbClr val="000000">
                <a:alpha val="50000"/>
              </a:srgbClr>
            </a:outerShdw>
          </a:effectLst>
        </p:spPr>
        <p:txBody>
          <a:bodyPr wrap="square">
            <a:spAutoFit/>
          </a:bodyPr>
          <a:lstStyle/>
          <a:p>
            <a:pPr lvl="0" algn="just"/>
            <a:r>
              <a:rPr lang="es-ES" sz="1600" dirty="0"/>
              <a:t>Estructurar un </a:t>
            </a:r>
            <a:r>
              <a:rPr lang="es-ES" sz="1600" dirty="0">
                <a:hlinkClick r:id="rId5"/>
              </a:rPr>
              <a:t>sistema</a:t>
            </a:r>
            <a:r>
              <a:rPr lang="es-ES" sz="1600" dirty="0"/>
              <a:t> de actividades extracurriculares en los diferentes paralelos manteniendo un desarrollo de aprendizaje deportivo equilibrado  y oportuno  </a:t>
            </a:r>
            <a:r>
              <a:rPr lang="es-EC" sz="1600" dirty="0"/>
              <a:t>Acoplar las diferentes disciplinas deportivas bajo los intereses de los alumnos</a:t>
            </a:r>
            <a:r>
              <a:rPr lang="es-ES" sz="1600" dirty="0" smtClean="0">
                <a:solidFill>
                  <a:schemeClr val="bg1"/>
                </a:solidFill>
              </a:rPr>
              <a:t>?</a:t>
            </a:r>
          </a:p>
        </p:txBody>
      </p:sp>
      <p:sp>
        <p:nvSpPr>
          <p:cNvPr id="5" name="AutoShape 9"/>
          <p:cNvSpPr>
            <a:spLocks noChangeArrowheads="1"/>
          </p:cNvSpPr>
          <p:nvPr/>
        </p:nvSpPr>
        <p:spPr bwMode="auto">
          <a:xfrm>
            <a:off x="3275856" y="5517232"/>
            <a:ext cx="5532287" cy="630019"/>
          </a:xfrm>
          <a:prstGeom prst="roundRect">
            <a:avLst>
              <a:gd name="adj" fmla="val 13699"/>
            </a:avLst>
          </a:prstGeom>
          <a:solidFill>
            <a:srgbClr val="00B050"/>
          </a:solidFill>
          <a:ln w="38100" algn="ctr">
            <a:solidFill>
              <a:srgbClr val="828D43"/>
            </a:solidFill>
            <a:round/>
            <a:headEnd/>
            <a:tailEnd/>
          </a:ln>
          <a:effectLst>
            <a:outerShdw dist="53882" dir="2700000" algn="ctr" rotWithShape="0">
              <a:srgbClr val="000000">
                <a:alpha val="50000"/>
              </a:srgbClr>
            </a:outerShdw>
          </a:effectLst>
        </p:spPr>
        <p:txBody>
          <a:bodyPr wrap="square">
            <a:spAutoFit/>
          </a:bodyPr>
          <a:lstStyle/>
          <a:p>
            <a:pPr lvl="0"/>
            <a:r>
              <a:rPr lang="es-ES" sz="1600" dirty="0"/>
              <a:t>Fortalecer la imagen de la Unidad Educativa Liceo Policial a  través de programas extracurricular</a:t>
            </a:r>
            <a:endParaRPr lang="es-EC" sz="1600" b="1" dirty="0"/>
          </a:p>
        </p:txBody>
      </p:sp>
      <p:sp>
        <p:nvSpPr>
          <p:cNvPr id="15373" name="AutoShape 32"/>
          <p:cNvSpPr>
            <a:spLocks noChangeArrowheads="1"/>
          </p:cNvSpPr>
          <p:nvPr/>
        </p:nvSpPr>
        <p:spPr bwMode="auto">
          <a:xfrm>
            <a:off x="4213225" y="3284538"/>
            <a:ext cx="5003800" cy="288925"/>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000" b="0">
              <a:solidFill>
                <a:schemeClr val="tx1"/>
              </a:solidFill>
              <a:cs typeface="Arial" charset="0"/>
            </a:endParaRPr>
          </a:p>
        </p:txBody>
      </p:sp>
      <p:sp>
        <p:nvSpPr>
          <p:cNvPr id="15377" name="Freeform 55"/>
          <p:cNvSpPr>
            <a:spLocks/>
          </p:cNvSpPr>
          <p:nvPr/>
        </p:nvSpPr>
        <p:spPr bwMode="auto">
          <a:xfrm>
            <a:off x="1232498" y="2709863"/>
            <a:ext cx="1755326" cy="1284288"/>
          </a:xfrm>
          <a:custGeom>
            <a:avLst/>
            <a:gdLst>
              <a:gd name="T0" fmla="*/ 0 w 1358"/>
              <a:gd name="T1" fmla="*/ 2147483647 h 947"/>
              <a:gd name="T2" fmla="*/ 2147483647 w 1358"/>
              <a:gd name="T3" fmla="*/ 2147483647 h 947"/>
              <a:gd name="T4" fmla="*/ 2147483647 w 1358"/>
              <a:gd name="T5" fmla="*/ 0 h 947"/>
              <a:gd name="T6" fmla="*/ 2147483647 w 1358"/>
              <a:gd name="T7" fmla="*/ 2147483647 h 947"/>
              <a:gd name="T8" fmla="*/ 2147483647 w 1358"/>
              <a:gd name="T9" fmla="*/ 2147483647 h 947"/>
              <a:gd name="T10" fmla="*/ 2147483647 w 1358"/>
              <a:gd name="T11" fmla="*/ 2147483647 h 947"/>
              <a:gd name="T12" fmla="*/ 0 w 1358"/>
              <a:gd name="T13" fmla="*/ 2147483647 h 947"/>
              <a:gd name="T14" fmla="*/ 0 60000 65536"/>
              <a:gd name="T15" fmla="*/ 0 60000 65536"/>
              <a:gd name="T16" fmla="*/ 0 60000 65536"/>
              <a:gd name="T17" fmla="*/ 0 60000 65536"/>
              <a:gd name="T18" fmla="*/ 0 60000 65536"/>
              <a:gd name="T19" fmla="*/ 0 60000 65536"/>
              <a:gd name="T20" fmla="*/ 0 60000 65536"/>
              <a:gd name="T21" fmla="*/ 0 w 1358"/>
              <a:gd name="T22" fmla="*/ 0 h 947"/>
              <a:gd name="T23" fmla="*/ 1358 w 1358"/>
              <a:gd name="T24" fmla="*/ 947 h 9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8" h="947">
                <a:moveTo>
                  <a:pt x="0" y="947"/>
                </a:moveTo>
                <a:cubicBezTo>
                  <a:pt x="135" y="81"/>
                  <a:pt x="1226" y="75"/>
                  <a:pt x="1226" y="75"/>
                </a:cubicBezTo>
                <a:lnTo>
                  <a:pt x="1234" y="0"/>
                </a:lnTo>
                <a:cubicBezTo>
                  <a:pt x="1234" y="0"/>
                  <a:pt x="1296" y="70"/>
                  <a:pt x="1358" y="140"/>
                </a:cubicBezTo>
                <a:cubicBezTo>
                  <a:pt x="1328" y="176"/>
                  <a:pt x="1270" y="216"/>
                  <a:pt x="1190" y="288"/>
                </a:cubicBezTo>
                <a:cubicBezTo>
                  <a:pt x="1196" y="252"/>
                  <a:pt x="1200" y="236"/>
                  <a:pt x="1202" y="210"/>
                </a:cubicBezTo>
                <a:cubicBezTo>
                  <a:pt x="904" y="256"/>
                  <a:pt x="319" y="282"/>
                  <a:pt x="0" y="947"/>
                </a:cubicBezTo>
                <a:close/>
              </a:path>
            </a:pathLst>
          </a:custGeom>
          <a:solidFill>
            <a:schemeClr val="accent2"/>
          </a:solidFill>
          <a:ln>
            <a:noFill/>
          </a:ln>
          <a:extLst/>
        </p:spPr>
        <p:txBody>
          <a:bodyPr rot="10800000" wrap="none" anchor="ctr"/>
          <a:lstStyle/>
          <a:p>
            <a:endParaRPr lang="es-EC"/>
          </a:p>
        </p:txBody>
      </p:sp>
      <p:sp>
        <p:nvSpPr>
          <p:cNvPr id="15378" name="Freeform 56"/>
          <p:cNvSpPr>
            <a:spLocks/>
          </p:cNvSpPr>
          <p:nvPr/>
        </p:nvSpPr>
        <p:spPr bwMode="auto">
          <a:xfrm flipV="1">
            <a:off x="1191193" y="4378270"/>
            <a:ext cx="1666116" cy="1284288"/>
          </a:xfrm>
          <a:custGeom>
            <a:avLst/>
            <a:gdLst>
              <a:gd name="T0" fmla="*/ 0 w 1358"/>
              <a:gd name="T1" fmla="*/ 2147483647 h 947"/>
              <a:gd name="T2" fmla="*/ 2147483647 w 1358"/>
              <a:gd name="T3" fmla="*/ 2147483647 h 947"/>
              <a:gd name="T4" fmla="*/ 2147483647 w 1358"/>
              <a:gd name="T5" fmla="*/ 0 h 947"/>
              <a:gd name="T6" fmla="*/ 2147483647 w 1358"/>
              <a:gd name="T7" fmla="*/ 2147483647 h 947"/>
              <a:gd name="T8" fmla="*/ 2147483647 w 1358"/>
              <a:gd name="T9" fmla="*/ 2147483647 h 947"/>
              <a:gd name="T10" fmla="*/ 2147483647 w 1358"/>
              <a:gd name="T11" fmla="*/ 2147483647 h 947"/>
              <a:gd name="T12" fmla="*/ 0 w 1358"/>
              <a:gd name="T13" fmla="*/ 2147483647 h 947"/>
              <a:gd name="T14" fmla="*/ 0 60000 65536"/>
              <a:gd name="T15" fmla="*/ 0 60000 65536"/>
              <a:gd name="T16" fmla="*/ 0 60000 65536"/>
              <a:gd name="T17" fmla="*/ 0 60000 65536"/>
              <a:gd name="T18" fmla="*/ 0 60000 65536"/>
              <a:gd name="T19" fmla="*/ 0 60000 65536"/>
              <a:gd name="T20" fmla="*/ 0 60000 65536"/>
              <a:gd name="T21" fmla="*/ 0 w 1358"/>
              <a:gd name="T22" fmla="*/ 0 h 947"/>
              <a:gd name="T23" fmla="*/ 1358 w 1358"/>
              <a:gd name="T24" fmla="*/ 947 h 9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8" h="947">
                <a:moveTo>
                  <a:pt x="0" y="947"/>
                </a:moveTo>
                <a:cubicBezTo>
                  <a:pt x="135" y="81"/>
                  <a:pt x="1226" y="75"/>
                  <a:pt x="1226" y="75"/>
                </a:cubicBezTo>
                <a:lnTo>
                  <a:pt x="1234" y="0"/>
                </a:lnTo>
                <a:cubicBezTo>
                  <a:pt x="1234" y="0"/>
                  <a:pt x="1296" y="70"/>
                  <a:pt x="1358" y="140"/>
                </a:cubicBezTo>
                <a:cubicBezTo>
                  <a:pt x="1328" y="176"/>
                  <a:pt x="1270" y="216"/>
                  <a:pt x="1190" y="288"/>
                </a:cubicBezTo>
                <a:cubicBezTo>
                  <a:pt x="1196" y="252"/>
                  <a:pt x="1200" y="236"/>
                  <a:pt x="1202" y="210"/>
                </a:cubicBezTo>
                <a:cubicBezTo>
                  <a:pt x="904" y="256"/>
                  <a:pt x="319" y="282"/>
                  <a:pt x="0" y="947"/>
                </a:cubicBezTo>
                <a:close/>
              </a:path>
            </a:pathLst>
          </a:custGeom>
          <a:solidFill>
            <a:schemeClr val="accent2"/>
          </a:solidFill>
          <a:ln>
            <a:noFill/>
          </a:ln>
          <a:extLst/>
        </p:spPr>
        <p:txBody>
          <a:bodyPr rot="10800000" wrap="none" anchor="ctr"/>
          <a:lstStyle/>
          <a:p>
            <a:endParaRPr lang="es-EC"/>
          </a:p>
        </p:txBody>
      </p:sp>
      <p:sp>
        <p:nvSpPr>
          <p:cNvPr id="15379" name="AutoShape 59"/>
          <p:cNvSpPr>
            <a:spLocks noChangeArrowheads="1"/>
          </p:cNvSpPr>
          <p:nvPr/>
        </p:nvSpPr>
        <p:spPr bwMode="auto">
          <a:xfrm rot="-5400000">
            <a:off x="1926012" y="3230786"/>
            <a:ext cx="368300" cy="1755328"/>
          </a:xfrm>
          <a:prstGeom prst="downArrow">
            <a:avLst>
              <a:gd name="adj1" fmla="val 54315"/>
              <a:gd name="adj2" fmla="val 71136"/>
            </a:avLst>
          </a:prstGeom>
          <a:solidFill>
            <a:schemeClr val="accent2"/>
          </a:solidFill>
          <a:ln>
            <a:noFill/>
          </a:ln>
          <a:extLst/>
        </p:spPr>
        <p:txBody>
          <a:bodyPr rot="10800000" wrap="none" anchor="ctr"/>
          <a:lstStyle/>
          <a:p>
            <a:endParaRPr lang="es-EC"/>
          </a:p>
        </p:txBody>
      </p:sp>
      <p:pic>
        <p:nvPicPr>
          <p:cNvPr id="15380" name="Picture 9" descr="espe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214" y="241300"/>
            <a:ext cx="723378" cy="846721"/>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5" name="24 Rectángulo"/>
          <p:cNvSpPr/>
          <p:nvPr/>
        </p:nvSpPr>
        <p:spPr>
          <a:xfrm>
            <a:off x="176214" y="2171700"/>
            <a:ext cx="1371600" cy="424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eaLnBrk="0" hangingPunct="0">
              <a:lnSpc>
                <a:spcPct val="100000"/>
              </a:lnSpc>
              <a:spcBef>
                <a:spcPct val="0"/>
              </a:spcBef>
              <a:buClrTx/>
              <a:buSzTx/>
              <a:defRPr/>
            </a:pPr>
            <a:r>
              <a:rPr lang="es-ES_tradnl" sz="3200" b="0" dirty="0">
                <a:solidFill>
                  <a:srgbClr val="002060"/>
                </a:solidFill>
                <a:latin typeface="Impact" pitchFamily="34" charset="0"/>
              </a:rPr>
              <a:t>OBJETIVOS ESPECIFICOS</a:t>
            </a:r>
            <a:r>
              <a:rPr lang="es-ES_tradnl" sz="2800" b="0" dirty="0">
                <a:solidFill>
                  <a:srgbClr val="002060"/>
                </a:solidFill>
                <a:latin typeface="Impact" pitchFamily="34" charset="0"/>
              </a:rPr>
              <a:t> </a:t>
            </a:r>
          </a:p>
        </p:txBody>
      </p:sp>
      <p:graphicFrame>
        <p:nvGraphicFramePr>
          <p:cNvPr id="4" name="3 Objeto"/>
          <p:cNvGraphicFramePr>
            <a:graphicFrameLocks noChangeAspect="1"/>
          </p:cNvGraphicFramePr>
          <p:nvPr>
            <p:extLst>
              <p:ext uri="{D42A27DB-BD31-4B8C-83A1-F6EECF244321}">
                <p14:modId xmlns:p14="http://schemas.microsoft.com/office/powerpoint/2010/main" val="972332684"/>
              </p:ext>
            </p:extLst>
          </p:nvPr>
        </p:nvGraphicFramePr>
        <p:xfrm>
          <a:off x="8006749" y="216638"/>
          <a:ext cx="1042118" cy="854659"/>
        </p:xfrm>
        <a:graphic>
          <a:graphicData uri="http://schemas.openxmlformats.org/presentationml/2006/ole">
            <mc:AlternateContent xmlns:mc="http://schemas.openxmlformats.org/markup-compatibility/2006">
              <mc:Choice xmlns:v="urn:schemas-microsoft-com:vml" Requires="v">
                <p:oleObj spid="_x0000_s45115" name="Picture" r:id="rId7" imgW="4574540" imgH="3797300" progId="Word.Picture.8">
                  <p:embed/>
                </p:oleObj>
              </mc:Choice>
              <mc:Fallback>
                <p:oleObj name="Picture" r:id="rId7" imgW="4574540" imgH="3797300" progId="Word.Picture.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6749" y="216638"/>
                        <a:ext cx="1042118" cy="85465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916255140"/>
      </p:ext>
    </p:extLst>
  </p:cSld>
  <p:clrMapOvr>
    <a:masterClrMapping/>
  </p:clrMapOvr>
  <p:transition>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DSC000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041" y="5081241"/>
            <a:ext cx="3137823" cy="1712077"/>
          </a:xfrm>
          <a:prstGeom prst="rect">
            <a:avLst/>
          </a:prstGeom>
          <a:noFill/>
          <a:extLst>
            <a:ext uri="{909E8E84-426E-40DD-AFC4-6F175D3DCCD1}">
              <a14:hiddenFill xmlns:a14="http://schemas.microsoft.com/office/drawing/2010/main">
                <a:solidFill>
                  <a:srgbClr val="FFFFFF"/>
                </a:solidFill>
              </a14:hiddenFill>
            </a:ext>
          </a:extLst>
        </p:spPr>
      </p:pic>
      <p:sp>
        <p:nvSpPr>
          <p:cNvPr id="14338" name="Rectangle 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lnSpc>
                <a:spcPct val="100000"/>
              </a:lnSpc>
              <a:spcBef>
                <a:spcPct val="0"/>
              </a:spcBef>
              <a:buClrTx/>
              <a:buSzTx/>
            </a:pPr>
            <a:endParaRPr lang="es-EC" sz="1800" b="0">
              <a:solidFill>
                <a:schemeClr val="tx1"/>
              </a:solidFill>
            </a:endParaRPr>
          </a:p>
        </p:txBody>
      </p:sp>
      <p:sp>
        <p:nvSpPr>
          <p:cNvPr id="35" name="34 CuadroTexto"/>
          <p:cNvSpPr txBox="1">
            <a:spLocks noChangeArrowheads="1"/>
          </p:cNvSpPr>
          <p:nvPr/>
        </p:nvSpPr>
        <p:spPr bwMode="auto">
          <a:xfrm>
            <a:off x="682835" y="2779951"/>
            <a:ext cx="2757663" cy="2252924"/>
          </a:xfrm>
          <a:prstGeom prst="rect">
            <a:avLst/>
          </a:prstGeom>
          <a:solidFill>
            <a:srgbClr val="99AFC7"/>
          </a:solidFill>
          <a:ln w="38100" algn="ctr">
            <a:solidFill>
              <a:srgbClr val="336699"/>
            </a:solidFill>
            <a:round/>
            <a:headEnd/>
            <a:tailEnd/>
          </a:ln>
          <a:effectLst>
            <a:outerShdw dist="53882" dir="2700000" algn="ctr" rotWithShape="0">
              <a:srgbClr val="000000">
                <a:alpha val="50000"/>
              </a:srgbClr>
            </a:outerShdw>
          </a:effectLst>
        </p:spPr>
        <p:txBody>
          <a:bodyPr wrap="square">
            <a:spAutoFit/>
          </a:bodyPr>
          <a:lstStyle/>
          <a:p>
            <a:pPr algn="ctr">
              <a:lnSpc>
                <a:spcPct val="130000"/>
              </a:lnSpc>
              <a:spcBef>
                <a:spcPct val="0"/>
              </a:spcBef>
              <a:buClrTx/>
              <a:buSzTx/>
              <a:defRPr/>
            </a:pPr>
            <a:r>
              <a:rPr lang="es-ES" dirty="0"/>
              <a:t>Manejar un programa extracurricular proveerá de mayores capacidades en los alumnos, evitando de esta manera los </a:t>
            </a:r>
            <a:r>
              <a:rPr lang="es-ES" dirty="0" smtClean="0"/>
              <a:t>problemas </a:t>
            </a:r>
            <a:r>
              <a:rPr lang="es-ES" dirty="0"/>
              <a:t>académicas. </a:t>
            </a:r>
            <a:endParaRPr lang="es-ES" b="1" dirty="0">
              <a:solidFill>
                <a:schemeClr val="bg1"/>
              </a:solidFill>
              <a:cs typeface="Arial" charset="0"/>
            </a:endParaRPr>
          </a:p>
        </p:txBody>
      </p:sp>
      <p:sp>
        <p:nvSpPr>
          <p:cNvPr id="37" name="36 CuadroTexto"/>
          <p:cNvSpPr txBox="1">
            <a:spLocks noChangeArrowheads="1"/>
          </p:cNvSpPr>
          <p:nvPr/>
        </p:nvSpPr>
        <p:spPr bwMode="auto">
          <a:xfrm>
            <a:off x="5868143" y="2798618"/>
            <a:ext cx="2902595" cy="2003625"/>
          </a:xfrm>
          <a:prstGeom prst="rect">
            <a:avLst/>
          </a:prstGeom>
          <a:solidFill>
            <a:srgbClr val="99AFC7"/>
          </a:solidFill>
          <a:ln w="38100" algn="ctr">
            <a:solidFill>
              <a:srgbClr val="336699"/>
            </a:solidFill>
            <a:round/>
            <a:headEnd/>
            <a:tailEnd/>
          </a:ln>
          <a:effectLst>
            <a:outerShdw dist="53882" dir="2700000" algn="ctr" rotWithShape="0">
              <a:srgbClr val="000000">
                <a:alpha val="50000"/>
              </a:srgbClr>
            </a:outerShdw>
          </a:effectLst>
        </p:spPr>
        <p:txBody>
          <a:bodyPr wrap="square">
            <a:spAutoFit/>
          </a:bodyPr>
          <a:lstStyle/>
          <a:p>
            <a:pPr>
              <a:lnSpc>
                <a:spcPct val="90000"/>
              </a:lnSpc>
              <a:spcBef>
                <a:spcPct val="0"/>
              </a:spcBef>
              <a:buClrTx/>
              <a:buSzTx/>
              <a:defRPr/>
            </a:pPr>
            <a:endParaRPr lang="es-ES" dirty="0">
              <a:solidFill>
                <a:schemeClr val="tx1"/>
              </a:solidFill>
              <a:cs typeface="Arial" charset="0"/>
            </a:endParaRPr>
          </a:p>
          <a:p>
            <a:pPr lvl="0" algn="ctr"/>
            <a:r>
              <a:rPr lang="es-ES" dirty="0"/>
              <a:t>Esta propuesta promueve la preparación también para los eventos competitivos y su participación dependerá del rendimiento académico de los </a:t>
            </a:r>
            <a:r>
              <a:rPr lang="es-ES" dirty="0" smtClean="0"/>
              <a:t>estudiantes</a:t>
            </a:r>
            <a:endParaRPr lang="es-ES" dirty="0">
              <a:solidFill>
                <a:schemeClr val="tx1"/>
              </a:solidFill>
              <a:cs typeface="Arial" charset="0"/>
            </a:endParaRPr>
          </a:p>
        </p:txBody>
      </p:sp>
      <p:sp>
        <p:nvSpPr>
          <p:cNvPr id="32" name="31 CuadroTexto"/>
          <p:cNvSpPr txBox="1">
            <a:spLocks noChangeArrowheads="1"/>
          </p:cNvSpPr>
          <p:nvPr/>
        </p:nvSpPr>
        <p:spPr bwMode="auto">
          <a:xfrm>
            <a:off x="1652759" y="682644"/>
            <a:ext cx="6108700" cy="1569660"/>
          </a:xfrm>
          <a:prstGeom prst="rect">
            <a:avLst/>
          </a:prstGeom>
          <a:solidFill>
            <a:srgbClr val="99AFC7"/>
          </a:solidFill>
          <a:ln w="38100" algn="ctr">
            <a:solidFill>
              <a:srgbClr val="336699"/>
            </a:solidFill>
            <a:round/>
            <a:headEnd/>
            <a:tailEnd/>
          </a:ln>
          <a:effectLst>
            <a:outerShdw dist="53882" dir="2700000" algn="ctr" rotWithShape="0">
              <a:srgbClr val="000000">
                <a:alpha val="50000"/>
              </a:srgbClr>
            </a:outerShdw>
          </a:effectLst>
        </p:spPr>
        <p:txBody>
          <a:bodyPr>
            <a:spAutoFit/>
          </a:bodyPr>
          <a:lstStyle/>
          <a:p>
            <a:pPr algn="ctr"/>
            <a:r>
              <a:rPr lang="es-EC" sz="1600" dirty="0"/>
              <a:t>La institución educativa Liceo Policial no cuenta con un programa extra curricular lo que se presenta </a:t>
            </a:r>
            <a:r>
              <a:rPr lang="es-EC" sz="1600" dirty="0" smtClean="0"/>
              <a:t>como una </a:t>
            </a:r>
            <a:r>
              <a:rPr lang="es-EC" sz="1600" dirty="0"/>
              <a:t>debilidad institucional, por lo que se observa que los alumnos no cuenta con una actitud positiva frente a su rendimiento académico ya que su carga académica es exhaustiva, llegando pronto a la fatiga y pérdida del interés académico</a:t>
            </a:r>
            <a:endParaRPr lang="es-ES" sz="1600" dirty="0">
              <a:solidFill>
                <a:schemeClr val="tx1"/>
              </a:solidFill>
              <a:cs typeface="Arial" charset="0"/>
            </a:endParaRPr>
          </a:p>
        </p:txBody>
      </p:sp>
      <p:sp>
        <p:nvSpPr>
          <p:cNvPr id="82984" name="Rectangle 40"/>
          <p:cNvSpPr>
            <a:spLocks noChangeArrowheads="1"/>
          </p:cNvSpPr>
          <p:nvPr/>
        </p:nvSpPr>
        <p:spPr bwMode="auto">
          <a:xfrm>
            <a:off x="1562100" y="117475"/>
            <a:ext cx="6067425" cy="625475"/>
          </a:xfrm>
          <a:prstGeom prst="rect">
            <a:avLst/>
          </a:prstGeom>
          <a:noFill/>
          <a:ln w="9525">
            <a:noFill/>
            <a:miter lim="800000"/>
            <a:headEnd/>
            <a:tailEnd/>
          </a:ln>
          <a:effectLst>
            <a:outerShdw dist="35921" dir="2700000" algn="ctr" rotWithShape="0">
              <a:schemeClr val="tx1"/>
            </a:outerShdw>
          </a:effectLst>
        </p:spPr>
        <p:txBody>
          <a:bodyPr anchor="ctr"/>
          <a:lstStyle/>
          <a:p>
            <a:pPr algn="ctr" eaLnBrk="0" hangingPunct="0">
              <a:lnSpc>
                <a:spcPct val="100000"/>
              </a:lnSpc>
              <a:spcBef>
                <a:spcPct val="0"/>
              </a:spcBef>
              <a:buClrTx/>
              <a:buSzTx/>
              <a:defRPr/>
            </a:pPr>
            <a:r>
              <a:rPr lang="es-ES_tradnl" sz="3200" dirty="0" smtClean="0">
                <a:solidFill>
                  <a:srgbClr val="FFFF00"/>
                </a:solidFill>
                <a:latin typeface="Impact" pitchFamily="34" charset="0"/>
              </a:rPr>
              <a:t>IDENTIFICACIÓN DEL PROBLEMA</a:t>
            </a:r>
            <a:endParaRPr lang="es-ES_tradnl" sz="3200" b="0" dirty="0">
              <a:solidFill>
                <a:srgbClr val="FFFF00"/>
              </a:solidFill>
              <a:latin typeface="Impact" pitchFamily="34" charset="0"/>
            </a:endParaRPr>
          </a:p>
        </p:txBody>
      </p:sp>
      <p:sp>
        <p:nvSpPr>
          <p:cNvPr id="14344" name="Freeform 9"/>
          <p:cNvSpPr>
            <a:spLocks/>
          </p:cNvSpPr>
          <p:nvPr/>
        </p:nvSpPr>
        <p:spPr bwMode="auto">
          <a:xfrm rot="-5400000">
            <a:off x="2802322" y="2163379"/>
            <a:ext cx="659457" cy="431626"/>
          </a:xfrm>
          <a:custGeom>
            <a:avLst/>
            <a:gdLst>
              <a:gd name="T0" fmla="*/ 2147483647 w 566"/>
              <a:gd name="T1" fmla="*/ 2147483647 h 536"/>
              <a:gd name="T2" fmla="*/ 0 w 566"/>
              <a:gd name="T3" fmla="*/ 2147483647 h 536"/>
              <a:gd name="T4" fmla="*/ 2147483647 w 566"/>
              <a:gd name="T5" fmla="*/ 2147483647 h 536"/>
              <a:gd name="T6" fmla="*/ 2147483647 w 566"/>
              <a:gd name="T7" fmla="*/ 2147483647 h 536"/>
              <a:gd name="T8" fmla="*/ 2147483647 w 566"/>
              <a:gd name="T9" fmla="*/ 2147483647 h 536"/>
              <a:gd name="T10" fmla="*/ 2147483647 w 566"/>
              <a:gd name="T11" fmla="*/ 2147483647 h 536"/>
              <a:gd name="T12" fmla="*/ 2147483647 w 566"/>
              <a:gd name="T13" fmla="*/ 2147483647 h 536"/>
              <a:gd name="T14" fmla="*/ 0 60000 65536"/>
              <a:gd name="T15" fmla="*/ 0 60000 65536"/>
              <a:gd name="T16" fmla="*/ 0 60000 65536"/>
              <a:gd name="T17" fmla="*/ 0 60000 65536"/>
              <a:gd name="T18" fmla="*/ 0 60000 65536"/>
              <a:gd name="T19" fmla="*/ 0 60000 65536"/>
              <a:gd name="T20" fmla="*/ 0 60000 65536"/>
              <a:gd name="T21" fmla="*/ 0 w 566"/>
              <a:gd name="T22" fmla="*/ 0 h 536"/>
              <a:gd name="T23" fmla="*/ 566 w 566"/>
              <a:gd name="T24" fmla="*/ 536 h 5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6" h="536">
                <a:moveTo>
                  <a:pt x="82" y="364"/>
                </a:moveTo>
                <a:lnTo>
                  <a:pt x="0" y="342"/>
                </a:lnTo>
                <a:lnTo>
                  <a:pt x="106" y="536"/>
                </a:lnTo>
                <a:lnTo>
                  <a:pt x="336" y="430"/>
                </a:lnTo>
                <a:lnTo>
                  <a:pt x="252" y="406"/>
                </a:lnTo>
                <a:cubicBezTo>
                  <a:pt x="252" y="406"/>
                  <a:pt x="408" y="144"/>
                  <a:pt x="566" y="162"/>
                </a:cubicBezTo>
                <a:cubicBezTo>
                  <a:pt x="234" y="0"/>
                  <a:pt x="82" y="364"/>
                  <a:pt x="82" y="364"/>
                </a:cubicBezTo>
                <a:close/>
              </a:path>
            </a:pathLst>
          </a:custGeom>
          <a:gradFill rotWithShape="1">
            <a:gsLst>
              <a:gs pos="0">
                <a:srgbClr val="FFFFFF"/>
              </a:gs>
              <a:gs pos="100000">
                <a:srgbClr val="767676">
                  <a:alpha val="10999"/>
                </a:srgb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C"/>
          </a:p>
        </p:txBody>
      </p:sp>
      <p:sp>
        <p:nvSpPr>
          <p:cNvPr id="82989" name="AutoShape 45"/>
          <p:cNvSpPr>
            <a:spLocks noChangeArrowheads="1"/>
          </p:cNvSpPr>
          <p:nvPr/>
        </p:nvSpPr>
        <p:spPr bwMode="auto">
          <a:xfrm>
            <a:off x="3621901" y="2434605"/>
            <a:ext cx="1987550" cy="400443"/>
          </a:xfrm>
          <a:prstGeom prst="roundRect">
            <a:avLst>
              <a:gd name="adj" fmla="val 22407"/>
            </a:avLst>
          </a:prstGeom>
          <a:solidFill>
            <a:srgbClr val="F5E783"/>
          </a:solidFill>
          <a:ln w="76200" algn="ctr">
            <a:solidFill>
              <a:srgbClr val="AD822D">
                <a:alpha val="50000"/>
              </a:srgbClr>
            </a:solidFill>
            <a:round/>
            <a:headEnd/>
            <a:tailEnd/>
          </a:ln>
          <a:effectLst>
            <a:outerShdw dist="17961" dir="2700000" algn="ctr" rotWithShape="0">
              <a:srgbClr val="000000">
                <a:alpha val="0"/>
              </a:srgbClr>
            </a:outerShdw>
          </a:effectLst>
        </p:spPr>
        <p:txBody>
          <a:bodyPr>
            <a:spAutoFit/>
          </a:bodyPr>
          <a:lstStyle/>
          <a:p>
            <a:pPr>
              <a:lnSpc>
                <a:spcPct val="130000"/>
              </a:lnSpc>
              <a:buClr>
                <a:srgbClr val="49788D"/>
              </a:buClr>
              <a:buFont typeface="Wingdings" pitchFamily="2" charset="2"/>
              <a:buNone/>
              <a:defRPr/>
            </a:pPr>
            <a:r>
              <a:rPr lang="es-EC" sz="1400" dirty="0" smtClean="0">
                <a:latin typeface="Arial Black" pitchFamily="34" charset="0"/>
                <a:ea typeface="SimSun" pitchFamily="2" charset="-122"/>
                <a:cs typeface="Arial" charset="0"/>
              </a:rPr>
              <a:t>JUSTIFICACIÓN</a:t>
            </a:r>
            <a:endParaRPr lang="es-EC" sz="1400" b="0" dirty="0">
              <a:solidFill>
                <a:schemeClr val="tx1"/>
              </a:solidFill>
              <a:latin typeface="Arial Black" pitchFamily="34" charset="0"/>
              <a:ea typeface="SimSun" pitchFamily="2" charset="-122"/>
              <a:cs typeface="Arial" charset="0"/>
            </a:endParaRPr>
          </a:p>
        </p:txBody>
      </p:sp>
      <p:pic>
        <p:nvPicPr>
          <p:cNvPr id="14351" name="Picture 9" descr="espe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52399"/>
            <a:ext cx="781471" cy="909217"/>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16" name="15 Imagen" descr="SELLO POLICIA.jpg"/>
          <p:cNvPicPr/>
          <p:nvPr/>
        </p:nvPicPr>
        <p:blipFill>
          <a:blip r:embed="rId5">
            <a:lum/>
          </a:blip>
          <a:stretch>
            <a:fillRect/>
          </a:stretch>
        </p:blipFill>
        <p:spPr>
          <a:xfrm>
            <a:off x="8027988" y="242888"/>
            <a:ext cx="742751" cy="971550"/>
          </a:xfrm>
          <a:prstGeom prst="rect">
            <a:avLst/>
          </a:prstGeom>
          <a:noFill/>
          <a:ln>
            <a:noFill/>
          </a:ln>
        </p:spPr>
      </p:pic>
      <p:sp>
        <p:nvSpPr>
          <p:cNvPr id="7" name="6 Flecha izquierda, derecha y arriba"/>
          <p:cNvSpPr/>
          <p:nvPr/>
        </p:nvSpPr>
        <p:spPr>
          <a:xfrm>
            <a:off x="3956511" y="2852216"/>
            <a:ext cx="1318329" cy="1313296"/>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3250" name="Picture 2" descr="L:\DSC0386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0418" y="5148574"/>
            <a:ext cx="3253581" cy="1745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147731"/>
      </p:ext>
    </p:extLst>
  </p:cSld>
  <p:clrMapOvr>
    <a:masterClrMapping/>
  </p:clrMapOvr>
  <p:transition>
    <p:strips dir="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b="1" dirty="0">
                <a:solidFill>
                  <a:srgbClr val="0070C0"/>
                </a:solidFill>
                <a:ea typeface="SimSun" pitchFamily="2" charset="-122"/>
                <a:cs typeface="Arial" charset="0"/>
              </a:rPr>
              <a:t>METODOLOGÍA</a:t>
            </a:r>
            <a:endParaRPr lang="es-EC" dirty="0">
              <a:solidFill>
                <a:srgbClr val="0070C0"/>
              </a:solidFill>
            </a:endParaRPr>
          </a:p>
        </p:txBody>
      </p:sp>
      <p:sp>
        <p:nvSpPr>
          <p:cNvPr id="3" name="AutoShape 48"/>
          <p:cNvSpPr>
            <a:spLocks noChangeArrowheads="1"/>
          </p:cNvSpPr>
          <p:nvPr/>
        </p:nvSpPr>
        <p:spPr bwMode="auto">
          <a:xfrm>
            <a:off x="683568" y="810058"/>
            <a:ext cx="7632848" cy="1205436"/>
          </a:xfrm>
          <a:prstGeom prst="roundRect">
            <a:avLst>
              <a:gd name="adj" fmla="val 16667"/>
            </a:avLst>
          </a:prstGeom>
          <a:solidFill>
            <a:srgbClr val="112737">
              <a:alpha val="60001"/>
            </a:srgbClr>
          </a:solidFill>
          <a:ln w="76200" algn="ctr">
            <a:solidFill>
              <a:srgbClr val="FFFFFF">
                <a:alpha val="14000"/>
              </a:srgbClr>
            </a:solidFill>
            <a:round/>
            <a:headEnd/>
            <a:tailEnd/>
          </a:ln>
          <a:effectLst>
            <a:outerShdw dist="17961" dir="2700000" algn="ctr" rotWithShape="0">
              <a:srgbClr val="000000">
                <a:alpha val="0"/>
              </a:srgbClr>
            </a:outerShdw>
          </a:effectLst>
        </p:spPr>
        <p:txBody>
          <a:bodyPr wrap="square">
            <a:spAutoFit/>
          </a:bodyPr>
          <a:lstStyle/>
          <a:p>
            <a:pPr algn="just">
              <a:lnSpc>
                <a:spcPct val="90000"/>
              </a:lnSpc>
              <a:buClr>
                <a:srgbClr val="49788D"/>
              </a:buClr>
              <a:buSzPct val="135000"/>
              <a:buFont typeface="Wingdings" pitchFamily="2" charset="2"/>
              <a:buNone/>
              <a:defRPr/>
            </a:pPr>
            <a:r>
              <a:rPr lang="es-ES" dirty="0" smtClean="0"/>
              <a:t>Se </a:t>
            </a:r>
            <a:r>
              <a:rPr lang="es-ES" dirty="0"/>
              <a:t>realizaran por los diferentes paralelos y asignación de las distintas disciplinas deportivas optando una metodología equilibrada y lúdica con fines de satisfacer las necesidades de los estudiantes y cumplir las expectativas técnicas y físicas</a:t>
            </a:r>
            <a:r>
              <a:rPr lang="es-ES" dirty="0" smtClean="0"/>
              <a:t>.</a:t>
            </a:r>
            <a:endParaRPr lang="es-ES_tradnl" b="1" dirty="0">
              <a:effectLst>
                <a:outerShdw blurRad="38100" dist="38100" dir="2700000" algn="tl">
                  <a:srgbClr val="000000"/>
                </a:outerShdw>
              </a:effectLst>
              <a:ea typeface="SimSun" pitchFamily="2" charset="-122"/>
              <a:cs typeface="Arial" charset="0"/>
            </a:endParaRPr>
          </a:p>
        </p:txBody>
      </p:sp>
      <p:sp>
        <p:nvSpPr>
          <p:cNvPr id="4" name="3 Rectángulo"/>
          <p:cNvSpPr/>
          <p:nvPr/>
        </p:nvSpPr>
        <p:spPr>
          <a:xfrm>
            <a:off x="971600" y="2564904"/>
            <a:ext cx="2160240" cy="237626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dirty="0"/>
              <a:t>Global</a:t>
            </a:r>
            <a:r>
              <a:rPr lang="es-ES" dirty="0"/>
              <a:t> permitió hacer una práctica mancomunada y general bajo los principios técnicos específicos del deporte.</a:t>
            </a:r>
            <a:endParaRPr lang="es-EC" dirty="0"/>
          </a:p>
        </p:txBody>
      </p:sp>
      <p:sp>
        <p:nvSpPr>
          <p:cNvPr id="5" name="4 Rectángulo"/>
          <p:cNvSpPr/>
          <p:nvPr/>
        </p:nvSpPr>
        <p:spPr>
          <a:xfrm>
            <a:off x="3707904" y="2564904"/>
            <a:ext cx="2376264" cy="23762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r>
              <a:rPr lang="es-ES" b="1" dirty="0"/>
              <a:t>Análisis – síntesis</a:t>
            </a:r>
            <a:r>
              <a:rPr lang="es-ES" dirty="0"/>
              <a:t>: Se desarrollara actividades de reflexión con fines de motivación en los estudios y sus problemas </a:t>
            </a:r>
            <a:endParaRPr lang="es-EC" dirty="0"/>
          </a:p>
        </p:txBody>
      </p:sp>
      <p:sp>
        <p:nvSpPr>
          <p:cNvPr id="6" name="5 Rectángulo"/>
          <p:cNvSpPr/>
          <p:nvPr/>
        </p:nvSpPr>
        <p:spPr>
          <a:xfrm>
            <a:off x="6660232" y="2564904"/>
            <a:ext cx="1800200" cy="23762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b="1" dirty="0"/>
              <a:t>Métodos </a:t>
            </a:r>
            <a:r>
              <a:rPr lang="es-ES" b="1" dirty="0" smtClean="0"/>
              <a:t>empíricos : </a:t>
            </a:r>
            <a:r>
              <a:rPr lang="es-ES" dirty="0" smtClean="0"/>
              <a:t>Sin una base o conocimiento científico</a:t>
            </a:r>
            <a:endParaRPr lang="es-EC" dirty="0"/>
          </a:p>
        </p:txBody>
      </p:sp>
      <p:cxnSp>
        <p:nvCxnSpPr>
          <p:cNvPr id="8" name="7 Conector recto"/>
          <p:cNvCxnSpPr/>
          <p:nvPr/>
        </p:nvCxnSpPr>
        <p:spPr>
          <a:xfrm>
            <a:off x="1907704" y="2276872"/>
            <a:ext cx="554461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a:off x="1907704" y="2276872"/>
            <a:ext cx="0" cy="288032"/>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4682716" y="2285256"/>
            <a:ext cx="0" cy="288032"/>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7452320" y="2276872"/>
            <a:ext cx="0" cy="288032"/>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4680012" y="2015494"/>
            <a:ext cx="0" cy="26137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2226" name="Picture 2" descr="L:\DSC038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4956760"/>
            <a:ext cx="4139952" cy="19168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14 Objeto"/>
          <p:cNvGraphicFramePr>
            <a:graphicFrameLocks noChangeAspect="1"/>
          </p:cNvGraphicFramePr>
          <p:nvPr>
            <p:extLst>
              <p:ext uri="{D42A27DB-BD31-4B8C-83A1-F6EECF244321}">
                <p14:modId xmlns:p14="http://schemas.microsoft.com/office/powerpoint/2010/main" val="2343792388"/>
              </p:ext>
            </p:extLst>
          </p:nvPr>
        </p:nvGraphicFramePr>
        <p:xfrm>
          <a:off x="7917507" y="116632"/>
          <a:ext cx="1085850" cy="833437"/>
        </p:xfrm>
        <a:graphic>
          <a:graphicData uri="http://schemas.openxmlformats.org/presentationml/2006/ole">
            <mc:AlternateContent xmlns:mc="http://schemas.openxmlformats.org/markup-compatibility/2006">
              <mc:Choice xmlns:v="urn:schemas-microsoft-com:vml" Requires="v">
                <p:oleObj spid="_x0000_s52270" name="Picture" r:id="rId4" imgW="4574540" imgH="3797300" progId="Word.Picture.8">
                  <p:embed/>
                </p:oleObj>
              </mc:Choice>
              <mc:Fallback>
                <p:oleObj name="Picture" r:id="rId4" imgW="4574540" imgH="3797300" progId="Word.Picture.8">
                  <p:embed/>
                  <p:pic>
                    <p:nvPicPr>
                      <p:cNvPr id="0" name="1 Obj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7507" y="116632"/>
                        <a:ext cx="108585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 name="Picture 9" descr="espe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58737"/>
            <a:ext cx="871918" cy="921991"/>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9673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285837294"/>
              </p:ext>
            </p:extLst>
          </p:nvPr>
        </p:nvGraphicFramePr>
        <p:xfrm>
          <a:off x="1979712" y="1412776"/>
          <a:ext cx="6048671" cy="4389120"/>
        </p:xfrm>
        <a:graphic>
          <a:graphicData uri="http://schemas.openxmlformats.org/drawingml/2006/table">
            <a:tbl>
              <a:tblPr firstRow="1" firstCol="1" bandRow="1">
                <a:tableStyleId>{5C22544A-7EE6-4342-B048-85BDC9FD1C3A}</a:tableStyleId>
              </a:tblPr>
              <a:tblGrid>
                <a:gridCol w="675412"/>
                <a:gridCol w="3209420"/>
                <a:gridCol w="2163839"/>
              </a:tblGrid>
              <a:tr h="450050">
                <a:tc>
                  <a:txBody>
                    <a:bodyPr/>
                    <a:lstStyle/>
                    <a:p>
                      <a:pPr algn="just">
                        <a:lnSpc>
                          <a:spcPct val="150000"/>
                        </a:lnSpc>
                        <a:spcAft>
                          <a:spcPts val="0"/>
                        </a:spcAft>
                      </a:pPr>
                      <a:r>
                        <a:rPr lang="es-ES" sz="2400" dirty="0">
                          <a:effectLst/>
                        </a:rPr>
                        <a:t>No</a:t>
                      </a:r>
                      <a:endParaRPr lang="es-EC" sz="2400" dirty="0">
                        <a:effectLst/>
                        <a:latin typeface="Times New Roman"/>
                        <a:ea typeface="Times New Roman"/>
                        <a:cs typeface="Times New Roman"/>
                      </a:endParaRPr>
                    </a:p>
                  </a:txBody>
                  <a:tcPr marL="68580" marR="68580" marT="0" marB="0">
                    <a:solidFill>
                      <a:srgbClr val="92D050"/>
                    </a:solidFill>
                  </a:tcPr>
                </a:tc>
                <a:tc>
                  <a:txBody>
                    <a:bodyPr/>
                    <a:lstStyle/>
                    <a:p>
                      <a:pPr algn="just">
                        <a:lnSpc>
                          <a:spcPct val="150000"/>
                        </a:lnSpc>
                        <a:spcAft>
                          <a:spcPts val="0"/>
                        </a:spcAft>
                      </a:pPr>
                      <a:r>
                        <a:rPr lang="es-ES" sz="2400" dirty="0">
                          <a:effectLst/>
                        </a:rPr>
                        <a:t>DISCIPLINAS </a:t>
                      </a:r>
                      <a:endParaRPr lang="es-EC" sz="2400" dirty="0">
                        <a:effectLst/>
                        <a:latin typeface="Times New Roman"/>
                        <a:ea typeface="Times New Roman"/>
                        <a:cs typeface="Times New Roman"/>
                      </a:endParaRPr>
                    </a:p>
                  </a:txBody>
                  <a:tcPr marL="68580" marR="68580" marT="0" marB="0">
                    <a:solidFill>
                      <a:srgbClr val="92D050"/>
                    </a:solidFill>
                  </a:tcPr>
                </a:tc>
                <a:tc>
                  <a:txBody>
                    <a:bodyPr/>
                    <a:lstStyle/>
                    <a:p>
                      <a:pPr indent="252095" algn="just">
                        <a:lnSpc>
                          <a:spcPct val="150000"/>
                        </a:lnSpc>
                        <a:spcAft>
                          <a:spcPts val="0"/>
                        </a:spcAft>
                      </a:pPr>
                      <a:r>
                        <a:rPr lang="es-ES" sz="2400" dirty="0">
                          <a:effectLst/>
                        </a:rPr>
                        <a:t>SESIONES</a:t>
                      </a:r>
                      <a:endParaRPr lang="es-EC" sz="2400" dirty="0">
                        <a:effectLst/>
                        <a:latin typeface="Times New Roman"/>
                        <a:ea typeface="Times New Roman"/>
                        <a:cs typeface="Times New Roman"/>
                      </a:endParaRPr>
                    </a:p>
                  </a:txBody>
                  <a:tcPr marL="68580" marR="68580" marT="0" marB="0">
                    <a:solidFill>
                      <a:srgbClr val="92D050"/>
                    </a:solidFill>
                  </a:tcPr>
                </a:tc>
              </a:tr>
              <a:tr h="450050">
                <a:tc>
                  <a:txBody>
                    <a:bodyPr/>
                    <a:lstStyle/>
                    <a:p>
                      <a:pPr indent="252095" algn="ctr">
                        <a:lnSpc>
                          <a:spcPct val="150000"/>
                        </a:lnSpc>
                        <a:spcAft>
                          <a:spcPts val="0"/>
                        </a:spcAft>
                      </a:pPr>
                      <a:r>
                        <a:rPr lang="es-ES" sz="2400" dirty="0">
                          <a:effectLst/>
                        </a:rPr>
                        <a:t>1</a:t>
                      </a:r>
                      <a:endParaRPr lang="es-EC" sz="2400" dirty="0">
                        <a:effectLst/>
                        <a:latin typeface="Times New Roman"/>
                        <a:ea typeface="Times New Roman"/>
                        <a:cs typeface="Times New Roman"/>
                      </a:endParaRPr>
                    </a:p>
                  </a:txBody>
                  <a:tcPr marL="68580" marR="68580" marT="0" marB="0">
                    <a:solidFill>
                      <a:srgbClr val="92D050"/>
                    </a:solidFill>
                  </a:tcPr>
                </a:tc>
                <a:tc>
                  <a:txBody>
                    <a:bodyPr/>
                    <a:lstStyle/>
                    <a:p>
                      <a:pPr indent="252095" algn="ctr">
                        <a:lnSpc>
                          <a:spcPct val="150000"/>
                        </a:lnSpc>
                        <a:spcAft>
                          <a:spcPts val="0"/>
                        </a:spcAft>
                      </a:pPr>
                      <a:r>
                        <a:rPr lang="es-ES" sz="2400" dirty="0">
                          <a:effectLst/>
                        </a:rPr>
                        <a:t>Fútbol</a:t>
                      </a:r>
                      <a:endParaRPr lang="es-EC" sz="2400" dirty="0">
                        <a:effectLst/>
                        <a:latin typeface="Times New Roman"/>
                        <a:ea typeface="Times New Roman"/>
                        <a:cs typeface="Times New Roman"/>
                      </a:endParaRPr>
                    </a:p>
                  </a:txBody>
                  <a:tcPr marL="68580" marR="68580" marT="0" marB="0" anchor="ctr"/>
                </a:tc>
                <a:tc>
                  <a:txBody>
                    <a:bodyPr/>
                    <a:lstStyle/>
                    <a:p>
                      <a:pPr indent="252095" algn="ctr">
                        <a:lnSpc>
                          <a:spcPct val="150000"/>
                        </a:lnSpc>
                        <a:spcAft>
                          <a:spcPts val="0"/>
                        </a:spcAft>
                      </a:pPr>
                      <a:r>
                        <a:rPr lang="es-ES" sz="2400">
                          <a:effectLst/>
                        </a:rPr>
                        <a:t>9</a:t>
                      </a:r>
                      <a:endParaRPr lang="es-EC" sz="2400">
                        <a:effectLst/>
                        <a:latin typeface="Times New Roman"/>
                        <a:ea typeface="Times New Roman"/>
                        <a:cs typeface="Times New Roman"/>
                      </a:endParaRPr>
                    </a:p>
                  </a:txBody>
                  <a:tcPr marL="68580" marR="68580" marT="0" marB="0" anchor="ctr"/>
                </a:tc>
              </a:tr>
              <a:tr h="450050">
                <a:tc>
                  <a:txBody>
                    <a:bodyPr/>
                    <a:lstStyle/>
                    <a:p>
                      <a:pPr indent="252095" algn="ctr">
                        <a:lnSpc>
                          <a:spcPct val="150000"/>
                        </a:lnSpc>
                        <a:spcAft>
                          <a:spcPts val="0"/>
                        </a:spcAft>
                      </a:pPr>
                      <a:r>
                        <a:rPr lang="es-ES" sz="2400" dirty="0">
                          <a:effectLst/>
                        </a:rPr>
                        <a:t>2</a:t>
                      </a:r>
                      <a:endParaRPr lang="es-EC" sz="2400" dirty="0">
                        <a:effectLst/>
                        <a:latin typeface="Times New Roman"/>
                        <a:ea typeface="Times New Roman"/>
                        <a:cs typeface="Times New Roman"/>
                      </a:endParaRPr>
                    </a:p>
                  </a:txBody>
                  <a:tcPr marL="68580" marR="68580" marT="0" marB="0">
                    <a:solidFill>
                      <a:srgbClr val="92D050"/>
                    </a:solidFill>
                  </a:tcPr>
                </a:tc>
                <a:tc>
                  <a:txBody>
                    <a:bodyPr/>
                    <a:lstStyle/>
                    <a:p>
                      <a:pPr indent="252095" algn="ctr">
                        <a:lnSpc>
                          <a:spcPct val="150000"/>
                        </a:lnSpc>
                        <a:spcAft>
                          <a:spcPts val="0"/>
                        </a:spcAft>
                      </a:pPr>
                      <a:r>
                        <a:rPr lang="es-ES" sz="2400" dirty="0">
                          <a:effectLst/>
                        </a:rPr>
                        <a:t>Básquet</a:t>
                      </a:r>
                      <a:endParaRPr lang="es-EC" sz="2400" dirty="0">
                        <a:effectLst/>
                        <a:latin typeface="Times New Roman"/>
                        <a:ea typeface="Times New Roman"/>
                        <a:cs typeface="Times New Roman"/>
                      </a:endParaRPr>
                    </a:p>
                  </a:txBody>
                  <a:tcPr marL="68580" marR="68580" marT="0" marB="0" anchor="ctr"/>
                </a:tc>
                <a:tc>
                  <a:txBody>
                    <a:bodyPr/>
                    <a:lstStyle/>
                    <a:p>
                      <a:pPr indent="252095" algn="ctr">
                        <a:lnSpc>
                          <a:spcPct val="150000"/>
                        </a:lnSpc>
                        <a:spcAft>
                          <a:spcPts val="0"/>
                        </a:spcAft>
                      </a:pPr>
                      <a:r>
                        <a:rPr lang="es-ES" sz="2400">
                          <a:effectLst/>
                        </a:rPr>
                        <a:t>3</a:t>
                      </a:r>
                      <a:endParaRPr lang="es-EC" sz="2400">
                        <a:effectLst/>
                        <a:latin typeface="Times New Roman"/>
                        <a:ea typeface="Times New Roman"/>
                        <a:cs typeface="Times New Roman"/>
                      </a:endParaRPr>
                    </a:p>
                  </a:txBody>
                  <a:tcPr marL="68580" marR="68580" marT="0" marB="0" anchor="ctr"/>
                </a:tc>
              </a:tr>
              <a:tr h="450050">
                <a:tc>
                  <a:txBody>
                    <a:bodyPr/>
                    <a:lstStyle/>
                    <a:p>
                      <a:pPr indent="252095" algn="ctr">
                        <a:lnSpc>
                          <a:spcPct val="150000"/>
                        </a:lnSpc>
                        <a:spcAft>
                          <a:spcPts val="0"/>
                        </a:spcAft>
                      </a:pPr>
                      <a:r>
                        <a:rPr lang="es-ES" sz="2400" dirty="0">
                          <a:effectLst/>
                        </a:rPr>
                        <a:t>3</a:t>
                      </a:r>
                      <a:endParaRPr lang="es-EC" sz="2400" dirty="0">
                        <a:effectLst/>
                        <a:latin typeface="Times New Roman"/>
                        <a:ea typeface="Times New Roman"/>
                        <a:cs typeface="Times New Roman"/>
                      </a:endParaRPr>
                    </a:p>
                  </a:txBody>
                  <a:tcPr marL="68580" marR="68580" marT="0" marB="0">
                    <a:solidFill>
                      <a:srgbClr val="92D050"/>
                    </a:solidFill>
                  </a:tcPr>
                </a:tc>
                <a:tc>
                  <a:txBody>
                    <a:bodyPr/>
                    <a:lstStyle/>
                    <a:p>
                      <a:pPr indent="252095" algn="ctr">
                        <a:lnSpc>
                          <a:spcPct val="150000"/>
                        </a:lnSpc>
                        <a:spcAft>
                          <a:spcPts val="0"/>
                        </a:spcAft>
                      </a:pPr>
                      <a:r>
                        <a:rPr lang="es-ES" sz="2400" dirty="0">
                          <a:effectLst/>
                        </a:rPr>
                        <a:t>Natación</a:t>
                      </a:r>
                      <a:endParaRPr lang="es-EC" sz="2400" dirty="0">
                        <a:effectLst/>
                        <a:latin typeface="Times New Roman"/>
                        <a:ea typeface="Times New Roman"/>
                        <a:cs typeface="Times New Roman"/>
                      </a:endParaRPr>
                    </a:p>
                  </a:txBody>
                  <a:tcPr marL="68580" marR="68580" marT="0" marB="0" anchor="ctr"/>
                </a:tc>
                <a:tc>
                  <a:txBody>
                    <a:bodyPr/>
                    <a:lstStyle/>
                    <a:p>
                      <a:pPr indent="252095" algn="ctr">
                        <a:lnSpc>
                          <a:spcPct val="150000"/>
                        </a:lnSpc>
                        <a:spcAft>
                          <a:spcPts val="0"/>
                        </a:spcAft>
                      </a:pPr>
                      <a:r>
                        <a:rPr lang="es-ES" sz="2400">
                          <a:effectLst/>
                        </a:rPr>
                        <a:t>3</a:t>
                      </a:r>
                      <a:endParaRPr lang="es-EC" sz="2400">
                        <a:effectLst/>
                        <a:latin typeface="Times New Roman"/>
                        <a:ea typeface="Times New Roman"/>
                        <a:cs typeface="Times New Roman"/>
                      </a:endParaRPr>
                    </a:p>
                  </a:txBody>
                  <a:tcPr marL="68580" marR="68580" marT="0" marB="0" anchor="ctr"/>
                </a:tc>
              </a:tr>
              <a:tr h="450050">
                <a:tc>
                  <a:txBody>
                    <a:bodyPr/>
                    <a:lstStyle/>
                    <a:p>
                      <a:pPr indent="252095" algn="ctr">
                        <a:lnSpc>
                          <a:spcPct val="150000"/>
                        </a:lnSpc>
                        <a:spcAft>
                          <a:spcPts val="0"/>
                        </a:spcAft>
                      </a:pPr>
                      <a:r>
                        <a:rPr lang="es-ES" sz="2400" dirty="0">
                          <a:effectLst/>
                        </a:rPr>
                        <a:t>4</a:t>
                      </a:r>
                      <a:endParaRPr lang="es-EC" sz="2400" dirty="0">
                        <a:effectLst/>
                        <a:latin typeface="Times New Roman"/>
                        <a:ea typeface="Times New Roman"/>
                        <a:cs typeface="Times New Roman"/>
                      </a:endParaRPr>
                    </a:p>
                  </a:txBody>
                  <a:tcPr marL="68580" marR="68580" marT="0" marB="0">
                    <a:solidFill>
                      <a:srgbClr val="92D050"/>
                    </a:solidFill>
                  </a:tcPr>
                </a:tc>
                <a:tc>
                  <a:txBody>
                    <a:bodyPr/>
                    <a:lstStyle/>
                    <a:p>
                      <a:pPr indent="252095" algn="ctr">
                        <a:lnSpc>
                          <a:spcPct val="150000"/>
                        </a:lnSpc>
                        <a:spcAft>
                          <a:spcPts val="0"/>
                        </a:spcAft>
                      </a:pPr>
                      <a:r>
                        <a:rPr lang="es-ES" sz="2400" dirty="0">
                          <a:effectLst/>
                        </a:rPr>
                        <a:t>Gimnasia</a:t>
                      </a:r>
                      <a:endParaRPr lang="es-EC" sz="2400" dirty="0">
                        <a:effectLst/>
                        <a:latin typeface="Times New Roman"/>
                        <a:ea typeface="Times New Roman"/>
                        <a:cs typeface="Times New Roman"/>
                      </a:endParaRPr>
                    </a:p>
                  </a:txBody>
                  <a:tcPr marL="68580" marR="68580" marT="0" marB="0" anchor="ctr"/>
                </a:tc>
                <a:tc>
                  <a:txBody>
                    <a:bodyPr/>
                    <a:lstStyle/>
                    <a:p>
                      <a:pPr indent="252095" algn="ctr">
                        <a:lnSpc>
                          <a:spcPct val="150000"/>
                        </a:lnSpc>
                        <a:spcAft>
                          <a:spcPts val="0"/>
                        </a:spcAft>
                      </a:pPr>
                      <a:r>
                        <a:rPr lang="es-ES" sz="2400">
                          <a:effectLst/>
                        </a:rPr>
                        <a:t>6</a:t>
                      </a:r>
                      <a:endParaRPr lang="es-EC" sz="2400">
                        <a:effectLst/>
                        <a:latin typeface="Times New Roman"/>
                        <a:ea typeface="Times New Roman"/>
                        <a:cs typeface="Times New Roman"/>
                      </a:endParaRPr>
                    </a:p>
                  </a:txBody>
                  <a:tcPr marL="68580" marR="68580" marT="0" marB="0" anchor="ctr"/>
                </a:tc>
              </a:tr>
              <a:tr h="450050">
                <a:tc>
                  <a:txBody>
                    <a:bodyPr/>
                    <a:lstStyle/>
                    <a:p>
                      <a:pPr indent="252095" algn="ctr">
                        <a:lnSpc>
                          <a:spcPct val="150000"/>
                        </a:lnSpc>
                        <a:spcAft>
                          <a:spcPts val="0"/>
                        </a:spcAft>
                      </a:pPr>
                      <a:r>
                        <a:rPr lang="es-ES" sz="2400" dirty="0">
                          <a:effectLst/>
                        </a:rPr>
                        <a:t>5</a:t>
                      </a:r>
                      <a:endParaRPr lang="es-EC" sz="2400" dirty="0">
                        <a:effectLst/>
                        <a:latin typeface="Times New Roman"/>
                        <a:ea typeface="Times New Roman"/>
                        <a:cs typeface="Times New Roman"/>
                      </a:endParaRPr>
                    </a:p>
                  </a:txBody>
                  <a:tcPr marL="68580" marR="68580" marT="0" marB="0">
                    <a:solidFill>
                      <a:srgbClr val="92D050"/>
                    </a:solidFill>
                  </a:tcPr>
                </a:tc>
                <a:tc>
                  <a:txBody>
                    <a:bodyPr/>
                    <a:lstStyle/>
                    <a:p>
                      <a:pPr indent="252095" algn="ctr">
                        <a:lnSpc>
                          <a:spcPct val="150000"/>
                        </a:lnSpc>
                        <a:spcAft>
                          <a:spcPts val="0"/>
                        </a:spcAft>
                      </a:pPr>
                      <a:r>
                        <a:rPr lang="es-ES" sz="2400" dirty="0" err="1">
                          <a:effectLst/>
                        </a:rPr>
                        <a:t>Tkdo</a:t>
                      </a:r>
                      <a:endParaRPr lang="es-EC" sz="2400" dirty="0">
                        <a:effectLst/>
                        <a:latin typeface="Times New Roman"/>
                        <a:ea typeface="Times New Roman"/>
                        <a:cs typeface="Times New Roman"/>
                      </a:endParaRPr>
                    </a:p>
                  </a:txBody>
                  <a:tcPr marL="68580" marR="68580" marT="0" marB="0" anchor="ctr"/>
                </a:tc>
                <a:tc>
                  <a:txBody>
                    <a:bodyPr/>
                    <a:lstStyle/>
                    <a:p>
                      <a:pPr indent="252095" algn="ctr">
                        <a:lnSpc>
                          <a:spcPct val="150000"/>
                        </a:lnSpc>
                        <a:spcAft>
                          <a:spcPts val="0"/>
                        </a:spcAft>
                      </a:pPr>
                      <a:r>
                        <a:rPr lang="es-ES" sz="2400">
                          <a:effectLst/>
                        </a:rPr>
                        <a:t>3</a:t>
                      </a:r>
                      <a:endParaRPr lang="es-EC" sz="2400">
                        <a:effectLst/>
                        <a:latin typeface="Times New Roman"/>
                        <a:ea typeface="Times New Roman"/>
                        <a:cs typeface="Times New Roman"/>
                      </a:endParaRPr>
                    </a:p>
                  </a:txBody>
                  <a:tcPr marL="68580" marR="68580" marT="0" marB="0" anchor="ctr"/>
                </a:tc>
              </a:tr>
              <a:tr h="450050">
                <a:tc>
                  <a:txBody>
                    <a:bodyPr/>
                    <a:lstStyle/>
                    <a:p>
                      <a:pPr indent="252095" algn="ctr">
                        <a:lnSpc>
                          <a:spcPct val="150000"/>
                        </a:lnSpc>
                        <a:spcAft>
                          <a:spcPts val="0"/>
                        </a:spcAft>
                      </a:pPr>
                      <a:r>
                        <a:rPr lang="es-ES" sz="2400" dirty="0">
                          <a:effectLst/>
                        </a:rPr>
                        <a:t>6</a:t>
                      </a:r>
                      <a:endParaRPr lang="es-EC" sz="2400" dirty="0">
                        <a:effectLst/>
                        <a:latin typeface="Times New Roman"/>
                        <a:ea typeface="Times New Roman"/>
                        <a:cs typeface="Times New Roman"/>
                      </a:endParaRPr>
                    </a:p>
                  </a:txBody>
                  <a:tcPr marL="68580" marR="68580" marT="0" marB="0">
                    <a:solidFill>
                      <a:srgbClr val="92D050"/>
                    </a:solidFill>
                  </a:tcPr>
                </a:tc>
                <a:tc>
                  <a:txBody>
                    <a:bodyPr/>
                    <a:lstStyle/>
                    <a:p>
                      <a:pPr indent="252095" algn="ctr">
                        <a:lnSpc>
                          <a:spcPct val="150000"/>
                        </a:lnSpc>
                        <a:spcAft>
                          <a:spcPts val="0"/>
                        </a:spcAft>
                      </a:pPr>
                      <a:r>
                        <a:rPr lang="es-ES" sz="2400" dirty="0">
                          <a:effectLst/>
                        </a:rPr>
                        <a:t>Ciclismo</a:t>
                      </a:r>
                      <a:endParaRPr lang="es-EC" sz="2400" dirty="0">
                        <a:effectLst/>
                        <a:latin typeface="Times New Roman"/>
                        <a:ea typeface="Times New Roman"/>
                        <a:cs typeface="Times New Roman"/>
                      </a:endParaRPr>
                    </a:p>
                  </a:txBody>
                  <a:tcPr marL="68580" marR="68580" marT="0" marB="0" anchor="ctr"/>
                </a:tc>
                <a:tc>
                  <a:txBody>
                    <a:bodyPr/>
                    <a:lstStyle/>
                    <a:p>
                      <a:pPr indent="252095" algn="ctr">
                        <a:lnSpc>
                          <a:spcPct val="150000"/>
                        </a:lnSpc>
                        <a:spcAft>
                          <a:spcPts val="0"/>
                        </a:spcAft>
                      </a:pPr>
                      <a:r>
                        <a:rPr lang="es-ES" sz="2400">
                          <a:effectLst/>
                        </a:rPr>
                        <a:t>4</a:t>
                      </a:r>
                      <a:endParaRPr lang="es-EC" sz="2400">
                        <a:effectLst/>
                        <a:latin typeface="Times New Roman"/>
                        <a:ea typeface="Times New Roman"/>
                        <a:cs typeface="Times New Roman"/>
                      </a:endParaRPr>
                    </a:p>
                  </a:txBody>
                  <a:tcPr marL="68580" marR="68580" marT="0" marB="0" anchor="ctr"/>
                </a:tc>
              </a:tr>
              <a:tr h="450050">
                <a:tc gridSpan="2">
                  <a:txBody>
                    <a:bodyPr/>
                    <a:lstStyle/>
                    <a:p>
                      <a:pPr indent="252095" algn="just">
                        <a:lnSpc>
                          <a:spcPct val="150000"/>
                        </a:lnSpc>
                        <a:spcAft>
                          <a:spcPts val="0"/>
                        </a:spcAft>
                      </a:pPr>
                      <a:r>
                        <a:rPr lang="es-ES" sz="2400" dirty="0">
                          <a:effectLst/>
                        </a:rPr>
                        <a:t>TOTAL </a:t>
                      </a:r>
                      <a:endParaRPr lang="es-EC" sz="2400" dirty="0">
                        <a:effectLst/>
                        <a:latin typeface="Times New Roman"/>
                        <a:ea typeface="Times New Roman"/>
                        <a:cs typeface="Times New Roman"/>
                      </a:endParaRPr>
                    </a:p>
                  </a:txBody>
                  <a:tcPr marL="68580" marR="68580" marT="0" marB="0">
                    <a:solidFill>
                      <a:srgbClr val="92D050"/>
                    </a:solidFill>
                  </a:tcPr>
                </a:tc>
                <a:tc hMerge="1">
                  <a:txBody>
                    <a:bodyPr/>
                    <a:lstStyle/>
                    <a:p>
                      <a:endParaRPr lang="es-EC"/>
                    </a:p>
                  </a:txBody>
                  <a:tcPr/>
                </a:tc>
                <a:tc>
                  <a:txBody>
                    <a:bodyPr/>
                    <a:lstStyle/>
                    <a:p>
                      <a:pPr indent="252095" algn="ctr">
                        <a:lnSpc>
                          <a:spcPct val="150000"/>
                        </a:lnSpc>
                        <a:spcAft>
                          <a:spcPts val="0"/>
                        </a:spcAft>
                      </a:pPr>
                      <a:r>
                        <a:rPr lang="es-ES" sz="2400" dirty="0">
                          <a:effectLst/>
                        </a:rPr>
                        <a:t>27 </a:t>
                      </a:r>
                      <a:endParaRPr lang="es-EC" sz="2400" dirty="0">
                        <a:effectLst/>
                        <a:latin typeface="Times New Roman"/>
                        <a:ea typeface="Times New Roman"/>
                        <a:cs typeface="Times New Roman"/>
                      </a:endParaRPr>
                    </a:p>
                  </a:txBody>
                  <a:tcPr marL="68580" marR="68580" marT="0" marB="0"/>
                </a:tc>
              </a:tr>
            </a:tbl>
          </a:graphicData>
        </a:graphic>
      </p:graphicFrame>
      <p:sp>
        <p:nvSpPr>
          <p:cNvPr id="4" name="3 Terminador"/>
          <p:cNvSpPr/>
          <p:nvPr/>
        </p:nvSpPr>
        <p:spPr>
          <a:xfrm>
            <a:off x="1763688" y="260648"/>
            <a:ext cx="5688632" cy="864096"/>
          </a:xfrm>
          <a:prstGeom prst="flowChartTerminator">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 b="1" dirty="0"/>
              <a:t>ASIGNACIÓN DE DISCIPLINAS DEPORTIVAS </a:t>
            </a:r>
            <a:endParaRPr lang="es-EC" dirty="0"/>
          </a:p>
        </p:txBody>
      </p:sp>
      <p:graphicFrame>
        <p:nvGraphicFramePr>
          <p:cNvPr id="5" name="4 Objeto"/>
          <p:cNvGraphicFramePr>
            <a:graphicFrameLocks noChangeAspect="1"/>
          </p:cNvGraphicFramePr>
          <p:nvPr>
            <p:extLst>
              <p:ext uri="{D42A27DB-BD31-4B8C-83A1-F6EECF244321}">
                <p14:modId xmlns:p14="http://schemas.microsoft.com/office/powerpoint/2010/main" val="1612495928"/>
              </p:ext>
            </p:extLst>
          </p:nvPr>
        </p:nvGraphicFramePr>
        <p:xfrm>
          <a:off x="7812088" y="207963"/>
          <a:ext cx="1085850" cy="833437"/>
        </p:xfrm>
        <a:graphic>
          <a:graphicData uri="http://schemas.openxmlformats.org/presentationml/2006/ole">
            <mc:AlternateContent xmlns:mc="http://schemas.openxmlformats.org/markup-compatibility/2006">
              <mc:Choice xmlns:v="urn:schemas-microsoft-com:vml" Requires="v">
                <p:oleObj spid="_x0000_s46124" name="Picture" r:id="rId3" imgW="4574540" imgH="3797300" progId="Word.Picture.8">
                  <p:embed/>
                </p:oleObj>
              </mc:Choice>
              <mc:Fallback>
                <p:oleObj name="Picture" r:id="rId3" imgW="4574540" imgH="3797300" progId="Word.Picture.8">
                  <p:embed/>
                  <p:pic>
                    <p:nvPicPr>
                      <p:cNvPr id="0" name="1 Obje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207963"/>
                        <a:ext cx="108585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9" descr="espee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58737"/>
            <a:ext cx="1008112" cy="1066007"/>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573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lnSpc>
                <a:spcPct val="100000"/>
              </a:lnSpc>
              <a:spcBef>
                <a:spcPct val="0"/>
              </a:spcBef>
              <a:buClrTx/>
              <a:buSzTx/>
            </a:pPr>
            <a:endParaRPr lang="es-EC" sz="1800" b="0">
              <a:solidFill>
                <a:schemeClr val="tx1"/>
              </a:solidFill>
            </a:endParaRPr>
          </a:p>
        </p:txBody>
      </p:sp>
      <p:sp>
        <p:nvSpPr>
          <p:cNvPr id="35" name="34 CuadroTexto"/>
          <p:cNvSpPr txBox="1">
            <a:spLocks noChangeArrowheads="1"/>
          </p:cNvSpPr>
          <p:nvPr/>
        </p:nvSpPr>
        <p:spPr bwMode="auto">
          <a:xfrm>
            <a:off x="107504" y="2603385"/>
            <a:ext cx="2808733" cy="2092881"/>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square">
            <a:spAutoFit/>
          </a:bodyPr>
          <a:lstStyle/>
          <a:p>
            <a:pPr algn="ctr">
              <a:lnSpc>
                <a:spcPct val="130000"/>
              </a:lnSpc>
              <a:spcBef>
                <a:spcPct val="0"/>
              </a:spcBef>
              <a:buClrTx/>
              <a:buSzTx/>
              <a:defRPr/>
            </a:pPr>
            <a:r>
              <a:rPr lang="es-ES" sz="2000" b="1" dirty="0" smtClean="0">
                <a:solidFill>
                  <a:schemeClr val="bg1"/>
                </a:solidFill>
              </a:rPr>
              <a:t>¿Las actividades extracurriculares  influirán positivamente solo en el  campo académico?</a:t>
            </a:r>
            <a:endParaRPr lang="es-ES" sz="2000" b="1" dirty="0">
              <a:solidFill>
                <a:schemeClr val="bg1"/>
              </a:solidFill>
              <a:cs typeface="Arial" charset="0"/>
            </a:endParaRPr>
          </a:p>
        </p:txBody>
      </p:sp>
      <p:sp>
        <p:nvSpPr>
          <p:cNvPr id="37" name="36 CuadroTexto"/>
          <p:cNvSpPr txBox="1">
            <a:spLocks noChangeArrowheads="1"/>
          </p:cNvSpPr>
          <p:nvPr/>
        </p:nvSpPr>
        <p:spPr bwMode="auto">
          <a:xfrm>
            <a:off x="6307728" y="2708921"/>
            <a:ext cx="2678826" cy="1461939"/>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square">
            <a:spAutoFit/>
          </a:bodyPr>
          <a:lstStyle/>
          <a:p>
            <a:pPr>
              <a:lnSpc>
                <a:spcPct val="90000"/>
              </a:lnSpc>
              <a:spcBef>
                <a:spcPct val="0"/>
              </a:spcBef>
              <a:buClrTx/>
              <a:buSzTx/>
              <a:defRPr/>
            </a:pPr>
            <a:endParaRPr lang="es-ES" sz="1000" dirty="0">
              <a:solidFill>
                <a:schemeClr val="tx1"/>
              </a:solidFill>
              <a:cs typeface="Arial" charset="0"/>
            </a:endParaRPr>
          </a:p>
          <a:p>
            <a:pPr lvl="0" algn="ctr"/>
            <a:r>
              <a:rPr lang="es-ES" sz="2000" b="1" dirty="0" smtClean="0">
                <a:solidFill>
                  <a:schemeClr val="bg1"/>
                </a:solidFill>
              </a:rPr>
              <a:t>¿Qué actividades extracurriculares influirán positivamente en los estudiantes?</a:t>
            </a:r>
            <a:endParaRPr lang="es-ES" sz="2000" dirty="0">
              <a:solidFill>
                <a:schemeClr val="tx1"/>
              </a:solidFill>
              <a:cs typeface="Arial" charset="0"/>
            </a:endParaRPr>
          </a:p>
        </p:txBody>
      </p:sp>
      <p:sp>
        <p:nvSpPr>
          <p:cNvPr id="32" name="31 CuadroTexto"/>
          <p:cNvSpPr txBox="1">
            <a:spLocks noChangeArrowheads="1"/>
          </p:cNvSpPr>
          <p:nvPr/>
        </p:nvSpPr>
        <p:spPr bwMode="auto">
          <a:xfrm>
            <a:off x="1652759" y="682644"/>
            <a:ext cx="6108700" cy="1569660"/>
          </a:xfrm>
          <a:prstGeom prst="rect">
            <a:avLst/>
          </a:prstGeom>
          <a:solidFill>
            <a:srgbClr val="99AFC7"/>
          </a:solidFill>
          <a:ln w="38100" algn="ctr">
            <a:solidFill>
              <a:srgbClr val="336699"/>
            </a:solidFill>
            <a:round/>
            <a:headEnd/>
            <a:tailEnd/>
          </a:ln>
          <a:effectLst>
            <a:outerShdw dist="53882" dir="2700000" algn="ctr" rotWithShape="0">
              <a:srgbClr val="000000">
                <a:alpha val="50000"/>
              </a:srgbClr>
            </a:outerShdw>
          </a:effectLst>
        </p:spPr>
        <p:txBody>
          <a:bodyPr>
            <a:spAutoFit/>
          </a:bodyPr>
          <a:lstStyle/>
          <a:p>
            <a:pPr algn="ctr"/>
            <a:r>
              <a:rPr lang="es-ES" sz="2000" dirty="0">
                <a:solidFill>
                  <a:schemeClr val="bg1"/>
                </a:solidFill>
              </a:rPr>
              <a:t>¿Cómo incide las actividad extracurriculares en el rendimiento académico de los alumnos de 8vo nivel de educación básica de la Unidad Educativa Liceo Policial durante el año lectivo 2012- 2013?</a:t>
            </a:r>
            <a:endParaRPr lang="es-EC" sz="2000" dirty="0">
              <a:solidFill>
                <a:schemeClr val="bg1"/>
              </a:solidFill>
            </a:endParaRPr>
          </a:p>
          <a:p>
            <a:pPr algn="just">
              <a:lnSpc>
                <a:spcPct val="100000"/>
              </a:lnSpc>
              <a:spcBef>
                <a:spcPct val="0"/>
              </a:spcBef>
              <a:buClrTx/>
              <a:buSzTx/>
              <a:defRPr/>
            </a:pPr>
            <a:endParaRPr lang="es-ES" sz="1600" dirty="0">
              <a:solidFill>
                <a:schemeClr val="tx1"/>
              </a:solidFill>
              <a:cs typeface="Arial" charset="0"/>
            </a:endParaRPr>
          </a:p>
        </p:txBody>
      </p:sp>
      <p:sp>
        <p:nvSpPr>
          <p:cNvPr id="82984" name="Rectangle 40"/>
          <p:cNvSpPr>
            <a:spLocks noChangeArrowheads="1"/>
          </p:cNvSpPr>
          <p:nvPr/>
        </p:nvSpPr>
        <p:spPr bwMode="auto">
          <a:xfrm>
            <a:off x="1562100" y="117475"/>
            <a:ext cx="6067425" cy="625475"/>
          </a:xfrm>
          <a:prstGeom prst="rect">
            <a:avLst/>
          </a:prstGeom>
          <a:noFill/>
          <a:ln w="9525">
            <a:noFill/>
            <a:miter lim="800000"/>
            <a:headEnd/>
            <a:tailEnd/>
          </a:ln>
          <a:effectLst>
            <a:outerShdw dist="35921" dir="2700000" algn="ctr" rotWithShape="0">
              <a:schemeClr val="tx1"/>
            </a:outerShdw>
          </a:effectLst>
        </p:spPr>
        <p:txBody>
          <a:bodyPr anchor="ctr"/>
          <a:lstStyle/>
          <a:p>
            <a:pPr algn="ctr" eaLnBrk="0" hangingPunct="0">
              <a:lnSpc>
                <a:spcPct val="100000"/>
              </a:lnSpc>
              <a:spcBef>
                <a:spcPct val="0"/>
              </a:spcBef>
              <a:buClrTx/>
              <a:buSzTx/>
              <a:defRPr/>
            </a:pPr>
            <a:r>
              <a:rPr lang="es-ES_tradnl" sz="3200" dirty="0" smtClean="0">
                <a:solidFill>
                  <a:srgbClr val="FFFF00"/>
                </a:solidFill>
                <a:latin typeface="Impact" pitchFamily="34" charset="0"/>
              </a:rPr>
              <a:t>PREGUNTA </a:t>
            </a:r>
            <a:r>
              <a:rPr lang="es-ES_tradnl" sz="3200" b="0" dirty="0" smtClean="0">
                <a:solidFill>
                  <a:srgbClr val="FFFF00"/>
                </a:solidFill>
                <a:latin typeface="Impact" pitchFamily="34" charset="0"/>
              </a:rPr>
              <a:t>DE </a:t>
            </a:r>
            <a:r>
              <a:rPr lang="es-ES_tradnl" sz="3200" b="0" dirty="0">
                <a:solidFill>
                  <a:srgbClr val="FFFF00"/>
                </a:solidFill>
                <a:latin typeface="Impact" pitchFamily="34" charset="0"/>
              </a:rPr>
              <a:t>INVESTIGACIÓN</a:t>
            </a:r>
          </a:p>
        </p:txBody>
      </p:sp>
      <p:sp>
        <p:nvSpPr>
          <p:cNvPr id="14344" name="Freeform 9"/>
          <p:cNvSpPr>
            <a:spLocks/>
          </p:cNvSpPr>
          <p:nvPr/>
        </p:nvSpPr>
        <p:spPr bwMode="auto">
          <a:xfrm rot="-5400000">
            <a:off x="2802322" y="2163379"/>
            <a:ext cx="659457" cy="431626"/>
          </a:xfrm>
          <a:custGeom>
            <a:avLst/>
            <a:gdLst>
              <a:gd name="T0" fmla="*/ 2147483647 w 566"/>
              <a:gd name="T1" fmla="*/ 2147483647 h 536"/>
              <a:gd name="T2" fmla="*/ 0 w 566"/>
              <a:gd name="T3" fmla="*/ 2147483647 h 536"/>
              <a:gd name="T4" fmla="*/ 2147483647 w 566"/>
              <a:gd name="T5" fmla="*/ 2147483647 h 536"/>
              <a:gd name="T6" fmla="*/ 2147483647 w 566"/>
              <a:gd name="T7" fmla="*/ 2147483647 h 536"/>
              <a:gd name="T8" fmla="*/ 2147483647 w 566"/>
              <a:gd name="T9" fmla="*/ 2147483647 h 536"/>
              <a:gd name="T10" fmla="*/ 2147483647 w 566"/>
              <a:gd name="T11" fmla="*/ 2147483647 h 536"/>
              <a:gd name="T12" fmla="*/ 2147483647 w 566"/>
              <a:gd name="T13" fmla="*/ 2147483647 h 536"/>
              <a:gd name="T14" fmla="*/ 0 60000 65536"/>
              <a:gd name="T15" fmla="*/ 0 60000 65536"/>
              <a:gd name="T16" fmla="*/ 0 60000 65536"/>
              <a:gd name="T17" fmla="*/ 0 60000 65536"/>
              <a:gd name="T18" fmla="*/ 0 60000 65536"/>
              <a:gd name="T19" fmla="*/ 0 60000 65536"/>
              <a:gd name="T20" fmla="*/ 0 60000 65536"/>
              <a:gd name="T21" fmla="*/ 0 w 566"/>
              <a:gd name="T22" fmla="*/ 0 h 536"/>
              <a:gd name="T23" fmla="*/ 566 w 566"/>
              <a:gd name="T24" fmla="*/ 536 h 5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6" h="536">
                <a:moveTo>
                  <a:pt x="82" y="364"/>
                </a:moveTo>
                <a:lnTo>
                  <a:pt x="0" y="342"/>
                </a:lnTo>
                <a:lnTo>
                  <a:pt x="106" y="536"/>
                </a:lnTo>
                <a:lnTo>
                  <a:pt x="336" y="430"/>
                </a:lnTo>
                <a:lnTo>
                  <a:pt x="252" y="406"/>
                </a:lnTo>
                <a:cubicBezTo>
                  <a:pt x="252" y="406"/>
                  <a:pt x="408" y="144"/>
                  <a:pt x="566" y="162"/>
                </a:cubicBezTo>
                <a:cubicBezTo>
                  <a:pt x="234" y="0"/>
                  <a:pt x="82" y="364"/>
                  <a:pt x="82" y="364"/>
                </a:cubicBezTo>
                <a:close/>
              </a:path>
            </a:pathLst>
          </a:custGeom>
          <a:gradFill rotWithShape="1">
            <a:gsLst>
              <a:gs pos="0">
                <a:srgbClr val="FFFFFF"/>
              </a:gs>
              <a:gs pos="100000">
                <a:srgbClr val="767676">
                  <a:alpha val="10999"/>
                </a:srgb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C"/>
          </a:p>
        </p:txBody>
      </p:sp>
      <p:sp>
        <p:nvSpPr>
          <p:cNvPr id="82989" name="AutoShape 45"/>
          <p:cNvSpPr>
            <a:spLocks noChangeArrowheads="1"/>
          </p:cNvSpPr>
          <p:nvPr/>
        </p:nvSpPr>
        <p:spPr bwMode="auto">
          <a:xfrm>
            <a:off x="3621087" y="2162576"/>
            <a:ext cx="1987550" cy="400443"/>
          </a:xfrm>
          <a:prstGeom prst="roundRect">
            <a:avLst>
              <a:gd name="adj" fmla="val 22407"/>
            </a:avLst>
          </a:prstGeom>
          <a:solidFill>
            <a:srgbClr val="F5E783"/>
          </a:solidFill>
          <a:ln w="76200" algn="ctr">
            <a:solidFill>
              <a:srgbClr val="AD822D">
                <a:alpha val="50000"/>
              </a:srgbClr>
            </a:solidFill>
            <a:round/>
            <a:headEnd/>
            <a:tailEnd/>
          </a:ln>
          <a:effectLst>
            <a:outerShdw dist="17961" dir="2700000" algn="ctr" rotWithShape="0">
              <a:srgbClr val="000000">
                <a:alpha val="0"/>
              </a:srgbClr>
            </a:outerShdw>
          </a:effectLst>
        </p:spPr>
        <p:txBody>
          <a:bodyPr>
            <a:spAutoFit/>
          </a:bodyPr>
          <a:lstStyle/>
          <a:p>
            <a:pPr>
              <a:lnSpc>
                <a:spcPct val="130000"/>
              </a:lnSpc>
              <a:buClr>
                <a:srgbClr val="49788D"/>
              </a:buClr>
              <a:buFont typeface="Wingdings" pitchFamily="2" charset="2"/>
              <a:buNone/>
              <a:defRPr/>
            </a:pPr>
            <a:r>
              <a:rPr lang="es-EC" sz="1400" dirty="0" smtClean="0">
                <a:latin typeface="Arial Black" pitchFamily="34" charset="0"/>
                <a:ea typeface="SimSun" pitchFamily="2" charset="-122"/>
                <a:cs typeface="Arial" charset="0"/>
              </a:rPr>
              <a:t>INTERROGANTES</a:t>
            </a:r>
            <a:endParaRPr lang="es-EC" sz="1400" b="0" dirty="0">
              <a:solidFill>
                <a:schemeClr val="tx1"/>
              </a:solidFill>
              <a:latin typeface="Arial Black" pitchFamily="34" charset="0"/>
              <a:ea typeface="SimSun" pitchFamily="2" charset="-122"/>
              <a:cs typeface="Arial" charset="0"/>
            </a:endParaRPr>
          </a:p>
        </p:txBody>
      </p:sp>
      <p:pic>
        <p:nvPicPr>
          <p:cNvPr id="14351" name="Picture 9" descr="espe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100" y="152399"/>
            <a:ext cx="781471" cy="909217"/>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16" name="15 Imagen" descr="SELLO POLICIA.jpg"/>
          <p:cNvPicPr/>
          <p:nvPr/>
        </p:nvPicPr>
        <p:blipFill>
          <a:blip r:embed="rId4">
            <a:lum/>
          </a:blip>
          <a:stretch>
            <a:fillRect/>
          </a:stretch>
        </p:blipFill>
        <p:spPr>
          <a:xfrm>
            <a:off x="8027988" y="242888"/>
            <a:ext cx="742751" cy="971550"/>
          </a:xfrm>
          <a:prstGeom prst="rect">
            <a:avLst/>
          </a:prstGeom>
          <a:noFill/>
          <a:ln>
            <a:noFill/>
          </a:ln>
        </p:spPr>
      </p:pic>
      <p:pic>
        <p:nvPicPr>
          <p:cNvPr id="11266" name="Picture 2" descr="L:\DSC000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2051" y="2708921"/>
            <a:ext cx="2967250" cy="214324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redondeado"/>
          <p:cNvSpPr/>
          <p:nvPr/>
        </p:nvSpPr>
        <p:spPr>
          <a:xfrm>
            <a:off x="588723" y="5297562"/>
            <a:ext cx="2726122" cy="1560437"/>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S" dirty="0"/>
              <a:t>se necesita conocer y comprobar  los niveles de actividad física que tienen los </a:t>
            </a:r>
            <a:r>
              <a:rPr lang="es-ES" dirty="0" smtClean="0"/>
              <a:t>niños….</a:t>
            </a:r>
            <a:endParaRPr lang="es-EC" dirty="0"/>
          </a:p>
        </p:txBody>
      </p:sp>
      <p:sp>
        <p:nvSpPr>
          <p:cNvPr id="19" name="18 Rectángulo redondeado"/>
          <p:cNvSpPr/>
          <p:nvPr/>
        </p:nvSpPr>
        <p:spPr>
          <a:xfrm>
            <a:off x="3871798" y="5123906"/>
            <a:ext cx="2644418" cy="173409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t>como </a:t>
            </a:r>
            <a:r>
              <a:rPr lang="es-ES" dirty="0" smtClean="0"/>
              <a:t>pueden </a:t>
            </a:r>
            <a:r>
              <a:rPr lang="es-ES" dirty="0"/>
              <a:t>incidir favorablemente a la mejora del rendimiento </a:t>
            </a:r>
            <a:r>
              <a:rPr lang="es-ES" dirty="0" smtClean="0"/>
              <a:t>académico…….</a:t>
            </a:r>
            <a:endParaRPr lang="es-EC" dirty="0"/>
          </a:p>
        </p:txBody>
      </p:sp>
      <p:sp>
        <p:nvSpPr>
          <p:cNvPr id="20" name="19 Rectángulo redondeado"/>
          <p:cNvSpPr/>
          <p:nvPr/>
        </p:nvSpPr>
        <p:spPr>
          <a:xfrm>
            <a:off x="6926886" y="5123906"/>
            <a:ext cx="2059668" cy="1734094"/>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S" dirty="0" smtClean="0"/>
              <a:t>Evitando el sedentarismo </a:t>
            </a:r>
            <a:r>
              <a:rPr lang="es-ES" dirty="0"/>
              <a:t>infantil y el bajo rendimiento académico.</a:t>
            </a:r>
            <a:endParaRPr lang="es-EC" dirty="0"/>
          </a:p>
        </p:txBody>
      </p:sp>
      <p:sp>
        <p:nvSpPr>
          <p:cNvPr id="3" name="2 Rectángulo"/>
          <p:cNvSpPr/>
          <p:nvPr/>
        </p:nvSpPr>
        <p:spPr>
          <a:xfrm>
            <a:off x="813009" y="4675234"/>
            <a:ext cx="2177776" cy="461665"/>
          </a:xfrm>
          <a:prstGeom prst="rect">
            <a:avLst/>
          </a:prstGeom>
        </p:spPr>
        <p:txBody>
          <a:bodyPr wrap="none">
            <a:spAutoFit/>
          </a:bodyPr>
          <a:lstStyle/>
          <a:p>
            <a:r>
              <a:rPr lang="es-ES_tradnl" sz="2400" b="1" dirty="0">
                <a:ea typeface="SimSun" pitchFamily="2" charset="-122"/>
                <a:cs typeface="Arial" charset="0"/>
              </a:rPr>
              <a:t>JUSTIFICACIÓN:</a:t>
            </a:r>
            <a:endParaRPr lang="es-EC" sz="2400" dirty="0"/>
          </a:p>
        </p:txBody>
      </p:sp>
    </p:spTree>
    <p:extLst>
      <p:ext uri="{BB962C8B-B14F-4D97-AF65-F5344CB8AC3E}">
        <p14:creationId xmlns:p14="http://schemas.microsoft.com/office/powerpoint/2010/main" val="3567372914"/>
      </p:ext>
    </p:extLst>
  </p:cSld>
  <p:clrMapOvr>
    <a:masterClrMapping/>
  </p:clrMapOvr>
  <p:transition>
    <p:strips dir="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4074846733"/>
              </p:ext>
            </p:extLst>
          </p:nvPr>
        </p:nvGraphicFramePr>
        <p:xfrm>
          <a:off x="529799" y="2348880"/>
          <a:ext cx="8208913" cy="4378235"/>
        </p:xfrm>
        <a:graphic>
          <a:graphicData uri="http://schemas.openxmlformats.org/drawingml/2006/table">
            <a:tbl>
              <a:tblPr firstRow="1" firstCol="1" bandRow="1">
                <a:tableStyleId>{5C22544A-7EE6-4342-B048-85BDC9FD1C3A}</a:tableStyleId>
              </a:tblPr>
              <a:tblGrid>
                <a:gridCol w="1033533"/>
                <a:gridCol w="1164013"/>
                <a:gridCol w="1181572"/>
                <a:gridCol w="2859362"/>
                <a:gridCol w="885054"/>
                <a:gridCol w="1085379"/>
              </a:tblGrid>
              <a:tr h="437232">
                <a:tc>
                  <a:txBody>
                    <a:bodyPr/>
                    <a:lstStyle/>
                    <a:p>
                      <a:pPr indent="252095" algn="ctr">
                        <a:spcAft>
                          <a:spcPts val="1200"/>
                        </a:spcAft>
                      </a:pPr>
                      <a:r>
                        <a:rPr lang="es-ES" sz="1400" dirty="0">
                          <a:effectLst/>
                        </a:rPr>
                        <a:t>CONTENIDO</a:t>
                      </a:r>
                      <a:endParaRPr lang="es-EC" sz="1400" dirty="0">
                        <a:effectLst/>
                        <a:latin typeface="Times New Roman"/>
                        <a:ea typeface="Times New Roman"/>
                        <a:cs typeface="Times New Roman"/>
                      </a:endParaRPr>
                    </a:p>
                  </a:txBody>
                  <a:tcPr marL="58483" marR="58483" marT="0" marB="0"/>
                </a:tc>
                <a:tc>
                  <a:txBody>
                    <a:bodyPr/>
                    <a:lstStyle/>
                    <a:p>
                      <a:pPr algn="ctr">
                        <a:spcAft>
                          <a:spcPts val="1200"/>
                        </a:spcAft>
                      </a:pPr>
                      <a:r>
                        <a:rPr lang="es-ES" sz="1400">
                          <a:effectLst/>
                        </a:rPr>
                        <a:t>SUB-CONTENIDO</a:t>
                      </a:r>
                      <a:endParaRPr lang="es-EC" sz="1400">
                        <a:effectLst/>
                        <a:latin typeface="Times New Roman"/>
                        <a:ea typeface="Times New Roman"/>
                        <a:cs typeface="Times New Roman"/>
                      </a:endParaRPr>
                    </a:p>
                  </a:txBody>
                  <a:tcPr marL="58483" marR="58483" marT="0" marB="0"/>
                </a:tc>
                <a:tc gridSpan="2">
                  <a:txBody>
                    <a:bodyPr/>
                    <a:lstStyle/>
                    <a:p>
                      <a:pPr indent="252095" algn="ctr">
                        <a:spcAft>
                          <a:spcPts val="1200"/>
                        </a:spcAft>
                      </a:pPr>
                      <a:r>
                        <a:rPr lang="es-ES" sz="1400">
                          <a:effectLst/>
                        </a:rPr>
                        <a:t>ACTIVIDAD</a:t>
                      </a:r>
                      <a:endParaRPr lang="es-EC" sz="1400">
                        <a:effectLst/>
                        <a:latin typeface="Times New Roman"/>
                        <a:ea typeface="Times New Roman"/>
                        <a:cs typeface="Times New Roman"/>
                      </a:endParaRPr>
                    </a:p>
                  </a:txBody>
                  <a:tcPr marL="58483" marR="58483" marT="0" marB="0"/>
                </a:tc>
                <a:tc hMerge="1">
                  <a:txBody>
                    <a:bodyPr/>
                    <a:lstStyle/>
                    <a:p>
                      <a:endParaRPr lang="es-EC"/>
                    </a:p>
                  </a:txBody>
                  <a:tcPr/>
                </a:tc>
                <a:tc>
                  <a:txBody>
                    <a:bodyPr/>
                    <a:lstStyle/>
                    <a:p>
                      <a:pPr indent="252095" algn="ctr">
                        <a:spcAft>
                          <a:spcPts val="1200"/>
                        </a:spcAft>
                      </a:pPr>
                      <a:r>
                        <a:rPr lang="es-ES" sz="1400">
                          <a:effectLst/>
                        </a:rPr>
                        <a:t>TIEMPO</a:t>
                      </a:r>
                      <a:endParaRPr lang="es-EC" sz="1400">
                        <a:effectLst/>
                        <a:latin typeface="Times New Roman"/>
                        <a:ea typeface="Times New Roman"/>
                        <a:cs typeface="Times New Roman"/>
                      </a:endParaRPr>
                    </a:p>
                  </a:txBody>
                  <a:tcPr marL="58483" marR="58483" marT="0" marB="0"/>
                </a:tc>
                <a:tc>
                  <a:txBody>
                    <a:bodyPr/>
                    <a:lstStyle/>
                    <a:p>
                      <a:pPr indent="252095" algn="ctr">
                        <a:spcAft>
                          <a:spcPts val="1200"/>
                        </a:spcAft>
                      </a:pPr>
                      <a:r>
                        <a:rPr lang="es-ES" sz="1400">
                          <a:effectLst/>
                        </a:rPr>
                        <a:t>EVALUACIÓN</a:t>
                      </a:r>
                      <a:endParaRPr lang="es-EC" sz="1400">
                        <a:effectLst/>
                        <a:latin typeface="Times New Roman"/>
                        <a:ea typeface="Times New Roman"/>
                        <a:cs typeface="Times New Roman"/>
                      </a:endParaRPr>
                    </a:p>
                  </a:txBody>
                  <a:tcPr marL="58483" marR="58483" marT="0" marB="0"/>
                </a:tc>
              </a:tr>
              <a:tr h="1002928">
                <a:tc rowSpan="3">
                  <a:txBody>
                    <a:bodyPr/>
                    <a:lstStyle/>
                    <a:p>
                      <a:pPr>
                        <a:spcAft>
                          <a:spcPts val="1200"/>
                        </a:spcAft>
                      </a:pPr>
                      <a:r>
                        <a:rPr lang="es-ES" sz="1400" dirty="0">
                          <a:effectLst/>
                        </a:rPr>
                        <a:t>Tiro al aro </a:t>
                      </a:r>
                      <a:endParaRPr lang="es-EC" sz="1400" dirty="0">
                        <a:effectLst/>
                        <a:latin typeface="Times New Roman"/>
                        <a:ea typeface="Times New Roman"/>
                        <a:cs typeface="Times New Roman"/>
                      </a:endParaRPr>
                    </a:p>
                  </a:txBody>
                  <a:tcPr marL="58483" marR="58483" marT="0" marB="0"/>
                </a:tc>
                <a:tc rowSpan="3">
                  <a:txBody>
                    <a:bodyPr/>
                    <a:lstStyle/>
                    <a:p>
                      <a:pPr marL="342900" lvl="0" indent="-342900">
                        <a:spcAft>
                          <a:spcPts val="0"/>
                        </a:spcAft>
                        <a:buFont typeface="Symbol"/>
                        <a:buChar char=""/>
                      </a:pPr>
                      <a:r>
                        <a:rPr lang="es-ES" sz="1400" dirty="0">
                          <a:effectLst/>
                        </a:rPr>
                        <a:t>Tiro libre.</a:t>
                      </a:r>
                      <a:endParaRPr lang="es-EC" sz="1400" dirty="0">
                        <a:effectLst/>
                      </a:endParaRPr>
                    </a:p>
                    <a:p>
                      <a:pPr marL="342900" lvl="0" indent="-342900">
                        <a:spcAft>
                          <a:spcPts val="0"/>
                        </a:spcAft>
                        <a:buFont typeface="Symbol"/>
                        <a:buChar char=""/>
                      </a:pPr>
                      <a:r>
                        <a:rPr lang="es-ES" sz="1400" dirty="0">
                          <a:effectLst/>
                        </a:rPr>
                        <a:t>Tiro en suspensión.</a:t>
                      </a:r>
                      <a:endParaRPr lang="es-EC" sz="1400" dirty="0">
                        <a:effectLst/>
                        <a:latin typeface="Times New Roman"/>
                        <a:ea typeface="Times New Roman"/>
                        <a:cs typeface="Times New Roman"/>
                      </a:endParaRPr>
                    </a:p>
                  </a:txBody>
                  <a:tcPr marL="58483" marR="58483" marT="0" marB="0"/>
                </a:tc>
                <a:tc>
                  <a:txBody>
                    <a:bodyPr/>
                    <a:lstStyle/>
                    <a:p>
                      <a:pPr algn="ctr">
                        <a:spcAft>
                          <a:spcPts val="1200"/>
                        </a:spcAft>
                      </a:pPr>
                      <a:r>
                        <a:rPr lang="es-ES" sz="1400">
                          <a:effectLst/>
                        </a:rPr>
                        <a:t>Inicial</a:t>
                      </a:r>
                      <a:endParaRPr lang="es-EC" sz="1400">
                        <a:effectLst/>
                        <a:latin typeface="Times New Roman"/>
                        <a:ea typeface="Times New Roman"/>
                        <a:cs typeface="Times New Roman"/>
                      </a:endParaRPr>
                    </a:p>
                  </a:txBody>
                  <a:tcPr marL="58483" marR="58483" marT="0" marB="0"/>
                </a:tc>
                <a:tc>
                  <a:txBody>
                    <a:bodyPr/>
                    <a:lstStyle/>
                    <a:p>
                      <a:pPr marL="342900" lvl="0" indent="-342900">
                        <a:spcAft>
                          <a:spcPts val="0"/>
                        </a:spcAft>
                        <a:buFont typeface="Symbol"/>
                        <a:buChar char=""/>
                      </a:pPr>
                      <a:r>
                        <a:rPr lang="es-ES" sz="1400">
                          <a:effectLst/>
                        </a:rPr>
                        <a:t>Conceptualización de tipos de pases. </a:t>
                      </a:r>
                      <a:endParaRPr lang="es-EC" sz="1400">
                        <a:effectLst/>
                      </a:endParaRPr>
                    </a:p>
                    <a:p>
                      <a:pPr marL="342900" lvl="0" indent="-342900">
                        <a:spcAft>
                          <a:spcPts val="0"/>
                        </a:spcAft>
                        <a:buFont typeface="Symbol"/>
                        <a:buChar char=""/>
                      </a:pPr>
                      <a:r>
                        <a:rPr lang="es-ES" sz="1400">
                          <a:effectLst/>
                        </a:rPr>
                        <a:t>Calentamiento.</a:t>
                      </a:r>
                      <a:endParaRPr lang="es-EC" sz="1400">
                        <a:effectLst/>
                      </a:endParaRPr>
                    </a:p>
                    <a:p>
                      <a:pPr marL="342900" lvl="0" indent="-342900">
                        <a:spcAft>
                          <a:spcPts val="0"/>
                        </a:spcAft>
                        <a:buFont typeface="Symbol"/>
                        <a:buChar char=""/>
                      </a:pPr>
                      <a:r>
                        <a:rPr lang="es-ES" sz="1400">
                          <a:effectLst/>
                        </a:rPr>
                        <a:t>Trote por alrededor de la cancha con variantes.</a:t>
                      </a:r>
                      <a:endParaRPr lang="es-EC" sz="1400">
                        <a:effectLst/>
                        <a:latin typeface="Times New Roman"/>
                        <a:ea typeface="Times New Roman"/>
                        <a:cs typeface="Times New Roman"/>
                      </a:endParaRPr>
                    </a:p>
                  </a:txBody>
                  <a:tcPr marL="58483" marR="58483" marT="0" marB="0"/>
                </a:tc>
                <a:tc>
                  <a:txBody>
                    <a:bodyPr/>
                    <a:lstStyle/>
                    <a:p>
                      <a:pPr indent="252095">
                        <a:spcAft>
                          <a:spcPts val="1200"/>
                        </a:spcAft>
                      </a:pPr>
                      <a:r>
                        <a:rPr lang="es-ES" sz="1400">
                          <a:effectLst/>
                        </a:rPr>
                        <a:t>10 min</a:t>
                      </a:r>
                      <a:endParaRPr lang="es-EC" sz="1400">
                        <a:effectLst/>
                        <a:latin typeface="Times New Roman"/>
                        <a:ea typeface="Times New Roman"/>
                        <a:cs typeface="Times New Roman"/>
                      </a:endParaRPr>
                    </a:p>
                  </a:txBody>
                  <a:tcPr marL="58483" marR="58483" marT="0" marB="0"/>
                </a:tc>
                <a:tc rowSpan="3">
                  <a:txBody>
                    <a:bodyPr/>
                    <a:lstStyle/>
                    <a:p>
                      <a:pPr>
                        <a:spcAft>
                          <a:spcPts val="1200"/>
                        </a:spcAft>
                      </a:pPr>
                      <a:r>
                        <a:rPr lang="es-ES" sz="1400">
                          <a:effectLst/>
                        </a:rPr>
                        <a:t>Ficha de observación</a:t>
                      </a:r>
                      <a:endParaRPr lang="es-EC" sz="1400">
                        <a:effectLst/>
                        <a:latin typeface="Times New Roman"/>
                        <a:ea typeface="Times New Roman"/>
                        <a:cs typeface="Times New Roman"/>
                      </a:endParaRPr>
                    </a:p>
                  </a:txBody>
                  <a:tcPr marL="58483" marR="58483" marT="0" marB="0"/>
                </a:tc>
              </a:tr>
              <a:tr h="1584176">
                <a:tc vMerge="1">
                  <a:txBody>
                    <a:bodyPr/>
                    <a:lstStyle/>
                    <a:p>
                      <a:endParaRPr lang="es-EC"/>
                    </a:p>
                  </a:txBody>
                  <a:tcPr/>
                </a:tc>
                <a:tc vMerge="1">
                  <a:txBody>
                    <a:bodyPr/>
                    <a:lstStyle/>
                    <a:p>
                      <a:endParaRPr lang="es-EC"/>
                    </a:p>
                  </a:txBody>
                  <a:tcPr/>
                </a:tc>
                <a:tc>
                  <a:txBody>
                    <a:bodyPr/>
                    <a:lstStyle/>
                    <a:p>
                      <a:pPr algn="ctr">
                        <a:spcAft>
                          <a:spcPts val="1200"/>
                        </a:spcAft>
                      </a:pPr>
                      <a:r>
                        <a:rPr lang="es-ES" sz="1400" dirty="0">
                          <a:effectLst/>
                        </a:rPr>
                        <a:t>Principal</a:t>
                      </a:r>
                      <a:endParaRPr lang="es-EC" sz="1400" dirty="0">
                        <a:effectLst/>
                        <a:latin typeface="Times New Roman"/>
                        <a:ea typeface="Times New Roman"/>
                        <a:cs typeface="Times New Roman"/>
                      </a:endParaRPr>
                    </a:p>
                  </a:txBody>
                  <a:tcPr marL="58483" marR="58483" marT="0" marB="0"/>
                </a:tc>
                <a:tc>
                  <a:txBody>
                    <a:bodyPr/>
                    <a:lstStyle/>
                    <a:p>
                      <a:pPr marL="342900" lvl="0" indent="-342900">
                        <a:spcAft>
                          <a:spcPts val="0"/>
                        </a:spcAft>
                        <a:buFont typeface="Symbol"/>
                        <a:buChar char=""/>
                      </a:pPr>
                      <a:r>
                        <a:rPr lang="es-ES" sz="1400" dirty="0">
                          <a:effectLst/>
                        </a:rPr>
                        <a:t>Mecánica del tiro libre</a:t>
                      </a:r>
                      <a:endParaRPr lang="es-EC" sz="1400" dirty="0">
                        <a:effectLst/>
                      </a:endParaRPr>
                    </a:p>
                    <a:p>
                      <a:pPr marL="342900" lvl="0" indent="-342900">
                        <a:spcAft>
                          <a:spcPts val="0"/>
                        </a:spcAft>
                        <a:buFont typeface="Symbol"/>
                        <a:buChar char=""/>
                      </a:pPr>
                      <a:r>
                        <a:rPr lang="es-ES" sz="1400" dirty="0">
                          <a:effectLst/>
                        </a:rPr>
                        <a:t>Ejecución técnica de las extremidades superiores e inferiores</a:t>
                      </a:r>
                      <a:endParaRPr lang="es-EC" sz="1400" dirty="0">
                        <a:effectLst/>
                      </a:endParaRPr>
                    </a:p>
                    <a:p>
                      <a:pPr marL="342900" lvl="0" indent="-342900">
                        <a:spcAft>
                          <a:spcPts val="0"/>
                        </a:spcAft>
                        <a:buFont typeface="Symbol"/>
                        <a:buChar char=""/>
                      </a:pPr>
                      <a:r>
                        <a:rPr lang="es-ES" sz="1400" dirty="0">
                          <a:effectLst/>
                        </a:rPr>
                        <a:t>Desplazamiento alternados para el lanzamiento</a:t>
                      </a:r>
                      <a:endParaRPr lang="es-EC" sz="1400" dirty="0">
                        <a:effectLst/>
                      </a:endParaRPr>
                    </a:p>
                    <a:p>
                      <a:pPr marL="342900" lvl="0" indent="-342900">
                        <a:spcAft>
                          <a:spcPts val="0"/>
                        </a:spcAft>
                        <a:buFont typeface="Symbol"/>
                        <a:buChar char=""/>
                      </a:pPr>
                      <a:r>
                        <a:rPr lang="es-ES" sz="1400" dirty="0">
                          <a:effectLst/>
                        </a:rPr>
                        <a:t>Lanzamiento oportuno y técnico</a:t>
                      </a:r>
                      <a:endParaRPr lang="es-EC" sz="1400" dirty="0">
                        <a:effectLst/>
                      </a:endParaRPr>
                    </a:p>
                    <a:p>
                      <a:pPr marL="342900" lvl="0" indent="-342900">
                        <a:spcAft>
                          <a:spcPts val="0"/>
                        </a:spcAft>
                        <a:buFont typeface="Symbol"/>
                        <a:buChar char=""/>
                      </a:pPr>
                      <a:r>
                        <a:rPr lang="es-ES" sz="1400" dirty="0">
                          <a:effectLst/>
                        </a:rPr>
                        <a:t>Ejecución fragmentada del gesto técnico</a:t>
                      </a:r>
                      <a:endParaRPr lang="es-EC" sz="1400" dirty="0">
                        <a:effectLst/>
                        <a:latin typeface="Times New Roman"/>
                        <a:ea typeface="Times New Roman"/>
                        <a:cs typeface="Times New Roman"/>
                      </a:endParaRPr>
                    </a:p>
                  </a:txBody>
                  <a:tcPr marL="58483" marR="58483" marT="0" marB="0"/>
                </a:tc>
                <a:tc>
                  <a:txBody>
                    <a:bodyPr/>
                    <a:lstStyle/>
                    <a:p>
                      <a:pPr indent="252095">
                        <a:spcAft>
                          <a:spcPts val="1200"/>
                        </a:spcAft>
                      </a:pPr>
                      <a:r>
                        <a:rPr lang="es-ES" sz="1400">
                          <a:effectLst/>
                        </a:rPr>
                        <a:t>60 min</a:t>
                      </a:r>
                      <a:endParaRPr lang="es-EC" sz="1400">
                        <a:effectLst/>
                        <a:latin typeface="Times New Roman"/>
                        <a:ea typeface="Times New Roman"/>
                        <a:cs typeface="Times New Roman"/>
                      </a:endParaRPr>
                    </a:p>
                  </a:txBody>
                  <a:tcPr marL="58483" marR="58483" marT="0" marB="0"/>
                </a:tc>
                <a:tc vMerge="1">
                  <a:txBody>
                    <a:bodyPr/>
                    <a:lstStyle/>
                    <a:p>
                      <a:endParaRPr lang="es-EC"/>
                    </a:p>
                  </a:txBody>
                  <a:tcPr/>
                </a:tc>
              </a:tr>
              <a:tr h="953963">
                <a:tc vMerge="1">
                  <a:txBody>
                    <a:bodyPr/>
                    <a:lstStyle/>
                    <a:p>
                      <a:endParaRPr lang="es-EC"/>
                    </a:p>
                  </a:txBody>
                  <a:tcPr/>
                </a:tc>
                <a:tc vMerge="1">
                  <a:txBody>
                    <a:bodyPr/>
                    <a:lstStyle/>
                    <a:p>
                      <a:endParaRPr lang="es-EC"/>
                    </a:p>
                  </a:txBody>
                  <a:tcPr/>
                </a:tc>
                <a:tc>
                  <a:txBody>
                    <a:bodyPr/>
                    <a:lstStyle/>
                    <a:p>
                      <a:pPr algn="ctr">
                        <a:spcAft>
                          <a:spcPts val="1200"/>
                        </a:spcAft>
                      </a:pPr>
                      <a:r>
                        <a:rPr lang="es-ES" sz="1400">
                          <a:effectLst/>
                        </a:rPr>
                        <a:t>Final</a:t>
                      </a:r>
                      <a:endParaRPr lang="es-EC" sz="1400">
                        <a:effectLst/>
                        <a:latin typeface="Times New Roman"/>
                        <a:ea typeface="Times New Roman"/>
                        <a:cs typeface="Times New Roman"/>
                      </a:endParaRPr>
                    </a:p>
                  </a:txBody>
                  <a:tcPr marL="58483" marR="58483" marT="0" marB="0"/>
                </a:tc>
                <a:tc>
                  <a:txBody>
                    <a:bodyPr/>
                    <a:lstStyle/>
                    <a:p>
                      <a:pPr marL="342900" lvl="0" indent="-342900">
                        <a:spcAft>
                          <a:spcPts val="0"/>
                        </a:spcAft>
                        <a:buFont typeface="Symbol"/>
                        <a:buChar char=""/>
                      </a:pPr>
                      <a:r>
                        <a:rPr lang="es-ES" sz="1400">
                          <a:effectLst/>
                        </a:rPr>
                        <a:t>Reflexión de la exigencia deportiva y académica.</a:t>
                      </a:r>
                      <a:endParaRPr lang="es-EC" sz="1400">
                        <a:effectLst/>
                      </a:endParaRPr>
                    </a:p>
                    <a:p>
                      <a:pPr marL="342900" lvl="0" indent="-342900">
                        <a:spcAft>
                          <a:spcPts val="0"/>
                        </a:spcAft>
                        <a:buFont typeface="Symbol"/>
                        <a:buChar char=""/>
                      </a:pPr>
                      <a:r>
                        <a:rPr lang="es-ES" sz="1400">
                          <a:effectLst/>
                        </a:rPr>
                        <a:t>Reflexión por parte de cada uno de los estudiantes </a:t>
                      </a:r>
                      <a:endParaRPr lang="es-EC" sz="1400">
                        <a:effectLst/>
                        <a:latin typeface="Times New Roman"/>
                        <a:ea typeface="Times New Roman"/>
                        <a:cs typeface="Times New Roman"/>
                      </a:endParaRPr>
                    </a:p>
                  </a:txBody>
                  <a:tcPr marL="58483" marR="58483" marT="0" marB="0"/>
                </a:tc>
                <a:tc>
                  <a:txBody>
                    <a:bodyPr/>
                    <a:lstStyle/>
                    <a:p>
                      <a:pPr indent="252095">
                        <a:spcAft>
                          <a:spcPts val="1200"/>
                        </a:spcAft>
                      </a:pPr>
                      <a:r>
                        <a:rPr lang="es-ES" sz="1400" dirty="0">
                          <a:effectLst/>
                        </a:rPr>
                        <a:t>20 min</a:t>
                      </a:r>
                      <a:endParaRPr lang="es-EC" sz="1400" dirty="0">
                        <a:effectLst/>
                        <a:latin typeface="Times New Roman"/>
                        <a:ea typeface="Times New Roman"/>
                        <a:cs typeface="Times New Roman"/>
                      </a:endParaRPr>
                    </a:p>
                  </a:txBody>
                  <a:tcPr marL="58483" marR="58483" marT="0" marB="0"/>
                </a:tc>
                <a:tc vMerge="1">
                  <a:txBody>
                    <a:bodyPr/>
                    <a:lstStyle/>
                    <a:p>
                      <a:endParaRPr lang="es-EC"/>
                    </a:p>
                  </a:txBody>
                  <a:tcPr/>
                </a:tc>
              </a:tr>
            </a:tbl>
          </a:graphicData>
        </a:graphic>
      </p:graphicFrame>
      <p:sp>
        <p:nvSpPr>
          <p:cNvPr id="4" name="Rectangle 1"/>
          <p:cNvSpPr>
            <a:spLocks noChangeArrowheads="1"/>
          </p:cNvSpPr>
          <p:nvPr/>
        </p:nvSpPr>
        <p:spPr bwMode="auto">
          <a:xfrm>
            <a:off x="971599" y="332656"/>
            <a:ext cx="778212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52413"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SESIONES EXTRACURRICULARES “LICEO POLICIAL” </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252413" algn="ctr"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SESION DE ENTRENAMIENTO No 1</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Escuela: </a:t>
            </a: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Unidad Educativa Liceo Policial</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Grado: </a:t>
            </a: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Octavo año de Educación Básica</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Horario: </a:t>
            </a: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14:00</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Especialista: </a:t>
            </a: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Javier Otáñez</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Objetivo: </a:t>
            </a: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Desarrollo de las habilidades técnicas del básquet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5" name="4 Objeto"/>
          <p:cNvGraphicFramePr>
            <a:graphicFrameLocks noChangeAspect="1"/>
          </p:cNvGraphicFramePr>
          <p:nvPr>
            <p:extLst>
              <p:ext uri="{D42A27DB-BD31-4B8C-83A1-F6EECF244321}">
                <p14:modId xmlns:p14="http://schemas.microsoft.com/office/powerpoint/2010/main" val="663687606"/>
              </p:ext>
            </p:extLst>
          </p:nvPr>
        </p:nvGraphicFramePr>
        <p:xfrm>
          <a:off x="7688157" y="462476"/>
          <a:ext cx="1085850" cy="833437"/>
        </p:xfrm>
        <a:graphic>
          <a:graphicData uri="http://schemas.openxmlformats.org/presentationml/2006/ole">
            <mc:AlternateContent xmlns:mc="http://schemas.openxmlformats.org/markup-compatibility/2006">
              <mc:Choice xmlns:v="urn:schemas-microsoft-com:vml" Requires="v">
                <p:oleObj spid="_x0000_s47149" name="Picture" r:id="rId3" imgW="4574540" imgH="3797300" progId="Word.Picture.8">
                  <p:embed/>
                </p:oleObj>
              </mc:Choice>
              <mc:Fallback>
                <p:oleObj name="Picture" r:id="rId3" imgW="4574540" imgH="3797300" progId="Word.Picture.8">
                  <p:embed/>
                  <p:pic>
                    <p:nvPicPr>
                      <p:cNvPr id="0" name="1 Obje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8157" y="462476"/>
                        <a:ext cx="108585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9" descr="espee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395882"/>
            <a:ext cx="1008112" cy="1066007"/>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0622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L:\DSC000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309320"/>
          </a:xfrm>
          <a:prstGeom prst="rect">
            <a:avLst/>
          </a:prstGeom>
          <a:noFill/>
          <a:extLst>
            <a:ext uri="{909E8E84-426E-40DD-AFC4-6F175D3DCCD1}">
              <a14:hiddenFill xmlns:a14="http://schemas.microsoft.com/office/drawing/2010/main">
                <a:solidFill>
                  <a:srgbClr val="FFFFFF"/>
                </a:solidFill>
              </a14:hiddenFill>
            </a:ext>
          </a:extLst>
        </p:spPr>
      </p:pic>
      <p:sp>
        <p:nvSpPr>
          <p:cNvPr id="3" name="2 Elipse"/>
          <p:cNvSpPr/>
          <p:nvPr/>
        </p:nvSpPr>
        <p:spPr>
          <a:xfrm>
            <a:off x="2267744" y="50696"/>
            <a:ext cx="3312368" cy="215416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C" sz="3600" dirty="0" smtClean="0">
                <a:solidFill>
                  <a:schemeClr val="bg1"/>
                </a:solidFill>
              </a:rPr>
              <a:t>MUCHAS GRACIAS</a:t>
            </a:r>
            <a:endParaRPr lang="es-EC" sz="3600" dirty="0">
              <a:solidFill>
                <a:schemeClr val="bg1"/>
              </a:solidFill>
            </a:endParaRPr>
          </a:p>
        </p:txBody>
      </p:sp>
      <p:graphicFrame>
        <p:nvGraphicFramePr>
          <p:cNvPr id="4" name="3 Objeto"/>
          <p:cNvGraphicFramePr>
            <a:graphicFrameLocks noChangeAspect="1"/>
          </p:cNvGraphicFramePr>
          <p:nvPr>
            <p:extLst>
              <p:ext uri="{D42A27DB-BD31-4B8C-83A1-F6EECF244321}">
                <p14:modId xmlns:p14="http://schemas.microsoft.com/office/powerpoint/2010/main" val="2585351569"/>
              </p:ext>
            </p:extLst>
          </p:nvPr>
        </p:nvGraphicFramePr>
        <p:xfrm>
          <a:off x="7668344" y="95007"/>
          <a:ext cx="1368152" cy="833437"/>
        </p:xfrm>
        <a:graphic>
          <a:graphicData uri="http://schemas.openxmlformats.org/presentationml/2006/ole">
            <mc:AlternateContent xmlns:mc="http://schemas.openxmlformats.org/markup-compatibility/2006">
              <mc:Choice xmlns:v="urn:schemas-microsoft-com:vml" Requires="v">
                <p:oleObj spid="_x0000_s51246" name="Picture" r:id="rId4" imgW="4574540" imgH="3797300" progId="Word.Picture.8">
                  <p:embed/>
                </p:oleObj>
              </mc:Choice>
              <mc:Fallback>
                <p:oleObj name="Picture" r:id="rId4" imgW="4574540" imgH="3797300" progId="Word.Picture.8">
                  <p:embed/>
                  <p:pic>
                    <p:nvPicPr>
                      <p:cNvPr id="0" name="1 Obj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344" y="95007"/>
                        <a:ext cx="1368152" cy="833437"/>
                      </a:xfrm>
                      <a:prstGeom prst="rect">
                        <a:avLst/>
                      </a:prstGeom>
                      <a:noFill/>
                      <a:ln>
                        <a:noFill/>
                      </a:ln>
                    </p:spPr>
                  </p:pic>
                </p:oleObj>
              </mc:Fallback>
            </mc:AlternateContent>
          </a:graphicData>
        </a:graphic>
      </p:graphicFrame>
      <p:pic>
        <p:nvPicPr>
          <p:cNvPr id="6" name="5 Imagen" descr="SELLO POLICIA.jpg"/>
          <p:cNvPicPr/>
          <p:nvPr/>
        </p:nvPicPr>
        <p:blipFill>
          <a:blip r:embed="rId6">
            <a:lum/>
          </a:blip>
          <a:stretch>
            <a:fillRect/>
          </a:stretch>
        </p:blipFill>
        <p:spPr>
          <a:xfrm>
            <a:off x="0" y="25951"/>
            <a:ext cx="742751" cy="971550"/>
          </a:xfrm>
          <a:prstGeom prst="rect">
            <a:avLst/>
          </a:prstGeom>
          <a:noFill/>
          <a:ln>
            <a:noFill/>
          </a:ln>
        </p:spPr>
      </p:pic>
    </p:spTree>
    <p:extLst>
      <p:ext uri="{BB962C8B-B14F-4D97-AF65-F5344CB8AC3E}">
        <p14:creationId xmlns:p14="http://schemas.microsoft.com/office/powerpoint/2010/main" val="30530157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32"/>
          <p:cNvSpPr>
            <a:spLocks noChangeArrowheads="1"/>
          </p:cNvSpPr>
          <p:nvPr/>
        </p:nvSpPr>
        <p:spPr bwMode="auto">
          <a:xfrm>
            <a:off x="4213225" y="6573838"/>
            <a:ext cx="5003800" cy="288925"/>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000" b="0">
              <a:solidFill>
                <a:schemeClr val="tx1"/>
              </a:solidFill>
              <a:cs typeface="Arial" charset="0"/>
            </a:endParaRPr>
          </a:p>
        </p:txBody>
      </p:sp>
      <p:sp>
        <p:nvSpPr>
          <p:cNvPr id="15363" name="AutoShape 32"/>
          <p:cNvSpPr>
            <a:spLocks noChangeArrowheads="1"/>
          </p:cNvSpPr>
          <p:nvPr/>
        </p:nvSpPr>
        <p:spPr bwMode="auto">
          <a:xfrm>
            <a:off x="4178300" y="4391025"/>
            <a:ext cx="5003800" cy="288925"/>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000" b="0">
              <a:solidFill>
                <a:schemeClr val="tx1"/>
              </a:solidFill>
              <a:cs typeface="Arial" charset="0"/>
            </a:endParaRPr>
          </a:p>
        </p:txBody>
      </p:sp>
      <p:sp>
        <p:nvSpPr>
          <p:cNvPr id="11292" name="Rectangle 28"/>
          <p:cNvSpPr>
            <a:spLocks noChangeArrowheads="1"/>
          </p:cNvSpPr>
          <p:nvPr/>
        </p:nvSpPr>
        <p:spPr bwMode="auto">
          <a:xfrm>
            <a:off x="1562100" y="89321"/>
            <a:ext cx="6067425" cy="625475"/>
          </a:xfrm>
          <a:prstGeom prst="rect">
            <a:avLst/>
          </a:prstGeom>
          <a:noFill/>
          <a:ln w="9525">
            <a:noFill/>
            <a:miter lim="800000"/>
            <a:headEnd/>
            <a:tailEnd/>
          </a:ln>
          <a:effectLst>
            <a:outerShdw dist="35921" dir="2700000" algn="ctr" rotWithShape="0">
              <a:schemeClr val="tx1"/>
            </a:outerShdw>
          </a:effectLst>
        </p:spPr>
        <p:txBody>
          <a:bodyPr anchor="ctr"/>
          <a:lstStyle/>
          <a:p>
            <a:pPr algn="ctr" eaLnBrk="0" hangingPunct="0">
              <a:lnSpc>
                <a:spcPct val="100000"/>
              </a:lnSpc>
              <a:spcBef>
                <a:spcPct val="0"/>
              </a:spcBef>
              <a:buClrTx/>
              <a:buSzTx/>
              <a:defRPr/>
            </a:pPr>
            <a:r>
              <a:rPr lang="es-ES_tradnl" sz="3200" b="0" dirty="0">
                <a:solidFill>
                  <a:srgbClr val="FFFF00"/>
                </a:solidFill>
                <a:latin typeface="Impact" pitchFamily="34" charset="0"/>
              </a:rPr>
              <a:t>OBJETIVO GENERAL</a:t>
            </a:r>
          </a:p>
        </p:txBody>
      </p:sp>
      <p:sp>
        <p:nvSpPr>
          <p:cNvPr id="135201" name="Oval 33"/>
          <p:cNvSpPr>
            <a:spLocks noChangeArrowheads="1"/>
          </p:cNvSpPr>
          <p:nvPr/>
        </p:nvSpPr>
        <p:spPr bwMode="auto">
          <a:xfrm>
            <a:off x="972877" y="713926"/>
            <a:ext cx="6912495" cy="1274044"/>
          </a:xfrm>
          <a:prstGeom prst="roundRect">
            <a:avLst>
              <a:gd name="adj" fmla="val 16667"/>
            </a:avLst>
          </a:prstGeom>
          <a:blipFill>
            <a:blip r:embed="rId4"/>
            <a:tile tx="0" ty="0" sx="100000" sy="100000" flip="none" algn="tl"/>
          </a:blipFill>
          <a:ln w="76200" algn="ctr">
            <a:solidFill>
              <a:srgbClr val="FFFFFF">
                <a:alpha val="29019"/>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endParaRPr lang="es-ES_tradnl" sz="1000" b="0" dirty="0">
              <a:solidFill>
                <a:srgbClr val="FFFFFF"/>
              </a:solidFill>
              <a:effectLst>
                <a:outerShdw blurRad="38100" dist="38100" dir="2700000" algn="tl">
                  <a:srgbClr val="000000"/>
                </a:outerShdw>
              </a:effectLst>
              <a:latin typeface="Impact" pitchFamily="34" charset="0"/>
              <a:cs typeface="Arial" charset="0"/>
            </a:endParaRPr>
          </a:p>
        </p:txBody>
      </p:sp>
      <p:sp>
        <p:nvSpPr>
          <p:cNvPr id="11300" name="Text Box 14"/>
          <p:cNvSpPr txBox="1">
            <a:spLocks noChangeArrowheads="1"/>
          </p:cNvSpPr>
          <p:nvPr/>
        </p:nvSpPr>
        <p:spPr bwMode="auto">
          <a:xfrm>
            <a:off x="1232498" y="822325"/>
            <a:ext cx="6689872" cy="1477328"/>
          </a:xfrm>
          <a:prstGeom prst="rect">
            <a:avLst/>
          </a:prstGeom>
          <a:noFill/>
          <a:ln w="9525">
            <a:noFill/>
            <a:miter lim="800000"/>
            <a:headEnd/>
            <a:tailEnd/>
          </a:ln>
          <a:effectLst>
            <a:outerShdw dist="17961" dir="2700000" algn="ctr" rotWithShape="0">
              <a:schemeClr val="tx1"/>
            </a:outerShdw>
          </a:effectLst>
        </p:spPr>
        <p:txBody>
          <a:bodyPr wrap="square">
            <a:spAutoFit/>
          </a:bodyPr>
          <a:lstStyle/>
          <a:p>
            <a:pPr algn="ctr">
              <a:spcBef>
                <a:spcPct val="0"/>
              </a:spcBef>
              <a:defRPr/>
            </a:pPr>
            <a:r>
              <a:rPr lang="es-ES" dirty="0">
                <a:solidFill>
                  <a:srgbClr val="FF0000"/>
                </a:solidFill>
              </a:rPr>
              <a:t>Determinar la incidencia de las actividades extracurriculares, en el rendimiento académico de los alumnos de 8vo nivel de educación básica de la Unidad Educativa Liceo Policial durante el año lectivo 2012- </a:t>
            </a:r>
            <a:r>
              <a:rPr lang="es-ES" dirty="0" smtClean="0">
                <a:solidFill>
                  <a:srgbClr val="FF0000"/>
                </a:solidFill>
              </a:rPr>
              <a:t>2013.</a:t>
            </a:r>
            <a:endParaRPr lang="es-EC" dirty="0">
              <a:solidFill>
                <a:srgbClr val="FF0000"/>
              </a:solidFill>
            </a:endParaRPr>
          </a:p>
          <a:p>
            <a:pPr algn="ctr">
              <a:spcBef>
                <a:spcPct val="0"/>
              </a:spcBef>
              <a:defRPr/>
            </a:pPr>
            <a:r>
              <a:rPr lang="es-ES" b="1" dirty="0" smtClean="0">
                <a:solidFill>
                  <a:srgbClr val="FF0000"/>
                </a:solidFill>
                <a:latin typeface="Arial" pitchFamily="34" charset="0"/>
                <a:cs typeface="Arial" pitchFamily="34" charset="0"/>
              </a:rPr>
              <a:t>. </a:t>
            </a:r>
            <a:endParaRPr lang="es-EC" b="1" dirty="0">
              <a:solidFill>
                <a:srgbClr val="FF0000"/>
              </a:solidFill>
              <a:latin typeface="Arial" pitchFamily="34" charset="0"/>
              <a:cs typeface="Arial" pitchFamily="34" charset="0"/>
            </a:endParaRPr>
          </a:p>
        </p:txBody>
      </p:sp>
      <p:sp>
        <p:nvSpPr>
          <p:cNvPr id="2" name="AutoShape 9"/>
          <p:cNvSpPr>
            <a:spLocks noChangeArrowheads="1"/>
          </p:cNvSpPr>
          <p:nvPr/>
        </p:nvSpPr>
        <p:spPr bwMode="auto">
          <a:xfrm>
            <a:off x="3131840" y="2171700"/>
            <a:ext cx="5507259" cy="1339632"/>
          </a:xfrm>
          <a:prstGeom prst="roundRect">
            <a:avLst>
              <a:gd name="adj" fmla="val 19060"/>
            </a:avLst>
          </a:prstGeom>
          <a:ln>
            <a:headEnd/>
            <a:tailEn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lvl="0" algn="just"/>
            <a:r>
              <a:rPr lang="es-ES" dirty="0">
                <a:solidFill>
                  <a:schemeClr val="bg1"/>
                </a:solidFill>
              </a:rPr>
              <a:t>Analizar la factibilidad de implementar actividades extracurriculares en los alumnos de 8vo nivel de educación básica de la Unidad Educativa Liceo Policial durante el año lectivo 2012- 2013?</a:t>
            </a:r>
            <a:endParaRPr lang="es-EC" dirty="0">
              <a:solidFill>
                <a:schemeClr val="bg1"/>
              </a:solidFill>
            </a:endParaRPr>
          </a:p>
        </p:txBody>
      </p:sp>
      <p:sp>
        <p:nvSpPr>
          <p:cNvPr id="3" name="AutoShape 9"/>
          <p:cNvSpPr>
            <a:spLocks noChangeArrowheads="1"/>
          </p:cNvSpPr>
          <p:nvPr/>
        </p:nvSpPr>
        <p:spPr bwMode="auto">
          <a:xfrm>
            <a:off x="3150676" y="3694376"/>
            <a:ext cx="5511303" cy="1281589"/>
          </a:xfrm>
          <a:prstGeom prst="roundRect">
            <a:avLst>
              <a:gd name="adj" fmla="val 12329"/>
            </a:avLst>
          </a:prstGeom>
          <a:solidFill>
            <a:srgbClr val="FFC000"/>
          </a:solidFill>
          <a:ln w="38100" algn="ctr">
            <a:solidFill>
              <a:srgbClr val="828D43"/>
            </a:solidFill>
            <a:round/>
            <a:headEnd/>
            <a:tailEnd/>
          </a:ln>
          <a:effectLst>
            <a:outerShdw dist="53882" dir="2700000" algn="ctr" rotWithShape="0">
              <a:srgbClr val="000000">
                <a:alpha val="50000"/>
              </a:srgbClr>
            </a:outerShdw>
          </a:effectLst>
        </p:spPr>
        <p:txBody>
          <a:bodyPr wrap="square">
            <a:spAutoFit/>
          </a:bodyPr>
          <a:lstStyle/>
          <a:p>
            <a:pPr lvl="0" algn="just"/>
            <a:r>
              <a:rPr lang="es-ES" dirty="0"/>
              <a:t>Determinar el nivel de rendimiento académico que poseen los alumnos de 8vo nivel de educación básica de la Unidad Educativa Liceo Policial durante el año lectivo 2012- 2013</a:t>
            </a:r>
            <a:r>
              <a:rPr lang="es-ES" dirty="0" smtClean="0"/>
              <a:t>?</a:t>
            </a:r>
          </a:p>
        </p:txBody>
      </p:sp>
      <p:sp>
        <p:nvSpPr>
          <p:cNvPr id="5" name="AutoShape 9"/>
          <p:cNvSpPr>
            <a:spLocks noChangeArrowheads="1"/>
          </p:cNvSpPr>
          <p:nvPr/>
        </p:nvSpPr>
        <p:spPr bwMode="auto">
          <a:xfrm>
            <a:off x="3176495" y="5174541"/>
            <a:ext cx="5532287" cy="1293197"/>
          </a:xfrm>
          <a:prstGeom prst="roundRect">
            <a:avLst>
              <a:gd name="adj" fmla="val 13699"/>
            </a:avLst>
          </a:prstGeom>
          <a:solidFill>
            <a:srgbClr val="00B050"/>
          </a:solidFill>
          <a:ln w="38100" algn="ctr">
            <a:solidFill>
              <a:srgbClr val="828D43"/>
            </a:solidFill>
            <a:round/>
            <a:headEnd/>
            <a:tailEnd/>
          </a:ln>
          <a:effectLst>
            <a:outerShdw dist="53882" dir="2700000" algn="ctr" rotWithShape="0">
              <a:srgbClr val="000000">
                <a:alpha val="50000"/>
              </a:srgbClr>
            </a:outerShdw>
          </a:effectLst>
        </p:spPr>
        <p:txBody>
          <a:bodyPr wrap="square">
            <a:spAutoFit/>
          </a:bodyPr>
          <a:lstStyle/>
          <a:p>
            <a:pPr lvl="0" algn="just"/>
            <a:r>
              <a:rPr lang="es-ES" dirty="0">
                <a:solidFill>
                  <a:schemeClr val="bg1"/>
                </a:solidFill>
              </a:rPr>
              <a:t>Diseñar y aplicar un programa de actividades extracurriculares a los alumnos de 8vo nivel de educación básica de la Unidad Educativa Liceo Policial durante el año lectivo 2012- 2013?</a:t>
            </a:r>
            <a:endParaRPr lang="es-EC" b="1" dirty="0">
              <a:solidFill>
                <a:schemeClr val="bg1"/>
              </a:solidFill>
            </a:endParaRPr>
          </a:p>
        </p:txBody>
      </p:sp>
      <p:sp>
        <p:nvSpPr>
          <p:cNvPr id="15373" name="AutoShape 32"/>
          <p:cNvSpPr>
            <a:spLocks noChangeArrowheads="1"/>
          </p:cNvSpPr>
          <p:nvPr/>
        </p:nvSpPr>
        <p:spPr bwMode="auto">
          <a:xfrm>
            <a:off x="4213225" y="3284538"/>
            <a:ext cx="5003800" cy="288925"/>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000" b="0">
              <a:solidFill>
                <a:schemeClr val="tx1"/>
              </a:solidFill>
              <a:cs typeface="Arial" charset="0"/>
            </a:endParaRPr>
          </a:p>
        </p:txBody>
      </p:sp>
      <p:sp>
        <p:nvSpPr>
          <p:cNvPr id="15377" name="Freeform 55"/>
          <p:cNvSpPr>
            <a:spLocks/>
          </p:cNvSpPr>
          <p:nvPr/>
        </p:nvSpPr>
        <p:spPr bwMode="auto">
          <a:xfrm>
            <a:off x="1232498" y="2709863"/>
            <a:ext cx="1755326" cy="1284288"/>
          </a:xfrm>
          <a:custGeom>
            <a:avLst/>
            <a:gdLst>
              <a:gd name="T0" fmla="*/ 0 w 1358"/>
              <a:gd name="T1" fmla="*/ 2147483647 h 947"/>
              <a:gd name="T2" fmla="*/ 2147483647 w 1358"/>
              <a:gd name="T3" fmla="*/ 2147483647 h 947"/>
              <a:gd name="T4" fmla="*/ 2147483647 w 1358"/>
              <a:gd name="T5" fmla="*/ 0 h 947"/>
              <a:gd name="T6" fmla="*/ 2147483647 w 1358"/>
              <a:gd name="T7" fmla="*/ 2147483647 h 947"/>
              <a:gd name="T8" fmla="*/ 2147483647 w 1358"/>
              <a:gd name="T9" fmla="*/ 2147483647 h 947"/>
              <a:gd name="T10" fmla="*/ 2147483647 w 1358"/>
              <a:gd name="T11" fmla="*/ 2147483647 h 947"/>
              <a:gd name="T12" fmla="*/ 0 w 1358"/>
              <a:gd name="T13" fmla="*/ 2147483647 h 947"/>
              <a:gd name="T14" fmla="*/ 0 60000 65536"/>
              <a:gd name="T15" fmla="*/ 0 60000 65536"/>
              <a:gd name="T16" fmla="*/ 0 60000 65536"/>
              <a:gd name="T17" fmla="*/ 0 60000 65536"/>
              <a:gd name="T18" fmla="*/ 0 60000 65536"/>
              <a:gd name="T19" fmla="*/ 0 60000 65536"/>
              <a:gd name="T20" fmla="*/ 0 60000 65536"/>
              <a:gd name="T21" fmla="*/ 0 w 1358"/>
              <a:gd name="T22" fmla="*/ 0 h 947"/>
              <a:gd name="T23" fmla="*/ 1358 w 1358"/>
              <a:gd name="T24" fmla="*/ 947 h 9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8" h="947">
                <a:moveTo>
                  <a:pt x="0" y="947"/>
                </a:moveTo>
                <a:cubicBezTo>
                  <a:pt x="135" y="81"/>
                  <a:pt x="1226" y="75"/>
                  <a:pt x="1226" y="75"/>
                </a:cubicBezTo>
                <a:lnTo>
                  <a:pt x="1234" y="0"/>
                </a:lnTo>
                <a:cubicBezTo>
                  <a:pt x="1234" y="0"/>
                  <a:pt x="1296" y="70"/>
                  <a:pt x="1358" y="140"/>
                </a:cubicBezTo>
                <a:cubicBezTo>
                  <a:pt x="1328" y="176"/>
                  <a:pt x="1270" y="216"/>
                  <a:pt x="1190" y="288"/>
                </a:cubicBezTo>
                <a:cubicBezTo>
                  <a:pt x="1196" y="252"/>
                  <a:pt x="1200" y="236"/>
                  <a:pt x="1202" y="210"/>
                </a:cubicBezTo>
                <a:cubicBezTo>
                  <a:pt x="904" y="256"/>
                  <a:pt x="319" y="282"/>
                  <a:pt x="0" y="947"/>
                </a:cubicBezTo>
                <a:close/>
              </a:path>
            </a:pathLst>
          </a:custGeom>
          <a:gradFill rotWithShape="1">
            <a:gsLst>
              <a:gs pos="0">
                <a:srgbClr val="5E7647">
                  <a:alpha val="0"/>
                </a:srgbClr>
              </a:gs>
              <a:gs pos="100000">
                <a:srgbClr val="CCFF9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s-EC"/>
          </a:p>
        </p:txBody>
      </p:sp>
      <p:sp>
        <p:nvSpPr>
          <p:cNvPr id="15378" name="Freeform 56"/>
          <p:cNvSpPr>
            <a:spLocks/>
          </p:cNvSpPr>
          <p:nvPr/>
        </p:nvSpPr>
        <p:spPr bwMode="auto">
          <a:xfrm flipV="1">
            <a:off x="1191193" y="4378270"/>
            <a:ext cx="1666116" cy="1284288"/>
          </a:xfrm>
          <a:custGeom>
            <a:avLst/>
            <a:gdLst>
              <a:gd name="T0" fmla="*/ 0 w 1358"/>
              <a:gd name="T1" fmla="*/ 2147483647 h 947"/>
              <a:gd name="T2" fmla="*/ 2147483647 w 1358"/>
              <a:gd name="T3" fmla="*/ 2147483647 h 947"/>
              <a:gd name="T4" fmla="*/ 2147483647 w 1358"/>
              <a:gd name="T5" fmla="*/ 0 h 947"/>
              <a:gd name="T6" fmla="*/ 2147483647 w 1358"/>
              <a:gd name="T7" fmla="*/ 2147483647 h 947"/>
              <a:gd name="T8" fmla="*/ 2147483647 w 1358"/>
              <a:gd name="T9" fmla="*/ 2147483647 h 947"/>
              <a:gd name="T10" fmla="*/ 2147483647 w 1358"/>
              <a:gd name="T11" fmla="*/ 2147483647 h 947"/>
              <a:gd name="T12" fmla="*/ 0 w 1358"/>
              <a:gd name="T13" fmla="*/ 2147483647 h 947"/>
              <a:gd name="T14" fmla="*/ 0 60000 65536"/>
              <a:gd name="T15" fmla="*/ 0 60000 65536"/>
              <a:gd name="T16" fmla="*/ 0 60000 65536"/>
              <a:gd name="T17" fmla="*/ 0 60000 65536"/>
              <a:gd name="T18" fmla="*/ 0 60000 65536"/>
              <a:gd name="T19" fmla="*/ 0 60000 65536"/>
              <a:gd name="T20" fmla="*/ 0 60000 65536"/>
              <a:gd name="T21" fmla="*/ 0 w 1358"/>
              <a:gd name="T22" fmla="*/ 0 h 947"/>
              <a:gd name="T23" fmla="*/ 1358 w 1358"/>
              <a:gd name="T24" fmla="*/ 947 h 9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8" h="947">
                <a:moveTo>
                  <a:pt x="0" y="947"/>
                </a:moveTo>
                <a:cubicBezTo>
                  <a:pt x="135" y="81"/>
                  <a:pt x="1226" y="75"/>
                  <a:pt x="1226" y="75"/>
                </a:cubicBezTo>
                <a:lnTo>
                  <a:pt x="1234" y="0"/>
                </a:lnTo>
                <a:cubicBezTo>
                  <a:pt x="1234" y="0"/>
                  <a:pt x="1296" y="70"/>
                  <a:pt x="1358" y="140"/>
                </a:cubicBezTo>
                <a:cubicBezTo>
                  <a:pt x="1328" y="176"/>
                  <a:pt x="1270" y="216"/>
                  <a:pt x="1190" y="288"/>
                </a:cubicBezTo>
                <a:cubicBezTo>
                  <a:pt x="1196" y="252"/>
                  <a:pt x="1200" y="236"/>
                  <a:pt x="1202" y="210"/>
                </a:cubicBezTo>
                <a:cubicBezTo>
                  <a:pt x="904" y="256"/>
                  <a:pt x="319" y="282"/>
                  <a:pt x="0" y="947"/>
                </a:cubicBezTo>
                <a:close/>
              </a:path>
            </a:pathLst>
          </a:custGeom>
          <a:gradFill rotWithShape="1">
            <a:gsLst>
              <a:gs pos="0">
                <a:srgbClr val="5E7647">
                  <a:alpha val="0"/>
                </a:srgbClr>
              </a:gs>
              <a:gs pos="100000">
                <a:srgbClr val="CCFF9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s-EC"/>
          </a:p>
        </p:txBody>
      </p:sp>
      <p:sp>
        <p:nvSpPr>
          <p:cNvPr id="15379" name="AutoShape 59"/>
          <p:cNvSpPr>
            <a:spLocks noChangeArrowheads="1"/>
          </p:cNvSpPr>
          <p:nvPr/>
        </p:nvSpPr>
        <p:spPr bwMode="auto">
          <a:xfrm rot="-5400000">
            <a:off x="1926012" y="3230786"/>
            <a:ext cx="368300" cy="1755328"/>
          </a:xfrm>
          <a:prstGeom prst="downArrow">
            <a:avLst>
              <a:gd name="adj1" fmla="val 54315"/>
              <a:gd name="adj2" fmla="val 71136"/>
            </a:avLst>
          </a:prstGeom>
          <a:gradFill rotWithShape="1">
            <a:gsLst>
              <a:gs pos="0">
                <a:srgbClr val="5E7647">
                  <a:alpha val="0"/>
                </a:srgbClr>
              </a:gs>
              <a:gs pos="100000">
                <a:srgbClr val="CCFF99"/>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endParaRPr lang="es-EC"/>
          </a:p>
        </p:txBody>
      </p:sp>
      <p:pic>
        <p:nvPicPr>
          <p:cNvPr id="15380" name="Picture 9" descr="espee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214" y="241300"/>
            <a:ext cx="723378" cy="846721"/>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5" name="24 Rectángulo"/>
          <p:cNvSpPr/>
          <p:nvPr/>
        </p:nvSpPr>
        <p:spPr>
          <a:xfrm>
            <a:off x="176214" y="2171700"/>
            <a:ext cx="1371600" cy="424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eaLnBrk="0" hangingPunct="0">
              <a:lnSpc>
                <a:spcPct val="100000"/>
              </a:lnSpc>
              <a:spcBef>
                <a:spcPct val="0"/>
              </a:spcBef>
              <a:buClrTx/>
              <a:buSzTx/>
              <a:defRPr/>
            </a:pPr>
            <a:r>
              <a:rPr lang="es-ES_tradnl" sz="3200" b="0" dirty="0">
                <a:solidFill>
                  <a:srgbClr val="FFFF00"/>
                </a:solidFill>
                <a:latin typeface="Impact" pitchFamily="34" charset="0"/>
              </a:rPr>
              <a:t>OBJETIVOS ESPECIFICOS</a:t>
            </a:r>
            <a:r>
              <a:rPr lang="es-ES_tradnl" sz="2800" b="0" dirty="0">
                <a:solidFill>
                  <a:srgbClr val="FFFF00"/>
                </a:solidFill>
                <a:latin typeface="Impact" pitchFamily="34" charset="0"/>
              </a:rPr>
              <a:t> </a:t>
            </a:r>
          </a:p>
        </p:txBody>
      </p:sp>
      <p:graphicFrame>
        <p:nvGraphicFramePr>
          <p:cNvPr id="4" name="3 Objeto"/>
          <p:cNvGraphicFramePr>
            <a:graphicFrameLocks noChangeAspect="1"/>
          </p:cNvGraphicFramePr>
          <p:nvPr>
            <p:extLst>
              <p:ext uri="{D42A27DB-BD31-4B8C-83A1-F6EECF244321}">
                <p14:modId xmlns:p14="http://schemas.microsoft.com/office/powerpoint/2010/main" val="3843678633"/>
              </p:ext>
            </p:extLst>
          </p:nvPr>
        </p:nvGraphicFramePr>
        <p:xfrm>
          <a:off x="8006749" y="216638"/>
          <a:ext cx="1042118" cy="854659"/>
        </p:xfrm>
        <a:graphic>
          <a:graphicData uri="http://schemas.openxmlformats.org/presentationml/2006/ole">
            <mc:AlternateContent xmlns:mc="http://schemas.openxmlformats.org/markup-compatibility/2006">
              <mc:Choice xmlns:v="urn:schemas-microsoft-com:vml" Requires="v">
                <p:oleObj spid="_x0000_s10374" name="Picture" r:id="rId6" imgW="4574540" imgH="3797300" progId="Word.Picture.8">
                  <p:embed/>
                </p:oleObj>
              </mc:Choice>
              <mc:Fallback>
                <p:oleObj name="Picture" r:id="rId6" imgW="4574540" imgH="3797300" progId="Word.Picture.8">
                  <p:embed/>
                  <p:pic>
                    <p:nvPicPr>
                      <p:cNvPr id="0" name="13 Obje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6749" y="216638"/>
                        <a:ext cx="1042118" cy="85465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145112143"/>
      </p:ext>
    </p:extLst>
  </p:cSld>
  <p:clrMapOvr>
    <a:masterClrMapping/>
  </p:clrMapOvr>
  <p:transition>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3"/>
          <p:cNvSpPr>
            <a:spLocks/>
          </p:cNvSpPr>
          <p:nvPr/>
        </p:nvSpPr>
        <p:spPr bwMode="auto">
          <a:xfrm rot="20700000" flipV="1">
            <a:off x="5651500" y="1412875"/>
            <a:ext cx="2324100" cy="1295400"/>
          </a:xfrm>
          <a:custGeom>
            <a:avLst/>
            <a:gdLst>
              <a:gd name="T0" fmla="*/ 0 w 651"/>
              <a:gd name="T1" fmla="*/ 613 h 613"/>
              <a:gd name="T2" fmla="*/ 251 w 651"/>
              <a:gd name="T3" fmla="*/ 334 h 613"/>
              <a:gd name="T4" fmla="*/ 251 w 651"/>
              <a:gd name="T5" fmla="*/ 529 h 613"/>
              <a:gd name="T6" fmla="*/ 651 w 651"/>
              <a:gd name="T7" fmla="*/ 0 h 613"/>
              <a:gd name="T8" fmla="*/ 0 60000 65536"/>
              <a:gd name="T9" fmla="*/ 0 60000 65536"/>
              <a:gd name="T10" fmla="*/ 0 60000 65536"/>
              <a:gd name="T11" fmla="*/ 0 60000 65536"/>
              <a:gd name="T12" fmla="*/ 0 w 651"/>
              <a:gd name="T13" fmla="*/ 0 h 613"/>
              <a:gd name="T14" fmla="*/ 651 w 651"/>
              <a:gd name="T15" fmla="*/ 613 h 613"/>
            </a:gdLst>
            <a:ahLst/>
            <a:cxnLst>
              <a:cxn ang="T8">
                <a:pos x="T0" y="T1"/>
              </a:cxn>
              <a:cxn ang="T9">
                <a:pos x="T2" y="T3"/>
              </a:cxn>
              <a:cxn ang="T10">
                <a:pos x="T4" y="T5"/>
              </a:cxn>
              <a:cxn ang="T11">
                <a:pos x="T6" y="T7"/>
              </a:cxn>
            </a:cxnLst>
            <a:rect l="T12" t="T13" r="T14" b="T15"/>
            <a:pathLst>
              <a:path w="651" h="613">
                <a:moveTo>
                  <a:pt x="0" y="613"/>
                </a:moveTo>
                <a:lnTo>
                  <a:pt x="251" y="334"/>
                </a:lnTo>
                <a:lnTo>
                  <a:pt x="251" y="529"/>
                </a:lnTo>
                <a:lnTo>
                  <a:pt x="651" y="0"/>
                </a:lnTo>
              </a:path>
            </a:pathLst>
          </a:custGeom>
          <a:noFill/>
          <a:ln w="38100">
            <a:solidFill>
              <a:schemeClr val="bg1"/>
            </a:solidFill>
            <a:round/>
            <a:headEnd/>
            <a:tailEnd type="stealth" w="lg" len="lg"/>
          </a:ln>
          <a:effectLst>
            <a:outerShdw dist="35921" dir="2700000" algn="ctr" rotWithShape="0">
              <a:srgbClr val="000000"/>
            </a:outerShdw>
          </a:effectLst>
        </p:spPr>
        <p:txBody>
          <a:bodyPr rot="10800000"/>
          <a:lstStyle/>
          <a:p>
            <a:pPr algn="l">
              <a:lnSpc>
                <a:spcPct val="100000"/>
              </a:lnSpc>
              <a:spcBef>
                <a:spcPct val="0"/>
              </a:spcBef>
              <a:buClrTx/>
              <a:buSzTx/>
              <a:defRPr/>
            </a:pPr>
            <a:endParaRPr lang="es-EC" sz="1800" b="0">
              <a:solidFill>
                <a:schemeClr val="tx1"/>
              </a:solidFill>
            </a:endParaRPr>
          </a:p>
        </p:txBody>
      </p:sp>
      <p:sp>
        <p:nvSpPr>
          <p:cNvPr id="7" name="Freeform 34"/>
          <p:cNvSpPr>
            <a:spLocks/>
          </p:cNvSpPr>
          <p:nvPr/>
        </p:nvSpPr>
        <p:spPr bwMode="auto">
          <a:xfrm rot="900000" flipH="1" flipV="1">
            <a:off x="1311275" y="1398588"/>
            <a:ext cx="2324100" cy="1295400"/>
          </a:xfrm>
          <a:custGeom>
            <a:avLst/>
            <a:gdLst>
              <a:gd name="T0" fmla="*/ 0 w 651"/>
              <a:gd name="T1" fmla="*/ 613 h 613"/>
              <a:gd name="T2" fmla="*/ 251 w 651"/>
              <a:gd name="T3" fmla="*/ 334 h 613"/>
              <a:gd name="T4" fmla="*/ 251 w 651"/>
              <a:gd name="T5" fmla="*/ 529 h 613"/>
              <a:gd name="T6" fmla="*/ 651 w 651"/>
              <a:gd name="T7" fmla="*/ 0 h 613"/>
              <a:gd name="T8" fmla="*/ 0 60000 65536"/>
              <a:gd name="T9" fmla="*/ 0 60000 65536"/>
              <a:gd name="T10" fmla="*/ 0 60000 65536"/>
              <a:gd name="T11" fmla="*/ 0 60000 65536"/>
              <a:gd name="T12" fmla="*/ 0 w 651"/>
              <a:gd name="T13" fmla="*/ 0 h 613"/>
              <a:gd name="T14" fmla="*/ 651 w 651"/>
              <a:gd name="T15" fmla="*/ 613 h 613"/>
            </a:gdLst>
            <a:ahLst/>
            <a:cxnLst>
              <a:cxn ang="T8">
                <a:pos x="T0" y="T1"/>
              </a:cxn>
              <a:cxn ang="T9">
                <a:pos x="T2" y="T3"/>
              </a:cxn>
              <a:cxn ang="T10">
                <a:pos x="T4" y="T5"/>
              </a:cxn>
              <a:cxn ang="T11">
                <a:pos x="T6" y="T7"/>
              </a:cxn>
            </a:cxnLst>
            <a:rect l="T12" t="T13" r="T14" b="T15"/>
            <a:pathLst>
              <a:path w="651" h="613">
                <a:moveTo>
                  <a:pt x="0" y="613"/>
                </a:moveTo>
                <a:lnTo>
                  <a:pt x="251" y="334"/>
                </a:lnTo>
                <a:lnTo>
                  <a:pt x="251" y="529"/>
                </a:lnTo>
                <a:lnTo>
                  <a:pt x="651" y="0"/>
                </a:lnTo>
              </a:path>
            </a:pathLst>
          </a:custGeom>
          <a:noFill/>
          <a:ln w="38100">
            <a:solidFill>
              <a:schemeClr val="bg1"/>
            </a:solidFill>
            <a:round/>
            <a:headEnd/>
            <a:tailEnd type="stealth" w="lg" len="lg"/>
          </a:ln>
          <a:effectLst>
            <a:outerShdw dist="35921" dir="2700000" algn="ctr" rotWithShape="0">
              <a:srgbClr val="000000"/>
            </a:outerShdw>
          </a:effectLst>
        </p:spPr>
        <p:txBody>
          <a:bodyPr rot="10800000"/>
          <a:lstStyle/>
          <a:p>
            <a:pPr algn="l">
              <a:lnSpc>
                <a:spcPct val="100000"/>
              </a:lnSpc>
              <a:spcBef>
                <a:spcPct val="0"/>
              </a:spcBef>
              <a:buClrTx/>
              <a:buSzTx/>
              <a:defRPr/>
            </a:pPr>
            <a:endParaRPr lang="es-EC" sz="1800" b="0">
              <a:solidFill>
                <a:schemeClr val="tx1"/>
              </a:solidFill>
            </a:endParaRPr>
          </a:p>
        </p:txBody>
      </p:sp>
      <p:sp>
        <p:nvSpPr>
          <p:cNvPr id="16388" name="AutoShape 32"/>
          <p:cNvSpPr>
            <a:spLocks noChangeArrowheads="1"/>
          </p:cNvSpPr>
          <p:nvPr/>
        </p:nvSpPr>
        <p:spPr bwMode="auto">
          <a:xfrm>
            <a:off x="-612775" y="3573463"/>
            <a:ext cx="10334625" cy="431800"/>
          </a:xfrm>
          <a:prstGeom prst="roundRect">
            <a:avLst>
              <a:gd name="adj" fmla="val 16667"/>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000" b="0">
              <a:solidFill>
                <a:schemeClr val="tx1"/>
              </a:solidFill>
              <a:cs typeface="Arial" charset="0"/>
            </a:endParaRPr>
          </a:p>
        </p:txBody>
      </p:sp>
      <p:sp>
        <p:nvSpPr>
          <p:cNvPr id="9" name="AutoShape 36"/>
          <p:cNvSpPr>
            <a:spLocks noChangeArrowheads="1"/>
          </p:cNvSpPr>
          <p:nvPr/>
        </p:nvSpPr>
        <p:spPr bwMode="auto">
          <a:xfrm>
            <a:off x="758242" y="2476500"/>
            <a:ext cx="8067675" cy="1104067"/>
          </a:xfrm>
          <a:prstGeom prst="roundRect">
            <a:avLst>
              <a:gd name="adj" fmla="val 14491"/>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just"/>
            <a:r>
              <a:rPr lang="es-ES" sz="2000" dirty="0"/>
              <a:t>La práctica de actividades extra curriculares </a:t>
            </a:r>
            <a:r>
              <a:rPr lang="es-ES" sz="2000" dirty="0">
                <a:solidFill>
                  <a:srgbClr val="C00000"/>
                </a:solidFill>
              </a:rPr>
              <a:t>si incide </a:t>
            </a:r>
            <a:r>
              <a:rPr lang="es-ES" sz="2000" dirty="0"/>
              <a:t>en el rendimiento académico en niños de 8vo nivel de educación básica de la Unidad Educativa Liceo Policial durante el año lectivo 2012- 2013</a:t>
            </a:r>
            <a:endParaRPr lang="es-EC" sz="2000" dirty="0"/>
          </a:p>
        </p:txBody>
      </p:sp>
      <p:sp>
        <p:nvSpPr>
          <p:cNvPr id="12304" name="Rectangle 16"/>
          <p:cNvSpPr>
            <a:spLocks noChangeArrowheads="1"/>
          </p:cNvSpPr>
          <p:nvPr/>
        </p:nvSpPr>
        <p:spPr bwMode="auto">
          <a:xfrm>
            <a:off x="1898650" y="111125"/>
            <a:ext cx="6067425" cy="625475"/>
          </a:xfrm>
          <a:prstGeom prst="rect">
            <a:avLst/>
          </a:prstGeom>
          <a:noFill/>
          <a:ln w="9525">
            <a:noFill/>
            <a:miter lim="800000"/>
            <a:headEnd/>
            <a:tailEnd/>
          </a:ln>
          <a:effectLst>
            <a:outerShdw dist="35921" dir="2700000" algn="ctr" rotWithShape="0">
              <a:schemeClr val="tx1"/>
            </a:outerShdw>
          </a:effectLst>
        </p:spPr>
        <p:txBody>
          <a:bodyPr anchor="ctr"/>
          <a:lstStyle/>
          <a:p>
            <a:pPr algn="ctr" eaLnBrk="0" hangingPunct="0">
              <a:lnSpc>
                <a:spcPct val="100000"/>
              </a:lnSpc>
              <a:spcBef>
                <a:spcPct val="0"/>
              </a:spcBef>
              <a:buClrTx/>
              <a:buSzTx/>
              <a:defRPr/>
            </a:pPr>
            <a:r>
              <a:rPr lang="es-ES_tradnl" sz="3400" b="0" dirty="0">
                <a:solidFill>
                  <a:srgbClr val="FFFF00"/>
                </a:solidFill>
                <a:latin typeface="Impact" pitchFamily="34" charset="0"/>
              </a:rPr>
              <a:t>H I P Ó T E S I S</a:t>
            </a:r>
          </a:p>
        </p:txBody>
      </p:sp>
      <p:grpSp>
        <p:nvGrpSpPr>
          <p:cNvPr id="16391" name="Group 23"/>
          <p:cNvGrpSpPr>
            <a:grpSpLocks/>
          </p:cNvGrpSpPr>
          <p:nvPr/>
        </p:nvGrpSpPr>
        <p:grpSpPr bwMode="auto">
          <a:xfrm>
            <a:off x="2862882" y="805369"/>
            <a:ext cx="3672235" cy="1384300"/>
            <a:chOff x="2135" y="709"/>
            <a:chExt cx="1516" cy="761"/>
          </a:xfrm>
        </p:grpSpPr>
        <p:sp>
          <p:nvSpPr>
            <p:cNvPr id="16409"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0">
                <a:solidFill>
                  <a:schemeClr val="tx1"/>
                </a:solidFill>
                <a:cs typeface="Arial" charset="0"/>
              </a:endParaRPr>
            </a:p>
          </p:txBody>
        </p:sp>
        <p:sp>
          <p:nvSpPr>
            <p:cNvPr id="2" name="Oval 33"/>
            <p:cNvSpPr>
              <a:spLocks noChangeArrowheads="1"/>
            </p:cNvSpPr>
            <p:nvPr/>
          </p:nvSpPr>
          <p:spPr bwMode="auto">
            <a:xfrm>
              <a:off x="2306" y="709"/>
              <a:ext cx="1164" cy="578"/>
            </a:xfrm>
            <a:prstGeom prst="ellipse">
              <a:avLst/>
            </a:prstGeom>
            <a:gradFill rotWithShape="1">
              <a:gsLst>
                <a:gs pos="0">
                  <a:srgbClr val="BEDCAE">
                    <a:alpha val="42999"/>
                  </a:srgbClr>
                </a:gs>
                <a:gs pos="100000">
                  <a:srgbClr val="567A5C">
                    <a:alpha val="38000"/>
                  </a:srgbClr>
                </a:gs>
              </a:gsLst>
              <a:path path="shape">
                <a:fillToRect l="50000" t="50000" r="50000" b="50000"/>
              </a:path>
            </a:gradFill>
            <a:ln w="76200" algn="ctr">
              <a:solidFill>
                <a:srgbClr val="FFFFFF">
                  <a:alpha val="29019"/>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endParaRPr lang="es-ES" sz="1500" b="0">
                <a:solidFill>
                  <a:srgbClr val="FFFFFF"/>
                </a:solidFill>
                <a:effectLst>
                  <a:outerShdw blurRad="38100" dist="38100" dir="2700000" algn="tl">
                    <a:srgbClr val="000000"/>
                  </a:outerShdw>
                </a:effectLst>
                <a:latin typeface="Impact" pitchFamily="34" charset="0"/>
                <a:cs typeface="Arial" charset="0"/>
              </a:endParaRPr>
            </a:p>
          </p:txBody>
        </p:sp>
      </p:grpSp>
      <p:sp>
        <p:nvSpPr>
          <p:cNvPr id="12310" name="Text Box 14"/>
          <p:cNvSpPr txBox="1">
            <a:spLocks noChangeArrowheads="1"/>
          </p:cNvSpPr>
          <p:nvPr/>
        </p:nvSpPr>
        <p:spPr bwMode="auto">
          <a:xfrm>
            <a:off x="3565402" y="921514"/>
            <a:ext cx="2155825" cy="707886"/>
          </a:xfrm>
          <a:prstGeom prst="rect">
            <a:avLst/>
          </a:prstGeom>
          <a:noFill/>
          <a:ln w="9525">
            <a:noFill/>
            <a:miter lim="800000"/>
            <a:headEnd/>
            <a:tailEnd/>
          </a:ln>
          <a:effectLst>
            <a:outerShdw dist="17961" dir="2700000" algn="ctr" rotWithShape="0">
              <a:schemeClr val="tx1"/>
            </a:outerShdw>
          </a:effectLst>
        </p:spPr>
        <p:txBody>
          <a:bodyPr>
            <a:spAutoFit/>
          </a:bodyPr>
          <a:lstStyle/>
          <a:p>
            <a:pPr algn="ctr">
              <a:lnSpc>
                <a:spcPct val="100000"/>
              </a:lnSpc>
              <a:spcBef>
                <a:spcPct val="0"/>
              </a:spcBef>
              <a:buClrTx/>
              <a:buSzTx/>
              <a:defRPr/>
            </a:pPr>
            <a:r>
              <a:rPr lang="es-ES" sz="2000" b="0" dirty="0">
                <a:solidFill>
                  <a:schemeClr val="bg1"/>
                </a:solidFill>
                <a:latin typeface="Impact" pitchFamily="34" charset="0"/>
                <a:cs typeface="Arial" charset="0"/>
              </a:rPr>
              <a:t>HIPÓTESIS</a:t>
            </a:r>
          </a:p>
          <a:p>
            <a:pPr algn="ctr">
              <a:lnSpc>
                <a:spcPct val="100000"/>
              </a:lnSpc>
              <a:spcBef>
                <a:spcPct val="0"/>
              </a:spcBef>
              <a:buClrTx/>
              <a:buSzTx/>
              <a:defRPr/>
            </a:pPr>
            <a:r>
              <a:rPr lang="es-ES" sz="2000" dirty="0" smtClean="0">
                <a:solidFill>
                  <a:schemeClr val="bg1"/>
                </a:solidFill>
                <a:latin typeface="Impact" pitchFamily="34" charset="0"/>
                <a:cs typeface="Arial" charset="0"/>
              </a:rPr>
              <a:t>DE INVESTIGACIÓN</a:t>
            </a:r>
            <a:endParaRPr lang="es-ES" sz="2000" b="0" dirty="0">
              <a:solidFill>
                <a:schemeClr val="bg1"/>
              </a:solidFill>
              <a:latin typeface="Impact" pitchFamily="34" charset="0"/>
              <a:cs typeface="Arial" charset="0"/>
            </a:endParaRPr>
          </a:p>
        </p:txBody>
      </p:sp>
      <p:sp>
        <p:nvSpPr>
          <p:cNvPr id="16393" name="AutoShape 32"/>
          <p:cNvSpPr>
            <a:spLocks noChangeArrowheads="1"/>
          </p:cNvSpPr>
          <p:nvPr/>
        </p:nvSpPr>
        <p:spPr bwMode="auto">
          <a:xfrm>
            <a:off x="4211637" y="6021388"/>
            <a:ext cx="4932363" cy="503237"/>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0">
              <a:solidFill>
                <a:schemeClr val="tx1"/>
              </a:solidFill>
              <a:cs typeface="Arial" charset="0"/>
            </a:endParaRPr>
          </a:p>
        </p:txBody>
      </p:sp>
      <p:sp>
        <p:nvSpPr>
          <p:cNvPr id="16394" name="AutoShape 32"/>
          <p:cNvSpPr>
            <a:spLocks noChangeArrowheads="1"/>
          </p:cNvSpPr>
          <p:nvPr/>
        </p:nvSpPr>
        <p:spPr bwMode="auto">
          <a:xfrm>
            <a:off x="0" y="6019800"/>
            <a:ext cx="4932363" cy="50323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1200" b="0">
              <a:solidFill>
                <a:schemeClr val="tx1"/>
              </a:solidFill>
              <a:cs typeface="Arial" charset="0"/>
            </a:endParaRPr>
          </a:p>
        </p:txBody>
      </p:sp>
      <p:pic>
        <p:nvPicPr>
          <p:cNvPr id="16401" name="Picture 9" descr="espee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913" y="165100"/>
            <a:ext cx="1335087" cy="1143000"/>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AutoShape 36"/>
          <p:cNvSpPr>
            <a:spLocks noChangeArrowheads="1"/>
          </p:cNvSpPr>
          <p:nvPr/>
        </p:nvSpPr>
        <p:spPr bwMode="auto">
          <a:xfrm>
            <a:off x="520699" y="4221088"/>
            <a:ext cx="8067675" cy="1104067"/>
          </a:xfrm>
          <a:prstGeom prst="roundRect">
            <a:avLst>
              <a:gd name="adj" fmla="val 14491"/>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just"/>
            <a:r>
              <a:rPr lang="es-ES" sz="2000" dirty="0"/>
              <a:t>La práctica de actividades extra curriculares </a:t>
            </a:r>
            <a:r>
              <a:rPr lang="es-ES" sz="2000" dirty="0">
                <a:solidFill>
                  <a:srgbClr val="C00000"/>
                </a:solidFill>
              </a:rPr>
              <a:t>no incide </a:t>
            </a:r>
            <a:r>
              <a:rPr lang="es-ES" sz="2000" dirty="0"/>
              <a:t>en el rendimiento académico en niños de 8vo nivel de educación básica de la Unidad Educativa Liceo Policial durante el año lectivo 2012- </a:t>
            </a:r>
            <a:r>
              <a:rPr lang="es-ES" sz="2000" dirty="0" smtClean="0"/>
              <a:t>2013</a:t>
            </a:r>
          </a:p>
        </p:txBody>
      </p:sp>
      <p:pic>
        <p:nvPicPr>
          <p:cNvPr id="16" name="15 Imagen" descr="SELLO POLICIA.jpg"/>
          <p:cNvPicPr/>
          <p:nvPr/>
        </p:nvPicPr>
        <p:blipFill>
          <a:blip r:embed="rId3">
            <a:lum/>
          </a:blip>
          <a:stretch>
            <a:fillRect/>
          </a:stretch>
        </p:blipFill>
        <p:spPr>
          <a:xfrm>
            <a:off x="8027988" y="242888"/>
            <a:ext cx="742751" cy="971550"/>
          </a:xfrm>
          <a:prstGeom prst="rect">
            <a:avLst/>
          </a:prstGeom>
          <a:noFill/>
          <a:ln>
            <a:noFill/>
          </a:ln>
        </p:spPr>
      </p:pic>
    </p:spTree>
    <p:extLst>
      <p:ext uri="{BB962C8B-B14F-4D97-AF65-F5344CB8AC3E}">
        <p14:creationId xmlns:p14="http://schemas.microsoft.com/office/powerpoint/2010/main" val="862484412"/>
      </p:ext>
    </p:extLst>
  </p:cSld>
  <p:clrMapOvr>
    <a:masterClrMapping/>
  </p:clrMapOvr>
  <p:transition>
    <p:strips dir="l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6"/>
          <p:cNvSpPr>
            <a:spLocks noChangeArrowheads="1"/>
          </p:cNvSpPr>
          <p:nvPr/>
        </p:nvSpPr>
        <p:spPr bwMode="auto">
          <a:xfrm>
            <a:off x="507378" y="3384177"/>
            <a:ext cx="3846443" cy="1706285"/>
          </a:xfrm>
          <a:prstGeom prst="roundRect">
            <a:avLst>
              <a:gd name="adj" fmla="val 14491"/>
            </a:avLst>
          </a:prstGeom>
          <a:ln>
            <a:headEnd/>
            <a:tailEn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nSpc>
                <a:spcPct val="100000"/>
              </a:lnSpc>
              <a:buClr>
                <a:srgbClr val="49788D"/>
              </a:buClr>
              <a:buFont typeface="Wingdings" pitchFamily="2" charset="2"/>
              <a:buNone/>
            </a:pPr>
            <a:endParaRPr lang="es-EC" sz="2400" dirty="0">
              <a:solidFill>
                <a:srgbClr val="FFFF00"/>
              </a:solidFill>
              <a:ea typeface="SimSun" pitchFamily="2" charset="-122"/>
            </a:endParaRPr>
          </a:p>
          <a:p>
            <a:pPr algn="ctr"/>
            <a:r>
              <a:rPr lang="es-ES_tradnl" sz="2400" b="1" dirty="0" smtClean="0">
                <a:solidFill>
                  <a:srgbClr val="FFFF00"/>
                </a:solidFill>
              </a:rPr>
              <a:t>“ACTIVIDADES EXTRACURRICULARES”</a:t>
            </a:r>
            <a:endParaRPr lang="es-EC" sz="2400" dirty="0">
              <a:solidFill>
                <a:srgbClr val="FFFF00"/>
              </a:solidFill>
            </a:endParaRPr>
          </a:p>
          <a:p>
            <a:pPr>
              <a:lnSpc>
                <a:spcPct val="100000"/>
              </a:lnSpc>
              <a:buClr>
                <a:srgbClr val="49788D"/>
              </a:buClr>
              <a:buFont typeface="Wingdings" pitchFamily="2" charset="2"/>
              <a:buNone/>
            </a:pPr>
            <a:endParaRPr lang="es-EC" sz="2400" dirty="0">
              <a:solidFill>
                <a:srgbClr val="FFFF00"/>
              </a:solidFill>
              <a:ea typeface="SimSun" pitchFamily="2" charset="-122"/>
            </a:endParaRPr>
          </a:p>
        </p:txBody>
      </p:sp>
      <p:sp>
        <p:nvSpPr>
          <p:cNvPr id="5" name="AutoShape 36"/>
          <p:cNvSpPr>
            <a:spLocks noChangeArrowheads="1"/>
          </p:cNvSpPr>
          <p:nvPr/>
        </p:nvSpPr>
        <p:spPr bwMode="auto">
          <a:xfrm>
            <a:off x="5168900" y="3521918"/>
            <a:ext cx="3635375" cy="903327"/>
          </a:xfrm>
          <a:prstGeom prst="roundRect">
            <a:avLst>
              <a:gd name="adj" fmla="val 14491"/>
            </a:avLst>
          </a:prstGeom>
          <a:solidFill>
            <a:srgbClr val="FFFFFF">
              <a:alpha val="54117"/>
            </a:srgbClr>
          </a:solidFill>
          <a:ln w="76200" algn="ctr">
            <a:solidFill>
              <a:srgbClr val="000000">
                <a:alpha val="41960"/>
              </a:srgbClr>
            </a:solidFill>
            <a:miter lim="800000"/>
            <a:headEnd/>
            <a:tailEnd/>
          </a:ln>
        </p:spPr>
        <p:txBody>
          <a:bodyPr>
            <a:spAutoFit/>
          </a:bodyPr>
          <a:lstStyle/>
          <a:p>
            <a:pPr algn="ctr">
              <a:lnSpc>
                <a:spcPct val="100000"/>
              </a:lnSpc>
              <a:buClr>
                <a:srgbClr val="49788D"/>
              </a:buClr>
              <a:buFont typeface="Wingdings" pitchFamily="2" charset="2"/>
              <a:buNone/>
            </a:pPr>
            <a:r>
              <a:rPr lang="es-ES_tradnl" sz="2400" b="1" dirty="0">
                <a:solidFill>
                  <a:srgbClr val="FF0000"/>
                </a:solidFill>
              </a:rPr>
              <a:t>“</a:t>
            </a:r>
            <a:r>
              <a:rPr lang="es-ES_tradnl" sz="2400" b="1" dirty="0" smtClean="0">
                <a:solidFill>
                  <a:srgbClr val="FF0000"/>
                </a:solidFill>
              </a:rPr>
              <a:t>RENDIMIENTO ACADEMICO”</a:t>
            </a:r>
            <a:endParaRPr lang="es-EC" sz="2400" dirty="0">
              <a:solidFill>
                <a:srgbClr val="FF0000"/>
              </a:solidFill>
              <a:ea typeface="SimSun" pitchFamily="2" charset="-122"/>
            </a:endParaRPr>
          </a:p>
        </p:txBody>
      </p:sp>
      <p:grpSp>
        <p:nvGrpSpPr>
          <p:cNvPr id="6" name="Group 32"/>
          <p:cNvGrpSpPr>
            <a:grpSpLocks/>
          </p:cNvGrpSpPr>
          <p:nvPr/>
        </p:nvGrpSpPr>
        <p:grpSpPr bwMode="auto">
          <a:xfrm>
            <a:off x="846931" y="2197943"/>
            <a:ext cx="2708275" cy="1144587"/>
            <a:chOff x="748" y="3067"/>
            <a:chExt cx="1706" cy="721"/>
          </a:xfrm>
        </p:grpSpPr>
        <p:sp>
          <p:nvSpPr>
            <p:cNvPr id="7" name="AutoShape 32"/>
            <p:cNvSpPr>
              <a:spLocks noChangeArrowheads="1"/>
            </p:cNvSpPr>
            <p:nvPr/>
          </p:nvSpPr>
          <p:spPr bwMode="auto">
            <a:xfrm>
              <a:off x="748" y="3471"/>
              <a:ext cx="1706" cy="317"/>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2000" b="0">
                <a:solidFill>
                  <a:schemeClr val="tx1"/>
                </a:solidFill>
                <a:cs typeface="Arial" charset="0"/>
              </a:endParaRPr>
            </a:p>
          </p:txBody>
        </p:sp>
        <p:sp>
          <p:nvSpPr>
            <p:cNvPr id="8" name="Oval 33"/>
            <p:cNvSpPr>
              <a:spLocks noChangeArrowheads="1"/>
            </p:cNvSpPr>
            <p:nvPr/>
          </p:nvSpPr>
          <p:spPr bwMode="auto">
            <a:xfrm>
              <a:off x="963" y="3067"/>
              <a:ext cx="1264" cy="495"/>
            </a:xfrm>
            <a:prstGeom prst="hexagon">
              <a:avLst>
                <a:gd name="adj" fmla="val 33539"/>
                <a:gd name="vf" fmla="val 115470"/>
              </a:avLst>
            </a:prstGeom>
            <a:gradFill rotWithShape="1">
              <a:gsLst>
                <a:gs pos="0">
                  <a:srgbClr val="E46E6E">
                    <a:alpha val="83000"/>
                  </a:srgbClr>
                </a:gs>
                <a:gs pos="100000">
                  <a:srgbClr val="321616">
                    <a:alpha val="38000"/>
                  </a:srgbClr>
                </a:gs>
              </a:gsLst>
              <a:path path="shape">
                <a:fillToRect l="50000" t="50000" r="50000" b="50000"/>
              </a:path>
            </a:gradFill>
            <a:ln w="57150" algn="ctr">
              <a:solidFill>
                <a:srgbClr val="EEACAC">
                  <a:alpha val="28999"/>
                </a:srgbClr>
              </a:solidFill>
              <a:miter lim="800000"/>
              <a:headEnd/>
              <a:tailEnd/>
            </a:ln>
            <a:effectLst>
              <a:outerShdw dist="45791" dir="3378596" algn="ctr" rotWithShape="0">
                <a:schemeClr val="tx1">
                  <a:alpha val="50000"/>
                </a:schemeClr>
              </a:outerShdw>
            </a:effectLst>
          </p:spPr>
          <p:txBody>
            <a:bodyPr wrap="none" anchor="ctr"/>
            <a:lstStyle/>
            <a:p>
              <a:pPr eaLnBrk="0" hangingPunct="0">
                <a:lnSpc>
                  <a:spcPct val="100000"/>
                </a:lnSpc>
                <a:spcBef>
                  <a:spcPct val="0"/>
                </a:spcBef>
                <a:buClrTx/>
                <a:buSzTx/>
                <a:defRPr/>
              </a:pPr>
              <a:r>
                <a:rPr lang="es-ES" sz="2000" b="0" dirty="0" smtClean="0">
                  <a:solidFill>
                    <a:srgbClr val="FFFFFF"/>
                  </a:solidFill>
                  <a:effectLst>
                    <a:outerShdw blurRad="38100" dist="38100" dir="2700000" algn="tl">
                      <a:srgbClr val="000000"/>
                    </a:outerShdw>
                  </a:effectLst>
                  <a:latin typeface="Impact" pitchFamily="34" charset="0"/>
                  <a:cs typeface="Arial" charset="0"/>
                </a:rPr>
                <a:t>INDEPENDIENTE </a:t>
              </a:r>
              <a:endParaRPr lang="es-ES" sz="2000" b="0" dirty="0">
                <a:solidFill>
                  <a:srgbClr val="FFFFFF"/>
                </a:solidFill>
                <a:effectLst>
                  <a:outerShdw blurRad="38100" dist="38100" dir="2700000" algn="tl">
                    <a:srgbClr val="000000"/>
                  </a:outerShdw>
                </a:effectLst>
                <a:latin typeface="Impact" pitchFamily="34" charset="0"/>
                <a:cs typeface="Arial" charset="0"/>
              </a:endParaRPr>
            </a:p>
          </p:txBody>
        </p:sp>
      </p:grpSp>
      <p:sp>
        <p:nvSpPr>
          <p:cNvPr id="9" name="Freeform 27"/>
          <p:cNvSpPr>
            <a:spLocks/>
          </p:cNvSpPr>
          <p:nvPr/>
        </p:nvSpPr>
        <p:spPr bwMode="auto">
          <a:xfrm rot="18000000" flipH="1">
            <a:off x="2877224" y="1328802"/>
            <a:ext cx="841065" cy="895356"/>
          </a:xfrm>
          <a:custGeom>
            <a:avLst/>
            <a:gdLst>
              <a:gd name="T0" fmla="*/ 0 w 1358"/>
              <a:gd name="T1" fmla="*/ 2147483647 h 947"/>
              <a:gd name="T2" fmla="*/ 2147483647 w 1358"/>
              <a:gd name="T3" fmla="*/ 2147483647 h 947"/>
              <a:gd name="T4" fmla="*/ 2147483647 w 1358"/>
              <a:gd name="T5" fmla="*/ 0 h 947"/>
              <a:gd name="T6" fmla="*/ 2147483647 w 1358"/>
              <a:gd name="T7" fmla="*/ 2147483647 h 947"/>
              <a:gd name="T8" fmla="*/ 2147483647 w 1358"/>
              <a:gd name="T9" fmla="*/ 2147483647 h 947"/>
              <a:gd name="T10" fmla="*/ 2147483647 w 1358"/>
              <a:gd name="T11" fmla="*/ 2147483647 h 947"/>
              <a:gd name="T12" fmla="*/ 0 w 1358"/>
              <a:gd name="T13" fmla="*/ 2147483647 h 947"/>
              <a:gd name="T14" fmla="*/ 0 60000 65536"/>
              <a:gd name="T15" fmla="*/ 0 60000 65536"/>
              <a:gd name="T16" fmla="*/ 0 60000 65536"/>
              <a:gd name="T17" fmla="*/ 0 60000 65536"/>
              <a:gd name="T18" fmla="*/ 0 60000 65536"/>
              <a:gd name="T19" fmla="*/ 0 60000 65536"/>
              <a:gd name="T20" fmla="*/ 0 60000 65536"/>
              <a:gd name="T21" fmla="*/ 0 w 1358"/>
              <a:gd name="T22" fmla="*/ 0 h 947"/>
              <a:gd name="T23" fmla="*/ 1358 w 1358"/>
              <a:gd name="T24" fmla="*/ 947 h 9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8" h="947">
                <a:moveTo>
                  <a:pt x="0" y="947"/>
                </a:moveTo>
                <a:cubicBezTo>
                  <a:pt x="135" y="81"/>
                  <a:pt x="1226" y="75"/>
                  <a:pt x="1226" y="75"/>
                </a:cubicBezTo>
                <a:lnTo>
                  <a:pt x="1234" y="0"/>
                </a:lnTo>
                <a:cubicBezTo>
                  <a:pt x="1234" y="0"/>
                  <a:pt x="1296" y="70"/>
                  <a:pt x="1358" y="140"/>
                </a:cubicBezTo>
                <a:cubicBezTo>
                  <a:pt x="1328" y="176"/>
                  <a:pt x="1270" y="216"/>
                  <a:pt x="1190" y="288"/>
                </a:cubicBezTo>
                <a:cubicBezTo>
                  <a:pt x="1196" y="252"/>
                  <a:pt x="1200" y="236"/>
                  <a:pt x="1202" y="210"/>
                </a:cubicBezTo>
                <a:cubicBezTo>
                  <a:pt x="904" y="256"/>
                  <a:pt x="319" y="282"/>
                  <a:pt x="0" y="947"/>
                </a:cubicBezTo>
                <a:close/>
              </a:path>
            </a:pathLst>
          </a:custGeom>
          <a:solidFill>
            <a:schemeClr val="accent2"/>
          </a:solidFill>
          <a:ln>
            <a:noFill/>
          </a:ln>
          <a:extLst/>
        </p:spPr>
        <p:txBody>
          <a:bodyPr rot="10800000" wrap="none" anchor="ctr"/>
          <a:lstStyle/>
          <a:p>
            <a:endParaRPr lang="es-EC"/>
          </a:p>
        </p:txBody>
      </p:sp>
      <p:grpSp>
        <p:nvGrpSpPr>
          <p:cNvPr id="10" name="Group 33"/>
          <p:cNvGrpSpPr>
            <a:grpSpLocks/>
          </p:cNvGrpSpPr>
          <p:nvPr/>
        </p:nvGrpSpPr>
        <p:grpSpPr bwMode="auto">
          <a:xfrm>
            <a:off x="5305839" y="2228873"/>
            <a:ext cx="2708275" cy="1144587"/>
            <a:chOff x="748" y="3067"/>
            <a:chExt cx="1706" cy="721"/>
          </a:xfrm>
        </p:grpSpPr>
        <p:sp>
          <p:nvSpPr>
            <p:cNvPr id="11" name="AutoShape 32"/>
            <p:cNvSpPr>
              <a:spLocks noChangeArrowheads="1"/>
            </p:cNvSpPr>
            <p:nvPr/>
          </p:nvSpPr>
          <p:spPr bwMode="auto">
            <a:xfrm>
              <a:off x="748" y="3471"/>
              <a:ext cx="1706" cy="317"/>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2000" b="0">
                <a:solidFill>
                  <a:schemeClr val="tx1"/>
                </a:solidFill>
                <a:cs typeface="Arial" charset="0"/>
              </a:endParaRPr>
            </a:p>
          </p:txBody>
        </p:sp>
        <p:sp>
          <p:nvSpPr>
            <p:cNvPr id="12" name="Oval 33"/>
            <p:cNvSpPr>
              <a:spLocks noChangeArrowheads="1"/>
            </p:cNvSpPr>
            <p:nvPr/>
          </p:nvSpPr>
          <p:spPr bwMode="auto">
            <a:xfrm>
              <a:off x="963" y="3067"/>
              <a:ext cx="1264" cy="495"/>
            </a:xfrm>
            <a:prstGeom prst="hexagon">
              <a:avLst>
                <a:gd name="adj" fmla="val 33539"/>
                <a:gd name="vf" fmla="val 115470"/>
              </a:avLst>
            </a:prstGeom>
            <a:gradFill rotWithShape="1">
              <a:gsLst>
                <a:gs pos="0">
                  <a:srgbClr val="E46E6E">
                    <a:alpha val="83000"/>
                  </a:srgbClr>
                </a:gs>
                <a:gs pos="100000">
                  <a:srgbClr val="321616">
                    <a:alpha val="38000"/>
                  </a:srgbClr>
                </a:gs>
              </a:gsLst>
              <a:path path="shape">
                <a:fillToRect l="50000" t="50000" r="50000" b="50000"/>
              </a:path>
            </a:gradFill>
            <a:ln w="57150" algn="ctr">
              <a:solidFill>
                <a:srgbClr val="EEACAC">
                  <a:alpha val="28999"/>
                </a:srgbClr>
              </a:solidFill>
              <a:miter lim="800000"/>
              <a:headEnd/>
              <a:tailEnd/>
            </a:ln>
            <a:effectLst>
              <a:outerShdw dist="45791" dir="3378596" algn="ctr" rotWithShape="0">
                <a:schemeClr val="tx1">
                  <a:alpha val="50000"/>
                </a:schemeClr>
              </a:outerShdw>
            </a:effectLst>
          </p:spPr>
          <p:txBody>
            <a:bodyPr wrap="none" anchor="ctr"/>
            <a:lstStyle/>
            <a:p>
              <a:pPr eaLnBrk="0" hangingPunct="0">
                <a:lnSpc>
                  <a:spcPct val="100000"/>
                </a:lnSpc>
                <a:spcBef>
                  <a:spcPct val="0"/>
                </a:spcBef>
                <a:buClrTx/>
                <a:buSzTx/>
                <a:defRPr/>
              </a:pPr>
              <a:r>
                <a:rPr lang="es-ES" sz="2000" b="0" dirty="0" smtClean="0">
                  <a:solidFill>
                    <a:srgbClr val="FFFFFF"/>
                  </a:solidFill>
                  <a:effectLst>
                    <a:outerShdw blurRad="38100" dist="38100" dir="2700000" algn="tl">
                      <a:srgbClr val="000000"/>
                    </a:outerShdw>
                  </a:effectLst>
                  <a:latin typeface="Impact" pitchFamily="34" charset="0"/>
                  <a:cs typeface="Arial" charset="0"/>
                </a:rPr>
                <a:t>DEPENDIENTE </a:t>
              </a:r>
              <a:endParaRPr lang="es-ES" sz="2000" b="0" dirty="0">
                <a:solidFill>
                  <a:srgbClr val="FFFFFF"/>
                </a:solidFill>
                <a:effectLst>
                  <a:outerShdw blurRad="38100" dist="38100" dir="2700000" algn="tl">
                    <a:srgbClr val="000000"/>
                  </a:outerShdw>
                </a:effectLst>
                <a:latin typeface="Impact" pitchFamily="34" charset="0"/>
                <a:cs typeface="Arial" charset="0"/>
              </a:endParaRPr>
            </a:p>
          </p:txBody>
        </p:sp>
      </p:grpSp>
      <p:sp>
        <p:nvSpPr>
          <p:cNvPr id="13" name="Freeform 37"/>
          <p:cNvSpPr>
            <a:spLocks/>
          </p:cNvSpPr>
          <p:nvPr/>
        </p:nvSpPr>
        <p:spPr bwMode="auto">
          <a:xfrm rot="3600000">
            <a:off x="5138336" y="1228481"/>
            <a:ext cx="964993" cy="1079500"/>
          </a:xfrm>
          <a:custGeom>
            <a:avLst/>
            <a:gdLst>
              <a:gd name="T0" fmla="*/ 0 w 1358"/>
              <a:gd name="T1" fmla="*/ 2147483647 h 947"/>
              <a:gd name="T2" fmla="*/ 2147483647 w 1358"/>
              <a:gd name="T3" fmla="*/ 2147483647 h 947"/>
              <a:gd name="T4" fmla="*/ 2147483647 w 1358"/>
              <a:gd name="T5" fmla="*/ 0 h 947"/>
              <a:gd name="T6" fmla="*/ 2147483647 w 1358"/>
              <a:gd name="T7" fmla="*/ 2147483647 h 947"/>
              <a:gd name="T8" fmla="*/ 2147483647 w 1358"/>
              <a:gd name="T9" fmla="*/ 2147483647 h 947"/>
              <a:gd name="T10" fmla="*/ 2147483647 w 1358"/>
              <a:gd name="T11" fmla="*/ 2147483647 h 947"/>
              <a:gd name="T12" fmla="*/ 0 w 1358"/>
              <a:gd name="T13" fmla="*/ 2147483647 h 947"/>
              <a:gd name="T14" fmla="*/ 0 60000 65536"/>
              <a:gd name="T15" fmla="*/ 0 60000 65536"/>
              <a:gd name="T16" fmla="*/ 0 60000 65536"/>
              <a:gd name="T17" fmla="*/ 0 60000 65536"/>
              <a:gd name="T18" fmla="*/ 0 60000 65536"/>
              <a:gd name="T19" fmla="*/ 0 60000 65536"/>
              <a:gd name="T20" fmla="*/ 0 60000 65536"/>
              <a:gd name="T21" fmla="*/ 0 w 1358"/>
              <a:gd name="T22" fmla="*/ 0 h 947"/>
              <a:gd name="T23" fmla="*/ 1358 w 1358"/>
              <a:gd name="T24" fmla="*/ 947 h 9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8" h="947">
                <a:moveTo>
                  <a:pt x="0" y="947"/>
                </a:moveTo>
                <a:cubicBezTo>
                  <a:pt x="135" y="81"/>
                  <a:pt x="1226" y="75"/>
                  <a:pt x="1226" y="75"/>
                </a:cubicBezTo>
                <a:lnTo>
                  <a:pt x="1234" y="0"/>
                </a:lnTo>
                <a:cubicBezTo>
                  <a:pt x="1234" y="0"/>
                  <a:pt x="1296" y="70"/>
                  <a:pt x="1358" y="140"/>
                </a:cubicBezTo>
                <a:cubicBezTo>
                  <a:pt x="1328" y="176"/>
                  <a:pt x="1270" y="216"/>
                  <a:pt x="1190" y="288"/>
                </a:cubicBezTo>
                <a:cubicBezTo>
                  <a:pt x="1196" y="252"/>
                  <a:pt x="1200" y="236"/>
                  <a:pt x="1202" y="210"/>
                </a:cubicBezTo>
                <a:cubicBezTo>
                  <a:pt x="904" y="256"/>
                  <a:pt x="319" y="282"/>
                  <a:pt x="0" y="947"/>
                </a:cubicBezTo>
                <a:close/>
              </a:path>
            </a:pathLst>
          </a:custGeom>
          <a:solidFill>
            <a:schemeClr val="accent2"/>
          </a:solidFill>
          <a:ln>
            <a:noFill/>
          </a:ln>
          <a:extLst/>
        </p:spPr>
        <p:txBody>
          <a:bodyPr rot="10800000" wrap="none" anchor="ctr"/>
          <a:lstStyle/>
          <a:p>
            <a:endParaRPr lang="es-EC"/>
          </a:p>
        </p:txBody>
      </p:sp>
      <p:sp>
        <p:nvSpPr>
          <p:cNvPr id="15" name="14 CuadroTexto"/>
          <p:cNvSpPr txBox="1"/>
          <p:nvPr/>
        </p:nvSpPr>
        <p:spPr>
          <a:xfrm>
            <a:off x="1725529" y="154721"/>
            <a:ext cx="5256584" cy="954107"/>
          </a:xfrm>
          <a:prstGeom prst="rect">
            <a:avLst/>
          </a:prstGeom>
          <a:noFill/>
        </p:spPr>
        <p:txBody>
          <a:bodyPr wrap="square" rtlCol="0">
            <a:spAutoFit/>
          </a:bodyPr>
          <a:lstStyle/>
          <a:p>
            <a:pPr algn="ctr"/>
            <a:r>
              <a:rPr lang="es-EC" sz="2800" b="1" dirty="0" smtClean="0">
                <a:solidFill>
                  <a:schemeClr val="tx2"/>
                </a:solidFill>
              </a:rPr>
              <a:t>OPERACIONALIZACIÓN DE LAS VARIABLES </a:t>
            </a:r>
            <a:endParaRPr lang="es-EC" sz="2800" b="1" dirty="0">
              <a:solidFill>
                <a:schemeClr val="tx2"/>
              </a:solidFill>
            </a:endParaRPr>
          </a:p>
        </p:txBody>
      </p:sp>
      <p:pic>
        <p:nvPicPr>
          <p:cNvPr id="16" name="Picture 9" descr="espe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913" y="165100"/>
            <a:ext cx="1335087" cy="1143000"/>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1 Objeto"/>
          <p:cNvGraphicFramePr>
            <a:graphicFrameLocks noChangeAspect="1"/>
          </p:cNvGraphicFramePr>
          <p:nvPr>
            <p:extLst>
              <p:ext uri="{D42A27DB-BD31-4B8C-83A1-F6EECF244321}">
                <p14:modId xmlns:p14="http://schemas.microsoft.com/office/powerpoint/2010/main" val="3163102897"/>
              </p:ext>
            </p:extLst>
          </p:nvPr>
        </p:nvGraphicFramePr>
        <p:xfrm>
          <a:off x="7452319" y="332656"/>
          <a:ext cx="1351955" cy="975443"/>
        </p:xfrm>
        <a:graphic>
          <a:graphicData uri="http://schemas.openxmlformats.org/presentationml/2006/ole">
            <mc:AlternateContent xmlns:mc="http://schemas.openxmlformats.org/markup-compatibility/2006">
              <mc:Choice xmlns:v="urn:schemas-microsoft-com:vml" Requires="v">
                <p:oleObj spid="_x0000_s1213" name="Picture" r:id="rId4" imgW="4572000" imgH="3797280" progId="Word.Picture.8">
                  <p:embed/>
                </p:oleObj>
              </mc:Choice>
              <mc:Fallback>
                <p:oleObj name="Picture" r:id="rId4" imgW="4572000" imgH="3797280" progId="Word.Pictur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319" y="332656"/>
                        <a:ext cx="1351955" cy="975443"/>
                      </a:xfrm>
                      <a:prstGeom prst="rect">
                        <a:avLst/>
                      </a:prstGeom>
                      <a:noFill/>
                    </p:spPr>
                  </p:pic>
                </p:oleObj>
              </mc:Fallback>
            </mc:AlternateContent>
          </a:graphicData>
        </a:graphic>
      </p:graphicFrame>
      <p:pic>
        <p:nvPicPr>
          <p:cNvPr id="1083" name="Picture 59" descr="H:\DSC0398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9382" y="1685854"/>
            <a:ext cx="2200959" cy="1407459"/>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H:\DSC0398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47152" y="5373216"/>
            <a:ext cx="2431819" cy="1319808"/>
          </a:xfrm>
          <a:prstGeom prst="rect">
            <a:avLst/>
          </a:prstGeom>
          <a:noFill/>
          <a:extLst>
            <a:ext uri="{909E8E84-426E-40DD-AFC4-6F175D3DCCD1}">
              <a14:hiddenFill xmlns:a14="http://schemas.microsoft.com/office/drawing/2010/main">
                <a:solidFill>
                  <a:srgbClr val="FFFFFF"/>
                </a:solidFill>
              </a14:hiddenFill>
            </a:ext>
          </a:extLst>
        </p:spPr>
      </p:pic>
      <p:pic>
        <p:nvPicPr>
          <p:cNvPr id="1085" name="Picture 61" descr="H:\DSC0386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3998" y="5373216"/>
            <a:ext cx="2143787" cy="131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7043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2" name="Picture 24" descr="E:\DSC000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1181"/>
            <a:ext cx="9144000" cy="3960440"/>
          </a:xfrm>
          <a:prstGeom prst="rect">
            <a:avLst/>
          </a:prstGeom>
          <a:noFill/>
          <a:extLst>
            <a:ext uri="{909E8E84-426E-40DD-AFC4-6F175D3DCCD1}">
              <a14:hiddenFill xmlns:a14="http://schemas.microsoft.com/office/drawing/2010/main">
                <a:solidFill>
                  <a:srgbClr val="FFFFFF"/>
                </a:solidFill>
              </a14:hiddenFill>
            </a:ext>
          </a:extLst>
        </p:spPr>
      </p:pic>
      <p:sp>
        <p:nvSpPr>
          <p:cNvPr id="7" name="12 Título"/>
          <p:cNvSpPr txBox="1">
            <a:spLocks/>
          </p:cNvSpPr>
          <p:nvPr/>
        </p:nvSpPr>
        <p:spPr bwMode="auto">
          <a:xfrm>
            <a:off x="494089" y="4437112"/>
            <a:ext cx="8026400" cy="1000125"/>
          </a:xfrm>
          <a:prstGeom prst="rect">
            <a:avLst/>
          </a:prstGeom>
          <a:solidFill>
            <a:srgbClr val="000000">
              <a:alpha val="28000"/>
            </a:srgbClr>
          </a:solidFill>
          <a:ln w="101600">
            <a:solidFill>
              <a:srgbClr val="000000">
                <a:alpha val="17000"/>
              </a:srgbClr>
            </a:solidFill>
            <a:round/>
            <a:headEnd/>
            <a:tailEnd/>
          </a:ln>
          <a:effectLst>
            <a:outerShdw blurRad="127000" dist="50800" dir="5400000" algn="t" rotWithShape="0">
              <a:prstClr val="black">
                <a:alpha val="54000"/>
              </a:prstClr>
            </a:outerShdw>
          </a:effectLst>
        </p:spPr>
        <p:txBody>
          <a:bodyPr/>
          <a:lstStyle/>
          <a:p>
            <a:pPr eaLnBrk="0" hangingPunct="0">
              <a:lnSpc>
                <a:spcPct val="150000"/>
              </a:lnSpc>
              <a:spcBef>
                <a:spcPct val="0"/>
              </a:spcBef>
              <a:buClrTx/>
              <a:buSzTx/>
              <a:defRPr/>
            </a:pPr>
            <a:r>
              <a:rPr lang="es-AR" sz="4000" b="0" dirty="0">
                <a:solidFill>
                  <a:srgbClr val="00B0F0"/>
                </a:solidFill>
                <a:effectLst>
                  <a:outerShdw blurRad="38100" dist="38100" dir="2700000" algn="tl">
                    <a:srgbClr val="000000">
                      <a:alpha val="43137"/>
                    </a:srgbClr>
                  </a:outerShdw>
                </a:effectLst>
                <a:latin typeface="+mj-lt"/>
              </a:rPr>
              <a:t>SÍNTESIS DEL MARCO TEÓRICO</a:t>
            </a:r>
          </a:p>
        </p:txBody>
      </p:sp>
      <p:grpSp>
        <p:nvGrpSpPr>
          <p:cNvPr id="17411" name="7 Grupo"/>
          <p:cNvGrpSpPr>
            <a:grpSpLocks/>
          </p:cNvGrpSpPr>
          <p:nvPr/>
        </p:nvGrpSpPr>
        <p:grpSpPr bwMode="auto">
          <a:xfrm>
            <a:off x="3470834" y="3106925"/>
            <a:ext cx="1593850" cy="1308100"/>
            <a:chOff x="4047898" y="1928804"/>
            <a:chExt cx="1594509" cy="1307480"/>
          </a:xfrm>
        </p:grpSpPr>
        <p:grpSp>
          <p:nvGrpSpPr>
            <p:cNvPr id="17415" name="Group 43"/>
            <p:cNvGrpSpPr>
              <a:grpSpLocks/>
            </p:cNvGrpSpPr>
            <p:nvPr/>
          </p:nvGrpSpPr>
          <p:grpSpPr bwMode="auto">
            <a:xfrm>
              <a:off x="4047898" y="1928804"/>
              <a:ext cx="1594509" cy="1307480"/>
              <a:chOff x="2135" y="709"/>
              <a:chExt cx="1516" cy="761"/>
            </a:xfrm>
          </p:grpSpPr>
          <p:sp>
            <p:nvSpPr>
              <p:cNvPr id="17417"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2000" b="0">
                  <a:solidFill>
                    <a:schemeClr val="tx1"/>
                  </a:solidFill>
                  <a:cs typeface="Arial" charset="0"/>
                </a:endParaRPr>
              </a:p>
            </p:txBody>
          </p:sp>
          <p:sp>
            <p:nvSpPr>
              <p:cNvPr id="12" name="Oval 33"/>
              <p:cNvSpPr>
                <a:spLocks noChangeArrowheads="1"/>
              </p:cNvSpPr>
              <p:nvPr/>
            </p:nvSpPr>
            <p:spPr bwMode="auto">
              <a:xfrm>
                <a:off x="2306" y="709"/>
                <a:ext cx="1164" cy="578"/>
              </a:xfrm>
              <a:prstGeom prst="ellipse">
                <a:avLst/>
              </a:prstGeom>
              <a:gradFill rotWithShape="1">
                <a:gsLst>
                  <a:gs pos="0">
                    <a:srgbClr val="E46E6E"/>
                  </a:gs>
                  <a:gs pos="100000">
                    <a:srgbClr val="321616">
                      <a:alpha val="81000"/>
                    </a:srgbClr>
                  </a:gs>
                </a:gsLst>
                <a:path path="shape">
                  <a:fillToRect l="50000" t="50000" r="50000" b="50000"/>
                </a:path>
              </a:gradFill>
              <a:ln w="76200" algn="ctr">
                <a:solidFill>
                  <a:srgbClr val="EEACAC">
                    <a:alpha val="41000"/>
                  </a:srgbClr>
                </a:solidFill>
                <a:round/>
                <a:headEnd/>
                <a:tailEnd/>
              </a:ln>
              <a:effectLst>
                <a:outerShdw dist="63500" dir="3187806" algn="ctr" rotWithShape="0">
                  <a:schemeClr val="tx1">
                    <a:alpha val="50000"/>
                  </a:schemeClr>
                </a:outerShdw>
              </a:effectLst>
            </p:spPr>
            <p:txBody>
              <a:bodyPr wrap="none" anchor="ctr"/>
              <a:lstStyle/>
              <a:p>
                <a:pPr eaLnBrk="0" hangingPunct="0">
                  <a:lnSpc>
                    <a:spcPct val="100000"/>
                  </a:lnSpc>
                  <a:spcBef>
                    <a:spcPct val="0"/>
                  </a:spcBef>
                  <a:buClrTx/>
                  <a:buSzTx/>
                  <a:defRPr/>
                </a:pPr>
                <a:endParaRPr lang="es-ES" sz="2400" b="0">
                  <a:solidFill>
                    <a:srgbClr val="FFFFFF"/>
                  </a:solidFill>
                  <a:effectLst>
                    <a:outerShdw blurRad="38100" dist="38100" dir="2700000" algn="tl">
                      <a:srgbClr val="000000"/>
                    </a:outerShdw>
                  </a:effectLst>
                  <a:latin typeface="Impact" pitchFamily="34" charset="0"/>
                  <a:cs typeface="Arial" charset="0"/>
                </a:endParaRPr>
              </a:p>
            </p:txBody>
          </p:sp>
        </p:grpSp>
        <p:sp>
          <p:nvSpPr>
            <p:cNvPr id="10" name="Text Box 14"/>
            <p:cNvSpPr txBox="1">
              <a:spLocks noChangeArrowheads="1"/>
            </p:cNvSpPr>
            <p:nvPr/>
          </p:nvSpPr>
          <p:spPr bwMode="auto">
            <a:xfrm>
              <a:off x="4500523" y="2071611"/>
              <a:ext cx="655908" cy="707689"/>
            </a:xfrm>
            <a:prstGeom prst="rect">
              <a:avLst/>
            </a:prstGeom>
            <a:noFill/>
            <a:ln w="9525">
              <a:noFill/>
              <a:miter lim="800000"/>
              <a:headEnd/>
              <a:tailEnd/>
            </a:ln>
            <a:effectLst>
              <a:outerShdw blurRad="101600" dist="63500" dir="3180000" algn="tl" rotWithShape="0">
                <a:prstClr val="black"/>
              </a:outerShdw>
            </a:effectLst>
          </p:spPr>
          <p:txBody>
            <a:bodyPr>
              <a:spAutoFit/>
            </a:bodyPr>
            <a:lstStyle/>
            <a:p>
              <a:pPr>
                <a:lnSpc>
                  <a:spcPct val="100000"/>
                </a:lnSpc>
                <a:spcBef>
                  <a:spcPct val="0"/>
                </a:spcBef>
                <a:buClrTx/>
                <a:buSzTx/>
                <a:defRPr/>
              </a:pPr>
              <a:r>
                <a:rPr lang="es-EC" sz="4000" b="0" dirty="0">
                  <a:latin typeface="Impact" pitchFamily="34" charset="0"/>
                  <a:cs typeface="Arial" charset="0"/>
                </a:rPr>
                <a:t>3</a:t>
              </a:r>
              <a:endParaRPr lang="es-ES" sz="4000" b="0" dirty="0">
                <a:latin typeface="Impact" pitchFamily="34" charset="0"/>
                <a:cs typeface="Arial" charset="0"/>
              </a:endParaRPr>
            </a:p>
          </p:txBody>
        </p:sp>
      </p:grpSp>
      <p:sp>
        <p:nvSpPr>
          <p:cNvPr id="17412" name="AutoShape 32"/>
          <p:cNvSpPr>
            <a:spLocks noChangeArrowheads="1"/>
          </p:cNvSpPr>
          <p:nvPr/>
        </p:nvSpPr>
        <p:spPr bwMode="auto">
          <a:xfrm>
            <a:off x="-684584" y="5661248"/>
            <a:ext cx="10121900" cy="528638"/>
          </a:xfrm>
          <a:prstGeom prst="ellipse">
            <a:avLst/>
          </a:prstGeom>
          <a:gradFill rotWithShape="1">
            <a:gsLst>
              <a:gs pos="0">
                <a:srgbClr val="000000">
                  <a:alpha val="62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lnSpc>
                <a:spcPct val="100000"/>
              </a:lnSpc>
              <a:spcBef>
                <a:spcPct val="0"/>
              </a:spcBef>
              <a:buClrTx/>
              <a:buSzTx/>
            </a:pPr>
            <a:endParaRPr lang="es-ES_tradnl" sz="2000" b="0">
              <a:solidFill>
                <a:schemeClr val="tx1"/>
              </a:solidFill>
              <a:cs typeface="Arial" charset="0"/>
            </a:endParaRPr>
          </a:p>
        </p:txBody>
      </p:sp>
      <p:pic>
        <p:nvPicPr>
          <p:cNvPr id="17413" name="Picture 9" descr="espee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116632"/>
            <a:ext cx="1362116" cy="1357908"/>
          </a:xfrm>
          <a:prstGeom prst="rect">
            <a:avLst/>
          </a:prstGeom>
          <a:noFill/>
          <a:ln w="952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1 Objeto"/>
          <p:cNvGraphicFramePr>
            <a:graphicFrameLocks noChangeAspect="1"/>
          </p:cNvGraphicFramePr>
          <p:nvPr>
            <p:extLst>
              <p:ext uri="{D42A27DB-BD31-4B8C-83A1-F6EECF244321}">
                <p14:modId xmlns:p14="http://schemas.microsoft.com/office/powerpoint/2010/main" val="1862153310"/>
              </p:ext>
            </p:extLst>
          </p:nvPr>
        </p:nvGraphicFramePr>
        <p:xfrm>
          <a:off x="7596336" y="353060"/>
          <a:ext cx="1296144" cy="1347748"/>
        </p:xfrm>
        <a:graphic>
          <a:graphicData uri="http://schemas.openxmlformats.org/presentationml/2006/ole">
            <mc:AlternateContent xmlns:mc="http://schemas.openxmlformats.org/markup-compatibility/2006">
              <mc:Choice xmlns:v="urn:schemas-microsoft-com:vml" Requires="v">
                <p:oleObj spid="_x0000_s2196" name="Picture" r:id="rId6" imgW="4574540" imgH="3797300" progId="Word.Picture.8">
                  <p:embed/>
                </p:oleObj>
              </mc:Choice>
              <mc:Fallback>
                <p:oleObj name="Picture" r:id="rId6" imgW="4574540" imgH="3797300" progId="Word.Picture.8">
                  <p:embed/>
                  <p:pic>
                    <p:nvPicPr>
                      <p:cNvPr id="0" name="13 Obje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6336" y="353060"/>
                        <a:ext cx="1296144" cy="134774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651669432"/>
      </p:ext>
    </p:extLst>
  </p:cSld>
  <p:clrMapOvr>
    <a:masterClrMapping/>
  </p:clrMapOvr>
  <p:transition>
    <p:randomBar dir="ver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Ángulos">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Ángulo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Ángulo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2780</TotalTime>
  <Words>4172</Words>
  <Application>Microsoft Office PowerPoint</Application>
  <PresentationFormat>Presentación en pantalla (4:3)</PresentationFormat>
  <Paragraphs>1025</Paragraphs>
  <Slides>51</Slides>
  <Notes>22</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51</vt:i4>
      </vt:variant>
    </vt:vector>
  </HeadingPairs>
  <TitlesOfParts>
    <vt:vector size="53" baseType="lpstr">
      <vt:lpstr>Ángulos</vt:lpstr>
      <vt:lpstr>Picture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de la asignatura de lengua y literatura del Primero y Segundo Quimestre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METODOLOGÍA</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LICEO</cp:lastModifiedBy>
  <cp:revision>251</cp:revision>
  <dcterms:created xsi:type="dcterms:W3CDTF">2012-11-28T02:35:51Z</dcterms:created>
  <dcterms:modified xsi:type="dcterms:W3CDTF">2014-07-08T17:55:40Z</dcterms:modified>
</cp:coreProperties>
</file>