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92"/>
  </p:notesMasterIdLst>
  <p:sldIdLst>
    <p:sldId id="256" r:id="rId2"/>
    <p:sldId id="263" r:id="rId3"/>
    <p:sldId id="264" r:id="rId4"/>
    <p:sldId id="257" r:id="rId5"/>
    <p:sldId id="259" r:id="rId6"/>
    <p:sldId id="266" r:id="rId7"/>
    <p:sldId id="265" r:id="rId8"/>
    <p:sldId id="271" r:id="rId9"/>
    <p:sldId id="267" r:id="rId10"/>
    <p:sldId id="268" r:id="rId11"/>
    <p:sldId id="269" r:id="rId12"/>
    <p:sldId id="270" r:id="rId13"/>
    <p:sldId id="272" r:id="rId14"/>
    <p:sldId id="273" r:id="rId15"/>
    <p:sldId id="274" r:id="rId16"/>
    <p:sldId id="275" r:id="rId17"/>
    <p:sldId id="276" r:id="rId18"/>
    <p:sldId id="277" r:id="rId19"/>
    <p:sldId id="279"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7" r:id="rId78"/>
    <p:sldId id="338" r:id="rId79"/>
    <p:sldId id="339" r:id="rId80"/>
    <p:sldId id="340" r:id="rId81"/>
    <p:sldId id="341" r:id="rId82"/>
    <p:sldId id="342" r:id="rId83"/>
    <p:sldId id="344" r:id="rId84"/>
    <p:sldId id="345" r:id="rId85"/>
    <p:sldId id="343" r:id="rId86"/>
    <p:sldId id="346" r:id="rId87"/>
    <p:sldId id="347" r:id="rId88"/>
    <p:sldId id="348" r:id="rId89"/>
    <p:sldId id="349" r:id="rId90"/>
    <p:sldId id="350" r:id="rId9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2" autoAdjust="0"/>
  </p:normalViewPr>
  <p:slideViewPr>
    <p:cSldViewPr>
      <p:cViewPr>
        <p:scale>
          <a:sx n="78" d="100"/>
          <a:sy n="78" d="100"/>
        </p:scale>
        <p:origin x="-1146" y="84"/>
      </p:cViewPr>
      <p:guideLst>
        <p:guide orient="horz" pos="2160"/>
        <p:guide pos="2880"/>
      </p:guideLst>
    </p:cSldViewPr>
  </p:slideViewPr>
  <p:notesTextViewPr>
    <p:cViewPr>
      <p:scale>
        <a:sx n="1" d="1"/>
        <a:sy n="1" d="1"/>
      </p:scale>
      <p:origin x="0" y="0"/>
    </p:cViewPr>
  </p:notesTextViewPr>
  <p:sorterViewPr>
    <p:cViewPr>
      <p:scale>
        <a:sx n="100" d="100"/>
        <a:sy n="100" d="100"/>
      </p:scale>
      <p:origin x="0" y="2994"/>
    </p:cViewPr>
  </p:sorter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5B2B9-F331-45BB-8FF5-2697605E3177}" type="datetimeFigureOut">
              <a:rPr lang="es-ES" smtClean="0"/>
              <a:t>23/04/2014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7D0EF-ADC6-47C8-97C2-35FAD3F0BFFD}" type="slidenum">
              <a:rPr lang="es-ES" smtClean="0"/>
              <a:t>‹Nº›</a:t>
            </a:fld>
            <a:endParaRPr lang="es-ES" dirty="0"/>
          </a:p>
        </p:txBody>
      </p:sp>
    </p:spTree>
    <p:extLst>
      <p:ext uri="{BB962C8B-B14F-4D97-AF65-F5344CB8AC3E}">
        <p14:creationId xmlns:p14="http://schemas.microsoft.com/office/powerpoint/2010/main" val="230085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344729E8-46AD-47F5-A2AB-895ACD03D12F}" type="datetimeFigureOut">
              <a:rPr lang="es-ES" smtClean="0"/>
              <a:t>23/04/2014</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70E7A58-2D24-45A5-A150-3C2C257E8E9E}" type="slidenum">
              <a:rPr lang="es-ES" smtClean="0"/>
              <a:t>‹Nº›</a:t>
            </a:fld>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4729E8-46AD-47F5-A2AB-895ACD03D12F}" type="datetimeFigureOut">
              <a:rPr lang="es-ES" smtClean="0"/>
              <a:t>23/04/2014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70E7A58-2D24-45A5-A150-3C2C257E8E9E}"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4729E8-46AD-47F5-A2AB-895ACD03D12F}" type="datetimeFigureOut">
              <a:rPr lang="es-ES" smtClean="0"/>
              <a:t>23/04/2014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70E7A58-2D24-45A5-A150-3C2C257E8E9E}"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344729E8-46AD-47F5-A2AB-895ACD03D12F}" type="datetimeFigureOut">
              <a:rPr lang="es-ES" smtClean="0"/>
              <a:t>23/04/2014</a:t>
            </a:fld>
            <a:endParaRPr lang="es-ES" dirty="0"/>
          </a:p>
        </p:txBody>
      </p:sp>
      <p:sp>
        <p:nvSpPr>
          <p:cNvPr id="9" name="8 Marcador de número de diapositiva"/>
          <p:cNvSpPr>
            <a:spLocks noGrp="1"/>
          </p:cNvSpPr>
          <p:nvPr>
            <p:ph type="sldNum" sz="quarter" idx="15"/>
          </p:nvPr>
        </p:nvSpPr>
        <p:spPr/>
        <p:txBody>
          <a:bodyPr rtlCol="0"/>
          <a:lstStyle/>
          <a:p>
            <a:fld id="{D70E7A58-2D24-45A5-A150-3C2C257E8E9E}" type="slidenum">
              <a:rPr lang="es-ES" smtClean="0"/>
              <a:t>‹Nº›</a:t>
            </a:fld>
            <a:endParaRPr lang="es-ES" dirty="0"/>
          </a:p>
        </p:txBody>
      </p:sp>
      <p:sp>
        <p:nvSpPr>
          <p:cNvPr id="10" name="9 Marcador de pie de página"/>
          <p:cNvSpPr>
            <a:spLocks noGrp="1"/>
          </p:cNvSpPr>
          <p:nvPr>
            <p:ph type="ftr" sz="quarter" idx="16"/>
          </p:nvPr>
        </p:nvSpPr>
        <p:spPr/>
        <p:txBody>
          <a:bodyPr rtlCol="0"/>
          <a:lstStyle/>
          <a:p>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344729E8-46AD-47F5-A2AB-895ACD03D12F}" type="datetimeFigureOut">
              <a:rPr lang="es-ES" smtClean="0"/>
              <a:t>23/04/2014</a:t>
            </a:fld>
            <a:endParaRPr lang="es-ES"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70E7A58-2D24-45A5-A150-3C2C257E8E9E}"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44729E8-46AD-47F5-A2AB-895ACD03D12F}" type="datetimeFigureOut">
              <a:rPr lang="es-ES" smtClean="0"/>
              <a:t>23/04/2014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70E7A58-2D24-45A5-A150-3C2C257E8E9E}" type="slidenum">
              <a:rPr lang="es-ES" smtClean="0"/>
              <a:t>‹Nº›</a:t>
            </a:fld>
            <a:endParaRPr lang="es-ES"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44729E8-46AD-47F5-A2AB-895ACD03D12F}" type="datetimeFigureOut">
              <a:rPr lang="es-ES" smtClean="0"/>
              <a:t>23/04/2014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D70E7A58-2D24-45A5-A150-3C2C257E8E9E}" type="slidenum">
              <a:rPr lang="es-ES" smtClean="0"/>
              <a:t>‹Nº›</a:t>
            </a:fld>
            <a:endParaRPr lang="es-ES"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44729E8-46AD-47F5-A2AB-895ACD03D12F}" type="datetimeFigureOut">
              <a:rPr lang="es-ES" smtClean="0"/>
              <a:t>23/04/2014</a:t>
            </a:fld>
            <a:endParaRPr lang="es-ES" dirty="0"/>
          </a:p>
        </p:txBody>
      </p:sp>
      <p:sp>
        <p:nvSpPr>
          <p:cNvPr id="7" name="6 Marcador de número de diapositiva"/>
          <p:cNvSpPr>
            <a:spLocks noGrp="1"/>
          </p:cNvSpPr>
          <p:nvPr>
            <p:ph type="sldNum" sz="quarter" idx="11"/>
          </p:nvPr>
        </p:nvSpPr>
        <p:spPr/>
        <p:txBody>
          <a:bodyPr rtlCol="0"/>
          <a:lstStyle/>
          <a:p>
            <a:fld id="{D70E7A58-2D24-45A5-A150-3C2C257E8E9E}" type="slidenum">
              <a:rPr lang="es-ES" smtClean="0"/>
              <a:t>‹Nº›</a:t>
            </a:fld>
            <a:endParaRPr lang="es-ES" dirty="0"/>
          </a:p>
        </p:txBody>
      </p:sp>
      <p:sp>
        <p:nvSpPr>
          <p:cNvPr id="8" name="7 Marcador de pie de página"/>
          <p:cNvSpPr>
            <a:spLocks noGrp="1"/>
          </p:cNvSpPr>
          <p:nvPr>
            <p:ph type="ftr" sz="quarter" idx="12"/>
          </p:nvPr>
        </p:nvSpPr>
        <p:spPr/>
        <p:txBody>
          <a:bodyPr rtlCol="0"/>
          <a:lstStyle/>
          <a:p>
            <a:endParaRPr lang="es-E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4729E8-46AD-47F5-A2AB-895ACD03D12F}" type="datetimeFigureOut">
              <a:rPr lang="es-ES" smtClean="0"/>
              <a:t>23/04/2014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70E7A58-2D24-45A5-A150-3C2C257E8E9E}"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44729E8-46AD-47F5-A2AB-895ACD03D12F}" type="datetimeFigureOut">
              <a:rPr lang="es-ES" smtClean="0"/>
              <a:t>23/04/2014</a:t>
            </a:fld>
            <a:endParaRPr lang="es-ES" dirty="0"/>
          </a:p>
        </p:txBody>
      </p:sp>
      <p:sp>
        <p:nvSpPr>
          <p:cNvPr id="22" name="21 Marcador de número de diapositiva"/>
          <p:cNvSpPr>
            <a:spLocks noGrp="1"/>
          </p:cNvSpPr>
          <p:nvPr>
            <p:ph type="sldNum" sz="quarter" idx="15"/>
          </p:nvPr>
        </p:nvSpPr>
        <p:spPr/>
        <p:txBody>
          <a:bodyPr rtlCol="0"/>
          <a:lstStyle/>
          <a:p>
            <a:fld id="{D70E7A58-2D24-45A5-A150-3C2C257E8E9E}" type="slidenum">
              <a:rPr lang="es-ES" smtClean="0"/>
              <a:t>‹Nº›</a:t>
            </a:fld>
            <a:endParaRPr lang="es-ES" dirty="0"/>
          </a:p>
        </p:txBody>
      </p:sp>
      <p:sp>
        <p:nvSpPr>
          <p:cNvPr id="23" name="22 Marcador de pie de página"/>
          <p:cNvSpPr>
            <a:spLocks noGrp="1"/>
          </p:cNvSpPr>
          <p:nvPr>
            <p:ph type="ftr" sz="quarter" idx="16"/>
          </p:nvPr>
        </p:nvSpPr>
        <p:spPr/>
        <p:txBody>
          <a:bodyPr rtlCol="0"/>
          <a:lstStyle/>
          <a:p>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344729E8-46AD-47F5-A2AB-895ACD03D12F}" type="datetimeFigureOut">
              <a:rPr lang="es-ES" smtClean="0"/>
              <a:t>23/04/2014</a:t>
            </a:fld>
            <a:endParaRPr lang="es-ES" dirty="0"/>
          </a:p>
        </p:txBody>
      </p:sp>
      <p:sp>
        <p:nvSpPr>
          <p:cNvPr id="18" name="17 Marcador de número de diapositiva"/>
          <p:cNvSpPr>
            <a:spLocks noGrp="1"/>
          </p:cNvSpPr>
          <p:nvPr>
            <p:ph type="sldNum" sz="quarter" idx="11"/>
          </p:nvPr>
        </p:nvSpPr>
        <p:spPr/>
        <p:txBody>
          <a:bodyPr rtlCol="0"/>
          <a:lstStyle/>
          <a:p>
            <a:fld id="{D70E7A58-2D24-45A5-A150-3C2C257E8E9E}" type="slidenum">
              <a:rPr lang="es-ES" smtClean="0"/>
              <a:t>‹Nº›</a:t>
            </a:fld>
            <a:endParaRPr lang="es-ES" dirty="0"/>
          </a:p>
        </p:txBody>
      </p:sp>
      <p:sp>
        <p:nvSpPr>
          <p:cNvPr id="21" name="20 Marcador de pie de página"/>
          <p:cNvSpPr>
            <a:spLocks noGrp="1"/>
          </p:cNvSpPr>
          <p:nvPr>
            <p:ph type="ftr" sz="quarter" idx="12"/>
          </p:nvPr>
        </p:nvSpPr>
        <p:spPr/>
        <p:txBody>
          <a:bodyPr rtlCol="0"/>
          <a:lstStyle/>
          <a:p>
            <a:endParaRPr lang="es-E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44729E8-46AD-47F5-A2AB-895ACD03D12F}" type="datetimeFigureOut">
              <a:rPr lang="es-ES" smtClean="0"/>
              <a:t>23/04/2014</a:t>
            </a:fld>
            <a:endParaRPr lang="es-ES"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70E7A58-2D24-45A5-A150-3C2C257E8E9E}"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ec/url?sa=i&amp;rct=j&amp;q=&amp;esrc=s&amp;source=images&amp;cd=&amp;cad=rja&amp;uact=8&amp;docid=U-YRnrN1vXtNdM&amp;tbnid=x9dY2EcC9EwtQM:&amp;ved=0CAUQjRw&amp;url=http://pichincha.quebarato.com.ec/quito/fabrica-de-bloques-y-adoquines__5AC773.html&amp;ei=PJtWU77NLOawsQTOxoCYAg&amp;bvm=bv.65177938,d.b2I&amp;psig=AFQjCNGz-I1R5rvEroPekBKNYWRhodDQOA&amp;ust=1398271088434887"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estimaci&#243;n%20de%20inversiones.doc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inversi&#243;n%20del%20proyecto.doc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ec/url?sa=i&amp;rct=j&amp;q=&amp;esrc=s&amp;source=images&amp;cd=&amp;cad=rja&amp;uact=8&amp;docid=JABkaJD0x4sWFM&amp;tbnid=k8LwG5E39vsFFM:&amp;ved=0CAUQjRw&amp;url=http://www.jama.com.ec/Home2.html&amp;ei=NpJWU4TPC8nSsATTmIGgCg&amp;bvm=bv.65177938,d.b2I&amp;psig=AFQjCNEcWdtMfkhPUcfJsrYDtZ-fhzx1ww&amp;ust=1398268827699953"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2" name="1 Rectángulo"/>
          <p:cNvSpPr/>
          <p:nvPr/>
        </p:nvSpPr>
        <p:spPr>
          <a:xfrm>
            <a:off x="1744027" y="1762520"/>
            <a:ext cx="6624736" cy="430887"/>
          </a:xfrm>
          <a:prstGeom prst="rect">
            <a:avLst/>
          </a:prstGeom>
        </p:spPr>
        <p:txBody>
          <a:bodyPr wrap="square">
            <a:spAutoFit/>
          </a:bodyPr>
          <a:lstStyle/>
          <a:p>
            <a:pPr algn="ctr"/>
            <a:r>
              <a:rPr lang="es-ES" sz="2200" b="1" dirty="0" smtClean="0"/>
              <a:t>MAESTRÍA EN GESTIÓN DE PROYECTOS</a:t>
            </a:r>
            <a:endParaRPr lang="es-EC" sz="2200" dirty="0"/>
          </a:p>
        </p:txBody>
      </p:sp>
      <p:sp>
        <p:nvSpPr>
          <p:cNvPr id="5" name="1 Título"/>
          <p:cNvSpPr>
            <a:spLocks noGrp="1"/>
          </p:cNvSpPr>
          <p:nvPr>
            <p:ph type="ctrTitle"/>
          </p:nvPr>
        </p:nvSpPr>
        <p:spPr>
          <a:xfrm>
            <a:off x="2195736" y="2530702"/>
            <a:ext cx="6190456" cy="2520280"/>
          </a:xfrm>
        </p:spPr>
        <p:txBody>
          <a:bodyPr>
            <a:noAutofit/>
          </a:bodyPr>
          <a:lstStyle/>
          <a:p>
            <a:pPr algn="just"/>
            <a:r>
              <a:rPr lang="es-ES" sz="2200" dirty="0" smtClean="0">
                <a:latin typeface="Arial" panose="020B0604020202020204" pitchFamily="34" charset="0"/>
                <a:cs typeface="Arial" panose="020B0604020202020204" pitchFamily="34" charset="0"/>
              </a:rPr>
              <a:t>“estudio de factibilidad en la creación de una empresa para elaborar adoquines fabricados con residuos de construcción, para áreas verdes, comunales y peatonales de los conjuntos habitacionales en la administración zonal de calderón</a:t>
            </a:r>
            <a:r>
              <a:rPr lang="es-EC" sz="2200" dirty="0" smtClean="0">
                <a:latin typeface="Arial" panose="020B0604020202020204" pitchFamily="34" charset="0"/>
                <a:cs typeface="Arial" panose="020B0604020202020204" pitchFamily="34" charset="0"/>
              </a:rPr>
              <a:t>.</a:t>
            </a:r>
            <a:r>
              <a:rPr lang="es-ES" sz="2200" dirty="0" smtClean="0">
                <a:latin typeface="Arial" panose="020B0604020202020204" pitchFamily="34"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p:txBody>
      </p:sp>
      <p:sp>
        <p:nvSpPr>
          <p:cNvPr id="7" name="6 Rectángulo"/>
          <p:cNvSpPr/>
          <p:nvPr/>
        </p:nvSpPr>
        <p:spPr>
          <a:xfrm>
            <a:off x="1896427" y="2317256"/>
            <a:ext cx="6624736" cy="430887"/>
          </a:xfrm>
          <a:prstGeom prst="rect">
            <a:avLst/>
          </a:prstGeom>
        </p:spPr>
        <p:txBody>
          <a:bodyPr wrap="square">
            <a:spAutoFit/>
          </a:bodyPr>
          <a:lstStyle/>
          <a:p>
            <a:pPr algn="ctr"/>
            <a:r>
              <a:rPr lang="es-ES" sz="2200" b="1" dirty="0" smtClean="0"/>
              <a:t>TESIS  DE  GRADO</a:t>
            </a:r>
            <a:endParaRPr lang="es-EC" sz="2200" dirty="0"/>
          </a:p>
        </p:txBody>
      </p:sp>
      <p:sp>
        <p:nvSpPr>
          <p:cNvPr id="8" name="7 Rectángulo"/>
          <p:cNvSpPr/>
          <p:nvPr/>
        </p:nvSpPr>
        <p:spPr>
          <a:xfrm>
            <a:off x="1861715" y="5301208"/>
            <a:ext cx="6624736" cy="338554"/>
          </a:xfrm>
          <a:prstGeom prst="rect">
            <a:avLst/>
          </a:prstGeom>
        </p:spPr>
        <p:txBody>
          <a:bodyPr wrap="square">
            <a:spAutoFit/>
          </a:bodyPr>
          <a:lstStyle/>
          <a:p>
            <a:pPr algn="ctr"/>
            <a:r>
              <a:rPr lang="es-ES" sz="1600" b="1" dirty="0" smtClean="0"/>
              <a:t>TUTOR: DR. HERNÁN  NOVILLO</a:t>
            </a:r>
            <a:endParaRPr lang="es-EC" sz="1600" dirty="0"/>
          </a:p>
        </p:txBody>
      </p:sp>
      <p:sp>
        <p:nvSpPr>
          <p:cNvPr id="9" name="8 Rectángulo"/>
          <p:cNvSpPr/>
          <p:nvPr/>
        </p:nvSpPr>
        <p:spPr>
          <a:xfrm>
            <a:off x="2014115" y="5721832"/>
            <a:ext cx="6624736" cy="338554"/>
          </a:xfrm>
          <a:prstGeom prst="rect">
            <a:avLst/>
          </a:prstGeom>
        </p:spPr>
        <p:txBody>
          <a:bodyPr wrap="square">
            <a:spAutoFit/>
          </a:bodyPr>
          <a:lstStyle/>
          <a:p>
            <a:pPr algn="ctr"/>
            <a:r>
              <a:rPr lang="es-ES" sz="1600" b="1" dirty="0" smtClean="0"/>
              <a:t>AUTOR: ING. DENIS  MOLINA</a:t>
            </a:r>
            <a:endParaRPr lang="es-EC" sz="1600" dirty="0"/>
          </a:p>
        </p:txBody>
      </p:sp>
    </p:spTree>
    <p:extLst>
      <p:ext uri="{BB962C8B-B14F-4D97-AF65-F5344CB8AC3E}">
        <p14:creationId xmlns:p14="http://schemas.microsoft.com/office/powerpoint/2010/main" val="3338028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1844824"/>
            <a:ext cx="7056784" cy="3765032"/>
          </a:xfrm>
        </p:spPr>
        <p:txBody>
          <a:bodyPr>
            <a:normAutofit lnSpcReduction="10000"/>
          </a:bodyPr>
          <a:lstStyle/>
          <a:p>
            <a:pPr marL="0" indent="0" algn="just">
              <a:buNone/>
            </a:pPr>
            <a:r>
              <a:rPr lang="es-ES" sz="1800" dirty="0">
                <a:latin typeface="Calibri" panose="020F0502020204030204" pitchFamily="34" charset="0"/>
              </a:rPr>
              <a:t>Como en toda ciudad </a:t>
            </a:r>
            <a:r>
              <a:rPr lang="es-ES" sz="1800" dirty="0" smtClean="0">
                <a:latin typeface="Calibri" panose="020F0502020204030204" pitchFamily="34" charset="0"/>
              </a:rPr>
              <a:t>en Quito diariamente </a:t>
            </a:r>
            <a:r>
              <a:rPr lang="es-ES" sz="1800" dirty="0">
                <a:latin typeface="Calibri" panose="020F0502020204030204" pitchFamily="34" charset="0"/>
              </a:rPr>
              <a:t>se construye y </a:t>
            </a:r>
            <a:r>
              <a:rPr lang="es-ES" sz="1800" dirty="0" smtClean="0">
                <a:latin typeface="Calibri" panose="020F0502020204030204" pitchFamily="34" charset="0"/>
              </a:rPr>
              <a:t>se derrocan otras, para este estudio se consideró la zona de Calderón, en razón de que es uno de los sectores en donde se está desarrollando la ciudad, por la construcción de vías, para los conjuntos habitacionales, generando la explotación de materiales de otras zonas, además de la creación de </a:t>
            </a:r>
            <a:r>
              <a:rPr lang="es-ES" sz="1800" dirty="0">
                <a:latin typeface="Calibri" panose="020F0502020204030204" pitchFamily="34" charset="0"/>
              </a:rPr>
              <a:t>escombros </a:t>
            </a:r>
            <a:r>
              <a:rPr lang="es-ES" sz="1800" dirty="0" smtClean="0">
                <a:latin typeface="Calibri" panose="020F0502020204030204" pitchFamily="34" charset="0"/>
              </a:rPr>
              <a:t>o desperdicios.</a:t>
            </a:r>
          </a:p>
          <a:p>
            <a:pPr marL="0" indent="0" algn="just">
              <a:buNone/>
            </a:pPr>
            <a:r>
              <a:rPr lang="es-ES" sz="1800" dirty="0" smtClean="0">
                <a:latin typeface="Calibri" panose="020F0502020204030204" pitchFamily="34" charset="0"/>
              </a:rPr>
              <a:t>Lo </a:t>
            </a:r>
            <a:r>
              <a:rPr lang="es-ES" sz="1800" dirty="0">
                <a:latin typeface="Calibri" panose="020F0502020204030204" pitchFamily="34" charset="0"/>
              </a:rPr>
              <a:t>preocupante </a:t>
            </a:r>
            <a:r>
              <a:rPr lang="es-ES" sz="1800" dirty="0" smtClean="0">
                <a:latin typeface="Calibri" panose="020F0502020204030204" pitchFamily="34" charset="0"/>
              </a:rPr>
              <a:t>es </a:t>
            </a:r>
            <a:r>
              <a:rPr lang="es-ES" sz="1800" dirty="0">
                <a:latin typeface="Calibri" panose="020F0502020204030204" pitchFamily="34" charset="0"/>
              </a:rPr>
              <a:t>que no existen políticas para el manejo integral de escombros, para incentivar el reciclaje o para generar procesos de demolición y recolección selectiva, por lo que la sociedad los asemeja como desechos inservibles para ser ingresados a un nuevo ciclo de producción</a:t>
            </a:r>
            <a:r>
              <a:rPr lang="es-ES" sz="1800" dirty="0" smtClean="0">
                <a:latin typeface="Calibri" panose="020F0502020204030204" pitchFamily="34" charset="0"/>
              </a:rPr>
              <a:t>.</a:t>
            </a:r>
          </a:p>
          <a:p>
            <a:pPr marL="0" indent="0" algn="just">
              <a:buNone/>
            </a:pPr>
            <a:r>
              <a:rPr lang="es-ES" sz="1800" dirty="0">
                <a:latin typeface="Calibri" panose="020F0502020204030204" pitchFamily="34" charset="0"/>
              </a:rPr>
              <a:t>Con el reciclaje de los escombros </a:t>
            </a:r>
            <a:r>
              <a:rPr lang="es-ES" sz="1800" dirty="0" smtClean="0">
                <a:latin typeface="Calibri" panose="020F0502020204030204" pitchFamily="34" charset="0"/>
              </a:rPr>
              <a:t>y el </a:t>
            </a:r>
            <a:r>
              <a:rPr lang="es-ES" sz="1800" dirty="0">
                <a:latin typeface="Calibri" panose="020F0502020204030204" pitchFamily="34" charset="0"/>
              </a:rPr>
              <a:t>cumplimiento de las normas citadas el adoquín propuesto va tener una resistencia y durabilidad para cualquier fin propuesto. </a:t>
            </a: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6"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Característica del producto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979278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1656573"/>
            <a:ext cx="7056784" cy="4141535"/>
          </a:xfrm>
        </p:spPr>
        <p:txBody>
          <a:bodyPr>
            <a:normAutofit/>
          </a:bodyPr>
          <a:lstStyle/>
          <a:p>
            <a:pPr marL="0" indent="0" algn="just">
              <a:buNone/>
            </a:pPr>
            <a:r>
              <a:rPr lang="es-ES" sz="1800" dirty="0">
                <a:latin typeface="Calibri" panose="020F0502020204030204" pitchFamily="34" charset="0"/>
              </a:rPr>
              <a:t>El reciclaje de los escombros, es un sector económicamente rentable </a:t>
            </a:r>
            <a:r>
              <a:rPr lang="es-ES" sz="1800" dirty="0" smtClean="0">
                <a:latin typeface="Calibri" panose="020F0502020204030204" pitchFamily="34" charset="0"/>
              </a:rPr>
              <a:t>y organizado,  </a:t>
            </a:r>
            <a:r>
              <a:rPr lang="es-ES" sz="1800" dirty="0">
                <a:latin typeface="Calibri" panose="020F0502020204030204" pitchFamily="34" charset="0"/>
              </a:rPr>
              <a:t>en algunos países </a:t>
            </a:r>
            <a:r>
              <a:rPr lang="es-ES" sz="1800" dirty="0" smtClean="0">
                <a:latin typeface="Calibri" panose="020F0502020204030204" pitchFamily="34" charset="0"/>
              </a:rPr>
              <a:t>como </a:t>
            </a:r>
            <a:r>
              <a:rPr lang="es-ES" sz="1800" dirty="0">
                <a:latin typeface="Calibri" panose="020F0502020204030204" pitchFamily="34" charset="0"/>
              </a:rPr>
              <a:t>Alemania y Holanda, donde las legislaciones son más restrictivas, la escasez de recursos naturales y, sobre todo, el gran valor económico que se da al suelo, ha obligado a fomentar el reciclaje </a:t>
            </a:r>
            <a:r>
              <a:rPr lang="es-ES" sz="1800" dirty="0" smtClean="0">
                <a:latin typeface="Calibri" panose="020F0502020204030204" pitchFamily="34" charset="0"/>
              </a:rPr>
              <a:t>con </a:t>
            </a:r>
            <a:r>
              <a:rPr lang="es-ES" sz="1800" dirty="0">
                <a:latin typeface="Calibri" panose="020F0502020204030204" pitchFamily="34" charset="0"/>
              </a:rPr>
              <a:t>resultados muy positivos</a:t>
            </a:r>
            <a:r>
              <a:rPr lang="es-ES" sz="1800" dirty="0" smtClean="0">
                <a:latin typeface="Calibri" panose="020F0502020204030204" pitchFamily="34" charset="0"/>
              </a:rPr>
              <a:t>.</a:t>
            </a:r>
            <a:endParaRPr lang="es-ES" sz="1800" dirty="0">
              <a:latin typeface="Calibri" panose="020F0502020204030204" pitchFamily="34" charset="0"/>
            </a:endParaRPr>
          </a:p>
          <a:p>
            <a:pPr marL="0" indent="0" algn="just">
              <a:buNone/>
            </a:pPr>
            <a:r>
              <a:rPr lang="es-ES" sz="1800" dirty="0" smtClean="0">
                <a:latin typeface="Calibri" panose="020F0502020204030204" pitchFamily="34" charset="0"/>
              </a:rPr>
              <a:t>Los </a:t>
            </a:r>
            <a:r>
              <a:rPr lang="es-ES" sz="1800" dirty="0">
                <a:latin typeface="Calibri" panose="020F0502020204030204" pitchFamily="34" charset="0"/>
              </a:rPr>
              <a:t>adoquines de concreto son elementos macizos, prefabricados, de espesor uniforme y similar entre sí, tienen una figura prismático de lados rectos para cuando se los coloque sobre una superficie encajen unos con otros, de esta forma quedan juntas entre </a:t>
            </a:r>
            <a:r>
              <a:rPr lang="es-ES" sz="1800" dirty="0" smtClean="0">
                <a:latin typeface="Calibri" panose="020F0502020204030204" pitchFamily="34" charset="0"/>
              </a:rPr>
              <a:t>ellos.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pic>
        <p:nvPicPr>
          <p:cNvPr id="2050" name="Picture 2" descr="http://images.quebarato.com.ec/T440x/fabrica+de+bloques+y+adoquines+quito+pichincha+ecuador__5AC773_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075" y="4293096"/>
            <a:ext cx="4191000" cy="227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11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3422756"/>
          </a:xfrm>
        </p:spPr>
        <p:txBody>
          <a:bodyPr>
            <a:noAutofit/>
          </a:bodyPr>
          <a:lstStyle/>
          <a:p>
            <a:pPr marL="0" indent="0" algn="just">
              <a:buNone/>
            </a:pPr>
            <a:r>
              <a:rPr lang="es-ES" sz="1800" dirty="0">
                <a:latin typeface="Calibri" panose="020F0502020204030204" pitchFamily="34" charset="0"/>
              </a:rPr>
              <a:t>La clasificación se realiza por la resistencia a flexión, de acuerdo a las especificaciones técnicas.</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Adoquín </a:t>
            </a:r>
            <a:r>
              <a:rPr lang="es-ES" sz="1800" dirty="0">
                <a:latin typeface="Calibri" panose="020F0502020204030204" pitchFamily="34" charset="0"/>
              </a:rPr>
              <a:t>tipo 1. Es el </a:t>
            </a:r>
            <a:r>
              <a:rPr lang="es-ES" sz="1800" dirty="0" smtClean="0">
                <a:latin typeface="Calibri" panose="020F0502020204030204" pitchFamily="34" charset="0"/>
              </a:rPr>
              <a:t>utilizado </a:t>
            </a:r>
            <a:r>
              <a:rPr lang="es-ES" sz="1800" dirty="0">
                <a:latin typeface="Calibri" panose="020F0502020204030204" pitchFamily="34" charset="0"/>
              </a:rPr>
              <a:t>como superficie de rodamiento en caminos, carreteras, calles y estacionamiento de todo tipo de vehículos, con un espesor mínimo de 8 cm. </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Adoquín </a:t>
            </a:r>
            <a:r>
              <a:rPr lang="es-ES" sz="1800" dirty="0">
                <a:latin typeface="Calibri" panose="020F0502020204030204" pitchFamily="34" charset="0"/>
              </a:rPr>
              <a:t>tipo 2. </a:t>
            </a:r>
            <a:r>
              <a:rPr lang="es-ES" sz="1800" dirty="0" smtClean="0">
                <a:latin typeface="Calibri" panose="020F0502020204030204" pitchFamily="34" charset="0"/>
              </a:rPr>
              <a:t>El que </a:t>
            </a:r>
            <a:r>
              <a:rPr lang="es-ES" sz="1800" dirty="0">
                <a:latin typeface="Calibri" panose="020F0502020204030204" pitchFamily="34" charset="0"/>
              </a:rPr>
              <a:t>se utiliza como superficie en andenes peatonales y ciclovías.</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Adoquín </a:t>
            </a:r>
            <a:r>
              <a:rPr lang="es-ES" sz="1800" dirty="0">
                <a:latin typeface="Calibri" panose="020F0502020204030204" pitchFamily="34" charset="0"/>
              </a:rPr>
              <a:t>especial: S</a:t>
            </a:r>
            <a:r>
              <a:rPr lang="es-ES" sz="1800" dirty="0" smtClean="0">
                <a:latin typeface="Calibri" panose="020F0502020204030204" pitchFamily="34" charset="0"/>
              </a:rPr>
              <a:t>e </a:t>
            </a:r>
            <a:r>
              <a:rPr lang="es-ES" sz="1800" dirty="0">
                <a:latin typeface="Calibri" panose="020F0502020204030204" pitchFamily="34" charset="0"/>
              </a:rPr>
              <a:t>utiliza para casos especiales según requerimientos de diseño.</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fontScale="90000"/>
          </a:bodyPr>
          <a:lstStyle/>
          <a:p>
            <a:pPr algn="r"/>
            <a:r>
              <a:rPr lang="es-ES" sz="2800" b="1" dirty="0" smtClean="0">
                <a:latin typeface="Calibri" pitchFamily="34" charset="0"/>
                <a:cs typeface="Calibri" pitchFamily="34" charset="0"/>
              </a:rPr>
              <a:t>Clasificación por su uso / efecto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072982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1844824"/>
            <a:ext cx="7056784" cy="3765032"/>
          </a:xfrm>
        </p:spPr>
        <p:txBody>
          <a:bodyPr>
            <a:normAutofit/>
          </a:bodyPr>
          <a:lstStyle/>
          <a:p>
            <a:pPr marL="0" indent="0">
              <a:buNone/>
            </a:pPr>
            <a:endParaRPr lang="es-ES" sz="1800" dirty="0" smtClean="0"/>
          </a:p>
          <a:p>
            <a:pPr marL="0" indent="0" algn="just">
              <a:buNone/>
            </a:pPr>
            <a:r>
              <a:rPr lang="es-ES" sz="1800" dirty="0" smtClean="0">
                <a:latin typeface="Calibri" panose="020F0502020204030204" pitchFamily="34" charset="0"/>
              </a:rPr>
              <a:t>Se </a:t>
            </a:r>
            <a:r>
              <a:rPr lang="es-ES" sz="1800" dirty="0">
                <a:latin typeface="Calibri" panose="020F0502020204030204" pitchFamily="34" charset="0"/>
              </a:rPr>
              <a:t>puede producir diferentes tipos de productos complementarios, tales como bloques, bovedillas, que pueden variar por sus diferentes medidas.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411760" y="1200262"/>
            <a:ext cx="5904656" cy="792088"/>
          </a:xfrm>
        </p:spPr>
        <p:txBody>
          <a:bodyPr>
            <a:normAutofit fontScale="90000"/>
          </a:bodyPr>
          <a:lstStyle/>
          <a:p>
            <a:pPr algn="r"/>
            <a:r>
              <a:rPr lang="es-ES" sz="2800" b="1" dirty="0" smtClean="0">
                <a:latin typeface="Calibri" pitchFamily="34" charset="0"/>
                <a:cs typeface="Calibri" pitchFamily="34" charset="0"/>
              </a:rPr>
              <a:t>Productos y/o complementarios / sustitutos</a:t>
            </a:r>
            <a:endParaRPr lang="es-ES" sz="2800" b="1" dirty="0">
              <a:latin typeface="Calibri" pitchFamily="34" charset="0"/>
              <a:cs typeface="Calibri" pitchFamily="34" charset="0"/>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547663" y="3212976"/>
            <a:ext cx="5687695" cy="2664296"/>
          </a:xfrm>
          <a:prstGeom prst="rect">
            <a:avLst/>
          </a:prstGeom>
          <a:noFill/>
          <a:ln>
            <a:noFill/>
          </a:ln>
        </p:spPr>
      </p:pic>
    </p:spTree>
    <p:extLst>
      <p:ext uri="{BB962C8B-B14F-4D97-AF65-F5344CB8AC3E}">
        <p14:creationId xmlns:p14="http://schemas.microsoft.com/office/powerpoint/2010/main" val="2526877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1844824"/>
            <a:ext cx="7056784" cy="3765032"/>
          </a:xfrm>
        </p:spPr>
        <p:txBody>
          <a:bodyPr>
            <a:normAutofit/>
          </a:bodyPr>
          <a:lstStyle/>
          <a:p>
            <a:pPr marL="0" indent="0" algn="just">
              <a:buNone/>
            </a:pPr>
            <a:r>
              <a:rPr lang="es-ES" sz="1800" dirty="0" smtClean="0">
                <a:latin typeface="Calibri" panose="020F0502020204030204" pitchFamily="34" charset="0"/>
              </a:rPr>
              <a:t>Entre los productos </a:t>
            </a:r>
            <a:r>
              <a:rPr lang="es-ES" sz="1800" dirty="0">
                <a:latin typeface="Calibri" panose="020F0502020204030204" pitchFamily="34" charset="0"/>
              </a:rPr>
              <a:t>complementarios </a:t>
            </a:r>
            <a:r>
              <a:rPr lang="es-ES" sz="1800" dirty="0" smtClean="0">
                <a:latin typeface="Calibri" panose="020F0502020204030204" pitchFamily="34" charset="0"/>
              </a:rPr>
              <a:t>podemos tener:</a:t>
            </a:r>
          </a:p>
          <a:p>
            <a:pPr marL="0" lvl="0" indent="0" algn="just">
              <a:buNone/>
            </a:pPr>
            <a:r>
              <a:rPr lang="es-EC" sz="1800" dirty="0" smtClean="0">
                <a:latin typeface="Calibri" panose="020F0502020204030204" pitchFamily="34" charset="0"/>
              </a:rPr>
              <a:t>Bordillos</a:t>
            </a:r>
            <a:r>
              <a:rPr lang="es-EC" sz="1800" dirty="0">
                <a:latin typeface="Calibri" panose="020F0502020204030204" pitchFamily="34" charset="0"/>
              </a:rPr>
              <a:t>, </a:t>
            </a:r>
            <a:r>
              <a:rPr lang="es-EC" sz="1800" dirty="0" smtClean="0">
                <a:latin typeface="Calibri" panose="020F0502020204030204" pitchFamily="34" charset="0"/>
              </a:rPr>
              <a:t>paneles </a:t>
            </a:r>
            <a:r>
              <a:rPr lang="es-EC" sz="1800" dirty="0">
                <a:latin typeface="Calibri" panose="020F0502020204030204" pitchFamily="34" charset="0"/>
              </a:rPr>
              <a:t>para muros </a:t>
            </a:r>
            <a:r>
              <a:rPr lang="es-EC" sz="1800" dirty="0" smtClean="0">
                <a:latin typeface="Calibri" panose="020F0502020204030204" pitchFamily="34" charset="0"/>
              </a:rPr>
              <a:t>planos, </a:t>
            </a:r>
            <a:r>
              <a:rPr lang="es-EC" sz="1800" dirty="0">
                <a:latin typeface="Calibri" panose="020F0502020204030204" pitchFamily="34" charset="0"/>
              </a:rPr>
              <a:t>vigas “T” o doble “T</a:t>
            </a:r>
            <a:r>
              <a:rPr lang="es-EC" sz="1800" dirty="0" smtClean="0">
                <a:latin typeface="Calibri" panose="020F0502020204030204" pitchFamily="34" charset="0"/>
              </a:rPr>
              <a:t>”, columnas</a:t>
            </a:r>
            <a:r>
              <a:rPr lang="es-EC" sz="1800" dirty="0">
                <a:latin typeface="Calibri" panose="020F0502020204030204" pitchFamily="34" charset="0"/>
              </a:rPr>
              <a:t>, trabes, escaleras, cubos de elevador y gradas de estadios hasta unidades modulares para vivienda, escuelas, infraestructura penitenciaria entre otras</a:t>
            </a:r>
            <a:r>
              <a:rPr lang="es-EC" sz="1800" dirty="0" smtClean="0">
                <a:latin typeface="Calibri" panose="020F0502020204030204" pitchFamily="34" charset="0"/>
              </a:rPr>
              <a:t>.</a:t>
            </a:r>
          </a:p>
          <a:p>
            <a:pPr marL="0" lvl="0" indent="0" algn="just">
              <a:buNone/>
            </a:pPr>
            <a:r>
              <a:rPr lang="es-ES" sz="1800" dirty="0" smtClean="0">
                <a:latin typeface="Calibri" panose="020F0502020204030204" pitchFamily="34" charset="0"/>
              </a:rPr>
              <a:t>Se puede sustituir a los adoquinamientos con: empedrado, hormigón de cemento portland, hormigón asfáltico en caliente, concreto asfáltico en frío.</a:t>
            </a:r>
          </a:p>
          <a:p>
            <a:pPr marL="0" lv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339596"/>
            <a:ext cx="3816424" cy="225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291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223226"/>
            <a:ext cx="7056784" cy="692958"/>
          </a:xfrm>
        </p:spPr>
        <p:txBody>
          <a:bodyPr>
            <a:normAutofit/>
          </a:bodyPr>
          <a:lstStyle/>
          <a:p>
            <a:pPr marL="0" indent="0" algn="just">
              <a:buNone/>
            </a:pPr>
            <a:r>
              <a:rPr lang="es-EC" sz="1800" dirty="0">
                <a:latin typeface="Calibri" panose="020F0502020204030204" pitchFamily="34" charset="0"/>
              </a:rPr>
              <a:t>Esta investigación nos va proporcionar una información cualitativa y cuantitativa que </a:t>
            </a:r>
            <a:r>
              <a:rPr lang="es-EC" sz="1800" dirty="0" smtClean="0">
                <a:latin typeface="Calibri" panose="020F0502020204030204" pitchFamily="34" charset="0"/>
              </a:rPr>
              <a:t>es la base </a:t>
            </a:r>
            <a:r>
              <a:rPr lang="es-EC" sz="1800" dirty="0">
                <a:latin typeface="Calibri" panose="020F0502020204030204" pitchFamily="34" charset="0"/>
              </a:rPr>
              <a:t>para continuar con la investigación</a:t>
            </a:r>
            <a:r>
              <a:rPr lang="es-EC" sz="1800" dirty="0" smtClean="0">
                <a:latin typeface="Calibri" panose="020F0502020204030204" pitchFamily="34" charset="0"/>
              </a:rPr>
              <a:t>.</a:t>
            </a: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771800" y="1407526"/>
            <a:ext cx="5544616" cy="792088"/>
          </a:xfrm>
        </p:spPr>
        <p:txBody>
          <a:bodyPr>
            <a:normAutofit/>
          </a:bodyPr>
          <a:lstStyle/>
          <a:p>
            <a:pPr algn="r"/>
            <a:r>
              <a:rPr lang="es-ES" sz="2800" b="1" dirty="0" smtClean="0">
                <a:latin typeface="Calibri" pitchFamily="34" charset="0"/>
                <a:cs typeface="Calibri" pitchFamily="34" charset="0"/>
              </a:rPr>
              <a:t>Investigación de mercado</a:t>
            </a:r>
            <a:endParaRPr lang="es-ES" sz="2800" b="1" dirty="0">
              <a:latin typeface="Calibri" pitchFamily="34" charset="0"/>
              <a:cs typeface="Calibri" pitchFamily="34" charset="0"/>
            </a:endParaRPr>
          </a:p>
        </p:txBody>
      </p:sp>
      <p:sp>
        <p:nvSpPr>
          <p:cNvPr id="6" name="1 Título"/>
          <p:cNvSpPr txBox="1">
            <a:spLocks/>
          </p:cNvSpPr>
          <p:nvPr/>
        </p:nvSpPr>
        <p:spPr>
          <a:xfrm>
            <a:off x="2777896" y="3075355"/>
            <a:ext cx="5544616" cy="54100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s-ES" sz="2800" b="1" dirty="0" smtClean="0">
                <a:latin typeface="Calibri" pitchFamily="34" charset="0"/>
                <a:cs typeface="Calibri" pitchFamily="34" charset="0"/>
              </a:rPr>
              <a:t>Segmentación de mercado</a:t>
            </a:r>
            <a:endParaRPr lang="es-ES" sz="2800" b="1" dirty="0">
              <a:latin typeface="Calibri" pitchFamily="34" charset="0"/>
              <a:cs typeface="Calibri" pitchFamily="34" charset="0"/>
            </a:endParaRPr>
          </a:p>
        </p:txBody>
      </p:sp>
      <p:sp>
        <p:nvSpPr>
          <p:cNvPr id="7" name="2 Marcador de contenido"/>
          <p:cNvSpPr txBox="1">
            <a:spLocks/>
          </p:cNvSpPr>
          <p:nvPr/>
        </p:nvSpPr>
        <p:spPr>
          <a:xfrm>
            <a:off x="1115616" y="3643594"/>
            <a:ext cx="7161560" cy="115355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s-ES" sz="1800" dirty="0" smtClean="0">
                <a:latin typeface="Calibri" panose="020F0502020204030204" pitchFamily="34" charset="0"/>
              </a:rPr>
              <a:t>La segmentación </a:t>
            </a:r>
            <a:r>
              <a:rPr lang="es-ES" sz="1800" dirty="0">
                <a:latin typeface="Calibri" panose="020F0502020204030204" pitchFamily="34" charset="0"/>
              </a:rPr>
              <a:t>está dada por </a:t>
            </a:r>
            <a:r>
              <a:rPr lang="es-ES" sz="1800" dirty="0" smtClean="0">
                <a:latin typeface="Calibri" panose="020F0502020204030204" pitchFamily="34" charset="0"/>
              </a:rPr>
              <a:t>las empresas constructoras y contratistas que se dedican al desarrollo de conjuntos habitacionales en la zona de Calderón. </a:t>
            </a:r>
            <a:endParaRPr lang="es-ES" sz="1800" dirty="0">
              <a:latin typeface="Calibri" panose="020F0502020204030204" pitchFamily="34" charset="0"/>
            </a:endParaRPr>
          </a:p>
        </p:txBody>
      </p:sp>
    </p:spTree>
    <p:extLst>
      <p:ext uri="{BB962C8B-B14F-4D97-AF65-F5344CB8AC3E}">
        <p14:creationId xmlns:p14="http://schemas.microsoft.com/office/powerpoint/2010/main" val="286262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3422756"/>
          </a:xfrm>
        </p:spPr>
        <p:txBody>
          <a:bodyPr>
            <a:normAutofit/>
          </a:bodyPr>
          <a:lstStyle/>
          <a:p>
            <a:pPr marL="0" indent="0" algn="just">
              <a:buNone/>
            </a:pPr>
            <a:r>
              <a:rPr lang="es-EC" sz="1800" dirty="0">
                <a:latin typeface="Calibri" panose="020F0502020204030204" pitchFamily="34" charset="0"/>
              </a:rPr>
              <a:t>El tamaño de la población está definido por dos variables que </a:t>
            </a:r>
            <a:r>
              <a:rPr lang="es-EC" sz="1800" dirty="0" smtClean="0">
                <a:latin typeface="Calibri" panose="020F0502020204030204" pitchFamily="34" charset="0"/>
              </a:rPr>
              <a:t>son:</a:t>
            </a:r>
          </a:p>
          <a:p>
            <a:pPr marL="0" indent="0" algn="just">
              <a:buNone/>
            </a:pPr>
            <a:r>
              <a:rPr lang="es-EC" sz="1800" dirty="0" smtClean="0">
                <a:latin typeface="Calibri" panose="020F0502020204030204" pitchFamily="34" charset="0"/>
              </a:rPr>
              <a:t>Demográficas </a:t>
            </a:r>
            <a:r>
              <a:rPr lang="es-EC" sz="1800" dirty="0">
                <a:latin typeface="Calibri" panose="020F0502020204030204" pitchFamily="34" charset="0"/>
              </a:rPr>
              <a:t>que es el estudio de las características sociales de la población y de su desarrollo a través del </a:t>
            </a:r>
            <a:r>
              <a:rPr lang="es-EC" sz="1800" dirty="0" smtClean="0">
                <a:latin typeface="Calibri" panose="020F0502020204030204" pitchFamily="34" charset="0"/>
              </a:rPr>
              <a:t>tiempo; y, </a:t>
            </a:r>
          </a:p>
          <a:p>
            <a:pPr marL="0" indent="0" algn="just">
              <a:buNone/>
            </a:pPr>
            <a:r>
              <a:rPr lang="es-EC" sz="1800" dirty="0" smtClean="0">
                <a:latin typeface="Calibri" panose="020F0502020204030204" pitchFamily="34" charset="0"/>
              </a:rPr>
              <a:t>Nivel </a:t>
            </a:r>
            <a:r>
              <a:rPr lang="es-EC" sz="1800" dirty="0">
                <a:latin typeface="Calibri" panose="020F0502020204030204" pitchFamily="34" charset="0"/>
              </a:rPr>
              <a:t>socio-económico (ingresos) de la zona Calderón de la ciudad de Quito.  </a:t>
            </a:r>
            <a:endParaRPr lang="es-ES" sz="1800" dirty="0">
              <a:latin typeface="Calibri" panose="020F0502020204030204" pitchFamily="34" charset="0"/>
            </a:endParaRPr>
          </a:p>
          <a:p>
            <a:pPr marL="0" indent="0" algn="just">
              <a:buNone/>
            </a:pPr>
            <a:r>
              <a:rPr lang="es-EC" sz="1800" dirty="0" smtClean="0">
                <a:latin typeface="Calibri" panose="020F0502020204030204" pitchFamily="34" charset="0"/>
              </a:rPr>
              <a:t>	</a:t>
            </a:r>
          </a:p>
          <a:p>
            <a:pPr marL="0" indent="0" algn="just">
              <a:buNone/>
            </a:pPr>
            <a:r>
              <a:rPr lang="es-EC" sz="1800" dirty="0">
                <a:latin typeface="Calibri" panose="020F0502020204030204" pitchFamily="34" charset="0"/>
              </a:rPr>
              <a:t>	</a:t>
            </a:r>
            <a:r>
              <a:rPr lang="es-EC" sz="1800" dirty="0" smtClean="0">
                <a:latin typeface="Calibri" panose="020F0502020204030204" pitchFamily="34" charset="0"/>
              </a:rPr>
              <a:t>Región</a:t>
            </a:r>
            <a:r>
              <a:rPr lang="es-EC" sz="1800" dirty="0">
                <a:latin typeface="Calibri" panose="020F0502020204030204" pitchFamily="34" charset="0"/>
              </a:rPr>
              <a:t>: Provincia de Pichincha</a:t>
            </a:r>
            <a:endParaRPr lang="es-ES" sz="1800" dirty="0">
              <a:latin typeface="Calibri" panose="020F0502020204030204" pitchFamily="34" charset="0"/>
            </a:endParaRPr>
          </a:p>
          <a:p>
            <a:pPr marL="0" indent="0" algn="just">
              <a:buNone/>
            </a:pPr>
            <a:r>
              <a:rPr lang="es-EC" sz="1800" dirty="0" smtClean="0">
                <a:latin typeface="Calibri" panose="020F0502020204030204" pitchFamily="34" charset="0"/>
              </a:rPr>
              <a:t>	Cantón</a:t>
            </a:r>
            <a:r>
              <a:rPr lang="es-EC" sz="1800" dirty="0">
                <a:latin typeface="Calibri" panose="020F0502020204030204" pitchFamily="34" charset="0"/>
              </a:rPr>
              <a:t>: Quito</a:t>
            </a:r>
            <a:endParaRPr lang="es-ES" sz="1800" dirty="0">
              <a:latin typeface="Calibri" panose="020F0502020204030204" pitchFamily="34" charset="0"/>
            </a:endParaRPr>
          </a:p>
          <a:p>
            <a:pPr marL="0" indent="0" algn="just">
              <a:buNone/>
            </a:pPr>
            <a:r>
              <a:rPr lang="es-EC" sz="1800" dirty="0" smtClean="0">
                <a:latin typeface="Calibri" panose="020F0502020204030204" pitchFamily="34" charset="0"/>
              </a:rPr>
              <a:t>	Área</a:t>
            </a:r>
            <a:r>
              <a:rPr lang="es-EC" sz="1800" dirty="0">
                <a:latin typeface="Calibri" panose="020F0502020204030204" pitchFamily="34" charset="0"/>
              </a:rPr>
              <a:t>: Zona urbana de la zona </a:t>
            </a:r>
            <a:r>
              <a:rPr lang="es-EC" sz="1800" dirty="0" smtClean="0">
                <a:latin typeface="Calibri" panose="020F0502020204030204" pitchFamily="34" charset="0"/>
              </a:rPr>
              <a:t>Calderón</a:t>
            </a:r>
            <a:endParaRPr lang="es-ES" sz="18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Tamaño del universo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54585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3422756"/>
          </a:xfrm>
        </p:spPr>
        <p:txBody>
          <a:bodyPr>
            <a:normAutofit/>
          </a:bodyPr>
          <a:lstStyle/>
          <a:p>
            <a:pPr marL="0" indent="0" algn="just">
              <a:buNone/>
            </a:pPr>
            <a:endParaRPr lang="es-EC" sz="1800" dirty="0" smtClean="0">
              <a:latin typeface="Calibri" panose="020F0502020204030204" pitchFamily="34" charset="0"/>
            </a:endParaRPr>
          </a:p>
          <a:p>
            <a:pPr marL="0" indent="0" algn="just">
              <a:buNone/>
            </a:pPr>
            <a:r>
              <a:rPr lang="es-EC" sz="1800" dirty="0" smtClean="0">
                <a:latin typeface="Calibri" panose="020F0502020204030204" pitchFamily="34" charset="0"/>
              </a:rPr>
              <a:t>Para </a:t>
            </a:r>
            <a:r>
              <a:rPr lang="es-EC" sz="1800" dirty="0">
                <a:latin typeface="Calibri" panose="020F0502020204030204" pitchFamily="34" charset="0"/>
              </a:rPr>
              <a:t>el presente caso, y en consideración a la población que es de 30 empresas que se dedican a la construcción de planes de viviendas en la zona de Calderón, </a:t>
            </a:r>
            <a:r>
              <a:rPr lang="es-EC" sz="1800" dirty="0" smtClean="0">
                <a:latin typeface="Calibri" panose="020F0502020204030204" pitchFamily="34" charset="0"/>
              </a:rPr>
              <a:t>sin </a:t>
            </a:r>
            <a:r>
              <a:rPr lang="es-EC" sz="1800" dirty="0">
                <a:latin typeface="Calibri" panose="020F0502020204030204" pitchFamily="34" charset="0"/>
              </a:rPr>
              <a:t>embargo, la encuesta se procederá </a:t>
            </a:r>
            <a:r>
              <a:rPr lang="es-EC" sz="1800" dirty="0" smtClean="0">
                <a:latin typeface="Calibri" panose="020F0502020204030204" pitchFamily="34" charset="0"/>
              </a:rPr>
              <a:t>para la </a:t>
            </a:r>
            <a:r>
              <a:rPr lang="es-EC" sz="1800" dirty="0">
                <a:latin typeface="Calibri" panose="020F0502020204030204" pitchFamily="34" charset="0"/>
              </a:rPr>
              <a:t>indicada población o universo.</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Tamaño de la muestra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622335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3422756"/>
          </a:xfrm>
        </p:spPr>
        <p:txBody>
          <a:bodyPr>
            <a:normAutofit/>
          </a:bodyPr>
          <a:lstStyle/>
          <a:p>
            <a:pPr marL="0" indent="0" algn="just">
              <a:buNone/>
            </a:pPr>
            <a:endParaRPr lang="es-EC" sz="1800" dirty="0" smtClean="0">
              <a:latin typeface="Calibri" panose="020F0502020204030204" pitchFamily="34" charset="0"/>
            </a:endParaRPr>
          </a:p>
          <a:p>
            <a:pPr marL="0" indent="0" algn="just">
              <a:buNone/>
            </a:pPr>
            <a:r>
              <a:rPr lang="es-EC" sz="1800" dirty="0">
                <a:latin typeface="Calibri" panose="020F0502020204030204" pitchFamily="34" charset="0"/>
              </a:rPr>
              <a:t>La </a:t>
            </a:r>
            <a:r>
              <a:rPr lang="es-EC" sz="1800" dirty="0" smtClean="0">
                <a:latin typeface="Calibri" panose="020F0502020204030204" pitchFamily="34" charset="0"/>
              </a:rPr>
              <a:t>encuesta </a:t>
            </a:r>
            <a:r>
              <a:rPr lang="es-EC" sz="1800" dirty="0">
                <a:latin typeface="Calibri" panose="020F0502020204030204" pitchFamily="34" charset="0"/>
              </a:rPr>
              <a:t>tiene como objetivo </a:t>
            </a:r>
            <a:r>
              <a:rPr lang="es-EC" sz="1800" dirty="0" smtClean="0">
                <a:latin typeface="Calibri" panose="020F0502020204030204" pitchFamily="34" charset="0"/>
              </a:rPr>
              <a:t>conocer </a:t>
            </a:r>
            <a:r>
              <a:rPr lang="es-EC" sz="1800" dirty="0">
                <a:latin typeface="Calibri" panose="020F0502020204030204" pitchFamily="34" charset="0"/>
              </a:rPr>
              <a:t>a los posibles demandantes del servicio y que ayudará a cumplir con los objetivos del proyecto.</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 </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Para la recopilación de información será obtenida de los Arquitectos, Ingenieros Civiles, Constructoras e Inmobiliarias de la zona Calderón de la ciudad de Quito</a:t>
            </a:r>
            <a:r>
              <a:rPr lang="es-EC" sz="1800" dirty="0" smtClean="0">
                <a:latin typeface="Calibri" panose="020F0502020204030204" pitchFamily="34" charset="0"/>
              </a:rPr>
              <a:t>.</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Elaboración de la encuesta </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417185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077334"/>
          </a:xfrm>
        </p:spPr>
        <p:txBody>
          <a:bodyPr>
            <a:normAutofit fontScale="92500"/>
          </a:bodyPr>
          <a:lstStyle/>
          <a:p>
            <a:pPr marL="0" indent="0" algn="just">
              <a:buNone/>
            </a:pPr>
            <a:r>
              <a:rPr lang="es-ES" sz="1800" dirty="0">
                <a:latin typeface="Calibri" panose="020F0502020204030204" pitchFamily="34" charset="0"/>
              </a:rPr>
              <a:t>Los </a:t>
            </a:r>
            <a:r>
              <a:rPr lang="es-ES" sz="1800" dirty="0" smtClean="0">
                <a:latin typeface="Calibri" panose="020F0502020204030204" pitchFamily="34" charset="0"/>
              </a:rPr>
              <a:t>resultados </a:t>
            </a:r>
            <a:r>
              <a:rPr lang="es-ES" sz="1800" dirty="0">
                <a:latin typeface="Calibri" panose="020F0502020204030204" pitchFamily="34" charset="0"/>
              </a:rPr>
              <a:t>más relevantes fueron: </a:t>
            </a:r>
            <a:endParaRPr lang="es-ES" sz="1800" dirty="0" smtClean="0">
              <a:latin typeface="Calibri" panose="020F0502020204030204" pitchFamily="34" charset="0"/>
            </a:endParaRPr>
          </a:p>
          <a:p>
            <a:pPr algn="just">
              <a:buFont typeface="Arial" panose="020B0604020202020204" pitchFamily="34" charset="0"/>
              <a:buChar char="•"/>
            </a:pPr>
            <a:r>
              <a:rPr lang="es-EC" sz="1800" dirty="0">
                <a:latin typeface="Calibri" panose="020F0502020204030204" pitchFamily="34" charset="0"/>
              </a:rPr>
              <a:t>Del universo investigado se determina que el 62% se dedica a la construcción de obras, lo que representa una gran oportunidad para implantar el proyecto de estudio. </a:t>
            </a:r>
            <a:endParaRPr lang="es-EC" sz="1800" dirty="0" smtClean="0">
              <a:latin typeface="Calibri" panose="020F0502020204030204" pitchFamily="34" charset="0"/>
            </a:endParaRPr>
          </a:p>
          <a:p>
            <a:pPr algn="just">
              <a:buFont typeface="Arial" panose="020B0604020202020204" pitchFamily="34" charset="0"/>
              <a:buChar char="•"/>
            </a:pPr>
            <a:r>
              <a:rPr lang="es-EC" sz="1800" dirty="0">
                <a:latin typeface="Calibri" panose="020F0502020204030204" pitchFamily="34" charset="0"/>
              </a:rPr>
              <a:t>Las empresas constructoras, en su mayoría utilizan el adoquín para aceras peatonales, cuyo porcentaje está en el orden de 32% que corresponde a las aceras y el 31% para vías</a:t>
            </a:r>
            <a:r>
              <a:rPr lang="es-EC" sz="1800" dirty="0" smtClean="0">
                <a:latin typeface="Calibri" panose="020F0502020204030204" pitchFamily="34" charset="0"/>
              </a:rPr>
              <a:t>.</a:t>
            </a:r>
          </a:p>
          <a:p>
            <a:pPr algn="just">
              <a:buFont typeface="Arial" panose="020B0604020202020204" pitchFamily="34" charset="0"/>
              <a:buChar char="•"/>
            </a:pPr>
            <a:r>
              <a:rPr lang="es-ES" sz="1800" dirty="0">
                <a:latin typeface="Calibri" panose="020F0502020204030204" pitchFamily="34" charset="0"/>
              </a:rPr>
              <a:t>De la investigación de campo se determina que el 92% de los contratistas no conocen sobre empresas que oferten adoquines hechos con materiales reciclados corresponde</a:t>
            </a:r>
            <a:r>
              <a:rPr lang="es-ES" sz="1800" dirty="0" smtClean="0">
                <a:latin typeface="Calibri" panose="020F0502020204030204" pitchFamily="34" charset="0"/>
              </a:rPr>
              <a:t>.</a:t>
            </a:r>
          </a:p>
          <a:p>
            <a:pPr algn="just">
              <a:buFont typeface="Arial" panose="020B0604020202020204" pitchFamily="34" charset="0"/>
              <a:buChar char="•"/>
            </a:pPr>
            <a:r>
              <a:rPr lang="es-ES" sz="1800" dirty="0">
                <a:latin typeface="Calibri" panose="020F0502020204030204" pitchFamily="34" charset="0"/>
              </a:rPr>
              <a:t>El 64% de las constructoras están interesadas en adquirir el adoquín hecho con materiales reciclados, lo que es una oportunidad para entrar en el mercado. La fábrica enfocará sus esfuerzos y recursos al desarrollo e introducción de este nuevo producto innovador en el medio</a:t>
            </a:r>
            <a:r>
              <a:rPr lang="es-ES" sz="1800" dirty="0" smtClean="0">
                <a:latin typeface="Calibri" panose="020F0502020204030204" pitchFamily="34" charset="0"/>
              </a:rPr>
              <a:t>.</a:t>
            </a:r>
          </a:p>
          <a:p>
            <a:pPr algn="just">
              <a:buFont typeface="Arial" panose="020B0604020202020204" pitchFamily="34" charset="0"/>
              <a:buChar char="•"/>
            </a:pPr>
            <a:endParaRPr lang="es-ES" sz="1800" dirty="0" smtClean="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Resultado de la investigación </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737319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90912" y="1211232"/>
            <a:ext cx="4536504" cy="792088"/>
          </a:xfrm>
        </p:spPr>
        <p:txBody>
          <a:bodyPr>
            <a:normAutofit/>
          </a:bodyPr>
          <a:lstStyle/>
          <a:p>
            <a:pPr algn="r"/>
            <a:r>
              <a:rPr lang="es-ES" sz="2800" b="1" dirty="0" smtClean="0">
                <a:latin typeface="Calibri" pitchFamily="34" charset="0"/>
                <a:cs typeface="Calibri" pitchFamily="34" charset="0"/>
              </a:rPr>
              <a:t>Justificación e Importancia</a:t>
            </a:r>
            <a:endParaRPr lang="es-ES" sz="2800" b="1" dirty="0">
              <a:latin typeface="Calibri" pitchFamily="34" charset="0"/>
              <a:cs typeface="Calibri" pitchFamily="34" charset="0"/>
            </a:endParaRPr>
          </a:p>
        </p:txBody>
      </p:sp>
      <p:sp>
        <p:nvSpPr>
          <p:cNvPr id="3" name="2 Marcador de contenido"/>
          <p:cNvSpPr>
            <a:spLocks noGrp="1"/>
          </p:cNvSpPr>
          <p:nvPr>
            <p:ph sz="quarter" idx="1"/>
          </p:nvPr>
        </p:nvSpPr>
        <p:spPr>
          <a:xfrm>
            <a:off x="1115616" y="2060848"/>
            <a:ext cx="6809184" cy="4176464"/>
          </a:xfrm>
        </p:spPr>
        <p:txBody>
          <a:bodyPr>
            <a:noAutofit/>
          </a:bodyPr>
          <a:lstStyle/>
          <a:p>
            <a:pPr marL="0" indent="0" algn="just">
              <a:buNone/>
            </a:pPr>
            <a:r>
              <a:rPr lang="es-ES" sz="1600" dirty="0"/>
              <a:t>La industria de la construcción, es una de las actividades que tiene mayor importancia en el desarrollo de una ciudad sin embargo, es una de las actividades que más impacto produce en el medio que lo rodea </a:t>
            </a:r>
            <a:r>
              <a:rPr lang="es-ES" sz="1600" dirty="0" smtClean="0"/>
              <a:t>. </a:t>
            </a:r>
            <a:endParaRPr lang="es-EC" sz="1600" dirty="0"/>
          </a:p>
          <a:p>
            <a:pPr marL="0" indent="0" algn="just">
              <a:buNone/>
            </a:pPr>
            <a:r>
              <a:rPr lang="es-ES" sz="1600" dirty="0"/>
              <a:t>Uno de los aspectos de mayor preocupación es la cantidad de residuos de construcción y </a:t>
            </a:r>
            <a:r>
              <a:rPr lang="es-ES" sz="1600" dirty="0" smtClean="0"/>
              <a:t>demolición, </a:t>
            </a:r>
            <a:r>
              <a:rPr lang="es-ES" sz="1600" dirty="0"/>
              <a:t>generados en la construcción de nuevas obras, demolición y remodelación de estructuras viejas. El desarrollo de construcciones y el progreso tecnológico han originado un incremento progresivo y no controlado del volumen de estos residuos que se generan particularmente en el entorno urbano</a:t>
            </a:r>
            <a:r>
              <a:rPr lang="es-ES" sz="1600" dirty="0" smtClean="0"/>
              <a:t>.</a:t>
            </a:r>
            <a:endParaRPr lang="es-EC" sz="1600" dirty="0"/>
          </a:p>
          <a:p>
            <a:pPr marL="0" indent="0" algn="just">
              <a:buNone/>
            </a:pPr>
            <a:r>
              <a:rPr lang="es-ES" sz="1600" dirty="0"/>
              <a:t>Adicionalmente los residuos también provienen de la producción de </a:t>
            </a:r>
            <a:r>
              <a:rPr lang="es-ES" sz="1600" dirty="0" smtClean="0"/>
              <a:t>las </a:t>
            </a:r>
            <a:r>
              <a:rPr lang="es-ES" sz="1600" dirty="0"/>
              <a:t>plantas de </a:t>
            </a:r>
            <a:r>
              <a:rPr lang="es-ES" sz="1600" dirty="0" smtClean="0"/>
              <a:t>hormigón y sus componentes. </a:t>
            </a:r>
            <a:endParaRPr lang="es-EC" sz="1600" dirty="0"/>
          </a:p>
          <a:p>
            <a:pPr marL="0" indent="0" algn="just">
              <a:buNone/>
            </a:pPr>
            <a:r>
              <a:rPr lang="es-ES" sz="1600" dirty="0"/>
              <a:t>La costumbre en el entorno de este tema ha sido, </a:t>
            </a:r>
            <a:r>
              <a:rPr lang="es-ES" sz="1600" dirty="0" smtClean="0"/>
              <a:t>que </a:t>
            </a:r>
            <a:r>
              <a:rPr lang="es-ES" sz="1600" dirty="0"/>
              <a:t>estos desechos en su gran mayoría sólidos se los considera parte de la basura de un proyecto; y, por esta razón son desechados y sacados del mismo sin recibir tratamiento previo ni importar su disposición final</a:t>
            </a:r>
            <a:r>
              <a:rPr lang="es-ES" sz="1600" dirty="0" smtClean="0"/>
              <a:t>.</a:t>
            </a:r>
            <a:endParaRPr lang="es-EC" sz="16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Tree>
    <p:extLst>
      <p:ext uri="{BB962C8B-B14F-4D97-AF65-F5344CB8AC3E}">
        <p14:creationId xmlns:p14="http://schemas.microsoft.com/office/powerpoint/2010/main" val="2529086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077334"/>
          </a:xfrm>
        </p:spPr>
        <p:txBody>
          <a:bodyPr>
            <a:normAutofit fontScale="92500" lnSpcReduction="10000"/>
          </a:bodyPr>
          <a:lstStyle/>
          <a:p>
            <a:pPr marL="0" indent="0" algn="just">
              <a:buNone/>
            </a:pPr>
            <a:r>
              <a:rPr lang="es-ES" sz="1800" dirty="0">
                <a:latin typeface="Calibri" panose="020F0502020204030204" pitchFamily="34" charset="0"/>
              </a:rPr>
              <a:t>Los </a:t>
            </a:r>
            <a:r>
              <a:rPr lang="es-ES" sz="1800" dirty="0" smtClean="0">
                <a:latin typeface="Calibri" panose="020F0502020204030204" pitchFamily="34" charset="0"/>
              </a:rPr>
              <a:t>resultados </a:t>
            </a:r>
            <a:r>
              <a:rPr lang="es-ES" sz="1800" dirty="0">
                <a:latin typeface="Calibri" panose="020F0502020204030204" pitchFamily="34" charset="0"/>
              </a:rPr>
              <a:t>más relevantes fueron: </a:t>
            </a:r>
            <a:endParaRPr lang="es-ES" sz="1800" dirty="0" smtClean="0">
              <a:latin typeface="Calibri" panose="020F0502020204030204" pitchFamily="34" charset="0"/>
            </a:endParaRPr>
          </a:p>
          <a:p>
            <a:pPr algn="just">
              <a:buFont typeface="Arial" panose="020B0604020202020204" pitchFamily="34" charset="0"/>
              <a:buChar char="•"/>
            </a:pPr>
            <a:r>
              <a:rPr lang="es-ES" sz="1800" dirty="0" smtClean="0">
                <a:latin typeface="Calibri" panose="020F0502020204030204" pitchFamily="34" charset="0"/>
              </a:rPr>
              <a:t>De </a:t>
            </a:r>
            <a:r>
              <a:rPr lang="es-ES" sz="1800" dirty="0">
                <a:latin typeface="Calibri" panose="020F0502020204030204" pitchFamily="34" charset="0"/>
              </a:rPr>
              <a:t>las consultas realizadas en la presente investigación se determina que el 72% de las constructoras están interesadas en adquirir el adoquín hecho con materiales reciclados</a:t>
            </a:r>
            <a:r>
              <a:rPr lang="es-ES" sz="1800" dirty="0" smtClean="0">
                <a:latin typeface="Calibri" panose="020F0502020204030204" pitchFamily="34" charset="0"/>
              </a:rPr>
              <a:t>.</a:t>
            </a:r>
          </a:p>
          <a:p>
            <a:pPr algn="just">
              <a:buFont typeface="Arial" panose="020B0604020202020204" pitchFamily="34" charset="0"/>
              <a:buChar char="•"/>
            </a:pPr>
            <a:r>
              <a:rPr lang="es-ES" sz="1800" dirty="0">
                <a:latin typeface="Calibri" panose="020F0502020204030204" pitchFamily="34" charset="0"/>
              </a:rPr>
              <a:t>Se determina que los locales que venden adoquines en la zona de Calderón no satisfacen las necesidades de los contratistas para la ejecución de sus proyectos, donde el 36% no satisface las necesidades y el 23% si responden y satisfacen a sus necesidades, debiendo entenderse que el 41% no satisfacen sus necesidades en razón que los constructores recurren a la cadena de intermediarios que existen en los alrededores</a:t>
            </a:r>
            <a:r>
              <a:rPr lang="es-ES" sz="1800" dirty="0" smtClean="0">
                <a:latin typeface="Calibri" panose="020F0502020204030204" pitchFamily="34" charset="0"/>
              </a:rPr>
              <a:t>.</a:t>
            </a:r>
          </a:p>
          <a:p>
            <a:pPr algn="just">
              <a:buFont typeface="Arial" panose="020B0604020202020204" pitchFamily="34" charset="0"/>
              <a:buChar char="•"/>
            </a:pPr>
            <a:r>
              <a:rPr lang="es-ES" sz="1800" dirty="0">
                <a:latin typeface="Calibri" panose="020F0502020204030204" pitchFamily="34" charset="0"/>
              </a:rPr>
              <a:t>Los 27% de los contratistas están interesados que los adoquines sean de diferentes formas a las tradicionales; el 21% de los encuestados desean que tengan colores variados, el 10% desean que sea similar al adoquín tradicional y existe un 6% que les gustaría que los adoquines tengan forma rectangular</a:t>
            </a:r>
            <a:r>
              <a:rPr lang="es-ES" sz="1800" dirty="0" smtClean="0">
                <a:latin typeface="Calibri" panose="020F0502020204030204" pitchFamily="34" charset="0"/>
              </a:rPr>
              <a:t>.</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Resultado de la investigación </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620742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1269022"/>
          </a:xfrm>
        </p:spPr>
        <p:txBody>
          <a:bodyPr>
            <a:normAutofit/>
          </a:bodyPr>
          <a:lstStyle/>
          <a:p>
            <a:pPr marL="0" indent="0" algn="just">
              <a:buNone/>
            </a:pPr>
            <a:r>
              <a:rPr lang="es-EC" sz="1800" dirty="0" smtClean="0">
                <a:latin typeface="Calibri" panose="020F0502020204030204" pitchFamily="34" charset="0"/>
              </a:rPr>
              <a:t>Son los </a:t>
            </a:r>
            <a:r>
              <a:rPr lang="es-EC" sz="1800" dirty="0">
                <a:latin typeface="Calibri" panose="020F0502020204030204" pitchFamily="34" charset="0"/>
              </a:rPr>
              <a:t>resultados obtenidos de la investigación de campo, donde se analiza e interpreta cada una de las preguntas realizadas en las encuestas, estos datos logrados nos permite conocer las necesidades que tienen los consumidores.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Análisis de resultados </a:t>
            </a:r>
            <a:endParaRPr lang="es-ES" sz="2800" b="1" dirty="0">
              <a:latin typeface="Calibri" pitchFamily="34" charset="0"/>
              <a:cs typeface="Calibri" pitchFamily="34" charset="0"/>
            </a:endParaRPr>
          </a:p>
        </p:txBody>
      </p:sp>
      <p:sp>
        <p:nvSpPr>
          <p:cNvPr id="6" name="2 Marcador de contenido"/>
          <p:cNvSpPr txBox="1">
            <a:spLocks/>
          </p:cNvSpPr>
          <p:nvPr/>
        </p:nvSpPr>
        <p:spPr>
          <a:xfrm>
            <a:off x="1061896" y="3789898"/>
            <a:ext cx="7056784" cy="126902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s-EC" sz="1800" dirty="0" smtClean="0">
                <a:latin typeface="Calibri" panose="020F0502020204030204" pitchFamily="34" charset="0"/>
              </a:rPr>
              <a:t>Con este análisis se determina las posibilidades reales del adoquín, y el participar en el mercado de la zona de Calderón y su área de influencia. </a:t>
            </a:r>
            <a:endParaRPr lang="es-ES" sz="1800" dirty="0" smtClean="0">
              <a:latin typeface="Calibri" panose="020F0502020204030204" pitchFamily="34" charset="0"/>
            </a:endParaRPr>
          </a:p>
          <a:p>
            <a:pPr marL="0" indent="0" algn="just">
              <a:buNone/>
            </a:pPr>
            <a:r>
              <a:rPr lang="es-EC" sz="1800" dirty="0" smtClean="0">
                <a:latin typeface="Calibri" panose="020F0502020204030204" pitchFamily="34" charset="0"/>
              </a:rPr>
              <a:t>La </a:t>
            </a:r>
            <a:r>
              <a:rPr lang="es-EC" sz="1800" dirty="0">
                <a:latin typeface="Calibri" panose="020F0502020204030204" pitchFamily="34" charset="0"/>
              </a:rPr>
              <a:t>cantidad de productos que los consumidores pueden comprar depende </a:t>
            </a:r>
            <a:r>
              <a:rPr lang="es-EC" sz="1800" dirty="0" smtClean="0">
                <a:latin typeface="Calibri" panose="020F0502020204030204" pitchFamily="34" charset="0"/>
              </a:rPr>
              <a:t>de: </a:t>
            </a:r>
            <a:r>
              <a:rPr lang="es-EC" sz="1800" dirty="0">
                <a:latin typeface="Calibri" panose="020F0502020204030204" pitchFamily="34" charset="0"/>
              </a:rPr>
              <a:t>precio, utilidad, cantidad, precio y disponibilidad de otras mercancías sustitutivas y </a:t>
            </a:r>
            <a:r>
              <a:rPr lang="es-EC" sz="1800" dirty="0" smtClean="0">
                <a:latin typeface="Calibri" panose="020F0502020204030204" pitchFamily="34" charset="0"/>
              </a:rPr>
              <a:t>complementarias.</a:t>
            </a:r>
            <a:endParaRPr lang="es-ES" sz="1800" dirty="0">
              <a:latin typeface="Calibri" panose="020F0502020204030204" pitchFamily="34" charset="0"/>
            </a:endParaRPr>
          </a:p>
        </p:txBody>
      </p:sp>
      <p:sp>
        <p:nvSpPr>
          <p:cNvPr id="7" name="1 Título"/>
          <p:cNvSpPr txBox="1">
            <a:spLocks/>
          </p:cNvSpPr>
          <p:nvPr/>
        </p:nvSpPr>
        <p:spPr>
          <a:xfrm>
            <a:off x="3798200" y="2974198"/>
            <a:ext cx="4536504" cy="79208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s-ES" sz="2800" b="1" dirty="0" smtClean="0">
                <a:latin typeface="Calibri" pitchFamily="34" charset="0"/>
                <a:cs typeface="Calibri" pitchFamily="34" charset="0"/>
              </a:rPr>
              <a:t>Análisis de la demanda </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4116256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3933318"/>
          </a:xfrm>
        </p:spPr>
        <p:txBody>
          <a:bodyPr>
            <a:normAutofit/>
          </a:bodyPr>
          <a:lstStyle/>
          <a:p>
            <a:pPr marL="0" indent="0" algn="just">
              <a:buNone/>
            </a:pPr>
            <a:r>
              <a:rPr lang="es-EC" sz="1800" dirty="0">
                <a:latin typeface="Calibri" panose="020F0502020204030204" pitchFamily="34" charset="0"/>
              </a:rPr>
              <a:t>Para este proyecto, un factor importante a tomar en cuenta será la cantidad de viviendas que se demandara a futuro y es proyectada, en razón de que Quito tiene un crecimiento a un ritmo de 4,2% </a:t>
            </a:r>
            <a:r>
              <a:rPr lang="es-EC" sz="1800" dirty="0" smtClean="0">
                <a:latin typeface="Calibri" panose="020F0502020204030204" pitchFamily="34" charset="0"/>
              </a:rPr>
              <a:t>anual.</a:t>
            </a:r>
            <a:endParaRPr lang="es-EC" sz="1800" dirty="0">
              <a:latin typeface="Calibri" panose="020F0502020204030204" pitchFamily="34" charset="0"/>
            </a:endParaRPr>
          </a:p>
          <a:p>
            <a:pPr marL="0" indent="0" algn="just">
              <a:buNone/>
            </a:pPr>
            <a:r>
              <a:rPr lang="es-EC" sz="1800" dirty="0">
                <a:latin typeface="Calibri" panose="020F0502020204030204" pitchFamily="34" charset="0"/>
              </a:rPr>
              <a:t>De los resultados obtenidos en la encuesta </a:t>
            </a:r>
            <a:r>
              <a:rPr lang="es-EC" sz="1800" dirty="0" smtClean="0">
                <a:latin typeface="Calibri" panose="020F0502020204030204" pitchFamily="34" charset="0"/>
              </a:rPr>
              <a:t>los constructores tienen </a:t>
            </a:r>
            <a:r>
              <a:rPr lang="es-EC" sz="1800" dirty="0">
                <a:latin typeface="Calibri" panose="020F0502020204030204" pitchFamily="34" charset="0"/>
              </a:rPr>
              <a:t>enfocados sus trabajos con </a:t>
            </a:r>
            <a:r>
              <a:rPr lang="es-EC" sz="1800" dirty="0" smtClean="0">
                <a:latin typeface="Calibri" panose="020F0502020204030204" pitchFamily="34" charset="0"/>
              </a:rPr>
              <a:t>el </a:t>
            </a:r>
            <a:r>
              <a:rPr lang="es-EC" sz="1800" dirty="0">
                <a:latin typeface="Calibri" panose="020F0502020204030204" pitchFamily="34" charset="0"/>
              </a:rPr>
              <a:t>uso </a:t>
            </a:r>
            <a:r>
              <a:rPr lang="es-EC" sz="1800" dirty="0" smtClean="0">
                <a:latin typeface="Calibri" panose="020F0502020204030204" pitchFamily="34" charset="0"/>
              </a:rPr>
              <a:t>del </a:t>
            </a:r>
            <a:r>
              <a:rPr lang="es-EC" sz="1800" dirty="0">
                <a:latin typeface="Calibri" panose="020F0502020204030204" pitchFamily="34" charset="0"/>
              </a:rPr>
              <a:t>adoquín, </a:t>
            </a:r>
            <a:r>
              <a:rPr lang="es-EC" sz="1800" dirty="0" smtClean="0">
                <a:latin typeface="Calibri" panose="020F0502020204030204" pitchFamily="34" charset="0"/>
              </a:rPr>
              <a:t>donde las </a:t>
            </a:r>
            <a:r>
              <a:rPr lang="es-EC" sz="1800" dirty="0">
                <a:latin typeface="Calibri" panose="020F0502020204030204" pitchFamily="34" charset="0"/>
              </a:rPr>
              <a:t>empresas constructoras, </a:t>
            </a:r>
            <a:r>
              <a:rPr lang="es-EC" sz="1800" dirty="0" smtClean="0">
                <a:latin typeface="Calibri" panose="020F0502020204030204" pitchFamily="34" charset="0"/>
              </a:rPr>
              <a:t>usan el producto para </a:t>
            </a:r>
            <a:r>
              <a:rPr lang="es-EC" sz="1800" dirty="0">
                <a:latin typeface="Calibri" panose="020F0502020204030204" pitchFamily="34" charset="0"/>
              </a:rPr>
              <a:t>aceras </a:t>
            </a:r>
            <a:r>
              <a:rPr lang="es-EC" sz="1800" dirty="0" smtClean="0">
                <a:latin typeface="Calibri" panose="020F0502020204030204" pitchFamily="34" charset="0"/>
              </a:rPr>
              <a:t>peatonales en el</a:t>
            </a:r>
            <a:r>
              <a:rPr lang="es-EC" sz="1800" dirty="0">
                <a:latin typeface="Calibri" panose="020F0502020204030204" pitchFamily="34" charset="0"/>
              </a:rPr>
              <a:t> </a:t>
            </a:r>
            <a:r>
              <a:rPr lang="es-EC" sz="1800" dirty="0" smtClean="0">
                <a:latin typeface="Calibri" panose="020F0502020204030204" pitchFamily="34" charset="0"/>
              </a:rPr>
              <a:t>orden </a:t>
            </a:r>
            <a:r>
              <a:rPr lang="es-EC" sz="1800" dirty="0">
                <a:latin typeface="Calibri" panose="020F0502020204030204" pitchFamily="34" charset="0"/>
              </a:rPr>
              <a:t>de 32% </a:t>
            </a:r>
            <a:r>
              <a:rPr lang="es-EC" sz="1800" dirty="0" smtClean="0">
                <a:latin typeface="Calibri" panose="020F0502020204030204" pitchFamily="34" charset="0"/>
              </a:rPr>
              <a:t>y </a:t>
            </a:r>
            <a:r>
              <a:rPr lang="es-EC" sz="1800" dirty="0">
                <a:latin typeface="Calibri" panose="020F0502020204030204" pitchFamily="34" charset="0"/>
              </a:rPr>
              <a:t>el 31% para vías</a:t>
            </a:r>
            <a:r>
              <a:rPr lang="es-EC" sz="1800" dirty="0" smtClean="0">
                <a:latin typeface="Calibri" panose="020F0502020204030204" pitchFamily="34" charset="0"/>
              </a:rPr>
              <a:t>.</a:t>
            </a:r>
          </a:p>
          <a:p>
            <a:pPr marL="0" indent="0" algn="just">
              <a:buNone/>
            </a:pPr>
            <a:r>
              <a:rPr lang="es-EC" sz="1800" dirty="0">
                <a:latin typeface="Calibri" panose="020F0502020204030204" pitchFamily="34" charset="0"/>
              </a:rPr>
              <a:t>Los bloques y adoquines son los producto prefabricados </a:t>
            </a:r>
            <a:r>
              <a:rPr lang="es-EC" sz="1800" dirty="0" smtClean="0">
                <a:latin typeface="Calibri" panose="020F0502020204030204" pitchFamily="34" charset="0"/>
              </a:rPr>
              <a:t>que </a:t>
            </a:r>
            <a:r>
              <a:rPr lang="es-EC" sz="1800" dirty="0">
                <a:latin typeface="Calibri" panose="020F0502020204030204" pitchFamily="34" charset="0"/>
              </a:rPr>
              <a:t>prefieren las constructoras inmobiliarias y profesionales de la construcción.</a:t>
            </a:r>
          </a:p>
          <a:p>
            <a:pPr marL="0" indent="0" algn="just">
              <a:buNone/>
            </a:pPr>
            <a:r>
              <a:rPr lang="es-EC" sz="1800" dirty="0">
                <a:latin typeface="Calibri" panose="020F0502020204030204" pitchFamily="34" charset="0"/>
              </a:rPr>
              <a:t>De la investigación </a:t>
            </a:r>
            <a:r>
              <a:rPr lang="es-EC" sz="1800" dirty="0" smtClean="0">
                <a:latin typeface="Calibri" panose="020F0502020204030204" pitchFamily="34" charset="0"/>
              </a:rPr>
              <a:t>tenemos </a:t>
            </a:r>
            <a:r>
              <a:rPr lang="es-EC" sz="1800" dirty="0">
                <a:latin typeface="Calibri" panose="020F0502020204030204" pitchFamily="34" charset="0"/>
              </a:rPr>
              <a:t>que e</a:t>
            </a:r>
            <a:r>
              <a:rPr lang="es-ES" sz="1800" dirty="0">
                <a:latin typeface="Calibri" panose="020F0502020204030204" pitchFamily="34" charset="0"/>
              </a:rPr>
              <a:t>l 64% de los contratistas están dispuestos a pagar un promedio de 0,50 USD por adoquín; y, </a:t>
            </a:r>
            <a:r>
              <a:rPr lang="es-EC" sz="1800" dirty="0" smtClean="0">
                <a:latin typeface="Calibri" panose="020F0502020204030204" pitchFamily="34" charset="0"/>
              </a:rPr>
              <a:t>utilizan </a:t>
            </a:r>
            <a:r>
              <a:rPr lang="es-EC" sz="1800" dirty="0">
                <a:latin typeface="Calibri" panose="020F0502020204030204" pitchFamily="34" charset="0"/>
              </a:rPr>
              <a:t>adoquines con una resistencia de 190 a 210 </a:t>
            </a:r>
            <a:r>
              <a:rPr lang="es-EC" sz="1800" dirty="0" smtClean="0">
                <a:latin typeface="Calibri" panose="020F0502020204030204" pitchFamily="34" charset="0"/>
              </a:rPr>
              <a:t>kg/cm2, los </a:t>
            </a:r>
            <a:r>
              <a:rPr lang="es-EC" sz="1800" dirty="0">
                <a:latin typeface="Calibri" panose="020F0502020204030204" pitchFamily="34" charset="0"/>
              </a:rPr>
              <a:t>cuales no soportan cargas altas y </a:t>
            </a:r>
            <a:r>
              <a:rPr lang="es-EC" sz="1800" dirty="0" smtClean="0">
                <a:latin typeface="Calibri" panose="020F0502020204030204" pitchFamily="34" charset="0"/>
              </a:rPr>
              <a:t>áreas </a:t>
            </a:r>
            <a:r>
              <a:rPr lang="es-EC" sz="1800" dirty="0">
                <a:latin typeface="Calibri" panose="020F0502020204030204" pitchFamily="34" charset="0"/>
              </a:rPr>
              <a:t>utilizadas </a:t>
            </a:r>
            <a:r>
              <a:rPr lang="es-EC" sz="1800" dirty="0" smtClean="0">
                <a:latin typeface="Calibri" panose="020F0502020204030204" pitchFamily="34" charset="0"/>
              </a:rPr>
              <a:t>para </a:t>
            </a:r>
            <a:r>
              <a:rPr lang="es-EC" sz="1800" dirty="0">
                <a:latin typeface="Calibri" panose="020F0502020204030204" pitchFamily="34" charset="0"/>
              </a:rPr>
              <a:t>peatones. </a:t>
            </a:r>
            <a:endParaRPr lang="es-ES" sz="1800" dirty="0">
              <a:latin typeface="Calibri" panose="020F0502020204030204" pitchFamily="34" charset="0"/>
            </a:endParaRP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779912" y="1200262"/>
            <a:ext cx="4536504" cy="792088"/>
          </a:xfrm>
        </p:spPr>
        <p:txBody>
          <a:bodyPr>
            <a:normAutofit fontScale="90000"/>
          </a:bodyPr>
          <a:lstStyle/>
          <a:p>
            <a:pPr algn="r"/>
            <a:r>
              <a:rPr lang="es-ES" sz="2800" b="1" dirty="0" smtClean="0">
                <a:latin typeface="Calibri" pitchFamily="34" charset="0"/>
                <a:cs typeface="Calibri" pitchFamily="34" charset="0"/>
              </a:rPr>
              <a:t>Factores que afectan la demanda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235870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247610"/>
            <a:ext cx="7056784" cy="3125606"/>
          </a:xfrm>
        </p:spPr>
        <p:txBody>
          <a:bodyPr>
            <a:normAutofit/>
          </a:bodyPr>
          <a:lstStyle/>
          <a:p>
            <a:pPr marL="0" indent="0" algn="just">
              <a:buNone/>
            </a:pPr>
            <a:r>
              <a:rPr lang="es-EC" sz="1800" dirty="0">
                <a:latin typeface="Calibri" panose="020F0502020204030204" pitchFamily="34" charset="0"/>
              </a:rPr>
              <a:t>De las investigaciones realizadas no existe información alguna relacionada con la producción de adoquines que se utilice como materia prima productos reciclados en el Ecuador, sin embargo, en otros países si lo realizan como en </a:t>
            </a:r>
            <a:r>
              <a:rPr lang="es-EC" sz="1800" dirty="0" smtClean="0">
                <a:latin typeface="Calibri" panose="020F0502020204030204" pitchFamily="34" charset="0"/>
              </a:rPr>
              <a:t>Colombia</a:t>
            </a:r>
            <a:r>
              <a:rPr lang="es-EC" sz="1800" dirty="0">
                <a:latin typeface="Calibri" panose="020F0502020204030204" pitchFamily="34" charset="0"/>
              </a:rPr>
              <a:t>, Brasil, Estados Unidos, España, Alemania</a:t>
            </a:r>
            <a:r>
              <a:rPr lang="es-EC" sz="1800" dirty="0" smtClean="0">
                <a:latin typeface="Calibri" panose="020F0502020204030204" pitchFamily="34" charset="0"/>
              </a:rPr>
              <a:t>.</a:t>
            </a: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431910"/>
            <a:ext cx="5760640" cy="792088"/>
          </a:xfrm>
        </p:spPr>
        <p:txBody>
          <a:bodyPr>
            <a:normAutofit fontScale="90000"/>
          </a:bodyPr>
          <a:lstStyle/>
          <a:p>
            <a:pPr algn="r"/>
            <a:r>
              <a:rPr lang="es-ES" sz="2800" b="1" dirty="0" smtClean="0">
                <a:latin typeface="Calibri" pitchFamily="34" charset="0"/>
                <a:cs typeface="Calibri" pitchFamily="34" charset="0"/>
              </a:rPr>
              <a:t>Comportamiento histórico de la demanda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808433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3933318"/>
          </a:xfrm>
        </p:spPr>
        <p:txBody>
          <a:bodyPr>
            <a:normAutofit/>
          </a:bodyPr>
          <a:lstStyle/>
          <a:p>
            <a:pPr marL="0" indent="0" algn="just">
              <a:buNone/>
            </a:pPr>
            <a:r>
              <a:rPr lang="es-EC" sz="1800" dirty="0">
                <a:latin typeface="Calibri" panose="020F0502020204030204" pitchFamily="34" charset="0"/>
              </a:rPr>
              <a:t>S</a:t>
            </a:r>
            <a:r>
              <a:rPr lang="es-EC" sz="1800" dirty="0" smtClean="0">
                <a:latin typeface="Calibri" panose="020F0502020204030204" pitchFamily="34" charset="0"/>
              </a:rPr>
              <a:t>e </a:t>
            </a:r>
            <a:r>
              <a:rPr lang="es-EC" sz="1800" dirty="0">
                <a:latin typeface="Calibri" panose="020F0502020204030204" pitchFamily="34" charset="0"/>
              </a:rPr>
              <a:t>considera el número de viviendas que existe en la zona de Calderón hay para el año 2010, esta información nos permite proyectar la demanda considerando la tasa de crecimiento de la construcción que es de 4.2 % anual obtenida del INEC del año 2010, y este valor se le dividió para 10 años dando un valor de </a:t>
            </a:r>
            <a:r>
              <a:rPr lang="es-EC" sz="1800" dirty="0" smtClean="0">
                <a:latin typeface="Calibri" panose="020F0502020204030204" pitchFamily="34" charset="0"/>
              </a:rPr>
              <a:t>4.24.</a:t>
            </a:r>
          </a:p>
          <a:p>
            <a:pPr marL="0" indent="0" algn="just">
              <a:buNone/>
            </a:pPr>
            <a:r>
              <a:rPr lang="es-EC" sz="1800" dirty="0">
                <a:latin typeface="Calibri" panose="020F0502020204030204" pitchFamily="34" charset="0"/>
              </a:rPr>
              <a:t>Entre 2001 y 2010, </a:t>
            </a:r>
            <a:r>
              <a:rPr lang="es-EC" sz="1800" dirty="0" smtClean="0">
                <a:latin typeface="Calibri" panose="020F0502020204030204" pitchFamily="34" charset="0"/>
              </a:rPr>
              <a:t>el incremento </a:t>
            </a:r>
            <a:r>
              <a:rPr lang="es-EC" sz="1800" dirty="0">
                <a:latin typeface="Calibri" panose="020F0502020204030204" pitchFamily="34" charset="0"/>
              </a:rPr>
              <a:t>poblacional mayor se ha producido en las áreas en proceso de consolidación (Quitumbe, La Delicia, Calderón, Tumbaco y Los Chillos), en donde se han asentado porcentajes </a:t>
            </a:r>
            <a:r>
              <a:rPr lang="es-EC" sz="1800" dirty="0" smtClean="0">
                <a:latin typeface="Calibri" panose="020F0502020204030204" pitchFamily="34" charset="0"/>
              </a:rPr>
              <a:t>importantes del </a:t>
            </a:r>
            <a:r>
              <a:rPr lang="es-EC" sz="1800" dirty="0">
                <a:latin typeface="Calibri" panose="020F0502020204030204" pitchFamily="34" charset="0"/>
              </a:rPr>
              <a:t>incremento poblacional del </a:t>
            </a:r>
            <a:r>
              <a:rPr lang="es-EC" sz="1800" dirty="0" smtClean="0">
                <a:latin typeface="Calibri" panose="020F0502020204030204" pitchFamily="34" charset="0"/>
              </a:rPr>
              <a:t>Distrito Metropolitano de Quito.</a:t>
            </a:r>
          </a:p>
          <a:p>
            <a:pPr marL="0" indent="0" algn="just">
              <a:buNone/>
            </a:pPr>
            <a:r>
              <a:rPr lang="es-EC" sz="1800" dirty="0" smtClean="0">
                <a:latin typeface="Calibri" panose="020F0502020204030204" pitchFamily="34" charset="0"/>
              </a:rPr>
              <a:t>La zona de Calderón en este período ha tenido un incremento poblacional del 2,1% y tiene un crecimiento exponencial.</a:t>
            </a: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Demanda actual del producto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703711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76934"/>
          </a:xfrm>
        </p:spPr>
        <p:txBody>
          <a:bodyPr>
            <a:normAutofit/>
          </a:bodyPr>
          <a:lstStyle/>
          <a:p>
            <a:pPr marL="0" indent="0" algn="just">
              <a:buNone/>
            </a:pPr>
            <a:r>
              <a:rPr lang="es-EC" sz="1800" dirty="0">
                <a:latin typeface="Calibri" panose="020F0502020204030204" pitchFamily="34" charset="0"/>
              </a:rPr>
              <a:t>Los datos proyectados de la demanda actual son los </a:t>
            </a:r>
            <a:r>
              <a:rPr lang="es-EC" sz="1800" dirty="0" smtClean="0">
                <a:latin typeface="Calibri" panose="020F0502020204030204" pitchFamily="34" charset="0"/>
              </a:rPr>
              <a:t>siguientes: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Proyección de la demanda</a:t>
            </a:r>
            <a:endParaRPr lang="es-ES" sz="2800" b="1" dirty="0">
              <a:latin typeface="Calibri" pitchFamily="34" charset="0"/>
              <a:cs typeface="Calibri" pitchFamily="34" charset="0"/>
            </a:endParaRP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624" y="2708920"/>
            <a:ext cx="44416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05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C" sz="1800" dirty="0">
                <a:latin typeface="Calibri" panose="020F0502020204030204" pitchFamily="34" charset="0"/>
              </a:rPr>
              <a:t>La oferta es el número de unidades de adoquines que las distintas fábricas (productores) están colocando a disposición del mercado a un precio definido.</a:t>
            </a:r>
            <a:endParaRPr lang="es-ES" sz="1800" dirty="0">
              <a:latin typeface="Calibri" panose="020F0502020204030204" pitchFamily="34" charset="0"/>
            </a:endParaRPr>
          </a:p>
          <a:p>
            <a:pPr marL="0" indent="0" algn="just">
              <a:buNone/>
            </a:pP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Los planes que el proyecto pretende son:</a:t>
            </a:r>
            <a:endParaRPr lang="es-ES" sz="1800" dirty="0">
              <a:latin typeface="Calibri" panose="020F0502020204030204" pitchFamily="34" charset="0"/>
            </a:endParaRPr>
          </a:p>
          <a:p>
            <a:pPr marL="0" lvl="0" indent="0" algn="just">
              <a:buNone/>
            </a:pPr>
            <a:r>
              <a:rPr lang="es-EC" sz="1800" dirty="0">
                <a:latin typeface="Calibri" panose="020F0502020204030204" pitchFamily="34" charset="0"/>
              </a:rPr>
              <a:t>Establecer un medio de producción que permita generar una rentabilidad determinada al propietario, si los resultados así lo indican.</a:t>
            </a:r>
            <a:endParaRPr lang="es-ES" sz="1800" dirty="0">
              <a:latin typeface="Calibri" panose="020F0502020204030204" pitchFamily="34" charset="0"/>
            </a:endParaRPr>
          </a:p>
          <a:p>
            <a:pPr marL="0" lvl="0" indent="0" algn="just">
              <a:buNone/>
            </a:pPr>
            <a:r>
              <a:rPr lang="es-EC" sz="1800" dirty="0">
                <a:latin typeface="Calibri" panose="020F0502020204030204" pitchFamily="34" charset="0"/>
              </a:rPr>
              <a:t>Competir en el mercado de adoquines y otros productos de concreto.</a:t>
            </a:r>
            <a:endParaRPr lang="es-ES" sz="1800" dirty="0">
              <a:latin typeface="Calibri" panose="020F0502020204030204" pitchFamily="34" charset="0"/>
            </a:endParaRPr>
          </a:p>
          <a:p>
            <a:pPr marL="0" lvl="0" indent="0" algn="just">
              <a:buNone/>
            </a:pPr>
            <a:r>
              <a:rPr lang="es-EC" sz="1800" dirty="0">
                <a:latin typeface="Calibri" panose="020F0502020204030204" pitchFamily="34" charset="0"/>
              </a:rPr>
              <a:t>Garantizar la calidad del producto.</a:t>
            </a:r>
            <a:endParaRPr lang="es-ES" sz="1800" dirty="0">
              <a:latin typeface="Calibri" panose="020F0502020204030204" pitchFamily="34" charset="0"/>
            </a:endParaRPr>
          </a:p>
          <a:p>
            <a:pPr marL="0" indent="0" algn="just">
              <a:buNone/>
            </a:pPr>
            <a:r>
              <a:rPr lang="es-EC" sz="1800" dirty="0" smtClean="0">
                <a:latin typeface="Calibri" panose="020F0502020204030204" pitchFamily="34" charset="0"/>
              </a:rPr>
              <a:t>El </a:t>
            </a:r>
            <a:r>
              <a:rPr lang="es-EC" sz="1800" dirty="0">
                <a:latin typeface="Calibri" panose="020F0502020204030204" pitchFamily="34" charset="0"/>
              </a:rPr>
              <a:t>adoquín que se pretende introducir al mercado es un producto innovador y nuevo; la participación va estar determinada por la calidad, el precio y el servicio que se ofrezca a los consumidores.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Análisis de la oferta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181854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C" sz="1800" dirty="0">
                <a:latin typeface="Calibri" panose="020F0502020204030204" pitchFamily="34" charset="0"/>
              </a:rPr>
              <a:t>Para este producto de adoquines elaborados con escombros, en la ciudad de Quito no existen datos históricos de la oferta, los datos actuales de la capacidad productiva es de las empresas del sector; y, por esta razón no se tiene una proyección para el producto.</a:t>
            </a:r>
            <a:endParaRPr lang="es-ES" sz="1800" dirty="0">
              <a:latin typeface="Calibri" panose="020F0502020204030204" pitchFamily="34" charset="0"/>
            </a:endParaRPr>
          </a:p>
          <a:p>
            <a:pPr marL="0" indent="0" algn="just">
              <a:buNone/>
            </a:pP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El mercado de productos prefabricados de concreto en la provincia de Pichincha tenemos a los principales productores: </a:t>
            </a:r>
            <a:endParaRPr lang="es-ES" sz="1800" dirty="0">
              <a:latin typeface="Calibri" panose="020F0502020204030204" pitchFamily="34" charset="0"/>
            </a:endParaRPr>
          </a:p>
          <a:p>
            <a:pPr marL="0" lvl="0" indent="0" algn="just">
              <a:buNone/>
            </a:pPr>
            <a:r>
              <a:rPr lang="es-EC" sz="1800" dirty="0" smtClean="0">
                <a:latin typeface="Calibri" panose="020F0502020204030204" pitchFamily="34" charset="0"/>
              </a:rPr>
              <a:t>	Hormypol </a:t>
            </a:r>
            <a:endParaRPr lang="es-ES" sz="1800" dirty="0">
              <a:latin typeface="Calibri" panose="020F0502020204030204" pitchFamily="34" charset="0"/>
            </a:endParaRPr>
          </a:p>
          <a:p>
            <a:pPr marL="0" lvl="0" indent="0" algn="just">
              <a:buNone/>
            </a:pPr>
            <a:r>
              <a:rPr lang="es-EC" sz="1800" dirty="0" smtClean="0">
                <a:latin typeface="Calibri" panose="020F0502020204030204" pitchFamily="34" charset="0"/>
              </a:rPr>
              <a:t>	Hormipisos</a:t>
            </a:r>
            <a:endParaRPr lang="es-ES" sz="1800" dirty="0">
              <a:latin typeface="Calibri" panose="020F0502020204030204" pitchFamily="34" charset="0"/>
            </a:endParaRPr>
          </a:p>
          <a:p>
            <a:pPr marL="0" lvl="0" indent="0" algn="just">
              <a:buNone/>
            </a:pPr>
            <a:r>
              <a:rPr lang="es-EC" sz="1800" dirty="0" smtClean="0">
                <a:latin typeface="Calibri" panose="020F0502020204030204" pitchFamily="34" charset="0"/>
              </a:rPr>
              <a:t>	Preciador </a:t>
            </a:r>
            <a:endParaRPr lang="es-ES" sz="1800" dirty="0">
              <a:latin typeface="Calibri" panose="020F0502020204030204" pitchFamily="34" charset="0"/>
            </a:endParaRPr>
          </a:p>
          <a:p>
            <a:pPr marL="0" lvl="0" indent="0" algn="just">
              <a:buNone/>
            </a:pPr>
            <a:r>
              <a:rPr lang="es-EC" sz="1800" dirty="0" smtClean="0">
                <a:latin typeface="Calibri" panose="020F0502020204030204" pitchFamily="34" charset="0"/>
              </a:rPr>
              <a:t>	Ecuablock </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Comportamiento histórico de la oferta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571175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C" sz="1800" dirty="0">
                <a:latin typeface="Calibri" panose="020F0502020204030204" pitchFamily="34" charset="0"/>
              </a:rPr>
              <a:t>De las investigaciones de campo en ciertos lugares del </a:t>
            </a:r>
            <a:r>
              <a:rPr lang="es-EC" sz="1800" dirty="0" smtClean="0">
                <a:latin typeface="Calibri" panose="020F0502020204030204" pitchFamily="34" charset="0"/>
              </a:rPr>
              <a:t>Distrito Metropolitano Quito, </a:t>
            </a:r>
            <a:r>
              <a:rPr lang="es-EC" sz="1800" dirty="0">
                <a:latin typeface="Calibri" panose="020F0502020204030204" pitchFamily="34" charset="0"/>
              </a:rPr>
              <a:t>se pudo verificar que los adoquines de concreto, se fabrican de una gran diversidad de formas y dimensiones, por lo regular se producen en moldes de madera, concreto, metal, fibra de vidrio, etc</a:t>
            </a:r>
            <a:r>
              <a:rPr lang="es-EC" sz="1800" dirty="0" smtClean="0">
                <a:latin typeface="Calibri" panose="020F0502020204030204" pitchFamily="34" charset="0"/>
              </a:rPr>
              <a:t>.</a:t>
            </a:r>
          </a:p>
          <a:p>
            <a:pPr marL="0" indent="0" algn="just">
              <a:buNone/>
            </a:pPr>
            <a:endParaRPr lang="es-EC" sz="1800" dirty="0" smtClean="0">
              <a:latin typeface="Calibri" panose="020F0502020204030204" pitchFamily="34" charset="0"/>
            </a:endParaRPr>
          </a:p>
          <a:p>
            <a:pPr marL="0" indent="0" algn="just">
              <a:buNone/>
            </a:pPr>
            <a:r>
              <a:rPr lang="es-EC" sz="1800" dirty="0" smtClean="0">
                <a:latin typeface="Calibri" panose="020F0502020204030204" pitchFamily="34" charset="0"/>
              </a:rPr>
              <a:t>En </a:t>
            </a:r>
            <a:r>
              <a:rPr lang="es-EC" sz="1800" dirty="0">
                <a:latin typeface="Calibri" panose="020F0502020204030204" pitchFamily="34" charset="0"/>
              </a:rPr>
              <a:t>el </a:t>
            </a:r>
            <a:r>
              <a:rPr lang="es-EC" sz="1800" dirty="0" smtClean="0">
                <a:latin typeface="Calibri" panose="020F0502020204030204" pitchFamily="34" charset="0"/>
              </a:rPr>
              <a:t>Distrito Metropolitano de Quito, </a:t>
            </a:r>
            <a:r>
              <a:rPr lang="es-EC" sz="1800" dirty="0">
                <a:latin typeface="Calibri" panose="020F0502020204030204" pitchFamily="34" charset="0"/>
              </a:rPr>
              <a:t>no existe </a:t>
            </a:r>
            <a:r>
              <a:rPr lang="es-EC" sz="1800" dirty="0" smtClean="0">
                <a:latin typeface="Calibri" panose="020F0502020204030204" pitchFamily="34" charset="0"/>
              </a:rPr>
              <a:t>oferta </a:t>
            </a:r>
            <a:r>
              <a:rPr lang="es-EC" sz="1800" dirty="0">
                <a:latin typeface="Calibri" panose="020F0502020204030204" pitchFamily="34" charset="0"/>
              </a:rPr>
              <a:t>de adoquines cuyo materia prima sea escombros de construcción, sin embargo y con el objeto de tener una idea objetiva tenemos l</a:t>
            </a:r>
            <a:r>
              <a:rPr lang="es-EC" sz="1800" dirty="0" smtClean="0">
                <a:latin typeface="Calibri" panose="020F0502020204030204" pitchFamily="34" charset="0"/>
              </a:rPr>
              <a:t>a </a:t>
            </a:r>
            <a:r>
              <a:rPr lang="es-EC" sz="1800" dirty="0">
                <a:latin typeface="Calibri" panose="020F0502020204030204" pitchFamily="34" charset="0"/>
              </a:rPr>
              <a:t>oferta del adoquín tradicional para el año 2013 de 20 146 500 (Plan de desarrollo local del DMQ período 2012-2022</a:t>
            </a:r>
            <a:r>
              <a:rPr lang="es-EC" sz="1800" dirty="0" smtClean="0">
                <a:latin typeface="Calibri" panose="020F0502020204030204" pitchFamily="34" charset="0"/>
              </a:rPr>
              <a:t>).</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La oferta actual</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795385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C" sz="1800" dirty="0">
                <a:latin typeface="Calibri" panose="020F0502020204030204" pitchFamily="34" charset="0"/>
              </a:rPr>
              <a:t>El plan vial que se encuentra en marcha desde el año 2011, en la Administración Zonal de Calderón para el año 2012 se va realizar el adoquinamientos de 134,31 km, en varias vías y accesos de los sectores de Carapungo, Llano Grande, Llano Chico y Marianitas</a:t>
            </a:r>
            <a:r>
              <a:rPr lang="es-EC" sz="1800" dirty="0" smtClean="0">
                <a:latin typeface="Calibri" panose="020F0502020204030204" pitchFamily="34" charset="0"/>
              </a:rPr>
              <a:t>.</a:t>
            </a:r>
          </a:p>
          <a:p>
            <a:pPr marL="0" indent="0" algn="just">
              <a:buNone/>
            </a:pPr>
            <a:r>
              <a:rPr lang="es-EC" sz="1800" dirty="0">
                <a:latin typeface="Calibri" panose="020F0502020204030204" pitchFamily="34" charset="0"/>
              </a:rPr>
              <a:t>Nuestro análisis determina la oferta y demanda en relación a unidades de </a:t>
            </a:r>
            <a:r>
              <a:rPr lang="es-EC" sz="1800" dirty="0" smtClean="0">
                <a:latin typeface="Calibri" panose="020F0502020204030204" pitchFamily="34" charset="0"/>
              </a:rPr>
              <a:t>adoquines tradicionales.</a:t>
            </a:r>
            <a:r>
              <a:rPr lang="es-EC" sz="1800" dirty="0">
                <a:latin typeface="Calibri" panose="020F0502020204030204" pitchFamily="34" charset="0"/>
              </a:rPr>
              <a:t> </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El DMQ necesita para cumplir su plan de adoquinamientos del año 2013 la cantidad de 67 156 500,00 adoquines anuales; de esta cantidad el 30% se lo utilizará para la zona de Calderón, teniendo 20 146 950,00 adoquines por año.</a:t>
            </a:r>
            <a:endParaRPr lang="es-ES" sz="1800" dirty="0">
              <a:latin typeface="Calibri" panose="020F0502020204030204" pitchFamily="34" charset="0"/>
            </a:endParaRPr>
          </a:p>
          <a:p>
            <a:pPr marL="0" indent="0">
              <a:buNone/>
            </a:pPr>
            <a:endParaRPr lang="es-ES" sz="18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Proyección de la oferta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68548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15368" y="1916833"/>
            <a:ext cx="6737176" cy="1728191"/>
          </a:xfrm>
        </p:spPr>
        <p:txBody>
          <a:bodyPr>
            <a:normAutofit/>
          </a:bodyPr>
          <a:lstStyle/>
          <a:p>
            <a:pPr marL="0" indent="0" algn="just">
              <a:buNone/>
            </a:pPr>
            <a:r>
              <a:rPr lang="es-ES" sz="1600" dirty="0"/>
              <a:t>Por el momento, se recicla una cantidad muy limitada de residuos de construcción. La mayoría se deposita o se usa como relleno sin dar los pasos necesarios para evitar la agresión medioambiental. </a:t>
            </a:r>
            <a:endParaRPr lang="es-ES" sz="1600" dirty="0" smtClean="0"/>
          </a:p>
          <a:p>
            <a:pPr marL="0" indent="0" algn="just">
              <a:buNone/>
            </a:pPr>
            <a:r>
              <a:rPr lang="es-ES" sz="1600" dirty="0" smtClean="0"/>
              <a:t>Desde </a:t>
            </a:r>
            <a:r>
              <a:rPr lang="es-ES" sz="1600" dirty="0"/>
              <a:t>que las cantidades de residuos se han incrementado constantemente, existen razones económicas y financieras para centrarse en el desarrollo de </a:t>
            </a:r>
            <a:r>
              <a:rPr lang="es-ES" sz="1600" dirty="0" smtClean="0"/>
              <a:t>valores más altos </a:t>
            </a:r>
            <a:r>
              <a:rPr lang="es-ES" sz="1600" dirty="0"/>
              <a:t>en el reciclaje</a:t>
            </a:r>
            <a:r>
              <a:rPr lang="es-ES" sz="1600" dirty="0" smtClean="0"/>
              <a:t>.</a:t>
            </a:r>
            <a:endParaRPr lang="es-EC" sz="1600" dirty="0"/>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pic>
        <p:nvPicPr>
          <p:cNvPr id="11" name="10 Imagen" descr="http://fotos.lahora.com.ec/cache/3/30/307/3078/-2012071050010-30787cd3f971d19a604f05b1233c8ce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056" y="3823328"/>
            <a:ext cx="4681081" cy="2650862"/>
          </a:xfrm>
          <a:prstGeom prst="rect">
            <a:avLst/>
          </a:prstGeom>
          <a:noFill/>
          <a:ln>
            <a:noFill/>
          </a:ln>
        </p:spPr>
      </p:pic>
    </p:spTree>
    <p:extLst>
      <p:ext uri="{BB962C8B-B14F-4D97-AF65-F5344CB8AC3E}">
        <p14:creationId xmlns:p14="http://schemas.microsoft.com/office/powerpoint/2010/main" val="2959110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C" sz="1800" dirty="0">
                <a:latin typeface="Calibri" panose="020F0502020204030204" pitchFamily="34" charset="0"/>
              </a:rPr>
              <a:t>La empresa desea captar en el primer año de producción el 2% del mercado en la zona de Calderón.</a:t>
            </a:r>
            <a:endParaRPr lang="es-ES" sz="1800" dirty="0">
              <a:latin typeface="Calibri" panose="020F0502020204030204" pitchFamily="34" charset="0"/>
            </a:endParaRPr>
          </a:p>
          <a:p>
            <a:pPr marL="0" indent="0" algn="just">
              <a:spcBef>
                <a:spcPts val="0"/>
              </a:spcBef>
              <a:buNone/>
            </a:pPr>
            <a:r>
              <a:rPr lang="es-ES" sz="1800" b="1" dirty="0">
                <a:latin typeface="Calibri" panose="020F0502020204030204" pitchFamily="34" charset="0"/>
              </a:rPr>
              <a:t>	</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Para determinar la demanda en conjuntos habitacionales de Calderón se tiene:</a:t>
            </a:r>
            <a:endParaRPr lang="es-ES" sz="1800" dirty="0">
              <a:latin typeface="Calibri" panose="020F0502020204030204" pitchFamily="34" charset="0"/>
            </a:endParaRPr>
          </a:p>
          <a:p>
            <a:pPr marL="0" indent="0" algn="just">
              <a:spcBef>
                <a:spcPts val="0"/>
              </a:spcBef>
              <a:buNone/>
            </a:pPr>
            <a:r>
              <a:rPr lang="es-EC" sz="1800" dirty="0">
                <a:latin typeface="Calibri" panose="020F0502020204030204" pitchFamily="34" charset="0"/>
              </a:rPr>
              <a:t> </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Área adoquinar promedio en un conjunto habitacional: 350 m</a:t>
            </a:r>
            <a:r>
              <a:rPr lang="es-EC" sz="1800" baseline="30000" dirty="0">
                <a:latin typeface="Calibri" panose="020F0502020204030204" pitchFamily="34" charset="0"/>
              </a:rPr>
              <a:t>2</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Adoquines por m</a:t>
            </a:r>
            <a:r>
              <a:rPr lang="es-EC" sz="1800" baseline="30000" dirty="0">
                <a:latin typeface="Calibri" panose="020F0502020204030204" pitchFamily="34" charset="0"/>
              </a:rPr>
              <a:t>2</a:t>
            </a:r>
            <a:r>
              <a:rPr lang="es-EC" sz="1800" dirty="0">
                <a:latin typeface="Calibri" panose="020F0502020204030204" pitchFamily="34" charset="0"/>
              </a:rPr>
              <a:t>: 		25 unidades</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Encuestas realizadas: 	50</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Construcciones promedio:	50</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Crecimiento anual:		4,2 %</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Demanda 350 x 25 x 50 x 50 = 21 875 000,00 adoquines</a:t>
            </a:r>
            <a:endParaRPr lang="es-ES" sz="1800" dirty="0">
              <a:latin typeface="Calibri" panose="020F0502020204030204" pitchFamily="34" charset="0"/>
            </a:endParaRPr>
          </a:p>
          <a:p>
            <a:pPr marL="0" indent="0">
              <a:buNone/>
            </a:pPr>
            <a:endParaRPr lang="es-ES" sz="18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fontScale="90000"/>
          </a:bodyPr>
          <a:lstStyle/>
          <a:p>
            <a:pPr algn="r"/>
            <a:r>
              <a:rPr lang="es-ES" sz="2800" b="1" dirty="0" smtClean="0">
                <a:latin typeface="Calibri" pitchFamily="34" charset="0"/>
                <a:cs typeface="Calibri" pitchFamily="34" charset="0"/>
              </a:rPr>
              <a:t>Determinación de la demanda insatisfecha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636588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C" sz="1800" dirty="0">
                <a:latin typeface="Calibri" panose="020F0502020204030204" pitchFamily="34" charset="0"/>
              </a:rPr>
              <a:t>De la investigación de mercado se </a:t>
            </a:r>
            <a:r>
              <a:rPr lang="es-EC" sz="1800" dirty="0" smtClean="0">
                <a:latin typeface="Calibri" panose="020F0502020204030204" pitchFamily="34" charset="0"/>
              </a:rPr>
              <a:t>determinar </a:t>
            </a:r>
            <a:r>
              <a:rPr lang="es-EC" sz="1800" dirty="0">
                <a:latin typeface="Calibri" panose="020F0502020204030204" pitchFamily="34" charset="0"/>
              </a:rPr>
              <a:t>que la demanda del adoquín tradicional para el año 2013 está en el orden de 21 875 000; sin embargo de la investigación de campo tenemos que la demanda de adoquines a base de escombros está en 15 750 000</a:t>
            </a:r>
            <a:r>
              <a:rPr lang="es-EC" sz="1800" dirty="0" smtClean="0">
                <a:latin typeface="Calibri" panose="020F0502020204030204" pitchFamily="34" charset="0"/>
              </a:rPr>
              <a:t>.</a:t>
            </a:r>
          </a:p>
          <a:p>
            <a:pPr marL="0" indent="0" algn="just">
              <a:buNone/>
            </a:pP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Cálculo:</a:t>
            </a:r>
            <a:endParaRPr lang="es-ES" sz="1800" dirty="0">
              <a:latin typeface="Calibri" panose="020F0502020204030204" pitchFamily="34" charset="0"/>
            </a:endParaRPr>
          </a:p>
          <a:p>
            <a:pPr marL="0" indent="0" algn="just">
              <a:buNone/>
            </a:pPr>
            <a:r>
              <a:rPr lang="es-EC" sz="1800" dirty="0">
                <a:latin typeface="Calibri" panose="020F0502020204030204" pitchFamily="34" charset="0"/>
              </a:rPr>
              <a:t>De 21 875 000; el 72% de los constructores desea utilizar éste tipo de adoquín (escombros de construcción) = 15 750 </a:t>
            </a:r>
            <a:r>
              <a:rPr lang="es-EC" sz="1800" dirty="0" smtClean="0">
                <a:latin typeface="Calibri" panose="020F0502020204030204" pitchFamily="34" charset="0"/>
              </a:rPr>
              <a:t>000 unidades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fontScale="90000"/>
          </a:bodyPr>
          <a:lstStyle/>
          <a:p>
            <a:pPr algn="r"/>
            <a:r>
              <a:rPr lang="es-ES" sz="2800" b="1" dirty="0" smtClean="0">
                <a:latin typeface="Calibri" pitchFamily="34" charset="0"/>
                <a:cs typeface="Calibri" pitchFamily="34" charset="0"/>
              </a:rPr>
              <a:t>Determinación de la demanda insatisfecha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449337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1744027" y="2924944"/>
            <a:ext cx="5760640" cy="792088"/>
          </a:xfrm>
        </p:spPr>
        <p:txBody>
          <a:bodyPr>
            <a:normAutofit/>
          </a:bodyPr>
          <a:lstStyle/>
          <a:p>
            <a:pPr algn="ctr"/>
            <a:r>
              <a:rPr lang="es-ES" sz="3200" b="1" dirty="0" smtClean="0">
                <a:latin typeface="Calibri" pitchFamily="34" charset="0"/>
                <a:cs typeface="Calibri" pitchFamily="34" charset="0"/>
              </a:rPr>
              <a:t>Estudio técnico</a:t>
            </a:r>
            <a:endParaRPr lang="es-ES" sz="3200" b="1" dirty="0">
              <a:latin typeface="Calibri" pitchFamily="34" charset="0"/>
              <a:cs typeface="Calibri" pitchFamily="34" charset="0"/>
            </a:endParaRPr>
          </a:p>
        </p:txBody>
      </p:sp>
    </p:spTree>
    <p:extLst>
      <p:ext uri="{BB962C8B-B14F-4D97-AF65-F5344CB8AC3E}">
        <p14:creationId xmlns:p14="http://schemas.microsoft.com/office/powerpoint/2010/main" val="2522778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El mercado potencial para el </a:t>
            </a:r>
            <a:r>
              <a:rPr lang="es-ES" sz="1800" dirty="0" smtClean="0">
                <a:latin typeface="Calibri" panose="020F0502020204030204" pitchFamily="34" charset="0"/>
              </a:rPr>
              <a:t>proyecto, </a:t>
            </a:r>
            <a:r>
              <a:rPr lang="es-ES" sz="1800" dirty="0">
                <a:latin typeface="Calibri" panose="020F0502020204030204" pitchFamily="34" charset="0"/>
              </a:rPr>
              <a:t>serán los </a:t>
            </a:r>
            <a:r>
              <a:rPr lang="es-ES" sz="1800" dirty="0" smtClean="0">
                <a:latin typeface="Calibri" panose="020F0502020204030204" pitchFamily="34" charset="0"/>
              </a:rPr>
              <a:t>proyectos inmobiliarios que se están ejecutando y planificando para la zona de Calderón. </a:t>
            </a:r>
            <a:endParaRPr lang="es-EC" sz="1800" dirty="0">
              <a:latin typeface="Calibri" panose="020F0502020204030204" pitchFamily="34" charset="0"/>
            </a:endParaRPr>
          </a:p>
          <a:p>
            <a:pPr marL="0" indent="0" algn="just">
              <a:buNone/>
            </a:pPr>
            <a:r>
              <a:rPr lang="es-ES" sz="1800" dirty="0">
                <a:latin typeface="Calibri" panose="020F0502020204030204" pitchFamily="34" charset="0"/>
              </a:rPr>
              <a:t> </a:t>
            </a:r>
            <a:endParaRPr lang="es-EC" sz="1800" dirty="0">
              <a:latin typeface="Calibri" panose="020F0502020204030204" pitchFamily="34" charset="0"/>
            </a:endParaRPr>
          </a:p>
          <a:p>
            <a:pPr marL="0" indent="0" algn="just">
              <a:buNone/>
            </a:pPr>
            <a:r>
              <a:rPr lang="es-ES" sz="1800" dirty="0">
                <a:latin typeface="Calibri" panose="020F0502020204030204" pitchFamily="34" charset="0"/>
              </a:rPr>
              <a:t>El mercado insatisfecho para el año 2013 es de </a:t>
            </a:r>
            <a:r>
              <a:rPr lang="es-EC" sz="1800" dirty="0">
                <a:latin typeface="Calibri" panose="020F0502020204030204" pitchFamily="34" charset="0"/>
              </a:rPr>
              <a:t>21 875 000 </a:t>
            </a:r>
            <a:r>
              <a:rPr lang="es-EC" sz="1800" dirty="0" smtClean="0">
                <a:latin typeface="Calibri" panose="020F0502020204030204" pitchFamily="34" charset="0"/>
              </a:rPr>
              <a:t>unidades</a:t>
            </a:r>
            <a:r>
              <a:rPr lang="es-ES" sz="1800" dirty="0" smtClean="0">
                <a:latin typeface="Calibri" panose="020F0502020204030204" pitchFamily="34" charset="0"/>
              </a:rPr>
              <a:t>, </a:t>
            </a:r>
            <a:r>
              <a:rPr lang="es-ES" sz="1800" dirty="0">
                <a:latin typeface="Calibri" panose="020F0502020204030204" pitchFamily="34" charset="0"/>
              </a:rPr>
              <a:t>de los cuales se estima atender al </a:t>
            </a:r>
            <a:r>
              <a:rPr lang="es-ES" sz="1800" dirty="0" smtClean="0">
                <a:latin typeface="Calibri" panose="020F0502020204030204" pitchFamily="34" charset="0"/>
              </a:rPr>
              <a:t>2% </a:t>
            </a:r>
            <a:r>
              <a:rPr lang="es-ES" sz="1800" dirty="0">
                <a:latin typeface="Calibri" panose="020F0502020204030204" pitchFamily="34" charset="0"/>
              </a:rPr>
              <a:t>de esta demanda que representa un total de </a:t>
            </a:r>
            <a:r>
              <a:rPr lang="es-ES" sz="1800" dirty="0" smtClean="0">
                <a:latin typeface="Calibri" panose="020F0502020204030204" pitchFamily="34" charset="0"/>
              </a:rPr>
              <a:t>437 500 unidades anuales</a:t>
            </a:r>
            <a:r>
              <a:rPr lang="es-ES" sz="1800" dirty="0">
                <a:latin typeface="Calibri" panose="020F0502020204030204" pitchFamily="34" charset="0"/>
              </a:rPr>
              <a:t>. </a:t>
            </a:r>
            <a:endParaRPr lang="es-EC"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El mercado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685738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Para la puesta en marcha </a:t>
            </a:r>
            <a:r>
              <a:rPr lang="es-ES" sz="1800" dirty="0" smtClean="0">
                <a:latin typeface="Calibri" panose="020F0502020204030204" pitchFamily="34" charset="0"/>
              </a:rPr>
              <a:t>de la fábrica de adoquines, </a:t>
            </a:r>
            <a:r>
              <a:rPr lang="es-ES" sz="1800" dirty="0">
                <a:latin typeface="Calibri" panose="020F0502020204030204" pitchFamily="34" charset="0"/>
              </a:rPr>
              <a:t>el plan de inversión de la empresa contempla el uso de dos tipos de fuentes de financiamiento: aportaciones de los socios, la cual representa el </a:t>
            </a:r>
            <a:r>
              <a:rPr lang="es-ES" sz="1800" dirty="0" smtClean="0">
                <a:latin typeface="Calibri" panose="020F0502020204030204" pitchFamily="34" charset="0"/>
              </a:rPr>
              <a:t>10% </a:t>
            </a:r>
            <a:r>
              <a:rPr lang="es-ES" sz="1800" dirty="0">
                <a:latin typeface="Calibri" panose="020F0502020204030204" pitchFamily="34" charset="0"/>
              </a:rPr>
              <a:t>del presupuesto de inversión total y el uso de apalancamiento financiero, que representa </a:t>
            </a:r>
            <a:r>
              <a:rPr lang="es-ES" sz="1800" dirty="0" smtClean="0">
                <a:latin typeface="Calibri" panose="020F0502020204030204" pitchFamily="34" charset="0"/>
              </a:rPr>
              <a:t>el 90% </a:t>
            </a:r>
            <a:r>
              <a:rPr lang="es-ES" sz="1800" dirty="0">
                <a:latin typeface="Calibri" panose="020F0502020204030204" pitchFamily="34" charset="0"/>
              </a:rPr>
              <a:t>de la inversión. </a:t>
            </a:r>
            <a:endParaRPr lang="es-EC" sz="1800" dirty="0" smtClean="0">
              <a:latin typeface="Calibri" panose="020F0502020204030204" pitchFamily="34" charset="0"/>
            </a:endParaRP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Dentro </a:t>
            </a:r>
            <a:r>
              <a:rPr lang="es-ES" sz="1800" dirty="0">
                <a:latin typeface="Calibri" panose="020F0502020204030204" pitchFamily="34" charset="0"/>
              </a:rPr>
              <a:t>de las instituciones financieras que se encuentran en la Provincia de Pichincha y que pueden financiar un crédito, está la institución financiera pública Corporación Financiera Nacional (CFN). </a:t>
            </a:r>
            <a:endParaRPr lang="es-ES" sz="1800" dirty="0" smtClean="0">
              <a:latin typeface="Calibri" panose="020F0502020204030204" pitchFamily="34" charset="0"/>
            </a:endParaRP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En </a:t>
            </a:r>
            <a:r>
              <a:rPr lang="es-ES" sz="1800" dirty="0">
                <a:latin typeface="Calibri" panose="020F0502020204030204" pitchFamily="34" charset="0"/>
              </a:rPr>
              <a:t>el DMQ contamos con varias instituciones Financieras, Bancos Privados, Bancos Públicos, Mutualistas, Cooperativas, las mismas que brindan servicios para atender las actividades productivas.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Disponibilidad de recursos financieros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054619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La </a:t>
            </a:r>
            <a:r>
              <a:rPr lang="es-ES" sz="1800" dirty="0">
                <a:latin typeface="Calibri" panose="020F0502020204030204" pitchFamily="34" charset="0"/>
              </a:rPr>
              <a:t>disponibilidad de mano de obra </a:t>
            </a:r>
            <a:r>
              <a:rPr lang="es-ES" sz="1800" dirty="0" smtClean="0">
                <a:latin typeface="Calibri" panose="020F0502020204030204" pitchFamily="34" charset="0"/>
              </a:rPr>
              <a:t>será del </a:t>
            </a:r>
            <a:r>
              <a:rPr lang="es-ES" sz="1800" dirty="0">
                <a:latin typeface="Calibri" panose="020F0502020204030204" pitchFamily="34" charset="0"/>
              </a:rPr>
              <a:t>sector de </a:t>
            </a:r>
            <a:r>
              <a:rPr lang="es-ES" sz="1800" dirty="0" smtClean="0">
                <a:latin typeface="Calibri" panose="020F0502020204030204" pitchFamily="34" charset="0"/>
              </a:rPr>
              <a:t>Calderón, </a:t>
            </a:r>
            <a:r>
              <a:rPr lang="es-ES" sz="1800" dirty="0">
                <a:latin typeface="Calibri" panose="020F0502020204030204" pitchFamily="34" charset="0"/>
              </a:rPr>
              <a:t>ya que el perfil </a:t>
            </a:r>
            <a:r>
              <a:rPr lang="es-ES" sz="1800" dirty="0" smtClean="0">
                <a:latin typeface="Calibri" panose="020F0502020204030204" pitchFamily="34" charset="0"/>
              </a:rPr>
              <a:t>no </a:t>
            </a:r>
            <a:r>
              <a:rPr lang="es-ES" sz="1800" dirty="0">
                <a:latin typeface="Calibri" panose="020F0502020204030204" pitchFamily="34" charset="0"/>
              </a:rPr>
              <a:t>es calificada.</a:t>
            </a:r>
          </a:p>
          <a:p>
            <a:pPr marL="0" indent="0" algn="just">
              <a:buNone/>
            </a:pP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La mano de obra para ejecutar este tipo de empresas en la parte operativa no es calificada, especializada y no muy numerosa; esté factor no afectará directamente en el tamaño del proyecto.</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Disponibilidad de mano de obra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249570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Actualmente </a:t>
            </a:r>
            <a:r>
              <a:rPr lang="es-ES" sz="1800" dirty="0">
                <a:latin typeface="Calibri" panose="020F0502020204030204" pitchFamily="34" charset="0"/>
              </a:rPr>
              <a:t>la mayoría de las empresas que producen adoquines o prefabricados utilizan el mismo proceso en la elaboración, en razón de que las bloqueras son una herencia de generaciones, por eso se utiliza máquinas rudimentarias y por lo general los que trabajan en la elaboración de adoquines, bloques son el grupo familiar, con estos antecedentes la nueva empresa productora de adoquines, en sus instalaciones va utilizar la tecnología actualizada y de punta en la fabricación de adoquines, con la finalidad de no utilizar mucha mano de obra lo cual lleva a tener costos altos en la producción.</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Disponibilidad de tecnología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794028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smtClean="0">
                <a:latin typeface="Calibri" panose="020F0502020204030204" pitchFamily="34" charset="0"/>
              </a:rPr>
              <a:t>Para </a:t>
            </a:r>
            <a:r>
              <a:rPr lang="es-ES" sz="1800" dirty="0">
                <a:latin typeface="Calibri" panose="020F0502020204030204" pitchFamily="34" charset="0"/>
              </a:rPr>
              <a:t>producir un bien o servicio, que cumpla con las especificaciones y normas de calidad requeridas por el mercado demandante, es necesario </a:t>
            </a:r>
            <a:r>
              <a:rPr lang="es-ES" sz="1800" dirty="0" smtClean="0">
                <a:latin typeface="Calibri" panose="020F0502020204030204" pitchFamily="34" charset="0"/>
              </a:rPr>
              <a:t>seleccionar cuidadosamente </a:t>
            </a:r>
            <a:r>
              <a:rPr lang="es-ES" sz="1800" dirty="0">
                <a:latin typeface="Calibri" panose="020F0502020204030204" pitchFamily="34" charset="0"/>
              </a:rPr>
              <a:t>las materias primas e insumos que intervendrán en la fabricación del producto</a:t>
            </a:r>
            <a:r>
              <a:rPr lang="es-ES" sz="1800" dirty="0" smtClean="0">
                <a:latin typeface="Calibri" panose="020F0502020204030204" pitchFamily="34" charset="0"/>
              </a:rPr>
              <a:t>.</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La </a:t>
            </a:r>
            <a:r>
              <a:rPr lang="es-ES" sz="1800" dirty="0">
                <a:latin typeface="Calibri" panose="020F0502020204030204" pitchFamily="34" charset="0"/>
              </a:rPr>
              <a:t>calidad de la materia prima no solo se determina por la calidad del producto a ofrecer, sino que influye además la selección de la tecnología a utilizar en el proceso </a:t>
            </a:r>
            <a:r>
              <a:rPr lang="es-ES" sz="1800" dirty="0" smtClean="0">
                <a:latin typeface="Calibri" panose="020F0502020204030204" pitchFamily="34" charset="0"/>
              </a:rPr>
              <a:t>de </a:t>
            </a:r>
            <a:r>
              <a:rPr lang="es-ES" sz="1800" dirty="0">
                <a:latin typeface="Calibri" panose="020F0502020204030204" pitchFamily="34" charset="0"/>
              </a:rPr>
              <a:t>producción</a:t>
            </a:r>
            <a:r>
              <a:rPr lang="es-ES" sz="1800" dirty="0" smtClean="0">
                <a:latin typeface="Calibri" panose="020F0502020204030204" pitchFamily="34" charset="0"/>
              </a:rPr>
              <a:t>.</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Disponibilidad </a:t>
            </a:r>
            <a:r>
              <a:rPr lang="es-ES" sz="1800" dirty="0">
                <a:latin typeface="Calibri" panose="020F0502020204030204" pitchFamily="34" charset="0"/>
              </a:rPr>
              <a:t>de materia prima; el cemento será comprado directamente a uno de los productores </a:t>
            </a:r>
            <a:r>
              <a:rPr lang="es-ES" sz="1800" dirty="0" smtClean="0">
                <a:latin typeface="Calibri" panose="020F0502020204030204" pitchFamily="34" charset="0"/>
              </a:rPr>
              <a:t>nacionales. </a:t>
            </a:r>
            <a:r>
              <a:rPr lang="es-ES" sz="1800" dirty="0">
                <a:latin typeface="Calibri" panose="020F0502020204030204" pitchFamily="34" charset="0"/>
              </a:rPr>
              <a:t>La arena, el ripio y el polvo vendrán de los escombros que se producen de las construcciones en el Distrito Metropolitano de </a:t>
            </a:r>
            <a:r>
              <a:rPr lang="es-ES" sz="1800" dirty="0" smtClean="0">
                <a:latin typeface="Calibri" panose="020F0502020204030204" pitchFamily="34" charset="0"/>
              </a:rPr>
              <a:t>Quito.</a:t>
            </a:r>
            <a:endParaRPr lang="es-ES" sz="1800" dirty="0">
              <a:latin typeface="Calibri" panose="020F0502020204030204" pitchFamily="34" charset="0"/>
            </a:endParaRP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fontScale="90000"/>
          </a:bodyPr>
          <a:lstStyle/>
          <a:p>
            <a:pPr algn="r"/>
            <a:r>
              <a:rPr lang="es-ES" sz="2800" b="1" dirty="0" smtClean="0">
                <a:latin typeface="Calibri" pitchFamily="34" charset="0"/>
                <a:cs typeface="Calibri" pitchFamily="34" charset="0"/>
              </a:rPr>
              <a:t>Disponibilidad de insumos y materia prima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900529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Se refiere a la empresa cuando esta cumple con la cadena completa de </a:t>
            </a:r>
            <a:r>
              <a:rPr lang="es-ES" sz="1800" dirty="0" smtClean="0">
                <a:latin typeface="Calibri" panose="020F0502020204030204" pitchFamily="34" charset="0"/>
              </a:rPr>
              <a:t>producción, se la expresa </a:t>
            </a:r>
            <a:r>
              <a:rPr lang="es-ES" sz="1800" dirty="0">
                <a:latin typeface="Calibri" panose="020F0502020204030204" pitchFamily="34" charset="0"/>
              </a:rPr>
              <a:t>en diversas unidades como: toneladas/mes, volumen diario, unidades por período de tiempo, horas-máquina, horas-hombre, etc.</a:t>
            </a:r>
          </a:p>
          <a:p>
            <a:pPr marL="0" indent="0" algn="just">
              <a:buNone/>
            </a:pPr>
            <a:r>
              <a:rPr lang="es-ES" sz="1800" dirty="0">
                <a:latin typeface="Calibri" panose="020F0502020204030204" pitchFamily="34" charset="0"/>
              </a:rPr>
              <a:t> </a:t>
            </a:r>
          </a:p>
          <a:p>
            <a:pPr marL="0" indent="0" algn="just">
              <a:buNone/>
            </a:pPr>
            <a:r>
              <a:rPr lang="es-ES" sz="1800" dirty="0" smtClean="0">
                <a:latin typeface="Calibri" panose="020F0502020204030204" pitchFamily="34" charset="0"/>
              </a:rPr>
              <a:t>También </a:t>
            </a:r>
            <a:r>
              <a:rPr lang="es-ES" sz="1800" dirty="0">
                <a:latin typeface="Calibri" panose="020F0502020204030204" pitchFamily="34" charset="0"/>
              </a:rPr>
              <a:t>se puede conocer a la capacidad de producción como:</a:t>
            </a:r>
          </a:p>
          <a:p>
            <a:pPr marL="0" lvl="0" indent="0" algn="just">
              <a:buNone/>
            </a:pPr>
            <a:r>
              <a:rPr lang="es-EC" sz="1800" dirty="0" smtClean="0">
                <a:latin typeface="Calibri" panose="020F0502020204030204" pitchFamily="34" charset="0"/>
              </a:rPr>
              <a:t>	Capacidad </a:t>
            </a:r>
            <a:r>
              <a:rPr lang="es-EC" sz="1800" dirty="0">
                <a:latin typeface="Calibri" panose="020F0502020204030204" pitchFamily="34" charset="0"/>
              </a:rPr>
              <a:t>tecnológica </a:t>
            </a:r>
            <a:endParaRPr lang="es-ES" sz="1800" dirty="0">
              <a:latin typeface="Calibri" panose="020F0502020204030204" pitchFamily="34" charset="0"/>
            </a:endParaRPr>
          </a:p>
          <a:p>
            <a:pPr marL="0" lvl="0" indent="0" algn="just">
              <a:buNone/>
            </a:pPr>
            <a:r>
              <a:rPr lang="es-EC" sz="1800" dirty="0" smtClean="0">
                <a:latin typeface="Calibri" panose="020F0502020204030204" pitchFamily="34" charset="0"/>
              </a:rPr>
              <a:t>	Capacidad </a:t>
            </a:r>
            <a:r>
              <a:rPr lang="es-EC" sz="1800" dirty="0">
                <a:latin typeface="Calibri" panose="020F0502020204030204" pitchFamily="34" charset="0"/>
              </a:rPr>
              <a:t>instalada </a:t>
            </a: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 </a:t>
            </a:r>
          </a:p>
          <a:p>
            <a:pPr marL="0" indent="0" algn="just">
              <a:buNone/>
            </a:pPr>
            <a:r>
              <a:rPr lang="es-ES" sz="1800" dirty="0">
                <a:latin typeface="Calibri" panose="020F0502020204030204" pitchFamily="34" charset="0"/>
              </a:rPr>
              <a:t>El proyecto en el primer año de operación tiene </a:t>
            </a:r>
            <a:r>
              <a:rPr lang="es-ES" sz="1800" dirty="0" smtClean="0">
                <a:latin typeface="Calibri" panose="020F0502020204030204" pitchFamily="34" charset="0"/>
              </a:rPr>
              <a:t>proyectado producir </a:t>
            </a:r>
          </a:p>
          <a:p>
            <a:pPr marL="0" indent="0" algn="just">
              <a:buNone/>
            </a:pPr>
            <a:r>
              <a:rPr lang="es-ES" sz="1800" dirty="0" smtClean="0">
                <a:latin typeface="Calibri" panose="020F0502020204030204" pitchFamily="34" charset="0"/>
              </a:rPr>
              <a:t>1 </a:t>
            </a:r>
            <a:r>
              <a:rPr lang="es-ES" sz="1800" dirty="0">
                <a:latin typeface="Calibri" panose="020F0502020204030204" pitchFamily="34" charset="0"/>
              </a:rPr>
              <a:t>040 000 unidades de adoquines.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Capacidad de producción</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887017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El tamaño óptimo de un proyecto lo definen por su capacidad física o real de producción, de una determinada cantidad de productos por unidad de tiempo, volumen, peso, valor, elaborados en un ciclo de operación de la fábrica. </a:t>
            </a: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Es </a:t>
            </a:r>
            <a:r>
              <a:rPr lang="es-ES" sz="1800" dirty="0">
                <a:latin typeface="Calibri" panose="020F0502020204030204" pitchFamily="34" charset="0"/>
              </a:rPr>
              <a:t>importante la dimensión del proyecto, ya que se lo debe determinar en base a las especificaciones técnicas y áreas mínimas necesarias por el Municipio para este tipo de proyecto. </a:t>
            </a: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Estas </a:t>
            </a:r>
            <a:r>
              <a:rPr lang="es-ES" sz="1800" dirty="0">
                <a:latin typeface="Calibri" panose="020F0502020204030204" pitchFamily="34" charset="0"/>
              </a:rPr>
              <a:t>especificaciones técnicas serán requeridas dependiendo de los aspectos económicos y financieros sobre los montos de inversión que cuenta el proyecto</a:t>
            </a:r>
            <a:r>
              <a:rPr lang="es-EC" sz="1800" dirty="0">
                <a:latin typeface="Calibri" panose="020F0502020204030204" pitchFamily="34" charset="0"/>
              </a:rPr>
              <a:t>.</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Tamaño optimo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331087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1700808"/>
            <a:ext cx="4536504" cy="792088"/>
          </a:xfrm>
        </p:spPr>
        <p:txBody>
          <a:bodyPr>
            <a:normAutofit/>
          </a:bodyPr>
          <a:lstStyle/>
          <a:p>
            <a:pPr algn="r"/>
            <a:r>
              <a:rPr lang="es-ES" sz="2800" b="1" dirty="0" smtClean="0">
                <a:latin typeface="Calibri" pitchFamily="34" charset="0"/>
                <a:cs typeface="Calibri" pitchFamily="34" charset="0"/>
              </a:rPr>
              <a:t>Objetivo general</a:t>
            </a:r>
            <a:endParaRPr lang="es-ES" sz="2800" b="1" dirty="0">
              <a:latin typeface="Calibri" pitchFamily="34" charset="0"/>
              <a:cs typeface="Calibri" pitchFamily="34" charset="0"/>
            </a:endParaRPr>
          </a:p>
        </p:txBody>
      </p:sp>
      <p:sp>
        <p:nvSpPr>
          <p:cNvPr id="3" name="2 Marcador de contenido"/>
          <p:cNvSpPr>
            <a:spLocks noGrp="1"/>
          </p:cNvSpPr>
          <p:nvPr>
            <p:ph sz="quarter" idx="1"/>
          </p:nvPr>
        </p:nvSpPr>
        <p:spPr>
          <a:xfrm>
            <a:off x="1765573" y="2492896"/>
            <a:ext cx="6233120" cy="3188968"/>
          </a:xfrm>
        </p:spPr>
        <p:txBody>
          <a:bodyPr/>
          <a:lstStyle/>
          <a:p>
            <a:pPr marL="0" lvl="0" indent="0" algn="just">
              <a:buNone/>
            </a:pPr>
            <a:r>
              <a:rPr lang="es-ES" sz="2000" dirty="0" smtClean="0">
                <a:latin typeface="Calibri" pitchFamily="34" charset="0"/>
                <a:cs typeface="Calibri" pitchFamily="34" charset="0"/>
              </a:rPr>
              <a:t>Realizar </a:t>
            </a:r>
            <a:r>
              <a:rPr lang="es-ES" sz="2000" dirty="0">
                <a:latin typeface="Calibri" pitchFamily="34" charset="0"/>
                <a:cs typeface="Calibri" pitchFamily="34" charset="0"/>
              </a:rPr>
              <a:t>un estudio de factibilidad en la creación de una empresa para elaborar adoquines fabricados con residuos de construcción, para áreas verdes, comunales y peatonales de los conjuntos habitacionales en la </a:t>
            </a:r>
            <a:r>
              <a:rPr lang="es-ES" sz="2000" dirty="0" smtClean="0">
                <a:latin typeface="Calibri" pitchFamily="34" charset="0"/>
                <a:cs typeface="Calibri" pitchFamily="34" charset="0"/>
              </a:rPr>
              <a:t>Administración </a:t>
            </a:r>
            <a:r>
              <a:rPr lang="es-ES" sz="2000" dirty="0">
                <a:latin typeface="Calibri" pitchFamily="34" charset="0"/>
                <a:cs typeface="Calibri" pitchFamily="34" charset="0"/>
              </a:rPr>
              <a:t>Z</a:t>
            </a:r>
            <a:r>
              <a:rPr lang="es-ES" sz="2000" dirty="0" smtClean="0">
                <a:latin typeface="Calibri" pitchFamily="34" charset="0"/>
                <a:cs typeface="Calibri" pitchFamily="34" charset="0"/>
              </a:rPr>
              <a:t>onal </a:t>
            </a:r>
            <a:r>
              <a:rPr lang="es-ES" sz="2000" dirty="0">
                <a:latin typeface="Calibri" pitchFamily="34" charset="0"/>
                <a:cs typeface="Calibri" pitchFamily="34" charset="0"/>
              </a:rPr>
              <a:t>de </a:t>
            </a:r>
            <a:r>
              <a:rPr lang="es-ES" sz="2000" dirty="0" smtClean="0">
                <a:latin typeface="Calibri" pitchFamily="34" charset="0"/>
                <a:cs typeface="Calibri" pitchFamily="34" charset="0"/>
              </a:rPr>
              <a:t>Calderón</a:t>
            </a:r>
            <a:r>
              <a:rPr lang="es-EC" sz="2000" dirty="0">
                <a:latin typeface="Calibri" pitchFamily="34" charset="0"/>
                <a:cs typeface="Calibri" pitchFamily="34" charset="0"/>
              </a:rPr>
              <a:t>.</a:t>
            </a:r>
            <a:endParaRPr lang="es-ES" sz="2000" dirty="0">
              <a:latin typeface="Calibri" pitchFamily="34" charset="0"/>
              <a:cs typeface="Calibri"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21088"/>
            <a:ext cx="36004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570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Para </a:t>
            </a:r>
            <a:r>
              <a:rPr lang="es-ES" sz="1800" dirty="0">
                <a:latin typeface="Calibri" panose="020F0502020204030204" pitchFamily="34" charset="0"/>
              </a:rPr>
              <a:t>realizar la localización de la fábrica </a:t>
            </a:r>
            <a:r>
              <a:rPr lang="es-ES" sz="1800" dirty="0" smtClean="0">
                <a:latin typeface="Calibri" panose="020F0502020204030204" pitchFamily="34" charset="0"/>
              </a:rPr>
              <a:t>hemos maximizado la </a:t>
            </a:r>
            <a:r>
              <a:rPr lang="es-ES" sz="1800" dirty="0">
                <a:latin typeface="Calibri" panose="020F0502020204030204" pitchFamily="34" charset="0"/>
              </a:rPr>
              <a:t>rentabilidad del proyecto. Por esta razón se tomó principalmente para elegir la ubicación de la planta de producción la cercanía al mercado consumidor que se desea proveer con nuestro producto innovador. </a:t>
            </a:r>
          </a:p>
          <a:p>
            <a:pPr marL="0" indent="0" algn="just">
              <a:buNone/>
            </a:pP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También se </a:t>
            </a:r>
            <a:r>
              <a:rPr lang="es-ES" sz="1800" dirty="0" smtClean="0">
                <a:latin typeface="Calibri" panose="020F0502020204030204" pitchFamily="34" charset="0"/>
              </a:rPr>
              <a:t>considera </a:t>
            </a:r>
            <a:r>
              <a:rPr lang="es-ES" sz="1800" dirty="0">
                <a:latin typeface="Calibri" panose="020F0502020204030204" pitchFamily="34" charset="0"/>
              </a:rPr>
              <a:t>otros criterios: estratégicos, técnicos, legales, tributarios, económicos, sociales, de seguridad, de logística, topográficos y su temporalidad</a:t>
            </a:r>
            <a:r>
              <a:rPr lang="es-ES" sz="1800" dirty="0" smtClean="0">
                <a:latin typeface="Calibri" panose="020F0502020204030204" pitchFamily="34" charset="0"/>
              </a:rPr>
              <a:t>.</a:t>
            </a:r>
          </a:p>
          <a:p>
            <a:pPr marL="0" indent="0" algn="just">
              <a:buNone/>
            </a:pPr>
            <a:endParaRPr lang="es-ES" sz="1800" dirty="0">
              <a:latin typeface="Calibri" panose="020F0502020204030204" pitchFamily="34" charset="0"/>
            </a:endParaRPr>
          </a:p>
          <a:p>
            <a:pPr marL="0" indent="0" algn="just">
              <a:buNone/>
            </a:pPr>
            <a:r>
              <a:rPr lang="es-ES" sz="1800" dirty="0" smtClean="0">
                <a:latin typeface="Calibri" panose="020F0502020204030204" pitchFamily="34" charset="0"/>
              </a:rPr>
              <a:t>Por esta razón el </a:t>
            </a:r>
            <a:r>
              <a:rPr lang="es-ES" sz="1800" dirty="0">
                <a:latin typeface="Calibri" panose="020F0502020204030204" pitchFamily="34" charset="0"/>
              </a:rPr>
              <a:t>proyecto se ubicará en el territorio nacional, Provincia de Pichincha, sector de San Antonio de Pichincha</a:t>
            </a:r>
            <a:r>
              <a:rPr lang="es-ES" sz="1800" dirty="0" smtClean="0">
                <a:latin typeface="Calibri" panose="020F0502020204030204" pitchFamily="34" charset="0"/>
              </a:rPr>
              <a:t>.</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Localización del proyecto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4054738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endParaRPr lang="es-ES" sz="1800" dirty="0" smtClean="0">
              <a:latin typeface="Calibri" panose="020F0502020204030204" pitchFamily="34" charset="0"/>
            </a:endParaRPr>
          </a:p>
          <a:p>
            <a:pPr marL="0" indent="0" algn="just">
              <a:buNone/>
            </a:pPr>
            <a:r>
              <a:rPr lang="es-ES" sz="1800" dirty="0">
                <a:latin typeface="Calibri" panose="020F0502020204030204" pitchFamily="34" charset="0"/>
              </a:rPr>
              <a:t>Se ubicará el proyecto en la Provincia de Pichincha, Parroquia de San Antonio de Pichincha, en razón de que esta zona no es residencial, lo que nos ayuda para el ingreso y tratamiento de los escombros en el proceso de elaboración de la materia prima; y, se encuentra a una corta distancia del sector de Calderón que de acuerdo a las investigaciones de campo realizadas se tiene una gran concentración poblacional y sus índices de crecimientos poblacional son altos, </a:t>
            </a:r>
            <a:r>
              <a:rPr lang="es-ES" sz="1800" dirty="0" smtClean="0">
                <a:latin typeface="Calibri" panose="020F0502020204030204" pitchFamily="34" charset="0"/>
              </a:rPr>
              <a:t>además se </a:t>
            </a:r>
            <a:r>
              <a:rPr lang="es-ES" sz="1800" dirty="0">
                <a:latin typeface="Calibri" panose="020F0502020204030204" pitchFamily="34" charset="0"/>
              </a:rPr>
              <a:t>tiene un incremento en el número de urbanizaciones y edificaciones que se están construyendo para satisfacer las necesidades del mercado.</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Justificación</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38743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Micro localización</a:t>
            </a:r>
            <a:endParaRPr lang="es-ES" sz="2800" b="1" dirty="0">
              <a:latin typeface="Calibri" pitchFamily="34" charset="0"/>
              <a:cs typeface="Calibri" pitchFamily="34" charset="0"/>
            </a:endParaRPr>
          </a:p>
        </p:txBody>
      </p:sp>
      <p:pic>
        <p:nvPicPr>
          <p:cNvPr id="7" name="6 Marcador de contenido"/>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062892"/>
            <a:ext cx="7058025" cy="4199065"/>
          </a:xfrm>
          <a:prstGeom prst="rect">
            <a:avLst/>
          </a:prstGeom>
          <a:noFill/>
          <a:ln>
            <a:noFill/>
          </a:ln>
        </p:spPr>
      </p:pic>
      <p:sp>
        <p:nvSpPr>
          <p:cNvPr id="8" name="47 Rectángulo"/>
          <p:cNvSpPr/>
          <p:nvPr/>
        </p:nvSpPr>
        <p:spPr>
          <a:xfrm>
            <a:off x="6227040" y="4423776"/>
            <a:ext cx="410337" cy="326644"/>
          </a:xfrm>
          <a:custGeom>
            <a:avLst/>
            <a:gdLst>
              <a:gd name="connsiteX0" fmla="*/ 0 w 276225"/>
              <a:gd name="connsiteY0" fmla="*/ 0 h 180340"/>
              <a:gd name="connsiteX1" fmla="*/ 276225 w 276225"/>
              <a:gd name="connsiteY1" fmla="*/ 0 h 180340"/>
              <a:gd name="connsiteX2" fmla="*/ 276225 w 276225"/>
              <a:gd name="connsiteY2" fmla="*/ 180340 h 180340"/>
              <a:gd name="connsiteX3" fmla="*/ 0 w 276225"/>
              <a:gd name="connsiteY3" fmla="*/ 180340 h 180340"/>
              <a:gd name="connsiteX4" fmla="*/ 0 w 276225"/>
              <a:gd name="connsiteY4" fmla="*/ 0 h 180340"/>
              <a:gd name="connsiteX0" fmla="*/ 0 w 276225"/>
              <a:gd name="connsiteY0" fmla="*/ 0 h 241300"/>
              <a:gd name="connsiteX1" fmla="*/ 276225 w 276225"/>
              <a:gd name="connsiteY1" fmla="*/ 0 h 241300"/>
              <a:gd name="connsiteX2" fmla="*/ 264033 w 276225"/>
              <a:gd name="connsiteY2" fmla="*/ 241300 h 241300"/>
              <a:gd name="connsiteX3" fmla="*/ 0 w 276225"/>
              <a:gd name="connsiteY3" fmla="*/ 180340 h 241300"/>
              <a:gd name="connsiteX4" fmla="*/ 0 w 276225"/>
              <a:gd name="connsiteY4" fmla="*/ 0 h 241300"/>
              <a:gd name="connsiteX0" fmla="*/ 0 w 276225"/>
              <a:gd name="connsiteY0" fmla="*/ 0 h 241300"/>
              <a:gd name="connsiteX1" fmla="*/ 276225 w 276225"/>
              <a:gd name="connsiteY1" fmla="*/ 0 h 241300"/>
              <a:gd name="connsiteX2" fmla="*/ 264033 w 276225"/>
              <a:gd name="connsiteY2" fmla="*/ 241300 h 241300"/>
              <a:gd name="connsiteX3" fmla="*/ 0 w 276225"/>
              <a:gd name="connsiteY3" fmla="*/ 94996 h 241300"/>
              <a:gd name="connsiteX4" fmla="*/ 0 w 276225"/>
              <a:gd name="connsiteY4" fmla="*/ 0 h 241300"/>
              <a:gd name="connsiteX0" fmla="*/ 36576 w 276225"/>
              <a:gd name="connsiteY0" fmla="*/ 0 h 326644"/>
              <a:gd name="connsiteX1" fmla="*/ 276225 w 276225"/>
              <a:gd name="connsiteY1" fmla="*/ 85344 h 326644"/>
              <a:gd name="connsiteX2" fmla="*/ 264033 w 276225"/>
              <a:gd name="connsiteY2" fmla="*/ 326644 h 326644"/>
              <a:gd name="connsiteX3" fmla="*/ 0 w 276225"/>
              <a:gd name="connsiteY3" fmla="*/ 180340 h 326644"/>
              <a:gd name="connsiteX4" fmla="*/ 36576 w 276225"/>
              <a:gd name="connsiteY4" fmla="*/ 0 h 326644"/>
              <a:gd name="connsiteX0" fmla="*/ 36576 w 337185"/>
              <a:gd name="connsiteY0" fmla="*/ 0 h 326644"/>
              <a:gd name="connsiteX1" fmla="*/ 337185 w 337185"/>
              <a:gd name="connsiteY1" fmla="*/ 85344 h 326644"/>
              <a:gd name="connsiteX2" fmla="*/ 264033 w 337185"/>
              <a:gd name="connsiteY2" fmla="*/ 326644 h 326644"/>
              <a:gd name="connsiteX3" fmla="*/ 0 w 337185"/>
              <a:gd name="connsiteY3" fmla="*/ 180340 h 326644"/>
              <a:gd name="connsiteX4" fmla="*/ 36576 w 337185"/>
              <a:gd name="connsiteY4" fmla="*/ 0 h 326644"/>
              <a:gd name="connsiteX0" fmla="*/ 109728 w 410337"/>
              <a:gd name="connsiteY0" fmla="*/ 0 h 326644"/>
              <a:gd name="connsiteX1" fmla="*/ 410337 w 410337"/>
              <a:gd name="connsiteY1" fmla="*/ 85344 h 326644"/>
              <a:gd name="connsiteX2" fmla="*/ 337185 w 410337"/>
              <a:gd name="connsiteY2" fmla="*/ 326644 h 326644"/>
              <a:gd name="connsiteX3" fmla="*/ 0 w 410337"/>
              <a:gd name="connsiteY3" fmla="*/ 192532 h 326644"/>
              <a:gd name="connsiteX4" fmla="*/ 109728 w 410337"/>
              <a:gd name="connsiteY4" fmla="*/ 0 h 32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37" h="326644">
                <a:moveTo>
                  <a:pt x="109728" y="0"/>
                </a:moveTo>
                <a:lnTo>
                  <a:pt x="410337" y="85344"/>
                </a:lnTo>
                <a:lnTo>
                  <a:pt x="337185" y="326644"/>
                </a:lnTo>
                <a:lnTo>
                  <a:pt x="0" y="192532"/>
                </a:lnTo>
                <a:lnTo>
                  <a:pt x="109728" y="0"/>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9" name="48 Cuadro de texto"/>
          <p:cNvSpPr txBox="1"/>
          <p:nvPr/>
        </p:nvSpPr>
        <p:spPr>
          <a:xfrm>
            <a:off x="6017553" y="4094211"/>
            <a:ext cx="829310" cy="3295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S" sz="800" dirty="0">
                <a:effectLst/>
                <a:ea typeface="Times New Roman"/>
                <a:cs typeface="Times New Roman"/>
              </a:rPr>
              <a:t>Ubicación del terreno</a:t>
            </a:r>
            <a:endParaRPr lang="es-ES" sz="1100" dirty="0">
              <a:effectLst/>
              <a:ea typeface="Times New Roman"/>
              <a:cs typeface="Times New Roman"/>
            </a:endParaRPr>
          </a:p>
        </p:txBody>
      </p:sp>
    </p:spTree>
    <p:extLst>
      <p:ext uri="{BB962C8B-B14F-4D97-AF65-F5344CB8AC3E}">
        <p14:creationId xmlns:p14="http://schemas.microsoft.com/office/powerpoint/2010/main" val="1481558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sz="quarter" idx="1"/>
            <p:extLst>
              <p:ext uri="{D42A27DB-BD31-4B8C-83A1-F6EECF244321}">
                <p14:modId xmlns:p14="http://schemas.microsoft.com/office/powerpoint/2010/main" val="2461436564"/>
              </p:ext>
            </p:extLst>
          </p:nvPr>
        </p:nvGraphicFramePr>
        <p:xfrm>
          <a:off x="971602" y="2276874"/>
          <a:ext cx="6780943" cy="3528388"/>
        </p:xfrm>
        <a:graphic>
          <a:graphicData uri="http://schemas.openxmlformats.org/drawingml/2006/table">
            <a:tbl>
              <a:tblPr firstRow="1" firstCol="1" bandRow="1">
                <a:tableStyleId>{5C22544A-7EE6-4342-B048-85BDC9FD1C3A}</a:tableStyleId>
              </a:tblPr>
              <a:tblGrid>
                <a:gridCol w="1282078"/>
                <a:gridCol w="625404"/>
                <a:gridCol w="763774"/>
                <a:gridCol w="776283"/>
                <a:gridCol w="775501"/>
                <a:gridCol w="891201"/>
                <a:gridCol w="775501"/>
                <a:gridCol w="891201"/>
              </a:tblGrid>
              <a:tr h="476219">
                <a:tc>
                  <a:txBody>
                    <a:bodyPr/>
                    <a:lstStyle/>
                    <a:p>
                      <a:pPr algn="ctr">
                        <a:lnSpc>
                          <a:spcPct val="115000"/>
                        </a:lnSpc>
                        <a:spcBef>
                          <a:spcPts val="1200"/>
                        </a:spcBef>
                        <a:spcAft>
                          <a:spcPts val="1200"/>
                        </a:spcAft>
                      </a:pPr>
                      <a:r>
                        <a:rPr lang="es-EC" sz="1100" dirty="0">
                          <a:effectLst/>
                          <a:latin typeface="Calibri" panose="020F0502020204030204" pitchFamily="34" charset="0"/>
                        </a:rPr>
                        <a:t>FACTOR</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PESO</a:t>
                      </a:r>
                      <a:endParaRPr lang="es-ES" sz="1100" dirty="0">
                        <a:effectLst/>
                        <a:latin typeface="Calibri" panose="020F0502020204030204" pitchFamily="34" charset="0"/>
                        <a:ea typeface="Times New Roman"/>
                        <a:cs typeface="Times New Roman"/>
                      </a:endParaRPr>
                    </a:p>
                  </a:txBody>
                  <a:tcPr marL="44450" marR="44450" marT="0" marB="0" anchor="ctr"/>
                </a:tc>
                <a:tc gridSpan="2">
                  <a:txBody>
                    <a:bodyPr/>
                    <a:lstStyle/>
                    <a:p>
                      <a:pPr algn="ctr">
                        <a:lnSpc>
                          <a:spcPct val="115000"/>
                        </a:lnSpc>
                        <a:spcBef>
                          <a:spcPts val="1200"/>
                        </a:spcBef>
                        <a:spcAft>
                          <a:spcPts val="1200"/>
                        </a:spcAft>
                      </a:pPr>
                      <a:r>
                        <a:rPr lang="es-EC" sz="1100" dirty="0">
                          <a:effectLst/>
                          <a:latin typeface="Calibri" panose="020F0502020204030204" pitchFamily="34" charset="0"/>
                        </a:rPr>
                        <a:t>MARIANITAS</a:t>
                      </a:r>
                      <a:endParaRPr lang="es-ES" sz="11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1200"/>
                        </a:spcAft>
                      </a:pPr>
                      <a:r>
                        <a:rPr lang="es-EC" sz="1100" dirty="0">
                          <a:effectLst/>
                          <a:latin typeface="Calibri" panose="020F0502020204030204" pitchFamily="34" charset="0"/>
                        </a:rPr>
                        <a:t>SAN ANTONIO DE PICHINCHA</a:t>
                      </a:r>
                      <a:endParaRPr lang="es-ES" sz="11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1200"/>
                        </a:spcAft>
                      </a:pPr>
                      <a:r>
                        <a:rPr lang="es-EC" sz="1100" dirty="0">
                          <a:effectLst/>
                          <a:latin typeface="Calibri" panose="020F0502020204030204" pitchFamily="34" charset="0"/>
                        </a:rPr>
                        <a:t>PIFO</a:t>
                      </a:r>
                      <a:endParaRPr lang="es-ES" sz="11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r>
              <a:tr h="501637">
                <a:tc>
                  <a:txBody>
                    <a:bodyPr/>
                    <a:lstStyle/>
                    <a:p>
                      <a:pPr>
                        <a:lnSpc>
                          <a:spcPct val="115000"/>
                        </a:lnSpc>
                      </a:pPr>
                      <a:endParaRPr lang="es-ES" sz="1100" dirty="0">
                        <a:effectLst/>
                        <a:latin typeface="Calibri" panose="020F0502020204030204" pitchFamily="34" charset="0"/>
                      </a:endParaRPr>
                    </a:p>
                  </a:txBody>
                  <a:tcPr marL="44450" marR="44450" marT="0" marB="0" anchor="ctr"/>
                </a:tc>
                <a:tc>
                  <a:txBody>
                    <a:bodyPr/>
                    <a:lstStyle/>
                    <a:p>
                      <a:pPr>
                        <a:lnSpc>
                          <a:spcPct val="115000"/>
                        </a:lnSpc>
                      </a:pPr>
                      <a:endParaRPr lang="es-ES" sz="1100" dirty="0">
                        <a:effectLst/>
                        <a:latin typeface="Calibri" panose="020F0502020204030204" pitchFamily="34" charset="0"/>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Calificación</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Promedio ponderado</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Calificación</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Promedio ponderado</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Calificación</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Promedio ponderado</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Área de terreno</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0,20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6</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1,2</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1,8</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Infraestructura</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0,9</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Accesos</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6</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0,6</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7</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0,7</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Servicios básicos</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0,05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0,4</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0,4</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0,4</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Mercado objetivo</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0,15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1,2</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7</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1,05</a:t>
                      </a:r>
                      <a:endParaRPr lang="es-ES" sz="1100" dirty="0">
                        <a:effectLst/>
                        <a:latin typeface="Calibri" panose="020F0502020204030204" pitchFamily="34" charset="0"/>
                        <a:ea typeface="Times New Roman"/>
                        <a:cs typeface="Times New Roman"/>
                      </a:endParaRPr>
                    </a:p>
                  </a:txBody>
                  <a:tcPr marL="44450" marR="44450" marT="0" marB="0" anchor="ctr"/>
                </a:tc>
              </a:tr>
              <a:tr h="476219">
                <a:tc>
                  <a:txBody>
                    <a:bodyPr/>
                    <a:lstStyle/>
                    <a:p>
                      <a:pPr>
                        <a:lnSpc>
                          <a:spcPct val="115000"/>
                        </a:lnSpc>
                        <a:spcBef>
                          <a:spcPts val="1200"/>
                        </a:spcBef>
                        <a:spcAft>
                          <a:spcPts val="1200"/>
                        </a:spcAft>
                      </a:pPr>
                      <a:r>
                        <a:rPr lang="es-EC" sz="1100" dirty="0">
                          <a:effectLst/>
                          <a:latin typeface="Calibri" panose="020F0502020204030204" pitchFamily="34" charset="0"/>
                        </a:rPr>
                        <a:t>Factores ambientales</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6</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0,6</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0,9</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6</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0,6</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Materia prima</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0,15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7</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1,2</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7</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1,05</a:t>
                      </a:r>
                      <a:endParaRPr lang="es-ES" sz="1100" dirty="0">
                        <a:effectLst/>
                        <a:latin typeface="Calibri" panose="020F0502020204030204" pitchFamily="34" charset="0"/>
                        <a:ea typeface="Times New Roman"/>
                        <a:cs typeface="Times New Roman"/>
                      </a:endParaRPr>
                    </a:p>
                  </a:txBody>
                  <a:tcPr marL="44450" marR="44450" marT="0" marB="0" anchor="ctr"/>
                </a:tc>
              </a:tr>
              <a:tr h="250817">
                <a:tc>
                  <a:txBody>
                    <a:bodyPr/>
                    <a:lstStyle/>
                    <a:p>
                      <a:pPr>
                        <a:lnSpc>
                          <a:spcPct val="115000"/>
                        </a:lnSpc>
                        <a:spcBef>
                          <a:spcPts val="1200"/>
                        </a:spcBef>
                        <a:spcAft>
                          <a:spcPts val="1200"/>
                        </a:spcAft>
                      </a:pPr>
                      <a:r>
                        <a:rPr lang="es-EC" sz="1100" dirty="0">
                          <a:effectLst/>
                          <a:latin typeface="Calibri" panose="020F0502020204030204" pitchFamily="34" charset="0"/>
                        </a:rPr>
                        <a:t>Mano de obra</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0,15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1,5</a:t>
                      </a:r>
                      <a:endParaRPr lang="es-ES" sz="1100" dirty="0">
                        <a:effectLst/>
                        <a:latin typeface="Calibri" panose="020F0502020204030204" pitchFamily="34" charset="0"/>
                        <a:ea typeface="Times New Roman"/>
                        <a:cs typeface="Times New Roman"/>
                      </a:endParaRPr>
                    </a:p>
                  </a:txBody>
                  <a:tcPr marL="44450" marR="44450" marT="0" marB="0" anchor="ctr"/>
                </a:tc>
              </a:tr>
              <a:tr h="318594">
                <a:tc>
                  <a:txBody>
                    <a:bodyPr/>
                    <a:lstStyle/>
                    <a:p>
                      <a:pPr algn="r">
                        <a:lnSpc>
                          <a:spcPct val="115000"/>
                        </a:lnSpc>
                        <a:spcBef>
                          <a:spcPts val="1200"/>
                        </a:spcBef>
                        <a:spcAft>
                          <a:spcPts val="1200"/>
                        </a:spcAft>
                      </a:pPr>
                      <a:r>
                        <a:rPr lang="es-EC" sz="1100" dirty="0">
                          <a:effectLst/>
                          <a:latin typeface="Calibri" panose="020F0502020204030204" pitchFamily="34" charset="0"/>
                        </a:rPr>
                        <a:t>TOTAL</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1,00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100" dirty="0">
                        <a:effectLst/>
                        <a:latin typeface="Calibri" panose="020F0502020204030204" pitchFamily="34" charset="0"/>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7,75</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100" dirty="0">
                        <a:effectLst/>
                        <a:latin typeface="Calibri" panose="020F0502020204030204" pitchFamily="34" charset="0"/>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8,70</a:t>
                      </a:r>
                      <a:endParaRPr lang="es-ES" sz="11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100" dirty="0">
                        <a:effectLst/>
                        <a:latin typeface="Calibri" panose="020F0502020204030204" pitchFamily="34" charset="0"/>
                      </a:endParaRPr>
                    </a:p>
                  </a:txBody>
                  <a:tcPr marL="44450" marR="44450" marT="0" marB="0" anchor="ctr"/>
                </a:tc>
                <a:tc>
                  <a:txBody>
                    <a:bodyPr/>
                    <a:lstStyle/>
                    <a:p>
                      <a:pPr algn="ctr">
                        <a:lnSpc>
                          <a:spcPct val="115000"/>
                        </a:lnSpc>
                        <a:spcBef>
                          <a:spcPts val="1200"/>
                        </a:spcBef>
                        <a:spcAft>
                          <a:spcPts val="1200"/>
                        </a:spcAft>
                      </a:pPr>
                      <a:r>
                        <a:rPr lang="es-EC" sz="1100" dirty="0">
                          <a:effectLst/>
                          <a:latin typeface="Calibri" panose="020F0502020204030204" pitchFamily="34" charset="0"/>
                        </a:rPr>
                        <a:t>8,00</a:t>
                      </a:r>
                      <a:endParaRPr lang="es-ES" sz="1100" dirty="0">
                        <a:effectLst/>
                        <a:latin typeface="Calibri" panose="020F0502020204030204" pitchFamily="34" charset="0"/>
                        <a:ea typeface="Times New Roman"/>
                        <a:cs typeface="Times New Roman"/>
                      </a:endParaRPr>
                    </a:p>
                  </a:txBody>
                  <a:tcPr marL="44450" marR="44450" marT="0" marB="0" anchor="ctr"/>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Matriz de localización</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906823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buNone/>
            </a:pPr>
            <a:r>
              <a:rPr lang="es-ES" sz="1800" b="1" dirty="0" smtClean="0">
                <a:latin typeface="Calibri" panose="020F0502020204030204" pitchFamily="34" charset="0"/>
              </a:rPr>
              <a:t>Mano </a:t>
            </a:r>
            <a:r>
              <a:rPr lang="es-ES" sz="1800" b="1" dirty="0">
                <a:latin typeface="Calibri" panose="020F0502020204030204" pitchFamily="34" charset="0"/>
              </a:rPr>
              <a:t>de Obra </a:t>
            </a:r>
          </a:p>
          <a:p>
            <a:pPr marL="0" indent="0" algn="just">
              <a:buNone/>
            </a:pPr>
            <a:r>
              <a:rPr lang="es-ES" sz="1800" dirty="0" smtClean="0">
                <a:latin typeface="Calibri" panose="020F0502020204030204" pitchFamily="34" charset="0"/>
              </a:rPr>
              <a:t>Se va a trabajar </a:t>
            </a:r>
            <a:r>
              <a:rPr lang="es-ES" sz="1800" dirty="0">
                <a:latin typeface="Calibri" panose="020F0502020204030204" pitchFamily="34" charset="0"/>
              </a:rPr>
              <a:t>con máquinas grandes la mano de obra es mínima y significa bajos costos de operación respecto de la producción.</a:t>
            </a:r>
          </a:p>
          <a:p>
            <a:pPr marL="0" indent="0">
              <a:buNone/>
            </a:pPr>
            <a:r>
              <a:rPr lang="es-ES" sz="1800" dirty="0" smtClean="0">
                <a:latin typeface="Calibri" panose="020F0502020204030204" pitchFamily="34" charset="0"/>
              </a:rPr>
              <a:t>El </a:t>
            </a:r>
            <a:r>
              <a:rPr lang="es-ES" sz="1800" dirty="0">
                <a:latin typeface="Calibri" panose="020F0502020204030204" pitchFamily="34" charset="0"/>
              </a:rPr>
              <a:t>personal que se va </a:t>
            </a:r>
            <a:r>
              <a:rPr lang="es-ES" sz="1800" dirty="0" smtClean="0">
                <a:latin typeface="Calibri" panose="020F0502020204030204" pitchFamily="34" charset="0"/>
              </a:rPr>
              <a:t>utilizar </a:t>
            </a:r>
            <a:r>
              <a:rPr lang="es-ES" sz="1800" dirty="0">
                <a:latin typeface="Calibri" panose="020F0502020204030204" pitchFamily="34" charset="0"/>
              </a:rPr>
              <a:t>en la empresa es el siguiente</a:t>
            </a:r>
            <a:r>
              <a:rPr lang="es-ES" sz="1800" dirty="0" smtClean="0">
                <a:latin typeface="Calibri" panose="020F0502020204030204" pitchFamily="34" charset="0"/>
              </a:rPr>
              <a:t>:</a:t>
            </a:r>
          </a:p>
          <a:p>
            <a:pPr marL="0" indent="0">
              <a:buNone/>
            </a:pPr>
            <a:endParaRPr lang="es-ES" sz="1800" dirty="0">
              <a:latin typeface="Calibri" panose="020F0502020204030204" pitchFamily="34" charset="0"/>
            </a:endParaRPr>
          </a:p>
          <a:p>
            <a:pPr marL="0" indent="0" algn="ctr">
              <a:buNone/>
            </a:pPr>
            <a:r>
              <a:rPr lang="es-ES" sz="1800" dirty="0" smtClean="0">
                <a:latin typeface="Calibri" panose="020F0502020204030204" pitchFamily="34" charset="0"/>
              </a:rPr>
              <a:t>Costo anual</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Los requerimientos</a:t>
            </a:r>
            <a:endParaRPr lang="es-ES" sz="2800" b="1" dirty="0">
              <a:latin typeface="Calibri" pitchFamily="34" charset="0"/>
              <a:cs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559585745"/>
              </p:ext>
            </p:extLst>
          </p:nvPr>
        </p:nvGraphicFramePr>
        <p:xfrm>
          <a:off x="827583" y="4155715"/>
          <a:ext cx="7200802" cy="1927860"/>
        </p:xfrm>
        <a:graphic>
          <a:graphicData uri="http://schemas.openxmlformats.org/drawingml/2006/table">
            <a:tbl>
              <a:tblPr firstRow="1" firstCol="1" bandRow="1">
                <a:tableStyleId>{5C22544A-7EE6-4342-B048-85BDC9FD1C3A}</a:tableStyleId>
              </a:tblPr>
              <a:tblGrid>
                <a:gridCol w="768363"/>
                <a:gridCol w="868702"/>
                <a:gridCol w="727286"/>
                <a:gridCol w="717185"/>
                <a:gridCol w="858601"/>
                <a:gridCol w="767691"/>
                <a:gridCol w="767691"/>
                <a:gridCol w="903046"/>
                <a:gridCol w="822237"/>
              </a:tblGrid>
              <a:tr h="285750">
                <a:tc>
                  <a:txBody>
                    <a:bodyPr/>
                    <a:lstStyle/>
                    <a:p>
                      <a:pPr algn="ctr">
                        <a:lnSpc>
                          <a:spcPct val="115000"/>
                        </a:lnSpc>
                        <a:spcAft>
                          <a:spcPts val="0"/>
                        </a:spcAft>
                      </a:pPr>
                      <a:r>
                        <a:rPr lang="es-ES" sz="1000" dirty="0">
                          <a:effectLst/>
                          <a:latin typeface="Calibri" panose="020F0502020204030204" pitchFamily="34" charset="0"/>
                        </a:rPr>
                        <a:t>PERSONAL</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SUELDO Y SALARIO</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CANTIDAD</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DÉCIMO TERCERO</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DÉCIMO CUARTO</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APORTE PATRONAL</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FONDO RESERVA</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VACACIONES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ANUAL</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Gerente</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$ 2.000,00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$ 2.000,00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$ 2.916,00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$ 2.000,00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$ 1.000,00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$ 32.234,00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Supervisor</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$ 1.500,00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$ 1.500,00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$ 2.187,00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$ 1.500,00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$ 750,00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$ 24.255,00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Secretaría</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$ 874,80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$ 9.892,80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Contador / Tesorero</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$ 1.200,00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$ 1.200,00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$ 1.749,60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$ 1.200,00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$ 19.467,60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Vendedor</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$ 350,00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2</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$ 700,00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$ 1.020,60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$ 700,00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$ 175,00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$ 11.313,60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Chofer</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2</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$ 1.200,00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$ 1.749,60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$ 1.200,00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$ 19.167,60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Peones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$ 450,00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5</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$ 2.250,00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$ 318,00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$ 3.280,50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$ 2.250,00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$ 225,00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115000"/>
                        </a:lnSpc>
                        <a:spcAft>
                          <a:spcPts val="0"/>
                        </a:spcAft>
                      </a:pPr>
                      <a:r>
                        <a:rPr lang="es-ES" sz="1000" dirty="0">
                          <a:effectLst/>
                          <a:latin typeface="Calibri" panose="020F0502020204030204" pitchFamily="34" charset="0"/>
                        </a:rPr>
                        <a:t>$ 35.323,50</a:t>
                      </a:r>
                      <a:endParaRPr lang="es-ES" sz="10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$ 151.654,10</a:t>
                      </a:r>
                      <a:endParaRPr lang="es-ES" sz="1000" dirty="0">
                        <a:effectLst/>
                        <a:latin typeface="Calibri" panose="020F0502020204030204" pitchFamily="34" charset="0"/>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312624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buNone/>
            </a:pPr>
            <a:r>
              <a:rPr lang="es-ES" sz="1800" b="1" dirty="0" smtClean="0">
                <a:latin typeface="Calibri" panose="020F0502020204030204" pitchFamily="34" charset="0"/>
              </a:rPr>
              <a:t>Maquinaría  </a:t>
            </a:r>
            <a:endParaRPr lang="es-ES" sz="1800" b="1" dirty="0">
              <a:latin typeface="Calibri" panose="020F0502020204030204" pitchFamily="34" charset="0"/>
            </a:endParaRPr>
          </a:p>
          <a:p>
            <a:pPr marL="0" indent="0" algn="just">
              <a:buNone/>
            </a:pPr>
            <a:r>
              <a:rPr lang="es-ES" sz="1800" dirty="0">
                <a:latin typeface="Calibri" panose="020F0502020204030204" pitchFamily="34" charset="0"/>
              </a:rPr>
              <a:t>Para la elaboración de los adoquines vamos a necesitar el siguiente equipo:</a:t>
            </a:r>
          </a:p>
          <a:p>
            <a:pPr marL="0" indent="0" algn="ctr">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Los requerimientos</a:t>
            </a:r>
            <a:endParaRPr lang="es-ES" sz="2800" b="1" dirty="0">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557513532"/>
              </p:ext>
            </p:extLst>
          </p:nvPr>
        </p:nvGraphicFramePr>
        <p:xfrm>
          <a:off x="1485900" y="3251200"/>
          <a:ext cx="6038428" cy="2523744"/>
        </p:xfrm>
        <a:graphic>
          <a:graphicData uri="http://schemas.openxmlformats.org/drawingml/2006/table">
            <a:tbl>
              <a:tblPr firstRow="1" firstCol="1" bandRow="1">
                <a:tableStyleId>{5C22544A-7EE6-4342-B048-85BDC9FD1C3A}</a:tableStyleId>
              </a:tblPr>
              <a:tblGrid>
                <a:gridCol w="1871062"/>
                <a:gridCol w="1310452"/>
                <a:gridCol w="805832"/>
                <a:gridCol w="1087201"/>
                <a:gridCol w="963881"/>
              </a:tblGrid>
              <a:tr h="142875">
                <a:tc>
                  <a:txBody>
                    <a:bodyPr/>
                    <a:lstStyle/>
                    <a:p>
                      <a:pPr>
                        <a:lnSpc>
                          <a:spcPct val="115000"/>
                        </a:lnSpc>
                        <a:spcAft>
                          <a:spcPts val="0"/>
                        </a:spcAft>
                      </a:pPr>
                      <a:r>
                        <a:rPr lang="es-ES" sz="1200" dirty="0">
                          <a:effectLst/>
                          <a:latin typeface="Calibri" panose="020F0502020204030204" pitchFamily="34" charset="0"/>
                        </a:rPr>
                        <a:t>MAQUINARIA Y EQUIPO</a:t>
                      </a:r>
                      <a:endParaRPr lang="es-ES" sz="1200" dirty="0">
                        <a:effectLst/>
                        <a:latin typeface="Calibri" panose="020F0502020204030204" pitchFamily="34" charset="0"/>
                        <a:ea typeface="Times New Roman"/>
                        <a:cs typeface="Times New Roman"/>
                      </a:endParaRPr>
                    </a:p>
                  </a:txBody>
                  <a:tcPr marL="44450" marR="44450" marT="0" marB="0" anchor="ctr"/>
                </a:tc>
                <a:tc gridSpan="3">
                  <a:txBody>
                    <a:bodyPr/>
                    <a:lstStyle/>
                    <a:p>
                      <a:pPr algn="ct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1200" dirty="0">
                          <a:effectLst/>
                          <a:latin typeface="Calibri" panose="020F0502020204030204" pitchFamily="34" charset="0"/>
                        </a:rPr>
                        <a:t>$ 475.000,00</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gn="ctr">
                        <a:lnSpc>
                          <a:spcPct val="115000"/>
                        </a:lnSpc>
                        <a:spcAft>
                          <a:spcPts val="0"/>
                        </a:spcAft>
                      </a:pPr>
                      <a:r>
                        <a:rPr lang="es-ES" sz="1200" dirty="0">
                          <a:effectLst/>
                          <a:latin typeface="Calibri" panose="020F0502020204030204" pitchFamily="34" charset="0"/>
                        </a:rPr>
                        <a:t>DESCRIPCIÓN</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VALOR UNITARIO</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CANTIDAD</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VALOR TOTAL</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Camioneta </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Mezcladora 10 Hp</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2</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Prensa + moldes (adoquín)</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5</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Coche elevador</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Cama vibradora</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3</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Volquete 12 m3</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$ 90.000,00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$ 90.000,00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Retroexcavadoras Cargadoras</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$ 120.000,00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$ 120.000,00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Camión 5 ton</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Trituradora y separadora</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591042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buNone/>
            </a:pPr>
            <a:r>
              <a:rPr lang="es-ES" sz="1800" b="1" dirty="0" smtClean="0">
                <a:latin typeface="Calibri" panose="020F0502020204030204" pitchFamily="34" charset="0"/>
              </a:rPr>
              <a:t>Maquinaría  </a:t>
            </a:r>
            <a:endParaRPr lang="es-ES" sz="1800" b="1" dirty="0">
              <a:latin typeface="Calibri" panose="020F0502020204030204" pitchFamily="34" charset="0"/>
            </a:endParaRPr>
          </a:p>
          <a:p>
            <a:pPr marL="0" indent="0" algn="just">
              <a:buNone/>
            </a:pPr>
            <a:r>
              <a:rPr lang="es-ES" sz="1800" dirty="0">
                <a:latin typeface="Calibri" panose="020F0502020204030204" pitchFamily="34" charset="0"/>
              </a:rPr>
              <a:t>Para la elaboración de los adoquines vamos a necesitar el siguiente equipo:</a:t>
            </a:r>
          </a:p>
          <a:p>
            <a:pPr marL="0" indent="0" algn="ctr">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Los requerimientos</a:t>
            </a:r>
            <a:endParaRPr lang="es-ES" sz="2800" b="1" dirty="0">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482177688"/>
              </p:ext>
            </p:extLst>
          </p:nvPr>
        </p:nvGraphicFramePr>
        <p:xfrm>
          <a:off x="1485900" y="3251200"/>
          <a:ext cx="6038428" cy="2523744"/>
        </p:xfrm>
        <a:graphic>
          <a:graphicData uri="http://schemas.openxmlformats.org/drawingml/2006/table">
            <a:tbl>
              <a:tblPr firstRow="1" firstCol="1" bandRow="1">
                <a:tableStyleId>{5C22544A-7EE6-4342-B048-85BDC9FD1C3A}</a:tableStyleId>
              </a:tblPr>
              <a:tblGrid>
                <a:gridCol w="1871062"/>
                <a:gridCol w="1310452"/>
                <a:gridCol w="805832"/>
                <a:gridCol w="1087201"/>
                <a:gridCol w="963881"/>
              </a:tblGrid>
              <a:tr h="142875">
                <a:tc>
                  <a:txBody>
                    <a:bodyPr/>
                    <a:lstStyle/>
                    <a:p>
                      <a:pPr>
                        <a:lnSpc>
                          <a:spcPct val="115000"/>
                        </a:lnSpc>
                        <a:spcAft>
                          <a:spcPts val="0"/>
                        </a:spcAft>
                      </a:pPr>
                      <a:r>
                        <a:rPr lang="es-ES" sz="1200" dirty="0">
                          <a:effectLst/>
                          <a:latin typeface="Calibri" panose="020F0502020204030204" pitchFamily="34" charset="0"/>
                        </a:rPr>
                        <a:t>MAQUINARIA Y EQUIPO</a:t>
                      </a:r>
                      <a:endParaRPr lang="es-ES" sz="1200" dirty="0">
                        <a:effectLst/>
                        <a:latin typeface="Calibri" panose="020F0502020204030204" pitchFamily="34" charset="0"/>
                        <a:ea typeface="Times New Roman"/>
                        <a:cs typeface="Times New Roman"/>
                      </a:endParaRPr>
                    </a:p>
                  </a:txBody>
                  <a:tcPr marL="44450" marR="44450" marT="0" marB="0" anchor="ctr"/>
                </a:tc>
                <a:tc gridSpan="3">
                  <a:txBody>
                    <a:bodyPr/>
                    <a:lstStyle/>
                    <a:p>
                      <a:pPr algn="ct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1200" dirty="0">
                          <a:effectLst/>
                          <a:latin typeface="Calibri" panose="020F0502020204030204" pitchFamily="34" charset="0"/>
                        </a:rPr>
                        <a:t>$ 475.000,00</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gn="ctr">
                        <a:lnSpc>
                          <a:spcPct val="115000"/>
                        </a:lnSpc>
                        <a:spcAft>
                          <a:spcPts val="0"/>
                        </a:spcAft>
                      </a:pPr>
                      <a:r>
                        <a:rPr lang="es-ES" sz="1200" dirty="0">
                          <a:effectLst/>
                          <a:latin typeface="Calibri" panose="020F0502020204030204" pitchFamily="34" charset="0"/>
                        </a:rPr>
                        <a:t>DESCRIPCIÓN</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VALOR UNITARIO</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CANTIDAD</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VALOR TOTAL</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Camioneta </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Mezcladora 10 Hp</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2</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Prensa + moldes (adoquín)</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5</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Coche elevador</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Cama vibradora</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3</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Volquete 12 m3</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$ 90.000,00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$ 90.000,00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Retroexcavadoras Cargadoras</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$ 120.000,00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$ 120.000,00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Camión 5 ton</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$ 25.000,00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r h="142875">
                <a:tc>
                  <a:txBody>
                    <a:bodyPr/>
                    <a:lstStyle/>
                    <a:p>
                      <a:pPr>
                        <a:lnSpc>
                          <a:spcPct val="115000"/>
                        </a:lnSpc>
                        <a:spcAft>
                          <a:spcPts val="0"/>
                        </a:spcAft>
                      </a:pPr>
                      <a:r>
                        <a:rPr lang="es-ES" sz="1200" dirty="0">
                          <a:effectLst/>
                          <a:latin typeface="Calibri" panose="020F0502020204030204" pitchFamily="34" charset="0"/>
                        </a:rPr>
                        <a:t>Trituradora y separadora</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200" dirty="0">
                          <a:effectLst/>
                          <a:latin typeface="Calibri" panose="020F0502020204030204" pitchFamily="34" charset="0"/>
                        </a:rPr>
                        <a:t> </a:t>
                      </a:r>
                      <a:endParaRPr lang="es-ES" sz="1200" dirty="0">
                        <a:effectLst/>
                        <a:latin typeface="Calibri" panose="020F0502020204030204" pitchFamily="34" charset="0"/>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8829180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buNone/>
            </a:pPr>
            <a:endParaRPr lang="es-ES" sz="1800" b="1" dirty="0" smtClean="0">
              <a:latin typeface="Calibri" panose="020F0502020204030204" pitchFamily="34" charset="0"/>
            </a:endParaRPr>
          </a:p>
          <a:p>
            <a:pPr marL="0" indent="0">
              <a:buNone/>
            </a:pPr>
            <a:r>
              <a:rPr lang="es-ES" sz="1800" b="1" dirty="0" smtClean="0">
                <a:latin typeface="Calibri" panose="020F0502020204030204" pitchFamily="34" charset="0"/>
              </a:rPr>
              <a:t>Insumos </a:t>
            </a:r>
            <a:r>
              <a:rPr lang="es-ES" sz="1800" b="1" dirty="0">
                <a:latin typeface="Calibri" panose="020F0502020204030204" pitchFamily="34" charset="0"/>
              </a:rPr>
              <a:t>, materias primas, etc.  </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Los </a:t>
            </a:r>
            <a:r>
              <a:rPr lang="es-ES" sz="1800" dirty="0">
                <a:latin typeface="Calibri" panose="020F0502020204030204" pitchFamily="34" charset="0"/>
              </a:rPr>
              <a:t>principales insumos a utilizarse en el proyecto son los escombros de las construcciones de los cuales se les somete a un proceso de clasificación y separación. Seleccionado el material se lo procesa para obtener la arena y </a:t>
            </a:r>
            <a:r>
              <a:rPr lang="es-ES" sz="1800" dirty="0" smtClean="0">
                <a:latin typeface="Calibri" panose="020F0502020204030204" pitchFamily="34" charset="0"/>
              </a:rPr>
              <a:t>chispa, el cemento y los aditivos.</a:t>
            </a: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Los requerimientos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003966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buNone/>
            </a:pPr>
            <a:endParaRPr lang="es-ES" sz="1800" b="1" dirty="0" smtClean="0">
              <a:latin typeface="Calibri" panose="020F0502020204030204" pitchFamily="34" charset="0"/>
            </a:endParaRPr>
          </a:p>
          <a:p>
            <a:pPr marL="0" indent="0">
              <a:buNone/>
            </a:pPr>
            <a:r>
              <a:rPr lang="es-ES" sz="1800" b="1" dirty="0" smtClean="0">
                <a:latin typeface="Calibri" panose="020F0502020204030204" pitchFamily="34" charset="0"/>
              </a:rPr>
              <a:t>Insumos </a:t>
            </a:r>
            <a:r>
              <a:rPr lang="es-ES" sz="1800" b="1" dirty="0">
                <a:latin typeface="Calibri" panose="020F0502020204030204" pitchFamily="34" charset="0"/>
              </a:rPr>
              <a:t>, materias primas, etc.  </a:t>
            </a: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Los </a:t>
            </a:r>
            <a:r>
              <a:rPr lang="es-ES" sz="1800" dirty="0">
                <a:latin typeface="Calibri" panose="020F0502020204030204" pitchFamily="34" charset="0"/>
              </a:rPr>
              <a:t>principales insumos a utilizarse en el proyecto son los escombros de las construcciones de los cuales se les somete a un proceso de clasificación y separación. Seleccionado el material se lo procesa para obtener la arena y </a:t>
            </a:r>
            <a:r>
              <a:rPr lang="es-ES" sz="1800" dirty="0" smtClean="0">
                <a:latin typeface="Calibri" panose="020F0502020204030204" pitchFamily="34" charset="0"/>
              </a:rPr>
              <a:t>chispa, el cemento y los aditivos.</a:t>
            </a: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Los requerimientos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538391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sz="quarter" idx="1"/>
            <p:extLst>
              <p:ext uri="{D42A27DB-BD31-4B8C-83A1-F6EECF244321}">
                <p14:modId xmlns:p14="http://schemas.microsoft.com/office/powerpoint/2010/main" val="3677448613"/>
              </p:ext>
            </p:extLst>
          </p:nvPr>
        </p:nvGraphicFramePr>
        <p:xfrm>
          <a:off x="2123728" y="2502715"/>
          <a:ext cx="5184576" cy="3240357"/>
        </p:xfrm>
        <a:graphic>
          <a:graphicData uri="http://schemas.openxmlformats.org/drawingml/2006/table">
            <a:tbl>
              <a:tblPr>
                <a:tableStyleId>{5C22544A-7EE6-4342-B048-85BDC9FD1C3A}</a:tableStyleId>
              </a:tblPr>
              <a:tblGrid>
                <a:gridCol w="1646865"/>
                <a:gridCol w="894594"/>
                <a:gridCol w="731940"/>
                <a:gridCol w="894594"/>
                <a:gridCol w="1016583"/>
              </a:tblGrid>
              <a:tr h="203540">
                <a:tc gridSpan="5">
                  <a:txBody>
                    <a:bodyPr/>
                    <a:lstStyle/>
                    <a:p>
                      <a:pPr algn="ctr" fontAlgn="ct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3540">
                <a:tc gridSpan="5">
                  <a:txBody>
                    <a:bodyPr/>
                    <a:lstStyle/>
                    <a:p>
                      <a:pPr algn="ctr" fontAlgn="ctr"/>
                      <a:r>
                        <a:rPr lang="es-ES" sz="1200" u="none" strike="noStrike" dirty="0">
                          <a:effectLst/>
                          <a:latin typeface="Calibri" panose="020F0502020204030204" pitchFamily="34" charset="0"/>
                        </a:rPr>
                        <a:t> </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3540">
                <a:tc gridSpan="5">
                  <a:txBody>
                    <a:bodyPr/>
                    <a:lstStyle/>
                    <a:p>
                      <a:pPr algn="l" fontAlgn="ctr"/>
                      <a:r>
                        <a:rPr lang="es-ES" sz="1200" u="none" strike="noStrike" dirty="0">
                          <a:effectLst/>
                          <a:latin typeface="Calibri" panose="020F0502020204030204" pitchFamily="34" charset="0"/>
                        </a:rPr>
                        <a:t>ACTIVOS FIJOS</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0797">
                <a:tc>
                  <a:txBody>
                    <a:bodyPr/>
                    <a:lstStyle/>
                    <a:p>
                      <a:pPr algn="l" fontAlgn="ctr"/>
                      <a:r>
                        <a:rPr lang="es-ES" sz="1200" u="none" strike="noStrike" dirty="0">
                          <a:effectLst/>
                          <a:latin typeface="Calibri" panose="020F0502020204030204" pitchFamily="34" charset="0"/>
                        </a:rPr>
                        <a:t>DESCRIPCIÓN</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200" u="none" strike="noStrike" dirty="0">
                          <a:effectLst/>
                          <a:latin typeface="Calibri" panose="020F0502020204030204" pitchFamily="34" charset="0"/>
                        </a:rPr>
                        <a:t>VALOR UNITARIO</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200" u="none" strike="noStrike" dirty="0">
                          <a:effectLst/>
                          <a:latin typeface="Calibri" panose="020F0502020204030204" pitchFamily="34" charset="0"/>
                        </a:rPr>
                        <a:t>CANTIDAD</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S" sz="1200" u="none" strike="noStrike" dirty="0">
                          <a:effectLst/>
                          <a:latin typeface="Calibri" panose="020F0502020204030204" pitchFamily="34" charset="0"/>
                        </a:rPr>
                        <a:t>SUBTOTAL</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S" sz="1200" u="none" strike="noStrike" dirty="0">
                          <a:effectLst/>
                          <a:latin typeface="Calibri" panose="020F0502020204030204" pitchFamily="34" charset="0"/>
                        </a:rPr>
                        <a:t>VALOR TOTAL</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a:txBody>
                    <a:bodyPr/>
                    <a:lstStyle/>
                    <a:p>
                      <a:pPr algn="l" fontAlgn="ctr"/>
                      <a:r>
                        <a:rPr lang="es-ES" sz="1200" u="none" strike="noStrike" dirty="0">
                          <a:effectLst/>
                          <a:latin typeface="Calibri" panose="020F0502020204030204" pitchFamily="34" charset="0"/>
                        </a:rPr>
                        <a:t>BIENES </a:t>
                      </a:r>
                      <a:r>
                        <a:rPr lang="es-ES" sz="1200" u="none" strike="noStrike" dirty="0" smtClean="0">
                          <a:effectLst/>
                          <a:latin typeface="Calibri" panose="020F0502020204030204" pitchFamily="34" charset="0"/>
                        </a:rPr>
                        <a:t>INMUEBLES</a:t>
                      </a:r>
                      <a:endParaRPr lang="es-ES" sz="1200" b="1" i="0" u="none" strike="noStrike" dirty="0">
                        <a:solidFill>
                          <a:srgbClr val="000000"/>
                        </a:solidFill>
                        <a:effectLst/>
                        <a:latin typeface="Calibri" panose="020F0502020204030204" pitchFamily="34" charset="0"/>
                      </a:endParaRPr>
                    </a:p>
                  </a:txBody>
                  <a:tcPr marL="0" marR="0" marT="0" marB="0" anchor="ctr"/>
                </a:tc>
                <a:tc gridSpan="3">
                  <a:txBody>
                    <a:bodyPr/>
                    <a:lstStyle/>
                    <a:p>
                      <a:pPr algn="ctr" fontAlgn="ctr"/>
                      <a:r>
                        <a:rPr lang="es-ES" sz="1200" u="none" strike="noStrike" dirty="0">
                          <a:effectLst/>
                          <a:latin typeface="Calibri" panose="020F0502020204030204" pitchFamily="34" charset="0"/>
                        </a:rPr>
                        <a:t> </a:t>
                      </a:r>
                      <a:endParaRPr lang="es-E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$ 190.000,00</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a:txBody>
                    <a:bodyPr/>
                    <a:lstStyle/>
                    <a:p>
                      <a:pPr algn="l" fontAlgn="ctr"/>
                      <a:r>
                        <a:rPr lang="es-ES" sz="1200" u="none" strike="noStrike" dirty="0">
                          <a:effectLst/>
                          <a:latin typeface="Calibri" panose="020F0502020204030204" pitchFamily="34" charset="0"/>
                        </a:rPr>
                        <a:t>MAQUINARIA Y EQUIPO</a:t>
                      </a:r>
                      <a:endParaRPr lang="es-ES" sz="1200" b="1" i="0" u="none" strike="noStrike" dirty="0">
                        <a:solidFill>
                          <a:srgbClr val="000000"/>
                        </a:solidFill>
                        <a:effectLst/>
                        <a:latin typeface="Calibri" panose="020F0502020204030204" pitchFamily="34" charset="0"/>
                      </a:endParaRPr>
                    </a:p>
                  </a:txBody>
                  <a:tcPr marL="0" marR="0" marT="0" marB="0" anchor="ctr"/>
                </a:tc>
                <a:tc gridSpan="3">
                  <a:txBody>
                    <a:bodyPr/>
                    <a:lstStyle/>
                    <a:p>
                      <a:pPr algn="ctr" fontAlgn="ctr"/>
                      <a:r>
                        <a:rPr lang="es-ES" sz="1200" u="none" strike="noStrike" dirty="0">
                          <a:effectLst/>
                          <a:latin typeface="Calibri" panose="020F0502020204030204" pitchFamily="34" charset="0"/>
                        </a:rPr>
                        <a:t> </a:t>
                      </a:r>
                      <a:endParaRPr lang="es-E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$ 475.000,00</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a:txBody>
                    <a:bodyPr/>
                    <a:lstStyle/>
                    <a:p>
                      <a:pPr algn="l" fontAlgn="ctr"/>
                      <a:r>
                        <a:rPr lang="es-ES" sz="1200" u="none" strike="noStrike" dirty="0">
                          <a:effectLst/>
                          <a:latin typeface="Calibri" panose="020F0502020204030204" pitchFamily="34" charset="0"/>
                        </a:rPr>
                        <a:t>EQUIPO DE OFICINA</a:t>
                      </a:r>
                      <a:endParaRPr lang="es-ES" sz="1200" b="1" i="0" u="none" strike="noStrike" dirty="0">
                        <a:solidFill>
                          <a:srgbClr val="000000"/>
                        </a:solidFill>
                        <a:effectLst/>
                        <a:latin typeface="Calibri" panose="020F0502020204030204" pitchFamily="34" charset="0"/>
                      </a:endParaRPr>
                    </a:p>
                  </a:txBody>
                  <a:tcPr marL="0" marR="0" marT="0" marB="0" anchor="ctr"/>
                </a:tc>
                <a:tc gridSpan="3">
                  <a:txBody>
                    <a:bodyPr/>
                    <a:lstStyle/>
                    <a:p>
                      <a:pPr algn="ctr" fontAlgn="ctr"/>
                      <a:r>
                        <a:rPr lang="es-ES" sz="1200" u="none" strike="noStrike" dirty="0">
                          <a:effectLst/>
                          <a:latin typeface="Calibri" panose="020F0502020204030204" pitchFamily="34" charset="0"/>
                        </a:rPr>
                        <a:t> </a:t>
                      </a:r>
                      <a:endParaRPr lang="es-E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$ 6.845,00</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a:txBody>
                    <a:bodyPr/>
                    <a:lstStyle/>
                    <a:p>
                      <a:pPr algn="l" fontAlgn="ctr"/>
                      <a:r>
                        <a:rPr lang="es-ES" sz="1200" u="none" strike="noStrike" dirty="0">
                          <a:effectLst/>
                          <a:latin typeface="Calibri" panose="020F0502020204030204" pitchFamily="34" charset="0"/>
                        </a:rPr>
                        <a:t>MUEBLES Y ENSERES</a:t>
                      </a:r>
                      <a:endParaRPr lang="es-ES" sz="1200" b="1" i="0" u="none" strike="noStrike" dirty="0">
                        <a:solidFill>
                          <a:srgbClr val="000000"/>
                        </a:solidFill>
                        <a:effectLst/>
                        <a:latin typeface="Calibri" panose="020F0502020204030204" pitchFamily="34" charset="0"/>
                      </a:endParaRPr>
                    </a:p>
                  </a:txBody>
                  <a:tcPr marL="0" marR="0" marT="0" marB="0" anchor="ctr"/>
                </a:tc>
                <a:tc gridSpan="3">
                  <a:txBody>
                    <a:bodyPr/>
                    <a:lstStyle/>
                    <a:p>
                      <a:pPr algn="ctr" fontAlgn="ctr"/>
                      <a:r>
                        <a:rPr lang="es-ES" sz="1200" u="none" strike="noStrike" dirty="0">
                          <a:effectLst/>
                          <a:latin typeface="Calibri" panose="020F0502020204030204" pitchFamily="34" charset="0"/>
                        </a:rPr>
                        <a:t> </a:t>
                      </a:r>
                      <a:endParaRPr lang="es-E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$ 1.892,00</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gridSpan="4">
                  <a:txBody>
                    <a:bodyPr/>
                    <a:lstStyle/>
                    <a:p>
                      <a:pPr algn="r" fontAlgn="ctr"/>
                      <a:r>
                        <a:rPr lang="es-ES" sz="1200" u="none" strike="noStrike" dirty="0">
                          <a:effectLst/>
                          <a:latin typeface="Calibri" panose="020F0502020204030204" pitchFamily="34" charset="0"/>
                        </a:rPr>
                        <a:t>TOTAL ACTIVOS FIJOS</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$ 673.737,00</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gridSpan="5">
                  <a:txBody>
                    <a:bodyPr/>
                    <a:lstStyle/>
                    <a:p>
                      <a:pPr algn="ctr" fontAlgn="ctr"/>
                      <a:r>
                        <a:rPr lang="es-ES" sz="1200" u="none" strike="noStrike" dirty="0">
                          <a:effectLst/>
                          <a:latin typeface="Calibri" panose="020F0502020204030204" pitchFamily="34" charset="0"/>
                        </a:rPr>
                        <a:t> </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3540">
                <a:tc gridSpan="5">
                  <a:txBody>
                    <a:bodyPr/>
                    <a:lstStyle/>
                    <a:p>
                      <a:pPr algn="l" fontAlgn="ctr"/>
                      <a:r>
                        <a:rPr lang="es-ES" sz="1200" u="none" strike="noStrike" dirty="0">
                          <a:effectLst/>
                          <a:latin typeface="Calibri" panose="020F0502020204030204" pitchFamily="34" charset="0"/>
                        </a:rPr>
                        <a:t>ACTIVOS INTANGIBLES</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3540">
                <a:tc gridSpan="4">
                  <a:txBody>
                    <a:bodyPr/>
                    <a:lstStyle/>
                    <a:p>
                      <a:pPr algn="l" fontAlgn="ctr"/>
                      <a:r>
                        <a:rPr lang="es-ES" sz="1200" u="none" strike="noStrike" dirty="0">
                          <a:effectLst/>
                          <a:latin typeface="Calibri" panose="020F0502020204030204" pitchFamily="34" charset="0"/>
                        </a:rPr>
                        <a:t>GASTOS INTANGIBLES</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$ 3.500,00</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gridSpan="4">
                  <a:txBody>
                    <a:bodyPr/>
                    <a:lstStyle/>
                    <a:p>
                      <a:pPr algn="l" fontAlgn="ctr"/>
                      <a:r>
                        <a:rPr lang="es-ES" sz="1200" u="none" strike="noStrike" dirty="0">
                          <a:effectLst/>
                          <a:latin typeface="Calibri" panose="020F0502020204030204" pitchFamily="34" charset="0"/>
                        </a:rPr>
                        <a:t>CAPITAL DE TRABAJO 1 MES</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$ 17.758,68</a:t>
                      </a:r>
                      <a:endParaRPr lang="es-ES" sz="1200" b="1" i="0" u="none" strike="noStrike" dirty="0">
                        <a:solidFill>
                          <a:srgbClr val="000000"/>
                        </a:solidFill>
                        <a:effectLst/>
                        <a:latin typeface="Calibri" panose="020F0502020204030204" pitchFamily="34" charset="0"/>
                      </a:endParaRPr>
                    </a:p>
                  </a:txBody>
                  <a:tcPr marL="0" marR="0" marT="0" marB="0" anchor="ctr"/>
                </a:tc>
              </a:tr>
              <a:tr h="203540">
                <a:tc gridSpan="5">
                  <a:txBody>
                    <a:bodyPr/>
                    <a:lstStyle/>
                    <a:p>
                      <a:pPr algn="ctr" fontAlgn="ctr"/>
                      <a:r>
                        <a:rPr lang="es-ES" sz="1200" u="none" strike="noStrike" dirty="0">
                          <a:effectLst/>
                          <a:latin typeface="Calibri" panose="020F0502020204030204" pitchFamily="34" charset="0"/>
                        </a:rPr>
                        <a:t> </a:t>
                      </a:r>
                      <a:endParaRPr lang="es-E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3540">
                <a:tc gridSpan="4">
                  <a:txBody>
                    <a:bodyPr/>
                    <a:lstStyle/>
                    <a:p>
                      <a:pPr algn="r" fontAlgn="ctr"/>
                      <a:r>
                        <a:rPr lang="es-ES" sz="1200" u="none" strike="noStrike" dirty="0" smtClean="0">
                          <a:effectLst/>
                          <a:latin typeface="Calibri" panose="020F0502020204030204" pitchFamily="34" charset="0"/>
                        </a:rPr>
                        <a:t>TOTAL </a:t>
                      </a:r>
                      <a:r>
                        <a:rPr lang="es-ES" sz="1200" u="none" strike="noStrike" dirty="0">
                          <a:effectLst/>
                          <a:latin typeface="Calibri" panose="020F0502020204030204" pitchFamily="34" charset="0"/>
                        </a:rPr>
                        <a:t>INVERSIÓN INICIAL</a:t>
                      </a:r>
                      <a:endParaRPr lang="es-E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ctr"/>
                      <a:r>
                        <a:rPr lang="es-ES" sz="1200" u="none" strike="noStrike" dirty="0">
                          <a:effectLst/>
                          <a:latin typeface="Calibri" panose="020F0502020204030204" pitchFamily="34" charset="0"/>
                        </a:rPr>
                        <a:t>$ 694.995,68</a:t>
                      </a:r>
                      <a:endParaRPr lang="es-ES" sz="1200" b="1" i="0" u="none" strike="noStrike" dirty="0">
                        <a:solidFill>
                          <a:srgbClr val="000000"/>
                        </a:solidFill>
                        <a:effectLst/>
                        <a:latin typeface="Calibri" panose="020F0502020204030204" pitchFamily="34" charset="0"/>
                      </a:endParaRPr>
                    </a:p>
                  </a:txBody>
                  <a:tcPr marL="0" marR="0" marT="0" marB="0" anchor="ctr"/>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Estimación de las inversiones</a:t>
            </a:r>
            <a:endParaRPr lang="es-ES" sz="2800" b="1" dirty="0">
              <a:latin typeface="Calibri" pitchFamily="34" charset="0"/>
              <a:cs typeface="Calibri" pitchFamily="34" charset="0"/>
            </a:endParaRPr>
          </a:p>
        </p:txBody>
      </p:sp>
      <p:sp>
        <p:nvSpPr>
          <p:cNvPr id="6" name="5 Rectángulo"/>
          <p:cNvSpPr/>
          <p:nvPr/>
        </p:nvSpPr>
        <p:spPr>
          <a:xfrm>
            <a:off x="3412182" y="2132856"/>
            <a:ext cx="2672206" cy="369332"/>
          </a:xfrm>
          <a:prstGeom prst="rect">
            <a:avLst/>
          </a:prstGeom>
        </p:spPr>
        <p:txBody>
          <a:bodyPr wrap="none">
            <a:spAutoFit/>
          </a:bodyPr>
          <a:lstStyle/>
          <a:p>
            <a:pPr algn="ctr" fontAlgn="ctr"/>
            <a:r>
              <a:rPr lang="es-ES" dirty="0">
                <a:latin typeface="Calibri" panose="020F0502020204030204" pitchFamily="34" charset="0"/>
                <a:hlinkClick r:id="rId3" action="ppaction://hlinkfile"/>
              </a:rPr>
              <a:t>INVERSIÓN DEL PROYECTO</a:t>
            </a:r>
            <a:endParaRPr lang="es-E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8942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1484784"/>
            <a:ext cx="4536504" cy="792088"/>
          </a:xfrm>
        </p:spPr>
        <p:txBody>
          <a:bodyPr>
            <a:normAutofit/>
          </a:bodyPr>
          <a:lstStyle/>
          <a:p>
            <a:pPr algn="r"/>
            <a:r>
              <a:rPr lang="es-ES" sz="2800" b="1" dirty="0" smtClean="0">
                <a:latin typeface="Calibri" pitchFamily="34" charset="0"/>
                <a:cs typeface="Calibri" pitchFamily="34" charset="0"/>
              </a:rPr>
              <a:t>Objetivos Específicos</a:t>
            </a:r>
            <a:endParaRPr lang="es-ES" sz="2800" b="1" dirty="0">
              <a:latin typeface="Calibri" pitchFamily="34" charset="0"/>
              <a:cs typeface="Calibri" pitchFamily="34" charset="0"/>
            </a:endParaRPr>
          </a:p>
        </p:txBody>
      </p:sp>
      <p:sp>
        <p:nvSpPr>
          <p:cNvPr id="3" name="2 Marcador de contenido"/>
          <p:cNvSpPr>
            <a:spLocks noGrp="1"/>
          </p:cNvSpPr>
          <p:nvPr>
            <p:ph sz="quarter" idx="1"/>
          </p:nvPr>
        </p:nvSpPr>
        <p:spPr>
          <a:xfrm>
            <a:off x="1619672" y="2708920"/>
            <a:ext cx="6305128" cy="3765032"/>
          </a:xfrm>
        </p:spPr>
        <p:txBody>
          <a:bodyPr>
            <a:normAutofit fontScale="85000" lnSpcReduction="10000"/>
          </a:bodyPr>
          <a:lstStyle/>
          <a:p>
            <a:pPr lvl="0" algn="just"/>
            <a:r>
              <a:rPr lang="es-EC" sz="2100" dirty="0" smtClean="0">
                <a:latin typeface="Calibri" pitchFamily="34" charset="0"/>
                <a:cs typeface="Calibri" pitchFamily="34" charset="0"/>
              </a:rPr>
              <a:t>Evaluar </a:t>
            </a:r>
            <a:r>
              <a:rPr lang="es-EC" sz="2100" dirty="0">
                <a:latin typeface="Calibri" pitchFamily="34" charset="0"/>
                <a:cs typeface="Calibri" pitchFamily="34" charset="0"/>
              </a:rPr>
              <a:t>la cantidad de mercado insatisfecho mediante un análisis de oferta y demanda del producto generado, para determinar el tamaño de la fábrica que más se adapte a los requerimientos de los clientes.</a:t>
            </a:r>
          </a:p>
          <a:p>
            <a:pPr lvl="0" algn="just"/>
            <a:r>
              <a:rPr lang="es-EC" sz="2100" dirty="0">
                <a:latin typeface="Calibri" pitchFamily="34" charset="0"/>
                <a:cs typeface="Calibri" pitchFamily="34" charset="0"/>
              </a:rPr>
              <a:t>Seleccionar la zona de mejor opción para la ubicación de la fábrica de adoquines fabricados con residuos de construcción, para áreas verdes, comunales y peatonales de los conjuntos habitacionales en la Administración Zonal de Calderón.</a:t>
            </a:r>
          </a:p>
          <a:p>
            <a:pPr lvl="0" algn="just"/>
            <a:r>
              <a:rPr lang="es-EC" sz="2100" dirty="0">
                <a:latin typeface="Calibri" pitchFamily="34" charset="0"/>
                <a:cs typeface="Calibri" pitchFamily="34" charset="0"/>
              </a:rPr>
              <a:t>Analizar el proyecto desde el punto de vista ambiental por medio de una evaluación de impacto, para diseñar las medidas de mitigación.</a:t>
            </a:r>
          </a:p>
          <a:p>
            <a:pPr lvl="0" algn="just"/>
            <a:r>
              <a:rPr lang="es-EC" sz="2100" dirty="0">
                <a:latin typeface="Calibri" pitchFamily="34" charset="0"/>
                <a:cs typeface="Calibri" pitchFamily="34" charset="0"/>
              </a:rPr>
              <a:t>Mencionar los requerimientos legales para el funcionamiento de la fábrica y las condiciones de trabajo de los empleados.</a:t>
            </a:r>
          </a:p>
          <a:p>
            <a:endParaRPr lang="es-ES" sz="2100" dirty="0">
              <a:latin typeface="Calibri" pitchFamily="34" charset="0"/>
              <a:cs typeface="Calibri"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Tree>
    <p:extLst>
      <p:ext uri="{BB962C8B-B14F-4D97-AF65-F5344CB8AC3E}">
        <p14:creationId xmlns:p14="http://schemas.microsoft.com/office/powerpoint/2010/main" val="19210758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smtClean="0">
                <a:latin typeface="Calibri" panose="020F0502020204030204" pitchFamily="34" charset="0"/>
              </a:rPr>
              <a:t>Para </a:t>
            </a:r>
            <a:r>
              <a:rPr lang="es-ES" sz="1800" dirty="0">
                <a:latin typeface="Calibri" panose="020F0502020204030204" pitchFamily="34" charset="0"/>
              </a:rPr>
              <a:t>identificar los riesgos, primero se debe recopilar y resumir los riesgos identificados para la construcción de la fábrica de adoquines a base de escombros; y, el proceso de producción que inicia desde la recolección de los escombros, separación, trituración y elaboración, toda esta información se la recopila con métodos tradicionales.</a:t>
            </a:r>
          </a:p>
          <a:p>
            <a:pPr marL="0" indent="0" algn="just">
              <a:buNone/>
            </a:pPr>
            <a:r>
              <a:rPr lang="es-ES" sz="1800" dirty="0">
                <a:latin typeface="Calibri" panose="020F0502020204030204" pitchFamily="34" charset="0"/>
              </a:rPr>
              <a:t> </a:t>
            </a:r>
          </a:p>
          <a:p>
            <a:pPr marL="0" indent="0" algn="just">
              <a:buNone/>
            </a:pPr>
            <a:r>
              <a:rPr lang="es-ES" sz="1800" dirty="0">
                <a:latin typeface="Calibri" panose="020F0502020204030204" pitchFamily="34" charset="0"/>
              </a:rPr>
              <a:t>De igual forma se indica la categoría en la que se encuentra cada uno de </a:t>
            </a:r>
            <a:r>
              <a:rPr lang="es-ES" sz="1800" dirty="0" smtClean="0">
                <a:latin typeface="Calibri" panose="020F0502020204030204" pitchFamily="34" charset="0"/>
              </a:rPr>
              <a:t>estos.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Identificación del riesgo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107606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Para la construcción y puesta en marcha de la fábrica de adoquines a base de escombros, se identifican 9 Riesgos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Registro del riesgo</a:t>
            </a:r>
            <a:endParaRPr lang="es-ES" sz="2800" b="1" dirty="0">
              <a:latin typeface="Calibri" pitchFamily="34" charset="0"/>
              <a:cs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566638586"/>
              </p:ext>
            </p:extLst>
          </p:nvPr>
        </p:nvGraphicFramePr>
        <p:xfrm>
          <a:off x="1383982" y="2739072"/>
          <a:ext cx="6500387" cy="3353054"/>
        </p:xfrm>
        <a:graphic>
          <a:graphicData uri="http://schemas.openxmlformats.org/drawingml/2006/table">
            <a:tbl>
              <a:tblPr firstRow="1" firstCol="1" bandRow="1">
                <a:tableStyleId>{5C22544A-7EE6-4342-B048-85BDC9FD1C3A}</a:tableStyleId>
              </a:tblPr>
              <a:tblGrid>
                <a:gridCol w="351452"/>
                <a:gridCol w="2473397"/>
                <a:gridCol w="2555745"/>
                <a:gridCol w="1119793"/>
              </a:tblGrid>
              <a:tr h="219075">
                <a:tc>
                  <a:txBody>
                    <a:bodyPr/>
                    <a:lstStyle/>
                    <a:p>
                      <a:pPr algn="ctr">
                        <a:lnSpc>
                          <a:spcPct val="115000"/>
                        </a:lnSpc>
                        <a:spcAft>
                          <a:spcPts val="0"/>
                        </a:spcAft>
                      </a:pPr>
                      <a:r>
                        <a:rPr lang="es-ES" sz="1100" spc="-10" dirty="0">
                          <a:effectLst/>
                          <a:latin typeface="Calibri" panose="020F0502020204030204" pitchFamily="34" charset="0"/>
                        </a:rPr>
                        <a:t>No.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Evento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Descripción</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Categoría</a:t>
                      </a:r>
                      <a:endParaRPr lang="es-ES" sz="1100" dirty="0">
                        <a:effectLst/>
                        <a:latin typeface="Calibri" panose="020F0502020204030204" pitchFamily="34" charset="0"/>
                        <a:ea typeface="Times New Roman"/>
                        <a:cs typeface="Times New Roman"/>
                      </a:endParaRPr>
                    </a:p>
                  </a:txBody>
                  <a:tcPr marL="68580" marR="68580" marT="0" marB="0" anchor="ctr"/>
                </a:tc>
              </a:tr>
              <a:tr h="240030">
                <a:tc>
                  <a:txBody>
                    <a:bodyPr/>
                    <a:lstStyle/>
                    <a:p>
                      <a:pPr algn="ctr">
                        <a:lnSpc>
                          <a:spcPct val="115000"/>
                        </a:lnSpc>
                        <a:spcAft>
                          <a:spcPts val="0"/>
                        </a:spcAft>
                      </a:pPr>
                      <a:r>
                        <a:rPr lang="es-ES" sz="1100" spc="-10" dirty="0">
                          <a:effectLst/>
                          <a:latin typeface="Calibri" panose="020F0502020204030204" pitchFamily="34" charset="0"/>
                        </a:rPr>
                        <a:t>1</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Permisos de operación y funcionamiento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Retraso en la obtención de los permisos municipales y legales </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Ejecución</a:t>
                      </a:r>
                      <a:endParaRPr lang="es-ES" sz="1100" dirty="0">
                        <a:effectLst/>
                        <a:latin typeface="Calibri" panose="020F0502020204030204" pitchFamily="34" charset="0"/>
                        <a:ea typeface="Times New Roman"/>
                        <a:cs typeface="Times New Roman"/>
                      </a:endParaRPr>
                    </a:p>
                  </a:txBody>
                  <a:tcPr marL="68580" marR="68580" marT="0" marB="0" anchor="ctr"/>
                </a:tc>
              </a:tr>
              <a:tr h="206375">
                <a:tc>
                  <a:txBody>
                    <a:bodyPr/>
                    <a:lstStyle/>
                    <a:p>
                      <a:pPr algn="ctr">
                        <a:lnSpc>
                          <a:spcPct val="115000"/>
                        </a:lnSpc>
                        <a:spcAft>
                          <a:spcPts val="0"/>
                        </a:spcAft>
                      </a:pPr>
                      <a:r>
                        <a:rPr lang="es-ES" sz="1100" spc="-10" dirty="0">
                          <a:effectLst/>
                          <a:latin typeface="Calibri" panose="020F0502020204030204" pitchFamily="34" charset="0"/>
                        </a:rPr>
                        <a:t>2</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Compra de terreno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Retraso en la compra de la propiedad</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Ambiental</a:t>
                      </a:r>
                      <a:endParaRPr lang="es-ES" sz="1100" dirty="0">
                        <a:effectLst/>
                        <a:latin typeface="Calibri" panose="020F0502020204030204" pitchFamily="34" charset="0"/>
                        <a:ea typeface="Times New Roman"/>
                        <a:cs typeface="Times New Roman"/>
                      </a:endParaRPr>
                    </a:p>
                  </a:txBody>
                  <a:tcPr marL="68580" marR="68580" marT="0" marB="0" anchor="ctr"/>
                </a:tc>
              </a:tr>
              <a:tr h="173355">
                <a:tc>
                  <a:txBody>
                    <a:bodyPr/>
                    <a:lstStyle/>
                    <a:p>
                      <a:pPr algn="ctr">
                        <a:lnSpc>
                          <a:spcPct val="115000"/>
                        </a:lnSpc>
                        <a:spcAft>
                          <a:spcPts val="0"/>
                        </a:spcAft>
                      </a:pPr>
                      <a:r>
                        <a:rPr lang="es-ES" sz="1100" spc="-10" dirty="0">
                          <a:effectLst/>
                          <a:latin typeface="Calibri" panose="020F0502020204030204" pitchFamily="34" charset="0"/>
                        </a:rPr>
                        <a:t>3</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Adquisición de equipo y maquinaría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Atraso con los compromisos adquiridos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Ambiental</a:t>
                      </a:r>
                      <a:endParaRPr lang="es-ES" sz="1100" dirty="0">
                        <a:effectLst/>
                        <a:latin typeface="Calibri" panose="020F0502020204030204" pitchFamily="34" charset="0"/>
                        <a:ea typeface="Times New Roman"/>
                        <a:cs typeface="Times New Roman"/>
                      </a:endParaRPr>
                    </a:p>
                  </a:txBody>
                  <a:tcPr marL="68580" marR="68580" marT="0" marB="0" anchor="ctr"/>
                </a:tc>
              </a:tr>
              <a:tr h="240030">
                <a:tc>
                  <a:txBody>
                    <a:bodyPr/>
                    <a:lstStyle/>
                    <a:p>
                      <a:pPr algn="ctr">
                        <a:lnSpc>
                          <a:spcPct val="115000"/>
                        </a:lnSpc>
                        <a:spcAft>
                          <a:spcPts val="0"/>
                        </a:spcAft>
                      </a:pPr>
                      <a:r>
                        <a:rPr lang="es-ES" sz="1100" spc="-10" dirty="0">
                          <a:effectLst/>
                          <a:latin typeface="Calibri" panose="020F0502020204030204" pitchFamily="34" charset="0"/>
                        </a:rPr>
                        <a:t>4</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Construcción de instalaciones y estructuras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Atraso, falta de mano de obra, incremento de costos de materiales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Ambiental</a:t>
                      </a:r>
                      <a:endParaRPr lang="es-ES" sz="1100" dirty="0">
                        <a:effectLst/>
                        <a:latin typeface="Calibri" panose="020F0502020204030204" pitchFamily="34" charset="0"/>
                        <a:ea typeface="Times New Roman"/>
                        <a:cs typeface="Times New Roman"/>
                      </a:endParaRPr>
                    </a:p>
                  </a:txBody>
                  <a:tcPr marL="68580" marR="68580" marT="0" marB="0" anchor="ctr"/>
                </a:tc>
              </a:tr>
              <a:tr h="240030">
                <a:tc>
                  <a:txBody>
                    <a:bodyPr/>
                    <a:lstStyle/>
                    <a:p>
                      <a:pPr algn="ctr">
                        <a:lnSpc>
                          <a:spcPct val="115000"/>
                        </a:lnSpc>
                        <a:spcAft>
                          <a:spcPts val="0"/>
                        </a:spcAft>
                      </a:pPr>
                      <a:r>
                        <a:rPr lang="es-ES" sz="1100" spc="-10" dirty="0">
                          <a:effectLst/>
                          <a:latin typeface="Calibri" panose="020F0502020204030204" pitchFamily="34" charset="0"/>
                        </a:rPr>
                        <a:t>5</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Deterioro de los caminos de acceso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Atrasos en traslados de equipo, personal y materiales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Ambiental</a:t>
                      </a:r>
                      <a:endParaRPr lang="es-ES" sz="1100" dirty="0">
                        <a:effectLst/>
                        <a:latin typeface="Calibri" panose="020F0502020204030204" pitchFamily="34" charset="0"/>
                        <a:ea typeface="Times New Roman"/>
                        <a:cs typeface="Times New Roman"/>
                      </a:endParaRPr>
                    </a:p>
                  </a:txBody>
                  <a:tcPr marL="68580" marR="68580" marT="0" marB="0" anchor="ctr"/>
                </a:tc>
              </a:tr>
              <a:tr h="228600">
                <a:tc>
                  <a:txBody>
                    <a:bodyPr/>
                    <a:lstStyle/>
                    <a:p>
                      <a:pPr algn="ctr">
                        <a:lnSpc>
                          <a:spcPct val="115000"/>
                        </a:lnSpc>
                        <a:spcAft>
                          <a:spcPts val="0"/>
                        </a:spcAft>
                      </a:pPr>
                      <a:r>
                        <a:rPr lang="es-ES" sz="1100" spc="-10" dirty="0">
                          <a:effectLst/>
                          <a:latin typeface="Calibri" panose="020F0502020204030204" pitchFamily="34" charset="0"/>
                        </a:rPr>
                        <a:t>6</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Contratación de mano de obra foránea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Negativa de la comunidad</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Ambiental</a:t>
                      </a:r>
                      <a:endParaRPr lang="es-ES" sz="1100" dirty="0">
                        <a:effectLst/>
                        <a:latin typeface="Calibri" panose="020F0502020204030204" pitchFamily="34" charset="0"/>
                        <a:ea typeface="Times New Roman"/>
                        <a:cs typeface="Times New Roman"/>
                      </a:endParaRPr>
                    </a:p>
                  </a:txBody>
                  <a:tcPr marL="68580" marR="68580" marT="0" marB="0" anchor="ctr"/>
                </a:tc>
              </a:tr>
              <a:tr h="240030">
                <a:tc>
                  <a:txBody>
                    <a:bodyPr/>
                    <a:lstStyle/>
                    <a:p>
                      <a:pPr algn="ctr">
                        <a:lnSpc>
                          <a:spcPct val="115000"/>
                        </a:lnSpc>
                        <a:spcAft>
                          <a:spcPts val="0"/>
                        </a:spcAft>
                      </a:pPr>
                      <a:r>
                        <a:rPr lang="es-ES" sz="1100" spc="-10" dirty="0">
                          <a:effectLst/>
                          <a:latin typeface="Calibri" panose="020F0502020204030204" pitchFamily="34" charset="0"/>
                        </a:rPr>
                        <a:t>7</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Contaminación ambiental</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Denuncias de vecinos, posible cierre temporal de la fábrica.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Ambiental</a:t>
                      </a:r>
                      <a:endParaRPr lang="es-ES" sz="1100" dirty="0">
                        <a:effectLst/>
                        <a:latin typeface="Calibri" panose="020F0502020204030204" pitchFamily="34" charset="0"/>
                        <a:ea typeface="Times New Roman"/>
                        <a:cs typeface="Times New Roman"/>
                      </a:endParaRPr>
                    </a:p>
                  </a:txBody>
                  <a:tcPr marL="68580" marR="68580" marT="0" marB="0" anchor="ctr"/>
                </a:tc>
              </a:tr>
              <a:tr h="366395">
                <a:tc>
                  <a:txBody>
                    <a:bodyPr/>
                    <a:lstStyle/>
                    <a:p>
                      <a:pPr algn="ctr">
                        <a:lnSpc>
                          <a:spcPct val="115000"/>
                        </a:lnSpc>
                        <a:spcAft>
                          <a:spcPts val="0"/>
                        </a:spcAft>
                      </a:pPr>
                      <a:r>
                        <a:rPr lang="es-ES" sz="1100" spc="-1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Conflicto con otros proveedores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Los productores de adoquines tradicionales se opongan a la generación de la nueva fábrica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Gestión y Ejecución</a:t>
                      </a:r>
                      <a:endParaRPr lang="es-ES" sz="1100" dirty="0">
                        <a:effectLst/>
                        <a:latin typeface="Calibri" panose="020F0502020204030204" pitchFamily="34" charset="0"/>
                        <a:ea typeface="Times New Roman"/>
                        <a:cs typeface="Times New Roman"/>
                      </a:endParaRPr>
                    </a:p>
                  </a:txBody>
                  <a:tcPr marL="68580" marR="68580" marT="0" marB="0" anchor="ctr"/>
                </a:tc>
              </a:tr>
              <a:tr h="252730">
                <a:tc>
                  <a:txBody>
                    <a:bodyPr/>
                    <a:lstStyle/>
                    <a:p>
                      <a:pPr algn="ctr">
                        <a:lnSpc>
                          <a:spcPct val="115000"/>
                        </a:lnSpc>
                        <a:spcAft>
                          <a:spcPts val="0"/>
                        </a:spcAft>
                      </a:pPr>
                      <a:r>
                        <a:rPr lang="es-ES" sz="1100" spc="-10" dirty="0">
                          <a:effectLst/>
                          <a:latin typeface="Calibri" panose="020F0502020204030204" pitchFamily="34" charset="0"/>
                        </a:rPr>
                        <a:t>9</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Distribución del producto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Los vehículos no tengan la capacidad de distribuir a tiempo los pedidos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Gestión</a:t>
                      </a:r>
                      <a:endParaRPr lang="es-ES" sz="1100" dirty="0">
                        <a:effectLst/>
                        <a:latin typeface="Calibri" panose="020F0502020204030204" pitchFamily="34" charset="0"/>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957634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smtClean="0">
                <a:latin typeface="Calibri" panose="020F0502020204030204" pitchFamily="34" charset="0"/>
              </a:rPr>
              <a:t>Se determinar </a:t>
            </a:r>
            <a:r>
              <a:rPr lang="es-ES" sz="1800" dirty="0">
                <a:latin typeface="Calibri" panose="020F0502020204030204" pitchFamily="34" charset="0"/>
              </a:rPr>
              <a:t>su impacto y la probabilidad de ocurrencia. Los impactos se dividieron en críticos, serios, moderados y menores.</a:t>
            </a:r>
          </a:p>
          <a:p>
            <a:pPr marL="0" indent="0" algn="just">
              <a:buNone/>
            </a:pPr>
            <a:r>
              <a:rPr lang="es-ES" sz="1800" dirty="0" smtClean="0">
                <a:latin typeface="Calibri" panose="020F0502020204030204" pitchFamily="34" charset="0"/>
              </a:rPr>
              <a:t>La </a:t>
            </a:r>
            <a:r>
              <a:rPr lang="es-ES" sz="1800" dirty="0">
                <a:latin typeface="Calibri" panose="020F0502020204030204" pitchFamily="34" charset="0"/>
              </a:rPr>
              <a:t>probabilidad de ocurrencia se lo ha dividido en: altamente probable, muy probable, probable, poco probable e improbable.</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Evaluación y registro del riesgo</a:t>
            </a:r>
            <a:endParaRPr lang="es-ES" sz="2800" b="1" dirty="0">
              <a:latin typeface="Calibri" pitchFamily="34" charset="0"/>
              <a:cs typeface="Calibri" pitchFamily="34" charset="0"/>
            </a:endParaRPr>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56992"/>
            <a:ext cx="670893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59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A estos riesgos altos, se toma las siguientes acciones para </a:t>
            </a:r>
            <a:r>
              <a:rPr lang="es-ES" sz="1800" dirty="0" smtClean="0">
                <a:latin typeface="Calibri" panose="020F0502020204030204" pitchFamily="34" charset="0"/>
              </a:rPr>
              <a:t>subsanarlas.</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Plan de respuesta</a:t>
            </a:r>
            <a:endParaRPr lang="es-ES" sz="2800" b="1" dirty="0">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166090919"/>
              </p:ext>
            </p:extLst>
          </p:nvPr>
        </p:nvGraphicFramePr>
        <p:xfrm>
          <a:off x="1230638" y="2564904"/>
          <a:ext cx="6797746" cy="2891790"/>
        </p:xfrm>
        <a:graphic>
          <a:graphicData uri="http://schemas.openxmlformats.org/drawingml/2006/table">
            <a:tbl>
              <a:tblPr firstRow="1" firstCol="1" bandRow="1">
                <a:tableStyleId>{5C22544A-7EE6-4342-B048-85BDC9FD1C3A}</a:tableStyleId>
              </a:tblPr>
              <a:tblGrid>
                <a:gridCol w="461042"/>
                <a:gridCol w="1830596"/>
                <a:gridCol w="1066174"/>
                <a:gridCol w="902638"/>
                <a:gridCol w="807064"/>
                <a:gridCol w="865116"/>
                <a:gridCol w="865116"/>
              </a:tblGrid>
              <a:tr h="0">
                <a:tc rowSpan="3">
                  <a:txBody>
                    <a:bodyPr/>
                    <a:lstStyle/>
                    <a:p>
                      <a:pPr algn="ctr">
                        <a:lnSpc>
                          <a:spcPct val="115000"/>
                        </a:lnSpc>
                        <a:spcAft>
                          <a:spcPts val="0"/>
                        </a:spcAft>
                      </a:pPr>
                      <a:r>
                        <a:rPr lang="es-ES" sz="1100" spc="-10" dirty="0">
                          <a:effectLst/>
                          <a:latin typeface="Calibri" panose="020F0502020204030204" pitchFamily="34" charset="0"/>
                        </a:rPr>
                        <a:t>No.</a:t>
                      </a:r>
                      <a:endParaRPr lang="es-ES" sz="1100" dirty="0">
                        <a:effectLst/>
                        <a:latin typeface="Calibri" panose="020F0502020204030204" pitchFamily="34" charset="0"/>
                        <a:ea typeface="Times New Roman"/>
                        <a:cs typeface="Times New Roman"/>
                      </a:endParaRPr>
                    </a:p>
                  </a:txBody>
                  <a:tcPr marL="68580" marR="68580" marT="0" marB="0" anchor="ctr"/>
                </a:tc>
                <a:tc rowSpan="3">
                  <a:txBody>
                    <a:bodyPr/>
                    <a:lstStyle/>
                    <a:p>
                      <a:pPr algn="ctr">
                        <a:lnSpc>
                          <a:spcPct val="115000"/>
                        </a:lnSpc>
                        <a:spcAft>
                          <a:spcPts val="0"/>
                        </a:spcAft>
                      </a:pPr>
                      <a:r>
                        <a:rPr lang="es-ES" sz="1100" spc="-10" dirty="0">
                          <a:effectLst/>
                          <a:latin typeface="Calibri" panose="020F0502020204030204" pitchFamily="34" charset="0"/>
                        </a:rPr>
                        <a:t>Acciones</a:t>
                      </a:r>
                      <a:endParaRPr lang="es-ES" sz="1100" dirty="0">
                        <a:effectLst/>
                        <a:latin typeface="Calibri" panose="020F0502020204030204" pitchFamily="34" charset="0"/>
                        <a:ea typeface="Times New Roman"/>
                        <a:cs typeface="Times New Roman"/>
                      </a:endParaRPr>
                    </a:p>
                  </a:txBody>
                  <a:tcPr marL="68580" marR="68580" marT="0" marB="0" anchor="ctr"/>
                </a:tc>
                <a:tc rowSpan="3">
                  <a:txBody>
                    <a:bodyPr/>
                    <a:lstStyle/>
                    <a:p>
                      <a:pPr algn="ctr">
                        <a:lnSpc>
                          <a:spcPct val="115000"/>
                        </a:lnSpc>
                        <a:spcAft>
                          <a:spcPts val="0"/>
                        </a:spcAft>
                      </a:pPr>
                      <a:r>
                        <a:rPr lang="es-ES" sz="1100" spc="-10" dirty="0">
                          <a:effectLst/>
                          <a:latin typeface="Calibri" panose="020F0502020204030204" pitchFamily="34" charset="0"/>
                        </a:rPr>
                        <a:t>Responsable</a:t>
                      </a:r>
                      <a:endParaRPr lang="es-ES" sz="1100" dirty="0">
                        <a:effectLst/>
                        <a:latin typeface="Calibri" panose="020F0502020204030204" pitchFamily="34" charset="0"/>
                        <a:ea typeface="Times New Roman"/>
                        <a:cs typeface="Times New Roman"/>
                      </a:endParaRPr>
                    </a:p>
                  </a:txBody>
                  <a:tcPr marL="68580" marR="68580" marT="0" marB="0" anchor="ctr"/>
                </a:tc>
                <a:tc gridSpan="4">
                  <a:txBody>
                    <a:bodyPr/>
                    <a:lstStyle/>
                    <a:p>
                      <a:pPr algn="ctr">
                        <a:lnSpc>
                          <a:spcPct val="115000"/>
                        </a:lnSpc>
                        <a:spcAft>
                          <a:spcPts val="0"/>
                        </a:spcAft>
                      </a:pPr>
                      <a:r>
                        <a:rPr lang="es-ES" sz="1100" spc="-10" dirty="0">
                          <a:effectLst/>
                          <a:latin typeface="Calibri" panose="020F0502020204030204" pitchFamily="34" charset="0"/>
                        </a:rPr>
                        <a:t>Estimaciones</a:t>
                      </a:r>
                      <a:endParaRPr lang="es-ES" sz="1100" dirty="0">
                        <a:effectLst/>
                        <a:latin typeface="Calibri" panose="020F0502020204030204" pitchFamily="34" charset="0"/>
                        <a:ea typeface="Times New Roman"/>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0">
                <a:tc vMerge="1">
                  <a:txBody>
                    <a:bodyPr/>
                    <a:lstStyle/>
                    <a:p>
                      <a:endParaRPr lang="es-ES"/>
                    </a:p>
                  </a:txBody>
                  <a:tcPr/>
                </a:tc>
                <a:tc vMerge="1">
                  <a:txBody>
                    <a:bodyPr/>
                    <a:lstStyle/>
                    <a:p>
                      <a:endParaRPr lang="es-ES"/>
                    </a:p>
                  </a:txBody>
                  <a:tcPr/>
                </a:tc>
                <a:tc vMerge="1">
                  <a:txBody>
                    <a:bodyPr/>
                    <a:lstStyle/>
                    <a:p>
                      <a:endParaRPr lang="es-ES"/>
                    </a:p>
                  </a:txBody>
                  <a:tcPr/>
                </a:tc>
                <a:tc gridSpan="2">
                  <a:txBody>
                    <a:bodyPr/>
                    <a:lstStyle/>
                    <a:p>
                      <a:pPr algn="ctr">
                        <a:lnSpc>
                          <a:spcPct val="115000"/>
                        </a:lnSpc>
                        <a:spcAft>
                          <a:spcPts val="0"/>
                        </a:spcAft>
                      </a:pPr>
                      <a:r>
                        <a:rPr lang="es-ES" sz="1100" spc="-10" dirty="0">
                          <a:effectLst/>
                          <a:latin typeface="Calibri" panose="020F0502020204030204" pitchFamily="34" charset="0"/>
                        </a:rPr>
                        <a:t>Tiempo</a:t>
                      </a:r>
                      <a:endParaRPr lang="es-ES" sz="1100" dirty="0">
                        <a:effectLst/>
                        <a:latin typeface="Calibri" panose="020F0502020204030204" pitchFamily="34" charset="0"/>
                        <a:ea typeface="Times New Roman"/>
                        <a:cs typeface="Times New Roman"/>
                      </a:endParaRPr>
                    </a:p>
                  </a:txBody>
                  <a:tcPr marL="68580" marR="68580" marT="0" marB="0" anchor="ctr"/>
                </a:tc>
                <a:tc hMerge="1">
                  <a:txBody>
                    <a:bodyPr/>
                    <a:lstStyle/>
                    <a:p>
                      <a:endParaRPr lang="es-ES"/>
                    </a:p>
                  </a:txBody>
                  <a:tcPr/>
                </a:tc>
                <a:tc rowSpan="2">
                  <a:txBody>
                    <a:bodyPr/>
                    <a:lstStyle/>
                    <a:p>
                      <a:pPr algn="ctr">
                        <a:lnSpc>
                          <a:spcPct val="115000"/>
                        </a:lnSpc>
                        <a:spcAft>
                          <a:spcPts val="0"/>
                        </a:spcAft>
                      </a:pPr>
                      <a:r>
                        <a:rPr lang="es-ES" sz="1100" spc="-10" dirty="0">
                          <a:effectLst/>
                          <a:latin typeface="Calibri" panose="020F0502020204030204" pitchFamily="34" charset="0"/>
                        </a:rPr>
                        <a:t>Costos</a:t>
                      </a:r>
                      <a:endParaRPr lang="es-ES" sz="1100" dirty="0">
                        <a:effectLst/>
                        <a:latin typeface="Calibri" panose="020F0502020204030204" pitchFamily="34" charset="0"/>
                        <a:ea typeface="Times New Roman"/>
                        <a:cs typeface="Times New Roman"/>
                      </a:endParaRPr>
                    </a:p>
                  </a:txBody>
                  <a:tcPr marL="68580" marR="68580" marT="0" marB="0" anchor="ctr"/>
                </a:tc>
                <a:tc rowSpan="2">
                  <a:txBody>
                    <a:bodyPr/>
                    <a:lstStyle/>
                    <a:p>
                      <a:pPr algn="ctr">
                        <a:lnSpc>
                          <a:spcPct val="115000"/>
                        </a:lnSpc>
                        <a:spcAft>
                          <a:spcPts val="0"/>
                        </a:spcAft>
                      </a:pPr>
                      <a:r>
                        <a:rPr lang="es-ES" sz="1100" spc="-10" dirty="0">
                          <a:effectLst/>
                          <a:latin typeface="Calibri" panose="020F0502020204030204" pitchFamily="34" charset="0"/>
                        </a:rPr>
                        <a:t>Recursos Especializados</a:t>
                      </a:r>
                      <a:endParaRPr lang="es-ES" sz="1100" dirty="0">
                        <a:effectLst/>
                        <a:latin typeface="Calibri" panose="020F0502020204030204" pitchFamily="34" charset="0"/>
                        <a:ea typeface="Times New Roman"/>
                        <a:cs typeface="Times New Roman"/>
                      </a:endParaRPr>
                    </a:p>
                  </a:txBody>
                  <a:tcPr marL="68580" marR="68580" marT="0" marB="0" anchor="ctr"/>
                </a:tc>
              </a:tr>
              <a:tr h="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100" spc="-10" dirty="0">
                          <a:effectLst/>
                          <a:latin typeface="Calibri" panose="020F0502020204030204" pitchFamily="34" charset="0"/>
                        </a:rPr>
                        <a:t>Rango de fechas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Duración aproximada</a:t>
                      </a:r>
                      <a:endParaRPr lang="es-ES" sz="1100" dirty="0">
                        <a:effectLst/>
                        <a:latin typeface="Calibri" panose="020F0502020204030204" pitchFamily="34" charset="0"/>
                        <a:ea typeface="Times New Roman"/>
                        <a:cs typeface="Times New Roman"/>
                      </a:endParaRPr>
                    </a:p>
                  </a:txBody>
                  <a:tcPr marL="68580" marR="68580" marT="0" marB="0" anchor="ctr"/>
                </a:tc>
                <a:tc vMerge="1">
                  <a:txBody>
                    <a:bodyPr/>
                    <a:lstStyle/>
                    <a:p>
                      <a:endParaRPr lang="es-ES"/>
                    </a:p>
                  </a:txBody>
                  <a:tcPr/>
                </a:tc>
                <a:tc vMerge="1">
                  <a:txBody>
                    <a:bodyPr/>
                    <a:lstStyle/>
                    <a:p>
                      <a:endParaRPr lang="es-ES"/>
                    </a:p>
                  </a:txBody>
                  <a:tcPr/>
                </a:tc>
              </a:tr>
              <a:tr h="0">
                <a:tc>
                  <a:txBody>
                    <a:bodyPr/>
                    <a:lstStyle/>
                    <a:p>
                      <a:pPr algn="ctr">
                        <a:lnSpc>
                          <a:spcPct val="115000"/>
                        </a:lnSpc>
                        <a:spcAft>
                          <a:spcPts val="0"/>
                        </a:spcAft>
                      </a:pPr>
                      <a:r>
                        <a:rPr lang="es-ES" sz="1100" spc="-10" dirty="0">
                          <a:effectLst/>
                          <a:latin typeface="Calibri" panose="020F0502020204030204" pitchFamily="34" charset="0"/>
                        </a:rPr>
                        <a:t>6</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Sociabilizar el proyecto en la parroquia de San Antonio de Pichincha, sobre las fuentes de trabajo para las personas de la zona.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Área Ambiental</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Antes de que se active el alerta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3 meses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$ 10 000,00</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Consultora</a:t>
                      </a:r>
                      <a:endParaRPr lang="es-ES" sz="1100" dirty="0">
                        <a:effectLst/>
                        <a:latin typeface="Calibri" panose="020F0502020204030204" pitchFamily="34" charset="0"/>
                        <a:ea typeface="Times New Roman"/>
                        <a:cs typeface="Times New Roman"/>
                      </a:endParaRPr>
                    </a:p>
                  </a:txBody>
                  <a:tcPr marL="68580" marR="68580" marT="0" marB="0" anchor="ctr"/>
                </a:tc>
              </a:tr>
              <a:tr h="0">
                <a:tc>
                  <a:txBody>
                    <a:bodyPr/>
                    <a:lstStyle/>
                    <a:p>
                      <a:pPr algn="ctr">
                        <a:lnSpc>
                          <a:spcPct val="115000"/>
                        </a:lnSpc>
                        <a:spcAft>
                          <a:spcPts val="0"/>
                        </a:spcAft>
                      </a:pPr>
                      <a:r>
                        <a:rPr lang="es-ES" sz="1100" spc="-10" dirty="0">
                          <a:effectLst/>
                          <a:latin typeface="Calibri" panose="020F0502020204030204" pitchFamily="34" charset="0"/>
                        </a:rPr>
                        <a:t>8</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Realizar una adecuada planificación a mediano y largo plazo que permita estimar los recursos que se requieren.</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Coordinador del área de</a:t>
                      </a:r>
                      <a:endParaRPr lang="es-ES" sz="1100" dirty="0">
                        <a:effectLst/>
                        <a:latin typeface="Calibri" panose="020F0502020204030204" pitchFamily="34" charset="0"/>
                      </a:endParaRPr>
                    </a:p>
                    <a:p>
                      <a:pPr algn="just">
                        <a:lnSpc>
                          <a:spcPct val="115000"/>
                        </a:lnSpc>
                        <a:spcAft>
                          <a:spcPts val="0"/>
                        </a:spcAft>
                      </a:pPr>
                      <a:r>
                        <a:rPr lang="es-ES" sz="1100" spc="-10" dirty="0">
                          <a:effectLst/>
                          <a:latin typeface="Calibri" panose="020F0502020204030204" pitchFamily="34" charset="0"/>
                        </a:rPr>
                        <a:t>Construcción/ Coordinador</a:t>
                      </a:r>
                      <a:endParaRPr lang="es-ES" sz="1100" dirty="0">
                        <a:effectLst/>
                        <a:latin typeface="Calibri" panose="020F0502020204030204" pitchFamily="34" charset="0"/>
                      </a:endParaRPr>
                    </a:p>
                    <a:p>
                      <a:pPr algn="just">
                        <a:lnSpc>
                          <a:spcPct val="115000"/>
                        </a:lnSpc>
                        <a:spcAft>
                          <a:spcPts val="0"/>
                        </a:spcAft>
                      </a:pPr>
                      <a:r>
                        <a:rPr lang="es-ES" sz="1100" spc="-10" dirty="0">
                          <a:effectLst/>
                          <a:latin typeface="Calibri" panose="020F0502020204030204" pitchFamily="34" charset="0"/>
                        </a:rPr>
                        <a:t>del área de Diseño</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Antes de que se active el alerta</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just">
                        <a:lnSpc>
                          <a:spcPct val="115000"/>
                        </a:lnSpc>
                        <a:spcAft>
                          <a:spcPts val="0"/>
                        </a:spcAft>
                      </a:pPr>
                      <a:r>
                        <a:rPr lang="es-ES" sz="1100" spc="-10" dirty="0">
                          <a:effectLst/>
                          <a:latin typeface="Calibri" panose="020F0502020204030204" pitchFamily="34" charset="0"/>
                        </a:rPr>
                        <a:t>24 meses</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$ 5 000,00</a:t>
                      </a:r>
                      <a:endParaRPr lang="es-ES" sz="1100" dirty="0">
                        <a:effectLst/>
                        <a:latin typeface="Calibri" panose="020F0502020204030204" pitchFamily="34" charset="0"/>
                        <a:ea typeface="Times New Roman"/>
                        <a:cs typeface="Times New Roman"/>
                      </a:endParaRPr>
                    </a:p>
                  </a:txBody>
                  <a:tcPr marL="68580" marR="68580" marT="0" marB="0" anchor="ctr"/>
                </a:tc>
                <a:tc>
                  <a:txBody>
                    <a:bodyPr/>
                    <a:lstStyle/>
                    <a:p>
                      <a:pPr algn="ctr">
                        <a:lnSpc>
                          <a:spcPct val="115000"/>
                        </a:lnSpc>
                        <a:spcAft>
                          <a:spcPts val="0"/>
                        </a:spcAft>
                      </a:pPr>
                      <a:r>
                        <a:rPr lang="es-ES" sz="1100" spc="-10" dirty="0">
                          <a:effectLst/>
                          <a:latin typeface="Calibri" panose="020F0502020204030204" pitchFamily="34" charset="0"/>
                        </a:rPr>
                        <a:t>Área de Planificación</a:t>
                      </a:r>
                      <a:endParaRPr lang="es-ES" sz="1100" dirty="0">
                        <a:effectLst/>
                        <a:latin typeface="Calibri" panose="020F0502020204030204" pitchFamily="34" charset="0"/>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23188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1115616" y="1200262"/>
            <a:ext cx="7200801" cy="792088"/>
          </a:xfrm>
        </p:spPr>
        <p:txBody>
          <a:bodyPr>
            <a:normAutofit fontScale="90000"/>
          </a:bodyPr>
          <a:lstStyle/>
          <a:p>
            <a:pPr algn="r"/>
            <a:r>
              <a:rPr lang="es-ES" sz="2800" b="1" dirty="0" smtClean="0">
                <a:latin typeface="Calibri" pitchFamily="34" charset="0"/>
                <a:cs typeface="Calibri" pitchFamily="34" charset="0"/>
              </a:rPr>
              <a:t>Identificación y descripción de los impactos ambientales</a:t>
            </a:r>
            <a:endParaRPr lang="es-ES" sz="2800" b="1" dirty="0">
              <a:latin typeface="Calibri" pitchFamily="34" charset="0"/>
              <a:cs typeface="Calibri" pitchFamily="34" charset="0"/>
            </a:endParaRPr>
          </a:p>
        </p:txBody>
      </p:sp>
      <p:graphicFrame>
        <p:nvGraphicFramePr>
          <p:cNvPr id="8" name="7 Marcador de contenido"/>
          <p:cNvGraphicFramePr>
            <a:graphicFrameLocks noGrp="1"/>
          </p:cNvGraphicFramePr>
          <p:nvPr>
            <p:ph sz="quarter" idx="1"/>
            <p:extLst>
              <p:ext uri="{D42A27DB-BD31-4B8C-83A1-F6EECF244321}">
                <p14:modId xmlns:p14="http://schemas.microsoft.com/office/powerpoint/2010/main" val="1078348663"/>
              </p:ext>
            </p:extLst>
          </p:nvPr>
        </p:nvGraphicFramePr>
        <p:xfrm>
          <a:off x="395536" y="2060848"/>
          <a:ext cx="7776864" cy="4325068"/>
        </p:xfrm>
        <a:graphic>
          <a:graphicData uri="http://schemas.openxmlformats.org/drawingml/2006/table">
            <a:tbl>
              <a:tblPr firstRow="1" firstCol="1" bandRow="1"/>
              <a:tblGrid>
                <a:gridCol w="3171446"/>
                <a:gridCol w="4605418"/>
              </a:tblGrid>
              <a:tr h="139599">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ACTIVIDAD</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DESCRIPCIÓN DE LOS IMPACTOS GENERADOS</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318">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Plena operación de cualquiera de las opciones de fábrica.</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Esta actividad tiene un impacto positivo permanente, ya que permite mejorar la productividad del área de influencia, genera empleo, incrementa la calidad de vida, garantiza una regulación de precios y mejora de la calidad los bloques.</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Instalación de maquinaria</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Esta actividad tiene un impacto positivo temporal ya que genera empleo principalmente, y sus efectos al ambiente son poco significativos.</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Etapa de planificación</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Esta actividad tiene un impacto positivo temporal ya que genera empleo para todas las personas inmersas en el proceso de planificar.</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128">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Construcción de obra gris</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Las actividades de construcción siempre generan un impacto negativo y éste durará mientras se terminen de ejecutar todas las labores; en este caso se espera ruido, partículas en suspensión, olores y gases, desechos sólidos, lo que en conjunto repercutirá en falta de aceptación social y conflictos</a:t>
                      </a:r>
                      <a:r>
                        <a:rPr lang="es-ES" sz="1100" dirty="0" smtClean="0">
                          <a:solidFill>
                            <a:srgbClr val="000000"/>
                          </a:solidFill>
                          <a:effectLst/>
                          <a:latin typeface="Calibri" panose="020F0502020204030204" pitchFamily="34" charset="0"/>
                          <a:ea typeface="Times New Roman"/>
                          <a:cs typeface="Times New Roman"/>
                        </a:rPr>
                        <a:t>.</a:t>
                      </a:r>
                    </a:p>
                    <a:p>
                      <a:pPr algn="l">
                        <a:lnSpc>
                          <a:spcPct val="115000"/>
                        </a:lnSpc>
                        <a:spcAft>
                          <a:spcPts val="0"/>
                        </a:spcAft>
                      </a:pPr>
                      <a:r>
                        <a:rPr lang="es-ES" sz="1100" dirty="0" smtClean="0">
                          <a:solidFill>
                            <a:srgbClr val="000000"/>
                          </a:solidFill>
                          <a:effectLst/>
                          <a:latin typeface="Calibri" panose="020F0502020204030204" pitchFamily="34" charset="0"/>
                          <a:ea typeface="Times New Roman"/>
                          <a:cs typeface="Times New Roman"/>
                        </a:rPr>
                        <a:t>Pero </a:t>
                      </a:r>
                      <a:r>
                        <a:rPr lang="es-ES" sz="1100" dirty="0">
                          <a:solidFill>
                            <a:srgbClr val="000000"/>
                          </a:solidFill>
                          <a:effectLst/>
                          <a:latin typeface="Calibri" panose="020F0502020204030204" pitchFamily="34" charset="0"/>
                          <a:ea typeface="Times New Roman"/>
                          <a:cs typeface="Times New Roman"/>
                        </a:rPr>
                        <a:t>no se debe olvidar que esta actividad es la que mayor empleo genera, con los efectos positivos que este tiene. </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4136">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Generación de desechos sólidos (de construcción) </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La interacción de personal en las labores de construcción, hace que se pueda generar desechos sólidos en el área de proyecto, esto provocaría molestia a la población y además se corre el riesgo que por escorrentía estos desechos vayan a parar a los cuerpos de agua o alcantarillas. Los desechos esperados son propios de las actividades de construcción y de la acción de alimentarse por parte de los trabajadores. Se hace notar que tiene un carácter temporal.</a:t>
                      </a:r>
                      <a:endParaRPr lang="es-ES" sz="1100" dirty="0">
                        <a:effectLst/>
                        <a:latin typeface="Calibri" panose="020F0502020204030204" pitchFamily="34" charset="0"/>
                        <a:ea typeface="Times New Roman"/>
                        <a:cs typeface="Times New Roman"/>
                      </a:endParaRPr>
                    </a:p>
                  </a:txBody>
                  <a:tcPr marL="35406" marR="3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8621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1867965" y="2924944"/>
            <a:ext cx="5760640" cy="792088"/>
          </a:xfrm>
        </p:spPr>
        <p:txBody>
          <a:bodyPr>
            <a:normAutofit/>
          </a:bodyPr>
          <a:lstStyle/>
          <a:p>
            <a:pPr algn="r"/>
            <a:r>
              <a:rPr lang="es-ES" sz="3200" b="1" dirty="0" smtClean="0">
                <a:latin typeface="Calibri" pitchFamily="34" charset="0"/>
                <a:cs typeface="Calibri" pitchFamily="34" charset="0"/>
              </a:rPr>
              <a:t>La empresa y su organización</a:t>
            </a:r>
            <a:endParaRPr lang="es-ES" sz="3200" b="1" dirty="0">
              <a:latin typeface="Calibri" pitchFamily="34" charset="0"/>
              <a:cs typeface="Calibri" pitchFamily="34" charset="0"/>
            </a:endParaRPr>
          </a:p>
        </p:txBody>
      </p:sp>
    </p:spTree>
    <p:extLst>
      <p:ext uri="{BB962C8B-B14F-4D97-AF65-F5344CB8AC3E}">
        <p14:creationId xmlns:p14="http://schemas.microsoft.com/office/powerpoint/2010/main" val="1443679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La fábrica de adoquines a base de escombros “DAMM”, tendrá una planta de producción de prefabricados de hormigón, específicamente adoquines, se la instalará en una superficie aproximada de 10 000 metros cuadrados.</a:t>
            </a:r>
          </a:p>
          <a:p>
            <a:pPr marL="0" indent="0" algn="just">
              <a:buNone/>
            </a:pPr>
            <a:endParaRPr lang="es-ES" sz="1800" dirty="0">
              <a:latin typeface="Calibri" panose="020F0502020204030204" pitchFamily="34" charset="0"/>
            </a:endParaRPr>
          </a:p>
          <a:p>
            <a:pPr marL="0" indent="0" algn="just">
              <a:buNone/>
            </a:pPr>
            <a:r>
              <a:rPr lang="es-ES" sz="1800" dirty="0" smtClean="0">
                <a:latin typeface="Calibri" panose="020F0502020204030204" pitchFamily="34" charset="0"/>
              </a:rPr>
              <a:t>Las </a:t>
            </a:r>
            <a:r>
              <a:rPr lang="es-ES" sz="1800" dirty="0">
                <a:latin typeface="Calibri" panose="020F0502020204030204" pitchFamily="34" charset="0"/>
              </a:rPr>
              <a:t>instalaciones son nuevas, los equipos de producción son los más tecnificados, los cuales dan un seguro y apoyo a la consolidación de la fábrica.</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La empresa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0403397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dirty="0">
                <a:latin typeface="Calibri" panose="020F0502020204030204" pitchFamily="34" charset="0"/>
              </a:rPr>
              <a:t>De acuerdo a la Clasificación Industrial Internacional Uniforme de todas las actividades económicas (CIIU</a:t>
            </a:r>
            <a:r>
              <a:rPr lang="es-ES" sz="1800" dirty="0" smtClean="0">
                <a:latin typeface="Calibri" panose="020F0502020204030204" pitchFamily="34" charset="0"/>
              </a:rPr>
              <a:t>).</a:t>
            </a: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 </a:t>
            </a:r>
          </a:p>
          <a:p>
            <a:pPr marL="0" indent="0" algn="just">
              <a:buNone/>
            </a:pPr>
            <a:r>
              <a:rPr lang="es-ES" sz="1800" dirty="0">
                <a:latin typeface="Calibri" panose="020F0502020204030204" pitchFamily="34" charset="0"/>
              </a:rPr>
              <a:t>La fábrica se encuentra alineada al sector de las industrias manufactureras, división 23 “Fabricación de otros productos minerales no metálicos, ya que ofertará al mercado diferentes tipos de adoquines elaborados a base de escombros para todo tipo de obras, los mismos que estarán de acuerdo a las necesidades y expectativas de los clientes.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Tipo de empresa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811235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b="1" dirty="0" smtClean="0">
                <a:latin typeface="Calibri" panose="020F0502020204030204" pitchFamily="34" charset="0"/>
              </a:rPr>
              <a:t>Visión 2016</a:t>
            </a:r>
          </a:p>
          <a:p>
            <a:pPr marL="0" indent="0" algn="just">
              <a:buNone/>
            </a:pPr>
            <a:r>
              <a:rPr lang="es-ES" sz="1800" dirty="0">
                <a:latin typeface="Calibri" panose="020F0502020204030204" pitchFamily="34" charset="0"/>
              </a:rPr>
              <a:t>Ser una fábrica líder en el mercado de adoquines a base de escombros, ofreciendo un producto de calidad, con el mejor equipo de trabajo y de esta manera satisfacer las expectativas y necesidades de nuestros clientes.</a:t>
            </a:r>
          </a:p>
          <a:p>
            <a:pPr marL="0" indent="0" algn="just">
              <a:buNone/>
            </a:pPr>
            <a:r>
              <a:rPr lang="es-ES" sz="1800" b="1" dirty="0" smtClean="0">
                <a:latin typeface="Calibri" panose="020F0502020204030204" pitchFamily="34" charset="0"/>
              </a:rPr>
              <a:t>Misión </a:t>
            </a:r>
            <a:endParaRPr lang="es-ES" sz="1800" b="1" dirty="0">
              <a:latin typeface="Calibri" panose="020F0502020204030204" pitchFamily="34" charset="0"/>
            </a:endParaRPr>
          </a:p>
          <a:p>
            <a:pPr marL="0" indent="0" algn="just">
              <a:buNone/>
            </a:pPr>
            <a:r>
              <a:rPr lang="es-ES" sz="1800" dirty="0" smtClean="0">
                <a:latin typeface="Calibri" panose="020F0502020204030204" pitchFamily="34" charset="0"/>
              </a:rPr>
              <a:t>Esta </a:t>
            </a:r>
            <a:r>
              <a:rPr lang="es-ES" sz="1800" dirty="0">
                <a:latin typeface="Calibri" panose="020F0502020204030204" pitchFamily="34" charset="0"/>
              </a:rPr>
              <a:t>fábrica va a proporcionar soluciones eficaces y eficientes al sector de la construcción mediante la producción de adoquines a base de escombros de construcción, y de esta manera posesionarse en una posición competitiva y de liderazgo en esta área de mercado, buscando constantemente el desarrollo e implementación de nuevos productos que nos ayuden a reforzar la imagen de la fábrica con la satisfacción de los clientes. Todo esto bajo las respectivas normas de calidad y de respeto hacia el medio ambiente, dentro de un agradable entorno de seguridad laboral.</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Base filosófica de la de empresa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833395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b="1" dirty="0" smtClean="0">
                <a:latin typeface="Calibri" panose="020F0502020204030204" pitchFamily="34" charset="0"/>
              </a:rPr>
              <a:t>Visión 2016</a:t>
            </a:r>
          </a:p>
          <a:p>
            <a:pPr marL="0" indent="0" algn="just">
              <a:buNone/>
            </a:pPr>
            <a:r>
              <a:rPr lang="es-ES" sz="1800" dirty="0">
                <a:latin typeface="Calibri" panose="020F0502020204030204" pitchFamily="34" charset="0"/>
              </a:rPr>
              <a:t>Ser una fábrica líder en el mercado de adoquines a base de escombros, ofreciendo un producto de calidad, con el mejor equipo de trabajo y de esta manera satisfacer las expectativas y necesidades de nuestros clientes.</a:t>
            </a:r>
          </a:p>
          <a:p>
            <a:pPr marL="0" indent="0" algn="just">
              <a:buNone/>
            </a:pPr>
            <a:r>
              <a:rPr lang="es-ES" sz="1800" b="1" dirty="0" smtClean="0">
                <a:latin typeface="Calibri" panose="020F0502020204030204" pitchFamily="34" charset="0"/>
              </a:rPr>
              <a:t>Misión </a:t>
            </a:r>
            <a:endParaRPr lang="es-ES" sz="1800" b="1" dirty="0">
              <a:latin typeface="Calibri" panose="020F0502020204030204" pitchFamily="34" charset="0"/>
            </a:endParaRPr>
          </a:p>
          <a:p>
            <a:pPr marL="0" indent="0" algn="just">
              <a:buNone/>
            </a:pPr>
            <a:r>
              <a:rPr lang="es-ES" sz="1800" dirty="0" smtClean="0">
                <a:latin typeface="Calibri" panose="020F0502020204030204" pitchFamily="34" charset="0"/>
              </a:rPr>
              <a:t>Esta </a:t>
            </a:r>
            <a:r>
              <a:rPr lang="es-ES" sz="1800" dirty="0">
                <a:latin typeface="Calibri" panose="020F0502020204030204" pitchFamily="34" charset="0"/>
              </a:rPr>
              <a:t>fábrica va a proporcionar soluciones eficaces y eficientes al sector de la construcción mediante la producción de adoquines a base de escombros de construcción, y de esta manera posesionarse en una posición competitiva y de liderazgo en esta área de mercado, buscando constantemente el desarrollo e implementación de nuevos productos que nos ayuden a reforzar la imagen de la fábrica con la satisfacción de los clientes. Todo esto bajo las respectivas normas de calidad y de respeto hacia el medio ambiente, dentro de un agradable entorno de seguridad laboral.</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Base filosófica de la de empresa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92360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3284984"/>
            <a:ext cx="4536504" cy="792088"/>
          </a:xfrm>
        </p:spPr>
        <p:txBody>
          <a:bodyPr>
            <a:normAutofit/>
          </a:bodyPr>
          <a:lstStyle/>
          <a:p>
            <a:pPr algn="r"/>
            <a:r>
              <a:rPr lang="es-ES" sz="3600" b="1" dirty="0" smtClean="0">
                <a:latin typeface="Calibri" pitchFamily="34" charset="0"/>
                <a:cs typeface="Calibri" pitchFamily="34" charset="0"/>
              </a:rPr>
              <a:t>1.- Estudio de mercado </a:t>
            </a:r>
            <a:endParaRPr lang="es-ES" sz="3600" b="1" dirty="0">
              <a:latin typeface="Calibri" pitchFamily="34" charset="0"/>
              <a:cs typeface="Calibri"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Tree>
    <p:extLst>
      <p:ext uri="{BB962C8B-B14F-4D97-AF65-F5344CB8AC3E}">
        <p14:creationId xmlns:p14="http://schemas.microsoft.com/office/powerpoint/2010/main" val="1318474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b="1" dirty="0" smtClean="0">
                <a:latin typeface="Calibri" panose="020F0502020204030204" pitchFamily="34" charset="0"/>
              </a:rPr>
              <a:t>Principios y valores</a:t>
            </a:r>
          </a:p>
          <a:p>
            <a:pPr marL="0" indent="0" algn="just">
              <a:buNone/>
            </a:pPr>
            <a:r>
              <a:rPr lang="es-ES" sz="1800" dirty="0">
                <a:latin typeface="Calibri" panose="020F0502020204030204" pitchFamily="34" charset="0"/>
              </a:rPr>
              <a:t>Toda empresa o institución tiene valores definidos y divulgados; esto se alcanza mediante un liderazgo efectivo, donde los valores son un hábito. </a:t>
            </a: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La </a:t>
            </a:r>
            <a:r>
              <a:rPr lang="es-ES" sz="1800" dirty="0">
                <a:latin typeface="Calibri" panose="020F0502020204030204" pitchFamily="34" charset="0"/>
              </a:rPr>
              <a:t>fábrica de adoquines DAMM, tiene como principio los siguientes valores: </a:t>
            </a:r>
          </a:p>
          <a:p>
            <a:pPr marL="0" indent="0" algn="just">
              <a:buNone/>
            </a:pPr>
            <a:r>
              <a:rPr lang="es-ES" sz="1800" b="1" dirty="0" smtClean="0">
                <a:latin typeface="Calibri" panose="020F0502020204030204" pitchFamily="34" charset="0"/>
              </a:rPr>
              <a:t>	</a:t>
            </a:r>
            <a:r>
              <a:rPr lang="es-ES" sz="1800" dirty="0" smtClean="0">
                <a:latin typeface="Calibri" panose="020F0502020204030204" pitchFamily="34" charset="0"/>
              </a:rPr>
              <a:t>Honestidad</a:t>
            </a:r>
          </a:p>
          <a:p>
            <a:pPr marL="0" indent="0" algn="just">
              <a:buNone/>
            </a:pPr>
            <a:r>
              <a:rPr lang="es-ES" sz="1800" dirty="0" smtClean="0">
                <a:latin typeface="Calibri" panose="020F0502020204030204" pitchFamily="34" charset="0"/>
              </a:rPr>
              <a:t>	Respeto</a:t>
            </a:r>
          </a:p>
          <a:p>
            <a:pPr marL="0" indent="0" algn="just">
              <a:buNone/>
            </a:pPr>
            <a:r>
              <a:rPr lang="es-ES" sz="1800" dirty="0">
                <a:latin typeface="Calibri" panose="020F0502020204030204" pitchFamily="34" charset="0"/>
              </a:rPr>
              <a:t>	</a:t>
            </a:r>
            <a:r>
              <a:rPr lang="es-ES" sz="1800" dirty="0" smtClean="0">
                <a:latin typeface="Calibri" panose="020F0502020204030204" pitchFamily="34" charset="0"/>
              </a:rPr>
              <a:t>Responsabilidad</a:t>
            </a:r>
          </a:p>
          <a:p>
            <a:pPr marL="0" indent="0" algn="just">
              <a:buNone/>
            </a:pPr>
            <a:r>
              <a:rPr lang="es-ES" sz="1800" dirty="0">
                <a:latin typeface="Calibri" panose="020F0502020204030204" pitchFamily="34" charset="0"/>
              </a:rPr>
              <a:t>	</a:t>
            </a:r>
            <a:r>
              <a:rPr lang="es-ES" sz="1800" dirty="0" smtClean="0">
                <a:latin typeface="Calibri" panose="020F0502020204030204" pitchFamily="34" charset="0"/>
              </a:rPr>
              <a:t>Honradez</a:t>
            </a:r>
          </a:p>
          <a:p>
            <a:pPr marL="0" indent="0" algn="just">
              <a:buNone/>
            </a:pPr>
            <a:r>
              <a:rPr lang="es-ES" sz="1800" dirty="0">
                <a:latin typeface="Calibri" panose="020F0502020204030204" pitchFamily="34" charset="0"/>
              </a:rPr>
              <a:t>	</a:t>
            </a:r>
            <a:r>
              <a:rPr lang="es-ES" sz="1800" dirty="0" smtClean="0">
                <a:latin typeface="Calibri" panose="020F0502020204030204" pitchFamily="34" charset="0"/>
              </a:rPr>
              <a:t>Lealtad</a:t>
            </a:r>
          </a:p>
          <a:p>
            <a:pPr marL="0" indent="0" algn="just">
              <a:buNone/>
            </a:pPr>
            <a:r>
              <a:rPr lang="es-ES" sz="1800" dirty="0">
                <a:latin typeface="Calibri" panose="020F0502020204030204" pitchFamily="34" charset="0"/>
              </a:rPr>
              <a:t>	</a:t>
            </a:r>
            <a:r>
              <a:rPr lang="es-ES" sz="1800" dirty="0" smtClean="0">
                <a:latin typeface="Calibri" panose="020F0502020204030204" pitchFamily="34" charset="0"/>
              </a:rPr>
              <a:t>Orden</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Base filosófica de la de empresa</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4023495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endParaRPr lang="es-ES" sz="1800" dirty="0" smtClean="0">
              <a:latin typeface="Calibri" panose="020F0502020204030204" pitchFamily="34" charset="0"/>
            </a:endParaRPr>
          </a:p>
          <a:p>
            <a:pPr marL="0" indent="0" algn="just">
              <a:buNone/>
            </a:pPr>
            <a:r>
              <a:rPr lang="es-ES" sz="1800" dirty="0">
                <a:latin typeface="Calibri" panose="020F0502020204030204" pitchFamily="34" charset="0"/>
              </a:rPr>
              <a:t>Adoquines DAMM, tendrá </a:t>
            </a:r>
            <a:r>
              <a:rPr lang="es-ES" sz="1800" dirty="0" smtClean="0">
                <a:latin typeface="Calibri" panose="020F0502020204030204" pitchFamily="34" charset="0"/>
              </a:rPr>
              <a:t>tres </a:t>
            </a:r>
            <a:r>
              <a:rPr lang="es-ES" sz="1800" dirty="0">
                <a:latin typeface="Calibri" panose="020F0502020204030204" pitchFamily="34" charset="0"/>
              </a:rPr>
              <a:t>niveles operacionales, que se los indica de la siguiente manera:</a:t>
            </a:r>
          </a:p>
          <a:p>
            <a:pPr marL="0" lvl="0" indent="0" algn="just">
              <a:buNone/>
            </a:pPr>
            <a:endParaRPr lang="es-EC" sz="1800" dirty="0" smtClean="0">
              <a:latin typeface="Calibri" panose="020F0502020204030204" pitchFamily="34" charset="0"/>
            </a:endParaRPr>
          </a:p>
          <a:p>
            <a:pPr marL="0" lvl="0" indent="0" algn="just">
              <a:buNone/>
            </a:pPr>
            <a:r>
              <a:rPr lang="es-EC" sz="1800" dirty="0" smtClean="0">
                <a:latin typeface="Calibri" panose="020F0502020204030204" pitchFamily="34" charset="0"/>
              </a:rPr>
              <a:t>Nivel </a:t>
            </a:r>
            <a:r>
              <a:rPr lang="es-EC" sz="1800" dirty="0">
                <a:latin typeface="Calibri" panose="020F0502020204030204" pitchFamily="34" charset="0"/>
              </a:rPr>
              <a:t>Ejecutivo, se encuentra la gerencia, quien está conformada para establecer estrategias y la dirección de la fábrica. </a:t>
            </a:r>
            <a:endParaRPr lang="es-ES" sz="1800" dirty="0">
              <a:latin typeface="Calibri" panose="020F0502020204030204" pitchFamily="34" charset="0"/>
            </a:endParaRPr>
          </a:p>
          <a:p>
            <a:pPr marL="0" lvl="0" indent="0" algn="just">
              <a:buNone/>
            </a:pPr>
            <a:endParaRPr lang="es-EC" sz="1800" dirty="0" smtClean="0">
              <a:latin typeface="Calibri" panose="020F0502020204030204" pitchFamily="34" charset="0"/>
            </a:endParaRPr>
          </a:p>
          <a:p>
            <a:pPr marL="0" lvl="0" indent="0" algn="just">
              <a:buNone/>
            </a:pPr>
            <a:r>
              <a:rPr lang="es-EC" sz="1800" dirty="0" smtClean="0">
                <a:latin typeface="Calibri" panose="020F0502020204030204" pitchFamily="34" charset="0"/>
              </a:rPr>
              <a:t>Nivel </a:t>
            </a:r>
            <a:r>
              <a:rPr lang="es-EC" sz="1800" dirty="0">
                <a:latin typeface="Calibri" panose="020F0502020204030204" pitchFamily="34" charset="0"/>
              </a:rPr>
              <a:t>Operativo, está conformado por el área de marketing, ventas, financiero y administrativo. </a:t>
            </a:r>
            <a:endParaRPr lang="es-ES" sz="1800" dirty="0">
              <a:latin typeface="Calibri" panose="020F0502020204030204" pitchFamily="34" charset="0"/>
            </a:endParaRPr>
          </a:p>
          <a:p>
            <a:pPr marL="0" indent="0" algn="just">
              <a:buNone/>
            </a:pPr>
            <a:endParaRPr lang="es-ES" sz="1800" dirty="0" smtClean="0">
              <a:latin typeface="Calibri" panose="020F0502020204030204" pitchFamily="34" charset="0"/>
            </a:endParaRPr>
          </a:p>
          <a:p>
            <a:pPr marL="0" indent="0" algn="just">
              <a:buNone/>
            </a:pPr>
            <a:r>
              <a:rPr lang="es-ES" sz="1800" dirty="0" smtClean="0">
                <a:latin typeface="Calibri" panose="020F0502020204030204" pitchFamily="34" charset="0"/>
              </a:rPr>
              <a:t>Nivel </a:t>
            </a:r>
            <a:r>
              <a:rPr lang="es-ES" sz="1800" dirty="0">
                <a:latin typeface="Calibri" panose="020F0502020204030204" pitchFamily="34" charset="0"/>
              </a:rPr>
              <a:t>de Producción, es el área de operaciones que tiene la producción, calidad y asistencia técnica. </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Organigrama estructural</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478615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Organigrama estructural</a:t>
            </a:r>
            <a:endParaRPr lang="es-ES" sz="2800" b="1" dirty="0">
              <a:latin typeface="Calibri" pitchFamily="34" charset="0"/>
              <a:cs typeface="Calibri"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1167652937"/>
              </p:ext>
            </p:extLst>
          </p:nvPr>
        </p:nvGraphicFramePr>
        <p:xfrm>
          <a:off x="1876425" y="2204864"/>
          <a:ext cx="5391150" cy="2352675"/>
        </p:xfrm>
        <a:graphic>
          <a:graphicData uri="http://schemas.openxmlformats.org/presentationml/2006/ole">
            <mc:AlternateContent xmlns:mc="http://schemas.openxmlformats.org/markup-compatibility/2006">
              <mc:Choice xmlns:v="urn:schemas-microsoft-com:vml" Requires="v">
                <p:oleObj spid="_x0000_s48159" name="Visio" r:id="rId4" imgW="3725184" imgH="1469518" progId="Visio.Drawing.11">
                  <p:embed/>
                </p:oleObj>
              </mc:Choice>
              <mc:Fallback>
                <p:oleObj name="Visio" r:id="rId4" imgW="3725184" imgH="1469518"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425" y="2204864"/>
                        <a:ext cx="5391150" cy="235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7032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700" b="1" dirty="0">
                <a:latin typeface="Calibri" panose="020F0502020204030204" pitchFamily="34" charset="0"/>
              </a:rPr>
              <a:t>GERENCIA GENERAL</a:t>
            </a:r>
            <a:endParaRPr lang="es-ES" sz="1700" dirty="0">
              <a:latin typeface="Calibri" panose="020F0502020204030204" pitchFamily="34" charset="0"/>
            </a:endParaRPr>
          </a:p>
          <a:p>
            <a:pPr algn="just">
              <a:buFont typeface="Arial" panose="020B0604020202020204" pitchFamily="34" charset="0"/>
              <a:buChar char="•"/>
            </a:pPr>
            <a:r>
              <a:rPr lang="es-EC" sz="1700" dirty="0" smtClean="0">
                <a:latin typeface="Calibri" panose="020F0502020204030204" pitchFamily="34" charset="0"/>
              </a:rPr>
              <a:t>Encargado </a:t>
            </a:r>
            <a:r>
              <a:rPr lang="es-EC" sz="1700" dirty="0">
                <a:latin typeface="Calibri" panose="020F0502020204030204" pitchFamily="34" charset="0"/>
              </a:rPr>
              <a:t>de todo el funcionamiento y desempeño de la fábrica de adoquines, </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Coordinar y administrar todos los procesos de la fábrica,</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Conocimiento y aprobación de todos los pagos que se debe realizar en la fábrica,</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Vigilar el cumplimiento de los planes y programas,</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Coordinar con las diferentes áreas, </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Formular la planificación del programa general anual.</a:t>
            </a:r>
            <a:endParaRPr lang="es-ES" sz="1700" dirty="0">
              <a:latin typeface="Calibri" panose="020F0502020204030204" pitchFamily="34" charset="0"/>
            </a:endParaRPr>
          </a:p>
          <a:p>
            <a:pPr marL="0" indent="0" algn="just">
              <a:buNone/>
            </a:pPr>
            <a:r>
              <a:rPr lang="es-ES" sz="1700" b="1" dirty="0">
                <a:latin typeface="Calibri" panose="020F0502020204030204" pitchFamily="34" charset="0"/>
              </a:rPr>
              <a:t> </a:t>
            </a:r>
            <a:r>
              <a:rPr lang="es-ES" sz="1700" b="1" dirty="0" smtClean="0">
                <a:latin typeface="Calibri" panose="020F0502020204030204" pitchFamily="34" charset="0"/>
              </a:rPr>
              <a:t>SECRETARIA</a:t>
            </a:r>
            <a:endParaRPr lang="es-ES" sz="1700" dirty="0">
              <a:latin typeface="Calibri" panose="020F0502020204030204" pitchFamily="34" charset="0"/>
            </a:endParaRPr>
          </a:p>
          <a:p>
            <a:pPr marL="0" indent="0" algn="just">
              <a:buNone/>
            </a:pPr>
            <a:r>
              <a:rPr lang="es-ES" sz="1700" dirty="0">
                <a:latin typeface="Calibri" panose="020F0502020204030204" pitchFamily="34" charset="0"/>
              </a:rPr>
              <a:t>Es la asistente del gerente general y se encuentra a las órdenes del mismo</a:t>
            </a:r>
          </a:p>
          <a:p>
            <a:pPr algn="just">
              <a:buFont typeface="Arial" panose="020B0604020202020204" pitchFamily="34" charset="0"/>
              <a:buChar char="•"/>
            </a:pPr>
            <a:r>
              <a:rPr lang="es-EC" sz="1700" dirty="0">
                <a:latin typeface="Calibri" panose="020F0502020204030204" pitchFamily="34" charset="0"/>
              </a:rPr>
              <a:t>Contactar a los proveedores, clientes, </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Realizar informes y entregar comunicados a cada uno de los empleados,</a:t>
            </a:r>
            <a:endParaRPr lang="es-ES" sz="1700" dirty="0">
              <a:latin typeface="Calibri" panose="020F0502020204030204" pitchFamily="34" charset="0"/>
            </a:endParaRPr>
          </a:p>
          <a:p>
            <a:pPr algn="just">
              <a:buFont typeface="Arial" panose="020B0604020202020204" pitchFamily="34" charset="0"/>
              <a:buChar char="•"/>
            </a:pPr>
            <a:r>
              <a:rPr lang="es-EC" sz="1700" dirty="0">
                <a:latin typeface="Calibri" panose="020F0502020204030204" pitchFamily="34" charset="0"/>
              </a:rPr>
              <a:t>Brindar atención al cliente y proveedores.</a:t>
            </a:r>
            <a:endParaRPr lang="es-ES" sz="1700" dirty="0">
              <a:latin typeface="Calibri" panose="020F0502020204030204" pitchFamily="34" charset="0"/>
            </a:endParaRP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Descripción de funciones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368101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b="1" dirty="0" smtClean="0">
                <a:latin typeface="Calibri" panose="020F0502020204030204" pitchFamily="34" charset="0"/>
              </a:rPr>
              <a:t>DEPARTAMENTO </a:t>
            </a:r>
            <a:r>
              <a:rPr lang="es-ES" sz="1800" b="1" dirty="0">
                <a:latin typeface="Calibri" panose="020F0502020204030204" pitchFamily="34" charset="0"/>
              </a:rPr>
              <a:t>FINANCIERO</a:t>
            </a:r>
            <a:endParaRPr lang="es-ES" sz="1800" dirty="0">
              <a:latin typeface="Calibri" panose="020F0502020204030204" pitchFamily="34" charset="0"/>
            </a:endParaRPr>
          </a:p>
          <a:p>
            <a:pPr lvl="0" algn="just">
              <a:buFont typeface="Arial" panose="020B0604020202020204" pitchFamily="34" charset="0"/>
              <a:buChar char="•"/>
            </a:pPr>
            <a:r>
              <a:rPr lang="es-EC" sz="1800" dirty="0" smtClean="0">
                <a:latin typeface="Calibri" panose="020F0502020204030204" pitchFamily="34" charset="0"/>
              </a:rPr>
              <a:t>Se </a:t>
            </a:r>
            <a:r>
              <a:rPr lang="es-EC" sz="1800" dirty="0">
                <a:latin typeface="Calibri" panose="020F0502020204030204" pitchFamily="34" charset="0"/>
              </a:rPr>
              <a:t>encargara de realizar la contabilidad de la empresa,</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Realizar y analizar los balances,</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Registrar las transacciones realizadas en la empresa, </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Facturar y cancelar a los proveedores,</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Arqueo de caja,</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Realizar los respectivos cálculos de impuestos de ley, </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Realizar todos los formularios y pagos de impuestos que corresponda,</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Realizar las cuentas diarias de ventas. Mantener un control minucioso de los costos y gastos.</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Llevar nómina del personal.</a:t>
            </a:r>
            <a:endParaRPr lang="es-ES" sz="1800" dirty="0">
              <a:latin typeface="Calibri" panose="020F0502020204030204" pitchFamily="34" charset="0"/>
            </a:endParaRP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Descripción de funciones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184622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800" b="1" dirty="0" smtClean="0">
                <a:latin typeface="Calibri" panose="020F0502020204030204" pitchFamily="34" charset="0"/>
              </a:rPr>
              <a:t>DEPARTAMENTO </a:t>
            </a:r>
            <a:r>
              <a:rPr lang="es-ES" sz="1800" b="1" dirty="0">
                <a:latin typeface="Calibri" panose="020F0502020204030204" pitchFamily="34" charset="0"/>
              </a:rPr>
              <a:t>DE OPERACIONES</a:t>
            </a: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En el departamento de operaciones de la fábrica de adoquines DAMM, tendremos un supervisor de planta, cuyas funciones son: </a:t>
            </a:r>
          </a:p>
          <a:p>
            <a:pPr lvl="0" algn="just">
              <a:buFont typeface="Arial" panose="020B0604020202020204" pitchFamily="34" charset="0"/>
              <a:buChar char="•"/>
            </a:pPr>
            <a:r>
              <a:rPr lang="es-EC" sz="1800" dirty="0">
                <a:latin typeface="Calibri" panose="020F0502020204030204" pitchFamily="34" charset="0"/>
              </a:rPr>
              <a:t>Realizar una planificación de las compras de cemento y aditivos, </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Coordinar los pedidos y despacho del adoquín,</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Estar a cargo del personal de la planta de producción, </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Verificar que se cumplan con todas las normas de calidad en el proceso de elaboración del adoquín,</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Formular el programa anual de producción, </a:t>
            </a:r>
            <a:endParaRPr lang="es-ES" sz="1800" dirty="0">
              <a:latin typeface="Calibri" panose="020F0502020204030204" pitchFamily="34" charset="0"/>
            </a:endParaRPr>
          </a:p>
          <a:p>
            <a:pPr lvl="0" algn="just">
              <a:buFont typeface="Arial" panose="020B0604020202020204" pitchFamily="34" charset="0"/>
              <a:buChar char="•"/>
            </a:pPr>
            <a:r>
              <a:rPr lang="es-EC" sz="1800" dirty="0">
                <a:latin typeface="Calibri" panose="020F0502020204030204" pitchFamily="34" charset="0"/>
              </a:rPr>
              <a:t>Dirigir las labores administrativas de su área.</a:t>
            </a:r>
            <a:endParaRPr lang="es-ES" sz="1800" dirty="0">
              <a:latin typeface="Calibri" panose="020F0502020204030204" pitchFamily="34" charset="0"/>
            </a:endParaRP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Descripción de funciones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3638143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43608" y="2015962"/>
            <a:ext cx="7056784" cy="4293358"/>
          </a:xfrm>
        </p:spPr>
        <p:txBody>
          <a:bodyPr>
            <a:noAutofit/>
          </a:bodyPr>
          <a:lstStyle/>
          <a:p>
            <a:pPr marL="0" indent="0" algn="just">
              <a:buNone/>
            </a:pPr>
            <a:r>
              <a:rPr lang="es-ES" sz="1700" b="1" dirty="0">
                <a:latin typeface="Calibri" panose="020F0502020204030204" pitchFamily="34" charset="0"/>
              </a:rPr>
              <a:t>JEFE DE VENTAS Y MARKETING</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Dirigir y controlar al personal de ventas,</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Responsabilizarse de los resultados en las ventas, </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Establecer nuevas estrategias y ampliar la cartera de ventas, </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Responder y solucionar las inquietudes y necesidades de sus vendedores, </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Ofrecer soluciones a los clientes. </a:t>
            </a:r>
            <a:endParaRPr lang="es-ES" sz="1700" dirty="0">
              <a:latin typeface="Calibri" panose="020F0502020204030204" pitchFamily="34" charset="0"/>
            </a:endParaRPr>
          </a:p>
          <a:p>
            <a:pPr marL="0" indent="0" algn="just">
              <a:buNone/>
            </a:pPr>
            <a:r>
              <a:rPr lang="es-ES" sz="1700" b="1" dirty="0">
                <a:latin typeface="Calibri" panose="020F0502020204030204" pitchFamily="34" charset="0"/>
              </a:rPr>
              <a:t>VENDEDOR</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Explorar el mercado, </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Contacto y solicitud de datos a clientes actuales y potenciales,</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Servicio personalizado al cliente,</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Cumplir con la planificación de ventas,</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Satisfacer las necesidades de los clientes, </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Solucionar problemas de abastecimiento de los clientes, </a:t>
            </a:r>
            <a:endParaRPr lang="es-ES" sz="1700" dirty="0">
              <a:latin typeface="Calibri" panose="020F0502020204030204" pitchFamily="34" charset="0"/>
            </a:endParaRPr>
          </a:p>
          <a:p>
            <a:pPr lvl="0" algn="just">
              <a:buFont typeface="Arial" panose="020B0604020202020204" pitchFamily="34" charset="0"/>
              <a:buChar char="•"/>
            </a:pPr>
            <a:r>
              <a:rPr lang="es-EC" sz="1700" dirty="0">
                <a:latin typeface="Calibri" panose="020F0502020204030204" pitchFamily="34" charset="0"/>
              </a:rPr>
              <a:t>Dar un servicio de postventa y retroalimentación a la empresa.</a:t>
            </a:r>
            <a:endParaRPr lang="es-ES" sz="1700" dirty="0">
              <a:latin typeface="Calibri" panose="020F0502020204030204" pitchFamily="34" charset="0"/>
            </a:endParaRPr>
          </a:p>
          <a:p>
            <a:pPr marL="0" indent="0" algn="just">
              <a:buNone/>
            </a:pP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Descripción de funciones</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42073851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1991904" y="2924944"/>
            <a:ext cx="5760640" cy="792088"/>
          </a:xfrm>
        </p:spPr>
        <p:txBody>
          <a:bodyPr>
            <a:normAutofit/>
          </a:bodyPr>
          <a:lstStyle/>
          <a:p>
            <a:pPr algn="ctr"/>
            <a:r>
              <a:rPr lang="es-ES" sz="3200" b="1" dirty="0" smtClean="0">
                <a:latin typeface="Calibri" pitchFamily="34" charset="0"/>
                <a:cs typeface="Calibri" pitchFamily="34" charset="0"/>
              </a:rPr>
              <a:t>Estudio financiero</a:t>
            </a:r>
            <a:endParaRPr lang="es-ES" sz="3200" b="1" dirty="0">
              <a:latin typeface="Calibri" pitchFamily="34" charset="0"/>
              <a:cs typeface="Calibri" pitchFamily="34" charset="0"/>
            </a:endParaRPr>
          </a:p>
        </p:txBody>
      </p:sp>
    </p:spTree>
    <p:extLst>
      <p:ext uri="{BB962C8B-B14F-4D97-AF65-F5344CB8AC3E}">
        <p14:creationId xmlns:p14="http://schemas.microsoft.com/office/powerpoint/2010/main" val="27751849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Resumen de activos fijos</a:t>
            </a:r>
            <a:endParaRPr lang="es-ES" sz="2800" b="1" dirty="0">
              <a:latin typeface="Calibri" pitchFamily="34" charset="0"/>
              <a:cs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934595015"/>
              </p:ext>
            </p:extLst>
          </p:nvPr>
        </p:nvGraphicFramePr>
        <p:xfrm>
          <a:off x="2051720" y="2636912"/>
          <a:ext cx="4536504" cy="2418132"/>
        </p:xfrm>
        <a:graphic>
          <a:graphicData uri="http://schemas.openxmlformats.org/drawingml/2006/table">
            <a:tbl>
              <a:tblPr firstRow="1" firstCol="1" bandRow="1">
                <a:tableStyleId>{5C22544A-7EE6-4342-B048-85BDC9FD1C3A}</a:tableStyleId>
              </a:tblPr>
              <a:tblGrid>
                <a:gridCol w="2926867"/>
                <a:gridCol w="1609637"/>
              </a:tblGrid>
              <a:tr h="241658">
                <a:tc gridSpan="2">
                  <a:txBody>
                    <a:bodyPr/>
                    <a:lstStyle/>
                    <a:p>
                      <a:pPr algn="ctr">
                        <a:lnSpc>
                          <a:spcPct val="115000"/>
                        </a:lnSpc>
                        <a:spcAft>
                          <a:spcPts val="0"/>
                        </a:spcAft>
                      </a:pPr>
                      <a:r>
                        <a:rPr lang="es-ES" sz="1200" dirty="0">
                          <a:solidFill>
                            <a:srgbClr val="FF0000"/>
                          </a:solidFill>
                          <a:effectLst/>
                          <a:latin typeface="Calibri" panose="020F0502020204030204" pitchFamily="34" charset="0"/>
                          <a:hlinkClick r:id="rId3" action="ppaction://hlinkfile"/>
                        </a:rPr>
                        <a:t>RESUMEN DE LOS ACTIVOS FIJOS</a:t>
                      </a:r>
                      <a:endParaRPr lang="es-ES" sz="1200" dirty="0">
                        <a:solidFill>
                          <a:srgbClr val="FF0000"/>
                        </a:solidFill>
                        <a:effectLst/>
                        <a:latin typeface="Calibri" panose="020F0502020204030204" pitchFamily="34" charset="0"/>
                        <a:ea typeface="Times New Roman"/>
                        <a:cs typeface="Times New Roman"/>
                      </a:endParaRPr>
                    </a:p>
                  </a:txBody>
                  <a:tcPr marL="44450" marR="44450" marT="0" marB="0" anchor="ctr">
                    <a:solidFill>
                      <a:srgbClr val="FF0000"/>
                    </a:solidFill>
                  </a:tcPr>
                </a:tc>
                <a:tc hMerge="1">
                  <a:txBody>
                    <a:bodyPr/>
                    <a:lstStyle/>
                    <a:p>
                      <a:endParaRPr lang="es-ES"/>
                    </a:p>
                  </a:txBody>
                  <a:tcPr/>
                </a:tc>
              </a:tr>
              <a:tr h="256694">
                <a:tc>
                  <a:txBody>
                    <a:bodyPr/>
                    <a:lstStyle/>
                    <a:p>
                      <a:pPr>
                        <a:lnSpc>
                          <a:spcPct val="115000"/>
                        </a:lnSpc>
                      </a:pPr>
                      <a:endParaRPr lang="es-ES" sz="1200" dirty="0">
                        <a:effectLst/>
                        <a:latin typeface="Calibri" panose="020F0502020204030204" pitchFamily="34" charset="0"/>
                      </a:endParaRPr>
                    </a:p>
                  </a:txBody>
                  <a:tcPr marL="44450" marR="44450" marT="0" marB="0" anchor="ctr"/>
                </a:tc>
                <a:tc>
                  <a:txBody>
                    <a:bodyPr/>
                    <a:lstStyle/>
                    <a:p>
                      <a:pPr>
                        <a:lnSpc>
                          <a:spcPct val="115000"/>
                        </a:lnSpc>
                      </a:pPr>
                      <a:endParaRPr lang="es-ES" sz="1200" dirty="0">
                        <a:effectLst/>
                        <a:latin typeface="Calibri" panose="020F0502020204030204" pitchFamily="34" charset="0"/>
                      </a:endParaRPr>
                    </a:p>
                  </a:txBody>
                  <a:tcPr marL="44450" marR="44450" marT="0" marB="0" anchor="ctr"/>
                </a:tc>
              </a:tr>
              <a:tr h="383956">
                <a:tc>
                  <a:txBody>
                    <a:bodyPr/>
                    <a:lstStyle/>
                    <a:p>
                      <a:pPr algn="just">
                        <a:lnSpc>
                          <a:spcPct val="200000"/>
                        </a:lnSpc>
                        <a:spcAft>
                          <a:spcPts val="0"/>
                        </a:spcAft>
                      </a:pPr>
                      <a:r>
                        <a:rPr lang="es-ES" sz="1200" spc="-10" dirty="0">
                          <a:effectLst/>
                          <a:latin typeface="Calibri" panose="020F0502020204030204" pitchFamily="34" charset="0"/>
                        </a:rPr>
                        <a:t>Bienes inmuebles</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200000"/>
                        </a:lnSpc>
                        <a:spcAft>
                          <a:spcPts val="0"/>
                        </a:spcAft>
                      </a:pPr>
                      <a:r>
                        <a:rPr lang="es-ES" sz="1200" spc="-10" dirty="0">
                          <a:effectLst/>
                          <a:latin typeface="Calibri" panose="020F0502020204030204" pitchFamily="34" charset="0"/>
                        </a:rPr>
                        <a:t>$ 190.000,00</a:t>
                      </a:r>
                      <a:endParaRPr lang="es-ES" sz="1200" dirty="0">
                        <a:effectLst/>
                        <a:latin typeface="Calibri" panose="020F0502020204030204" pitchFamily="34" charset="0"/>
                        <a:ea typeface="Times New Roman"/>
                        <a:cs typeface="Times New Roman"/>
                      </a:endParaRPr>
                    </a:p>
                  </a:txBody>
                  <a:tcPr marL="44450" marR="44450" marT="0" marB="0" anchor="ctr"/>
                </a:tc>
              </a:tr>
              <a:tr h="383956">
                <a:tc>
                  <a:txBody>
                    <a:bodyPr/>
                    <a:lstStyle/>
                    <a:p>
                      <a:pPr algn="just">
                        <a:lnSpc>
                          <a:spcPct val="200000"/>
                        </a:lnSpc>
                        <a:spcAft>
                          <a:spcPts val="0"/>
                        </a:spcAft>
                      </a:pPr>
                      <a:r>
                        <a:rPr lang="es-ES" sz="1200" spc="-10" dirty="0">
                          <a:effectLst/>
                          <a:latin typeface="Calibri" panose="020F0502020204030204" pitchFamily="34" charset="0"/>
                        </a:rPr>
                        <a:t>Muebles y enseres</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200000"/>
                        </a:lnSpc>
                        <a:spcAft>
                          <a:spcPts val="0"/>
                        </a:spcAft>
                      </a:pPr>
                      <a:r>
                        <a:rPr lang="es-ES" sz="1200" spc="-10" dirty="0">
                          <a:effectLst/>
                          <a:latin typeface="Calibri" panose="020F0502020204030204" pitchFamily="34" charset="0"/>
                        </a:rPr>
                        <a:t>$ 1.892,00</a:t>
                      </a:r>
                      <a:endParaRPr lang="es-ES" sz="1200" dirty="0">
                        <a:effectLst/>
                        <a:latin typeface="Calibri" panose="020F0502020204030204" pitchFamily="34" charset="0"/>
                        <a:ea typeface="Times New Roman"/>
                        <a:cs typeface="Times New Roman"/>
                      </a:endParaRPr>
                    </a:p>
                  </a:txBody>
                  <a:tcPr marL="44450" marR="44450" marT="0" marB="0" anchor="ctr"/>
                </a:tc>
              </a:tr>
              <a:tr h="383956">
                <a:tc>
                  <a:txBody>
                    <a:bodyPr/>
                    <a:lstStyle/>
                    <a:p>
                      <a:pPr algn="just">
                        <a:lnSpc>
                          <a:spcPct val="200000"/>
                        </a:lnSpc>
                        <a:spcAft>
                          <a:spcPts val="0"/>
                        </a:spcAft>
                      </a:pPr>
                      <a:r>
                        <a:rPr lang="es-ES" sz="1200" spc="-10" dirty="0">
                          <a:effectLst/>
                          <a:latin typeface="Calibri" panose="020F0502020204030204" pitchFamily="34" charset="0"/>
                        </a:rPr>
                        <a:t>Maquinaria y equipo</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200000"/>
                        </a:lnSpc>
                        <a:spcAft>
                          <a:spcPts val="0"/>
                        </a:spcAft>
                      </a:pPr>
                      <a:r>
                        <a:rPr lang="es-ES" sz="1200" spc="-10" dirty="0">
                          <a:effectLst/>
                          <a:latin typeface="Calibri" panose="020F0502020204030204" pitchFamily="34" charset="0"/>
                        </a:rPr>
                        <a:t>$ 475.000,00</a:t>
                      </a:r>
                      <a:endParaRPr lang="es-ES" sz="1200" dirty="0">
                        <a:effectLst/>
                        <a:latin typeface="Calibri" panose="020F0502020204030204" pitchFamily="34" charset="0"/>
                        <a:ea typeface="Times New Roman"/>
                        <a:cs typeface="Times New Roman"/>
                      </a:endParaRPr>
                    </a:p>
                  </a:txBody>
                  <a:tcPr marL="44450" marR="44450" marT="0" marB="0" anchor="ctr"/>
                </a:tc>
              </a:tr>
              <a:tr h="383956">
                <a:tc>
                  <a:txBody>
                    <a:bodyPr/>
                    <a:lstStyle/>
                    <a:p>
                      <a:pPr algn="just">
                        <a:lnSpc>
                          <a:spcPct val="200000"/>
                        </a:lnSpc>
                        <a:spcAft>
                          <a:spcPts val="0"/>
                        </a:spcAft>
                      </a:pPr>
                      <a:r>
                        <a:rPr lang="es-ES" sz="1200" spc="-10" dirty="0">
                          <a:effectLst/>
                          <a:latin typeface="Calibri" panose="020F0502020204030204" pitchFamily="34" charset="0"/>
                        </a:rPr>
                        <a:t>Equipo de oficina</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r">
                        <a:lnSpc>
                          <a:spcPct val="200000"/>
                        </a:lnSpc>
                        <a:spcAft>
                          <a:spcPts val="0"/>
                        </a:spcAft>
                      </a:pPr>
                      <a:r>
                        <a:rPr lang="es-ES" sz="1200" spc="-10" dirty="0">
                          <a:effectLst/>
                          <a:latin typeface="Calibri" panose="020F0502020204030204" pitchFamily="34" charset="0"/>
                        </a:rPr>
                        <a:t>$ 6.845,00</a:t>
                      </a:r>
                      <a:endParaRPr lang="es-ES" sz="1200" dirty="0">
                        <a:effectLst/>
                        <a:latin typeface="Calibri" panose="020F0502020204030204" pitchFamily="34" charset="0"/>
                        <a:ea typeface="Times New Roman"/>
                        <a:cs typeface="Times New Roman"/>
                      </a:endParaRPr>
                    </a:p>
                  </a:txBody>
                  <a:tcPr marL="44450" marR="44450" marT="0" marB="0" anchor="ctr"/>
                </a:tc>
              </a:tr>
              <a:tr h="383956">
                <a:tc>
                  <a:txBody>
                    <a:bodyPr/>
                    <a:lstStyle/>
                    <a:p>
                      <a:pPr algn="just">
                        <a:lnSpc>
                          <a:spcPct val="200000"/>
                        </a:lnSpc>
                        <a:spcAft>
                          <a:spcPts val="0"/>
                        </a:spcAft>
                      </a:pPr>
                      <a:r>
                        <a:rPr lang="es-ES" sz="1200" spc="-10" dirty="0">
                          <a:effectLst/>
                          <a:latin typeface="Calibri" panose="020F0502020204030204" pitchFamily="34" charset="0"/>
                        </a:rPr>
                        <a:t>TOTAL ACTIVOS FIJOS</a:t>
                      </a:r>
                      <a:endParaRPr lang="es-ES" sz="1200" dirty="0">
                        <a:effectLst/>
                        <a:latin typeface="Calibri" panose="020F0502020204030204" pitchFamily="34" charset="0"/>
                        <a:ea typeface="Times New Roman"/>
                        <a:cs typeface="Times New Roman"/>
                      </a:endParaRPr>
                    </a:p>
                  </a:txBody>
                  <a:tcPr marL="44450" marR="44450" marT="0" marB="0" anchor="b"/>
                </a:tc>
                <a:tc>
                  <a:txBody>
                    <a:bodyPr/>
                    <a:lstStyle/>
                    <a:p>
                      <a:pPr algn="r">
                        <a:lnSpc>
                          <a:spcPct val="200000"/>
                        </a:lnSpc>
                        <a:spcAft>
                          <a:spcPts val="0"/>
                        </a:spcAft>
                      </a:pPr>
                      <a:r>
                        <a:rPr lang="es-ES" sz="1200" spc="-10" dirty="0">
                          <a:effectLst/>
                          <a:latin typeface="Calibri" panose="020F0502020204030204" pitchFamily="34" charset="0"/>
                        </a:rPr>
                        <a:t>$ 673.737,00</a:t>
                      </a:r>
                      <a:endParaRPr lang="es-ES" sz="1200" dirty="0">
                        <a:effectLst/>
                        <a:latin typeface="Calibri" panose="020F0502020204030204" pitchFamily="34" charset="0"/>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070601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Resumen de activos intangibles</a:t>
            </a:r>
            <a:endParaRPr lang="es-ES" sz="2800" b="1" dirty="0">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162578910"/>
              </p:ext>
            </p:extLst>
          </p:nvPr>
        </p:nvGraphicFramePr>
        <p:xfrm>
          <a:off x="2555776" y="3212976"/>
          <a:ext cx="4775600" cy="1284284"/>
        </p:xfrm>
        <a:graphic>
          <a:graphicData uri="http://schemas.openxmlformats.org/drawingml/2006/table">
            <a:tbl>
              <a:tblPr firstRow="1" firstCol="1" bandRow="1">
                <a:tableStyleId>{5C22544A-7EE6-4342-B048-85BDC9FD1C3A}</a:tableStyleId>
              </a:tblPr>
              <a:tblGrid>
                <a:gridCol w="1888456"/>
                <a:gridCol w="986177"/>
                <a:gridCol w="185460"/>
                <a:gridCol w="986177"/>
                <a:gridCol w="729330"/>
              </a:tblGrid>
              <a:tr h="321071">
                <a:tc gridSpan="5">
                  <a:txBody>
                    <a:bodyPr/>
                    <a:lstStyle/>
                    <a:p>
                      <a:pPr>
                        <a:lnSpc>
                          <a:spcPct val="115000"/>
                        </a:lnSpc>
                        <a:spcAft>
                          <a:spcPts val="0"/>
                        </a:spcAft>
                      </a:pPr>
                      <a:r>
                        <a:rPr lang="es-ES" sz="1200" dirty="0">
                          <a:effectLst/>
                          <a:latin typeface="Calibri" panose="020F0502020204030204" pitchFamily="34" charset="0"/>
                        </a:rPr>
                        <a:t>ACTIVOS INTANGIBLES</a:t>
                      </a:r>
                      <a:endParaRPr lang="es-ES" sz="12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1071">
                <a:tc>
                  <a:txBody>
                    <a:bodyPr/>
                    <a:lstStyle/>
                    <a:p>
                      <a:pPr>
                        <a:lnSpc>
                          <a:spcPct val="115000"/>
                        </a:lnSpc>
                        <a:spcAft>
                          <a:spcPts val="0"/>
                        </a:spcAft>
                      </a:pPr>
                      <a:r>
                        <a:rPr lang="es-ES" sz="1200" dirty="0">
                          <a:effectLst/>
                          <a:latin typeface="Calibri" panose="020F0502020204030204" pitchFamily="34" charset="0"/>
                        </a:rPr>
                        <a:t>Constitución y varios</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$ 2.000,00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0,29%</a:t>
                      </a:r>
                      <a:endParaRPr lang="es-ES" sz="1200" dirty="0">
                        <a:effectLst/>
                        <a:latin typeface="Calibri" panose="020F0502020204030204" pitchFamily="34" charset="0"/>
                        <a:ea typeface="Times New Roman"/>
                        <a:cs typeface="Times New Roman"/>
                      </a:endParaRPr>
                    </a:p>
                  </a:txBody>
                  <a:tcPr marL="44450" marR="44450" marT="0" marB="0" anchor="ctr"/>
                </a:tc>
              </a:tr>
              <a:tr h="321071">
                <a:tc>
                  <a:txBody>
                    <a:bodyPr/>
                    <a:lstStyle/>
                    <a:p>
                      <a:pPr>
                        <a:lnSpc>
                          <a:spcPct val="115000"/>
                        </a:lnSpc>
                        <a:spcAft>
                          <a:spcPts val="0"/>
                        </a:spcAft>
                      </a:pPr>
                      <a:r>
                        <a:rPr lang="es-ES" sz="1200" dirty="0">
                          <a:effectLst/>
                          <a:latin typeface="Calibri" panose="020F0502020204030204" pitchFamily="34" charset="0"/>
                        </a:rPr>
                        <a:t>Publicidad</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1</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$ 1.500,00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0,22%</a:t>
                      </a:r>
                      <a:endParaRPr lang="es-ES" sz="1200" dirty="0">
                        <a:effectLst/>
                        <a:latin typeface="Calibri" panose="020F0502020204030204" pitchFamily="34" charset="0"/>
                        <a:ea typeface="Times New Roman"/>
                        <a:cs typeface="Times New Roman"/>
                      </a:endParaRPr>
                    </a:p>
                  </a:txBody>
                  <a:tcPr marL="44450" marR="44450" marT="0" marB="0" anchor="ctr"/>
                </a:tc>
              </a:tr>
              <a:tr h="321071">
                <a:tc gridSpan="3">
                  <a:txBody>
                    <a:bodyPr/>
                    <a:lstStyle/>
                    <a:p>
                      <a:pPr algn="r">
                        <a:lnSpc>
                          <a:spcPct val="115000"/>
                        </a:lnSpc>
                        <a:spcAft>
                          <a:spcPts val="0"/>
                        </a:spcAft>
                      </a:pPr>
                      <a:r>
                        <a:rPr lang="es-ES" sz="1200" dirty="0">
                          <a:effectLst/>
                          <a:latin typeface="Calibri" panose="020F0502020204030204" pitchFamily="34" charset="0"/>
                        </a:rPr>
                        <a:t>TOTAL ACTIVOS INTANGIBLES</a:t>
                      </a:r>
                      <a:endParaRPr lang="es-ES" sz="12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200" dirty="0">
                          <a:effectLst/>
                          <a:latin typeface="Calibri" panose="020F0502020204030204" pitchFamily="34" charset="0"/>
                        </a:rPr>
                        <a:t>$ 3.500,00</a:t>
                      </a:r>
                      <a:endParaRPr lang="es-ES" sz="12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Calibri" panose="020F0502020204030204" pitchFamily="34" charset="0"/>
                        </a:rPr>
                        <a:t>0,50%</a:t>
                      </a:r>
                      <a:endParaRPr lang="es-ES" sz="1200" dirty="0">
                        <a:effectLst/>
                        <a:latin typeface="Calibri" panose="020F0502020204030204" pitchFamily="34" charset="0"/>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065830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1484784"/>
            <a:ext cx="4536504" cy="792088"/>
          </a:xfrm>
        </p:spPr>
        <p:txBody>
          <a:bodyPr>
            <a:normAutofit fontScale="90000"/>
          </a:bodyPr>
          <a:lstStyle/>
          <a:p>
            <a:pPr algn="r"/>
            <a:r>
              <a:rPr lang="es-ES" sz="2800" b="1" dirty="0" smtClean="0">
                <a:latin typeface="Calibri" pitchFamily="34" charset="0"/>
                <a:cs typeface="Calibri" pitchFamily="34" charset="0"/>
              </a:rPr>
              <a:t>Objetivos del estudio de mercado</a:t>
            </a:r>
            <a:endParaRPr lang="es-ES" sz="2800" b="1" dirty="0">
              <a:latin typeface="Calibri" pitchFamily="34" charset="0"/>
              <a:cs typeface="Calibri" pitchFamily="34" charset="0"/>
            </a:endParaRPr>
          </a:p>
        </p:txBody>
      </p:sp>
      <p:sp>
        <p:nvSpPr>
          <p:cNvPr id="3" name="2 Marcador de contenido"/>
          <p:cNvSpPr>
            <a:spLocks noGrp="1"/>
          </p:cNvSpPr>
          <p:nvPr>
            <p:ph sz="quarter" idx="1"/>
          </p:nvPr>
        </p:nvSpPr>
        <p:spPr>
          <a:xfrm>
            <a:off x="1619672" y="2708920"/>
            <a:ext cx="6305128" cy="3765032"/>
          </a:xfrm>
        </p:spPr>
        <p:txBody>
          <a:bodyPr>
            <a:normAutofit/>
          </a:bodyPr>
          <a:lstStyle/>
          <a:p>
            <a:pPr lvl="0" algn="just"/>
            <a:r>
              <a:rPr lang="es-EC" sz="1800" dirty="0">
                <a:latin typeface="Calibri" pitchFamily="34" charset="0"/>
                <a:cs typeface="Calibri" pitchFamily="34" charset="0"/>
              </a:rPr>
              <a:t>Evaluar la cantidad de mercado </a:t>
            </a:r>
            <a:r>
              <a:rPr lang="es-EC" sz="1800" dirty="0" smtClean="0">
                <a:latin typeface="Calibri" pitchFamily="34" charset="0"/>
                <a:cs typeface="Calibri" pitchFamily="34" charset="0"/>
              </a:rPr>
              <a:t>insatisfecho, </a:t>
            </a:r>
            <a:r>
              <a:rPr lang="es-EC" sz="1800" dirty="0">
                <a:latin typeface="Calibri" pitchFamily="34" charset="0"/>
                <a:cs typeface="Calibri" pitchFamily="34" charset="0"/>
              </a:rPr>
              <a:t>para determinar el tamaño de la fábrica que más se adapte a los requerimientos de los clientes.</a:t>
            </a:r>
            <a:endParaRPr lang="es-ES" sz="1800" dirty="0">
              <a:latin typeface="Calibri" pitchFamily="34" charset="0"/>
              <a:cs typeface="Calibri" pitchFamily="34" charset="0"/>
            </a:endParaRPr>
          </a:p>
          <a:p>
            <a:pPr lvl="0" algn="just"/>
            <a:r>
              <a:rPr lang="es-EC" sz="1800" dirty="0">
                <a:latin typeface="Calibri" pitchFamily="34" charset="0"/>
                <a:cs typeface="Calibri" pitchFamily="34" charset="0"/>
              </a:rPr>
              <a:t>Seleccionar la zona de mejor opción para la ubicación de la fábrica de </a:t>
            </a:r>
            <a:r>
              <a:rPr lang="es-EC" sz="1800" dirty="0" smtClean="0">
                <a:latin typeface="Calibri" pitchFamily="34" charset="0"/>
                <a:cs typeface="Calibri" pitchFamily="34" charset="0"/>
              </a:rPr>
              <a:t>adoquines.</a:t>
            </a:r>
            <a:endParaRPr lang="es-ES" sz="1800" dirty="0">
              <a:latin typeface="Calibri" pitchFamily="34" charset="0"/>
              <a:cs typeface="Calibri" pitchFamily="34" charset="0"/>
            </a:endParaRPr>
          </a:p>
          <a:p>
            <a:pPr lvl="0" algn="just"/>
            <a:r>
              <a:rPr lang="es-EC" sz="1800" dirty="0">
                <a:latin typeface="Calibri" pitchFamily="34" charset="0"/>
                <a:cs typeface="Calibri" pitchFamily="34" charset="0"/>
              </a:rPr>
              <a:t>Analizar el proyecto desde el punto de vista </a:t>
            </a:r>
            <a:r>
              <a:rPr lang="es-EC" sz="1800" dirty="0" smtClean="0">
                <a:latin typeface="Calibri" pitchFamily="34" charset="0"/>
                <a:cs typeface="Calibri" pitchFamily="34" charset="0"/>
              </a:rPr>
              <a:t>ambiental.</a:t>
            </a:r>
            <a:endParaRPr lang="es-ES" sz="1800" dirty="0">
              <a:latin typeface="Calibri" pitchFamily="34" charset="0"/>
              <a:cs typeface="Calibri" pitchFamily="34" charset="0"/>
            </a:endParaRPr>
          </a:p>
          <a:p>
            <a:pPr lvl="0" algn="just"/>
            <a:r>
              <a:rPr lang="es-EC" sz="1800" dirty="0">
                <a:latin typeface="Calibri" pitchFamily="34" charset="0"/>
                <a:cs typeface="Calibri" pitchFamily="34" charset="0"/>
              </a:rPr>
              <a:t>Mencionar los requerimientos legales para el funcionamiento de la fábrica y las condiciones de trabajo de los empleados</a:t>
            </a:r>
            <a:r>
              <a:rPr lang="es-EC" sz="1800" dirty="0" smtClean="0">
                <a:latin typeface="Calibri" pitchFamily="34" charset="0"/>
                <a:cs typeface="Calibri" pitchFamily="34" charset="0"/>
              </a:rPr>
              <a:t>.</a:t>
            </a:r>
            <a:endParaRPr lang="es-EC" sz="1800" dirty="0">
              <a:latin typeface="Calibri" pitchFamily="34" charset="0"/>
              <a:cs typeface="Calibri"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Tree>
    <p:extLst>
      <p:ext uri="{BB962C8B-B14F-4D97-AF65-F5344CB8AC3E}">
        <p14:creationId xmlns:p14="http://schemas.microsoft.com/office/powerpoint/2010/main" val="40564286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Capital de trabajo</a:t>
            </a:r>
            <a:endParaRPr lang="es-ES" sz="2800" b="1" dirty="0">
              <a:latin typeface="Calibri" pitchFamily="34" charset="0"/>
              <a:cs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830855951"/>
              </p:ext>
            </p:extLst>
          </p:nvPr>
        </p:nvGraphicFramePr>
        <p:xfrm>
          <a:off x="2316235" y="2636912"/>
          <a:ext cx="4864100" cy="1905000"/>
        </p:xfrm>
        <a:graphic>
          <a:graphicData uri="http://schemas.openxmlformats.org/drawingml/2006/table">
            <a:tbl>
              <a:tblPr/>
              <a:tblGrid>
                <a:gridCol w="1545067"/>
                <a:gridCol w="839296"/>
                <a:gridCol w="686696"/>
                <a:gridCol w="839296"/>
                <a:gridCol w="953745"/>
              </a:tblGrid>
              <a:tr h="190500">
                <a:tc gridSpan="5">
                  <a:txBody>
                    <a:bodyPr/>
                    <a:lstStyle/>
                    <a:p>
                      <a:pPr algn="l" fontAlgn="ctr"/>
                      <a:r>
                        <a:rPr lang="es-ES" sz="1200" b="1" i="0" u="none" strike="noStrike" dirty="0">
                          <a:solidFill>
                            <a:srgbClr val="000000"/>
                          </a:solidFill>
                          <a:effectLst/>
                          <a:latin typeface="Calibri" panose="020F0502020204030204" pitchFamily="34" charset="0"/>
                        </a:rPr>
                        <a:t>CAPITAL DE TRABAJO 1 MES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200" b="1" i="0" u="none" strike="noStrike" dirty="0">
                          <a:solidFill>
                            <a:srgbClr val="000000"/>
                          </a:solidFill>
                          <a:effectLst/>
                          <a:latin typeface="Calibri" panose="020F0502020204030204" pitchFamily="34" charset="0"/>
                        </a:rPr>
                        <a:t>CAPITAL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ES" sz="1200" b="1" i="0" u="none" strike="noStrike" dirty="0">
                          <a:solidFill>
                            <a:srgbClr val="000000"/>
                          </a:solidFill>
                          <a:effectLst/>
                          <a:latin typeface="Calibri" panose="020F0502020204030204" pitchFamily="34" charset="0"/>
                        </a:rPr>
                        <a:t>$ 17.758,68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Sueldo y salario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$ 12.637,84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Insumos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$ 188,67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Servicios Básicos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$ 519,67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Combustible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$ 962,50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Mantenimiento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$ 1.650,00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Seguros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$ 1.000,00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s-ES" sz="1200" b="0" i="0" u="none" strike="noStrike" dirty="0">
                          <a:solidFill>
                            <a:srgbClr val="000000"/>
                          </a:solidFill>
                          <a:effectLst/>
                          <a:latin typeface="Calibri" panose="020F0502020204030204" pitchFamily="34" charset="0"/>
                        </a:rPr>
                        <a:t>Seguridad Nocturna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effectLst/>
                          <a:latin typeface="Calibri" panose="020F0502020204030204" pitchFamily="34" charset="0"/>
                        </a:rPr>
                        <a:t>$ 800,00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gridSpan="4">
                  <a:txBody>
                    <a:bodyPr/>
                    <a:lstStyle/>
                    <a:p>
                      <a:pPr algn="r" fontAlgn="ctr"/>
                      <a:r>
                        <a:rPr lang="es-ES" sz="1200" b="1" i="0" u="none" strike="noStrike" dirty="0">
                          <a:solidFill>
                            <a:srgbClr val="000000"/>
                          </a:solidFill>
                          <a:effectLst/>
                          <a:latin typeface="Calibri" panose="020F0502020204030204" pitchFamily="34" charset="0"/>
                        </a:rPr>
                        <a:t>TOTAL CAPITAL DE TRABAJO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ctr"/>
                      <a:r>
                        <a:rPr lang="es-ES" sz="1200" b="1" i="0" u="none" strike="noStrike" dirty="0">
                          <a:solidFill>
                            <a:srgbClr val="000000"/>
                          </a:solidFill>
                          <a:effectLst/>
                          <a:latin typeface="Calibri" panose="020F0502020204030204" pitchFamily="34" charset="0"/>
                        </a:rPr>
                        <a:t>$ 17.758,68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Tree>
    <p:extLst>
      <p:ext uri="{BB962C8B-B14F-4D97-AF65-F5344CB8AC3E}">
        <p14:creationId xmlns:p14="http://schemas.microsoft.com/office/powerpoint/2010/main" val="5591467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Presupuesto de ingreso</a:t>
            </a:r>
            <a:endParaRPr lang="es-ES" sz="2800" b="1" dirty="0">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529235329"/>
              </p:ext>
            </p:extLst>
          </p:nvPr>
        </p:nvGraphicFramePr>
        <p:xfrm>
          <a:off x="179512" y="2132856"/>
          <a:ext cx="8699914" cy="1055370"/>
        </p:xfrm>
        <a:graphic>
          <a:graphicData uri="http://schemas.openxmlformats.org/drawingml/2006/table">
            <a:tbl>
              <a:tblPr firstRow="1" firstCol="1" bandRow="1">
                <a:tableStyleId>{5C22544A-7EE6-4342-B048-85BDC9FD1C3A}</a:tableStyleId>
              </a:tblPr>
              <a:tblGrid>
                <a:gridCol w="730664"/>
                <a:gridCol w="798512"/>
                <a:gridCol w="795338"/>
                <a:gridCol w="798512"/>
                <a:gridCol w="795338"/>
                <a:gridCol w="798512"/>
                <a:gridCol w="795338"/>
                <a:gridCol w="798512"/>
                <a:gridCol w="795338"/>
                <a:gridCol w="798512"/>
                <a:gridCol w="795338"/>
              </a:tblGrid>
              <a:tr h="160020">
                <a:tc rowSpan="2">
                  <a:txBody>
                    <a:bodyPr/>
                    <a:lstStyle/>
                    <a:p>
                      <a:pPr algn="ctr">
                        <a:lnSpc>
                          <a:spcPct val="115000"/>
                        </a:lnSpc>
                        <a:spcAft>
                          <a:spcPts val="0"/>
                        </a:spcAft>
                      </a:pPr>
                      <a:r>
                        <a:rPr lang="es-ES" sz="1000" dirty="0">
                          <a:effectLst/>
                          <a:latin typeface="Calibri" panose="020F0502020204030204" pitchFamily="34" charset="0"/>
                        </a:rPr>
                        <a:t>INGRESO POR VENTAS</a:t>
                      </a:r>
                      <a:endParaRPr lang="es-ES" sz="1000" dirty="0">
                        <a:effectLst/>
                        <a:latin typeface="Calibri" panose="020F0502020204030204" pitchFamily="34" charset="0"/>
                        <a:ea typeface="Times New Roman"/>
                        <a:cs typeface="Times New Roman"/>
                      </a:endParaRPr>
                    </a:p>
                  </a:txBody>
                  <a:tcPr marL="44450" marR="44450" marT="0" marB="0" anchor="ctr"/>
                </a:tc>
                <a:tc gridSpan="2">
                  <a:txBody>
                    <a:bodyPr/>
                    <a:lstStyle/>
                    <a:p>
                      <a:pPr algn="ctr">
                        <a:lnSpc>
                          <a:spcPct val="115000"/>
                        </a:lnSpc>
                        <a:spcAft>
                          <a:spcPts val="0"/>
                        </a:spcAft>
                      </a:pPr>
                      <a:r>
                        <a:rPr lang="es-ES" sz="1000" dirty="0">
                          <a:effectLst/>
                          <a:latin typeface="Calibri" panose="020F0502020204030204" pitchFamily="34" charset="0"/>
                        </a:rPr>
                        <a:t>AÑO 1</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2</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3</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4</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5</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r>
              <a:tr h="354330">
                <a:tc vMerge="1">
                  <a:txBody>
                    <a:bodyPr/>
                    <a:lstStyle/>
                    <a:p>
                      <a:endParaRPr lang="es-ES"/>
                    </a:p>
                  </a:txBody>
                  <a:tcP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r>
              <a:tr h="160020">
                <a:tc>
                  <a:txBody>
                    <a:bodyPr/>
                    <a:lstStyle/>
                    <a:p>
                      <a:pPr algn="ctr">
                        <a:lnSpc>
                          <a:spcPct val="115000"/>
                        </a:lnSpc>
                        <a:spcAft>
                          <a:spcPts val="0"/>
                        </a:spcAft>
                      </a:pPr>
                      <a:r>
                        <a:rPr lang="es-ES" sz="1000" dirty="0">
                          <a:effectLst/>
                          <a:latin typeface="Calibri" panose="020F0502020204030204" pitchFamily="34" charset="0"/>
                        </a:rPr>
                        <a:t>PRECIO</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r>
              <a:tr h="160020">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r>
              <a:tr h="160020">
                <a:tc>
                  <a:txBody>
                    <a:bodyPr/>
                    <a:lstStyle/>
                    <a:p>
                      <a:pPr algn="ctr">
                        <a:lnSpc>
                          <a:spcPct val="115000"/>
                        </a:lnSpc>
                        <a:spcAft>
                          <a:spcPts val="0"/>
                        </a:spcAft>
                      </a:pPr>
                      <a:r>
                        <a:rPr lang="es-ES" sz="1000" dirty="0">
                          <a:effectLst/>
                          <a:latin typeface="Calibri" panose="020F0502020204030204" pitchFamily="34" charset="0"/>
                        </a:rPr>
                        <a:t>Adoquín</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1.040.000,00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$ 384.800,00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1.108.640,00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$ 410.196,80</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1.181.810,24</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$ 437.269,79</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1.259.809,72</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$ 466.129,59</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1.342.957,16</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$ 496.894,15</a:t>
                      </a:r>
                      <a:endParaRPr lang="es-ES" sz="1000" dirty="0">
                        <a:effectLst/>
                        <a:latin typeface="Calibri" panose="020F0502020204030204" pitchFamily="34" charset="0"/>
                        <a:ea typeface="Times New Roman"/>
                        <a:cs typeface="Times New Roman"/>
                      </a:endParaRPr>
                    </a:p>
                  </a:txBody>
                  <a:tcPr marL="44450" marR="4445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25764755"/>
              </p:ext>
            </p:extLst>
          </p:nvPr>
        </p:nvGraphicFramePr>
        <p:xfrm>
          <a:off x="179512" y="3429000"/>
          <a:ext cx="8671117" cy="1051560"/>
        </p:xfrm>
        <a:graphic>
          <a:graphicData uri="http://schemas.openxmlformats.org/drawingml/2006/table">
            <a:tbl>
              <a:tblPr firstRow="1" firstCol="1" bandRow="1">
                <a:tableStyleId>{5C22544A-7EE6-4342-B048-85BDC9FD1C3A}</a:tableStyleId>
              </a:tblPr>
              <a:tblGrid>
                <a:gridCol w="701867"/>
                <a:gridCol w="798512"/>
                <a:gridCol w="795338"/>
                <a:gridCol w="798512"/>
                <a:gridCol w="795338"/>
                <a:gridCol w="798512"/>
                <a:gridCol w="795338"/>
                <a:gridCol w="798512"/>
                <a:gridCol w="795338"/>
                <a:gridCol w="798512"/>
                <a:gridCol w="795338"/>
              </a:tblGrid>
              <a:tr h="159385">
                <a:tc rowSpan="2">
                  <a:txBody>
                    <a:bodyPr/>
                    <a:lstStyle/>
                    <a:p>
                      <a:pPr algn="ctr">
                        <a:lnSpc>
                          <a:spcPct val="115000"/>
                        </a:lnSpc>
                        <a:spcAft>
                          <a:spcPts val="0"/>
                        </a:spcAft>
                      </a:pPr>
                      <a:r>
                        <a:rPr lang="es-ES" sz="1000" dirty="0">
                          <a:effectLst/>
                          <a:latin typeface="Calibri" panose="020F0502020204030204" pitchFamily="34" charset="0"/>
                        </a:rPr>
                        <a:t>INGRESO POR VENTAS</a:t>
                      </a:r>
                      <a:endParaRPr lang="es-ES" sz="1000" dirty="0">
                        <a:effectLst/>
                        <a:latin typeface="Calibri" panose="020F0502020204030204" pitchFamily="34" charset="0"/>
                        <a:ea typeface="Times New Roman"/>
                        <a:cs typeface="Times New Roman"/>
                      </a:endParaRPr>
                    </a:p>
                  </a:txBody>
                  <a:tcPr marL="44450" marR="44450" marT="0" marB="0" anchor="ctr"/>
                </a:tc>
                <a:tc gridSpan="2">
                  <a:txBody>
                    <a:bodyPr/>
                    <a:lstStyle/>
                    <a:p>
                      <a:pPr algn="ctr">
                        <a:lnSpc>
                          <a:spcPct val="115000"/>
                        </a:lnSpc>
                        <a:spcAft>
                          <a:spcPts val="0"/>
                        </a:spcAft>
                      </a:pPr>
                      <a:r>
                        <a:rPr lang="es-ES" sz="1000" dirty="0">
                          <a:effectLst/>
                          <a:latin typeface="Calibri" panose="020F0502020204030204" pitchFamily="34" charset="0"/>
                        </a:rPr>
                        <a:t>AÑO 6</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7</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8</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9</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000" dirty="0">
                          <a:effectLst/>
                          <a:latin typeface="Calibri" panose="020F0502020204030204" pitchFamily="34" charset="0"/>
                        </a:rPr>
                        <a:t>AÑO 10</a:t>
                      </a:r>
                      <a:endParaRPr lang="es-ES" sz="1000" dirty="0">
                        <a:effectLst/>
                        <a:latin typeface="Calibri" panose="020F0502020204030204" pitchFamily="34" charset="0"/>
                        <a:ea typeface="Times New Roman"/>
                        <a:cs typeface="Times New Roman"/>
                      </a:endParaRPr>
                    </a:p>
                  </a:txBody>
                  <a:tcPr marL="44450" marR="44450" marT="0" marB="0" anchor="ctr"/>
                </a:tc>
                <a:tc hMerge="1">
                  <a:txBody>
                    <a:bodyPr/>
                    <a:lstStyle/>
                    <a:p>
                      <a:endParaRPr lang="es-ES"/>
                    </a:p>
                  </a:txBody>
                  <a:tcPr/>
                </a:tc>
              </a:tr>
              <a:tr h="349885">
                <a:tc vMerge="1">
                  <a:txBody>
                    <a:bodyPr/>
                    <a:lstStyle/>
                    <a:p>
                      <a:endParaRPr lang="es-ES"/>
                    </a:p>
                  </a:txBody>
                  <a:tcP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UNIDADES</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DÓLARES</a:t>
                      </a:r>
                      <a:endParaRPr lang="es-ES" sz="1000" dirty="0">
                        <a:effectLst/>
                        <a:latin typeface="Calibri" panose="020F0502020204030204" pitchFamily="34" charset="0"/>
                        <a:ea typeface="Times New Roman"/>
                        <a:cs typeface="Times New Roman"/>
                      </a:endParaRPr>
                    </a:p>
                  </a:txBody>
                  <a:tcPr marL="44450" marR="44450" marT="0" marB="0" anchor="ctr"/>
                </a:tc>
              </a:tr>
              <a:tr h="159385">
                <a:tc>
                  <a:txBody>
                    <a:bodyPr/>
                    <a:lstStyle/>
                    <a:p>
                      <a:pPr algn="ctr">
                        <a:lnSpc>
                          <a:spcPct val="115000"/>
                        </a:lnSpc>
                        <a:spcAft>
                          <a:spcPts val="0"/>
                        </a:spcAft>
                      </a:pPr>
                      <a:r>
                        <a:rPr lang="es-ES" sz="1000" dirty="0">
                          <a:effectLst/>
                          <a:latin typeface="Calibri" panose="020F0502020204030204" pitchFamily="34" charset="0"/>
                        </a:rPr>
                        <a:t>PRECIO</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pPr>
                      <a:endParaRPr lang="es-ES" sz="1000" dirty="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0,37</a:t>
                      </a:r>
                      <a:endParaRPr lang="es-ES" sz="1000" dirty="0">
                        <a:effectLst/>
                        <a:latin typeface="Calibri" panose="020F0502020204030204" pitchFamily="34" charset="0"/>
                        <a:ea typeface="Times New Roman"/>
                        <a:cs typeface="Times New Roman"/>
                      </a:endParaRPr>
                    </a:p>
                  </a:txBody>
                  <a:tcPr marL="44450" marR="44450" marT="0" marB="0" anchor="ctr"/>
                </a:tc>
              </a:tr>
              <a:tr h="159385">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nSpc>
                          <a:spcPct val="115000"/>
                        </a:lnSpc>
                        <a:spcAft>
                          <a:spcPts val="0"/>
                        </a:spcAft>
                      </a:pPr>
                      <a:r>
                        <a:rPr lang="es-ES" sz="1000" dirty="0">
                          <a:effectLst/>
                          <a:latin typeface="Calibri" panose="020F0502020204030204" pitchFamily="34" charset="0"/>
                        </a:rPr>
                        <a:t> </a:t>
                      </a:r>
                      <a:endParaRPr lang="es-ES" sz="1000" dirty="0">
                        <a:effectLst/>
                        <a:latin typeface="Calibri" panose="020F0502020204030204" pitchFamily="34" charset="0"/>
                        <a:ea typeface="Times New Roman"/>
                        <a:cs typeface="Times New Roman"/>
                      </a:endParaRPr>
                    </a:p>
                  </a:txBody>
                  <a:tcPr marL="44450" marR="44450" marT="0" marB="0" anchor="ctr"/>
                </a:tc>
              </a:tr>
              <a:tr h="159385">
                <a:tc>
                  <a:txBody>
                    <a:bodyPr/>
                    <a:lstStyle/>
                    <a:p>
                      <a:pPr algn="ctr">
                        <a:lnSpc>
                          <a:spcPct val="115000"/>
                        </a:lnSpc>
                        <a:spcAft>
                          <a:spcPts val="0"/>
                        </a:spcAft>
                      </a:pPr>
                      <a:r>
                        <a:rPr lang="es-ES" sz="1000" dirty="0">
                          <a:effectLst/>
                          <a:latin typeface="Calibri" panose="020F0502020204030204" pitchFamily="34" charset="0"/>
                        </a:rPr>
                        <a:t>Adoquín</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1.431.592,33</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$ 529.689,16</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1.526.077,42</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$ 564.648,65</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1.626.798,53</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$ 601.915,46</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1.734.167,24</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$ 641.641,88</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1.848.622,27</a:t>
                      </a:r>
                      <a:endParaRPr lang="es-ES" sz="1000" dirty="0">
                        <a:effectLst/>
                        <a:latin typeface="Calibri" panose="020F0502020204030204" pitchFamily="34" charset="0"/>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latin typeface="Calibri" panose="020F0502020204030204" pitchFamily="34" charset="0"/>
                        </a:rPr>
                        <a:t>$ 683.990,24</a:t>
                      </a:r>
                      <a:endParaRPr lang="es-ES" sz="1000" dirty="0">
                        <a:effectLst/>
                        <a:latin typeface="Calibri" panose="020F0502020204030204" pitchFamily="34" charset="0"/>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053115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Presupuesto de egresos</a:t>
            </a:r>
            <a:endParaRPr lang="es-ES" sz="2800" b="1" dirty="0">
              <a:latin typeface="Calibri" pitchFamily="34" charset="0"/>
              <a:cs typeface="Calibri" pitchFamily="34" charset="0"/>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54920" y="2384107"/>
            <a:ext cx="8634159" cy="2341037"/>
          </a:xfrm>
          <a:prstGeom prst="rect">
            <a:avLst/>
          </a:prstGeom>
          <a:noFill/>
          <a:ln>
            <a:noFill/>
          </a:ln>
        </p:spPr>
      </p:pic>
      <p:sp>
        <p:nvSpPr>
          <p:cNvPr id="8" name="2 Marcador de contenido"/>
          <p:cNvSpPr>
            <a:spLocks noGrp="1"/>
          </p:cNvSpPr>
          <p:nvPr>
            <p:ph sz="quarter" idx="1"/>
          </p:nvPr>
        </p:nvSpPr>
        <p:spPr>
          <a:xfrm>
            <a:off x="1043608" y="2015962"/>
            <a:ext cx="7056784" cy="368145"/>
          </a:xfrm>
        </p:spPr>
        <p:txBody>
          <a:bodyPr>
            <a:noAutofit/>
          </a:bodyPr>
          <a:lstStyle/>
          <a:p>
            <a:pPr marL="0" indent="0" algn="just">
              <a:buNone/>
            </a:pPr>
            <a:r>
              <a:rPr lang="es-ES" sz="1800" dirty="0" smtClean="0">
                <a:latin typeface="Calibri" panose="020F0502020204030204" pitchFamily="34" charset="0"/>
              </a:rPr>
              <a:t>Egresos operativos</a:t>
            </a:r>
            <a:endParaRPr lang="es-ES" sz="1800" dirty="0">
              <a:latin typeface="Calibri" panose="020F0502020204030204" pitchFamily="34" charset="0"/>
            </a:endParaRPr>
          </a:p>
        </p:txBody>
      </p:sp>
    </p:spTree>
    <p:extLst>
      <p:ext uri="{BB962C8B-B14F-4D97-AF65-F5344CB8AC3E}">
        <p14:creationId xmlns:p14="http://schemas.microsoft.com/office/powerpoint/2010/main" val="20803475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Presupuesto de egresos</a:t>
            </a:r>
            <a:endParaRPr lang="es-ES" sz="2800" b="1" dirty="0">
              <a:latin typeface="Calibri" pitchFamily="34" charset="0"/>
              <a:cs typeface="Calibri" pitchFamily="34" charset="0"/>
            </a:endParaRPr>
          </a:p>
        </p:txBody>
      </p:sp>
      <p:sp>
        <p:nvSpPr>
          <p:cNvPr id="8" name="2 Marcador de contenido"/>
          <p:cNvSpPr>
            <a:spLocks noGrp="1"/>
          </p:cNvSpPr>
          <p:nvPr>
            <p:ph sz="quarter" idx="1"/>
          </p:nvPr>
        </p:nvSpPr>
        <p:spPr>
          <a:xfrm>
            <a:off x="1043608" y="2015962"/>
            <a:ext cx="7056784" cy="368145"/>
          </a:xfrm>
        </p:spPr>
        <p:txBody>
          <a:bodyPr>
            <a:noAutofit/>
          </a:bodyPr>
          <a:lstStyle/>
          <a:p>
            <a:pPr marL="0" indent="0" algn="just">
              <a:buNone/>
            </a:pPr>
            <a:r>
              <a:rPr lang="es-ES" sz="1800" dirty="0" smtClean="0">
                <a:latin typeface="Calibri" panose="020F0502020204030204" pitchFamily="34" charset="0"/>
              </a:rPr>
              <a:t>Egresos </a:t>
            </a:r>
            <a:r>
              <a:rPr lang="es-ES" sz="1800" dirty="0" smtClean="0">
                <a:latin typeface="Calibri" panose="020F0502020204030204" pitchFamily="34" charset="0"/>
              </a:rPr>
              <a:t>administrativos </a:t>
            </a:r>
            <a:r>
              <a:rPr lang="es-ES" sz="1800" dirty="0" smtClean="0">
                <a:latin typeface="Calibri" panose="020F0502020204030204" pitchFamily="34" charset="0"/>
              </a:rPr>
              <a:t>y ventas</a:t>
            </a:r>
            <a:endParaRPr lang="es-ES" sz="1800" dirty="0">
              <a:latin typeface="Calibri" panose="020F0502020204030204" pitchFamily="34" charset="0"/>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92896"/>
            <a:ext cx="8568952" cy="2795397"/>
          </a:xfrm>
          <a:prstGeom prst="rect">
            <a:avLst/>
          </a:prstGeom>
          <a:noFill/>
          <a:ln>
            <a:noFill/>
          </a:ln>
        </p:spPr>
      </p:pic>
    </p:spTree>
    <p:extLst>
      <p:ext uri="{BB962C8B-B14F-4D97-AF65-F5344CB8AC3E}">
        <p14:creationId xmlns:p14="http://schemas.microsoft.com/office/powerpoint/2010/main" val="23060790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Estructura del financiamiento</a:t>
            </a:r>
            <a:endParaRPr lang="es-ES" sz="2800" b="1" dirty="0">
              <a:latin typeface="Calibri" pitchFamily="34" charset="0"/>
              <a:cs typeface="Calibri"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80762994"/>
              </p:ext>
            </p:extLst>
          </p:nvPr>
        </p:nvGraphicFramePr>
        <p:xfrm>
          <a:off x="1689735" y="2286165"/>
          <a:ext cx="5448300" cy="3470148"/>
        </p:xfrm>
        <a:graphic>
          <a:graphicData uri="http://schemas.openxmlformats.org/drawingml/2006/table">
            <a:tbl>
              <a:tblPr firstRow="1" firstCol="1" bandRow="1"/>
              <a:tblGrid>
                <a:gridCol w="279400"/>
                <a:gridCol w="1993900"/>
                <a:gridCol w="1016000"/>
                <a:gridCol w="1282700"/>
                <a:gridCol w="876300"/>
              </a:tblGrid>
              <a:tr h="190500">
                <a:tc>
                  <a:txBody>
                    <a:bodyPr/>
                    <a:lstStyle/>
                    <a:p>
                      <a:pPr algn="ctr">
                        <a:lnSpc>
                          <a:spcPct val="115000"/>
                        </a:lnSpc>
                        <a:spcAft>
                          <a:spcPts val="0"/>
                        </a:spcAft>
                      </a:pPr>
                      <a:r>
                        <a:rPr lang="es-ES" sz="1100" b="1" dirty="0">
                          <a:solidFill>
                            <a:srgbClr val="000000"/>
                          </a:solidFill>
                          <a:effectLst/>
                          <a:latin typeface="Calibri"/>
                          <a:ea typeface="Times New Roman"/>
                          <a:cs typeface="Times New Roman"/>
                        </a:rPr>
                        <a:t>No.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DETALLE</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APORTE PROPIO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APORTE SOLICITADO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TOTAL</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dirty="0">
                          <a:solidFill>
                            <a:srgbClr val="000000"/>
                          </a:solidFill>
                          <a:effectLst/>
                          <a:latin typeface="Calibri"/>
                          <a:ea typeface="Times New Roman"/>
                          <a:cs typeface="Times New Roman"/>
                        </a:rPr>
                        <a:t>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Inversión (a+b)</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$ 697.237,00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a) Inversión Fija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$ 673.737,00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$ 673.737,00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Terreno / m2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$ 100.000,00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Adecuación de las instalaciones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$ 90.000,00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MAQUINARIA Y EQUIPO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$ 481.845,00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EQUIPO DE OFICINA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$ 1.892,00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b)Inversión diferida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$ 23.500,00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$ 23.500,00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Constitución y varios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$ 2.000,00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Elaboración del proyecto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$ 20.000,00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Otros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$ 1.500,00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dirty="0">
                          <a:solidFill>
                            <a:srgbClr val="000000"/>
                          </a:solidFill>
                          <a:effectLst/>
                          <a:latin typeface="Calibri"/>
                          <a:ea typeface="Times New Roman"/>
                          <a:cs typeface="Times New Roman"/>
                        </a:rPr>
                        <a:t>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Capital de Trabajo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$ 12.487,17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$ 13.180,72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$ 25.667,89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Materia prima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$ 12.757,33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Mano de obra directa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$ 3.450,00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es-ES" sz="110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Costos generales de fabricación</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$ 9.037,17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Gastos de venta y administración</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$ 423,39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dirty="0">
                          <a:solidFill>
                            <a:srgbClr val="000000"/>
                          </a:solidFill>
                          <a:effectLst/>
                          <a:latin typeface="Calibri"/>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solidFill>
                            <a:srgbClr val="000000"/>
                          </a:solidFill>
                          <a:effectLst/>
                          <a:latin typeface="Calibri"/>
                          <a:ea typeface="Times New Roman"/>
                          <a:cs typeface="Times New Roman"/>
                        </a:rPr>
                        <a:t>Inversión Total (1 + 2)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$ 35.987,17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$ 686.917,72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000000"/>
                          </a:solidFill>
                          <a:effectLst/>
                          <a:latin typeface="Calibri"/>
                          <a:ea typeface="Times New Roman"/>
                          <a:cs typeface="Times New Roman"/>
                        </a:rPr>
                        <a:t>$ 722.904,89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03916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Punto de equilibrio</a:t>
            </a:r>
            <a:endParaRPr lang="es-ES" sz="2800" b="1" dirty="0">
              <a:latin typeface="Calibri" pitchFamily="34" charset="0"/>
              <a:cs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991339001"/>
              </p:ext>
            </p:extLst>
          </p:nvPr>
        </p:nvGraphicFramePr>
        <p:xfrm>
          <a:off x="395536" y="2060848"/>
          <a:ext cx="8249188" cy="2275576"/>
        </p:xfrm>
        <a:graphic>
          <a:graphicData uri="http://schemas.openxmlformats.org/drawingml/2006/table">
            <a:tbl>
              <a:tblPr firstRow="1" firstCol="1" bandRow="1"/>
              <a:tblGrid>
                <a:gridCol w="1520404"/>
                <a:gridCol w="480914"/>
                <a:gridCol w="624787"/>
                <a:gridCol w="624787"/>
                <a:gridCol w="624787"/>
                <a:gridCol w="624787"/>
                <a:gridCol w="624787"/>
                <a:gridCol w="624787"/>
                <a:gridCol w="624787"/>
                <a:gridCol w="624787"/>
                <a:gridCol w="624787"/>
                <a:gridCol w="624787"/>
              </a:tblGrid>
              <a:tr h="160672">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CONCEPTO</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Costo</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1</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2</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3</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4</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5</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8</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9</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effectLst/>
                          <a:latin typeface="Arial"/>
                          <a:ea typeface="Times New Roman"/>
                          <a:cs typeface="Times New Roman"/>
                        </a:rPr>
                        <a:t>AÑO 10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2">
                <a:tc>
                  <a:txBody>
                    <a:bodyPr/>
                    <a:lstStyle/>
                    <a:p>
                      <a:pPr>
                        <a:lnSpc>
                          <a:spcPct val="115000"/>
                        </a:lnSpc>
                        <a:spcAft>
                          <a:spcPts val="0"/>
                        </a:spcAft>
                      </a:pPr>
                      <a:r>
                        <a:rPr lang="es-ES" sz="800" dirty="0">
                          <a:solidFill>
                            <a:srgbClr val="000000"/>
                          </a:solidFill>
                          <a:effectLst/>
                          <a:latin typeface="Arial"/>
                          <a:ea typeface="Times New Roman"/>
                          <a:cs typeface="Times New Roman"/>
                        </a:rPr>
                        <a:t>Mano de obra directa</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Fijo</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41.400,00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dirty="0">
                          <a:solidFill>
                            <a:srgbClr val="000000"/>
                          </a:solidFill>
                          <a:effectLst/>
                          <a:latin typeface="Arial"/>
                          <a:ea typeface="Times New Roman"/>
                          <a:cs typeface="Times New Roman"/>
                        </a:rPr>
                        <a:t>Costos generales de fabricación</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Fijo</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108.446,00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dirty="0">
                          <a:solidFill>
                            <a:srgbClr val="000000"/>
                          </a:solidFill>
                          <a:effectLst/>
                          <a:latin typeface="Arial"/>
                          <a:ea typeface="Times New Roman"/>
                          <a:cs typeface="Times New Roman"/>
                        </a:rPr>
                        <a:t>Gastos administrativos y de ventas</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Fijo</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88.920,67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dirty="0">
                          <a:solidFill>
                            <a:srgbClr val="000000"/>
                          </a:solidFill>
                          <a:effectLst/>
                          <a:latin typeface="Arial"/>
                          <a:ea typeface="Times New Roman"/>
                          <a:cs typeface="Times New Roman"/>
                        </a:rPr>
                        <a:t>Materia prima</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Variable</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153.088,00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170.730,56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181.998,78</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194.010,70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206.815,40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220.465,22</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235.015,92</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250.526,97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267.061,75</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284.687,83</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b="1" dirty="0">
                          <a:solidFill>
                            <a:srgbClr val="000000"/>
                          </a:solidFill>
                          <a:effectLst/>
                          <a:latin typeface="Arial"/>
                          <a:ea typeface="Times New Roman"/>
                          <a:cs typeface="Times New Roman"/>
                        </a:rPr>
                        <a:t>Total costos fijos</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238.766,67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b="1" dirty="0">
                          <a:solidFill>
                            <a:srgbClr val="000000"/>
                          </a:solidFill>
                          <a:effectLst/>
                          <a:latin typeface="Arial"/>
                          <a:ea typeface="Times New Roman"/>
                          <a:cs typeface="Times New Roman"/>
                        </a:rPr>
                        <a:t>Total costos variables</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153.088,00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170.730,56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181.998,78</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194.010,70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206.815,40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220.465,22</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235.015,92</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250.526,97</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267.061,75</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284.687,83</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b="1" dirty="0">
                          <a:solidFill>
                            <a:srgbClr val="000000"/>
                          </a:solidFill>
                          <a:effectLst/>
                          <a:latin typeface="Arial"/>
                          <a:ea typeface="Times New Roman"/>
                          <a:cs typeface="Times New Roman"/>
                        </a:rPr>
                        <a:t>Ventas</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384.800,00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410.196,80</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437.269,79</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466.129,59</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496.894,15</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529.689,16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564.648,65</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601.915,46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641.641,88</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683.990,24</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46">
                <a:tc>
                  <a:txBody>
                    <a:bodyPr/>
                    <a:lstStyle/>
                    <a:p>
                      <a:pPr>
                        <a:lnSpc>
                          <a:spcPct val="115000"/>
                        </a:lnSpc>
                        <a:spcAft>
                          <a:spcPts val="0"/>
                        </a:spcAft>
                      </a:pPr>
                      <a:r>
                        <a:rPr lang="es-ES" sz="800" b="1" dirty="0">
                          <a:solidFill>
                            <a:srgbClr val="000000"/>
                          </a:solidFill>
                          <a:effectLst/>
                          <a:latin typeface="Arial"/>
                          <a:ea typeface="Times New Roman"/>
                          <a:cs typeface="Times New Roman"/>
                        </a:rPr>
                        <a:t>Punto de equilibrio en dólares</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396.515,56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effectLst/>
                          <a:latin typeface="Arial"/>
                          <a:ea typeface="Times New Roman"/>
                          <a:cs typeface="Times New Roman"/>
                        </a:rPr>
                        <a:t>408.998,46</a:t>
                      </a:r>
                      <a:endParaRPr lang="es-ES" sz="1100" dirty="0">
                        <a:effectLst/>
                        <a:latin typeface="Calibri"/>
                        <a:ea typeface="Times New Roman"/>
                        <a:cs typeface="Times New Roman"/>
                      </a:endParaRPr>
                    </a:p>
                  </a:txBody>
                  <a:tcPr marL="44106" marR="44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2 Marcador de contenido"/>
          <p:cNvSpPr>
            <a:spLocks noGrp="1"/>
          </p:cNvSpPr>
          <p:nvPr>
            <p:ph sz="quarter" idx="1"/>
          </p:nvPr>
        </p:nvSpPr>
        <p:spPr>
          <a:xfrm>
            <a:off x="611560" y="4725144"/>
            <a:ext cx="7704856" cy="1080120"/>
          </a:xfrm>
        </p:spPr>
        <p:txBody>
          <a:bodyPr>
            <a:noAutofit/>
          </a:bodyPr>
          <a:lstStyle/>
          <a:p>
            <a:pPr marL="0" indent="0" algn="just">
              <a:buNone/>
            </a:pPr>
            <a:r>
              <a:rPr lang="es-ES" sz="1800" dirty="0">
                <a:latin typeface="Calibri" panose="020F0502020204030204" pitchFamily="34" charset="0"/>
              </a:rPr>
              <a:t>Como se demuestra </a:t>
            </a:r>
            <a:r>
              <a:rPr lang="es-ES" sz="1800" dirty="0" smtClean="0">
                <a:latin typeface="Calibri" panose="020F0502020204030204" pitchFamily="34" charset="0"/>
              </a:rPr>
              <a:t>para </a:t>
            </a:r>
            <a:r>
              <a:rPr lang="es-ES" sz="1800" dirty="0">
                <a:latin typeface="Calibri" panose="020F0502020204030204" pitchFamily="34" charset="0"/>
              </a:rPr>
              <a:t>no ganar o perder </a:t>
            </a:r>
            <a:r>
              <a:rPr lang="es-ES" sz="1800" dirty="0" smtClean="0">
                <a:latin typeface="Calibri" panose="020F0502020204030204" pitchFamily="34" charset="0"/>
              </a:rPr>
              <a:t>se debe </a:t>
            </a:r>
            <a:r>
              <a:rPr lang="es-ES" sz="1800" dirty="0">
                <a:latin typeface="Calibri" panose="020F0502020204030204" pitchFamily="34" charset="0"/>
              </a:rPr>
              <a:t>producir </a:t>
            </a:r>
            <a:r>
              <a:rPr lang="es-ES" sz="1800" dirty="0" smtClean="0">
                <a:latin typeface="Calibri" panose="020F0502020204030204" pitchFamily="34" charset="0"/>
              </a:rPr>
              <a:t>1 </a:t>
            </a:r>
            <a:r>
              <a:rPr lang="es-ES" sz="1800" dirty="0">
                <a:latin typeface="Calibri" panose="020F0502020204030204" pitchFamily="34" charset="0"/>
              </a:rPr>
              <a:t>071 664,00 adoquines; con un ingreso de 396 516,00 USD, y desde el punto de vista de ingresos y egresos que los costos son igual a ingresos “No se gana ni se pierde”.</a:t>
            </a:r>
          </a:p>
        </p:txBody>
      </p:sp>
    </p:spTree>
    <p:extLst>
      <p:ext uri="{BB962C8B-B14F-4D97-AF65-F5344CB8AC3E}">
        <p14:creationId xmlns:p14="http://schemas.microsoft.com/office/powerpoint/2010/main" val="30874776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Estado de resultados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360040"/>
          </a:xfrm>
        </p:spPr>
        <p:txBody>
          <a:bodyPr>
            <a:noAutofit/>
          </a:bodyPr>
          <a:lstStyle/>
          <a:p>
            <a:pPr marL="0" indent="0" algn="just">
              <a:buNone/>
            </a:pPr>
            <a:r>
              <a:rPr lang="es-ES" sz="1800" b="1" dirty="0" smtClean="0">
                <a:latin typeface="Calibri" panose="020F0502020204030204" pitchFamily="34" charset="0"/>
              </a:rPr>
              <a:t>Con financiamiento</a:t>
            </a:r>
            <a:endParaRPr lang="es-ES" sz="1800" b="1" dirty="0">
              <a:latin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374971095"/>
              </p:ext>
            </p:extLst>
          </p:nvPr>
        </p:nvGraphicFramePr>
        <p:xfrm>
          <a:off x="457200" y="2295754"/>
          <a:ext cx="7806494" cy="4070854"/>
        </p:xfrm>
        <a:graphic>
          <a:graphicData uri="http://schemas.openxmlformats.org/drawingml/2006/table">
            <a:tbl>
              <a:tblPr firstRow="1" firstCol="1" bandRow="1"/>
              <a:tblGrid>
                <a:gridCol w="1504276"/>
                <a:gridCol w="658812"/>
                <a:gridCol w="628650"/>
                <a:gridCol w="628650"/>
                <a:gridCol w="628650"/>
                <a:gridCol w="628650"/>
                <a:gridCol w="628650"/>
                <a:gridCol w="628650"/>
                <a:gridCol w="628650"/>
                <a:gridCol w="621428"/>
                <a:gridCol w="621428"/>
              </a:tblGrid>
              <a:tr h="161497">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CONCEPTO</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10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547">
                <a:tc>
                  <a:txBody>
                    <a:bodyPr/>
                    <a:lstStyle/>
                    <a:p>
                      <a:pPr>
                        <a:lnSpc>
                          <a:spcPct val="115000"/>
                        </a:lnSpc>
                        <a:spcAft>
                          <a:spcPts val="0"/>
                        </a:spcAft>
                      </a:pPr>
                      <a:r>
                        <a:rPr lang="es-ES" sz="700" dirty="0">
                          <a:solidFill>
                            <a:srgbClr val="000000"/>
                          </a:solidFill>
                          <a:effectLst/>
                          <a:latin typeface="Arial"/>
                          <a:ea typeface="Times New Roman"/>
                          <a:cs typeface="Times New Roman"/>
                        </a:rPr>
                        <a:t>INGRESO POR VENTAS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$ 384.800,00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$ 410.196,80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$ 437.269,79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$ 466.129,59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$ 496.894,15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$ 529.689,16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$ 564.648,65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$ 601.915,46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$ 641.641,88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$ 683.990,24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28">
                <a:tc>
                  <a:txBody>
                    <a:bodyPr/>
                    <a:lstStyle/>
                    <a:p>
                      <a:pPr>
                        <a:lnSpc>
                          <a:spcPct val="115000"/>
                        </a:lnSpc>
                        <a:spcAft>
                          <a:spcPts val="0"/>
                        </a:spcAft>
                      </a:pPr>
                      <a:r>
                        <a:rPr lang="es-ES" sz="700" dirty="0">
                          <a:solidFill>
                            <a:srgbClr val="000000"/>
                          </a:solidFill>
                          <a:effectLst/>
                          <a:latin typeface="Arial"/>
                          <a:ea typeface="Times New Roman"/>
                          <a:cs typeface="Times New Roman"/>
                        </a:rPr>
                        <a:t>(-) TOTAL DE EGRESOS OPERATIVOS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$ 398.118,40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$ 225.760,96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$ 237.029,18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$ 249.041,10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$ 261.845,80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$ 275.495,62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$ 290.046,32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$ 305.557,37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$ 322.092,15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$ 339.718,23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gridSpan="11">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5728">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BRUTA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-$ 13.318,40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$ 184.435,84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$ 200.240,61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$ 217.088,50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$ 235.048,35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$ 254.193,54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$ 274.602,32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$ 296.358,08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$ 319.549,72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$ 344.272,01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992">
                <a:tc>
                  <a:txBody>
                    <a:bodyPr/>
                    <a:lstStyle/>
                    <a:p>
                      <a:pPr>
                        <a:lnSpc>
                          <a:spcPct val="115000"/>
                        </a:lnSpc>
                        <a:spcAft>
                          <a:spcPts val="0"/>
                        </a:spcAft>
                      </a:pPr>
                      <a:r>
                        <a:rPr lang="es-ES" sz="700" dirty="0">
                          <a:solidFill>
                            <a:srgbClr val="000000"/>
                          </a:solidFill>
                          <a:effectLst/>
                          <a:latin typeface="Arial"/>
                          <a:ea typeface="Times New Roman"/>
                          <a:cs typeface="Times New Roman"/>
                        </a:rPr>
                        <a:t>(-) TOTAL EGRESOS ADMINISTRATIVOS Y VENTAS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a:txBody>
                    <a:bodyPr/>
                    <a:lstStyle/>
                    <a:p>
                      <a:pPr>
                        <a:lnSpc>
                          <a:spcPct val="115000"/>
                        </a:lnSpc>
                        <a:spcAft>
                          <a:spcPts val="0"/>
                        </a:spcAft>
                      </a:pPr>
                      <a:r>
                        <a:rPr lang="es-ES" sz="700" dirty="0">
                          <a:solidFill>
                            <a:srgbClr val="000000"/>
                          </a:solidFill>
                          <a:effectLst/>
                          <a:latin typeface="Arial"/>
                          <a:ea typeface="Times New Roman"/>
                          <a:cs typeface="Times New Roman"/>
                        </a:rPr>
                        <a:t>(-) DEPRECIACIONES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992">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A. INTERESES E IMPUESTOS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-$ 168.994,54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$ 28.759,70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$ 44.564,47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$ 61.412,36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$ 79.372,21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$ 98.517,40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$ 118.926,18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$ 140.681,94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$ 163.873,58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$ 188.595,87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a:txBody>
                    <a:bodyPr/>
                    <a:lstStyle/>
                    <a:p>
                      <a:pPr>
                        <a:lnSpc>
                          <a:spcPct val="115000"/>
                        </a:lnSpc>
                        <a:spcAft>
                          <a:spcPts val="0"/>
                        </a:spcAft>
                      </a:pPr>
                      <a:r>
                        <a:rPr lang="es-ES" sz="700" dirty="0">
                          <a:solidFill>
                            <a:srgbClr val="000000"/>
                          </a:solidFill>
                          <a:effectLst/>
                          <a:latin typeface="Arial"/>
                          <a:ea typeface="Times New Roman"/>
                          <a:cs typeface="Times New Roman"/>
                        </a:rPr>
                        <a:t>(-) GASTOS POR INTERESES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$ 65.278,89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$ 50.905,56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$ 36.532,22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$ 22.158,89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$ 7.785,56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gridSpan="11">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2334">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A. DE PARTICIPACIÓN TRABAJADORES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-$ 234.273,43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-$ 22.145,85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$ 8.032,25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$ 39.253,47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$ 71.586,65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$ 98.517,40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$ 118.926,18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$ 140.681,94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$ 163.873,58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$ 188.595,87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992">
                <a:tc>
                  <a:txBody>
                    <a:bodyPr/>
                    <a:lstStyle/>
                    <a:p>
                      <a:pPr>
                        <a:lnSpc>
                          <a:spcPct val="115000"/>
                        </a:lnSpc>
                        <a:spcAft>
                          <a:spcPts val="0"/>
                        </a:spcAft>
                      </a:pPr>
                      <a:r>
                        <a:rPr lang="es-ES" sz="700" dirty="0">
                          <a:solidFill>
                            <a:srgbClr val="000000"/>
                          </a:solidFill>
                          <a:effectLst/>
                          <a:latin typeface="Arial"/>
                          <a:ea typeface="Times New Roman"/>
                          <a:cs typeface="Times New Roman"/>
                        </a:rPr>
                        <a:t>(-) 15% PARTICIPACIÓN DE TRABAJADORES</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FF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$ 1.204,84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$ 5.888,02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$ 10.738,00</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$ 14.777,61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$ 17.838,93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$ 21.102,29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$ 24.581,04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$ 28.289,38</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gridSpan="11">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2992">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A. DE IMPUESTO RENTA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-$ 234.273,43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-$ 22.145,85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$ 6.827,41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$ 33.365,45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$ 60.848,65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$ 83.739,79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$ 101.087,26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$ 119.579,65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$ 139.292,55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$ 160.306,49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a:txBody>
                    <a:bodyPr/>
                    <a:lstStyle/>
                    <a:p>
                      <a:pPr>
                        <a:lnSpc>
                          <a:spcPct val="115000"/>
                        </a:lnSpc>
                        <a:spcAft>
                          <a:spcPts val="0"/>
                        </a:spcAft>
                      </a:pPr>
                      <a:r>
                        <a:rPr lang="es-ES" sz="700" dirty="0">
                          <a:solidFill>
                            <a:srgbClr val="000000"/>
                          </a:solidFill>
                          <a:effectLst/>
                          <a:latin typeface="Arial"/>
                          <a:ea typeface="Times New Roman"/>
                          <a:cs typeface="Times New Roman"/>
                        </a:rPr>
                        <a:t>(-) 25% IMPUESTO A LA RENTA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FF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$ 1.706,85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$ 8.341,36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$ 15.212,16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$ 20.934,95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$ 25.271,81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$ 29.894,91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$ 34.823,14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$ 40.076,62</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497">
                <a:tc gridSpan="11">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5728">
                <a:tc>
                  <a:txBody>
                    <a:bodyPr/>
                    <a:lstStyle/>
                    <a:p>
                      <a:pPr>
                        <a:lnSpc>
                          <a:spcPct val="115000"/>
                        </a:lnSpc>
                        <a:spcAft>
                          <a:spcPts val="0"/>
                        </a:spcAft>
                      </a:pPr>
                      <a:r>
                        <a:rPr lang="es-ES" sz="700" b="1" dirty="0">
                          <a:solidFill>
                            <a:srgbClr val="000000"/>
                          </a:solidFill>
                          <a:effectLst/>
                          <a:latin typeface="Arial"/>
                          <a:ea typeface="Times New Roman"/>
                          <a:cs typeface="Times New Roman"/>
                        </a:rPr>
                        <a:t>UTILIDAD / PERDIDA NETA</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-$ 234.273,43</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-$ 22.145,85</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$ 5.120,56</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$ 25.024,09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$ 45.636,49</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$ 62.804,84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$ 75.815,44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$ 89.684,74</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$ 104.469,41</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$ 120.229,87</a:t>
                      </a:r>
                      <a:endParaRPr lang="es-ES"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63880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Estado de resultados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360040"/>
          </a:xfrm>
        </p:spPr>
        <p:txBody>
          <a:bodyPr>
            <a:noAutofit/>
          </a:bodyPr>
          <a:lstStyle/>
          <a:p>
            <a:pPr marL="0" indent="0" algn="just">
              <a:buNone/>
            </a:pPr>
            <a:r>
              <a:rPr lang="es-ES" sz="1800" b="1" dirty="0" smtClean="0">
                <a:latin typeface="Calibri" panose="020F0502020204030204" pitchFamily="34" charset="0"/>
              </a:rPr>
              <a:t>Sin financiamiento</a:t>
            </a:r>
            <a:endParaRPr lang="es-ES" sz="1800" b="1" dirty="0">
              <a:latin typeface="Calibri" panose="020F050202020403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513894931"/>
              </p:ext>
            </p:extLst>
          </p:nvPr>
        </p:nvGraphicFramePr>
        <p:xfrm>
          <a:off x="457200" y="2276869"/>
          <a:ext cx="8059751" cy="4354840"/>
        </p:xfrm>
        <a:graphic>
          <a:graphicData uri="http://schemas.openxmlformats.org/drawingml/2006/table">
            <a:tbl>
              <a:tblPr firstRow="1" firstCol="1" bandRow="1"/>
              <a:tblGrid>
                <a:gridCol w="1133581"/>
                <a:gridCol w="655393"/>
                <a:gridCol w="643707"/>
                <a:gridCol w="625230"/>
                <a:gridCol w="625230"/>
                <a:gridCol w="625230"/>
                <a:gridCol w="625230"/>
                <a:gridCol w="625230"/>
                <a:gridCol w="625230"/>
                <a:gridCol w="625230"/>
                <a:gridCol w="625230"/>
                <a:gridCol w="625230"/>
              </a:tblGrid>
              <a:tr h="148442">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CONCEPTO</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2</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3</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AÑO 10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262">
                <a:tc>
                  <a:txBody>
                    <a:bodyPr/>
                    <a:lstStyle/>
                    <a:p>
                      <a:pPr>
                        <a:lnSpc>
                          <a:spcPct val="115000"/>
                        </a:lnSpc>
                        <a:spcAft>
                          <a:spcPts val="0"/>
                        </a:spcAft>
                      </a:pPr>
                      <a:r>
                        <a:rPr lang="es-ES" sz="700" dirty="0">
                          <a:solidFill>
                            <a:srgbClr val="000000"/>
                          </a:solidFill>
                          <a:effectLst/>
                          <a:latin typeface="Arial"/>
                          <a:ea typeface="Times New Roman"/>
                          <a:cs typeface="Times New Roman"/>
                        </a:rPr>
                        <a:t>INGRESO POR VENTAS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$ 384.800,00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$ 410.196,80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$ 437.269,79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$ 466.129,59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$ 496.894,15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$ 529.689,16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$ 564.648,65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$ 601.915,46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$ 641.641,88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$ 683.990,24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84">
                <a:tc>
                  <a:txBody>
                    <a:bodyPr/>
                    <a:lstStyle/>
                    <a:p>
                      <a:pPr>
                        <a:lnSpc>
                          <a:spcPct val="115000"/>
                        </a:lnSpc>
                        <a:spcAft>
                          <a:spcPts val="0"/>
                        </a:spcAft>
                      </a:pPr>
                      <a:r>
                        <a:rPr lang="es-ES" sz="700" dirty="0">
                          <a:solidFill>
                            <a:srgbClr val="000000"/>
                          </a:solidFill>
                          <a:effectLst/>
                          <a:latin typeface="Arial"/>
                          <a:ea typeface="Times New Roman"/>
                          <a:cs typeface="Times New Roman"/>
                        </a:rPr>
                        <a:t>(-) TOTAL DE EGRESOS OPERATIVOS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$ 398.118,40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$ 225.760,96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$ 237.029,18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$ 249.041,10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$ 261.845,80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$ 275.495,62</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$ 290.046,32</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$ 305.557,37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$ 322.092,15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$ 339.718,23</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gridSpan="12">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7262">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BRUTA</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b="1"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-$ 13.318,40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$ 184.435,84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$ 200.240,61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$ 217.088,50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$ 235.048,35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$ 254.193,54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$ 274.602,32</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$ 296.358,08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$ 319.549,72</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$ 344.272,01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4660">
                <a:tc>
                  <a:txBody>
                    <a:bodyPr/>
                    <a:lstStyle/>
                    <a:p>
                      <a:pPr>
                        <a:lnSpc>
                          <a:spcPct val="115000"/>
                        </a:lnSpc>
                        <a:spcAft>
                          <a:spcPts val="0"/>
                        </a:spcAft>
                      </a:pPr>
                      <a:r>
                        <a:rPr lang="es-ES" sz="700" dirty="0">
                          <a:solidFill>
                            <a:srgbClr val="000000"/>
                          </a:solidFill>
                          <a:effectLst/>
                          <a:latin typeface="Arial"/>
                          <a:ea typeface="Times New Roman"/>
                          <a:cs typeface="Times New Roman"/>
                        </a:rPr>
                        <a:t>(-) TOTAL EGRESOS ADMINISTRATIVOS Y VENTAS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$ 88.920,67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a:txBody>
                    <a:bodyPr/>
                    <a:lstStyle/>
                    <a:p>
                      <a:pPr>
                        <a:lnSpc>
                          <a:spcPct val="115000"/>
                        </a:lnSpc>
                        <a:spcAft>
                          <a:spcPts val="0"/>
                        </a:spcAft>
                      </a:pPr>
                      <a:r>
                        <a:rPr lang="es-ES" sz="700" dirty="0">
                          <a:solidFill>
                            <a:srgbClr val="000000"/>
                          </a:solidFill>
                          <a:effectLst/>
                          <a:latin typeface="Arial"/>
                          <a:ea typeface="Times New Roman"/>
                          <a:cs typeface="Times New Roman"/>
                        </a:rPr>
                        <a:t>(-) DEPRECIACIONES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$ 66.755,47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4660">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A. INTERESES E IMPUESTOS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b="1"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-$ 168.994,54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$ 28.759,70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$ 44.564,47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$ 61.412,36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$ 79.372,21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$ 98.517,40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$ 118.926,18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$ 140.681,94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$ 163.873,58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$ 188.595,87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gridSpan="12">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4660">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A. DE PARTICIPACIÓN TRABAJADORES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b="1"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-$ 168.994,54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$ 28.759,70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$ 44.564,47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$ 61.412,36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$ 79.372,21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$ 98.517,40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$ 118.926,18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$ 140.681,94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$ 163.873,58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$ 188.595,87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84">
                <a:tc>
                  <a:txBody>
                    <a:bodyPr/>
                    <a:lstStyle/>
                    <a:p>
                      <a:pPr>
                        <a:lnSpc>
                          <a:spcPct val="115000"/>
                        </a:lnSpc>
                        <a:spcAft>
                          <a:spcPts val="0"/>
                        </a:spcAft>
                      </a:pPr>
                      <a:r>
                        <a:rPr lang="es-ES" sz="700" dirty="0">
                          <a:solidFill>
                            <a:srgbClr val="000000"/>
                          </a:solidFill>
                          <a:effectLst/>
                          <a:latin typeface="Arial"/>
                          <a:ea typeface="Times New Roman"/>
                          <a:cs typeface="Times New Roman"/>
                        </a:rPr>
                        <a:t>(-) 15% PARTICIPACIÓN DE TRABAJADORES</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FF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$ 4.313,96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$ 6.684,67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$ 9.211,85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$ 11.905,83</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$ 14.777,61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$ 17.838,93</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$ 21.102,29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$ 24.581,04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$ 28.289,38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gridSpan="12">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6884">
                <a:tc>
                  <a:txBody>
                    <a:bodyPr/>
                    <a:lstStyle/>
                    <a:p>
                      <a:pPr>
                        <a:lnSpc>
                          <a:spcPct val="115000"/>
                        </a:lnSpc>
                        <a:spcAft>
                          <a:spcPts val="0"/>
                        </a:spcAft>
                      </a:pPr>
                      <a:r>
                        <a:rPr lang="es-ES" sz="700" b="1" dirty="0">
                          <a:solidFill>
                            <a:srgbClr val="000000"/>
                          </a:solidFill>
                          <a:effectLst/>
                          <a:latin typeface="Arial"/>
                          <a:ea typeface="Times New Roman"/>
                          <a:cs typeface="Times New Roman"/>
                        </a:rPr>
                        <a:t>(=) UTILIDAD A. DE IMPUESTO RENTA</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b="1"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-$ 168.994,54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$ 24.445,75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$ 37.879,80</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$ 52.200,51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$ 67.466,38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$ 83.739,79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$ 101.087,26</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$ 119.579,65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$ 139.292,55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$ 160.306,49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262">
                <a:tc>
                  <a:txBody>
                    <a:bodyPr/>
                    <a:lstStyle/>
                    <a:p>
                      <a:pPr>
                        <a:lnSpc>
                          <a:spcPct val="115000"/>
                        </a:lnSpc>
                        <a:spcAft>
                          <a:spcPts val="0"/>
                        </a:spcAft>
                      </a:pPr>
                      <a:r>
                        <a:rPr lang="es-ES" sz="700" dirty="0">
                          <a:solidFill>
                            <a:srgbClr val="000000"/>
                          </a:solidFill>
                          <a:effectLst/>
                          <a:latin typeface="Arial"/>
                          <a:ea typeface="Times New Roman"/>
                          <a:cs typeface="Times New Roman"/>
                        </a:rPr>
                        <a:t>(-) 25% IMPUESTO A LA RENTA</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FF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$ 6.111,44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$ 9.469,95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$ 13.050,13</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$ 16.866,59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$ 20.934,95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$ 25.271,81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$ 29.894,91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$ 34.823,14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$ 40.076,62</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FF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262">
                <a:tc>
                  <a:txBody>
                    <a:bodyPr/>
                    <a:lstStyle/>
                    <a:p>
                      <a:pPr>
                        <a:lnSpc>
                          <a:spcPct val="115000"/>
                        </a:lnSpc>
                        <a:spcAft>
                          <a:spcPts val="0"/>
                        </a:spcAft>
                      </a:pPr>
                      <a:r>
                        <a:rPr lang="es-ES" sz="700" dirty="0">
                          <a:solidFill>
                            <a:srgbClr val="000000"/>
                          </a:solidFill>
                          <a:effectLst/>
                          <a:latin typeface="Arial"/>
                          <a:ea typeface="Times New Roman"/>
                          <a:cs typeface="Times New Roman"/>
                        </a:rPr>
                        <a:t>INVERSIÓN DIFERIDA</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-$ 722.904,89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FF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42">
                <a:tc gridSpan="12">
                  <a:txBody>
                    <a:bodyPr/>
                    <a:lstStyle/>
                    <a:p>
                      <a:pPr algn="ctr">
                        <a:lnSpc>
                          <a:spcPct val="115000"/>
                        </a:lnSpc>
                        <a:spcAft>
                          <a:spcPts val="0"/>
                        </a:spcAft>
                      </a:pPr>
                      <a:r>
                        <a:rPr lang="es-ES" sz="700" dirty="0">
                          <a:solidFill>
                            <a:srgbClr val="000000"/>
                          </a:solidFill>
                          <a:effectLst/>
                          <a:latin typeface="Arial"/>
                          <a:ea typeface="Times New Roman"/>
                          <a:cs typeface="Times New Roman"/>
                        </a:rPr>
                        <a:t> </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7262">
                <a:tc>
                  <a:txBody>
                    <a:bodyPr/>
                    <a:lstStyle/>
                    <a:p>
                      <a:pPr>
                        <a:lnSpc>
                          <a:spcPct val="115000"/>
                        </a:lnSpc>
                        <a:spcAft>
                          <a:spcPts val="0"/>
                        </a:spcAft>
                      </a:pPr>
                      <a:r>
                        <a:rPr lang="es-ES" sz="700" b="1" dirty="0">
                          <a:solidFill>
                            <a:srgbClr val="000000"/>
                          </a:solidFill>
                          <a:effectLst/>
                          <a:latin typeface="Arial"/>
                          <a:ea typeface="Times New Roman"/>
                          <a:cs typeface="Times New Roman"/>
                        </a:rPr>
                        <a:t>UTILIDAD / PERDIDA NETA</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-$ 722.904,89</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-$ 168.994,54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$ 18.334,31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$ 28.409,85</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$ 39.150,38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$ 50.599,78</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$ 62.804,84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$ 75.815,44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$ 89.684,74</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$ 104.469,41</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700" b="1" dirty="0">
                          <a:solidFill>
                            <a:srgbClr val="000000"/>
                          </a:solidFill>
                          <a:effectLst/>
                          <a:latin typeface="Arial"/>
                          <a:ea typeface="Times New Roman"/>
                          <a:cs typeface="Times New Roman"/>
                        </a:rPr>
                        <a:t>$ 120.229,87</a:t>
                      </a:r>
                      <a:endParaRPr lang="es-ES" sz="1100" dirty="0">
                        <a:effectLst/>
                        <a:latin typeface="Calibri"/>
                        <a:ea typeface="Times New Roman"/>
                        <a:cs typeface="Times New Roman"/>
                      </a:endParaRPr>
                    </a:p>
                  </a:txBody>
                  <a:tcPr marL="42740" marR="4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991218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Flujo neto de fondos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360040"/>
          </a:xfrm>
        </p:spPr>
        <p:txBody>
          <a:bodyPr>
            <a:noAutofit/>
          </a:bodyPr>
          <a:lstStyle/>
          <a:p>
            <a:pPr marL="0" indent="0" algn="just">
              <a:buNone/>
            </a:pPr>
            <a:r>
              <a:rPr lang="es-ES" sz="1800" b="1" dirty="0" smtClean="0">
                <a:latin typeface="Calibri" panose="020F0502020204030204" pitchFamily="34" charset="0"/>
              </a:rPr>
              <a:t>Sin financiamiento</a:t>
            </a:r>
            <a:endParaRPr lang="es-ES" sz="1800" b="1" dirty="0">
              <a:latin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125863363"/>
              </p:ext>
            </p:extLst>
          </p:nvPr>
        </p:nvGraphicFramePr>
        <p:xfrm>
          <a:off x="492802" y="2169250"/>
          <a:ext cx="7531720" cy="4595525"/>
        </p:xfrm>
        <a:graphic>
          <a:graphicData uri="http://schemas.openxmlformats.org/drawingml/2006/table">
            <a:tbl>
              <a:tblPr firstRow="1" firstCol="1" bandRow="1"/>
              <a:tblGrid>
                <a:gridCol w="806207"/>
                <a:gridCol w="610942"/>
                <a:gridCol w="613901"/>
                <a:gridCol w="613901"/>
                <a:gridCol w="612422"/>
                <a:gridCol w="613901"/>
                <a:gridCol w="581593"/>
                <a:gridCol w="612422"/>
                <a:gridCol w="613901"/>
                <a:gridCol w="689344"/>
                <a:gridCol w="581593"/>
                <a:gridCol w="581593"/>
              </a:tblGrid>
              <a:tr h="109829">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CONCEPTO</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2</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3</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10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3">
                <a:tc>
                  <a:txBody>
                    <a:bodyPr/>
                    <a:lstStyle/>
                    <a:p>
                      <a:pPr>
                        <a:lnSpc>
                          <a:spcPct val="115000"/>
                        </a:lnSpc>
                        <a:spcAft>
                          <a:spcPts val="0"/>
                        </a:spcAft>
                      </a:pPr>
                      <a:r>
                        <a:rPr lang="es-ES" sz="650" dirty="0">
                          <a:solidFill>
                            <a:srgbClr val="000000"/>
                          </a:solidFill>
                          <a:effectLst/>
                          <a:latin typeface="Arial"/>
                          <a:ea typeface="Times New Roman"/>
                          <a:cs typeface="Times New Roman"/>
                        </a:rPr>
                        <a:t>INGRESO POR VENTAS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$ 384.800,00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$ 410.196,80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$ 437.269,79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$ 466.129,59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$ 496.894,15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$ 529.689,16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$ 564.648,65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$ 601.915,46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$ 641.641,88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$ 683.990,24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35">
                <a:tc>
                  <a:txBody>
                    <a:bodyPr/>
                    <a:lstStyle/>
                    <a:p>
                      <a:pPr>
                        <a:lnSpc>
                          <a:spcPct val="115000"/>
                        </a:lnSpc>
                        <a:spcAft>
                          <a:spcPts val="0"/>
                        </a:spcAft>
                      </a:pPr>
                      <a:r>
                        <a:rPr lang="es-ES" sz="650" dirty="0">
                          <a:solidFill>
                            <a:srgbClr val="000000"/>
                          </a:solidFill>
                          <a:effectLst/>
                          <a:latin typeface="Arial"/>
                          <a:ea typeface="Times New Roman"/>
                          <a:cs typeface="Times New Roman"/>
                        </a:rPr>
                        <a:t>(-) TOTAL DE EGRESOS OPERATIVOS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$ 398.118,40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$ 225.760,96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$ 237.029,18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$ 249.041,10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$ 261.845,80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$ 275.495,62</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$ 290.046,32</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$ 305.557,37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$ 322.092,15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$ 339.718,23</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29">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3">
                <a:tc>
                  <a:txBody>
                    <a:bodyPr/>
                    <a:lstStyle/>
                    <a:p>
                      <a:pPr>
                        <a:lnSpc>
                          <a:spcPct val="115000"/>
                        </a:lnSpc>
                        <a:spcAft>
                          <a:spcPts val="0"/>
                        </a:spcAft>
                      </a:pPr>
                      <a:r>
                        <a:rPr lang="es-ES" sz="650" b="1" dirty="0">
                          <a:solidFill>
                            <a:srgbClr val="000000"/>
                          </a:solidFill>
                          <a:effectLst/>
                          <a:latin typeface="Arial"/>
                          <a:ea typeface="Times New Roman"/>
                          <a:cs typeface="Times New Roman"/>
                        </a:rPr>
                        <a:t>(=) UTILIDAD BRUTA</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-$ 13.318,40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$ 184.435,84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$ 200.240,61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$ 217.088,50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$ 235.048,35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$ 254.193,54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$ 274.602,32</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$ 296.358,08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$ 319.549,72</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$ 344.272,01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37">
                <a:tc>
                  <a:txBody>
                    <a:bodyPr/>
                    <a:lstStyle/>
                    <a:p>
                      <a:pPr>
                        <a:lnSpc>
                          <a:spcPct val="115000"/>
                        </a:lnSpc>
                        <a:spcAft>
                          <a:spcPts val="0"/>
                        </a:spcAft>
                      </a:pPr>
                      <a:r>
                        <a:rPr lang="es-ES" sz="650" dirty="0">
                          <a:solidFill>
                            <a:srgbClr val="000000"/>
                          </a:solidFill>
                          <a:effectLst/>
                          <a:latin typeface="Arial"/>
                          <a:ea typeface="Times New Roman"/>
                          <a:cs typeface="Times New Roman"/>
                        </a:rPr>
                        <a:t>(-) TOTAL EGRESOS ADMINISTRATIVOS Y VENTAS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35">
                <a:tc>
                  <a:txBody>
                    <a:bodyPr/>
                    <a:lstStyle/>
                    <a:p>
                      <a:pPr>
                        <a:lnSpc>
                          <a:spcPct val="115000"/>
                        </a:lnSpc>
                        <a:spcAft>
                          <a:spcPts val="0"/>
                        </a:spcAft>
                      </a:pPr>
                      <a:r>
                        <a:rPr lang="es-ES" sz="650" dirty="0">
                          <a:solidFill>
                            <a:srgbClr val="000000"/>
                          </a:solidFill>
                          <a:effectLst/>
                          <a:latin typeface="Arial"/>
                          <a:ea typeface="Times New Roman"/>
                          <a:cs typeface="Times New Roman"/>
                        </a:rPr>
                        <a:t>(-) DEPRECIACIONES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29">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224">
                <a:tc>
                  <a:txBody>
                    <a:bodyPr/>
                    <a:lstStyle/>
                    <a:p>
                      <a:pPr>
                        <a:lnSpc>
                          <a:spcPct val="115000"/>
                        </a:lnSpc>
                        <a:spcAft>
                          <a:spcPts val="0"/>
                        </a:spcAft>
                      </a:pPr>
                      <a:r>
                        <a:rPr lang="es-ES" sz="650" b="1" dirty="0">
                          <a:solidFill>
                            <a:srgbClr val="000000"/>
                          </a:solidFill>
                          <a:effectLst/>
                          <a:latin typeface="Arial"/>
                          <a:ea typeface="Times New Roman"/>
                          <a:cs typeface="Times New Roman"/>
                        </a:rPr>
                        <a:t>(=) UTILIDAD / PERDIDA A. DE PARTICIPACIÓN TRABAJADORES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-$ 168.994,54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$ 28.759,70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$ 44.564,47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$ 61.412,36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$ 79.372,21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$ 98.517,40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$ 118.926,18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$ 140.681,94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$ 163.873,58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$ 188.595,87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137">
                <a:tc>
                  <a:txBody>
                    <a:bodyPr/>
                    <a:lstStyle/>
                    <a:p>
                      <a:pPr>
                        <a:lnSpc>
                          <a:spcPct val="115000"/>
                        </a:lnSpc>
                        <a:spcAft>
                          <a:spcPts val="0"/>
                        </a:spcAft>
                      </a:pPr>
                      <a:r>
                        <a:rPr lang="es-ES" sz="650" dirty="0">
                          <a:solidFill>
                            <a:srgbClr val="000000"/>
                          </a:solidFill>
                          <a:effectLst/>
                          <a:latin typeface="Arial"/>
                          <a:ea typeface="Times New Roman"/>
                          <a:cs typeface="Times New Roman"/>
                        </a:rPr>
                        <a:t>(-) 15% PARTICIPACIÓN DE TRABAJADORES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$ 4.313,96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$ 6.684,67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$ 9.211,85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$ 11.905,83</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$ 14.777,61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$ 17.838,93</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$ 21.102,29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$ 24.581,04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$ 28.289,38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29">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37">
                <a:tc>
                  <a:txBody>
                    <a:bodyPr/>
                    <a:lstStyle/>
                    <a:p>
                      <a:pPr>
                        <a:lnSpc>
                          <a:spcPct val="115000"/>
                        </a:lnSpc>
                        <a:spcAft>
                          <a:spcPts val="0"/>
                        </a:spcAft>
                      </a:pPr>
                      <a:r>
                        <a:rPr lang="es-ES" sz="650" b="1" dirty="0">
                          <a:solidFill>
                            <a:srgbClr val="000000"/>
                          </a:solidFill>
                          <a:effectLst/>
                          <a:latin typeface="Arial"/>
                          <a:ea typeface="Times New Roman"/>
                          <a:cs typeface="Times New Roman"/>
                        </a:rPr>
                        <a:t>(=) UTILIDAD / PERDIDA A. DE IMPUESTO RENTA</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-$ 168.994,54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$ 24.445,75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$ 37.879,80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$ 52.200,51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$ 67.466,38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$ 83.739,79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$ 101.087,26</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$ 119.579,65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$ 139.292,55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$ 160.306,49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03">
                <a:tc>
                  <a:txBody>
                    <a:bodyPr/>
                    <a:lstStyle/>
                    <a:p>
                      <a:pPr>
                        <a:lnSpc>
                          <a:spcPct val="115000"/>
                        </a:lnSpc>
                        <a:spcAft>
                          <a:spcPts val="0"/>
                        </a:spcAft>
                      </a:pPr>
                      <a:r>
                        <a:rPr lang="es-ES" sz="650" dirty="0">
                          <a:solidFill>
                            <a:srgbClr val="000000"/>
                          </a:solidFill>
                          <a:effectLst/>
                          <a:latin typeface="Arial"/>
                          <a:ea typeface="Times New Roman"/>
                          <a:cs typeface="Times New Roman"/>
                        </a:rPr>
                        <a:t>(-) 25% IMPUESTO A LA RENTA</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$ 6.111,44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$ 9.469,95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$ 13.050,13</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$ 16.866,59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$ 20.934,95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$ 25.271,81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$ 29.894,91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$ 34.823,14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$ 40.076,62</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29">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3">
                <a:tc>
                  <a:txBody>
                    <a:bodyPr/>
                    <a:lstStyle/>
                    <a:p>
                      <a:pPr>
                        <a:lnSpc>
                          <a:spcPct val="115000"/>
                        </a:lnSpc>
                        <a:spcAft>
                          <a:spcPts val="0"/>
                        </a:spcAft>
                      </a:pPr>
                      <a:r>
                        <a:rPr lang="es-ES" sz="650" dirty="0">
                          <a:solidFill>
                            <a:srgbClr val="000000"/>
                          </a:solidFill>
                          <a:effectLst/>
                          <a:latin typeface="Arial"/>
                          <a:ea typeface="Times New Roman"/>
                          <a:cs typeface="Times New Roman"/>
                        </a:rPr>
                        <a:t>NUEVAS INVERSIONES</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$ 600,00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$ 17.500,00</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3">
                <a:tc>
                  <a:txBody>
                    <a:bodyPr/>
                    <a:lstStyle/>
                    <a:p>
                      <a:pPr>
                        <a:lnSpc>
                          <a:spcPct val="115000"/>
                        </a:lnSpc>
                        <a:spcAft>
                          <a:spcPts val="0"/>
                        </a:spcAft>
                      </a:pPr>
                      <a:r>
                        <a:rPr lang="es-ES" sz="650" dirty="0">
                          <a:solidFill>
                            <a:srgbClr val="000000"/>
                          </a:solidFill>
                          <a:effectLst/>
                          <a:latin typeface="Arial"/>
                          <a:ea typeface="Times New Roman"/>
                          <a:cs typeface="Times New Roman"/>
                        </a:rPr>
                        <a:t>INVERSIÓN DIFERIDA</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$ 722.904,89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29">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3">
                <a:tc>
                  <a:txBody>
                    <a:bodyPr/>
                    <a:lstStyle/>
                    <a:p>
                      <a:pPr>
                        <a:lnSpc>
                          <a:spcPct val="115000"/>
                        </a:lnSpc>
                        <a:spcAft>
                          <a:spcPts val="0"/>
                        </a:spcAft>
                      </a:pPr>
                      <a:r>
                        <a:rPr lang="es-ES" sz="650" b="1" dirty="0">
                          <a:solidFill>
                            <a:srgbClr val="000000"/>
                          </a:solidFill>
                          <a:effectLst/>
                          <a:latin typeface="Arial"/>
                          <a:ea typeface="Times New Roman"/>
                          <a:cs typeface="Times New Roman"/>
                        </a:rPr>
                        <a:t>UTILIDAD / PERDIDA NETA</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-$ 722.904,89</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-$ 168.994,54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$ 18.334,31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$ 27.809,85</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$ 39.150,38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$ 33.099,78</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$ 62.804,84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$ 75.815,44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$ 89.684,74</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$ 104.469,41</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$ 120.229,87</a:t>
                      </a:r>
                      <a:endParaRPr lang="es-ES" sz="650" dirty="0">
                        <a:effectLst/>
                        <a:latin typeface="Calibri"/>
                        <a:ea typeface="Times New Roman"/>
                        <a:cs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61255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Flujo neto de fondos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360040"/>
          </a:xfrm>
        </p:spPr>
        <p:txBody>
          <a:bodyPr>
            <a:noAutofit/>
          </a:bodyPr>
          <a:lstStyle/>
          <a:p>
            <a:pPr marL="0" indent="0" algn="just">
              <a:buNone/>
            </a:pPr>
            <a:r>
              <a:rPr lang="es-ES" sz="1800" b="1" dirty="0" smtClean="0">
                <a:latin typeface="Calibri" panose="020F0502020204030204" pitchFamily="34" charset="0"/>
              </a:rPr>
              <a:t>Con financiamiento</a:t>
            </a:r>
            <a:endParaRPr lang="es-ES" sz="1800" b="1" dirty="0">
              <a:latin typeface="Calibri" panose="020F050202020403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76315477"/>
              </p:ext>
            </p:extLst>
          </p:nvPr>
        </p:nvGraphicFramePr>
        <p:xfrm>
          <a:off x="625966" y="2204856"/>
          <a:ext cx="7850590" cy="4552533"/>
        </p:xfrm>
        <a:graphic>
          <a:graphicData uri="http://schemas.openxmlformats.org/drawingml/2006/table">
            <a:tbl>
              <a:tblPr firstRow="1" firstCol="1" bandRow="1"/>
              <a:tblGrid>
                <a:gridCol w="1350434"/>
                <a:gridCol w="605644"/>
                <a:gridCol w="605644"/>
                <a:gridCol w="605644"/>
                <a:gridCol w="605644"/>
                <a:gridCol w="605644"/>
                <a:gridCol w="578656"/>
                <a:gridCol w="578656"/>
                <a:gridCol w="578656"/>
                <a:gridCol w="578656"/>
                <a:gridCol w="578656"/>
                <a:gridCol w="578656"/>
              </a:tblGrid>
              <a:tr h="146255">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CONCEPTO</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AÑO 10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73">
                <a:tc>
                  <a:txBody>
                    <a:bodyPr/>
                    <a:lstStyle/>
                    <a:p>
                      <a:pPr>
                        <a:lnSpc>
                          <a:spcPct val="115000"/>
                        </a:lnSpc>
                        <a:spcAft>
                          <a:spcPts val="0"/>
                        </a:spcAft>
                      </a:pPr>
                      <a:r>
                        <a:rPr lang="es-ES" sz="650" dirty="0">
                          <a:solidFill>
                            <a:srgbClr val="000000"/>
                          </a:solidFill>
                          <a:effectLst/>
                          <a:latin typeface="Arial"/>
                          <a:ea typeface="Times New Roman"/>
                          <a:cs typeface="Times New Roman"/>
                        </a:rPr>
                        <a:t>INGRESO POR VENTAS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$ 384.800,00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$ 410.196,80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$ 437.269,79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$ 466.129,59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$ 496.894,15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$ 529.689,16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$ 564.648,65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$ 601.915,46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$ 641.641,88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$ 683.990,24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73">
                <a:tc>
                  <a:txBody>
                    <a:bodyPr/>
                    <a:lstStyle/>
                    <a:p>
                      <a:pPr>
                        <a:lnSpc>
                          <a:spcPct val="115000"/>
                        </a:lnSpc>
                        <a:spcAft>
                          <a:spcPts val="0"/>
                        </a:spcAft>
                      </a:pPr>
                      <a:r>
                        <a:rPr lang="es-ES" sz="650" dirty="0">
                          <a:solidFill>
                            <a:srgbClr val="000000"/>
                          </a:solidFill>
                          <a:effectLst/>
                          <a:latin typeface="Arial"/>
                          <a:ea typeface="Times New Roman"/>
                          <a:cs typeface="Times New Roman"/>
                        </a:rPr>
                        <a:t>(-) TOTAL DE EGRESOS OPERATIVOS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$ 398.118,40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$ 225.760,96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$ 237.029,18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$ 249.041,10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$ 261.845,80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$ 275.495,62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$ 290.046,32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$ 305.557,37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$ 322.092,15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$ 339.718,23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73">
                <a:tc>
                  <a:txBody>
                    <a:bodyPr/>
                    <a:lstStyle/>
                    <a:p>
                      <a:pPr>
                        <a:lnSpc>
                          <a:spcPct val="115000"/>
                        </a:lnSpc>
                        <a:spcAft>
                          <a:spcPts val="0"/>
                        </a:spcAft>
                      </a:pPr>
                      <a:r>
                        <a:rPr lang="es-ES" sz="650" b="1" dirty="0">
                          <a:solidFill>
                            <a:srgbClr val="000000"/>
                          </a:solidFill>
                          <a:effectLst/>
                          <a:latin typeface="Arial"/>
                          <a:ea typeface="Times New Roman"/>
                          <a:cs typeface="Times New Roman"/>
                        </a:rPr>
                        <a:t>(=) UTILIDAD BRUTA</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-$ 13.318,40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$ 184.435,84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$ 200.240,61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$ 217.088,50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$ 235.048,35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$ 254.193,54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$ 274.602,32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$ 296.358,08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$ 319.549,72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$ 344.272,01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83">
                <a:tc>
                  <a:txBody>
                    <a:bodyPr/>
                    <a:lstStyle/>
                    <a:p>
                      <a:pPr>
                        <a:lnSpc>
                          <a:spcPct val="115000"/>
                        </a:lnSpc>
                        <a:spcAft>
                          <a:spcPts val="0"/>
                        </a:spcAft>
                      </a:pPr>
                      <a:r>
                        <a:rPr lang="es-ES" sz="650" dirty="0">
                          <a:solidFill>
                            <a:srgbClr val="000000"/>
                          </a:solidFill>
                          <a:effectLst/>
                          <a:latin typeface="Arial"/>
                          <a:ea typeface="Times New Roman"/>
                          <a:cs typeface="Times New Roman"/>
                        </a:rPr>
                        <a:t>(-) TOTAL EGRESOS ADMINISTRATIVOS Y VENTAS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$ 88.920,67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55">
                <a:tc>
                  <a:txBody>
                    <a:bodyPr/>
                    <a:lstStyle/>
                    <a:p>
                      <a:pPr>
                        <a:lnSpc>
                          <a:spcPct val="115000"/>
                        </a:lnSpc>
                        <a:spcAft>
                          <a:spcPts val="0"/>
                        </a:spcAft>
                      </a:pPr>
                      <a:r>
                        <a:rPr lang="es-ES" sz="650" dirty="0">
                          <a:solidFill>
                            <a:srgbClr val="000000"/>
                          </a:solidFill>
                          <a:effectLst/>
                          <a:latin typeface="Arial"/>
                          <a:ea typeface="Times New Roman"/>
                          <a:cs typeface="Times New Roman"/>
                        </a:rPr>
                        <a:t>(-) DEPRECIACIONES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55">
                <a:tc>
                  <a:txBody>
                    <a:bodyPr/>
                    <a:lstStyle/>
                    <a:p>
                      <a:pPr>
                        <a:lnSpc>
                          <a:spcPct val="115000"/>
                        </a:lnSpc>
                        <a:spcAft>
                          <a:spcPts val="0"/>
                        </a:spcAft>
                      </a:pPr>
                      <a:r>
                        <a:rPr lang="es-ES" sz="650" dirty="0">
                          <a:solidFill>
                            <a:srgbClr val="000000"/>
                          </a:solidFill>
                          <a:effectLst/>
                          <a:latin typeface="Arial"/>
                          <a:ea typeface="Times New Roman"/>
                          <a:cs typeface="Times New Roman"/>
                        </a:rPr>
                        <a:t>(-) INTERESES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$ 65.278,89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$ 50.905,56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$ 36.532,22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$ 22.158,89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$ 7.785,56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4">
                <a:tc>
                  <a:txBody>
                    <a:bodyPr/>
                    <a:lstStyle/>
                    <a:p>
                      <a:pPr>
                        <a:lnSpc>
                          <a:spcPct val="115000"/>
                        </a:lnSpc>
                        <a:spcAft>
                          <a:spcPts val="0"/>
                        </a:spcAft>
                      </a:pPr>
                      <a:r>
                        <a:rPr lang="es-ES" sz="650" b="1" dirty="0">
                          <a:solidFill>
                            <a:srgbClr val="000000"/>
                          </a:solidFill>
                          <a:effectLst/>
                          <a:latin typeface="Arial"/>
                          <a:ea typeface="Times New Roman"/>
                          <a:cs typeface="Times New Roman"/>
                        </a:rPr>
                        <a:t>(=) UTILIDAD / PERDIDA A. DE PARTICIPACIÓN TRABAJADORES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-$ 234.273,43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-$ 22.145,85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$ 8.032,25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$ 39.253,47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$ 71.586,65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$ 98.517,40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$ 118.926,18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$ 140.681,94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$ 163.873,58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$ 188.595,87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6">
                <a:tc>
                  <a:txBody>
                    <a:bodyPr/>
                    <a:lstStyle/>
                    <a:p>
                      <a:pPr>
                        <a:lnSpc>
                          <a:spcPct val="115000"/>
                        </a:lnSpc>
                        <a:spcAft>
                          <a:spcPts val="0"/>
                        </a:spcAft>
                      </a:pPr>
                      <a:r>
                        <a:rPr lang="es-ES" sz="650" dirty="0">
                          <a:solidFill>
                            <a:srgbClr val="000000"/>
                          </a:solidFill>
                          <a:effectLst/>
                          <a:latin typeface="Arial"/>
                          <a:ea typeface="Times New Roman"/>
                          <a:cs typeface="Times New Roman"/>
                        </a:rPr>
                        <a:t>CRÉDITO A LARGO PLAZO</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$ 722.904,89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73">
                <a:tc>
                  <a:txBody>
                    <a:bodyPr/>
                    <a:lstStyle/>
                    <a:p>
                      <a:pPr>
                        <a:lnSpc>
                          <a:spcPct val="115000"/>
                        </a:lnSpc>
                        <a:spcAft>
                          <a:spcPts val="0"/>
                        </a:spcAft>
                      </a:pPr>
                      <a:r>
                        <a:rPr lang="es-ES" sz="650" dirty="0">
                          <a:solidFill>
                            <a:srgbClr val="000000"/>
                          </a:solidFill>
                          <a:effectLst/>
                          <a:latin typeface="Arial"/>
                          <a:ea typeface="Times New Roman"/>
                          <a:cs typeface="Times New Roman"/>
                        </a:rPr>
                        <a:t>RECUPERACIÓN CAPITAL DE TRABAJO</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$ 35.987,17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6">
                <a:tc>
                  <a:txBody>
                    <a:bodyPr/>
                    <a:lstStyle/>
                    <a:p>
                      <a:pPr>
                        <a:lnSpc>
                          <a:spcPct val="115000"/>
                        </a:lnSpc>
                        <a:spcAft>
                          <a:spcPts val="0"/>
                        </a:spcAft>
                      </a:pPr>
                      <a:r>
                        <a:rPr lang="es-ES" sz="650" b="1" dirty="0">
                          <a:solidFill>
                            <a:srgbClr val="000000"/>
                          </a:solidFill>
                          <a:effectLst/>
                          <a:latin typeface="Arial"/>
                          <a:ea typeface="Times New Roman"/>
                          <a:cs typeface="Times New Roman"/>
                        </a:rPr>
                        <a:t>INGRESOS NO OPERACIONALES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$ 722.904,89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55">
                <a:tc>
                  <a:txBody>
                    <a:bodyPr/>
                    <a:lstStyle/>
                    <a:p>
                      <a:pPr>
                        <a:lnSpc>
                          <a:spcPct val="115000"/>
                        </a:lnSpc>
                        <a:spcAft>
                          <a:spcPts val="0"/>
                        </a:spcAft>
                      </a:pPr>
                      <a:r>
                        <a:rPr lang="es-ES" sz="650" dirty="0">
                          <a:solidFill>
                            <a:srgbClr val="000000"/>
                          </a:solidFill>
                          <a:effectLst/>
                          <a:latin typeface="Arial"/>
                          <a:ea typeface="Times New Roman"/>
                          <a:cs typeface="Times New Roman"/>
                        </a:rPr>
                        <a:t>INTERESES PAGADOS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$ 65.278,89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$ 50.905,56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$ 36.532,22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$ 22.158,89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$ 7.785,56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73">
                <a:tc>
                  <a:txBody>
                    <a:bodyPr/>
                    <a:lstStyle/>
                    <a:p>
                      <a:pPr>
                        <a:lnSpc>
                          <a:spcPct val="115000"/>
                        </a:lnSpc>
                        <a:spcAft>
                          <a:spcPts val="0"/>
                        </a:spcAft>
                      </a:pPr>
                      <a:r>
                        <a:rPr lang="es-ES" sz="650" dirty="0">
                          <a:solidFill>
                            <a:srgbClr val="000000"/>
                          </a:solidFill>
                          <a:effectLst/>
                          <a:latin typeface="Arial"/>
                          <a:ea typeface="Times New Roman"/>
                          <a:cs typeface="Times New Roman"/>
                        </a:rPr>
                        <a:t>PAGO PRÉSTAMO CAPITAL</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$ 140.000,00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$ 140.000,00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$ 140.000,00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$ 140.000,00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$ 140.000,00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95">
                <a:tc>
                  <a:txBody>
                    <a:bodyPr/>
                    <a:lstStyle/>
                    <a:p>
                      <a:pPr>
                        <a:lnSpc>
                          <a:spcPct val="115000"/>
                        </a:lnSpc>
                        <a:spcAft>
                          <a:spcPts val="0"/>
                        </a:spcAft>
                      </a:pPr>
                      <a:r>
                        <a:rPr lang="es-ES" sz="650" dirty="0">
                          <a:solidFill>
                            <a:srgbClr val="000000"/>
                          </a:solidFill>
                          <a:effectLst/>
                          <a:latin typeface="Arial"/>
                          <a:ea typeface="Times New Roman"/>
                          <a:cs typeface="Times New Roman"/>
                        </a:rPr>
                        <a:t>(-) 15% PARTICIPACIÓN DE TRABAJADORES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$ 1.204,84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$ 5.888,02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$ 10.738,00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$ 14.777,61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$ 17.838,93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$ 21.102,29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$ 24.581,04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$ 28.289,38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83">
                <a:tc>
                  <a:txBody>
                    <a:bodyPr/>
                    <a:lstStyle/>
                    <a:p>
                      <a:pPr>
                        <a:lnSpc>
                          <a:spcPct val="115000"/>
                        </a:lnSpc>
                        <a:spcAft>
                          <a:spcPts val="0"/>
                        </a:spcAft>
                      </a:pPr>
                      <a:r>
                        <a:rPr lang="es-ES" sz="650" b="1" dirty="0">
                          <a:solidFill>
                            <a:srgbClr val="000000"/>
                          </a:solidFill>
                          <a:effectLst/>
                          <a:latin typeface="Arial"/>
                          <a:ea typeface="Times New Roman"/>
                          <a:cs typeface="Times New Roman"/>
                        </a:rPr>
                        <a:t>(=) UTILIDAD / PERDIDA A. DE IMPUESTO RENTA</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-$ 439.552,32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-$ 213.051,41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-$ 169.704,81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-$ 128.793,44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-$ 86.936,90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$ 83.739,79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$ 101.087,26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$ 119.579,65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$ 139.292,55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$ 160.306,49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6">
                <a:tc>
                  <a:txBody>
                    <a:bodyPr/>
                    <a:lstStyle/>
                    <a:p>
                      <a:pPr>
                        <a:lnSpc>
                          <a:spcPct val="115000"/>
                        </a:lnSpc>
                        <a:spcAft>
                          <a:spcPts val="0"/>
                        </a:spcAft>
                      </a:pPr>
                      <a:r>
                        <a:rPr lang="es-ES" sz="650" dirty="0">
                          <a:solidFill>
                            <a:srgbClr val="000000"/>
                          </a:solidFill>
                          <a:effectLst/>
                          <a:latin typeface="Arial"/>
                          <a:ea typeface="Times New Roman"/>
                          <a:cs typeface="Times New Roman"/>
                        </a:rPr>
                        <a:t>(-) 25% IMPUESTO A LA RENTA</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-$ 42.426,20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-$ 32.198,36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-$ 21.734,23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$ 20.934,95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$ 25.271,81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$ 29.894,91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$ 34.823,14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$ 40.076,62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55">
                <a:tc>
                  <a:txBody>
                    <a:bodyPr/>
                    <a:lstStyle/>
                    <a:p>
                      <a:pPr>
                        <a:lnSpc>
                          <a:spcPct val="115000"/>
                        </a:lnSpc>
                        <a:spcAft>
                          <a:spcPts val="0"/>
                        </a:spcAft>
                      </a:pPr>
                      <a:r>
                        <a:rPr lang="es-ES" sz="650" dirty="0">
                          <a:solidFill>
                            <a:srgbClr val="000000"/>
                          </a:solidFill>
                          <a:effectLst/>
                          <a:latin typeface="Arial"/>
                          <a:ea typeface="Times New Roman"/>
                          <a:cs typeface="Times New Roman"/>
                        </a:rPr>
                        <a:t>NUEVAS INVERSIONES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$ 17.500,00</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73">
                <a:tc>
                  <a:txBody>
                    <a:bodyPr/>
                    <a:lstStyle/>
                    <a:p>
                      <a:pPr>
                        <a:lnSpc>
                          <a:spcPct val="115000"/>
                        </a:lnSpc>
                        <a:spcAft>
                          <a:spcPts val="0"/>
                        </a:spcAft>
                      </a:pPr>
                      <a:r>
                        <a:rPr lang="es-ES" sz="650" b="1" dirty="0">
                          <a:solidFill>
                            <a:srgbClr val="000000"/>
                          </a:solidFill>
                          <a:effectLst/>
                          <a:latin typeface="Arial"/>
                          <a:ea typeface="Times New Roman"/>
                          <a:cs typeface="Times New Roman"/>
                        </a:rPr>
                        <a:t>UTILIDAD / PERDIDA NETA</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b="1"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-$ 439.552,32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-$ 213.051,41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-$ 127.878,61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-$ 96.595,08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-$ 82.702,68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$ 62.804,84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$ 75.815,44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$ 89.684,74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$ 104.469,41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$ 120.229,87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55">
                <a:tc>
                  <a:txBody>
                    <a:bodyPr/>
                    <a:lstStyle/>
                    <a:p>
                      <a:pPr>
                        <a:lnSpc>
                          <a:spcPct val="115000"/>
                        </a:lnSpc>
                        <a:spcAft>
                          <a:spcPts val="0"/>
                        </a:spcAft>
                      </a:pPr>
                      <a:r>
                        <a:rPr lang="es-ES" sz="650" dirty="0">
                          <a:solidFill>
                            <a:srgbClr val="000000"/>
                          </a:solidFill>
                          <a:effectLst/>
                          <a:latin typeface="Arial"/>
                          <a:ea typeface="Times New Roman"/>
                          <a:cs typeface="Times New Roman"/>
                        </a:rPr>
                        <a:t>(+) DEPRECIACIONES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6173">
                <a:tc>
                  <a:txBody>
                    <a:bodyPr/>
                    <a:lstStyle/>
                    <a:p>
                      <a:pPr>
                        <a:lnSpc>
                          <a:spcPct val="115000"/>
                        </a:lnSpc>
                        <a:spcAft>
                          <a:spcPts val="0"/>
                        </a:spcAft>
                      </a:pPr>
                      <a:r>
                        <a:rPr lang="es-ES" sz="650" dirty="0">
                          <a:solidFill>
                            <a:srgbClr val="000000"/>
                          </a:solidFill>
                          <a:effectLst/>
                          <a:latin typeface="Arial"/>
                          <a:ea typeface="Times New Roman"/>
                          <a:cs typeface="Times New Roman"/>
                        </a:rPr>
                        <a:t>(+) AMORTIZACIONES</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$ 205.278,89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$ 190.905,56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$ 176.532,22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$ 162.158,89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$ 147.785,56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6255">
                <a:tc>
                  <a:txBody>
                    <a:bodyPr/>
                    <a:lstStyle/>
                    <a:p>
                      <a:pPr>
                        <a:lnSpc>
                          <a:spcPct val="115000"/>
                        </a:lnSpc>
                        <a:spcAft>
                          <a:spcPts val="0"/>
                        </a:spcAft>
                      </a:pPr>
                      <a:r>
                        <a:rPr lang="es-ES" sz="650" dirty="0">
                          <a:solidFill>
                            <a:srgbClr val="000000"/>
                          </a:solidFill>
                          <a:effectLst/>
                          <a:latin typeface="Arial"/>
                          <a:ea typeface="Times New Roman"/>
                          <a:cs typeface="Times New Roman"/>
                        </a:rPr>
                        <a:t>CAPITAL DE TRABAJO INICIAL</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$ 35.987,17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6173">
                <a:tc>
                  <a:txBody>
                    <a:bodyPr/>
                    <a:lstStyle/>
                    <a:p>
                      <a:pPr>
                        <a:lnSpc>
                          <a:spcPct val="115000"/>
                        </a:lnSpc>
                        <a:spcAft>
                          <a:spcPts val="0"/>
                        </a:spcAft>
                      </a:pPr>
                      <a:r>
                        <a:rPr lang="es-ES" sz="650" b="1" dirty="0">
                          <a:solidFill>
                            <a:srgbClr val="000000"/>
                          </a:solidFill>
                          <a:effectLst/>
                          <a:latin typeface="Arial"/>
                          <a:ea typeface="Times New Roman"/>
                          <a:cs typeface="Times New Roman"/>
                        </a:rPr>
                        <a:t>FLUJO CAJA BRUTO</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650" dirty="0">
                          <a:solidFill>
                            <a:srgbClr val="000000"/>
                          </a:solidFill>
                          <a:effectLst/>
                          <a:latin typeface="Arial"/>
                          <a:ea typeface="Times New Roman"/>
                          <a:cs typeface="Times New Roman"/>
                        </a:rPr>
                        <a:t> </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$ 272.034,36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$ 257.661,03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$ 243.287,69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$ 228.914,36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$ 214.541,03</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$ 66.755,47</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6173">
                <a:tc>
                  <a:txBody>
                    <a:bodyPr/>
                    <a:lstStyle/>
                    <a:p>
                      <a:pPr>
                        <a:lnSpc>
                          <a:spcPct val="115000"/>
                        </a:lnSpc>
                        <a:spcAft>
                          <a:spcPts val="0"/>
                        </a:spcAft>
                      </a:pPr>
                      <a:r>
                        <a:rPr lang="es-ES" sz="650" b="1" dirty="0">
                          <a:solidFill>
                            <a:srgbClr val="000000"/>
                          </a:solidFill>
                          <a:effectLst/>
                          <a:latin typeface="Arial"/>
                          <a:ea typeface="Times New Roman"/>
                          <a:cs typeface="Times New Roman"/>
                        </a:rPr>
                        <a:t>FLUJO CAJA PROYECTO</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-$ 686.917,72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-$ 167.517,96</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$ 44.609,62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$ 115.409,09</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$ 132.319,28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$ 131.838,35</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$ 129.560,32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$ 142.570,92</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$ 156.440,21</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$ 171.224,88</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650" b="1" dirty="0">
                          <a:solidFill>
                            <a:srgbClr val="000000"/>
                          </a:solidFill>
                          <a:effectLst/>
                          <a:latin typeface="Arial"/>
                          <a:ea typeface="Times New Roman"/>
                          <a:cs typeface="Times New Roman"/>
                        </a:rPr>
                        <a:t>$ 186.985,34</a:t>
                      </a:r>
                      <a:endParaRPr lang="es-ES" sz="650" dirty="0">
                        <a:effectLst/>
                        <a:latin typeface="Calibri"/>
                        <a:ea typeface="Times New Roman"/>
                        <a:cs typeface="Times New Roman"/>
                      </a:endParaRPr>
                    </a:p>
                  </a:txBody>
                  <a:tcPr marL="39297" marR="39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6964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1484784"/>
            <a:ext cx="5328592" cy="792088"/>
          </a:xfrm>
        </p:spPr>
        <p:txBody>
          <a:bodyPr>
            <a:normAutofit fontScale="90000"/>
          </a:bodyPr>
          <a:lstStyle/>
          <a:p>
            <a:pPr algn="r"/>
            <a:r>
              <a:rPr lang="es-ES" sz="2800" b="1" dirty="0" smtClean="0">
                <a:latin typeface="Calibri" pitchFamily="34" charset="0"/>
                <a:cs typeface="Calibri" pitchFamily="34" charset="0"/>
              </a:rPr>
              <a:t>Objetivo general del estudio de mercado</a:t>
            </a:r>
            <a:endParaRPr lang="es-ES" sz="2800" b="1" dirty="0">
              <a:latin typeface="Calibri" pitchFamily="34" charset="0"/>
              <a:cs typeface="Calibri" pitchFamily="34" charset="0"/>
            </a:endParaRPr>
          </a:p>
        </p:txBody>
      </p:sp>
      <p:sp>
        <p:nvSpPr>
          <p:cNvPr id="3" name="2 Marcador de contenido"/>
          <p:cNvSpPr>
            <a:spLocks noGrp="1"/>
          </p:cNvSpPr>
          <p:nvPr>
            <p:ph sz="quarter" idx="1"/>
          </p:nvPr>
        </p:nvSpPr>
        <p:spPr>
          <a:xfrm>
            <a:off x="1619672" y="2708920"/>
            <a:ext cx="6305128" cy="3765032"/>
          </a:xfrm>
        </p:spPr>
        <p:txBody>
          <a:bodyPr>
            <a:normAutofit/>
          </a:bodyPr>
          <a:lstStyle/>
          <a:p>
            <a:pPr marL="0" lvl="0" indent="0" algn="just">
              <a:buNone/>
            </a:pPr>
            <a:r>
              <a:rPr lang="es-ES" sz="1800" dirty="0">
                <a:latin typeface="Calibri" panose="020F0502020204030204" pitchFamily="34" charset="0"/>
              </a:rPr>
              <a:t>Realizar un estudio de factibilidad en la creación de una empresa para elaborar adoquines fabricados con residuos de construcción, para áreas verdes, comunales y peatonales de los conjuntos habitacionales en la </a:t>
            </a:r>
            <a:r>
              <a:rPr lang="es-ES" sz="1800" dirty="0" smtClean="0">
                <a:latin typeface="Calibri" panose="020F0502020204030204" pitchFamily="34" charset="0"/>
              </a:rPr>
              <a:t>Administración </a:t>
            </a:r>
            <a:r>
              <a:rPr lang="es-ES" sz="1800" dirty="0">
                <a:latin typeface="Calibri" panose="020F0502020204030204" pitchFamily="34" charset="0"/>
              </a:rPr>
              <a:t>Zonal de </a:t>
            </a:r>
            <a:r>
              <a:rPr lang="es-ES" sz="1800" dirty="0" smtClean="0">
                <a:latin typeface="Calibri" panose="020F0502020204030204" pitchFamily="34" charset="0"/>
              </a:rPr>
              <a:t>Calderón.</a:t>
            </a:r>
            <a:endParaRPr lang="es-EC" sz="1800" dirty="0">
              <a:latin typeface="Calibri" pitchFamily="34" charset="0"/>
              <a:cs typeface="Calibri"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535" y="3955152"/>
            <a:ext cx="59055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2786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Evaluación financiera</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360040"/>
          </a:xfrm>
        </p:spPr>
        <p:txBody>
          <a:bodyPr>
            <a:noAutofit/>
          </a:bodyPr>
          <a:lstStyle/>
          <a:p>
            <a:pPr marL="0" indent="0" algn="just">
              <a:buNone/>
            </a:pPr>
            <a:r>
              <a:rPr lang="es-ES" sz="1800" b="1" dirty="0">
                <a:latin typeface="Calibri" panose="020F0502020204030204" pitchFamily="34" charset="0"/>
              </a:rPr>
              <a:t>Determinación de la Tasa de Descuento</a:t>
            </a:r>
          </a:p>
        </p:txBody>
      </p:sp>
      <p:graphicFrame>
        <p:nvGraphicFramePr>
          <p:cNvPr id="2" name="1 Tabla"/>
          <p:cNvGraphicFramePr>
            <a:graphicFrameLocks noGrp="1"/>
          </p:cNvGraphicFramePr>
          <p:nvPr>
            <p:extLst>
              <p:ext uri="{D42A27DB-BD31-4B8C-83A1-F6EECF244321}">
                <p14:modId xmlns:p14="http://schemas.microsoft.com/office/powerpoint/2010/main" val="3942110568"/>
              </p:ext>
            </p:extLst>
          </p:nvPr>
        </p:nvGraphicFramePr>
        <p:xfrm>
          <a:off x="1976120" y="2523680"/>
          <a:ext cx="4429760" cy="914400"/>
        </p:xfrm>
        <a:graphic>
          <a:graphicData uri="http://schemas.openxmlformats.org/drawingml/2006/table">
            <a:tbl>
              <a:tblPr firstRow="1" firstCol="1" bandRow="1"/>
              <a:tblGrid>
                <a:gridCol w="3738880"/>
                <a:gridCol w="690880"/>
              </a:tblGrid>
              <a:tr h="190500">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CONCEPTO</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TASA %</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Tasa pasiva Instituciones Financieras</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5,35%</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Tasa de reinversión o riesgo (BCE)</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10,00%</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TASA MÍNIMA ACEPTABLE DE RETORNO (TMAR)</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15,35%</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2 Marcador de contenido"/>
          <p:cNvSpPr txBox="1">
            <a:spLocks/>
          </p:cNvSpPr>
          <p:nvPr/>
        </p:nvSpPr>
        <p:spPr>
          <a:xfrm>
            <a:off x="756221" y="3789040"/>
            <a:ext cx="7704856" cy="36004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Font typeface="Wingdings"/>
              <a:buNone/>
            </a:pPr>
            <a:r>
              <a:rPr lang="es-ES" sz="1800" b="1" dirty="0" smtClean="0">
                <a:latin typeface="Calibri" panose="020F0502020204030204" pitchFamily="34" charset="0"/>
              </a:rPr>
              <a:t>Determinación de la Tasa de Descuento para el Inversionista</a:t>
            </a:r>
            <a:endParaRPr lang="es-ES" sz="1800" b="1" dirty="0">
              <a:latin typeface="Calibri" panose="020F050202020403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637840856"/>
              </p:ext>
            </p:extLst>
          </p:nvPr>
        </p:nvGraphicFramePr>
        <p:xfrm>
          <a:off x="2057400" y="4380239"/>
          <a:ext cx="4267200" cy="914400"/>
        </p:xfrm>
        <a:graphic>
          <a:graphicData uri="http://schemas.openxmlformats.org/drawingml/2006/table">
            <a:tbl>
              <a:tblPr firstRow="1" firstCol="1" bandRow="1"/>
              <a:tblGrid>
                <a:gridCol w="1331595"/>
                <a:gridCol w="1072515"/>
                <a:gridCol w="725805"/>
                <a:gridCol w="1137285"/>
              </a:tblGrid>
              <a:tr h="190500">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CONCEPTO</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TASA %</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IMPORTE</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PONDERACIÓN</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CAPITAL PROPIO</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15,35%</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10%</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1,54%</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PRÉSTAMO</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11,20%</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90%</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s-ES" sz="1200" dirty="0">
                          <a:solidFill>
                            <a:srgbClr val="000000"/>
                          </a:solidFill>
                          <a:effectLst/>
                          <a:latin typeface="Calibri" panose="020F0502020204030204" pitchFamily="34" charset="0"/>
                          <a:ea typeface="Times New Roman"/>
                          <a:cs typeface="Times New Roman"/>
                        </a:rPr>
                        <a:t>10,08%</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3">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COSTO PROMEDIO PONDERADO DE CAPITAL</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a:lnSpc>
                          <a:spcPct val="125000"/>
                        </a:lnSpc>
                        <a:spcAft>
                          <a:spcPts val="0"/>
                        </a:spcAft>
                      </a:pPr>
                      <a:r>
                        <a:rPr lang="es-ES" sz="1200" b="1" dirty="0">
                          <a:solidFill>
                            <a:srgbClr val="000000"/>
                          </a:solidFill>
                          <a:effectLst/>
                          <a:latin typeface="Calibri" panose="020F0502020204030204" pitchFamily="34" charset="0"/>
                          <a:ea typeface="Times New Roman"/>
                          <a:cs typeface="Times New Roman"/>
                        </a:rPr>
                        <a:t>11,62%</a:t>
                      </a:r>
                      <a:endParaRPr lang="es-ES" sz="12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71436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Evaluación financiera</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marL="0" indent="0" algn="just">
              <a:buNone/>
            </a:pPr>
            <a:r>
              <a:rPr lang="es-ES" sz="1800" b="1" dirty="0" smtClean="0">
                <a:latin typeface="Calibri" panose="020F0502020204030204" pitchFamily="34" charset="0"/>
              </a:rPr>
              <a:t>Valor actual neto con financiamiento</a:t>
            </a:r>
          </a:p>
          <a:p>
            <a:pPr marL="0" indent="0" algn="just">
              <a:buNone/>
            </a:pPr>
            <a:r>
              <a:rPr lang="es-ES" sz="1800" dirty="0" smtClean="0">
                <a:latin typeface="Calibri" panose="020F0502020204030204" pitchFamily="34" charset="0"/>
              </a:rPr>
              <a:t>VAN	417 </a:t>
            </a:r>
            <a:r>
              <a:rPr lang="es-ES" sz="1800" dirty="0">
                <a:latin typeface="Calibri" panose="020F0502020204030204" pitchFamily="34" charset="0"/>
              </a:rPr>
              <a:t>969,73 </a:t>
            </a:r>
            <a:r>
              <a:rPr lang="es-ES" sz="1800" dirty="0" smtClean="0">
                <a:latin typeface="Calibri" panose="020F0502020204030204" pitchFamily="34" charset="0"/>
              </a:rPr>
              <a:t>USD</a:t>
            </a:r>
          </a:p>
          <a:p>
            <a:pPr marL="0" indent="0" algn="just">
              <a:buNone/>
            </a:pPr>
            <a:r>
              <a:rPr lang="es-ES" sz="1800" dirty="0">
                <a:latin typeface="Calibri" panose="020F0502020204030204" pitchFamily="34" charset="0"/>
              </a:rPr>
              <a:t>L</a:t>
            </a:r>
            <a:r>
              <a:rPr lang="es-ES" sz="1800" dirty="0" smtClean="0">
                <a:latin typeface="Calibri" panose="020F0502020204030204" pitchFamily="34" charset="0"/>
              </a:rPr>
              <a:t>o </a:t>
            </a:r>
            <a:r>
              <a:rPr lang="es-ES" sz="1800" dirty="0">
                <a:latin typeface="Calibri" panose="020F0502020204030204" pitchFamily="34" charset="0"/>
              </a:rPr>
              <a:t>que indica que el proyecto rinde esa cantidad por sobre lo mínimo exigido, o lo que es lo mismo sobre un VAN mayor a 0. </a:t>
            </a:r>
          </a:p>
          <a:p>
            <a:pPr marL="0" indent="0" algn="just">
              <a:buNone/>
            </a:pPr>
            <a:endParaRPr lang="es-ES" sz="1800" b="1" dirty="0" smtClean="0">
              <a:latin typeface="Calibri" panose="020F0502020204030204" pitchFamily="34" charset="0"/>
            </a:endParaRPr>
          </a:p>
          <a:p>
            <a:pPr marL="0" indent="0" algn="just">
              <a:buNone/>
            </a:pPr>
            <a:r>
              <a:rPr lang="es-ES" sz="1800" b="1" dirty="0">
                <a:latin typeface="Calibri" panose="020F0502020204030204" pitchFamily="34" charset="0"/>
              </a:rPr>
              <a:t>Valor actual neto </a:t>
            </a:r>
            <a:r>
              <a:rPr lang="es-ES" sz="1800" b="1" dirty="0" smtClean="0">
                <a:latin typeface="Calibri" panose="020F0502020204030204" pitchFamily="34" charset="0"/>
              </a:rPr>
              <a:t>sin </a:t>
            </a:r>
            <a:r>
              <a:rPr lang="es-ES" sz="1800" b="1" dirty="0">
                <a:latin typeface="Calibri" panose="020F0502020204030204" pitchFamily="34" charset="0"/>
              </a:rPr>
              <a:t>financiamiento</a:t>
            </a:r>
          </a:p>
          <a:p>
            <a:pPr marL="0" indent="0" algn="just">
              <a:buNone/>
            </a:pPr>
            <a:r>
              <a:rPr lang="es-ES" sz="1800" dirty="0">
                <a:latin typeface="Calibri" panose="020F0502020204030204" pitchFamily="34" charset="0"/>
              </a:rPr>
              <a:t>VAN	132 </a:t>
            </a:r>
            <a:r>
              <a:rPr lang="es-ES" sz="1800" dirty="0" smtClean="0">
                <a:latin typeface="Calibri" panose="020F0502020204030204" pitchFamily="34" charset="0"/>
              </a:rPr>
              <a:t>035,81 USD</a:t>
            </a: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Lo que indica que el proyecto rinde esa cantidad por sobre lo mínimo exigido, o lo que es lo mismo sobre un VAN mayor a 0. </a:t>
            </a:r>
          </a:p>
          <a:p>
            <a:pPr marL="0" indent="0" algn="just">
              <a:buNone/>
            </a:pPr>
            <a:endParaRPr lang="es-ES" sz="1800" b="1" dirty="0">
              <a:latin typeface="Calibri" panose="020F0502020204030204" pitchFamily="34" charset="0"/>
            </a:endParaRPr>
          </a:p>
        </p:txBody>
      </p:sp>
    </p:spTree>
    <p:extLst>
      <p:ext uri="{BB962C8B-B14F-4D97-AF65-F5344CB8AC3E}">
        <p14:creationId xmlns:p14="http://schemas.microsoft.com/office/powerpoint/2010/main" val="23254040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Evaluación financiera</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marL="0" indent="0" algn="just">
              <a:buNone/>
            </a:pPr>
            <a:r>
              <a:rPr lang="es-ES" sz="1800" b="1" dirty="0" smtClean="0">
                <a:latin typeface="Calibri" panose="020F0502020204030204" pitchFamily="34" charset="0"/>
              </a:rPr>
              <a:t>Tasa interna de retorno con financiamiento</a:t>
            </a:r>
          </a:p>
          <a:p>
            <a:pPr marL="0" indent="0" algn="just">
              <a:buNone/>
            </a:pPr>
            <a:r>
              <a:rPr lang="es-ES" sz="1800" dirty="0" smtClean="0">
                <a:latin typeface="Calibri" panose="020F0502020204030204" pitchFamily="34" charset="0"/>
              </a:rPr>
              <a:t>TIR	45,29%</a:t>
            </a:r>
          </a:p>
          <a:p>
            <a:pPr marL="0" indent="0" algn="just">
              <a:buNone/>
            </a:pPr>
            <a:endParaRPr lang="es-ES" sz="1800" b="1" dirty="0" smtClean="0">
              <a:latin typeface="Calibri" panose="020F0502020204030204" pitchFamily="34" charset="0"/>
            </a:endParaRPr>
          </a:p>
          <a:p>
            <a:pPr marL="0" indent="0" algn="just">
              <a:buNone/>
            </a:pPr>
            <a:r>
              <a:rPr lang="es-ES" sz="1800" b="1" dirty="0">
                <a:latin typeface="Calibri" panose="020F0502020204030204" pitchFamily="34" charset="0"/>
              </a:rPr>
              <a:t>Tasa interna de retorno </a:t>
            </a:r>
            <a:r>
              <a:rPr lang="es-ES" sz="1800" b="1" dirty="0" smtClean="0">
                <a:latin typeface="Calibri" panose="020F0502020204030204" pitchFamily="34" charset="0"/>
              </a:rPr>
              <a:t>sin </a:t>
            </a:r>
            <a:r>
              <a:rPr lang="es-ES" sz="1800" b="1" dirty="0">
                <a:latin typeface="Calibri" panose="020F0502020204030204" pitchFamily="34" charset="0"/>
              </a:rPr>
              <a:t>financiamiento</a:t>
            </a:r>
          </a:p>
          <a:p>
            <a:pPr marL="0" indent="0" algn="just">
              <a:buNone/>
            </a:pPr>
            <a:r>
              <a:rPr lang="es-ES" sz="1800" dirty="0" smtClean="0">
                <a:latin typeface="Calibri" panose="020F0502020204030204" pitchFamily="34" charset="0"/>
              </a:rPr>
              <a:t>TIR	58,84%</a:t>
            </a:r>
          </a:p>
          <a:p>
            <a:pPr marL="0" indent="0" algn="just">
              <a:buNone/>
            </a:pPr>
            <a:endParaRPr lang="es-ES" sz="1800" dirty="0">
              <a:latin typeface="Calibri" panose="020F0502020204030204" pitchFamily="34" charset="0"/>
            </a:endParaRPr>
          </a:p>
          <a:p>
            <a:pPr marL="0" indent="0" algn="just">
              <a:buNone/>
            </a:pPr>
            <a:r>
              <a:rPr lang="es-ES" sz="1800" dirty="0">
                <a:latin typeface="Calibri" panose="020F0502020204030204" pitchFamily="34" charset="0"/>
              </a:rPr>
              <a:t>Para el proyecto se obtuvo </a:t>
            </a:r>
            <a:r>
              <a:rPr lang="es-ES" sz="1800" dirty="0" smtClean="0">
                <a:latin typeface="Calibri" panose="020F0502020204030204" pitchFamily="34" charset="0"/>
              </a:rPr>
              <a:t>que la TIR es </a:t>
            </a:r>
            <a:r>
              <a:rPr lang="es-ES" sz="1800" dirty="0">
                <a:latin typeface="Calibri" panose="020F0502020204030204" pitchFamily="34" charset="0"/>
              </a:rPr>
              <a:t>mayor al costo de oportunidad del dinero, es decir, a la tasa pasiva que en las instituciones financieras del país alcanza un promedio del 5,35% anual de acuerdo al Banco Central del Ecuador, y a la Tasa Mínima Aceptable de Rendimiento para el proyecto es </a:t>
            </a:r>
            <a:r>
              <a:rPr lang="es-ES" sz="1800" dirty="0" smtClean="0">
                <a:latin typeface="Calibri" panose="020F0502020204030204" pitchFamily="34" charset="0"/>
              </a:rPr>
              <a:t>11.62%. </a:t>
            </a:r>
          </a:p>
          <a:p>
            <a:pPr marL="0" indent="0" algn="just">
              <a:buNone/>
            </a:pPr>
            <a:r>
              <a:rPr lang="es-ES" sz="1800" dirty="0" smtClean="0">
                <a:latin typeface="Calibri" panose="020F0502020204030204" pitchFamily="34" charset="0"/>
              </a:rPr>
              <a:t>Por </a:t>
            </a:r>
            <a:r>
              <a:rPr lang="es-ES" sz="1800" dirty="0">
                <a:latin typeface="Calibri" panose="020F0502020204030204" pitchFamily="34" charset="0"/>
              </a:rPr>
              <a:t>consiguiente el proyecto desde este punto de vista es rentable.</a:t>
            </a:r>
          </a:p>
          <a:p>
            <a:pPr marL="0" indent="0" algn="just">
              <a:buNone/>
            </a:pPr>
            <a:endParaRPr lang="es-ES" sz="1800" dirty="0" smtClean="0">
              <a:latin typeface="Calibri" panose="020F0502020204030204" pitchFamily="34" charset="0"/>
            </a:endParaRPr>
          </a:p>
        </p:txBody>
      </p:sp>
    </p:spTree>
    <p:extLst>
      <p:ext uri="{BB962C8B-B14F-4D97-AF65-F5344CB8AC3E}">
        <p14:creationId xmlns:p14="http://schemas.microsoft.com/office/powerpoint/2010/main" val="2118686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fontScale="90000"/>
          </a:bodyPr>
          <a:lstStyle/>
          <a:p>
            <a:pPr algn="r"/>
            <a:r>
              <a:rPr lang="es-ES" sz="2800" b="1" dirty="0" smtClean="0">
                <a:latin typeface="Calibri" pitchFamily="34" charset="0"/>
                <a:cs typeface="Calibri" pitchFamily="34" charset="0"/>
              </a:rPr>
              <a:t>Período de recuperación de la inversión</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marL="0" indent="0" algn="just">
              <a:buNone/>
            </a:pPr>
            <a:r>
              <a:rPr lang="es-ES" sz="1800" b="1" dirty="0" smtClean="0">
                <a:latin typeface="Calibri" panose="020F0502020204030204" pitchFamily="34" charset="0"/>
              </a:rPr>
              <a:t>Con financiamiento</a:t>
            </a:r>
          </a:p>
          <a:p>
            <a:pPr marL="0" indent="0" algn="just">
              <a:buNone/>
            </a:pPr>
            <a:endParaRPr lang="es-ES" sz="1800" b="1" dirty="0" smtClean="0">
              <a:latin typeface="Calibri" panose="020F0502020204030204" pitchFamily="34" charset="0"/>
            </a:endParaRPr>
          </a:p>
          <a:p>
            <a:pPr marL="0" indent="0" algn="just">
              <a:buNone/>
            </a:pPr>
            <a:endParaRPr lang="es-ES" sz="1800" b="1" dirty="0">
              <a:latin typeface="Calibri" panose="020F0502020204030204" pitchFamily="34" charset="0"/>
            </a:endParaRPr>
          </a:p>
          <a:p>
            <a:pPr marL="0" indent="0" algn="just">
              <a:buNone/>
            </a:pPr>
            <a:endParaRPr lang="es-ES" sz="1800" dirty="0" smtClean="0">
              <a:latin typeface="Calibri" panose="020F050202020403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049999322"/>
              </p:ext>
            </p:extLst>
          </p:nvPr>
        </p:nvGraphicFramePr>
        <p:xfrm>
          <a:off x="2647950" y="2793555"/>
          <a:ext cx="3796258" cy="2880487"/>
        </p:xfrm>
        <a:graphic>
          <a:graphicData uri="http://schemas.openxmlformats.org/drawingml/2006/table">
            <a:tbl>
              <a:tblPr firstRow="1" firstCol="1" bandRow="1"/>
              <a:tblGrid>
                <a:gridCol w="499919"/>
                <a:gridCol w="937348"/>
                <a:gridCol w="1202929"/>
                <a:gridCol w="1156062"/>
              </a:tblGrid>
              <a:tr h="180340">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AÑOS</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FLUJOS DE EFECTIVO</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FLUJOS DE EFECTIVO ACTUALIZADO</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FLUJOS DE EFECTIVO ACTUALIZADO ACUMULADOS</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-35.987,17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-35.987,17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-167.517,96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-150.078,80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-186.065,97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44.609,62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35.805,06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-150.260,90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115.409,09</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82.987,74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-67.273,16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FF0000"/>
                          </a:solidFill>
                          <a:effectLst/>
                          <a:latin typeface="Calibri" panose="020F0502020204030204" pitchFamily="34" charset="0"/>
                          <a:ea typeface="Times New Roman"/>
                          <a:cs typeface="Times New Roman"/>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FF0000"/>
                          </a:solidFill>
                          <a:effectLst/>
                          <a:latin typeface="Calibri" panose="020F0502020204030204" pitchFamily="34" charset="0"/>
                          <a:ea typeface="Times New Roman"/>
                          <a:cs typeface="Times New Roman"/>
                        </a:rPr>
                        <a:t>132.319,28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FF0000"/>
                          </a:solidFill>
                          <a:effectLst/>
                          <a:latin typeface="Calibri" panose="020F0502020204030204" pitchFamily="34" charset="0"/>
                          <a:ea typeface="Times New Roman"/>
                          <a:cs typeface="Times New Roman"/>
                        </a:rPr>
                        <a:t>85.242,28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FF0000"/>
                          </a:solidFill>
                          <a:effectLst/>
                          <a:latin typeface="Calibri" panose="020F0502020204030204" pitchFamily="34" charset="0"/>
                          <a:ea typeface="Times New Roman"/>
                          <a:cs typeface="Times New Roman"/>
                        </a:rPr>
                        <a:t>17.969,12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131.838,35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76.090,72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94.059,84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129.560,32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66.991,53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161.051,37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142.570,92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66.044,52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227.095,89</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8</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156.440,21</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64.925,04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292.020,94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9</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171.224,88</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63.663,24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355.684,17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186.985,34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62.285,56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417.969,73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26854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fontScale="90000"/>
          </a:bodyPr>
          <a:lstStyle/>
          <a:p>
            <a:pPr algn="r"/>
            <a:r>
              <a:rPr lang="es-ES" sz="2800" b="1" dirty="0" smtClean="0">
                <a:latin typeface="Calibri" pitchFamily="34" charset="0"/>
                <a:cs typeface="Calibri" pitchFamily="34" charset="0"/>
              </a:rPr>
              <a:t>Período de recuperación de la inversión</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marL="0" indent="0" algn="just">
              <a:buNone/>
            </a:pPr>
            <a:r>
              <a:rPr lang="es-ES" sz="1800" b="1" dirty="0" smtClean="0">
                <a:latin typeface="Calibri" panose="020F0502020204030204" pitchFamily="34" charset="0"/>
              </a:rPr>
              <a:t>Sin </a:t>
            </a:r>
            <a:r>
              <a:rPr lang="es-ES" sz="1800" b="1" dirty="0">
                <a:latin typeface="Calibri" panose="020F0502020204030204" pitchFamily="34" charset="0"/>
              </a:rPr>
              <a:t>financiamiento</a:t>
            </a:r>
          </a:p>
          <a:p>
            <a:pPr marL="0" indent="0" algn="just">
              <a:buNone/>
            </a:pPr>
            <a:endParaRPr lang="es-ES" sz="1800" dirty="0" smtClean="0">
              <a:latin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796528365"/>
              </p:ext>
            </p:extLst>
          </p:nvPr>
        </p:nvGraphicFramePr>
        <p:xfrm>
          <a:off x="2195736" y="2780928"/>
          <a:ext cx="3960440" cy="2699004"/>
        </p:xfrm>
        <a:graphic>
          <a:graphicData uri="http://schemas.openxmlformats.org/drawingml/2006/table">
            <a:tbl>
              <a:tblPr firstRow="1" firstCol="1" bandRow="1"/>
              <a:tblGrid>
                <a:gridCol w="521539"/>
                <a:gridCol w="977887"/>
                <a:gridCol w="1254954"/>
                <a:gridCol w="1206060"/>
              </a:tblGrid>
              <a:tr h="180340">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AÑOS</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FLUJOS DE EFECTIVO</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FLUJOS DE EFECTIVO ACTUALIZADO</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FLUJOS DE EFECTIVO ACTUALIZADO ACUMULADOS</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0</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-722.904,89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-722.904,89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-168.994,54</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-130.709,68</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-130.709,68</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2</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18.334,31</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14.715,69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-115.993,99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27.809,85</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19.997,36</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-95.996,63</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39.150,38</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25.221,32</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-70.775,31</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33.099,78</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19.103,59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-51.671,71</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62.804,84</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32.474,39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-19.197,32</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baseline="0" dirty="0">
                          <a:solidFill>
                            <a:srgbClr val="FF0000"/>
                          </a:solidFill>
                          <a:effectLst/>
                          <a:latin typeface="Calibri" panose="020F0502020204030204" pitchFamily="34" charset="0"/>
                          <a:ea typeface="Times New Roman"/>
                          <a:cs typeface="Times New Roman"/>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aseline="0" dirty="0">
                          <a:solidFill>
                            <a:srgbClr val="FF0000"/>
                          </a:solidFill>
                          <a:effectLst/>
                          <a:latin typeface="Calibri" panose="020F0502020204030204" pitchFamily="34" charset="0"/>
                          <a:ea typeface="Times New Roman"/>
                          <a:cs typeface="Times New Roman"/>
                        </a:rPr>
                        <a:t>75.815,44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aseline="0" dirty="0">
                          <a:solidFill>
                            <a:srgbClr val="FF0000"/>
                          </a:solidFill>
                          <a:effectLst/>
                          <a:latin typeface="Calibri" panose="020F0502020204030204" pitchFamily="34" charset="0"/>
                          <a:ea typeface="Times New Roman"/>
                          <a:cs typeface="Times New Roman"/>
                        </a:rPr>
                        <a:t>35.120,73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aseline="0" dirty="0">
                          <a:solidFill>
                            <a:srgbClr val="FF0000"/>
                          </a:solidFill>
                          <a:effectLst/>
                          <a:latin typeface="Calibri" panose="020F0502020204030204" pitchFamily="34" charset="0"/>
                          <a:ea typeface="Times New Roman"/>
                          <a:cs typeface="Times New Roman"/>
                        </a:rPr>
                        <a:t>15.923,41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8</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89.684,74</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37.220,52</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53.143,93</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9</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104.469,41</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38.842,84</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91.986,77</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10</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120.229,87</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40.049,05</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132.035,81</a:t>
                      </a:r>
                      <a:endParaRPr lang="es-ES" sz="1100" dirty="0">
                        <a:effectLst/>
                        <a:latin typeface="Calibri" panose="020F0502020204030204"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52049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Relación beneficio / costo</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marL="0" indent="0" algn="just">
              <a:buNone/>
            </a:pPr>
            <a:endParaRPr lang="es-ES" sz="1800" b="1" dirty="0" smtClean="0">
              <a:latin typeface="Calibri" panose="020F0502020204030204" pitchFamily="34" charset="0"/>
            </a:endParaRPr>
          </a:p>
          <a:p>
            <a:pPr marL="0" indent="0" algn="just">
              <a:buNone/>
            </a:pPr>
            <a:endParaRPr lang="es-ES" sz="1800" b="1" dirty="0">
              <a:latin typeface="Calibri" panose="020F0502020204030204" pitchFamily="34" charset="0"/>
            </a:endParaRPr>
          </a:p>
          <a:p>
            <a:pPr marL="0" indent="0" algn="just">
              <a:buNone/>
            </a:pPr>
            <a:r>
              <a:rPr lang="es-ES" sz="1800" b="1" dirty="0" smtClean="0">
                <a:latin typeface="Calibri" panose="020F0502020204030204" pitchFamily="34" charset="0"/>
              </a:rPr>
              <a:t>Con financiamiento</a:t>
            </a:r>
          </a:p>
          <a:p>
            <a:pPr marL="0" indent="0" algn="just">
              <a:buNone/>
            </a:pPr>
            <a:r>
              <a:rPr lang="es-ES" sz="1800" dirty="0" smtClean="0">
                <a:latin typeface="Calibri" panose="020F0502020204030204" pitchFamily="34" charset="0"/>
              </a:rPr>
              <a:t>R B/C 	1,23</a:t>
            </a:r>
          </a:p>
          <a:p>
            <a:pPr marL="0" indent="0" algn="just">
              <a:buNone/>
            </a:pPr>
            <a:endParaRPr lang="es-ES" sz="1800" b="1" dirty="0" smtClean="0">
              <a:latin typeface="Calibri" panose="020F0502020204030204" pitchFamily="34" charset="0"/>
            </a:endParaRPr>
          </a:p>
          <a:p>
            <a:pPr marL="0" indent="0" algn="just">
              <a:buNone/>
            </a:pPr>
            <a:r>
              <a:rPr lang="es-ES" sz="1800" b="1" dirty="0" smtClean="0">
                <a:latin typeface="Calibri" panose="020F0502020204030204" pitchFamily="34" charset="0"/>
              </a:rPr>
              <a:t>Sin </a:t>
            </a:r>
            <a:r>
              <a:rPr lang="es-ES" sz="1800" b="1" dirty="0">
                <a:latin typeface="Calibri" panose="020F0502020204030204" pitchFamily="34" charset="0"/>
              </a:rPr>
              <a:t>financiamiento</a:t>
            </a:r>
          </a:p>
          <a:p>
            <a:pPr marL="0" indent="0" algn="just">
              <a:buNone/>
            </a:pPr>
            <a:r>
              <a:rPr lang="es-ES" sz="1800" dirty="0" smtClean="0">
                <a:latin typeface="Calibri" panose="020F0502020204030204" pitchFamily="34" charset="0"/>
              </a:rPr>
              <a:t>R B/C	1,22</a:t>
            </a:r>
          </a:p>
          <a:p>
            <a:pPr marL="0" indent="0" algn="just">
              <a:buNone/>
            </a:pPr>
            <a:endParaRPr lang="es-ES" sz="1800" dirty="0">
              <a:latin typeface="Calibri" panose="020F0502020204030204" pitchFamily="34" charset="0"/>
            </a:endParaRPr>
          </a:p>
          <a:p>
            <a:pPr marL="0" indent="0" algn="just">
              <a:buNone/>
            </a:pPr>
            <a:endParaRPr lang="es-ES" sz="1800" dirty="0" smtClean="0">
              <a:latin typeface="Calibri" panose="020F0502020204030204" pitchFamily="34" charset="0"/>
            </a:endParaRPr>
          </a:p>
        </p:txBody>
      </p:sp>
    </p:spTree>
    <p:extLst>
      <p:ext uri="{BB962C8B-B14F-4D97-AF65-F5344CB8AC3E}">
        <p14:creationId xmlns:p14="http://schemas.microsoft.com/office/powerpoint/2010/main" val="1953956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Análisis de sensibilidad</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marL="0" indent="0" algn="just">
              <a:buNone/>
            </a:pPr>
            <a:endParaRPr lang="es-ES" sz="1800" b="1" dirty="0" smtClean="0">
              <a:latin typeface="Calibri" panose="020F0502020204030204" pitchFamily="34" charset="0"/>
            </a:endParaRPr>
          </a:p>
          <a:p>
            <a:pPr marL="0" indent="0" algn="just">
              <a:buNone/>
            </a:pPr>
            <a:endParaRPr lang="es-ES" sz="1800" b="1" dirty="0">
              <a:latin typeface="Calibri" panose="020F0502020204030204" pitchFamily="34" charset="0"/>
            </a:endParaRPr>
          </a:p>
          <a:p>
            <a:pPr marL="0" indent="0" algn="just">
              <a:buNone/>
            </a:pPr>
            <a:endParaRPr lang="es-ES" sz="1800" dirty="0">
              <a:latin typeface="Calibri" panose="020F0502020204030204" pitchFamily="34" charset="0"/>
            </a:endParaRPr>
          </a:p>
          <a:p>
            <a:pPr marL="0" indent="0" algn="ctr">
              <a:buNone/>
            </a:pPr>
            <a:r>
              <a:rPr lang="es-ES" sz="1800" b="1" dirty="0" smtClean="0">
                <a:latin typeface="Calibri" panose="020F0502020204030204" pitchFamily="34" charset="0"/>
              </a:rPr>
              <a:t>Pesimista</a:t>
            </a:r>
          </a:p>
          <a:p>
            <a:pPr marL="0" indent="0" algn="ctr">
              <a:buNone/>
            </a:pPr>
            <a:endParaRPr lang="es-ES" sz="1800" dirty="0" smtClean="0">
              <a:latin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46147780"/>
              </p:ext>
            </p:extLst>
          </p:nvPr>
        </p:nvGraphicFramePr>
        <p:xfrm>
          <a:off x="1436403" y="3429000"/>
          <a:ext cx="6316141" cy="1944216"/>
        </p:xfrm>
        <a:graphic>
          <a:graphicData uri="http://schemas.openxmlformats.org/drawingml/2006/table">
            <a:tbl>
              <a:tblPr firstRow="1" firstCol="1" bandRow="1"/>
              <a:tblGrid>
                <a:gridCol w="2487232"/>
                <a:gridCol w="541337"/>
                <a:gridCol w="865187"/>
                <a:gridCol w="1157148"/>
                <a:gridCol w="444500"/>
                <a:gridCol w="820737"/>
              </a:tblGrid>
              <a:tr h="648072">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VARIABLES</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TIR</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VAN</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PERIODO DE RECUPERACIÓN AÑOS</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R B/C</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Calibri" panose="020F0502020204030204" pitchFamily="34" charset="0"/>
                          <a:ea typeface="Times New Roman"/>
                          <a:cs typeface="Times New Roman"/>
                        </a:rPr>
                        <a:t>RESULTADO</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Proyecto</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45,29%</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$ 417.969,73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1,23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Rentable</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Precio de Venta (-5%)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43,03%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$ 397.071,24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1,17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Rentable</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Volumen de Ventas (-10%)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40,76%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$ 376.172,76</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1,11</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Rentable</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Costo de Operación (+15%)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38,50%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$ 355.274,27</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1,05</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Sensible</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Sueldos y Costos Insumos (+20%)</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36,23%</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$ 334.375,78</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4</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0,98</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Sensible</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gridSpan="6">
                  <a:txBody>
                    <a:bodyPr/>
                    <a:lstStyle/>
                    <a:p>
                      <a:pPr>
                        <a:lnSpc>
                          <a:spcPct val="115000"/>
                        </a:lnSpc>
                        <a:spcAft>
                          <a:spcPts val="0"/>
                        </a:spcAft>
                      </a:pPr>
                      <a:r>
                        <a:rPr lang="es-ES" sz="1100" dirty="0">
                          <a:solidFill>
                            <a:srgbClr val="000000"/>
                          </a:solidFill>
                          <a:effectLst/>
                          <a:latin typeface="Calibri" panose="020F0502020204030204" pitchFamily="34" charset="0"/>
                          <a:ea typeface="Times New Roman"/>
                          <a:cs typeface="Times New Roman"/>
                        </a:rPr>
                        <a:t>TMAR: Tasa mínima de rendimiento del proyecto 11,62%</a:t>
                      </a:r>
                      <a:endParaRPr lang="es-ES" sz="1100" dirty="0">
                        <a:effectLst/>
                        <a:latin typeface="Calibri" panose="020F0502020204030204" pitchFamily="34"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40924195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Conclusiones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lvl="0" algn="just">
              <a:buFont typeface="Arial" panose="020B0604020202020204" pitchFamily="34" charset="0"/>
              <a:buChar char="•"/>
            </a:pPr>
            <a:r>
              <a:rPr lang="es-ES" sz="1800" dirty="0" smtClean="0">
                <a:latin typeface="Calibri" panose="020F0502020204030204" pitchFamily="34" charset="0"/>
              </a:rPr>
              <a:t>El estudio </a:t>
            </a:r>
            <a:r>
              <a:rPr lang="es-ES" sz="1800" dirty="0">
                <a:latin typeface="Calibri" panose="020F0502020204030204" pitchFamily="34" charset="0"/>
              </a:rPr>
              <a:t>realizado </a:t>
            </a:r>
            <a:r>
              <a:rPr lang="es-ES" sz="1800" dirty="0" smtClean="0">
                <a:latin typeface="Calibri" panose="020F0502020204030204" pitchFamily="34" charset="0"/>
              </a:rPr>
              <a:t>determino </a:t>
            </a:r>
            <a:r>
              <a:rPr lang="es-ES" sz="1800" dirty="0">
                <a:latin typeface="Calibri" panose="020F0502020204030204" pitchFamily="34" charset="0"/>
              </a:rPr>
              <a:t>que el proyecto es viable por su ventaja competitiva del producto en el mercado, por ser nuevo, innovador y único, de calidad sobresaliente y con un valor agregado como es su acabado. </a:t>
            </a:r>
          </a:p>
          <a:p>
            <a:pPr lvl="0" algn="just">
              <a:buFont typeface="Arial" panose="020B0604020202020204" pitchFamily="34" charset="0"/>
              <a:buChar char="•"/>
            </a:pPr>
            <a:r>
              <a:rPr lang="es-ES" sz="1800" dirty="0" smtClean="0">
                <a:latin typeface="Calibri" panose="020F0502020204030204" pitchFamily="34" charset="0"/>
              </a:rPr>
              <a:t>El </a:t>
            </a:r>
            <a:r>
              <a:rPr lang="es-ES" sz="1800" dirty="0">
                <a:latin typeface="Calibri" panose="020F0502020204030204" pitchFamily="34" charset="0"/>
              </a:rPr>
              <a:t>proyecto, va a generar efectos positivos en las comunidades aledañas por generar divisas y empleo; además tendrá un factor importante en el desarrollo de la ciudad al reducir la producción de escombros para los botaderos. Se debe tomar en cuenta que esta actividad también va producir otros efectos en las áreas ambientales, sociales, culturales y socio económicos de la población, los que deben ser contemplados en la planificación y ejecución del mismo.</a:t>
            </a:r>
          </a:p>
          <a:p>
            <a:pPr algn="just">
              <a:buFont typeface="Arial" panose="020B0604020202020204" pitchFamily="34" charset="0"/>
              <a:buChar char="•"/>
            </a:pPr>
            <a:r>
              <a:rPr lang="es-ES" sz="1800" dirty="0">
                <a:latin typeface="Calibri" panose="020F0502020204030204" pitchFamily="34" charset="0"/>
              </a:rPr>
              <a:t>La creación de una empresa que elabora adoquines a base de escombros va permitir fomentar la productividad a todo nivel en la zona que va estar ubicada, aprovechando a los explotadores de las escombreras, y de las minas aledañas, los mismos que también van generar más mano de obra, </a:t>
            </a:r>
            <a:r>
              <a:rPr lang="es-ES" sz="1800" dirty="0" smtClean="0">
                <a:latin typeface="Calibri" panose="020F0502020204030204" pitchFamily="34" charset="0"/>
              </a:rPr>
              <a:t>la </a:t>
            </a:r>
            <a:r>
              <a:rPr lang="es-ES" sz="1800" dirty="0">
                <a:latin typeface="Calibri" panose="020F0502020204030204" pitchFamily="34" charset="0"/>
              </a:rPr>
              <a:t>población se verá beneficiada económica y técnicamente para un manejo adecuado de la zona.</a:t>
            </a:r>
          </a:p>
          <a:p>
            <a:pPr marL="0" indent="0" algn="just">
              <a:buNone/>
            </a:pPr>
            <a:endParaRPr lang="es-ES" sz="1800" b="1" dirty="0" smtClean="0">
              <a:latin typeface="Calibri" panose="020F0502020204030204" pitchFamily="34" charset="0"/>
            </a:endParaRPr>
          </a:p>
        </p:txBody>
      </p:sp>
    </p:spTree>
    <p:extLst>
      <p:ext uri="{BB962C8B-B14F-4D97-AF65-F5344CB8AC3E}">
        <p14:creationId xmlns:p14="http://schemas.microsoft.com/office/powerpoint/2010/main" val="33050572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Conclusiones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lvl="0" algn="just">
              <a:buFont typeface="Arial" panose="020B0604020202020204" pitchFamily="34" charset="0"/>
              <a:buChar char="•"/>
            </a:pPr>
            <a:r>
              <a:rPr lang="es-ES" sz="1800" dirty="0">
                <a:latin typeface="Calibri" panose="020F0502020204030204" pitchFamily="34" charset="0"/>
              </a:rPr>
              <a:t>Un gran número de especialistas en la construcción como son los Arquitectos e Ingenieros Civiles, constructoras se van a beneficiarse de este nuevo </a:t>
            </a:r>
            <a:r>
              <a:rPr lang="es-ES" sz="1800" dirty="0" smtClean="0">
                <a:latin typeface="Calibri" panose="020F0502020204030204" pitchFamily="34" charset="0"/>
              </a:rPr>
              <a:t>producto. </a:t>
            </a:r>
            <a:r>
              <a:rPr lang="es-ES" sz="1800" dirty="0">
                <a:latin typeface="Calibri" panose="020F0502020204030204" pitchFamily="34" charset="0"/>
              </a:rPr>
              <a:t>Del estudio de mercado, se desprende la existencia de demanda insatisfecha, y que de acuerdo al tamaño del proyecto nos permitiremos satisfacerla en un 6,6%, para lo cual se dispondrá de maquinaria sofisticada.</a:t>
            </a:r>
          </a:p>
          <a:p>
            <a:pPr lvl="0" algn="just">
              <a:buFont typeface="Arial" panose="020B0604020202020204" pitchFamily="34" charset="0"/>
              <a:buChar char="•"/>
            </a:pPr>
            <a:r>
              <a:rPr lang="es-ES" sz="1800" dirty="0">
                <a:latin typeface="Calibri" panose="020F0502020204030204" pitchFamily="34" charset="0"/>
              </a:rPr>
              <a:t>En el estudio de ingeniería del proyecto se determinó la distribución de las áreas en producción, administrativas, con espacios amplios para la carga y descarga de la materia prima, productos elaborados. Esto permite un uso adecuado y eficiente de los recursos utilizados en la producción.</a:t>
            </a:r>
          </a:p>
          <a:p>
            <a:pPr marL="0" indent="0" algn="just">
              <a:buNone/>
            </a:pPr>
            <a:endParaRPr lang="es-ES" sz="1800" b="1" dirty="0" smtClean="0">
              <a:latin typeface="Calibri" panose="020F0502020204030204" pitchFamily="34" charset="0"/>
            </a:endParaRPr>
          </a:p>
        </p:txBody>
      </p:sp>
    </p:spTree>
    <p:extLst>
      <p:ext uri="{BB962C8B-B14F-4D97-AF65-F5344CB8AC3E}">
        <p14:creationId xmlns:p14="http://schemas.microsoft.com/office/powerpoint/2010/main" val="42269858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2555776" y="1200262"/>
            <a:ext cx="5760640" cy="792088"/>
          </a:xfrm>
        </p:spPr>
        <p:txBody>
          <a:bodyPr>
            <a:normAutofit/>
          </a:bodyPr>
          <a:lstStyle/>
          <a:p>
            <a:pPr algn="r"/>
            <a:r>
              <a:rPr lang="es-ES" sz="2800" b="1" dirty="0" smtClean="0">
                <a:latin typeface="Calibri" pitchFamily="34" charset="0"/>
                <a:cs typeface="Calibri" pitchFamily="34" charset="0"/>
              </a:rPr>
              <a:t>Recomendaciones</a:t>
            </a:r>
            <a:endParaRPr lang="es-ES" sz="2800" b="1" dirty="0">
              <a:latin typeface="Calibri" pitchFamily="34" charset="0"/>
              <a:cs typeface="Calibri" pitchFamily="34" charset="0"/>
            </a:endParaRPr>
          </a:p>
        </p:txBody>
      </p:sp>
      <p:sp>
        <p:nvSpPr>
          <p:cNvPr id="7" name="2 Marcador de contenido"/>
          <p:cNvSpPr>
            <a:spLocks noGrp="1"/>
          </p:cNvSpPr>
          <p:nvPr>
            <p:ph sz="quarter" idx="1"/>
          </p:nvPr>
        </p:nvSpPr>
        <p:spPr>
          <a:xfrm>
            <a:off x="683568" y="1844824"/>
            <a:ext cx="7704856" cy="4464496"/>
          </a:xfrm>
        </p:spPr>
        <p:txBody>
          <a:bodyPr>
            <a:noAutofit/>
          </a:bodyPr>
          <a:lstStyle/>
          <a:p>
            <a:pPr lvl="0" algn="just">
              <a:buFont typeface="Arial" panose="020B0604020202020204" pitchFamily="34" charset="0"/>
              <a:buChar char="•"/>
            </a:pPr>
            <a:r>
              <a:rPr lang="es-ES" sz="1800" dirty="0" smtClean="0">
                <a:latin typeface="Calibri" panose="020F0502020204030204" pitchFamily="34" charset="0"/>
              </a:rPr>
              <a:t>Del estudio realizado </a:t>
            </a:r>
            <a:r>
              <a:rPr lang="es-ES" sz="1800" dirty="0">
                <a:latin typeface="Calibri" panose="020F0502020204030204" pitchFamily="34" charset="0"/>
              </a:rPr>
              <a:t>se determina la viabilidad y rentabilidad del proyecto, razón por la que se debe ejecutar inmediatamente.</a:t>
            </a:r>
          </a:p>
          <a:p>
            <a:pPr lvl="0" algn="just">
              <a:buFont typeface="Arial" panose="020B0604020202020204" pitchFamily="34" charset="0"/>
              <a:buChar char="•"/>
            </a:pPr>
            <a:r>
              <a:rPr lang="es-ES" sz="1800" dirty="0">
                <a:latin typeface="Calibri" panose="020F0502020204030204" pitchFamily="34" charset="0"/>
              </a:rPr>
              <a:t>Que los Gobiernos Autónomos Descentralizados y Municipios, sean socios estratégicos por sus competencias con este tipo de proyectos productivos.</a:t>
            </a:r>
          </a:p>
          <a:p>
            <a:pPr lvl="0" algn="just">
              <a:buFont typeface="Arial" panose="020B0604020202020204" pitchFamily="34" charset="0"/>
              <a:buChar char="•"/>
            </a:pPr>
            <a:r>
              <a:rPr lang="es-ES" sz="1800" dirty="0">
                <a:latin typeface="Calibri" panose="020F0502020204030204" pitchFamily="34" charset="0"/>
              </a:rPr>
              <a:t>Los prefabricados que se van a producir deben cumplir con las especificaciones técnicas detalladas por los normas del INEN, esto nos da una garantía de calidad </a:t>
            </a:r>
            <a:r>
              <a:rPr lang="es-ES" sz="1800" dirty="0" smtClean="0">
                <a:latin typeface="Calibri" panose="020F0502020204030204" pitchFamily="34" charset="0"/>
              </a:rPr>
              <a:t>y </a:t>
            </a:r>
            <a:r>
              <a:rPr lang="es-ES" sz="1800" dirty="0">
                <a:latin typeface="Calibri" panose="020F0502020204030204" pitchFamily="34" charset="0"/>
              </a:rPr>
              <a:t>la consolidación de la fábrica. </a:t>
            </a:r>
            <a:endParaRPr lang="es-ES" sz="1800" dirty="0" smtClean="0">
              <a:latin typeface="Calibri" panose="020F0502020204030204" pitchFamily="34" charset="0"/>
            </a:endParaRPr>
          </a:p>
          <a:p>
            <a:pPr lvl="0" algn="just">
              <a:buFont typeface="Arial" panose="020B0604020202020204" pitchFamily="34" charset="0"/>
              <a:buChar char="•"/>
            </a:pPr>
            <a:r>
              <a:rPr lang="es-ES" sz="1800" dirty="0">
                <a:latin typeface="Calibri" panose="020F0502020204030204" pitchFamily="34" charset="0"/>
              </a:rPr>
              <a:t>El proyecto debe realizar la planificación integral de la producción de adoquines, considerando: los aspectos técnicos, económicos y financieros, así como el plan de manejo </a:t>
            </a:r>
            <a:r>
              <a:rPr lang="es-ES" sz="1800" dirty="0" smtClean="0">
                <a:latin typeface="Calibri" panose="020F0502020204030204" pitchFamily="34" charset="0"/>
              </a:rPr>
              <a:t>ambiental.</a:t>
            </a:r>
            <a:endParaRPr lang="es-ES" sz="1800" dirty="0">
              <a:latin typeface="Calibri" panose="020F0502020204030204" pitchFamily="34" charset="0"/>
            </a:endParaRPr>
          </a:p>
          <a:p>
            <a:pPr lvl="0" algn="just">
              <a:buFont typeface="Arial" panose="020B0604020202020204" pitchFamily="34" charset="0"/>
              <a:buChar char="•"/>
            </a:pPr>
            <a:r>
              <a:rPr lang="es-ES" sz="1800" dirty="0">
                <a:latin typeface="Calibri" panose="020F0502020204030204" pitchFamily="34" charset="0"/>
              </a:rPr>
              <a:t>Al ser una fábrica nueva e innovadora de adoquines a base de escombros, en la etapa de introducción al mercado, se debe realizar al inicio una agresiva promoción a través de espacios publicitarios en medios impresos, radiofónicos y en lo posible televisivos. También se debe realizar un acercamiento con las Cámaras y Colegios de Ingenieros y Arquitectos de las ciudades para ofertar los productos directamente a los consumidores.</a:t>
            </a:r>
          </a:p>
          <a:p>
            <a:pPr lvl="0" algn="just">
              <a:buFont typeface="Arial" panose="020B0604020202020204" pitchFamily="34" charset="0"/>
              <a:buChar char="•"/>
            </a:pPr>
            <a:endParaRPr lang="es-ES" sz="1800" dirty="0">
              <a:latin typeface="Calibri" panose="020F0502020204030204" pitchFamily="34" charset="0"/>
            </a:endParaRPr>
          </a:p>
          <a:p>
            <a:pPr marL="0" indent="0" algn="just">
              <a:buNone/>
            </a:pPr>
            <a:endParaRPr lang="es-ES" sz="1800" b="1" dirty="0" smtClean="0">
              <a:latin typeface="Calibri" panose="020F0502020204030204" pitchFamily="34" charset="0"/>
            </a:endParaRPr>
          </a:p>
        </p:txBody>
      </p:sp>
    </p:spTree>
    <p:extLst>
      <p:ext uri="{BB962C8B-B14F-4D97-AF65-F5344CB8AC3E}">
        <p14:creationId xmlns:p14="http://schemas.microsoft.com/office/powerpoint/2010/main" val="423881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27584" y="1897194"/>
            <a:ext cx="7272808" cy="2487549"/>
          </a:xfrm>
        </p:spPr>
        <p:txBody>
          <a:bodyPr>
            <a:normAutofit/>
          </a:bodyPr>
          <a:lstStyle/>
          <a:p>
            <a:pPr marL="0" indent="0" algn="just">
              <a:buNone/>
            </a:pPr>
            <a:r>
              <a:rPr lang="es-EC" sz="1800" dirty="0">
                <a:latin typeface="Calibri" panose="020F0502020204030204" pitchFamily="34" charset="0"/>
              </a:rPr>
              <a:t>El proyecto, consiste en un proceso </a:t>
            </a:r>
            <a:r>
              <a:rPr lang="es-EC" sz="1800" dirty="0" smtClean="0">
                <a:latin typeface="Calibri" panose="020F0502020204030204" pitchFamily="34" charset="0"/>
              </a:rPr>
              <a:t>para desintegrar los </a:t>
            </a:r>
            <a:r>
              <a:rPr lang="es-EC" sz="1800" dirty="0">
                <a:latin typeface="Calibri" panose="020F0502020204030204" pitchFamily="34" charset="0"/>
              </a:rPr>
              <a:t>desechos con máquinas trituradoras, posteriormente se lo tamiza y selecciona para lograr tres tipos diferentes de </a:t>
            </a:r>
            <a:r>
              <a:rPr lang="es-EC" sz="1800" dirty="0" smtClean="0">
                <a:latin typeface="Calibri" panose="020F0502020204030204" pitchFamily="34" charset="0"/>
              </a:rPr>
              <a:t>agregados: </a:t>
            </a:r>
            <a:r>
              <a:rPr lang="es-EC" sz="1800" dirty="0">
                <a:latin typeface="Calibri" panose="020F0502020204030204" pitchFamily="34" charset="0"/>
              </a:rPr>
              <a:t>gruesos, similares a los formados a partir de la gravilla y roca; y, uno que emularía al de tipo fino.</a:t>
            </a:r>
            <a:endParaRPr lang="es-ES" sz="1800" dirty="0">
              <a:latin typeface="Calibri" panose="020F0502020204030204" pitchFamily="34" charset="0"/>
            </a:endParaRPr>
          </a:p>
          <a:p>
            <a:pPr marL="0" indent="0">
              <a:buNone/>
            </a:pPr>
            <a:r>
              <a:rPr lang="es-EC" sz="1800" dirty="0">
                <a:latin typeface="Calibri" panose="020F0502020204030204" pitchFamily="34" charset="0"/>
              </a:rPr>
              <a:t>Una vez procesado el material, se lo </a:t>
            </a:r>
            <a:r>
              <a:rPr lang="es-EC" sz="1800" dirty="0" smtClean="0">
                <a:latin typeface="Calibri" panose="020F0502020204030204" pitchFamily="34" charset="0"/>
              </a:rPr>
              <a:t>utiliza para </a:t>
            </a:r>
            <a:r>
              <a:rPr lang="es-EC" sz="1800" dirty="0">
                <a:latin typeface="Calibri" panose="020F0502020204030204" pitchFamily="34" charset="0"/>
              </a:rPr>
              <a:t>elaborar </a:t>
            </a:r>
            <a:r>
              <a:rPr lang="es-EC" sz="1800" dirty="0" smtClean="0">
                <a:latin typeface="Calibri" panose="020F0502020204030204" pitchFamily="34" charset="0"/>
              </a:rPr>
              <a:t>adoquines y medio adoquín, </a:t>
            </a:r>
            <a:r>
              <a:rPr lang="es-EC" sz="1800" dirty="0">
                <a:latin typeface="Calibri" panose="020F0502020204030204" pitchFamily="34" charset="0"/>
              </a:rPr>
              <a:t>para cubrir las necesidades de los constructores que utilizan el producto ya elaborado con sus bordes bien terminadas y así no perder tiempo en cortando el adoquín en </a:t>
            </a:r>
            <a:r>
              <a:rPr lang="es-EC" sz="1800" dirty="0" smtClean="0">
                <a:latin typeface="Calibri" panose="020F0502020204030204" pitchFamily="34" charset="0"/>
              </a:rPr>
              <a:t>campo.</a:t>
            </a:r>
            <a:endParaRPr lang="es-ES" sz="1800" dirty="0">
              <a:latin typeface="Calibri" panose="020F050202020403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pic>
        <p:nvPicPr>
          <p:cNvPr id="1026" name="Picture 2" descr="http://www.jama.com.ec/sixtin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221088"/>
            <a:ext cx="3409950" cy="21602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285" y="4248707"/>
            <a:ext cx="306705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a:spLocks noGrp="1"/>
          </p:cNvSpPr>
          <p:nvPr>
            <p:ph type="title"/>
          </p:nvPr>
        </p:nvSpPr>
        <p:spPr>
          <a:xfrm>
            <a:off x="3779912" y="1200262"/>
            <a:ext cx="4536504" cy="792088"/>
          </a:xfrm>
        </p:spPr>
        <p:txBody>
          <a:bodyPr>
            <a:normAutofit/>
          </a:bodyPr>
          <a:lstStyle/>
          <a:p>
            <a:pPr algn="r"/>
            <a:r>
              <a:rPr lang="es-ES" sz="2800" b="1" dirty="0" smtClean="0">
                <a:latin typeface="Calibri" pitchFamily="34" charset="0"/>
                <a:cs typeface="Calibri" pitchFamily="34" charset="0"/>
              </a:rPr>
              <a:t>Identificación del producto</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29576971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4027" y="332656"/>
            <a:ext cx="6008517" cy="1263650"/>
          </a:xfrm>
          <a:prstGeom prst="rect">
            <a:avLst/>
          </a:prstGeom>
          <a:noFill/>
          <a:ln>
            <a:noFill/>
          </a:ln>
        </p:spPr>
      </p:pic>
      <p:sp>
        <p:nvSpPr>
          <p:cNvPr id="4" name="1 Título"/>
          <p:cNvSpPr>
            <a:spLocks noGrp="1"/>
          </p:cNvSpPr>
          <p:nvPr>
            <p:ph type="title"/>
          </p:nvPr>
        </p:nvSpPr>
        <p:spPr>
          <a:xfrm>
            <a:off x="3635896" y="2900691"/>
            <a:ext cx="5760640" cy="792088"/>
          </a:xfrm>
        </p:spPr>
        <p:txBody>
          <a:bodyPr>
            <a:normAutofit/>
          </a:bodyPr>
          <a:lstStyle/>
          <a:p>
            <a:pPr algn="ctr"/>
            <a:r>
              <a:rPr lang="es-ES" sz="3600" b="1" dirty="0" smtClean="0">
                <a:latin typeface="Calibri" pitchFamily="34" charset="0"/>
                <a:cs typeface="Calibri" pitchFamily="34" charset="0"/>
              </a:rPr>
              <a:t>gracias</a:t>
            </a:r>
            <a:endParaRPr lang="es-ES" sz="3600" b="1" dirty="0">
              <a:latin typeface="Calibri" pitchFamily="34" charset="0"/>
              <a:cs typeface="Calibri" pitchFamily="34" charset="0"/>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76160" y="2060848"/>
            <a:ext cx="3649980" cy="1626235"/>
          </a:xfrm>
          <a:prstGeom prst="rect">
            <a:avLst/>
          </a:prstGeom>
          <a:noFill/>
          <a:ln>
            <a:noFill/>
          </a:ln>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76160" y="4005064"/>
            <a:ext cx="5293995" cy="2019935"/>
          </a:xfrm>
          <a:prstGeom prst="rect">
            <a:avLst/>
          </a:prstGeom>
          <a:noFill/>
          <a:ln>
            <a:noFill/>
          </a:ln>
        </p:spPr>
      </p:pic>
    </p:spTree>
    <p:extLst>
      <p:ext uri="{BB962C8B-B14F-4D97-AF65-F5344CB8AC3E}">
        <p14:creationId xmlns:p14="http://schemas.microsoft.com/office/powerpoint/2010/main" val="1241254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2780</TotalTime>
  <Words>8148</Words>
  <Application>Microsoft Office PowerPoint</Application>
  <PresentationFormat>Presentación en pantalla (4:3)</PresentationFormat>
  <Paragraphs>2095</Paragraphs>
  <Slides>90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90</vt:i4>
      </vt:variant>
    </vt:vector>
  </HeadingPairs>
  <TitlesOfParts>
    <vt:vector size="92" baseType="lpstr">
      <vt:lpstr>Mirador</vt:lpstr>
      <vt:lpstr>Visio</vt:lpstr>
      <vt:lpstr>“estudio de factibilidad en la creación de una empresa para elaborar adoquines fabricados con residuos de construcción, para áreas verdes, comunales y peatonales de los conjuntos habitacionales en la administración zonal de calderón.”</vt:lpstr>
      <vt:lpstr>Justificación e Importancia</vt:lpstr>
      <vt:lpstr>Presentación de PowerPoint</vt:lpstr>
      <vt:lpstr>Objetivo general</vt:lpstr>
      <vt:lpstr>Objetivos Específicos</vt:lpstr>
      <vt:lpstr>1.- Estudio de mercado </vt:lpstr>
      <vt:lpstr>Objetivos del estudio de mercado</vt:lpstr>
      <vt:lpstr>Objetivo general del estudio de mercado</vt:lpstr>
      <vt:lpstr>Identificación del producto</vt:lpstr>
      <vt:lpstr>Característica del producto</vt:lpstr>
      <vt:lpstr>Presentación de PowerPoint</vt:lpstr>
      <vt:lpstr>Clasificación por su uso / efecto</vt:lpstr>
      <vt:lpstr>Productos y/o complementarios / sustitutos</vt:lpstr>
      <vt:lpstr>Presentación de PowerPoint</vt:lpstr>
      <vt:lpstr>Investigación de mercado</vt:lpstr>
      <vt:lpstr>Tamaño del universo</vt:lpstr>
      <vt:lpstr>Tamaño de la muestra</vt:lpstr>
      <vt:lpstr>Elaboración de la encuesta </vt:lpstr>
      <vt:lpstr>Resultado de la investigación </vt:lpstr>
      <vt:lpstr>Resultado de la investigación </vt:lpstr>
      <vt:lpstr>Análisis de resultados </vt:lpstr>
      <vt:lpstr>Factores que afectan la demanda</vt:lpstr>
      <vt:lpstr>Comportamiento histórico de la demanda</vt:lpstr>
      <vt:lpstr>Demanda actual del producto</vt:lpstr>
      <vt:lpstr>Proyección de la demanda</vt:lpstr>
      <vt:lpstr>Análisis de la oferta</vt:lpstr>
      <vt:lpstr>Comportamiento histórico de la oferta</vt:lpstr>
      <vt:lpstr>La oferta actual</vt:lpstr>
      <vt:lpstr>Proyección de la oferta</vt:lpstr>
      <vt:lpstr>Determinación de la demanda insatisfecha</vt:lpstr>
      <vt:lpstr>Determinación de la demanda insatisfecha</vt:lpstr>
      <vt:lpstr>Estudio técnico</vt:lpstr>
      <vt:lpstr>El mercado</vt:lpstr>
      <vt:lpstr>Disponibilidad de recursos financieros</vt:lpstr>
      <vt:lpstr>Disponibilidad de mano de obra</vt:lpstr>
      <vt:lpstr>Disponibilidad de tecnología</vt:lpstr>
      <vt:lpstr>Disponibilidad de insumos y materia prima</vt:lpstr>
      <vt:lpstr>Capacidad de producción</vt:lpstr>
      <vt:lpstr>Tamaño optimo</vt:lpstr>
      <vt:lpstr>Localización del proyecto</vt:lpstr>
      <vt:lpstr>Justificación</vt:lpstr>
      <vt:lpstr>Micro localización</vt:lpstr>
      <vt:lpstr>Matriz de localización</vt:lpstr>
      <vt:lpstr>Los requerimientos</vt:lpstr>
      <vt:lpstr>Los requerimientos</vt:lpstr>
      <vt:lpstr>Los requerimientos</vt:lpstr>
      <vt:lpstr>Los requerimientos</vt:lpstr>
      <vt:lpstr>Los requerimientos</vt:lpstr>
      <vt:lpstr>Estimación de las inversiones</vt:lpstr>
      <vt:lpstr>Identificación del riesgo</vt:lpstr>
      <vt:lpstr>Registro del riesgo</vt:lpstr>
      <vt:lpstr>Evaluación y registro del riesgo</vt:lpstr>
      <vt:lpstr>Plan de respuesta</vt:lpstr>
      <vt:lpstr>Identificación y descripción de los impactos ambientales</vt:lpstr>
      <vt:lpstr>La empresa y su organización</vt:lpstr>
      <vt:lpstr>La empresa</vt:lpstr>
      <vt:lpstr>Tipo de empresa</vt:lpstr>
      <vt:lpstr>Base filosófica de la de empresa</vt:lpstr>
      <vt:lpstr>Base filosófica de la de empresa</vt:lpstr>
      <vt:lpstr>Base filosófica de la de empresa</vt:lpstr>
      <vt:lpstr>Organigrama estructural</vt:lpstr>
      <vt:lpstr>Organigrama estructural</vt:lpstr>
      <vt:lpstr>Descripción de funciones</vt:lpstr>
      <vt:lpstr>Descripción de funciones</vt:lpstr>
      <vt:lpstr>Descripción de funciones</vt:lpstr>
      <vt:lpstr>Descripción de funciones</vt:lpstr>
      <vt:lpstr>Estudio financiero</vt:lpstr>
      <vt:lpstr>Resumen de activos fijos</vt:lpstr>
      <vt:lpstr>Resumen de activos intangibles</vt:lpstr>
      <vt:lpstr>Capital de trabajo</vt:lpstr>
      <vt:lpstr>Presupuesto de ingreso</vt:lpstr>
      <vt:lpstr>Presupuesto de egresos</vt:lpstr>
      <vt:lpstr>Presupuesto de egresos</vt:lpstr>
      <vt:lpstr>Estructura del financiamiento</vt:lpstr>
      <vt:lpstr>Punto de equilibrio</vt:lpstr>
      <vt:lpstr>Estado de resultados</vt:lpstr>
      <vt:lpstr>Estado de resultados</vt:lpstr>
      <vt:lpstr>Flujo neto de fondos</vt:lpstr>
      <vt:lpstr>Flujo neto de fondos</vt:lpstr>
      <vt:lpstr>Evaluación financiera</vt:lpstr>
      <vt:lpstr>Evaluación financiera</vt:lpstr>
      <vt:lpstr>Evaluación financiera</vt:lpstr>
      <vt:lpstr>Período de recuperación de la inversión</vt:lpstr>
      <vt:lpstr>Período de recuperación de la inversión</vt:lpstr>
      <vt:lpstr>Relación beneficio / costo</vt:lpstr>
      <vt:lpstr>Análisis de sensibilidad</vt:lpstr>
      <vt:lpstr>Conclusiones</vt:lpstr>
      <vt:lpstr>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Denis Molina Morales</dc:creator>
  <cp:lastModifiedBy>Denis1</cp:lastModifiedBy>
  <cp:revision>203</cp:revision>
  <dcterms:created xsi:type="dcterms:W3CDTF">2013-11-30T02:13:26Z</dcterms:created>
  <dcterms:modified xsi:type="dcterms:W3CDTF">2014-04-23T22:06:43Z</dcterms:modified>
</cp:coreProperties>
</file>