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20" r:id="rId2"/>
    <p:sldId id="258" r:id="rId3"/>
    <p:sldId id="259" r:id="rId4"/>
    <p:sldId id="315" r:id="rId5"/>
    <p:sldId id="316" r:id="rId6"/>
    <p:sldId id="260" r:id="rId7"/>
    <p:sldId id="267" r:id="rId8"/>
    <p:sldId id="268" r:id="rId9"/>
    <p:sldId id="269" r:id="rId10"/>
    <p:sldId id="270" r:id="rId11"/>
    <p:sldId id="272" r:id="rId12"/>
    <p:sldId id="271" r:id="rId13"/>
    <p:sldId id="321" r:id="rId14"/>
    <p:sldId id="318" r:id="rId15"/>
    <p:sldId id="322" r:id="rId16"/>
    <p:sldId id="261" r:id="rId17"/>
    <p:sldId id="274" r:id="rId18"/>
    <p:sldId id="275" r:id="rId19"/>
    <p:sldId id="276" r:id="rId20"/>
    <p:sldId id="277" r:id="rId21"/>
    <p:sldId id="278" r:id="rId22"/>
    <p:sldId id="279" r:id="rId23"/>
    <p:sldId id="281" r:id="rId24"/>
    <p:sldId id="280" r:id="rId25"/>
    <p:sldId id="282" r:id="rId26"/>
    <p:sldId id="283" r:id="rId27"/>
    <p:sldId id="262" r:id="rId28"/>
    <p:sldId id="273" r:id="rId29"/>
    <p:sldId id="324" r:id="rId30"/>
    <p:sldId id="285" r:id="rId31"/>
    <p:sldId id="284" r:id="rId32"/>
    <p:sldId id="286" r:id="rId33"/>
    <p:sldId id="287" r:id="rId34"/>
    <p:sldId id="289" r:id="rId35"/>
    <p:sldId id="288" r:id="rId36"/>
    <p:sldId id="290" r:id="rId37"/>
    <p:sldId id="263" r:id="rId38"/>
    <p:sldId id="294" r:id="rId39"/>
    <p:sldId id="295" r:id="rId40"/>
    <p:sldId id="296" r:id="rId41"/>
    <p:sldId id="298" r:id="rId42"/>
    <p:sldId id="299" r:id="rId43"/>
    <p:sldId id="264" r:id="rId44"/>
    <p:sldId id="301" r:id="rId45"/>
    <p:sldId id="302" r:id="rId46"/>
    <p:sldId id="325" r:id="rId47"/>
    <p:sldId id="265" r:id="rId48"/>
    <p:sldId id="310" r:id="rId49"/>
    <p:sldId id="312" r:id="rId50"/>
    <p:sldId id="313" r:id="rId51"/>
    <p:sldId id="314" r:id="rId52"/>
  </p:sldIdLst>
  <p:sldSz cx="9144000" cy="6858000" type="screen4x3"/>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66" autoAdjust="0"/>
    <p:restoredTop sz="81705" autoAdjust="0"/>
  </p:normalViewPr>
  <p:slideViewPr>
    <p:cSldViewPr>
      <p:cViewPr varScale="1">
        <p:scale>
          <a:sx n="57" d="100"/>
          <a:sy n="57" d="100"/>
        </p:scale>
        <p:origin x="1752" y="54"/>
      </p:cViewPr>
      <p:guideLst>
        <p:guide orient="horz" pos="2160"/>
        <p:guide pos="2880"/>
      </p:guideLst>
    </p:cSldViewPr>
  </p:slideViewPr>
  <p:outlineViewPr>
    <p:cViewPr>
      <p:scale>
        <a:sx n="33" d="100"/>
        <a:sy n="33" d="100"/>
      </p:scale>
      <p:origin x="42" y="158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s-EC"/>
          </a:p>
        </p:txBody>
      </p:sp>
      <p:sp>
        <p:nvSpPr>
          <p:cNvPr id="3" name="2 Marcador de fecha"/>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616845A-A22A-4F61-AC9B-2EE5F0D823DD}" type="datetimeFigureOut">
              <a:rPr lang="es-EC" smtClean="0"/>
              <a:t>19/05/2014</a:t>
            </a:fld>
            <a:endParaRPr lang="es-EC"/>
          </a:p>
        </p:txBody>
      </p:sp>
      <p:sp>
        <p:nvSpPr>
          <p:cNvPr id="4" name="3 Marcador de imagen de diapositiva"/>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s-EC"/>
          </a:p>
        </p:txBody>
      </p:sp>
      <p:sp>
        <p:nvSpPr>
          <p:cNvPr id="5" name="4 Marcador de notas"/>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s-EC"/>
          </a:p>
        </p:txBody>
      </p:sp>
      <p:sp>
        <p:nvSpPr>
          <p:cNvPr id="7" name="6 Marcador de número de diapositiva"/>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B2BA1D4D-A302-4F60-AF62-9C2860F48C9B}" type="slidenum">
              <a:rPr lang="es-EC" smtClean="0"/>
              <a:t>‹Nº›</a:t>
            </a:fld>
            <a:endParaRPr lang="es-EC"/>
          </a:p>
        </p:txBody>
      </p:sp>
    </p:spTree>
    <p:extLst>
      <p:ext uri="{BB962C8B-B14F-4D97-AF65-F5344CB8AC3E}">
        <p14:creationId xmlns:p14="http://schemas.microsoft.com/office/powerpoint/2010/main" val="412396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2BA1D4D-A302-4F60-AF62-9C2860F48C9B}" type="slidenum">
              <a:rPr lang="es-EC" smtClean="0"/>
              <a:t>34</a:t>
            </a:fld>
            <a:endParaRPr lang="es-EC"/>
          </a:p>
        </p:txBody>
      </p:sp>
    </p:spTree>
    <p:extLst>
      <p:ext uri="{BB962C8B-B14F-4D97-AF65-F5344CB8AC3E}">
        <p14:creationId xmlns:p14="http://schemas.microsoft.com/office/powerpoint/2010/main" val="3342867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2BA1D4D-A302-4F60-AF62-9C2860F48C9B}" type="slidenum">
              <a:rPr lang="es-EC" smtClean="0"/>
              <a:t>44</a:t>
            </a:fld>
            <a:endParaRPr lang="es-EC"/>
          </a:p>
        </p:txBody>
      </p:sp>
    </p:spTree>
    <p:extLst>
      <p:ext uri="{BB962C8B-B14F-4D97-AF65-F5344CB8AC3E}">
        <p14:creationId xmlns:p14="http://schemas.microsoft.com/office/powerpoint/2010/main" val="1706248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19/05/2014</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19/05/2014</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38125" y="-228600"/>
            <a:ext cx="9620250" cy="7315200"/>
          </a:xfrm>
          <a:prstGeom prst="rect">
            <a:avLst/>
          </a:prstGeom>
        </p:spPr>
      </p:pic>
      <p:sp>
        <p:nvSpPr>
          <p:cNvPr id="5" name="1 Título"/>
          <p:cNvSpPr txBox="1">
            <a:spLocks/>
          </p:cNvSpPr>
          <p:nvPr/>
        </p:nvSpPr>
        <p:spPr>
          <a:xfrm>
            <a:off x="499829" y="1124744"/>
            <a:ext cx="8643937" cy="5616624"/>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latin typeface="Arial" charset="0"/>
                <a:ea typeface="Calibri" pitchFamily="34" charset="0"/>
                <a:cs typeface="Arial" charset="0"/>
              </a:rPr>
              <a:t>UNIVERSIDAD DE LAS FUERZAS ARMADAS</a:t>
            </a:r>
            <a:br>
              <a:rPr lang="es-EC" sz="2400" b="1" dirty="0" smtClean="0">
                <a:latin typeface="Arial" charset="0"/>
                <a:ea typeface="Calibri" pitchFamily="34" charset="0"/>
                <a:cs typeface="Arial" charset="0"/>
              </a:rPr>
            </a:br>
            <a:r>
              <a:rPr lang="es-EC" sz="1400" b="1" dirty="0" smtClean="0">
                <a:latin typeface="Arial" charset="0"/>
                <a:ea typeface="Calibri" pitchFamily="34" charset="0"/>
                <a:cs typeface="Arial" charset="0"/>
              </a:rPr>
              <a:t/>
            </a:r>
            <a:br>
              <a:rPr lang="es-EC" sz="1400" b="1" dirty="0" smtClean="0">
                <a:latin typeface="Arial" charset="0"/>
                <a:ea typeface="Calibri" pitchFamily="34" charset="0"/>
                <a:cs typeface="Arial" charset="0"/>
              </a:rPr>
            </a:br>
            <a:r>
              <a:rPr lang="es-EC" sz="1800" b="1" dirty="0" smtClean="0">
                <a:latin typeface="Arial" charset="0"/>
                <a:ea typeface="Calibri" pitchFamily="34" charset="0"/>
                <a:cs typeface="Arial" charset="0"/>
              </a:rPr>
              <a:t>CARRERA DE INGENIERÍA MECÁNICA</a:t>
            </a:r>
            <a:r>
              <a:rPr lang="es-EC" sz="2000" b="1" dirty="0" smtClean="0">
                <a:latin typeface="Arial" charset="0"/>
                <a:ea typeface="Calibri" pitchFamily="34" charset="0"/>
                <a:cs typeface="Arial" charset="0"/>
              </a:rPr>
              <a:t/>
            </a:r>
            <a:br>
              <a:rPr lang="es-EC" sz="2000" b="1" dirty="0" smtClean="0">
                <a:latin typeface="Arial" charset="0"/>
                <a:ea typeface="Calibri" pitchFamily="34" charset="0"/>
                <a:cs typeface="Arial" charset="0"/>
              </a:rPr>
            </a:br>
            <a:r>
              <a:rPr lang="es-EC" sz="2000" b="1" dirty="0" smtClean="0">
                <a:latin typeface="Arial" charset="0"/>
                <a:ea typeface="Calibri" pitchFamily="34" charset="0"/>
                <a:cs typeface="Arial" charset="0"/>
              </a:rPr>
              <a:t/>
            </a:r>
            <a:br>
              <a:rPr lang="es-EC" sz="2000" b="1" dirty="0" smtClean="0">
                <a:latin typeface="Arial" charset="0"/>
                <a:ea typeface="Calibri" pitchFamily="34" charset="0"/>
                <a:cs typeface="Arial" charset="0"/>
              </a:rPr>
            </a:br>
            <a:r>
              <a:rPr lang="en-US" sz="2000" b="1" dirty="0" smtClean="0">
                <a:latin typeface="Arial" charset="0"/>
                <a:ea typeface="Batang" pitchFamily="18" charset="-127"/>
                <a:cs typeface="Arial" charset="0"/>
              </a:rPr>
              <a:t/>
            </a:r>
            <a:br>
              <a:rPr lang="en-US" sz="2000" b="1" dirty="0" smtClean="0">
                <a:latin typeface="Arial" charset="0"/>
                <a:ea typeface="Batang" pitchFamily="18" charset="-127"/>
                <a:cs typeface="Arial" charset="0"/>
              </a:rPr>
            </a:br>
            <a:r>
              <a:rPr lang="es-EC" sz="1600" b="1" dirty="0" smtClean="0">
                <a:latin typeface="Arial" charset="0"/>
                <a:ea typeface="Batang" pitchFamily="18" charset="-127"/>
                <a:cs typeface="Arial" charset="0"/>
              </a:rPr>
              <a:t> “</a:t>
            </a:r>
            <a:r>
              <a:rPr lang="es-EC" sz="1600" b="1" dirty="0">
                <a:latin typeface="Arial" charset="0"/>
                <a:ea typeface="Batang" pitchFamily="18" charset="-127"/>
                <a:cs typeface="Arial" charset="0"/>
              </a:rPr>
              <a:t>REDISEÑO E IMPLEMENTACIÓN DE UN HORNO DE SECADO DE MADERA CON CAPACIDAD PARA 45 </a:t>
            </a:r>
            <a:r>
              <a:rPr lang="es-EC" sz="1600" b="1" dirty="0" smtClean="0">
                <a:latin typeface="Arial" charset="0"/>
                <a:ea typeface="Batang" pitchFamily="18" charset="-127"/>
                <a:cs typeface="Arial" charset="0"/>
              </a:rPr>
              <a:t>METROS CÚBICOS </a:t>
            </a:r>
            <a:r>
              <a:rPr lang="es-EC" sz="1600" b="1" dirty="0">
                <a:latin typeface="Arial" charset="0"/>
                <a:ea typeface="Batang" pitchFamily="18" charset="-127"/>
                <a:cs typeface="Arial" charset="0"/>
              </a:rPr>
              <a:t>PERTENECIENTE A LA FÁBRICA PROMARA CIA. LTDA</a:t>
            </a:r>
            <a:r>
              <a:rPr lang="es-EC" sz="1600" b="1" dirty="0" smtClean="0">
                <a:latin typeface="Arial" charset="0"/>
                <a:ea typeface="Batang" pitchFamily="18" charset="-127"/>
                <a:cs typeface="Arial" charset="0"/>
              </a:rPr>
              <a:t>.”</a:t>
            </a:r>
            <a:r>
              <a:rPr lang="es-ES" sz="2000" b="1" dirty="0" smtClean="0">
                <a:latin typeface="Arial" charset="0"/>
                <a:ea typeface="Batang" pitchFamily="18" charset="-127"/>
                <a:cs typeface="Arial" charset="0"/>
              </a:rPr>
              <a:t/>
            </a:r>
            <a:br>
              <a:rPr lang="es-ES" sz="2000" b="1" dirty="0" smtClean="0">
                <a:latin typeface="Arial" charset="0"/>
                <a:ea typeface="Batang" pitchFamily="18" charset="-127"/>
                <a:cs typeface="Arial" charset="0"/>
              </a:rPr>
            </a:br>
            <a:r>
              <a:rPr lang="es-ES" sz="2000" b="1" dirty="0" smtClean="0">
                <a:latin typeface="Arial" charset="0"/>
                <a:ea typeface="Batang" pitchFamily="18" charset="-127"/>
                <a:cs typeface="Arial" charset="0"/>
              </a:rPr>
              <a:t/>
            </a:r>
            <a:br>
              <a:rPr lang="es-ES" sz="2000" b="1" dirty="0" smtClean="0">
                <a:latin typeface="Arial" charset="0"/>
                <a:ea typeface="Batang" pitchFamily="18" charset="-127"/>
                <a:cs typeface="Arial" charset="0"/>
              </a:rPr>
            </a:br>
            <a:r>
              <a:rPr lang="es-EC" sz="1400" b="1" dirty="0" smtClean="0">
                <a:latin typeface="Arial" charset="0"/>
                <a:cs typeface="Arial" charset="0"/>
              </a:rPr>
              <a:t>PROYECTO PREVIO A LA OBTENCIÓN DEL TÍTULO DE INGENIERO MECÁNICO</a:t>
            </a:r>
            <a:r>
              <a:rPr lang="es-EC" sz="1600" b="1" dirty="0" smtClean="0">
                <a:latin typeface="Arial" charset="0"/>
                <a:cs typeface="Arial" charset="0"/>
              </a:rPr>
              <a:t/>
            </a:r>
            <a:br>
              <a:rPr lang="es-EC" sz="1600" b="1" dirty="0" smtClean="0">
                <a:latin typeface="Arial" charset="0"/>
                <a:cs typeface="Arial" charset="0"/>
              </a:rPr>
            </a:br>
            <a:endParaRPr lang="es-EC" sz="1600" b="1" dirty="0" smtClean="0">
              <a:latin typeface="Arial" charset="0"/>
              <a:cs typeface="Arial" charset="0"/>
            </a:endParaRPr>
          </a:p>
          <a:p>
            <a:r>
              <a:rPr lang="en-US" sz="1200" b="1" dirty="0" smtClean="0">
                <a:latin typeface="Arial" charset="0"/>
                <a:ea typeface="Calibri" pitchFamily="34" charset="0"/>
                <a:cs typeface="Calibri" pitchFamily="34" charset="0"/>
              </a:rPr>
              <a:t/>
            </a:r>
            <a:br>
              <a:rPr lang="en-US" sz="1200" b="1" dirty="0" smtClean="0">
                <a:latin typeface="Arial" charset="0"/>
                <a:ea typeface="Calibri" pitchFamily="34" charset="0"/>
                <a:cs typeface="Calibri" pitchFamily="34" charset="0"/>
              </a:rPr>
            </a:br>
            <a:r>
              <a:rPr lang="en-US" sz="1400" b="1" dirty="0">
                <a:latin typeface="Arial" charset="0"/>
                <a:cs typeface="Arial" charset="0"/>
              </a:rPr>
              <a:t>AGUILAR NARVÁEZ CARLOS NELSON</a:t>
            </a:r>
            <a:r>
              <a:rPr lang="es-ES" sz="1400" b="1" dirty="0" smtClean="0">
                <a:latin typeface="Arial" charset="0"/>
                <a:cs typeface="Arial" charset="0"/>
              </a:rPr>
              <a:t/>
            </a:r>
            <a:br>
              <a:rPr lang="es-ES" sz="1400" b="1" dirty="0" smtClean="0">
                <a:latin typeface="Arial" charset="0"/>
                <a:cs typeface="Arial" charset="0"/>
              </a:rPr>
            </a:br>
            <a:r>
              <a:rPr lang="es-ES" sz="600" b="1" dirty="0" smtClean="0">
                <a:latin typeface="Arial" charset="0"/>
                <a:cs typeface="Arial" charset="0"/>
              </a:rPr>
              <a:t> </a:t>
            </a:r>
            <a:br>
              <a:rPr lang="es-ES" sz="600" b="1" dirty="0" smtClean="0">
                <a:latin typeface="Arial" charset="0"/>
                <a:cs typeface="Arial" charset="0"/>
              </a:rPr>
            </a:br>
            <a:endParaRPr lang="es-ES" sz="600" b="1" dirty="0" smtClean="0">
              <a:latin typeface="Arial" charset="0"/>
              <a:cs typeface="Arial" charset="0"/>
            </a:endParaRPr>
          </a:p>
          <a:p>
            <a:endParaRPr lang="es-ES" sz="600" b="1" dirty="0">
              <a:latin typeface="Arial" charset="0"/>
              <a:cs typeface="Arial" charset="0"/>
            </a:endParaRPr>
          </a:p>
          <a:p>
            <a:endParaRPr lang="es-ES" sz="600" b="1" dirty="0" smtClean="0">
              <a:latin typeface="Arial" charset="0"/>
              <a:cs typeface="Arial" charset="0"/>
            </a:endParaRPr>
          </a:p>
          <a:p>
            <a:r>
              <a:rPr lang="es-ES" sz="1400" b="1" dirty="0" smtClean="0">
                <a:latin typeface="Arial" charset="0"/>
                <a:cs typeface="Arial" charset="0"/>
              </a:rPr>
              <a:t>DIRECTOR: DR. REYNALDO DELGADO.</a:t>
            </a:r>
            <a:r>
              <a:rPr lang="es-ES" sz="600" b="1" dirty="0" smtClean="0">
                <a:latin typeface="Arial" charset="0"/>
                <a:cs typeface="Arial" charset="0"/>
              </a:rPr>
              <a:t/>
            </a:r>
            <a:br>
              <a:rPr lang="es-ES" sz="600" b="1" dirty="0" smtClean="0">
                <a:latin typeface="Arial" charset="0"/>
                <a:cs typeface="Arial" charset="0"/>
              </a:rPr>
            </a:br>
            <a:endParaRPr lang="es-ES" sz="600" b="1" dirty="0" smtClean="0">
              <a:latin typeface="Arial" charset="0"/>
              <a:cs typeface="Arial" charset="0"/>
            </a:endParaRPr>
          </a:p>
          <a:p>
            <a:endParaRPr lang="es-ES" sz="600" b="1" dirty="0">
              <a:latin typeface="Arial" charset="0"/>
              <a:cs typeface="Arial" charset="0"/>
            </a:endParaRPr>
          </a:p>
          <a:p>
            <a:endParaRPr lang="es-ES" sz="600" b="1" dirty="0" smtClean="0">
              <a:latin typeface="Arial" charset="0"/>
              <a:cs typeface="Arial" charset="0"/>
            </a:endParaRPr>
          </a:p>
          <a:p>
            <a:endParaRPr lang="es-ES" sz="600" b="1" dirty="0">
              <a:latin typeface="Arial" charset="0"/>
              <a:cs typeface="Arial" charset="0"/>
            </a:endParaRPr>
          </a:p>
          <a:p>
            <a:endParaRPr lang="es-ES" sz="600" b="1" dirty="0" smtClean="0">
              <a:latin typeface="Arial" charset="0"/>
              <a:cs typeface="Arial" charset="0"/>
            </a:endParaRPr>
          </a:p>
          <a:p>
            <a:r>
              <a:rPr lang="es-ES" sz="1400" b="1" dirty="0" smtClean="0">
                <a:latin typeface="Arial" charset="0"/>
                <a:cs typeface="Arial" charset="0"/>
              </a:rPr>
              <a:t>DR. MARCELO MEJÍA</a:t>
            </a:r>
          </a:p>
          <a:p>
            <a:r>
              <a:rPr lang="es-ES" sz="1400" b="1" dirty="0" smtClean="0">
                <a:latin typeface="Arial" charset="0"/>
                <a:ea typeface="Calibri" pitchFamily="34" charset="0"/>
                <a:cs typeface="Arial" charset="0"/>
              </a:rPr>
              <a:t>SECRETARIO ACADÉMICO</a:t>
            </a:r>
            <a:r>
              <a:rPr lang="es-EC" sz="2000" b="1" dirty="0" smtClean="0">
                <a:latin typeface="Arial" charset="0"/>
                <a:ea typeface="Calibri" pitchFamily="34" charset="0"/>
                <a:cs typeface="Calibri" pitchFamily="34" charset="0"/>
              </a:rPr>
              <a:t/>
            </a:r>
            <a:br>
              <a:rPr lang="es-EC" sz="2000" b="1" dirty="0" smtClean="0">
                <a:latin typeface="Arial" charset="0"/>
                <a:ea typeface="Calibri" pitchFamily="34" charset="0"/>
                <a:cs typeface="Calibri" pitchFamily="34" charset="0"/>
              </a:rPr>
            </a:br>
            <a:r>
              <a:rPr lang="es-EC" sz="2000" b="1" dirty="0" smtClean="0">
                <a:latin typeface="Arial" charset="0"/>
                <a:ea typeface="Calibri" pitchFamily="34" charset="0"/>
                <a:cs typeface="Calibri" pitchFamily="34" charset="0"/>
              </a:rPr>
              <a:t/>
            </a:r>
            <a:br>
              <a:rPr lang="es-EC" sz="2000" b="1" dirty="0" smtClean="0">
                <a:latin typeface="Arial" charset="0"/>
                <a:ea typeface="Calibri" pitchFamily="34" charset="0"/>
                <a:cs typeface="Calibri" pitchFamily="34" charset="0"/>
              </a:rPr>
            </a:br>
            <a:r>
              <a:rPr lang="es-EC" sz="2400" dirty="0" smtClean="0"/>
              <a:t/>
            </a:r>
            <a:br>
              <a:rPr lang="es-EC" sz="2400" dirty="0" smtClean="0"/>
            </a:br>
            <a:endParaRPr lang="es-EC" dirty="0"/>
          </a:p>
        </p:txBody>
      </p:sp>
    </p:spTree>
    <p:extLst>
      <p:ext uri="{BB962C8B-B14F-4D97-AF65-F5344CB8AC3E}">
        <p14:creationId xmlns:p14="http://schemas.microsoft.com/office/powerpoint/2010/main" val="916411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413791"/>
            <a:ext cx="8229600" cy="1143000"/>
          </a:xfrm>
        </p:spPr>
        <p:txBody>
          <a:bodyPr>
            <a:normAutofit fontScale="90000"/>
          </a:bodyPr>
          <a:lstStyle/>
          <a:p>
            <a:r>
              <a:rPr lang="es-EC" dirty="0" smtClean="0"/>
              <a:t>Sistema de humidificación incompleto</a:t>
            </a:r>
            <a:endParaRPr lang="es-EC" dirty="0"/>
          </a:p>
        </p:txBody>
      </p:sp>
      <p:pic>
        <p:nvPicPr>
          <p:cNvPr id="5" name="Picture 6" descr="D:\PREGRADO\HORNO DE SECADO DE TABLONCILLO\Bibliografia\Anteproyecto\Fotografias Horno\20130104_1527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0161" y="2146548"/>
            <a:ext cx="1923678" cy="256490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Proyectos en Ejecución\PROYECTOS\HORNO DE SECADO DE TABLONCILLO PROMARA\EJECUCIÓN DEL PROYECTO\Promara ltd\20131007_1713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556792"/>
            <a:ext cx="2243741" cy="168280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Proyectos en Ejecución\PROYECTOS\HORNO DE SECADO DE TABLONCILLO PROMARA\EJECUCIÓN DEL PROYECTO\Promara ltd\20131007_1714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565" y="4293096"/>
            <a:ext cx="2123728" cy="15927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Proyectos en Ejecución\PROYECTOS\HORNO DE SECADO DE TABLONCILLO PROMARA\EJECUCIÓN DEL PROYECTO\Promara ltd\20131007_1714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1556791"/>
            <a:ext cx="2242575" cy="168193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Proyectos en Ejecución\PROYECTOS\HORNO DE SECADO DE TABLONCILLO PROMARA\EJECUCIÓN DEL PROYECTO\Promara ltd\20131002_1538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191" y="4203959"/>
            <a:ext cx="2242576" cy="168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391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81202" y="764704"/>
            <a:ext cx="8229600" cy="1143000"/>
          </a:xfrm>
        </p:spPr>
        <p:txBody>
          <a:bodyPr>
            <a:normAutofit fontScale="90000"/>
          </a:bodyPr>
          <a:lstStyle/>
          <a:p>
            <a:r>
              <a:rPr lang="es-EC" dirty="0" smtClean="0"/>
              <a:t>Sistema de des-humidificación artesanal</a:t>
            </a:r>
            <a:endParaRPr lang="es-EC" dirty="0"/>
          </a:p>
        </p:txBody>
      </p:sp>
      <p:pic>
        <p:nvPicPr>
          <p:cNvPr id="5122" name="Picture 2" descr="D:\PREGRADO\HORNO DE SECADO DE TABLONCILLO\Bibliografia\Anteproyecto\Fotografias Horno\000_0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5" y="2132856"/>
            <a:ext cx="3840427" cy="288032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PREGRADO\HORNO DE SECADO DE TABLONCILLO\Bibliografia\Anteproyecto\Fotografias Horno\20130104_1509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132856"/>
            <a:ext cx="3840426"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556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538450" y="375973"/>
            <a:ext cx="8229600" cy="1143000"/>
          </a:xfrm>
        </p:spPr>
        <p:txBody>
          <a:bodyPr/>
          <a:lstStyle/>
          <a:p>
            <a:r>
              <a:rPr lang="es-EC" dirty="0" smtClean="0"/>
              <a:t>Madera en malas condiciones</a:t>
            </a:r>
            <a:endParaRPr lang="es-EC" dirty="0"/>
          </a:p>
        </p:txBody>
      </p:sp>
      <p:pic>
        <p:nvPicPr>
          <p:cNvPr id="5" name="Picture 5" descr="D:\PREGRADO\HORNO DE SECADO DE TABLONCILLO\Bibliografia\Anteproyecto\Fotografias Horno\20130614_1156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474660"/>
            <a:ext cx="2571036" cy="192827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PREGRADO\HORNO DE SECADO DE TABLONCILLO\Bibliografia\Anteproyecto\Fotografias Horno\20130614_1157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481644"/>
            <a:ext cx="2411760" cy="180882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PREGRADO\HORNO DE SECADO DE TABLONCILLO\Bibliografia\Anteproyecto\Fotografias Horno\20130614_1157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450" y="3993804"/>
            <a:ext cx="2571036" cy="19282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PREGRADO\HORNO DE SECADO DE TABLONCILLO\Bibliografia\Anteproyecto\Fotografias Horno\20130614_11585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0066" y="3933055"/>
            <a:ext cx="2411760" cy="180882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PREGRADO\HORNO DE SECADO DE TABLONCILLO\Bibliografia\Anteproyecto\Fotografias Horno\20130614_1159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0123" y="2542592"/>
            <a:ext cx="2363754" cy="1772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291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200" y="457200"/>
            <a:ext cx="8229600" cy="1143000"/>
          </a:xfrm>
        </p:spPr>
        <p:txBody>
          <a:bodyPr/>
          <a:lstStyle/>
          <a:p>
            <a:r>
              <a:rPr lang="es-EC" dirty="0" smtClean="0"/>
              <a:t>DISEÑO DEL PROCESO</a:t>
            </a:r>
            <a:endParaRPr lang="es-EC" dirty="0"/>
          </a:p>
        </p:txBody>
      </p:sp>
      <p:sp>
        <p:nvSpPr>
          <p:cNvPr id="7" name="6 Marcador de contenido"/>
          <p:cNvSpPr>
            <a:spLocks noGrp="1"/>
          </p:cNvSpPr>
          <p:nvPr>
            <p:ph sz="half" idx="2"/>
          </p:nvPr>
        </p:nvSpPr>
        <p:spPr/>
        <p:txBody>
          <a:bodyPr/>
          <a:lstStyle/>
          <a:p>
            <a:r>
              <a:rPr lang="es-EC" dirty="0" smtClean="0"/>
              <a:t>Sistema de flujo estacionario</a:t>
            </a:r>
          </a:p>
          <a:p>
            <a:r>
              <a:rPr lang="es-EC" dirty="0" smtClean="0"/>
              <a:t>Base del diseño: Saturador adiabático.</a:t>
            </a:r>
          </a:p>
          <a:p>
            <a:r>
              <a:rPr lang="es-EC" dirty="0" smtClean="0"/>
              <a:t>Presión de operación: atmosférica.</a:t>
            </a:r>
          </a:p>
          <a:p>
            <a:r>
              <a:rPr lang="es-EC" dirty="0" smtClean="0"/>
              <a:t>Temperatura máxima de operación 60 Celsius.</a:t>
            </a:r>
          </a:p>
          <a:p>
            <a:r>
              <a:rPr lang="es-EC" dirty="0" smtClean="0"/>
              <a:t>Velocidad del aire 2 m/s   </a:t>
            </a:r>
            <a:endParaRPr lang="es-EC" dirty="0"/>
          </a:p>
        </p:txBody>
      </p:sp>
      <p:pic>
        <p:nvPicPr>
          <p:cNvPr id="8" name="7 Marcador de contenido"/>
          <p:cNvPicPr>
            <a:picLocks noGrp="1"/>
          </p:cNvPicPr>
          <p:nvPr>
            <p:ph sz="half" idx="1"/>
          </p:nvPr>
        </p:nvPicPr>
        <p:blipFill rotWithShape="1">
          <a:blip r:embed="rId3"/>
          <a:srcRect l="17406" t="20247" r="11604" b="22943"/>
          <a:stretch/>
        </p:blipFill>
        <p:spPr bwMode="auto">
          <a:xfrm>
            <a:off x="395536" y="2852936"/>
            <a:ext cx="4038600" cy="18250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0388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200" y="457200"/>
            <a:ext cx="8229600" cy="1143000"/>
          </a:xfrm>
        </p:spPr>
        <p:txBody>
          <a:bodyPr/>
          <a:lstStyle/>
          <a:p>
            <a:r>
              <a:rPr lang="es-EC" dirty="0" smtClean="0"/>
              <a:t>CONDICIONES DEL PROYECTO</a:t>
            </a:r>
            <a:endParaRPr lang="es-EC" dirty="0"/>
          </a:p>
        </p:txBody>
      </p:sp>
      <p:sp>
        <p:nvSpPr>
          <p:cNvPr id="3" name="2 Marcador de contenido"/>
          <p:cNvSpPr>
            <a:spLocks noGrp="1"/>
          </p:cNvSpPr>
          <p:nvPr>
            <p:ph idx="1"/>
          </p:nvPr>
        </p:nvSpPr>
        <p:spPr/>
        <p:txBody>
          <a:bodyPr>
            <a:normAutofit fontScale="92500"/>
          </a:bodyPr>
          <a:lstStyle/>
          <a:p>
            <a:r>
              <a:rPr lang="es-EC" dirty="0" smtClean="0"/>
              <a:t>Aire en condiciones estándar.</a:t>
            </a:r>
          </a:p>
          <a:p>
            <a:r>
              <a:rPr lang="es-EC" dirty="0" smtClean="0"/>
              <a:t>Proceso a presión constate.</a:t>
            </a:r>
          </a:p>
          <a:p>
            <a:r>
              <a:rPr lang="es-EC" dirty="0" smtClean="0"/>
              <a:t>Presión atmosférica 72.32 kPa</a:t>
            </a:r>
          </a:p>
          <a:p>
            <a:r>
              <a:rPr lang="es-EC" dirty="0" smtClean="0"/>
              <a:t>Condiciones promedio invierno 14ºC y 90% HR</a:t>
            </a:r>
          </a:p>
          <a:p>
            <a:r>
              <a:rPr lang="es-EC" dirty="0" smtClean="0"/>
              <a:t>Condiciones promedio verano 22ºC y 40% HR </a:t>
            </a:r>
          </a:p>
          <a:p>
            <a:r>
              <a:rPr lang="es-EC" dirty="0" smtClean="0"/>
              <a:t>Velocidad promedio del aire atmosférico 2 m/s.</a:t>
            </a:r>
          </a:p>
          <a:p>
            <a:r>
              <a:rPr lang="es-EC" dirty="0" smtClean="0"/>
              <a:t>Temperatura de rocío máxima y mínima </a:t>
            </a:r>
            <a:r>
              <a:rPr lang="es-EC" dirty="0" smtClean="0"/>
              <a:t>10ºC </a:t>
            </a:r>
            <a:r>
              <a:rPr lang="es-EC" dirty="0" smtClean="0"/>
              <a:t>y </a:t>
            </a:r>
            <a:r>
              <a:rPr lang="es-EC" dirty="0" smtClean="0"/>
              <a:t>7ºC, </a:t>
            </a:r>
            <a:r>
              <a:rPr lang="es-EC" dirty="0" smtClean="0"/>
              <a:t>respectivamente. </a:t>
            </a:r>
            <a:endParaRPr lang="es-EC" dirty="0"/>
          </a:p>
        </p:txBody>
      </p:sp>
    </p:spTree>
    <p:extLst>
      <p:ext uri="{BB962C8B-B14F-4D97-AF65-F5344CB8AC3E}">
        <p14:creationId xmlns:p14="http://schemas.microsoft.com/office/powerpoint/2010/main" val="32850928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379771"/>
            <a:ext cx="8229600" cy="1143000"/>
          </a:xfrm>
        </p:spPr>
        <p:txBody>
          <a:bodyPr/>
          <a:lstStyle/>
          <a:p>
            <a:r>
              <a:rPr lang="es-EC" dirty="0" smtClean="0"/>
              <a:t>PROCESO DE SECADO</a:t>
            </a:r>
            <a:endParaRPr lang="es-EC" dirty="0"/>
          </a:p>
        </p:txBody>
      </p:sp>
      <p:pic>
        <p:nvPicPr>
          <p:cNvPr id="6" name="Imagen 5"/>
          <p:cNvPicPr>
            <a:picLocks noChangeAspect="1"/>
          </p:cNvPicPr>
          <p:nvPr/>
        </p:nvPicPr>
        <p:blipFill rotWithShape="1">
          <a:blip r:embed="rId3"/>
          <a:srcRect l="9421" t="11610" r="19983" b="7673"/>
          <a:stretch/>
        </p:blipFill>
        <p:spPr>
          <a:xfrm>
            <a:off x="1619671" y="1522771"/>
            <a:ext cx="5904656" cy="3812455"/>
          </a:xfrm>
          <a:prstGeom prst="rect">
            <a:avLst/>
          </a:prstGeom>
        </p:spPr>
      </p:pic>
    </p:spTree>
    <p:extLst>
      <p:ext uri="{BB962C8B-B14F-4D97-AF65-F5344CB8AC3E}">
        <p14:creationId xmlns:p14="http://schemas.microsoft.com/office/powerpoint/2010/main" val="2056018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93188" y="729456"/>
            <a:ext cx="8229600" cy="1143000"/>
          </a:xfrm>
        </p:spPr>
        <p:txBody>
          <a:bodyPr>
            <a:normAutofit fontScale="90000"/>
          </a:bodyPr>
          <a:lstStyle/>
          <a:p>
            <a:r>
              <a:rPr lang="es-EC" dirty="0" smtClean="0"/>
              <a:t>REDISEÑO E IMPLEMENTACIÓN SISTEMA DE VENTILACIÓN</a:t>
            </a:r>
            <a:endParaRPr lang="es-EC" dirty="0"/>
          </a:p>
        </p:txBody>
      </p:sp>
      <p:sp>
        <p:nvSpPr>
          <p:cNvPr id="3" name="2 Marcador de contenido"/>
          <p:cNvSpPr>
            <a:spLocks noGrp="1"/>
          </p:cNvSpPr>
          <p:nvPr>
            <p:ph idx="1"/>
          </p:nvPr>
        </p:nvSpPr>
        <p:spPr>
          <a:xfrm>
            <a:off x="457200" y="1872456"/>
            <a:ext cx="8229600" cy="4525963"/>
          </a:xfrm>
        </p:spPr>
        <p:txBody>
          <a:bodyPr/>
          <a:lstStyle/>
          <a:p>
            <a:r>
              <a:rPr lang="es-EC" dirty="0" smtClean="0"/>
              <a:t>Diseño de ductos </a:t>
            </a:r>
          </a:p>
          <a:p>
            <a:r>
              <a:rPr lang="es-EC" dirty="0" smtClean="0"/>
              <a:t>Cálculo de pérdidas de carga (diseño y rediseño)</a:t>
            </a:r>
          </a:p>
          <a:p>
            <a:r>
              <a:rPr lang="es-EC" dirty="0" smtClean="0"/>
              <a:t>Simulación de flujo</a:t>
            </a:r>
          </a:p>
          <a:p>
            <a:r>
              <a:rPr lang="es-EC" dirty="0" smtClean="0"/>
              <a:t>Selección de equipos </a:t>
            </a:r>
          </a:p>
          <a:p>
            <a:r>
              <a:rPr lang="es-EC" dirty="0" smtClean="0"/>
              <a:t>Selección de accesorios </a:t>
            </a:r>
          </a:p>
          <a:p>
            <a:r>
              <a:rPr lang="es-EC" dirty="0" smtClean="0"/>
              <a:t>Montaje de equipos</a:t>
            </a:r>
            <a:endParaRPr lang="es-EC" dirty="0"/>
          </a:p>
        </p:txBody>
      </p:sp>
    </p:spTree>
    <p:extLst>
      <p:ext uri="{BB962C8B-B14F-4D97-AF65-F5344CB8AC3E}">
        <p14:creationId xmlns:p14="http://schemas.microsoft.com/office/powerpoint/2010/main" val="1540922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0994" y="544514"/>
            <a:ext cx="8229600" cy="1143000"/>
          </a:xfrm>
        </p:spPr>
        <p:txBody>
          <a:bodyPr/>
          <a:lstStyle/>
          <a:p>
            <a:r>
              <a:rPr lang="es-EC" dirty="0" smtClean="0"/>
              <a:t>Diseño antiguo</a:t>
            </a:r>
            <a:endParaRPr lang="es-EC" dirty="0"/>
          </a:p>
        </p:txBody>
      </p:sp>
      <p:pic>
        <p:nvPicPr>
          <p:cNvPr id="5" name="4 Imagen"/>
          <p:cNvPicPr/>
          <p:nvPr/>
        </p:nvPicPr>
        <p:blipFill rotWithShape="1">
          <a:blip r:embed="rId3"/>
          <a:srcRect l="24892" t="23373" r="23667" b="21756"/>
          <a:stretch/>
        </p:blipFill>
        <p:spPr>
          <a:xfrm>
            <a:off x="457200" y="1687514"/>
            <a:ext cx="4978896" cy="3421938"/>
          </a:xfrm>
          <a:prstGeom prst="rect">
            <a:avLst/>
          </a:prstGeom>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7069" t="28674" r="34402" b="53819"/>
          <a:stretch/>
        </p:blipFill>
        <p:spPr bwMode="auto">
          <a:xfrm>
            <a:off x="5436096" y="1687514"/>
            <a:ext cx="2952328" cy="342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0903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71024" y="469875"/>
            <a:ext cx="8229600" cy="1143000"/>
          </a:xfrm>
        </p:spPr>
        <p:txBody>
          <a:bodyPr/>
          <a:lstStyle/>
          <a:p>
            <a:r>
              <a:rPr lang="es-EC" dirty="0" smtClean="0"/>
              <a:t>Bases del diseño </a:t>
            </a:r>
            <a:endParaRPr lang="es-EC" dirty="0"/>
          </a:p>
        </p:txBody>
      </p:sp>
      <p:sp>
        <p:nvSpPr>
          <p:cNvPr id="3" name="2 Marcador de contenido"/>
          <p:cNvSpPr>
            <a:spLocks noGrp="1"/>
          </p:cNvSpPr>
          <p:nvPr>
            <p:ph idx="1"/>
          </p:nvPr>
        </p:nvSpPr>
        <p:spPr/>
        <p:txBody>
          <a:bodyPr/>
          <a:lstStyle/>
          <a:p>
            <a:r>
              <a:rPr lang="es-EC" dirty="0" smtClean="0"/>
              <a:t>Velocidad a través de la pila 2 m/s</a:t>
            </a:r>
          </a:p>
          <a:p>
            <a:r>
              <a:rPr lang="es-EC" dirty="0" smtClean="0"/>
              <a:t>Distribución de aire caliente con ventilador centrífugo de 10.24 m^3/s (21696 CFM).</a:t>
            </a:r>
          </a:p>
          <a:p>
            <a:r>
              <a:rPr lang="es-EC" dirty="0" smtClean="0"/>
              <a:t>Área de la pila de madera (1.71 m^2). </a:t>
            </a:r>
          </a:p>
          <a:p>
            <a:r>
              <a:rPr lang="es-EC" dirty="0" smtClean="0"/>
              <a:t>Volumen del horno 107.1 m^3.</a:t>
            </a:r>
          </a:p>
          <a:p>
            <a:r>
              <a:rPr lang="es-EC" dirty="0" smtClean="0"/>
              <a:t>Volumen de madera 45 m^3.</a:t>
            </a:r>
          </a:p>
          <a:p>
            <a:r>
              <a:rPr lang="es-EC" dirty="0" smtClean="0"/>
              <a:t>Diseño a pérdida constante.    </a:t>
            </a:r>
            <a:endParaRPr lang="es-EC" dirty="0"/>
          </a:p>
        </p:txBody>
      </p:sp>
    </p:spTree>
    <p:extLst>
      <p:ext uri="{BB962C8B-B14F-4D97-AF65-F5344CB8AC3E}">
        <p14:creationId xmlns:p14="http://schemas.microsoft.com/office/powerpoint/2010/main" val="394050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Propuestas del diseño</a:t>
            </a:r>
            <a:endParaRPr lang="es-EC" dirty="0"/>
          </a:p>
        </p:txBody>
      </p:sp>
      <p:pic>
        <p:nvPicPr>
          <p:cNvPr id="5" name="4 Imagen"/>
          <p:cNvPicPr/>
          <p:nvPr/>
        </p:nvPicPr>
        <p:blipFill rotWithShape="1">
          <a:blip r:embed="rId3"/>
          <a:srcRect t="19842" r="50000" b="20029"/>
          <a:stretch/>
        </p:blipFill>
        <p:spPr bwMode="auto">
          <a:xfrm>
            <a:off x="755576" y="1510179"/>
            <a:ext cx="2805112" cy="1905000"/>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4"/>
          <a:srcRect t="20086" r="50000" b="20086"/>
          <a:stretch/>
        </p:blipFill>
        <p:spPr bwMode="auto">
          <a:xfrm>
            <a:off x="777356" y="3894601"/>
            <a:ext cx="2805112" cy="1895475"/>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5"/>
          <a:srcRect t="20143" r="47752" b="19728"/>
          <a:stretch/>
        </p:blipFill>
        <p:spPr bwMode="auto">
          <a:xfrm>
            <a:off x="5226165" y="1510179"/>
            <a:ext cx="2931237" cy="1905000"/>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6"/>
          <a:srcRect l="-98" t="19034" r="50098" b="19034"/>
          <a:stretch/>
        </p:blipFill>
        <p:spPr bwMode="auto">
          <a:xfrm>
            <a:off x="5216855" y="3827926"/>
            <a:ext cx="2805112" cy="19621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7121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884028"/>
            <a:ext cx="8229600" cy="1143000"/>
          </a:xfrm>
        </p:spPr>
        <p:txBody>
          <a:bodyPr/>
          <a:lstStyle/>
          <a:p>
            <a:r>
              <a:rPr lang="es-EC" dirty="0" smtClean="0"/>
              <a:t>OBJETIVO GENERAL </a:t>
            </a:r>
            <a:endParaRPr lang="es-EC" dirty="0"/>
          </a:p>
        </p:txBody>
      </p:sp>
      <p:sp>
        <p:nvSpPr>
          <p:cNvPr id="3" name="2 Marcador de contenido"/>
          <p:cNvSpPr>
            <a:spLocks noGrp="1"/>
          </p:cNvSpPr>
          <p:nvPr>
            <p:ph idx="1"/>
          </p:nvPr>
        </p:nvSpPr>
        <p:spPr>
          <a:xfrm>
            <a:off x="457199" y="2327274"/>
            <a:ext cx="8229600" cy="4525963"/>
          </a:xfrm>
        </p:spPr>
        <p:txBody>
          <a:bodyPr/>
          <a:lstStyle/>
          <a:p>
            <a:pPr algn="just"/>
            <a:r>
              <a:rPr lang="es-EC" dirty="0" smtClean="0"/>
              <a:t>Identificar, analizar y solucionar los problemas existentes en el horno convencional, de secado artificial, para madera de “chanul”, con corte de tabloncillo perteneciente a la empresa PROMARA CIA. LTDA.  </a:t>
            </a:r>
            <a:endParaRPr lang="es-EC" dirty="0"/>
          </a:p>
        </p:txBody>
      </p:sp>
    </p:spTree>
    <p:extLst>
      <p:ext uri="{BB962C8B-B14F-4D97-AF65-F5344CB8AC3E}">
        <p14:creationId xmlns:p14="http://schemas.microsoft.com/office/powerpoint/2010/main" val="386235304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692696"/>
            <a:ext cx="8229600" cy="1143000"/>
          </a:xfrm>
        </p:spPr>
        <p:txBody>
          <a:bodyPr>
            <a:normAutofit fontScale="90000"/>
          </a:bodyPr>
          <a:lstStyle/>
          <a:p>
            <a:r>
              <a:rPr lang="es-EC" dirty="0" smtClean="0"/>
              <a:t>Diseño conceptual</a:t>
            </a:r>
            <a:br>
              <a:rPr lang="es-EC" dirty="0" smtClean="0"/>
            </a:br>
            <a:endParaRPr lang="es-EC" dirty="0"/>
          </a:p>
        </p:txBody>
      </p:sp>
      <p:pic>
        <p:nvPicPr>
          <p:cNvPr id="5" name="4 Imagen"/>
          <p:cNvPicPr/>
          <p:nvPr/>
        </p:nvPicPr>
        <p:blipFill rotWithShape="1">
          <a:blip r:embed="rId3"/>
          <a:srcRect t="19241" b="20931"/>
          <a:stretch/>
        </p:blipFill>
        <p:spPr bwMode="auto">
          <a:xfrm>
            <a:off x="719572" y="1448780"/>
            <a:ext cx="7704856" cy="39604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847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620688"/>
            <a:ext cx="8229600" cy="1143000"/>
          </a:xfrm>
        </p:spPr>
        <p:txBody>
          <a:bodyPr/>
          <a:lstStyle/>
          <a:p>
            <a:r>
              <a:rPr lang="es-EC" dirty="0" smtClean="0"/>
              <a:t>Diseño alternativo</a:t>
            </a:r>
            <a:endParaRPr lang="es-EC" dirty="0"/>
          </a:p>
        </p:txBody>
      </p:sp>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319" t="25906" r="18419" b="15302"/>
          <a:stretch/>
        </p:blipFill>
        <p:spPr bwMode="auto">
          <a:xfrm>
            <a:off x="422855" y="1968284"/>
            <a:ext cx="4773736" cy="335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rotWithShape="1">
          <a:blip r:embed="rId4"/>
          <a:srcRect l="56671" t="55906" r="31100" b="22438"/>
          <a:stretch/>
        </p:blipFill>
        <p:spPr>
          <a:xfrm>
            <a:off x="5617339" y="1968283"/>
            <a:ext cx="3353479" cy="3353479"/>
          </a:xfrm>
          <a:prstGeom prst="rect">
            <a:avLst/>
          </a:prstGeom>
        </p:spPr>
      </p:pic>
    </p:spTree>
    <p:extLst>
      <p:ext uri="{BB962C8B-B14F-4D97-AF65-F5344CB8AC3E}">
        <p14:creationId xmlns:p14="http://schemas.microsoft.com/office/powerpoint/2010/main" val="2341234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Simulación sistema de ventilación</a:t>
            </a:r>
            <a:endParaRPr lang="es-EC" dirty="0"/>
          </a:p>
        </p:txBody>
      </p:sp>
      <p:pic>
        <p:nvPicPr>
          <p:cNvPr id="5" name="4 Imagen"/>
          <p:cNvPicPr/>
          <p:nvPr/>
        </p:nvPicPr>
        <p:blipFill rotWithShape="1">
          <a:blip r:embed="rId3"/>
          <a:srcRect l="19694" t="18640" b="12513"/>
          <a:stretch/>
        </p:blipFill>
        <p:spPr bwMode="auto">
          <a:xfrm>
            <a:off x="1043608" y="1247775"/>
            <a:ext cx="3744416" cy="1243965"/>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4"/>
          <a:srcRect l="19864" t="57122" r="7131" b="11010"/>
          <a:stretch/>
        </p:blipFill>
        <p:spPr bwMode="auto">
          <a:xfrm>
            <a:off x="1766887" y="4509120"/>
            <a:ext cx="5610225" cy="1382395"/>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5"/>
          <a:srcRect l="19941" t="19062" b="11563"/>
          <a:stretch/>
        </p:blipFill>
        <p:spPr bwMode="auto">
          <a:xfrm>
            <a:off x="5940152" y="1247775"/>
            <a:ext cx="2543175" cy="1243965"/>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6"/>
          <a:srcRect l="19841" t="17717" b="12012"/>
          <a:stretch/>
        </p:blipFill>
        <p:spPr bwMode="auto">
          <a:xfrm>
            <a:off x="6059532" y="3068960"/>
            <a:ext cx="2423795" cy="1200150"/>
          </a:xfrm>
          <a:prstGeom prst="rect">
            <a:avLst/>
          </a:prstGeom>
          <a:ln>
            <a:noFill/>
          </a:ln>
          <a:extLst>
            <a:ext uri="{53640926-AAD7-44D8-BBD7-CCE9431645EC}">
              <a14:shadowObscured xmlns:a14="http://schemas.microsoft.com/office/drawing/2010/main"/>
            </a:ext>
          </a:extLst>
        </p:spPr>
      </p:pic>
      <p:pic>
        <p:nvPicPr>
          <p:cNvPr id="10" name="9 Imagen" descr="D:\Simulación TESIS\Pruebas\Sistema de ventilación\Imágenes\diseño1\13.1 (3).bm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08" y="3000340"/>
            <a:ext cx="3744416" cy="1268770"/>
          </a:xfrm>
          <a:prstGeom prst="rect">
            <a:avLst/>
          </a:prstGeom>
          <a:noFill/>
          <a:ln>
            <a:noFill/>
          </a:ln>
        </p:spPr>
      </p:pic>
    </p:spTree>
    <p:extLst>
      <p:ext uri="{BB962C8B-B14F-4D97-AF65-F5344CB8AC3E}">
        <p14:creationId xmlns:p14="http://schemas.microsoft.com/office/powerpoint/2010/main" val="2332258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457200"/>
            <a:ext cx="8229600" cy="1143000"/>
          </a:xfrm>
        </p:spPr>
        <p:txBody>
          <a:bodyPr/>
          <a:lstStyle/>
          <a:p>
            <a:r>
              <a:rPr lang="es-EC" dirty="0" smtClean="0"/>
              <a:t>Accesorios Implementación</a:t>
            </a:r>
            <a:endParaRPr lang="es-EC" dirty="0"/>
          </a:p>
        </p:txBody>
      </p:sp>
      <p:sp>
        <p:nvSpPr>
          <p:cNvPr id="3" name="2 Marcador de contenido"/>
          <p:cNvSpPr>
            <a:spLocks noGrp="1"/>
          </p:cNvSpPr>
          <p:nvPr>
            <p:ph idx="1"/>
          </p:nvPr>
        </p:nvSpPr>
        <p:spPr/>
        <p:txBody>
          <a:bodyPr>
            <a:normAutofit fontScale="77500" lnSpcReduction="20000"/>
          </a:bodyPr>
          <a:lstStyle/>
          <a:p>
            <a:r>
              <a:rPr lang="es-EC" dirty="0" smtClean="0"/>
              <a:t>Codo de acero galvanizado 280x600. (1)</a:t>
            </a:r>
          </a:p>
          <a:p>
            <a:r>
              <a:rPr lang="es-EC" dirty="0" smtClean="0"/>
              <a:t>Difusor de acero galvanizado 280x600 a 300x600. (1)</a:t>
            </a:r>
          </a:p>
          <a:p>
            <a:r>
              <a:rPr lang="es-EC" dirty="0" smtClean="0"/>
              <a:t>Ducto rectangular de acero galvanizado 300x600. (1)</a:t>
            </a:r>
          </a:p>
          <a:p>
            <a:r>
              <a:rPr lang="es-EC" dirty="0" smtClean="0"/>
              <a:t>Codo acero galvanizado sin radio interior 200x300. (2)</a:t>
            </a:r>
          </a:p>
          <a:p>
            <a:r>
              <a:rPr lang="es-EC" dirty="0" smtClean="0"/>
              <a:t>Codo ordinario de acero galvanizado, relación R/D =1.25, 200x300. (1)</a:t>
            </a:r>
          </a:p>
          <a:p>
            <a:r>
              <a:rPr lang="es-EC" dirty="0" smtClean="0"/>
              <a:t>Ducto rectangular de acero galvanizado 200x300. (2)</a:t>
            </a:r>
          </a:p>
          <a:p>
            <a:r>
              <a:rPr lang="es-EC" dirty="0" smtClean="0"/>
              <a:t>Codo ordinario rectangular de acero galvanizado 200x300.  (2)</a:t>
            </a:r>
          </a:p>
          <a:p>
            <a:r>
              <a:rPr lang="es-EC" dirty="0" smtClean="0"/>
              <a:t>Ducto rectangular de acero galvanizado 200x300. (2)</a:t>
            </a:r>
          </a:p>
          <a:p>
            <a:r>
              <a:rPr lang="es-EC" dirty="0" smtClean="0"/>
              <a:t>Difusor de acero galvanizado 200x300 a 200x600. (2)</a:t>
            </a:r>
          </a:p>
          <a:p>
            <a:r>
              <a:rPr lang="es-EC" dirty="0" smtClean="0"/>
              <a:t>Difusor de acero galvanizado 200x300 a 300x600. (1)</a:t>
            </a:r>
            <a:endParaRPr lang="es-EC" dirty="0"/>
          </a:p>
        </p:txBody>
      </p:sp>
    </p:spTree>
    <p:extLst>
      <p:ext uri="{BB962C8B-B14F-4D97-AF65-F5344CB8AC3E}">
        <p14:creationId xmlns:p14="http://schemas.microsoft.com/office/powerpoint/2010/main" val="36833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Ingeniería de detalle</a:t>
            </a:r>
            <a:endParaRPr lang="es-EC" dirty="0"/>
          </a:p>
        </p:txBody>
      </p:sp>
      <p:pic>
        <p:nvPicPr>
          <p:cNvPr id="5" name="4 Imagen"/>
          <p:cNvPicPr/>
          <p:nvPr/>
        </p:nvPicPr>
        <p:blipFill rotWithShape="1">
          <a:blip r:embed="rId3"/>
          <a:srcRect t="19541" b="19728"/>
          <a:stretch/>
        </p:blipFill>
        <p:spPr bwMode="auto">
          <a:xfrm>
            <a:off x="683569" y="1700808"/>
            <a:ext cx="4536504" cy="1203970"/>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4"/>
          <a:srcRect t="19541" b="19428"/>
          <a:stretch/>
        </p:blipFill>
        <p:spPr bwMode="auto">
          <a:xfrm>
            <a:off x="4463942" y="3048728"/>
            <a:ext cx="4389289" cy="1182812"/>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5"/>
          <a:srcRect t="18940" b="19127"/>
          <a:stretch/>
        </p:blipFill>
        <p:spPr bwMode="auto">
          <a:xfrm>
            <a:off x="701021" y="4437112"/>
            <a:ext cx="4677321" cy="1182812"/>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6"/>
          <a:srcRect t="19241" b="19127"/>
          <a:stretch/>
        </p:blipFill>
        <p:spPr bwMode="auto">
          <a:xfrm>
            <a:off x="5519763" y="1700808"/>
            <a:ext cx="3329579" cy="1203970"/>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7"/>
          <a:srcRect t="19241" b="19728"/>
          <a:stretch/>
        </p:blipFill>
        <p:spPr bwMode="auto">
          <a:xfrm>
            <a:off x="243821" y="3071072"/>
            <a:ext cx="3942987" cy="1167470"/>
          </a:xfrm>
          <a:prstGeom prst="rect">
            <a:avLst/>
          </a:prstGeom>
          <a:ln>
            <a:noFill/>
          </a:ln>
          <a:extLst>
            <a:ext uri="{53640926-AAD7-44D8-BBD7-CCE9431645EC}">
              <a14:shadowObscured xmlns:a14="http://schemas.microsoft.com/office/drawing/2010/main"/>
            </a:ext>
          </a:extLst>
        </p:spPr>
      </p:pic>
      <p:pic>
        <p:nvPicPr>
          <p:cNvPr id="1229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40" t="24030" r="37464" b="20050"/>
          <a:stretch/>
        </p:blipFill>
        <p:spPr bwMode="auto">
          <a:xfrm>
            <a:off x="6086430" y="4484749"/>
            <a:ext cx="2196243" cy="113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897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Montaje Ductos</a:t>
            </a:r>
            <a:endParaRPr lang="es-EC" dirty="0"/>
          </a:p>
        </p:txBody>
      </p:sp>
      <p:sp>
        <p:nvSpPr>
          <p:cNvPr id="6" name="5 Marcador de contenido"/>
          <p:cNvSpPr>
            <a:spLocks noGrp="1"/>
          </p:cNvSpPr>
          <p:nvPr>
            <p:ph sz="half" idx="2"/>
          </p:nvPr>
        </p:nvSpPr>
        <p:spPr/>
        <p:txBody>
          <a:bodyPr>
            <a:normAutofit fontScale="92500" lnSpcReduction="10000"/>
          </a:bodyPr>
          <a:lstStyle/>
          <a:p>
            <a:r>
              <a:rPr lang="es-EC" dirty="0" smtClean="0"/>
              <a:t>Anclaje a paredes y techo.</a:t>
            </a:r>
          </a:p>
          <a:p>
            <a:r>
              <a:rPr lang="es-EC" dirty="0" smtClean="0"/>
              <a:t>Amortiguamiento de caucho entre soporte y ducto. </a:t>
            </a:r>
          </a:p>
          <a:p>
            <a:r>
              <a:rPr lang="es-EC" dirty="0" smtClean="0"/>
              <a:t>Para conductos verticales 8 m entre soportes (UNE 100- 104 -84).</a:t>
            </a:r>
          </a:p>
          <a:p>
            <a:r>
              <a:rPr lang="es-EC" dirty="0" smtClean="0"/>
              <a:t>Nivelación en conductos verticales u horizontales.</a:t>
            </a:r>
          </a:p>
          <a:p>
            <a:r>
              <a:rPr lang="es-EC" dirty="0" smtClean="0"/>
              <a:t>Distancia de anclaje regulable. </a:t>
            </a:r>
            <a:endParaRPr lang="es-EC" dirty="0"/>
          </a:p>
        </p:txBody>
      </p:sp>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12" t="23667" r="19188" b="20042"/>
          <a:stretch/>
        </p:blipFill>
        <p:spPr bwMode="auto">
          <a:xfrm>
            <a:off x="751124" y="2204864"/>
            <a:ext cx="3470123" cy="289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954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Montaje Equipos </a:t>
            </a:r>
            <a:endParaRPr lang="es-EC" dirty="0"/>
          </a:p>
        </p:txBody>
      </p:sp>
      <p:pic>
        <p:nvPicPr>
          <p:cNvPr id="6" name="Imagen 5"/>
          <p:cNvPicPr>
            <a:picLocks noChangeAspect="1"/>
          </p:cNvPicPr>
          <p:nvPr/>
        </p:nvPicPr>
        <p:blipFill>
          <a:blip r:embed="rId3"/>
          <a:stretch>
            <a:fillRect/>
          </a:stretch>
        </p:blipFill>
        <p:spPr>
          <a:xfrm>
            <a:off x="683568" y="1698777"/>
            <a:ext cx="4054215" cy="2954359"/>
          </a:xfrm>
          <a:prstGeom prst="rect">
            <a:avLst/>
          </a:prstGeom>
        </p:spPr>
      </p:pic>
      <p:pic>
        <p:nvPicPr>
          <p:cNvPr id="7" name="Imagen 6"/>
          <p:cNvPicPr>
            <a:picLocks noChangeAspect="1"/>
          </p:cNvPicPr>
          <p:nvPr/>
        </p:nvPicPr>
        <p:blipFill>
          <a:blip r:embed="rId4"/>
          <a:stretch>
            <a:fillRect/>
          </a:stretch>
        </p:blipFill>
        <p:spPr>
          <a:xfrm>
            <a:off x="5767356" y="1952948"/>
            <a:ext cx="2261726" cy="2446015"/>
          </a:xfrm>
          <a:prstGeom prst="rect">
            <a:avLst/>
          </a:prstGeom>
        </p:spPr>
      </p:pic>
    </p:spTree>
    <p:extLst>
      <p:ext uri="{BB962C8B-B14F-4D97-AF65-F5344CB8AC3E}">
        <p14:creationId xmlns:p14="http://schemas.microsoft.com/office/powerpoint/2010/main" val="947994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761618"/>
            <a:ext cx="8229600" cy="1143000"/>
          </a:xfrm>
        </p:spPr>
        <p:txBody>
          <a:bodyPr>
            <a:normAutofit fontScale="90000"/>
          </a:bodyPr>
          <a:lstStyle/>
          <a:p>
            <a:r>
              <a:rPr lang="es-EC" dirty="0" smtClean="0"/>
              <a:t>REDISEÑO E IMPLEMENTACIÓN SISTEMA DE HUMIDIFICACIÓN</a:t>
            </a:r>
            <a:endParaRPr lang="es-EC" dirty="0"/>
          </a:p>
        </p:txBody>
      </p:sp>
      <p:sp>
        <p:nvSpPr>
          <p:cNvPr id="3" name="2 Marcador de contenido"/>
          <p:cNvSpPr>
            <a:spLocks noGrp="1"/>
          </p:cNvSpPr>
          <p:nvPr>
            <p:ph idx="1"/>
          </p:nvPr>
        </p:nvSpPr>
        <p:spPr>
          <a:xfrm>
            <a:off x="466953" y="2132856"/>
            <a:ext cx="8229600" cy="4525963"/>
          </a:xfrm>
        </p:spPr>
        <p:txBody>
          <a:bodyPr/>
          <a:lstStyle/>
          <a:p>
            <a:r>
              <a:rPr lang="es-EC" dirty="0" smtClean="0"/>
              <a:t>Diseño del sistema de abastecimiento.</a:t>
            </a:r>
          </a:p>
          <a:p>
            <a:r>
              <a:rPr lang="es-EC" dirty="0" smtClean="0"/>
              <a:t>Selección de material para tubería </a:t>
            </a:r>
          </a:p>
          <a:p>
            <a:r>
              <a:rPr lang="es-EC" dirty="0" smtClean="0"/>
              <a:t>Selección de equipos.</a:t>
            </a:r>
          </a:p>
          <a:p>
            <a:r>
              <a:rPr lang="es-EC" dirty="0" smtClean="0"/>
              <a:t>Selección de accesorios para humidificación.</a:t>
            </a:r>
          </a:p>
          <a:p>
            <a:r>
              <a:rPr lang="es-EC" dirty="0" smtClean="0"/>
              <a:t>Cálculo de pérdidas en tubería (diseño y rediseño).</a:t>
            </a:r>
          </a:p>
          <a:p>
            <a:r>
              <a:rPr lang="es-EC" dirty="0" smtClean="0"/>
              <a:t>Montaje de equipos y accesorios. </a:t>
            </a:r>
            <a:endParaRPr lang="es-EC" dirty="0"/>
          </a:p>
        </p:txBody>
      </p:sp>
    </p:spTree>
    <p:extLst>
      <p:ext uri="{BB962C8B-B14F-4D97-AF65-F5344CB8AC3E}">
        <p14:creationId xmlns:p14="http://schemas.microsoft.com/office/powerpoint/2010/main" val="449034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Diseño Antiguo</a:t>
            </a:r>
            <a:endParaRPr lang="es-EC"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417638"/>
            <a:ext cx="2736304" cy="2052228"/>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717032"/>
            <a:ext cx="2736304" cy="2052228"/>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856" y="1417638"/>
            <a:ext cx="2736304" cy="2052228"/>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4856" y="3717032"/>
            <a:ext cx="2736304" cy="2052228"/>
          </a:xfrm>
          <a:prstGeom prst="rect">
            <a:avLst/>
          </a:prstGeom>
        </p:spPr>
      </p:pic>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35826" t="15350" r="13381" b="27951"/>
          <a:stretch/>
        </p:blipFill>
        <p:spPr>
          <a:xfrm>
            <a:off x="6763895" y="1539465"/>
            <a:ext cx="2160240" cy="1808573"/>
          </a:xfrm>
          <a:prstGeom prst="rect">
            <a:avLst/>
          </a:prstGeom>
        </p:spPr>
      </p:pic>
    </p:spTree>
    <p:extLst>
      <p:ext uri="{BB962C8B-B14F-4D97-AF65-F5344CB8AC3E}">
        <p14:creationId xmlns:p14="http://schemas.microsoft.com/office/powerpoint/2010/main" val="15626263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Diseño Antiguo (P&amp;ID)</a:t>
            </a:r>
            <a:endParaRPr lang="es-EC" dirty="0"/>
          </a:p>
        </p:txBody>
      </p:sp>
      <p:pic>
        <p:nvPicPr>
          <p:cNvPr id="5" name="Imagen 4"/>
          <p:cNvPicPr>
            <a:picLocks noChangeAspect="1"/>
          </p:cNvPicPr>
          <p:nvPr/>
        </p:nvPicPr>
        <p:blipFill rotWithShape="1">
          <a:blip r:embed="rId3"/>
          <a:srcRect l="13868" t="6688" r="32212" b="6688"/>
          <a:stretch/>
        </p:blipFill>
        <p:spPr>
          <a:xfrm>
            <a:off x="1403648" y="1417638"/>
            <a:ext cx="4010024" cy="3637959"/>
          </a:xfrm>
          <a:prstGeom prst="rect">
            <a:avLst/>
          </a:prstGeom>
        </p:spPr>
      </p:pic>
      <p:pic>
        <p:nvPicPr>
          <p:cNvPr id="6" name="Imagen 5"/>
          <p:cNvPicPr>
            <a:picLocks noChangeAspect="1"/>
          </p:cNvPicPr>
          <p:nvPr/>
        </p:nvPicPr>
        <p:blipFill rotWithShape="1">
          <a:blip r:embed="rId4"/>
          <a:srcRect l="53891" t="15548" r="17759" b="23422"/>
          <a:stretch/>
        </p:blipFill>
        <p:spPr>
          <a:xfrm>
            <a:off x="6227576" y="2132856"/>
            <a:ext cx="1440160" cy="1750783"/>
          </a:xfrm>
          <a:prstGeom prst="rect">
            <a:avLst/>
          </a:prstGeom>
        </p:spPr>
      </p:pic>
    </p:spTree>
    <p:extLst>
      <p:ext uri="{BB962C8B-B14F-4D97-AF65-F5344CB8AC3E}">
        <p14:creationId xmlns:p14="http://schemas.microsoft.com/office/powerpoint/2010/main" val="3269970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536136"/>
            <a:ext cx="8229600" cy="1143000"/>
          </a:xfrm>
        </p:spPr>
        <p:txBody>
          <a:bodyPr>
            <a:normAutofit/>
          </a:bodyPr>
          <a:lstStyle/>
          <a:p>
            <a:r>
              <a:rPr lang="es-EC" dirty="0" smtClean="0"/>
              <a:t>OBJETIVOS ESPECÍFICOS</a:t>
            </a:r>
            <a:endParaRPr lang="es-EC" dirty="0"/>
          </a:p>
        </p:txBody>
      </p:sp>
      <p:sp>
        <p:nvSpPr>
          <p:cNvPr id="3" name="2 Marcador de contenido"/>
          <p:cNvSpPr>
            <a:spLocks noGrp="1"/>
          </p:cNvSpPr>
          <p:nvPr>
            <p:ph idx="1"/>
          </p:nvPr>
        </p:nvSpPr>
        <p:spPr>
          <a:xfrm>
            <a:off x="457199" y="1717455"/>
            <a:ext cx="8229600" cy="4525963"/>
          </a:xfrm>
        </p:spPr>
        <p:txBody>
          <a:bodyPr>
            <a:normAutofit fontScale="85000" lnSpcReduction="20000"/>
          </a:bodyPr>
          <a:lstStyle/>
          <a:p>
            <a:pPr algn="just"/>
            <a:r>
              <a:rPr lang="es-EC" dirty="0" smtClean="0"/>
              <a:t>Elaborar un informe técnico, a partir de una inspección visual, que muestre los problemas que se deben solucionar dentro del horno antes de la implementación de cualquier sistema adicional.</a:t>
            </a:r>
          </a:p>
          <a:p>
            <a:pPr algn="just"/>
            <a:r>
              <a:rPr lang="es-EC" dirty="0" smtClean="0"/>
              <a:t>Rediseñar e implementar los sistemas fundamentales que contiene un horno convencional de secado de madera, para cumplir el programa de secado recomendado por la (Junta de acuerdo de Cartagena, 1989) para la madera de “chanul”.     </a:t>
            </a:r>
          </a:p>
          <a:p>
            <a:pPr algn="just"/>
            <a:r>
              <a:rPr lang="es-EC" dirty="0" smtClean="0"/>
              <a:t>Reducir las fallas de secado que ocasionan el rechazo total de la pieza, en un 30%, en una carga de 2400 tabloncillos.</a:t>
            </a:r>
            <a:endParaRPr lang="es-EC" dirty="0"/>
          </a:p>
        </p:txBody>
      </p:sp>
    </p:spTree>
    <p:extLst>
      <p:ext uri="{BB962C8B-B14F-4D97-AF65-F5344CB8AC3E}">
        <p14:creationId xmlns:p14="http://schemas.microsoft.com/office/powerpoint/2010/main" val="3141599500"/>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Bases del diseño</a:t>
            </a:r>
            <a:endParaRPr lang="es-EC" dirty="0"/>
          </a:p>
        </p:txBody>
      </p:sp>
      <p:sp>
        <p:nvSpPr>
          <p:cNvPr id="3" name="2 Marcador de contenido"/>
          <p:cNvSpPr>
            <a:spLocks noGrp="1"/>
          </p:cNvSpPr>
          <p:nvPr>
            <p:ph idx="1"/>
          </p:nvPr>
        </p:nvSpPr>
        <p:spPr/>
        <p:txBody>
          <a:bodyPr/>
          <a:lstStyle/>
          <a:p>
            <a:r>
              <a:rPr lang="es-EC" dirty="0"/>
              <a:t>Humidificar aire de 10% a 90% de humedad relativa.</a:t>
            </a:r>
          </a:p>
          <a:p>
            <a:r>
              <a:rPr lang="es-EC" dirty="0"/>
              <a:t>Abastecer agua a 40 Celsius</a:t>
            </a:r>
            <a:r>
              <a:rPr lang="es-EC" dirty="0" smtClean="0"/>
              <a:t>.</a:t>
            </a:r>
          </a:p>
          <a:p>
            <a:r>
              <a:rPr lang="es-EC" dirty="0" smtClean="0"/>
              <a:t>Caudal de agua necesario 138 L/h.</a:t>
            </a:r>
          </a:p>
          <a:p>
            <a:r>
              <a:rPr lang="es-EC" dirty="0" smtClean="0"/>
              <a:t>Temperatura de accionamiento rociadores 40 Celsius.</a:t>
            </a:r>
          </a:p>
          <a:p>
            <a:r>
              <a:rPr lang="es-EC" dirty="0" smtClean="0"/>
              <a:t>Diseño cálculo de pérdidas constante.</a:t>
            </a:r>
          </a:p>
          <a:p>
            <a:r>
              <a:rPr lang="es-EC" dirty="0" smtClean="0"/>
              <a:t>Presión de operación rociadores 0.3 bar </a:t>
            </a:r>
            <a:endParaRPr lang="es-EC" dirty="0"/>
          </a:p>
          <a:p>
            <a:endParaRPr lang="es-EC" dirty="0"/>
          </a:p>
        </p:txBody>
      </p:sp>
    </p:spTree>
    <p:extLst>
      <p:ext uri="{BB962C8B-B14F-4D97-AF65-F5344CB8AC3E}">
        <p14:creationId xmlns:p14="http://schemas.microsoft.com/office/powerpoint/2010/main" val="29610862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Alternativas de diseño</a:t>
            </a:r>
            <a:endParaRPr lang="es-EC" dirty="0"/>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06" t="23061" r="27829" b="20258"/>
          <a:stretch/>
        </p:blipFill>
        <p:spPr bwMode="auto">
          <a:xfrm>
            <a:off x="1350202" y="1709744"/>
            <a:ext cx="7360667" cy="390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053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Diseño conceptual</a:t>
            </a:r>
            <a:endParaRPr lang="es-EC" dirty="0"/>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7" t="24354" r="933" b="11638"/>
          <a:stretch/>
        </p:blipFill>
        <p:spPr bwMode="auto">
          <a:xfrm>
            <a:off x="348603" y="1868864"/>
            <a:ext cx="8446794" cy="312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9203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Diagrama del proceso</a:t>
            </a:r>
            <a:endParaRPr lang="es-EC" dirty="0"/>
          </a:p>
        </p:txBody>
      </p:sp>
      <p:pic>
        <p:nvPicPr>
          <p:cNvPr id="4" name="Imagen 3"/>
          <p:cNvPicPr>
            <a:picLocks noChangeAspect="1"/>
          </p:cNvPicPr>
          <p:nvPr/>
        </p:nvPicPr>
        <p:blipFill rotWithShape="1">
          <a:blip r:embed="rId3"/>
          <a:srcRect l="10533" t="14837" r="38883" b="6688"/>
          <a:stretch/>
        </p:blipFill>
        <p:spPr>
          <a:xfrm>
            <a:off x="457200" y="1700808"/>
            <a:ext cx="4341182" cy="3803130"/>
          </a:xfrm>
          <a:prstGeom prst="rect">
            <a:avLst/>
          </a:prstGeom>
        </p:spPr>
      </p:pic>
      <p:pic>
        <p:nvPicPr>
          <p:cNvPr id="5" name="Imagen 4"/>
          <p:cNvPicPr>
            <a:picLocks noChangeAspect="1"/>
          </p:cNvPicPr>
          <p:nvPr/>
        </p:nvPicPr>
        <p:blipFill rotWithShape="1">
          <a:blip r:embed="rId4"/>
          <a:srcRect l="57227" t="36219" r="10532" b="34250"/>
          <a:stretch/>
        </p:blipFill>
        <p:spPr>
          <a:xfrm>
            <a:off x="5868144" y="1687514"/>
            <a:ext cx="2505878" cy="1296144"/>
          </a:xfrm>
          <a:prstGeom prst="rect">
            <a:avLst/>
          </a:prstGeom>
        </p:spPr>
      </p:pic>
      <p:pic>
        <p:nvPicPr>
          <p:cNvPr id="6" name="Imagen 5"/>
          <p:cNvPicPr>
            <a:picLocks noChangeAspect="1"/>
          </p:cNvPicPr>
          <p:nvPr/>
        </p:nvPicPr>
        <p:blipFill rotWithShape="1">
          <a:blip r:embed="rId5"/>
          <a:srcRect l="56670" t="39172" r="18315" b="25391"/>
          <a:stretch/>
        </p:blipFill>
        <p:spPr>
          <a:xfrm>
            <a:off x="6876256" y="3645024"/>
            <a:ext cx="1702587" cy="1362069"/>
          </a:xfrm>
          <a:prstGeom prst="rect">
            <a:avLst/>
          </a:prstGeom>
        </p:spPr>
      </p:pic>
      <p:pic>
        <p:nvPicPr>
          <p:cNvPr id="7" name="Imagen 6"/>
          <p:cNvPicPr>
            <a:picLocks noChangeAspect="1"/>
          </p:cNvPicPr>
          <p:nvPr/>
        </p:nvPicPr>
        <p:blipFill rotWithShape="1">
          <a:blip r:embed="rId6"/>
          <a:srcRect l="32768" t="49016" r="47777" b="32281"/>
          <a:stretch/>
        </p:blipFill>
        <p:spPr>
          <a:xfrm>
            <a:off x="4883432" y="3355325"/>
            <a:ext cx="1907774" cy="1035649"/>
          </a:xfrm>
          <a:prstGeom prst="rect">
            <a:avLst/>
          </a:prstGeom>
        </p:spPr>
      </p:pic>
      <p:pic>
        <p:nvPicPr>
          <p:cNvPr id="8" name="Imagen 7"/>
          <p:cNvPicPr>
            <a:picLocks noChangeAspect="1"/>
          </p:cNvPicPr>
          <p:nvPr/>
        </p:nvPicPr>
        <p:blipFill rotWithShape="1">
          <a:blip r:embed="rId6"/>
          <a:srcRect l="15536" t="50985" r="71123" b="30313"/>
          <a:stretch/>
        </p:blipFill>
        <p:spPr>
          <a:xfrm>
            <a:off x="5227439" y="4732139"/>
            <a:ext cx="1124168" cy="889966"/>
          </a:xfrm>
          <a:prstGeom prst="rect">
            <a:avLst/>
          </a:prstGeom>
        </p:spPr>
      </p:pic>
    </p:spTree>
    <p:extLst>
      <p:ext uri="{BB962C8B-B14F-4D97-AF65-F5344CB8AC3E}">
        <p14:creationId xmlns:p14="http://schemas.microsoft.com/office/powerpoint/2010/main" val="1619724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3119" y="9525"/>
            <a:ext cx="9115425" cy="6848475"/>
          </a:xfrm>
          <a:prstGeom prst="rect">
            <a:avLst/>
          </a:prstGeom>
        </p:spPr>
      </p:pic>
      <p:sp>
        <p:nvSpPr>
          <p:cNvPr id="2" name="1 Título"/>
          <p:cNvSpPr>
            <a:spLocks noGrp="1"/>
          </p:cNvSpPr>
          <p:nvPr>
            <p:ph type="title"/>
          </p:nvPr>
        </p:nvSpPr>
        <p:spPr/>
        <p:txBody>
          <a:bodyPr/>
          <a:lstStyle/>
          <a:p>
            <a:r>
              <a:rPr lang="es-EC" dirty="0" smtClean="0"/>
              <a:t>Accesorios implementación</a:t>
            </a:r>
            <a:endParaRPr lang="es-EC" dirty="0"/>
          </a:p>
        </p:txBody>
      </p:sp>
      <p:sp>
        <p:nvSpPr>
          <p:cNvPr id="3" name="2 Marcador de contenido"/>
          <p:cNvSpPr>
            <a:spLocks noGrp="1"/>
          </p:cNvSpPr>
          <p:nvPr>
            <p:ph idx="1"/>
          </p:nvPr>
        </p:nvSpPr>
        <p:spPr>
          <a:xfrm>
            <a:off x="457200" y="1682751"/>
            <a:ext cx="8229600" cy="4525963"/>
          </a:xfrm>
        </p:spPr>
        <p:txBody>
          <a:bodyPr>
            <a:normAutofit fontScale="62500" lnSpcReduction="20000"/>
          </a:bodyPr>
          <a:lstStyle/>
          <a:p>
            <a:r>
              <a:rPr lang="es-EC" dirty="0" smtClean="0"/>
              <a:t>Tubería de PVC ½’’ NPT. (50 m)</a:t>
            </a:r>
          </a:p>
          <a:p>
            <a:r>
              <a:rPr lang="es-EC" dirty="0" smtClean="0"/>
              <a:t>Tubería de PVC 1’’ NPT. (10 m)</a:t>
            </a:r>
          </a:p>
          <a:p>
            <a:r>
              <a:rPr lang="es-EC" dirty="0" smtClean="0"/>
              <a:t>Universal PVC 1’’ NPT. (1)</a:t>
            </a:r>
          </a:p>
          <a:p>
            <a:r>
              <a:rPr lang="es-EC" dirty="0" smtClean="0"/>
              <a:t>Bushing PVC 1’’ a ½’’ NPT. (1)</a:t>
            </a:r>
          </a:p>
          <a:p>
            <a:r>
              <a:rPr lang="es-EC" dirty="0" smtClean="0"/>
              <a:t> Válvula </a:t>
            </a:r>
            <a:r>
              <a:rPr lang="es-EC" dirty="0" err="1" smtClean="0"/>
              <a:t>Check</a:t>
            </a:r>
            <a:r>
              <a:rPr lang="es-EC" dirty="0" smtClean="0"/>
              <a:t> 1’’ NPT. (1)</a:t>
            </a:r>
          </a:p>
          <a:p>
            <a:r>
              <a:rPr lang="es-EC" dirty="0" smtClean="0"/>
              <a:t>Válvula de bola 1’’ NPT. (1)</a:t>
            </a:r>
          </a:p>
          <a:p>
            <a:r>
              <a:rPr lang="es-EC" dirty="0" smtClean="0"/>
              <a:t>Válvula de Compuerta 1’’ NPT. (1)</a:t>
            </a:r>
          </a:p>
          <a:p>
            <a:r>
              <a:rPr lang="es-EC" dirty="0" smtClean="0"/>
              <a:t>Válvula de aguja 1’’ NPT. (1)</a:t>
            </a:r>
          </a:p>
          <a:p>
            <a:r>
              <a:rPr lang="es-EC" dirty="0" smtClean="0"/>
              <a:t>Teflón industrial. (5 rollos)</a:t>
            </a:r>
          </a:p>
          <a:p>
            <a:r>
              <a:rPr lang="es-EC" dirty="0" smtClean="0"/>
              <a:t> Abrazadera para tubería de ½’’. (20)</a:t>
            </a:r>
          </a:p>
          <a:p>
            <a:r>
              <a:rPr lang="es-EC" dirty="0" smtClean="0"/>
              <a:t>Codos PVC ½’’ NPT. (20)</a:t>
            </a:r>
          </a:p>
          <a:p>
            <a:r>
              <a:rPr lang="es-EC" dirty="0" smtClean="0"/>
              <a:t>T PVC ½’’ NPT. (12)</a:t>
            </a:r>
          </a:p>
          <a:p>
            <a:r>
              <a:rPr lang="es-EC" dirty="0" smtClean="0"/>
              <a:t>Codos PVC 1’’ NPT. (5)</a:t>
            </a:r>
          </a:p>
          <a:p>
            <a:r>
              <a:rPr lang="es-EC" dirty="0" smtClean="0"/>
              <a:t>T PVC 1’’ NPT. (3)</a:t>
            </a:r>
          </a:p>
        </p:txBody>
      </p:sp>
    </p:spTree>
    <p:extLst>
      <p:ext uri="{BB962C8B-B14F-4D97-AF65-F5344CB8AC3E}">
        <p14:creationId xmlns:p14="http://schemas.microsoft.com/office/powerpoint/2010/main" val="1259131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Ingeniería de detalle</a:t>
            </a:r>
            <a:endParaRPr lang="es-EC" dirty="0"/>
          </a:p>
        </p:txBody>
      </p:sp>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822" t="22737" b="23384"/>
          <a:stretch/>
        </p:blipFill>
        <p:spPr bwMode="auto">
          <a:xfrm>
            <a:off x="1331640" y="3714007"/>
            <a:ext cx="6317826" cy="2041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27557" t="26375" r="32281" b="29525"/>
          <a:stretch/>
        </p:blipFill>
        <p:spPr>
          <a:xfrm>
            <a:off x="6228184" y="1866591"/>
            <a:ext cx="1702673" cy="1402201"/>
          </a:xfrm>
          <a:prstGeom prst="rect">
            <a:avLst/>
          </a:prstGeom>
        </p:spPr>
      </p:pic>
      <p:pic>
        <p:nvPicPr>
          <p:cNvPr id="5" name="Imagen 4"/>
          <p:cNvPicPr>
            <a:picLocks noChangeAspect="1"/>
          </p:cNvPicPr>
          <p:nvPr/>
        </p:nvPicPr>
        <p:blipFill rotWithShape="1">
          <a:blip r:embed="rId5">
            <a:extLst>
              <a:ext uri="{28A0092B-C50C-407E-A947-70E740481C1C}">
                <a14:useLocalDpi xmlns:a14="http://schemas.microsoft.com/office/drawing/2010/main" val="0"/>
              </a:ext>
            </a:extLst>
          </a:blip>
          <a:srcRect l="21651" t="20075" r="31100" b="21650"/>
          <a:stretch/>
        </p:blipFill>
        <p:spPr>
          <a:xfrm>
            <a:off x="3795641" y="1862853"/>
            <a:ext cx="1519934" cy="1405939"/>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433" y="1871489"/>
            <a:ext cx="1863071" cy="1397303"/>
          </a:xfrm>
          <a:prstGeom prst="rect">
            <a:avLst/>
          </a:prstGeom>
        </p:spPr>
      </p:pic>
    </p:spTree>
    <p:extLst>
      <p:ext uri="{BB962C8B-B14F-4D97-AF65-F5344CB8AC3E}">
        <p14:creationId xmlns:p14="http://schemas.microsoft.com/office/powerpoint/2010/main" val="2879013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Montaje tubería </a:t>
            </a:r>
            <a:endParaRPr lang="es-EC" dirty="0"/>
          </a:p>
        </p:txBody>
      </p:sp>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51" t="24235" r="8479" b="20473"/>
          <a:stretch/>
        </p:blipFill>
        <p:spPr bwMode="auto">
          <a:xfrm>
            <a:off x="1259632" y="3212976"/>
            <a:ext cx="6912768" cy="245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1416716"/>
            <a:ext cx="2098295" cy="1573721"/>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8096" y="1428150"/>
            <a:ext cx="2067805" cy="1550854"/>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400" r="17713"/>
          <a:stretch/>
        </p:blipFill>
        <p:spPr>
          <a:xfrm>
            <a:off x="1403648" y="1438662"/>
            <a:ext cx="1686614" cy="1529830"/>
          </a:xfrm>
          <a:prstGeom prst="rect">
            <a:avLst/>
          </a:prstGeom>
        </p:spPr>
      </p:pic>
    </p:spTree>
    <p:extLst>
      <p:ext uri="{BB962C8B-B14F-4D97-AF65-F5344CB8AC3E}">
        <p14:creationId xmlns:p14="http://schemas.microsoft.com/office/powerpoint/2010/main" val="5747944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200" y="908720"/>
            <a:ext cx="8229600" cy="1143000"/>
          </a:xfrm>
        </p:spPr>
        <p:txBody>
          <a:bodyPr>
            <a:normAutofit fontScale="90000"/>
          </a:bodyPr>
          <a:lstStyle/>
          <a:p>
            <a:r>
              <a:rPr lang="es-EC" dirty="0" smtClean="0"/>
              <a:t>REDISEÑO E IMPLEMENTACIÓN SISTEMA DE DES-HUMIDIFICACIÓN</a:t>
            </a:r>
            <a:endParaRPr lang="es-EC" dirty="0"/>
          </a:p>
        </p:txBody>
      </p:sp>
      <p:sp>
        <p:nvSpPr>
          <p:cNvPr id="3" name="2 Marcador de contenido"/>
          <p:cNvSpPr>
            <a:spLocks noGrp="1"/>
          </p:cNvSpPr>
          <p:nvPr>
            <p:ph idx="1"/>
          </p:nvPr>
        </p:nvSpPr>
        <p:spPr>
          <a:xfrm>
            <a:off x="457200" y="2327274"/>
            <a:ext cx="8229600" cy="4525963"/>
          </a:xfrm>
        </p:spPr>
        <p:txBody>
          <a:bodyPr/>
          <a:lstStyle/>
          <a:p>
            <a:r>
              <a:rPr lang="es-EC" dirty="0" smtClean="0"/>
              <a:t>Dimensionamiento de rejillas para extracción de aire.</a:t>
            </a:r>
          </a:p>
          <a:p>
            <a:r>
              <a:rPr lang="es-EC" dirty="0" smtClean="0"/>
              <a:t>Selección de material de rejillas para extracción de aire.</a:t>
            </a:r>
          </a:p>
          <a:p>
            <a:r>
              <a:rPr lang="es-EC" dirty="0" smtClean="0"/>
              <a:t>Colocación de rejillas para extracción de aire.</a:t>
            </a:r>
          </a:p>
          <a:p>
            <a:r>
              <a:rPr lang="es-EC" dirty="0" smtClean="0"/>
              <a:t>Cálculo de caudal de salida para cada rejilla de extracción de aire.</a:t>
            </a:r>
            <a:endParaRPr lang="es-EC" dirty="0"/>
          </a:p>
        </p:txBody>
      </p:sp>
    </p:spTree>
    <p:extLst>
      <p:ext uri="{BB962C8B-B14F-4D97-AF65-F5344CB8AC3E}">
        <p14:creationId xmlns:p14="http://schemas.microsoft.com/office/powerpoint/2010/main" val="29233251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Diseño Antiguo</a:t>
            </a:r>
            <a:endParaRPr lang="es-EC" dirty="0"/>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913" t="24354" r="15659" b="11423"/>
          <a:stretch/>
        </p:blipFill>
        <p:spPr bwMode="auto">
          <a:xfrm>
            <a:off x="1619672" y="1372222"/>
            <a:ext cx="6264696" cy="425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2166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Bases del diseño</a:t>
            </a:r>
            <a:endParaRPr lang="es-EC" dirty="0"/>
          </a:p>
        </p:txBody>
      </p:sp>
      <p:sp>
        <p:nvSpPr>
          <p:cNvPr id="3" name="2 Marcador de contenido"/>
          <p:cNvSpPr>
            <a:spLocks noGrp="1"/>
          </p:cNvSpPr>
          <p:nvPr>
            <p:ph idx="1"/>
          </p:nvPr>
        </p:nvSpPr>
        <p:spPr/>
        <p:txBody>
          <a:bodyPr/>
          <a:lstStyle/>
          <a:p>
            <a:r>
              <a:rPr lang="es-EC" dirty="0" smtClean="0"/>
              <a:t>Velocidad de salida por la rejilla 2 m/s.</a:t>
            </a:r>
          </a:p>
          <a:p>
            <a:r>
              <a:rPr lang="es-EC" dirty="0" smtClean="0"/>
              <a:t>Humedad de salida del aire 100%</a:t>
            </a:r>
          </a:p>
          <a:p>
            <a:r>
              <a:rPr lang="es-EC" dirty="0" smtClean="0"/>
              <a:t> Dimensión de conductos para entrada de aire 200x600 [mm]. Dimensión final.</a:t>
            </a:r>
          </a:p>
          <a:p>
            <a:r>
              <a:rPr lang="es-EC" dirty="0" smtClean="0"/>
              <a:t>Mantener presión constante dentro del horno.</a:t>
            </a:r>
          </a:p>
          <a:p>
            <a:r>
              <a:rPr lang="es-EC" dirty="0" smtClean="0"/>
              <a:t>Masa de salida es igual a masa de aire de entrada + masa de agua extraída + masa de agua añadida.  </a:t>
            </a:r>
            <a:endParaRPr lang="es-EC" dirty="0"/>
          </a:p>
        </p:txBody>
      </p:sp>
    </p:spTree>
    <p:extLst>
      <p:ext uri="{BB962C8B-B14F-4D97-AF65-F5344CB8AC3E}">
        <p14:creationId xmlns:p14="http://schemas.microsoft.com/office/powerpoint/2010/main" val="4277320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200" y="438879"/>
            <a:ext cx="8229600" cy="1143000"/>
          </a:xfrm>
        </p:spPr>
        <p:txBody>
          <a:bodyPr/>
          <a:lstStyle/>
          <a:p>
            <a:r>
              <a:rPr lang="es-EC" dirty="0" smtClean="0"/>
              <a:t>JUSTIFICACIÓN</a:t>
            </a:r>
            <a:endParaRPr lang="es-EC" dirty="0"/>
          </a:p>
        </p:txBody>
      </p:sp>
      <p:sp>
        <p:nvSpPr>
          <p:cNvPr id="3" name="2 Marcador de contenido"/>
          <p:cNvSpPr>
            <a:spLocks noGrp="1"/>
          </p:cNvSpPr>
          <p:nvPr>
            <p:ph idx="1"/>
          </p:nvPr>
        </p:nvSpPr>
        <p:spPr/>
        <p:txBody>
          <a:bodyPr/>
          <a:lstStyle/>
          <a:p>
            <a:pPr algn="just"/>
            <a:r>
              <a:rPr lang="es-EC" dirty="0" smtClean="0"/>
              <a:t>El proyecto dirigido y ejecutado por la empresa PROMARA CIA. LTDA., parte de una inspección al 100% del producto terminado, donde se obtuvo que  alrededor de 80% de la producción tenía fallas después del secado, sean estas dimensionales o de contenido de humedad.</a:t>
            </a:r>
            <a:endParaRPr lang="es-EC" dirty="0"/>
          </a:p>
        </p:txBody>
      </p:sp>
    </p:spTree>
    <p:extLst>
      <p:ext uri="{BB962C8B-B14F-4D97-AF65-F5344CB8AC3E}">
        <p14:creationId xmlns:p14="http://schemas.microsoft.com/office/powerpoint/2010/main" val="25371021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Alternativas de diseño</a:t>
            </a:r>
            <a:endParaRPr lang="es-EC" dirty="0"/>
          </a:p>
        </p:txBody>
      </p:sp>
      <p:pic>
        <p:nvPicPr>
          <p:cNvPr id="2150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814" r="13002" b="21229"/>
          <a:stretch/>
        </p:blipFill>
        <p:spPr bwMode="auto">
          <a:xfrm>
            <a:off x="2459704" y="4085008"/>
            <a:ext cx="4282616" cy="152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8120" t="46181" r="20527" b="35521"/>
          <a:stretch/>
        </p:blipFill>
        <p:spPr bwMode="auto">
          <a:xfrm>
            <a:off x="2339752" y="1406244"/>
            <a:ext cx="4924760" cy="238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68278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Ingeniería de detalle</a:t>
            </a:r>
            <a:endParaRPr lang="es-EC"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121" r="61420" b="20905"/>
          <a:stretch/>
        </p:blipFill>
        <p:spPr bwMode="auto">
          <a:xfrm>
            <a:off x="1871699" y="1417638"/>
            <a:ext cx="5400600" cy="458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102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821927"/>
            <a:ext cx="8229600" cy="1143000"/>
          </a:xfrm>
        </p:spPr>
        <p:txBody>
          <a:bodyPr/>
          <a:lstStyle/>
          <a:p>
            <a:r>
              <a:rPr lang="es-EC" dirty="0" smtClean="0"/>
              <a:t>Accesorios implementación </a:t>
            </a:r>
            <a:endParaRPr lang="es-EC" dirty="0"/>
          </a:p>
        </p:txBody>
      </p:sp>
      <p:sp>
        <p:nvSpPr>
          <p:cNvPr id="3" name="2 Marcador de contenido"/>
          <p:cNvSpPr>
            <a:spLocks noGrp="1"/>
          </p:cNvSpPr>
          <p:nvPr>
            <p:ph idx="1"/>
          </p:nvPr>
        </p:nvSpPr>
        <p:spPr>
          <a:xfrm>
            <a:off x="469579" y="2508447"/>
            <a:ext cx="8229600" cy="4525963"/>
          </a:xfrm>
        </p:spPr>
        <p:txBody>
          <a:bodyPr/>
          <a:lstStyle/>
          <a:p>
            <a:r>
              <a:rPr lang="es-EC" dirty="0" smtClean="0"/>
              <a:t>Ventilas 200X600 </a:t>
            </a:r>
            <a:r>
              <a:rPr lang="es-EC" dirty="0" err="1" smtClean="0"/>
              <a:t>mm.</a:t>
            </a:r>
            <a:r>
              <a:rPr lang="es-EC" dirty="0" smtClean="0"/>
              <a:t> (2)</a:t>
            </a:r>
          </a:p>
          <a:p>
            <a:r>
              <a:rPr lang="es-EC" dirty="0" smtClean="0"/>
              <a:t>Ventilas 200x300 </a:t>
            </a:r>
            <a:r>
              <a:rPr lang="es-EC" dirty="0" err="1" smtClean="0"/>
              <a:t>mm.</a:t>
            </a:r>
            <a:r>
              <a:rPr lang="es-EC" dirty="0" smtClean="0"/>
              <a:t> (2)</a:t>
            </a:r>
          </a:p>
        </p:txBody>
      </p:sp>
    </p:spTree>
    <p:extLst>
      <p:ext uri="{BB962C8B-B14F-4D97-AF65-F5344CB8AC3E}">
        <p14:creationId xmlns:p14="http://schemas.microsoft.com/office/powerpoint/2010/main" val="36807375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1052736"/>
            <a:ext cx="8229600" cy="1143000"/>
          </a:xfrm>
        </p:spPr>
        <p:txBody>
          <a:bodyPr>
            <a:normAutofit fontScale="90000"/>
          </a:bodyPr>
          <a:lstStyle/>
          <a:p>
            <a:r>
              <a:rPr lang="es-EC" dirty="0" smtClean="0"/>
              <a:t>ANÁLISIS Y PRUEBAS DE FUNCIONAMIENTO</a:t>
            </a:r>
            <a:endParaRPr lang="es-EC" dirty="0"/>
          </a:p>
        </p:txBody>
      </p:sp>
      <p:sp>
        <p:nvSpPr>
          <p:cNvPr id="3" name="2 Marcador de contenido"/>
          <p:cNvSpPr>
            <a:spLocks noGrp="1"/>
          </p:cNvSpPr>
          <p:nvPr>
            <p:ph idx="1"/>
          </p:nvPr>
        </p:nvSpPr>
        <p:spPr>
          <a:xfrm>
            <a:off x="611560" y="2708444"/>
            <a:ext cx="8229600" cy="2836912"/>
          </a:xfrm>
        </p:spPr>
        <p:txBody>
          <a:bodyPr/>
          <a:lstStyle/>
          <a:p>
            <a:r>
              <a:rPr lang="es-EC" dirty="0" smtClean="0"/>
              <a:t>Medir humedad relativa del aire</a:t>
            </a:r>
          </a:p>
          <a:p>
            <a:r>
              <a:rPr lang="es-EC" dirty="0" smtClean="0"/>
              <a:t>Medir temperatura dentro del horno </a:t>
            </a:r>
          </a:p>
          <a:p>
            <a:r>
              <a:rPr lang="es-EC" dirty="0" smtClean="0"/>
              <a:t>Medir contenido de humedad de la madera.</a:t>
            </a:r>
          </a:p>
          <a:p>
            <a:r>
              <a:rPr lang="es-EC" dirty="0" smtClean="0"/>
              <a:t>Medir el caudal de entrada para la tubería de agua.</a:t>
            </a:r>
          </a:p>
        </p:txBody>
      </p:sp>
    </p:spTree>
    <p:extLst>
      <p:ext uri="{BB962C8B-B14F-4D97-AF65-F5344CB8AC3E}">
        <p14:creationId xmlns:p14="http://schemas.microsoft.com/office/powerpoint/2010/main" val="3517918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Formato toma de datos</a:t>
            </a:r>
            <a:endParaRPr lang="es-EC" dirty="0"/>
          </a:p>
        </p:txBody>
      </p:sp>
      <p:pic>
        <p:nvPicPr>
          <p:cNvPr id="245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310" t="64898" r="30263" b="17384"/>
          <a:stretch/>
        </p:blipFill>
        <p:spPr bwMode="auto">
          <a:xfrm>
            <a:off x="4850540" y="2060848"/>
            <a:ext cx="4115234" cy="236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639" t="50197" r="30263" b="34053"/>
          <a:stretch/>
        </p:blipFill>
        <p:spPr bwMode="auto">
          <a:xfrm>
            <a:off x="589661" y="3847570"/>
            <a:ext cx="4133582" cy="1525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639" t="28439" r="30263" b="51353"/>
          <a:stretch/>
        </p:blipFill>
        <p:spPr bwMode="auto">
          <a:xfrm>
            <a:off x="488197" y="1446726"/>
            <a:ext cx="4185993" cy="198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819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Instrumentos utilizados</a:t>
            </a:r>
            <a:endParaRPr lang="es-EC" dirty="0"/>
          </a:p>
        </p:txBody>
      </p:sp>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665" t="68965" r="23205" b="11638"/>
          <a:stretch/>
        </p:blipFill>
        <p:spPr bwMode="auto">
          <a:xfrm>
            <a:off x="409904" y="1412776"/>
            <a:ext cx="4162096" cy="141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369" t="39547" r="50000" b="30226"/>
          <a:stretch/>
        </p:blipFill>
        <p:spPr bwMode="auto">
          <a:xfrm>
            <a:off x="6372200" y="1303049"/>
            <a:ext cx="2279938" cy="285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3915" t="32136" r="29554" b="36099"/>
          <a:stretch/>
        </p:blipFill>
        <p:spPr bwMode="auto">
          <a:xfrm>
            <a:off x="0" y="3429000"/>
            <a:ext cx="3436883" cy="232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descr="E:\Download\Anemometro_MED_8050.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8974" y="1324130"/>
            <a:ext cx="2157646" cy="2876862"/>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E:\ScreenCapture\SC20140131-031907.png"/>
          <p:cNvPicPr>
            <a:picLocks noChangeAspect="1" noChangeArrowheads="1"/>
          </p:cNvPicPr>
          <p:nvPr/>
        </p:nvPicPr>
        <p:blipFill rotWithShape="1">
          <a:blip r:embed="rId7">
            <a:extLst>
              <a:ext uri="{28A0092B-C50C-407E-A947-70E740481C1C}">
                <a14:useLocalDpi xmlns:a14="http://schemas.microsoft.com/office/drawing/2010/main" val="0"/>
              </a:ext>
            </a:extLst>
          </a:blip>
          <a:srcRect l="8069" t="36781" r="8000" b="37895"/>
          <a:stretch/>
        </p:blipFill>
        <p:spPr bwMode="auto">
          <a:xfrm>
            <a:off x="4572000" y="4158061"/>
            <a:ext cx="3492388" cy="168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8394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4287" y="4762"/>
            <a:ext cx="9115425" cy="6848475"/>
          </a:xfrm>
          <a:prstGeom prst="rect">
            <a:avLst/>
          </a:prstGeom>
        </p:spPr>
      </p:pic>
      <p:sp>
        <p:nvSpPr>
          <p:cNvPr id="2" name="Título 1"/>
          <p:cNvSpPr>
            <a:spLocks noGrp="1"/>
          </p:cNvSpPr>
          <p:nvPr>
            <p:ph type="title"/>
          </p:nvPr>
        </p:nvSpPr>
        <p:spPr>
          <a:xfrm>
            <a:off x="456407" y="392113"/>
            <a:ext cx="8229600" cy="1143000"/>
          </a:xfrm>
        </p:spPr>
        <p:txBody>
          <a:bodyPr/>
          <a:lstStyle/>
          <a:p>
            <a:r>
              <a:rPr lang="es-EC" dirty="0" smtClean="0"/>
              <a:t>Resultados</a:t>
            </a:r>
            <a:endParaRPr lang="es-EC" dirty="0"/>
          </a:p>
        </p:txBody>
      </p:sp>
      <p:sp>
        <p:nvSpPr>
          <p:cNvPr id="3" name="Marcador de texto 2"/>
          <p:cNvSpPr>
            <a:spLocks noGrp="1"/>
          </p:cNvSpPr>
          <p:nvPr>
            <p:ph type="body" idx="1"/>
          </p:nvPr>
        </p:nvSpPr>
        <p:spPr/>
        <p:txBody>
          <a:bodyPr/>
          <a:lstStyle/>
          <a:p>
            <a:pPr algn="ctr"/>
            <a:r>
              <a:rPr lang="es-EC" dirty="0" smtClean="0"/>
              <a:t>Diseño Antiguo</a:t>
            </a:r>
            <a:endParaRPr lang="es-EC" dirty="0"/>
          </a:p>
        </p:txBody>
      </p:sp>
      <p:sp>
        <p:nvSpPr>
          <p:cNvPr id="4" name="Marcador de contenido 3"/>
          <p:cNvSpPr>
            <a:spLocks noGrp="1"/>
          </p:cNvSpPr>
          <p:nvPr>
            <p:ph sz="half" idx="2"/>
          </p:nvPr>
        </p:nvSpPr>
        <p:spPr/>
        <p:txBody>
          <a:bodyPr>
            <a:normAutofit fontScale="92500" lnSpcReduction="10000"/>
          </a:bodyPr>
          <a:lstStyle/>
          <a:p>
            <a:r>
              <a:rPr lang="es-EC" dirty="0" smtClean="0"/>
              <a:t>Requerimiento de potencia para secado 11.35 kW</a:t>
            </a:r>
          </a:p>
          <a:p>
            <a:r>
              <a:rPr lang="es-EC" dirty="0" smtClean="0"/>
              <a:t>Pérdidas de calor a través de las paredes 0.78 kW</a:t>
            </a:r>
          </a:p>
          <a:p>
            <a:r>
              <a:rPr lang="es-EC" dirty="0" smtClean="0"/>
              <a:t>Pérdida total a través de estructura 5.17 kW</a:t>
            </a:r>
          </a:p>
          <a:p>
            <a:r>
              <a:rPr lang="es-EC" dirty="0" smtClean="0"/>
              <a:t>Potencia total requerida de secado 40.32 </a:t>
            </a:r>
            <a:r>
              <a:rPr lang="es-EC" dirty="0" smtClean="0"/>
              <a:t>kW</a:t>
            </a:r>
          </a:p>
          <a:p>
            <a:r>
              <a:rPr lang="es-EC" dirty="0" smtClean="0"/>
              <a:t>Eficiencia del sistema 40.97%</a:t>
            </a:r>
            <a:endParaRPr lang="es-EC" dirty="0" smtClean="0"/>
          </a:p>
          <a:p>
            <a:r>
              <a:rPr lang="es-EC" dirty="0" smtClean="0"/>
              <a:t>Piezas con fallas dimensionales 208</a:t>
            </a:r>
          </a:p>
        </p:txBody>
      </p:sp>
      <p:sp>
        <p:nvSpPr>
          <p:cNvPr id="5" name="Marcador de texto 4"/>
          <p:cNvSpPr>
            <a:spLocks noGrp="1"/>
          </p:cNvSpPr>
          <p:nvPr>
            <p:ph type="body" sz="quarter" idx="3"/>
          </p:nvPr>
        </p:nvSpPr>
        <p:spPr/>
        <p:txBody>
          <a:bodyPr/>
          <a:lstStyle/>
          <a:p>
            <a:pPr algn="ctr"/>
            <a:r>
              <a:rPr lang="es-EC" dirty="0" smtClean="0"/>
              <a:t>Rediseño</a:t>
            </a:r>
            <a:endParaRPr lang="es-EC" dirty="0"/>
          </a:p>
        </p:txBody>
      </p:sp>
      <p:sp>
        <p:nvSpPr>
          <p:cNvPr id="6" name="Marcador de contenido 5"/>
          <p:cNvSpPr>
            <a:spLocks noGrp="1"/>
          </p:cNvSpPr>
          <p:nvPr>
            <p:ph sz="quarter" idx="4"/>
          </p:nvPr>
        </p:nvSpPr>
        <p:spPr/>
        <p:txBody>
          <a:bodyPr>
            <a:normAutofit fontScale="92500" lnSpcReduction="10000"/>
          </a:bodyPr>
          <a:lstStyle/>
          <a:p>
            <a:r>
              <a:rPr lang="es-EC" dirty="0"/>
              <a:t>Requerimiento de potencia para secado 11.35 kW</a:t>
            </a:r>
          </a:p>
          <a:p>
            <a:r>
              <a:rPr lang="es-EC" dirty="0" smtClean="0"/>
              <a:t>Pérdidas de calor a través de las paredes 0.62 kW</a:t>
            </a:r>
          </a:p>
          <a:p>
            <a:r>
              <a:rPr lang="es-EC" dirty="0"/>
              <a:t>Pérdida total a través de estructura </a:t>
            </a:r>
            <a:r>
              <a:rPr lang="es-EC" dirty="0" smtClean="0"/>
              <a:t>4.96 kW</a:t>
            </a:r>
            <a:endParaRPr lang="es-EC" dirty="0"/>
          </a:p>
          <a:p>
            <a:r>
              <a:rPr lang="es-EC" dirty="0" smtClean="0"/>
              <a:t>Potencia total requerida de secado 38.28 </a:t>
            </a:r>
            <a:r>
              <a:rPr lang="es-EC" dirty="0" smtClean="0"/>
              <a:t>kW</a:t>
            </a:r>
          </a:p>
          <a:p>
            <a:r>
              <a:rPr lang="es-EC" dirty="0" smtClean="0"/>
              <a:t>Eficiencia del sistema 42.61%</a:t>
            </a:r>
            <a:endParaRPr lang="es-EC" dirty="0" smtClean="0"/>
          </a:p>
          <a:p>
            <a:r>
              <a:rPr lang="es-EC" dirty="0" smtClean="0"/>
              <a:t>Piezas con fallas dimensionales 143</a:t>
            </a:r>
            <a:endParaRPr lang="es-EC" dirty="0"/>
          </a:p>
        </p:txBody>
      </p:sp>
    </p:spTree>
    <p:extLst>
      <p:ext uri="{BB962C8B-B14F-4D97-AF65-F5344CB8AC3E}">
        <p14:creationId xmlns:p14="http://schemas.microsoft.com/office/powerpoint/2010/main" val="4666796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COSTO TOTAL DEL PROYECTO </a:t>
            </a:r>
            <a:endParaRPr lang="es-EC" dirty="0"/>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113" t="35561" r="27708" b="32219"/>
          <a:stretch/>
        </p:blipFill>
        <p:spPr bwMode="auto">
          <a:xfrm>
            <a:off x="539552" y="1288079"/>
            <a:ext cx="5722883" cy="235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172" t="42136" r="23834" b="20367"/>
          <a:stretch/>
        </p:blipFill>
        <p:spPr bwMode="auto">
          <a:xfrm>
            <a:off x="3400993" y="3645024"/>
            <a:ext cx="5031069" cy="208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12274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p:txBody>
          <a:bodyPr/>
          <a:lstStyle/>
          <a:p>
            <a:r>
              <a:rPr lang="es-EC" dirty="0" smtClean="0"/>
              <a:t>ANÁLISIS FINANCIERO </a:t>
            </a:r>
            <a:endParaRPr lang="es-EC" dirty="0"/>
          </a:p>
        </p:txBody>
      </p:sp>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61" t="35434" r="61308" b="24263"/>
          <a:stretch/>
        </p:blipFill>
        <p:spPr bwMode="auto">
          <a:xfrm>
            <a:off x="2123728" y="1628800"/>
            <a:ext cx="4507616" cy="3866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9948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49090" y="469875"/>
            <a:ext cx="8229600" cy="1143000"/>
          </a:xfrm>
        </p:spPr>
        <p:txBody>
          <a:bodyPr/>
          <a:lstStyle/>
          <a:p>
            <a:r>
              <a:rPr lang="es-EC" dirty="0" smtClean="0"/>
              <a:t>CONCLUSIONES</a:t>
            </a:r>
            <a:endParaRPr lang="es-EC" dirty="0"/>
          </a:p>
        </p:txBody>
      </p:sp>
      <p:sp>
        <p:nvSpPr>
          <p:cNvPr id="3" name="2 Marcador de contenido"/>
          <p:cNvSpPr>
            <a:spLocks noGrp="1"/>
          </p:cNvSpPr>
          <p:nvPr>
            <p:ph idx="1"/>
          </p:nvPr>
        </p:nvSpPr>
        <p:spPr/>
        <p:txBody>
          <a:bodyPr>
            <a:normAutofit fontScale="55000" lnSpcReduction="20000"/>
          </a:bodyPr>
          <a:lstStyle/>
          <a:p>
            <a:r>
              <a:rPr lang="es-EC" dirty="0"/>
              <a:t>Un diseño aerodinámico evita estancamiento en las esquinas del horno y logra una mejor distribución del aire.</a:t>
            </a:r>
          </a:p>
          <a:p>
            <a:r>
              <a:rPr lang="es-EC" dirty="0"/>
              <a:t>Mediante el rediseño se logró reducir </a:t>
            </a:r>
            <a:r>
              <a:rPr lang="es-EC" dirty="0" smtClean="0"/>
              <a:t>las pérdidas de calor </a:t>
            </a:r>
            <a:r>
              <a:rPr lang="es-EC" dirty="0"/>
              <a:t>a través de las paredes en un </a:t>
            </a:r>
            <a:r>
              <a:rPr lang="es-EC" dirty="0" smtClean="0"/>
              <a:t>4.96%, </a:t>
            </a:r>
            <a:r>
              <a:rPr lang="es-EC" dirty="0"/>
              <a:t>lo que repercute en uso de combustible de </a:t>
            </a:r>
            <a:r>
              <a:rPr lang="es-EC" dirty="0" smtClean="0"/>
              <a:t>5.07% </a:t>
            </a:r>
            <a:r>
              <a:rPr lang="es-EC" dirty="0"/>
              <a:t>menos a lo que se utilizada</a:t>
            </a:r>
          </a:p>
          <a:p>
            <a:r>
              <a:rPr lang="es-EC" dirty="0" smtClean="0"/>
              <a:t>Ya </a:t>
            </a:r>
            <a:r>
              <a:rPr lang="es-EC" dirty="0"/>
              <a:t>que el beneficio/costo es demasiado bajo realizar una análisis de integridad de tubería en el sistema de humidificación del horno de secado de tabloncillo, se optó por suponer que la tubería y accesorios estaban en perfectas </a:t>
            </a:r>
            <a:r>
              <a:rPr lang="es-EC" dirty="0" smtClean="0"/>
              <a:t>condiciones.</a:t>
            </a:r>
            <a:endParaRPr lang="es-EC" dirty="0"/>
          </a:p>
          <a:p>
            <a:r>
              <a:rPr lang="es-EC" dirty="0" smtClean="0"/>
              <a:t>La </a:t>
            </a:r>
            <a:r>
              <a:rPr lang="es-EC" dirty="0"/>
              <a:t>separación entre filas de madera en el apilado es demasiado tupida. Para facilitar el paso del aire y requerir un ventilador de potencia menor y consecuentemente, lograr la misma velocidad, según norma, a través, de la pila de madera, se debe utilizar listones con una separación de 50 </a:t>
            </a:r>
            <a:r>
              <a:rPr lang="es-EC" dirty="0" err="1"/>
              <a:t>mm.</a:t>
            </a:r>
            <a:r>
              <a:rPr lang="es-EC" dirty="0"/>
              <a:t>  </a:t>
            </a:r>
          </a:p>
          <a:p>
            <a:r>
              <a:rPr lang="es-EC" dirty="0" smtClean="0"/>
              <a:t>Una extracción de aire inferior permite que el aire frio se desplace fuera del horno para que el aire caliente que se encuentra en la parte superior ocupe este lugar.</a:t>
            </a:r>
          </a:p>
          <a:p>
            <a:r>
              <a:rPr lang="es-EC" dirty="0" smtClean="0"/>
              <a:t>Se reduce la extracción de aire por la parte superior del horno debido a que el aire caliente se encuentra en esta región y sería un desperdicio de energía</a:t>
            </a:r>
            <a:endParaRPr lang="es-EC" dirty="0"/>
          </a:p>
          <a:p>
            <a:r>
              <a:rPr lang="es-EC" dirty="0"/>
              <a:t>La capacidad de bomba, ventilador y calefactor están sobredimensionadas para todos los sistemas.</a:t>
            </a:r>
          </a:p>
          <a:p>
            <a:endParaRPr lang="es-EC" dirty="0"/>
          </a:p>
        </p:txBody>
      </p:sp>
    </p:spTree>
    <p:extLst>
      <p:ext uri="{BB962C8B-B14F-4D97-AF65-F5344CB8AC3E}">
        <p14:creationId xmlns:p14="http://schemas.microsoft.com/office/powerpoint/2010/main" val="1648738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5295" y="454377"/>
            <a:ext cx="8229600" cy="1143000"/>
          </a:xfrm>
        </p:spPr>
        <p:txBody>
          <a:bodyPr/>
          <a:lstStyle/>
          <a:p>
            <a:r>
              <a:rPr lang="es-EC" dirty="0" smtClean="0"/>
              <a:t>ALCANCE</a:t>
            </a:r>
            <a:endParaRPr lang="es-EC" dirty="0"/>
          </a:p>
        </p:txBody>
      </p:sp>
      <p:sp>
        <p:nvSpPr>
          <p:cNvPr id="3" name="2 Marcador de contenido"/>
          <p:cNvSpPr>
            <a:spLocks noGrp="1"/>
          </p:cNvSpPr>
          <p:nvPr>
            <p:ph idx="1"/>
          </p:nvPr>
        </p:nvSpPr>
        <p:spPr/>
        <p:txBody>
          <a:bodyPr/>
          <a:lstStyle/>
          <a:p>
            <a:r>
              <a:rPr lang="es-EC" dirty="0" smtClean="0"/>
              <a:t>Rediseño e implementación del sistema de ventilación.</a:t>
            </a:r>
          </a:p>
          <a:p>
            <a:r>
              <a:rPr lang="es-EC" dirty="0" smtClean="0"/>
              <a:t>Rediseño e implementación del sistema de humidificación.</a:t>
            </a:r>
          </a:p>
          <a:p>
            <a:r>
              <a:rPr lang="es-EC" dirty="0" smtClean="0"/>
              <a:t>Rediseño e implementación del sistema de des-humidificación.</a:t>
            </a:r>
          </a:p>
          <a:p>
            <a:r>
              <a:rPr lang="es-EC" dirty="0" smtClean="0"/>
              <a:t>Selección y adquisición de instrumentos de medición.    </a:t>
            </a:r>
            <a:endParaRPr lang="es-EC" dirty="0"/>
          </a:p>
        </p:txBody>
      </p:sp>
    </p:spTree>
    <p:extLst>
      <p:ext uri="{BB962C8B-B14F-4D97-AF65-F5344CB8AC3E}">
        <p14:creationId xmlns:p14="http://schemas.microsoft.com/office/powerpoint/2010/main" val="36849468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438879"/>
            <a:ext cx="8229600" cy="1143000"/>
          </a:xfrm>
        </p:spPr>
        <p:txBody>
          <a:bodyPr/>
          <a:lstStyle/>
          <a:p>
            <a:r>
              <a:rPr lang="es-EC" dirty="0" smtClean="0"/>
              <a:t>RECOMENDACIONES</a:t>
            </a:r>
            <a:endParaRPr lang="es-EC" dirty="0"/>
          </a:p>
        </p:txBody>
      </p:sp>
      <p:sp>
        <p:nvSpPr>
          <p:cNvPr id="3" name="2 Marcador de contenido"/>
          <p:cNvSpPr>
            <a:spLocks noGrp="1"/>
          </p:cNvSpPr>
          <p:nvPr>
            <p:ph idx="1"/>
          </p:nvPr>
        </p:nvSpPr>
        <p:spPr/>
        <p:txBody>
          <a:bodyPr>
            <a:normAutofit fontScale="77500" lnSpcReduction="20000"/>
          </a:bodyPr>
          <a:lstStyle/>
          <a:p>
            <a:r>
              <a:rPr lang="es-EC" dirty="0"/>
              <a:t>Se recomienda dar el uso y mantenimiento adecuado a las instalaciones para que en futuro no se presenten los problemas como ya sucedió en una ocasión. Revisar el manual de operación del horno.</a:t>
            </a:r>
          </a:p>
          <a:p>
            <a:r>
              <a:rPr lang="es-EC" dirty="0"/>
              <a:t>Adquirir </a:t>
            </a:r>
            <a:r>
              <a:rPr lang="es-EC" dirty="0" smtClean="0"/>
              <a:t>un instrumento de última tecnología para medición del contenido de humedad en la madera.</a:t>
            </a:r>
            <a:endParaRPr lang="es-EC" dirty="0"/>
          </a:p>
          <a:p>
            <a:r>
              <a:rPr lang="es-EC" dirty="0"/>
              <a:t>Ya que se supuso que la tubería del sistema de humidificación estaba en perfectas condiciones se recomienda que el cambio de la misma se realizar un tiempo no mayor al 70% de la vida útil recomendada por el fabricante.</a:t>
            </a:r>
          </a:p>
          <a:p>
            <a:r>
              <a:rPr lang="es-EC" dirty="0"/>
              <a:t>Se recomienda seguir el programa de secado expuesto por la (Junta del acuerdo de </a:t>
            </a:r>
            <a:r>
              <a:rPr lang="es-EC" dirty="0" err="1"/>
              <a:t>cartagena</a:t>
            </a:r>
            <a:r>
              <a:rPr lang="es-EC" dirty="0"/>
              <a:t>, 1989).</a:t>
            </a:r>
          </a:p>
          <a:p>
            <a:endParaRPr lang="es-EC" dirty="0"/>
          </a:p>
        </p:txBody>
      </p:sp>
    </p:spTree>
    <p:extLst>
      <p:ext uri="{BB962C8B-B14F-4D97-AF65-F5344CB8AC3E}">
        <p14:creationId xmlns:p14="http://schemas.microsoft.com/office/powerpoint/2010/main" val="29784038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14287" y="4762"/>
            <a:ext cx="9115425" cy="6848475"/>
          </a:xfrm>
          <a:prstGeom prst="rect">
            <a:avLst/>
          </a:prstGeom>
        </p:spPr>
      </p:pic>
      <p:sp>
        <p:nvSpPr>
          <p:cNvPr id="4" name="3 Título"/>
          <p:cNvSpPr>
            <a:spLocks noGrp="1"/>
          </p:cNvSpPr>
          <p:nvPr>
            <p:ph type="ctrTitle"/>
          </p:nvPr>
        </p:nvSpPr>
        <p:spPr>
          <a:xfrm>
            <a:off x="971600" y="1268760"/>
            <a:ext cx="7772400" cy="1470025"/>
          </a:xfrm>
        </p:spPr>
        <p:txBody>
          <a:bodyPr/>
          <a:lstStyle/>
          <a:p>
            <a:r>
              <a:rPr lang="es-EC" dirty="0" smtClean="0"/>
              <a:t>FIN</a:t>
            </a:r>
            <a:endParaRPr lang="es-EC" dirty="0"/>
          </a:p>
        </p:txBody>
      </p:sp>
      <p:sp>
        <p:nvSpPr>
          <p:cNvPr id="5" name="4 Subtítulo"/>
          <p:cNvSpPr>
            <a:spLocks noGrp="1"/>
          </p:cNvSpPr>
          <p:nvPr>
            <p:ph type="subTitle" idx="1"/>
          </p:nvPr>
        </p:nvSpPr>
        <p:spPr>
          <a:xfrm>
            <a:off x="1691680" y="2840732"/>
            <a:ext cx="6400800" cy="1752600"/>
          </a:xfrm>
        </p:spPr>
        <p:txBody>
          <a:bodyPr/>
          <a:lstStyle/>
          <a:p>
            <a:r>
              <a:rPr lang="es-EC" dirty="0" smtClean="0"/>
              <a:t>Gracias por la atención prestada</a:t>
            </a:r>
            <a:endParaRPr lang="es-EC" dirty="0"/>
          </a:p>
        </p:txBody>
      </p:sp>
      <p:pic>
        <p:nvPicPr>
          <p:cNvPr id="7" name="Picture 2" descr="E:\ULTIMOS ULTIMOS KARI\gea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7032"/>
            <a:ext cx="41148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4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200" y="457200"/>
            <a:ext cx="8229600" cy="1143000"/>
          </a:xfrm>
        </p:spPr>
        <p:txBody>
          <a:bodyPr/>
          <a:lstStyle/>
          <a:p>
            <a:r>
              <a:rPr lang="es-EC" dirty="0" smtClean="0"/>
              <a:t>PLANTEAMIENTO DEL PROBLEMA</a:t>
            </a:r>
            <a:endParaRPr lang="es-EC" dirty="0"/>
          </a:p>
        </p:txBody>
      </p:sp>
      <p:sp>
        <p:nvSpPr>
          <p:cNvPr id="12" name="2 Marcador de contenido"/>
          <p:cNvSpPr>
            <a:spLocks noGrp="1"/>
          </p:cNvSpPr>
          <p:nvPr>
            <p:ph idx="1"/>
          </p:nvPr>
        </p:nvSpPr>
        <p:spPr>
          <a:xfrm>
            <a:off x="457200" y="1963737"/>
            <a:ext cx="8229600" cy="4525963"/>
          </a:xfrm>
        </p:spPr>
        <p:txBody>
          <a:bodyPr/>
          <a:lstStyle/>
          <a:p>
            <a:r>
              <a:rPr lang="es-EC" dirty="0" smtClean="0"/>
              <a:t>Difusión de vapor a través de las paredes</a:t>
            </a:r>
          </a:p>
          <a:p>
            <a:r>
              <a:rPr lang="es-EC" dirty="0" smtClean="0"/>
              <a:t>Pandeo y deflexión de vigas</a:t>
            </a:r>
          </a:p>
          <a:p>
            <a:r>
              <a:rPr lang="es-EC" dirty="0" smtClean="0"/>
              <a:t>Ductos en mal estado</a:t>
            </a:r>
          </a:p>
          <a:p>
            <a:r>
              <a:rPr lang="es-EC" dirty="0" smtClean="0"/>
              <a:t>Sistema de humidificación incompleto</a:t>
            </a:r>
          </a:p>
          <a:p>
            <a:r>
              <a:rPr lang="es-EC" dirty="0" smtClean="0"/>
              <a:t>Sistema de des-humidificación artesanal</a:t>
            </a:r>
          </a:p>
          <a:p>
            <a:r>
              <a:rPr lang="es-EC" dirty="0" smtClean="0"/>
              <a:t>Secado de madera defectuoso</a:t>
            </a:r>
            <a:endParaRPr lang="es-EC" dirty="0"/>
          </a:p>
        </p:txBody>
      </p:sp>
    </p:spTree>
    <p:extLst>
      <p:ext uri="{BB962C8B-B14F-4D97-AF65-F5344CB8AC3E}">
        <p14:creationId xmlns:p14="http://schemas.microsoft.com/office/powerpoint/2010/main" val="527208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703382"/>
            <a:ext cx="8229600" cy="1143000"/>
          </a:xfrm>
        </p:spPr>
        <p:txBody>
          <a:bodyPr>
            <a:normAutofit fontScale="90000"/>
          </a:bodyPr>
          <a:lstStyle/>
          <a:p>
            <a:r>
              <a:rPr lang="es-EC" dirty="0" smtClean="0"/>
              <a:t>Difusión de Vapor a través de las paredes</a:t>
            </a:r>
            <a:endParaRPr lang="es-EC" dirty="0"/>
          </a:p>
        </p:txBody>
      </p:sp>
      <p:pic>
        <p:nvPicPr>
          <p:cNvPr id="5" name="Picture 2" descr="D:\PREGRADO\HORNO DE SECADO DE TABLONCILLO\Bibliografia\Anteproyecto\Fotografias Horno\000_0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596" y="2016821"/>
            <a:ext cx="2448272" cy="18362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REGRADO\HORNO DE SECADO DE TABLONCILLO\Bibliografia\Anteproyecto\Fotografias Horno\000_0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3868" y="4149080"/>
            <a:ext cx="2376264" cy="17821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PREGRADO\HORNO DE SECADO DE TABLONCILLO\Bibliografia\Anteproyecto\Fotografias Horno\000_00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9716" y="2196841"/>
            <a:ext cx="2208245"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7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346094"/>
            <a:ext cx="8229600" cy="1143000"/>
          </a:xfrm>
        </p:spPr>
        <p:txBody>
          <a:bodyPr/>
          <a:lstStyle/>
          <a:p>
            <a:r>
              <a:rPr lang="es-EC" dirty="0" smtClean="0"/>
              <a:t>Pandeo y deflexión en vigas</a:t>
            </a:r>
            <a:endParaRPr lang="es-EC" dirty="0"/>
          </a:p>
        </p:txBody>
      </p:sp>
      <p:pic>
        <p:nvPicPr>
          <p:cNvPr id="5" name="Picture 4" descr="D:\PREGRADO\HORNO DE SECADO DE TABLONCILLO\Bibliografia\Anteproyecto\Fotografias Horno\DSC011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556792"/>
            <a:ext cx="2699792" cy="20248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REGRADO\HORNO DE SECADO DE TABLONCILLO\Bibliografia\Anteproyecto\Fotografias Horno\20130614_1159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7212" y="1724870"/>
            <a:ext cx="2785148" cy="37135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PREGRADO\HORNO DE SECADO DE TABLONCILLO\Bibliografia\Anteproyecto\Fotografias Horno\000_00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717032"/>
            <a:ext cx="2699792" cy="218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738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287" y="4762"/>
            <a:ext cx="9115425" cy="6848475"/>
          </a:xfrm>
          <a:prstGeom prst="rect">
            <a:avLst/>
          </a:prstGeom>
        </p:spPr>
      </p:pic>
      <p:sp>
        <p:nvSpPr>
          <p:cNvPr id="2" name="1 Título"/>
          <p:cNvSpPr>
            <a:spLocks noGrp="1"/>
          </p:cNvSpPr>
          <p:nvPr>
            <p:ph type="title"/>
          </p:nvPr>
        </p:nvSpPr>
        <p:spPr>
          <a:xfrm>
            <a:off x="457199" y="359520"/>
            <a:ext cx="8229600" cy="1143000"/>
          </a:xfrm>
        </p:spPr>
        <p:txBody>
          <a:bodyPr/>
          <a:lstStyle/>
          <a:p>
            <a:r>
              <a:rPr lang="es-EC" dirty="0" smtClean="0"/>
              <a:t>Ductos en mal estado</a:t>
            </a:r>
            <a:endParaRPr lang="es-EC" dirty="0"/>
          </a:p>
        </p:txBody>
      </p:sp>
      <p:pic>
        <p:nvPicPr>
          <p:cNvPr id="5" name="Picture 3" descr="D:\PREGRADO\HORNO DE SECADO DE TABLONCILLO\Bibliografia\Anteproyecto\Fotografias Horno\000_0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955" y="3986570"/>
            <a:ext cx="2063893" cy="15479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REGRADO\HORNO DE SECADO DE TABLONCILLO\Bibliografia\Anteproyecto\Fotografias Horno\20130104_140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4292" y="1984530"/>
            <a:ext cx="2163473" cy="288463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Proyectos en Ejecución\PROYECTOS\HORNO DE SECADO DE TABLONCILLO PROMARA\EJECUCIÓN DEL PROYECTO\Promara ltd\20131010_1039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286" y="1517796"/>
            <a:ext cx="2111562" cy="15836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Proyectos en Ejecución\PROYECTOS\HORNO DE SECADO DE TABLONCILLO PROMARA\EJECUCIÓN DEL PROYECTO\Promara ltd\20131010_1144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1505343"/>
            <a:ext cx="1990233" cy="14926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Proyectos en Ejecución\PROYECTOS\HORNO DE SECADO DE TABLONCILLO PROMARA\EJECUCIÓN DEL PROYECTO\Promara ltd\20131010_11451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7417" y="3955005"/>
            <a:ext cx="2105980" cy="1579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862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1140</TotalTime>
  <Words>1486</Words>
  <Application>Microsoft Office PowerPoint</Application>
  <PresentationFormat>Presentación en pantalla (4:3)</PresentationFormat>
  <Paragraphs>184</Paragraphs>
  <Slides>51</Slides>
  <Notes>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51</vt:i4>
      </vt:variant>
    </vt:vector>
  </HeadingPairs>
  <TitlesOfParts>
    <vt:vector size="55" baseType="lpstr">
      <vt:lpstr>Batang</vt:lpstr>
      <vt:lpstr>Arial</vt:lpstr>
      <vt:lpstr>Calibri</vt:lpstr>
      <vt:lpstr>Tema de Office</vt:lpstr>
      <vt:lpstr>Presentación de PowerPoint</vt:lpstr>
      <vt:lpstr>OBJETIVO GENERAL </vt:lpstr>
      <vt:lpstr>OBJETIVOS ESPECÍFICOS</vt:lpstr>
      <vt:lpstr>JUSTIFICACIÓN</vt:lpstr>
      <vt:lpstr>ALCANCE</vt:lpstr>
      <vt:lpstr>PLANTEAMIENTO DEL PROBLEMA</vt:lpstr>
      <vt:lpstr>Difusión de Vapor a través de las paredes</vt:lpstr>
      <vt:lpstr>Pandeo y deflexión en vigas</vt:lpstr>
      <vt:lpstr>Ductos en mal estado</vt:lpstr>
      <vt:lpstr>Sistema de humidificación incompleto</vt:lpstr>
      <vt:lpstr>Sistema de des-humidificación artesanal</vt:lpstr>
      <vt:lpstr>Madera en malas condiciones</vt:lpstr>
      <vt:lpstr>DISEÑO DEL PROCESO</vt:lpstr>
      <vt:lpstr>CONDICIONES DEL PROYECTO</vt:lpstr>
      <vt:lpstr>PROCESO DE SECADO</vt:lpstr>
      <vt:lpstr>REDISEÑO E IMPLEMENTACIÓN SISTEMA DE VENTILACIÓN</vt:lpstr>
      <vt:lpstr>Diseño antiguo</vt:lpstr>
      <vt:lpstr>Bases del diseño </vt:lpstr>
      <vt:lpstr>Propuestas del diseño</vt:lpstr>
      <vt:lpstr>Diseño conceptual </vt:lpstr>
      <vt:lpstr>Diseño alternativo</vt:lpstr>
      <vt:lpstr>Simulación sistema de ventilación</vt:lpstr>
      <vt:lpstr>Accesorios Implementación</vt:lpstr>
      <vt:lpstr>Ingeniería de detalle</vt:lpstr>
      <vt:lpstr>Montaje Ductos</vt:lpstr>
      <vt:lpstr>Montaje Equipos </vt:lpstr>
      <vt:lpstr>REDISEÑO E IMPLEMENTACIÓN SISTEMA DE HUMIDIFICACIÓN</vt:lpstr>
      <vt:lpstr>Diseño Antiguo</vt:lpstr>
      <vt:lpstr>Diseño Antiguo (P&amp;ID)</vt:lpstr>
      <vt:lpstr>Bases del diseño</vt:lpstr>
      <vt:lpstr>Alternativas de diseño</vt:lpstr>
      <vt:lpstr>Diseño conceptual</vt:lpstr>
      <vt:lpstr>Diagrama del proceso</vt:lpstr>
      <vt:lpstr>Accesorios implementación</vt:lpstr>
      <vt:lpstr>Ingeniería de detalle</vt:lpstr>
      <vt:lpstr>Montaje tubería </vt:lpstr>
      <vt:lpstr>REDISEÑO E IMPLEMENTACIÓN SISTEMA DE DES-HUMIDIFICACIÓN</vt:lpstr>
      <vt:lpstr>Diseño Antiguo</vt:lpstr>
      <vt:lpstr>Bases del diseño</vt:lpstr>
      <vt:lpstr>Alternativas de diseño</vt:lpstr>
      <vt:lpstr>Ingeniería de detalle</vt:lpstr>
      <vt:lpstr>Accesorios implementación </vt:lpstr>
      <vt:lpstr>ANÁLISIS Y PRUEBAS DE FUNCIONAMIENTO</vt:lpstr>
      <vt:lpstr>Formato toma de datos</vt:lpstr>
      <vt:lpstr>Instrumentos utilizados</vt:lpstr>
      <vt:lpstr>Resultados</vt:lpstr>
      <vt:lpstr>COSTO TOTAL DEL PROYECTO </vt:lpstr>
      <vt:lpstr>ANÁLISIS FINANCIERO </vt:lpstr>
      <vt:lpstr>CONCLUSIONES</vt:lpstr>
      <vt:lpstr>RECOMENDACIONES</vt:lpstr>
      <vt:lpstr>FIN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GRADO INGENIERÍA MECÁNICA</dc:title>
  <dc:creator>USER</dc:creator>
  <cp:lastModifiedBy>AGUINARV INGENIERIA</cp:lastModifiedBy>
  <cp:revision>98</cp:revision>
  <cp:lastPrinted>2014-05-16T02:44:52Z</cp:lastPrinted>
  <dcterms:created xsi:type="dcterms:W3CDTF">2014-01-31T00:22:29Z</dcterms:created>
  <dcterms:modified xsi:type="dcterms:W3CDTF">2014-05-19T17:21:32Z</dcterms:modified>
</cp:coreProperties>
</file>