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60" r:id="rId4"/>
    <p:sldId id="261" r:id="rId5"/>
    <p:sldId id="262" r:id="rId6"/>
    <p:sldId id="267" r:id="rId7"/>
    <p:sldId id="263" r:id="rId8"/>
    <p:sldId id="264" r:id="rId9"/>
    <p:sldId id="268" r:id="rId10"/>
    <p:sldId id="269" r:id="rId11"/>
    <p:sldId id="265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8" r:id="rId29"/>
    <p:sldId id="287" r:id="rId30"/>
    <p:sldId id="286" r:id="rId31"/>
    <p:sldId id="289" r:id="rId3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4" d="100"/>
          <a:sy n="64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PARROQUIA DE CONOCOTO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C8A8E1B9-2325-4CF6-8B19-7FB386D764CF}" type="presOf" srcId="{32E74F4C-5938-43B4-AFF4-DB5C29C661B9}" destId="{85F3436A-FC01-40D5-8589-4C3778D61118}" srcOrd="0" destOrd="0" presId="urn:microsoft.com/office/officeart/2005/8/layout/vList2"/>
    <dgm:cxn modelId="{B568A89A-E789-452C-92EE-F6D7C427B0CC}" type="presOf" srcId="{6A2BBF58-3AC5-4CA7-B5FE-A9D05F30DEAD}" destId="{53A6157D-CEE0-4B03-BBA7-9D51ECDDAE95}" srcOrd="0" destOrd="0" presId="urn:microsoft.com/office/officeart/2005/8/layout/vList2"/>
    <dgm:cxn modelId="{973A9E5B-FF29-4E0F-BD61-978E57CB0D0E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84F1DB-4635-41DB-8C87-628DB985FF39}" type="doc">
      <dgm:prSet loTypeId="urn:microsoft.com/office/officeart/2005/8/layout/hList1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E40C868B-5373-4285-BB4A-331C5B28B126}">
      <dgm:prSet phldrT="[Texto]"/>
      <dgm:spPr/>
      <dgm:t>
        <a:bodyPr/>
        <a:lstStyle/>
        <a:p>
          <a:pPr algn="ctr"/>
          <a:r>
            <a:rPr lang="es-EC" dirty="0" smtClean="0"/>
            <a:t>General </a:t>
          </a:r>
          <a:endParaRPr lang="es-EC" dirty="0"/>
        </a:p>
      </dgm:t>
    </dgm:pt>
    <dgm:pt modelId="{C1A8379B-9216-4D75-BC2F-0AFE7C707C35}" type="parTrans" cxnId="{B62AA4FB-DCF0-4A2C-AC72-7596D311BAAD}">
      <dgm:prSet/>
      <dgm:spPr/>
      <dgm:t>
        <a:bodyPr/>
        <a:lstStyle/>
        <a:p>
          <a:pPr algn="ctr"/>
          <a:endParaRPr lang="es-EC"/>
        </a:p>
      </dgm:t>
    </dgm:pt>
    <dgm:pt modelId="{0543C904-5D34-40B8-B04F-0DCA8B7225D3}" type="sibTrans" cxnId="{B62AA4FB-DCF0-4A2C-AC72-7596D311BAAD}">
      <dgm:prSet/>
      <dgm:spPr/>
      <dgm:t>
        <a:bodyPr/>
        <a:lstStyle/>
        <a:p>
          <a:pPr algn="ctr"/>
          <a:endParaRPr lang="es-EC"/>
        </a:p>
      </dgm:t>
    </dgm:pt>
    <dgm:pt modelId="{6056FA37-AD6C-42A9-9E81-C860BD36C314}">
      <dgm:prSet phldrT="[Texto]"/>
      <dgm:spPr/>
      <dgm:t>
        <a:bodyPr/>
        <a:lstStyle/>
        <a:p>
          <a:pPr algn="ctr"/>
          <a:r>
            <a:rPr lang="es-EC" dirty="0" smtClean="0"/>
            <a:t>Identificar la demanda potencial de mercado, sus gustos, preferencias y medios de información preferidos, obtenidos por medio de la información de la encuesta, para promocionar los diferentes atractivos turísticos y culturales de Conocoto</a:t>
          </a:r>
          <a:endParaRPr lang="es-EC" dirty="0"/>
        </a:p>
      </dgm:t>
    </dgm:pt>
    <dgm:pt modelId="{7A505320-086F-4A1D-93CE-69E41DF41841}" type="parTrans" cxnId="{BDB31B25-D8A6-488D-81AE-A7DEC561311F}">
      <dgm:prSet/>
      <dgm:spPr/>
      <dgm:t>
        <a:bodyPr/>
        <a:lstStyle/>
        <a:p>
          <a:pPr algn="ctr"/>
          <a:endParaRPr lang="es-EC"/>
        </a:p>
      </dgm:t>
    </dgm:pt>
    <dgm:pt modelId="{26106156-147D-4146-9B5B-EE40104DFAF7}" type="sibTrans" cxnId="{BDB31B25-D8A6-488D-81AE-A7DEC561311F}">
      <dgm:prSet/>
      <dgm:spPr/>
      <dgm:t>
        <a:bodyPr/>
        <a:lstStyle/>
        <a:p>
          <a:pPr algn="ctr"/>
          <a:endParaRPr lang="es-EC"/>
        </a:p>
      </dgm:t>
    </dgm:pt>
    <dgm:pt modelId="{3480CF15-0871-4908-9B1D-DFF4D07E6DCF}" type="pres">
      <dgm:prSet presAssocID="{1684F1DB-4635-41DB-8C87-628DB985FF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313DEB-4293-4656-9F6D-913DC9E06F41}" type="pres">
      <dgm:prSet presAssocID="{E40C868B-5373-4285-BB4A-331C5B28B126}" presName="composite" presStyleCnt="0"/>
      <dgm:spPr/>
    </dgm:pt>
    <dgm:pt modelId="{54B0D17D-38F5-4340-B902-048F2D5864EE}" type="pres">
      <dgm:prSet presAssocID="{E40C868B-5373-4285-BB4A-331C5B28B12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2A9E92-303E-4973-AB7F-0E807AE6AEAF}" type="pres">
      <dgm:prSet presAssocID="{E40C868B-5373-4285-BB4A-331C5B28B126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4BF05E-FE41-48B0-BDCC-665DB370FCE0}" type="presOf" srcId="{1684F1DB-4635-41DB-8C87-628DB985FF39}" destId="{3480CF15-0871-4908-9B1D-DFF4D07E6DCF}" srcOrd="0" destOrd="0" presId="urn:microsoft.com/office/officeart/2005/8/layout/hList1"/>
    <dgm:cxn modelId="{BDB31B25-D8A6-488D-81AE-A7DEC561311F}" srcId="{E40C868B-5373-4285-BB4A-331C5B28B126}" destId="{6056FA37-AD6C-42A9-9E81-C860BD36C314}" srcOrd="0" destOrd="0" parTransId="{7A505320-086F-4A1D-93CE-69E41DF41841}" sibTransId="{26106156-147D-4146-9B5B-EE40104DFAF7}"/>
    <dgm:cxn modelId="{B62AA4FB-DCF0-4A2C-AC72-7596D311BAAD}" srcId="{1684F1DB-4635-41DB-8C87-628DB985FF39}" destId="{E40C868B-5373-4285-BB4A-331C5B28B126}" srcOrd="0" destOrd="0" parTransId="{C1A8379B-9216-4D75-BC2F-0AFE7C707C35}" sibTransId="{0543C904-5D34-40B8-B04F-0DCA8B7225D3}"/>
    <dgm:cxn modelId="{1F873254-7141-4BDF-9E33-EF21CC14BA72}" type="presOf" srcId="{6056FA37-AD6C-42A9-9E81-C860BD36C314}" destId="{452A9E92-303E-4973-AB7F-0E807AE6AEAF}" srcOrd="0" destOrd="0" presId="urn:microsoft.com/office/officeart/2005/8/layout/hList1"/>
    <dgm:cxn modelId="{86232377-208F-4C9C-BFF7-331CA359AAA4}" type="presOf" srcId="{E40C868B-5373-4285-BB4A-331C5B28B126}" destId="{54B0D17D-38F5-4340-B902-048F2D5864EE}" srcOrd="0" destOrd="0" presId="urn:microsoft.com/office/officeart/2005/8/layout/hList1"/>
    <dgm:cxn modelId="{9F69BFD7-1617-4A51-8E4E-0A586934456E}" type="presParOf" srcId="{3480CF15-0871-4908-9B1D-DFF4D07E6DCF}" destId="{DF313DEB-4293-4656-9F6D-913DC9E06F41}" srcOrd="0" destOrd="0" presId="urn:microsoft.com/office/officeart/2005/8/layout/hList1"/>
    <dgm:cxn modelId="{2B21973D-5A86-4791-ADF0-CBBA475B467B}" type="presParOf" srcId="{DF313DEB-4293-4656-9F6D-913DC9E06F41}" destId="{54B0D17D-38F5-4340-B902-048F2D5864EE}" srcOrd="0" destOrd="0" presId="urn:microsoft.com/office/officeart/2005/8/layout/hList1"/>
    <dgm:cxn modelId="{C9700691-EA98-4876-86D5-933958146CB0}" type="presParOf" srcId="{DF313DEB-4293-4656-9F6D-913DC9E06F41}" destId="{452A9E92-303E-4973-AB7F-0E807AE6AE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42541D-B24A-44DA-BB15-C5A9528A52C0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BC8D4A19-A289-437F-9BB4-F0764BD6521B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Identificar el perfil de los turistas que podrían visitar la parroquia de Conocoto</a:t>
          </a:r>
          <a:endParaRPr lang="es-EC" sz="1600" b="0" dirty="0">
            <a:solidFill>
              <a:schemeClr val="tx1"/>
            </a:solidFill>
          </a:endParaRPr>
        </a:p>
      </dgm:t>
    </dgm:pt>
    <dgm:pt modelId="{6B4C8C2B-287A-4E81-ADCC-7E0CAE8C0DB0}" type="parTrans" cxnId="{D72EF2AB-F95D-42E9-871B-8DA661461A75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4E06E3C3-D00E-475A-9990-0EF3C2DD36BA}" type="sibTrans" cxnId="{D72EF2AB-F95D-42E9-871B-8DA661461A75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A596CFF1-833F-4B4C-91A0-E1523B004470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Identificar los lugares turísticos y culturales, que los turistas prefieren conocer de Conocoto</a:t>
          </a:r>
          <a:endParaRPr lang="es-EC" sz="1600" b="0" dirty="0">
            <a:solidFill>
              <a:schemeClr val="tx1"/>
            </a:solidFill>
          </a:endParaRPr>
        </a:p>
      </dgm:t>
    </dgm:pt>
    <dgm:pt modelId="{161B6A57-A066-423C-91F0-6BF99D0EF219}" type="parTrans" cxnId="{3A4892AC-188C-4FC5-A36D-D2FD0E91865F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F85BD0A3-B6B0-4B3E-9CD8-DB770F143CDA}" type="sibTrans" cxnId="{3A4892AC-188C-4FC5-A36D-D2FD0E91865F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2B7ED3F4-AFFF-41EB-980F-028FF8288B8C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Conocer cuál es la fiesta que los turistas consideran que es la más importante para resaltar las costumbres y tradiciones de Conocoto</a:t>
          </a:r>
          <a:endParaRPr lang="es-EC" sz="1600" b="0" dirty="0">
            <a:solidFill>
              <a:schemeClr val="tx1"/>
            </a:solidFill>
          </a:endParaRPr>
        </a:p>
      </dgm:t>
    </dgm:pt>
    <dgm:pt modelId="{A62699FA-FD71-459D-81C4-65F0CB89B1A4}" type="parTrans" cxnId="{3ED9D33F-B561-4236-B4E6-4EA29BE32A1C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D8B3DBB4-AE10-4B87-98E0-6490FBE55F76}" type="sibTrans" cxnId="{3ED9D33F-B561-4236-B4E6-4EA29BE32A1C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988EF2AE-4339-4985-96C9-B05CB6B7503A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Determinar cuáles serían las actividades que los posibles turistas prefieren realizar en la parroquia de Conocoto </a:t>
          </a:r>
          <a:endParaRPr lang="es-EC" sz="1600" b="0" dirty="0">
            <a:solidFill>
              <a:schemeClr val="tx1"/>
            </a:solidFill>
          </a:endParaRPr>
        </a:p>
      </dgm:t>
    </dgm:pt>
    <dgm:pt modelId="{37687E3A-28FA-4F30-89C4-F96590697ABC}" type="parTrans" cxnId="{2BDD9FE8-73B3-4354-8F9C-A1F22FC77E39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6FF7B725-5BD4-4D4C-8D28-96F830429D49}" type="sibTrans" cxnId="{2BDD9FE8-73B3-4354-8F9C-A1F22FC77E39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B59B05C3-064B-4B65-8830-4A17150E77BE}">
      <dgm:prSet custT="1"/>
      <dgm:spPr/>
      <dgm:t>
        <a:bodyPr/>
        <a:lstStyle/>
        <a:p>
          <a:r>
            <a:rPr lang="es-ES" sz="1400" b="0" dirty="0" smtClean="0">
              <a:solidFill>
                <a:schemeClr val="tx1"/>
              </a:solidFill>
            </a:rPr>
            <a:t>Identificar los medios de comunicación que los posibles turistas prefieren, para conocer e informarse sobre los atractivos turísticos y culturales de la parroquia</a:t>
          </a:r>
          <a:r>
            <a:rPr lang="es-ES" sz="700" b="0" dirty="0" smtClean="0">
              <a:solidFill>
                <a:schemeClr val="tx1"/>
              </a:solidFill>
            </a:rPr>
            <a:t>.</a:t>
          </a:r>
          <a:endParaRPr lang="es-EC" sz="700" b="1" dirty="0">
            <a:solidFill>
              <a:schemeClr val="tx1"/>
            </a:solidFill>
          </a:endParaRPr>
        </a:p>
      </dgm:t>
    </dgm:pt>
    <dgm:pt modelId="{9472F561-0F44-4324-9B28-41356B971026}" type="parTrans" cxnId="{9B9B1776-E320-4E4A-B998-A49A32118D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2995C9A-7F0E-4C8D-B861-F915800C32FF}" type="sibTrans" cxnId="{9B9B1776-E320-4E4A-B998-A49A32118D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F7ECF10-F40E-405E-BDB4-81984AB71E2E}" type="pres">
      <dgm:prSet presAssocID="{6542541D-B24A-44DA-BB15-C5A9528A52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E390C5-CF10-49E7-8ED7-1164D0251F0A}" type="pres">
      <dgm:prSet presAssocID="{BC8D4A19-A289-437F-9BB4-F0764BD6521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10FBDA-36E1-47A8-86E7-C7EAC8C997EA}" type="pres">
      <dgm:prSet presAssocID="{4E06E3C3-D00E-475A-9990-0EF3C2DD36BA}" presName="spacer" presStyleCnt="0"/>
      <dgm:spPr/>
    </dgm:pt>
    <dgm:pt modelId="{372DF718-C76E-4AA4-ADF6-262FB22454B5}" type="pres">
      <dgm:prSet presAssocID="{A596CFF1-833F-4B4C-91A0-E1523B00447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053334-696F-4090-BB57-962327A2E78D}" type="pres">
      <dgm:prSet presAssocID="{F85BD0A3-B6B0-4B3E-9CD8-DB770F143CDA}" presName="spacer" presStyleCnt="0"/>
      <dgm:spPr/>
    </dgm:pt>
    <dgm:pt modelId="{5E7FEF61-EEBF-4047-982E-75A6096B4DAC}" type="pres">
      <dgm:prSet presAssocID="{2B7ED3F4-AFFF-41EB-980F-028FF8288B8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584C29-9D24-41D7-A724-F7BDE9564A8F}" type="pres">
      <dgm:prSet presAssocID="{D8B3DBB4-AE10-4B87-98E0-6490FBE55F76}" presName="spacer" presStyleCnt="0"/>
      <dgm:spPr/>
    </dgm:pt>
    <dgm:pt modelId="{C68EFB68-9870-4FF3-8E7F-EFF745EF522A}" type="pres">
      <dgm:prSet presAssocID="{988EF2AE-4339-4985-96C9-B05CB6B7503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810878-D226-4629-BFF5-5DB464E207B1}" type="pres">
      <dgm:prSet presAssocID="{6FF7B725-5BD4-4D4C-8D28-96F830429D49}" presName="spacer" presStyleCnt="0"/>
      <dgm:spPr/>
    </dgm:pt>
    <dgm:pt modelId="{328D250D-BDC6-4B78-A72A-7C0588FF66C4}" type="pres">
      <dgm:prSet presAssocID="{B59B05C3-064B-4B65-8830-4A17150E77B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E134B67-1F76-46A3-9347-7360F8D19A30}" type="presOf" srcId="{BC8D4A19-A289-437F-9BB4-F0764BD6521B}" destId="{8DE390C5-CF10-49E7-8ED7-1164D0251F0A}" srcOrd="0" destOrd="0" presId="urn:microsoft.com/office/officeart/2005/8/layout/vList2"/>
    <dgm:cxn modelId="{1971AF72-9B78-4924-A091-542D7F0FCB33}" type="presOf" srcId="{988EF2AE-4339-4985-96C9-B05CB6B7503A}" destId="{C68EFB68-9870-4FF3-8E7F-EFF745EF522A}" srcOrd="0" destOrd="0" presId="urn:microsoft.com/office/officeart/2005/8/layout/vList2"/>
    <dgm:cxn modelId="{D72EF2AB-F95D-42E9-871B-8DA661461A75}" srcId="{6542541D-B24A-44DA-BB15-C5A9528A52C0}" destId="{BC8D4A19-A289-437F-9BB4-F0764BD6521B}" srcOrd="0" destOrd="0" parTransId="{6B4C8C2B-287A-4E81-ADCC-7E0CAE8C0DB0}" sibTransId="{4E06E3C3-D00E-475A-9990-0EF3C2DD36BA}"/>
    <dgm:cxn modelId="{42A37517-08AE-4D18-8E24-38F6E1DDEBE4}" type="presOf" srcId="{2B7ED3F4-AFFF-41EB-980F-028FF8288B8C}" destId="{5E7FEF61-EEBF-4047-982E-75A6096B4DAC}" srcOrd="0" destOrd="0" presId="urn:microsoft.com/office/officeart/2005/8/layout/vList2"/>
    <dgm:cxn modelId="{5733E18D-DCB0-4931-B53F-5541E74ADAC1}" type="presOf" srcId="{6542541D-B24A-44DA-BB15-C5A9528A52C0}" destId="{7F7ECF10-F40E-405E-BDB4-81984AB71E2E}" srcOrd="0" destOrd="0" presId="urn:microsoft.com/office/officeart/2005/8/layout/vList2"/>
    <dgm:cxn modelId="{9B9B1776-E320-4E4A-B998-A49A32118D67}" srcId="{6542541D-B24A-44DA-BB15-C5A9528A52C0}" destId="{B59B05C3-064B-4B65-8830-4A17150E77BE}" srcOrd="4" destOrd="0" parTransId="{9472F561-0F44-4324-9B28-41356B971026}" sibTransId="{92995C9A-7F0E-4C8D-B861-F915800C32FF}"/>
    <dgm:cxn modelId="{2BDD9FE8-73B3-4354-8F9C-A1F22FC77E39}" srcId="{6542541D-B24A-44DA-BB15-C5A9528A52C0}" destId="{988EF2AE-4339-4985-96C9-B05CB6B7503A}" srcOrd="3" destOrd="0" parTransId="{37687E3A-28FA-4F30-89C4-F96590697ABC}" sibTransId="{6FF7B725-5BD4-4D4C-8D28-96F830429D49}"/>
    <dgm:cxn modelId="{3A4892AC-188C-4FC5-A36D-D2FD0E91865F}" srcId="{6542541D-B24A-44DA-BB15-C5A9528A52C0}" destId="{A596CFF1-833F-4B4C-91A0-E1523B004470}" srcOrd="1" destOrd="0" parTransId="{161B6A57-A066-423C-91F0-6BF99D0EF219}" sibTransId="{F85BD0A3-B6B0-4B3E-9CD8-DB770F143CDA}"/>
    <dgm:cxn modelId="{310ECAF0-DCD0-453D-848C-5DD67CD70375}" type="presOf" srcId="{B59B05C3-064B-4B65-8830-4A17150E77BE}" destId="{328D250D-BDC6-4B78-A72A-7C0588FF66C4}" srcOrd="0" destOrd="0" presId="urn:microsoft.com/office/officeart/2005/8/layout/vList2"/>
    <dgm:cxn modelId="{7FA5FD1D-E5FE-4166-B169-575B58FDBCF2}" type="presOf" srcId="{A596CFF1-833F-4B4C-91A0-E1523B004470}" destId="{372DF718-C76E-4AA4-ADF6-262FB22454B5}" srcOrd="0" destOrd="0" presId="urn:microsoft.com/office/officeart/2005/8/layout/vList2"/>
    <dgm:cxn modelId="{3ED9D33F-B561-4236-B4E6-4EA29BE32A1C}" srcId="{6542541D-B24A-44DA-BB15-C5A9528A52C0}" destId="{2B7ED3F4-AFFF-41EB-980F-028FF8288B8C}" srcOrd="2" destOrd="0" parTransId="{A62699FA-FD71-459D-81C4-65F0CB89B1A4}" sibTransId="{D8B3DBB4-AE10-4B87-98E0-6490FBE55F76}"/>
    <dgm:cxn modelId="{5656CE20-6FDF-4882-8780-14BA7CEF4EB3}" type="presParOf" srcId="{7F7ECF10-F40E-405E-BDB4-81984AB71E2E}" destId="{8DE390C5-CF10-49E7-8ED7-1164D0251F0A}" srcOrd="0" destOrd="0" presId="urn:microsoft.com/office/officeart/2005/8/layout/vList2"/>
    <dgm:cxn modelId="{31384BA2-313E-4C1D-8EFE-E666C612648D}" type="presParOf" srcId="{7F7ECF10-F40E-405E-BDB4-81984AB71E2E}" destId="{8910FBDA-36E1-47A8-86E7-C7EAC8C997EA}" srcOrd="1" destOrd="0" presId="urn:microsoft.com/office/officeart/2005/8/layout/vList2"/>
    <dgm:cxn modelId="{8F345A0B-315B-4FC0-8A26-9243D2C958AA}" type="presParOf" srcId="{7F7ECF10-F40E-405E-BDB4-81984AB71E2E}" destId="{372DF718-C76E-4AA4-ADF6-262FB22454B5}" srcOrd="2" destOrd="0" presId="urn:microsoft.com/office/officeart/2005/8/layout/vList2"/>
    <dgm:cxn modelId="{D371F4A0-85DC-4C48-9D83-4EEF0AD777EB}" type="presParOf" srcId="{7F7ECF10-F40E-405E-BDB4-81984AB71E2E}" destId="{3C053334-696F-4090-BB57-962327A2E78D}" srcOrd="3" destOrd="0" presId="urn:microsoft.com/office/officeart/2005/8/layout/vList2"/>
    <dgm:cxn modelId="{DE8E7596-AEF0-4A05-90AF-7D5A2B8007C4}" type="presParOf" srcId="{7F7ECF10-F40E-405E-BDB4-81984AB71E2E}" destId="{5E7FEF61-EEBF-4047-982E-75A6096B4DAC}" srcOrd="4" destOrd="0" presId="urn:microsoft.com/office/officeart/2005/8/layout/vList2"/>
    <dgm:cxn modelId="{490A0918-5C55-41B7-AE5B-1C1AF69330EA}" type="presParOf" srcId="{7F7ECF10-F40E-405E-BDB4-81984AB71E2E}" destId="{B0584C29-9D24-41D7-A724-F7BDE9564A8F}" srcOrd="5" destOrd="0" presId="urn:microsoft.com/office/officeart/2005/8/layout/vList2"/>
    <dgm:cxn modelId="{C8D13BF7-B505-4DB7-A824-FB13B1F94D41}" type="presParOf" srcId="{7F7ECF10-F40E-405E-BDB4-81984AB71E2E}" destId="{C68EFB68-9870-4FF3-8E7F-EFF745EF522A}" srcOrd="6" destOrd="0" presId="urn:microsoft.com/office/officeart/2005/8/layout/vList2"/>
    <dgm:cxn modelId="{516BD7E7-15C6-4666-9709-8F741035700E}" type="presParOf" srcId="{7F7ECF10-F40E-405E-BDB4-81984AB71E2E}" destId="{2D810878-D226-4629-BFF5-5DB464E207B1}" srcOrd="7" destOrd="0" presId="urn:microsoft.com/office/officeart/2005/8/layout/vList2"/>
    <dgm:cxn modelId="{40F0224B-E190-42B7-8197-465429188D60}" type="presParOf" srcId="{7F7ECF10-F40E-405E-BDB4-81984AB71E2E}" destId="{328D250D-BDC6-4B78-A72A-7C0588FF66C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Tipos de investigación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872DA830-CD10-4592-A5F1-7444D916E722}" type="presOf" srcId="{6A2BBF58-3AC5-4CA7-B5FE-A9D05F30DEAD}" destId="{53A6157D-CEE0-4B03-BBA7-9D51ECDDAE95}" srcOrd="0" destOrd="0" presId="urn:microsoft.com/office/officeart/2005/8/layout/vList2"/>
    <dgm:cxn modelId="{F7FBE7FE-25E6-428F-870B-6AAC3B580345}" type="presOf" srcId="{32E74F4C-5938-43B4-AFF4-DB5C29C661B9}" destId="{85F3436A-FC01-40D5-8589-4C3778D61118}" srcOrd="0" destOrd="0" presId="urn:microsoft.com/office/officeart/2005/8/layout/vList2"/>
    <dgm:cxn modelId="{0FAF43AC-A66E-4D6C-86F5-F1513F1D0156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B5A4BF-142A-44C0-BB1A-B7EFB3CB5CE0}" type="doc">
      <dgm:prSet loTypeId="urn:microsoft.com/office/officeart/2005/8/layout/orgChart1" loCatId="hierarchy" qsTypeId="urn:microsoft.com/office/officeart/2005/8/quickstyle/3d1" qsCatId="3D" csTypeId="urn:microsoft.com/office/officeart/2005/8/colors/colorful2" csCatId="colorful"/>
      <dgm:spPr/>
    </dgm:pt>
    <dgm:pt modelId="{5ACB2473-6D03-47F9-9E92-A9E7BF8C098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INVESTIGACION</a:t>
          </a:r>
          <a:endParaRPr kumimoji="0" lang="es-ES_tradnl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725B9AF3-73F4-4EC4-8197-290DD9AFB6DA}" type="parTrans" cxnId="{23C8FFC5-767B-496D-9767-CA956C1978E7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C5EC21B1-1C75-463D-B906-84B0644749C7}" type="sibTrans" cxnId="{23C8FFC5-767B-496D-9767-CA956C1978E7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79DCBDD0-0142-4D26-85FF-6B3AE122317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LA INVESTIGACION EXPLORATORIA</a:t>
          </a:r>
          <a:endParaRPr kumimoji="0" lang="es-ES_tradnl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45B145D9-8B35-4222-A12F-C7A373D9CFB9}" type="parTrans" cxnId="{B6BD6CA5-379F-40E8-A2C9-709436BFDDEA}">
      <dgm:prSet/>
      <dgm:spPr/>
      <dgm:t>
        <a:bodyPr/>
        <a:lstStyle/>
        <a:p>
          <a:endParaRPr lang="es-ES" sz="1400" dirty="0">
            <a:solidFill>
              <a:schemeClr val="tx1"/>
            </a:solidFill>
          </a:endParaRPr>
        </a:p>
      </dgm:t>
    </dgm:pt>
    <dgm:pt modelId="{42326663-F686-4404-BDE0-EE8C553BE599}" type="sibTrans" cxnId="{B6BD6CA5-379F-40E8-A2C9-709436BFDDEA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6185F7BC-14E4-4B8E-9DB7-39F87B76028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LA INVESTIGACION CONCLUYENTE</a:t>
          </a:r>
          <a:endParaRPr kumimoji="0" lang="es-ES_tradnl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CCB7B0DB-ADD6-4670-9BBC-DCC8717BCC46}" type="parTrans" cxnId="{95AAC3E1-FE36-4F79-A26D-7AC9F30D11B9}">
      <dgm:prSet/>
      <dgm:spPr/>
      <dgm:t>
        <a:bodyPr/>
        <a:lstStyle/>
        <a:p>
          <a:endParaRPr lang="es-ES" sz="1400" dirty="0">
            <a:solidFill>
              <a:schemeClr val="tx1"/>
            </a:solidFill>
          </a:endParaRPr>
        </a:p>
      </dgm:t>
    </dgm:pt>
    <dgm:pt modelId="{AF959605-F250-492E-BAE4-D2B968AED588}" type="sibTrans" cxnId="{95AAC3E1-FE36-4F79-A26D-7AC9F30D11B9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E4C5DCD6-50AA-477C-BC41-336E17DAE8D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DESCRIPTIVO</a:t>
          </a:r>
          <a:endParaRPr kumimoji="0" lang="es-ES_tradnl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gm:t>
    </dgm:pt>
    <dgm:pt modelId="{9A24D71D-F57D-449B-A36F-1FF16263872F}" type="parTrans" cxnId="{FDAB86F7-9536-40CF-A0B1-CE4B414C4B14}">
      <dgm:prSet/>
      <dgm:spPr/>
      <dgm:t>
        <a:bodyPr/>
        <a:lstStyle/>
        <a:p>
          <a:endParaRPr lang="es-ES" sz="1400" dirty="0">
            <a:solidFill>
              <a:schemeClr val="tx1"/>
            </a:solidFill>
          </a:endParaRPr>
        </a:p>
      </dgm:t>
    </dgm:pt>
    <dgm:pt modelId="{8DC04C0D-8E91-4666-A1E9-47244C5D67DF}" type="sibTrans" cxnId="{FDAB86F7-9536-40CF-A0B1-CE4B414C4B14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E2582EC6-5761-43DA-9F84-AEAD80E705C1}" type="pres">
      <dgm:prSet presAssocID="{BBB5A4BF-142A-44C0-BB1A-B7EFB3CB5C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431DC3D-0381-4D3F-8B8F-229B08BB3CF2}" type="pres">
      <dgm:prSet presAssocID="{5ACB2473-6D03-47F9-9E92-A9E7BF8C0988}" presName="hierRoot1" presStyleCnt="0">
        <dgm:presLayoutVars>
          <dgm:hierBranch/>
        </dgm:presLayoutVars>
      </dgm:prSet>
      <dgm:spPr/>
    </dgm:pt>
    <dgm:pt modelId="{6BEAF3C9-3EB5-4ED9-A98E-53C401B799B1}" type="pres">
      <dgm:prSet presAssocID="{5ACB2473-6D03-47F9-9E92-A9E7BF8C0988}" presName="rootComposite1" presStyleCnt="0"/>
      <dgm:spPr/>
    </dgm:pt>
    <dgm:pt modelId="{1D0D4B3A-4051-4E09-9821-F11FFDAD6FC1}" type="pres">
      <dgm:prSet presAssocID="{5ACB2473-6D03-47F9-9E92-A9E7BF8C098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2C2DE56-539B-4E87-91C2-F8CEDA474C88}" type="pres">
      <dgm:prSet presAssocID="{5ACB2473-6D03-47F9-9E92-A9E7BF8C0988}" presName="rootConnector1" presStyleLbl="node1" presStyleIdx="0" presStyleCnt="0"/>
      <dgm:spPr/>
      <dgm:t>
        <a:bodyPr/>
        <a:lstStyle/>
        <a:p>
          <a:endParaRPr lang="es-ES"/>
        </a:p>
      </dgm:t>
    </dgm:pt>
    <dgm:pt modelId="{881C05F7-4F8E-4BDE-8A9F-17D4B0855241}" type="pres">
      <dgm:prSet presAssocID="{5ACB2473-6D03-47F9-9E92-A9E7BF8C0988}" presName="hierChild2" presStyleCnt="0"/>
      <dgm:spPr/>
    </dgm:pt>
    <dgm:pt modelId="{9FCDCE9E-B96A-48F6-8A59-9F14E961E14D}" type="pres">
      <dgm:prSet presAssocID="{45B145D9-8B35-4222-A12F-C7A373D9CFB9}" presName="Name35" presStyleLbl="parChTrans1D2" presStyleIdx="0" presStyleCnt="2"/>
      <dgm:spPr/>
      <dgm:t>
        <a:bodyPr/>
        <a:lstStyle/>
        <a:p>
          <a:endParaRPr lang="es-ES"/>
        </a:p>
      </dgm:t>
    </dgm:pt>
    <dgm:pt modelId="{D123E016-A49E-4B38-99AD-A0D440D92EE2}" type="pres">
      <dgm:prSet presAssocID="{79DCBDD0-0142-4D26-85FF-6B3AE1223175}" presName="hierRoot2" presStyleCnt="0">
        <dgm:presLayoutVars>
          <dgm:hierBranch/>
        </dgm:presLayoutVars>
      </dgm:prSet>
      <dgm:spPr/>
    </dgm:pt>
    <dgm:pt modelId="{771719CE-E785-4252-A809-40A52AF7117F}" type="pres">
      <dgm:prSet presAssocID="{79DCBDD0-0142-4D26-85FF-6B3AE1223175}" presName="rootComposite" presStyleCnt="0"/>
      <dgm:spPr/>
    </dgm:pt>
    <dgm:pt modelId="{0F81701B-6E09-4022-99E4-95511A9BBAD5}" type="pres">
      <dgm:prSet presAssocID="{79DCBDD0-0142-4D26-85FF-6B3AE122317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D75462-3013-413C-8CF8-C5BD28279441}" type="pres">
      <dgm:prSet presAssocID="{79DCBDD0-0142-4D26-85FF-6B3AE1223175}" presName="rootConnector" presStyleLbl="node2" presStyleIdx="0" presStyleCnt="2"/>
      <dgm:spPr/>
      <dgm:t>
        <a:bodyPr/>
        <a:lstStyle/>
        <a:p>
          <a:endParaRPr lang="es-ES"/>
        </a:p>
      </dgm:t>
    </dgm:pt>
    <dgm:pt modelId="{D5D09BBA-D79D-4B2F-80E2-F7889E010C60}" type="pres">
      <dgm:prSet presAssocID="{79DCBDD0-0142-4D26-85FF-6B3AE1223175}" presName="hierChild4" presStyleCnt="0"/>
      <dgm:spPr/>
    </dgm:pt>
    <dgm:pt modelId="{3E9B38A0-7582-4637-8A0F-4CA032F56379}" type="pres">
      <dgm:prSet presAssocID="{79DCBDD0-0142-4D26-85FF-6B3AE1223175}" presName="hierChild5" presStyleCnt="0"/>
      <dgm:spPr/>
    </dgm:pt>
    <dgm:pt modelId="{348C05F6-DBA3-4E16-926B-B0A73A8C1A77}" type="pres">
      <dgm:prSet presAssocID="{CCB7B0DB-ADD6-4670-9BBC-DCC8717BCC46}" presName="Name35" presStyleLbl="parChTrans1D2" presStyleIdx="1" presStyleCnt="2"/>
      <dgm:spPr/>
      <dgm:t>
        <a:bodyPr/>
        <a:lstStyle/>
        <a:p>
          <a:endParaRPr lang="es-ES"/>
        </a:p>
      </dgm:t>
    </dgm:pt>
    <dgm:pt modelId="{D811F0A4-A9B6-4C19-AF62-BFA6A80DA9A9}" type="pres">
      <dgm:prSet presAssocID="{6185F7BC-14E4-4B8E-9DB7-39F87B760281}" presName="hierRoot2" presStyleCnt="0">
        <dgm:presLayoutVars>
          <dgm:hierBranch/>
        </dgm:presLayoutVars>
      </dgm:prSet>
      <dgm:spPr/>
    </dgm:pt>
    <dgm:pt modelId="{52650203-EBE4-487B-B7EA-0ADDE8648C65}" type="pres">
      <dgm:prSet presAssocID="{6185F7BC-14E4-4B8E-9DB7-39F87B760281}" presName="rootComposite" presStyleCnt="0"/>
      <dgm:spPr/>
    </dgm:pt>
    <dgm:pt modelId="{9662D6E8-F472-4709-ADF0-FE36C2807290}" type="pres">
      <dgm:prSet presAssocID="{6185F7BC-14E4-4B8E-9DB7-39F87B76028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F016C9-1CC4-4C60-A008-259B4E6380F6}" type="pres">
      <dgm:prSet presAssocID="{6185F7BC-14E4-4B8E-9DB7-39F87B760281}" presName="rootConnector" presStyleLbl="node2" presStyleIdx="1" presStyleCnt="2"/>
      <dgm:spPr/>
      <dgm:t>
        <a:bodyPr/>
        <a:lstStyle/>
        <a:p>
          <a:endParaRPr lang="es-ES"/>
        </a:p>
      </dgm:t>
    </dgm:pt>
    <dgm:pt modelId="{B01A3CAB-57F9-4644-93DC-F0BF3C99E898}" type="pres">
      <dgm:prSet presAssocID="{6185F7BC-14E4-4B8E-9DB7-39F87B760281}" presName="hierChild4" presStyleCnt="0"/>
      <dgm:spPr/>
    </dgm:pt>
    <dgm:pt modelId="{D2444D22-9A96-475B-A549-EFB8AF0F371A}" type="pres">
      <dgm:prSet presAssocID="{9A24D71D-F57D-449B-A36F-1FF16263872F}" presName="Name35" presStyleLbl="parChTrans1D3" presStyleIdx="0" presStyleCnt="1"/>
      <dgm:spPr/>
      <dgm:t>
        <a:bodyPr/>
        <a:lstStyle/>
        <a:p>
          <a:endParaRPr lang="es-ES"/>
        </a:p>
      </dgm:t>
    </dgm:pt>
    <dgm:pt modelId="{AD74CF28-9EBB-4731-8754-AC36CCCBF1CD}" type="pres">
      <dgm:prSet presAssocID="{E4C5DCD6-50AA-477C-BC41-336E17DAE8D2}" presName="hierRoot2" presStyleCnt="0">
        <dgm:presLayoutVars>
          <dgm:hierBranch/>
        </dgm:presLayoutVars>
      </dgm:prSet>
      <dgm:spPr/>
    </dgm:pt>
    <dgm:pt modelId="{99C49716-8C8D-496E-B79D-3D7C837EBA36}" type="pres">
      <dgm:prSet presAssocID="{E4C5DCD6-50AA-477C-BC41-336E17DAE8D2}" presName="rootComposite" presStyleCnt="0"/>
      <dgm:spPr/>
    </dgm:pt>
    <dgm:pt modelId="{F3E7928A-14A4-4A97-8D18-C8449730DDD2}" type="pres">
      <dgm:prSet presAssocID="{E4C5DCD6-50AA-477C-BC41-336E17DAE8D2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18E9AF-7D8A-4989-9B5B-B085D9B5B801}" type="pres">
      <dgm:prSet presAssocID="{E4C5DCD6-50AA-477C-BC41-336E17DAE8D2}" presName="rootConnector" presStyleLbl="node3" presStyleIdx="0" presStyleCnt="1"/>
      <dgm:spPr/>
      <dgm:t>
        <a:bodyPr/>
        <a:lstStyle/>
        <a:p>
          <a:endParaRPr lang="es-ES"/>
        </a:p>
      </dgm:t>
    </dgm:pt>
    <dgm:pt modelId="{68CBCA76-00B5-4F78-BD18-707D385EC5F9}" type="pres">
      <dgm:prSet presAssocID="{E4C5DCD6-50AA-477C-BC41-336E17DAE8D2}" presName="hierChild4" presStyleCnt="0"/>
      <dgm:spPr/>
    </dgm:pt>
    <dgm:pt modelId="{D509FD50-AF0E-49FE-AE11-8491BF15F558}" type="pres">
      <dgm:prSet presAssocID="{E4C5DCD6-50AA-477C-BC41-336E17DAE8D2}" presName="hierChild5" presStyleCnt="0"/>
      <dgm:spPr/>
    </dgm:pt>
    <dgm:pt modelId="{85AD46B0-32A4-4167-88AA-1B014575096F}" type="pres">
      <dgm:prSet presAssocID="{6185F7BC-14E4-4B8E-9DB7-39F87B760281}" presName="hierChild5" presStyleCnt="0"/>
      <dgm:spPr/>
    </dgm:pt>
    <dgm:pt modelId="{28517451-E045-4964-AB44-767EA78A8AC7}" type="pres">
      <dgm:prSet presAssocID="{5ACB2473-6D03-47F9-9E92-A9E7BF8C0988}" presName="hierChild3" presStyleCnt="0"/>
      <dgm:spPr/>
    </dgm:pt>
  </dgm:ptLst>
  <dgm:cxnLst>
    <dgm:cxn modelId="{0DB878F6-1512-444F-B37C-92F980B8631A}" type="presOf" srcId="{E4C5DCD6-50AA-477C-BC41-336E17DAE8D2}" destId="{4B18E9AF-7D8A-4989-9B5B-B085D9B5B801}" srcOrd="1" destOrd="0" presId="urn:microsoft.com/office/officeart/2005/8/layout/orgChart1"/>
    <dgm:cxn modelId="{B1B62E7A-D71B-45BE-9E04-99284086E225}" type="presOf" srcId="{E4C5DCD6-50AA-477C-BC41-336E17DAE8D2}" destId="{F3E7928A-14A4-4A97-8D18-C8449730DDD2}" srcOrd="0" destOrd="0" presId="urn:microsoft.com/office/officeart/2005/8/layout/orgChart1"/>
    <dgm:cxn modelId="{7F17DDE6-1987-468E-B39F-411057A1BCDA}" type="presOf" srcId="{5ACB2473-6D03-47F9-9E92-A9E7BF8C0988}" destId="{72C2DE56-539B-4E87-91C2-F8CEDA474C88}" srcOrd="1" destOrd="0" presId="urn:microsoft.com/office/officeart/2005/8/layout/orgChart1"/>
    <dgm:cxn modelId="{A4FD1E4C-1147-4F57-966F-580B29127E97}" type="presOf" srcId="{6185F7BC-14E4-4B8E-9DB7-39F87B760281}" destId="{9662D6E8-F472-4709-ADF0-FE36C2807290}" srcOrd="0" destOrd="0" presId="urn:microsoft.com/office/officeart/2005/8/layout/orgChart1"/>
    <dgm:cxn modelId="{B6BD6CA5-379F-40E8-A2C9-709436BFDDEA}" srcId="{5ACB2473-6D03-47F9-9E92-A9E7BF8C0988}" destId="{79DCBDD0-0142-4D26-85FF-6B3AE1223175}" srcOrd="0" destOrd="0" parTransId="{45B145D9-8B35-4222-A12F-C7A373D9CFB9}" sibTransId="{42326663-F686-4404-BDE0-EE8C553BE599}"/>
    <dgm:cxn modelId="{16767234-19EB-44CA-84D1-D867439BB4E1}" type="presOf" srcId="{BBB5A4BF-142A-44C0-BB1A-B7EFB3CB5CE0}" destId="{E2582EC6-5761-43DA-9F84-AEAD80E705C1}" srcOrd="0" destOrd="0" presId="urn:microsoft.com/office/officeart/2005/8/layout/orgChart1"/>
    <dgm:cxn modelId="{23C8FFC5-767B-496D-9767-CA956C1978E7}" srcId="{BBB5A4BF-142A-44C0-BB1A-B7EFB3CB5CE0}" destId="{5ACB2473-6D03-47F9-9E92-A9E7BF8C0988}" srcOrd="0" destOrd="0" parTransId="{725B9AF3-73F4-4EC4-8197-290DD9AFB6DA}" sibTransId="{C5EC21B1-1C75-463D-B906-84B0644749C7}"/>
    <dgm:cxn modelId="{FDAB86F7-9536-40CF-A0B1-CE4B414C4B14}" srcId="{6185F7BC-14E4-4B8E-9DB7-39F87B760281}" destId="{E4C5DCD6-50AA-477C-BC41-336E17DAE8D2}" srcOrd="0" destOrd="0" parTransId="{9A24D71D-F57D-449B-A36F-1FF16263872F}" sibTransId="{8DC04C0D-8E91-4666-A1E9-47244C5D67DF}"/>
    <dgm:cxn modelId="{3568D868-A7DE-4C98-B8CA-C4C0AA8F75CC}" type="presOf" srcId="{CCB7B0DB-ADD6-4670-9BBC-DCC8717BCC46}" destId="{348C05F6-DBA3-4E16-926B-B0A73A8C1A77}" srcOrd="0" destOrd="0" presId="urn:microsoft.com/office/officeart/2005/8/layout/orgChart1"/>
    <dgm:cxn modelId="{170F87A9-75E9-4B07-8F81-76B0F27C4C96}" type="presOf" srcId="{79DCBDD0-0142-4D26-85FF-6B3AE1223175}" destId="{21D75462-3013-413C-8CF8-C5BD28279441}" srcOrd="1" destOrd="0" presId="urn:microsoft.com/office/officeart/2005/8/layout/orgChart1"/>
    <dgm:cxn modelId="{3B054943-084A-478E-8B5A-43F992C27E7B}" type="presOf" srcId="{9A24D71D-F57D-449B-A36F-1FF16263872F}" destId="{D2444D22-9A96-475B-A549-EFB8AF0F371A}" srcOrd="0" destOrd="0" presId="urn:microsoft.com/office/officeart/2005/8/layout/orgChart1"/>
    <dgm:cxn modelId="{E5B61A03-A031-42DD-A703-5E2F4DA51B7B}" type="presOf" srcId="{45B145D9-8B35-4222-A12F-C7A373D9CFB9}" destId="{9FCDCE9E-B96A-48F6-8A59-9F14E961E14D}" srcOrd="0" destOrd="0" presId="urn:microsoft.com/office/officeart/2005/8/layout/orgChart1"/>
    <dgm:cxn modelId="{95AAC3E1-FE36-4F79-A26D-7AC9F30D11B9}" srcId="{5ACB2473-6D03-47F9-9E92-A9E7BF8C0988}" destId="{6185F7BC-14E4-4B8E-9DB7-39F87B760281}" srcOrd="1" destOrd="0" parTransId="{CCB7B0DB-ADD6-4670-9BBC-DCC8717BCC46}" sibTransId="{AF959605-F250-492E-BAE4-D2B968AED588}"/>
    <dgm:cxn modelId="{34E3884A-EECB-48DF-9201-858A3AB04709}" type="presOf" srcId="{79DCBDD0-0142-4D26-85FF-6B3AE1223175}" destId="{0F81701B-6E09-4022-99E4-95511A9BBAD5}" srcOrd="0" destOrd="0" presId="urn:microsoft.com/office/officeart/2005/8/layout/orgChart1"/>
    <dgm:cxn modelId="{CA36E1E2-1477-4466-92A9-C950FB9A7449}" type="presOf" srcId="{5ACB2473-6D03-47F9-9E92-A9E7BF8C0988}" destId="{1D0D4B3A-4051-4E09-9821-F11FFDAD6FC1}" srcOrd="0" destOrd="0" presId="urn:microsoft.com/office/officeart/2005/8/layout/orgChart1"/>
    <dgm:cxn modelId="{7D77119B-2548-456A-881E-C5E0CC8C9F53}" type="presOf" srcId="{6185F7BC-14E4-4B8E-9DB7-39F87B760281}" destId="{C3F016C9-1CC4-4C60-A008-259B4E6380F6}" srcOrd="1" destOrd="0" presId="urn:microsoft.com/office/officeart/2005/8/layout/orgChart1"/>
    <dgm:cxn modelId="{BEB37CB5-A5CB-4D8B-B413-C01CE47CB0DE}" type="presParOf" srcId="{E2582EC6-5761-43DA-9F84-AEAD80E705C1}" destId="{E431DC3D-0381-4D3F-8B8F-229B08BB3CF2}" srcOrd="0" destOrd="0" presId="urn:microsoft.com/office/officeart/2005/8/layout/orgChart1"/>
    <dgm:cxn modelId="{26C50D39-5B2B-460E-B1A6-CCB9B111ADE1}" type="presParOf" srcId="{E431DC3D-0381-4D3F-8B8F-229B08BB3CF2}" destId="{6BEAF3C9-3EB5-4ED9-A98E-53C401B799B1}" srcOrd="0" destOrd="0" presId="urn:microsoft.com/office/officeart/2005/8/layout/orgChart1"/>
    <dgm:cxn modelId="{77BF3850-97C7-46EB-8CF2-F5C752D6B0D2}" type="presParOf" srcId="{6BEAF3C9-3EB5-4ED9-A98E-53C401B799B1}" destId="{1D0D4B3A-4051-4E09-9821-F11FFDAD6FC1}" srcOrd="0" destOrd="0" presId="urn:microsoft.com/office/officeart/2005/8/layout/orgChart1"/>
    <dgm:cxn modelId="{9B8B86A1-563B-4BCC-B63A-305379EEF736}" type="presParOf" srcId="{6BEAF3C9-3EB5-4ED9-A98E-53C401B799B1}" destId="{72C2DE56-539B-4E87-91C2-F8CEDA474C88}" srcOrd="1" destOrd="0" presId="urn:microsoft.com/office/officeart/2005/8/layout/orgChart1"/>
    <dgm:cxn modelId="{62AA1115-4203-4C49-B83B-509BA5A4796A}" type="presParOf" srcId="{E431DC3D-0381-4D3F-8B8F-229B08BB3CF2}" destId="{881C05F7-4F8E-4BDE-8A9F-17D4B0855241}" srcOrd="1" destOrd="0" presId="urn:microsoft.com/office/officeart/2005/8/layout/orgChart1"/>
    <dgm:cxn modelId="{623F68B8-12E9-4244-9E69-FE0E38274A9B}" type="presParOf" srcId="{881C05F7-4F8E-4BDE-8A9F-17D4B0855241}" destId="{9FCDCE9E-B96A-48F6-8A59-9F14E961E14D}" srcOrd="0" destOrd="0" presId="urn:microsoft.com/office/officeart/2005/8/layout/orgChart1"/>
    <dgm:cxn modelId="{D3EA7722-B3AF-4063-BC3F-7AF3C09FE610}" type="presParOf" srcId="{881C05F7-4F8E-4BDE-8A9F-17D4B0855241}" destId="{D123E016-A49E-4B38-99AD-A0D440D92EE2}" srcOrd="1" destOrd="0" presId="urn:microsoft.com/office/officeart/2005/8/layout/orgChart1"/>
    <dgm:cxn modelId="{484FF2D9-B189-44E0-822C-1C6D4B6F44B6}" type="presParOf" srcId="{D123E016-A49E-4B38-99AD-A0D440D92EE2}" destId="{771719CE-E785-4252-A809-40A52AF7117F}" srcOrd="0" destOrd="0" presId="urn:microsoft.com/office/officeart/2005/8/layout/orgChart1"/>
    <dgm:cxn modelId="{1A4B15B9-D63E-4EF5-94F3-4017198AB1E9}" type="presParOf" srcId="{771719CE-E785-4252-A809-40A52AF7117F}" destId="{0F81701B-6E09-4022-99E4-95511A9BBAD5}" srcOrd="0" destOrd="0" presId="urn:microsoft.com/office/officeart/2005/8/layout/orgChart1"/>
    <dgm:cxn modelId="{024AB5A2-1372-4B3A-9192-4815679903B9}" type="presParOf" srcId="{771719CE-E785-4252-A809-40A52AF7117F}" destId="{21D75462-3013-413C-8CF8-C5BD28279441}" srcOrd="1" destOrd="0" presId="urn:microsoft.com/office/officeart/2005/8/layout/orgChart1"/>
    <dgm:cxn modelId="{8E4D67C2-6C41-4058-8451-9235B725AD1B}" type="presParOf" srcId="{D123E016-A49E-4B38-99AD-A0D440D92EE2}" destId="{D5D09BBA-D79D-4B2F-80E2-F7889E010C60}" srcOrd="1" destOrd="0" presId="urn:microsoft.com/office/officeart/2005/8/layout/orgChart1"/>
    <dgm:cxn modelId="{E19FA841-0BD9-4258-9B71-F6C4E25465E3}" type="presParOf" srcId="{D123E016-A49E-4B38-99AD-A0D440D92EE2}" destId="{3E9B38A0-7582-4637-8A0F-4CA032F56379}" srcOrd="2" destOrd="0" presId="urn:microsoft.com/office/officeart/2005/8/layout/orgChart1"/>
    <dgm:cxn modelId="{1FA1C08B-B0DC-49C2-BFD0-0E02D3F293EA}" type="presParOf" srcId="{881C05F7-4F8E-4BDE-8A9F-17D4B0855241}" destId="{348C05F6-DBA3-4E16-926B-B0A73A8C1A77}" srcOrd="2" destOrd="0" presId="urn:microsoft.com/office/officeart/2005/8/layout/orgChart1"/>
    <dgm:cxn modelId="{E3FE965D-97F4-4C7F-8349-CF61A5944DF0}" type="presParOf" srcId="{881C05F7-4F8E-4BDE-8A9F-17D4B0855241}" destId="{D811F0A4-A9B6-4C19-AF62-BFA6A80DA9A9}" srcOrd="3" destOrd="0" presId="urn:microsoft.com/office/officeart/2005/8/layout/orgChart1"/>
    <dgm:cxn modelId="{CAABCC61-553B-490A-8161-50099850E5B5}" type="presParOf" srcId="{D811F0A4-A9B6-4C19-AF62-BFA6A80DA9A9}" destId="{52650203-EBE4-487B-B7EA-0ADDE8648C65}" srcOrd="0" destOrd="0" presId="urn:microsoft.com/office/officeart/2005/8/layout/orgChart1"/>
    <dgm:cxn modelId="{26E021AA-B9CD-4F8A-B909-58D7F3AB1462}" type="presParOf" srcId="{52650203-EBE4-487B-B7EA-0ADDE8648C65}" destId="{9662D6E8-F472-4709-ADF0-FE36C2807290}" srcOrd="0" destOrd="0" presId="urn:microsoft.com/office/officeart/2005/8/layout/orgChart1"/>
    <dgm:cxn modelId="{B1B243B0-B7E3-4E4C-9BBA-CE5F0B458EF3}" type="presParOf" srcId="{52650203-EBE4-487B-B7EA-0ADDE8648C65}" destId="{C3F016C9-1CC4-4C60-A008-259B4E6380F6}" srcOrd="1" destOrd="0" presId="urn:microsoft.com/office/officeart/2005/8/layout/orgChart1"/>
    <dgm:cxn modelId="{E934E872-D607-492F-9AE5-D835A7557A89}" type="presParOf" srcId="{D811F0A4-A9B6-4C19-AF62-BFA6A80DA9A9}" destId="{B01A3CAB-57F9-4644-93DC-F0BF3C99E898}" srcOrd="1" destOrd="0" presId="urn:microsoft.com/office/officeart/2005/8/layout/orgChart1"/>
    <dgm:cxn modelId="{A05DAFE6-E17A-4BDF-8605-B370A965A60E}" type="presParOf" srcId="{B01A3CAB-57F9-4644-93DC-F0BF3C99E898}" destId="{D2444D22-9A96-475B-A549-EFB8AF0F371A}" srcOrd="0" destOrd="0" presId="urn:microsoft.com/office/officeart/2005/8/layout/orgChart1"/>
    <dgm:cxn modelId="{340D8A30-6660-42DB-A6A0-10233C6E572D}" type="presParOf" srcId="{B01A3CAB-57F9-4644-93DC-F0BF3C99E898}" destId="{AD74CF28-9EBB-4731-8754-AC36CCCBF1CD}" srcOrd="1" destOrd="0" presId="urn:microsoft.com/office/officeart/2005/8/layout/orgChart1"/>
    <dgm:cxn modelId="{CC8593D0-B2A7-42B9-A8B4-CB94CFDC78AB}" type="presParOf" srcId="{AD74CF28-9EBB-4731-8754-AC36CCCBF1CD}" destId="{99C49716-8C8D-496E-B79D-3D7C837EBA36}" srcOrd="0" destOrd="0" presId="urn:microsoft.com/office/officeart/2005/8/layout/orgChart1"/>
    <dgm:cxn modelId="{EF08160B-A1D4-4D2F-AAB3-BAA45BC3710A}" type="presParOf" srcId="{99C49716-8C8D-496E-B79D-3D7C837EBA36}" destId="{F3E7928A-14A4-4A97-8D18-C8449730DDD2}" srcOrd="0" destOrd="0" presId="urn:microsoft.com/office/officeart/2005/8/layout/orgChart1"/>
    <dgm:cxn modelId="{CADE2A35-F610-4EFC-84F3-0162614A1B81}" type="presParOf" srcId="{99C49716-8C8D-496E-B79D-3D7C837EBA36}" destId="{4B18E9AF-7D8A-4989-9B5B-B085D9B5B801}" srcOrd="1" destOrd="0" presId="urn:microsoft.com/office/officeart/2005/8/layout/orgChart1"/>
    <dgm:cxn modelId="{0683D011-4328-4388-9D9F-0699B1181F35}" type="presParOf" srcId="{AD74CF28-9EBB-4731-8754-AC36CCCBF1CD}" destId="{68CBCA76-00B5-4F78-BD18-707D385EC5F9}" srcOrd="1" destOrd="0" presId="urn:microsoft.com/office/officeart/2005/8/layout/orgChart1"/>
    <dgm:cxn modelId="{07783E66-0DB1-488A-B9C0-F6E560CB8B59}" type="presParOf" srcId="{AD74CF28-9EBB-4731-8754-AC36CCCBF1CD}" destId="{D509FD50-AF0E-49FE-AE11-8491BF15F558}" srcOrd="2" destOrd="0" presId="urn:microsoft.com/office/officeart/2005/8/layout/orgChart1"/>
    <dgm:cxn modelId="{9C7E7EA6-C015-43B6-8ADD-3C92B5F8EA7F}" type="presParOf" srcId="{D811F0A4-A9B6-4C19-AF62-BFA6A80DA9A9}" destId="{85AD46B0-32A4-4167-88AA-1B014575096F}" srcOrd="2" destOrd="0" presId="urn:microsoft.com/office/officeart/2005/8/layout/orgChart1"/>
    <dgm:cxn modelId="{6D0079EE-F7AF-4110-850F-8924C14D5D42}" type="presParOf" srcId="{E431DC3D-0381-4D3F-8B8F-229B08BB3CF2}" destId="{28517451-E045-4964-AB44-767EA78A8AC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Técnica de muestreo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664EA25C-681F-4C15-ACC1-78C49F3254C5}" type="presOf" srcId="{32E74F4C-5938-43B4-AFF4-DB5C29C661B9}" destId="{85F3436A-FC01-40D5-8589-4C3778D61118}" srcOrd="0" destOrd="0" presId="urn:microsoft.com/office/officeart/2005/8/layout/vList2"/>
    <dgm:cxn modelId="{E58B26F2-7B16-481D-9E85-AEB454B9208C}" type="presOf" srcId="{6A2BBF58-3AC5-4CA7-B5FE-A9D05F30DEAD}" destId="{53A6157D-CEE0-4B03-BBA7-9D51ECDDAE95}" srcOrd="0" destOrd="0" presId="urn:microsoft.com/office/officeart/2005/8/layout/vList2"/>
    <dgm:cxn modelId="{175149E7-76DE-4FAE-B923-5BA1B50BE670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49B646-95D6-4782-9F8E-4EAFF54516AF}" type="doc">
      <dgm:prSet loTypeId="urn:microsoft.com/office/officeart/2005/8/layout/hProcess9" loCatId="process" qsTypeId="urn:microsoft.com/office/officeart/2005/8/quickstyle/3d1" qsCatId="3D" csTypeId="urn:microsoft.com/office/officeart/2005/8/colors/accent2_3" csCatId="accent2" phldr="1"/>
      <dgm:spPr/>
    </dgm:pt>
    <dgm:pt modelId="{3F119D65-7E3C-47E8-AFFC-707C7FD38F88}">
      <dgm:prSet phldrT="[Texto]"/>
      <dgm:spPr/>
      <dgm:t>
        <a:bodyPr/>
        <a:lstStyle/>
        <a:p>
          <a:r>
            <a:rPr lang="es-EC" dirty="0" smtClean="0"/>
            <a:t>Aleatorio simple</a:t>
          </a:r>
          <a:endParaRPr lang="es-EC" dirty="0"/>
        </a:p>
      </dgm:t>
    </dgm:pt>
    <dgm:pt modelId="{93B0AAA6-F62E-4F42-90C6-04A8AA3FC252}" type="parTrans" cxnId="{8B1D772D-0905-4930-9E75-31BB1961305E}">
      <dgm:prSet/>
      <dgm:spPr/>
      <dgm:t>
        <a:bodyPr/>
        <a:lstStyle/>
        <a:p>
          <a:endParaRPr lang="es-EC"/>
        </a:p>
      </dgm:t>
    </dgm:pt>
    <dgm:pt modelId="{58C22042-B4E3-4AA1-8A7B-FB8B16FE7B81}" type="sibTrans" cxnId="{8B1D772D-0905-4930-9E75-31BB1961305E}">
      <dgm:prSet/>
      <dgm:spPr/>
      <dgm:t>
        <a:bodyPr/>
        <a:lstStyle/>
        <a:p>
          <a:endParaRPr lang="es-EC"/>
        </a:p>
      </dgm:t>
    </dgm:pt>
    <dgm:pt modelId="{D3C16685-EBE2-438D-9874-0F329F4A9D63}" type="pres">
      <dgm:prSet presAssocID="{0749B646-95D6-4782-9F8E-4EAFF54516AF}" presName="CompostProcess" presStyleCnt="0">
        <dgm:presLayoutVars>
          <dgm:dir/>
          <dgm:resizeHandles val="exact"/>
        </dgm:presLayoutVars>
      </dgm:prSet>
      <dgm:spPr/>
    </dgm:pt>
    <dgm:pt modelId="{28C04F43-2DE6-4FD2-84DF-5904D2496558}" type="pres">
      <dgm:prSet presAssocID="{0749B646-95D6-4782-9F8E-4EAFF54516AF}" presName="arrow" presStyleLbl="bgShp" presStyleIdx="0" presStyleCnt="1"/>
      <dgm:spPr/>
    </dgm:pt>
    <dgm:pt modelId="{8464D842-BED0-4C76-B4B5-CC8A5388842E}" type="pres">
      <dgm:prSet presAssocID="{0749B646-95D6-4782-9F8E-4EAFF54516AF}" presName="linearProcess" presStyleCnt="0"/>
      <dgm:spPr/>
    </dgm:pt>
    <dgm:pt modelId="{3B9E3BCC-6E18-43DC-8685-919A27266E9E}" type="pres">
      <dgm:prSet presAssocID="{3F119D65-7E3C-47E8-AFFC-707C7FD38F88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E05C62-5C94-4E5D-93A8-7136029FAA5D}" type="presOf" srcId="{0749B646-95D6-4782-9F8E-4EAFF54516AF}" destId="{D3C16685-EBE2-438D-9874-0F329F4A9D63}" srcOrd="0" destOrd="0" presId="urn:microsoft.com/office/officeart/2005/8/layout/hProcess9"/>
    <dgm:cxn modelId="{B4915E3C-1610-4F40-9FBA-815E6D3CD088}" type="presOf" srcId="{3F119D65-7E3C-47E8-AFFC-707C7FD38F88}" destId="{3B9E3BCC-6E18-43DC-8685-919A27266E9E}" srcOrd="0" destOrd="0" presId="urn:microsoft.com/office/officeart/2005/8/layout/hProcess9"/>
    <dgm:cxn modelId="{8B1D772D-0905-4930-9E75-31BB1961305E}" srcId="{0749B646-95D6-4782-9F8E-4EAFF54516AF}" destId="{3F119D65-7E3C-47E8-AFFC-707C7FD38F88}" srcOrd="0" destOrd="0" parTransId="{93B0AAA6-F62E-4F42-90C6-04A8AA3FC252}" sibTransId="{58C22042-B4E3-4AA1-8A7B-FB8B16FE7B81}"/>
    <dgm:cxn modelId="{2FE5B3A9-D358-42BB-AE46-4075992968C1}" type="presParOf" srcId="{D3C16685-EBE2-438D-9874-0F329F4A9D63}" destId="{28C04F43-2DE6-4FD2-84DF-5904D2496558}" srcOrd="0" destOrd="0" presId="urn:microsoft.com/office/officeart/2005/8/layout/hProcess9"/>
    <dgm:cxn modelId="{55A8D5AE-8674-4095-9095-68609A5763CB}" type="presParOf" srcId="{D3C16685-EBE2-438D-9874-0F329F4A9D63}" destId="{8464D842-BED0-4C76-B4B5-CC8A5388842E}" srcOrd="1" destOrd="0" presId="urn:microsoft.com/office/officeart/2005/8/layout/hProcess9"/>
    <dgm:cxn modelId="{189B141F-703A-4273-B10B-81AC94CE9990}" type="presParOf" srcId="{8464D842-BED0-4C76-B4B5-CC8A5388842E}" destId="{3B9E3BCC-6E18-43DC-8685-919A27266E9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Análisis univariado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9166ABF3-73EB-41E9-A7EE-BDF23D1AD2D3}" type="presOf" srcId="{6A2BBF58-3AC5-4CA7-B5FE-A9D05F30DEAD}" destId="{53A6157D-CEE0-4B03-BBA7-9D51ECDDAE95}" srcOrd="0" destOrd="0" presId="urn:microsoft.com/office/officeart/2005/8/layout/vList2"/>
    <dgm:cxn modelId="{86C24609-8206-4564-87D3-B138A5A4F5F4}" type="presOf" srcId="{32E74F4C-5938-43B4-AFF4-DB5C29C661B9}" destId="{85F3436A-FC01-40D5-8589-4C3778D61118}" srcOrd="0" destOrd="0" presId="urn:microsoft.com/office/officeart/2005/8/layout/vList2"/>
    <dgm:cxn modelId="{E4934403-B75D-4B23-9878-0BA316AFF12E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BBEAA7D-1581-4400-B922-070AC09C3518}" type="doc">
      <dgm:prSet loTypeId="urn:microsoft.com/office/officeart/2005/8/layout/vList4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FDB1A041-1448-43E1-8FDC-CD30654B714C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Edad</a:t>
          </a:r>
          <a:r>
            <a:rPr lang="es-EC" dirty="0" smtClean="0">
              <a:solidFill>
                <a:schemeClr val="tx1"/>
              </a:solidFill>
            </a:rPr>
            <a:t> </a:t>
          </a:r>
          <a:endParaRPr lang="es-EC" dirty="0">
            <a:solidFill>
              <a:schemeClr val="tx1"/>
            </a:solidFill>
          </a:endParaRPr>
        </a:p>
      </dgm:t>
    </dgm:pt>
    <dgm:pt modelId="{302D1552-6350-427B-A5F9-A9E085AA8D7E}" type="parTrans" cxnId="{6A5E515F-DDDC-49D1-9B3A-2A93F9C255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558C32B-4340-4457-9C22-3337296DF231}" type="sibTrans" cxnId="{6A5E515F-DDDC-49D1-9B3A-2A93F9C255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AB189BF-F80E-4993-9BF4-2CA509DA0F5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15 y 25 años 21,4%</a:t>
          </a:r>
          <a:endParaRPr lang="es-EC" dirty="0">
            <a:solidFill>
              <a:schemeClr val="tx1"/>
            </a:solidFill>
          </a:endParaRPr>
        </a:p>
      </dgm:t>
    </dgm:pt>
    <dgm:pt modelId="{7E3A8DA1-894E-46C6-A049-4E00071C22BE}" type="parTrans" cxnId="{D7919010-A6E5-4F0E-A423-E6D83010AAF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7733850-E225-44AA-8E59-1FDAD99DCAC9}" type="sibTrans" cxnId="{D7919010-A6E5-4F0E-A423-E6D83010AAF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74A790E-11AA-419C-B4B8-FF048D071C3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36 y 45 años  27,1%</a:t>
          </a:r>
          <a:endParaRPr lang="es-EC" dirty="0">
            <a:solidFill>
              <a:schemeClr val="tx1"/>
            </a:solidFill>
          </a:endParaRPr>
        </a:p>
      </dgm:t>
    </dgm:pt>
    <dgm:pt modelId="{DBB23B61-E45C-4938-8703-3709BE4F9966}" type="parTrans" cxnId="{D311A7D5-DB55-40C0-A543-FB2883C3826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4E87E26-6336-4254-98A5-6287A9CB09CE}" type="sibTrans" cxnId="{D311A7D5-DB55-40C0-A543-FB2883C3826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CBFF5CE-94AE-4B1D-BCC7-69D53F40101F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Destino turístico y cultural</a:t>
          </a:r>
          <a:endParaRPr lang="es-EC" b="1" dirty="0">
            <a:solidFill>
              <a:schemeClr val="tx1"/>
            </a:solidFill>
          </a:endParaRPr>
        </a:p>
      </dgm:t>
    </dgm:pt>
    <dgm:pt modelId="{8031E39A-80A7-4D2C-862B-DE3C2EB45CB8}" type="parTrans" cxnId="{03662A90-3FFD-4B49-96B3-28A82E41129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439756B-DFEC-4609-8FF0-727BD477C61D}" type="sibTrans" cxnId="{03662A90-3FFD-4B49-96B3-28A82E41129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66A30E0-DDCE-46BE-B172-3CE3544EA34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Parque la Moya 54,29%</a:t>
          </a:r>
          <a:endParaRPr lang="es-EC" dirty="0">
            <a:solidFill>
              <a:schemeClr val="tx1"/>
            </a:solidFill>
          </a:endParaRPr>
        </a:p>
      </dgm:t>
    </dgm:pt>
    <dgm:pt modelId="{45B1AB55-184C-4B2A-99C5-5A66E6D55050}" type="parTrans" cxnId="{B14B5351-4B41-4EF0-9545-6F2FC109909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E621A0E-7EE4-407C-BA45-65A9B2CF3488}" type="sibTrans" cxnId="{B14B5351-4B41-4EF0-9545-6F2FC109909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F7F95A9-E9D5-40EA-BC69-A34011483B7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Antiguas haciendas  51,35%</a:t>
          </a:r>
          <a:endParaRPr lang="es-EC" dirty="0">
            <a:solidFill>
              <a:schemeClr val="tx1"/>
            </a:solidFill>
          </a:endParaRPr>
        </a:p>
      </dgm:t>
    </dgm:pt>
    <dgm:pt modelId="{17C606B9-B30C-4662-A1C2-367485E8BDEC}" type="parTrans" cxnId="{6695E91E-D7BE-46FD-92C2-8AD04BDDDC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FBA84AC-5B6D-4BED-8BDF-A4104D8D48EA}" type="sibTrans" cxnId="{6695E91E-D7BE-46FD-92C2-8AD04BDDDC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721BB2-2E2D-4297-B286-B5E8291CE0C0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Fiesta importante</a:t>
          </a:r>
          <a:endParaRPr lang="es-EC" b="1" dirty="0">
            <a:solidFill>
              <a:schemeClr val="tx1"/>
            </a:solidFill>
          </a:endParaRPr>
        </a:p>
      </dgm:t>
    </dgm:pt>
    <dgm:pt modelId="{1D2DB6F1-4C0C-4633-8E71-5288CEBAD439}" type="parTrans" cxnId="{166067F2-22D6-4240-A88C-5B3206CC7FF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A4DA2C-365E-4CE1-B2F5-1D64C4916B36}" type="sibTrans" cxnId="{166067F2-22D6-4240-A88C-5B3206CC7FF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A084F34-8537-47A3-B880-82D32EB98BC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Fiesta de parroquialización 66,36%</a:t>
          </a:r>
          <a:endParaRPr lang="es-EC" dirty="0">
            <a:solidFill>
              <a:schemeClr val="tx1"/>
            </a:solidFill>
          </a:endParaRPr>
        </a:p>
      </dgm:t>
    </dgm:pt>
    <dgm:pt modelId="{37679E9B-D6A4-4D14-9350-CB026EAE5FBF}" type="parTrans" cxnId="{4A5BAD08-85B9-4570-9DB7-363C69548DA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DCD5F1C-E9C8-4192-98D7-877200B70403}" type="sibTrans" cxnId="{4A5BAD08-85B9-4570-9DB7-363C69548DA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96955BD-B091-4B39-9D58-709052D30DA0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Preferencia turística</a:t>
          </a:r>
          <a:endParaRPr lang="es-EC" b="1" dirty="0">
            <a:solidFill>
              <a:schemeClr val="tx1"/>
            </a:solidFill>
          </a:endParaRPr>
        </a:p>
      </dgm:t>
    </dgm:pt>
    <dgm:pt modelId="{41FA6026-6AEA-4497-BA3F-85B24C8285B2}" type="parTrans" cxnId="{F11569BC-D1F9-479F-91FF-70CB2E9A355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5FB6A65-8860-4AA8-9504-8A80575B6E73}" type="sibTrans" cxnId="{F11569BC-D1F9-479F-91FF-70CB2E9A355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D5E0E3C-94D0-4BF1-BF71-1ABEE03C9BB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Turismo deportivo 32,37%</a:t>
          </a:r>
          <a:endParaRPr lang="es-EC" dirty="0">
            <a:solidFill>
              <a:schemeClr val="tx1"/>
            </a:solidFill>
          </a:endParaRPr>
        </a:p>
      </dgm:t>
    </dgm:pt>
    <dgm:pt modelId="{0F51177B-2806-4EC3-BD46-2BAE5038B03A}" type="parTrans" cxnId="{546A2BA5-8F3D-4F8B-9DA3-27369CE242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4213EA1-1883-4DD8-BD3F-E7DF5E4DB01E}" type="sibTrans" cxnId="{546A2BA5-8F3D-4F8B-9DA3-27369CE242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4E6551-ACE1-4B30-AFA3-D15EA8D48EC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Ecoturismo  22,30%</a:t>
          </a:r>
          <a:endParaRPr lang="es-EC" dirty="0">
            <a:solidFill>
              <a:schemeClr val="tx1"/>
            </a:solidFill>
          </a:endParaRPr>
        </a:p>
      </dgm:t>
    </dgm:pt>
    <dgm:pt modelId="{00EE8705-C6F1-4CA4-AF73-FE4CBA7D9FC1}" type="parTrans" cxnId="{2F430D08-0E8F-4BB0-AC17-96F8DCB4C5E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F52DCBA-6D39-4B50-98E2-C9CB7386BBDF}" type="sibTrans" cxnId="{2F430D08-0E8F-4BB0-AC17-96F8DCB4C5E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4E2AAC2-B5CB-46AD-BE7F-3D106075F7E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Medios de comunicación</a:t>
          </a:r>
          <a:endParaRPr lang="es-EC" b="1" dirty="0">
            <a:solidFill>
              <a:schemeClr val="tx1"/>
            </a:solidFill>
          </a:endParaRPr>
        </a:p>
      </dgm:t>
    </dgm:pt>
    <dgm:pt modelId="{B6164F59-B288-40AA-96DC-62F6AE260EE4}" type="parTrans" cxnId="{ED733ED7-7CDB-437D-A71E-3A5766BF69D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8DCE1BA-A548-412B-B79D-85D71E1FA97C}" type="sibTrans" cxnId="{ED733ED7-7CDB-437D-A71E-3A5766BF69D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2926CD0-6A9A-48D5-BE12-C444B7F6DF9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Televisión 30%</a:t>
          </a:r>
          <a:endParaRPr lang="es-EC" dirty="0">
            <a:solidFill>
              <a:schemeClr val="tx1"/>
            </a:solidFill>
          </a:endParaRPr>
        </a:p>
      </dgm:t>
    </dgm:pt>
    <dgm:pt modelId="{6C627FD3-2A14-4921-BF05-1C2812021EF8}" type="parTrans" cxnId="{E808E51E-1DBD-402E-A451-71EB13934C8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2CCB15A-2A5D-4FC6-BE38-B1801FC13B89}" type="sibTrans" cxnId="{E808E51E-1DBD-402E-A451-71EB13934C8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8A18E4B-5EE5-434C-BF89-1CBB35BC861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Internet 30%</a:t>
          </a:r>
          <a:endParaRPr lang="es-EC" dirty="0">
            <a:solidFill>
              <a:schemeClr val="tx1"/>
            </a:solidFill>
          </a:endParaRPr>
        </a:p>
      </dgm:t>
    </dgm:pt>
    <dgm:pt modelId="{9EAA0824-9F23-40BB-BC30-6CBCB698183A}" type="parTrans" cxnId="{969E8632-433B-449F-B089-695740667F7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6BD7E7F-C61C-408A-BDFE-E26261A6FE34}" type="sibTrans" cxnId="{969E8632-433B-449F-B089-695740667F7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1650643-DAA8-460C-B2C6-2428B58FEAA1}" type="pres">
      <dgm:prSet presAssocID="{5BBEAA7D-1581-4400-B922-070AC09C35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6278DA-C8DA-4422-A6B0-420391047961}" type="pres">
      <dgm:prSet presAssocID="{FDB1A041-1448-43E1-8FDC-CD30654B714C}" presName="comp" presStyleCnt="0"/>
      <dgm:spPr/>
    </dgm:pt>
    <dgm:pt modelId="{740E5669-D959-49B5-83B3-0049D33C19D1}" type="pres">
      <dgm:prSet presAssocID="{FDB1A041-1448-43E1-8FDC-CD30654B714C}" presName="box" presStyleLbl="node1" presStyleIdx="0" presStyleCnt="5"/>
      <dgm:spPr/>
      <dgm:t>
        <a:bodyPr/>
        <a:lstStyle/>
        <a:p>
          <a:endParaRPr lang="es-EC"/>
        </a:p>
      </dgm:t>
    </dgm:pt>
    <dgm:pt modelId="{03E7DF13-B369-417D-BB31-6ABC09AA7FC2}" type="pres">
      <dgm:prSet presAssocID="{FDB1A041-1448-43E1-8FDC-CD30654B714C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B81575D-A6C0-4114-BDCD-4E5DA73537EC}" type="pres">
      <dgm:prSet presAssocID="{FDB1A041-1448-43E1-8FDC-CD30654B714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EE73C5-B55E-424D-B1A9-7B4C0BD31C84}" type="pres">
      <dgm:prSet presAssocID="{0558C32B-4340-4457-9C22-3337296DF231}" presName="spacer" presStyleCnt="0"/>
      <dgm:spPr/>
    </dgm:pt>
    <dgm:pt modelId="{B35BF461-A42A-4912-B218-A7C0ED2C41AB}" type="pres">
      <dgm:prSet presAssocID="{1CBFF5CE-94AE-4B1D-BCC7-69D53F40101F}" presName="comp" presStyleCnt="0"/>
      <dgm:spPr/>
    </dgm:pt>
    <dgm:pt modelId="{8D066A2D-F9F5-43D8-9186-4A3595725849}" type="pres">
      <dgm:prSet presAssocID="{1CBFF5CE-94AE-4B1D-BCC7-69D53F40101F}" presName="box" presStyleLbl="node1" presStyleIdx="1" presStyleCnt="5"/>
      <dgm:spPr/>
      <dgm:t>
        <a:bodyPr/>
        <a:lstStyle/>
        <a:p>
          <a:endParaRPr lang="es-EC"/>
        </a:p>
      </dgm:t>
    </dgm:pt>
    <dgm:pt modelId="{4FD79EE4-E660-406B-AF1B-A8661E25367D}" type="pres">
      <dgm:prSet presAssocID="{1CBFF5CE-94AE-4B1D-BCC7-69D53F40101F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0418550-98FE-406B-B9E9-F6EA5D778149}" type="pres">
      <dgm:prSet presAssocID="{1CBFF5CE-94AE-4B1D-BCC7-69D53F40101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B4A236-812A-4FCC-9213-A178A338C80E}" type="pres">
      <dgm:prSet presAssocID="{9439756B-DFEC-4609-8FF0-727BD477C61D}" presName="spacer" presStyleCnt="0"/>
      <dgm:spPr/>
    </dgm:pt>
    <dgm:pt modelId="{B93B9BA7-DBED-410A-95E4-E2B0934C7788}" type="pres">
      <dgm:prSet presAssocID="{82721BB2-2E2D-4297-B286-B5E8291CE0C0}" presName="comp" presStyleCnt="0"/>
      <dgm:spPr/>
    </dgm:pt>
    <dgm:pt modelId="{F22E41F4-9137-4F1B-9FBF-80560FB5CF51}" type="pres">
      <dgm:prSet presAssocID="{82721BB2-2E2D-4297-B286-B5E8291CE0C0}" presName="box" presStyleLbl="node1" presStyleIdx="2" presStyleCnt="5"/>
      <dgm:spPr/>
      <dgm:t>
        <a:bodyPr/>
        <a:lstStyle/>
        <a:p>
          <a:endParaRPr lang="es-EC"/>
        </a:p>
      </dgm:t>
    </dgm:pt>
    <dgm:pt modelId="{C42404A5-EDD9-4560-BF7D-D09ADC94DE5A}" type="pres">
      <dgm:prSet presAssocID="{82721BB2-2E2D-4297-B286-B5E8291CE0C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595F148-DAC6-4337-B64F-B92D28C4BA1E}" type="pres">
      <dgm:prSet presAssocID="{82721BB2-2E2D-4297-B286-B5E8291CE0C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1E83D2-768B-4C57-B4A8-FE73E0FB7633}" type="pres">
      <dgm:prSet presAssocID="{22A4DA2C-365E-4CE1-B2F5-1D64C4916B36}" presName="spacer" presStyleCnt="0"/>
      <dgm:spPr/>
    </dgm:pt>
    <dgm:pt modelId="{2A3D7E2E-158A-44A6-A172-5352B76DFE5D}" type="pres">
      <dgm:prSet presAssocID="{296955BD-B091-4B39-9D58-709052D30DA0}" presName="comp" presStyleCnt="0"/>
      <dgm:spPr/>
    </dgm:pt>
    <dgm:pt modelId="{186CD3F6-9977-47F3-BD6F-1F561E221844}" type="pres">
      <dgm:prSet presAssocID="{296955BD-B091-4B39-9D58-709052D30DA0}" presName="box" presStyleLbl="node1" presStyleIdx="3" presStyleCnt="5"/>
      <dgm:spPr/>
      <dgm:t>
        <a:bodyPr/>
        <a:lstStyle/>
        <a:p>
          <a:endParaRPr lang="es-EC"/>
        </a:p>
      </dgm:t>
    </dgm:pt>
    <dgm:pt modelId="{996C3737-5FBC-4886-9051-D5EA6E2E0C40}" type="pres">
      <dgm:prSet presAssocID="{296955BD-B091-4B39-9D58-709052D30DA0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04E8100-F36B-4EA8-9866-C28C32C3AC86}" type="pres">
      <dgm:prSet presAssocID="{296955BD-B091-4B39-9D58-709052D30DA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21CEA4-0953-494A-BE1D-3ED04A9EA671}" type="pres">
      <dgm:prSet presAssocID="{75FB6A65-8860-4AA8-9504-8A80575B6E73}" presName="spacer" presStyleCnt="0"/>
      <dgm:spPr/>
    </dgm:pt>
    <dgm:pt modelId="{930697A8-C61C-4A59-A543-910CE51FA5C8}" type="pres">
      <dgm:prSet presAssocID="{94E2AAC2-B5CB-46AD-BE7F-3D106075F7E7}" presName="comp" presStyleCnt="0"/>
      <dgm:spPr/>
    </dgm:pt>
    <dgm:pt modelId="{E8B261CA-FAA0-42CF-8FD6-73D59059AEE5}" type="pres">
      <dgm:prSet presAssocID="{94E2AAC2-B5CB-46AD-BE7F-3D106075F7E7}" presName="box" presStyleLbl="node1" presStyleIdx="4" presStyleCnt="5"/>
      <dgm:spPr/>
      <dgm:t>
        <a:bodyPr/>
        <a:lstStyle/>
        <a:p>
          <a:endParaRPr lang="es-EC"/>
        </a:p>
      </dgm:t>
    </dgm:pt>
    <dgm:pt modelId="{22E5A045-BFAD-4B0A-8D00-7270D47013EB}" type="pres">
      <dgm:prSet presAssocID="{94E2AAC2-B5CB-46AD-BE7F-3D106075F7E7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5C6FD49-22B0-4ED2-8653-0053FAE8F3D2}" type="pres">
      <dgm:prSet presAssocID="{94E2AAC2-B5CB-46AD-BE7F-3D106075F7E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97F283-62BA-4B19-8428-E5ADAD6DDCE0}" type="presOf" srcId="{6F7F95A9-E9D5-40EA-BC69-A34011483B76}" destId="{8D066A2D-F9F5-43D8-9186-4A3595725849}" srcOrd="0" destOrd="2" presId="urn:microsoft.com/office/officeart/2005/8/layout/vList4"/>
    <dgm:cxn modelId="{01B4170B-FB08-4270-98A9-965F9552F951}" type="presOf" srcId="{9AB189BF-F80E-4993-9BF4-2CA509DA0F5D}" destId="{740E5669-D959-49B5-83B3-0049D33C19D1}" srcOrd="0" destOrd="1" presId="urn:microsoft.com/office/officeart/2005/8/layout/vList4"/>
    <dgm:cxn modelId="{8AF79148-F460-4C31-81B6-597EF4277638}" type="presOf" srcId="{9D5E0E3C-94D0-4BF1-BF71-1ABEE03C9BBC}" destId="{186CD3F6-9977-47F3-BD6F-1F561E221844}" srcOrd="0" destOrd="1" presId="urn:microsoft.com/office/officeart/2005/8/layout/vList4"/>
    <dgm:cxn modelId="{AB82654E-3B20-415E-8F57-477D954B68EA}" type="presOf" srcId="{266A30E0-DDCE-46BE-B172-3CE3544EA349}" destId="{30418550-98FE-406B-B9E9-F6EA5D778149}" srcOrd="1" destOrd="1" presId="urn:microsoft.com/office/officeart/2005/8/layout/vList4"/>
    <dgm:cxn modelId="{C8C7224C-579D-427C-B4AF-34459F0847AF}" type="presOf" srcId="{CA084F34-8537-47A3-B880-82D32EB98BCE}" destId="{F22E41F4-9137-4F1B-9FBF-80560FB5CF51}" srcOrd="0" destOrd="1" presId="urn:microsoft.com/office/officeart/2005/8/layout/vList4"/>
    <dgm:cxn modelId="{2F430D08-0E8F-4BB0-AC17-96F8DCB4C5E4}" srcId="{296955BD-B091-4B39-9D58-709052D30DA0}" destId="{CD4E6551-ACE1-4B30-AFA3-D15EA8D48EC7}" srcOrd="1" destOrd="0" parTransId="{00EE8705-C6F1-4CA4-AF73-FE4CBA7D9FC1}" sibTransId="{2F52DCBA-6D39-4B50-98E2-C9CB7386BBDF}"/>
    <dgm:cxn modelId="{BA494681-C783-4005-A021-3D6D31A50523}" type="presOf" srcId="{CD4E6551-ACE1-4B30-AFA3-D15EA8D48EC7}" destId="{704E8100-F36B-4EA8-9866-C28C32C3AC86}" srcOrd="1" destOrd="2" presId="urn:microsoft.com/office/officeart/2005/8/layout/vList4"/>
    <dgm:cxn modelId="{7EB0BEC6-ACB8-4827-B6AD-5FF85F022FDA}" type="presOf" srcId="{774A790E-11AA-419C-B4B8-FF048D071C38}" destId="{BB81575D-A6C0-4114-BDCD-4E5DA73537EC}" srcOrd="1" destOrd="2" presId="urn:microsoft.com/office/officeart/2005/8/layout/vList4"/>
    <dgm:cxn modelId="{241C0EFD-A7CC-4F0B-B695-468312CE2F1E}" type="presOf" srcId="{9AB189BF-F80E-4993-9BF4-2CA509DA0F5D}" destId="{BB81575D-A6C0-4114-BDCD-4E5DA73537EC}" srcOrd="1" destOrd="1" presId="urn:microsoft.com/office/officeart/2005/8/layout/vList4"/>
    <dgm:cxn modelId="{ED733ED7-7CDB-437D-A71E-3A5766BF69D5}" srcId="{5BBEAA7D-1581-4400-B922-070AC09C3518}" destId="{94E2AAC2-B5CB-46AD-BE7F-3D106075F7E7}" srcOrd="4" destOrd="0" parTransId="{B6164F59-B288-40AA-96DC-62F6AE260EE4}" sibTransId="{78DCE1BA-A548-412B-B79D-85D71E1FA97C}"/>
    <dgm:cxn modelId="{D311A7D5-DB55-40C0-A543-FB2883C3826F}" srcId="{FDB1A041-1448-43E1-8FDC-CD30654B714C}" destId="{774A790E-11AA-419C-B4B8-FF048D071C38}" srcOrd="1" destOrd="0" parTransId="{DBB23B61-E45C-4938-8703-3709BE4F9966}" sibTransId="{B4E87E26-6336-4254-98A5-6287A9CB09CE}"/>
    <dgm:cxn modelId="{6695E91E-D7BE-46FD-92C2-8AD04BDDDC7A}" srcId="{1CBFF5CE-94AE-4B1D-BCC7-69D53F40101F}" destId="{6F7F95A9-E9D5-40EA-BC69-A34011483B76}" srcOrd="1" destOrd="0" parTransId="{17C606B9-B30C-4662-A1C2-367485E8BDEC}" sibTransId="{9FBA84AC-5B6D-4BED-8BDF-A4104D8D48EA}"/>
    <dgm:cxn modelId="{F947592B-4092-4F84-96E4-6D3C8591593C}" type="presOf" srcId="{296955BD-B091-4B39-9D58-709052D30DA0}" destId="{186CD3F6-9977-47F3-BD6F-1F561E221844}" srcOrd="0" destOrd="0" presId="urn:microsoft.com/office/officeart/2005/8/layout/vList4"/>
    <dgm:cxn modelId="{969E8632-433B-449F-B089-695740667F7D}" srcId="{94E2AAC2-B5CB-46AD-BE7F-3D106075F7E7}" destId="{78A18E4B-5EE5-434C-BF89-1CBB35BC861C}" srcOrd="1" destOrd="0" parTransId="{9EAA0824-9F23-40BB-BC30-6CBCB698183A}" sibTransId="{56BD7E7F-C61C-408A-BDFE-E26261A6FE34}"/>
    <dgm:cxn modelId="{1420DC87-DA06-4503-8EB9-DC3C613146F4}" type="presOf" srcId="{1CBFF5CE-94AE-4B1D-BCC7-69D53F40101F}" destId="{8D066A2D-F9F5-43D8-9186-4A3595725849}" srcOrd="0" destOrd="0" presId="urn:microsoft.com/office/officeart/2005/8/layout/vList4"/>
    <dgm:cxn modelId="{D7919010-A6E5-4F0E-A423-E6D83010AAFA}" srcId="{FDB1A041-1448-43E1-8FDC-CD30654B714C}" destId="{9AB189BF-F80E-4993-9BF4-2CA509DA0F5D}" srcOrd="0" destOrd="0" parTransId="{7E3A8DA1-894E-46C6-A049-4E00071C22BE}" sibTransId="{E7733850-E225-44AA-8E59-1FDAD99DCAC9}"/>
    <dgm:cxn modelId="{B14B5351-4B41-4EF0-9545-6F2FC1099098}" srcId="{1CBFF5CE-94AE-4B1D-BCC7-69D53F40101F}" destId="{266A30E0-DDCE-46BE-B172-3CE3544EA349}" srcOrd="0" destOrd="0" parTransId="{45B1AB55-184C-4B2A-99C5-5A66E6D55050}" sibTransId="{1E621A0E-7EE4-407C-BA45-65A9B2CF3488}"/>
    <dgm:cxn modelId="{C1F2994A-58D1-496C-800E-3956DB8AE5C8}" type="presOf" srcId="{296955BD-B091-4B39-9D58-709052D30DA0}" destId="{704E8100-F36B-4EA8-9866-C28C32C3AC86}" srcOrd="1" destOrd="0" presId="urn:microsoft.com/office/officeart/2005/8/layout/vList4"/>
    <dgm:cxn modelId="{6B74D5F3-6A11-430C-9057-3A7B2A4D4262}" type="presOf" srcId="{FDB1A041-1448-43E1-8FDC-CD30654B714C}" destId="{BB81575D-A6C0-4114-BDCD-4E5DA73537EC}" srcOrd="1" destOrd="0" presId="urn:microsoft.com/office/officeart/2005/8/layout/vList4"/>
    <dgm:cxn modelId="{34984B51-5B8A-47E3-842A-5D295CC46661}" type="presOf" srcId="{5BBEAA7D-1581-4400-B922-070AC09C3518}" destId="{71650643-DAA8-460C-B2C6-2428B58FEAA1}" srcOrd="0" destOrd="0" presId="urn:microsoft.com/office/officeart/2005/8/layout/vList4"/>
    <dgm:cxn modelId="{A67D0926-3426-4489-998A-9E715D0BA482}" type="presOf" srcId="{82721BB2-2E2D-4297-B286-B5E8291CE0C0}" destId="{D595F148-DAC6-4337-B64F-B92D28C4BA1E}" srcOrd="1" destOrd="0" presId="urn:microsoft.com/office/officeart/2005/8/layout/vList4"/>
    <dgm:cxn modelId="{4A5BAD08-85B9-4570-9DB7-363C69548DA5}" srcId="{82721BB2-2E2D-4297-B286-B5E8291CE0C0}" destId="{CA084F34-8537-47A3-B880-82D32EB98BCE}" srcOrd="0" destOrd="0" parTransId="{37679E9B-D6A4-4D14-9350-CB026EAE5FBF}" sibTransId="{ADCD5F1C-E9C8-4192-98D7-877200B70403}"/>
    <dgm:cxn modelId="{6A5E515F-DDDC-49D1-9B3A-2A93F9C25550}" srcId="{5BBEAA7D-1581-4400-B922-070AC09C3518}" destId="{FDB1A041-1448-43E1-8FDC-CD30654B714C}" srcOrd="0" destOrd="0" parTransId="{302D1552-6350-427B-A5F9-A9E085AA8D7E}" sibTransId="{0558C32B-4340-4457-9C22-3337296DF231}"/>
    <dgm:cxn modelId="{4B5507D0-E975-4A59-B2E4-9B8FD18EFB69}" type="presOf" srcId="{94E2AAC2-B5CB-46AD-BE7F-3D106075F7E7}" destId="{45C6FD49-22B0-4ED2-8653-0053FAE8F3D2}" srcOrd="1" destOrd="0" presId="urn:microsoft.com/office/officeart/2005/8/layout/vList4"/>
    <dgm:cxn modelId="{C4DE9DED-F044-405B-99D9-5C589DE4430D}" type="presOf" srcId="{774A790E-11AA-419C-B4B8-FF048D071C38}" destId="{740E5669-D959-49B5-83B3-0049D33C19D1}" srcOrd="0" destOrd="2" presId="urn:microsoft.com/office/officeart/2005/8/layout/vList4"/>
    <dgm:cxn modelId="{03662A90-3FFD-4B49-96B3-28A82E41129E}" srcId="{5BBEAA7D-1581-4400-B922-070AC09C3518}" destId="{1CBFF5CE-94AE-4B1D-BCC7-69D53F40101F}" srcOrd="1" destOrd="0" parTransId="{8031E39A-80A7-4D2C-862B-DE3C2EB45CB8}" sibTransId="{9439756B-DFEC-4609-8FF0-727BD477C61D}"/>
    <dgm:cxn modelId="{0C1CC4C8-C75E-418C-B7F4-CD8A0DF5193D}" type="presOf" srcId="{CA084F34-8537-47A3-B880-82D32EB98BCE}" destId="{D595F148-DAC6-4337-B64F-B92D28C4BA1E}" srcOrd="1" destOrd="1" presId="urn:microsoft.com/office/officeart/2005/8/layout/vList4"/>
    <dgm:cxn modelId="{42D2E038-63AF-415E-9247-F4C0F4D811FB}" type="presOf" srcId="{266A30E0-DDCE-46BE-B172-3CE3544EA349}" destId="{8D066A2D-F9F5-43D8-9186-4A3595725849}" srcOrd="0" destOrd="1" presId="urn:microsoft.com/office/officeart/2005/8/layout/vList4"/>
    <dgm:cxn modelId="{B3BF44A4-E17D-4E45-8D05-2EABC7DBF2C5}" type="presOf" srcId="{A2926CD0-6A9A-48D5-BE12-C444B7F6DF90}" destId="{E8B261CA-FAA0-42CF-8FD6-73D59059AEE5}" srcOrd="0" destOrd="1" presId="urn:microsoft.com/office/officeart/2005/8/layout/vList4"/>
    <dgm:cxn modelId="{CBFEA5AB-B708-468C-9792-89CE963D6F7E}" type="presOf" srcId="{78A18E4B-5EE5-434C-BF89-1CBB35BC861C}" destId="{E8B261CA-FAA0-42CF-8FD6-73D59059AEE5}" srcOrd="0" destOrd="2" presId="urn:microsoft.com/office/officeart/2005/8/layout/vList4"/>
    <dgm:cxn modelId="{847B88FB-EC4E-424B-BC70-13389B9A6F21}" type="presOf" srcId="{82721BB2-2E2D-4297-B286-B5E8291CE0C0}" destId="{F22E41F4-9137-4F1B-9FBF-80560FB5CF51}" srcOrd="0" destOrd="0" presId="urn:microsoft.com/office/officeart/2005/8/layout/vList4"/>
    <dgm:cxn modelId="{0B974A3A-17B6-4B2A-B3D0-D03914175060}" type="presOf" srcId="{6F7F95A9-E9D5-40EA-BC69-A34011483B76}" destId="{30418550-98FE-406B-B9E9-F6EA5D778149}" srcOrd="1" destOrd="2" presId="urn:microsoft.com/office/officeart/2005/8/layout/vList4"/>
    <dgm:cxn modelId="{55955341-9EA9-4C26-8B1C-E55EE3660C6A}" type="presOf" srcId="{CD4E6551-ACE1-4B30-AFA3-D15EA8D48EC7}" destId="{186CD3F6-9977-47F3-BD6F-1F561E221844}" srcOrd="0" destOrd="2" presId="urn:microsoft.com/office/officeart/2005/8/layout/vList4"/>
    <dgm:cxn modelId="{AB0A4E72-48CC-4758-A020-8B2E25E6EE4F}" type="presOf" srcId="{FDB1A041-1448-43E1-8FDC-CD30654B714C}" destId="{740E5669-D959-49B5-83B3-0049D33C19D1}" srcOrd="0" destOrd="0" presId="urn:microsoft.com/office/officeart/2005/8/layout/vList4"/>
    <dgm:cxn modelId="{166067F2-22D6-4240-A88C-5B3206CC7FFE}" srcId="{5BBEAA7D-1581-4400-B922-070AC09C3518}" destId="{82721BB2-2E2D-4297-B286-B5E8291CE0C0}" srcOrd="2" destOrd="0" parTransId="{1D2DB6F1-4C0C-4633-8E71-5288CEBAD439}" sibTransId="{22A4DA2C-365E-4CE1-B2F5-1D64C4916B36}"/>
    <dgm:cxn modelId="{AEC35B2A-BFB7-4045-B5F2-E404624A53C5}" type="presOf" srcId="{9D5E0E3C-94D0-4BF1-BF71-1ABEE03C9BBC}" destId="{704E8100-F36B-4EA8-9866-C28C32C3AC86}" srcOrd="1" destOrd="1" presId="urn:microsoft.com/office/officeart/2005/8/layout/vList4"/>
    <dgm:cxn modelId="{AC02B260-EA56-44E2-B21F-39DAFB21F411}" type="presOf" srcId="{1CBFF5CE-94AE-4B1D-BCC7-69D53F40101F}" destId="{30418550-98FE-406B-B9E9-F6EA5D778149}" srcOrd="1" destOrd="0" presId="urn:microsoft.com/office/officeart/2005/8/layout/vList4"/>
    <dgm:cxn modelId="{CF0F9462-BCB1-4FBE-86A7-014F60EB020A}" type="presOf" srcId="{A2926CD0-6A9A-48D5-BE12-C444B7F6DF90}" destId="{45C6FD49-22B0-4ED2-8653-0053FAE8F3D2}" srcOrd="1" destOrd="1" presId="urn:microsoft.com/office/officeart/2005/8/layout/vList4"/>
    <dgm:cxn modelId="{F11569BC-D1F9-479F-91FF-70CB2E9A3559}" srcId="{5BBEAA7D-1581-4400-B922-070AC09C3518}" destId="{296955BD-B091-4B39-9D58-709052D30DA0}" srcOrd="3" destOrd="0" parTransId="{41FA6026-6AEA-4497-BA3F-85B24C8285B2}" sibTransId="{75FB6A65-8860-4AA8-9504-8A80575B6E73}"/>
    <dgm:cxn modelId="{E808E51E-1DBD-402E-A451-71EB13934C87}" srcId="{94E2AAC2-B5CB-46AD-BE7F-3D106075F7E7}" destId="{A2926CD0-6A9A-48D5-BE12-C444B7F6DF90}" srcOrd="0" destOrd="0" parTransId="{6C627FD3-2A14-4921-BF05-1C2812021EF8}" sibTransId="{42CCB15A-2A5D-4FC6-BE38-B1801FC13B89}"/>
    <dgm:cxn modelId="{1A6018F1-9D01-4B9B-ACFB-9FC4590F323A}" type="presOf" srcId="{94E2AAC2-B5CB-46AD-BE7F-3D106075F7E7}" destId="{E8B261CA-FAA0-42CF-8FD6-73D59059AEE5}" srcOrd="0" destOrd="0" presId="urn:microsoft.com/office/officeart/2005/8/layout/vList4"/>
    <dgm:cxn modelId="{D810D76B-0738-4EEC-A7C8-469219764BEC}" type="presOf" srcId="{78A18E4B-5EE5-434C-BF89-1CBB35BC861C}" destId="{45C6FD49-22B0-4ED2-8653-0053FAE8F3D2}" srcOrd="1" destOrd="2" presId="urn:microsoft.com/office/officeart/2005/8/layout/vList4"/>
    <dgm:cxn modelId="{546A2BA5-8F3D-4F8B-9DA3-27369CE24205}" srcId="{296955BD-B091-4B39-9D58-709052D30DA0}" destId="{9D5E0E3C-94D0-4BF1-BF71-1ABEE03C9BBC}" srcOrd="0" destOrd="0" parTransId="{0F51177B-2806-4EC3-BD46-2BAE5038B03A}" sibTransId="{C4213EA1-1883-4DD8-BD3F-E7DF5E4DB01E}"/>
    <dgm:cxn modelId="{9105010F-46A5-46C7-A66D-B01CC8A30C58}" type="presParOf" srcId="{71650643-DAA8-460C-B2C6-2428B58FEAA1}" destId="{026278DA-C8DA-4422-A6B0-420391047961}" srcOrd="0" destOrd="0" presId="urn:microsoft.com/office/officeart/2005/8/layout/vList4"/>
    <dgm:cxn modelId="{1D7D926C-1386-4CCA-9102-B5935405EA35}" type="presParOf" srcId="{026278DA-C8DA-4422-A6B0-420391047961}" destId="{740E5669-D959-49B5-83B3-0049D33C19D1}" srcOrd="0" destOrd="0" presId="urn:microsoft.com/office/officeart/2005/8/layout/vList4"/>
    <dgm:cxn modelId="{AE87B674-42D3-4BE0-A287-EEC5A394B55D}" type="presParOf" srcId="{026278DA-C8DA-4422-A6B0-420391047961}" destId="{03E7DF13-B369-417D-BB31-6ABC09AA7FC2}" srcOrd="1" destOrd="0" presId="urn:microsoft.com/office/officeart/2005/8/layout/vList4"/>
    <dgm:cxn modelId="{4CEFC20D-EF30-4374-8ECA-9ACE4039DAEA}" type="presParOf" srcId="{026278DA-C8DA-4422-A6B0-420391047961}" destId="{BB81575D-A6C0-4114-BDCD-4E5DA73537EC}" srcOrd="2" destOrd="0" presId="urn:microsoft.com/office/officeart/2005/8/layout/vList4"/>
    <dgm:cxn modelId="{66EC7907-C5B4-4358-9444-17F21BB67980}" type="presParOf" srcId="{71650643-DAA8-460C-B2C6-2428B58FEAA1}" destId="{28EE73C5-B55E-424D-B1A9-7B4C0BD31C84}" srcOrd="1" destOrd="0" presId="urn:microsoft.com/office/officeart/2005/8/layout/vList4"/>
    <dgm:cxn modelId="{820318AD-F565-48A7-A916-F9B514AE08B1}" type="presParOf" srcId="{71650643-DAA8-460C-B2C6-2428B58FEAA1}" destId="{B35BF461-A42A-4912-B218-A7C0ED2C41AB}" srcOrd="2" destOrd="0" presId="urn:microsoft.com/office/officeart/2005/8/layout/vList4"/>
    <dgm:cxn modelId="{316C7CB5-F9BB-4579-92B8-BCDD857D8977}" type="presParOf" srcId="{B35BF461-A42A-4912-B218-A7C0ED2C41AB}" destId="{8D066A2D-F9F5-43D8-9186-4A3595725849}" srcOrd="0" destOrd="0" presId="urn:microsoft.com/office/officeart/2005/8/layout/vList4"/>
    <dgm:cxn modelId="{E78633AA-F927-43E5-A597-8B1FC4FCDD9F}" type="presParOf" srcId="{B35BF461-A42A-4912-B218-A7C0ED2C41AB}" destId="{4FD79EE4-E660-406B-AF1B-A8661E25367D}" srcOrd="1" destOrd="0" presId="urn:microsoft.com/office/officeart/2005/8/layout/vList4"/>
    <dgm:cxn modelId="{735E6686-B95D-4951-B27F-A30D2EA1F85F}" type="presParOf" srcId="{B35BF461-A42A-4912-B218-A7C0ED2C41AB}" destId="{30418550-98FE-406B-B9E9-F6EA5D778149}" srcOrd="2" destOrd="0" presId="urn:microsoft.com/office/officeart/2005/8/layout/vList4"/>
    <dgm:cxn modelId="{B6983705-82BA-437D-843F-70DA2E884CC8}" type="presParOf" srcId="{71650643-DAA8-460C-B2C6-2428B58FEAA1}" destId="{B5B4A236-812A-4FCC-9213-A178A338C80E}" srcOrd="3" destOrd="0" presId="urn:microsoft.com/office/officeart/2005/8/layout/vList4"/>
    <dgm:cxn modelId="{A9ED497A-8166-4E55-B225-49AD2FF67B2C}" type="presParOf" srcId="{71650643-DAA8-460C-B2C6-2428B58FEAA1}" destId="{B93B9BA7-DBED-410A-95E4-E2B0934C7788}" srcOrd="4" destOrd="0" presId="urn:microsoft.com/office/officeart/2005/8/layout/vList4"/>
    <dgm:cxn modelId="{2CB855E0-CC10-4301-95B2-75B93A73A2C0}" type="presParOf" srcId="{B93B9BA7-DBED-410A-95E4-E2B0934C7788}" destId="{F22E41F4-9137-4F1B-9FBF-80560FB5CF51}" srcOrd="0" destOrd="0" presId="urn:microsoft.com/office/officeart/2005/8/layout/vList4"/>
    <dgm:cxn modelId="{4EBB9862-0B44-46E1-83C1-99BA907F234B}" type="presParOf" srcId="{B93B9BA7-DBED-410A-95E4-E2B0934C7788}" destId="{C42404A5-EDD9-4560-BF7D-D09ADC94DE5A}" srcOrd="1" destOrd="0" presId="urn:microsoft.com/office/officeart/2005/8/layout/vList4"/>
    <dgm:cxn modelId="{219A5D5E-CF76-4CEE-8378-F30A6DD2A1FF}" type="presParOf" srcId="{B93B9BA7-DBED-410A-95E4-E2B0934C7788}" destId="{D595F148-DAC6-4337-B64F-B92D28C4BA1E}" srcOrd="2" destOrd="0" presId="urn:microsoft.com/office/officeart/2005/8/layout/vList4"/>
    <dgm:cxn modelId="{45C25274-61C8-431A-A19E-40A090347496}" type="presParOf" srcId="{71650643-DAA8-460C-B2C6-2428B58FEAA1}" destId="{301E83D2-768B-4C57-B4A8-FE73E0FB7633}" srcOrd="5" destOrd="0" presId="urn:microsoft.com/office/officeart/2005/8/layout/vList4"/>
    <dgm:cxn modelId="{8A302985-FB8D-42F0-893C-0B33010960DE}" type="presParOf" srcId="{71650643-DAA8-460C-B2C6-2428B58FEAA1}" destId="{2A3D7E2E-158A-44A6-A172-5352B76DFE5D}" srcOrd="6" destOrd="0" presId="urn:microsoft.com/office/officeart/2005/8/layout/vList4"/>
    <dgm:cxn modelId="{E3D7F0E6-9C9D-4779-A44E-773F8BD18FED}" type="presParOf" srcId="{2A3D7E2E-158A-44A6-A172-5352B76DFE5D}" destId="{186CD3F6-9977-47F3-BD6F-1F561E221844}" srcOrd="0" destOrd="0" presId="urn:microsoft.com/office/officeart/2005/8/layout/vList4"/>
    <dgm:cxn modelId="{CDC22BB2-8DD7-47A2-AAF2-C3D73B1599D0}" type="presParOf" srcId="{2A3D7E2E-158A-44A6-A172-5352B76DFE5D}" destId="{996C3737-5FBC-4886-9051-D5EA6E2E0C40}" srcOrd="1" destOrd="0" presId="urn:microsoft.com/office/officeart/2005/8/layout/vList4"/>
    <dgm:cxn modelId="{9825AAB8-FC71-4887-AC43-C56C6D69103E}" type="presParOf" srcId="{2A3D7E2E-158A-44A6-A172-5352B76DFE5D}" destId="{704E8100-F36B-4EA8-9866-C28C32C3AC86}" srcOrd="2" destOrd="0" presId="urn:microsoft.com/office/officeart/2005/8/layout/vList4"/>
    <dgm:cxn modelId="{ADD11001-30DA-40E6-968E-08060136692C}" type="presParOf" srcId="{71650643-DAA8-460C-B2C6-2428B58FEAA1}" destId="{EE21CEA4-0953-494A-BE1D-3ED04A9EA671}" srcOrd="7" destOrd="0" presId="urn:microsoft.com/office/officeart/2005/8/layout/vList4"/>
    <dgm:cxn modelId="{768A6B72-A5F6-41C2-8A75-631E8F283C84}" type="presParOf" srcId="{71650643-DAA8-460C-B2C6-2428B58FEAA1}" destId="{930697A8-C61C-4A59-A543-910CE51FA5C8}" srcOrd="8" destOrd="0" presId="urn:microsoft.com/office/officeart/2005/8/layout/vList4"/>
    <dgm:cxn modelId="{B4B6796A-6F2E-473A-90C3-83D29A8D3BA9}" type="presParOf" srcId="{930697A8-C61C-4A59-A543-910CE51FA5C8}" destId="{E8B261CA-FAA0-42CF-8FD6-73D59059AEE5}" srcOrd="0" destOrd="0" presId="urn:microsoft.com/office/officeart/2005/8/layout/vList4"/>
    <dgm:cxn modelId="{B7446711-D7C9-4C73-8016-FEBC51A259A8}" type="presParOf" srcId="{930697A8-C61C-4A59-A543-910CE51FA5C8}" destId="{22E5A045-BFAD-4B0A-8D00-7270D47013EB}" srcOrd="1" destOrd="0" presId="urn:microsoft.com/office/officeart/2005/8/layout/vList4"/>
    <dgm:cxn modelId="{5DC238C6-38FB-434D-ACB8-1935226144AC}" type="presParOf" srcId="{930697A8-C61C-4A59-A543-910CE51FA5C8}" destId="{45C6FD49-22B0-4ED2-8653-0053FAE8F3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Comprobación de hipótesis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6CD17630-1015-4353-B946-B28EC2D058B5}" type="presOf" srcId="{6A2BBF58-3AC5-4CA7-B5FE-A9D05F30DEAD}" destId="{53A6157D-CEE0-4B03-BBA7-9D51ECDDAE95}" srcOrd="0" destOrd="0" presId="urn:microsoft.com/office/officeart/2005/8/layout/vList2"/>
    <dgm:cxn modelId="{51BC4B03-4D09-4C0F-BA62-9E37B2310A0E}" type="presOf" srcId="{32E74F4C-5938-43B4-AFF4-DB5C29C661B9}" destId="{85F3436A-FC01-40D5-8589-4C3778D61118}" srcOrd="0" destOrd="0" presId="urn:microsoft.com/office/officeart/2005/8/layout/vList2"/>
    <dgm:cxn modelId="{0DA84281-3473-403C-B7F2-A6886374C1FE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4B55F5B-D34D-43DB-B63C-042D9DC2A0A3}" type="doc">
      <dgm:prSet loTypeId="urn:microsoft.com/office/officeart/2005/8/layout/hProcess9" loCatId="process" qsTypeId="urn:microsoft.com/office/officeart/2005/8/quickstyle/3d1" qsCatId="3D" csTypeId="urn:microsoft.com/office/officeart/2005/8/colors/accent3_2" csCatId="accent3" phldr="1"/>
      <dgm:spPr/>
    </dgm:pt>
    <dgm:pt modelId="{FFCBE541-8D65-4173-8D5A-5589C769E466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Anova</a:t>
          </a:r>
          <a:endParaRPr lang="es-EC" sz="1600" b="1" dirty="0">
            <a:solidFill>
              <a:schemeClr val="tx1"/>
            </a:solidFill>
          </a:endParaRPr>
        </a:p>
      </dgm:t>
    </dgm:pt>
    <dgm:pt modelId="{6470DB24-168C-461A-AE5C-6513EC831D65}" type="parTrans" cxnId="{271A781F-5625-4BB9-92FC-EDA91EC7E233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4A2048CD-FFFF-40C5-8296-E3AC2366F3D1}" type="sibTrans" cxnId="{271A781F-5625-4BB9-92FC-EDA91EC7E233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F9AB3881-BD93-4114-957C-4C7626161E6E}" type="pres">
      <dgm:prSet presAssocID="{34B55F5B-D34D-43DB-B63C-042D9DC2A0A3}" presName="CompostProcess" presStyleCnt="0">
        <dgm:presLayoutVars>
          <dgm:dir/>
          <dgm:resizeHandles val="exact"/>
        </dgm:presLayoutVars>
      </dgm:prSet>
      <dgm:spPr/>
    </dgm:pt>
    <dgm:pt modelId="{D7B85A93-4232-4FEB-AA89-F770388AAE79}" type="pres">
      <dgm:prSet presAssocID="{34B55F5B-D34D-43DB-B63C-042D9DC2A0A3}" presName="arrow" presStyleLbl="bgShp" presStyleIdx="0" presStyleCnt="1"/>
      <dgm:spPr/>
    </dgm:pt>
    <dgm:pt modelId="{1971E391-E3A5-4069-B2FB-35B58B199EA4}" type="pres">
      <dgm:prSet presAssocID="{34B55F5B-D34D-43DB-B63C-042D9DC2A0A3}" presName="linearProcess" presStyleCnt="0"/>
      <dgm:spPr/>
    </dgm:pt>
    <dgm:pt modelId="{6FE6C2E3-8CB2-45CB-8525-B471E17A3BD7}" type="pres">
      <dgm:prSet presAssocID="{FFCBE541-8D65-4173-8D5A-5589C769E466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1A781F-5625-4BB9-92FC-EDA91EC7E233}" srcId="{34B55F5B-D34D-43DB-B63C-042D9DC2A0A3}" destId="{FFCBE541-8D65-4173-8D5A-5589C769E466}" srcOrd="0" destOrd="0" parTransId="{6470DB24-168C-461A-AE5C-6513EC831D65}" sibTransId="{4A2048CD-FFFF-40C5-8296-E3AC2366F3D1}"/>
    <dgm:cxn modelId="{54BCFDEE-3DCD-4218-86A1-502BBC90FD39}" type="presOf" srcId="{34B55F5B-D34D-43DB-B63C-042D9DC2A0A3}" destId="{F9AB3881-BD93-4114-957C-4C7626161E6E}" srcOrd="0" destOrd="0" presId="urn:microsoft.com/office/officeart/2005/8/layout/hProcess9"/>
    <dgm:cxn modelId="{4B12A042-F850-4B9F-9667-B3CFE9D6648C}" type="presOf" srcId="{FFCBE541-8D65-4173-8D5A-5589C769E466}" destId="{6FE6C2E3-8CB2-45CB-8525-B471E17A3BD7}" srcOrd="0" destOrd="0" presId="urn:microsoft.com/office/officeart/2005/8/layout/hProcess9"/>
    <dgm:cxn modelId="{1431A6B0-27EA-429C-BEF6-DE2927FF8D6D}" type="presParOf" srcId="{F9AB3881-BD93-4114-957C-4C7626161E6E}" destId="{D7B85A93-4232-4FEB-AA89-F770388AAE79}" srcOrd="0" destOrd="0" presId="urn:microsoft.com/office/officeart/2005/8/layout/hProcess9"/>
    <dgm:cxn modelId="{012DCF2D-D726-40E4-9631-6217498FF5F8}" type="presParOf" srcId="{F9AB3881-BD93-4114-957C-4C7626161E6E}" destId="{1971E391-E3A5-4069-B2FB-35B58B199EA4}" srcOrd="1" destOrd="0" presId="urn:microsoft.com/office/officeart/2005/8/layout/hProcess9"/>
    <dgm:cxn modelId="{3AF8B044-F8B1-435D-B7E8-B513AB146BE0}" type="presParOf" srcId="{1971E391-E3A5-4069-B2FB-35B58B199EA4}" destId="{6FE6C2E3-8CB2-45CB-8525-B471E17A3BD7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Árbol de problemas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E65C89D7-36D1-4CD2-938C-CF85F4A7D49B}" type="presOf" srcId="{32E74F4C-5938-43B4-AFF4-DB5C29C661B9}" destId="{85F3436A-FC01-40D5-8589-4C3778D61118}" srcOrd="0" destOrd="0" presId="urn:microsoft.com/office/officeart/2005/8/layout/vList2"/>
    <dgm:cxn modelId="{23686075-01C0-458A-BA63-6A78B44AFFD0}" type="presOf" srcId="{6A2BBF58-3AC5-4CA7-B5FE-A9D05F30DEAD}" destId="{53A6157D-CEE0-4B03-BBA7-9D51ECDDAE95}" srcOrd="0" destOrd="0" presId="urn:microsoft.com/office/officeart/2005/8/layout/vList2"/>
    <dgm:cxn modelId="{0026C499-7BAD-49D4-A85B-4DFFCBA0C90F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Objetivos, estrategias y proyectos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BF036A34-90FC-44E1-923D-58A6A660BEA0}" type="presOf" srcId="{6A2BBF58-3AC5-4CA7-B5FE-A9D05F30DEAD}" destId="{53A6157D-CEE0-4B03-BBA7-9D51ECDDAE95}" srcOrd="0" destOrd="0" presId="urn:microsoft.com/office/officeart/2005/8/layout/vList2"/>
    <dgm:cxn modelId="{02B57044-B6EB-4AD7-86E6-64EBFB79CE59}" type="presOf" srcId="{32E74F4C-5938-43B4-AFF4-DB5C29C661B9}" destId="{85F3436A-FC01-40D5-8589-4C3778D61118}" srcOrd="0" destOrd="0" presId="urn:microsoft.com/office/officeart/2005/8/layout/vList2"/>
    <dgm:cxn modelId="{29FF2AAE-D0C5-49D8-A70A-01B9A7D68CE2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18F7836E-3F40-47EE-9453-79F2035A4D50}" type="presOf" srcId="{32E74F4C-5938-43B4-AFF4-DB5C29C661B9}" destId="{85F3436A-FC01-40D5-8589-4C3778D61118}" srcOrd="0" destOrd="0" presId="urn:microsoft.com/office/officeart/2005/8/layout/vList2"/>
    <dgm:cxn modelId="{18BCA4FA-48B0-422E-B949-D93D90435F34}" type="presOf" srcId="{6A2BBF58-3AC5-4CA7-B5FE-A9D05F30DEAD}" destId="{53A6157D-CEE0-4B03-BBA7-9D51ECDDAE95}" srcOrd="0" destOrd="0" presId="urn:microsoft.com/office/officeart/2005/8/layout/vList2"/>
    <dgm:cxn modelId="{E74D1250-CD6D-4863-98E1-8F34266FE142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  <a:endParaRPr lang="es-EC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58BF0FAC-DCDC-4982-9EA6-E8CF8E77D4DF}" type="presOf" srcId="{32E74F4C-5938-43B4-AFF4-DB5C29C661B9}" destId="{85F3436A-FC01-40D5-8589-4C3778D61118}" srcOrd="0" destOrd="0" presId="urn:microsoft.com/office/officeart/2005/8/layout/vList2"/>
    <dgm:cxn modelId="{431D4FD0-DAB8-4B0B-92C7-646515B56A3A}" type="presOf" srcId="{6A2BBF58-3AC5-4CA7-B5FE-A9D05F30DEAD}" destId="{53A6157D-CEE0-4B03-BBA7-9D51ECDDAE95}" srcOrd="0" destOrd="0" presId="urn:microsoft.com/office/officeart/2005/8/layout/vList2"/>
    <dgm:cxn modelId="{311ECF20-A2BC-46DF-AE71-D471D090B23D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E5FDA257-8B4F-4267-A74A-50FE90A0B500}" type="presOf" srcId="{32E74F4C-5938-43B4-AFF4-DB5C29C661B9}" destId="{85F3436A-FC01-40D5-8589-4C3778D61118}" srcOrd="0" destOrd="0" presId="urn:microsoft.com/office/officeart/2005/8/layout/vList2"/>
    <dgm:cxn modelId="{F7DBA24B-A26C-4B89-A192-389D37CAD9A2}" type="presOf" srcId="{6A2BBF58-3AC5-4CA7-B5FE-A9D05F30DEAD}" destId="{53A6157D-CEE0-4B03-BBA7-9D51ECDDAE95}" srcOrd="0" destOrd="0" presId="urn:microsoft.com/office/officeart/2005/8/layout/vList2"/>
    <dgm:cxn modelId="{2FDE7936-DA94-4087-958B-AD21DBE9E8EB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D0E94E76-C7E2-4FEC-959F-E0557601C551}" type="presOf" srcId="{32E74F4C-5938-43B4-AFF4-DB5C29C661B9}" destId="{85F3436A-FC01-40D5-8589-4C3778D61118}" srcOrd="0" destOrd="0" presId="urn:microsoft.com/office/officeart/2005/8/layout/vList2"/>
    <dgm:cxn modelId="{DE19925E-F910-406A-B5CA-E760308CE2C9}" type="presOf" srcId="{6A2BBF58-3AC5-4CA7-B5FE-A9D05F30DEAD}" destId="{53A6157D-CEE0-4B03-BBA7-9D51ECDDAE95}" srcOrd="0" destOrd="0" presId="urn:microsoft.com/office/officeart/2005/8/layout/vList2"/>
    <dgm:cxn modelId="{CFCF6E5E-1C90-44EC-AB8F-094A81D960F9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solidFill>
                <a:schemeClr val="tx1"/>
              </a:solidFill>
              <a:effectLst/>
            </a:rPr>
            <a:t>Proyecto 2: </a:t>
          </a:r>
          <a:r>
            <a:rPr lang="es-ES" sz="2400" b="1" dirty="0" smtClean="0">
              <a:solidFill>
                <a:schemeClr val="tx1"/>
              </a:solidFill>
            </a:rPr>
            <a:t>mantenimiento y cuidado de atractivos turísticos </a:t>
          </a:r>
          <a:endParaRPr lang="es-EC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C78E8DEC-5D6A-40D7-BD7F-2CEFC0E230EF}" type="presOf" srcId="{32E74F4C-5938-43B4-AFF4-DB5C29C661B9}" destId="{85F3436A-FC01-40D5-8589-4C3778D61118}" srcOrd="0" destOrd="0" presId="urn:microsoft.com/office/officeart/2005/8/layout/vList2"/>
    <dgm:cxn modelId="{8474E083-EFF8-4AE4-BD6E-45E7E971BB6D}" type="presOf" srcId="{6A2BBF58-3AC5-4CA7-B5FE-A9D05F30DEAD}" destId="{53A6157D-CEE0-4B03-BBA7-9D51ECDDAE95}" srcOrd="0" destOrd="0" presId="urn:microsoft.com/office/officeart/2005/8/layout/vList2"/>
    <dgm:cxn modelId="{8AA4AECD-AE46-4305-8214-CEFCAAD68301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solidFill>
                <a:schemeClr val="tx1"/>
              </a:solidFill>
              <a:effectLst/>
            </a:rPr>
            <a:t>Proyecto 3: </a:t>
          </a:r>
          <a:r>
            <a:rPr lang="es-ES" sz="2400" b="1" dirty="0" smtClean="0">
              <a:solidFill>
                <a:schemeClr val="tx1"/>
              </a:solidFill>
            </a:rPr>
            <a:t>las costumbres y tradiciones de Conocoto</a:t>
          </a:r>
          <a:endParaRPr lang="es-EC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0C9FEDCE-7B2A-4D27-BFCC-1B9AB0C22736}" type="presOf" srcId="{32E74F4C-5938-43B4-AFF4-DB5C29C661B9}" destId="{85F3436A-FC01-40D5-8589-4C3778D61118}" srcOrd="0" destOrd="0" presId="urn:microsoft.com/office/officeart/2005/8/layout/vList2"/>
    <dgm:cxn modelId="{7FC7B980-5358-4411-BDD0-B8102BCFD697}" type="presOf" srcId="{6A2BBF58-3AC5-4CA7-B5FE-A9D05F30DEAD}" destId="{53A6157D-CEE0-4B03-BBA7-9D51ECDDAE95}" srcOrd="0" destOrd="0" presId="urn:microsoft.com/office/officeart/2005/8/layout/vList2"/>
    <dgm:cxn modelId="{0A26606F-D091-4757-B9A3-7C8EC219999E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solidFill>
                <a:schemeClr val="bg1"/>
              </a:solidFill>
              <a:effectLst/>
            </a:rPr>
            <a:t>Proyecto 3: </a:t>
          </a:r>
          <a:r>
            <a:rPr lang="es-ES" sz="2400" b="1" dirty="0" smtClean="0">
              <a:solidFill>
                <a:schemeClr val="bg1"/>
              </a:solidFill>
            </a:rPr>
            <a:t>las costumbres y tradiciones de Conocoto</a:t>
          </a:r>
          <a:endParaRPr lang="es-EC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>
            <a:solidFill>
              <a:schemeClr val="bg1"/>
            </a:solidFill>
          </a:endParaRPr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>
            <a:solidFill>
              <a:schemeClr val="bg1"/>
            </a:solidFill>
          </a:endParaRPr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DD3491EC-37E2-4A89-B76C-17FB68F4F3FE}" type="presOf" srcId="{6A2BBF58-3AC5-4CA7-B5FE-A9D05F30DEAD}" destId="{53A6157D-CEE0-4B03-BBA7-9D51ECDDAE95}" srcOrd="0" destOrd="0" presId="urn:microsoft.com/office/officeart/2005/8/layout/vList2"/>
    <dgm:cxn modelId="{B38BCA9F-F141-4625-9BF0-73FCD59575BF}" type="presOf" srcId="{32E74F4C-5938-43B4-AFF4-DB5C29C661B9}" destId="{85F3436A-FC01-40D5-8589-4C3778D61118}" srcOrd="0" destOrd="0" presId="urn:microsoft.com/office/officeart/2005/8/layout/vList2"/>
    <dgm:cxn modelId="{28A6CB2C-4332-43FC-B854-67E8B750B52D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dirty="0" smtClean="0"/>
            <a:t>plan de promoción</a:t>
          </a:r>
          <a:endParaRPr lang="es-EC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719C678F-0B17-4207-B843-A47C67FBF649}" type="presOf" srcId="{32E74F4C-5938-43B4-AFF4-DB5C29C661B9}" destId="{85F3436A-FC01-40D5-8589-4C3778D61118}" srcOrd="0" destOrd="0" presId="urn:microsoft.com/office/officeart/2005/8/layout/vList2"/>
    <dgm:cxn modelId="{1F22469E-7778-4E19-B579-35544C9EB0B9}" type="presOf" srcId="{6A2BBF58-3AC5-4CA7-B5FE-A9D05F30DEAD}" destId="{53A6157D-CEE0-4B03-BBA7-9D51ECDDAE95}" srcOrd="0" destOrd="0" presId="urn:microsoft.com/office/officeart/2005/8/layout/vList2"/>
    <dgm:cxn modelId="{3F3F75E6-5E72-4FBF-AC04-A52962DF9F32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dirty="0" smtClean="0"/>
            <a:t>plan de promoción</a:t>
          </a:r>
          <a:endParaRPr lang="es-EC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FB6A0C8D-E3BC-435D-B50A-84E2C84A4708}" type="presOf" srcId="{6A2BBF58-3AC5-4CA7-B5FE-A9D05F30DEAD}" destId="{53A6157D-CEE0-4B03-BBA7-9D51ECDDAE95}" srcOrd="0" destOrd="0" presId="urn:microsoft.com/office/officeart/2005/8/layout/vList2"/>
    <dgm:cxn modelId="{C6AFF260-CB2D-4F49-BCA8-255933F8F702}" type="presOf" srcId="{32E74F4C-5938-43B4-AFF4-DB5C29C661B9}" destId="{85F3436A-FC01-40D5-8589-4C3778D61118}" srcOrd="0" destOrd="0" presId="urn:microsoft.com/office/officeart/2005/8/layout/vList2"/>
    <dgm:cxn modelId="{6AFB6778-6578-40F8-8E61-CC8A4C898E7E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6725D008-5725-4C76-B1F7-6D0CC6911DEB}" type="presOf" srcId="{32E74F4C-5938-43B4-AFF4-DB5C29C661B9}" destId="{85F3436A-FC01-40D5-8589-4C3778D61118}" srcOrd="0" destOrd="0" presId="urn:microsoft.com/office/officeart/2005/8/layout/vList2"/>
    <dgm:cxn modelId="{2D90DCD6-C995-4FF0-BF58-B1016713AAE6}" type="presOf" srcId="{6A2BBF58-3AC5-4CA7-B5FE-A9D05F30DEAD}" destId="{53A6157D-CEE0-4B03-BBA7-9D51ECDDAE95}" srcOrd="0" destOrd="0" presId="urn:microsoft.com/office/officeart/2005/8/layout/vList2"/>
    <dgm:cxn modelId="{30ADC8C3-5D71-46CA-BFFF-38E9D58E3BF5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dirty="0" smtClean="0"/>
            <a:t>plan de promoción</a:t>
          </a:r>
          <a:endParaRPr lang="es-EC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6F86B6C3-36FF-4046-9118-8609C468718B}" type="presOf" srcId="{6A2BBF58-3AC5-4CA7-B5FE-A9D05F30DEAD}" destId="{53A6157D-CEE0-4B03-BBA7-9D51ECDDAE95}" srcOrd="0" destOrd="0" presId="urn:microsoft.com/office/officeart/2005/8/layout/vList2"/>
    <dgm:cxn modelId="{BFC863E5-69C9-4339-A06E-AD35AE0D522A}" type="presOf" srcId="{32E74F4C-5938-43B4-AFF4-DB5C29C661B9}" destId="{85F3436A-FC01-40D5-8589-4C3778D61118}" srcOrd="0" destOrd="0" presId="urn:microsoft.com/office/officeart/2005/8/layout/vList2"/>
    <dgm:cxn modelId="{0672A82B-BC1D-4E78-B258-6ACD8CB3305F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dirty="0" smtClean="0"/>
            <a:t>plan de promoción</a:t>
          </a:r>
          <a:endParaRPr lang="es-EC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1DC0E0D6-4792-4932-9F79-01A2282739B9}" type="presOf" srcId="{6A2BBF58-3AC5-4CA7-B5FE-A9D05F30DEAD}" destId="{53A6157D-CEE0-4B03-BBA7-9D51ECDDAE95}" srcOrd="0" destOrd="0" presId="urn:microsoft.com/office/officeart/2005/8/layout/vList2"/>
    <dgm:cxn modelId="{60ADE8ED-0C6B-46EF-BA1B-988B4F6D3309}" type="presOf" srcId="{32E74F4C-5938-43B4-AFF4-DB5C29C661B9}" destId="{85F3436A-FC01-40D5-8589-4C3778D61118}" srcOrd="0" destOrd="0" presId="urn:microsoft.com/office/officeart/2005/8/layout/vList2"/>
    <dgm:cxn modelId="{C9697C00-FD64-4528-8F3A-8C0AF2B49DFC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 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 b="1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 b="1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009184E3-4699-43E4-9071-3BD2B2906BB9}" type="presOf" srcId="{32E74F4C-5938-43B4-AFF4-DB5C29C661B9}" destId="{85F3436A-FC01-40D5-8589-4C3778D61118}" srcOrd="0" destOrd="0" presId="urn:microsoft.com/office/officeart/2005/8/layout/vList2"/>
    <dgm:cxn modelId="{75C6C176-408C-4B51-A581-EC9595AF870B}" type="presOf" srcId="{6A2BBF58-3AC5-4CA7-B5FE-A9D05F30DEAD}" destId="{53A6157D-CEE0-4B03-BBA7-9D51ECDDAE95}" srcOrd="0" destOrd="0" presId="urn:microsoft.com/office/officeart/2005/8/layout/vList2"/>
    <dgm:cxn modelId="{62F620E9-3476-4DE7-8AE4-CA893A624F89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84F1DB-4635-41DB-8C87-628DB985FF39}" type="doc">
      <dgm:prSet loTypeId="urn:microsoft.com/office/officeart/2005/8/layout/hList1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E40C868B-5373-4285-BB4A-331C5B28B126}">
      <dgm:prSet phldrT="[Texto]"/>
      <dgm:spPr/>
      <dgm:t>
        <a:bodyPr/>
        <a:lstStyle/>
        <a:p>
          <a:pPr algn="ctr"/>
          <a:r>
            <a:rPr lang="es-EC" dirty="0" smtClean="0"/>
            <a:t>General </a:t>
          </a:r>
          <a:endParaRPr lang="es-EC" dirty="0"/>
        </a:p>
      </dgm:t>
    </dgm:pt>
    <dgm:pt modelId="{C1A8379B-9216-4D75-BC2F-0AFE7C707C35}" type="parTrans" cxnId="{B62AA4FB-DCF0-4A2C-AC72-7596D311BAAD}">
      <dgm:prSet/>
      <dgm:spPr/>
      <dgm:t>
        <a:bodyPr/>
        <a:lstStyle/>
        <a:p>
          <a:pPr algn="ctr"/>
          <a:endParaRPr lang="es-EC"/>
        </a:p>
      </dgm:t>
    </dgm:pt>
    <dgm:pt modelId="{0543C904-5D34-40B8-B04F-0DCA8B7225D3}" type="sibTrans" cxnId="{B62AA4FB-DCF0-4A2C-AC72-7596D311BAAD}">
      <dgm:prSet/>
      <dgm:spPr/>
      <dgm:t>
        <a:bodyPr/>
        <a:lstStyle/>
        <a:p>
          <a:pPr algn="ctr"/>
          <a:endParaRPr lang="es-EC"/>
        </a:p>
      </dgm:t>
    </dgm:pt>
    <dgm:pt modelId="{6056FA37-AD6C-42A9-9E81-C860BD36C314}">
      <dgm:prSet phldrT="[Texto]"/>
      <dgm:spPr/>
      <dgm:t>
        <a:bodyPr/>
        <a:lstStyle/>
        <a:p>
          <a:pPr algn="ctr"/>
          <a:r>
            <a:rPr lang="es-EC" dirty="0" smtClean="0"/>
            <a:t>Realizar un plan de promoción  de los atractivos turísticos y culturales  de la Parroquia de Conocoto, para incentivar al público en general a que sea participe de sus costumbres y tradiciones, por medio de estrategias y actividades, con el fin de generar crecimiento turístico y económico en la parroquia. </a:t>
          </a:r>
          <a:endParaRPr lang="es-EC" dirty="0"/>
        </a:p>
      </dgm:t>
    </dgm:pt>
    <dgm:pt modelId="{7A505320-086F-4A1D-93CE-69E41DF41841}" type="parTrans" cxnId="{BDB31B25-D8A6-488D-81AE-A7DEC561311F}">
      <dgm:prSet/>
      <dgm:spPr/>
      <dgm:t>
        <a:bodyPr/>
        <a:lstStyle/>
        <a:p>
          <a:pPr algn="ctr"/>
          <a:endParaRPr lang="es-EC"/>
        </a:p>
      </dgm:t>
    </dgm:pt>
    <dgm:pt modelId="{26106156-147D-4146-9B5B-EE40104DFAF7}" type="sibTrans" cxnId="{BDB31B25-D8A6-488D-81AE-A7DEC561311F}">
      <dgm:prSet/>
      <dgm:spPr/>
      <dgm:t>
        <a:bodyPr/>
        <a:lstStyle/>
        <a:p>
          <a:pPr algn="ctr"/>
          <a:endParaRPr lang="es-EC"/>
        </a:p>
      </dgm:t>
    </dgm:pt>
    <dgm:pt modelId="{3480CF15-0871-4908-9B1D-DFF4D07E6DCF}" type="pres">
      <dgm:prSet presAssocID="{1684F1DB-4635-41DB-8C87-628DB985FF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313DEB-4293-4656-9F6D-913DC9E06F41}" type="pres">
      <dgm:prSet presAssocID="{E40C868B-5373-4285-BB4A-331C5B28B126}" presName="composite" presStyleCnt="0"/>
      <dgm:spPr/>
    </dgm:pt>
    <dgm:pt modelId="{54B0D17D-38F5-4340-B902-048F2D5864EE}" type="pres">
      <dgm:prSet presAssocID="{E40C868B-5373-4285-BB4A-331C5B28B12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2A9E92-303E-4973-AB7F-0E807AE6AEAF}" type="pres">
      <dgm:prSet presAssocID="{E40C868B-5373-4285-BB4A-331C5B28B126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B31B25-D8A6-488D-81AE-A7DEC561311F}" srcId="{E40C868B-5373-4285-BB4A-331C5B28B126}" destId="{6056FA37-AD6C-42A9-9E81-C860BD36C314}" srcOrd="0" destOrd="0" parTransId="{7A505320-086F-4A1D-93CE-69E41DF41841}" sibTransId="{26106156-147D-4146-9B5B-EE40104DFAF7}"/>
    <dgm:cxn modelId="{822539B2-9917-43DB-A365-BDAC3A601C40}" type="presOf" srcId="{6056FA37-AD6C-42A9-9E81-C860BD36C314}" destId="{452A9E92-303E-4973-AB7F-0E807AE6AEAF}" srcOrd="0" destOrd="0" presId="urn:microsoft.com/office/officeart/2005/8/layout/hList1"/>
    <dgm:cxn modelId="{B62AA4FB-DCF0-4A2C-AC72-7596D311BAAD}" srcId="{1684F1DB-4635-41DB-8C87-628DB985FF39}" destId="{E40C868B-5373-4285-BB4A-331C5B28B126}" srcOrd="0" destOrd="0" parTransId="{C1A8379B-9216-4D75-BC2F-0AFE7C707C35}" sibTransId="{0543C904-5D34-40B8-B04F-0DCA8B7225D3}"/>
    <dgm:cxn modelId="{B35E7A42-E883-4A64-8A79-FFB05653EEDF}" type="presOf" srcId="{1684F1DB-4635-41DB-8C87-628DB985FF39}" destId="{3480CF15-0871-4908-9B1D-DFF4D07E6DCF}" srcOrd="0" destOrd="0" presId="urn:microsoft.com/office/officeart/2005/8/layout/hList1"/>
    <dgm:cxn modelId="{3C1E5F49-8B67-4C62-A52D-C65FFFE6085F}" type="presOf" srcId="{E40C868B-5373-4285-BB4A-331C5B28B126}" destId="{54B0D17D-38F5-4340-B902-048F2D5864EE}" srcOrd="0" destOrd="0" presId="urn:microsoft.com/office/officeart/2005/8/layout/hList1"/>
    <dgm:cxn modelId="{6CF8F0B8-03A3-4218-9779-73D51CB0DE5F}" type="presParOf" srcId="{3480CF15-0871-4908-9B1D-DFF4D07E6DCF}" destId="{DF313DEB-4293-4656-9F6D-913DC9E06F41}" srcOrd="0" destOrd="0" presId="urn:microsoft.com/office/officeart/2005/8/layout/hList1"/>
    <dgm:cxn modelId="{090837E5-B001-451B-870D-ADB181342A4A}" type="presParOf" srcId="{DF313DEB-4293-4656-9F6D-913DC9E06F41}" destId="{54B0D17D-38F5-4340-B902-048F2D5864EE}" srcOrd="0" destOrd="0" presId="urn:microsoft.com/office/officeart/2005/8/layout/hList1"/>
    <dgm:cxn modelId="{81574F52-0506-41AF-84D0-D1845B40265D}" type="presParOf" srcId="{DF313DEB-4293-4656-9F6D-913DC9E06F41}" destId="{452A9E92-303E-4973-AB7F-0E807AE6AE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42541D-B24A-44DA-BB15-C5A9528A52C0}" type="doc">
      <dgm:prSet loTypeId="urn:microsoft.com/office/officeart/2005/8/layout/default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BC8D4A19-A289-437F-9BB4-F0764BD6521B}">
      <dgm:prSet phldrT="[Texto]" custT="1"/>
      <dgm:spPr/>
      <dgm:t>
        <a:bodyPr/>
        <a:lstStyle/>
        <a:p>
          <a:r>
            <a:rPr lang="es-EC" sz="1600" b="0" dirty="0" smtClean="0">
              <a:solidFill>
                <a:schemeClr val="tx1"/>
              </a:solidFill>
            </a:rPr>
            <a:t>Identificar determinados conceptos de turismo, cultura, administración y comunicación, para tener un conocimiento amplio de temas a tratar en el plan de promoción. .</a:t>
          </a:r>
          <a:endParaRPr lang="es-EC" sz="1600" b="0" dirty="0">
            <a:solidFill>
              <a:schemeClr val="tx1"/>
            </a:solidFill>
          </a:endParaRPr>
        </a:p>
      </dgm:t>
    </dgm:pt>
    <dgm:pt modelId="{6B4C8C2B-287A-4E81-ADCC-7E0CAE8C0DB0}" type="parTrans" cxnId="{D72EF2AB-F95D-42E9-871B-8DA661461A75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4E06E3C3-D00E-475A-9990-0EF3C2DD36BA}" type="sibTrans" cxnId="{D72EF2AB-F95D-42E9-871B-8DA661461A75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A596CFF1-833F-4B4C-91A0-E1523B004470}">
      <dgm:prSet phldrT="[Texto]" custT="1"/>
      <dgm:spPr/>
      <dgm:t>
        <a:bodyPr/>
        <a:lstStyle/>
        <a:p>
          <a:r>
            <a:rPr lang="es-EC" sz="1600" b="0" dirty="0" smtClean="0">
              <a:solidFill>
                <a:schemeClr val="tx1"/>
              </a:solidFill>
            </a:rPr>
            <a:t>Realizar un diagnóstico situacional de la parroquia, en la cual se plantee estrategias que permitan contrarrestar sus principales (D.A), y aprovechar las oportunidades del sector, para fortalecer la parroquia</a:t>
          </a:r>
          <a:endParaRPr lang="es-EC" sz="1600" b="0" dirty="0">
            <a:solidFill>
              <a:schemeClr val="tx1"/>
            </a:solidFill>
          </a:endParaRPr>
        </a:p>
      </dgm:t>
    </dgm:pt>
    <dgm:pt modelId="{161B6A57-A066-423C-91F0-6BF99D0EF219}" type="parTrans" cxnId="{3A4892AC-188C-4FC5-A36D-D2FD0E91865F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F85BD0A3-B6B0-4B3E-9CD8-DB770F143CDA}" type="sibTrans" cxnId="{3A4892AC-188C-4FC5-A36D-D2FD0E91865F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2B7ED3F4-AFFF-41EB-980F-028FF8288B8C}">
      <dgm:prSet phldrT="[Texto]" custT="1"/>
      <dgm:spPr/>
      <dgm:t>
        <a:bodyPr/>
        <a:lstStyle/>
        <a:p>
          <a:r>
            <a:rPr lang="es-EC" sz="1600" b="0" dirty="0" smtClean="0">
              <a:solidFill>
                <a:schemeClr val="tx1"/>
              </a:solidFill>
            </a:rPr>
            <a:t>Establecer el grupo de personas o segmento de mercado, al que se dirigirá el plan de promoción.</a:t>
          </a:r>
          <a:endParaRPr lang="es-EC" sz="1600" b="0" dirty="0">
            <a:solidFill>
              <a:schemeClr val="tx1"/>
            </a:solidFill>
          </a:endParaRPr>
        </a:p>
      </dgm:t>
    </dgm:pt>
    <dgm:pt modelId="{A62699FA-FD71-459D-81C4-65F0CB89B1A4}" type="parTrans" cxnId="{3ED9D33F-B561-4236-B4E6-4EA29BE32A1C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D8B3DBB4-AE10-4B87-98E0-6490FBE55F76}" type="sibTrans" cxnId="{3ED9D33F-B561-4236-B4E6-4EA29BE32A1C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988EF2AE-4339-4985-96C9-B05CB6B7503A}">
      <dgm:prSet phldrT="[Texto]" custT="1"/>
      <dgm:spPr/>
      <dgm:t>
        <a:bodyPr/>
        <a:lstStyle/>
        <a:p>
          <a:r>
            <a:rPr lang="es-EC" sz="1600" b="0" dirty="0" smtClean="0">
              <a:solidFill>
                <a:schemeClr val="tx1"/>
              </a:solidFill>
            </a:rPr>
            <a:t>Realizar la propuesta del plan de promoción, con el fin de promover el turismo, y generar beneficios económicos en la parroquia.</a:t>
          </a:r>
          <a:endParaRPr lang="es-EC" sz="1600" b="0" dirty="0">
            <a:solidFill>
              <a:schemeClr val="tx1"/>
            </a:solidFill>
          </a:endParaRPr>
        </a:p>
      </dgm:t>
    </dgm:pt>
    <dgm:pt modelId="{37687E3A-28FA-4F30-89C4-F96590697ABC}" type="parTrans" cxnId="{2BDD9FE8-73B3-4354-8F9C-A1F22FC77E39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6FF7B725-5BD4-4D4C-8D28-96F830429D49}" type="sibTrans" cxnId="{2BDD9FE8-73B3-4354-8F9C-A1F22FC77E39}">
      <dgm:prSet/>
      <dgm:spPr/>
      <dgm:t>
        <a:bodyPr/>
        <a:lstStyle/>
        <a:p>
          <a:endParaRPr lang="es-EC" sz="2000" b="0">
            <a:solidFill>
              <a:schemeClr val="tx1"/>
            </a:solidFill>
          </a:endParaRPr>
        </a:p>
      </dgm:t>
    </dgm:pt>
    <dgm:pt modelId="{13BD45FB-FB6E-4483-B67B-E2B3AB32979B}" type="pres">
      <dgm:prSet presAssocID="{6542541D-B24A-44DA-BB15-C5A9528A52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945E895-FE95-486F-A9F2-B8847357DFB2}" type="pres">
      <dgm:prSet presAssocID="{BC8D4A19-A289-437F-9BB4-F0764BD6521B}" presName="node" presStyleLbl="node1" presStyleIdx="0" presStyleCnt="4" custScaleY="1583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40538C-58AC-4A20-9CB6-EBB2EA644EF4}" type="pres">
      <dgm:prSet presAssocID="{4E06E3C3-D00E-475A-9990-0EF3C2DD36BA}" presName="sibTrans" presStyleCnt="0"/>
      <dgm:spPr/>
    </dgm:pt>
    <dgm:pt modelId="{B0E8DA47-B44B-475E-A72D-B8E97970947D}" type="pres">
      <dgm:prSet presAssocID="{A596CFF1-833F-4B4C-91A0-E1523B004470}" presName="node" presStyleLbl="node1" presStyleIdx="1" presStyleCnt="4" custScaleX="110225" custScaleY="1583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2A1281-E032-4C63-A029-0437A3F08616}" type="pres">
      <dgm:prSet presAssocID="{F85BD0A3-B6B0-4B3E-9CD8-DB770F143CDA}" presName="sibTrans" presStyleCnt="0"/>
      <dgm:spPr/>
    </dgm:pt>
    <dgm:pt modelId="{637EC064-D274-4F3F-A313-0B27644D2CD4}" type="pres">
      <dgm:prSet presAssocID="{2B7ED3F4-AFFF-41EB-980F-028FF8288B8C}" presName="node" presStyleLbl="node1" presStyleIdx="2" presStyleCnt="4" custScaleY="1600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B8F986-B3D6-4BC6-9AA9-70C77108F8AD}" type="pres">
      <dgm:prSet presAssocID="{D8B3DBB4-AE10-4B87-98E0-6490FBE55F76}" presName="sibTrans" presStyleCnt="0"/>
      <dgm:spPr/>
    </dgm:pt>
    <dgm:pt modelId="{9E11BE78-967B-42CD-AEA2-04716D9799D0}" type="pres">
      <dgm:prSet presAssocID="{988EF2AE-4339-4985-96C9-B05CB6B7503A}" presName="node" presStyleLbl="node1" presStyleIdx="3" presStyleCnt="4" custScaleY="1600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2EF2AB-F95D-42E9-871B-8DA661461A75}" srcId="{6542541D-B24A-44DA-BB15-C5A9528A52C0}" destId="{BC8D4A19-A289-437F-9BB4-F0764BD6521B}" srcOrd="0" destOrd="0" parTransId="{6B4C8C2B-287A-4E81-ADCC-7E0CAE8C0DB0}" sibTransId="{4E06E3C3-D00E-475A-9990-0EF3C2DD36BA}"/>
    <dgm:cxn modelId="{C26BC408-2F99-4190-AA24-2F2C6CCD4641}" type="presOf" srcId="{A596CFF1-833F-4B4C-91A0-E1523B004470}" destId="{B0E8DA47-B44B-475E-A72D-B8E97970947D}" srcOrd="0" destOrd="0" presId="urn:microsoft.com/office/officeart/2005/8/layout/default"/>
    <dgm:cxn modelId="{95B9BD6A-BF8C-4C20-8329-C7C46115DEC9}" type="presOf" srcId="{6542541D-B24A-44DA-BB15-C5A9528A52C0}" destId="{13BD45FB-FB6E-4483-B67B-E2B3AB32979B}" srcOrd="0" destOrd="0" presId="urn:microsoft.com/office/officeart/2005/8/layout/default"/>
    <dgm:cxn modelId="{7D9C0268-9433-4D3F-B087-2D046DA182D4}" type="presOf" srcId="{BC8D4A19-A289-437F-9BB4-F0764BD6521B}" destId="{0945E895-FE95-486F-A9F2-B8847357DFB2}" srcOrd="0" destOrd="0" presId="urn:microsoft.com/office/officeart/2005/8/layout/default"/>
    <dgm:cxn modelId="{265307DD-F440-4FAF-AC7B-458C3A9518DA}" type="presOf" srcId="{2B7ED3F4-AFFF-41EB-980F-028FF8288B8C}" destId="{637EC064-D274-4F3F-A313-0B27644D2CD4}" srcOrd="0" destOrd="0" presId="urn:microsoft.com/office/officeart/2005/8/layout/default"/>
    <dgm:cxn modelId="{15849D44-A7BB-4888-894B-B13B7D0CC3C1}" type="presOf" srcId="{988EF2AE-4339-4985-96C9-B05CB6B7503A}" destId="{9E11BE78-967B-42CD-AEA2-04716D9799D0}" srcOrd="0" destOrd="0" presId="urn:microsoft.com/office/officeart/2005/8/layout/default"/>
    <dgm:cxn modelId="{2BDD9FE8-73B3-4354-8F9C-A1F22FC77E39}" srcId="{6542541D-B24A-44DA-BB15-C5A9528A52C0}" destId="{988EF2AE-4339-4985-96C9-B05CB6B7503A}" srcOrd="3" destOrd="0" parTransId="{37687E3A-28FA-4F30-89C4-F96590697ABC}" sibTransId="{6FF7B725-5BD4-4D4C-8D28-96F830429D49}"/>
    <dgm:cxn modelId="{3A4892AC-188C-4FC5-A36D-D2FD0E91865F}" srcId="{6542541D-B24A-44DA-BB15-C5A9528A52C0}" destId="{A596CFF1-833F-4B4C-91A0-E1523B004470}" srcOrd="1" destOrd="0" parTransId="{161B6A57-A066-423C-91F0-6BF99D0EF219}" sibTransId="{F85BD0A3-B6B0-4B3E-9CD8-DB770F143CDA}"/>
    <dgm:cxn modelId="{3ED9D33F-B561-4236-B4E6-4EA29BE32A1C}" srcId="{6542541D-B24A-44DA-BB15-C5A9528A52C0}" destId="{2B7ED3F4-AFFF-41EB-980F-028FF8288B8C}" srcOrd="2" destOrd="0" parTransId="{A62699FA-FD71-459D-81C4-65F0CB89B1A4}" sibTransId="{D8B3DBB4-AE10-4B87-98E0-6490FBE55F76}"/>
    <dgm:cxn modelId="{CD51133C-3767-4AAD-A494-27FE8AF4011E}" type="presParOf" srcId="{13BD45FB-FB6E-4483-B67B-E2B3AB32979B}" destId="{0945E895-FE95-486F-A9F2-B8847357DFB2}" srcOrd="0" destOrd="0" presId="urn:microsoft.com/office/officeart/2005/8/layout/default"/>
    <dgm:cxn modelId="{CEF88A6A-F063-4818-A9EA-1478F4C50FA5}" type="presParOf" srcId="{13BD45FB-FB6E-4483-B67B-E2B3AB32979B}" destId="{CF40538C-58AC-4A20-9CB6-EBB2EA644EF4}" srcOrd="1" destOrd="0" presId="urn:microsoft.com/office/officeart/2005/8/layout/default"/>
    <dgm:cxn modelId="{607087A9-67DE-4248-8CC6-5FC118A4CCF5}" type="presParOf" srcId="{13BD45FB-FB6E-4483-B67B-E2B3AB32979B}" destId="{B0E8DA47-B44B-475E-A72D-B8E97970947D}" srcOrd="2" destOrd="0" presId="urn:microsoft.com/office/officeart/2005/8/layout/default"/>
    <dgm:cxn modelId="{8AC81E46-00C1-4F37-97FF-2EF713C03BA1}" type="presParOf" srcId="{13BD45FB-FB6E-4483-B67B-E2B3AB32979B}" destId="{302A1281-E032-4C63-A029-0437A3F08616}" srcOrd="3" destOrd="0" presId="urn:microsoft.com/office/officeart/2005/8/layout/default"/>
    <dgm:cxn modelId="{F4F29D12-7FED-41BC-A78D-38920448294F}" type="presParOf" srcId="{13BD45FB-FB6E-4483-B67B-E2B3AB32979B}" destId="{637EC064-D274-4F3F-A313-0B27644D2CD4}" srcOrd="4" destOrd="0" presId="urn:microsoft.com/office/officeart/2005/8/layout/default"/>
    <dgm:cxn modelId="{D9170E8D-12B2-4A2D-8224-B5C448E2B1B8}" type="presParOf" srcId="{13BD45FB-FB6E-4483-B67B-E2B3AB32979B}" destId="{58B8F986-B3D6-4BC6-9AA9-70C77108F8AD}" srcOrd="5" destOrd="0" presId="urn:microsoft.com/office/officeart/2005/8/layout/default"/>
    <dgm:cxn modelId="{BF750BC7-B321-4E3E-9BC8-88AE918765DD}" type="presParOf" srcId="{13BD45FB-FB6E-4483-B67B-E2B3AB32979B}" destId="{9E11BE78-967B-42CD-AEA2-04716D9799D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Resumen FODA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ABEFBD59-8812-4AFE-B841-0B0B8A1CBA27}" type="presOf" srcId="{32E74F4C-5938-43B4-AFF4-DB5C29C661B9}" destId="{85F3436A-FC01-40D5-8589-4C3778D61118}" srcOrd="0" destOrd="0" presId="urn:microsoft.com/office/officeart/2005/8/layout/vList2"/>
    <dgm:cxn modelId="{BC6A5D0B-5043-4F18-9312-675666E1903B}" type="presOf" srcId="{6A2BBF58-3AC5-4CA7-B5FE-A9D05F30DEAD}" destId="{53A6157D-CEE0-4B03-BBA7-9D51ECDDAE95}" srcOrd="0" destOrd="0" presId="urn:microsoft.com/office/officeart/2005/8/layout/vList2"/>
    <dgm:cxn modelId="{FB4A9161-70D1-4B11-BA8C-D83610F52C54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Estrategias FODA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55C6DCFB-6AA6-45DB-BCBB-B699C9D92AB0}" type="presOf" srcId="{32E74F4C-5938-43B4-AFF4-DB5C29C661B9}" destId="{85F3436A-FC01-40D5-8589-4C3778D61118}" srcOrd="0" destOrd="0" presId="urn:microsoft.com/office/officeart/2005/8/layout/vList2"/>
    <dgm:cxn modelId="{7F06D8AA-AE93-46F3-BC52-6955C0BC0EDC}" type="presOf" srcId="{6A2BBF58-3AC5-4CA7-B5FE-A9D05F30DEAD}" destId="{53A6157D-CEE0-4B03-BBA7-9D51ECDDAE95}" srcOrd="0" destOrd="0" presId="urn:microsoft.com/office/officeart/2005/8/layout/vList2"/>
    <dgm:cxn modelId="{C8754688-AC37-46D9-A6B3-F2EE33DDCA8D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40457E-36D8-4BFA-8D81-BBFA40FD2BEA}" type="doc">
      <dgm:prSet loTypeId="urn:microsoft.com/office/officeart/2005/8/layout/h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B52CCFD-74F3-4989-AE8F-D0CD66D8DADC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 (explote)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F0E304-0CDF-4BC0-A710-5CE7220B7024}" type="parTrans" cxnId="{7413A9AE-76AF-477A-8D11-6855AF2842A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F14F14-1714-47C5-9E4D-5252CC049164}" type="sibTrans" cxnId="{7413A9AE-76AF-477A-8D11-6855AF2842A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3CE1F4-E87F-4184-BEF6-DF293730E527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Rediseño la página web y redes sociales de Conocoto, para que las personas  conozcan de actividades a realizarse en la parroquia.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178FA0-2F26-4251-8D35-353A4EB7C579}" type="parTrans" cxnId="{6F8F12E0-BA63-4191-9553-716AB49B09F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4784EB-E977-4073-942A-F2E16ACFBF70}" type="sibTrans" cxnId="{6F8F12E0-BA63-4191-9553-716AB49B09F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1F796F-74FB-46C3-A172-72AC891900CA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Realización de actividades deportivo- recreativas en el parque Metropolitano de la Armenia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984FDD-7860-4116-AB1C-0231F24F03C6}" type="parTrans" cxnId="{D1EF592C-00EB-4906-AC7E-371CC745C63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1251BE-1BDE-46DF-B56B-CBDB07CC7AD6}" type="sibTrans" cxnId="{D1EF592C-00EB-4906-AC7E-371CC745C63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F1F1D3-9FDB-4CA7-9135-B1E2CE5A5D1E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FA (confronte)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2854D3-40F4-4DFD-BAF1-A84F74750C0B}" type="parTrans" cxnId="{D3928528-D1BF-4493-9A16-330826EA210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251DDC-684D-4E78-852B-7EE2CD878567}" type="sibTrans" cxnId="{D3928528-D1BF-4493-9A16-330826EA210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BCA068-D12C-4C18-BE2F-A92CE4E763C0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Campaña de limpieza en el parque la Moya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146CFD-3450-4630-94FC-AA9F6714FE1E}" type="parTrans" cxnId="{0F44828D-5861-4DB5-AB61-E11F138E2D7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CBCC7B-9B69-4E42-9891-01D0314D918D}" type="sibTrans" cxnId="{0F44828D-5861-4DB5-AB61-E11F138E2D7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940C49-3055-4E15-82E5-9E8E3CFE1D67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Retomar antiguas costumbres y tradiciones típicas de las fiestas tradicionales de Conocoto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8D17EF-2D62-452B-AF7E-09022ACE53E2}" type="parTrans" cxnId="{57918BCF-B7E8-4FCD-BF5B-B8B986B2D0C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B5313D-D419-4660-B675-A1EA70D7B287}" type="sibTrans" cxnId="{57918BCF-B7E8-4FCD-BF5B-B8B986B2D0C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E4FFB1-0B29-443D-9762-CB8D515D0CB0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DO (busque)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AA3C1C-7293-4762-9C1F-04418919E3EC}" type="parTrans" cxnId="{56724826-DA3A-4669-88C1-E37B4B9353D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31FF87-A771-4966-8973-41F7E77F4FD6}" type="sibTrans" cxnId="{56724826-DA3A-4669-88C1-E37B4B9353D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F78713-BF41-4F87-8F13-1F45BE090743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Adecuación y mantenimiento de diferentes atractivos turísticos de Conocoto.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9EDAC8-0483-49F2-960C-8644233B775A}" type="parTrans" cxnId="{90629A2F-A6DE-4D35-B9E0-F40F4C2073B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72C7F9-549C-429A-A931-150A675C7662}" type="sibTrans" cxnId="{90629A2F-A6DE-4D35-B9E0-F40F4C2073B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0561A0-B3B9-4E6E-A7D8-A609D4C664AC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Capacitaciones en el infocentro, hacia el personal encargado del mantenimiento y cuidado de los atractivos turísticos de Conocoto.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3A9203-0EA7-4C7A-9331-1E09BEF3F0D1}" type="parTrans" cxnId="{FEDC3A5F-1AEB-43A7-8F6A-F764A4E365B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BAEF0E-177A-40E4-983A-04EF748B82F0}" type="sibTrans" cxnId="{FEDC3A5F-1AEB-43A7-8F6A-F764A4E365B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6A5CF2-406B-474A-9674-C79978D22381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DA (evite)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67F104-5A19-4229-A7DD-A00E3DD6EF3D}" type="parTrans" cxnId="{257B6E4E-135D-459F-ABE9-1CCA6C150E6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9F3745-BA98-476B-A936-AF7122488A6B}" type="sibTrans" cxnId="{257B6E4E-135D-459F-ABE9-1CCA6C150E6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AFBF71-6380-4DB1-92DD-3FC0B0DA27A6}">
      <dgm:prSet phldrT="[Texto]"/>
      <dgm:spPr/>
      <dgm:t>
        <a:bodyPr/>
        <a:lstStyle/>
        <a:p>
          <a:pPr algn="l"/>
          <a:r>
            <a: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Mantenimiento y adecuación de  plazas cívicas, y parques, para realización de eventos cívicos  y culturales.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90F6C9-726E-420F-87DD-376763D7884E}" type="parTrans" cxnId="{41AB2E0D-DCA9-4CB5-8F99-0CA4BE890ED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9A3B09-B11A-4A9C-BFD0-3B494584413E}" type="sibTrans" cxnId="{41AB2E0D-DCA9-4CB5-8F99-0CA4BE890ED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E2F4F3-7BF2-4569-997D-AC97CF336FF7}" type="pres">
      <dgm:prSet presAssocID="{7840457E-36D8-4BFA-8D81-BBFA40FD2B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8883B4A-DCA8-42E5-900E-D00B441D1953}" type="pres">
      <dgm:prSet presAssocID="{CB52CCFD-74F3-4989-AE8F-D0CD66D8DAD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C5210A-10A0-4E54-9BE9-0ED35E71BECE}" type="pres">
      <dgm:prSet presAssocID="{0FF14F14-1714-47C5-9E4D-5252CC049164}" presName="sibTrans" presStyleCnt="0"/>
      <dgm:spPr/>
    </dgm:pt>
    <dgm:pt modelId="{EF08F7FA-2183-4F0C-8C90-CF0590FE8929}" type="pres">
      <dgm:prSet presAssocID="{FFF1F1D3-9FDB-4CA7-9135-B1E2CE5A5D1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89A317-9F62-44A2-A556-99BA7B2231C5}" type="pres">
      <dgm:prSet presAssocID="{7A251DDC-684D-4E78-852B-7EE2CD878567}" presName="sibTrans" presStyleCnt="0"/>
      <dgm:spPr/>
    </dgm:pt>
    <dgm:pt modelId="{2699039C-89A5-4095-BD57-0BB91D31F386}" type="pres">
      <dgm:prSet presAssocID="{52E4FFB1-0B29-443D-9762-CB8D515D0C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84389F-CE15-4B9B-8883-4986EDF85C87}" type="pres">
      <dgm:prSet presAssocID="{9231FF87-A771-4966-8973-41F7E77F4FD6}" presName="sibTrans" presStyleCnt="0"/>
      <dgm:spPr/>
    </dgm:pt>
    <dgm:pt modelId="{CE4628B9-E244-4E08-A954-92759A770069}" type="pres">
      <dgm:prSet presAssocID="{5B6A5CF2-406B-474A-9674-C79978D2238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2847116-7ECB-4EF3-8CA5-7F7E1164BA00}" type="presOf" srcId="{083CE1F4-E87F-4184-BEF6-DF293730E527}" destId="{08883B4A-DCA8-42E5-900E-D00B441D1953}" srcOrd="0" destOrd="1" presId="urn:microsoft.com/office/officeart/2005/8/layout/hList6"/>
    <dgm:cxn modelId="{7413A9AE-76AF-477A-8D11-6855AF2842AA}" srcId="{7840457E-36D8-4BFA-8D81-BBFA40FD2BEA}" destId="{CB52CCFD-74F3-4989-AE8F-D0CD66D8DADC}" srcOrd="0" destOrd="0" parTransId="{47F0E304-0CDF-4BC0-A710-5CE7220B7024}" sibTransId="{0FF14F14-1714-47C5-9E4D-5252CC049164}"/>
    <dgm:cxn modelId="{56724826-DA3A-4669-88C1-E37B4B9353DD}" srcId="{7840457E-36D8-4BFA-8D81-BBFA40FD2BEA}" destId="{52E4FFB1-0B29-443D-9762-CB8D515D0CB0}" srcOrd="2" destOrd="0" parTransId="{FBAA3C1C-7293-4762-9C1F-04418919E3EC}" sibTransId="{9231FF87-A771-4966-8973-41F7E77F4FD6}"/>
    <dgm:cxn modelId="{A9248C84-CFD2-4699-B89D-F148B7C3EAEF}" type="presOf" srcId="{7840457E-36D8-4BFA-8D81-BBFA40FD2BEA}" destId="{D9E2F4F3-7BF2-4569-997D-AC97CF336FF7}" srcOrd="0" destOrd="0" presId="urn:microsoft.com/office/officeart/2005/8/layout/hList6"/>
    <dgm:cxn modelId="{257B6E4E-135D-459F-ABE9-1CCA6C150E62}" srcId="{7840457E-36D8-4BFA-8D81-BBFA40FD2BEA}" destId="{5B6A5CF2-406B-474A-9674-C79978D22381}" srcOrd="3" destOrd="0" parTransId="{8967F104-5A19-4229-A7DD-A00E3DD6EF3D}" sibTransId="{E89F3745-BA98-476B-A936-AF7122488A6B}"/>
    <dgm:cxn modelId="{FEDC3A5F-1AEB-43A7-8F6A-F764A4E365B3}" srcId="{52E4FFB1-0B29-443D-9762-CB8D515D0CB0}" destId="{E30561A0-B3B9-4E6E-A7D8-A609D4C664AC}" srcOrd="1" destOrd="0" parTransId="{8B3A9203-0EA7-4C7A-9331-1E09BEF3F0D1}" sibTransId="{07BAEF0E-177A-40E4-983A-04EF748B82F0}"/>
    <dgm:cxn modelId="{AD1582C3-20AC-4934-B83E-47F45B755944}" type="presOf" srcId="{CB52CCFD-74F3-4989-AE8F-D0CD66D8DADC}" destId="{08883B4A-DCA8-42E5-900E-D00B441D1953}" srcOrd="0" destOrd="0" presId="urn:microsoft.com/office/officeart/2005/8/layout/hList6"/>
    <dgm:cxn modelId="{D1EF592C-00EB-4906-AC7E-371CC745C631}" srcId="{CB52CCFD-74F3-4989-AE8F-D0CD66D8DADC}" destId="{7E1F796F-74FB-46C3-A172-72AC891900CA}" srcOrd="1" destOrd="0" parTransId="{DA984FDD-7860-4116-AB1C-0231F24F03C6}" sibTransId="{291251BE-1BDE-46DF-B56B-CBDB07CC7AD6}"/>
    <dgm:cxn modelId="{B273C79B-B737-460E-AB6E-0AC77A6BACDF}" type="presOf" srcId="{5B6A5CF2-406B-474A-9674-C79978D22381}" destId="{CE4628B9-E244-4E08-A954-92759A770069}" srcOrd="0" destOrd="0" presId="urn:microsoft.com/office/officeart/2005/8/layout/hList6"/>
    <dgm:cxn modelId="{A9DA5C59-5190-4BDC-973C-1F802880FE94}" type="presOf" srcId="{20940C49-3055-4E15-82E5-9E8E3CFE1D67}" destId="{EF08F7FA-2183-4F0C-8C90-CF0590FE8929}" srcOrd="0" destOrd="2" presId="urn:microsoft.com/office/officeart/2005/8/layout/hList6"/>
    <dgm:cxn modelId="{13D973E7-E690-4DCA-A137-EE874F2DA9FC}" type="presOf" srcId="{7E1F796F-74FB-46C3-A172-72AC891900CA}" destId="{08883B4A-DCA8-42E5-900E-D00B441D1953}" srcOrd="0" destOrd="2" presId="urn:microsoft.com/office/officeart/2005/8/layout/hList6"/>
    <dgm:cxn modelId="{8E2A0A03-391F-416E-B862-AB92C91DCA03}" type="presOf" srcId="{07BCA068-D12C-4C18-BE2F-A92CE4E763C0}" destId="{EF08F7FA-2183-4F0C-8C90-CF0590FE8929}" srcOrd="0" destOrd="1" presId="urn:microsoft.com/office/officeart/2005/8/layout/hList6"/>
    <dgm:cxn modelId="{4C1BA6B5-2006-4BFE-A117-AB434C06D856}" type="presOf" srcId="{8AF78713-BF41-4F87-8F13-1F45BE090743}" destId="{2699039C-89A5-4095-BD57-0BB91D31F386}" srcOrd="0" destOrd="1" presId="urn:microsoft.com/office/officeart/2005/8/layout/hList6"/>
    <dgm:cxn modelId="{F1F49F92-F750-4187-B744-A96B42D19F9F}" type="presOf" srcId="{FFF1F1D3-9FDB-4CA7-9135-B1E2CE5A5D1E}" destId="{EF08F7FA-2183-4F0C-8C90-CF0590FE8929}" srcOrd="0" destOrd="0" presId="urn:microsoft.com/office/officeart/2005/8/layout/hList6"/>
    <dgm:cxn modelId="{57918BCF-B7E8-4FCD-BF5B-B8B986B2D0CF}" srcId="{FFF1F1D3-9FDB-4CA7-9135-B1E2CE5A5D1E}" destId="{20940C49-3055-4E15-82E5-9E8E3CFE1D67}" srcOrd="1" destOrd="0" parTransId="{E68D17EF-2D62-452B-AF7E-09022ACE53E2}" sibTransId="{51B5313D-D419-4660-B675-A1EA70D7B287}"/>
    <dgm:cxn modelId="{0F44828D-5861-4DB5-AB61-E11F138E2D7F}" srcId="{FFF1F1D3-9FDB-4CA7-9135-B1E2CE5A5D1E}" destId="{07BCA068-D12C-4C18-BE2F-A92CE4E763C0}" srcOrd="0" destOrd="0" parTransId="{A9146CFD-3450-4630-94FC-AA9F6714FE1E}" sibTransId="{A8CBCC7B-9B69-4E42-9891-01D0314D918D}"/>
    <dgm:cxn modelId="{D3928528-D1BF-4493-9A16-330826EA210A}" srcId="{7840457E-36D8-4BFA-8D81-BBFA40FD2BEA}" destId="{FFF1F1D3-9FDB-4CA7-9135-B1E2CE5A5D1E}" srcOrd="1" destOrd="0" parTransId="{642854D3-40F4-4DFD-BAF1-A84F74750C0B}" sibTransId="{7A251DDC-684D-4E78-852B-7EE2CD878567}"/>
    <dgm:cxn modelId="{90629A2F-A6DE-4D35-B9E0-F40F4C2073B8}" srcId="{52E4FFB1-0B29-443D-9762-CB8D515D0CB0}" destId="{8AF78713-BF41-4F87-8F13-1F45BE090743}" srcOrd="0" destOrd="0" parTransId="{1D9EDAC8-0483-49F2-960C-8644233B775A}" sibTransId="{6A72C7F9-549C-429A-A931-150A675C7662}"/>
    <dgm:cxn modelId="{C81FEED7-151A-46F3-9849-5899C53F861D}" type="presOf" srcId="{E30561A0-B3B9-4E6E-A7D8-A609D4C664AC}" destId="{2699039C-89A5-4095-BD57-0BB91D31F386}" srcOrd="0" destOrd="2" presId="urn:microsoft.com/office/officeart/2005/8/layout/hList6"/>
    <dgm:cxn modelId="{6F8F12E0-BA63-4191-9553-716AB49B09FB}" srcId="{CB52CCFD-74F3-4989-AE8F-D0CD66D8DADC}" destId="{083CE1F4-E87F-4184-BEF6-DF293730E527}" srcOrd="0" destOrd="0" parTransId="{77178FA0-2F26-4251-8D35-353A4EB7C579}" sibTransId="{FC4784EB-E977-4073-942A-F2E16ACFBF70}"/>
    <dgm:cxn modelId="{3787073F-F933-44B5-AA5A-FF0433469776}" type="presOf" srcId="{5EAFBF71-6380-4DB1-92DD-3FC0B0DA27A6}" destId="{CE4628B9-E244-4E08-A954-92759A770069}" srcOrd="0" destOrd="1" presId="urn:microsoft.com/office/officeart/2005/8/layout/hList6"/>
    <dgm:cxn modelId="{3D996323-22D3-4C20-AA73-220C67374095}" type="presOf" srcId="{52E4FFB1-0B29-443D-9762-CB8D515D0CB0}" destId="{2699039C-89A5-4095-BD57-0BB91D31F386}" srcOrd="0" destOrd="0" presId="urn:microsoft.com/office/officeart/2005/8/layout/hList6"/>
    <dgm:cxn modelId="{41AB2E0D-DCA9-4CB5-8F99-0CA4BE890ED2}" srcId="{5B6A5CF2-406B-474A-9674-C79978D22381}" destId="{5EAFBF71-6380-4DB1-92DD-3FC0B0DA27A6}" srcOrd="0" destOrd="0" parTransId="{3D90F6C9-726E-420F-87DD-376763D7884E}" sibTransId="{7D9A3B09-B11A-4A9C-BFD0-3B494584413E}"/>
    <dgm:cxn modelId="{EBE39C61-C7EC-4A39-BA8F-D612A2566D55}" type="presParOf" srcId="{D9E2F4F3-7BF2-4569-997D-AC97CF336FF7}" destId="{08883B4A-DCA8-42E5-900E-D00B441D1953}" srcOrd="0" destOrd="0" presId="urn:microsoft.com/office/officeart/2005/8/layout/hList6"/>
    <dgm:cxn modelId="{83D6937A-0DCE-49A7-8C97-FAF768170287}" type="presParOf" srcId="{D9E2F4F3-7BF2-4569-997D-AC97CF336FF7}" destId="{78C5210A-10A0-4E54-9BE9-0ED35E71BECE}" srcOrd="1" destOrd="0" presId="urn:microsoft.com/office/officeart/2005/8/layout/hList6"/>
    <dgm:cxn modelId="{0C57A7E3-A2E6-4DF3-9042-79EB0D2545BA}" type="presParOf" srcId="{D9E2F4F3-7BF2-4569-997D-AC97CF336FF7}" destId="{EF08F7FA-2183-4F0C-8C90-CF0590FE8929}" srcOrd="2" destOrd="0" presId="urn:microsoft.com/office/officeart/2005/8/layout/hList6"/>
    <dgm:cxn modelId="{40E8D02A-97CE-45F4-B85A-7A2C83CBAAE6}" type="presParOf" srcId="{D9E2F4F3-7BF2-4569-997D-AC97CF336FF7}" destId="{DA89A317-9F62-44A2-A556-99BA7B2231C5}" srcOrd="3" destOrd="0" presId="urn:microsoft.com/office/officeart/2005/8/layout/hList6"/>
    <dgm:cxn modelId="{5250D3A1-7FA3-4417-81B8-B5D2FAB705C6}" type="presParOf" srcId="{D9E2F4F3-7BF2-4569-997D-AC97CF336FF7}" destId="{2699039C-89A5-4095-BD57-0BB91D31F386}" srcOrd="4" destOrd="0" presId="urn:microsoft.com/office/officeart/2005/8/layout/hList6"/>
    <dgm:cxn modelId="{2D9AD71D-E1ED-4509-97EB-EADA51894668}" type="presParOf" srcId="{D9E2F4F3-7BF2-4569-997D-AC97CF336FF7}" destId="{4184389F-CE15-4B9B-8883-4986EDF85C87}" srcOrd="5" destOrd="0" presId="urn:microsoft.com/office/officeart/2005/8/layout/hList6"/>
    <dgm:cxn modelId="{2B18B259-8AFF-49E6-A5AC-0F79B94807DC}" type="presParOf" srcId="{D9E2F4F3-7BF2-4569-997D-AC97CF336FF7}" destId="{CE4628B9-E244-4E08-A954-92759A770069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2BBF58-3AC5-4CA7-B5FE-A9D05F30DEA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E74F4C-5938-43B4-AFF4-DB5C29C661B9}">
      <dgm:prSet custT="1"/>
      <dgm:spPr/>
      <dgm:t>
        <a:bodyPr/>
        <a:lstStyle/>
        <a:p>
          <a:pPr algn="ctr" rtl="0"/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</a:t>
          </a:r>
        </a:p>
      </dgm:t>
    </dgm:pt>
    <dgm:pt modelId="{C2615CF3-CA16-4C4B-B316-F46A6F4DA806}" type="parTrans" cxnId="{75598664-E263-4C68-AEE9-B86F549C6F91}">
      <dgm:prSet/>
      <dgm:spPr/>
      <dgm:t>
        <a:bodyPr/>
        <a:lstStyle/>
        <a:p>
          <a:endParaRPr lang="es-EC"/>
        </a:p>
      </dgm:t>
    </dgm:pt>
    <dgm:pt modelId="{81A630C5-F68E-4A01-8892-0220E2C7C856}" type="sibTrans" cxnId="{75598664-E263-4C68-AEE9-B86F549C6F91}">
      <dgm:prSet/>
      <dgm:spPr/>
      <dgm:t>
        <a:bodyPr/>
        <a:lstStyle/>
        <a:p>
          <a:endParaRPr lang="es-EC"/>
        </a:p>
      </dgm:t>
    </dgm:pt>
    <dgm:pt modelId="{53A6157D-CEE0-4B03-BBA7-9D51ECDDAE95}" type="pres">
      <dgm:prSet presAssocID="{6A2BBF58-3AC5-4CA7-B5FE-A9D05F30D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F3436A-FC01-40D5-8589-4C3778D61118}" type="pres">
      <dgm:prSet presAssocID="{32E74F4C-5938-43B4-AFF4-DB5C29C661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598664-E263-4C68-AEE9-B86F549C6F91}" srcId="{6A2BBF58-3AC5-4CA7-B5FE-A9D05F30DEAD}" destId="{32E74F4C-5938-43B4-AFF4-DB5C29C661B9}" srcOrd="0" destOrd="0" parTransId="{C2615CF3-CA16-4C4B-B316-F46A6F4DA806}" sibTransId="{81A630C5-F68E-4A01-8892-0220E2C7C856}"/>
    <dgm:cxn modelId="{7771AB5C-ABEF-487C-8F30-4C80E8C1E563}" type="presOf" srcId="{32E74F4C-5938-43B4-AFF4-DB5C29C661B9}" destId="{85F3436A-FC01-40D5-8589-4C3778D61118}" srcOrd="0" destOrd="0" presId="urn:microsoft.com/office/officeart/2005/8/layout/vList2"/>
    <dgm:cxn modelId="{58D63633-3E2B-4BE2-8E48-5EE662BA2166}" type="presOf" srcId="{6A2BBF58-3AC5-4CA7-B5FE-A9D05F30DEAD}" destId="{53A6157D-CEE0-4B03-BBA7-9D51ECDDAE95}" srcOrd="0" destOrd="0" presId="urn:microsoft.com/office/officeart/2005/8/layout/vList2"/>
    <dgm:cxn modelId="{45450CAC-B284-48C9-AB0D-04E2CA551A19}" type="presParOf" srcId="{53A6157D-CEE0-4B03-BBA7-9D51ECDDAE95}" destId="{85F3436A-FC01-40D5-8589-4C3778D61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96855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PARROQUIA DE CONOCOTO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"/>
        <a:ext cx="4968552" cy="46160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B0D17D-38F5-4340-B902-048F2D5864EE}">
      <dsp:nvSpPr>
        <dsp:cNvPr id="0" name=""/>
        <dsp:cNvSpPr/>
      </dsp:nvSpPr>
      <dsp:spPr>
        <a:xfrm>
          <a:off x="0" y="65443"/>
          <a:ext cx="3168351" cy="6336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General </a:t>
          </a:r>
          <a:endParaRPr lang="es-EC" sz="2200" kern="1200" dirty="0"/>
        </a:p>
      </dsp:txBody>
      <dsp:txXfrm>
        <a:off x="0" y="65443"/>
        <a:ext cx="3168351" cy="633600"/>
      </dsp:txXfrm>
    </dsp:sp>
    <dsp:sp modelId="{452A9E92-303E-4973-AB7F-0E807AE6AEAF}">
      <dsp:nvSpPr>
        <dsp:cNvPr id="0" name=""/>
        <dsp:cNvSpPr/>
      </dsp:nvSpPr>
      <dsp:spPr>
        <a:xfrm>
          <a:off x="0" y="699044"/>
          <a:ext cx="3168351" cy="434807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Identificar la demanda potencial de mercado, sus gustos, preferencias y medios de información preferidos, obtenidos por medio de la información de la encuesta, para promocionar los diferentes atractivos turísticos y culturales de Conocoto</a:t>
          </a:r>
          <a:endParaRPr lang="es-EC" sz="2200" kern="1200" dirty="0"/>
        </a:p>
      </dsp:txBody>
      <dsp:txXfrm>
        <a:off x="0" y="699044"/>
        <a:ext cx="3168351" cy="434807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E390C5-CF10-49E7-8ED7-1164D0251F0A}">
      <dsp:nvSpPr>
        <dsp:cNvPr id="0" name=""/>
        <dsp:cNvSpPr/>
      </dsp:nvSpPr>
      <dsp:spPr>
        <a:xfrm>
          <a:off x="0" y="31988"/>
          <a:ext cx="5256583" cy="878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Identificar el perfil de los turistas que podrían visitar la parroquia de Conocoto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0" y="31988"/>
        <a:ext cx="5256583" cy="878377"/>
      </dsp:txXfrm>
    </dsp:sp>
    <dsp:sp modelId="{372DF718-C76E-4AA4-ADF6-262FB22454B5}">
      <dsp:nvSpPr>
        <dsp:cNvPr id="0" name=""/>
        <dsp:cNvSpPr/>
      </dsp:nvSpPr>
      <dsp:spPr>
        <a:xfrm>
          <a:off x="0" y="930525"/>
          <a:ext cx="5256583" cy="878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Identificar los lugares turísticos y culturales, que los turistas prefieren conocer de Conocoto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0" y="930525"/>
        <a:ext cx="5256583" cy="878377"/>
      </dsp:txXfrm>
    </dsp:sp>
    <dsp:sp modelId="{5E7FEF61-EEBF-4047-982E-75A6096B4DAC}">
      <dsp:nvSpPr>
        <dsp:cNvPr id="0" name=""/>
        <dsp:cNvSpPr/>
      </dsp:nvSpPr>
      <dsp:spPr>
        <a:xfrm>
          <a:off x="0" y="1829063"/>
          <a:ext cx="5256583" cy="878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Conocer cuál es la fiesta que los turistas consideran que es la más importante para resaltar las costumbres y tradiciones de Conocoto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0" y="1829063"/>
        <a:ext cx="5256583" cy="878377"/>
      </dsp:txXfrm>
    </dsp:sp>
    <dsp:sp modelId="{C68EFB68-9870-4FF3-8E7F-EFF745EF522A}">
      <dsp:nvSpPr>
        <dsp:cNvPr id="0" name=""/>
        <dsp:cNvSpPr/>
      </dsp:nvSpPr>
      <dsp:spPr>
        <a:xfrm>
          <a:off x="0" y="2727600"/>
          <a:ext cx="5256583" cy="878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Determinar cuáles serían las actividades que los posibles turistas prefieren realizar en la parroquia de Conocoto 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0" y="2727600"/>
        <a:ext cx="5256583" cy="878377"/>
      </dsp:txXfrm>
    </dsp:sp>
    <dsp:sp modelId="{328D250D-BDC6-4B78-A72A-7C0588FF66C4}">
      <dsp:nvSpPr>
        <dsp:cNvPr id="0" name=""/>
        <dsp:cNvSpPr/>
      </dsp:nvSpPr>
      <dsp:spPr>
        <a:xfrm>
          <a:off x="0" y="3626138"/>
          <a:ext cx="5256583" cy="878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</a:rPr>
            <a:t>Identificar los medios de comunicación que los posibles turistas prefieren, para conocer e informarse sobre los atractivos turísticos y culturales de la parroquia</a:t>
          </a:r>
          <a:r>
            <a:rPr lang="es-ES" sz="700" b="0" kern="1200" dirty="0" smtClean="0">
              <a:solidFill>
                <a:schemeClr val="tx1"/>
              </a:solidFill>
            </a:rPr>
            <a:t>.</a:t>
          </a:r>
          <a:endParaRPr lang="es-EC" sz="700" b="1" kern="1200" dirty="0">
            <a:solidFill>
              <a:schemeClr val="tx1"/>
            </a:solidFill>
          </a:endParaRPr>
        </a:p>
      </dsp:txBody>
      <dsp:txXfrm>
        <a:off x="0" y="3626138"/>
        <a:ext cx="5256583" cy="87837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Tipos de investigación</a:t>
          </a:r>
        </a:p>
      </dsp:txBody>
      <dsp:txXfrm>
        <a:off x="0" y="31"/>
        <a:ext cx="4248472" cy="461601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444D22-9A96-475B-A549-EFB8AF0F371A}">
      <dsp:nvSpPr>
        <dsp:cNvPr id="0" name=""/>
        <dsp:cNvSpPr/>
      </dsp:nvSpPr>
      <dsp:spPr>
        <a:xfrm>
          <a:off x="4302360" y="2938557"/>
          <a:ext cx="91440" cy="509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94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C05F6-DBA3-4E16-926B-B0A73A8C1A77}">
      <dsp:nvSpPr>
        <dsp:cNvPr id="0" name=""/>
        <dsp:cNvSpPr/>
      </dsp:nvSpPr>
      <dsp:spPr>
        <a:xfrm>
          <a:off x="2880320" y="1216061"/>
          <a:ext cx="1467760" cy="509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35"/>
              </a:lnTo>
              <a:lnTo>
                <a:pt x="1467760" y="254735"/>
              </a:lnTo>
              <a:lnTo>
                <a:pt x="1467760" y="50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DCE9E-B96A-48F6-8A59-9F14E961E14D}">
      <dsp:nvSpPr>
        <dsp:cNvPr id="0" name=""/>
        <dsp:cNvSpPr/>
      </dsp:nvSpPr>
      <dsp:spPr>
        <a:xfrm>
          <a:off x="1412559" y="1216061"/>
          <a:ext cx="1467760" cy="509470"/>
        </a:xfrm>
        <a:custGeom>
          <a:avLst/>
          <a:gdLst/>
          <a:ahLst/>
          <a:cxnLst/>
          <a:rect l="0" t="0" r="0" b="0"/>
          <a:pathLst>
            <a:path>
              <a:moveTo>
                <a:pt x="1467760" y="0"/>
              </a:moveTo>
              <a:lnTo>
                <a:pt x="1467760" y="254735"/>
              </a:lnTo>
              <a:lnTo>
                <a:pt x="0" y="254735"/>
              </a:lnTo>
              <a:lnTo>
                <a:pt x="0" y="509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D4B3A-4051-4E09-9821-F11FFDAD6FC1}">
      <dsp:nvSpPr>
        <dsp:cNvPr id="0" name=""/>
        <dsp:cNvSpPr/>
      </dsp:nvSpPr>
      <dsp:spPr>
        <a:xfrm>
          <a:off x="1667294" y="3035"/>
          <a:ext cx="2426050" cy="12130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INVESTIGACION</a:t>
          </a:r>
          <a:endParaRPr kumimoji="0" lang="es-ES_tradnl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1667294" y="3035"/>
        <a:ext cx="2426050" cy="1213025"/>
      </dsp:txXfrm>
    </dsp:sp>
    <dsp:sp modelId="{0F81701B-6E09-4022-99E4-95511A9BBAD5}">
      <dsp:nvSpPr>
        <dsp:cNvPr id="0" name=""/>
        <dsp:cNvSpPr/>
      </dsp:nvSpPr>
      <dsp:spPr>
        <a:xfrm>
          <a:off x="199533" y="1725531"/>
          <a:ext cx="2426050" cy="12130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LA INVESTIGACION EXPLORATORIA</a:t>
          </a:r>
          <a:endParaRPr kumimoji="0" lang="es-ES_tradnl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199533" y="1725531"/>
        <a:ext cx="2426050" cy="1213025"/>
      </dsp:txXfrm>
    </dsp:sp>
    <dsp:sp modelId="{9662D6E8-F472-4709-ADF0-FE36C2807290}">
      <dsp:nvSpPr>
        <dsp:cNvPr id="0" name=""/>
        <dsp:cNvSpPr/>
      </dsp:nvSpPr>
      <dsp:spPr>
        <a:xfrm>
          <a:off x="3135055" y="1725531"/>
          <a:ext cx="2426050" cy="12130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 LA INVESTIGACION CONCLUYENTE</a:t>
          </a:r>
          <a:endParaRPr kumimoji="0" lang="es-ES_tradnl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3135055" y="1725531"/>
        <a:ext cx="2426050" cy="1213025"/>
      </dsp:txXfrm>
    </dsp:sp>
    <dsp:sp modelId="{F3E7928A-14A4-4A97-8D18-C8449730DDD2}">
      <dsp:nvSpPr>
        <dsp:cNvPr id="0" name=""/>
        <dsp:cNvSpPr/>
      </dsp:nvSpPr>
      <dsp:spPr>
        <a:xfrm>
          <a:off x="3135055" y="3448027"/>
          <a:ext cx="2426050" cy="12130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8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Arial" charset="0"/>
            </a:rPr>
            <a:t>DISEÑO DESCRIPTIVO</a:t>
          </a:r>
          <a:endParaRPr kumimoji="0" lang="es-ES_tradnl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" charset="0"/>
          </a:endParaRPr>
        </a:p>
      </dsp:txBody>
      <dsp:txXfrm>
        <a:off x="3135055" y="3448027"/>
        <a:ext cx="2426050" cy="1213025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Técnica de muestreo</a:t>
          </a:r>
        </a:p>
      </dsp:txBody>
      <dsp:txXfrm>
        <a:off x="0" y="31"/>
        <a:ext cx="4248472" cy="46160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C04F43-2DE6-4FD2-84DF-5904D2496558}">
      <dsp:nvSpPr>
        <dsp:cNvPr id="0" name=""/>
        <dsp:cNvSpPr/>
      </dsp:nvSpPr>
      <dsp:spPr>
        <a:xfrm>
          <a:off x="320410" y="0"/>
          <a:ext cx="3631315" cy="1095896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B9E3BCC-6E18-43DC-8685-919A27266E9E}">
      <dsp:nvSpPr>
        <dsp:cNvPr id="0" name=""/>
        <dsp:cNvSpPr/>
      </dsp:nvSpPr>
      <dsp:spPr>
        <a:xfrm>
          <a:off x="1261615" y="328768"/>
          <a:ext cx="1748905" cy="43835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Aleatorio simple</a:t>
          </a:r>
          <a:endParaRPr lang="es-EC" sz="1800" kern="1200" dirty="0"/>
        </a:p>
      </dsp:txBody>
      <dsp:txXfrm>
        <a:off x="1261615" y="328768"/>
        <a:ext cx="1748905" cy="438358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Análisis univariado</a:t>
          </a:r>
        </a:p>
      </dsp:txBody>
      <dsp:txXfrm>
        <a:off x="0" y="31"/>
        <a:ext cx="4248472" cy="461601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0E5669-D959-49B5-83B3-0049D33C19D1}">
      <dsp:nvSpPr>
        <dsp:cNvPr id="0" name=""/>
        <dsp:cNvSpPr/>
      </dsp:nvSpPr>
      <dsp:spPr>
        <a:xfrm>
          <a:off x="0" y="0"/>
          <a:ext cx="4608512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</a:rPr>
            <a:t>Edad</a:t>
          </a:r>
          <a:r>
            <a:rPr lang="es-EC" sz="1900" kern="1200" dirty="0" smtClean="0">
              <a:solidFill>
                <a:schemeClr val="tx1"/>
              </a:solidFill>
            </a:rPr>
            <a:t> </a:t>
          </a:r>
          <a:endParaRPr lang="es-EC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15 y 25 años 21,4%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36 y 45 años  27,1%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020312" y="0"/>
        <a:ext cx="3588199" cy="986101"/>
      </dsp:txXfrm>
    </dsp:sp>
    <dsp:sp modelId="{03E7DF13-B369-417D-BB31-6ABC09AA7FC2}">
      <dsp:nvSpPr>
        <dsp:cNvPr id="0" name=""/>
        <dsp:cNvSpPr/>
      </dsp:nvSpPr>
      <dsp:spPr>
        <a:xfrm>
          <a:off x="98610" y="98610"/>
          <a:ext cx="921702" cy="7888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D066A2D-F9F5-43D8-9186-4A3595725849}">
      <dsp:nvSpPr>
        <dsp:cNvPr id="0" name=""/>
        <dsp:cNvSpPr/>
      </dsp:nvSpPr>
      <dsp:spPr>
        <a:xfrm>
          <a:off x="0" y="1084711"/>
          <a:ext cx="4608512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</a:rPr>
            <a:t>Destino turístico y cultural</a:t>
          </a:r>
          <a:endParaRPr lang="es-EC" sz="19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Parque la Moya 54,29%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Antiguas haciendas  51,35%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020312" y="1084711"/>
        <a:ext cx="3588199" cy="986101"/>
      </dsp:txXfrm>
    </dsp:sp>
    <dsp:sp modelId="{4FD79EE4-E660-406B-AF1B-A8661E25367D}">
      <dsp:nvSpPr>
        <dsp:cNvPr id="0" name=""/>
        <dsp:cNvSpPr/>
      </dsp:nvSpPr>
      <dsp:spPr>
        <a:xfrm>
          <a:off x="98610" y="1183322"/>
          <a:ext cx="921702" cy="7888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2E41F4-9137-4F1B-9FBF-80560FB5CF51}">
      <dsp:nvSpPr>
        <dsp:cNvPr id="0" name=""/>
        <dsp:cNvSpPr/>
      </dsp:nvSpPr>
      <dsp:spPr>
        <a:xfrm>
          <a:off x="0" y="2169423"/>
          <a:ext cx="4608512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</a:rPr>
            <a:t>Fiesta importante</a:t>
          </a:r>
          <a:endParaRPr lang="es-EC" sz="19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Fiesta de parroquialización 66,36%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020312" y="2169423"/>
        <a:ext cx="3588199" cy="986101"/>
      </dsp:txXfrm>
    </dsp:sp>
    <dsp:sp modelId="{C42404A5-EDD9-4560-BF7D-D09ADC94DE5A}">
      <dsp:nvSpPr>
        <dsp:cNvPr id="0" name=""/>
        <dsp:cNvSpPr/>
      </dsp:nvSpPr>
      <dsp:spPr>
        <a:xfrm>
          <a:off x="98610" y="2268034"/>
          <a:ext cx="921702" cy="7888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86CD3F6-9977-47F3-BD6F-1F561E221844}">
      <dsp:nvSpPr>
        <dsp:cNvPr id="0" name=""/>
        <dsp:cNvSpPr/>
      </dsp:nvSpPr>
      <dsp:spPr>
        <a:xfrm>
          <a:off x="0" y="3254135"/>
          <a:ext cx="4608512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</a:rPr>
            <a:t>Preferencia turística</a:t>
          </a:r>
          <a:endParaRPr lang="es-EC" sz="19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Turismo deportivo 32,37%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Ecoturismo  22,30%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020312" y="3254135"/>
        <a:ext cx="3588199" cy="986101"/>
      </dsp:txXfrm>
    </dsp:sp>
    <dsp:sp modelId="{996C3737-5FBC-4886-9051-D5EA6E2E0C40}">
      <dsp:nvSpPr>
        <dsp:cNvPr id="0" name=""/>
        <dsp:cNvSpPr/>
      </dsp:nvSpPr>
      <dsp:spPr>
        <a:xfrm>
          <a:off x="98610" y="3352745"/>
          <a:ext cx="921702" cy="7888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8B261CA-FAA0-42CF-8FD6-73D59059AEE5}">
      <dsp:nvSpPr>
        <dsp:cNvPr id="0" name=""/>
        <dsp:cNvSpPr/>
      </dsp:nvSpPr>
      <dsp:spPr>
        <a:xfrm>
          <a:off x="0" y="4338847"/>
          <a:ext cx="4608512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</a:rPr>
            <a:t>Medios de comunicación</a:t>
          </a:r>
          <a:endParaRPr lang="es-EC" sz="19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Televisión 30%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Internet 30%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020312" y="4338847"/>
        <a:ext cx="3588199" cy="986101"/>
      </dsp:txXfrm>
    </dsp:sp>
    <dsp:sp modelId="{22E5A045-BFAD-4B0A-8D00-7270D47013EB}">
      <dsp:nvSpPr>
        <dsp:cNvPr id="0" name=""/>
        <dsp:cNvSpPr/>
      </dsp:nvSpPr>
      <dsp:spPr>
        <a:xfrm>
          <a:off x="98610" y="4437457"/>
          <a:ext cx="921702" cy="7888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Comprobación de hipótesis</a:t>
          </a:r>
        </a:p>
      </dsp:txBody>
      <dsp:txXfrm>
        <a:off x="0" y="31"/>
        <a:ext cx="4248472" cy="461601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B85A93-4232-4FEB-AA89-F770388AAE79}">
      <dsp:nvSpPr>
        <dsp:cNvPr id="0" name=""/>
        <dsp:cNvSpPr/>
      </dsp:nvSpPr>
      <dsp:spPr>
        <a:xfrm>
          <a:off x="199822" y="0"/>
          <a:ext cx="2264651" cy="864096"/>
        </a:xfrm>
        <a:prstGeom prst="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FE6C2E3-8CB2-45CB-8525-B471E17A3BD7}">
      <dsp:nvSpPr>
        <dsp:cNvPr id="0" name=""/>
        <dsp:cNvSpPr/>
      </dsp:nvSpPr>
      <dsp:spPr>
        <a:xfrm>
          <a:off x="932503" y="259228"/>
          <a:ext cx="799288" cy="3456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Anova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932503" y="259228"/>
        <a:ext cx="799288" cy="34563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96855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Árbol de problemas</a:t>
          </a:r>
        </a:p>
      </dsp:txBody>
      <dsp:txXfrm>
        <a:off x="0" y="31"/>
        <a:ext cx="4968552" cy="461601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Objetivos, estrategias y proyectos</a:t>
          </a:r>
        </a:p>
      </dsp:txBody>
      <dsp:txXfrm>
        <a:off x="0" y="76"/>
        <a:ext cx="5184576" cy="431894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sp:txBody>
      <dsp:txXfrm>
        <a:off x="0" y="76"/>
        <a:ext cx="5184576" cy="431894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  <a:endParaRPr lang="es-EC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6"/>
        <a:ext cx="5184576" cy="431894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sp:txBody>
      <dsp:txXfrm>
        <a:off x="0" y="76"/>
        <a:ext cx="5184576" cy="431894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1: plan turístico-recreativo</a:t>
          </a:r>
        </a:p>
      </dsp:txBody>
      <dsp:txXfrm>
        <a:off x="0" y="76"/>
        <a:ext cx="5184576" cy="431894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89"/>
          <a:ext cx="8424936" cy="5038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effectLst/>
            </a:rPr>
            <a:t>Proyecto 2: </a:t>
          </a:r>
          <a:r>
            <a:rPr lang="es-ES" sz="2400" b="1" kern="1200" dirty="0" smtClean="0">
              <a:solidFill>
                <a:schemeClr val="tx1"/>
              </a:solidFill>
            </a:rPr>
            <a:t>mantenimiento y cuidado de atractivos turísticos </a:t>
          </a:r>
          <a:endParaRPr lang="es-EC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9"/>
        <a:ext cx="8424936" cy="503876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89"/>
          <a:ext cx="8424936" cy="5038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effectLst/>
            </a:rPr>
            <a:t>Proyecto 3: </a:t>
          </a:r>
          <a:r>
            <a:rPr lang="es-ES" sz="2400" b="1" kern="1200" dirty="0" smtClean="0">
              <a:solidFill>
                <a:schemeClr val="tx1"/>
              </a:solidFill>
            </a:rPr>
            <a:t>las costumbres y tradiciones de Conocoto</a:t>
          </a:r>
          <a:endParaRPr lang="es-EC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9"/>
        <a:ext cx="8424936" cy="503876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89"/>
          <a:ext cx="8424936" cy="5038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bg1"/>
              </a:solidFill>
              <a:effectLst/>
            </a:rPr>
            <a:t>Proyecto 3: </a:t>
          </a:r>
          <a:r>
            <a:rPr lang="es-ES" sz="2400" b="1" kern="1200" dirty="0" smtClean="0">
              <a:solidFill>
                <a:schemeClr val="bg1"/>
              </a:solidFill>
            </a:rPr>
            <a:t>las costumbres y tradiciones de Conocoto</a:t>
          </a:r>
          <a:endParaRPr lang="es-EC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9"/>
        <a:ext cx="8424936" cy="503876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kern="1200" dirty="0" smtClean="0"/>
            <a:t>plan de promoción</a:t>
          </a:r>
          <a:endParaRPr lang="es-EC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6"/>
        <a:ext cx="5184576" cy="431894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kern="1200" dirty="0" smtClean="0"/>
            <a:t>plan de promoción</a:t>
          </a:r>
          <a:endParaRPr lang="es-EC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6"/>
        <a:ext cx="5184576" cy="4318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</a:t>
          </a:r>
        </a:p>
      </dsp:txBody>
      <dsp:txXfrm>
        <a:off x="0" y="31"/>
        <a:ext cx="4248472" cy="461601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5184576" cy="4318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kern="1200" dirty="0" smtClean="0"/>
            <a:t>plan de promoción</a:t>
          </a:r>
          <a:endParaRPr lang="es-EC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6"/>
        <a:ext cx="5184576" cy="431894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65"/>
          <a:ext cx="4104456" cy="4319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 4: </a:t>
          </a:r>
          <a:r>
            <a:rPr lang="es-EC" sz="2400" b="1" kern="1200" dirty="0" smtClean="0"/>
            <a:t>plan de promoción</a:t>
          </a:r>
          <a:endParaRPr lang="es-EC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5"/>
        <a:ext cx="4104456" cy="431917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76"/>
          <a:ext cx="4104456" cy="4318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 </a:t>
          </a:r>
        </a:p>
      </dsp:txBody>
      <dsp:txXfrm>
        <a:off x="0" y="76"/>
        <a:ext cx="4104456" cy="4318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B0D17D-38F5-4340-B902-048F2D5864EE}">
      <dsp:nvSpPr>
        <dsp:cNvPr id="0" name=""/>
        <dsp:cNvSpPr/>
      </dsp:nvSpPr>
      <dsp:spPr>
        <a:xfrm>
          <a:off x="0" y="127184"/>
          <a:ext cx="3168351" cy="5760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General </a:t>
          </a:r>
          <a:endParaRPr lang="es-EC" sz="2000" kern="1200" dirty="0"/>
        </a:p>
      </dsp:txBody>
      <dsp:txXfrm>
        <a:off x="0" y="127184"/>
        <a:ext cx="3168351" cy="576000"/>
      </dsp:txXfrm>
    </dsp:sp>
    <dsp:sp modelId="{452A9E92-303E-4973-AB7F-0E807AE6AEAF}">
      <dsp:nvSpPr>
        <dsp:cNvPr id="0" name=""/>
        <dsp:cNvSpPr/>
      </dsp:nvSpPr>
      <dsp:spPr>
        <a:xfrm>
          <a:off x="0" y="703184"/>
          <a:ext cx="3168351" cy="42821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Realizar un plan de promoción  de los atractivos turísticos y culturales  de la Parroquia de Conocoto, para incentivar al público en general a que sea participe de sus costumbres y tradiciones, por medio de estrategias y actividades, con el fin de generar crecimiento turístico y económico en la parroquia. </a:t>
          </a:r>
          <a:endParaRPr lang="es-EC" sz="2000" kern="1200" dirty="0"/>
        </a:p>
      </dsp:txBody>
      <dsp:txXfrm>
        <a:off x="0" y="703184"/>
        <a:ext cx="3168351" cy="428219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45E895-FE95-486F-A9F2-B8847357DFB2}">
      <dsp:nvSpPr>
        <dsp:cNvPr id="0" name=""/>
        <dsp:cNvSpPr/>
      </dsp:nvSpPr>
      <dsp:spPr>
        <a:xfrm>
          <a:off x="144019" y="621"/>
          <a:ext cx="2256121" cy="21435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>
              <a:solidFill>
                <a:schemeClr val="tx1"/>
              </a:solidFill>
            </a:rPr>
            <a:t>Identificar determinados conceptos de turismo, cultura, administración y comunicación, para tener un conocimiento amplio de temas a tratar en el plan de promoción. .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144019" y="621"/>
        <a:ext cx="2256121" cy="2143568"/>
      </dsp:txXfrm>
    </dsp:sp>
    <dsp:sp modelId="{B0E8DA47-B44B-475E-A72D-B8E97970947D}">
      <dsp:nvSpPr>
        <dsp:cNvPr id="0" name=""/>
        <dsp:cNvSpPr/>
      </dsp:nvSpPr>
      <dsp:spPr>
        <a:xfrm>
          <a:off x="2625753" y="621"/>
          <a:ext cx="2486810" cy="21435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>
              <a:solidFill>
                <a:schemeClr val="tx1"/>
              </a:solidFill>
            </a:rPr>
            <a:t>Realizar un diagnóstico situacional de la parroquia, en la cual se plantee estrategias que permitan contrarrestar sus principales (D.A), y aprovechar las oportunidades del sector, para fortalecer la parroquia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2625753" y="621"/>
        <a:ext cx="2486810" cy="2143568"/>
      </dsp:txXfrm>
    </dsp:sp>
    <dsp:sp modelId="{637EC064-D274-4F3F-A313-0B27644D2CD4}">
      <dsp:nvSpPr>
        <dsp:cNvPr id="0" name=""/>
        <dsp:cNvSpPr/>
      </dsp:nvSpPr>
      <dsp:spPr>
        <a:xfrm>
          <a:off x="259364" y="2369802"/>
          <a:ext cx="2256121" cy="21660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>
              <a:solidFill>
                <a:schemeClr val="tx1"/>
              </a:solidFill>
            </a:rPr>
            <a:t>Establecer el grupo de personas o segmento de mercado, al que se dirigirá el plan de promoción.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259364" y="2369802"/>
        <a:ext cx="2256121" cy="2166079"/>
      </dsp:txXfrm>
    </dsp:sp>
    <dsp:sp modelId="{9E11BE78-967B-42CD-AEA2-04716D9799D0}">
      <dsp:nvSpPr>
        <dsp:cNvPr id="0" name=""/>
        <dsp:cNvSpPr/>
      </dsp:nvSpPr>
      <dsp:spPr>
        <a:xfrm>
          <a:off x="2741098" y="2369802"/>
          <a:ext cx="2256121" cy="21660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>
              <a:solidFill>
                <a:schemeClr val="tx1"/>
              </a:solidFill>
            </a:rPr>
            <a:t>Realizar la propuesta del plan de promoción, con el fin de promover el turismo, y generar beneficios económicos en la parroquia.</a:t>
          </a:r>
          <a:endParaRPr lang="es-EC" sz="1600" b="0" kern="1200" dirty="0">
            <a:solidFill>
              <a:schemeClr val="tx1"/>
            </a:solidFill>
          </a:endParaRPr>
        </a:p>
      </dsp:txBody>
      <dsp:txXfrm>
        <a:off x="2741098" y="2369802"/>
        <a:ext cx="2256121" cy="216607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5328591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Resumen FODA</a:t>
          </a:r>
        </a:p>
      </dsp:txBody>
      <dsp:txXfrm>
        <a:off x="0" y="31"/>
        <a:ext cx="5328591" cy="4616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Estrategias FODA</a:t>
          </a:r>
        </a:p>
      </dsp:txBody>
      <dsp:txXfrm>
        <a:off x="0" y="31"/>
        <a:ext cx="4248472" cy="46160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883B4A-DCA8-42E5-900E-D00B441D1953}">
      <dsp:nvSpPr>
        <dsp:cNvPr id="0" name=""/>
        <dsp:cNvSpPr/>
      </dsp:nvSpPr>
      <dsp:spPr>
        <a:xfrm rot="16200000">
          <a:off x="-1611991" y="1614074"/>
          <a:ext cx="5272360" cy="2044211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 (explote)</a:t>
          </a:r>
          <a:endParaRPr lang="es-EC" sz="19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Rediseño la página web y redes sociales de Conocoto, para que las personas  conozcan de actividades a realizarse en la parroquia.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Realización de actividades deportivo- recreativas en el parque Metropolitano de la Armenia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1611991" y="1614074"/>
        <a:ext cx="5272360" cy="2044211"/>
      </dsp:txXfrm>
    </dsp:sp>
    <dsp:sp modelId="{EF08F7FA-2183-4F0C-8C90-CF0590FE8929}">
      <dsp:nvSpPr>
        <dsp:cNvPr id="0" name=""/>
        <dsp:cNvSpPr/>
      </dsp:nvSpPr>
      <dsp:spPr>
        <a:xfrm rot="16200000">
          <a:off x="585536" y="1614074"/>
          <a:ext cx="5272360" cy="2044211"/>
        </a:xfrm>
        <a:prstGeom prst="flowChartManualOperati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FA (confronte)</a:t>
          </a:r>
          <a:endParaRPr lang="es-EC" sz="19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Campaña de limpieza en el parque la Moya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Retomar antiguas costumbres y tradiciones típicas de las fiestas tradicionales de Conocoto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585536" y="1614074"/>
        <a:ext cx="5272360" cy="2044211"/>
      </dsp:txXfrm>
    </dsp:sp>
    <dsp:sp modelId="{2699039C-89A5-4095-BD57-0BB91D31F386}">
      <dsp:nvSpPr>
        <dsp:cNvPr id="0" name=""/>
        <dsp:cNvSpPr/>
      </dsp:nvSpPr>
      <dsp:spPr>
        <a:xfrm rot="16200000">
          <a:off x="2783063" y="1614074"/>
          <a:ext cx="5272360" cy="2044211"/>
        </a:xfrm>
        <a:prstGeom prst="flowChartManualOperati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DO (busque)</a:t>
          </a:r>
          <a:endParaRPr lang="es-EC" sz="19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Adecuación y mantenimiento de diferentes atractivos turísticos de Conocoto.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Capacitaciones en el infocentro, hacia el personal encargado del mantenimiento y cuidado de los atractivos turísticos de Conocoto.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2783063" y="1614074"/>
        <a:ext cx="5272360" cy="2044211"/>
      </dsp:txXfrm>
    </dsp:sp>
    <dsp:sp modelId="{CE4628B9-E244-4E08-A954-92759A770069}">
      <dsp:nvSpPr>
        <dsp:cNvPr id="0" name=""/>
        <dsp:cNvSpPr/>
      </dsp:nvSpPr>
      <dsp:spPr>
        <a:xfrm rot="16200000">
          <a:off x="4980591" y="1614074"/>
          <a:ext cx="5272360" cy="2044211"/>
        </a:xfrm>
        <a:prstGeom prst="flowChartManualOperati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DA (evite)</a:t>
          </a:r>
          <a:endParaRPr lang="es-EC" sz="19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Mantenimiento y adecuación de  plazas cívicas, y parques, para realización de eventos cívicos  y culturales.</a:t>
          </a:r>
          <a:endParaRPr lang="es-EC" sz="15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4980591" y="1614074"/>
        <a:ext cx="5272360" cy="204421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3436A-FC01-40D5-8589-4C3778D61118}">
      <dsp:nvSpPr>
        <dsp:cNvPr id="0" name=""/>
        <dsp:cNvSpPr/>
      </dsp:nvSpPr>
      <dsp:spPr>
        <a:xfrm>
          <a:off x="0" y="31"/>
          <a:ext cx="4248472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</a:t>
          </a:r>
        </a:p>
      </dsp:txBody>
      <dsp:txXfrm>
        <a:off x="0" y="31"/>
        <a:ext cx="4248472" cy="461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95932-7F28-43DB-BDDE-1D9786BB7CC9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3492-1DAE-41A1-B17E-A15E25A8870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err="1" smtClean="0"/>
              <a:t>sdfsdfdsf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3492-1DAE-41A1-B17E-A15E25A8870F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D3492-1DAE-41A1-B17E-A15E25A8870F}" type="slidenum">
              <a:rPr lang="es-EC" smtClean="0"/>
              <a:pPr/>
              <a:t>12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A340-921A-403B-B72B-2D9F58D0E093}" type="datetimeFigureOut">
              <a:rPr lang="es-EC" smtClean="0"/>
              <a:pPr/>
              <a:t>07/07/2014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0B74-DAC9-416F-810D-96348309217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1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11" Type="http://schemas.openxmlformats.org/officeDocument/2006/relationships/image" Target="../media/image28.jpeg"/><Relationship Id="rId5" Type="http://schemas.openxmlformats.org/officeDocument/2006/relationships/diagramColors" Target="../diagrams/colors22.xml"/><Relationship Id="rId10" Type="http://schemas.openxmlformats.org/officeDocument/2006/relationships/image" Target="../media/image27.gif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3" Type="http://schemas.openxmlformats.org/officeDocument/2006/relationships/diagramLayout" Target="../diagrams/layout23.xm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21.jpe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0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37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25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10" Type="http://schemas.openxmlformats.org/officeDocument/2006/relationships/image" Target="../media/image27.gif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44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27.xml"/><Relationship Id="rId10" Type="http://schemas.openxmlformats.org/officeDocument/2006/relationships/image" Target="../media/image46.png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28.xml"/><Relationship Id="rId7" Type="http://schemas.openxmlformats.org/officeDocument/2006/relationships/image" Target="../media/image48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openxmlformats.org/officeDocument/2006/relationships/image" Target="../media/image55.jpeg"/><Relationship Id="rId5" Type="http://schemas.openxmlformats.org/officeDocument/2006/relationships/diagramColors" Target="../diagrams/colors29.xml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60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gif"/><Relationship Id="rId3" Type="http://schemas.openxmlformats.org/officeDocument/2006/relationships/diagramLayout" Target="../diagrams/layout31.xml"/><Relationship Id="rId7" Type="http://schemas.openxmlformats.org/officeDocument/2006/relationships/image" Target="../media/image63.png"/><Relationship Id="rId12" Type="http://schemas.openxmlformats.org/officeDocument/2006/relationships/image" Target="../media/image8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3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32.xml"/><Relationship Id="rId7" Type="http://schemas.openxmlformats.org/officeDocument/2006/relationships/image" Target="../media/image3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jpeg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Relationship Id="rId1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.png"/><Relationship Id="rId4" Type="http://schemas.openxmlformats.org/officeDocument/2006/relationships/image" Target="../media/image68.jpeg"/><Relationship Id="rId9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537" cy="6858000"/>
          </a:xfrm>
          <a:prstGeom prst="rect">
            <a:avLst/>
          </a:prstGeom>
        </p:spPr>
      </p:pic>
      <p:sp>
        <p:nvSpPr>
          <p:cNvPr id="3" name="4 CuadroTexto"/>
          <p:cNvSpPr txBox="1">
            <a:spLocks noChangeArrowheads="1"/>
          </p:cNvSpPr>
          <p:nvPr/>
        </p:nvSpPr>
        <p:spPr bwMode="auto">
          <a:xfrm>
            <a:off x="1331640" y="1556792"/>
            <a:ext cx="7056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DEPARTAMENTO DE CIENCIAS ECONÓMICAS, ADMINISTRATIVAS Y DE COMERCIO</a:t>
            </a:r>
          </a:p>
        </p:txBody>
      </p:sp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3779912" y="2348880"/>
            <a:ext cx="187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TESIS DE GRADO</a:t>
            </a: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1619672" y="2852936"/>
            <a:ext cx="619283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Previa a la obtención del </a:t>
            </a:r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título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de: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INGENIERA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EN MERCADOTECNIA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AUTORA: VALERIA ALEJANDRA SUÁREZ JIMÉNEZ</a:t>
            </a:r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1 Título"/>
          <p:cNvSpPr>
            <a:spLocks noGrp="1"/>
          </p:cNvSpPr>
          <p:nvPr/>
        </p:nvSpPr>
        <p:spPr>
          <a:xfrm>
            <a:off x="971600" y="4437112"/>
            <a:ext cx="7992888" cy="720080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C" sz="1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TEMA: “PLAN DE PROMOCIÓN DE LOS ATRACTIVOS TURÍSTICOS Y CULTURALES DE LA PARROQUIA DE CONOCOTO”</a:t>
            </a:r>
            <a:endParaRPr lang="es-ES" sz="1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131840" y="5589240"/>
            <a:ext cx="388843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DIRECTORA: DRA. INÉS BERNAL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CODIRECTOR: </a:t>
            </a:r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ING. GUIDO CRESPO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395536" y="188640"/>
          <a:ext cx="424847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251520" y="908720"/>
          <a:ext cx="31683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3635896" y="1412776"/>
          <a:ext cx="52565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2" name="7 Grupo"/>
          <p:cNvGrpSpPr/>
          <p:nvPr/>
        </p:nvGrpSpPr>
        <p:grpSpPr>
          <a:xfrm>
            <a:off x="5292081" y="764704"/>
            <a:ext cx="2232248" cy="503992"/>
            <a:chOff x="0" y="127184"/>
            <a:chExt cx="3168351" cy="57600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8 Rectángulo"/>
            <p:cNvSpPr/>
            <p:nvPr/>
          </p:nvSpPr>
          <p:spPr>
            <a:xfrm>
              <a:off x="0" y="127184"/>
              <a:ext cx="3168351" cy="576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0" y="127184"/>
              <a:ext cx="3168351" cy="576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chemeClr val="tx1"/>
                  </a:solidFill>
                </a:rPr>
                <a:t>Específicos  </a:t>
              </a:r>
              <a:endParaRPr lang="es-EC" sz="2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3" name="2 Diagrama"/>
          <p:cNvGraphicFramePr/>
          <p:nvPr/>
        </p:nvGraphicFramePr>
        <p:xfrm>
          <a:off x="395536" y="188640"/>
          <a:ext cx="424847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Diagrama"/>
          <p:cNvGraphicFramePr/>
          <p:nvPr/>
        </p:nvGraphicFramePr>
        <p:xfrm>
          <a:off x="323528" y="908720"/>
          <a:ext cx="5760640" cy="4664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444208" y="2852936"/>
            <a:ext cx="1224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Probar hipótesis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Encuesta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6444208" y="4941168"/>
            <a:ext cx="108012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6372200" y="2852936"/>
            <a:ext cx="115212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lecha derecha"/>
          <p:cNvSpPr/>
          <p:nvPr/>
        </p:nvSpPr>
        <p:spPr>
          <a:xfrm>
            <a:off x="5868144" y="3140968"/>
            <a:ext cx="432048" cy="1440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derecha"/>
          <p:cNvSpPr/>
          <p:nvPr/>
        </p:nvSpPr>
        <p:spPr>
          <a:xfrm>
            <a:off x="5940152" y="5085184"/>
            <a:ext cx="432048" cy="1440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971600" y="443711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Entrevista a expertos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899592" y="4365104"/>
            <a:ext cx="144016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>
            <a:off x="1547664" y="3933056"/>
            <a:ext cx="144016" cy="36004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0" y="260648"/>
            <a:ext cx="9144000" cy="5598532"/>
            <a:chOff x="0" y="0"/>
            <a:chExt cx="9144000" cy="5598532"/>
          </a:xfrm>
        </p:grpSpPr>
        <p:sp>
          <p:nvSpPr>
            <p:cNvPr id="2048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s-EC"/>
            </a:p>
          </p:txBody>
        </p:sp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s-EC"/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395536" y="188640"/>
              <a:ext cx="7489254" cy="5409892"/>
              <a:chOff x="395536" y="188640"/>
              <a:chExt cx="7489254" cy="5409892"/>
            </a:xfrm>
          </p:grpSpPr>
          <p:graphicFrame>
            <p:nvGraphicFramePr>
              <p:cNvPr id="5" name="4 Diagrama"/>
              <p:cNvGraphicFramePr/>
              <p:nvPr/>
            </p:nvGraphicFramePr>
            <p:xfrm>
              <a:off x="395536" y="188640"/>
              <a:ext cx="4248472" cy="46166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6" name="5 Diagrama"/>
              <p:cNvGraphicFramePr/>
              <p:nvPr/>
            </p:nvGraphicFramePr>
            <p:xfrm>
              <a:off x="683568" y="1196752"/>
              <a:ext cx="4272136" cy="10958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pic>
            <p:nvPicPr>
              <p:cNvPr id="20481" name="Picture 1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76056" y="1412776"/>
                <a:ext cx="2448272" cy="844948"/>
              </a:xfrm>
              <a:prstGeom prst="rect">
                <a:avLst/>
              </a:prstGeom>
              <a:noFill/>
            </p:spPr>
          </p:pic>
          <p:sp>
            <p:nvSpPr>
              <p:cNvPr id="9" name="4 CuadroTexto"/>
              <p:cNvSpPr txBox="1">
                <a:spLocks noChangeArrowheads="1"/>
              </p:cNvSpPr>
              <p:nvPr/>
            </p:nvSpPr>
            <p:spPr bwMode="auto">
              <a:xfrm>
                <a:off x="1259632" y="2516703"/>
                <a:ext cx="3024336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EC" b="1" dirty="0" smtClean="0">
                    <a:latin typeface="Times New Roman" pitchFamily="18" charset="0"/>
                    <a:cs typeface="Times New Roman" pitchFamily="18" charset="0"/>
                  </a:rPr>
                  <a:t>N= </a:t>
                </a:r>
                <a:r>
                  <a:rPr lang="es-EC" dirty="0" smtClean="0">
                    <a:latin typeface="Times New Roman" pitchFamily="18" charset="0"/>
                    <a:cs typeface="Times New Roman" pitchFamily="18" charset="0"/>
                  </a:rPr>
                  <a:t>776.000 población PEA</a:t>
                </a:r>
                <a:endParaRPr lang="es-EC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Z =</a:t>
                </a:r>
                <a:r>
                  <a:rPr lang="es-EC" dirty="0">
                    <a:latin typeface="Times New Roman" pitchFamily="18" charset="0"/>
                    <a:cs typeface="Times New Roman" pitchFamily="18" charset="0"/>
                  </a:rPr>
                  <a:t>1,96 </a:t>
                </a:r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p = </a:t>
                </a:r>
                <a:r>
                  <a:rPr lang="es-EC" dirty="0">
                    <a:latin typeface="Times New Roman" pitchFamily="18" charset="0"/>
                    <a:cs typeface="Times New Roman" pitchFamily="18" charset="0"/>
                  </a:rPr>
                  <a:t>0,90 ; q = 0,10</a:t>
                </a:r>
              </a:p>
              <a:p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e = </a:t>
                </a:r>
                <a:r>
                  <a:rPr lang="es-EC" dirty="0" smtClean="0">
                    <a:latin typeface="Times New Roman" pitchFamily="18" charset="0"/>
                    <a:cs typeface="Times New Roman" pitchFamily="18" charset="0"/>
                  </a:rPr>
                  <a:t>0,05 valor muestral</a:t>
                </a:r>
                <a:endParaRPr lang="es-EC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4932040" y="2492896"/>
                <a:ext cx="2952750" cy="12017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Tamaño de la población</a:t>
                </a:r>
              </a:p>
              <a:p>
                <a:pPr>
                  <a:defRPr/>
                </a:pPr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Nivel de confianza</a:t>
                </a:r>
              </a:p>
              <a:p>
                <a:pPr>
                  <a:defRPr/>
                </a:pPr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Éxito y fracaso</a:t>
                </a:r>
              </a:p>
              <a:p>
                <a:pPr>
                  <a:defRPr/>
                </a:pPr>
                <a:r>
                  <a:rPr lang="es-EC" b="1" dirty="0">
                    <a:latin typeface="Times New Roman" pitchFamily="18" charset="0"/>
                    <a:cs typeface="Times New Roman" pitchFamily="18" charset="0"/>
                  </a:rPr>
                  <a:t>Error muestral</a:t>
                </a:r>
              </a:p>
            </p:txBody>
          </p:sp>
          <p:grpSp>
            <p:nvGrpSpPr>
              <p:cNvPr id="18" name="17 Grupo"/>
              <p:cNvGrpSpPr/>
              <p:nvPr/>
            </p:nvGrpSpPr>
            <p:grpSpPr>
              <a:xfrm>
                <a:off x="4139878" y="2637359"/>
                <a:ext cx="431800" cy="936625"/>
                <a:chOff x="4139878" y="2637359"/>
                <a:chExt cx="431800" cy="936625"/>
              </a:xfrm>
            </p:grpSpPr>
            <p:sp>
              <p:nvSpPr>
                <p:cNvPr id="12" name="11 Flecha derecha"/>
                <p:cNvSpPr/>
                <p:nvPr/>
              </p:nvSpPr>
              <p:spPr bwMode="auto">
                <a:xfrm>
                  <a:off x="4139878" y="2637359"/>
                  <a:ext cx="431800" cy="144462"/>
                </a:xfrm>
                <a:prstGeom prst="rightArrow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C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12 Flecha derecha"/>
                <p:cNvSpPr/>
                <p:nvPr/>
              </p:nvSpPr>
              <p:spPr bwMode="auto">
                <a:xfrm>
                  <a:off x="4139878" y="2926284"/>
                  <a:ext cx="431800" cy="142875"/>
                </a:xfrm>
                <a:prstGeom prst="rightArrow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C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13 Flecha derecha"/>
                <p:cNvSpPr/>
                <p:nvPr/>
              </p:nvSpPr>
              <p:spPr bwMode="auto">
                <a:xfrm>
                  <a:off x="4139878" y="3142184"/>
                  <a:ext cx="431800" cy="142875"/>
                </a:xfrm>
                <a:prstGeom prst="rightArrow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C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14 Flecha derecha"/>
                <p:cNvSpPr/>
                <p:nvPr/>
              </p:nvSpPr>
              <p:spPr bwMode="auto">
                <a:xfrm>
                  <a:off x="4139878" y="3429521"/>
                  <a:ext cx="431800" cy="144463"/>
                </a:xfrm>
                <a:prstGeom prst="rightArrow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C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pic>
            <p:nvPicPr>
              <p:cNvPr id="20483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67744" y="4293096"/>
                <a:ext cx="4234070" cy="864096"/>
              </a:xfrm>
              <a:prstGeom prst="rect">
                <a:avLst/>
              </a:prstGeom>
              <a:noFill/>
            </p:spPr>
          </p:pic>
          <p:sp>
            <p:nvSpPr>
              <p:cNvPr id="19" name="18 CuadroTexto"/>
              <p:cNvSpPr txBox="1"/>
              <p:nvPr/>
            </p:nvSpPr>
            <p:spPr>
              <a:xfrm>
                <a:off x="3203848" y="5229200"/>
                <a:ext cx="2808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/>
                  <a:t>n = 138,45 ≈ 139 encuestas.</a:t>
                </a:r>
                <a:endParaRPr lang="es-EC" dirty="0" smtClean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3" name="2 Diagrama"/>
          <p:cNvGraphicFramePr/>
          <p:nvPr/>
        </p:nvGraphicFramePr>
        <p:xfrm>
          <a:off x="395536" y="188640"/>
          <a:ext cx="424847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Diagrama"/>
          <p:cNvGraphicFramePr/>
          <p:nvPr/>
        </p:nvGraphicFramePr>
        <p:xfrm>
          <a:off x="395536" y="980728"/>
          <a:ext cx="46085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4 Imagen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64088" y="1556792"/>
            <a:ext cx="35283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95536" y="188640"/>
          <a:ext cx="424847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39552" y="3501008"/>
          <a:ext cx="5328592" cy="2952327"/>
        </p:xfrm>
        <a:graphic>
          <a:graphicData uri="http://schemas.openxmlformats.org/drawingml/2006/table">
            <a:tbl>
              <a:tblPr/>
              <a:tblGrid>
                <a:gridCol w="1651018"/>
                <a:gridCol w="612929"/>
                <a:gridCol w="612929"/>
                <a:gridCol w="612929"/>
                <a:gridCol w="612929"/>
                <a:gridCol w="612929"/>
                <a:gridCol w="612929"/>
              </a:tblGrid>
              <a:tr h="24077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RESULTADOS PRUEBA CHI-CUADRADO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0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Variables 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H1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H2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H4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H7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Chi ²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88,840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37,252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31,199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2,006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28,476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19,342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0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Valor-p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0,886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0,04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0,992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0,007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0,000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0,020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Grados de libertad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15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28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16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15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Valor crítico 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24,995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41,337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26,296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7,814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37,652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24,995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Nivel de 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significancia α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0,05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 acepta 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s-EC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Chi ² ≤ valor crítico)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 rechaza 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s-EC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Chi ² ≥ valor crítico)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X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6012160" y="3861048"/>
          <a:ext cx="266429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6228184" y="479715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imes New Roman" pitchFamily="18" charset="0"/>
                <a:cs typeface="Times New Roman" pitchFamily="18" charset="0"/>
              </a:rPr>
              <a:t>0,282 ≥ 0,05 H3 se acepta</a:t>
            </a:r>
            <a:endParaRPr lang="es-EC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884368" y="414908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H3</a:t>
            </a:r>
            <a:endParaRPr lang="es-EC" sz="1600" b="1" dirty="0"/>
          </a:p>
        </p:txBody>
      </p:sp>
      <p:grpSp>
        <p:nvGrpSpPr>
          <p:cNvPr id="42" name="41 Grupo"/>
          <p:cNvGrpSpPr/>
          <p:nvPr/>
        </p:nvGrpSpPr>
        <p:grpSpPr>
          <a:xfrm>
            <a:off x="395536" y="695598"/>
            <a:ext cx="8423614" cy="2733402"/>
            <a:chOff x="395536" y="695598"/>
            <a:chExt cx="8423614" cy="2733402"/>
          </a:xfrm>
        </p:grpSpPr>
        <p:grpSp>
          <p:nvGrpSpPr>
            <p:cNvPr id="40" name="39 Grupo"/>
            <p:cNvGrpSpPr/>
            <p:nvPr/>
          </p:nvGrpSpPr>
          <p:grpSpPr>
            <a:xfrm>
              <a:off x="395536" y="836713"/>
              <a:ext cx="8423614" cy="2592287"/>
              <a:chOff x="395536" y="836713"/>
              <a:chExt cx="8423614" cy="2592287"/>
            </a:xfrm>
          </p:grpSpPr>
          <p:grpSp>
            <p:nvGrpSpPr>
              <p:cNvPr id="35" name="34 Grupo"/>
              <p:cNvGrpSpPr/>
              <p:nvPr/>
            </p:nvGrpSpPr>
            <p:grpSpPr>
              <a:xfrm>
                <a:off x="395536" y="836713"/>
                <a:ext cx="2448272" cy="720080"/>
                <a:chOff x="395536" y="836713"/>
                <a:chExt cx="2448272" cy="720080"/>
              </a:xfrm>
            </p:grpSpPr>
            <p:sp>
              <p:nvSpPr>
                <p:cNvPr id="12" name="11 Rectángulo"/>
                <p:cNvSpPr/>
                <p:nvPr/>
              </p:nvSpPr>
              <p:spPr>
                <a:xfrm>
                  <a:off x="395536" y="836713"/>
                  <a:ext cx="2448272" cy="72008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3" name="12 Rectángulo"/>
                <p:cNvSpPr/>
                <p:nvPr/>
              </p:nvSpPr>
              <p:spPr>
                <a:xfrm>
                  <a:off x="395536" y="836713"/>
                  <a:ext cx="2448272" cy="72008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C" sz="1600" kern="1200" dirty="0" smtClean="0">
                      <a:solidFill>
                        <a:schemeClr val="tx1"/>
                      </a:solidFill>
                    </a:rPr>
                    <a:t>H1 Frecuencia de visita depende del tipo de turismo</a:t>
                  </a:r>
                  <a:endParaRPr lang="es-EC" sz="1600" kern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" name="35 Grupo"/>
              <p:cNvGrpSpPr/>
              <p:nvPr/>
            </p:nvGrpSpPr>
            <p:grpSpPr>
              <a:xfrm>
                <a:off x="395536" y="1556792"/>
                <a:ext cx="2448272" cy="680653"/>
                <a:chOff x="395536" y="1556792"/>
                <a:chExt cx="2448272" cy="680653"/>
              </a:xfrm>
            </p:grpSpPr>
            <p:sp>
              <p:nvSpPr>
                <p:cNvPr id="15" name="14 Rectángulo"/>
                <p:cNvSpPr/>
                <p:nvPr/>
              </p:nvSpPr>
              <p:spPr>
                <a:xfrm>
                  <a:off x="395536" y="1556792"/>
                  <a:ext cx="2448272" cy="680653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6" name="15 Rectángulo"/>
                <p:cNvSpPr/>
                <p:nvPr/>
              </p:nvSpPr>
              <p:spPr>
                <a:xfrm>
                  <a:off x="395536" y="1556792"/>
                  <a:ext cx="2448272" cy="680653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C" sz="1600" kern="1200" dirty="0" smtClean="0">
                      <a:solidFill>
                        <a:schemeClr val="tx1"/>
                      </a:solidFill>
                    </a:rPr>
                    <a:t>H2 El principal motivo de visita, depende de la ocupación</a:t>
                  </a:r>
                  <a:endParaRPr lang="es-EC" sz="1600" kern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36 Grupo"/>
              <p:cNvGrpSpPr/>
              <p:nvPr/>
            </p:nvGrpSpPr>
            <p:grpSpPr>
              <a:xfrm>
                <a:off x="395536" y="2244291"/>
                <a:ext cx="2448272" cy="752661"/>
                <a:chOff x="395536" y="2244291"/>
                <a:chExt cx="2448272" cy="752661"/>
              </a:xfrm>
            </p:grpSpPr>
            <p:sp>
              <p:nvSpPr>
                <p:cNvPr id="18" name="17 Rectángulo"/>
                <p:cNvSpPr/>
                <p:nvPr/>
              </p:nvSpPr>
              <p:spPr>
                <a:xfrm>
                  <a:off x="395536" y="2244291"/>
                  <a:ext cx="2448272" cy="752661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" name="18 Rectángulo"/>
                <p:cNvSpPr/>
                <p:nvPr/>
              </p:nvSpPr>
              <p:spPr>
                <a:xfrm>
                  <a:off x="395536" y="2244291"/>
                  <a:ext cx="2448272" cy="752661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C" sz="1600" kern="1200" dirty="0" smtClean="0">
                      <a:solidFill>
                        <a:schemeClr val="tx1"/>
                      </a:solidFill>
                    </a:rPr>
                    <a:t>H3 Las familias conformadas por 3 y 4 personas gastan $20</a:t>
                  </a:r>
                  <a:endParaRPr lang="es-EC" sz="1600" kern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37 Grupo"/>
              <p:cNvGrpSpPr/>
              <p:nvPr/>
            </p:nvGrpSpPr>
            <p:grpSpPr>
              <a:xfrm>
                <a:off x="3203848" y="2564903"/>
                <a:ext cx="3168352" cy="864097"/>
                <a:chOff x="3203848" y="2564903"/>
                <a:chExt cx="3168352" cy="864097"/>
              </a:xfrm>
            </p:grpSpPr>
            <p:sp>
              <p:nvSpPr>
                <p:cNvPr id="27" name="26 Rectángulo"/>
                <p:cNvSpPr/>
                <p:nvPr/>
              </p:nvSpPr>
              <p:spPr>
                <a:xfrm>
                  <a:off x="3203848" y="2564903"/>
                  <a:ext cx="3168352" cy="86409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27 Rectángulo"/>
                <p:cNvSpPr/>
                <p:nvPr/>
              </p:nvSpPr>
              <p:spPr>
                <a:xfrm>
                  <a:off x="3203848" y="2564903"/>
                  <a:ext cx="3168352" cy="86409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1920" tIns="121920" rIns="121920" bIns="12192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600" b="0" kern="1200" dirty="0" smtClean="0">
                      <a:solidFill>
                        <a:schemeClr val="tx1"/>
                      </a:solidFill>
                    </a:rPr>
                    <a:t>H6 Los motivos de visita a Conocoto, depende del tipo de turismo que les guste realizar.</a:t>
                  </a:r>
                  <a:endParaRPr lang="es-EC" sz="1600" kern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38 Grupo"/>
              <p:cNvGrpSpPr/>
              <p:nvPr/>
            </p:nvGrpSpPr>
            <p:grpSpPr>
              <a:xfrm>
                <a:off x="6660232" y="1412776"/>
                <a:ext cx="2158918" cy="1008112"/>
                <a:chOff x="6660232" y="1412776"/>
                <a:chExt cx="2158918" cy="1008112"/>
              </a:xfrm>
            </p:grpSpPr>
            <p:sp>
              <p:nvSpPr>
                <p:cNvPr id="30" name="29 Rectángulo"/>
                <p:cNvSpPr/>
                <p:nvPr/>
              </p:nvSpPr>
              <p:spPr>
                <a:xfrm>
                  <a:off x="6660232" y="1412776"/>
                  <a:ext cx="2158918" cy="1008112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1" name="30 Rectángulo"/>
                <p:cNvSpPr/>
                <p:nvPr/>
              </p:nvSpPr>
              <p:spPr>
                <a:xfrm>
                  <a:off x="6660232" y="1412776"/>
                  <a:ext cx="2158918" cy="1008112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36220" tIns="236220" rIns="236220" bIns="236220" numCol="1" spcCol="1270" anchor="ctr" anchorCtr="0">
                  <a:noAutofit/>
                </a:bodyPr>
                <a:lstStyle/>
                <a:p>
                  <a:pPr lvl="0" algn="ctr" defTabSz="2755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C" sz="1600" kern="1200" dirty="0" smtClean="0">
                      <a:solidFill>
                        <a:schemeClr val="tx1"/>
                      </a:solidFill>
                    </a:rPr>
                    <a:t>H7  El turismo deportivo es la mejor alternativa a realizar en familia</a:t>
                  </a:r>
                  <a:endParaRPr lang="es-EC" sz="1600" kern="12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1" name="40 Grupo"/>
            <p:cNvGrpSpPr/>
            <p:nvPr/>
          </p:nvGrpSpPr>
          <p:grpSpPr>
            <a:xfrm>
              <a:off x="3203848" y="695598"/>
              <a:ext cx="3168352" cy="1869306"/>
              <a:chOff x="3203848" y="695598"/>
              <a:chExt cx="3168352" cy="1869306"/>
            </a:xfrm>
          </p:grpSpPr>
          <p:sp>
            <p:nvSpPr>
              <p:cNvPr id="33" name="32 CuadroTexto"/>
              <p:cNvSpPr txBox="1"/>
              <p:nvPr/>
            </p:nvSpPr>
            <p:spPr>
              <a:xfrm>
                <a:off x="3203848" y="695598"/>
                <a:ext cx="3168352" cy="107721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s-EC" sz="1600" dirty="0" smtClean="0"/>
                  <a:t>H4 Las actividades a realizar en Conocoto, depende del canal de comunicación por el cual se dé el mensaje</a:t>
                </a:r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3203849" y="1733907"/>
                <a:ext cx="3168351" cy="83099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s-ES" sz="1600" dirty="0" smtClean="0"/>
                  <a:t>H5 La mayoría de personas que</a:t>
                </a:r>
              </a:p>
              <a:p>
                <a:pPr lvl="0"/>
                <a:r>
                  <a:rPr lang="es-ES" sz="1600" dirty="0" smtClean="0"/>
                  <a:t> visitaron Conocoto, son aquellas que viven en Quito.</a:t>
                </a:r>
                <a:endParaRPr lang="es-EC" sz="1600" dirty="0" smtClean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191683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Generalidades de la parroquia de Conocoto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Análisis situacional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Investigación de mercados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 de promoción 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90872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6632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3" name="2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95536" y="1412776"/>
          <a:ext cx="8352928" cy="4319746"/>
        </p:xfrm>
        <a:graphic>
          <a:graphicData uri="http://schemas.openxmlformats.org/drawingml/2006/table">
            <a:tbl>
              <a:tblPr/>
              <a:tblGrid>
                <a:gridCol w="2088232"/>
                <a:gridCol w="2088232"/>
                <a:gridCol w="2088232"/>
                <a:gridCol w="2088232"/>
              </a:tblGrid>
              <a:tr h="215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Objetivos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Estrategias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Proyecto 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Responsables 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6EA"/>
                    </a:solidFill>
                  </a:tcPr>
                </a:tc>
              </a:tr>
              <a:tr h="129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Times New Roman"/>
                          <a:cs typeface="Times New Roman"/>
                        </a:rPr>
                        <a:t>O1. Diseñar un plan de actividades turístico-recreativas en los que participen habitantes de la parroquia y potenciales turistas.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E1. Diseño de un plan de actividades turísticas y culturales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1. Plan turístico-recreativo </a:t>
                      </a:r>
                      <a:endParaRPr lang="es-EC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Junta Parroquial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Administración zonal los Chillos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Ministerio del Ambiente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</a:tr>
              <a:tr h="863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O2. Mejorar la imagen de los atractivos turísticos y cívicos de Conocoto, para potenciar el turismo.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E2. Sensibilización a los trabajadores encargados del mantenimiento y cuidado de atractivos turísticos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2. Mantenimiento y cuidado de atractivos turísticos</a:t>
                      </a:r>
                      <a:endParaRPr lang="es-EC" sz="2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Administración zonal los Chillos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Municipio de Quito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</a:tr>
              <a:tr h="863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Times New Roman"/>
                          <a:cs typeface="Times New Roman"/>
                        </a:rPr>
                        <a:t>O3. Promover las antiguas costumbres y tradiciones realizadas en las fiestas típicas de Conocoto.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E3. Retomar antiguas costumbres y tradiciones de Conocoto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3. Las costumbres y tradiciones de Conocoto</a:t>
                      </a:r>
                      <a:endParaRPr lang="es-EC" sz="2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Centros culturales  Conocoto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Área de cultura, educación y deporte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B8B7"/>
                    </a:solidFill>
                  </a:tcPr>
                </a:tc>
              </a:tr>
              <a:tr h="107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O4. Dar a conocer los atributos culturales y turísticos de Conocoto a través de medios de comunicación.</a:t>
                      </a: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E4. Campaña de promoción parroquial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Plan promocional</a:t>
                      </a:r>
                      <a:endParaRPr lang="es-EC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Junta parroquial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Profesional en redes sociales y páginas web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Ministerio de turismo</a:t>
                      </a: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687616" y="260648"/>
            <a:ext cx="313285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Camping  en el parque metropolitano de la Armenia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Imagen" descr="caming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9912" y="1628800"/>
            <a:ext cx="4968552" cy="41764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22" name="Picture 2" descr="http://1.bp.blogspot.com/-ypek9cIDi0E/UcCxhHj8lzI/AAAAAAAAAOY/A_gHYTrXbnE/s1600/reuni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42183">
            <a:off x="539552" y="1340768"/>
            <a:ext cx="2376264" cy="158615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24" name="Picture 4" descr="http://depsicologia.com/wp-content/uploads/aprobado_thumb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3356992"/>
            <a:ext cx="1512168" cy="1512168"/>
          </a:xfrm>
          <a:prstGeom prst="rect">
            <a:avLst/>
          </a:prstGeom>
          <a:noFill/>
        </p:spPr>
      </p:pic>
      <p:grpSp>
        <p:nvGrpSpPr>
          <p:cNvPr id="12" name="11 Grupo"/>
          <p:cNvGrpSpPr/>
          <p:nvPr/>
        </p:nvGrpSpPr>
        <p:grpSpPr>
          <a:xfrm>
            <a:off x="1043608" y="5085184"/>
            <a:ext cx="2411829" cy="1008112"/>
            <a:chOff x="1043608" y="5085184"/>
            <a:chExt cx="2411829" cy="100811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0728" name="Picture 8" descr="http://www.lanuevanoticia.com/wp-content/uploads/2013/07/facebook.jpg"/>
            <p:cNvPicPr>
              <a:picLocks noChangeAspect="1" noChangeArrowheads="1"/>
            </p:cNvPicPr>
            <p:nvPr/>
          </p:nvPicPr>
          <p:blipFill>
            <a:blip r:embed="rId10" cstate="print"/>
            <a:srcRect l="18006" r="15403"/>
            <a:stretch>
              <a:fillRect/>
            </a:stretch>
          </p:blipFill>
          <p:spPr bwMode="auto">
            <a:xfrm>
              <a:off x="1043608" y="5085184"/>
              <a:ext cx="792088" cy="792088"/>
            </a:xfrm>
            <a:prstGeom prst="rect">
              <a:avLst/>
            </a:prstGeom>
            <a:noFill/>
          </p:spPr>
        </p:pic>
        <p:pic>
          <p:nvPicPr>
            <p:cNvPr id="30730" name="Picture 10" descr="http://www.educoporti.es/wp-content/uploads/2013/10/wwwonlin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51720" y="5157192"/>
              <a:ext cx="1403717" cy="936104"/>
            </a:xfrm>
            <a:prstGeom prst="rect">
              <a:avLst/>
            </a:prstGeom>
            <a:noFill/>
          </p:spPr>
        </p:pic>
      </p:grpSp>
      <p:sp>
        <p:nvSpPr>
          <p:cNvPr id="10" name="9 Flecha curvada hacia abajo"/>
          <p:cNvSpPr/>
          <p:nvPr/>
        </p:nvSpPr>
        <p:spPr>
          <a:xfrm rot="7054233" flipH="1">
            <a:off x="2508894" y="2724697"/>
            <a:ext cx="1918685" cy="580129"/>
          </a:xfrm>
          <a:prstGeom prst="curved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7410" name="Picture 2" descr="http://f6.mb-content.com/pictures/583/73/3/373583_GRGAYEEWVAHKJXX.jpg"/>
          <p:cNvPicPr>
            <a:picLocks noChangeAspect="1" noChangeArrowheads="1"/>
          </p:cNvPicPr>
          <p:nvPr/>
        </p:nvPicPr>
        <p:blipFill>
          <a:blip r:embed="rId12" cstate="print"/>
          <a:srcRect t="17182" b="14092"/>
          <a:stretch>
            <a:fillRect/>
          </a:stretch>
        </p:blipFill>
        <p:spPr bwMode="auto">
          <a:xfrm rot="21087474">
            <a:off x="3247330" y="1087132"/>
            <a:ext cx="1777802" cy="915063"/>
          </a:xfrm>
          <a:prstGeom prst="rect">
            <a:avLst/>
          </a:prstGeom>
          <a:noFill/>
        </p:spPr>
      </p:pic>
      <p:sp>
        <p:nvSpPr>
          <p:cNvPr id="13" name="12 Flecha curvada hacia abajo"/>
          <p:cNvSpPr/>
          <p:nvPr/>
        </p:nvSpPr>
        <p:spPr>
          <a:xfrm rot="15280896" flipH="1">
            <a:off x="563451" y="3354921"/>
            <a:ext cx="964128" cy="486470"/>
          </a:xfrm>
          <a:prstGeom prst="curved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Flecha curvada hacia abajo"/>
          <p:cNvSpPr/>
          <p:nvPr/>
        </p:nvSpPr>
        <p:spPr>
          <a:xfrm rot="962554">
            <a:off x="5148064" y="1340768"/>
            <a:ext cx="1224136" cy="432048"/>
          </a:xfrm>
          <a:prstGeom prst="curved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14 Flecha curvada hacia abajo"/>
          <p:cNvSpPr/>
          <p:nvPr/>
        </p:nvSpPr>
        <p:spPr>
          <a:xfrm rot="10260840">
            <a:off x="3434168" y="5899152"/>
            <a:ext cx="1224136" cy="279238"/>
          </a:xfrm>
          <a:prstGeom prst="curved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1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687616" y="260648"/>
            <a:ext cx="3132856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Ferias gastronómicas en diferentes barrios de Conocoto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 Imagen" descr="feria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1513" y="1268760"/>
            <a:ext cx="4392487" cy="331236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6" name="5 Grupo"/>
          <p:cNvGrpSpPr/>
          <p:nvPr/>
        </p:nvGrpSpPr>
        <p:grpSpPr>
          <a:xfrm rot="21415914">
            <a:off x="1932953" y="1116558"/>
            <a:ext cx="2411829" cy="1008112"/>
            <a:chOff x="1043608" y="5085184"/>
            <a:chExt cx="2411829" cy="1008112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7" name="Picture 8" descr="http://www.lanuevanoticia.com/wp-content/uploads/2013/07/facebook.jpg"/>
            <p:cNvPicPr>
              <a:picLocks noChangeAspect="1" noChangeArrowheads="1"/>
            </p:cNvPicPr>
            <p:nvPr/>
          </p:nvPicPr>
          <p:blipFill>
            <a:blip r:embed="rId8" cstate="print"/>
            <a:srcRect l="18006" r="15403"/>
            <a:stretch>
              <a:fillRect/>
            </a:stretch>
          </p:blipFill>
          <p:spPr bwMode="auto">
            <a:xfrm>
              <a:off x="1043608" y="5085184"/>
              <a:ext cx="792088" cy="792088"/>
            </a:xfrm>
            <a:prstGeom prst="rect">
              <a:avLst/>
            </a:prstGeom>
            <a:noFill/>
          </p:spPr>
        </p:pic>
        <p:pic>
          <p:nvPicPr>
            <p:cNvPr id="8" name="Picture 10" descr="http://www.educoporti.es/wp-content/uploads/2013/10/wwwonlin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51720" y="5157192"/>
              <a:ext cx="1403717" cy="936104"/>
            </a:xfrm>
            <a:prstGeom prst="rect">
              <a:avLst/>
            </a:prstGeom>
            <a:noFill/>
          </p:spPr>
        </p:pic>
      </p:grpSp>
      <p:pic>
        <p:nvPicPr>
          <p:cNvPr id="31746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204289">
            <a:off x="334301" y="926345"/>
            <a:ext cx="1023278" cy="994499"/>
          </a:xfrm>
          <a:prstGeom prst="rect">
            <a:avLst/>
          </a:prstGeom>
          <a:noFill/>
        </p:spPr>
      </p:pic>
      <p:pic>
        <p:nvPicPr>
          <p:cNvPr id="31748" name="Picture 4" descr="http://img002.adimg.com/ImgAd/2008/10/12/208449/renta-de-carpas-para-ferias-y-festivales-650-pesos-evento_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4725144"/>
            <a:ext cx="1584177" cy="124754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10 Flecha curvada hacia abajo"/>
          <p:cNvSpPr/>
          <p:nvPr/>
        </p:nvSpPr>
        <p:spPr>
          <a:xfrm rot="11352060" flipH="1">
            <a:off x="4552673" y="5224506"/>
            <a:ext cx="1610929" cy="521663"/>
          </a:xfrm>
          <a:prstGeom prst="curved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Flecha izquierda y derecha"/>
          <p:cNvSpPr/>
          <p:nvPr/>
        </p:nvSpPr>
        <p:spPr>
          <a:xfrm>
            <a:off x="4644008" y="1628800"/>
            <a:ext cx="1008112" cy="216024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curvada hacia abajo"/>
          <p:cNvSpPr/>
          <p:nvPr/>
        </p:nvSpPr>
        <p:spPr>
          <a:xfrm rot="21204731" flipH="1">
            <a:off x="1201516" y="824419"/>
            <a:ext cx="1058441" cy="303123"/>
          </a:xfrm>
          <a:prstGeom prst="curved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2</a:t>
            </a:r>
            <a:endParaRPr lang="es-EC" dirty="0"/>
          </a:p>
        </p:txBody>
      </p:sp>
      <p:pic>
        <p:nvPicPr>
          <p:cNvPr id="15" name="14 Imagen"/>
          <p:cNvPicPr/>
          <p:nvPr/>
        </p:nvPicPr>
        <p:blipFill>
          <a:blip r:embed="rId12" cstate="print"/>
          <a:srcRect l="34455" t="13360" r="34465" b="9206"/>
          <a:stretch>
            <a:fillRect/>
          </a:stretch>
        </p:blipFill>
        <p:spPr bwMode="auto">
          <a:xfrm>
            <a:off x="683568" y="2276872"/>
            <a:ext cx="29523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687616" y="260648"/>
            <a:ext cx="3132856" cy="64633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Concurso fotográfico Conocoto a través Del lente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 cstate="print"/>
          <a:srcRect l="20196" t="23250" r="53239" b="28516"/>
          <a:stretch>
            <a:fillRect/>
          </a:stretch>
        </p:blipFill>
        <p:spPr bwMode="auto">
          <a:xfrm>
            <a:off x="5580112" y="1052736"/>
            <a:ext cx="345638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4725144"/>
            <a:ext cx="1300312" cy="126374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://1.bp.blogspot.com/-ypek9cIDi0E/UcCxhHj8lzI/AAAAAAAAAOY/A_gHYTrXbnE/s1600/reun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4869160"/>
            <a:ext cx="1726035" cy="115212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8" name="7 Grupo"/>
          <p:cNvGrpSpPr/>
          <p:nvPr/>
        </p:nvGrpSpPr>
        <p:grpSpPr>
          <a:xfrm>
            <a:off x="7524328" y="1052736"/>
            <a:ext cx="1008112" cy="360040"/>
            <a:chOff x="1043608" y="5085184"/>
            <a:chExt cx="2411829" cy="1008112"/>
          </a:xfrm>
        </p:grpSpPr>
        <p:pic>
          <p:nvPicPr>
            <p:cNvPr id="9" name="Picture 8" descr="http://www.lanuevanoticia.com/wp-content/uploads/2013/07/facebook.jpg"/>
            <p:cNvPicPr>
              <a:picLocks noChangeAspect="1" noChangeArrowheads="1"/>
            </p:cNvPicPr>
            <p:nvPr/>
          </p:nvPicPr>
          <p:blipFill>
            <a:blip r:embed="rId10" cstate="print"/>
            <a:srcRect l="18006" r="15403"/>
            <a:stretch>
              <a:fillRect/>
            </a:stretch>
          </p:blipFill>
          <p:spPr bwMode="auto">
            <a:xfrm>
              <a:off x="1043608" y="5085184"/>
              <a:ext cx="792088" cy="792088"/>
            </a:xfrm>
            <a:prstGeom prst="rect">
              <a:avLst/>
            </a:prstGeom>
            <a:noFill/>
          </p:spPr>
        </p:pic>
        <p:pic>
          <p:nvPicPr>
            <p:cNvPr id="10" name="Picture 10" descr="http://www.educoporti.es/wp-content/uploads/2013/10/wwwonlin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51720" y="5157192"/>
              <a:ext cx="1403717" cy="936104"/>
            </a:xfrm>
            <a:prstGeom prst="rect">
              <a:avLst/>
            </a:prstGeom>
            <a:noFill/>
          </p:spPr>
        </p:pic>
      </p:grpSp>
      <p:pic>
        <p:nvPicPr>
          <p:cNvPr id="32774" name="Picture 6" descr="http://www.peregranados.cat/imatges/album_ejemplo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622" y="4869160"/>
            <a:ext cx="1870090" cy="141277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8" descr="http://www.elpais.com.do/noticia/wp-content/uploads/2013/01/DOLARES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4653136"/>
            <a:ext cx="1608864" cy="165618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13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3</a:t>
            </a:r>
            <a:endParaRPr lang="es-EC" dirty="0"/>
          </a:p>
        </p:txBody>
      </p:sp>
      <p:sp>
        <p:nvSpPr>
          <p:cNvPr id="15" name="14 Flecha curvada hacia abajo"/>
          <p:cNvSpPr/>
          <p:nvPr/>
        </p:nvSpPr>
        <p:spPr>
          <a:xfrm>
            <a:off x="4572000" y="836712"/>
            <a:ext cx="1008112" cy="2160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15 Flecha curvada hacia abajo"/>
          <p:cNvSpPr/>
          <p:nvPr/>
        </p:nvSpPr>
        <p:spPr>
          <a:xfrm rot="6839613">
            <a:off x="7989543" y="4966137"/>
            <a:ext cx="1008112" cy="2544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16 Flecha izquierda"/>
          <p:cNvSpPr/>
          <p:nvPr/>
        </p:nvSpPr>
        <p:spPr>
          <a:xfrm>
            <a:off x="5868144" y="5445224"/>
            <a:ext cx="576064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izquierda"/>
          <p:cNvSpPr/>
          <p:nvPr/>
        </p:nvSpPr>
        <p:spPr>
          <a:xfrm>
            <a:off x="3635896" y="5517232"/>
            <a:ext cx="576064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izquierda"/>
          <p:cNvSpPr/>
          <p:nvPr/>
        </p:nvSpPr>
        <p:spPr>
          <a:xfrm>
            <a:off x="1835696" y="5949280"/>
            <a:ext cx="576064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19 Imagen"/>
          <p:cNvPicPr/>
          <p:nvPr/>
        </p:nvPicPr>
        <p:blipFill>
          <a:blip r:embed="rId14" cstate="print"/>
          <a:srcRect l="18980" t="13360" r="19466" b="8502"/>
          <a:stretch>
            <a:fillRect/>
          </a:stretch>
        </p:blipFill>
        <p:spPr bwMode="auto">
          <a:xfrm>
            <a:off x="251521" y="836712"/>
            <a:ext cx="518457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191683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Generalidades de la parroquia de Conocoto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Análisis situacional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Investigación de mercados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Plan de promoción 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112474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759624" y="116632"/>
            <a:ext cx="3132856" cy="14773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Alianzas con las antiguas haciendas turísticas de Conocoto, para dar a conocer la historia y cultura de Conocoto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www.clave.com.ec/frontEnd/images/objetos/Untitled_Panorama1_20101018025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068" y="2075868"/>
            <a:ext cx="4002866" cy="23546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3796" name="Picture 4" descr="http://www.clave.com.ec/frontEnd/images/objetos/dal_0745_20101018030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708920"/>
            <a:ext cx="3927152" cy="253628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3798" name="Picture 6" descr="http://soniarujas.com/wp-content/uploads/2013/03/ALIANZA-600x4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059832" y="4725144"/>
            <a:ext cx="2916324" cy="19442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2" descr="http://1.bp.blogspot.com/-ypek9cIDi0E/UcCxhHj8lzI/AAAAAAAAAOY/A_gHYTrXbnE/s1600/reuni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908720"/>
            <a:ext cx="1800200" cy="120163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8 CuadroTexto"/>
          <p:cNvSpPr txBox="1"/>
          <p:nvPr/>
        </p:nvSpPr>
        <p:spPr>
          <a:xfrm rot="20298010">
            <a:off x="951162" y="2041882"/>
            <a:ext cx="77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Déan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 rot="1457393">
            <a:off x="6819655" y="22538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Pisingalli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4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8424936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67544" y="764704"/>
            <a:ext cx="3960440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Capacitaciones en el infocentro, hacia el personal encargado del mantenimiento y cuidado de los atractivos turísticos de Conocoto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72000" y="908720"/>
            <a:ext cx="4176464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Mantenimiento de  espacios culturales y parques, para realización de eventos en general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images02.olx-st.com/ui/15/54/97/1381409480_554424797_1-Fotos-de--Disenamos-e-Impartimos-Capacitaciones-In-Hous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645024"/>
            <a:ext cx="3454541" cy="23042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0" name="Picture 4" descr="http://www.elcomercio.com/quito/Sucre-Conocoto-congestion-Viviana-Macias_ECMIMA20140401_0047_4.jpg"/>
          <p:cNvPicPr>
            <a:picLocks noChangeAspect="1" noChangeArrowheads="1"/>
          </p:cNvPicPr>
          <p:nvPr/>
        </p:nvPicPr>
        <p:blipFill>
          <a:blip r:embed="rId8" cstate="print"/>
          <a:srcRect l="40238" t="1718" r="25620" b="62200"/>
          <a:stretch>
            <a:fillRect/>
          </a:stretch>
        </p:blipFill>
        <p:spPr bwMode="auto">
          <a:xfrm rot="21063249">
            <a:off x="827584" y="1772816"/>
            <a:ext cx="2016224" cy="151216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2" name="Picture 6" descr="http://fotos.lahora.com.ec/cache/b/bb/bbe/bbec/mantenimiento-de-parques--2011097072639-bbec2fbbfa190eb01c44f8659da0337a.jpg"/>
          <p:cNvPicPr>
            <a:picLocks noChangeAspect="1" noChangeArrowheads="1"/>
          </p:cNvPicPr>
          <p:nvPr/>
        </p:nvPicPr>
        <p:blipFill>
          <a:blip r:embed="rId9" cstate="print"/>
          <a:srcRect r="1001" b="19001"/>
          <a:stretch>
            <a:fillRect/>
          </a:stretch>
        </p:blipFill>
        <p:spPr bwMode="auto">
          <a:xfrm>
            <a:off x="4670824" y="3069683"/>
            <a:ext cx="2112234" cy="28083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 descr="http://1.bp.blogspot.com/-ypek9cIDi0E/UcCxhHj8lzI/AAAAAAAAAOY/A_gHYTrXbnE/s1600/reuni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997462">
            <a:off x="6637127" y="1838083"/>
            <a:ext cx="1621124" cy="10821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8" descr="http://www.lanuevanoticia.com/wp-content/uploads/2013/07/facebook.jpg"/>
          <p:cNvPicPr>
            <a:picLocks noChangeAspect="1" noChangeArrowheads="1"/>
          </p:cNvPicPr>
          <p:nvPr/>
        </p:nvPicPr>
        <p:blipFill>
          <a:blip r:embed="rId11" cstate="print"/>
          <a:srcRect l="18006" r="15403"/>
          <a:stretch>
            <a:fillRect/>
          </a:stretch>
        </p:blipFill>
        <p:spPr bwMode="auto">
          <a:xfrm>
            <a:off x="7094212" y="4024624"/>
            <a:ext cx="589696" cy="720387"/>
          </a:xfrm>
          <a:prstGeom prst="rect">
            <a:avLst/>
          </a:prstGeom>
          <a:noFill/>
        </p:spPr>
      </p:pic>
      <p:pic>
        <p:nvPicPr>
          <p:cNvPr id="11" name="Picture 10" descr="http://www.educoporti.es/wp-content/uploads/2013/10/wwwonlin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65838" y="3552583"/>
            <a:ext cx="1045043" cy="851366"/>
          </a:xfrm>
          <a:prstGeom prst="rect">
            <a:avLst/>
          </a:prstGeom>
          <a:noFill/>
        </p:spPr>
      </p:pic>
      <p:pic>
        <p:nvPicPr>
          <p:cNvPr id="34824" name="Picture 8" descr="http://definicionesdepalabras.com/wp-content/uploads/2011/03/CRONOGRAM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7864" y="1556792"/>
            <a:ext cx="1824202" cy="136815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12 Flecha curvada hacia arriba"/>
          <p:cNvSpPr/>
          <p:nvPr/>
        </p:nvSpPr>
        <p:spPr>
          <a:xfrm rot="20123658">
            <a:off x="7020272" y="5085184"/>
            <a:ext cx="1080120" cy="504056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4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8424936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987824" y="836712"/>
            <a:ext cx="424847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Campeonato del juego “pelota de mano”, en conjunto con otras parroquias del DMQ.</a:t>
            </a:r>
            <a:endParaRPr lang="es-EC" sz="1600" dirty="0"/>
          </a:p>
        </p:txBody>
      </p:sp>
      <p:pic>
        <p:nvPicPr>
          <p:cNvPr id="35844" name="Picture 4" descr="http://conocoto.gob.ec/images/Via-Panzaleo-II_TRAMOfoto_2_cop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14970">
            <a:off x="470099" y="1446546"/>
            <a:ext cx="2553476" cy="191510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5846" name="Picture 6" descr="http://www.elnorte.ec/imagenes/2011/puroneque/04/19/23f3.jpg"/>
          <p:cNvPicPr>
            <a:picLocks noChangeAspect="1" noChangeArrowheads="1"/>
          </p:cNvPicPr>
          <p:nvPr/>
        </p:nvPicPr>
        <p:blipFill>
          <a:blip r:embed="rId8" cstate="print"/>
          <a:srcRect r="2517" b="14595"/>
          <a:stretch>
            <a:fillRect/>
          </a:stretch>
        </p:blipFill>
        <p:spPr bwMode="auto">
          <a:xfrm>
            <a:off x="1619672" y="3573016"/>
            <a:ext cx="4126251" cy="267934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8 Imagen" descr="http://www.kopas.es/2785-2810-thickbox_default/trofeos-de-pelota-mano.jpg"/>
          <p:cNvPicPr/>
          <p:nvPr/>
        </p:nvPicPr>
        <p:blipFill>
          <a:blip r:embed="rId9" cstate="print"/>
          <a:srcRect l="19149" r="23404"/>
          <a:stretch>
            <a:fillRect/>
          </a:stretch>
        </p:blipFill>
        <p:spPr bwMode="auto">
          <a:xfrm flipH="1">
            <a:off x="6372200" y="1628800"/>
            <a:ext cx="19442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89969">
            <a:off x="3691990" y="1693189"/>
            <a:ext cx="1479987" cy="14383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7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2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8424936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23528" y="908720"/>
            <a:ext cx="424847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Talleres de danza y comida tradicional de Conocoto a realizarse en los centros culturales</a:t>
            </a:r>
            <a:endParaRPr lang="es-EC" sz="1600" dirty="0"/>
          </a:p>
        </p:txBody>
      </p:sp>
      <p:pic>
        <p:nvPicPr>
          <p:cNvPr id="36866" name="Picture 2" descr="http://3.bp.blogspot.com/-dcHo6KlAZJ8/TflkoGA_ljI/AAAAAAAAC60/DQy7AUl5SC8/s1600/IMG_13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4004">
            <a:off x="1858217" y="1794734"/>
            <a:ext cx="1214978" cy="91123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6868" name="Picture 4" descr="http://www.solococina.es/wp-content/uploads/2010/07/Solococina.jpg"/>
          <p:cNvPicPr>
            <a:picLocks noChangeAspect="1" noChangeArrowheads="1"/>
          </p:cNvPicPr>
          <p:nvPr/>
        </p:nvPicPr>
        <p:blipFill>
          <a:blip r:embed="rId8" cstate="print"/>
          <a:srcRect r="-499" b="29197"/>
          <a:stretch>
            <a:fillRect/>
          </a:stretch>
        </p:blipFill>
        <p:spPr bwMode="auto">
          <a:xfrm rot="20806891">
            <a:off x="342566" y="1697509"/>
            <a:ext cx="1341045" cy="951709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89969">
            <a:off x="3268097" y="1698697"/>
            <a:ext cx="1007740" cy="979398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2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 rot="2387222">
            <a:off x="4005671" y="175555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15 a </a:t>
            </a:r>
          </a:p>
          <a:p>
            <a:pPr algn="ctr"/>
            <a:r>
              <a:rPr lang="es-EC" dirty="0" smtClean="0"/>
              <a:t>45 años</a:t>
            </a:r>
            <a:endParaRPr lang="es-EC" dirty="0"/>
          </a:p>
        </p:txBody>
      </p:sp>
      <p:pic>
        <p:nvPicPr>
          <p:cNvPr id="13" name="12 Imagen"/>
          <p:cNvPicPr/>
          <p:nvPr/>
        </p:nvPicPr>
        <p:blipFill>
          <a:blip r:embed="rId10" cstate="print"/>
          <a:srcRect l="34455" t="12551" r="34465" b="8395"/>
          <a:stretch>
            <a:fillRect/>
          </a:stretch>
        </p:blipFill>
        <p:spPr bwMode="auto">
          <a:xfrm>
            <a:off x="5292080" y="908720"/>
            <a:ext cx="33843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11" cstate="print"/>
          <a:srcRect l="19207" t="12955" r="19091" b="8502"/>
          <a:stretch>
            <a:fillRect/>
          </a:stretch>
        </p:blipFill>
        <p:spPr bwMode="auto">
          <a:xfrm>
            <a:off x="395536" y="2951296"/>
            <a:ext cx="4627422" cy="321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687616" y="188640"/>
            <a:ext cx="3132856" cy="64633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Rediseño de la página web y redes sociales de Conocoto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7" cstate="print"/>
          <a:srcRect l="23358" t="25541" r="18126" b="27922"/>
          <a:stretch>
            <a:fillRect/>
          </a:stretch>
        </p:blipFill>
        <p:spPr bwMode="auto">
          <a:xfrm>
            <a:off x="4427984" y="1124744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4 Imagen"/>
          <p:cNvPicPr/>
          <p:nvPr/>
        </p:nvPicPr>
        <p:blipFill>
          <a:blip r:embed="rId8" cstate="print"/>
          <a:srcRect l="32948" t="22433" r="37093" b="8745"/>
          <a:stretch>
            <a:fillRect/>
          </a:stretch>
        </p:blipFill>
        <p:spPr bwMode="auto">
          <a:xfrm>
            <a:off x="251520" y="692696"/>
            <a:ext cx="3969551" cy="574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890" name="Picture 2" descr="http://weknowmemes.com/wp-content/uploads/2011/12/Periodic-table-of-Meme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3789040"/>
            <a:ext cx="3512227" cy="21512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6 Flecha curvada hacia la izquierda"/>
          <p:cNvSpPr/>
          <p:nvPr/>
        </p:nvSpPr>
        <p:spPr>
          <a:xfrm rot="4503584">
            <a:off x="4521056" y="5661463"/>
            <a:ext cx="388496" cy="108730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 1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687616" y="188640"/>
            <a:ext cx="3132856" cy="36933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Gira de medios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21" name="Picture 9" descr="http://primiux.com/images/gama-t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3245" y="2990580"/>
            <a:ext cx="2325621" cy="17442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923" name="Picture 11" descr="http://primiux.com/images/teleam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006" y="1108535"/>
            <a:ext cx="2156716" cy="233188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925" name="Picture 13" descr="http://www.tctelevision.com/sites/default/files/pictures/headers/noticier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4275" y="5069025"/>
            <a:ext cx="3456384" cy="89688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15 Imagen" descr="http://2.bp.blogspot.com/_77tnODPlY8A/ShLwrvb3jGI/AAAAAAAAEw0/vT8pBFxdkeA/s320/picante_cuy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82639">
            <a:off x="3643098" y="1033245"/>
            <a:ext cx="1536509" cy="126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16 Imagen" descr="http://peru.travelguia.net/wp-content/uploads/2009/06/las-humitas-dulces-o-saladas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260276">
            <a:off x="4994378" y="2924513"/>
            <a:ext cx="1402540" cy="133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17 Imagen" descr="http://colombiain.files.wordpress.com/2011/11/3353154703_8b0aa7e50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06380">
            <a:off x="5198055" y="1377750"/>
            <a:ext cx="137593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" name="18 Imagen" descr="http://razafolklorica.com/blog/wp-content/uploads/2013/11/empanadasantiague%C3%B1a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1863018" flipV="1">
            <a:off x="4733359" y="4420438"/>
            <a:ext cx="15121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0272" y="3356991"/>
            <a:ext cx="1584176" cy="225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7020272" y="1052736"/>
            <a:ext cx="15364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 rot="20650561">
            <a:off x="3142628" y="76572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Cariucho de Cuy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 rot="20811636">
            <a:off x="4384759" y="274666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Chiuil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 rot="615287">
            <a:off x="5580112" y="10527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Champus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 rot="966069">
            <a:off x="4450953" y="570969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Empanadas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518457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687616" y="188640"/>
            <a:ext cx="3132856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Campaña publicitaria de la parroquia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72008" y="720080"/>
            <a:ext cx="5148064" cy="5805264"/>
            <a:chOff x="611560" y="1391750"/>
            <a:chExt cx="4896544" cy="5466250"/>
          </a:xfrm>
        </p:grpSpPr>
        <p:pic>
          <p:nvPicPr>
            <p:cNvPr id="39940" name="Picture 4" descr="http://thumbs.dreamstime.com/z/valla-publicitaria-vac%C3%ADa-del-anuncio-14705154.jpg"/>
            <p:cNvPicPr>
              <a:picLocks noChangeAspect="1" noChangeArrowheads="1"/>
            </p:cNvPicPr>
            <p:nvPr/>
          </p:nvPicPr>
          <p:blipFill>
            <a:blip r:embed="rId7" cstate="print"/>
            <a:srcRect l="10026" t="5264" r="9699" b="9859"/>
            <a:stretch>
              <a:fillRect/>
            </a:stretch>
          </p:blipFill>
          <p:spPr bwMode="auto">
            <a:xfrm>
              <a:off x="611560" y="1391750"/>
              <a:ext cx="4896544" cy="5466250"/>
            </a:xfrm>
            <a:prstGeom prst="rect">
              <a:avLst/>
            </a:prstGeom>
            <a:noFill/>
          </p:spPr>
        </p:pic>
        <p:pic>
          <p:nvPicPr>
            <p:cNvPr id="6" name="36 Imagen" descr="valla.pn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576" y="2060848"/>
              <a:ext cx="4608512" cy="2520280"/>
            </a:xfrm>
            <a:prstGeom prst="rect">
              <a:avLst/>
            </a:prstGeom>
          </p:spPr>
        </p:pic>
      </p:grpSp>
      <p:pic>
        <p:nvPicPr>
          <p:cNvPr id="8" name="37 Imagen" descr="señ.png"/>
          <p:cNvPicPr/>
          <p:nvPr/>
        </p:nvPicPr>
        <p:blipFill>
          <a:blip r:embed="rId9" cstate="print"/>
          <a:srcRect b="19355"/>
          <a:stretch>
            <a:fillRect/>
          </a:stretch>
        </p:blipFill>
        <p:spPr>
          <a:xfrm>
            <a:off x="5364088" y="1340768"/>
            <a:ext cx="3528392" cy="432048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 rot="1363537">
            <a:off x="3419872" y="50851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Puente 8</a:t>
            </a:r>
          </a:p>
          <a:p>
            <a:r>
              <a:rPr lang="es-EC" b="1" dirty="0" smtClean="0"/>
              <a:t>Antigua vía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410445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860032" y="188640"/>
            <a:ext cx="3960440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Alianza estratégica con el Ministerio del Turismo para que incentiven al turismo parroquial.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755576" y="1340768"/>
            <a:ext cx="7560840" cy="4968552"/>
            <a:chOff x="467544" y="1196752"/>
            <a:chExt cx="7560840" cy="496855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3040" t="8485" r="15052" b="6250"/>
            <a:stretch>
              <a:fillRect/>
            </a:stretch>
          </p:blipFill>
          <p:spPr bwMode="auto">
            <a:xfrm>
              <a:off x="467544" y="1196752"/>
              <a:ext cx="7560840" cy="496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Rectángulo"/>
            <p:cNvSpPr/>
            <p:nvPr/>
          </p:nvSpPr>
          <p:spPr>
            <a:xfrm>
              <a:off x="3491880" y="2276872"/>
              <a:ext cx="4464496" cy="273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6" name="5 Grupo"/>
            <p:cNvGrpSpPr/>
            <p:nvPr/>
          </p:nvGrpSpPr>
          <p:grpSpPr>
            <a:xfrm>
              <a:off x="3563888" y="2348880"/>
              <a:ext cx="4320480" cy="2448272"/>
              <a:chOff x="251520" y="1052736"/>
              <a:chExt cx="8568953" cy="4536504"/>
            </a:xfrm>
          </p:grpSpPr>
          <p:pic>
            <p:nvPicPr>
              <p:cNvPr id="7" name="Picture 3" descr="C:\Users\vasj1_000\Desktop\tesis mia\capitulos bienn de la tesisi\cap6\promocion conocoot\conocoto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1520" y="1052736"/>
                <a:ext cx="4392488" cy="4464496"/>
              </a:xfrm>
              <a:prstGeom prst="rect">
                <a:avLst/>
              </a:prstGeom>
              <a:noFill/>
            </p:spPr>
          </p:pic>
          <p:pic>
            <p:nvPicPr>
              <p:cNvPr id="8" name="Picture 4" descr="http://www.quito.com.ec/parroquias/images/galerias/conocoto/conocoto-2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4860033" y="2504680"/>
                <a:ext cx="1914724" cy="14611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6" descr="http://www.epmmop.gob.ec/epmmop/images/stories/img_k2/Parques_metropolitanos_23_07_2013_4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 bwMode="auto">
              <a:xfrm>
                <a:off x="6876257" y="2504679"/>
                <a:ext cx="1944216" cy="14611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11" descr="C:\Users\vasj1_000\Desktop\tesis mia\videos y fotos conocoto\DSC01584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b="18750"/>
              <a:stretch>
                <a:fillRect/>
              </a:stretch>
            </p:blipFill>
            <p:spPr bwMode="auto">
              <a:xfrm>
                <a:off x="6876257" y="1124744"/>
                <a:ext cx="1944216" cy="12987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8" descr="http://3.bp.blogspot.com/-30BIqyXQdoU/Utk59xCzHmI/AAAAAAAACCg/mjnEQosdEQI/s1600/image001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 bwMode="auto">
              <a:xfrm>
                <a:off x="4860032" y="4128132"/>
                <a:ext cx="1944216" cy="14611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11 Imagen" descr="http://www.elpopular.com.ec/wp-content/uploads/2013/11/8-Nuevas-rutas-en-el-Parque-Metropolitano-del-Sur.gif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 bwMode="auto">
              <a:xfrm>
                <a:off x="6876256" y="4128132"/>
                <a:ext cx="1944216" cy="14611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12 Imagen" descr="C:\Users\vasj1_000\AppData\Local\Microsoft\Windows\Temporary Internet Files\Content.Word\DSC01576.jpg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 bwMode="auto">
              <a:xfrm>
                <a:off x="4860032" y="1124744"/>
                <a:ext cx="1872207" cy="12961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14 Rectángulo"/>
            <p:cNvSpPr/>
            <p:nvPr/>
          </p:nvSpPr>
          <p:spPr>
            <a:xfrm>
              <a:off x="3491880" y="2052137"/>
              <a:ext cx="379482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3200" b="1" cap="none" spc="0" dirty="0" smtClean="0">
                  <a:ln w="11430">
                    <a:solidFill>
                      <a:sysClr val="windowText" lastClr="000000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Turismo en Conocoto</a:t>
              </a:r>
              <a:endParaRPr lang="es-ES" sz="3200" b="1" cap="none" spc="0" dirty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4104456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44016"/>
            <a:ext cx="2987824" cy="548680"/>
          </a:xfrm>
          <a:prstGeom prst="rect">
            <a:avLst/>
          </a:prstGeom>
          <a:noFill/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8" cstate="print"/>
          <a:srcRect l="35139" t="25219" r="31102" b="13751"/>
          <a:stretch>
            <a:fillRect/>
          </a:stretch>
        </p:blipFill>
        <p:spPr bwMode="auto">
          <a:xfrm>
            <a:off x="467544" y="761704"/>
            <a:ext cx="5256584" cy="547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http://organizatuhogaryvivefeliz.com/blog/wp-content/uploads/2011/03/Presupuesto-familiar-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1052736"/>
            <a:ext cx="253284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191683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Generalidades de la parroquia de Conocoto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Análisis situacional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Investigación de mercados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Plan de promoción 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90872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Diagrama"/>
          <p:cNvGraphicFramePr/>
          <p:nvPr/>
        </p:nvGraphicFramePr>
        <p:xfrm>
          <a:off x="395536" y="188640"/>
          <a:ext cx="496855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pSp>
        <p:nvGrpSpPr>
          <p:cNvPr id="17" name="16 Grupo"/>
          <p:cNvGrpSpPr/>
          <p:nvPr/>
        </p:nvGrpSpPr>
        <p:grpSpPr>
          <a:xfrm>
            <a:off x="251520" y="1052736"/>
            <a:ext cx="8568953" cy="4536504"/>
            <a:chOff x="251520" y="1052736"/>
            <a:chExt cx="8568953" cy="4536504"/>
          </a:xfrm>
        </p:grpSpPr>
        <p:pic>
          <p:nvPicPr>
            <p:cNvPr id="1027" name="Picture 3" descr="C:\Users\vasj1_000\Desktop\tesis mia\capitulos bienn de la tesisi\cap6\promocion conocoot\conocot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1520" y="1052736"/>
              <a:ext cx="4392488" cy="4464496"/>
            </a:xfrm>
            <a:prstGeom prst="rect">
              <a:avLst/>
            </a:prstGeom>
            <a:noFill/>
          </p:spPr>
        </p:pic>
        <p:pic>
          <p:nvPicPr>
            <p:cNvPr id="9" name="Picture 4" descr="http://www.quito.com.ec/parroquias/images/galerias/conocoto/conocoto-2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4860033" y="2504680"/>
              <a:ext cx="1914724" cy="1461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6" descr="http://www.epmmop.gob.ec/epmmop/images/stories/img_k2/Parques_metropolitanos_23_07_2013_4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6876257" y="2504679"/>
              <a:ext cx="1944216" cy="1461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1" descr="C:\Users\vasj1_000\Desktop\tesis mia\videos y fotos conocoto\DSC01584.JPG"/>
            <p:cNvPicPr>
              <a:picLocks noChangeAspect="1" noChangeArrowheads="1"/>
            </p:cNvPicPr>
            <p:nvPr/>
          </p:nvPicPr>
          <p:blipFill>
            <a:blip r:embed="rId12" cstate="print"/>
            <a:srcRect b="18750"/>
            <a:stretch>
              <a:fillRect/>
            </a:stretch>
          </p:blipFill>
          <p:spPr bwMode="auto">
            <a:xfrm>
              <a:off x="6876257" y="1124744"/>
              <a:ext cx="1944216" cy="129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8" descr="http://3.bp.blogspot.com/-30BIqyXQdoU/Utk59xCzHmI/AAAAAAAACCg/mjnEQosdEQI/s1600/image001.jpg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4860032" y="4128132"/>
              <a:ext cx="1944216" cy="1461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12 Imagen" descr="http://www.elpopular.com.ec/wp-content/uploads/2013/11/8-Nuevas-rutas-en-el-Parque-Metropolitano-del-Sur.gif"/>
            <p:cNvPicPr/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6876256" y="4128132"/>
              <a:ext cx="1944216" cy="1461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13 Imagen" descr="C:\Users\vasj1_000\AppData\Local\Microsoft\Windows\Temporary Internet Files\Content.Word\DSC01576.jpg"/>
            <p:cNvPicPr/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860032" y="1124744"/>
              <a:ext cx="1872207" cy="12961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14 CuadroTexto"/>
          <p:cNvSpPr txBox="1"/>
          <p:nvPr/>
        </p:nvSpPr>
        <p:spPr>
          <a:xfrm>
            <a:off x="755576" y="56612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Sur-este de Quito</a:t>
            </a:r>
          </a:p>
          <a:p>
            <a:r>
              <a:rPr lang="es-EC" dirty="0" smtClean="0"/>
              <a:t>2° parroquia más poblada 19%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1520" y="692696"/>
            <a:ext cx="4110608" cy="5544616"/>
          </a:xfrm>
        </p:spPr>
        <p:txBody>
          <a:bodyPr>
            <a:noAutofit/>
          </a:bodyPr>
          <a:lstStyle/>
          <a:p>
            <a:pPr algn="just"/>
            <a:r>
              <a:rPr lang="es-ES" sz="1200" dirty="0" smtClean="0"/>
              <a:t>Los conceptos de administración, de marketing, turismo y teorías de comunicación, ayudaron a entender estos temas a fondo, con los cuales se planificaron las estrategias debidas para el plan de promoción.</a:t>
            </a:r>
          </a:p>
          <a:p>
            <a:pPr algn="just"/>
            <a:r>
              <a:rPr lang="es-ES" sz="1200" dirty="0" smtClean="0"/>
              <a:t>El análisis situacional, se concluyó que sus principales amenazas son la competencia: parroquia de Amaguaña visitada por sus fiestas tradicionales, y que Conocoto no cuenta con un plan de mantenimiento y cuidado de sus atractivos turísticos.</a:t>
            </a:r>
            <a:endParaRPr lang="es-EC" sz="1200" b="1" dirty="0" smtClean="0"/>
          </a:p>
          <a:p>
            <a:pPr algn="just">
              <a:buNone/>
            </a:pPr>
            <a:r>
              <a:rPr lang="es-ES" sz="1200" dirty="0" smtClean="0"/>
              <a:t>	Conocoto cuenta con la Junta Parroquial encargada de cumplir necesidades y requerimientos, para lograr el desarrollo, y contar con un nuevo infocentro, el cual permite a las personas acceder a internet gratuito y talleres de desarrollo personal.</a:t>
            </a:r>
          </a:p>
          <a:p>
            <a:pPr algn="just"/>
            <a:r>
              <a:rPr lang="es-ES" sz="1200" dirty="0" smtClean="0"/>
              <a:t>En la investigación de mercados, se pudo constatar que la aceptación para la realización del plan de promoción, fue del 79,1% de los encuestados, el 66,40%, las personas prefieren realizar turismo en familia, siendo sus principales segmentos de mercado personas correspondientes a 15 a 25 y de 36 a 45 años de edad con el 21,4% y 27,1% respectivamente, y que los medios preferidos para la difusión del plan de promoción, son la televisión y el internet.</a:t>
            </a:r>
            <a:endParaRPr lang="es-EC" sz="1200" b="1" dirty="0" smtClean="0"/>
          </a:p>
          <a:p>
            <a:pPr algn="just"/>
            <a:r>
              <a:rPr lang="es-EC" sz="1200" dirty="0" smtClean="0"/>
              <a:t>Para la realización del plan de promoción, se plantearon objetivos, estrategias y proyectos para cada uno, los cuales se enfocaron en resaltar los lugares turísticos que tiene la parroquia y las antiguas costumbres y tradiciones que forman parte de su cultura, también se plantearon actividades, sub actividades y el presupuesto requerido para cumplir con cada objetivo planteado</a:t>
            </a:r>
            <a:endParaRPr lang="es-EC" sz="1200" b="1" dirty="0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6016" y="1124744"/>
            <a:ext cx="4038600" cy="45259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s-ES" dirty="0" smtClean="0"/>
              <a:t>Aplicar la teoría del memes en facebook, ya que es una herramienta donde las personas pueden expresarse de una manera divertida, las anécdotas que presenten en sus visitas a la parroquia de Conocoto, pero es necesario usar el lenguaje de los usuarios para lograr una mayor identificación y uso de la página.</a:t>
            </a:r>
            <a:endParaRPr lang="es-EC" b="1" dirty="0" smtClean="0"/>
          </a:p>
          <a:p>
            <a:pPr algn="just"/>
            <a:r>
              <a:rPr lang="es-ES" dirty="0" smtClean="0"/>
              <a:t>Implementar las estrategias planteadas en la matriz de síntesis de estratégica de áreas ofensivas y defensivas del análisis situacional, ya que contrarrestan las debilidades del ambiente interno y las amenazas del externo, para así fortalecer la estructura organizacional de la Junta Parroquial y aprovechar las oportunidades que se presentan en el sector, de esta manera la parroquia logrará crecer turística y económicamente que es lo que se pretende.</a:t>
            </a:r>
            <a:endParaRPr lang="es-EC" b="1" dirty="0" smtClean="0"/>
          </a:p>
          <a:p>
            <a:pPr algn="just"/>
            <a:r>
              <a:rPr lang="es-ES" dirty="0" smtClean="0"/>
              <a:t>Usar los medios preferidos por los usuarios cuyas edades están comprendidas entre los 15 a 25 y 36 a 45 años con un porcentaje total del 42,5% que son la televisión e internet para la difusión de noticias sobre la parroquia, para que de esta manera se gestione el turismo en familia.</a:t>
            </a:r>
            <a:endParaRPr lang="es-EC" b="1" dirty="0" smtClean="0"/>
          </a:p>
          <a:p>
            <a:pPr algn="just"/>
            <a:r>
              <a:rPr lang="es-ES" dirty="0" smtClean="0"/>
              <a:t>Aplicar el plan de promoción de los atractivos turísticos y culturales de la parroquia de Conocoto, para que de esta manera se incremente el turismo y economía parroquial. </a:t>
            </a:r>
            <a:endParaRPr lang="es-EC" b="1" dirty="0" smtClean="0"/>
          </a:p>
        </p:txBody>
      </p:sp>
      <p:grpSp>
        <p:nvGrpSpPr>
          <p:cNvPr id="8" name="7 Grupo"/>
          <p:cNvGrpSpPr/>
          <p:nvPr/>
        </p:nvGrpSpPr>
        <p:grpSpPr>
          <a:xfrm>
            <a:off x="539552" y="188640"/>
            <a:ext cx="4104456" cy="431894"/>
            <a:chOff x="0" y="76"/>
            <a:chExt cx="4104456" cy="431894"/>
          </a:xfrm>
          <a:scene3d>
            <a:camera prst="orthographicFront"/>
            <a:lightRig rig="flat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0" y="76"/>
              <a:ext cx="4104456" cy="431894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1083" y="21159"/>
              <a:ext cx="4062290" cy="3897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Conclusiones </a:t>
              </a: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4788024" y="188640"/>
            <a:ext cx="4104456" cy="431894"/>
            <a:chOff x="0" y="76"/>
            <a:chExt cx="4104456" cy="431894"/>
          </a:xfrm>
          <a:scene3d>
            <a:camera prst="orthographicFront"/>
            <a:lightRig rig="flat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0" y="76"/>
              <a:ext cx="4104456" cy="431894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21083" y="21159"/>
              <a:ext cx="4062290" cy="3897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Recomendacione</a:t>
              </a:r>
              <a:r>
                <a:rPr lang="es-EC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323528" y="332656"/>
            <a:ext cx="8244344" cy="5521877"/>
            <a:chOff x="323528" y="332656"/>
            <a:chExt cx="8244344" cy="5521877"/>
          </a:xfrm>
        </p:grpSpPr>
        <p:pic>
          <p:nvPicPr>
            <p:cNvPr id="5" name="Picture 4" descr="http://ricardomedinao.files.wordpress.com/2010/10/ecuador-ama-la-vida.png?w=5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916832"/>
              <a:ext cx="2304256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256" y="2204864"/>
              <a:ext cx="1659993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8" descr="http://ued.espe.edu.ec/wp-content/uploads/2012/04/ING_MERCA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40" y="4077072"/>
              <a:ext cx="1835632" cy="1584176"/>
            </a:xfrm>
            <a:prstGeom prst="rect">
              <a:avLst/>
            </a:prstGeom>
            <a:noFill/>
          </p:spPr>
        </p:pic>
        <p:pic>
          <p:nvPicPr>
            <p:cNvPr id="8" name="Picture 4" descr="C:\Users\vasj1_000\Desktop\tesis mia\capitulos bienn de la tesisi\cap6\promocion conocoot\Imagen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620688"/>
              <a:ext cx="2304256" cy="648072"/>
            </a:xfrm>
            <a:prstGeom prst="rect">
              <a:avLst/>
            </a:prstGeom>
            <a:noFill/>
          </p:spPr>
        </p:pic>
        <p:pic>
          <p:nvPicPr>
            <p:cNvPr id="45058" name="Picture 2" descr="http://360.espe.edu.ec/images/Logo%20ESP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76256" y="332656"/>
              <a:ext cx="1672280" cy="1512168"/>
            </a:xfrm>
            <a:prstGeom prst="rect">
              <a:avLst/>
            </a:prstGeom>
            <a:noFill/>
          </p:spPr>
        </p:pic>
        <p:pic>
          <p:nvPicPr>
            <p:cNvPr id="45060" name="Picture 4" descr="http://www.embassyecuador.eu/site/images/Plan%20Nacional%20del%20Buen%20Vivir.bmp"/>
            <p:cNvPicPr>
              <a:picLocks noChangeAspect="1" noChangeArrowheads="1"/>
            </p:cNvPicPr>
            <p:nvPr/>
          </p:nvPicPr>
          <p:blipFill>
            <a:blip r:embed="rId7" cstate="print"/>
            <a:srcRect l="28867" t="17518" r="31233" b="19146"/>
            <a:stretch>
              <a:fillRect/>
            </a:stretch>
          </p:blipFill>
          <p:spPr bwMode="auto">
            <a:xfrm>
              <a:off x="395536" y="3717032"/>
              <a:ext cx="1728192" cy="2137501"/>
            </a:xfrm>
            <a:prstGeom prst="rect">
              <a:avLst/>
            </a:prstGeom>
            <a:noFill/>
          </p:spPr>
        </p:pic>
        <p:pic>
          <p:nvPicPr>
            <p:cNvPr id="45062" name="Picture 6" descr="http://www.gifmania.com/Gif-Animados-Fiestas/Imagenes-Graduacion/Graduado-Saludando-59778.gif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3429000"/>
              <a:ext cx="1511566" cy="2296052"/>
            </a:xfrm>
            <a:prstGeom prst="rect">
              <a:avLst/>
            </a:prstGeom>
            <a:noFill/>
          </p:spPr>
        </p:pic>
        <p:pic>
          <p:nvPicPr>
            <p:cNvPr id="45064" name="Picture 8" descr="http://4.bp.blogspot.com/-IaUjlzD8MZU/TZPE_f_p2nI/AAAAAAAABHo/AudEYFBIT30/s1600/graduacion.gif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47864" y="836712"/>
              <a:ext cx="2592287" cy="25922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395536" y="188640"/>
          <a:ext cx="496855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1124744"/>
            <a:ext cx="7920880" cy="455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395536" y="188640"/>
          <a:ext cx="424847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251520" y="908720"/>
          <a:ext cx="31683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3707904" y="1340768"/>
          <a:ext cx="52565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5292081" y="764704"/>
            <a:ext cx="2232248" cy="503992"/>
            <a:chOff x="0" y="127184"/>
            <a:chExt cx="3168351" cy="57600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8 Rectángulo"/>
            <p:cNvSpPr/>
            <p:nvPr/>
          </p:nvSpPr>
          <p:spPr>
            <a:xfrm>
              <a:off x="0" y="127184"/>
              <a:ext cx="3168351" cy="576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0" y="127184"/>
              <a:ext cx="3168351" cy="576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chemeClr val="tx1"/>
                  </a:solidFill>
                </a:rPr>
                <a:t>Específicos  </a:t>
              </a:r>
              <a:endParaRPr lang="es-EC" sz="2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198884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Generalidades de la parroquia de Conocoto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situacional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Investigación de mercados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Plan de promoción 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112474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/>
        </p:nvGraphicFramePr>
        <p:xfrm>
          <a:off x="395536" y="188640"/>
          <a:ext cx="532859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043608" y="980728"/>
          <a:ext cx="7200800" cy="4896545"/>
        </p:xfrm>
        <a:graphic>
          <a:graphicData uri="http://schemas.openxmlformats.org/drawingml/2006/table">
            <a:tbl>
              <a:tblPr/>
              <a:tblGrid>
                <a:gridCol w="3601300"/>
                <a:gridCol w="3599500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</a:rPr>
                        <a:t>FORTALEZAS</a:t>
                      </a:r>
                      <a:endParaRPr lang="es-EC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 b="1">
                          <a:latin typeface="Times New Roman"/>
                          <a:ea typeface="Times New Roman"/>
                        </a:rPr>
                        <a:t>DEBILIDADES 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La estructura organizacional se mantendrá constituida, ya que el Ing. Manuel Albán fue re-electo presidente de la junta parroquial.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Las obras realizadas en Conocoto no están enfocadas a los lugares turísticos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</a:tr>
              <a:tr h="576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Área administrativa cumple con todos los planes y proyectos de la parroquia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 b="1">
                          <a:latin typeface="Times New Roman"/>
                          <a:ea typeface="Times New Roman"/>
                        </a:rPr>
                        <a:t>OPORTUNIDADES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 b="1">
                          <a:latin typeface="Times New Roman"/>
                          <a:ea typeface="Times New Roman"/>
                        </a:rPr>
                        <a:t>AMENAZAS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Socialmente hablando, es una costumbre que las personas realicen turismo por visitar a amigos, familiares y por recreación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En lo ecológico-ambiental, la parroquia no tiene un plan de mantenimiento y cuidado del agua de lagos y rio de aguas servidas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>
                          <a:latin typeface="Times New Roman"/>
                          <a:ea typeface="Times New Roman"/>
                        </a:rPr>
                        <a:t>En lo tecnológico, la parroquia ha invertido en un moderno Infocentro en el cuál el  internet y cursos de computación generan un aporte tecnológico para las personas.</a:t>
                      </a:r>
                      <a:endParaRPr lang="es-EC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s-ES" sz="1600" dirty="0">
                          <a:latin typeface="Times New Roman"/>
                          <a:ea typeface="Times New Roman"/>
                        </a:rPr>
                        <a:t>Las personas prefieren asistir a las fiestas tradicionales de Amaguaña es por eso que se la considera como competencia directa de Conocoto</a:t>
                      </a:r>
                      <a:endParaRPr lang="es-EC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vasj1_000\Desktop\tesis mia\capitulos bienn de la tesisi\cap6\promocion conocoot\Imag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0"/>
            <a:ext cx="2987824" cy="548680"/>
          </a:xfrm>
          <a:prstGeom prst="rect">
            <a:avLst/>
          </a:prstGeom>
          <a:noFill/>
        </p:spPr>
      </p:pic>
      <p:grpSp>
        <p:nvGrpSpPr>
          <p:cNvPr id="6" name="5 Grupo"/>
          <p:cNvGrpSpPr/>
          <p:nvPr/>
        </p:nvGrpSpPr>
        <p:grpSpPr>
          <a:xfrm>
            <a:off x="323528" y="188640"/>
            <a:ext cx="8640960" cy="5904656"/>
            <a:chOff x="323528" y="188640"/>
            <a:chExt cx="8640960" cy="5904656"/>
          </a:xfrm>
        </p:grpSpPr>
        <p:graphicFrame>
          <p:nvGraphicFramePr>
            <p:cNvPr id="3" name="2 Diagrama"/>
            <p:cNvGraphicFramePr/>
            <p:nvPr/>
          </p:nvGraphicFramePr>
          <p:xfrm>
            <a:off x="395536" y="188640"/>
            <a:ext cx="4248472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5" name="4 Diagrama"/>
            <p:cNvGraphicFramePr/>
            <p:nvPr/>
          </p:nvGraphicFramePr>
          <p:xfrm>
            <a:off x="323528" y="820936"/>
            <a:ext cx="8640960" cy="52723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191683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Generalidades de la parroquia de Conocoto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Análisis situacional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Investigación de mercados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Plan de promoción </a:t>
            </a:r>
          </a:p>
          <a:p>
            <a:pPr marL="342900" indent="-342900">
              <a:buAutoNum type="arabicPeriod"/>
            </a:pP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112474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1750</Words>
  <Application>Microsoft Office PowerPoint</Application>
  <PresentationFormat>Presentación en pantalla (4:3)</PresentationFormat>
  <Paragraphs>295</Paragraphs>
  <Slides>31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Vale Suárez</dc:creator>
  <cp:lastModifiedBy>Vale Suárez</cp:lastModifiedBy>
  <cp:revision>208</cp:revision>
  <dcterms:created xsi:type="dcterms:W3CDTF">2014-04-09T22:27:10Z</dcterms:created>
  <dcterms:modified xsi:type="dcterms:W3CDTF">2014-07-07T23:17:36Z</dcterms:modified>
</cp:coreProperties>
</file>