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3">
  <p:sldMasterIdLst>
    <p:sldMasterId id="2147483648" r:id="rId1"/>
  </p:sldMasterIdLst>
  <p:notesMasterIdLst>
    <p:notesMasterId r:id="rId123"/>
  </p:notesMasterIdLst>
  <p:sldIdLst>
    <p:sldId id="257" r:id="rId2"/>
    <p:sldId id="261" r:id="rId3"/>
    <p:sldId id="383" r:id="rId4"/>
    <p:sldId id="384" r:id="rId5"/>
    <p:sldId id="385" r:id="rId6"/>
    <p:sldId id="258" r:id="rId7"/>
    <p:sldId id="382" r:id="rId8"/>
    <p:sldId id="380" r:id="rId9"/>
    <p:sldId id="513" r:id="rId10"/>
    <p:sldId id="504" r:id="rId11"/>
    <p:sldId id="506" r:id="rId12"/>
    <p:sldId id="515" r:id="rId13"/>
    <p:sldId id="508" r:id="rId14"/>
    <p:sldId id="388" r:id="rId15"/>
    <p:sldId id="389" r:id="rId16"/>
    <p:sldId id="390" r:id="rId17"/>
    <p:sldId id="391" r:id="rId18"/>
    <p:sldId id="392" r:id="rId19"/>
    <p:sldId id="393" r:id="rId20"/>
    <p:sldId id="386" r:id="rId21"/>
    <p:sldId id="394" r:id="rId22"/>
    <p:sldId id="395" r:id="rId23"/>
    <p:sldId id="396" r:id="rId24"/>
    <p:sldId id="397" r:id="rId25"/>
    <p:sldId id="387" r:id="rId26"/>
    <p:sldId id="399" r:id="rId27"/>
    <p:sldId id="400" r:id="rId28"/>
    <p:sldId id="402" r:id="rId29"/>
    <p:sldId id="505" r:id="rId30"/>
    <p:sldId id="405" r:id="rId31"/>
    <p:sldId id="406" r:id="rId32"/>
    <p:sldId id="407" r:id="rId33"/>
    <p:sldId id="409" r:id="rId34"/>
    <p:sldId id="410" r:id="rId35"/>
    <p:sldId id="411" r:id="rId36"/>
    <p:sldId id="413" r:id="rId37"/>
    <p:sldId id="414" r:id="rId38"/>
    <p:sldId id="415" r:id="rId39"/>
    <p:sldId id="416" r:id="rId40"/>
    <p:sldId id="420" r:id="rId41"/>
    <p:sldId id="418" r:id="rId42"/>
    <p:sldId id="421" r:id="rId43"/>
    <p:sldId id="422" r:id="rId44"/>
    <p:sldId id="423" r:id="rId45"/>
    <p:sldId id="425" r:id="rId46"/>
    <p:sldId id="426" r:id="rId47"/>
    <p:sldId id="427" r:id="rId48"/>
    <p:sldId id="428" r:id="rId49"/>
    <p:sldId id="429" r:id="rId50"/>
    <p:sldId id="430" r:id="rId51"/>
    <p:sldId id="431" r:id="rId52"/>
    <p:sldId id="432" r:id="rId53"/>
    <p:sldId id="433" r:id="rId54"/>
    <p:sldId id="435" r:id="rId55"/>
    <p:sldId id="437" r:id="rId56"/>
    <p:sldId id="507" r:id="rId57"/>
    <p:sldId id="438" r:id="rId58"/>
    <p:sldId id="439" r:id="rId59"/>
    <p:sldId id="419" r:id="rId60"/>
    <p:sldId id="440" r:id="rId61"/>
    <p:sldId id="441" r:id="rId62"/>
    <p:sldId id="442" r:id="rId63"/>
    <p:sldId id="443" r:id="rId64"/>
    <p:sldId id="444" r:id="rId65"/>
    <p:sldId id="445" r:id="rId66"/>
    <p:sldId id="446" r:id="rId67"/>
    <p:sldId id="447" r:id="rId68"/>
    <p:sldId id="448" r:id="rId69"/>
    <p:sldId id="449" r:id="rId70"/>
    <p:sldId id="450" r:id="rId71"/>
    <p:sldId id="451" r:id="rId72"/>
    <p:sldId id="452" r:id="rId73"/>
    <p:sldId id="453" r:id="rId74"/>
    <p:sldId id="454" r:id="rId75"/>
    <p:sldId id="455" r:id="rId76"/>
    <p:sldId id="456" r:id="rId77"/>
    <p:sldId id="457" r:id="rId78"/>
    <p:sldId id="458" r:id="rId79"/>
    <p:sldId id="464" r:id="rId80"/>
    <p:sldId id="459" r:id="rId81"/>
    <p:sldId id="460" r:id="rId82"/>
    <p:sldId id="461" r:id="rId83"/>
    <p:sldId id="462" r:id="rId84"/>
    <p:sldId id="463" r:id="rId85"/>
    <p:sldId id="465" r:id="rId86"/>
    <p:sldId id="510" r:id="rId87"/>
    <p:sldId id="467" r:id="rId88"/>
    <p:sldId id="469" r:id="rId89"/>
    <p:sldId id="468" r:id="rId90"/>
    <p:sldId id="470" r:id="rId91"/>
    <p:sldId id="471" r:id="rId92"/>
    <p:sldId id="472" r:id="rId93"/>
    <p:sldId id="473" r:id="rId94"/>
    <p:sldId id="474" r:id="rId95"/>
    <p:sldId id="475" r:id="rId96"/>
    <p:sldId id="477" r:id="rId97"/>
    <p:sldId id="511" r:id="rId98"/>
    <p:sldId id="478" r:id="rId99"/>
    <p:sldId id="479" r:id="rId100"/>
    <p:sldId id="481" r:id="rId101"/>
    <p:sldId id="482" r:id="rId102"/>
    <p:sldId id="483" r:id="rId103"/>
    <p:sldId id="486" r:id="rId104"/>
    <p:sldId id="512" r:id="rId105"/>
    <p:sldId id="487" r:id="rId106"/>
    <p:sldId id="488" r:id="rId107"/>
    <p:sldId id="489" r:id="rId108"/>
    <p:sldId id="490" r:id="rId109"/>
    <p:sldId id="492" r:id="rId110"/>
    <p:sldId id="493" r:id="rId111"/>
    <p:sldId id="494" r:id="rId112"/>
    <p:sldId id="495" r:id="rId113"/>
    <p:sldId id="496" r:id="rId114"/>
    <p:sldId id="497" r:id="rId115"/>
    <p:sldId id="498" r:id="rId116"/>
    <p:sldId id="499" r:id="rId117"/>
    <p:sldId id="503" r:id="rId118"/>
    <p:sldId id="501" r:id="rId119"/>
    <p:sldId id="502" r:id="rId120"/>
    <p:sldId id="514" r:id="rId121"/>
    <p:sldId id="379" r:id="rId12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69" d="100"/>
          <a:sy n="69" d="100"/>
        </p:scale>
        <p:origin x="-142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iCkY\Dropbox\Tesis\Fomula%20Fuerza,%20funcion%20Angulo.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RiCkY\Dropbox\Tesis\FINAL\FORMATOS%20PRUEBA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RiCkY\Dropbox\Tesis\FINAL\FORMATOS%20PRUEBA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RiCkY\Dropbox\Tesis\FINAL\FORMATOS%20PRUEBA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RiCkY\Dropbox\Tesis\FINAL\FORMATOS%20PRUEB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iCkY\Dropbox\Tesis\Fomula%20Fuerza,%20funcion%20Angul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iCkY\Dropbox\Tesis\Fomula%20Fuerza,%20funcion%20Angul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iCkY\Dropbox\Tesis\Fomula%20Fuerza,%20funcion%20Angul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RiCkY\Dropbox\Tesis\MathCad\A_DINAMICO\TABLA%20COMPARATIV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RiCkY\Dropbox\Tesis\MathCad\Presion%20BAR.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RiCkY\Dropbox\Tesis\MathCad\Presion%20BAR.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RiCkY\Dropbox\Tesis\FINAL\FORMATOS%20PRUEBA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RiCkY\Dropbox\Tesis\FINAL\FORMATOS%20PRUEB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dLbls>
            <c:numFmt formatCode="0.00E+00" sourceLinked="0"/>
            <c:dLblPos val="t"/>
            <c:showLegendKey val="0"/>
            <c:showVal val="1"/>
            <c:showCatName val="0"/>
            <c:showSerName val="0"/>
            <c:showPercent val="0"/>
            <c:showBubbleSize val="0"/>
            <c:showLeaderLines val="0"/>
          </c:dLbls>
          <c:xVal>
            <c:numRef>
              <c:f>'Momento variable'!$A$4:$A$11</c:f>
              <c:numCache>
                <c:formatCode>General</c:formatCode>
                <c:ptCount val="8"/>
                <c:pt idx="0">
                  <c:v>-30</c:v>
                </c:pt>
                <c:pt idx="1">
                  <c:v>-20</c:v>
                </c:pt>
                <c:pt idx="2">
                  <c:v>-10</c:v>
                </c:pt>
                <c:pt idx="3">
                  <c:v>0</c:v>
                </c:pt>
                <c:pt idx="4">
                  <c:v>10</c:v>
                </c:pt>
                <c:pt idx="5">
                  <c:v>20</c:v>
                </c:pt>
                <c:pt idx="6">
                  <c:v>30</c:v>
                </c:pt>
                <c:pt idx="7">
                  <c:v>40</c:v>
                </c:pt>
              </c:numCache>
            </c:numRef>
          </c:xVal>
          <c:yVal>
            <c:numRef>
              <c:f>'Momento variable'!$G$4:$G$10</c:f>
              <c:numCache>
                <c:formatCode>0.00</c:formatCode>
                <c:ptCount val="7"/>
                <c:pt idx="0">
                  <c:v>-62677.108617505131</c:v>
                </c:pt>
                <c:pt idx="1">
                  <c:v>-82968.281729764145</c:v>
                </c:pt>
                <c:pt idx="2">
                  <c:v>-152859.50281413383</c:v>
                </c:pt>
                <c:pt idx="3">
                  <c:v>0</c:v>
                </c:pt>
                <c:pt idx="4">
                  <c:v>146213.37428992335</c:v>
                </c:pt>
                <c:pt idx="5">
                  <c:v>76003.069113021411</c:v>
                </c:pt>
                <c:pt idx="6">
                  <c:v>55119.410114024271</c:v>
                </c:pt>
              </c:numCache>
            </c:numRef>
          </c:yVal>
          <c:smooth val="1"/>
        </c:ser>
        <c:dLbls>
          <c:dLblPos val="t"/>
          <c:showLegendKey val="0"/>
          <c:showVal val="1"/>
          <c:showCatName val="0"/>
          <c:showSerName val="0"/>
          <c:showPercent val="0"/>
          <c:showBubbleSize val="0"/>
        </c:dLbls>
        <c:axId val="529386880"/>
        <c:axId val="529387456"/>
      </c:scatterChart>
      <c:valAx>
        <c:axId val="529386880"/>
        <c:scaling>
          <c:orientation val="minMax"/>
        </c:scaling>
        <c:delete val="0"/>
        <c:axPos val="b"/>
        <c:majorGridlines/>
        <c:title>
          <c:tx>
            <c:rich>
              <a:bodyPr/>
              <a:lstStyle/>
              <a:p>
                <a:pPr>
                  <a:defRPr/>
                </a:pPr>
                <a:r>
                  <a:rPr lang="es-EC" b="0">
                    <a:latin typeface="Times New Roman"/>
                    <a:cs typeface="Times New Roman"/>
                  </a:rPr>
                  <a:t>ANGULO </a:t>
                </a:r>
                <a:r>
                  <a:rPr lang="es-EC" sz="1600" b="0">
                    <a:latin typeface="Times New Roman"/>
                    <a:cs typeface="Times New Roman"/>
                  </a:rPr>
                  <a:t>α</a:t>
                </a:r>
                <a:endParaRPr lang="es-EC" sz="1600" b="0"/>
              </a:p>
            </c:rich>
          </c:tx>
          <c:layout/>
          <c:overlay val="0"/>
        </c:title>
        <c:numFmt formatCode="General" sourceLinked="1"/>
        <c:majorTickMark val="none"/>
        <c:minorTickMark val="none"/>
        <c:tickLblPos val="nextTo"/>
        <c:crossAx val="529387456"/>
        <c:crosses val="autoZero"/>
        <c:crossBetween val="midCat"/>
      </c:valAx>
      <c:valAx>
        <c:axId val="529387456"/>
        <c:scaling>
          <c:orientation val="minMax"/>
        </c:scaling>
        <c:delete val="0"/>
        <c:axPos val="l"/>
        <c:majorGridlines/>
        <c:title>
          <c:tx>
            <c:rich>
              <a:bodyPr rot="-5400000" vert="horz"/>
              <a:lstStyle/>
              <a:p>
                <a:pPr>
                  <a:defRPr/>
                </a:pPr>
                <a:r>
                  <a:rPr lang="es-EC" b="0"/>
                  <a:t>FUERZA (N)</a:t>
                </a:r>
              </a:p>
            </c:rich>
          </c:tx>
          <c:layout/>
          <c:overlay val="0"/>
        </c:title>
        <c:numFmt formatCode="0" sourceLinked="0"/>
        <c:majorTickMark val="none"/>
        <c:minorTickMark val="none"/>
        <c:tickLblPos val="nextTo"/>
        <c:crossAx val="529386880"/>
        <c:crosses val="autoZero"/>
        <c:crossBetween val="midCat"/>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Izquierda</c:v>
          </c:tx>
          <c:invertIfNegative val="0"/>
          <c:cat>
            <c:strLit>
              <c:ptCount val="3"/>
              <c:pt idx="0">
                <c:v>Original</c:v>
              </c:pt>
              <c:pt idx="1">
                <c:v> B. Original</c:v>
              </c:pt>
              <c:pt idx="2">
                <c:v> B. Nueva</c:v>
              </c:pt>
            </c:strLit>
          </c:cat>
          <c:val>
            <c:numRef>
              <c:f>('PRUEBA 2'!$D$31;'PRUEBA 2'!$G$31;'PRUEBA 2'!$J$31)</c:f>
              <c:numCache>
                <c:formatCode>General</c:formatCode>
                <c:ptCount val="3"/>
                <c:pt idx="0">
                  <c:v>36.25</c:v>
                </c:pt>
                <c:pt idx="1">
                  <c:v>81.25</c:v>
                </c:pt>
                <c:pt idx="2">
                  <c:v>68</c:v>
                </c:pt>
              </c:numCache>
            </c:numRef>
          </c:val>
        </c:ser>
        <c:ser>
          <c:idx val="1"/>
          <c:order val="1"/>
          <c:tx>
            <c:v>Centro</c:v>
          </c:tx>
          <c:invertIfNegative val="0"/>
          <c:cat>
            <c:strLit>
              <c:ptCount val="3"/>
              <c:pt idx="0">
                <c:v>Original</c:v>
              </c:pt>
              <c:pt idx="1">
                <c:v> B. Original</c:v>
              </c:pt>
              <c:pt idx="2">
                <c:v> B. Nueva</c:v>
              </c:pt>
            </c:strLit>
          </c:cat>
          <c:val>
            <c:numRef>
              <c:f>('PRUEBA 2'!$E$26;'PRUEBA 2'!$H$26;'PRUEBA 2'!$K$26)</c:f>
              <c:numCache>
                <c:formatCode>General</c:formatCode>
                <c:ptCount val="3"/>
                <c:pt idx="0">
                  <c:v>5</c:v>
                </c:pt>
                <c:pt idx="1">
                  <c:v>5</c:v>
                </c:pt>
                <c:pt idx="2">
                  <c:v>5</c:v>
                </c:pt>
              </c:numCache>
            </c:numRef>
          </c:val>
        </c:ser>
        <c:ser>
          <c:idx val="2"/>
          <c:order val="2"/>
          <c:tx>
            <c:v>Derecha</c:v>
          </c:tx>
          <c:invertIfNegative val="0"/>
          <c:cat>
            <c:strLit>
              <c:ptCount val="3"/>
              <c:pt idx="0">
                <c:v>Original</c:v>
              </c:pt>
              <c:pt idx="1">
                <c:v> B. Original</c:v>
              </c:pt>
              <c:pt idx="2">
                <c:v> B. Nueva</c:v>
              </c:pt>
            </c:strLit>
          </c:cat>
          <c:val>
            <c:numRef>
              <c:f>('PRUEBA 2'!$F$31;'PRUEBA 2'!$I$31;'PRUEBA 2'!$L$31)</c:f>
              <c:numCache>
                <c:formatCode>General</c:formatCode>
                <c:ptCount val="3"/>
                <c:pt idx="0">
                  <c:v>35.75</c:v>
                </c:pt>
                <c:pt idx="1">
                  <c:v>81</c:v>
                </c:pt>
                <c:pt idx="2">
                  <c:v>67.75</c:v>
                </c:pt>
              </c:numCache>
            </c:numRef>
          </c:val>
        </c:ser>
        <c:dLbls>
          <c:dLblPos val="outEnd"/>
          <c:showLegendKey val="0"/>
          <c:showVal val="1"/>
          <c:showCatName val="0"/>
          <c:showSerName val="0"/>
          <c:showPercent val="0"/>
          <c:showBubbleSize val="0"/>
        </c:dLbls>
        <c:gapWidth val="150"/>
        <c:axId val="36993536"/>
        <c:axId val="523658944"/>
      </c:barChart>
      <c:catAx>
        <c:axId val="36993536"/>
        <c:scaling>
          <c:orientation val="minMax"/>
        </c:scaling>
        <c:delete val="0"/>
        <c:axPos val="b"/>
        <c:majorTickMark val="out"/>
        <c:minorTickMark val="none"/>
        <c:tickLblPos val="nextTo"/>
        <c:crossAx val="523658944"/>
        <c:crosses val="autoZero"/>
        <c:auto val="1"/>
        <c:lblAlgn val="ctr"/>
        <c:lblOffset val="100"/>
        <c:noMultiLvlLbl val="0"/>
      </c:catAx>
      <c:valAx>
        <c:axId val="523658944"/>
        <c:scaling>
          <c:orientation val="minMax"/>
        </c:scaling>
        <c:delete val="0"/>
        <c:axPos val="l"/>
        <c:majorGridlines/>
        <c:numFmt formatCode="General" sourceLinked="1"/>
        <c:majorTickMark val="out"/>
        <c:minorTickMark val="none"/>
        <c:tickLblPos val="nextTo"/>
        <c:crossAx val="3699353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S. Original</c:v>
          </c:tx>
          <c:marker>
            <c:symbol val="none"/>
          </c:marker>
          <c:xVal>
            <c:numRef>
              <c:f>'PRUEBA 2'!$N$23:$N$31</c:f>
              <c:numCache>
                <c:formatCode>General</c:formatCode>
                <c:ptCount val="9"/>
                <c:pt idx="0">
                  <c:v>360</c:v>
                </c:pt>
                <c:pt idx="1">
                  <c:v>270</c:v>
                </c:pt>
                <c:pt idx="2">
                  <c:v>180</c:v>
                </c:pt>
                <c:pt idx="3">
                  <c:v>90</c:v>
                </c:pt>
                <c:pt idx="4">
                  <c:v>0</c:v>
                </c:pt>
                <c:pt idx="5">
                  <c:v>-90</c:v>
                </c:pt>
                <c:pt idx="6">
                  <c:v>-180</c:v>
                </c:pt>
                <c:pt idx="7">
                  <c:v>-270</c:v>
                </c:pt>
                <c:pt idx="8">
                  <c:v>-360</c:v>
                </c:pt>
              </c:numCache>
            </c:numRef>
          </c:xVal>
          <c:yVal>
            <c:numRef>
              <c:f>'PRUEBA 2'!$O$23:$O$31</c:f>
              <c:numCache>
                <c:formatCode>General</c:formatCode>
                <c:ptCount val="9"/>
                <c:pt idx="0">
                  <c:v>39</c:v>
                </c:pt>
                <c:pt idx="1">
                  <c:v>35</c:v>
                </c:pt>
                <c:pt idx="2">
                  <c:v>41</c:v>
                </c:pt>
                <c:pt idx="3">
                  <c:v>30</c:v>
                </c:pt>
                <c:pt idx="4">
                  <c:v>5</c:v>
                </c:pt>
                <c:pt idx="5">
                  <c:v>30</c:v>
                </c:pt>
                <c:pt idx="6">
                  <c:v>40</c:v>
                </c:pt>
                <c:pt idx="7">
                  <c:v>41</c:v>
                </c:pt>
                <c:pt idx="8">
                  <c:v>32</c:v>
                </c:pt>
              </c:numCache>
            </c:numRef>
          </c:yVal>
          <c:smooth val="1"/>
        </c:ser>
        <c:ser>
          <c:idx val="1"/>
          <c:order val="1"/>
          <c:tx>
            <c:v>B. Original</c:v>
          </c:tx>
          <c:marker>
            <c:symbol val="none"/>
          </c:marker>
          <c:xVal>
            <c:numRef>
              <c:f>'PRUEBA 2'!$N$23:$N$31</c:f>
              <c:numCache>
                <c:formatCode>General</c:formatCode>
                <c:ptCount val="9"/>
                <c:pt idx="0">
                  <c:v>360</c:v>
                </c:pt>
                <c:pt idx="1">
                  <c:v>270</c:v>
                </c:pt>
                <c:pt idx="2">
                  <c:v>180</c:v>
                </c:pt>
                <c:pt idx="3">
                  <c:v>90</c:v>
                </c:pt>
                <c:pt idx="4">
                  <c:v>0</c:v>
                </c:pt>
                <c:pt idx="5">
                  <c:v>-90</c:v>
                </c:pt>
                <c:pt idx="6">
                  <c:v>-180</c:v>
                </c:pt>
                <c:pt idx="7">
                  <c:v>-270</c:v>
                </c:pt>
                <c:pt idx="8">
                  <c:v>-360</c:v>
                </c:pt>
              </c:numCache>
            </c:numRef>
          </c:xVal>
          <c:yVal>
            <c:numRef>
              <c:f>'PRUEBA 2'!$P$23:$P$31</c:f>
              <c:numCache>
                <c:formatCode>General</c:formatCode>
                <c:ptCount val="9"/>
                <c:pt idx="0">
                  <c:v>81</c:v>
                </c:pt>
                <c:pt idx="1">
                  <c:v>82</c:v>
                </c:pt>
                <c:pt idx="2">
                  <c:v>82</c:v>
                </c:pt>
                <c:pt idx="3">
                  <c:v>80</c:v>
                </c:pt>
                <c:pt idx="4">
                  <c:v>5</c:v>
                </c:pt>
                <c:pt idx="5">
                  <c:v>81</c:v>
                </c:pt>
                <c:pt idx="6">
                  <c:v>80</c:v>
                </c:pt>
                <c:pt idx="7">
                  <c:v>82</c:v>
                </c:pt>
                <c:pt idx="8">
                  <c:v>81</c:v>
                </c:pt>
              </c:numCache>
            </c:numRef>
          </c:yVal>
          <c:smooth val="1"/>
        </c:ser>
        <c:ser>
          <c:idx val="2"/>
          <c:order val="2"/>
          <c:tx>
            <c:v>B. Nueva</c:v>
          </c:tx>
          <c:marker>
            <c:symbol val="none"/>
          </c:marker>
          <c:xVal>
            <c:numRef>
              <c:f>'PRUEBA 2'!$N$23:$N$31</c:f>
              <c:numCache>
                <c:formatCode>General</c:formatCode>
                <c:ptCount val="9"/>
                <c:pt idx="0">
                  <c:v>360</c:v>
                </c:pt>
                <c:pt idx="1">
                  <c:v>270</c:v>
                </c:pt>
                <c:pt idx="2">
                  <c:v>180</c:v>
                </c:pt>
                <c:pt idx="3">
                  <c:v>90</c:v>
                </c:pt>
                <c:pt idx="4">
                  <c:v>0</c:v>
                </c:pt>
                <c:pt idx="5">
                  <c:v>-90</c:v>
                </c:pt>
                <c:pt idx="6">
                  <c:v>-180</c:v>
                </c:pt>
                <c:pt idx="7">
                  <c:v>-270</c:v>
                </c:pt>
                <c:pt idx="8">
                  <c:v>-360</c:v>
                </c:pt>
              </c:numCache>
            </c:numRef>
          </c:xVal>
          <c:yVal>
            <c:numRef>
              <c:f>'PRUEBA 2'!$Q$23:$Q$31</c:f>
              <c:numCache>
                <c:formatCode>General</c:formatCode>
                <c:ptCount val="9"/>
                <c:pt idx="0">
                  <c:v>68</c:v>
                </c:pt>
                <c:pt idx="1">
                  <c:v>69</c:v>
                </c:pt>
                <c:pt idx="2">
                  <c:v>70</c:v>
                </c:pt>
                <c:pt idx="3">
                  <c:v>65</c:v>
                </c:pt>
                <c:pt idx="4">
                  <c:v>5</c:v>
                </c:pt>
                <c:pt idx="5">
                  <c:v>66</c:v>
                </c:pt>
                <c:pt idx="6">
                  <c:v>68</c:v>
                </c:pt>
                <c:pt idx="7">
                  <c:v>67</c:v>
                </c:pt>
                <c:pt idx="8">
                  <c:v>70</c:v>
                </c:pt>
              </c:numCache>
            </c:numRef>
          </c:yVal>
          <c:smooth val="1"/>
        </c:ser>
        <c:dLbls>
          <c:showLegendKey val="0"/>
          <c:showVal val="1"/>
          <c:showCatName val="0"/>
          <c:showSerName val="0"/>
          <c:showPercent val="0"/>
          <c:showBubbleSize val="0"/>
        </c:dLbls>
        <c:axId val="523661248"/>
        <c:axId val="523661824"/>
      </c:scatterChart>
      <c:valAx>
        <c:axId val="523661248"/>
        <c:scaling>
          <c:orientation val="minMax"/>
        </c:scaling>
        <c:delete val="0"/>
        <c:axPos val="b"/>
        <c:numFmt formatCode="General" sourceLinked="1"/>
        <c:majorTickMark val="out"/>
        <c:minorTickMark val="none"/>
        <c:tickLblPos val="nextTo"/>
        <c:crossAx val="523661824"/>
        <c:crosses val="autoZero"/>
        <c:crossBetween val="midCat"/>
      </c:valAx>
      <c:valAx>
        <c:axId val="523661824"/>
        <c:scaling>
          <c:orientation val="minMax"/>
        </c:scaling>
        <c:delete val="0"/>
        <c:axPos val="l"/>
        <c:majorGridlines/>
        <c:numFmt formatCode="General" sourceLinked="1"/>
        <c:majorTickMark val="out"/>
        <c:minorTickMark val="none"/>
        <c:tickLblPos val="nextTo"/>
        <c:crossAx val="523661248"/>
        <c:crosses val="autoZero"/>
        <c:crossBetween val="midCat"/>
      </c:valAx>
    </c:plotArea>
    <c:legend>
      <c:legendPos val="r"/>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IZQUIERDA</c:v>
          </c:tx>
          <c:invertIfNegative val="0"/>
          <c:val>
            <c:numRef>
              <c:f>('PRUEBA 3'!$E$34,'PRUEBA 3'!$G$34,'PRUEBA 3'!$I$34)</c:f>
              <c:numCache>
                <c:formatCode>General</c:formatCode>
                <c:ptCount val="3"/>
                <c:pt idx="0">
                  <c:v>12.2</c:v>
                </c:pt>
                <c:pt idx="1">
                  <c:v>24</c:v>
                </c:pt>
                <c:pt idx="2">
                  <c:v>13</c:v>
                </c:pt>
              </c:numCache>
            </c:numRef>
          </c:val>
        </c:ser>
        <c:ser>
          <c:idx val="1"/>
          <c:order val="1"/>
          <c:tx>
            <c:v>DERECHA</c:v>
          </c:tx>
          <c:invertIfNegative val="0"/>
          <c:val>
            <c:numRef>
              <c:f>('PRUEBA 3'!$F$34,'PRUEBA 3'!$H$34,'PRUEBA 3'!$J$34)</c:f>
              <c:numCache>
                <c:formatCode>General</c:formatCode>
                <c:ptCount val="3"/>
                <c:pt idx="0">
                  <c:v>12.4</c:v>
                </c:pt>
                <c:pt idx="1">
                  <c:v>23.6</c:v>
                </c:pt>
                <c:pt idx="2">
                  <c:v>13</c:v>
                </c:pt>
              </c:numCache>
            </c:numRef>
          </c:val>
        </c:ser>
        <c:dLbls>
          <c:dLblPos val="outEnd"/>
          <c:showLegendKey val="0"/>
          <c:showVal val="1"/>
          <c:showCatName val="0"/>
          <c:showSerName val="0"/>
          <c:showPercent val="0"/>
          <c:showBubbleSize val="0"/>
        </c:dLbls>
        <c:gapWidth val="150"/>
        <c:axId val="38511616"/>
        <c:axId val="38625280"/>
      </c:barChart>
      <c:catAx>
        <c:axId val="38511616"/>
        <c:scaling>
          <c:orientation val="minMax"/>
        </c:scaling>
        <c:delete val="0"/>
        <c:axPos val="b"/>
        <c:title>
          <c:tx>
            <c:rich>
              <a:bodyPr/>
              <a:lstStyle/>
              <a:p>
                <a:pPr>
                  <a:defRPr/>
                </a:pPr>
                <a:r>
                  <a:rPr lang="es-EC"/>
                  <a:t>Propuesta</a:t>
                </a:r>
              </a:p>
            </c:rich>
          </c:tx>
          <c:layout/>
          <c:overlay val="0"/>
        </c:title>
        <c:majorTickMark val="none"/>
        <c:minorTickMark val="none"/>
        <c:tickLblPos val="nextTo"/>
        <c:crossAx val="38625280"/>
        <c:crosses val="autoZero"/>
        <c:auto val="1"/>
        <c:lblAlgn val="ctr"/>
        <c:lblOffset val="100"/>
        <c:noMultiLvlLbl val="0"/>
      </c:catAx>
      <c:valAx>
        <c:axId val="38625280"/>
        <c:scaling>
          <c:orientation val="minMax"/>
          <c:max val="25"/>
        </c:scaling>
        <c:delete val="0"/>
        <c:axPos val="l"/>
        <c:majorGridlines/>
        <c:title>
          <c:tx>
            <c:rich>
              <a:bodyPr rot="0" vert="horz"/>
              <a:lstStyle/>
              <a:p>
                <a:pPr>
                  <a:defRPr/>
                </a:pPr>
                <a:r>
                  <a:rPr lang="es-EC"/>
                  <a:t>Fuerza Promedio</a:t>
                </a:r>
                <a:br>
                  <a:rPr lang="es-EC"/>
                </a:br>
                <a:r>
                  <a:rPr lang="es-EC"/>
                  <a:t>(lbf)</a:t>
                </a:r>
              </a:p>
            </c:rich>
          </c:tx>
          <c:layout/>
          <c:overlay val="0"/>
        </c:title>
        <c:numFmt formatCode="General" sourceLinked="1"/>
        <c:majorTickMark val="none"/>
        <c:minorTickMark val="none"/>
        <c:tickLblPos val="nextTo"/>
        <c:crossAx val="3851161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VARIACION FUERZA</a:t>
            </a:r>
            <a:r>
              <a:rPr lang="es-EC" baseline="0"/>
              <a:t> </a:t>
            </a:r>
            <a:endParaRPr lang="es-EC"/>
          </a:p>
        </c:rich>
      </c:tx>
      <c:layout/>
      <c:overlay val="0"/>
    </c:title>
    <c:autoTitleDeleted val="0"/>
    <c:plotArea>
      <c:layout/>
      <c:lineChart>
        <c:grouping val="standard"/>
        <c:varyColors val="0"/>
        <c:ser>
          <c:idx val="0"/>
          <c:order val="0"/>
          <c:tx>
            <c:v>S. Original</c:v>
          </c:tx>
          <c:marker>
            <c:symbol val="none"/>
          </c:marker>
          <c:cat>
            <c:numRef>
              <c:f>'PRUEBA 3'!$R$26:$R$34</c:f>
              <c:numCache>
                <c:formatCode>General</c:formatCode>
                <c:ptCount val="9"/>
                <c:pt idx="0">
                  <c:v>360</c:v>
                </c:pt>
                <c:pt idx="1">
                  <c:v>270</c:v>
                </c:pt>
                <c:pt idx="2">
                  <c:v>180</c:v>
                </c:pt>
                <c:pt idx="3">
                  <c:v>90</c:v>
                </c:pt>
                <c:pt idx="4">
                  <c:v>0</c:v>
                </c:pt>
                <c:pt idx="5">
                  <c:v>-90</c:v>
                </c:pt>
                <c:pt idx="6">
                  <c:v>-180</c:v>
                </c:pt>
                <c:pt idx="7">
                  <c:v>-270</c:v>
                </c:pt>
                <c:pt idx="8">
                  <c:v>-360</c:v>
                </c:pt>
              </c:numCache>
            </c:numRef>
          </c:cat>
          <c:val>
            <c:numRef>
              <c:f>'PRUEBA 3'!$S$26:$S$34</c:f>
              <c:numCache>
                <c:formatCode>General</c:formatCode>
                <c:ptCount val="9"/>
                <c:pt idx="0">
                  <c:v>12</c:v>
                </c:pt>
                <c:pt idx="1">
                  <c:v>12</c:v>
                </c:pt>
                <c:pt idx="2">
                  <c:v>12</c:v>
                </c:pt>
                <c:pt idx="3">
                  <c:v>12</c:v>
                </c:pt>
                <c:pt idx="4">
                  <c:v>13</c:v>
                </c:pt>
                <c:pt idx="5">
                  <c:v>12</c:v>
                </c:pt>
                <c:pt idx="6">
                  <c:v>12</c:v>
                </c:pt>
                <c:pt idx="7">
                  <c:v>12</c:v>
                </c:pt>
                <c:pt idx="8">
                  <c:v>13</c:v>
                </c:pt>
              </c:numCache>
            </c:numRef>
          </c:val>
          <c:smooth val="0"/>
        </c:ser>
        <c:ser>
          <c:idx val="1"/>
          <c:order val="1"/>
          <c:tx>
            <c:v>B. Original</c:v>
          </c:tx>
          <c:marker>
            <c:symbol val="none"/>
          </c:marker>
          <c:cat>
            <c:numRef>
              <c:f>'PRUEBA 3'!$R$26:$R$34</c:f>
              <c:numCache>
                <c:formatCode>General</c:formatCode>
                <c:ptCount val="9"/>
                <c:pt idx="0">
                  <c:v>360</c:v>
                </c:pt>
                <c:pt idx="1">
                  <c:v>270</c:v>
                </c:pt>
                <c:pt idx="2">
                  <c:v>180</c:v>
                </c:pt>
                <c:pt idx="3">
                  <c:v>90</c:v>
                </c:pt>
                <c:pt idx="4">
                  <c:v>0</c:v>
                </c:pt>
                <c:pt idx="5">
                  <c:v>-90</c:v>
                </c:pt>
                <c:pt idx="6">
                  <c:v>-180</c:v>
                </c:pt>
                <c:pt idx="7">
                  <c:v>-270</c:v>
                </c:pt>
                <c:pt idx="8">
                  <c:v>-360</c:v>
                </c:pt>
              </c:numCache>
            </c:numRef>
          </c:cat>
          <c:val>
            <c:numRef>
              <c:f>'PRUEBA 3'!$T$26:$T$34</c:f>
              <c:numCache>
                <c:formatCode>General</c:formatCode>
                <c:ptCount val="9"/>
                <c:pt idx="0">
                  <c:v>25</c:v>
                </c:pt>
                <c:pt idx="1">
                  <c:v>24</c:v>
                </c:pt>
                <c:pt idx="2">
                  <c:v>23</c:v>
                </c:pt>
                <c:pt idx="3">
                  <c:v>23</c:v>
                </c:pt>
                <c:pt idx="4">
                  <c:v>25</c:v>
                </c:pt>
                <c:pt idx="5">
                  <c:v>24</c:v>
                </c:pt>
                <c:pt idx="6">
                  <c:v>23</c:v>
                </c:pt>
                <c:pt idx="7">
                  <c:v>23</c:v>
                </c:pt>
                <c:pt idx="8">
                  <c:v>23</c:v>
                </c:pt>
              </c:numCache>
            </c:numRef>
          </c:val>
          <c:smooth val="0"/>
        </c:ser>
        <c:ser>
          <c:idx val="2"/>
          <c:order val="2"/>
          <c:tx>
            <c:v>B. Nueva</c:v>
          </c:tx>
          <c:marker>
            <c:symbol val="none"/>
          </c:marker>
          <c:cat>
            <c:numRef>
              <c:f>'PRUEBA 3'!$R$26:$R$34</c:f>
              <c:numCache>
                <c:formatCode>General</c:formatCode>
                <c:ptCount val="9"/>
                <c:pt idx="0">
                  <c:v>360</c:v>
                </c:pt>
                <c:pt idx="1">
                  <c:v>270</c:v>
                </c:pt>
                <c:pt idx="2">
                  <c:v>180</c:v>
                </c:pt>
                <c:pt idx="3">
                  <c:v>90</c:v>
                </c:pt>
                <c:pt idx="4">
                  <c:v>0</c:v>
                </c:pt>
                <c:pt idx="5">
                  <c:v>-90</c:v>
                </c:pt>
                <c:pt idx="6">
                  <c:v>-180</c:v>
                </c:pt>
                <c:pt idx="7">
                  <c:v>-270</c:v>
                </c:pt>
                <c:pt idx="8">
                  <c:v>-360</c:v>
                </c:pt>
              </c:numCache>
            </c:numRef>
          </c:cat>
          <c:val>
            <c:numRef>
              <c:f>'PRUEBA 3'!$U$26:$U$34</c:f>
              <c:numCache>
                <c:formatCode>General</c:formatCode>
                <c:ptCount val="9"/>
                <c:pt idx="0">
                  <c:v>13</c:v>
                </c:pt>
                <c:pt idx="1">
                  <c:v>13</c:v>
                </c:pt>
                <c:pt idx="2">
                  <c:v>13</c:v>
                </c:pt>
                <c:pt idx="3">
                  <c:v>12</c:v>
                </c:pt>
                <c:pt idx="4">
                  <c:v>14</c:v>
                </c:pt>
                <c:pt idx="5">
                  <c:v>13</c:v>
                </c:pt>
                <c:pt idx="6">
                  <c:v>12</c:v>
                </c:pt>
                <c:pt idx="7">
                  <c:v>13</c:v>
                </c:pt>
                <c:pt idx="8">
                  <c:v>13</c:v>
                </c:pt>
              </c:numCache>
            </c:numRef>
          </c:val>
          <c:smooth val="0"/>
        </c:ser>
        <c:dLbls>
          <c:showLegendKey val="0"/>
          <c:showVal val="0"/>
          <c:showCatName val="0"/>
          <c:showSerName val="0"/>
          <c:showPercent val="0"/>
          <c:showBubbleSize val="0"/>
        </c:dLbls>
        <c:marker val="1"/>
        <c:smooth val="0"/>
        <c:axId val="37965824"/>
        <c:axId val="38628160"/>
      </c:lineChart>
      <c:catAx>
        <c:axId val="37965824"/>
        <c:scaling>
          <c:orientation val="minMax"/>
        </c:scaling>
        <c:delete val="0"/>
        <c:axPos val="b"/>
        <c:title>
          <c:tx>
            <c:rich>
              <a:bodyPr/>
              <a:lstStyle/>
              <a:p>
                <a:pPr>
                  <a:defRPr/>
                </a:pPr>
                <a:r>
                  <a:rPr lang="en-US"/>
                  <a:t>Rotacion</a:t>
                </a:r>
              </a:p>
            </c:rich>
          </c:tx>
          <c:layout/>
          <c:overlay val="0"/>
        </c:title>
        <c:numFmt formatCode="General" sourceLinked="1"/>
        <c:majorTickMark val="out"/>
        <c:minorTickMark val="none"/>
        <c:tickLblPos val="nextTo"/>
        <c:crossAx val="38628160"/>
        <c:crosses val="autoZero"/>
        <c:auto val="1"/>
        <c:lblAlgn val="ctr"/>
        <c:lblOffset val="100"/>
        <c:noMultiLvlLbl val="0"/>
      </c:catAx>
      <c:valAx>
        <c:axId val="38628160"/>
        <c:scaling>
          <c:orientation val="minMax"/>
        </c:scaling>
        <c:delete val="0"/>
        <c:axPos val="l"/>
        <c:majorGridlines/>
        <c:title>
          <c:tx>
            <c:rich>
              <a:bodyPr rot="0" vert="horz"/>
              <a:lstStyle/>
              <a:p>
                <a:pPr>
                  <a:defRPr/>
                </a:pPr>
                <a:r>
                  <a:rPr lang="en-US"/>
                  <a:t>Fuerza</a:t>
                </a:r>
                <a:br>
                  <a:rPr lang="en-US"/>
                </a:br>
                <a:r>
                  <a:rPr lang="en-US"/>
                  <a:t>(lbf)</a:t>
                </a:r>
              </a:p>
            </c:rich>
          </c:tx>
          <c:layout/>
          <c:overlay val="0"/>
        </c:title>
        <c:numFmt formatCode="General" sourceLinked="1"/>
        <c:majorTickMark val="out"/>
        <c:minorTickMark val="none"/>
        <c:tickLblPos val="nextTo"/>
        <c:crossAx val="3796582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538904001639296E-2"/>
          <c:y val="3.4692218579508931E-2"/>
          <c:w val="0.92068063960396829"/>
          <c:h val="0.74626855650075108"/>
        </c:manualLayout>
      </c:layout>
      <c:scatterChart>
        <c:scatterStyle val="smoothMarker"/>
        <c:varyColors val="0"/>
        <c:ser>
          <c:idx val="1"/>
          <c:order val="0"/>
          <c:dLbls>
            <c:numFmt formatCode="0.00E+00" sourceLinked="0"/>
            <c:dLblPos val="t"/>
            <c:showLegendKey val="0"/>
            <c:showVal val="1"/>
            <c:showCatName val="0"/>
            <c:showSerName val="0"/>
            <c:showPercent val="0"/>
            <c:showBubbleSize val="0"/>
            <c:showLeaderLines val="0"/>
          </c:dLbls>
          <c:xVal>
            <c:numRef>
              <c:f>'CARGA MAXIMA'!$A$4:$A$11</c:f>
              <c:numCache>
                <c:formatCode>General</c:formatCode>
                <c:ptCount val="8"/>
                <c:pt idx="0">
                  <c:v>-30</c:v>
                </c:pt>
                <c:pt idx="1">
                  <c:v>-20</c:v>
                </c:pt>
                <c:pt idx="2">
                  <c:v>-10</c:v>
                </c:pt>
                <c:pt idx="3">
                  <c:v>0</c:v>
                </c:pt>
                <c:pt idx="4">
                  <c:v>10</c:v>
                </c:pt>
                <c:pt idx="5">
                  <c:v>20</c:v>
                </c:pt>
                <c:pt idx="6">
                  <c:v>30</c:v>
                </c:pt>
                <c:pt idx="7">
                  <c:v>40</c:v>
                </c:pt>
              </c:numCache>
            </c:numRef>
          </c:xVal>
          <c:yVal>
            <c:numRef>
              <c:f>'CARGA MAXIMA'!$G$4:$G$10</c:f>
              <c:numCache>
                <c:formatCode>0.00</c:formatCode>
                <c:ptCount val="7"/>
                <c:pt idx="0">
                  <c:v>-68935.211989896503</c:v>
                </c:pt>
                <c:pt idx="1">
                  <c:v>-91399.80159468959</c:v>
                </c:pt>
                <c:pt idx="2">
                  <c:v>-168705.57681229428</c:v>
                </c:pt>
                <c:pt idx="3">
                  <c:v>0</c:v>
                </c:pt>
                <c:pt idx="4">
                  <c:v>162059.4482880838</c:v>
                </c:pt>
                <c:pt idx="5">
                  <c:v>84434.588977946856</c:v>
                </c:pt>
                <c:pt idx="6">
                  <c:v>61377.51348641565</c:v>
                </c:pt>
              </c:numCache>
            </c:numRef>
          </c:yVal>
          <c:smooth val="1"/>
        </c:ser>
        <c:dLbls>
          <c:dLblPos val="t"/>
          <c:showLegendKey val="0"/>
          <c:showVal val="1"/>
          <c:showCatName val="0"/>
          <c:showSerName val="0"/>
          <c:showPercent val="0"/>
          <c:showBubbleSize val="0"/>
        </c:dLbls>
        <c:axId val="529389760"/>
        <c:axId val="529390336"/>
      </c:scatterChart>
      <c:valAx>
        <c:axId val="529389760"/>
        <c:scaling>
          <c:orientation val="minMax"/>
        </c:scaling>
        <c:delete val="0"/>
        <c:axPos val="b"/>
        <c:majorGridlines/>
        <c:title>
          <c:tx>
            <c:rich>
              <a:bodyPr/>
              <a:lstStyle/>
              <a:p>
                <a:pPr>
                  <a:defRPr/>
                </a:pPr>
                <a:r>
                  <a:rPr lang="es-EC" b="0">
                    <a:latin typeface="Times New Roman"/>
                    <a:cs typeface="Times New Roman"/>
                  </a:rPr>
                  <a:t>ANGULO </a:t>
                </a:r>
                <a:r>
                  <a:rPr lang="es-EC" sz="1600" b="0">
                    <a:latin typeface="Times New Roman"/>
                    <a:cs typeface="Times New Roman"/>
                  </a:rPr>
                  <a:t>α</a:t>
                </a:r>
                <a:endParaRPr lang="es-EC" sz="1600" b="0"/>
              </a:p>
            </c:rich>
          </c:tx>
          <c:layout/>
          <c:overlay val="0"/>
        </c:title>
        <c:numFmt formatCode="General" sourceLinked="1"/>
        <c:majorTickMark val="none"/>
        <c:minorTickMark val="none"/>
        <c:tickLblPos val="nextTo"/>
        <c:crossAx val="529390336"/>
        <c:crosses val="autoZero"/>
        <c:crossBetween val="midCat"/>
      </c:valAx>
      <c:valAx>
        <c:axId val="529390336"/>
        <c:scaling>
          <c:orientation val="minMax"/>
        </c:scaling>
        <c:delete val="0"/>
        <c:axPos val="l"/>
        <c:majorGridlines/>
        <c:title>
          <c:tx>
            <c:rich>
              <a:bodyPr rot="-5400000" vert="horz"/>
              <a:lstStyle/>
              <a:p>
                <a:pPr>
                  <a:defRPr/>
                </a:pPr>
                <a:r>
                  <a:rPr lang="es-EC" b="0"/>
                  <a:t>FUERZA (N)</a:t>
                </a:r>
              </a:p>
            </c:rich>
          </c:tx>
          <c:layout/>
          <c:overlay val="0"/>
        </c:title>
        <c:numFmt formatCode="0" sourceLinked="0"/>
        <c:majorTickMark val="none"/>
        <c:minorTickMark val="none"/>
        <c:tickLblPos val="nextTo"/>
        <c:crossAx val="529389760"/>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dLbls>
            <c:numFmt formatCode="0.00E+00" sourceLinked="0"/>
            <c:dLblPos val="t"/>
            <c:showLegendKey val="0"/>
            <c:showVal val="1"/>
            <c:showCatName val="0"/>
            <c:showSerName val="0"/>
            <c:showPercent val="0"/>
            <c:showBubbleSize val="0"/>
            <c:showLeaderLines val="0"/>
          </c:dLbls>
          <c:xVal>
            <c:numRef>
              <c:f>'Momento DMC'!$A$4:$A$11</c:f>
              <c:numCache>
                <c:formatCode>General</c:formatCode>
                <c:ptCount val="8"/>
                <c:pt idx="0">
                  <c:v>-30</c:v>
                </c:pt>
                <c:pt idx="1">
                  <c:v>-20</c:v>
                </c:pt>
                <c:pt idx="2">
                  <c:v>-10</c:v>
                </c:pt>
                <c:pt idx="3">
                  <c:v>0</c:v>
                </c:pt>
                <c:pt idx="4">
                  <c:v>10</c:v>
                </c:pt>
                <c:pt idx="5">
                  <c:v>20</c:v>
                </c:pt>
                <c:pt idx="6">
                  <c:v>30</c:v>
                </c:pt>
                <c:pt idx="7">
                  <c:v>40</c:v>
                </c:pt>
              </c:numCache>
            </c:numRef>
          </c:xVal>
          <c:yVal>
            <c:numRef>
              <c:f>'Momento DMC'!$G$4:$G$10</c:f>
              <c:numCache>
                <c:formatCode>0.00</c:formatCode>
                <c:ptCount val="7"/>
                <c:pt idx="0">
                  <c:v>-43788.574945724249</c:v>
                </c:pt>
                <c:pt idx="1">
                  <c:v>-57519.829156172862</c:v>
                </c:pt>
                <c:pt idx="2">
                  <c:v>-105032.05662648604</c:v>
                </c:pt>
                <c:pt idx="3">
                  <c:v>0</c:v>
                </c:pt>
                <c:pt idx="4">
                  <c:v>98385.92810227556</c:v>
                </c:pt>
                <c:pt idx="5">
                  <c:v>50554.616539430121</c:v>
                </c:pt>
                <c:pt idx="6">
                  <c:v>36230.876442243396</c:v>
                </c:pt>
              </c:numCache>
            </c:numRef>
          </c:yVal>
          <c:smooth val="1"/>
        </c:ser>
        <c:dLbls>
          <c:dLblPos val="t"/>
          <c:showLegendKey val="0"/>
          <c:showVal val="1"/>
          <c:showCatName val="0"/>
          <c:showSerName val="0"/>
          <c:showPercent val="0"/>
          <c:showBubbleSize val="0"/>
        </c:dLbls>
        <c:axId val="36768000"/>
        <c:axId val="36768576"/>
      </c:scatterChart>
      <c:valAx>
        <c:axId val="36768000"/>
        <c:scaling>
          <c:orientation val="minMax"/>
        </c:scaling>
        <c:delete val="0"/>
        <c:axPos val="b"/>
        <c:majorGridlines/>
        <c:title>
          <c:tx>
            <c:rich>
              <a:bodyPr/>
              <a:lstStyle/>
              <a:p>
                <a:pPr>
                  <a:defRPr/>
                </a:pPr>
                <a:r>
                  <a:rPr lang="es-EC" b="0">
                    <a:latin typeface="Times New Roman"/>
                    <a:cs typeface="Times New Roman"/>
                  </a:rPr>
                  <a:t>ANGULO </a:t>
                </a:r>
                <a:r>
                  <a:rPr lang="es-EC" sz="1600" b="0">
                    <a:latin typeface="Times New Roman"/>
                    <a:cs typeface="Times New Roman"/>
                  </a:rPr>
                  <a:t>α</a:t>
                </a:r>
                <a:endParaRPr lang="es-EC" sz="1600" b="0"/>
              </a:p>
            </c:rich>
          </c:tx>
          <c:layout/>
          <c:overlay val="0"/>
        </c:title>
        <c:numFmt formatCode="General" sourceLinked="1"/>
        <c:majorTickMark val="none"/>
        <c:minorTickMark val="none"/>
        <c:tickLblPos val="nextTo"/>
        <c:crossAx val="36768576"/>
        <c:crosses val="autoZero"/>
        <c:crossBetween val="midCat"/>
      </c:valAx>
      <c:valAx>
        <c:axId val="36768576"/>
        <c:scaling>
          <c:orientation val="minMax"/>
        </c:scaling>
        <c:delete val="0"/>
        <c:axPos val="l"/>
        <c:majorGridlines/>
        <c:title>
          <c:tx>
            <c:rich>
              <a:bodyPr rot="-5400000" vert="horz"/>
              <a:lstStyle/>
              <a:p>
                <a:pPr>
                  <a:defRPr/>
                </a:pPr>
                <a:r>
                  <a:rPr lang="es-EC" b="0"/>
                  <a:t>FUERZA (N)</a:t>
                </a:r>
              </a:p>
            </c:rich>
          </c:tx>
          <c:layout/>
          <c:overlay val="0"/>
        </c:title>
        <c:numFmt formatCode="0" sourceLinked="0"/>
        <c:majorTickMark val="none"/>
        <c:minorTickMark val="none"/>
        <c:tickLblPos val="nextTo"/>
        <c:crossAx val="36768000"/>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2"/>
          <c:order val="0"/>
          <c:xVal>
            <c:numRef>
              <c:f>Ackerman!$A$3:$A$37</c:f>
              <c:numCache>
                <c:formatCode>General</c:formatCode>
                <c:ptCount val="35"/>
                <c:pt idx="0">
                  <c:v>7</c:v>
                </c:pt>
                <c:pt idx="1">
                  <c:v>7.5</c:v>
                </c:pt>
                <c:pt idx="2">
                  <c:v>8</c:v>
                </c:pt>
                <c:pt idx="3">
                  <c:v>8.5</c:v>
                </c:pt>
                <c:pt idx="4">
                  <c:v>9</c:v>
                </c:pt>
                <c:pt idx="5">
                  <c:v>9.5</c:v>
                </c:pt>
                <c:pt idx="6">
                  <c:v>10</c:v>
                </c:pt>
                <c:pt idx="7">
                  <c:v>10.5</c:v>
                </c:pt>
                <c:pt idx="8">
                  <c:v>11</c:v>
                </c:pt>
                <c:pt idx="9">
                  <c:v>11.5</c:v>
                </c:pt>
                <c:pt idx="10">
                  <c:v>12</c:v>
                </c:pt>
                <c:pt idx="11">
                  <c:v>12.5</c:v>
                </c:pt>
                <c:pt idx="12">
                  <c:v>13</c:v>
                </c:pt>
                <c:pt idx="13">
                  <c:v>13.5</c:v>
                </c:pt>
                <c:pt idx="14">
                  <c:v>14</c:v>
                </c:pt>
                <c:pt idx="15">
                  <c:v>14.5</c:v>
                </c:pt>
                <c:pt idx="16">
                  <c:v>15</c:v>
                </c:pt>
                <c:pt idx="17">
                  <c:v>15.5</c:v>
                </c:pt>
                <c:pt idx="18">
                  <c:v>16</c:v>
                </c:pt>
                <c:pt idx="19">
                  <c:v>16.5</c:v>
                </c:pt>
                <c:pt idx="20">
                  <c:v>17</c:v>
                </c:pt>
                <c:pt idx="21">
                  <c:v>17.5</c:v>
                </c:pt>
                <c:pt idx="22">
                  <c:v>18</c:v>
                </c:pt>
                <c:pt idx="23">
                  <c:v>18.5</c:v>
                </c:pt>
                <c:pt idx="24">
                  <c:v>19</c:v>
                </c:pt>
                <c:pt idx="25">
                  <c:v>19.5</c:v>
                </c:pt>
                <c:pt idx="26">
                  <c:v>20</c:v>
                </c:pt>
                <c:pt idx="27">
                  <c:v>20.5</c:v>
                </c:pt>
                <c:pt idx="28">
                  <c:v>21</c:v>
                </c:pt>
                <c:pt idx="29">
                  <c:v>21.5</c:v>
                </c:pt>
                <c:pt idx="30">
                  <c:v>22</c:v>
                </c:pt>
                <c:pt idx="31">
                  <c:v>22.5</c:v>
                </c:pt>
                <c:pt idx="32">
                  <c:v>23</c:v>
                </c:pt>
                <c:pt idx="33">
                  <c:v>23.5</c:v>
                </c:pt>
                <c:pt idx="34">
                  <c:v>24</c:v>
                </c:pt>
              </c:numCache>
            </c:numRef>
          </c:xVal>
          <c:yVal>
            <c:numRef>
              <c:f>Ackerman!$H$3:$H$37</c:f>
              <c:numCache>
                <c:formatCode>0.00</c:formatCode>
                <c:ptCount val="35"/>
                <c:pt idx="0">
                  <c:v>18.215892698949013</c:v>
                </c:pt>
                <c:pt idx="1">
                  <c:v>16.215330013417741</c:v>
                </c:pt>
                <c:pt idx="2">
                  <c:v>14.536936308259754</c:v>
                </c:pt>
                <c:pt idx="3">
                  <c:v>13.113401746862458</c:v>
                </c:pt>
                <c:pt idx="4">
                  <c:v>11.89445754284103</c:v>
                </c:pt>
                <c:pt idx="5">
                  <c:v>10.841870499641832</c:v>
                </c:pt>
                <c:pt idx="6">
                  <c:v>9.9260930531533198</c:v>
                </c:pt>
                <c:pt idx="7">
                  <c:v>9.1239654593728066</c:v>
                </c:pt>
                <c:pt idx="8">
                  <c:v>8.4171052039361705</c:v>
                </c:pt>
                <c:pt idx="9">
                  <c:v>7.7907562352894342</c:v>
                </c:pt>
                <c:pt idx="10">
                  <c:v>7.2329525330227877</c:v>
                </c:pt>
                <c:pt idx="11">
                  <c:v>6.7339007157731423</c:v>
                </c:pt>
                <c:pt idx="12">
                  <c:v>6.2855179411476492</c:v>
                </c:pt>
                <c:pt idx="13">
                  <c:v>5.8810816364502205</c:v>
                </c:pt>
                <c:pt idx="14">
                  <c:v>5.5149609150997261</c:v>
                </c:pt>
                <c:pt idx="15">
                  <c:v>5.1824084393667338</c:v>
                </c:pt>
                <c:pt idx="16">
                  <c:v>4.8793975485884982</c:v>
                </c:pt>
                <c:pt idx="17">
                  <c:v>4.602493658483084</c:v>
                </c:pt>
                <c:pt idx="18">
                  <c:v>4.3487518718722562</c:v>
                </c:pt>
                <c:pt idx="19">
                  <c:v>4.115634825756926</c:v>
                </c:pt>
                <c:pt idx="20">
                  <c:v>3.9009462987614576</c:v>
                </c:pt>
                <c:pt idx="21">
                  <c:v>3.7027771932948657</c:v>
                </c:pt>
                <c:pt idx="22">
                  <c:v>3.5194613082645887</c:v>
                </c:pt>
                <c:pt idx="23">
                  <c:v>3.3495389131962323</c:v>
                </c:pt>
                <c:pt idx="24">
                  <c:v>3.1917265804550592</c:v>
                </c:pt>
                <c:pt idx="25">
                  <c:v>3.0448920692422856</c:v>
                </c:pt>
                <c:pt idx="26">
                  <c:v>2.9080333118184214</c:v>
                </c:pt>
                <c:pt idx="27">
                  <c:v>2.7802607495810356</c:v>
                </c:pt>
                <c:pt idx="28">
                  <c:v>2.6607824191306246</c:v>
                </c:pt>
                <c:pt idx="29">
                  <c:v>2.5488913072248707</c:v>
                </c:pt>
                <c:pt idx="30">
                  <c:v>2.4439545866130086</c:v>
                </c:pt>
                <c:pt idx="31">
                  <c:v>2.3454044181583624</c:v>
                </c:pt>
                <c:pt idx="32">
                  <c:v>2.2527300628943108</c:v>
                </c:pt>
                <c:pt idx="33">
                  <c:v>2.165471094112231</c:v>
                </c:pt>
                <c:pt idx="34">
                  <c:v>2.0832115368291353</c:v>
                </c:pt>
              </c:numCache>
            </c:numRef>
          </c:yVal>
          <c:smooth val="1"/>
        </c:ser>
        <c:dLbls>
          <c:showLegendKey val="0"/>
          <c:showVal val="0"/>
          <c:showCatName val="0"/>
          <c:showSerName val="0"/>
          <c:showPercent val="0"/>
          <c:showBubbleSize val="0"/>
        </c:dLbls>
        <c:axId val="36770880"/>
        <c:axId val="36771456"/>
      </c:scatterChart>
      <c:valAx>
        <c:axId val="36770880"/>
        <c:scaling>
          <c:orientation val="minMax"/>
        </c:scaling>
        <c:delete val="0"/>
        <c:axPos val="b"/>
        <c:majorGridlines/>
        <c:title>
          <c:tx>
            <c:rich>
              <a:bodyPr/>
              <a:lstStyle/>
              <a:p>
                <a:pPr>
                  <a:defRPr/>
                </a:pPr>
                <a:r>
                  <a:rPr lang="es-EC" sz="1000" b="0">
                    <a:latin typeface="Times New Roman"/>
                    <a:cs typeface="Times New Roman"/>
                  </a:rPr>
                  <a:t>RADIO</a:t>
                </a:r>
                <a:r>
                  <a:rPr lang="es-EC" sz="1000" b="0" baseline="0">
                    <a:latin typeface="Times New Roman"/>
                    <a:cs typeface="Times New Roman"/>
                  </a:rPr>
                  <a:t> DE GIRO</a:t>
                </a:r>
                <a:endParaRPr lang="es-EC" sz="1600" b="0"/>
              </a:p>
            </c:rich>
          </c:tx>
          <c:layout/>
          <c:overlay val="0"/>
        </c:title>
        <c:numFmt formatCode="General" sourceLinked="1"/>
        <c:majorTickMark val="none"/>
        <c:minorTickMark val="none"/>
        <c:tickLblPos val="nextTo"/>
        <c:crossAx val="36771456"/>
        <c:crosses val="autoZero"/>
        <c:crossBetween val="midCat"/>
      </c:valAx>
      <c:valAx>
        <c:axId val="36771456"/>
        <c:scaling>
          <c:orientation val="minMax"/>
        </c:scaling>
        <c:delete val="0"/>
        <c:axPos val="l"/>
        <c:majorGridlines/>
        <c:title>
          <c:tx>
            <c:rich>
              <a:bodyPr rot="-5400000" vert="horz"/>
              <a:lstStyle/>
              <a:p>
                <a:pPr>
                  <a:defRPr/>
                </a:pPr>
                <a:r>
                  <a:rPr lang="es-EC" b="0"/>
                  <a:t>A.</a:t>
                </a:r>
                <a:r>
                  <a:rPr lang="es-EC" b="0" baseline="0"/>
                  <a:t> INTERIOR - A. EXTERIOR</a:t>
                </a:r>
                <a:endParaRPr lang="es-EC" b="0"/>
              </a:p>
            </c:rich>
          </c:tx>
          <c:layout/>
          <c:overlay val="0"/>
        </c:title>
        <c:numFmt formatCode="0" sourceLinked="0"/>
        <c:majorTickMark val="none"/>
        <c:minorTickMark val="none"/>
        <c:tickLblPos val="nextTo"/>
        <c:crossAx val="36770880"/>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Torque</a:t>
            </a:r>
          </a:p>
        </c:rich>
      </c:tx>
      <c:layout/>
      <c:overlay val="0"/>
    </c:title>
    <c:autoTitleDeleted val="0"/>
    <c:plotArea>
      <c:layout/>
      <c:scatterChart>
        <c:scatterStyle val="smoothMarker"/>
        <c:varyColors val="0"/>
        <c:ser>
          <c:idx val="2"/>
          <c:order val="0"/>
          <c:tx>
            <c:v>Torque PN</c:v>
          </c:tx>
          <c:xVal>
            <c:numRef>
              <c:f>'X-Y'!$B$6:$B$18</c:f>
              <c:numCache>
                <c:formatCode>0.00</c:formatCode>
                <c:ptCount val="13"/>
                <c:pt idx="0">
                  <c:v>-30.000000000000011</c:v>
                </c:pt>
                <c:pt idx="1">
                  <c:v>-25.943669269623467</c:v>
                </c:pt>
                <c:pt idx="2">
                  <c:v>-20.535228295788137</c:v>
                </c:pt>
                <c:pt idx="3">
                  <c:v>-15.12678732195281</c:v>
                </c:pt>
                <c:pt idx="4">
                  <c:v>-9.7183463481174766</c:v>
                </c:pt>
                <c:pt idx="5">
                  <c:v>-5.6620156177409422</c:v>
                </c:pt>
                <c:pt idx="6">
                  <c:v>-0.2535746439055987</c:v>
                </c:pt>
                <c:pt idx="7">
                  <c:v>5.1548663299297477</c:v>
                </c:pt>
                <c:pt idx="8">
                  <c:v>10.563307303765111</c:v>
                </c:pt>
                <c:pt idx="9">
                  <c:v>15.971748277600438</c:v>
                </c:pt>
                <c:pt idx="10">
                  <c:v>20.028079007976924</c:v>
                </c:pt>
                <c:pt idx="11">
                  <c:v>25.436519981812314</c:v>
                </c:pt>
                <c:pt idx="12">
                  <c:v>29.492850712188794</c:v>
                </c:pt>
              </c:numCache>
            </c:numRef>
          </c:xVal>
          <c:yVal>
            <c:numRef>
              <c:f>'X-Y'!$T$6:$T$18</c:f>
              <c:numCache>
                <c:formatCode>0.00</c:formatCode>
                <c:ptCount val="13"/>
                <c:pt idx="0">
                  <c:v>1464.5795344851699</c:v>
                </c:pt>
                <c:pt idx="1">
                  <c:v>1347.32388090473</c:v>
                </c:pt>
                <c:pt idx="2">
                  <c:v>1127.0687937192999</c:v>
                </c:pt>
                <c:pt idx="3">
                  <c:v>843.52821514147604</c:v>
                </c:pt>
                <c:pt idx="4">
                  <c:v>512.155462480143</c:v>
                </c:pt>
                <c:pt idx="5">
                  <c:v>243.86036144447601</c:v>
                </c:pt>
                <c:pt idx="6">
                  <c:v>-122.69841011640401</c:v>
                </c:pt>
                <c:pt idx="7">
                  <c:v>-478.48520943865401</c:v>
                </c:pt>
                <c:pt idx="8">
                  <c:v>-801.52930582297097</c:v>
                </c:pt>
                <c:pt idx="9">
                  <c:v>-1010.52646582623</c:v>
                </c:pt>
                <c:pt idx="10">
                  <c:v>-1232.1286297158899</c:v>
                </c:pt>
                <c:pt idx="11">
                  <c:v>-1378.52307010966</c:v>
                </c:pt>
                <c:pt idx="12">
                  <c:v>-1435.51625437595</c:v>
                </c:pt>
              </c:numCache>
            </c:numRef>
          </c:yVal>
          <c:smooth val="1"/>
        </c:ser>
        <c:ser>
          <c:idx val="1"/>
          <c:order val="1"/>
          <c:tx>
            <c:v>Torque CM</c:v>
          </c:tx>
          <c:xVal>
            <c:numRef>
              <c:f>'Carga Max X-Y'!$B$6:$B$18</c:f>
              <c:numCache>
                <c:formatCode>0.00</c:formatCode>
                <c:ptCount val="13"/>
                <c:pt idx="0">
                  <c:v>-30.000000000000011</c:v>
                </c:pt>
                <c:pt idx="1">
                  <c:v>-25.943669269623467</c:v>
                </c:pt>
                <c:pt idx="2">
                  <c:v>-20.535228295788137</c:v>
                </c:pt>
                <c:pt idx="3">
                  <c:v>-15.12678732195281</c:v>
                </c:pt>
                <c:pt idx="4">
                  <c:v>-9.7183463481174766</c:v>
                </c:pt>
                <c:pt idx="5">
                  <c:v>-5.6620156177409422</c:v>
                </c:pt>
                <c:pt idx="6">
                  <c:v>-0.2535746439055987</c:v>
                </c:pt>
                <c:pt idx="7">
                  <c:v>5.1548663299297477</c:v>
                </c:pt>
                <c:pt idx="8">
                  <c:v>10.563307303765111</c:v>
                </c:pt>
                <c:pt idx="9">
                  <c:v>15.971748277600438</c:v>
                </c:pt>
                <c:pt idx="10">
                  <c:v>20.028079007976924</c:v>
                </c:pt>
                <c:pt idx="11">
                  <c:v>25.436519981812314</c:v>
                </c:pt>
                <c:pt idx="12">
                  <c:v>29.492850712188794</c:v>
                </c:pt>
              </c:numCache>
            </c:numRef>
          </c:xVal>
          <c:yVal>
            <c:numRef>
              <c:f>'Carga Max X-Y'!$T$6:$T$18</c:f>
              <c:numCache>
                <c:formatCode>0.00</c:formatCode>
                <c:ptCount val="13"/>
                <c:pt idx="0">
                  <c:v>1616.4755511143801</c:v>
                </c:pt>
                <c:pt idx="1">
                  <c:v>1487.0639632925499</c:v>
                </c:pt>
                <c:pt idx="2">
                  <c:v>1243.9679963890601</c:v>
                </c:pt>
                <c:pt idx="3">
                  <c:v>931.01858338331499</c:v>
                </c:pt>
                <c:pt idx="4">
                  <c:v>565.272816444824</c:v>
                </c:pt>
                <c:pt idx="5">
                  <c:v>269.14675278466001</c:v>
                </c:pt>
                <c:pt idx="6">
                  <c:v>-135.43610979954201</c:v>
                </c:pt>
                <c:pt idx="7">
                  <c:v>-528.12813840853698</c:v>
                </c:pt>
                <c:pt idx="8">
                  <c:v>-884.67808710120096</c:v>
                </c:pt>
                <c:pt idx="9">
                  <c:v>-1115.34923425339</c:v>
                </c:pt>
                <c:pt idx="10">
                  <c:v>-1359.92706484618</c:v>
                </c:pt>
                <c:pt idx="11">
                  <c:v>-1521.4911650577201</c:v>
                </c:pt>
                <c:pt idx="12">
                  <c:v>-1584.3816134763999</c:v>
                </c:pt>
              </c:numCache>
            </c:numRef>
          </c:yVal>
          <c:smooth val="1"/>
        </c:ser>
        <c:dLbls>
          <c:showLegendKey val="0"/>
          <c:showVal val="0"/>
          <c:showCatName val="0"/>
          <c:showSerName val="0"/>
          <c:showPercent val="0"/>
          <c:showBubbleSize val="0"/>
        </c:dLbls>
        <c:axId val="529908864"/>
        <c:axId val="529909440"/>
      </c:scatterChart>
      <c:valAx>
        <c:axId val="529908864"/>
        <c:scaling>
          <c:orientation val="minMax"/>
        </c:scaling>
        <c:delete val="0"/>
        <c:axPos val="b"/>
        <c:numFmt formatCode="General" sourceLinked="0"/>
        <c:majorTickMark val="out"/>
        <c:minorTickMark val="none"/>
        <c:tickLblPos val="nextTo"/>
        <c:crossAx val="529909440"/>
        <c:crosses val="autoZero"/>
        <c:crossBetween val="midCat"/>
      </c:valAx>
      <c:valAx>
        <c:axId val="529909440"/>
        <c:scaling>
          <c:orientation val="minMax"/>
        </c:scaling>
        <c:delete val="0"/>
        <c:axPos val="l"/>
        <c:majorGridlines/>
        <c:numFmt formatCode="General" sourceLinked="0"/>
        <c:majorTickMark val="out"/>
        <c:minorTickMark val="none"/>
        <c:tickLblPos val="nextTo"/>
        <c:crossAx val="529908864"/>
        <c:crosses val="autoZero"/>
        <c:crossBetween val="midCat"/>
      </c:valAx>
    </c:plotArea>
    <c:legend>
      <c:legendPos val="r"/>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Presion (Bar)</c:v>
          </c:tx>
          <c:invertIfNegative val="0"/>
          <c:dLbls>
            <c:delete val="1"/>
          </c:dLbls>
          <c:cat>
            <c:numRef>
              <c:f>'B2'!$B$3:$B$33</c:f>
              <c:numCache>
                <c:formatCode>0.00</c:formatCode>
                <c:ptCount val="31"/>
                <c:pt idx="0">
                  <c:v>-30.000000000000011</c:v>
                </c:pt>
                <c:pt idx="1">
                  <c:v>-28.647889756541161</c:v>
                </c:pt>
                <c:pt idx="2">
                  <c:v>-25.943669269623467</c:v>
                </c:pt>
                <c:pt idx="3">
                  <c:v>-24.591559026164681</c:v>
                </c:pt>
                <c:pt idx="4">
                  <c:v>-21.887338539246986</c:v>
                </c:pt>
                <c:pt idx="5">
                  <c:v>-20.535228295788137</c:v>
                </c:pt>
                <c:pt idx="6">
                  <c:v>-17.831007808870442</c:v>
                </c:pt>
                <c:pt idx="7">
                  <c:v>-16.478897565411653</c:v>
                </c:pt>
                <c:pt idx="8">
                  <c:v>-13.774677078493962</c:v>
                </c:pt>
                <c:pt idx="9">
                  <c:v>-12.422566835035115</c:v>
                </c:pt>
                <c:pt idx="10">
                  <c:v>-9.7183463481174766</c:v>
                </c:pt>
                <c:pt idx="11">
                  <c:v>-8.3662361046586291</c:v>
                </c:pt>
                <c:pt idx="12">
                  <c:v>-5.6620156177409422</c:v>
                </c:pt>
                <c:pt idx="13">
                  <c:v>-4.3099053742821072</c:v>
                </c:pt>
                <c:pt idx="14">
                  <c:v>-1.6056848873644358</c:v>
                </c:pt>
                <c:pt idx="15">
                  <c:v>-0.2535746439055987</c:v>
                </c:pt>
                <c:pt idx="16">
                  <c:v>2.4506458430120763</c:v>
                </c:pt>
                <c:pt idx="17">
                  <c:v>3.8027560864709118</c:v>
                </c:pt>
                <c:pt idx="18">
                  <c:v>6.5069765733885712</c:v>
                </c:pt>
                <c:pt idx="19">
                  <c:v>7.8590868168474177</c:v>
                </c:pt>
                <c:pt idx="20">
                  <c:v>10.563307303765111</c:v>
                </c:pt>
                <c:pt idx="21">
                  <c:v>11.915417547223901</c:v>
                </c:pt>
                <c:pt idx="22">
                  <c:v>14.619638034141595</c:v>
                </c:pt>
                <c:pt idx="23">
                  <c:v>15.971748277600438</c:v>
                </c:pt>
                <c:pt idx="24">
                  <c:v>18.675968764518135</c:v>
                </c:pt>
                <c:pt idx="25">
                  <c:v>20.028079007976924</c:v>
                </c:pt>
                <c:pt idx="26">
                  <c:v>22.732299494894619</c:v>
                </c:pt>
                <c:pt idx="27">
                  <c:v>24.084409738353465</c:v>
                </c:pt>
                <c:pt idx="28">
                  <c:v>26.788630225271103</c:v>
                </c:pt>
                <c:pt idx="29">
                  <c:v>28.140740468729948</c:v>
                </c:pt>
                <c:pt idx="30">
                  <c:v>29.492850712188794</c:v>
                </c:pt>
              </c:numCache>
            </c:numRef>
          </c:cat>
          <c:val>
            <c:numRef>
              <c:f>'B2'!$H$3:$H$33</c:f>
              <c:numCache>
                <c:formatCode>0.00</c:formatCode>
                <c:ptCount val="31"/>
                <c:pt idx="0">
                  <c:v>124.247361951266</c:v>
                </c:pt>
                <c:pt idx="1">
                  <c:v>121.33807560560699</c:v>
                </c:pt>
                <c:pt idx="2">
                  <c:v>114.300850704238</c:v>
                </c:pt>
                <c:pt idx="3">
                  <c:v>110.188889438537</c:v>
                </c:pt>
                <c:pt idx="4">
                  <c:v>100.83271887153299</c:v>
                </c:pt>
                <c:pt idx="5">
                  <c:v>95.615963748117792</c:v>
                </c:pt>
                <c:pt idx="6">
                  <c:v>84.187355626034602</c:v>
                </c:pt>
                <c:pt idx="7">
                  <c:v>78.013565799171204</c:v>
                </c:pt>
                <c:pt idx="8">
                  <c:v>64.854098613643004</c:v>
                </c:pt>
                <c:pt idx="9">
                  <c:v>57.915612142329302</c:v>
                </c:pt>
                <c:pt idx="10">
                  <c:v>43.448648717971395</c:v>
                </c:pt>
                <c:pt idx="11">
                  <c:v>35.974463664525601</c:v>
                </c:pt>
                <c:pt idx="12">
                  <c:v>20.686982965741201</c:v>
                </c:pt>
                <c:pt idx="13">
                  <c:v>12.9326159034654</c:v>
                </c:pt>
                <c:pt idx="14">
                  <c:v>2.64687194796306</c:v>
                </c:pt>
                <c:pt idx="15">
                  <c:v>10.411189014126801</c:v>
                </c:pt>
                <c:pt idx="16">
                  <c:v>25.737387429865702</c:v>
                </c:pt>
                <c:pt idx="17">
                  <c:v>33.239485533728505</c:v>
                </c:pt>
                <c:pt idx="18">
                  <c:v>47.776255471190403</c:v>
                </c:pt>
                <c:pt idx="19">
                  <c:v>54.755020128367299</c:v>
                </c:pt>
                <c:pt idx="20">
                  <c:v>68.000965067912603</c:v>
                </c:pt>
                <c:pt idx="21">
                  <c:v>74.218757496697691</c:v>
                </c:pt>
                <c:pt idx="22">
                  <c:v>85.730907075492908</c:v>
                </c:pt>
                <c:pt idx="23">
                  <c:v>90.984668792770805</c:v>
                </c:pt>
                <c:pt idx="24">
                  <c:v>100.39884856021</c:v>
                </c:pt>
                <c:pt idx="25">
                  <c:v>104.529234896614</c:v>
                </c:pt>
                <c:pt idx="26">
                  <c:v>111.575943905988</c:v>
                </c:pt>
                <c:pt idx="27">
                  <c:v>114.473972339748</c:v>
                </c:pt>
                <c:pt idx="28">
                  <c:v>118.988911603133</c:v>
                </c:pt>
                <c:pt idx="29">
                  <c:v>120.59978907845199</c:v>
                </c:pt>
                <c:pt idx="30">
                  <c:v>121.77898819435001</c:v>
                </c:pt>
              </c:numCache>
            </c:numRef>
          </c:val>
        </c:ser>
        <c:dLbls>
          <c:dLblPos val="inBase"/>
          <c:showLegendKey val="0"/>
          <c:showVal val="1"/>
          <c:showCatName val="0"/>
          <c:showSerName val="0"/>
          <c:showPercent val="0"/>
          <c:showBubbleSize val="0"/>
        </c:dLbls>
        <c:gapWidth val="150"/>
        <c:axId val="36837888"/>
        <c:axId val="529912320"/>
      </c:barChart>
      <c:catAx>
        <c:axId val="36837888"/>
        <c:scaling>
          <c:orientation val="minMax"/>
        </c:scaling>
        <c:delete val="0"/>
        <c:axPos val="b"/>
        <c:title>
          <c:tx>
            <c:rich>
              <a:bodyPr/>
              <a:lstStyle/>
              <a:p>
                <a:pPr>
                  <a:defRPr/>
                </a:pPr>
                <a:r>
                  <a:rPr lang="es-EC" sz="1000" b="1" i="0" u="none" strike="noStrike" baseline="0">
                    <a:effectLst/>
                  </a:rPr>
                  <a:t>β2</a:t>
                </a:r>
                <a:endParaRPr lang="es-EC"/>
              </a:p>
            </c:rich>
          </c:tx>
          <c:layout/>
          <c:overlay val="0"/>
        </c:title>
        <c:numFmt formatCode="0.00" sourceLinked="1"/>
        <c:majorTickMark val="out"/>
        <c:minorTickMark val="none"/>
        <c:tickLblPos val="nextTo"/>
        <c:crossAx val="529912320"/>
        <c:crosses val="autoZero"/>
        <c:auto val="1"/>
        <c:lblAlgn val="ctr"/>
        <c:lblOffset val="100"/>
        <c:noMultiLvlLbl val="0"/>
      </c:catAx>
      <c:valAx>
        <c:axId val="529912320"/>
        <c:scaling>
          <c:orientation val="minMax"/>
        </c:scaling>
        <c:delete val="0"/>
        <c:axPos val="l"/>
        <c:majorGridlines/>
        <c:title>
          <c:tx>
            <c:rich>
              <a:bodyPr rot="-5400000" vert="horz"/>
              <a:lstStyle/>
              <a:p>
                <a:pPr>
                  <a:defRPr b="0"/>
                </a:pPr>
                <a:r>
                  <a:rPr lang="en-US" b="0"/>
                  <a:t>Presion (bar)</a:t>
                </a:r>
              </a:p>
            </c:rich>
          </c:tx>
          <c:layout/>
          <c:overlay val="0"/>
        </c:title>
        <c:numFmt formatCode="0.00" sourceLinked="1"/>
        <c:majorTickMark val="out"/>
        <c:minorTickMark val="none"/>
        <c:tickLblPos val="nextTo"/>
        <c:crossAx val="3683788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0"/>
          <c:tx>
            <c:v>Presion (β2)</c:v>
          </c:tx>
          <c:marker>
            <c:symbol val="none"/>
          </c:marker>
          <c:xVal>
            <c:numRef>
              <c:f>'B2'!$B$3:$B$33</c:f>
              <c:numCache>
                <c:formatCode>0.00</c:formatCode>
                <c:ptCount val="31"/>
                <c:pt idx="0">
                  <c:v>-30.000000000000011</c:v>
                </c:pt>
                <c:pt idx="1">
                  <c:v>-28.647889756541161</c:v>
                </c:pt>
                <c:pt idx="2">
                  <c:v>-25.943669269623467</c:v>
                </c:pt>
                <c:pt idx="3">
                  <c:v>-24.591559026164681</c:v>
                </c:pt>
                <c:pt idx="4">
                  <c:v>-21.887338539246986</c:v>
                </c:pt>
                <c:pt idx="5">
                  <c:v>-20.535228295788137</c:v>
                </c:pt>
                <c:pt idx="6">
                  <c:v>-17.831007808870442</c:v>
                </c:pt>
                <c:pt idx="7">
                  <c:v>-16.478897565411653</c:v>
                </c:pt>
                <c:pt idx="8">
                  <c:v>-13.774677078493962</c:v>
                </c:pt>
                <c:pt idx="9">
                  <c:v>-12.422566835035115</c:v>
                </c:pt>
                <c:pt idx="10">
                  <c:v>-9.7183463481174766</c:v>
                </c:pt>
                <c:pt idx="11">
                  <c:v>-8.3662361046586291</c:v>
                </c:pt>
                <c:pt idx="12">
                  <c:v>-5.6620156177409422</c:v>
                </c:pt>
                <c:pt idx="13">
                  <c:v>-4.3099053742821072</c:v>
                </c:pt>
                <c:pt idx="14">
                  <c:v>-1.6056848873644358</c:v>
                </c:pt>
                <c:pt idx="15">
                  <c:v>-0.2535746439055987</c:v>
                </c:pt>
                <c:pt idx="16">
                  <c:v>2.4506458430120763</c:v>
                </c:pt>
                <c:pt idx="17">
                  <c:v>3.8027560864709118</c:v>
                </c:pt>
                <c:pt idx="18">
                  <c:v>6.5069765733885712</c:v>
                </c:pt>
                <c:pt idx="19">
                  <c:v>7.8590868168474177</c:v>
                </c:pt>
                <c:pt idx="20">
                  <c:v>10.563307303765111</c:v>
                </c:pt>
                <c:pt idx="21">
                  <c:v>11.915417547223901</c:v>
                </c:pt>
                <c:pt idx="22">
                  <c:v>14.619638034141595</c:v>
                </c:pt>
                <c:pt idx="23">
                  <c:v>15.971748277600438</c:v>
                </c:pt>
                <c:pt idx="24">
                  <c:v>18.675968764518135</c:v>
                </c:pt>
                <c:pt idx="25">
                  <c:v>20.028079007976924</c:v>
                </c:pt>
                <c:pt idx="26">
                  <c:v>22.732299494894619</c:v>
                </c:pt>
                <c:pt idx="27">
                  <c:v>24.084409738353465</c:v>
                </c:pt>
                <c:pt idx="28">
                  <c:v>26.788630225271103</c:v>
                </c:pt>
                <c:pt idx="29">
                  <c:v>28.140740468729948</c:v>
                </c:pt>
                <c:pt idx="30">
                  <c:v>29.492850712188794</c:v>
                </c:pt>
              </c:numCache>
            </c:numRef>
          </c:xVal>
          <c:yVal>
            <c:numRef>
              <c:f>'B2'!$H$3:$H$33</c:f>
              <c:numCache>
                <c:formatCode>0.00</c:formatCode>
                <c:ptCount val="31"/>
                <c:pt idx="0">
                  <c:v>124.247361951266</c:v>
                </c:pt>
                <c:pt idx="1">
                  <c:v>121.33807560560699</c:v>
                </c:pt>
                <c:pt idx="2">
                  <c:v>114.300850704238</c:v>
                </c:pt>
                <c:pt idx="3">
                  <c:v>110.188889438537</c:v>
                </c:pt>
                <c:pt idx="4">
                  <c:v>100.83271887153299</c:v>
                </c:pt>
                <c:pt idx="5">
                  <c:v>95.615963748117792</c:v>
                </c:pt>
                <c:pt idx="6">
                  <c:v>84.187355626034602</c:v>
                </c:pt>
                <c:pt idx="7">
                  <c:v>78.013565799171204</c:v>
                </c:pt>
                <c:pt idx="8">
                  <c:v>64.854098613643004</c:v>
                </c:pt>
                <c:pt idx="9">
                  <c:v>57.915612142329302</c:v>
                </c:pt>
                <c:pt idx="10">
                  <c:v>43.448648717971395</c:v>
                </c:pt>
                <c:pt idx="11">
                  <c:v>35.974463664525601</c:v>
                </c:pt>
                <c:pt idx="12">
                  <c:v>20.686982965741201</c:v>
                </c:pt>
                <c:pt idx="13">
                  <c:v>12.9326159034654</c:v>
                </c:pt>
                <c:pt idx="14">
                  <c:v>2.64687194796306</c:v>
                </c:pt>
                <c:pt idx="15">
                  <c:v>10.411189014126801</c:v>
                </c:pt>
                <c:pt idx="16">
                  <c:v>25.737387429865702</c:v>
                </c:pt>
                <c:pt idx="17">
                  <c:v>33.239485533728505</c:v>
                </c:pt>
                <c:pt idx="18">
                  <c:v>47.776255471190403</c:v>
                </c:pt>
                <c:pt idx="19">
                  <c:v>54.755020128367299</c:v>
                </c:pt>
                <c:pt idx="20">
                  <c:v>68.000965067912603</c:v>
                </c:pt>
                <c:pt idx="21">
                  <c:v>74.218757496697691</c:v>
                </c:pt>
                <c:pt idx="22">
                  <c:v>85.730907075492908</c:v>
                </c:pt>
                <c:pt idx="23">
                  <c:v>90.984668792770805</c:v>
                </c:pt>
                <c:pt idx="24">
                  <c:v>100.39884856021</c:v>
                </c:pt>
                <c:pt idx="25">
                  <c:v>104.529234896614</c:v>
                </c:pt>
                <c:pt idx="26">
                  <c:v>111.575943905988</c:v>
                </c:pt>
                <c:pt idx="27">
                  <c:v>114.473972339748</c:v>
                </c:pt>
                <c:pt idx="28">
                  <c:v>118.988911603133</c:v>
                </c:pt>
                <c:pt idx="29">
                  <c:v>120.59978907845199</c:v>
                </c:pt>
                <c:pt idx="30">
                  <c:v>121.77898819435001</c:v>
                </c:pt>
              </c:numCache>
            </c:numRef>
          </c:yVal>
          <c:smooth val="1"/>
        </c:ser>
        <c:ser>
          <c:idx val="0"/>
          <c:order val="1"/>
          <c:tx>
            <c:v>Bomba</c:v>
          </c:tx>
          <c:marker>
            <c:symbol val="none"/>
          </c:marker>
          <c:xVal>
            <c:numRef>
              <c:f>'B2'!$B$3:$B$33</c:f>
              <c:numCache>
                <c:formatCode>0.00</c:formatCode>
                <c:ptCount val="31"/>
                <c:pt idx="0">
                  <c:v>-30.000000000000011</c:v>
                </c:pt>
                <c:pt idx="1">
                  <c:v>-28.647889756541161</c:v>
                </c:pt>
                <c:pt idx="2">
                  <c:v>-25.943669269623467</c:v>
                </c:pt>
                <c:pt idx="3">
                  <c:v>-24.591559026164681</c:v>
                </c:pt>
                <c:pt idx="4">
                  <c:v>-21.887338539246986</c:v>
                </c:pt>
                <c:pt idx="5">
                  <c:v>-20.535228295788137</c:v>
                </c:pt>
                <c:pt idx="6">
                  <c:v>-17.831007808870442</c:v>
                </c:pt>
                <c:pt idx="7">
                  <c:v>-16.478897565411653</c:v>
                </c:pt>
                <c:pt idx="8">
                  <c:v>-13.774677078493962</c:v>
                </c:pt>
                <c:pt idx="9">
                  <c:v>-12.422566835035115</c:v>
                </c:pt>
                <c:pt idx="10">
                  <c:v>-9.7183463481174766</c:v>
                </c:pt>
                <c:pt idx="11">
                  <c:v>-8.3662361046586291</c:v>
                </c:pt>
                <c:pt idx="12">
                  <c:v>-5.6620156177409422</c:v>
                </c:pt>
                <c:pt idx="13">
                  <c:v>-4.3099053742821072</c:v>
                </c:pt>
                <c:pt idx="14">
                  <c:v>-1.6056848873644358</c:v>
                </c:pt>
                <c:pt idx="15">
                  <c:v>-0.2535746439055987</c:v>
                </c:pt>
                <c:pt idx="16">
                  <c:v>2.4506458430120763</c:v>
                </c:pt>
                <c:pt idx="17">
                  <c:v>3.8027560864709118</c:v>
                </c:pt>
                <c:pt idx="18">
                  <c:v>6.5069765733885712</c:v>
                </c:pt>
                <c:pt idx="19">
                  <c:v>7.8590868168474177</c:v>
                </c:pt>
                <c:pt idx="20">
                  <c:v>10.563307303765111</c:v>
                </c:pt>
                <c:pt idx="21">
                  <c:v>11.915417547223901</c:v>
                </c:pt>
                <c:pt idx="22">
                  <c:v>14.619638034141595</c:v>
                </c:pt>
                <c:pt idx="23">
                  <c:v>15.971748277600438</c:v>
                </c:pt>
                <c:pt idx="24">
                  <c:v>18.675968764518135</c:v>
                </c:pt>
                <c:pt idx="25">
                  <c:v>20.028079007976924</c:v>
                </c:pt>
                <c:pt idx="26">
                  <c:v>22.732299494894619</c:v>
                </c:pt>
                <c:pt idx="27">
                  <c:v>24.084409738353465</c:v>
                </c:pt>
                <c:pt idx="28">
                  <c:v>26.788630225271103</c:v>
                </c:pt>
                <c:pt idx="29">
                  <c:v>28.140740468729948</c:v>
                </c:pt>
                <c:pt idx="30">
                  <c:v>29.492850712188794</c:v>
                </c:pt>
              </c:numCache>
            </c:numRef>
          </c:xVal>
          <c:yVal>
            <c:numRef>
              <c:f>'B2'!$I$3:$I$33</c:f>
              <c:numCache>
                <c:formatCode>General</c:formatCode>
                <c:ptCount val="31"/>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numCache>
            </c:numRef>
          </c:yVal>
          <c:smooth val="1"/>
        </c:ser>
        <c:ser>
          <c:idx val="2"/>
          <c:order val="2"/>
          <c:tx>
            <c:v>C. Direccion</c:v>
          </c:tx>
          <c:marker>
            <c:symbol val="none"/>
          </c:marker>
          <c:xVal>
            <c:numRef>
              <c:f>'B2'!$B$3:$B$33</c:f>
              <c:numCache>
                <c:formatCode>0.00</c:formatCode>
                <c:ptCount val="31"/>
                <c:pt idx="0">
                  <c:v>-30.000000000000011</c:v>
                </c:pt>
                <c:pt idx="1">
                  <c:v>-28.647889756541161</c:v>
                </c:pt>
                <c:pt idx="2">
                  <c:v>-25.943669269623467</c:v>
                </c:pt>
                <c:pt idx="3">
                  <c:v>-24.591559026164681</c:v>
                </c:pt>
                <c:pt idx="4">
                  <c:v>-21.887338539246986</c:v>
                </c:pt>
                <c:pt idx="5">
                  <c:v>-20.535228295788137</c:v>
                </c:pt>
                <c:pt idx="6">
                  <c:v>-17.831007808870442</c:v>
                </c:pt>
                <c:pt idx="7">
                  <c:v>-16.478897565411653</c:v>
                </c:pt>
                <c:pt idx="8">
                  <c:v>-13.774677078493962</c:v>
                </c:pt>
                <c:pt idx="9">
                  <c:v>-12.422566835035115</c:v>
                </c:pt>
                <c:pt idx="10">
                  <c:v>-9.7183463481174766</c:v>
                </c:pt>
                <c:pt idx="11">
                  <c:v>-8.3662361046586291</c:v>
                </c:pt>
                <c:pt idx="12">
                  <c:v>-5.6620156177409422</c:v>
                </c:pt>
                <c:pt idx="13">
                  <c:v>-4.3099053742821072</c:v>
                </c:pt>
                <c:pt idx="14">
                  <c:v>-1.6056848873644358</c:v>
                </c:pt>
                <c:pt idx="15">
                  <c:v>-0.2535746439055987</c:v>
                </c:pt>
                <c:pt idx="16">
                  <c:v>2.4506458430120763</c:v>
                </c:pt>
                <c:pt idx="17">
                  <c:v>3.8027560864709118</c:v>
                </c:pt>
                <c:pt idx="18">
                  <c:v>6.5069765733885712</c:v>
                </c:pt>
                <c:pt idx="19">
                  <c:v>7.8590868168474177</c:v>
                </c:pt>
                <c:pt idx="20">
                  <c:v>10.563307303765111</c:v>
                </c:pt>
                <c:pt idx="21">
                  <c:v>11.915417547223901</c:v>
                </c:pt>
                <c:pt idx="22">
                  <c:v>14.619638034141595</c:v>
                </c:pt>
                <c:pt idx="23">
                  <c:v>15.971748277600438</c:v>
                </c:pt>
                <c:pt idx="24">
                  <c:v>18.675968764518135</c:v>
                </c:pt>
                <c:pt idx="25">
                  <c:v>20.028079007976924</c:v>
                </c:pt>
                <c:pt idx="26">
                  <c:v>22.732299494894619</c:v>
                </c:pt>
                <c:pt idx="27">
                  <c:v>24.084409738353465</c:v>
                </c:pt>
                <c:pt idx="28">
                  <c:v>26.788630225271103</c:v>
                </c:pt>
                <c:pt idx="29">
                  <c:v>28.140740468729948</c:v>
                </c:pt>
                <c:pt idx="30">
                  <c:v>29.492850712188794</c:v>
                </c:pt>
              </c:numCache>
            </c:numRef>
          </c:xVal>
          <c:yVal>
            <c:numRef>
              <c:f>'B2'!$J$3:$J$33</c:f>
              <c:numCache>
                <c:formatCode>General</c:formatCode>
                <c:ptCount val="31"/>
                <c:pt idx="0">
                  <c:v>135</c:v>
                </c:pt>
                <c:pt idx="1">
                  <c:v>135</c:v>
                </c:pt>
                <c:pt idx="2">
                  <c:v>135</c:v>
                </c:pt>
                <c:pt idx="3">
                  <c:v>135</c:v>
                </c:pt>
                <c:pt idx="4">
                  <c:v>135</c:v>
                </c:pt>
                <c:pt idx="5">
                  <c:v>135</c:v>
                </c:pt>
                <c:pt idx="6">
                  <c:v>135</c:v>
                </c:pt>
                <c:pt idx="7">
                  <c:v>135</c:v>
                </c:pt>
                <c:pt idx="8">
                  <c:v>135</c:v>
                </c:pt>
                <c:pt idx="9">
                  <c:v>135</c:v>
                </c:pt>
                <c:pt idx="10">
                  <c:v>135</c:v>
                </c:pt>
                <c:pt idx="11">
                  <c:v>135</c:v>
                </c:pt>
                <c:pt idx="12">
                  <c:v>135</c:v>
                </c:pt>
                <c:pt idx="13">
                  <c:v>135</c:v>
                </c:pt>
                <c:pt idx="14">
                  <c:v>135</c:v>
                </c:pt>
                <c:pt idx="15">
                  <c:v>135</c:v>
                </c:pt>
                <c:pt idx="16">
                  <c:v>135</c:v>
                </c:pt>
                <c:pt idx="17">
                  <c:v>135</c:v>
                </c:pt>
                <c:pt idx="18">
                  <c:v>135</c:v>
                </c:pt>
                <c:pt idx="19">
                  <c:v>135</c:v>
                </c:pt>
                <c:pt idx="20">
                  <c:v>135</c:v>
                </c:pt>
                <c:pt idx="21">
                  <c:v>135</c:v>
                </c:pt>
                <c:pt idx="22">
                  <c:v>135</c:v>
                </c:pt>
                <c:pt idx="23">
                  <c:v>135</c:v>
                </c:pt>
                <c:pt idx="24">
                  <c:v>135</c:v>
                </c:pt>
                <c:pt idx="25">
                  <c:v>135</c:v>
                </c:pt>
                <c:pt idx="26">
                  <c:v>135</c:v>
                </c:pt>
                <c:pt idx="27">
                  <c:v>135</c:v>
                </c:pt>
                <c:pt idx="28">
                  <c:v>135</c:v>
                </c:pt>
                <c:pt idx="29">
                  <c:v>135</c:v>
                </c:pt>
                <c:pt idx="30">
                  <c:v>135</c:v>
                </c:pt>
              </c:numCache>
            </c:numRef>
          </c:yVal>
          <c:smooth val="1"/>
        </c:ser>
        <c:dLbls>
          <c:showLegendKey val="0"/>
          <c:showVal val="0"/>
          <c:showCatName val="0"/>
          <c:showSerName val="0"/>
          <c:showPercent val="0"/>
          <c:showBubbleSize val="0"/>
        </c:dLbls>
        <c:axId val="38543360"/>
        <c:axId val="38543936"/>
      </c:scatterChart>
      <c:valAx>
        <c:axId val="38543360"/>
        <c:scaling>
          <c:orientation val="minMax"/>
        </c:scaling>
        <c:delete val="0"/>
        <c:axPos val="b"/>
        <c:numFmt formatCode="0.00" sourceLinked="1"/>
        <c:majorTickMark val="out"/>
        <c:minorTickMark val="none"/>
        <c:tickLblPos val="nextTo"/>
        <c:crossAx val="38543936"/>
        <c:crosses val="autoZero"/>
        <c:crossBetween val="midCat"/>
      </c:valAx>
      <c:valAx>
        <c:axId val="38543936"/>
        <c:scaling>
          <c:orientation val="minMax"/>
        </c:scaling>
        <c:delete val="0"/>
        <c:axPos val="l"/>
        <c:majorGridlines/>
        <c:numFmt formatCode="0.00" sourceLinked="1"/>
        <c:majorTickMark val="out"/>
        <c:minorTickMark val="none"/>
        <c:tickLblPos val="nextTo"/>
        <c:crossAx val="38543360"/>
        <c:crosses val="autoZero"/>
        <c:crossBetween val="midCat"/>
      </c:valAx>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v>ORIGINAL</c:v>
          </c:tx>
          <c:marker>
            <c:symbol val="none"/>
          </c:marker>
          <c:xVal>
            <c:numRef>
              <c:f>'Tabla VM &amp; TR'!$A$23:$A$33</c:f>
              <c:numCache>
                <c:formatCode>General</c:formatCode>
                <c:ptCount val="11"/>
                <c:pt idx="0">
                  <c:v>-42.084755167198502</c:v>
                </c:pt>
                <c:pt idx="1">
                  <c:v>-33.972093706445399</c:v>
                </c:pt>
                <c:pt idx="2">
                  <c:v>-25.8594322456924</c:v>
                </c:pt>
                <c:pt idx="3">
                  <c:v>-17.7467707849394</c:v>
                </c:pt>
                <c:pt idx="4">
                  <c:v>-9.63410932418636</c:v>
                </c:pt>
                <c:pt idx="5">
                  <c:v>-1.5214478634333299</c:v>
                </c:pt>
                <c:pt idx="6">
                  <c:v>6.5912135973197099</c:v>
                </c:pt>
                <c:pt idx="7">
                  <c:v>14.7038750580727</c:v>
                </c:pt>
                <c:pt idx="8">
                  <c:v>22.816536518825799</c:v>
                </c:pt>
                <c:pt idx="9">
                  <c:v>30.929197979578799</c:v>
                </c:pt>
                <c:pt idx="10">
                  <c:v>39.041859440331798</c:v>
                </c:pt>
              </c:numCache>
            </c:numRef>
          </c:xVal>
          <c:yVal>
            <c:numRef>
              <c:f>'Tabla VM &amp; TR'!$D$23:$D$33</c:f>
              <c:numCache>
                <c:formatCode>General</c:formatCode>
                <c:ptCount val="11"/>
                <c:pt idx="0">
                  <c:v>1.1239054832195801</c:v>
                </c:pt>
                <c:pt idx="1">
                  <c:v>1.3333247378664099</c:v>
                </c:pt>
                <c:pt idx="2">
                  <c:v>1.76208392037587</c:v>
                </c:pt>
                <c:pt idx="3">
                  <c:v>3.0019182321113802</c:v>
                </c:pt>
                <c:pt idx="4">
                  <c:v>21.235637145463102</c:v>
                </c:pt>
                <c:pt idx="5">
                  <c:v>-3.6784107849295999</c:v>
                </c:pt>
                <c:pt idx="6">
                  <c:v>-1.70606156065283</c:v>
                </c:pt>
                <c:pt idx="7">
                  <c:v>-1.16915570473144</c:v>
                </c:pt>
                <c:pt idx="8">
                  <c:v>-0.94716088775371998</c:v>
                </c:pt>
                <c:pt idx="9">
                  <c:v>-0.84323430862861803</c:v>
                </c:pt>
                <c:pt idx="10">
                  <c:v>-0.79505635286910903</c:v>
                </c:pt>
              </c:numCache>
            </c:numRef>
          </c:yVal>
          <c:smooth val="1"/>
        </c:ser>
        <c:ser>
          <c:idx val="0"/>
          <c:order val="1"/>
          <c:tx>
            <c:v>PROPUESTA</c:v>
          </c:tx>
          <c:marker>
            <c:symbol val="none"/>
          </c:marker>
          <c:xVal>
            <c:numRef>
              <c:f>'Tabla VM &amp; TR'!$A$23:$A$33</c:f>
              <c:numCache>
                <c:formatCode>General</c:formatCode>
                <c:ptCount val="11"/>
                <c:pt idx="0">
                  <c:v>-42.084755167198502</c:v>
                </c:pt>
                <c:pt idx="1">
                  <c:v>-33.972093706445399</c:v>
                </c:pt>
                <c:pt idx="2">
                  <c:v>-25.8594322456924</c:v>
                </c:pt>
                <c:pt idx="3">
                  <c:v>-17.7467707849394</c:v>
                </c:pt>
                <c:pt idx="4">
                  <c:v>-9.63410932418636</c:v>
                </c:pt>
                <c:pt idx="5">
                  <c:v>-1.5214478634333299</c:v>
                </c:pt>
                <c:pt idx="6">
                  <c:v>6.5912135973197099</c:v>
                </c:pt>
                <c:pt idx="7">
                  <c:v>14.7038750580727</c:v>
                </c:pt>
                <c:pt idx="8">
                  <c:v>22.816536518825799</c:v>
                </c:pt>
                <c:pt idx="9">
                  <c:v>30.929197979578799</c:v>
                </c:pt>
                <c:pt idx="10">
                  <c:v>39.041859440331798</c:v>
                </c:pt>
              </c:numCache>
            </c:numRef>
          </c:xVal>
          <c:yVal>
            <c:numRef>
              <c:f>'Tabla VM &amp; TR'!$F$23:$F$33</c:f>
              <c:numCache>
                <c:formatCode>General</c:formatCode>
                <c:ptCount val="11"/>
                <c:pt idx="0">
                  <c:v>2.0019566419848802</c:v>
                </c:pt>
                <c:pt idx="1">
                  <c:v>2.3749846893245499</c:v>
                </c:pt>
                <c:pt idx="2">
                  <c:v>3.1387119831695198</c:v>
                </c:pt>
                <c:pt idx="3">
                  <c:v>5.3471668509483896</c:v>
                </c:pt>
                <c:pt idx="4">
                  <c:v>37.825978665356203</c:v>
                </c:pt>
                <c:pt idx="5">
                  <c:v>-6.5521692106558502</c:v>
                </c:pt>
                <c:pt idx="6">
                  <c:v>-3.0389221549128602</c:v>
                </c:pt>
                <c:pt idx="7">
                  <c:v>-2.0825585990528701</c:v>
                </c:pt>
                <c:pt idx="8">
                  <c:v>-1.68713033131131</c:v>
                </c:pt>
                <c:pt idx="9">
                  <c:v>-1.5020111122447299</c:v>
                </c:pt>
                <c:pt idx="10">
                  <c:v>-1.4161941285480999</c:v>
                </c:pt>
              </c:numCache>
            </c:numRef>
          </c:yVal>
          <c:smooth val="1"/>
        </c:ser>
        <c:dLbls>
          <c:showLegendKey val="0"/>
          <c:showVal val="0"/>
          <c:showCatName val="0"/>
          <c:showSerName val="0"/>
          <c:showPercent val="0"/>
          <c:showBubbleSize val="0"/>
        </c:dLbls>
        <c:axId val="38546816"/>
        <c:axId val="38547392"/>
      </c:scatterChart>
      <c:valAx>
        <c:axId val="38546816"/>
        <c:scaling>
          <c:orientation val="minMax"/>
        </c:scaling>
        <c:delete val="0"/>
        <c:axPos val="b"/>
        <c:title>
          <c:tx>
            <c:rich>
              <a:bodyPr/>
              <a:lstStyle/>
              <a:p>
                <a:pPr>
                  <a:defRPr/>
                </a:pPr>
                <a:r>
                  <a:rPr lang="el-GR"/>
                  <a:t>Θ2</a:t>
                </a:r>
                <a:r>
                  <a:rPr lang="en-US"/>
                  <a:t> (deg.)</a:t>
                </a:r>
                <a:endParaRPr lang="el-GR"/>
              </a:p>
            </c:rich>
          </c:tx>
          <c:layout/>
          <c:overlay val="0"/>
        </c:title>
        <c:numFmt formatCode="General" sourceLinked="1"/>
        <c:majorTickMark val="none"/>
        <c:minorTickMark val="none"/>
        <c:tickLblPos val="nextTo"/>
        <c:crossAx val="38547392"/>
        <c:crosses val="autoZero"/>
        <c:crossBetween val="midCat"/>
      </c:valAx>
      <c:valAx>
        <c:axId val="38547392"/>
        <c:scaling>
          <c:orientation val="minMax"/>
          <c:max val="10"/>
          <c:min val="-10"/>
        </c:scaling>
        <c:delete val="0"/>
        <c:axPos val="l"/>
        <c:majorGridlines/>
        <c:title>
          <c:tx>
            <c:rich>
              <a:bodyPr/>
              <a:lstStyle/>
              <a:p>
                <a:pPr>
                  <a:defRPr/>
                </a:pPr>
                <a:r>
                  <a:rPr lang="en-US"/>
                  <a:t>Ventaja mecánica</a:t>
                </a:r>
              </a:p>
            </c:rich>
          </c:tx>
          <c:layout/>
          <c:overlay val="0"/>
        </c:title>
        <c:numFmt formatCode="General" sourceLinked="1"/>
        <c:majorTickMark val="none"/>
        <c:minorTickMark val="none"/>
        <c:tickLblPos val="nextTo"/>
        <c:crossAx val="38546816"/>
        <c:crosses val="autoZero"/>
        <c:crossBetween val="midCat"/>
      </c:valAx>
    </c:plotArea>
    <c:legend>
      <c:legendPos val="r"/>
      <c:layout/>
      <c:overlay val="0"/>
    </c:legend>
    <c:plotVisOnly val="1"/>
    <c:dispBlanksAs val="gap"/>
    <c:showDLblsOverMax val="0"/>
  </c:chart>
  <c:spPr>
    <a:ln w="3175" cmpd="dbl"/>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v>ORIGINAL</c:v>
          </c:tx>
          <c:marker>
            <c:symbol val="none"/>
          </c:marker>
          <c:xVal>
            <c:numRef>
              <c:f>'Tablas VM &amp; TR'!$B$8:$B$16</c:f>
              <c:numCache>
                <c:formatCode>0.00</c:formatCode>
                <c:ptCount val="9"/>
                <c:pt idx="0">
                  <c:v>40</c:v>
                </c:pt>
                <c:pt idx="1">
                  <c:v>30</c:v>
                </c:pt>
                <c:pt idx="2">
                  <c:v>20</c:v>
                </c:pt>
                <c:pt idx="3">
                  <c:v>10</c:v>
                </c:pt>
                <c:pt idx="4">
                  <c:v>0</c:v>
                </c:pt>
                <c:pt idx="5">
                  <c:v>-10</c:v>
                </c:pt>
                <c:pt idx="6">
                  <c:v>-20</c:v>
                </c:pt>
                <c:pt idx="7">
                  <c:v>-30</c:v>
                </c:pt>
                <c:pt idx="8">
                  <c:v>-40</c:v>
                </c:pt>
              </c:numCache>
            </c:numRef>
          </c:xVal>
          <c:yVal>
            <c:numRef>
              <c:f>'Tablas VM &amp; TR'!$C$8:$C$16</c:f>
              <c:numCache>
                <c:formatCode>0.00</c:formatCode>
                <c:ptCount val="9"/>
                <c:pt idx="0">
                  <c:v>1.41</c:v>
                </c:pt>
                <c:pt idx="1">
                  <c:v>1.51</c:v>
                </c:pt>
                <c:pt idx="2">
                  <c:v>1.78</c:v>
                </c:pt>
                <c:pt idx="3">
                  <c:v>2.5299999999999998</c:v>
                </c:pt>
                <c:pt idx="4">
                  <c:v>5.34</c:v>
                </c:pt>
                <c:pt idx="5">
                  <c:v>29.19</c:v>
                </c:pt>
                <c:pt idx="6">
                  <c:v>4.3899999999999997</c:v>
                </c:pt>
                <c:pt idx="7">
                  <c:v>2.66</c:v>
                </c:pt>
                <c:pt idx="8">
                  <c:v>2.0699999999999998</c:v>
                </c:pt>
              </c:numCache>
            </c:numRef>
          </c:yVal>
          <c:smooth val="1"/>
        </c:ser>
        <c:ser>
          <c:idx val="0"/>
          <c:order val="1"/>
          <c:tx>
            <c:v>PROPUESTA</c:v>
          </c:tx>
          <c:marker>
            <c:symbol val="none"/>
          </c:marker>
          <c:xVal>
            <c:numRef>
              <c:f>'Tablas VM &amp; TR'!$B$8:$B$16</c:f>
              <c:numCache>
                <c:formatCode>0.00</c:formatCode>
                <c:ptCount val="9"/>
                <c:pt idx="0">
                  <c:v>40</c:v>
                </c:pt>
                <c:pt idx="1">
                  <c:v>30</c:v>
                </c:pt>
                <c:pt idx="2">
                  <c:v>20</c:v>
                </c:pt>
                <c:pt idx="3">
                  <c:v>10</c:v>
                </c:pt>
                <c:pt idx="4">
                  <c:v>0</c:v>
                </c:pt>
                <c:pt idx="5">
                  <c:v>-10</c:v>
                </c:pt>
                <c:pt idx="6">
                  <c:v>-20</c:v>
                </c:pt>
                <c:pt idx="7">
                  <c:v>-30</c:v>
                </c:pt>
                <c:pt idx="8">
                  <c:v>-40</c:v>
                </c:pt>
              </c:numCache>
            </c:numRef>
          </c:xVal>
          <c:yVal>
            <c:numRef>
              <c:f>'Tablas VM &amp; TR'!$D$8:$D$16</c:f>
              <c:numCache>
                <c:formatCode>0.00</c:formatCode>
                <c:ptCount val="9"/>
                <c:pt idx="0">
                  <c:v>2.0099999999999998</c:v>
                </c:pt>
                <c:pt idx="1">
                  <c:v>2.16</c:v>
                </c:pt>
                <c:pt idx="2">
                  <c:v>2.5499999999999998</c:v>
                </c:pt>
                <c:pt idx="3">
                  <c:v>3.59</c:v>
                </c:pt>
                <c:pt idx="4">
                  <c:v>7.64</c:v>
                </c:pt>
                <c:pt idx="5">
                  <c:v>41.67</c:v>
                </c:pt>
                <c:pt idx="6">
                  <c:v>6.29</c:v>
                </c:pt>
                <c:pt idx="7">
                  <c:v>3.81</c:v>
                </c:pt>
                <c:pt idx="8">
                  <c:v>2.96</c:v>
                </c:pt>
              </c:numCache>
            </c:numRef>
          </c:yVal>
          <c:smooth val="1"/>
        </c:ser>
        <c:dLbls>
          <c:showLegendKey val="0"/>
          <c:showVal val="0"/>
          <c:showCatName val="0"/>
          <c:showSerName val="0"/>
          <c:showPercent val="0"/>
          <c:showBubbleSize val="0"/>
        </c:dLbls>
        <c:axId val="38549120"/>
        <c:axId val="38549696"/>
      </c:scatterChart>
      <c:valAx>
        <c:axId val="38549120"/>
        <c:scaling>
          <c:orientation val="minMax"/>
        </c:scaling>
        <c:delete val="0"/>
        <c:axPos val="b"/>
        <c:title>
          <c:tx>
            <c:rich>
              <a:bodyPr/>
              <a:lstStyle/>
              <a:p>
                <a:pPr>
                  <a:defRPr/>
                </a:pPr>
                <a:r>
                  <a:rPr lang="az-Cyrl-AZ">
                    <a:latin typeface="GreekC"/>
                    <a:cs typeface="GreekC"/>
                  </a:rPr>
                  <a:t>Ѳ</a:t>
                </a:r>
                <a:r>
                  <a:rPr lang="en-US">
                    <a:latin typeface="GreekC"/>
                    <a:cs typeface="GreekC"/>
                  </a:rPr>
                  <a:t>2</a:t>
                </a:r>
                <a:endParaRPr lang="es-EC"/>
              </a:p>
            </c:rich>
          </c:tx>
          <c:layout/>
          <c:overlay val="0"/>
        </c:title>
        <c:numFmt formatCode="0.00" sourceLinked="1"/>
        <c:majorTickMark val="out"/>
        <c:minorTickMark val="none"/>
        <c:tickLblPos val="nextTo"/>
        <c:crossAx val="38549696"/>
        <c:crosses val="autoZero"/>
        <c:crossBetween val="midCat"/>
      </c:valAx>
      <c:valAx>
        <c:axId val="38549696"/>
        <c:scaling>
          <c:orientation val="minMax"/>
          <c:max val="6"/>
          <c:min val="0"/>
        </c:scaling>
        <c:delete val="0"/>
        <c:axPos val="l"/>
        <c:majorGridlines/>
        <c:numFmt formatCode="0.00" sourceLinked="1"/>
        <c:majorTickMark val="out"/>
        <c:minorTickMark val="none"/>
        <c:tickLblPos val="nextTo"/>
        <c:crossAx val="38549120"/>
        <c:crosses val="autoZero"/>
        <c:crossBetween val="midCat"/>
      </c:valAx>
    </c:plotArea>
    <c:legend>
      <c:legendPos val="r"/>
      <c:layout/>
      <c:overlay val="0"/>
    </c:legend>
    <c:plotVisOnly val="1"/>
    <c:dispBlanksAs val="gap"/>
    <c:showDLblsOverMax val="0"/>
  </c:chart>
  <c:spPr>
    <a:ln w="3175" cmpd="db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7FE3F7-A2C8-41D3-BC22-29E752E00E35}" type="datetimeFigureOut">
              <a:rPr lang="es-EC" smtClean="0"/>
              <a:t>27/06/2014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A7C222-7546-4470-A6F1-D82F12121832}" type="slidenum">
              <a:rPr lang="es-EC" smtClean="0"/>
              <a:t>‹Nº›</a:t>
            </a:fld>
            <a:endParaRPr lang="es-EC"/>
          </a:p>
        </p:txBody>
      </p:sp>
    </p:spTree>
    <p:extLst>
      <p:ext uri="{BB962C8B-B14F-4D97-AF65-F5344CB8AC3E}">
        <p14:creationId xmlns:p14="http://schemas.microsoft.com/office/powerpoint/2010/main" val="3709716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41" name="CorelDRAW" r:id="rId3" imgW="9151920" imgH="5621400" progId="">
                  <p:embed/>
                </p:oleObj>
              </mc:Choice>
              <mc:Fallback>
                <p:oleObj name="CorelDRAW" r:id="rId3" imgW="9151920" imgH="56214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pic>
        <p:nvPicPr>
          <p:cNvPr id="7" name="Picture 48" descr="bannner 2"/>
          <p:cNvPicPr>
            <a:picLocks noChangeAspect="1" noChangeArrowheads="1"/>
          </p:cNvPicPr>
          <p:nvPr userDrawn="1"/>
        </p:nvPicPr>
        <p:blipFill>
          <a:blip r:embed="rId5"/>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S"/>
          </a:p>
        </p:txBody>
      </p:sp>
      <p:pic>
        <p:nvPicPr>
          <p:cNvPr id="9" name="Picture 49" descr="LOGO ESPE ORIGINAL copia"/>
          <p:cNvPicPr>
            <a:picLocks noChangeAspect="1" noChangeArrowheads="1"/>
          </p:cNvPicPr>
          <p:nvPr userDrawn="1"/>
        </p:nvPicPr>
        <p:blipFill>
          <a:blip r:embed="rId6"/>
          <a:srcRect/>
          <a:stretch>
            <a:fillRect/>
          </a:stretch>
        </p:blipFill>
        <p:spPr bwMode="auto">
          <a:xfrm>
            <a:off x="107950" y="115888"/>
            <a:ext cx="3313113" cy="887412"/>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A52234-A2E0-4F39-86B7-E027FF580F3F}" type="datetimeFigureOut">
              <a:rPr lang="es-EC" smtClean="0"/>
              <a:pPr/>
              <a:t>27/06/2014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52234-A2E0-4F39-86B7-E027FF580F3F}" type="datetimeFigureOut">
              <a:rPr lang="es-EC" smtClean="0"/>
              <a:pPr/>
              <a:t>27/06/2014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8B200-A1F6-42BC-BE45-FFF8BD0A5812}"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57.png"/></Relationships>
</file>

<file path=ppt/slides/_rels/slide1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59.png"/></Relationships>
</file>

<file path=ppt/slides/_rels/slide105.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67.png"/></Relationships>
</file>

<file path=ppt/slides/_rels/slide1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69.png"/></Relationships>
</file>

<file path=ppt/slides/_rels/slide1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390.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50.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4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94.emf"/></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13.emf"/></Relationships>
</file>

<file path=ppt/slides/_rels/slide6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79.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33.png"/><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49.png"/></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51.png"/></Relationships>
</file>

<file path=ppt/slides/_rels/slide9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chart" Target="../charts/chart9.xml"/></Relationships>
</file>

<file path=ppt/slides/_rels/slide99.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1000125" y="1475562"/>
            <a:ext cx="7858125" cy="3939540"/>
          </a:xfrm>
          <a:prstGeom prst="rect">
            <a:avLst/>
          </a:prstGeom>
          <a:noFill/>
          <a:ln w="9525">
            <a:noFill/>
            <a:miter lim="800000"/>
            <a:headEnd/>
            <a:tailEnd/>
          </a:ln>
        </p:spPr>
        <p:txBody>
          <a:bodyPr bIns="0" anchor="ctr">
            <a:spAutoFit/>
          </a:bodyPr>
          <a:lstStyle/>
          <a:p>
            <a:pPr algn="ctr">
              <a:tabLst>
                <a:tab pos="1962150" algn="l"/>
                <a:tab pos="2879725" algn="ctr"/>
              </a:tabLst>
            </a:pPr>
            <a:r>
              <a:rPr lang="es-ES" b="1" dirty="0">
                <a:ea typeface="Times New Roman" pitchFamily="18" charset="0"/>
                <a:cs typeface="Arial" charset="0"/>
              </a:rPr>
              <a:t>DEPARTAMENTO </a:t>
            </a:r>
            <a:r>
              <a:rPr lang="es-ES" b="1" dirty="0" smtClean="0">
                <a:ea typeface="Times New Roman" pitchFamily="18" charset="0"/>
                <a:cs typeface="Arial" charset="0"/>
              </a:rPr>
              <a:t>DE CIENCIAS DE LA ENERGÍA Y MECÁNICA</a:t>
            </a:r>
          </a:p>
          <a:p>
            <a:pPr algn="ctr">
              <a:tabLst>
                <a:tab pos="1962150" algn="l"/>
                <a:tab pos="2879725" algn="ctr"/>
              </a:tabLst>
            </a:pPr>
            <a:endParaRPr lang="es-ES" b="1" dirty="0">
              <a:ea typeface="Times New Roman" pitchFamily="18" charset="0"/>
              <a:cs typeface="Arial" charset="0"/>
            </a:endParaRPr>
          </a:p>
          <a:p>
            <a:pPr algn="ctr">
              <a:tabLst>
                <a:tab pos="1962150" algn="l"/>
                <a:tab pos="2879725" algn="ctr"/>
              </a:tabLst>
            </a:pPr>
            <a:r>
              <a:rPr lang="es-ES" sz="1600" b="1" dirty="0" smtClean="0">
                <a:ea typeface="Times New Roman" pitchFamily="18" charset="0"/>
                <a:cs typeface="Arial" charset="0"/>
              </a:rPr>
              <a:t>CARRERA DE INGENIERÍA MECÁNICA </a:t>
            </a:r>
            <a:endParaRPr lang="es-ES" sz="1600" b="1" dirty="0">
              <a:ea typeface="Times New Roman" pitchFamily="18" charset="0"/>
              <a:cs typeface="Arial" charset="0"/>
            </a:endParaRPr>
          </a:p>
          <a:p>
            <a:pPr algn="ctr">
              <a:tabLst>
                <a:tab pos="1962150" algn="l"/>
                <a:tab pos="2879725" algn="ctr"/>
              </a:tabLst>
            </a:pPr>
            <a:endParaRPr lang="es-ES" sz="1600" b="1" dirty="0">
              <a:ea typeface="Times New Roman" pitchFamily="18" charset="0"/>
              <a:cs typeface="Arial" charset="0"/>
            </a:endParaRPr>
          </a:p>
          <a:p>
            <a:pPr algn="ctr">
              <a:tabLst>
                <a:tab pos="1962150" algn="l"/>
                <a:tab pos="2879725" algn="ctr"/>
              </a:tabLst>
            </a:pPr>
            <a:r>
              <a:rPr lang="es-EC" sz="1400" b="1" dirty="0">
                <a:ea typeface="Times New Roman" pitchFamily="18" charset="0"/>
                <a:cs typeface="Arial" charset="0"/>
              </a:rPr>
              <a:t>TESIS PRESENTADA COMO REQUISITO PREVIO A LA OBTENCIÓN DEL TÍTULO DE </a:t>
            </a:r>
            <a:r>
              <a:rPr lang="es-EC" sz="1400" b="1" dirty="0" smtClean="0">
                <a:ea typeface="Times New Roman" pitchFamily="18" charset="0"/>
                <a:cs typeface="Arial" charset="0"/>
              </a:rPr>
              <a:t>INGENIERO MECÁNICO.</a:t>
            </a:r>
            <a:endParaRPr lang="es-ES" sz="1400" dirty="0">
              <a:ea typeface="Times New Roman" pitchFamily="18" charset="0"/>
              <a:cs typeface="Arial" charset="0"/>
            </a:endParaRPr>
          </a:p>
          <a:p>
            <a:pPr algn="ctr" eaLnBrk="0" hangingPunct="0">
              <a:tabLst>
                <a:tab pos="1962150" algn="l"/>
                <a:tab pos="2879725" algn="ctr"/>
              </a:tabLst>
            </a:pPr>
            <a:endParaRPr lang="es-EC" sz="900" dirty="0">
              <a:ea typeface="Times New Roman" pitchFamily="18" charset="0"/>
              <a:cs typeface="Arial" charset="0"/>
            </a:endParaRPr>
          </a:p>
          <a:p>
            <a:pPr algn="ctr" eaLnBrk="0" hangingPunct="0">
              <a:tabLst>
                <a:tab pos="1962150" algn="l"/>
                <a:tab pos="2879725" algn="ctr"/>
              </a:tabLst>
            </a:pPr>
            <a:endParaRPr lang="es-EC" sz="900" dirty="0">
              <a:ea typeface="Times New Roman" pitchFamily="18" charset="0"/>
              <a:cs typeface="Arial" charset="0"/>
            </a:endParaRPr>
          </a:p>
          <a:p>
            <a:pPr algn="ctr" eaLnBrk="0" hangingPunct="0">
              <a:tabLst>
                <a:tab pos="1962150" algn="l"/>
                <a:tab pos="2879725" algn="ctr"/>
              </a:tabLst>
            </a:pPr>
            <a:r>
              <a:rPr lang="es-EC" sz="1400" b="1" dirty="0" smtClean="0">
                <a:latin typeface="Calibri" pitchFamily="34" charset="0"/>
                <a:ea typeface="Calibri" pitchFamily="34" charset="0"/>
                <a:cs typeface="Arial" charset="0"/>
              </a:rPr>
              <a:t>“</a:t>
            </a:r>
            <a:r>
              <a:rPr lang="es-ES" sz="1400" b="1" dirty="0"/>
              <a:t>DISEÑO Y CONSTRUCCIÓN DEL SISTEMA DE DIRECCIÓN HIDRÁULICA PARA EL PROTOTIPO DE BUS HÍBRIDO DEL MINISTERIO DE ELECTRICIDAD Y ENERGÍA RENOVABLE.</a:t>
            </a:r>
            <a:r>
              <a:rPr lang="es-EC" sz="1400" b="1" dirty="0" smtClean="0">
                <a:latin typeface="Calibri" pitchFamily="34" charset="0"/>
                <a:cs typeface="Calibri" pitchFamily="34" charset="0"/>
              </a:rPr>
              <a:t>”</a:t>
            </a:r>
            <a:endParaRPr lang="es-EC" sz="1400" b="1" dirty="0">
              <a:cs typeface="Calibri" pitchFamily="34" charset="0"/>
            </a:endParaRPr>
          </a:p>
          <a:p>
            <a:pPr algn="ctr" eaLnBrk="0" hangingPunct="0">
              <a:tabLst>
                <a:tab pos="1962150" algn="l"/>
                <a:tab pos="2879725" algn="ctr"/>
              </a:tabLst>
            </a:pPr>
            <a:endParaRPr lang="es-EC" sz="1400" b="1" dirty="0">
              <a:cs typeface="Arial" charset="0"/>
            </a:endParaRPr>
          </a:p>
          <a:p>
            <a:pPr algn="ctr" eaLnBrk="0" hangingPunct="0">
              <a:tabLst>
                <a:tab pos="1962150" algn="l"/>
                <a:tab pos="2879725" algn="ctr"/>
              </a:tabLst>
            </a:pPr>
            <a:endParaRPr lang="es-EC" sz="900" dirty="0">
              <a:cs typeface="Arial" charset="0"/>
            </a:endParaRPr>
          </a:p>
          <a:p>
            <a:pPr algn="ctr" eaLnBrk="0" hangingPunct="0">
              <a:tabLst>
                <a:tab pos="1962150" algn="l"/>
                <a:tab pos="2879725" algn="ctr"/>
              </a:tabLst>
            </a:pPr>
            <a:r>
              <a:rPr lang="es-EC" sz="1400" b="1" dirty="0" smtClean="0">
                <a:cs typeface="Calibri" pitchFamily="34" charset="0"/>
              </a:rPr>
              <a:t>Ricardo Morales</a:t>
            </a:r>
          </a:p>
          <a:p>
            <a:pPr algn="ctr" eaLnBrk="0" hangingPunct="0">
              <a:tabLst>
                <a:tab pos="1962150" algn="l"/>
                <a:tab pos="2879725" algn="ctr"/>
              </a:tabLst>
            </a:pPr>
            <a:r>
              <a:rPr lang="en-US" sz="1400" b="1" dirty="0" smtClean="0">
                <a:cs typeface="Calibri" pitchFamily="34" charset="0"/>
              </a:rPr>
              <a:t>TESISTA</a:t>
            </a:r>
            <a:endParaRPr lang="es-EC" sz="1400" b="1" dirty="0" smtClean="0">
              <a:cs typeface="Calibri" pitchFamily="34" charset="0"/>
            </a:endParaRPr>
          </a:p>
          <a:p>
            <a:pPr algn="ctr" eaLnBrk="0" hangingPunct="0">
              <a:tabLst>
                <a:tab pos="1962150" algn="l"/>
                <a:tab pos="2879725" algn="ctr"/>
              </a:tabLst>
            </a:pPr>
            <a:r>
              <a:rPr lang="es-EC" sz="1400" b="1" dirty="0" smtClean="0">
                <a:cs typeface="Calibri" pitchFamily="34" charset="0"/>
              </a:rPr>
              <a:t>                                             </a:t>
            </a:r>
            <a:endParaRPr lang="es-EC" sz="900" dirty="0">
              <a:cs typeface="Arial" charset="0"/>
            </a:endParaRPr>
          </a:p>
          <a:p>
            <a:pPr algn="ctr" eaLnBrk="0" hangingPunct="0">
              <a:tabLst>
                <a:tab pos="1962150" algn="l"/>
                <a:tab pos="2879725" algn="ctr"/>
              </a:tabLst>
            </a:pPr>
            <a:r>
              <a:rPr lang="es-EC" sz="1400" dirty="0">
                <a:cs typeface="Times New Roman" pitchFamily="18" charset="0"/>
              </a:rPr>
              <a:t>     </a:t>
            </a:r>
            <a:r>
              <a:rPr lang="es-EC" sz="1400" b="1" dirty="0" smtClean="0">
                <a:cs typeface="Times New Roman" pitchFamily="18" charset="0"/>
              </a:rPr>
              <a:t>Ing. Oswaldo Mariño.            </a:t>
            </a:r>
            <a:r>
              <a:rPr lang="es-EC" sz="1400" dirty="0">
                <a:cs typeface="Times New Roman" pitchFamily="18" charset="0"/>
              </a:rPr>
              <a:t>	  </a:t>
            </a:r>
            <a:r>
              <a:rPr lang="es-EC" sz="1400" dirty="0" smtClean="0">
                <a:cs typeface="Times New Roman" pitchFamily="18" charset="0"/>
              </a:rPr>
              <a:t>                 </a:t>
            </a:r>
            <a:r>
              <a:rPr lang="es-EC" sz="1400" dirty="0">
                <a:cs typeface="Times New Roman" pitchFamily="18" charset="0"/>
              </a:rPr>
              <a:t>	                   </a:t>
            </a:r>
            <a:r>
              <a:rPr lang="es-EC" sz="1400" b="1" dirty="0" smtClean="0">
                <a:cs typeface="Times New Roman" pitchFamily="18" charset="0"/>
              </a:rPr>
              <a:t>Ing. Luis Echeverría.</a:t>
            </a:r>
            <a:endParaRPr lang="es-EC" sz="1400" b="1" dirty="0">
              <a:cs typeface="Arial" charset="0"/>
            </a:endParaRPr>
          </a:p>
          <a:p>
            <a:pPr algn="just" eaLnBrk="0" hangingPunct="0">
              <a:tabLst>
                <a:tab pos="1962150" algn="l"/>
                <a:tab pos="2879725" algn="ctr"/>
              </a:tabLst>
            </a:pPr>
            <a:r>
              <a:rPr lang="es-EC" sz="1400" b="1" dirty="0">
                <a:cs typeface="Calibri" pitchFamily="34" charset="0"/>
              </a:rPr>
              <a:t>                                 </a:t>
            </a:r>
            <a:r>
              <a:rPr lang="es-EC" sz="1400" b="1" dirty="0" smtClean="0">
                <a:cs typeface="Calibri" pitchFamily="34" charset="0"/>
              </a:rPr>
              <a:t>   </a:t>
            </a:r>
            <a:r>
              <a:rPr lang="es-EC" sz="1400" b="1" i="1" dirty="0" smtClean="0">
                <a:cs typeface="Calibri" pitchFamily="34" charset="0"/>
              </a:rPr>
              <a:t>DIRECTOR                                                                                       </a:t>
            </a:r>
            <a:r>
              <a:rPr lang="es-EC" sz="1400" b="1" i="1" dirty="0">
                <a:cs typeface="Calibri" pitchFamily="34" charset="0"/>
              </a:rPr>
              <a:t>CODIRECTOR</a:t>
            </a:r>
          </a:p>
          <a:p>
            <a:pPr algn="ctr" eaLnBrk="0" hangingPunct="0">
              <a:tabLst>
                <a:tab pos="1962150" algn="l"/>
                <a:tab pos="2879725" algn="ctr"/>
              </a:tabLst>
            </a:pPr>
            <a:endParaRPr lang="es-EC" sz="900" dirty="0">
              <a:cs typeface="Arial" charset="0"/>
            </a:endParaRPr>
          </a:p>
          <a:p>
            <a:pPr algn="ctr" eaLnBrk="0" hangingPunct="0">
              <a:tabLst>
                <a:tab pos="1962150" algn="l"/>
                <a:tab pos="2879725" algn="ctr"/>
              </a:tabLst>
            </a:pPr>
            <a:endParaRPr lang="es-EC" sz="900" dirty="0">
              <a:cs typeface="Arial" charset="0"/>
            </a:endParaRPr>
          </a:p>
          <a:p>
            <a:pPr algn="ctr" eaLnBrk="0" hangingPunct="0">
              <a:tabLst>
                <a:tab pos="1962150" algn="l"/>
                <a:tab pos="2879725" algn="ctr"/>
              </a:tabLst>
            </a:pPr>
            <a:r>
              <a:rPr lang="es-EC" sz="1400" b="1" dirty="0">
                <a:cs typeface="Calibri" pitchFamily="34" charset="0"/>
              </a:rPr>
              <a:t>SANGOLQU</a:t>
            </a:r>
            <a:r>
              <a:rPr lang="es-EC" sz="1400" b="1" dirty="0">
                <a:latin typeface="Calibri" pitchFamily="34" charset="0"/>
                <a:cs typeface="Calibri" pitchFamily="34" charset="0"/>
              </a:rPr>
              <a:t>Í</a:t>
            </a:r>
            <a:r>
              <a:rPr lang="es-EC" sz="1400" b="1" dirty="0">
                <a:cs typeface="Calibri" pitchFamily="34" charset="0"/>
              </a:rPr>
              <a:t>, </a:t>
            </a:r>
            <a:r>
              <a:rPr lang="es-EC" sz="1400" b="1" dirty="0" smtClean="0">
                <a:cs typeface="Calibri" pitchFamily="34" charset="0"/>
              </a:rPr>
              <a:t>MAYO 2014</a:t>
            </a:r>
            <a:endParaRPr lang="es-EC" dirty="0">
              <a:cs typeface="Arial"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734"/>
            <a:ext cx="3307271" cy="76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412" y="1397388"/>
            <a:ext cx="3882162" cy="251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39552" y="4509120"/>
            <a:ext cx="8407302" cy="369332"/>
          </a:xfrm>
          <a:prstGeom prst="rect">
            <a:avLst/>
          </a:prstGeom>
          <a:noFill/>
        </p:spPr>
        <p:txBody>
          <a:bodyPr wrap="none" rtlCol="0">
            <a:spAutoFit/>
          </a:bodyPr>
          <a:lstStyle/>
          <a:p>
            <a:r>
              <a:rPr lang="es-EC" dirty="0" smtClean="0"/>
              <a:t>En la figura se aprecia el detalle de la conexión entre el motor eléctrico y la transmisión.</a:t>
            </a:r>
            <a:endParaRPr lang="es-EC"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4" y="1213118"/>
            <a:ext cx="4267449" cy="288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68695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93481" cy="6858000"/>
          </a:xfrm>
          <a:prstGeom prst="rect">
            <a:avLst/>
          </a:prstGeom>
        </p:spPr>
      </p:pic>
      <p:sp>
        <p:nvSpPr>
          <p:cNvPr id="3" name="2 Rectángulo"/>
          <p:cNvSpPr/>
          <p:nvPr/>
        </p:nvSpPr>
        <p:spPr>
          <a:xfrm>
            <a:off x="442284" y="1052736"/>
            <a:ext cx="8208912" cy="1477328"/>
          </a:xfrm>
          <a:prstGeom prst="rect">
            <a:avLst/>
          </a:prstGeom>
        </p:spPr>
        <p:txBody>
          <a:bodyPr wrap="square">
            <a:spAutoFit/>
          </a:bodyPr>
          <a:lstStyle/>
          <a:p>
            <a:r>
              <a:rPr lang="es-ES" dirty="0"/>
              <a:t>En la </a:t>
            </a:r>
            <a:r>
              <a:rPr lang="es-ES" dirty="0" smtClean="0"/>
              <a:t>figura, </a:t>
            </a:r>
            <a:r>
              <a:rPr lang="es-ES" dirty="0"/>
              <a:t>se puede ver la diferencia en la trayectoria del acoplador original, Figura a, con la nueva medida, Figura b, apreciándose  claramente que la nueva medida del mismo, genera una trayectoria más lineal en el tramo de acción, lo cual es beneficioso para el movimiento del mecanismo, ya que mientras más lineal la trayectoria, más uniforme su movimiento y la fuerza que se debe aplicar.</a:t>
            </a:r>
            <a:endParaRPr lang="es-EC" dirty="0"/>
          </a:p>
        </p:txBody>
      </p:sp>
      <p:pic>
        <p:nvPicPr>
          <p:cNvPr id="4" name="3 Imagen"/>
          <p:cNvPicPr/>
          <p:nvPr/>
        </p:nvPicPr>
        <p:blipFill>
          <a:blip r:embed="rId3"/>
          <a:stretch>
            <a:fillRect/>
          </a:stretch>
        </p:blipFill>
        <p:spPr>
          <a:xfrm>
            <a:off x="2192020" y="3429000"/>
            <a:ext cx="4759960" cy="1881505"/>
          </a:xfrm>
          <a:prstGeom prst="rect">
            <a:avLst/>
          </a:prstGeom>
        </p:spPr>
      </p:pic>
    </p:spTree>
    <p:extLst>
      <p:ext uri="{BB962C8B-B14F-4D97-AF65-F5344CB8AC3E}">
        <p14:creationId xmlns:p14="http://schemas.microsoft.com/office/powerpoint/2010/main" val="38535126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4" name="3 Imagen"/>
          <p:cNvPicPr/>
          <p:nvPr/>
        </p:nvPicPr>
        <p:blipFill>
          <a:blip r:embed="rId3"/>
          <a:stretch>
            <a:fillRect/>
          </a:stretch>
        </p:blipFill>
        <p:spPr>
          <a:xfrm>
            <a:off x="2742256" y="1556792"/>
            <a:ext cx="3659485" cy="3363838"/>
          </a:xfrm>
          <a:prstGeom prst="rect">
            <a:avLst/>
          </a:prstGeom>
        </p:spPr>
      </p:pic>
    </p:spTree>
    <p:extLst>
      <p:ext uri="{BB962C8B-B14F-4D97-AF65-F5344CB8AC3E}">
        <p14:creationId xmlns:p14="http://schemas.microsoft.com/office/powerpoint/2010/main" val="38535126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1864302" y="908720"/>
            <a:ext cx="5415393" cy="523220"/>
          </a:xfrm>
          <a:prstGeom prst="rect">
            <a:avLst/>
          </a:prstGeom>
        </p:spPr>
        <p:txBody>
          <a:bodyPr wrap="none">
            <a:spAutoFit/>
          </a:bodyPr>
          <a:lstStyle/>
          <a:p>
            <a:pPr lvl="0"/>
            <a:r>
              <a:rPr lang="es-ES" sz="2800" b="1" dirty="0"/>
              <a:t>MONTAJE Y PRUEBAS DEL SISTEMA</a:t>
            </a:r>
            <a:endParaRPr lang="es-EC" sz="2800" b="1"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985962"/>
            <a:ext cx="5219700" cy="2886075"/>
          </a:xfrm>
          <a:prstGeom prst="rect">
            <a:avLst/>
          </a:prstGeom>
          <a:noFill/>
          <a:ln>
            <a:noFill/>
          </a:ln>
        </p:spPr>
      </p:pic>
    </p:spTree>
    <p:extLst>
      <p:ext uri="{BB962C8B-B14F-4D97-AF65-F5344CB8AC3E}">
        <p14:creationId xmlns:p14="http://schemas.microsoft.com/office/powerpoint/2010/main" val="38535126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1403648" y="764704"/>
            <a:ext cx="6054734" cy="523220"/>
          </a:xfrm>
          <a:prstGeom prst="rect">
            <a:avLst/>
          </a:prstGeom>
        </p:spPr>
        <p:txBody>
          <a:bodyPr wrap="none">
            <a:spAutoFit/>
          </a:bodyPr>
          <a:lstStyle/>
          <a:p>
            <a:pPr lvl="2"/>
            <a:r>
              <a:rPr lang="es-ES" sz="2800" b="1" dirty="0"/>
              <a:t>MONTAJE CONJUNTO MECÁNICO</a:t>
            </a:r>
            <a:endParaRPr lang="es-EC" sz="2800" b="1" dirty="0"/>
          </a:p>
        </p:txBody>
      </p:sp>
      <p:pic>
        <p:nvPicPr>
          <p:cNvPr id="5" name="4 Imagen"/>
          <p:cNvPicPr/>
          <p:nvPr/>
        </p:nvPicPr>
        <p:blipFill>
          <a:blip r:embed="rId3"/>
          <a:stretch>
            <a:fillRect/>
          </a:stretch>
        </p:blipFill>
        <p:spPr>
          <a:xfrm>
            <a:off x="387104" y="1966310"/>
            <a:ext cx="3651999" cy="288999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651830"/>
            <a:ext cx="4792228" cy="355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40998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306264"/>
            <a:ext cx="4167911" cy="190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132856"/>
            <a:ext cx="3291629" cy="34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de flecha"/>
          <p:cNvCxnSpPr/>
          <p:nvPr/>
        </p:nvCxnSpPr>
        <p:spPr>
          <a:xfrm>
            <a:off x="4716016" y="2259620"/>
            <a:ext cx="1152128" cy="196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 name="4 CuadroTexto"/>
          <p:cNvSpPr txBox="1"/>
          <p:nvPr/>
        </p:nvSpPr>
        <p:spPr>
          <a:xfrm>
            <a:off x="5724128" y="4252446"/>
            <a:ext cx="1886414" cy="369332"/>
          </a:xfrm>
          <a:prstGeom prst="rect">
            <a:avLst/>
          </a:prstGeom>
          <a:noFill/>
        </p:spPr>
        <p:txBody>
          <a:bodyPr wrap="none" rtlCol="0">
            <a:spAutoFit/>
          </a:bodyPr>
          <a:lstStyle/>
          <a:p>
            <a:r>
              <a:rPr lang="en-US" dirty="0" err="1" smtClean="0"/>
              <a:t>BOMBA</a:t>
            </a:r>
            <a:r>
              <a:rPr lang="en-US" dirty="0" smtClean="0"/>
              <a:t> ORIGINAL</a:t>
            </a:r>
            <a:endParaRPr lang="es-EC" dirty="0"/>
          </a:p>
        </p:txBody>
      </p:sp>
      <p:cxnSp>
        <p:nvCxnSpPr>
          <p:cNvPr id="7" name="6 Conector recto de flecha"/>
          <p:cNvCxnSpPr/>
          <p:nvPr/>
        </p:nvCxnSpPr>
        <p:spPr>
          <a:xfrm>
            <a:off x="2483768" y="3856893"/>
            <a:ext cx="3096344" cy="5802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828000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2290957" y="903040"/>
            <a:ext cx="4562083" cy="523220"/>
          </a:xfrm>
          <a:prstGeom prst="rect">
            <a:avLst/>
          </a:prstGeom>
        </p:spPr>
        <p:txBody>
          <a:bodyPr wrap="none">
            <a:spAutoFit/>
          </a:bodyPr>
          <a:lstStyle/>
          <a:p>
            <a:pPr lvl="1"/>
            <a:r>
              <a:rPr lang="es-ES" sz="2800" b="1" dirty="0"/>
              <a:t>DESARROLLO DE PRUEBAS</a:t>
            </a:r>
            <a:endParaRPr lang="es-EC" sz="2800" b="1"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319337"/>
            <a:ext cx="3124200" cy="2219325"/>
          </a:xfrm>
          <a:prstGeom prst="rect">
            <a:avLst/>
          </a:prstGeom>
          <a:noFill/>
          <a:ln>
            <a:noFill/>
          </a:ln>
        </p:spPr>
      </p:pic>
    </p:spTree>
    <p:extLst>
      <p:ext uri="{BB962C8B-B14F-4D97-AF65-F5344CB8AC3E}">
        <p14:creationId xmlns:p14="http://schemas.microsoft.com/office/powerpoint/2010/main" val="26340998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100262" y="2276872"/>
            <a:ext cx="6144146" cy="2160240"/>
          </a:xfrm>
          <a:prstGeom prst="rect">
            <a:avLst/>
          </a:prstGeom>
          <a:noFill/>
          <a:ln>
            <a:noFill/>
          </a:ln>
        </p:spPr>
      </p:pic>
    </p:spTree>
    <p:extLst>
      <p:ext uri="{BB962C8B-B14F-4D97-AF65-F5344CB8AC3E}">
        <p14:creationId xmlns:p14="http://schemas.microsoft.com/office/powerpoint/2010/main" val="26340998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060849"/>
            <a:ext cx="5716860" cy="2376214"/>
          </a:xfrm>
          <a:prstGeom prst="rect">
            <a:avLst/>
          </a:prstGeom>
          <a:noFill/>
          <a:ln>
            <a:noFill/>
          </a:ln>
        </p:spPr>
      </p:pic>
    </p:spTree>
    <p:extLst>
      <p:ext uri="{BB962C8B-B14F-4D97-AF65-F5344CB8AC3E}">
        <p14:creationId xmlns:p14="http://schemas.microsoft.com/office/powerpoint/2010/main" val="26340998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2549169" y="863134"/>
            <a:ext cx="4045659" cy="523220"/>
          </a:xfrm>
          <a:prstGeom prst="rect">
            <a:avLst/>
          </a:prstGeom>
          <a:noFill/>
        </p:spPr>
        <p:txBody>
          <a:bodyPr wrap="none" rtlCol="0">
            <a:spAutoFit/>
          </a:bodyPr>
          <a:lstStyle/>
          <a:p>
            <a:r>
              <a:rPr lang="en-US" sz="2800" b="1" dirty="0" err="1" smtClean="0"/>
              <a:t>RESULTADOS</a:t>
            </a:r>
            <a:r>
              <a:rPr lang="en-US" sz="2800" b="1" dirty="0" smtClean="0"/>
              <a:t> DE </a:t>
            </a:r>
            <a:r>
              <a:rPr lang="en-US" sz="2800" b="1" dirty="0" err="1" smtClean="0"/>
              <a:t>PRUEBAS</a:t>
            </a:r>
            <a:endParaRPr lang="es-EC" sz="2800" b="1"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400300"/>
            <a:ext cx="3124200" cy="2057400"/>
          </a:xfrm>
          <a:prstGeom prst="rect">
            <a:avLst/>
          </a:prstGeom>
          <a:noFill/>
          <a:ln>
            <a:noFill/>
          </a:ln>
        </p:spPr>
      </p:pic>
    </p:spTree>
    <p:extLst>
      <p:ext uri="{BB962C8B-B14F-4D97-AF65-F5344CB8AC3E}">
        <p14:creationId xmlns:p14="http://schemas.microsoft.com/office/powerpoint/2010/main" val="26340998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132856"/>
            <a:ext cx="5572844" cy="1943844"/>
          </a:xfrm>
          <a:prstGeom prst="rect">
            <a:avLst/>
          </a:prstGeom>
          <a:noFill/>
          <a:ln>
            <a:noFill/>
          </a:ln>
        </p:spPr>
      </p:pic>
    </p:spTree>
    <p:extLst>
      <p:ext uri="{BB962C8B-B14F-4D97-AF65-F5344CB8AC3E}">
        <p14:creationId xmlns:p14="http://schemas.microsoft.com/office/powerpoint/2010/main" val="3161810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27384"/>
            <a:ext cx="9093481" cy="6858000"/>
          </a:xfrm>
          <a:prstGeom prst="rect">
            <a:avLst/>
          </a:prstGeom>
        </p:spPr>
      </p:pic>
      <p:sp>
        <p:nvSpPr>
          <p:cNvPr id="3" name="2 CuadroTexto"/>
          <p:cNvSpPr txBox="1"/>
          <p:nvPr/>
        </p:nvSpPr>
        <p:spPr>
          <a:xfrm>
            <a:off x="1703649" y="889184"/>
            <a:ext cx="5736699" cy="461665"/>
          </a:xfrm>
          <a:prstGeom prst="rect">
            <a:avLst/>
          </a:prstGeom>
          <a:noFill/>
        </p:spPr>
        <p:txBody>
          <a:bodyPr wrap="none" rtlCol="0">
            <a:spAutoFit/>
          </a:bodyPr>
          <a:lstStyle/>
          <a:p>
            <a:r>
              <a:rPr lang="en-US" sz="2400" b="1" dirty="0" err="1" smtClean="0"/>
              <a:t>TECNOLOGÍA</a:t>
            </a:r>
            <a:r>
              <a:rPr lang="en-US" sz="2400" b="1" dirty="0" smtClean="0"/>
              <a:t> </a:t>
            </a:r>
            <a:r>
              <a:rPr lang="en-US" sz="2400" b="1" dirty="0" err="1" smtClean="0"/>
              <a:t>EMPLEADA</a:t>
            </a:r>
            <a:r>
              <a:rPr lang="en-US" sz="2400" b="1" dirty="0" smtClean="0"/>
              <a:t> EN EL </a:t>
            </a:r>
            <a:r>
              <a:rPr lang="en-US" sz="2400" b="1" dirty="0" err="1" smtClean="0"/>
              <a:t>PROTOTIPO</a:t>
            </a:r>
            <a:endParaRPr lang="es-EC" sz="2400" b="1" dirty="0"/>
          </a:p>
        </p:txBody>
      </p:sp>
      <p:sp>
        <p:nvSpPr>
          <p:cNvPr id="4" name="3 CuadroTexto"/>
          <p:cNvSpPr txBox="1"/>
          <p:nvPr/>
        </p:nvSpPr>
        <p:spPr>
          <a:xfrm>
            <a:off x="539552" y="1556792"/>
            <a:ext cx="8513677" cy="923330"/>
          </a:xfrm>
          <a:prstGeom prst="rect">
            <a:avLst/>
          </a:prstGeom>
          <a:noFill/>
        </p:spPr>
        <p:txBody>
          <a:bodyPr wrap="none" rtlCol="0">
            <a:spAutoFit/>
          </a:bodyPr>
          <a:lstStyle/>
          <a:p>
            <a:r>
              <a:rPr lang="es-EC" dirty="0" smtClean="0"/>
              <a:t>Las adaptaciones realizadas al vehículo original para prescindir del motor de combustión </a:t>
            </a:r>
          </a:p>
          <a:p>
            <a:r>
              <a:rPr lang="es-EC" dirty="0" smtClean="0"/>
              <a:t>interna son varias y abarcan la electrónica, electricidad de potencia, inversores, </a:t>
            </a:r>
          </a:p>
          <a:p>
            <a:r>
              <a:rPr lang="en-US" dirty="0" err="1" smtClean="0"/>
              <a:t>bancos</a:t>
            </a:r>
            <a:r>
              <a:rPr lang="en-US" dirty="0" smtClean="0"/>
              <a:t> de mega </a:t>
            </a:r>
            <a:r>
              <a:rPr lang="en-US" dirty="0" err="1" smtClean="0"/>
              <a:t>capacitores</a:t>
            </a:r>
            <a:r>
              <a:rPr lang="en-US" dirty="0" smtClean="0"/>
              <a:t> </a:t>
            </a:r>
            <a:endParaRPr lang="es-EC" dirty="0" smtClean="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552" y="2708920"/>
            <a:ext cx="5935057" cy="309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5535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844824"/>
            <a:ext cx="5644852" cy="2591921"/>
          </a:xfrm>
          <a:prstGeom prst="rect">
            <a:avLst/>
          </a:prstGeom>
          <a:noFill/>
          <a:ln>
            <a:noFill/>
          </a:ln>
        </p:spPr>
      </p:pic>
    </p:spTree>
    <p:extLst>
      <p:ext uri="{BB962C8B-B14F-4D97-AF65-F5344CB8AC3E}">
        <p14:creationId xmlns:p14="http://schemas.microsoft.com/office/powerpoint/2010/main" val="316181033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1835696" y="1052736"/>
            <a:ext cx="5068311" cy="523220"/>
          </a:xfrm>
          <a:prstGeom prst="rect">
            <a:avLst/>
          </a:prstGeom>
          <a:noFill/>
        </p:spPr>
        <p:txBody>
          <a:bodyPr wrap="none" rtlCol="0">
            <a:spAutoFit/>
          </a:bodyPr>
          <a:lstStyle/>
          <a:p>
            <a:r>
              <a:rPr lang="en-US" sz="2800" b="1" dirty="0" err="1" smtClean="0"/>
              <a:t>INTRPRETACIÓN</a:t>
            </a:r>
            <a:r>
              <a:rPr lang="en-US" sz="2800" b="1" dirty="0" smtClean="0"/>
              <a:t> DE </a:t>
            </a:r>
            <a:r>
              <a:rPr lang="en-US" sz="2800" b="1" dirty="0" err="1" smtClean="0"/>
              <a:t>RESULTADOS</a:t>
            </a:r>
            <a:endParaRPr lang="es-EC" sz="2800" b="1" dirty="0"/>
          </a:p>
        </p:txBody>
      </p:sp>
      <p:sp>
        <p:nvSpPr>
          <p:cNvPr id="4" name="3 Rectángulo"/>
          <p:cNvSpPr/>
          <p:nvPr/>
        </p:nvSpPr>
        <p:spPr>
          <a:xfrm>
            <a:off x="683568" y="1700808"/>
            <a:ext cx="3030958" cy="369332"/>
          </a:xfrm>
          <a:prstGeom prst="rect">
            <a:avLst/>
          </a:prstGeom>
        </p:spPr>
        <p:txBody>
          <a:bodyPr wrap="none">
            <a:spAutoFit/>
          </a:bodyPr>
          <a:lstStyle/>
          <a:p>
            <a:r>
              <a:rPr lang="es-ES" b="1" dirty="0"/>
              <a:t>PRUEBA DE FUGA EN REPOSO</a:t>
            </a:r>
            <a:endParaRPr lang="es-EC" dirty="0"/>
          </a:p>
        </p:txBody>
      </p:sp>
      <p:sp>
        <p:nvSpPr>
          <p:cNvPr id="5" name="4 Rectángulo"/>
          <p:cNvSpPr/>
          <p:nvPr/>
        </p:nvSpPr>
        <p:spPr>
          <a:xfrm>
            <a:off x="719571" y="2780928"/>
            <a:ext cx="7704856" cy="2308324"/>
          </a:xfrm>
          <a:prstGeom prst="rect">
            <a:avLst/>
          </a:prstGeom>
        </p:spPr>
        <p:txBody>
          <a:bodyPr wrap="square">
            <a:spAutoFit/>
          </a:bodyPr>
          <a:lstStyle/>
          <a:p>
            <a:pPr lvl="0"/>
            <a:r>
              <a:rPr lang="es-ES" dirty="0"/>
              <a:t>No existen fugas con el sistema en reposo ya que la variación en la marca es debido al cambio en la temperatura y errores de paralaje al momento de realizar la medición, pero los mismos no son significativos.</a:t>
            </a:r>
            <a:endParaRPr lang="es-EC" dirty="0"/>
          </a:p>
          <a:p>
            <a:r>
              <a:rPr lang="es-ES" dirty="0"/>
              <a:t> </a:t>
            </a:r>
            <a:endParaRPr lang="es-EC" dirty="0"/>
          </a:p>
          <a:p>
            <a:pPr lvl="0"/>
            <a:r>
              <a:rPr lang="es-ES" dirty="0"/>
              <a:t>Se pudo verificar que al momento de activarse el sistema hidráulico y realizar un trabajo con el mismo, el nivel del líquido en el tanque de reserva baja de acuerdo a la velocidad con la que gira la bomba, sin descender del valor mínimo señalado en el reservorio.</a:t>
            </a:r>
            <a:endParaRPr lang="es-EC" dirty="0"/>
          </a:p>
        </p:txBody>
      </p:sp>
    </p:spTree>
    <p:extLst>
      <p:ext uri="{BB962C8B-B14F-4D97-AF65-F5344CB8AC3E}">
        <p14:creationId xmlns:p14="http://schemas.microsoft.com/office/powerpoint/2010/main" val="31618103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755576" y="980728"/>
            <a:ext cx="3650038" cy="369332"/>
          </a:xfrm>
          <a:prstGeom prst="rect">
            <a:avLst/>
          </a:prstGeom>
        </p:spPr>
        <p:txBody>
          <a:bodyPr wrap="none">
            <a:spAutoFit/>
          </a:bodyPr>
          <a:lstStyle/>
          <a:p>
            <a:r>
              <a:rPr lang="es-ES" b="1" dirty="0"/>
              <a:t>PRUEBA DE PRESIÓN EN EL SISTEMA</a:t>
            </a:r>
            <a:endParaRPr lang="es-EC" dirty="0"/>
          </a:p>
        </p:txBody>
      </p:sp>
      <p:graphicFrame>
        <p:nvGraphicFramePr>
          <p:cNvPr id="5" name="4 Gráfico"/>
          <p:cNvGraphicFramePr/>
          <p:nvPr>
            <p:extLst>
              <p:ext uri="{D42A27DB-BD31-4B8C-83A1-F6EECF244321}">
                <p14:modId xmlns:p14="http://schemas.microsoft.com/office/powerpoint/2010/main" val="725449303"/>
              </p:ext>
            </p:extLst>
          </p:nvPr>
        </p:nvGraphicFramePr>
        <p:xfrm>
          <a:off x="2146489" y="2180220"/>
          <a:ext cx="4518249" cy="24975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18103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202467" y="1556792"/>
            <a:ext cx="4822190" cy="2889885"/>
          </a:xfrm>
          <a:prstGeom prst="rect">
            <a:avLst/>
          </a:prstGeom>
          <a:noFill/>
        </p:spPr>
      </p:pic>
    </p:spTree>
    <p:extLst>
      <p:ext uri="{BB962C8B-B14F-4D97-AF65-F5344CB8AC3E}">
        <p14:creationId xmlns:p14="http://schemas.microsoft.com/office/powerpoint/2010/main" val="371808780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graphicFrame>
        <p:nvGraphicFramePr>
          <p:cNvPr id="3" name="2 Gráfico"/>
          <p:cNvGraphicFramePr/>
          <p:nvPr>
            <p:extLst>
              <p:ext uri="{D42A27DB-BD31-4B8C-83A1-F6EECF244321}">
                <p14:modId xmlns:p14="http://schemas.microsoft.com/office/powerpoint/2010/main" val="4151904072"/>
              </p:ext>
            </p:extLst>
          </p:nvPr>
        </p:nvGraphicFramePr>
        <p:xfrm>
          <a:off x="2051720" y="1052736"/>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3 Rectángulo"/>
          <p:cNvSpPr/>
          <p:nvPr/>
        </p:nvSpPr>
        <p:spPr>
          <a:xfrm>
            <a:off x="2288023" y="3861048"/>
            <a:ext cx="4572000" cy="1200329"/>
          </a:xfrm>
          <a:prstGeom prst="rect">
            <a:avLst/>
          </a:prstGeom>
        </p:spPr>
        <p:txBody>
          <a:bodyPr>
            <a:spAutoFit/>
          </a:bodyPr>
          <a:lstStyle/>
          <a:p>
            <a:r>
              <a:rPr lang="es-ES" dirty="0"/>
              <a:t> En la que se aprecia que la variación de la misma es mínima a lo largo del giro, la cual depende del caudal que solicita la caja de dirección.</a:t>
            </a:r>
            <a:endParaRPr lang="es-EC"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2463867"/>
            <a:ext cx="2088232" cy="193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808780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396721" y="1124744"/>
            <a:ext cx="2783519" cy="369332"/>
          </a:xfrm>
          <a:prstGeom prst="rect">
            <a:avLst/>
          </a:prstGeom>
        </p:spPr>
        <p:txBody>
          <a:bodyPr wrap="none">
            <a:spAutoFit/>
          </a:bodyPr>
          <a:lstStyle/>
          <a:p>
            <a:r>
              <a:rPr lang="es-ES" b="1" dirty="0"/>
              <a:t>PRUEBA FUERZA APLICADA</a:t>
            </a:r>
            <a:endParaRPr lang="es-EC" dirty="0"/>
          </a:p>
        </p:txBody>
      </p:sp>
      <p:graphicFrame>
        <p:nvGraphicFramePr>
          <p:cNvPr id="5" name="4 Gráfico"/>
          <p:cNvGraphicFramePr/>
          <p:nvPr>
            <p:extLst>
              <p:ext uri="{D42A27DB-BD31-4B8C-83A1-F6EECF244321}">
                <p14:modId xmlns:p14="http://schemas.microsoft.com/office/powerpoint/2010/main" val="810421876"/>
              </p:ext>
            </p:extLst>
          </p:nvPr>
        </p:nvGraphicFramePr>
        <p:xfrm>
          <a:off x="2051720" y="1985962"/>
          <a:ext cx="4791075" cy="2886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808780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graphicFrame>
        <p:nvGraphicFramePr>
          <p:cNvPr id="3" name="2 Gráfico"/>
          <p:cNvGraphicFramePr/>
          <p:nvPr>
            <p:extLst>
              <p:ext uri="{D42A27DB-BD31-4B8C-83A1-F6EECF244321}">
                <p14:modId xmlns:p14="http://schemas.microsoft.com/office/powerpoint/2010/main" val="3635991752"/>
              </p:ext>
            </p:extLst>
          </p:nvPr>
        </p:nvGraphicFramePr>
        <p:xfrm>
          <a:off x="2314574" y="908720"/>
          <a:ext cx="451485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4" name="3 Rectángulo"/>
          <p:cNvSpPr/>
          <p:nvPr/>
        </p:nvSpPr>
        <p:spPr>
          <a:xfrm>
            <a:off x="575555" y="3789040"/>
            <a:ext cx="7992888" cy="923330"/>
          </a:xfrm>
          <a:prstGeom prst="rect">
            <a:avLst/>
          </a:prstGeom>
        </p:spPr>
        <p:txBody>
          <a:bodyPr wrap="square">
            <a:spAutoFit/>
          </a:bodyPr>
          <a:lstStyle/>
          <a:p>
            <a:pPr lvl="0"/>
            <a:r>
              <a:rPr lang="es-ES" dirty="0"/>
              <a:t>se determinó que los 3 sistemas poseen la misma tendencia de acción en la cual la mayor fuerza se aplica al momento de empezar el giro, descendiendo la misma cuando se estabiliza el sistema y el movimiento es uniforme y continuo.</a:t>
            </a:r>
            <a:endParaRPr lang="es-EC" dirty="0"/>
          </a:p>
        </p:txBody>
      </p:sp>
    </p:spTree>
    <p:extLst>
      <p:ext uri="{BB962C8B-B14F-4D97-AF65-F5344CB8AC3E}">
        <p14:creationId xmlns:p14="http://schemas.microsoft.com/office/powerpoint/2010/main" val="371808780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3087714" y="828297"/>
            <a:ext cx="2968570" cy="523220"/>
          </a:xfrm>
          <a:prstGeom prst="rect">
            <a:avLst/>
          </a:prstGeom>
        </p:spPr>
        <p:txBody>
          <a:bodyPr wrap="none">
            <a:spAutoFit/>
          </a:bodyPr>
          <a:lstStyle/>
          <a:p>
            <a:pPr lvl="1"/>
            <a:r>
              <a:rPr lang="es-ES" sz="2800" b="1" dirty="0"/>
              <a:t>CONCLUSIONES</a:t>
            </a:r>
            <a:endParaRPr lang="es-EC" sz="2800" b="1" dirty="0"/>
          </a:p>
        </p:txBody>
      </p:sp>
      <p:sp>
        <p:nvSpPr>
          <p:cNvPr id="4" name="3 Rectángulo"/>
          <p:cNvSpPr/>
          <p:nvPr/>
        </p:nvSpPr>
        <p:spPr>
          <a:xfrm>
            <a:off x="482824" y="1582340"/>
            <a:ext cx="8424936" cy="3693319"/>
          </a:xfrm>
          <a:prstGeom prst="rect">
            <a:avLst/>
          </a:prstGeom>
        </p:spPr>
        <p:txBody>
          <a:bodyPr wrap="square">
            <a:spAutoFit/>
          </a:bodyPr>
          <a:lstStyle/>
          <a:p>
            <a:pPr lvl="0"/>
            <a:r>
              <a:rPr lang="es-EC" dirty="0"/>
              <a:t>El </a:t>
            </a:r>
            <a:r>
              <a:rPr lang="es-EC" dirty="0" err="1"/>
              <a:t>redi</a:t>
            </a:r>
            <a:r>
              <a:rPr lang="es-ES" dirty="0"/>
              <a:t>seño propuesto se analizó e implementó en el vehículo al que se realizaron pruebas descritas en el proyecto validando su funcionamiento.</a:t>
            </a:r>
            <a:endParaRPr lang="es-EC" dirty="0"/>
          </a:p>
          <a:p>
            <a:r>
              <a:rPr lang="es-ES" dirty="0"/>
              <a:t> </a:t>
            </a:r>
            <a:endParaRPr lang="es-EC" dirty="0"/>
          </a:p>
          <a:p>
            <a:pPr lvl="0"/>
            <a:r>
              <a:rPr lang="es-ES" dirty="0"/>
              <a:t>El análisis de la configuración geométrica determino el comportamiento de las fuerzas en el sistema obteniéndose valores máximos y mínimos los cuales son considerados para el estudio de las cargas en el circuito hidráulico.</a:t>
            </a:r>
            <a:endParaRPr lang="es-EC" dirty="0"/>
          </a:p>
          <a:p>
            <a:endParaRPr lang="es-ES" dirty="0" smtClean="0"/>
          </a:p>
          <a:p>
            <a:pPr lvl="0"/>
            <a:r>
              <a:rPr lang="es-ES" dirty="0"/>
              <a:t>El resumen de cálculos del análisis realizado presenta el rango de valores de las fuerzas que actúan en el sistema, de igual modo el valor promedial de la ventaja mecánica del mecanismo con lo que se determinó una propuesta de mejora del mismo.</a:t>
            </a:r>
            <a:endParaRPr lang="es-EC" dirty="0"/>
          </a:p>
          <a:p>
            <a:r>
              <a:rPr lang="es-ES" dirty="0"/>
              <a:t> </a:t>
            </a:r>
            <a:endParaRPr lang="es-EC" dirty="0"/>
          </a:p>
          <a:p>
            <a:pPr lvl="0"/>
            <a:r>
              <a:rPr lang="es-ES" dirty="0"/>
              <a:t>Herramientas tecnológicas fueron empleadas en el desarrollo de cálculos y simulaciones de comportamiento del sistema</a:t>
            </a:r>
            <a:r>
              <a:rPr lang="es-ES" dirty="0" smtClean="0"/>
              <a:t>.</a:t>
            </a:r>
            <a:endParaRPr lang="es-EC" dirty="0"/>
          </a:p>
        </p:txBody>
      </p:sp>
    </p:spTree>
    <p:extLst>
      <p:ext uri="{BB962C8B-B14F-4D97-AF65-F5344CB8AC3E}">
        <p14:creationId xmlns:p14="http://schemas.microsoft.com/office/powerpoint/2010/main" val="36307553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611560" y="889844"/>
            <a:ext cx="8208912" cy="4801314"/>
          </a:xfrm>
          <a:prstGeom prst="rect">
            <a:avLst/>
          </a:prstGeom>
        </p:spPr>
        <p:txBody>
          <a:bodyPr wrap="square">
            <a:spAutoFit/>
          </a:bodyPr>
          <a:lstStyle/>
          <a:p>
            <a:pPr lvl="0"/>
            <a:r>
              <a:rPr lang="es-ES" dirty="0"/>
              <a:t>El estudio de los elementos del sistema original determina que la caja de dirección soporta la carga a la que se encuentra expuesta, pero la bomba que la alimenta no se encuentra acorde a las nuevas condiciones de operación desarrolladas, por lo cual es reemplazada.</a:t>
            </a:r>
            <a:endParaRPr lang="es-EC" dirty="0"/>
          </a:p>
          <a:p>
            <a:r>
              <a:rPr lang="es-ES" dirty="0"/>
              <a:t> </a:t>
            </a:r>
            <a:endParaRPr lang="es-EC" dirty="0"/>
          </a:p>
          <a:p>
            <a:pPr lvl="0"/>
            <a:r>
              <a:rPr lang="es-ES" dirty="0"/>
              <a:t>La implementación del conjunto mecánico propuesto se validó con el protocolo de pruebas desarrollado para tal fin, obteniéndose resultados satisfactorios.</a:t>
            </a:r>
            <a:endParaRPr lang="es-EC" dirty="0"/>
          </a:p>
          <a:p>
            <a:r>
              <a:rPr lang="es-ES" dirty="0"/>
              <a:t> </a:t>
            </a:r>
            <a:endParaRPr lang="es-EC" dirty="0"/>
          </a:p>
          <a:p>
            <a:pPr lvl="0"/>
            <a:r>
              <a:rPr lang="es-ES" dirty="0"/>
              <a:t>Las bajas revoluciones que se obtienen del conjunto motor – reductor, se compensan con una bomba de mayor caudal, que alimenta adecuadamente al actuador hidráulico.</a:t>
            </a:r>
            <a:endParaRPr lang="es-EC" dirty="0"/>
          </a:p>
          <a:p>
            <a:pPr lvl="0"/>
            <a:endParaRPr lang="es-ES" dirty="0" smtClean="0"/>
          </a:p>
          <a:p>
            <a:r>
              <a:rPr lang="es-ES" dirty="0"/>
              <a:t>Dentro del estudio se propone una variación en la longitud del acoplador del mecanismo genera un incremento en la ventaja mecánica del mecanismo y por ende en el consumo energético. Dicha modificación puede ser realizada variando la configuración del sistema de suspensión del vehículo.</a:t>
            </a:r>
            <a:endParaRPr lang="es-EC" dirty="0"/>
          </a:p>
          <a:p>
            <a:pPr lvl="0"/>
            <a:endParaRPr lang="es-EC" dirty="0"/>
          </a:p>
        </p:txBody>
      </p:sp>
    </p:spTree>
    <p:extLst>
      <p:ext uri="{BB962C8B-B14F-4D97-AF65-F5344CB8AC3E}">
        <p14:creationId xmlns:p14="http://schemas.microsoft.com/office/powerpoint/2010/main" val="315257825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3029589" y="908720"/>
            <a:ext cx="3251211" cy="523220"/>
          </a:xfrm>
          <a:prstGeom prst="rect">
            <a:avLst/>
          </a:prstGeom>
        </p:spPr>
        <p:txBody>
          <a:bodyPr wrap="none">
            <a:spAutoFit/>
          </a:bodyPr>
          <a:lstStyle/>
          <a:p>
            <a:r>
              <a:rPr lang="es-ES" sz="2800" b="1" dirty="0" smtClean="0"/>
              <a:t>RECOMENDACIONES</a:t>
            </a:r>
            <a:endParaRPr lang="es-EC" sz="2800" b="1" dirty="0"/>
          </a:p>
        </p:txBody>
      </p:sp>
      <p:sp>
        <p:nvSpPr>
          <p:cNvPr id="4" name="3 Rectángulo"/>
          <p:cNvSpPr/>
          <p:nvPr/>
        </p:nvSpPr>
        <p:spPr>
          <a:xfrm>
            <a:off x="230707" y="1415531"/>
            <a:ext cx="8712968" cy="4801314"/>
          </a:xfrm>
          <a:prstGeom prst="rect">
            <a:avLst/>
          </a:prstGeom>
        </p:spPr>
        <p:txBody>
          <a:bodyPr wrap="square">
            <a:spAutoFit/>
          </a:bodyPr>
          <a:lstStyle/>
          <a:p>
            <a:pPr lvl="0"/>
            <a:r>
              <a:rPr lang="es-ES" dirty="0"/>
              <a:t>Para el desarrollo final del vehículo se puede emplear la variación propuesta en el análisis del mecanismo a fin de incrementar la ventaja mecánica del mismo, y por ende el consumo de energía del sistema, pudiendo emplearse dicha variación en el incremento de la autonomía del vehículo.</a:t>
            </a:r>
            <a:endParaRPr lang="es-EC" dirty="0"/>
          </a:p>
          <a:p>
            <a:r>
              <a:rPr lang="es-ES" dirty="0"/>
              <a:t> </a:t>
            </a:r>
            <a:endParaRPr lang="es-EC" dirty="0"/>
          </a:p>
          <a:p>
            <a:pPr lvl="0"/>
            <a:r>
              <a:rPr lang="es-ES" dirty="0"/>
              <a:t>El análisis desarrollado en el proyecto sirve como base para mejoras en el sistema de control del mismo, pudiéndose generar un modelo mecatrónico que se encuentre conectado con el cerebro del vehículo.</a:t>
            </a:r>
            <a:endParaRPr lang="es-EC" dirty="0"/>
          </a:p>
          <a:p>
            <a:r>
              <a:rPr lang="es-ES" dirty="0"/>
              <a:t> </a:t>
            </a:r>
            <a:endParaRPr lang="es-EC" dirty="0"/>
          </a:p>
          <a:p>
            <a:pPr lvl="0"/>
            <a:r>
              <a:rPr lang="es-ES" dirty="0"/>
              <a:t>Debido a que el vehículo sigue en desarrollo es difícil definir actualmente  la ubicación final del conjunto, por lo que él mismo fue desarrollado para ser móvil, la determinación de la ubicación definitiva facilitaría el desarrollo de proyectos en dicho sistema.</a:t>
            </a:r>
            <a:endParaRPr lang="es-EC" dirty="0"/>
          </a:p>
          <a:p>
            <a:r>
              <a:rPr lang="es-ES" dirty="0"/>
              <a:t> </a:t>
            </a:r>
            <a:endParaRPr lang="es-EC" dirty="0"/>
          </a:p>
          <a:p>
            <a:pPr lvl="0"/>
            <a:r>
              <a:rPr lang="es-ES" dirty="0"/>
              <a:t>El estudio de la carga máxima del vehículo determino que soporta la carga de los 20 pasajeros, pero se encuentra cerca de la máxima del chasis, por lo que se recomienda estudiar una variación en la carrocería a fin de incrementar la carga que soporta dicho eje y a su vez el numero de pasajeros que podría transportar.</a:t>
            </a:r>
            <a:endParaRPr lang="es-EC" dirty="0"/>
          </a:p>
        </p:txBody>
      </p:sp>
    </p:spTree>
    <p:extLst>
      <p:ext uri="{BB962C8B-B14F-4D97-AF65-F5344CB8AC3E}">
        <p14:creationId xmlns:p14="http://schemas.microsoft.com/office/powerpoint/2010/main" val="3152578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18" y="1765287"/>
            <a:ext cx="2059459" cy="309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73" y="2132804"/>
            <a:ext cx="3039810" cy="2359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648" y="1916832"/>
            <a:ext cx="2003459" cy="279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211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5141" y="3533077"/>
            <a:ext cx="3413716" cy="252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893" y="681699"/>
            <a:ext cx="5710212" cy="274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92885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3000364" y="3214686"/>
            <a:ext cx="5786478" cy="1077218"/>
          </a:xfrm>
          <a:prstGeom prst="rect">
            <a:avLst/>
          </a:prstGeom>
        </p:spPr>
        <p:txBody>
          <a:bodyPr wrap="square">
            <a:spAutoFit/>
          </a:bodyPr>
          <a:lstStyle/>
          <a:p>
            <a:pPr algn="ctr"/>
            <a:r>
              <a:rPr lang="es-EC" sz="3200" b="1" dirty="0" smtClean="0">
                <a:latin typeface="Adobe Hebrew" pitchFamily="18" charset="-79"/>
                <a:cs typeface="Adobe Hebrew" pitchFamily="18" charset="-79"/>
              </a:rPr>
              <a:t>INGENIERÍA MECÁNICA</a:t>
            </a:r>
          </a:p>
          <a:p>
            <a:pPr algn="ctr"/>
            <a:r>
              <a:rPr lang="es-EC" sz="3200" b="1" dirty="0" smtClean="0">
                <a:latin typeface="Adobe Hebrew" pitchFamily="18" charset="-79"/>
                <a:cs typeface="Adobe Hebrew" pitchFamily="18" charset="-79"/>
              </a:rPr>
              <a:t>ESPE - ECUADOR</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GRACIAS</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43" y="2133567"/>
            <a:ext cx="3323262" cy="259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6929" y="2395535"/>
            <a:ext cx="1743075"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846051"/>
            <a:ext cx="2881322" cy="3165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510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 name="3 CuadroTexto"/>
          <p:cNvSpPr txBox="1"/>
          <p:nvPr/>
        </p:nvSpPr>
        <p:spPr>
          <a:xfrm>
            <a:off x="990537" y="711277"/>
            <a:ext cx="7162923" cy="584775"/>
          </a:xfrm>
          <a:prstGeom prst="rect">
            <a:avLst/>
          </a:prstGeom>
          <a:noFill/>
        </p:spPr>
        <p:txBody>
          <a:bodyPr wrap="none" rtlCol="0">
            <a:spAutoFit/>
          </a:bodyPr>
          <a:lstStyle/>
          <a:p>
            <a:r>
              <a:rPr lang="en-US" sz="3200" dirty="0" err="1" smtClean="0"/>
              <a:t>MATRIZ</a:t>
            </a:r>
            <a:r>
              <a:rPr lang="en-US" sz="3200" dirty="0" smtClean="0"/>
              <a:t> MARCO </a:t>
            </a:r>
            <a:r>
              <a:rPr lang="en-US" sz="3200" dirty="0" err="1" smtClean="0"/>
              <a:t>LÓGICO</a:t>
            </a:r>
            <a:r>
              <a:rPr lang="en-US" sz="3200" dirty="0" smtClean="0"/>
              <a:t> </a:t>
            </a:r>
            <a:r>
              <a:rPr lang="en-US" sz="3200" dirty="0" err="1" smtClean="0"/>
              <a:t>PROYECTO</a:t>
            </a:r>
            <a:r>
              <a:rPr lang="en-US" sz="3200" dirty="0" smtClean="0"/>
              <a:t> MEER</a:t>
            </a:r>
            <a:endParaRPr lang="es-EC" sz="32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0" y="1484784"/>
            <a:ext cx="42957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50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2676993" y="868069"/>
            <a:ext cx="3790012" cy="584775"/>
          </a:xfrm>
          <a:prstGeom prst="rect">
            <a:avLst/>
          </a:prstGeom>
          <a:noFill/>
        </p:spPr>
        <p:txBody>
          <a:bodyPr wrap="none" rtlCol="0">
            <a:spAutoFit/>
          </a:bodyPr>
          <a:lstStyle/>
          <a:p>
            <a:r>
              <a:rPr lang="es-EC" sz="3200" b="1" dirty="0" smtClean="0"/>
              <a:t>TEORÍA DE SISTEMAS</a:t>
            </a:r>
            <a:endParaRPr lang="es-EC" sz="3200" b="1" dirty="0"/>
          </a:p>
        </p:txBody>
      </p:sp>
      <p:pic>
        <p:nvPicPr>
          <p:cNvPr id="4" name="3 Imagen"/>
          <p:cNvPicPr/>
          <p:nvPr/>
        </p:nvPicPr>
        <p:blipFill>
          <a:blip r:embed="rId3"/>
          <a:stretch>
            <a:fillRect/>
          </a:stretch>
        </p:blipFill>
        <p:spPr>
          <a:xfrm>
            <a:off x="2072905" y="1628800"/>
            <a:ext cx="4953000" cy="2305050"/>
          </a:xfrm>
          <a:prstGeom prst="rect">
            <a:avLst/>
          </a:prstGeom>
        </p:spPr>
      </p:pic>
      <p:sp>
        <p:nvSpPr>
          <p:cNvPr id="5" name="4 Rectángulo"/>
          <p:cNvSpPr/>
          <p:nvPr/>
        </p:nvSpPr>
        <p:spPr>
          <a:xfrm>
            <a:off x="2263405" y="4167287"/>
            <a:ext cx="4572000" cy="1200329"/>
          </a:xfrm>
          <a:prstGeom prst="rect">
            <a:avLst/>
          </a:prstGeom>
        </p:spPr>
        <p:txBody>
          <a:bodyPr>
            <a:spAutoFit/>
          </a:bodyPr>
          <a:lstStyle/>
          <a:p>
            <a:r>
              <a:rPr lang="es-ES" dirty="0"/>
              <a:t>“</a:t>
            </a:r>
            <a:r>
              <a:rPr lang="es-ES" i="1" dirty="0"/>
              <a:t>Un sistema es una reunión o conjunto de elementos relacionados que interactúan entre sí para lograr un fin determinado</a:t>
            </a:r>
            <a:r>
              <a:rPr lang="es-ES" dirty="0"/>
              <a:t>.” </a:t>
            </a:r>
            <a:r>
              <a:rPr lang="es-EC" dirty="0"/>
              <a:t>(</a:t>
            </a:r>
            <a:r>
              <a:rPr lang="es-EC" dirty="0" err="1"/>
              <a:t>Johansen</a:t>
            </a:r>
            <a:r>
              <a:rPr lang="es-EC" dirty="0"/>
              <a:t>, 2004)</a:t>
            </a:r>
          </a:p>
        </p:txBody>
      </p:sp>
    </p:spTree>
    <p:extLst>
      <p:ext uri="{BB962C8B-B14F-4D97-AF65-F5344CB8AC3E}">
        <p14:creationId xmlns:p14="http://schemas.microsoft.com/office/powerpoint/2010/main" val="450799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2365529" y="874245"/>
            <a:ext cx="4412939" cy="584775"/>
          </a:xfrm>
          <a:prstGeom prst="rect">
            <a:avLst/>
          </a:prstGeom>
          <a:noFill/>
        </p:spPr>
        <p:txBody>
          <a:bodyPr wrap="none" rtlCol="0">
            <a:spAutoFit/>
          </a:bodyPr>
          <a:lstStyle/>
          <a:p>
            <a:r>
              <a:rPr lang="es-EC" sz="3200" b="1" dirty="0" smtClean="0"/>
              <a:t>SISTEMAS DE DIRECCIÓN</a:t>
            </a:r>
            <a:endParaRPr lang="es-EC" sz="3200" b="1" dirty="0"/>
          </a:p>
        </p:txBody>
      </p:sp>
      <p:sp>
        <p:nvSpPr>
          <p:cNvPr id="4" name="3 CuadroTexto"/>
          <p:cNvSpPr txBox="1"/>
          <p:nvPr/>
        </p:nvSpPr>
        <p:spPr>
          <a:xfrm>
            <a:off x="755576" y="2241782"/>
            <a:ext cx="7660880" cy="1200329"/>
          </a:xfrm>
          <a:prstGeom prst="rect">
            <a:avLst/>
          </a:prstGeom>
          <a:noFill/>
        </p:spPr>
        <p:txBody>
          <a:bodyPr wrap="none" rtlCol="0">
            <a:spAutoFit/>
          </a:bodyPr>
          <a:lstStyle/>
          <a:p>
            <a:pPr algn="ctr"/>
            <a:r>
              <a:rPr lang="es-ES" dirty="0"/>
              <a:t>E</a:t>
            </a:r>
            <a:r>
              <a:rPr lang="es-ES" dirty="0" smtClean="0"/>
              <a:t>s </a:t>
            </a:r>
            <a:r>
              <a:rPr lang="es-ES" dirty="0"/>
              <a:t>el encargado de controlar la dirección del vehículo, al generar una fuerza </a:t>
            </a:r>
            <a:r>
              <a:rPr lang="es-ES" dirty="0" smtClean="0"/>
              <a:t>que</a:t>
            </a:r>
          </a:p>
          <a:p>
            <a:pPr algn="ctr"/>
            <a:r>
              <a:rPr lang="es-ES" dirty="0" smtClean="0"/>
              <a:t>rompe </a:t>
            </a:r>
            <a:r>
              <a:rPr lang="es-ES" dirty="0"/>
              <a:t>la resistencia de las ruedas al girar tratando de que </a:t>
            </a:r>
            <a:endParaRPr lang="es-ES" dirty="0" smtClean="0"/>
          </a:p>
          <a:p>
            <a:pPr algn="ctr"/>
            <a:r>
              <a:rPr lang="es-ES" dirty="0" smtClean="0"/>
              <a:t>el </a:t>
            </a:r>
            <a:r>
              <a:rPr lang="es-ES" dirty="0"/>
              <a:t>menor esfuerzo posible sea realizado por el conductor</a:t>
            </a:r>
            <a:endParaRPr lang="es-EC" dirty="0"/>
          </a:p>
          <a:p>
            <a:endParaRPr lang="es-EC"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829" y="3429000"/>
            <a:ext cx="2938337" cy="261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5495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3144364" y="760348"/>
            <a:ext cx="2855269" cy="584775"/>
          </a:xfrm>
          <a:prstGeom prst="rect">
            <a:avLst/>
          </a:prstGeom>
          <a:noFill/>
        </p:spPr>
        <p:txBody>
          <a:bodyPr wrap="none" rtlCol="0">
            <a:spAutoFit/>
          </a:bodyPr>
          <a:lstStyle/>
          <a:p>
            <a:r>
              <a:rPr lang="en-US" sz="3200" b="1" dirty="0" err="1" smtClean="0"/>
              <a:t>CLASIFICACIÓN</a:t>
            </a:r>
            <a:r>
              <a:rPr lang="en-US" sz="3200" b="1" dirty="0" smtClean="0"/>
              <a:t> </a:t>
            </a:r>
            <a:endParaRPr lang="es-EC" sz="3200" b="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988840"/>
            <a:ext cx="3362325"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572059"/>
            <a:ext cx="4652857" cy="206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606570" y="1588498"/>
            <a:ext cx="1228285" cy="369332"/>
          </a:xfrm>
          <a:prstGeom prst="rect">
            <a:avLst/>
          </a:prstGeom>
          <a:noFill/>
        </p:spPr>
        <p:txBody>
          <a:bodyPr wrap="none" rtlCol="0">
            <a:spAutoFit/>
          </a:bodyPr>
          <a:lstStyle/>
          <a:p>
            <a:r>
              <a:rPr lang="en-US" dirty="0" err="1" smtClean="0"/>
              <a:t>MECÁNICO</a:t>
            </a:r>
            <a:endParaRPr lang="es-EC" dirty="0"/>
          </a:p>
        </p:txBody>
      </p:sp>
      <p:sp>
        <p:nvSpPr>
          <p:cNvPr id="5" name="4 CuadroTexto"/>
          <p:cNvSpPr txBox="1"/>
          <p:nvPr/>
        </p:nvSpPr>
        <p:spPr>
          <a:xfrm>
            <a:off x="5999633" y="1588498"/>
            <a:ext cx="1027654" cy="369332"/>
          </a:xfrm>
          <a:prstGeom prst="rect">
            <a:avLst/>
          </a:prstGeom>
          <a:noFill/>
        </p:spPr>
        <p:txBody>
          <a:bodyPr wrap="none" rtlCol="0">
            <a:spAutoFit/>
          </a:bodyPr>
          <a:lstStyle/>
          <a:p>
            <a:r>
              <a:rPr lang="en-US" dirty="0" err="1" smtClean="0"/>
              <a:t>ASISTIDA</a:t>
            </a:r>
            <a:endParaRPr lang="es-EC" dirty="0"/>
          </a:p>
        </p:txBody>
      </p:sp>
    </p:spTree>
    <p:extLst>
      <p:ext uri="{BB962C8B-B14F-4D97-AF65-F5344CB8AC3E}">
        <p14:creationId xmlns:p14="http://schemas.microsoft.com/office/powerpoint/2010/main" val="3922068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1358330" y="1052735"/>
            <a:ext cx="6427337" cy="584775"/>
          </a:xfrm>
          <a:prstGeom prst="rect">
            <a:avLst/>
          </a:prstGeom>
          <a:noFill/>
        </p:spPr>
        <p:txBody>
          <a:bodyPr wrap="none" rtlCol="0">
            <a:spAutoFit/>
          </a:bodyPr>
          <a:lstStyle/>
          <a:p>
            <a:r>
              <a:rPr lang="en-US" sz="3200" b="1" dirty="0" smtClean="0"/>
              <a:t>SISTEMA DE </a:t>
            </a:r>
            <a:r>
              <a:rPr lang="en-US" sz="3200" b="1" dirty="0" err="1" smtClean="0"/>
              <a:t>DIRECCIÓN</a:t>
            </a:r>
            <a:r>
              <a:rPr lang="en-US" sz="3200" b="1" dirty="0" smtClean="0"/>
              <a:t> </a:t>
            </a:r>
            <a:r>
              <a:rPr lang="en-US" sz="3200" b="1" dirty="0" err="1" smtClean="0"/>
              <a:t>HIDRÁULICA</a:t>
            </a:r>
            <a:endParaRPr lang="es-EC" sz="3200" b="1" dirty="0"/>
          </a:p>
        </p:txBody>
      </p:sp>
      <p:sp>
        <p:nvSpPr>
          <p:cNvPr id="4" name="3 Rectángulo"/>
          <p:cNvSpPr/>
          <p:nvPr/>
        </p:nvSpPr>
        <p:spPr>
          <a:xfrm>
            <a:off x="1619672" y="1988840"/>
            <a:ext cx="5976664" cy="923330"/>
          </a:xfrm>
          <a:prstGeom prst="rect">
            <a:avLst/>
          </a:prstGeom>
        </p:spPr>
        <p:txBody>
          <a:bodyPr wrap="square">
            <a:spAutoFit/>
          </a:bodyPr>
          <a:lstStyle/>
          <a:p>
            <a:r>
              <a:rPr lang="es-ES" dirty="0" smtClean="0"/>
              <a:t>En la que el </a:t>
            </a:r>
            <a:r>
              <a:rPr lang="es-ES" dirty="0"/>
              <a:t>fluido de trabajo </a:t>
            </a:r>
            <a:r>
              <a:rPr lang="es-ES" dirty="0" smtClean="0"/>
              <a:t>es quien gana energía, </a:t>
            </a:r>
            <a:r>
              <a:rPr lang="es-ES" dirty="0"/>
              <a:t>la cual se </a:t>
            </a:r>
            <a:r>
              <a:rPr lang="es-ES" dirty="0" smtClean="0"/>
              <a:t>transmite </a:t>
            </a:r>
            <a:r>
              <a:rPr lang="es-ES" dirty="0"/>
              <a:t>al Sistema de Dirección, disminuyendo el esfuerzo que realiza el operador de la máquina.</a:t>
            </a:r>
            <a:endParaRPr lang="es-EC"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9" y="3212976"/>
            <a:ext cx="30480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373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3190851" y="1124744"/>
            <a:ext cx="2762295" cy="584775"/>
          </a:xfrm>
          <a:prstGeom prst="rect">
            <a:avLst/>
          </a:prstGeom>
          <a:noFill/>
        </p:spPr>
        <p:txBody>
          <a:bodyPr wrap="none" rtlCol="0">
            <a:spAutoFit/>
          </a:bodyPr>
          <a:lstStyle/>
          <a:p>
            <a:pPr algn="ctr"/>
            <a:r>
              <a:rPr lang="en-US" sz="3200" b="1" dirty="0" err="1" smtClean="0"/>
              <a:t>CLASIFICACIÓN</a:t>
            </a:r>
            <a:endParaRPr lang="es-EC" sz="3200" b="1"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20888"/>
            <a:ext cx="36766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420888"/>
            <a:ext cx="4434433" cy="249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312454" y="1916832"/>
            <a:ext cx="1698798" cy="369332"/>
          </a:xfrm>
          <a:prstGeom prst="rect">
            <a:avLst/>
          </a:prstGeom>
        </p:spPr>
        <p:txBody>
          <a:bodyPr wrap="none">
            <a:spAutoFit/>
          </a:bodyPr>
          <a:lstStyle/>
          <a:p>
            <a:r>
              <a:rPr lang="es-ES" smtClean="0"/>
              <a:t>Cilindro Exterior</a:t>
            </a:r>
            <a:endParaRPr lang="es-EC" dirty="0"/>
          </a:p>
        </p:txBody>
      </p:sp>
      <p:sp>
        <p:nvSpPr>
          <p:cNvPr id="6" name="5 Rectángulo"/>
          <p:cNvSpPr/>
          <p:nvPr/>
        </p:nvSpPr>
        <p:spPr>
          <a:xfrm>
            <a:off x="5868144" y="1916832"/>
            <a:ext cx="1867563" cy="369332"/>
          </a:xfrm>
          <a:prstGeom prst="rect">
            <a:avLst/>
          </a:prstGeom>
        </p:spPr>
        <p:txBody>
          <a:bodyPr wrap="none">
            <a:spAutoFit/>
          </a:bodyPr>
          <a:lstStyle/>
          <a:p>
            <a:r>
              <a:rPr lang="es-ES" dirty="0"/>
              <a:t>Cilindro Integrado</a:t>
            </a:r>
            <a:endParaRPr lang="es-EC" dirty="0"/>
          </a:p>
        </p:txBody>
      </p:sp>
    </p:spTree>
    <p:extLst>
      <p:ext uri="{BB962C8B-B14F-4D97-AF65-F5344CB8AC3E}">
        <p14:creationId xmlns:p14="http://schemas.microsoft.com/office/powerpoint/2010/main" val="4136880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215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2151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2151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2151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2" name="1 CuadroTexto"/>
          <p:cNvSpPr txBox="1"/>
          <p:nvPr/>
        </p:nvSpPr>
        <p:spPr>
          <a:xfrm>
            <a:off x="3150200" y="804104"/>
            <a:ext cx="2843599" cy="584775"/>
          </a:xfrm>
          <a:prstGeom prst="rect">
            <a:avLst/>
          </a:prstGeom>
          <a:noFill/>
        </p:spPr>
        <p:txBody>
          <a:bodyPr wrap="none" rtlCol="0">
            <a:spAutoFit/>
          </a:bodyPr>
          <a:lstStyle/>
          <a:p>
            <a:pPr algn="ctr"/>
            <a:r>
              <a:rPr lang="es-EC" sz="3200" b="1" dirty="0" smtClean="0"/>
              <a:t>ANTECEDENTES</a:t>
            </a:r>
            <a:endParaRPr lang="es-EC" b="1" dirty="0"/>
          </a:p>
        </p:txBody>
      </p:sp>
      <p:sp>
        <p:nvSpPr>
          <p:cNvPr id="4" name="3 CuadroTexto"/>
          <p:cNvSpPr txBox="1"/>
          <p:nvPr/>
        </p:nvSpPr>
        <p:spPr>
          <a:xfrm>
            <a:off x="1244293" y="1773601"/>
            <a:ext cx="6655412" cy="1754326"/>
          </a:xfrm>
          <a:prstGeom prst="rect">
            <a:avLst/>
          </a:prstGeom>
          <a:noFill/>
        </p:spPr>
        <p:txBody>
          <a:bodyPr wrap="none" rtlCol="0">
            <a:spAutoFit/>
          </a:bodyPr>
          <a:lstStyle/>
          <a:p>
            <a:pPr algn="ctr"/>
            <a:r>
              <a:rPr lang="es-EC" dirty="0"/>
              <a:t>La inversión del estado en el sector energético para el desarrollo de </a:t>
            </a:r>
            <a:endParaRPr lang="es-EC" dirty="0" smtClean="0"/>
          </a:p>
          <a:p>
            <a:pPr algn="ctr"/>
            <a:r>
              <a:rPr lang="es-EC" dirty="0" smtClean="0"/>
              <a:t>proyectos </a:t>
            </a:r>
            <a:r>
              <a:rPr lang="es-EC" dirty="0"/>
              <a:t>de generación hidroeléctrica</a:t>
            </a:r>
            <a:r>
              <a:rPr lang="es-EC" dirty="0" smtClean="0"/>
              <a:t>, como </a:t>
            </a:r>
          </a:p>
          <a:p>
            <a:pPr algn="ctr"/>
            <a:r>
              <a:rPr lang="es-EC" dirty="0" smtClean="0"/>
              <a:t>Toachi Pilatón (254 MW) o Coca Codo Sinclair (1500 MW) </a:t>
            </a:r>
          </a:p>
          <a:p>
            <a:pPr algn="ctr"/>
            <a:r>
              <a:rPr lang="es-EC" dirty="0" smtClean="0"/>
              <a:t>que </a:t>
            </a:r>
            <a:r>
              <a:rPr lang="es-EC" dirty="0"/>
              <a:t>estarán operativos en el año 2017</a:t>
            </a:r>
            <a:r>
              <a:rPr lang="es-EC" dirty="0" smtClean="0"/>
              <a:t>,</a:t>
            </a:r>
          </a:p>
          <a:p>
            <a:pPr algn="ctr"/>
            <a:r>
              <a:rPr lang="es-EC" dirty="0" smtClean="0"/>
              <a:t> </a:t>
            </a:r>
            <a:r>
              <a:rPr lang="es-EC" dirty="0"/>
              <a:t>fomentan el desarrollo de tecnología a fin de emplear dicho recurso.</a:t>
            </a:r>
          </a:p>
          <a:p>
            <a:pPr algn="ctr"/>
            <a:endParaRPr lang="es-EC"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717032"/>
            <a:ext cx="1847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412" b="7580"/>
          <a:stretch/>
        </p:blipFill>
        <p:spPr bwMode="auto">
          <a:xfrm>
            <a:off x="5868144" y="3917057"/>
            <a:ext cx="2767856" cy="125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5667" y="3549259"/>
            <a:ext cx="2579335" cy="211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5" name="4 CuadroTexto"/>
          <p:cNvSpPr txBox="1"/>
          <p:nvPr/>
        </p:nvSpPr>
        <p:spPr>
          <a:xfrm>
            <a:off x="1854299" y="980728"/>
            <a:ext cx="5435399" cy="584775"/>
          </a:xfrm>
          <a:prstGeom prst="rect">
            <a:avLst/>
          </a:prstGeom>
          <a:noFill/>
        </p:spPr>
        <p:txBody>
          <a:bodyPr wrap="none" rtlCol="0">
            <a:spAutoFit/>
          </a:bodyPr>
          <a:lstStyle/>
          <a:p>
            <a:r>
              <a:rPr lang="en-US" sz="3200" b="1" dirty="0" err="1" smtClean="0"/>
              <a:t>METODOLOGÍA</a:t>
            </a:r>
            <a:r>
              <a:rPr lang="en-US" sz="3200" b="1" dirty="0" smtClean="0"/>
              <a:t> DEL </a:t>
            </a:r>
            <a:r>
              <a:rPr lang="en-US" sz="3200" b="1" dirty="0" err="1" smtClean="0"/>
              <a:t>PROYECTO</a:t>
            </a:r>
            <a:endParaRPr lang="es-EC" sz="3200"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2" y="2279724"/>
            <a:ext cx="7861045" cy="229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5110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1398918" y="908719"/>
            <a:ext cx="6346161" cy="584775"/>
          </a:xfrm>
          <a:prstGeom prst="rect">
            <a:avLst/>
          </a:prstGeom>
          <a:noFill/>
        </p:spPr>
        <p:txBody>
          <a:bodyPr wrap="none" rtlCol="0">
            <a:spAutoFit/>
          </a:bodyPr>
          <a:lstStyle/>
          <a:p>
            <a:r>
              <a:rPr lang="en-US" sz="3200" b="1" dirty="0" err="1" smtClean="0"/>
              <a:t>DISEÑO</a:t>
            </a:r>
            <a:r>
              <a:rPr lang="en-US" sz="3200" b="1" dirty="0" smtClean="0"/>
              <a:t> DEL SISTEMA DE </a:t>
            </a:r>
            <a:r>
              <a:rPr lang="en-US" sz="3200" b="1" dirty="0" err="1" smtClean="0"/>
              <a:t>DIRECCIÓN</a:t>
            </a:r>
            <a:endParaRPr lang="es-EC" sz="3200" b="1" dirty="0"/>
          </a:p>
        </p:txBody>
      </p:sp>
      <p:sp>
        <p:nvSpPr>
          <p:cNvPr id="4" name="3 CuadroTexto"/>
          <p:cNvSpPr txBox="1"/>
          <p:nvPr/>
        </p:nvSpPr>
        <p:spPr>
          <a:xfrm>
            <a:off x="683568" y="2060848"/>
            <a:ext cx="8032840" cy="646331"/>
          </a:xfrm>
          <a:prstGeom prst="rect">
            <a:avLst/>
          </a:prstGeom>
          <a:noFill/>
        </p:spPr>
        <p:txBody>
          <a:bodyPr wrap="none" rtlCol="0">
            <a:spAutoFit/>
          </a:bodyPr>
          <a:lstStyle/>
          <a:p>
            <a:r>
              <a:rPr lang="es-EC" dirty="0" smtClean="0"/>
              <a:t>El presente diseño parte de la obtención de la carga en cada uno de los neumáticos </a:t>
            </a:r>
          </a:p>
          <a:p>
            <a:r>
              <a:rPr lang="es-EC" dirty="0" smtClean="0"/>
              <a:t>a fin de ubicar el centro de gravedad del vehículo</a:t>
            </a:r>
            <a:endParaRPr lang="es-EC"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814" y="3140968"/>
            <a:ext cx="2699742" cy="173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111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stretch>
            <a:fillRect/>
          </a:stretch>
        </p:blipFill>
        <p:spPr>
          <a:xfrm>
            <a:off x="1856105" y="836712"/>
            <a:ext cx="5431790" cy="300482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188" y="4005064"/>
            <a:ext cx="233362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4797152"/>
            <a:ext cx="12954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8720" y="4806677"/>
            <a:ext cx="1019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206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 name="3 CuadroTexto"/>
          <p:cNvSpPr txBox="1"/>
          <p:nvPr/>
        </p:nvSpPr>
        <p:spPr>
          <a:xfrm>
            <a:off x="3049146" y="1012086"/>
            <a:ext cx="3045706" cy="369332"/>
          </a:xfrm>
          <a:prstGeom prst="rect">
            <a:avLst/>
          </a:prstGeom>
          <a:noFill/>
        </p:spPr>
        <p:txBody>
          <a:bodyPr wrap="none" rtlCol="0">
            <a:spAutoFit/>
          </a:bodyPr>
          <a:lstStyle/>
          <a:p>
            <a:r>
              <a:rPr lang="es-EC" dirty="0" smtClean="0"/>
              <a:t>COEFICIENTE DE ROZAMIENTO</a:t>
            </a:r>
            <a:endParaRPr lang="es-EC"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206" y="1700807"/>
            <a:ext cx="4153586" cy="241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245" y="4365104"/>
            <a:ext cx="1052425"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4381742"/>
            <a:ext cx="980288" cy="32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6876256" y="4012410"/>
            <a:ext cx="1223476" cy="369332"/>
          </a:xfrm>
          <a:prstGeom prst="rect">
            <a:avLst/>
          </a:prstGeom>
        </p:spPr>
        <p:txBody>
          <a:bodyPr wrap="none">
            <a:spAutoFit/>
          </a:bodyPr>
          <a:lstStyle/>
          <a:p>
            <a:r>
              <a:rPr lang="es-EC" dirty="0"/>
              <a:t>(</a:t>
            </a:r>
            <a:r>
              <a:rPr lang="es-EC" dirty="0" err="1"/>
              <a:t>Ray</a:t>
            </a:r>
            <a:r>
              <a:rPr lang="es-EC" dirty="0"/>
              <a:t>, 1997)</a:t>
            </a:r>
          </a:p>
        </p:txBody>
      </p:sp>
    </p:spTree>
    <p:extLst>
      <p:ext uri="{BB962C8B-B14F-4D97-AF65-F5344CB8AC3E}">
        <p14:creationId xmlns:p14="http://schemas.microsoft.com/office/powerpoint/2010/main" val="817803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5" y="0"/>
            <a:ext cx="9093481" cy="6858000"/>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2147425" y="980728"/>
                <a:ext cx="4849148" cy="461665"/>
              </a:xfrm>
              <a:prstGeom prst="rect">
                <a:avLst/>
              </a:prstGeom>
            </p:spPr>
            <p:txBody>
              <a:bodyPr wrap="none">
                <a:spAutoFit/>
              </a:bodyPr>
              <a:lstStyle/>
              <a:p>
                <a:r>
                  <a:rPr lang="es-ES" sz="2400" b="1"/>
                  <a:t>DESARROLLO ESTÁTICO PARA </a:t>
                </a:r>
                <a14:m>
                  <m:oMath xmlns:m="http://schemas.openxmlformats.org/officeDocument/2006/math">
                    <m:sSub>
                      <m:sSubPr>
                        <m:ctrlPr>
                          <a:rPr lang="es-EC" sz="2400" b="1" i="1">
                            <a:latin typeface="Cambria Math"/>
                          </a:rPr>
                        </m:ctrlPr>
                      </m:sSubPr>
                      <m:e>
                        <m:r>
                          <a:rPr lang="es-ES" sz="2400" b="1" i="1">
                            <a:latin typeface="Cambria Math"/>
                          </a:rPr>
                          <m:t>𝒂</m:t>
                        </m:r>
                      </m:e>
                      <m:sub>
                        <m:r>
                          <a:rPr lang="es-ES" sz="2400" b="1" i="1">
                            <a:latin typeface="Cambria Math"/>
                          </a:rPr>
                          <m:t>𝒄</m:t>
                        </m:r>
                      </m:sub>
                    </m:sSub>
                    <m:r>
                      <a:rPr lang="es-ES" sz="2400" b="1" i="1">
                        <a:latin typeface="Cambria Math"/>
                      </a:rPr>
                      <m:t>=</m:t>
                    </m:r>
                    <m:r>
                      <a:rPr lang="es-ES" sz="2400" b="1" i="1">
                        <a:latin typeface="Cambria Math"/>
                      </a:rPr>
                      <m:t>𝟎</m:t>
                    </m:r>
                  </m:oMath>
                </a14:m>
                <a:endParaRPr lang="es-EC" sz="2400" dirty="0"/>
              </a:p>
            </p:txBody>
          </p:sp>
        </mc:Choice>
        <mc:Fallback xmlns="">
          <p:sp>
            <p:nvSpPr>
              <p:cNvPr id="3" name="2 Rectángulo"/>
              <p:cNvSpPr>
                <a:spLocks noRot="1" noChangeAspect="1" noMove="1" noResize="1" noEditPoints="1" noAdjustHandles="1" noChangeArrowheads="1" noChangeShapeType="1" noTextEdit="1"/>
              </p:cNvSpPr>
              <p:nvPr/>
            </p:nvSpPr>
            <p:spPr>
              <a:xfrm>
                <a:off x="2147425" y="980728"/>
                <a:ext cx="4849148" cy="461665"/>
              </a:xfrm>
              <a:prstGeom prst="rect">
                <a:avLst/>
              </a:prstGeom>
              <a:blipFill rotWithShape="1">
                <a:blip r:embed="rId3"/>
                <a:stretch>
                  <a:fillRect l="-1884" t="-10526" b="-28947"/>
                </a:stretch>
              </a:blipFill>
            </p:spPr>
            <p:txBody>
              <a:bodyPr/>
              <a:lstStyle/>
              <a:p>
                <a:r>
                  <a:rPr lang="es-EC">
                    <a:noFill/>
                  </a:rPr>
                  <a:t> </a:t>
                </a:r>
              </a:p>
            </p:txBody>
          </p:sp>
        </mc:Fallback>
      </mc:AlternateContent>
      <p:pic>
        <p:nvPicPr>
          <p:cNvPr id="4" name="3 Imagen"/>
          <p:cNvPicPr/>
          <p:nvPr/>
        </p:nvPicPr>
        <p:blipFill>
          <a:blip r:embed="rId4"/>
          <a:stretch>
            <a:fillRect/>
          </a:stretch>
        </p:blipFill>
        <p:spPr>
          <a:xfrm>
            <a:off x="2857500" y="1628800"/>
            <a:ext cx="3429000" cy="2085975"/>
          </a:xfrm>
          <a:prstGeom prst="rect">
            <a:avLst/>
          </a:prstGeom>
        </p:spPr>
      </p:pic>
      <mc:AlternateContent xmlns:mc="http://schemas.openxmlformats.org/markup-compatibility/2006" xmlns:a14="http://schemas.microsoft.com/office/drawing/2010/main">
        <mc:Choice Requires="a14">
          <p:sp>
            <p:nvSpPr>
              <p:cNvPr id="5" name="4 Rectángulo"/>
              <p:cNvSpPr/>
              <p:nvPr/>
            </p:nvSpPr>
            <p:spPr>
              <a:xfrm>
                <a:off x="899592" y="3933056"/>
                <a:ext cx="7344816" cy="1754326"/>
              </a:xfrm>
              <a:prstGeom prst="rect">
                <a:avLst/>
              </a:prstGeom>
            </p:spPr>
            <p:txBody>
              <a:bodyPr wrap="square">
                <a:spAutoFit/>
              </a:bodyPr>
              <a:lstStyle/>
              <a:p>
                <a:pPr lvl="0"/>
                <a:r>
                  <a:rPr lang="es-ES" dirty="0"/>
                  <a:t>El ángulo que forma el eje de rotación, o King pin eje, con la perpendicular del suelo a lo largo del eje x , </a:t>
                </a:r>
                <a14:m>
                  <m:oMath xmlns:m="http://schemas.openxmlformats.org/officeDocument/2006/math">
                    <m:r>
                      <a:rPr lang="es-ES" i="1">
                        <a:latin typeface="Cambria Math"/>
                      </a:rPr>
                      <m:t> </m:t>
                    </m:r>
                    <m:r>
                      <a:rPr lang="es-ES" i="1">
                        <a:latin typeface="Cambria Math"/>
                      </a:rPr>
                      <m:t>𝜆</m:t>
                    </m:r>
                    <m:r>
                      <a:rPr lang="es-ES" i="1">
                        <a:latin typeface="Cambria Math"/>
                      </a:rPr>
                      <m:t>=5°</m:t>
                    </m:r>
                  </m:oMath>
                </a14:m>
                <a:endParaRPr lang="es-EC" dirty="0"/>
              </a:p>
              <a:p>
                <a:r>
                  <a:rPr lang="es-ES" dirty="0"/>
                  <a:t> </a:t>
                </a:r>
                <a:endParaRPr lang="es-EC" dirty="0"/>
              </a:p>
              <a:p>
                <a:pPr lvl="0"/>
                <a:r>
                  <a:rPr lang="es-ES" dirty="0"/>
                  <a:t>Distancia desde el centro del neumático al eje de rotación, </a:t>
                </a:r>
                <a14:m>
                  <m:oMath xmlns:m="http://schemas.openxmlformats.org/officeDocument/2006/math">
                    <m:r>
                      <a:rPr lang="es-ES" i="1">
                        <a:latin typeface="Cambria Math"/>
                      </a:rPr>
                      <m:t>𝑑</m:t>
                    </m:r>
                    <m:r>
                      <a:rPr lang="es-ES" i="1">
                        <a:latin typeface="Cambria Math"/>
                      </a:rPr>
                      <m:t>=210 </m:t>
                    </m:r>
                    <m:r>
                      <a:rPr lang="es-ES" i="1">
                        <a:latin typeface="Cambria Math"/>
                      </a:rPr>
                      <m:t>𝑚𝑚</m:t>
                    </m:r>
                  </m:oMath>
                </a14:m>
                <a:endParaRPr lang="es-EC" dirty="0"/>
              </a:p>
              <a:p>
                <a:r>
                  <a:rPr lang="es-ES" dirty="0"/>
                  <a:t> </a:t>
                </a:r>
                <a:endParaRPr lang="es-EC" dirty="0"/>
              </a:p>
              <a:p>
                <a:pPr lvl="0"/>
                <a:r>
                  <a:rPr lang="es-ES" dirty="0"/>
                  <a:t>Ángulo que forma el eje de rotación con el plano a lo largo del eje z, </a:t>
                </a:r>
                <a14:m>
                  <m:oMath xmlns:m="http://schemas.openxmlformats.org/officeDocument/2006/math">
                    <m:r>
                      <a:rPr lang="es-ES" i="1">
                        <a:latin typeface="Cambria Math"/>
                      </a:rPr>
                      <m:t>𝛾</m:t>
                    </m:r>
                    <m:r>
                      <a:rPr lang="es-ES" i="1">
                        <a:latin typeface="Cambria Math"/>
                      </a:rPr>
                      <m:t>=4°</m:t>
                    </m:r>
                  </m:oMath>
                </a14:m>
                <a:r>
                  <a:rPr lang="es-ES" dirty="0"/>
                  <a:t>.</a:t>
                </a:r>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899592" y="3933056"/>
                <a:ext cx="7344816" cy="1754326"/>
              </a:xfrm>
              <a:prstGeom prst="rect">
                <a:avLst/>
              </a:prstGeom>
              <a:blipFill rotWithShape="1">
                <a:blip r:embed="rId5"/>
                <a:stretch>
                  <a:fillRect l="-748" t="-1736" b="-4514"/>
                </a:stretch>
              </a:blipFill>
            </p:spPr>
            <p:txBody>
              <a:bodyPr/>
              <a:lstStyle/>
              <a:p>
                <a:r>
                  <a:rPr lang="es-EC">
                    <a:noFill/>
                  </a:rPr>
                  <a:t> </a:t>
                </a:r>
              </a:p>
            </p:txBody>
          </p:sp>
        </mc:Fallback>
      </mc:AlternateContent>
      <p:sp>
        <p:nvSpPr>
          <p:cNvPr id="6" name="5 Rectángulo"/>
          <p:cNvSpPr/>
          <p:nvPr/>
        </p:nvSpPr>
        <p:spPr>
          <a:xfrm>
            <a:off x="6996573" y="3244334"/>
            <a:ext cx="1781944" cy="369332"/>
          </a:xfrm>
          <a:prstGeom prst="rect">
            <a:avLst/>
          </a:prstGeom>
        </p:spPr>
        <p:txBody>
          <a:bodyPr wrap="square">
            <a:spAutoFit/>
          </a:bodyPr>
          <a:lstStyle/>
          <a:p>
            <a:r>
              <a:rPr lang="es-EC" dirty="0"/>
              <a:t>(Gillespie, 1992</a:t>
            </a:r>
            <a:r>
              <a:rPr lang="es-EC" dirty="0" smtClean="0"/>
              <a:t>)</a:t>
            </a:r>
            <a:endParaRPr lang="es-EC" dirty="0"/>
          </a:p>
        </p:txBody>
      </p:sp>
    </p:spTree>
    <p:extLst>
      <p:ext uri="{BB962C8B-B14F-4D97-AF65-F5344CB8AC3E}">
        <p14:creationId xmlns:p14="http://schemas.microsoft.com/office/powerpoint/2010/main" val="2461443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998552" y="561290"/>
            <a:ext cx="7146893" cy="461665"/>
          </a:xfrm>
          <a:prstGeom prst="rect">
            <a:avLst/>
          </a:prstGeom>
          <a:noFill/>
        </p:spPr>
        <p:txBody>
          <a:bodyPr wrap="none" rtlCol="0">
            <a:spAutoFit/>
          </a:bodyPr>
          <a:lstStyle/>
          <a:p>
            <a:pPr algn="ctr"/>
            <a:r>
              <a:rPr lang="es-EC" sz="2400" b="1" dirty="0" smtClean="0"/>
              <a:t>MOMENTO GENERADO POR ÁNGULO DE INCLINACIÓN</a:t>
            </a:r>
            <a:endParaRPr lang="es-EC" sz="2400" b="1"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455" y="1484784"/>
            <a:ext cx="3659088"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p:nvPr/>
        </p:nvPicPr>
        <p:blipFill>
          <a:blip r:embed="rId4"/>
          <a:stretch>
            <a:fillRect/>
          </a:stretch>
        </p:blipFill>
        <p:spPr>
          <a:xfrm>
            <a:off x="2433637" y="3003079"/>
            <a:ext cx="4276725" cy="3162300"/>
          </a:xfrm>
          <a:prstGeom prst="rect">
            <a:avLst/>
          </a:prstGeom>
        </p:spPr>
      </p:pic>
    </p:spTree>
    <p:extLst>
      <p:ext uri="{BB962C8B-B14F-4D97-AF65-F5344CB8AC3E}">
        <p14:creationId xmlns:p14="http://schemas.microsoft.com/office/powerpoint/2010/main" val="4120071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1293825" y="877825"/>
            <a:ext cx="6556347" cy="523220"/>
          </a:xfrm>
          <a:prstGeom prst="rect">
            <a:avLst/>
          </a:prstGeom>
          <a:noFill/>
        </p:spPr>
        <p:txBody>
          <a:bodyPr wrap="none" rtlCol="0">
            <a:spAutoFit/>
          </a:bodyPr>
          <a:lstStyle/>
          <a:p>
            <a:r>
              <a:rPr lang="es-EC" sz="2800" b="1" dirty="0" smtClean="0"/>
              <a:t>MOMENTO GENERADO ÁNGULO DE CAÍDA</a:t>
            </a:r>
            <a:endParaRPr lang="es-EC" sz="2800" b="1"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227" y="1628800"/>
            <a:ext cx="3299542"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a:blip r:embed="rId4"/>
          <a:stretch>
            <a:fillRect/>
          </a:stretch>
        </p:blipFill>
        <p:spPr>
          <a:xfrm>
            <a:off x="2505075" y="2780928"/>
            <a:ext cx="4133850" cy="3152775"/>
          </a:xfrm>
          <a:prstGeom prst="rect">
            <a:avLst/>
          </a:prstGeom>
        </p:spPr>
      </p:pic>
    </p:spTree>
    <p:extLst>
      <p:ext uri="{BB962C8B-B14F-4D97-AF65-F5344CB8AC3E}">
        <p14:creationId xmlns:p14="http://schemas.microsoft.com/office/powerpoint/2010/main" val="1060182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507104" y="692665"/>
            <a:ext cx="8129790" cy="523220"/>
          </a:xfrm>
          <a:prstGeom prst="rect">
            <a:avLst/>
          </a:prstGeom>
          <a:noFill/>
        </p:spPr>
        <p:txBody>
          <a:bodyPr wrap="none" rtlCol="0">
            <a:spAutoFit/>
          </a:bodyPr>
          <a:lstStyle/>
          <a:p>
            <a:r>
              <a:rPr lang="es-EC" sz="2800" b="1" dirty="0" smtClean="0"/>
              <a:t>MOMENTO TOTAL GENERADO POR LOS NEUMÁTICOS</a:t>
            </a:r>
            <a:endParaRPr lang="es-EC" sz="2800" b="1" dirty="0"/>
          </a:p>
        </p:txBody>
      </p:sp>
      <p:pic>
        <p:nvPicPr>
          <p:cNvPr id="4" name="3 Imagen"/>
          <p:cNvPicPr/>
          <p:nvPr/>
        </p:nvPicPr>
        <p:blipFill>
          <a:blip r:embed="rId3"/>
          <a:stretch>
            <a:fillRect/>
          </a:stretch>
        </p:blipFill>
        <p:spPr>
          <a:xfrm>
            <a:off x="2000249" y="1245407"/>
            <a:ext cx="5143500" cy="2876550"/>
          </a:xfrm>
          <a:prstGeom prst="rect">
            <a:avLst/>
          </a:prstGeom>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293096"/>
            <a:ext cx="36861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739351" y="4869160"/>
            <a:ext cx="7665296" cy="646331"/>
          </a:xfrm>
          <a:prstGeom prst="rect">
            <a:avLst/>
          </a:prstGeom>
        </p:spPr>
        <p:txBody>
          <a:bodyPr wrap="square">
            <a:spAutoFit/>
          </a:bodyPr>
          <a:lstStyle/>
          <a:p>
            <a:r>
              <a:rPr lang="es-ES" dirty="0"/>
              <a:t>E</a:t>
            </a:r>
            <a:r>
              <a:rPr lang="es-ES" dirty="0" smtClean="0"/>
              <a:t>l </a:t>
            </a:r>
            <a:r>
              <a:rPr lang="es-ES" dirty="0"/>
              <a:t>rango se encuentra entre --475Nm y -475 Nm, entre los ángulos -30° a 30° aplicado en el eje XZ. </a:t>
            </a:r>
            <a:endParaRPr lang="es-EC" dirty="0"/>
          </a:p>
        </p:txBody>
      </p:sp>
    </p:spTree>
    <p:extLst>
      <p:ext uri="{BB962C8B-B14F-4D97-AF65-F5344CB8AC3E}">
        <p14:creationId xmlns:p14="http://schemas.microsoft.com/office/powerpoint/2010/main" val="1106435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9" y="0"/>
            <a:ext cx="9093481" cy="6858000"/>
          </a:xfrm>
          <a:prstGeom prst="rect">
            <a:avLst/>
          </a:prstGeom>
        </p:spPr>
      </p:pic>
      <p:sp>
        <p:nvSpPr>
          <p:cNvPr id="3" name="2 Rectángulo"/>
          <p:cNvSpPr/>
          <p:nvPr/>
        </p:nvSpPr>
        <p:spPr>
          <a:xfrm>
            <a:off x="395536" y="620688"/>
            <a:ext cx="7992888" cy="1200329"/>
          </a:xfrm>
          <a:prstGeom prst="rect">
            <a:avLst/>
          </a:prstGeom>
        </p:spPr>
        <p:txBody>
          <a:bodyPr wrap="square">
            <a:spAutoFit/>
          </a:bodyPr>
          <a:lstStyle/>
          <a:p>
            <a:r>
              <a:rPr lang="es-ES" dirty="0"/>
              <a:t>Determinado el rango de acción y el valor máximo del mismo se desarrolla el estudio de la geometría de la conexión entre el neumático y el eje donde se aplica la fuerza que aporta la caja de dirección</a:t>
            </a:r>
            <a:r>
              <a:rPr lang="es-ES" dirty="0" smtClean="0"/>
              <a:t>.  Para lo cual se generan los diagramas de cuero libre del neumático y sus cargas</a:t>
            </a:r>
            <a:r>
              <a:rPr lang="es-EC" dirty="0" smtClean="0"/>
              <a:t>.</a:t>
            </a:r>
            <a:endParaRPr lang="es-ES" dirty="0" smtClean="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78" y="2132856"/>
            <a:ext cx="26289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132856"/>
            <a:ext cx="241935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349" y="2132856"/>
            <a:ext cx="23145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283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264" y="2271853"/>
            <a:ext cx="4693233" cy="344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de flecha"/>
          <p:cNvCxnSpPr/>
          <p:nvPr/>
        </p:nvCxnSpPr>
        <p:spPr>
          <a:xfrm flipH="1" flipV="1">
            <a:off x="3778209" y="1911813"/>
            <a:ext cx="1097868" cy="8234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 name="5 Conector recto de flecha"/>
          <p:cNvCxnSpPr/>
          <p:nvPr/>
        </p:nvCxnSpPr>
        <p:spPr>
          <a:xfrm flipH="1" flipV="1">
            <a:off x="3003869" y="2087187"/>
            <a:ext cx="1548680" cy="21912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 name="6 CuadroTexto"/>
          <p:cNvSpPr txBox="1"/>
          <p:nvPr/>
        </p:nvSpPr>
        <p:spPr>
          <a:xfrm>
            <a:off x="3279280" y="1542481"/>
            <a:ext cx="402482" cy="369332"/>
          </a:xfrm>
          <a:prstGeom prst="rect">
            <a:avLst/>
          </a:prstGeom>
          <a:noFill/>
        </p:spPr>
        <p:txBody>
          <a:bodyPr wrap="none" rtlCol="0">
            <a:spAutoFit/>
          </a:bodyPr>
          <a:lstStyle/>
          <a:p>
            <a:r>
              <a:rPr lang="en-US" dirty="0" smtClean="0"/>
              <a:t>Fe</a:t>
            </a:r>
            <a:endParaRPr lang="es-EC" dirty="0"/>
          </a:p>
        </p:txBody>
      </p:sp>
      <p:sp>
        <p:nvSpPr>
          <p:cNvPr id="8" name="7 CuadroTexto"/>
          <p:cNvSpPr txBox="1"/>
          <p:nvPr/>
        </p:nvSpPr>
        <p:spPr>
          <a:xfrm>
            <a:off x="2700581" y="1542481"/>
            <a:ext cx="303288" cy="369332"/>
          </a:xfrm>
          <a:prstGeom prst="rect">
            <a:avLst/>
          </a:prstGeom>
          <a:noFill/>
        </p:spPr>
        <p:txBody>
          <a:bodyPr wrap="none" rtlCol="0">
            <a:spAutoFit/>
          </a:bodyPr>
          <a:lstStyle/>
          <a:p>
            <a:r>
              <a:rPr lang="en-US" dirty="0"/>
              <a:t>P</a:t>
            </a:r>
            <a:endParaRPr lang="es-EC" dirty="0"/>
          </a:p>
        </p:txBody>
      </p:sp>
      <p:sp>
        <p:nvSpPr>
          <p:cNvPr id="11" name="10 CuadroTexto"/>
          <p:cNvSpPr txBox="1"/>
          <p:nvPr/>
        </p:nvSpPr>
        <p:spPr>
          <a:xfrm>
            <a:off x="2966402" y="796062"/>
            <a:ext cx="3853619" cy="523220"/>
          </a:xfrm>
          <a:prstGeom prst="rect">
            <a:avLst/>
          </a:prstGeom>
          <a:noFill/>
        </p:spPr>
        <p:txBody>
          <a:bodyPr wrap="none" rtlCol="0">
            <a:spAutoFit/>
          </a:bodyPr>
          <a:lstStyle/>
          <a:p>
            <a:r>
              <a:rPr lang="es-EC" sz="2800" b="1" dirty="0" smtClean="0"/>
              <a:t>NEUMATICO PROTOTIPO</a:t>
            </a:r>
            <a:endParaRPr lang="es-EC" sz="2800" b="1" dirty="0"/>
          </a:p>
        </p:txBody>
      </p:sp>
    </p:spTree>
    <p:extLst>
      <p:ext uri="{BB962C8B-B14F-4D97-AF65-F5344CB8AC3E}">
        <p14:creationId xmlns:p14="http://schemas.microsoft.com/office/powerpoint/2010/main" val="2919279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90" y="1529379"/>
            <a:ext cx="5591175"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535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536343" y="655285"/>
                <a:ext cx="8071312" cy="523220"/>
              </a:xfrm>
              <a:prstGeom prst="rect">
                <a:avLst/>
              </a:prstGeom>
            </p:spPr>
            <p:txBody>
              <a:bodyPr wrap="none">
                <a:spAutoFit/>
              </a:bodyPr>
              <a:lstStyle/>
              <a:p>
                <a:r>
                  <a:rPr lang="es-ES" sz="2800" b="1" dirty="0" smtClean="0"/>
                  <a:t>FUERZA EN FUNCIÓN DEL ANGULO DE APLICACIÓN</a:t>
                </a:r>
                <a14:m>
                  <m:oMath xmlns:m="http://schemas.openxmlformats.org/officeDocument/2006/math">
                    <m:r>
                      <a:rPr lang="es-ES" sz="2800" b="1" i="1">
                        <a:latin typeface="Cambria Math"/>
                      </a:rPr>
                      <m:t> ∝</m:t>
                    </m:r>
                  </m:oMath>
                </a14:m>
                <a:endParaRPr lang="es-EC" sz="2800" b="1" dirty="0"/>
              </a:p>
            </p:txBody>
          </p:sp>
        </mc:Choice>
        <mc:Fallback xmlns="">
          <p:sp>
            <p:nvSpPr>
              <p:cNvPr id="3" name="2 Rectángulo"/>
              <p:cNvSpPr>
                <a:spLocks noRot="1" noChangeAspect="1" noMove="1" noResize="1" noEditPoints="1" noAdjustHandles="1" noChangeArrowheads="1" noChangeShapeType="1" noTextEdit="1"/>
              </p:cNvSpPr>
              <p:nvPr/>
            </p:nvSpPr>
            <p:spPr>
              <a:xfrm>
                <a:off x="536343" y="655285"/>
                <a:ext cx="8071312" cy="523220"/>
              </a:xfrm>
              <a:prstGeom prst="rect">
                <a:avLst/>
              </a:prstGeom>
              <a:blipFill rotWithShape="1">
                <a:blip r:embed="rId3"/>
                <a:stretch>
                  <a:fillRect l="-1586" t="-10465" b="-32558"/>
                </a:stretch>
              </a:blipFill>
            </p:spPr>
            <p:txBody>
              <a:bodyPr/>
              <a:lstStyle/>
              <a:p>
                <a:r>
                  <a:rPr lang="es-EC">
                    <a:noFill/>
                  </a:rPr>
                  <a:t> </a:t>
                </a:r>
              </a:p>
            </p:txBody>
          </p:sp>
        </mc:Fallback>
      </mc:AlternateContent>
      <p:pic>
        <p:nvPicPr>
          <p:cNvPr id="4" name="3 Imagen"/>
          <p:cNvPicPr/>
          <p:nvPr/>
        </p:nvPicPr>
        <p:blipFill>
          <a:blip r:embed="rId4"/>
          <a:stretch>
            <a:fillRect/>
          </a:stretch>
        </p:blipFill>
        <p:spPr>
          <a:xfrm>
            <a:off x="3143250" y="1556792"/>
            <a:ext cx="2857500" cy="3438525"/>
          </a:xfrm>
          <a:prstGeom prst="rect">
            <a:avLst/>
          </a:prstGeom>
        </p:spPr>
      </p:pic>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119" y="5157192"/>
            <a:ext cx="3863762" cy="68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25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2862172" y="1124744"/>
            <a:ext cx="3477362" cy="523220"/>
          </a:xfrm>
          <a:prstGeom prst="rect">
            <a:avLst/>
          </a:prstGeom>
          <a:noFill/>
        </p:spPr>
        <p:txBody>
          <a:bodyPr wrap="none" rtlCol="0">
            <a:spAutoFit/>
          </a:bodyPr>
          <a:lstStyle/>
          <a:p>
            <a:r>
              <a:rPr lang="en-US" sz="2800" b="1" dirty="0" err="1" smtClean="0"/>
              <a:t>ESTUDIO</a:t>
            </a:r>
            <a:r>
              <a:rPr lang="en-US" sz="2800" b="1" dirty="0" smtClean="0"/>
              <a:t> DE </a:t>
            </a:r>
            <a:r>
              <a:rPr lang="en-US" sz="2800" b="1" dirty="0" err="1" smtClean="0"/>
              <a:t>FUERZAS</a:t>
            </a:r>
            <a:r>
              <a:rPr lang="en-US" sz="2800" b="1" dirty="0" smtClean="0"/>
              <a:t> </a:t>
            </a:r>
            <a:endParaRPr lang="es-EC" sz="2800" b="1"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1" y="2282503"/>
            <a:ext cx="1488979"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028" y="2282503"/>
            <a:ext cx="1453996" cy="72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2282503"/>
            <a:ext cx="3348359" cy="72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899591" y="3244334"/>
            <a:ext cx="1570943" cy="369332"/>
          </a:xfrm>
          <a:prstGeom prst="rect">
            <a:avLst/>
          </a:prstGeom>
        </p:spPr>
        <p:txBody>
          <a:bodyPr wrap="none">
            <a:spAutoFit/>
          </a:bodyPr>
          <a:lstStyle/>
          <a:p>
            <a:r>
              <a:rPr lang="es-ES" dirty="0"/>
              <a:t>Obteniéndose:</a:t>
            </a:r>
            <a:endParaRPr lang="es-EC" dirty="0"/>
          </a:p>
        </p:txBody>
      </p:sp>
      <p:pic>
        <p:nvPicPr>
          <p:cNvPr id="24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016" y="4067053"/>
            <a:ext cx="2635965"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209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9" y="-20960"/>
            <a:ext cx="9093481" cy="6858000"/>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2286000" y="1052736"/>
                <a:ext cx="4572000" cy="1754326"/>
              </a:xfrm>
              <a:prstGeom prst="rect">
                <a:avLst/>
              </a:prstGeom>
            </p:spPr>
            <p:txBody>
              <a:bodyPr>
                <a:spAutoFit/>
              </a:bodyPr>
              <a:lstStyle/>
              <a:p>
                <a:pPr algn="ctr"/>
                <a:r>
                  <a:rPr lang="es-ES" dirty="0" smtClean="0"/>
                  <a:t>Reemplazando los valores de la Ecuación con:</a:t>
                </a:r>
              </a:p>
              <a:p>
                <a:pPr algn="ctr"/>
                <a:endParaRPr lang="en-US" i="1" dirty="0" smtClean="0">
                  <a:latin typeface="Cambria Math"/>
                </a:endParaRPr>
              </a:p>
              <a:p>
                <a:pPr algn="ctr"/>
                <a14:m>
                  <m:oMath xmlns:m="http://schemas.openxmlformats.org/officeDocument/2006/math">
                    <m:sSub>
                      <m:sSubPr>
                        <m:ctrlPr>
                          <a:rPr lang="es-EC" i="1">
                            <a:latin typeface="Cambria Math"/>
                          </a:rPr>
                        </m:ctrlPr>
                      </m:sSubPr>
                      <m:e>
                        <m:r>
                          <a:rPr lang="es-ES" i="1">
                            <a:latin typeface="Cambria Math"/>
                          </a:rPr>
                          <m:t>𝑅</m:t>
                        </m:r>
                      </m:e>
                      <m:sub>
                        <m:r>
                          <a:rPr lang="es-ES" i="1">
                            <a:latin typeface="Cambria Math"/>
                          </a:rPr>
                          <m:t>𝐿𝐿</m:t>
                        </m:r>
                      </m:sub>
                    </m:sSub>
                    <m:r>
                      <a:rPr lang="es-ES" i="1">
                        <a:latin typeface="Cambria Math"/>
                      </a:rPr>
                      <m:t>=0,35 </m:t>
                    </m:r>
                    <m:d>
                      <m:dPr>
                        <m:begChr m:val="["/>
                        <m:endChr m:val="]"/>
                        <m:ctrlPr>
                          <a:rPr lang="es-ES" i="1">
                            <a:latin typeface="Cambria Math"/>
                          </a:rPr>
                        </m:ctrlPr>
                      </m:dPr>
                      <m:e>
                        <m:r>
                          <a:rPr lang="es-ES" i="1">
                            <a:latin typeface="Cambria Math"/>
                          </a:rPr>
                          <m:t>𝑚</m:t>
                        </m:r>
                      </m:e>
                    </m:d>
                  </m:oMath>
                </a14:m>
                <a:r>
                  <a:rPr lang="en-US" i="1" dirty="0" smtClean="0">
                    <a:latin typeface="Cambria Math"/>
                  </a:rPr>
                  <a:t>	</a:t>
                </a:r>
              </a:p>
              <a:p>
                <a:r>
                  <a:rPr lang="es-EC" dirty="0" smtClean="0"/>
                  <a:t>	</a:t>
                </a:r>
                <a14:m>
                  <m:oMath xmlns:m="http://schemas.openxmlformats.org/officeDocument/2006/math">
                    <m:sSub>
                      <m:sSubPr>
                        <m:ctrlPr>
                          <a:rPr lang="es-EC" i="1" smtClean="0">
                            <a:latin typeface="Cambria Math"/>
                          </a:rPr>
                        </m:ctrlPr>
                      </m:sSubPr>
                      <m:e>
                        <m:r>
                          <a:rPr lang="es-ES" i="1">
                            <a:latin typeface="Cambria Math"/>
                          </a:rPr>
                          <m:t>𝜇</m:t>
                        </m:r>
                      </m:e>
                      <m:sub>
                        <m:r>
                          <a:rPr lang="es-ES" i="1">
                            <a:latin typeface="Cambria Math"/>
                          </a:rPr>
                          <m:t>𝐸𝑠𝑡</m:t>
                        </m:r>
                      </m:sub>
                    </m:sSub>
                    <m:r>
                      <a:rPr lang="es-ES" i="1">
                        <a:latin typeface="Cambria Math"/>
                      </a:rPr>
                      <m:t>=0,85</m:t>
                    </m:r>
                  </m:oMath>
                </a14:m>
                <a:r>
                  <a:rPr lang="en-US" i="1" dirty="0" smtClean="0"/>
                  <a:t>	</a:t>
                </a:r>
              </a:p>
              <a:p>
                <a:r>
                  <a:rPr lang="es-EC" dirty="0" smtClean="0"/>
                  <a:t>	</a:t>
                </a:r>
                <a14:m>
                  <m:oMath xmlns:m="http://schemas.openxmlformats.org/officeDocument/2006/math">
                    <m:sSub>
                      <m:sSubPr>
                        <m:ctrlPr>
                          <a:rPr lang="es-EC" i="1">
                            <a:latin typeface="Cambria Math"/>
                          </a:rPr>
                        </m:ctrlPr>
                      </m:sSubPr>
                      <m:e>
                        <m:r>
                          <a:rPr lang="es-ES" i="1">
                            <a:latin typeface="Cambria Math"/>
                          </a:rPr>
                          <m:t>𝑁</m:t>
                        </m:r>
                      </m:e>
                      <m:sub>
                        <m:r>
                          <a:rPr lang="es-ES" i="1">
                            <a:latin typeface="Cambria Math"/>
                          </a:rPr>
                          <m:t>𝑛𝑜𝑟𝑚𝑎𝑙</m:t>
                        </m:r>
                      </m:sub>
                    </m:sSub>
                    <m:r>
                      <a:rPr lang="es-ES" i="1">
                        <a:latin typeface="Cambria Math"/>
                      </a:rPr>
                      <m:t>=21852,2 [</m:t>
                    </m:r>
                    <m:r>
                      <a:rPr lang="es-ES" i="1">
                        <a:latin typeface="Cambria Math"/>
                      </a:rPr>
                      <m:t>𝑁</m:t>
                    </m:r>
                    <m:r>
                      <a:rPr lang="es-ES" i="1">
                        <a:latin typeface="Cambria Math"/>
                      </a:rPr>
                      <m:t>]</m:t>
                    </m:r>
                  </m:oMath>
                </a14:m>
                <a:endParaRPr lang="es-EC" dirty="0"/>
              </a:p>
              <a:p>
                <a:pPr lvl="0"/>
                <a:r>
                  <a:rPr lang="es-EC" dirty="0" smtClean="0"/>
                  <a:t>	</a:t>
                </a:r>
                <a14:m>
                  <m:oMath xmlns:m="http://schemas.openxmlformats.org/officeDocument/2006/math">
                    <m:sSub>
                      <m:sSubPr>
                        <m:ctrlPr>
                          <a:rPr lang="es-EC" i="1">
                            <a:latin typeface="Cambria Math"/>
                          </a:rPr>
                        </m:ctrlPr>
                      </m:sSubPr>
                      <m:e>
                        <m:r>
                          <a:rPr lang="es-ES" i="1">
                            <a:latin typeface="Cambria Math"/>
                          </a:rPr>
                          <m:t>𝑎</m:t>
                        </m:r>
                      </m:e>
                      <m:sub>
                        <m:r>
                          <a:rPr lang="es-ES" i="1">
                            <a:latin typeface="Cambria Math"/>
                          </a:rPr>
                          <m:t>𝐹𝑒</m:t>
                        </m:r>
                      </m:sub>
                    </m:sSub>
                    <m:r>
                      <a:rPr lang="es-ES" i="1">
                        <a:latin typeface="Cambria Math"/>
                      </a:rPr>
                      <m:t>=0,13 [</m:t>
                    </m:r>
                    <m:r>
                      <a:rPr lang="es-ES" i="1">
                        <a:latin typeface="Cambria Math"/>
                      </a:rPr>
                      <m:t>𝑚</m:t>
                    </m:r>
                    <m:r>
                      <a:rPr lang="es-ES" i="1">
                        <a:latin typeface="Cambria Math"/>
                      </a:rPr>
                      <m:t>]</m:t>
                    </m:r>
                  </m:oMath>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2286000" y="1052736"/>
                <a:ext cx="4572000" cy="1754326"/>
              </a:xfrm>
              <a:prstGeom prst="rect">
                <a:avLst/>
              </a:prstGeom>
              <a:blipFill rotWithShape="1">
                <a:blip r:embed="rId3"/>
                <a:stretch>
                  <a:fillRect t="-1742" b="-2787"/>
                </a:stretch>
              </a:blipFill>
            </p:spPr>
            <p:txBody>
              <a:bodyPr/>
              <a:lstStyle/>
              <a:p>
                <a:r>
                  <a:rPr lang="es-EC">
                    <a:noFill/>
                  </a:rPr>
                  <a:t> </a:t>
                </a:r>
              </a:p>
            </p:txBody>
          </p:sp>
        </mc:Fallback>
      </mc:AlternateContent>
      <p:graphicFrame>
        <p:nvGraphicFramePr>
          <p:cNvPr id="4" name="3 Gráfico"/>
          <p:cNvGraphicFramePr/>
          <p:nvPr>
            <p:extLst>
              <p:ext uri="{D42A27DB-BD31-4B8C-83A1-F6EECF244321}">
                <p14:modId xmlns:p14="http://schemas.microsoft.com/office/powerpoint/2010/main" val="1774508724"/>
              </p:ext>
            </p:extLst>
          </p:nvPr>
        </p:nvGraphicFramePr>
        <p:xfrm>
          <a:off x="1691680" y="3068960"/>
          <a:ext cx="6408712" cy="25571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80223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3" y="0"/>
            <a:ext cx="9093481" cy="6858000"/>
          </a:xfrm>
          <a:prstGeom prst="rect">
            <a:avLst/>
          </a:prstGeom>
        </p:spPr>
      </p:pic>
      <p:sp>
        <p:nvSpPr>
          <p:cNvPr id="3" name="2 Rectángulo"/>
          <p:cNvSpPr/>
          <p:nvPr/>
        </p:nvSpPr>
        <p:spPr>
          <a:xfrm>
            <a:off x="1438288" y="836712"/>
            <a:ext cx="6267421" cy="523220"/>
          </a:xfrm>
          <a:prstGeom prst="rect">
            <a:avLst/>
          </a:prstGeom>
        </p:spPr>
        <p:txBody>
          <a:bodyPr wrap="none">
            <a:spAutoFit/>
          </a:bodyPr>
          <a:lstStyle/>
          <a:p>
            <a:pPr lvl="2"/>
            <a:r>
              <a:rPr lang="es-ES" sz="2800" b="1" dirty="0"/>
              <a:t>DETERMINACIÓN CARGA MÁXIMA</a:t>
            </a:r>
            <a:endParaRPr lang="es-EC" sz="2800" b="1" dirty="0"/>
          </a:p>
        </p:txBody>
      </p:sp>
      <mc:AlternateContent xmlns:mc="http://schemas.openxmlformats.org/markup-compatibility/2006" xmlns:a14="http://schemas.microsoft.com/office/drawing/2010/main">
        <mc:Choice Requires="a14">
          <p:sp>
            <p:nvSpPr>
              <p:cNvPr id="4" name="3 Rectángulo"/>
              <p:cNvSpPr/>
              <p:nvPr/>
            </p:nvSpPr>
            <p:spPr>
              <a:xfrm>
                <a:off x="850179" y="1556792"/>
                <a:ext cx="7776864" cy="1534138"/>
              </a:xfrm>
              <a:prstGeom prst="rect">
                <a:avLst/>
              </a:prstGeom>
            </p:spPr>
            <p:txBody>
              <a:bodyPr wrap="square">
                <a:spAutoFit/>
              </a:bodyPr>
              <a:lstStyle/>
              <a:p>
                <a:r>
                  <a:rPr lang="es-ES" dirty="0"/>
                  <a:t>Para la carga máxima del vehículo, se multiplica la cantidad de pasajeros, </a:t>
                </a:r>
                <a:r>
                  <a:rPr lang="es-ES" dirty="0" smtClean="0"/>
                  <a:t>n=19, </a:t>
                </a:r>
                <a:r>
                  <a:rPr lang="es-ES" dirty="0"/>
                  <a:t>por el valor recomendado por </a:t>
                </a:r>
                <a:r>
                  <a:rPr lang="es-EC" dirty="0"/>
                  <a:t>(Europa, 2014)</a:t>
                </a:r>
                <a:r>
                  <a:rPr lang="es-ES" dirty="0"/>
                  <a:t>, de </a:t>
                </a:r>
                <a14:m>
                  <m:oMath xmlns:m="http://schemas.openxmlformats.org/officeDocument/2006/math">
                    <m:sSub>
                      <m:sSubPr>
                        <m:ctrlPr>
                          <a:rPr lang="es-EC" b="1" i="1">
                            <a:latin typeface="Cambria Math"/>
                          </a:rPr>
                        </m:ctrlPr>
                      </m:sSubPr>
                      <m:e>
                        <m:r>
                          <a:rPr lang="es-ES" b="1" i="1">
                            <a:latin typeface="Cambria Math"/>
                          </a:rPr>
                          <m:t>𝑴</m:t>
                        </m:r>
                      </m:e>
                      <m:sub>
                        <m:r>
                          <a:rPr lang="es-ES" b="1" i="1">
                            <a:latin typeface="Cambria Math"/>
                          </a:rPr>
                          <m:t>𝒎𝒊</m:t>
                        </m:r>
                      </m:sub>
                    </m:sSub>
                    <m:r>
                      <a:rPr lang="es-ES" b="1" i="1">
                        <a:latin typeface="Cambria Math"/>
                      </a:rPr>
                      <m:t>=</m:t>
                    </m:r>
                    <m:r>
                      <a:rPr lang="es-ES" b="1" i="1">
                        <a:latin typeface="Cambria Math"/>
                      </a:rPr>
                      <m:t>𝟔𝟖</m:t>
                    </m:r>
                    <m:r>
                      <a:rPr lang="es-ES" b="1" i="1">
                        <a:latin typeface="Cambria Math"/>
                      </a:rPr>
                      <m:t> </m:t>
                    </m:r>
                    <m:r>
                      <a:rPr lang="es-ES" b="1" i="1">
                        <a:latin typeface="Cambria Math"/>
                      </a:rPr>
                      <m:t>𝒌𝒈</m:t>
                    </m:r>
                    <m:r>
                      <a:rPr lang="es-ES" b="1" i="1">
                        <a:latin typeface="Cambria Math"/>
                      </a:rPr>
                      <m:t>/</m:t>
                    </m:r>
                    <m:r>
                      <a:rPr lang="es-ES" b="1" i="1">
                        <a:latin typeface="Cambria Math"/>
                      </a:rPr>
                      <m:t>𝒐𝒄𝒖𝒑𝒂𝒏𝒕𝒆</m:t>
                    </m:r>
                  </m:oMath>
                </a14:m>
                <a:r>
                  <a:rPr lang="es-ES" b="1" dirty="0"/>
                  <a:t> </a:t>
                </a:r>
                <a:r>
                  <a:rPr lang="es-ES" dirty="0"/>
                  <a:t>con lo que el peso que se incrementa al vehículo asciende a:</a:t>
                </a:r>
                <a:endParaRPr lang="es-EC" dirty="0"/>
              </a:p>
              <a:p>
                <a:r>
                  <a:rPr lang="es-ES" dirty="0"/>
                  <a:t> </a:t>
                </a:r>
                <a:endParaRPr lang="es-EC" dirty="0"/>
              </a:p>
              <a:p>
                <a:pPr algn="ctr"/>
                <a14:m>
                  <m:oMath xmlns:m="http://schemas.openxmlformats.org/officeDocument/2006/math">
                    <m:sSub>
                      <m:sSubPr>
                        <m:ctrlPr>
                          <a:rPr lang="es-EC" i="1">
                            <a:latin typeface="Cambria Math"/>
                          </a:rPr>
                        </m:ctrlPr>
                      </m:sSubPr>
                      <m:e>
                        <m:r>
                          <a:rPr lang="es-ES" i="1">
                            <a:latin typeface="Cambria Math"/>
                          </a:rPr>
                          <m:t>𝑄</m:t>
                        </m:r>
                      </m:e>
                      <m:sub>
                        <m:r>
                          <a:rPr lang="es-ES" i="1">
                            <a:latin typeface="Cambria Math"/>
                          </a:rPr>
                          <m:t>𝑝</m:t>
                        </m:r>
                      </m:sub>
                    </m:sSub>
                    <m:r>
                      <a:rPr lang="es-ES" i="1">
                        <a:latin typeface="Cambria Math"/>
                      </a:rPr>
                      <m:t>=</m:t>
                    </m:r>
                    <m:r>
                      <a:rPr lang="es-ES" i="1">
                        <a:latin typeface="Cambria Math"/>
                      </a:rPr>
                      <m:t>𝑛</m:t>
                    </m:r>
                    <m:r>
                      <a:rPr lang="es-ES" i="1">
                        <a:latin typeface="Cambria Math"/>
                      </a:rPr>
                      <m:t>∗</m:t>
                    </m:r>
                    <m:sSub>
                      <m:sSubPr>
                        <m:ctrlPr>
                          <a:rPr lang="es-EC" i="1">
                            <a:latin typeface="Cambria Math"/>
                          </a:rPr>
                        </m:ctrlPr>
                      </m:sSubPr>
                      <m:e>
                        <m:r>
                          <a:rPr lang="es-ES" i="1">
                            <a:latin typeface="Cambria Math"/>
                          </a:rPr>
                          <m:t>𝑀</m:t>
                        </m:r>
                      </m:e>
                      <m:sub>
                        <m:r>
                          <a:rPr lang="es-ES" i="1">
                            <a:latin typeface="Cambria Math"/>
                          </a:rPr>
                          <m:t>𝑚𝑖</m:t>
                        </m:r>
                      </m:sub>
                    </m:sSub>
                  </m:oMath>
                </a14:m>
                <a:r>
                  <a:rPr lang="es-ES" dirty="0"/>
                  <a:t>	</a:t>
                </a:r>
                <a14:m>
                  <m:oMath xmlns:m="http://schemas.openxmlformats.org/officeDocument/2006/math">
                    <m:sSub>
                      <m:sSubPr>
                        <m:ctrlPr>
                          <a:rPr lang="es-EC" i="1">
                            <a:latin typeface="Cambria Math"/>
                          </a:rPr>
                        </m:ctrlPr>
                      </m:sSubPr>
                      <m:e>
                        <m:r>
                          <a:rPr lang="es-ES" i="1">
                            <a:latin typeface="Cambria Math"/>
                          </a:rPr>
                          <m:t>𝑄</m:t>
                        </m:r>
                      </m:e>
                      <m:sub>
                        <m:r>
                          <a:rPr lang="es-ES" i="1">
                            <a:latin typeface="Cambria Math"/>
                          </a:rPr>
                          <m:t>𝑝</m:t>
                        </m:r>
                      </m:sub>
                    </m:sSub>
                    <m:r>
                      <a:rPr lang="es-ES" i="1">
                        <a:latin typeface="Cambria Math"/>
                      </a:rPr>
                      <m:t>=1292 </m:t>
                    </m:r>
                    <m:r>
                      <a:rPr lang="es-ES" i="1">
                        <a:latin typeface="Cambria Math"/>
                      </a:rPr>
                      <m:t>𝑘𝑔</m:t>
                    </m:r>
                  </m:oMath>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850179" y="1556792"/>
                <a:ext cx="7776864" cy="1534138"/>
              </a:xfrm>
              <a:prstGeom prst="rect">
                <a:avLst/>
              </a:prstGeom>
              <a:blipFill rotWithShape="1">
                <a:blip r:embed="rId3"/>
                <a:stretch>
                  <a:fillRect l="-627" t="-1984"/>
                </a:stretch>
              </a:blipFill>
            </p:spPr>
            <p:txBody>
              <a:bodyPr/>
              <a:lstStyle/>
              <a:p>
                <a:r>
                  <a:rPr lang="es-EC">
                    <a:noFill/>
                  </a:rPr>
                  <a:t> </a:t>
                </a:r>
              </a:p>
            </p:txBody>
          </p:sp>
        </mc:Fallback>
      </mc:AlternateContent>
      <p:pic>
        <p:nvPicPr>
          <p:cNvPr id="6" name="5 Imagen"/>
          <p:cNvPicPr/>
          <p:nvPr/>
        </p:nvPicPr>
        <p:blipFill>
          <a:blip r:embed="rId4"/>
          <a:stretch>
            <a:fillRect/>
          </a:stretch>
        </p:blipFill>
        <p:spPr>
          <a:xfrm>
            <a:off x="872596" y="3221238"/>
            <a:ext cx="3782060" cy="2762250"/>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335" y="3221239"/>
            <a:ext cx="368611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288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stretch>
            <a:fillRect/>
          </a:stretch>
        </p:blipFill>
        <p:spPr>
          <a:xfrm>
            <a:off x="1763688" y="718363"/>
            <a:ext cx="5879355" cy="2706801"/>
          </a:xfrm>
          <a:prstGeom prst="rect">
            <a:avLst/>
          </a:prstGeom>
        </p:spPr>
      </p:pic>
      <p:sp>
        <p:nvSpPr>
          <p:cNvPr id="4" name="3 Rectángulo"/>
          <p:cNvSpPr/>
          <p:nvPr/>
        </p:nvSpPr>
        <p:spPr>
          <a:xfrm>
            <a:off x="1259632" y="3406890"/>
            <a:ext cx="7200800" cy="923330"/>
          </a:xfrm>
          <a:prstGeom prst="rect">
            <a:avLst/>
          </a:prstGeom>
        </p:spPr>
        <p:txBody>
          <a:bodyPr wrap="square">
            <a:spAutoFit/>
          </a:bodyPr>
          <a:lstStyle/>
          <a:p>
            <a:r>
              <a:rPr lang="es-ES" dirty="0"/>
              <a:t>Como se puede apreciar la mayor carga es soportada por el eje trasero, debido a las modificaciones que se realizaron </a:t>
            </a:r>
            <a:r>
              <a:rPr lang="es-ES" dirty="0" smtClean="0"/>
              <a:t>con lo que un </a:t>
            </a:r>
            <a:r>
              <a:rPr lang="es-ES" dirty="0"/>
              <a:t>30% de la carga se transmite al eje delantero</a:t>
            </a:r>
            <a:endParaRPr lang="es-EC" dirty="0"/>
          </a:p>
        </p:txBody>
      </p:sp>
      <mc:AlternateContent xmlns:mc="http://schemas.openxmlformats.org/markup-compatibility/2006" xmlns:a14="http://schemas.microsoft.com/office/drawing/2010/main">
        <mc:Choice Requires="a14">
          <p:sp>
            <p:nvSpPr>
              <p:cNvPr id="6" name="5 Rectángulo"/>
              <p:cNvSpPr/>
              <p:nvPr/>
            </p:nvSpPr>
            <p:spPr>
              <a:xfrm>
                <a:off x="2285999" y="4509120"/>
                <a:ext cx="4572000" cy="75995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𝑄</m:t>
                          </m:r>
                        </m:e>
                        <m:sub>
                          <m:r>
                            <a:rPr lang="es-ES" i="1">
                              <a:latin typeface="Cambria Math"/>
                            </a:rPr>
                            <m:t>𝑝𝑑</m:t>
                          </m:r>
                        </m:sub>
                      </m:sSub>
                      <m:r>
                        <a:rPr lang="es-ES" i="1">
                          <a:latin typeface="Cambria Math"/>
                        </a:rPr>
                        <m:t>=0.3∗</m:t>
                      </m:r>
                      <m:d>
                        <m:dPr>
                          <m:ctrlPr>
                            <a:rPr lang="es-EC" i="1">
                              <a:latin typeface="Cambria Math"/>
                            </a:rPr>
                          </m:ctrlPr>
                        </m:dPr>
                        <m:e>
                          <m:r>
                            <a:rPr lang="es-ES" i="1">
                              <a:latin typeface="Cambria Math"/>
                            </a:rPr>
                            <m:t>1292</m:t>
                          </m:r>
                        </m:e>
                      </m:d>
                      <m:r>
                        <a:rPr lang="es-ES" i="1">
                          <a:latin typeface="Cambria Math"/>
                        </a:rPr>
                        <m:t>+75</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𝑄</m:t>
                          </m:r>
                        </m:e>
                        <m:sub>
                          <m:r>
                            <a:rPr lang="es-ES" i="1">
                              <a:latin typeface="Cambria Math"/>
                            </a:rPr>
                            <m:t>𝑝𝑑</m:t>
                          </m:r>
                        </m:sub>
                      </m:sSub>
                      <m:r>
                        <a:rPr lang="es-ES" i="1">
                          <a:latin typeface="Cambria Math"/>
                        </a:rPr>
                        <m:t>=462 </m:t>
                      </m:r>
                      <m:r>
                        <a:rPr lang="es-ES" i="1">
                          <a:latin typeface="Cambria Math"/>
                        </a:rPr>
                        <m:t>𝑘𝑔</m:t>
                      </m:r>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2285999" y="4509120"/>
                <a:ext cx="4572000" cy="759952"/>
              </a:xfrm>
              <a:prstGeom prst="rect">
                <a:avLst/>
              </a:prstGeom>
              <a:blipFill rotWithShape="1">
                <a:blip r:embed="rId4"/>
                <a:stretch>
                  <a:fillRect b="-4839"/>
                </a:stretch>
              </a:blipFill>
            </p:spPr>
            <p:txBody>
              <a:bodyPr/>
              <a:lstStyle/>
              <a:p>
                <a:r>
                  <a:rPr lang="es-EC">
                    <a:noFill/>
                  </a:rPr>
                  <a:t> </a:t>
                </a:r>
              </a:p>
            </p:txBody>
          </p:sp>
        </mc:Fallback>
      </mc:AlternateContent>
      <p:sp>
        <p:nvSpPr>
          <p:cNvPr id="7" name="6 Rectángulo"/>
          <p:cNvSpPr/>
          <p:nvPr/>
        </p:nvSpPr>
        <p:spPr>
          <a:xfrm>
            <a:off x="1259632" y="5485096"/>
            <a:ext cx="7056784" cy="369332"/>
          </a:xfrm>
          <a:prstGeom prst="rect">
            <a:avLst/>
          </a:prstGeom>
        </p:spPr>
        <p:txBody>
          <a:bodyPr wrap="square">
            <a:spAutoFit/>
          </a:bodyPr>
          <a:lstStyle/>
          <a:p>
            <a:r>
              <a:rPr lang="es-ES" dirty="0"/>
              <a:t>Valor que se divide para dos para determinar la carga en cada neumático</a:t>
            </a:r>
            <a:endParaRPr lang="es-EC" dirty="0"/>
          </a:p>
        </p:txBody>
      </p:sp>
    </p:spTree>
    <p:extLst>
      <p:ext uri="{BB962C8B-B14F-4D97-AF65-F5344CB8AC3E}">
        <p14:creationId xmlns:p14="http://schemas.microsoft.com/office/powerpoint/2010/main" val="153112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graphicFrame>
        <p:nvGraphicFramePr>
          <p:cNvPr id="5" name="4 Gráfico"/>
          <p:cNvGraphicFramePr/>
          <p:nvPr>
            <p:extLst>
              <p:ext uri="{D42A27DB-BD31-4B8C-83A1-F6EECF244321}">
                <p14:modId xmlns:p14="http://schemas.microsoft.com/office/powerpoint/2010/main" val="3581366053"/>
              </p:ext>
            </p:extLst>
          </p:nvPr>
        </p:nvGraphicFramePr>
        <p:xfrm>
          <a:off x="1331640" y="1556792"/>
          <a:ext cx="6768751" cy="2233988"/>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mc:Choice xmlns:a14="http://schemas.microsoft.com/office/drawing/2010/main" Requires="a14">
          <p:sp>
            <p:nvSpPr>
              <p:cNvPr id="6" name="5 Rectángulo"/>
              <p:cNvSpPr/>
              <p:nvPr/>
            </p:nvSpPr>
            <p:spPr>
              <a:xfrm>
                <a:off x="791579" y="4365104"/>
                <a:ext cx="7560840" cy="675954"/>
              </a:xfrm>
              <a:prstGeom prst="rect">
                <a:avLst/>
              </a:prstGeom>
            </p:spPr>
            <p:txBody>
              <a:bodyPr wrap="square">
                <a:spAutoFit/>
              </a:bodyPr>
              <a:lstStyle/>
              <a:p>
                <a:r>
                  <a:rPr lang="es-ES" dirty="0"/>
                  <a:t>Con lo que se determina que la fuerza máxima a ejercer se encuentra a los 10° con un valor de </a:t>
                </a:r>
                <a14:m>
                  <m:oMath xmlns:m="http://schemas.openxmlformats.org/officeDocument/2006/math">
                    <m:sSub>
                      <m:sSubPr>
                        <m:ctrlPr>
                          <a:rPr lang="es-EC" i="1">
                            <a:latin typeface="Cambria Math"/>
                          </a:rPr>
                        </m:ctrlPr>
                      </m:sSubPr>
                      <m:e>
                        <m:r>
                          <a:rPr lang="es-ES" i="1">
                            <a:latin typeface="Cambria Math"/>
                          </a:rPr>
                          <m:t>𝐹</m:t>
                        </m:r>
                      </m:e>
                      <m:sub>
                        <m:r>
                          <a:rPr lang="es-ES" i="1">
                            <a:latin typeface="Cambria Math"/>
                          </a:rPr>
                          <m:t>𝑒</m:t>
                        </m:r>
                      </m:sub>
                    </m:sSub>
                    <m:r>
                      <a:rPr lang="es-ES" i="1">
                        <a:latin typeface="Cambria Math"/>
                      </a:rPr>
                      <m:t>=1.69</m:t>
                    </m:r>
                    <m:r>
                      <a:rPr lang="es-ES" i="1">
                        <a:latin typeface="Cambria Math"/>
                      </a:rPr>
                      <m:t>𝑥</m:t>
                    </m:r>
                    <m:r>
                      <a:rPr lang="es-ES" i="1">
                        <a:latin typeface="Cambria Math"/>
                      </a:rPr>
                      <m:t>1</m:t>
                    </m:r>
                    <m:sSup>
                      <m:sSupPr>
                        <m:ctrlPr>
                          <a:rPr lang="es-EC" i="1">
                            <a:latin typeface="Cambria Math"/>
                          </a:rPr>
                        </m:ctrlPr>
                      </m:sSupPr>
                      <m:e>
                        <m:r>
                          <a:rPr lang="es-ES" i="1">
                            <a:latin typeface="Cambria Math"/>
                          </a:rPr>
                          <m:t>0</m:t>
                        </m:r>
                      </m:e>
                      <m:sup>
                        <m:r>
                          <a:rPr lang="es-ES" i="1">
                            <a:latin typeface="Cambria Math"/>
                          </a:rPr>
                          <m:t>5</m:t>
                        </m:r>
                      </m:sup>
                    </m:sSup>
                  </m:oMath>
                </a14:m>
                <a:endParaRPr lang="es-EC" dirty="0"/>
              </a:p>
            </p:txBody>
          </p:sp>
        </mc:Choice>
        <mc:Fallback>
          <p:sp>
            <p:nvSpPr>
              <p:cNvPr id="6" name="5 Rectángulo"/>
              <p:cNvSpPr>
                <a:spLocks noRot="1" noChangeAspect="1" noMove="1" noResize="1" noEditPoints="1" noAdjustHandles="1" noChangeArrowheads="1" noChangeShapeType="1" noTextEdit="1"/>
              </p:cNvSpPr>
              <p:nvPr/>
            </p:nvSpPr>
            <p:spPr>
              <a:xfrm>
                <a:off x="791579" y="4365104"/>
                <a:ext cx="7560840" cy="675954"/>
              </a:xfrm>
              <a:prstGeom prst="rect">
                <a:avLst/>
              </a:prstGeom>
              <a:blipFill rotWithShape="1">
                <a:blip r:embed="rId4"/>
                <a:stretch>
                  <a:fillRect l="-726" t="-4505" b="-9910"/>
                </a:stretch>
              </a:blipFill>
            </p:spPr>
            <p:txBody>
              <a:bodyPr/>
              <a:lstStyle/>
              <a:p>
                <a:r>
                  <a:rPr lang="es-EC">
                    <a:noFill/>
                  </a:rPr>
                  <a:t> </a:t>
                </a:r>
              </a:p>
            </p:txBody>
          </p:sp>
        </mc:Fallback>
      </mc:AlternateContent>
    </p:spTree>
    <p:extLst>
      <p:ext uri="{BB962C8B-B14F-4D97-AF65-F5344CB8AC3E}">
        <p14:creationId xmlns:p14="http://schemas.microsoft.com/office/powerpoint/2010/main" val="888604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2790453" y="908720"/>
                <a:ext cx="3563091" cy="523220"/>
              </a:xfrm>
              <a:prstGeom prst="rect">
                <a:avLst/>
              </a:prstGeom>
            </p:spPr>
            <p:txBody>
              <a:bodyPr wrap="none">
                <a:spAutoFit/>
              </a:bodyPr>
              <a:lstStyle/>
              <a:p>
                <a:r>
                  <a:rPr lang="es-ES" sz="2800" b="1" dirty="0"/>
                  <a:t>ANÁLISIS PARA </a:t>
                </a:r>
                <a14:m>
                  <m:oMath xmlns:m="http://schemas.openxmlformats.org/officeDocument/2006/math">
                    <m:sSub>
                      <m:sSubPr>
                        <m:ctrlPr>
                          <a:rPr lang="es-EC" sz="2800" b="1" i="1">
                            <a:latin typeface="Cambria Math"/>
                          </a:rPr>
                        </m:ctrlPr>
                      </m:sSubPr>
                      <m:e>
                        <m:r>
                          <a:rPr lang="es-ES" sz="2800" b="1" i="1">
                            <a:latin typeface="Cambria Math"/>
                          </a:rPr>
                          <m:t>𝒂</m:t>
                        </m:r>
                      </m:e>
                      <m:sub>
                        <m:r>
                          <a:rPr lang="es-ES" sz="2800" b="1" i="1">
                            <a:latin typeface="Cambria Math"/>
                          </a:rPr>
                          <m:t>𝒄</m:t>
                        </m:r>
                      </m:sub>
                    </m:sSub>
                    <m:r>
                      <a:rPr lang="es-ES" sz="2800" b="1" i="1">
                        <a:latin typeface="Cambria Math"/>
                      </a:rPr>
                      <m:t>≠</m:t>
                    </m:r>
                    <m:r>
                      <a:rPr lang="es-ES" sz="2800" b="1" i="1">
                        <a:latin typeface="Cambria Math"/>
                      </a:rPr>
                      <m:t>𝟎</m:t>
                    </m:r>
                  </m:oMath>
                </a14:m>
                <a:endParaRPr lang="es-EC" sz="2800" dirty="0"/>
              </a:p>
            </p:txBody>
          </p:sp>
        </mc:Choice>
        <mc:Fallback xmlns="">
          <p:sp>
            <p:nvSpPr>
              <p:cNvPr id="3" name="2 Rectángulo"/>
              <p:cNvSpPr>
                <a:spLocks noRot="1" noChangeAspect="1" noMove="1" noResize="1" noEditPoints="1" noAdjustHandles="1" noChangeArrowheads="1" noChangeShapeType="1" noTextEdit="1"/>
              </p:cNvSpPr>
              <p:nvPr/>
            </p:nvSpPr>
            <p:spPr>
              <a:xfrm>
                <a:off x="2790453" y="908720"/>
                <a:ext cx="3563091" cy="523220"/>
              </a:xfrm>
              <a:prstGeom prst="rect">
                <a:avLst/>
              </a:prstGeom>
              <a:blipFill rotWithShape="1">
                <a:blip r:embed="rId3"/>
                <a:stretch>
                  <a:fillRect l="-3596" t="-10465" b="-32558"/>
                </a:stretch>
              </a:blipFill>
            </p:spPr>
            <p:txBody>
              <a:bodyPr/>
              <a:lstStyle/>
              <a:p>
                <a:r>
                  <a:rPr lang="es-EC">
                    <a:noFill/>
                  </a:rPr>
                  <a:t> </a:t>
                </a:r>
              </a:p>
            </p:txBody>
          </p:sp>
        </mc:Fallback>
      </mc:AlternateContent>
      <p:sp>
        <p:nvSpPr>
          <p:cNvPr id="4" name="3 Rectángulo"/>
          <p:cNvSpPr/>
          <p:nvPr/>
        </p:nvSpPr>
        <p:spPr>
          <a:xfrm>
            <a:off x="755576" y="1813173"/>
            <a:ext cx="7920880" cy="1200329"/>
          </a:xfrm>
          <a:prstGeom prst="rect">
            <a:avLst/>
          </a:prstGeom>
        </p:spPr>
        <p:txBody>
          <a:bodyPr wrap="square">
            <a:spAutoFit/>
          </a:bodyPr>
          <a:lstStyle/>
          <a:p>
            <a:r>
              <a:rPr lang="es-ES" dirty="0"/>
              <a:t>S</a:t>
            </a:r>
            <a:r>
              <a:rPr lang="es-ES" dirty="0" smtClean="0"/>
              <a:t>e determinar </a:t>
            </a:r>
            <a:r>
              <a:rPr lang="es-ES" dirty="0"/>
              <a:t>la variación en la carga aplicada al eje delantero al encontrarse frenando, este valor sirve para analizar si en éste estado la fuerza que se debe aplicar al neumático para que rote se incrementa debido a la variación en la carga y su comportamiento de acuerdo al ángulo de dirección aplicado.</a:t>
            </a:r>
            <a:endParaRPr lang="es-EC" dirty="0"/>
          </a:p>
        </p:txBody>
      </p:sp>
      <p:sp>
        <p:nvSpPr>
          <p:cNvPr id="5" name="4 Rectángulo"/>
          <p:cNvSpPr/>
          <p:nvPr/>
        </p:nvSpPr>
        <p:spPr>
          <a:xfrm>
            <a:off x="755576" y="3135731"/>
            <a:ext cx="7920880" cy="923330"/>
          </a:xfrm>
          <a:prstGeom prst="rect">
            <a:avLst/>
          </a:prstGeom>
        </p:spPr>
        <p:txBody>
          <a:bodyPr wrap="square">
            <a:spAutoFit/>
          </a:bodyPr>
          <a:lstStyle/>
          <a:p>
            <a:r>
              <a:rPr lang="es-ES" dirty="0"/>
              <a:t>Los factores determinantes para calcular la máxima fuerza de frenado son la carga instantánea en el eje y el coeficiente de rozamiento, con lo que, durante el frenado se transfiere una carga dinámica desde el eje posterior hacia el delantero</a:t>
            </a:r>
            <a:endParaRPr lang="es-EC" dirty="0"/>
          </a:p>
        </p:txBody>
      </p:sp>
    </p:spTree>
    <p:extLst>
      <p:ext uri="{BB962C8B-B14F-4D97-AF65-F5344CB8AC3E}">
        <p14:creationId xmlns:p14="http://schemas.microsoft.com/office/powerpoint/2010/main" val="23173037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905" y="908720"/>
            <a:ext cx="1780187" cy="943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043608" y="2132856"/>
            <a:ext cx="870751" cy="369332"/>
          </a:xfrm>
          <a:prstGeom prst="rect">
            <a:avLst/>
          </a:prstGeom>
        </p:spPr>
        <p:txBody>
          <a:bodyPr wrap="none">
            <a:spAutoFit/>
          </a:bodyPr>
          <a:lstStyle/>
          <a:p>
            <a:r>
              <a:rPr lang="es-ES" dirty="0"/>
              <a:t>Dónde:</a:t>
            </a:r>
            <a:endParaRPr lang="es-EC" dirty="0"/>
          </a:p>
        </p:txBody>
      </p:sp>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2069185"/>
            <a:ext cx="1646866" cy="49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043608" y="2780928"/>
            <a:ext cx="886781" cy="369332"/>
          </a:xfrm>
          <a:prstGeom prst="rect">
            <a:avLst/>
          </a:prstGeom>
        </p:spPr>
        <p:txBody>
          <a:bodyPr wrap="none">
            <a:spAutoFit/>
          </a:bodyPr>
          <a:lstStyle/>
          <a:p>
            <a:r>
              <a:rPr lang="es-ES" dirty="0"/>
              <a:t>Siendo:</a:t>
            </a:r>
            <a:endParaRPr lang="es-EC" dirty="0"/>
          </a:p>
        </p:txBody>
      </p:sp>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028" y="3150260"/>
            <a:ext cx="4099808" cy="187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4 Rectángulo"/>
              <p:cNvSpPr/>
              <p:nvPr/>
            </p:nvSpPr>
            <p:spPr>
              <a:xfrm>
                <a:off x="1043608" y="5445224"/>
                <a:ext cx="7272808" cy="675570"/>
              </a:xfrm>
              <a:prstGeom prst="rect">
                <a:avLst/>
              </a:prstGeom>
            </p:spPr>
            <p:txBody>
              <a:bodyPr wrap="square">
                <a:spAutoFit/>
              </a:bodyPr>
              <a:lstStyle/>
              <a:p>
                <a:r>
                  <a:rPr lang="es-ES" dirty="0" smtClean="0"/>
                  <a:t> El valor de </a:t>
                </a:r>
                <a14:m>
                  <m:oMath xmlns:m="http://schemas.openxmlformats.org/officeDocument/2006/math">
                    <m:sSub>
                      <m:sSubPr>
                        <m:ctrlPr>
                          <a:rPr lang="es-EC" i="1">
                            <a:latin typeface="Cambria Math"/>
                          </a:rPr>
                        </m:ctrlPr>
                      </m:sSubPr>
                      <m:e>
                        <m:r>
                          <a:rPr lang="es-ES" i="1">
                            <a:latin typeface="Cambria Math"/>
                          </a:rPr>
                          <m:t>𝐷</m:t>
                        </m:r>
                      </m:e>
                      <m:sub>
                        <m:r>
                          <a:rPr lang="es-ES" i="1">
                            <a:latin typeface="Cambria Math"/>
                          </a:rPr>
                          <m:t>𝑥</m:t>
                        </m:r>
                        <m:r>
                          <a:rPr lang="es-ES" i="1">
                            <a:latin typeface="Cambria Math"/>
                          </a:rPr>
                          <m:t> </m:t>
                        </m:r>
                      </m:sub>
                    </m:sSub>
                  </m:oMath>
                </a14:m>
                <a:r>
                  <a:rPr lang="es-ES" dirty="0"/>
                  <a:t> es proporcionado por Norma INEN </a:t>
                </a:r>
                <a:r>
                  <a:rPr lang="es-EC" dirty="0"/>
                  <a:t>(</a:t>
                </a:r>
                <a:r>
                  <a:rPr lang="es-EC" dirty="0" err="1"/>
                  <a:t>Normalizacion</a:t>
                </a:r>
                <a:r>
                  <a:rPr lang="es-EC" dirty="0"/>
                  <a:t>, 2010)</a:t>
                </a:r>
                <a:r>
                  <a:rPr lang="es-ES" dirty="0"/>
                  <a:t>,</a:t>
                </a:r>
                <a14:m>
                  <m:oMath xmlns:m="http://schemas.openxmlformats.org/officeDocument/2006/math">
                    <m:sSub>
                      <m:sSubPr>
                        <m:ctrlPr>
                          <a:rPr lang="es-EC" i="1">
                            <a:latin typeface="Cambria Math"/>
                          </a:rPr>
                        </m:ctrlPr>
                      </m:sSubPr>
                      <m:e>
                        <m:r>
                          <a:rPr lang="en-US" b="0" i="1" smtClean="0">
                            <a:latin typeface="Cambria Math"/>
                          </a:rPr>
                          <m:t>  </m:t>
                        </m:r>
                        <m:r>
                          <a:rPr lang="es-ES" i="1">
                            <a:latin typeface="Cambria Math"/>
                          </a:rPr>
                          <m:t>𝐷</m:t>
                        </m:r>
                      </m:e>
                      <m:sub>
                        <m:r>
                          <a:rPr lang="es-ES" i="1">
                            <a:latin typeface="Cambria Math"/>
                          </a:rPr>
                          <m:t>𝑥</m:t>
                        </m:r>
                      </m:sub>
                    </m:sSub>
                    <m:r>
                      <a:rPr lang="es-ES" i="1">
                        <a:latin typeface="Cambria Math"/>
                      </a:rPr>
                      <m:t>=−4 [</m:t>
                    </m:r>
                    <m:f>
                      <m:fPr>
                        <m:type m:val="skw"/>
                        <m:ctrlPr>
                          <a:rPr lang="es-EC" i="1">
                            <a:latin typeface="Cambria Math"/>
                          </a:rPr>
                        </m:ctrlPr>
                      </m:fPr>
                      <m:num>
                        <m:r>
                          <a:rPr lang="es-ES" i="1">
                            <a:latin typeface="Cambria Math"/>
                          </a:rPr>
                          <m:t>𝑚</m:t>
                        </m:r>
                      </m:num>
                      <m:den>
                        <m:sSup>
                          <m:sSupPr>
                            <m:ctrlPr>
                              <a:rPr lang="es-EC" i="1">
                                <a:latin typeface="Cambria Math"/>
                              </a:rPr>
                            </m:ctrlPr>
                          </m:sSupPr>
                          <m:e>
                            <m:r>
                              <a:rPr lang="es-ES" i="1">
                                <a:latin typeface="Cambria Math"/>
                              </a:rPr>
                              <m:t>𝑠</m:t>
                            </m:r>
                          </m:e>
                          <m:sup>
                            <m:r>
                              <a:rPr lang="es-ES" i="1">
                                <a:latin typeface="Cambria Math"/>
                              </a:rPr>
                              <m:t>2</m:t>
                            </m:r>
                          </m:sup>
                        </m:sSup>
                      </m:den>
                    </m:f>
                    <m:r>
                      <a:rPr lang="es-ES" i="1">
                        <a:latin typeface="Cambria Math"/>
                      </a:rPr>
                      <m:t>]</m:t>
                    </m:r>
                  </m:oMath>
                </a14:m>
                <a:r>
                  <a:rPr lang="es-ES" dirty="0"/>
                  <a:t>,</a:t>
                </a:r>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1043608" y="5445224"/>
                <a:ext cx="7272808" cy="675570"/>
              </a:xfrm>
              <a:prstGeom prst="rect">
                <a:avLst/>
              </a:prstGeom>
              <a:blipFill rotWithShape="1">
                <a:blip r:embed="rId6"/>
                <a:stretch>
                  <a:fillRect l="-671" t="-18018" b="-97297"/>
                </a:stretch>
              </a:blipFill>
            </p:spPr>
            <p:txBody>
              <a:bodyPr/>
              <a:lstStyle/>
              <a:p>
                <a:r>
                  <a:rPr lang="es-EC">
                    <a:noFill/>
                  </a:rPr>
                  <a:t> </a:t>
                </a:r>
              </a:p>
            </p:txBody>
          </p:sp>
        </mc:Fallback>
      </mc:AlternateContent>
    </p:spTree>
    <p:extLst>
      <p:ext uri="{BB962C8B-B14F-4D97-AF65-F5344CB8AC3E}">
        <p14:creationId xmlns:p14="http://schemas.microsoft.com/office/powerpoint/2010/main" val="86058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2" y="0"/>
            <a:ext cx="9093481" cy="6858000"/>
          </a:xfrm>
          <a:prstGeom prst="rect">
            <a:avLst/>
          </a:prstGeom>
        </p:spPr>
      </p:pic>
      <p:sp>
        <p:nvSpPr>
          <p:cNvPr id="3" name="2 Rectángulo"/>
          <p:cNvSpPr/>
          <p:nvPr/>
        </p:nvSpPr>
        <p:spPr>
          <a:xfrm>
            <a:off x="755576" y="908720"/>
            <a:ext cx="5958408" cy="369332"/>
          </a:xfrm>
          <a:prstGeom prst="rect">
            <a:avLst/>
          </a:prstGeom>
        </p:spPr>
        <p:txBody>
          <a:bodyPr wrap="square">
            <a:spAutoFit/>
          </a:bodyPr>
          <a:lstStyle/>
          <a:p>
            <a:r>
              <a:rPr lang="es-ES" dirty="0"/>
              <a:t>R</a:t>
            </a:r>
            <a:r>
              <a:rPr lang="es-ES" dirty="0" smtClean="0"/>
              <a:t>eemplazando </a:t>
            </a:r>
            <a:r>
              <a:rPr lang="es-ES" dirty="0"/>
              <a:t>los valores en la formula se obtiene que:</a:t>
            </a:r>
            <a:endParaRPr lang="es-EC" dirty="0"/>
          </a:p>
        </p:txBody>
      </p:sp>
      <mc:AlternateContent xmlns:mc="http://schemas.openxmlformats.org/markup-compatibility/2006" xmlns:a14="http://schemas.microsoft.com/office/drawing/2010/main">
        <mc:Choice Requires="a14">
          <p:sp>
            <p:nvSpPr>
              <p:cNvPr id="4" name="3 Rectángulo"/>
              <p:cNvSpPr/>
              <p:nvPr/>
            </p:nvSpPr>
            <p:spPr>
              <a:xfrm>
                <a:off x="3431334" y="1321986"/>
                <a:ext cx="22813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𝑊</m:t>
                          </m:r>
                        </m:e>
                        <m:sub>
                          <m:r>
                            <a:rPr lang="es-ES" i="1">
                              <a:latin typeface="Cambria Math"/>
                            </a:rPr>
                            <m:t>𝑑𝑚𝑐</m:t>
                          </m:r>
                        </m:sub>
                      </m:sSub>
                      <m:r>
                        <a:rPr lang="es-ES" i="1">
                          <a:latin typeface="Cambria Math"/>
                        </a:rPr>
                        <m:t>=6799,53 [</m:t>
                      </m:r>
                      <m:r>
                        <a:rPr lang="es-ES" i="1">
                          <a:latin typeface="Cambria Math"/>
                        </a:rPr>
                        <m:t>𝑁</m:t>
                      </m:r>
                      <m:r>
                        <a:rPr lang="es-ES" i="1">
                          <a:latin typeface="Cambria Math"/>
                        </a:rPr>
                        <m:t>]</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431334" y="1321986"/>
                <a:ext cx="2281329" cy="369332"/>
              </a:xfrm>
              <a:prstGeom prst="rect">
                <a:avLst/>
              </a:prstGeom>
              <a:blipFill rotWithShape="1">
                <a:blip r:embed="rId3"/>
                <a:stretch>
                  <a:fillRect b="-16667"/>
                </a:stretch>
              </a:blipFill>
            </p:spPr>
            <p:txBody>
              <a:bodyPr/>
              <a:lstStyle/>
              <a:p>
                <a:r>
                  <a:rPr lang="es-EC">
                    <a:noFill/>
                  </a:rPr>
                  <a:t> </a:t>
                </a:r>
              </a:p>
            </p:txBody>
          </p:sp>
        </mc:Fallback>
      </mc:AlternateContent>
      <p:sp>
        <p:nvSpPr>
          <p:cNvPr id="5" name="4 Rectángulo"/>
          <p:cNvSpPr/>
          <p:nvPr/>
        </p:nvSpPr>
        <p:spPr>
          <a:xfrm>
            <a:off x="755576" y="2132856"/>
            <a:ext cx="6102424" cy="369332"/>
          </a:xfrm>
          <a:prstGeom prst="rect">
            <a:avLst/>
          </a:prstGeom>
        </p:spPr>
        <p:txBody>
          <a:bodyPr wrap="square">
            <a:spAutoFit/>
          </a:bodyPr>
          <a:lstStyle/>
          <a:p>
            <a:r>
              <a:rPr lang="es-ES" dirty="0"/>
              <a:t>Reemplazando los valores en la ecuación </a:t>
            </a:r>
            <a:r>
              <a:rPr lang="es-ES" dirty="0" smtClean="0"/>
              <a:t>empleada se obtiene: </a:t>
            </a:r>
            <a:endParaRPr lang="es-EC" dirty="0"/>
          </a:p>
        </p:txBody>
      </p:sp>
      <mc:AlternateContent xmlns:mc="http://schemas.openxmlformats.org/markup-compatibility/2006" xmlns:a14="http://schemas.microsoft.com/office/drawing/2010/main">
        <mc:Choice Requires="a14">
          <p:sp>
            <p:nvSpPr>
              <p:cNvPr id="6" name="5 Rectángulo"/>
              <p:cNvSpPr/>
              <p:nvPr/>
            </p:nvSpPr>
            <p:spPr>
              <a:xfrm>
                <a:off x="2225988" y="2708920"/>
                <a:ext cx="4572000" cy="100200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𝑊</m:t>
                          </m:r>
                        </m:e>
                        <m:sub>
                          <m:r>
                            <a:rPr lang="es-ES" i="1">
                              <a:latin typeface="Cambria Math"/>
                            </a:rPr>
                            <m:t>𝑓</m:t>
                          </m:r>
                        </m:sub>
                      </m:sSub>
                      <m:r>
                        <a:rPr lang="es-ES" i="1">
                          <a:latin typeface="Cambria Math"/>
                        </a:rPr>
                        <m:t>=</m:t>
                      </m:r>
                      <m:sSub>
                        <m:sSubPr>
                          <m:ctrlPr>
                            <a:rPr lang="es-EC" i="1">
                              <a:latin typeface="Cambria Math"/>
                            </a:rPr>
                          </m:ctrlPr>
                        </m:sSubPr>
                        <m:e>
                          <m:r>
                            <a:rPr lang="es-ES" i="1">
                              <a:latin typeface="Cambria Math"/>
                            </a:rPr>
                            <m:t>𝑊</m:t>
                          </m:r>
                        </m:e>
                        <m:sub>
                          <m:r>
                            <a:rPr lang="es-ES" i="1">
                              <a:latin typeface="Cambria Math"/>
                            </a:rPr>
                            <m:t>𝑓𝑠</m:t>
                          </m:r>
                        </m:sub>
                      </m:sSub>
                      <m:r>
                        <a:rPr lang="es-ES" i="1">
                          <a:latin typeface="Cambria Math"/>
                        </a:rPr>
                        <m:t>+</m:t>
                      </m:r>
                      <m:sSub>
                        <m:sSubPr>
                          <m:ctrlPr>
                            <a:rPr lang="es-EC" i="1">
                              <a:latin typeface="Cambria Math"/>
                            </a:rPr>
                          </m:ctrlPr>
                        </m:sSubPr>
                        <m:e>
                          <m:r>
                            <a:rPr lang="es-ES" i="1">
                              <a:latin typeface="Cambria Math"/>
                            </a:rPr>
                            <m:t>𝑊</m:t>
                          </m:r>
                        </m:e>
                        <m:sub>
                          <m:r>
                            <a:rPr lang="es-ES" i="1">
                              <a:latin typeface="Cambria Math"/>
                            </a:rPr>
                            <m:t>𝑑𝑚𝑐</m:t>
                          </m:r>
                        </m:sub>
                      </m:sSub>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𝑊</m:t>
                          </m:r>
                        </m:e>
                        <m:sub>
                          <m:r>
                            <a:rPr lang="es-ES" i="1">
                              <a:latin typeface="Cambria Math"/>
                            </a:rPr>
                            <m:t>𝑓</m:t>
                          </m:r>
                        </m:sub>
                      </m:sSub>
                      <m:r>
                        <a:rPr lang="es-ES" i="1">
                          <a:latin typeface="Cambria Math"/>
                        </a:rPr>
                        <m:t>=44340,65+6799,53</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𝑊</m:t>
                          </m:r>
                        </m:e>
                        <m:sub>
                          <m:r>
                            <a:rPr lang="es-ES" i="1">
                              <a:latin typeface="Cambria Math"/>
                            </a:rPr>
                            <m:t>𝑓</m:t>
                          </m:r>
                        </m:sub>
                      </m:sSub>
                      <m:r>
                        <a:rPr lang="es-ES" i="1">
                          <a:latin typeface="Cambria Math"/>
                        </a:rPr>
                        <m:t>=49994,24 [</m:t>
                      </m:r>
                      <m:r>
                        <a:rPr lang="es-ES" i="1">
                          <a:latin typeface="Cambria Math"/>
                        </a:rPr>
                        <m:t>𝑁</m:t>
                      </m:r>
                      <m:r>
                        <a:rPr lang="es-ES" i="1">
                          <a:latin typeface="Cambria Math"/>
                        </a:rPr>
                        <m:t>]</m:t>
                      </m:r>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2225988" y="2708920"/>
                <a:ext cx="4572000" cy="1002006"/>
              </a:xfrm>
              <a:prstGeom prst="rect">
                <a:avLst/>
              </a:prstGeom>
              <a:blipFill rotWithShape="1">
                <a:blip r:embed="rId4"/>
                <a:stretch>
                  <a:fillRect b="-242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755576" y="4180777"/>
                <a:ext cx="6912768" cy="949555"/>
              </a:xfrm>
              <a:prstGeom prst="rect">
                <a:avLst/>
              </a:prstGeom>
            </p:spPr>
            <p:txBody>
              <a:bodyPr wrap="square">
                <a:spAutoFit/>
              </a:bodyPr>
              <a:lstStyle/>
              <a:p>
                <a:r>
                  <a:rPr lang="es-ES" dirty="0" smtClean="0"/>
                  <a:t>La nueva </a:t>
                </a:r>
                <a:r>
                  <a:rPr lang="es-ES" dirty="0"/>
                  <a:t>carga que soporta el neumático </a:t>
                </a:r>
                <a:r>
                  <a:rPr lang="es-ES" dirty="0" smtClean="0"/>
                  <a:t>es de </a:t>
                </a:r>
                <a:r>
                  <a:rPr lang="es-ES" dirty="0"/>
                  <a:t>valor:</a:t>
                </a:r>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𝑊</m:t>
                          </m:r>
                        </m:e>
                        <m:sub>
                          <m:r>
                            <a:rPr lang="es-ES" i="1">
                              <a:latin typeface="Cambria Math"/>
                            </a:rPr>
                            <m:t>𝑓𝑖</m:t>
                          </m:r>
                        </m:sub>
                      </m:sSub>
                      <m:r>
                        <a:rPr lang="es-ES" i="1">
                          <a:latin typeface="Cambria Math"/>
                        </a:rPr>
                        <m:t>=</m:t>
                      </m:r>
                      <m:sSub>
                        <m:sSubPr>
                          <m:ctrlPr>
                            <a:rPr lang="es-EC" i="1">
                              <a:latin typeface="Cambria Math"/>
                            </a:rPr>
                          </m:ctrlPr>
                        </m:sSubPr>
                        <m:e>
                          <m:r>
                            <a:rPr lang="es-ES" i="1">
                              <a:latin typeface="Cambria Math"/>
                            </a:rPr>
                            <m:t>𝑊</m:t>
                          </m:r>
                        </m:e>
                        <m:sub>
                          <m:r>
                            <a:rPr lang="es-ES" i="1">
                              <a:latin typeface="Cambria Math"/>
                            </a:rPr>
                            <m:t>𝑓𝑑</m:t>
                          </m:r>
                        </m:sub>
                      </m:sSub>
                      <m:r>
                        <a:rPr lang="es-ES" i="1">
                          <a:latin typeface="Cambria Math"/>
                        </a:rPr>
                        <m:t>=24997,12 </m:t>
                      </m:r>
                      <m:d>
                        <m:dPr>
                          <m:begChr m:val="["/>
                          <m:endChr m:val="]"/>
                          <m:ctrlPr>
                            <a:rPr lang="es-EC" i="1">
                              <a:latin typeface="Cambria Math"/>
                            </a:rPr>
                          </m:ctrlPr>
                        </m:dPr>
                        <m:e>
                          <m:r>
                            <a:rPr lang="es-ES" i="1">
                              <a:latin typeface="Cambria Math"/>
                            </a:rPr>
                            <m:t>𝑁</m:t>
                          </m:r>
                        </m:e>
                      </m:d>
                      <m:r>
                        <a:rPr lang="es-ES" i="1">
                          <a:latin typeface="Cambria Math"/>
                        </a:rPr>
                        <m:t>≈2548,99 [</m:t>
                      </m:r>
                      <m:r>
                        <a:rPr lang="es-ES" i="1">
                          <a:latin typeface="Cambria Math"/>
                        </a:rPr>
                        <m:t>𝐾𝑔𝑓</m:t>
                      </m:r>
                      <m:r>
                        <a:rPr lang="es-ES" i="1">
                          <a:latin typeface="Cambria Math"/>
                        </a:rPr>
                        <m:t>]</m:t>
                      </m:r>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755576" y="4180777"/>
                <a:ext cx="6912768" cy="949555"/>
              </a:xfrm>
              <a:prstGeom prst="rect">
                <a:avLst/>
              </a:prstGeom>
              <a:blipFill rotWithShape="1">
                <a:blip r:embed="rId5"/>
                <a:stretch>
                  <a:fillRect l="-794" t="-3205" b="-3205"/>
                </a:stretch>
              </a:blipFill>
            </p:spPr>
            <p:txBody>
              <a:bodyPr/>
              <a:lstStyle/>
              <a:p>
                <a:r>
                  <a:rPr lang="es-EC">
                    <a:noFill/>
                  </a:rPr>
                  <a:t> </a:t>
                </a:r>
              </a:p>
            </p:txBody>
          </p:sp>
        </mc:Fallback>
      </mc:AlternateContent>
    </p:spTree>
    <p:extLst>
      <p:ext uri="{BB962C8B-B14F-4D97-AF65-F5344CB8AC3E}">
        <p14:creationId xmlns:p14="http://schemas.microsoft.com/office/powerpoint/2010/main" val="24170852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1963496" y="908720"/>
            <a:ext cx="5217006" cy="523220"/>
          </a:xfrm>
          <a:prstGeom prst="rect">
            <a:avLst/>
          </a:prstGeom>
        </p:spPr>
        <p:txBody>
          <a:bodyPr wrap="none">
            <a:spAutoFit/>
          </a:bodyPr>
          <a:lstStyle/>
          <a:p>
            <a:r>
              <a:rPr lang="es-ES" sz="2800" b="1" dirty="0" smtClean="0"/>
              <a:t>ANÁLISIS FUERZA EN NEUMÁTICO</a:t>
            </a:r>
            <a:endParaRPr lang="es-EC" sz="2800" dirty="0"/>
          </a:p>
        </p:txBody>
      </p:sp>
      <p:sp>
        <p:nvSpPr>
          <p:cNvPr id="4" name="3 Rectángulo"/>
          <p:cNvSpPr/>
          <p:nvPr/>
        </p:nvSpPr>
        <p:spPr>
          <a:xfrm>
            <a:off x="611560" y="1489867"/>
            <a:ext cx="7992888" cy="923330"/>
          </a:xfrm>
          <a:prstGeom prst="rect">
            <a:avLst/>
          </a:prstGeom>
        </p:spPr>
        <p:txBody>
          <a:bodyPr wrap="square">
            <a:spAutoFit/>
          </a:bodyPr>
          <a:lstStyle/>
          <a:p>
            <a:r>
              <a:rPr lang="es-ES" dirty="0"/>
              <a:t>Determinado el valor de la carga que se aplica en el eje delantero cuando se está frenando, se realiza el análisis de las fuerzas que intervienen en el neumático  para rotarlo</a:t>
            </a:r>
            <a:endParaRPr lang="es-EC" dirty="0"/>
          </a:p>
        </p:txBody>
      </p:sp>
      <mc:AlternateContent xmlns:mc="http://schemas.openxmlformats.org/markup-compatibility/2006" xmlns:a14="http://schemas.microsoft.com/office/drawing/2010/main">
        <mc:Choice Requires="a14">
          <p:sp>
            <p:nvSpPr>
              <p:cNvPr id="5" name="4 Rectángulo"/>
              <p:cNvSpPr/>
              <p:nvPr/>
            </p:nvSpPr>
            <p:spPr>
              <a:xfrm>
                <a:off x="621369" y="2425250"/>
                <a:ext cx="8075132" cy="4157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𝑀</m:t>
                          </m:r>
                        </m:e>
                        <m:sub>
                          <m:r>
                            <a:rPr lang="es-ES" i="1">
                              <a:latin typeface="Cambria Math"/>
                            </a:rPr>
                            <m:t>𝑑𝑚𝑐</m:t>
                          </m:r>
                          <m:r>
                            <a:rPr lang="es-ES" i="1">
                              <a:latin typeface="Cambria Math"/>
                            </a:rPr>
                            <m:t>(</m:t>
                          </m:r>
                          <m:r>
                            <a:rPr lang="es-ES" i="1">
                              <a:latin typeface="Cambria Math"/>
                            </a:rPr>
                            <m:t>𝛿</m:t>
                          </m:r>
                          <m:r>
                            <a:rPr lang="es-ES" i="1">
                              <a:latin typeface="Cambria Math"/>
                            </a:rPr>
                            <m:t>)</m:t>
                          </m:r>
                        </m:sub>
                      </m:sSub>
                      <m:r>
                        <a:rPr lang="es-ES" i="1">
                          <a:latin typeface="Cambria Math"/>
                        </a:rPr>
                        <m:t>=−</m:t>
                      </m:r>
                      <m:d>
                        <m:dPr>
                          <m:ctrlPr>
                            <a:rPr lang="es-EC" i="1">
                              <a:latin typeface="Cambria Math"/>
                            </a:rPr>
                          </m:ctrlPr>
                        </m:dPr>
                        <m:e>
                          <m:sSub>
                            <m:sSubPr>
                              <m:ctrlPr>
                                <a:rPr lang="es-EC" i="1">
                                  <a:latin typeface="Cambria Math"/>
                                </a:rPr>
                              </m:ctrlPr>
                            </m:sSubPr>
                            <m:e>
                              <m:r>
                                <a:rPr lang="es-ES" i="1">
                                  <a:latin typeface="Cambria Math"/>
                                </a:rPr>
                                <m:t>𝐹</m:t>
                              </m:r>
                            </m:e>
                            <m:sub>
                              <m:r>
                                <a:rPr lang="es-ES" i="1">
                                  <a:latin typeface="Cambria Math"/>
                                </a:rPr>
                                <m:t>𝑦𝑑</m:t>
                              </m:r>
                            </m:sub>
                          </m:sSub>
                          <m:r>
                            <a:rPr lang="es-ES" i="1">
                              <a:latin typeface="Cambria Math"/>
                            </a:rPr>
                            <m:t>+</m:t>
                          </m:r>
                          <m:sSub>
                            <m:sSubPr>
                              <m:ctrlPr>
                                <a:rPr lang="es-EC" i="1">
                                  <a:latin typeface="Cambria Math"/>
                                </a:rPr>
                              </m:ctrlPr>
                            </m:sSubPr>
                            <m:e>
                              <m:r>
                                <a:rPr lang="es-ES" i="1">
                                  <a:latin typeface="Cambria Math"/>
                                </a:rPr>
                                <m:t>𝐹</m:t>
                              </m:r>
                            </m:e>
                            <m:sub>
                              <m:r>
                                <a:rPr lang="es-ES" i="1">
                                  <a:latin typeface="Cambria Math"/>
                                </a:rPr>
                                <m:t>𝑦𝑖</m:t>
                              </m:r>
                            </m:sub>
                          </m:sSub>
                        </m:e>
                      </m:d>
                      <m:r>
                        <a:rPr lang="es-ES" i="1">
                          <a:latin typeface="Cambria Math"/>
                        </a:rPr>
                        <m:t>∗</m:t>
                      </m:r>
                      <m:r>
                        <a:rPr lang="es-ES" i="1">
                          <a:latin typeface="Cambria Math"/>
                        </a:rPr>
                        <m:t>𝑑</m:t>
                      </m:r>
                      <m:r>
                        <a:rPr lang="es-ES" i="1">
                          <a:latin typeface="Cambria Math"/>
                        </a:rPr>
                        <m:t>∗</m:t>
                      </m:r>
                      <m:func>
                        <m:funcPr>
                          <m:ctrlPr>
                            <a:rPr lang="es-EC" i="1">
                              <a:latin typeface="Cambria Math"/>
                            </a:rPr>
                          </m:ctrlPr>
                        </m:funcPr>
                        <m:fName>
                          <m:r>
                            <m:rPr>
                              <m:sty m:val="p"/>
                            </m:rPr>
                            <a:rPr lang="es-ES">
                              <a:latin typeface="Cambria Math"/>
                            </a:rPr>
                            <m:t>sin</m:t>
                          </m:r>
                        </m:fName>
                        <m:e>
                          <m:r>
                            <a:rPr lang="es-ES" i="1">
                              <a:latin typeface="Cambria Math"/>
                            </a:rPr>
                            <m:t>𝜆</m:t>
                          </m:r>
                        </m:e>
                      </m:func>
                      <m:func>
                        <m:funcPr>
                          <m:ctrlPr>
                            <a:rPr lang="es-EC" i="1">
                              <a:latin typeface="Cambria Math"/>
                            </a:rPr>
                          </m:ctrlPr>
                        </m:funcPr>
                        <m:fName>
                          <m:r>
                            <m:rPr>
                              <m:sty m:val="p"/>
                            </m:rPr>
                            <a:rPr lang="es-ES">
                              <a:latin typeface="Cambria Math"/>
                            </a:rPr>
                            <m:t>sin</m:t>
                          </m:r>
                        </m:fName>
                        <m:e>
                          <m:r>
                            <a:rPr lang="es-ES" i="1">
                              <a:latin typeface="Cambria Math"/>
                            </a:rPr>
                            <m:t>𝛿</m:t>
                          </m:r>
                        </m:e>
                      </m:func>
                      <m:r>
                        <a:rPr lang="es-ES" i="1">
                          <a:latin typeface="Cambria Math"/>
                        </a:rPr>
                        <m:t>+</m:t>
                      </m:r>
                      <m:d>
                        <m:dPr>
                          <m:ctrlPr>
                            <a:rPr lang="es-EC" i="1">
                              <a:latin typeface="Cambria Math"/>
                            </a:rPr>
                          </m:ctrlPr>
                        </m:dPr>
                        <m:e>
                          <m:sSub>
                            <m:sSubPr>
                              <m:ctrlPr>
                                <a:rPr lang="es-EC" i="1">
                                  <a:latin typeface="Cambria Math"/>
                                </a:rPr>
                              </m:ctrlPr>
                            </m:sSubPr>
                            <m:e>
                              <m:r>
                                <a:rPr lang="es-ES" i="1">
                                  <a:latin typeface="Cambria Math"/>
                                </a:rPr>
                                <m:t>𝐹</m:t>
                              </m:r>
                            </m:e>
                            <m:sub>
                              <m:r>
                                <a:rPr lang="es-ES" i="1">
                                  <a:latin typeface="Cambria Math"/>
                                </a:rPr>
                                <m:t>𝑦𝑑</m:t>
                              </m:r>
                            </m:sub>
                          </m:sSub>
                          <m:r>
                            <a:rPr lang="es-ES" i="1">
                              <a:latin typeface="Cambria Math"/>
                            </a:rPr>
                            <m:t>−</m:t>
                          </m:r>
                          <m:sSub>
                            <m:sSubPr>
                              <m:ctrlPr>
                                <a:rPr lang="es-EC" i="1">
                                  <a:latin typeface="Cambria Math"/>
                                </a:rPr>
                              </m:ctrlPr>
                            </m:sSubPr>
                            <m:e>
                              <m:r>
                                <a:rPr lang="es-ES" i="1">
                                  <a:latin typeface="Cambria Math"/>
                                </a:rPr>
                                <m:t>𝐹</m:t>
                              </m:r>
                            </m:e>
                            <m:sub>
                              <m:r>
                                <a:rPr lang="es-ES" i="1">
                                  <a:latin typeface="Cambria Math"/>
                                </a:rPr>
                                <m:t>𝑦𝑖</m:t>
                              </m:r>
                            </m:sub>
                          </m:sSub>
                        </m:e>
                      </m:d>
                      <m:r>
                        <a:rPr lang="es-ES" i="1">
                          <a:latin typeface="Cambria Math"/>
                        </a:rPr>
                        <m:t>∗</m:t>
                      </m:r>
                      <m:r>
                        <a:rPr lang="es-ES" i="1">
                          <a:latin typeface="Cambria Math"/>
                        </a:rPr>
                        <m:t>𝑑</m:t>
                      </m:r>
                      <m:r>
                        <a:rPr lang="es-ES" i="1">
                          <a:latin typeface="Cambria Math"/>
                        </a:rPr>
                        <m:t>∗</m:t>
                      </m:r>
                      <m:func>
                        <m:funcPr>
                          <m:ctrlPr>
                            <a:rPr lang="es-EC" i="1">
                              <a:latin typeface="Cambria Math"/>
                            </a:rPr>
                          </m:ctrlPr>
                        </m:funcPr>
                        <m:fName>
                          <m:r>
                            <m:rPr>
                              <m:sty m:val="p"/>
                            </m:rPr>
                            <a:rPr lang="es-ES">
                              <a:latin typeface="Cambria Math"/>
                            </a:rPr>
                            <m:t>sin</m:t>
                          </m:r>
                        </m:fName>
                        <m:e>
                          <m:r>
                            <a:rPr lang="es-ES" i="1">
                              <a:latin typeface="Cambria Math"/>
                            </a:rPr>
                            <m:t>𝛾</m:t>
                          </m:r>
                          <m:r>
                            <a:rPr lang="es-ES" i="1">
                              <a:latin typeface="Cambria Math"/>
                            </a:rPr>
                            <m:t>∗</m:t>
                          </m:r>
                          <m:func>
                            <m:funcPr>
                              <m:ctrlPr>
                                <a:rPr lang="es-EC" i="1">
                                  <a:latin typeface="Cambria Math"/>
                                </a:rPr>
                              </m:ctrlPr>
                            </m:funcPr>
                            <m:fName>
                              <m:r>
                                <m:rPr>
                                  <m:sty m:val="p"/>
                                </m:rPr>
                                <a:rPr lang="es-ES">
                                  <a:latin typeface="Cambria Math"/>
                                </a:rPr>
                                <m:t>cos</m:t>
                              </m:r>
                            </m:fName>
                            <m:e>
                              <m:r>
                                <a:rPr lang="es-ES" i="1">
                                  <a:latin typeface="Cambria Math"/>
                                </a:rPr>
                                <m:t>𝛿</m:t>
                              </m:r>
                            </m:e>
                          </m:func>
                        </m:e>
                      </m:func>
                      <m:r>
                        <a:rPr lang="es-ES" i="1">
                          <a:latin typeface="Cambria Math"/>
                        </a:rPr>
                        <m:t> </m:t>
                      </m:r>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621369" y="2425250"/>
                <a:ext cx="8075132" cy="415755"/>
              </a:xfrm>
              <a:prstGeom prst="rect">
                <a:avLst/>
              </a:prstGeom>
              <a:blipFill rotWithShape="1">
                <a:blip r:embed="rId3"/>
                <a:stretch>
                  <a:fillRect b="-882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621369" y="3093139"/>
                <a:ext cx="6236631" cy="671722"/>
              </a:xfrm>
              <a:prstGeom prst="rect">
                <a:avLst/>
              </a:prstGeom>
            </p:spPr>
            <p:txBody>
              <a:bodyPr wrap="square">
                <a:spAutoFit/>
              </a:bodyPr>
              <a:lstStyle/>
              <a:p>
                <a:r>
                  <a:rPr lang="es-ES" dirty="0"/>
                  <a:t>Dónde:</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𝐹</m:t>
                          </m:r>
                        </m:e>
                        <m:sub>
                          <m:r>
                            <a:rPr lang="es-ES" i="1">
                              <a:latin typeface="Cambria Math"/>
                            </a:rPr>
                            <m:t>𝑦𝑑</m:t>
                          </m:r>
                        </m:sub>
                      </m:sSub>
                      <m:r>
                        <a:rPr lang="es-ES" i="1">
                          <a:latin typeface="Cambria Math"/>
                        </a:rPr>
                        <m:t>=</m:t>
                      </m:r>
                      <m:sSub>
                        <m:sSubPr>
                          <m:ctrlPr>
                            <a:rPr lang="es-EC" i="1">
                              <a:latin typeface="Cambria Math"/>
                            </a:rPr>
                          </m:ctrlPr>
                        </m:sSubPr>
                        <m:e>
                          <m:r>
                            <a:rPr lang="es-ES" i="1">
                              <a:latin typeface="Cambria Math"/>
                            </a:rPr>
                            <m:t>𝐹</m:t>
                          </m:r>
                        </m:e>
                        <m:sub>
                          <m:r>
                            <a:rPr lang="es-ES" i="1">
                              <a:latin typeface="Cambria Math"/>
                            </a:rPr>
                            <m:t>𝑦𝑖</m:t>
                          </m:r>
                        </m:sub>
                      </m:sSub>
                      <m:r>
                        <a:rPr lang="es-ES" i="1">
                          <a:latin typeface="Cambria Math"/>
                        </a:rPr>
                        <m:t>=2548,99 [</m:t>
                      </m:r>
                      <m:r>
                        <a:rPr lang="es-ES" i="1">
                          <a:latin typeface="Cambria Math"/>
                        </a:rPr>
                        <m:t>𝑁</m:t>
                      </m:r>
                      <m:r>
                        <a:rPr lang="es-ES" i="1">
                          <a:latin typeface="Cambria Math"/>
                        </a:rPr>
                        <m:t>].</m:t>
                      </m:r>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621369" y="3093139"/>
                <a:ext cx="6236631" cy="671722"/>
              </a:xfrm>
              <a:prstGeom prst="rect">
                <a:avLst/>
              </a:prstGeom>
              <a:blipFill rotWithShape="1">
                <a:blip r:embed="rId4"/>
                <a:stretch>
                  <a:fillRect l="-880" t="-4505" b="-4505"/>
                </a:stretch>
              </a:blipFill>
            </p:spPr>
            <p:txBody>
              <a:bodyPr/>
              <a:lstStyle/>
              <a:p>
                <a:r>
                  <a:rPr lang="es-EC">
                    <a:noFill/>
                  </a:rPr>
                  <a:t> </a:t>
                </a:r>
              </a:p>
            </p:txBody>
          </p:sp>
        </mc:Fallback>
      </mc:AlternateContent>
      <p:sp>
        <p:nvSpPr>
          <p:cNvPr id="7" name="6 Rectángulo"/>
          <p:cNvSpPr/>
          <p:nvPr/>
        </p:nvSpPr>
        <p:spPr>
          <a:xfrm>
            <a:off x="621369" y="4041938"/>
            <a:ext cx="7992888" cy="646331"/>
          </a:xfrm>
          <a:prstGeom prst="rect">
            <a:avLst/>
          </a:prstGeom>
        </p:spPr>
        <p:txBody>
          <a:bodyPr wrap="square">
            <a:spAutoFit/>
          </a:bodyPr>
          <a:lstStyle/>
          <a:p>
            <a:r>
              <a:rPr lang="es-ES" dirty="0"/>
              <a:t> Los demás valores son conocidos, generándose la gráfica </a:t>
            </a:r>
            <a:r>
              <a:rPr lang="es-ES" dirty="0" smtClean="0"/>
              <a:t>que </a:t>
            </a:r>
            <a:r>
              <a:rPr lang="es-ES" dirty="0"/>
              <a:t>representa el comportamiento del momento en función del ángulo de dirección aplicado.</a:t>
            </a:r>
            <a:endParaRPr lang="es-EC" dirty="0"/>
          </a:p>
        </p:txBody>
      </p:sp>
    </p:spTree>
    <p:extLst>
      <p:ext uri="{BB962C8B-B14F-4D97-AF65-F5344CB8AC3E}">
        <p14:creationId xmlns:p14="http://schemas.microsoft.com/office/powerpoint/2010/main" val="2750698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1076325"/>
            <a:ext cx="445770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989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stretch>
            <a:fillRect/>
          </a:stretch>
        </p:blipFill>
        <p:spPr>
          <a:xfrm>
            <a:off x="2028825" y="980728"/>
            <a:ext cx="5086350" cy="2829560"/>
          </a:xfrm>
          <a:prstGeom prst="rect">
            <a:avLst/>
          </a:prstGeom>
        </p:spPr>
      </p:pic>
      <p:sp>
        <p:nvSpPr>
          <p:cNvPr id="4" name="3 Rectángulo"/>
          <p:cNvSpPr/>
          <p:nvPr/>
        </p:nvSpPr>
        <p:spPr>
          <a:xfrm>
            <a:off x="683568" y="4167664"/>
            <a:ext cx="7488832" cy="923330"/>
          </a:xfrm>
          <a:prstGeom prst="rect">
            <a:avLst/>
          </a:prstGeom>
        </p:spPr>
        <p:txBody>
          <a:bodyPr wrap="square">
            <a:spAutoFit/>
          </a:bodyPr>
          <a:lstStyle/>
          <a:p>
            <a:r>
              <a:rPr lang="es-ES" dirty="0" smtClean="0"/>
              <a:t>Se determina </a:t>
            </a:r>
            <a:r>
              <a:rPr lang="es-ES" dirty="0"/>
              <a:t>que el rango de valor del momento generado es mayor al momento obtenido con la fuerza normal original, dicho rango se encuentra -555 Nm a 555 Nm, aplicado en el plano XZ entre los -30° a 30 °</a:t>
            </a:r>
            <a:endParaRPr lang="es-EC" dirty="0"/>
          </a:p>
        </p:txBody>
      </p:sp>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27384"/>
            <a:ext cx="9093481" cy="6858000"/>
          </a:xfrm>
          <a:prstGeom prst="rect">
            <a:avLst/>
          </a:prstGeom>
        </p:spPr>
      </p:pic>
      <p:sp>
        <p:nvSpPr>
          <p:cNvPr id="3" name="2 Rectángulo"/>
          <p:cNvSpPr/>
          <p:nvPr/>
        </p:nvSpPr>
        <p:spPr>
          <a:xfrm>
            <a:off x="755576" y="908720"/>
            <a:ext cx="7992888" cy="923330"/>
          </a:xfrm>
          <a:prstGeom prst="rect">
            <a:avLst/>
          </a:prstGeom>
        </p:spPr>
        <p:txBody>
          <a:bodyPr wrap="square">
            <a:spAutoFit/>
          </a:bodyPr>
          <a:lstStyle/>
          <a:p>
            <a:r>
              <a:rPr lang="es-ES" dirty="0"/>
              <a:t>Una vez determinado el momento que genera el neumático y el valor de la nueva carga sobre el eje, se realiza el estudio de la fuerza que se debe aplicar para que se supere la fuerza de rozamiento.</a:t>
            </a:r>
            <a:endParaRPr lang="es-EC" dirty="0"/>
          </a:p>
        </p:txBody>
      </p:sp>
      <p:pic>
        <p:nvPicPr>
          <p:cNvPr id="4" name="3 Imagen"/>
          <p:cNvPicPr/>
          <p:nvPr/>
        </p:nvPicPr>
        <p:blipFill>
          <a:blip r:embed="rId3"/>
          <a:stretch>
            <a:fillRect/>
          </a:stretch>
        </p:blipFill>
        <p:spPr>
          <a:xfrm>
            <a:off x="3398517" y="1988840"/>
            <a:ext cx="2707005" cy="3395345"/>
          </a:xfrm>
          <a:prstGeom prst="rect">
            <a:avLst/>
          </a:prstGeom>
        </p:spPr>
      </p:pic>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971600" y="546288"/>
                <a:ext cx="7560840" cy="5488426"/>
              </a:xfrm>
              <a:prstGeom prst="rect">
                <a:avLst/>
              </a:prstGeom>
            </p:spPr>
            <p:txBody>
              <a:bodyPr wrap="square">
                <a:spAutoFit/>
              </a:bodyPr>
              <a:lstStyle/>
              <a:p>
                <a:r>
                  <a:rPr lang="es-ES" dirty="0"/>
                  <a:t>Equilibrio de Fuerzas</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S">
                              <a:latin typeface="Cambria Math"/>
                            </a:rPr>
                            <m:t>ΣF</m:t>
                          </m:r>
                        </m:e>
                        <m:sub>
                          <m:r>
                            <a:rPr lang="es-ES" i="1">
                              <a:latin typeface="Cambria Math"/>
                            </a:rPr>
                            <m:t>𝑥</m:t>
                          </m:r>
                        </m:sub>
                      </m:sSub>
                      <m:r>
                        <a:rPr lang="es-ES" i="1">
                          <a:latin typeface="Cambria Math"/>
                        </a:rPr>
                        <m:t>=0</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𝐹𝑒</m:t>
                          </m:r>
                        </m:e>
                        <m:sub>
                          <m:r>
                            <a:rPr lang="es-ES" i="1">
                              <a:latin typeface="Cambria Math"/>
                            </a:rPr>
                            <m:t>𝑥</m:t>
                          </m:r>
                        </m:sub>
                      </m:sSub>
                      <m:r>
                        <a:rPr lang="es-ES" i="1">
                          <a:latin typeface="Cambria Math"/>
                        </a:rPr>
                        <m:t>−</m:t>
                      </m:r>
                      <m:sSub>
                        <m:sSubPr>
                          <m:ctrlPr>
                            <a:rPr lang="es-EC" i="1">
                              <a:latin typeface="Cambria Math"/>
                            </a:rPr>
                          </m:ctrlPr>
                        </m:sSubPr>
                        <m:e>
                          <m:r>
                            <a:rPr lang="es-ES" i="1">
                              <a:latin typeface="Cambria Math"/>
                            </a:rPr>
                            <m:t>𝑃</m:t>
                          </m:r>
                        </m:e>
                        <m:sub>
                          <m:r>
                            <a:rPr lang="es-ES" i="1">
                              <a:latin typeface="Cambria Math"/>
                            </a:rPr>
                            <m:t>𝑥</m:t>
                          </m:r>
                        </m:sub>
                      </m:sSub>
                      <m:r>
                        <a:rPr lang="es-ES" i="1">
                          <a:latin typeface="Cambria Math"/>
                        </a:rPr>
                        <m:t>−</m:t>
                      </m:r>
                      <m:sSub>
                        <m:sSubPr>
                          <m:ctrlPr>
                            <a:rPr lang="es-EC" i="1">
                              <a:latin typeface="Cambria Math"/>
                            </a:rPr>
                          </m:ctrlPr>
                        </m:sSubPr>
                        <m:e>
                          <m:r>
                            <a:rPr lang="es-ES" i="1">
                              <a:latin typeface="Cambria Math"/>
                            </a:rPr>
                            <m:t>𝐹𝑟</m:t>
                          </m:r>
                        </m:e>
                        <m:sub>
                          <m:r>
                            <a:rPr lang="es-ES" i="1">
                              <a:latin typeface="Cambria Math"/>
                            </a:rPr>
                            <m:t>𝑥</m:t>
                          </m:r>
                        </m:sub>
                      </m:sSub>
                      <m:r>
                        <a:rPr lang="es-ES" i="1">
                          <a:latin typeface="Cambria Math"/>
                        </a:rPr>
                        <m:t>=0        </m:t>
                      </m:r>
                    </m:oMath>
                  </m:oMathPara>
                </a14:m>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S">
                              <a:latin typeface="Cambria Math"/>
                            </a:rPr>
                            <m:t>ΣF</m:t>
                          </m:r>
                        </m:e>
                        <m:sub>
                          <m:r>
                            <a:rPr lang="es-ES" i="1">
                              <a:latin typeface="Cambria Math"/>
                            </a:rPr>
                            <m:t>𝑦</m:t>
                          </m:r>
                        </m:sub>
                      </m:sSub>
                      <m:r>
                        <a:rPr lang="es-ES" i="1">
                          <a:latin typeface="Cambria Math"/>
                        </a:rPr>
                        <m:t>=0</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𝑁</m:t>
                          </m:r>
                        </m:e>
                        <m:sub>
                          <m:r>
                            <a:rPr lang="es-ES" i="1">
                              <a:latin typeface="Cambria Math"/>
                            </a:rPr>
                            <m:t>𝐷𝑖𝑛</m:t>
                          </m:r>
                        </m:sub>
                      </m:sSub>
                      <m:r>
                        <a:rPr lang="es-ES" i="1">
                          <a:latin typeface="Cambria Math"/>
                        </a:rPr>
                        <m:t>−</m:t>
                      </m:r>
                      <m:r>
                        <a:rPr lang="es-ES" i="1">
                          <a:latin typeface="Cambria Math"/>
                        </a:rPr>
                        <m:t>𝑄</m:t>
                      </m:r>
                      <m:r>
                        <a:rPr lang="es-ES" i="1">
                          <a:latin typeface="Cambria Math"/>
                        </a:rPr>
                        <m:t>−</m:t>
                      </m:r>
                      <m:sSub>
                        <m:sSubPr>
                          <m:ctrlPr>
                            <a:rPr lang="es-EC" i="1">
                              <a:latin typeface="Cambria Math"/>
                            </a:rPr>
                          </m:ctrlPr>
                        </m:sSubPr>
                        <m:e>
                          <m:r>
                            <a:rPr lang="es-ES" i="1">
                              <a:latin typeface="Cambria Math"/>
                            </a:rPr>
                            <m:t>𝑃</m:t>
                          </m:r>
                        </m:e>
                        <m:sub>
                          <m:r>
                            <a:rPr lang="es-ES" i="1">
                              <a:latin typeface="Cambria Math"/>
                            </a:rPr>
                            <m:t>𝑦</m:t>
                          </m:r>
                        </m:sub>
                      </m:sSub>
                      <m:r>
                        <a:rPr lang="es-ES" i="1">
                          <a:latin typeface="Cambria Math"/>
                        </a:rPr>
                        <m:t>=0      </m:t>
                      </m:r>
                    </m:oMath>
                  </m:oMathPara>
                </a14:m>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S">
                              <a:latin typeface="Cambria Math"/>
                            </a:rPr>
                            <m:t>ΣF</m:t>
                          </m:r>
                        </m:e>
                        <m:sub>
                          <m:r>
                            <a:rPr lang="es-ES" i="1">
                              <a:latin typeface="Cambria Math"/>
                            </a:rPr>
                            <m:t>𝑧</m:t>
                          </m:r>
                        </m:sub>
                      </m:sSub>
                      <m:r>
                        <a:rPr lang="es-ES" i="1">
                          <a:latin typeface="Cambria Math"/>
                        </a:rPr>
                        <m:t>=0</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𝐹𝑒</m:t>
                          </m:r>
                        </m:e>
                        <m:sub>
                          <m:r>
                            <a:rPr lang="es-ES" i="1">
                              <a:latin typeface="Cambria Math"/>
                            </a:rPr>
                            <m:t>𝑍</m:t>
                          </m:r>
                        </m:sub>
                      </m:sSub>
                      <m:r>
                        <a:rPr lang="es-ES" i="1">
                          <a:latin typeface="Cambria Math"/>
                        </a:rPr>
                        <m:t>−</m:t>
                      </m:r>
                      <m:sSub>
                        <m:sSubPr>
                          <m:ctrlPr>
                            <a:rPr lang="es-EC" i="1">
                              <a:latin typeface="Cambria Math"/>
                            </a:rPr>
                          </m:ctrlPr>
                        </m:sSubPr>
                        <m:e>
                          <m:r>
                            <a:rPr lang="es-ES" i="1">
                              <a:latin typeface="Cambria Math"/>
                            </a:rPr>
                            <m:t>𝑃</m:t>
                          </m:r>
                        </m:e>
                        <m:sub>
                          <m:r>
                            <a:rPr lang="es-ES" i="1">
                              <a:latin typeface="Cambria Math"/>
                            </a:rPr>
                            <m:t>𝑧</m:t>
                          </m:r>
                        </m:sub>
                      </m:sSub>
                      <m:r>
                        <a:rPr lang="es-ES" i="1">
                          <a:latin typeface="Cambria Math"/>
                        </a:rPr>
                        <m:t>−</m:t>
                      </m:r>
                      <m:sSub>
                        <m:sSubPr>
                          <m:ctrlPr>
                            <a:rPr lang="es-EC" i="1">
                              <a:latin typeface="Cambria Math"/>
                            </a:rPr>
                          </m:ctrlPr>
                        </m:sSubPr>
                        <m:e>
                          <m:r>
                            <a:rPr lang="es-ES" i="1">
                              <a:latin typeface="Cambria Math"/>
                            </a:rPr>
                            <m:t>𝐹𝑟</m:t>
                          </m:r>
                        </m:e>
                        <m:sub>
                          <m:r>
                            <a:rPr lang="es-ES" i="1">
                              <a:latin typeface="Cambria Math"/>
                            </a:rPr>
                            <m:t>𝑧</m:t>
                          </m:r>
                        </m:sub>
                      </m:sSub>
                      <m:r>
                        <a:rPr lang="es-ES" i="1">
                          <a:latin typeface="Cambria Math"/>
                        </a:rPr>
                        <m:t>=0       </m:t>
                      </m:r>
                    </m:oMath>
                  </m:oMathPara>
                </a14:m>
                <a:endParaRPr lang="es-EC" dirty="0"/>
              </a:p>
              <a:p>
                <a:r>
                  <a:rPr lang="es-ES" dirty="0"/>
                  <a:t> </a:t>
                </a:r>
                <a:endParaRPr lang="es-EC" dirty="0"/>
              </a:p>
              <a:p>
                <a:r>
                  <a:rPr lang="es-ES" dirty="0"/>
                  <a:t>     Equilibrio de Momentos</a:t>
                </a:r>
                <a:endParaRPr lang="es-EC" dirty="0"/>
              </a:p>
              <a:p>
                <a:pPr/>
                <a14:m>
                  <m:oMathPara xmlns:m="http://schemas.openxmlformats.org/officeDocument/2006/math">
                    <m:oMathParaPr>
                      <m:jc m:val="centerGroup"/>
                    </m:oMathParaPr>
                    <m:oMath xmlns:m="http://schemas.openxmlformats.org/officeDocument/2006/math">
                      <m:r>
                        <a:rPr lang="es-ES" i="1">
                          <a:latin typeface="Cambria Math"/>
                        </a:rPr>
                        <m:t>∑</m:t>
                      </m:r>
                      <m:sSub>
                        <m:sSubPr>
                          <m:ctrlPr>
                            <a:rPr lang="es-EC" i="1">
                              <a:latin typeface="Cambria Math"/>
                            </a:rPr>
                          </m:ctrlPr>
                        </m:sSubPr>
                        <m:e>
                          <m:r>
                            <a:rPr lang="es-ES" i="1">
                              <a:latin typeface="Cambria Math"/>
                            </a:rPr>
                            <m:t>𝑀</m:t>
                          </m:r>
                        </m:e>
                        <m:sub>
                          <m:r>
                            <a:rPr lang="es-ES" i="1">
                              <a:latin typeface="Cambria Math"/>
                            </a:rPr>
                            <m:t>𝑥</m:t>
                          </m:r>
                        </m:sub>
                      </m:sSub>
                      <m:r>
                        <a:rPr lang="es-ES" i="1">
                          <a:latin typeface="Cambria Math"/>
                        </a:rPr>
                        <m:t>=0</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𝑀𝑃</m:t>
                          </m:r>
                        </m:e>
                        <m:sub>
                          <m:r>
                            <a:rPr lang="es-ES" i="1">
                              <a:latin typeface="Cambria Math"/>
                            </a:rPr>
                            <m:t>𝑥</m:t>
                          </m:r>
                        </m:sub>
                      </m:sSub>
                      <m:r>
                        <a:rPr lang="es-ES" i="1">
                          <a:latin typeface="Cambria Math"/>
                        </a:rPr>
                        <m:t>=0          </m:t>
                      </m:r>
                    </m:oMath>
                  </m:oMathPara>
                </a14:m>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r>
                        <a:rPr lang="es-ES" i="1">
                          <a:latin typeface="Cambria Math"/>
                        </a:rPr>
                        <m:t>∑</m:t>
                      </m:r>
                      <m:sSub>
                        <m:sSubPr>
                          <m:ctrlPr>
                            <a:rPr lang="es-EC" i="1">
                              <a:latin typeface="Cambria Math"/>
                            </a:rPr>
                          </m:ctrlPr>
                        </m:sSubPr>
                        <m:e>
                          <m:r>
                            <a:rPr lang="es-ES" i="1">
                              <a:latin typeface="Cambria Math"/>
                            </a:rPr>
                            <m:t>𝑀</m:t>
                          </m:r>
                        </m:e>
                        <m:sub>
                          <m:r>
                            <a:rPr lang="es-ES" i="1">
                              <a:latin typeface="Cambria Math"/>
                            </a:rPr>
                            <m:t>𝑧</m:t>
                          </m:r>
                        </m:sub>
                      </m:sSub>
                      <m:r>
                        <a:rPr lang="es-ES" i="1">
                          <a:latin typeface="Cambria Math"/>
                        </a:rPr>
                        <m:t>=0</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𝑁</m:t>
                          </m:r>
                        </m:e>
                        <m:sub>
                          <m:r>
                            <a:rPr lang="es-ES" i="1">
                              <a:latin typeface="Cambria Math"/>
                            </a:rPr>
                            <m:t>𝐷𝑖𝑛</m:t>
                          </m:r>
                        </m:sub>
                      </m:sSub>
                      <m:r>
                        <a:rPr lang="es-ES" i="1">
                          <a:latin typeface="Cambria Math"/>
                        </a:rPr>
                        <m:t>∗</m:t>
                      </m:r>
                      <m:r>
                        <a:rPr lang="es-ES" i="1">
                          <a:latin typeface="Cambria Math"/>
                        </a:rPr>
                        <m:t>𝜇</m:t>
                      </m:r>
                      <m:r>
                        <a:rPr lang="es-ES" i="1">
                          <a:latin typeface="Cambria Math"/>
                        </a:rPr>
                        <m:t>𝑟</m:t>
                      </m:r>
                      <m:r>
                        <a:rPr lang="es-ES" i="1">
                          <a:latin typeface="Cambria Math"/>
                        </a:rPr>
                        <m:t>−</m:t>
                      </m:r>
                      <m:sSub>
                        <m:sSubPr>
                          <m:ctrlPr>
                            <a:rPr lang="es-EC" i="1">
                              <a:latin typeface="Cambria Math"/>
                            </a:rPr>
                          </m:ctrlPr>
                        </m:sSubPr>
                        <m:e>
                          <m:r>
                            <a:rPr lang="es-ES" i="1">
                              <a:latin typeface="Cambria Math"/>
                            </a:rPr>
                            <m:t>𝑅</m:t>
                          </m:r>
                        </m:e>
                        <m:sub>
                          <m:r>
                            <a:rPr lang="es-ES" i="1">
                              <a:latin typeface="Cambria Math"/>
                            </a:rPr>
                            <m:t>𝐿𝐿</m:t>
                          </m:r>
                        </m:sub>
                      </m:sSub>
                      <m:r>
                        <a:rPr lang="es-ES" i="1">
                          <a:latin typeface="Cambria Math"/>
                        </a:rPr>
                        <m:t>∗</m:t>
                      </m:r>
                      <m:sSub>
                        <m:sSubPr>
                          <m:ctrlPr>
                            <a:rPr lang="es-EC" i="1">
                              <a:latin typeface="Cambria Math"/>
                            </a:rPr>
                          </m:ctrlPr>
                        </m:sSubPr>
                        <m:e>
                          <m:r>
                            <a:rPr lang="es-ES" i="1">
                              <a:latin typeface="Cambria Math"/>
                            </a:rPr>
                            <m:t>𝐹𝑟</m:t>
                          </m:r>
                        </m:e>
                        <m:sub>
                          <m:r>
                            <a:rPr lang="es-ES" i="1">
                              <a:latin typeface="Cambria Math"/>
                            </a:rPr>
                            <m:t>𝐷𝑚𝑐</m:t>
                          </m:r>
                        </m:sub>
                      </m:sSub>
                      <m:r>
                        <a:rPr lang="es-ES" i="1">
                          <a:latin typeface="Cambria Math"/>
                        </a:rPr>
                        <m:t>=0          </m:t>
                      </m:r>
                    </m:oMath>
                  </m:oMathPara>
                </a14:m>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r>
                        <a:rPr lang="es-ES" i="1">
                          <a:latin typeface="Cambria Math"/>
                        </a:rPr>
                        <m:t>∑</m:t>
                      </m:r>
                      <m:sSub>
                        <m:sSubPr>
                          <m:ctrlPr>
                            <a:rPr lang="es-EC" i="1">
                              <a:latin typeface="Cambria Math"/>
                            </a:rPr>
                          </m:ctrlPr>
                        </m:sSubPr>
                        <m:e>
                          <m:r>
                            <a:rPr lang="es-ES" i="1">
                              <a:latin typeface="Cambria Math"/>
                            </a:rPr>
                            <m:t>𝑀</m:t>
                          </m:r>
                        </m:e>
                        <m:sub>
                          <m:r>
                            <a:rPr lang="es-ES" i="1">
                              <a:latin typeface="Cambria Math"/>
                            </a:rPr>
                            <m:t>𝑦</m:t>
                          </m:r>
                        </m:sub>
                      </m:sSub>
                      <m:r>
                        <a:rPr lang="es-ES" i="1">
                          <a:latin typeface="Cambria Math"/>
                        </a:rPr>
                        <m:t>=0</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m:t>
                          </m:r>
                          <m:sSub>
                            <m:sSubPr>
                              <m:ctrlPr>
                                <a:rPr lang="es-EC" i="1">
                                  <a:latin typeface="Cambria Math"/>
                                </a:rPr>
                              </m:ctrlPr>
                            </m:sSubPr>
                            <m:e>
                              <m:r>
                                <a:rPr lang="es-ES" i="1">
                                  <a:latin typeface="Cambria Math"/>
                                </a:rPr>
                                <m:t>𝑀</m:t>
                              </m:r>
                            </m:e>
                            <m:sub>
                              <m:r>
                                <a:rPr lang="es-ES" i="1">
                                  <a:latin typeface="Cambria Math"/>
                                </a:rPr>
                                <m:t>𝑑𝑚𝑐</m:t>
                              </m:r>
                              <m:d>
                                <m:dPr>
                                  <m:ctrlPr>
                                    <a:rPr lang="es-EC" i="1">
                                      <a:latin typeface="Cambria Math"/>
                                    </a:rPr>
                                  </m:ctrlPr>
                                </m:dPr>
                                <m:e>
                                  <m:r>
                                    <a:rPr lang="es-ES" i="1">
                                      <a:latin typeface="Cambria Math"/>
                                    </a:rPr>
                                    <m:t>𝛼</m:t>
                                  </m:r>
                                </m:e>
                              </m:d>
                            </m:sub>
                          </m:sSub>
                          <m:r>
                            <a:rPr lang="es-ES" i="1">
                              <a:latin typeface="Cambria Math"/>
                            </a:rPr>
                            <m:t>+</m:t>
                          </m:r>
                          <m:r>
                            <a:rPr lang="es-ES" i="1">
                              <a:latin typeface="Cambria Math"/>
                            </a:rPr>
                            <m:t>𝑐</m:t>
                          </m:r>
                        </m:e>
                        <m:sub>
                          <m:r>
                            <a:rPr lang="es-ES" i="1">
                              <a:latin typeface="Cambria Math"/>
                            </a:rPr>
                            <m:t>𝐹𝑒</m:t>
                          </m:r>
                        </m:sub>
                      </m:sSub>
                      <m:r>
                        <a:rPr lang="es-ES" i="1">
                          <a:latin typeface="Cambria Math"/>
                        </a:rPr>
                        <m:t>∗</m:t>
                      </m:r>
                      <m:sSub>
                        <m:sSubPr>
                          <m:ctrlPr>
                            <a:rPr lang="es-EC" i="1">
                              <a:latin typeface="Cambria Math"/>
                            </a:rPr>
                          </m:ctrlPr>
                        </m:sSubPr>
                        <m:e>
                          <m:r>
                            <a:rPr lang="es-ES" i="1">
                              <a:latin typeface="Cambria Math"/>
                            </a:rPr>
                            <m:t>𝐹𝑒</m:t>
                          </m:r>
                        </m:e>
                        <m:sub>
                          <m:r>
                            <a:rPr lang="es-ES" i="1">
                              <a:latin typeface="Cambria Math"/>
                            </a:rPr>
                            <m:t>𝑧</m:t>
                          </m:r>
                        </m:sub>
                      </m:sSub>
                      <m:r>
                        <a:rPr lang="es-ES" i="1">
                          <a:latin typeface="Cambria Math"/>
                        </a:rPr>
                        <m:t>+</m:t>
                      </m:r>
                      <m:sSub>
                        <m:sSubPr>
                          <m:ctrlPr>
                            <a:rPr lang="es-EC" i="1">
                              <a:latin typeface="Cambria Math"/>
                            </a:rPr>
                          </m:ctrlPr>
                        </m:sSubPr>
                        <m:e>
                          <m:r>
                            <a:rPr lang="es-ES" i="1">
                              <a:latin typeface="Cambria Math"/>
                            </a:rPr>
                            <m:t>𝑎</m:t>
                          </m:r>
                        </m:e>
                        <m:sub>
                          <m:r>
                            <a:rPr lang="es-ES" i="1">
                              <a:latin typeface="Cambria Math"/>
                            </a:rPr>
                            <m:t>𝐹𝑒</m:t>
                          </m:r>
                        </m:sub>
                      </m:sSub>
                      <m:r>
                        <a:rPr lang="es-ES" i="1">
                          <a:latin typeface="Cambria Math"/>
                        </a:rPr>
                        <m:t>∗</m:t>
                      </m:r>
                      <m:sSub>
                        <m:sSubPr>
                          <m:ctrlPr>
                            <a:rPr lang="es-EC" i="1">
                              <a:latin typeface="Cambria Math"/>
                            </a:rPr>
                          </m:ctrlPr>
                        </m:sSubPr>
                        <m:e>
                          <m:r>
                            <a:rPr lang="es-ES" i="1">
                              <a:latin typeface="Cambria Math"/>
                            </a:rPr>
                            <m:t>𝐹𝑒</m:t>
                          </m:r>
                        </m:e>
                        <m:sub>
                          <m:r>
                            <a:rPr lang="es-ES" i="1">
                              <a:latin typeface="Cambria Math"/>
                            </a:rPr>
                            <m:t>𝑥</m:t>
                          </m:r>
                        </m:sub>
                      </m:sSub>
                      <m:r>
                        <a:rPr lang="es-ES" i="1">
                          <a:latin typeface="Cambria Math"/>
                        </a:rPr>
                        <m:t>−</m:t>
                      </m:r>
                      <m:sSub>
                        <m:sSubPr>
                          <m:ctrlPr>
                            <a:rPr lang="es-EC" i="1">
                              <a:latin typeface="Cambria Math"/>
                            </a:rPr>
                          </m:ctrlPr>
                        </m:sSubPr>
                        <m:e>
                          <m:r>
                            <a:rPr lang="es-ES" i="1">
                              <a:latin typeface="Cambria Math"/>
                            </a:rPr>
                            <m:t>𝑅</m:t>
                          </m:r>
                        </m:e>
                        <m:sub>
                          <m:r>
                            <a:rPr lang="es-ES" i="1">
                              <a:latin typeface="Cambria Math"/>
                            </a:rPr>
                            <m:t>𝐿𝐿</m:t>
                          </m:r>
                        </m:sub>
                      </m:sSub>
                      <m:r>
                        <a:rPr lang="es-ES" i="1">
                          <a:latin typeface="Cambria Math"/>
                        </a:rPr>
                        <m:t>∗</m:t>
                      </m:r>
                      <m:sSub>
                        <m:sSubPr>
                          <m:ctrlPr>
                            <a:rPr lang="es-EC" i="1">
                              <a:latin typeface="Cambria Math"/>
                            </a:rPr>
                          </m:ctrlPr>
                        </m:sSubPr>
                        <m:e>
                          <m:r>
                            <a:rPr lang="es-ES" i="1">
                              <a:latin typeface="Cambria Math"/>
                            </a:rPr>
                            <m:t>𝐹𝑟</m:t>
                          </m:r>
                        </m:e>
                        <m:sub>
                          <m:r>
                            <a:rPr lang="es-ES" i="1">
                              <a:latin typeface="Cambria Math"/>
                            </a:rPr>
                            <m:t>𝐷𝑚𝑐</m:t>
                          </m:r>
                        </m:sub>
                      </m:sSub>
                      <m:r>
                        <a:rPr lang="es-ES" i="1">
                          <a:latin typeface="Cambria Math"/>
                        </a:rPr>
                        <m:t>=0          </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971600" y="546288"/>
                <a:ext cx="7560840" cy="5488426"/>
              </a:xfrm>
              <a:prstGeom prst="rect">
                <a:avLst/>
              </a:prstGeom>
              <a:blipFill rotWithShape="1">
                <a:blip r:embed="rId3"/>
                <a:stretch>
                  <a:fillRect l="-645" t="-556"/>
                </a:stretch>
              </a:blipFill>
            </p:spPr>
            <p:txBody>
              <a:bodyPr/>
              <a:lstStyle/>
              <a:p>
                <a:r>
                  <a:rPr lang="es-EC">
                    <a:noFill/>
                  </a:rPr>
                  <a:t> </a:t>
                </a:r>
              </a:p>
            </p:txBody>
          </p:sp>
        </mc:Fallback>
      </mc:AlternateContent>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786377" y="764704"/>
                <a:ext cx="7776864" cy="2909258"/>
              </a:xfrm>
              <a:prstGeom prst="rect">
                <a:avLst/>
              </a:prstGeom>
            </p:spPr>
            <p:txBody>
              <a:bodyPr wrap="square">
                <a:spAutoFit/>
              </a:bodyPr>
              <a:lstStyle/>
              <a:p>
                <a:r>
                  <a:rPr lang="es-ES" dirty="0"/>
                  <a:t>La Ecuación Resultante es:</a:t>
                </a:r>
                <a:endParaRPr lang="es-EC" dirty="0"/>
              </a:p>
              <a:p>
                <a:pPr/>
                <a14:m>
                  <m:oMathPara xmlns:m="http://schemas.openxmlformats.org/officeDocument/2006/math">
                    <m:oMathParaPr>
                      <m:jc m:val="centerGroup"/>
                    </m:oMathParaPr>
                    <m:oMath xmlns:m="http://schemas.openxmlformats.org/officeDocument/2006/math">
                      <m:r>
                        <a:rPr lang="es-ES" i="1">
                          <a:latin typeface="Cambria Math"/>
                        </a:rPr>
                        <m:t>𝐹𝑒</m:t>
                      </m:r>
                      <m:r>
                        <a:rPr lang="es-ES" i="1">
                          <a:latin typeface="Cambria Math"/>
                        </a:rPr>
                        <m:t>=</m:t>
                      </m:r>
                      <m:f>
                        <m:fPr>
                          <m:ctrlPr>
                            <a:rPr lang="es-EC" i="1">
                              <a:latin typeface="Cambria Math"/>
                            </a:rPr>
                          </m:ctrlPr>
                        </m:fPr>
                        <m:num>
                          <m:sSub>
                            <m:sSubPr>
                              <m:ctrlPr>
                                <a:rPr lang="es-EC" i="1">
                                  <a:latin typeface="Cambria Math"/>
                                </a:rPr>
                              </m:ctrlPr>
                            </m:sSubPr>
                            <m:e>
                              <m:r>
                                <a:rPr lang="es-ES" i="1">
                                  <a:latin typeface="Cambria Math"/>
                                </a:rPr>
                                <m:t>𝑅</m:t>
                              </m:r>
                            </m:e>
                            <m:sub>
                              <m:r>
                                <a:rPr lang="es-ES" i="1">
                                  <a:latin typeface="Cambria Math"/>
                                </a:rPr>
                                <m:t>𝐿𝐿</m:t>
                              </m:r>
                            </m:sub>
                          </m:sSub>
                          <m:r>
                            <a:rPr lang="es-ES" i="1">
                              <a:latin typeface="Cambria Math"/>
                            </a:rPr>
                            <m:t>∗</m:t>
                          </m:r>
                          <m:sSub>
                            <m:sSubPr>
                              <m:ctrlPr>
                                <a:rPr lang="es-EC" i="1">
                                  <a:latin typeface="Cambria Math"/>
                                </a:rPr>
                              </m:ctrlPr>
                            </m:sSubPr>
                            <m:e>
                              <m:r>
                                <a:rPr lang="es-ES" i="1">
                                  <a:latin typeface="Cambria Math"/>
                                </a:rPr>
                                <m:t>𝑁</m:t>
                              </m:r>
                            </m:e>
                            <m:sub>
                              <m:r>
                                <a:rPr lang="es-ES" i="1">
                                  <a:latin typeface="Cambria Math"/>
                                </a:rPr>
                                <m:t>𝐷𝑖𝑛</m:t>
                              </m:r>
                            </m:sub>
                          </m:sSub>
                          <m:r>
                            <a:rPr lang="es-ES" i="1">
                              <a:latin typeface="Cambria Math"/>
                            </a:rPr>
                            <m:t>∗</m:t>
                          </m:r>
                          <m:sSub>
                            <m:sSubPr>
                              <m:ctrlPr>
                                <a:rPr lang="es-EC" i="1">
                                  <a:latin typeface="Cambria Math"/>
                                </a:rPr>
                              </m:ctrlPr>
                            </m:sSubPr>
                            <m:e>
                              <m:r>
                                <a:rPr lang="es-ES" i="1">
                                  <a:latin typeface="Cambria Math"/>
                                </a:rPr>
                                <m:t>𝜇</m:t>
                              </m:r>
                            </m:e>
                            <m:sub>
                              <m:r>
                                <a:rPr lang="es-ES" i="1">
                                  <a:latin typeface="Cambria Math"/>
                                </a:rPr>
                                <m:t>𝐷𝑚𝑐</m:t>
                              </m:r>
                            </m:sub>
                          </m:sSub>
                          <m:r>
                            <a:rPr lang="es-ES" i="1">
                              <a:latin typeface="Cambria Math"/>
                            </a:rPr>
                            <m:t>+</m:t>
                          </m:r>
                          <m:sSub>
                            <m:sSubPr>
                              <m:ctrlPr>
                                <a:rPr lang="es-EC" i="1">
                                  <a:latin typeface="Cambria Math"/>
                                </a:rPr>
                              </m:ctrlPr>
                            </m:sSubPr>
                            <m:e>
                              <m:r>
                                <a:rPr lang="es-ES" i="1">
                                  <a:latin typeface="Cambria Math"/>
                                </a:rPr>
                                <m:t>𝑀</m:t>
                              </m:r>
                            </m:e>
                            <m:sub>
                              <m:r>
                                <a:rPr lang="es-ES" i="1">
                                  <a:latin typeface="Cambria Math"/>
                                </a:rPr>
                                <m:t>𝑑𝑚𝑐</m:t>
                              </m:r>
                              <m:d>
                                <m:dPr>
                                  <m:ctrlPr>
                                    <a:rPr lang="es-EC" i="1">
                                      <a:latin typeface="Cambria Math"/>
                                    </a:rPr>
                                  </m:ctrlPr>
                                </m:dPr>
                                <m:e>
                                  <m:r>
                                    <a:rPr lang="es-ES" i="1">
                                      <a:latin typeface="Cambria Math"/>
                                    </a:rPr>
                                    <m:t>𝛼</m:t>
                                  </m:r>
                                </m:e>
                              </m:d>
                            </m:sub>
                          </m:sSub>
                        </m:num>
                        <m:den>
                          <m:sSub>
                            <m:sSubPr>
                              <m:ctrlPr>
                                <a:rPr lang="es-EC" i="1">
                                  <a:latin typeface="Cambria Math"/>
                                </a:rPr>
                              </m:ctrlPr>
                            </m:sSubPr>
                            <m:e>
                              <m:r>
                                <a:rPr lang="es-ES" i="1">
                                  <a:latin typeface="Cambria Math"/>
                                </a:rPr>
                                <m:t>𝑎</m:t>
                              </m:r>
                            </m:e>
                            <m:sub>
                              <m:r>
                                <a:rPr lang="es-ES" i="1">
                                  <a:latin typeface="Cambria Math"/>
                                </a:rPr>
                                <m:t>𝐹𝑒</m:t>
                              </m:r>
                            </m:sub>
                          </m:sSub>
                          <m:r>
                            <a:rPr lang="es-ES" i="1">
                              <a:latin typeface="Cambria Math"/>
                            </a:rPr>
                            <m:t>∗</m:t>
                          </m:r>
                          <m:func>
                            <m:funcPr>
                              <m:ctrlPr>
                                <a:rPr lang="es-EC" i="1">
                                  <a:latin typeface="Cambria Math"/>
                                </a:rPr>
                              </m:ctrlPr>
                            </m:funcPr>
                            <m:fName>
                              <m:r>
                                <m:rPr>
                                  <m:sty m:val="p"/>
                                </m:rPr>
                                <a:rPr lang="es-ES">
                                  <a:latin typeface="Cambria Math"/>
                                </a:rPr>
                                <m:t>sin</m:t>
                              </m:r>
                            </m:fName>
                            <m:e>
                              <m:r>
                                <a:rPr lang="es-ES" i="1">
                                  <a:latin typeface="Cambria Math"/>
                                </a:rPr>
                                <m:t>2∝</m:t>
                              </m:r>
                            </m:e>
                          </m:func>
                        </m:den>
                      </m:f>
                    </m:oMath>
                  </m:oMathPara>
                </a14:m>
                <a:endParaRPr lang="es-EC" dirty="0"/>
              </a:p>
              <a:p>
                <a:r>
                  <a:rPr lang="es-ES" dirty="0"/>
                  <a:t> </a:t>
                </a:r>
                <a:endParaRPr lang="es-EC" dirty="0"/>
              </a:p>
              <a:p>
                <a:r>
                  <a:rPr lang="es-ES" dirty="0"/>
                  <a:t>     Reemplazando los valores de la Ecuación con:</a:t>
                </a:r>
                <a:endParaRPr lang="es-EC" dirty="0"/>
              </a:p>
              <a:p>
                <a:r>
                  <a:rPr lang="es-ES" dirty="0"/>
                  <a:t> </a:t>
                </a:r>
                <a:endParaRPr lang="es-EC" dirty="0"/>
              </a:p>
              <a:p>
                <a:pPr lvl="0"/>
                <a:r>
                  <a:rPr lang="es-EC" dirty="0" smtClean="0"/>
                  <a:t>	</a:t>
                </a:r>
                <a14:m>
                  <m:oMath xmlns:m="http://schemas.openxmlformats.org/officeDocument/2006/math">
                    <m:sSub>
                      <m:sSubPr>
                        <m:ctrlPr>
                          <a:rPr lang="es-EC" i="1">
                            <a:latin typeface="Cambria Math"/>
                          </a:rPr>
                        </m:ctrlPr>
                      </m:sSubPr>
                      <m:e>
                        <m:r>
                          <a:rPr lang="es-ES" i="1">
                            <a:latin typeface="Cambria Math"/>
                          </a:rPr>
                          <m:t>𝑅</m:t>
                        </m:r>
                      </m:e>
                      <m:sub>
                        <m:r>
                          <a:rPr lang="es-ES" i="1">
                            <a:latin typeface="Cambria Math"/>
                          </a:rPr>
                          <m:t>𝐿𝐿</m:t>
                        </m:r>
                      </m:sub>
                    </m:sSub>
                    <m:r>
                      <a:rPr lang="es-ES" i="1">
                        <a:latin typeface="Cambria Math"/>
                      </a:rPr>
                      <m:t>=0,35 </m:t>
                    </m:r>
                    <m:r>
                      <a:rPr lang="es-ES" i="1">
                        <a:latin typeface="Cambria Math"/>
                      </a:rPr>
                      <m:t>𝑚</m:t>
                    </m:r>
                  </m:oMath>
                </a14:m>
                <a:endParaRPr lang="es-EC" dirty="0"/>
              </a:p>
              <a:p>
                <a:pPr lvl="0"/>
                <a:r>
                  <a:rPr lang="es-EC" dirty="0" smtClean="0"/>
                  <a:t>	</a:t>
                </a:r>
                <a14:m>
                  <m:oMath xmlns:m="http://schemas.openxmlformats.org/officeDocument/2006/math">
                    <m:sSub>
                      <m:sSubPr>
                        <m:ctrlPr>
                          <a:rPr lang="es-EC" i="1">
                            <a:latin typeface="Cambria Math"/>
                          </a:rPr>
                        </m:ctrlPr>
                      </m:sSubPr>
                      <m:e>
                        <m:r>
                          <a:rPr lang="es-ES" i="1">
                            <a:latin typeface="Cambria Math"/>
                          </a:rPr>
                          <m:t>𝜇</m:t>
                        </m:r>
                      </m:e>
                      <m:sub>
                        <m:r>
                          <a:rPr lang="es-ES" i="1">
                            <a:latin typeface="Cambria Math"/>
                          </a:rPr>
                          <m:t>𝐸𝑠𝑡</m:t>
                        </m:r>
                      </m:sub>
                    </m:sSub>
                    <m:r>
                      <a:rPr lang="es-ES" i="1">
                        <a:latin typeface="Cambria Math"/>
                      </a:rPr>
                      <m:t>=0,5</m:t>
                    </m:r>
                  </m:oMath>
                </a14:m>
                <a:endParaRPr lang="es-EC" dirty="0"/>
              </a:p>
              <a:p>
                <a:pPr lvl="0"/>
                <a:r>
                  <a:rPr lang="es-EC" dirty="0" smtClean="0"/>
                  <a:t>	</a:t>
                </a:r>
                <a14:m>
                  <m:oMath xmlns:m="http://schemas.openxmlformats.org/officeDocument/2006/math">
                    <m:sSub>
                      <m:sSubPr>
                        <m:ctrlPr>
                          <a:rPr lang="es-EC" i="1">
                            <a:latin typeface="Cambria Math"/>
                          </a:rPr>
                        </m:ctrlPr>
                      </m:sSubPr>
                      <m:e>
                        <m:r>
                          <a:rPr lang="es-ES" i="1">
                            <a:latin typeface="Cambria Math"/>
                          </a:rPr>
                          <m:t>𝑁</m:t>
                        </m:r>
                      </m:e>
                      <m:sub>
                        <m:r>
                          <a:rPr lang="es-ES" i="1">
                            <a:latin typeface="Cambria Math"/>
                          </a:rPr>
                          <m:t>𝐷𝑖𝑛</m:t>
                        </m:r>
                      </m:sub>
                    </m:sSub>
                    <m:r>
                      <a:rPr lang="es-ES" i="1">
                        <a:latin typeface="Cambria Math"/>
                      </a:rPr>
                      <m:t>=24997,12 </m:t>
                    </m:r>
                    <m:r>
                      <a:rPr lang="es-ES" i="1">
                        <a:latin typeface="Cambria Math"/>
                      </a:rPr>
                      <m:t>𝑁</m:t>
                    </m:r>
                  </m:oMath>
                </a14:m>
                <a:endParaRPr lang="es-EC" dirty="0"/>
              </a:p>
              <a:p>
                <a:pPr lvl="0"/>
                <a:r>
                  <a:rPr lang="es-EC" dirty="0" smtClean="0"/>
                  <a:t>	</a:t>
                </a:r>
                <a14:m>
                  <m:oMath xmlns:m="http://schemas.openxmlformats.org/officeDocument/2006/math">
                    <m:sSub>
                      <m:sSubPr>
                        <m:ctrlPr>
                          <a:rPr lang="es-EC" i="1">
                            <a:latin typeface="Cambria Math"/>
                          </a:rPr>
                        </m:ctrlPr>
                      </m:sSubPr>
                      <m:e>
                        <m:r>
                          <a:rPr lang="es-ES" i="1">
                            <a:latin typeface="Cambria Math"/>
                          </a:rPr>
                          <m:t>𝑎</m:t>
                        </m:r>
                      </m:e>
                      <m:sub>
                        <m:r>
                          <a:rPr lang="es-ES" i="1">
                            <a:latin typeface="Cambria Math"/>
                          </a:rPr>
                          <m:t>𝐹𝑒</m:t>
                        </m:r>
                      </m:sub>
                    </m:sSub>
                    <m:r>
                      <a:rPr lang="es-ES" i="1">
                        <a:latin typeface="Cambria Math"/>
                      </a:rPr>
                      <m:t>=0,13 </m:t>
                    </m:r>
                    <m:r>
                      <a:rPr lang="es-ES" i="1">
                        <a:latin typeface="Cambria Math"/>
                      </a:rPr>
                      <m:t>𝑚</m:t>
                    </m:r>
                  </m:oMath>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786377" y="764704"/>
                <a:ext cx="7776864" cy="2909258"/>
              </a:xfrm>
              <a:prstGeom prst="rect">
                <a:avLst/>
              </a:prstGeom>
              <a:blipFill rotWithShape="1">
                <a:blip r:embed="rId3"/>
                <a:stretch>
                  <a:fillRect l="-705" t="-1046"/>
                </a:stretch>
              </a:blipFill>
            </p:spPr>
            <p:txBody>
              <a:bodyPr/>
              <a:lstStyle/>
              <a:p>
                <a:r>
                  <a:rPr lang="es-EC">
                    <a:noFill/>
                  </a:rPr>
                  <a:t> </a:t>
                </a:r>
              </a:p>
            </p:txBody>
          </p:sp>
        </mc:Fallback>
      </mc:AlternateContent>
      <p:graphicFrame>
        <p:nvGraphicFramePr>
          <p:cNvPr id="4" name="3 Gráfico"/>
          <p:cNvGraphicFramePr/>
          <p:nvPr>
            <p:extLst>
              <p:ext uri="{D42A27DB-BD31-4B8C-83A1-F6EECF244321}">
                <p14:modId xmlns:p14="http://schemas.microsoft.com/office/powerpoint/2010/main" val="3639264436"/>
              </p:ext>
            </p:extLst>
          </p:nvPr>
        </p:nvGraphicFramePr>
        <p:xfrm>
          <a:off x="1187624" y="3861048"/>
          <a:ext cx="6696744" cy="20733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935595" y="980728"/>
            <a:ext cx="7272808" cy="523220"/>
          </a:xfrm>
          <a:prstGeom prst="rect">
            <a:avLst/>
          </a:prstGeom>
        </p:spPr>
        <p:txBody>
          <a:bodyPr wrap="square">
            <a:spAutoFit/>
          </a:bodyPr>
          <a:lstStyle/>
          <a:p>
            <a:pPr lvl="1"/>
            <a:r>
              <a:rPr lang="es-ES" sz="2800" b="1" dirty="0"/>
              <a:t>RESUMEN ANÁLISIS ESTÁTICO Y DINÁMICO.</a:t>
            </a:r>
            <a:endParaRPr lang="es-EC" sz="2800" b="1"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328862" y="1914524"/>
            <a:ext cx="4486275" cy="1514475"/>
          </a:xfrm>
          <a:prstGeom prst="rect">
            <a:avLst/>
          </a:prstGeom>
          <a:noFill/>
          <a:ln>
            <a:noFill/>
          </a:ln>
        </p:spPr>
      </p:pic>
      <p:sp>
        <p:nvSpPr>
          <p:cNvPr id="5" name="4 Rectángulo"/>
          <p:cNvSpPr/>
          <p:nvPr/>
        </p:nvSpPr>
        <p:spPr>
          <a:xfrm>
            <a:off x="827584" y="3613666"/>
            <a:ext cx="7560840" cy="646331"/>
          </a:xfrm>
          <a:prstGeom prst="rect">
            <a:avLst/>
          </a:prstGeom>
        </p:spPr>
        <p:txBody>
          <a:bodyPr wrap="square">
            <a:spAutoFit/>
          </a:bodyPr>
          <a:lstStyle/>
          <a:p>
            <a:r>
              <a:rPr lang="es-ES" dirty="0"/>
              <a:t>En la que se aprecia la variación de la normal que actúa sobre el neumático en las distintas condiciones analizadas</a:t>
            </a:r>
            <a:endParaRPr lang="es-EC" dirty="0"/>
          </a:p>
        </p:txBody>
      </p:sp>
      <p:sp>
        <p:nvSpPr>
          <p:cNvPr id="6" name="5 Rectángulo"/>
          <p:cNvSpPr/>
          <p:nvPr/>
        </p:nvSpPr>
        <p:spPr>
          <a:xfrm>
            <a:off x="827584" y="4509120"/>
            <a:ext cx="7560840" cy="923330"/>
          </a:xfrm>
          <a:prstGeom prst="rect">
            <a:avLst/>
          </a:prstGeom>
        </p:spPr>
        <p:txBody>
          <a:bodyPr wrap="square">
            <a:spAutoFit/>
          </a:bodyPr>
          <a:lstStyle/>
          <a:p>
            <a:r>
              <a:rPr lang="es-ES" dirty="0"/>
              <a:t>La diferencia entre las fuerzas dinámica y estáticas radica en el coeficiente de rozamiento por lo cual se concluye que el valor estático sirve para los cálculos del </a:t>
            </a:r>
            <a:r>
              <a:rPr lang="es-ES" dirty="0" smtClean="0"/>
              <a:t>sistema.</a:t>
            </a:r>
            <a:endParaRPr lang="es-EC" dirty="0"/>
          </a:p>
        </p:txBody>
      </p:sp>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2227831" y="673532"/>
            <a:ext cx="4688335" cy="523220"/>
          </a:xfrm>
          <a:prstGeom prst="rect">
            <a:avLst/>
          </a:prstGeom>
        </p:spPr>
        <p:txBody>
          <a:bodyPr wrap="none">
            <a:spAutoFit/>
          </a:bodyPr>
          <a:lstStyle/>
          <a:p>
            <a:r>
              <a:rPr lang="es-ES" sz="2800" b="1" dirty="0"/>
              <a:t>VERIFICACIÓN DE GEOMETRÍA</a:t>
            </a:r>
            <a:endParaRPr lang="es-EC" sz="2800" dirty="0"/>
          </a:p>
        </p:txBody>
      </p:sp>
      <p:sp>
        <p:nvSpPr>
          <p:cNvPr id="4" name="3 Rectángulo"/>
          <p:cNvSpPr/>
          <p:nvPr/>
        </p:nvSpPr>
        <p:spPr>
          <a:xfrm>
            <a:off x="683568" y="1340768"/>
            <a:ext cx="8136904" cy="1200329"/>
          </a:xfrm>
          <a:prstGeom prst="rect">
            <a:avLst/>
          </a:prstGeom>
        </p:spPr>
        <p:txBody>
          <a:bodyPr wrap="square">
            <a:spAutoFit/>
          </a:bodyPr>
          <a:lstStyle/>
          <a:p>
            <a:r>
              <a:rPr lang="es-ES" dirty="0"/>
              <a:t>Al observar el comportamiento de un vehículo interactuando en una curva, fácilmente se determina que la rueda que va por dentro de la curva debe girar más rápido que la que lo hace por fuera, por el hecho de que debe recorrer una menor distancia en el mismo tiempo.</a:t>
            </a:r>
            <a:endParaRPr lang="es-EC" dirty="0"/>
          </a:p>
        </p:txBody>
      </p:sp>
      <p:sp>
        <p:nvSpPr>
          <p:cNvPr id="5" name="4 Rectángulo"/>
          <p:cNvSpPr/>
          <p:nvPr/>
        </p:nvSpPr>
        <p:spPr>
          <a:xfrm>
            <a:off x="683568" y="2690336"/>
            <a:ext cx="8136904" cy="923330"/>
          </a:xfrm>
          <a:prstGeom prst="rect">
            <a:avLst/>
          </a:prstGeom>
        </p:spPr>
        <p:txBody>
          <a:bodyPr wrap="square">
            <a:spAutoFit/>
          </a:bodyPr>
          <a:lstStyle/>
          <a:p>
            <a:r>
              <a:rPr lang="es-ES" dirty="0"/>
              <a:t> Para que el sistema se comporte del modo mencionado debe cumplir con la condición de que la prolongación del eje de cada rueda delantera debe intersecar a la prolongación del eje trasero en un mismo punto</a:t>
            </a:r>
            <a:endParaRPr lang="es-EC" dirty="0"/>
          </a:p>
        </p:txBody>
      </p:sp>
      <p:pic>
        <p:nvPicPr>
          <p:cNvPr id="6" name="5 Imagen"/>
          <p:cNvPicPr/>
          <p:nvPr/>
        </p:nvPicPr>
        <p:blipFill>
          <a:blip r:embed="rId3"/>
          <a:stretch>
            <a:fillRect/>
          </a:stretch>
        </p:blipFill>
        <p:spPr>
          <a:xfrm>
            <a:off x="2500310" y="3861048"/>
            <a:ext cx="4143375" cy="1724025"/>
          </a:xfrm>
          <a:prstGeom prst="rect">
            <a:avLst/>
          </a:prstGeom>
        </p:spPr>
      </p:pic>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827584" y="1011223"/>
                <a:ext cx="7704856" cy="3900811"/>
              </a:xfrm>
              <a:prstGeom prst="rect">
                <a:avLst/>
              </a:prstGeom>
            </p:spPr>
            <p:txBody>
              <a:bodyPr wrap="square">
                <a:spAutoFit/>
              </a:bodyPr>
              <a:lstStyle/>
              <a:p>
                <a:r>
                  <a:rPr lang="es-ES" dirty="0"/>
                  <a:t>Al analizar los triángulos, se puede despejar la relación que existe entre los ángulos </a:t>
                </a:r>
                <a14:m>
                  <m:oMath xmlns:m="http://schemas.openxmlformats.org/officeDocument/2006/math">
                    <m:sSub>
                      <m:sSubPr>
                        <m:ctrlPr>
                          <a:rPr lang="es-EC" i="1">
                            <a:latin typeface="Cambria Math"/>
                          </a:rPr>
                        </m:ctrlPr>
                      </m:sSubPr>
                      <m:e>
                        <m:r>
                          <a:rPr lang="es-ES" i="1">
                            <a:latin typeface="Cambria Math"/>
                          </a:rPr>
                          <m:t>𝛿</m:t>
                        </m:r>
                      </m:e>
                      <m:sub>
                        <m:r>
                          <a:rPr lang="es-ES" i="1">
                            <a:latin typeface="Cambria Math"/>
                          </a:rPr>
                          <m:t>𝑜</m:t>
                        </m:r>
                      </m:sub>
                    </m:sSub>
                    <m:r>
                      <a:rPr lang="es-ES" i="1">
                        <a:latin typeface="Cambria Math"/>
                      </a:rPr>
                      <m:t> </m:t>
                    </m:r>
                    <m:r>
                      <a:rPr lang="es-ES" i="1">
                        <a:latin typeface="Cambria Math"/>
                      </a:rPr>
                      <m:t>𝑦</m:t>
                    </m:r>
                    <m:r>
                      <a:rPr lang="es-ES" i="1">
                        <a:latin typeface="Cambria Math"/>
                      </a:rPr>
                      <m:t> </m:t>
                    </m:r>
                    <m:sSub>
                      <m:sSubPr>
                        <m:ctrlPr>
                          <a:rPr lang="es-EC" i="1">
                            <a:latin typeface="Cambria Math"/>
                          </a:rPr>
                        </m:ctrlPr>
                      </m:sSubPr>
                      <m:e>
                        <m:r>
                          <a:rPr lang="es-ES" i="1">
                            <a:latin typeface="Cambria Math"/>
                          </a:rPr>
                          <m:t>𝛿</m:t>
                        </m:r>
                      </m:e>
                      <m:sub>
                        <m:r>
                          <a:rPr lang="es-ES" i="1">
                            <a:latin typeface="Cambria Math"/>
                          </a:rPr>
                          <m:t>𝑖</m:t>
                        </m:r>
                      </m:sub>
                    </m:sSub>
                  </m:oMath>
                </a14:m>
                <a:r>
                  <a:rPr lang="es-ES" dirty="0"/>
                  <a:t>, siendo esta:</a:t>
                </a:r>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𝛿</m:t>
                          </m:r>
                        </m:e>
                        <m:sub>
                          <m:r>
                            <a:rPr lang="es-ES" i="1">
                              <a:latin typeface="Cambria Math"/>
                            </a:rPr>
                            <m:t>𝑜</m:t>
                          </m:r>
                        </m:sub>
                      </m:sSub>
                      <m:r>
                        <a:rPr lang="es-ES" i="1">
                          <a:latin typeface="Cambria Math"/>
                        </a:rPr>
                        <m:t>=</m:t>
                      </m:r>
                      <m:func>
                        <m:funcPr>
                          <m:ctrlPr>
                            <a:rPr lang="es-EC" i="1">
                              <a:latin typeface="Cambria Math"/>
                            </a:rPr>
                          </m:ctrlPr>
                        </m:funcPr>
                        <m:fName>
                          <m:sSup>
                            <m:sSupPr>
                              <m:ctrlPr>
                                <a:rPr lang="es-EC" i="1">
                                  <a:latin typeface="Cambria Math"/>
                                </a:rPr>
                              </m:ctrlPr>
                            </m:sSupPr>
                            <m:e>
                              <m:r>
                                <m:rPr>
                                  <m:sty m:val="p"/>
                                </m:rPr>
                                <a:rPr lang="es-ES">
                                  <a:latin typeface="Cambria Math"/>
                                </a:rPr>
                                <m:t>tan</m:t>
                              </m:r>
                            </m:e>
                            <m:sup>
                              <m:r>
                                <a:rPr lang="es-ES" i="1">
                                  <a:latin typeface="Cambria Math"/>
                                </a:rPr>
                                <m:t>−1</m:t>
                              </m:r>
                            </m:sup>
                          </m:sSup>
                        </m:fName>
                        <m:e>
                          <m:f>
                            <m:fPr>
                              <m:ctrlPr>
                                <a:rPr lang="es-EC" i="1">
                                  <a:latin typeface="Cambria Math"/>
                                </a:rPr>
                              </m:ctrlPr>
                            </m:fPr>
                            <m:num>
                              <m:r>
                                <a:rPr lang="es-ES" i="1">
                                  <a:latin typeface="Cambria Math"/>
                                </a:rPr>
                                <m:t>𝐿</m:t>
                              </m:r>
                            </m:num>
                            <m:den>
                              <m:sSub>
                                <m:sSubPr>
                                  <m:ctrlPr>
                                    <a:rPr lang="es-EC" i="1">
                                      <a:latin typeface="Cambria Math"/>
                                    </a:rPr>
                                  </m:ctrlPr>
                                </m:sSubPr>
                                <m:e>
                                  <m:r>
                                    <a:rPr lang="es-ES" i="1">
                                      <a:latin typeface="Cambria Math"/>
                                    </a:rPr>
                                    <m:t>𝑅</m:t>
                                  </m:r>
                                </m:e>
                                <m:sub>
                                  <m:r>
                                    <a:rPr lang="es-ES" i="1">
                                      <a:latin typeface="Cambria Math"/>
                                    </a:rPr>
                                    <m:t>𝑜</m:t>
                                  </m:r>
                                </m:sub>
                              </m:sSub>
                              <m:r>
                                <a:rPr lang="es-ES" i="1">
                                  <a:latin typeface="Cambria Math"/>
                                </a:rPr>
                                <m:t>+</m:t>
                              </m:r>
                              <m:f>
                                <m:fPr>
                                  <m:type m:val="skw"/>
                                  <m:ctrlPr>
                                    <a:rPr lang="es-EC" i="1">
                                      <a:latin typeface="Cambria Math"/>
                                    </a:rPr>
                                  </m:ctrlPr>
                                </m:fPr>
                                <m:num>
                                  <m:r>
                                    <a:rPr lang="es-ES" i="1">
                                      <a:latin typeface="Cambria Math"/>
                                    </a:rPr>
                                    <m:t>𝐵</m:t>
                                  </m:r>
                                </m:num>
                                <m:den>
                                  <m:r>
                                    <a:rPr lang="es-ES" i="1">
                                      <a:latin typeface="Cambria Math"/>
                                    </a:rPr>
                                    <m:t>2</m:t>
                                  </m:r>
                                </m:den>
                              </m:f>
                            </m:den>
                          </m:f>
                        </m:e>
                      </m:func>
                      <m:r>
                        <a:rPr lang="es-ES" i="1">
                          <a:latin typeface="Cambria Math"/>
                        </a:rPr>
                        <m:t>≅</m:t>
                      </m:r>
                      <m:f>
                        <m:fPr>
                          <m:ctrlPr>
                            <a:rPr lang="es-EC" i="1">
                              <a:latin typeface="Cambria Math"/>
                            </a:rPr>
                          </m:ctrlPr>
                        </m:fPr>
                        <m:num>
                          <m:r>
                            <a:rPr lang="es-ES" i="1">
                              <a:latin typeface="Cambria Math"/>
                            </a:rPr>
                            <m:t>𝐿</m:t>
                          </m:r>
                        </m:num>
                        <m:den>
                          <m:sSub>
                            <m:sSubPr>
                              <m:ctrlPr>
                                <a:rPr lang="es-EC" i="1">
                                  <a:latin typeface="Cambria Math"/>
                                </a:rPr>
                              </m:ctrlPr>
                            </m:sSubPr>
                            <m:e>
                              <m:r>
                                <a:rPr lang="es-ES" i="1">
                                  <a:latin typeface="Cambria Math"/>
                                </a:rPr>
                                <m:t>𝑅</m:t>
                              </m:r>
                            </m:e>
                            <m:sub>
                              <m:r>
                                <a:rPr lang="es-ES" i="1">
                                  <a:latin typeface="Cambria Math"/>
                                </a:rPr>
                                <m:t>𝑜</m:t>
                              </m:r>
                            </m:sub>
                          </m:sSub>
                          <m:r>
                            <a:rPr lang="es-ES" i="1">
                              <a:latin typeface="Cambria Math"/>
                            </a:rPr>
                            <m:t>+</m:t>
                          </m:r>
                          <m:f>
                            <m:fPr>
                              <m:type m:val="skw"/>
                              <m:ctrlPr>
                                <a:rPr lang="es-EC" i="1">
                                  <a:latin typeface="Cambria Math"/>
                                </a:rPr>
                              </m:ctrlPr>
                            </m:fPr>
                            <m:num>
                              <m:r>
                                <a:rPr lang="es-ES" i="1">
                                  <a:latin typeface="Cambria Math"/>
                                </a:rPr>
                                <m:t>𝐵</m:t>
                              </m:r>
                            </m:num>
                            <m:den>
                              <m:r>
                                <a:rPr lang="es-ES" i="1">
                                  <a:latin typeface="Cambria Math"/>
                                </a:rPr>
                                <m:t>2</m:t>
                              </m:r>
                            </m:den>
                          </m:f>
                        </m:den>
                      </m:f>
                      <m:r>
                        <a:rPr lang="es-ES" i="1">
                          <a:latin typeface="Cambria Math"/>
                        </a:rPr>
                        <m:t> </m:t>
                      </m:r>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𝛿</m:t>
                          </m:r>
                        </m:e>
                        <m:sub>
                          <m:r>
                            <a:rPr lang="es-ES" i="1">
                              <a:latin typeface="Cambria Math"/>
                            </a:rPr>
                            <m:t>𝑖</m:t>
                          </m:r>
                        </m:sub>
                      </m:sSub>
                      <m:r>
                        <a:rPr lang="es-ES" i="1">
                          <a:latin typeface="Cambria Math"/>
                        </a:rPr>
                        <m:t>=</m:t>
                      </m:r>
                      <m:func>
                        <m:funcPr>
                          <m:ctrlPr>
                            <a:rPr lang="es-EC" i="1">
                              <a:latin typeface="Cambria Math"/>
                            </a:rPr>
                          </m:ctrlPr>
                        </m:funcPr>
                        <m:fName>
                          <m:sSup>
                            <m:sSupPr>
                              <m:ctrlPr>
                                <a:rPr lang="es-EC" i="1">
                                  <a:latin typeface="Cambria Math"/>
                                </a:rPr>
                              </m:ctrlPr>
                            </m:sSupPr>
                            <m:e>
                              <m:r>
                                <m:rPr>
                                  <m:sty m:val="p"/>
                                </m:rPr>
                                <a:rPr lang="es-ES">
                                  <a:latin typeface="Cambria Math"/>
                                </a:rPr>
                                <m:t>tan</m:t>
                              </m:r>
                            </m:e>
                            <m:sup>
                              <m:r>
                                <a:rPr lang="es-ES" i="1">
                                  <a:latin typeface="Cambria Math"/>
                                </a:rPr>
                                <m:t>−1</m:t>
                              </m:r>
                            </m:sup>
                          </m:sSup>
                        </m:fName>
                        <m:e>
                          <m:f>
                            <m:fPr>
                              <m:ctrlPr>
                                <a:rPr lang="es-EC" i="1">
                                  <a:latin typeface="Cambria Math"/>
                                </a:rPr>
                              </m:ctrlPr>
                            </m:fPr>
                            <m:num>
                              <m:r>
                                <a:rPr lang="es-ES" i="1">
                                  <a:latin typeface="Cambria Math"/>
                                </a:rPr>
                                <m:t>𝐿</m:t>
                              </m:r>
                            </m:num>
                            <m:den>
                              <m:sSub>
                                <m:sSubPr>
                                  <m:ctrlPr>
                                    <a:rPr lang="es-EC" i="1">
                                      <a:latin typeface="Cambria Math"/>
                                    </a:rPr>
                                  </m:ctrlPr>
                                </m:sSubPr>
                                <m:e>
                                  <m:r>
                                    <a:rPr lang="es-ES" i="1">
                                      <a:latin typeface="Cambria Math"/>
                                    </a:rPr>
                                    <m:t>𝑅</m:t>
                                  </m:r>
                                </m:e>
                                <m:sub>
                                  <m:r>
                                    <a:rPr lang="es-ES" i="1">
                                      <a:latin typeface="Cambria Math"/>
                                    </a:rPr>
                                    <m:t>𝑖</m:t>
                                  </m:r>
                                </m:sub>
                              </m:sSub>
                              <m:r>
                                <a:rPr lang="es-ES" i="1">
                                  <a:latin typeface="Cambria Math"/>
                                </a:rPr>
                                <m:t>−</m:t>
                              </m:r>
                              <m:f>
                                <m:fPr>
                                  <m:type m:val="skw"/>
                                  <m:ctrlPr>
                                    <a:rPr lang="es-EC" i="1">
                                      <a:latin typeface="Cambria Math"/>
                                    </a:rPr>
                                  </m:ctrlPr>
                                </m:fPr>
                                <m:num>
                                  <m:r>
                                    <a:rPr lang="es-ES" i="1">
                                      <a:latin typeface="Cambria Math"/>
                                    </a:rPr>
                                    <m:t>𝐵</m:t>
                                  </m:r>
                                </m:num>
                                <m:den>
                                  <m:r>
                                    <a:rPr lang="es-ES" i="1">
                                      <a:latin typeface="Cambria Math"/>
                                    </a:rPr>
                                    <m:t>2</m:t>
                                  </m:r>
                                </m:den>
                              </m:f>
                            </m:den>
                          </m:f>
                        </m:e>
                      </m:func>
                      <m:r>
                        <a:rPr lang="es-ES" i="1">
                          <a:latin typeface="Cambria Math"/>
                        </a:rPr>
                        <m:t>≅</m:t>
                      </m:r>
                      <m:f>
                        <m:fPr>
                          <m:ctrlPr>
                            <a:rPr lang="es-EC" i="1">
                              <a:latin typeface="Cambria Math"/>
                            </a:rPr>
                          </m:ctrlPr>
                        </m:fPr>
                        <m:num>
                          <m:r>
                            <a:rPr lang="es-ES" i="1">
                              <a:latin typeface="Cambria Math"/>
                            </a:rPr>
                            <m:t>𝐿</m:t>
                          </m:r>
                        </m:num>
                        <m:den>
                          <m:sSub>
                            <m:sSubPr>
                              <m:ctrlPr>
                                <a:rPr lang="es-EC" i="1">
                                  <a:latin typeface="Cambria Math"/>
                                </a:rPr>
                              </m:ctrlPr>
                            </m:sSubPr>
                            <m:e>
                              <m:r>
                                <a:rPr lang="es-ES" i="1">
                                  <a:latin typeface="Cambria Math"/>
                                </a:rPr>
                                <m:t>𝑅</m:t>
                              </m:r>
                            </m:e>
                            <m:sub>
                              <m:r>
                                <a:rPr lang="es-ES" i="1">
                                  <a:latin typeface="Cambria Math"/>
                                </a:rPr>
                                <m:t>𝑖</m:t>
                              </m:r>
                            </m:sub>
                          </m:sSub>
                          <m:r>
                            <a:rPr lang="es-ES" i="1">
                              <a:latin typeface="Cambria Math"/>
                            </a:rPr>
                            <m:t>−</m:t>
                          </m:r>
                          <m:f>
                            <m:fPr>
                              <m:type m:val="skw"/>
                              <m:ctrlPr>
                                <a:rPr lang="es-EC" i="1">
                                  <a:latin typeface="Cambria Math"/>
                                </a:rPr>
                              </m:ctrlPr>
                            </m:fPr>
                            <m:num>
                              <m:r>
                                <a:rPr lang="es-ES" i="1">
                                  <a:latin typeface="Cambria Math"/>
                                </a:rPr>
                                <m:t>𝐵</m:t>
                              </m:r>
                            </m:num>
                            <m:den>
                              <m:r>
                                <a:rPr lang="es-ES" i="1">
                                  <a:latin typeface="Cambria Math"/>
                                </a:rPr>
                                <m:t>2</m:t>
                              </m:r>
                            </m:den>
                          </m:f>
                        </m:den>
                      </m:f>
                    </m:oMath>
                  </m:oMathPara>
                </a14:m>
                <a:endParaRPr lang="es-EC" dirty="0"/>
              </a:p>
              <a:p>
                <a:r>
                  <a:rPr lang="es-ES" dirty="0"/>
                  <a:t>     Dónde:</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𝛿</m:t>
                          </m:r>
                        </m:e>
                        <m:sub>
                          <m:r>
                            <a:rPr lang="es-ES" i="1">
                              <a:latin typeface="Cambria Math"/>
                            </a:rPr>
                            <m:t>𝑜</m:t>
                          </m:r>
                        </m:sub>
                      </m:sSub>
                      <m:r>
                        <a:rPr lang="es-ES" i="1">
                          <a:latin typeface="Cambria Math"/>
                        </a:rPr>
                        <m:t>&lt;</m:t>
                      </m:r>
                      <m:sSub>
                        <m:sSubPr>
                          <m:ctrlPr>
                            <a:rPr lang="es-EC" i="1">
                              <a:latin typeface="Cambria Math"/>
                            </a:rPr>
                          </m:ctrlPr>
                        </m:sSubPr>
                        <m:e>
                          <m:r>
                            <a:rPr lang="es-ES" i="1">
                              <a:latin typeface="Cambria Math"/>
                            </a:rPr>
                            <m:t>𝛿</m:t>
                          </m:r>
                        </m:e>
                        <m:sub>
                          <m:r>
                            <a:rPr lang="es-ES" i="1">
                              <a:latin typeface="Cambria Math"/>
                            </a:rPr>
                            <m:t>𝑖</m:t>
                          </m:r>
                        </m:sub>
                      </m:sSub>
                    </m:oMath>
                  </m:oMathPara>
                </a14:m>
                <a:endParaRPr lang="es-EC" dirty="0"/>
              </a:p>
              <a:p>
                <a:r>
                  <a:rPr lang="es-ES" dirty="0"/>
                  <a:t>     Siendo:</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𝛿</m:t>
                          </m:r>
                        </m:e>
                        <m:sub>
                          <m:r>
                            <a:rPr lang="es-ES" i="1">
                              <a:latin typeface="Cambria Math"/>
                            </a:rPr>
                            <m:t>𝑜</m:t>
                          </m:r>
                        </m:sub>
                      </m:sSub>
                      <m:r>
                        <a:rPr lang="es-ES" i="1">
                          <a:latin typeface="Cambria Math"/>
                        </a:rPr>
                        <m:t>→</m:t>
                      </m:r>
                      <m:r>
                        <a:rPr lang="es-ES" i="1">
                          <a:latin typeface="Cambria Math"/>
                        </a:rPr>
                        <m:t>𝐴𝑛𝑔𝑢𝑙𝑜</m:t>
                      </m:r>
                      <m:r>
                        <a:rPr lang="es-ES" i="1">
                          <a:latin typeface="Cambria Math"/>
                        </a:rPr>
                        <m:t> </m:t>
                      </m:r>
                      <m:r>
                        <a:rPr lang="es-ES" i="1">
                          <a:latin typeface="Cambria Math"/>
                        </a:rPr>
                        <m:t>𝑑𝑒</m:t>
                      </m:r>
                      <m:r>
                        <a:rPr lang="es-ES" i="1">
                          <a:latin typeface="Cambria Math"/>
                        </a:rPr>
                        <m:t> </m:t>
                      </m:r>
                      <m:r>
                        <a:rPr lang="es-ES" i="1">
                          <a:latin typeface="Cambria Math"/>
                        </a:rPr>
                        <m:t>𝐷𝑖𝑟𝑒𝑐𝑐𝑖𝑜𝑛</m:t>
                      </m:r>
                      <m:r>
                        <a:rPr lang="es-ES" i="1">
                          <a:latin typeface="Cambria Math"/>
                        </a:rPr>
                        <m:t> </m:t>
                      </m:r>
                      <m:r>
                        <a:rPr lang="es-ES" i="1">
                          <a:latin typeface="Cambria Math"/>
                        </a:rPr>
                        <m:t>𝐸𝑥𝑡𝑒𝑟𝑖𝑜𝑟</m:t>
                      </m:r>
                      <m:r>
                        <a:rPr lang="es-ES" i="1">
                          <a:latin typeface="Cambria Math"/>
                        </a:rPr>
                        <m:t> [</m:t>
                      </m:r>
                      <m:r>
                        <a:rPr lang="es-ES" i="1">
                          <a:latin typeface="Cambria Math"/>
                        </a:rPr>
                        <m:t>𝑑𝑒𝑔</m:t>
                      </m:r>
                      <m:r>
                        <a:rPr lang="es-ES" i="1">
                          <a:latin typeface="Cambria Math"/>
                        </a:rPr>
                        <m:t>]</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𝛿</m:t>
                          </m:r>
                        </m:e>
                        <m:sub>
                          <m:r>
                            <a:rPr lang="es-ES" i="1">
                              <a:latin typeface="Cambria Math"/>
                            </a:rPr>
                            <m:t>𝑖</m:t>
                          </m:r>
                        </m:sub>
                      </m:sSub>
                      <m:r>
                        <a:rPr lang="es-ES" i="1">
                          <a:latin typeface="Cambria Math"/>
                        </a:rPr>
                        <m:t>→</m:t>
                      </m:r>
                      <m:r>
                        <a:rPr lang="es-ES" i="1">
                          <a:latin typeface="Cambria Math"/>
                        </a:rPr>
                        <m:t>𝐴𝑛𝑔𝑢𝑙𝑜</m:t>
                      </m:r>
                      <m:r>
                        <a:rPr lang="es-ES" i="1">
                          <a:latin typeface="Cambria Math"/>
                        </a:rPr>
                        <m:t> </m:t>
                      </m:r>
                      <m:r>
                        <a:rPr lang="es-ES" i="1">
                          <a:latin typeface="Cambria Math"/>
                        </a:rPr>
                        <m:t>𝑑𝑒</m:t>
                      </m:r>
                      <m:r>
                        <a:rPr lang="es-ES" i="1">
                          <a:latin typeface="Cambria Math"/>
                        </a:rPr>
                        <m:t> </m:t>
                      </m:r>
                      <m:r>
                        <a:rPr lang="es-ES" i="1">
                          <a:latin typeface="Cambria Math"/>
                        </a:rPr>
                        <m:t>𝐷𝑖𝑟𝑒𝑐𝑐𝑖𝑜𝑛</m:t>
                      </m:r>
                      <m:r>
                        <a:rPr lang="es-ES" i="1">
                          <a:latin typeface="Cambria Math"/>
                        </a:rPr>
                        <m:t> </m:t>
                      </m:r>
                      <m:r>
                        <a:rPr lang="es-ES" i="1">
                          <a:latin typeface="Cambria Math"/>
                        </a:rPr>
                        <m:t>𝐼𝑛𝑡𝑒𝑟𝑖𝑜𝑟</m:t>
                      </m:r>
                      <m:r>
                        <a:rPr lang="es-ES" i="1">
                          <a:latin typeface="Cambria Math"/>
                        </a:rPr>
                        <m:t> [</m:t>
                      </m:r>
                      <m:r>
                        <a:rPr lang="es-ES" i="1">
                          <a:latin typeface="Cambria Math"/>
                        </a:rPr>
                        <m:t>𝑑𝑒𝑔</m:t>
                      </m:r>
                      <m:r>
                        <a:rPr lang="es-ES" i="1">
                          <a:latin typeface="Cambria Math"/>
                        </a:rPr>
                        <m:t>]</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827584" y="1011223"/>
                <a:ext cx="7704856" cy="3900811"/>
              </a:xfrm>
              <a:prstGeom prst="rect">
                <a:avLst/>
              </a:prstGeom>
              <a:blipFill rotWithShape="1">
                <a:blip r:embed="rId3"/>
                <a:stretch>
                  <a:fillRect l="-712" t="-781" b="-625"/>
                </a:stretch>
              </a:blipFill>
            </p:spPr>
            <p:txBody>
              <a:bodyPr/>
              <a:lstStyle/>
              <a:p>
                <a:r>
                  <a:rPr lang="es-EC">
                    <a:noFill/>
                  </a:rPr>
                  <a:t> </a:t>
                </a:r>
              </a:p>
            </p:txBody>
          </p:sp>
        </mc:Fallback>
      </mc:AlternateContent>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graphicFrame>
        <p:nvGraphicFramePr>
          <p:cNvPr id="4" name="3 Gráfico"/>
          <p:cNvGraphicFramePr/>
          <p:nvPr>
            <p:extLst>
              <p:ext uri="{D42A27DB-BD31-4B8C-83A1-F6EECF244321}">
                <p14:modId xmlns:p14="http://schemas.microsoft.com/office/powerpoint/2010/main" val="3701607879"/>
              </p:ext>
            </p:extLst>
          </p:nvPr>
        </p:nvGraphicFramePr>
        <p:xfrm>
          <a:off x="1835696" y="980728"/>
          <a:ext cx="5976664" cy="2232248"/>
        </p:xfrm>
        <a:graphic>
          <a:graphicData uri="http://schemas.openxmlformats.org/drawingml/2006/chart">
            <c:chart xmlns:c="http://schemas.openxmlformats.org/drawingml/2006/chart" xmlns:r="http://schemas.openxmlformats.org/officeDocument/2006/relationships" r:id="rId3"/>
          </a:graphicData>
        </a:graphic>
      </p:graphicFrame>
      <p:sp>
        <p:nvSpPr>
          <p:cNvPr id="5" name="4 Rectángulo"/>
          <p:cNvSpPr/>
          <p:nvPr/>
        </p:nvSpPr>
        <p:spPr>
          <a:xfrm>
            <a:off x="827584" y="3429000"/>
            <a:ext cx="7488832" cy="1477328"/>
          </a:xfrm>
          <a:prstGeom prst="rect">
            <a:avLst/>
          </a:prstGeom>
        </p:spPr>
        <p:txBody>
          <a:bodyPr wrap="square">
            <a:spAutoFit/>
          </a:bodyPr>
          <a:lstStyle/>
          <a:p>
            <a:r>
              <a:rPr lang="es-ES" dirty="0"/>
              <a:t> En la que se aprecia que mientras mayor sea el radio de giro, la diferencia entre los ángulos de dirección interno y externo se reduce. </a:t>
            </a:r>
            <a:endParaRPr lang="es-ES" dirty="0" smtClean="0"/>
          </a:p>
          <a:p>
            <a:endParaRPr lang="es-ES" dirty="0"/>
          </a:p>
          <a:p>
            <a:r>
              <a:rPr lang="es-ES" dirty="0" smtClean="0"/>
              <a:t>Determinándose</a:t>
            </a:r>
            <a:r>
              <a:rPr lang="es-ES" dirty="0"/>
              <a:t>, además que mientras mayor es el ángulo de dirección de los neumáticos, la diferencia entre los ángulos se incrementa.</a:t>
            </a:r>
            <a:endParaRPr lang="es-EC" dirty="0"/>
          </a:p>
        </p:txBody>
      </p:sp>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2466518" y="977783"/>
            <a:ext cx="4210961" cy="523220"/>
          </a:xfrm>
          <a:prstGeom prst="rect">
            <a:avLst/>
          </a:prstGeom>
        </p:spPr>
        <p:txBody>
          <a:bodyPr wrap="none">
            <a:spAutoFit/>
          </a:bodyPr>
          <a:lstStyle/>
          <a:p>
            <a:r>
              <a:rPr lang="es-ES" sz="2800" b="1" dirty="0"/>
              <a:t>ANÁLISIS DEL MECANISMO</a:t>
            </a:r>
            <a:endParaRPr lang="es-EC" sz="2800" dirty="0"/>
          </a:p>
        </p:txBody>
      </p:sp>
      <p:pic>
        <p:nvPicPr>
          <p:cNvPr id="4" name="3 Imagen"/>
          <p:cNvPicPr/>
          <p:nvPr/>
        </p:nvPicPr>
        <p:blipFill>
          <a:blip r:embed="rId3"/>
          <a:stretch>
            <a:fillRect/>
          </a:stretch>
        </p:blipFill>
        <p:spPr>
          <a:xfrm>
            <a:off x="516478" y="2254365"/>
            <a:ext cx="4067175" cy="2303780"/>
          </a:xfrm>
          <a:prstGeom prst="rect">
            <a:avLst/>
          </a:prstGeom>
        </p:spPr>
      </p:pic>
      <p:pic>
        <p:nvPicPr>
          <p:cNvPr id="5" name="4 Imagen"/>
          <p:cNvPicPr/>
          <p:nvPr/>
        </p:nvPicPr>
        <p:blipFill>
          <a:blip r:embed="rId4"/>
          <a:stretch>
            <a:fillRect/>
          </a:stretch>
        </p:blipFill>
        <p:spPr>
          <a:xfrm>
            <a:off x="4788024" y="2285537"/>
            <a:ext cx="4049395" cy="2171700"/>
          </a:xfrm>
          <a:prstGeom prst="rect">
            <a:avLst/>
          </a:prstGeom>
        </p:spPr>
      </p:pic>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611560" y="2780928"/>
            <a:ext cx="8136904" cy="2585323"/>
          </a:xfrm>
          <a:prstGeom prst="rect">
            <a:avLst/>
          </a:prstGeom>
        </p:spPr>
        <p:txBody>
          <a:bodyPr wrap="square">
            <a:spAutoFit/>
          </a:bodyPr>
          <a:lstStyle/>
          <a:p>
            <a:r>
              <a:rPr lang="es-ES" dirty="0"/>
              <a:t>Partiendo de las medidas obtenidas del vehículo, se procede a desarrollar las distintas ecuaciones a fin de determinar:</a:t>
            </a:r>
            <a:endParaRPr lang="es-EC" dirty="0"/>
          </a:p>
          <a:p>
            <a:r>
              <a:rPr lang="es-ES" dirty="0"/>
              <a:t> </a:t>
            </a:r>
            <a:endParaRPr lang="es-EC" dirty="0"/>
          </a:p>
          <a:p>
            <a:pPr lvl="0"/>
            <a:r>
              <a:rPr lang="es-ES" dirty="0"/>
              <a:t>Variación de los Ángulos que Componen al mecanismo</a:t>
            </a:r>
            <a:endParaRPr lang="es-EC" dirty="0"/>
          </a:p>
          <a:p>
            <a:pPr lvl="0"/>
            <a:r>
              <a:rPr lang="es-ES" dirty="0"/>
              <a:t>La curva del acoplador</a:t>
            </a:r>
            <a:endParaRPr lang="es-EC" dirty="0"/>
          </a:p>
          <a:p>
            <a:pPr lvl="0"/>
            <a:r>
              <a:rPr lang="es-ES" dirty="0"/>
              <a:t>Velocidad del Mecanismo</a:t>
            </a:r>
            <a:endParaRPr lang="es-EC" dirty="0"/>
          </a:p>
          <a:p>
            <a:pPr lvl="0"/>
            <a:r>
              <a:rPr lang="es-ES" dirty="0"/>
              <a:t>Ventaja mecánica que genera</a:t>
            </a:r>
            <a:endParaRPr lang="es-EC" dirty="0"/>
          </a:p>
          <a:p>
            <a:pPr lvl="0"/>
            <a:r>
              <a:rPr lang="es-ES" dirty="0"/>
              <a:t>Verificación del ángulo de transmisión </a:t>
            </a:r>
            <a:endParaRPr lang="es-EC" dirty="0"/>
          </a:p>
          <a:p>
            <a:pPr lvl="0"/>
            <a:r>
              <a:rPr lang="es-ES" dirty="0"/>
              <a:t>Aceleración angular del mecanismo</a:t>
            </a:r>
            <a:endParaRPr lang="es-EC"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411760" y="790901"/>
            <a:ext cx="4023518" cy="1990027"/>
          </a:xfrm>
          <a:prstGeom prst="rect">
            <a:avLst/>
          </a:prstGeom>
          <a:noFill/>
          <a:ln>
            <a:noFill/>
          </a:ln>
        </p:spPr>
      </p:pic>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817" y="1772817"/>
            <a:ext cx="4781381" cy="299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7861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stretch>
            <a:fillRect/>
          </a:stretch>
        </p:blipFill>
        <p:spPr>
          <a:xfrm>
            <a:off x="611560" y="1556792"/>
            <a:ext cx="4078585" cy="2908349"/>
          </a:xfrm>
          <a:prstGeom prst="rect">
            <a:avLst/>
          </a:prstGeom>
        </p:spPr>
      </p:pic>
      <p:pic>
        <p:nvPicPr>
          <p:cNvPr id="4" name="3 Imagen"/>
          <p:cNvPicPr/>
          <p:nvPr/>
        </p:nvPicPr>
        <p:blipFill>
          <a:blip r:embed="rId4"/>
          <a:stretch>
            <a:fillRect/>
          </a:stretch>
        </p:blipFill>
        <p:spPr>
          <a:xfrm>
            <a:off x="4690145" y="1704131"/>
            <a:ext cx="4032448" cy="2613670"/>
          </a:xfrm>
          <a:prstGeom prst="rect">
            <a:avLst/>
          </a:prstGeom>
        </p:spPr>
      </p:pic>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425802" y="764704"/>
                <a:ext cx="8496944" cy="4983672"/>
              </a:xfrm>
              <a:prstGeom prst="rect">
                <a:avLst/>
              </a:prstGeom>
            </p:spPr>
            <p:txBody>
              <a:bodyPr wrap="square">
                <a:spAutoFit/>
              </a:bodyPr>
              <a:lstStyle/>
              <a:p>
                <a:r>
                  <a:rPr lang="es-ES" dirty="0" smtClean="0"/>
                  <a:t>Para </a:t>
                </a:r>
                <a:r>
                  <a:rPr lang="es-ES" dirty="0"/>
                  <a:t>la velocidad angular del impulsor </a:t>
                </a:r>
                <a14:m>
                  <m:oMath xmlns:m="http://schemas.openxmlformats.org/officeDocument/2006/math">
                    <m:r>
                      <a:rPr lang="es-ES" i="1">
                        <a:latin typeface="Cambria Math"/>
                      </a:rPr>
                      <m:t>𝜔</m:t>
                    </m:r>
                    <m:r>
                      <a:rPr lang="es-ES" i="1">
                        <a:latin typeface="Cambria Math"/>
                      </a:rPr>
                      <m:t>2=5.14 </m:t>
                    </m:r>
                    <m:r>
                      <a:rPr lang="es-ES" i="1">
                        <a:latin typeface="Cambria Math"/>
                      </a:rPr>
                      <m:t>𝑅𝑃𝑀</m:t>
                    </m:r>
                  </m:oMath>
                </a14:m>
                <a:r>
                  <a:rPr lang="es-ES" dirty="0"/>
                  <a:t>, valor obtenido de </a:t>
                </a:r>
                <a:r>
                  <a:rPr lang="es-ES" dirty="0" smtClean="0"/>
                  <a:t>las </a:t>
                </a:r>
                <a:r>
                  <a:rPr lang="es-ES" dirty="0"/>
                  <a:t>condiciones de operación del sistema se  limitada a bajas velocidades de giro del volante, siendo el límite de:</a:t>
                </a:r>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𝜔</m:t>
                          </m:r>
                        </m:e>
                        <m:sub>
                          <m:r>
                            <a:rPr lang="es-ES" i="1">
                              <a:latin typeface="Cambria Math"/>
                            </a:rPr>
                            <m:t>𝑉</m:t>
                          </m:r>
                        </m:sub>
                      </m:sSub>
                      <m:r>
                        <a:rPr lang="es-ES" i="1">
                          <a:latin typeface="Cambria Math"/>
                        </a:rPr>
                        <m:t>=1.5 </m:t>
                      </m:r>
                      <m:f>
                        <m:fPr>
                          <m:ctrlPr>
                            <a:rPr lang="es-EC" i="1">
                              <a:latin typeface="Cambria Math"/>
                            </a:rPr>
                          </m:ctrlPr>
                        </m:fPr>
                        <m:num>
                          <m:r>
                            <a:rPr lang="es-ES" i="1">
                              <a:latin typeface="Cambria Math"/>
                            </a:rPr>
                            <m:t>𝑟𝑒𝑣</m:t>
                          </m:r>
                        </m:num>
                        <m:den>
                          <m:r>
                            <a:rPr lang="es-ES" i="1">
                              <a:latin typeface="Cambria Math"/>
                            </a:rPr>
                            <m:t>𝑠</m:t>
                          </m:r>
                        </m:den>
                      </m:f>
                      <m:r>
                        <a:rPr lang="es-ES" i="1">
                          <a:latin typeface="Cambria Math"/>
                        </a:rPr>
                        <m:t>=3</m:t>
                      </m:r>
                      <m:r>
                        <a:rPr lang="es-ES" i="1">
                          <a:latin typeface="Cambria Math"/>
                        </a:rPr>
                        <m:t>𝜋</m:t>
                      </m:r>
                      <m:r>
                        <a:rPr lang="es-ES" i="1">
                          <a:latin typeface="Cambria Math"/>
                        </a:rPr>
                        <m:t> </m:t>
                      </m:r>
                      <m:f>
                        <m:fPr>
                          <m:ctrlPr>
                            <a:rPr lang="es-EC" i="1">
                              <a:latin typeface="Cambria Math"/>
                            </a:rPr>
                          </m:ctrlPr>
                        </m:fPr>
                        <m:num>
                          <m:r>
                            <a:rPr lang="es-ES" i="1">
                              <a:latin typeface="Cambria Math"/>
                            </a:rPr>
                            <m:t>𝑟𝑎𝑑</m:t>
                          </m:r>
                        </m:num>
                        <m:den>
                          <m:r>
                            <a:rPr lang="es-ES" i="1">
                              <a:latin typeface="Cambria Math"/>
                            </a:rPr>
                            <m:t>𝑠</m:t>
                          </m:r>
                        </m:den>
                      </m:f>
                      <m:r>
                        <a:rPr lang="es-ES" i="1">
                          <a:latin typeface="Cambria Math"/>
                        </a:rPr>
                        <m:t> ≈90 </m:t>
                      </m:r>
                      <m:r>
                        <a:rPr lang="es-ES" i="1">
                          <a:latin typeface="Cambria Math"/>
                        </a:rPr>
                        <m:t>𝑅𝑃𝑀</m:t>
                      </m:r>
                    </m:oMath>
                  </m:oMathPara>
                </a14:m>
                <a:endParaRPr lang="es-EC" dirty="0"/>
              </a:p>
              <a:p>
                <a:r>
                  <a:rPr lang="es-ES" dirty="0"/>
                  <a:t> </a:t>
                </a:r>
                <a:endParaRPr lang="es-EC" dirty="0"/>
              </a:p>
              <a:p>
                <a:r>
                  <a:rPr lang="es-ES" dirty="0"/>
                  <a:t>     Comparando los valores con la relación de la caja de dirección, se obtiene que 1,5 revoluciones del volante representa:</a:t>
                </a:r>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𝑅</m:t>
                          </m:r>
                        </m:e>
                        <m:sub>
                          <m:r>
                            <a:rPr lang="es-ES" i="1">
                              <a:latin typeface="Cambria Math"/>
                            </a:rPr>
                            <m:t>𝐶𝐷</m:t>
                          </m:r>
                        </m:sub>
                      </m:sSub>
                      <m:r>
                        <a:rPr lang="es-ES" i="1">
                          <a:latin typeface="Cambria Math"/>
                        </a:rPr>
                        <m:t>=</m:t>
                      </m:r>
                      <m:f>
                        <m:fPr>
                          <m:ctrlPr>
                            <a:rPr lang="es-EC" i="1">
                              <a:latin typeface="Cambria Math"/>
                            </a:rPr>
                          </m:ctrlPr>
                        </m:fPr>
                        <m:num>
                          <m:sSub>
                            <m:sSubPr>
                              <m:ctrlPr>
                                <a:rPr lang="es-EC" i="1">
                                  <a:latin typeface="Cambria Math"/>
                                </a:rPr>
                              </m:ctrlPr>
                            </m:sSubPr>
                            <m:e>
                              <m:r>
                                <a:rPr lang="es-ES" i="1">
                                  <a:latin typeface="Cambria Math"/>
                                </a:rPr>
                                <m:t>𝜔</m:t>
                              </m:r>
                            </m:e>
                            <m:sub>
                              <m:r>
                                <a:rPr lang="es-ES" i="1">
                                  <a:latin typeface="Cambria Math"/>
                                </a:rPr>
                                <m:t>𝑉</m:t>
                              </m:r>
                            </m:sub>
                          </m:sSub>
                        </m:num>
                        <m:den>
                          <m:sSub>
                            <m:sSubPr>
                              <m:ctrlPr>
                                <a:rPr lang="es-EC" i="1">
                                  <a:latin typeface="Cambria Math"/>
                                </a:rPr>
                              </m:ctrlPr>
                            </m:sSubPr>
                            <m:e>
                              <m:r>
                                <a:rPr lang="es-ES" i="1">
                                  <a:latin typeface="Cambria Math"/>
                                </a:rPr>
                                <m:t>𝜔</m:t>
                              </m:r>
                            </m:e>
                            <m:sub>
                              <m:r>
                                <a:rPr lang="es-ES" i="1">
                                  <a:latin typeface="Cambria Math"/>
                                </a:rPr>
                                <m:t>𝑁</m:t>
                              </m:r>
                            </m:sub>
                          </m:sSub>
                        </m:den>
                      </m:f>
                      <m:r>
                        <a:rPr lang="es-ES" i="1">
                          <a:latin typeface="Cambria Math"/>
                        </a:rPr>
                        <m:t>=17,5</m:t>
                      </m:r>
                    </m:oMath>
                  </m:oMathPara>
                </a14:m>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𝜔</m:t>
                          </m:r>
                        </m:e>
                        <m:sub>
                          <m:r>
                            <a:rPr lang="es-ES" i="1">
                              <a:latin typeface="Cambria Math"/>
                            </a:rPr>
                            <m:t>𝑁</m:t>
                          </m:r>
                        </m:sub>
                      </m:sSub>
                      <m:r>
                        <a:rPr lang="es-ES" i="1">
                          <a:latin typeface="Cambria Math"/>
                        </a:rPr>
                        <m:t>=</m:t>
                      </m:r>
                      <m:f>
                        <m:fPr>
                          <m:ctrlPr>
                            <a:rPr lang="es-EC" i="1">
                              <a:latin typeface="Cambria Math"/>
                            </a:rPr>
                          </m:ctrlPr>
                        </m:fPr>
                        <m:num>
                          <m:r>
                            <a:rPr lang="es-ES" i="1">
                              <a:latin typeface="Cambria Math"/>
                            </a:rPr>
                            <m:t>3</m:t>
                          </m:r>
                          <m:r>
                            <a:rPr lang="es-ES" i="1">
                              <a:latin typeface="Cambria Math"/>
                            </a:rPr>
                            <m:t>𝜋</m:t>
                          </m:r>
                        </m:num>
                        <m:den>
                          <m:r>
                            <a:rPr lang="es-ES" i="1">
                              <a:latin typeface="Cambria Math"/>
                            </a:rPr>
                            <m:t>17,5</m:t>
                          </m:r>
                        </m:den>
                      </m:f>
                    </m:oMath>
                  </m:oMathPara>
                </a14:m>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𝜔</m:t>
                          </m:r>
                        </m:e>
                        <m:sub>
                          <m:r>
                            <a:rPr lang="es-ES" i="1">
                              <a:latin typeface="Cambria Math"/>
                            </a:rPr>
                            <m:t>𝑁</m:t>
                          </m:r>
                        </m:sub>
                      </m:sSub>
                      <m:r>
                        <a:rPr lang="es-ES" i="1">
                          <a:latin typeface="Cambria Math"/>
                        </a:rPr>
                        <m:t>=0,538 </m:t>
                      </m:r>
                      <m:f>
                        <m:fPr>
                          <m:ctrlPr>
                            <a:rPr lang="es-EC" i="1">
                              <a:latin typeface="Cambria Math"/>
                            </a:rPr>
                          </m:ctrlPr>
                        </m:fPr>
                        <m:num>
                          <m:r>
                            <a:rPr lang="es-ES" i="1">
                              <a:latin typeface="Cambria Math"/>
                            </a:rPr>
                            <m:t>𝑟𝑎𝑑</m:t>
                          </m:r>
                        </m:num>
                        <m:den>
                          <m:r>
                            <a:rPr lang="es-ES" i="1">
                              <a:latin typeface="Cambria Math"/>
                            </a:rPr>
                            <m:t>𝑠</m:t>
                          </m:r>
                        </m:den>
                      </m:f>
                      <m:r>
                        <a:rPr lang="es-ES" i="1">
                          <a:latin typeface="Cambria Math"/>
                        </a:rPr>
                        <m:t> ≈5,14 </m:t>
                      </m:r>
                      <m:r>
                        <a:rPr lang="es-ES" i="1">
                          <a:latin typeface="Cambria Math"/>
                        </a:rPr>
                        <m:t>𝑅𝑃𝑀</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425802" y="764704"/>
                <a:ext cx="8496944" cy="4983672"/>
              </a:xfrm>
              <a:prstGeom prst="rect">
                <a:avLst/>
              </a:prstGeom>
              <a:blipFill rotWithShape="1">
                <a:blip r:embed="rId3"/>
                <a:stretch>
                  <a:fillRect l="-646" t="-611" r="-574"/>
                </a:stretch>
              </a:blipFill>
            </p:spPr>
            <p:txBody>
              <a:bodyPr/>
              <a:lstStyle/>
              <a:p>
                <a:r>
                  <a:rPr lang="es-EC">
                    <a:noFill/>
                  </a:rPr>
                  <a:t> </a:t>
                </a:r>
              </a:p>
            </p:txBody>
          </p:sp>
        </mc:Fallback>
      </mc:AlternateContent>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93481" cy="6858000"/>
          </a:xfrm>
          <a:prstGeom prst="rect">
            <a:avLst/>
          </a:prstGeom>
        </p:spPr>
      </p:pic>
      <p:pic>
        <p:nvPicPr>
          <p:cNvPr id="3" name="2 Imagen"/>
          <p:cNvPicPr/>
          <p:nvPr/>
        </p:nvPicPr>
        <p:blipFill rotWithShape="1">
          <a:blip r:embed="rId3"/>
          <a:srcRect r="28033"/>
          <a:stretch/>
        </p:blipFill>
        <p:spPr>
          <a:xfrm>
            <a:off x="2915816" y="764704"/>
            <a:ext cx="2850232" cy="1296144"/>
          </a:xfrm>
          <a:prstGeom prst="rect">
            <a:avLst/>
          </a:prstGeom>
        </p:spPr>
      </p:pic>
      <p:pic>
        <p:nvPicPr>
          <p:cNvPr id="4" name="3 Imagen"/>
          <p:cNvPicPr/>
          <p:nvPr/>
        </p:nvPicPr>
        <p:blipFill>
          <a:blip r:embed="rId4"/>
          <a:stretch>
            <a:fillRect/>
          </a:stretch>
        </p:blipFill>
        <p:spPr>
          <a:xfrm>
            <a:off x="2528252" y="2420888"/>
            <a:ext cx="4087495" cy="3552825"/>
          </a:xfrm>
          <a:prstGeom prst="rect">
            <a:avLst/>
          </a:prstGeom>
        </p:spPr>
      </p:pic>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4" name="3 Imagen"/>
          <p:cNvPicPr/>
          <p:nvPr/>
        </p:nvPicPr>
        <p:blipFill>
          <a:blip r:embed="rId3"/>
          <a:stretch>
            <a:fillRect/>
          </a:stretch>
        </p:blipFill>
        <p:spPr>
          <a:xfrm>
            <a:off x="2224536" y="1700788"/>
            <a:ext cx="4743450" cy="4105275"/>
          </a:xfrm>
          <a:prstGeom prst="rect">
            <a:avLst/>
          </a:prstGeom>
        </p:spPr>
      </p:pic>
    </p:spTree>
    <p:extLst>
      <p:ext uri="{BB962C8B-B14F-4D97-AF65-F5344CB8AC3E}">
        <p14:creationId xmlns:p14="http://schemas.microsoft.com/office/powerpoint/2010/main" val="33476495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0"/>
            <a:ext cx="9093481" cy="6858000"/>
          </a:xfrm>
          <a:prstGeom prst="rect">
            <a:avLst/>
          </a:prstGeom>
        </p:spPr>
      </p:pic>
      <p:pic>
        <p:nvPicPr>
          <p:cNvPr id="3" name="2 Imagen"/>
          <p:cNvPicPr/>
          <p:nvPr/>
        </p:nvPicPr>
        <p:blipFill>
          <a:blip r:embed="rId3"/>
          <a:stretch>
            <a:fillRect/>
          </a:stretch>
        </p:blipFill>
        <p:spPr>
          <a:xfrm>
            <a:off x="2295524" y="692696"/>
            <a:ext cx="4552950" cy="4152900"/>
          </a:xfrm>
          <a:prstGeom prst="rect">
            <a:avLst/>
          </a:prstGeom>
        </p:spPr>
      </p:pic>
      <p:sp>
        <p:nvSpPr>
          <p:cNvPr id="4" name="3 Rectángulo"/>
          <p:cNvSpPr/>
          <p:nvPr/>
        </p:nvSpPr>
        <p:spPr>
          <a:xfrm>
            <a:off x="503547" y="4653136"/>
            <a:ext cx="8136904" cy="923330"/>
          </a:xfrm>
          <a:prstGeom prst="rect">
            <a:avLst/>
          </a:prstGeom>
        </p:spPr>
        <p:txBody>
          <a:bodyPr wrap="square">
            <a:spAutoFit/>
          </a:bodyPr>
          <a:lstStyle/>
          <a:p>
            <a:r>
              <a:rPr lang="es-ES" dirty="0"/>
              <a:t>S</a:t>
            </a:r>
            <a:r>
              <a:rPr lang="es-ES" dirty="0" smtClean="0"/>
              <a:t>e </a:t>
            </a:r>
            <a:r>
              <a:rPr lang="es-ES" dirty="0"/>
              <a:t>aprecia que el mecanismo desacelera en su recorrido, lo que concuerda con la Figura </a:t>
            </a:r>
            <a:r>
              <a:rPr lang="es-ES" dirty="0" smtClean="0"/>
              <a:t>de la </a:t>
            </a:r>
            <a:r>
              <a:rPr lang="es-ES" dirty="0"/>
              <a:t>variación de la velocidad angular.</a:t>
            </a:r>
            <a:endParaRPr lang="es-EC" dirty="0"/>
          </a:p>
          <a:p>
            <a:r>
              <a:rPr lang="es-ES" dirty="0"/>
              <a:t> </a:t>
            </a:r>
            <a:endParaRPr lang="es-EC" dirty="0"/>
          </a:p>
        </p:txBody>
      </p:sp>
    </p:spTree>
    <p:extLst>
      <p:ext uri="{BB962C8B-B14F-4D97-AF65-F5344CB8AC3E}">
        <p14:creationId xmlns:p14="http://schemas.microsoft.com/office/powerpoint/2010/main" val="33476495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2" y="44624"/>
            <a:ext cx="9093481" cy="6858000"/>
          </a:xfrm>
          <a:prstGeom prst="rect">
            <a:avLst/>
          </a:prstGeom>
        </p:spPr>
      </p:pic>
      <p:sp>
        <p:nvSpPr>
          <p:cNvPr id="3" name="2 Rectángulo"/>
          <p:cNvSpPr/>
          <p:nvPr/>
        </p:nvSpPr>
        <p:spPr>
          <a:xfrm>
            <a:off x="539550" y="1469967"/>
            <a:ext cx="8064896" cy="646331"/>
          </a:xfrm>
          <a:prstGeom prst="rect">
            <a:avLst/>
          </a:prstGeom>
        </p:spPr>
        <p:txBody>
          <a:bodyPr wrap="square">
            <a:spAutoFit/>
          </a:bodyPr>
          <a:lstStyle/>
          <a:p>
            <a:r>
              <a:rPr lang="es-ES" dirty="0"/>
              <a:t>L</a:t>
            </a:r>
            <a:r>
              <a:rPr lang="es-ES" dirty="0" smtClean="0"/>
              <a:t>a figura </a:t>
            </a:r>
            <a:r>
              <a:rPr lang="es-ES" dirty="0"/>
              <a:t>representa al mecanismo en los planos </a:t>
            </a:r>
            <a:r>
              <a:rPr lang="es-ES" dirty="0" smtClean="0"/>
              <a:t>X-Y, </a:t>
            </a:r>
            <a:r>
              <a:rPr lang="es-ES" dirty="0"/>
              <a:t>el cual se comporta como uno de 3 barras</a:t>
            </a:r>
            <a:endParaRPr lang="es-EC" dirty="0"/>
          </a:p>
        </p:txBody>
      </p:sp>
      <p:pic>
        <p:nvPicPr>
          <p:cNvPr id="4" name="3 Imagen"/>
          <p:cNvPicPr/>
          <p:nvPr/>
        </p:nvPicPr>
        <p:blipFill>
          <a:blip r:embed="rId3"/>
          <a:stretch>
            <a:fillRect/>
          </a:stretch>
        </p:blipFill>
        <p:spPr>
          <a:xfrm>
            <a:off x="1043608" y="2124075"/>
            <a:ext cx="5048250" cy="2609850"/>
          </a:xfrm>
          <a:prstGeom prst="rect">
            <a:avLst/>
          </a:prstGeom>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6670872" y="2459757"/>
            <a:ext cx="1933575" cy="1962150"/>
          </a:xfrm>
          <a:prstGeom prst="rect">
            <a:avLst/>
          </a:prstGeom>
          <a:noFill/>
          <a:ln>
            <a:noFill/>
          </a:ln>
        </p:spPr>
      </p:pic>
      <p:sp>
        <p:nvSpPr>
          <p:cNvPr id="6" name="5 CuadroTexto"/>
          <p:cNvSpPr txBox="1"/>
          <p:nvPr/>
        </p:nvSpPr>
        <p:spPr>
          <a:xfrm>
            <a:off x="1934033" y="719118"/>
            <a:ext cx="5275931" cy="523220"/>
          </a:xfrm>
          <a:prstGeom prst="rect">
            <a:avLst/>
          </a:prstGeom>
          <a:noFill/>
        </p:spPr>
        <p:txBody>
          <a:bodyPr wrap="none" rtlCol="0">
            <a:spAutoFit/>
          </a:bodyPr>
          <a:lstStyle/>
          <a:p>
            <a:r>
              <a:rPr lang="en-US" sz="2800" b="1" dirty="0" err="1" smtClean="0"/>
              <a:t>ANÁLISIS</a:t>
            </a:r>
            <a:r>
              <a:rPr lang="en-US" sz="2800" b="1" dirty="0" smtClean="0"/>
              <a:t> </a:t>
            </a:r>
            <a:r>
              <a:rPr lang="en-US" sz="2800" b="1" dirty="0" err="1" smtClean="0"/>
              <a:t>DINÁMICO</a:t>
            </a:r>
            <a:r>
              <a:rPr lang="en-US" sz="2800" b="1" dirty="0" smtClean="0"/>
              <a:t> </a:t>
            </a:r>
            <a:r>
              <a:rPr lang="en-US" sz="2800" b="1" dirty="0" err="1" smtClean="0"/>
              <a:t>MECANISMO</a:t>
            </a:r>
            <a:endParaRPr lang="es-EC" sz="2800" b="1" dirty="0"/>
          </a:p>
        </p:txBody>
      </p:sp>
    </p:spTree>
    <p:extLst>
      <p:ext uri="{BB962C8B-B14F-4D97-AF65-F5344CB8AC3E}">
        <p14:creationId xmlns:p14="http://schemas.microsoft.com/office/powerpoint/2010/main" val="33476495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27384"/>
            <a:ext cx="9093481" cy="6858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789" y="764704"/>
            <a:ext cx="3216002" cy="506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p:nvPr/>
        </p:nvCxnSpPr>
        <p:spPr>
          <a:xfrm flipV="1">
            <a:off x="4355976" y="2276872"/>
            <a:ext cx="1440160" cy="3240360"/>
          </a:xfrm>
          <a:prstGeom prst="line">
            <a:avLst/>
          </a:prstGeom>
        </p:spPr>
        <p:style>
          <a:lnRef idx="2">
            <a:schemeClr val="dk1"/>
          </a:lnRef>
          <a:fillRef idx="0">
            <a:schemeClr val="dk1"/>
          </a:fillRef>
          <a:effectRef idx="1">
            <a:schemeClr val="dk1"/>
          </a:effectRef>
          <a:fontRef idx="minor">
            <a:schemeClr val="tx1"/>
          </a:fontRef>
        </p:style>
      </p:cxnSp>
      <p:sp>
        <p:nvSpPr>
          <p:cNvPr id="5" name="4 CuadroTexto"/>
          <p:cNvSpPr txBox="1"/>
          <p:nvPr/>
        </p:nvSpPr>
        <p:spPr>
          <a:xfrm>
            <a:off x="6410789" y="2276872"/>
            <a:ext cx="830677" cy="369332"/>
          </a:xfrm>
          <a:prstGeom prst="rect">
            <a:avLst/>
          </a:prstGeom>
          <a:noFill/>
        </p:spPr>
        <p:txBody>
          <a:bodyPr wrap="none" rtlCol="0">
            <a:spAutoFit/>
          </a:bodyPr>
          <a:lstStyle/>
          <a:p>
            <a:r>
              <a:rPr lang="en-US" dirty="0" smtClean="0"/>
              <a:t>0,34 m</a:t>
            </a:r>
            <a:endParaRPr lang="es-EC" dirty="0"/>
          </a:p>
        </p:txBody>
      </p:sp>
    </p:spTree>
    <p:extLst>
      <p:ext uri="{BB962C8B-B14F-4D97-AF65-F5344CB8AC3E}">
        <p14:creationId xmlns:p14="http://schemas.microsoft.com/office/powerpoint/2010/main" val="41380892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431539" y="764704"/>
            <a:ext cx="8280920" cy="646331"/>
          </a:xfrm>
          <a:prstGeom prst="rect">
            <a:avLst/>
          </a:prstGeom>
        </p:spPr>
        <p:txBody>
          <a:bodyPr wrap="square">
            <a:spAutoFit/>
          </a:bodyPr>
          <a:lstStyle/>
          <a:p>
            <a:r>
              <a:rPr lang="es-ES" dirty="0"/>
              <a:t>Del modelo digital generado, se obtienen los valores de masa, radio del centro de gravedad y momento de inercia de cada eslabón resumidos en la tabla</a:t>
            </a:r>
            <a:endParaRPr lang="es-EC"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090736" y="2409203"/>
            <a:ext cx="5505599" cy="1728192"/>
          </a:xfrm>
          <a:prstGeom prst="rect">
            <a:avLst/>
          </a:prstGeom>
          <a:noFill/>
          <a:ln>
            <a:noFill/>
          </a:ln>
        </p:spPr>
      </p:pic>
    </p:spTree>
    <p:extLst>
      <p:ext uri="{BB962C8B-B14F-4D97-AF65-F5344CB8AC3E}">
        <p14:creationId xmlns:p14="http://schemas.microsoft.com/office/powerpoint/2010/main" val="33476495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611560" y="1124744"/>
            <a:ext cx="7793224" cy="646331"/>
          </a:xfrm>
          <a:prstGeom prst="rect">
            <a:avLst/>
          </a:prstGeom>
          <a:noFill/>
        </p:spPr>
        <p:txBody>
          <a:bodyPr wrap="none" rtlCol="0">
            <a:spAutoFit/>
          </a:bodyPr>
          <a:lstStyle/>
          <a:p>
            <a:r>
              <a:rPr lang="en-US" dirty="0" smtClean="0"/>
              <a:t>Se </a:t>
            </a:r>
            <a:r>
              <a:rPr lang="en-US" dirty="0" err="1" smtClean="0"/>
              <a:t>realiza</a:t>
            </a:r>
            <a:r>
              <a:rPr lang="en-US" dirty="0" smtClean="0"/>
              <a:t> el DCL de </a:t>
            </a:r>
            <a:r>
              <a:rPr lang="en-US" dirty="0" err="1" smtClean="0"/>
              <a:t>cada</a:t>
            </a:r>
            <a:r>
              <a:rPr lang="en-US" dirty="0" smtClean="0"/>
              <a:t> </a:t>
            </a:r>
            <a:r>
              <a:rPr lang="en-US" dirty="0" err="1" smtClean="0"/>
              <a:t>elemento</a:t>
            </a:r>
            <a:r>
              <a:rPr lang="en-US" dirty="0" smtClean="0"/>
              <a:t> del </a:t>
            </a:r>
            <a:r>
              <a:rPr lang="en-US" dirty="0" err="1" smtClean="0"/>
              <a:t>mecanismo</a:t>
            </a:r>
            <a:r>
              <a:rPr lang="en-US" dirty="0" smtClean="0"/>
              <a:t> a fin de </a:t>
            </a:r>
            <a:r>
              <a:rPr lang="en-US" dirty="0" err="1" smtClean="0"/>
              <a:t>generar</a:t>
            </a:r>
            <a:r>
              <a:rPr lang="en-US" dirty="0" smtClean="0"/>
              <a:t> </a:t>
            </a:r>
            <a:r>
              <a:rPr lang="en-US" dirty="0" err="1" smtClean="0"/>
              <a:t>las</a:t>
            </a:r>
            <a:r>
              <a:rPr lang="en-US" dirty="0" smtClean="0"/>
              <a:t> </a:t>
            </a:r>
            <a:r>
              <a:rPr lang="en-US" dirty="0" err="1" smtClean="0"/>
              <a:t>ecuaciones</a:t>
            </a:r>
            <a:endParaRPr lang="en-US" dirty="0" smtClean="0"/>
          </a:p>
          <a:p>
            <a:r>
              <a:rPr lang="en-US" dirty="0" smtClean="0"/>
              <a:t>de </a:t>
            </a:r>
            <a:r>
              <a:rPr lang="en-US" dirty="0" err="1" smtClean="0"/>
              <a:t>las</a:t>
            </a:r>
            <a:r>
              <a:rPr lang="en-US" dirty="0" smtClean="0"/>
              <a:t> </a:t>
            </a:r>
            <a:r>
              <a:rPr lang="en-US" dirty="0" err="1" smtClean="0"/>
              <a:t>reacciones</a:t>
            </a:r>
            <a:r>
              <a:rPr lang="en-US" dirty="0" smtClean="0"/>
              <a:t> </a:t>
            </a:r>
            <a:r>
              <a:rPr lang="en-US" dirty="0" err="1" smtClean="0"/>
              <a:t>que</a:t>
            </a:r>
            <a:r>
              <a:rPr lang="en-US" dirty="0" smtClean="0"/>
              <a:t> </a:t>
            </a:r>
            <a:r>
              <a:rPr lang="en-US" dirty="0" err="1" smtClean="0"/>
              <a:t>intervienen</a:t>
            </a:r>
            <a:r>
              <a:rPr lang="en-US" dirty="0" smtClean="0"/>
              <a:t> entre los </a:t>
            </a:r>
            <a:r>
              <a:rPr lang="en-US" dirty="0" err="1" smtClean="0"/>
              <a:t>elementos</a:t>
            </a:r>
            <a:endParaRPr lang="es-EC" dirty="0"/>
          </a:p>
        </p:txBody>
      </p:sp>
      <p:pic>
        <p:nvPicPr>
          <p:cNvPr id="4" name="3 Imagen"/>
          <p:cNvPicPr/>
          <p:nvPr/>
        </p:nvPicPr>
        <p:blipFill>
          <a:blip r:embed="rId3"/>
          <a:stretch>
            <a:fillRect/>
          </a:stretch>
        </p:blipFill>
        <p:spPr>
          <a:xfrm>
            <a:off x="844474" y="1805533"/>
            <a:ext cx="2287365" cy="3973835"/>
          </a:xfrm>
          <a:prstGeom prst="rect">
            <a:avLst/>
          </a:prstGeom>
        </p:spPr>
      </p:pic>
      <p:pic>
        <p:nvPicPr>
          <p:cNvPr id="5" name="4 Imagen"/>
          <p:cNvPicPr/>
          <p:nvPr/>
        </p:nvPicPr>
        <p:blipFill>
          <a:blip r:embed="rId4"/>
          <a:stretch>
            <a:fillRect/>
          </a:stretch>
        </p:blipFill>
        <p:spPr>
          <a:xfrm>
            <a:off x="3107540" y="2354175"/>
            <a:ext cx="5276850" cy="2876550"/>
          </a:xfrm>
          <a:prstGeom prst="rect">
            <a:avLst/>
          </a:prstGeom>
        </p:spPr>
      </p:pic>
    </p:spTree>
    <p:extLst>
      <p:ext uri="{BB962C8B-B14F-4D97-AF65-F5344CB8AC3E}">
        <p14:creationId xmlns:p14="http://schemas.microsoft.com/office/powerpoint/2010/main" val="33476495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5" name="4 Imagen"/>
          <p:cNvPicPr/>
          <p:nvPr/>
        </p:nvPicPr>
        <p:blipFill>
          <a:blip r:embed="rId3"/>
          <a:stretch>
            <a:fillRect/>
          </a:stretch>
        </p:blipFill>
        <p:spPr>
          <a:xfrm>
            <a:off x="2719386" y="836712"/>
            <a:ext cx="3705225" cy="3000375"/>
          </a:xfrm>
          <a:prstGeom prst="rect">
            <a:avLst/>
          </a:prstGeom>
        </p:spPr>
      </p:pic>
      <p:sp>
        <p:nvSpPr>
          <p:cNvPr id="6" name="5 Rectángulo"/>
          <p:cNvSpPr/>
          <p:nvPr/>
        </p:nvSpPr>
        <p:spPr>
          <a:xfrm>
            <a:off x="467543" y="3717032"/>
            <a:ext cx="8208912" cy="923330"/>
          </a:xfrm>
          <a:prstGeom prst="rect">
            <a:avLst/>
          </a:prstGeom>
        </p:spPr>
        <p:txBody>
          <a:bodyPr wrap="square">
            <a:spAutoFit/>
          </a:bodyPr>
          <a:lstStyle/>
          <a:p>
            <a:r>
              <a:rPr lang="es-ES" dirty="0"/>
              <a:t>Para la fuerza </a:t>
            </a:r>
            <a:r>
              <a:rPr lang="es-ES" dirty="0" smtClean="0"/>
              <a:t>externa, Fe, aplicada </a:t>
            </a:r>
            <a:r>
              <a:rPr lang="es-ES" dirty="0"/>
              <a:t>al eslabón se emplea el valor determinado en el análisis del neumático multiplicado por la ventaja mecánica promedial determinada en el análisis del mecanismo de la dirección con lo que:</a:t>
            </a:r>
            <a:endParaRPr lang="es-EC" dirty="0"/>
          </a:p>
        </p:txBody>
      </p:sp>
      <p:pic>
        <p:nvPicPr>
          <p:cNvPr id="7" name="6 Imagen"/>
          <p:cNvPicPr/>
          <p:nvPr/>
        </p:nvPicPr>
        <p:blipFill>
          <a:blip r:embed="rId4"/>
          <a:stretch>
            <a:fillRect/>
          </a:stretch>
        </p:blipFill>
        <p:spPr>
          <a:xfrm>
            <a:off x="3271835" y="4797152"/>
            <a:ext cx="2600325" cy="1009650"/>
          </a:xfrm>
          <a:prstGeom prst="rect">
            <a:avLst/>
          </a:prstGeom>
        </p:spPr>
      </p:pic>
    </p:spTree>
    <p:extLst>
      <p:ext uri="{BB962C8B-B14F-4D97-AF65-F5344CB8AC3E}">
        <p14:creationId xmlns:p14="http://schemas.microsoft.com/office/powerpoint/2010/main" val="4274299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357554" y="2928934"/>
            <a:ext cx="5072098" cy="2062103"/>
          </a:xfrm>
          <a:prstGeom prst="rect">
            <a:avLst/>
          </a:prstGeom>
        </p:spPr>
        <p:txBody>
          <a:bodyPr wrap="square">
            <a:spAutoFit/>
          </a:bodyPr>
          <a:lstStyle/>
          <a:p>
            <a:r>
              <a:rPr lang="es-ES" sz="3200" b="1" dirty="0">
                <a:latin typeface="Adobe Hebrew" pitchFamily="18" charset="-79"/>
                <a:cs typeface="Adobe Hebrew" pitchFamily="18" charset="-79"/>
              </a:rPr>
              <a:t>RESEÑA HISTÓRICA, LAS MOTOCICLETAS Y LA CONTAMINACIÓN AMBIENTAL EN QUITO</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CAPÍTULO 1</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9" name="8 CuadroTexto"/>
          <p:cNvSpPr txBox="1"/>
          <p:nvPr/>
        </p:nvSpPr>
        <p:spPr>
          <a:xfrm>
            <a:off x="1835696" y="671782"/>
            <a:ext cx="5108193" cy="584775"/>
          </a:xfrm>
          <a:prstGeom prst="rect">
            <a:avLst/>
          </a:prstGeom>
          <a:noFill/>
        </p:spPr>
        <p:txBody>
          <a:bodyPr wrap="none" rtlCol="0">
            <a:spAutoFit/>
          </a:bodyPr>
          <a:lstStyle/>
          <a:p>
            <a:pPr algn="r"/>
            <a:r>
              <a:rPr lang="en-US" sz="3200" b="1" dirty="0" err="1" smtClean="0"/>
              <a:t>DESCRIPCIÓN</a:t>
            </a:r>
            <a:r>
              <a:rPr lang="en-US" sz="3200" b="1" dirty="0" smtClean="0"/>
              <a:t> DEL </a:t>
            </a:r>
            <a:r>
              <a:rPr lang="en-US" sz="3200" b="1" dirty="0" err="1" smtClean="0"/>
              <a:t>PROYECTO</a:t>
            </a:r>
            <a:endParaRPr lang="es-EC" sz="3200" b="1"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1329" y="3109928"/>
            <a:ext cx="3690937"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1306779" y="1488032"/>
            <a:ext cx="6812571" cy="1477328"/>
          </a:xfrm>
          <a:prstGeom prst="rect">
            <a:avLst/>
          </a:prstGeom>
          <a:noFill/>
        </p:spPr>
        <p:txBody>
          <a:bodyPr wrap="none" rtlCol="0">
            <a:spAutoFit/>
          </a:bodyPr>
          <a:lstStyle/>
          <a:p>
            <a:r>
              <a:rPr lang="es-EC" dirty="0"/>
              <a:t>El presente trabajo forma parte de un proyecto de mayor envergadura </a:t>
            </a:r>
            <a:endParaRPr lang="es-EC" dirty="0" smtClean="0"/>
          </a:p>
          <a:p>
            <a:r>
              <a:rPr lang="es-EC" dirty="0" smtClean="0"/>
              <a:t>desarrollado </a:t>
            </a:r>
            <a:r>
              <a:rPr lang="es-EC" dirty="0"/>
              <a:t>por el Ministerio de Electricidad y Energía Renovable, </a:t>
            </a:r>
            <a:endParaRPr lang="es-EC" dirty="0" smtClean="0"/>
          </a:p>
          <a:p>
            <a:r>
              <a:rPr lang="es-EC" dirty="0" smtClean="0"/>
              <a:t>el </a:t>
            </a:r>
            <a:r>
              <a:rPr lang="es-EC" dirty="0"/>
              <a:t>cual busca crear un vehículo para el transporte urbano de pasajeros </a:t>
            </a:r>
            <a:endParaRPr lang="es-EC" dirty="0" smtClean="0"/>
          </a:p>
          <a:p>
            <a:r>
              <a:rPr lang="es-EC" dirty="0" smtClean="0"/>
              <a:t>que </a:t>
            </a:r>
            <a:r>
              <a:rPr lang="es-EC" dirty="0"/>
              <a:t>no dependa de combustibles derivados del petróleo</a:t>
            </a:r>
          </a:p>
          <a:p>
            <a:endParaRPr lang="es-EC"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539552" y="836712"/>
            <a:ext cx="8280920" cy="923330"/>
          </a:xfrm>
          <a:prstGeom prst="rect">
            <a:avLst/>
          </a:prstGeom>
        </p:spPr>
        <p:txBody>
          <a:bodyPr wrap="square">
            <a:spAutoFit/>
          </a:bodyPr>
          <a:lstStyle/>
          <a:p>
            <a:r>
              <a:rPr lang="es-ES" dirty="0"/>
              <a:t> Del análisis previo se obtuvo un sistema de 9 ecuaciones con 9 incógnitas, que para su resolución se genera una matriz con los elementos de las ecuaciones en función de las incógnitas o fuerzas que se desea encontrar</a:t>
            </a:r>
            <a:endParaRPr lang="es-EC" dirty="0"/>
          </a:p>
        </p:txBody>
      </p:sp>
      <p:pic>
        <p:nvPicPr>
          <p:cNvPr id="4" name="3 Imagen"/>
          <p:cNvPicPr/>
          <p:nvPr/>
        </p:nvPicPr>
        <p:blipFill>
          <a:blip r:embed="rId3"/>
          <a:stretch>
            <a:fillRect/>
          </a:stretch>
        </p:blipFill>
        <p:spPr>
          <a:xfrm>
            <a:off x="506729" y="2467926"/>
            <a:ext cx="5019675" cy="1922145"/>
          </a:xfrm>
          <a:prstGeom prst="rect">
            <a:avLst/>
          </a:prstGeom>
        </p:spPr>
      </p:pic>
      <p:pic>
        <p:nvPicPr>
          <p:cNvPr id="5" name="4 Imagen"/>
          <p:cNvPicPr/>
          <p:nvPr/>
        </p:nvPicPr>
        <p:blipFill>
          <a:blip r:embed="rId4"/>
          <a:stretch>
            <a:fillRect/>
          </a:stretch>
        </p:blipFill>
        <p:spPr>
          <a:xfrm>
            <a:off x="6156176" y="2352675"/>
            <a:ext cx="2324100" cy="2152650"/>
          </a:xfrm>
          <a:prstGeom prst="rect">
            <a:avLst/>
          </a:prstGeom>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611560" y="980728"/>
            <a:ext cx="4338239" cy="369332"/>
          </a:xfrm>
          <a:prstGeom prst="rect">
            <a:avLst/>
          </a:prstGeom>
          <a:noFill/>
        </p:spPr>
        <p:txBody>
          <a:bodyPr wrap="none" rtlCol="0">
            <a:spAutoFit/>
          </a:bodyPr>
          <a:lstStyle/>
          <a:p>
            <a:r>
              <a:rPr lang="en-US" dirty="0"/>
              <a:t>L</a:t>
            </a:r>
            <a:r>
              <a:rPr lang="en-US" dirty="0" smtClean="0"/>
              <a:t>a </a:t>
            </a:r>
            <a:r>
              <a:rPr lang="en-US" dirty="0" err="1" smtClean="0"/>
              <a:t>matriz</a:t>
            </a:r>
            <a:r>
              <a:rPr lang="en-US" dirty="0" smtClean="0"/>
              <a:t> se </a:t>
            </a:r>
            <a:r>
              <a:rPr lang="en-US" dirty="0" err="1" smtClean="0"/>
              <a:t>resuelve</a:t>
            </a:r>
            <a:r>
              <a:rPr lang="en-US" dirty="0" smtClean="0"/>
              <a:t> </a:t>
            </a:r>
            <a:r>
              <a:rPr lang="en-US" dirty="0" err="1" smtClean="0"/>
              <a:t>realizando</a:t>
            </a:r>
            <a:r>
              <a:rPr lang="en-US" dirty="0" smtClean="0"/>
              <a:t> la </a:t>
            </a:r>
            <a:r>
              <a:rPr lang="en-US" dirty="0" err="1" smtClean="0"/>
              <a:t>ecuación</a:t>
            </a:r>
            <a:r>
              <a:rPr lang="en-US" dirty="0" smtClean="0"/>
              <a:t>:</a:t>
            </a:r>
            <a:endParaRPr lang="es-EC" dirty="0"/>
          </a:p>
        </p:txBody>
      </p:sp>
      <p:pic>
        <p:nvPicPr>
          <p:cNvPr id="4" name="3 Imagen"/>
          <p:cNvPicPr/>
          <p:nvPr/>
        </p:nvPicPr>
        <p:blipFill>
          <a:blip r:embed="rId3"/>
          <a:stretch>
            <a:fillRect/>
          </a:stretch>
        </p:blipFill>
        <p:spPr>
          <a:xfrm>
            <a:off x="3690937" y="1484784"/>
            <a:ext cx="1762125" cy="314325"/>
          </a:xfrm>
          <a:prstGeom prst="rect">
            <a:avLst/>
          </a:prstGeom>
        </p:spPr>
      </p:pic>
      <p:pic>
        <p:nvPicPr>
          <p:cNvPr id="5" name="4 Imagen"/>
          <p:cNvPicPr/>
          <p:nvPr/>
        </p:nvPicPr>
        <p:blipFill>
          <a:blip r:embed="rId4"/>
          <a:stretch>
            <a:fillRect/>
          </a:stretch>
        </p:blipFill>
        <p:spPr>
          <a:xfrm>
            <a:off x="3814762" y="2309812"/>
            <a:ext cx="1514475" cy="2238375"/>
          </a:xfrm>
          <a:prstGeom prst="rect">
            <a:avLst/>
          </a:prstGeom>
        </p:spPr>
      </p:pic>
      <p:sp>
        <p:nvSpPr>
          <p:cNvPr id="6" name="5 CuadroTexto"/>
          <p:cNvSpPr txBox="1"/>
          <p:nvPr/>
        </p:nvSpPr>
        <p:spPr>
          <a:xfrm>
            <a:off x="611560" y="1940480"/>
            <a:ext cx="808235" cy="369332"/>
          </a:xfrm>
          <a:prstGeom prst="rect">
            <a:avLst/>
          </a:prstGeom>
          <a:noFill/>
        </p:spPr>
        <p:txBody>
          <a:bodyPr wrap="none" rtlCol="0">
            <a:spAutoFit/>
          </a:bodyPr>
          <a:lstStyle/>
          <a:p>
            <a:r>
              <a:rPr lang="en-US" dirty="0" err="1" smtClean="0"/>
              <a:t>Donde</a:t>
            </a:r>
            <a:endParaRPr lang="es-EC" dirty="0"/>
          </a:p>
        </p:txBody>
      </p:sp>
      <p:sp>
        <p:nvSpPr>
          <p:cNvPr id="7" name="6 Rectángulo"/>
          <p:cNvSpPr/>
          <p:nvPr/>
        </p:nvSpPr>
        <p:spPr>
          <a:xfrm>
            <a:off x="611560" y="4725144"/>
            <a:ext cx="8136904" cy="646331"/>
          </a:xfrm>
          <a:prstGeom prst="rect">
            <a:avLst/>
          </a:prstGeom>
        </p:spPr>
        <p:txBody>
          <a:bodyPr wrap="square">
            <a:spAutoFit/>
          </a:bodyPr>
          <a:lstStyle/>
          <a:p>
            <a:r>
              <a:rPr lang="es-EC" dirty="0"/>
              <a:t>La matriz resultante proporciona los valores de la fuerzas desconocidas en el sistema, de igual modo se obtiene el valor del torque desarrollado en la caja de dirección </a:t>
            </a:r>
          </a:p>
        </p:txBody>
      </p:sp>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27384"/>
            <a:ext cx="9093481" cy="6858000"/>
          </a:xfrm>
          <a:prstGeom prst="rect">
            <a:avLst/>
          </a:prstGeom>
        </p:spPr>
      </p:pic>
      <p:sp>
        <p:nvSpPr>
          <p:cNvPr id="4" name="3 CuadroTexto"/>
          <p:cNvSpPr txBox="1"/>
          <p:nvPr/>
        </p:nvSpPr>
        <p:spPr>
          <a:xfrm>
            <a:off x="467544" y="980728"/>
            <a:ext cx="2533066" cy="369332"/>
          </a:xfrm>
          <a:prstGeom prst="rect">
            <a:avLst/>
          </a:prstGeom>
          <a:noFill/>
        </p:spPr>
        <p:txBody>
          <a:bodyPr wrap="none" rtlCol="0">
            <a:spAutoFit/>
          </a:bodyPr>
          <a:lstStyle/>
          <a:p>
            <a:r>
              <a:rPr lang="es-EC" dirty="0" smtClean="0"/>
              <a:t>Obteniéndose</a:t>
            </a:r>
            <a:r>
              <a:rPr lang="en-US" dirty="0" smtClean="0"/>
              <a:t> </a:t>
            </a:r>
            <a:r>
              <a:rPr lang="en-US" dirty="0" err="1" smtClean="0"/>
              <a:t>las</a:t>
            </a:r>
            <a:r>
              <a:rPr lang="en-US" dirty="0" smtClean="0"/>
              <a:t> </a:t>
            </a:r>
            <a:r>
              <a:rPr lang="en-US" dirty="0" err="1" smtClean="0"/>
              <a:t>curvas</a:t>
            </a:r>
            <a:r>
              <a:rPr lang="en-US" dirty="0" smtClean="0"/>
              <a:t>:</a:t>
            </a:r>
            <a:endParaRPr lang="es-EC" dirty="0"/>
          </a:p>
        </p:txBody>
      </p:sp>
      <p:pic>
        <p:nvPicPr>
          <p:cNvPr id="5" name="4 Imagen"/>
          <p:cNvPicPr/>
          <p:nvPr/>
        </p:nvPicPr>
        <p:blipFill>
          <a:blip r:embed="rId3"/>
          <a:stretch>
            <a:fillRect/>
          </a:stretch>
        </p:blipFill>
        <p:spPr>
          <a:xfrm>
            <a:off x="899592" y="1782108"/>
            <a:ext cx="3528392" cy="2383393"/>
          </a:xfrm>
          <a:prstGeom prst="rect">
            <a:avLst/>
          </a:prstGeom>
        </p:spPr>
      </p:pic>
      <p:pic>
        <p:nvPicPr>
          <p:cNvPr id="6" name="5 Imagen"/>
          <p:cNvPicPr/>
          <p:nvPr/>
        </p:nvPicPr>
        <p:blipFill>
          <a:blip r:embed="rId4"/>
          <a:stretch>
            <a:fillRect/>
          </a:stretch>
        </p:blipFill>
        <p:spPr>
          <a:xfrm>
            <a:off x="4604822" y="1844824"/>
            <a:ext cx="3535090" cy="2389807"/>
          </a:xfrm>
          <a:prstGeom prst="rect">
            <a:avLst/>
          </a:prstGeom>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stretch>
            <a:fillRect/>
          </a:stretch>
        </p:blipFill>
        <p:spPr>
          <a:xfrm>
            <a:off x="467545" y="2204864"/>
            <a:ext cx="3960440" cy="2562396"/>
          </a:xfrm>
          <a:prstGeom prst="rect">
            <a:avLst/>
          </a:prstGeom>
        </p:spPr>
      </p:pic>
      <p:pic>
        <p:nvPicPr>
          <p:cNvPr id="4" name="3 Imagen"/>
          <p:cNvPicPr/>
          <p:nvPr/>
        </p:nvPicPr>
        <p:blipFill>
          <a:blip r:embed="rId4"/>
          <a:stretch>
            <a:fillRect/>
          </a:stretch>
        </p:blipFill>
        <p:spPr>
          <a:xfrm>
            <a:off x="4571999" y="2204864"/>
            <a:ext cx="4248473" cy="2571922"/>
          </a:xfrm>
          <a:prstGeom prst="rect">
            <a:avLst/>
          </a:prstGeom>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stretch>
            <a:fillRect/>
          </a:stretch>
        </p:blipFill>
        <p:spPr>
          <a:xfrm>
            <a:off x="2386011" y="980728"/>
            <a:ext cx="4371975" cy="2600325"/>
          </a:xfrm>
          <a:prstGeom prst="rect">
            <a:avLst/>
          </a:prstGeom>
        </p:spPr>
      </p:pic>
      <p:sp>
        <p:nvSpPr>
          <p:cNvPr id="4" name="3 Rectángulo"/>
          <p:cNvSpPr/>
          <p:nvPr/>
        </p:nvSpPr>
        <p:spPr>
          <a:xfrm>
            <a:off x="611560" y="3717032"/>
            <a:ext cx="7848872" cy="923330"/>
          </a:xfrm>
          <a:prstGeom prst="rect">
            <a:avLst/>
          </a:prstGeom>
        </p:spPr>
        <p:txBody>
          <a:bodyPr wrap="square">
            <a:spAutoFit/>
          </a:bodyPr>
          <a:lstStyle/>
          <a:p>
            <a:r>
              <a:rPr lang="es-EC" dirty="0"/>
              <a:t>En la cual aprecia la variación de la fuerza acorde al ángulo de rotación del eslabón, de igual modo el signo de la misma determina la dirección en la que se encuentra aplicada</a:t>
            </a:r>
          </a:p>
        </p:txBody>
      </p:sp>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353060" y="1607502"/>
            <a:ext cx="8437880" cy="3642995"/>
          </a:xfrm>
          <a:prstGeom prst="rect">
            <a:avLst/>
          </a:prstGeom>
          <a:noFill/>
          <a:ln>
            <a:noFill/>
          </a:ln>
        </p:spPr>
      </p:pic>
      <p:sp>
        <p:nvSpPr>
          <p:cNvPr id="4" name="3 Rectángulo"/>
          <p:cNvSpPr/>
          <p:nvPr/>
        </p:nvSpPr>
        <p:spPr>
          <a:xfrm>
            <a:off x="3118492" y="908720"/>
            <a:ext cx="2907014" cy="369332"/>
          </a:xfrm>
          <a:prstGeom prst="rect">
            <a:avLst/>
          </a:prstGeom>
        </p:spPr>
        <p:txBody>
          <a:bodyPr wrap="none">
            <a:spAutoFit/>
          </a:bodyPr>
          <a:lstStyle/>
          <a:p>
            <a:r>
              <a:rPr lang="es-ES" dirty="0"/>
              <a:t>Resumen dinámico plano X-Y</a:t>
            </a:r>
            <a:endParaRPr lang="es-EC" dirty="0"/>
          </a:p>
        </p:txBody>
      </p:sp>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353060" y="1607502"/>
            <a:ext cx="8437880" cy="3642995"/>
          </a:xfrm>
          <a:prstGeom prst="rect">
            <a:avLst/>
          </a:prstGeom>
          <a:noFill/>
          <a:ln>
            <a:noFill/>
          </a:ln>
        </p:spPr>
      </p:pic>
      <p:sp>
        <p:nvSpPr>
          <p:cNvPr id="4" name="3 Rectángulo"/>
          <p:cNvSpPr/>
          <p:nvPr/>
        </p:nvSpPr>
        <p:spPr>
          <a:xfrm>
            <a:off x="2375052" y="908720"/>
            <a:ext cx="4393895" cy="369332"/>
          </a:xfrm>
          <a:prstGeom prst="rect">
            <a:avLst/>
          </a:prstGeom>
        </p:spPr>
        <p:txBody>
          <a:bodyPr wrap="none">
            <a:spAutoFit/>
          </a:bodyPr>
          <a:lstStyle/>
          <a:p>
            <a:r>
              <a:rPr lang="es-ES" dirty="0"/>
              <a:t>Resumen dinámico, carga máxima, plano X-Y.</a:t>
            </a:r>
            <a:endParaRPr lang="es-EC" dirty="0"/>
          </a:p>
        </p:txBody>
      </p:sp>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611560" y="836712"/>
            <a:ext cx="8064896" cy="646331"/>
          </a:xfrm>
          <a:prstGeom prst="rect">
            <a:avLst/>
          </a:prstGeom>
        </p:spPr>
        <p:txBody>
          <a:bodyPr wrap="square">
            <a:spAutoFit/>
          </a:bodyPr>
          <a:lstStyle/>
          <a:p>
            <a:r>
              <a:rPr lang="es-ES" dirty="0"/>
              <a:t>Desarrollado el análisis para el plano XY, se desarrolla la memoria de cálculo para el mecanismo en el plano XZ</a:t>
            </a:r>
            <a:endParaRPr lang="es-EC" dirty="0"/>
          </a:p>
        </p:txBody>
      </p:sp>
      <p:pic>
        <p:nvPicPr>
          <p:cNvPr id="4" name="3 Imagen"/>
          <p:cNvPicPr/>
          <p:nvPr/>
        </p:nvPicPr>
        <p:blipFill>
          <a:blip r:embed="rId3"/>
          <a:stretch>
            <a:fillRect/>
          </a:stretch>
        </p:blipFill>
        <p:spPr>
          <a:xfrm>
            <a:off x="611560" y="1929446"/>
            <a:ext cx="4943475" cy="2999105"/>
          </a:xfrm>
          <a:prstGeom prst="rect">
            <a:avLst/>
          </a:prstGeom>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6444208" y="2447925"/>
            <a:ext cx="1933575" cy="1962150"/>
          </a:xfrm>
          <a:prstGeom prst="rect">
            <a:avLst/>
          </a:prstGeom>
          <a:noFill/>
          <a:ln>
            <a:noFill/>
          </a:ln>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467544" y="908720"/>
            <a:ext cx="8280920" cy="646331"/>
          </a:xfrm>
          <a:prstGeom prst="rect">
            <a:avLst/>
          </a:prstGeom>
        </p:spPr>
        <p:txBody>
          <a:bodyPr wrap="square">
            <a:spAutoFit/>
          </a:bodyPr>
          <a:lstStyle/>
          <a:p>
            <a:r>
              <a:rPr lang="es-ES" dirty="0"/>
              <a:t> Del modelo digital generado, se obtienen los valores de masa, radio del centro de gravedad y momento de inercia de cada eslabón </a:t>
            </a:r>
            <a:endParaRPr lang="es-EC"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095136" y="1555051"/>
            <a:ext cx="4914900" cy="1371600"/>
          </a:xfrm>
          <a:prstGeom prst="rect">
            <a:avLst/>
          </a:prstGeom>
          <a:noFill/>
          <a:ln>
            <a:noFill/>
          </a:ln>
        </p:spPr>
      </p:pic>
      <p:sp>
        <p:nvSpPr>
          <p:cNvPr id="5" name="4 Rectángulo"/>
          <p:cNvSpPr/>
          <p:nvPr/>
        </p:nvSpPr>
        <p:spPr>
          <a:xfrm>
            <a:off x="467544" y="3284984"/>
            <a:ext cx="8280920" cy="923330"/>
          </a:xfrm>
          <a:prstGeom prst="rect">
            <a:avLst/>
          </a:prstGeom>
        </p:spPr>
        <p:txBody>
          <a:bodyPr wrap="square">
            <a:spAutoFit/>
          </a:bodyPr>
          <a:lstStyle/>
          <a:p>
            <a:r>
              <a:rPr lang="es-ES" dirty="0"/>
              <a:t>Se analiza el equilibrio de fuerzas en cada eslabón para lo cual se genera los DCL de los elementos en los que se incluye el centro de gravedad así como la dirección de las reacciones </a:t>
            </a:r>
            <a:r>
              <a:rPr lang="es-ES" dirty="0" smtClean="0"/>
              <a:t>presentes.</a:t>
            </a:r>
            <a:endParaRPr lang="es-EC" dirty="0"/>
          </a:p>
        </p:txBody>
      </p:sp>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stretch>
            <a:fillRect/>
          </a:stretch>
        </p:blipFill>
        <p:spPr>
          <a:xfrm>
            <a:off x="554476" y="1780773"/>
            <a:ext cx="2736303" cy="3296454"/>
          </a:xfrm>
          <a:prstGeom prst="rect">
            <a:avLst/>
          </a:prstGeom>
        </p:spPr>
      </p:pic>
      <p:pic>
        <p:nvPicPr>
          <p:cNvPr id="4" name="3 Imagen"/>
          <p:cNvPicPr/>
          <p:nvPr/>
        </p:nvPicPr>
        <p:blipFill>
          <a:blip r:embed="rId4"/>
          <a:stretch>
            <a:fillRect/>
          </a:stretch>
        </p:blipFill>
        <p:spPr>
          <a:xfrm>
            <a:off x="3922859" y="1800276"/>
            <a:ext cx="4943475" cy="1752600"/>
          </a:xfrm>
          <a:prstGeom prst="rect">
            <a:avLst/>
          </a:prstGeom>
        </p:spPr>
      </p:pic>
      <p:pic>
        <p:nvPicPr>
          <p:cNvPr id="5" name="4 Imagen"/>
          <p:cNvPicPr/>
          <p:nvPr/>
        </p:nvPicPr>
        <p:blipFill>
          <a:blip r:embed="rId5"/>
          <a:stretch>
            <a:fillRect/>
          </a:stretch>
        </p:blipFill>
        <p:spPr>
          <a:xfrm>
            <a:off x="5427808" y="3933056"/>
            <a:ext cx="1933575" cy="1790700"/>
          </a:xfrm>
          <a:prstGeom prst="rect">
            <a:avLst/>
          </a:prstGeom>
        </p:spPr>
      </p:pic>
      <p:sp>
        <p:nvSpPr>
          <p:cNvPr id="6" name="5 CuadroTexto"/>
          <p:cNvSpPr txBox="1"/>
          <p:nvPr/>
        </p:nvSpPr>
        <p:spPr>
          <a:xfrm>
            <a:off x="3290779" y="1196752"/>
            <a:ext cx="2473754" cy="369332"/>
          </a:xfrm>
          <a:prstGeom prst="rect">
            <a:avLst/>
          </a:prstGeom>
          <a:noFill/>
        </p:spPr>
        <p:txBody>
          <a:bodyPr wrap="none" rtlCol="0">
            <a:spAutoFit/>
          </a:bodyPr>
          <a:lstStyle/>
          <a:p>
            <a:r>
              <a:rPr lang="en-US" dirty="0" smtClean="0"/>
              <a:t>DCL </a:t>
            </a:r>
            <a:r>
              <a:rPr lang="en-US" dirty="0" err="1" smtClean="0"/>
              <a:t>eslabones</a:t>
            </a:r>
            <a:r>
              <a:rPr lang="en-US" dirty="0" smtClean="0"/>
              <a:t> </a:t>
            </a:r>
            <a:r>
              <a:rPr lang="en-US" dirty="0" err="1" smtClean="0"/>
              <a:t>plano</a:t>
            </a:r>
            <a:r>
              <a:rPr lang="en-US" dirty="0" smtClean="0"/>
              <a:t> X-Z</a:t>
            </a:r>
            <a:endParaRPr lang="es-EC" dirty="0"/>
          </a:p>
        </p:txBody>
      </p:sp>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9" y="0"/>
            <a:ext cx="9093481" cy="6858000"/>
          </a:xfrm>
          <a:prstGeom prst="rect">
            <a:avLst/>
          </a:prstGeom>
        </p:spPr>
      </p:pic>
      <p:sp>
        <p:nvSpPr>
          <p:cNvPr id="3" name="2 CuadroTexto"/>
          <p:cNvSpPr txBox="1"/>
          <p:nvPr/>
        </p:nvSpPr>
        <p:spPr>
          <a:xfrm>
            <a:off x="3645303" y="991638"/>
            <a:ext cx="1853392" cy="584775"/>
          </a:xfrm>
          <a:prstGeom prst="rect">
            <a:avLst/>
          </a:prstGeom>
          <a:noFill/>
        </p:spPr>
        <p:txBody>
          <a:bodyPr wrap="none" rtlCol="0">
            <a:spAutoFit/>
          </a:bodyPr>
          <a:lstStyle/>
          <a:p>
            <a:r>
              <a:rPr lang="en-US" sz="3200" b="1" dirty="0" err="1" smtClean="0"/>
              <a:t>OBJETIVO</a:t>
            </a:r>
            <a:endParaRPr lang="es-EC" sz="3200" b="1" dirty="0"/>
          </a:p>
        </p:txBody>
      </p:sp>
      <p:sp>
        <p:nvSpPr>
          <p:cNvPr id="4" name="3 CuadroTexto"/>
          <p:cNvSpPr txBox="1"/>
          <p:nvPr/>
        </p:nvSpPr>
        <p:spPr>
          <a:xfrm>
            <a:off x="755576" y="1892731"/>
            <a:ext cx="7258718" cy="1200329"/>
          </a:xfrm>
          <a:prstGeom prst="rect">
            <a:avLst/>
          </a:prstGeom>
          <a:noFill/>
        </p:spPr>
        <p:txBody>
          <a:bodyPr wrap="none" rtlCol="0">
            <a:spAutoFit/>
          </a:bodyPr>
          <a:lstStyle/>
          <a:p>
            <a:r>
              <a:rPr lang="es-EC" dirty="0"/>
              <a:t> Rediseñar e implementar el mecanismo de alimentación para el sistema </a:t>
            </a:r>
            <a:r>
              <a:rPr lang="es-EC" dirty="0" smtClean="0"/>
              <a:t>de</a:t>
            </a:r>
          </a:p>
          <a:p>
            <a:r>
              <a:rPr lang="es-EC" dirty="0" smtClean="0"/>
              <a:t> </a:t>
            </a:r>
            <a:r>
              <a:rPr lang="es-EC" dirty="0"/>
              <a:t>dirección hidráulico del prototipo de bus hibrido urbano, del proyecto </a:t>
            </a:r>
            <a:endParaRPr lang="es-EC" dirty="0" smtClean="0"/>
          </a:p>
          <a:p>
            <a:r>
              <a:rPr lang="es-EC" dirty="0" smtClean="0"/>
              <a:t>“</a:t>
            </a:r>
            <a:r>
              <a:rPr lang="es-EC" dirty="0"/>
              <a:t>Uso de nuevas tecnologías en el transporte urbano”, desarrollado por el </a:t>
            </a:r>
            <a:endParaRPr lang="es-EC" dirty="0" smtClean="0"/>
          </a:p>
          <a:p>
            <a:r>
              <a:rPr lang="es-EC" dirty="0"/>
              <a:t>M</a:t>
            </a:r>
            <a:r>
              <a:rPr lang="es-EC" dirty="0" smtClean="0"/>
              <a:t>inisterio </a:t>
            </a:r>
            <a:r>
              <a:rPr lang="es-EC" dirty="0"/>
              <a:t>de Electricidad y Energía </a:t>
            </a:r>
            <a:r>
              <a:rPr lang="es-EC" dirty="0" smtClean="0"/>
              <a:t>Renovable.</a:t>
            </a:r>
            <a:endParaRPr lang="es-EC"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685" y="3429000"/>
            <a:ext cx="3045147" cy="253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58072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467544" y="908720"/>
            <a:ext cx="8350171" cy="646331"/>
          </a:xfrm>
          <a:prstGeom prst="rect">
            <a:avLst/>
          </a:prstGeom>
          <a:noFill/>
        </p:spPr>
        <p:txBody>
          <a:bodyPr wrap="none" rtlCol="0">
            <a:spAutoFit/>
          </a:bodyPr>
          <a:lstStyle/>
          <a:p>
            <a:r>
              <a:rPr lang="es-EC" dirty="0" smtClean="0"/>
              <a:t>Obteniéndose, del mismo modo, un sistema de 9 ecuaciones con 9 incógnitas la cual se </a:t>
            </a:r>
          </a:p>
          <a:p>
            <a:r>
              <a:rPr lang="es-EC" dirty="0" smtClean="0"/>
              <a:t>resuelve matricialmente de modo:</a:t>
            </a:r>
          </a:p>
        </p:txBody>
      </p:sp>
      <p:pic>
        <p:nvPicPr>
          <p:cNvPr id="4" name="3 Imagen"/>
          <p:cNvPicPr/>
          <p:nvPr/>
        </p:nvPicPr>
        <p:blipFill>
          <a:blip r:embed="rId3"/>
          <a:stretch>
            <a:fillRect/>
          </a:stretch>
        </p:blipFill>
        <p:spPr>
          <a:xfrm>
            <a:off x="467544" y="2448338"/>
            <a:ext cx="5048250" cy="2019300"/>
          </a:xfrm>
          <a:prstGeom prst="rect">
            <a:avLst/>
          </a:prstGeom>
        </p:spPr>
      </p:pic>
      <p:pic>
        <p:nvPicPr>
          <p:cNvPr id="5" name="4 Imagen"/>
          <p:cNvPicPr/>
          <p:nvPr/>
        </p:nvPicPr>
        <p:blipFill>
          <a:blip r:embed="rId4"/>
          <a:stretch>
            <a:fillRect/>
          </a:stretch>
        </p:blipFill>
        <p:spPr>
          <a:xfrm>
            <a:off x="5940152" y="2447925"/>
            <a:ext cx="2343150" cy="1962150"/>
          </a:xfrm>
          <a:prstGeom prst="rect">
            <a:avLst/>
          </a:prstGeom>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5" name="4 Rectángulo"/>
          <p:cNvSpPr/>
          <p:nvPr/>
        </p:nvSpPr>
        <p:spPr>
          <a:xfrm>
            <a:off x="611560" y="908720"/>
            <a:ext cx="3355662" cy="369332"/>
          </a:xfrm>
          <a:prstGeom prst="rect">
            <a:avLst/>
          </a:prstGeom>
        </p:spPr>
        <p:txBody>
          <a:bodyPr wrap="none">
            <a:spAutoFit/>
          </a:bodyPr>
          <a:lstStyle/>
          <a:p>
            <a:r>
              <a:rPr lang="es-ES" dirty="0"/>
              <a:t> Resolviendo la ecuación matricial</a:t>
            </a:r>
            <a:endParaRPr lang="es-EC" dirty="0"/>
          </a:p>
        </p:txBody>
      </p:sp>
      <p:pic>
        <p:nvPicPr>
          <p:cNvPr id="7" name="6 Imagen"/>
          <p:cNvPicPr/>
          <p:nvPr/>
        </p:nvPicPr>
        <p:blipFill>
          <a:blip r:embed="rId3"/>
          <a:stretch>
            <a:fillRect/>
          </a:stretch>
        </p:blipFill>
        <p:spPr>
          <a:xfrm>
            <a:off x="3686174" y="1484784"/>
            <a:ext cx="1771650" cy="400050"/>
          </a:xfrm>
          <a:prstGeom prst="rect">
            <a:avLst/>
          </a:prstGeom>
        </p:spPr>
      </p:pic>
      <p:sp>
        <p:nvSpPr>
          <p:cNvPr id="6" name="5 Rectángulo"/>
          <p:cNvSpPr/>
          <p:nvPr/>
        </p:nvSpPr>
        <p:spPr>
          <a:xfrm>
            <a:off x="611560" y="1884834"/>
            <a:ext cx="2271712" cy="369332"/>
          </a:xfrm>
          <a:prstGeom prst="rect">
            <a:avLst/>
          </a:prstGeom>
        </p:spPr>
        <p:txBody>
          <a:bodyPr wrap="none">
            <a:spAutoFit/>
          </a:bodyPr>
          <a:lstStyle/>
          <a:p>
            <a:r>
              <a:rPr lang="es-ES" dirty="0"/>
              <a:t>Se obtiene las fuerzas </a:t>
            </a:r>
            <a:endParaRPr lang="es-EC" dirty="0"/>
          </a:p>
        </p:txBody>
      </p:sp>
      <p:pic>
        <p:nvPicPr>
          <p:cNvPr id="9" name="8 Imagen"/>
          <p:cNvPicPr/>
          <p:nvPr/>
        </p:nvPicPr>
        <p:blipFill>
          <a:blip r:embed="rId4"/>
          <a:stretch>
            <a:fillRect/>
          </a:stretch>
        </p:blipFill>
        <p:spPr>
          <a:xfrm>
            <a:off x="3833811" y="2227735"/>
            <a:ext cx="1476375" cy="2019300"/>
          </a:xfrm>
          <a:prstGeom prst="rect">
            <a:avLst/>
          </a:prstGeom>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395536" y="764704"/>
            <a:ext cx="6246440" cy="369332"/>
          </a:xfrm>
          <a:prstGeom prst="rect">
            <a:avLst/>
          </a:prstGeom>
        </p:spPr>
        <p:txBody>
          <a:bodyPr wrap="square">
            <a:spAutoFit/>
          </a:bodyPr>
          <a:lstStyle/>
          <a:p>
            <a:r>
              <a:rPr lang="es-ES" dirty="0" smtClean="0"/>
              <a:t>Con lo que se generan las </a:t>
            </a:r>
            <a:r>
              <a:rPr lang="es-ES" dirty="0"/>
              <a:t>gráficas de los vectores de las fuerza</a:t>
            </a:r>
            <a:endParaRPr lang="es-EC" dirty="0"/>
          </a:p>
        </p:txBody>
      </p:sp>
      <p:pic>
        <p:nvPicPr>
          <p:cNvPr id="4" name="3 Imagen"/>
          <p:cNvPicPr/>
          <p:nvPr/>
        </p:nvPicPr>
        <p:blipFill>
          <a:blip r:embed="rId3"/>
          <a:stretch>
            <a:fillRect/>
          </a:stretch>
        </p:blipFill>
        <p:spPr>
          <a:xfrm>
            <a:off x="611560" y="2052636"/>
            <a:ext cx="3960439" cy="2752725"/>
          </a:xfrm>
          <a:prstGeom prst="rect">
            <a:avLst/>
          </a:prstGeom>
        </p:spPr>
      </p:pic>
      <p:pic>
        <p:nvPicPr>
          <p:cNvPr id="5" name="4 Imagen"/>
          <p:cNvPicPr/>
          <p:nvPr/>
        </p:nvPicPr>
        <p:blipFill>
          <a:blip r:embed="rId4"/>
          <a:stretch>
            <a:fillRect/>
          </a:stretch>
        </p:blipFill>
        <p:spPr>
          <a:xfrm>
            <a:off x="4413126" y="2052636"/>
            <a:ext cx="3831282" cy="2714625"/>
          </a:xfrm>
          <a:prstGeom prst="rect">
            <a:avLst/>
          </a:prstGeom>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stretch>
            <a:fillRect/>
          </a:stretch>
        </p:blipFill>
        <p:spPr>
          <a:xfrm>
            <a:off x="683568" y="2227376"/>
            <a:ext cx="4176464" cy="2539885"/>
          </a:xfrm>
          <a:prstGeom prst="rect">
            <a:avLst/>
          </a:prstGeom>
        </p:spPr>
      </p:pic>
      <p:pic>
        <p:nvPicPr>
          <p:cNvPr id="4" name="3 Imagen"/>
          <p:cNvPicPr/>
          <p:nvPr/>
        </p:nvPicPr>
        <p:blipFill>
          <a:blip r:embed="rId4"/>
          <a:stretch>
            <a:fillRect/>
          </a:stretch>
        </p:blipFill>
        <p:spPr>
          <a:xfrm>
            <a:off x="4960090" y="2227376"/>
            <a:ext cx="3744416" cy="2403248"/>
          </a:xfrm>
          <a:prstGeom prst="rect">
            <a:avLst/>
          </a:prstGeom>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611560" y="548680"/>
            <a:ext cx="8136904" cy="923330"/>
          </a:xfrm>
          <a:prstGeom prst="rect">
            <a:avLst/>
          </a:prstGeom>
        </p:spPr>
        <p:txBody>
          <a:bodyPr wrap="square">
            <a:spAutoFit/>
          </a:bodyPr>
          <a:lstStyle/>
          <a:p>
            <a:r>
              <a:rPr lang="es-EC" dirty="0"/>
              <a:t>El valor de las fuerzas se encuentran determinadas en la </a:t>
            </a:r>
            <a:r>
              <a:rPr lang="es-EC" dirty="0" smtClean="0"/>
              <a:t>tabla, </a:t>
            </a:r>
            <a:r>
              <a:rPr lang="es-EC" dirty="0"/>
              <a:t>en la que se aprecia el valor promedio de la fuerza que es aplicada a los elementos del mecanismo así como el torque que se genera.</a:t>
            </a: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523875" y="1500187"/>
            <a:ext cx="8096250" cy="3857625"/>
          </a:xfrm>
          <a:prstGeom prst="rect">
            <a:avLst/>
          </a:prstGeom>
          <a:noFill/>
          <a:ln>
            <a:noFill/>
          </a:ln>
        </p:spPr>
      </p:pic>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523875" y="1500187"/>
            <a:ext cx="8096250" cy="3857625"/>
          </a:xfrm>
          <a:prstGeom prst="rect">
            <a:avLst/>
          </a:prstGeom>
          <a:noFill/>
          <a:ln>
            <a:noFill/>
          </a:ln>
        </p:spPr>
      </p:pic>
      <p:sp>
        <p:nvSpPr>
          <p:cNvPr id="5" name="4 Rectángulo"/>
          <p:cNvSpPr/>
          <p:nvPr/>
        </p:nvSpPr>
        <p:spPr>
          <a:xfrm>
            <a:off x="2392941" y="1130855"/>
            <a:ext cx="4358116" cy="369332"/>
          </a:xfrm>
          <a:prstGeom prst="rect">
            <a:avLst/>
          </a:prstGeom>
        </p:spPr>
        <p:txBody>
          <a:bodyPr wrap="none">
            <a:spAutoFit/>
          </a:bodyPr>
          <a:lstStyle/>
          <a:p>
            <a:r>
              <a:rPr lang="es-ES" dirty="0"/>
              <a:t>Resumen dinámico, carga máxima, plano X-Z</a:t>
            </a:r>
            <a:endParaRPr lang="es-EC" dirty="0"/>
          </a:p>
        </p:txBody>
      </p:sp>
    </p:spTree>
    <p:extLst>
      <p:ext uri="{BB962C8B-B14F-4D97-AF65-F5344CB8AC3E}">
        <p14:creationId xmlns:p14="http://schemas.microsoft.com/office/powerpoint/2010/main" val="17533946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575555" y="1720840"/>
            <a:ext cx="7992888" cy="3416320"/>
          </a:xfrm>
          <a:prstGeom prst="rect">
            <a:avLst/>
          </a:prstGeom>
        </p:spPr>
        <p:txBody>
          <a:bodyPr wrap="square">
            <a:spAutoFit/>
          </a:bodyPr>
          <a:lstStyle/>
          <a:p>
            <a:r>
              <a:rPr lang="es-EC" dirty="0"/>
              <a:t> Del presente análisis se determina que:</a:t>
            </a:r>
          </a:p>
          <a:p>
            <a:r>
              <a:rPr lang="es-EC" dirty="0"/>
              <a:t> </a:t>
            </a:r>
          </a:p>
          <a:p>
            <a:pPr lvl="0"/>
            <a:r>
              <a:rPr lang="es-EC" dirty="0"/>
              <a:t>El mayor torque se presenta en la pieza que se encuentra el acople del mecanismo de la dirección.</a:t>
            </a:r>
          </a:p>
          <a:p>
            <a:r>
              <a:rPr lang="es-EC" dirty="0"/>
              <a:t> </a:t>
            </a:r>
          </a:p>
          <a:p>
            <a:pPr lvl="0"/>
            <a:r>
              <a:rPr lang="es-EC" dirty="0"/>
              <a:t>El valor del torque que genera la caja de dirección se encuentra en el rango de 0 a 1480 Nm y su dirección depende del sentido del giro</a:t>
            </a:r>
            <a:r>
              <a:rPr lang="es-EC" dirty="0" smtClean="0"/>
              <a:t>.</a:t>
            </a:r>
          </a:p>
          <a:p>
            <a:pPr lvl="0"/>
            <a:endParaRPr lang="en-US" dirty="0"/>
          </a:p>
          <a:p>
            <a:pPr lvl="0"/>
            <a:r>
              <a:rPr lang="es-EC" dirty="0"/>
              <a:t>La fuerza máxima se encuentra aplicada en el elemento donde se encuentra el acoplador del mecanismo de la dirección, siendo su valor de 42900 N para el peso nominal y 47400 N para la carga máxima.</a:t>
            </a:r>
          </a:p>
          <a:p>
            <a:r>
              <a:rPr lang="es-EC" dirty="0"/>
              <a:t> </a:t>
            </a:r>
          </a:p>
        </p:txBody>
      </p:sp>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14"/>
            <a:ext cx="9093481" cy="6858000"/>
          </a:xfrm>
          <a:prstGeom prst="rect">
            <a:avLst/>
          </a:prstGeom>
        </p:spPr>
      </p:pic>
      <p:graphicFrame>
        <p:nvGraphicFramePr>
          <p:cNvPr id="4" name="3 Gráfico"/>
          <p:cNvGraphicFramePr/>
          <p:nvPr>
            <p:extLst>
              <p:ext uri="{D42A27DB-BD31-4B8C-83A1-F6EECF244321}">
                <p14:modId xmlns:p14="http://schemas.microsoft.com/office/powerpoint/2010/main" val="470628720"/>
              </p:ext>
            </p:extLst>
          </p:nvPr>
        </p:nvGraphicFramePr>
        <p:xfrm>
          <a:off x="1726694" y="2021454"/>
          <a:ext cx="5640091" cy="2880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503546" y="856006"/>
            <a:ext cx="8136904" cy="523220"/>
          </a:xfrm>
          <a:prstGeom prst="rect">
            <a:avLst/>
          </a:prstGeom>
        </p:spPr>
        <p:txBody>
          <a:bodyPr wrap="square">
            <a:spAutoFit/>
          </a:bodyPr>
          <a:lstStyle/>
          <a:p>
            <a:pPr lvl="1"/>
            <a:r>
              <a:rPr lang="es-ES" sz="2800" b="1" dirty="0"/>
              <a:t>ESTUDIO DEL SISTEMA DE DIRECCIÓN HIDRÁULICO</a:t>
            </a:r>
            <a:endParaRPr lang="es-EC" sz="2800" b="1" dirty="0"/>
          </a:p>
        </p:txBody>
      </p:sp>
      <mc:AlternateContent xmlns:mc="http://schemas.openxmlformats.org/markup-compatibility/2006" xmlns:a14="http://schemas.microsoft.com/office/drawing/2010/main">
        <mc:Choice Requires="a14">
          <p:sp>
            <p:nvSpPr>
              <p:cNvPr id="4" name="3 Rectángulo"/>
              <p:cNvSpPr/>
              <p:nvPr/>
            </p:nvSpPr>
            <p:spPr>
              <a:xfrm>
                <a:off x="755576" y="1556792"/>
                <a:ext cx="7992888" cy="2031325"/>
              </a:xfrm>
              <a:prstGeom prst="rect">
                <a:avLst/>
              </a:prstGeom>
            </p:spPr>
            <p:txBody>
              <a:bodyPr wrap="square">
                <a:spAutoFit/>
              </a:bodyPr>
              <a:lstStyle/>
              <a:p>
                <a:r>
                  <a:rPr lang="es-ES" dirty="0"/>
                  <a:t>Determinado el valor máximo del torque, </a:t>
                </a:r>
                <a14:m>
                  <m:oMath xmlns:m="http://schemas.openxmlformats.org/officeDocument/2006/math">
                    <m:sSub>
                      <m:sSubPr>
                        <m:ctrlPr>
                          <a:rPr lang="es-EC" i="1">
                            <a:latin typeface="Cambria Math"/>
                          </a:rPr>
                        </m:ctrlPr>
                      </m:sSubPr>
                      <m:e>
                        <m:r>
                          <a:rPr lang="es-ES" i="1">
                            <a:latin typeface="Cambria Math"/>
                          </a:rPr>
                          <m:t>𝑇</m:t>
                        </m:r>
                      </m:e>
                      <m:sub>
                        <m:r>
                          <a:rPr lang="es-ES" i="1">
                            <a:latin typeface="Cambria Math"/>
                          </a:rPr>
                          <m:t>𝐶𝐷</m:t>
                        </m:r>
                      </m:sub>
                    </m:sSub>
                    <m:r>
                      <a:rPr lang="es-ES" i="1">
                        <a:latin typeface="Cambria Math"/>
                      </a:rPr>
                      <m:t>=1650 </m:t>
                    </m:r>
                    <m:r>
                      <a:rPr lang="es-ES" i="1">
                        <a:latin typeface="Cambria Math"/>
                      </a:rPr>
                      <m:t>𝑁𝑚</m:t>
                    </m:r>
                  </m:oMath>
                </a14:m>
                <a:r>
                  <a:rPr lang="es-ES" dirty="0"/>
                  <a:t>,  que debe aportar la caja de dirección para activar el mecanismo de los neumáticos se describe el sistema hidráulico original del vehículo a fin de verificar su eficiencia y eficacia con la nueva distribución de carga.</a:t>
                </a:r>
                <a:endParaRPr lang="es-EC" dirty="0"/>
              </a:p>
              <a:p>
                <a:r>
                  <a:rPr lang="es-ES" dirty="0"/>
                  <a:t> </a:t>
                </a:r>
                <a:endParaRPr lang="es-EC" dirty="0"/>
              </a:p>
              <a:p>
                <a:r>
                  <a:rPr lang="es-ES" dirty="0"/>
                  <a:t>     Partiendo de los datos de la caja de dirección hidráulica la cual es modelo ZF 8036 con sistema de bolas recirculantes,</a:t>
                </a:r>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755576" y="1556792"/>
                <a:ext cx="7992888" cy="2031325"/>
              </a:xfrm>
              <a:prstGeom prst="rect">
                <a:avLst/>
              </a:prstGeom>
              <a:blipFill rotWithShape="1">
                <a:blip r:embed="rId3"/>
                <a:stretch>
                  <a:fillRect l="-686" t="-1497" b="-3593"/>
                </a:stretch>
              </a:blipFill>
            </p:spPr>
            <p:txBody>
              <a:bodyPr/>
              <a:lstStyle/>
              <a:p>
                <a:r>
                  <a:rPr lang="es-EC">
                    <a:noFill/>
                  </a:rPr>
                  <a:t> </a:t>
                </a:r>
              </a:p>
            </p:txBody>
          </p:sp>
        </mc:Fallback>
      </mc:AlternateContent>
      <p:pic>
        <p:nvPicPr>
          <p:cNvPr id="5" name="4 Imagen"/>
          <p:cNvPicPr/>
          <p:nvPr/>
        </p:nvPicPr>
        <p:blipFill>
          <a:blip r:embed="rId4"/>
          <a:stretch>
            <a:fillRect/>
          </a:stretch>
        </p:blipFill>
        <p:spPr>
          <a:xfrm>
            <a:off x="3687066" y="3588117"/>
            <a:ext cx="1769865" cy="2540134"/>
          </a:xfrm>
          <a:prstGeom prst="rect">
            <a:avLst/>
          </a:prstGeom>
        </p:spPr>
      </p:pic>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450001" y="1442393"/>
            <a:ext cx="8352928" cy="646331"/>
          </a:xfrm>
          <a:prstGeom prst="rect">
            <a:avLst/>
          </a:prstGeom>
        </p:spPr>
        <p:txBody>
          <a:bodyPr wrap="square">
            <a:spAutoFit/>
          </a:bodyPr>
          <a:lstStyle/>
          <a:p>
            <a:r>
              <a:rPr lang="es-ES" dirty="0" smtClean="0"/>
              <a:t>En la tabla se determina los componentes del sistema hidráulico original del vehículo, así como los datos técnicos de los mismos.</a:t>
            </a:r>
            <a:endParaRPr lang="es-EC"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643186" y="2608118"/>
            <a:ext cx="4737125" cy="1717154"/>
          </a:xfrm>
          <a:prstGeom prst="rect">
            <a:avLst/>
          </a:prstGeom>
          <a:noFill/>
          <a:ln>
            <a:noFill/>
          </a:ln>
        </p:spPr>
      </p:pic>
      <p:sp>
        <p:nvSpPr>
          <p:cNvPr id="6" name="5 CuadroTexto"/>
          <p:cNvSpPr txBox="1"/>
          <p:nvPr/>
        </p:nvSpPr>
        <p:spPr>
          <a:xfrm>
            <a:off x="534291" y="836712"/>
            <a:ext cx="8075416" cy="523220"/>
          </a:xfrm>
          <a:prstGeom prst="rect">
            <a:avLst/>
          </a:prstGeom>
          <a:noFill/>
        </p:spPr>
        <p:txBody>
          <a:bodyPr wrap="none" rtlCol="0">
            <a:spAutoFit/>
          </a:bodyPr>
          <a:lstStyle/>
          <a:p>
            <a:r>
              <a:rPr lang="es-EC" sz="2800" b="1" dirty="0" smtClean="0"/>
              <a:t>COMPONENTES DEL SISTEMA HIDRÁULICO ORIGINAL</a:t>
            </a:r>
            <a:endParaRPr lang="es-EC" sz="2800" b="1" dirty="0"/>
          </a:p>
        </p:txBody>
      </p:sp>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2098020" y="908720"/>
            <a:ext cx="4947958" cy="584775"/>
          </a:xfrm>
          <a:prstGeom prst="rect">
            <a:avLst/>
          </a:prstGeom>
          <a:noFill/>
        </p:spPr>
        <p:txBody>
          <a:bodyPr wrap="none" rtlCol="0">
            <a:spAutoFit/>
          </a:bodyPr>
          <a:lstStyle/>
          <a:p>
            <a:r>
              <a:rPr lang="en-US" sz="3200" b="1" dirty="0" err="1" smtClean="0"/>
              <a:t>DEFINICIÓN</a:t>
            </a:r>
            <a:r>
              <a:rPr lang="en-US" sz="3200" b="1" dirty="0" smtClean="0"/>
              <a:t> DEL </a:t>
            </a:r>
            <a:r>
              <a:rPr lang="en-US" sz="3200" b="1" dirty="0" err="1" smtClean="0"/>
              <a:t>PROBLEMA</a:t>
            </a:r>
            <a:endParaRPr lang="es-EC" sz="3200" b="1" dirty="0"/>
          </a:p>
        </p:txBody>
      </p:sp>
      <p:sp>
        <p:nvSpPr>
          <p:cNvPr id="4" name="3 CuadroTexto"/>
          <p:cNvSpPr txBox="1"/>
          <p:nvPr/>
        </p:nvSpPr>
        <p:spPr>
          <a:xfrm>
            <a:off x="402909" y="1700808"/>
            <a:ext cx="8338180" cy="646331"/>
          </a:xfrm>
          <a:prstGeom prst="rect">
            <a:avLst/>
          </a:prstGeom>
          <a:noFill/>
        </p:spPr>
        <p:txBody>
          <a:bodyPr wrap="none" rtlCol="0">
            <a:spAutoFit/>
          </a:bodyPr>
          <a:lstStyle/>
          <a:p>
            <a:pPr algn="ctr"/>
            <a:r>
              <a:rPr lang="es-EC" dirty="0" smtClean="0"/>
              <a:t>En el </a:t>
            </a:r>
            <a:r>
              <a:rPr lang="es-EC" dirty="0"/>
              <a:t>prototipo desarrollado por el </a:t>
            </a:r>
            <a:r>
              <a:rPr lang="es-EC" dirty="0" smtClean="0"/>
              <a:t>MEER al eliminarse el motor de combustión interna </a:t>
            </a:r>
          </a:p>
          <a:p>
            <a:pPr algn="ctr"/>
            <a:r>
              <a:rPr lang="es-EC" dirty="0" smtClean="0"/>
              <a:t>Se suprimen los sistemas asociados al movimiento del motor para su operación</a:t>
            </a:r>
            <a:r>
              <a:rPr lang="es-EC" dirty="0"/>
              <a:t>.</a:t>
            </a:r>
            <a:endParaRPr lang="es-EC"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92" y="2633939"/>
            <a:ext cx="2304256" cy="320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032" y="2701227"/>
            <a:ext cx="3675112" cy="307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0092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4" y="0"/>
            <a:ext cx="9093481" cy="6858000"/>
          </a:xfrm>
          <a:prstGeom prst="rect">
            <a:avLst/>
          </a:prstGeom>
        </p:spPr>
      </p:pic>
      <p:sp>
        <p:nvSpPr>
          <p:cNvPr id="3" name="2 Rectángulo"/>
          <p:cNvSpPr/>
          <p:nvPr/>
        </p:nvSpPr>
        <p:spPr>
          <a:xfrm>
            <a:off x="431539" y="764704"/>
            <a:ext cx="8280920" cy="923330"/>
          </a:xfrm>
          <a:prstGeom prst="rect">
            <a:avLst/>
          </a:prstGeom>
        </p:spPr>
        <p:txBody>
          <a:bodyPr wrap="square">
            <a:spAutoFit/>
          </a:bodyPr>
          <a:lstStyle/>
          <a:p>
            <a:r>
              <a:rPr lang="es-ES" dirty="0"/>
              <a:t> En la </a:t>
            </a:r>
            <a:r>
              <a:rPr lang="es-ES" dirty="0" smtClean="0"/>
              <a:t>figura </a:t>
            </a:r>
            <a:r>
              <a:rPr lang="es-ES" dirty="0"/>
              <a:t>se observa los componentes internos de la caja y su funcionamiento el cual es similar a un cilindro de doble efecto con vástago en las 2 caras por lo cual la presión que se requiere para generar la fuerza es la misma en ambas caras del pistón.</a:t>
            </a:r>
            <a:endParaRPr lang="es-EC" dirty="0"/>
          </a:p>
        </p:txBody>
      </p:sp>
      <p:pic>
        <p:nvPicPr>
          <p:cNvPr id="4" name="3 Imagen"/>
          <p:cNvPicPr/>
          <p:nvPr/>
        </p:nvPicPr>
        <p:blipFill>
          <a:blip r:embed="rId3"/>
          <a:stretch>
            <a:fillRect/>
          </a:stretch>
        </p:blipFill>
        <p:spPr>
          <a:xfrm>
            <a:off x="642382" y="1952625"/>
            <a:ext cx="3895725" cy="2952750"/>
          </a:xfrm>
          <a:prstGeom prst="rect">
            <a:avLst/>
          </a:prstGeom>
        </p:spPr>
      </p:pic>
      <p:pic>
        <p:nvPicPr>
          <p:cNvPr id="5" name="4 Imagen"/>
          <p:cNvPicPr/>
          <p:nvPr/>
        </p:nvPicPr>
        <p:blipFill>
          <a:blip r:embed="rId4"/>
          <a:stretch>
            <a:fillRect/>
          </a:stretch>
        </p:blipFill>
        <p:spPr>
          <a:xfrm>
            <a:off x="5040051" y="2406402"/>
            <a:ext cx="3672408" cy="2045196"/>
          </a:xfrm>
          <a:prstGeom prst="rect">
            <a:avLst/>
          </a:prstGeom>
        </p:spPr>
      </p:pic>
      <p:sp>
        <p:nvSpPr>
          <p:cNvPr id="6" name="5 Rectángulo"/>
          <p:cNvSpPr/>
          <p:nvPr/>
        </p:nvSpPr>
        <p:spPr>
          <a:xfrm>
            <a:off x="428534" y="5157192"/>
            <a:ext cx="7815873" cy="369332"/>
          </a:xfrm>
          <a:prstGeom prst="rect">
            <a:avLst/>
          </a:prstGeom>
        </p:spPr>
        <p:txBody>
          <a:bodyPr wrap="square">
            <a:spAutoFit/>
          </a:bodyPr>
          <a:lstStyle/>
          <a:p>
            <a:r>
              <a:rPr lang="es-ES" dirty="0"/>
              <a:t>En la que el diámetro del pistón, vástago y piñón son:</a:t>
            </a:r>
            <a:endParaRPr lang="es-EC" dirty="0"/>
          </a:p>
        </p:txBody>
      </p:sp>
      <p:pic>
        <p:nvPicPr>
          <p:cNvPr id="7" name="6 Imagen"/>
          <p:cNvPicPr/>
          <p:nvPr/>
        </p:nvPicPr>
        <p:blipFill>
          <a:blip r:embed="rId5"/>
          <a:stretch>
            <a:fillRect/>
          </a:stretch>
        </p:blipFill>
        <p:spPr>
          <a:xfrm>
            <a:off x="3188707" y="5543409"/>
            <a:ext cx="2295525" cy="257175"/>
          </a:xfrm>
          <a:prstGeom prst="rect">
            <a:avLst/>
          </a:prstGeom>
        </p:spPr>
      </p:pic>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5" name="4 Rectángulo"/>
          <p:cNvSpPr/>
          <p:nvPr/>
        </p:nvSpPr>
        <p:spPr>
          <a:xfrm>
            <a:off x="467543" y="836712"/>
            <a:ext cx="8208912" cy="646331"/>
          </a:xfrm>
          <a:prstGeom prst="rect">
            <a:avLst/>
          </a:prstGeom>
        </p:spPr>
        <p:txBody>
          <a:bodyPr wrap="square">
            <a:spAutoFit/>
          </a:bodyPr>
          <a:lstStyle/>
          <a:p>
            <a:r>
              <a:rPr lang="es-ES" dirty="0"/>
              <a:t> Del torque determinado en el análisis dinámico se procede a calcular la fuerza variable que se aplica en el diente engrane del pistón, la cual se obtiene:</a:t>
            </a:r>
            <a:endParaRPr lang="es-EC" dirty="0"/>
          </a:p>
        </p:txBody>
      </p:sp>
      <p:pic>
        <p:nvPicPr>
          <p:cNvPr id="7" name="6 Imagen"/>
          <p:cNvPicPr/>
          <p:nvPr/>
        </p:nvPicPr>
        <p:blipFill>
          <a:blip r:embed="rId3"/>
          <a:stretch>
            <a:fillRect/>
          </a:stretch>
        </p:blipFill>
        <p:spPr>
          <a:xfrm>
            <a:off x="3809999" y="1772816"/>
            <a:ext cx="1524000" cy="552450"/>
          </a:xfrm>
          <a:prstGeom prst="rect">
            <a:avLst/>
          </a:prstGeom>
        </p:spPr>
      </p:pic>
      <p:sp>
        <p:nvSpPr>
          <p:cNvPr id="6" name="5 Rectángulo"/>
          <p:cNvSpPr/>
          <p:nvPr/>
        </p:nvSpPr>
        <p:spPr>
          <a:xfrm>
            <a:off x="467543" y="2505670"/>
            <a:ext cx="8208912" cy="369332"/>
          </a:xfrm>
          <a:prstGeom prst="rect">
            <a:avLst/>
          </a:prstGeom>
        </p:spPr>
        <p:txBody>
          <a:bodyPr wrap="square">
            <a:spAutoFit/>
          </a:bodyPr>
          <a:lstStyle/>
          <a:p>
            <a:r>
              <a:rPr lang="es-ES" dirty="0"/>
              <a:t>L</a:t>
            </a:r>
            <a:r>
              <a:rPr lang="es-ES" dirty="0" smtClean="0"/>
              <a:t>os </a:t>
            </a:r>
            <a:r>
              <a:rPr lang="es-ES" dirty="0"/>
              <a:t>valores negativos representan un cambio de dirección en el movimiento </a:t>
            </a:r>
            <a:endParaRPr lang="es-EC" dirty="0"/>
          </a:p>
        </p:txBody>
      </p:sp>
      <p:pic>
        <p:nvPicPr>
          <p:cNvPr id="9" name="8 Imagen"/>
          <p:cNvPicPr/>
          <p:nvPr/>
        </p:nvPicPr>
        <p:blipFill>
          <a:blip r:embed="rId4"/>
          <a:stretch>
            <a:fillRect/>
          </a:stretch>
        </p:blipFill>
        <p:spPr>
          <a:xfrm>
            <a:off x="2590897" y="3501008"/>
            <a:ext cx="4000500" cy="2555751"/>
          </a:xfrm>
          <a:prstGeom prst="rect">
            <a:avLst/>
          </a:prstGeom>
        </p:spPr>
      </p:pic>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467543" y="1843999"/>
            <a:ext cx="8208912" cy="369332"/>
          </a:xfrm>
          <a:prstGeom prst="rect">
            <a:avLst/>
          </a:prstGeom>
        </p:spPr>
        <p:txBody>
          <a:bodyPr wrap="square">
            <a:spAutoFit/>
          </a:bodyPr>
          <a:lstStyle/>
          <a:p>
            <a:r>
              <a:rPr lang="es-ES" dirty="0" smtClean="0"/>
              <a:t>Para </a:t>
            </a:r>
            <a:r>
              <a:rPr lang="es-ES" dirty="0"/>
              <a:t>el cálculo de la presión se emplea el valor absoluto de la fuerza,</a:t>
            </a:r>
            <a:endParaRPr lang="es-EC" dirty="0"/>
          </a:p>
        </p:txBody>
      </p:sp>
      <p:pic>
        <p:nvPicPr>
          <p:cNvPr id="4" name="3 Imagen"/>
          <p:cNvPicPr/>
          <p:nvPr/>
        </p:nvPicPr>
        <p:blipFill>
          <a:blip r:embed="rId3"/>
          <a:stretch>
            <a:fillRect/>
          </a:stretch>
        </p:blipFill>
        <p:spPr>
          <a:xfrm>
            <a:off x="3848100" y="2420063"/>
            <a:ext cx="1447800" cy="285750"/>
          </a:xfrm>
          <a:prstGeom prst="rect">
            <a:avLst/>
          </a:prstGeom>
        </p:spPr>
      </p:pic>
      <p:sp>
        <p:nvSpPr>
          <p:cNvPr id="5" name="4 Rectángulo"/>
          <p:cNvSpPr/>
          <p:nvPr/>
        </p:nvSpPr>
        <p:spPr>
          <a:xfrm>
            <a:off x="497809" y="2705813"/>
            <a:ext cx="1253869" cy="369332"/>
          </a:xfrm>
          <a:prstGeom prst="rect">
            <a:avLst/>
          </a:prstGeom>
        </p:spPr>
        <p:txBody>
          <a:bodyPr wrap="none">
            <a:spAutoFit/>
          </a:bodyPr>
          <a:lstStyle/>
          <a:p>
            <a:r>
              <a:rPr lang="es-ES" dirty="0"/>
              <a:t>Con lo que:</a:t>
            </a:r>
            <a:endParaRPr lang="es-EC" dirty="0"/>
          </a:p>
        </p:txBody>
      </p:sp>
      <p:pic>
        <p:nvPicPr>
          <p:cNvPr id="6" name="5 Imagen"/>
          <p:cNvPicPr/>
          <p:nvPr/>
        </p:nvPicPr>
        <p:blipFill>
          <a:blip r:embed="rId4"/>
          <a:stretch>
            <a:fillRect/>
          </a:stretch>
        </p:blipFill>
        <p:spPr>
          <a:xfrm>
            <a:off x="3624262" y="3148610"/>
            <a:ext cx="1895475" cy="838200"/>
          </a:xfrm>
          <a:prstGeom prst="rect">
            <a:avLst/>
          </a:prstGeom>
        </p:spPr>
      </p:pic>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995852" y="766787"/>
            <a:ext cx="3543300" cy="5324425"/>
          </a:xfrm>
          <a:prstGeom prst="rect">
            <a:avLst/>
          </a:prstGeom>
          <a:noFill/>
          <a:ln>
            <a:noFill/>
          </a:ln>
        </p:spPr>
      </p:pic>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359531" y="1474628"/>
            <a:ext cx="8424936" cy="1200329"/>
          </a:xfrm>
          <a:prstGeom prst="rect">
            <a:avLst/>
          </a:prstGeom>
        </p:spPr>
        <p:txBody>
          <a:bodyPr wrap="square">
            <a:spAutoFit/>
          </a:bodyPr>
          <a:lstStyle/>
          <a:p>
            <a:r>
              <a:rPr lang="es-ES" dirty="0" smtClean="0"/>
              <a:t>la figura representa </a:t>
            </a:r>
            <a:r>
              <a:rPr lang="es-ES" dirty="0"/>
              <a:t>la variación de la presión en función del ángulo en que se encuentre el </a:t>
            </a:r>
            <a:r>
              <a:rPr lang="es-ES" dirty="0" smtClean="0"/>
              <a:t>mecanismo, partiendo desde la menor presión</a:t>
            </a:r>
            <a:r>
              <a:rPr lang="es-ES" dirty="0"/>
              <a:t> </a:t>
            </a:r>
            <a:r>
              <a:rPr lang="es-ES" dirty="0" smtClean="0"/>
              <a:t>ubicada en la posición central del mecanismo hasta el valor máximo de 124 Bar ubicado en el extremo del movimiento del mecanismo.</a:t>
            </a:r>
            <a:endParaRPr lang="es-EC" dirty="0"/>
          </a:p>
        </p:txBody>
      </p:sp>
      <p:graphicFrame>
        <p:nvGraphicFramePr>
          <p:cNvPr id="4" name="3 Gráfico"/>
          <p:cNvGraphicFramePr/>
          <p:nvPr>
            <p:extLst>
              <p:ext uri="{D42A27DB-BD31-4B8C-83A1-F6EECF244321}">
                <p14:modId xmlns:p14="http://schemas.microsoft.com/office/powerpoint/2010/main" val="3260664933"/>
              </p:ext>
            </p:extLst>
          </p:nvPr>
        </p:nvGraphicFramePr>
        <p:xfrm>
          <a:off x="1979712" y="2564904"/>
          <a:ext cx="5500836" cy="2874813"/>
        </p:xfrm>
        <a:graphic>
          <a:graphicData uri="http://schemas.openxmlformats.org/drawingml/2006/chart">
            <c:chart xmlns:c="http://schemas.openxmlformats.org/drawingml/2006/chart" xmlns:r="http://schemas.openxmlformats.org/officeDocument/2006/relationships" r:id="rId3"/>
          </a:graphicData>
        </a:graphic>
      </p:graphicFrame>
      <p:sp>
        <p:nvSpPr>
          <p:cNvPr id="5" name="4 CuadroTexto"/>
          <p:cNvSpPr txBox="1"/>
          <p:nvPr/>
        </p:nvSpPr>
        <p:spPr>
          <a:xfrm>
            <a:off x="1713332" y="645613"/>
            <a:ext cx="5717334" cy="523220"/>
          </a:xfrm>
          <a:prstGeom prst="rect">
            <a:avLst/>
          </a:prstGeom>
          <a:noFill/>
        </p:spPr>
        <p:txBody>
          <a:bodyPr wrap="none" rtlCol="0">
            <a:spAutoFit/>
          </a:bodyPr>
          <a:lstStyle/>
          <a:p>
            <a:r>
              <a:rPr lang="en-US" sz="2800" b="1" dirty="0" err="1" smtClean="0"/>
              <a:t>COMPORTAMIENTO</a:t>
            </a:r>
            <a:r>
              <a:rPr lang="en-US" sz="2800" b="1" dirty="0" smtClean="0"/>
              <a:t> </a:t>
            </a:r>
            <a:r>
              <a:rPr lang="en-US" sz="2800" b="1" dirty="0" err="1" smtClean="0"/>
              <a:t>CAJA</a:t>
            </a:r>
            <a:r>
              <a:rPr lang="en-US" sz="2800" b="1" dirty="0" smtClean="0"/>
              <a:t> </a:t>
            </a:r>
            <a:r>
              <a:rPr lang="en-US" sz="2800" b="1" dirty="0" err="1" smtClean="0"/>
              <a:t>DIRECCIÓN</a:t>
            </a:r>
            <a:endParaRPr lang="es-EC" sz="2800" b="1" dirty="0"/>
          </a:p>
        </p:txBody>
      </p:sp>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27384"/>
            <a:ext cx="9093481" cy="6858000"/>
          </a:xfrm>
          <a:prstGeom prst="rect">
            <a:avLst/>
          </a:prstGeom>
        </p:spPr>
      </p:pic>
      <p:graphicFrame>
        <p:nvGraphicFramePr>
          <p:cNvPr id="4" name="3 Gráfico"/>
          <p:cNvGraphicFramePr/>
          <p:nvPr>
            <p:extLst>
              <p:ext uri="{D42A27DB-BD31-4B8C-83A1-F6EECF244321}">
                <p14:modId xmlns:p14="http://schemas.microsoft.com/office/powerpoint/2010/main" val="1476496249"/>
              </p:ext>
            </p:extLst>
          </p:nvPr>
        </p:nvGraphicFramePr>
        <p:xfrm>
          <a:off x="2105023" y="2149078"/>
          <a:ext cx="4933950" cy="2505075"/>
        </p:xfrm>
        <a:graphic>
          <a:graphicData uri="http://schemas.openxmlformats.org/drawingml/2006/chart">
            <c:chart xmlns:c="http://schemas.openxmlformats.org/drawingml/2006/chart" xmlns:r="http://schemas.openxmlformats.org/officeDocument/2006/relationships" r:id="rId3"/>
          </a:graphicData>
        </a:graphic>
      </p:graphicFrame>
      <p:sp>
        <p:nvSpPr>
          <p:cNvPr id="5" name="4 CuadroTexto"/>
          <p:cNvSpPr txBox="1"/>
          <p:nvPr/>
        </p:nvSpPr>
        <p:spPr>
          <a:xfrm>
            <a:off x="1175556" y="764704"/>
            <a:ext cx="6792885" cy="830997"/>
          </a:xfrm>
          <a:prstGeom prst="rect">
            <a:avLst/>
          </a:prstGeom>
          <a:noFill/>
        </p:spPr>
        <p:txBody>
          <a:bodyPr wrap="none" rtlCol="0">
            <a:spAutoFit/>
          </a:bodyPr>
          <a:lstStyle/>
          <a:p>
            <a:pPr algn="ctr"/>
            <a:r>
              <a:rPr lang="es-EC" sz="2400" b="1" dirty="0" smtClean="0"/>
              <a:t>COMPARACIÓN </a:t>
            </a:r>
          </a:p>
          <a:p>
            <a:r>
              <a:rPr lang="es-EC" sz="2400" b="1" dirty="0" smtClean="0"/>
              <a:t>COMPONENTES ORIGINALES vs RANGO DE PRESIÓN</a:t>
            </a:r>
            <a:endParaRPr lang="es-EC" sz="2400" b="1" dirty="0"/>
          </a:p>
        </p:txBody>
      </p:sp>
    </p:spTree>
    <p:extLst>
      <p:ext uri="{BB962C8B-B14F-4D97-AF65-F5344CB8AC3E}">
        <p14:creationId xmlns:p14="http://schemas.microsoft.com/office/powerpoint/2010/main" val="2375655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1533186" y="889185"/>
            <a:ext cx="6077626" cy="584775"/>
          </a:xfrm>
          <a:prstGeom prst="rect">
            <a:avLst/>
          </a:prstGeom>
          <a:noFill/>
        </p:spPr>
        <p:txBody>
          <a:bodyPr wrap="none" rtlCol="0">
            <a:spAutoFit/>
          </a:bodyPr>
          <a:lstStyle/>
          <a:p>
            <a:r>
              <a:rPr lang="es-EC" sz="3200" b="1" dirty="0" smtClean="0"/>
              <a:t>PARÁMETROS SISTEMA ELÉCTRICO</a:t>
            </a:r>
            <a:endParaRPr lang="es-EC" sz="3200" b="1" dirty="0"/>
          </a:p>
        </p:txBody>
      </p:sp>
      <p:graphicFrame>
        <p:nvGraphicFramePr>
          <p:cNvPr id="4" name="3 Tabla"/>
          <p:cNvGraphicFramePr>
            <a:graphicFrameLocks noGrp="1"/>
          </p:cNvGraphicFramePr>
          <p:nvPr>
            <p:extLst>
              <p:ext uri="{D42A27DB-BD31-4B8C-83A1-F6EECF244321}">
                <p14:modId xmlns:p14="http://schemas.microsoft.com/office/powerpoint/2010/main" val="1149857144"/>
              </p:ext>
            </p:extLst>
          </p:nvPr>
        </p:nvGraphicFramePr>
        <p:xfrm>
          <a:off x="1523999" y="2316480"/>
          <a:ext cx="6096000" cy="14833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en-US" dirty="0" err="1" smtClean="0"/>
                        <a:t>ÍTEM</a:t>
                      </a:r>
                      <a:endParaRPr lang="es-EC" dirty="0"/>
                    </a:p>
                  </a:txBody>
                  <a:tcPr/>
                </a:tc>
                <a:tc>
                  <a:txBody>
                    <a:bodyPr/>
                    <a:lstStyle/>
                    <a:p>
                      <a:pPr algn="ctr"/>
                      <a:r>
                        <a:rPr lang="en-US" dirty="0" smtClean="0"/>
                        <a:t>VALOR</a:t>
                      </a:r>
                      <a:endParaRPr lang="es-EC" dirty="0"/>
                    </a:p>
                  </a:txBody>
                  <a:tcPr/>
                </a:tc>
                <a:tc>
                  <a:txBody>
                    <a:bodyPr/>
                    <a:lstStyle/>
                    <a:p>
                      <a:pPr algn="ctr"/>
                      <a:r>
                        <a:rPr lang="en-US" dirty="0" err="1" smtClean="0"/>
                        <a:t>UNIDAD</a:t>
                      </a:r>
                      <a:endParaRPr lang="es-EC" dirty="0"/>
                    </a:p>
                  </a:txBody>
                  <a:tcPr/>
                </a:tc>
              </a:tr>
              <a:tr h="370840">
                <a:tc>
                  <a:txBody>
                    <a:bodyPr/>
                    <a:lstStyle/>
                    <a:p>
                      <a:pPr algn="ctr"/>
                      <a:r>
                        <a:rPr lang="en-US" dirty="0" err="1" smtClean="0"/>
                        <a:t>POTENCIA</a:t>
                      </a:r>
                      <a:endParaRPr lang="es-EC" dirty="0"/>
                    </a:p>
                  </a:txBody>
                  <a:tcPr/>
                </a:tc>
                <a:tc>
                  <a:txBody>
                    <a:bodyPr/>
                    <a:lstStyle/>
                    <a:p>
                      <a:pPr algn="ctr"/>
                      <a:r>
                        <a:rPr lang="en-US" dirty="0" smtClean="0"/>
                        <a:t>1</a:t>
                      </a:r>
                      <a:endParaRPr lang="es-EC" dirty="0"/>
                    </a:p>
                  </a:txBody>
                  <a:tcPr/>
                </a:tc>
                <a:tc>
                  <a:txBody>
                    <a:bodyPr/>
                    <a:lstStyle/>
                    <a:p>
                      <a:pPr algn="ctr"/>
                      <a:r>
                        <a:rPr lang="en-US" dirty="0" smtClean="0"/>
                        <a:t>HP</a:t>
                      </a:r>
                      <a:endParaRPr lang="es-EC" dirty="0"/>
                    </a:p>
                  </a:txBody>
                  <a:tcPr/>
                </a:tc>
              </a:tr>
              <a:tr h="370840">
                <a:tc>
                  <a:txBody>
                    <a:bodyPr/>
                    <a:lstStyle/>
                    <a:p>
                      <a:pPr algn="ctr"/>
                      <a:r>
                        <a:rPr lang="en-US" dirty="0" err="1" smtClean="0"/>
                        <a:t>VOLTAJE</a:t>
                      </a:r>
                      <a:endParaRPr lang="es-EC" dirty="0"/>
                    </a:p>
                  </a:txBody>
                  <a:tcPr/>
                </a:tc>
                <a:tc>
                  <a:txBody>
                    <a:bodyPr/>
                    <a:lstStyle/>
                    <a:p>
                      <a:pPr algn="ctr"/>
                      <a:r>
                        <a:rPr lang="en-US" dirty="0" smtClean="0"/>
                        <a:t>110</a:t>
                      </a:r>
                      <a:r>
                        <a:rPr lang="en-US" baseline="0" dirty="0" smtClean="0"/>
                        <a:t> </a:t>
                      </a:r>
                      <a:endParaRPr lang="es-EC" dirty="0"/>
                    </a:p>
                  </a:txBody>
                  <a:tcPr/>
                </a:tc>
                <a:tc>
                  <a:txBody>
                    <a:bodyPr/>
                    <a:lstStyle/>
                    <a:p>
                      <a:pPr algn="ctr"/>
                      <a:r>
                        <a:rPr lang="en-US" dirty="0" smtClean="0"/>
                        <a:t>V</a:t>
                      </a:r>
                      <a:endParaRPr lang="es-EC" dirty="0"/>
                    </a:p>
                  </a:txBody>
                  <a:tcPr/>
                </a:tc>
              </a:tr>
              <a:tr h="370840">
                <a:tc>
                  <a:txBody>
                    <a:bodyPr/>
                    <a:lstStyle/>
                    <a:p>
                      <a:pPr algn="ctr"/>
                      <a:r>
                        <a:rPr lang="en-US" dirty="0" err="1" smtClean="0"/>
                        <a:t>FRECUENCIA</a:t>
                      </a:r>
                      <a:endParaRPr lang="es-EC" dirty="0"/>
                    </a:p>
                  </a:txBody>
                  <a:tcPr/>
                </a:tc>
                <a:tc>
                  <a:txBody>
                    <a:bodyPr/>
                    <a:lstStyle/>
                    <a:p>
                      <a:pPr algn="ctr"/>
                      <a:r>
                        <a:rPr lang="en-US" dirty="0" smtClean="0"/>
                        <a:t>60</a:t>
                      </a:r>
                      <a:endParaRPr lang="es-EC" dirty="0"/>
                    </a:p>
                  </a:txBody>
                  <a:tcPr/>
                </a:tc>
                <a:tc>
                  <a:txBody>
                    <a:bodyPr/>
                    <a:lstStyle/>
                    <a:p>
                      <a:pPr algn="ctr"/>
                      <a:r>
                        <a:rPr lang="en-US" dirty="0" smtClean="0"/>
                        <a:t>Hz</a:t>
                      </a:r>
                      <a:endParaRPr lang="es-EC" dirty="0"/>
                    </a:p>
                  </a:txBody>
                  <a:tcPr/>
                </a:tc>
              </a:tr>
            </a:tbl>
          </a:graphicData>
        </a:graphic>
      </p:graphicFrame>
    </p:spTree>
    <p:extLst>
      <p:ext uri="{BB962C8B-B14F-4D97-AF65-F5344CB8AC3E}">
        <p14:creationId xmlns:p14="http://schemas.microsoft.com/office/powerpoint/2010/main" val="34076749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27384"/>
            <a:ext cx="9093481" cy="6858000"/>
          </a:xfrm>
          <a:prstGeom prst="rect">
            <a:avLst/>
          </a:prstGeom>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556792"/>
            <a:ext cx="4953000" cy="1360805"/>
          </a:xfrm>
          <a:prstGeom prst="rect">
            <a:avLst/>
          </a:prstGeom>
          <a:noFill/>
          <a:ln>
            <a:noFill/>
          </a:ln>
        </p:spPr>
      </p:pic>
      <p:sp>
        <p:nvSpPr>
          <p:cNvPr id="5" name="4 CuadroTexto"/>
          <p:cNvSpPr txBox="1"/>
          <p:nvPr/>
        </p:nvSpPr>
        <p:spPr>
          <a:xfrm>
            <a:off x="1048694" y="654337"/>
            <a:ext cx="7180620" cy="523220"/>
          </a:xfrm>
          <a:prstGeom prst="rect">
            <a:avLst/>
          </a:prstGeom>
          <a:noFill/>
        </p:spPr>
        <p:txBody>
          <a:bodyPr wrap="none" rtlCol="0">
            <a:spAutoFit/>
          </a:bodyPr>
          <a:lstStyle/>
          <a:p>
            <a:r>
              <a:rPr lang="es-EC" sz="2800" b="1" dirty="0" smtClean="0"/>
              <a:t>SELECCIÓN DE LA ALIMENTACIÓN DEL SISTEMA</a:t>
            </a:r>
            <a:endParaRPr lang="es-EC" sz="2800" b="1" dirty="0"/>
          </a:p>
        </p:txBody>
      </p:sp>
      <p:sp>
        <p:nvSpPr>
          <p:cNvPr id="6" name="5 Rectángulo"/>
          <p:cNvSpPr/>
          <p:nvPr/>
        </p:nvSpPr>
        <p:spPr>
          <a:xfrm>
            <a:off x="1048694" y="3384882"/>
            <a:ext cx="7051697" cy="923330"/>
          </a:xfrm>
          <a:prstGeom prst="rect">
            <a:avLst/>
          </a:prstGeom>
        </p:spPr>
        <p:txBody>
          <a:bodyPr wrap="square">
            <a:spAutoFit/>
          </a:bodyPr>
          <a:lstStyle/>
          <a:p>
            <a:r>
              <a:rPr lang="es-ES" dirty="0"/>
              <a:t>En la misma se aprecia que la selección adecuada para la alimentación del sistema es un motor de 3345 RPM, de 1 hp, y un reductor </a:t>
            </a:r>
            <a:r>
              <a:rPr lang="es-ES" dirty="0" smtClean="0"/>
              <a:t>engranes </a:t>
            </a:r>
            <a:r>
              <a:rPr lang="es-ES" dirty="0"/>
              <a:t>a fin de incrementar el torque que genera en el motor.</a:t>
            </a:r>
            <a:endParaRPr lang="es-EC" dirty="0"/>
          </a:p>
        </p:txBody>
      </p:sp>
    </p:spTree>
    <p:extLst>
      <p:ext uri="{BB962C8B-B14F-4D97-AF65-F5344CB8AC3E}">
        <p14:creationId xmlns:p14="http://schemas.microsoft.com/office/powerpoint/2010/main" val="6813324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27384"/>
            <a:ext cx="9093481" cy="6858000"/>
          </a:xfrm>
          <a:prstGeom prst="rect">
            <a:avLst/>
          </a:prstGeom>
        </p:spPr>
      </p:pic>
      <p:sp>
        <p:nvSpPr>
          <p:cNvPr id="3" name="2 CuadroTexto"/>
          <p:cNvSpPr txBox="1"/>
          <p:nvPr/>
        </p:nvSpPr>
        <p:spPr>
          <a:xfrm>
            <a:off x="2806291" y="236143"/>
            <a:ext cx="3531416" cy="523220"/>
          </a:xfrm>
          <a:prstGeom prst="rect">
            <a:avLst/>
          </a:prstGeom>
          <a:noFill/>
        </p:spPr>
        <p:txBody>
          <a:bodyPr wrap="none" rtlCol="0">
            <a:spAutoFit/>
          </a:bodyPr>
          <a:lstStyle/>
          <a:p>
            <a:r>
              <a:rPr lang="en-US" sz="2800" b="1" dirty="0" err="1" smtClean="0"/>
              <a:t>SELECCIÓN</a:t>
            </a:r>
            <a:r>
              <a:rPr lang="en-US" sz="2800" b="1" dirty="0" smtClean="0"/>
              <a:t> </a:t>
            </a:r>
            <a:r>
              <a:rPr lang="en-US" sz="2800" b="1" dirty="0" err="1" smtClean="0"/>
              <a:t>REDUCTOR</a:t>
            </a:r>
            <a:endParaRPr lang="es-EC" sz="2800" b="1" dirty="0"/>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409824" y="759363"/>
            <a:ext cx="4324350" cy="5372100"/>
          </a:xfrm>
          <a:prstGeom prst="rect">
            <a:avLst/>
          </a:prstGeom>
          <a:noFill/>
          <a:ln>
            <a:noFill/>
          </a:ln>
        </p:spPr>
      </p:pic>
    </p:spTree>
    <p:extLst>
      <p:ext uri="{BB962C8B-B14F-4D97-AF65-F5344CB8AC3E}">
        <p14:creationId xmlns:p14="http://schemas.microsoft.com/office/powerpoint/2010/main" val="6813324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076449" y="1667369"/>
            <a:ext cx="4991100" cy="1771650"/>
          </a:xfrm>
          <a:prstGeom prst="rect">
            <a:avLst/>
          </a:prstGeom>
          <a:noFill/>
          <a:ln>
            <a:noFill/>
          </a:ln>
        </p:spPr>
      </p:pic>
    </p:spTree>
    <p:extLst>
      <p:ext uri="{BB962C8B-B14F-4D97-AF65-F5344CB8AC3E}">
        <p14:creationId xmlns:p14="http://schemas.microsoft.com/office/powerpoint/2010/main" val="681332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391" y="975184"/>
            <a:ext cx="3523216" cy="490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17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CuadroTexto"/>
          <p:cNvSpPr txBox="1"/>
          <p:nvPr/>
        </p:nvSpPr>
        <p:spPr>
          <a:xfrm>
            <a:off x="2483768" y="908720"/>
            <a:ext cx="3999043" cy="523220"/>
          </a:xfrm>
          <a:prstGeom prst="rect">
            <a:avLst/>
          </a:prstGeom>
          <a:noFill/>
        </p:spPr>
        <p:txBody>
          <a:bodyPr wrap="none" rtlCol="0">
            <a:spAutoFit/>
          </a:bodyPr>
          <a:lstStyle/>
          <a:p>
            <a:r>
              <a:rPr lang="en-US" sz="2800" b="1" dirty="0" err="1" smtClean="0"/>
              <a:t>SELECCION</a:t>
            </a:r>
            <a:r>
              <a:rPr lang="en-US" sz="2800" b="1" dirty="0" smtClean="0"/>
              <a:t> DE LA </a:t>
            </a:r>
            <a:r>
              <a:rPr lang="en-US" sz="2800" b="1" dirty="0" err="1" smtClean="0"/>
              <a:t>BOMBA</a:t>
            </a:r>
            <a:endParaRPr lang="es-EC" sz="2800" b="1"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844824"/>
            <a:ext cx="4953000" cy="1343025"/>
          </a:xfrm>
          <a:prstGeom prst="rect">
            <a:avLst/>
          </a:prstGeom>
          <a:noFill/>
          <a:ln>
            <a:noFill/>
          </a:ln>
        </p:spPr>
      </p:pic>
      <p:sp>
        <p:nvSpPr>
          <p:cNvPr id="6" name="5 Rectángulo"/>
          <p:cNvSpPr/>
          <p:nvPr/>
        </p:nvSpPr>
        <p:spPr>
          <a:xfrm>
            <a:off x="971600" y="3426492"/>
            <a:ext cx="7488831" cy="923330"/>
          </a:xfrm>
          <a:prstGeom prst="rect">
            <a:avLst/>
          </a:prstGeom>
        </p:spPr>
        <p:txBody>
          <a:bodyPr wrap="square">
            <a:spAutoFit/>
          </a:bodyPr>
          <a:lstStyle/>
          <a:p>
            <a:r>
              <a:rPr lang="es-ES" dirty="0"/>
              <a:t>En la que se aprecia que lo recomendable, de acuerdo al mayor puntaje es el cambio de la bomba original del vehículo por una de paletas con cuerpo Elíptico,</a:t>
            </a:r>
            <a:endParaRPr lang="es-EC" dirty="0"/>
          </a:p>
        </p:txBody>
      </p:sp>
      <p:pic>
        <p:nvPicPr>
          <p:cNvPr id="7" name="6 Imagen"/>
          <p:cNvPicPr/>
          <p:nvPr/>
        </p:nvPicPr>
        <p:blipFill>
          <a:blip r:embed="rId4"/>
          <a:stretch>
            <a:fillRect/>
          </a:stretch>
        </p:blipFill>
        <p:spPr>
          <a:xfrm>
            <a:off x="3338513" y="4221087"/>
            <a:ext cx="2241600" cy="1895919"/>
          </a:xfrm>
          <a:prstGeom prst="rect">
            <a:avLst/>
          </a:prstGeom>
        </p:spPr>
      </p:pic>
    </p:spTree>
    <p:extLst>
      <p:ext uri="{BB962C8B-B14F-4D97-AF65-F5344CB8AC3E}">
        <p14:creationId xmlns:p14="http://schemas.microsoft.com/office/powerpoint/2010/main" val="6813324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196752"/>
            <a:ext cx="6264696" cy="3528392"/>
          </a:xfrm>
          <a:prstGeom prst="rect">
            <a:avLst/>
          </a:prstGeom>
          <a:noFill/>
          <a:ln>
            <a:noFill/>
          </a:ln>
        </p:spPr>
      </p:pic>
    </p:spTree>
    <p:extLst>
      <p:ext uri="{BB962C8B-B14F-4D97-AF65-F5344CB8AC3E}">
        <p14:creationId xmlns:p14="http://schemas.microsoft.com/office/powerpoint/2010/main" val="6813324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076448" y="4162425"/>
            <a:ext cx="4991100" cy="1466850"/>
          </a:xfrm>
          <a:prstGeom prst="rect">
            <a:avLst/>
          </a:prstGeom>
          <a:noFill/>
          <a:ln>
            <a:noFill/>
          </a:ln>
        </p:spPr>
      </p:pic>
      <p:pic>
        <p:nvPicPr>
          <p:cNvPr id="4" name="3 Imagen"/>
          <p:cNvPicPr/>
          <p:nvPr/>
        </p:nvPicPr>
        <p:blipFill>
          <a:blip r:embed="rId4"/>
          <a:stretch>
            <a:fillRect/>
          </a:stretch>
        </p:blipFill>
        <p:spPr>
          <a:xfrm>
            <a:off x="2690811" y="620688"/>
            <a:ext cx="3762375" cy="3429000"/>
          </a:xfrm>
          <a:prstGeom prst="rect">
            <a:avLst/>
          </a:prstGeom>
        </p:spPr>
      </p:pic>
      <p:cxnSp>
        <p:nvCxnSpPr>
          <p:cNvPr id="6" name="5 Conector recto"/>
          <p:cNvCxnSpPr/>
          <p:nvPr/>
        </p:nvCxnSpPr>
        <p:spPr>
          <a:xfrm>
            <a:off x="4067944" y="2636912"/>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3779912" y="2636912"/>
            <a:ext cx="2880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2277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192020" y="1377950"/>
            <a:ext cx="4759960" cy="4102100"/>
          </a:xfrm>
          <a:prstGeom prst="rect">
            <a:avLst/>
          </a:prstGeom>
          <a:noFill/>
          <a:ln>
            <a:noFill/>
          </a:ln>
        </p:spPr>
      </p:pic>
    </p:spTree>
    <p:extLst>
      <p:ext uri="{BB962C8B-B14F-4D97-AF65-F5344CB8AC3E}">
        <p14:creationId xmlns:p14="http://schemas.microsoft.com/office/powerpoint/2010/main" val="5662277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27384"/>
            <a:ext cx="9093481" cy="6858000"/>
          </a:xfrm>
          <a:prstGeom prst="rect">
            <a:avLst/>
          </a:prstGeom>
        </p:spPr>
      </p:pic>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052736"/>
            <a:ext cx="6696744" cy="2507337"/>
          </a:xfrm>
          <a:prstGeom prst="rect">
            <a:avLst/>
          </a:prstGeom>
          <a:noFill/>
          <a:ln>
            <a:no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49" y="3861048"/>
            <a:ext cx="3771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2277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3" name="2 Rectángulo"/>
          <p:cNvSpPr/>
          <p:nvPr/>
        </p:nvSpPr>
        <p:spPr>
          <a:xfrm>
            <a:off x="1933520" y="808972"/>
            <a:ext cx="5276957" cy="523220"/>
          </a:xfrm>
          <a:prstGeom prst="rect">
            <a:avLst/>
          </a:prstGeom>
        </p:spPr>
        <p:txBody>
          <a:bodyPr wrap="none">
            <a:spAutoFit/>
          </a:bodyPr>
          <a:lstStyle/>
          <a:p>
            <a:r>
              <a:rPr lang="es-ES" sz="2800" b="1" dirty="0" smtClean="0"/>
              <a:t>IMPLEMENTACIÓN EN PROTOTIPO</a:t>
            </a:r>
            <a:endParaRPr lang="es-EC" sz="2800" dirty="0"/>
          </a:p>
        </p:txBody>
      </p:sp>
      <p:sp>
        <p:nvSpPr>
          <p:cNvPr id="4" name="3 Rectángulo"/>
          <p:cNvSpPr/>
          <p:nvPr/>
        </p:nvSpPr>
        <p:spPr>
          <a:xfrm>
            <a:off x="899591" y="1412776"/>
            <a:ext cx="7344816" cy="923330"/>
          </a:xfrm>
          <a:prstGeom prst="rect">
            <a:avLst/>
          </a:prstGeom>
        </p:spPr>
        <p:txBody>
          <a:bodyPr wrap="square">
            <a:spAutoFit/>
          </a:bodyPr>
          <a:lstStyle/>
          <a:p>
            <a:r>
              <a:rPr lang="es-ES" dirty="0"/>
              <a:t>Se cambia la bomba hidráulica original por ZF modelo: 7675 935 211, que genera hasta 135 Bar. De presión, la cual abarca el rango de presiones determinada en la memoria de cálculo.</a:t>
            </a:r>
            <a:endParaRPr lang="es-EC" dirty="0"/>
          </a:p>
        </p:txBody>
      </p:sp>
      <p:sp>
        <p:nvSpPr>
          <p:cNvPr id="5" name="4 Rectángulo"/>
          <p:cNvSpPr/>
          <p:nvPr/>
        </p:nvSpPr>
        <p:spPr>
          <a:xfrm>
            <a:off x="899591" y="2828836"/>
            <a:ext cx="7344815" cy="923330"/>
          </a:xfrm>
          <a:prstGeom prst="rect">
            <a:avLst/>
          </a:prstGeom>
        </p:spPr>
        <p:txBody>
          <a:bodyPr wrap="square">
            <a:spAutoFit/>
          </a:bodyPr>
          <a:lstStyle/>
          <a:p>
            <a:r>
              <a:rPr lang="es-ES" dirty="0"/>
              <a:t>Para la presente adaptación, se emplea un motor eléctrico monofásico de 1 hp de potencia que gira a 3345 RPM, el cual se encarga de aportar la energía a la bomba</a:t>
            </a:r>
            <a:endParaRPr lang="es-EC" dirty="0"/>
          </a:p>
        </p:txBody>
      </p:sp>
      <p:sp>
        <p:nvSpPr>
          <p:cNvPr id="6" name="5 Rectángulo"/>
          <p:cNvSpPr/>
          <p:nvPr/>
        </p:nvSpPr>
        <p:spPr>
          <a:xfrm>
            <a:off x="899591" y="4029165"/>
            <a:ext cx="7344816" cy="923330"/>
          </a:xfrm>
          <a:prstGeom prst="rect">
            <a:avLst/>
          </a:prstGeom>
        </p:spPr>
        <p:txBody>
          <a:bodyPr wrap="square">
            <a:spAutoFit/>
          </a:bodyPr>
          <a:lstStyle/>
          <a:p>
            <a:r>
              <a:rPr lang="es-ES" dirty="0"/>
              <a:t>Debido a que la misma necesita de un elevado torque que la que genera el motor, para su funcionamiento se emplea un reductor de engranes previamente determinado</a:t>
            </a:r>
            <a:endParaRPr lang="es-EC" dirty="0"/>
          </a:p>
        </p:txBody>
      </p:sp>
    </p:spTree>
    <p:extLst>
      <p:ext uri="{BB962C8B-B14F-4D97-AF65-F5344CB8AC3E}">
        <p14:creationId xmlns:p14="http://schemas.microsoft.com/office/powerpoint/2010/main" val="5662277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 name="3 Rectángulo"/>
          <p:cNvSpPr/>
          <p:nvPr/>
        </p:nvSpPr>
        <p:spPr>
          <a:xfrm>
            <a:off x="2771800" y="764704"/>
            <a:ext cx="3960443" cy="523220"/>
          </a:xfrm>
          <a:prstGeom prst="rect">
            <a:avLst/>
          </a:prstGeom>
        </p:spPr>
        <p:txBody>
          <a:bodyPr wrap="none">
            <a:spAutoFit/>
          </a:bodyPr>
          <a:lstStyle/>
          <a:p>
            <a:r>
              <a:rPr lang="es-ES" sz="2800" b="1" dirty="0"/>
              <a:t>PROPUESTA DE MEJORA. </a:t>
            </a:r>
            <a:endParaRPr lang="es-EC" sz="2800" b="1" dirty="0"/>
          </a:p>
        </p:txBody>
      </p:sp>
      <p:sp>
        <p:nvSpPr>
          <p:cNvPr id="6" name="5 Rectángulo"/>
          <p:cNvSpPr/>
          <p:nvPr/>
        </p:nvSpPr>
        <p:spPr>
          <a:xfrm>
            <a:off x="575555" y="1556792"/>
            <a:ext cx="7992888" cy="923330"/>
          </a:xfrm>
          <a:prstGeom prst="rect">
            <a:avLst/>
          </a:prstGeom>
        </p:spPr>
        <p:txBody>
          <a:bodyPr wrap="square">
            <a:spAutoFit/>
          </a:bodyPr>
          <a:lstStyle/>
          <a:p>
            <a:r>
              <a:rPr lang="es-ES" dirty="0"/>
              <a:t>se propone desarrollar una variación a la configuración del mecanismo original, a fin de poder determinar una ventaja mecánica mayor, cumpliendo con la condición del sistema Ackerman </a:t>
            </a:r>
            <a:endParaRPr lang="es-EC" dirty="0"/>
          </a:p>
        </p:txBody>
      </p:sp>
      <p:sp>
        <p:nvSpPr>
          <p:cNvPr id="7" name="6 Rectángulo"/>
          <p:cNvSpPr/>
          <p:nvPr/>
        </p:nvSpPr>
        <p:spPr>
          <a:xfrm>
            <a:off x="575555" y="2690336"/>
            <a:ext cx="7992888" cy="923330"/>
          </a:xfrm>
          <a:prstGeom prst="rect">
            <a:avLst/>
          </a:prstGeom>
        </p:spPr>
        <p:txBody>
          <a:bodyPr wrap="square">
            <a:spAutoFit/>
          </a:bodyPr>
          <a:lstStyle/>
          <a:p>
            <a:r>
              <a:rPr lang="es-ES" dirty="0"/>
              <a:t>el cambio propuesto en la medida del acoplador, así como el incremento en la VM. Cabe recalcar que una variación en la medida del acoplador, repercute en la trayectoria del mismo, y por ende en el ángulo de orientación.</a:t>
            </a:r>
            <a:endParaRPr lang="es-EC" dirty="0"/>
          </a:p>
        </p:txBody>
      </p:sp>
      <p:sp>
        <p:nvSpPr>
          <p:cNvPr id="8" name="7 Rectángulo"/>
          <p:cNvSpPr/>
          <p:nvPr/>
        </p:nvSpPr>
        <p:spPr>
          <a:xfrm>
            <a:off x="575556" y="3789040"/>
            <a:ext cx="7992887" cy="1477328"/>
          </a:xfrm>
          <a:prstGeom prst="rect">
            <a:avLst/>
          </a:prstGeom>
        </p:spPr>
        <p:txBody>
          <a:bodyPr wrap="square">
            <a:spAutoFit/>
          </a:bodyPr>
          <a:lstStyle/>
          <a:p>
            <a:r>
              <a:rPr lang="es-ES" dirty="0"/>
              <a:t>Se analizaron las gráficas de 3 valores posibles de acoplador a fin de generar conclusiones acorde a lo que estamos observando, los valores tomados fueron 0.05, 0.1, 0.2 y 0.25 m adicionales al valor original del sistema, tomando en cuenta que la variación depende del espacio que se dispone ya que el incremento en la distancia del acoplador no debe interferir con los demás componentes del vehículo.</a:t>
            </a:r>
            <a:endParaRPr lang="es-EC" dirty="0"/>
          </a:p>
        </p:txBody>
      </p:sp>
    </p:spTree>
    <p:extLst>
      <p:ext uri="{BB962C8B-B14F-4D97-AF65-F5344CB8AC3E}">
        <p14:creationId xmlns:p14="http://schemas.microsoft.com/office/powerpoint/2010/main" val="7786963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943098"/>
            <a:ext cx="413385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147886"/>
            <a:ext cx="3000375"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de flecha"/>
          <p:cNvCxnSpPr/>
          <p:nvPr/>
        </p:nvCxnSpPr>
        <p:spPr>
          <a:xfrm flipH="1">
            <a:off x="2483768" y="1484784"/>
            <a:ext cx="864096" cy="172819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 name="4 CuadroTexto"/>
          <p:cNvSpPr txBox="1"/>
          <p:nvPr/>
        </p:nvSpPr>
        <p:spPr>
          <a:xfrm>
            <a:off x="3347864" y="1196752"/>
            <a:ext cx="3290196" cy="369332"/>
          </a:xfrm>
          <a:prstGeom prst="rect">
            <a:avLst/>
          </a:prstGeom>
          <a:noFill/>
        </p:spPr>
        <p:txBody>
          <a:bodyPr wrap="none" rtlCol="0">
            <a:spAutoFit/>
          </a:bodyPr>
          <a:lstStyle/>
          <a:p>
            <a:r>
              <a:rPr lang="es-EC" dirty="0" smtClean="0"/>
              <a:t>ACOPLE MECANISMO DIRECCIÓN</a:t>
            </a:r>
            <a:endParaRPr lang="es-EC" dirty="0"/>
          </a:p>
        </p:txBody>
      </p:sp>
    </p:spTree>
    <p:extLst>
      <p:ext uri="{BB962C8B-B14F-4D97-AF65-F5344CB8AC3E}">
        <p14:creationId xmlns:p14="http://schemas.microsoft.com/office/powerpoint/2010/main" val="293855046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093481" cy="6858000"/>
          </a:xfrm>
          <a:prstGeom prst="rect">
            <a:avLst/>
          </a:prstGeom>
        </p:spPr>
      </p:pic>
      <p:sp>
        <p:nvSpPr>
          <p:cNvPr id="4" name="3 Rectángulo"/>
          <p:cNvSpPr/>
          <p:nvPr/>
        </p:nvSpPr>
        <p:spPr>
          <a:xfrm>
            <a:off x="467543" y="1052736"/>
            <a:ext cx="8208912" cy="923330"/>
          </a:xfrm>
          <a:prstGeom prst="rect">
            <a:avLst/>
          </a:prstGeom>
        </p:spPr>
        <p:txBody>
          <a:bodyPr wrap="square">
            <a:spAutoFit/>
          </a:bodyPr>
          <a:lstStyle/>
          <a:p>
            <a:r>
              <a:rPr lang="es-ES" dirty="0"/>
              <a:t>Determinándose que el valor que mejor se ajusta en el espacio del vehículo, y que genera un incremento en la VM más significativo es el de 0,2 m adicionales a la longitud original</a:t>
            </a:r>
            <a:endParaRPr lang="es-EC" dirty="0"/>
          </a:p>
        </p:txBody>
      </p:sp>
      <p:graphicFrame>
        <p:nvGraphicFramePr>
          <p:cNvPr id="5" name="4 Gráfico" title="Variacion Ventaja Mecanica"/>
          <p:cNvGraphicFramePr/>
          <p:nvPr>
            <p:extLst>
              <p:ext uri="{D42A27DB-BD31-4B8C-83A1-F6EECF244321}">
                <p14:modId xmlns:p14="http://schemas.microsoft.com/office/powerpoint/2010/main" val="48419172"/>
              </p:ext>
            </p:extLst>
          </p:nvPr>
        </p:nvGraphicFramePr>
        <p:xfrm>
          <a:off x="467543" y="1976066"/>
          <a:ext cx="4933950" cy="2181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5 Gráfico" title="Variacion Ventaja Mecanica"/>
          <p:cNvGraphicFramePr/>
          <p:nvPr>
            <p:extLst>
              <p:ext uri="{D42A27DB-BD31-4B8C-83A1-F6EECF244321}">
                <p14:modId xmlns:p14="http://schemas.microsoft.com/office/powerpoint/2010/main" val="248717440"/>
              </p:ext>
            </p:extLst>
          </p:nvPr>
        </p:nvGraphicFramePr>
        <p:xfrm>
          <a:off x="4210050" y="3284984"/>
          <a:ext cx="4933950" cy="26193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86963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 y="0"/>
            <a:ext cx="9093481" cy="6858000"/>
          </a:xfrm>
          <a:prstGeom prst="rect">
            <a:avLst/>
          </a:prstGeom>
        </p:spPr>
      </p:pic>
      <p:sp>
        <p:nvSpPr>
          <p:cNvPr id="4" name="3 Rectángulo"/>
          <p:cNvSpPr/>
          <p:nvPr/>
        </p:nvSpPr>
        <p:spPr>
          <a:xfrm>
            <a:off x="422870" y="1052736"/>
            <a:ext cx="8136904" cy="923330"/>
          </a:xfrm>
          <a:prstGeom prst="rect">
            <a:avLst/>
          </a:prstGeom>
        </p:spPr>
        <p:txBody>
          <a:bodyPr wrap="square">
            <a:spAutoFit/>
          </a:bodyPr>
          <a:lstStyle/>
          <a:p>
            <a:r>
              <a:rPr lang="es-ES" dirty="0" smtClean="0"/>
              <a:t>En la tabla se </a:t>
            </a:r>
            <a:r>
              <a:rPr lang="es-ES" dirty="0"/>
              <a:t>aprecia el promedio de la VM a lo largo del recorrido, ya que la misma es variable en función de su posición, y un promedio de la misma, que evidencia el incremento entre el sistema original y la propuesta planteada.</a:t>
            </a:r>
            <a:endParaRPr lang="es-EC" dirty="0"/>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3043237" y="2276872"/>
            <a:ext cx="3057525" cy="2981325"/>
          </a:xfrm>
          <a:prstGeom prst="rect">
            <a:avLst/>
          </a:prstGeom>
          <a:noFill/>
          <a:ln>
            <a:noFill/>
          </a:ln>
        </p:spPr>
      </p:pic>
    </p:spTree>
    <p:extLst>
      <p:ext uri="{BB962C8B-B14F-4D97-AF65-F5344CB8AC3E}">
        <p14:creationId xmlns:p14="http://schemas.microsoft.com/office/powerpoint/2010/main" val="778696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3133</Words>
  <Application>Microsoft Office PowerPoint</Application>
  <PresentationFormat>Presentación en pantalla (4:3)</PresentationFormat>
  <Paragraphs>329</Paragraphs>
  <Slides>121</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121</vt:i4>
      </vt:variant>
    </vt:vector>
  </HeadingPairs>
  <TitlesOfParts>
    <vt:vector size="123" baseType="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LENIN-ABATTA</dc:creator>
  <cp:lastModifiedBy>RiCkY</cp:lastModifiedBy>
  <cp:revision>69</cp:revision>
  <dcterms:created xsi:type="dcterms:W3CDTF">2013-06-27T19:05:08Z</dcterms:created>
  <dcterms:modified xsi:type="dcterms:W3CDTF">2014-06-27T17:44:34Z</dcterms:modified>
</cp:coreProperties>
</file>