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71" r:id="rId5"/>
    <p:sldId id="279" r:id="rId6"/>
    <p:sldId id="303" r:id="rId7"/>
    <p:sldId id="308" r:id="rId8"/>
    <p:sldId id="372" r:id="rId9"/>
    <p:sldId id="391" r:id="rId10"/>
    <p:sldId id="392" r:id="rId11"/>
    <p:sldId id="393" r:id="rId12"/>
    <p:sldId id="315" r:id="rId13"/>
    <p:sldId id="394" r:id="rId14"/>
    <p:sldId id="409" r:id="rId15"/>
    <p:sldId id="374" r:id="rId16"/>
    <p:sldId id="395" r:id="rId17"/>
    <p:sldId id="397" r:id="rId18"/>
    <p:sldId id="396" r:id="rId19"/>
    <p:sldId id="403" r:id="rId20"/>
    <p:sldId id="375" r:id="rId21"/>
    <p:sldId id="399" r:id="rId22"/>
    <p:sldId id="398" r:id="rId23"/>
    <p:sldId id="400" r:id="rId24"/>
    <p:sldId id="401" r:id="rId25"/>
    <p:sldId id="377" r:id="rId26"/>
    <p:sldId id="402" r:id="rId27"/>
    <p:sldId id="404" r:id="rId28"/>
    <p:sldId id="405" r:id="rId29"/>
    <p:sldId id="406" r:id="rId30"/>
    <p:sldId id="407" r:id="rId31"/>
    <p:sldId id="408" r:id="rId32"/>
    <p:sldId id="410" r:id="rId33"/>
    <p:sldId id="411" r:id="rId34"/>
    <p:sldId id="412" r:id="rId35"/>
    <p:sldId id="413" r:id="rId36"/>
    <p:sldId id="414" r:id="rId37"/>
    <p:sldId id="415" r:id="rId38"/>
    <p:sldId id="416" r:id="rId39"/>
    <p:sldId id="417" r:id="rId40"/>
    <p:sldId id="418" r:id="rId41"/>
    <p:sldId id="419" r:id="rId42"/>
    <p:sldId id="420" r:id="rId43"/>
    <p:sldId id="379" r:id="rId44"/>
    <p:sldId id="421" r:id="rId45"/>
    <p:sldId id="422" r:id="rId46"/>
    <p:sldId id="423" r:id="rId47"/>
    <p:sldId id="380" r:id="rId48"/>
    <p:sldId id="424" r:id="rId49"/>
    <p:sldId id="361" r:id="rId5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1" autoAdjust="0"/>
    <p:restoredTop sz="83365" autoAdjust="0"/>
  </p:normalViewPr>
  <p:slideViewPr>
    <p:cSldViewPr snapToGrid="0">
      <p:cViewPr>
        <p:scale>
          <a:sx n="94" d="100"/>
          <a:sy n="94" d="100"/>
        </p:scale>
        <p:origin x="-368" y="624"/>
      </p:cViewPr>
      <p:guideLst>
        <p:guide orient="horz" pos="2160"/>
        <p:guide pos="3840"/>
      </p:guideLst>
    </p:cSldViewPr>
  </p:slideViewPr>
  <p:outlineViewPr>
    <p:cViewPr>
      <p:scale>
        <a:sx n="33" d="100"/>
        <a:sy n="33" d="100"/>
      </p:scale>
      <p:origin x="0" y="204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191749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101382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1710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379847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621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3874913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400582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133488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236628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7/17/14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406045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CA4312-C755-48DA-BDD7-AE627EACCCED}" type="datetimeFigureOut">
              <a:rPr lang="es-EC" smtClean="0"/>
              <a:t>7/17/14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13291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CA4312-C755-48DA-BDD7-AE627EACCCED}" type="datetimeFigureOut">
              <a:rPr lang="es-EC" smtClean="0"/>
              <a:t>7/17/14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215571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CA4312-C755-48DA-BDD7-AE627EACCCED}" type="datetimeFigureOut">
              <a:rPr lang="es-EC" smtClean="0"/>
              <a:t>7/17/14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168276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A4312-C755-48DA-BDD7-AE627EACCCED}" type="datetimeFigureOut">
              <a:rPr lang="es-EC" smtClean="0"/>
              <a:t>7/17/14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33663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CA4312-C755-48DA-BDD7-AE627EACCCED}" type="datetimeFigureOut">
              <a:rPr lang="es-EC" smtClean="0"/>
              <a:t>7/17/14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196414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CA4312-C755-48DA-BDD7-AE627EACCCED}" type="datetimeFigureOut">
              <a:rPr lang="es-EC" smtClean="0"/>
              <a:t>7/17/14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79A4ED-EAA5-43CB-9119-3CD6021CF746}" type="slidenum">
              <a:rPr lang="es-EC" smtClean="0"/>
              <a:t>‹#›</a:t>
            </a:fld>
            <a:endParaRPr lang="es-EC"/>
          </a:p>
        </p:txBody>
      </p:sp>
    </p:spTree>
    <p:extLst>
      <p:ext uri="{BB962C8B-B14F-4D97-AF65-F5344CB8AC3E}">
        <p14:creationId xmlns:p14="http://schemas.microsoft.com/office/powerpoint/2010/main" val="18670629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CA4312-C755-48DA-BDD7-AE627EACCCED}" type="datetimeFigureOut">
              <a:rPr lang="es-EC" smtClean="0"/>
              <a:t>7/17/14</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79A4ED-EAA5-43CB-9119-3CD6021CF746}" type="slidenum">
              <a:rPr lang="es-EC" smtClean="0"/>
              <a:t>‹#›</a:t>
            </a:fld>
            <a:endParaRPr lang="es-EC"/>
          </a:p>
        </p:txBody>
      </p:sp>
    </p:spTree>
    <p:extLst>
      <p:ext uri="{BB962C8B-B14F-4D97-AF65-F5344CB8AC3E}">
        <p14:creationId xmlns:p14="http://schemas.microsoft.com/office/powerpoint/2010/main" val="4242349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5.gif"/><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5.gif"/><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32.png"/><Relationship Id="rId7"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gif"/><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48591" y="2890811"/>
            <a:ext cx="9221273" cy="1440191"/>
          </a:xfrm>
        </p:spPr>
        <p:txBody>
          <a:bodyPr/>
          <a:lstStyle/>
          <a:p>
            <a:pPr algn="just"/>
            <a:r>
              <a:rPr lang="es-EC" sz="2800" b="1" dirty="0">
                <a:solidFill>
                  <a:schemeClr val="tx1"/>
                </a:solidFill>
              </a:rPr>
              <a:t>“</a:t>
            </a:r>
            <a:r>
              <a:rPr lang="es-ES_tradnl" sz="2800" b="1" dirty="0">
                <a:solidFill>
                  <a:schemeClr val="tx1"/>
                </a:solidFill>
              </a:rPr>
              <a:t>DETECCIÓN DE VULNERABILIDADES EN REDES INALÁMBRICAS 802.11i, MEDIANTE EL ANÁLISIS DE TRÁFICO DE LA CAPA DE ENLACE</a:t>
            </a:r>
            <a:r>
              <a:rPr lang="en-US" sz="2800" b="1" dirty="0">
                <a:solidFill>
                  <a:schemeClr val="tx1"/>
                </a:solidFill>
              </a:rPr>
              <a:t> </a:t>
            </a:r>
            <a:r>
              <a:rPr lang="es-EC" sz="2800" b="1" dirty="0">
                <a:solidFill>
                  <a:schemeClr val="tx1"/>
                </a:solidFill>
              </a:rPr>
              <a:t>”</a:t>
            </a:r>
            <a:endParaRPr lang="en-US" sz="2800" b="1" dirty="0">
              <a:solidFill>
                <a:schemeClr val="tx1"/>
              </a:solidFill>
            </a:endParaRPr>
          </a:p>
        </p:txBody>
      </p:sp>
      <p:sp>
        <p:nvSpPr>
          <p:cNvPr id="3" name="Subtítulo 2"/>
          <p:cNvSpPr>
            <a:spLocks noGrp="1"/>
          </p:cNvSpPr>
          <p:nvPr>
            <p:ph type="subTitle" idx="1"/>
          </p:nvPr>
        </p:nvSpPr>
        <p:spPr>
          <a:xfrm>
            <a:off x="1183222" y="5142804"/>
            <a:ext cx="7766936" cy="1585328"/>
          </a:xfrm>
        </p:spPr>
        <p:txBody>
          <a:bodyPr>
            <a:normAutofit fontScale="92500" lnSpcReduction="20000"/>
          </a:bodyPr>
          <a:lstStyle/>
          <a:p>
            <a:pPr marL="342900" indent="-342900" algn="just">
              <a:buFont typeface="Arial" panose="020B0604020202020204" pitchFamily="34" charset="0"/>
              <a:buChar char="•"/>
            </a:pPr>
            <a:r>
              <a:rPr lang="en-US" sz="2400" dirty="0" smtClean="0">
                <a:solidFill>
                  <a:schemeClr val="tx1">
                    <a:lumMod val="75000"/>
                    <a:lumOff val="25000"/>
                  </a:schemeClr>
                </a:solidFill>
              </a:rPr>
              <a:t>ASTUDILLO CABRERA  JAIME JAVIER</a:t>
            </a:r>
          </a:p>
          <a:p>
            <a:pPr marL="342900" indent="-342900" algn="just">
              <a:buFont typeface="Arial" panose="020B0604020202020204" pitchFamily="34" charset="0"/>
              <a:buChar char="•"/>
            </a:pPr>
            <a:r>
              <a:rPr lang="en-US" sz="2400" dirty="0" smtClean="0">
                <a:solidFill>
                  <a:schemeClr val="tx1">
                    <a:lumMod val="75000"/>
                    <a:lumOff val="25000"/>
                  </a:schemeClr>
                </a:solidFill>
              </a:rPr>
              <a:t>TROYA ESTRELLA ANDRÉS </a:t>
            </a:r>
            <a:r>
              <a:rPr lang="en-US" sz="2400" dirty="0" smtClean="0">
                <a:solidFill>
                  <a:schemeClr val="tx1">
                    <a:lumMod val="75000"/>
                    <a:lumOff val="25000"/>
                  </a:schemeClr>
                </a:solidFill>
              </a:rPr>
              <a:t>SEBASTI</a:t>
            </a:r>
            <a:r>
              <a:rPr lang="en-US" sz="2400" dirty="0" smtClean="0">
                <a:solidFill>
                  <a:schemeClr val="tx1">
                    <a:lumMod val="75000"/>
                    <a:lumOff val="25000"/>
                  </a:schemeClr>
                </a:solidFill>
              </a:rPr>
              <a:t>Á</a:t>
            </a:r>
            <a:r>
              <a:rPr lang="en-US" sz="2400" dirty="0" smtClean="0">
                <a:solidFill>
                  <a:schemeClr val="tx1">
                    <a:lumMod val="75000"/>
                    <a:lumOff val="25000"/>
                  </a:schemeClr>
                </a:solidFill>
              </a:rPr>
              <a:t>N</a:t>
            </a:r>
            <a:endParaRPr lang="es-EC" sz="2400" dirty="0" smtClean="0">
              <a:solidFill>
                <a:schemeClr val="tx1">
                  <a:lumMod val="75000"/>
                  <a:lumOff val="25000"/>
                </a:schemeClr>
              </a:solidFill>
            </a:endParaRPr>
          </a:p>
          <a:p>
            <a:pPr algn="ctr"/>
            <a:endParaRPr lang="es-EC" sz="2400" dirty="0" smtClean="0">
              <a:solidFill>
                <a:schemeClr val="tx1">
                  <a:lumMod val="75000"/>
                  <a:lumOff val="25000"/>
                </a:schemeClr>
              </a:solidFill>
            </a:endParaRPr>
          </a:p>
          <a:p>
            <a:pPr algn="ctr"/>
            <a:r>
              <a:rPr lang="es-EC" sz="2400" dirty="0" smtClean="0">
                <a:solidFill>
                  <a:schemeClr val="tx1">
                    <a:lumMod val="75000"/>
                    <a:lumOff val="25000"/>
                  </a:schemeClr>
                </a:solidFill>
              </a:rPr>
              <a:t>Julio 2014</a:t>
            </a:r>
          </a:p>
        </p:txBody>
      </p:sp>
      <p:pic>
        <p:nvPicPr>
          <p:cNvPr id="1030" name="Picture 6" descr="http://blogs.espe.edu.ec/wp-content/uploads/2014/01/Logo-RP-UFA-ESP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704" y="421353"/>
            <a:ext cx="6426318" cy="179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4354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0531" y="1107284"/>
            <a:ext cx="2146828"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OpenSSL</a:t>
            </a:r>
            <a:endParaRPr lang="es-EC" dirty="0"/>
          </a:p>
        </p:txBody>
      </p:sp>
      <p:pic>
        <p:nvPicPr>
          <p:cNvPr id="5" name="Picture 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29" y="2416903"/>
            <a:ext cx="2628571" cy="827958"/>
          </a:xfrm>
          <a:prstGeom prst="rect">
            <a:avLst/>
          </a:prstGeom>
        </p:spPr>
      </p:pic>
      <p:pic>
        <p:nvPicPr>
          <p:cNvPr id="6" name="Picture 7" descr="wireshark-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96" y="5199273"/>
            <a:ext cx="2801205" cy="860088"/>
          </a:xfrm>
          <a:prstGeom prst="rect">
            <a:avLst/>
          </a:prstGeom>
        </p:spPr>
      </p:pic>
      <p:sp>
        <p:nvSpPr>
          <p:cNvPr id="7" name="Title 1"/>
          <p:cNvSpPr txBox="1">
            <a:spLocks/>
          </p:cNvSpPr>
          <p:nvPr/>
        </p:nvSpPr>
        <p:spPr>
          <a:xfrm>
            <a:off x="640529" y="3845081"/>
            <a:ext cx="4035806"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Wireshark</a:t>
            </a:r>
            <a:endParaRPr lang="es-EC" dirty="0"/>
          </a:p>
        </p:txBody>
      </p:sp>
      <p:sp>
        <p:nvSpPr>
          <p:cNvPr id="8" name="Title 1"/>
          <p:cNvSpPr>
            <a:spLocks noGrp="1"/>
          </p:cNvSpPr>
          <p:nvPr>
            <p:ph type="title"/>
          </p:nvPr>
        </p:nvSpPr>
        <p:spPr>
          <a:xfrm>
            <a:off x="575362" y="352334"/>
            <a:ext cx="8229600" cy="710351"/>
          </a:xfrm>
        </p:spPr>
        <p:txBody>
          <a:bodyPr/>
          <a:lstStyle/>
          <a:p>
            <a:r>
              <a:rPr lang="es-EC" dirty="0" smtClean="0"/>
              <a:t>Implantación del </a:t>
            </a:r>
            <a:r>
              <a:rPr lang="es-EC" dirty="0"/>
              <a:t>E</a:t>
            </a:r>
            <a:r>
              <a:rPr lang="es-EC" dirty="0" smtClean="0"/>
              <a:t>scenario de prueba</a:t>
            </a:r>
            <a:endParaRPr lang="es-EC" dirty="0"/>
          </a:p>
        </p:txBody>
      </p:sp>
      <p:sp>
        <p:nvSpPr>
          <p:cNvPr id="9" name="8 CuadroTexto"/>
          <p:cNvSpPr txBox="1"/>
          <p:nvPr/>
        </p:nvSpPr>
        <p:spPr>
          <a:xfrm>
            <a:off x="3430334" y="1171446"/>
            <a:ext cx="6277336" cy="3108543"/>
          </a:xfrm>
          <a:prstGeom prst="rect">
            <a:avLst/>
          </a:prstGeom>
          <a:noFill/>
        </p:spPr>
        <p:txBody>
          <a:bodyPr wrap="square" rtlCol="0">
            <a:spAutoFit/>
          </a:bodyPr>
          <a:lstStyle/>
          <a:p>
            <a:pPr marL="342900" indent="-342900">
              <a:spcBef>
                <a:spcPts val="300"/>
              </a:spcBef>
              <a:spcAft>
                <a:spcPts val="300"/>
              </a:spcAft>
              <a:buBlip>
                <a:blip r:embed="rId4"/>
              </a:buBlip>
            </a:pPr>
            <a:r>
              <a:rPr lang="es-ES_tradnl" altLang="es-ES" sz="2200" dirty="0" smtClean="0"/>
              <a:t>Es </a:t>
            </a:r>
            <a:r>
              <a:rPr lang="es-ES_tradnl" altLang="es-ES" sz="2200" dirty="0"/>
              <a:t>una implementación de código libre del protocolo SSL </a:t>
            </a:r>
            <a:r>
              <a:rPr lang="es-ES" sz="2200" dirty="0" smtClean="0"/>
              <a:t>.</a:t>
            </a:r>
          </a:p>
          <a:p>
            <a:pPr marL="342900" indent="-342900">
              <a:spcBef>
                <a:spcPts val="300"/>
              </a:spcBef>
              <a:spcAft>
                <a:spcPts val="300"/>
              </a:spcAft>
              <a:buBlip>
                <a:blip r:embed="rId4"/>
              </a:buBlip>
            </a:pPr>
            <a:r>
              <a:rPr lang="es-ES_tradnl" altLang="es-ES" sz="2200" dirty="0" smtClean="0"/>
              <a:t>Establecer comunicaciones seguras</a:t>
            </a:r>
            <a:r>
              <a:rPr lang="es-ES" sz="2200" dirty="0" smtClean="0"/>
              <a:t>.</a:t>
            </a:r>
          </a:p>
          <a:p>
            <a:pPr marL="342900" indent="-342900">
              <a:spcBef>
                <a:spcPts val="300"/>
              </a:spcBef>
              <a:spcAft>
                <a:spcPts val="300"/>
              </a:spcAft>
              <a:buBlip>
                <a:blip r:embed="rId4"/>
              </a:buBlip>
            </a:pPr>
            <a:r>
              <a:rPr lang="es-ES_tradnl" altLang="es-ES" sz="2200" dirty="0" smtClean="0"/>
              <a:t>Creación, instalación, y manejo </a:t>
            </a:r>
            <a:r>
              <a:rPr lang="es-ES_tradnl" altLang="es-ES" sz="2200" dirty="0"/>
              <a:t>de Certificados Digitales</a:t>
            </a:r>
            <a:r>
              <a:rPr lang="es-ES" sz="2200" dirty="0" smtClean="0"/>
              <a:t>.</a:t>
            </a:r>
          </a:p>
          <a:p>
            <a:pPr marL="342900" indent="-342900">
              <a:spcBef>
                <a:spcPts val="300"/>
              </a:spcBef>
              <a:spcAft>
                <a:spcPts val="300"/>
              </a:spcAft>
              <a:buBlip>
                <a:blip r:embed="rId4"/>
              </a:buBlip>
            </a:pPr>
            <a:r>
              <a:rPr lang="es-ES_tradnl" altLang="es-ES" sz="2200" dirty="0" smtClean="0"/>
              <a:t>Actualmente </a:t>
            </a:r>
            <a:r>
              <a:rPr lang="es-ES_tradnl" altLang="es-ES" sz="2200" dirty="0"/>
              <a:t>viene como un paquete en la mayoría de las distribuciones Linux.</a:t>
            </a:r>
          </a:p>
          <a:p>
            <a:pPr>
              <a:spcBef>
                <a:spcPts val="300"/>
              </a:spcBef>
              <a:spcAft>
                <a:spcPts val="300"/>
              </a:spcAft>
            </a:pPr>
            <a:endParaRPr lang="es-ES" sz="2200" dirty="0"/>
          </a:p>
        </p:txBody>
      </p:sp>
      <p:sp>
        <p:nvSpPr>
          <p:cNvPr id="10" name="9 CuadroTexto"/>
          <p:cNvSpPr txBox="1"/>
          <p:nvPr/>
        </p:nvSpPr>
        <p:spPr>
          <a:xfrm>
            <a:off x="3430334" y="4279989"/>
            <a:ext cx="6402597" cy="2431435"/>
          </a:xfrm>
          <a:prstGeom prst="rect">
            <a:avLst/>
          </a:prstGeom>
          <a:noFill/>
        </p:spPr>
        <p:txBody>
          <a:bodyPr wrap="square" rtlCol="0">
            <a:spAutoFit/>
          </a:bodyPr>
          <a:lstStyle/>
          <a:p>
            <a:pPr marL="342900" indent="-342900">
              <a:spcBef>
                <a:spcPts val="300"/>
              </a:spcBef>
              <a:spcAft>
                <a:spcPts val="300"/>
              </a:spcAft>
              <a:buBlip>
                <a:blip r:embed="rId4"/>
              </a:buBlip>
            </a:pPr>
            <a:r>
              <a:rPr lang="es-ES" sz="2200" dirty="0"/>
              <a:t>Software para capturar y analizar tráfico </a:t>
            </a:r>
            <a:r>
              <a:rPr lang="es-ES" sz="2200" dirty="0" smtClean="0"/>
              <a:t>en </a:t>
            </a:r>
            <a:r>
              <a:rPr lang="es-ES" sz="2200" dirty="0"/>
              <a:t>tiempo real</a:t>
            </a:r>
            <a:r>
              <a:rPr lang="es-ES" sz="2200" dirty="0" smtClean="0"/>
              <a:t>.</a:t>
            </a:r>
          </a:p>
          <a:p>
            <a:pPr marL="342900" indent="-342900">
              <a:spcBef>
                <a:spcPts val="300"/>
              </a:spcBef>
              <a:spcAft>
                <a:spcPts val="300"/>
              </a:spcAft>
              <a:buBlip>
                <a:blip r:embed="rId4"/>
              </a:buBlip>
            </a:pPr>
            <a:r>
              <a:rPr lang="en-US" sz="2200" dirty="0" err="1" smtClean="0"/>
              <a:t>Interfaz</a:t>
            </a:r>
            <a:r>
              <a:rPr lang="en-US" sz="2200" dirty="0" smtClean="0"/>
              <a:t> </a:t>
            </a:r>
            <a:r>
              <a:rPr lang="en-US" sz="2200" dirty="0" err="1" smtClean="0"/>
              <a:t>gráfica</a:t>
            </a:r>
            <a:r>
              <a:rPr lang="en-US" sz="2200" dirty="0" smtClean="0"/>
              <a:t> </a:t>
            </a:r>
            <a:r>
              <a:rPr lang="en-US" sz="2200" dirty="0" err="1" smtClean="0"/>
              <a:t>amigable</a:t>
            </a:r>
            <a:endParaRPr lang="es-ES" sz="2200" dirty="0"/>
          </a:p>
          <a:p>
            <a:pPr marL="342900" indent="-342900">
              <a:spcBef>
                <a:spcPts val="300"/>
              </a:spcBef>
              <a:spcAft>
                <a:spcPts val="300"/>
              </a:spcAft>
              <a:buBlip>
                <a:blip r:embed="rId4"/>
              </a:buBlip>
            </a:pPr>
            <a:r>
              <a:rPr lang="en-US" sz="2200" dirty="0" err="1"/>
              <a:t>Distribución</a:t>
            </a:r>
            <a:r>
              <a:rPr lang="en-US" sz="2200" dirty="0"/>
              <a:t> </a:t>
            </a:r>
            <a:r>
              <a:rPr lang="en-US" sz="2200" dirty="0" err="1"/>
              <a:t>gratuita</a:t>
            </a:r>
            <a:r>
              <a:rPr lang="en-US" sz="2200" dirty="0"/>
              <a:t> y </a:t>
            </a:r>
            <a:r>
              <a:rPr lang="en-US" sz="2200" dirty="0" err="1"/>
              <a:t>multiplataforma</a:t>
            </a:r>
            <a:r>
              <a:rPr lang="en-US" sz="2200" dirty="0"/>
              <a:t>.</a:t>
            </a:r>
            <a:endParaRPr lang="es-ES" sz="2200" dirty="0"/>
          </a:p>
          <a:p>
            <a:pPr marL="342900" indent="-342900">
              <a:spcBef>
                <a:spcPts val="300"/>
              </a:spcBef>
              <a:spcAft>
                <a:spcPts val="300"/>
              </a:spcAft>
              <a:buBlip>
                <a:blip r:embed="rId4"/>
              </a:buBlip>
            </a:pPr>
            <a:r>
              <a:rPr lang="es-ES" sz="2200" dirty="0"/>
              <a:t>Basado en la librería </a:t>
            </a:r>
            <a:r>
              <a:rPr lang="es-ES" sz="2200" dirty="0" err="1"/>
              <a:t>pcap</a:t>
            </a:r>
            <a:r>
              <a:rPr lang="es-ES" sz="2200" dirty="0"/>
              <a:t>.</a:t>
            </a:r>
          </a:p>
          <a:p>
            <a:pPr marL="342900" indent="-342900">
              <a:spcBef>
                <a:spcPts val="300"/>
              </a:spcBef>
              <a:spcAft>
                <a:spcPts val="300"/>
              </a:spcAft>
              <a:buBlip>
                <a:blip r:embed="rId4"/>
              </a:buBlip>
            </a:pPr>
            <a:r>
              <a:rPr lang="en-US" sz="2200" dirty="0" err="1"/>
              <a:t>Soporte</a:t>
            </a:r>
            <a:r>
              <a:rPr lang="en-US" sz="2200" dirty="0"/>
              <a:t> </a:t>
            </a:r>
            <a:r>
              <a:rPr lang="en-US" sz="2200" dirty="0" err="1"/>
              <a:t>tarjetas</a:t>
            </a:r>
            <a:r>
              <a:rPr lang="en-US" sz="2200" dirty="0"/>
              <a:t> </a:t>
            </a:r>
            <a:r>
              <a:rPr lang="en-US" sz="2200" dirty="0" err="1"/>
              <a:t>AirpCap</a:t>
            </a:r>
            <a:r>
              <a:rPr lang="en-US" sz="2200" dirty="0"/>
              <a:t> NX</a:t>
            </a:r>
            <a:endParaRPr lang="es-ES" sz="2200" dirty="0"/>
          </a:p>
        </p:txBody>
      </p:sp>
    </p:spTree>
    <p:extLst>
      <p:ext uri="{BB962C8B-B14F-4D97-AF65-F5344CB8AC3E}">
        <p14:creationId xmlns:p14="http://schemas.microsoft.com/office/powerpoint/2010/main" val="15597754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76195" y="477595"/>
            <a:ext cx="8229600" cy="710351"/>
          </a:xfrm>
        </p:spPr>
        <p:txBody>
          <a:bodyPr/>
          <a:lstStyle/>
          <a:p>
            <a:r>
              <a:rPr lang="es-EC" dirty="0" smtClean="0"/>
              <a:t>Implantación del Escenario de prueba</a:t>
            </a:r>
            <a:endParaRPr lang="es-EC"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37908" y="1065056"/>
            <a:ext cx="8098409" cy="5434512"/>
          </a:xfrm>
          <a:prstGeom prst="rect">
            <a:avLst/>
          </a:prstGeom>
        </p:spPr>
      </p:pic>
      <p:pic>
        <p:nvPicPr>
          <p:cNvPr id="5" name="Picture 6"/>
          <p:cNvPicPr/>
          <p:nvPr/>
        </p:nvPicPr>
        <p:blipFill rotWithShape="1">
          <a:blip r:embed="rId2">
            <a:extLst>
              <a:ext uri="{28A0092B-C50C-407E-A947-70E740481C1C}">
                <a14:useLocalDpi xmlns:a14="http://schemas.microsoft.com/office/drawing/2010/main" val="0"/>
              </a:ext>
            </a:extLst>
          </a:blip>
          <a:srcRect l="72537" t="30841" r="8593" b="44265"/>
          <a:stretch/>
        </p:blipFill>
        <p:spPr>
          <a:xfrm>
            <a:off x="6901841" y="2743200"/>
            <a:ext cx="1528175" cy="1352812"/>
          </a:xfrm>
          <a:prstGeom prst="rect">
            <a:avLst/>
          </a:prstGeom>
        </p:spPr>
      </p:pic>
    </p:spTree>
    <p:extLst>
      <p:ext uri="{BB962C8B-B14F-4D97-AF65-F5344CB8AC3E}">
        <p14:creationId xmlns:p14="http://schemas.microsoft.com/office/powerpoint/2010/main" val="418559682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5362" y="1175419"/>
            <a:ext cx="2593723" cy="710351"/>
          </a:xfrm>
        </p:spPr>
        <p:txBody>
          <a:bodyPr>
            <a:normAutofit/>
          </a:bodyPr>
          <a:lstStyle/>
          <a:p>
            <a:r>
              <a:rPr lang="es-EC" b="1" dirty="0" smtClean="0"/>
              <a:t>OpenWrt</a:t>
            </a:r>
            <a:endParaRPr lang="es-EC" b="1" dirty="0"/>
          </a:p>
        </p:txBody>
      </p:sp>
      <p:sp>
        <p:nvSpPr>
          <p:cNvPr id="6" name="Title 1"/>
          <p:cNvSpPr txBox="1">
            <a:spLocks/>
          </p:cNvSpPr>
          <p:nvPr/>
        </p:nvSpPr>
        <p:spPr>
          <a:xfrm>
            <a:off x="587470" y="3917813"/>
            <a:ext cx="1729427"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Kismet</a:t>
            </a:r>
            <a:endParaRPr lang="es-EC" b="1" dirty="0"/>
          </a:p>
        </p:txBody>
      </p:sp>
      <p:pic>
        <p:nvPicPr>
          <p:cNvPr id="7" name="Picture 6" descr="opw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55" y="2198318"/>
            <a:ext cx="2217942" cy="839244"/>
          </a:xfrm>
          <a:prstGeom prst="rect">
            <a:avLst/>
          </a:prstGeom>
        </p:spPr>
      </p:pic>
      <p:pic>
        <p:nvPicPr>
          <p:cNvPr id="8" name="Picture 7" descr="kismet.jpg"/>
          <p:cNvPicPr>
            <a:picLocks noChangeAspect="1"/>
          </p:cNvPicPr>
          <p:nvPr/>
        </p:nvPicPr>
        <p:blipFill rotWithShape="1">
          <a:blip r:embed="rId3">
            <a:extLst>
              <a:ext uri="{28A0092B-C50C-407E-A947-70E740481C1C}">
                <a14:useLocalDpi xmlns:a14="http://schemas.microsoft.com/office/drawing/2010/main" val="0"/>
              </a:ext>
            </a:extLst>
          </a:blip>
          <a:srcRect l="13989" r="8028"/>
          <a:stretch/>
        </p:blipFill>
        <p:spPr>
          <a:xfrm>
            <a:off x="813356" y="4975505"/>
            <a:ext cx="1703539" cy="891621"/>
          </a:xfrm>
          <a:prstGeom prst="rect">
            <a:avLst/>
          </a:prstGeom>
        </p:spPr>
      </p:pic>
      <p:sp>
        <p:nvSpPr>
          <p:cNvPr id="9" name="Title 1"/>
          <p:cNvSpPr txBox="1">
            <a:spLocks/>
          </p:cNvSpPr>
          <p:nvPr/>
        </p:nvSpPr>
        <p:spPr>
          <a:xfrm>
            <a:off x="575362" y="352334"/>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Implantación del Escenario de prueba</a:t>
            </a:r>
            <a:endParaRPr lang="es-EC" dirty="0"/>
          </a:p>
        </p:txBody>
      </p:sp>
      <p:sp>
        <p:nvSpPr>
          <p:cNvPr id="11" name="10 CuadroTexto"/>
          <p:cNvSpPr txBox="1"/>
          <p:nvPr/>
        </p:nvSpPr>
        <p:spPr>
          <a:xfrm>
            <a:off x="2918856" y="1614371"/>
            <a:ext cx="6590487" cy="2500685"/>
          </a:xfrm>
          <a:prstGeom prst="rect">
            <a:avLst/>
          </a:prstGeom>
          <a:noFill/>
        </p:spPr>
        <p:txBody>
          <a:bodyPr wrap="square" rtlCol="0">
            <a:spAutoFit/>
          </a:bodyPr>
          <a:lstStyle/>
          <a:p>
            <a:pPr marL="342900" indent="-342900">
              <a:spcBef>
                <a:spcPts val="300"/>
              </a:spcBef>
              <a:spcAft>
                <a:spcPts val="300"/>
              </a:spcAft>
              <a:buBlip>
                <a:blip r:embed="rId4"/>
              </a:buBlip>
            </a:pPr>
            <a:r>
              <a:rPr lang="es-ES" sz="2400" dirty="0" smtClean="0">
                <a:solidFill>
                  <a:schemeClr val="tx1">
                    <a:lumMod val="95000"/>
                    <a:lumOff val="5000"/>
                  </a:schemeClr>
                </a:solidFill>
              </a:rPr>
              <a:t>Distribución de Linux basada en firmware.</a:t>
            </a:r>
          </a:p>
          <a:p>
            <a:pPr marL="342900" indent="-342900">
              <a:spcBef>
                <a:spcPts val="300"/>
              </a:spcBef>
              <a:spcAft>
                <a:spcPts val="300"/>
              </a:spcAft>
              <a:buBlip>
                <a:blip r:embed="rId4"/>
              </a:buBlip>
            </a:pPr>
            <a:r>
              <a:rPr lang="en-US" sz="2400" dirty="0" err="1" smtClean="0">
                <a:solidFill>
                  <a:schemeClr val="tx1">
                    <a:lumMod val="95000"/>
                    <a:lumOff val="5000"/>
                  </a:schemeClr>
                </a:solidFill>
              </a:rPr>
              <a:t>Utilizado</a:t>
            </a:r>
            <a:r>
              <a:rPr lang="en-US" sz="2400" dirty="0" smtClean="0">
                <a:solidFill>
                  <a:schemeClr val="tx1">
                    <a:lumMod val="95000"/>
                    <a:lumOff val="5000"/>
                  </a:schemeClr>
                </a:solidFill>
              </a:rPr>
              <a:t> en </a:t>
            </a:r>
            <a:r>
              <a:rPr lang="en-US" sz="2400" dirty="0" err="1" smtClean="0">
                <a:solidFill>
                  <a:schemeClr val="tx1">
                    <a:lumMod val="95000"/>
                    <a:lumOff val="5000"/>
                  </a:schemeClr>
                </a:solidFill>
              </a:rPr>
              <a:t>sistemas</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empotrados</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como</a:t>
            </a:r>
            <a:r>
              <a:rPr lang="en-US" sz="2400" dirty="0" smtClean="0">
                <a:solidFill>
                  <a:schemeClr val="tx1">
                    <a:lumMod val="95000"/>
                    <a:lumOff val="5000"/>
                  </a:schemeClr>
                </a:solidFill>
              </a:rPr>
              <a:t> AP.</a:t>
            </a:r>
            <a:endParaRPr lang="es-ES" sz="2300" dirty="0">
              <a:solidFill>
                <a:schemeClr val="tx1">
                  <a:lumMod val="95000"/>
                  <a:lumOff val="5000"/>
                </a:schemeClr>
              </a:solidFill>
            </a:endParaRPr>
          </a:p>
          <a:p>
            <a:pPr marL="342900" indent="-342900">
              <a:spcBef>
                <a:spcPts val="300"/>
              </a:spcBef>
              <a:spcAft>
                <a:spcPts val="300"/>
              </a:spcAft>
              <a:buBlip>
                <a:blip r:embed="rId4"/>
              </a:buBlip>
            </a:pPr>
            <a:r>
              <a:rPr lang="es-ES" sz="2300" dirty="0" smtClean="0"/>
              <a:t>Permite instalación de aplicaciones.</a:t>
            </a:r>
            <a:endParaRPr lang="es-ES" sz="2300" dirty="0"/>
          </a:p>
          <a:p>
            <a:pPr marL="342900" indent="-342900">
              <a:spcBef>
                <a:spcPts val="300"/>
              </a:spcBef>
              <a:spcAft>
                <a:spcPts val="300"/>
              </a:spcAft>
              <a:buBlip>
                <a:blip r:embed="rId4"/>
              </a:buBlip>
            </a:pPr>
            <a:r>
              <a:rPr lang="es-ES" sz="2300" dirty="0" smtClean="0"/>
              <a:t>Dispone de interfaz gráfica amigable para la administración de dispositivos.</a:t>
            </a:r>
          </a:p>
          <a:p>
            <a:endParaRPr lang="es-ES" sz="2300" dirty="0"/>
          </a:p>
        </p:txBody>
      </p:sp>
      <p:sp>
        <p:nvSpPr>
          <p:cNvPr id="13" name="12 CuadroTexto"/>
          <p:cNvSpPr txBox="1"/>
          <p:nvPr/>
        </p:nvSpPr>
        <p:spPr>
          <a:xfrm>
            <a:off x="2918856" y="4394110"/>
            <a:ext cx="6763764" cy="2054409"/>
          </a:xfrm>
          <a:prstGeom prst="rect">
            <a:avLst/>
          </a:prstGeom>
          <a:noFill/>
        </p:spPr>
        <p:txBody>
          <a:bodyPr wrap="square" rtlCol="0">
            <a:spAutoFit/>
          </a:bodyPr>
          <a:lstStyle/>
          <a:p>
            <a:pPr marL="342900" indent="-342900">
              <a:spcBef>
                <a:spcPts val="300"/>
              </a:spcBef>
              <a:spcAft>
                <a:spcPts val="300"/>
              </a:spcAft>
              <a:buBlip>
                <a:blip r:embed="rId4"/>
              </a:buBlip>
            </a:pPr>
            <a:r>
              <a:rPr lang="es-ES" sz="2300" dirty="0" smtClean="0"/>
              <a:t>Aplicación para capturar tráfico en la red de forma pasiva.</a:t>
            </a:r>
            <a:endParaRPr lang="es-ES" sz="2300" dirty="0"/>
          </a:p>
          <a:p>
            <a:pPr marL="342900" indent="-342900">
              <a:spcBef>
                <a:spcPts val="300"/>
              </a:spcBef>
              <a:spcAft>
                <a:spcPts val="300"/>
              </a:spcAft>
              <a:buBlip>
                <a:blip r:embed="rId4"/>
              </a:buBlip>
            </a:pPr>
            <a:r>
              <a:rPr lang="es-ES" sz="2300" dirty="0" smtClean="0"/>
              <a:t>Sistemas de detección de intrusos.</a:t>
            </a:r>
            <a:endParaRPr lang="es-ES" sz="2300" dirty="0"/>
          </a:p>
          <a:p>
            <a:pPr marL="342900" indent="-342900">
              <a:spcBef>
                <a:spcPts val="300"/>
              </a:spcBef>
              <a:spcAft>
                <a:spcPts val="300"/>
              </a:spcAft>
              <a:buBlip>
                <a:blip r:embed="rId4"/>
              </a:buBlip>
            </a:pPr>
            <a:r>
              <a:rPr lang="es-ES" sz="2300" dirty="0" smtClean="0"/>
              <a:t>Dispone de tres partes </a:t>
            </a:r>
            <a:r>
              <a:rPr lang="es-ES" sz="2300" dirty="0" err="1" smtClean="0"/>
              <a:t>Drone</a:t>
            </a:r>
            <a:r>
              <a:rPr lang="es-ES" sz="2300" dirty="0" smtClean="0"/>
              <a:t>/Servidor/Cliente.</a:t>
            </a:r>
            <a:endParaRPr lang="es-ES" sz="2300" dirty="0"/>
          </a:p>
          <a:p>
            <a:pPr marL="285750" indent="-285750">
              <a:buBlip>
                <a:blip r:embed="rId5"/>
              </a:buBlip>
            </a:pPr>
            <a:endParaRPr lang="es-ES" sz="2300" dirty="0"/>
          </a:p>
        </p:txBody>
      </p:sp>
    </p:spTree>
    <p:extLst>
      <p:ext uri="{BB962C8B-B14F-4D97-AF65-F5344CB8AC3E}">
        <p14:creationId xmlns:p14="http://schemas.microsoft.com/office/powerpoint/2010/main" val="389265932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4" name="Picture 6"/>
          <p:cNvPicPr/>
          <p:nvPr/>
        </p:nvPicPr>
        <p:blipFill>
          <a:blip r:embed="rId2">
            <a:extLst>
              <a:ext uri="{28A0092B-C50C-407E-A947-70E740481C1C}">
                <a14:useLocalDpi xmlns:a14="http://schemas.microsoft.com/office/drawing/2010/main" val="0"/>
              </a:ext>
            </a:extLst>
          </a:blip>
          <a:stretch>
            <a:fillRect/>
          </a:stretch>
        </p:blipFill>
        <p:spPr>
          <a:xfrm>
            <a:off x="1037908" y="1065056"/>
            <a:ext cx="8098409" cy="5434512"/>
          </a:xfrm>
          <a:prstGeom prst="rect">
            <a:avLst/>
          </a:prstGeom>
        </p:spPr>
      </p:pic>
      <p:pic>
        <p:nvPicPr>
          <p:cNvPr id="5" name="Picture 6"/>
          <p:cNvPicPr/>
          <p:nvPr/>
        </p:nvPicPr>
        <p:blipFill rotWithShape="1">
          <a:blip r:embed="rId2">
            <a:extLst>
              <a:ext uri="{28A0092B-C50C-407E-A947-70E740481C1C}">
                <a14:useLocalDpi xmlns:a14="http://schemas.microsoft.com/office/drawing/2010/main" val="0"/>
              </a:ext>
            </a:extLst>
          </a:blip>
          <a:srcRect l="5899" t="61727" r="50000" b="2805"/>
          <a:stretch/>
        </p:blipFill>
        <p:spPr>
          <a:xfrm>
            <a:off x="1515648" y="4421688"/>
            <a:ext cx="3571463" cy="1927568"/>
          </a:xfrm>
          <a:prstGeom prst="rect">
            <a:avLst/>
          </a:prstGeom>
        </p:spPr>
      </p:pic>
      <p:sp>
        <p:nvSpPr>
          <p:cNvPr id="6" name="Title 1"/>
          <p:cNvSpPr txBox="1">
            <a:spLocks/>
          </p:cNvSpPr>
          <p:nvPr/>
        </p:nvSpPr>
        <p:spPr>
          <a:xfrm>
            <a:off x="575362" y="352334"/>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Implantación del escenario de Prueba</a:t>
            </a:r>
            <a:endParaRPr lang="es-EC" dirty="0"/>
          </a:p>
        </p:txBody>
      </p:sp>
    </p:spTree>
    <p:extLst>
      <p:ext uri="{BB962C8B-B14F-4D97-AF65-F5344CB8AC3E}">
        <p14:creationId xmlns:p14="http://schemas.microsoft.com/office/powerpoint/2010/main" val="34429610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251" y="1062685"/>
            <a:ext cx="1386410" cy="710351"/>
          </a:xfrm>
        </p:spPr>
        <p:txBody>
          <a:bodyPr/>
          <a:lstStyle/>
          <a:p>
            <a:r>
              <a:rPr lang="es-EC" dirty="0" smtClean="0"/>
              <a:t>BT5r3</a:t>
            </a:r>
            <a:endParaRPr lang="es-EC" dirty="0"/>
          </a:p>
        </p:txBody>
      </p:sp>
      <p:sp>
        <p:nvSpPr>
          <p:cNvPr id="6" name="Title 1"/>
          <p:cNvSpPr txBox="1">
            <a:spLocks/>
          </p:cNvSpPr>
          <p:nvPr/>
        </p:nvSpPr>
        <p:spPr>
          <a:xfrm>
            <a:off x="241523" y="3866201"/>
            <a:ext cx="3596615" cy="7103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FreeRADIUS-WPE</a:t>
            </a:r>
            <a:endParaRPr lang="es-EC" dirty="0"/>
          </a:p>
        </p:txBody>
      </p:sp>
      <p:sp>
        <p:nvSpPr>
          <p:cNvPr id="10" name="Title 1"/>
          <p:cNvSpPr txBox="1">
            <a:spLocks/>
          </p:cNvSpPr>
          <p:nvPr/>
        </p:nvSpPr>
        <p:spPr>
          <a:xfrm>
            <a:off x="251251" y="5395202"/>
            <a:ext cx="190101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H</a:t>
            </a:r>
            <a:r>
              <a:rPr lang="es-EC" dirty="0" smtClean="0"/>
              <a:t>ostapd</a:t>
            </a:r>
            <a:endParaRPr lang="es-EC" dirty="0"/>
          </a:p>
        </p:txBody>
      </p:sp>
      <p:pic>
        <p:nvPicPr>
          <p:cNvPr id="2" name="Picture 1" descr="Backtrack_5_gre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51" y="1809882"/>
            <a:ext cx="3461887" cy="1676072"/>
          </a:xfrm>
          <a:prstGeom prst="rect">
            <a:avLst/>
          </a:prstGeom>
        </p:spPr>
      </p:pic>
      <p:sp>
        <p:nvSpPr>
          <p:cNvPr id="4" name="TextBox 3"/>
          <p:cNvSpPr txBox="1"/>
          <p:nvPr/>
        </p:nvSpPr>
        <p:spPr>
          <a:xfrm>
            <a:off x="4146737" y="1618322"/>
            <a:ext cx="5614545" cy="2436565"/>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err="1">
                <a:solidFill>
                  <a:schemeClr val="tx1">
                    <a:lumMod val="75000"/>
                    <a:lumOff val="25000"/>
                  </a:schemeClr>
                </a:solidFill>
              </a:rPr>
              <a:t>BackTrack</a:t>
            </a:r>
            <a:r>
              <a:rPr lang="es-ES_tradnl" dirty="0">
                <a:solidFill>
                  <a:schemeClr val="tx1">
                    <a:lumMod val="75000"/>
                    <a:lumOff val="25000"/>
                  </a:schemeClr>
                </a:solidFill>
              </a:rPr>
              <a:t> es una distribución de GNU/Linux, pensada y diseñada para la auditoría relacionada con la seguridad informática en general. </a:t>
            </a:r>
          </a:p>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N</a:t>
            </a:r>
            <a:r>
              <a:rPr lang="es-ES_tradnl" dirty="0" smtClean="0">
                <a:solidFill>
                  <a:schemeClr val="tx1">
                    <a:lumMod val="75000"/>
                    <a:lumOff val="25000"/>
                  </a:schemeClr>
                </a:solidFill>
              </a:rPr>
              <a:t>os </a:t>
            </a:r>
            <a:r>
              <a:rPr lang="es-ES_tradnl" dirty="0">
                <a:solidFill>
                  <a:schemeClr val="tx1">
                    <a:lumMod val="75000"/>
                    <a:lumOff val="25000"/>
                  </a:schemeClr>
                </a:solidFill>
              </a:rPr>
              <a:t>permite analizar el comportamiento de la red en el caso del escenario de prueba </a:t>
            </a:r>
            <a:r>
              <a:rPr lang="es-ES_tradnl" dirty="0" smtClean="0">
                <a:solidFill>
                  <a:schemeClr val="tx1">
                    <a:lumMod val="75000"/>
                    <a:lumOff val="25000"/>
                  </a:schemeClr>
                </a:solidFill>
              </a:rPr>
              <a:t>intrusivo, al realizar </a:t>
            </a:r>
            <a:r>
              <a:rPr lang="es-ES_tradnl" dirty="0">
                <a:solidFill>
                  <a:schemeClr val="tx1">
                    <a:lumMod val="75000"/>
                    <a:lumOff val="25000"/>
                  </a:schemeClr>
                </a:solidFill>
              </a:rPr>
              <a:t>los ataques para probar y estudiar la seguridad del estándar </a:t>
            </a:r>
            <a:r>
              <a:rPr lang="es-ES_tradnl" dirty="0" smtClean="0">
                <a:solidFill>
                  <a:schemeClr val="tx1">
                    <a:lumMod val="75000"/>
                    <a:lumOff val="25000"/>
                  </a:schemeClr>
                </a:solidFill>
              </a:rPr>
              <a:t>802.11i en la capa de enlace.</a:t>
            </a:r>
            <a:endParaRPr lang="en-US" dirty="0">
              <a:solidFill>
                <a:schemeClr val="tx1">
                  <a:lumMod val="75000"/>
                  <a:lumOff val="25000"/>
                </a:schemeClr>
              </a:solidFill>
            </a:endParaRPr>
          </a:p>
        </p:txBody>
      </p:sp>
      <p:sp>
        <p:nvSpPr>
          <p:cNvPr id="11" name="TextBox 10"/>
          <p:cNvSpPr txBox="1"/>
          <p:nvPr/>
        </p:nvSpPr>
        <p:spPr>
          <a:xfrm>
            <a:off x="4217261" y="4253070"/>
            <a:ext cx="5735769" cy="1200329"/>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err="1">
                <a:solidFill>
                  <a:schemeClr val="tx1">
                    <a:lumMod val="75000"/>
                    <a:lumOff val="25000"/>
                  </a:schemeClr>
                </a:solidFill>
              </a:rPr>
              <a:t>FreeRADIUS</a:t>
            </a:r>
            <a:r>
              <a:rPr lang="es-ES_tradnl" dirty="0">
                <a:solidFill>
                  <a:schemeClr val="tx1">
                    <a:lumMod val="75000"/>
                    <a:lumOff val="25000"/>
                  </a:schemeClr>
                </a:solidFill>
              </a:rPr>
              <a:t>-WPE (</a:t>
            </a:r>
            <a:r>
              <a:rPr lang="es-ES_tradnl" dirty="0" err="1">
                <a:solidFill>
                  <a:schemeClr val="tx1">
                    <a:lumMod val="75000"/>
                    <a:lumOff val="25000"/>
                  </a:schemeClr>
                </a:solidFill>
              </a:rPr>
              <a:t>Wireless</a:t>
            </a:r>
            <a:r>
              <a:rPr lang="es-ES_tradnl" dirty="0">
                <a:solidFill>
                  <a:schemeClr val="tx1">
                    <a:lumMod val="75000"/>
                    <a:lumOff val="25000"/>
                  </a:schemeClr>
                </a:solidFill>
              </a:rPr>
              <a:t> </a:t>
            </a:r>
            <a:r>
              <a:rPr lang="es-ES_tradnl" dirty="0" err="1">
                <a:solidFill>
                  <a:schemeClr val="tx1">
                    <a:lumMod val="75000"/>
                    <a:lumOff val="25000"/>
                  </a:schemeClr>
                </a:solidFill>
              </a:rPr>
              <a:t>Pwnage</a:t>
            </a:r>
            <a:r>
              <a:rPr lang="es-ES_tradnl" dirty="0">
                <a:solidFill>
                  <a:schemeClr val="tx1">
                    <a:lumMod val="75000"/>
                    <a:lumOff val="25000"/>
                  </a:schemeClr>
                </a:solidFill>
              </a:rPr>
              <a:t> </a:t>
            </a:r>
            <a:r>
              <a:rPr lang="es-ES_tradnl" dirty="0" err="1">
                <a:solidFill>
                  <a:schemeClr val="tx1">
                    <a:lumMod val="75000"/>
                    <a:lumOff val="25000"/>
                  </a:schemeClr>
                </a:solidFill>
              </a:rPr>
              <a:t>Edition</a:t>
            </a:r>
            <a:r>
              <a:rPr lang="es-ES_tradnl" dirty="0">
                <a:solidFill>
                  <a:schemeClr val="tx1">
                    <a:lumMod val="75000"/>
                    <a:lumOff val="25000"/>
                  </a:schemeClr>
                </a:solidFill>
              </a:rPr>
              <a:t>) es un parche para el popular servidor de código abierto </a:t>
            </a:r>
            <a:r>
              <a:rPr lang="es-ES_tradnl" dirty="0" err="1">
                <a:solidFill>
                  <a:schemeClr val="tx1">
                    <a:lumMod val="75000"/>
                    <a:lumOff val="25000"/>
                  </a:schemeClr>
                </a:solidFill>
              </a:rPr>
              <a:t>FreeRADIUS</a:t>
            </a:r>
            <a:r>
              <a:rPr lang="es-ES_tradnl" dirty="0">
                <a:solidFill>
                  <a:schemeClr val="tx1">
                    <a:lumMod val="75000"/>
                    <a:lumOff val="25000"/>
                  </a:schemeClr>
                </a:solidFill>
              </a:rPr>
              <a:t> para demostrar la vulnerabilidad de suplantación en </a:t>
            </a:r>
            <a:r>
              <a:rPr lang="es-ES_tradnl" dirty="0" smtClean="0">
                <a:solidFill>
                  <a:schemeClr val="tx1">
                    <a:lumMod val="75000"/>
                    <a:lumOff val="25000"/>
                  </a:schemeClr>
                </a:solidFill>
              </a:rPr>
              <a:t>RADIUS.</a:t>
            </a:r>
            <a:r>
              <a:rPr lang="en-US" dirty="0" smtClean="0">
                <a:solidFill>
                  <a:schemeClr val="tx1">
                    <a:lumMod val="75000"/>
                    <a:lumOff val="25000"/>
                  </a:schemeClr>
                </a:solidFill>
              </a:rPr>
              <a:t> </a:t>
            </a:r>
            <a:endParaRPr lang="en-US" dirty="0">
              <a:solidFill>
                <a:schemeClr val="tx1">
                  <a:lumMod val="75000"/>
                  <a:lumOff val="25000"/>
                </a:schemeClr>
              </a:solidFill>
            </a:endParaRPr>
          </a:p>
        </p:txBody>
      </p:sp>
      <p:sp>
        <p:nvSpPr>
          <p:cNvPr id="12" name="TextBox 11"/>
          <p:cNvSpPr txBox="1"/>
          <p:nvPr/>
        </p:nvSpPr>
        <p:spPr>
          <a:xfrm>
            <a:off x="4217261" y="5651393"/>
            <a:ext cx="5685639" cy="1200329"/>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Es un </a:t>
            </a:r>
            <a:r>
              <a:rPr lang="es-ES_tradnl" dirty="0" err="1">
                <a:solidFill>
                  <a:schemeClr val="tx1">
                    <a:lumMod val="75000"/>
                    <a:lumOff val="25000"/>
                  </a:schemeClr>
                </a:solidFill>
              </a:rPr>
              <a:t>daemon</a:t>
            </a:r>
            <a:r>
              <a:rPr lang="es-ES_tradnl" dirty="0">
                <a:solidFill>
                  <a:schemeClr val="tx1">
                    <a:lumMod val="75000"/>
                    <a:lumOff val="25000"/>
                  </a:schemeClr>
                </a:solidFill>
              </a:rPr>
              <a:t> que sirve para crear puntos de acceso (AP) y servidores de autenticación. Aplica el estándar IEEE 802.11 para la gestión del punto de </a:t>
            </a:r>
            <a:r>
              <a:rPr lang="es-ES_tradnl" dirty="0" smtClean="0">
                <a:solidFill>
                  <a:schemeClr val="tx1">
                    <a:lumMod val="75000"/>
                    <a:lumOff val="25000"/>
                  </a:schemeClr>
                </a:solidFill>
              </a:rPr>
              <a:t>acceso por medio de las tarjetas </a:t>
            </a:r>
            <a:r>
              <a:rPr lang="es-ES_tradnl" dirty="0" err="1" smtClean="0">
                <a:solidFill>
                  <a:schemeClr val="tx1">
                    <a:lumMod val="75000"/>
                    <a:lumOff val="25000"/>
                  </a:schemeClr>
                </a:solidFill>
              </a:rPr>
              <a:t>AirPcap</a:t>
            </a:r>
            <a:r>
              <a:rPr lang="es-ES_tradnl" dirty="0" smtClean="0">
                <a:solidFill>
                  <a:schemeClr val="tx1">
                    <a:lumMod val="75000"/>
                    <a:lumOff val="25000"/>
                  </a:schemeClr>
                </a:solidFill>
              </a:rPr>
              <a:t> </a:t>
            </a:r>
            <a:r>
              <a:rPr lang="es-ES_tradnl" dirty="0" err="1" smtClean="0">
                <a:solidFill>
                  <a:schemeClr val="tx1">
                    <a:lumMod val="75000"/>
                    <a:lumOff val="25000"/>
                  </a:schemeClr>
                </a:solidFill>
              </a:rPr>
              <a:t>Nx</a:t>
            </a:r>
            <a:r>
              <a:rPr lang="es-ES_tradnl" dirty="0" smtClean="0">
                <a:solidFill>
                  <a:schemeClr val="tx1">
                    <a:lumMod val="75000"/>
                    <a:lumOff val="25000"/>
                  </a:schemeClr>
                </a:solidFill>
              </a:rPr>
              <a:t>.</a:t>
            </a:r>
            <a:r>
              <a:rPr lang="en-US" dirty="0" smtClean="0">
                <a:solidFill>
                  <a:schemeClr val="tx1">
                    <a:lumMod val="75000"/>
                    <a:lumOff val="25000"/>
                  </a:schemeClr>
                </a:solidFill>
              </a:rPr>
              <a:t> </a:t>
            </a:r>
            <a:endParaRPr lang="en-US" dirty="0">
              <a:solidFill>
                <a:schemeClr val="tx1">
                  <a:lumMod val="75000"/>
                  <a:lumOff val="25000"/>
                </a:schemeClr>
              </a:solidFill>
            </a:endParaRPr>
          </a:p>
        </p:txBody>
      </p:sp>
      <p:sp>
        <p:nvSpPr>
          <p:cNvPr id="9" name="Title 1"/>
          <p:cNvSpPr txBox="1">
            <a:spLocks/>
          </p:cNvSpPr>
          <p:nvPr/>
        </p:nvSpPr>
        <p:spPr>
          <a:xfrm>
            <a:off x="575362" y="352334"/>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Implantación del escenario de Prueba</a:t>
            </a:r>
            <a:endParaRPr lang="es-EC" dirty="0"/>
          </a:p>
        </p:txBody>
      </p:sp>
    </p:spTree>
    <p:extLst>
      <p:ext uri="{BB962C8B-B14F-4D97-AF65-F5344CB8AC3E}">
        <p14:creationId xmlns:p14="http://schemas.microsoft.com/office/powerpoint/2010/main" val="433326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4"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311" y="904020"/>
            <a:ext cx="8229600" cy="710351"/>
          </a:xfrm>
        </p:spPr>
        <p:txBody>
          <a:bodyPr/>
          <a:lstStyle/>
          <a:p>
            <a:r>
              <a:rPr lang="es-EC" dirty="0" smtClean="0"/>
              <a:t>Clientes</a:t>
            </a:r>
            <a:endParaRPr lang="es-EC" dirty="0"/>
          </a:p>
        </p:txBody>
      </p:sp>
      <p:pic>
        <p:nvPicPr>
          <p:cNvPr id="3" name="Picture 2" descr="apple-repai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29" y="1614371"/>
            <a:ext cx="1143747" cy="1426506"/>
          </a:xfrm>
          <a:prstGeom prst="rect">
            <a:avLst/>
          </a:prstGeom>
        </p:spPr>
      </p:pic>
      <p:pic>
        <p:nvPicPr>
          <p:cNvPr id="4" name="Picture 3" descr="imagen-androi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70" y="3569855"/>
            <a:ext cx="2560016" cy="1536010"/>
          </a:xfrm>
          <a:prstGeom prst="rect">
            <a:avLst/>
          </a:prstGeom>
        </p:spPr>
      </p:pic>
      <p:pic>
        <p:nvPicPr>
          <p:cNvPr id="7" name="Picture 6" descr="logo_windows_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11" y="5205127"/>
            <a:ext cx="1983785" cy="1542944"/>
          </a:xfrm>
          <a:prstGeom prst="rect">
            <a:avLst/>
          </a:prstGeom>
        </p:spPr>
      </p:pic>
      <p:sp>
        <p:nvSpPr>
          <p:cNvPr id="8" name="7 CuadroTexto"/>
          <p:cNvSpPr txBox="1"/>
          <p:nvPr/>
        </p:nvSpPr>
        <p:spPr>
          <a:xfrm>
            <a:off x="3670418" y="1950555"/>
            <a:ext cx="6590487" cy="1300356"/>
          </a:xfrm>
          <a:prstGeom prst="rect">
            <a:avLst/>
          </a:prstGeom>
          <a:noFill/>
        </p:spPr>
        <p:txBody>
          <a:bodyPr wrap="square" rtlCol="0">
            <a:spAutoFit/>
          </a:bodyPr>
          <a:lstStyle/>
          <a:p>
            <a:pPr marL="342900" indent="-342900">
              <a:spcBef>
                <a:spcPts val="300"/>
              </a:spcBef>
              <a:spcAft>
                <a:spcPts val="300"/>
              </a:spcAft>
              <a:buBlip>
                <a:blip r:embed="rId5"/>
              </a:buBlip>
            </a:pPr>
            <a:r>
              <a:rPr lang="en-US" sz="2400" dirty="0" err="1" smtClean="0">
                <a:solidFill>
                  <a:schemeClr val="tx1">
                    <a:lumMod val="95000"/>
                    <a:lumOff val="5000"/>
                  </a:schemeClr>
                </a:solidFill>
              </a:rPr>
              <a:t>Instalación</a:t>
            </a:r>
            <a:r>
              <a:rPr lang="en-US" sz="2400" dirty="0" smtClean="0">
                <a:solidFill>
                  <a:schemeClr val="tx1">
                    <a:lumMod val="95000"/>
                    <a:lumOff val="5000"/>
                  </a:schemeClr>
                </a:solidFill>
              </a:rPr>
              <a:t> de </a:t>
            </a:r>
            <a:r>
              <a:rPr lang="en-US" sz="2400" dirty="0" err="1" smtClean="0">
                <a:solidFill>
                  <a:schemeClr val="tx1">
                    <a:lumMod val="95000"/>
                    <a:lumOff val="5000"/>
                  </a:schemeClr>
                </a:solidFill>
              </a:rPr>
              <a:t>certificados</a:t>
            </a:r>
            <a:r>
              <a:rPr lang="en-US" sz="2400" dirty="0" smtClean="0">
                <a:solidFill>
                  <a:schemeClr val="tx1">
                    <a:lumMod val="95000"/>
                    <a:lumOff val="5000"/>
                  </a:schemeClr>
                </a:solidFill>
              </a:rPr>
              <a:t>.</a:t>
            </a:r>
          </a:p>
          <a:p>
            <a:pPr marL="342900" indent="-342900">
              <a:spcBef>
                <a:spcPts val="300"/>
              </a:spcBef>
              <a:spcAft>
                <a:spcPts val="300"/>
              </a:spcAft>
              <a:buBlip>
                <a:blip r:embed="rId5"/>
              </a:buBlip>
            </a:pPr>
            <a:r>
              <a:rPr lang="en-US" sz="2400" dirty="0" err="1" smtClean="0">
                <a:solidFill>
                  <a:schemeClr val="tx1">
                    <a:lumMod val="95000"/>
                    <a:lumOff val="5000"/>
                  </a:schemeClr>
                </a:solidFill>
              </a:rPr>
              <a:t>Configuración</a:t>
            </a:r>
            <a:r>
              <a:rPr lang="en-US" sz="2400" dirty="0" smtClean="0">
                <a:solidFill>
                  <a:schemeClr val="tx1">
                    <a:lumMod val="95000"/>
                    <a:lumOff val="5000"/>
                  </a:schemeClr>
                </a:solidFill>
              </a:rPr>
              <a:t> de la red.</a:t>
            </a:r>
            <a:endParaRPr lang="es-ES" sz="2300" dirty="0" smtClean="0"/>
          </a:p>
          <a:p>
            <a:endParaRPr lang="es-ES" sz="2300" dirty="0"/>
          </a:p>
        </p:txBody>
      </p:sp>
      <p:pic>
        <p:nvPicPr>
          <p:cNvPr id="9" name="Picture 100"/>
          <p:cNvPicPr/>
          <p:nvPr/>
        </p:nvPicPr>
        <p:blipFill rotWithShape="1">
          <a:blip r:embed="rId6">
            <a:extLst>
              <a:ext uri="{28A0092B-C50C-407E-A947-70E740481C1C}">
                <a14:useLocalDpi xmlns:a14="http://schemas.microsoft.com/office/drawing/2010/main" val="0"/>
              </a:ext>
            </a:extLst>
          </a:blip>
          <a:srcRect b="46629"/>
          <a:stretch/>
        </p:blipFill>
        <p:spPr>
          <a:xfrm>
            <a:off x="3670417" y="3944409"/>
            <a:ext cx="5459653" cy="1706120"/>
          </a:xfrm>
          <a:prstGeom prst="rect">
            <a:avLst/>
          </a:prstGeom>
        </p:spPr>
      </p:pic>
      <p:pic>
        <p:nvPicPr>
          <p:cNvPr id="10" name="Picture 100"/>
          <p:cNvPicPr/>
          <p:nvPr/>
        </p:nvPicPr>
        <p:blipFill rotWithShape="1">
          <a:blip r:embed="rId6">
            <a:extLst>
              <a:ext uri="{28A0092B-C50C-407E-A947-70E740481C1C}">
                <a14:useLocalDpi xmlns:a14="http://schemas.microsoft.com/office/drawing/2010/main" val="0"/>
              </a:ext>
            </a:extLst>
          </a:blip>
          <a:srcRect l="25578" r="48843" b="53682"/>
          <a:stretch/>
        </p:blipFill>
        <p:spPr>
          <a:xfrm>
            <a:off x="5003739" y="3944409"/>
            <a:ext cx="1396506" cy="1480652"/>
          </a:xfrm>
          <a:prstGeom prst="rect">
            <a:avLst/>
          </a:prstGeom>
        </p:spPr>
      </p:pic>
      <p:sp>
        <p:nvSpPr>
          <p:cNvPr id="11" name="Title 1"/>
          <p:cNvSpPr txBox="1">
            <a:spLocks/>
          </p:cNvSpPr>
          <p:nvPr/>
        </p:nvSpPr>
        <p:spPr>
          <a:xfrm>
            <a:off x="575362" y="352334"/>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Implantación del escenario de Prueba</a:t>
            </a:r>
            <a:endParaRPr lang="es-EC" dirty="0"/>
          </a:p>
        </p:txBody>
      </p:sp>
    </p:spTree>
    <p:extLst>
      <p:ext uri="{BB962C8B-B14F-4D97-AF65-F5344CB8AC3E}">
        <p14:creationId xmlns:p14="http://schemas.microsoft.com/office/powerpoint/2010/main" val="130145708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80578" y="1193892"/>
            <a:ext cx="9187540" cy="2913652"/>
          </a:xfrm>
        </p:spPr>
        <p:txBody>
          <a:bodyPr>
            <a:noAutofit/>
          </a:bodyPr>
          <a:lstStyle/>
          <a:p>
            <a:pPr algn="just">
              <a:spcBef>
                <a:spcPts val="600"/>
              </a:spcBef>
            </a:pPr>
            <a:r>
              <a:rPr lang="en-US" sz="2200" b="1" dirty="0" err="1" smtClean="0"/>
              <a:t>Existen</a:t>
            </a:r>
            <a:r>
              <a:rPr lang="en-US" sz="2200" b="1" dirty="0" smtClean="0"/>
              <a:t> </a:t>
            </a:r>
            <a:r>
              <a:rPr lang="en-US" sz="2200" b="1" dirty="0" err="1" smtClean="0"/>
              <a:t>tres</a:t>
            </a:r>
            <a:r>
              <a:rPr lang="en-US" sz="2200" b="1" dirty="0" smtClean="0"/>
              <a:t> </a:t>
            </a:r>
            <a:r>
              <a:rPr lang="en-US" sz="2200" b="1" dirty="0" err="1" smtClean="0"/>
              <a:t>tipos</a:t>
            </a:r>
            <a:r>
              <a:rPr lang="en-US" sz="2200" b="1" dirty="0" smtClean="0"/>
              <a:t> de </a:t>
            </a:r>
            <a:r>
              <a:rPr lang="en-US" sz="2200" b="1" dirty="0" err="1" smtClean="0"/>
              <a:t>tramas</a:t>
            </a:r>
            <a:r>
              <a:rPr lang="en-US" sz="2200" b="1" dirty="0" smtClean="0"/>
              <a:t> </a:t>
            </a:r>
            <a:r>
              <a:rPr lang="en-US" sz="2200" b="1" dirty="0" err="1" smtClean="0"/>
              <a:t>Administración</a:t>
            </a:r>
            <a:r>
              <a:rPr lang="en-US" sz="2200" b="1" dirty="0" smtClean="0"/>
              <a:t>, Control, y </a:t>
            </a:r>
            <a:r>
              <a:rPr lang="en-US" sz="2200" b="1" dirty="0" err="1" smtClean="0"/>
              <a:t>Datos</a:t>
            </a:r>
            <a:r>
              <a:rPr lang="en-US" sz="2200" b="1" dirty="0" smtClean="0"/>
              <a:t>.</a:t>
            </a:r>
          </a:p>
          <a:p>
            <a:pPr algn="just">
              <a:spcBef>
                <a:spcPts val="600"/>
              </a:spcBef>
            </a:pPr>
            <a:endParaRPr lang="en-US" sz="2200" b="1" dirty="0" smtClean="0"/>
          </a:p>
          <a:p>
            <a:pPr marL="0" indent="0" algn="just">
              <a:spcBef>
                <a:spcPts val="600"/>
              </a:spcBef>
              <a:buNone/>
            </a:pPr>
            <a:r>
              <a:rPr lang="es-ES" sz="2200" b="1" dirty="0" smtClean="0"/>
              <a:t> -  </a:t>
            </a:r>
            <a:r>
              <a:rPr lang="es-ES" sz="2200" b="1" dirty="0"/>
              <a:t>Trama de Administración </a:t>
            </a:r>
            <a:r>
              <a:rPr lang="es-ES" sz="2200" b="1" i="1" dirty="0"/>
              <a:t>(Management </a:t>
            </a:r>
            <a:r>
              <a:rPr lang="es-ES" sz="2200" b="1" i="1" dirty="0" err="1"/>
              <a:t>Frames</a:t>
            </a:r>
            <a:r>
              <a:rPr lang="es-ES" sz="2200" b="1" i="1" dirty="0"/>
              <a:t>): utilizadas 	para 	</a:t>
            </a:r>
            <a:r>
              <a:rPr lang="es-ES" sz="2200" b="1" dirty="0"/>
              <a:t>intercambiar información  sobre la gestión de la 	conexión. </a:t>
            </a:r>
            <a:endParaRPr lang="en-US" sz="2200" dirty="0"/>
          </a:p>
          <a:p>
            <a:pPr marL="0" indent="0" algn="just">
              <a:spcBef>
                <a:spcPts val="600"/>
              </a:spcBef>
              <a:buNone/>
            </a:pPr>
            <a:r>
              <a:rPr lang="es-ES" sz="2200" b="1" dirty="0" smtClean="0"/>
              <a:t> -  Trama </a:t>
            </a:r>
            <a:r>
              <a:rPr lang="es-ES" sz="2200" b="1" dirty="0"/>
              <a:t>de </a:t>
            </a:r>
            <a:r>
              <a:rPr lang="es-ES" sz="2200" b="1" i="1" dirty="0"/>
              <a:t>control (Control </a:t>
            </a:r>
            <a:r>
              <a:rPr lang="es-ES" sz="2200" b="1" i="1" dirty="0" err="1"/>
              <a:t>Frames</a:t>
            </a:r>
            <a:r>
              <a:rPr lang="es-ES" sz="2200" b="1" i="1" dirty="0"/>
              <a:t>): para el control del </a:t>
            </a:r>
            <a:r>
              <a:rPr lang="es-ES" sz="2200" b="1" i="1" dirty="0" smtClean="0"/>
              <a:t>	</a:t>
            </a:r>
            <a:r>
              <a:rPr lang="es-ES" sz="2200" b="1" dirty="0" smtClean="0"/>
              <a:t>acceso </a:t>
            </a:r>
            <a:r>
              <a:rPr lang="es-ES" sz="2200" b="1" dirty="0"/>
              <a:t>al </a:t>
            </a:r>
            <a:r>
              <a:rPr lang="es-ES" sz="2200" b="1" dirty="0" smtClean="0"/>
              <a:t>	medio.</a:t>
            </a:r>
          </a:p>
          <a:p>
            <a:pPr marL="0" indent="0" algn="just">
              <a:spcBef>
                <a:spcPts val="600"/>
              </a:spcBef>
              <a:buNone/>
            </a:pPr>
            <a:r>
              <a:rPr lang="es-ES" sz="2200" b="1" dirty="0"/>
              <a:t> - Trama de </a:t>
            </a:r>
            <a:r>
              <a:rPr lang="es-ES" sz="2200" b="1" i="1" dirty="0"/>
              <a:t>datos (Data </a:t>
            </a:r>
            <a:r>
              <a:rPr lang="es-ES" sz="2200" b="1" i="1" dirty="0" err="1"/>
              <a:t>Frames</a:t>
            </a:r>
            <a:r>
              <a:rPr lang="es-ES" sz="2200" b="1" i="1" dirty="0"/>
              <a:t>): para la transmisión de las 	</a:t>
            </a:r>
            <a:r>
              <a:rPr lang="es-ES" sz="2200" b="1" dirty="0"/>
              <a:t>unidades informativas.</a:t>
            </a:r>
          </a:p>
          <a:p>
            <a:pPr algn="just">
              <a:spcBef>
                <a:spcPts val="600"/>
              </a:spcBef>
              <a:buFontTx/>
              <a:buChar char="-"/>
            </a:pPr>
            <a:endParaRPr lang="es-ES" sz="2200" b="1" dirty="0"/>
          </a:p>
          <a:p>
            <a:pPr algn="just">
              <a:spcBef>
                <a:spcPts val="600"/>
              </a:spcBef>
            </a:pPr>
            <a:endParaRPr lang="en-US" sz="2200" dirty="0" smtClean="0"/>
          </a:p>
          <a:p>
            <a:pPr algn="just">
              <a:spcBef>
                <a:spcPts val="600"/>
              </a:spcBef>
            </a:pPr>
            <a:endParaRPr lang="en-US" sz="2200" dirty="0" smtClean="0"/>
          </a:p>
          <a:p>
            <a:pPr algn="just">
              <a:spcBef>
                <a:spcPts val="600"/>
              </a:spcBef>
            </a:pPr>
            <a:endParaRPr lang="es-ES" sz="2200" dirty="0"/>
          </a:p>
        </p:txBody>
      </p:sp>
      <p:sp>
        <p:nvSpPr>
          <p:cNvPr id="4"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sp>
        <p:nvSpPr>
          <p:cNvPr id="7" name="2 Marcador de contenido"/>
          <p:cNvSpPr txBox="1">
            <a:spLocks/>
          </p:cNvSpPr>
          <p:nvPr/>
        </p:nvSpPr>
        <p:spPr>
          <a:xfrm>
            <a:off x="558806" y="4472353"/>
            <a:ext cx="9187540" cy="8598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en-US" sz="2200" b="1" dirty="0" smtClean="0"/>
              <a:t>Se </a:t>
            </a:r>
            <a:r>
              <a:rPr lang="en-US" sz="2200" b="1" dirty="0" err="1" smtClean="0"/>
              <a:t>envían</a:t>
            </a:r>
            <a:r>
              <a:rPr lang="en-US" sz="2200" b="1" dirty="0" smtClean="0"/>
              <a:t> </a:t>
            </a:r>
            <a:r>
              <a:rPr lang="en-US" sz="2200" b="1" dirty="0" err="1" smtClean="0"/>
              <a:t>por</a:t>
            </a:r>
            <a:r>
              <a:rPr lang="en-US" sz="2200" b="1" dirty="0" smtClean="0"/>
              <a:t> el </a:t>
            </a:r>
            <a:r>
              <a:rPr lang="en-US" sz="2200" b="1" dirty="0" err="1" smtClean="0"/>
              <a:t>medio</a:t>
            </a:r>
            <a:r>
              <a:rPr lang="en-US" sz="2200" b="1" dirty="0" smtClean="0"/>
              <a:t> sin </a:t>
            </a:r>
            <a:r>
              <a:rPr lang="en-US" sz="2200" b="1" dirty="0" err="1" smtClean="0"/>
              <a:t>encriptación</a:t>
            </a:r>
            <a:r>
              <a:rPr lang="en-US" sz="2200" b="1" dirty="0" smtClean="0"/>
              <a:t>.</a:t>
            </a:r>
          </a:p>
          <a:p>
            <a:pPr algn="just">
              <a:spcBef>
                <a:spcPts val="600"/>
              </a:spcBef>
            </a:pPr>
            <a:endParaRPr lang="en-US" sz="2200" dirty="0" smtClean="0"/>
          </a:p>
          <a:p>
            <a:pPr algn="just">
              <a:spcBef>
                <a:spcPts val="600"/>
              </a:spcBef>
            </a:pPr>
            <a:endParaRPr lang="en-US" sz="2200" dirty="0" smtClean="0"/>
          </a:p>
          <a:p>
            <a:pPr algn="just">
              <a:spcBef>
                <a:spcPts val="600"/>
              </a:spcBef>
            </a:pPr>
            <a:endParaRPr lang="en-US" sz="2200" dirty="0" smtClean="0"/>
          </a:p>
          <a:p>
            <a:pPr algn="just">
              <a:spcBef>
                <a:spcPts val="600"/>
              </a:spcBef>
            </a:pPr>
            <a:endParaRPr lang="es-ES" sz="2200" dirty="0"/>
          </a:p>
        </p:txBody>
      </p:sp>
      <p:sp>
        <p:nvSpPr>
          <p:cNvPr id="8" name="2 Marcador de contenido"/>
          <p:cNvSpPr txBox="1">
            <a:spLocks/>
          </p:cNvSpPr>
          <p:nvPr/>
        </p:nvSpPr>
        <p:spPr>
          <a:xfrm>
            <a:off x="558806" y="5332233"/>
            <a:ext cx="9187540" cy="6258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en-US" sz="2200" b="1" dirty="0" err="1" smtClean="0"/>
              <a:t>Todas</a:t>
            </a:r>
            <a:r>
              <a:rPr lang="en-US" sz="2200" b="1" dirty="0" smtClean="0"/>
              <a:t> se </a:t>
            </a:r>
            <a:r>
              <a:rPr lang="en-US" sz="2200" b="1" dirty="0" err="1" smtClean="0"/>
              <a:t>basan</a:t>
            </a:r>
            <a:r>
              <a:rPr lang="en-US" sz="2200" b="1" dirty="0" smtClean="0"/>
              <a:t> en la </a:t>
            </a:r>
            <a:r>
              <a:rPr lang="en-US" sz="2200" b="1" dirty="0" err="1" smtClean="0"/>
              <a:t>trama</a:t>
            </a:r>
            <a:r>
              <a:rPr lang="en-US" sz="2200" b="1" dirty="0" smtClean="0"/>
              <a:t> base.</a:t>
            </a:r>
          </a:p>
          <a:p>
            <a:pPr algn="just">
              <a:spcBef>
                <a:spcPts val="600"/>
              </a:spcBef>
            </a:pPr>
            <a:endParaRPr lang="en-US" sz="2200" dirty="0" smtClean="0"/>
          </a:p>
          <a:p>
            <a:pPr algn="just">
              <a:spcBef>
                <a:spcPts val="600"/>
              </a:spcBef>
            </a:pPr>
            <a:endParaRPr lang="en-US" sz="2200" dirty="0" smtClean="0"/>
          </a:p>
          <a:p>
            <a:pPr algn="just">
              <a:spcBef>
                <a:spcPts val="600"/>
              </a:spcBef>
            </a:pPr>
            <a:endParaRPr lang="en-US" sz="2200" dirty="0" smtClean="0"/>
          </a:p>
          <a:p>
            <a:pPr algn="just">
              <a:spcBef>
                <a:spcPts val="600"/>
              </a:spcBef>
            </a:pPr>
            <a:endParaRPr lang="es-ES" sz="2200" dirty="0"/>
          </a:p>
        </p:txBody>
      </p:sp>
    </p:spTree>
    <p:extLst>
      <p:ext uri="{BB962C8B-B14F-4D97-AF65-F5344CB8AC3E}">
        <p14:creationId xmlns:p14="http://schemas.microsoft.com/office/powerpoint/2010/main" val="1294246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pic>
        <p:nvPicPr>
          <p:cNvPr id="5" name="4 Imagen"/>
          <p:cNvPicPr/>
          <p:nvPr/>
        </p:nvPicPr>
        <p:blipFill rotWithShape="1">
          <a:blip r:embed="rId2"/>
          <a:srcRect l="8427" t="39375" r="39633" b="48895"/>
          <a:stretch/>
        </p:blipFill>
        <p:spPr bwMode="auto">
          <a:xfrm>
            <a:off x="774930" y="1867925"/>
            <a:ext cx="8805502" cy="1550650"/>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656224" y="1143060"/>
            <a:ext cx="3480984"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000" dirty="0" smtClean="0"/>
              <a:t>Trama base MAC</a:t>
            </a:r>
            <a:endParaRPr lang="es-EC" sz="3000" dirty="0"/>
          </a:p>
        </p:txBody>
      </p:sp>
      <p:sp>
        <p:nvSpPr>
          <p:cNvPr id="7" name="2 Marcador de contenido"/>
          <p:cNvSpPr txBox="1">
            <a:spLocks/>
          </p:cNvSpPr>
          <p:nvPr/>
        </p:nvSpPr>
        <p:spPr>
          <a:xfrm>
            <a:off x="767671" y="3620219"/>
            <a:ext cx="10016443"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000" dirty="0" err="1" smtClean="0"/>
              <a:t>Frame</a:t>
            </a:r>
            <a:r>
              <a:rPr lang="es-ES" sz="2000" dirty="0" smtClean="0"/>
              <a:t> Control: </a:t>
            </a:r>
            <a:r>
              <a:rPr lang="es-ES" sz="2000" dirty="0"/>
              <a:t>este campo contiene las informaciones de </a:t>
            </a:r>
            <a:r>
              <a:rPr lang="es-ES" sz="2000" dirty="0" smtClean="0"/>
              <a:t>control estructuradas</a:t>
            </a:r>
            <a:r>
              <a:rPr lang="en-US" sz="1900" dirty="0" smtClean="0"/>
              <a:t>.</a:t>
            </a:r>
          </a:p>
          <a:p>
            <a:pPr algn="just"/>
            <a:endParaRPr lang="en-US" sz="1900" dirty="0" smtClean="0"/>
          </a:p>
          <a:p>
            <a:pPr algn="just"/>
            <a:endParaRPr lang="en-US" sz="1900" dirty="0" smtClean="0"/>
          </a:p>
          <a:p>
            <a:pPr algn="just"/>
            <a:endParaRPr lang="es-ES" sz="1900" dirty="0"/>
          </a:p>
        </p:txBody>
      </p:sp>
      <p:sp>
        <p:nvSpPr>
          <p:cNvPr id="8" name="2 Marcador de contenido"/>
          <p:cNvSpPr txBox="1">
            <a:spLocks/>
          </p:cNvSpPr>
          <p:nvPr/>
        </p:nvSpPr>
        <p:spPr>
          <a:xfrm>
            <a:off x="774930" y="4177159"/>
            <a:ext cx="10009184"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000" dirty="0" err="1" smtClean="0"/>
              <a:t>Duration</a:t>
            </a:r>
            <a:r>
              <a:rPr lang="es-ES" sz="2000" dirty="0" smtClean="0"/>
              <a:t>: </a:t>
            </a:r>
            <a:r>
              <a:rPr lang="es-ES" sz="2000" dirty="0"/>
              <a:t>es un campo de longitud 16 bit e indica el tiempo (</a:t>
            </a:r>
            <a:r>
              <a:rPr lang="es-ES" sz="2000" dirty="0" smtClean="0"/>
              <a:t>en microsegundos</a:t>
            </a:r>
            <a:r>
              <a:rPr lang="es-ES" sz="2000" dirty="0"/>
              <a:t>) por el cual el canal estará ocupado hasta que llegue </a:t>
            </a:r>
            <a:r>
              <a:rPr lang="es-ES" sz="2000" dirty="0" smtClean="0"/>
              <a:t>una transmisión </a:t>
            </a:r>
            <a:r>
              <a:rPr lang="es-ES" sz="2000" dirty="0"/>
              <a:t>correcta de una MPDU</a:t>
            </a:r>
            <a:endParaRPr lang="en-US" sz="1900" dirty="0" smtClean="0"/>
          </a:p>
          <a:p>
            <a:pPr algn="just"/>
            <a:endParaRPr lang="en-US" sz="1900" dirty="0" smtClean="0"/>
          </a:p>
          <a:p>
            <a:pPr algn="just"/>
            <a:endParaRPr lang="es-ES" sz="1900" dirty="0"/>
          </a:p>
        </p:txBody>
      </p:sp>
      <p:sp>
        <p:nvSpPr>
          <p:cNvPr id="10" name="2 Marcador de contenido"/>
          <p:cNvSpPr txBox="1">
            <a:spLocks/>
          </p:cNvSpPr>
          <p:nvPr/>
        </p:nvSpPr>
        <p:spPr>
          <a:xfrm>
            <a:off x="774930" y="5171970"/>
            <a:ext cx="10009184"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000" dirty="0" err="1" smtClean="0"/>
              <a:t>Address</a:t>
            </a:r>
            <a:r>
              <a:rPr lang="es-ES" sz="2000" dirty="0" smtClean="0"/>
              <a:t> 1</a:t>
            </a:r>
            <a:r>
              <a:rPr lang="es-ES" sz="2000" dirty="0"/>
              <a:t>, 2, 3 y 4: son cuatro campos que contienen una dirección en el </a:t>
            </a:r>
            <a:r>
              <a:rPr lang="es-ES" sz="2000" dirty="0" smtClean="0"/>
              <a:t>formato </a:t>
            </a:r>
            <a:r>
              <a:rPr lang="es-ES" sz="2000" dirty="0"/>
              <a:t>de la trama MAC y se utilizan para indicar el Basic </a:t>
            </a:r>
            <a:r>
              <a:rPr lang="es-ES" sz="2000" dirty="0" err="1"/>
              <a:t>Service</a:t>
            </a:r>
            <a:r>
              <a:rPr lang="es-ES" sz="2000" dirty="0"/>
              <a:t> Set </a:t>
            </a:r>
            <a:r>
              <a:rPr lang="es-ES" sz="2000" dirty="0" err="1" smtClean="0"/>
              <a:t>Identifier</a:t>
            </a:r>
            <a:r>
              <a:rPr lang="es-ES" sz="2000" dirty="0" smtClean="0"/>
              <a:t> (</a:t>
            </a:r>
            <a:r>
              <a:rPr lang="es-ES" sz="2000" dirty="0"/>
              <a:t>BSSID)</a:t>
            </a:r>
            <a:endParaRPr lang="en-US" sz="1900" dirty="0" smtClean="0"/>
          </a:p>
          <a:p>
            <a:pPr algn="just"/>
            <a:endParaRPr lang="es-ES" sz="1900" dirty="0"/>
          </a:p>
        </p:txBody>
      </p:sp>
      <p:sp>
        <p:nvSpPr>
          <p:cNvPr id="11" name="2 Marcador de contenido"/>
          <p:cNvSpPr txBox="1">
            <a:spLocks/>
          </p:cNvSpPr>
          <p:nvPr/>
        </p:nvSpPr>
        <p:spPr>
          <a:xfrm>
            <a:off x="774930" y="5974959"/>
            <a:ext cx="10009184"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000" dirty="0" err="1" smtClean="0"/>
              <a:t>Sequence</a:t>
            </a:r>
            <a:r>
              <a:rPr lang="es-ES" sz="2000" dirty="0" smtClean="0"/>
              <a:t> </a:t>
            </a:r>
            <a:r>
              <a:rPr lang="es-ES" sz="2000" dirty="0" err="1" smtClean="0"/>
              <a:t>contol</a:t>
            </a:r>
            <a:r>
              <a:rPr lang="es-ES" sz="2000" dirty="0" smtClean="0"/>
              <a:t>: </a:t>
            </a:r>
            <a:r>
              <a:rPr lang="es-ES" sz="2000" dirty="0"/>
              <a:t>es un campo de 16 bit que </a:t>
            </a:r>
            <a:r>
              <a:rPr lang="es-ES" sz="2000" dirty="0" smtClean="0"/>
              <a:t>indica el numero de </a:t>
            </a:r>
            <a:r>
              <a:rPr lang="es-ES" sz="2000" dirty="0" err="1" smtClean="0"/>
              <a:t>secuncia</a:t>
            </a:r>
            <a:r>
              <a:rPr lang="es-ES" sz="2000" dirty="0" smtClean="0"/>
              <a:t> de las tramas</a:t>
            </a:r>
            <a:endParaRPr lang="es-ES" sz="2000" dirty="0"/>
          </a:p>
          <a:p>
            <a:pPr algn="just"/>
            <a:endParaRPr lang="es-ES" sz="1900" dirty="0"/>
          </a:p>
        </p:txBody>
      </p:sp>
    </p:spTree>
    <p:extLst>
      <p:ext uri="{BB962C8B-B14F-4D97-AF65-F5344CB8AC3E}">
        <p14:creationId xmlns:p14="http://schemas.microsoft.com/office/powerpoint/2010/main" val="2597977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38617" y="1340346"/>
            <a:ext cx="2869295" cy="710351"/>
          </a:xfrm>
        </p:spPr>
        <p:txBody>
          <a:bodyPr>
            <a:normAutofit/>
          </a:bodyPr>
          <a:lstStyle/>
          <a:p>
            <a:r>
              <a:rPr lang="es-EC" sz="3200" dirty="0" err="1" smtClean="0"/>
              <a:t>Frame</a:t>
            </a:r>
            <a:r>
              <a:rPr lang="es-EC" sz="3200" dirty="0" smtClean="0"/>
              <a:t> control</a:t>
            </a:r>
            <a:endParaRPr lang="es-EC" sz="3200" dirty="0"/>
          </a:p>
        </p:txBody>
      </p:sp>
      <p:sp>
        <p:nvSpPr>
          <p:cNvPr id="5" name="Title 1"/>
          <p:cNvSpPr txBox="1">
            <a:spLocks/>
          </p:cNvSpPr>
          <p:nvPr/>
        </p:nvSpPr>
        <p:spPr>
          <a:xfrm>
            <a:off x="1128595" y="629995"/>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Escenario de Prueba Normal - Análisis</a:t>
            </a:r>
            <a:endParaRPr lang="es-EC" dirty="0"/>
          </a:p>
        </p:txBody>
      </p:sp>
      <p:pic>
        <p:nvPicPr>
          <p:cNvPr id="6" name="5 Imagen"/>
          <p:cNvPicPr/>
          <p:nvPr/>
        </p:nvPicPr>
        <p:blipFill rotWithShape="1">
          <a:blip r:embed="rId2"/>
          <a:srcRect l="7598" t="66585" r="45158" b="21867"/>
          <a:stretch/>
        </p:blipFill>
        <p:spPr bwMode="auto">
          <a:xfrm>
            <a:off x="950935" y="2068951"/>
            <a:ext cx="8407260" cy="1275497"/>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2"/>
          <a:srcRect l="24949" t="72359" r="68485" b="22999"/>
          <a:stretch/>
        </p:blipFill>
        <p:spPr bwMode="auto">
          <a:xfrm>
            <a:off x="4038599" y="2694410"/>
            <a:ext cx="1168401" cy="550026"/>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2"/>
          <a:srcRect l="38484" t="72359" r="58444" b="22740"/>
          <a:stretch/>
        </p:blipFill>
        <p:spPr bwMode="auto">
          <a:xfrm>
            <a:off x="6447183" y="2711873"/>
            <a:ext cx="546652" cy="541326"/>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2"/>
          <a:srcRect l="45768" t="72359" r="51133" b="23247"/>
          <a:stretch/>
        </p:blipFill>
        <p:spPr bwMode="auto">
          <a:xfrm>
            <a:off x="7750629" y="2744573"/>
            <a:ext cx="551543" cy="485349"/>
          </a:xfrm>
          <a:prstGeom prst="rect">
            <a:avLst/>
          </a:prstGeom>
          <a:ln>
            <a:noFill/>
          </a:ln>
          <a:extLst>
            <a:ext uri="{53640926-AAD7-44d8-BBD7-CCE9431645EC}">
              <a14:shadowObscured xmlns:a14="http://schemas.microsoft.com/office/drawing/2010/main"/>
            </a:ext>
          </a:extLst>
        </p:spPr>
      </p:pic>
      <p:sp>
        <p:nvSpPr>
          <p:cNvPr id="12" name="2 Marcador de contenido"/>
          <p:cNvSpPr txBox="1">
            <a:spLocks/>
          </p:cNvSpPr>
          <p:nvPr/>
        </p:nvSpPr>
        <p:spPr>
          <a:xfrm>
            <a:off x="783773" y="3344448"/>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smtClean="0"/>
              <a:t>Type y Subtype: </a:t>
            </a:r>
            <a:r>
              <a:rPr lang="en-US" sz="1900" dirty="0" smtClean="0"/>
              <a:t>Son </a:t>
            </a:r>
            <a:r>
              <a:rPr lang="en-US" sz="1900" dirty="0" err="1" smtClean="0"/>
              <a:t>campos</a:t>
            </a:r>
            <a:r>
              <a:rPr lang="en-US" sz="1900" dirty="0" smtClean="0"/>
              <a:t> </a:t>
            </a:r>
            <a:r>
              <a:rPr lang="en-US" sz="1900" dirty="0" err="1" smtClean="0"/>
              <a:t>que</a:t>
            </a:r>
            <a:r>
              <a:rPr lang="en-US" sz="1900" dirty="0" smtClean="0"/>
              <a:t> </a:t>
            </a:r>
            <a:r>
              <a:rPr lang="en-US" sz="1900" dirty="0" err="1" smtClean="0"/>
              <a:t>definen</a:t>
            </a:r>
            <a:r>
              <a:rPr lang="en-US" sz="1900" dirty="0" smtClean="0"/>
              <a:t> el </a:t>
            </a:r>
            <a:r>
              <a:rPr lang="en-US" sz="1900" dirty="0" err="1" smtClean="0"/>
              <a:t>tipo</a:t>
            </a:r>
            <a:r>
              <a:rPr lang="en-US" sz="1900" dirty="0" smtClean="0"/>
              <a:t> de </a:t>
            </a:r>
            <a:r>
              <a:rPr lang="en-US" sz="1900" dirty="0" err="1" smtClean="0"/>
              <a:t>trama</a:t>
            </a:r>
            <a:r>
              <a:rPr lang="en-US" sz="1900" dirty="0" smtClean="0"/>
              <a:t> </a:t>
            </a:r>
            <a:r>
              <a:rPr lang="en-US" sz="1900" dirty="0" err="1" smtClean="0"/>
              <a:t>que</a:t>
            </a:r>
            <a:r>
              <a:rPr lang="en-US" sz="1900" dirty="0" smtClean="0"/>
              <a:t> se </a:t>
            </a:r>
            <a:r>
              <a:rPr lang="en-US" sz="1900" dirty="0" err="1" smtClean="0"/>
              <a:t>esta</a:t>
            </a:r>
            <a:r>
              <a:rPr lang="en-US" sz="1900" dirty="0" smtClean="0"/>
              <a:t> </a:t>
            </a:r>
            <a:r>
              <a:rPr lang="en-US" sz="1900" dirty="0" err="1" smtClean="0"/>
              <a:t>analizando</a:t>
            </a:r>
            <a:r>
              <a:rPr lang="en-US" sz="1900" dirty="0" smtClean="0"/>
              <a:t> </a:t>
            </a:r>
            <a:r>
              <a:rPr lang="en-US" sz="1900" dirty="0" err="1" smtClean="0"/>
              <a:t>asi</a:t>
            </a:r>
            <a:r>
              <a:rPr lang="en-US" sz="1900" dirty="0" smtClean="0"/>
              <a:t> </a:t>
            </a:r>
            <a:r>
              <a:rPr lang="en-US" sz="1900" dirty="0" err="1" smtClean="0"/>
              <a:t>como</a:t>
            </a:r>
            <a:r>
              <a:rPr lang="en-US" sz="1900" dirty="0" smtClean="0"/>
              <a:t> el </a:t>
            </a:r>
            <a:r>
              <a:rPr lang="en-US" sz="1900" dirty="0" err="1" smtClean="0"/>
              <a:t>subtipo</a:t>
            </a:r>
            <a:r>
              <a:rPr lang="en-US" sz="1900" dirty="0" smtClean="0"/>
              <a:t> </a:t>
            </a:r>
            <a:r>
              <a:rPr lang="en-US" sz="1900" dirty="0" err="1" smtClean="0"/>
              <a:t>que</a:t>
            </a:r>
            <a:r>
              <a:rPr lang="en-US" sz="1900" dirty="0" smtClean="0"/>
              <a:t> </a:t>
            </a:r>
            <a:r>
              <a:rPr lang="en-US" sz="1900" dirty="0" err="1" smtClean="0"/>
              <a:t>nos</a:t>
            </a:r>
            <a:r>
              <a:rPr lang="en-US" sz="1900" dirty="0" smtClean="0"/>
              <a:t> </a:t>
            </a:r>
            <a:r>
              <a:rPr lang="en-US" sz="1900" dirty="0" err="1" smtClean="0"/>
              <a:t>permite</a:t>
            </a:r>
            <a:r>
              <a:rPr lang="en-US" sz="1900" dirty="0" smtClean="0"/>
              <a:t> </a:t>
            </a:r>
            <a:r>
              <a:rPr lang="en-US" sz="1900" dirty="0" err="1" smtClean="0"/>
              <a:t>reconocer</a:t>
            </a:r>
            <a:r>
              <a:rPr lang="en-US" sz="1900" dirty="0" smtClean="0"/>
              <a:t> el </a:t>
            </a:r>
            <a:r>
              <a:rPr lang="en-US" sz="1900" dirty="0" err="1" smtClean="0"/>
              <a:t>estado</a:t>
            </a:r>
            <a:r>
              <a:rPr lang="en-US" sz="1900" dirty="0" smtClean="0"/>
              <a:t> de </a:t>
            </a:r>
            <a:r>
              <a:rPr lang="en-US" sz="1900" dirty="0" err="1" smtClean="0"/>
              <a:t>conexión</a:t>
            </a:r>
            <a:r>
              <a:rPr lang="en-US" sz="1900" dirty="0"/>
              <a:t>.</a:t>
            </a:r>
            <a:endParaRPr lang="en-US" sz="1900" dirty="0" smtClean="0"/>
          </a:p>
          <a:p>
            <a:pPr algn="just"/>
            <a:endParaRPr lang="en-US" sz="1900" dirty="0" smtClean="0"/>
          </a:p>
          <a:p>
            <a:pPr algn="just"/>
            <a:endParaRPr lang="en-US" sz="1900" dirty="0" smtClean="0"/>
          </a:p>
          <a:p>
            <a:pPr algn="just"/>
            <a:endParaRPr lang="es-ES" sz="1900" dirty="0"/>
          </a:p>
        </p:txBody>
      </p:sp>
      <p:graphicFrame>
        <p:nvGraphicFramePr>
          <p:cNvPr id="13" name="12 Tabla"/>
          <p:cNvGraphicFramePr>
            <a:graphicFrameLocks noGrp="1"/>
          </p:cNvGraphicFramePr>
          <p:nvPr>
            <p:extLst>
              <p:ext uri="{D42A27DB-BD31-4B8C-83A1-F6EECF244321}">
                <p14:modId xmlns:p14="http://schemas.microsoft.com/office/powerpoint/2010/main" val="1857277411"/>
              </p:ext>
            </p:extLst>
          </p:nvPr>
        </p:nvGraphicFramePr>
        <p:xfrm>
          <a:off x="9586687" y="2969423"/>
          <a:ext cx="2460170" cy="1483360"/>
        </p:xfrm>
        <a:graphic>
          <a:graphicData uri="http://schemas.openxmlformats.org/drawingml/2006/table">
            <a:tbl>
              <a:tblPr firstRow="1" bandRow="1">
                <a:tableStyleId>{5C22544A-7EE6-4342-B048-85BDC9FD1C3A}</a:tableStyleId>
              </a:tblPr>
              <a:tblGrid>
                <a:gridCol w="660399"/>
                <a:gridCol w="1799771"/>
              </a:tblGrid>
              <a:tr h="370840">
                <a:tc>
                  <a:txBody>
                    <a:bodyPr/>
                    <a:lstStyle/>
                    <a:p>
                      <a:r>
                        <a:rPr lang="en-US" dirty="0" smtClean="0"/>
                        <a:t>Bits</a:t>
                      </a:r>
                      <a:endParaRPr lang="es-ES" dirty="0"/>
                    </a:p>
                  </a:txBody>
                  <a:tcPr/>
                </a:tc>
                <a:tc>
                  <a:txBody>
                    <a:bodyPr/>
                    <a:lstStyle/>
                    <a:p>
                      <a:r>
                        <a:rPr lang="en-US" dirty="0" err="1" smtClean="0"/>
                        <a:t>Tipo</a:t>
                      </a:r>
                      <a:endParaRPr lang="es-ES" dirty="0"/>
                    </a:p>
                  </a:txBody>
                  <a:tcPr/>
                </a:tc>
              </a:tr>
              <a:tr h="370840">
                <a:tc>
                  <a:txBody>
                    <a:bodyPr/>
                    <a:lstStyle/>
                    <a:p>
                      <a:r>
                        <a:rPr lang="en-US" dirty="0" smtClean="0"/>
                        <a:t>00</a:t>
                      </a:r>
                      <a:endParaRPr lang="es-ES" dirty="0"/>
                    </a:p>
                  </a:txBody>
                  <a:tcPr/>
                </a:tc>
                <a:tc>
                  <a:txBody>
                    <a:bodyPr/>
                    <a:lstStyle/>
                    <a:p>
                      <a:r>
                        <a:rPr lang="en-US" dirty="0" err="1" smtClean="0"/>
                        <a:t>Administración</a:t>
                      </a:r>
                      <a:endParaRPr lang="es-ES" dirty="0"/>
                    </a:p>
                  </a:txBody>
                  <a:tcPr/>
                </a:tc>
              </a:tr>
              <a:tr h="370840">
                <a:tc>
                  <a:txBody>
                    <a:bodyPr/>
                    <a:lstStyle/>
                    <a:p>
                      <a:r>
                        <a:rPr lang="en-US" dirty="0" smtClean="0"/>
                        <a:t>01</a:t>
                      </a:r>
                      <a:endParaRPr lang="es-ES" dirty="0"/>
                    </a:p>
                  </a:txBody>
                  <a:tcPr/>
                </a:tc>
                <a:tc>
                  <a:txBody>
                    <a:bodyPr/>
                    <a:lstStyle/>
                    <a:p>
                      <a:r>
                        <a:rPr lang="en-US" dirty="0" smtClean="0"/>
                        <a:t>Control</a:t>
                      </a:r>
                      <a:endParaRPr lang="es-ES" dirty="0"/>
                    </a:p>
                  </a:txBody>
                  <a:tcPr/>
                </a:tc>
              </a:tr>
              <a:tr h="370840">
                <a:tc>
                  <a:txBody>
                    <a:bodyPr/>
                    <a:lstStyle/>
                    <a:p>
                      <a:r>
                        <a:rPr lang="en-US" dirty="0" smtClean="0"/>
                        <a:t>10</a:t>
                      </a:r>
                      <a:endParaRPr lang="es-ES" dirty="0"/>
                    </a:p>
                  </a:txBody>
                  <a:tcPr/>
                </a:tc>
                <a:tc>
                  <a:txBody>
                    <a:bodyPr/>
                    <a:lstStyle/>
                    <a:p>
                      <a:r>
                        <a:rPr lang="en-US" dirty="0" err="1" smtClean="0"/>
                        <a:t>Datso</a:t>
                      </a:r>
                      <a:endParaRPr lang="es-ES" dirty="0"/>
                    </a:p>
                  </a:txBody>
                  <a:tcPr/>
                </a:tc>
              </a:tr>
            </a:tbl>
          </a:graphicData>
        </a:graphic>
      </p:graphicFrame>
      <p:sp>
        <p:nvSpPr>
          <p:cNvPr id="14" name="2 Marcador de contenido"/>
          <p:cNvSpPr txBox="1">
            <a:spLocks/>
          </p:cNvSpPr>
          <p:nvPr/>
        </p:nvSpPr>
        <p:spPr>
          <a:xfrm>
            <a:off x="793023" y="4354372"/>
            <a:ext cx="8694055" cy="5260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smtClean="0"/>
              <a:t>To DS y From DS: </a:t>
            </a:r>
            <a:r>
              <a:rPr lang="en-US" sz="1900" dirty="0" err="1" smtClean="0"/>
              <a:t>Definen</a:t>
            </a:r>
            <a:r>
              <a:rPr lang="en-US" sz="1900" dirty="0" smtClean="0"/>
              <a:t> </a:t>
            </a:r>
            <a:r>
              <a:rPr lang="en-US" sz="1900" dirty="0" err="1" smtClean="0"/>
              <a:t>si</a:t>
            </a:r>
            <a:r>
              <a:rPr lang="en-US" sz="1900" dirty="0" smtClean="0"/>
              <a:t> la </a:t>
            </a:r>
            <a:r>
              <a:rPr lang="en-US" sz="1900" dirty="0" err="1" smtClean="0"/>
              <a:t>trama</a:t>
            </a:r>
            <a:r>
              <a:rPr lang="en-US" sz="1900" dirty="0" smtClean="0"/>
              <a:t> </a:t>
            </a:r>
            <a:r>
              <a:rPr lang="en-US" sz="1900" dirty="0" err="1" smtClean="0"/>
              <a:t>pasa</a:t>
            </a:r>
            <a:r>
              <a:rPr lang="en-US" sz="1900" dirty="0" smtClean="0"/>
              <a:t> o no </a:t>
            </a:r>
            <a:r>
              <a:rPr lang="en-US" sz="1900" dirty="0" err="1" smtClean="0"/>
              <a:t>por</a:t>
            </a:r>
            <a:r>
              <a:rPr lang="en-US" sz="1900" dirty="0" smtClean="0"/>
              <a:t> el DS. </a:t>
            </a:r>
          </a:p>
          <a:p>
            <a:pPr algn="just"/>
            <a:endParaRPr lang="en-US" sz="1900" dirty="0" smtClean="0"/>
          </a:p>
          <a:p>
            <a:pPr algn="just"/>
            <a:endParaRPr lang="en-US" sz="1900" dirty="0" smtClean="0"/>
          </a:p>
          <a:p>
            <a:pPr algn="just"/>
            <a:endParaRPr lang="es-ES" sz="1900" dirty="0"/>
          </a:p>
        </p:txBody>
      </p:sp>
      <p:graphicFrame>
        <p:nvGraphicFramePr>
          <p:cNvPr id="15" name="14 Tabla"/>
          <p:cNvGraphicFramePr>
            <a:graphicFrameLocks noGrp="1"/>
          </p:cNvGraphicFramePr>
          <p:nvPr>
            <p:extLst>
              <p:ext uri="{D42A27DB-BD31-4B8C-83A1-F6EECF244321}">
                <p14:modId xmlns:p14="http://schemas.microsoft.com/office/powerpoint/2010/main" val="2167477087"/>
              </p:ext>
            </p:extLst>
          </p:nvPr>
        </p:nvGraphicFramePr>
        <p:xfrm>
          <a:off x="7586595" y="4189592"/>
          <a:ext cx="3013707" cy="1846126"/>
        </p:xfrm>
        <a:graphic>
          <a:graphicData uri="http://schemas.openxmlformats.org/drawingml/2006/table">
            <a:tbl>
              <a:tblPr firstRow="1" bandRow="1">
                <a:tableStyleId>{5C22544A-7EE6-4342-B048-85BDC9FD1C3A}</a:tableStyleId>
              </a:tblPr>
              <a:tblGrid>
                <a:gridCol w="609600"/>
                <a:gridCol w="609600"/>
                <a:gridCol w="1794507"/>
              </a:tblGrid>
              <a:tr h="363764">
                <a:tc>
                  <a:txBody>
                    <a:bodyPr/>
                    <a:lstStyle/>
                    <a:p>
                      <a:r>
                        <a:rPr lang="en-US" dirty="0" smtClean="0"/>
                        <a:t>TDS</a:t>
                      </a:r>
                      <a:endParaRPr lang="es-ES" dirty="0"/>
                    </a:p>
                  </a:txBody>
                  <a:tcPr/>
                </a:tc>
                <a:tc>
                  <a:txBody>
                    <a:bodyPr/>
                    <a:lstStyle/>
                    <a:p>
                      <a:r>
                        <a:rPr lang="en-US" dirty="0" smtClean="0"/>
                        <a:t>FDS</a:t>
                      </a:r>
                      <a:endParaRPr lang="es-ES" dirty="0"/>
                    </a:p>
                  </a:txBody>
                  <a:tcPr/>
                </a:tc>
                <a:tc>
                  <a:txBody>
                    <a:bodyPr/>
                    <a:lstStyle/>
                    <a:p>
                      <a:r>
                        <a:rPr lang="en-US" dirty="0" err="1" smtClean="0"/>
                        <a:t>Tipo</a:t>
                      </a:r>
                      <a:endParaRPr lang="es-ES" dirty="0"/>
                    </a:p>
                  </a:txBody>
                  <a:tcPr/>
                </a:tc>
              </a:tr>
              <a:tr h="372926">
                <a:tc>
                  <a:txBody>
                    <a:bodyPr/>
                    <a:lstStyle/>
                    <a:p>
                      <a:pPr algn="ctr"/>
                      <a:r>
                        <a:rPr lang="en-US" dirty="0" smtClean="0"/>
                        <a:t>0</a:t>
                      </a:r>
                      <a:endParaRPr lang="es-ES" dirty="0"/>
                    </a:p>
                  </a:txBody>
                  <a:tcPr/>
                </a:tc>
                <a:tc>
                  <a:txBody>
                    <a:bodyPr/>
                    <a:lstStyle/>
                    <a:p>
                      <a:pPr algn="ctr"/>
                      <a:r>
                        <a:rPr lang="en-US" dirty="0" smtClean="0"/>
                        <a:t>0</a:t>
                      </a:r>
                      <a:endParaRPr lang="es-ES" dirty="0"/>
                    </a:p>
                  </a:txBody>
                  <a:tcPr/>
                </a:tc>
                <a:tc>
                  <a:txBody>
                    <a:bodyPr/>
                    <a:lstStyle/>
                    <a:p>
                      <a:r>
                        <a:rPr lang="en-US" dirty="0" smtClean="0"/>
                        <a:t>Red ADHOC</a:t>
                      </a:r>
                      <a:endParaRPr lang="es-ES" dirty="0"/>
                    </a:p>
                  </a:txBody>
                  <a:tcPr/>
                </a:tc>
              </a:tr>
              <a:tr h="370840">
                <a:tc>
                  <a:txBody>
                    <a:bodyPr/>
                    <a:lstStyle/>
                    <a:p>
                      <a:pPr algn="ctr"/>
                      <a:r>
                        <a:rPr lang="en-US" dirty="0" smtClean="0"/>
                        <a:t>0</a:t>
                      </a:r>
                      <a:endParaRPr lang="es-ES" dirty="0"/>
                    </a:p>
                  </a:txBody>
                  <a:tcPr/>
                </a:tc>
                <a:tc>
                  <a:txBody>
                    <a:bodyPr/>
                    <a:lstStyle/>
                    <a:p>
                      <a:pPr algn="ctr"/>
                      <a:r>
                        <a:rPr lang="en-US" dirty="0" smtClean="0"/>
                        <a:t>1</a:t>
                      </a:r>
                      <a:endParaRPr lang="es-ES" dirty="0"/>
                    </a:p>
                  </a:txBody>
                  <a:tcPr/>
                </a:tc>
                <a:tc>
                  <a:txBody>
                    <a:bodyPr/>
                    <a:lstStyle/>
                    <a:p>
                      <a:r>
                        <a:rPr lang="en-US" dirty="0" err="1" smtClean="0"/>
                        <a:t>Desde</a:t>
                      </a:r>
                      <a:r>
                        <a:rPr lang="en-US" dirty="0" smtClean="0"/>
                        <a:t> el AP</a:t>
                      </a:r>
                      <a:endParaRPr lang="es-ES" dirty="0"/>
                    </a:p>
                  </a:txBody>
                  <a:tcPr/>
                </a:tc>
              </a:tr>
              <a:tr h="0">
                <a:tc>
                  <a:txBody>
                    <a:bodyPr/>
                    <a:lstStyle/>
                    <a:p>
                      <a:pPr algn="ctr"/>
                      <a:r>
                        <a:rPr lang="en-US" dirty="0" smtClean="0"/>
                        <a:t>1</a:t>
                      </a:r>
                      <a:endParaRPr lang="es-ES" dirty="0"/>
                    </a:p>
                  </a:txBody>
                  <a:tcPr/>
                </a:tc>
                <a:tc>
                  <a:txBody>
                    <a:bodyPr/>
                    <a:lstStyle/>
                    <a:p>
                      <a:pPr algn="ctr"/>
                      <a:r>
                        <a:rPr lang="en-US" dirty="0" smtClean="0"/>
                        <a:t>0</a:t>
                      </a:r>
                      <a:endParaRPr lang="es-ES" dirty="0"/>
                    </a:p>
                  </a:txBody>
                  <a:tcPr/>
                </a:tc>
                <a:tc>
                  <a:txBody>
                    <a:bodyPr/>
                    <a:lstStyle/>
                    <a:p>
                      <a:r>
                        <a:rPr lang="en-US" dirty="0" err="1" smtClean="0"/>
                        <a:t>Hacia</a:t>
                      </a:r>
                      <a:r>
                        <a:rPr lang="en-US" dirty="0" smtClean="0"/>
                        <a:t> el AP</a:t>
                      </a:r>
                      <a:endParaRPr lang="es-ES" dirty="0"/>
                    </a:p>
                  </a:txBody>
                  <a:tcPr/>
                </a:tc>
              </a:tr>
              <a:tr h="370840">
                <a:tc>
                  <a:txBody>
                    <a:bodyPr/>
                    <a:lstStyle/>
                    <a:p>
                      <a:pPr algn="ctr"/>
                      <a:r>
                        <a:rPr lang="en-US" dirty="0" smtClean="0"/>
                        <a:t>1</a:t>
                      </a:r>
                      <a:endParaRPr lang="es-ES" dirty="0"/>
                    </a:p>
                  </a:txBody>
                  <a:tcPr/>
                </a:tc>
                <a:tc>
                  <a:txBody>
                    <a:bodyPr/>
                    <a:lstStyle/>
                    <a:p>
                      <a:pPr algn="ctr"/>
                      <a:r>
                        <a:rPr lang="en-US" dirty="0" smtClean="0"/>
                        <a:t>1</a:t>
                      </a:r>
                      <a:endParaRPr lang="es-ES" dirty="0"/>
                    </a:p>
                  </a:txBody>
                  <a:tcPr/>
                </a:tc>
                <a:tc>
                  <a:txBody>
                    <a:bodyPr/>
                    <a:lstStyle/>
                    <a:p>
                      <a:r>
                        <a:rPr lang="en-US" dirty="0" smtClean="0"/>
                        <a:t>Entre AP</a:t>
                      </a:r>
                      <a:endParaRPr lang="es-ES" dirty="0"/>
                    </a:p>
                  </a:txBody>
                  <a:tcPr/>
                </a:tc>
              </a:tr>
            </a:tbl>
          </a:graphicData>
        </a:graphic>
      </p:graphicFrame>
      <p:sp>
        <p:nvSpPr>
          <p:cNvPr id="16" name="2 Marcador de contenido"/>
          <p:cNvSpPr txBox="1">
            <a:spLocks/>
          </p:cNvSpPr>
          <p:nvPr/>
        </p:nvSpPr>
        <p:spPr>
          <a:xfrm>
            <a:off x="802275" y="4849629"/>
            <a:ext cx="8182427" cy="5260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a:t>Power management: </a:t>
            </a:r>
            <a:r>
              <a:rPr lang="es-ES" sz="1900" dirty="0"/>
              <a:t>i</a:t>
            </a:r>
            <a:r>
              <a:rPr lang="es-ES" sz="1900" dirty="0" smtClean="0"/>
              <a:t>ndica </a:t>
            </a:r>
            <a:r>
              <a:rPr lang="es-ES" sz="1900" dirty="0"/>
              <a:t>el estado de energía en la que se encontrará la estación después de haber completado la secuencia de intercambios de tramas</a:t>
            </a:r>
            <a:r>
              <a:rPr lang="en-US" sz="1900" dirty="0"/>
              <a:t> </a:t>
            </a:r>
          </a:p>
          <a:p>
            <a:pPr algn="just"/>
            <a:endParaRPr lang="es-ES" sz="1900" dirty="0"/>
          </a:p>
        </p:txBody>
      </p:sp>
      <p:sp>
        <p:nvSpPr>
          <p:cNvPr id="17" name="2 Marcador de contenido"/>
          <p:cNvSpPr txBox="1">
            <a:spLocks/>
          </p:cNvSpPr>
          <p:nvPr/>
        </p:nvSpPr>
        <p:spPr>
          <a:xfrm>
            <a:off x="805794" y="5853792"/>
            <a:ext cx="8287655" cy="6694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900" b="1" dirty="0" smtClean="0"/>
              <a:t>WEP: </a:t>
            </a:r>
            <a:r>
              <a:rPr lang="es-ES" sz="1900" dirty="0" smtClean="0"/>
              <a:t>1 si el campo </a:t>
            </a:r>
            <a:r>
              <a:rPr lang="es-ES" sz="1900" dirty="0" err="1" smtClean="0"/>
              <a:t>frame</a:t>
            </a:r>
            <a:r>
              <a:rPr lang="es-ES" sz="1900" dirty="0" smtClean="0"/>
              <a:t> </a:t>
            </a:r>
            <a:r>
              <a:rPr lang="es-ES" sz="1900" dirty="0" err="1" smtClean="0"/>
              <a:t>body</a:t>
            </a:r>
            <a:r>
              <a:rPr lang="es-ES" sz="1900" dirty="0" smtClean="0"/>
              <a:t> contiene  informaciones que están codificadas mediante algoritmo WEP.</a:t>
            </a:r>
            <a:endParaRPr lang="es-ES" sz="1900" dirty="0"/>
          </a:p>
        </p:txBody>
      </p:sp>
      <p:pic>
        <p:nvPicPr>
          <p:cNvPr id="19" name="18 Imagen"/>
          <p:cNvPicPr/>
          <p:nvPr/>
        </p:nvPicPr>
        <p:blipFill rotWithShape="1">
          <a:blip r:embed="rId2"/>
          <a:srcRect l="13061" t="72359" r="75275" b="23247"/>
          <a:stretch/>
        </p:blipFill>
        <p:spPr bwMode="auto">
          <a:xfrm>
            <a:off x="1934028" y="2740901"/>
            <a:ext cx="2075543" cy="485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722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9"/>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nodeType="clickEffect">
                                  <p:stCondLst>
                                    <p:cond delay="0"/>
                                  </p:stCondLst>
                                  <p:childTnLst>
                                    <p:animScale>
                                      <p:cBhvr>
                                        <p:cTn id="57" dur="2000" fill="hold"/>
                                        <p:tgtEl>
                                          <p:spTgt spid="9"/>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2000" fill="hold"/>
                                        <p:tgtEl>
                                          <p:spTgt spid="10"/>
                                        </p:tgtEl>
                                      </p:cBhvr>
                                      <p:by x="150000" y="150000"/>
                                    </p:animScale>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6" presetClass="emph" presetSubtype="0" fill="hold" nodeType="clickEffect">
                                  <p:stCondLst>
                                    <p:cond delay="0"/>
                                  </p:stCondLst>
                                  <p:childTnLst>
                                    <p:animScale>
                                      <p:cBhvr>
                                        <p:cTn id="100" dur="2000" fill="hold"/>
                                        <p:tgtEl>
                                          <p:spTgt spid="11"/>
                                        </p:tgtEl>
                                      </p:cBhvr>
                                      <p:by x="150000" y="150000"/>
                                    </p:animScale>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ppt_x"/>
                                          </p:val>
                                        </p:tav>
                                        <p:tav tm="100000">
                                          <p:val>
                                            <p:strVal val="#ppt_x"/>
                                          </p:val>
                                        </p:tav>
                                      </p:tavLst>
                                    </p:anim>
                                    <p:anim calcmode="lin" valueType="num">
                                      <p:cBhvr additive="base">
                                        <p:cTn id="10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11"/>
                                        </p:tgtEl>
                                      </p:cBhvr>
                                    </p:animEffect>
                                    <p:set>
                                      <p:cBhvr>
                                        <p:cTn id="111" dur="1" fill="hold">
                                          <p:stCondLst>
                                            <p:cond delay="499"/>
                                          </p:stCondLst>
                                        </p:cTn>
                                        <p:tgtEl>
                                          <p:spTgt spid="11"/>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7"/>
                                        </p:tgtEl>
                                      </p:cBhvr>
                                    </p:animEffect>
                                    <p:set>
                                      <p:cBhvr>
                                        <p:cTn id="11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2" grpId="2"/>
      <p:bldP spid="14" grpId="0"/>
      <p:bldP spid="14" grpId="1"/>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28595" y="629995"/>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Escenario de Prueba Normal - Análisis</a:t>
            </a:r>
            <a:endParaRPr lang="es-EC" dirty="0"/>
          </a:p>
        </p:txBody>
      </p:sp>
      <p:sp>
        <p:nvSpPr>
          <p:cNvPr id="5" name="Title 1"/>
          <p:cNvSpPr>
            <a:spLocks noGrp="1"/>
          </p:cNvSpPr>
          <p:nvPr>
            <p:ph type="title"/>
          </p:nvPr>
        </p:nvSpPr>
        <p:spPr>
          <a:xfrm>
            <a:off x="938617" y="1340346"/>
            <a:ext cx="3822069" cy="710351"/>
          </a:xfrm>
        </p:spPr>
        <p:txBody>
          <a:bodyPr>
            <a:normAutofit/>
          </a:bodyPr>
          <a:lstStyle/>
          <a:p>
            <a:r>
              <a:rPr lang="es-EC" sz="3200" dirty="0" smtClean="0"/>
              <a:t>Tramas de control</a:t>
            </a:r>
            <a:endParaRPr lang="es-EC" sz="3200" dirty="0"/>
          </a:p>
        </p:txBody>
      </p:sp>
      <p:sp>
        <p:nvSpPr>
          <p:cNvPr id="7" name="2 Marcador de contenido"/>
          <p:cNvSpPr>
            <a:spLocks noGrp="1"/>
          </p:cNvSpPr>
          <p:nvPr>
            <p:ph idx="1"/>
          </p:nvPr>
        </p:nvSpPr>
        <p:spPr>
          <a:xfrm>
            <a:off x="1128595" y="2098584"/>
            <a:ext cx="2965752" cy="668677"/>
          </a:xfrm>
        </p:spPr>
        <p:txBody>
          <a:bodyPr>
            <a:noAutofit/>
          </a:bodyPr>
          <a:lstStyle/>
          <a:p>
            <a:r>
              <a:rPr lang="en-US" sz="2200" dirty="0"/>
              <a:t>R</a:t>
            </a:r>
            <a:r>
              <a:rPr lang="en-US" sz="2200" dirty="0" smtClean="0"/>
              <a:t>TS</a:t>
            </a:r>
          </a:p>
        </p:txBody>
      </p:sp>
      <p:sp>
        <p:nvSpPr>
          <p:cNvPr id="8" name="2 Marcador de contenido"/>
          <p:cNvSpPr txBox="1">
            <a:spLocks/>
          </p:cNvSpPr>
          <p:nvPr/>
        </p:nvSpPr>
        <p:spPr>
          <a:xfrm>
            <a:off x="1128595" y="3126864"/>
            <a:ext cx="1865087" cy="510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smtClean="0"/>
              <a:t>ACK</a:t>
            </a:r>
            <a:endParaRPr lang="es-ES" sz="2200" dirty="0"/>
          </a:p>
        </p:txBody>
      </p:sp>
      <p:sp>
        <p:nvSpPr>
          <p:cNvPr id="9" name="2 Marcador de contenido"/>
          <p:cNvSpPr txBox="1">
            <a:spLocks/>
          </p:cNvSpPr>
          <p:nvPr/>
        </p:nvSpPr>
        <p:spPr>
          <a:xfrm>
            <a:off x="1128595" y="2591378"/>
            <a:ext cx="2965752" cy="516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t>C</a:t>
            </a:r>
            <a:r>
              <a:rPr lang="en-US" sz="2200" dirty="0" smtClean="0"/>
              <a:t>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64" t="28571" r="27156" b="14881"/>
          <a:stretch/>
        </p:blipFill>
        <p:spPr bwMode="auto">
          <a:xfrm>
            <a:off x="2405851" y="1944913"/>
            <a:ext cx="6633029" cy="413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1"/>
          <p:cNvPicPr/>
          <p:nvPr/>
        </p:nvPicPr>
        <p:blipFill>
          <a:blip r:embed="rId3">
            <a:extLst>
              <a:ext uri="{28A0092B-C50C-407E-A947-70E740481C1C}">
                <a14:useLocalDpi xmlns:a14="http://schemas.microsoft.com/office/drawing/2010/main" val="0"/>
              </a:ext>
            </a:extLst>
          </a:blip>
          <a:stretch>
            <a:fillRect/>
          </a:stretch>
        </p:blipFill>
        <p:spPr>
          <a:xfrm>
            <a:off x="5243395" y="1400266"/>
            <a:ext cx="6440605" cy="5457734"/>
          </a:xfrm>
          <a:prstGeom prst="rect">
            <a:avLst/>
          </a:prstGeom>
        </p:spPr>
      </p:pic>
      <p:pic>
        <p:nvPicPr>
          <p:cNvPr id="12" name="Picture 112"/>
          <p:cNvPicPr/>
          <p:nvPr/>
        </p:nvPicPr>
        <p:blipFill>
          <a:blip r:embed="rId4">
            <a:extLst>
              <a:ext uri="{28A0092B-C50C-407E-A947-70E740481C1C}">
                <a14:useLocalDpi xmlns:a14="http://schemas.microsoft.com/office/drawing/2010/main" val="0"/>
              </a:ext>
            </a:extLst>
          </a:blip>
          <a:stretch>
            <a:fillRect/>
          </a:stretch>
        </p:blipFill>
        <p:spPr>
          <a:xfrm>
            <a:off x="5487188" y="1693272"/>
            <a:ext cx="6487098" cy="5164727"/>
          </a:xfrm>
          <a:prstGeom prst="rect">
            <a:avLst/>
          </a:prstGeom>
        </p:spPr>
      </p:pic>
      <p:pic>
        <p:nvPicPr>
          <p:cNvPr id="13" name="Picture 113"/>
          <p:cNvPicPr/>
          <p:nvPr/>
        </p:nvPicPr>
        <p:blipFill>
          <a:blip r:embed="rId5">
            <a:extLst>
              <a:ext uri="{28A0092B-C50C-407E-A947-70E740481C1C}">
                <a14:useLocalDpi xmlns:a14="http://schemas.microsoft.com/office/drawing/2010/main" val="0"/>
              </a:ext>
            </a:extLst>
          </a:blip>
          <a:stretch>
            <a:fillRect/>
          </a:stretch>
        </p:blipFill>
        <p:spPr>
          <a:xfrm>
            <a:off x="6009702" y="1981198"/>
            <a:ext cx="6182298" cy="4876802"/>
          </a:xfrm>
          <a:prstGeom prst="rect">
            <a:avLst/>
          </a:prstGeom>
        </p:spPr>
      </p:pic>
    </p:spTree>
    <p:extLst>
      <p:ext uri="{BB962C8B-B14F-4D97-AF65-F5344CB8AC3E}">
        <p14:creationId xmlns:p14="http://schemas.microsoft.com/office/powerpoint/2010/main" val="1899694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26"/>
                                        </p:tgtEl>
                                      </p:cBhvr>
                                    </p:animEffect>
                                    <p:set>
                                      <p:cBhvr>
                                        <p:cTn id="31" dur="1" fill="hold">
                                          <p:stCondLst>
                                            <p:cond delay="499"/>
                                          </p:stCondLst>
                                        </p:cTn>
                                        <p:tgtEl>
                                          <p:spTgt spid="10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1" nodeType="clickEffect">
                                  <p:stCondLst>
                                    <p:cond delay="0"/>
                                  </p:stCondLst>
                                  <p:childTnLst>
                                    <p:animScale>
                                      <p:cBhvr>
                                        <p:cTn id="35" dur="2000" fill="hold"/>
                                        <p:tgtEl>
                                          <p:spTgt spid="7">
                                            <p:txEl>
                                              <p:pRg st="0" end="0"/>
                                            </p:txEl>
                                          </p:spTgt>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7">
                                            <p:txEl>
                                              <p:pRg st="0" end="0"/>
                                            </p:txEl>
                                          </p:spTgt>
                                        </p:tgtEl>
                                      </p:cBhvr>
                                    </p:animEffect>
                                    <p:set>
                                      <p:cBhvr>
                                        <p:cTn id="46" dur="1" fill="hold">
                                          <p:stCondLst>
                                            <p:cond delay="499"/>
                                          </p:stCondLst>
                                        </p:cTn>
                                        <p:tgtEl>
                                          <p:spTgt spid="7">
                                            <p:txEl>
                                              <p:pRg st="0" end="0"/>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grpId="0" nodeType="clickEffect">
                                  <p:stCondLst>
                                    <p:cond delay="0"/>
                                  </p:stCondLst>
                                  <p:childTnLst>
                                    <p:animScale>
                                      <p:cBhvr>
                                        <p:cTn id="53" dur="2000" fill="hold"/>
                                        <p:tgtEl>
                                          <p:spTgt spid="9">
                                            <p:txEl>
                                              <p:pRg st="0" end="0"/>
                                            </p:txEl>
                                          </p:spTgt>
                                        </p:tgtEl>
                                      </p:cBhvr>
                                      <p:by x="150000" y="15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
                                            <p:txEl>
                                              <p:pRg st="0" end="0"/>
                                            </p:txEl>
                                          </p:spTgt>
                                        </p:tgtEl>
                                      </p:cBhvr>
                                    </p:animEffect>
                                    <p:set>
                                      <p:cBhvr>
                                        <p:cTn id="64" dur="1" fill="hold">
                                          <p:stCondLst>
                                            <p:cond delay="499"/>
                                          </p:stCondLst>
                                        </p:cTn>
                                        <p:tgtEl>
                                          <p:spTgt spid="9">
                                            <p:txEl>
                                              <p:pRg st="0" end="0"/>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6" presetClass="emph" presetSubtype="0" fill="hold" grpId="1" nodeType="clickEffect">
                                  <p:stCondLst>
                                    <p:cond delay="0"/>
                                  </p:stCondLst>
                                  <p:childTnLst>
                                    <p:animScale>
                                      <p:cBhvr>
                                        <p:cTn id="71" dur="2000" fill="hold"/>
                                        <p:tgtEl>
                                          <p:spTgt spid="8"/>
                                        </p:tgtEl>
                                      </p:cBhvr>
                                      <p:by x="150000" y="150000"/>
                                    </p:animScale>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P spid="7" grpId="2" build="p"/>
      <p:bldP spid="8" grpId="0"/>
      <p:bldP spid="8" grpId="1"/>
      <p:bldP spid="9" grpId="0" build="allAtOnce"/>
      <p:bldP spid="9"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3" name="Marcador de contenido 2"/>
          <p:cNvSpPr>
            <a:spLocks noGrp="1"/>
          </p:cNvSpPr>
          <p:nvPr>
            <p:ph idx="1"/>
          </p:nvPr>
        </p:nvSpPr>
        <p:spPr>
          <a:xfrm>
            <a:off x="740894" y="1317913"/>
            <a:ext cx="8746269" cy="5057567"/>
          </a:xfrm>
        </p:spPr>
        <p:txBody>
          <a:bodyPr>
            <a:normAutofit lnSpcReduction="10000"/>
          </a:bodyPr>
          <a:lstStyle/>
          <a:p>
            <a:pPr algn="just"/>
            <a:r>
              <a:rPr lang="es-ES_tradnl" sz="2400" dirty="0"/>
              <a:t>Considerando la proliferación de redes inalámbricas, uno de los temas más destacados a considerar es el de la seguridad, cuyo objetivo principal es aislar los actos </a:t>
            </a:r>
            <a:r>
              <a:rPr lang="es-ES_tradnl" sz="2400" dirty="0" smtClean="0"/>
              <a:t>indeseables</a:t>
            </a:r>
            <a:r>
              <a:rPr lang="es-ES_tradnl" sz="2400" dirty="0"/>
              <a:t>, y la prevención de actos potencialmente perjudiciales para la red, de forma que si se producen, hagan el menor efecto dañino posible. Entre las actividades más destacadas que se pueden efectuar para proteger estas redes están: la identificación y autenticación de usuarios, detección de intrusos de la red, análisis de riegos y clasificación de datos presentes en la red. Hay que poner mayor énfasis en los factores que inciden dentro del comportamiento de la red, mediante el estudio de diferentes escenarios y del planteamiento de soluciones rápidas y efectivas para asegurar la integridad de los </a:t>
            </a:r>
            <a:r>
              <a:rPr lang="es-ES_tradnl" sz="2400" dirty="0" smtClean="0"/>
              <a:t>datos, confidencialidad </a:t>
            </a:r>
            <a:r>
              <a:rPr lang="es-ES_tradnl" sz="2400" smtClean="0"/>
              <a:t>y disponibilidad de </a:t>
            </a:r>
            <a:r>
              <a:rPr lang="es-ES_tradnl" sz="2400" dirty="0"/>
              <a:t>la red.</a:t>
            </a:r>
            <a:endParaRPr lang="en-US" sz="2400" dirty="0"/>
          </a:p>
        </p:txBody>
      </p:sp>
    </p:spTree>
    <p:extLst>
      <p:ext uri="{BB962C8B-B14F-4D97-AF65-F5344CB8AC3E}">
        <p14:creationId xmlns:p14="http://schemas.microsoft.com/office/powerpoint/2010/main" val="293048359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pic>
        <p:nvPicPr>
          <p:cNvPr id="2" name="Picture 1" descr="1.png"/>
          <p:cNvPicPr>
            <a:picLocks noChangeAspect="1"/>
          </p:cNvPicPr>
          <p:nvPr/>
        </p:nvPicPr>
        <p:blipFill rotWithShape="1">
          <a:blip r:embed="rId2">
            <a:extLst>
              <a:ext uri="{28A0092B-C50C-407E-A947-70E740481C1C}">
                <a14:useLocalDpi xmlns:a14="http://schemas.microsoft.com/office/drawing/2010/main" val="0"/>
              </a:ext>
            </a:extLst>
          </a:blip>
          <a:srcRect l="903"/>
          <a:stretch/>
        </p:blipFill>
        <p:spPr>
          <a:xfrm>
            <a:off x="792086" y="1808657"/>
            <a:ext cx="7901553" cy="4353549"/>
          </a:xfrm>
          <a:prstGeom prst="rect">
            <a:avLst/>
          </a:prstGeom>
        </p:spPr>
      </p:pic>
    </p:spTree>
    <p:extLst>
      <p:ext uri="{BB962C8B-B14F-4D97-AF65-F5344CB8AC3E}">
        <p14:creationId xmlns:p14="http://schemas.microsoft.com/office/powerpoint/2010/main" val="365552083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43200" y="1637469"/>
            <a:ext cx="2965752" cy="668677"/>
          </a:xfrm>
        </p:spPr>
        <p:txBody>
          <a:bodyPr>
            <a:noAutofit/>
          </a:bodyPr>
          <a:lstStyle/>
          <a:p>
            <a:r>
              <a:rPr lang="en-US" sz="2200" dirty="0" err="1" smtClean="0"/>
              <a:t>Descubrimiento</a:t>
            </a:r>
            <a:r>
              <a:rPr lang="en-US" sz="2200" dirty="0" smtClean="0"/>
              <a:t> </a:t>
            </a:r>
          </a:p>
        </p:txBody>
      </p:sp>
      <p:sp>
        <p:nvSpPr>
          <p:cNvPr id="4"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sp>
        <p:nvSpPr>
          <p:cNvPr id="5" name="Title 1"/>
          <p:cNvSpPr txBox="1">
            <a:spLocks/>
          </p:cNvSpPr>
          <p:nvPr/>
        </p:nvSpPr>
        <p:spPr>
          <a:xfrm>
            <a:off x="722195" y="3052182"/>
            <a:ext cx="1338833"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ETAPA 1</a:t>
            </a:r>
            <a:endParaRPr lang="es-EC" sz="2400" dirty="0"/>
          </a:p>
        </p:txBody>
      </p:sp>
      <p:sp>
        <p:nvSpPr>
          <p:cNvPr id="8" name="7 Abrir llave"/>
          <p:cNvSpPr/>
          <p:nvPr/>
        </p:nvSpPr>
        <p:spPr>
          <a:xfrm>
            <a:off x="2365828" y="1538514"/>
            <a:ext cx="377372" cy="355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2 Marcador de contenido"/>
          <p:cNvSpPr txBox="1">
            <a:spLocks/>
          </p:cNvSpPr>
          <p:nvPr/>
        </p:nvSpPr>
        <p:spPr>
          <a:xfrm>
            <a:off x="2743200" y="2665749"/>
            <a:ext cx="1865087" cy="510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Capacidad</a:t>
            </a:r>
            <a:endParaRPr lang="es-ES" sz="2200" dirty="0"/>
          </a:p>
        </p:txBody>
      </p:sp>
      <p:sp>
        <p:nvSpPr>
          <p:cNvPr id="10" name="2 Marcador de contenido"/>
          <p:cNvSpPr txBox="1">
            <a:spLocks/>
          </p:cNvSpPr>
          <p:nvPr/>
        </p:nvSpPr>
        <p:spPr>
          <a:xfrm>
            <a:off x="2743200" y="2130263"/>
            <a:ext cx="2965752" cy="516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Seguridades</a:t>
            </a:r>
            <a:endParaRPr lang="en-US" sz="2200" dirty="0" smtClean="0"/>
          </a:p>
        </p:txBody>
      </p:sp>
      <p:sp>
        <p:nvSpPr>
          <p:cNvPr id="12" name="2 Marcador de contenido"/>
          <p:cNvSpPr txBox="1">
            <a:spLocks/>
          </p:cNvSpPr>
          <p:nvPr/>
        </p:nvSpPr>
        <p:spPr>
          <a:xfrm>
            <a:off x="2743198" y="4022835"/>
            <a:ext cx="3976916" cy="510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smtClean="0"/>
              <a:t>Se </a:t>
            </a:r>
            <a:r>
              <a:rPr lang="en-US" sz="2200" dirty="0" err="1" smtClean="0"/>
              <a:t>intercambia</a:t>
            </a:r>
            <a:r>
              <a:rPr lang="en-US" sz="2200" dirty="0" smtClean="0"/>
              <a:t> 3 </a:t>
            </a:r>
            <a:r>
              <a:rPr lang="en-US" sz="2200" dirty="0" err="1" smtClean="0"/>
              <a:t>mensajes</a:t>
            </a:r>
            <a:endParaRPr lang="es-ES" sz="2200" dirty="0"/>
          </a:p>
        </p:txBody>
      </p:sp>
      <p:sp>
        <p:nvSpPr>
          <p:cNvPr id="13" name="12 Abrir llave"/>
          <p:cNvSpPr/>
          <p:nvPr/>
        </p:nvSpPr>
        <p:spPr>
          <a:xfrm>
            <a:off x="6872513" y="3091270"/>
            <a:ext cx="377372" cy="23074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2 Marcador de contenido"/>
          <p:cNvSpPr txBox="1">
            <a:spLocks/>
          </p:cNvSpPr>
          <p:nvPr/>
        </p:nvSpPr>
        <p:spPr>
          <a:xfrm>
            <a:off x="7249885" y="3523993"/>
            <a:ext cx="2965752"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smtClean="0"/>
              <a:t>Beacon </a:t>
            </a:r>
          </a:p>
        </p:txBody>
      </p:sp>
      <p:sp>
        <p:nvSpPr>
          <p:cNvPr id="15" name="2 Marcador de contenido"/>
          <p:cNvSpPr txBox="1">
            <a:spLocks/>
          </p:cNvSpPr>
          <p:nvPr/>
        </p:nvSpPr>
        <p:spPr>
          <a:xfrm>
            <a:off x="7249885" y="4552273"/>
            <a:ext cx="2561772" cy="510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smtClean="0"/>
              <a:t>Probe </a:t>
            </a:r>
            <a:r>
              <a:rPr lang="en-US" sz="2200" dirty="0"/>
              <a:t>R</a:t>
            </a:r>
            <a:r>
              <a:rPr lang="en-US" sz="2200" dirty="0" smtClean="0"/>
              <a:t>esponse</a:t>
            </a:r>
            <a:endParaRPr lang="es-ES" sz="2200" dirty="0"/>
          </a:p>
        </p:txBody>
      </p:sp>
      <p:sp>
        <p:nvSpPr>
          <p:cNvPr id="16" name="2 Marcador de contenido"/>
          <p:cNvSpPr txBox="1">
            <a:spLocks/>
          </p:cNvSpPr>
          <p:nvPr/>
        </p:nvSpPr>
        <p:spPr>
          <a:xfrm>
            <a:off x="7249885" y="4016787"/>
            <a:ext cx="2965752" cy="516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smtClean="0"/>
              <a:t>Probe Request</a:t>
            </a:r>
          </a:p>
        </p:txBody>
      </p:sp>
    </p:spTree>
    <p:extLst>
      <p:ext uri="{BB962C8B-B14F-4D97-AF65-F5344CB8AC3E}">
        <p14:creationId xmlns:p14="http://schemas.microsoft.com/office/powerpoint/2010/main" val="2971305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animBg="1"/>
      <p:bldP spid="9" grpId="0"/>
      <p:bldP spid="10" grpId="0"/>
      <p:bldP spid="12" grpId="0"/>
      <p:bldP spid="13" grpId="0" animBg="1"/>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sp>
        <p:nvSpPr>
          <p:cNvPr id="7" name="Title 1"/>
          <p:cNvSpPr txBox="1">
            <a:spLocks/>
          </p:cNvSpPr>
          <p:nvPr/>
        </p:nvSpPr>
        <p:spPr>
          <a:xfrm>
            <a:off x="1041509" y="1077144"/>
            <a:ext cx="1338833"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ETAPA 1</a:t>
            </a:r>
            <a:endParaRPr lang="es-EC" sz="2400" dirty="0"/>
          </a:p>
        </p:txBody>
      </p:sp>
      <p:sp>
        <p:nvSpPr>
          <p:cNvPr id="8" name="2 Marcador de contenido"/>
          <p:cNvSpPr txBox="1">
            <a:spLocks/>
          </p:cNvSpPr>
          <p:nvPr/>
        </p:nvSpPr>
        <p:spPr>
          <a:xfrm>
            <a:off x="258309" y="1611903"/>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smtClean="0"/>
              <a:t>BEACON: </a:t>
            </a:r>
          </a:p>
          <a:p>
            <a:pPr marL="0" indent="0" algn="just">
              <a:spcBef>
                <a:spcPts val="600"/>
              </a:spcBef>
              <a:buNone/>
            </a:pPr>
            <a:r>
              <a:rPr lang="en-US" sz="1900" b="1" dirty="0"/>
              <a:t>	</a:t>
            </a:r>
            <a:r>
              <a:rPr lang="en-US" sz="1900" dirty="0" smtClean="0"/>
              <a:t>- </a:t>
            </a:r>
            <a:r>
              <a:rPr lang="en-US" sz="1900" dirty="0" err="1" smtClean="0"/>
              <a:t>Trama</a:t>
            </a:r>
            <a:r>
              <a:rPr lang="en-US" sz="1900" dirty="0" smtClean="0"/>
              <a:t> de </a:t>
            </a:r>
            <a:r>
              <a:rPr lang="en-US" sz="1900" dirty="0" err="1" smtClean="0"/>
              <a:t>administración</a:t>
            </a:r>
            <a:r>
              <a:rPr lang="en-US" sz="1900" dirty="0" smtClean="0"/>
              <a:t>.</a:t>
            </a:r>
          </a:p>
          <a:p>
            <a:pPr marL="0" indent="0" algn="just">
              <a:spcBef>
                <a:spcPts val="600"/>
              </a:spcBef>
              <a:buNone/>
            </a:pPr>
            <a:r>
              <a:rPr lang="en-US" sz="1900" dirty="0"/>
              <a:t>	</a:t>
            </a:r>
            <a:r>
              <a:rPr lang="en-US" sz="1900" dirty="0" smtClean="0"/>
              <a:t>- Broadcast</a:t>
            </a:r>
          </a:p>
          <a:p>
            <a:pPr marL="0" indent="0" algn="just">
              <a:spcBef>
                <a:spcPts val="600"/>
              </a:spcBef>
              <a:buNone/>
            </a:pPr>
            <a:r>
              <a:rPr lang="en-US" sz="1900" dirty="0"/>
              <a:t>	</a:t>
            </a:r>
            <a:r>
              <a:rPr lang="en-US" sz="1900" dirty="0" smtClean="0"/>
              <a:t>- </a:t>
            </a:r>
            <a:r>
              <a:rPr lang="en-US" sz="1900" dirty="0" err="1" smtClean="0"/>
              <a:t>Avisa</a:t>
            </a:r>
            <a:r>
              <a:rPr lang="en-US" sz="1900" dirty="0" smtClean="0"/>
              <a:t> </a:t>
            </a:r>
            <a:r>
              <a:rPr lang="en-US" sz="1900" dirty="0" err="1" smtClean="0"/>
              <a:t>su</a:t>
            </a:r>
            <a:r>
              <a:rPr lang="en-US" sz="1900" dirty="0" smtClean="0"/>
              <a:t> </a:t>
            </a:r>
            <a:r>
              <a:rPr lang="en-US" sz="1900" dirty="0" err="1" smtClean="0"/>
              <a:t>precencia</a:t>
            </a:r>
            <a:endParaRPr lang="en-US" sz="1900" dirty="0" smtClean="0"/>
          </a:p>
          <a:p>
            <a:pPr marL="0" indent="0" algn="just">
              <a:buNone/>
            </a:pPr>
            <a:endParaRPr lang="en-US" sz="1900" dirty="0" smtClean="0"/>
          </a:p>
          <a:p>
            <a:pPr algn="just"/>
            <a:endParaRPr lang="en-US" sz="1900" dirty="0" smtClean="0"/>
          </a:p>
          <a:p>
            <a:pPr algn="just"/>
            <a:endParaRPr lang="en-US" sz="1900" dirty="0" smtClean="0"/>
          </a:p>
          <a:p>
            <a:pPr algn="just"/>
            <a:endParaRPr lang="en-US" sz="1900" dirty="0" smtClean="0"/>
          </a:p>
          <a:p>
            <a:pPr algn="just"/>
            <a:endParaRPr lang="es-ES" sz="1900" dirty="0"/>
          </a:p>
        </p:txBody>
      </p:sp>
      <p:sp>
        <p:nvSpPr>
          <p:cNvPr id="9" name="2 Marcador de contenido"/>
          <p:cNvSpPr txBox="1">
            <a:spLocks/>
          </p:cNvSpPr>
          <p:nvPr/>
        </p:nvSpPr>
        <p:spPr>
          <a:xfrm>
            <a:off x="258309" y="3336096"/>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smtClean="0"/>
              <a:t>Probe request: </a:t>
            </a:r>
          </a:p>
          <a:p>
            <a:pPr marL="0" indent="0" algn="just">
              <a:buNone/>
            </a:pPr>
            <a:r>
              <a:rPr lang="en-US" sz="1900" b="1" dirty="0"/>
              <a:t>	</a:t>
            </a:r>
            <a:r>
              <a:rPr lang="en-US" sz="1900" dirty="0" smtClean="0"/>
              <a:t>- </a:t>
            </a:r>
            <a:r>
              <a:rPr lang="en-US" sz="1900" dirty="0" err="1" smtClean="0"/>
              <a:t>Trama</a:t>
            </a:r>
            <a:r>
              <a:rPr lang="en-US" sz="1900" dirty="0" smtClean="0"/>
              <a:t> de </a:t>
            </a:r>
            <a:r>
              <a:rPr lang="en-US" sz="1900" dirty="0" err="1" smtClean="0"/>
              <a:t>administración</a:t>
            </a:r>
            <a:r>
              <a:rPr lang="en-US" sz="1900" dirty="0" smtClean="0"/>
              <a:t>.</a:t>
            </a:r>
          </a:p>
          <a:p>
            <a:pPr marL="0" indent="0" algn="just">
              <a:buNone/>
            </a:pPr>
            <a:r>
              <a:rPr lang="en-US" sz="1900" dirty="0"/>
              <a:t>	</a:t>
            </a:r>
            <a:r>
              <a:rPr lang="en-US" sz="1900" dirty="0" smtClean="0"/>
              <a:t>- Se </a:t>
            </a:r>
            <a:r>
              <a:rPr lang="en-US" sz="1900" dirty="0" err="1" smtClean="0"/>
              <a:t>envía</a:t>
            </a:r>
            <a:r>
              <a:rPr lang="en-US" sz="1900" dirty="0" smtClean="0"/>
              <a:t> </a:t>
            </a:r>
            <a:r>
              <a:rPr lang="en-US" sz="1900" dirty="0" err="1" smtClean="0"/>
              <a:t>cuando</a:t>
            </a:r>
            <a:r>
              <a:rPr lang="en-US" sz="1900" dirty="0" smtClean="0"/>
              <a:t> sea </a:t>
            </a:r>
            <a:r>
              <a:rPr lang="en-US" sz="1900" dirty="0" err="1" smtClean="0"/>
              <a:t>activa</a:t>
            </a:r>
            <a:r>
              <a:rPr lang="en-US" sz="1900" dirty="0" smtClean="0"/>
              <a:t> la NIC.</a:t>
            </a:r>
          </a:p>
          <a:p>
            <a:pPr marL="0" indent="0" algn="just">
              <a:buNone/>
            </a:pPr>
            <a:endParaRPr lang="en-US" sz="1900" dirty="0" smtClean="0"/>
          </a:p>
          <a:p>
            <a:pPr algn="just"/>
            <a:endParaRPr lang="en-US" sz="1900" dirty="0" smtClean="0"/>
          </a:p>
          <a:p>
            <a:pPr algn="just"/>
            <a:endParaRPr lang="en-US" sz="1900" dirty="0" smtClean="0"/>
          </a:p>
          <a:p>
            <a:pPr algn="just"/>
            <a:endParaRPr lang="en-US" sz="1900" dirty="0" smtClean="0"/>
          </a:p>
          <a:p>
            <a:pPr algn="just"/>
            <a:endParaRPr lang="es-ES" sz="1900" dirty="0"/>
          </a:p>
        </p:txBody>
      </p:sp>
      <p:sp>
        <p:nvSpPr>
          <p:cNvPr id="10" name="2 Marcador de contenido"/>
          <p:cNvSpPr txBox="1">
            <a:spLocks/>
          </p:cNvSpPr>
          <p:nvPr/>
        </p:nvSpPr>
        <p:spPr>
          <a:xfrm>
            <a:off x="435429" y="4911990"/>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smtClean="0"/>
              <a:t>Probe response: </a:t>
            </a:r>
          </a:p>
          <a:p>
            <a:pPr marL="0" indent="0" algn="just">
              <a:buNone/>
            </a:pPr>
            <a:r>
              <a:rPr lang="en-US" sz="1900" b="1" dirty="0"/>
              <a:t>	</a:t>
            </a:r>
            <a:r>
              <a:rPr lang="en-US" sz="1900" dirty="0" smtClean="0"/>
              <a:t>- </a:t>
            </a:r>
            <a:r>
              <a:rPr lang="en-US" sz="1900" dirty="0" err="1" smtClean="0"/>
              <a:t>Trama</a:t>
            </a:r>
            <a:r>
              <a:rPr lang="en-US" sz="1900" dirty="0" smtClean="0"/>
              <a:t> de </a:t>
            </a:r>
            <a:r>
              <a:rPr lang="en-US" sz="1900" dirty="0" err="1" smtClean="0"/>
              <a:t>administración</a:t>
            </a:r>
            <a:r>
              <a:rPr lang="en-US" sz="1900" dirty="0" smtClean="0"/>
              <a:t>.</a:t>
            </a:r>
          </a:p>
          <a:p>
            <a:pPr marL="0" indent="0" algn="just">
              <a:buNone/>
            </a:pPr>
            <a:r>
              <a:rPr lang="en-US" sz="1900" dirty="0"/>
              <a:t>	</a:t>
            </a:r>
            <a:r>
              <a:rPr lang="en-US" sz="1900" dirty="0" smtClean="0"/>
              <a:t>- </a:t>
            </a:r>
            <a:r>
              <a:rPr lang="en-US" sz="1900" dirty="0" err="1" smtClean="0"/>
              <a:t>Respuesta</a:t>
            </a:r>
            <a:r>
              <a:rPr lang="en-US" sz="1900" dirty="0" smtClean="0"/>
              <a:t> a Probe request.</a:t>
            </a:r>
          </a:p>
          <a:p>
            <a:pPr marL="0" indent="0" algn="just">
              <a:buNone/>
            </a:pPr>
            <a:r>
              <a:rPr lang="en-US" sz="1900" dirty="0"/>
              <a:t>	</a:t>
            </a:r>
            <a:r>
              <a:rPr lang="en-US" sz="1900" dirty="0" smtClean="0"/>
              <a:t>- </a:t>
            </a:r>
            <a:r>
              <a:rPr lang="en-US" sz="1900" dirty="0" err="1" smtClean="0"/>
              <a:t>Información</a:t>
            </a:r>
            <a:r>
              <a:rPr lang="en-US" sz="1900" dirty="0" smtClean="0"/>
              <a:t> de </a:t>
            </a:r>
            <a:r>
              <a:rPr lang="en-US" sz="1900" dirty="0" err="1" smtClean="0"/>
              <a:t>sincronización</a:t>
            </a:r>
            <a:endParaRPr lang="en-US" sz="1900" dirty="0" smtClean="0"/>
          </a:p>
          <a:p>
            <a:pPr marL="0" indent="0" algn="just">
              <a:buNone/>
            </a:pPr>
            <a:endParaRPr lang="en-US" sz="1900" dirty="0" smtClean="0"/>
          </a:p>
          <a:p>
            <a:pPr algn="just"/>
            <a:endParaRPr lang="en-US" sz="1900" dirty="0" smtClean="0"/>
          </a:p>
          <a:p>
            <a:pPr algn="just"/>
            <a:endParaRPr lang="en-US" sz="1900" dirty="0" smtClean="0"/>
          </a:p>
          <a:p>
            <a:pPr algn="just"/>
            <a:endParaRPr lang="en-US" sz="1900" dirty="0" smtClean="0"/>
          </a:p>
          <a:p>
            <a:pPr algn="just"/>
            <a:endParaRPr lang="es-ES" sz="1900" dirty="0"/>
          </a:p>
        </p:txBody>
      </p:sp>
      <p:pic>
        <p:nvPicPr>
          <p:cNvPr id="11" name="Picture 118"/>
          <p:cNvPicPr/>
          <p:nvPr/>
        </p:nvPicPr>
        <p:blipFill>
          <a:blip r:embed="rId2">
            <a:extLst>
              <a:ext uri="{28A0092B-C50C-407E-A947-70E740481C1C}">
                <a14:useLocalDpi xmlns:a14="http://schemas.microsoft.com/office/drawing/2010/main" val="0"/>
              </a:ext>
            </a:extLst>
          </a:blip>
          <a:stretch>
            <a:fillRect/>
          </a:stretch>
        </p:blipFill>
        <p:spPr>
          <a:xfrm>
            <a:off x="4605336" y="1077143"/>
            <a:ext cx="6962549" cy="5483313"/>
          </a:xfrm>
          <a:prstGeom prst="rect">
            <a:avLst/>
          </a:prstGeom>
        </p:spPr>
      </p:pic>
      <p:pic>
        <p:nvPicPr>
          <p:cNvPr id="12" name="Picture 119"/>
          <p:cNvPicPr/>
          <p:nvPr/>
        </p:nvPicPr>
        <p:blipFill>
          <a:blip r:embed="rId3">
            <a:extLst>
              <a:ext uri="{28A0092B-C50C-407E-A947-70E740481C1C}">
                <a14:useLocalDpi xmlns:a14="http://schemas.microsoft.com/office/drawing/2010/main" val="0"/>
              </a:ext>
            </a:extLst>
          </a:blip>
          <a:stretch>
            <a:fillRect/>
          </a:stretch>
        </p:blipFill>
        <p:spPr>
          <a:xfrm>
            <a:off x="5108234" y="1354010"/>
            <a:ext cx="6459651" cy="5503990"/>
          </a:xfrm>
          <a:prstGeom prst="rect">
            <a:avLst/>
          </a:prstGeom>
        </p:spPr>
      </p:pic>
      <p:pic>
        <p:nvPicPr>
          <p:cNvPr id="13" name="Picture 120"/>
          <p:cNvPicPr/>
          <p:nvPr/>
        </p:nvPicPr>
        <p:blipFill>
          <a:blip r:embed="rId4">
            <a:extLst>
              <a:ext uri="{28A0092B-C50C-407E-A947-70E740481C1C}">
                <a14:useLocalDpi xmlns:a14="http://schemas.microsoft.com/office/drawing/2010/main" val="0"/>
              </a:ext>
            </a:extLst>
          </a:blip>
          <a:stretch>
            <a:fillRect/>
          </a:stretch>
        </p:blipFill>
        <p:spPr>
          <a:xfrm>
            <a:off x="5534250" y="1611903"/>
            <a:ext cx="6367464" cy="5246097"/>
          </a:xfrm>
          <a:prstGeom prst="rect">
            <a:avLst/>
          </a:prstGeom>
        </p:spPr>
      </p:pic>
    </p:spTree>
    <p:extLst>
      <p:ext uri="{BB962C8B-B14F-4D97-AF65-F5344CB8AC3E}">
        <p14:creationId xmlns:p14="http://schemas.microsoft.com/office/powerpoint/2010/main" val="1071373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sp>
        <p:nvSpPr>
          <p:cNvPr id="5" name="Title 1"/>
          <p:cNvSpPr txBox="1">
            <a:spLocks/>
          </p:cNvSpPr>
          <p:nvPr/>
        </p:nvSpPr>
        <p:spPr>
          <a:xfrm>
            <a:off x="1041509" y="1077144"/>
            <a:ext cx="1338833"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ETAPA 2</a:t>
            </a:r>
            <a:endParaRPr lang="es-EC" sz="2400" dirty="0"/>
          </a:p>
        </p:txBody>
      </p:sp>
      <p:sp>
        <p:nvSpPr>
          <p:cNvPr id="6" name="2 Marcador de contenido"/>
          <p:cNvSpPr>
            <a:spLocks noGrp="1"/>
          </p:cNvSpPr>
          <p:nvPr>
            <p:ph idx="1"/>
          </p:nvPr>
        </p:nvSpPr>
        <p:spPr>
          <a:xfrm>
            <a:off x="2452920" y="1637469"/>
            <a:ext cx="2965752" cy="668677"/>
          </a:xfrm>
        </p:spPr>
        <p:txBody>
          <a:bodyPr>
            <a:noAutofit/>
          </a:bodyPr>
          <a:lstStyle/>
          <a:p>
            <a:r>
              <a:rPr lang="en-US" sz="2200" dirty="0" err="1" smtClean="0"/>
              <a:t>Autenticación</a:t>
            </a:r>
            <a:endParaRPr lang="en-US" sz="2200" dirty="0" smtClean="0"/>
          </a:p>
        </p:txBody>
      </p:sp>
      <p:sp>
        <p:nvSpPr>
          <p:cNvPr id="7" name="Title 1"/>
          <p:cNvSpPr txBox="1">
            <a:spLocks/>
          </p:cNvSpPr>
          <p:nvPr/>
        </p:nvSpPr>
        <p:spPr>
          <a:xfrm>
            <a:off x="722195" y="3052182"/>
            <a:ext cx="1338833"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ETAPA 2</a:t>
            </a:r>
            <a:endParaRPr lang="es-EC" sz="2400" dirty="0"/>
          </a:p>
        </p:txBody>
      </p:sp>
      <p:sp>
        <p:nvSpPr>
          <p:cNvPr id="8" name="7 Abrir llave"/>
          <p:cNvSpPr/>
          <p:nvPr/>
        </p:nvSpPr>
        <p:spPr>
          <a:xfrm>
            <a:off x="2104571" y="1538514"/>
            <a:ext cx="377372" cy="355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2 Marcador de contenido"/>
          <p:cNvSpPr txBox="1">
            <a:spLocks/>
          </p:cNvSpPr>
          <p:nvPr/>
        </p:nvSpPr>
        <p:spPr>
          <a:xfrm>
            <a:off x="2452920" y="2130263"/>
            <a:ext cx="2965752" cy="516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Asociación</a:t>
            </a:r>
            <a:endParaRPr lang="en-US" sz="2200" dirty="0" smtClean="0"/>
          </a:p>
        </p:txBody>
      </p:sp>
      <p:sp>
        <p:nvSpPr>
          <p:cNvPr id="11" name="2 Marcador de contenido"/>
          <p:cNvSpPr txBox="1">
            <a:spLocks/>
          </p:cNvSpPr>
          <p:nvPr/>
        </p:nvSpPr>
        <p:spPr>
          <a:xfrm>
            <a:off x="2423890" y="4022835"/>
            <a:ext cx="3976916" cy="510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smtClean="0"/>
              <a:t>Se </a:t>
            </a:r>
            <a:r>
              <a:rPr lang="en-US" sz="2200" dirty="0" err="1" smtClean="0"/>
              <a:t>intercambia</a:t>
            </a:r>
            <a:r>
              <a:rPr lang="en-US" sz="2200" dirty="0" smtClean="0"/>
              <a:t> </a:t>
            </a:r>
            <a:r>
              <a:rPr lang="en-US" sz="2200" dirty="0"/>
              <a:t>4</a:t>
            </a:r>
            <a:r>
              <a:rPr lang="en-US" sz="2200" dirty="0" smtClean="0"/>
              <a:t> </a:t>
            </a:r>
            <a:r>
              <a:rPr lang="en-US" sz="2200" dirty="0" err="1" smtClean="0"/>
              <a:t>mensajes</a:t>
            </a:r>
            <a:endParaRPr lang="es-ES" sz="2200" dirty="0"/>
          </a:p>
        </p:txBody>
      </p:sp>
      <p:sp>
        <p:nvSpPr>
          <p:cNvPr id="12" name="11 Abrir llave"/>
          <p:cNvSpPr/>
          <p:nvPr/>
        </p:nvSpPr>
        <p:spPr>
          <a:xfrm>
            <a:off x="6320981" y="3091270"/>
            <a:ext cx="377372" cy="23074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2 Marcador de contenido"/>
          <p:cNvSpPr txBox="1">
            <a:spLocks/>
          </p:cNvSpPr>
          <p:nvPr/>
        </p:nvSpPr>
        <p:spPr>
          <a:xfrm>
            <a:off x="6582241" y="3012508"/>
            <a:ext cx="3650330"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Autentication</a:t>
            </a:r>
            <a:r>
              <a:rPr lang="en-US" sz="2200" dirty="0" smtClean="0"/>
              <a:t> Request </a:t>
            </a:r>
          </a:p>
        </p:txBody>
      </p:sp>
      <p:sp>
        <p:nvSpPr>
          <p:cNvPr id="15" name="2 Marcador de contenido"/>
          <p:cNvSpPr txBox="1">
            <a:spLocks/>
          </p:cNvSpPr>
          <p:nvPr/>
        </p:nvSpPr>
        <p:spPr>
          <a:xfrm>
            <a:off x="6582241" y="3668451"/>
            <a:ext cx="3563246"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a:t>Autentication</a:t>
            </a:r>
            <a:r>
              <a:rPr lang="en-US" sz="2200" dirty="0"/>
              <a:t> R</a:t>
            </a:r>
            <a:r>
              <a:rPr lang="en-US" sz="2200" dirty="0" smtClean="0"/>
              <a:t>esponse</a:t>
            </a:r>
            <a:endParaRPr lang="en-US" sz="2200" dirty="0"/>
          </a:p>
        </p:txBody>
      </p:sp>
      <p:sp>
        <p:nvSpPr>
          <p:cNvPr id="16" name="2 Marcador de contenido"/>
          <p:cNvSpPr txBox="1">
            <a:spLocks/>
          </p:cNvSpPr>
          <p:nvPr/>
        </p:nvSpPr>
        <p:spPr>
          <a:xfrm>
            <a:off x="6611269" y="4206392"/>
            <a:ext cx="3650330"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Asociation</a:t>
            </a:r>
            <a:r>
              <a:rPr lang="en-US" sz="2200" dirty="0" smtClean="0"/>
              <a:t> Request </a:t>
            </a:r>
          </a:p>
        </p:txBody>
      </p:sp>
      <p:sp>
        <p:nvSpPr>
          <p:cNvPr id="17" name="2 Marcador de contenido"/>
          <p:cNvSpPr txBox="1">
            <a:spLocks/>
          </p:cNvSpPr>
          <p:nvPr/>
        </p:nvSpPr>
        <p:spPr>
          <a:xfrm>
            <a:off x="6611269" y="4862335"/>
            <a:ext cx="3563246"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Asociation</a:t>
            </a:r>
            <a:r>
              <a:rPr lang="en-US" sz="2200" dirty="0" smtClean="0"/>
              <a:t> </a:t>
            </a:r>
            <a:r>
              <a:rPr lang="en-US" sz="2200" dirty="0"/>
              <a:t>R</a:t>
            </a:r>
            <a:r>
              <a:rPr lang="en-US" sz="2200" dirty="0" smtClean="0"/>
              <a:t>esponse</a:t>
            </a:r>
            <a:endParaRPr lang="en-US" sz="2200" dirty="0"/>
          </a:p>
        </p:txBody>
      </p:sp>
    </p:spTree>
    <p:extLst>
      <p:ext uri="{BB962C8B-B14F-4D97-AF65-F5344CB8AC3E}">
        <p14:creationId xmlns:p14="http://schemas.microsoft.com/office/powerpoint/2010/main" val="3745079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animBg="1"/>
      <p:bldP spid="10" grpId="0"/>
      <p:bldP spid="11" grpId="0"/>
      <p:bldP spid="12" grpId="0" animBg="1"/>
      <p:bldP spid="13"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6778" y="168200"/>
            <a:ext cx="8229600" cy="710351"/>
          </a:xfrm>
        </p:spPr>
        <p:txBody>
          <a:bodyPr/>
          <a:lstStyle/>
          <a:p>
            <a:r>
              <a:rPr lang="es-EC" dirty="0" smtClean="0"/>
              <a:t>Escenario de Prueba Normal - Análisis</a:t>
            </a:r>
            <a:endParaRPr lang="es-EC" dirty="0"/>
          </a:p>
        </p:txBody>
      </p:sp>
      <p:sp>
        <p:nvSpPr>
          <p:cNvPr id="5" name="Title 1"/>
          <p:cNvSpPr txBox="1">
            <a:spLocks/>
          </p:cNvSpPr>
          <p:nvPr/>
        </p:nvSpPr>
        <p:spPr>
          <a:xfrm>
            <a:off x="372092" y="767749"/>
            <a:ext cx="1338833"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ETAPA 2</a:t>
            </a:r>
            <a:endParaRPr lang="es-EC" sz="2400" dirty="0"/>
          </a:p>
        </p:txBody>
      </p:sp>
      <p:sp>
        <p:nvSpPr>
          <p:cNvPr id="6" name="2 Marcador de contenido"/>
          <p:cNvSpPr txBox="1">
            <a:spLocks/>
          </p:cNvSpPr>
          <p:nvPr/>
        </p:nvSpPr>
        <p:spPr>
          <a:xfrm>
            <a:off x="0" y="1321616"/>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err="1" smtClean="0"/>
              <a:t>Autentication</a:t>
            </a:r>
            <a:r>
              <a:rPr lang="en-US" sz="1900" b="1" dirty="0" smtClean="0"/>
              <a:t> </a:t>
            </a:r>
            <a:r>
              <a:rPr lang="en-US" sz="1900" b="1" dirty="0"/>
              <a:t>R</a:t>
            </a:r>
            <a:r>
              <a:rPr lang="en-US" sz="1900" b="1" dirty="0" smtClean="0"/>
              <a:t>equest: </a:t>
            </a:r>
          </a:p>
          <a:p>
            <a:pPr marL="0" indent="0" algn="just">
              <a:spcBef>
                <a:spcPts val="600"/>
              </a:spcBef>
              <a:buNone/>
            </a:pPr>
            <a:r>
              <a:rPr lang="en-US" sz="1900" dirty="0"/>
              <a:t>	</a:t>
            </a:r>
            <a:r>
              <a:rPr lang="en-US" sz="1900" dirty="0" smtClean="0"/>
              <a:t>- </a:t>
            </a:r>
            <a:r>
              <a:rPr lang="en-US" sz="1900" dirty="0" err="1" smtClean="0"/>
              <a:t>Envia</a:t>
            </a:r>
            <a:r>
              <a:rPr lang="en-US" sz="1900" dirty="0" smtClean="0"/>
              <a:t> </a:t>
            </a:r>
            <a:r>
              <a:rPr lang="en-US" sz="1900" dirty="0" err="1" smtClean="0"/>
              <a:t>solicitud</a:t>
            </a:r>
            <a:r>
              <a:rPr lang="en-US" sz="1900" dirty="0" smtClean="0"/>
              <a:t> con </a:t>
            </a:r>
            <a:r>
              <a:rPr lang="en-US" sz="1900" dirty="0" err="1" smtClean="0"/>
              <a:t>identidad</a:t>
            </a:r>
            <a:endParaRPr lang="en-US" sz="1900" dirty="0" smtClean="0"/>
          </a:p>
          <a:p>
            <a:pPr algn="just"/>
            <a:endParaRPr lang="en-US" sz="1900" dirty="0" smtClean="0"/>
          </a:p>
          <a:p>
            <a:pPr algn="just"/>
            <a:endParaRPr lang="en-US" sz="1900" dirty="0" smtClean="0"/>
          </a:p>
          <a:p>
            <a:pPr algn="just"/>
            <a:endParaRPr lang="en-US" sz="1900" dirty="0" smtClean="0"/>
          </a:p>
          <a:p>
            <a:pPr algn="just"/>
            <a:endParaRPr lang="es-ES" sz="1900" dirty="0"/>
          </a:p>
        </p:txBody>
      </p:sp>
      <p:sp>
        <p:nvSpPr>
          <p:cNvPr id="7" name="2 Marcador de contenido"/>
          <p:cNvSpPr txBox="1">
            <a:spLocks/>
          </p:cNvSpPr>
          <p:nvPr/>
        </p:nvSpPr>
        <p:spPr>
          <a:xfrm>
            <a:off x="0" y="2199736"/>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err="1" smtClean="0"/>
              <a:t>Autentication</a:t>
            </a:r>
            <a:r>
              <a:rPr lang="en-US" sz="1900" b="1" dirty="0" smtClean="0"/>
              <a:t> Response: </a:t>
            </a:r>
          </a:p>
          <a:p>
            <a:pPr marL="0" indent="0" algn="just">
              <a:spcBef>
                <a:spcPts val="600"/>
              </a:spcBef>
              <a:buNone/>
            </a:pPr>
            <a:r>
              <a:rPr lang="en-US" sz="1900" dirty="0"/>
              <a:t>	</a:t>
            </a:r>
            <a:r>
              <a:rPr lang="en-US" sz="1900" dirty="0" smtClean="0"/>
              <a:t>- </a:t>
            </a:r>
            <a:r>
              <a:rPr lang="en-US" sz="1900" dirty="0" err="1" smtClean="0"/>
              <a:t>Acepta</a:t>
            </a:r>
            <a:r>
              <a:rPr lang="en-US" sz="1900" dirty="0" smtClean="0"/>
              <a:t> o </a:t>
            </a:r>
            <a:r>
              <a:rPr lang="en-US" sz="1900" dirty="0" err="1" smtClean="0"/>
              <a:t>rechaza</a:t>
            </a:r>
            <a:r>
              <a:rPr lang="en-US" sz="1900" dirty="0" smtClean="0"/>
              <a:t> </a:t>
            </a:r>
            <a:r>
              <a:rPr lang="en-US" sz="1900" dirty="0" err="1" smtClean="0"/>
              <a:t>solicitud</a:t>
            </a:r>
            <a:endParaRPr lang="en-US" sz="1900" dirty="0" smtClean="0"/>
          </a:p>
          <a:p>
            <a:pPr algn="just"/>
            <a:endParaRPr lang="en-US" sz="1900" dirty="0" smtClean="0"/>
          </a:p>
          <a:p>
            <a:pPr algn="just"/>
            <a:endParaRPr lang="en-US" sz="1900" dirty="0" smtClean="0"/>
          </a:p>
          <a:p>
            <a:pPr algn="just"/>
            <a:endParaRPr lang="en-US" sz="1900" dirty="0" smtClean="0"/>
          </a:p>
          <a:p>
            <a:pPr algn="just"/>
            <a:endParaRPr lang="es-ES" sz="1900" dirty="0"/>
          </a:p>
        </p:txBody>
      </p:sp>
      <p:sp>
        <p:nvSpPr>
          <p:cNvPr id="8" name="2 Marcador de contenido"/>
          <p:cNvSpPr txBox="1">
            <a:spLocks/>
          </p:cNvSpPr>
          <p:nvPr/>
        </p:nvSpPr>
        <p:spPr>
          <a:xfrm>
            <a:off x="0" y="3165569"/>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err="1" smtClean="0"/>
              <a:t>Asociation</a:t>
            </a:r>
            <a:r>
              <a:rPr lang="en-US" sz="1900" b="1" dirty="0" smtClean="0"/>
              <a:t> Request:</a:t>
            </a:r>
          </a:p>
          <a:p>
            <a:pPr marL="0" indent="0" algn="just">
              <a:spcBef>
                <a:spcPts val="600"/>
              </a:spcBef>
              <a:buNone/>
            </a:pPr>
            <a:r>
              <a:rPr lang="en-US" sz="1900" dirty="0"/>
              <a:t>	</a:t>
            </a:r>
            <a:r>
              <a:rPr lang="en-US" sz="1900" dirty="0" smtClean="0"/>
              <a:t>- </a:t>
            </a:r>
            <a:r>
              <a:rPr lang="en-US" sz="1900" dirty="0" err="1" smtClean="0"/>
              <a:t>Petición</a:t>
            </a:r>
            <a:r>
              <a:rPr lang="en-US" sz="1900" dirty="0" smtClean="0"/>
              <a:t> de </a:t>
            </a:r>
            <a:r>
              <a:rPr lang="en-US" sz="1900" dirty="0" err="1" smtClean="0"/>
              <a:t>asociación</a:t>
            </a:r>
            <a:endParaRPr lang="en-US" sz="1900" dirty="0" smtClean="0"/>
          </a:p>
          <a:p>
            <a:pPr marL="0" indent="0" algn="just">
              <a:spcBef>
                <a:spcPts val="600"/>
              </a:spcBef>
              <a:buNone/>
            </a:pPr>
            <a:r>
              <a:rPr lang="en-US" sz="1900" dirty="0"/>
              <a:t>	</a:t>
            </a:r>
            <a:r>
              <a:rPr lang="en-US" sz="1900" dirty="0" smtClean="0"/>
              <a:t>- </a:t>
            </a:r>
            <a:r>
              <a:rPr lang="en-US" sz="1900" dirty="0" err="1" smtClean="0"/>
              <a:t>Información</a:t>
            </a:r>
            <a:r>
              <a:rPr lang="en-US" sz="1900" dirty="0" smtClean="0"/>
              <a:t> de NIC.</a:t>
            </a:r>
          </a:p>
          <a:p>
            <a:pPr algn="just"/>
            <a:endParaRPr lang="es-ES" sz="1900" dirty="0"/>
          </a:p>
        </p:txBody>
      </p:sp>
      <p:sp>
        <p:nvSpPr>
          <p:cNvPr id="9" name="2 Marcador de contenido"/>
          <p:cNvSpPr txBox="1">
            <a:spLocks/>
          </p:cNvSpPr>
          <p:nvPr/>
        </p:nvSpPr>
        <p:spPr>
          <a:xfrm>
            <a:off x="21772" y="4479112"/>
            <a:ext cx="8694055" cy="809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1900" b="1" dirty="0" err="1"/>
              <a:t>Asociation</a:t>
            </a:r>
            <a:r>
              <a:rPr lang="en-US" sz="1900" b="1" dirty="0"/>
              <a:t> </a:t>
            </a:r>
            <a:r>
              <a:rPr lang="en-US" sz="1900" b="1" dirty="0" smtClean="0"/>
              <a:t>Response</a:t>
            </a:r>
            <a:r>
              <a:rPr lang="en-US" sz="1900" b="1" dirty="0"/>
              <a:t>: </a:t>
            </a:r>
          </a:p>
          <a:p>
            <a:pPr marL="0" indent="0" algn="just">
              <a:spcBef>
                <a:spcPts val="600"/>
              </a:spcBef>
              <a:buNone/>
            </a:pPr>
            <a:r>
              <a:rPr lang="en-US" sz="1900" dirty="0"/>
              <a:t>	</a:t>
            </a:r>
            <a:r>
              <a:rPr lang="en-US" sz="1900" dirty="0" smtClean="0"/>
              <a:t>- </a:t>
            </a:r>
            <a:r>
              <a:rPr lang="en-US" sz="1900" dirty="0" err="1" smtClean="0"/>
              <a:t>Respuesta</a:t>
            </a:r>
            <a:r>
              <a:rPr lang="en-US" sz="1900" dirty="0" smtClean="0"/>
              <a:t> de </a:t>
            </a:r>
            <a:r>
              <a:rPr lang="en-US" sz="1900" dirty="0" err="1" smtClean="0"/>
              <a:t>asociación</a:t>
            </a:r>
            <a:endParaRPr lang="en-US" sz="1900" dirty="0" smtClean="0"/>
          </a:p>
          <a:p>
            <a:pPr marL="0" indent="0" algn="just">
              <a:spcBef>
                <a:spcPts val="600"/>
              </a:spcBef>
              <a:buNone/>
            </a:pPr>
            <a:r>
              <a:rPr lang="en-US" sz="1900" dirty="0"/>
              <a:t>	</a:t>
            </a:r>
            <a:r>
              <a:rPr lang="en-US" sz="1900" dirty="0" smtClean="0"/>
              <a:t>- </a:t>
            </a:r>
            <a:r>
              <a:rPr lang="en-US" sz="1900" dirty="0" err="1" smtClean="0"/>
              <a:t>Información</a:t>
            </a:r>
            <a:r>
              <a:rPr lang="en-US" sz="1900" dirty="0" smtClean="0"/>
              <a:t> de </a:t>
            </a:r>
            <a:r>
              <a:rPr lang="en-US" sz="1900" dirty="0" err="1" smtClean="0"/>
              <a:t>capacidad</a:t>
            </a:r>
            <a:r>
              <a:rPr lang="en-US" sz="1900" dirty="0" smtClean="0"/>
              <a:t>, </a:t>
            </a:r>
          </a:p>
          <a:p>
            <a:pPr marL="0" indent="0" algn="just">
              <a:spcBef>
                <a:spcPts val="600"/>
              </a:spcBef>
              <a:buNone/>
            </a:pPr>
            <a:r>
              <a:rPr lang="en-US" sz="1900" dirty="0"/>
              <a:t>	 </a:t>
            </a:r>
            <a:r>
              <a:rPr lang="en-US" sz="1900" dirty="0" smtClean="0"/>
              <a:t> ID </a:t>
            </a:r>
            <a:r>
              <a:rPr lang="en-US" sz="1900" dirty="0" err="1" smtClean="0"/>
              <a:t>asociacion</a:t>
            </a:r>
            <a:r>
              <a:rPr lang="en-US" sz="1900" dirty="0" smtClean="0"/>
              <a:t>.</a:t>
            </a:r>
            <a:r>
              <a:rPr lang="en-US" sz="1900" b="1" dirty="0" smtClean="0"/>
              <a:t> </a:t>
            </a:r>
            <a:endParaRPr lang="en-US" sz="1900" b="1" dirty="0"/>
          </a:p>
          <a:p>
            <a:pPr algn="just"/>
            <a:endParaRPr lang="en-US" sz="1900" dirty="0" smtClean="0"/>
          </a:p>
          <a:p>
            <a:pPr algn="just"/>
            <a:endParaRPr lang="es-ES" sz="1900" dirty="0"/>
          </a:p>
        </p:txBody>
      </p:sp>
      <p:pic>
        <p:nvPicPr>
          <p:cNvPr id="10" name="Picture 121"/>
          <p:cNvPicPr/>
          <p:nvPr/>
        </p:nvPicPr>
        <p:blipFill>
          <a:blip r:embed="rId2">
            <a:extLst>
              <a:ext uri="{28A0092B-C50C-407E-A947-70E740481C1C}">
                <a14:useLocalDpi xmlns:a14="http://schemas.microsoft.com/office/drawing/2010/main" val="0"/>
              </a:ext>
            </a:extLst>
          </a:blip>
          <a:stretch>
            <a:fillRect/>
          </a:stretch>
        </p:blipFill>
        <p:spPr>
          <a:xfrm>
            <a:off x="3952330" y="767749"/>
            <a:ext cx="7513956" cy="6090251"/>
          </a:xfrm>
          <a:prstGeom prst="rect">
            <a:avLst/>
          </a:prstGeom>
        </p:spPr>
      </p:pic>
      <p:pic>
        <p:nvPicPr>
          <p:cNvPr id="11" name="Picture 122"/>
          <p:cNvPicPr/>
          <p:nvPr/>
        </p:nvPicPr>
        <p:blipFill>
          <a:blip r:embed="rId3">
            <a:extLst>
              <a:ext uri="{28A0092B-C50C-407E-A947-70E740481C1C}">
                <a14:useLocalDpi xmlns:a14="http://schemas.microsoft.com/office/drawing/2010/main" val="0"/>
              </a:ext>
            </a:extLst>
          </a:blip>
          <a:stretch>
            <a:fillRect/>
          </a:stretch>
        </p:blipFill>
        <p:spPr>
          <a:xfrm>
            <a:off x="4187372" y="1019677"/>
            <a:ext cx="7438571" cy="5838323"/>
          </a:xfrm>
          <a:prstGeom prst="rect">
            <a:avLst/>
          </a:prstGeom>
        </p:spPr>
      </p:pic>
      <p:pic>
        <p:nvPicPr>
          <p:cNvPr id="12" name="Picture 123"/>
          <p:cNvPicPr/>
          <p:nvPr/>
        </p:nvPicPr>
        <p:blipFill>
          <a:blip r:embed="rId4">
            <a:extLst>
              <a:ext uri="{28A0092B-C50C-407E-A947-70E740481C1C}">
                <a14:useLocalDpi xmlns:a14="http://schemas.microsoft.com/office/drawing/2010/main" val="0"/>
              </a:ext>
            </a:extLst>
          </a:blip>
          <a:stretch>
            <a:fillRect/>
          </a:stretch>
        </p:blipFill>
        <p:spPr>
          <a:xfrm>
            <a:off x="5138058" y="767749"/>
            <a:ext cx="6487886" cy="6090251"/>
          </a:xfrm>
          <a:prstGeom prst="rect">
            <a:avLst/>
          </a:prstGeom>
        </p:spPr>
      </p:pic>
      <p:pic>
        <p:nvPicPr>
          <p:cNvPr id="13" name="Picture 124"/>
          <p:cNvPicPr/>
          <p:nvPr/>
        </p:nvPicPr>
        <p:blipFill>
          <a:blip r:embed="rId5">
            <a:extLst>
              <a:ext uri="{28A0092B-C50C-407E-A947-70E740481C1C}">
                <a14:useLocalDpi xmlns:a14="http://schemas.microsoft.com/office/drawing/2010/main" val="0"/>
              </a:ext>
            </a:extLst>
          </a:blip>
          <a:stretch>
            <a:fillRect/>
          </a:stretch>
        </p:blipFill>
        <p:spPr>
          <a:xfrm>
            <a:off x="5500915" y="1019678"/>
            <a:ext cx="6691086" cy="5889628"/>
          </a:xfrm>
          <a:prstGeom prst="rect">
            <a:avLst/>
          </a:prstGeom>
        </p:spPr>
      </p:pic>
    </p:spTree>
    <p:extLst>
      <p:ext uri="{BB962C8B-B14F-4D97-AF65-F5344CB8AC3E}">
        <p14:creationId xmlns:p14="http://schemas.microsoft.com/office/powerpoint/2010/main" val="1025275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pic>
        <p:nvPicPr>
          <p:cNvPr id="3" name="Picture 2"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1228910"/>
            <a:ext cx="7968452" cy="5629090"/>
          </a:xfrm>
          <a:prstGeom prst="rect">
            <a:avLst/>
          </a:prstGeom>
        </p:spPr>
      </p:pic>
    </p:spTree>
    <p:extLst>
      <p:ext uri="{BB962C8B-B14F-4D97-AF65-F5344CB8AC3E}">
        <p14:creationId xmlns:p14="http://schemas.microsoft.com/office/powerpoint/2010/main" val="149199627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95" y="477595"/>
            <a:ext cx="8229600" cy="710351"/>
          </a:xfrm>
        </p:spPr>
        <p:txBody>
          <a:bodyPr/>
          <a:lstStyle/>
          <a:p>
            <a:r>
              <a:rPr lang="es-EC" dirty="0" smtClean="0"/>
              <a:t>Escenario de Prueba Normal - Análisis</a:t>
            </a:r>
            <a:endParaRPr lang="es-EC" dirty="0"/>
          </a:p>
        </p:txBody>
      </p:sp>
      <p:sp>
        <p:nvSpPr>
          <p:cNvPr id="5" name="Title 1"/>
          <p:cNvSpPr txBox="1">
            <a:spLocks/>
          </p:cNvSpPr>
          <p:nvPr/>
        </p:nvSpPr>
        <p:spPr>
          <a:xfrm>
            <a:off x="1041509" y="1077144"/>
            <a:ext cx="1338833"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ETAPA </a:t>
            </a:r>
            <a:r>
              <a:rPr lang="es-EC" sz="2400" dirty="0"/>
              <a:t>3</a:t>
            </a:r>
          </a:p>
        </p:txBody>
      </p:sp>
      <p:sp>
        <p:nvSpPr>
          <p:cNvPr id="6" name="2 Marcador de contenido"/>
          <p:cNvSpPr>
            <a:spLocks noGrp="1"/>
          </p:cNvSpPr>
          <p:nvPr>
            <p:ph idx="1"/>
          </p:nvPr>
        </p:nvSpPr>
        <p:spPr>
          <a:xfrm>
            <a:off x="2452920" y="1506843"/>
            <a:ext cx="3947886" cy="668677"/>
          </a:xfrm>
        </p:spPr>
        <p:txBody>
          <a:bodyPr>
            <a:noAutofit/>
          </a:bodyPr>
          <a:lstStyle/>
          <a:p>
            <a:r>
              <a:rPr lang="en-US" sz="2200" dirty="0" err="1" smtClean="0"/>
              <a:t>Validacion</a:t>
            </a:r>
            <a:r>
              <a:rPr lang="en-US" sz="2200" dirty="0" smtClean="0"/>
              <a:t> de </a:t>
            </a:r>
            <a:r>
              <a:rPr lang="en-US" sz="2200" dirty="0" err="1" smtClean="0"/>
              <a:t>credenciales</a:t>
            </a:r>
            <a:endParaRPr lang="en-US" sz="2200" dirty="0" smtClean="0"/>
          </a:p>
        </p:txBody>
      </p:sp>
      <p:sp>
        <p:nvSpPr>
          <p:cNvPr id="7" name="Title 1"/>
          <p:cNvSpPr txBox="1">
            <a:spLocks/>
          </p:cNvSpPr>
          <p:nvPr/>
        </p:nvSpPr>
        <p:spPr>
          <a:xfrm>
            <a:off x="722195" y="3052182"/>
            <a:ext cx="1338833"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ETAPA </a:t>
            </a:r>
            <a:r>
              <a:rPr lang="es-EC" sz="2400" dirty="0"/>
              <a:t>3</a:t>
            </a:r>
          </a:p>
        </p:txBody>
      </p:sp>
      <p:sp>
        <p:nvSpPr>
          <p:cNvPr id="8" name="7 Abrir llave"/>
          <p:cNvSpPr/>
          <p:nvPr/>
        </p:nvSpPr>
        <p:spPr>
          <a:xfrm>
            <a:off x="2104571" y="1538514"/>
            <a:ext cx="377372" cy="4433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2 Marcador de contenido"/>
          <p:cNvSpPr txBox="1">
            <a:spLocks/>
          </p:cNvSpPr>
          <p:nvPr/>
        </p:nvSpPr>
        <p:spPr>
          <a:xfrm>
            <a:off x="2481943" y="2285668"/>
            <a:ext cx="4245433" cy="516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Intercambio</a:t>
            </a:r>
            <a:r>
              <a:rPr lang="en-US" sz="2200" dirty="0" smtClean="0"/>
              <a:t> de </a:t>
            </a:r>
            <a:r>
              <a:rPr lang="en-US" sz="2200" dirty="0" err="1" smtClean="0"/>
              <a:t>certificados</a:t>
            </a:r>
            <a:endParaRPr lang="en-US" sz="2200" dirty="0" smtClean="0"/>
          </a:p>
        </p:txBody>
      </p:sp>
      <p:sp>
        <p:nvSpPr>
          <p:cNvPr id="11" name="2 Marcador de contenido"/>
          <p:cNvSpPr txBox="1">
            <a:spLocks/>
          </p:cNvSpPr>
          <p:nvPr/>
        </p:nvSpPr>
        <p:spPr>
          <a:xfrm>
            <a:off x="2293257" y="4638324"/>
            <a:ext cx="4129324" cy="510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smtClean="0"/>
              <a:t>Se </a:t>
            </a:r>
            <a:r>
              <a:rPr lang="en-US" sz="2200" dirty="0" err="1" smtClean="0"/>
              <a:t>intercambia</a:t>
            </a:r>
            <a:r>
              <a:rPr lang="en-US" sz="2200" dirty="0" smtClean="0"/>
              <a:t> 10 </a:t>
            </a:r>
            <a:r>
              <a:rPr lang="en-US" sz="2200" dirty="0" err="1" smtClean="0"/>
              <a:t>mensajes</a:t>
            </a:r>
            <a:endParaRPr lang="es-ES" sz="2200" dirty="0"/>
          </a:p>
        </p:txBody>
      </p:sp>
      <p:sp>
        <p:nvSpPr>
          <p:cNvPr id="12" name="11 Abrir llave"/>
          <p:cNvSpPr/>
          <p:nvPr/>
        </p:nvSpPr>
        <p:spPr>
          <a:xfrm>
            <a:off x="6320981" y="3147168"/>
            <a:ext cx="377371" cy="36019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2 Marcador de contenido"/>
          <p:cNvSpPr txBox="1">
            <a:spLocks/>
          </p:cNvSpPr>
          <p:nvPr/>
        </p:nvSpPr>
        <p:spPr>
          <a:xfrm>
            <a:off x="6582241" y="3114106"/>
            <a:ext cx="3650330"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EAPOL  Start</a:t>
            </a:r>
          </a:p>
        </p:txBody>
      </p:sp>
      <p:sp>
        <p:nvSpPr>
          <p:cNvPr id="15" name="2 Marcador de contenido"/>
          <p:cNvSpPr txBox="1">
            <a:spLocks/>
          </p:cNvSpPr>
          <p:nvPr/>
        </p:nvSpPr>
        <p:spPr>
          <a:xfrm>
            <a:off x="6589508" y="3477472"/>
            <a:ext cx="3563246"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Request Identity</a:t>
            </a:r>
            <a:endParaRPr lang="en-US" sz="2000" dirty="0"/>
          </a:p>
        </p:txBody>
      </p:sp>
      <p:sp>
        <p:nvSpPr>
          <p:cNvPr id="16" name="2 Marcador de contenido"/>
          <p:cNvSpPr txBox="1">
            <a:spLocks/>
          </p:cNvSpPr>
          <p:nvPr/>
        </p:nvSpPr>
        <p:spPr>
          <a:xfrm>
            <a:off x="6582241" y="3840839"/>
            <a:ext cx="3650330"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Response </a:t>
            </a:r>
            <a:r>
              <a:rPr lang="en-US" sz="2000" dirty="0"/>
              <a:t>Identity</a:t>
            </a:r>
          </a:p>
        </p:txBody>
      </p:sp>
      <p:sp>
        <p:nvSpPr>
          <p:cNvPr id="17" name="2 Marcador de contenido"/>
          <p:cNvSpPr txBox="1">
            <a:spLocks/>
          </p:cNvSpPr>
          <p:nvPr/>
        </p:nvSpPr>
        <p:spPr>
          <a:xfrm>
            <a:off x="6582241" y="4204767"/>
            <a:ext cx="3563246"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Request Start PEAP </a:t>
            </a:r>
            <a:endParaRPr lang="en-US" sz="2000" dirty="0"/>
          </a:p>
        </p:txBody>
      </p:sp>
      <p:sp>
        <p:nvSpPr>
          <p:cNvPr id="14" name="2 Marcador de contenido"/>
          <p:cNvSpPr txBox="1">
            <a:spLocks/>
          </p:cNvSpPr>
          <p:nvPr/>
        </p:nvSpPr>
        <p:spPr>
          <a:xfrm>
            <a:off x="2467429" y="1890784"/>
            <a:ext cx="5529942" cy="516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Negociación</a:t>
            </a:r>
            <a:r>
              <a:rPr lang="en-US" sz="2200" dirty="0" smtClean="0"/>
              <a:t> de </a:t>
            </a:r>
            <a:r>
              <a:rPr lang="en-US" sz="2200" dirty="0" err="1" smtClean="0"/>
              <a:t>tipo</a:t>
            </a:r>
            <a:r>
              <a:rPr lang="en-US" sz="2200" dirty="0" smtClean="0"/>
              <a:t> de </a:t>
            </a:r>
            <a:r>
              <a:rPr lang="en-US" sz="2200" dirty="0" err="1" smtClean="0"/>
              <a:t>autenciación</a:t>
            </a:r>
            <a:endParaRPr lang="en-US" sz="2200" dirty="0"/>
          </a:p>
        </p:txBody>
      </p:sp>
      <p:sp>
        <p:nvSpPr>
          <p:cNvPr id="18" name="2 Marcador de contenido"/>
          <p:cNvSpPr txBox="1">
            <a:spLocks/>
          </p:cNvSpPr>
          <p:nvPr/>
        </p:nvSpPr>
        <p:spPr>
          <a:xfrm>
            <a:off x="2481943" y="2630891"/>
            <a:ext cx="5529942" cy="5162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err="1" smtClean="0"/>
              <a:t>Establecimiento</a:t>
            </a:r>
            <a:r>
              <a:rPr lang="en-US" sz="2200" dirty="0" smtClean="0"/>
              <a:t> de </a:t>
            </a:r>
            <a:r>
              <a:rPr lang="en-US" sz="2200" dirty="0" err="1" smtClean="0"/>
              <a:t>tunel</a:t>
            </a:r>
            <a:r>
              <a:rPr lang="en-US" sz="2200" dirty="0" smtClean="0"/>
              <a:t> </a:t>
            </a:r>
            <a:r>
              <a:rPr lang="en-US" sz="2200" dirty="0" err="1" smtClean="0"/>
              <a:t>seguro</a:t>
            </a:r>
            <a:endParaRPr lang="en-US" sz="2200" dirty="0" smtClean="0"/>
          </a:p>
        </p:txBody>
      </p:sp>
      <p:sp>
        <p:nvSpPr>
          <p:cNvPr id="19" name="2 Marcador de contenido"/>
          <p:cNvSpPr txBox="1">
            <a:spLocks/>
          </p:cNvSpPr>
          <p:nvPr/>
        </p:nvSpPr>
        <p:spPr>
          <a:xfrm>
            <a:off x="6582240" y="4559101"/>
            <a:ext cx="3650330"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Response Client Hello</a:t>
            </a:r>
          </a:p>
        </p:txBody>
      </p:sp>
      <p:sp>
        <p:nvSpPr>
          <p:cNvPr id="20" name="2 Marcador de contenido"/>
          <p:cNvSpPr txBox="1">
            <a:spLocks/>
          </p:cNvSpPr>
          <p:nvPr/>
        </p:nvSpPr>
        <p:spPr>
          <a:xfrm>
            <a:off x="6589507" y="4907953"/>
            <a:ext cx="3563246"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Request Certificate</a:t>
            </a:r>
            <a:endParaRPr lang="en-US" sz="2000" dirty="0"/>
          </a:p>
        </p:txBody>
      </p:sp>
      <p:sp>
        <p:nvSpPr>
          <p:cNvPr id="21" name="2 Marcador de contenido"/>
          <p:cNvSpPr txBox="1">
            <a:spLocks/>
          </p:cNvSpPr>
          <p:nvPr/>
        </p:nvSpPr>
        <p:spPr>
          <a:xfrm>
            <a:off x="6582239" y="5285834"/>
            <a:ext cx="4274447"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Response TLS Key Exchange</a:t>
            </a:r>
          </a:p>
        </p:txBody>
      </p:sp>
      <p:sp>
        <p:nvSpPr>
          <p:cNvPr id="22" name="2 Marcador de contenido"/>
          <p:cNvSpPr txBox="1">
            <a:spLocks/>
          </p:cNvSpPr>
          <p:nvPr/>
        </p:nvSpPr>
        <p:spPr>
          <a:xfrm>
            <a:off x="6582240" y="5635248"/>
            <a:ext cx="4100274"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Request Cipher complete</a:t>
            </a:r>
            <a:endParaRPr lang="en-US" sz="2000" dirty="0"/>
          </a:p>
        </p:txBody>
      </p:sp>
      <p:sp>
        <p:nvSpPr>
          <p:cNvPr id="25" name="2 Marcador de contenido"/>
          <p:cNvSpPr txBox="1">
            <a:spLocks/>
          </p:cNvSpPr>
          <p:nvPr/>
        </p:nvSpPr>
        <p:spPr>
          <a:xfrm>
            <a:off x="6582241" y="5971658"/>
            <a:ext cx="3650330"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Response PEAP</a:t>
            </a:r>
          </a:p>
        </p:txBody>
      </p:sp>
      <p:sp>
        <p:nvSpPr>
          <p:cNvPr id="26" name="2 Marcador de contenido"/>
          <p:cNvSpPr txBox="1">
            <a:spLocks/>
          </p:cNvSpPr>
          <p:nvPr/>
        </p:nvSpPr>
        <p:spPr>
          <a:xfrm>
            <a:off x="6582241" y="6306558"/>
            <a:ext cx="3563246"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Success</a:t>
            </a:r>
            <a:endParaRPr lang="en-US" sz="2000" dirty="0"/>
          </a:p>
        </p:txBody>
      </p:sp>
    </p:spTree>
    <p:extLst>
      <p:ext uri="{BB962C8B-B14F-4D97-AF65-F5344CB8AC3E}">
        <p14:creationId xmlns:p14="http://schemas.microsoft.com/office/powerpoint/2010/main" val="3005653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 calcmode="lin" valueType="num">
                                      <p:cBhvr additive="base">
                                        <p:cTn id="6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animBg="1"/>
      <p:bldP spid="10" grpId="0"/>
      <p:bldP spid="11" grpId="0"/>
      <p:bldP spid="12" grpId="0" animBg="1"/>
      <p:bldP spid="17" grpId="0"/>
      <p:bldP spid="14" grpId="0"/>
      <p:bldP spid="18" grpId="0"/>
      <p:bldP spid="19" grpId="0"/>
      <p:bldP spid="20" grpId="0"/>
      <p:bldP spid="21" grpId="0"/>
      <p:bldP spid="22"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6195" y="477595"/>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mtClean="0"/>
              <a:t>Escenario de Prueba Normal - Análisis</a:t>
            </a:r>
            <a:endParaRPr lang="es-EC" dirty="0"/>
          </a:p>
        </p:txBody>
      </p:sp>
      <p:sp>
        <p:nvSpPr>
          <p:cNvPr id="5" name="Title 1"/>
          <p:cNvSpPr txBox="1">
            <a:spLocks/>
          </p:cNvSpPr>
          <p:nvPr/>
        </p:nvSpPr>
        <p:spPr>
          <a:xfrm>
            <a:off x="1041509" y="1187946"/>
            <a:ext cx="4049486"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Validación de credenciales</a:t>
            </a:r>
            <a:endParaRPr lang="es-EC" sz="2400" dirty="0"/>
          </a:p>
        </p:txBody>
      </p:sp>
      <p:sp>
        <p:nvSpPr>
          <p:cNvPr id="6" name="2 Marcador de contenido"/>
          <p:cNvSpPr txBox="1">
            <a:spLocks/>
          </p:cNvSpPr>
          <p:nvPr/>
        </p:nvSpPr>
        <p:spPr>
          <a:xfrm>
            <a:off x="1041509" y="1893870"/>
            <a:ext cx="3650330" cy="8928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EAPOL  Start</a:t>
            </a:r>
          </a:p>
          <a:p>
            <a:pPr marL="0" indent="0">
              <a:buNone/>
            </a:pPr>
            <a:r>
              <a:rPr lang="en-US" sz="2000" dirty="0" smtClean="0"/>
              <a:t>- </a:t>
            </a:r>
            <a:r>
              <a:rPr lang="en-US" sz="2000" dirty="0" err="1" smtClean="0"/>
              <a:t>Solicita</a:t>
            </a:r>
            <a:r>
              <a:rPr lang="en-US" sz="2000" dirty="0" smtClean="0"/>
              <a:t> </a:t>
            </a:r>
            <a:r>
              <a:rPr lang="en-US" sz="2000" dirty="0" err="1" smtClean="0"/>
              <a:t>iniciar</a:t>
            </a:r>
            <a:r>
              <a:rPr lang="en-US" sz="2000" dirty="0" smtClean="0"/>
              <a:t> </a:t>
            </a:r>
            <a:r>
              <a:rPr lang="en-US" sz="2000" dirty="0" err="1" smtClean="0"/>
              <a:t>conexión</a:t>
            </a:r>
            <a:r>
              <a:rPr lang="en-US" sz="2000" dirty="0" smtClean="0"/>
              <a:t> </a:t>
            </a:r>
          </a:p>
        </p:txBody>
      </p:sp>
      <p:sp>
        <p:nvSpPr>
          <p:cNvPr id="7" name="2 Marcador de contenido"/>
          <p:cNvSpPr txBox="1">
            <a:spLocks/>
          </p:cNvSpPr>
          <p:nvPr/>
        </p:nvSpPr>
        <p:spPr>
          <a:xfrm>
            <a:off x="1085051" y="3026592"/>
            <a:ext cx="4005944"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Request Identity</a:t>
            </a:r>
          </a:p>
          <a:p>
            <a:pPr marL="0" indent="0">
              <a:buNone/>
            </a:pPr>
            <a:r>
              <a:rPr lang="en-US" sz="2000" dirty="0" smtClean="0"/>
              <a:t>- </a:t>
            </a:r>
            <a:r>
              <a:rPr lang="en-US" sz="2000" dirty="0" err="1" smtClean="0"/>
              <a:t>Envia</a:t>
            </a:r>
            <a:r>
              <a:rPr lang="en-US" sz="2000" dirty="0" smtClean="0"/>
              <a:t> </a:t>
            </a:r>
            <a:r>
              <a:rPr lang="en-US" sz="2000" dirty="0" err="1" smtClean="0"/>
              <a:t>identidad</a:t>
            </a:r>
            <a:r>
              <a:rPr lang="en-US" sz="2000" dirty="0" smtClean="0"/>
              <a:t> del </a:t>
            </a:r>
            <a:r>
              <a:rPr lang="en-US" sz="2000" dirty="0" err="1" smtClean="0"/>
              <a:t>usuario</a:t>
            </a:r>
            <a:endParaRPr lang="en-US" sz="2000" dirty="0"/>
          </a:p>
        </p:txBody>
      </p:sp>
      <p:sp>
        <p:nvSpPr>
          <p:cNvPr id="8" name="2 Marcador de contenido"/>
          <p:cNvSpPr txBox="1">
            <a:spLocks/>
          </p:cNvSpPr>
          <p:nvPr/>
        </p:nvSpPr>
        <p:spPr>
          <a:xfrm>
            <a:off x="1041509" y="4231689"/>
            <a:ext cx="4049486"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Response Identity</a:t>
            </a:r>
          </a:p>
          <a:p>
            <a:pPr marL="0" indent="0">
              <a:buNone/>
            </a:pPr>
            <a:r>
              <a:rPr lang="en-US" sz="2000" dirty="0" smtClean="0"/>
              <a:t>- </a:t>
            </a:r>
            <a:r>
              <a:rPr lang="en-US" sz="2000" dirty="0" err="1" smtClean="0"/>
              <a:t>Acepta</a:t>
            </a:r>
            <a:r>
              <a:rPr lang="en-US" sz="2000" dirty="0" smtClean="0"/>
              <a:t> o </a:t>
            </a:r>
            <a:r>
              <a:rPr lang="en-US" sz="2000" dirty="0" err="1" smtClean="0"/>
              <a:t>Rechaza</a:t>
            </a:r>
            <a:r>
              <a:rPr lang="en-US" sz="2000" dirty="0" smtClean="0"/>
              <a:t> </a:t>
            </a:r>
            <a:r>
              <a:rPr lang="en-US" sz="2000" dirty="0" err="1" smtClean="0"/>
              <a:t>conexión</a:t>
            </a:r>
            <a:endParaRPr lang="en-US" sz="2000" dirty="0"/>
          </a:p>
        </p:txBody>
      </p:sp>
      <p:pic>
        <p:nvPicPr>
          <p:cNvPr id="9" name="8 Imagen"/>
          <p:cNvPicPr/>
          <p:nvPr/>
        </p:nvPicPr>
        <p:blipFill rotWithShape="1">
          <a:blip r:embed="rId2"/>
          <a:srcRect l="20674" t="23382" r="14490" b="15865"/>
          <a:stretch/>
        </p:blipFill>
        <p:spPr bwMode="auto">
          <a:xfrm>
            <a:off x="5090994" y="1893870"/>
            <a:ext cx="6186605" cy="4517018"/>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3"/>
          <a:srcRect l="17539" t="25717" r="21444" b="11765"/>
          <a:stretch/>
        </p:blipFill>
        <p:spPr bwMode="auto">
          <a:xfrm>
            <a:off x="5409901" y="2228207"/>
            <a:ext cx="6332156" cy="4439577"/>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4"/>
          <a:srcRect l="26551" t="33158" r="23593" b="13454"/>
          <a:stretch/>
        </p:blipFill>
        <p:spPr bwMode="auto">
          <a:xfrm>
            <a:off x="5878286" y="2519059"/>
            <a:ext cx="6313714" cy="43389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1338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6195" y="477595"/>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Escenario de Prueba Normal - Análisis</a:t>
            </a:r>
            <a:endParaRPr lang="es-EC" dirty="0"/>
          </a:p>
        </p:txBody>
      </p:sp>
      <p:sp>
        <p:nvSpPr>
          <p:cNvPr id="5" name="Title 1"/>
          <p:cNvSpPr txBox="1">
            <a:spLocks/>
          </p:cNvSpPr>
          <p:nvPr/>
        </p:nvSpPr>
        <p:spPr>
          <a:xfrm>
            <a:off x="1041507" y="1183519"/>
            <a:ext cx="5010949" cy="7103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Negociación de tipo de autenticación</a:t>
            </a:r>
            <a:endParaRPr lang="es-EC" sz="2400" dirty="0"/>
          </a:p>
        </p:txBody>
      </p:sp>
      <p:sp>
        <p:nvSpPr>
          <p:cNvPr id="12" name="2 Marcador de contenido"/>
          <p:cNvSpPr txBox="1">
            <a:spLocks/>
          </p:cNvSpPr>
          <p:nvPr/>
        </p:nvSpPr>
        <p:spPr>
          <a:xfrm>
            <a:off x="976195" y="1830386"/>
            <a:ext cx="3563246"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endParaRPr lang="es-ES" sz="2000" dirty="0"/>
          </a:p>
        </p:txBody>
      </p:sp>
      <p:sp>
        <p:nvSpPr>
          <p:cNvPr id="13" name="2 Marcador de contenido"/>
          <p:cNvSpPr txBox="1">
            <a:spLocks/>
          </p:cNvSpPr>
          <p:nvPr/>
        </p:nvSpPr>
        <p:spPr>
          <a:xfrm>
            <a:off x="976193" y="3084605"/>
            <a:ext cx="4626321"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Response Client Hello</a:t>
            </a:r>
          </a:p>
          <a:p>
            <a:pPr marL="0" indent="0">
              <a:buNone/>
            </a:pPr>
            <a:r>
              <a:rPr lang="en-US" sz="2000" dirty="0" smtClean="0"/>
              <a:t>- </a:t>
            </a:r>
            <a:r>
              <a:rPr lang="en-US" sz="2000" dirty="0" err="1" smtClean="0"/>
              <a:t>Responde</a:t>
            </a:r>
            <a:r>
              <a:rPr lang="en-US" sz="2000" dirty="0" smtClean="0"/>
              <a:t> para </a:t>
            </a:r>
            <a:r>
              <a:rPr lang="en-US" sz="2000" dirty="0" err="1" smtClean="0"/>
              <a:t>establecer</a:t>
            </a:r>
            <a:r>
              <a:rPr lang="en-US" sz="2000" dirty="0" smtClean="0"/>
              <a:t>  canal TLS</a:t>
            </a:r>
          </a:p>
        </p:txBody>
      </p:sp>
      <p:pic>
        <p:nvPicPr>
          <p:cNvPr id="14" name="0 Imagen"/>
          <p:cNvPicPr/>
          <p:nvPr/>
        </p:nvPicPr>
        <p:blipFill rotWithShape="1">
          <a:blip r:embed="rId2">
            <a:extLst>
              <a:ext uri="{28A0092B-C50C-407E-A947-70E740481C1C}">
                <a14:useLocalDpi xmlns:a14="http://schemas.microsoft.com/office/drawing/2010/main" val="0"/>
              </a:ext>
            </a:extLst>
          </a:blip>
          <a:srcRect l="3534" t="15791" r="27283" b="11525"/>
          <a:stretch/>
        </p:blipFill>
        <p:spPr bwMode="auto">
          <a:xfrm>
            <a:off x="5602514" y="1622210"/>
            <a:ext cx="6473372" cy="4938247"/>
          </a:xfrm>
          <a:prstGeom prst="rect">
            <a:avLst/>
          </a:prstGeom>
          <a:ln>
            <a:noFill/>
          </a:ln>
          <a:extLst>
            <a:ext uri="{53640926-AAD7-44d8-BBD7-CCE9431645EC}">
              <a14:shadowObscured xmlns:a14="http://schemas.microsoft.com/office/drawing/2010/main"/>
            </a:ext>
          </a:extLst>
        </p:spPr>
      </p:pic>
      <p:pic>
        <p:nvPicPr>
          <p:cNvPr id="15" name="0 Imagen"/>
          <p:cNvPicPr/>
          <p:nvPr/>
        </p:nvPicPr>
        <p:blipFill rotWithShape="1">
          <a:blip r:embed="rId3">
            <a:extLst>
              <a:ext uri="{28A0092B-C50C-407E-A947-70E740481C1C}">
                <a14:useLocalDpi xmlns:a14="http://schemas.microsoft.com/office/drawing/2010/main" val="0"/>
              </a:ext>
            </a:extLst>
          </a:blip>
          <a:srcRect l="3470" t="16434" r="36081" b="11142"/>
          <a:stretch/>
        </p:blipFill>
        <p:spPr bwMode="auto">
          <a:xfrm>
            <a:off x="5846626" y="1893870"/>
            <a:ext cx="6345374" cy="4840759"/>
          </a:xfrm>
          <a:prstGeom prst="rect">
            <a:avLst/>
          </a:prstGeom>
          <a:ln>
            <a:noFill/>
          </a:ln>
          <a:extLst>
            <a:ext uri="{53640926-AAD7-44d8-BBD7-CCE9431645EC}">
              <a14:shadowObscured xmlns:a14="http://schemas.microsoft.com/office/drawing/2010/main"/>
            </a:ext>
          </a:extLst>
        </p:spPr>
      </p:pic>
      <p:sp>
        <p:nvSpPr>
          <p:cNvPr id="16" name="2 Marcador de contenido"/>
          <p:cNvSpPr txBox="1">
            <a:spLocks/>
          </p:cNvSpPr>
          <p:nvPr/>
        </p:nvSpPr>
        <p:spPr>
          <a:xfrm>
            <a:off x="976192" y="1893870"/>
            <a:ext cx="4626321"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request Start PEAP</a:t>
            </a:r>
          </a:p>
          <a:p>
            <a:pPr marL="0" indent="0">
              <a:buNone/>
            </a:pPr>
            <a:r>
              <a:rPr lang="en-US" sz="2000" dirty="0" smtClean="0"/>
              <a:t>- </a:t>
            </a:r>
            <a:r>
              <a:rPr lang="en-US" sz="2000" dirty="0" err="1" smtClean="0"/>
              <a:t>Mensaje</a:t>
            </a:r>
            <a:r>
              <a:rPr lang="en-US" sz="2000" dirty="0" smtClean="0"/>
              <a:t> para </a:t>
            </a:r>
            <a:r>
              <a:rPr lang="en-US" sz="2000" dirty="0" err="1" smtClean="0"/>
              <a:t>empezar</a:t>
            </a:r>
            <a:r>
              <a:rPr lang="en-US" sz="2000" dirty="0" smtClean="0"/>
              <a:t> </a:t>
            </a:r>
            <a:r>
              <a:rPr lang="en-US" sz="2000" dirty="0" err="1" smtClean="0"/>
              <a:t>negociación</a:t>
            </a:r>
            <a:r>
              <a:rPr lang="en-US" sz="2000" dirty="0" smtClean="0"/>
              <a:t> del canal</a:t>
            </a:r>
          </a:p>
        </p:txBody>
      </p:sp>
    </p:spTree>
    <p:extLst>
      <p:ext uri="{BB962C8B-B14F-4D97-AF65-F5344CB8AC3E}">
        <p14:creationId xmlns:p14="http://schemas.microsoft.com/office/powerpoint/2010/main" val="2353311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p:bldP spid="1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6195" y="477595"/>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Escenario de Prueba Normal - Análisis</a:t>
            </a:r>
            <a:endParaRPr lang="es-EC" dirty="0"/>
          </a:p>
        </p:txBody>
      </p:sp>
      <p:sp>
        <p:nvSpPr>
          <p:cNvPr id="5" name="Title 1"/>
          <p:cNvSpPr txBox="1">
            <a:spLocks/>
          </p:cNvSpPr>
          <p:nvPr/>
        </p:nvSpPr>
        <p:spPr>
          <a:xfrm>
            <a:off x="1041509" y="1187946"/>
            <a:ext cx="4049486"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Intercambio de certificados</a:t>
            </a:r>
            <a:endParaRPr lang="es-EC" sz="2400" dirty="0"/>
          </a:p>
        </p:txBody>
      </p:sp>
      <p:sp>
        <p:nvSpPr>
          <p:cNvPr id="12" name="2 Marcador de contenido"/>
          <p:cNvSpPr txBox="1">
            <a:spLocks/>
          </p:cNvSpPr>
          <p:nvPr/>
        </p:nvSpPr>
        <p:spPr>
          <a:xfrm>
            <a:off x="823815" y="2063153"/>
            <a:ext cx="5098013"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Request Certificate</a:t>
            </a:r>
          </a:p>
          <a:p>
            <a:pPr marL="0" indent="0">
              <a:buNone/>
            </a:pPr>
            <a:r>
              <a:rPr lang="en-US" sz="2000" dirty="0" smtClean="0"/>
              <a:t>- Se </a:t>
            </a:r>
            <a:r>
              <a:rPr lang="en-US" sz="2000" dirty="0" err="1" smtClean="0"/>
              <a:t>envía</a:t>
            </a:r>
            <a:r>
              <a:rPr lang="en-US" sz="2000" dirty="0" smtClean="0"/>
              <a:t> el </a:t>
            </a:r>
            <a:r>
              <a:rPr lang="en-US" sz="2000" dirty="0" err="1" smtClean="0"/>
              <a:t>certificado</a:t>
            </a:r>
            <a:r>
              <a:rPr lang="en-US" sz="2000" dirty="0" smtClean="0"/>
              <a:t> </a:t>
            </a:r>
            <a:r>
              <a:rPr lang="en-US" sz="2000" dirty="0" err="1" smtClean="0"/>
              <a:t>desde</a:t>
            </a:r>
            <a:r>
              <a:rPr lang="en-US" sz="2000" dirty="0" smtClean="0"/>
              <a:t> el </a:t>
            </a:r>
            <a:r>
              <a:rPr lang="en-US" sz="2000" dirty="0" err="1" smtClean="0"/>
              <a:t>servidor</a:t>
            </a:r>
            <a:endParaRPr lang="en-US" sz="2000" dirty="0"/>
          </a:p>
        </p:txBody>
      </p:sp>
      <p:sp>
        <p:nvSpPr>
          <p:cNvPr id="13" name="2 Marcador de contenido"/>
          <p:cNvSpPr txBox="1">
            <a:spLocks/>
          </p:cNvSpPr>
          <p:nvPr/>
        </p:nvSpPr>
        <p:spPr>
          <a:xfrm>
            <a:off x="816547" y="3182233"/>
            <a:ext cx="5860024"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Response TLS Key Exchange</a:t>
            </a:r>
          </a:p>
          <a:p>
            <a:pPr marL="0" indent="0">
              <a:buNone/>
            </a:pPr>
            <a:r>
              <a:rPr lang="en-US" sz="2000" dirty="0" smtClean="0"/>
              <a:t>- </a:t>
            </a:r>
            <a:r>
              <a:rPr lang="en-US" sz="2000" dirty="0" err="1" smtClean="0"/>
              <a:t>Envía</a:t>
            </a:r>
            <a:r>
              <a:rPr lang="en-US" sz="2000" dirty="0" smtClean="0"/>
              <a:t> </a:t>
            </a:r>
            <a:r>
              <a:rPr lang="en-US" sz="2000" dirty="0" err="1" smtClean="0"/>
              <a:t>su</a:t>
            </a:r>
            <a:r>
              <a:rPr lang="en-US" sz="2000" dirty="0" smtClean="0"/>
              <a:t> </a:t>
            </a:r>
            <a:r>
              <a:rPr lang="en-US" sz="2000" dirty="0" err="1" smtClean="0"/>
              <a:t>certificado</a:t>
            </a:r>
            <a:r>
              <a:rPr lang="en-US" sz="2000" dirty="0" smtClean="0"/>
              <a:t> con la clave </a:t>
            </a:r>
            <a:r>
              <a:rPr lang="en-US" sz="2000" dirty="0" err="1" smtClean="0"/>
              <a:t>encriptada</a:t>
            </a:r>
            <a:endParaRPr lang="en-US" sz="2000" dirty="0" smtClean="0"/>
          </a:p>
        </p:txBody>
      </p:sp>
      <p:sp>
        <p:nvSpPr>
          <p:cNvPr id="14" name="2 Marcador de contenido"/>
          <p:cNvSpPr txBox="1">
            <a:spLocks/>
          </p:cNvSpPr>
          <p:nvPr/>
        </p:nvSpPr>
        <p:spPr>
          <a:xfrm>
            <a:off x="816547" y="4361594"/>
            <a:ext cx="4844024"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Request Cipher complete</a:t>
            </a:r>
          </a:p>
          <a:p>
            <a:pPr marL="0" indent="0">
              <a:buNone/>
            </a:pPr>
            <a:r>
              <a:rPr lang="en-US" sz="2000" dirty="0" smtClean="0"/>
              <a:t>- </a:t>
            </a:r>
            <a:r>
              <a:rPr lang="en-US" sz="2000" dirty="0" err="1" smtClean="0"/>
              <a:t>Confirmación</a:t>
            </a:r>
            <a:r>
              <a:rPr lang="en-US" sz="2000" dirty="0" smtClean="0"/>
              <a:t> para </a:t>
            </a:r>
            <a:r>
              <a:rPr lang="en-US" sz="2000" dirty="0" err="1" smtClean="0"/>
              <a:t>establecer</a:t>
            </a:r>
            <a:r>
              <a:rPr lang="en-US" sz="2000" dirty="0" smtClean="0"/>
              <a:t> el canal</a:t>
            </a:r>
            <a:endParaRPr lang="en-US" sz="2000" dirty="0"/>
          </a:p>
        </p:txBody>
      </p:sp>
      <p:pic>
        <p:nvPicPr>
          <p:cNvPr id="15" name="0 Imagen"/>
          <p:cNvPicPr/>
          <p:nvPr/>
        </p:nvPicPr>
        <p:blipFill rotWithShape="1">
          <a:blip r:embed="rId2">
            <a:extLst>
              <a:ext uri="{28A0092B-C50C-407E-A947-70E740481C1C}">
                <a14:useLocalDpi xmlns:a14="http://schemas.microsoft.com/office/drawing/2010/main" val="0"/>
              </a:ext>
            </a:extLst>
          </a:blip>
          <a:srcRect l="3990" t="16569" r="46128" b="11394"/>
          <a:stretch/>
        </p:blipFill>
        <p:spPr bwMode="auto">
          <a:xfrm>
            <a:off x="6128838" y="1386840"/>
            <a:ext cx="6063162" cy="5471160"/>
          </a:xfrm>
          <a:prstGeom prst="rect">
            <a:avLst/>
          </a:prstGeom>
          <a:ln>
            <a:noFill/>
          </a:ln>
          <a:extLst>
            <a:ext uri="{53640926-AAD7-44d8-BBD7-CCE9431645EC}">
              <a14:shadowObscured xmlns:a14="http://schemas.microsoft.com/office/drawing/2010/main"/>
            </a:ext>
          </a:extLst>
        </p:spPr>
      </p:pic>
      <p:pic>
        <p:nvPicPr>
          <p:cNvPr id="16" name="0 Imagen"/>
          <p:cNvPicPr/>
          <p:nvPr/>
        </p:nvPicPr>
        <p:blipFill rotWithShape="1">
          <a:blip r:embed="rId3">
            <a:extLst>
              <a:ext uri="{28A0092B-C50C-407E-A947-70E740481C1C}">
                <a14:useLocalDpi xmlns:a14="http://schemas.microsoft.com/office/drawing/2010/main" val="0"/>
              </a:ext>
            </a:extLst>
          </a:blip>
          <a:srcRect l="3654" t="16434" r="28957" b="11142"/>
          <a:stretch/>
        </p:blipFill>
        <p:spPr bwMode="auto">
          <a:xfrm>
            <a:off x="6114325" y="1585001"/>
            <a:ext cx="6063162" cy="4133628"/>
          </a:xfrm>
          <a:prstGeom prst="rect">
            <a:avLst/>
          </a:prstGeom>
          <a:ln>
            <a:noFill/>
          </a:ln>
          <a:extLst>
            <a:ext uri="{53640926-AAD7-44d8-BBD7-CCE9431645EC}">
              <a14:shadowObscured xmlns:a14="http://schemas.microsoft.com/office/drawing/2010/main"/>
            </a:ext>
          </a:extLst>
        </p:spPr>
      </p:pic>
      <p:pic>
        <p:nvPicPr>
          <p:cNvPr id="17" name="0 Imagen"/>
          <p:cNvPicPr/>
          <p:nvPr/>
        </p:nvPicPr>
        <p:blipFill rotWithShape="1">
          <a:blip r:embed="rId4">
            <a:extLst>
              <a:ext uri="{28A0092B-C50C-407E-A947-70E740481C1C}">
                <a14:useLocalDpi xmlns:a14="http://schemas.microsoft.com/office/drawing/2010/main" val="0"/>
              </a:ext>
            </a:extLst>
          </a:blip>
          <a:srcRect l="4200" t="16434" r="22201" b="13370"/>
          <a:stretch/>
        </p:blipFill>
        <p:spPr bwMode="auto">
          <a:xfrm>
            <a:off x="6128839" y="1727239"/>
            <a:ext cx="6063162" cy="45429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7871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2" grpId="1"/>
      <p:bldP spid="13" grpId="0"/>
      <p:bldP spid="13" grpId="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sp>
        <p:nvSpPr>
          <p:cNvPr id="3" name="Marcador de contenido 2"/>
          <p:cNvSpPr>
            <a:spLocks noGrp="1"/>
          </p:cNvSpPr>
          <p:nvPr>
            <p:ph idx="1"/>
          </p:nvPr>
        </p:nvSpPr>
        <p:spPr>
          <a:xfrm>
            <a:off x="777816" y="1369734"/>
            <a:ext cx="8709347" cy="5304598"/>
          </a:xfrm>
        </p:spPr>
        <p:txBody>
          <a:bodyPr>
            <a:noAutofit/>
          </a:bodyPr>
          <a:lstStyle/>
          <a:p>
            <a:pPr algn="just"/>
            <a:r>
              <a:rPr lang="es-ES_tradnl" sz="2400" dirty="0"/>
              <a:t>Este proyecto es importante, ya que analizará las vulnerabilidades en el estándar </a:t>
            </a:r>
            <a:r>
              <a:rPr lang="es-ES_tradnl" sz="2400" i="1" dirty="0"/>
              <a:t>802.11i</a:t>
            </a:r>
            <a:r>
              <a:rPr lang="es-ES_tradnl" sz="2400" dirty="0"/>
              <a:t>. Los principales beneficiarios de esta investigación serían: corporaciones, gobiernos, instituciones académicas, </a:t>
            </a:r>
            <a:r>
              <a:rPr lang="es-ES_tradnl" sz="2400" dirty="0" smtClean="0"/>
              <a:t>etc.</a:t>
            </a:r>
          </a:p>
          <a:p>
            <a:pPr algn="just"/>
            <a:r>
              <a:rPr lang="es-ES_tradnl" sz="2400" dirty="0" smtClean="0"/>
              <a:t>Los </a:t>
            </a:r>
            <a:r>
              <a:rPr lang="es-ES_tradnl" sz="2400" dirty="0"/>
              <a:t>establecimientos que utilizan este estándar, considerarían estar protegidas por las medidas internas establecidas por cada una de ellas, asumiendo que ningún usuario mal intencionado podría vulnerar su red. Es por ello que es de vital importancia tener presente cuales son las falencias de la seguridad en esta tecnología, logrando así, la preservación de la confidencialidad de la </a:t>
            </a:r>
            <a:r>
              <a:rPr lang="es-ES_tradnl" sz="2400" dirty="0" smtClean="0"/>
              <a:t>información.</a:t>
            </a:r>
            <a:r>
              <a:rPr lang="en-US" sz="2400" dirty="0" smtClean="0"/>
              <a:t> </a:t>
            </a:r>
            <a:endParaRPr lang="es-EC" sz="2400" dirty="0"/>
          </a:p>
        </p:txBody>
      </p:sp>
    </p:spTree>
    <p:extLst>
      <p:ext uri="{BB962C8B-B14F-4D97-AF65-F5344CB8AC3E}">
        <p14:creationId xmlns:p14="http://schemas.microsoft.com/office/powerpoint/2010/main" val="26101421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6195" y="477595"/>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Escenario de Prueba Normal - Análisis</a:t>
            </a:r>
            <a:endParaRPr lang="es-EC" dirty="0"/>
          </a:p>
        </p:txBody>
      </p:sp>
      <p:sp>
        <p:nvSpPr>
          <p:cNvPr id="5" name="Title 1"/>
          <p:cNvSpPr txBox="1">
            <a:spLocks/>
          </p:cNvSpPr>
          <p:nvPr/>
        </p:nvSpPr>
        <p:spPr>
          <a:xfrm>
            <a:off x="1041509" y="1187946"/>
            <a:ext cx="4049486"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Establecimiento del </a:t>
            </a:r>
            <a:r>
              <a:rPr lang="es-EC" sz="2400" dirty="0" err="1" smtClean="0"/>
              <a:t>Tunel</a:t>
            </a:r>
            <a:r>
              <a:rPr lang="es-EC" sz="2400" dirty="0" smtClean="0"/>
              <a:t> </a:t>
            </a:r>
            <a:endParaRPr lang="es-EC" sz="2400" dirty="0"/>
          </a:p>
        </p:txBody>
      </p:sp>
      <p:sp>
        <p:nvSpPr>
          <p:cNvPr id="6" name="2 Marcador de contenido"/>
          <p:cNvSpPr txBox="1">
            <a:spLocks/>
          </p:cNvSpPr>
          <p:nvPr/>
        </p:nvSpPr>
        <p:spPr>
          <a:xfrm>
            <a:off x="1041509" y="1890069"/>
            <a:ext cx="4764205" cy="6686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EAP </a:t>
            </a:r>
            <a:r>
              <a:rPr lang="en-US" sz="2000" dirty="0" smtClean="0"/>
              <a:t>Response PEAP</a:t>
            </a:r>
          </a:p>
          <a:p>
            <a:pPr marL="0" indent="0">
              <a:buNone/>
            </a:pPr>
            <a:r>
              <a:rPr lang="en-US" sz="2000" dirty="0" smtClean="0"/>
              <a:t>	- El autenticador </a:t>
            </a:r>
            <a:r>
              <a:rPr lang="en-US" sz="2000" dirty="0" err="1" smtClean="0"/>
              <a:t>confirma</a:t>
            </a:r>
            <a:r>
              <a:rPr lang="en-US" sz="2000" dirty="0" smtClean="0"/>
              <a:t> el canal                                   	</a:t>
            </a:r>
            <a:r>
              <a:rPr lang="en-US" sz="2000" dirty="0" err="1" smtClean="0"/>
              <a:t>protegido</a:t>
            </a:r>
            <a:endParaRPr lang="en-US" sz="2000" dirty="0" smtClean="0"/>
          </a:p>
        </p:txBody>
      </p:sp>
      <p:sp>
        <p:nvSpPr>
          <p:cNvPr id="7" name="2 Marcador de contenido"/>
          <p:cNvSpPr txBox="1">
            <a:spLocks/>
          </p:cNvSpPr>
          <p:nvPr/>
        </p:nvSpPr>
        <p:spPr>
          <a:xfrm>
            <a:off x="976194" y="3589312"/>
            <a:ext cx="5119805" cy="551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EAP Success</a:t>
            </a:r>
          </a:p>
          <a:p>
            <a:pPr marL="0" indent="0">
              <a:buNone/>
            </a:pPr>
            <a:r>
              <a:rPr lang="en-US" sz="2000" dirty="0" smtClean="0"/>
              <a:t>	- </a:t>
            </a:r>
            <a:r>
              <a:rPr lang="en-US" sz="2000" dirty="0" err="1" smtClean="0"/>
              <a:t>Habilita</a:t>
            </a:r>
            <a:r>
              <a:rPr lang="en-US" sz="2000" dirty="0" smtClean="0"/>
              <a:t> </a:t>
            </a:r>
            <a:r>
              <a:rPr lang="en-US" sz="2000" dirty="0"/>
              <a:t>el </a:t>
            </a:r>
            <a:r>
              <a:rPr lang="en-US" sz="2000" dirty="0" err="1"/>
              <a:t>paso</a:t>
            </a:r>
            <a:r>
              <a:rPr lang="en-US" sz="2000" dirty="0"/>
              <a:t> de </a:t>
            </a:r>
            <a:r>
              <a:rPr lang="en-US" sz="2000" dirty="0" err="1"/>
              <a:t>información</a:t>
            </a:r>
            <a:r>
              <a:rPr lang="en-US" sz="2000" dirty="0"/>
              <a:t> a </a:t>
            </a:r>
            <a:endParaRPr lang="en-US" sz="2000" dirty="0" smtClean="0"/>
          </a:p>
          <a:p>
            <a:pPr marL="0" indent="0">
              <a:buNone/>
            </a:pPr>
            <a:r>
              <a:rPr lang="en-US" sz="2000" dirty="0"/>
              <a:t>	</a:t>
            </a:r>
            <a:r>
              <a:rPr lang="en-US" sz="2000" dirty="0" smtClean="0"/>
              <a:t> la red</a:t>
            </a:r>
            <a:endParaRPr lang="en-US" sz="2000" dirty="0"/>
          </a:p>
        </p:txBody>
      </p:sp>
      <p:pic>
        <p:nvPicPr>
          <p:cNvPr id="8" name="0 Imagen"/>
          <p:cNvPicPr/>
          <p:nvPr/>
        </p:nvPicPr>
        <p:blipFill rotWithShape="1">
          <a:blip r:embed="rId2">
            <a:extLst>
              <a:ext uri="{28A0092B-C50C-407E-A947-70E740481C1C}">
                <a14:useLocalDpi xmlns:a14="http://schemas.microsoft.com/office/drawing/2010/main" val="0"/>
              </a:ext>
            </a:extLst>
          </a:blip>
          <a:srcRect l="4017" t="16433" r="28045" b="10864"/>
          <a:stretch/>
        </p:blipFill>
        <p:spPr bwMode="auto">
          <a:xfrm>
            <a:off x="5805713" y="1543120"/>
            <a:ext cx="6255657" cy="5060879"/>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3"/>
          <a:srcRect l="20991" t="20866" r="19590" b="12377"/>
          <a:stretch/>
        </p:blipFill>
        <p:spPr bwMode="auto">
          <a:xfrm>
            <a:off x="6095999" y="1838641"/>
            <a:ext cx="6096001" cy="4895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5263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6195" y="477595"/>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Escenario de Prueba Normal - Análisis</a:t>
            </a:r>
            <a:endParaRPr lang="es-EC" dirty="0"/>
          </a:p>
        </p:txBody>
      </p:sp>
      <p:sp>
        <p:nvSpPr>
          <p:cNvPr id="5" name="Title 1"/>
          <p:cNvSpPr txBox="1">
            <a:spLocks/>
          </p:cNvSpPr>
          <p:nvPr/>
        </p:nvSpPr>
        <p:spPr>
          <a:xfrm>
            <a:off x="1041507" y="1183519"/>
            <a:ext cx="5010949"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t>Mensajes RADIUS</a:t>
            </a:r>
            <a:endParaRPr lang="es-EC" sz="2400" dirty="0"/>
          </a:p>
        </p:txBody>
      </p:sp>
      <p:pic>
        <p:nvPicPr>
          <p:cNvPr id="6" name="0 Imagen"/>
          <p:cNvPicPr/>
          <p:nvPr/>
        </p:nvPicPr>
        <p:blipFill rotWithShape="1">
          <a:blip r:embed="rId2">
            <a:extLst>
              <a:ext uri="{28A0092B-C50C-407E-A947-70E740481C1C}">
                <a14:useLocalDpi xmlns:a14="http://schemas.microsoft.com/office/drawing/2010/main" val="0"/>
              </a:ext>
            </a:extLst>
          </a:blip>
          <a:srcRect l="3835" t="17270" r="20740" b="11699"/>
          <a:stretch/>
        </p:blipFill>
        <p:spPr bwMode="auto">
          <a:xfrm>
            <a:off x="1165995" y="1614893"/>
            <a:ext cx="7905434" cy="51342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5650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7750" y="195373"/>
            <a:ext cx="10383250" cy="710351"/>
          </a:xfrm>
        </p:spPr>
        <p:txBody>
          <a:bodyPr>
            <a:normAutofit fontScale="90000"/>
          </a:bodyPr>
          <a:lstStyle/>
          <a:p>
            <a:r>
              <a:rPr lang="es-EC" dirty="0" smtClean="0"/>
              <a:t>Escenario de Prueba Normal – Análisis – Handshake msg1</a:t>
            </a:r>
            <a:endParaRPr lang="es-EC"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714804" y="1153096"/>
            <a:ext cx="6477196" cy="5704903"/>
          </a:xfrm>
          <a:prstGeom prst="rect">
            <a:avLst/>
          </a:prstGeom>
        </p:spPr>
      </p:pic>
      <p:pic>
        <p:nvPicPr>
          <p:cNvPr id="7" name="Picture 6"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8270"/>
            <a:ext cx="5690299" cy="4267725"/>
          </a:xfrm>
          <a:prstGeom prst="rect">
            <a:avLst/>
          </a:prstGeom>
        </p:spPr>
      </p:pic>
      <p:sp>
        <p:nvSpPr>
          <p:cNvPr id="5" name="TextBox 4"/>
          <p:cNvSpPr txBox="1"/>
          <p:nvPr/>
        </p:nvSpPr>
        <p:spPr>
          <a:xfrm>
            <a:off x="6099133" y="3224883"/>
            <a:ext cx="5735769" cy="1477328"/>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El AP envía el msg1 al suplicante, este contiene los parámetros: dirección MAC del Access Point (AA), un número aleatorio escogido por el autenticador (</a:t>
            </a:r>
            <a:r>
              <a:rPr lang="es-ES_tradnl" dirty="0" err="1">
                <a:solidFill>
                  <a:schemeClr val="tx1">
                    <a:lumMod val="75000"/>
                    <a:lumOff val="25000"/>
                  </a:schemeClr>
                </a:solidFill>
              </a:rPr>
              <a:t>ANonce</a:t>
            </a:r>
            <a:r>
              <a:rPr lang="es-ES_tradnl" dirty="0">
                <a:solidFill>
                  <a:schemeClr val="tx1">
                    <a:lumMod val="75000"/>
                    <a:lumOff val="25000"/>
                  </a:schemeClr>
                </a:solidFill>
              </a:rPr>
              <a:t>) y un contador para prevenir un ataque de repetición (</a:t>
            </a:r>
            <a:r>
              <a:rPr lang="es-ES_tradnl" dirty="0" err="1">
                <a:solidFill>
                  <a:schemeClr val="tx1">
                    <a:lumMod val="75000"/>
                    <a:lumOff val="25000"/>
                  </a:schemeClr>
                </a:solidFill>
              </a:rPr>
              <a:t>sn</a:t>
            </a:r>
            <a:r>
              <a:rPr lang="es-ES_tradnl" dirty="0">
                <a:solidFill>
                  <a:schemeClr val="tx1">
                    <a:lumMod val="75000"/>
                    <a:lumOff val="25000"/>
                  </a:schemeClr>
                </a:solidFill>
              </a:rPr>
              <a:t>)</a:t>
            </a:r>
            <a:r>
              <a:rPr lang="es-ES_tradnl" dirty="0" smtClean="0"/>
              <a:t>.</a:t>
            </a:r>
            <a:endParaRPr lang="en-US" dirty="0"/>
          </a:p>
        </p:txBody>
      </p:sp>
    </p:spTree>
    <p:extLst>
      <p:ext uri="{BB962C8B-B14F-4D97-AF65-F5344CB8AC3E}">
        <p14:creationId xmlns:p14="http://schemas.microsoft.com/office/powerpoint/2010/main" val="1212317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7750" y="195373"/>
            <a:ext cx="10383250" cy="710351"/>
          </a:xfrm>
        </p:spPr>
        <p:txBody>
          <a:bodyPr>
            <a:normAutofit fontScale="90000"/>
          </a:bodyPr>
          <a:lstStyle/>
          <a:p>
            <a:r>
              <a:rPr lang="es-EC" dirty="0" smtClean="0"/>
              <a:t>Escenario de Prueba Normal – Análisis – Handshake msg2</a:t>
            </a:r>
            <a:endParaRPr lang="es-EC"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708904" y="1152144"/>
            <a:ext cx="6483096" cy="5705856"/>
          </a:xfrm>
          <a:prstGeom prst="rect">
            <a:avLst/>
          </a:prstGeom>
        </p:spPr>
      </p:pic>
      <p:pic>
        <p:nvPicPr>
          <p:cNvPr id="8" name="Picture 7"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785"/>
            <a:ext cx="5693661" cy="4270246"/>
          </a:xfrm>
          <a:prstGeom prst="rect">
            <a:avLst/>
          </a:prstGeom>
        </p:spPr>
      </p:pic>
      <p:sp>
        <p:nvSpPr>
          <p:cNvPr id="5" name="TextBox 4"/>
          <p:cNvSpPr txBox="1"/>
          <p:nvPr/>
        </p:nvSpPr>
        <p:spPr>
          <a:xfrm>
            <a:off x="6099133" y="2706825"/>
            <a:ext cx="5735769" cy="2585323"/>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El suplicante, genera dos parámetros adicionales: la dirección MAC del cliente (SPA) y un número aleatorio escogido por el cliente (</a:t>
            </a:r>
            <a:r>
              <a:rPr lang="es-ES_tradnl" dirty="0" err="1">
                <a:solidFill>
                  <a:schemeClr val="tx1">
                    <a:lumMod val="75000"/>
                    <a:lumOff val="25000"/>
                  </a:schemeClr>
                </a:solidFill>
              </a:rPr>
              <a:t>SNonce</a:t>
            </a:r>
            <a:r>
              <a:rPr lang="es-ES_tradnl" dirty="0">
                <a:solidFill>
                  <a:schemeClr val="tx1">
                    <a:lumMod val="75000"/>
                    <a:lumOff val="25000"/>
                  </a:schemeClr>
                </a:solidFill>
              </a:rPr>
              <a:t>). El suplicante deduce el PTK a partir de cinco parámetros: AA, </a:t>
            </a:r>
            <a:r>
              <a:rPr lang="es-ES_tradnl" dirty="0" err="1">
                <a:solidFill>
                  <a:schemeClr val="tx1">
                    <a:lumMod val="75000"/>
                    <a:lumOff val="25000"/>
                  </a:schemeClr>
                </a:solidFill>
              </a:rPr>
              <a:t>ANonce</a:t>
            </a:r>
            <a:r>
              <a:rPr lang="es-ES_tradnl" dirty="0">
                <a:solidFill>
                  <a:schemeClr val="tx1">
                    <a:lumMod val="75000"/>
                    <a:lumOff val="25000"/>
                  </a:schemeClr>
                </a:solidFill>
              </a:rPr>
              <a:t>, SPA, </a:t>
            </a:r>
            <a:r>
              <a:rPr lang="es-ES_tradnl" dirty="0" err="1">
                <a:solidFill>
                  <a:schemeClr val="tx1">
                    <a:lumMod val="75000"/>
                    <a:lumOff val="25000"/>
                  </a:schemeClr>
                </a:solidFill>
              </a:rPr>
              <a:t>SNonce</a:t>
            </a:r>
            <a:r>
              <a:rPr lang="es-ES_tradnl" dirty="0">
                <a:solidFill>
                  <a:schemeClr val="tx1">
                    <a:lumMod val="75000"/>
                    <a:lumOff val="25000"/>
                  </a:schemeClr>
                </a:solidFill>
              </a:rPr>
              <a:t> y el PMK. Se debe considerar que el PTK no se </a:t>
            </a:r>
            <a:r>
              <a:rPr lang="es-ES_tradnl" dirty="0" smtClean="0">
                <a:solidFill>
                  <a:schemeClr val="tx1">
                    <a:lumMod val="75000"/>
                    <a:lumOff val="25000"/>
                  </a:schemeClr>
                </a:solidFill>
              </a:rPr>
              <a:t>obtiene </a:t>
            </a:r>
            <a:r>
              <a:rPr lang="es-ES_tradnl" dirty="0">
                <a:solidFill>
                  <a:schemeClr val="tx1">
                    <a:lumMod val="75000"/>
                    <a:lumOff val="25000"/>
                  </a:schemeClr>
                </a:solidFill>
              </a:rPr>
              <a:t>entre el cliente y el AP en el primer mensaje, esto solo sucede después de que se recibe el </a:t>
            </a:r>
            <a:r>
              <a:rPr lang="es-ES_tradnl" dirty="0" err="1">
                <a:solidFill>
                  <a:schemeClr val="tx1">
                    <a:lumMod val="75000"/>
                    <a:lumOff val="25000"/>
                  </a:schemeClr>
                </a:solidFill>
              </a:rPr>
              <a:t>msg</a:t>
            </a:r>
            <a:r>
              <a:rPr lang="es-ES_tradnl" dirty="0">
                <a:solidFill>
                  <a:schemeClr val="tx1">
                    <a:lumMod val="75000"/>
                    <a:lumOff val="25000"/>
                  </a:schemeClr>
                </a:solidFill>
              </a:rPr>
              <a:t> 2 usando el MIC (</a:t>
            </a:r>
            <a:r>
              <a:rPr lang="es-ES_tradnl" dirty="0" err="1">
                <a:solidFill>
                  <a:schemeClr val="tx1">
                    <a:lumMod val="75000"/>
                    <a:lumOff val="25000"/>
                  </a:schemeClr>
                </a:solidFill>
              </a:rPr>
              <a:t>Message</a:t>
            </a:r>
            <a:r>
              <a:rPr lang="es-ES_tradnl" dirty="0">
                <a:solidFill>
                  <a:schemeClr val="tx1">
                    <a:lumMod val="75000"/>
                    <a:lumOff val="25000"/>
                  </a:schemeClr>
                </a:solidFill>
              </a:rPr>
              <a:t> </a:t>
            </a:r>
            <a:r>
              <a:rPr lang="es-ES_tradnl" dirty="0" err="1">
                <a:solidFill>
                  <a:schemeClr val="tx1">
                    <a:lumMod val="75000"/>
                    <a:lumOff val="25000"/>
                  </a:schemeClr>
                </a:solidFill>
              </a:rPr>
              <a:t>Integrity</a:t>
            </a:r>
            <a:r>
              <a:rPr lang="es-ES_tradnl" dirty="0">
                <a:solidFill>
                  <a:schemeClr val="tx1">
                    <a:lumMod val="75000"/>
                    <a:lumOff val="25000"/>
                  </a:schemeClr>
                </a:solidFill>
              </a:rPr>
              <a:t> </a:t>
            </a:r>
            <a:r>
              <a:rPr lang="es-ES_tradnl" dirty="0" err="1">
                <a:solidFill>
                  <a:schemeClr val="tx1">
                    <a:lumMod val="75000"/>
                    <a:lumOff val="25000"/>
                  </a:schemeClr>
                </a:solidFill>
              </a:rPr>
              <a:t>Code</a:t>
            </a:r>
            <a:r>
              <a:rPr lang="es-ES_tradnl" dirty="0">
                <a:solidFill>
                  <a:schemeClr val="tx1">
                    <a:lumMod val="75000"/>
                    <a:lumOff val="25000"/>
                  </a:schemeClr>
                </a:solidFill>
              </a:rPr>
              <a:t>). </a:t>
            </a:r>
            <a:endParaRPr lang="en-US" dirty="0">
              <a:solidFill>
                <a:schemeClr val="tx1">
                  <a:lumMod val="75000"/>
                  <a:lumOff val="25000"/>
                </a:schemeClr>
              </a:solidFill>
            </a:endParaRPr>
          </a:p>
        </p:txBody>
      </p:sp>
    </p:spTree>
    <p:extLst>
      <p:ext uri="{BB962C8B-B14F-4D97-AF65-F5344CB8AC3E}">
        <p14:creationId xmlns:p14="http://schemas.microsoft.com/office/powerpoint/2010/main" val="193219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7750" y="195373"/>
            <a:ext cx="10383250" cy="710351"/>
          </a:xfrm>
        </p:spPr>
        <p:txBody>
          <a:bodyPr>
            <a:normAutofit fontScale="90000"/>
          </a:bodyPr>
          <a:lstStyle/>
          <a:p>
            <a:r>
              <a:rPr lang="es-EC" dirty="0" smtClean="0"/>
              <a:t>Escenario de Prueba Normal – Análisis – Handshake msg3</a:t>
            </a:r>
            <a:endParaRPr lang="es-EC"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708904" y="1152144"/>
            <a:ext cx="6483096" cy="5705856"/>
          </a:xfrm>
          <a:prstGeom prst="rect">
            <a:avLst/>
          </a:prstGeom>
        </p:spPr>
      </p:pic>
      <p:pic>
        <p:nvPicPr>
          <p:cNvPr id="5" name="Picture 4"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786"/>
            <a:ext cx="5693663" cy="4270248"/>
          </a:xfrm>
          <a:prstGeom prst="rect">
            <a:avLst/>
          </a:prstGeom>
        </p:spPr>
      </p:pic>
      <p:sp>
        <p:nvSpPr>
          <p:cNvPr id="7" name="TextBox 6"/>
          <p:cNvSpPr txBox="1"/>
          <p:nvPr/>
        </p:nvSpPr>
        <p:spPr>
          <a:xfrm>
            <a:off x="6099133" y="2706825"/>
            <a:ext cx="5735769" cy="2031325"/>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El AP envía un número de secuencia o contador (sn+1) junto con otro MIC. Este número de secuencia se usa en la siguiente trama de difusión, de modo que el suplicante puede realizar la detección básica de repetición. En este paso el AP verifica que el suplicante tenga el mismo PTK.</a:t>
            </a:r>
            <a:endParaRPr lang="en-US" dirty="0">
              <a:solidFill>
                <a:schemeClr val="tx1">
                  <a:lumMod val="75000"/>
                  <a:lumOff val="25000"/>
                </a:schemeClr>
              </a:solidFill>
            </a:endParaRPr>
          </a:p>
        </p:txBody>
      </p:sp>
    </p:spTree>
    <p:extLst>
      <p:ext uri="{BB962C8B-B14F-4D97-AF65-F5344CB8AC3E}">
        <p14:creationId xmlns:p14="http://schemas.microsoft.com/office/powerpoint/2010/main" val="514844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7750" y="195373"/>
            <a:ext cx="10383250" cy="710351"/>
          </a:xfrm>
        </p:spPr>
        <p:txBody>
          <a:bodyPr>
            <a:normAutofit fontScale="90000"/>
          </a:bodyPr>
          <a:lstStyle/>
          <a:p>
            <a:r>
              <a:rPr lang="es-EC" dirty="0" smtClean="0"/>
              <a:t>Escenario de Prueba Normal – Análisis – Handshake msg4</a:t>
            </a:r>
            <a:endParaRPr lang="es-EC"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708904" y="1152144"/>
            <a:ext cx="6483096" cy="5705856"/>
          </a:xfrm>
          <a:prstGeom prst="rect">
            <a:avLst/>
          </a:prstGeom>
        </p:spPr>
      </p:pic>
      <p:pic>
        <p:nvPicPr>
          <p:cNvPr id="7" name="Picture 6"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4513"/>
            <a:ext cx="5693663" cy="4270248"/>
          </a:xfrm>
          <a:prstGeom prst="rect">
            <a:avLst/>
          </a:prstGeom>
        </p:spPr>
      </p:pic>
      <p:sp>
        <p:nvSpPr>
          <p:cNvPr id="8" name="TextBox 7"/>
          <p:cNvSpPr txBox="1"/>
          <p:nvPr/>
        </p:nvSpPr>
        <p:spPr>
          <a:xfrm>
            <a:off x="6094878" y="3394443"/>
            <a:ext cx="5735769" cy="1477328"/>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El suplicante envía una confirmación con el mismo contador (sn+1) al autenticador sobre la recepción del msg3. Todas los mensajes se envían como tramas bajo el protocolo </a:t>
            </a:r>
            <a:r>
              <a:rPr lang="es-ES_tradnl" dirty="0" err="1">
                <a:solidFill>
                  <a:schemeClr val="tx1">
                    <a:lumMod val="75000"/>
                    <a:lumOff val="25000"/>
                  </a:schemeClr>
                </a:solidFill>
              </a:rPr>
              <a:t>EAPoL</a:t>
            </a:r>
            <a:r>
              <a:rPr lang="es-ES_tradnl" dirty="0">
                <a:solidFill>
                  <a:schemeClr val="tx1">
                    <a:lumMod val="75000"/>
                    <a:lumOff val="25000"/>
                  </a:schemeClr>
                </a:solidFill>
              </a:rPr>
              <a:t> (Extensible </a:t>
            </a:r>
            <a:r>
              <a:rPr lang="es-ES_tradnl" dirty="0" err="1">
                <a:solidFill>
                  <a:schemeClr val="tx1">
                    <a:lumMod val="75000"/>
                    <a:lumOff val="25000"/>
                  </a:schemeClr>
                </a:solidFill>
              </a:rPr>
              <a:t>Authentication</a:t>
            </a:r>
            <a:r>
              <a:rPr lang="es-ES_tradnl" dirty="0">
                <a:solidFill>
                  <a:schemeClr val="tx1">
                    <a:lumMod val="75000"/>
                    <a:lumOff val="25000"/>
                  </a:schemeClr>
                </a:solidFill>
              </a:rPr>
              <a:t> </a:t>
            </a:r>
            <a:r>
              <a:rPr lang="es-ES_tradnl" dirty="0" err="1">
                <a:solidFill>
                  <a:schemeClr val="tx1">
                    <a:lumMod val="75000"/>
                    <a:lumOff val="25000"/>
                  </a:schemeClr>
                </a:solidFill>
              </a:rPr>
              <a:t>Protocol</a:t>
            </a:r>
            <a:r>
              <a:rPr lang="es-ES_tradnl" dirty="0">
                <a:solidFill>
                  <a:schemeClr val="tx1">
                    <a:lumMod val="75000"/>
                    <a:lumOff val="25000"/>
                  </a:schemeClr>
                </a:solidFill>
              </a:rPr>
              <a:t> </a:t>
            </a:r>
            <a:r>
              <a:rPr lang="es-ES_tradnl" dirty="0" err="1">
                <a:solidFill>
                  <a:schemeClr val="tx1">
                    <a:lumMod val="75000"/>
                    <a:lumOff val="25000"/>
                  </a:schemeClr>
                </a:solidFill>
              </a:rPr>
              <a:t>over</a:t>
            </a:r>
            <a:r>
              <a:rPr lang="es-ES_tradnl" dirty="0">
                <a:solidFill>
                  <a:schemeClr val="tx1">
                    <a:lumMod val="75000"/>
                    <a:lumOff val="25000"/>
                  </a:schemeClr>
                </a:solidFill>
              </a:rPr>
              <a:t> LAN).</a:t>
            </a:r>
            <a:endParaRPr lang="en-US" dirty="0">
              <a:solidFill>
                <a:schemeClr val="tx1">
                  <a:lumMod val="75000"/>
                  <a:lumOff val="25000"/>
                </a:schemeClr>
              </a:solidFill>
            </a:endParaRPr>
          </a:p>
        </p:txBody>
      </p:sp>
    </p:spTree>
    <p:extLst>
      <p:ext uri="{BB962C8B-B14F-4D97-AF65-F5344CB8AC3E}">
        <p14:creationId xmlns:p14="http://schemas.microsoft.com/office/powerpoint/2010/main" val="962676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0725" y="127957"/>
            <a:ext cx="9236060" cy="710351"/>
          </a:xfrm>
        </p:spPr>
        <p:txBody>
          <a:bodyPr>
            <a:normAutofit fontScale="90000"/>
          </a:bodyPr>
          <a:lstStyle/>
          <a:p>
            <a:r>
              <a:rPr lang="es-EC" dirty="0" smtClean="0"/>
              <a:t>Escenario de Prueba Intrusivo - Análisis de tráfico pasivo </a:t>
            </a:r>
            <a:endParaRPr lang="es-EC" dirty="0"/>
          </a:p>
        </p:txBody>
      </p:sp>
      <p:pic>
        <p:nvPicPr>
          <p:cNvPr id="4" name="Picture 3"/>
          <p:cNvPicPr/>
          <p:nvPr/>
        </p:nvPicPr>
        <p:blipFill rotWithShape="1">
          <a:blip r:embed="rId2">
            <a:extLst>
              <a:ext uri="{28A0092B-C50C-407E-A947-70E740481C1C}">
                <a14:useLocalDpi xmlns:a14="http://schemas.microsoft.com/office/drawing/2010/main" val="0"/>
              </a:ext>
            </a:extLst>
          </a:blip>
          <a:srcRect r="3748" b="5735"/>
          <a:stretch/>
        </p:blipFill>
        <p:spPr>
          <a:xfrm>
            <a:off x="5514284" y="902424"/>
            <a:ext cx="6544036" cy="5521076"/>
          </a:xfrm>
          <a:prstGeom prst="rect">
            <a:avLst/>
          </a:prstGeom>
        </p:spPr>
      </p:pic>
      <p:sp>
        <p:nvSpPr>
          <p:cNvPr id="2" name="TextBox 1"/>
          <p:cNvSpPr txBox="1"/>
          <p:nvPr/>
        </p:nvSpPr>
        <p:spPr>
          <a:xfrm>
            <a:off x="133679" y="1554174"/>
            <a:ext cx="5230216" cy="4083492"/>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Los ataques pasivos son difíciles de detectar, esto por cuanto no se realiza ninguna modificación de los datos o paquetes trasmitidos pero aporta valiosa información de la red. </a:t>
            </a:r>
          </a:p>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Cuando se realiza intercambio de información, tanto el emisor como receptor no son conscientes del monitoreo de un tercero en su intercambio. </a:t>
            </a:r>
          </a:p>
          <a:p>
            <a:pPr marL="342900" indent="-342900" algn="just" defTabSz="457200">
              <a:spcBef>
                <a:spcPts val="1000"/>
              </a:spcBef>
              <a:buClr>
                <a:schemeClr val="accent1"/>
              </a:buClr>
              <a:buSzPct val="80000"/>
              <a:buFont typeface="Wingdings 3" charset="2"/>
              <a:buChar char=""/>
            </a:pPr>
            <a:r>
              <a:rPr lang="es-ES_tradnl" dirty="0">
                <a:solidFill>
                  <a:schemeClr val="tx1">
                    <a:lumMod val="75000"/>
                    <a:lumOff val="25000"/>
                  </a:schemeClr>
                </a:solidFill>
              </a:rPr>
              <a:t>La información que se captura al realizar una esnifada son las tramas de: Control, Administración y Datos.</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2362972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0724" y="161380"/>
            <a:ext cx="9207837" cy="710351"/>
          </a:xfrm>
        </p:spPr>
        <p:txBody>
          <a:bodyPr>
            <a:normAutofit fontScale="90000"/>
          </a:bodyPr>
          <a:lstStyle/>
          <a:p>
            <a:r>
              <a:rPr lang="es-EC" dirty="0" smtClean="0"/>
              <a:t>Escenario de Prueba Intrusivo - DoS EAPoL-Start</a:t>
            </a:r>
            <a:endParaRPr lang="es-EC" dirty="0"/>
          </a:p>
        </p:txBody>
      </p:sp>
      <p:pic>
        <p:nvPicPr>
          <p:cNvPr id="6" name="Picture 5"/>
          <p:cNvPicPr/>
          <p:nvPr/>
        </p:nvPicPr>
        <p:blipFill rotWithShape="1">
          <a:blip r:embed="rId2">
            <a:extLst>
              <a:ext uri="{28A0092B-C50C-407E-A947-70E740481C1C}">
                <a14:useLocalDpi xmlns:a14="http://schemas.microsoft.com/office/drawing/2010/main" val="0"/>
              </a:ext>
            </a:extLst>
          </a:blip>
          <a:srcRect r="20471"/>
          <a:stretch/>
        </p:blipFill>
        <p:spPr>
          <a:xfrm>
            <a:off x="0" y="1387058"/>
            <a:ext cx="5246925" cy="4259273"/>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229145" y="946361"/>
            <a:ext cx="6962855" cy="5911640"/>
          </a:xfrm>
          <a:prstGeom prst="rect">
            <a:avLst/>
          </a:prstGeom>
        </p:spPr>
      </p:pic>
      <p:sp>
        <p:nvSpPr>
          <p:cNvPr id="8" name="TextBox 7"/>
          <p:cNvSpPr txBox="1"/>
          <p:nvPr/>
        </p:nvSpPr>
        <p:spPr>
          <a:xfrm>
            <a:off x="0" y="2683016"/>
            <a:ext cx="5230216" cy="1882567"/>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dirty="0"/>
              <a:t>Un atacante interrumpirá un Access Point al inundarlo con tramas </a:t>
            </a:r>
            <a:r>
              <a:rPr lang="es-ES" i="1" dirty="0" err="1" smtClean="0"/>
              <a:t>EAPoL</a:t>
            </a:r>
            <a:r>
              <a:rPr lang="es-ES" i="1" dirty="0" smtClean="0"/>
              <a:t>–</a:t>
            </a:r>
            <a:r>
              <a:rPr lang="es-ES" i="1" dirty="0" err="1" smtClean="0"/>
              <a:t>Start</a:t>
            </a:r>
            <a:r>
              <a:rPr lang="es-ES" dirty="0" smtClean="0"/>
              <a:t> </a:t>
            </a:r>
            <a:r>
              <a:rPr lang="es-ES" dirty="0"/>
              <a:t>para agotar los recursos internos </a:t>
            </a:r>
            <a:r>
              <a:rPr lang="es-ES" dirty="0" smtClean="0"/>
              <a:t>provocando su reseteo.</a:t>
            </a:r>
            <a:r>
              <a:rPr lang="en-US" dirty="0" smtClean="0"/>
              <a:t> </a:t>
            </a:r>
          </a:p>
          <a:p>
            <a:pPr marL="342900" indent="-342900" algn="just" defTabSz="457200">
              <a:spcBef>
                <a:spcPts val="1000"/>
              </a:spcBef>
              <a:buClr>
                <a:schemeClr val="accent1"/>
              </a:buClr>
              <a:buSzPct val="80000"/>
              <a:buFont typeface="Wingdings 3" charset="2"/>
              <a:buChar char=""/>
            </a:pPr>
            <a:r>
              <a:rPr lang="en-US" dirty="0" smtClean="0"/>
              <a:t>Este </a:t>
            </a:r>
            <a:r>
              <a:rPr lang="en-US" dirty="0" err="1" smtClean="0"/>
              <a:t>es</a:t>
            </a:r>
            <a:r>
              <a:rPr lang="en-US" dirty="0" smtClean="0"/>
              <a:t> un </a:t>
            </a:r>
            <a:r>
              <a:rPr lang="en-US" dirty="0" err="1" smtClean="0"/>
              <a:t>ataque</a:t>
            </a:r>
            <a:r>
              <a:rPr lang="en-US" dirty="0" smtClean="0"/>
              <a:t> de </a:t>
            </a:r>
            <a:r>
              <a:rPr lang="en-US" dirty="0" err="1" smtClean="0"/>
              <a:t>denegación</a:t>
            </a:r>
            <a:r>
              <a:rPr lang="en-US" dirty="0" smtClean="0"/>
              <a:t> de </a:t>
            </a:r>
            <a:r>
              <a:rPr lang="en-US" dirty="0" err="1" smtClean="0"/>
              <a:t>servicio</a:t>
            </a:r>
            <a:r>
              <a:rPr lang="en-US" dirty="0" smtClean="0"/>
              <a:t> contra el autenticador.</a:t>
            </a:r>
            <a:endParaRPr lang="en-US" dirty="0"/>
          </a:p>
        </p:txBody>
      </p:sp>
    </p:spTree>
    <p:extLst>
      <p:ext uri="{BB962C8B-B14F-4D97-AF65-F5344CB8AC3E}">
        <p14:creationId xmlns:p14="http://schemas.microsoft.com/office/powerpoint/2010/main" val="1547271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7563" y="178092"/>
            <a:ext cx="9236059" cy="710351"/>
          </a:xfrm>
        </p:spPr>
        <p:txBody>
          <a:bodyPr>
            <a:normAutofit fontScale="90000"/>
          </a:bodyPr>
          <a:lstStyle/>
          <a:p>
            <a:r>
              <a:rPr lang="es-EC" dirty="0" smtClean="0"/>
              <a:t>Escenario de Prueba Intrusivo - Inundación Authentication</a:t>
            </a:r>
            <a:endParaRPr lang="es-EC" dirty="0"/>
          </a:p>
        </p:txBody>
      </p:sp>
      <p:pic>
        <p:nvPicPr>
          <p:cNvPr id="6" name="Picture 5"/>
          <p:cNvPicPr/>
          <p:nvPr/>
        </p:nvPicPr>
        <p:blipFill rotWithShape="1">
          <a:blip r:embed="rId2">
            <a:extLst>
              <a:ext uri="{28A0092B-C50C-407E-A947-70E740481C1C}">
                <a14:useLocalDpi xmlns:a14="http://schemas.microsoft.com/office/drawing/2010/main" val="0"/>
              </a:ext>
            </a:extLst>
          </a:blip>
          <a:srcRect t="870" r="16954"/>
          <a:stretch/>
        </p:blipFill>
        <p:spPr>
          <a:xfrm>
            <a:off x="0" y="1570885"/>
            <a:ext cx="5213506" cy="4208234"/>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224272" y="941832"/>
            <a:ext cx="6967728" cy="5916168"/>
          </a:xfrm>
          <a:prstGeom prst="rect">
            <a:avLst/>
          </a:prstGeom>
        </p:spPr>
      </p:pic>
      <p:sp>
        <p:nvSpPr>
          <p:cNvPr id="8" name="TextBox 7"/>
          <p:cNvSpPr txBox="1"/>
          <p:nvPr/>
        </p:nvSpPr>
        <p:spPr>
          <a:xfrm>
            <a:off x="0" y="2181667"/>
            <a:ext cx="5230216" cy="3395802"/>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dirty="0"/>
              <a:t>Una forma de ataque </a:t>
            </a:r>
            <a:r>
              <a:rPr lang="es-ES" i="1" dirty="0" err="1"/>
              <a:t>DoS</a:t>
            </a:r>
            <a:r>
              <a:rPr lang="es-ES" dirty="0"/>
              <a:t> es inundar </a:t>
            </a:r>
            <a:r>
              <a:rPr lang="es-ES" dirty="0" smtClean="0"/>
              <a:t>la tabla de asociación al </a:t>
            </a:r>
            <a:r>
              <a:rPr lang="es-ES" dirty="0"/>
              <a:t>crear de forma aleatoria varias tramas de </a:t>
            </a:r>
            <a:r>
              <a:rPr lang="es-ES" i="1" dirty="0" err="1"/>
              <a:t>Authentication</a:t>
            </a:r>
            <a:r>
              <a:rPr lang="es-ES" i="1" dirty="0"/>
              <a:t> </a:t>
            </a:r>
            <a:r>
              <a:rPr lang="es-ES" i="1" dirty="0" err="1"/>
              <a:t>Request</a:t>
            </a:r>
            <a:r>
              <a:rPr lang="es-ES" dirty="0"/>
              <a:t> desde </a:t>
            </a:r>
            <a:r>
              <a:rPr lang="es-ES" i="1" dirty="0"/>
              <a:t>MAC</a:t>
            </a:r>
            <a:r>
              <a:rPr lang="es-ES" dirty="0"/>
              <a:t> ficticias hacia el </a:t>
            </a:r>
            <a:r>
              <a:rPr lang="es-ES" i="1" dirty="0"/>
              <a:t>AP</a:t>
            </a:r>
            <a:r>
              <a:rPr lang="es-ES" dirty="0"/>
              <a:t>.</a:t>
            </a:r>
            <a:r>
              <a:rPr lang="en-US" dirty="0"/>
              <a:t> </a:t>
            </a:r>
            <a:endParaRPr lang="en-US" dirty="0" smtClean="0"/>
          </a:p>
          <a:p>
            <a:pPr marL="342900" indent="-342900" algn="just" defTabSz="457200">
              <a:spcBef>
                <a:spcPts val="1000"/>
              </a:spcBef>
              <a:buClr>
                <a:schemeClr val="accent1"/>
              </a:buClr>
              <a:buSzPct val="80000"/>
              <a:buFont typeface="Wingdings 3" charset="2"/>
              <a:buChar char=""/>
            </a:pPr>
            <a:r>
              <a:rPr lang="es-ES" dirty="0"/>
              <a:t>El punto de acceso al no poder verificar todas estas solicitudes alcanzará su límite y al hacerlo, no podrá autenticar clientes </a:t>
            </a:r>
            <a:r>
              <a:rPr lang="es-ES" dirty="0" smtClean="0"/>
              <a:t>legítimos.</a:t>
            </a:r>
            <a:r>
              <a:rPr lang="en-US" dirty="0" smtClean="0"/>
              <a:t> </a:t>
            </a:r>
          </a:p>
          <a:p>
            <a:pPr marL="342900" indent="-342900" algn="just" defTabSz="457200">
              <a:spcBef>
                <a:spcPts val="1000"/>
              </a:spcBef>
              <a:buClr>
                <a:schemeClr val="accent1"/>
              </a:buClr>
              <a:buSzPct val="80000"/>
              <a:buFont typeface="Wingdings 3" charset="2"/>
              <a:buChar char=""/>
            </a:pPr>
            <a:r>
              <a:rPr lang="en-US" dirty="0"/>
              <a:t>Este </a:t>
            </a:r>
            <a:r>
              <a:rPr lang="en-US" dirty="0" err="1"/>
              <a:t>es</a:t>
            </a:r>
            <a:r>
              <a:rPr lang="en-US" dirty="0"/>
              <a:t> un </a:t>
            </a:r>
            <a:r>
              <a:rPr lang="en-US" dirty="0" err="1"/>
              <a:t>ataque</a:t>
            </a:r>
            <a:r>
              <a:rPr lang="en-US" dirty="0"/>
              <a:t> de </a:t>
            </a:r>
            <a:r>
              <a:rPr lang="en-US" dirty="0" err="1"/>
              <a:t>denegación</a:t>
            </a:r>
            <a:r>
              <a:rPr lang="en-US" dirty="0"/>
              <a:t> de </a:t>
            </a:r>
            <a:r>
              <a:rPr lang="en-US" dirty="0" err="1"/>
              <a:t>servicio</a:t>
            </a:r>
            <a:r>
              <a:rPr lang="en-US" dirty="0"/>
              <a:t> contra el </a:t>
            </a:r>
            <a:r>
              <a:rPr lang="en-US" dirty="0" smtClean="0"/>
              <a:t>autenticador </a:t>
            </a:r>
            <a:r>
              <a:rPr lang="en-US" dirty="0" err="1" smtClean="0"/>
              <a:t>manipulando</a:t>
            </a:r>
            <a:r>
              <a:rPr lang="en-US" dirty="0" smtClean="0"/>
              <a:t> la </a:t>
            </a:r>
            <a:r>
              <a:rPr lang="en-US" dirty="0" err="1" smtClean="0"/>
              <a:t>trama</a:t>
            </a:r>
            <a:r>
              <a:rPr lang="en-US" dirty="0" smtClean="0"/>
              <a:t> de </a:t>
            </a:r>
            <a:r>
              <a:rPr lang="en-US" dirty="0" err="1" smtClean="0"/>
              <a:t>administración</a:t>
            </a:r>
            <a:r>
              <a:rPr lang="en-US" dirty="0" smtClean="0"/>
              <a:t>. </a:t>
            </a:r>
            <a:endParaRPr lang="en-US" dirty="0"/>
          </a:p>
        </p:txBody>
      </p:sp>
    </p:spTree>
    <p:extLst>
      <p:ext uri="{BB962C8B-B14F-4D97-AF65-F5344CB8AC3E}">
        <p14:creationId xmlns:p14="http://schemas.microsoft.com/office/powerpoint/2010/main" val="123002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4274" y="278361"/>
            <a:ext cx="9221948" cy="710351"/>
          </a:xfrm>
        </p:spPr>
        <p:txBody>
          <a:bodyPr>
            <a:normAutofit/>
          </a:bodyPr>
          <a:lstStyle/>
          <a:p>
            <a:r>
              <a:rPr lang="es-EC" dirty="0" smtClean="0"/>
              <a:t>Escenario de Prueba Intrusivo - RTS / CTS</a:t>
            </a:r>
            <a:endParaRPr lang="es-EC" dirty="0"/>
          </a:p>
        </p:txBody>
      </p:sp>
      <p:pic>
        <p:nvPicPr>
          <p:cNvPr id="6" name="Picture 5"/>
          <p:cNvPicPr/>
          <p:nvPr/>
        </p:nvPicPr>
        <p:blipFill rotWithShape="1">
          <a:blip r:embed="rId2">
            <a:extLst>
              <a:ext uri="{28A0092B-C50C-407E-A947-70E740481C1C}">
                <a14:useLocalDpi xmlns:a14="http://schemas.microsoft.com/office/drawing/2010/main" val="0"/>
              </a:ext>
            </a:extLst>
          </a:blip>
          <a:srcRect r="11533" b="57437"/>
          <a:stretch/>
        </p:blipFill>
        <p:spPr>
          <a:xfrm>
            <a:off x="0" y="4060425"/>
            <a:ext cx="5093206" cy="1625932"/>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224272" y="941832"/>
            <a:ext cx="6967728" cy="5916168"/>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79897" y="877122"/>
            <a:ext cx="4165470" cy="2782706"/>
          </a:xfrm>
          <a:prstGeom prst="rect">
            <a:avLst/>
          </a:prstGeom>
        </p:spPr>
      </p:pic>
      <p:sp>
        <p:nvSpPr>
          <p:cNvPr id="9" name="TextBox 8"/>
          <p:cNvSpPr txBox="1"/>
          <p:nvPr/>
        </p:nvSpPr>
        <p:spPr>
          <a:xfrm>
            <a:off x="5242671" y="1255365"/>
            <a:ext cx="5735769" cy="4355039"/>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dirty="0"/>
              <a:t>El estándar 802.11 establece tramas de Control como </a:t>
            </a:r>
            <a:r>
              <a:rPr lang="es-ES" dirty="0" err="1"/>
              <a:t>Request</a:t>
            </a:r>
            <a:r>
              <a:rPr lang="es-ES" dirty="0"/>
              <a:t> </a:t>
            </a:r>
            <a:r>
              <a:rPr lang="es-ES" dirty="0" err="1"/>
              <a:t>to</a:t>
            </a:r>
            <a:r>
              <a:rPr lang="es-ES" dirty="0"/>
              <a:t> </a:t>
            </a:r>
            <a:r>
              <a:rPr lang="es-ES" dirty="0" err="1"/>
              <a:t>Send</a:t>
            </a:r>
            <a:r>
              <a:rPr lang="es-ES" dirty="0"/>
              <a:t> y Clear </a:t>
            </a:r>
            <a:r>
              <a:rPr lang="es-ES" dirty="0" err="1"/>
              <a:t>to</a:t>
            </a:r>
            <a:r>
              <a:rPr lang="es-ES" dirty="0"/>
              <a:t> </a:t>
            </a:r>
            <a:r>
              <a:rPr lang="es-ES" dirty="0" err="1"/>
              <a:t>Send</a:t>
            </a:r>
            <a:r>
              <a:rPr lang="es-ES" dirty="0"/>
              <a:t> para minimizar la posibilidad de colisiones al existir envió de tramas extensas. </a:t>
            </a:r>
          </a:p>
          <a:p>
            <a:pPr marL="342900" indent="-342900" algn="just" defTabSz="457200">
              <a:spcBef>
                <a:spcPts val="1000"/>
              </a:spcBef>
              <a:buClr>
                <a:schemeClr val="accent1"/>
              </a:buClr>
              <a:buSzPct val="80000"/>
              <a:buFont typeface="Wingdings 3" charset="2"/>
              <a:buChar char=""/>
            </a:pPr>
            <a:r>
              <a:rPr lang="es-ES" dirty="0"/>
              <a:t>En el caso en que el cliente (iPhone 5s) quiera realizar él envió al AP de una trama extensa primero envía una petición de RTS para reservar el canal con el fin de evitar así las colisiones.</a:t>
            </a:r>
          </a:p>
          <a:p>
            <a:pPr marL="342900" indent="-342900" algn="just" defTabSz="457200">
              <a:spcBef>
                <a:spcPts val="1000"/>
              </a:spcBef>
              <a:buClr>
                <a:schemeClr val="accent1"/>
              </a:buClr>
              <a:buSzPct val="80000"/>
              <a:buFont typeface="Wingdings 3" charset="2"/>
              <a:buChar char=""/>
            </a:pPr>
            <a:r>
              <a:rPr lang="es-ES" dirty="0"/>
              <a:t>Entonces el punto de acceso responde con una trama CTS que reserva el canal por el tiempo que dure el envío.</a:t>
            </a:r>
            <a:r>
              <a:rPr lang="en-US" dirty="0"/>
              <a:t> </a:t>
            </a:r>
          </a:p>
          <a:p>
            <a:pPr marL="342900" indent="-342900" algn="just" defTabSz="457200">
              <a:spcBef>
                <a:spcPts val="1000"/>
              </a:spcBef>
              <a:buClr>
                <a:schemeClr val="accent1"/>
              </a:buClr>
              <a:buSzPct val="80000"/>
              <a:buFont typeface="Wingdings 3" charset="2"/>
              <a:buChar char=""/>
            </a:pPr>
            <a:r>
              <a:rPr lang="es-ES" dirty="0"/>
              <a:t>La trama CTS a su vez, se enviará a los demás clientes (</a:t>
            </a:r>
            <a:r>
              <a:rPr lang="es-ES" dirty="0" err="1"/>
              <a:t>iPad</a:t>
            </a:r>
            <a:r>
              <a:rPr lang="es-ES" dirty="0"/>
              <a:t> y ASUS) dejándolos saber que solo el iPhone 5s puede trasmitir por ese tiempo.</a:t>
            </a:r>
            <a:r>
              <a:rPr lang="en-US" dirty="0"/>
              <a:t> </a:t>
            </a:r>
            <a:endParaRPr lang="es-ES" dirty="0"/>
          </a:p>
        </p:txBody>
      </p:sp>
      <p:sp>
        <p:nvSpPr>
          <p:cNvPr id="10" name="TextBox 9"/>
          <p:cNvSpPr txBox="1"/>
          <p:nvPr/>
        </p:nvSpPr>
        <p:spPr>
          <a:xfrm>
            <a:off x="0" y="3462198"/>
            <a:ext cx="5213506" cy="3395802"/>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dirty="0"/>
              <a:t>la inundación de </a:t>
            </a:r>
            <a:r>
              <a:rPr lang="es-ES" i="1" dirty="0"/>
              <a:t>CTS</a:t>
            </a:r>
            <a:r>
              <a:rPr lang="es-ES" dirty="0"/>
              <a:t> por parte de un atacante impulsa a otros dispositivos inalámbricos que comparten la red </a:t>
            </a:r>
            <a:r>
              <a:rPr lang="es-ES" i="1" dirty="0"/>
              <a:t>WiFi</a:t>
            </a:r>
            <a:r>
              <a:rPr lang="es-ES" dirty="0"/>
              <a:t> a frenar su trasmisión hasta que el adversario deje de transmitir las tramas </a:t>
            </a:r>
            <a:r>
              <a:rPr lang="es-ES" i="1" dirty="0"/>
              <a:t>CTS</a:t>
            </a:r>
            <a:r>
              <a:rPr lang="es-ES" dirty="0" smtClean="0"/>
              <a:t>.</a:t>
            </a:r>
          </a:p>
          <a:p>
            <a:pPr marL="342900" indent="-342900" algn="just" defTabSz="457200">
              <a:spcBef>
                <a:spcPts val="1000"/>
              </a:spcBef>
              <a:buClr>
                <a:schemeClr val="accent1"/>
              </a:buClr>
              <a:buSzPct val="80000"/>
              <a:buFont typeface="Wingdings 3" charset="2"/>
              <a:buChar char=""/>
            </a:pPr>
            <a:r>
              <a:rPr lang="es-ES_tradnl" dirty="0"/>
              <a:t>Esta inundación deja la red atacada totalmente sin respuesta, tanto el cliente como el </a:t>
            </a:r>
            <a:r>
              <a:rPr lang="es-ES_tradnl" i="1" dirty="0"/>
              <a:t>AP </a:t>
            </a:r>
            <a:r>
              <a:rPr lang="es-ES_tradnl" dirty="0"/>
              <a:t>dejan de trasmitir. </a:t>
            </a:r>
            <a:endParaRPr lang="en-US" dirty="0"/>
          </a:p>
          <a:p>
            <a:pPr marL="342900" indent="-342900" algn="just" defTabSz="457200">
              <a:spcBef>
                <a:spcPts val="1000"/>
              </a:spcBef>
              <a:buClr>
                <a:schemeClr val="accent1"/>
              </a:buClr>
              <a:buSzPct val="80000"/>
              <a:buFont typeface="Wingdings 3" charset="2"/>
              <a:buChar char=""/>
            </a:pPr>
            <a:r>
              <a:rPr lang="en-US" dirty="0" smtClean="0"/>
              <a:t>Este </a:t>
            </a:r>
            <a:r>
              <a:rPr lang="en-US" dirty="0" err="1"/>
              <a:t>es</a:t>
            </a:r>
            <a:r>
              <a:rPr lang="en-US" dirty="0"/>
              <a:t> un </a:t>
            </a:r>
            <a:r>
              <a:rPr lang="en-US" dirty="0" err="1"/>
              <a:t>ataque</a:t>
            </a:r>
            <a:r>
              <a:rPr lang="en-US" dirty="0"/>
              <a:t> de </a:t>
            </a:r>
            <a:r>
              <a:rPr lang="en-US" dirty="0" err="1"/>
              <a:t>denegación</a:t>
            </a:r>
            <a:r>
              <a:rPr lang="en-US" dirty="0"/>
              <a:t> de </a:t>
            </a:r>
            <a:r>
              <a:rPr lang="en-US" dirty="0" err="1"/>
              <a:t>servicio</a:t>
            </a:r>
            <a:r>
              <a:rPr lang="en-US" dirty="0"/>
              <a:t> contra </a:t>
            </a:r>
            <a:r>
              <a:rPr lang="en-US" dirty="0" smtClean="0"/>
              <a:t>la </a:t>
            </a:r>
            <a:r>
              <a:rPr lang="en-US" dirty="0" err="1" smtClean="0"/>
              <a:t>infraestructura</a:t>
            </a:r>
            <a:r>
              <a:rPr lang="en-US" dirty="0"/>
              <a:t> </a:t>
            </a:r>
            <a:r>
              <a:rPr lang="en-US" dirty="0" err="1" smtClean="0"/>
              <a:t>manipulando</a:t>
            </a:r>
            <a:r>
              <a:rPr lang="en-US" dirty="0" smtClean="0"/>
              <a:t> la </a:t>
            </a:r>
            <a:r>
              <a:rPr lang="en-US" dirty="0" err="1" smtClean="0"/>
              <a:t>trama</a:t>
            </a:r>
            <a:r>
              <a:rPr lang="en-US" dirty="0" smtClean="0"/>
              <a:t> de control.</a:t>
            </a:r>
            <a:endParaRPr lang="en-US" dirty="0"/>
          </a:p>
        </p:txBody>
      </p:sp>
    </p:spTree>
    <p:extLst>
      <p:ext uri="{BB962C8B-B14F-4D97-AF65-F5344CB8AC3E}">
        <p14:creationId xmlns:p14="http://schemas.microsoft.com/office/powerpoint/2010/main" val="3849695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739036" y="2304789"/>
            <a:ext cx="9231682" cy="2617940"/>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77334" y="609600"/>
            <a:ext cx="8596668" cy="687583"/>
          </a:xfrm>
        </p:spPr>
        <p:txBody>
          <a:bodyPr/>
          <a:lstStyle/>
          <a:p>
            <a:r>
              <a:rPr lang="es-EC" dirty="0" smtClean="0"/>
              <a:t>OBJETIVO GENERAL</a:t>
            </a:r>
            <a:endParaRPr lang="es-EC" dirty="0"/>
          </a:p>
        </p:txBody>
      </p:sp>
      <p:sp>
        <p:nvSpPr>
          <p:cNvPr id="3" name="Marcador de contenido 2"/>
          <p:cNvSpPr>
            <a:spLocks noGrp="1"/>
          </p:cNvSpPr>
          <p:nvPr>
            <p:ph idx="1"/>
          </p:nvPr>
        </p:nvSpPr>
        <p:spPr>
          <a:xfrm>
            <a:off x="739036" y="2784983"/>
            <a:ext cx="8827715" cy="1657551"/>
          </a:xfrm>
        </p:spPr>
        <p:txBody>
          <a:bodyPr>
            <a:noAutofit/>
          </a:bodyPr>
          <a:lstStyle/>
          <a:p>
            <a:pPr marL="0" indent="0">
              <a:buNone/>
            </a:pPr>
            <a:r>
              <a:rPr lang="es-ES_tradnl" sz="2300" dirty="0">
                <a:solidFill>
                  <a:schemeClr val="bg1"/>
                </a:solidFill>
              </a:rPr>
              <a:t>Determinar las vulnerabilidades de una red </a:t>
            </a:r>
            <a:r>
              <a:rPr lang="es-ES_tradnl" sz="2300" dirty="0" smtClean="0">
                <a:solidFill>
                  <a:schemeClr val="bg1"/>
                </a:solidFill>
              </a:rPr>
              <a:t>inalámbrica que </a:t>
            </a:r>
            <a:r>
              <a:rPr lang="es-ES_tradnl" sz="2300" dirty="0">
                <a:solidFill>
                  <a:schemeClr val="bg1"/>
                </a:solidFill>
              </a:rPr>
              <a:t>utiliza el estándar </a:t>
            </a:r>
            <a:r>
              <a:rPr lang="es-ES_tradnl" sz="2300" i="1" dirty="0">
                <a:solidFill>
                  <a:schemeClr val="bg1"/>
                </a:solidFill>
              </a:rPr>
              <a:t>802.11i</a:t>
            </a:r>
            <a:r>
              <a:rPr lang="es-ES_tradnl" sz="2300" dirty="0">
                <a:solidFill>
                  <a:schemeClr val="bg1"/>
                </a:solidFill>
              </a:rPr>
              <a:t>, mediante el análisis </a:t>
            </a:r>
            <a:r>
              <a:rPr lang="es-ES_tradnl" sz="2300" dirty="0" smtClean="0">
                <a:solidFill>
                  <a:schemeClr val="bg1"/>
                </a:solidFill>
              </a:rPr>
              <a:t>del tráfico </a:t>
            </a:r>
            <a:r>
              <a:rPr lang="es-ES_tradnl" sz="2300" dirty="0">
                <a:solidFill>
                  <a:schemeClr val="bg1"/>
                </a:solidFill>
              </a:rPr>
              <a:t>en la capa de enlace, de los paquetes de </a:t>
            </a:r>
            <a:r>
              <a:rPr lang="es-ES_tradnl" sz="2300" dirty="0" smtClean="0">
                <a:solidFill>
                  <a:schemeClr val="bg1"/>
                </a:solidFill>
              </a:rPr>
              <a:t>Control, Administración y Datos. </a:t>
            </a:r>
            <a:endParaRPr lang="en-US" sz="2300" dirty="0">
              <a:solidFill>
                <a:schemeClr val="bg1"/>
              </a:solidFill>
              <a:effectLst/>
            </a:endParaRPr>
          </a:p>
        </p:txBody>
      </p:sp>
    </p:spTree>
    <p:extLst>
      <p:ext uri="{BB962C8B-B14F-4D97-AF65-F5344CB8AC3E}">
        <p14:creationId xmlns:p14="http://schemas.microsoft.com/office/powerpoint/2010/main" val="4974078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4274" y="278361"/>
            <a:ext cx="9221948" cy="710351"/>
          </a:xfrm>
        </p:spPr>
        <p:txBody>
          <a:bodyPr>
            <a:normAutofit fontScale="90000"/>
          </a:bodyPr>
          <a:lstStyle/>
          <a:p>
            <a:r>
              <a:rPr lang="es-EC" dirty="0" smtClean="0"/>
              <a:t>Escenario de Prueba Intrusivo - Ataque de interferencia</a:t>
            </a:r>
            <a:endParaRPr lang="es-EC" dirty="0"/>
          </a:p>
        </p:txBody>
      </p:sp>
      <p:pic>
        <p:nvPicPr>
          <p:cNvPr id="7" name="Picture 6"/>
          <p:cNvPicPr/>
          <p:nvPr/>
        </p:nvPicPr>
        <p:blipFill rotWithShape="1">
          <a:blip r:embed="rId2">
            <a:extLst>
              <a:ext uri="{28A0092B-C50C-407E-A947-70E740481C1C}">
                <a14:useLocalDpi xmlns:a14="http://schemas.microsoft.com/office/drawing/2010/main" val="0"/>
              </a:ext>
            </a:extLst>
          </a:blip>
          <a:srcRect l="1661" r="3428" b="19356"/>
          <a:stretch/>
        </p:blipFill>
        <p:spPr>
          <a:xfrm>
            <a:off x="98777" y="1369736"/>
            <a:ext cx="5977379" cy="4456137"/>
          </a:xfrm>
          <a:prstGeom prst="rect">
            <a:avLst/>
          </a:prstGeom>
        </p:spPr>
      </p:pic>
      <p:pic>
        <p:nvPicPr>
          <p:cNvPr id="8" name="Picture 7"/>
          <p:cNvPicPr/>
          <p:nvPr/>
        </p:nvPicPr>
        <p:blipFill rotWithShape="1">
          <a:blip r:embed="rId3">
            <a:extLst>
              <a:ext uri="{28A0092B-C50C-407E-A947-70E740481C1C}">
                <a14:useLocalDpi xmlns:a14="http://schemas.microsoft.com/office/drawing/2010/main" val="0"/>
              </a:ext>
            </a:extLst>
          </a:blip>
          <a:srcRect l="715" r="3487" b="6216"/>
          <a:stretch/>
        </p:blipFill>
        <p:spPr>
          <a:xfrm>
            <a:off x="6162012" y="1369737"/>
            <a:ext cx="5980176" cy="4462272"/>
          </a:xfrm>
          <a:prstGeom prst="rect">
            <a:avLst/>
          </a:prstGeom>
        </p:spPr>
      </p:pic>
      <p:sp>
        <p:nvSpPr>
          <p:cNvPr id="6" name="TextBox 5"/>
          <p:cNvSpPr txBox="1"/>
          <p:nvPr/>
        </p:nvSpPr>
        <p:spPr>
          <a:xfrm>
            <a:off x="6750821" y="3091636"/>
            <a:ext cx="5230216" cy="923330"/>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t>En </a:t>
            </a:r>
            <a:r>
              <a:rPr lang="es-ES_tradnl" dirty="0" smtClean="0"/>
              <a:t>la imagen </a:t>
            </a:r>
            <a:r>
              <a:rPr lang="es-ES_tradnl" dirty="0"/>
              <a:t>se evidencia los clientes legítimos y AP (Real) asociados </a:t>
            </a:r>
            <a:r>
              <a:rPr lang="es-ES_tradnl" dirty="0" smtClean="0"/>
              <a:t>dentro de </a:t>
            </a:r>
            <a:r>
              <a:rPr lang="es-ES_tradnl" dirty="0"/>
              <a:t>un funcionamiento normal.</a:t>
            </a:r>
            <a:endParaRPr lang="en-US" dirty="0"/>
          </a:p>
        </p:txBody>
      </p:sp>
      <p:sp>
        <p:nvSpPr>
          <p:cNvPr id="9" name="TextBox 8"/>
          <p:cNvSpPr txBox="1"/>
          <p:nvPr/>
        </p:nvSpPr>
        <p:spPr>
          <a:xfrm>
            <a:off x="367619" y="2005386"/>
            <a:ext cx="5230216" cy="3395802"/>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_tradnl" dirty="0"/>
              <a:t>Al implementar un AP falso y mejorar los niveles de potencia nos da una ventaja sobre el AP legítimo, esto por cuanto se amplía el área de cobertura y atrae la conexión o asociación de clientes legítimos.</a:t>
            </a:r>
          </a:p>
          <a:p>
            <a:pPr marL="342900" indent="-342900" algn="just" defTabSz="457200">
              <a:spcBef>
                <a:spcPts val="1000"/>
              </a:spcBef>
              <a:buClr>
                <a:schemeClr val="accent1"/>
              </a:buClr>
              <a:buSzPct val="80000"/>
              <a:buFont typeface="Wingdings 3" charset="2"/>
              <a:buChar char=""/>
            </a:pPr>
            <a:r>
              <a:rPr lang="es-ES" dirty="0"/>
              <a:t>Se inicia el AP falso haciendo uso de </a:t>
            </a:r>
            <a:r>
              <a:rPr lang="es-ES" dirty="0" err="1"/>
              <a:t>hostapd</a:t>
            </a:r>
            <a:r>
              <a:rPr lang="es-ES" dirty="0"/>
              <a:t>, el cual esta cargado con información obtenida del análisis de trafico pasivo para “clonar” el AP real.</a:t>
            </a:r>
          </a:p>
          <a:p>
            <a:pPr marL="342900" indent="-342900" algn="just" defTabSz="457200">
              <a:spcBef>
                <a:spcPts val="1000"/>
              </a:spcBef>
              <a:buClr>
                <a:schemeClr val="accent1"/>
              </a:buClr>
              <a:buSzPct val="80000"/>
              <a:buFont typeface="Wingdings 3" charset="2"/>
              <a:buChar char=""/>
            </a:pPr>
            <a:r>
              <a:rPr lang="en-US" dirty="0"/>
              <a:t>Este </a:t>
            </a:r>
            <a:r>
              <a:rPr lang="en-US" dirty="0" err="1"/>
              <a:t>es</a:t>
            </a:r>
            <a:r>
              <a:rPr lang="en-US" dirty="0"/>
              <a:t> un </a:t>
            </a:r>
            <a:r>
              <a:rPr lang="en-US" dirty="0" err="1"/>
              <a:t>ataque</a:t>
            </a:r>
            <a:r>
              <a:rPr lang="en-US" dirty="0"/>
              <a:t> de </a:t>
            </a:r>
            <a:r>
              <a:rPr lang="en-US" dirty="0" err="1"/>
              <a:t>denegación</a:t>
            </a:r>
            <a:r>
              <a:rPr lang="en-US" dirty="0"/>
              <a:t> de </a:t>
            </a:r>
            <a:r>
              <a:rPr lang="en-US" dirty="0" err="1"/>
              <a:t>servicio</a:t>
            </a:r>
            <a:r>
              <a:rPr lang="en-US" dirty="0"/>
              <a:t> contra la </a:t>
            </a:r>
            <a:r>
              <a:rPr lang="en-US" dirty="0" err="1"/>
              <a:t>infraestructura</a:t>
            </a:r>
            <a:r>
              <a:rPr lang="en-US" dirty="0"/>
              <a:t>.</a:t>
            </a:r>
          </a:p>
        </p:txBody>
      </p:sp>
    </p:spTree>
    <p:extLst>
      <p:ext uri="{BB962C8B-B14F-4D97-AF65-F5344CB8AC3E}">
        <p14:creationId xmlns:p14="http://schemas.microsoft.com/office/powerpoint/2010/main" val="1550939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710351"/>
          </a:xfrm>
        </p:spPr>
        <p:txBody>
          <a:bodyPr>
            <a:normAutofit fontScale="90000"/>
          </a:bodyPr>
          <a:lstStyle/>
          <a:p>
            <a:r>
              <a:rPr lang="es-EC" dirty="0" smtClean="0"/>
              <a:t>Escenario de Prueba Intrusivo - Inundación Deauthentication</a:t>
            </a:r>
            <a:endParaRPr lang="es-EC" dirty="0"/>
          </a:p>
        </p:txBody>
      </p:sp>
      <p:pic>
        <p:nvPicPr>
          <p:cNvPr id="6" name="Picture 5"/>
          <p:cNvPicPr/>
          <p:nvPr/>
        </p:nvPicPr>
        <p:blipFill rotWithShape="1">
          <a:blip r:embed="rId2">
            <a:extLst>
              <a:ext uri="{28A0092B-C50C-407E-A947-70E740481C1C}">
                <a14:useLocalDpi xmlns:a14="http://schemas.microsoft.com/office/drawing/2010/main" val="0"/>
              </a:ext>
            </a:extLst>
          </a:blip>
          <a:srcRect t="-1" r="9988" b="59534"/>
          <a:stretch/>
        </p:blipFill>
        <p:spPr>
          <a:xfrm>
            <a:off x="651690" y="1011958"/>
            <a:ext cx="4901184" cy="1461351"/>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51170" y="2567940"/>
            <a:ext cx="5216525" cy="4290060"/>
          </a:xfrm>
          <a:prstGeom prst="rect">
            <a:avLst/>
          </a:prstGeom>
        </p:spPr>
      </p:pic>
      <p:pic>
        <p:nvPicPr>
          <p:cNvPr id="10" name="Picture 9"/>
          <p:cNvPicPr/>
          <p:nvPr/>
        </p:nvPicPr>
        <p:blipFill rotWithShape="1">
          <a:blip r:embed="rId4">
            <a:extLst>
              <a:ext uri="{28A0092B-C50C-407E-A947-70E740481C1C}">
                <a14:useLocalDpi xmlns:a14="http://schemas.microsoft.com/office/drawing/2010/main" val="0"/>
              </a:ext>
            </a:extLst>
          </a:blip>
          <a:srcRect t="2" r="6144" b="63570"/>
          <a:stretch/>
        </p:blipFill>
        <p:spPr>
          <a:xfrm>
            <a:off x="6191036" y="1001622"/>
            <a:ext cx="4896016" cy="1321282"/>
          </a:xfrm>
          <a:prstGeom prst="rect">
            <a:avLst/>
          </a:prstGeom>
        </p:spPr>
      </p:pic>
      <p:pic>
        <p:nvPicPr>
          <p:cNvPr id="11" name="Picture 10"/>
          <p:cNvPicPr/>
          <p:nvPr/>
        </p:nvPicPr>
        <p:blipFill rotWithShape="1">
          <a:blip r:embed="rId5">
            <a:extLst>
              <a:ext uri="{28A0092B-C50C-407E-A947-70E740481C1C}">
                <a14:useLocalDpi xmlns:a14="http://schemas.microsoft.com/office/drawing/2010/main" val="0"/>
              </a:ext>
            </a:extLst>
          </a:blip>
          <a:srcRect t="5792"/>
          <a:stretch/>
        </p:blipFill>
        <p:spPr>
          <a:xfrm>
            <a:off x="6006298" y="2560320"/>
            <a:ext cx="5221224" cy="4297680"/>
          </a:xfrm>
          <a:prstGeom prst="rect">
            <a:avLst/>
          </a:prstGeom>
        </p:spPr>
      </p:pic>
      <p:sp>
        <p:nvSpPr>
          <p:cNvPr id="7" name="TextBox 6"/>
          <p:cNvSpPr txBox="1"/>
          <p:nvPr/>
        </p:nvSpPr>
        <p:spPr>
          <a:xfrm>
            <a:off x="5977909" y="2425173"/>
            <a:ext cx="5735769" cy="1605568"/>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dirty="0"/>
              <a:t>Este ataque tiene como objetivo desvincular al cliente del punto de acceso. </a:t>
            </a:r>
          </a:p>
          <a:p>
            <a:pPr marL="342900" indent="-342900" algn="just" defTabSz="457200">
              <a:spcBef>
                <a:spcPts val="1000"/>
              </a:spcBef>
              <a:buClr>
                <a:schemeClr val="accent1"/>
              </a:buClr>
              <a:buSzPct val="80000"/>
              <a:buFont typeface="Wingdings 3" charset="2"/>
              <a:buChar char=""/>
            </a:pPr>
            <a:r>
              <a:rPr lang="es-ES" dirty="0"/>
              <a:t>El ataque inyecta tramas modificadas con la dirección MAC del Access Point para des autenticar TODOS los clientes.</a:t>
            </a:r>
            <a:r>
              <a:rPr lang="en-US" dirty="0"/>
              <a:t> </a:t>
            </a:r>
            <a:endParaRPr lang="es-ES" dirty="0"/>
          </a:p>
        </p:txBody>
      </p:sp>
      <p:sp>
        <p:nvSpPr>
          <p:cNvPr id="8" name="TextBox 7"/>
          <p:cNvSpPr txBox="1"/>
          <p:nvPr/>
        </p:nvSpPr>
        <p:spPr>
          <a:xfrm>
            <a:off x="212975" y="2592289"/>
            <a:ext cx="5735769" cy="1882567"/>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dirty="0"/>
              <a:t>El ataque inyecta tramas modificadas con la dirección MAC del Access Point para des autenticar clientes o victimas específicas.</a:t>
            </a:r>
            <a:r>
              <a:rPr lang="en-US" dirty="0"/>
              <a:t> </a:t>
            </a:r>
          </a:p>
          <a:p>
            <a:pPr marL="342900" indent="-342900" algn="just" defTabSz="457200">
              <a:spcBef>
                <a:spcPts val="1000"/>
              </a:spcBef>
              <a:buClr>
                <a:schemeClr val="accent1"/>
              </a:buClr>
              <a:buSzPct val="80000"/>
              <a:buFont typeface="Wingdings 3" charset="2"/>
              <a:buChar char=""/>
            </a:pPr>
            <a:r>
              <a:rPr lang="es-ES" dirty="0"/>
              <a:t>Este ataque es un ejemplo de denegación de servicio contra el cliente manipulando la trama de administración</a:t>
            </a:r>
            <a:r>
              <a:rPr lang="en-US" dirty="0"/>
              <a:t> </a:t>
            </a:r>
            <a:endParaRPr lang="es-ES" dirty="0"/>
          </a:p>
        </p:txBody>
      </p:sp>
    </p:spTree>
    <p:extLst>
      <p:ext uri="{BB962C8B-B14F-4D97-AF65-F5344CB8AC3E}">
        <p14:creationId xmlns:p14="http://schemas.microsoft.com/office/powerpoint/2010/main" val="2250828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7563" y="178091"/>
            <a:ext cx="9236851" cy="710351"/>
          </a:xfrm>
        </p:spPr>
        <p:txBody>
          <a:bodyPr>
            <a:normAutofit fontScale="90000"/>
          </a:bodyPr>
          <a:lstStyle/>
          <a:p>
            <a:pPr algn="just"/>
            <a:r>
              <a:rPr lang="es-EC" dirty="0" smtClean="0"/>
              <a:t>Escenario de Prueba Intrusivo – Mala práctica del usuario o el administrador de red puede vulnerar el estandar 802.11i con EAP-TLS</a:t>
            </a:r>
            <a:endParaRPr lang="es-EC"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67101" y="4418116"/>
            <a:ext cx="5480863" cy="2439884"/>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67099" y="1721293"/>
            <a:ext cx="5447443" cy="2573578"/>
          </a:xfrm>
          <a:prstGeom prst="rect">
            <a:avLst/>
          </a:prstGeom>
        </p:spPr>
      </p:pic>
      <p:pic>
        <p:nvPicPr>
          <p:cNvPr id="12" name="Picture 11"/>
          <p:cNvPicPr/>
          <p:nvPr/>
        </p:nvPicPr>
        <p:blipFill rotWithShape="1">
          <a:blip r:embed="rId4">
            <a:extLst>
              <a:ext uri="{28A0092B-C50C-407E-A947-70E740481C1C}">
                <a14:useLocalDpi xmlns:a14="http://schemas.microsoft.com/office/drawing/2010/main" val="0"/>
              </a:ext>
            </a:extLst>
          </a:blip>
          <a:srcRect r="3404" b="37675"/>
          <a:stretch/>
        </p:blipFill>
        <p:spPr>
          <a:xfrm>
            <a:off x="6708116" y="2052083"/>
            <a:ext cx="5038982" cy="2242784"/>
          </a:xfrm>
          <a:prstGeom prst="rect">
            <a:avLst/>
          </a:prstGeom>
        </p:spPr>
      </p:pic>
      <p:pic>
        <p:nvPicPr>
          <p:cNvPr id="13" name="Picture 12"/>
          <p:cNvPicPr/>
          <p:nvPr/>
        </p:nvPicPr>
        <p:blipFill rotWithShape="1">
          <a:blip r:embed="rId5">
            <a:extLst>
              <a:ext uri="{28A0092B-C50C-407E-A947-70E740481C1C}">
                <a14:useLocalDpi xmlns:a14="http://schemas.microsoft.com/office/drawing/2010/main" val="0"/>
              </a:ext>
            </a:extLst>
          </a:blip>
          <a:srcRect l="819" r="3724" b="60348"/>
          <a:stretch/>
        </p:blipFill>
        <p:spPr>
          <a:xfrm>
            <a:off x="6717400" y="4745946"/>
            <a:ext cx="4979567" cy="1420614"/>
          </a:xfrm>
          <a:prstGeom prst="rect">
            <a:avLst/>
          </a:prstGeom>
        </p:spPr>
      </p:pic>
      <p:pic>
        <p:nvPicPr>
          <p:cNvPr id="10" name="Picture 9" descr="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9503" y="1971965"/>
            <a:ext cx="6372497" cy="4501672"/>
          </a:xfrm>
          <a:prstGeom prst="rect">
            <a:avLst/>
          </a:prstGeom>
        </p:spPr>
      </p:pic>
      <p:pic>
        <p:nvPicPr>
          <p:cNvPr id="6" name="Picture 5" descr="Screen Shot 2014-07-17 at 9.29.4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652" y="2252863"/>
            <a:ext cx="5330474" cy="1625801"/>
          </a:xfrm>
          <a:prstGeom prst="rect">
            <a:avLst/>
          </a:prstGeom>
        </p:spPr>
      </p:pic>
    </p:spTree>
    <p:extLst>
      <p:ext uri="{BB962C8B-B14F-4D97-AF65-F5344CB8AC3E}">
        <p14:creationId xmlns:p14="http://schemas.microsoft.com/office/powerpoint/2010/main" val="945529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95" y="477595"/>
            <a:ext cx="8229600" cy="710351"/>
          </a:xfrm>
        </p:spPr>
        <p:txBody>
          <a:bodyPr/>
          <a:lstStyle/>
          <a:p>
            <a:r>
              <a:rPr lang="es-EC" dirty="0" smtClean="0"/>
              <a:t>Conclusiones </a:t>
            </a:r>
            <a:endParaRPr lang="es-EC" dirty="0"/>
          </a:p>
        </p:txBody>
      </p:sp>
      <p:sp>
        <p:nvSpPr>
          <p:cNvPr id="5" name="2 Marcador de contenido"/>
          <p:cNvSpPr txBox="1">
            <a:spLocks/>
          </p:cNvSpPr>
          <p:nvPr/>
        </p:nvSpPr>
        <p:spPr>
          <a:xfrm>
            <a:off x="373870" y="1148749"/>
            <a:ext cx="9365215" cy="57818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_tradnl" sz="2300" dirty="0"/>
              <a:t>Por las grandes ventajas que ofrecen las redes inalámbricas, se ha evidenciado un crecimiento en la implementación dentro del campo empresarial, generando un mayor volumen de información en el espectro radioeléctrico, medio en el que se encuentra expuesta y vulnerable a ataques donde se puede violentar su integridad y confidencialidad</a:t>
            </a:r>
            <a:r>
              <a:rPr lang="es-ES_tradnl" sz="2300" dirty="0" smtClean="0"/>
              <a:t>.</a:t>
            </a:r>
          </a:p>
          <a:p>
            <a:pPr lvl="0" algn="just"/>
            <a:r>
              <a:rPr lang="es-ES_tradnl" sz="2300" dirty="0" smtClean="0"/>
              <a:t>La </a:t>
            </a:r>
            <a:r>
              <a:rPr lang="es-ES_tradnl" sz="2300" dirty="0"/>
              <a:t>implementación del escenario de prueba permite conocer en profundidad todos los componentes que conforman el estándar </a:t>
            </a:r>
            <a:r>
              <a:rPr lang="es-ES_tradnl" sz="2300" i="1" dirty="0"/>
              <a:t>802.11i</a:t>
            </a:r>
            <a:r>
              <a:rPr lang="es-ES_tradnl" sz="2300" dirty="0"/>
              <a:t>. Esto crea un conjunto de condiciones reales para analizar y determinar las vulnerabilidades que se presenten en el estudio de la red inalámbrica. </a:t>
            </a:r>
            <a:endParaRPr lang="es-ES_tradnl" sz="2300" dirty="0" smtClean="0"/>
          </a:p>
          <a:p>
            <a:pPr algn="just"/>
            <a:endParaRPr lang="es-ES_tradnl" sz="2300" dirty="0" smtClean="0"/>
          </a:p>
          <a:p>
            <a:pPr marL="0" indent="0" algn="just">
              <a:buNone/>
            </a:pPr>
            <a:r>
              <a:rPr lang="es-ES_tradnl" sz="2300" dirty="0" smtClean="0"/>
              <a:t> </a:t>
            </a:r>
            <a:endParaRPr lang="es-ES" sz="2300" dirty="0"/>
          </a:p>
          <a:p>
            <a:pPr lvl="0" algn="just"/>
            <a:endParaRPr lang="es-ES" sz="2300" dirty="0"/>
          </a:p>
        </p:txBody>
      </p:sp>
    </p:spTree>
    <p:extLst>
      <p:ext uri="{BB962C8B-B14F-4D97-AF65-F5344CB8AC3E}">
        <p14:creationId xmlns:p14="http://schemas.microsoft.com/office/powerpoint/2010/main" val="24643234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57504"/>
            <a:ext cx="9801981" cy="5800496"/>
          </a:xfrm>
        </p:spPr>
        <p:txBody>
          <a:bodyPr>
            <a:noAutofit/>
          </a:bodyPr>
          <a:lstStyle/>
          <a:p>
            <a:pPr lvl="0" algn="just"/>
            <a:r>
              <a:rPr lang="es-ES_tradnl" sz="2000" dirty="0"/>
              <a:t>El protocolo de autenticación </a:t>
            </a:r>
            <a:r>
              <a:rPr lang="es-ES_tradnl" sz="2000" i="1" dirty="0"/>
              <a:t>EAP-TLS</a:t>
            </a:r>
            <a:r>
              <a:rPr lang="es-ES_tradnl" sz="2000" dirty="0"/>
              <a:t> crea un túnel seguro entre el servidor de autenticación y el suplicante, esto por cuanto se requiere la instalación de certificados validos en ambos partes para establecer confianza con la autoridad de certificación </a:t>
            </a:r>
            <a:r>
              <a:rPr lang="es-ES_tradnl" sz="2000" i="1" dirty="0"/>
              <a:t>(CA)</a:t>
            </a:r>
            <a:r>
              <a:rPr lang="es-ES_tradnl" sz="2000" dirty="0"/>
              <a:t>. Esto garantiza la inefectividad de ataques como </a:t>
            </a:r>
            <a:r>
              <a:rPr lang="es-ES_tradnl" sz="2000" i="1" dirty="0"/>
              <a:t>MITM (</a:t>
            </a:r>
            <a:r>
              <a:rPr lang="es-ES_tradnl" sz="2000" i="1" dirty="0" err="1"/>
              <a:t>men</a:t>
            </a:r>
            <a:r>
              <a:rPr lang="es-ES_tradnl" sz="2000" i="1" dirty="0"/>
              <a:t> in </a:t>
            </a:r>
            <a:r>
              <a:rPr lang="es-ES_tradnl" sz="2000" i="1" dirty="0" err="1"/>
              <a:t>the</a:t>
            </a:r>
            <a:r>
              <a:rPr lang="es-ES_tradnl" sz="2000" i="1" dirty="0"/>
              <a:t> </a:t>
            </a:r>
            <a:r>
              <a:rPr lang="es-ES_tradnl" sz="2000" i="1" dirty="0" err="1"/>
              <a:t>middle</a:t>
            </a:r>
            <a:r>
              <a:rPr lang="es-ES_tradnl" sz="2000" i="1" dirty="0"/>
              <a:t>)</a:t>
            </a:r>
            <a:r>
              <a:rPr lang="es-ES_tradnl" sz="2000" dirty="0"/>
              <a:t> o enmascaramiento de </a:t>
            </a:r>
            <a:r>
              <a:rPr lang="es-ES_tradnl" sz="2000" i="1" dirty="0"/>
              <a:t>AP</a:t>
            </a:r>
            <a:r>
              <a:rPr lang="es-ES_tradnl" sz="2000" dirty="0"/>
              <a:t> maliciosos para la obtención de las credenciales por medio de fuerza bruta utilizando ataques con diccionarios. </a:t>
            </a:r>
            <a:endParaRPr lang="es-ES_tradnl" sz="2000" dirty="0" smtClean="0"/>
          </a:p>
          <a:p>
            <a:pPr algn="just"/>
            <a:r>
              <a:rPr lang="es-ES_tradnl" sz="2000" dirty="0"/>
              <a:t>El estándar </a:t>
            </a:r>
            <a:r>
              <a:rPr lang="es-ES_tradnl" sz="2000" i="1" dirty="0"/>
              <a:t>802.11i</a:t>
            </a:r>
            <a:r>
              <a:rPr lang="es-ES_tradnl" sz="2000" dirty="0"/>
              <a:t> con autenticación </a:t>
            </a:r>
            <a:r>
              <a:rPr lang="es-ES_tradnl" sz="2000" i="1" dirty="0"/>
              <a:t>EAP–TLS</a:t>
            </a:r>
            <a:r>
              <a:rPr lang="es-ES_tradnl" sz="2000" dirty="0"/>
              <a:t> es considerado el sistema más seguro en contra de intrusiones o ataques, ya que por sus características elimina ataques conocidos como </a:t>
            </a:r>
            <a:r>
              <a:rPr lang="es-ES_tradnl" sz="2000" i="1" dirty="0"/>
              <a:t>MITM (</a:t>
            </a:r>
            <a:r>
              <a:rPr lang="es-ES_tradnl" sz="2000" i="1" dirty="0" err="1"/>
              <a:t>men</a:t>
            </a:r>
            <a:r>
              <a:rPr lang="es-ES_tradnl" sz="2000" i="1" dirty="0"/>
              <a:t> in </a:t>
            </a:r>
            <a:r>
              <a:rPr lang="es-ES_tradnl" sz="2000" i="1" dirty="0" err="1"/>
              <a:t>the</a:t>
            </a:r>
            <a:r>
              <a:rPr lang="es-ES_tradnl" sz="2000" i="1" dirty="0"/>
              <a:t> </a:t>
            </a:r>
            <a:r>
              <a:rPr lang="es-ES_tradnl" sz="2000" i="1" dirty="0" err="1"/>
              <a:t>middle</a:t>
            </a:r>
            <a:r>
              <a:rPr lang="es-ES_tradnl" sz="2000" i="1" dirty="0"/>
              <a:t>),</a:t>
            </a:r>
            <a:r>
              <a:rPr lang="es-ES_tradnl" sz="2000" dirty="0"/>
              <a:t> enmascaramiento de </a:t>
            </a:r>
            <a:r>
              <a:rPr lang="es-ES_tradnl" sz="2000" i="1" dirty="0"/>
              <a:t>AP</a:t>
            </a:r>
            <a:r>
              <a:rPr lang="es-ES_tradnl" sz="2000" dirty="0"/>
              <a:t> maliciosos, ataques de diccionario, pero no es un sistema completamente seguro ya que ese encuentra expuesto a ataques de </a:t>
            </a:r>
            <a:r>
              <a:rPr lang="es-ES_tradnl" sz="2000" i="1" dirty="0" err="1"/>
              <a:t>DoS</a:t>
            </a:r>
            <a:r>
              <a:rPr lang="es-ES_tradnl" sz="2000" dirty="0"/>
              <a:t> (denegación de Servicios) por vulnerabilidades inherentes en estándar como por ejemplo, las tramas de la capa de enlace, y puntualmente en las tramas de administración y control las mismas que son enviadas a las estaciones sin ningún tipo de encriptación, permitiendo conocer información valiosa de la red, que puede ser utilizada por un usuario malicioso para generar ataques. </a:t>
            </a:r>
            <a:endParaRPr lang="es-ES" sz="2000" dirty="0"/>
          </a:p>
          <a:p>
            <a:pPr lvl="0" algn="just"/>
            <a:endParaRPr lang="es-ES" sz="2000" dirty="0"/>
          </a:p>
          <a:p>
            <a:pPr algn="just"/>
            <a:endParaRPr lang="es-ES" sz="2000" dirty="0"/>
          </a:p>
        </p:txBody>
      </p:sp>
      <p:sp>
        <p:nvSpPr>
          <p:cNvPr id="4" name="Title 1"/>
          <p:cNvSpPr>
            <a:spLocks noGrp="1"/>
          </p:cNvSpPr>
          <p:nvPr>
            <p:ph type="title"/>
          </p:nvPr>
        </p:nvSpPr>
        <p:spPr>
          <a:xfrm>
            <a:off x="976195" y="477595"/>
            <a:ext cx="8229600" cy="710351"/>
          </a:xfrm>
        </p:spPr>
        <p:txBody>
          <a:bodyPr/>
          <a:lstStyle/>
          <a:p>
            <a:r>
              <a:rPr lang="es-EC" dirty="0" smtClean="0"/>
              <a:t>Conclusiones </a:t>
            </a:r>
            <a:endParaRPr lang="es-EC" dirty="0"/>
          </a:p>
        </p:txBody>
      </p:sp>
    </p:spTree>
    <p:extLst>
      <p:ext uri="{BB962C8B-B14F-4D97-AF65-F5344CB8AC3E}">
        <p14:creationId xmlns:p14="http://schemas.microsoft.com/office/powerpoint/2010/main" val="401758206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95" y="477595"/>
            <a:ext cx="8229600" cy="710351"/>
          </a:xfrm>
        </p:spPr>
        <p:txBody>
          <a:bodyPr/>
          <a:lstStyle/>
          <a:p>
            <a:r>
              <a:rPr lang="es-EC" dirty="0" smtClean="0"/>
              <a:t>Conclusiones </a:t>
            </a:r>
            <a:endParaRPr lang="es-EC" dirty="0"/>
          </a:p>
        </p:txBody>
      </p:sp>
      <p:sp>
        <p:nvSpPr>
          <p:cNvPr id="5" name="2 Marcador de contenido"/>
          <p:cNvSpPr txBox="1">
            <a:spLocks/>
          </p:cNvSpPr>
          <p:nvPr/>
        </p:nvSpPr>
        <p:spPr>
          <a:xfrm>
            <a:off x="373870" y="1148749"/>
            <a:ext cx="9365215" cy="57818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lgn="just"/>
            <a:r>
              <a:rPr lang="es-ES_tradnl" sz="2400" dirty="0"/>
              <a:t>Las tramas de administración son las que poseen mayor cantidad de información de la red y las más numerosas en comparación a las de control, es decir contienen parámetros como </a:t>
            </a:r>
            <a:r>
              <a:rPr lang="es-ES_tradnl" sz="2400" i="1" dirty="0"/>
              <a:t>ESSID</a:t>
            </a:r>
            <a:r>
              <a:rPr lang="es-ES_tradnl" sz="2400" dirty="0"/>
              <a:t>, direcciones </a:t>
            </a:r>
            <a:r>
              <a:rPr lang="es-ES_tradnl" sz="2400" i="1" dirty="0"/>
              <a:t>MAC</a:t>
            </a:r>
            <a:r>
              <a:rPr lang="es-ES_tradnl" sz="2400" dirty="0"/>
              <a:t>, potencias de transmisión, y son enviadas en difusión a todas las estaciones que se encuentren dentro del alcance de la misma, presentando uno de los puntos de vulnerabilidad del estándar </a:t>
            </a:r>
            <a:r>
              <a:rPr lang="es-ES_tradnl" sz="2400" i="1" dirty="0"/>
              <a:t>802.11i</a:t>
            </a:r>
            <a:r>
              <a:rPr lang="es-ES_tradnl" sz="2400" dirty="0"/>
              <a:t>, ya que este puede ocasionar la realización de ataques de disociación y </a:t>
            </a:r>
            <a:r>
              <a:rPr lang="es-ES_tradnl" sz="2400" dirty="0" err="1"/>
              <a:t>desautenicación</a:t>
            </a:r>
            <a:r>
              <a:rPr lang="es-ES_tradnl" sz="2400" dirty="0"/>
              <a:t> de usuarios para posterior al realizar un ataque de </a:t>
            </a:r>
            <a:r>
              <a:rPr lang="es-ES_tradnl" sz="2400" i="1" dirty="0"/>
              <a:t>AP </a:t>
            </a:r>
            <a:r>
              <a:rPr lang="es-ES_tradnl" sz="2400" dirty="0"/>
              <a:t>malicioso, que ocasionará que los usuarios se conecten al </a:t>
            </a:r>
            <a:r>
              <a:rPr lang="es-ES_tradnl" sz="2400" i="1" dirty="0"/>
              <a:t>AP </a:t>
            </a:r>
            <a:r>
              <a:rPr lang="es-ES_tradnl" sz="2400" dirty="0"/>
              <a:t>falso y enviarán información importante como credenciales, y datos de autenticación, utilizadas por le atacante para conectarse a la red.</a:t>
            </a:r>
            <a:endParaRPr lang="es-ES" sz="2400" dirty="0"/>
          </a:p>
          <a:p>
            <a:pPr algn="just"/>
            <a:endParaRPr lang="es-ES_tradnl" sz="2200" dirty="0" smtClean="0"/>
          </a:p>
          <a:p>
            <a:pPr marL="0" indent="0" algn="just">
              <a:buNone/>
            </a:pPr>
            <a:r>
              <a:rPr lang="es-ES_tradnl" sz="2200" dirty="0" smtClean="0"/>
              <a:t> </a:t>
            </a:r>
            <a:endParaRPr lang="es-ES" sz="2200" dirty="0"/>
          </a:p>
          <a:p>
            <a:pPr lvl="0" algn="just"/>
            <a:endParaRPr lang="es-ES" sz="2200" dirty="0"/>
          </a:p>
        </p:txBody>
      </p:sp>
    </p:spTree>
    <p:extLst>
      <p:ext uri="{BB962C8B-B14F-4D97-AF65-F5344CB8AC3E}">
        <p14:creationId xmlns:p14="http://schemas.microsoft.com/office/powerpoint/2010/main" val="26551629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 y="1042989"/>
            <a:ext cx="9622971" cy="5270725"/>
          </a:xfrm>
        </p:spPr>
        <p:txBody>
          <a:bodyPr>
            <a:normAutofit/>
          </a:bodyPr>
          <a:lstStyle/>
          <a:p>
            <a:pPr lvl="0" algn="just"/>
            <a:r>
              <a:rPr lang="es-ES_tradnl" sz="2300" dirty="0"/>
              <a:t>Las tramas de control con las encargadas de controlar el acceso al medio  en donde, dentro el protocolo </a:t>
            </a:r>
            <a:r>
              <a:rPr lang="es-ES_tradnl" sz="2300" i="1" dirty="0"/>
              <a:t>CSMA/CA</a:t>
            </a:r>
            <a:r>
              <a:rPr lang="es-ES_tradnl" sz="2300" dirty="0"/>
              <a:t> sincronizan el envió de tramas de las estaciones hacia el </a:t>
            </a:r>
            <a:r>
              <a:rPr lang="es-ES_tradnl" sz="2300" i="1" dirty="0"/>
              <a:t>AP</a:t>
            </a:r>
            <a:r>
              <a:rPr lang="es-ES_tradnl" sz="2300" dirty="0"/>
              <a:t>, este procedimiento puede ser violentado ya que al reconocer las tramas y las direcciones </a:t>
            </a:r>
            <a:r>
              <a:rPr lang="es-ES_tradnl" sz="2300" i="1" dirty="0"/>
              <a:t>MAC</a:t>
            </a:r>
            <a:r>
              <a:rPr lang="es-ES_tradnl" sz="2300" dirty="0"/>
              <a:t> de los equipos se pueden generar ataques de Dos, inundado con tramas </a:t>
            </a:r>
            <a:r>
              <a:rPr lang="es-ES_tradnl" sz="2300" i="1" dirty="0"/>
              <a:t>RTS/CTS</a:t>
            </a:r>
            <a:r>
              <a:rPr lang="es-ES_tradnl" sz="2300" dirty="0"/>
              <a:t> reservando el canal de trasmisión esto produce que ningún usuario tengo acceso al mismo que se encuentra reservado por tramas enviadas por el atacante, para dejar sin servicio el </a:t>
            </a:r>
            <a:r>
              <a:rPr lang="es-ES_tradnl" sz="2300" i="1" dirty="0"/>
              <a:t>AP</a:t>
            </a:r>
            <a:r>
              <a:rPr lang="es-ES_tradnl" sz="2300" dirty="0"/>
              <a:t>.</a:t>
            </a:r>
            <a:endParaRPr lang="es-ES" sz="2300" dirty="0"/>
          </a:p>
          <a:p>
            <a:pPr marL="0" indent="0" algn="just">
              <a:buNone/>
            </a:pPr>
            <a:endParaRPr lang="es-ES" sz="2300" dirty="0"/>
          </a:p>
        </p:txBody>
      </p:sp>
      <p:sp>
        <p:nvSpPr>
          <p:cNvPr id="4" name="Title 1"/>
          <p:cNvSpPr>
            <a:spLocks noGrp="1"/>
          </p:cNvSpPr>
          <p:nvPr>
            <p:ph type="title"/>
          </p:nvPr>
        </p:nvSpPr>
        <p:spPr>
          <a:xfrm>
            <a:off x="976195" y="477595"/>
            <a:ext cx="8229600" cy="710351"/>
          </a:xfrm>
        </p:spPr>
        <p:txBody>
          <a:bodyPr/>
          <a:lstStyle/>
          <a:p>
            <a:r>
              <a:rPr lang="es-EC" dirty="0" smtClean="0"/>
              <a:t>Conclusiones </a:t>
            </a:r>
            <a:endParaRPr lang="es-EC" dirty="0"/>
          </a:p>
        </p:txBody>
      </p:sp>
    </p:spTree>
    <p:extLst>
      <p:ext uri="{BB962C8B-B14F-4D97-AF65-F5344CB8AC3E}">
        <p14:creationId xmlns:p14="http://schemas.microsoft.com/office/powerpoint/2010/main" val="36937008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95" y="477595"/>
            <a:ext cx="8229600" cy="710351"/>
          </a:xfrm>
        </p:spPr>
        <p:txBody>
          <a:bodyPr/>
          <a:lstStyle/>
          <a:p>
            <a:r>
              <a:rPr lang="es-EC" dirty="0" smtClean="0"/>
              <a:t>Recomendaciones</a:t>
            </a:r>
            <a:endParaRPr lang="es-EC" dirty="0"/>
          </a:p>
        </p:txBody>
      </p:sp>
      <p:sp>
        <p:nvSpPr>
          <p:cNvPr id="3" name="2 Marcador de contenido"/>
          <p:cNvSpPr>
            <a:spLocks noGrp="1"/>
          </p:cNvSpPr>
          <p:nvPr>
            <p:ph idx="1"/>
          </p:nvPr>
        </p:nvSpPr>
        <p:spPr>
          <a:xfrm>
            <a:off x="0" y="1173618"/>
            <a:ext cx="9622971" cy="5270725"/>
          </a:xfrm>
        </p:spPr>
        <p:txBody>
          <a:bodyPr>
            <a:normAutofit/>
          </a:bodyPr>
          <a:lstStyle/>
          <a:p>
            <a:pPr lvl="0" algn="just"/>
            <a:r>
              <a:rPr lang="es-ES_tradnl" sz="2400" dirty="0"/>
              <a:t>Todo el análisis de vulnerabilidades de seguridad en la capa de enlace realizado en este documento para el estándar </a:t>
            </a:r>
            <a:r>
              <a:rPr lang="es-ES_tradnl" sz="2400" i="1" dirty="0"/>
              <a:t>802.11i</a:t>
            </a:r>
            <a:r>
              <a:rPr lang="es-ES_tradnl" sz="2400" dirty="0"/>
              <a:t>, abarca las tramas de Administración y Control, por tanto puede ser utilizado como sustento en el desarrollo de futuros estudios o en la creación de software para la detección de intrusiones en la red. </a:t>
            </a:r>
            <a:endParaRPr lang="es-ES" sz="2400" dirty="0"/>
          </a:p>
          <a:p>
            <a:pPr lvl="0" algn="just"/>
            <a:r>
              <a:rPr lang="es-ES_tradnl" sz="2400" dirty="0" smtClean="0"/>
              <a:t>En </a:t>
            </a:r>
            <a:r>
              <a:rPr lang="es-ES_tradnl" sz="2400" dirty="0"/>
              <a:t>el estudio del escenario de prueba, se detecta como amenaza potencial de la red inalámbrica al usuario, por lo que es de suma importancia que en un ambiente corporativo, este sea capacitado sobre las vulnerabilidades en el protocolo de autenticación </a:t>
            </a:r>
            <a:r>
              <a:rPr lang="es-ES_tradnl" sz="2400" i="1" dirty="0"/>
              <a:t>EAP-TLS</a:t>
            </a:r>
            <a:r>
              <a:rPr lang="es-ES_tradnl" sz="2400" dirty="0"/>
              <a:t> junto con  normas de seguridad, ya que si este no es establecido de forma adecuada puede ser propenso a un ataque. </a:t>
            </a:r>
            <a:endParaRPr lang="es-ES" sz="2400" dirty="0"/>
          </a:p>
          <a:p>
            <a:pPr marL="0" indent="0" algn="just">
              <a:buNone/>
            </a:pPr>
            <a:endParaRPr lang="es-ES" sz="2300" dirty="0"/>
          </a:p>
        </p:txBody>
      </p:sp>
    </p:spTree>
    <p:extLst>
      <p:ext uri="{BB962C8B-B14F-4D97-AF65-F5344CB8AC3E}">
        <p14:creationId xmlns:p14="http://schemas.microsoft.com/office/powerpoint/2010/main" val="18919124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76195" y="477595"/>
            <a:ext cx="8229600" cy="710351"/>
          </a:xfrm>
        </p:spPr>
        <p:txBody>
          <a:bodyPr/>
          <a:lstStyle/>
          <a:p>
            <a:r>
              <a:rPr lang="es-EC" dirty="0" smtClean="0"/>
              <a:t>Recomendaciones</a:t>
            </a:r>
            <a:endParaRPr lang="es-EC" dirty="0"/>
          </a:p>
        </p:txBody>
      </p:sp>
      <p:sp>
        <p:nvSpPr>
          <p:cNvPr id="7" name="2 Marcador de contenido"/>
          <p:cNvSpPr>
            <a:spLocks noGrp="1"/>
          </p:cNvSpPr>
          <p:nvPr>
            <p:ph idx="1"/>
          </p:nvPr>
        </p:nvSpPr>
        <p:spPr>
          <a:xfrm>
            <a:off x="0" y="1173618"/>
            <a:ext cx="9622971" cy="5270725"/>
          </a:xfrm>
        </p:spPr>
        <p:txBody>
          <a:bodyPr>
            <a:normAutofit fontScale="92500" lnSpcReduction="20000"/>
          </a:bodyPr>
          <a:lstStyle/>
          <a:p>
            <a:pPr lvl="0" algn="just"/>
            <a:r>
              <a:rPr lang="es-ES_tradnl" sz="2400" dirty="0"/>
              <a:t>Se debe analizar el método de autenticación a implementar en una red inalámbrica, es decir considerar los paramentos como número de usuarios, escalabilidad de la red, se necesitará o no un administrador de red, para poder plantear una solución de seguridad eficiente, ya que de  tomar una decisión incorrecta, se podrá causar vulnerabilidades en la red, molestias a los  usuarios, pérdida de control sobre los usuarios a integrar a la red.</a:t>
            </a:r>
            <a:endParaRPr lang="es-ES" sz="2400" dirty="0"/>
          </a:p>
          <a:p>
            <a:pPr lvl="0" algn="just"/>
            <a:r>
              <a:rPr lang="es-ES_tradnl" sz="2400" dirty="0"/>
              <a:t>Un ataque de </a:t>
            </a:r>
            <a:r>
              <a:rPr lang="es-ES_tradnl" sz="2400" i="1" dirty="0" err="1"/>
              <a:t>DoS</a:t>
            </a:r>
            <a:r>
              <a:rPr lang="es-ES_tradnl" sz="2400" dirty="0"/>
              <a:t> a un sistema seguro como lo es el estándar </a:t>
            </a:r>
            <a:r>
              <a:rPr lang="es-ES_tradnl" sz="2400" i="1" dirty="0"/>
              <a:t>802.11i</a:t>
            </a:r>
            <a:r>
              <a:rPr lang="es-ES_tradnl" sz="2400" dirty="0"/>
              <a:t> con autenticación </a:t>
            </a:r>
            <a:r>
              <a:rPr lang="es-ES_tradnl" sz="2400" i="1" dirty="0"/>
              <a:t>EAP-TLS,</a:t>
            </a:r>
            <a:r>
              <a:rPr lang="es-ES_tradnl" sz="2400" dirty="0"/>
              <a:t> genera una cantidad de tráfico excesivo en la red, al incrementar la cantidad de tráfico para ser procesado, obligara al </a:t>
            </a:r>
            <a:r>
              <a:rPr lang="es-ES_tradnl" sz="2400" i="1" dirty="0"/>
              <a:t>AP</a:t>
            </a:r>
            <a:r>
              <a:rPr lang="es-ES_tradnl" sz="2400" dirty="0"/>
              <a:t> a incrementar el procesamiento, esto producirá una alteración dentro de varios parámetros del AP como: aumento de calor, aumento de procesamiento, y finalmente la disociación de los equipos, estos parámetros pueden ser identificados por software de administración y gestión de red, siendo estos una gran herramienta para un administrador de red al momento de reconocer un ataque ya que ofrecen la posibilidad del monitoreo continuo de los equipos por medio del protocolo </a:t>
            </a:r>
            <a:r>
              <a:rPr lang="es-ES_tradnl" sz="2400" i="1" dirty="0"/>
              <a:t>SNMP.</a:t>
            </a:r>
            <a:endParaRPr lang="es-ES" sz="2400" dirty="0"/>
          </a:p>
        </p:txBody>
      </p:sp>
    </p:spTree>
    <p:extLst>
      <p:ext uri="{BB962C8B-B14F-4D97-AF65-F5344CB8AC3E}">
        <p14:creationId xmlns:p14="http://schemas.microsoft.com/office/powerpoint/2010/main" val="15883635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2491" y="2229394"/>
            <a:ext cx="6910251" cy="1780903"/>
          </a:xfrm>
        </p:spPr>
        <p:txBody>
          <a:bodyPr>
            <a:noAutofit/>
          </a:bodyPr>
          <a:lstStyle/>
          <a:p>
            <a:r>
              <a:rPr lang="es-EC" sz="13800" dirty="0" smtClean="0"/>
              <a:t>GRACIAS</a:t>
            </a:r>
            <a:endParaRPr lang="es-EC" sz="13800" dirty="0"/>
          </a:p>
        </p:txBody>
      </p:sp>
    </p:spTree>
    <p:extLst>
      <p:ext uri="{BB962C8B-B14F-4D97-AF65-F5344CB8AC3E}">
        <p14:creationId xmlns:p14="http://schemas.microsoft.com/office/powerpoint/2010/main" val="2894612304"/>
      </p:ext>
    </p:extLst>
  </p:cSld>
  <p:clrMapOvr>
    <a:masterClrMapping/>
  </p:clrMapOvr>
  <mc:AlternateContent xmlns:mc="http://schemas.openxmlformats.org/markup-compatibility/2006" xmlns:p14="http://schemas.microsoft.com/office/powerpoint/2010/main">
    <mc:Choice Requires="p14">
      <p:transition spd="slow" p14:dur="1250">
        <p14:reveal/>
        <p:sndAc>
          <p:stSnd>
            <p:snd r:embed="rId2" name="applause.wav"/>
          </p:stSnd>
        </p:sndAc>
      </p:transition>
    </mc:Choice>
    <mc:Fallback xmlns="">
      <p:transition spd="slow">
        <p:fade/>
        <p:sndAc>
          <p:stSnd>
            <p:snd r:embed="rId3" name="applause.wav"/>
          </p:stSnd>
        </p:sndAc>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87583"/>
          </a:xfrm>
        </p:spPr>
        <p:txBody>
          <a:bodyPr/>
          <a:lstStyle/>
          <a:p>
            <a:r>
              <a:rPr lang="es-EC" dirty="0" smtClean="0"/>
              <a:t>OBJETIVOS ESPECIFICOS</a:t>
            </a:r>
            <a:endParaRPr lang="es-EC" dirty="0"/>
          </a:p>
        </p:txBody>
      </p:sp>
      <p:sp>
        <p:nvSpPr>
          <p:cNvPr id="3" name="Marcador de contenido 2"/>
          <p:cNvSpPr>
            <a:spLocks noGrp="1"/>
          </p:cNvSpPr>
          <p:nvPr>
            <p:ph idx="1"/>
          </p:nvPr>
        </p:nvSpPr>
        <p:spPr>
          <a:xfrm>
            <a:off x="431992" y="1292922"/>
            <a:ext cx="8841372" cy="1107826"/>
          </a:xfrm>
        </p:spPr>
        <p:txBody>
          <a:bodyPr>
            <a:normAutofit/>
          </a:bodyPr>
          <a:lstStyle/>
          <a:p>
            <a:pPr lvl="0" algn="just"/>
            <a:r>
              <a:rPr lang="es-EC" sz="2000" dirty="0" smtClean="0"/>
              <a:t>Buscar </a:t>
            </a:r>
            <a:r>
              <a:rPr lang="es-EC" sz="2000" dirty="0"/>
              <a:t>información sobre las características y utilidades que ofrecen las tarjetas AirPcap Nx Adapter para la captura de tráfico de la red inalámbrica a implementarse en el escenario de prueba. </a:t>
            </a:r>
          </a:p>
        </p:txBody>
      </p:sp>
      <p:sp>
        <p:nvSpPr>
          <p:cNvPr id="4" name="Marcador de contenido 2"/>
          <p:cNvSpPr txBox="1">
            <a:spLocks/>
          </p:cNvSpPr>
          <p:nvPr/>
        </p:nvSpPr>
        <p:spPr>
          <a:xfrm>
            <a:off x="419466" y="2693096"/>
            <a:ext cx="8841372" cy="102563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C" sz="2000" dirty="0" smtClean="0"/>
              <a:t>Establecer un escenario de prueba para redes inalámbricas </a:t>
            </a:r>
            <a:r>
              <a:rPr lang="es-EC" sz="2000" dirty="0" err="1" smtClean="0"/>
              <a:t>WiFi</a:t>
            </a:r>
            <a:r>
              <a:rPr lang="es-EC" sz="2000" dirty="0" smtClean="0"/>
              <a:t> 802.11i, con soporte Enterprise y servidor RADIUS, con el fin de obtener información del funcionamiento y desempeño de esta red, en un comportamiento normal e intrusivo. </a:t>
            </a:r>
          </a:p>
        </p:txBody>
      </p:sp>
      <p:sp>
        <p:nvSpPr>
          <p:cNvPr id="5" name="Marcador de contenido 2"/>
          <p:cNvSpPr txBox="1">
            <a:spLocks/>
          </p:cNvSpPr>
          <p:nvPr/>
        </p:nvSpPr>
        <p:spPr>
          <a:xfrm>
            <a:off x="444518" y="4067437"/>
            <a:ext cx="8841372" cy="107238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C" sz="2000" dirty="0" smtClean="0"/>
              <a:t>Elaborar un análisis de los campos en las cabeceras de los paquetes de Control, Administración y Datos, para poder determinar cuáles contienen información valiosa sobre posibles vulnerabilidades dentro del estándar 802.11i.</a:t>
            </a:r>
          </a:p>
        </p:txBody>
      </p:sp>
      <p:sp>
        <p:nvSpPr>
          <p:cNvPr id="6" name="Marcador de contenido 2"/>
          <p:cNvSpPr txBox="1">
            <a:spLocks/>
          </p:cNvSpPr>
          <p:nvPr/>
        </p:nvSpPr>
        <p:spPr>
          <a:xfrm>
            <a:off x="457044" y="5298082"/>
            <a:ext cx="8841372" cy="10279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C" sz="2000" dirty="0" smtClean="0"/>
              <a:t>Evaluar los riesgos en la seguridad del escenario de prueba, que permitan proponer recomendaciones para disminuir las posibles intrusiones o ataques a las redes bajo este estándar.</a:t>
            </a:r>
            <a:endParaRPr lang="es-EC" sz="2000" dirty="0"/>
          </a:p>
        </p:txBody>
      </p:sp>
    </p:spTree>
    <p:extLst>
      <p:ext uri="{BB962C8B-B14F-4D97-AF65-F5344CB8AC3E}">
        <p14:creationId xmlns:p14="http://schemas.microsoft.com/office/powerpoint/2010/main" val="116071235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195" y="477595"/>
            <a:ext cx="8229600" cy="710351"/>
          </a:xfrm>
        </p:spPr>
        <p:txBody>
          <a:bodyPr/>
          <a:lstStyle/>
          <a:p>
            <a:r>
              <a:rPr lang="es-EC" dirty="0" smtClean="0"/>
              <a:t>Escenario 802.11i</a:t>
            </a:r>
            <a:endParaRPr lang="es-EC" dirty="0"/>
          </a:p>
        </p:txBody>
      </p:sp>
      <p:pic>
        <p:nvPicPr>
          <p:cNvPr id="6" name="Picture 5"/>
          <p:cNvPicPr/>
          <p:nvPr/>
        </p:nvPicPr>
        <p:blipFill rotWithShape="1">
          <a:blip r:embed="rId2">
            <a:extLst>
              <a:ext uri="{28A0092B-C50C-407E-A947-70E740481C1C}">
                <a14:useLocalDpi xmlns:a14="http://schemas.microsoft.com/office/drawing/2010/main" val="0"/>
              </a:ext>
            </a:extLst>
          </a:blip>
          <a:srcRect r="68407" b="43907"/>
          <a:stretch/>
        </p:blipFill>
        <p:spPr>
          <a:xfrm>
            <a:off x="483373" y="1245211"/>
            <a:ext cx="2798446" cy="2786518"/>
          </a:xfrm>
          <a:prstGeom prst="rect">
            <a:avLst/>
          </a:prstGeom>
        </p:spPr>
      </p:pic>
      <p:pic>
        <p:nvPicPr>
          <p:cNvPr id="4" name="Picture 5"/>
          <p:cNvPicPr/>
          <p:nvPr/>
        </p:nvPicPr>
        <p:blipFill rotWithShape="1">
          <a:blip r:embed="rId2">
            <a:extLst>
              <a:ext uri="{28A0092B-C50C-407E-A947-70E740481C1C}">
                <a14:useLocalDpi xmlns:a14="http://schemas.microsoft.com/office/drawing/2010/main" val="0"/>
              </a:ext>
            </a:extLst>
          </a:blip>
          <a:srcRect l="26644" t="4183" r="21882" b="46899"/>
          <a:stretch/>
        </p:blipFill>
        <p:spPr>
          <a:xfrm>
            <a:off x="2843408" y="1453019"/>
            <a:ext cx="4559474" cy="2430049"/>
          </a:xfrm>
          <a:prstGeom prst="rect">
            <a:avLst/>
          </a:prstGeom>
        </p:spPr>
      </p:pic>
      <p:pic>
        <p:nvPicPr>
          <p:cNvPr id="5" name="Picture 5"/>
          <p:cNvPicPr/>
          <p:nvPr/>
        </p:nvPicPr>
        <p:blipFill rotWithShape="1">
          <a:blip r:embed="rId2">
            <a:extLst>
              <a:ext uri="{28A0092B-C50C-407E-A947-70E740481C1C}">
                <a14:useLocalDpi xmlns:a14="http://schemas.microsoft.com/office/drawing/2010/main" val="0"/>
              </a:ext>
            </a:extLst>
          </a:blip>
          <a:srcRect l="77128" b="41352"/>
          <a:stretch/>
        </p:blipFill>
        <p:spPr>
          <a:xfrm>
            <a:off x="7315199" y="1245211"/>
            <a:ext cx="2025969" cy="2913430"/>
          </a:xfrm>
          <a:prstGeom prst="rect">
            <a:avLst/>
          </a:prstGeom>
        </p:spPr>
      </p:pic>
      <p:pic>
        <p:nvPicPr>
          <p:cNvPr id="7" name="Picture 5"/>
          <p:cNvPicPr/>
          <p:nvPr/>
        </p:nvPicPr>
        <p:blipFill rotWithShape="1">
          <a:blip r:embed="rId2">
            <a:extLst>
              <a:ext uri="{28A0092B-C50C-407E-A947-70E740481C1C}">
                <a14:useLocalDpi xmlns:a14="http://schemas.microsoft.com/office/drawing/2010/main" val="0"/>
              </a:ext>
            </a:extLst>
          </a:blip>
          <a:srcRect t="53101"/>
          <a:stretch/>
        </p:blipFill>
        <p:spPr>
          <a:xfrm>
            <a:off x="483373" y="3883067"/>
            <a:ext cx="8857796" cy="2329755"/>
          </a:xfrm>
          <a:prstGeom prst="rect">
            <a:avLst/>
          </a:prstGeom>
        </p:spPr>
      </p:pic>
    </p:spTree>
    <p:extLst>
      <p:ext uri="{BB962C8B-B14F-4D97-AF65-F5344CB8AC3E}">
        <p14:creationId xmlns:p14="http://schemas.microsoft.com/office/powerpoint/2010/main" val="25219951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76195" y="477595"/>
            <a:ext cx="8229600" cy="710351"/>
          </a:xfrm>
        </p:spPr>
        <p:txBody>
          <a:bodyPr/>
          <a:lstStyle/>
          <a:p>
            <a:r>
              <a:rPr lang="es-EC" dirty="0" smtClean="0"/>
              <a:t>Implantación del Escenario de prueba</a:t>
            </a:r>
            <a:endParaRPr lang="es-EC"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37908" y="1065056"/>
            <a:ext cx="8098409" cy="5434512"/>
          </a:xfrm>
          <a:prstGeom prst="rect">
            <a:avLst/>
          </a:prstGeom>
        </p:spPr>
      </p:pic>
      <p:pic>
        <p:nvPicPr>
          <p:cNvPr id="4" name="Picture 6"/>
          <p:cNvPicPr/>
          <p:nvPr/>
        </p:nvPicPr>
        <p:blipFill rotWithShape="1">
          <a:blip r:embed="rId2">
            <a:extLst>
              <a:ext uri="{28A0092B-C50C-407E-A947-70E740481C1C}">
                <a14:useLocalDpi xmlns:a14="http://schemas.microsoft.com/office/drawing/2010/main" val="0"/>
              </a:ext>
            </a:extLst>
          </a:blip>
          <a:srcRect l="5564" t="26000" r="50000" b="38273"/>
          <a:stretch/>
        </p:blipFill>
        <p:spPr>
          <a:xfrm>
            <a:off x="1490597" y="2517732"/>
            <a:ext cx="3598604" cy="1941534"/>
          </a:xfrm>
          <a:prstGeom prst="rect">
            <a:avLst/>
          </a:prstGeom>
        </p:spPr>
      </p:pic>
    </p:spTree>
    <p:extLst>
      <p:ext uri="{BB962C8B-B14F-4D97-AF65-F5344CB8AC3E}">
        <p14:creationId xmlns:p14="http://schemas.microsoft.com/office/powerpoint/2010/main" val="26341388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56" y="1062685"/>
            <a:ext cx="4035806" cy="710351"/>
          </a:xfrm>
        </p:spPr>
        <p:txBody>
          <a:bodyPr/>
          <a:lstStyle/>
          <a:p>
            <a:r>
              <a:rPr lang="es-EC" dirty="0"/>
              <a:t>U</a:t>
            </a:r>
            <a:r>
              <a:rPr lang="es-EC" dirty="0" smtClean="0"/>
              <a:t>buntu</a:t>
            </a:r>
            <a:endParaRPr lang="es-EC" dirty="0"/>
          </a:p>
        </p:txBody>
      </p:sp>
      <p:pic>
        <p:nvPicPr>
          <p:cNvPr id="10" name="Picture 2"/>
          <p:cNvPicPr>
            <a:picLocks noChangeAspect="1"/>
          </p:cNvPicPr>
          <p:nvPr/>
        </p:nvPicPr>
        <p:blipFill rotWithShape="1">
          <a:blip r:embed="rId2">
            <a:extLst>
              <a:ext uri="{28A0092B-C50C-407E-A947-70E740481C1C}">
                <a14:useLocalDpi xmlns:a14="http://schemas.microsoft.com/office/drawing/2010/main" val="0"/>
              </a:ext>
            </a:extLst>
          </a:blip>
          <a:srcRect t="32582" b="36160"/>
          <a:stretch/>
        </p:blipFill>
        <p:spPr>
          <a:xfrm>
            <a:off x="328679" y="4911214"/>
            <a:ext cx="3137622" cy="1069144"/>
          </a:xfrm>
          <a:prstGeom prst="rect">
            <a:avLst/>
          </a:prstGeom>
        </p:spPr>
      </p:pic>
      <p:sp>
        <p:nvSpPr>
          <p:cNvPr id="11" name="Title 1"/>
          <p:cNvSpPr txBox="1">
            <a:spLocks/>
          </p:cNvSpPr>
          <p:nvPr/>
        </p:nvSpPr>
        <p:spPr>
          <a:xfrm>
            <a:off x="575362" y="352334"/>
            <a:ext cx="8229600"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Implantación del Escenario de prueba</a:t>
            </a:r>
            <a:endParaRPr lang="es-EC" dirty="0"/>
          </a:p>
        </p:txBody>
      </p:sp>
      <p:sp>
        <p:nvSpPr>
          <p:cNvPr id="12" name="Title 1"/>
          <p:cNvSpPr txBox="1">
            <a:spLocks/>
          </p:cNvSpPr>
          <p:nvPr/>
        </p:nvSpPr>
        <p:spPr>
          <a:xfrm>
            <a:off x="416362" y="3635286"/>
            <a:ext cx="4035806"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err="1" smtClean="0"/>
              <a:t>FreeRADIUS</a:t>
            </a:r>
            <a:r>
              <a:rPr lang="es-EC" dirty="0" smtClean="0"/>
              <a:t> Server</a:t>
            </a:r>
            <a:endParaRPr lang="es-EC" dirty="0"/>
          </a:p>
        </p:txBody>
      </p:sp>
      <p:sp>
        <p:nvSpPr>
          <p:cNvPr id="15" name="14 CuadroTexto"/>
          <p:cNvSpPr txBox="1"/>
          <p:nvPr/>
        </p:nvSpPr>
        <p:spPr>
          <a:xfrm>
            <a:off x="3557021" y="1514163"/>
            <a:ext cx="5537339" cy="2208297"/>
          </a:xfrm>
          <a:prstGeom prst="rect">
            <a:avLst/>
          </a:prstGeom>
          <a:noFill/>
        </p:spPr>
        <p:txBody>
          <a:bodyPr wrap="square" rtlCol="0">
            <a:spAutoFit/>
          </a:bodyPr>
          <a:lstStyle/>
          <a:p>
            <a:pPr marL="342900" indent="-342900">
              <a:spcBef>
                <a:spcPts val="300"/>
              </a:spcBef>
              <a:spcAft>
                <a:spcPts val="300"/>
              </a:spcAft>
              <a:buBlip>
                <a:blip r:embed="rId3"/>
              </a:buBlip>
            </a:pPr>
            <a:r>
              <a:rPr lang="es-ES" sz="2400" dirty="0"/>
              <a:t>Sistema operativo Linux-Server.</a:t>
            </a:r>
          </a:p>
          <a:p>
            <a:pPr marL="342900" indent="-342900">
              <a:spcBef>
                <a:spcPts val="300"/>
              </a:spcBef>
              <a:spcAft>
                <a:spcPts val="300"/>
              </a:spcAft>
              <a:buBlip>
                <a:blip r:embed="rId3"/>
              </a:buBlip>
            </a:pPr>
            <a:r>
              <a:rPr lang="es-ES" sz="2400" dirty="0"/>
              <a:t>Basada en </a:t>
            </a:r>
            <a:r>
              <a:rPr lang="es-ES" sz="2400" dirty="0" err="1"/>
              <a:t>Debian</a:t>
            </a:r>
            <a:r>
              <a:rPr lang="es-ES" sz="2400" dirty="0"/>
              <a:t> GNU/Linux</a:t>
            </a:r>
          </a:p>
          <a:p>
            <a:pPr marL="342900" indent="-342900">
              <a:spcBef>
                <a:spcPts val="300"/>
              </a:spcBef>
              <a:spcAft>
                <a:spcPts val="300"/>
              </a:spcAft>
              <a:buBlip>
                <a:blip r:embed="rId3"/>
              </a:buBlip>
            </a:pPr>
            <a:r>
              <a:rPr lang="es-ES" sz="2400" dirty="0"/>
              <a:t>Distribuido como software libre.</a:t>
            </a:r>
          </a:p>
          <a:p>
            <a:pPr marL="342900" indent="-342900">
              <a:spcBef>
                <a:spcPts val="300"/>
              </a:spcBef>
              <a:spcAft>
                <a:spcPts val="300"/>
              </a:spcAft>
              <a:buBlip>
                <a:blip r:embed="rId3"/>
              </a:buBlip>
            </a:pPr>
            <a:r>
              <a:rPr lang="en-US" sz="2400" dirty="0"/>
              <a:t>Mayor estabilidad y compatibilidad</a:t>
            </a:r>
            <a:r>
              <a:rPr lang="en-US" sz="2400" dirty="0" smtClean="0"/>
              <a:t>.</a:t>
            </a:r>
            <a:endParaRPr lang="es-ES" sz="2400" dirty="0" smtClean="0"/>
          </a:p>
          <a:p>
            <a:pPr marL="285750" indent="-285750">
              <a:buBlip>
                <a:blip r:embed="rId4"/>
              </a:buBlip>
            </a:pPr>
            <a:endParaRPr lang="es-ES" sz="2400" dirty="0"/>
          </a:p>
        </p:txBody>
      </p:sp>
      <p:pic>
        <p:nvPicPr>
          <p:cNvPr id="1026" name="Picture 2" descr="https://encrypted-tbn1.gstatic.com/images?q=tbn:ANd9GcQW973LsqbzpypNfMdBFzjI0095ADfchJx6YAoUXPVAZ_kuwKucH1e5-M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56" y="1901157"/>
            <a:ext cx="1927961" cy="1534336"/>
          </a:xfrm>
          <a:prstGeom prst="rect">
            <a:avLst/>
          </a:prstGeom>
          <a:noFill/>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3557021" y="4318050"/>
            <a:ext cx="5912656" cy="2962349"/>
          </a:xfrm>
          <a:prstGeom prst="rect">
            <a:avLst/>
          </a:prstGeom>
          <a:noFill/>
        </p:spPr>
        <p:txBody>
          <a:bodyPr wrap="square" rtlCol="0">
            <a:spAutoFit/>
          </a:bodyPr>
          <a:lstStyle/>
          <a:p>
            <a:pPr marL="342900" indent="-342900" algn="just">
              <a:spcBef>
                <a:spcPts val="300"/>
              </a:spcBef>
              <a:spcAft>
                <a:spcPts val="300"/>
              </a:spcAft>
              <a:buBlip>
                <a:blip r:embed="rId3"/>
              </a:buBlip>
            </a:pPr>
            <a:r>
              <a:rPr lang="es-ES" sz="2200" dirty="0"/>
              <a:t>Servidor </a:t>
            </a:r>
            <a:r>
              <a:rPr lang="es-ES" sz="2200" dirty="0" smtClean="0"/>
              <a:t>AAA.</a:t>
            </a:r>
            <a:endParaRPr lang="es-ES" sz="2200" dirty="0"/>
          </a:p>
          <a:p>
            <a:pPr marL="342900" indent="-342900" algn="just">
              <a:spcBef>
                <a:spcPts val="300"/>
              </a:spcBef>
              <a:spcAft>
                <a:spcPts val="300"/>
              </a:spcAft>
              <a:buBlip>
                <a:blip r:embed="rId3"/>
              </a:buBlip>
            </a:pPr>
            <a:r>
              <a:rPr lang="es-ES" sz="2200" dirty="0" smtClean="0"/>
              <a:t>Utiliza protocolo </a:t>
            </a:r>
            <a:r>
              <a:rPr lang="es-ES" sz="2200" dirty="0"/>
              <a:t>de autenticación</a:t>
            </a:r>
            <a:r>
              <a:rPr lang="en-US" sz="2200" dirty="0"/>
              <a:t> </a:t>
            </a:r>
            <a:r>
              <a:rPr lang="es-ES" sz="2200" dirty="0"/>
              <a:t>y </a:t>
            </a:r>
            <a:r>
              <a:rPr lang="es-ES" sz="2200" dirty="0" smtClean="0"/>
              <a:t>autorización, y  </a:t>
            </a:r>
            <a:r>
              <a:rPr lang="es-ES" sz="2200" dirty="0"/>
              <a:t>aplicaciones para manejo de </a:t>
            </a:r>
            <a:r>
              <a:rPr lang="es-ES" sz="2200" dirty="0" smtClean="0"/>
              <a:t>sesiones.</a:t>
            </a:r>
            <a:endParaRPr lang="es-ES" sz="2200" dirty="0"/>
          </a:p>
          <a:p>
            <a:pPr marL="342900" indent="-342900" algn="just">
              <a:spcBef>
                <a:spcPts val="300"/>
              </a:spcBef>
              <a:spcAft>
                <a:spcPts val="300"/>
              </a:spcAft>
              <a:buBlip>
                <a:blip r:embed="rId3"/>
              </a:buBlip>
            </a:pPr>
            <a:r>
              <a:rPr lang="en-US" sz="2200" dirty="0" err="1"/>
              <a:t>Desarrollado</a:t>
            </a:r>
            <a:r>
              <a:rPr lang="en-US" sz="2200" dirty="0"/>
              <a:t> para </a:t>
            </a:r>
            <a:r>
              <a:rPr lang="en-US" sz="2200" dirty="0" err="1"/>
              <a:t>servidores</a:t>
            </a:r>
            <a:r>
              <a:rPr lang="en-US" sz="2200" dirty="0"/>
              <a:t> de </a:t>
            </a:r>
            <a:r>
              <a:rPr lang="en-US" sz="2200" dirty="0" err="1"/>
              <a:t>acceso</a:t>
            </a:r>
            <a:r>
              <a:rPr lang="en-US" sz="2200" dirty="0"/>
              <a:t> a </a:t>
            </a:r>
            <a:r>
              <a:rPr lang="en-US" sz="2200" dirty="0" smtClean="0"/>
              <a:t>la </a:t>
            </a:r>
            <a:r>
              <a:rPr lang="en-US" sz="2200" dirty="0"/>
              <a:t>red.</a:t>
            </a:r>
          </a:p>
          <a:p>
            <a:pPr marL="285750" indent="-285750" algn="just">
              <a:buBlip>
                <a:blip r:embed="rId4"/>
              </a:buBlip>
            </a:pPr>
            <a:endParaRPr lang="es-ES" sz="2100" dirty="0" smtClean="0"/>
          </a:p>
          <a:p>
            <a:pPr marL="285750" indent="-285750" algn="just">
              <a:buBlip>
                <a:blip r:embed="rId4"/>
              </a:buBlip>
            </a:pPr>
            <a:endParaRPr lang="es-ES" sz="2100" dirty="0"/>
          </a:p>
        </p:txBody>
      </p:sp>
    </p:spTree>
    <p:extLst>
      <p:ext uri="{BB962C8B-B14F-4D97-AF65-F5344CB8AC3E}">
        <p14:creationId xmlns:p14="http://schemas.microsoft.com/office/powerpoint/2010/main" val="345195390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5362" y="352334"/>
            <a:ext cx="8229600" cy="710351"/>
          </a:xfrm>
        </p:spPr>
        <p:txBody>
          <a:bodyPr/>
          <a:lstStyle/>
          <a:p>
            <a:r>
              <a:rPr lang="es-EC" dirty="0" smtClean="0"/>
              <a:t>Implantación del Escenario de prueba</a:t>
            </a:r>
            <a:endParaRPr lang="es-EC" dirty="0"/>
          </a:p>
        </p:txBody>
      </p:sp>
      <p:pic>
        <p:nvPicPr>
          <p:cNvPr id="5" name="Picture 2"/>
          <p:cNvPicPr>
            <a:picLocks noChangeAspect="1"/>
          </p:cNvPicPr>
          <p:nvPr/>
        </p:nvPicPr>
        <p:blipFill rotWithShape="1">
          <a:blip r:embed="rId2">
            <a:extLst>
              <a:ext uri="{28A0092B-C50C-407E-A947-70E740481C1C}">
                <a14:useLocalDpi xmlns:a14="http://schemas.microsoft.com/office/drawing/2010/main" val="0"/>
              </a:ext>
            </a:extLst>
          </a:blip>
          <a:srcRect l="13414" t="61083" r="12331"/>
          <a:stretch/>
        </p:blipFill>
        <p:spPr>
          <a:xfrm>
            <a:off x="436144" y="2140447"/>
            <a:ext cx="2329841" cy="1331081"/>
          </a:xfrm>
          <a:prstGeom prst="rect">
            <a:avLst/>
          </a:prstGeom>
        </p:spPr>
      </p:pic>
      <p:sp>
        <p:nvSpPr>
          <p:cNvPr id="6" name="Title 1"/>
          <p:cNvSpPr txBox="1">
            <a:spLocks/>
          </p:cNvSpPr>
          <p:nvPr/>
        </p:nvSpPr>
        <p:spPr>
          <a:xfrm>
            <a:off x="663409" y="1167051"/>
            <a:ext cx="1591276"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err="1" smtClean="0"/>
              <a:t>MySQL</a:t>
            </a:r>
            <a:endParaRPr lang="es-EC" dirty="0"/>
          </a:p>
        </p:txBody>
      </p:sp>
      <p:pic>
        <p:nvPicPr>
          <p:cNvPr id="7" name="Picture 6" descr="phpmyadmin.png"/>
          <p:cNvPicPr>
            <a:picLocks noChangeAspect="1"/>
          </p:cNvPicPr>
          <p:nvPr/>
        </p:nvPicPr>
        <p:blipFill rotWithShape="1">
          <a:blip r:embed="rId3">
            <a:extLst>
              <a:ext uri="{28A0092B-C50C-407E-A947-70E740481C1C}">
                <a14:useLocalDpi xmlns:a14="http://schemas.microsoft.com/office/drawing/2010/main" val="0"/>
              </a:ext>
            </a:extLst>
          </a:blip>
          <a:srcRect t="17806" b="14288"/>
          <a:stretch/>
        </p:blipFill>
        <p:spPr>
          <a:xfrm>
            <a:off x="436144" y="5044090"/>
            <a:ext cx="2413000" cy="1638546"/>
          </a:xfrm>
          <a:prstGeom prst="rect">
            <a:avLst/>
          </a:prstGeom>
        </p:spPr>
      </p:pic>
      <p:sp>
        <p:nvSpPr>
          <p:cNvPr id="8" name="Title 1"/>
          <p:cNvSpPr txBox="1">
            <a:spLocks/>
          </p:cNvSpPr>
          <p:nvPr/>
        </p:nvSpPr>
        <p:spPr>
          <a:xfrm>
            <a:off x="436144" y="3937389"/>
            <a:ext cx="2818827" cy="710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err="1" smtClean="0"/>
              <a:t>phpMyAdmin</a:t>
            </a:r>
            <a:endParaRPr lang="es-EC" dirty="0"/>
          </a:p>
        </p:txBody>
      </p:sp>
      <p:sp>
        <p:nvSpPr>
          <p:cNvPr id="9" name="8 CuadroTexto"/>
          <p:cNvSpPr txBox="1"/>
          <p:nvPr/>
        </p:nvSpPr>
        <p:spPr>
          <a:xfrm>
            <a:off x="3254970" y="1514163"/>
            <a:ext cx="6590487" cy="2408352"/>
          </a:xfrm>
          <a:prstGeom prst="rect">
            <a:avLst/>
          </a:prstGeom>
          <a:noFill/>
        </p:spPr>
        <p:txBody>
          <a:bodyPr wrap="square" rtlCol="0">
            <a:spAutoFit/>
          </a:bodyPr>
          <a:lstStyle/>
          <a:p>
            <a:pPr marL="342900" indent="-342900">
              <a:spcBef>
                <a:spcPts val="300"/>
              </a:spcBef>
              <a:spcAft>
                <a:spcPts val="300"/>
              </a:spcAft>
              <a:buBlip>
                <a:blip r:embed="rId4"/>
              </a:buBlip>
            </a:pPr>
            <a:r>
              <a:rPr lang="es-ES" sz="2300" dirty="0" smtClean="0"/>
              <a:t>Sistema de </a:t>
            </a:r>
            <a:r>
              <a:rPr lang="es-ES" sz="2300" dirty="0"/>
              <a:t>gestión de base de datos.</a:t>
            </a:r>
          </a:p>
          <a:p>
            <a:pPr marL="342900" indent="-342900">
              <a:spcBef>
                <a:spcPts val="300"/>
              </a:spcBef>
              <a:spcAft>
                <a:spcPts val="300"/>
              </a:spcAft>
              <a:buBlip>
                <a:blip r:embed="rId4"/>
              </a:buBlip>
            </a:pPr>
            <a:r>
              <a:rPr lang="es-ES" sz="2300" dirty="0"/>
              <a:t>Distribuido como software </a:t>
            </a:r>
            <a:r>
              <a:rPr lang="es-ES" sz="2300" dirty="0" smtClean="0"/>
              <a:t>libre y multiplataforma.</a:t>
            </a:r>
            <a:endParaRPr lang="es-ES" sz="2300" dirty="0"/>
          </a:p>
          <a:p>
            <a:pPr marL="342900" indent="-342900">
              <a:spcBef>
                <a:spcPts val="300"/>
              </a:spcBef>
              <a:spcAft>
                <a:spcPts val="300"/>
              </a:spcAft>
              <a:buBlip>
                <a:blip r:embed="rId4"/>
              </a:buBlip>
            </a:pPr>
            <a:r>
              <a:rPr lang="es-ES" sz="2300" dirty="0" smtClean="0"/>
              <a:t>Utiliza </a:t>
            </a:r>
            <a:r>
              <a:rPr lang="es-ES" sz="2300" dirty="0"/>
              <a:t>licencia GPL (GNU General </a:t>
            </a:r>
            <a:r>
              <a:rPr lang="es-ES" sz="2300" dirty="0" err="1"/>
              <a:t>Public</a:t>
            </a:r>
            <a:r>
              <a:rPr lang="es-ES" sz="2300" dirty="0"/>
              <a:t> </a:t>
            </a:r>
            <a:r>
              <a:rPr lang="es-ES" sz="2300" dirty="0" err="1"/>
              <a:t>License</a:t>
            </a:r>
            <a:r>
              <a:rPr lang="es-ES" sz="2300" dirty="0"/>
              <a:t>) </a:t>
            </a:r>
          </a:p>
          <a:p>
            <a:pPr marL="285750" indent="-285750">
              <a:buBlip>
                <a:blip r:embed="rId5"/>
              </a:buBlip>
            </a:pPr>
            <a:endParaRPr lang="es-ES" sz="2300" dirty="0"/>
          </a:p>
        </p:txBody>
      </p:sp>
      <p:sp>
        <p:nvSpPr>
          <p:cNvPr id="10" name="9 CuadroTexto"/>
          <p:cNvSpPr txBox="1"/>
          <p:nvPr/>
        </p:nvSpPr>
        <p:spPr>
          <a:xfrm>
            <a:off x="3104657" y="5044090"/>
            <a:ext cx="6891111" cy="1277273"/>
          </a:xfrm>
          <a:prstGeom prst="rect">
            <a:avLst/>
          </a:prstGeom>
          <a:noFill/>
        </p:spPr>
        <p:txBody>
          <a:bodyPr wrap="square" rtlCol="0">
            <a:spAutoFit/>
          </a:bodyPr>
          <a:lstStyle/>
          <a:p>
            <a:pPr marL="342900" indent="-342900" algn="just">
              <a:spcBef>
                <a:spcPts val="300"/>
              </a:spcBef>
              <a:spcAft>
                <a:spcPts val="300"/>
              </a:spcAft>
              <a:buBlip>
                <a:blip r:embed="rId4"/>
              </a:buBlip>
            </a:pPr>
            <a:r>
              <a:rPr lang="es-ES" sz="2400" dirty="0"/>
              <a:t>Herramienta de software para administración de </a:t>
            </a:r>
            <a:r>
              <a:rPr lang="es-ES" sz="2400" dirty="0" err="1"/>
              <a:t>MySQL</a:t>
            </a:r>
            <a:r>
              <a:rPr lang="es-ES" sz="2400" dirty="0"/>
              <a:t> a través de páginas webs.</a:t>
            </a:r>
          </a:p>
          <a:p>
            <a:pPr marL="342900" indent="-342900" algn="just">
              <a:spcBef>
                <a:spcPts val="300"/>
              </a:spcBef>
              <a:spcAft>
                <a:spcPts val="300"/>
              </a:spcAft>
              <a:buBlip>
                <a:blip r:embed="rId4"/>
              </a:buBlip>
            </a:pPr>
            <a:r>
              <a:rPr lang="es-ES" sz="2400" dirty="0" smtClean="0"/>
              <a:t>Interfaz amigable para usuario.</a:t>
            </a:r>
            <a:endParaRPr lang="es-ES" sz="2400" dirty="0"/>
          </a:p>
        </p:txBody>
      </p:sp>
    </p:spTree>
    <p:extLst>
      <p:ext uri="{BB962C8B-B14F-4D97-AF65-F5344CB8AC3E}">
        <p14:creationId xmlns:p14="http://schemas.microsoft.com/office/powerpoint/2010/main" val="129367486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2892</TotalTime>
  <Words>3171</Words>
  <Application>Microsoft Macintosh PowerPoint</Application>
  <PresentationFormat>Custom</PresentationFormat>
  <Paragraphs>298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Faceta</vt:lpstr>
      <vt:lpstr>“DETECCIÓN DE VULNERABILIDADES EN REDES INALÁMBRICAS 802.11i, MEDIANTE EL ANÁLISIS DE TRÁFICO DE LA CAPA DE ENLACE ”</vt:lpstr>
      <vt:lpstr>ANTECEDENTES</vt:lpstr>
      <vt:lpstr>JUSTIFICACIÓN</vt:lpstr>
      <vt:lpstr>OBJETIVO GENERAL</vt:lpstr>
      <vt:lpstr>OBJETIVOS ESPECIFICOS</vt:lpstr>
      <vt:lpstr>Escenario 802.11i</vt:lpstr>
      <vt:lpstr>Implantación del Escenario de prueba</vt:lpstr>
      <vt:lpstr>Ubuntu</vt:lpstr>
      <vt:lpstr>Implantación del Escenario de prueba</vt:lpstr>
      <vt:lpstr>Implantación del Escenario de prueba</vt:lpstr>
      <vt:lpstr>Implantación del Escenario de prueba</vt:lpstr>
      <vt:lpstr>OpenWrt</vt:lpstr>
      <vt:lpstr>PowerPoint Presentation</vt:lpstr>
      <vt:lpstr>BT5r3</vt:lpstr>
      <vt:lpstr>Clientes</vt:lpstr>
      <vt:lpstr>Escenario de Prueba Normal - Análisis</vt:lpstr>
      <vt:lpstr>Escenario de Prueba Normal - Análisis</vt:lpstr>
      <vt:lpstr>Frame control</vt:lpstr>
      <vt:lpstr>Tramas de control</vt:lpstr>
      <vt:lpstr>Escenario de Prueba Normal - Análisis</vt:lpstr>
      <vt:lpstr>Escenario de Prueba Normal - Análisis</vt:lpstr>
      <vt:lpstr>Escenario de Prueba Normal - Análisis</vt:lpstr>
      <vt:lpstr>Escenario de Prueba Normal - Análisis</vt:lpstr>
      <vt:lpstr>Escenario de Prueba Normal - Análisis</vt:lpstr>
      <vt:lpstr>Escenario de Prueba Normal - Análisis</vt:lpstr>
      <vt:lpstr>Escenario de Prueba Normal - Análisis</vt:lpstr>
      <vt:lpstr>PowerPoint Presentation</vt:lpstr>
      <vt:lpstr>PowerPoint Presentation</vt:lpstr>
      <vt:lpstr>PowerPoint Presentation</vt:lpstr>
      <vt:lpstr>PowerPoint Presentation</vt:lpstr>
      <vt:lpstr>PowerPoint Presentation</vt:lpstr>
      <vt:lpstr>Escenario de Prueba Normal – Análisis – Handshake msg1</vt:lpstr>
      <vt:lpstr>Escenario de Prueba Normal – Análisis – Handshake msg2</vt:lpstr>
      <vt:lpstr>Escenario de Prueba Normal – Análisis – Handshake msg3</vt:lpstr>
      <vt:lpstr>Escenario de Prueba Normal – Análisis – Handshake msg4</vt:lpstr>
      <vt:lpstr>Escenario de Prueba Intrusivo - Análisis de tráfico pasivo </vt:lpstr>
      <vt:lpstr>Escenario de Prueba Intrusivo - DoS EAPoL-Start</vt:lpstr>
      <vt:lpstr>Escenario de Prueba Intrusivo - Inundación Authentication</vt:lpstr>
      <vt:lpstr>Escenario de Prueba Intrusivo - RTS / CTS</vt:lpstr>
      <vt:lpstr>Escenario de Prueba Intrusivo - Ataque de interferencia</vt:lpstr>
      <vt:lpstr>Escenario de Prueba Intrusivo - Inundación Deauthentication</vt:lpstr>
      <vt:lpstr>Escenario de Prueba Intrusivo – Mala práctica del usuario o el administrador de red puede vulnerar el estandar 802.11i con EAP-TLS</vt:lpstr>
      <vt:lpstr>Conclusiones </vt:lpstr>
      <vt:lpstr>Conclusiones </vt:lpstr>
      <vt:lpstr>Conclusiones </vt:lpstr>
      <vt:lpstr>Conclusiones </vt:lpstr>
      <vt:lpstr>Recomendaciones</vt:lpstr>
      <vt:lpstr>Recomendaciones</vt:lpstr>
      <vt:lpstr>GRACIAS</vt:lpstr>
    </vt:vector>
  </TitlesOfParts>
  <Company>ESPE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DETECCIÓN DE VULNERABILIDADES EN REDES INALÁMBRICAS 802.11i, MEDIANTE EL ANÁLISIS DE TRÁFICO DE LA CAPA DE ENLACE</dc:title>
  <dc:creator>Andres Troya, Jaime Astudillo</dc:creator>
  <dc:description>DIAPOSITIVAS TESIS</dc:description>
  <cp:lastModifiedBy>Andres Troya</cp:lastModifiedBy>
  <cp:revision>166</cp:revision>
  <dcterms:created xsi:type="dcterms:W3CDTF">2014-04-09T04:29:45Z</dcterms:created>
  <dcterms:modified xsi:type="dcterms:W3CDTF">2014-07-18T02:09:16Z</dcterms:modified>
</cp:coreProperties>
</file>