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32"/>
  </p:notesMasterIdLst>
  <p:handoutMasterIdLst>
    <p:handoutMasterId r:id="rId33"/>
  </p:handoutMasterIdLst>
  <p:sldIdLst>
    <p:sldId id="256" r:id="rId3"/>
    <p:sldId id="281" r:id="rId4"/>
    <p:sldId id="258" r:id="rId5"/>
    <p:sldId id="259" r:id="rId6"/>
    <p:sldId id="260" r:id="rId7"/>
    <p:sldId id="261" r:id="rId8"/>
    <p:sldId id="262" r:id="rId9"/>
    <p:sldId id="263" r:id="rId10"/>
    <p:sldId id="286" r:id="rId11"/>
    <p:sldId id="264" r:id="rId12"/>
    <p:sldId id="282" r:id="rId13"/>
    <p:sldId id="284" r:id="rId14"/>
    <p:sldId id="266" r:id="rId15"/>
    <p:sldId id="267" r:id="rId16"/>
    <p:sldId id="268" r:id="rId17"/>
    <p:sldId id="269" r:id="rId18"/>
    <p:sldId id="270" r:id="rId19"/>
    <p:sldId id="271" r:id="rId20"/>
    <p:sldId id="272" r:id="rId21"/>
    <p:sldId id="273" r:id="rId22"/>
    <p:sldId id="274" r:id="rId23"/>
    <p:sldId id="285" r:id="rId24"/>
    <p:sldId id="287" r:id="rId25"/>
    <p:sldId id="275" r:id="rId26"/>
    <p:sldId id="276" r:id="rId27"/>
    <p:sldId id="277" r:id="rId28"/>
    <p:sldId id="278" r:id="rId29"/>
    <p:sldId id="283"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2" autoAdjust="0"/>
    <p:restoredTop sz="99501" autoAdjust="0"/>
  </p:normalViewPr>
  <p:slideViewPr>
    <p:cSldViewPr>
      <p:cViewPr varScale="1">
        <p:scale>
          <a:sx n="69" d="100"/>
          <a:sy n="69" d="100"/>
        </p:scale>
        <p:origin x="-1086" y="-10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_rels/data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ata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image" Target="../media/image44.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06FAD-62D9-4594-9A0A-CEA49A4FC800}" type="doc">
      <dgm:prSet loTypeId="urn:microsoft.com/office/officeart/2005/8/layout/radial3" loCatId="cycle" qsTypeId="urn:microsoft.com/office/officeart/2005/8/quickstyle/3d1" qsCatId="3D" csTypeId="urn:microsoft.com/office/officeart/2005/8/colors/colorful5" csCatId="colorful" phldr="1"/>
      <dgm:spPr/>
      <dgm:t>
        <a:bodyPr/>
        <a:lstStyle/>
        <a:p>
          <a:endParaRPr lang="es-MX"/>
        </a:p>
      </dgm:t>
    </dgm:pt>
    <dgm:pt modelId="{3E718A35-F6FF-4078-828C-20D911C69702}">
      <dgm:prSet phldrT="[Texto]"/>
      <dgm:spPr/>
      <dgm:t>
        <a:bodyPr/>
        <a:lstStyle/>
        <a:p>
          <a:r>
            <a:rPr lang="es-MX" b="1" dirty="0" smtClean="0"/>
            <a:t>La empresa tiene dificultad para establecer su rumbo</a:t>
          </a:r>
          <a:endParaRPr lang="es-MX" b="1" dirty="0"/>
        </a:p>
      </dgm:t>
    </dgm:pt>
    <dgm:pt modelId="{C55C34D7-CCD3-4488-8141-CE4029A33407}" type="parTrans" cxnId="{28DBEE4E-3BD7-4083-BEEA-2E8A28411C19}">
      <dgm:prSet/>
      <dgm:spPr/>
      <dgm:t>
        <a:bodyPr/>
        <a:lstStyle/>
        <a:p>
          <a:endParaRPr lang="es-MX">
            <a:solidFill>
              <a:schemeClr val="bg2"/>
            </a:solidFill>
          </a:endParaRPr>
        </a:p>
      </dgm:t>
    </dgm:pt>
    <dgm:pt modelId="{97734E7B-54B9-431D-9D64-4B8B6CD66840}" type="sibTrans" cxnId="{28DBEE4E-3BD7-4083-BEEA-2E8A28411C19}">
      <dgm:prSet/>
      <dgm:spPr/>
      <dgm:t>
        <a:bodyPr/>
        <a:lstStyle/>
        <a:p>
          <a:endParaRPr lang="es-MX">
            <a:solidFill>
              <a:schemeClr val="bg2"/>
            </a:solidFill>
          </a:endParaRPr>
        </a:p>
      </dgm:t>
    </dgm:pt>
    <dgm:pt modelId="{13D97877-AA36-4C9B-A5AD-22CC26EDDA24}">
      <dgm:prSet phldrT="[Texto]" custT="1"/>
      <dgm:spPr/>
      <dgm:t>
        <a:bodyPr/>
        <a:lstStyle/>
        <a:p>
          <a:r>
            <a:rPr lang="es-MX" sz="1600" b="1" smtClean="0"/>
            <a:t>Toma de decisiones compleja</a:t>
          </a:r>
          <a:endParaRPr lang="es-MX" sz="1600" b="1" dirty="0"/>
        </a:p>
      </dgm:t>
    </dgm:pt>
    <dgm:pt modelId="{1013791E-12B0-4DF9-879B-BF31963A27EB}" type="parTrans" cxnId="{C9E33AC9-7DE6-4194-8D71-47B3E1AFBADC}">
      <dgm:prSet/>
      <dgm:spPr/>
      <dgm:t>
        <a:bodyPr/>
        <a:lstStyle/>
        <a:p>
          <a:endParaRPr lang="es-MX">
            <a:solidFill>
              <a:schemeClr val="bg2"/>
            </a:solidFill>
          </a:endParaRPr>
        </a:p>
      </dgm:t>
    </dgm:pt>
    <dgm:pt modelId="{E00CA50D-818B-4FD1-A640-5DDD87F2E8B7}" type="sibTrans" cxnId="{C9E33AC9-7DE6-4194-8D71-47B3E1AFBADC}">
      <dgm:prSet/>
      <dgm:spPr/>
      <dgm:t>
        <a:bodyPr/>
        <a:lstStyle/>
        <a:p>
          <a:endParaRPr lang="es-MX">
            <a:solidFill>
              <a:schemeClr val="bg2"/>
            </a:solidFill>
          </a:endParaRPr>
        </a:p>
      </dgm:t>
    </dgm:pt>
    <dgm:pt modelId="{0F9E80CC-4D1C-4806-BDD5-53EBCD02D83A}">
      <dgm:prSet phldrT="[Texto]" custT="1"/>
      <dgm:spPr/>
      <dgm:t>
        <a:bodyPr/>
        <a:lstStyle/>
        <a:p>
          <a:r>
            <a:rPr lang="es-MX" sz="1600" b="1" dirty="0" smtClean="0"/>
            <a:t>Empresa en crecimiento</a:t>
          </a:r>
          <a:endParaRPr lang="es-MX" sz="1600" b="1" dirty="0"/>
        </a:p>
      </dgm:t>
    </dgm:pt>
    <dgm:pt modelId="{13D84CE7-57DA-4DB3-8245-F0469AB68C4B}" type="parTrans" cxnId="{3F9CD7AB-2C80-4F44-A969-115399F7C3CD}">
      <dgm:prSet/>
      <dgm:spPr/>
      <dgm:t>
        <a:bodyPr/>
        <a:lstStyle/>
        <a:p>
          <a:endParaRPr lang="es-MX">
            <a:solidFill>
              <a:schemeClr val="bg2"/>
            </a:solidFill>
          </a:endParaRPr>
        </a:p>
      </dgm:t>
    </dgm:pt>
    <dgm:pt modelId="{D80C3739-168F-4337-B914-7FD847E0130D}" type="sibTrans" cxnId="{3F9CD7AB-2C80-4F44-A969-115399F7C3CD}">
      <dgm:prSet/>
      <dgm:spPr/>
      <dgm:t>
        <a:bodyPr/>
        <a:lstStyle/>
        <a:p>
          <a:endParaRPr lang="es-MX">
            <a:solidFill>
              <a:schemeClr val="bg2"/>
            </a:solidFill>
          </a:endParaRPr>
        </a:p>
      </dgm:t>
    </dgm:pt>
    <dgm:pt modelId="{B6933119-185E-43E3-917F-5185609EE9F5}">
      <dgm:prSet phldrT="[Texto]" custT="1"/>
      <dgm:spPr/>
      <dgm:t>
        <a:bodyPr/>
        <a:lstStyle/>
        <a:p>
          <a:r>
            <a:rPr lang="es-MX" sz="1600" b="1" dirty="0" smtClean="0"/>
            <a:t>Se desconoce  el entorno empresarial</a:t>
          </a:r>
          <a:endParaRPr lang="es-MX" sz="1600" b="1" dirty="0"/>
        </a:p>
      </dgm:t>
    </dgm:pt>
    <dgm:pt modelId="{EFA8151D-73E8-4BD8-ADD1-F8F2ED8BCFA8}" type="parTrans" cxnId="{8CD8D804-61B2-4AEC-8A5D-7A980132D3FC}">
      <dgm:prSet/>
      <dgm:spPr/>
      <dgm:t>
        <a:bodyPr/>
        <a:lstStyle/>
        <a:p>
          <a:endParaRPr lang="es-MX">
            <a:solidFill>
              <a:schemeClr val="bg2"/>
            </a:solidFill>
          </a:endParaRPr>
        </a:p>
      </dgm:t>
    </dgm:pt>
    <dgm:pt modelId="{1673767D-1487-4290-802D-07FE8037368F}" type="sibTrans" cxnId="{8CD8D804-61B2-4AEC-8A5D-7A980132D3FC}">
      <dgm:prSet/>
      <dgm:spPr/>
      <dgm:t>
        <a:bodyPr/>
        <a:lstStyle/>
        <a:p>
          <a:endParaRPr lang="es-MX">
            <a:solidFill>
              <a:schemeClr val="bg2"/>
            </a:solidFill>
          </a:endParaRPr>
        </a:p>
      </dgm:t>
    </dgm:pt>
    <dgm:pt modelId="{D62AD9B9-EEFF-400A-807F-A706FCA84220}" type="pres">
      <dgm:prSet presAssocID="{D2806FAD-62D9-4594-9A0A-CEA49A4FC800}" presName="composite" presStyleCnt="0">
        <dgm:presLayoutVars>
          <dgm:chMax val="1"/>
          <dgm:dir/>
          <dgm:resizeHandles val="exact"/>
        </dgm:presLayoutVars>
      </dgm:prSet>
      <dgm:spPr/>
      <dgm:t>
        <a:bodyPr/>
        <a:lstStyle/>
        <a:p>
          <a:endParaRPr lang="es-EC"/>
        </a:p>
      </dgm:t>
    </dgm:pt>
    <dgm:pt modelId="{04A21F41-5448-42A0-A322-DF87C7E8012B}" type="pres">
      <dgm:prSet presAssocID="{D2806FAD-62D9-4594-9A0A-CEA49A4FC800}" presName="radial" presStyleCnt="0">
        <dgm:presLayoutVars>
          <dgm:animLvl val="ctr"/>
        </dgm:presLayoutVars>
      </dgm:prSet>
      <dgm:spPr/>
      <dgm:t>
        <a:bodyPr/>
        <a:lstStyle/>
        <a:p>
          <a:endParaRPr lang="es-EC"/>
        </a:p>
      </dgm:t>
    </dgm:pt>
    <dgm:pt modelId="{1B82DE9E-E17B-438C-8CD9-20D5DDF42867}" type="pres">
      <dgm:prSet presAssocID="{3E718A35-F6FF-4078-828C-20D911C69702}" presName="centerShape" presStyleLbl="vennNode1" presStyleIdx="0" presStyleCnt="4"/>
      <dgm:spPr/>
      <dgm:t>
        <a:bodyPr/>
        <a:lstStyle/>
        <a:p>
          <a:endParaRPr lang="es-MX"/>
        </a:p>
      </dgm:t>
    </dgm:pt>
    <dgm:pt modelId="{72E1D1F9-42A2-46F5-B180-08E1C19045AA}" type="pres">
      <dgm:prSet presAssocID="{13D97877-AA36-4C9B-A5AD-22CC26EDDA24}" presName="node" presStyleLbl="vennNode1" presStyleIdx="1" presStyleCnt="4" custScaleX="109042" custScaleY="107659">
        <dgm:presLayoutVars>
          <dgm:bulletEnabled val="1"/>
        </dgm:presLayoutVars>
      </dgm:prSet>
      <dgm:spPr/>
      <dgm:t>
        <a:bodyPr/>
        <a:lstStyle/>
        <a:p>
          <a:endParaRPr lang="es-MX"/>
        </a:p>
      </dgm:t>
    </dgm:pt>
    <dgm:pt modelId="{25DDD079-3A49-4172-8F64-36FA89EAEC53}" type="pres">
      <dgm:prSet presAssocID="{0F9E80CC-4D1C-4806-BDD5-53EBCD02D83A}" presName="node" presStyleLbl="vennNode1" presStyleIdx="2" presStyleCnt="4" custScaleX="115584" custScaleY="112731">
        <dgm:presLayoutVars>
          <dgm:bulletEnabled val="1"/>
        </dgm:presLayoutVars>
      </dgm:prSet>
      <dgm:spPr/>
      <dgm:t>
        <a:bodyPr/>
        <a:lstStyle/>
        <a:p>
          <a:endParaRPr lang="es-EC"/>
        </a:p>
      </dgm:t>
    </dgm:pt>
    <dgm:pt modelId="{B52FED0D-B490-4908-B528-88EF814F11B8}" type="pres">
      <dgm:prSet presAssocID="{B6933119-185E-43E3-917F-5185609EE9F5}" presName="node" presStyleLbl="vennNode1" presStyleIdx="3" presStyleCnt="4" custScaleX="117532" custScaleY="102346">
        <dgm:presLayoutVars>
          <dgm:bulletEnabled val="1"/>
        </dgm:presLayoutVars>
      </dgm:prSet>
      <dgm:spPr/>
      <dgm:t>
        <a:bodyPr/>
        <a:lstStyle/>
        <a:p>
          <a:endParaRPr lang="es-MX"/>
        </a:p>
      </dgm:t>
    </dgm:pt>
  </dgm:ptLst>
  <dgm:cxnLst>
    <dgm:cxn modelId="{28DBEE4E-3BD7-4083-BEEA-2E8A28411C19}" srcId="{D2806FAD-62D9-4594-9A0A-CEA49A4FC800}" destId="{3E718A35-F6FF-4078-828C-20D911C69702}" srcOrd="0" destOrd="0" parTransId="{C55C34D7-CCD3-4488-8141-CE4029A33407}" sibTransId="{97734E7B-54B9-431D-9D64-4B8B6CD66840}"/>
    <dgm:cxn modelId="{C9E33AC9-7DE6-4194-8D71-47B3E1AFBADC}" srcId="{3E718A35-F6FF-4078-828C-20D911C69702}" destId="{13D97877-AA36-4C9B-A5AD-22CC26EDDA24}" srcOrd="0" destOrd="0" parTransId="{1013791E-12B0-4DF9-879B-BF31963A27EB}" sibTransId="{E00CA50D-818B-4FD1-A640-5DDD87F2E8B7}"/>
    <dgm:cxn modelId="{E0111594-76DB-40FD-8570-FC4CC05ABFDD}" type="presOf" srcId="{B6933119-185E-43E3-917F-5185609EE9F5}" destId="{B52FED0D-B490-4908-B528-88EF814F11B8}" srcOrd="0" destOrd="0" presId="urn:microsoft.com/office/officeart/2005/8/layout/radial3"/>
    <dgm:cxn modelId="{592C03C6-04F5-45FB-B302-9ACA851113CB}" type="presOf" srcId="{D2806FAD-62D9-4594-9A0A-CEA49A4FC800}" destId="{D62AD9B9-EEFF-400A-807F-A706FCA84220}" srcOrd="0" destOrd="0" presId="urn:microsoft.com/office/officeart/2005/8/layout/radial3"/>
    <dgm:cxn modelId="{8CD8D804-61B2-4AEC-8A5D-7A980132D3FC}" srcId="{3E718A35-F6FF-4078-828C-20D911C69702}" destId="{B6933119-185E-43E3-917F-5185609EE9F5}" srcOrd="2" destOrd="0" parTransId="{EFA8151D-73E8-4BD8-ADD1-F8F2ED8BCFA8}" sibTransId="{1673767D-1487-4290-802D-07FE8037368F}"/>
    <dgm:cxn modelId="{0494F40D-AA42-4D46-9FAA-263F2E6DAD77}" type="presOf" srcId="{0F9E80CC-4D1C-4806-BDD5-53EBCD02D83A}" destId="{25DDD079-3A49-4172-8F64-36FA89EAEC53}" srcOrd="0" destOrd="0" presId="urn:microsoft.com/office/officeart/2005/8/layout/radial3"/>
    <dgm:cxn modelId="{3F9CD7AB-2C80-4F44-A969-115399F7C3CD}" srcId="{3E718A35-F6FF-4078-828C-20D911C69702}" destId="{0F9E80CC-4D1C-4806-BDD5-53EBCD02D83A}" srcOrd="1" destOrd="0" parTransId="{13D84CE7-57DA-4DB3-8245-F0469AB68C4B}" sibTransId="{D80C3739-168F-4337-B914-7FD847E0130D}"/>
    <dgm:cxn modelId="{AF359269-B780-41F3-9163-56F4F43F0A5E}" type="presOf" srcId="{3E718A35-F6FF-4078-828C-20D911C69702}" destId="{1B82DE9E-E17B-438C-8CD9-20D5DDF42867}" srcOrd="0" destOrd="0" presId="urn:microsoft.com/office/officeart/2005/8/layout/radial3"/>
    <dgm:cxn modelId="{1EDEC516-0174-4BB8-9B81-AAC1EA9F365F}" type="presOf" srcId="{13D97877-AA36-4C9B-A5AD-22CC26EDDA24}" destId="{72E1D1F9-42A2-46F5-B180-08E1C19045AA}" srcOrd="0" destOrd="0" presId="urn:microsoft.com/office/officeart/2005/8/layout/radial3"/>
    <dgm:cxn modelId="{233857A3-5200-4B31-9D87-5E74E87A9F90}" type="presParOf" srcId="{D62AD9B9-EEFF-400A-807F-A706FCA84220}" destId="{04A21F41-5448-42A0-A322-DF87C7E8012B}" srcOrd="0" destOrd="0" presId="urn:microsoft.com/office/officeart/2005/8/layout/radial3"/>
    <dgm:cxn modelId="{27079E39-909D-4498-8879-96E1538AF21C}" type="presParOf" srcId="{04A21F41-5448-42A0-A322-DF87C7E8012B}" destId="{1B82DE9E-E17B-438C-8CD9-20D5DDF42867}" srcOrd="0" destOrd="0" presId="urn:microsoft.com/office/officeart/2005/8/layout/radial3"/>
    <dgm:cxn modelId="{84F16FA3-186B-4DF7-9089-EC0BDA5C148A}" type="presParOf" srcId="{04A21F41-5448-42A0-A322-DF87C7E8012B}" destId="{72E1D1F9-42A2-46F5-B180-08E1C19045AA}" srcOrd="1" destOrd="0" presId="urn:microsoft.com/office/officeart/2005/8/layout/radial3"/>
    <dgm:cxn modelId="{24F8E88B-1BF6-439E-B641-8B84C98ABD1E}" type="presParOf" srcId="{04A21F41-5448-42A0-A322-DF87C7E8012B}" destId="{25DDD079-3A49-4172-8F64-36FA89EAEC53}" srcOrd="2" destOrd="0" presId="urn:microsoft.com/office/officeart/2005/8/layout/radial3"/>
    <dgm:cxn modelId="{46AD407A-6FCD-43FC-8EF4-291E6C801BF4}" type="presParOf" srcId="{04A21F41-5448-42A0-A322-DF87C7E8012B}" destId="{B52FED0D-B490-4908-B528-88EF814F11B8}"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F29823-8829-46DF-92DA-3FF1197A5F1A}" type="doc">
      <dgm:prSet loTypeId="urn:microsoft.com/office/officeart/2005/8/layout/chevron1" loCatId="process" qsTypeId="urn:microsoft.com/office/officeart/2005/8/quickstyle/3d3" qsCatId="3D" csTypeId="urn:microsoft.com/office/officeart/2005/8/colors/colorful3" csCatId="colorful" phldr="1"/>
      <dgm:spPr/>
    </dgm:pt>
    <dgm:pt modelId="{C87D58C5-6C1D-4CD4-961F-1B81D629E39A}">
      <dgm:prSet phldrT="[Texto]" custT="1"/>
      <dgm:spPr/>
      <dgm:t>
        <a:bodyPr/>
        <a:lstStyle/>
        <a:p>
          <a:r>
            <a:rPr lang="es-EC" sz="1600" b="1" dirty="0" smtClean="0">
              <a:solidFill>
                <a:schemeClr val="tx1"/>
              </a:solidFill>
            </a:rPr>
            <a:t>Diagnóstico</a:t>
          </a:r>
          <a:endParaRPr lang="es-ES" sz="1400" b="1" dirty="0">
            <a:solidFill>
              <a:schemeClr val="tx1"/>
            </a:solidFill>
          </a:endParaRPr>
        </a:p>
      </dgm:t>
    </dgm:pt>
    <dgm:pt modelId="{D838B034-2028-486C-803B-B9CCABA00F99}" type="parTrans" cxnId="{95294427-74C1-403B-AAB0-DF4007BC360B}">
      <dgm:prSet/>
      <dgm:spPr/>
      <dgm:t>
        <a:bodyPr/>
        <a:lstStyle/>
        <a:p>
          <a:endParaRPr lang="es-ES" b="1">
            <a:solidFill>
              <a:schemeClr val="tx1"/>
            </a:solidFill>
          </a:endParaRPr>
        </a:p>
      </dgm:t>
    </dgm:pt>
    <dgm:pt modelId="{AEB7A9B1-D9E0-4E5A-8582-11D6359B01FF}" type="sibTrans" cxnId="{95294427-74C1-403B-AAB0-DF4007BC360B}">
      <dgm:prSet/>
      <dgm:spPr/>
      <dgm:t>
        <a:bodyPr/>
        <a:lstStyle/>
        <a:p>
          <a:endParaRPr lang="es-ES" b="1">
            <a:solidFill>
              <a:schemeClr val="tx1"/>
            </a:solidFill>
          </a:endParaRPr>
        </a:p>
      </dgm:t>
    </dgm:pt>
    <dgm:pt modelId="{3C25F1DA-D4F5-47AC-99DE-F9759487933B}">
      <dgm:prSet phldrT="[Texto]" custT="1"/>
      <dgm:spPr/>
      <dgm:t>
        <a:bodyPr/>
        <a:lstStyle/>
        <a:p>
          <a:r>
            <a:rPr lang="es-EC" sz="1400" b="1" dirty="0" smtClean="0">
              <a:solidFill>
                <a:schemeClr val="tx1"/>
              </a:solidFill>
            </a:rPr>
            <a:t>Direccionamiento</a:t>
          </a:r>
          <a:endParaRPr lang="es-ES" sz="1400" b="1" dirty="0">
            <a:solidFill>
              <a:schemeClr val="tx1"/>
            </a:solidFill>
          </a:endParaRPr>
        </a:p>
      </dgm:t>
    </dgm:pt>
    <dgm:pt modelId="{3AF30BC3-E661-4F02-8A5A-66604B978D19}" type="parTrans" cxnId="{3E062638-BD38-4DF4-871D-3182C665D23D}">
      <dgm:prSet/>
      <dgm:spPr/>
      <dgm:t>
        <a:bodyPr/>
        <a:lstStyle/>
        <a:p>
          <a:endParaRPr lang="es-ES" b="1">
            <a:solidFill>
              <a:schemeClr val="tx1"/>
            </a:solidFill>
          </a:endParaRPr>
        </a:p>
      </dgm:t>
    </dgm:pt>
    <dgm:pt modelId="{631B5F3D-E177-4305-A07E-9F168ABB9D3B}" type="sibTrans" cxnId="{3E062638-BD38-4DF4-871D-3182C665D23D}">
      <dgm:prSet/>
      <dgm:spPr/>
      <dgm:t>
        <a:bodyPr/>
        <a:lstStyle/>
        <a:p>
          <a:endParaRPr lang="es-ES" b="1">
            <a:solidFill>
              <a:schemeClr val="tx1"/>
            </a:solidFill>
          </a:endParaRPr>
        </a:p>
      </dgm:t>
    </dgm:pt>
    <dgm:pt modelId="{E2693AB0-6C56-421F-8EA3-95B9D341C550}">
      <dgm:prSet phldrT="[Texto]"/>
      <dgm:spPr/>
      <dgm:t>
        <a:bodyPr/>
        <a:lstStyle/>
        <a:p>
          <a:r>
            <a:rPr lang="es-EC" b="1" dirty="0" smtClean="0">
              <a:solidFill>
                <a:schemeClr val="tx1"/>
              </a:solidFill>
            </a:rPr>
            <a:t>Estrategias</a:t>
          </a:r>
          <a:endParaRPr lang="es-ES" b="1" dirty="0">
            <a:solidFill>
              <a:schemeClr val="tx1"/>
            </a:solidFill>
          </a:endParaRPr>
        </a:p>
      </dgm:t>
    </dgm:pt>
    <dgm:pt modelId="{F1A809F6-DF9E-4AF3-B24A-FD29312C8647}" type="parTrans" cxnId="{F34E2E33-8F61-4E49-B711-5059CBAE4DBF}">
      <dgm:prSet/>
      <dgm:spPr/>
      <dgm:t>
        <a:bodyPr/>
        <a:lstStyle/>
        <a:p>
          <a:endParaRPr lang="es-ES" b="1">
            <a:solidFill>
              <a:schemeClr val="tx1"/>
            </a:solidFill>
          </a:endParaRPr>
        </a:p>
      </dgm:t>
    </dgm:pt>
    <dgm:pt modelId="{77C482E0-F13B-46A7-9821-1995FB24714F}" type="sibTrans" cxnId="{F34E2E33-8F61-4E49-B711-5059CBAE4DBF}">
      <dgm:prSet/>
      <dgm:spPr/>
      <dgm:t>
        <a:bodyPr/>
        <a:lstStyle/>
        <a:p>
          <a:endParaRPr lang="es-ES" b="1">
            <a:solidFill>
              <a:schemeClr val="tx1"/>
            </a:solidFill>
          </a:endParaRPr>
        </a:p>
      </dgm:t>
    </dgm:pt>
    <dgm:pt modelId="{C41333E1-5BD8-40F7-8B31-553042455368}">
      <dgm:prSet phldrT="[Texto]"/>
      <dgm:spPr/>
      <dgm:t>
        <a:bodyPr/>
        <a:lstStyle/>
        <a:p>
          <a:r>
            <a:rPr lang="es-EC" b="1" dirty="0" smtClean="0">
              <a:solidFill>
                <a:schemeClr val="tx1"/>
              </a:solidFill>
            </a:rPr>
            <a:t>Control CMI </a:t>
          </a:r>
          <a:endParaRPr lang="es-ES" b="1" dirty="0">
            <a:solidFill>
              <a:schemeClr val="tx1"/>
            </a:solidFill>
          </a:endParaRPr>
        </a:p>
      </dgm:t>
    </dgm:pt>
    <dgm:pt modelId="{B30E4DF3-55BD-4DB1-BD1E-EA55801287D1}" type="parTrans" cxnId="{5835E7BD-814D-445E-94B4-01E31CC59C40}">
      <dgm:prSet/>
      <dgm:spPr/>
      <dgm:t>
        <a:bodyPr/>
        <a:lstStyle/>
        <a:p>
          <a:endParaRPr lang="es-ES" b="1">
            <a:solidFill>
              <a:schemeClr val="tx1"/>
            </a:solidFill>
          </a:endParaRPr>
        </a:p>
      </dgm:t>
    </dgm:pt>
    <dgm:pt modelId="{323A2E4E-1CD8-4B71-ACA4-E6FC4B4C1748}" type="sibTrans" cxnId="{5835E7BD-814D-445E-94B4-01E31CC59C40}">
      <dgm:prSet/>
      <dgm:spPr/>
      <dgm:t>
        <a:bodyPr/>
        <a:lstStyle/>
        <a:p>
          <a:endParaRPr lang="es-ES" b="1">
            <a:solidFill>
              <a:schemeClr val="tx1"/>
            </a:solidFill>
          </a:endParaRPr>
        </a:p>
      </dgm:t>
    </dgm:pt>
    <dgm:pt modelId="{A9C61625-3455-43AE-9147-C976F6E3147A}" type="pres">
      <dgm:prSet presAssocID="{E0F29823-8829-46DF-92DA-3FF1197A5F1A}" presName="Name0" presStyleCnt="0">
        <dgm:presLayoutVars>
          <dgm:dir/>
          <dgm:animLvl val="lvl"/>
          <dgm:resizeHandles val="exact"/>
        </dgm:presLayoutVars>
      </dgm:prSet>
      <dgm:spPr/>
    </dgm:pt>
    <dgm:pt modelId="{AD05EF9F-84C6-4517-9156-3115D61ED57A}" type="pres">
      <dgm:prSet presAssocID="{C87D58C5-6C1D-4CD4-961F-1B81D629E39A}" presName="parTxOnly" presStyleLbl="node1" presStyleIdx="0" presStyleCnt="4" custScaleX="109666">
        <dgm:presLayoutVars>
          <dgm:chMax val="0"/>
          <dgm:chPref val="0"/>
          <dgm:bulletEnabled val="1"/>
        </dgm:presLayoutVars>
      </dgm:prSet>
      <dgm:spPr/>
      <dgm:t>
        <a:bodyPr/>
        <a:lstStyle/>
        <a:p>
          <a:endParaRPr lang="es-ES"/>
        </a:p>
      </dgm:t>
    </dgm:pt>
    <dgm:pt modelId="{6BE0B0DB-5321-4C6B-AEB1-60D456AB3E9B}" type="pres">
      <dgm:prSet presAssocID="{AEB7A9B1-D9E0-4E5A-8582-11D6359B01FF}" presName="parTxOnlySpace" presStyleCnt="0"/>
      <dgm:spPr/>
    </dgm:pt>
    <dgm:pt modelId="{5B6E93C8-4615-4814-9472-2189F0CA7FE1}" type="pres">
      <dgm:prSet presAssocID="{3C25F1DA-D4F5-47AC-99DE-F9759487933B}" presName="parTxOnly" presStyleLbl="node1" presStyleIdx="1" presStyleCnt="4" custScaleX="126476">
        <dgm:presLayoutVars>
          <dgm:chMax val="0"/>
          <dgm:chPref val="0"/>
          <dgm:bulletEnabled val="1"/>
        </dgm:presLayoutVars>
      </dgm:prSet>
      <dgm:spPr/>
      <dgm:t>
        <a:bodyPr/>
        <a:lstStyle/>
        <a:p>
          <a:endParaRPr lang="es-ES"/>
        </a:p>
      </dgm:t>
    </dgm:pt>
    <dgm:pt modelId="{0BC4CCEA-D6BD-447F-AA03-E503B8A477B1}" type="pres">
      <dgm:prSet presAssocID="{631B5F3D-E177-4305-A07E-9F168ABB9D3B}" presName="parTxOnlySpace" presStyleCnt="0"/>
      <dgm:spPr/>
    </dgm:pt>
    <dgm:pt modelId="{F3AC33C3-C69F-4954-B1F2-778AC63C1003}" type="pres">
      <dgm:prSet presAssocID="{E2693AB0-6C56-421F-8EA3-95B9D341C550}" presName="parTxOnly" presStyleLbl="node1" presStyleIdx="2" presStyleCnt="4">
        <dgm:presLayoutVars>
          <dgm:chMax val="0"/>
          <dgm:chPref val="0"/>
          <dgm:bulletEnabled val="1"/>
        </dgm:presLayoutVars>
      </dgm:prSet>
      <dgm:spPr/>
      <dgm:t>
        <a:bodyPr/>
        <a:lstStyle/>
        <a:p>
          <a:endParaRPr lang="es-ES"/>
        </a:p>
      </dgm:t>
    </dgm:pt>
    <dgm:pt modelId="{8EAD8AA1-1F59-4DD8-B548-24F2364E2264}" type="pres">
      <dgm:prSet presAssocID="{77C482E0-F13B-46A7-9821-1995FB24714F}" presName="parTxOnlySpace" presStyleCnt="0"/>
      <dgm:spPr/>
    </dgm:pt>
    <dgm:pt modelId="{2F14B353-E8AB-4472-B4CF-D376BBF4AF27}" type="pres">
      <dgm:prSet presAssocID="{C41333E1-5BD8-40F7-8B31-553042455368}" presName="parTxOnly" presStyleLbl="node1" presStyleIdx="3" presStyleCnt="4" custScaleX="101576">
        <dgm:presLayoutVars>
          <dgm:chMax val="0"/>
          <dgm:chPref val="0"/>
          <dgm:bulletEnabled val="1"/>
        </dgm:presLayoutVars>
      </dgm:prSet>
      <dgm:spPr/>
      <dgm:t>
        <a:bodyPr/>
        <a:lstStyle/>
        <a:p>
          <a:endParaRPr lang="es-ES"/>
        </a:p>
      </dgm:t>
    </dgm:pt>
  </dgm:ptLst>
  <dgm:cxnLst>
    <dgm:cxn modelId="{5835E7BD-814D-445E-94B4-01E31CC59C40}" srcId="{E0F29823-8829-46DF-92DA-3FF1197A5F1A}" destId="{C41333E1-5BD8-40F7-8B31-553042455368}" srcOrd="3" destOrd="0" parTransId="{B30E4DF3-55BD-4DB1-BD1E-EA55801287D1}" sibTransId="{323A2E4E-1CD8-4B71-ACA4-E6FC4B4C1748}"/>
    <dgm:cxn modelId="{3686520F-9B76-4DEE-98F0-1C72CEE7DDD7}" type="presOf" srcId="{E0F29823-8829-46DF-92DA-3FF1197A5F1A}" destId="{A9C61625-3455-43AE-9147-C976F6E3147A}" srcOrd="0" destOrd="0" presId="urn:microsoft.com/office/officeart/2005/8/layout/chevron1"/>
    <dgm:cxn modelId="{3E062638-BD38-4DF4-871D-3182C665D23D}" srcId="{E0F29823-8829-46DF-92DA-3FF1197A5F1A}" destId="{3C25F1DA-D4F5-47AC-99DE-F9759487933B}" srcOrd="1" destOrd="0" parTransId="{3AF30BC3-E661-4F02-8A5A-66604B978D19}" sibTransId="{631B5F3D-E177-4305-A07E-9F168ABB9D3B}"/>
    <dgm:cxn modelId="{64FF4115-06BF-4639-92CE-396A9F26B081}" type="presOf" srcId="{C41333E1-5BD8-40F7-8B31-553042455368}" destId="{2F14B353-E8AB-4472-B4CF-D376BBF4AF27}" srcOrd="0" destOrd="0" presId="urn:microsoft.com/office/officeart/2005/8/layout/chevron1"/>
    <dgm:cxn modelId="{1B456360-76A6-4264-9555-279EBDEA2D59}" type="presOf" srcId="{3C25F1DA-D4F5-47AC-99DE-F9759487933B}" destId="{5B6E93C8-4615-4814-9472-2189F0CA7FE1}" srcOrd="0" destOrd="0" presId="urn:microsoft.com/office/officeart/2005/8/layout/chevron1"/>
    <dgm:cxn modelId="{A5B3EF86-C570-4BEB-B7D0-08225D7247FD}" type="presOf" srcId="{C87D58C5-6C1D-4CD4-961F-1B81D629E39A}" destId="{AD05EF9F-84C6-4517-9156-3115D61ED57A}" srcOrd="0" destOrd="0" presId="urn:microsoft.com/office/officeart/2005/8/layout/chevron1"/>
    <dgm:cxn modelId="{F34E2E33-8F61-4E49-B711-5059CBAE4DBF}" srcId="{E0F29823-8829-46DF-92DA-3FF1197A5F1A}" destId="{E2693AB0-6C56-421F-8EA3-95B9D341C550}" srcOrd="2" destOrd="0" parTransId="{F1A809F6-DF9E-4AF3-B24A-FD29312C8647}" sibTransId="{77C482E0-F13B-46A7-9821-1995FB24714F}"/>
    <dgm:cxn modelId="{95294427-74C1-403B-AAB0-DF4007BC360B}" srcId="{E0F29823-8829-46DF-92DA-3FF1197A5F1A}" destId="{C87D58C5-6C1D-4CD4-961F-1B81D629E39A}" srcOrd="0" destOrd="0" parTransId="{D838B034-2028-486C-803B-B9CCABA00F99}" sibTransId="{AEB7A9B1-D9E0-4E5A-8582-11D6359B01FF}"/>
    <dgm:cxn modelId="{1AE01E71-1B78-4A66-AF2E-96A901BE47A8}" type="presOf" srcId="{E2693AB0-6C56-421F-8EA3-95B9D341C550}" destId="{F3AC33C3-C69F-4954-B1F2-778AC63C1003}" srcOrd="0" destOrd="0" presId="urn:microsoft.com/office/officeart/2005/8/layout/chevron1"/>
    <dgm:cxn modelId="{B0F58390-6CD3-4207-9399-D515D402294B}" type="presParOf" srcId="{A9C61625-3455-43AE-9147-C976F6E3147A}" destId="{AD05EF9F-84C6-4517-9156-3115D61ED57A}" srcOrd="0" destOrd="0" presId="urn:microsoft.com/office/officeart/2005/8/layout/chevron1"/>
    <dgm:cxn modelId="{11BB99AF-EE8A-4C68-BE03-D5B96877ED11}" type="presParOf" srcId="{A9C61625-3455-43AE-9147-C976F6E3147A}" destId="{6BE0B0DB-5321-4C6B-AEB1-60D456AB3E9B}" srcOrd="1" destOrd="0" presId="urn:microsoft.com/office/officeart/2005/8/layout/chevron1"/>
    <dgm:cxn modelId="{D419CC8F-1B98-48AE-8FFE-805FCCAD9610}" type="presParOf" srcId="{A9C61625-3455-43AE-9147-C976F6E3147A}" destId="{5B6E93C8-4615-4814-9472-2189F0CA7FE1}" srcOrd="2" destOrd="0" presId="urn:microsoft.com/office/officeart/2005/8/layout/chevron1"/>
    <dgm:cxn modelId="{B0EF9DC6-B6B2-4B72-B436-2FF319583C1E}" type="presParOf" srcId="{A9C61625-3455-43AE-9147-C976F6E3147A}" destId="{0BC4CCEA-D6BD-447F-AA03-E503B8A477B1}" srcOrd="3" destOrd="0" presId="urn:microsoft.com/office/officeart/2005/8/layout/chevron1"/>
    <dgm:cxn modelId="{9AC85134-2D60-472A-A3E0-5DA765C73DE7}" type="presParOf" srcId="{A9C61625-3455-43AE-9147-C976F6E3147A}" destId="{F3AC33C3-C69F-4954-B1F2-778AC63C1003}" srcOrd="4" destOrd="0" presId="urn:microsoft.com/office/officeart/2005/8/layout/chevron1"/>
    <dgm:cxn modelId="{7502324F-C8ED-4A58-9E36-6D41E8575542}" type="presParOf" srcId="{A9C61625-3455-43AE-9147-C976F6E3147A}" destId="{8EAD8AA1-1F59-4DD8-B548-24F2364E2264}" srcOrd="5" destOrd="0" presId="urn:microsoft.com/office/officeart/2005/8/layout/chevron1"/>
    <dgm:cxn modelId="{87954AEE-C811-4836-A727-958E4E6C6C87}" type="presParOf" srcId="{A9C61625-3455-43AE-9147-C976F6E3147A}" destId="{2F14B353-E8AB-4472-B4CF-D376BBF4AF27}"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D7844-093E-4AF1-88C7-7C0EAE574C58}" type="doc">
      <dgm:prSet loTypeId="urn:microsoft.com/office/officeart/2005/8/layout/radial6" loCatId="relationship" qsTypeId="urn:microsoft.com/office/officeart/2005/8/quickstyle/3d1" qsCatId="3D" csTypeId="urn:microsoft.com/office/officeart/2005/8/colors/colorful3" csCatId="colorful" phldr="1"/>
      <dgm:spPr/>
      <dgm:t>
        <a:bodyPr/>
        <a:lstStyle/>
        <a:p>
          <a:endParaRPr lang="es-EC"/>
        </a:p>
      </dgm:t>
    </dgm:pt>
    <dgm:pt modelId="{2ACEF179-03F1-418F-9C10-AFD73310F0C0}">
      <dgm:prSet phldrT="[Texto]" custT="1"/>
      <dgm:spPr/>
      <dgm:t>
        <a:bodyPr/>
        <a:lstStyle/>
        <a:p>
          <a:r>
            <a:rPr lang="es-EC" sz="2400" b="1" dirty="0" smtClean="0">
              <a:solidFill>
                <a:schemeClr val="tx1"/>
              </a:solidFill>
            </a:rPr>
            <a:t>Estrategia</a:t>
          </a:r>
        </a:p>
        <a:p>
          <a:r>
            <a:rPr lang="es-EC" sz="2000" b="1" dirty="0" smtClean="0">
              <a:solidFill>
                <a:schemeClr val="tx1"/>
              </a:solidFill>
            </a:rPr>
            <a:t>Mejorar la situación interna</a:t>
          </a:r>
          <a:endParaRPr lang="es-EC" sz="1600" b="1" dirty="0" smtClean="0">
            <a:solidFill>
              <a:schemeClr val="tx1"/>
            </a:solidFill>
          </a:endParaRPr>
        </a:p>
      </dgm:t>
    </dgm:pt>
    <dgm:pt modelId="{287EF942-EABA-4081-8245-28DF28F3217D}" type="parTrans" cxnId="{516D9628-5CBE-4D67-BA22-C0A92C1F7072}">
      <dgm:prSet/>
      <dgm:spPr/>
      <dgm:t>
        <a:bodyPr/>
        <a:lstStyle/>
        <a:p>
          <a:endParaRPr lang="es-EC" sz="2400" b="1">
            <a:solidFill>
              <a:schemeClr val="tx1"/>
            </a:solidFill>
          </a:endParaRPr>
        </a:p>
      </dgm:t>
    </dgm:pt>
    <dgm:pt modelId="{C59B0D6F-261A-4BB4-8673-567C2AA861A7}" type="sibTrans" cxnId="{516D9628-5CBE-4D67-BA22-C0A92C1F7072}">
      <dgm:prSet/>
      <dgm:spPr/>
      <dgm:t>
        <a:bodyPr/>
        <a:lstStyle/>
        <a:p>
          <a:endParaRPr lang="es-EC" sz="2400" b="1">
            <a:solidFill>
              <a:schemeClr val="tx1"/>
            </a:solidFill>
          </a:endParaRPr>
        </a:p>
      </dgm:t>
    </dgm:pt>
    <dgm:pt modelId="{1CF1A869-80CB-4215-AF35-74301C43F30F}">
      <dgm:prSet phldrT="[Texto]" custT="1"/>
      <dgm:spPr/>
      <dgm:t>
        <a:bodyPr/>
        <a:lstStyle/>
        <a:p>
          <a:r>
            <a:rPr lang="es-EC" sz="1800" b="1" dirty="0" smtClean="0">
              <a:solidFill>
                <a:schemeClr val="tx1"/>
              </a:solidFill>
            </a:rPr>
            <a:t>Matriz RBF</a:t>
          </a:r>
          <a:endParaRPr lang="es-EC" sz="1800" b="1" dirty="0">
            <a:solidFill>
              <a:schemeClr val="tx1"/>
            </a:solidFill>
          </a:endParaRPr>
        </a:p>
      </dgm:t>
    </dgm:pt>
    <dgm:pt modelId="{F7A17F13-8617-4D15-B2A1-40A40D46E51A}" type="parTrans" cxnId="{41F228CD-63FE-4E8E-BA6A-006ED5F236B3}">
      <dgm:prSet/>
      <dgm:spPr/>
      <dgm:t>
        <a:bodyPr/>
        <a:lstStyle/>
        <a:p>
          <a:endParaRPr lang="es-EC" sz="2400" b="1">
            <a:solidFill>
              <a:schemeClr val="tx1"/>
            </a:solidFill>
          </a:endParaRPr>
        </a:p>
      </dgm:t>
    </dgm:pt>
    <dgm:pt modelId="{DAB323C6-9202-4F57-868A-D1F1E6F62335}" type="sibTrans" cxnId="{41F228CD-63FE-4E8E-BA6A-006ED5F236B3}">
      <dgm:prSet/>
      <dgm:spPr/>
      <dgm:t>
        <a:bodyPr/>
        <a:lstStyle/>
        <a:p>
          <a:endParaRPr lang="es-EC" sz="2400" b="1">
            <a:solidFill>
              <a:schemeClr val="tx1"/>
            </a:solidFill>
          </a:endParaRPr>
        </a:p>
      </dgm:t>
    </dgm:pt>
    <dgm:pt modelId="{6A475C1A-AB46-434D-B1C8-10A49D6766AD}">
      <dgm:prSet phldrT="[Texto]" custT="1"/>
      <dgm:spPr/>
      <dgm:t>
        <a:bodyPr/>
        <a:lstStyle/>
        <a:p>
          <a:r>
            <a:rPr lang="es-EC" sz="2000" b="1" dirty="0" smtClean="0">
              <a:solidFill>
                <a:schemeClr val="tx1"/>
              </a:solidFill>
            </a:rPr>
            <a:t>Matriz EFI</a:t>
          </a:r>
          <a:endParaRPr lang="es-EC" sz="2000" b="1" dirty="0">
            <a:solidFill>
              <a:schemeClr val="tx1"/>
            </a:solidFill>
          </a:endParaRPr>
        </a:p>
      </dgm:t>
    </dgm:pt>
    <dgm:pt modelId="{504AFEDF-DA75-4E91-B4BE-FCE5F036D76B}" type="parTrans" cxnId="{DFA30462-617B-412E-83C9-9A427B49802B}">
      <dgm:prSet/>
      <dgm:spPr/>
      <dgm:t>
        <a:bodyPr/>
        <a:lstStyle/>
        <a:p>
          <a:endParaRPr lang="es-EC" sz="2400" b="1">
            <a:solidFill>
              <a:schemeClr val="tx1"/>
            </a:solidFill>
          </a:endParaRPr>
        </a:p>
      </dgm:t>
    </dgm:pt>
    <dgm:pt modelId="{89E46771-DF17-4E4B-ADB9-A19EC7971465}" type="sibTrans" cxnId="{DFA30462-617B-412E-83C9-9A427B49802B}">
      <dgm:prSet/>
      <dgm:spPr/>
      <dgm:t>
        <a:bodyPr/>
        <a:lstStyle/>
        <a:p>
          <a:endParaRPr lang="es-EC" sz="2400" b="1">
            <a:solidFill>
              <a:schemeClr val="tx1"/>
            </a:solidFill>
          </a:endParaRPr>
        </a:p>
      </dgm:t>
    </dgm:pt>
    <dgm:pt modelId="{824BF308-89A9-45F8-80B4-EE6BD577C49F}">
      <dgm:prSet phldrT="[Texto]" custT="1"/>
      <dgm:spPr>
        <a:solidFill>
          <a:schemeClr val="accent1">
            <a:lumMod val="60000"/>
            <a:lumOff val="40000"/>
          </a:schemeClr>
        </a:solidFill>
      </dgm:spPr>
      <dgm:t>
        <a:bodyPr/>
        <a:lstStyle/>
        <a:p>
          <a:r>
            <a:rPr lang="es-EC" sz="1800" b="1" dirty="0" smtClean="0">
              <a:solidFill>
                <a:schemeClr val="tx1"/>
              </a:solidFill>
            </a:rPr>
            <a:t>General Electric</a:t>
          </a:r>
          <a:endParaRPr lang="es-EC" sz="1800" b="1" dirty="0">
            <a:solidFill>
              <a:schemeClr val="tx1"/>
            </a:solidFill>
          </a:endParaRPr>
        </a:p>
      </dgm:t>
    </dgm:pt>
    <dgm:pt modelId="{EE73546C-E08D-4FDA-A2F5-F2BB446D5129}" type="parTrans" cxnId="{902FEA3B-9DD1-4B1A-87F8-25648EB2A43A}">
      <dgm:prSet/>
      <dgm:spPr/>
      <dgm:t>
        <a:bodyPr/>
        <a:lstStyle/>
        <a:p>
          <a:endParaRPr lang="es-EC" sz="2400" b="1">
            <a:solidFill>
              <a:schemeClr val="tx1"/>
            </a:solidFill>
          </a:endParaRPr>
        </a:p>
      </dgm:t>
    </dgm:pt>
    <dgm:pt modelId="{E8A599F4-2D58-4054-9328-4C04CE3D93ED}" type="sibTrans" cxnId="{902FEA3B-9DD1-4B1A-87F8-25648EB2A43A}">
      <dgm:prSet/>
      <dgm:spPr/>
      <dgm:t>
        <a:bodyPr/>
        <a:lstStyle/>
        <a:p>
          <a:endParaRPr lang="es-EC" sz="2400" b="1">
            <a:solidFill>
              <a:schemeClr val="tx1"/>
            </a:solidFill>
          </a:endParaRPr>
        </a:p>
      </dgm:t>
    </dgm:pt>
    <dgm:pt modelId="{F9052B49-E7B3-4F3E-AF6C-7889FB359C9E}">
      <dgm:prSet phldrT="[Texto]" custT="1"/>
      <dgm:spPr>
        <a:solidFill>
          <a:schemeClr val="accent4">
            <a:lumMod val="60000"/>
            <a:lumOff val="40000"/>
          </a:schemeClr>
        </a:solidFill>
      </dgm:spPr>
      <dgm:t>
        <a:bodyPr/>
        <a:lstStyle/>
        <a:p>
          <a:r>
            <a:rPr lang="es-EC" sz="1600" b="1" dirty="0" smtClean="0">
              <a:solidFill>
                <a:schemeClr val="tx1"/>
              </a:solidFill>
            </a:rPr>
            <a:t>Matriz PEYEA</a:t>
          </a:r>
          <a:endParaRPr lang="es-EC" sz="1600" b="1" dirty="0">
            <a:solidFill>
              <a:schemeClr val="tx1"/>
            </a:solidFill>
          </a:endParaRPr>
        </a:p>
      </dgm:t>
    </dgm:pt>
    <dgm:pt modelId="{BEF8AC6D-58C9-484B-AE71-F6449C20799C}" type="parTrans" cxnId="{F1F31ECE-835C-4AFB-A525-3B6BFC199C94}">
      <dgm:prSet/>
      <dgm:spPr/>
      <dgm:t>
        <a:bodyPr/>
        <a:lstStyle/>
        <a:p>
          <a:endParaRPr lang="es-EC" sz="2400" b="1">
            <a:solidFill>
              <a:schemeClr val="tx1"/>
            </a:solidFill>
          </a:endParaRPr>
        </a:p>
      </dgm:t>
    </dgm:pt>
    <dgm:pt modelId="{5BDF74FD-1EAF-471A-8F7C-203A5C125F21}" type="sibTrans" cxnId="{F1F31ECE-835C-4AFB-A525-3B6BFC199C94}">
      <dgm:prSet/>
      <dgm:spPr/>
      <dgm:t>
        <a:bodyPr/>
        <a:lstStyle/>
        <a:p>
          <a:endParaRPr lang="es-EC" sz="2400" b="1">
            <a:solidFill>
              <a:schemeClr val="tx1"/>
            </a:solidFill>
          </a:endParaRPr>
        </a:p>
      </dgm:t>
    </dgm:pt>
    <dgm:pt modelId="{97DE1F16-7047-415A-93DE-467D21273F78}">
      <dgm:prSet phldrT="[Texto]" custT="1"/>
      <dgm:spPr/>
      <dgm:t>
        <a:bodyPr/>
        <a:lstStyle/>
        <a:p>
          <a:r>
            <a:rPr lang="es-EC" sz="1800" b="1" smtClean="0">
              <a:solidFill>
                <a:schemeClr val="tx1"/>
              </a:solidFill>
            </a:rPr>
            <a:t>Matriz EFE</a:t>
          </a:r>
          <a:endParaRPr lang="es-EC" sz="1800" b="1" dirty="0">
            <a:solidFill>
              <a:schemeClr val="tx1"/>
            </a:solidFill>
          </a:endParaRPr>
        </a:p>
      </dgm:t>
    </dgm:pt>
    <dgm:pt modelId="{0A16C091-76CF-45B2-91D5-7CD9A928A620}" type="parTrans" cxnId="{8A3BE9E2-7877-42DC-A1EF-718F74BA4E69}">
      <dgm:prSet/>
      <dgm:spPr/>
      <dgm:t>
        <a:bodyPr/>
        <a:lstStyle/>
        <a:p>
          <a:endParaRPr lang="es-EC" sz="2400" b="1">
            <a:solidFill>
              <a:schemeClr val="tx1"/>
            </a:solidFill>
          </a:endParaRPr>
        </a:p>
      </dgm:t>
    </dgm:pt>
    <dgm:pt modelId="{2D96BD48-2B38-4C37-8D53-69D672D86675}" type="sibTrans" cxnId="{8A3BE9E2-7877-42DC-A1EF-718F74BA4E69}">
      <dgm:prSet/>
      <dgm:spPr/>
      <dgm:t>
        <a:bodyPr/>
        <a:lstStyle/>
        <a:p>
          <a:endParaRPr lang="es-EC" sz="2400" b="1">
            <a:solidFill>
              <a:schemeClr val="tx1"/>
            </a:solidFill>
          </a:endParaRPr>
        </a:p>
      </dgm:t>
    </dgm:pt>
    <dgm:pt modelId="{30857602-B484-495F-BC94-11BE0BF9E687}">
      <dgm:prSet phldrT="[Texto]" custT="1"/>
      <dgm:spPr/>
      <dgm:t>
        <a:bodyPr/>
        <a:lstStyle/>
        <a:p>
          <a:r>
            <a:rPr lang="es-EC" sz="1400" b="1" dirty="0" smtClean="0">
              <a:solidFill>
                <a:schemeClr val="tx1"/>
              </a:solidFill>
            </a:rPr>
            <a:t>Eje DO 46,67%  T</a:t>
          </a:r>
          <a:r>
            <a:rPr lang="es-ES" sz="1400" b="1" dirty="0" smtClean="0">
              <a:solidFill>
                <a:schemeClr val="tx1"/>
              </a:solidFill>
            </a:rPr>
            <a:t>rabajar en el factor interno</a:t>
          </a:r>
          <a:endParaRPr lang="es-EC" sz="1400" b="1" dirty="0">
            <a:solidFill>
              <a:schemeClr val="tx1"/>
            </a:solidFill>
          </a:endParaRPr>
        </a:p>
      </dgm:t>
    </dgm:pt>
    <dgm:pt modelId="{0163D446-CD39-4392-860C-1B778C5B7512}" type="parTrans" cxnId="{D38234C9-AB08-4288-B85D-CE5C27E222EB}">
      <dgm:prSet/>
      <dgm:spPr/>
      <dgm:t>
        <a:bodyPr/>
        <a:lstStyle/>
        <a:p>
          <a:endParaRPr lang="es-EC" sz="2400" b="1">
            <a:solidFill>
              <a:schemeClr val="tx1"/>
            </a:solidFill>
          </a:endParaRPr>
        </a:p>
      </dgm:t>
    </dgm:pt>
    <dgm:pt modelId="{002CD0F9-F3CF-4D35-948F-0EDE3987E6CF}" type="sibTrans" cxnId="{D38234C9-AB08-4288-B85D-CE5C27E222EB}">
      <dgm:prSet/>
      <dgm:spPr/>
      <dgm:t>
        <a:bodyPr/>
        <a:lstStyle/>
        <a:p>
          <a:endParaRPr lang="es-EC" sz="2400" b="1">
            <a:solidFill>
              <a:schemeClr val="tx1"/>
            </a:solidFill>
          </a:endParaRPr>
        </a:p>
      </dgm:t>
    </dgm:pt>
    <dgm:pt modelId="{067853E1-F52C-42F4-8C89-BCC03950F2D7}">
      <dgm:prSet custT="1"/>
      <dgm:spPr/>
      <dgm:t>
        <a:bodyPr/>
        <a:lstStyle/>
        <a:p>
          <a:r>
            <a:rPr lang="es-EC" sz="1600" b="1" dirty="0" smtClean="0">
              <a:solidFill>
                <a:schemeClr val="tx1"/>
              </a:solidFill>
            </a:rPr>
            <a:t>2,42 Amenazas </a:t>
          </a:r>
          <a:r>
            <a:rPr lang="es-EC" sz="1600" b="1" dirty="0" smtClean="0">
              <a:solidFill>
                <a:schemeClr val="tx1"/>
              </a:solidFill>
            </a:rPr>
            <a:t>dominantes</a:t>
          </a:r>
          <a:endParaRPr lang="es-EC" sz="1600" b="1" dirty="0">
            <a:solidFill>
              <a:schemeClr val="tx1"/>
            </a:solidFill>
          </a:endParaRPr>
        </a:p>
      </dgm:t>
    </dgm:pt>
    <dgm:pt modelId="{CA611D26-1162-46BB-8AE6-1746BA3FADCD}" type="parTrans" cxnId="{70731EC1-4F5E-45A6-A84D-2CBEC0074A53}">
      <dgm:prSet/>
      <dgm:spPr/>
      <dgm:t>
        <a:bodyPr/>
        <a:lstStyle/>
        <a:p>
          <a:endParaRPr lang="es-EC" sz="2400" b="1">
            <a:solidFill>
              <a:schemeClr val="tx1"/>
            </a:solidFill>
          </a:endParaRPr>
        </a:p>
      </dgm:t>
    </dgm:pt>
    <dgm:pt modelId="{705819C8-6FB5-462A-8C00-DC1FC86E3952}" type="sibTrans" cxnId="{70731EC1-4F5E-45A6-A84D-2CBEC0074A53}">
      <dgm:prSet/>
      <dgm:spPr/>
      <dgm:t>
        <a:bodyPr/>
        <a:lstStyle/>
        <a:p>
          <a:endParaRPr lang="es-EC" sz="2400" b="1">
            <a:solidFill>
              <a:schemeClr val="tx1"/>
            </a:solidFill>
          </a:endParaRPr>
        </a:p>
      </dgm:t>
    </dgm:pt>
    <dgm:pt modelId="{FA543BED-269D-44B9-8507-EF1E8027CF29}">
      <dgm:prSet custT="1"/>
      <dgm:spPr/>
      <dgm:t>
        <a:bodyPr/>
        <a:lstStyle/>
        <a:p>
          <a:r>
            <a:rPr lang="es-EC" sz="1600" b="1" dirty="0" smtClean="0">
              <a:solidFill>
                <a:schemeClr val="tx1"/>
              </a:solidFill>
            </a:rPr>
            <a:t>2,39 Debilidad Interna</a:t>
          </a:r>
          <a:endParaRPr lang="es-EC" sz="1600" b="1" dirty="0">
            <a:solidFill>
              <a:schemeClr val="tx1"/>
            </a:solidFill>
          </a:endParaRPr>
        </a:p>
      </dgm:t>
    </dgm:pt>
    <dgm:pt modelId="{B8832388-27F5-4D08-B670-708AB4BF49CB}" type="parTrans" cxnId="{F1324AF3-8245-4B7A-8EC3-8A98A0375FA7}">
      <dgm:prSet/>
      <dgm:spPr/>
      <dgm:t>
        <a:bodyPr/>
        <a:lstStyle/>
        <a:p>
          <a:endParaRPr lang="es-EC" sz="2400" b="1">
            <a:solidFill>
              <a:schemeClr val="tx1"/>
            </a:solidFill>
          </a:endParaRPr>
        </a:p>
      </dgm:t>
    </dgm:pt>
    <dgm:pt modelId="{CECACF8B-879F-485C-88FD-C4C618D16512}" type="sibTrans" cxnId="{F1324AF3-8245-4B7A-8EC3-8A98A0375FA7}">
      <dgm:prSet/>
      <dgm:spPr/>
      <dgm:t>
        <a:bodyPr/>
        <a:lstStyle/>
        <a:p>
          <a:endParaRPr lang="es-EC" sz="2400" b="1">
            <a:solidFill>
              <a:schemeClr val="tx1"/>
            </a:solidFill>
          </a:endParaRPr>
        </a:p>
      </dgm:t>
    </dgm:pt>
    <dgm:pt modelId="{045C5D7A-AA85-4D63-9ACB-519A589B7F66}">
      <dgm:prSet custT="1"/>
      <dgm:spPr>
        <a:solidFill>
          <a:schemeClr val="accent1">
            <a:lumMod val="60000"/>
            <a:lumOff val="40000"/>
          </a:schemeClr>
        </a:solidFill>
      </dgm:spPr>
      <dgm:t>
        <a:bodyPr/>
        <a:lstStyle/>
        <a:p>
          <a:r>
            <a:rPr lang="es-EC" sz="1400" b="1" dirty="0" smtClean="0">
              <a:solidFill>
                <a:schemeClr val="tx1"/>
              </a:solidFill>
            </a:rPr>
            <a:t>Consolidarse Internamente y luego invertir</a:t>
          </a:r>
          <a:endParaRPr lang="es-EC" sz="1400" b="1" dirty="0">
            <a:solidFill>
              <a:schemeClr val="tx1"/>
            </a:solidFill>
          </a:endParaRPr>
        </a:p>
      </dgm:t>
    </dgm:pt>
    <dgm:pt modelId="{D8BD8886-40EE-4134-9785-8D83AE06E3D1}" type="parTrans" cxnId="{057C4191-74C7-4C91-A125-6090E014417E}">
      <dgm:prSet/>
      <dgm:spPr/>
      <dgm:t>
        <a:bodyPr/>
        <a:lstStyle/>
        <a:p>
          <a:endParaRPr lang="es-EC" sz="2400" b="1">
            <a:solidFill>
              <a:schemeClr val="tx1"/>
            </a:solidFill>
          </a:endParaRPr>
        </a:p>
      </dgm:t>
    </dgm:pt>
    <dgm:pt modelId="{D36AB12A-C5E3-4348-8953-6ED5347718DF}" type="sibTrans" cxnId="{057C4191-74C7-4C91-A125-6090E014417E}">
      <dgm:prSet/>
      <dgm:spPr/>
      <dgm:t>
        <a:bodyPr/>
        <a:lstStyle/>
        <a:p>
          <a:endParaRPr lang="es-EC" sz="2400" b="1">
            <a:solidFill>
              <a:schemeClr val="tx1"/>
            </a:solidFill>
          </a:endParaRPr>
        </a:p>
      </dgm:t>
    </dgm:pt>
    <dgm:pt modelId="{4099AE72-D992-43F6-B850-FB59CC118A14}">
      <dgm:prSet phldrT="[Texto]" custT="1"/>
      <dgm:spPr>
        <a:solidFill>
          <a:schemeClr val="accent4">
            <a:lumMod val="60000"/>
            <a:lumOff val="40000"/>
          </a:schemeClr>
        </a:solidFill>
      </dgm:spPr>
      <dgm:t>
        <a:bodyPr/>
        <a:lstStyle/>
        <a:p>
          <a:r>
            <a:rPr lang="es-EC" sz="1600" b="1" dirty="0" smtClean="0">
              <a:solidFill>
                <a:schemeClr val="tx1"/>
              </a:solidFill>
            </a:rPr>
            <a:t>Orientación a estrategias  competitivas </a:t>
          </a:r>
        </a:p>
        <a:p>
          <a:endParaRPr lang="es-EC" sz="900" b="1" dirty="0">
            <a:solidFill>
              <a:schemeClr val="tx1"/>
            </a:solidFill>
          </a:endParaRPr>
        </a:p>
      </dgm:t>
    </dgm:pt>
    <dgm:pt modelId="{248B098D-2F3B-4CED-A7C6-7AD47741860D}" type="parTrans" cxnId="{54AC94DD-AEBA-48DC-8895-C3414C18C1CE}">
      <dgm:prSet/>
      <dgm:spPr/>
      <dgm:t>
        <a:bodyPr/>
        <a:lstStyle/>
        <a:p>
          <a:endParaRPr lang="es-EC" sz="2400" b="1">
            <a:solidFill>
              <a:schemeClr val="tx1"/>
            </a:solidFill>
          </a:endParaRPr>
        </a:p>
      </dgm:t>
    </dgm:pt>
    <dgm:pt modelId="{E00EFD0D-24C6-44F6-8288-4E0A48BE8D3E}" type="sibTrans" cxnId="{54AC94DD-AEBA-48DC-8895-C3414C18C1CE}">
      <dgm:prSet/>
      <dgm:spPr/>
      <dgm:t>
        <a:bodyPr/>
        <a:lstStyle/>
        <a:p>
          <a:endParaRPr lang="es-EC" sz="2400" b="1">
            <a:solidFill>
              <a:schemeClr val="tx1"/>
            </a:solidFill>
          </a:endParaRPr>
        </a:p>
      </dgm:t>
    </dgm:pt>
    <dgm:pt modelId="{ADF72420-8551-4671-BF6B-6C829E362D95}" type="pres">
      <dgm:prSet presAssocID="{A3ED7844-093E-4AF1-88C7-7C0EAE574C58}" presName="Name0" presStyleCnt="0">
        <dgm:presLayoutVars>
          <dgm:chMax val="1"/>
          <dgm:dir/>
          <dgm:animLvl val="ctr"/>
          <dgm:resizeHandles val="exact"/>
        </dgm:presLayoutVars>
      </dgm:prSet>
      <dgm:spPr/>
      <dgm:t>
        <a:bodyPr/>
        <a:lstStyle/>
        <a:p>
          <a:endParaRPr lang="es-MX"/>
        </a:p>
      </dgm:t>
    </dgm:pt>
    <dgm:pt modelId="{5FD6DDAE-BCE5-46BB-BD1C-99717B365CC2}" type="pres">
      <dgm:prSet presAssocID="{2ACEF179-03F1-418F-9C10-AFD73310F0C0}" presName="centerShape" presStyleLbl="node0" presStyleIdx="0" presStyleCnt="1" custScaleX="113727" custLinFactNeighborX="1232" custLinFactNeighborY="1735"/>
      <dgm:spPr/>
      <dgm:t>
        <a:bodyPr/>
        <a:lstStyle/>
        <a:p>
          <a:endParaRPr lang="es-MX"/>
        </a:p>
      </dgm:t>
    </dgm:pt>
    <dgm:pt modelId="{30854645-2E19-4906-A8AC-5F36F101DFD1}" type="pres">
      <dgm:prSet presAssocID="{1CF1A869-80CB-4215-AF35-74301C43F30F}" presName="node" presStyleLbl="node1" presStyleIdx="0" presStyleCnt="5" custScaleX="142440" custScaleY="112787">
        <dgm:presLayoutVars>
          <dgm:bulletEnabled val="1"/>
        </dgm:presLayoutVars>
      </dgm:prSet>
      <dgm:spPr/>
      <dgm:t>
        <a:bodyPr/>
        <a:lstStyle/>
        <a:p>
          <a:endParaRPr lang="es-MX"/>
        </a:p>
      </dgm:t>
    </dgm:pt>
    <dgm:pt modelId="{37902426-6493-4195-92EE-44A996F86104}" type="pres">
      <dgm:prSet presAssocID="{1CF1A869-80CB-4215-AF35-74301C43F30F}" presName="dummy" presStyleCnt="0"/>
      <dgm:spPr/>
      <dgm:t>
        <a:bodyPr/>
        <a:lstStyle/>
        <a:p>
          <a:endParaRPr lang="es-EC"/>
        </a:p>
      </dgm:t>
    </dgm:pt>
    <dgm:pt modelId="{23123510-4251-482A-975D-D21FF28DBA4E}" type="pres">
      <dgm:prSet presAssocID="{DAB323C6-9202-4F57-868A-D1F1E6F62335}" presName="sibTrans" presStyleLbl="sibTrans2D1" presStyleIdx="0" presStyleCnt="5"/>
      <dgm:spPr/>
      <dgm:t>
        <a:bodyPr/>
        <a:lstStyle/>
        <a:p>
          <a:endParaRPr lang="es-MX"/>
        </a:p>
      </dgm:t>
    </dgm:pt>
    <dgm:pt modelId="{605AF674-243D-4AAF-8DF7-10F64C4B3474}" type="pres">
      <dgm:prSet presAssocID="{97DE1F16-7047-415A-93DE-467D21273F78}" presName="node" presStyleLbl="node1" presStyleIdx="1" presStyleCnt="5" custScaleX="138171" custScaleY="130151">
        <dgm:presLayoutVars>
          <dgm:bulletEnabled val="1"/>
        </dgm:presLayoutVars>
      </dgm:prSet>
      <dgm:spPr/>
      <dgm:t>
        <a:bodyPr/>
        <a:lstStyle/>
        <a:p>
          <a:endParaRPr lang="es-MX"/>
        </a:p>
      </dgm:t>
    </dgm:pt>
    <dgm:pt modelId="{79BAEFA9-64BA-418D-A8A0-FE22DC28DD16}" type="pres">
      <dgm:prSet presAssocID="{97DE1F16-7047-415A-93DE-467D21273F78}" presName="dummy" presStyleCnt="0"/>
      <dgm:spPr/>
      <dgm:t>
        <a:bodyPr/>
        <a:lstStyle/>
        <a:p>
          <a:endParaRPr lang="es-EC"/>
        </a:p>
      </dgm:t>
    </dgm:pt>
    <dgm:pt modelId="{BE8B5D4F-BF69-47F8-845B-A7B73CE84D8E}" type="pres">
      <dgm:prSet presAssocID="{2D96BD48-2B38-4C37-8D53-69D672D86675}" presName="sibTrans" presStyleLbl="sibTrans2D1" presStyleIdx="1" presStyleCnt="5"/>
      <dgm:spPr/>
      <dgm:t>
        <a:bodyPr/>
        <a:lstStyle/>
        <a:p>
          <a:endParaRPr lang="es-MX"/>
        </a:p>
      </dgm:t>
    </dgm:pt>
    <dgm:pt modelId="{6985E920-8511-4C7C-857C-986F398422E3}" type="pres">
      <dgm:prSet presAssocID="{6A475C1A-AB46-434D-B1C8-10A49D6766AD}" presName="node" presStyleLbl="node1" presStyleIdx="2" presStyleCnt="5" custScaleX="137845" custScaleY="119503">
        <dgm:presLayoutVars>
          <dgm:bulletEnabled val="1"/>
        </dgm:presLayoutVars>
      </dgm:prSet>
      <dgm:spPr/>
      <dgm:t>
        <a:bodyPr/>
        <a:lstStyle/>
        <a:p>
          <a:endParaRPr lang="es-MX"/>
        </a:p>
      </dgm:t>
    </dgm:pt>
    <dgm:pt modelId="{D105A016-3CC5-458D-8059-30132A01EFE1}" type="pres">
      <dgm:prSet presAssocID="{6A475C1A-AB46-434D-B1C8-10A49D6766AD}" presName="dummy" presStyleCnt="0"/>
      <dgm:spPr/>
      <dgm:t>
        <a:bodyPr/>
        <a:lstStyle/>
        <a:p>
          <a:endParaRPr lang="es-EC"/>
        </a:p>
      </dgm:t>
    </dgm:pt>
    <dgm:pt modelId="{B66BF356-FF8D-4A93-B2B9-09EFDBD5D0C7}" type="pres">
      <dgm:prSet presAssocID="{89E46771-DF17-4E4B-ADB9-A19EC7971465}" presName="sibTrans" presStyleLbl="sibTrans2D1" presStyleIdx="2" presStyleCnt="5"/>
      <dgm:spPr/>
      <dgm:t>
        <a:bodyPr/>
        <a:lstStyle/>
        <a:p>
          <a:endParaRPr lang="es-MX"/>
        </a:p>
      </dgm:t>
    </dgm:pt>
    <dgm:pt modelId="{5D948A00-426D-4661-B623-382C894EA9F7}" type="pres">
      <dgm:prSet presAssocID="{824BF308-89A9-45F8-80B4-EE6BD577C49F}" presName="node" presStyleLbl="node1" presStyleIdx="3" presStyleCnt="5" custScaleX="151383" custScaleY="123265">
        <dgm:presLayoutVars>
          <dgm:bulletEnabled val="1"/>
        </dgm:presLayoutVars>
      </dgm:prSet>
      <dgm:spPr/>
      <dgm:t>
        <a:bodyPr/>
        <a:lstStyle/>
        <a:p>
          <a:endParaRPr lang="es-MX"/>
        </a:p>
      </dgm:t>
    </dgm:pt>
    <dgm:pt modelId="{42F4FE07-BEDB-4803-9AAD-BF0DA180EA5F}" type="pres">
      <dgm:prSet presAssocID="{824BF308-89A9-45F8-80B4-EE6BD577C49F}" presName="dummy" presStyleCnt="0"/>
      <dgm:spPr/>
      <dgm:t>
        <a:bodyPr/>
        <a:lstStyle/>
        <a:p>
          <a:endParaRPr lang="es-EC"/>
        </a:p>
      </dgm:t>
    </dgm:pt>
    <dgm:pt modelId="{8E17658B-6889-49EB-8891-BCFF0B65163F}" type="pres">
      <dgm:prSet presAssocID="{E8A599F4-2D58-4054-9328-4C04CE3D93ED}" presName="sibTrans" presStyleLbl="sibTrans2D1" presStyleIdx="3" presStyleCnt="5"/>
      <dgm:spPr/>
      <dgm:t>
        <a:bodyPr/>
        <a:lstStyle/>
        <a:p>
          <a:endParaRPr lang="es-MX"/>
        </a:p>
      </dgm:t>
    </dgm:pt>
    <dgm:pt modelId="{33B0BB36-DEF0-40E9-BBA4-64B01DDCEFF7}" type="pres">
      <dgm:prSet presAssocID="{F9052B49-E7B3-4F3E-AF6C-7889FB359C9E}" presName="node" presStyleLbl="node1" presStyleIdx="4" presStyleCnt="5" custScaleX="150504" custScaleY="132032">
        <dgm:presLayoutVars>
          <dgm:bulletEnabled val="1"/>
        </dgm:presLayoutVars>
      </dgm:prSet>
      <dgm:spPr/>
      <dgm:t>
        <a:bodyPr/>
        <a:lstStyle/>
        <a:p>
          <a:endParaRPr lang="es-MX"/>
        </a:p>
      </dgm:t>
    </dgm:pt>
    <dgm:pt modelId="{8E8B89DA-A102-4AF7-864D-6647C2562974}" type="pres">
      <dgm:prSet presAssocID="{F9052B49-E7B3-4F3E-AF6C-7889FB359C9E}" presName="dummy" presStyleCnt="0"/>
      <dgm:spPr/>
      <dgm:t>
        <a:bodyPr/>
        <a:lstStyle/>
        <a:p>
          <a:endParaRPr lang="es-EC"/>
        </a:p>
      </dgm:t>
    </dgm:pt>
    <dgm:pt modelId="{0ABFE249-DE91-4D58-BFB9-27B14EDBD09D}" type="pres">
      <dgm:prSet presAssocID="{5BDF74FD-1EAF-471A-8F7C-203A5C125F21}" presName="sibTrans" presStyleLbl="sibTrans2D1" presStyleIdx="4" presStyleCnt="5"/>
      <dgm:spPr/>
      <dgm:t>
        <a:bodyPr/>
        <a:lstStyle/>
        <a:p>
          <a:endParaRPr lang="es-MX"/>
        </a:p>
      </dgm:t>
    </dgm:pt>
  </dgm:ptLst>
  <dgm:cxnLst>
    <dgm:cxn modelId="{516D9628-5CBE-4D67-BA22-C0A92C1F7072}" srcId="{A3ED7844-093E-4AF1-88C7-7C0EAE574C58}" destId="{2ACEF179-03F1-418F-9C10-AFD73310F0C0}" srcOrd="0" destOrd="0" parTransId="{287EF942-EABA-4081-8245-28DF28F3217D}" sibTransId="{C59B0D6F-261A-4BB4-8673-567C2AA861A7}"/>
    <dgm:cxn modelId="{F1324AF3-8245-4B7A-8EC3-8A98A0375FA7}" srcId="{6A475C1A-AB46-434D-B1C8-10A49D6766AD}" destId="{FA543BED-269D-44B9-8507-EF1E8027CF29}" srcOrd="0" destOrd="0" parTransId="{B8832388-27F5-4D08-B670-708AB4BF49CB}" sibTransId="{CECACF8B-879F-485C-88FD-C4C618D16512}"/>
    <dgm:cxn modelId="{B983E24D-EE27-4725-B07C-986790A5DB4F}" type="presOf" srcId="{2D96BD48-2B38-4C37-8D53-69D672D86675}" destId="{BE8B5D4F-BF69-47F8-845B-A7B73CE84D8E}" srcOrd="0" destOrd="0" presId="urn:microsoft.com/office/officeart/2005/8/layout/radial6"/>
    <dgm:cxn modelId="{82ABC3BD-7CF7-429D-8FAF-AFBE90B266E4}" type="presOf" srcId="{1CF1A869-80CB-4215-AF35-74301C43F30F}" destId="{30854645-2E19-4906-A8AC-5F36F101DFD1}" srcOrd="0" destOrd="0" presId="urn:microsoft.com/office/officeart/2005/8/layout/radial6"/>
    <dgm:cxn modelId="{902FEA3B-9DD1-4B1A-87F8-25648EB2A43A}" srcId="{2ACEF179-03F1-418F-9C10-AFD73310F0C0}" destId="{824BF308-89A9-45F8-80B4-EE6BD577C49F}" srcOrd="3" destOrd="0" parTransId="{EE73546C-E08D-4FDA-A2F5-F2BB446D5129}" sibTransId="{E8A599F4-2D58-4054-9328-4C04CE3D93ED}"/>
    <dgm:cxn modelId="{BA387930-29C8-42E2-8BE3-4880BD774FAD}" type="presOf" srcId="{E8A599F4-2D58-4054-9328-4C04CE3D93ED}" destId="{8E17658B-6889-49EB-8891-BCFF0B65163F}" srcOrd="0" destOrd="0" presId="urn:microsoft.com/office/officeart/2005/8/layout/radial6"/>
    <dgm:cxn modelId="{D38234C9-AB08-4288-B85D-CE5C27E222EB}" srcId="{1CF1A869-80CB-4215-AF35-74301C43F30F}" destId="{30857602-B484-495F-BC94-11BE0BF9E687}" srcOrd="0" destOrd="0" parTransId="{0163D446-CD39-4392-860C-1B778C5B7512}" sibTransId="{002CD0F9-F3CF-4D35-948F-0EDE3987E6CF}"/>
    <dgm:cxn modelId="{BFE9C80B-A7E8-4F6F-A492-7C5331A830AE}" type="presOf" srcId="{FA543BED-269D-44B9-8507-EF1E8027CF29}" destId="{6985E920-8511-4C7C-857C-986F398422E3}" srcOrd="0" destOrd="1" presId="urn:microsoft.com/office/officeart/2005/8/layout/radial6"/>
    <dgm:cxn modelId="{E0AFF9DB-90D5-4FD6-84D8-D6EC6E1002E8}" type="presOf" srcId="{2ACEF179-03F1-418F-9C10-AFD73310F0C0}" destId="{5FD6DDAE-BCE5-46BB-BD1C-99717B365CC2}" srcOrd="0" destOrd="0" presId="urn:microsoft.com/office/officeart/2005/8/layout/radial6"/>
    <dgm:cxn modelId="{F1F31ECE-835C-4AFB-A525-3B6BFC199C94}" srcId="{2ACEF179-03F1-418F-9C10-AFD73310F0C0}" destId="{F9052B49-E7B3-4F3E-AF6C-7889FB359C9E}" srcOrd="4" destOrd="0" parTransId="{BEF8AC6D-58C9-484B-AE71-F6449C20799C}" sibTransId="{5BDF74FD-1EAF-471A-8F7C-203A5C125F21}"/>
    <dgm:cxn modelId="{69414323-A41F-41D5-A16E-1FB41F8EC937}" type="presOf" srcId="{5BDF74FD-1EAF-471A-8F7C-203A5C125F21}" destId="{0ABFE249-DE91-4D58-BFB9-27B14EDBD09D}" srcOrd="0" destOrd="0" presId="urn:microsoft.com/office/officeart/2005/8/layout/radial6"/>
    <dgm:cxn modelId="{AE83E17B-7B0B-4793-9327-10FC00810440}" type="presOf" srcId="{6A475C1A-AB46-434D-B1C8-10A49D6766AD}" destId="{6985E920-8511-4C7C-857C-986F398422E3}" srcOrd="0" destOrd="0" presId="urn:microsoft.com/office/officeart/2005/8/layout/radial6"/>
    <dgm:cxn modelId="{8A3BE9E2-7877-42DC-A1EF-718F74BA4E69}" srcId="{2ACEF179-03F1-418F-9C10-AFD73310F0C0}" destId="{97DE1F16-7047-415A-93DE-467D21273F78}" srcOrd="1" destOrd="0" parTransId="{0A16C091-76CF-45B2-91D5-7CD9A928A620}" sibTransId="{2D96BD48-2B38-4C37-8D53-69D672D86675}"/>
    <dgm:cxn modelId="{41F228CD-63FE-4E8E-BA6A-006ED5F236B3}" srcId="{2ACEF179-03F1-418F-9C10-AFD73310F0C0}" destId="{1CF1A869-80CB-4215-AF35-74301C43F30F}" srcOrd="0" destOrd="0" parTransId="{F7A17F13-8617-4D15-B2A1-40A40D46E51A}" sibTransId="{DAB323C6-9202-4F57-868A-D1F1E6F62335}"/>
    <dgm:cxn modelId="{746D7CEF-F1A7-4C3C-923F-85F3A4F2CB04}" type="presOf" srcId="{DAB323C6-9202-4F57-868A-D1F1E6F62335}" destId="{23123510-4251-482A-975D-D21FF28DBA4E}" srcOrd="0" destOrd="0" presId="urn:microsoft.com/office/officeart/2005/8/layout/radial6"/>
    <dgm:cxn modelId="{90E5EBCF-AB5F-49CB-9ED0-53FF82A52D6A}" type="presOf" srcId="{824BF308-89A9-45F8-80B4-EE6BD577C49F}" destId="{5D948A00-426D-4661-B623-382C894EA9F7}" srcOrd="0" destOrd="0" presId="urn:microsoft.com/office/officeart/2005/8/layout/radial6"/>
    <dgm:cxn modelId="{31E93ECD-EE83-4206-8E87-AB63EDF219A1}" type="presOf" srcId="{30857602-B484-495F-BC94-11BE0BF9E687}" destId="{30854645-2E19-4906-A8AC-5F36F101DFD1}" srcOrd="0" destOrd="1" presId="urn:microsoft.com/office/officeart/2005/8/layout/radial6"/>
    <dgm:cxn modelId="{EFBEB54D-0509-4BDE-A9F3-11029181BF36}" type="presOf" srcId="{4099AE72-D992-43F6-B850-FB59CC118A14}" destId="{33B0BB36-DEF0-40E9-BBA4-64B01DDCEFF7}" srcOrd="0" destOrd="1" presId="urn:microsoft.com/office/officeart/2005/8/layout/radial6"/>
    <dgm:cxn modelId="{54AC94DD-AEBA-48DC-8895-C3414C18C1CE}" srcId="{F9052B49-E7B3-4F3E-AF6C-7889FB359C9E}" destId="{4099AE72-D992-43F6-B850-FB59CC118A14}" srcOrd="0" destOrd="0" parTransId="{248B098D-2F3B-4CED-A7C6-7AD47741860D}" sibTransId="{E00EFD0D-24C6-44F6-8288-4E0A48BE8D3E}"/>
    <dgm:cxn modelId="{C5CBD998-ABEB-4C44-8758-6E3DECAAC951}" type="presOf" srcId="{97DE1F16-7047-415A-93DE-467D21273F78}" destId="{605AF674-243D-4AAF-8DF7-10F64C4B3474}" srcOrd="0" destOrd="0" presId="urn:microsoft.com/office/officeart/2005/8/layout/radial6"/>
    <dgm:cxn modelId="{8956B114-7B85-4694-AA94-F195F5692240}" type="presOf" srcId="{F9052B49-E7B3-4F3E-AF6C-7889FB359C9E}" destId="{33B0BB36-DEF0-40E9-BBA4-64B01DDCEFF7}" srcOrd="0" destOrd="0" presId="urn:microsoft.com/office/officeart/2005/8/layout/radial6"/>
    <dgm:cxn modelId="{9A61A32A-7DF1-4DB3-8430-A5628718DBA6}" type="presOf" srcId="{045C5D7A-AA85-4D63-9ACB-519A589B7F66}" destId="{5D948A00-426D-4661-B623-382C894EA9F7}" srcOrd="0" destOrd="1" presId="urn:microsoft.com/office/officeart/2005/8/layout/radial6"/>
    <dgm:cxn modelId="{DFA30462-617B-412E-83C9-9A427B49802B}" srcId="{2ACEF179-03F1-418F-9C10-AFD73310F0C0}" destId="{6A475C1A-AB46-434D-B1C8-10A49D6766AD}" srcOrd="2" destOrd="0" parTransId="{504AFEDF-DA75-4E91-B4BE-FCE5F036D76B}" sibTransId="{89E46771-DF17-4E4B-ADB9-A19EC7971465}"/>
    <dgm:cxn modelId="{2F34DC2B-E9C5-477C-BD80-5710439021EF}" type="presOf" srcId="{89E46771-DF17-4E4B-ADB9-A19EC7971465}" destId="{B66BF356-FF8D-4A93-B2B9-09EFDBD5D0C7}" srcOrd="0" destOrd="0" presId="urn:microsoft.com/office/officeart/2005/8/layout/radial6"/>
    <dgm:cxn modelId="{DA61255B-9F63-412D-BA75-F246BF1B5201}" type="presOf" srcId="{067853E1-F52C-42F4-8C89-BCC03950F2D7}" destId="{605AF674-243D-4AAF-8DF7-10F64C4B3474}" srcOrd="0" destOrd="1" presId="urn:microsoft.com/office/officeart/2005/8/layout/radial6"/>
    <dgm:cxn modelId="{E01B5D66-B4BF-4F0E-B280-C2D17CA5E716}" type="presOf" srcId="{A3ED7844-093E-4AF1-88C7-7C0EAE574C58}" destId="{ADF72420-8551-4671-BF6B-6C829E362D95}" srcOrd="0" destOrd="0" presId="urn:microsoft.com/office/officeart/2005/8/layout/radial6"/>
    <dgm:cxn modelId="{057C4191-74C7-4C91-A125-6090E014417E}" srcId="{824BF308-89A9-45F8-80B4-EE6BD577C49F}" destId="{045C5D7A-AA85-4D63-9ACB-519A589B7F66}" srcOrd="0" destOrd="0" parTransId="{D8BD8886-40EE-4134-9785-8D83AE06E3D1}" sibTransId="{D36AB12A-C5E3-4348-8953-6ED5347718DF}"/>
    <dgm:cxn modelId="{70731EC1-4F5E-45A6-A84D-2CBEC0074A53}" srcId="{97DE1F16-7047-415A-93DE-467D21273F78}" destId="{067853E1-F52C-42F4-8C89-BCC03950F2D7}" srcOrd="0" destOrd="0" parTransId="{CA611D26-1162-46BB-8AE6-1746BA3FADCD}" sibTransId="{705819C8-6FB5-462A-8C00-DC1FC86E3952}"/>
    <dgm:cxn modelId="{E40E6DA6-F392-4370-87D5-817B1D83D09C}" type="presParOf" srcId="{ADF72420-8551-4671-BF6B-6C829E362D95}" destId="{5FD6DDAE-BCE5-46BB-BD1C-99717B365CC2}" srcOrd="0" destOrd="0" presId="urn:microsoft.com/office/officeart/2005/8/layout/radial6"/>
    <dgm:cxn modelId="{C02A6AAF-B16C-44A7-802A-0182ADFB8BED}" type="presParOf" srcId="{ADF72420-8551-4671-BF6B-6C829E362D95}" destId="{30854645-2E19-4906-A8AC-5F36F101DFD1}" srcOrd="1" destOrd="0" presId="urn:microsoft.com/office/officeart/2005/8/layout/radial6"/>
    <dgm:cxn modelId="{22727158-CBF4-49B8-A441-74FE99D26C60}" type="presParOf" srcId="{ADF72420-8551-4671-BF6B-6C829E362D95}" destId="{37902426-6493-4195-92EE-44A996F86104}" srcOrd="2" destOrd="0" presId="urn:microsoft.com/office/officeart/2005/8/layout/radial6"/>
    <dgm:cxn modelId="{FC8CCBE6-D1D5-4200-B43A-242F8115E097}" type="presParOf" srcId="{ADF72420-8551-4671-BF6B-6C829E362D95}" destId="{23123510-4251-482A-975D-D21FF28DBA4E}" srcOrd="3" destOrd="0" presId="urn:microsoft.com/office/officeart/2005/8/layout/radial6"/>
    <dgm:cxn modelId="{286F5D8C-7460-4F35-9B49-B9440198AF4B}" type="presParOf" srcId="{ADF72420-8551-4671-BF6B-6C829E362D95}" destId="{605AF674-243D-4AAF-8DF7-10F64C4B3474}" srcOrd="4" destOrd="0" presId="urn:microsoft.com/office/officeart/2005/8/layout/radial6"/>
    <dgm:cxn modelId="{279262FF-B746-4928-9CEE-3DAF16CB3BB6}" type="presParOf" srcId="{ADF72420-8551-4671-BF6B-6C829E362D95}" destId="{79BAEFA9-64BA-418D-A8A0-FE22DC28DD16}" srcOrd="5" destOrd="0" presId="urn:microsoft.com/office/officeart/2005/8/layout/radial6"/>
    <dgm:cxn modelId="{7DAE2271-96F8-4B21-93C3-69B5BCFBAF32}" type="presParOf" srcId="{ADF72420-8551-4671-BF6B-6C829E362D95}" destId="{BE8B5D4F-BF69-47F8-845B-A7B73CE84D8E}" srcOrd="6" destOrd="0" presId="urn:microsoft.com/office/officeart/2005/8/layout/radial6"/>
    <dgm:cxn modelId="{365BF846-0646-4546-B9E8-875D60E1772C}" type="presParOf" srcId="{ADF72420-8551-4671-BF6B-6C829E362D95}" destId="{6985E920-8511-4C7C-857C-986F398422E3}" srcOrd="7" destOrd="0" presId="urn:microsoft.com/office/officeart/2005/8/layout/radial6"/>
    <dgm:cxn modelId="{CD84A69C-0DB3-48CA-B24B-2F5A5A2AC0E5}" type="presParOf" srcId="{ADF72420-8551-4671-BF6B-6C829E362D95}" destId="{D105A016-3CC5-458D-8059-30132A01EFE1}" srcOrd="8" destOrd="0" presId="urn:microsoft.com/office/officeart/2005/8/layout/radial6"/>
    <dgm:cxn modelId="{2C9CF6E6-1159-4996-80B0-0F0D4CD4D7A0}" type="presParOf" srcId="{ADF72420-8551-4671-BF6B-6C829E362D95}" destId="{B66BF356-FF8D-4A93-B2B9-09EFDBD5D0C7}" srcOrd="9" destOrd="0" presId="urn:microsoft.com/office/officeart/2005/8/layout/radial6"/>
    <dgm:cxn modelId="{5B454D51-8446-49C3-8DB8-2FD3A1C3DD21}" type="presParOf" srcId="{ADF72420-8551-4671-BF6B-6C829E362D95}" destId="{5D948A00-426D-4661-B623-382C894EA9F7}" srcOrd="10" destOrd="0" presId="urn:microsoft.com/office/officeart/2005/8/layout/radial6"/>
    <dgm:cxn modelId="{92556B79-548A-4151-8492-4204B231F4F1}" type="presParOf" srcId="{ADF72420-8551-4671-BF6B-6C829E362D95}" destId="{42F4FE07-BEDB-4803-9AAD-BF0DA180EA5F}" srcOrd="11" destOrd="0" presId="urn:microsoft.com/office/officeart/2005/8/layout/radial6"/>
    <dgm:cxn modelId="{CFAD3568-5926-4A26-A592-3036758818B0}" type="presParOf" srcId="{ADF72420-8551-4671-BF6B-6C829E362D95}" destId="{8E17658B-6889-49EB-8891-BCFF0B65163F}" srcOrd="12" destOrd="0" presId="urn:microsoft.com/office/officeart/2005/8/layout/radial6"/>
    <dgm:cxn modelId="{CD433318-82DB-46B6-9D94-B730015E8877}" type="presParOf" srcId="{ADF72420-8551-4671-BF6B-6C829E362D95}" destId="{33B0BB36-DEF0-40E9-BBA4-64B01DDCEFF7}" srcOrd="13" destOrd="0" presId="urn:microsoft.com/office/officeart/2005/8/layout/radial6"/>
    <dgm:cxn modelId="{1EE226C5-681F-4DE3-92A1-82570B3CA9A7}" type="presParOf" srcId="{ADF72420-8551-4671-BF6B-6C829E362D95}" destId="{8E8B89DA-A102-4AF7-864D-6647C2562974}" srcOrd="14" destOrd="0" presId="urn:microsoft.com/office/officeart/2005/8/layout/radial6"/>
    <dgm:cxn modelId="{97A98DD0-36E9-48E5-BF12-FF3AD19940FD}" type="presParOf" srcId="{ADF72420-8551-4671-BF6B-6C829E362D95}" destId="{0ABFE249-DE91-4D58-BFB9-27B14EDBD09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A70787-5F97-44B1-B43F-A651B7C35285}" type="doc">
      <dgm:prSet loTypeId="urn:microsoft.com/office/officeart/2005/8/layout/arrow2" loCatId="process" qsTypeId="urn:microsoft.com/office/officeart/2005/8/quickstyle/simple2" qsCatId="simple" csTypeId="urn:microsoft.com/office/officeart/2005/8/colors/accent1_1" csCatId="accent1" phldr="1"/>
      <dgm:spPr/>
    </dgm:pt>
    <dgm:pt modelId="{2C4F1912-F540-4666-B4E8-B1B04C2BB8F3}">
      <dgm:prSet phldrT="[Texto]" custT="1"/>
      <dgm:spPr/>
      <dgm:t>
        <a:bodyPr/>
        <a:lstStyle/>
        <a:p>
          <a:r>
            <a:rPr lang="es-EC" sz="1500" b="1" dirty="0" smtClean="0">
              <a:solidFill>
                <a:schemeClr val="accent5">
                  <a:lumMod val="50000"/>
                </a:schemeClr>
              </a:solidFill>
            </a:rPr>
            <a:t>Formalizar los procesos de RRHH</a:t>
          </a:r>
          <a:endParaRPr lang="es-ES" sz="1500" b="1" dirty="0">
            <a:solidFill>
              <a:schemeClr val="accent5">
                <a:lumMod val="50000"/>
              </a:schemeClr>
            </a:solidFill>
          </a:endParaRPr>
        </a:p>
      </dgm:t>
    </dgm:pt>
    <dgm:pt modelId="{1CEE4B2D-1404-4DE5-AC03-78CFF9FCDBED}" type="parTrans" cxnId="{00A142DE-4418-49B7-8348-56E973A4F75F}">
      <dgm:prSet/>
      <dgm:spPr/>
      <dgm:t>
        <a:bodyPr/>
        <a:lstStyle/>
        <a:p>
          <a:endParaRPr lang="es-ES"/>
        </a:p>
      </dgm:t>
    </dgm:pt>
    <dgm:pt modelId="{D87276F8-6751-437B-BBD2-64B838C06ACE}" type="sibTrans" cxnId="{00A142DE-4418-49B7-8348-56E973A4F75F}">
      <dgm:prSet/>
      <dgm:spPr/>
      <dgm:t>
        <a:bodyPr/>
        <a:lstStyle/>
        <a:p>
          <a:endParaRPr lang="es-ES"/>
        </a:p>
      </dgm:t>
    </dgm:pt>
    <dgm:pt modelId="{CFB9998F-2279-418D-A96F-76B2A193B744}">
      <dgm:prSet phldrT="[Texto]" custT="1"/>
      <dgm:spPr/>
      <dgm:t>
        <a:bodyPr/>
        <a:lstStyle/>
        <a:p>
          <a:r>
            <a:rPr lang="es-EC" sz="1500" b="1" dirty="0" smtClean="0">
              <a:solidFill>
                <a:schemeClr val="accent5">
                  <a:lumMod val="50000"/>
                </a:schemeClr>
              </a:solidFill>
            </a:rPr>
            <a:t>Desarrollar el portafolio de negocios</a:t>
          </a:r>
        </a:p>
        <a:p>
          <a:r>
            <a:rPr lang="es-ES" sz="1500" b="1" dirty="0" smtClean="0">
              <a:solidFill>
                <a:schemeClr val="accent5">
                  <a:lumMod val="50000"/>
                </a:schemeClr>
              </a:solidFill>
            </a:rPr>
            <a:t>Mejoramiento continuo de Procesos</a:t>
          </a:r>
          <a:endParaRPr lang="es-ES" sz="1500" b="1" dirty="0">
            <a:solidFill>
              <a:schemeClr val="accent5">
                <a:lumMod val="50000"/>
              </a:schemeClr>
            </a:solidFill>
          </a:endParaRPr>
        </a:p>
      </dgm:t>
    </dgm:pt>
    <dgm:pt modelId="{17E86A98-5171-4A9E-865C-F561EEBB2E7E}" type="parTrans" cxnId="{6FB235EF-23AB-429B-ADEB-68044B4F6752}">
      <dgm:prSet/>
      <dgm:spPr/>
      <dgm:t>
        <a:bodyPr/>
        <a:lstStyle/>
        <a:p>
          <a:endParaRPr lang="es-ES"/>
        </a:p>
      </dgm:t>
    </dgm:pt>
    <dgm:pt modelId="{A2E4ED9B-48FA-49E1-BF37-5E1A5AD25744}" type="sibTrans" cxnId="{6FB235EF-23AB-429B-ADEB-68044B4F6752}">
      <dgm:prSet/>
      <dgm:spPr/>
      <dgm:t>
        <a:bodyPr/>
        <a:lstStyle/>
        <a:p>
          <a:endParaRPr lang="es-ES"/>
        </a:p>
      </dgm:t>
    </dgm:pt>
    <dgm:pt modelId="{BB8BEB7B-AC4F-47A4-A255-1D2FC02F72D0}">
      <dgm:prSet phldrT="[Texto]" custT="1"/>
      <dgm:spPr/>
      <dgm:t>
        <a:bodyPr/>
        <a:lstStyle/>
        <a:p>
          <a:r>
            <a:rPr lang="es-EC" sz="1500" b="1" dirty="0" smtClean="0">
              <a:solidFill>
                <a:schemeClr val="accent5">
                  <a:lumMod val="50000"/>
                </a:schemeClr>
              </a:solidFill>
            </a:rPr>
            <a:t>Confianza en los clientes</a:t>
          </a:r>
          <a:endParaRPr lang="es-ES" sz="1500" b="1" dirty="0">
            <a:solidFill>
              <a:schemeClr val="accent5">
                <a:lumMod val="50000"/>
              </a:schemeClr>
            </a:solidFill>
          </a:endParaRPr>
        </a:p>
      </dgm:t>
    </dgm:pt>
    <dgm:pt modelId="{3CA0E8F0-1361-4E79-9F23-E999DB16DFC1}" type="parTrans" cxnId="{20AEF8A5-2CCF-475F-B18F-A6B601768B51}">
      <dgm:prSet/>
      <dgm:spPr/>
      <dgm:t>
        <a:bodyPr/>
        <a:lstStyle/>
        <a:p>
          <a:endParaRPr lang="es-ES"/>
        </a:p>
      </dgm:t>
    </dgm:pt>
    <dgm:pt modelId="{E3E59E6B-AE4B-4F9F-A22A-F822D23DC468}" type="sibTrans" cxnId="{20AEF8A5-2CCF-475F-B18F-A6B601768B51}">
      <dgm:prSet/>
      <dgm:spPr/>
      <dgm:t>
        <a:bodyPr/>
        <a:lstStyle/>
        <a:p>
          <a:endParaRPr lang="es-ES"/>
        </a:p>
      </dgm:t>
    </dgm:pt>
    <dgm:pt modelId="{0A5758B4-B667-4389-BE43-FE9EAE8A9670}">
      <dgm:prSet phldrT="[Texto]" custT="1"/>
      <dgm:spPr/>
      <dgm:t>
        <a:bodyPr/>
        <a:lstStyle/>
        <a:p>
          <a:r>
            <a:rPr lang="es-EC" sz="1500" b="1" dirty="0" smtClean="0">
              <a:solidFill>
                <a:schemeClr val="accent5">
                  <a:lumMod val="50000"/>
                </a:schemeClr>
              </a:solidFill>
            </a:rPr>
            <a:t>Incrementar la rentabilidad</a:t>
          </a:r>
          <a:endParaRPr lang="es-ES" sz="1500" b="1" dirty="0">
            <a:solidFill>
              <a:schemeClr val="accent5">
                <a:lumMod val="50000"/>
              </a:schemeClr>
            </a:solidFill>
          </a:endParaRPr>
        </a:p>
      </dgm:t>
    </dgm:pt>
    <dgm:pt modelId="{06ED2A96-E985-499E-BDE6-258F9D531F9A}" type="parTrans" cxnId="{44FC4E51-2B28-496B-910B-598E146415E1}">
      <dgm:prSet/>
      <dgm:spPr/>
      <dgm:t>
        <a:bodyPr/>
        <a:lstStyle/>
        <a:p>
          <a:endParaRPr lang="es-ES"/>
        </a:p>
      </dgm:t>
    </dgm:pt>
    <dgm:pt modelId="{061D4899-1153-47BA-A435-F7F4E38A7E2E}" type="sibTrans" cxnId="{44FC4E51-2B28-496B-910B-598E146415E1}">
      <dgm:prSet/>
      <dgm:spPr/>
      <dgm:t>
        <a:bodyPr/>
        <a:lstStyle/>
        <a:p>
          <a:endParaRPr lang="es-ES"/>
        </a:p>
      </dgm:t>
    </dgm:pt>
    <dgm:pt modelId="{98D2580F-B437-481F-91C4-BB0A65A786BA}" type="pres">
      <dgm:prSet presAssocID="{52A70787-5F97-44B1-B43F-A651B7C35285}" presName="arrowDiagram" presStyleCnt="0">
        <dgm:presLayoutVars>
          <dgm:chMax val="5"/>
          <dgm:dir/>
          <dgm:resizeHandles val="exact"/>
        </dgm:presLayoutVars>
      </dgm:prSet>
      <dgm:spPr/>
    </dgm:pt>
    <dgm:pt modelId="{1C5C66B3-3A49-430A-A694-0D05D3E71E92}" type="pres">
      <dgm:prSet presAssocID="{52A70787-5F97-44B1-B43F-A651B7C35285}" presName="arrow" presStyleLbl="bgShp" presStyleIdx="0" presStyleCnt="1" custLinFactNeighborX="-1569" custLinFactNeighborY="-10151"/>
      <dgm:spPr>
        <a:solidFill>
          <a:srgbClr val="0070C0"/>
        </a:solidFill>
      </dgm:spPr>
    </dgm:pt>
    <dgm:pt modelId="{5FDB1E81-0A16-4390-B804-B448768D40C7}" type="pres">
      <dgm:prSet presAssocID="{52A70787-5F97-44B1-B43F-A651B7C35285}" presName="arrowDiagram4" presStyleCnt="0"/>
      <dgm:spPr/>
    </dgm:pt>
    <dgm:pt modelId="{984A22BF-FAC1-46E9-A082-761AC6F6A81C}" type="pres">
      <dgm:prSet presAssocID="{2C4F1912-F540-4666-B4E8-B1B04C2BB8F3}" presName="bullet4a" presStyleLbl="node1" presStyleIdx="0" presStyleCnt="4"/>
      <dgm:spPr/>
    </dgm:pt>
    <dgm:pt modelId="{55B6996B-205F-4EB2-B102-E1973992F8E7}" type="pres">
      <dgm:prSet presAssocID="{2C4F1912-F540-4666-B4E8-B1B04C2BB8F3}" presName="textBox4a" presStyleLbl="revTx" presStyleIdx="0" presStyleCnt="4" custScaleX="135091" custScaleY="78183" custLinFactNeighborX="6908" custLinFactNeighborY="14006">
        <dgm:presLayoutVars>
          <dgm:bulletEnabled val="1"/>
        </dgm:presLayoutVars>
      </dgm:prSet>
      <dgm:spPr/>
      <dgm:t>
        <a:bodyPr/>
        <a:lstStyle/>
        <a:p>
          <a:endParaRPr lang="es-ES"/>
        </a:p>
      </dgm:t>
    </dgm:pt>
    <dgm:pt modelId="{0415A241-5A73-498E-9D8D-48B330BB32EE}" type="pres">
      <dgm:prSet presAssocID="{CFB9998F-2279-418D-A96F-76B2A193B744}" presName="bullet4b" presStyleLbl="node1" presStyleIdx="1" presStyleCnt="4"/>
      <dgm:spPr/>
    </dgm:pt>
    <dgm:pt modelId="{10C05E3F-9C36-4F2E-A3AF-C4BF0D800A54}" type="pres">
      <dgm:prSet presAssocID="{CFB9998F-2279-418D-A96F-76B2A193B744}" presName="textBox4b" presStyleLbl="revTx" presStyleIdx="1" presStyleCnt="4" custScaleY="85733" custLinFactNeighborX="3037" custLinFactNeighborY="5250">
        <dgm:presLayoutVars>
          <dgm:bulletEnabled val="1"/>
        </dgm:presLayoutVars>
      </dgm:prSet>
      <dgm:spPr/>
      <dgm:t>
        <a:bodyPr/>
        <a:lstStyle/>
        <a:p>
          <a:endParaRPr lang="es-ES"/>
        </a:p>
      </dgm:t>
    </dgm:pt>
    <dgm:pt modelId="{CD7B31E8-DFBC-4262-8B05-E91D2C5C25EF}" type="pres">
      <dgm:prSet presAssocID="{BB8BEB7B-AC4F-47A4-A255-1D2FC02F72D0}" presName="bullet4c" presStyleLbl="node1" presStyleIdx="2" presStyleCnt="4"/>
      <dgm:spPr/>
    </dgm:pt>
    <dgm:pt modelId="{8710E729-4A4F-484B-8637-374309521515}" type="pres">
      <dgm:prSet presAssocID="{BB8BEB7B-AC4F-47A4-A255-1D2FC02F72D0}" presName="textBox4c" presStyleLbl="revTx" presStyleIdx="2" presStyleCnt="4" custScaleY="26603" custLinFactNeighborX="2381" custLinFactNeighborY="-20663">
        <dgm:presLayoutVars>
          <dgm:bulletEnabled val="1"/>
        </dgm:presLayoutVars>
      </dgm:prSet>
      <dgm:spPr/>
      <dgm:t>
        <a:bodyPr/>
        <a:lstStyle/>
        <a:p>
          <a:endParaRPr lang="es-ES"/>
        </a:p>
      </dgm:t>
    </dgm:pt>
    <dgm:pt modelId="{9DD254E0-FC5E-4193-B287-12F2ACE5B9B8}" type="pres">
      <dgm:prSet presAssocID="{0A5758B4-B667-4389-BE43-FE9EAE8A9670}" presName="bullet4d" presStyleLbl="node1" presStyleIdx="3" presStyleCnt="4"/>
      <dgm:spPr/>
    </dgm:pt>
    <dgm:pt modelId="{D07F46C0-BF57-4CF5-B2BF-422493646E69}" type="pres">
      <dgm:prSet presAssocID="{0A5758B4-B667-4389-BE43-FE9EAE8A9670}" presName="textBox4d" presStyleLbl="revTx" presStyleIdx="3" presStyleCnt="4" custScaleX="133035" custScaleY="19765" custLinFactNeighborX="1573" custLinFactNeighborY="-19651">
        <dgm:presLayoutVars>
          <dgm:bulletEnabled val="1"/>
        </dgm:presLayoutVars>
      </dgm:prSet>
      <dgm:spPr/>
      <dgm:t>
        <a:bodyPr/>
        <a:lstStyle/>
        <a:p>
          <a:endParaRPr lang="es-ES"/>
        </a:p>
      </dgm:t>
    </dgm:pt>
  </dgm:ptLst>
  <dgm:cxnLst>
    <dgm:cxn modelId="{6FB235EF-23AB-429B-ADEB-68044B4F6752}" srcId="{52A70787-5F97-44B1-B43F-A651B7C35285}" destId="{CFB9998F-2279-418D-A96F-76B2A193B744}" srcOrd="1" destOrd="0" parTransId="{17E86A98-5171-4A9E-865C-F561EEBB2E7E}" sibTransId="{A2E4ED9B-48FA-49E1-BF37-5E1A5AD25744}"/>
    <dgm:cxn modelId="{3C0DB73F-67E2-4FF0-B97C-7B64FD329494}" type="presOf" srcId="{2C4F1912-F540-4666-B4E8-B1B04C2BB8F3}" destId="{55B6996B-205F-4EB2-B102-E1973992F8E7}" srcOrd="0" destOrd="0" presId="urn:microsoft.com/office/officeart/2005/8/layout/arrow2"/>
    <dgm:cxn modelId="{44FC4E51-2B28-496B-910B-598E146415E1}" srcId="{52A70787-5F97-44B1-B43F-A651B7C35285}" destId="{0A5758B4-B667-4389-BE43-FE9EAE8A9670}" srcOrd="3" destOrd="0" parTransId="{06ED2A96-E985-499E-BDE6-258F9D531F9A}" sibTransId="{061D4899-1153-47BA-A435-F7F4E38A7E2E}"/>
    <dgm:cxn modelId="{00A142DE-4418-49B7-8348-56E973A4F75F}" srcId="{52A70787-5F97-44B1-B43F-A651B7C35285}" destId="{2C4F1912-F540-4666-B4E8-B1B04C2BB8F3}" srcOrd="0" destOrd="0" parTransId="{1CEE4B2D-1404-4DE5-AC03-78CFF9FCDBED}" sibTransId="{D87276F8-6751-437B-BBD2-64B838C06ACE}"/>
    <dgm:cxn modelId="{4A72DC6D-7120-453E-B524-1D648D3E6193}" type="presOf" srcId="{0A5758B4-B667-4389-BE43-FE9EAE8A9670}" destId="{D07F46C0-BF57-4CF5-B2BF-422493646E69}" srcOrd="0" destOrd="0" presId="urn:microsoft.com/office/officeart/2005/8/layout/arrow2"/>
    <dgm:cxn modelId="{D17C0C5F-FA2F-4E68-BEF1-9CD554BCFB12}" type="presOf" srcId="{52A70787-5F97-44B1-B43F-A651B7C35285}" destId="{98D2580F-B437-481F-91C4-BB0A65A786BA}" srcOrd="0" destOrd="0" presId="urn:microsoft.com/office/officeart/2005/8/layout/arrow2"/>
    <dgm:cxn modelId="{20AEF8A5-2CCF-475F-B18F-A6B601768B51}" srcId="{52A70787-5F97-44B1-B43F-A651B7C35285}" destId="{BB8BEB7B-AC4F-47A4-A255-1D2FC02F72D0}" srcOrd="2" destOrd="0" parTransId="{3CA0E8F0-1361-4E79-9F23-E999DB16DFC1}" sibTransId="{E3E59E6B-AE4B-4F9F-A22A-F822D23DC468}"/>
    <dgm:cxn modelId="{EAD4983E-8FCE-4FE2-A077-F095B97F4FA5}" type="presOf" srcId="{BB8BEB7B-AC4F-47A4-A255-1D2FC02F72D0}" destId="{8710E729-4A4F-484B-8637-374309521515}" srcOrd="0" destOrd="0" presId="urn:microsoft.com/office/officeart/2005/8/layout/arrow2"/>
    <dgm:cxn modelId="{7B92AD0E-F849-459F-9F12-C25BB9540B9E}" type="presOf" srcId="{CFB9998F-2279-418D-A96F-76B2A193B744}" destId="{10C05E3F-9C36-4F2E-A3AF-C4BF0D800A54}" srcOrd="0" destOrd="0" presId="urn:microsoft.com/office/officeart/2005/8/layout/arrow2"/>
    <dgm:cxn modelId="{DB7959B3-D70F-4F14-BCEE-81ED0A1880AB}" type="presParOf" srcId="{98D2580F-B437-481F-91C4-BB0A65A786BA}" destId="{1C5C66B3-3A49-430A-A694-0D05D3E71E92}" srcOrd="0" destOrd="0" presId="urn:microsoft.com/office/officeart/2005/8/layout/arrow2"/>
    <dgm:cxn modelId="{5C9FFCA3-7467-418B-AB02-BD6DB0AD7700}" type="presParOf" srcId="{98D2580F-B437-481F-91C4-BB0A65A786BA}" destId="{5FDB1E81-0A16-4390-B804-B448768D40C7}" srcOrd="1" destOrd="0" presId="urn:microsoft.com/office/officeart/2005/8/layout/arrow2"/>
    <dgm:cxn modelId="{175A9E7E-0EF0-4B78-86C8-C670BAE7CFB7}" type="presParOf" srcId="{5FDB1E81-0A16-4390-B804-B448768D40C7}" destId="{984A22BF-FAC1-46E9-A082-761AC6F6A81C}" srcOrd="0" destOrd="0" presId="urn:microsoft.com/office/officeart/2005/8/layout/arrow2"/>
    <dgm:cxn modelId="{9E8449F3-58A5-4BFD-B62C-FFE88E3FA36E}" type="presParOf" srcId="{5FDB1E81-0A16-4390-B804-B448768D40C7}" destId="{55B6996B-205F-4EB2-B102-E1973992F8E7}" srcOrd="1" destOrd="0" presId="urn:microsoft.com/office/officeart/2005/8/layout/arrow2"/>
    <dgm:cxn modelId="{CCD74CFD-E241-47DD-86FC-72CB96A8BB58}" type="presParOf" srcId="{5FDB1E81-0A16-4390-B804-B448768D40C7}" destId="{0415A241-5A73-498E-9D8D-48B330BB32EE}" srcOrd="2" destOrd="0" presId="urn:microsoft.com/office/officeart/2005/8/layout/arrow2"/>
    <dgm:cxn modelId="{CE30D3CE-4AFC-4805-8020-B222F93C7B2C}" type="presParOf" srcId="{5FDB1E81-0A16-4390-B804-B448768D40C7}" destId="{10C05E3F-9C36-4F2E-A3AF-C4BF0D800A54}" srcOrd="3" destOrd="0" presId="urn:microsoft.com/office/officeart/2005/8/layout/arrow2"/>
    <dgm:cxn modelId="{3C65A90D-E193-41EA-8BD7-C6CFE1B2B8B0}" type="presParOf" srcId="{5FDB1E81-0A16-4390-B804-B448768D40C7}" destId="{CD7B31E8-DFBC-4262-8B05-E91D2C5C25EF}" srcOrd="4" destOrd="0" presId="urn:microsoft.com/office/officeart/2005/8/layout/arrow2"/>
    <dgm:cxn modelId="{7E4AEB88-CFFF-4663-8ECA-79F65D0D68DF}" type="presParOf" srcId="{5FDB1E81-0A16-4390-B804-B448768D40C7}" destId="{8710E729-4A4F-484B-8637-374309521515}" srcOrd="5" destOrd="0" presId="urn:microsoft.com/office/officeart/2005/8/layout/arrow2"/>
    <dgm:cxn modelId="{BD6EB522-6658-45E5-875D-2D9393A0B0CC}" type="presParOf" srcId="{5FDB1E81-0A16-4390-B804-B448768D40C7}" destId="{9DD254E0-FC5E-4193-B287-12F2ACE5B9B8}" srcOrd="6" destOrd="0" presId="urn:microsoft.com/office/officeart/2005/8/layout/arrow2"/>
    <dgm:cxn modelId="{29C4A0E6-D7D6-4DDB-938E-C66F0E758FB2}" type="presParOf" srcId="{5FDB1E81-0A16-4390-B804-B448768D40C7}" destId="{D07F46C0-BF57-4CF5-B2BF-422493646E6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0A434EF-EF57-4625-8647-6ED508C3BFA2}" type="doc">
      <dgm:prSet loTypeId="urn:microsoft.com/office/officeart/2009/layout/CircleArrowProcess" loCatId="process" qsTypeId="urn:microsoft.com/office/officeart/2005/8/quickstyle/simple1" qsCatId="simple" csTypeId="urn:microsoft.com/office/officeart/2005/8/colors/colorful3" csCatId="colorful" phldr="1"/>
      <dgm:spPr/>
    </dgm:pt>
    <dgm:pt modelId="{D0097350-733A-4A27-9E8C-DE5E77F3CF52}">
      <dgm:prSet phldrT="[Texto]" custT="1"/>
      <dgm:spPr/>
      <dgm:t>
        <a:bodyPr/>
        <a:lstStyle/>
        <a:p>
          <a:r>
            <a:rPr lang="es-EC" sz="1800" dirty="0" smtClean="0"/>
            <a:t>Desarrollo - Diferenciación</a:t>
          </a:r>
          <a:endParaRPr lang="es-EC" sz="1800" dirty="0"/>
        </a:p>
      </dgm:t>
    </dgm:pt>
    <dgm:pt modelId="{65CD0D57-70F4-422D-ADFE-39E1E930642C}" type="parTrans" cxnId="{9F5B2E05-D96E-409E-8522-1BEFD26F0287}">
      <dgm:prSet/>
      <dgm:spPr/>
      <dgm:t>
        <a:bodyPr/>
        <a:lstStyle/>
        <a:p>
          <a:endParaRPr lang="es-EC" sz="4400"/>
        </a:p>
      </dgm:t>
    </dgm:pt>
    <dgm:pt modelId="{A04516AC-EB5B-48B9-986D-76D23C767092}" type="sibTrans" cxnId="{9F5B2E05-D96E-409E-8522-1BEFD26F0287}">
      <dgm:prSet/>
      <dgm:spPr/>
      <dgm:t>
        <a:bodyPr/>
        <a:lstStyle/>
        <a:p>
          <a:endParaRPr lang="es-EC" sz="4400"/>
        </a:p>
      </dgm:t>
    </dgm:pt>
    <dgm:pt modelId="{B10FA7CF-9513-414D-AE40-CC9280BC8E31}">
      <dgm:prSet phldrT="[Texto]" custT="1"/>
      <dgm:spPr/>
      <dgm:t>
        <a:bodyPr/>
        <a:lstStyle/>
        <a:p>
          <a:r>
            <a:rPr lang="es-EC" sz="1700" dirty="0" smtClean="0"/>
            <a:t>Crecimiento – Desarrollo del producto</a:t>
          </a:r>
          <a:endParaRPr lang="es-EC" sz="1700" dirty="0"/>
        </a:p>
      </dgm:t>
    </dgm:pt>
    <dgm:pt modelId="{A176C50B-3116-4020-8245-14B4E75EC700}" type="parTrans" cxnId="{10290DA6-05FC-4F81-9D1F-EAE640365DBC}">
      <dgm:prSet/>
      <dgm:spPr/>
      <dgm:t>
        <a:bodyPr/>
        <a:lstStyle/>
        <a:p>
          <a:endParaRPr lang="es-EC" sz="4400"/>
        </a:p>
      </dgm:t>
    </dgm:pt>
    <dgm:pt modelId="{2A9E7D54-7056-4F17-978C-CB823930EEDC}" type="sibTrans" cxnId="{10290DA6-05FC-4F81-9D1F-EAE640365DBC}">
      <dgm:prSet/>
      <dgm:spPr/>
      <dgm:t>
        <a:bodyPr/>
        <a:lstStyle/>
        <a:p>
          <a:endParaRPr lang="es-EC" sz="4400"/>
        </a:p>
      </dgm:t>
    </dgm:pt>
    <dgm:pt modelId="{976E90AC-69A2-4EB8-B432-4A61D5FE85E3}">
      <dgm:prSet phldrT="[Texto]" custT="1"/>
      <dgm:spPr/>
      <dgm:t>
        <a:bodyPr/>
        <a:lstStyle/>
        <a:p>
          <a:r>
            <a:rPr lang="es-EC" sz="1800" dirty="0" smtClean="0"/>
            <a:t>Competitividad - Seguidora</a:t>
          </a:r>
          <a:endParaRPr lang="es-EC" sz="1800" dirty="0"/>
        </a:p>
      </dgm:t>
    </dgm:pt>
    <dgm:pt modelId="{80D9707C-43B7-49D2-B86F-4091D92EAAB8}" type="parTrans" cxnId="{2BD0001B-3B56-4C21-ABF2-12ADB4B3649D}">
      <dgm:prSet/>
      <dgm:spPr/>
      <dgm:t>
        <a:bodyPr/>
        <a:lstStyle/>
        <a:p>
          <a:endParaRPr lang="es-EC" sz="4400"/>
        </a:p>
      </dgm:t>
    </dgm:pt>
    <dgm:pt modelId="{F84774DB-4929-4D0A-A1A7-2F68F6B5F92D}" type="sibTrans" cxnId="{2BD0001B-3B56-4C21-ABF2-12ADB4B3649D}">
      <dgm:prSet/>
      <dgm:spPr/>
      <dgm:t>
        <a:bodyPr/>
        <a:lstStyle/>
        <a:p>
          <a:endParaRPr lang="es-EC" sz="4400"/>
        </a:p>
      </dgm:t>
    </dgm:pt>
    <dgm:pt modelId="{887B00DD-B869-433E-B98D-AA2CB052BAD7}" type="pres">
      <dgm:prSet presAssocID="{40A434EF-EF57-4625-8647-6ED508C3BFA2}" presName="Name0" presStyleCnt="0">
        <dgm:presLayoutVars>
          <dgm:chMax val="7"/>
          <dgm:chPref val="7"/>
          <dgm:dir/>
          <dgm:animLvl val="lvl"/>
        </dgm:presLayoutVars>
      </dgm:prSet>
      <dgm:spPr/>
    </dgm:pt>
    <dgm:pt modelId="{5331ABAE-527F-4636-9689-520368B5F583}" type="pres">
      <dgm:prSet presAssocID="{D0097350-733A-4A27-9E8C-DE5E77F3CF52}" presName="Accent1" presStyleCnt="0"/>
      <dgm:spPr/>
    </dgm:pt>
    <dgm:pt modelId="{6A50DF73-1415-4B90-B378-AD800A5DB1FD}" type="pres">
      <dgm:prSet presAssocID="{D0097350-733A-4A27-9E8C-DE5E77F3CF52}" presName="Accent" presStyleLbl="node1" presStyleIdx="0" presStyleCnt="3" custScaleX="107122"/>
      <dgm:spPr/>
    </dgm:pt>
    <dgm:pt modelId="{C8D058C0-70A2-47ED-B63B-33F13BFF389A}" type="pres">
      <dgm:prSet presAssocID="{D0097350-733A-4A27-9E8C-DE5E77F3CF52}" presName="Parent1" presStyleLbl="revTx" presStyleIdx="0" presStyleCnt="3" custScaleX="125807">
        <dgm:presLayoutVars>
          <dgm:chMax val="1"/>
          <dgm:chPref val="1"/>
          <dgm:bulletEnabled val="1"/>
        </dgm:presLayoutVars>
      </dgm:prSet>
      <dgm:spPr/>
      <dgm:t>
        <a:bodyPr/>
        <a:lstStyle/>
        <a:p>
          <a:endParaRPr lang="es-EC"/>
        </a:p>
      </dgm:t>
    </dgm:pt>
    <dgm:pt modelId="{537BD4E3-0B04-4355-AC80-16D297C53DCF}" type="pres">
      <dgm:prSet presAssocID="{B10FA7CF-9513-414D-AE40-CC9280BC8E31}" presName="Accent2" presStyleCnt="0"/>
      <dgm:spPr/>
    </dgm:pt>
    <dgm:pt modelId="{A4A31227-9F1B-49AA-862D-FC72EF93DCA8}" type="pres">
      <dgm:prSet presAssocID="{B10FA7CF-9513-414D-AE40-CC9280BC8E31}" presName="Accent" presStyleLbl="node1" presStyleIdx="1" presStyleCnt="3" custScaleX="109509" custScaleY="107776"/>
      <dgm:spPr/>
    </dgm:pt>
    <dgm:pt modelId="{48CFCF94-534D-452C-BB6C-84FD6CC6B8DB}" type="pres">
      <dgm:prSet presAssocID="{B10FA7CF-9513-414D-AE40-CC9280BC8E31}" presName="Parent2" presStyleLbl="revTx" presStyleIdx="1" presStyleCnt="3">
        <dgm:presLayoutVars>
          <dgm:chMax val="1"/>
          <dgm:chPref val="1"/>
          <dgm:bulletEnabled val="1"/>
        </dgm:presLayoutVars>
      </dgm:prSet>
      <dgm:spPr/>
      <dgm:t>
        <a:bodyPr/>
        <a:lstStyle/>
        <a:p>
          <a:endParaRPr lang="es-EC"/>
        </a:p>
      </dgm:t>
    </dgm:pt>
    <dgm:pt modelId="{9718BA04-B4E0-4A03-ACF3-7A4B6DA21135}" type="pres">
      <dgm:prSet presAssocID="{976E90AC-69A2-4EB8-B432-4A61D5FE85E3}" presName="Accent3" presStyleCnt="0"/>
      <dgm:spPr/>
    </dgm:pt>
    <dgm:pt modelId="{0F1D78FD-6AC9-419F-8BFF-28495F91BF61}" type="pres">
      <dgm:prSet presAssocID="{976E90AC-69A2-4EB8-B432-4A61D5FE85E3}" presName="Accent" presStyleLbl="node1" presStyleIdx="2" presStyleCnt="3"/>
      <dgm:spPr/>
    </dgm:pt>
    <dgm:pt modelId="{8CE8573D-4A37-4B01-9BD5-9415BE747267}" type="pres">
      <dgm:prSet presAssocID="{976E90AC-69A2-4EB8-B432-4A61D5FE85E3}" presName="Parent3" presStyleLbl="revTx" presStyleIdx="2" presStyleCnt="3" custScaleX="160346" custLinFactNeighborY="8613">
        <dgm:presLayoutVars>
          <dgm:chMax val="1"/>
          <dgm:chPref val="1"/>
          <dgm:bulletEnabled val="1"/>
        </dgm:presLayoutVars>
      </dgm:prSet>
      <dgm:spPr/>
      <dgm:t>
        <a:bodyPr/>
        <a:lstStyle/>
        <a:p>
          <a:endParaRPr lang="es-EC"/>
        </a:p>
      </dgm:t>
    </dgm:pt>
  </dgm:ptLst>
  <dgm:cxnLst>
    <dgm:cxn modelId="{FE01EBDE-3393-4E2B-B41C-F9E4A780A348}" type="presOf" srcId="{976E90AC-69A2-4EB8-B432-4A61D5FE85E3}" destId="{8CE8573D-4A37-4B01-9BD5-9415BE747267}" srcOrd="0" destOrd="0" presId="urn:microsoft.com/office/officeart/2009/layout/CircleArrowProcess"/>
    <dgm:cxn modelId="{79035FDF-51B1-4495-8765-9DE5416D3A3E}" type="presOf" srcId="{D0097350-733A-4A27-9E8C-DE5E77F3CF52}" destId="{C8D058C0-70A2-47ED-B63B-33F13BFF389A}" srcOrd="0" destOrd="0" presId="urn:microsoft.com/office/officeart/2009/layout/CircleArrowProcess"/>
    <dgm:cxn modelId="{9F5B2E05-D96E-409E-8522-1BEFD26F0287}" srcId="{40A434EF-EF57-4625-8647-6ED508C3BFA2}" destId="{D0097350-733A-4A27-9E8C-DE5E77F3CF52}" srcOrd="0" destOrd="0" parTransId="{65CD0D57-70F4-422D-ADFE-39E1E930642C}" sibTransId="{A04516AC-EB5B-48B9-986D-76D23C767092}"/>
    <dgm:cxn modelId="{3D018CF8-88B4-45DE-BA9E-5ED6B098E3CF}" type="presOf" srcId="{40A434EF-EF57-4625-8647-6ED508C3BFA2}" destId="{887B00DD-B869-433E-B98D-AA2CB052BAD7}" srcOrd="0" destOrd="0" presId="urn:microsoft.com/office/officeart/2009/layout/CircleArrowProcess"/>
    <dgm:cxn modelId="{10290DA6-05FC-4F81-9D1F-EAE640365DBC}" srcId="{40A434EF-EF57-4625-8647-6ED508C3BFA2}" destId="{B10FA7CF-9513-414D-AE40-CC9280BC8E31}" srcOrd="1" destOrd="0" parTransId="{A176C50B-3116-4020-8245-14B4E75EC700}" sibTransId="{2A9E7D54-7056-4F17-978C-CB823930EEDC}"/>
    <dgm:cxn modelId="{2BD0001B-3B56-4C21-ABF2-12ADB4B3649D}" srcId="{40A434EF-EF57-4625-8647-6ED508C3BFA2}" destId="{976E90AC-69A2-4EB8-B432-4A61D5FE85E3}" srcOrd="2" destOrd="0" parTransId="{80D9707C-43B7-49D2-B86F-4091D92EAAB8}" sibTransId="{F84774DB-4929-4D0A-A1A7-2F68F6B5F92D}"/>
    <dgm:cxn modelId="{D1BA77E8-B27E-48B1-AA05-B79D1D1AB0C0}" type="presOf" srcId="{B10FA7CF-9513-414D-AE40-CC9280BC8E31}" destId="{48CFCF94-534D-452C-BB6C-84FD6CC6B8DB}" srcOrd="0" destOrd="0" presId="urn:microsoft.com/office/officeart/2009/layout/CircleArrowProcess"/>
    <dgm:cxn modelId="{EAEB4B8E-0E0F-435F-A44C-485FA159913D}" type="presParOf" srcId="{887B00DD-B869-433E-B98D-AA2CB052BAD7}" destId="{5331ABAE-527F-4636-9689-520368B5F583}" srcOrd="0" destOrd="0" presId="urn:microsoft.com/office/officeart/2009/layout/CircleArrowProcess"/>
    <dgm:cxn modelId="{B823F6FC-D26D-4FBA-9CB7-8A0A1F658B5B}" type="presParOf" srcId="{5331ABAE-527F-4636-9689-520368B5F583}" destId="{6A50DF73-1415-4B90-B378-AD800A5DB1FD}" srcOrd="0" destOrd="0" presId="urn:microsoft.com/office/officeart/2009/layout/CircleArrowProcess"/>
    <dgm:cxn modelId="{61B0CEE8-6968-479A-B327-FCBDC3FBD6C8}" type="presParOf" srcId="{887B00DD-B869-433E-B98D-AA2CB052BAD7}" destId="{C8D058C0-70A2-47ED-B63B-33F13BFF389A}" srcOrd="1" destOrd="0" presId="urn:microsoft.com/office/officeart/2009/layout/CircleArrowProcess"/>
    <dgm:cxn modelId="{79E1AA5B-77F0-4243-B2E2-1F3EFE7007B0}" type="presParOf" srcId="{887B00DD-B869-433E-B98D-AA2CB052BAD7}" destId="{537BD4E3-0B04-4355-AC80-16D297C53DCF}" srcOrd="2" destOrd="0" presId="urn:microsoft.com/office/officeart/2009/layout/CircleArrowProcess"/>
    <dgm:cxn modelId="{EBBBD77A-2BD9-4B3F-8F89-DEB905C3939E}" type="presParOf" srcId="{537BD4E3-0B04-4355-AC80-16D297C53DCF}" destId="{A4A31227-9F1B-49AA-862D-FC72EF93DCA8}" srcOrd="0" destOrd="0" presId="urn:microsoft.com/office/officeart/2009/layout/CircleArrowProcess"/>
    <dgm:cxn modelId="{435A94F9-C530-4051-9676-CAD9B9F713BE}" type="presParOf" srcId="{887B00DD-B869-433E-B98D-AA2CB052BAD7}" destId="{48CFCF94-534D-452C-BB6C-84FD6CC6B8DB}" srcOrd="3" destOrd="0" presId="urn:microsoft.com/office/officeart/2009/layout/CircleArrowProcess"/>
    <dgm:cxn modelId="{1981448A-C4D2-4D3E-AE25-9EDCD100E405}" type="presParOf" srcId="{887B00DD-B869-433E-B98D-AA2CB052BAD7}" destId="{9718BA04-B4E0-4A03-ACF3-7A4B6DA21135}" srcOrd="4" destOrd="0" presId="urn:microsoft.com/office/officeart/2009/layout/CircleArrowProcess"/>
    <dgm:cxn modelId="{4438390F-6387-477B-95A0-D1A6FE479376}" type="presParOf" srcId="{9718BA04-B4E0-4A03-ACF3-7A4B6DA21135}" destId="{0F1D78FD-6AC9-419F-8BFF-28495F91BF61}" srcOrd="0" destOrd="0" presId="urn:microsoft.com/office/officeart/2009/layout/CircleArrowProcess"/>
    <dgm:cxn modelId="{5ADDD02A-4CC0-4B1A-A83B-596591DFEEE2}" type="presParOf" srcId="{887B00DD-B869-433E-B98D-AA2CB052BAD7}" destId="{8CE8573D-4A37-4B01-9BD5-9415BE74726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7E8C42-293C-49B4-A5C9-4D7B30AFF2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388A8E77-8C3F-4304-AE19-D2EF6B23609A}">
      <dgm:prSet phldrT="[Texto]" custT="1"/>
      <dgm:spPr/>
      <dgm:t>
        <a:bodyPr/>
        <a:lstStyle/>
        <a:p>
          <a:r>
            <a:rPr lang="es-ES" sz="2400" b="1" dirty="0" smtClean="0"/>
            <a:t>Diagnóstico Interno</a:t>
          </a:r>
          <a:endParaRPr lang="es-EC" sz="2400" b="1" dirty="0"/>
        </a:p>
      </dgm:t>
    </dgm:pt>
    <dgm:pt modelId="{29A38D16-B333-489D-B4A9-6D65D3041513}" type="parTrans" cxnId="{A4E6F4C4-726F-4326-862E-605CC4F23DEC}">
      <dgm:prSet/>
      <dgm:spPr/>
      <dgm:t>
        <a:bodyPr/>
        <a:lstStyle/>
        <a:p>
          <a:endParaRPr lang="es-EC" sz="2000" b="1"/>
        </a:p>
      </dgm:t>
    </dgm:pt>
    <dgm:pt modelId="{6C4D256C-4935-438A-BF50-85C9FFB2D9ED}" type="sibTrans" cxnId="{A4E6F4C4-726F-4326-862E-605CC4F23DEC}">
      <dgm:prSet/>
      <dgm:spPr/>
      <dgm:t>
        <a:bodyPr/>
        <a:lstStyle/>
        <a:p>
          <a:endParaRPr lang="es-EC" sz="2000" b="1"/>
        </a:p>
      </dgm:t>
    </dgm:pt>
    <dgm:pt modelId="{A4298E7B-3AF0-484E-8078-D37A98F884A9}">
      <dgm:prSet phldrT="[Texto]" custT="1"/>
      <dgm:spPr/>
      <dgm:t>
        <a:bodyPr/>
        <a:lstStyle/>
        <a:p>
          <a:r>
            <a:rPr lang="es-ES" sz="1800" b="1" dirty="0" smtClean="0"/>
            <a:t>Debilidad Interna. No se cuenta con definiciones claras de procesos</a:t>
          </a:r>
          <a:endParaRPr lang="es-EC" sz="1800" b="1" dirty="0"/>
        </a:p>
      </dgm:t>
    </dgm:pt>
    <dgm:pt modelId="{0F5EAB7B-ED91-459E-BCF3-48168791400F}" type="parTrans" cxnId="{E1DF46D4-2839-436D-B251-4678F4C2A958}">
      <dgm:prSet/>
      <dgm:spPr/>
      <dgm:t>
        <a:bodyPr/>
        <a:lstStyle/>
        <a:p>
          <a:endParaRPr lang="es-EC" sz="2000" b="1"/>
        </a:p>
      </dgm:t>
    </dgm:pt>
    <dgm:pt modelId="{16E58E21-B0BA-450A-95B2-2C3C821A1A59}" type="sibTrans" cxnId="{E1DF46D4-2839-436D-B251-4678F4C2A958}">
      <dgm:prSet/>
      <dgm:spPr/>
      <dgm:t>
        <a:bodyPr/>
        <a:lstStyle/>
        <a:p>
          <a:endParaRPr lang="es-EC" sz="2000" b="1"/>
        </a:p>
      </dgm:t>
    </dgm:pt>
    <dgm:pt modelId="{09C7C9B2-A18F-452E-B489-C2FB8783D6EA}">
      <dgm:prSet phldrT="[Texto]" custT="1"/>
      <dgm:spPr/>
      <dgm:t>
        <a:bodyPr/>
        <a:lstStyle/>
        <a:p>
          <a:r>
            <a:rPr lang="es-ES" sz="2400" b="1" dirty="0" smtClean="0"/>
            <a:t>Diagnóstico Interno</a:t>
          </a:r>
          <a:endParaRPr lang="es-EC" sz="2400" b="1" dirty="0"/>
        </a:p>
      </dgm:t>
    </dgm:pt>
    <dgm:pt modelId="{870A4B48-4D60-49E6-BA24-F77A0176170E}" type="parTrans" cxnId="{8151FE89-ACAD-45AE-A950-99250BB784F6}">
      <dgm:prSet/>
      <dgm:spPr/>
      <dgm:t>
        <a:bodyPr/>
        <a:lstStyle/>
        <a:p>
          <a:endParaRPr lang="es-EC" sz="2000" b="1"/>
        </a:p>
      </dgm:t>
    </dgm:pt>
    <dgm:pt modelId="{0EEA65AA-689B-4240-8952-D7A415977ECE}" type="sibTrans" cxnId="{8151FE89-ACAD-45AE-A950-99250BB784F6}">
      <dgm:prSet/>
      <dgm:spPr/>
      <dgm:t>
        <a:bodyPr/>
        <a:lstStyle/>
        <a:p>
          <a:endParaRPr lang="es-EC" sz="2000" b="1"/>
        </a:p>
      </dgm:t>
    </dgm:pt>
    <dgm:pt modelId="{D7BDCC55-F16B-4DB5-9CF7-32865BA3E6A0}">
      <dgm:prSet phldrT="[Texto]" custT="1"/>
      <dgm:spPr/>
      <dgm:t>
        <a:bodyPr/>
        <a:lstStyle/>
        <a:p>
          <a:r>
            <a:rPr lang="es-ES" sz="1800" b="1" dirty="0" smtClean="0"/>
            <a:t>Problemas de liquidez por el tipo de producto que se comercializa</a:t>
          </a:r>
          <a:endParaRPr lang="es-EC" sz="1800" b="1" dirty="0"/>
        </a:p>
      </dgm:t>
    </dgm:pt>
    <dgm:pt modelId="{6B1F9210-D873-4927-B7C7-DB051A7D715E}" type="parTrans" cxnId="{A7C65D70-AEE4-46D8-A5C5-AA791E8166FF}">
      <dgm:prSet/>
      <dgm:spPr/>
      <dgm:t>
        <a:bodyPr/>
        <a:lstStyle/>
        <a:p>
          <a:endParaRPr lang="es-EC" sz="2000" b="1"/>
        </a:p>
      </dgm:t>
    </dgm:pt>
    <dgm:pt modelId="{86E72F5B-EDB8-4A87-8C8E-61D6B502D3DA}" type="sibTrans" cxnId="{A7C65D70-AEE4-46D8-A5C5-AA791E8166FF}">
      <dgm:prSet/>
      <dgm:spPr/>
      <dgm:t>
        <a:bodyPr/>
        <a:lstStyle/>
        <a:p>
          <a:endParaRPr lang="es-EC" sz="2000" b="1"/>
        </a:p>
      </dgm:t>
    </dgm:pt>
    <dgm:pt modelId="{62DFD6E9-33DD-4D74-8F10-94C16DA33481}">
      <dgm:prSet phldrT="[Texto]" custT="1"/>
      <dgm:spPr/>
      <dgm:t>
        <a:bodyPr/>
        <a:lstStyle/>
        <a:p>
          <a:r>
            <a:rPr lang="es-ES" sz="2400" b="1" dirty="0" smtClean="0"/>
            <a:t>Direccionamiento estratégico</a:t>
          </a:r>
          <a:endParaRPr lang="es-EC" sz="2400" b="1" dirty="0"/>
        </a:p>
      </dgm:t>
    </dgm:pt>
    <dgm:pt modelId="{047B6AEF-09A9-4DB4-ADD5-349857E6D5D1}" type="parTrans" cxnId="{93FFEABA-DEE9-4672-BC08-AA21A013DDE6}">
      <dgm:prSet/>
      <dgm:spPr/>
      <dgm:t>
        <a:bodyPr/>
        <a:lstStyle/>
        <a:p>
          <a:endParaRPr lang="es-EC" sz="2000" b="1"/>
        </a:p>
      </dgm:t>
    </dgm:pt>
    <dgm:pt modelId="{932221F5-3A32-4562-A762-6A505F4658C3}" type="sibTrans" cxnId="{93FFEABA-DEE9-4672-BC08-AA21A013DDE6}">
      <dgm:prSet/>
      <dgm:spPr/>
      <dgm:t>
        <a:bodyPr/>
        <a:lstStyle/>
        <a:p>
          <a:endParaRPr lang="es-EC" sz="2000" b="1"/>
        </a:p>
      </dgm:t>
    </dgm:pt>
    <dgm:pt modelId="{F31C4F4D-F726-490A-8940-9A57926344ED}">
      <dgm:prSet phldrT="[Texto]" custT="1"/>
      <dgm:spPr/>
      <dgm:t>
        <a:bodyPr/>
        <a:lstStyle/>
        <a:p>
          <a:r>
            <a:rPr lang="es-ES" sz="1800" b="1" dirty="0" smtClean="0"/>
            <a:t>Re definir y formular nuevos factores</a:t>
          </a:r>
          <a:endParaRPr lang="es-EC" sz="1800" b="1" dirty="0"/>
        </a:p>
      </dgm:t>
    </dgm:pt>
    <dgm:pt modelId="{00D60372-096C-451E-85EF-A1EC0E0587F4}" type="parTrans" cxnId="{BB6A1B57-EE63-479B-A55E-7F1DA461457C}">
      <dgm:prSet/>
      <dgm:spPr/>
      <dgm:t>
        <a:bodyPr/>
        <a:lstStyle/>
        <a:p>
          <a:endParaRPr lang="es-EC" sz="2000" b="1"/>
        </a:p>
      </dgm:t>
    </dgm:pt>
    <dgm:pt modelId="{5766798B-9096-4921-9A85-544DD82CB92A}" type="sibTrans" cxnId="{BB6A1B57-EE63-479B-A55E-7F1DA461457C}">
      <dgm:prSet/>
      <dgm:spPr/>
      <dgm:t>
        <a:bodyPr/>
        <a:lstStyle/>
        <a:p>
          <a:endParaRPr lang="es-EC" sz="2000" b="1"/>
        </a:p>
      </dgm:t>
    </dgm:pt>
    <dgm:pt modelId="{E1FF3AD8-3170-4E27-ABBA-ED470210620B}" type="pres">
      <dgm:prSet presAssocID="{377E8C42-293C-49B4-A5C9-4D7B30AFF2E6}" presName="Name0" presStyleCnt="0">
        <dgm:presLayoutVars>
          <dgm:chMax val="7"/>
          <dgm:chPref val="7"/>
          <dgm:dir/>
        </dgm:presLayoutVars>
      </dgm:prSet>
      <dgm:spPr/>
      <dgm:t>
        <a:bodyPr/>
        <a:lstStyle/>
        <a:p>
          <a:endParaRPr lang="es-EC"/>
        </a:p>
      </dgm:t>
    </dgm:pt>
    <dgm:pt modelId="{8A8A1B40-04F2-4377-9E2C-176CE7416E3C}" type="pres">
      <dgm:prSet presAssocID="{377E8C42-293C-49B4-A5C9-4D7B30AFF2E6}" presName="Name1" presStyleCnt="0"/>
      <dgm:spPr/>
    </dgm:pt>
    <dgm:pt modelId="{A85249C6-83B4-4EAC-89CF-7A3053C071F1}" type="pres">
      <dgm:prSet presAssocID="{377E8C42-293C-49B4-A5C9-4D7B30AFF2E6}" presName="cycle" presStyleCnt="0"/>
      <dgm:spPr/>
    </dgm:pt>
    <dgm:pt modelId="{8B773066-EAB8-41AD-8000-A2098C8FB541}" type="pres">
      <dgm:prSet presAssocID="{377E8C42-293C-49B4-A5C9-4D7B30AFF2E6}" presName="srcNode" presStyleLbl="node1" presStyleIdx="0" presStyleCnt="3"/>
      <dgm:spPr/>
    </dgm:pt>
    <dgm:pt modelId="{D5EB3BEF-FD06-440E-A949-E1375D834AB9}" type="pres">
      <dgm:prSet presAssocID="{377E8C42-293C-49B4-A5C9-4D7B30AFF2E6}" presName="conn" presStyleLbl="parChTrans1D2" presStyleIdx="0" presStyleCnt="1"/>
      <dgm:spPr/>
      <dgm:t>
        <a:bodyPr/>
        <a:lstStyle/>
        <a:p>
          <a:endParaRPr lang="es-EC"/>
        </a:p>
      </dgm:t>
    </dgm:pt>
    <dgm:pt modelId="{DD226D3F-152A-40FB-9953-7D48805A8973}" type="pres">
      <dgm:prSet presAssocID="{377E8C42-293C-49B4-A5C9-4D7B30AFF2E6}" presName="extraNode" presStyleLbl="node1" presStyleIdx="0" presStyleCnt="3"/>
      <dgm:spPr/>
    </dgm:pt>
    <dgm:pt modelId="{EC53F220-1349-4192-8DD1-B895C0559858}" type="pres">
      <dgm:prSet presAssocID="{377E8C42-293C-49B4-A5C9-4D7B30AFF2E6}" presName="dstNode" presStyleLbl="node1" presStyleIdx="0" presStyleCnt="3"/>
      <dgm:spPr/>
    </dgm:pt>
    <dgm:pt modelId="{CFB4FADB-1037-4D9C-9BB8-83610731CE13}" type="pres">
      <dgm:prSet presAssocID="{388A8E77-8C3F-4304-AE19-D2EF6B23609A}" presName="text_1" presStyleLbl="node1" presStyleIdx="0" presStyleCnt="3" custScaleY="113303">
        <dgm:presLayoutVars>
          <dgm:bulletEnabled val="1"/>
        </dgm:presLayoutVars>
      </dgm:prSet>
      <dgm:spPr/>
      <dgm:t>
        <a:bodyPr/>
        <a:lstStyle/>
        <a:p>
          <a:endParaRPr lang="es-EC"/>
        </a:p>
      </dgm:t>
    </dgm:pt>
    <dgm:pt modelId="{3F6B074A-8388-485B-8219-0C75B135CBB9}" type="pres">
      <dgm:prSet presAssocID="{388A8E77-8C3F-4304-AE19-D2EF6B23609A}" presName="accent_1" presStyleCnt="0"/>
      <dgm:spPr/>
    </dgm:pt>
    <dgm:pt modelId="{BCFBECE2-0C1E-4271-967F-80BA184DC72F}" type="pres">
      <dgm:prSet presAssocID="{388A8E77-8C3F-4304-AE19-D2EF6B23609A}"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C"/>
        </a:p>
      </dgm:t>
    </dgm:pt>
    <dgm:pt modelId="{E33F86CC-9369-4C39-8700-C355B5CE833C}" type="pres">
      <dgm:prSet presAssocID="{09C7C9B2-A18F-452E-B489-C2FB8783D6EA}" presName="text_2" presStyleLbl="node1" presStyleIdx="1" presStyleCnt="3" custScaleY="105514">
        <dgm:presLayoutVars>
          <dgm:bulletEnabled val="1"/>
        </dgm:presLayoutVars>
      </dgm:prSet>
      <dgm:spPr/>
      <dgm:t>
        <a:bodyPr/>
        <a:lstStyle/>
        <a:p>
          <a:endParaRPr lang="es-EC"/>
        </a:p>
      </dgm:t>
    </dgm:pt>
    <dgm:pt modelId="{4CACB0CB-F7DA-477D-B15B-3C8FC51AC170}" type="pres">
      <dgm:prSet presAssocID="{09C7C9B2-A18F-452E-B489-C2FB8783D6EA}" presName="accent_2" presStyleCnt="0"/>
      <dgm:spPr/>
    </dgm:pt>
    <dgm:pt modelId="{C72C9E9B-ADC2-4754-9DCC-BC20A3A48CEA}" type="pres">
      <dgm:prSet presAssocID="{09C7C9B2-A18F-452E-B489-C2FB8783D6EA}" presName="accentRepeatNode" presStyleLbl="solidFgAcc1" presStyleIdx="1" presStyleCnt="3"/>
      <dgm:spPr>
        <a:blipFill rotWithShape="0">
          <a:blip xmlns:r="http://schemas.openxmlformats.org/officeDocument/2006/relationships" r:embed="rId1"/>
          <a:stretch>
            <a:fillRect/>
          </a:stretch>
        </a:blipFill>
      </dgm:spPr>
    </dgm:pt>
    <dgm:pt modelId="{1A8E7A0F-8336-4A63-B1E8-E6687CE6F31C}" type="pres">
      <dgm:prSet presAssocID="{62DFD6E9-33DD-4D74-8F10-94C16DA33481}" presName="text_3" presStyleLbl="node1" presStyleIdx="2" presStyleCnt="3">
        <dgm:presLayoutVars>
          <dgm:bulletEnabled val="1"/>
        </dgm:presLayoutVars>
      </dgm:prSet>
      <dgm:spPr/>
      <dgm:t>
        <a:bodyPr/>
        <a:lstStyle/>
        <a:p>
          <a:endParaRPr lang="es-EC"/>
        </a:p>
      </dgm:t>
    </dgm:pt>
    <dgm:pt modelId="{6B5391B9-09B9-492C-B530-21CD7443F490}" type="pres">
      <dgm:prSet presAssocID="{62DFD6E9-33DD-4D74-8F10-94C16DA33481}" presName="accent_3" presStyleCnt="0"/>
      <dgm:spPr/>
    </dgm:pt>
    <dgm:pt modelId="{07624DAB-690F-472C-AB2D-3E4DFA4DAD1A}" type="pres">
      <dgm:prSet presAssocID="{62DFD6E9-33DD-4D74-8F10-94C16DA33481}" presName="accentRepeatNode" presStyleLbl="solidFgAcc1" presStyleIdx="2" presStyleCnt="3"/>
      <dgm:spPr>
        <a:blipFill rotWithShape="0">
          <a:blip xmlns:r="http://schemas.openxmlformats.org/officeDocument/2006/relationships" r:embed="rId2"/>
          <a:stretch>
            <a:fillRect/>
          </a:stretch>
        </a:blipFill>
      </dgm:spPr>
    </dgm:pt>
  </dgm:ptLst>
  <dgm:cxnLst>
    <dgm:cxn modelId="{2745669A-B68A-4D4E-96F4-720B8065D117}" type="presOf" srcId="{D7BDCC55-F16B-4DB5-9CF7-32865BA3E6A0}" destId="{E33F86CC-9369-4C39-8700-C355B5CE833C}" srcOrd="0" destOrd="1" presId="urn:microsoft.com/office/officeart/2008/layout/VerticalCurvedList"/>
    <dgm:cxn modelId="{A4E6F4C4-726F-4326-862E-605CC4F23DEC}" srcId="{377E8C42-293C-49B4-A5C9-4D7B30AFF2E6}" destId="{388A8E77-8C3F-4304-AE19-D2EF6B23609A}" srcOrd="0" destOrd="0" parTransId="{29A38D16-B333-489D-B4A9-6D65D3041513}" sibTransId="{6C4D256C-4935-438A-BF50-85C9FFB2D9ED}"/>
    <dgm:cxn modelId="{B4EAE545-1385-41BC-8076-11C0FDDC2482}" type="presOf" srcId="{388A8E77-8C3F-4304-AE19-D2EF6B23609A}" destId="{CFB4FADB-1037-4D9C-9BB8-83610731CE13}" srcOrd="0" destOrd="0" presId="urn:microsoft.com/office/officeart/2008/layout/VerticalCurvedList"/>
    <dgm:cxn modelId="{64827409-EB78-4CD7-9E3F-23AAB1187F19}" type="presOf" srcId="{16E58E21-B0BA-450A-95B2-2C3C821A1A59}" destId="{D5EB3BEF-FD06-440E-A949-E1375D834AB9}" srcOrd="0" destOrd="0" presId="urn:microsoft.com/office/officeart/2008/layout/VerticalCurvedList"/>
    <dgm:cxn modelId="{0BB12F07-AEBD-449A-98FD-BB98AEF535D3}" type="presOf" srcId="{62DFD6E9-33DD-4D74-8F10-94C16DA33481}" destId="{1A8E7A0F-8336-4A63-B1E8-E6687CE6F31C}" srcOrd="0" destOrd="0" presId="urn:microsoft.com/office/officeart/2008/layout/VerticalCurvedList"/>
    <dgm:cxn modelId="{E1DF46D4-2839-436D-B251-4678F4C2A958}" srcId="{388A8E77-8C3F-4304-AE19-D2EF6B23609A}" destId="{A4298E7B-3AF0-484E-8078-D37A98F884A9}" srcOrd="0" destOrd="0" parTransId="{0F5EAB7B-ED91-459E-BCF3-48168791400F}" sibTransId="{16E58E21-B0BA-450A-95B2-2C3C821A1A59}"/>
    <dgm:cxn modelId="{A7C65D70-AEE4-46D8-A5C5-AA791E8166FF}" srcId="{09C7C9B2-A18F-452E-B489-C2FB8783D6EA}" destId="{D7BDCC55-F16B-4DB5-9CF7-32865BA3E6A0}" srcOrd="0" destOrd="0" parTransId="{6B1F9210-D873-4927-B7C7-DB051A7D715E}" sibTransId="{86E72F5B-EDB8-4A87-8C8E-61D6B502D3DA}"/>
    <dgm:cxn modelId="{1772056E-B1D6-4520-B039-DF1A4BE7B4E6}" type="presOf" srcId="{377E8C42-293C-49B4-A5C9-4D7B30AFF2E6}" destId="{E1FF3AD8-3170-4E27-ABBA-ED470210620B}" srcOrd="0" destOrd="0" presId="urn:microsoft.com/office/officeart/2008/layout/VerticalCurvedList"/>
    <dgm:cxn modelId="{02B4AC8F-9032-4889-8E51-B295AF1934E6}" type="presOf" srcId="{A4298E7B-3AF0-484E-8078-D37A98F884A9}" destId="{CFB4FADB-1037-4D9C-9BB8-83610731CE13}" srcOrd="0" destOrd="1" presId="urn:microsoft.com/office/officeart/2008/layout/VerticalCurvedList"/>
    <dgm:cxn modelId="{93FFEABA-DEE9-4672-BC08-AA21A013DDE6}" srcId="{377E8C42-293C-49B4-A5C9-4D7B30AFF2E6}" destId="{62DFD6E9-33DD-4D74-8F10-94C16DA33481}" srcOrd="2" destOrd="0" parTransId="{047B6AEF-09A9-4DB4-ADD5-349857E6D5D1}" sibTransId="{932221F5-3A32-4562-A762-6A505F4658C3}"/>
    <dgm:cxn modelId="{BB6A1B57-EE63-479B-A55E-7F1DA461457C}" srcId="{62DFD6E9-33DD-4D74-8F10-94C16DA33481}" destId="{F31C4F4D-F726-490A-8940-9A57926344ED}" srcOrd="0" destOrd="0" parTransId="{00D60372-096C-451E-85EF-A1EC0E0587F4}" sibTransId="{5766798B-9096-4921-9A85-544DD82CB92A}"/>
    <dgm:cxn modelId="{408420D5-1502-4534-A598-6352CF4D1E56}" type="presOf" srcId="{F31C4F4D-F726-490A-8940-9A57926344ED}" destId="{1A8E7A0F-8336-4A63-B1E8-E6687CE6F31C}" srcOrd="0" destOrd="1" presId="urn:microsoft.com/office/officeart/2008/layout/VerticalCurvedList"/>
    <dgm:cxn modelId="{8151FE89-ACAD-45AE-A950-99250BB784F6}" srcId="{377E8C42-293C-49B4-A5C9-4D7B30AFF2E6}" destId="{09C7C9B2-A18F-452E-B489-C2FB8783D6EA}" srcOrd="1" destOrd="0" parTransId="{870A4B48-4D60-49E6-BA24-F77A0176170E}" sibTransId="{0EEA65AA-689B-4240-8952-D7A415977ECE}"/>
    <dgm:cxn modelId="{E7D4BED8-21A9-45A2-BB94-8CA5318D0855}" type="presOf" srcId="{09C7C9B2-A18F-452E-B489-C2FB8783D6EA}" destId="{E33F86CC-9369-4C39-8700-C355B5CE833C}" srcOrd="0" destOrd="0" presId="urn:microsoft.com/office/officeart/2008/layout/VerticalCurvedList"/>
    <dgm:cxn modelId="{9B12C94A-3499-4A91-A817-D2A8DC1B8739}" type="presParOf" srcId="{E1FF3AD8-3170-4E27-ABBA-ED470210620B}" destId="{8A8A1B40-04F2-4377-9E2C-176CE7416E3C}" srcOrd="0" destOrd="0" presId="urn:microsoft.com/office/officeart/2008/layout/VerticalCurvedList"/>
    <dgm:cxn modelId="{72F2D1B8-50F5-4851-90CC-DE4328B69786}" type="presParOf" srcId="{8A8A1B40-04F2-4377-9E2C-176CE7416E3C}" destId="{A85249C6-83B4-4EAC-89CF-7A3053C071F1}" srcOrd="0" destOrd="0" presId="urn:microsoft.com/office/officeart/2008/layout/VerticalCurvedList"/>
    <dgm:cxn modelId="{45278BF7-7C1E-4427-84BB-E22D47F78CE9}" type="presParOf" srcId="{A85249C6-83B4-4EAC-89CF-7A3053C071F1}" destId="{8B773066-EAB8-41AD-8000-A2098C8FB541}" srcOrd="0" destOrd="0" presId="urn:microsoft.com/office/officeart/2008/layout/VerticalCurvedList"/>
    <dgm:cxn modelId="{D64E6E83-B600-489D-93EC-F04BDF9AE383}" type="presParOf" srcId="{A85249C6-83B4-4EAC-89CF-7A3053C071F1}" destId="{D5EB3BEF-FD06-440E-A949-E1375D834AB9}" srcOrd="1" destOrd="0" presId="urn:microsoft.com/office/officeart/2008/layout/VerticalCurvedList"/>
    <dgm:cxn modelId="{B59723A0-F9DC-4081-9AAD-8E0420BA237A}" type="presParOf" srcId="{A85249C6-83B4-4EAC-89CF-7A3053C071F1}" destId="{DD226D3F-152A-40FB-9953-7D48805A8973}" srcOrd="2" destOrd="0" presId="urn:microsoft.com/office/officeart/2008/layout/VerticalCurvedList"/>
    <dgm:cxn modelId="{6421B703-3913-448E-84D3-47F5D4C4935B}" type="presParOf" srcId="{A85249C6-83B4-4EAC-89CF-7A3053C071F1}" destId="{EC53F220-1349-4192-8DD1-B895C0559858}" srcOrd="3" destOrd="0" presId="urn:microsoft.com/office/officeart/2008/layout/VerticalCurvedList"/>
    <dgm:cxn modelId="{E3416CDE-CA16-4E74-B368-3DF535E1533D}" type="presParOf" srcId="{8A8A1B40-04F2-4377-9E2C-176CE7416E3C}" destId="{CFB4FADB-1037-4D9C-9BB8-83610731CE13}" srcOrd="1" destOrd="0" presId="urn:microsoft.com/office/officeart/2008/layout/VerticalCurvedList"/>
    <dgm:cxn modelId="{6E7C8FD1-8008-4A51-9349-9D1691DD3108}" type="presParOf" srcId="{8A8A1B40-04F2-4377-9E2C-176CE7416E3C}" destId="{3F6B074A-8388-485B-8219-0C75B135CBB9}" srcOrd="2" destOrd="0" presId="urn:microsoft.com/office/officeart/2008/layout/VerticalCurvedList"/>
    <dgm:cxn modelId="{2F85E673-60BD-4775-94FC-4BA002522793}" type="presParOf" srcId="{3F6B074A-8388-485B-8219-0C75B135CBB9}" destId="{BCFBECE2-0C1E-4271-967F-80BA184DC72F}" srcOrd="0" destOrd="0" presId="urn:microsoft.com/office/officeart/2008/layout/VerticalCurvedList"/>
    <dgm:cxn modelId="{AC36A535-E93A-428A-A11A-3B18A7D37276}" type="presParOf" srcId="{8A8A1B40-04F2-4377-9E2C-176CE7416E3C}" destId="{E33F86CC-9369-4C39-8700-C355B5CE833C}" srcOrd="3" destOrd="0" presId="urn:microsoft.com/office/officeart/2008/layout/VerticalCurvedList"/>
    <dgm:cxn modelId="{AA92D302-F27B-44E0-A6B0-7E96DC84D2D7}" type="presParOf" srcId="{8A8A1B40-04F2-4377-9E2C-176CE7416E3C}" destId="{4CACB0CB-F7DA-477D-B15B-3C8FC51AC170}" srcOrd="4" destOrd="0" presId="urn:microsoft.com/office/officeart/2008/layout/VerticalCurvedList"/>
    <dgm:cxn modelId="{02CB5BE0-B775-47CB-9773-314744762F8A}" type="presParOf" srcId="{4CACB0CB-F7DA-477D-B15B-3C8FC51AC170}" destId="{C72C9E9B-ADC2-4754-9DCC-BC20A3A48CEA}" srcOrd="0" destOrd="0" presId="urn:microsoft.com/office/officeart/2008/layout/VerticalCurvedList"/>
    <dgm:cxn modelId="{A681BC16-AD3C-4A4A-AAB5-DB9D94043EF0}" type="presParOf" srcId="{8A8A1B40-04F2-4377-9E2C-176CE7416E3C}" destId="{1A8E7A0F-8336-4A63-B1E8-E6687CE6F31C}" srcOrd="5" destOrd="0" presId="urn:microsoft.com/office/officeart/2008/layout/VerticalCurvedList"/>
    <dgm:cxn modelId="{2CFD2309-D6C2-4A2D-B318-E79B86C7CE30}" type="presParOf" srcId="{8A8A1B40-04F2-4377-9E2C-176CE7416E3C}" destId="{6B5391B9-09B9-492C-B530-21CD7443F490}" srcOrd="6" destOrd="0" presId="urn:microsoft.com/office/officeart/2008/layout/VerticalCurvedList"/>
    <dgm:cxn modelId="{54084244-6EB0-47BA-85D8-4BEC42A3163D}" type="presParOf" srcId="{6B5391B9-09B9-492C-B530-21CD7443F490}" destId="{07624DAB-690F-472C-AB2D-3E4DFA4DAD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7E8C42-293C-49B4-A5C9-4D7B30AFF2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388A8E77-8C3F-4304-AE19-D2EF6B23609A}">
      <dgm:prSet phldrT="[Texto]" custT="1"/>
      <dgm:spPr/>
      <dgm:t>
        <a:bodyPr/>
        <a:lstStyle/>
        <a:p>
          <a:r>
            <a:rPr lang="es-ES" sz="2400" b="1" dirty="0" smtClean="0"/>
            <a:t>La Estrategia</a:t>
          </a:r>
          <a:endParaRPr lang="es-EC" sz="2400" b="1" dirty="0"/>
        </a:p>
      </dgm:t>
    </dgm:pt>
    <dgm:pt modelId="{29A38D16-B333-489D-B4A9-6D65D3041513}" type="parTrans" cxnId="{A4E6F4C4-726F-4326-862E-605CC4F23DEC}">
      <dgm:prSet/>
      <dgm:spPr/>
      <dgm:t>
        <a:bodyPr/>
        <a:lstStyle/>
        <a:p>
          <a:endParaRPr lang="es-EC" sz="2000" b="1"/>
        </a:p>
      </dgm:t>
    </dgm:pt>
    <dgm:pt modelId="{6C4D256C-4935-438A-BF50-85C9FFB2D9ED}" type="sibTrans" cxnId="{A4E6F4C4-726F-4326-862E-605CC4F23DEC}">
      <dgm:prSet/>
      <dgm:spPr/>
      <dgm:t>
        <a:bodyPr/>
        <a:lstStyle/>
        <a:p>
          <a:endParaRPr lang="es-EC" sz="2000" b="1"/>
        </a:p>
      </dgm:t>
    </dgm:pt>
    <dgm:pt modelId="{A4298E7B-3AF0-484E-8078-D37A98F884A9}">
      <dgm:prSet phldrT="[Texto]" custT="1"/>
      <dgm:spPr/>
      <dgm:t>
        <a:bodyPr/>
        <a:lstStyle/>
        <a:p>
          <a:r>
            <a:rPr lang="es-ES" sz="1800" b="1" dirty="0" smtClean="0"/>
            <a:t>Crear nuevas líneas de negocio, mejoramiento servicios actuales</a:t>
          </a:r>
          <a:endParaRPr lang="es-EC" sz="1800" b="1" dirty="0"/>
        </a:p>
      </dgm:t>
    </dgm:pt>
    <dgm:pt modelId="{0F5EAB7B-ED91-459E-BCF3-48168791400F}" type="parTrans" cxnId="{E1DF46D4-2839-436D-B251-4678F4C2A958}">
      <dgm:prSet/>
      <dgm:spPr/>
      <dgm:t>
        <a:bodyPr/>
        <a:lstStyle/>
        <a:p>
          <a:endParaRPr lang="es-EC" sz="2000" b="1"/>
        </a:p>
      </dgm:t>
    </dgm:pt>
    <dgm:pt modelId="{16E58E21-B0BA-450A-95B2-2C3C821A1A59}" type="sibTrans" cxnId="{E1DF46D4-2839-436D-B251-4678F4C2A958}">
      <dgm:prSet/>
      <dgm:spPr/>
      <dgm:t>
        <a:bodyPr/>
        <a:lstStyle/>
        <a:p>
          <a:endParaRPr lang="es-EC" sz="2000" b="1"/>
        </a:p>
      </dgm:t>
    </dgm:pt>
    <dgm:pt modelId="{09C7C9B2-A18F-452E-B489-C2FB8783D6EA}">
      <dgm:prSet phldrT="[Texto]" custT="1"/>
      <dgm:spPr/>
      <dgm:t>
        <a:bodyPr/>
        <a:lstStyle/>
        <a:p>
          <a:r>
            <a:rPr lang="es-ES" sz="2400" b="1" dirty="0" smtClean="0"/>
            <a:t>BSC</a:t>
          </a:r>
          <a:endParaRPr lang="es-EC" sz="2000" b="1" dirty="0"/>
        </a:p>
      </dgm:t>
    </dgm:pt>
    <dgm:pt modelId="{870A4B48-4D60-49E6-BA24-F77A0176170E}" type="parTrans" cxnId="{8151FE89-ACAD-45AE-A950-99250BB784F6}">
      <dgm:prSet/>
      <dgm:spPr/>
      <dgm:t>
        <a:bodyPr/>
        <a:lstStyle/>
        <a:p>
          <a:endParaRPr lang="es-EC" sz="2000" b="1"/>
        </a:p>
      </dgm:t>
    </dgm:pt>
    <dgm:pt modelId="{0EEA65AA-689B-4240-8952-D7A415977ECE}" type="sibTrans" cxnId="{8151FE89-ACAD-45AE-A950-99250BB784F6}">
      <dgm:prSet/>
      <dgm:spPr/>
      <dgm:t>
        <a:bodyPr/>
        <a:lstStyle/>
        <a:p>
          <a:endParaRPr lang="es-EC" sz="2000" b="1"/>
        </a:p>
      </dgm:t>
    </dgm:pt>
    <dgm:pt modelId="{D7BDCC55-F16B-4DB5-9CF7-32865BA3E6A0}">
      <dgm:prSet phldrT="[Texto]" custT="1"/>
      <dgm:spPr/>
      <dgm:t>
        <a:bodyPr/>
        <a:lstStyle/>
        <a:p>
          <a:r>
            <a:rPr lang="es-ES" sz="1800" b="1" dirty="0" smtClean="0"/>
            <a:t>Rendimiento estratégico 31,8%</a:t>
          </a:r>
          <a:endParaRPr lang="es-EC" sz="1800" b="1" dirty="0"/>
        </a:p>
      </dgm:t>
    </dgm:pt>
    <dgm:pt modelId="{6B1F9210-D873-4927-B7C7-DB051A7D715E}" type="parTrans" cxnId="{A7C65D70-AEE4-46D8-A5C5-AA791E8166FF}">
      <dgm:prSet/>
      <dgm:spPr/>
      <dgm:t>
        <a:bodyPr/>
        <a:lstStyle/>
        <a:p>
          <a:endParaRPr lang="es-EC" sz="2000" b="1"/>
        </a:p>
      </dgm:t>
    </dgm:pt>
    <dgm:pt modelId="{86E72F5B-EDB8-4A87-8C8E-61D6B502D3DA}" type="sibTrans" cxnId="{A7C65D70-AEE4-46D8-A5C5-AA791E8166FF}">
      <dgm:prSet/>
      <dgm:spPr/>
      <dgm:t>
        <a:bodyPr/>
        <a:lstStyle/>
        <a:p>
          <a:endParaRPr lang="es-EC" sz="2000" b="1"/>
        </a:p>
      </dgm:t>
    </dgm:pt>
    <dgm:pt modelId="{62DFD6E9-33DD-4D74-8F10-94C16DA33481}">
      <dgm:prSet phldrT="[Texto]" custT="1"/>
      <dgm:spPr/>
      <dgm:t>
        <a:bodyPr/>
        <a:lstStyle/>
        <a:p>
          <a:r>
            <a:rPr lang="es-ES" sz="2400" b="1" dirty="0" smtClean="0"/>
            <a:t>BSC</a:t>
          </a:r>
          <a:endParaRPr lang="es-EC" sz="2000" b="1" dirty="0"/>
        </a:p>
      </dgm:t>
    </dgm:pt>
    <dgm:pt modelId="{047B6AEF-09A9-4DB4-ADD5-349857E6D5D1}" type="parTrans" cxnId="{93FFEABA-DEE9-4672-BC08-AA21A013DDE6}">
      <dgm:prSet/>
      <dgm:spPr/>
      <dgm:t>
        <a:bodyPr/>
        <a:lstStyle/>
        <a:p>
          <a:endParaRPr lang="es-EC" sz="2000" b="1"/>
        </a:p>
      </dgm:t>
    </dgm:pt>
    <dgm:pt modelId="{932221F5-3A32-4562-A762-6A505F4658C3}" type="sibTrans" cxnId="{93FFEABA-DEE9-4672-BC08-AA21A013DDE6}">
      <dgm:prSet/>
      <dgm:spPr/>
      <dgm:t>
        <a:bodyPr/>
        <a:lstStyle/>
        <a:p>
          <a:endParaRPr lang="es-EC" sz="2000" b="1"/>
        </a:p>
      </dgm:t>
    </dgm:pt>
    <dgm:pt modelId="{F31C4F4D-F726-490A-8940-9A57926344ED}">
      <dgm:prSet phldrT="[Texto]" custT="1"/>
      <dgm:spPr/>
      <dgm:t>
        <a:bodyPr/>
        <a:lstStyle/>
        <a:p>
          <a:r>
            <a:rPr lang="es-ES" sz="1800" b="1" dirty="0" smtClean="0"/>
            <a:t>Se establecen 5 proyectos a ejecutar en 3 años con un costo estimado de USD. 32.000</a:t>
          </a:r>
          <a:endParaRPr lang="es-EC" sz="1800" b="1" dirty="0"/>
        </a:p>
      </dgm:t>
    </dgm:pt>
    <dgm:pt modelId="{5766798B-9096-4921-9A85-544DD82CB92A}" type="sibTrans" cxnId="{BB6A1B57-EE63-479B-A55E-7F1DA461457C}">
      <dgm:prSet/>
      <dgm:spPr/>
      <dgm:t>
        <a:bodyPr/>
        <a:lstStyle/>
        <a:p>
          <a:endParaRPr lang="es-EC" sz="2000" b="1"/>
        </a:p>
      </dgm:t>
    </dgm:pt>
    <dgm:pt modelId="{00D60372-096C-451E-85EF-A1EC0E0587F4}" type="parTrans" cxnId="{BB6A1B57-EE63-479B-A55E-7F1DA461457C}">
      <dgm:prSet/>
      <dgm:spPr/>
      <dgm:t>
        <a:bodyPr/>
        <a:lstStyle/>
        <a:p>
          <a:endParaRPr lang="es-EC" sz="2000" b="1"/>
        </a:p>
      </dgm:t>
    </dgm:pt>
    <dgm:pt modelId="{E1FF3AD8-3170-4E27-ABBA-ED470210620B}" type="pres">
      <dgm:prSet presAssocID="{377E8C42-293C-49B4-A5C9-4D7B30AFF2E6}" presName="Name0" presStyleCnt="0">
        <dgm:presLayoutVars>
          <dgm:chMax val="7"/>
          <dgm:chPref val="7"/>
          <dgm:dir/>
        </dgm:presLayoutVars>
      </dgm:prSet>
      <dgm:spPr/>
      <dgm:t>
        <a:bodyPr/>
        <a:lstStyle/>
        <a:p>
          <a:endParaRPr lang="es-EC"/>
        </a:p>
      </dgm:t>
    </dgm:pt>
    <dgm:pt modelId="{8A8A1B40-04F2-4377-9E2C-176CE7416E3C}" type="pres">
      <dgm:prSet presAssocID="{377E8C42-293C-49B4-A5C9-4D7B30AFF2E6}" presName="Name1" presStyleCnt="0"/>
      <dgm:spPr/>
    </dgm:pt>
    <dgm:pt modelId="{A85249C6-83B4-4EAC-89CF-7A3053C071F1}" type="pres">
      <dgm:prSet presAssocID="{377E8C42-293C-49B4-A5C9-4D7B30AFF2E6}" presName="cycle" presStyleCnt="0"/>
      <dgm:spPr/>
    </dgm:pt>
    <dgm:pt modelId="{8B773066-EAB8-41AD-8000-A2098C8FB541}" type="pres">
      <dgm:prSet presAssocID="{377E8C42-293C-49B4-A5C9-4D7B30AFF2E6}" presName="srcNode" presStyleLbl="node1" presStyleIdx="0" presStyleCnt="3"/>
      <dgm:spPr/>
    </dgm:pt>
    <dgm:pt modelId="{D5EB3BEF-FD06-440E-A949-E1375D834AB9}" type="pres">
      <dgm:prSet presAssocID="{377E8C42-293C-49B4-A5C9-4D7B30AFF2E6}" presName="conn" presStyleLbl="parChTrans1D2" presStyleIdx="0" presStyleCnt="1"/>
      <dgm:spPr/>
      <dgm:t>
        <a:bodyPr/>
        <a:lstStyle/>
        <a:p>
          <a:endParaRPr lang="es-EC"/>
        </a:p>
      </dgm:t>
    </dgm:pt>
    <dgm:pt modelId="{DD226D3F-152A-40FB-9953-7D48805A8973}" type="pres">
      <dgm:prSet presAssocID="{377E8C42-293C-49B4-A5C9-4D7B30AFF2E6}" presName="extraNode" presStyleLbl="node1" presStyleIdx="0" presStyleCnt="3"/>
      <dgm:spPr/>
    </dgm:pt>
    <dgm:pt modelId="{EC53F220-1349-4192-8DD1-B895C0559858}" type="pres">
      <dgm:prSet presAssocID="{377E8C42-293C-49B4-A5C9-4D7B30AFF2E6}" presName="dstNode" presStyleLbl="node1" presStyleIdx="0" presStyleCnt="3"/>
      <dgm:spPr/>
    </dgm:pt>
    <dgm:pt modelId="{CFB4FADB-1037-4D9C-9BB8-83610731CE13}" type="pres">
      <dgm:prSet presAssocID="{388A8E77-8C3F-4304-AE19-D2EF6B23609A}" presName="text_1" presStyleLbl="node1" presStyleIdx="0" presStyleCnt="3">
        <dgm:presLayoutVars>
          <dgm:bulletEnabled val="1"/>
        </dgm:presLayoutVars>
      </dgm:prSet>
      <dgm:spPr/>
      <dgm:t>
        <a:bodyPr/>
        <a:lstStyle/>
        <a:p>
          <a:endParaRPr lang="es-EC"/>
        </a:p>
      </dgm:t>
    </dgm:pt>
    <dgm:pt modelId="{3F6B074A-8388-485B-8219-0C75B135CBB9}" type="pres">
      <dgm:prSet presAssocID="{388A8E77-8C3F-4304-AE19-D2EF6B23609A}" presName="accent_1" presStyleCnt="0"/>
      <dgm:spPr/>
    </dgm:pt>
    <dgm:pt modelId="{BCFBECE2-0C1E-4271-967F-80BA184DC72F}" type="pres">
      <dgm:prSet presAssocID="{388A8E77-8C3F-4304-AE19-D2EF6B23609A}"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C"/>
        </a:p>
      </dgm:t>
    </dgm:pt>
    <dgm:pt modelId="{E33F86CC-9369-4C39-8700-C355B5CE833C}" type="pres">
      <dgm:prSet presAssocID="{09C7C9B2-A18F-452E-B489-C2FB8783D6EA}" presName="text_2" presStyleLbl="node1" presStyleIdx="1" presStyleCnt="3">
        <dgm:presLayoutVars>
          <dgm:bulletEnabled val="1"/>
        </dgm:presLayoutVars>
      </dgm:prSet>
      <dgm:spPr/>
      <dgm:t>
        <a:bodyPr/>
        <a:lstStyle/>
        <a:p>
          <a:endParaRPr lang="es-EC"/>
        </a:p>
      </dgm:t>
    </dgm:pt>
    <dgm:pt modelId="{4CACB0CB-F7DA-477D-B15B-3C8FC51AC170}" type="pres">
      <dgm:prSet presAssocID="{09C7C9B2-A18F-452E-B489-C2FB8783D6EA}" presName="accent_2" presStyleCnt="0"/>
      <dgm:spPr/>
    </dgm:pt>
    <dgm:pt modelId="{C72C9E9B-ADC2-4754-9DCC-BC20A3A48CEA}" type="pres">
      <dgm:prSet presAssocID="{09C7C9B2-A18F-452E-B489-C2FB8783D6EA}" presName="accentRepeatNode" presStyleLbl="solidFgAcc1" presStyleIdx="1" presStyleCnt="3"/>
      <dgm:spPr>
        <a:blipFill rotWithShape="0">
          <a:blip xmlns:r="http://schemas.openxmlformats.org/officeDocument/2006/relationships" r:embed="rId2"/>
          <a:stretch>
            <a:fillRect/>
          </a:stretch>
        </a:blipFill>
      </dgm:spPr>
    </dgm:pt>
    <dgm:pt modelId="{1A8E7A0F-8336-4A63-B1E8-E6687CE6F31C}" type="pres">
      <dgm:prSet presAssocID="{62DFD6E9-33DD-4D74-8F10-94C16DA33481}" presName="text_3" presStyleLbl="node1" presStyleIdx="2" presStyleCnt="3" custScaleY="109741">
        <dgm:presLayoutVars>
          <dgm:bulletEnabled val="1"/>
        </dgm:presLayoutVars>
      </dgm:prSet>
      <dgm:spPr/>
      <dgm:t>
        <a:bodyPr/>
        <a:lstStyle/>
        <a:p>
          <a:endParaRPr lang="es-EC"/>
        </a:p>
      </dgm:t>
    </dgm:pt>
    <dgm:pt modelId="{6B5391B9-09B9-492C-B530-21CD7443F490}" type="pres">
      <dgm:prSet presAssocID="{62DFD6E9-33DD-4D74-8F10-94C16DA33481}" presName="accent_3" presStyleCnt="0"/>
      <dgm:spPr/>
    </dgm:pt>
    <dgm:pt modelId="{07624DAB-690F-472C-AB2D-3E4DFA4DAD1A}" type="pres">
      <dgm:prSet presAssocID="{62DFD6E9-33DD-4D74-8F10-94C16DA33481}" presName="accentRepeatNode" presStyleLbl="solidFgAcc1" presStyleIdx="2" presStyleCnt="3"/>
      <dgm:spPr>
        <a:blipFill rotWithShape="0">
          <a:blip xmlns:r="http://schemas.openxmlformats.org/officeDocument/2006/relationships" r:embed="rId3"/>
          <a:stretch>
            <a:fillRect/>
          </a:stretch>
        </a:blipFill>
      </dgm:spPr>
    </dgm:pt>
  </dgm:ptLst>
  <dgm:cxnLst>
    <dgm:cxn modelId="{A4E6F4C4-726F-4326-862E-605CC4F23DEC}" srcId="{377E8C42-293C-49B4-A5C9-4D7B30AFF2E6}" destId="{388A8E77-8C3F-4304-AE19-D2EF6B23609A}" srcOrd="0" destOrd="0" parTransId="{29A38D16-B333-489D-B4A9-6D65D3041513}" sibTransId="{6C4D256C-4935-438A-BF50-85C9FFB2D9ED}"/>
    <dgm:cxn modelId="{E9E4D406-1A76-48F2-B3C4-6F5CF68AB8F3}" type="presOf" srcId="{377E8C42-293C-49B4-A5C9-4D7B30AFF2E6}" destId="{E1FF3AD8-3170-4E27-ABBA-ED470210620B}" srcOrd="0" destOrd="0" presId="urn:microsoft.com/office/officeart/2008/layout/VerticalCurvedList"/>
    <dgm:cxn modelId="{AF8C6BFB-3246-4926-BD2F-401474226932}" type="presOf" srcId="{F31C4F4D-F726-490A-8940-9A57926344ED}" destId="{1A8E7A0F-8336-4A63-B1E8-E6687CE6F31C}" srcOrd="0" destOrd="1" presId="urn:microsoft.com/office/officeart/2008/layout/VerticalCurvedList"/>
    <dgm:cxn modelId="{E9DAD9C1-F999-4006-A2DC-46278B80F623}" type="presOf" srcId="{62DFD6E9-33DD-4D74-8F10-94C16DA33481}" destId="{1A8E7A0F-8336-4A63-B1E8-E6687CE6F31C}" srcOrd="0" destOrd="0" presId="urn:microsoft.com/office/officeart/2008/layout/VerticalCurvedList"/>
    <dgm:cxn modelId="{11C1BB3F-D513-486A-8B31-4E67DEB748A0}" type="presOf" srcId="{A4298E7B-3AF0-484E-8078-D37A98F884A9}" destId="{CFB4FADB-1037-4D9C-9BB8-83610731CE13}" srcOrd="0" destOrd="1" presId="urn:microsoft.com/office/officeart/2008/layout/VerticalCurvedList"/>
    <dgm:cxn modelId="{E1DF46D4-2839-436D-B251-4678F4C2A958}" srcId="{388A8E77-8C3F-4304-AE19-D2EF6B23609A}" destId="{A4298E7B-3AF0-484E-8078-D37A98F884A9}" srcOrd="0" destOrd="0" parTransId="{0F5EAB7B-ED91-459E-BCF3-48168791400F}" sibTransId="{16E58E21-B0BA-450A-95B2-2C3C821A1A59}"/>
    <dgm:cxn modelId="{C49E1DC9-C861-456B-B9BC-9E4E01FBF6F3}" type="presOf" srcId="{09C7C9B2-A18F-452E-B489-C2FB8783D6EA}" destId="{E33F86CC-9369-4C39-8700-C355B5CE833C}" srcOrd="0" destOrd="0" presId="urn:microsoft.com/office/officeart/2008/layout/VerticalCurvedList"/>
    <dgm:cxn modelId="{CB64883C-C64C-4D0C-BF86-6EBCDFD1FE04}" type="presOf" srcId="{D7BDCC55-F16B-4DB5-9CF7-32865BA3E6A0}" destId="{E33F86CC-9369-4C39-8700-C355B5CE833C}" srcOrd="0" destOrd="1" presId="urn:microsoft.com/office/officeart/2008/layout/VerticalCurvedList"/>
    <dgm:cxn modelId="{D05FE837-DC2B-40A6-9FEB-6666E101DDC7}" type="presOf" srcId="{16E58E21-B0BA-450A-95B2-2C3C821A1A59}" destId="{D5EB3BEF-FD06-440E-A949-E1375D834AB9}" srcOrd="0" destOrd="0" presId="urn:microsoft.com/office/officeart/2008/layout/VerticalCurvedList"/>
    <dgm:cxn modelId="{A7C65D70-AEE4-46D8-A5C5-AA791E8166FF}" srcId="{09C7C9B2-A18F-452E-B489-C2FB8783D6EA}" destId="{D7BDCC55-F16B-4DB5-9CF7-32865BA3E6A0}" srcOrd="0" destOrd="0" parTransId="{6B1F9210-D873-4927-B7C7-DB051A7D715E}" sibTransId="{86E72F5B-EDB8-4A87-8C8E-61D6B502D3DA}"/>
    <dgm:cxn modelId="{93FFEABA-DEE9-4672-BC08-AA21A013DDE6}" srcId="{377E8C42-293C-49B4-A5C9-4D7B30AFF2E6}" destId="{62DFD6E9-33DD-4D74-8F10-94C16DA33481}" srcOrd="2" destOrd="0" parTransId="{047B6AEF-09A9-4DB4-ADD5-349857E6D5D1}" sibTransId="{932221F5-3A32-4562-A762-6A505F4658C3}"/>
    <dgm:cxn modelId="{BB6A1B57-EE63-479B-A55E-7F1DA461457C}" srcId="{62DFD6E9-33DD-4D74-8F10-94C16DA33481}" destId="{F31C4F4D-F726-490A-8940-9A57926344ED}" srcOrd="0" destOrd="0" parTransId="{00D60372-096C-451E-85EF-A1EC0E0587F4}" sibTransId="{5766798B-9096-4921-9A85-544DD82CB92A}"/>
    <dgm:cxn modelId="{8151FE89-ACAD-45AE-A950-99250BB784F6}" srcId="{377E8C42-293C-49B4-A5C9-4D7B30AFF2E6}" destId="{09C7C9B2-A18F-452E-B489-C2FB8783D6EA}" srcOrd="1" destOrd="0" parTransId="{870A4B48-4D60-49E6-BA24-F77A0176170E}" sibTransId="{0EEA65AA-689B-4240-8952-D7A415977ECE}"/>
    <dgm:cxn modelId="{FF9BABD3-E87E-4597-8AA3-9A9AF0239385}" type="presOf" srcId="{388A8E77-8C3F-4304-AE19-D2EF6B23609A}" destId="{CFB4FADB-1037-4D9C-9BB8-83610731CE13}" srcOrd="0" destOrd="0" presId="urn:microsoft.com/office/officeart/2008/layout/VerticalCurvedList"/>
    <dgm:cxn modelId="{95D25855-80B0-4BFB-AE19-795F5090F5C1}" type="presParOf" srcId="{E1FF3AD8-3170-4E27-ABBA-ED470210620B}" destId="{8A8A1B40-04F2-4377-9E2C-176CE7416E3C}" srcOrd="0" destOrd="0" presId="urn:microsoft.com/office/officeart/2008/layout/VerticalCurvedList"/>
    <dgm:cxn modelId="{C990E14D-3D75-4C0B-ABB8-50DA6B2799A1}" type="presParOf" srcId="{8A8A1B40-04F2-4377-9E2C-176CE7416E3C}" destId="{A85249C6-83B4-4EAC-89CF-7A3053C071F1}" srcOrd="0" destOrd="0" presId="urn:microsoft.com/office/officeart/2008/layout/VerticalCurvedList"/>
    <dgm:cxn modelId="{951E5B6F-6C82-4719-BB01-637E3D9A69FC}" type="presParOf" srcId="{A85249C6-83B4-4EAC-89CF-7A3053C071F1}" destId="{8B773066-EAB8-41AD-8000-A2098C8FB541}" srcOrd="0" destOrd="0" presId="urn:microsoft.com/office/officeart/2008/layout/VerticalCurvedList"/>
    <dgm:cxn modelId="{835FB364-C004-41BB-82DB-3F656329AB6E}" type="presParOf" srcId="{A85249C6-83B4-4EAC-89CF-7A3053C071F1}" destId="{D5EB3BEF-FD06-440E-A949-E1375D834AB9}" srcOrd="1" destOrd="0" presId="urn:microsoft.com/office/officeart/2008/layout/VerticalCurvedList"/>
    <dgm:cxn modelId="{186D2955-D0AD-4EA4-BAA7-22A47701BE72}" type="presParOf" srcId="{A85249C6-83B4-4EAC-89CF-7A3053C071F1}" destId="{DD226D3F-152A-40FB-9953-7D48805A8973}" srcOrd="2" destOrd="0" presId="urn:microsoft.com/office/officeart/2008/layout/VerticalCurvedList"/>
    <dgm:cxn modelId="{381CCC56-E419-4167-A8F2-37AE3FE52B81}" type="presParOf" srcId="{A85249C6-83B4-4EAC-89CF-7A3053C071F1}" destId="{EC53F220-1349-4192-8DD1-B895C0559858}" srcOrd="3" destOrd="0" presId="urn:microsoft.com/office/officeart/2008/layout/VerticalCurvedList"/>
    <dgm:cxn modelId="{3B48E424-1C57-4046-B114-DEF94878045F}" type="presParOf" srcId="{8A8A1B40-04F2-4377-9E2C-176CE7416E3C}" destId="{CFB4FADB-1037-4D9C-9BB8-83610731CE13}" srcOrd="1" destOrd="0" presId="urn:microsoft.com/office/officeart/2008/layout/VerticalCurvedList"/>
    <dgm:cxn modelId="{8DC5BDBF-C140-4C10-B37E-8652CD6A49CD}" type="presParOf" srcId="{8A8A1B40-04F2-4377-9E2C-176CE7416E3C}" destId="{3F6B074A-8388-485B-8219-0C75B135CBB9}" srcOrd="2" destOrd="0" presId="urn:microsoft.com/office/officeart/2008/layout/VerticalCurvedList"/>
    <dgm:cxn modelId="{E81ACED0-3284-4A3B-9200-CFE2F6485915}" type="presParOf" srcId="{3F6B074A-8388-485B-8219-0C75B135CBB9}" destId="{BCFBECE2-0C1E-4271-967F-80BA184DC72F}" srcOrd="0" destOrd="0" presId="urn:microsoft.com/office/officeart/2008/layout/VerticalCurvedList"/>
    <dgm:cxn modelId="{E3AA2955-1A99-4106-AD11-1D863ECC24DA}" type="presParOf" srcId="{8A8A1B40-04F2-4377-9E2C-176CE7416E3C}" destId="{E33F86CC-9369-4C39-8700-C355B5CE833C}" srcOrd="3" destOrd="0" presId="urn:microsoft.com/office/officeart/2008/layout/VerticalCurvedList"/>
    <dgm:cxn modelId="{588F6907-2F68-43FB-8099-FA2DF307A337}" type="presParOf" srcId="{8A8A1B40-04F2-4377-9E2C-176CE7416E3C}" destId="{4CACB0CB-F7DA-477D-B15B-3C8FC51AC170}" srcOrd="4" destOrd="0" presId="urn:microsoft.com/office/officeart/2008/layout/VerticalCurvedList"/>
    <dgm:cxn modelId="{5CCFA92C-1008-4FDB-A564-1C0373308564}" type="presParOf" srcId="{4CACB0CB-F7DA-477D-B15B-3C8FC51AC170}" destId="{C72C9E9B-ADC2-4754-9DCC-BC20A3A48CEA}" srcOrd="0" destOrd="0" presId="urn:microsoft.com/office/officeart/2008/layout/VerticalCurvedList"/>
    <dgm:cxn modelId="{F6CC03AA-673F-4AB5-A41F-9E14AB6A9414}" type="presParOf" srcId="{8A8A1B40-04F2-4377-9E2C-176CE7416E3C}" destId="{1A8E7A0F-8336-4A63-B1E8-E6687CE6F31C}" srcOrd="5" destOrd="0" presId="urn:microsoft.com/office/officeart/2008/layout/VerticalCurvedList"/>
    <dgm:cxn modelId="{BA796599-C3D6-48F7-A1AD-9B1E315B31AB}" type="presParOf" srcId="{8A8A1B40-04F2-4377-9E2C-176CE7416E3C}" destId="{6B5391B9-09B9-492C-B530-21CD7443F490}" srcOrd="6" destOrd="0" presId="urn:microsoft.com/office/officeart/2008/layout/VerticalCurvedList"/>
    <dgm:cxn modelId="{99D7B4A1-BC00-44E0-B789-DA4C3B0A23B8}" type="presParOf" srcId="{6B5391B9-09B9-492C-B530-21CD7443F490}" destId="{07624DAB-690F-472C-AB2D-3E4DFA4DAD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5A3E56-2375-4044-9B69-4A79E2E007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01A1F812-C695-491F-B13D-3A264A78C1FE}">
      <dgm:prSet phldrT="[Texto]" custT="1"/>
      <dgm:spPr>
        <a:solidFill>
          <a:schemeClr val="accent4">
            <a:lumMod val="75000"/>
            <a:alpha val="90000"/>
          </a:schemeClr>
        </a:solidFill>
      </dgm:spPr>
      <dgm:t>
        <a:bodyPr/>
        <a:lstStyle/>
        <a:p>
          <a:r>
            <a:rPr lang="es-EC" sz="1800" b="1" dirty="0" smtClean="0">
              <a:solidFill>
                <a:schemeClr val="bg1"/>
              </a:solidFill>
            </a:rPr>
            <a:t>Plan de fortalecimiento de procesos</a:t>
          </a:r>
          <a:endParaRPr lang="es-EC" sz="1800" b="1" dirty="0">
            <a:solidFill>
              <a:schemeClr val="bg1"/>
            </a:solidFill>
          </a:endParaRPr>
        </a:p>
      </dgm:t>
    </dgm:pt>
    <dgm:pt modelId="{46AE4BF6-D858-4E10-AE75-0E1ED8D166AC}" type="parTrans" cxnId="{B65AA34D-C854-46C0-97B7-716CBFB92EEA}">
      <dgm:prSet/>
      <dgm:spPr/>
      <dgm:t>
        <a:bodyPr/>
        <a:lstStyle/>
        <a:p>
          <a:endParaRPr lang="es-EC" b="1"/>
        </a:p>
      </dgm:t>
    </dgm:pt>
    <dgm:pt modelId="{E2327EB9-91E3-4D18-B1BC-25A07D13EF9D}" type="sibTrans" cxnId="{B65AA34D-C854-46C0-97B7-716CBFB92EEA}">
      <dgm:prSet/>
      <dgm:spPr/>
      <dgm:t>
        <a:bodyPr/>
        <a:lstStyle/>
        <a:p>
          <a:endParaRPr lang="es-EC" b="1"/>
        </a:p>
      </dgm:t>
    </dgm:pt>
    <dgm:pt modelId="{52D0095F-5C08-4C25-B706-4274E758EF84}">
      <dgm:prSet phldrT="[Texto]" custT="1"/>
      <dgm:spPr/>
      <dgm:t>
        <a:bodyPr/>
        <a:lstStyle/>
        <a:p>
          <a:r>
            <a:rPr lang="es-EC" sz="1800" b="1" dirty="0" smtClean="0"/>
            <a:t>Mejorar la situación interna de la empresa</a:t>
          </a:r>
          <a:endParaRPr lang="es-EC" sz="1800" b="1" dirty="0"/>
        </a:p>
      </dgm:t>
    </dgm:pt>
    <dgm:pt modelId="{BDCFFC0C-ECA9-4AC9-A4F2-8FCDD7E73D0B}" type="parTrans" cxnId="{6816DFF5-35BF-4A9B-AE0D-A2DA16E07E2C}">
      <dgm:prSet/>
      <dgm:spPr/>
      <dgm:t>
        <a:bodyPr/>
        <a:lstStyle/>
        <a:p>
          <a:endParaRPr lang="es-EC" b="1"/>
        </a:p>
      </dgm:t>
    </dgm:pt>
    <dgm:pt modelId="{E4E5A7C1-24C8-4474-932E-293EEEF20B92}" type="sibTrans" cxnId="{6816DFF5-35BF-4A9B-AE0D-A2DA16E07E2C}">
      <dgm:prSet/>
      <dgm:spPr/>
      <dgm:t>
        <a:bodyPr/>
        <a:lstStyle/>
        <a:p>
          <a:endParaRPr lang="es-EC" b="1"/>
        </a:p>
      </dgm:t>
    </dgm:pt>
    <dgm:pt modelId="{54715419-900F-4C1C-A3E1-BC950F8CEE17}">
      <dgm:prSet phldrT="[Texto]"/>
      <dgm:spPr>
        <a:blipFill rotWithShape="0">
          <a:blip xmlns:r="http://schemas.openxmlformats.org/officeDocument/2006/relationships" r:embed="rId1"/>
          <a:stretch>
            <a:fillRect/>
          </a:stretch>
        </a:blipFill>
      </dgm:spPr>
      <dgm:t>
        <a:bodyPr/>
        <a:lstStyle/>
        <a:p>
          <a:r>
            <a:rPr lang="es-EC" b="1" dirty="0" smtClean="0"/>
            <a:t> </a:t>
          </a:r>
          <a:endParaRPr lang="es-EC" b="1" dirty="0"/>
        </a:p>
      </dgm:t>
    </dgm:pt>
    <dgm:pt modelId="{A0CFECDB-1D84-4349-A383-D15CFA879647}" type="parTrans" cxnId="{8BADB699-161A-4E94-8D94-108B04520154}">
      <dgm:prSet/>
      <dgm:spPr/>
      <dgm:t>
        <a:bodyPr/>
        <a:lstStyle/>
        <a:p>
          <a:endParaRPr lang="es-EC" b="1"/>
        </a:p>
      </dgm:t>
    </dgm:pt>
    <dgm:pt modelId="{7A06A4A8-7793-4530-B6F6-93A347AFF3D1}" type="sibTrans" cxnId="{8BADB699-161A-4E94-8D94-108B04520154}">
      <dgm:prSet/>
      <dgm:spPr/>
      <dgm:t>
        <a:bodyPr/>
        <a:lstStyle/>
        <a:p>
          <a:endParaRPr lang="es-EC" b="1"/>
        </a:p>
      </dgm:t>
    </dgm:pt>
    <dgm:pt modelId="{95CF315C-08FC-45CA-B936-B8B104C6B4EA}">
      <dgm:prSet phldrT="[Texto]" custT="1"/>
      <dgm:spPr>
        <a:solidFill>
          <a:schemeClr val="accent5">
            <a:lumMod val="75000"/>
            <a:alpha val="90000"/>
          </a:schemeClr>
        </a:solidFill>
      </dgm:spPr>
      <dgm:t>
        <a:bodyPr/>
        <a:lstStyle/>
        <a:p>
          <a:pPr algn="l"/>
          <a:r>
            <a:rPr lang="es-EC" sz="1800" b="1" dirty="0" smtClean="0">
              <a:solidFill>
                <a:schemeClr val="bg1"/>
              </a:solidFill>
            </a:rPr>
            <a:t>-Nuevos productos y servicios</a:t>
          </a:r>
        </a:p>
        <a:p>
          <a:pPr algn="l"/>
          <a:r>
            <a:rPr lang="es-EC" sz="1800" b="1" dirty="0" smtClean="0">
              <a:solidFill>
                <a:schemeClr val="bg1"/>
              </a:solidFill>
            </a:rPr>
            <a:t>-Políticas de </a:t>
          </a:r>
          <a:r>
            <a:rPr lang="es-EC" sz="1800" b="1" dirty="0" smtClean="0">
              <a:solidFill>
                <a:schemeClr val="bg1"/>
              </a:solidFill>
            </a:rPr>
            <a:t>cobro</a:t>
          </a:r>
          <a:endParaRPr lang="es-EC" sz="1800" b="1" dirty="0" smtClean="0">
            <a:solidFill>
              <a:schemeClr val="bg1"/>
            </a:solidFill>
          </a:endParaRPr>
        </a:p>
      </dgm:t>
    </dgm:pt>
    <dgm:pt modelId="{632AA99E-F439-4224-8ED3-98A23D314A33}" type="parTrans" cxnId="{D6277C28-EFAA-419D-B2BD-11FB50531DD3}">
      <dgm:prSet/>
      <dgm:spPr/>
      <dgm:t>
        <a:bodyPr/>
        <a:lstStyle/>
        <a:p>
          <a:endParaRPr lang="es-EC" b="1"/>
        </a:p>
      </dgm:t>
    </dgm:pt>
    <dgm:pt modelId="{6D3132A9-5FE3-4835-8B66-A923E870EFD6}" type="sibTrans" cxnId="{D6277C28-EFAA-419D-B2BD-11FB50531DD3}">
      <dgm:prSet/>
      <dgm:spPr/>
      <dgm:t>
        <a:bodyPr/>
        <a:lstStyle/>
        <a:p>
          <a:endParaRPr lang="es-EC" b="1"/>
        </a:p>
      </dgm:t>
    </dgm:pt>
    <dgm:pt modelId="{AA755F2C-15B2-406A-B827-84E8BBCBE61F}">
      <dgm:prSet phldrT="[Texto]" custT="1"/>
      <dgm:spPr>
        <a:solidFill>
          <a:schemeClr val="accent5">
            <a:lumMod val="20000"/>
            <a:lumOff val="80000"/>
            <a:alpha val="90000"/>
          </a:schemeClr>
        </a:solidFill>
      </dgm:spPr>
      <dgm:t>
        <a:bodyPr/>
        <a:lstStyle/>
        <a:p>
          <a:r>
            <a:rPr lang="es-EC" sz="1800" b="1" dirty="0" smtClean="0"/>
            <a:t>Minimizar el riesgo de liquidez</a:t>
          </a:r>
          <a:endParaRPr lang="es-EC" sz="1800" b="1" dirty="0"/>
        </a:p>
      </dgm:t>
    </dgm:pt>
    <dgm:pt modelId="{A4B752DD-2F83-4D82-8FA3-5FB1E85609D0}" type="parTrans" cxnId="{37A207B0-6132-4DE8-81AE-2556A11C0F9C}">
      <dgm:prSet/>
      <dgm:spPr/>
      <dgm:t>
        <a:bodyPr/>
        <a:lstStyle/>
        <a:p>
          <a:endParaRPr lang="es-EC" b="1"/>
        </a:p>
      </dgm:t>
    </dgm:pt>
    <dgm:pt modelId="{143FE520-6575-4B66-AD32-64C5F499EDDB}" type="sibTrans" cxnId="{37A207B0-6132-4DE8-81AE-2556A11C0F9C}">
      <dgm:prSet/>
      <dgm:spPr/>
      <dgm:t>
        <a:bodyPr/>
        <a:lstStyle/>
        <a:p>
          <a:endParaRPr lang="es-EC" b="1"/>
        </a:p>
      </dgm:t>
    </dgm:pt>
    <dgm:pt modelId="{07673CF8-1C0F-4CEA-BD7D-97EE55C5E330}">
      <dgm:prSet phldrT="[Texto]"/>
      <dgm:spPr>
        <a:blipFill rotWithShape="0">
          <a:blip xmlns:r="http://schemas.openxmlformats.org/officeDocument/2006/relationships" r:embed="rId2"/>
          <a:stretch>
            <a:fillRect/>
          </a:stretch>
        </a:blipFill>
      </dgm:spPr>
      <dgm:t>
        <a:bodyPr/>
        <a:lstStyle/>
        <a:p>
          <a:r>
            <a:rPr lang="es-EC" b="1" dirty="0" smtClean="0"/>
            <a:t> </a:t>
          </a:r>
          <a:endParaRPr lang="es-EC" b="1" dirty="0"/>
        </a:p>
      </dgm:t>
    </dgm:pt>
    <dgm:pt modelId="{EEAE3673-21EC-453C-A423-B548B64F7918}" type="parTrans" cxnId="{9AB537C0-2844-40D3-A24F-EE749F570DDD}">
      <dgm:prSet/>
      <dgm:spPr/>
      <dgm:t>
        <a:bodyPr/>
        <a:lstStyle/>
        <a:p>
          <a:endParaRPr lang="es-EC" b="1"/>
        </a:p>
      </dgm:t>
    </dgm:pt>
    <dgm:pt modelId="{097D7863-8B66-446E-97F4-E4CC09980DDC}" type="sibTrans" cxnId="{9AB537C0-2844-40D3-A24F-EE749F570DDD}">
      <dgm:prSet/>
      <dgm:spPr/>
      <dgm:t>
        <a:bodyPr/>
        <a:lstStyle/>
        <a:p>
          <a:endParaRPr lang="es-EC" b="1"/>
        </a:p>
      </dgm:t>
    </dgm:pt>
    <dgm:pt modelId="{45FCDC34-310D-44D8-B646-A25B0FCFC532}">
      <dgm:prSet phldrT="[Texto]" custT="1"/>
      <dgm:spPr>
        <a:solidFill>
          <a:schemeClr val="accent1">
            <a:lumMod val="75000"/>
            <a:alpha val="90000"/>
          </a:schemeClr>
        </a:solidFill>
      </dgm:spPr>
      <dgm:t>
        <a:bodyPr/>
        <a:lstStyle/>
        <a:p>
          <a:r>
            <a:rPr lang="es-EC" sz="1800" b="1" dirty="0" smtClean="0">
              <a:solidFill>
                <a:schemeClr val="bg1"/>
              </a:solidFill>
            </a:rPr>
            <a:t>Difundir el direccionamiento estratégico</a:t>
          </a:r>
          <a:endParaRPr lang="es-EC" sz="1800" b="1" dirty="0">
            <a:solidFill>
              <a:schemeClr val="bg1"/>
            </a:solidFill>
          </a:endParaRPr>
        </a:p>
      </dgm:t>
    </dgm:pt>
    <dgm:pt modelId="{67EB811F-E34B-411D-97E8-50074638D225}" type="parTrans" cxnId="{40EA3F3C-C6FD-4C0F-AF68-E23900262FFC}">
      <dgm:prSet/>
      <dgm:spPr/>
      <dgm:t>
        <a:bodyPr/>
        <a:lstStyle/>
        <a:p>
          <a:endParaRPr lang="es-EC" b="1"/>
        </a:p>
      </dgm:t>
    </dgm:pt>
    <dgm:pt modelId="{EFA7FFF3-A77E-4E19-9317-CB138F8EDF9A}" type="sibTrans" cxnId="{40EA3F3C-C6FD-4C0F-AF68-E23900262FFC}">
      <dgm:prSet/>
      <dgm:spPr/>
      <dgm:t>
        <a:bodyPr/>
        <a:lstStyle/>
        <a:p>
          <a:endParaRPr lang="es-EC" b="1"/>
        </a:p>
      </dgm:t>
    </dgm:pt>
    <dgm:pt modelId="{F90D8A69-5815-4F31-B15D-3ADE6B483BB1}">
      <dgm:prSet phldrT="[Texto]" custT="1"/>
      <dgm:spPr>
        <a:solidFill>
          <a:schemeClr val="tx2">
            <a:lumMod val="20000"/>
            <a:lumOff val="80000"/>
            <a:alpha val="90000"/>
          </a:schemeClr>
        </a:solidFill>
      </dgm:spPr>
      <dgm:t>
        <a:bodyPr/>
        <a:lstStyle/>
        <a:p>
          <a:r>
            <a:rPr lang="es-EC" sz="1800" b="1" dirty="0" smtClean="0"/>
            <a:t>Alineamiento del personal</a:t>
          </a:r>
          <a:endParaRPr lang="es-EC" sz="1800" b="1" dirty="0"/>
        </a:p>
      </dgm:t>
    </dgm:pt>
    <dgm:pt modelId="{7A1FA202-F508-41E8-89B9-9A7AA9221C39}" type="parTrans" cxnId="{3654BAD6-357C-4AED-90BB-C60D2CE862F3}">
      <dgm:prSet/>
      <dgm:spPr/>
      <dgm:t>
        <a:bodyPr/>
        <a:lstStyle/>
        <a:p>
          <a:endParaRPr lang="es-EC" b="1"/>
        </a:p>
      </dgm:t>
    </dgm:pt>
    <dgm:pt modelId="{B3F6C296-9690-4E59-9481-A51052A290F5}" type="sibTrans" cxnId="{3654BAD6-357C-4AED-90BB-C60D2CE862F3}">
      <dgm:prSet/>
      <dgm:spPr/>
      <dgm:t>
        <a:bodyPr/>
        <a:lstStyle/>
        <a:p>
          <a:endParaRPr lang="es-EC" b="1"/>
        </a:p>
      </dgm:t>
    </dgm:pt>
    <dgm:pt modelId="{A8E56308-F406-4A49-A187-709D49E42AF0}">
      <dgm:prSet phldrT="[Texto]"/>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r>
            <a:rPr lang="es-EC" b="1" dirty="0" smtClean="0"/>
            <a:t> </a:t>
          </a:r>
          <a:endParaRPr lang="es-EC" b="1" dirty="0"/>
        </a:p>
      </dgm:t>
    </dgm:pt>
    <dgm:pt modelId="{6F450394-13BF-4DBE-97F2-6AB8F370DE1C}" type="sibTrans" cxnId="{F1E0469A-DDAA-4973-B8B8-339644867D2F}">
      <dgm:prSet/>
      <dgm:spPr/>
      <dgm:t>
        <a:bodyPr/>
        <a:lstStyle/>
        <a:p>
          <a:endParaRPr lang="es-EC" b="1"/>
        </a:p>
      </dgm:t>
    </dgm:pt>
    <dgm:pt modelId="{4DD9901D-8121-4621-A1FC-2B3ED9DA3BCA}" type="parTrans" cxnId="{F1E0469A-DDAA-4973-B8B8-339644867D2F}">
      <dgm:prSet/>
      <dgm:spPr/>
      <dgm:t>
        <a:bodyPr/>
        <a:lstStyle/>
        <a:p>
          <a:endParaRPr lang="es-EC" b="1"/>
        </a:p>
      </dgm:t>
    </dgm:pt>
    <dgm:pt modelId="{DA0006A8-F5E8-4F53-AC9E-0E15ABC019E8}" type="pres">
      <dgm:prSet presAssocID="{475A3E56-2375-4044-9B69-4A79E2E00783}" presName="Name0" presStyleCnt="0">
        <dgm:presLayoutVars>
          <dgm:chPref val="3"/>
          <dgm:dir/>
          <dgm:animLvl val="lvl"/>
          <dgm:resizeHandles/>
        </dgm:presLayoutVars>
      </dgm:prSet>
      <dgm:spPr/>
      <dgm:t>
        <a:bodyPr/>
        <a:lstStyle/>
        <a:p>
          <a:endParaRPr lang="es-EC"/>
        </a:p>
      </dgm:t>
    </dgm:pt>
    <dgm:pt modelId="{3842EEC3-1BBB-49CE-AE04-FD84CA1BBC1D}" type="pres">
      <dgm:prSet presAssocID="{A8E56308-F406-4A49-A187-709D49E42AF0}" presName="horFlow" presStyleCnt="0"/>
      <dgm:spPr/>
    </dgm:pt>
    <dgm:pt modelId="{88EECD4A-8EAA-4DA1-878F-FAEDC4ED5CF5}" type="pres">
      <dgm:prSet presAssocID="{A8E56308-F406-4A49-A187-709D49E42AF0}" presName="bigChev" presStyleLbl="node1" presStyleIdx="0" presStyleCnt="3" custScaleX="52578" custLinFactX="-18556" custLinFactNeighborX="-100000" custLinFactNeighborY="5949"/>
      <dgm:spPr>
        <a:prstGeom prst="roundRect">
          <a:avLst/>
        </a:prstGeom>
      </dgm:spPr>
      <dgm:t>
        <a:bodyPr/>
        <a:lstStyle/>
        <a:p>
          <a:endParaRPr lang="es-EC"/>
        </a:p>
      </dgm:t>
    </dgm:pt>
    <dgm:pt modelId="{C15CFD51-1E82-4D26-9203-23812FFFF93E}" type="pres">
      <dgm:prSet presAssocID="{46AE4BF6-D858-4E10-AE75-0E1ED8D166AC}" presName="parTrans" presStyleCnt="0"/>
      <dgm:spPr/>
    </dgm:pt>
    <dgm:pt modelId="{311B9597-635D-46CC-9C28-CC80DEFFCD9A}" type="pres">
      <dgm:prSet presAssocID="{01A1F812-C695-491F-B13D-3A264A78C1FE}" presName="node" presStyleLbl="alignAccFollowNode1" presStyleIdx="0" presStyleCnt="6" custLinFactNeighborX="28890" custLinFactNeighborY="-3074">
        <dgm:presLayoutVars>
          <dgm:bulletEnabled val="1"/>
        </dgm:presLayoutVars>
      </dgm:prSet>
      <dgm:spPr/>
      <dgm:t>
        <a:bodyPr/>
        <a:lstStyle/>
        <a:p>
          <a:endParaRPr lang="es-EC"/>
        </a:p>
      </dgm:t>
    </dgm:pt>
    <dgm:pt modelId="{A508B0E4-6D60-4160-9111-BD945A3D5724}" type="pres">
      <dgm:prSet presAssocID="{E2327EB9-91E3-4D18-B1BC-25A07D13EF9D}" presName="sibTrans" presStyleCnt="0"/>
      <dgm:spPr/>
    </dgm:pt>
    <dgm:pt modelId="{901126F5-36D9-471F-AD61-80C566F4656D}" type="pres">
      <dgm:prSet presAssocID="{52D0095F-5C08-4C25-B706-4274E758EF84}" presName="node" presStyleLbl="alignAccFollowNode1" presStyleIdx="1" presStyleCnt="6" custLinFactX="16740" custLinFactNeighborX="100000" custLinFactNeighborY="-3832">
        <dgm:presLayoutVars>
          <dgm:bulletEnabled val="1"/>
        </dgm:presLayoutVars>
      </dgm:prSet>
      <dgm:spPr/>
      <dgm:t>
        <a:bodyPr/>
        <a:lstStyle/>
        <a:p>
          <a:endParaRPr lang="es-EC"/>
        </a:p>
      </dgm:t>
    </dgm:pt>
    <dgm:pt modelId="{137F39CA-380B-478E-B53E-979B07B3F6EC}" type="pres">
      <dgm:prSet presAssocID="{A8E56308-F406-4A49-A187-709D49E42AF0}" presName="vSp" presStyleCnt="0"/>
      <dgm:spPr/>
    </dgm:pt>
    <dgm:pt modelId="{A4A83C9D-0DF9-4B59-AD78-D28AC9299E8F}" type="pres">
      <dgm:prSet presAssocID="{54715419-900F-4C1C-A3E1-BC950F8CEE17}" presName="horFlow" presStyleCnt="0"/>
      <dgm:spPr/>
    </dgm:pt>
    <dgm:pt modelId="{D791BB80-C586-4833-B8D9-C2670EEC423F}" type="pres">
      <dgm:prSet presAssocID="{54715419-900F-4C1C-A3E1-BC950F8CEE17}" presName="bigChev" presStyleLbl="node1" presStyleIdx="1" presStyleCnt="3" custScaleX="53465" custLinFactX="-18269" custLinFactNeighborX="-100000" custLinFactNeighborY="-576"/>
      <dgm:spPr>
        <a:prstGeom prst="roundRect">
          <a:avLst/>
        </a:prstGeom>
      </dgm:spPr>
      <dgm:t>
        <a:bodyPr/>
        <a:lstStyle/>
        <a:p>
          <a:endParaRPr lang="es-EC"/>
        </a:p>
      </dgm:t>
    </dgm:pt>
    <dgm:pt modelId="{BB220AC1-335B-4D03-A17D-41ADE2ED78FF}" type="pres">
      <dgm:prSet presAssocID="{632AA99E-F439-4224-8ED3-98A23D314A33}" presName="parTrans" presStyleCnt="0"/>
      <dgm:spPr/>
    </dgm:pt>
    <dgm:pt modelId="{EE11EEFC-E9C7-4831-81A9-512EC6CE0E19}" type="pres">
      <dgm:prSet presAssocID="{95CF315C-08FC-45CA-B936-B8B104C6B4EA}" presName="node" presStyleLbl="alignAccFollowNode1" presStyleIdx="2" presStyleCnt="6" custScaleX="113459" custScaleY="109522" custLinFactNeighborX="30683" custLinFactNeighborY="-1328">
        <dgm:presLayoutVars>
          <dgm:bulletEnabled val="1"/>
        </dgm:presLayoutVars>
      </dgm:prSet>
      <dgm:spPr/>
      <dgm:t>
        <a:bodyPr/>
        <a:lstStyle/>
        <a:p>
          <a:endParaRPr lang="es-EC"/>
        </a:p>
      </dgm:t>
    </dgm:pt>
    <dgm:pt modelId="{070F30BE-3185-4C1E-B2E0-E7A00F581ED0}" type="pres">
      <dgm:prSet presAssocID="{6D3132A9-5FE3-4835-8B66-A923E870EFD6}" presName="sibTrans" presStyleCnt="0"/>
      <dgm:spPr/>
    </dgm:pt>
    <dgm:pt modelId="{1CD21C2F-A166-42E7-B785-F3BABA772C95}" type="pres">
      <dgm:prSet presAssocID="{AA755F2C-15B2-406A-B827-84E8BBCBE61F}" presName="node" presStyleLbl="alignAccFollowNode1" presStyleIdx="3" presStyleCnt="6" custScaleX="93193" custScaleY="107001" custLinFactX="3948" custLinFactNeighborX="100000" custLinFactNeighborY="970">
        <dgm:presLayoutVars>
          <dgm:bulletEnabled val="1"/>
        </dgm:presLayoutVars>
      </dgm:prSet>
      <dgm:spPr/>
      <dgm:t>
        <a:bodyPr/>
        <a:lstStyle/>
        <a:p>
          <a:endParaRPr lang="es-EC"/>
        </a:p>
      </dgm:t>
    </dgm:pt>
    <dgm:pt modelId="{274602FA-BC9D-480F-81BC-1FC8762748DE}" type="pres">
      <dgm:prSet presAssocID="{54715419-900F-4C1C-A3E1-BC950F8CEE17}" presName="vSp" presStyleCnt="0"/>
      <dgm:spPr/>
    </dgm:pt>
    <dgm:pt modelId="{6781B233-8F0E-422D-AF6B-76F373294942}" type="pres">
      <dgm:prSet presAssocID="{07673CF8-1C0F-4CEA-BD7D-97EE55C5E330}" presName="horFlow" presStyleCnt="0"/>
      <dgm:spPr/>
    </dgm:pt>
    <dgm:pt modelId="{DD9DBB42-F259-4044-9163-BD1102F4DDA0}" type="pres">
      <dgm:prSet presAssocID="{07673CF8-1C0F-4CEA-BD7D-97EE55C5E330}" presName="bigChev" presStyleLbl="node1" presStyleIdx="2" presStyleCnt="3" custScaleX="56096" custLinFactX="-18556" custLinFactNeighborX="-100000" custLinFactNeighborY="-948"/>
      <dgm:spPr>
        <a:prstGeom prst="roundRect">
          <a:avLst/>
        </a:prstGeom>
      </dgm:spPr>
      <dgm:t>
        <a:bodyPr/>
        <a:lstStyle/>
        <a:p>
          <a:endParaRPr lang="es-EC"/>
        </a:p>
      </dgm:t>
    </dgm:pt>
    <dgm:pt modelId="{5B2144A2-0CB2-477D-A985-BF84145BA89E}" type="pres">
      <dgm:prSet presAssocID="{67EB811F-E34B-411D-97E8-50074638D225}" presName="parTrans" presStyleCnt="0"/>
      <dgm:spPr/>
    </dgm:pt>
    <dgm:pt modelId="{9030F16E-8CE4-4FD2-BFDF-4AD5B489862D}" type="pres">
      <dgm:prSet presAssocID="{45FCDC34-310D-44D8-B646-A25B0FCFC532}" presName="node" presStyleLbl="alignAccFollowNode1" presStyleIdx="4" presStyleCnt="6" custScaleX="113909" custScaleY="116693" custLinFactNeighborX="44994" custLinFactNeighborY="0">
        <dgm:presLayoutVars>
          <dgm:bulletEnabled val="1"/>
        </dgm:presLayoutVars>
      </dgm:prSet>
      <dgm:spPr/>
      <dgm:t>
        <a:bodyPr/>
        <a:lstStyle/>
        <a:p>
          <a:endParaRPr lang="es-EC"/>
        </a:p>
      </dgm:t>
    </dgm:pt>
    <dgm:pt modelId="{DC9E0DDE-965C-4F19-83DF-6C1E468109CA}" type="pres">
      <dgm:prSet presAssocID="{EFA7FFF3-A77E-4E19-9317-CB138F8EDF9A}" presName="sibTrans" presStyleCnt="0"/>
      <dgm:spPr/>
    </dgm:pt>
    <dgm:pt modelId="{6A7E5160-DB84-47FC-8CBA-72AAD59C616C}" type="pres">
      <dgm:prSet presAssocID="{F90D8A69-5815-4F31-B15D-3ADE6B483BB1}" presName="node" presStyleLbl="alignAccFollowNode1" presStyleIdx="5" presStyleCnt="6" custLinFactX="1056" custLinFactNeighborX="100000" custLinFactNeighborY="-1914">
        <dgm:presLayoutVars>
          <dgm:bulletEnabled val="1"/>
        </dgm:presLayoutVars>
      </dgm:prSet>
      <dgm:spPr/>
      <dgm:t>
        <a:bodyPr/>
        <a:lstStyle/>
        <a:p>
          <a:endParaRPr lang="es-EC"/>
        </a:p>
      </dgm:t>
    </dgm:pt>
  </dgm:ptLst>
  <dgm:cxnLst>
    <dgm:cxn modelId="{68D27D2A-12EC-4C74-A9B7-949B8369AD19}" type="presOf" srcId="{45FCDC34-310D-44D8-B646-A25B0FCFC532}" destId="{9030F16E-8CE4-4FD2-BFDF-4AD5B489862D}" srcOrd="0" destOrd="0" presId="urn:microsoft.com/office/officeart/2005/8/layout/lProcess3"/>
    <dgm:cxn modelId="{D6277C28-EFAA-419D-B2BD-11FB50531DD3}" srcId="{54715419-900F-4C1C-A3E1-BC950F8CEE17}" destId="{95CF315C-08FC-45CA-B936-B8B104C6B4EA}" srcOrd="0" destOrd="0" parTransId="{632AA99E-F439-4224-8ED3-98A23D314A33}" sibTransId="{6D3132A9-5FE3-4835-8B66-A923E870EFD6}"/>
    <dgm:cxn modelId="{40EA3F3C-C6FD-4C0F-AF68-E23900262FFC}" srcId="{07673CF8-1C0F-4CEA-BD7D-97EE55C5E330}" destId="{45FCDC34-310D-44D8-B646-A25B0FCFC532}" srcOrd="0" destOrd="0" parTransId="{67EB811F-E34B-411D-97E8-50074638D225}" sibTransId="{EFA7FFF3-A77E-4E19-9317-CB138F8EDF9A}"/>
    <dgm:cxn modelId="{8BADB699-161A-4E94-8D94-108B04520154}" srcId="{475A3E56-2375-4044-9B69-4A79E2E00783}" destId="{54715419-900F-4C1C-A3E1-BC950F8CEE17}" srcOrd="1" destOrd="0" parTransId="{A0CFECDB-1D84-4349-A383-D15CFA879647}" sibTransId="{7A06A4A8-7793-4530-B6F6-93A347AFF3D1}"/>
    <dgm:cxn modelId="{B65AA34D-C854-46C0-97B7-716CBFB92EEA}" srcId="{A8E56308-F406-4A49-A187-709D49E42AF0}" destId="{01A1F812-C695-491F-B13D-3A264A78C1FE}" srcOrd="0" destOrd="0" parTransId="{46AE4BF6-D858-4E10-AE75-0E1ED8D166AC}" sibTransId="{E2327EB9-91E3-4D18-B1BC-25A07D13EF9D}"/>
    <dgm:cxn modelId="{69F25657-F877-4C51-BEC8-CE5EF17C5775}" type="presOf" srcId="{F90D8A69-5815-4F31-B15D-3ADE6B483BB1}" destId="{6A7E5160-DB84-47FC-8CBA-72AAD59C616C}" srcOrd="0" destOrd="0" presId="urn:microsoft.com/office/officeart/2005/8/layout/lProcess3"/>
    <dgm:cxn modelId="{3654BAD6-357C-4AED-90BB-C60D2CE862F3}" srcId="{07673CF8-1C0F-4CEA-BD7D-97EE55C5E330}" destId="{F90D8A69-5815-4F31-B15D-3ADE6B483BB1}" srcOrd="1" destOrd="0" parTransId="{7A1FA202-F508-41E8-89B9-9A7AA9221C39}" sibTransId="{B3F6C296-9690-4E59-9481-A51052A290F5}"/>
    <dgm:cxn modelId="{6816DFF5-35BF-4A9B-AE0D-A2DA16E07E2C}" srcId="{A8E56308-F406-4A49-A187-709D49E42AF0}" destId="{52D0095F-5C08-4C25-B706-4274E758EF84}" srcOrd="1" destOrd="0" parTransId="{BDCFFC0C-ECA9-4AC9-A4F2-8FCDD7E73D0B}" sibTransId="{E4E5A7C1-24C8-4474-932E-293EEEF20B92}"/>
    <dgm:cxn modelId="{D58DF0DC-A0CF-401C-BCC9-94E8CFCDF19B}" type="presOf" srcId="{54715419-900F-4C1C-A3E1-BC950F8CEE17}" destId="{D791BB80-C586-4833-B8D9-C2670EEC423F}" srcOrd="0" destOrd="0" presId="urn:microsoft.com/office/officeart/2005/8/layout/lProcess3"/>
    <dgm:cxn modelId="{9AB537C0-2844-40D3-A24F-EE749F570DDD}" srcId="{475A3E56-2375-4044-9B69-4A79E2E00783}" destId="{07673CF8-1C0F-4CEA-BD7D-97EE55C5E330}" srcOrd="2" destOrd="0" parTransId="{EEAE3673-21EC-453C-A423-B548B64F7918}" sibTransId="{097D7863-8B66-446E-97F4-E4CC09980DDC}"/>
    <dgm:cxn modelId="{37A207B0-6132-4DE8-81AE-2556A11C0F9C}" srcId="{54715419-900F-4C1C-A3E1-BC950F8CEE17}" destId="{AA755F2C-15B2-406A-B827-84E8BBCBE61F}" srcOrd="1" destOrd="0" parTransId="{A4B752DD-2F83-4D82-8FA3-5FB1E85609D0}" sibTransId="{143FE520-6575-4B66-AD32-64C5F499EDDB}"/>
    <dgm:cxn modelId="{3185F494-3273-4213-90F8-FB47DC63A19D}" type="presOf" srcId="{95CF315C-08FC-45CA-B936-B8B104C6B4EA}" destId="{EE11EEFC-E9C7-4831-81A9-512EC6CE0E19}" srcOrd="0" destOrd="0" presId="urn:microsoft.com/office/officeart/2005/8/layout/lProcess3"/>
    <dgm:cxn modelId="{F21DD52C-8E16-484C-BEC4-93107B9B46F6}" type="presOf" srcId="{07673CF8-1C0F-4CEA-BD7D-97EE55C5E330}" destId="{DD9DBB42-F259-4044-9163-BD1102F4DDA0}" srcOrd="0" destOrd="0" presId="urn:microsoft.com/office/officeart/2005/8/layout/lProcess3"/>
    <dgm:cxn modelId="{C8BBB3CC-1041-476C-B752-90691C675013}" type="presOf" srcId="{475A3E56-2375-4044-9B69-4A79E2E00783}" destId="{DA0006A8-F5E8-4F53-AC9E-0E15ABC019E8}" srcOrd="0" destOrd="0" presId="urn:microsoft.com/office/officeart/2005/8/layout/lProcess3"/>
    <dgm:cxn modelId="{D958EB59-452E-4715-AD58-54D21DF577F1}" type="presOf" srcId="{A8E56308-F406-4A49-A187-709D49E42AF0}" destId="{88EECD4A-8EAA-4DA1-878F-FAEDC4ED5CF5}" srcOrd="0" destOrd="0" presId="urn:microsoft.com/office/officeart/2005/8/layout/lProcess3"/>
    <dgm:cxn modelId="{B26D5BF6-9595-456F-9E1E-1AE469880563}" type="presOf" srcId="{01A1F812-C695-491F-B13D-3A264A78C1FE}" destId="{311B9597-635D-46CC-9C28-CC80DEFFCD9A}" srcOrd="0" destOrd="0" presId="urn:microsoft.com/office/officeart/2005/8/layout/lProcess3"/>
    <dgm:cxn modelId="{D2697FC3-FD9C-4BF5-A437-8A2E549EA11D}" type="presOf" srcId="{AA755F2C-15B2-406A-B827-84E8BBCBE61F}" destId="{1CD21C2F-A166-42E7-B785-F3BABA772C95}" srcOrd="0" destOrd="0" presId="urn:microsoft.com/office/officeart/2005/8/layout/lProcess3"/>
    <dgm:cxn modelId="{FFD2F43A-0F9D-4C0E-A4D9-735E268EBFA0}" type="presOf" srcId="{52D0095F-5C08-4C25-B706-4274E758EF84}" destId="{901126F5-36D9-471F-AD61-80C566F4656D}" srcOrd="0" destOrd="0" presId="urn:microsoft.com/office/officeart/2005/8/layout/lProcess3"/>
    <dgm:cxn modelId="{F1E0469A-DDAA-4973-B8B8-339644867D2F}" srcId="{475A3E56-2375-4044-9B69-4A79E2E00783}" destId="{A8E56308-F406-4A49-A187-709D49E42AF0}" srcOrd="0" destOrd="0" parTransId="{4DD9901D-8121-4621-A1FC-2B3ED9DA3BCA}" sibTransId="{6F450394-13BF-4DBE-97F2-6AB8F370DE1C}"/>
    <dgm:cxn modelId="{94F013C7-6F51-4751-9E74-7C1F7B0E91B7}" type="presParOf" srcId="{DA0006A8-F5E8-4F53-AC9E-0E15ABC019E8}" destId="{3842EEC3-1BBB-49CE-AE04-FD84CA1BBC1D}" srcOrd="0" destOrd="0" presId="urn:microsoft.com/office/officeart/2005/8/layout/lProcess3"/>
    <dgm:cxn modelId="{DCF712D4-7C9C-4C81-BFFE-0312402CE127}" type="presParOf" srcId="{3842EEC3-1BBB-49CE-AE04-FD84CA1BBC1D}" destId="{88EECD4A-8EAA-4DA1-878F-FAEDC4ED5CF5}" srcOrd="0" destOrd="0" presId="urn:microsoft.com/office/officeart/2005/8/layout/lProcess3"/>
    <dgm:cxn modelId="{25975B2E-6E3B-49B2-9894-A44EB105540F}" type="presParOf" srcId="{3842EEC3-1BBB-49CE-AE04-FD84CA1BBC1D}" destId="{C15CFD51-1E82-4D26-9203-23812FFFF93E}" srcOrd="1" destOrd="0" presId="urn:microsoft.com/office/officeart/2005/8/layout/lProcess3"/>
    <dgm:cxn modelId="{68C77118-8E79-41E0-99D4-D8AEF8E4D2A0}" type="presParOf" srcId="{3842EEC3-1BBB-49CE-AE04-FD84CA1BBC1D}" destId="{311B9597-635D-46CC-9C28-CC80DEFFCD9A}" srcOrd="2" destOrd="0" presId="urn:microsoft.com/office/officeart/2005/8/layout/lProcess3"/>
    <dgm:cxn modelId="{20BB7E11-7CEC-454B-9077-91CF43D4C1E9}" type="presParOf" srcId="{3842EEC3-1BBB-49CE-AE04-FD84CA1BBC1D}" destId="{A508B0E4-6D60-4160-9111-BD945A3D5724}" srcOrd="3" destOrd="0" presId="urn:microsoft.com/office/officeart/2005/8/layout/lProcess3"/>
    <dgm:cxn modelId="{1BC4364C-DCD1-42FF-A36E-803156496CA9}" type="presParOf" srcId="{3842EEC3-1BBB-49CE-AE04-FD84CA1BBC1D}" destId="{901126F5-36D9-471F-AD61-80C566F4656D}" srcOrd="4" destOrd="0" presId="urn:microsoft.com/office/officeart/2005/8/layout/lProcess3"/>
    <dgm:cxn modelId="{6A882FDC-8BCE-47AC-8DDA-CFEB9B9A9B8C}" type="presParOf" srcId="{DA0006A8-F5E8-4F53-AC9E-0E15ABC019E8}" destId="{137F39CA-380B-478E-B53E-979B07B3F6EC}" srcOrd="1" destOrd="0" presId="urn:microsoft.com/office/officeart/2005/8/layout/lProcess3"/>
    <dgm:cxn modelId="{6C968465-BE8E-40BB-925A-77460136A234}" type="presParOf" srcId="{DA0006A8-F5E8-4F53-AC9E-0E15ABC019E8}" destId="{A4A83C9D-0DF9-4B59-AD78-D28AC9299E8F}" srcOrd="2" destOrd="0" presId="urn:microsoft.com/office/officeart/2005/8/layout/lProcess3"/>
    <dgm:cxn modelId="{F0225F36-400E-4B36-B5F2-F84DA0D02BA2}" type="presParOf" srcId="{A4A83C9D-0DF9-4B59-AD78-D28AC9299E8F}" destId="{D791BB80-C586-4833-B8D9-C2670EEC423F}" srcOrd="0" destOrd="0" presId="urn:microsoft.com/office/officeart/2005/8/layout/lProcess3"/>
    <dgm:cxn modelId="{576CA6DB-A6D1-408E-A7F1-A46DB7BF1E42}" type="presParOf" srcId="{A4A83C9D-0DF9-4B59-AD78-D28AC9299E8F}" destId="{BB220AC1-335B-4D03-A17D-41ADE2ED78FF}" srcOrd="1" destOrd="0" presId="urn:microsoft.com/office/officeart/2005/8/layout/lProcess3"/>
    <dgm:cxn modelId="{1E77C496-55A4-4807-A4FA-47FB39E5E5C8}" type="presParOf" srcId="{A4A83C9D-0DF9-4B59-AD78-D28AC9299E8F}" destId="{EE11EEFC-E9C7-4831-81A9-512EC6CE0E19}" srcOrd="2" destOrd="0" presId="urn:microsoft.com/office/officeart/2005/8/layout/lProcess3"/>
    <dgm:cxn modelId="{65B35B85-75FC-4DD0-83B5-8592B48614D4}" type="presParOf" srcId="{A4A83C9D-0DF9-4B59-AD78-D28AC9299E8F}" destId="{070F30BE-3185-4C1E-B2E0-E7A00F581ED0}" srcOrd="3" destOrd="0" presId="urn:microsoft.com/office/officeart/2005/8/layout/lProcess3"/>
    <dgm:cxn modelId="{1846ABA9-F978-4ABE-BE7F-92384EA6C956}" type="presParOf" srcId="{A4A83C9D-0DF9-4B59-AD78-D28AC9299E8F}" destId="{1CD21C2F-A166-42E7-B785-F3BABA772C95}" srcOrd="4" destOrd="0" presId="urn:microsoft.com/office/officeart/2005/8/layout/lProcess3"/>
    <dgm:cxn modelId="{FEE147A5-34C0-4A87-B587-C37891E1DE94}" type="presParOf" srcId="{DA0006A8-F5E8-4F53-AC9E-0E15ABC019E8}" destId="{274602FA-BC9D-480F-81BC-1FC8762748DE}" srcOrd="3" destOrd="0" presId="urn:microsoft.com/office/officeart/2005/8/layout/lProcess3"/>
    <dgm:cxn modelId="{A75435EE-74EF-4EAB-BBE9-F296AC34F611}" type="presParOf" srcId="{DA0006A8-F5E8-4F53-AC9E-0E15ABC019E8}" destId="{6781B233-8F0E-422D-AF6B-76F373294942}" srcOrd="4" destOrd="0" presId="urn:microsoft.com/office/officeart/2005/8/layout/lProcess3"/>
    <dgm:cxn modelId="{F3FAB470-42CC-4C21-9420-C1FCA8AC8EEE}" type="presParOf" srcId="{6781B233-8F0E-422D-AF6B-76F373294942}" destId="{DD9DBB42-F259-4044-9163-BD1102F4DDA0}" srcOrd="0" destOrd="0" presId="urn:microsoft.com/office/officeart/2005/8/layout/lProcess3"/>
    <dgm:cxn modelId="{DE485518-E331-4B22-BD3C-0FFDA72A2994}" type="presParOf" srcId="{6781B233-8F0E-422D-AF6B-76F373294942}" destId="{5B2144A2-0CB2-477D-A985-BF84145BA89E}" srcOrd="1" destOrd="0" presId="urn:microsoft.com/office/officeart/2005/8/layout/lProcess3"/>
    <dgm:cxn modelId="{F8053988-554E-4BB5-8659-7E4751ACA46D}" type="presParOf" srcId="{6781B233-8F0E-422D-AF6B-76F373294942}" destId="{9030F16E-8CE4-4FD2-BFDF-4AD5B489862D}" srcOrd="2" destOrd="0" presId="urn:microsoft.com/office/officeart/2005/8/layout/lProcess3"/>
    <dgm:cxn modelId="{1E7DD528-AECB-49C1-A564-32964C5DA607}" type="presParOf" srcId="{6781B233-8F0E-422D-AF6B-76F373294942}" destId="{DC9E0DDE-965C-4F19-83DF-6C1E468109CA}" srcOrd="3" destOrd="0" presId="urn:microsoft.com/office/officeart/2005/8/layout/lProcess3"/>
    <dgm:cxn modelId="{385B4DAF-BFD6-4DB0-AA3E-F5DB95B63970}" type="presParOf" srcId="{6781B233-8F0E-422D-AF6B-76F373294942}" destId="{6A7E5160-DB84-47FC-8CBA-72AAD59C616C}"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5A3E56-2375-4044-9B69-4A79E2E007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01A1F812-C695-491F-B13D-3A264A78C1FE}">
      <dgm:prSet phldrT="[Texto]"/>
      <dgm:spPr>
        <a:solidFill>
          <a:schemeClr val="accent4">
            <a:lumMod val="75000"/>
            <a:alpha val="90000"/>
          </a:schemeClr>
        </a:solidFill>
      </dgm:spPr>
      <dgm:t>
        <a:bodyPr/>
        <a:lstStyle/>
        <a:p>
          <a:r>
            <a:rPr lang="es-EC" b="1" dirty="0" smtClean="0">
              <a:solidFill>
                <a:schemeClr val="bg1"/>
              </a:solidFill>
            </a:rPr>
            <a:t>Oferta de servicios</a:t>
          </a:r>
          <a:endParaRPr lang="es-EC" b="1" dirty="0">
            <a:solidFill>
              <a:schemeClr val="bg1"/>
            </a:solidFill>
          </a:endParaRPr>
        </a:p>
      </dgm:t>
    </dgm:pt>
    <dgm:pt modelId="{46AE4BF6-D858-4E10-AE75-0E1ED8D166AC}" type="parTrans" cxnId="{B65AA34D-C854-46C0-97B7-716CBFB92EEA}">
      <dgm:prSet/>
      <dgm:spPr/>
      <dgm:t>
        <a:bodyPr/>
        <a:lstStyle/>
        <a:p>
          <a:endParaRPr lang="es-EC"/>
        </a:p>
      </dgm:t>
    </dgm:pt>
    <dgm:pt modelId="{E2327EB9-91E3-4D18-B1BC-25A07D13EF9D}" type="sibTrans" cxnId="{B65AA34D-C854-46C0-97B7-716CBFB92EEA}">
      <dgm:prSet/>
      <dgm:spPr/>
      <dgm:t>
        <a:bodyPr/>
        <a:lstStyle/>
        <a:p>
          <a:endParaRPr lang="es-EC"/>
        </a:p>
      </dgm:t>
    </dgm:pt>
    <dgm:pt modelId="{52D0095F-5C08-4C25-B706-4274E758EF84}">
      <dgm:prSet phldrT="[Texto]"/>
      <dgm:spPr/>
      <dgm:t>
        <a:bodyPr/>
        <a:lstStyle/>
        <a:p>
          <a:pPr algn="l"/>
          <a:r>
            <a:rPr lang="es-EC" b="1" dirty="0" smtClean="0"/>
            <a:t>- </a:t>
          </a:r>
          <a:r>
            <a:rPr lang="es-EC" b="1" dirty="0" smtClean="0"/>
            <a:t>Instituciones públicas</a:t>
          </a:r>
          <a:endParaRPr lang="es-EC" b="1" dirty="0" smtClean="0"/>
        </a:p>
        <a:p>
          <a:pPr algn="l"/>
          <a:r>
            <a:rPr lang="es-EC" b="1" dirty="0" smtClean="0"/>
            <a:t>- Pymes</a:t>
          </a:r>
          <a:endParaRPr lang="es-EC" b="1" dirty="0"/>
        </a:p>
      </dgm:t>
    </dgm:pt>
    <dgm:pt modelId="{BDCFFC0C-ECA9-4AC9-A4F2-8FCDD7E73D0B}" type="parTrans" cxnId="{6816DFF5-35BF-4A9B-AE0D-A2DA16E07E2C}">
      <dgm:prSet/>
      <dgm:spPr/>
      <dgm:t>
        <a:bodyPr/>
        <a:lstStyle/>
        <a:p>
          <a:endParaRPr lang="es-EC"/>
        </a:p>
      </dgm:t>
    </dgm:pt>
    <dgm:pt modelId="{E4E5A7C1-24C8-4474-932E-293EEEF20B92}" type="sibTrans" cxnId="{6816DFF5-35BF-4A9B-AE0D-A2DA16E07E2C}">
      <dgm:prSet/>
      <dgm:spPr/>
      <dgm:t>
        <a:bodyPr/>
        <a:lstStyle/>
        <a:p>
          <a:endParaRPr lang="es-EC"/>
        </a:p>
      </dgm:t>
    </dgm:pt>
    <dgm:pt modelId="{54715419-900F-4C1C-A3E1-BC950F8CEE17}">
      <dgm:prSet phldrT="[Texto]"/>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r>
            <a:rPr lang="es-EC" dirty="0" smtClean="0"/>
            <a:t> </a:t>
          </a:r>
          <a:endParaRPr lang="es-EC" dirty="0"/>
        </a:p>
      </dgm:t>
    </dgm:pt>
    <dgm:pt modelId="{A0CFECDB-1D84-4349-A383-D15CFA879647}" type="parTrans" cxnId="{8BADB699-161A-4E94-8D94-108B04520154}">
      <dgm:prSet/>
      <dgm:spPr/>
      <dgm:t>
        <a:bodyPr/>
        <a:lstStyle/>
        <a:p>
          <a:endParaRPr lang="es-EC"/>
        </a:p>
      </dgm:t>
    </dgm:pt>
    <dgm:pt modelId="{7A06A4A8-7793-4530-B6F6-93A347AFF3D1}" type="sibTrans" cxnId="{8BADB699-161A-4E94-8D94-108B04520154}">
      <dgm:prSet/>
      <dgm:spPr/>
      <dgm:t>
        <a:bodyPr/>
        <a:lstStyle/>
        <a:p>
          <a:endParaRPr lang="es-EC"/>
        </a:p>
      </dgm:t>
    </dgm:pt>
    <dgm:pt modelId="{95CF315C-08FC-45CA-B936-B8B104C6B4EA}">
      <dgm:prSet phldrT="[Texto]"/>
      <dgm:spPr>
        <a:solidFill>
          <a:schemeClr val="accent5">
            <a:lumMod val="75000"/>
            <a:alpha val="90000"/>
          </a:schemeClr>
        </a:solidFill>
      </dgm:spPr>
      <dgm:t>
        <a:bodyPr/>
        <a:lstStyle/>
        <a:p>
          <a:pPr algn="l"/>
          <a:r>
            <a:rPr lang="es-EC" b="1" dirty="0" smtClean="0">
              <a:solidFill>
                <a:schemeClr val="bg1"/>
              </a:solidFill>
            </a:rPr>
            <a:t>Actualización permanente del tablero de comando</a:t>
          </a:r>
          <a:endParaRPr lang="es-EC" b="1" dirty="0">
            <a:solidFill>
              <a:schemeClr val="bg1"/>
            </a:solidFill>
          </a:endParaRPr>
        </a:p>
      </dgm:t>
    </dgm:pt>
    <dgm:pt modelId="{632AA99E-F439-4224-8ED3-98A23D314A33}" type="parTrans" cxnId="{D6277C28-EFAA-419D-B2BD-11FB50531DD3}">
      <dgm:prSet/>
      <dgm:spPr/>
      <dgm:t>
        <a:bodyPr/>
        <a:lstStyle/>
        <a:p>
          <a:endParaRPr lang="es-EC"/>
        </a:p>
      </dgm:t>
    </dgm:pt>
    <dgm:pt modelId="{6D3132A9-5FE3-4835-8B66-A923E870EFD6}" type="sibTrans" cxnId="{D6277C28-EFAA-419D-B2BD-11FB50531DD3}">
      <dgm:prSet/>
      <dgm:spPr/>
      <dgm:t>
        <a:bodyPr/>
        <a:lstStyle/>
        <a:p>
          <a:endParaRPr lang="es-EC"/>
        </a:p>
      </dgm:t>
    </dgm:pt>
    <dgm:pt modelId="{AA755F2C-15B2-406A-B827-84E8BBCBE61F}">
      <dgm:prSet phldrT="[Texto]"/>
      <dgm:spPr>
        <a:solidFill>
          <a:schemeClr val="accent5">
            <a:lumMod val="20000"/>
            <a:lumOff val="80000"/>
            <a:alpha val="90000"/>
          </a:schemeClr>
        </a:solidFill>
      </dgm:spPr>
      <dgm:t>
        <a:bodyPr/>
        <a:lstStyle/>
        <a:p>
          <a:r>
            <a:rPr lang="es-EC" b="1" dirty="0" smtClean="0"/>
            <a:t>Toma de decisiones gerenciales</a:t>
          </a:r>
          <a:endParaRPr lang="es-EC" b="1" dirty="0"/>
        </a:p>
      </dgm:t>
    </dgm:pt>
    <dgm:pt modelId="{A4B752DD-2F83-4D82-8FA3-5FB1E85609D0}" type="parTrans" cxnId="{37A207B0-6132-4DE8-81AE-2556A11C0F9C}">
      <dgm:prSet/>
      <dgm:spPr/>
      <dgm:t>
        <a:bodyPr/>
        <a:lstStyle/>
        <a:p>
          <a:endParaRPr lang="es-EC"/>
        </a:p>
      </dgm:t>
    </dgm:pt>
    <dgm:pt modelId="{143FE520-6575-4B66-AD32-64C5F499EDDB}" type="sibTrans" cxnId="{37A207B0-6132-4DE8-81AE-2556A11C0F9C}">
      <dgm:prSet/>
      <dgm:spPr/>
      <dgm:t>
        <a:bodyPr/>
        <a:lstStyle/>
        <a:p>
          <a:endParaRPr lang="es-EC"/>
        </a:p>
      </dgm:t>
    </dgm:pt>
    <dgm:pt modelId="{07673CF8-1C0F-4CEA-BD7D-97EE55C5E330}">
      <dgm:prSet phldrT="[Texto]"/>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r>
            <a:rPr lang="es-EC" dirty="0" smtClean="0"/>
            <a:t> </a:t>
          </a:r>
          <a:endParaRPr lang="es-EC" dirty="0"/>
        </a:p>
      </dgm:t>
    </dgm:pt>
    <dgm:pt modelId="{EEAE3673-21EC-453C-A423-B548B64F7918}" type="parTrans" cxnId="{9AB537C0-2844-40D3-A24F-EE749F570DDD}">
      <dgm:prSet/>
      <dgm:spPr/>
      <dgm:t>
        <a:bodyPr/>
        <a:lstStyle/>
        <a:p>
          <a:endParaRPr lang="es-EC"/>
        </a:p>
      </dgm:t>
    </dgm:pt>
    <dgm:pt modelId="{097D7863-8B66-446E-97F4-E4CC09980DDC}" type="sibTrans" cxnId="{9AB537C0-2844-40D3-A24F-EE749F570DDD}">
      <dgm:prSet/>
      <dgm:spPr/>
      <dgm:t>
        <a:bodyPr/>
        <a:lstStyle/>
        <a:p>
          <a:endParaRPr lang="es-EC"/>
        </a:p>
      </dgm:t>
    </dgm:pt>
    <dgm:pt modelId="{45FCDC34-310D-44D8-B646-A25B0FCFC532}">
      <dgm:prSet phldrT="[Texto]"/>
      <dgm:spPr>
        <a:solidFill>
          <a:schemeClr val="accent1">
            <a:lumMod val="75000"/>
            <a:alpha val="90000"/>
          </a:schemeClr>
        </a:solidFill>
      </dgm:spPr>
      <dgm:t>
        <a:bodyPr/>
        <a:lstStyle/>
        <a:p>
          <a:r>
            <a:rPr lang="es-EC" b="1" dirty="0" smtClean="0">
              <a:solidFill>
                <a:schemeClr val="bg1"/>
              </a:solidFill>
            </a:rPr>
            <a:t>Implementar los proyectos sugeridos</a:t>
          </a:r>
          <a:endParaRPr lang="es-EC" b="1" dirty="0">
            <a:solidFill>
              <a:schemeClr val="bg1"/>
            </a:solidFill>
          </a:endParaRPr>
        </a:p>
      </dgm:t>
    </dgm:pt>
    <dgm:pt modelId="{67EB811F-E34B-411D-97E8-50074638D225}" type="parTrans" cxnId="{40EA3F3C-C6FD-4C0F-AF68-E23900262FFC}">
      <dgm:prSet/>
      <dgm:spPr/>
      <dgm:t>
        <a:bodyPr/>
        <a:lstStyle/>
        <a:p>
          <a:endParaRPr lang="es-EC"/>
        </a:p>
      </dgm:t>
    </dgm:pt>
    <dgm:pt modelId="{EFA7FFF3-A77E-4E19-9317-CB138F8EDF9A}" type="sibTrans" cxnId="{40EA3F3C-C6FD-4C0F-AF68-E23900262FFC}">
      <dgm:prSet/>
      <dgm:spPr/>
      <dgm:t>
        <a:bodyPr/>
        <a:lstStyle/>
        <a:p>
          <a:endParaRPr lang="es-EC"/>
        </a:p>
      </dgm:t>
    </dgm:pt>
    <dgm:pt modelId="{F90D8A69-5815-4F31-B15D-3ADE6B483BB1}">
      <dgm:prSet phldrT="[Texto]"/>
      <dgm:spPr>
        <a:solidFill>
          <a:schemeClr val="tx2">
            <a:lumMod val="20000"/>
            <a:lumOff val="80000"/>
            <a:alpha val="90000"/>
          </a:schemeClr>
        </a:solidFill>
      </dgm:spPr>
      <dgm:t>
        <a:bodyPr/>
        <a:lstStyle/>
        <a:p>
          <a:r>
            <a:rPr lang="es-EC" b="1" dirty="0" smtClean="0"/>
            <a:t>Apalancar el crecimiento de la empresa y su rentabilidad</a:t>
          </a:r>
          <a:endParaRPr lang="es-EC" b="1" dirty="0"/>
        </a:p>
      </dgm:t>
    </dgm:pt>
    <dgm:pt modelId="{7A1FA202-F508-41E8-89B9-9A7AA9221C39}" type="parTrans" cxnId="{3654BAD6-357C-4AED-90BB-C60D2CE862F3}">
      <dgm:prSet/>
      <dgm:spPr/>
      <dgm:t>
        <a:bodyPr/>
        <a:lstStyle/>
        <a:p>
          <a:endParaRPr lang="es-EC"/>
        </a:p>
      </dgm:t>
    </dgm:pt>
    <dgm:pt modelId="{B3F6C296-9690-4E59-9481-A51052A290F5}" type="sibTrans" cxnId="{3654BAD6-357C-4AED-90BB-C60D2CE862F3}">
      <dgm:prSet/>
      <dgm:spPr/>
      <dgm:t>
        <a:bodyPr/>
        <a:lstStyle/>
        <a:p>
          <a:endParaRPr lang="es-EC"/>
        </a:p>
      </dgm:t>
    </dgm:pt>
    <dgm:pt modelId="{A8E56308-F406-4A49-A187-709D49E42AF0}">
      <dgm:prSet phldrT="[Texto]"/>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r>
            <a:rPr lang="es-EC" dirty="0" smtClean="0"/>
            <a:t> </a:t>
          </a:r>
          <a:endParaRPr lang="es-EC" dirty="0"/>
        </a:p>
      </dgm:t>
    </dgm:pt>
    <dgm:pt modelId="{6F450394-13BF-4DBE-97F2-6AB8F370DE1C}" type="sibTrans" cxnId="{F1E0469A-DDAA-4973-B8B8-339644867D2F}">
      <dgm:prSet/>
      <dgm:spPr/>
      <dgm:t>
        <a:bodyPr/>
        <a:lstStyle/>
        <a:p>
          <a:endParaRPr lang="es-EC"/>
        </a:p>
      </dgm:t>
    </dgm:pt>
    <dgm:pt modelId="{4DD9901D-8121-4621-A1FC-2B3ED9DA3BCA}" type="parTrans" cxnId="{F1E0469A-DDAA-4973-B8B8-339644867D2F}">
      <dgm:prSet/>
      <dgm:spPr/>
      <dgm:t>
        <a:bodyPr/>
        <a:lstStyle/>
        <a:p>
          <a:endParaRPr lang="es-EC"/>
        </a:p>
      </dgm:t>
    </dgm:pt>
    <dgm:pt modelId="{DA0006A8-F5E8-4F53-AC9E-0E15ABC019E8}" type="pres">
      <dgm:prSet presAssocID="{475A3E56-2375-4044-9B69-4A79E2E00783}" presName="Name0" presStyleCnt="0">
        <dgm:presLayoutVars>
          <dgm:chPref val="3"/>
          <dgm:dir/>
          <dgm:animLvl val="lvl"/>
          <dgm:resizeHandles/>
        </dgm:presLayoutVars>
      </dgm:prSet>
      <dgm:spPr/>
      <dgm:t>
        <a:bodyPr/>
        <a:lstStyle/>
        <a:p>
          <a:endParaRPr lang="es-EC"/>
        </a:p>
      </dgm:t>
    </dgm:pt>
    <dgm:pt modelId="{3842EEC3-1BBB-49CE-AE04-FD84CA1BBC1D}" type="pres">
      <dgm:prSet presAssocID="{A8E56308-F406-4A49-A187-709D49E42AF0}" presName="horFlow" presStyleCnt="0"/>
      <dgm:spPr/>
    </dgm:pt>
    <dgm:pt modelId="{88EECD4A-8EAA-4DA1-878F-FAEDC4ED5CF5}" type="pres">
      <dgm:prSet presAssocID="{A8E56308-F406-4A49-A187-709D49E42AF0}" presName="bigChev" presStyleLbl="node1" presStyleIdx="0" presStyleCnt="3" custScaleX="52578" custLinFactX="-10605" custLinFactNeighborX="-100000" custLinFactNeighborY="5192"/>
      <dgm:spPr>
        <a:prstGeom prst="roundRect">
          <a:avLst/>
        </a:prstGeom>
      </dgm:spPr>
      <dgm:t>
        <a:bodyPr/>
        <a:lstStyle/>
        <a:p>
          <a:endParaRPr lang="es-EC"/>
        </a:p>
      </dgm:t>
    </dgm:pt>
    <dgm:pt modelId="{C15CFD51-1E82-4D26-9203-23812FFFF93E}" type="pres">
      <dgm:prSet presAssocID="{46AE4BF6-D858-4E10-AE75-0E1ED8D166AC}" presName="parTrans" presStyleCnt="0"/>
      <dgm:spPr/>
    </dgm:pt>
    <dgm:pt modelId="{311B9597-635D-46CC-9C28-CC80DEFFCD9A}" type="pres">
      <dgm:prSet presAssocID="{01A1F812-C695-491F-B13D-3A264A78C1FE}" presName="node" presStyleLbl="alignAccFollowNode1" presStyleIdx="0" presStyleCnt="6" custLinFactNeighborX="65115" custLinFactNeighborY="-3986">
        <dgm:presLayoutVars>
          <dgm:bulletEnabled val="1"/>
        </dgm:presLayoutVars>
      </dgm:prSet>
      <dgm:spPr/>
      <dgm:t>
        <a:bodyPr/>
        <a:lstStyle/>
        <a:p>
          <a:endParaRPr lang="es-EC"/>
        </a:p>
      </dgm:t>
    </dgm:pt>
    <dgm:pt modelId="{A508B0E4-6D60-4160-9111-BD945A3D5724}" type="pres">
      <dgm:prSet presAssocID="{E2327EB9-91E3-4D18-B1BC-25A07D13EF9D}" presName="sibTrans" presStyleCnt="0"/>
      <dgm:spPr/>
    </dgm:pt>
    <dgm:pt modelId="{901126F5-36D9-471F-AD61-80C566F4656D}" type="pres">
      <dgm:prSet presAssocID="{52D0095F-5C08-4C25-B706-4274E758EF84}" presName="node" presStyleLbl="alignAccFollowNode1" presStyleIdx="1" presStyleCnt="6" custScaleX="115526" custLinFactX="9134" custLinFactNeighborX="100000">
        <dgm:presLayoutVars>
          <dgm:bulletEnabled val="1"/>
        </dgm:presLayoutVars>
      </dgm:prSet>
      <dgm:spPr/>
      <dgm:t>
        <a:bodyPr/>
        <a:lstStyle/>
        <a:p>
          <a:endParaRPr lang="es-EC"/>
        </a:p>
      </dgm:t>
    </dgm:pt>
    <dgm:pt modelId="{137F39CA-380B-478E-B53E-979B07B3F6EC}" type="pres">
      <dgm:prSet presAssocID="{A8E56308-F406-4A49-A187-709D49E42AF0}" presName="vSp" presStyleCnt="0"/>
      <dgm:spPr/>
    </dgm:pt>
    <dgm:pt modelId="{A4A83C9D-0DF9-4B59-AD78-D28AC9299E8F}" type="pres">
      <dgm:prSet presAssocID="{54715419-900F-4C1C-A3E1-BC950F8CEE17}" presName="horFlow" presStyleCnt="0"/>
      <dgm:spPr/>
    </dgm:pt>
    <dgm:pt modelId="{D791BB80-C586-4833-B8D9-C2670EEC423F}" type="pres">
      <dgm:prSet presAssocID="{54715419-900F-4C1C-A3E1-BC950F8CEE17}" presName="bigChev" presStyleLbl="node1" presStyleIdx="1" presStyleCnt="3" custScaleX="53465" custLinFactX="-10605" custLinFactNeighborX="-100000" custLinFactNeighborY="3245"/>
      <dgm:spPr>
        <a:prstGeom prst="roundRect">
          <a:avLst/>
        </a:prstGeom>
      </dgm:spPr>
      <dgm:t>
        <a:bodyPr/>
        <a:lstStyle/>
        <a:p>
          <a:endParaRPr lang="es-EC"/>
        </a:p>
      </dgm:t>
    </dgm:pt>
    <dgm:pt modelId="{BB220AC1-335B-4D03-A17D-41ADE2ED78FF}" type="pres">
      <dgm:prSet presAssocID="{632AA99E-F439-4224-8ED3-98A23D314A33}" presName="parTrans" presStyleCnt="0"/>
      <dgm:spPr/>
    </dgm:pt>
    <dgm:pt modelId="{EE11EEFC-E9C7-4831-81A9-512EC6CE0E19}" type="pres">
      <dgm:prSet presAssocID="{95CF315C-08FC-45CA-B936-B8B104C6B4EA}" presName="node" presStyleLbl="alignAccFollowNode1" presStyleIdx="2" presStyleCnt="6" custScaleX="114134" custScaleY="121823" custLinFactNeighborX="60891" custLinFactNeighborY="-1881">
        <dgm:presLayoutVars>
          <dgm:bulletEnabled val="1"/>
        </dgm:presLayoutVars>
      </dgm:prSet>
      <dgm:spPr/>
      <dgm:t>
        <a:bodyPr/>
        <a:lstStyle/>
        <a:p>
          <a:endParaRPr lang="es-EC"/>
        </a:p>
      </dgm:t>
    </dgm:pt>
    <dgm:pt modelId="{070F30BE-3185-4C1E-B2E0-E7A00F581ED0}" type="pres">
      <dgm:prSet presAssocID="{6D3132A9-5FE3-4835-8B66-A923E870EFD6}" presName="sibTrans" presStyleCnt="0"/>
      <dgm:spPr/>
    </dgm:pt>
    <dgm:pt modelId="{1CD21C2F-A166-42E7-B785-F3BABA772C95}" type="pres">
      <dgm:prSet presAssocID="{AA755F2C-15B2-406A-B827-84E8BBCBE61F}" presName="node" presStyleLbl="alignAccFollowNode1" presStyleIdx="3" presStyleCnt="6" custScaleX="93193" custScaleY="107001" custLinFactX="9604" custLinFactNeighborX="100000">
        <dgm:presLayoutVars>
          <dgm:bulletEnabled val="1"/>
        </dgm:presLayoutVars>
      </dgm:prSet>
      <dgm:spPr/>
      <dgm:t>
        <a:bodyPr/>
        <a:lstStyle/>
        <a:p>
          <a:endParaRPr lang="es-EC"/>
        </a:p>
      </dgm:t>
    </dgm:pt>
    <dgm:pt modelId="{274602FA-BC9D-480F-81BC-1FC8762748DE}" type="pres">
      <dgm:prSet presAssocID="{54715419-900F-4C1C-A3E1-BC950F8CEE17}" presName="vSp" presStyleCnt="0"/>
      <dgm:spPr/>
    </dgm:pt>
    <dgm:pt modelId="{6781B233-8F0E-422D-AF6B-76F373294942}" type="pres">
      <dgm:prSet presAssocID="{07673CF8-1C0F-4CEA-BD7D-97EE55C5E330}" presName="horFlow" presStyleCnt="0"/>
      <dgm:spPr/>
    </dgm:pt>
    <dgm:pt modelId="{DD9DBB42-F259-4044-9163-BD1102F4DDA0}" type="pres">
      <dgm:prSet presAssocID="{07673CF8-1C0F-4CEA-BD7D-97EE55C5E330}" presName="bigChev" presStyleLbl="node1" presStyleIdx="2" presStyleCnt="3" custScaleX="56096" custLinFactX="-6315" custLinFactNeighborX="-100000" custLinFactNeighborY="-4064"/>
      <dgm:spPr>
        <a:prstGeom prst="roundRect">
          <a:avLst/>
        </a:prstGeom>
      </dgm:spPr>
      <dgm:t>
        <a:bodyPr/>
        <a:lstStyle/>
        <a:p>
          <a:endParaRPr lang="es-EC"/>
        </a:p>
      </dgm:t>
    </dgm:pt>
    <dgm:pt modelId="{5B2144A2-0CB2-477D-A985-BF84145BA89E}" type="pres">
      <dgm:prSet presAssocID="{67EB811F-E34B-411D-97E8-50074638D225}" presName="parTrans" presStyleCnt="0"/>
      <dgm:spPr/>
    </dgm:pt>
    <dgm:pt modelId="{9030F16E-8CE4-4FD2-BFDF-4AD5B489862D}" type="pres">
      <dgm:prSet presAssocID="{45FCDC34-310D-44D8-B646-A25B0FCFC532}" presName="node" presStyleLbl="alignAccFollowNode1" presStyleIdx="4" presStyleCnt="6" custLinFactNeighborX="71466" custLinFactNeighborY="-8677">
        <dgm:presLayoutVars>
          <dgm:bulletEnabled val="1"/>
        </dgm:presLayoutVars>
      </dgm:prSet>
      <dgm:spPr/>
      <dgm:t>
        <a:bodyPr/>
        <a:lstStyle/>
        <a:p>
          <a:endParaRPr lang="es-EC"/>
        </a:p>
      </dgm:t>
    </dgm:pt>
    <dgm:pt modelId="{DC9E0DDE-965C-4F19-83DF-6C1E468109CA}" type="pres">
      <dgm:prSet presAssocID="{EFA7FFF3-A77E-4E19-9317-CB138F8EDF9A}" presName="sibTrans" presStyleCnt="0"/>
      <dgm:spPr/>
    </dgm:pt>
    <dgm:pt modelId="{6A7E5160-DB84-47FC-8CBA-72AAD59C616C}" type="pres">
      <dgm:prSet presAssocID="{F90D8A69-5815-4F31-B15D-3ADE6B483BB1}" presName="node" presStyleLbl="alignAccFollowNode1" presStyleIdx="5" presStyleCnt="6" custScaleX="115311" custLinFactX="13945" custLinFactNeighborX="100000">
        <dgm:presLayoutVars>
          <dgm:bulletEnabled val="1"/>
        </dgm:presLayoutVars>
      </dgm:prSet>
      <dgm:spPr/>
      <dgm:t>
        <a:bodyPr/>
        <a:lstStyle/>
        <a:p>
          <a:endParaRPr lang="es-EC"/>
        </a:p>
      </dgm:t>
    </dgm:pt>
  </dgm:ptLst>
  <dgm:cxnLst>
    <dgm:cxn modelId="{25583DCC-335E-4AA0-A3A4-3042741B0451}" type="presOf" srcId="{01A1F812-C695-491F-B13D-3A264A78C1FE}" destId="{311B9597-635D-46CC-9C28-CC80DEFFCD9A}" srcOrd="0" destOrd="0" presId="urn:microsoft.com/office/officeart/2005/8/layout/lProcess3"/>
    <dgm:cxn modelId="{3654BAD6-357C-4AED-90BB-C60D2CE862F3}" srcId="{07673CF8-1C0F-4CEA-BD7D-97EE55C5E330}" destId="{F90D8A69-5815-4F31-B15D-3ADE6B483BB1}" srcOrd="1" destOrd="0" parTransId="{7A1FA202-F508-41E8-89B9-9A7AA9221C39}" sibTransId="{B3F6C296-9690-4E59-9481-A51052A290F5}"/>
    <dgm:cxn modelId="{59DFB28D-6ECD-405D-AB07-39DE3D1E9197}" type="presOf" srcId="{95CF315C-08FC-45CA-B936-B8B104C6B4EA}" destId="{EE11EEFC-E9C7-4831-81A9-512EC6CE0E19}" srcOrd="0" destOrd="0" presId="urn:microsoft.com/office/officeart/2005/8/layout/lProcess3"/>
    <dgm:cxn modelId="{37A207B0-6132-4DE8-81AE-2556A11C0F9C}" srcId="{54715419-900F-4C1C-A3E1-BC950F8CEE17}" destId="{AA755F2C-15B2-406A-B827-84E8BBCBE61F}" srcOrd="1" destOrd="0" parTransId="{A4B752DD-2F83-4D82-8FA3-5FB1E85609D0}" sibTransId="{143FE520-6575-4B66-AD32-64C5F499EDDB}"/>
    <dgm:cxn modelId="{D717F040-5076-4569-8EC6-A258835DFCB1}" type="presOf" srcId="{07673CF8-1C0F-4CEA-BD7D-97EE55C5E330}" destId="{DD9DBB42-F259-4044-9163-BD1102F4DDA0}" srcOrd="0" destOrd="0" presId="urn:microsoft.com/office/officeart/2005/8/layout/lProcess3"/>
    <dgm:cxn modelId="{B7D100A1-B06B-40C7-82E8-38F2C952C075}" type="presOf" srcId="{52D0095F-5C08-4C25-B706-4274E758EF84}" destId="{901126F5-36D9-471F-AD61-80C566F4656D}" srcOrd="0" destOrd="0" presId="urn:microsoft.com/office/officeart/2005/8/layout/lProcess3"/>
    <dgm:cxn modelId="{2148148B-B356-4E20-9DEA-A1ADB0F9943F}" type="presOf" srcId="{A8E56308-F406-4A49-A187-709D49E42AF0}" destId="{88EECD4A-8EAA-4DA1-878F-FAEDC4ED5CF5}" srcOrd="0" destOrd="0" presId="urn:microsoft.com/office/officeart/2005/8/layout/lProcess3"/>
    <dgm:cxn modelId="{E416430D-290C-4F94-88E1-8A23DB7CFB0D}" type="presOf" srcId="{54715419-900F-4C1C-A3E1-BC950F8CEE17}" destId="{D791BB80-C586-4833-B8D9-C2670EEC423F}" srcOrd="0" destOrd="0" presId="urn:microsoft.com/office/officeart/2005/8/layout/lProcess3"/>
    <dgm:cxn modelId="{F1E0469A-DDAA-4973-B8B8-339644867D2F}" srcId="{475A3E56-2375-4044-9B69-4A79E2E00783}" destId="{A8E56308-F406-4A49-A187-709D49E42AF0}" srcOrd="0" destOrd="0" parTransId="{4DD9901D-8121-4621-A1FC-2B3ED9DA3BCA}" sibTransId="{6F450394-13BF-4DBE-97F2-6AB8F370DE1C}"/>
    <dgm:cxn modelId="{8BADB699-161A-4E94-8D94-108B04520154}" srcId="{475A3E56-2375-4044-9B69-4A79E2E00783}" destId="{54715419-900F-4C1C-A3E1-BC950F8CEE17}" srcOrd="1" destOrd="0" parTransId="{A0CFECDB-1D84-4349-A383-D15CFA879647}" sibTransId="{7A06A4A8-7793-4530-B6F6-93A347AFF3D1}"/>
    <dgm:cxn modelId="{B5EE8113-3100-450B-B1BD-9AEE06F2CAA6}" type="presOf" srcId="{AA755F2C-15B2-406A-B827-84E8BBCBE61F}" destId="{1CD21C2F-A166-42E7-B785-F3BABA772C95}" srcOrd="0" destOrd="0" presId="urn:microsoft.com/office/officeart/2005/8/layout/lProcess3"/>
    <dgm:cxn modelId="{9AB537C0-2844-40D3-A24F-EE749F570DDD}" srcId="{475A3E56-2375-4044-9B69-4A79E2E00783}" destId="{07673CF8-1C0F-4CEA-BD7D-97EE55C5E330}" srcOrd="2" destOrd="0" parTransId="{EEAE3673-21EC-453C-A423-B548B64F7918}" sibTransId="{097D7863-8B66-446E-97F4-E4CC09980DDC}"/>
    <dgm:cxn modelId="{40EA3F3C-C6FD-4C0F-AF68-E23900262FFC}" srcId="{07673CF8-1C0F-4CEA-BD7D-97EE55C5E330}" destId="{45FCDC34-310D-44D8-B646-A25B0FCFC532}" srcOrd="0" destOrd="0" parTransId="{67EB811F-E34B-411D-97E8-50074638D225}" sibTransId="{EFA7FFF3-A77E-4E19-9317-CB138F8EDF9A}"/>
    <dgm:cxn modelId="{D6277C28-EFAA-419D-B2BD-11FB50531DD3}" srcId="{54715419-900F-4C1C-A3E1-BC950F8CEE17}" destId="{95CF315C-08FC-45CA-B936-B8B104C6B4EA}" srcOrd="0" destOrd="0" parTransId="{632AA99E-F439-4224-8ED3-98A23D314A33}" sibTransId="{6D3132A9-5FE3-4835-8B66-A923E870EFD6}"/>
    <dgm:cxn modelId="{1D728468-2AAF-4C2F-A6E3-D94DEB0A8778}" type="presOf" srcId="{45FCDC34-310D-44D8-B646-A25B0FCFC532}" destId="{9030F16E-8CE4-4FD2-BFDF-4AD5B489862D}" srcOrd="0" destOrd="0" presId="urn:microsoft.com/office/officeart/2005/8/layout/lProcess3"/>
    <dgm:cxn modelId="{6816DFF5-35BF-4A9B-AE0D-A2DA16E07E2C}" srcId="{A8E56308-F406-4A49-A187-709D49E42AF0}" destId="{52D0095F-5C08-4C25-B706-4274E758EF84}" srcOrd="1" destOrd="0" parTransId="{BDCFFC0C-ECA9-4AC9-A4F2-8FCDD7E73D0B}" sibTransId="{E4E5A7C1-24C8-4474-932E-293EEEF20B92}"/>
    <dgm:cxn modelId="{B65AA34D-C854-46C0-97B7-716CBFB92EEA}" srcId="{A8E56308-F406-4A49-A187-709D49E42AF0}" destId="{01A1F812-C695-491F-B13D-3A264A78C1FE}" srcOrd="0" destOrd="0" parTransId="{46AE4BF6-D858-4E10-AE75-0E1ED8D166AC}" sibTransId="{E2327EB9-91E3-4D18-B1BC-25A07D13EF9D}"/>
    <dgm:cxn modelId="{2C4F9C67-975F-4BFD-A334-2707D3588F55}" type="presOf" srcId="{F90D8A69-5815-4F31-B15D-3ADE6B483BB1}" destId="{6A7E5160-DB84-47FC-8CBA-72AAD59C616C}" srcOrd="0" destOrd="0" presId="urn:microsoft.com/office/officeart/2005/8/layout/lProcess3"/>
    <dgm:cxn modelId="{594A3C0D-186A-4D96-9D89-3A8DDA550402}" type="presOf" srcId="{475A3E56-2375-4044-9B69-4A79E2E00783}" destId="{DA0006A8-F5E8-4F53-AC9E-0E15ABC019E8}" srcOrd="0" destOrd="0" presId="urn:microsoft.com/office/officeart/2005/8/layout/lProcess3"/>
    <dgm:cxn modelId="{D121D178-9DD3-444E-A8C7-8650B632DCFE}" type="presParOf" srcId="{DA0006A8-F5E8-4F53-AC9E-0E15ABC019E8}" destId="{3842EEC3-1BBB-49CE-AE04-FD84CA1BBC1D}" srcOrd="0" destOrd="0" presId="urn:microsoft.com/office/officeart/2005/8/layout/lProcess3"/>
    <dgm:cxn modelId="{182C98D1-700F-4023-AF61-BCA200CDBF86}" type="presParOf" srcId="{3842EEC3-1BBB-49CE-AE04-FD84CA1BBC1D}" destId="{88EECD4A-8EAA-4DA1-878F-FAEDC4ED5CF5}" srcOrd="0" destOrd="0" presId="urn:microsoft.com/office/officeart/2005/8/layout/lProcess3"/>
    <dgm:cxn modelId="{F7AFCAFE-84CF-4DED-82A7-6BA6B40F5FA6}" type="presParOf" srcId="{3842EEC3-1BBB-49CE-AE04-FD84CA1BBC1D}" destId="{C15CFD51-1E82-4D26-9203-23812FFFF93E}" srcOrd="1" destOrd="0" presId="urn:microsoft.com/office/officeart/2005/8/layout/lProcess3"/>
    <dgm:cxn modelId="{77ED3A55-F12B-444F-95EA-C58812F64D58}" type="presParOf" srcId="{3842EEC3-1BBB-49CE-AE04-FD84CA1BBC1D}" destId="{311B9597-635D-46CC-9C28-CC80DEFFCD9A}" srcOrd="2" destOrd="0" presId="urn:microsoft.com/office/officeart/2005/8/layout/lProcess3"/>
    <dgm:cxn modelId="{11E93604-017A-4811-AF91-E9CC37FE2E8F}" type="presParOf" srcId="{3842EEC3-1BBB-49CE-AE04-FD84CA1BBC1D}" destId="{A508B0E4-6D60-4160-9111-BD945A3D5724}" srcOrd="3" destOrd="0" presId="urn:microsoft.com/office/officeart/2005/8/layout/lProcess3"/>
    <dgm:cxn modelId="{3D6E3151-B01E-450F-BD69-D933B92438ED}" type="presParOf" srcId="{3842EEC3-1BBB-49CE-AE04-FD84CA1BBC1D}" destId="{901126F5-36D9-471F-AD61-80C566F4656D}" srcOrd="4" destOrd="0" presId="urn:microsoft.com/office/officeart/2005/8/layout/lProcess3"/>
    <dgm:cxn modelId="{F9C0DAC7-3855-4840-A327-73E30DF569D1}" type="presParOf" srcId="{DA0006A8-F5E8-4F53-AC9E-0E15ABC019E8}" destId="{137F39CA-380B-478E-B53E-979B07B3F6EC}" srcOrd="1" destOrd="0" presId="urn:microsoft.com/office/officeart/2005/8/layout/lProcess3"/>
    <dgm:cxn modelId="{B4E1AAE6-7194-4735-8653-29F5AB4D126A}" type="presParOf" srcId="{DA0006A8-F5E8-4F53-AC9E-0E15ABC019E8}" destId="{A4A83C9D-0DF9-4B59-AD78-D28AC9299E8F}" srcOrd="2" destOrd="0" presId="urn:microsoft.com/office/officeart/2005/8/layout/lProcess3"/>
    <dgm:cxn modelId="{B563DD65-E893-4393-902A-4829D93E641B}" type="presParOf" srcId="{A4A83C9D-0DF9-4B59-AD78-D28AC9299E8F}" destId="{D791BB80-C586-4833-B8D9-C2670EEC423F}" srcOrd="0" destOrd="0" presId="urn:microsoft.com/office/officeart/2005/8/layout/lProcess3"/>
    <dgm:cxn modelId="{90907852-F427-4B96-B5C4-2CAF8E05949E}" type="presParOf" srcId="{A4A83C9D-0DF9-4B59-AD78-D28AC9299E8F}" destId="{BB220AC1-335B-4D03-A17D-41ADE2ED78FF}" srcOrd="1" destOrd="0" presId="urn:microsoft.com/office/officeart/2005/8/layout/lProcess3"/>
    <dgm:cxn modelId="{959CCC5E-527A-4C3D-BF48-7EF765D7826F}" type="presParOf" srcId="{A4A83C9D-0DF9-4B59-AD78-D28AC9299E8F}" destId="{EE11EEFC-E9C7-4831-81A9-512EC6CE0E19}" srcOrd="2" destOrd="0" presId="urn:microsoft.com/office/officeart/2005/8/layout/lProcess3"/>
    <dgm:cxn modelId="{91AB2924-8E3A-4F7A-ACEC-5863DEBCA770}" type="presParOf" srcId="{A4A83C9D-0DF9-4B59-AD78-D28AC9299E8F}" destId="{070F30BE-3185-4C1E-B2E0-E7A00F581ED0}" srcOrd="3" destOrd="0" presId="urn:microsoft.com/office/officeart/2005/8/layout/lProcess3"/>
    <dgm:cxn modelId="{70385814-0F1D-48F9-A77D-2323D1AA491E}" type="presParOf" srcId="{A4A83C9D-0DF9-4B59-AD78-D28AC9299E8F}" destId="{1CD21C2F-A166-42E7-B785-F3BABA772C95}" srcOrd="4" destOrd="0" presId="urn:microsoft.com/office/officeart/2005/8/layout/lProcess3"/>
    <dgm:cxn modelId="{2F881CB5-8BCB-4FBD-8263-9E49260E9A93}" type="presParOf" srcId="{DA0006A8-F5E8-4F53-AC9E-0E15ABC019E8}" destId="{274602FA-BC9D-480F-81BC-1FC8762748DE}" srcOrd="3" destOrd="0" presId="urn:microsoft.com/office/officeart/2005/8/layout/lProcess3"/>
    <dgm:cxn modelId="{6C4E5274-33D7-41EE-A9DB-291F30F252A9}" type="presParOf" srcId="{DA0006A8-F5E8-4F53-AC9E-0E15ABC019E8}" destId="{6781B233-8F0E-422D-AF6B-76F373294942}" srcOrd="4" destOrd="0" presId="urn:microsoft.com/office/officeart/2005/8/layout/lProcess3"/>
    <dgm:cxn modelId="{90069A4F-84BC-416D-884B-99DE77CAFC40}" type="presParOf" srcId="{6781B233-8F0E-422D-AF6B-76F373294942}" destId="{DD9DBB42-F259-4044-9163-BD1102F4DDA0}" srcOrd="0" destOrd="0" presId="urn:microsoft.com/office/officeart/2005/8/layout/lProcess3"/>
    <dgm:cxn modelId="{84449D27-F8FB-4C8C-9140-0DF63323A480}" type="presParOf" srcId="{6781B233-8F0E-422D-AF6B-76F373294942}" destId="{5B2144A2-0CB2-477D-A985-BF84145BA89E}" srcOrd="1" destOrd="0" presId="urn:microsoft.com/office/officeart/2005/8/layout/lProcess3"/>
    <dgm:cxn modelId="{8B738508-5718-4711-8DB7-ED28C5996B22}" type="presParOf" srcId="{6781B233-8F0E-422D-AF6B-76F373294942}" destId="{9030F16E-8CE4-4FD2-BFDF-4AD5B489862D}" srcOrd="2" destOrd="0" presId="urn:microsoft.com/office/officeart/2005/8/layout/lProcess3"/>
    <dgm:cxn modelId="{22C239C7-2E30-472E-A678-B6F1B2D9DA9F}" type="presParOf" srcId="{6781B233-8F0E-422D-AF6B-76F373294942}" destId="{DC9E0DDE-965C-4F19-83DF-6C1E468109CA}" srcOrd="3" destOrd="0" presId="urn:microsoft.com/office/officeart/2005/8/layout/lProcess3"/>
    <dgm:cxn modelId="{A0255FC6-5A8F-4632-BF6C-DE66A90C2204}" type="presParOf" srcId="{6781B233-8F0E-422D-AF6B-76F373294942}" destId="{6A7E5160-DB84-47FC-8CBA-72AAD59C616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DE9E-E17B-438C-8CD9-20D5DDF42867}">
      <dsp:nvSpPr>
        <dsp:cNvPr id="0" name=""/>
        <dsp:cNvSpPr/>
      </dsp:nvSpPr>
      <dsp:spPr>
        <a:xfrm>
          <a:off x="1764190" y="1361245"/>
          <a:ext cx="2894427" cy="2894427"/>
        </a:xfrm>
        <a:prstGeom prst="ellipse">
          <a:avLst/>
        </a:prstGeom>
        <a:solidFill>
          <a:schemeClr val="accent5">
            <a:alpha val="50000"/>
            <a:hueOff val="0"/>
            <a:satOff val="0"/>
            <a:lumOff val="0"/>
            <a:alphaOff val="0"/>
          </a:schemeClr>
        </a:solidFill>
        <a:ln>
          <a:noFill/>
        </a:ln>
        <a:effectLst>
          <a:outerShdw blurRad="508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MX" sz="2500" b="1" kern="1200" dirty="0" smtClean="0"/>
            <a:t>La empresa tiene dificultad para establecer su rumbo</a:t>
          </a:r>
          <a:endParaRPr lang="es-MX" sz="2500" b="1" kern="1200" dirty="0"/>
        </a:p>
      </dsp:txBody>
      <dsp:txXfrm>
        <a:off x="2188069" y="1785124"/>
        <a:ext cx="2046669" cy="2046669"/>
      </dsp:txXfrm>
    </dsp:sp>
    <dsp:sp modelId="{72E1D1F9-42A2-46F5-B180-08E1C19045AA}">
      <dsp:nvSpPr>
        <dsp:cNvPr id="0" name=""/>
        <dsp:cNvSpPr/>
      </dsp:nvSpPr>
      <dsp:spPr>
        <a:xfrm>
          <a:off x="2422368" y="146336"/>
          <a:ext cx="1578070" cy="1558055"/>
        </a:xfrm>
        <a:prstGeom prst="ellipse">
          <a:avLst/>
        </a:prstGeom>
        <a:solidFill>
          <a:schemeClr val="accent5">
            <a:alpha val="50000"/>
            <a:hueOff val="-3311292"/>
            <a:satOff val="13270"/>
            <a:lumOff val="2876"/>
            <a:alphaOff val="0"/>
          </a:schemeClr>
        </a:solidFill>
        <a:ln>
          <a:noFill/>
        </a:ln>
        <a:effectLst>
          <a:outerShdw blurRad="508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smtClean="0"/>
            <a:t>Toma de decisiones compleja</a:t>
          </a:r>
          <a:endParaRPr lang="es-MX" sz="1600" b="1" kern="1200" dirty="0"/>
        </a:p>
      </dsp:txBody>
      <dsp:txXfrm>
        <a:off x="2653471" y="374508"/>
        <a:ext cx="1115864" cy="1101711"/>
      </dsp:txXfrm>
    </dsp:sp>
    <dsp:sp modelId="{25DDD079-3A49-4172-8F64-36FA89EAEC53}">
      <dsp:nvSpPr>
        <dsp:cNvPr id="0" name=""/>
        <dsp:cNvSpPr/>
      </dsp:nvSpPr>
      <dsp:spPr>
        <a:xfrm>
          <a:off x="4005838" y="2934277"/>
          <a:ext cx="1672747" cy="1631458"/>
        </a:xfrm>
        <a:prstGeom prst="ellipse">
          <a:avLst/>
        </a:prstGeom>
        <a:solidFill>
          <a:schemeClr val="accent5">
            <a:alpha val="50000"/>
            <a:hueOff val="-6622584"/>
            <a:satOff val="26541"/>
            <a:lumOff val="5752"/>
            <a:alphaOff val="0"/>
          </a:schemeClr>
        </a:solidFill>
        <a:ln>
          <a:noFill/>
        </a:ln>
        <a:effectLst>
          <a:outerShdw blurRad="508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Empresa en crecimiento</a:t>
          </a:r>
          <a:endParaRPr lang="es-MX" sz="1600" b="1" kern="1200" dirty="0"/>
        </a:p>
      </dsp:txBody>
      <dsp:txXfrm>
        <a:off x="4250806" y="3173198"/>
        <a:ext cx="1182811" cy="1153616"/>
      </dsp:txXfrm>
    </dsp:sp>
    <dsp:sp modelId="{B52FED0D-B490-4908-B528-88EF814F11B8}">
      <dsp:nvSpPr>
        <dsp:cNvPr id="0" name=""/>
        <dsp:cNvSpPr/>
      </dsp:nvSpPr>
      <dsp:spPr>
        <a:xfrm>
          <a:off x="730126" y="3009424"/>
          <a:ext cx="1700938" cy="1481165"/>
        </a:xfrm>
        <a:prstGeom prst="ellipse">
          <a:avLst/>
        </a:prstGeom>
        <a:solidFill>
          <a:schemeClr val="accent5">
            <a:alpha val="50000"/>
            <a:hueOff val="-9933876"/>
            <a:satOff val="39811"/>
            <a:lumOff val="8628"/>
            <a:alphaOff val="0"/>
          </a:schemeClr>
        </a:solidFill>
        <a:ln>
          <a:noFill/>
        </a:ln>
        <a:effectLst>
          <a:outerShdw blurRad="508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Se desconoce  el entorno empresarial</a:t>
          </a:r>
          <a:endParaRPr lang="es-MX" sz="1600" b="1" kern="1200" dirty="0"/>
        </a:p>
      </dsp:txBody>
      <dsp:txXfrm>
        <a:off x="979223" y="3226336"/>
        <a:ext cx="1202744" cy="1047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5EF9F-84C6-4517-9156-3115D61ED57A}">
      <dsp:nvSpPr>
        <dsp:cNvPr id="0" name=""/>
        <dsp:cNvSpPr/>
      </dsp:nvSpPr>
      <dsp:spPr>
        <a:xfrm>
          <a:off x="2377" y="375906"/>
          <a:ext cx="2084626" cy="760354"/>
        </a:xfrm>
        <a:prstGeom prst="chevron">
          <a:avLst/>
        </a:prstGeom>
        <a:solidFill>
          <a:schemeClr val="accent3">
            <a:hueOff val="0"/>
            <a:satOff val="0"/>
            <a:lumOff val="0"/>
            <a:alphaOff val="0"/>
          </a:schemeClr>
        </a:solidFill>
        <a:ln>
          <a:noFill/>
        </a:ln>
        <a:effectLst>
          <a:outerShdw blurRad="50800" dist="38100" dir="5400000" rotWithShape="0">
            <a:srgbClr val="000000">
              <a:alpha val="61176"/>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Diagnóstico</a:t>
          </a:r>
          <a:endParaRPr lang="es-ES" sz="1400" b="1" kern="1200" dirty="0">
            <a:solidFill>
              <a:schemeClr val="tx1"/>
            </a:solidFill>
          </a:endParaRPr>
        </a:p>
      </dsp:txBody>
      <dsp:txXfrm>
        <a:off x="382554" y="375906"/>
        <a:ext cx="1324272" cy="760354"/>
      </dsp:txXfrm>
    </dsp:sp>
    <dsp:sp modelId="{5B6E93C8-4615-4814-9472-2189F0CA7FE1}">
      <dsp:nvSpPr>
        <dsp:cNvPr id="0" name=""/>
        <dsp:cNvSpPr/>
      </dsp:nvSpPr>
      <dsp:spPr>
        <a:xfrm>
          <a:off x="1896914" y="375906"/>
          <a:ext cx="2404165" cy="760354"/>
        </a:xfrm>
        <a:prstGeom prst="chevron">
          <a:avLst/>
        </a:prstGeom>
        <a:solidFill>
          <a:schemeClr val="accent3">
            <a:hueOff val="3750088"/>
            <a:satOff val="-5627"/>
            <a:lumOff val="-915"/>
            <a:alphaOff val="0"/>
          </a:schemeClr>
        </a:solidFill>
        <a:ln>
          <a:noFill/>
        </a:ln>
        <a:effectLst>
          <a:outerShdw blurRad="50800" dist="38100" dir="5400000" rotWithShape="0">
            <a:srgbClr val="000000">
              <a:alpha val="61176"/>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Direccionamiento</a:t>
          </a:r>
          <a:endParaRPr lang="es-ES" sz="1400" b="1" kern="1200" dirty="0">
            <a:solidFill>
              <a:schemeClr val="tx1"/>
            </a:solidFill>
          </a:endParaRPr>
        </a:p>
      </dsp:txBody>
      <dsp:txXfrm>
        <a:off x="2277091" y="375906"/>
        <a:ext cx="1643811" cy="760354"/>
      </dsp:txXfrm>
    </dsp:sp>
    <dsp:sp modelId="{F3AC33C3-C69F-4954-B1F2-778AC63C1003}">
      <dsp:nvSpPr>
        <dsp:cNvPr id="0" name=""/>
        <dsp:cNvSpPr/>
      </dsp:nvSpPr>
      <dsp:spPr>
        <a:xfrm>
          <a:off x="4110991" y="375906"/>
          <a:ext cx="1900886" cy="760354"/>
        </a:xfrm>
        <a:prstGeom prst="chevron">
          <a:avLst/>
        </a:prstGeom>
        <a:solidFill>
          <a:schemeClr val="accent3">
            <a:hueOff val="7500176"/>
            <a:satOff val="-11253"/>
            <a:lumOff val="-1830"/>
            <a:alphaOff val="0"/>
          </a:schemeClr>
        </a:solidFill>
        <a:ln>
          <a:noFill/>
        </a:ln>
        <a:effectLst>
          <a:outerShdw blurRad="50800" dist="38100" dir="5400000" rotWithShape="0">
            <a:srgbClr val="000000">
              <a:alpha val="61176"/>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Estrategias</a:t>
          </a:r>
          <a:endParaRPr lang="es-ES" sz="1600" b="1" kern="1200" dirty="0">
            <a:solidFill>
              <a:schemeClr val="tx1"/>
            </a:solidFill>
          </a:endParaRPr>
        </a:p>
      </dsp:txBody>
      <dsp:txXfrm>
        <a:off x="4491168" y="375906"/>
        <a:ext cx="1140532" cy="760354"/>
      </dsp:txXfrm>
    </dsp:sp>
    <dsp:sp modelId="{2F14B353-E8AB-4472-B4CF-D376BBF4AF27}">
      <dsp:nvSpPr>
        <dsp:cNvPr id="0" name=""/>
        <dsp:cNvSpPr/>
      </dsp:nvSpPr>
      <dsp:spPr>
        <a:xfrm>
          <a:off x="5821789" y="375906"/>
          <a:ext cx="1930844" cy="760354"/>
        </a:xfrm>
        <a:prstGeom prst="chevron">
          <a:avLst/>
        </a:prstGeom>
        <a:solidFill>
          <a:schemeClr val="accent3">
            <a:hueOff val="11250264"/>
            <a:satOff val="-16880"/>
            <a:lumOff val="-2745"/>
            <a:alphaOff val="0"/>
          </a:schemeClr>
        </a:solidFill>
        <a:ln>
          <a:noFill/>
        </a:ln>
        <a:effectLst>
          <a:outerShdw blurRad="50800" dist="38100" dir="5400000" rotWithShape="0">
            <a:srgbClr val="000000">
              <a:alpha val="61176"/>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Control CMI </a:t>
          </a:r>
          <a:endParaRPr lang="es-ES" sz="1600" b="1" kern="1200" dirty="0">
            <a:solidFill>
              <a:schemeClr val="tx1"/>
            </a:solidFill>
          </a:endParaRPr>
        </a:p>
      </dsp:txBody>
      <dsp:txXfrm>
        <a:off x="6201966" y="375906"/>
        <a:ext cx="1170490" cy="760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FE249-DE91-4D58-BFB9-27B14EDBD09D}">
      <dsp:nvSpPr>
        <dsp:cNvPr id="0" name=""/>
        <dsp:cNvSpPr/>
      </dsp:nvSpPr>
      <dsp:spPr>
        <a:xfrm>
          <a:off x="1901701" y="594863"/>
          <a:ext cx="4091325" cy="4091325"/>
        </a:xfrm>
        <a:prstGeom prst="blockArc">
          <a:avLst>
            <a:gd name="adj1" fmla="val 11880000"/>
            <a:gd name="adj2" fmla="val 16200000"/>
            <a:gd name="adj3" fmla="val 4643"/>
          </a:avLst>
        </a:prstGeom>
        <a:gradFill rotWithShape="0">
          <a:gsLst>
            <a:gs pos="0">
              <a:schemeClr val="accent3">
                <a:hueOff val="11250264"/>
                <a:satOff val="-16880"/>
                <a:lumOff val="-2745"/>
                <a:alphaOff val="0"/>
                <a:tint val="100000"/>
                <a:shade val="75000"/>
                <a:satMod val="160000"/>
              </a:schemeClr>
            </a:gs>
            <a:gs pos="62000">
              <a:schemeClr val="accent3">
                <a:hueOff val="11250264"/>
                <a:satOff val="-16880"/>
                <a:lumOff val="-2745"/>
                <a:alphaOff val="0"/>
                <a:tint val="100000"/>
                <a:shade val="100000"/>
                <a:satMod val="125000"/>
              </a:schemeClr>
            </a:gs>
            <a:gs pos="100000">
              <a:schemeClr val="accent3">
                <a:hueOff val="11250264"/>
                <a:satOff val="-16880"/>
                <a:lumOff val="-2745"/>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17658B-6889-49EB-8891-BCFF0B65163F}">
      <dsp:nvSpPr>
        <dsp:cNvPr id="0" name=""/>
        <dsp:cNvSpPr/>
      </dsp:nvSpPr>
      <dsp:spPr>
        <a:xfrm>
          <a:off x="1901701" y="594863"/>
          <a:ext cx="4091325" cy="4091325"/>
        </a:xfrm>
        <a:prstGeom prst="blockArc">
          <a:avLst>
            <a:gd name="adj1" fmla="val 7560000"/>
            <a:gd name="adj2" fmla="val 11880000"/>
            <a:gd name="adj3" fmla="val 4643"/>
          </a:avLst>
        </a:prstGeom>
        <a:gradFill rotWithShape="0">
          <a:gsLst>
            <a:gs pos="0">
              <a:schemeClr val="accent3">
                <a:hueOff val="8437698"/>
                <a:satOff val="-12660"/>
                <a:lumOff val="-2059"/>
                <a:alphaOff val="0"/>
                <a:tint val="100000"/>
                <a:shade val="75000"/>
                <a:satMod val="160000"/>
              </a:schemeClr>
            </a:gs>
            <a:gs pos="62000">
              <a:schemeClr val="accent3">
                <a:hueOff val="8437698"/>
                <a:satOff val="-12660"/>
                <a:lumOff val="-2059"/>
                <a:alphaOff val="0"/>
                <a:tint val="100000"/>
                <a:shade val="100000"/>
                <a:satMod val="125000"/>
              </a:schemeClr>
            </a:gs>
            <a:gs pos="100000">
              <a:schemeClr val="accent3">
                <a:hueOff val="8437698"/>
                <a:satOff val="-12660"/>
                <a:lumOff val="-2059"/>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6BF356-FF8D-4A93-B2B9-09EFDBD5D0C7}">
      <dsp:nvSpPr>
        <dsp:cNvPr id="0" name=""/>
        <dsp:cNvSpPr/>
      </dsp:nvSpPr>
      <dsp:spPr>
        <a:xfrm>
          <a:off x="1901701" y="594863"/>
          <a:ext cx="4091325" cy="4091325"/>
        </a:xfrm>
        <a:prstGeom prst="blockArc">
          <a:avLst>
            <a:gd name="adj1" fmla="val 3240000"/>
            <a:gd name="adj2" fmla="val 7560000"/>
            <a:gd name="adj3" fmla="val 4643"/>
          </a:avLst>
        </a:prstGeom>
        <a:gradFill rotWithShape="0">
          <a:gsLst>
            <a:gs pos="0">
              <a:schemeClr val="accent3">
                <a:hueOff val="5625132"/>
                <a:satOff val="-8440"/>
                <a:lumOff val="-1373"/>
                <a:alphaOff val="0"/>
                <a:tint val="100000"/>
                <a:shade val="75000"/>
                <a:satMod val="160000"/>
              </a:schemeClr>
            </a:gs>
            <a:gs pos="62000">
              <a:schemeClr val="accent3">
                <a:hueOff val="5625132"/>
                <a:satOff val="-8440"/>
                <a:lumOff val="-1373"/>
                <a:alphaOff val="0"/>
                <a:tint val="100000"/>
                <a:shade val="100000"/>
                <a:satMod val="125000"/>
              </a:schemeClr>
            </a:gs>
            <a:gs pos="100000">
              <a:schemeClr val="accent3">
                <a:hueOff val="5625132"/>
                <a:satOff val="-8440"/>
                <a:lumOff val="-1373"/>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8B5D4F-BF69-47F8-845B-A7B73CE84D8E}">
      <dsp:nvSpPr>
        <dsp:cNvPr id="0" name=""/>
        <dsp:cNvSpPr/>
      </dsp:nvSpPr>
      <dsp:spPr>
        <a:xfrm>
          <a:off x="1901701" y="594863"/>
          <a:ext cx="4091325" cy="4091325"/>
        </a:xfrm>
        <a:prstGeom prst="blockArc">
          <a:avLst>
            <a:gd name="adj1" fmla="val 20520000"/>
            <a:gd name="adj2" fmla="val 3240000"/>
            <a:gd name="adj3" fmla="val 4643"/>
          </a:avLst>
        </a:prstGeom>
        <a:gradFill rotWithShape="0">
          <a:gsLst>
            <a:gs pos="0">
              <a:schemeClr val="accent3">
                <a:hueOff val="2812566"/>
                <a:satOff val="-4220"/>
                <a:lumOff val="-686"/>
                <a:alphaOff val="0"/>
                <a:tint val="100000"/>
                <a:shade val="75000"/>
                <a:satMod val="160000"/>
              </a:schemeClr>
            </a:gs>
            <a:gs pos="62000">
              <a:schemeClr val="accent3">
                <a:hueOff val="2812566"/>
                <a:satOff val="-4220"/>
                <a:lumOff val="-686"/>
                <a:alphaOff val="0"/>
                <a:tint val="100000"/>
                <a:shade val="100000"/>
                <a:satMod val="125000"/>
              </a:schemeClr>
            </a:gs>
            <a:gs pos="100000">
              <a:schemeClr val="accent3">
                <a:hueOff val="2812566"/>
                <a:satOff val="-4220"/>
                <a:lumOff val="-686"/>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123510-4251-482A-975D-D21FF28DBA4E}">
      <dsp:nvSpPr>
        <dsp:cNvPr id="0" name=""/>
        <dsp:cNvSpPr/>
      </dsp:nvSpPr>
      <dsp:spPr>
        <a:xfrm>
          <a:off x="1901701" y="594863"/>
          <a:ext cx="4091325" cy="4091325"/>
        </a:xfrm>
        <a:prstGeom prst="blockArc">
          <a:avLst>
            <a:gd name="adj1" fmla="val 16200000"/>
            <a:gd name="adj2" fmla="val 20520000"/>
            <a:gd name="adj3" fmla="val 4643"/>
          </a:avLst>
        </a:prstGeom>
        <a:gradFill rotWithShape="0">
          <a:gsLst>
            <a:gs pos="0">
              <a:schemeClr val="accent3">
                <a:hueOff val="0"/>
                <a:satOff val="0"/>
                <a:lumOff val="0"/>
                <a:alphaOff val="0"/>
                <a:tint val="100000"/>
                <a:shade val="75000"/>
                <a:satMod val="160000"/>
              </a:schemeClr>
            </a:gs>
            <a:gs pos="62000">
              <a:schemeClr val="accent3">
                <a:hueOff val="0"/>
                <a:satOff val="0"/>
                <a:lumOff val="0"/>
                <a:alphaOff val="0"/>
                <a:tint val="100000"/>
                <a:shade val="100000"/>
                <a:satMod val="125000"/>
              </a:schemeClr>
            </a:gs>
            <a:gs pos="100000">
              <a:schemeClr val="accent3">
                <a:hueOff val="0"/>
                <a:satOff val="0"/>
                <a:lumOff val="0"/>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FD6DDAE-BCE5-46BB-BD1C-99717B365CC2}">
      <dsp:nvSpPr>
        <dsp:cNvPr id="0" name=""/>
        <dsp:cNvSpPr/>
      </dsp:nvSpPr>
      <dsp:spPr>
        <a:xfrm>
          <a:off x="2924908" y="1767526"/>
          <a:ext cx="2143380" cy="1884671"/>
        </a:xfrm>
        <a:prstGeom prst="ellipse">
          <a:avLst/>
        </a:prstGeom>
        <a:gradFill rotWithShape="0">
          <a:gsLst>
            <a:gs pos="0">
              <a:schemeClr val="accent2">
                <a:hueOff val="0"/>
                <a:satOff val="0"/>
                <a:lumOff val="0"/>
                <a:alphaOff val="0"/>
                <a:tint val="100000"/>
                <a:shade val="75000"/>
                <a:satMod val="160000"/>
              </a:schemeClr>
            </a:gs>
            <a:gs pos="62000">
              <a:schemeClr val="accent2">
                <a:hueOff val="0"/>
                <a:satOff val="0"/>
                <a:lumOff val="0"/>
                <a:alphaOff val="0"/>
                <a:tint val="100000"/>
                <a:shade val="100000"/>
                <a:satMod val="125000"/>
              </a:schemeClr>
            </a:gs>
            <a:gs pos="100000">
              <a:schemeClr val="accent2">
                <a:hueOff val="0"/>
                <a:satOff val="0"/>
                <a:lumOff val="0"/>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Estrategia</a:t>
          </a:r>
        </a:p>
        <a:p>
          <a:pPr lvl="0" algn="ctr" defTabSz="1066800">
            <a:lnSpc>
              <a:spcPct val="90000"/>
            </a:lnSpc>
            <a:spcBef>
              <a:spcPct val="0"/>
            </a:spcBef>
            <a:spcAft>
              <a:spcPct val="35000"/>
            </a:spcAft>
          </a:pPr>
          <a:r>
            <a:rPr lang="es-EC" sz="2000" b="1" kern="1200" dirty="0" smtClean="0">
              <a:solidFill>
                <a:schemeClr val="tx1"/>
              </a:solidFill>
            </a:rPr>
            <a:t>Mejorar la situación interna</a:t>
          </a:r>
          <a:endParaRPr lang="es-EC" sz="1600" b="1" kern="1200" dirty="0" smtClean="0">
            <a:solidFill>
              <a:schemeClr val="tx1"/>
            </a:solidFill>
          </a:endParaRPr>
        </a:p>
      </dsp:txBody>
      <dsp:txXfrm>
        <a:off x="3238799" y="2043530"/>
        <a:ext cx="1515598" cy="1332663"/>
      </dsp:txXfrm>
    </dsp:sp>
    <dsp:sp modelId="{30854645-2E19-4906-A8AC-5F36F101DFD1}">
      <dsp:nvSpPr>
        <dsp:cNvPr id="0" name=""/>
        <dsp:cNvSpPr/>
      </dsp:nvSpPr>
      <dsp:spPr>
        <a:xfrm>
          <a:off x="3007780" y="-101625"/>
          <a:ext cx="1879168" cy="1487965"/>
        </a:xfrm>
        <a:prstGeom prst="ellipse">
          <a:avLst/>
        </a:prstGeom>
        <a:gradFill rotWithShape="0">
          <a:gsLst>
            <a:gs pos="0">
              <a:schemeClr val="accent3">
                <a:hueOff val="0"/>
                <a:satOff val="0"/>
                <a:lumOff val="0"/>
                <a:alphaOff val="0"/>
                <a:tint val="100000"/>
                <a:shade val="75000"/>
                <a:satMod val="160000"/>
              </a:schemeClr>
            </a:gs>
            <a:gs pos="62000">
              <a:schemeClr val="accent3">
                <a:hueOff val="0"/>
                <a:satOff val="0"/>
                <a:lumOff val="0"/>
                <a:alphaOff val="0"/>
                <a:tint val="100000"/>
                <a:shade val="100000"/>
                <a:satMod val="125000"/>
              </a:schemeClr>
            </a:gs>
            <a:gs pos="100000">
              <a:schemeClr val="accent3">
                <a:hueOff val="0"/>
                <a:satOff val="0"/>
                <a:lumOff val="0"/>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Matriz RBF</a:t>
          </a:r>
          <a:endParaRPr lang="es-EC" sz="1800" b="1" kern="1200" dirty="0">
            <a:solidFill>
              <a:schemeClr val="tx1"/>
            </a:solidFill>
          </a:endParaRPr>
        </a:p>
        <a:p>
          <a:pPr marL="114300" lvl="1" indent="-114300" algn="l" defTabSz="622300">
            <a:lnSpc>
              <a:spcPct val="90000"/>
            </a:lnSpc>
            <a:spcBef>
              <a:spcPct val="0"/>
            </a:spcBef>
            <a:spcAft>
              <a:spcPct val="15000"/>
            </a:spcAft>
            <a:buChar char="••"/>
          </a:pPr>
          <a:r>
            <a:rPr lang="es-EC" sz="1400" b="1" kern="1200" dirty="0" smtClean="0">
              <a:solidFill>
                <a:schemeClr val="tx1"/>
              </a:solidFill>
            </a:rPr>
            <a:t>Eje DO 46,67%  T</a:t>
          </a:r>
          <a:r>
            <a:rPr lang="es-ES" sz="1400" b="1" kern="1200" dirty="0" smtClean="0">
              <a:solidFill>
                <a:schemeClr val="tx1"/>
              </a:solidFill>
            </a:rPr>
            <a:t>rabajar en el factor interno</a:t>
          </a:r>
          <a:endParaRPr lang="es-EC" sz="1400" b="1" kern="1200" dirty="0">
            <a:solidFill>
              <a:schemeClr val="tx1"/>
            </a:solidFill>
          </a:endParaRPr>
        </a:p>
      </dsp:txBody>
      <dsp:txXfrm>
        <a:off x="3282978" y="116282"/>
        <a:ext cx="1328772" cy="1052151"/>
      </dsp:txXfrm>
    </dsp:sp>
    <dsp:sp modelId="{605AF674-243D-4AAF-8DF7-10F64C4B3474}">
      <dsp:nvSpPr>
        <dsp:cNvPr id="0" name=""/>
        <dsp:cNvSpPr/>
      </dsp:nvSpPr>
      <dsp:spPr>
        <a:xfrm>
          <a:off x="4936311" y="1164536"/>
          <a:ext cx="1822848" cy="1717043"/>
        </a:xfrm>
        <a:prstGeom prst="ellipse">
          <a:avLst/>
        </a:prstGeom>
        <a:gradFill rotWithShape="0">
          <a:gsLst>
            <a:gs pos="0">
              <a:schemeClr val="accent3">
                <a:hueOff val="2812566"/>
                <a:satOff val="-4220"/>
                <a:lumOff val="-686"/>
                <a:alphaOff val="0"/>
                <a:tint val="100000"/>
                <a:shade val="75000"/>
                <a:satMod val="160000"/>
              </a:schemeClr>
            </a:gs>
            <a:gs pos="62000">
              <a:schemeClr val="accent3">
                <a:hueOff val="2812566"/>
                <a:satOff val="-4220"/>
                <a:lumOff val="-686"/>
                <a:alphaOff val="0"/>
                <a:tint val="100000"/>
                <a:shade val="100000"/>
                <a:satMod val="125000"/>
              </a:schemeClr>
            </a:gs>
            <a:gs pos="100000">
              <a:schemeClr val="accent3">
                <a:hueOff val="2812566"/>
                <a:satOff val="-4220"/>
                <a:lumOff val="-686"/>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rPr>
            <a:t>Matriz EFE</a:t>
          </a:r>
          <a:endParaRPr lang="es-EC" sz="1800" b="1" kern="1200" dirty="0">
            <a:solidFill>
              <a:schemeClr val="tx1"/>
            </a:solidFill>
          </a:endParaRPr>
        </a:p>
        <a:p>
          <a:pPr marL="171450" lvl="1" indent="-171450" algn="l" defTabSz="711200">
            <a:lnSpc>
              <a:spcPct val="90000"/>
            </a:lnSpc>
            <a:spcBef>
              <a:spcPct val="0"/>
            </a:spcBef>
            <a:spcAft>
              <a:spcPct val="15000"/>
            </a:spcAft>
            <a:buChar char="••"/>
          </a:pPr>
          <a:r>
            <a:rPr lang="es-EC" sz="1600" b="1" kern="1200" dirty="0" smtClean="0">
              <a:solidFill>
                <a:schemeClr val="tx1"/>
              </a:solidFill>
            </a:rPr>
            <a:t>2,42 Amenazas </a:t>
          </a:r>
          <a:r>
            <a:rPr lang="es-EC" sz="1600" b="1" kern="1200" dirty="0" smtClean="0">
              <a:solidFill>
                <a:schemeClr val="tx1"/>
              </a:solidFill>
            </a:rPr>
            <a:t>dominantes</a:t>
          </a:r>
          <a:endParaRPr lang="es-EC" sz="1600" b="1" kern="1200" dirty="0">
            <a:solidFill>
              <a:schemeClr val="tx1"/>
            </a:solidFill>
          </a:endParaRPr>
        </a:p>
      </dsp:txBody>
      <dsp:txXfrm>
        <a:off x="5203261" y="1415991"/>
        <a:ext cx="1288948" cy="1214133"/>
      </dsp:txXfrm>
    </dsp:sp>
    <dsp:sp modelId="{6985E920-8511-4C7C-857C-986F398422E3}">
      <dsp:nvSpPr>
        <dsp:cNvPr id="0" name=""/>
        <dsp:cNvSpPr/>
      </dsp:nvSpPr>
      <dsp:spPr>
        <a:xfrm>
          <a:off x="4212584" y="3468794"/>
          <a:ext cx="1818548" cy="1576567"/>
        </a:xfrm>
        <a:prstGeom prst="ellipse">
          <a:avLst/>
        </a:prstGeom>
        <a:gradFill rotWithShape="0">
          <a:gsLst>
            <a:gs pos="0">
              <a:schemeClr val="accent3">
                <a:hueOff val="5625132"/>
                <a:satOff val="-8440"/>
                <a:lumOff val="-1373"/>
                <a:alphaOff val="0"/>
                <a:tint val="100000"/>
                <a:shade val="75000"/>
                <a:satMod val="160000"/>
              </a:schemeClr>
            </a:gs>
            <a:gs pos="62000">
              <a:schemeClr val="accent3">
                <a:hueOff val="5625132"/>
                <a:satOff val="-8440"/>
                <a:lumOff val="-1373"/>
                <a:alphaOff val="0"/>
                <a:tint val="100000"/>
                <a:shade val="100000"/>
                <a:satMod val="125000"/>
              </a:schemeClr>
            </a:gs>
            <a:gs pos="100000">
              <a:schemeClr val="accent3">
                <a:hueOff val="5625132"/>
                <a:satOff val="-8440"/>
                <a:lumOff val="-1373"/>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rPr>
            <a:t>Matriz EFI</a:t>
          </a:r>
          <a:endParaRPr lang="es-EC" sz="2000" b="1" kern="1200" dirty="0">
            <a:solidFill>
              <a:schemeClr val="tx1"/>
            </a:solidFill>
          </a:endParaRPr>
        </a:p>
        <a:p>
          <a:pPr marL="171450" lvl="1" indent="-171450" algn="l" defTabSz="711200">
            <a:lnSpc>
              <a:spcPct val="90000"/>
            </a:lnSpc>
            <a:spcBef>
              <a:spcPct val="0"/>
            </a:spcBef>
            <a:spcAft>
              <a:spcPct val="15000"/>
            </a:spcAft>
            <a:buChar char="••"/>
          </a:pPr>
          <a:r>
            <a:rPr lang="es-EC" sz="1600" b="1" kern="1200" dirty="0" smtClean="0">
              <a:solidFill>
                <a:schemeClr val="tx1"/>
              </a:solidFill>
            </a:rPr>
            <a:t>2,39 Debilidad Interna</a:t>
          </a:r>
          <a:endParaRPr lang="es-EC" sz="1600" b="1" kern="1200" dirty="0">
            <a:solidFill>
              <a:schemeClr val="tx1"/>
            </a:solidFill>
          </a:endParaRPr>
        </a:p>
      </dsp:txBody>
      <dsp:txXfrm>
        <a:off x="4478904" y="3699677"/>
        <a:ext cx="1285908" cy="1114801"/>
      </dsp:txXfrm>
    </dsp:sp>
    <dsp:sp modelId="{5D948A00-426D-4661-B623-382C894EA9F7}">
      <dsp:nvSpPr>
        <dsp:cNvPr id="0" name=""/>
        <dsp:cNvSpPr/>
      </dsp:nvSpPr>
      <dsp:spPr>
        <a:xfrm>
          <a:off x="1774294" y="3443979"/>
          <a:ext cx="1997150" cy="1626198"/>
        </a:xfrm>
        <a:prstGeom prst="ellipse">
          <a:avLst/>
        </a:prstGeom>
        <a:solidFill>
          <a:schemeClr val="accent1">
            <a:lumMod val="60000"/>
            <a:lumOff val="40000"/>
          </a:schemeClr>
        </a:solidFill>
        <a:ln>
          <a:noFill/>
        </a:ln>
        <a:effectLst>
          <a:outerShdw blurRad="50800" dist="38100" dir="5400000" rotWithShape="0">
            <a:srgbClr val="000000">
              <a:alpha val="61176"/>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General Electric</a:t>
          </a:r>
          <a:endParaRPr lang="es-EC" sz="1800" b="1" kern="1200" dirty="0">
            <a:solidFill>
              <a:schemeClr val="tx1"/>
            </a:solidFill>
          </a:endParaRPr>
        </a:p>
        <a:p>
          <a:pPr marL="114300" lvl="1" indent="-114300" algn="l" defTabSz="622300">
            <a:lnSpc>
              <a:spcPct val="90000"/>
            </a:lnSpc>
            <a:spcBef>
              <a:spcPct val="0"/>
            </a:spcBef>
            <a:spcAft>
              <a:spcPct val="15000"/>
            </a:spcAft>
            <a:buChar char="••"/>
          </a:pPr>
          <a:r>
            <a:rPr lang="es-EC" sz="1400" b="1" kern="1200" dirty="0" smtClean="0">
              <a:solidFill>
                <a:schemeClr val="tx1"/>
              </a:solidFill>
            </a:rPr>
            <a:t>Consolidarse Internamente y luego invertir</a:t>
          </a:r>
          <a:endParaRPr lang="es-EC" sz="1400" b="1" kern="1200" dirty="0">
            <a:solidFill>
              <a:schemeClr val="tx1"/>
            </a:solidFill>
          </a:endParaRPr>
        </a:p>
      </dsp:txBody>
      <dsp:txXfrm>
        <a:off x="2066770" y="3682130"/>
        <a:ext cx="1412198" cy="1149896"/>
      </dsp:txXfrm>
    </dsp:sp>
    <dsp:sp modelId="{33B0BB36-DEF0-40E9-BBA4-64B01DDCEFF7}">
      <dsp:nvSpPr>
        <dsp:cNvPr id="0" name=""/>
        <dsp:cNvSpPr/>
      </dsp:nvSpPr>
      <dsp:spPr>
        <a:xfrm>
          <a:off x="1054215" y="1152128"/>
          <a:ext cx="1985554" cy="1741858"/>
        </a:xfrm>
        <a:prstGeom prst="ellipse">
          <a:avLst/>
        </a:prstGeom>
        <a:solidFill>
          <a:schemeClr val="accent4">
            <a:lumMod val="60000"/>
            <a:lumOff val="40000"/>
          </a:schemeClr>
        </a:solidFill>
        <a:ln>
          <a:noFill/>
        </a:ln>
        <a:effectLst>
          <a:outerShdw blurRad="50800" dist="38100" dir="5400000" rotWithShape="0">
            <a:srgbClr val="000000">
              <a:alpha val="61176"/>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rPr>
            <a:t>Matriz PEYEA</a:t>
          </a:r>
          <a:endParaRPr lang="es-EC" sz="1600" b="1" kern="1200" dirty="0">
            <a:solidFill>
              <a:schemeClr val="tx1"/>
            </a:solidFill>
          </a:endParaRPr>
        </a:p>
        <a:p>
          <a:pPr marL="171450" lvl="1" indent="-171450" algn="l" defTabSz="711200">
            <a:lnSpc>
              <a:spcPct val="90000"/>
            </a:lnSpc>
            <a:spcBef>
              <a:spcPct val="0"/>
            </a:spcBef>
            <a:spcAft>
              <a:spcPct val="15000"/>
            </a:spcAft>
            <a:buChar char="••"/>
          </a:pPr>
          <a:r>
            <a:rPr lang="es-EC" sz="1600" b="1" kern="1200" dirty="0" smtClean="0">
              <a:solidFill>
                <a:schemeClr val="tx1"/>
              </a:solidFill>
            </a:rPr>
            <a:t>Orientación a estrategias  competitivas </a:t>
          </a:r>
        </a:p>
        <a:p>
          <a:pPr marL="171450" lvl="1" indent="-171450" algn="l" defTabSz="711200">
            <a:lnSpc>
              <a:spcPct val="90000"/>
            </a:lnSpc>
            <a:spcBef>
              <a:spcPct val="0"/>
            </a:spcBef>
            <a:spcAft>
              <a:spcPct val="15000"/>
            </a:spcAft>
            <a:buChar char="••"/>
          </a:pPr>
          <a:endParaRPr lang="es-EC" sz="900" b="1" kern="1200" dirty="0">
            <a:solidFill>
              <a:schemeClr val="tx1"/>
            </a:solidFill>
          </a:endParaRPr>
        </a:p>
      </dsp:txBody>
      <dsp:txXfrm>
        <a:off x="1344993" y="1407217"/>
        <a:ext cx="1403998" cy="1231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C66B3-3A49-430A-A694-0D05D3E71E92}">
      <dsp:nvSpPr>
        <dsp:cNvPr id="0" name=""/>
        <dsp:cNvSpPr/>
      </dsp:nvSpPr>
      <dsp:spPr>
        <a:xfrm>
          <a:off x="0" y="0"/>
          <a:ext cx="6096000" cy="3810000"/>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984A22BF-FAC1-46E9-A082-761AC6F6A81C}">
      <dsp:nvSpPr>
        <dsp:cNvPr id="0" name=""/>
        <dsp:cNvSpPr/>
      </dsp:nvSpPr>
      <dsp:spPr>
        <a:xfrm>
          <a:off x="600456" y="2960116"/>
          <a:ext cx="140208" cy="140208"/>
        </a:xfrm>
        <a:prstGeom prst="ellipse">
          <a:avLst/>
        </a:prstGeom>
        <a:solidFill>
          <a:schemeClr val="lt1">
            <a:hueOff val="0"/>
            <a:satOff val="0"/>
            <a:lumOff val="0"/>
            <a:alphaOff val="0"/>
          </a:schemeClr>
        </a:solidFill>
        <a:ln w="38100">
          <a:solidFill>
            <a:schemeClr val="accent1">
              <a:shade val="80000"/>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sp>
    <dsp:sp modelId="{55B6996B-205F-4EB2-B102-E1973992F8E7}">
      <dsp:nvSpPr>
        <dsp:cNvPr id="0" name=""/>
        <dsp:cNvSpPr/>
      </dsp:nvSpPr>
      <dsp:spPr>
        <a:xfrm>
          <a:off x="559672" y="3256139"/>
          <a:ext cx="1408210" cy="70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666750">
            <a:lnSpc>
              <a:spcPct val="90000"/>
            </a:lnSpc>
            <a:spcBef>
              <a:spcPct val="0"/>
            </a:spcBef>
            <a:spcAft>
              <a:spcPct val="35000"/>
            </a:spcAft>
          </a:pPr>
          <a:r>
            <a:rPr lang="es-EC" sz="1500" b="1" kern="1200" dirty="0" smtClean="0">
              <a:solidFill>
                <a:schemeClr val="accent5">
                  <a:lumMod val="50000"/>
                </a:schemeClr>
              </a:solidFill>
            </a:rPr>
            <a:t>Formalizar los procesos de RRHH</a:t>
          </a:r>
          <a:endParaRPr lang="es-ES" sz="1500" b="1" kern="1200" dirty="0">
            <a:solidFill>
              <a:schemeClr val="accent5">
                <a:lumMod val="50000"/>
              </a:schemeClr>
            </a:solidFill>
          </a:endParaRPr>
        </a:p>
      </dsp:txBody>
      <dsp:txXfrm>
        <a:off x="559672" y="3256139"/>
        <a:ext cx="1408210" cy="708947"/>
      </dsp:txXfrm>
    </dsp:sp>
    <dsp:sp modelId="{0415A241-5A73-498E-9D8D-48B330BB32EE}">
      <dsp:nvSpPr>
        <dsp:cNvPr id="0" name=""/>
        <dsp:cNvSpPr/>
      </dsp:nvSpPr>
      <dsp:spPr>
        <a:xfrm>
          <a:off x="1591056" y="2073910"/>
          <a:ext cx="243840" cy="243840"/>
        </a:xfrm>
        <a:prstGeom prst="ellipse">
          <a:avLst/>
        </a:prstGeom>
        <a:solidFill>
          <a:schemeClr val="lt1">
            <a:hueOff val="0"/>
            <a:satOff val="0"/>
            <a:lumOff val="0"/>
            <a:alphaOff val="0"/>
          </a:schemeClr>
        </a:solidFill>
        <a:ln w="38100">
          <a:solidFill>
            <a:schemeClr val="accent1">
              <a:shade val="80000"/>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sp>
    <dsp:sp modelId="{10C05E3F-9C36-4F2E-A3AF-C4BF0D800A54}">
      <dsp:nvSpPr>
        <dsp:cNvPr id="0" name=""/>
        <dsp:cNvSpPr/>
      </dsp:nvSpPr>
      <dsp:spPr>
        <a:xfrm>
          <a:off x="1751854" y="2411447"/>
          <a:ext cx="1280160" cy="149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06" tIns="0" rIns="0" bIns="0" numCol="1" spcCol="1270" anchor="t" anchorCtr="0">
          <a:noAutofit/>
        </a:bodyPr>
        <a:lstStyle/>
        <a:p>
          <a:pPr lvl="0" algn="l" defTabSz="666750">
            <a:lnSpc>
              <a:spcPct val="90000"/>
            </a:lnSpc>
            <a:spcBef>
              <a:spcPct val="0"/>
            </a:spcBef>
            <a:spcAft>
              <a:spcPct val="35000"/>
            </a:spcAft>
          </a:pPr>
          <a:r>
            <a:rPr lang="es-EC" sz="1500" b="1" kern="1200" dirty="0" smtClean="0">
              <a:solidFill>
                <a:schemeClr val="accent5">
                  <a:lumMod val="50000"/>
                </a:schemeClr>
              </a:solidFill>
            </a:rPr>
            <a:t>Desarrollar el portafolio de negocios</a:t>
          </a:r>
        </a:p>
        <a:p>
          <a:pPr lvl="0" algn="l" defTabSz="666750">
            <a:lnSpc>
              <a:spcPct val="90000"/>
            </a:lnSpc>
            <a:spcBef>
              <a:spcPct val="0"/>
            </a:spcBef>
            <a:spcAft>
              <a:spcPct val="35000"/>
            </a:spcAft>
          </a:pPr>
          <a:r>
            <a:rPr lang="es-ES" sz="1500" b="1" kern="1200" dirty="0" smtClean="0">
              <a:solidFill>
                <a:schemeClr val="accent5">
                  <a:lumMod val="50000"/>
                </a:schemeClr>
              </a:solidFill>
            </a:rPr>
            <a:t>Mejoramiento continuo de Procesos</a:t>
          </a:r>
          <a:endParaRPr lang="es-ES" sz="1500" b="1" kern="1200" dirty="0">
            <a:solidFill>
              <a:schemeClr val="accent5">
                <a:lumMod val="50000"/>
              </a:schemeClr>
            </a:solidFill>
          </a:endParaRPr>
        </a:p>
      </dsp:txBody>
      <dsp:txXfrm>
        <a:off x="1751854" y="2411447"/>
        <a:ext cx="1280160" cy="1492757"/>
      </dsp:txXfrm>
    </dsp:sp>
    <dsp:sp modelId="{CD7B31E8-DFBC-4262-8B05-E91D2C5C25EF}">
      <dsp:nvSpPr>
        <dsp:cNvPr id="0" name=""/>
        <dsp:cNvSpPr/>
      </dsp:nvSpPr>
      <dsp:spPr>
        <a:xfrm>
          <a:off x="2855976" y="1420876"/>
          <a:ext cx="323088" cy="323088"/>
        </a:xfrm>
        <a:prstGeom prst="ellipse">
          <a:avLst/>
        </a:prstGeom>
        <a:solidFill>
          <a:schemeClr val="lt1">
            <a:hueOff val="0"/>
            <a:satOff val="0"/>
            <a:lumOff val="0"/>
            <a:alphaOff val="0"/>
          </a:schemeClr>
        </a:solidFill>
        <a:ln w="38100">
          <a:solidFill>
            <a:schemeClr val="accent1">
              <a:shade val="80000"/>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sp>
    <dsp:sp modelId="{8710E729-4A4F-484B-8637-374309521515}">
      <dsp:nvSpPr>
        <dsp:cNvPr id="0" name=""/>
        <dsp:cNvSpPr/>
      </dsp:nvSpPr>
      <dsp:spPr>
        <a:xfrm>
          <a:off x="3048000" y="1959988"/>
          <a:ext cx="1280160" cy="62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98" tIns="0" rIns="0" bIns="0" numCol="1" spcCol="1270" anchor="t" anchorCtr="0">
          <a:noAutofit/>
        </a:bodyPr>
        <a:lstStyle/>
        <a:p>
          <a:pPr lvl="0" algn="l" defTabSz="666750">
            <a:lnSpc>
              <a:spcPct val="90000"/>
            </a:lnSpc>
            <a:spcBef>
              <a:spcPct val="0"/>
            </a:spcBef>
            <a:spcAft>
              <a:spcPct val="35000"/>
            </a:spcAft>
          </a:pPr>
          <a:r>
            <a:rPr lang="es-EC" sz="1500" b="1" kern="1200" dirty="0" smtClean="0">
              <a:solidFill>
                <a:schemeClr val="accent5">
                  <a:lumMod val="50000"/>
                </a:schemeClr>
              </a:solidFill>
            </a:rPr>
            <a:t>Confianza en los clientes</a:t>
          </a:r>
          <a:endParaRPr lang="es-ES" sz="1500" b="1" kern="1200" dirty="0">
            <a:solidFill>
              <a:schemeClr val="accent5">
                <a:lumMod val="50000"/>
              </a:schemeClr>
            </a:solidFill>
          </a:endParaRPr>
        </a:p>
      </dsp:txBody>
      <dsp:txXfrm>
        <a:off x="3048000" y="1959988"/>
        <a:ext cx="1280160" cy="626388"/>
      </dsp:txXfrm>
    </dsp:sp>
    <dsp:sp modelId="{9DD254E0-FC5E-4193-B287-12F2ACE5B9B8}">
      <dsp:nvSpPr>
        <dsp:cNvPr id="0" name=""/>
        <dsp:cNvSpPr/>
      </dsp:nvSpPr>
      <dsp:spPr>
        <a:xfrm>
          <a:off x="4233672" y="988822"/>
          <a:ext cx="432816" cy="432816"/>
        </a:xfrm>
        <a:prstGeom prst="ellipse">
          <a:avLst/>
        </a:prstGeom>
        <a:solidFill>
          <a:schemeClr val="lt1">
            <a:hueOff val="0"/>
            <a:satOff val="0"/>
            <a:lumOff val="0"/>
            <a:alphaOff val="0"/>
          </a:schemeClr>
        </a:solidFill>
        <a:ln w="38100">
          <a:solidFill>
            <a:schemeClr val="accent1">
              <a:shade val="80000"/>
              <a:hueOff val="0"/>
              <a:satOff val="0"/>
              <a:lumOff val="0"/>
              <a:alphaOff val="0"/>
            </a:schemeClr>
          </a:solidFill>
          <a:prstDash val="solid"/>
        </a:ln>
        <a:effectLst>
          <a:outerShdw blurRad="508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sp>
    <dsp:sp modelId="{D07F46C0-BF57-4CF5-B2BF-422493646E69}">
      <dsp:nvSpPr>
        <dsp:cNvPr id="0" name=""/>
        <dsp:cNvSpPr/>
      </dsp:nvSpPr>
      <dsp:spPr>
        <a:xfrm>
          <a:off x="4258766" y="1764327"/>
          <a:ext cx="1703060" cy="53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340" tIns="0" rIns="0" bIns="0" numCol="1" spcCol="1270" anchor="t" anchorCtr="0">
          <a:noAutofit/>
        </a:bodyPr>
        <a:lstStyle/>
        <a:p>
          <a:pPr lvl="0" algn="l" defTabSz="666750">
            <a:lnSpc>
              <a:spcPct val="90000"/>
            </a:lnSpc>
            <a:spcBef>
              <a:spcPct val="0"/>
            </a:spcBef>
            <a:spcAft>
              <a:spcPct val="35000"/>
            </a:spcAft>
          </a:pPr>
          <a:r>
            <a:rPr lang="es-EC" sz="1500" b="1" kern="1200" dirty="0" smtClean="0">
              <a:solidFill>
                <a:schemeClr val="accent5">
                  <a:lumMod val="50000"/>
                </a:schemeClr>
              </a:solidFill>
            </a:rPr>
            <a:t>Incrementar la rentabilidad</a:t>
          </a:r>
          <a:endParaRPr lang="es-ES" sz="1500" b="1" kern="1200" dirty="0">
            <a:solidFill>
              <a:schemeClr val="accent5">
                <a:lumMod val="50000"/>
              </a:schemeClr>
            </a:solidFill>
          </a:endParaRPr>
        </a:p>
      </dsp:txBody>
      <dsp:txXfrm>
        <a:off x="4258766" y="1764327"/>
        <a:ext cx="1703060" cy="539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0DF73-1415-4B90-B378-AD800A5DB1FD}">
      <dsp:nvSpPr>
        <dsp:cNvPr id="0" name=""/>
        <dsp:cNvSpPr/>
      </dsp:nvSpPr>
      <dsp:spPr>
        <a:xfrm>
          <a:off x="1177133" y="505720"/>
          <a:ext cx="2300207" cy="2147605"/>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058C0-70A2-47ED-B63B-33F13BFF389A}">
      <dsp:nvSpPr>
        <dsp:cNvPr id="0" name=""/>
        <dsp:cNvSpPr/>
      </dsp:nvSpPr>
      <dsp:spPr>
        <a:xfrm>
          <a:off x="1574252" y="1281071"/>
          <a:ext cx="1501130" cy="59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Desarrollo - Diferenciación</a:t>
          </a:r>
          <a:endParaRPr lang="es-EC" sz="1800" kern="1200" dirty="0"/>
        </a:p>
      </dsp:txBody>
      <dsp:txXfrm>
        <a:off x="1574252" y="1281071"/>
        <a:ext cx="1501130" cy="596457"/>
      </dsp:txXfrm>
    </dsp:sp>
    <dsp:sp modelId="{A4A31227-9F1B-49AA-862D-FC72EF93DCA8}">
      <dsp:nvSpPr>
        <dsp:cNvPr id="0" name=""/>
        <dsp:cNvSpPr/>
      </dsp:nvSpPr>
      <dsp:spPr>
        <a:xfrm>
          <a:off x="555106" y="1656180"/>
          <a:ext cx="2351463" cy="2314603"/>
        </a:xfrm>
        <a:prstGeom prst="leftCircularArrow">
          <a:avLst>
            <a:gd name="adj1" fmla="val 10980"/>
            <a:gd name="adj2" fmla="val 1142322"/>
            <a:gd name="adj3" fmla="val 6300000"/>
            <a:gd name="adj4" fmla="val 18900000"/>
            <a:gd name="adj5" fmla="val 12500"/>
          </a:avLst>
        </a:prstGeom>
        <a:solidFill>
          <a:schemeClr val="accent3">
            <a:hueOff val="5625132"/>
            <a:satOff val="-8440"/>
            <a:lumOff val="-1373"/>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FCF94-534D-452C-BB6C-84FD6CC6B8DB}">
      <dsp:nvSpPr>
        <dsp:cNvPr id="0" name=""/>
        <dsp:cNvSpPr/>
      </dsp:nvSpPr>
      <dsp:spPr>
        <a:xfrm>
          <a:off x="1134237" y="2522168"/>
          <a:ext cx="1193201" cy="59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Crecimiento – Desarrollo del producto</a:t>
          </a:r>
          <a:endParaRPr lang="es-EC" sz="1700" kern="1200" dirty="0"/>
        </a:p>
      </dsp:txBody>
      <dsp:txXfrm>
        <a:off x="1134237" y="2522168"/>
        <a:ext cx="1193201" cy="596457"/>
      </dsp:txXfrm>
    </dsp:sp>
    <dsp:sp modelId="{0F1D78FD-6AC9-419F-8BFF-28495F91BF61}">
      <dsp:nvSpPr>
        <dsp:cNvPr id="0" name=""/>
        <dsp:cNvSpPr/>
      </dsp:nvSpPr>
      <dsp:spPr>
        <a:xfrm>
          <a:off x="1406427" y="3121302"/>
          <a:ext cx="1844844" cy="1845584"/>
        </a:xfrm>
        <a:prstGeom prst="blockArc">
          <a:avLst>
            <a:gd name="adj1" fmla="val 13500000"/>
            <a:gd name="adj2" fmla="val 10800000"/>
            <a:gd name="adj3" fmla="val 12740"/>
          </a:avLst>
        </a:prstGeom>
        <a:solidFill>
          <a:schemeClr val="accent3">
            <a:hueOff val="11250264"/>
            <a:satOff val="-16880"/>
            <a:lumOff val="-2745"/>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8573D-4A37-4B01-9BD5-9415BE747267}">
      <dsp:nvSpPr>
        <dsp:cNvPr id="0" name=""/>
        <dsp:cNvSpPr/>
      </dsp:nvSpPr>
      <dsp:spPr>
        <a:xfrm>
          <a:off x="1371015" y="3816421"/>
          <a:ext cx="1913250" cy="59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Competitividad - Seguidora</a:t>
          </a:r>
          <a:endParaRPr lang="es-EC" sz="1800" kern="1200" dirty="0"/>
        </a:p>
      </dsp:txBody>
      <dsp:txXfrm>
        <a:off x="1371015" y="3816421"/>
        <a:ext cx="1913250" cy="59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B3BEF-FD06-440E-A949-E1375D834AB9}">
      <dsp:nvSpPr>
        <dsp:cNvPr id="0" name=""/>
        <dsp:cNvSpPr/>
      </dsp:nvSpPr>
      <dsp:spPr>
        <a:xfrm>
          <a:off x="-5571567" y="-853098"/>
          <a:ext cx="6634679" cy="6634679"/>
        </a:xfrm>
        <a:prstGeom prst="blockArc">
          <a:avLst>
            <a:gd name="adj1" fmla="val 18900000"/>
            <a:gd name="adj2" fmla="val 2700000"/>
            <a:gd name="adj3" fmla="val 326"/>
          </a:avLst>
        </a:prstGeom>
        <a:noFill/>
        <a:ln w="25400">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4FADB-1037-4D9C-9BB8-83610731CE13}">
      <dsp:nvSpPr>
        <dsp:cNvPr id="0" name=""/>
        <dsp:cNvSpPr/>
      </dsp:nvSpPr>
      <dsp:spPr>
        <a:xfrm>
          <a:off x="684073" y="427284"/>
          <a:ext cx="7052236" cy="1116823"/>
        </a:xfrm>
        <a:prstGeom prst="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97" tIns="60960" rIns="60960" bIns="60960" numCol="1" spcCol="1270" anchor="t" anchorCtr="0">
          <a:noAutofit/>
        </a:bodyPr>
        <a:lstStyle/>
        <a:p>
          <a:pPr lvl="0" algn="l" defTabSz="1066800">
            <a:lnSpc>
              <a:spcPct val="90000"/>
            </a:lnSpc>
            <a:spcBef>
              <a:spcPct val="0"/>
            </a:spcBef>
            <a:spcAft>
              <a:spcPct val="35000"/>
            </a:spcAft>
          </a:pPr>
          <a:r>
            <a:rPr lang="es-ES" sz="2400" b="1" kern="1200" dirty="0" smtClean="0"/>
            <a:t>Diagnóstico Interno</a:t>
          </a:r>
          <a:endParaRPr lang="es-EC" sz="2400" b="1" kern="1200" dirty="0"/>
        </a:p>
        <a:p>
          <a:pPr marL="171450" lvl="1" indent="-171450" algn="l" defTabSz="800100">
            <a:lnSpc>
              <a:spcPct val="90000"/>
            </a:lnSpc>
            <a:spcBef>
              <a:spcPct val="0"/>
            </a:spcBef>
            <a:spcAft>
              <a:spcPct val="15000"/>
            </a:spcAft>
            <a:buChar char="••"/>
          </a:pPr>
          <a:r>
            <a:rPr lang="es-ES" sz="1800" b="1" kern="1200" dirty="0" smtClean="0"/>
            <a:t>Debilidad Interna. No se cuenta con definiciones claras de procesos</a:t>
          </a:r>
          <a:endParaRPr lang="es-EC" sz="1800" b="1" kern="1200" dirty="0"/>
        </a:p>
      </dsp:txBody>
      <dsp:txXfrm>
        <a:off x="684073" y="427284"/>
        <a:ext cx="7052236" cy="1116823"/>
      </dsp:txXfrm>
    </dsp:sp>
    <dsp:sp modelId="{BCFBECE2-0C1E-4271-967F-80BA184DC72F}">
      <dsp:nvSpPr>
        <dsp:cNvPr id="0" name=""/>
        <dsp:cNvSpPr/>
      </dsp:nvSpPr>
      <dsp:spPr>
        <a:xfrm>
          <a:off x="68013" y="369636"/>
          <a:ext cx="1232120" cy="1232120"/>
        </a:xfrm>
        <a:prstGeom prst="ellipse">
          <a:avLst/>
        </a:prstGeom>
        <a:blipFill rotWithShape="0">
          <a:blip xmlns:r="http://schemas.openxmlformats.org/officeDocument/2006/relationships" r:embed="rId1"/>
          <a:stretch>
            <a:fillRect/>
          </a:stretch>
        </a:blip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F86CC-9369-4C39-8700-C355B5CE833C}">
      <dsp:nvSpPr>
        <dsp:cNvPr id="0" name=""/>
        <dsp:cNvSpPr/>
      </dsp:nvSpPr>
      <dsp:spPr>
        <a:xfrm>
          <a:off x="1042373" y="1944217"/>
          <a:ext cx="6693936" cy="1040047"/>
        </a:xfrm>
        <a:prstGeom prst="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97" tIns="60960" rIns="60960" bIns="60960" numCol="1" spcCol="1270" anchor="t" anchorCtr="0">
          <a:noAutofit/>
        </a:bodyPr>
        <a:lstStyle/>
        <a:p>
          <a:pPr lvl="0" algn="l" defTabSz="1066800">
            <a:lnSpc>
              <a:spcPct val="90000"/>
            </a:lnSpc>
            <a:spcBef>
              <a:spcPct val="0"/>
            </a:spcBef>
            <a:spcAft>
              <a:spcPct val="35000"/>
            </a:spcAft>
          </a:pPr>
          <a:r>
            <a:rPr lang="es-ES" sz="2400" b="1" kern="1200" dirty="0" smtClean="0"/>
            <a:t>Diagnóstico Interno</a:t>
          </a:r>
          <a:endParaRPr lang="es-EC" sz="2400" b="1" kern="1200" dirty="0"/>
        </a:p>
        <a:p>
          <a:pPr marL="171450" lvl="1" indent="-171450" algn="l" defTabSz="800100">
            <a:lnSpc>
              <a:spcPct val="90000"/>
            </a:lnSpc>
            <a:spcBef>
              <a:spcPct val="0"/>
            </a:spcBef>
            <a:spcAft>
              <a:spcPct val="15000"/>
            </a:spcAft>
            <a:buChar char="••"/>
          </a:pPr>
          <a:r>
            <a:rPr lang="es-ES" sz="1800" b="1" kern="1200" dirty="0" smtClean="0"/>
            <a:t>Problemas de liquidez por el tipo de producto que se comercializa</a:t>
          </a:r>
          <a:endParaRPr lang="es-EC" sz="1800" b="1" kern="1200" dirty="0"/>
        </a:p>
      </dsp:txBody>
      <dsp:txXfrm>
        <a:off x="1042373" y="1944217"/>
        <a:ext cx="6693936" cy="1040047"/>
      </dsp:txXfrm>
    </dsp:sp>
    <dsp:sp modelId="{C72C9E9B-ADC2-4754-9DCC-BC20A3A48CEA}">
      <dsp:nvSpPr>
        <dsp:cNvPr id="0" name=""/>
        <dsp:cNvSpPr/>
      </dsp:nvSpPr>
      <dsp:spPr>
        <a:xfrm>
          <a:off x="426313" y="1848180"/>
          <a:ext cx="1232120" cy="1232120"/>
        </a:xfrm>
        <a:prstGeom prst="ellipse">
          <a:avLst/>
        </a:prstGeom>
        <a:blipFill rotWithShape="0">
          <a:blip xmlns:r="http://schemas.openxmlformats.org/officeDocument/2006/relationships" r:embed="rId1"/>
          <a:stretch>
            <a:fillRect/>
          </a:stretch>
        </a:blip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E7A0F-8336-4A63-B1E8-E6687CE6F31C}">
      <dsp:nvSpPr>
        <dsp:cNvPr id="0" name=""/>
        <dsp:cNvSpPr/>
      </dsp:nvSpPr>
      <dsp:spPr>
        <a:xfrm>
          <a:off x="684073" y="3449937"/>
          <a:ext cx="7052236" cy="985696"/>
        </a:xfrm>
        <a:prstGeom prst="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97" tIns="60960" rIns="60960" bIns="60960" numCol="1" spcCol="1270" anchor="t" anchorCtr="0">
          <a:noAutofit/>
        </a:bodyPr>
        <a:lstStyle/>
        <a:p>
          <a:pPr lvl="0" algn="l" defTabSz="1066800">
            <a:lnSpc>
              <a:spcPct val="90000"/>
            </a:lnSpc>
            <a:spcBef>
              <a:spcPct val="0"/>
            </a:spcBef>
            <a:spcAft>
              <a:spcPct val="35000"/>
            </a:spcAft>
          </a:pPr>
          <a:r>
            <a:rPr lang="es-ES" sz="2400" b="1" kern="1200" dirty="0" smtClean="0"/>
            <a:t>Direccionamiento estratégico</a:t>
          </a:r>
          <a:endParaRPr lang="es-EC" sz="2400" b="1" kern="1200" dirty="0"/>
        </a:p>
        <a:p>
          <a:pPr marL="171450" lvl="1" indent="-171450" algn="l" defTabSz="800100">
            <a:lnSpc>
              <a:spcPct val="90000"/>
            </a:lnSpc>
            <a:spcBef>
              <a:spcPct val="0"/>
            </a:spcBef>
            <a:spcAft>
              <a:spcPct val="15000"/>
            </a:spcAft>
            <a:buChar char="••"/>
          </a:pPr>
          <a:r>
            <a:rPr lang="es-ES" sz="1800" b="1" kern="1200" dirty="0" smtClean="0"/>
            <a:t>Re definir y formular nuevos factores</a:t>
          </a:r>
          <a:endParaRPr lang="es-EC" sz="1800" b="1" kern="1200" dirty="0"/>
        </a:p>
      </dsp:txBody>
      <dsp:txXfrm>
        <a:off x="684073" y="3449937"/>
        <a:ext cx="7052236" cy="985696"/>
      </dsp:txXfrm>
    </dsp:sp>
    <dsp:sp modelId="{07624DAB-690F-472C-AB2D-3E4DFA4DAD1A}">
      <dsp:nvSpPr>
        <dsp:cNvPr id="0" name=""/>
        <dsp:cNvSpPr/>
      </dsp:nvSpPr>
      <dsp:spPr>
        <a:xfrm>
          <a:off x="68013" y="3326725"/>
          <a:ext cx="1232120" cy="1232120"/>
        </a:xfrm>
        <a:prstGeom prst="ellipse">
          <a:avLst/>
        </a:prstGeom>
        <a:blipFill rotWithShape="0">
          <a:blip xmlns:r="http://schemas.openxmlformats.org/officeDocument/2006/relationships" r:embed="rId2"/>
          <a:stretch>
            <a:fillRect/>
          </a:stretch>
        </a:blip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B3BEF-FD06-440E-A949-E1375D834AB9}">
      <dsp:nvSpPr>
        <dsp:cNvPr id="0" name=""/>
        <dsp:cNvSpPr/>
      </dsp:nvSpPr>
      <dsp:spPr>
        <a:xfrm>
          <a:off x="-5676844" y="-869132"/>
          <a:ext cx="6759962" cy="6759962"/>
        </a:xfrm>
        <a:prstGeom prst="blockArc">
          <a:avLst>
            <a:gd name="adj1" fmla="val 18900000"/>
            <a:gd name="adj2" fmla="val 2700000"/>
            <a:gd name="adj3" fmla="val 320"/>
          </a:avLst>
        </a:prstGeom>
        <a:noFill/>
        <a:ln w="25400">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4FADB-1037-4D9C-9BB8-83610731CE13}">
      <dsp:nvSpPr>
        <dsp:cNvPr id="0" name=""/>
        <dsp:cNvSpPr/>
      </dsp:nvSpPr>
      <dsp:spPr>
        <a:xfrm>
          <a:off x="697011" y="502169"/>
          <a:ext cx="7262072" cy="1004339"/>
        </a:xfrm>
        <a:prstGeom prst="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195" tIns="60960" rIns="60960" bIns="60960" numCol="1" spcCol="1270" anchor="t" anchorCtr="0">
          <a:noAutofit/>
        </a:bodyPr>
        <a:lstStyle/>
        <a:p>
          <a:pPr lvl="0" algn="l" defTabSz="1066800">
            <a:lnSpc>
              <a:spcPct val="90000"/>
            </a:lnSpc>
            <a:spcBef>
              <a:spcPct val="0"/>
            </a:spcBef>
            <a:spcAft>
              <a:spcPct val="35000"/>
            </a:spcAft>
          </a:pPr>
          <a:r>
            <a:rPr lang="es-ES" sz="2400" b="1" kern="1200" dirty="0" smtClean="0"/>
            <a:t>La Estrategia</a:t>
          </a:r>
          <a:endParaRPr lang="es-EC" sz="2400" b="1" kern="1200" dirty="0"/>
        </a:p>
        <a:p>
          <a:pPr marL="171450" lvl="1" indent="-171450" algn="l" defTabSz="800100">
            <a:lnSpc>
              <a:spcPct val="90000"/>
            </a:lnSpc>
            <a:spcBef>
              <a:spcPct val="0"/>
            </a:spcBef>
            <a:spcAft>
              <a:spcPct val="15000"/>
            </a:spcAft>
            <a:buChar char="••"/>
          </a:pPr>
          <a:r>
            <a:rPr lang="es-ES" sz="1800" b="1" kern="1200" dirty="0" smtClean="0"/>
            <a:t>Crear nuevas líneas de negocio, mejoramiento servicios actuales</a:t>
          </a:r>
          <a:endParaRPr lang="es-EC" sz="1800" b="1" kern="1200" dirty="0"/>
        </a:p>
      </dsp:txBody>
      <dsp:txXfrm>
        <a:off x="697011" y="502169"/>
        <a:ext cx="7262072" cy="1004339"/>
      </dsp:txXfrm>
    </dsp:sp>
    <dsp:sp modelId="{BCFBECE2-0C1E-4271-967F-80BA184DC72F}">
      <dsp:nvSpPr>
        <dsp:cNvPr id="0" name=""/>
        <dsp:cNvSpPr/>
      </dsp:nvSpPr>
      <dsp:spPr>
        <a:xfrm>
          <a:off x="69299" y="376627"/>
          <a:ext cx="1255424" cy="1255424"/>
        </a:xfrm>
        <a:prstGeom prst="ellipse">
          <a:avLst/>
        </a:prstGeom>
        <a:blipFill rotWithShape="0">
          <a:blip xmlns:r="http://schemas.openxmlformats.org/officeDocument/2006/relationships" r:embed="rId1"/>
          <a:stretch>
            <a:fillRect/>
          </a:stretch>
        </a:blip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F86CC-9369-4C39-8700-C355B5CE833C}">
      <dsp:nvSpPr>
        <dsp:cNvPr id="0" name=""/>
        <dsp:cNvSpPr/>
      </dsp:nvSpPr>
      <dsp:spPr>
        <a:xfrm>
          <a:off x="1062089" y="2008679"/>
          <a:ext cx="6896995" cy="1004339"/>
        </a:xfrm>
        <a:prstGeom prst="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195" tIns="60960" rIns="60960" bIns="60960" numCol="1" spcCol="1270" anchor="t" anchorCtr="0">
          <a:noAutofit/>
        </a:bodyPr>
        <a:lstStyle/>
        <a:p>
          <a:pPr lvl="0" algn="l" defTabSz="1066800">
            <a:lnSpc>
              <a:spcPct val="90000"/>
            </a:lnSpc>
            <a:spcBef>
              <a:spcPct val="0"/>
            </a:spcBef>
            <a:spcAft>
              <a:spcPct val="35000"/>
            </a:spcAft>
          </a:pPr>
          <a:r>
            <a:rPr lang="es-ES" sz="2400" b="1" kern="1200" dirty="0" smtClean="0"/>
            <a:t>BSC</a:t>
          </a:r>
          <a:endParaRPr lang="es-EC" sz="2000" b="1" kern="1200" dirty="0"/>
        </a:p>
        <a:p>
          <a:pPr marL="171450" lvl="1" indent="-171450" algn="l" defTabSz="800100">
            <a:lnSpc>
              <a:spcPct val="90000"/>
            </a:lnSpc>
            <a:spcBef>
              <a:spcPct val="0"/>
            </a:spcBef>
            <a:spcAft>
              <a:spcPct val="15000"/>
            </a:spcAft>
            <a:buChar char="••"/>
          </a:pPr>
          <a:r>
            <a:rPr lang="es-ES" sz="1800" b="1" kern="1200" dirty="0" smtClean="0"/>
            <a:t>Rendimiento estratégico 31,8%</a:t>
          </a:r>
          <a:endParaRPr lang="es-EC" sz="1800" b="1" kern="1200" dirty="0"/>
        </a:p>
      </dsp:txBody>
      <dsp:txXfrm>
        <a:off x="1062089" y="2008679"/>
        <a:ext cx="6896995" cy="1004339"/>
      </dsp:txXfrm>
    </dsp:sp>
    <dsp:sp modelId="{C72C9E9B-ADC2-4754-9DCC-BC20A3A48CEA}">
      <dsp:nvSpPr>
        <dsp:cNvPr id="0" name=""/>
        <dsp:cNvSpPr/>
      </dsp:nvSpPr>
      <dsp:spPr>
        <a:xfrm>
          <a:off x="434376" y="1883136"/>
          <a:ext cx="1255424" cy="1255424"/>
        </a:xfrm>
        <a:prstGeom prst="ellipse">
          <a:avLst/>
        </a:prstGeom>
        <a:blipFill rotWithShape="0">
          <a:blip xmlns:r="http://schemas.openxmlformats.org/officeDocument/2006/relationships" r:embed="rId2"/>
          <a:stretch>
            <a:fillRect/>
          </a:stretch>
        </a:blip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E7A0F-8336-4A63-B1E8-E6687CE6F31C}">
      <dsp:nvSpPr>
        <dsp:cNvPr id="0" name=""/>
        <dsp:cNvSpPr/>
      </dsp:nvSpPr>
      <dsp:spPr>
        <a:xfrm>
          <a:off x="697011" y="3466272"/>
          <a:ext cx="7262072" cy="1102172"/>
        </a:xfrm>
        <a:prstGeom prst="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195" tIns="60960" rIns="60960" bIns="60960" numCol="1" spcCol="1270" anchor="t" anchorCtr="0">
          <a:noAutofit/>
        </a:bodyPr>
        <a:lstStyle/>
        <a:p>
          <a:pPr lvl="0" algn="l" defTabSz="1066800">
            <a:lnSpc>
              <a:spcPct val="90000"/>
            </a:lnSpc>
            <a:spcBef>
              <a:spcPct val="0"/>
            </a:spcBef>
            <a:spcAft>
              <a:spcPct val="35000"/>
            </a:spcAft>
          </a:pPr>
          <a:r>
            <a:rPr lang="es-ES" sz="2400" b="1" kern="1200" dirty="0" smtClean="0"/>
            <a:t>BSC</a:t>
          </a:r>
          <a:endParaRPr lang="es-EC" sz="2000" b="1" kern="1200" dirty="0"/>
        </a:p>
        <a:p>
          <a:pPr marL="171450" lvl="1" indent="-171450" algn="l" defTabSz="800100">
            <a:lnSpc>
              <a:spcPct val="90000"/>
            </a:lnSpc>
            <a:spcBef>
              <a:spcPct val="0"/>
            </a:spcBef>
            <a:spcAft>
              <a:spcPct val="15000"/>
            </a:spcAft>
            <a:buChar char="••"/>
          </a:pPr>
          <a:r>
            <a:rPr lang="es-ES" sz="1800" b="1" kern="1200" dirty="0" smtClean="0"/>
            <a:t>Se establecen 5 proyectos a ejecutar en 3 años con un costo estimado de USD. 32.000</a:t>
          </a:r>
          <a:endParaRPr lang="es-EC" sz="1800" b="1" kern="1200" dirty="0"/>
        </a:p>
      </dsp:txBody>
      <dsp:txXfrm>
        <a:off x="697011" y="3466272"/>
        <a:ext cx="7262072" cy="1102172"/>
      </dsp:txXfrm>
    </dsp:sp>
    <dsp:sp modelId="{07624DAB-690F-472C-AB2D-3E4DFA4DAD1A}">
      <dsp:nvSpPr>
        <dsp:cNvPr id="0" name=""/>
        <dsp:cNvSpPr/>
      </dsp:nvSpPr>
      <dsp:spPr>
        <a:xfrm>
          <a:off x="69299" y="3389646"/>
          <a:ext cx="1255424" cy="1255424"/>
        </a:xfrm>
        <a:prstGeom prst="ellipse">
          <a:avLst/>
        </a:prstGeom>
        <a:blipFill rotWithShape="0">
          <a:blip xmlns:r="http://schemas.openxmlformats.org/officeDocument/2006/relationships" r:embed="rId3"/>
          <a:stretch>
            <a:fillRect/>
          </a:stretch>
        </a:blip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ECD4A-8EAA-4DA1-878F-FAEDC4ED5CF5}">
      <dsp:nvSpPr>
        <dsp:cNvPr id="0" name=""/>
        <dsp:cNvSpPr/>
      </dsp:nvSpPr>
      <dsp:spPr>
        <a:xfrm>
          <a:off x="0" y="80495"/>
          <a:ext cx="1772708" cy="1348631"/>
        </a:xfrm>
        <a:prstGeom prst="roundRect">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s-EC" sz="6500" b="1" kern="1200" dirty="0" smtClean="0"/>
            <a:t> </a:t>
          </a:r>
          <a:endParaRPr lang="es-EC" sz="6500" b="1" kern="1200" dirty="0"/>
        </a:p>
      </dsp:txBody>
      <dsp:txXfrm>
        <a:off x="65835" y="146330"/>
        <a:ext cx="1641038" cy="1216961"/>
      </dsp:txXfrm>
    </dsp:sp>
    <dsp:sp modelId="{311B9597-635D-46CC-9C28-CC80DEFFCD9A}">
      <dsp:nvSpPr>
        <dsp:cNvPr id="0" name=""/>
        <dsp:cNvSpPr/>
      </dsp:nvSpPr>
      <dsp:spPr>
        <a:xfrm>
          <a:off x="2316431" y="80489"/>
          <a:ext cx="2798409" cy="1119363"/>
        </a:xfrm>
        <a:prstGeom prst="chevron">
          <a:avLst/>
        </a:prstGeom>
        <a:solidFill>
          <a:schemeClr val="accent4">
            <a:lumMod val="75000"/>
            <a:alpha val="90000"/>
          </a:schemeClr>
        </a:solidFill>
        <a:ln w="25400">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Plan de fortalecimiento de procesos</a:t>
          </a:r>
          <a:endParaRPr lang="es-EC" sz="1800" b="1" kern="1200" dirty="0">
            <a:solidFill>
              <a:schemeClr val="bg1"/>
            </a:solidFill>
          </a:endParaRPr>
        </a:p>
      </dsp:txBody>
      <dsp:txXfrm>
        <a:off x="2876113" y="80489"/>
        <a:ext cx="1679046" cy="1119363"/>
      </dsp:txXfrm>
    </dsp:sp>
    <dsp:sp modelId="{901126F5-36D9-471F-AD61-80C566F4656D}">
      <dsp:nvSpPr>
        <dsp:cNvPr id="0" name=""/>
        <dsp:cNvSpPr/>
      </dsp:nvSpPr>
      <dsp:spPr>
        <a:xfrm>
          <a:off x="5470110" y="72004"/>
          <a:ext cx="2798409" cy="1119363"/>
        </a:xfrm>
        <a:prstGeom prst="chevron">
          <a:avLst/>
        </a:prstGeom>
        <a:solidFill>
          <a:schemeClr val="accent4">
            <a:tint val="40000"/>
            <a:alpha val="90000"/>
            <a:hueOff val="-789141"/>
            <a:satOff val="4431"/>
            <a:lumOff val="282"/>
            <a:alphaOff val="0"/>
          </a:schemeClr>
        </a:solidFill>
        <a:ln w="25400">
          <a:solidFill>
            <a:schemeClr val="accent4">
              <a:tint val="40000"/>
              <a:alpha val="90000"/>
              <a:hueOff val="-789141"/>
              <a:satOff val="4431"/>
              <a:lumOff val="2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dirty="0" smtClean="0"/>
            <a:t>Mejorar la situación interna de la empresa</a:t>
          </a:r>
          <a:endParaRPr lang="es-EC" sz="1800" b="1" kern="1200" dirty="0"/>
        </a:p>
      </dsp:txBody>
      <dsp:txXfrm>
        <a:off x="6029792" y="72004"/>
        <a:ext cx="1679046" cy="1119363"/>
      </dsp:txXfrm>
    </dsp:sp>
    <dsp:sp modelId="{D791BB80-C586-4833-B8D9-C2670EEC423F}">
      <dsp:nvSpPr>
        <dsp:cNvPr id="0" name=""/>
        <dsp:cNvSpPr/>
      </dsp:nvSpPr>
      <dsp:spPr>
        <a:xfrm>
          <a:off x="0" y="1529936"/>
          <a:ext cx="1802614" cy="1348631"/>
        </a:xfrm>
        <a:prstGeom prst="roundRect">
          <a:avLst/>
        </a:prstGeom>
        <a:blipFill rotWithShape="0">
          <a:blip xmlns:r="http://schemas.openxmlformats.org/officeDocument/2006/relationships" r:embed="rId2"/>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s-EC" sz="6500" b="1" kern="1200" dirty="0" smtClean="0"/>
            <a:t> </a:t>
          </a:r>
          <a:endParaRPr lang="es-EC" sz="6500" b="1" kern="1200" dirty="0"/>
        </a:p>
      </dsp:txBody>
      <dsp:txXfrm>
        <a:off x="65835" y="1595771"/>
        <a:ext cx="1670944" cy="1216961"/>
      </dsp:txXfrm>
    </dsp:sp>
    <dsp:sp modelId="{EE11EEFC-E9C7-4831-81A9-512EC6CE0E19}">
      <dsp:nvSpPr>
        <dsp:cNvPr id="0" name=""/>
        <dsp:cNvSpPr/>
      </dsp:nvSpPr>
      <dsp:spPr>
        <a:xfrm>
          <a:off x="2353362" y="1584180"/>
          <a:ext cx="3175047" cy="1225949"/>
        </a:xfrm>
        <a:prstGeom prst="chevron">
          <a:avLst/>
        </a:prstGeom>
        <a:solidFill>
          <a:schemeClr val="accent5">
            <a:lumMod val="75000"/>
            <a:alpha val="90000"/>
          </a:schemeClr>
        </a:solidFill>
        <a:ln w="25400">
          <a:solidFill>
            <a:schemeClr val="accent4">
              <a:tint val="40000"/>
              <a:alpha val="90000"/>
              <a:hueOff val="-1578282"/>
              <a:satOff val="8863"/>
              <a:lumOff val="5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bg1"/>
              </a:solidFill>
            </a:rPr>
            <a:t>-Nuevos productos y servicios</a:t>
          </a:r>
        </a:p>
        <a:p>
          <a:pPr lvl="0" algn="l" defTabSz="800100">
            <a:lnSpc>
              <a:spcPct val="90000"/>
            </a:lnSpc>
            <a:spcBef>
              <a:spcPct val="0"/>
            </a:spcBef>
            <a:spcAft>
              <a:spcPct val="35000"/>
            </a:spcAft>
          </a:pPr>
          <a:r>
            <a:rPr lang="es-EC" sz="1800" b="1" kern="1200" dirty="0" smtClean="0">
              <a:solidFill>
                <a:schemeClr val="bg1"/>
              </a:solidFill>
            </a:rPr>
            <a:t>-Políticas de </a:t>
          </a:r>
          <a:r>
            <a:rPr lang="es-EC" sz="1800" b="1" kern="1200" dirty="0" smtClean="0">
              <a:solidFill>
                <a:schemeClr val="bg1"/>
              </a:solidFill>
            </a:rPr>
            <a:t>cobro</a:t>
          </a:r>
          <a:endParaRPr lang="es-EC" sz="1800" b="1" kern="1200" dirty="0" smtClean="0">
            <a:solidFill>
              <a:schemeClr val="bg1"/>
            </a:solidFill>
          </a:endParaRPr>
        </a:p>
      </dsp:txBody>
      <dsp:txXfrm>
        <a:off x="2966337" y="1584180"/>
        <a:ext cx="1949098" cy="1225949"/>
      </dsp:txXfrm>
    </dsp:sp>
    <dsp:sp modelId="{1CD21C2F-A166-42E7-B785-F3BABA772C95}">
      <dsp:nvSpPr>
        <dsp:cNvPr id="0" name=""/>
        <dsp:cNvSpPr/>
      </dsp:nvSpPr>
      <dsp:spPr>
        <a:xfrm>
          <a:off x="5518681" y="1624012"/>
          <a:ext cx="2607921" cy="1197730"/>
        </a:xfrm>
        <a:prstGeom prst="chevron">
          <a:avLst/>
        </a:prstGeom>
        <a:solidFill>
          <a:schemeClr val="accent5">
            <a:lumMod val="20000"/>
            <a:lumOff val="80000"/>
            <a:alpha val="90000"/>
          </a:schemeClr>
        </a:solidFill>
        <a:ln w="25400">
          <a:solidFill>
            <a:schemeClr val="accent4">
              <a:tint val="40000"/>
              <a:alpha val="90000"/>
              <a:hueOff val="-2367424"/>
              <a:satOff val="13294"/>
              <a:lumOff val="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dirty="0" smtClean="0"/>
            <a:t>Minimizar el riesgo de liquidez</a:t>
          </a:r>
          <a:endParaRPr lang="es-EC" sz="1800" b="1" kern="1200" dirty="0"/>
        </a:p>
      </dsp:txBody>
      <dsp:txXfrm>
        <a:off x="6117546" y="1624012"/>
        <a:ext cx="1410191" cy="1197730"/>
      </dsp:txXfrm>
    </dsp:sp>
    <dsp:sp modelId="{DD9DBB42-F259-4044-9163-BD1102F4DDA0}">
      <dsp:nvSpPr>
        <dsp:cNvPr id="0" name=""/>
        <dsp:cNvSpPr/>
      </dsp:nvSpPr>
      <dsp:spPr>
        <a:xfrm>
          <a:off x="0" y="3062358"/>
          <a:ext cx="1891320" cy="1348631"/>
        </a:xfrm>
        <a:prstGeom prst="roundRect">
          <a:avLst/>
        </a:prstGeom>
        <a:blipFill rotWithShape="0">
          <a:blip xmlns:r="http://schemas.openxmlformats.org/officeDocument/2006/relationships" r:embed="rId3"/>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s-EC" sz="6500" b="1" kern="1200" dirty="0" smtClean="0"/>
            <a:t> </a:t>
          </a:r>
          <a:endParaRPr lang="es-EC" sz="6500" b="1" kern="1200" dirty="0"/>
        </a:p>
      </dsp:txBody>
      <dsp:txXfrm>
        <a:off x="65835" y="3128193"/>
        <a:ext cx="1759650" cy="1216961"/>
      </dsp:txXfrm>
    </dsp:sp>
    <dsp:sp modelId="{9030F16E-8CE4-4FD2-BFDF-4AD5B489862D}">
      <dsp:nvSpPr>
        <dsp:cNvPr id="0" name=""/>
        <dsp:cNvSpPr/>
      </dsp:nvSpPr>
      <dsp:spPr>
        <a:xfrm>
          <a:off x="2498135" y="3096349"/>
          <a:ext cx="3187640" cy="1306219"/>
        </a:xfrm>
        <a:prstGeom prst="chevron">
          <a:avLst/>
        </a:prstGeom>
        <a:solidFill>
          <a:schemeClr val="accent1">
            <a:lumMod val="75000"/>
            <a:alpha val="90000"/>
          </a:schemeClr>
        </a:solidFill>
        <a:ln w="25400">
          <a:solidFill>
            <a:schemeClr val="accent4">
              <a:tint val="40000"/>
              <a:alpha val="90000"/>
              <a:hueOff val="-3156565"/>
              <a:satOff val="17726"/>
              <a:lumOff val="1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Difundir el direccionamiento estratégico</a:t>
          </a:r>
          <a:endParaRPr lang="es-EC" sz="1800" b="1" kern="1200" dirty="0">
            <a:solidFill>
              <a:schemeClr val="bg1"/>
            </a:solidFill>
          </a:endParaRPr>
        </a:p>
      </dsp:txBody>
      <dsp:txXfrm>
        <a:off x="3151245" y="3096349"/>
        <a:ext cx="1881421" cy="1306219"/>
      </dsp:txXfrm>
    </dsp:sp>
    <dsp:sp modelId="{6A7E5160-DB84-47FC-8CBA-72AAD59C616C}">
      <dsp:nvSpPr>
        <dsp:cNvPr id="0" name=""/>
        <dsp:cNvSpPr/>
      </dsp:nvSpPr>
      <dsp:spPr>
        <a:xfrm>
          <a:off x="5539050" y="3168352"/>
          <a:ext cx="2798409" cy="1119363"/>
        </a:xfrm>
        <a:prstGeom prst="chevron">
          <a:avLst/>
        </a:prstGeom>
        <a:solidFill>
          <a:schemeClr val="tx2">
            <a:lumMod val="20000"/>
            <a:lumOff val="80000"/>
            <a:alpha val="90000"/>
          </a:schemeClr>
        </a:solidFill>
        <a:ln w="25400">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dirty="0" smtClean="0"/>
            <a:t>Alineamiento del personal</a:t>
          </a:r>
          <a:endParaRPr lang="es-EC" sz="1800" b="1" kern="1200" dirty="0"/>
        </a:p>
      </dsp:txBody>
      <dsp:txXfrm>
        <a:off x="6098732" y="3168352"/>
        <a:ext cx="1679046" cy="1119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ECD4A-8EAA-4DA1-878F-FAEDC4ED5CF5}">
      <dsp:nvSpPr>
        <dsp:cNvPr id="0" name=""/>
        <dsp:cNvSpPr/>
      </dsp:nvSpPr>
      <dsp:spPr>
        <a:xfrm>
          <a:off x="144017" y="72014"/>
          <a:ext cx="1765091" cy="1342836"/>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209569" y="137566"/>
        <a:ext cx="1633987" cy="1211732"/>
      </dsp:txXfrm>
    </dsp:sp>
    <dsp:sp modelId="{311B9597-635D-46CC-9C28-CC80DEFFCD9A}">
      <dsp:nvSpPr>
        <dsp:cNvPr id="0" name=""/>
        <dsp:cNvSpPr/>
      </dsp:nvSpPr>
      <dsp:spPr>
        <a:xfrm>
          <a:off x="2519138" y="72009"/>
          <a:ext cx="2786386" cy="1114554"/>
        </a:xfrm>
        <a:prstGeom prst="chevron">
          <a:avLst/>
        </a:prstGeom>
        <a:solidFill>
          <a:schemeClr val="accent4">
            <a:lumMod val="75000"/>
            <a:alpha val="90000"/>
          </a:schemeClr>
        </a:solidFill>
        <a:ln w="25400">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b="1" kern="1200" dirty="0" smtClean="0">
              <a:solidFill>
                <a:schemeClr val="bg1"/>
              </a:solidFill>
            </a:rPr>
            <a:t>Oferta de servicios</a:t>
          </a:r>
          <a:endParaRPr lang="es-EC" sz="1900" b="1" kern="1200" dirty="0">
            <a:solidFill>
              <a:schemeClr val="bg1"/>
            </a:solidFill>
          </a:endParaRPr>
        </a:p>
      </dsp:txBody>
      <dsp:txXfrm>
        <a:off x="3076415" y="72009"/>
        <a:ext cx="1671832" cy="1114554"/>
      </dsp:txXfrm>
    </dsp:sp>
    <dsp:sp modelId="{901126F5-36D9-471F-AD61-80C566F4656D}">
      <dsp:nvSpPr>
        <dsp:cNvPr id="0" name=""/>
        <dsp:cNvSpPr/>
      </dsp:nvSpPr>
      <dsp:spPr>
        <a:xfrm>
          <a:off x="5306023" y="116435"/>
          <a:ext cx="3219000" cy="1114554"/>
        </a:xfrm>
        <a:prstGeom prst="chevron">
          <a:avLst/>
        </a:prstGeom>
        <a:solidFill>
          <a:schemeClr val="accent4">
            <a:tint val="40000"/>
            <a:alpha val="90000"/>
            <a:hueOff val="-789141"/>
            <a:satOff val="4431"/>
            <a:lumOff val="282"/>
            <a:alphaOff val="0"/>
          </a:schemeClr>
        </a:solidFill>
        <a:ln w="25400">
          <a:solidFill>
            <a:schemeClr val="accent4">
              <a:tint val="40000"/>
              <a:alpha val="90000"/>
              <a:hueOff val="-789141"/>
              <a:satOff val="4431"/>
              <a:lumOff val="2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l" defTabSz="844550">
            <a:lnSpc>
              <a:spcPct val="90000"/>
            </a:lnSpc>
            <a:spcBef>
              <a:spcPct val="0"/>
            </a:spcBef>
            <a:spcAft>
              <a:spcPct val="35000"/>
            </a:spcAft>
          </a:pPr>
          <a:r>
            <a:rPr lang="es-EC" sz="1900" b="1" kern="1200" dirty="0" smtClean="0"/>
            <a:t>- </a:t>
          </a:r>
          <a:r>
            <a:rPr lang="es-EC" sz="1900" b="1" kern="1200" dirty="0" smtClean="0"/>
            <a:t>Instituciones públicas</a:t>
          </a:r>
          <a:endParaRPr lang="es-EC" sz="1900" b="1" kern="1200" dirty="0" smtClean="0"/>
        </a:p>
        <a:p>
          <a:pPr lvl="0" algn="l" defTabSz="844550">
            <a:lnSpc>
              <a:spcPct val="90000"/>
            </a:lnSpc>
            <a:spcBef>
              <a:spcPct val="0"/>
            </a:spcBef>
            <a:spcAft>
              <a:spcPct val="35000"/>
            </a:spcAft>
          </a:pPr>
          <a:r>
            <a:rPr lang="es-EC" sz="1900" b="1" kern="1200" dirty="0" smtClean="0"/>
            <a:t>- Pymes</a:t>
          </a:r>
          <a:endParaRPr lang="es-EC" sz="1900" b="1" kern="1200" dirty="0"/>
        </a:p>
      </dsp:txBody>
      <dsp:txXfrm>
        <a:off x="5863300" y="116435"/>
        <a:ext cx="2104446" cy="1114554"/>
      </dsp:txXfrm>
    </dsp:sp>
    <dsp:sp modelId="{D791BB80-C586-4833-B8D9-C2670EEC423F}">
      <dsp:nvSpPr>
        <dsp:cNvPr id="0" name=""/>
        <dsp:cNvSpPr/>
      </dsp:nvSpPr>
      <dsp:spPr>
        <a:xfrm>
          <a:off x="144017" y="1584176"/>
          <a:ext cx="1794869" cy="1342836"/>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209569" y="1649728"/>
        <a:ext cx="1663765" cy="1211732"/>
      </dsp:txXfrm>
    </dsp:sp>
    <dsp:sp modelId="{EE11EEFC-E9C7-4831-81A9-512EC6CE0E19}">
      <dsp:nvSpPr>
        <dsp:cNvPr id="0" name=""/>
        <dsp:cNvSpPr/>
      </dsp:nvSpPr>
      <dsp:spPr>
        <a:xfrm>
          <a:off x="2532438" y="1512163"/>
          <a:ext cx="3180213" cy="1357783"/>
        </a:xfrm>
        <a:prstGeom prst="chevron">
          <a:avLst/>
        </a:prstGeom>
        <a:solidFill>
          <a:schemeClr val="accent5">
            <a:lumMod val="75000"/>
            <a:alpha val="90000"/>
          </a:schemeClr>
        </a:solidFill>
        <a:ln w="25400">
          <a:solidFill>
            <a:schemeClr val="accent4">
              <a:tint val="40000"/>
              <a:alpha val="90000"/>
              <a:hueOff val="-1578282"/>
              <a:satOff val="8863"/>
              <a:lumOff val="5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l" defTabSz="844550">
            <a:lnSpc>
              <a:spcPct val="90000"/>
            </a:lnSpc>
            <a:spcBef>
              <a:spcPct val="0"/>
            </a:spcBef>
            <a:spcAft>
              <a:spcPct val="35000"/>
            </a:spcAft>
          </a:pPr>
          <a:r>
            <a:rPr lang="es-EC" sz="1900" b="1" kern="1200" dirty="0" smtClean="0">
              <a:solidFill>
                <a:schemeClr val="bg1"/>
              </a:solidFill>
            </a:rPr>
            <a:t>Actualización permanente del tablero de comando</a:t>
          </a:r>
          <a:endParaRPr lang="es-EC" sz="1900" b="1" kern="1200" dirty="0">
            <a:solidFill>
              <a:schemeClr val="bg1"/>
            </a:solidFill>
          </a:endParaRPr>
        </a:p>
      </dsp:txBody>
      <dsp:txXfrm>
        <a:off x="3211330" y="1512163"/>
        <a:ext cx="1822430" cy="1357783"/>
      </dsp:txXfrm>
    </dsp:sp>
    <dsp:sp modelId="{1CD21C2F-A166-42E7-B785-F3BABA772C95}">
      <dsp:nvSpPr>
        <dsp:cNvPr id="0" name=""/>
        <dsp:cNvSpPr/>
      </dsp:nvSpPr>
      <dsp:spPr>
        <a:xfrm>
          <a:off x="5742724" y="1615727"/>
          <a:ext cx="2596716" cy="1192584"/>
        </a:xfrm>
        <a:prstGeom prst="chevron">
          <a:avLst/>
        </a:prstGeom>
        <a:solidFill>
          <a:schemeClr val="accent5">
            <a:lumMod val="20000"/>
            <a:lumOff val="80000"/>
            <a:alpha val="90000"/>
          </a:schemeClr>
        </a:solidFill>
        <a:ln w="25400">
          <a:solidFill>
            <a:schemeClr val="accent4">
              <a:tint val="40000"/>
              <a:alpha val="90000"/>
              <a:hueOff val="-2367424"/>
              <a:satOff val="13294"/>
              <a:lumOff val="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b="1" kern="1200" dirty="0" smtClean="0"/>
            <a:t>Toma de decisiones gerenciales</a:t>
          </a:r>
          <a:endParaRPr lang="es-EC" sz="1900" b="1" kern="1200" dirty="0"/>
        </a:p>
      </dsp:txBody>
      <dsp:txXfrm>
        <a:off x="6339016" y="1615727"/>
        <a:ext cx="1404132" cy="1192584"/>
      </dsp:txXfrm>
    </dsp:sp>
    <dsp:sp modelId="{DD9DBB42-F259-4044-9163-BD1102F4DDA0}">
      <dsp:nvSpPr>
        <dsp:cNvPr id="0" name=""/>
        <dsp:cNvSpPr/>
      </dsp:nvSpPr>
      <dsp:spPr>
        <a:xfrm>
          <a:off x="288036" y="3024336"/>
          <a:ext cx="1883194" cy="1342836"/>
        </a:xfrm>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353588" y="3089888"/>
        <a:ext cx="1752090" cy="1211732"/>
      </dsp:txXfrm>
    </dsp:sp>
    <dsp:sp modelId="{9030F16E-8CE4-4FD2-BFDF-4AD5B489862D}">
      <dsp:nvSpPr>
        <dsp:cNvPr id="0" name=""/>
        <dsp:cNvSpPr/>
      </dsp:nvSpPr>
      <dsp:spPr>
        <a:xfrm>
          <a:off x="2662015" y="3096340"/>
          <a:ext cx="2786386" cy="1114554"/>
        </a:xfrm>
        <a:prstGeom prst="chevron">
          <a:avLst/>
        </a:prstGeom>
        <a:solidFill>
          <a:schemeClr val="accent1">
            <a:lumMod val="75000"/>
            <a:alpha val="90000"/>
          </a:schemeClr>
        </a:solidFill>
        <a:ln w="25400">
          <a:solidFill>
            <a:schemeClr val="accent4">
              <a:tint val="40000"/>
              <a:alpha val="90000"/>
              <a:hueOff val="-3156565"/>
              <a:satOff val="17726"/>
              <a:lumOff val="1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b="1" kern="1200" dirty="0" smtClean="0">
              <a:solidFill>
                <a:schemeClr val="bg1"/>
              </a:solidFill>
            </a:rPr>
            <a:t>Implementar los proyectos sugeridos</a:t>
          </a:r>
          <a:endParaRPr lang="es-EC" sz="1900" b="1" kern="1200" dirty="0">
            <a:solidFill>
              <a:schemeClr val="bg1"/>
            </a:solidFill>
          </a:endParaRPr>
        </a:p>
      </dsp:txBody>
      <dsp:txXfrm>
        <a:off x="3219292" y="3096340"/>
        <a:ext cx="1671832" cy="1114554"/>
      </dsp:txXfrm>
    </dsp:sp>
    <dsp:sp modelId="{6A7E5160-DB84-47FC-8CBA-72AAD59C616C}">
      <dsp:nvSpPr>
        <dsp:cNvPr id="0" name=""/>
        <dsp:cNvSpPr/>
      </dsp:nvSpPr>
      <dsp:spPr>
        <a:xfrm>
          <a:off x="5558178" y="3193050"/>
          <a:ext cx="3213009" cy="1114554"/>
        </a:xfrm>
        <a:prstGeom prst="chevron">
          <a:avLst/>
        </a:prstGeom>
        <a:solidFill>
          <a:schemeClr val="tx2">
            <a:lumMod val="20000"/>
            <a:lumOff val="80000"/>
            <a:alpha val="90000"/>
          </a:schemeClr>
        </a:solidFill>
        <a:ln w="25400">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b="1" kern="1200" dirty="0" smtClean="0"/>
            <a:t>Apalancar el crecimiento de la empresa y su rentabilidad</a:t>
          </a:r>
          <a:endParaRPr lang="es-EC" sz="1900" b="1" kern="1200" dirty="0"/>
        </a:p>
      </dsp:txBody>
      <dsp:txXfrm>
        <a:off x="6115455" y="3193050"/>
        <a:ext cx="2098455" cy="111455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30/06/2014</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extLst>
      <p:ext uri="{BB962C8B-B14F-4D97-AF65-F5344CB8AC3E}">
        <p14:creationId xmlns:p14="http://schemas.microsoft.com/office/powerpoint/2010/main" val="298660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EC"/>
              <a:pPr/>
              <a:t>30/06/2014</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extLst>
      <p:ext uri="{BB962C8B-B14F-4D97-AF65-F5344CB8AC3E}">
        <p14:creationId xmlns:p14="http://schemas.microsoft.com/office/powerpoint/2010/main" val="368327758"/>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paty</a:t>
            </a:r>
            <a:endParaRPr lang="es-EC" dirty="0"/>
          </a:p>
        </p:txBody>
      </p:sp>
      <p:sp>
        <p:nvSpPr>
          <p:cNvPr id="4" name="3 Marcador de número de diapositiva"/>
          <p:cNvSpPr>
            <a:spLocks noGrp="1"/>
          </p:cNvSpPr>
          <p:nvPr>
            <p:ph type="sldNum" sz="quarter" idx="10"/>
          </p:nvPr>
        </p:nvSpPr>
        <p:spPr/>
        <p:txBody>
          <a:bodyPr/>
          <a:lstStyle/>
          <a:p>
            <a:fld id="{CA077768-21C8-4125-A345-258E48D2EED0}" type="slidenum">
              <a:rPr lang="es-EC" smtClean="0"/>
              <a:pPr/>
              <a:t>1</a:t>
            </a:fld>
            <a:endParaRPr lang="es-EC" dirty="0"/>
          </a:p>
        </p:txBody>
      </p:sp>
    </p:spTree>
    <p:extLst>
      <p:ext uri="{BB962C8B-B14F-4D97-AF65-F5344CB8AC3E}">
        <p14:creationId xmlns:p14="http://schemas.microsoft.com/office/powerpoint/2010/main" val="63881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AM.</a:t>
            </a:r>
          </a:p>
          <a:p>
            <a:r>
              <a:rPr lang="es-EC" dirty="0" smtClean="0"/>
              <a:t>Estrategia de desarrollo: Diferenciación</a:t>
            </a:r>
            <a:r>
              <a:rPr lang="es-EC" baseline="0" dirty="0" smtClean="0"/>
              <a:t> (capacitaciones y charlas)</a:t>
            </a:r>
          </a:p>
          <a:p>
            <a:r>
              <a:rPr lang="es-EC" baseline="0" dirty="0" smtClean="0"/>
              <a:t>Estrategia de crecimiento: Desarrollo de productos y servicios (Productos innovadores)</a:t>
            </a:r>
          </a:p>
          <a:p>
            <a:r>
              <a:rPr lang="es-EC" baseline="0" dirty="0" smtClean="0"/>
              <a:t>Estrategia de competitividad: Seguidor (Mercados des atendidos por la competencia)</a:t>
            </a:r>
          </a:p>
          <a:p>
            <a:pPr algn="ctr"/>
            <a:r>
              <a:rPr lang="es-EC" b="1" dirty="0" smtClean="0">
                <a:solidFill>
                  <a:schemeClr val="bg1"/>
                </a:solidFill>
              </a:rPr>
              <a:t>ESTRATEGIA</a:t>
            </a:r>
          </a:p>
          <a:p>
            <a:pPr algn="ctr"/>
            <a:r>
              <a:rPr lang="es-EC" dirty="0" smtClean="0">
                <a:solidFill>
                  <a:schemeClr val="bg1"/>
                </a:solidFill>
              </a:rPr>
              <a:t>Desarrollar productos innovadores que cubran las necesidades de los clientes aprovechando el crecimiento tecnológico relacionado al desarrollo de software brindando un servicio diferenciador con la incorporación de iniciativas de preventa como capacitaciones y charlas informativas a potenciales clientes que se encuentran desatendidos por la competencia.</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CA077768-21C8-4125-A345-258E48D2EED0}" type="slidenum">
              <a:rPr lang="es-EC" smtClean="0"/>
              <a:pPr/>
              <a:t>11</a:t>
            </a:fld>
            <a:endParaRPr lang="es-EC" dirty="0"/>
          </a:p>
        </p:txBody>
      </p:sp>
    </p:spTree>
    <p:extLst>
      <p:ext uri="{BB962C8B-B14F-4D97-AF65-F5344CB8AC3E}">
        <p14:creationId xmlns:p14="http://schemas.microsoft.com/office/powerpoint/2010/main" val="210625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077768-21C8-4125-A345-258E48D2EED0}" type="slidenum">
              <a:rPr lang="es-EC" smtClean="0"/>
              <a:pPr/>
              <a:t>12</a:t>
            </a:fld>
            <a:endParaRPr lang="es-EC" dirty="0"/>
          </a:p>
        </p:txBody>
      </p:sp>
    </p:spTree>
    <p:extLst>
      <p:ext uri="{BB962C8B-B14F-4D97-AF65-F5344CB8AC3E}">
        <p14:creationId xmlns:p14="http://schemas.microsoft.com/office/powerpoint/2010/main" val="376265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a:t>
            </a:r>
          </a:p>
          <a:p>
            <a:pPr lvl="0"/>
            <a:r>
              <a:rPr lang="es-EC" sz="1200" b="1" kern="1200" dirty="0" smtClean="0">
                <a:solidFill>
                  <a:schemeClr val="tx1"/>
                </a:solidFill>
                <a:effectLst/>
                <a:latin typeface="+mn-lt"/>
                <a:ea typeface="+mn-ea"/>
                <a:cs typeface="+mn-cs"/>
              </a:rPr>
              <a:t>Cumplimiento del presupuesto y cronograma por negocio: </a:t>
            </a:r>
            <a:r>
              <a:rPr lang="es-EC" sz="1200" kern="1200" dirty="0" smtClean="0">
                <a:solidFill>
                  <a:schemeClr val="tx1"/>
                </a:solidFill>
                <a:effectLst/>
                <a:latin typeface="+mn-lt"/>
                <a:ea typeface="+mn-ea"/>
                <a:cs typeface="+mn-cs"/>
              </a:rPr>
              <a:t>con el objetivo de ser eficientes en el manejo de los recursos que dispone la empresa es necesario implementar controles en el manejo del proceso principal que es el desarrollo de nuevos negocios, el cumplimiento de presupuestos y cronogramas es fundamental para lograr la eficiencia.</a:t>
            </a:r>
          </a:p>
          <a:p>
            <a:pPr lvl="0"/>
            <a:r>
              <a:rPr lang="es-EC" sz="1200" b="1" kern="1200" dirty="0" smtClean="0">
                <a:solidFill>
                  <a:schemeClr val="tx1"/>
                </a:solidFill>
                <a:effectLst/>
                <a:latin typeface="+mn-lt"/>
                <a:ea typeface="+mn-ea"/>
                <a:cs typeface="+mn-cs"/>
              </a:rPr>
              <a:t>Índice de Liquidez:</a:t>
            </a:r>
            <a:r>
              <a:rPr lang="es-EC" sz="1200" kern="1200" dirty="0" smtClean="0">
                <a:solidFill>
                  <a:schemeClr val="tx1"/>
                </a:solidFill>
                <a:effectLst/>
                <a:latin typeface="+mn-lt"/>
                <a:ea typeface="+mn-ea"/>
                <a:cs typeface="+mn-cs"/>
              </a:rPr>
              <a:t> considerando que a nivel general el índice puede estar entre uno y dos, se realiza una revisión del índice de liquidez histórico de la empresa y se define la meta en 1,5 para poder enfrentar cualquier evento que demande pagos urgentes a los proveedores. </a:t>
            </a:r>
          </a:p>
          <a:p>
            <a:pPr lvl="0"/>
            <a:r>
              <a:rPr lang="es-EC" sz="1200" b="1" kern="1200" dirty="0" smtClean="0">
                <a:solidFill>
                  <a:schemeClr val="tx1"/>
                </a:solidFill>
                <a:effectLst/>
                <a:latin typeface="+mn-lt"/>
                <a:ea typeface="+mn-ea"/>
                <a:cs typeface="+mn-cs"/>
              </a:rPr>
              <a:t>Retorno sobre la inversión: </a:t>
            </a:r>
            <a:r>
              <a:rPr lang="es-EC" sz="1200" kern="1200" dirty="0" smtClean="0">
                <a:solidFill>
                  <a:schemeClr val="tx1"/>
                </a:solidFill>
                <a:effectLst/>
                <a:latin typeface="+mn-lt"/>
                <a:ea typeface="+mn-ea"/>
                <a:cs typeface="+mn-cs"/>
              </a:rPr>
              <a:t>Se establece una meta superior a 1,2 debido a que este es el valor actual de ROE, lo que se busca es mejorar este índice.</a:t>
            </a:r>
          </a:p>
          <a:p>
            <a:pPr lvl="0"/>
            <a:r>
              <a:rPr lang="es-EC" sz="1200" b="1" kern="1200" dirty="0" smtClean="0">
                <a:solidFill>
                  <a:schemeClr val="tx1"/>
                </a:solidFill>
                <a:effectLst/>
                <a:latin typeface="+mn-lt"/>
                <a:ea typeface="+mn-ea"/>
                <a:cs typeface="+mn-cs"/>
              </a:rPr>
              <a:t>Servicios contratados luego de asesorías: </a:t>
            </a:r>
            <a:r>
              <a:rPr lang="es-EC" sz="1200" kern="1200" dirty="0" smtClean="0">
                <a:solidFill>
                  <a:schemeClr val="tx1"/>
                </a:solidFill>
                <a:effectLst/>
                <a:latin typeface="+mn-lt"/>
                <a:ea typeface="+mn-ea"/>
                <a:cs typeface="+mn-cs"/>
              </a:rPr>
              <a:t>Como resultado de las asesorías que se dictarán es requerido que un 30% de los clientes generen nuevos negocios. Este objetivo aportará al incremento en ventas en un 25% de la meta fijada</a:t>
            </a:r>
          </a:p>
          <a:p>
            <a:pPr lvl="0"/>
            <a:r>
              <a:rPr lang="es-EC" sz="1200" b="1" kern="1200" dirty="0" smtClean="0">
                <a:solidFill>
                  <a:schemeClr val="tx1"/>
                </a:solidFill>
                <a:effectLst/>
                <a:latin typeface="+mn-lt"/>
                <a:ea typeface="+mn-ea"/>
                <a:cs typeface="+mn-cs"/>
              </a:rPr>
              <a:t>Evaluación de seminarios dictados.</a:t>
            </a:r>
            <a:r>
              <a:rPr lang="es-EC" sz="1200" kern="1200" dirty="0" smtClean="0">
                <a:solidFill>
                  <a:schemeClr val="tx1"/>
                </a:solidFill>
                <a:effectLst/>
                <a:latin typeface="+mn-lt"/>
                <a:ea typeface="+mn-ea"/>
                <a:cs typeface="+mn-cs"/>
              </a:rPr>
              <a:t> El nivel de satisfacción esperado por los seminarios que se impartirán sobre los beneficio de software libre debe ser alto, ya que es la puerta de entrada para recopilar datos y creación de nuevos negocios.</a:t>
            </a:r>
          </a:p>
          <a:p>
            <a:pPr lvl="0"/>
            <a:r>
              <a:rPr lang="es-EC" sz="1200" b="1" kern="1200" dirty="0" smtClean="0">
                <a:solidFill>
                  <a:schemeClr val="tx1"/>
                </a:solidFill>
                <a:effectLst/>
                <a:latin typeface="+mn-lt"/>
                <a:ea typeface="+mn-ea"/>
                <a:cs typeface="+mn-cs"/>
              </a:rPr>
              <a:t>Satisfacción del cliente.</a:t>
            </a:r>
            <a:r>
              <a:rPr lang="es-EC" sz="1200" kern="1200" dirty="0" smtClean="0">
                <a:solidFill>
                  <a:schemeClr val="tx1"/>
                </a:solidFill>
                <a:effectLst/>
                <a:latin typeface="+mn-lt"/>
                <a:ea typeface="+mn-ea"/>
                <a:cs typeface="+mn-cs"/>
              </a:rPr>
              <a:t> Es importante satisfacer los requerimientos de los clientes y las encuestas nos ayudará a conocer la percepción del nivel de servicio recibido, la meta establecida es del 95%, ya que un cliente insatisfecho podría dejar la empresa ya que tiene muchas otras opciones.</a:t>
            </a:r>
          </a:p>
          <a:p>
            <a:r>
              <a:rPr lang="es-EC" sz="1200" b="1" kern="1200" dirty="0" smtClean="0">
                <a:solidFill>
                  <a:schemeClr val="tx1"/>
                </a:solidFill>
                <a:effectLst/>
                <a:latin typeface="+mn-lt"/>
                <a:ea typeface="+mn-ea"/>
                <a:cs typeface="+mn-cs"/>
              </a:rPr>
              <a:t>Incremento en ventas</a:t>
            </a:r>
            <a:r>
              <a:rPr lang="es-EC" sz="1200" kern="1200" dirty="0" smtClean="0">
                <a:solidFill>
                  <a:schemeClr val="tx1"/>
                </a:solidFill>
                <a:effectLst/>
                <a:latin typeface="+mn-lt"/>
                <a:ea typeface="+mn-ea"/>
                <a:cs typeface="+mn-cs"/>
              </a:rPr>
              <a:t>. Debido a que la empresa inicio sus actividades en diciembre 2010 se encuentra en una etapa de crecimiento constante y es indispensable que las ventas tengan el mismo crecimiento para poder generar la utilidad requerida con el fin de reinvertir en la creación de nuevos productos.</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 Asociado principalmente</a:t>
            </a:r>
            <a:r>
              <a:rPr lang="es-ES" baseline="0" dirty="0" smtClean="0"/>
              <a:t>  al tiempo en el que se realiza la mayor cantidad de desembolsos </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16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paty</a:t>
            </a:r>
            <a:endParaRPr lang="es-EC" dirty="0"/>
          </a:p>
        </p:txBody>
      </p:sp>
      <p:sp>
        <p:nvSpPr>
          <p:cNvPr id="4" name="3 Marcador de número de diapositiva"/>
          <p:cNvSpPr>
            <a:spLocks noGrp="1"/>
          </p:cNvSpPr>
          <p:nvPr>
            <p:ph type="sldNum" sz="quarter" idx="10"/>
          </p:nvPr>
        </p:nvSpPr>
        <p:spPr/>
        <p:txBody>
          <a:bodyPr/>
          <a:lstStyle/>
          <a:p>
            <a:fld id="{CA077768-21C8-4125-A345-258E48D2EED0}" type="slidenum">
              <a:rPr lang="es-EC" smtClean="0"/>
              <a:pPr/>
              <a:t>2</a:t>
            </a:fld>
            <a:endParaRPr lang="es-EC" dirty="0"/>
          </a:p>
        </p:txBody>
      </p:sp>
    </p:spTree>
    <p:extLst>
      <p:ext uri="{BB962C8B-B14F-4D97-AF65-F5344CB8AC3E}">
        <p14:creationId xmlns:p14="http://schemas.microsoft.com/office/powerpoint/2010/main" val="4076660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a:t>
            </a:r>
          </a:p>
          <a:p>
            <a:r>
              <a:rPr lang="es-ES" dirty="0" smtClean="0"/>
              <a:t>220 - 222</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a:t>
            </a:r>
          </a:p>
          <a:p>
            <a:r>
              <a:rPr lang="es-ES" dirty="0" smtClean="0"/>
              <a:t>220 - 222</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23</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26</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27</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Alejo</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Objetivo</a:t>
            </a:r>
            <a:r>
              <a:rPr lang="es-ES" baseline="0" dirty="0" smtClean="0"/>
              <a:t> General</a:t>
            </a:r>
          </a:p>
          <a:p>
            <a:r>
              <a:rPr lang="es-ES" baseline="0" dirty="0" smtClean="0"/>
              <a:t>Objetivo Específico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Yo</a:t>
            </a:r>
          </a:p>
          <a:p>
            <a:r>
              <a:rPr lang="es-ES" dirty="0" smtClean="0"/>
              <a:t>Hablar en cierre de proyectos</a:t>
            </a:r>
            <a:r>
              <a:rPr lang="es-ES" baseline="0" dirty="0" smtClean="0"/>
              <a:t> del control de presupuesto</a:t>
            </a:r>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90873C-1ABC-49D4-991D-EE5E6E871C6B}"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Yo estrategia que debo seguir en</a:t>
            </a:r>
            <a:r>
              <a:rPr lang="es-ES" baseline="0" dirty="0" smtClean="0"/>
              <a:t> lo que coinciden es en la debilidad interna aumentar una diapositiva</a:t>
            </a:r>
            <a:endParaRPr lang="es-ES" dirty="0" smtClean="0"/>
          </a:p>
          <a:p>
            <a:r>
              <a:rPr lang="es-ES" dirty="0" smtClean="0"/>
              <a:t>165-182</a:t>
            </a:r>
          </a:p>
          <a:p>
            <a:endParaRPr lang="es-EC" dirty="0"/>
          </a:p>
        </p:txBody>
      </p:sp>
      <p:sp>
        <p:nvSpPr>
          <p:cNvPr id="4" name="3 Marcador de número de diapositiva"/>
          <p:cNvSpPr>
            <a:spLocks noGrp="1"/>
          </p:cNvSpPr>
          <p:nvPr>
            <p:ph type="sldNum" sz="quarter" idx="10"/>
          </p:nvPr>
        </p:nvSpPr>
        <p:spPr/>
        <p:txBody>
          <a:bodyPr/>
          <a:lstStyle/>
          <a:p>
            <a:fld id="{CA077768-21C8-4125-A345-258E48D2EED0}" type="slidenum">
              <a:rPr lang="es-EC" smtClean="0"/>
              <a:pPr/>
              <a:t>8</a:t>
            </a:fld>
            <a:endParaRPr lang="es-EC" dirty="0"/>
          </a:p>
        </p:txBody>
      </p:sp>
    </p:spTree>
    <p:extLst>
      <p:ext uri="{BB962C8B-B14F-4D97-AF65-F5344CB8AC3E}">
        <p14:creationId xmlns:p14="http://schemas.microsoft.com/office/powerpoint/2010/main" val="93046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Yo estrategia que debo seguir en</a:t>
            </a:r>
            <a:r>
              <a:rPr lang="es-ES" baseline="0" dirty="0" smtClean="0"/>
              <a:t> lo que coinciden es en la debilidad interna aumentar una diapositiva</a:t>
            </a:r>
            <a:endParaRPr lang="es-ES" dirty="0" smtClean="0"/>
          </a:p>
          <a:p>
            <a:r>
              <a:rPr lang="es-ES" dirty="0" smtClean="0"/>
              <a:t>165-182</a:t>
            </a:r>
          </a:p>
          <a:p>
            <a:endParaRPr lang="es-EC" dirty="0"/>
          </a:p>
        </p:txBody>
      </p:sp>
      <p:sp>
        <p:nvSpPr>
          <p:cNvPr id="4" name="3 Marcador de número de diapositiva"/>
          <p:cNvSpPr>
            <a:spLocks noGrp="1"/>
          </p:cNvSpPr>
          <p:nvPr>
            <p:ph type="sldNum" sz="quarter" idx="10"/>
          </p:nvPr>
        </p:nvSpPr>
        <p:spPr/>
        <p:txBody>
          <a:bodyPr/>
          <a:lstStyle/>
          <a:p>
            <a:fld id="{CA077768-21C8-4125-A345-258E48D2EED0}" type="slidenum">
              <a:rPr lang="es-EC" smtClean="0"/>
              <a:pPr/>
              <a:t>9</a:t>
            </a:fld>
            <a:endParaRPr lang="es-EC" dirty="0"/>
          </a:p>
        </p:txBody>
      </p:sp>
    </p:spTree>
    <p:extLst>
      <p:ext uri="{BB962C8B-B14F-4D97-AF65-F5344CB8AC3E}">
        <p14:creationId xmlns:p14="http://schemas.microsoft.com/office/powerpoint/2010/main" val="930468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es-ES"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s-ES"/>
          </a:p>
        </p:txBody>
      </p:sp>
      <p:sp>
        <p:nvSpPr>
          <p:cNvPr id="5" name="Rectangle 5"/>
          <p:cNvSpPr>
            <a:spLocks noGrp="1"/>
          </p:cNvSpPr>
          <p:nvPr>
            <p:ph type="ctrTitle"/>
          </p:nvPr>
        </p:nvSpPr>
        <p:spPr>
          <a:xfrm>
            <a:off x="1108986" y="3606800"/>
            <a:ext cx="7577814" cy="1470025"/>
          </a:xfrm>
        </p:spPr>
        <p:txBody>
          <a:bodyPr anchor="b" anchorCtr="0"/>
          <a:lstStyle>
            <a:lvl1pPr algn="r" latinLnBrk="0">
              <a:defRPr lang="es-ES" sz="4000"/>
            </a:lvl1pPr>
          </a:lstStyle>
          <a:p>
            <a:r>
              <a:rPr lang="es-ES" smtClean="0"/>
              <a:t>Haga clic para modificar el estilo de título del patrón</a:t>
            </a:r>
            <a:endParaRPr lang="es-ES"/>
          </a:p>
        </p:txBody>
      </p:sp>
      <p:sp>
        <p:nvSpPr>
          <p:cNvPr id="10" name="Date Placeholder 9"/>
          <p:cNvSpPr>
            <a:spLocks noGrp="1"/>
          </p:cNvSpPr>
          <p:nvPr>
            <p:ph type="dt" sz="half" idx="10"/>
          </p:nvPr>
        </p:nvSpPr>
        <p:spPr/>
        <p:txBody>
          <a:bodyPr/>
          <a:lstStyle/>
          <a:p>
            <a:endParaRPr lang="es-ES" dirty="0"/>
          </a:p>
        </p:txBody>
      </p:sp>
      <p:sp>
        <p:nvSpPr>
          <p:cNvPr id="11" name="Slide Number Placeholder 10"/>
          <p:cNvSpPr>
            <a:spLocks noGrp="1"/>
          </p:cNvSpPr>
          <p:nvPr>
            <p:ph type="sldNum" sz="quarter" idx="11"/>
          </p:nvPr>
        </p:nvSpPr>
        <p:spPr/>
        <p:txBody>
          <a:bodyPr/>
          <a:lstStyle>
            <a:lvl1pPr>
              <a:defRPr lang="es-EC" smtClean="0"/>
            </a:lvl1pPr>
          </a:lstStyle>
          <a:p>
            <a:pPr algn="r"/>
            <a:fld id="{D4C49B74-5DB2-4B03-B1D2-7F6A3C51C318}" type="slidenum">
              <a:rPr lang="es-EC" smtClean="0"/>
              <a:pPr algn="r"/>
              <a:t>‹Nº›</a:t>
            </a:fld>
            <a:endParaRPr lang="es-EC" dirty="0"/>
          </a:p>
        </p:txBody>
      </p:sp>
      <p:sp>
        <p:nvSpPr>
          <p:cNvPr id="12" name="Footer Placeholder 11"/>
          <p:cNvSpPr>
            <a:spLocks noGrp="1"/>
          </p:cNvSpPr>
          <p:nvPr>
            <p:ph type="ftr" sz="quarter" idx="12"/>
          </p:nvPr>
        </p:nvSpPr>
        <p:spPr/>
        <p:txBody>
          <a:bodyPr/>
          <a:lstStyle/>
          <a:p>
            <a:endParaRPr lang="es-E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8" name="Date Placeholder 7"/>
          <p:cNvSpPr>
            <a:spLocks noGrp="1"/>
          </p:cNvSpPr>
          <p:nvPr>
            <p:ph type="dt" sz="half" idx="10"/>
          </p:nvPr>
        </p:nvSpPr>
        <p:spPr/>
        <p:txBody>
          <a:bodyPr/>
          <a:lstStyle/>
          <a:p>
            <a:endParaRPr lang="es-ES" dirty="0"/>
          </a:p>
        </p:txBody>
      </p:sp>
      <p:sp>
        <p:nvSpPr>
          <p:cNvPr id="10" name="Slide Number Placeholder 9"/>
          <p:cNvSpPr>
            <a:spLocks noGrp="1"/>
          </p:cNvSpPr>
          <p:nvPr>
            <p:ph type="sldNum" sz="quarter" idx="11"/>
          </p:nvPr>
        </p:nvSpPr>
        <p:spPr>
          <a:xfrm>
            <a:off x="6902896" y="6453336"/>
            <a:ext cx="2133600" cy="280119"/>
          </a:xfrm>
        </p:spPr>
        <p:txBody>
          <a:bodyPr/>
          <a:lstStyle>
            <a:lvl1pPr>
              <a:defRPr lang="es-EC" smtClean="0"/>
            </a:lvl1pPr>
          </a:lstStyle>
          <a:p>
            <a:pPr algn="r"/>
            <a:fld id="{D4C49B74-5DB2-4B03-B1D2-7F6A3C51C318}" type="slidenum">
              <a:rPr lang="es-EC" smtClean="0"/>
              <a:pPr algn="r"/>
              <a:t>‹Nº›</a:t>
            </a:fld>
            <a:endParaRPr lang="es-EC" dirty="0"/>
          </a:p>
        </p:txBody>
      </p:sp>
      <p:sp>
        <p:nvSpPr>
          <p:cNvPr id="11" name="Footer Placeholder 10"/>
          <p:cNvSpPr>
            <a:spLocks noGrp="1"/>
          </p:cNvSpPr>
          <p:nvPr>
            <p:ph type="ftr" sz="quarter" idx="12"/>
          </p:nvPr>
        </p:nvSpPr>
        <p:spPr/>
        <p:txBody>
          <a:bodyPr/>
          <a:lstStyle/>
          <a:p>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ólo título">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7" name="Date Placeholder 6"/>
          <p:cNvSpPr>
            <a:spLocks noGrp="1"/>
          </p:cNvSpPr>
          <p:nvPr>
            <p:ph type="dt" sz="half" idx="10"/>
          </p:nvPr>
        </p:nvSpPr>
        <p:spPr/>
        <p:txBody>
          <a:bodyPr/>
          <a:lstStyle/>
          <a:p>
            <a:endParaRPr lang="es-ES" dirty="0"/>
          </a:p>
        </p:txBody>
      </p:sp>
      <p:sp>
        <p:nvSpPr>
          <p:cNvPr id="8" name="Slide Number Placeholder 7"/>
          <p:cNvSpPr>
            <a:spLocks noGrp="1"/>
          </p:cNvSpPr>
          <p:nvPr>
            <p:ph type="sldNum" sz="quarter" idx="11"/>
          </p:nvPr>
        </p:nvSpPr>
        <p:spPr/>
        <p:txBody>
          <a:bodyPr/>
          <a:lstStyle>
            <a:lvl1pPr>
              <a:defRPr lang="es-EC" smtClean="0"/>
            </a:lvl1pPr>
          </a:lstStyle>
          <a:p>
            <a:pPr algn="r"/>
            <a:fld id="{D4C49B74-5DB2-4B03-B1D2-7F6A3C51C318}" type="slidenum">
              <a:rPr lang="es-EC" smtClean="0"/>
              <a:pPr algn="r"/>
              <a:t>‹Nº›</a:t>
            </a:fld>
            <a:endParaRPr lang="es-EC" dirty="0"/>
          </a:p>
        </p:txBody>
      </p:sp>
      <p:sp>
        <p:nvSpPr>
          <p:cNvPr id="9" name="Footer Placeholder 8"/>
          <p:cNvSpPr>
            <a:spLocks noGrp="1"/>
          </p:cNvSpPr>
          <p:nvPr>
            <p:ph type="ftr" sz="quarter" idx="12"/>
          </p:nvPr>
        </p:nvSpPr>
        <p:spPr/>
        <p:txBody>
          <a:bodyPr/>
          <a:lstStyle/>
          <a:p>
            <a:endParaRPr lang="es-E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s-ES" dirty="0"/>
          </a:p>
        </p:txBody>
      </p:sp>
      <p:sp>
        <p:nvSpPr>
          <p:cNvPr id="6" name="Slide Number Placeholder 5"/>
          <p:cNvSpPr>
            <a:spLocks noGrp="1"/>
          </p:cNvSpPr>
          <p:nvPr>
            <p:ph type="sldNum" sz="quarter" idx="11"/>
          </p:nvPr>
        </p:nvSpPr>
        <p:spPr>
          <a:xfrm>
            <a:off x="6902896" y="6453335"/>
            <a:ext cx="2133600" cy="268139"/>
          </a:xfrm>
        </p:spPr>
        <p:txBody>
          <a:bodyPr/>
          <a:lstStyle>
            <a:lvl1pPr>
              <a:defRPr lang="es-EC" smtClean="0"/>
            </a:lvl1pPr>
          </a:lstStyle>
          <a:p>
            <a:pPr algn="r"/>
            <a:fld id="{D4C49B74-5DB2-4B03-B1D2-7F6A3C51C318}" type="slidenum">
              <a:rPr lang="es-EC" smtClean="0"/>
              <a:pPr algn="r"/>
              <a:t>‹Nº›</a:t>
            </a:fld>
            <a:endParaRPr lang="es-EC" dirty="0"/>
          </a:p>
        </p:txBody>
      </p:sp>
      <p:sp>
        <p:nvSpPr>
          <p:cNvPr id="8" name="Footer Placeholder 7"/>
          <p:cNvSpPr>
            <a:spLocks noGrp="1"/>
          </p:cNvSpPr>
          <p:nvPr>
            <p:ph type="ftr" sz="quarter" idx="12"/>
          </p:nvPr>
        </p:nvSpPr>
        <p:spPr/>
        <p:txBody>
          <a:bodyPr/>
          <a:lstStyle/>
          <a:p>
            <a:endParaRPr lang="es-E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y texto a dos columna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1" name="Rectangle 11"/>
          <p:cNvSpPr>
            <a:spLocks noGrp="1"/>
          </p:cNvSpPr>
          <p:nvPr>
            <p:ph type="body" sz="half" idx="2"/>
          </p:nvPr>
        </p:nvSpPr>
        <p:spPr>
          <a:xfrm>
            <a:off x="4648200" y="1600200"/>
            <a:ext cx="4038600" cy="4525963"/>
          </a:xfrm>
        </p:spPr>
        <p:txBody>
          <a:bodyPr/>
          <a:lstStyle>
            <a:lvl1pPr>
              <a:defRPr lang="es-ES" sz="1200" b="1" kern="1200" smtClean="0">
                <a:solidFill>
                  <a:srgbClr val="002060"/>
                </a:solidFill>
                <a:latin typeface="Calibri" pitchFamily="34" charset="0"/>
                <a:ea typeface="+mn-ea"/>
                <a:cs typeface="+mn-cs"/>
              </a:defRPr>
            </a:lvl1pPr>
            <a:lvl2pPr>
              <a:defRPr lang="es-ES" sz="1800" kern="1200" smtClean="0">
                <a:solidFill>
                  <a:schemeClr val="tx1"/>
                </a:solidFill>
                <a:ea typeface="+mn-ea"/>
                <a:cs typeface="+mn-cs"/>
              </a:defRPr>
            </a:lvl2pPr>
            <a:lvl3pPr>
              <a:defRPr lang="es-ES" sz="1800" kern="1200" smtClean="0">
                <a:solidFill>
                  <a:schemeClr val="tx1"/>
                </a:solidFill>
                <a:ea typeface="+mn-ea"/>
                <a:cs typeface="+mn-cs"/>
              </a:defRPr>
            </a:lvl3pPr>
            <a:lvl4pPr>
              <a:defRPr lang="es-ES" sz="1800" kern="1200" smtClean="0">
                <a:solidFill>
                  <a:schemeClr val="tx1"/>
                </a:solidFill>
                <a:ea typeface="+mn-ea"/>
                <a:cs typeface="+mn-cs"/>
              </a:defRPr>
            </a:lvl4pPr>
            <a:lvl5pPr>
              <a:defRPr lang="es-ES" sz="1800" kern="1200">
                <a:solidFill>
                  <a:schemeClr val="tx1"/>
                </a:solidFill>
                <a:ea typeface="+mn-ea"/>
                <a:cs typeface="+mn-cs"/>
              </a:defRPr>
            </a:lvl5pPr>
          </a:lstStyle>
          <a:p>
            <a:pPr marL="0" lvl="0" algn="r" defTabSz="914400" rtl="0"/>
            <a:r>
              <a:rPr lang="es-ES" smtClean="0"/>
              <a:t>Haga clic para modificar el estilo de texto del patrón</a:t>
            </a:r>
          </a:p>
          <a:p>
            <a:pPr marL="457200" lvl="1" algn="l" defTabSz="914400" rtl="0" latinLnBrk="0"/>
            <a:r>
              <a:rPr lang="es-ES" smtClean="0"/>
              <a:t>Segundo nivel</a:t>
            </a:r>
          </a:p>
          <a:p>
            <a:pPr marL="914400" lvl="2" algn="l" defTabSz="914400" rtl="0" latinLnBrk="0"/>
            <a:r>
              <a:rPr lang="es-ES" smtClean="0"/>
              <a:t>Tercer nivel</a:t>
            </a:r>
          </a:p>
          <a:p>
            <a:pPr marL="1371600" lvl="3" algn="l" defTabSz="914400" rtl="0" latinLnBrk="0"/>
            <a:r>
              <a:rPr lang="es-ES" smtClean="0"/>
              <a:t>Cuarto nivel</a:t>
            </a:r>
          </a:p>
          <a:p>
            <a:pPr marL="1828800" lvl="4" algn="l" defTabSz="914400" rtl="0" latinLnBrk="0"/>
            <a:r>
              <a:rPr lang="es-ES" smtClean="0"/>
              <a:t>Quinto nivel</a:t>
            </a:r>
            <a:endParaRPr lang="es-ES"/>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10" name="Date Placeholder 9"/>
          <p:cNvSpPr>
            <a:spLocks noGrp="1"/>
          </p:cNvSpPr>
          <p:nvPr>
            <p:ph type="dt" sz="half" idx="10"/>
          </p:nvPr>
        </p:nvSpPr>
        <p:spPr/>
        <p:txBody>
          <a:bodyPr/>
          <a:lstStyle/>
          <a:p>
            <a:endParaRPr lang="es-ES" dirty="0"/>
          </a:p>
        </p:txBody>
      </p:sp>
      <p:sp>
        <p:nvSpPr>
          <p:cNvPr id="12" name="Slide Number Placeholder 11"/>
          <p:cNvSpPr>
            <a:spLocks noGrp="1"/>
          </p:cNvSpPr>
          <p:nvPr>
            <p:ph type="sldNum" sz="quarter" idx="11"/>
          </p:nvPr>
        </p:nvSpPr>
        <p:spPr>
          <a:xfrm>
            <a:off x="6902896" y="6453336"/>
            <a:ext cx="2133600" cy="268139"/>
          </a:xfrm>
        </p:spPr>
        <p:txBody>
          <a:bodyPr/>
          <a:lstStyle>
            <a:lvl1pPr>
              <a:defRPr lang="es-EC" smtClean="0"/>
            </a:lvl1pPr>
          </a:lstStyle>
          <a:p>
            <a:pPr algn="r"/>
            <a:fld id="{D4C49B74-5DB2-4B03-B1D2-7F6A3C51C318}" type="slidenum">
              <a:rPr lang="es-EC" smtClean="0"/>
              <a:pPr algn="r"/>
              <a:t>‹Nº›</a:t>
            </a:fld>
            <a:endParaRPr lang="es-EC" dirty="0"/>
          </a:p>
        </p:txBody>
      </p:sp>
      <p:sp>
        <p:nvSpPr>
          <p:cNvPr id="13" name="Footer Placeholder 12"/>
          <p:cNvSpPr>
            <a:spLocks noGrp="1"/>
          </p:cNvSpPr>
          <p:nvPr>
            <p:ph type="ftr" sz="quarter" idx="12"/>
          </p:nvPr>
        </p:nvSpPr>
        <p:spPr/>
        <p:txBody>
          <a:bodyPr/>
          <a:lstStyle/>
          <a:p>
            <a:endParaRPr lang="es-E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y contenid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8" name="Date Placeholder 7"/>
          <p:cNvSpPr>
            <a:spLocks noGrp="1"/>
          </p:cNvSpPr>
          <p:nvPr>
            <p:ph type="dt" sz="half" idx="10"/>
          </p:nvPr>
        </p:nvSpPr>
        <p:spPr/>
        <p:txBody>
          <a:bodyPr/>
          <a:lstStyle/>
          <a:p>
            <a:endParaRPr lang="es-ES" dirty="0"/>
          </a:p>
        </p:txBody>
      </p:sp>
      <p:sp>
        <p:nvSpPr>
          <p:cNvPr id="9" name="Slide Number Placeholder 8"/>
          <p:cNvSpPr>
            <a:spLocks noGrp="1"/>
          </p:cNvSpPr>
          <p:nvPr>
            <p:ph type="sldNum" sz="quarter" idx="11"/>
          </p:nvPr>
        </p:nvSpPr>
        <p:spPr>
          <a:xfrm>
            <a:off x="6902896" y="6453336"/>
            <a:ext cx="2133600" cy="268139"/>
          </a:xfrm>
        </p:spPr>
        <p:txBody>
          <a:bodyPr/>
          <a:lstStyle>
            <a:lvl1pPr>
              <a:defRPr lang="es-EC" smtClean="0"/>
            </a:lvl1pPr>
          </a:lstStyle>
          <a:p>
            <a:pPr algn="r"/>
            <a:fld id="{D4C49B74-5DB2-4B03-B1D2-7F6A3C51C318}" type="slidenum">
              <a:rPr lang="es-EC" smtClean="0"/>
              <a:pPr algn="r"/>
              <a:t>‹Nº›</a:t>
            </a:fld>
            <a:endParaRPr lang="es-EC" dirty="0"/>
          </a:p>
        </p:txBody>
      </p:sp>
      <p:sp>
        <p:nvSpPr>
          <p:cNvPr id="10" name="Footer Placeholder 9"/>
          <p:cNvSpPr>
            <a:spLocks noGrp="1"/>
          </p:cNvSpPr>
          <p:nvPr>
            <p:ph type="ftr" sz="quarter" idx="12"/>
          </p:nvPr>
        </p:nvSpPr>
        <p:spPr/>
        <p:txBody>
          <a:bodyPr/>
          <a:lstStyle/>
          <a:p>
            <a:endParaRPr lang="es-E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y contenido 2">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7" name="Rectangle 17"/>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9" name="Date Placeholder 8"/>
          <p:cNvSpPr>
            <a:spLocks noGrp="1"/>
          </p:cNvSpPr>
          <p:nvPr>
            <p:ph type="dt" sz="half" idx="10"/>
          </p:nvPr>
        </p:nvSpPr>
        <p:spPr/>
        <p:txBody>
          <a:bodyPr/>
          <a:lstStyle/>
          <a:p>
            <a:endParaRPr lang="es-ES" dirty="0"/>
          </a:p>
        </p:txBody>
      </p:sp>
      <p:sp>
        <p:nvSpPr>
          <p:cNvPr id="10" name="Slide Number Placeholder 9"/>
          <p:cNvSpPr>
            <a:spLocks noGrp="1"/>
          </p:cNvSpPr>
          <p:nvPr>
            <p:ph type="sldNum" sz="quarter" idx="11"/>
          </p:nvPr>
        </p:nvSpPr>
        <p:spPr/>
        <p:txBody>
          <a:bodyPr/>
          <a:lstStyle>
            <a:lvl1pPr>
              <a:defRPr lang="es-EC" smtClean="0"/>
            </a:lvl1pPr>
          </a:lstStyle>
          <a:p>
            <a:pPr algn="r"/>
            <a:fld id="{D4C49B74-5DB2-4B03-B1D2-7F6A3C51C318}" type="slidenum">
              <a:rPr lang="es-EC" smtClean="0"/>
              <a:pPr algn="r"/>
              <a:t>‹Nº›</a:t>
            </a:fld>
            <a:endParaRPr lang="es-EC" dirty="0"/>
          </a:p>
        </p:txBody>
      </p:sp>
      <p:sp>
        <p:nvSpPr>
          <p:cNvPr id="11" name="Footer Placeholder 10"/>
          <p:cNvSpPr>
            <a:spLocks noGrp="1"/>
          </p:cNvSpPr>
          <p:nvPr>
            <p:ph type="ftr" sz="quarter" idx="12"/>
          </p:nvPr>
        </p:nvSpPr>
        <p:spPr/>
        <p:txBody>
          <a:bodyPr/>
          <a:lstStyle/>
          <a:p>
            <a:endParaRPr lang="es-E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a:xfrm>
            <a:off x="6902896" y="6453336"/>
            <a:ext cx="2133600" cy="280119"/>
          </a:xfrm>
        </p:spPr>
        <p:txBody>
          <a:bodyPr/>
          <a:lstStyle>
            <a:lvl1pPr algn="r">
              <a:defRPr sz="1200" b="1">
                <a:solidFill>
                  <a:srgbClr val="002060"/>
                </a:solidFill>
                <a:latin typeface="Calibri" pitchFamily="34" charset="0"/>
              </a:defRPr>
            </a:lvl1pPr>
          </a:lstStyle>
          <a:p>
            <a:fld id="{E9FA1E63-7A9E-4D01-B45C-3CB62E31F470}" type="slidenum">
              <a:rPr lang="es-EC" smtClean="0"/>
              <a:pPr/>
              <a:t>‹Nº›</a:t>
            </a:fld>
            <a:endParaRPr lang="es-EC"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069549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0"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1"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s-ES"/>
              <a:t>Haga clic para modificar el estilo de título del patrón</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dt" sz="half" idx="2"/>
          </p:nvPr>
        </p:nvSpPr>
        <p:spPr>
          <a:xfrm>
            <a:off x="457200" y="6245225"/>
            <a:ext cx="2133600" cy="476250"/>
          </a:xfrm>
          <a:prstGeom prst="rect">
            <a:avLst/>
          </a:prstGeom>
        </p:spPr>
        <p:txBody>
          <a:bodyPr/>
          <a:lstStyle>
            <a:lvl1pPr latinLnBrk="0">
              <a:defRPr lang="es-ES" sz="1000">
                <a:latin typeface="+mn-lt"/>
              </a:defRPr>
            </a:lvl1pPr>
          </a:lstStyle>
          <a:p>
            <a:endParaRPr lang="es-ES" sz="1000"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latinLnBrk="0">
              <a:defRPr lang="es-ES" sz="1000">
                <a:latin typeface="+mn-lt"/>
              </a:defRPr>
            </a:lvl1pPr>
          </a:lstStyle>
          <a:p>
            <a:pPr algn="ctr"/>
            <a:endParaRPr lang="es-ES" sz="1000" dirty="0"/>
          </a:p>
        </p:txBody>
      </p:sp>
      <p:sp>
        <p:nvSpPr>
          <p:cNvPr id="21" name="Rectangle 21"/>
          <p:cNvSpPr>
            <a:spLocks noGrp="1"/>
          </p:cNvSpPr>
          <p:nvPr>
            <p:ph type="sldNum" sz="quarter" idx="4"/>
          </p:nvPr>
        </p:nvSpPr>
        <p:spPr>
          <a:xfrm>
            <a:off x="6902896" y="6453335"/>
            <a:ext cx="2133600" cy="268139"/>
          </a:xfrm>
          <a:prstGeom prst="rect">
            <a:avLst/>
          </a:prstGeom>
        </p:spPr>
        <p:txBody>
          <a:bodyPr/>
          <a:lstStyle>
            <a:lvl1pPr>
              <a:defRPr lang="es-EC" sz="1200" b="1" smtClean="0">
                <a:solidFill>
                  <a:srgbClr val="002060"/>
                </a:solidFill>
                <a:latin typeface="Calibri" pitchFamily="34" charset="0"/>
              </a:defRPr>
            </a:lvl1pPr>
          </a:lstStyle>
          <a:p>
            <a:pPr algn="r"/>
            <a:fld id="{D4C49B74-5DB2-4B03-B1D2-7F6A3C51C318}" type="slidenum">
              <a:rPr lang="es-EC" smtClean="0"/>
              <a:pPr algn="r"/>
              <a:t>‹Nº›</a:t>
            </a:fld>
            <a:endParaRPr 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hdr="0" ftr="0" dt="0"/>
  <p:txStyles>
    <p:titleStyle>
      <a:defPPr>
        <a:defRPr lang="es-ES" sz="4400">
          <a:solidFill>
            <a:schemeClr val="tx1"/>
          </a:solidFill>
          <a:latin typeface="+mj-lt"/>
          <a:ea typeface="+mj-ea"/>
          <a:cs typeface="+mj-cs"/>
        </a:defRPr>
      </a:defPPr>
      <a:lvl1pPr algn="l" eaLnBrk="1" latinLnBrk="0" hangingPunct="1">
        <a:buNone/>
        <a:defRPr lang="es-ES" sz="3600">
          <a:solidFill>
            <a:schemeClr val="tx1">
              <a:alpha val="100000"/>
            </a:schemeClr>
          </a:solidFill>
          <a:latin typeface="+mj-lt"/>
        </a:defRPr>
      </a:lvl1pPr>
    </p:titleStyle>
    <p:bodyStyle>
      <a:defPPr>
        <a:defRPr lang="es-ES">
          <a:solidFill>
            <a:schemeClr val="tx1"/>
          </a:solidFill>
          <a:latin typeface="+mn-lt"/>
          <a:ea typeface="+mn-ea"/>
          <a:cs typeface="+mn-cs"/>
        </a:defRPr>
      </a:defPPr>
      <a:lvl1pPr marL="342900" indent="-342900" eaLnBrk="1" latinLnBrk="0" hangingPunct="1">
        <a:buChar char="•"/>
        <a:defRPr lang="es-ES" sz="2800">
          <a:latin typeface="+mn-lt"/>
        </a:defRPr>
      </a:lvl1pPr>
      <a:lvl2pPr marL="742950" indent="-285750" eaLnBrk="1" hangingPunct="1">
        <a:buChar char="–"/>
        <a:defRPr lang="es-ES" sz="2400">
          <a:latin typeface="+mn-lt"/>
        </a:defRPr>
      </a:lvl2pPr>
      <a:lvl3pPr marL="1143000" indent="-228600" eaLnBrk="1" hangingPunct="1">
        <a:buChar char="•"/>
        <a:defRPr lang="es-ES" sz="2400">
          <a:latin typeface="+mn-lt"/>
        </a:defRPr>
      </a:lvl3pPr>
      <a:lvl4pPr marL="1600200" indent="-228600" eaLnBrk="1" hangingPunct="1">
        <a:buChar char="–"/>
        <a:defRPr lang="es-ES" sz="2000">
          <a:latin typeface="+mn-lt"/>
        </a:defRPr>
      </a:lvl4pPr>
      <a:lvl5pPr marL="2057400" indent="-228600" eaLnBrk="1" hangingPunct="1">
        <a:buChar char="»"/>
        <a:defRPr lang="es-ES" sz="2000">
          <a:latin typeface="+mn-lt"/>
        </a:defRPr>
      </a:lvl5pPr>
      <a:lvl6pPr marL="2514600" indent="-228600" eaLnBrk="1" hangingPunct="1">
        <a:buChar char="•"/>
        <a:defRPr lang="es-ES" sz="2000"/>
      </a:lvl6pPr>
      <a:lvl7pPr marL="2971800" indent="-228600" eaLnBrk="1" hangingPunct="1">
        <a:buChar char="•"/>
        <a:defRPr lang="es-ES" sz="2000"/>
      </a:lvl7pPr>
      <a:lvl8pPr marL="3429000" indent="-228600" eaLnBrk="1" hangingPunct="1">
        <a:buChar char="•"/>
        <a:defRPr lang="es-ES" sz="2000"/>
      </a:lvl8pPr>
      <a:lvl9pPr marL="3886200" indent="-228600" eaLnBrk="1" hangingPunct="1">
        <a:buChar char="•"/>
        <a:defRPr lang="es-ES" sz="2000"/>
      </a:lvl9pPr>
    </p:bodyStyle>
    <p:otherStyle>
      <a:defPPr>
        <a:defRPr lang="es-ES">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0"/>
          <p:cNvSpPr txBox="1">
            <a:spLocks noChangeArrowheads="1"/>
          </p:cNvSpPr>
          <p:nvPr/>
        </p:nvSpPr>
        <p:spPr bwMode="auto">
          <a:xfrm>
            <a:off x="2179917" y="3233549"/>
            <a:ext cx="6948487" cy="7715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2400" b="1" i="0" u="none" strike="noStrike" kern="0" cap="none" spc="0" normalizeH="0" baseline="0" noProof="0" dirty="0" smtClean="0">
                <a:ln>
                  <a:noFill/>
                </a:ln>
                <a:solidFill>
                  <a:schemeClr val="accent1">
                    <a:lumMod val="50000"/>
                  </a:schemeClr>
                </a:solidFill>
                <a:effectLst/>
                <a:uLnTx/>
                <a:uFillTx/>
                <a:latin typeface="+mj-lt"/>
                <a:ea typeface="+mj-ea"/>
                <a:cs typeface="+mj-cs"/>
              </a:rPr>
              <a:t>Maestría en Gestión de Proyectos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2400" b="1" i="0" u="none" strike="noStrike" kern="0" cap="none" spc="0" normalizeH="0" baseline="0" noProof="0" dirty="0" smtClean="0">
              <a:ln>
                <a:noFill/>
              </a:ln>
              <a:solidFill>
                <a:schemeClr val="accent1">
                  <a:lumMod val="50000"/>
                </a:schemeClr>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2400" b="1" i="0" u="none" strike="noStrike" kern="0" cap="none" spc="0" normalizeH="0" baseline="0" noProof="0" dirty="0" smtClean="0">
              <a:ln>
                <a:noFill/>
              </a:ln>
              <a:solidFill>
                <a:schemeClr val="accent1">
                  <a:lumMod val="50000"/>
                </a:schemeClr>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s-EC" sz="2400" b="1" kern="0" dirty="0" smtClean="0">
                <a:solidFill>
                  <a:schemeClr val="accent1">
                    <a:lumMod val="50000"/>
                  </a:schemeClr>
                </a:solidFill>
                <a:latin typeface="+mj-lt"/>
                <a:ea typeface="+mj-ea"/>
                <a:cs typeface="+mj-cs"/>
              </a:rPr>
              <a:t>Patricia </a:t>
            </a:r>
            <a:r>
              <a:rPr lang="es-EC" sz="2400" b="1" kern="0" dirty="0" err="1" smtClean="0">
                <a:solidFill>
                  <a:schemeClr val="accent1">
                    <a:lumMod val="50000"/>
                  </a:schemeClr>
                </a:solidFill>
                <a:latin typeface="+mj-lt"/>
                <a:ea typeface="+mj-ea"/>
                <a:cs typeface="+mj-cs"/>
              </a:rPr>
              <a:t>Chiriboga</a:t>
            </a:r>
            <a:r>
              <a:rPr lang="es-EC" sz="2400" b="1" kern="0" dirty="0" smtClean="0">
                <a:solidFill>
                  <a:schemeClr val="accent1">
                    <a:lumMod val="50000"/>
                  </a:schemeClr>
                </a:solidFill>
                <a:latin typeface="+mj-lt"/>
                <a:ea typeface="+mj-ea"/>
                <a:cs typeface="+mj-cs"/>
              </a:rPr>
              <a:t> – Alejandro Morales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a:ln>
                <a:noFill/>
              </a:ln>
              <a:solidFill>
                <a:schemeClr val="accent1">
                  <a:lumMod val="50000"/>
                </a:schemeClr>
              </a:solidFill>
              <a:effectLst/>
              <a:uLnTx/>
              <a:uFillTx/>
              <a:latin typeface="+mj-lt"/>
              <a:ea typeface="+mj-ea"/>
              <a:cs typeface="+mj-cs"/>
            </a:endParaRPr>
          </a:p>
        </p:txBody>
      </p:sp>
      <p:pic>
        <p:nvPicPr>
          <p:cNvPr id="6" name="5 Imagen" descr="LOGO-PRINCIPAL2.png"/>
          <p:cNvPicPr>
            <a:picLocks noChangeAspect="1"/>
          </p:cNvPicPr>
          <p:nvPr/>
        </p:nvPicPr>
        <p:blipFill>
          <a:blip r:embed="rId3" cstate="print"/>
          <a:stretch>
            <a:fillRect/>
          </a:stretch>
        </p:blipFill>
        <p:spPr>
          <a:xfrm>
            <a:off x="3203848" y="5301208"/>
            <a:ext cx="4896544" cy="1264620"/>
          </a:xfrm>
          <a:prstGeom prst="rect">
            <a:avLst/>
          </a:prstGeom>
        </p:spPr>
      </p:pic>
      <p:sp>
        <p:nvSpPr>
          <p:cNvPr id="7" name="Rectangle 110"/>
          <p:cNvSpPr>
            <a:spLocks noGrp="1" noChangeArrowheads="1"/>
          </p:cNvSpPr>
          <p:nvPr>
            <p:ph type="ctrTitle"/>
          </p:nvPr>
        </p:nvSpPr>
        <p:spPr>
          <a:xfrm>
            <a:off x="2323933" y="404664"/>
            <a:ext cx="6784571" cy="1872208"/>
          </a:xfrm>
          <a:noFill/>
          <a:ln/>
        </p:spPr>
        <p:txBody>
          <a:bodyPr>
            <a:noAutofit/>
          </a:bodyPr>
          <a:lstStyle/>
          <a:p>
            <a:pPr marL="182880" indent="0" algn="l">
              <a:buNone/>
            </a:pPr>
            <a:r>
              <a:rPr lang="es-EC" sz="2400" b="1" dirty="0" smtClean="0">
                <a:solidFill>
                  <a:schemeClr val="accent1">
                    <a:lumMod val="50000"/>
                  </a:schemeClr>
                </a:solidFill>
                <a:effectLst>
                  <a:outerShdw blurRad="38100" dist="38100" dir="2700000" algn="tl">
                    <a:srgbClr val="000000">
                      <a:alpha val="43137"/>
                    </a:srgbClr>
                  </a:outerShdw>
                </a:effectLst>
              </a:rPr>
              <a:t>“DISEÑO Y FORMULACIÓN DE UN PLAN ESTRATÉGICO BASADO EN LA METODOLOGÍA DEL CUADRO DE MANDO INTEGRAL PARA LA CORPORACIÓN DFL”</a:t>
            </a:r>
            <a:r>
              <a:rPr lang="es-ES" sz="2400" b="1" dirty="0" smtClean="0">
                <a:solidFill>
                  <a:schemeClr val="accent1">
                    <a:lumMod val="50000"/>
                  </a:schemeClr>
                </a:solidFill>
                <a:effectLst>
                  <a:outerShdw blurRad="38100" dist="38100" dir="2700000" algn="tl">
                    <a:srgbClr val="000000">
                      <a:alpha val="43137"/>
                    </a:srgbClr>
                  </a:outerShdw>
                </a:effectLst>
              </a:rPr>
              <a:t/>
            </a:r>
            <a:br>
              <a:rPr lang="es-ES" sz="2400" b="1" dirty="0" smtClean="0">
                <a:solidFill>
                  <a:schemeClr val="accent1">
                    <a:lumMod val="50000"/>
                  </a:schemeClr>
                </a:solidFill>
                <a:effectLst>
                  <a:outerShdw blurRad="38100" dist="38100" dir="2700000" algn="tl">
                    <a:srgbClr val="000000">
                      <a:alpha val="43137"/>
                    </a:srgbClr>
                  </a:outerShdw>
                </a:effectLst>
              </a:rPr>
            </a:br>
            <a:endParaRPr lang="es-ES" sz="2400"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9FA1E63-7A9E-4D01-B45C-3CB62E31F470}" type="slidenum">
              <a:rPr lang="es-EC" smtClean="0"/>
              <a:pPr/>
              <a:t>10</a:t>
            </a:fld>
            <a:endParaRPr lang="es-EC" dirty="0"/>
          </a:p>
        </p:txBody>
      </p:sp>
      <p:sp>
        <p:nvSpPr>
          <p:cNvPr id="28" name="27 CuadroTexto"/>
          <p:cNvSpPr txBox="1"/>
          <p:nvPr/>
        </p:nvSpPr>
        <p:spPr>
          <a:xfrm>
            <a:off x="5220072" y="6392361"/>
            <a:ext cx="2728791" cy="276999"/>
          </a:xfrm>
          <a:prstGeom prst="rect">
            <a:avLst/>
          </a:prstGeom>
          <a:noFill/>
        </p:spPr>
        <p:txBody>
          <a:bodyPr wrap="square" rtlCol="0">
            <a:spAutoFit/>
          </a:bodyPr>
          <a:lstStyle/>
          <a:p>
            <a:r>
              <a:rPr lang="es-EC" sz="1200" dirty="0" smtClean="0">
                <a:solidFill>
                  <a:srgbClr val="2C4C72"/>
                </a:solidFill>
              </a:rPr>
              <a:t>DIRECCIONAMIENTO ESTRATÉGICO</a:t>
            </a:r>
            <a:endParaRPr lang="es-ES" sz="1200" dirty="0" smtClean="0">
              <a:solidFill>
                <a:srgbClr val="2C4C72"/>
              </a:solidFill>
            </a:endParaRPr>
          </a:p>
        </p:txBody>
      </p:sp>
      <p:cxnSp>
        <p:nvCxnSpPr>
          <p:cNvPr id="29" name="20 Forma"/>
          <p:cNvCxnSpPr/>
          <p:nvPr/>
        </p:nvCxnSpPr>
        <p:spPr>
          <a:xfrm rot="16200000" flipH="1">
            <a:off x="5008269"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30" name="29 Grupo"/>
          <p:cNvGrpSpPr/>
          <p:nvPr/>
        </p:nvGrpSpPr>
        <p:grpSpPr>
          <a:xfrm>
            <a:off x="2590547" y="5923837"/>
            <a:ext cx="3934034" cy="338555"/>
            <a:chOff x="2214547" y="6233718"/>
            <a:chExt cx="3934034" cy="338555"/>
          </a:xfrm>
        </p:grpSpPr>
        <p:grpSp>
          <p:nvGrpSpPr>
            <p:cNvPr id="31" name="30 Grupo"/>
            <p:cNvGrpSpPr/>
            <p:nvPr/>
          </p:nvGrpSpPr>
          <p:grpSpPr>
            <a:xfrm rot="16200000">
              <a:off x="4038687" y="4462380"/>
              <a:ext cx="285753" cy="3934034"/>
              <a:chOff x="214283" y="2071676"/>
              <a:chExt cx="285753" cy="3934034"/>
            </a:xfrm>
          </p:grpSpPr>
          <p:sp>
            <p:nvSpPr>
              <p:cNvPr id="36" name="35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7" name="36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38" name="37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39" name="38 Elipse"/>
              <p:cNvSpPr/>
              <p:nvPr/>
            </p:nvSpPr>
            <p:spPr>
              <a:xfrm>
                <a:off x="214283" y="364331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40" name="39 Elipse"/>
              <p:cNvSpPr/>
              <p:nvPr/>
            </p:nvSpPr>
            <p:spPr>
              <a:xfrm>
                <a:off x="214283" y="435769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grpSp>
        <p:sp>
          <p:nvSpPr>
            <p:cNvPr id="32" name="31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33" name="32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34" name="33 CuadroTexto"/>
            <p:cNvSpPr txBox="1"/>
            <p:nvPr/>
          </p:nvSpPr>
          <p:spPr>
            <a:xfrm>
              <a:off x="3767932" y="6233718"/>
              <a:ext cx="284052" cy="338554"/>
            </a:xfrm>
            <a:prstGeom prst="rect">
              <a:avLst/>
            </a:prstGeom>
            <a:noFill/>
          </p:spPr>
          <p:txBody>
            <a:bodyPr wrap="none" rtlCol="0">
              <a:spAutoFit/>
            </a:bodyPr>
            <a:lstStyle/>
            <a:p>
              <a:r>
                <a:rPr lang="es-EC" sz="1600" b="1" dirty="0" smtClean="0"/>
                <a:t>3</a:t>
              </a:r>
              <a:endParaRPr lang="es-ES" sz="1600" b="1" dirty="0"/>
            </a:p>
          </p:txBody>
        </p:sp>
        <p:sp>
          <p:nvSpPr>
            <p:cNvPr id="35" name="34 CuadroTexto"/>
            <p:cNvSpPr txBox="1"/>
            <p:nvPr/>
          </p:nvSpPr>
          <p:spPr>
            <a:xfrm>
              <a:off x="4484032" y="6233718"/>
              <a:ext cx="298480" cy="338554"/>
            </a:xfrm>
            <a:prstGeom prst="rect">
              <a:avLst/>
            </a:prstGeom>
            <a:noFill/>
          </p:spPr>
          <p:txBody>
            <a:bodyPr wrap="none" rtlCol="0">
              <a:spAutoFit/>
            </a:bodyPr>
            <a:lstStyle/>
            <a:p>
              <a:r>
                <a:rPr lang="es-EC" sz="1600" b="1" dirty="0" smtClean="0">
                  <a:solidFill>
                    <a:schemeClr val="bg1"/>
                  </a:solidFill>
                </a:rPr>
                <a:t>4</a:t>
              </a:r>
              <a:endParaRPr lang="es-ES" sz="1600" b="1" dirty="0">
                <a:solidFill>
                  <a:schemeClr val="bg1"/>
                </a:solidFill>
              </a:endParaRPr>
            </a:p>
          </p:txBody>
        </p:sp>
      </p:grpSp>
      <p:sp>
        <p:nvSpPr>
          <p:cNvPr id="41" name="40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2" name="41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3" name="42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44" name="43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sp>
        <p:nvSpPr>
          <p:cNvPr id="45" name="44 CuadroTexto"/>
          <p:cNvSpPr txBox="1"/>
          <p:nvPr/>
        </p:nvSpPr>
        <p:spPr>
          <a:xfrm>
            <a:off x="611560" y="332656"/>
            <a:ext cx="7920880"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3600" b="1" i="0" u="none" strike="noStrike" kern="0" cap="none" spc="0" normalizeH="0" baseline="0">
                <a:ln>
                  <a:noFill/>
                </a:ln>
                <a:solidFill>
                  <a:schemeClr val="accent1">
                    <a:lumMod val="50000"/>
                  </a:schemeClr>
                </a:solidFill>
                <a:effectLst/>
                <a:uLnTx/>
                <a:uFillTx/>
                <a:latin typeface="+mj-lt"/>
                <a:ea typeface="+mj-ea"/>
                <a:cs typeface="+mj-cs"/>
              </a:defRPr>
            </a:lvl1pPr>
          </a:lstStyle>
          <a:p>
            <a:r>
              <a:rPr lang="es-ES" sz="2400" dirty="0"/>
              <a:t>DIRECCIONAMIENTO ESTRATÉGICO</a:t>
            </a:r>
          </a:p>
        </p:txBody>
      </p:sp>
      <p:pic>
        <p:nvPicPr>
          <p:cNvPr id="46" name="Picture 2" descr="http://ts4.mm.bing.net/th?&amp;id=HN.607992735893160252&amp;w=300&amp;h=300&amp;c=0&amp;pid=1.9&amp;rs=0&amp;p=0"/>
          <p:cNvPicPr>
            <a:picLocks noChangeAspect="1" noChangeArrowheads="1"/>
          </p:cNvPicPr>
          <p:nvPr/>
        </p:nvPicPr>
        <p:blipFill>
          <a:blip r:embed="rId2" cstate="print"/>
          <a:srcRect/>
          <a:stretch>
            <a:fillRect/>
          </a:stretch>
        </p:blipFill>
        <p:spPr bwMode="auto">
          <a:xfrm>
            <a:off x="539551" y="2708920"/>
            <a:ext cx="3142167" cy="23042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7" name="46 CuadroTexto"/>
          <p:cNvSpPr txBox="1"/>
          <p:nvPr/>
        </p:nvSpPr>
        <p:spPr>
          <a:xfrm>
            <a:off x="1175465" y="1988839"/>
            <a:ext cx="1956375" cy="646331"/>
          </a:xfrm>
          <a:prstGeom prst="rect">
            <a:avLst/>
          </a:prstGeom>
          <a:noFill/>
        </p:spPr>
        <p:txBody>
          <a:bodyPr wrap="square" rtlCol="0">
            <a:spAutoFit/>
          </a:bodyPr>
          <a:lstStyle/>
          <a:p>
            <a:pPr algn="ctr"/>
            <a:r>
              <a:rPr lang="es-MX" dirty="0" smtClean="0">
                <a:solidFill>
                  <a:srgbClr val="000099"/>
                </a:solidFill>
                <a:latin typeface="Arial" pitchFamily="34" charset="0"/>
                <a:cs typeface="Arial" pitchFamily="34" charset="0"/>
              </a:rPr>
              <a:t>FILOSOFÍA CORPORATIVA</a:t>
            </a:r>
            <a:endParaRPr lang="es-MX" dirty="0">
              <a:solidFill>
                <a:srgbClr val="000099"/>
              </a:solidFill>
              <a:latin typeface="Arial" pitchFamily="34" charset="0"/>
              <a:cs typeface="Arial" pitchFamily="34" charset="0"/>
            </a:endParaRPr>
          </a:p>
        </p:txBody>
      </p:sp>
      <p:pic>
        <p:nvPicPr>
          <p:cNvPr id="48" name="Picture 8" descr="http://ts2.mm.bing.net/th?&amp;id=HN.608038039205052972&amp;w=300&amp;h=300&amp;c=0&amp;pid=1.9&amp;rs=0&amp;p=0"/>
          <p:cNvPicPr>
            <a:picLocks noChangeAspect="1" noChangeArrowheads="1"/>
          </p:cNvPicPr>
          <p:nvPr/>
        </p:nvPicPr>
        <p:blipFill>
          <a:blip r:embed="rId3" cstate="print"/>
          <a:srcRect/>
          <a:stretch>
            <a:fillRect/>
          </a:stretch>
        </p:blipFill>
        <p:spPr bwMode="auto">
          <a:xfrm>
            <a:off x="4211960" y="2204864"/>
            <a:ext cx="1584176" cy="14401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9" name="48 CuadroTexto"/>
          <p:cNvSpPr txBox="1"/>
          <p:nvPr/>
        </p:nvSpPr>
        <p:spPr>
          <a:xfrm>
            <a:off x="6084168" y="2483604"/>
            <a:ext cx="1872208" cy="369332"/>
          </a:xfrm>
          <a:prstGeom prst="rect">
            <a:avLst/>
          </a:prstGeom>
          <a:noFill/>
        </p:spPr>
        <p:txBody>
          <a:bodyPr wrap="square" rtlCol="0">
            <a:spAutoFit/>
          </a:bodyPr>
          <a:lstStyle/>
          <a:p>
            <a:r>
              <a:rPr lang="es-MX" dirty="0" smtClean="0">
                <a:solidFill>
                  <a:srgbClr val="000099"/>
                </a:solidFill>
                <a:latin typeface="Arial" pitchFamily="34" charset="0"/>
                <a:cs typeface="Arial" pitchFamily="34" charset="0"/>
              </a:rPr>
              <a:t>OBJETIVOS</a:t>
            </a:r>
            <a:endParaRPr lang="es-MX" dirty="0">
              <a:solidFill>
                <a:srgbClr val="000099"/>
              </a:solidFill>
              <a:latin typeface="Arial" pitchFamily="34" charset="0"/>
              <a:cs typeface="Arial" pitchFamily="34" charset="0"/>
            </a:endParaRPr>
          </a:p>
        </p:txBody>
      </p:sp>
      <p:pic>
        <p:nvPicPr>
          <p:cNvPr id="50" name="Picture 9"/>
          <p:cNvPicPr>
            <a:picLocks noChangeAspect="1" noChangeArrowheads="1"/>
          </p:cNvPicPr>
          <p:nvPr/>
        </p:nvPicPr>
        <p:blipFill>
          <a:blip r:embed="rId4" cstate="print"/>
          <a:srcRect/>
          <a:stretch>
            <a:fillRect/>
          </a:stretch>
        </p:blipFill>
        <p:spPr bwMode="auto">
          <a:xfrm>
            <a:off x="6660232" y="3933056"/>
            <a:ext cx="1849388" cy="18493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1" name="50 CuadroTexto"/>
          <p:cNvSpPr txBox="1"/>
          <p:nvPr/>
        </p:nvSpPr>
        <p:spPr>
          <a:xfrm>
            <a:off x="4644008" y="4725144"/>
            <a:ext cx="1944216" cy="369332"/>
          </a:xfrm>
          <a:prstGeom prst="rect">
            <a:avLst/>
          </a:prstGeom>
          <a:noFill/>
        </p:spPr>
        <p:txBody>
          <a:bodyPr wrap="square" rtlCol="0">
            <a:spAutoFit/>
          </a:bodyPr>
          <a:lstStyle/>
          <a:p>
            <a:r>
              <a:rPr lang="es-MX" dirty="0" smtClean="0">
                <a:solidFill>
                  <a:srgbClr val="000099"/>
                </a:solidFill>
                <a:latin typeface="Arial" pitchFamily="34" charset="0"/>
                <a:cs typeface="Arial" pitchFamily="34" charset="0"/>
              </a:rPr>
              <a:t>ESTRATEGIA</a:t>
            </a:r>
            <a:endParaRPr lang="es-MX"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670699883"/>
      </p:ext>
    </p:extLst>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22 Diagrama"/>
          <p:cNvGraphicFramePr/>
          <p:nvPr>
            <p:extLst>
              <p:ext uri="{D42A27DB-BD31-4B8C-83A1-F6EECF244321}">
                <p14:modId xmlns:p14="http://schemas.microsoft.com/office/powerpoint/2010/main" val="369672138"/>
              </p:ext>
            </p:extLst>
          </p:nvPr>
        </p:nvGraphicFramePr>
        <p:xfrm>
          <a:off x="1524000" y="9087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21 CuadroTexto"/>
          <p:cNvSpPr txBox="1"/>
          <p:nvPr/>
        </p:nvSpPr>
        <p:spPr>
          <a:xfrm>
            <a:off x="530230" y="4938350"/>
            <a:ext cx="1665506" cy="57888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800" b="1" i="1" dirty="0" smtClean="0">
                <a:solidFill>
                  <a:schemeClr val="accent6">
                    <a:lumMod val="75000"/>
                  </a:schemeClr>
                </a:solidFill>
                <a:ea typeface="Times New Roman"/>
                <a:cs typeface="Times New Roman"/>
              </a:rPr>
              <a:t>MISIÓN</a:t>
            </a:r>
            <a:endParaRPr lang="es-EC" sz="2800" dirty="0">
              <a:solidFill>
                <a:schemeClr val="accent6">
                  <a:lumMod val="75000"/>
                </a:schemeClr>
              </a:solidFill>
            </a:endParaRPr>
          </a:p>
        </p:txBody>
      </p:sp>
      <p:sp>
        <p:nvSpPr>
          <p:cNvPr id="23" name="22 CuadroTexto"/>
          <p:cNvSpPr txBox="1"/>
          <p:nvPr/>
        </p:nvSpPr>
        <p:spPr>
          <a:xfrm>
            <a:off x="7524328" y="1484784"/>
            <a:ext cx="1584176" cy="57888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800" b="1" i="1" dirty="0" smtClean="0">
                <a:solidFill>
                  <a:schemeClr val="accent6">
                    <a:lumMod val="75000"/>
                  </a:schemeClr>
                </a:solidFill>
                <a:ea typeface="Times New Roman"/>
                <a:cs typeface="Times New Roman"/>
              </a:rPr>
              <a:t>VISIÓN</a:t>
            </a:r>
            <a:endParaRPr lang="es-EC" sz="2800" dirty="0">
              <a:solidFill>
                <a:schemeClr val="accent6">
                  <a:lumMod val="75000"/>
                </a:schemeClr>
              </a:solidFill>
            </a:endParaRPr>
          </a:p>
        </p:txBody>
      </p:sp>
      <p:pic>
        <p:nvPicPr>
          <p:cNvPr id="1026" name="Picture 2" descr="http://www.andes.info.ec/sites/default/files/styles/large/public/field/image/AL%20RESCATE%20DE%20VALORES.jpg?itok=Rx09EBt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7114" y="3573016"/>
            <a:ext cx="2077430" cy="166038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7" name="26 CuadroTexto"/>
          <p:cNvSpPr txBox="1"/>
          <p:nvPr/>
        </p:nvSpPr>
        <p:spPr>
          <a:xfrm>
            <a:off x="611560" y="188640"/>
            <a:ext cx="7920880"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sz="2800" dirty="0" smtClean="0"/>
              <a:t>DIRECCIONAMIENTO ESTRATÉGICO</a:t>
            </a:r>
            <a:endParaRPr lang="es-ES" sz="2800" dirty="0"/>
          </a:p>
        </p:txBody>
      </p:sp>
      <p:sp>
        <p:nvSpPr>
          <p:cNvPr id="2" name="1 Marcador de número de diapositiva"/>
          <p:cNvSpPr>
            <a:spLocks noGrp="1"/>
          </p:cNvSpPr>
          <p:nvPr>
            <p:ph type="sldNum" sz="quarter" idx="11"/>
          </p:nvPr>
        </p:nvSpPr>
        <p:spPr/>
        <p:txBody>
          <a:bodyPr/>
          <a:lstStyle/>
          <a:p>
            <a:pPr algn="r"/>
            <a:fld id="{D4C49B74-5DB2-4B03-B1D2-7F6A3C51C318}" type="slidenum">
              <a:rPr lang="es-EC" smtClean="0"/>
              <a:pPr algn="r"/>
              <a:t>11</a:t>
            </a:fld>
            <a:endParaRPr lang="es-EC" dirty="0"/>
          </a:p>
        </p:txBody>
      </p:sp>
      <p:sp>
        <p:nvSpPr>
          <p:cNvPr id="9" name="8 CuadroTexto"/>
          <p:cNvSpPr txBox="1"/>
          <p:nvPr/>
        </p:nvSpPr>
        <p:spPr>
          <a:xfrm>
            <a:off x="5220072" y="6392361"/>
            <a:ext cx="2728791" cy="276999"/>
          </a:xfrm>
          <a:prstGeom prst="rect">
            <a:avLst/>
          </a:prstGeom>
          <a:noFill/>
        </p:spPr>
        <p:txBody>
          <a:bodyPr wrap="square" rtlCol="0">
            <a:spAutoFit/>
          </a:bodyPr>
          <a:lstStyle/>
          <a:p>
            <a:r>
              <a:rPr lang="es-EC" sz="1200" dirty="0" smtClean="0">
                <a:solidFill>
                  <a:srgbClr val="2C4C72"/>
                </a:solidFill>
              </a:rPr>
              <a:t>DIRECCIONAMIENTO ESTRATÉGICO</a:t>
            </a:r>
            <a:endParaRPr lang="es-ES" sz="1200" dirty="0" smtClean="0">
              <a:solidFill>
                <a:srgbClr val="2C4C72"/>
              </a:solidFill>
            </a:endParaRPr>
          </a:p>
        </p:txBody>
      </p:sp>
      <p:cxnSp>
        <p:nvCxnSpPr>
          <p:cNvPr id="10" name="20 Forma"/>
          <p:cNvCxnSpPr/>
          <p:nvPr/>
        </p:nvCxnSpPr>
        <p:spPr>
          <a:xfrm rot="16200000" flipH="1">
            <a:off x="5008269"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11" name="10 Grupo"/>
          <p:cNvGrpSpPr/>
          <p:nvPr/>
        </p:nvGrpSpPr>
        <p:grpSpPr>
          <a:xfrm>
            <a:off x="2590547" y="5923837"/>
            <a:ext cx="3934034" cy="338555"/>
            <a:chOff x="2214547" y="6233718"/>
            <a:chExt cx="3934034" cy="338555"/>
          </a:xfrm>
        </p:grpSpPr>
        <p:grpSp>
          <p:nvGrpSpPr>
            <p:cNvPr id="12" name="11 Grupo"/>
            <p:cNvGrpSpPr/>
            <p:nvPr/>
          </p:nvGrpSpPr>
          <p:grpSpPr>
            <a:xfrm rot="16200000">
              <a:off x="4038687" y="4462380"/>
              <a:ext cx="285753" cy="3934034"/>
              <a:chOff x="214283" y="2071676"/>
              <a:chExt cx="285753" cy="3934034"/>
            </a:xfrm>
          </p:grpSpPr>
          <p:sp>
            <p:nvSpPr>
              <p:cNvPr id="17" name="16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8" name="17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19" name="18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20" name="19 Elipse"/>
              <p:cNvSpPr/>
              <p:nvPr/>
            </p:nvSpPr>
            <p:spPr>
              <a:xfrm>
                <a:off x="214283" y="364331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24" name="23 Elipse"/>
              <p:cNvSpPr/>
              <p:nvPr/>
            </p:nvSpPr>
            <p:spPr>
              <a:xfrm>
                <a:off x="214283" y="435769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grpSp>
        <p:sp>
          <p:nvSpPr>
            <p:cNvPr id="13" name="12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14" name="13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15" name="14 CuadroTexto"/>
            <p:cNvSpPr txBox="1"/>
            <p:nvPr/>
          </p:nvSpPr>
          <p:spPr>
            <a:xfrm>
              <a:off x="3767932" y="6233718"/>
              <a:ext cx="284052" cy="338554"/>
            </a:xfrm>
            <a:prstGeom prst="rect">
              <a:avLst/>
            </a:prstGeom>
            <a:noFill/>
          </p:spPr>
          <p:txBody>
            <a:bodyPr wrap="none" rtlCol="0">
              <a:spAutoFit/>
            </a:bodyPr>
            <a:lstStyle/>
            <a:p>
              <a:r>
                <a:rPr lang="es-EC" sz="1600" b="1" dirty="0" smtClean="0"/>
                <a:t>3</a:t>
              </a:r>
              <a:endParaRPr lang="es-ES" sz="1600" b="1" dirty="0"/>
            </a:p>
          </p:txBody>
        </p:sp>
        <p:sp>
          <p:nvSpPr>
            <p:cNvPr id="16" name="15 CuadroTexto"/>
            <p:cNvSpPr txBox="1"/>
            <p:nvPr/>
          </p:nvSpPr>
          <p:spPr>
            <a:xfrm>
              <a:off x="4484032" y="6233718"/>
              <a:ext cx="298480" cy="338554"/>
            </a:xfrm>
            <a:prstGeom prst="rect">
              <a:avLst/>
            </a:prstGeom>
            <a:noFill/>
          </p:spPr>
          <p:txBody>
            <a:bodyPr wrap="none" rtlCol="0">
              <a:spAutoFit/>
            </a:bodyPr>
            <a:lstStyle/>
            <a:p>
              <a:r>
                <a:rPr lang="es-EC" sz="1600" b="1" dirty="0" smtClean="0">
                  <a:solidFill>
                    <a:schemeClr val="bg1"/>
                  </a:solidFill>
                </a:rPr>
                <a:t>4</a:t>
              </a:r>
              <a:endParaRPr lang="es-ES" sz="1600" b="1" dirty="0">
                <a:solidFill>
                  <a:schemeClr val="bg1"/>
                </a:solidFill>
              </a:endParaRPr>
            </a:p>
          </p:txBody>
        </p:sp>
      </p:grpSp>
      <p:sp>
        <p:nvSpPr>
          <p:cNvPr id="25" name="24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6" name="25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8" name="27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29" name="28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sp>
        <p:nvSpPr>
          <p:cNvPr id="30" name="29 CuadroTexto"/>
          <p:cNvSpPr txBox="1"/>
          <p:nvPr/>
        </p:nvSpPr>
        <p:spPr>
          <a:xfrm rot="20042004">
            <a:off x="2041646" y="1925502"/>
            <a:ext cx="2304256" cy="44267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b="1" i="1" u="sng" dirty="0" smtClean="0">
                <a:solidFill>
                  <a:schemeClr val="accent6">
                    <a:lumMod val="75000"/>
                  </a:schemeClr>
                </a:solidFill>
                <a:ea typeface="Times New Roman"/>
                <a:cs typeface="Times New Roman"/>
              </a:rPr>
              <a:t>POLÍTICAS</a:t>
            </a:r>
            <a:endParaRPr lang="es-EC" sz="2000" u="sng" dirty="0">
              <a:solidFill>
                <a:schemeClr val="accent6">
                  <a:lumMod val="75000"/>
                </a:schemeClr>
              </a:solidFill>
            </a:endParaRPr>
          </a:p>
        </p:txBody>
      </p:sp>
    </p:spTree>
    <p:extLst>
      <p:ext uri="{BB962C8B-B14F-4D97-AF65-F5344CB8AC3E}">
        <p14:creationId xmlns:p14="http://schemas.microsoft.com/office/powerpoint/2010/main" val="419980779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2" grpId="0"/>
      <p:bldP spid="23"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pPr algn="r"/>
            <a:fld id="{D4C49B74-5DB2-4B03-B1D2-7F6A3C51C318}" type="slidenum">
              <a:rPr lang="es-EC" smtClean="0"/>
              <a:pPr algn="r"/>
              <a:t>12</a:t>
            </a:fld>
            <a:endParaRPr lang="es-EC" dirty="0"/>
          </a:p>
        </p:txBody>
      </p:sp>
      <p:sp>
        <p:nvSpPr>
          <p:cNvPr id="5" name="4 CuadroTexto"/>
          <p:cNvSpPr txBox="1"/>
          <p:nvPr/>
        </p:nvSpPr>
        <p:spPr>
          <a:xfrm>
            <a:off x="611560" y="188640"/>
            <a:ext cx="7920880"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sz="2800" dirty="0" smtClean="0"/>
              <a:t>ESTRATEGIA</a:t>
            </a:r>
            <a:endParaRPr lang="es-ES" sz="2800" dirty="0"/>
          </a:p>
        </p:txBody>
      </p:sp>
      <p:sp>
        <p:nvSpPr>
          <p:cNvPr id="6" name="5 Rectángulo"/>
          <p:cNvSpPr/>
          <p:nvPr/>
        </p:nvSpPr>
        <p:spPr>
          <a:xfrm>
            <a:off x="4283968" y="1312307"/>
            <a:ext cx="4392488" cy="4708981"/>
          </a:xfrm>
          <a:prstGeom prst="rect">
            <a:avLst/>
          </a:prstGeom>
        </p:spPr>
        <p:txBody>
          <a:bodyPr wrap="square">
            <a:spAutoFit/>
          </a:bodyPr>
          <a:lstStyle/>
          <a:p>
            <a:pPr algn="ctr">
              <a:lnSpc>
                <a:spcPct val="150000"/>
              </a:lnSpc>
            </a:pPr>
            <a:r>
              <a:rPr lang="es-EC" sz="2000" dirty="0" smtClean="0"/>
              <a:t>Desarrollar </a:t>
            </a:r>
            <a:r>
              <a:rPr lang="es-EC" sz="2000" dirty="0"/>
              <a:t>productos innovadores que cubran las necesidades de los clientes aprovechando el crecimiento tecnológico relacionado al desarrollo de software brindando un servicio diferenciador con la incorporación de iniciativas de preventa como capacitaciones y charlas informativas a potenciales clientes que se encuentran desatendidos por la competencia.</a:t>
            </a:r>
          </a:p>
        </p:txBody>
      </p:sp>
      <p:graphicFrame>
        <p:nvGraphicFramePr>
          <p:cNvPr id="7" name="6 Diagrama"/>
          <p:cNvGraphicFramePr/>
          <p:nvPr>
            <p:extLst>
              <p:ext uri="{D42A27DB-BD31-4B8C-83A1-F6EECF244321}">
                <p14:modId xmlns:p14="http://schemas.microsoft.com/office/powerpoint/2010/main" val="3495859052"/>
              </p:ext>
            </p:extLst>
          </p:nvPr>
        </p:nvGraphicFramePr>
        <p:xfrm>
          <a:off x="107504" y="980728"/>
          <a:ext cx="403244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5220072" y="6561639"/>
            <a:ext cx="2728791" cy="276999"/>
          </a:xfrm>
          <a:prstGeom prst="rect">
            <a:avLst/>
          </a:prstGeom>
          <a:noFill/>
        </p:spPr>
        <p:txBody>
          <a:bodyPr wrap="square" rtlCol="0">
            <a:spAutoFit/>
          </a:bodyPr>
          <a:lstStyle/>
          <a:p>
            <a:r>
              <a:rPr lang="es-EC" sz="1200" dirty="0" smtClean="0">
                <a:solidFill>
                  <a:srgbClr val="2C4C72"/>
                </a:solidFill>
              </a:rPr>
              <a:t>DIRECCIONAMIENTO ESTRATÉGICO</a:t>
            </a:r>
            <a:endParaRPr lang="es-ES" sz="1200" dirty="0" smtClean="0">
              <a:solidFill>
                <a:srgbClr val="2C4C72"/>
              </a:solidFill>
            </a:endParaRPr>
          </a:p>
        </p:txBody>
      </p:sp>
      <p:cxnSp>
        <p:nvCxnSpPr>
          <p:cNvPr id="9" name="20 Forma"/>
          <p:cNvCxnSpPr/>
          <p:nvPr/>
        </p:nvCxnSpPr>
        <p:spPr>
          <a:xfrm rot="16200000" flipH="1">
            <a:off x="5008269" y="6458590"/>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10" name="9 Grupo"/>
          <p:cNvGrpSpPr/>
          <p:nvPr/>
        </p:nvGrpSpPr>
        <p:grpSpPr>
          <a:xfrm>
            <a:off x="2590547" y="6093115"/>
            <a:ext cx="3934034" cy="338555"/>
            <a:chOff x="2214547" y="6233718"/>
            <a:chExt cx="3934034" cy="338555"/>
          </a:xfrm>
        </p:grpSpPr>
        <p:grpSp>
          <p:nvGrpSpPr>
            <p:cNvPr id="11" name="10 Grupo"/>
            <p:cNvGrpSpPr/>
            <p:nvPr/>
          </p:nvGrpSpPr>
          <p:grpSpPr>
            <a:xfrm rot="16200000">
              <a:off x="4038687" y="4462380"/>
              <a:ext cx="285753" cy="3934034"/>
              <a:chOff x="214283" y="2071676"/>
              <a:chExt cx="285753" cy="3934034"/>
            </a:xfrm>
          </p:grpSpPr>
          <p:sp>
            <p:nvSpPr>
              <p:cNvPr id="16" name="15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7" name="16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18" name="17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19" name="18 Elipse"/>
              <p:cNvSpPr/>
              <p:nvPr/>
            </p:nvSpPr>
            <p:spPr>
              <a:xfrm>
                <a:off x="214283" y="364331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20" name="19 Elipse"/>
              <p:cNvSpPr/>
              <p:nvPr/>
            </p:nvSpPr>
            <p:spPr>
              <a:xfrm>
                <a:off x="214283" y="435769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grpSp>
        <p:sp>
          <p:nvSpPr>
            <p:cNvPr id="12" name="11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13" name="12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14" name="13 CuadroTexto"/>
            <p:cNvSpPr txBox="1"/>
            <p:nvPr/>
          </p:nvSpPr>
          <p:spPr>
            <a:xfrm>
              <a:off x="3767932" y="6233718"/>
              <a:ext cx="284052" cy="338554"/>
            </a:xfrm>
            <a:prstGeom prst="rect">
              <a:avLst/>
            </a:prstGeom>
            <a:noFill/>
          </p:spPr>
          <p:txBody>
            <a:bodyPr wrap="none" rtlCol="0">
              <a:spAutoFit/>
            </a:bodyPr>
            <a:lstStyle/>
            <a:p>
              <a:r>
                <a:rPr lang="es-EC" sz="1600" b="1" dirty="0" smtClean="0"/>
                <a:t>3</a:t>
              </a:r>
              <a:endParaRPr lang="es-ES" sz="1600" b="1" dirty="0"/>
            </a:p>
          </p:txBody>
        </p:sp>
        <p:sp>
          <p:nvSpPr>
            <p:cNvPr id="15" name="14 CuadroTexto"/>
            <p:cNvSpPr txBox="1"/>
            <p:nvPr/>
          </p:nvSpPr>
          <p:spPr>
            <a:xfrm>
              <a:off x="4484032" y="6233718"/>
              <a:ext cx="298480" cy="338554"/>
            </a:xfrm>
            <a:prstGeom prst="rect">
              <a:avLst/>
            </a:prstGeom>
            <a:noFill/>
          </p:spPr>
          <p:txBody>
            <a:bodyPr wrap="none" rtlCol="0">
              <a:spAutoFit/>
            </a:bodyPr>
            <a:lstStyle/>
            <a:p>
              <a:r>
                <a:rPr lang="es-EC" sz="1600" b="1" dirty="0" smtClean="0">
                  <a:solidFill>
                    <a:schemeClr val="bg1"/>
                  </a:solidFill>
                </a:rPr>
                <a:t>4</a:t>
              </a:r>
              <a:endParaRPr lang="es-ES" sz="1600" b="1" dirty="0">
                <a:solidFill>
                  <a:schemeClr val="bg1"/>
                </a:solidFill>
              </a:endParaRPr>
            </a:p>
          </p:txBody>
        </p:sp>
      </p:grpSp>
      <p:sp>
        <p:nvSpPr>
          <p:cNvPr id="21" name="20 Elipse"/>
          <p:cNvSpPr/>
          <p:nvPr/>
        </p:nvSpPr>
        <p:spPr>
          <a:xfrm rot="16200000">
            <a:off x="5662762" y="614363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2" name="21 Elipse"/>
          <p:cNvSpPr/>
          <p:nvPr/>
        </p:nvSpPr>
        <p:spPr>
          <a:xfrm rot="16200000">
            <a:off x="6452570" y="614363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3" name="22 CuadroTexto"/>
          <p:cNvSpPr txBox="1"/>
          <p:nvPr/>
        </p:nvSpPr>
        <p:spPr>
          <a:xfrm>
            <a:off x="5667450" y="6106764"/>
            <a:ext cx="298480" cy="338554"/>
          </a:xfrm>
          <a:prstGeom prst="rect">
            <a:avLst/>
          </a:prstGeom>
          <a:noFill/>
        </p:spPr>
        <p:txBody>
          <a:bodyPr wrap="none" rtlCol="0">
            <a:spAutoFit/>
          </a:bodyPr>
          <a:lstStyle/>
          <a:p>
            <a:r>
              <a:rPr lang="es-EC" sz="1600" b="1" dirty="0" smtClean="0"/>
              <a:t>5</a:t>
            </a:r>
            <a:endParaRPr lang="es-ES" sz="1600" b="1" dirty="0"/>
          </a:p>
        </p:txBody>
      </p:sp>
      <p:sp>
        <p:nvSpPr>
          <p:cNvPr id="24" name="23 CuadroTexto"/>
          <p:cNvSpPr txBox="1"/>
          <p:nvPr/>
        </p:nvSpPr>
        <p:spPr>
          <a:xfrm>
            <a:off x="6452570" y="6116342"/>
            <a:ext cx="298480" cy="338554"/>
          </a:xfrm>
          <a:prstGeom prst="rect">
            <a:avLst/>
          </a:prstGeom>
          <a:noFill/>
        </p:spPr>
        <p:txBody>
          <a:bodyPr wrap="none" rtlCol="0">
            <a:spAutoFit/>
          </a:bodyPr>
          <a:lstStyle/>
          <a:p>
            <a:r>
              <a:rPr lang="es-EC" sz="1600" b="1" dirty="0" smtClean="0"/>
              <a:t>6</a:t>
            </a:r>
            <a:endParaRPr lang="es-ES" sz="1600" b="1" dirty="0"/>
          </a:p>
        </p:txBody>
      </p:sp>
    </p:spTree>
    <p:extLst>
      <p:ext uri="{BB962C8B-B14F-4D97-AF65-F5344CB8AC3E}">
        <p14:creationId xmlns:p14="http://schemas.microsoft.com/office/powerpoint/2010/main" val="180250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CuadroTexto"/>
          <p:cNvSpPr txBox="1"/>
          <p:nvPr/>
        </p:nvSpPr>
        <p:spPr>
          <a:xfrm>
            <a:off x="500034" y="404664"/>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a:t>El Balance </a:t>
            </a:r>
            <a:r>
              <a:rPr lang="es-ES" dirty="0" err="1"/>
              <a:t>Scorecard</a:t>
            </a:r>
            <a:r>
              <a:rPr lang="es-ES" dirty="0"/>
              <a:t> analiza a la empresa en 4 perspectivas</a:t>
            </a:r>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36" name="21 Grupo"/>
          <p:cNvGrpSpPr/>
          <p:nvPr/>
        </p:nvGrpSpPr>
        <p:grpSpPr>
          <a:xfrm>
            <a:off x="2639943" y="5916498"/>
            <a:ext cx="3862596" cy="363096"/>
            <a:chOff x="2285985" y="6222239"/>
            <a:chExt cx="3862596" cy="363096"/>
          </a:xfrm>
        </p:grpSpPr>
        <p:grpSp>
          <p:nvGrpSpPr>
            <p:cNvPr id="37" name="25 Grupo"/>
            <p:cNvGrpSpPr/>
            <p:nvPr/>
          </p:nvGrpSpPr>
          <p:grpSpPr>
            <a:xfrm rot="16200000">
              <a:off x="4074407" y="4498099"/>
              <a:ext cx="285752" cy="3862596"/>
              <a:chOff x="214282" y="2143116"/>
              <a:chExt cx="285752" cy="3862596"/>
            </a:xfrm>
          </p:grpSpPr>
          <p:sp>
            <p:nvSpPr>
              <p:cNvPr id="47" name="46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8" name="47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9" name="48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2" name="51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8" name="37 CuadroTexto"/>
            <p:cNvSpPr txBox="1"/>
            <p:nvPr/>
          </p:nvSpPr>
          <p:spPr>
            <a:xfrm>
              <a:off x="3006969" y="6246781"/>
              <a:ext cx="298480" cy="338554"/>
            </a:xfrm>
            <a:prstGeom prst="rect">
              <a:avLst/>
            </a:prstGeom>
            <a:noFill/>
          </p:spPr>
          <p:txBody>
            <a:bodyPr wrap="none" rtlCol="0">
              <a:spAutoFit/>
            </a:bodyPr>
            <a:lstStyle/>
            <a:p>
              <a:r>
                <a:rPr lang="es-EC" sz="1600" b="1" dirty="0" smtClean="0"/>
                <a:t>2</a:t>
              </a:r>
              <a:endParaRPr lang="es-ES" sz="1600" b="1" dirty="0"/>
            </a:p>
          </p:txBody>
        </p:sp>
        <p:sp>
          <p:nvSpPr>
            <p:cNvPr id="39" name="38 CuadroTexto"/>
            <p:cNvSpPr txBox="1"/>
            <p:nvPr/>
          </p:nvSpPr>
          <p:spPr>
            <a:xfrm>
              <a:off x="3785994" y="6222239"/>
              <a:ext cx="298480" cy="338554"/>
            </a:xfrm>
            <a:prstGeom prst="rect">
              <a:avLst/>
            </a:prstGeom>
            <a:noFill/>
          </p:spPr>
          <p:txBody>
            <a:bodyPr wrap="none" rtlCol="0">
              <a:spAutoFit/>
            </a:bodyPr>
            <a:lstStyle/>
            <a:p>
              <a:r>
                <a:rPr lang="es-EC" sz="1600" b="1" dirty="0" smtClean="0"/>
                <a:t>3</a:t>
              </a:r>
              <a:endParaRPr lang="es-ES" sz="1600" b="1" dirty="0"/>
            </a:p>
          </p:txBody>
        </p:sp>
        <p:sp>
          <p:nvSpPr>
            <p:cNvPr id="46" name="45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5" name="54 Elipse"/>
          <p:cNvSpPr/>
          <p:nvPr/>
        </p:nvSpPr>
        <p:spPr>
          <a:xfrm rot="16200000">
            <a:off x="5640720" y="5947357"/>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rot="16200000">
            <a:off x="6430528" y="5947357"/>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9" name="58 CuadroTexto"/>
          <p:cNvSpPr txBox="1"/>
          <p:nvPr/>
        </p:nvSpPr>
        <p:spPr>
          <a:xfrm>
            <a:off x="5641672" y="5877272"/>
            <a:ext cx="298480" cy="338554"/>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0" name="59 CuadroTexto"/>
          <p:cNvSpPr txBox="1"/>
          <p:nvPr/>
        </p:nvSpPr>
        <p:spPr>
          <a:xfrm>
            <a:off x="6430528" y="5920061"/>
            <a:ext cx="298480" cy="338554"/>
          </a:xfrm>
          <a:prstGeom prst="rect">
            <a:avLst/>
          </a:prstGeom>
          <a:noFill/>
        </p:spPr>
        <p:txBody>
          <a:bodyPr wrap="none" rtlCol="0">
            <a:spAutoFit/>
          </a:bodyPr>
          <a:lstStyle/>
          <a:p>
            <a:r>
              <a:rPr lang="es-EC" sz="1600" b="1" dirty="0" smtClean="0"/>
              <a:t>6</a:t>
            </a:r>
            <a:endParaRPr lang="es-ES" sz="1600" b="1" dirty="0"/>
          </a:p>
        </p:txBody>
      </p:sp>
      <p:sp>
        <p:nvSpPr>
          <p:cNvPr id="61" name="60 Elipse"/>
          <p:cNvSpPr/>
          <p:nvPr/>
        </p:nvSpPr>
        <p:spPr>
          <a:xfrm rot="16200000">
            <a:off x="2483768" y="599998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2" name="61 CuadroTexto"/>
          <p:cNvSpPr txBox="1"/>
          <p:nvPr/>
        </p:nvSpPr>
        <p:spPr>
          <a:xfrm>
            <a:off x="2483768" y="5959041"/>
            <a:ext cx="298480" cy="338554"/>
          </a:xfrm>
          <a:prstGeom prst="rect">
            <a:avLst/>
          </a:prstGeom>
          <a:noFill/>
        </p:spPr>
        <p:txBody>
          <a:bodyPr wrap="none" rtlCol="0">
            <a:spAutoFit/>
          </a:bodyPr>
          <a:lstStyle/>
          <a:p>
            <a:r>
              <a:rPr lang="es-EC" sz="1600" b="1" dirty="0" smtClean="0"/>
              <a:t>1</a:t>
            </a:r>
            <a:endParaRPr lang="es-ES" sz="1600" b="1" dirty="0"/>
          </a:p>
        </p:txBody>
      </p:sp>
      <p:sp>
        <p:nvSpPr>
          <p:cNvPr id="64" name="63 CuadroTexto"/>
          <p:cNvSpPr txBox="1"/>
          <p:nvPr/>
        </p:nvSpPr>
        <p:spPr>
          <a:xfrm>
            <a:off x="6084169" y="6381328"/>
            <a:ext cx="1944215" cy="288032"/>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2" name="1 Marcador de número de diapositiva"/>
          <p:cNvSpPr>
            <a:spLocks noGrp="1"/>
          </p:cNvSpPr>
          <p:nvPr>
            <p:ph type="sldNum" sz="quarter" idx="12"/>
          </p:nvPr>
        </p:nvSpPr>
        <p:spPr/>
        <p:txBody>
          <a:bodyPr/>
          <a:lstStyle/>
          <a:p>
            <a:fld id="{E9FA1E63-7A9E-4D01-B45C-3CB62E31F470}" type="slidenum">
              <a:rPr lang="es-EC" smtClean="0"/>
              <a:pPr/>
              <a:t>13</a:t>
            </a:fld>
            <a:endParaRPr lang="es-EC" dirty="0"/>
          </a:p>
        </p:txBody>
      </p:sp>
      <p:pic>
        <p:nvPicPr>
          <p:cNvPr id="22" name="Picture 2"/>
          <p:cNvPicPr>
            <a:picLocks noChangeAspect="1" noChangeArrowheads="1"/>
          </p:cNvPicPr>
          <p:nvPr/>
        </p:nvPicPr>
        <p:blipFill>
          <a:blip r:embed="rId3" cstate="print"/>
          <a:srcRect/>
          <a:stretch>
            <a:fillRect/>
          </a:stretch>
        </p:blipFill>
        <p:spPr bwMode="auto">
          <a:xfrm>
            <a:off x="35496" y="1124744"/>
            <a:ext cx="8978431" cy="4320480"/>
          </a:xfrm>
          <a:prstGeom prst="rect">
            <a:avLst/>
          </a:prstGeom>
          <a:noFill/>
          <a:ln w="9525">
            <a:noFill/>
            <a:miter lim="800000"/>
            <a:headEnd/>
            <a:tailEnd/>
          </a:ln>
          <a:effectLst/>
        </p:spPr>
      </p:pic>
    </p:spTree>
    <p:extLst>
      <p:ext uri="{BB962C8B-B14F-4D97-AF65-F5344CB8AC3E}">
        <p14:creationId xmlns:p14="http://schemas.microsoft.com/office/powerpoint/2010/main" val="2634301049"/>
      </p:ext>
    </p:extLst>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49280"/>
            <a:ext cx="3862596" cy="366264"/>
            <a:chOff x="2285985" y="6233718"/>
            <a:chExt cx="3862596" cy="366264"/>
          </a:xfrm>
        </p:grpSpPr>
        <p:grpSp>
          <p:nvGrpSpPr>
            <p:cNvPr id="3" name="25 Grupo"/>
            <p:cNvGrpSpPr/>
            <p:nvPr/>
          </p:nvGrpSpPr>
          <p:grpSpPr>
            <a:xfrm rot="16200000">
              <a:off x="4074407" y="4498099"/>
              <a:ext cx="285752" cy="3862596"/>
              <a:chOff x="214282" y="2143116"/>
              <a:chExt cx="285752" cy="3862596"/>
            </a:xfrm>
          </p:grpSpPr>
          <p:sp>
            <p:nvSpPr>
              <p:cNvPr id="47" name="46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8" name="47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9" name="48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2" name="51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8" name="37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39" name="38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46" name="45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5" name="54 Elipse"/>
          <p:cNvSpPr/>
          <p:nvPr/>
        </p:nvSpPr>
        <p:spPr>
          <a:xfrm rot="16200000">
            <a:off x="5640720" y="596866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rot="16200000">
            <a:off x="6430528" y="59686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9" name="58 CuadroTexto"/>
          <p:cNvSpPr txBox="1"/>
          <p:nvPr/>
        </p:nvSpPr>
        <p:spPr>
          <a:xfrm>
            <a:off x="5641672" y="5949280"/>
            <a:ext cx="298480" cy="338554"/>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0" name="59 CuadroTexto"/>
          <p:cNvSpPr txBox="1"/>
          <p:nvPr/>
        </p:nvSpPr>
        <p:spPr>
          <a:xfrm>
            <a:off x="6430528" y="5941364"/>
            <a:ext cx="298480" cy="338554"/>
          </a:xfrm>
          <a:prstGeom prst="rect">
            <a:avLst/>
          </a:prstGeom>
          <a:noFill/>
        </p:spPr>
        <p:txBody>
          <a:bodyPr wrap="none" rtlCol="0">
            <a:spAutoFit/>
          </a:bodyPr>
          <a:lstStyle/>
          <a:p>
            <a:r>
              <a:rPr lang="es-EC" sz="1600" b="1" dirty="0" smtClean="0"/>
              <a:t>6</a:t>
            </a:r>
            <a:endParaRPr lang="es-ES" sz="1600" b="1" dirty="0"/>
          </a:p>
        </p:txBody>
      </p:sp>
      <p:sp>
        <p:nvSpPr>
          <p:cNvPr id="61" name="60 Elipse"/>
          <p:cNvSpPr/>
          <p:nvPr/>
        </p:nvSpPr>
        <p:spPr>
          <a:xfrm rot="16200000">
            <a:off x="2483768" y="602128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2" name="61 CuadroTexto"/>
          <p:cNvSpPr txBox="1"/>
          <p:nvPr/>
        </p:nvSpPr>
        <p:spPr>
          <a:xfrm>
            <a:off x="2483768" y="5980344"/>
            <a:ext cx="298480" cy="338554"/>
          </a:xfrm>
          <a:prstGeom prst="rect">
            <a:avLst/>
          </a:prstGeom>
          <a:noFill/>
        </p:spPr>
        <p:txBody>
          <a:bodyPr wrap="none" rtlCol="0">
            <a:spAutoFit/>
          </a:bodyPr>
          <a:lstStyle/>
          <a:p>
            <a:r>
              <a:rPr lang="es-EC" sz="1600" b="1" dirty="0" smtClean="0"/>
              <a:t>1</a:t>
            </a:r>
            <a:endParaRPr lang="es-ES" sz="1600" b="1" dirty="0"/>
          </a:p>
        </p:txBody>
      </p:sp>
      <p:sp>
        <p:nvSpPr>
          <p:cNvPr id="64" name="63 CuadroTexto"/>
          <p:cNvSpPr txBox="1"/>
          <p:nvPr/>
        </p:nvSpPr>
        <p:spPr>
          <a:xfrm>
            <a:off x="6084169" y="6381328"/>
            <a:ext cx="1944215" cy="288032"/>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14</a:t>
            </a:fld>
            <a:endParaRPr lang="es-EC"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82" y="116632"/>
            <a:ext cx="867709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143996"/>
      </p:ext>
    </p:extLst>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CuadroTexto"/>
          <p:cNvSpPr txBox="1"/>
          <p:nvPr/>
        </p:nvSpPr>
        <p:spPr>
          <a:xfrm>
            <a:off x="500034" y="188640"/>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a:t>Tablero de comando de segundo nivel (Alineamiento horizontal)</a:t>
            </a:r>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37801"/>
            <a:ext cx="3862596" cy="350034"/>
            <a:chOff x="2285985" y="6222239"/>
            <a:chExt cx="3862596" cy="350034"/>
          </a:xfrm>
        </p:grpSpPr>
        <p:grpSp>
          <p:nvGrpSpPr>
            <p:cNvPr id="3" name="25 Grupo"/>
            <p:cNvGrpSpPr/>
            <p:nvPr/>
          </p:nvGrpSpPr>
          <p:grpSpPr>
            <a:xfrm rot="16200000">
              <a:off x="4074407" y="4498099"/>
              <a:ext cx="285752" cy="3862596"/>
              <a:chOff x="214282" y="2143116"/>
              <a:chExt cx="285752" cy="3862596"/>
            </a:xfrm>
          </p:grpSpPr>
          <p:sp>
            <p:nvSpPr>
              <p:cNvPr id="47" name="46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8" name="47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9" name="48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2" name="51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8" name="37 CuadroTexto"/>
            <p:cNvSpPr txBox="1"/>
            <p:nvPr/>
          </p:nvSpPr>
          <p:spPr>
            <a:xfrm>
              <a:off x="3006969"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39" name="38 CuadroTexto"/>
            <p:cNvSpPr txBox="1"/>
            <p:nvPr/>
          </p:nvSpPr>
          <p:spPr>
            <a:xfrm>
              <a:off x="3799057" y="6222239"/>
              <a:ext cx="298480" cy="338554"/>
            </a:xfrm>
            <a:prstGeom prst="rect">
              <a:avLst/>
            </a:prstGeom>
            <a:noFill/>
          </p:spPr>
          <p:txBody>
            <a:bodyPr wrap="none" rtlCol="0">
              <a:spAutoFit/>
            </a:bodyPr>
            <a:lstStyle/>
            <a:p>
              <a:r>
                <a:rPr lang="es-EC" sz="1600" b="1" dirty="0" smtClean="0"/>
                <a:t>3</a:t>
              </a:r>
              <a:endParaRPr lang="es-ES" sz="1600" b="1" dirty="0"/>
            </a:p>
          </p:txBody>
        </p:sp>
        <p:sp>
          <p:nvSpPr>
            <p:cNvPr id="46" name="45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5" name="54 Elipse"/>
          <p:cNvSpPr/>
          <p:nvPr/>
        </p:nvSpPr>
        <p:spPr>
          <a:xfrm rot="16200000">
            <a:off x="5640720" y="596866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rot="16200000">
            <a:off x="6430528" y="59686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9" name="58 CuadroTexto"/>
          <p:cNvSpPr txBox="1"/>
          <p:nvPr/>
        </p:nvSpPr>
        <p:spPr>
          <a:xfrm>
            <a:off x="5641672" y="5905724"/>
            <a:ext cx="298480" cy="307776"/>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0" name="59 CuadroTexto"/>
          <p:cNvSpPr txBox="1"/>
          <p:nvPr/>
        </p:nvSpPr>
        <p:spPr>
          <a:xfrm>
            <a:off x="6430528" y="5941364"/>
            <a:ext cx="298480" cy="338554"/>
          </a:xfrm>
          <a:prstGeom prst="rect">
            <a:avLst/>
          </a:prstGeom>
          <a:noFill/>
        </p:spPr>
        <p:txBody>
          <a:bodyPr wrap="none" rtlCol="0">
            <a:spAutoFit/>
          </a:bodyPr>
          <a:lstStyle/>
          <a:p>
            <a:r>
              <a:rPr lang="es-EC" sz="1600" b="1" dirty="0" smtClean="0"/>
              <a:t>6</a:t>
            </a:r>
            <a:endParaRPr lang="es-ES" sz="1600" b="1" dirty="0"/>
          </a:p>
        </p:txBody>
      </p:sp>
      <p:sp>
        <p:nvSpPr>
          <p:cNvPr id="61" name="60 Elipse"/>
          <p:cNvSpPr/>
          <p:nvPr/>
        </p:nvSpPr>
        <p:spPr>
          <a:xfrm rot="16200000">
            <a:off x="2483768" y="602128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2" name="61 CuadroTexto"/>
          <p:cNvSpPr txBox="1"/>
          <p:nvPr/>
        </p:nvSpPr>
        <p:spPr>
          <a:xfrm>
            <a:off x="2483768" y="5980344"/>
            <a:ext cx="298480" cy="338554"/>
          </a:xfrm>
          <a:prstGeom prst="rect">
            <a:avLst/>
          </a:prstGeom>
          <a:noFill/>
        </p:spPr>
        <p:txBody>
          <a:bodyPr wrap="none" rtlCol="0">
            <a:spAutoFit/>
          </a:bodyPr>
          <a:lstStyle/>
          <a:p>
            <a:r>
              <a:rPr lang="es-EC" sz="1600" b="1" dirty="0" smtClean="0"/>
              <a:t>1</a:t>
            </a:r>
            <a:endParaRPr lang="es-ES" sz="1600" b="1" dirty="0"/>
          </a:p>
        </p:txBody>
      </p:sp>
      <p:sp>
        <p:nvSpPr>
          <p:cNvPr id="64" name="63 CuadroTexto"/>
          <p:cNvSpPr txBox="1"/>
          <p:nvPr/>
        </p:nvSpPr>
        <p:spPr>
          <a:xfrm>
            <a:off x="6084169" y="6381328"/>
            <a:ext cx="2088231" cy="288032"/>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15</a:t>
            </a:fld>
            <a:endParaRPr lang="es-EC"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7529"/>
            <a:ext cx="9144000" cy="47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2696"/>
            <a:ext cx="864396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88619"/>
      </p:ext>
    </p:extLst>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CuadroTexto"/>
          <p:cNvSpPr txBox="1"/>
          <p:nvPr/>
        </p:nvSpPr>
        <p:spPr>
          <a:xfrm>
            <a:off x="500034" y="260648"/>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a:t>Tablero de comando de segundo nivel (Alineamiento horizontal)</a:t>
            </a:r>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23154"/>
            <a:ext cx="3862596" cy="364681"/>
            <a:chOff x="2285985" y="6207592"/>
            <a:chExt cx="3862596" cy="364681"/>
          </a:xfrm>
        </p:grpSpPr>
        <p:grpSp>
          <p:nvGrpSpPr>
            <p:cNvPr id="3" name="25 Grupo"/>
            <p:cNvGrpSpPr/>
            <p:nvPr/>
          </p:nvGrpSpPr>
          <p:grpSpPr>
            <a:xfrm rot="16200000">
              <a:off x="4074407" y="4498099"/>
              <a:ext cx="285752" cy="3862596"/>
              <a:chOff x="214282" y="2143116"/>
              <a:chExt cx="285752" cy="3862596"/>
            </a:xfrm>
          </p:grpSpPr>
          <p:sp>
            <p:nvSpPr>
              <p:cNvPr id="47" name="46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8" name="47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9" name="48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2" name="51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8" name="37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39" name="38 CuadroTexto"/>
            <p:cNvSpPr txBox="1"/>
            <p:nvPr/>
          </p:nvSpPr>
          <p:spPr>
            <a:xfrm>
              <a:off x="3785994" y="6207592"/>
              <a:ext cx="298480" cy="338554"/>
            </a:xfrm>
            <a:prstGeom prst="rect">
              <a:avLst/>
            </a:prstGeom>
            <a:noFill/>
          </p:spPr>
          <p:txBody>
            <a:bodyPr wrap="none" rtlCol="0">
              <a:spAutoFit/>
            </a:bodyPr>
            <a:lstStyle/>
            <a:p>
              <a:r>
                <a:rPr lang="es-EC" sz="1600" b="1" dirty="0" smtClean="0"/>
                <a:t>3</a:t>
              </a:r>
              <a:endParaRPr lang="es-ES" sz="1600" b="1" dirty="0"/>
            </a:p>
          </p:txBody>
        </p:sp>
        <p:sp>
          <p:nvSpPr>
            <p:cNvPr id="46" name="45 CuadroTexto"/>
            <p:cNvSpPr txBox="1"/>
            <p:nvPr/>
          </p:nvSpPr>
          <p:spPr>
            <a:xfrm>
              <a:off x="4500562" y="6207592"/>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5" name="54 Elipse"/>
          <p:cNvSpPr/>
          <p:nvPr/>
        </p:nvSpPr>
        <p:spPr>
          <a:xfrm rot="16200000">
            <a:off x="5640720" y="596866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rot="16200000">
            <a:off x="6430528" y="59686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9" name="58 CuadroTexto"/>
          <p:cNvSpPr txBox="1"/>
          <p:nvPr/>
        </p:nvSpPr>
        <p:spPr>
          <a:xfrm>
            <a:off x="5641672" y="5913732"/>
            <a:ext cx="298480" cy="409650"/>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0" name="59 CuadroTexto"/>
          <p:cNvSpPr txBox="1"/>
          <p:nvPr/>
        </p:nvSpPr>
        <p:spPr>
          <a:xfrm>
            <a:off x="6430528" y="5941364"/>
            <a:ext cx="298480" cy="338554"/>
          </a:xfrm>
          <a:prstGeom prst="rect">
            <a:avLst/>
          </a:prstGeom>
          <a:noFill/>
        </p:spPr>
        <p:txBody>
          <a:bodyPr wrap="none" rtlCol="0">
            <a:spAutoFit/>
          </a:bodyPr>
          <a:lstStyle/>
          <a:p>
            <a:r>
              <a:rPr lang="es-EC" sz="1600" b="1" dirty="0" smtClean="0"/>
              <a:t>6</a:t>
            </a:r>
            <a:endParaRPr lang="es-ES" sz="1600" b="1" dirty="0"/>
          </a:p>
        </p:txBody>
      </p:sp>
      <p:sp>
        <p:nvSpPr>
          <p:cNvPr id="61" name="60 Elipse"/>
          <p:cNvSpPr/>
          <p:nvPr/>
        </p:nvSpPr>
        <p:spPr>
          <a:xfrm rot="16200000">
            <a:off x="2483768" y="602128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2" name="61 CuadroTexto"/>
          <p:cNvSpPr txBox="1"/>
          <p:nvPr/>
        </p:nvSpPr>
        <p:spPr>
          <a:xfrm>
            <a:off x="2483768" y="5980344"/>
            <a:ext cx="298480" cy="338554"/>
          </a:xfrm>
          <a:prstGeom prst="rect">
            <a:avLst/>
          </a:prstGeom>
          <a:noFill/>
        </p:spPr>
        <p:txBody>
          <a:bodyPr wrap="none" rtlCol="0">
            <a:spAutoFit/>
          </a:bodyPr>
          <a:lstStyle/>
          <a:p>
            <a:r>
              <a:rPr lang="es-EC" sz="1600" b="1" dirty="0" smtClean="0"/>
              <a:t>1</a:t>
            </a:r>
            <a:endParaRPr lang="es-ES" sz="1600" b="1" dirty="0"/>
          </a:p>
        </p:txBody>
      </p:sp>
      <p:sp>
        <p:nvSpPr>
          <p:cNvPr id="64" name="63 CuadroTexto"/>
          <p:cNvSpPr txBox="1"/>
          <p:nvPr/>
        </p:nvSpPr>
        <p:spPr>
          <a:xfrm>
            <a:off x="6084169" y="6381328"/>
            <a:ext cx="1944215" cy="288032"/>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16</a:t>
            </a:fld>
            <a:endParaRPr lang="es-EC"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9665"/>
            <a:ext cx="9144000" cy="470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15169"/>
            <a:ext cx="864396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098629"/>
      </p:ext>
    </p:extLst>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CuadroTexto"/>
          <p:cNvSpPr txBox="1"/>
          <p:nvPr/>
        </p:nvSpPr>
        <p:spPr>
          <a:xfrm>
            <a:off x="500034" y="476672"/>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a:t>Tablero de comando de segundo nivel (Alineamiento horizontal)</a:t>
            </a:r>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49280"/>
            <a:ext cx="3862596" cy="366264"/>
            <a:chOff x="2285985" y="6233718"/>
            <a:chExt cx="3862596" cy="366264"/>
          </a:xfrm>
        </p:grpSpPr>
        <p:grpSp>
          <p:nvGrpSpPr>
            <p:cNvPr id="3" name="25 Grupo"/>
            <p:cNvGrpSpPr/>
            <p:nvPr/>
          </p:nvGrpSpPr>
          <p:grpSpPr>
            <a:xfrm rot="16200000">
              <a:off x="4074407" y="4498099"/>
              <a:ext cx="285752" cy="3862596"/>
              <a:chOff x="214282" y="2143116"/>
              <a:chExt cx="285752" cy="3862596"/>
            </a:xfrm>
          </p:grpSpPr>
          <p:sp>
            <p:nvSpPr>
              <p:cNvPr id="47" name="46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8" name="47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9" name="48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2" name="51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8" name="37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39" name="38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46" name="45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5" name="54 Elipse"/>
          <p:cNvSpPr/>
          <p:nvPr/>
        </p:nvSpPr>
        <p:spPr>
          <a:xfrm rot="16200000">
            <a:off x="5640720" y="596866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rot="16200000">
            <a:off x="6430528" y="59686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9" name="58 CuadroTexto"/>
          <p:cNvSpPr txBox="1"/>
          <p:nvPr/>
        </p:nvSpPr>
        <p:spPr>
          <a:xfrm>
            <a:off x="5641672" y="5949280"/>
            <a:ext cx="298480" cy="338554"/>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0" name="59 CuadroTexto"/>
          <p:cNvSpPr txBox="1"/>
          <p:nvPr/>
        </p:nvSpPr>
        <p:spPr>
          <a:xfrm>
            <a:off x="6430528" y="5941364"/>
            <a:ext cx="298480" cy="338554"/>
          </a:xfrm>
          <a:prstGeom prst="rect">
            <a:avLst/>
          </a:prstGeom>
          <a:noFill/>
        </p:spPr>
        <p:txBody>
          <a:bodyPr wrap="none" rtlCol="0">
            <a:spAutoFit/>
          </a:bodyPr>
          <a:lstStyle/>
          <a:p>
            <a:r>
              <a:rPr lang="es-EC" sz="1600" b="1" dirty="0" smtClean="0"/>
              <a:t>6</a:t>
            </a:r>
            <a:endParaRPr lang="es-ES" sz="1600" b="1" dirty="0"/>
          </a:p>
        </p:txBody>
      </p:sp>
      <p:sp>
        <p:nvSpPr>
          <p:cNvPr id="61" name="60 Elipse"/>
          <p:cNvSpPr/>
          <p:nvPr/>
        </p:nvSpPr>
        <p:spPr>
          <a:xfrm rot="16200000">
            <a:off x="2483768" y="602128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2" name="61 CuadroTexto"/>
          <p:cNvSpPr txBox="1"/>
          <p:nvPr/>
        </p:nvSpPr>
        <p:spPr>
          <a:xfrm>
            <a:off x="2483768" y="5980344"/>
            <a:ext cx="298480" cy="338554"/>
          </a:xfrm>
          <a:prstGeom prst="rect">
            <a:avLst/>
          </a:prstGeom>
          <a:noFill/>
        </p:spPr>
        <p:txBody>
          <a:bodyPr wrap="none" rtlCol="0">
            <a:spAutoFit/>
          </a:bodyPr>
          <a:lstStyle/>
          <a:p>
            <a:r>
              <a:rPr lang="es-EC" sz="1600" b="1" dirty="0" smtClean="0"/>
              <a:t>1</a:t>
            </a:r>
            <a:endParaRPr lang="es-ES" sz="1600" b="1" dirty="0"/>
          </a:p>
        </p:txBody>
      </p:sp>
      <p:sp>
        <p:nvSpPr>
          <p:cNvPr id="64" name="63 CuadroTexto"/>
          <p:cNvSpPr txBox="1"/>
          <p:nvPr/>
        </p:nvSpPr>
        <p:spPr>
          <a:xfrm>
            <a:off x="6084169" y="6381328"/>
            <a:ext cx="1944215" cy="288032"/>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17</a:t>
            </a:fld>
            <a:endParaRPr lang="es-EC"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5450"/>
            <a:ext cx="91440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268760"/>
            <a:ext cx="864396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188949"/>
      </p:ext>
    </p:extLst>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s2.mm.bing.net/th?&amp;id=HN.607992602745572906&amp;w=300&amp;h=300&amp;c=0&amp;pid=1.9&amp;rs=0&amp;p=0"/>
          <p:cNvPicPr>
            <a:picLocks noChangeAspect="1" noChangeArrowheads="1"/>
          </p:cNvPicPr>
          <p:nvPr/>
        </p:nvPicPr>
        <p:blipFill>
          <a:blip r:embed="rId3" cstate="print"/>
          <a:srcRect/>
          <a:stretch>
            <a:fillRect/>
          </a:stretch>
        </p:blipFill>
        <p:spPr bwMode="auto">
          <a:xfrm>
            <a:off x="2987824" y="3645024"/>
            <a:ext cx="2857500" cy="1895476"/>
          </a:xfrm>
          <a:prstGeom prst="rect">
            <a:avLst/>
          </a:prstGeom>
          <a:solidFill>
            <a:schemeClr val="accent3">
              <a:lumMod val="95000"/>
            </a:schemeClr>
          </a:solidFill>
        </p:spPr>
      </p:pic>
      <p:sp>
        <p:nvSpPr>
          <p:cNvPr id="27" name="26 CuadroTexto"/>
          <p:cNvSpPr txBox="1"/>
          <p:nvPr/>
        </p:nvSpPr>
        <p:spPr>
          <a:xfrm>
            <a:off x="6084168" y="6392361"/>
            <a:ext cx="2105321" cy="276999"/>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65" name="64 CuadroTexto"/>
          <p:cNvSpPr txBox="1"/>
          <p:nvPr/>
        </p:nvSpPr>
        <p:spPr>
          <a:xfrm>
            <a:off x="500034" y="476672"/>
            <a:ext cx="81439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C" dirty="0"/>
              <a:t>Definido el tablero de comando se determinó la línea base que representa el % de cumplimiento actual</a:t>
            </a:r>
            <a:endParaRPr lang="es-ES" dirty="0"/>
          </a:p>
        </p:txBody>
      </p:sp>
      <p:sp>
        <p:nvSpPr>
          <p:cNvPr id="30" name="29 CuadroTexto"/>
          <p:cNvSpPr txBox="1"/>
          <p:nvPr/>
        </p:nvSpPr>
        <p:spPr>
          <a:xfrm>
            <a:off x="683568" y="1844824"/>
            <a:ext cx="7344816" cy="646331"/>
          </a:xfrm>
          <a:prstGeom prst="rect">
            <a:avLst/>
          </a:prstGeom>
          <a:noFill/>
        </p:spPr>
        <p:txBody>
          <a:bodyPr wrap="square" rtlCol="0">
            <a:spAutoFit/>
          </a:bodyPr>
          <a:lstStyle/>
          <a:p>
            <a:pPr>
              <a:buFont typeface="Wingdings" pitchFamily="2" charset="2"/>
              <a:buChar char="ü"/>
            </a:pPr>
            <a:r>
              <a:rPr lang="es-MX" dirty="0" smtClean="0">
                <a:solidFill>
                  <a:srgbClr val="000099"/>
                </a:solidFill>
              </a:rPr>
              <a:t> Para obtener el % de cumplimiento del tablero de comando se procedió a ponderar y calificar  cada uno de los indicadores.</a:t>
            </a:r>
            <a:endParaRPr lang="es-MX" dirty="0">
              <a:solidFill>
                <a:srgbClr val="000099"/>
              </a:solidFill>
            </a:endParaRPr>
          </a:p>
        </p:txBody>
      </p:sp>
      <p:sp>
        <p:nvSpPr>
          <p:cNvPr id="31" name="30 CuadroTexto"/>
          <p:cNvSpPr txBox="1"/>
          <p:nvPr/>
        </p:nvSpPr>
        <p:spPr>
          <a:xfrm>
            <a:off x="755576" y="2780928"/>
            <a:ext cx="7344816" cy="677108"/>
          </a:xfrm>
          <a:prstGeom prst="rect">
            <a:avLst/>
          </a:prstGeom>
          <a:noFill/>
        </p:spPr>
        <p:txBody>
          <a:bodyPr wrap="square" rtlCol="0">
            <a:spAutoFit/>
          </a:bodyPr>
          <a:lstStyle/>
          <a:p>
            <a:pPr algn="r">
              <a:buFont typeface="Wingdings" pitchFamily="2" charset="2"/>
              <a:buChar char="ü"/>
            </a:pPr>
            <a:r>
              <a:rPr lang="es-MX" dirty="0" smtClean="0">
                <a:solidFill>
                  <a:srgbClr val="000099"/>
                </a:solidFill>
              </a:rPr>
              <a:t> El Rendimiento estratégico del tablero de comando es de </a:t>
            </a:r>
            <a:r>
              <a:rPr lang="es-MX" sz="2000" b="1" dirty="0" smtClean="0">
                <a:solidFill>
                  <a:srgbClr val="000099"/>
                </a:solidFill>
              </a:rPr>
              <a:t>31,8%</a:t>
            </a:r>
            <a:r>
              <a:rPr lang="es-MX" dirty="0" smtClean="0">
                <a:solidFill>
                  <a:srgbClr val="000099"/>
                </a:solidFill>
              </a:rPr>
              <a:t>, ya que solo se pudo determinar el valor real de tres indicadores</a:t>
            </a:r>
            <a:endParaRPr lang="es-MX" dirty="0">
              <a:solidFill>
                <a:srgbClr val="000099"/>
              </a:solidFill>
            </a:endParaRPr>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36" name="21 Grupo"/>
          <p:cNvGrpSpPr/>
          <p:nvPr/>
        </p:nvGrpSpPr>
        <p:grpSpPr>
          <a:xfrm>
            <a:off x="2639943" y="5934187"/>
            <a:ext cx="3862596" cy="364681"/>
            <a:chOff x="2285985" y="6207592"/>
            <a:chExt cx="3862596" cy="364681"/>
          </a:xfrm>
        </p:grpSpPr>
        <p:grpSp>
          <p:nvGrpSpPr>
            <p:cNvPr id="38" name="25 Grupo"/>
            <p:cNvGrpSpPr/>
            <p:nvPr/>
          </p:nvGrpSpPr>
          <p:grpSpPr>
            <a:xfrm rot="16200000">
              <a:off x="4074407" y="4498099"/>
              <a:ext cx="285752" cy="3862596"/>
              <a:chOff x="214282" y="2143116"/>
              <a:chExt cx="285752" cy="3862596"/>
            </a:xfrm>
          </p:grpSpPr>
          <p:sp>
            <p:nvSpPr>
              <p:cNvPr id="54" name="53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6" name="55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8" name="57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49" name="48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50" name="49 CuadroTexto"/>
            <p:cNvSpPr txBox="1"/>
            <p:nvPr/>
          </p:nvSpPr>
          <p:spPr>
            <a:xfrm>
              <a:off x="3785994" y="6222239"/>
              <a:ext cx="298480" cy="338554"/>
            </a:xfrm>
            <a:prstGeom prst="rect">
              <a:avLst/>
            </a:prstGeom>
            <a:noFill/>
          </p:spPr>
          <p:txBody>
            <a:bodyPr wrap="none" rtlCol="0">
              <a:spAutoFit/>
            </a:bodyPr>
            <a:lstStyle/>
            <a:p>
              <a:r>
                <a:rPr lang="es-EC" sz="1600" b="1" dirty="0" smtClean="0"/>
                <a:t>3</a:t>
              </a:r>
              <a:endParaRPr lang="es-ES" sz="1600" b="1" dirty="0"/>
            </a:p>
          </p:txBody>
        </p:sp>
        <p:sp>
          <p:nvSpPr>
            <p:cNvPr id="51" name="50 CuadroTexto"/>
            <p:cNvSpPr txBox="1"/>
            <p:nvPr/>
          </p:nvSpPr>
          <p:spPr>
            <a:xfrm>
              <a:off x="4487499" y="6207592"/>
              <a:ext cx="298480" cy="338554"/>
            </a:xfrm>
            <a:prstGeom prst="rect">
              <a:avLst/>
            </a:prstGeom>
            <a:noFill/>
          </p:spPr>
          <p:txBody>
            <a:bodyPr wrap="none" rtlCol="0">
              <a:spAutoFit/>
            </a:bodyPr>
            <a:lstStyle/>
            <a:p>
              <a:r>
                <a:rPr lang="es-EC" sz="1600" b="1" dirty="0" smtClean="0"/>
                <a:t>4</a:t>
              </a:r>
              <a:endParaRPr lang="es-ES" sz="1600" b="1" dirty="0"/>
            </a:p>
          </p:txBody>
        </p:sp>
      </p:grpSp>
      <p:sp>
        <p:nvSpPr>
          <p:cNvPr id="60" name="59 Elipse"/>
          <p:cNvSpPr/>
          <p:nvPr/>
        </p:nvSpPr>
        <p:spPr>
          <a:xfrm rot="16200000">
            <a:off x="5640720" y="5979693"/>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3" name="62 Elipse"/>
          <p:cNvSpPr/>
          <p:nvPr/>
        </p:nvSpPr>
        <p:spPr>
          <a:xfrm rot="16200000">
            <a:off x="6430528" y="5979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6" name="65 CuadroTexto"/>
          <p:cNvSpPr txBox="1"/>
          <p:nvPr/>
        </p:nvSpPr>
        <p:spPr>
          <a:xfrm>
            <a:off x="5641672" y="5916461"/>
            <a:ext cx="298480" cy="338554"/>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8" name="67 CuadroTexto"/>
          <p:cNvSpPr txBox="1"/>
          <p:nvPr/>
        </p:nvSpPr>
        <p:spPr>
          <a:xfrm>
            <a:off x="6430528" y="5952397"/>
            <a:ext cx="298480" cy="338554"/>
          </a:xfrm>
          <a:prstGeom prst="rect">
            <a:avLst/>
          </a:prstGeom>
          <a:noFill/>
        </p:spPr>
        <p:txBody>
          <a:bodyPr wrap="none" rtlCol="0">
            <a:spAutoFit/>
          </a:bodyPr>
          <a:lstStyle/>
          <a:p>
            <a:r>
              <a:rPr lang="es-EC" sz="1600" b="1" dirty="0" smtClean="0"/>
              <a:t>6</a:t>
            </a:r>
            <a:endParaRPr lang="es-ES" sz="1600" b="1" dirty="0"/>
          </a:p>
        </p:txBody>
      </p:sp>
      <p:sp>
        <p:nvSpPr>
          <p:cNvPr id="69" name="68 Elipse"/>
          <p:cNvSpPr/>
          <p:nvPr/>
        </p:nvSpPr>
        <p:spPr>
          <a:xfrm rot="16200000">
            <a:off x="2483768" y="6032321"/>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70" name="69 CuadroTexto"/>
          <p:cNvSpPr txBox="1"/>
          <p:nvPr/>
        </p:nvSpPr>
        <p:spPr>
          <a:xfrm>
            <a:off x="2483768" y="5991377"/>
            <a:ext cx="298480" cy="338554"/>
          </a:xfrm>
          <a:prstGeom prst="rect">
            <a:avLst/>
          </a:prstGeom>
          <a:noFill/>
        </p:spPr>
        <p:txBody>
          <a:bodyPr wrap="none" rtlCol="0">
            <a:spAutoFit/>
          </a:bodyPr>
          <a:lstStyle/>
          <a:p>
            <a:r>
              <a:rPr lang="es-EC" sz="1600" b="1" dirty="0" smtClean="0"/>
              <a:t>1</a:t>
            </a:r>
            <a:endParaRPr lang="es-ES" sz="1600" b="1" dirty="0"/>
          </a:p>
        </p:txBody>
      </p:sp>
      <p:sp>
        <p:nvSpPr>
          <p:cNvPr id="2" name="1 Marcador de número de diapositiva"/>
          <p:cNvSpPr>
            <a:spLocks noGrp="1"/>
          </p:cNvSpPr>
          <p:nvPr>
            <p:ph type="sldNum" sz="quarter" idx="12"/>
          </p:nvPr>
        </p:nvSpPr>
        <p:spPr/>
        <p:txBody>
          <a:bodyPr/>
          <a:lstStyle/>
          <a:p>
            <a:fld id="{E9FA1E63-7A9E-4D01-B45C-3CB62E31F470}" type="slidenum">
              <a:rPr lang="es-EC" smtClean="0"/>
              <a:pPr/>
              <a:t>18</a:t>
            </a:fld>
            <a:endParaRPr lang="es-EC" dirty="0"/>
          </a:p>
        </p:txBody>
      </p:sp>
    </p:spTree>
    <p:extLst>
      <p:ext uri="{BB962C8B-B14F-4D97-AF65-F5344CB8AC3E}">
        <p14:creationId xmlns:p14="http://schemas.microsoft.com/office/powerpoint/2010/main" val="355803232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43010"/>
                                        </p:tgtEl>
                                        <p:attrNameLst>
                                          <p:attrName>style.visibility</p:attrName>
                                        </p:attrNameLst>
                                      </p:cBhvr>
                                      <p:to>
                                        <p:strVal val="visible"/>
                                      </p:to>
                                    </p:set>
                                    <p:anim calcmode="lin" valueType="num">
                                      <p:cBhvr additive="base">
                                        <p:cTn id="13" dur="500" fill="hold"/>
                                        <p:tgtEl>
                                          <p:spTgt spid="43010"/>
                                        </p:tgtEl>
                                        <p:attrNameLst>
                                          <p:attrName>ppt_x</p:attrName>
                                        </p:attrNameLst>
                                      </p:cBhvr>
                                      <p:tavLst>
                                        <p:tav tm="0">
                                          <p:val>
                                            <p:strVal val="#ppt_x"/>
                                          </p:val>
                                        </p:tav>
                                        <p:tav tm="100000">
                                          <p:val>
                                            <p:strVal val="#ppt_x"/>
                                          </p:val>
                                        </p:tav>
                                      </p:tavLst>
                                    </p:anim>
                                    <p:anim calcmode="lin" valueType="num">
                                      <p:cBhvr additive="base">
                                        <p:cTn id="14"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CuadroTexto"/>
          <p:cNvSpPr txBox="1"/>
          <p:nvPr/>
        </p:nvSpPr>
        <p:spPr>
          <a:xfrm>
            <a:off x="6156176" y="6353564"/>
            <a:ext cx="2105321" cy="276999"/>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65" name="64 CuadroTexto"/>
          <p:cNvSpPr txBox="1"/>
          <p:nvPr/>
        </p:nvSpPr>
        <p:spPr>
          <a:xfrm>
            <a:off x="500034" y="148570"/>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C" dirty="0" smtClean="0"/>
              <a:t>PROYECTOS</a:t>
            </a:r>
            <a:endParaRPr lang="es-ES" dirty="0"/>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99985"/>
            <a:ext cx="3862596" cy="366264"/>
            <a:chOff x="2285985" y="6233718"/>
            <a:chExt cx="3862596" cy="366264"/>
          </a:xfrm>
        </p:grpSpPr>
        <p:grpSp>
          <p:nvGrpSpPr>
            <p:cNvPr id="3" name="25 Grupo"/>
            <p:cNvGrpSpPr/>
            <p:nvPr/>
          </p:nvGrpSpPr>
          <p:grpSpPr>
            <a:xfrm rot="16200000">
              <a:off x="4074407" y="4498099"/>
              <a:ext cx="285752" cy="3862596"/>
              <a:chOff x="214282" y="2143116"/>
              <a:chExt cx="285752" cy="3862596"/>
            </a:xfrm>
          </p:grpSpPr>
          <p:sp>
            <p:nvSpPr>
              <p:cNvPr id="54" name="53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6" name="55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8" name="57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49" name="48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50" name="49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51" name="50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60" name="59 Elipse"/>
          <p:cNvSpPr/>
          <p:nvPr/>
        </p:nvSpPr>
        <p:spPr>
          <a:xfrm rot="16200000">
            <a:off x="5640720" y="6019365"/>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3" name="62 Elipse"/>
          <p:cNvSpPr/>
          <p:nvPr/>
        </p:nvSpPr>
        <p:spPr>
          <a:xfrm rot="16200000">
            <a:off x="6430528" y="601936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6" name="65 CuadroTexto"/>
          <p:cNvSpPr txBox="1"/>
          <p:nvPr/>
        </p:nvSpPr>
        <p:spPr>
          <a:xfrm>
            <a:off x="5641672" y="5999985"/>
            <a:ext cx="298480" cy="338554"/>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8" name="67 CuadroTexto"/>
          <p:cNvSpPr txBox="1"/>
          <p:nvPr/>
        </p:nvSpPr>
        <p:spPr>
          <a:xfrm>
            <a:off x="6430528" y="5992069"/>
            <a:ext cx="298480" cy="338554"/>
          </a:xfrm>
          <a:prstGeom prst="rect">
            <a:avLst/>
          </a:prstGeom>
          <a:noFill/>
        </p:spPr>
        <p:txBody>
          <a:bodyPr wrap="none" rtlCol="0">
            <a:spAutoFit/>
          </a:bodyPr>
          <a:lstStyle/>
          <a:p>
            <a:r>
              <a:rPr lang="es-EC" sz="1600" b="1" dirty="0" smtClean="0"/>
              <a:t>6</a:t>
            </a:r>
            <a:endParaRPr lang="es-ES" sz="1600" b="1" dirty="0"/>
          </a:p>
        </p:txBody>
      </p:sp>
      <p:sp>
        <p:nvSpPr>
          <p:cNvPr id="69" name="68 Elipse"/>
          <p:cNvSpPr/>
          <p:nvPr/>
        </p:nvSpPr>
        <p:spPr>
          <a:xfrm rot="16200000">
            <a:off x="2483768" y="60719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70" name="69 CuadroTexto"/>
          <p:cNvSpPr txBox="1"/>
          <p:nvPr/>
        </p:nvSpPr>
        <p:spPr>
          <a:xfrm>
            <a:off x="2483768" y="6031049"/>
            <a:ext cx="298480" cy="338554"/>
          </a:xfrm>
          <a:prstGeom prst="rect">
            <a:avLst/>
          </a:prstGeom>
          <a:noFill/>
        </p:spPr>
        <p:txBody>
          <a:bodyPr wrap="none" rtlCol="0">
            <a:spAutoFit/>
          </a:bodyPr>
          <a:lstStyle/>
          <a:p>
            <a:r>
              <a:rPr lang="es-EC" sz="1600" b="1" dirty="0" smtClean="0"/>
              <a:t>1</a:t>
            </a:r>
            <a:endParaRPr lang="es-ES" sz="1600" b="1" dirty="0"/>
          </a:p>
        </p:txBody>
      </p:sp>
      <p:sp>
        <p:nvSpPr>
          <p:cNvPr id="24" name="23 CuadroTexto"/>
          <p:cNvSpPr txBox="1"/>
          <p:nvPr/>
        </p:nvSpPr>
        <p:spPr>
          <a:xfrm>
            <a:off x="565609" y="589993"/>
            <a:ext cx="8136904" cy="830997"/>
          </a:xfrm>
          <a:prstGeom prst="rect">
            <a:avLst/>
          </a:prstGeom>
          <a:noFill/>
        </p:spPr>
        <p:txBody>
          <a:bodyPr wrap="square" rtlCol="0">
            <a:spAutoFit/>
          </a:bodyPr>
          <a:lstStyle/>
          <a:p>
            <a:pPr>
              <a:buFont typeface="Wingdings" pitchFamily="2" charset="2"/>
              <a:buChar char="ü"/>
            </a:pPr>
            <a:r>
              <a:rPr lang="es-ES" sz="1600" dirty="0" smtClean="0">
                <a:solidFill>
                  <a:srgbClr val="0C788E"/>
                </a:solidFill>
              </a:rPr>
              <a:t>Del análisis del mapa estratégico se definen los proyectos que la compañía llevará a cabo para lograr sus objetivos, estos proyectos están conformados por la agrupación de  iniciativas afines.</a:t>
            </a:r>
            <a:endParaRPr lang="es-MX" sz="1600" dirty="0">
              <a:solidFill>
                <a:srgbClr val="0C788E"/>
              </a:solidFill>
            </a:endParaRPr>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19</a:t>
            </a:fld>
            <a:endParaRPr lang="es-EC"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630" y="1268761"/>
            <a:ext cx="6563762" cy="471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543435"/>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81000" y="332656"/>
            <a:ext cx="8382000" cy="409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3600" b="1" i="0" u="none" strike="noStrike" kern="0" cap="none" spc="0" normalizeH="0" baseline="0" noProof="0" dirty="0" smtClean="0">
                <a:ln>
                  <a:noFill/>
                </a:ln>
                <a:solidFill>
                  <a:schemeClr val="accent1">
                    <a:lumMod val="50000"/>
                  </a:schemeClr>
                </a:solidFill>
                <a:effectLst/>
                <a:uLnTx/>
                <a:uFillTx/>
                <a:latin typeface="+mj-lt"/>
                <a:ea typeface="+mj-ea"/>
                <a:cs typeface="+mj-cs"/>
              </a:rPr>
              <a:t>CONTENIDO</a:t>
            </a:r>
            <a:endParaRPr kumimoji="0" lang="es-EC" sz="3600" b="1" i="0" u="none" strike="noStrike" kern="0" cap="none" spc="0" normalizeH="0" baseline="0" noProof="0" dirty="0">
              <a:ln>
                <a:noFill/>
              </a:ln>
              <a:solidFill>
                <a:schemeClr val="accent1">
                  <a:lumMod val="50000"/>
                </a:schemeClr>
              </a:solidFill>
              <a:effectLst/>
              <a:uLnTx/>
              <a:uFillTx/>
              <a:latin typeface="+mj-lt"/>
              <a:ea typeface="+mj-ea"/>
              <a:cs typeface="+mj-cs"/>
            </a:endParaRPr>
          </a:p>
        </p:txBody>
      </p:sp>
      <p:sp>
        <p:nvSpPr>
          <p:cNvPr id="5" name="4 CuadroTexto"/>
          <p:cNvSpPr txBox="1"/>
          <p:nvPr/>
        </p:nvSpPr>
        <p:spPr>
          <a:xfrm>
            <a:off x="2339752" y="1700808"/>
            <a:ext cx="4605651" cy="400110"/>
          </a:xfrm>
          <a:prstGeom prst="rect">
            <a:avLst/>
          </a:prstGeom>
          <a:noFill/>
        </p:spPr>
        <p:txBody>
          <a:bodyPr wrap="square" rtlCol="0">
            <a:spAutoFit/>
          </a:bodyPr>
          <a:lstStyle/>
          <a:p>
            <a:r>
              <a:rPr lang="es-EC" sz="2000" b="1" dirty="0" smtClean="0">
                <a:solidFill>
                  <a:srgbClr val="002060"/>
                </a:solidFill>
              </a:rPr>
              <a:t>Antecedentes</a:t>
            </a:r>
            <a:endParaRPr lang="es-ES" sz="2000" b="1" dirty="0" smtClean="0">
              <a:solidFill>
                <a:srgbClr val="002060"/>
              </a:solidFill>
            </a:endParaRPr>
          </a:p>
        </p:txBody>
      </p:sp>
      <p:sp>
        <p:nvSpPr>
          <p:cNvPr id="6" name="5 CuadroTexto"/>
          <p:cNvSpPr txBox="1"/>
          <p:nvPr/>
        </p:nvSpPr>
        <p:spPr>
          <a:xfrm>
            <a:off x="2339752" y="2348880"/>
            <a:ext cx="4462775" cy="400110"/>
          </a:xfrm>
          <a:prstGeom prst="rect">
            <a:avLst/>
          </a:prstGeom>
          <a:noFill/>
        </p:spPr>
        <p:txBody>
          <a:bodyPr wrap="square" rtlCol="0">
            <a:spAutoFit/>
          </a:bodyPr>
          <a:lstStyle/>
          <a:p>
            <a:r>
              <a:rPr lang="es-EC" sz="2000" b="1" dirty="0" smtClean="0">
                <a:solidFill>
                  <a:srgbClr val="002060"/>
                </a:solidFill>
              </a:rPr>
              <a:t>Objetivos</a:t>
            </a:r>
            <a:endParaRPr lang="es-ES" sz="2000" b="1" dirty="0">
              <a:solidFill>
                <a:srgbClr val="002060"/>
              </a:solidFill>
            </a:endParaRPr>
          </a:p>
        </p:txBody>
      </p:sp>
      <p:sp>
        <p:nvSpPr>
          <p:cNvPr id="7" name="6 CuadroTexto"/>
          <p:cNvSpPr txBox="1"/>
          <p:nvPr/>
        </p:nvSpPr>
        <p:spPr>
          <a:xfrm>
            <a:off x="2339752" y="3068960"/>
            <a:ext cx="4605650" cy="400110"/>
          </a:xfrm>
          <a:prstGeom prst="rect">
            <a:avLst/>
          </a:prstGeom>
          <a:noFill/>
        </p:spPr>
        <p:txBody>
          <a:bodyPr wrap="square" rtlCol="0">
            <a:spAutoFit/>
          </a:bodyPr>
          <a:lstStyle/>
          <a:p>
            <a:r>
              <a:rPr lang="es-EC" sz="2000" b="1" dirty="0" smtClean="0">
                <a:solidFill>
                  <a:srgbClr val="002060"/>
                </a:solidFill>
              </a:rPr>
              <a:t>Diagnóstico Estratégico</a:t>
            </a:r>
            <a:endParaRPr lang="es-ES" sz="2000" b="1" dirty="0">
              <a:solidFill>
                <a:srgbClr val="002060"/>
              </a:solidFill>
            </a:endParaRPr>
          </a:p>
        </p:txBody>
      </p:sp>
      <p:sp>
        <p:nvSpPr>
          <p:cNvPr id="27" name="26 CuadroTexto"/>
          <p:cNvSpPr txBox="1"/>
          <p:nvPr/>
        </p:nvSpPr>
        <p:spPr>
          <a:xfrm>
            <a:off x="2306134" y="3717032"/>
            <a:ext cx="4605650" cy="400110"/>
          </a:xfrm>
          <a:prstGeom prst="rect">
            <a:avLst/>
          </a:prstGeom>
          <a:noFill/>
        </p:spPr>
        <p:txBody>
          <a:bodyPr wrap="square" rtlCol="0">
            <a:spAutoFit/>
          </a:bodyPr>
          <a:lstStyle/>
          <a:p>
            <a:r>
              <a:rPr lang="es-EC" sz="2000" b="1" dirty="0" smtClean="0">
                <a:solidFill>
                  <a:srgbClr val="002060"/>
                </a:solidFill>
              </a:rPr>
              <a:t>Direccionamiento Estratégico</a:t>
            </a:r>
            <a:endParaRPr lang="es-ES" sz="2000" b="1" dirty="0">
              <a:solidFill>
                <a:srgbClr val="002060"/>
              </a:solidFill>
            </a:endParaRPr>
          </a:p>
        </p:txBody>
      </p:sp>
      <p:pic>
        <p:nvPicPr>
          <p:cNvPr id="17" name="16 Imagen" descr="LOGO-PRINCIPAL2.png"/>
          <p:cNvPicPr>
            <a:picLocks noChangeAspect="1"/>
          </p:cNvPicPr>
          <p:nvPr/>
        </p:nvPicPr>
        <p:blipFill>
          <a:blip r:embed="rId3" cstate="print"/>
          <a:stretch>
            <a:fillRect/>
          </a:stretch>
        </p:blipFill>
        <p:spPr>
          <a:xfrm>
            <a:off x="3071802" y="6000768"/>
            <a:ext cx="2571736" cy="664196"/>
          </a:xfrm>
          <a:prstGeom prst="rect">
            <a:avLst/>
          </a:prstGeom>
        </p:spPr>
      </p:pic>
      <p:sp>
        <p:nvSpPr>
          <p:cNvPr id="23" name="22 CuadroTexto"/>
          <p:cNvSpPr txBox="1"/>
          <p:nvPr/>
        </p:nvSpPr>
        <p:spPr>
          <a:xfrm>
            <a:off x="2322082" y="4437112"/>
            <a:ext cx="4605650" cy="400110"/>
          </a:xfrm>
          <a:prstGeom prst="rect">
            <a:avLst/>
          </a:prstGeom>
          <a:noFill/>
        </p:spPr>
        <p:txBody>
          <a:bodyPr wrap="square" rtlCol="0">
            <a:spAutoFit/>
          </a:bodyPr>
          <a:lstStyle/>
          <a:p>
            <a:r>
              <a:rPr lang="es-EC" sz="2000" b="1" dirty="0" err="1" smtClean="0">
                <a:solidFill>
                  <a:srgbClr val="002060"/>
                </a:solidFill>
              </a:rPr>
              <a:t>Balanced</a:t>
            </a:r>
            <a:r>
              <a:rPr lang="es-EC" sz="2000" b="1" dirty="0" smtClean="0">
                <a:solidFill>
                  <a:srgbClr val="002060"/>
                </a:solidFill>
              </a:rPr>
              <a:t> </a:t>
            </a:r>
            <a:r>
              <a:rPr lang="es-EC" sz="2000" b="1" dirty="0" err="1" smtClean="0">
                <a:solidFill>
                  <a:srgbClr val="002060"/>
                </a:solidFill>
              </a:rPr>
              <a:t>ScoreCard</a:t>
            </a:r>
            <a:endParaRPr lang="es-ES" sz="2000" b="1" dirty="0">
              <a:solidFill>
                <a:srgbClr val="002060"/>
              </a:solidFill>
            </a:endParaRPr>
          </a:p>
        </p:txBody>
      </p:sp>
      <p:sp>
        <p:nvSpPr>
          <p:cNvPr id="24" name="23 CuadroTexto"/>
          <p:cNvSpPr txBox="1"/>
          <p:nvPr/>
        </p:nvSpPr>
        <p:spPr>
          <a:xfrm>
            <a:off x="2269175" y="5157192"/>
            <a:ext cx="4605650" cy="400110"/>
          </a:xfrm>
          <a:prstGeom prst="rect">
            <a:avLst/>
          </a:prstGeom>
          <a:noFill/>
        </p:spPr>
        <p:txBody>
          <a:bodyPr wrap="square" rtlCol="0">
            <a:spAutoFit/>
          </a:bodyPr>
          <a:lstStyle/>
          <a:p>
            <a:r>
              <a:rPr lang="es-EC" sz="2000" b="1" dirty="0" smtClean="0">
                <a:solidFill>
                  <a:srgbClr val="002060"/>
                </a:solidFill>
              </a:rPr>
              <a:t>Conclusiones y Recomendaciones</a:t>
            </a:r>
            <a:endParaRPr lang="es-ES" sz="2000" b="1" dirty="0">
              <a:solidFill>
                <a:srgbClr val="002060"/>
              </a:solidFill>
            </a:endParaRPr>
          </a:p>
        </p:txBody>
      </p:sp>
      <p:sp>
        <p:nvSpPr>
          <p:cNvPr id="2" name="1 Marcador de número de diapositiva"/>
          <p:cNvSpPr>
            <a:spLocks noGrp="1"/>
          </p:cNvSpPr>
          <p:nvPr>
            <p:ph type="sldNum" sz="quarter" idx="12"/>
          </p:nvPr>
        </p:nvSpPr>
        <p:spPr/>
        <p:txBody>
          <a:bodyPr/>
          <a:lstStyle/>
          <a:p>
            <a:fld id="{E9FA1E63-7A9E-4D01-B45C-3CB62E31F470}" type="slidenum">
              <a:rPr lang="es-EC" smtClean="0"/>
              <a:pPr/>
              <a:t>2</a:t>
            </a:fld>
            <a:endParaRPr lang="es-EC" dirty="0"/>
          </a:p>
        </p:txBody>
      </p:sp>
      <p:sp>
        <p:nvSpPr>
          <p:cNvPr id="26" name="25 Rectángulo"/>
          <p:cNvSpPr/>
          <p:nvPr/>
        </p:nvSpPr>
        <p:spPr>
          <a:xfrm>
            <a:off x="1681232" y="1799644"/>
            <a:ext cx="136036" cy="3647004"/>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8" name="27 Elipse"/>
          <p:cNvSpPr/>
          <p:nvPr/>
        </p:nvSpPr>
        <p:spPr>
          <a:xfrm>
            <a:off x="1617774" y="1681602"/>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29" name="28 Elipse"/>
          <p:cNvSpPr/>
          <p:nvPr/>
        </p:nvSpPr>
        <p:spPr>
          <a:xfrm>
            <a:off x="1591554" y="2390282"/>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0" name="29 Elipse"/>
          <p:cNvSpPr/>
          <p:nvPr/>
        </p:nvSpPr>
        <p:spPr>
          <a:xfrm>
            <a:off x="1591554" y="3110362"/>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1" name="30 Elipse"/>
          <p:cNvSpPr/>
          <p:nvPr/>
        </p:nvSpPr>
        <p:spPr>
          <a:xfrm>
            <a:off x="1609224" y="381586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3" name="32 CuadroTexto"/>
          <p:cNvSpPr txBox="1"/>
          <p:nvPr/>
        </p:nvSpPr>
        <p:spPr>
          <a:xfrm>
            <a:off x="1609224" y="1628800"/>
            <a:ext cx="298480" cy="338554"/>
          </a:xfrm>
          <a:prstGeom prst="rect">
            <a:avLst/>
          </a:prstGeom>
          <a:noFill/>
        </p:spPr>
        <p:txBody>
          <a:bodyPr wrap="none" rtlCol="0">
            <a:spAutoFit/>
          </a:bodyPr>
          <a:lstStyle/>
          <a:p>
            <a:r>
              <a:rPr lang="es-EC" sz="1600" b="1" dirty="0" smtClean="0"/>
              <a:t>1</a:t>
            </a:r>
            <a:endParaRPr lang="es-ES" sz="1600" b="1" dirty="0"/>
          </a:p>
        </p:txBody>
      </p:sp>
      <p:sp>
        <p:nvSpPr>
          <p:cNvPr id="37" name="36 CuadroTexto"/>
          <p:cNvSpPr txBox="1"/>
          <p:nvPr/>
        </p:nvSpPr>
        <p:spPr>
          <a:xfrm>
            <a:off x="1609224" y="2375708"/>
            <a:ext cx="298480" cy="338554"/>
          </a:xfrm>
          <a:prstGeom prst="rect">
            <a:avLst/>
          </a:prstGeom>
          <a:noFill/>
        </p:spPr>
        <p:txBody>
          <a:bodyPr wrap="none" rtlCol="0">
            <a:spAutoFit/>
          </a:bodyPr>
          <a:lstStyle/>
          <a:p>
            <a:r>
              <a:rPr lang="es-EC" sz="1600" b="1" dirty="0" smtClean="0"/>
              <a:t>2</a:t>
            </a:r>
            <a:endParaRPr lang="es-ES" sz="1600" b="1" dirty="0"/>
          </a:p>
        </p:txBody>
      </p:sp>
      <p:sp>
        <p:nvSpPr>
          <p:cNvPr id="38" name="37 CuadroTexto"/>
          <p:cNvSpPr txBox="1"/>
          <p:nvPr/>
        </p:nvSpPr>
        <p:spPr>
          <a:xfrm>
            <a:off x="1598776" y="3095788"/>
            <a:ext cx="298480" cy="338554"/>
          </a:xfrm>
          <a:prstGeom prst="rect">
            <a:avLst/>
          </a:prstGeom>
          <a:noFill/>
        </p:spPr>
        <p:txBody>
          <a:bodyPr wrap="none" rtlCol="0">
            <a:spAutoFit/>
          </a:bodyPr>
          <a:lstStyle/>
          <a:p>
            <a:r>
              <a:rPr lang="es-EC" sz="1600" b="1" dirty="0" smtClean="0"/>
              <a:t>3</a:t>
            </a:r>
            <a:endParaRPr lang="es-ES" sz="1600" b="1" dirty="0"/>
          </a:p>
        </p:txBody>
      </p:sp>
      <p:sp>
        <p:nvSpPr>
          <p:cNvPr id="39" name="38 CuadroTexto"/>
          <p:cNvSpPr txBox="1"/>
          <p:nvPr/>
        </p:nvSpPr>
        <p:spPr>
          <a:xfrm>
            <a:off x="1609224" y="3765346"/>
            <a:ext cx="298480" cy="338554"/>
          </a:xfrm>
          <a:prstGeom prst="rect">
            <a:avLst/>
          </a:prstGeom>
          <a:noFill/>
        </p:spPr>
        <p:txBody>
          <a:bodyPr wrap="none" rtlCol="0">
            <a:spAutoFit/>
          </a:bodyPr>
          <a:lstStyle/>
          <a:p>
            <a:r>
              <a:rPr lang="es-EC" sz="1600" b="1" dirty="0" smtClean="0"/>
              <a:t>4</a:t>
            </a:r>
            <a:endParaRPr lang="es-ES" sz="1600" b="1" dirty="0"/>
          </a:p>
        </p:txBody>
      </p:sp>
      <p:sp>
        <p:nvSpPr>
          <p:cNvPr id="40" name="39 Elipse"/>
          <p:cNvSpPr/>
          <p:nvPr/>
        </p:nvSpPr>
        <p:spPr>
          <a:xfrm>
            <a:off x="1609224" y="453594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600" b="1" dirty="0"/>
              <a:t>5</a:t>
            </a:r>
            <a:endParaRPr lang="es-ES" b="1" dirty="0"/>
          </a:p>
        </p:txBody>
      </p:sp>
      <p:sp>
        <p:nvSpPr>
          <p:cNvPr id="41" name="40 Elipse"/>
          <p:cNvSpPr/>
          <p:nvPr/>
        </p:nvSpPr>
        <p:spPr>
          <a:xfrm>
            <a:off x="1609224" y="525830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600" b="1" dirty="0"/>
              <a:t>6</a:t>
            </a:r>
          </a:p>
        </p:txBody>
      </p:sp>
    </p:spTree>
    <p:extLst>
      <p:ext uri="{BB962C8B-B14F-4D97-AF65-F5344CB8AC3E}">
        <p14:creationId xmlns:p14="http://schemas.microsoft.com/office/powerpoint/2010/main" val="451376763"/>
      </p:ext>
    </p:extLst>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CuadroTexto"/>
          <p:cNvSpPr txBox="1"/>
          <p:nvPr/>
        </p:nvSpPr>
        <p:spPr>
          <a:xfrm>
            <a:off x="6156176" y="6353564"/>
            <a:ext cx="2105321" cy="276999"/>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65" name="64 CuadroTexto"/>
          <p:cNvSpPr txBox="1"/>
          <p:nvPr/>
        </p:nvSpPr>
        <p:spPr>
          <a:xfrm>
            <a:off x="500034" y="188640"/>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C" dirty="0" smtClean="0"/>
              <a:t>PROYECTOS</a:t>
            </a:r>
            <a:endParaRPr lang="es-ES" dirty="0"/>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99985"/>
            <a:ext cx="3862596" cy="366264"/>
            <a:chOff x="2285985" y="6233718"/>
            <a:chExt cx="3862596" cy="366264"/>
          </a:xfrm>
        </p:grpSpPr>
        <p:grpSp>
          <p:nvGrpSpPr>
            <p:cNvPr id="3" name="25 Grupo"/>
            <p:cNvGrpSpPr/>
            <p:nvPr/>
          </p:nvGrpSpPr>
          <p:grpSpPr>
            <a:xfrm rot="16200000">
              <a:off x="4074407" y="4498099"/>
              <a:ext cx="285752" cy="3862596"/>
              <a:chOff x="214282" y="2143116"/>
              <a:chExt cx="285752" cy="3862596"/>
            </a:xfrm>
          </p:grpSpPr>
          <p:sp>
            <p:nvSpPr>
              <p:cNvPr id="54" name="53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6" name="55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8" name="57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49" name="48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50" name="49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51" name="50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60" name="59 Elipse"/>
          <p:cNvSpPr/>
          <p:nvPr/>
        </p:nvSpPr>
        <p:spPr>
          <a:xfrm rot="16200000">
            <a:off x="5640720" y="6019365"/>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3" name="62 Elipse"/>
          <p:cNvSpPr/>
          <p:nvPr/>
        </p:nvSpPr>
        <p:spPr>
          <a:xfrm rot="16200000">
            <a:off x="6430528" y="601936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6" name="65 CuadroTexto"/>
          <p:cNvSpPr txBox="1"/>
          <p:nvPr/>
        </p:nvSpPr>
        <p:spPr>
          <a:xfrm>
            <a:off x="5641672" y="5999985"/>
            <a:ext cx="298480" cy="338554"/>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8" name="67 CuadroTexto"/>
          <p:cNvSpPr txBox="1"/>
          <p:nvPr/>
        </p:nvSpPr>
        <p:spPr>
          <a:xfrm>
            <a:off x="6430528" y="5992069"/>
            <a:ext cx="298480" cy="338554"/>
          </a:xfrm>
          <a:prstGeom prst="rect">
            <a:avLst/>
          </a:prstGeom>
          <a:noFill/>
        </p:spPr>
        <p:txBody>
          <a:bodyPr wrap="none" rtlCol="0">
            <a:spAutoFit/>
          </a:bodyPr>
          <a:lstStyle/>
          <a:p>
            <a:r>
              <a:rPr lang="es-EC" sz="1600" b="1" dirty="0" smtClean="0"/>
              <a:t>6</a:t>
            </a:r>
            <a:endParaRPr lang="es-ES" sz="1600" b="1" dirty="0"/>
          </a:p>
        </p:txBody>
      </p:sp>
      <p:sp>
        <p:nvSpPr>
          <p:cNvPr id="69" name="68 Elipse"/>
          <p:cNvSpPr/>
          <p:nvPr/>
        </p:nvSpPr>
        <p:spPr>
          <a:xfrm rot="16200000">
            <a:off x="2483768" y="60719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70" name="69 CuadroTexto"/>
          <p:cNvSpPr txBox="1"/>
          <p:nvPr/>
        </p:nvSpPr>
        <p:spPr>
          <a:xfrm>
            <a:off x="2483768" y="6031049"/>
            <a:ext cx="298480" cy="338554"/>
          </a:xfrm>
          <a:prstGeom prst="rect">
            <a:avLst/>
          </a:prstGeom>
          <a:noFill/>
        </p:spPr>
        <p:txBody>
          <a:bodyPr wrap="none" rtlCol="0">
            <a:spAutoFit/>
          </a:bodyPr>
          <a:lstStyle/>
          <a:p>
            <a:r>
              <a:rPr lang="es-EC" sz="1600" b="1" dirty="0" smtClean="0"/>
              <a:t>1</a:t>
            </a:r>
            <a:endParaRPr lang="es-ES" sz="1600" b="1" dirty="0"/>
          </a:p>
        </p:txBody>
      </p:sp>
      <p:sp>
        <p:nvSpPr>
          <p:cNvPr id="25" name="24 Rectángulo"/>
          <p:cNvSpPr/>
          <p:nvPr/>
        </p:nvSpPr>
        <p:spPr>
          <a:xfrm>
            <a:off x="683568" y="620688"/>
            <a:ext cx="7776864" cy="646331"/>
          </a:xfrm>
          <a:prstGeom prst="rect">
            <a:avLst/>
          </a:prstGeom>
        </p:spPr>
        <p:txBody>
          <a:bodyPr wrap="square">
            <a:spAutoFit/>
          </a:bodyPr>
          <a:lstStyle/>
          <a:p>
            <a:r>
              <a:rPr lang="es-ES" dirty="0" smtClean="0">
                <a:solidFill>
                  <a:srgbClr val="0C788E"/>
                </a:solidFill>
              </a:rPr>
              <a:t>Las iniciativas </a:t>
            </a:r>
            <a:r>
              <a:rPr lang="es-EC" dirty="0" smtClean="0">
                <a:solidFill>
                  <a:srgbClr val="0C788E"/>
                </a:solidFill>
              </a:rPr>
              <a:t>mantienen relación con los factores medibles, mismos que se utilizarán para evaluar los proyectos</a:t>
            </a:r>
            <a:endParaRPr lang="es-MX" dirty="0"/>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20</a:t>
            </a:fld>
            <a:endParaRPr lang="es-EC"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267019"/>
            <a:ext cx="7076431" cy="472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305508"/>
      </p:ext>
    </p:extLst>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CuadroTexto"/>
          <p:cNvSpPr txBox="1"/>
          <p:nvPr/>
        </p:nvSpPr>
        <p:spPr>
          <a:xfrm>
            <a:off x="6156176" y="6353564"/>
            <a:ext cx="2105321" cy="276999"/>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92147"/>
            <a:ext cx="3862596" cy="409650"/>
            <a:chOff x="2285985" y="6225880"/>
            <a:chExt cx="3862596" cy="409650"/>
          </a:xfrm>
        </p:grpSpPr>
        <p:grpSp>
          <p:nvGrpSpPr>
            <p:cNvPr id="3" name="25 Grupo"/>
            <p:cNvGrpSpPr/>
            <p:nvPr/>
          </p:nvGrpSpPr>
          <p:grpSpPr>
            <a:xfrm rot="16200000">
              <a:off x="4074407" y="4498099"/>
              <a:ext cx="285752" cy="3862596"/>
              <a:chOff x="214282" y="2143116"/>
              <a:chExt cx="285752" cy="3862596"/>
            </a:xfrm>
          </p:grpSpPr>
          <p:sp>
            <p:nvSpPr>
              <p:cNvPr id="54" name="53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6" name="55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8" name="57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49" name="48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50" name="49 CuadroTexto"/>
            <p:cNvSpPr txBox="1"/>
            <p:nvPr/>
          </p:nvSpPr>
          <p:spPr>
            <a:xfrm>
              <a:off x="3785994" y="6225880"/>
              <a:ext cx="298480" cy="409650"/>
            </a:xfrm>
            <a:prstGeom prst="rect">
              <a:avLst/>
            </a:prstGeom>
            <a:noFill/>
          </p:spPr>
          <p:txBody>
            <a:bodyPr wrap="none" rtlCol="0">
              <a:spAutoFit/>
            </a:bodyPr>
            <a:lstStyle/>
            <a:p>
              <a:r>
                <a:rPr lang="es-EC" sz="1600" b="1" dirty="0" smtClean="0"/>
                <a:t>3</a:t>
              </a:r>
              <a:endParaRPr lang="es-ES" sz="1600" b="1" dirty="0"/>
            </a:p>
          </p:txBody>
        </p:sp>
        <p:sp>
          <p:nvSpPr>
            <p:cNvPr id="51" name="50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60" name="59 Elipse"/>
          <p:cNvSpPr/>
          <p:nvPr/>
        </p:nvSpPr>
        <p:spPr>
          <a:xfrm rot="16200000">
            <a:off x="5640720" y="6019365"/>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3" name="62 Elipse"/>
          <p:cNvSpPr/>
          <p:nvPr/>
        </p:nvSpPr>
        <p:spPr>
          <a:xfrm rot="16200000">
            <a:off x="6430528" y="601936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6" name="65 CuadroTexto"/>
          <p:cNvSpPr txBox="1"/>
          <p:nvPr/>
        </p:nvSpPr>
        <p:spPr>
          <a:xfrm>
            <a:off x="5641672" y="5964437"/>
            <a:ext cx="298480" cy="409650"/>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8" name="67 CuadroTexto"/>
          <p:cNvSpPr txBox="1"/>
          <p:nvPr/>
        </p:nvSpPr>
        <p:spPr>
          <a:xfrm>
            <a:off x="6430528" y="5992069"/>
            <a:ext cx="298480" cy="338554"/>
          </a:xfrm>
          <a:prstGeom prst="rect">
            <a:avLst/>
          </a:prstGeom>
          <a:noFill/>
        </p:spPr>
        <p:txBody>
          <a:bodyPr wrap="none" rtlCol="0">
            <a:spAutoFit/>
          </a:bodyPr>
          <a:lstStyle/>
          <a:p>
            <a:r>
              <a:rPr lang="es-EC" sz="1600" b="1" dirty="0" smtClean="0"/>
              <a:t>6</a:t>
            </a:r>
            <a:endParaRPr lang="es-ES" sz="1600" b="1" dirty="0"/>
          </a:p>
        </p:txBody>
      </p:sp>
      <p:sp>
        <p:nvSpPr>
          <p:cNvPr id="69" name="68 Elipse"/>
          <p:cNvSpPr/>
          <p:nvPr/>
        </p:nvSpPr>
        <p:spPr>
          <a:xfrm rot="16200000">
            <a:off x="2483768" y="60719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70" name="69 CuadroTexto"/>
          <p:cNvSpPr txBox="1"/>
          <p:nvPr/>
        </p:nvSpPr>
        <p:spPr>
          <a:xfrm>
            <a:off x="2483768" y="6031049"/>
            <a:ext cx="298480" cy="338554"/>
          </a:xfrm>
          <a:prstGeom prst="rect">
            <a:avLst/>
          </a:prstGeom>
          <a:noFill/>
        </p:spPr>
        <p:txBody>
          <a:bodyPr wrap="none" rtlCol="0">
            <a:spAutoFit/>
          </a:bodyPr>
          <a:lstStyle/>
          <a:p>
            <a:r>
              <a:rPr lang="es-EC" sz="1600" b="1" dirty="0" smtClean="0"/>
              <a:t>1</a:t>
            </a:r>
            <a:endParaRPr lang="es-ES" sz="1600" b="1" dirty="0"/>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21</a:t>
            </a:fld>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739" y="81566"/>
            <a:ext cx="6908559" cy="593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520937"/>
      </p:ext>
    </p:extLst>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26 CuadroTexto"/>
          <p:cNvSpPr txBox="1"/>
          <p:nvPr/>
        </p:nvSpPr>
        <p:spPr>
          <a:xfrm>
            <a:off x="6156176" y="6353564"/>
            <a:ext cx="2105321" cy="276999"/>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cxnSp>
        <p:nvCxnSpPr>
          <p:cNvPr id="34" name="33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5992147"/>
            <a:ext cx="3862596" cy="409650"/>
            <a:chOff x="2285985" y="6225880"/>
            <a:chExt cx="3862596" cy="409650"/>
          </a:xfrm>
        </p:grpSpPr>
        <p:grpSp>
          <p:nvGrpSpPr>
            <p:cNvPr id="3" name="25 Grupo"/>
            <p:cNvGrpSpPr/>
            <p:nvPr/>
          </p:nvGrpSpPr>
          <p:grpSpPr>
            <a:xfrm rot="16200000">
              <a:off x="4074407" y="4498099"/>
              <a:ext cx="285752" cy="3862596"/>
              <a:chOff x="214282" y="2143116"/>
              <a:chExt cx="285752" cy="3862596"/>
            </a:xfrm>
          </p:grpSpPr>
          <p:sp>
            <p:nvSpPr>
              <p:cNvPr id="54" name="53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6" name="55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8" name="57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49" name="48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50" name="49 CuadroTexto"/>
            <p:cNvSpPr txBox="1"/>
            <p:nvPr/>
          </p:nvSpPr>
          <p:spPr>
            <a:xfrm>
              <a:off x="3785994" y="6225880"/>
              <a:ext cx="298480" cy="409650"/>
            </a:xfrm>
            <a:prstGeom prst="rect">
              <a:avLst/>
            </a:prstGeom>
            <a:noFill/>
          </p:spPr>
          <p:txBody>
            <a:bodyPr wrap="none" rtlCol="0">
              <a:spAutoFit/>
            </a:bodyPr>
            <a:lstStyle/>
            <a:p>
              <a:r>
                <a:rPr lang="es-EC" sz="1600" b="1" dirty="0" smtClean="0"/>
                <a:t>3</a:t>
              </a:r>
              <a:endParaRPr lang="es-ES" sz="1600" b="1" dirty="0"/>
            </a:p>
          </p:txBody>
        </p:sp>
        <p:sp>
          <p:nvSpPr>
            <p:cNvPr id="51" name="50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60" name="59 Elipse"/>
          <p:cNvSpPr/>
          <p:nvPr/>
        </p:nvSpPr>
        <p:spPr>
          <a:xfrm rot="16200000">
            <a:off x="5640720" y="6019365"/>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3" name="62 Elipse"/>
          <p:cNvSpPr/>
          <p:nvPr/>
        </p:nvSpPr>
        <p:spPr>
          <a:xfrm rot="16200000">
            <a:off x="6430528" y="601936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6" name="65 CuadroTexto"/>
          <p:cNvSpPr txBox="1"/>
          <p:nvPr/>
        </p:nvSpPr>
        <p:spPr>
          <a:xfrm>
            <a:off x="5641672" y="5964437"/>
            <a:ext cx="298480" cy="409650"/>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68" name="67 CuadroTexto"/>
          <p:cNvSpPr txBox="1"/>
          <p:nvPr/>
        </p:nvSpPr>
        <p:spPr>
          <a:xfrm>
            <a:off x="6430528" y="5992069"/>
            <a:ext cx="298480" cy="338554"/>
          </a:xfrm>
          <a:prstGeom prst="rect">
            <a:avLst/>
          </a:prstGeom>
          <a:noFill/>
        </p:spPr>
        <p:txBody>
          <a:bodyPr wrap="none" rtlCol="0">
            <a:spAutoFit/>
          </a:bodyPr>
          <a:lstStyle/>
          <a:p>
            <a:r>
              <a:rPr lang="es-EC" sz="1600" b="1" dirty="0" smtClean="0"/>
              <a:t>6</a:t>
            </a:r>
            <a:endParaRPr lang="es-ES" sz="1600" b="1" dirty="0"/>
          </a:p>
        </p:txBody>
      </p:sp>
      <p:sp>
        <p:nvSpPr>
          <p:cNvPr id="69" name="68 Elipse"/>
          <p:cNvSpPr/>
          <p:nvPr/>
        </p:nvSpPr>
        <p:spPr>
          <a:xfrm rot="16200000">
            <a:off x="2483768" y="60719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70" name="69 CuadroTexto"/>
          <p:cNvSpPr txBox="1"/>
          <p:nvPr/>
        </p:nvSpPr>
        <p:spPr>
          <a:xfrm>
            <a:off x="2483768" y="6031049"/>
            <a:ext cx="298480" cy="338554"/>
          </a:xfrm>
          <a:prstGeom prst="rect">
            <a:avLst/>
          </a:prstGeom>
          <a:noFill/>
        </p:spPr>
        <p:txBody>
          <a:bodyPr wrap="none" rtlCol="0">
            <a:spAutoFit/>
          </a:bodyPr>
          <a:lstStyle/>
          <a:p>
            <a:r>
              <a:rPr lang="es-EC" sz="1600" b="1" dirty="0" smtClean="0"/>
              <a:t>1</a:t>
            </a:r>
            <a:endParaRPr lang="es-ES" sz="1600" b="1" dirty="0"/>
          </a:p>
        </p:txBody>
      </p:sp>
      <p:pic>
        <p:nvPicPr>
          <p:cNvPr id="84003" name="Picture 35"/>
          <p:cNvPicPr>
            <a:picLocks noChangeAspect="1" noChangeArrowheads="1"/>
          </p:cNvPicPr>
          <p:nvPr/>
        </p:nvPicPr>
        <p:blipFill>
          <a:blip r:embed="rId3" cstate="print"/>
          <a:srcRect/>
          <a:stretch>
            <a:fillRect/>
          </a:stretch>
        </p:blipFill>
        <p:spPr bwMode="auto">
          <a:xfrm>
            <a:off x="827584" y="84388"/>
            <a:ext cx="7435331" cy="5720876"/>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E9FA1E63-7A9E-4D01-B45C-3CB62E31F470}" type="slidenum">
              <a:rPr lang="es-EC" smtClean="0"/>
              <a:pPr/>
              <a:t>22</a:t>
            </a:fld>
            <a:endParaRPr lang="es-EC" dirty="0"/>
          </a:p>
        </p:txBody>
      </p:sp>
    </p:spTree>
    <p:extLst>
      <p:ext uri="{BB962C8B-B14F-4D97-AF65-F5344CB8AC3E}">
        <p14:creationId xmlns:p14="http://schemas.microsoft.com/office/powerpoint/2010/main" val="3440834928"/>
      </p:ext>
    </p:extLst>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CuadroTexto"/>
          <p:cNvSpPr txBox="1"/>
          <p:nvPr/>
        </p:nvSpPr>
        <p:spPr>
          <a:xfrm>
            <a:off x="473636" y="109081"/>
            <a:ext cx="8143932" cy="511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smtClean="0"/>
              <a:t>FICHA DE PROGRAMACIÓN DE PROYECTOS</a:t>
            </a:r>
            <a:endParaRPr lang="es-ES" dirty="0"/>
          </a:p>
        </p:txBody>
      </p:sp>
      <p:cxnSp>
        <p:nvCxnSpPr>
          <p:cNvPr id="39" name="38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46" name="21 Grupo"/>
          <p:cNvGrpSpPr/>
          <p:nvPr/>
        </p:nvGrpSpPr>
        <p:grpSpPr>
          <a:xfrm>
            <a:off x="2639943" y="5992147"/>
            <a:ext cx="3862596" cy="409650"/>
            <a:chOff x="2285985" y="6225880"/>
            <a:chExt cx="3862596" cy="409650"/>
          </a:xfrm>
        </p:grpSpPr>
        <p:grpSp>
          <p:nvGrpSpPr>
            <p:cNvPr id="47" name="25 Grupo"/>
            <p:cNvGrpSpPr/>
            <p:nvPr/>
          </p:nvGrpSpPr>
          <p:grpSpPr>
            <a:xfrm rot="16200000">
              <a:off x="4074407" y="4498099"/>
              <a:ext cx="285752" cy="3862596"/>
              <a:chOff x="214282" y="2143116"/>
              <a:chExt cx="285752" cy="3862596"/>
            </a:xfrm>
          </p:grpSpPr>
          <p:sp>
            <p:nvSpPr>
              <p:cNvPr id="51" name="50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2" name="51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3" name="52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4" name="53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48" name="47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49" name="48 CuadroTexto"/>
            <p:cNvSpPr txBox="1"/>
            <p:nvPr/>
          </p:nvSpPr>
          <p:spPr>
            <a:xfrm>
              <a:off x="3785994" y="6225880"/>
              <a:ext cx="298480" cy="409650"/>
            </a:xfrm>
            <a:prstGeom prst="rect">
              <a:avLst/>
            </a:prstGeom>
            <a:noFill/>
          </p:spPr>
          <p:txBody>
            <a:bodyPr wrap="none" rtlCol="0">
              <a:spAutoFit/>
            </a:bodyPr>
            <a:lstStyle/>
            <a:p>
              <a:r>
                <a:rPr lang="es-EC" sz="1600" b="1" dirty="0" smtClean="0"/>
                <a:t>3</a:t>
              </a:r>
              <a:endParaRPr lang="es-ES" sz="1600" b="1" dirty="0"/>
            </a:p>
          </p:txBody>
        </p:sp>
        <p:sp>
          <p:nvSpPr>
            <p:cNvPr id="50" name="49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5" name="54 Elipse"/>
          <p:cNvSpPr/>
          <p:nvPr/>
        </p:nvSpPr>
        <p:spPr>
          <a:xfrm rot="16200000">
            <a:off x="5640720" y="6019365"/>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6" name="55 Elipse"/>
          <p:cNvSpPr/>
          <p:nvPr/>
        </p:nvSpPr>
        <p:spPr>
          <a:xfrm rot="16200000">
            <a:off x="6430528" y="601936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CuadroTexto"/>
          <p:cNvSpPr txBox="1"/>
          <p:nvPr/>
        </p:nvSpPr>
        <p:spPr>
          <a:xfrm>
            <a:off x="5641672" y="5964437"/>
            <a:ext cx="298480" cy="409650"/>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58" name="57 CuadroTexto"/>
          <p:cNvSpPr txBox="1"/>
          <p:nvPr/>
        </p:nvSpPr>
        <p:spPr>
          <a:xfrm>
            <a:off x="6430528" y="5992069"/>
            <a:ext cx="298480" cy="338554"/>
          </a:xfrm>
          <a:prstGeom prst="rect">
            <a:avLst/>
          </a:prstGeom>
          <a:noFill/>
        </p:spPr>
        <p:txBody>
          <a:bodyPr wrap="none" rtlCol="0">
            <a:spAutoFit/>
          </a:bodyPr>
          <a:lstStyle/>
          <a:p>
            <a:r>
              <a:rPr lang="es-EC" sz="1600" b="1" dirty="0" smtClean="0"/>
              <a:t>6</a:t>
            </a:r>
            <a:endParaRPr lang="es-ES" sz="1600" b="1" dirty="0"/>
          </a:p>
        </p:txBody>
      </p:sp>
      <p:sp>
        <p:nvSpPr>
          <p:cNvPr id="59" name="58 Elipse"/>
          <p:cNvSpPr/>
          <p:nvPr/>
        </p:nvSpPr>
        <p:spPr>
          <a:xfrm rot="16200000">
            <a:off x="2483768" y="60719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0" name="59 CuadroTexto"/>
          <p:cNvSpPr txBox="1"/>
          <p:nvPr/>
        </p:nvSpPr>
        <p:spPr>
          <a:xfrm>
            <a:off x="2483768" y="6031049"/>
            <a:ext cx="298480" cy="338554"/>
          </a:xfrm>
          <a:prstGeom prst="rect">
            <a:avLst/>
          </a:prstGeom>
          <a:noFill/>
        </p:spPr>
        <p:txBody>
          <a:bodyPr wrap="none" rtlCol="0">
            <a:spAutoFit/>
          </a:bodyPr>
          <a:lstStyle/>
          <a:p>
            <a:r>
              <a:rPr lang="es-EC" sz="1600" b="1" dirty="0" smtClean="0"/>
              <a:t>1</a:t>
            </a:r>
            <a:endParaRPr lang="es-ES" sz="1600" b="1" dirty="0"/>
          </a:p>
        </p:txBody>
      </p:sp>
      <p:sp>
        <p:nvSpPr>
          <p:cNvPr id="61" name="60 CuadroTexto"/>
          <p:cNvSpPr txBox="1"/>
          <p:nvPr/>
        </p:nvSpPr>
        <p:spPr>
          <a:xfrm>
            <a:off x="6156176" y="6353564"/>
            <a:ext cx="2105321" cy="276999"/>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2" name="1 Marcador de número de diapositiva"/>
          <p:cNvSpPr>
            <a:spLocks noGrp="1"/>
          </p:cNvSpPr>
          <p:nvPr>
            <p:ph type="sldNum" sz="quarter" idx="12"/>
          </p:nvPr>
        </p:nvSpPr>
        <p:spPr/>
        <p:txBody>
          <a:bodyPr/>
          <a:lstStyle/>
          <a:p>
            <a:fld id="{E9FA1E63-7A9E-4D01-B45C-3CB62E31F470}" type="slidenum">
              <a:rPr lang="es-EC" smtClean="0"/>
              <a:pPr/>
              <a:t>23</a:t>
            </a:fld>
            <a:endParaRPr lang="es-EC" dirty="0"/>
          </a:p>
        </p:txBody>
      </p:sp>
      <p:pic>
        <p:nvPicPr>
          <p:cNvPr id="22" name="21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0688"/>
            <a:ext cx="8712968" cy="5343749"/>
          </a:xfrm>
          <a:prstGeom prst="rect">
            <a:avLst/>
          </a:prstGeom>
          <a:noFill/>
          <a:ln>
            <a:noFill/>
          </a:ln>
        </p:spPr>
      </p:pic>
    </p:spTree>
    <p:extLst>
      <p:ext uri="{BB962C8B-B14F-4D97-AF65-F5344CB8AC3E}">
        <p14:creationId xmlns:p14="http://schemas.microsoft.com/office/powerpoint/2010/main" val="2789510941"/>
      </p:ext>
    </p:extLst>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CuadroTexto"/>
          <p:cNvSpPr txBox="1"/>
          <p:nvPr/>
        </p:nvSpPr>
        <p:spPr>
          <a:xfrm>
            <a:off x="500034" y="260648"/>
            <a:ext cx="8143932" cy="655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smtClean="0"/>
              <a:t>PROGRAMACIÓN Y PRESUPUESTO DE PROYECTOS</a:t>
            </a:r>
            <a:endParaRPr lang="es-ES" dirty="0"/>
          </a:p>
        </p:txBody>
      </p:sp>
      <p:cxnSp>
        <p:nvCxnSpPr>
          <p:cNvPr id="39" name="38 Forma"/>
          <p:cNvCxnSpPr/>
          <p:nvPr/>
        </p:nvCxnSpPr>
        <p:spPr>
          <a:xfrm rot="16200000" flipH="1">
            <a:off x="5800357" y="628379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46" name="21 Grupo"/>
          <p:cNvGrpSpPr/>
          <p:nvPr/>
        </p:nvGrpSpPr>
        <p:grpSpPr>
          <a:xfrm>
            <a:off x="2639943" y="5992147"/>
            <a:ext cx="3862596" cy="409650"/>
            <a:chOff x="2285985" y="6225880"/>
            <a:chExt cx="3862596" cy="409650"/>
          </a:xfrm>
        </p:grpSpPr>
        <p:grpSp>
          <p:nvGrpSpPr>
            <p:cNvPr id="47" name="25 Grupo"/>
            <p:cNvGrpSpPr/>
            <p:nvPr/>
          </p:nvGrpSpPr>
          <p:grpSpPr>
            <a:xfrm rot="16200000">
              <a:off x="4074407" y="4498099"/>
              <a:ext cx="285752" cy="3862596"/>
              <a:chOff x="214282" y="2143116"/>
              <a:chExt cx="285752" cy="3862596"/>
            </a:xfrm>
          </p:grpSpPr>
          <p:sp>
            <p:nvSpPr>
              <p:cNvPr id="51" name="50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2" name="51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3" name="52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4" name="53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48" name="47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49" name="48 CuadroTexto"/>
            <p:cNvSpPr txBox="1"/>
            <p:nvPr/>
          </p:nvSpPr>
          <p:spPr>
            <a:xfrm>
              <a:off x="3785994" y="6225880"/>
              <a:ext cx="298480" cy="409650"/>
            </a:xfrm>
            <a:prstGeom prst="rect">
              <a:avLst/>
            </a:prstGeom>
            <a:noFill/>
          </p:spPr>
          <p:txBody>
            <a:bodyPr wrap="none" rtlCol="0">
              <a:spAutoFit/>
            </a:bodyPr>
            <a:lstStyle/>
            <a:p>
              <a:r>
                <a:rPr lang="es-EC" sz="1600" b="1" dirty="0" smtClean="0"/>
                <a:t>3</a:t>
              </a:r>
              <a:endParaRPr lang="es-ES" sz="1600" b="1" dirty="0"/>
            </a:p>
          </p:txBody>
        </p:sp>
        <p:sp>
          <p:nvSpPr>
            <p:cNvPr id="50" name="49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5" name="54 Elipse"/>
          <p:cNvSpPr/>
          <p:nvPr/>
        </p:nvSpPr>
        <p:spPr>
          <a:xfrm rot="16200000">
            <a:off x="5640720" y="6019365"/>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6" name="55 Elipse"/>
          <p:cNvSpPr/>
          <p:nvPr/>
        </p:nvSpPr>
        <p:spPr>
          <a:xfrm rot="16200000">
            <a:off x="6430528" y="601936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7" name="56 CuadroTexto"/>
          <p:cNvSpPr txBox="1"/>
          <p:nvPr/>
        </p:nvSpPr>
        <p:spPr>
          <a:xfrm>
            <a:off x="5641672" y="5964437"/>
            <a:ext cx="298480" cy="409650"/>
          </a:xfrm>
          <a:prstGeom prst="rect">
            <a:avLst/>
          </a:prstGeom>
          <a:noFill/>
        </p:spPr>
        <p:txBody>
          <a:bodyPr wrap="none" rtlCol="0">
            <a:spAutoFit/>
          </a:bodyPr>
          <a:lstStyle/>
          <a:p>
            <a:r>
              <a:rPr lang="es-EC" sz="1600" b="1" dirty="0" smtClean="0">
                <a:solidFill>
                  <a:schemeClr val="bg1"/>
                </a:solidFill>
              </a:rPr>
              <a:t>5</a:t>
            </a:r>
            <a:endParaRPr lang="es-ES" sz="1600" b="1" dirty="0">
              <a:solidFill>
                <a:schemeClr val="bg1"/>
              </a:solidFill>
            </a:endParaRPr>
          </a:p>
        </p:txBody>
      </p:sp>
      <p:sp>
        <p:nvSpPr>
          <p:cNvPr id="58" name="57 CuadroTexto"/>
          <p:cNvSpPr txBox="1"/>
          <p:nvPr/>
        </p:nvSpPr>
        <p:spPr>
          <a:xfrm>
            <a:off x="6430528" y="5992069"/>
            <a:ext cx="298480" cy="338554"/>
          </a:xfrm>
          <a:prstGeom prst="rect">
            <a:avLst/>
          </a:prstGeom>
          <a:noFill/>
        </p:spPr>
        <p:txBody>
          <a:bodyPr wrap="none" rtlCol="0">
            <a:spAutoFit/>
          </a:bodyPr>
          <a:lstStyle/>
          <a:p>
            <a:r>
              <a:rPr lang="es-EC" sz="1600" b="1" dirty="0" smtClean="0"/>
              <a:t>6</a:t>
            </a:r>
            <a:endParaRPr lang="es-ES" sz="1600" b="1" dirty="0"/>
          </a:p>
        </p:txBody>
      </p:sp>
      <p:sp>
        <p:nvSpPr>
          <p:cNvPr id="59" name="58 Elipse"/>
          <p:cNvSpPr/>
          <p:nvPr/>
        </p:nvSpPr>
        <p:spPr>
          <a:xfrm rot="16200000">
            <a:off x="2483768" y="60719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0" name="59 CuadroTexto"/>
          <p:cNvSpPr txBox="1"/>
          <p:nvPr/>
        </p:nvSpPr>
        <p:spPr>
          <a:xfrm>
            <a:off x="2483768" y="6031049"/>
            <a:ext cx="298480" cy="338554"/>
          </a:xfrm>
          <a:prstGeom prst="rect">
            <a:avLst/>
          </a:prstGeom>
          <a:noFill/>
        </p:spPr>
        <p:txBody>
          <a:bodyPr wrap="none" rtlCol="0">
            <a:spAutoFit/>
          </a:bodyPr>
          <a:lstStyle/>
          <a:p>
            <a:r>
              <a:rPr lang="es-EC" sz="1600" b="1" dirty="0" smtClean="0"/>
              <a:t>1</a:t>
            </a:r>
            <a:endParaRPr lang="es-ES" sz="1600" b="1" dirty="0"/>
          </a:p>
        </p:txBody>
      </p:sp>
      <p:sp>
        <p:nvSpPr>
          <p:cNvPr id="61" name="60 CuadroTexto"/>
          <p:cNvSpPr txBox="1"/>
          <p:nvPr/>
        </p:nvSpPr>
        <p:spPr>
          <a:xfrm>
            <a:off x="6156176" y="6353564"/>
            <a:ext cx="2105321" cy="276999"/>
          </a:xfrm>
          <a:prstGeom prst="rect">
            <a:avLst/>
          </a:prstGeom>
          <a:noFill/>
        </p:spPr>
        <p:txBody>
          <a:bodyPr wrap="square" rtlCol="0">
            <a:spAutoFit/>
          </a:bodyPr>
          <a:lstStyle/>
          <a:p>
            <a:r>
              <a:rPr lang="es-EC" sz="1200" dirty="0" smtClean="0">
                <a:solidFill>
                  <a:srgbClr val="2C4C72"/>
                </a:solidFill>
              </a:rPr>
              <a:t>BALANCED SCORECARD</a:t>
            </a:r>
            <a:endParaRPr lang="es-ES" sz="1200" dirty="0" smtClean="0">
              <a:solidFill>
                <a:srgbClr val="2C4C72"/>
              </a:solidFill>
            </a:endParaRPr>
          </a:p>
        </p:txBody>
      </p:sp>
      <p:sp>
        <p:nvSpPr>
          <p:cNvPr id="2" name="1 Marcador de número de diapositiva"/>
          <p:cNvSpPr>
            <a:spLocks noGrp="1"/>
          </p:cNvSpPr>
          <p:nvPr>
            <p:ph type="sldNum" sz="quarter" idx="12"/>
          </p:nvPr>
        </p:nvSpPr>
        <p:spPr/>
        <p:txBody>
          <a:bodyPr/>
          <a:lstStyle/>
          <a:p>
            <a:fld id="{E9FA1E63-7A9E-4D01-B45C-3CB62E31F470}" type="slidenum">
              <a:rPr lang="es-EC" smtClean="0"/>
              <a:pPr/>
              <a:t>24</a:t>
            </a:fld>
            <a:endParaRPr lang="es-EC"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04" y="1556792"/>
            <a:ext cx="8991600" cy="359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081144"/>
      </p:ext>
    </p:extLst>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CuadroTexto"/>
          <p:cNvSpPr txBox="1"/>
          <p:nvPr/>
        </p:nvSpPr>
        <p:spPr>
          <a:xfrm>
            <a:off x="500034" y="476672"/>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C" sz="2400" dirty="0"/>
              <a:t>CONCLUSIONES</a:t>
            </a:r>
            <a:endParaRPr lang="es-ES" sz="2400" dirty="0"/>
          </a:p>
        </p:txBody>
      </p:sp>
      <p:cxnSp>
        <p:nvCxnSpPr>
          <p:cNvPr id="27" name="26 Forma"/>
          <p:cNvCxnSpPr/>
          <p:nvPr/>
        </p:nvCxnSpPr>
        <p:spPr>
          <a:xfrm rot="16200000" flipH="1">
            <a:off x="6592445" y="624734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 name="21 Grupo"/>
          <p:cNvGrpSpPr/>
          <p:nvPr/>
        </p:nvGrpSpPr>
        <p:grpSpPr>
          <a:xfrm>
            <a:off x="2639943" y="6014240"/>
            <a:ext cx="3862596" cy="366264"/>
            <a:chOff x="2285985" y="6233718"/>
            <a:chExt cx="3862596" cy="366264"/>
          </a:xfrm>
        </p:grpSpPr>
        <p:grpSp>
          <p:nvGrpSpPr>
            <p:cNvPr id="3" name="25 Grupo"/>
            <p:cNvGrpSpPr/>
            <p:nvPr/>
          </p:nvGrpSpPr>
          <p:grpSpPr>
            <a:xfrm rot="16200000">
              <a:off x="4074407" y="4498099"/>
              <a:ext cx="285752" cy="3862596"/>
              <a:chOff x="214282" y="2143116"/>
              <a:chExt cx="285752" cy="3862596"/>
            </a:xfrm>
          </p:grpSpPr>
          <p:sp>
            <p:nvSpPr>
              <p:cNvPr id="40" name="39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1" name="40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2" name="41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3" name="42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3" name="32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35" name="34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39" name="38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44" name="43 Elipse"/>
          <p:cNvSpPr/>
          <p:nvPr/>
        </p:nvSpPr>
        <p:spPr>
          <a:xfrm rot="16200000">
            <a:off x="5640720" y="603362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5" name="44 Elipse"/>
          <p:cNvSpPr/>
          <p:nvPr/>
        </p:nvSpPr>
        <p:spPr>
          <a:xfrm rot="16200000">
            <a:off x="6430528" y="603362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6" name="45 CuadroTexto"/>
          <p:cNvSpPr txBox="1"/>
          <p:nvPr/>
        </p:nvSpPr>
        <p:spPr>
          <a:xfrm>
            <a:off x="5637372" y="5993031"/>
            <a:ext cx="298480" cy="338554"/>
          </a:xfrm>
          <a:prstGeom prst="rect">
            <a:avLst/>
          </a:prstGeom>
          <a:noFill/>
        </p:spPr>
        <p:txBody>
          <a:bodyPr wrap="none" rtlCol="0">
            <a:spAutoFit/>
          </a:bodyPr>
          <a:lstStyle/>
          <a:p>
            <a:r>
              <a:rPr lang="es-EC" sz="1600" b="1" dirty="0" smtClean="0"/>
              <a:t>5</a:t>
            </a:r>
            <a:endParaRPr lang="es-ES" sz="1600" b="1" dirty="0"/>
          </a:p>
        </p:txBody>
      </p:sp>
      <p:sp>
        <p:nvSpPr>
          <p:cNvPr id="47" name="46 CuadroTexto"/>
          <p:cNvSpPr txBox="1"/>
          <p:nvPr/>
        </p:nvSpPr>
        <p:spPr>
          <a:xfrm>
            <a:off x="6430528" y="6006324"/>
            <a:ext cx="298480" cy="338554"/>
          </a:xfrm>
          <a:prstGeom prst="rect">
            <a:avLst/>
          </a:prstGeom>
          <a:noFill/>
        </p:spPr>
        <p:txBody>
          <a:bodyPr wrap="none" rtlCol="0">
            <a:spAutoFit/>
          </a:bodyPr>
          <a:lstStyle/>
          <a:p>
            <a:r>
              <a:rPr lang="es-EC" sz="1600" b="1" dirty="0" smtClean="0">
                <a:solidFill>
                  <a:schemeClr val="bg1"/>
                </a:solidFill>
              </a:rPr>
              <a:t>6</a:t>
            </a:r>
            <a:endParaRPr lang="es-ES" sz="1600" b="1" dirty="0">
              <a:solidFill>
                <a:schemeClr val="bg1"/>
              </a:solidFill>
            </a:endParaRPr>
          </a:p>
        </p:txBody>
      </p:sp>
      <p:sp>
        <p:nvSpPr>
          <p:cNvPr id="48" name="47 Elipse"/>
          <p:cNvSpPr/>
          <p:nvPr/>
        </p:nvSpPr>
        <p:spPr>
          <a:xfrm rot="16200000">
            <a:off x="2483768" y="608624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9" name="48 CuadroTexto"/>
          <p:cNvSpPr txBox="1"/>
          <p:nvPr/>
        </p:nvSpPr>
        <p:spPr>
          <a:xfrm>
            <a:off x="2483768" y="6045304"/>
            <a:ext cx="298480" cy="338554"/>
          </a:xfrm>
          <a:prstGeom prst="rect">
            <a:avLst/>
          </a:prstGeom>
          <a:noFill/>
        </p:spPr>
        <p:txBody>
          <a:bodyPr wrap="none" rtlCol="0">
            <a:spAutoFit/>
          </a:bodyPr>
          <a:lstStyle/>
          <a:p>
            <a:r>
              <a:rPr lang="es-EC" sz="1600" b="1" dirty="0" smtClean="0"/>
              <a:t>1</a:t>
            </a:r>
            <a:endParaRPr lang="es-ES" sz="1600" b="1" dirty="0"/>
          </a:p>
        </p:txBody>
      </p:sp>
      <p:sp>
        <p:nvSpPr>
          <p:cNvPr id="50" name="49 CuadroTexto"/>
          <p:cNvSpPr txBox="1"/>
          <p:nvPr/>
        </p:nvSpPr>
        <p:spPr>
          <a:xfrm>
            <a:off x="6859167" y="6323575"/>
            <a:ext cx="1673273" cy="461665"/>
          </a:xfrm>
          <a:prstGeom prst="rect">
            <a:avLst/>
          </a:prstGeom>
          <a:noFill/>
        </p:spPr>
        <p:txBody>
          <a:bodyPr wrap="square" rtlCol="0">
            <a:spAutoFit/>
          </a:bodyPr>
          <a:lstStyle/>
          <a:p>
            <a:r>
              <a:rPr lang="es-EC" sz="1200" dirty="0" smtClean="0">
                <a:solidFill>
                  <a:srgbClr val="2C4C72"/>
                </a:solidFill>
              </a:rPr>
              <a:t>CONCLUSIONES Y RECOMENDACIONES</a:t>
            </a:r>
            <a:endParaRPr lang="es-ES" sz="1200" dirty="0" smtClean="0">
              <a:solidFill>
                <a:srgbClr val="2C4C72"/>
              </a:solidFill>
            </a:endParaRPr>
          </a:p>
        </p:txBody>
      </p:sp>
      <p:graphicFrame>
        <p:nvGraphicFramePr>
          <p:cNvPr id="6" name="5 Diagrama"/>
          <p:cNvGraphicFramePr/>
          <p:nvPr>
            <p:extLst>
              <p:ext uri="{D42A27DB-BD31-4B8C-83A1-F6EECF244321}">
                <p14:modId xmlns:p14="http://schemas.microsoft.com/office/powerpoint/2010/main" val="393593751"/>
              </p:ext>
            </p:extLst>
          </p:nvPr>
        </p:nvGraphicFramePr>
        <p:xfrm>
          <a:off x="728117" y="948790"/>
          <a:ext cx="7804323" cy="4928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fld id="{E9FA1E63-7A9E-4D01-B45C-3CB62E31F470}" type="slidenum">
              <a:rPr lang="es-EC" smtClean="0"/>
              <a:pPr/>
              <a:t>25</a:t>
            </a:fld>
            <a:endParaRPr lang="es-EC" dirty="0"/>
          </a:p>
        </p:txBody>
      </p:sp>
    </p:spTree>
    <p:extLst>
      <p:ext uri="{BB962C8B-B14F-4D97-AF65-F5344CB8AC3E}">
        <p14:creationId xmlns:p14="http://schemas.microsoft.com/office/powerpoint/2010/main" val="3156157057"/>
      </p:ext>
    </p:extLst>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Diagrama"/>
          <p:cNvGraphicFramePr/>
          <p:nvPr>
            <p:extLst>
              <p:ext uri="{D42A27DB-BD31-4B8C-83A1-F6EECF244321}">
                <p14:modId xmlns:p14="http://schemas.microsoft.com/office/powerpoint/2010/main" val="3352779390"/>
              </p:ext>
            </p:extLst>
          </p:nvPr>
        </p:nvGraphicFramePr>
        <p:xfrm>
          <a:off x="648072" y="876782"/>
          <a:ext cx="8028384" cy="5021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E9FA1E63-7A9E-4D01-B45C-3CB62E31F470}" type="slidenum">
              <a:rPr lang="es-EC" smtClean="0"/>
              <a:pPr/>
              <a:t>26</a:t>
            </a:fld>
            <a:endParaRPr lang="es-EC" dirty="0"/>
          </a:p>
        </p:txBody>
      </p:sp>
      <p:cxnSp>
        <p:nvCxnSpPr>
          <p:cNvPr id="23" name="26 Forma"/>
          <p:cNvCxnSpPr/>
          <p:nvPr/>
        </p:nvCxnSpPr>
        <p:spPr>
          <a:xfrm rot="16200000" flipH="1">
            <a:off x="6592445" y="624734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4" name="21 Grupo"/>
          <p:cNvGrpSpPr/>
          <p:nvPr/>
        </p:nvGrpSpPr>
        <p:grpSpPr>
          <a:xfrm>
            <a:off x="2639943" y="6014240"/>
            <a:ext cx="3862596" cy="366264"/>
            <a:chOff x="2285985" y="6233718"/>
            <a:chExt cx="3862596" cy="366264"/>
          </a:xfrm>
        </p:grpSpPr>
        <p:grpSp>
          <p:nvGrpSpPr>
            <p:cNvPr id="25" name="25 Grupo"/>
            <p:cNvGrpSpPr/>
            <p:nvPr/>
          </p:nvGrpSpPr>
          <p:grpSpPr>
            <a:xfrm rot="16200000">
              <a:off x="4074407" y="4498099"/>
              <a:ext cx="285752" cy="3862596"/>
              <a:chOff x="214282" y="2143116"/>
              <a:chExt cx="285752" cy="3862596"/>
            </a:xfrm>
          </p:grpSpPr>
          <p:sp>
            <p:nvSpPr>
              <p:cNvPr id="31" name="30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4" name="33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6" name="35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7" name="36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26" name="25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28" name="27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30" name="29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38" name="37 Elipse"/>
          <p:cNvSpPr/>
          <p:nvPr/>
        </p:nvSpPr>
        <p:spPr>
          <a:xfrm rot="16200000">
            <a:off x="5640720" y="603362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1" name="50 Elipse"/>
          <p:cNvSpPr/>
          <p:nvPr/>
        </p:nvSpPr>
        <p:spPr>
          <a:xfrm rot="16200000">
            <a:off x="6430528" y="603362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2" name="51 CuadroTexto"/>
          <p:cNvSpPr txBox="1"/>
          <p:nvPr/>
        </p:nvSpPr>
        <p:spPr>
          <a:xfrm>
            <a:off x="5637372" y="5993031"/>
            <a:ext cx="298480" cy="338554"/>
          </a:xfrm>
          <a:prstGeom prst="rect">
            <a:avLst/>
          </a:prstGeom>
          <a:noFill/>
        </p:spPr>
        <p:txBody>
          <a:bodyPr wrap="none" rtlCol="0">
            <a:spAutoFit/>
          </a:bodyPr>
          <a:lstStyle/>
          <a:p>
            <a:r>
              <a:rPr lang="es-EC" sz="1600" b="1" dirty="0" smtClean="0"/>
              <a:t>5</a:t>
            </a:r>
            <a:endParaRPr lang="es-ES" sz="1600" b="1" dirty="0"/>
          </a:p>
        </p:txBody>
      </p:sp>
      <p:sp>
        <p:nvSpPr>
          <p:cNvPr id="53" name="52 CuadroTexto"/>
          <p:cNvSpPr txBox="1"/>
          <p:nvPr/>
        </p:nvSpPr>
        <p:spPr>
          <a:xfrm>
            <a:off x="6430528" y="6006324"/>
            <a:ext cx="298480" cy="338554"/>
          </a:xfrm>
          <a:prstGeom prst="rect">
            <a:avLst/>
          </a:prstGeom>
          <a:noFill/>
        </p:spPr>
        <p:txBody>
          <a:bodyPr wrap="none" rtlCol="0">
            <a:spAutoFit/>
          </a:bodyPr>
          <a:lstStyle/>
          <a:p>
            <a:r>
              <a:rPr lang="es-EC" sz="1600" b="1" dirty="0" smtClean="0">
                <a:solidFill>
                  <a:schemeClr val="bg1"/>
                </a:solidFill>
              </a:rPr>
              <a:t>6</a:t>
            </a:r>
            <a:endParaRPr lang="es-ES" sz="1600" b="1" dirty="0">
              <a:solidFill>
                <a:schemeClr val="bg1"/>
              </a:solidFill>
            </a:endParaRPr>
          </a:p>
        </p:txBody>
      </p:sp>
      <p:sp>
        <p:nvSpPr>
          <p:cNvPr id="54" name="53 Elipse"/>
          <p:cNvSpPr/>
          <p:nvPr/>
        </p:nvSpPr>
        <p:spPr>
          <a:xfrm rot="16200000">
            <a:off x="2483768" y="608624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5" name="54 CuadroTexto"/>
          <p:cNvSpPr txBox="1"/>
          <p:nvPr/>
        </p:nvSpPr>
        <p:spPr>
          <a:xfrm>
            <a:off x="2483768" y="6045304"/>
            <a:ext cx="298480" cy="338554"/>
          </a:xfrm>
          <a:prstGeom prst="rect">
            <a:avLst/>
          </a:prstGeom>
          <a:noFill/>
        </p:spPr>
        <p:txBody>
          <a:bodyPr wrap="none" rtlCol="0">
            <a:spAutoFit/>
          </a:bodyPr>
          <a:lstStyle/>
          <a:p>
            <a:r>
              <a:rPr lang="es-EC" sz="1600" b="1" dirty="0" smtClean="0"/>
              <a:t>1</a:t>
            </a:r>
            <a:endParaRPr lang="es-ES" sz="1600" b="1" dirty="0"/>
          </a:p>
        </p:txBody>
      </p:sp>
      <p:sp>
        <p:nvSpPr>
          <p:cNvPr id="56" name="55 CuadroTexto"/>
          <p:cNvSpPr txBox="1"/>
          <p:nvPr/>
        </p:nvSpPr>
        <p:spPr>
          <a:xfrm>
            <a:off x="6859167" y="6323575"/>
            <a:ext cx="1673273" cy="461665"/>
          </a:xfrm>
          <a:prstGeom prst="rect">
            <a:avLst/>
          </a:prstGeom>
          <a:noFill/>
        </p:spPr>
        <p:txBody>
          <a:bodyPr wrap="square" rtlCol="0">
            <a:spAutoFit/>
          </a:bodyPr>
          <a:lstStyle/>
          <a:p>
            <a:r>
              <a:rPr lang="es-EC" sz="1200" dirty="0" smtClean="0">
                <a:solidFill>
                  <a:srgbClr val="2C4C72"/>
                </a:solidFill>
              </a:rPr>
              <a:t>CONCLUSIONES Y RECOMENDACIONES</a:t>
            </a:r>
            <a:endParaRPr lang="es-ES" sz="1200" dirty="0" smtClean="0">
              <a:solidFill>
                <a:srgbClr val="2C4C72"/>
              </a:solidFill>
            </a:endParaRPr>
          </a:p>
        </p:txBody>
      </p:sp>
      <p:sp>
        <p:nvSpPr>
          <p:cNvPr id="57" name="56 CuadroTexto"/>
          <p:cNvSpPr txBox="1"/>
          <p:nvPr/>
        </p:nvSpPr>
        <p:spPr>
          <a:xfrm>
            <a:off x="500034" y="476672"/>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C" sz="2400" dirty="0"/>
              <a:t>CONCLUSIONES</a:t>
            </a:r>
            <a:endParaRPr lang="es-ES" sz="2400" dirty="0"/>
          </a:p>
        </p:txBody>
      </p:sp>
    </p:spTree>
    <p:extLst>
      <p:ext uri="{BB962C8B-B14F-4D97-AF65-F5344CB8AC3E}">
        <p14:creationId xmlns:p14="http://schemas.microsoft.com/office/powerpoint/2010/main" val="1141536354"/>
      </p:ext>
    </p:extLst>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9FA1E63-7A9E-4D01-B45C-3CB62E31F470}" type="slidenum">
              <a:rPr lang="es-EC" smtClean="0"/>
              <a:pPr/>
              <a:t>27</a:t>
            </a:fld>
            <a:endParaRPr lang="es-EC" dirty="0"/>
          </a:p>
        </p:txBody>
      </p:sp>
      <p:cxnSp>
        <p:nvCxnSpPr>
          <p:cNvPr id="23" name="26 Forma"/>
          <p:cNvCxnSpPr/>
          <p:nvPr/>
        </p:nvCxnSpPr>
        <p:spPr>
          <a:xfrm rot="16200000" flipH="1">
            <a:off x="6592445" y="624734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4" name="21 Grupo"/>
          <p:cNvGrpSpPr/>
          <p:nvPr/>
        </p:nvGrpSpPr>
        <p:grpSpPr>
          <a:xfrm>
            <a:off x="2639943" y="6014240"/>
            <a:ext cx="3862596" cy="366264"/>
            <a:chOff x="2285985" y="6233718"/>
            <a:chExt cx="3862596" cy="366264"/>
          </a:xfrm>
        </p:grpSpPr>
        <p:grpSp>
          <p:nvGrpSpPr>
            <p:cNvPr id="25" name="25 Grupo"/>
            <p:cNvGrpSpPr/>
            <p:nvPr/>
          </p:nvGrpSpPr>
          <p:grpSpPr>
            <a:xfrm rot="16200000">
              <a:off x="4074407" y="4498099"/>
              <a:ext cx="285752" cy="3862596"/>
              <a:chOff x="214282" y="2143116"/>
              <a:chExt cx="285752" cy="3862596"/>
            </a:xfrm>
          </p:grpSpPr>
          <p:sp>
            <p:nvSpPr>
              <p:cNvPr id="30" name="29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1" name="30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2" name="31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4" name="33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26" name="25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28" name="27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29" name="28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36" name="35 Elipse"/>
          <p:cNvSpPr/>
          <p:nvPr/>
        </p:nvSpPr>
        <p:spPr>
          <a:xfrm rot="16200000">
            <a:off x="5640720" y="603362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7" name="36 Elipse"/>
          <p:cNvSpPr/>
          <p:nvPr/>
        </p:nvSpPr>
        <p:spPr>
          <a:xfrm rot="16200000">
            <a:off x="6430528" y="603362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8" name="37 CuadroTexto"/>
          <p:cNvSpPr txBox="1"/>
          <p:nvPr/>
        </p:nvSpPr>
        <p:spPr>
          <a:xfrm>
            <a:off x="5637372" y="5993031"/>
            <a:ext cx="298480" cy="338554"/>
          </a:xfrm>
          <a:prstGeom prst="rect">
            <a:avLst/>
          </a:prstGeom>
          <a:noFill/>
        </p:spPr>
        <p:txBody>
          <a:bodyPr wrap="none" rtlCol="0">
            <a:spAutoFit/>
          </a:bodyPr>
          <a:lstStyle/>
          <a:p>
            <a:r>
              <a:rPr lang="es-EC" sz="1600" b="1" dirty="0" smtClean="0"/>
              <a:t>5</a:t>
            </a:r>
            <a:endParaRPr lang="es-ES" sz="1600" b="1" dirty="0"/>
          </a:p>
        </p:txBody>
      </p:sp>
      <p:sp>
        <p:nvSpPr>
          <p:cNvPr id="52" name="51 CuadroTexto"/>
          <p:cNvSpPr txBox="1"/>
          <p:nvPr/>
        </p:nvSpPr>
        <p:spPr>
          <a:xfrm>
            <a:off x="6430528" y="6006324"/>
            <a:ext cx="298480" cy="338554"/>
          </a:xfrm>
          <a:prstGeom prst="rect">
            <a:avLst/>
          </a:prstGeom>
          <a:noFill/>
        </p:spPr>
        <p:txBody>
          <a:bodyPr wrap="none" rtlCol="0">
            <a:spAutoFit/>
          </a:bodyPr>
          <a:lstStyle/>
          <a:p>
            <a:r>
              <a:rPr lang="es-EC" sz="1600" b="1" dirty="0" smtClean="0">
                <a:solidFill>
                  <a:schemeClr val="bg1"/>
                </a:solidFill>
              </a:rPr>
              <a:t>6</a:t>
            </a:r>
            <a:endParaRPr lang="es-ES" sz="1600" b="1" dirty="0">
              <a:solidFill>
                <a:schemeClr val="bg1"/>
              </a:solidFill>
            </a:endParaRPr>
          </a:p>
        </p:txBody>
      </p:sp>
      <p:sp>
        <p:nvSpPr>
          <p:cNvPr id="53" name="52 Elipse"/>
          <p:cNvSpPr/>
          <p:nvPr/>
        </p:nvSpPr>
        <p:spPr>
          <a:xfrm rot="16200000">
            <a:off x="2483768" y="608624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4" name="53 CuadroTexto"/>
          <p:cNvSpPr txBox="1"/>
          <p:nvPr/>
        </p:nvSpPr>
        <p:spPr>
          <a:xfrm>
            <a:off x="2483768" y="6045304"/>
            <a:ext cx="298480" cy="338554"/>
          </a:xfrm>
          <a:prstGeom prst="rect">
            <a:avLst/>
          </a:prstGeom>
          <a:noFill/>
        </p:spPr>
        <p:txBody>
          <a:bodyPr wrap="none" rtlCol="0">
            <a:spAutoFit/>
          </a:bodyPr>
          <a:lstStyle/>
          <a:p>
            <a:r>
              <a:rPr lang="es-EC" sz="1600" b="1" dirty="0" smtClean="0"/>
              <a:t>1</a:t>
            </a:r>
            <a:endParaRPr lang="es-ES" sz="1600" b="1" dirty="0"/>
          </a:p>
        </p:txBody>
      </p:sp>
      <p:sp>
        <p:nvSpPr>
          <p:cNvPr id="55" name="54 CuadroTexto"/>
          <p:cNvSpPr txBox="1"/>
          <p:nvPr/>
        </p:nvSpPr>
        <p:spPr>
          <a:xfrm>
            <a:off x="6859167" y="6323575"/>
            <a:ext cx="1673273" cy="461665"/>
          </a:xfrm>
          <a:prstGeom prst="rect">
            <a:avLst/>
          </a:prstGeom>
          <a:noFill/>
        </p:spPr>
        <p:txBody>
          <a:bodyPr wrap="square" rtlCol="0">
            <a:spAutoFit/>
          </a:bodyPr>
          <a:lstStyle/>
          <a:p>
            <a:r>
              <a:rPr lang="es-EC" sz="1200" dirty="0" smtClean="0">
                <a:solidFill>
                  <a:srgbClr val="2C4C72"/>
                </a:solidFill>
              </a:rPr>
              <a:t>CONCLUSIONES Y RECOMENDACIONES</a:t>
            </a:r>
            <a:endParaRPr lang="es-ES" sz="1200" dirty="0" smtClean="0">
              <a:solidFill>
                <a:srgbClr val="2C4C72"/>
              </a:solidFill>
            </a:endParaRPr>
          </a:p>
        </p:txBody>
      </p:sp>
      <p:sp>
        <p:nvSpPr>
          <p:cNvPr id="56" name="55 CuadroTexto"/>
          <p:cNvSpPr txBox="1"/>
          <p:nvPr/>
        </p:nvSpPr>
        <p:spPr>
          <a:xfrm>
            <a:off x="500034" y="476672"/>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C" sz="2400" dirty="0" smtClean="0"/>
              <a:t>RECOMENDACIONES</a:t>
            </a:r>
            <a:endParaRPr lang="es-ES" sz="2400" dirty="0"/>
          </a:p>
        </p:txBody>
      </p:sp>
      <p:graphicFrame>
        <p:nvGraphicFramePr>
          <p:cNvPr id="7" name="6 Diagrama"/>
          <p:cNvGraphicFramePr/>
          <p:nvPr>
            <p:extLst>
              <p:ext uri="{D42A27DB-BD31-4B8C-83A1-F6EECF244321}">
                <p14:modId xmlns:p14="http://schemas.microsoft.com/office/powerpoint/2010/main" val="72844527"/>
              </p:ext>
            </p:extLst>
          </p:nvPr>
        </p:nvGraphicFramePr>
        <p:xfrm>
          <a:off x="179512" y="1124744"/>
          <a:ext cx="8784976"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154458"/>
      </p:ext>
    </p:extLst>
  </p:cSld>
  <p:clrMapOvr>
    <a:masterClrMapping/>
  </p:clrMapOvr>
  <p:transition>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E9FA1E63-7A9E-4D01-B45C-3CB62E31F470}" type="slidenum">
              <a:rPr lang="es-EC" smtClean="0"/>
              <a:pPr/>
              <a:t>28</a:t>
            </a:fld>
            <a:endParaRPr lang="es-EC" dirty="0"/>
          </a:p>
        </p:txBody>
      </p:sp>
      <p:cxnSp>
        <p:nvCxnSpPr>
          <p:cNvPr id="6" name="26 Forma"/>
          <p:cNvCxnSpPr/>
          <p:nvPr/>
        </p:nvCxnSpPr>
        <p:spPr>
          <a:xfrm rot="16200000" flipH="1">
            <a:off x="6592445" y="6247346"/>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7" name="21 Grupo"/>
          <p:cNvGrpSpPr/>
          <p:nvPr/>
        </p:nvGrpSpPr>
        <p:grpSpPr>
          <a:xfrm>
            <a:off x="2639943" y="6014240"/>
            <a:ext cx="3862596" cy="366264"/>
            <a:chOff x="2285985" y="6233718"/>
            <a:chExt cx="3862596" cy="366264"/>
          </a:xfrm>
        </p:grpSpPr>
        <p:grpSp>
          <p:nvGrpSpPr>
            <p:cNvPr id="8" name="25 Grupo"/>
            <p:cNvGrpSpPr/>
            <p:nvPr/>
          </p:nvGrpSpPr>
          <p:grpSpPr>
            <a:xfrm rot="16200000">
              <a:off x="4074407" y="4498099"/>
              <a:ext cx="285752" cy="3862596"/>
              <a:chOff x="214282" y="2143116"/>
              <a:chExt cx="285752" cy="3862596"/>
            </a:xfrm>
          </p:grpSpPr>
          <p:sp>
            <p:nvSpPr>
              <p:cNvPr id="12" name="11 Rectángulo"/>
              <p:cNvSpPr/>
              <p:nvPr/>
            </p:nvSpPr>
            <p:spPr>
              <a:xfrm flipH="1">
                <a:off x="317431" y="2143116"/>
                <a:ext cx="72008" cy="38625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3" name="12 Elipse"/>
              <p:cNvSpPr/>
              <p:nvPr/>
            </p:nvSpPr>
            <p:spPr>
              <a:xfrm>
                <a:off x="214282" y="285749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4" name="13 Elipse"/>
              <p:cNvSpPr/>
              <p:nvPr/>
            </p:nvSpPr>
            <p:spPr>
              <a:xfrm>
                <a:off x="214282" y="364331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5" name="14 Elipse"/>
              <p:cNvSpPr/>
              <p:nvPr/>
            </p:nvSpPr>
            <p:spPr>
              <a:xfrm>
                <a:off x="214282" y="4357694"/>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9" name="8 CuadroTexto"/>
            <p:cNvSpPr txBox="1"/>
            <p:nvPr/>
          </p:nvSpPr>
          <p:spPr>
            <a:xfrm>
              <a:off x="2993906"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10" name="9 CuadroTexto"/>
            <p:cNvSpPr txBox="1"/>
            <p:nvPr/>
          </p:nvSpPr>
          <p:spPr>
            <a:xfrm>
              <a:off x="3785994" y="6261428"/>
              <a:ext cx="298480" cy="338554"/>
            </a:xfrm>
            <a:prstGeom prst="rect">
              <a:avLst/>
            </a:prstGeom>
            <a:noFill/>
          </p:spPr>
          <p:txBody>
            <a:bodyPr wrap="none" rtlCol="0">
              <a:spAutoFit/>
            </a:bodyPr>
            <a:lstStyle/>
            <a:p>
              <a:r>
                <a:rPr lang="es-EC" sz="1600" b="1" dirty="0" smtClean="0"/>
                <a:t>3</a:t>
              </a:r>
              <a:endParaRPr lang="es-ES" sz="1600" b="1" dirty="0"/>
            </a:p>
          </p:txBody>
        </p:sp>
        <p:sp>
          <p:nvSpPr>
            <p:cNvPr id="11" name="10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16" name="15 Elipse"/>
          <p:cNvSpPr/>
          <p:nvPr/>
        </p:nvSpPr>
        <p:spPr>
          <a:xfrm rot="16200000">
            <a:off x="5640720" y="603362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7" name="16 Elipse"/>
          <p:cNvSpPr/>
          <p:nvPr/>
        </p:nvSpPr>
        <p:spPr>
          <a:xfrm rot="16200000">
            <a:off x="6430528" y="6033620"/>
            <a:ext cx="285752" cy="285752"/>
          </a:xfrm>
          <a:prstGeom prst="ellipse">
            <a:avLst/>
          </a:prstGeom>
          <a:solidFill>
            <a:srgbClr val="000099"/>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8" name="17 CuadroTexto"/>
          <p:cNvSpPr txBox="1"/>
          <p:nvPr/>
        </p:nvSpPr>
        <p:spPr>
          <a:xfrm>
            <a:off x="5637372" y="5993031"/>
            <a:ext cx="298480" cy="338554"/>
          </a:xfrm>
          <a:prstGeom prst="rect">
            <a:avLst/>
          </a:prstGeom>
          <a:noFill/>
        </p:spPr>
        <p:txBody>
          <a:bodyPr wrap="none" rtlCol="0">
            <a:spAutoFit/>
          </a:bodyPr>
          <a:lstStyle/>
          <a:p>
            <a:r>
              <a:rPr lang="es-EC" sz="1600" b="1" dirty="0" smtClean="0"/>
              <a:t>5</a:t>
            </a:r>
            <a:endParaRPr lang="es-ES" sz="1600" b="1" dirty="0"/>
          </a:p>
        </p:txBody>
      </p:sp>
      <p:sp>
        <p:nvSpPr>
          <p:cNvPr id="19" name="18 CuadroTexto"/>
          <p:cNvSpPr txBox="1"/>
          <p:nvPr/>
        </p:nvSpPr>
        <p:spPr>
          <a:xfrm>
            <a:off x="6430528" y="6006324"/>
            <a:ext cx="298480" cy="338554"/>
          </a:xfrm>
          <a:prstGeom prst="rect">
            <a:avLst/>
          </a:prstGeom>
          <a:noFill/>
        </p:spPr>
        <p:txBody>
          <a:bodyPr wrap="none" rtlCol="0">
            <a:spAutoFit/>
          </a:bodyPr>
          <a:lstStyle/>
          <a:p>
            <a:r>
              <a:rPr lang="es-EC" sz="1600" b="1" dirty="0" smtClean="0">
                <a:solidFill>
                  <a:schemeClr val="bg1"/>
                </a:solidFill>
              </a:rPr>
              <a:t>6</a:t>
            </a:r>
            <a:endParaRPr lang="es-ES" sz="1600" b="1" dirty="0">
              <a:solidFill>
                <a:schemeClr val="bg1"/>
              </a:solidFill>
            </a:endParaRPr>
          </a:p>
        </p:txBody>
      </p:sp>
      <p:sp>
        <p:nvSpPr>
          <p:cNvPr id="20" name="19 Elipse"/>
          <p:cNvSpPr/>
          <p:nvPr/>
        </p:nvSpPr>
        <p:spPr>
          <a:xfrm rot="16200000">
            <a:off x="2483768" y="6086248"/>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1" name="20 CuadroTexto"/>
          <p:cNvSpPr txBox="1"/>
          <p:nvPr/>
        </p:nvSpPr>
        <p:spPr>
          <a:xfrm>
            <a:off x="2483768" y="6045304"/>
            <a:ext cx="298480" cy="338554"/>
          </a:xfrm>
          <a:prstGeom prst="rect">
            <a:avLst/>
          </a:prstGeom>
          <a:noFill/>
        </p:spPr>
        <p:txBody>
          <a:bodyPr wrap="none" rtlCol="0">
            <a:spAutoFit/>
          </a:bodyPr>
          <a:lstStyle/>
          <a:p>
            <a:r>
              <a:rPr lang="es-EC" sz="1600" b="1" dirty="0" smtClean="0"/>
              <a:t>1</a:t>
            </a:r>
            <a:endParaRPr lang="es-ES" sz="1600" b="1" dirty="0"/>
          </a:p>
        </p:txBody>
      </p:sp>
      <p:sp>
        <p:nvSpPr>
          <p:cNvPr id="22" name="21 CuadroTexto"/>
          <p:cNvSpPr txBox="1"/>
          <p:nvPr/>
        </p:nvSpPr>
        <p:spPr>
          <a:xfrm>
            <a:off x="6859167" y="6323575"/>
            <a:ext cx="1673273" cy="461665"/>
          </a:xfrm>
          <a:prstGeom prst="rect">
            <a:avLst/>
          </a:prstGeom>
          <a:noFill/>
        </p:spPr>
        <p:txBody>
          <a:bodyPr wrap="square" rtlCol="0">
            <a:spAutoFit/>
          </a:bodyPr>
          <a:lstStyle/>
          <a:p>
            <a:r>
              <a:rPr lang="es-EC" sz="1200" dirty="0" smtClean="0">
                <a:solidFill>
                  <a:srgbClr val="2C4C72"/>
                </a:solidFill>
              </a:rPr>
              <a:t>CONCLUSIONES Y RECOMENDACIONES</a:t>
            </a:r>
            <a:endParaRPr lang="es-ES" sz="1200" dirty="0" smtClean="0">
              <a:solidFill>
                <a:srgbClr val="2C4C72"/>
              </a:solidFill>
            </a:endParaRPr>
          </a:p>
        </p:txBody>
      </p:sp>
      <p:sp>
        <p:nvSpPr>
          <p:cNvPr id="23" name="22 CuadroTexto"/>
          <p:cNvSpPr txBox="1"/>
          <p:nvPr/>
        </p:nvSpPr>
        <p:spPr>
          <a:xfrm>
            <a:off x="500034" y="476672"/>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C" sz="2400" dirty="0" smtClean="0"/>
              <a:t>RECOMENDACIONES</a:t>
            </a:r>
            <a:endParaRPr lang="es-ES" sz="2400" dirty="0"/>
          </a:p>
        </p:txBody>
      </p:sp>
      <p:graphicFrame>
        <p:nvGraphicFramePr>
          <p:cNvPr id="24" name="23 Diagrama"/>
          <p:cNvGraphicFramePr/>
          <p:nvPr>
            <p:extLst>
              <p:ext uri="{D42A27DB-BD31-4B8C-83A1-F6EECF244321}">
                <p14:modId xmlns:p14="http://schemas.microsoft.com/office/powerpoint/2010/main" val="3902758644"/>
              </p:ext>
            </p:extLst>
          </p:nvPr>
        </p:nvGraphicFramePr>
        <p:xfrm>
          <a:off x="107504" y="1124744"/>
          <a:ext cx="8928992"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462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CuadroTexto"/>
          <p:cNvSpPr txBox="1"/>
          <p:nvPr/>
        </p:nvSpPr>
        <p:spPr>
          <a:xfrm>
            <a:off x="3428992" y="4643446"/>
            <a:ext cx="2357454" cy="400110"/>
          </a:xfrm>
          <a:prstGeom prst="rect">
            <a:avLst/>
          </a:prstGeom>
          <a:noFill/>
        </p:spPr>
        <p:txBody>
          <a:bodyPr wrap="square" rtlCol="0">
            <a:spAutoFit/>
          </a:bodyPr>
          <a:lstStyle/>
          <a:p>
            <a:pPr algn="ctr"/>
            <a:r>
              <a:rPr lang="es-EC" sz="2000" b="1" spc="300" dirty="0" smtClean="0">
                <a:solidFill>
                  <a:schemeClr val="accent1">
                    <a:lumMod val="50000"/>
                  </a:schemeClr>
                </a:solidFill>
                <a:latin typeface="+mn-lt"/>
              </a:rPr>
              <a:t>GRACIAS</a:t>
            </a:r>
            <a:endParaRPr lang="es-ES" sz="2000" b="1" spc="300" dirty="0">
              <a:solidFill>
                <a:schemeClr val="accent1">
                  <a:lumMod val="50000"/>
                </a:schemeClr>
              </a:solidFill>
              <a:latin typeface="+mn-lt"/>
            </a:endParaRPr>
          </a:p>
        </p:txBody>
      </p:sp>
      <p:pic>
        <p:nvPicPr>
          <p:cNvPr id="4" name="3 Imagen" descr="LOGO-PRINCIPAL2.png"/>
          <p:cNvPicPr>
            <a:picLocks noChangeAspect="1"/>
          </p:cNvPicPr>
          <p:nvPr/>
        </p:nvPicPr>
        <p:blipFill>
          <a:blip r:embed="rId3" cstate="print"/>
          <a:stretch>
            <a:fillRect/>
          </a:stretch>
        </p:blipFill>
        <p:spPr>
          <a:xfrm>
            <a:off x="1357322" y="2248200"/>
            <a:ext cx="6143636" cy="1586703"/>
          </a:xfrm>
          <a:prstGeom prst="rect">
            <a:avLst/>
          </a:prstGeom>
        </p:spPr>
      </p:pic>
      <p:sp>
        <p:nvSpPr>
          <p:cNvPr id="2" name="1 Marcador de número de diapositiva"/>
          <p:cNvSpPr>
            <a:spLocks noGrp="1"/>
          </p:cNvSpPr>
          <p:nvPr>
            <p:ph type="sldNum" sz="quarter" idx="12"/>
          </p:nvPr>
        </p:nvSpPr>
        <p:spPr/>
        <p:txBody>
          <a:bodyPr/>
          <a:lstStyle/>
          <a:p>
            <a:fld id="{E9FA1E63-7A9E-4D01-B45C-3CB62E31F470}" type="slidenum">
              <a:rPr lang="es-EC" smtClean="0"/>
              <a:pPr/>
              <a:t>29</a:t>
            </a:fld>
            <a:endParaRPr lang="es-EC" dirty="0"/>
          </a:p>
        </p:txBody>
      </p:sp>
    </p:spTree>
    <p:extLst>
      <p:ext uri="{BB962C8B-B14F-4D97-AF65-F5344CB8AC3E}">
        <p14:creationId xmlns:p14="http://schemas.microsoft.com/office/powerpoint/2010/main" val="3375036090"/>
      </p:ext>
    </p:extLst>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3487331" y="6392361"/>
            <a:ext cx="3676957" cy="276999"/>
          </a:xfrm>
          <a:prstGeom prst="rect">
            <a:avLst/>
          </a:prstGeom>
          <a:noFill/>
        </p:spPr>
        <p:txBody>
          <a:bodyPr wrap="square" rtlCol="0">
            <a:spAutoFit/>
          </a:bodyPr>
          <a:lstStyle/>
          <a:p>
            <a:r>
              <a:rPr lang="es-EC" sz="1200" dirty="0" smtClean="0">
                <a:solidFill>
                  <a:srgbClr val="2C4C72"/>
                </a:solidFill>
              </a:rPr>
              <a:t>ANTECEDENTES</a:t>
            </a:r>
            <a:endParaRPr lang="es-ES" sz="1200" dirty="0" smtClean="0">
              <a:solidFill>
                <a:srgbClr val="2C4C72"/>
              </a:solidFill>
            </a:endParaRPr>
          </a:p>
        </p:txBody>
      </p:sp>
      <p:cxnSp>
        <p:nvCxnSpPr>
          <p:cNvPr id="21" name="20 Forma"/>
          <p:cNvCxnSpPr/>
          <p:nvPr/>
        </p:nvCxnSpPr>
        <p:spPr>
          <a:xfrm rot="16200000" flipH="1">
            <a:off x="2731279"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2" name="21 Grupo"/>
          <p:cNvGrpSpPr/>
          <p:nvPr/>
        </p:nvGrpSpPr>
        <p:grpSpPr>
          <a:xfrm>
            <a:off x="2577818" y="5923837"/>
            <a:ext cx="3946763" cy="338555"/>
            <a:chOff x="2201818" y="6233718"/>
            <a:chExt cx="3946763" cy="338555"/>
          </a:xfrm>
        </p:grpSpPr>
        <p:grpSp>
          <p:nvGrpSpPr>
            <p:cNvPr id="26" name="25 Grupo"/>
            <p:cNvGrpSpPr/>
            <p:nvPr/>
          </p:nvGrpSpPr>
          <p:grpSpPr>
            <a:xfrm rot="16200000">
              <a:off x="4038687" y="4462380"/>
              <a:ext cx="285753" cy="3934034"/>
              <a:chOff x="214283" y="2071676"/>
              <a:chExt cx="285753" cy="3934034"/>
            </a:xfrm>
          </p:grpSpPr>
          <p:sp>
            <p:nvSpPr>
              <p:cNvPr id="32" name="31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3" name="32 Elipse"/>
              <p:cNvSpPr/>
              <p:nvPr/>
            </p:nvSpPr>
            <p:spPr>
              <a:xfrm>
                <a:off x="214284" y="2071676"/>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5" name="34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1" name="40 Elipse"/>
              <p:cNvSpPr/>
              <p:nvPr/>
            </p:nvSpPr>
            <p:spPr>
              <a:xfrm>
                <a:off x="214283" y="364331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2" name="41 Elipse"/>
              <p:cNvSpPr/>
              <p:nvPr/>
            </p:nvSpPr>
            <p:spPr>
              <a:xfrm>
                <a:off x="214283" y="4357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27" name="26 CuadroTexto"/>
            <p:cNvSpPr txBox="1"/>
            <p:nvPr/>
          </p:nvSpPr>
          <p:spPr>
            <a:xfrm>
              <a:off x="2201818" y="6233719"/>
              <a:ext cx="298480" cy="338554"/>
            </a:xfrm>
            <a:prstGeom prst="rect">
              <a:avLst/>
            </a:prstGeom>
            <a:noFill/>
          </p:spPr>
          <p:txBody>
            <a:bodyPr wrap="none" rtlCol="0">
              <a:spAutoFit/>
            </a:bodyPr>
            <a:lstStyle/>
            <a:p>
              <a:r>
                <a:rPr lang="es-EC" sz="1600" b="1" dirty="0" smtClean="0">
                  <a:solidFill>
                    <a:schemeClr val="bg1"/>
                  </a:solidFill>
                </a:rPr>
                <a:t>1</a:t>
              </a:r>
              <a:endParaRPr lang="es-ES" sz="1600" b="1" dirty="0">
                <a:solidFill>
                  <a:schemeClr val="bg1"/>
                </a:solidFill>
              </a:endParaRPr>
            </a:p>
          </p:txBody>
        </p:sp>
        <p:sp>
          <p:nvSpPr>
            <p:cNvPr id="29" name="28 CuadroTexto"/>
            <p:cNvSpPr txBox="1"/>
            <p:nvPr/>
          </p:nvSpPr>
          <p:spPr>
            <a:xfrm>
              <a:off x="30003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30" name="29 CuadroTexto"/>
            <p:cNvSpPr txBox="1"/>
            <p:nvPr/>
          </p:nvSpPr>
          <p:spPr>
            <a:xfrm>
              <a:off x="3786182" y="6233718"/>
              <a:ext cx="298480" cy="338554"/>
            </a:xfrm>
            <a:prstGeom prst="rect">
              <a:avLst/>
            </a:prstGeom>
            <a:noFill/>
          </p:spPr>
          <p:txBody>
            <a:bodyPr wrap="none" rtlCol="0">
              <a:spAutoFit/>
            </a:bodyPr>
            <a:lstStyle/>
            <a:p>
              <a:r>
                <a:rPr lang="es-EC" sz="1600" b="1" dirty="0" smtClean="0"/>
                <a:t>3</a:t>
              </a:r>
              <a:endParaRPr lang="es-ES" sz="1600" b="1" dirty="0"/>
            </a:p>
          </p:txBody>
        </p:sp>
        <p:sp>
          <p:nvSpPr>
            <p:cNvPr id="31" name="30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44" name="43 CuadroTexto"/>
          <p:cNvSpPr txBox="1"/>
          <p:nvPr/>
        </p:nvSpPr>
        <p:spPr>
          <a:xfrm>
            <a:off x="500034" y="332656"/>
            <a:ext cx="8143932" cy="8557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36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sz="2000" dirty="0"/>
              <a:t>El principal negocio de la Corporación DFL consiste en la automatización de procesos a través del software libre </a:t>
            </a:r>
            <a:r>
              <a:rPr lang="es-ES" sz="2000" dirty="0" err="1"/>
              <a:t>Processmaker</a:t>
            </a:r>
            <a:endParaRPr lang="es-ES" sz="2000" dirty="0"/>
          </a:p>
        </p:txBody>
      </p:sp>
      <p:sp>
        <p:nvSpPr>
          <p:cNvPr id="23" name="22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4" name="23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5" name="24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28" name="27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graphicFrame>
        <p:nvGraphicFramePr>
          <p:cNvPr id="34" name="33 Diagrama"/>
          <p:cNvGraphicFramePr/>
          <p:nvPr>
            <p:extLst>
              <p:ext uri="{D42A27DB-BD31-4B8C-83A1-F6EECF244321}">
                <p14:modId xmlns:p14="http://schemas.microsoft.com/office/powerpoint/2010/main" val="1439586341"/>
              </p:ext>
            </p:extLst>
          </p:nvPr>
        </p:nvGraphicFramePr>
        <p:xfrm>
          <a:off x="1547664" y="980728"/>
          <a:ext cx="6408712" cy="471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E9FA1E63-7A9E-4D01-B45C-3CB62E31F470}" type="slidenum">
              <a:rPr lang="es-EC" smtClean="0"/>
              <a:pPr/>
              <a:t>3</a:t>
            </a:fld>
            <a:endParaRPr lang="es-EC" dirty="0"/>
          </a:p>
        </p:txBody>
      </p:sp>
    </p:spTree>
    <p:extLst>
      <p:ext uri="{BB962C8B-B14F-4D97-AF65-F5344CB8AC3E}">
        <p14:creationId xmlns:p14="http://schemas.microsoft.com/office/powerpoint/2010/main" val="2470270956"/>
      </p:ext>
    </p:extLst>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991689"/>
            <a:ext cx="1644122" cy="164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xIREBIPERAQEA8PEBAQFxAQFQ8PDw4QFRIWFhUVFBQYHCggGBonGxQUJDEhJSktLi4uFx8zODUtNygtLiwBCgoKDg0OFRAQGismGBw0LCwsKywsLC8sLy0sKy4vNys3NzEsLzcuLSwrKzcsOCwrLDcsLDcsLCs3Nys1NCwsLP/AABEIAOEA4QMBIgACEQEDEQH/xAAbAAEAAwADAQAAAAAAAAAAAAAABAUGAgMHAf/EAEEQAAICAQEEBgYGCAUFAAAAAAABAgMRBAUGEiETMUFRYXEiUoGRobEjMnKywdEHFEJDYpLh8BVjc6LCJDNUgvH/xAAZAQEBAQEBAQAAAAAAAAAAAAAAAQQDAgX/xAAlEQEAAgICAQIHAQAAAAAAAAAAAQIDEQQhMRJREyIyQWGR0QX/2gAMAwEAAhEDEQA/APcQAAAAAAAAAAAAAAAAAAAAAAAAAAAAAAAAAAAAAAAAAAAAAAAAAAAAAAAAAAB8lLBwdoHYDq6U+q1AdgPieT6AAAAAAAAAAAAAAAAAAAAAAAAAAAAAADpvvUeXb8jlfbwxcu75lNO/PMCZK44O4hO04O0Cw6Y+9MVruPvTgWkL8Eym1SXiUCvJGm1XDJPs7fIC7AAAAAAAAAAAAAAAAAAAAAAAAAAAAAVW3LscMe/L/L8SmdxL3lniyP2PxZSStAnO44u46tNp5TXE/Rh39bk+6K7TjDTStk41KVmOT4cOMX/FZ9VPwWWB2PULvJGmrdnVKC+08Hbp915vnZaofw1rif8APL8idXu3Uv3l7ff0ko/dwTtekWWzbV1JS+zKP4kefFF4knF+KwWr2El9TUaqHla5fCSZD1mzdWo+jbDUx9WxKqz2SXot+aQ7Fzs23iqi/Z7nglGT2Tt3oZdBfCVfPPpLEo57cftR8UaSWsrWPTj6SUlh5zF9T8iokA+Jn0AAAAAAAAAAAAAAAAAAAAAAAADOb4V4VdnZmUH7ea+TM3VJZzJ4iubybbeCqMtNZxPCjHiT7pLmvy9phtm0dLZh/wDar5tdk5d3l/faBe6Gh3pSnmGnxygvRncvH1a/BdZewtjCKhBKMYrCjFJJLwSICsPjmBOlqn3nD9Z8SE5HziAsI6p953Q1ZUqRI0sXJ+C6wJO0tDXqIcNkfGMlynW++Mux/DvyYPatNult4ZSzhZjJZxZXnu7Gm+a8fFHopnN7qOOtpJOcFxxz2vDzF+DWV7QLLdXaHT0Z9V4+GS6MTube66n6T4ZPiUWkpJdmfE1mi1iszjrXYBKAAAAAAAAAAAAAAAAAAAAAACJrNoQr6+b7kBUb7anhpjXnHST5vuhBOTfswin2PS4QSa4W+bXc32ezkvYdO9O0ndKHJJRjJJfbsqg/hJlrpPSQHdE5qJzhUd0agI/CfOEmKk7a6orrTfyAhUaZyfLq7+ws6qlFYX/0+u6KX4JEa7VvsWPF82BKZR7wzXLDWcNPHn/U5X3SfW2U20beTAr9DqMLGTS7Au+mS9aMl8M/gefV7RXSSiufBLDXas818zbbqT47k11RhJ/h+IGyAAAAAAAAAAAAAAAAAGQAOiepS6ufyI92tcVn0fiBz2hq+CPjj3GH2ttLm+ZM2vtuGJOU1B/xNJPyZkNfKTtlUk5Ti0nGPpdazlY61z6xtdTrf2S9bfmuU/UUZeyNlcn8Is2GynmKMLCFjbq4FOK4eNQcZzUZRnGS5dnDxZx4Gi3K1uY9FN/S0vo5eOOqXk1hkGzqqJEaDnRHkdxUdSpPjpO4AQ50kW2stWjosoyBQarkZjbeo4YvwTfkjfT0EP2k5ebaXwMJ+kvbEaqv8P08Y9Pq0oyUUvQpk8c/GT5eWWBR7i7vz11d1qsVXHe58Tjx5jFcEVjK7XP3Hqewdiw0sOFNznLHFN8nLHUkuxEbcvZC0ukrrx6XCm+zs/q35tl6AAAAAAAAAAAAAAAAAK7aWrUWot4WOJ+PP+h07c3k0ukX010Yy61WvSsl5RXP2s8r3o/SX01kXVQowg3znJ9JOPc8PEfic7ZaV6mWzBwORmj1Ur17z1D0e3aHcRpXt9pm9ibeq1NSthLwcX9aEu1MnWbQjFZckdInbJas1mYnzDzLfNW/r9tUYzscnCUIxUpPhlBdXcs5NLotLdXHTK9cFuoUKXXZJwUHzVcrFHm4tppc+trJ1a3b2qstlHSwp08XiL1k4qeolFdlcexdfNmy3c3R0sNKtbdGep1bg7nfqZytnxxbceFP0YpPDSS7jlTH6bTPu3cjmfFw48evpY6Stk8q6dU1yTpUYRgsptKGMNPC6+ficqZ2aecNRCTtsgsWJpRd9eeXJcuKK6vBeZ33xxJnFnVgem7sbcq1VKnXJPsa/ai+1SXYy7PDIwtps6fTWOqztx9Sz7cer2/I3Gwd+5SShqaJRl1dJViUX44fP3ZJs03YKmreTSy/fRg+6zNb/wByRys3j0cVl6vTpLvsh+ZRaHyTMntD9ImgrT4LJaiXq0RlPL+08R+JQWb06rWvhino6ZclCt9JrbfBNcq15c/EDR7y7yqlSqp4bdSk21n6PTrH1rpdnhHrflzM1uJuxO6+W0NVxTbk5Rc+u2XrY7vDu5eV1sXdLKTuj0dSfEqE8ysl18V0u1myhBRSikkksJLkku5IDkAAAAAAAAAAAAAAg7U2nXRBznJLh4crllcUsJ4/vqZ4vvtv9qp22UKzoq4SceGrMOJYTTlL6z5eKRzyZIpG2zh8O3JvNYmIiPMy9V2/vlpNHlWWcdi/dV+nPPi+qPtZ5fvJ+lHUXZjTjTVvP1HxWNeM2uXsS8zGaHZ2p1T+jg+Dtsn6FcfHLLfZuxtNGzo4xt2rq1+40qzTW/8AMs6orxbM02yZPxD7NcPC4cbn5re8+P1/VRpadTrJtVQnbKTy5POPOUmXFG72monGGqunqtVL6uh0albY33ScepHoOzNxtZqIpay+Oh03L/otn4Umu6y9r7vvNtsHd3S6KHR6WiFKfXJLNlj75zfpSfmzpTjxHlj5P+vfJ1XwwGzNztbqYKEoVbH0mU+iqVeo11i7OKz6tbx5vwNZodwtDVj0LbX2yuuvsy+/DlheSSRqAaIjT5FrzadyzO2NzarpQlU1p3BcLUIJxlHPLllYfXzJe24qnRqmHViFS78Jf0+Jdmd3us5Qj9p/JfmV5YPUw5kfhJ2oREkB14EY88ptPvXI+thMCVVqrUsKaa7pRiyZs/Yz1lirnaoLDfKCfV4ZRArZoN17OG+vxfD71gmoXaw0X6P9NB5nKdj9kF8DSaHZtNKxVXGHil6T82+bJYLpAAAAAAAAAAAAAAAAHmO/MYU6qVup1HQ12uKg5pOuceBLgjntynleOTJz0dWouhPR6OzWXzxBceVp1w5zY7GuFwXVnPZjmz3eypSWJJSXdJJr3M5RjjkuS7l1HmaxPl0pktSd1l5xsz9G9lyjLaWpcorn+paNyp0q8Jy+tP4G82XsujTVqrT010Vr9iqMYLPe8db8WTAWI082tNp3IACvIAABlN7ZZsiu6tfFv8jVmT3lWb//AEj+IGWviQLmXdtRX6vTAVjmfVM7f8LvlVZfCHFVS8SllZXLLaXakms+ZBrk2BPqmXOybMThL1ZRfuaZSaetsvNBVgD0sHRobeKuEu+K9+OZ3gAAAAAAAAAAAAAAAAAAAAAAAAAAAMxvJH6ZeNcfvSNOZnelpWQf8D+YFLJHRdUcpXnzpcgabc6tfq0otLDtnld+UjDbw7J/VdTKtL6OXpw+w31ex8vcbvc+X0M+5Wv7kTq342d0un6VL06Hx+Lg+U18n7AMRpkW+mRU6Zlpp5gbDd63Nbj2xfwf9clqZnYOpxYlnlNcPt7P78TTAAAAAAAAAAAAAAAAAAAAAAAAAAAAMhvdL6aK/wAuP3pGvMlvYvpo/wClH70gM/g+NHdwnCxcgNjulVw6ZP15zl8eH/iXFtalFxaypJprvTWGRtk1cFFUe6uHvxz+JLA8fszXOdb665yh/K2jshqWd+9dXDrbku2al/NGL/EroAXWytVJ21rPXZBf7kemHmO70M6in/Uh88npwAAAAAAAAAAAAAAAAAAAAAAAAAAADK7wR478L9mEV83+JqZPCz2LmY3U65Ocpdsm37OxAda0bIuq0zS8CUtau8S1KYG2gsJLuSQk8LPdzIuy9V0tUZ9vNPzTwyUwPKtszd107PXlnyXUvgkdVOjfkW22dA9Pa4v6ksuEuyUe7zWcHRRagJmxtK4W1z9WcX7M8z0AwtOpwaDYOv426284XEvDnzXxQF0AAAAAAAAAAAAAAAAAAAAAAAAAAPkllYfU+RmtTudXJtwuurz+z6M4r3rPxNMAMbLcifZrGvOpP/mcqtypp+lrG13RqUX73JmwAEfQaONNca45aj2vm23zbZIAAja/Q13wddsVKL800+9Nc0zL6jch5zTqXFerZBT/ANya+RsQBiVufqP/ACKv5J/mXu7+w3puKU7OlnJYyo8EYrrwll58y5AAAAAAAAAAAAAAAAAAAAAAAAAAAAAAAAAAAAAAAAAAAAAAAAAAAAAA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data:image/jpeg;base64,/9j/4AAQSkZJRgABAQAAAQABAAD/2wCEAAkGBxIREBIPERAQEA8PEBAQFxAQFQ8PDw4QFRIWFhUVFBQYHCggGBonGxQUJDEhJSktLi4uFx8zODUtNygtLiwBCgoKDg0OFRAQGismGBw0LCwsKywsLC8sLy0sKy4vNys3NzEsLzcuLSwrKzcsOCwrLDcsLDcsLCs3Nys1NCwsLP/AABEIAOEA4QMBIgACEQEDEQH/xAAbAAEAAwADAQAAAAAAAAAAAAAABAUGAgMHAf/EAEEQAAICAQEEBgYGCAUFAAAAAAABAgMRBAUGEiETMUFRYXEiUoGRobEjMnKywdEHFEJDYpLh8BVjc6LCJDNUgvH/xAAZAQEBAQEBAQAAAAAAAAAAAAAAAQQDAgX/xAAlEQEAAgICAQIHAQAAAAAAAAAAAQIDEQQhMRJREyIyQWGR0QX/2gAMAwEAAhEDEQA/APcQAAAAAAAAAAAAAAAAAAAAAAAAAAAAAAAAAAAAAAAAAAAAAAAAAAAAAAAAAAB8lLBwdoHYDq6U+q1AdgPieT6AAAAAAAAAAAAAAAAAAAAAAAAAAAAAADpvvUeXb8jlfbwxcu75lNO/PMCZK44O4hO04O0Cw6Y+9MVruPvTgWkL8Eym1SXiUCvJGm1XDJPs7fIC7AAAAAAAAAAAAAAAAAAAAAAAAAAAAAVW3LscMe/L/L8SmdxL3lniyP2PxZSStAnO44u46tNp5TXE/Rh39bk+6K7TjDTStk41KVmOT4cOMX/FZ9VPwWWB2PULvJGmrdnVKC+08Hbp915vnZaofw1rif8APL8idXu3Uv3l7ff0ko/dwTtekWWzbV1JS+zKP4kefFF4knF+KwWr2El9TUaqHla5fCSZD1mzdWo+jbDUx9WxKqz2SXot+aQ7Fzs23iqi/Z7nglGT2Tt3oZdBfCVfPPpLEo57cftR8UaSWsrWPTj6SUlh5zF9T8iokA+Jn0AAAAAAAAAAAAAAAAAAAAAAAADOb4V4VdnZmUH7ea+TM3VJZzJ4iubybbeCqMtNZxPCjHiT7pLmvy9phtm0dLZh/wDar5tdk5d3l/faBe6Gh3pSnmGnxygvRncvH1a/BdZewtjCKhBKMYrCjFJJLwSICsPjmBOlqn3nD9Z8SE5HziAsI6p953Q1ZUqRI0sXJ+C6wJO0tDXqIcNkfGMlynW++Mux/DvyYPatNult4ZSzhZjJZxZXnu7Gm+a8fFHopnN7qOOtpJOcFxxz2vDzF+DWV7QLLdXaHT0Z9V4+GS6MTube66n6T4ZPiUWkpJdmfE1mi1iszjrXYBKAAAAAAAAAAAAAAAAAAAAAACJrNoQr6+b7kBUb7anhpjXnHST5vuhBOTfswin2PS4QSa4W+bXc32ezkvYdO9O0ndKHJJRjJJfbsqg/hJlrpPSQHdE5qJzhUd0agI/CfOEmKk7a6orrTfyAhUaZyfLq7+ws6qlFYX/0+u6KX4JEa7VvsWPF82BKZR7wzXLDWcNPHn/U5X3SfW2U20beTAr9DqMLGTS7Au+mS9aMl8M/gefV7RXSSiufBLDXas818zbbqT47k11RhJ/h+IGyAAAAAAAAAAAAAAAAAGQAOiepS6ufyI92tcVn0fiBz2hq+CPjj3GH2ttLm+ZM2vtuGJOU1B/xNJPyZkNfKTtlUk5Ti0nGPpdazlY61z6xtdTrf2S9bfmuU/UUZeyNlcn8Is2GynmKMLCFjbq4FOK4eNQcZzUZRnGS5dnDxZx4Gi3K1uY9FN/S0vo5eOOqXk1hkGzqqJEaDnRHkdxUdSpPjpO4AQ50kW2stWjosoyBQarkZjbeo4YvwTfkjfT0EP2k5ebaXwMJ+kvbEaqv8P08Y9Pq0oyUUvQpk8c/GT5eWWBR7i7vz11d1qsVXHe58Tjx5jFcEVjK7XP3Hqewdiw0sOFNznLHFN8nLHUkuxEbcvZC0ukrrx6XCm+zs/q35tl6AAAAAAAAAAAAAAAAAK7aWrUWot4WOJ+PP+h07c3k0ukX010Yy61WvSsl5RXP2s8r3o/SX01kXVQowg3znJ9JOPc8PEfic7ZaV6mWzBwORmj1Ur17z1D0e3aHcRpXt9pm9ibeq1NSthLwcX9aEu1MnWbQjFZckdInbJas1mYnzDzLfNW/r9tUYzscnCUIxUpPhlBdXcs5NLotLdXHTK9cFuoUKXXZJwUHzVcrFHm4tppc+trJ1a3b2qstlHSwp08XiL1k4qeolFdlcexdfNmy3c3R0sNKtbdGep1bg7nfqZytnxxbceFP0YpPDSS7jlTH6bTPu3cjmfFw48evpY6Stk8q6dU1yTpUYRgsptKGMNPC6+ficqZ2aecNRCTtsgsWJpRd9eeXJcuKK6vBeZ33xxJnFnVgem7sbcq1VKnXJPsa/ai+1SXYy7PDIwtps6fTWOqztx9Sz7cer2/I3Gwd+5SShqaJRl1dJViUX44fP3ZJs03YKmreTSy/fRg+6zNb/wByRys3j0cVl6vTpLvsh+ZRaHyTMntD9ImgrT4LJaiXq0RlPL+08R+JQWb06rWvhino6ZclCt9JrbfBNcq15c/EDR7y7yqlSqp4bdSk21n6PTrH1rpdnhHrflzM1uJuxO6+W0NVxTbk5Rc+u2XrY7vDu5eV1sXdLKTuj0dSfEqE8ysl18V0u1myhBRSikkksJLkku5IDkAAAAAAAAAAAAAAg7U2nXRBznJLh4crllcUsJ4/vqZ4vvtv9qp22UKzoq4SceGrMOJYTTlL6z5eKRzyZIpG2zh8O3JvNYmIiPMy9V2/vlpNHlWWcdi/dV+nPPi+qPtZ5fvJ+lHUXZjTjTVvP1HxWNeM2uXsS8zGaHZ2p1T+jg+Dtsn6FcfHLLfZuxtNGzo4xt2rq1+40qzTW/8AMs6orxbM02yZPxD7NcPC4cbn5re8+P1/VRpadTrJtVQnbKTy5POPOUmXFG72monGGqunqtVL6uh0albY33ScepHoOzNxtZqIpay+Oh03L/otn4Umu6y9r7vvNtsHd3S6KHR6WiFKfXJLNlj75zfpSfmzpTjxHlj5P+vfJ1XwwGzNztbqYKEoVbH0mU+iqVeo11i7OKz6tbx5vwNZodwtDVj0LbX2yuuvsy+/DlheSSRqAaIjT5FrzadyzO2NzarpQlU1p3BcLUIJxlHPLllYfXzJe24qnRqmHViFS78Jf0+Jdmd3us5Qj9p/JfmV5YPUw5kfhJ2oREkB14EY88ptPvXI+thMCVVqrUsKaa7pRiyZs/Yz1lirnaoLDfKCfV4ZRArZoN17OG+vxfD71gmoXaw0X6P9NB5nKdj9kF8DSaHZtNKxVXGHil6T82+bJYLpAAAAAAAAAAAAAAAAHmO/MYU6qVup1HQ12uKg5pOuceBLgjntynleOTJz0dWouhPR6OzWXzxBceVp1w5zY7GuFwXVnPZjmz3eypSWJJSXdJJr3M5RjjkuS7l1HmaxPl0pktSd1l5xsz9G9lyjLaWpcorn+paNyp0q8Jy+tP4G82XsujTVqrT010Vr9iqMYLPe8db8WTAWI082tNp3IACvIAABlN7ZZsiu6tfFv8jVmT3lWb//AEj+IGWviQLmXdtRX6vTAVjmfVM7f8LvlVZfCHFVS8SllZXLLaXakms+ZBrk2BPqmXOybMThL1ZRfuaZSaetsvNBVgD0sHRobeKuEu+K9+OZ3gAAAAAAAAAAAAAAAAAAAAAAAAAAAMxvJH6ZeNcfvSNOZnelpWQf8D+YFLJHRdUcpXnzpcgabc6tfq0otLDtnld+UjDbw7J/VdTKtL6OXpw+w31ex8vcbvc+X0M+5Wv7kTq342d0un6VL06Hx+Lg+U18n7AMRpkW+mRU6Zlpp5gbDd63Nbj2xfwf9clqZnYOpxYlnlNcPt7P78TTAAAAAAAAAAAAAAAAAAAAAAAAAAAAMhvdL6aK/wAuP3pGvMlvYvpo/wClH70gM/g+NHdwnCxcgNjulVw6ZP15zl8eH/iXFtalFxaypJprvTWGRtk1cFFUe6uHvxz+JLA8fszXOdb665yh/K2jshqWd+9dXDrbku2al/NGL/EroAXWytVJ21rPXZBf7kemHmO70M6in/Uh88npwAAAAAAAAAAAAAAAAAAAAAAAAAAADK7wR478L9mEV83+JqZPCz2LmY3U65Ocpdsm37OxAda0bIuq0zS8CUtau8S1KYG2gsJLuSQk8LPdzIuy9V0tUZ9vNPzTwyUwPKtszd107PXlnyXUvgkdVOjfkW22dA9Pa4v6ksuEuyUe7zWcHRRagJmxtK4W1z9WcX7M8z0AwtOpwaDYOv426284XEvDnzXxQF0AAAAAAAAAAAAAAAAAAAAAAAAAAPkllYfU+RmtTudXJtwuurz+z6M4r3rPxNMAMbLcifZrGvOpP/mcqtypp+lrG13RqUX73JmwAEfQaONNca45aj2vm23zbZIAAja/Q13wddsVKL800+9Nc0zL6jch5zTqXFerZBT/ANya+RsQBiVufqP/ACKv5J/mXu7+w3puKU7OlnJYyo8EYrrwll58y5AAAAAAAAAAAAAAAAAAAAAAAAAAAAAAAAAAAAAAAAAAAAAAAAAAAAAA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9" name="36 Diagrama"/>
          <p:cNvGraphicFramePr/>
          <p:nvPr>
            <p:extLst>
              <p:ext uri="{D42A27DB-BD31-4B8C-83A1-F6EECF244321}">
                <p14:modId xmlns:p14="http://schemas.microsoft.com/office/powerpoint/2010/main" val="1452146703"/>
              </p:ext>
            </p:extLst>
          </p:nvPr>
        </p:nvGraphicFramePr>
        <p:xfrm>
          <a:off x="755576" y="2564904"/>
          <a:ext cx="7755011" cy="1512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30 CuadroTexto"/>
          <p:cNvSpPr txBox="1"/>
          <p:nvPr/>
        </p:nvSpPr>
        <p:spPr>
          <a:xfrm>
            <a:off x="1781036" y="149752"/>
            <a:ext cx="5599276" cy="8557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36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sz="3200" dirty="0" smtClean="0"/>
              <a:t>OBJETIVOS</a:t>
            </a:r>
            <a:endParaRPr lang="es-ES" sz="3200" dirty="0"/>
          </a:p>
        </p:txBody>
      </p:sp>
      <p:sp>
        <p:nvSpPr>
          <p:cNvPr id="5" name="4 Marcador de número de diapositiva"/>
          <p:cNvSpPr>
            <a:spLocks noGrp="1"/>
          </p:cNvSpPr>
          <p:nvPr>
            <p:ph type="sldNum" sz="quarter" idx="12"/>
          </p:nvPr>
        </p:nvSpPr>
        <p:spPr/>
        <p:txBody>
          <a:bodyPr/>
          <a:lstStyle/>
          <a:p>
            <a:fld id="{E9FA1E63-7A9E-4D01-B45C-3CB62E31F470}" type="slidenum">
              <a:rPr lang="es-EC" smtClean="0"/>
              <a:pPr/>
              <a:t>4</a:t>
            </a:fld>
            <a:endParaRPr lang="es-EC" dirty="0"/>
          </a:p>
        </p:txBody>
      </p:sp>
      <p:sp>
        <p:nvSpPr>
          <p:cNvPr id="30" name="29 CuadroTexto"/>
          <p:cNvSpPr txBox="1"/>
          <p:nvPr/>
        </p:nvSpPr>
        <p:spPr>
          <a:xfrm>
            <a:off x="3859433" y="6392361"/>
            <a:ext cx="1864695" cy="276999"/>
          </a:xfrm>
          <a:prstGeom prst="rect">
            <a:avLst/>
          </a:prstGeom>
          <a:noFill/>
        </p:spPr>
        <p:txBody>
          <a:bodyPr wrap="square" rtlCol="0">
            <a:spAutoFit/>
          </a:bodyPr>
          <a:lstStyle/>
          <a:p>
            <a:r>
              <a:rPr lang="es-EC" sz="1200" dirty="0" smtClean="0">
                <a:solidFill>
                  <a:srgbClr val="2C4C72"/>
                </a:solidFill>
              </a:rPr>
              <a:t>OBJETIVOS</a:t>
            </a:r>
            <a:endParaRPr lang="es-ES" sz="1200" dirty="0" smtClean="0">
              <a:solidFill>
                <a:srgbClr val="2C4C72"/>
              </a:solidFill>
            </a:endParaRPr>
          </a:p>
        </p:txBody>
      </p:sp>
      <p:cxnSp>
        <p:nvCxnSpPr>
          <p:cNvPr id="32" name="20 Forma"/>
          <p:cNvCxnSpPr/>
          <p:nvPr/>
        </p:nvCxnSpPr>
        <p:spPr>
          <a:xfrm rot="16200000" flipH="1">
            <a:off x="3538364"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33" name="32 Grupo"/>
          <p:cNvGrpSpPr/>
          <p:nvPr/>
        </p:nvGrpSpPr>
        <p:grpSpPr>
          <a:xfrm>
            <a:off x="2590547" y="5923837"/>
            <a:ext cx="3934034" cy="338555"/>
            <a:chOff x="2214547" y="6233718"/>
            <a:chExt cx="3934034" cy="338555"/>
          </a:xfrm>
        </p:grpSpPr>
        <p:grpSp>
          <p:nvGrpSpPr>
            <p:cNvPr id="35" name="34 Grupo"/>
            <p:cNvGrpSpPr/>
            <p:nvPr/>
          </p:nvGrpSpPr>
          <p:grpSpPr>
            <a:xfrm rot="16200000">
              <a:off x="4038687" y="4462380"/>
              <a:ext cx="285753" cy="3934034"/>
              <a:chOff x="214283" y="2071676"/>
              <a:chExt cx="285753" cy="3934034"/>
            </a:xfrm>
          </p:grpSpPr>
          <p:sp>
            <p:nvSpPr>
              <p:cNvPr id="45" name="44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6" name="45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53" name="52 Elipse"/>
              <p:cNvSpPr/>
              <p:nvPr/>
            </p:nvSpPr>
            <p:spPr>
              <a:xfrm>
                <a:off x="214283" y="2857495"/>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sp>
            <p:nvSpPr>
              <p:cNvPr id="55" name="54 Elipse"/>
              <p:cNvSpPr/>
              <p:nvPr/>
            </p:nvSpPr>
            <p:spPr>
              <a:xfrm>
                <a:off x="214283" y="364331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6" name="55 Elipse"/>
              <p:cNvSpPr/>
              <p:nvPr/>
            </p:nvSpPr>
            <p:spPr>
              <a:xfrm>
                <a:off x="214283" y="4357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7" name="36 CuadroTexto"/>
            <p:cNvSpPr txBox="1"/>
            <p:nvPr/>
          </p:nvSpPr>
          <p:spPr>
            <a:xfrm>
              <a:off x="2251784"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41" name="40 CuadroTexto"/>
            <p:cNvSpPr txBox="1"/>
            <p:nvPr/>
          </p:nvSpPr>
          <p:spPr>
            <a:xfrm>
              <a:off x="2971864" y="6233718"/>
              <a:ext cx="298480" cy="338554"/>
            </a:xfrm>
            <a:prstGeom prst="rect">
              <a:avLst/>
            </a:prstGeom>
            <a:noFill/>
          </p:spPr>
          <p:txBody>
            <a:bodyPr wrap="none" rtlCol="0">
              <a:spAutoFit/>
            </a:bodyPr>
            <a:lstStyle/>
            <a:p>
              <a:r>
                <a:rPr lang="es-EC" sz="1600" b="1" dirty="0" smtClean="0">
                  <a:solidFill>
                    <a:schemeClr val="bg1"/>
                  </a:solidFill>
                </a:rPr>
                <a:t>2</a:t>
              </a:r>
              <a:endParaRPr lang="es-ES" sz="1600" b="1" dirty="0">
                <a:solidFill>
                  <a:schemeClr val="bg1"/>
                </a:solidFill>
              </a:endParaRPr>
            </a:p>
          </p:txBody>
        </p:sp>
        <p:sp>
          <p:nvSpPr>
            <p:cNvPr id="42" name="41 CuadroTexto"/>
            <p:cNvSpPr txBox="1"/>
            <p:nvPr/>
          </p:nvSpPr>
          <p:spPr>
            <a:xfrm>
              <a:off x="3763952" y="6233718"/>
              <a:ext cx="298480" cy="338554"/>
            </a:xfrm>
            <a:prstGeom prst="rect">
              <a:avLst/>
            </a:prstGeom>
            <a:noFill/>
          </p:spPr>
          <p:txBody>
            <a:bodyPr wrap="none" rtlCol="0">
              <a:spAutoFit/>
            </a:bodyPr>
            <a:lstStyle/>
            <a:p>
              <a:r>
                <a:rPr lang="es-EC" sz="1600" b="1" dirty="0" smtClean="0"/>
                <a:t>3</a:t>
              </a:r>
              <a:endParaRPr lang="es-ES" sz="1600" b="1" dirty="0"/>
            </a:p>
          </p:txBody>
        </p:sp>
        <p:sp>
          <p:nvSpPr>
            <p:cNvPr id="43" name="42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7" name="56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8" name="57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9" name="58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60" name="59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sp>
        <p:nvSpPr>
          <p:cNvPr id="3" name="2 CuadroTexto"/>
          <p:cNvSpPr txBox="1"/>
          <p:nvPr/>
        </p:nvSpPr>
        <p:spPr>
          <a:xfrm>
            <a:off x="1155376" y="4626714"/>
            <a:ext cx="7272808" cy="1061829"/>
          </a:xfrm>
          <a:prstGeom prst="rect">
            <a:avLst/>
          </a:prstGeom>
          <a:solidFill>
            <a:srgbClr val="0070C0"/>
          </a:solidFill>
          <a:scene3d>
            <a:camera prst="orthographicFront"/>
            <a:lightRig rig="threePt" dir="t"/>
          </a:scene3d>
          <a:sp3d>
            <a:bevelT/>
          </a:sp3d>
        </p:spPr>
        <p:txBody>
          <a:bodyPr wrap="square" rtlCol="0" anchor="b">
            <a:spAutoFit/>
          </a:bodyPr>
          <a:lstStyle/>
          <a:p>
            <a:pPr algn="ctr"/>
            <a:r>
              <a:rPr lang="es-ES" sz="2100" b="1" dirty="0" smtClean="0"/>
              <a:t>Diseñar </a:t>
            </a:r>
            <a:r>
              <a:rPr lang="es-ES" sz="2100" b="1" dirty="0"/>
              <a:t>y formular un plan estratégico basado en la metodología del cuadro de mando integral para la Corporación </a:t>
            </a:r>
            <a:r>
              <a:rPr lang="es-ES" sz="2100" b="1" dirty="0" smtClean="0"/>
              <a:t>DFL</a:t>
            </a:r>
            <a:endParaRPr lang="es-ES" sz="2100" b="1" dirty="0"/>
          </a:p>
        </p:txBody>
      </p:sp>
    </p:spTree>
    <p:extLst>
      <p:ext uri="{BB962C8B-B14F-4D97-AF65-F5344CB8AC3E}">
        <p14:creationId xmlns:p14="http://schemas.microsoft.com/office/powerpoint/2010/main" val="4254304025"/>
      </p:ext>
    </p:extLst>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CuadroTexto"/>
          <p:cNvSpPr txBox="1"/>
          <p:nvPr/>
        </p:nvSpPr>
        <p:spPr>
          <a:xfrm>
            <a:off x="611560" y="325105"/>
            <a:ext cx="79208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a:t>El diagnóstico permite tener una visión amplia del medio en el que se desenvuelve la empresa, sobre la cual será posible establecer las mejores estrategias para la organización</a:t>
            </a:r>
          </a:p>
        </p:txBody>
      </p:sp>
      <p:sp>
        <p:nvSpPr>
          <p:cNvPr id="61" name="60 Rectángulo"/>
          <p:cNvSpPr/>
          <p:nvPr/>
        </p:nvSpPr>
        <p:spPr>
          <a:xfrm>
            <a:off x="3563888" y="4869160"/>
            <a:ext cx="2088232" cy="648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solidFill>
                  <a:schemeClr val="tx2">
                    <a:lumMod val="50000"/>
                  </a:schemeClr>
                </a:solidFill>
              </a:rPr>
              <a:t>General Electric</a:t>
            </a:r>
            <a:endParaRPr lang="es-MX" b="1" kern="1200" dirty="0">
              <a:solidFill>
                <a:schemeClr val="tx2">
                  <a:lumMod val="50000"/>
                </a:schemeClr>
              </a:solidFill>
            </a:endParaRPr>
          </a:p>
          <a:p>
            <a:pPr marL="171450" lvl="1" indent="-171450" algn="l" defTabSz="800100">
              <a:lnSpc>
                <a:spcPct val="90000"/>
              </a:lnSpc>
              <a:spcBef>
                <a:spcPct val="0"/>
              </a:spcBef>
              <a:spcAft>
                <a:spcPct val="15000"/>
              </a:spcAft>
              <a:buChar char="••"/>
            </a:pPr>
            <a:r>
              <a:rPr lang="es-MX" sz="1800" b="1" kern="1200" dirty="0" smtClean="0">
                <a:solidFill>
                  <a:schemeClr val="tx2">
                    <a:lumMod val="50000"/>
                  </a:schemeClr>
                </a:solidFill>
              </a:rPr>
              <a:t>PEYEA</a:t>
            </a:r>
            <a:endParaRPr lang="es-MX" sz="1800" b="1" kern="1200" dirty="0">
              <a:solidFill>
                <a:schemeClr val="tx2">
                  <a:lumMod val="50000"/>
                </a:schemeClr>
              </a:solidFill>
            </a:endParaRPr>
          </a:p>
        </p:txBody>
      </p:sp>
      <p:sp>
        <p:nvSpPr>
          <p:cNvPr id="63" name="62 Rectángulo"/>
          <p:cNvSpPr/>
          <p:nvPr/>
        </p:nvSpPr>
        <p:spPr>
          <a:xfrm>
            <a:off x="504056" y="4869160"/>
            <a:ext cx="2627784" cy="72008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lvl="0" algn="ctr" defTabSz="1066800">
              <a:lnSpc>
                <a:spcPct val="90000"/>
              </a:lnSpc>
              <a:spcAft>
                <a:spcPct val="35000"/>
              </a:spcAft>
            </a:pPr>
            <a:r>
              <a:rPr lang="es-MX" sz="1600" b="1" dirty="0" smtClean="0">
                <a:solidFill>
                  <a:schemeClr val="tx1"/>
                </a:solidFill>
              </a:rPr>
              <a:t>Matrices de validación</a:t>
            </a:r>
            <a:endParaRPr lang="es-MX" sz="1600" b="1" dirty="0">
              <a:solidFill>
                <a:schemeClr val="tx1"/>
              </a:solidFill>
            </a:endParaRPr>
          </a:p>
        </p:txBody>
      </p:sp>
      <p:sp>
        <p:nvSpPr>
          <p:cNvPr id="25" name="24 Pentágono"/>
          <p:cNvSpPr/>
          <p:nvPr/>
        </p:nvSpPr>
        <p:spPr>
          <a:xfrm>
            <a:off x="467544" y="1681063"/>
            <a:ext cx="2448272" cy="2304256"/>
          </a:xfrm>
          <a:prstGeom prst="homePlate">
            <a:avLst>
              <a:gd name="adj" fmla="val 13856"/>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600" b="1" dirty="0" smtClean="0">
                <a:solidFill>
                  <a:schemeClr val="tx1"/>
                </a:solidFill>
              </a:rPr>
              <a:t>Análisis Interno</a:t>
            </a:r>
          </a:p>
          <a:p>
            <a:r>
              <a:rPr lang="es-MX" sz="1600" dirty="0" smtClean="0">
                <a:solidFill>
                  <a:schemeClr val="tx1"/>
                </a:solidFill>
              </a:rPr>
              <a:t>- Perfil de capacidad interna </a:t>
            </a:r>
          </a:p>
          <a:p>
            <a:endParaRPr lang="es-MX" sz="1600" dirty="0" smtClean="0">
              <a:solidFill>
                <a:schemeClr val="tx1"/>
              </a:solidFill>
            </a:endParaRPr>
          </a:p>
          <a:p>
            <a:r>
              <a:rPr lang="es-MX" sz="1600" b="1" dirty="0" smtClean="0">
                <a:solidFill>
                  <a:schemeClr val="tx1"/>
                </a:solidFill>
              </a:rPr>
              <a:t>Análisis Externo</a:t>
            </a:r>
          </a:p>
          <a:p>
            <a:pPr lvl="0"/>
            <a:r>
              <a:rPr lang="es-MX" sz="1600" dirty="0" smtClean="0">
                <a:solidFill>
                  <a:schemeClr val="tx1"/>
                </a:solidFill>
              </a:rPr>
              <a:t>- Análisis PESTE</a:t>
            </a:r>
          </a:p>
          <a:p>
            <a:pPr lvl="0"/>
            <a:r>
              <a:rPr lang="es-MX" sz="1600" dirty="0" smtClean="0">
                <a:solidFill>
                  <a:schemeClr val="tx1"/>
                </a:solidFill>
              </a:rPr>
              <a:t>- Cinco fuerzas de </a:t>
            </a:r>
            <a:r>
              <a:rPr lang="es-MX" sz="1600" dirty="0" err="1" smtClean="0">
                <a:solidFill>
                  <a:schemeClr val="tx1"/>
                </a:solidFill>
              </a:rPr>
              <a:t>Porter</a:t>
            </a:r>
            <a:endParaRPr lang="es-MX" sz="1600" dirty="0" smtClean="0">
              <a:solidFill>
                <a:schemeClr val="tx1"/>
              </a:solidFill>
            </a:endParaRPr>
          </a:p>
        </p:txBody>
      </p:sp>
      <p:sp>
        <p:nvSpPr>
          <p:cNvPr id="26" name="25 Cheurón"/>
          <p:cNvSpPr/>
          <p:nvPr/>
        </p:nvSpPr>
        <p:spPr>
          <a:xfrm>
            <a:off x="2915816" y="1681063"/>
            <a:ext cx="2088232" cy="2376264"/>
          </a:xfrm>
          <a:prstGeom prst="chevron">
            <a:avLst>
              <a:gd name="adj" fmla="val 13238"/>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600" b="1" dirty="0" smtClean="0">
                <a:solidFill>
                  <a:schemeClr val="tx1"/>
                </a:solidFill>
              </a:rPr>
              <a:t>Matrices de Ponderación</a:t>
            </a:r>
          </a:p>
          <a:p>
            <a:endParaRPr lang="es-MX" sz="1600" b="1" dirty="0" smtClean="0">
              <a:solidFill>
                <a:schemeClr val="tx1"/>
              </a:solidFill>
            </a:endParaRPr>
          </a:p>
          <a:p>
            <a:pPr>
              <a:buFontTx/>
              <a:buChar char="-"/>
            </a:pPr>
            <a:r>
              <a:rPr lang="es-MX" sz="1600" dirty="0" smtClean="0">
                <a:solidFill>
                  <a:schemeClr val="tx1"/>
                </a:solidFill>
              </a:rPr>
              <a:t> Matriz de impactos</a:t>
            </a:r>
          </a:p>
          <a:p>
            <a:endParaRPr lang="es-MX" sz="1600" dirty="0" smtClean="0">
              <a:solidFill>
                <a:schemeClr val="tx1"/>
              </a:solidFill>
            </a:endParaRPr>
          </a:p>
          <a:p>
            <a:pPr lvl="0">
              <a:buFontTx/>
              <a:buChar char="-"/>
            </a:pPr>
            <a:r>
              <a:rPr lang="es-MX" sz="1600" dirty="0" smtClean="0">
                <a:solidFill>
                  <a:schemeClr val="tx1"/>
                </a:solidFill>
              </a:rPr>
              <a:t> Matriz Holmes</a:t>
            </a:r>
          </a:p>
        </p:txBody>
      </p:sp>
      <p:sp>
        <p:nvSpPr>
          <p:cNvPr id="34" name="33 Cheurón"/>
          <p:cNvSpPr/>
          <p:nvPr/>
        </p:nvSpPr>
        <p:spPr>
          <a:xfrm>
            <a:off x="5004048" y="1681063"/>
            <a:ext cx="1800200" cy="2376264"/>
          </a:xfrm>
          <a:prstGeom prst="chevron">
            <a:avLst>
              <a:gd name="adj" fmla="val 13238"/>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600" b="1" dirty="0" smtClean="0">
                <a:solidFill>
                  <a:schemeClr val="tx1"/>
                </a:solidFill>
              </a:rPr>
              <a:t>Matrices de acción</a:t>
            </a:r>
          </a:p>
          <a:p>
            <a:endParaRPr lang="es-MX" sz="1600" b="1" dirty="0" smtClean="0">
              <a:solidFill>
                <a:schemeClr val="tx1"/>
              </a:solidFill>
            </a:endParaRPr>
          </a:p>
          <a:p>
            <a:endParaRPr lang="es-MX" sz="1600" b="1" dirty="0" smtClean="0">
              <a:solidFill>
                <a:schemeClr val="tx1"/>
              </a:solidFill>
            </a:endParaRPr>
          </a:p>
          <a:p>
            <a:pPr>
              <a:buFontTx/>
              <a:buChar char="-"/>
            </a:pPr>
            <a:r>
              <a:rPr lang="es-MX" sz="1600" dirty="0" smtClean="0">
                <a:solidFill>
                  <a:schemeClr val="tx1"/>
                </a:solidFill>
              </a:rPr>
              <a:t> Matriz de impacto cruzado</a:t>
            </a:r>
          </a:p>
        </p:txBody>
      </p:sp>
      <p:sp>
        <p:nvSpPr>
          <p:cNvPr id="36" name="35 Cheurón"/>
          <p:cNvSpPr/>
          <p:nvPr/>
        </p:nvSpPr>
        <p:spPr>
          <a:xfrm>
            <a:off x="6804248" y="1681063"/>
            <a:ext cx="1872208" cy="2376264"/>
          </a:xfrm>
          <a:prstGeom prst="chevron">
            <a:avLst>
              <a:gd name="adj" fmla="val 10312"/>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600" b="1" dirty="0" smtClean="0">
              <a:solidFill>
                <a:schemeClr val="tx1"/>
              </a:solidFill>
            </a:endParaRPr>
          </a:p>
          <a:p>
            <a:endParaRPr lang="es-MX" sz="1600" b="1" dirty="0" smtClean="0">
              <a:solidFill>
                <a:schemeClr val="tx1"/>
              </a:solidFill>
            </a:endParaRPr>
          </a:p>
          <a:p>
            <a:endParaRPr lang="es-MX" sz="1600" b="1" dirty="0" smtClean="0">
              <a:solidFill>
                <a:schemeClr val="tx1"/>
              </a:solidFill>
            </a:endParaRPr>
          </a:p>
          <a:p>
            <a:r>
              <a:rPr lang="es-MX" sz="1600" b="1" dirty="0" smtClean="0">
                <a:solidFill>
                  <a:schemeClr val="tx1"/>
                </a:solidFill>
              </a:rPr>
              <a:t>Matriz FODA </a:t>
            </a:r>
            <a:r>
              <a:rPr lang="es-MX" sz="1600" dirty="0" smtClean="0">
                <a:solidFill>
                  <a:schemeClr val="tx1"/>
                </a:solidFill>
              </a:rPr>
              <a:t>(definición de iniciativas)</a:t>
            </a:r>
          </a:p>
        </p:txBody>
      </p:sp>
      <p:sp>
        <p:nvSpPr>
          <p:cNvPr id="37" name="36 Rectángulo"/>
          <p:cNvSpPr/>
          <p:nvPr/>
        </p:nvSpPr>
        <p:spPr>
          <a:xfrm>
            <a:off x="5868144" y="4956759"/>
            <a:ext cx="1728192" cy="632481"/>
          </a:xfrm>
          <a:prstGeom prst="rect">
            <a:avLst/>
          </a:prstGeom>
        </p:spPr>
        <p:txBody>
          <a:bodyPr wrap="square">
            <a:spAutoFit/>
          </a:bodyPr>
          <a:lstStyle/>
          <a:p>
            <a:pPr marL="171450" lvl="1" indent="-171450" defTabSz="800100">
              <a:lnSpc>
                <a:spcPct val="90000"/>
              </a:lnSpc>
              <a:spcAft>
                <a:spcPct val="15000"/>
              </a:spcAft>
              <a:buChar char="••"/>
            </a:pPr>
            <a:r>
              <a:rPr lang="es-MX" b="1" dirty="0" smtClean="0">
                <a:solidFill>
                  <a:schemeClr val="tx2">
                    <a:lumMod val="50000"/>
                  </a:schemeClr>
                </a:solidFill>
              </a:rPr>
              <a:t>Matriz EFE</a:t>
            </a:r>
          </a:p>
          <a:p>
            <a:pPr marL="171450" lvl="1" indent="-171450" defTabSz="800100">
              <a:lnSpc>
                <a:spcPct val="90000"/>
              </a:lnSpc>
              <a:spcAft>
                <a:spcPct val="15000"/>
              </a:spcAft>
              <a:buChar char="••"/>
            </a:pPr>
            <a:r>
              <a:rPr lang="es-MX" b="1" dirty="0" smtClean="0">
                <a:solidFill>
                  <a:schemeClr val="tx2">
                    <a:lumMod val="50000"/>
                  </a:schemeClr>
                </a:solidFill>
              </a:rPr>
              <a:t>Matriz EFI</a:t>
            </a:r>
            <a:endParaRPr lang="es-MX" b="1" dirty="0">
              <a:solidFill>
                <a:schemeClr val="tx2">
                  <a:lumMod val="50000"/>
                </a:schemeClr>
              </a:solidFill>
            </a:endParaRPr>
          </a:p>
        </p:txBody>
      </p:sp>
      <p:sp>
        <p:nvSpPr>
          <p:cNvPr id="38" name="37 CuadroTexto"/>
          <p:cNvSpPr txBox="1"/>
          <p:nvPr/>
        </p:nvSpPr>
        <p:spPr>
          <a:xfrm>
            <a:off x="539552" y="4129335"/>
            <a:ext cx="2233436" cy="307777"/>
          </a:xfrm>
          <a:prstGeom prst="rect">
            <a:avLst/>
          </a:prstGeom>
          <a:noFill/>
        </p:spPr>
        <p:txBody>
          <a:bodyPr wrap="square" rtlCol="0">
            <a:spAutoFit/>
          </a:bodyPr>
          <a:lstStyle/>
          <a:p>
            <a:r>
              <a:rPr lang="es-MX" sz="1400" b="1" dirty="0" smtClean="0"/>
              <a:t>F= 13; D=17; A=25; O=27</a:t>
            </a:r>
            <a:endParaRPr lang="es-MX" sz="1400" b="1" dirty="0"/>
          </a:p>
        </p:txBody>
      </p:sp>
      <p:sp>
        <p:nvSpPr>
          <p:cNvPr id="39" name="38 CuadroTexto"/>
          <p:cNvSpPr txBox="1"/>
          <p:nvPr/>
        </p:nvSpPr>
        <p:spPr>
          <a:xfrm>
            <a:off x="2843808" y="4129335"/>
            <a:ext cx="2032756" cy="307777"/>
          </a:xfrm>
          <a:prstGeom prst="rect">
            <a:avLst/>
          </a:prstGeom>
          <a:noFill/>
        </p:spPr>
        <p:txBody>
          <a:bodyPr wrap="square" rtlCol="0">
            <a:spAutoFit/>
          </a:bodyPr>
          <a:lstStyle>
            <a:defPPr>
              <a:defRPr lang="en-US"/>
            </a:defPPr>
            <a:lvl1pPr>
              <a:defRPr sz="1400"/>
            </a:lvl1pPr>
          </a:lstStyle>
          <a:p>
            <a:r>
              <a:rPr lang="es-MX" b="1" dirty="0"/>
              <a:t>F= 8; D=12; A=17; O=18</a:t>
            </a:r>
          </a:p>
        </p:txBody>
      </p:sp>
      <p:sp>
        <p:nvSpPr>
          <p:cNvPr id="40" name="39 CuadroTexto"/>
          <p:cNvSpPr txBox="1"/>
          <p:nvPr/>
        </p:nvSpPr>
        <p:spPr>
          <a:xfrm>
            <a:off x="4932040" y="4129335"/>
            <a:ext cx="1944216" cy="307777"/>
          </a:xfrm>
          <a:prstGeom prst="rect">
            <a:avLst/>
          </a:prstGeom>
          <a:noFill/>
        </p:spPr>
        <p:txBody>
          <a:bodyPr wrap="square" rtlCol="0">
            <a:spAutoFit/>
          </a:bodyPr>
          <a:lstStyle>
            <a:defPPr>
              <a:defRPr lang="en-US"/>
            </a:defPPr>
            <a:lvl1pPr>
              <a:defRPr sz="1400"/>
            </a:lvl1pPr>
          </a:lstStyle>
          <a:p>
            <a:r>
              <a:rPr lang="es-MX" b="1" dirty="0"/>
              <a:t>F= 6; D=7; A=9; O=10</a:t>
            </a:r>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5</a:t>
            </a:fld>
            <a:endParaRPr lang="es-EC" dirty="0"/>
          </a:p>
        </p:txBody>
      </p:sp>
      <p:sp>
        <p:nvSpPr>
          <p:cNvPr id="43" name="42 CuadroTexto"/>
          <p:cNvSpPr txBox="1"/>
          <p:nvPr/>
        </p:nvSpPr>
        <p:spPr>
          <a:xfrm>
            <a:off x="4579513" y="6392361"/>
            <a:ext cx="2296743" cy="276999"/>
          </a:xfrm>
          <a:prstGeom prst="rect">
            <a:avLst/>
          </a:prstGeom>
          <a:noFill/>
        </p:spPr>
        <p:txBody>
          <a:bodyPr wrap="square" rtlCol="0">
            <a:spAutoFit/>
          </a:bodyPr>
          <a:lstStyle/>
          <a:p>
            <a:r>
              <a:rPr lang="es-EC" sz="1200" dirty="0" smtClean="0">
                <a:solidFill>
                  <a:srgbClr val="2C4C72"/>
                </a:solidFill>
              </a:rPr>
              <a:t>DIAGNÓSTICO ESTRATÉGICO</a:t>
            </a:r>
            <a:endParaRPr lang="es-ES" sz="1200" dirty="0" smtClean="0">
              <a:solidFill>
                <a:srgbClr val="2C4C72"/>
              </a:solidFill>
            </a:endParaRPr>
          </a:p>
        </p:txBody>
      </p:sp>
      <p:cxnSp>
        <p:nvCxnSpPr>
          <p:cNvPr id="45" name="20 Forma"/>
          <p:cNvCxnSpPr/>
          <p:nvPr/>
        </p:nvCxnSpPr>
        <p:spPr>
          <a:xfrm rot="16200000" flipH="1">
            <a:off x="4330452"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46" name="45 Grupo"/>
          <p:cNvGrpSpPr/>
          <p:nvPr/>
        </p:nvGrpSpPr>
        <p:grpSpPr>
          <a:xfrm>
            <a:off x="2590547" y="5923837"/>
            <a:ext cx="3934034" cy="338555"/>
            <a:chOff x="2214547" y="6233718"/>
            <a:chExt cx="3934034" cy="338555"/>
          </a:xfrm>
        </p:grpSpPr>
        <p:grpSp>
          <p:nvGrpSpPr>
            <p:cNvPr id="52" name="51 Grupo"/>
            <p:cNvGrpSpPr/>
            <p:nvPr/>
          </p:nvGrpSpPr>
          <p:grpSpPr>
            <a:xfrm rot="16200000">
              <a:off x="4038687" y="4462380"/>
              <a:ext cx="285753" cy="3934034"/>
              <a:chOff x="214283" y="2071676"/>
              <a:chExt cx="285753" cy="3934034"/>
            </a:xfrm>
          </p:grpSpPr>
          <p:sp>
            <p:nvSpPr>
              <p:cNvPr id="57" name="56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8" name="57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59" name="58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60" name="59 Elipse"/>
              <p:cNvSpPr/>
              <p:nvPr/>
            </p:nvSpPr>
            <p:spPr>
              <a:xfrm>
                <a:off x="214283" y="364331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sp>
            <p:nvSpPr>
              <p:cNvPr id="62" name="61 Elipse"/>
              <p:cNvSpPr/>
              <p:nvPr/>
            </p:nvSpPr>
            <p:spPr>
              <a:xfrm>
                <a:off x="214283" y="4357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53" name="52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54" name="53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55" name="54 CuadroTexto"/>
            <p:cNvSpPr txBox="1"/>
            <p:nvPr/>
          </p:nvSpPr>
          <p:spPr>
            <a:xfrm>
              <a:off x="3763952" y="6233718"/>
              <a:ext cx="284052" cy="338554"/>
            </a:xfrm>
            <a:prstGeom prst="rect">
              <a:avLst/>
            </a:prstGeom>
            <a:noFill/>
          </p:spPr>
          <p:txBody>
            <a:bodyPr wrap="none" rtlCol="0">
              <a:spAutoFit/>
            </a:bodyPr>
            <a:lstStyle/>
            <a:p>
              <a:r>
                <a:rPr lang="es-EC" sz="1600" b="1" dirty="0" smtClean="0">
                  <a:solidFill>
                    <a:schemeClr val="bg1"/>
                  </a:solidFill>
                </a:rPr>
                <a:t>3</a:t>
              </a:r>
              <a:endParaRPr lang="es-ES" sz="1600" b="1" dirty="0">
                <a:solidFill>
                  <a:schemeClr val="bg1"/>
                </a:solidFill>
              </a:endParaRPr>
            </a:p>
          </p:txBody>
        </p:sp>
        <p:sp>
          <p:nvSpPr>
            <p:cNvPr id="56" name="55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64" name="63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5" name="64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6" name="65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67" name="66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spTree>
    <p:extLst>
      <p:ext uri="{BB962C8B-B14F-4D97-AF65-F5344CB8AC3E}">
        <p14:creationId xmlns:p14="http://schemas.microsoft.com/office/powerpoint/2010/main" val="3656868298"/>
      </p:ext>
    </p:extLst>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CuadroTexto"/>
          <p:cNvSpPr txBox="1"/>
          <p:nvPr/>
        </p:nvSpPr>
        <p:spPr>
          <a:xfrm>
            <a:off x="611560" y="258901"/>
            <a:ext cx="79208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sz="2800" dirty="0" smtClean="0"/>
              <a:t>Factores Relevantes</a:t>
            </a:r>
            <a:endParaRPr lang="es-ES" sz="2800" dirty="0"/>
          </a:p>
        </p:txBody>
      </p:sp>
      <p:grpSp>
        <p:nvGrpSpPr>
          <p:cNvPr id="52" name="51 Grupo"/>
          <p:cNvGrpSpPr/>
          <p:nvPr/>
        </p:nvGrpSpPr>
        <p:grpSpPr>
          <a:xfrm>
            <a:off x="0" y="966787"/>
            <a:ext cx="9003134" cy="4906469"/>
            <a:chOff x="0" y="1484784"/>
            <a:chExt cx="9003134" cy="4333390"/>
          </a:xfrm>
        </p:grpSpPr>
        <p:sp>
          <p:nvSpPr>
            <p:cNvPr id="53" name="52 Forma libre"/>
            <p:cNvSpPr/>
            <p:nvPr/>
          </p:nvSpPr>
          <p:spPr>
            <a:xfrm>
              <a:off x="4899134" y="3714673"/>
              <a:ext cx="4104000" cy="2058055"/>
            </a:xfrm>
            <a:custGeom>
              <a:avLst/>
              <a:gdLst>
                <a:gd name="connsiteX0" fmla="*/ 0 w 2004564"/>
                <a:gd name="connsiteY0" fmla="*/ 129850 h 1298503"/>
                <a:gd name="connsiteX1" fmla="*/ 38032 w 2004564"/>
                <a:gd name="connsiteY1" fmla="*/ 38032 h 1298503"/>
                <a:gd name="connsiteX2" fmla="*/ 129850 w 2004564"/>
                <a:gd name="connsiteY2" fmla="*/ 0 h 1298503"/>
                <a:gd name="connsiteX3" fmla="*/ 1874714 w 2004564"/>
                <a:gd name="connsiteY3" fmla="*/ 0 h 1298503"/>
                <a:gd name="connsiteX4" fmla="*/ 1966532 w 2004564"/>
                <a:gd name="connsiteY4" fmla="*/ 38032 h 1298503"/>
                <a:gd name="connsiteX5" fmla="*/ 2004564 w 2004564"/>
                <a:gd name="connsiteY5" fmla="*/ 129850 h 1298503"/>
                <a:gd name="connsiteX6" fmla="*/ 2004564 w 2004564"/>
                <a:gd name="connsiteY6" fmla="*/ 1168653 h 1298503"/>
                <a:gd name="connsiteX7" fmla="*/ 1966532 w 2004564"/>
                <a:gd name="connsiteY7" fmla="*/ 1260471 h 1298503"/>
                <a:gd name="connsiteX8" fmla="*/ 1874714 w 2004564"/>
                <a:gd name="connsiteY8" fmla="*/ 1298503 h 1298503"/>
                <a:gd name="connsiteX9" fmla="*/ 129850 w 2004564"/>
                <a:gd name="connsiteY9" fmla="*/ 1298503 h 1298503"/>
                <a:gd name="connsiteX10" fmla="*/ 38032 w 2004564"/>
                <a:gd name="connsiteY10" fmla="*/ 1260471 h 1298503"/>
                <a:gd name="connsiteX11" fmla="*/ 0 w 2004564"/>
                <a:gd name="connsiteY11" fmla="*/ 1168653 h 1298503"/>
                <a:gd name="connsiteX12" fmla="*/ 0 w 2004564"/>
                <a:gd name="connsiteY12" fmla="*/ 129850 h 12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564" h="1298503">
                  <a:moveTo>
                    <a:pt x="0" y="129850"/>
                  </a:moveTo>
                  <a:cubicBezTo>
                    <a:pt x="0" y="95412"/>
                    <a:pt x="13681" y="62384"/>
                    <a:pt x="38032" y="38032"/>
                  </a:cubicBezTo>
                  <a:cubicBezTo>
                    <a:pt x="62384" y="13680"/>
                    <a:pt x="95412" y="0"/>
                    <a:pt x="129850" y="0"/>
                  </a:cubicBezTo>
                  <a:lnTo>
                    <a:pt x="1874714" y="0"/>
                  </a:lnTo>
                  <a:cubicBezTo>
                    <a:pt x="1909152" y="0"/>
                    <a:pt x="1942180" y="13681"/>
                    <a:pt x="1966532" y="38032"/>
                  </a:cubicBezTo>
                  <a:cubicBezTo>
                    <a:pt x="1990884" y="62384"/>
                    <a:pt x="2004564" y="95412"/>
                    <a:pt x="2004564" y="129850"/>
                  </a:cubicBezTo>
                  <a:lnTo>
                    <a:pt x="2004564" y="1168653"/>
                  </a:lnTo>
                  <a:cubicBezTo>
                    <a:pt x="2004564" y="1203091"/>
                    <a:pt x="1990883" y="1236119"/>
                    <a:pt x="1966532" y="1260471"/>
                  </a:cubicBezTo>
                  <a:cubicBezTo>
                    <a:pt x="1942180" y="1284823"/>
                    <a:pt x="1909153" y="1298503"/>
                    <a:pt x="1874714" y="1298503"/>
                  </a:cubicBezTo>
                  <a:lnTo>
                    <a:pt x="129850" y="1298503"/>
                  </a:lnTo>
                  <a:cubicBezTo>
                    <a:pt x="95412" y="1298503"/>
                    <a:pt x="62384" y="1284822"/>
                    <a:pt x="38032" y="1260471"/>
                  </a:cubicBezTo>
                  <a:cubicBezTo>
                    <a:pt x="13680" y="1236119"/>
                    <a:pt x="0" y="1203091"/>
                    <a:pt x="0" y="1168653"/>
                  </a:cubicBezTo>
                  <a:lnTo>
                    <a:pt x="0" y="12985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4193" tIns="467450" rIns="142825" bIns="142824" numCol="1" spcCol="1270" anchor="t" anchorCtr="0">
              <a:noAutofit/>
            </a:bodyPr>
            <a:lstStyle/>
            <a:p>
              <a:pPr marL="0" lvl="1" defTabSz="0">
                <a:lnSpc>
                  <a:spcPct val="90000"/>
                </a:lnSpc>
                <a:spcBef>
                  <a:spcPct val="0"/>
                </a:spcBef>
                <a:spcAft>
                  <a:spcPct val="15000"/>
                </a:spcAft>
              </a:pPr>
              <a:r>
                <a:rPr lang="es-MX" sz="1500" b="1" dirty="0"/>
                <a:t>	</a:t>
              </a:r>
              <a:r>
                <a:rPr lang="es-MX" sz="1500" b="1" dirty="0" smtClean="0"/>
                <a:t>   						              Dificultad para crédito</a:t>
              </a:r>
            </a:p>
            <a:p>
              <a:pPr marL="0" lvl="1" defTabSz="0">
                <a:lnSpc>
                  <a:spcPct val="90000"/>
                </a:lnSpc>
                <a:spcBef>
                  <a:spcPct val="0"/>
                </a:spcBef>
                <a:spcAft>
                  <a:spcPct val="15000"/>
                </a:spcAft>
              </a:pPr>
              <a:r>
                <a:rPr lang="es-MX" sz="1500" b="1" dirty="0" smtClean="0"/>
                <a:t>	</a:t>
              </a:r>
            </a:p>
            <a:p>
              <a:pPr marL="0" lvl="1" defTabSz="0">
                <a:lnSpc>
                  <a:spcPct val="90000"/>
                </a:lnSpc>
                <a:spcBef>
                  <a:spcPct val="0"/>
                </a:spcBef>
                <a:spcAft>
                  <a:spcPct val="15000"/>
                </a:spcAft>
              </a:pPr>
              <a:r>
                <a:rPr lang="es-MX" sz="1500" b="1" dirty="0"/>
                <a:t>	</a:t>
              </a:r>
              <a:r>
                <a:rPr lang="es-MX" sz="1500" b="1" dirty="0" smtClean="0"/>
                <a:t>	                 Calidad del SL</a:t>
              </a:r>
            </a:p>
            <a:p>
              <a:pPr marL="0" lvl="1" defTabSz="0">
                <a:lnSpc>
                  <a:spcPct val="90000"/>
                </a:lnSpc>
                <a:spcBef>
                  <a:spcPct val="0"/>
                </a:spcBef>
                <a:spcAft>
                  <a:spcPct val="15000"/>
                </a:spcAft>
              </a:pPr>
              <a:endParaRPr lang="es-MX" sz="1500" b="1" dirty="0"/>
            </a:p>
            <a:p>
              <a:pPr marL="0" lvl="1" defTabSz="0">
                <a:lnSpc>
                  <a:spcPct val="90000"/>
                </a:lnSpc>
                <a:spcBef>
                  <a:spcPct val="0"/>
                </a:spcBef>
                <a:spcAft>
                  <a:spcPct val="15000"/>
                </a:spcAft>
              </a:pPr>
              <a:r>
                <a:rPr lang="es-MX" sz="1500" b="1" dirty="0" smtClean="0"/>
                <a:t>			                 Mercado atractivo</a:t>
              </a:r>
            </a:p>
            <a:p>
              <a:pPr marL="0" lvl="1" defTabSz="0">
                <a:lnSpc>
                  <a:spcPct val="90000"/>
                </a:lnSpc>
                <a:spcBef>
                  <a:spcPct val="0"/>
                </a:spcBef>
                <a:spcAft>
                  <a:spcPct val="15000"/>
                </a:spcAft>
              </a:pPr>
              <a:endParaRPr lang="es-MX" sz="1500" b="1" dirty="0"/>
            </a:p>
            <a:p>
              <a:pPr marL="0" lvl="1" defTabSz="0">
                <a:lnSpc>
                  <a:spcPct val="90000"/>
                </a:lnSpc>
                <a:spcBef>
                  <a:spcPct val="0"/>
                </a:spcBef>
                <a:spcAft>
                  <a:spcPct val="15000"/>
                </a:spcAft>
              </a:pPr>
              <a:r>
                <a:rPr lang="es-MX" sz="1500" b="1" dirty="0" smtClean="0"/>
                <a:t>	                 Experiencia  de la competencia</a:t>
              </a:r>
              <a:endParaRPr lang="es-MX" sz="1500" b="1" kern="1200" dirty="0" smtClean="0"/>
            </a:p>
            <a:p>
              <a:pPr marL="228600" lvl="1" indent="-228600" defTabSz="0">
                <a:lnSpc>
                  <a:spcPct val="90000"/>
                </a:lnSpc>
                <a:spcBef>
                  <a:spcPct val="0"/>
                </a:spcBef>
                <a:spcAft>
                  <a:spcPct val="15000"/>
                </a:spcAft>
                <a:buChar char="••"/>
              </a:pPr>
              <a:endParaRPr lang="es-MX" sz="1500" b="1" kern="1200" dirty="0" smtClean="0"/>
            </a:p>
            <a:p>
              <a:pPr marL="228600" lvl="1" indent="-228600" defTabSz="0">
                <a:lnSpc>
                  <a:spcPct val="90000"/>
                </a:lnSpc>
                <a:spcBef>
                  <a:spcPct val="0"/>
                </a:spcBef>
                <a:spcAft>
                  <a:spcPct val="15000"/>
                </a:spcAft>
                <a:buChar char="••"/>
              </a:pPr>
              <a:endParaRPr lang="es-MX" sz="1500" b="1" kern="1200" dirty="0"/>
            </a:p>
          </p:txBody>
        </p:sp>
        <p:sp>
          <p:nvSpPr>
            <p:cNvPr id="54" name="53 Forma libre"/>
            <p:cNvSpPr/>
            <p:nvPr/>
          </p:nvSpPr>
          <p:spPr>
            <a:xfrm>
              <a:off x="35496" y="3573016"/>
              <a:ext cx="4371356" cy="2245158"/>
            </a:xfrm>
            <a:custGeom>
              <a:avLst/>
              <a:gdLst>
                <a:gd name="connsiteX0" fmla="*/ 0 w 2004564"/>
                <a:gd name="connsiteY0" fmla="*/ 129850 h 1298503"/>
                <a:gd name="connsiteX1" fmla="*/ 38032 w 2004564"/>
                <a:gd name="connsiteY1" fmla="*/ 38032 h 1298503"/>
                <a:gd name="connsiteX2" fmla="*/ 129850 w 2004564"/>
                <a:gd name="connsiteY2" fmla="*/ 0 h 1298503"/>
                <a:gd name="connsiteX3" fmla="*/ 1874714 w 2004564"/>
                <a:gd name="connsiteY3" fmla="*/ 0 h 1298503"/>
                <a:gd name="connsiteX4" fmla="*/ 1966532 w 2004564"/>
                <a:gd name="connsiteY4" fmla="*/ 38032 h 1298503"/>
                <a:gd name="connsiteX5" fmla="*/ 2004564 w 2004564"/>
                <a:gd name="connsiteY5" fmla="*/ 129850 h 1298503"/>
                <a:gd name="connsiteX6" fmla="*/ 2004564 w 2004564"/>
                <a:gd name="connsiteY6" fmla="*/ 1168653 h 1298503"/>
                <a:gd name="connsiteX7" fmla="*/ 1966532 w 2004564"/>
                <a:gd name="connsiteY7" fmla="*/ 1260471 h 1298503"/>
                <a:gd name="connsiteX8" fmla="*/ 1874714 w 2004564"/>
                <a:gd name="connsiteY8" fmla="*/ 1298503 h 1298503"/>
                <a:gd name="connsiteX9" fmla="*/ 129850 w 2004564"/>
                <a:gd name="connsiteY9" fmla="*/ 1298503 h 1298503"/>
                <a:gd name="connsiteX10" fmla="*/ 38032 w 2004564"/>
                <a:gd name="connsiteY10" fmla="*/ 1260471 h 1298503"/>
                <a:gd name="connsiteX11" fmla="*/ 0 w 2004564"/>
                <a:gd name="connsiteY11" fmla="*/ 1168653 h 1298503"/>
                <a:gd name="connsiteX12" fmla="*/ 0 w 2004564"/>
                <a:gd name="connsiteY12" fmla="*/ 129850 h 12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564" h="1298503">
                  <a:moveTo>
                    <a:pt x="0" y="129850"/>
                  </a:moveTo>
                  <a:cubicBezTo>
                    <a:pt x="0" y="95412"/>
                    <a:pt x="13681" y="62384"/>
                    <a:pt x="38032" y="38032"/>
                  </a:cubicBezTo>
                  <a:cubicBezTo>
                    <a:pt x="62384" y="13680"/>
                    <a:pt x="95412" y="0"/>
                    <a:pt x="129850" y="0"/>
                  </a:cubicBezTo>
                  <a:lnTo>
                    <a:pt x="1874714" y="0"/>
                  </a:lnTo>
                  <a:cubicBezTo>
                    <a:pt x="1909152" y="0"/>
                    <a:pt x="1942180" y="13681"/>
                    <a:pt x="1966532" y="38032"/>
                  </a:cubicBezTo>
                  <a:cubicBezTo>
                    <a:pt x="1990884" y="62384"/>
                    <a:pt x="2004564" y="95412"/>
                    <a:pt x="2004564" y="129850"/>
                  </a:cubicBezTo>
                  <a:lnTo>
                    <a:pt x="2004564" y="1168653"/>
                  </a:lnTo>
                  <a:cubicBezTo>
                    <a:pt x="2004564" y="1203091"/>
                    <a:pt x="1990883" y="1236119"/>
                    <a:pt x="1966532" y="1260471"/>
                  </a:cubicBezTo>
                  <a:cubicBezTo>
                    <a:pt x="1942180" y="1284823"/>
                    <a:pt x="1909153" y="1298503"/>
                    <a:pt x="1874714" y="1298503"/>
                  </a:cubicBezTo>
                  <a:lnTo>
                    <a:pt x="129850" y="1298503"/>
                  </a:lnTo>
                  <a:cubicBezTo>
                    <a:pt x="95412" y="1298503"/>
                    <a:pt x="62384" y="1284822"/>
                    <a:pt x="38032" y="1260471"/>
                  </a:cubicBezTo>
                  <a:cubicBezTo>
                    <a:pt x="13680" y="1236119"/>
                    <a:pt x="0" y="1203091"/>
                    <a:pt x="0" y="1168653"/>
                  </a:cubicBezTo>
                  <a:lnTo>
                    <a:pt x="0" y="12985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27" tIns="204327" rIns="1079356" bIns="535130" numCol="1" spcCol="1270" anchor="t" anchorCtr="0">
              <a:noAutofit/>
            </a:bodyPr>
            <a:lstStyle/>
            <a:p>
              <a:pPr marL="0" lvl="1" defTabSz="1600200">
                <a:lnSpc>
                  <a:spcPct val="90000"/>
                </a:lnSpc>
                <a:spcAft>
                  <a:spcPct val="15000"/>
                </a:spcAft>
              </a:pPr>
              <a:r>
                <a:rPr lang="es-MX" sz="1500" b="1" dirty="0" smtClean="0"/>
                <a:t>        No existe planificación</a:t>
              </a:r>
            </a:p>
            <a:p>
              <a:pPr marL="0" lvl="1" defTabSz="1600200">
                <a:lnSpc>
                  <a:spcPct val="90000"/>
                </a:lnSpc>
                <a:spcAft>
                  <a:spcPct val="15000"/>
                </a:spcAft>
              </a:pPr>
              <a:endParaRPr lang="es-MX" sz="1500" b="1" dirty="0"/>
            </a:p>
            <a:p>
              <a:pPr marL="0" lvl="1" defTabSz="1600200">
                <a:lnSpc>
                  <a:spcPct val="90000"/>
                </a:lnSpc>
                <a:spcAft>
                  <a:spcPct val="15000"/>
                </a:spcAft>
              </a:pPr>
              <a:r>
                <a:rPr lang="es-MX" sz="1500" b="1" dirty="0" smtClean="0"/>
                <a:t>        Control del cierre de proyectos</a:t>
              </a:r>
            </a:p>
            <a:p>
              <a:pPr marL="0" lvl="1" defTabSz="1600200">
                <a:lnSpc>
                  <a:spcPct val="90000"/>
                </a:lnSpc>
                <a:spcAft>
                  <a:spcPct val="15000"/>
                </a:spcAft>
              </a:pPr>
              <a:endParaRPr lang="es-MX" sz="1500" b="1" dirty="0"/>
            </a:p>
            <a:p>
              <a:pPr marL="0" lvl="1" defTabSz="1600200">
                <a:lnSpc>
                  <a:spcPct val="90000"/>
                </a:lnSpc>
                <a:spcAft>
                  <a:spcPct val="15000"/>
                </a:spcAft>
              </a:pPr>
              <a:r>
                <a:rPr lang="es-MX" sz="1500" b="1" dirty="0" smtClean="0"/>
                <a:t>        Procesos y Mejora Continua </a:t>
              </a:r>
              <a:endParaRPr lang="es-MX" sz="1500" b="1" dirty="0"/>
            </a:p>
            <a:p>
              <a:pPr marL="0" lvl="1" defTabSz="1600200">
                <a:lnSpc>
                  <a:spcPct val="90000"/>
                </a:lnSpc>
                <a:spcAft>
                  <a:spcPct val="15000"/>
                </a:spcAft>
              </a:pPr>
              <a:endParaRPr lang="es-MX" sz="1500" b="1" dirty="0" smtClean="0"/>
            </a:p>
            <a:p>
              <a:pPr marL="0" lvl="1" defTabSz="1600200">
                <a:lnSpc>
                  <a:spcPct val="90000"/>
                </a:lnSpc>
                <a:spcAft>
                  <a:spcPct val="15000"/>
                </a:spcAft>
              </a:pPr>
              <a:r>
                <a:rPr lang="es-MX" sz="1500" b="1" dirty="0"/>
                <a:t> </a:t>
              </a:r>
              <a:r>
                <a:rPr lang="es-MX" sz="1500" b="1" dirty="0" smtClean="0"/>
                <a:t>       Dependencia de un producto</a:t>
              </a:r>
            </a:p>
            <a:p>
              <a:pPr marL="0" lvl="1" defTabSz="1600200">
                <a:lnSpc>
                  <a:spcPct val="90000"/>
                </a:lnSpc>
                <a:spcAft>
                  <a:spcPct val="15000"/>
                </a:spcAft>
              </a:pPr>
              <a:r>
                <a:rPr lang="es-MX" sz="1500" b="1" dirty="0"/>
                <a:t> </a:t>
              </a:r>
              <a:r>
                <a:rPr lang="es-MX" sz="1500" b="1" dirty="0" smtClean="0"/>
                <a:t>  </a:t>
              </a:r>
            </a:p>
            <a:p>
              <a:pPr marL="0" lvl="1" defTabSz="1600200">
                <a:lnSpc>
                  <a:spcPct val="90000"/>
                </a:lnSpc>
                <a:spcAft>
                  <a:spcPct val="15000"/>
                </a:spcAft>
              </a:pPr>
              <a:r>
                <a:rPr lang="es-MX" sz="1500" b="1" dirty="0"/>
                <a:t> </a:t>
              </a:r>
              <a:r>
                <a:rPr lang="es-MX" sz="1500" b="1" dirty="0" smtClean="0"/>
                <a:t>       Formas de pago</a:t>
              </a:r>
            </a:p>
            <a:p>
              <a:pPr marL="0" lvl="1" defTabSz="1600200">
                <a:lnSpc>
                  <a:spcPct val="90000"/>
                </a:lnSpc>
                <a:spcAft>
                  <a:spcPct val="15000"/>
                </a:spcAft>
              </a:pPr>
              <a:endParaRPr lang="es-MX" sz="1500" b="1" dirty="0" smtClean="0"/>
            </a:p>
          </p:txBody>
        </p:sp>
        <p:sp>
          <p:nvSpPr>
            <p:cNvPr id="55" name="54 Forma libre"/>
            <p:cNvSpPr/>
            <p:nvPr/>
          </p:nvSpPr>
          <p:spPr>
            <a:xfrm>
              <a:off x="4788024" y="1484784"/>
              <a:ext cx="4164804" cy="1800200"/>
            </a:xfrm>
            <a:custGeom>
              <a:avLst/>
              <a:gdLst>
                <a:gd name="connsiteX0" fmla="*/ 0 w 2004564"/>
                <a:gd name="connsiteY0" fmla="*/ 129850 h 1298503"/>
                <a:gd name="connsiteX1" fmla="*/ 38032 w 2004564"/>
                <a:gd name="connsiteY1" fmla="*/ 38032 h 1298503"/>
                <a:gd name="connsiteX2" fmla="*/ 129850 w 2004564"/>
                <a:gd name="connsiteY2" fmla="*/ 0 h 1298503"/>
                <a:gd name="connsiteX3" fmla="*/ 1874714 w 2004564"/>
                <a:gd name="connsiteY3" fmla="*/ 0 h 1298503"/>
                <a:gd name="connsiteX4" fmla="*/ 1966532 w 2004564"/>
                <a:gd name="connsiteY4" fmla="*/ 38032 h 1298503"/>
                <a:gd name="connsiteX5" fmla="*/ 2004564 w 2004564"/>
                <a:gd name="connsiteY5" fmla="*/ 129850 h 1298503"/>
                <a:gd name="connsiteX6" fmla="*/ 2004564 w 2004564"/>
                <a:gd name="connsiteY6" fmla="*/ 1168653 h 1298503"/>
                <a:gd name="connsiteX7" fmla="*/ 1966532 w 2004564"/>
                <a:gd name="connsiteY7" fmla="*/ 1260471 h 1298503"/>
                <a:gd name="connsiteX8" fmla="*/ 1874714 w 2004564"/>
                <a:gd name="connsiteY8" fmla="*/ 1298503 h 1298503"/>
                <a:gd name="connsiteX9" fmla="*/ 129850 w 2004564"/>
                <a:gd name="connsiteY9" fmla="*/ 1298503 h 1298503"/>
                <a:gd name="connsiteX10" fmla="*/ 38032 w 2004564"/>
                <a:gd name="connsiteY10" fmla="*/ 1260471 h 1298503"/>
                <a:gd name="connsiteX11" fmla="*/ 0 w 2004564"/>
                <a:gd name="connsiteY11" fmla="*/ 1168653 h 1298503"/>
                <a:gd name="connsiteX12" fmla="*/ 0 w 2004564"/>
                <a:gd name="connsiteY12" fmla="*/ 129850 h 12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564" h="1298503">
                  <a:moveTo>
                    <a:pt x="0" y="129850"/>
                  </a:moveTo>
                  <a:cubicBezTo>
                    <a:pt x="0" y="95412"/>
                    <a:pt x="13681" y="62384"/>
                    <a:pt x="38032" y="38032"/>
                  </a:cubicBezTo>
                  <a:cubicBezTo>
                    <a:pt x="62384" y="13680"/>
                    <a:pt x="95412" y="0"/>
                    <a:pt x="129850" y="0"/>
                  </a:cubicBezTo>
                  <a:lnTo>
                    <a:pt x="1874714" y="0"/>
                  </a:lnTo>
                  <a:cubicBezTo>
                    <a:pt x="1909152" y="0"/>
                    <a:pt x="1942180" y="13681"/>
                    <a:pt x="1966532" y="38032"/>
                  </a:cubicBezTo>
                  <a:cubicBezTo>
                    <a:pt x="1990884" y="62384"/>
                    <a:pt x="2004564" y="95412"/>
                    <a:pt x="2004564" y="129850"/>
                  </a:cubicBezTo>
                  <a:lnTo>
                    <a:pt x="2004564" y="1168653"/>
                  </a:lnTo>
                  <a:cubicBezTo>
                    <a:pt x="2004564" y="1203091"/>
                    <a:pt x="1990883" y="1236119"/>
                    <a:pt x="1966532" y="1260471"/>
                  </a:cubicBezTo>
                  <a:cubicBezTo>
                    <a:pt x="1942180" y="1284823"/>
                    <a:pt x="1909153" y="1298503"/>
                    <a:pt x="1874714" y="1298503"/>
                  </a:cubicBezTo>
                  <a:lnTo>
                    <a:pt x="129850" y="1298503"/>
                  </a:lnTo>
                  <a:cubicBezTo>
                    <a:pt x="95412" y="1298503"/>
                    <a:pt x="62384" y="1284822"/>
                    <a:pt x="38032" y="1260471"/>
                  </a:cubicBezTo>
                  <a:cubicBezTo>
                    <a:pt x="13680" y="1236119"/>
                    <a:pt x="0" y="1203091"/>
                    <a:pt x="0" y="1168653"/>
                  </a:cubicBezTo>
                  <a:lnTo>
                    <a:pt x="0" y="12985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4193" tIns="142824" rIns="142825" bIns="467450" numCol="1" spcCol="1270" anchor="t" anchorCtr="0">
              <a:noAutofit/>
            </a:bodyPr>
            <a:lstStyle/>
            <a:p>
              <a:pPr marL="0" lvl="1" algn="l" defTabSz="1022350">
                <a:lnSpc>
                  <a:spcPct val="90000"/>
                </a:lnSpc>
                <a:spcBef>
                  <a:spcPct val="0"/>
                </a:spcBef>
                <a:spcAft>
                  <a:spcPct val="15000"/>
                </a:spcAft>
              </a:pPr>
              <a:r>
                <a:rPr lang="es-MX" sz="1500" b="1" kern="1200" dirty="0" smtClean="0"/>
                <a:t> </a:t>
              </a:r>
              <a:r>
                <a:rPr lang="es-MX" sz="1500" b="1" dirty="0"/>
                <a:t> </a:t>
              </a:r>
              <a:r>
                <a:rPr lang="es-MX" sz="1500" b="1" dirty="0" smtClean="0"/>
                <a:t>         </a:t>
              </a:r>
              <a:r>
                <a:rPr lang="es-MX" sz="1500" b="1" kern="1200" dirty="0" smtClean="0"/>
                <a:t>Sector </a:t>
              </a:r>
              <a:r>
                <a:rPr lang="es-MX" sz="1500" b="1" kern="1200" dirty="0" smtClean="0"/>
                <a:t>Público y Pymes</a:t>
              </a:r>
            </a:p>
            <a:p>
              <a:pPr marL="457200" lvl="2" defTabSz="1022350">
                <a:lnSpc>
                  <a:spcPct val="90000"/>
                </a:lnSpc>
                <a:spcAft>
                  <a:spcPct val="15000"/>
                </a:spcAft>
              </a:pPr>
              <a:r>
                <a:rPr lang="es-MX" sz="1500" b="1" dirty="0" smtClean="0"/>
                <a:t>	</a:t>
              </a:r>
            </a:p>
            <a:p>
              <a:pPr marL="457200" lvl="2" defTabSz="1022350">
                <a:lnSpc>
                  <a:spcPct val="90000"/>
                </a:lnSpc>
                <a:spcAft>
                  <a:spcPct val="15000"/>
                </a:spcAft>
              </a:pPr>
              <a:r>
                <a:rPr lang="es-MX" sz="1500" b="1" dirty="0" smtClean="0"/>
                <a:t>Accesibilidad  </a:t>
              </a:r>
              <a:r>
                <a:rPr lang="es-MX" sz="1500" b="1" dirty="0" smtClean="0"/>
                <a:t>a internet y </a:t>
              </a:r>
              <a:r>
                <a:rPr lang="es-MX" sz="1500" b="1" dirty="0" smtClean="0"/>
                <a:t>software </a:t>
              </a:r>
              <a:r>
                <a:rPr lang="es-MX" sz="1500" b="1" dirty="0" smtClean="0"/>
                <a:t>para </a:t>
              </a:r>
              <a:r>
                <a:rPr lang="es-MX" sz="1500" b="1" dirty="0" err="1" smtClean="0"/>
                <a:t>Smartphones</a:t>
              </a:r>
              <a:endParaRPr lang="es-MX" sz="1500" b="1" dirty="0" smtClean="0"/>
            </a:p>
            <a:p>
              <a:pPr marL="457200" lvl="2" defTabSz="1022350">
                <a:lnSpc>
                  <a:spcPct val="90000"/>
                </a:lnSpc>
                <a:spcAft>
                  <a:spcPct val="15000"/>
                </a:spcAft>
              </a:pPr>
              <a:endParaRPr lang="es-MX" sz="1500" b="1" dirty="0"/>
            </a:p>
            <a:p>
              <a:pPr marL="457200" lvl="2" defTabSz="1022350">
                <a:lnSpc>
                  <a:spcPct val="90000"/>
                </a:lnSpc>
                <a:spcAft>
                  <a:spcPct val="15000"/>
                </a:spcAft>
              </a:pPr>
              <a:r>
                <a:rPr lang="es-MX" sz="1500" b="1" dirty="0" smtClean="0"/>
                <a:t>Cloud </a:t>
              </a:r>
              <a:r>
                <a:rPr lang="es-MX" sz="1500" b="1" dirty="0"/>
                <a:t>C</a:t>
              </a:r>
              <a:r>
                <a:rPr lang="es-MX" sz="1500" b="1" dirty="0" smtClean="0"/>
                <a:t>omputing</a:t>
              </a:r>
            </a:p>
            <a:p>
              <a:pPr marL="228600" lvl="1" indent="-228600" algn="l" defTabSz="1022350">
                <a:lnSpc>
                  <a:spcPct val="90000"/>
                </a:lnSpc>
                <a:spcBef>
                  <a:spcPct val="0"/>
                </a:spcBef>
                <a:spcAft>
                  <a:spcPct val="15000"/>
                </a:spcAft>
                <a:buChar char="••"/>
              </a:pPr>
              <a:endParaRPr lang="es-MX" sz="1500" b="1" kern="1200" dirty="0"/>
            </a:p>
          </p:txBody>
        </p:sp>
        <p:sp>
          <p:nvSpPr>
            <p:cNvPr id="67" name="66 Forma libre"/>
            <p:cNvSpPr/>
            <p:nvPr/>
          </p:nvSpPr>
          <p:spPr>
            <a:xfrm>
              <a:off x="0" y="1484784"/>
              <a:ext cx="4427984" cy="1800200"/>
            </a:xfrm>
            <a:custGeom>
              <a:avLst/>
              <a:gdLst>
                <a:gd name="connsiteX0" fmla="*/ 0 w 2916761"/>
                <a:gd name="connsiteY0" fmla="*/ 132321 h 1323213"/>
                <a:gd name="connsiteX1" fmla="*/ 38756 w 2916761"/>
                <a:gd name="connsiteY1" fmla="*/ 38756 h 1323213"/>
                <a:gd name="connsiteX2" fmla="*/ 132321 w 2916761"/>
                <a:gd name="connsiteY2" fmla="*/ 0 h 1323213"/>
                <a:gd name="connsiteX3" fmla="*/ 2784440 w 2916761"/>
                <a:gd name="connsiteY3" fmla="*/ 0 h 1323213"/>
                <a:gd name="connsiteX4" fmla="*/ 2878005 w 2916761"/>
                <a:gd name="connsiteY4" fmla="*/ 38756 h 1323213"/>
                <a:gd name="connsiteX5" fmla="*/ 2916761 w 2916761"/>
                <a:gd name="connsiteY5" fmla="*/ 132321 h 1323213"/>
                <a:gd name="connsiteX6" fmla="*/ 2916761 w 2916761"/>
                <a:gd name="connsiteY6" fmla="*/ 1190892 h 1323213"/>
                <a:gd name="connsiteX7" fmla="*/ 2878005 w 2916761"/>
                <a:gd name="connsiteY7" fmla="*/ 1284457 h 1323213"/>
                <a:gd name="connsiteX8" fmla="*/ 2784440 w 2916761"/>
                <a:gd name="connsiteY8" fmla="*/ 1323213 h 1323213"/>
                <a:gd name="connsiteX9" fmla="*/ 132321 w 2916761"/>
                <a:gd name="connsiteY9" fmla="*/ 1323213 h 1323213"/>
                <a:gd name="connsiteX10" fmla="*/ 38756 w 2916761"/>
                <a:gd name="connsiteY10" fmla="*/ 1284457 h 1323213"/>
                <a:gd name="connsiteX11" fmla="*/ 0 w 2916761"/>
                <a:gd name="connsiteY11" fmla="*/ 1190892 h 1323213"/>
                <a:gd name="connsiteX12" fmla="*/ 0 w 2916761"/>
                <a:gd name="connsiteY12" fmla="*/ 132321 h 1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6761" h="1323213">
                  <a:moveTo>
                    <a:pt x="0" y="132321"/>
                  </a:moveTo>
                  <a:cubicBezTo>
                    <a:pt x="0" y="97227"/>
                    <a:pt x="13941" y="63571"/>
                    <a:pt x="38756" y="38756"/>
                  </a:cubicBezTo>
                  <a:cubicBezTo>
                    <a:pt x="63571" y="13941"/>
                    <a:pt x="97227" y="0"/>
                    <a:pt x="132321" y="0"/>
                  </a:cubicBezTo>
                  <a:lnTo>
                    <a:pt x="2784440" y="0"/>
                  </a:lnTo>
                  <a:cubicBezTo>
                    <a:pt x="2819534" y="0"/>
                    <a:pt x="2853190" y="13941"/>
                    <a:pt x="2878005" y="38756"/>
                  </a:cubicBezTo>
                  <a:cubicBezTo>
                    <a:pt x="2902820" y="63571"/>
                    <a:pt x="2916761" y="97227"/>
                    <a:pt x="2916761" y="132321"/>
                  </a:cubicBezTo>
                  <a:lnTo>
                    <a:pt x="2916761" y="1190892"/>
                  </a:lnTo>
                  <a:cubicBezTo>
                    <a:pt x="2916761" y="1225986"/>
                    <a:pt x="2902820" y="1259642"/>
                    <a:pt x="2878005" y="1284457"/>
                  </a:cubicBezTo>
                  <a:cubicBezTo>
                    <a:pt x="2853190" y="1309272"/>
                    <a:pt x="2819534" y="1323213"/>
                    <a:pt x="2784440" y="1323213"/>
                  </a:cubicBezTo>
                  <a:lnTo>
                    <a:pt x="132321" y="1323213"/>
                  </a:lnTo>
                  <a:cubicBezTo>
                    <a:pt x="97227" y="1323213"/>
                    <a:pt x="63571" y="1309272"/>
                    <a:pt x="38756" y="1284457"/>
                  </a:cubicBezTo>
                  <a:cubicBezTo>
                    <a:pt x="13941" y="1259642"/>
                    <a:pt x="0" y="1225986"/>
                    <a:pt x="0" y="1190892"/>
                  </a:cubicBezTo>
                  <a:lnTo>
                    <a:pt x="0" y="132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27" tIns="204327" rIns="1079356" bIns="535130" numCol="1" spcCol="1270" anchor="t" anchorCtr="0">
              <a:noAutofit/>
            </a:bodyPr>
            <a:lstStyle/>
            <a:p>
              <a:pPr marL="0" lvl="1" algn="l" defTabSz="1600200">
                <a:lnSpc>
                  <a:spcPct val="90000"/>
                </a:lnSpc>
                <a:spcBef>
                  <a:spcPct val="0"/>
                </a:spcBef>
                <a:spcAft>
                  <a:spcPct val="15000"/>
                </a:spcAft>
              </a:pPr>
              <a:r>
                <a:rPr lang="es-MX" sz="1500" b="1" kern="1200" dirty="0" smtClean="0"/>
                <a:t>        Comunicación y Liderazgo</a:t>
              </a:r>
            </a:p>
            <a:p>
              <a:pPr marL="0" lvl="1" algn="l" defTabSz="1600200">
                <a:lnSpc>
                  <a:spcPct val="90000"/>
                </a:lnSpc>
                <a:spcBef>
                  <a:spcPct val="0"/>
                </a:spcBef>
                <a:spcAft>
                  <a:spcPct val="15000"/>
                </a:spcAft>
              </a:pPr>
              <a:endParaRPr lang="es-MX" sz="1500" b="1" kern="1200" dirty="0" smtClean="0"/>
            </a:p>
            <a:p>
              <a:pPr marL="0" lvl="1" algn="l" defTabSz="1600200">
                <a:lnSpc>
                  <a:spcPct val="90000"/>
                </a:lnSpc>
                <a:spcBef>
                  <a:spcPct val="0"/>
                </a:spcBef>
                <a:spcAft>
                  <a:spcPct val="15000"/>
                </a:spcAft>
              </a:pPr>
              <a:r>
                <a:rPr lang="es-MX" sz="1500" b="1" dirty="0" smtClean="0"/>
                <a:t>        Producto versátil</a:t>
              </a:r>
            </a:p>
            <a:p>
              <a:pPr marL="0" lvl="1" algn="l" defTabSz="1600200">
                <a:lnSpc>
                  <a:spcPct val="90000"/>
                </a:lnSpc>
                <a:spcBef>
                  <a:spcPct val="0"/>
                </a:spcBef>
                <a:spcAft>
                  <a:spcPct val="15000"/>
                </a:spcAft>
              </a:pPr>
              <a:r>
                <a:rPr lang="es-MX" sz="1500" b="1" dirty="0"/>
                <a:t> </a:t>
              </a:r>
              <a:r>
                <a:rPr lang="es-MX" sz="1500" b="1" dirty="0" smtClean="0"/>
                <a:t>       </a:t>
              </a:r>
            </a:p>
            <a:p>
              <a:pPr marL="0" lvl="1" algn="l" defTabSz="1600200">
                <a:lnSpc>
                  <a:spcPct val="90000"/>
                </a:lnSpc>
                <a:spcBef>
                  <a:spcPct val="0"/>
                </a:spcBef>
                <a:spcAft>
                  <a:spcPct val="15000"/>
                </a:spcAft>
              </a:pPr>
              <a:r>
                <a:rPr lang="es-MX" sz="1500" b="1" dirty="0" smtClean="0"/>
                <a:t>        Incremento en Ventas</a:t>
              </a:r>
            </a:p>
            <a:p>
              <a:pPr marL="0" lvl="1" algn="l" defTabSz="1600200">
                <a:lnSpc>
                  <a:spcPct val="90000"/>
                </a:lnSpc>
                <a:spcBef>
                  <a:spcPct val="0"/>
                </a:spcBef>
                <a:spcAft>
                  <a:spcPct val="15000"/>
                </a:spcAft>
              </a:pPr>
              <a:r>
                <a:rPr lang="es-MX" sz="1500" b="1" dirty="0" smtClean="0"/>
                <a:t>        </a:t>
              </a:r>
            </a:p>
            <a:p>
              <a:pPr marL="0" lvl="1" algn="l" defTabSz="1600200">
                <a:lnSpc>
                  <a:spcPct val="90000"/>
                </a:lnSpc>
                <a:spcBef>
                  <a:spcPct val="0"/>
                </a:spcBef>
                <a:spcAft>
                  <a:spcPct val="15000"/>
                </a:spcAft>
              </a:pPr>
              <a:r>
                <a:rPr lang="es-MX" sz="1500" b="1" dirty="0" smtClean="0"/>
                <a:t>        </a:t>
              </a:r>
            </a:p>
          </p:txBody>
        </p:sp>
        <p:sp>
          <p:nvSpPr>
            <p:cNvPr id="78" name="77 Forma libre"/>
            <p:cNvSpPr/>
            <p:nvPr/>
          </p:nvSpPr>
          <p:spPr>
            <a:xfrm>
              <a:off x="3276000" y="2323990"/>
              <a:ext cx="1296000" cy="1144626"/>
            </a:xfrm>
            <a:custGeom>
              <a:avLst/>
              <a:gdLst>
                <a:gd name="connsiteX0" fmla="*/ 0 w 1757037"/>
                <a:gd name="connsiteY0" fmla="*/ 1757037 h 1757037"/>
                <a:gd name="connsiteX1" fmla="*/ 514626 w 1757037"/>
                <a:gd name="connsiteY1" fmla="*/ 514624 h 1757037"/>
                <a:gd name="connsiteX2" fmla="*/ 1757040 w 1757037"/>
                <a:gd name="connsiteY2" fmla="*/ 2 h 1757037"/>
                <a:gd name="connsiteX3" fmla="*/ 1757037 w 1757037"/>
                <a:gd name="connsiteY3" fmla="*/ 1757037 h 1757037"/>
                <a:gd name="connsiteX4" fmla="*/ 0 w 1757037"/>
                <a:gd name="connsiteY4" fmla="*/ 1757037 h 175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037" h="1757037">
                  <a:moveTo>
                    <a:pt x="0" y="1757037"/>
                  </a:moveTo>
                  <a:cubicBezTo>
                    <a:pt x="1" y="1291042"/>
                    <a:pt x="185117" y="844132"/>
                    <a:pt x="514626" y="514624"/>
                  </a:cubicBezTo>
                  <a:cubicBezTo>
                    <a:pt x="844135" y="185116"/>
                    <a:pt x="1291045" y="1"/>
                    <a:pt x="1757040" y="2"/>
                  </a:cubicBezTo>
                  <a:cubicBezTo>
                    <a:pt x="1757039" y="585680"/>
                    <a:pt x="1757038" y="1171359"/>
                    <a:pt x="1757037" y="1757037"/>
                  </a:cubicBezTo>
                  <a:lnTo>
                    <a:pt x="0" y="1757037"/>
                  </a:lnTo>
                  <a:close/>
                </a:path>
              </a:pathLst>
            </a:custGeom>
            <a:solidFill>
              <a:srgbClr val="00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4666" tIns="834663" rIns="320040" bIns="320040" numCol="1" spcCol="1270" anchor="ctr" anchorCtr="0">
              <a:noAutofit/>
            </a:bodyPr>
            <a:lstStyle/>
            <a:p>
              <a:pPr lvl="0" algn="ctr" defTabSz="2000250">
                <a:lnSpc>
                  <a:spcPct val="90000"/>
                </a:lnSpc>
                <a:spcBef>
                  <a:spcPct val="0"/>
                </a:spcBef>
                <a:spcAft>
                  <a:spcPct val="35000"/>
                </a:spcAft>
              </a:pPr>
              <a:r>
                <a:rPr lang="es-MX" sz="6000" b="1" kern="1200" dirty="0" smtClean="0">
                  <a:solidFill>
                    <a:schemeClr val="bg1"/>
                  </a:solidFill>
                </a:rPr>
                <a:t>F</a:t>
              </a:r>
              <a:endParaRPr lang="es-MX" sz="6000" b="1" kern="1200" dirty="0">
                <a:solidFill>
                  <a:schemeClr val="bg1"/>
                </a:solidFill>
              </a:endParaRPr>
            </a:p>
          </p:txBody>
        </p:sp>
        <p:sp>
          <p:nvSpPr>
            <p:cNvPr id="79" name="78 Forma libre"/>
            <p:cNvSpPr/>
            <p:nvPr/>
          </p:nvSpPr>
          <p:spPr>
            <a:xfrm>
              <a:off x="4603099" y="2323863"/>
              <a:ext cx="1296000" cy="1144626"/>
            </a:xfrm>
            <a:custGeom>
              <a:avLst/>
              <a:gdLst>
                <a:gd name="connsiteX0" fmla="*/ 0 w 1757037"/>
                <a:gd name="connsiteY0" fmla="*/ 1757037 h 1757037"/>
                <a:gd name="connsiteX1" fmla="*/ 514626 w 1757037"/>
                <a:gd name="connsiteY1" fmla="*/ 514624 h 1757037"/>
                <a:gd name="connsiteX2" fmla="*/ 1757040 w 1757037"/>
                <a:gd name="connsiteY2" fmla="*/ 2 h 1757037"/>
                <a:gd name="connsiteX3" fmla="*/ 1757037 w 1757037"/>
                <a:gd name="connsiteY3" fmla="*/ 1757037 h 1757037"/>
                <a:gd name="connsiteX4" fmla="*/ 0 w 1757037"/>
                <a:gd name="connsiteY4" fmla="*/ 1757037 h 175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037" h="1757037">
                  <a:moveTo>
                    <a:pt x="0" y="0"/>
                  </a:moveTo>
                  <a:cubicBezTo>
                    <a:pt x="465995" y="1"/>
                    <a:pt x="912905" y="185117"/>
                    <a:pt x="1242413" y="514626"/>
                  </a:cubicBezTo>
                  <a:cubicBezTo>
                    <a:pt x="1571921" y="844135"/>
                    <a:pt x="1757036" y="1291045"/>
                    <a:pt x="1757035" y="1757040"/>
                  </a:cubicBezTo>
                  <a:cubicBezTo>
                    <a:pt x="1171357" y="1757039"/>
                    <a:pt x="585678" y="1757038"/>
                    <a:pt x="0" y="1757037"/>
                  </a:cubicBezTo>
                  <a:lnTo>
                    <a:pt x="0" y="0"/>
                  </a:lnTo>
                  <a:close/>
                </a:path>
              </a:pathLst>
            </a:custGeom>
            <a:solidFill>
              <a:schemeClr val="bg1"/>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1" tIns="834666" rIns="834662" bIns="320040" numCol="1" spcCol="1270" anchor="ctr" anchorCtr="0">
              <a:noAutofit/>
            </a:bodyPr>
            <a:lstStyle/>
            <a:p>
              <a:pPr lvl="0" algn="ctr" defTabSz="2000250">
                <a:lnSpc>
                  <a:spcPct val="90000"/>
                </a:lnSpc>
                <a:spcBef>
                  <a:spcPct val="0"/>
                </a:spcBef>
                <a:spcAft>
                  <a:spcPct val="35000"/>
                </a:spcAft>
              </a:pPr>
              <a:r>
                <a:rPr lang="es-MX" sz="6000" b="1" kern="1200" dirty="0" smtClean="0">
                  <a:solidFill>
                    <a:srgbClr val="000099"/>
                  </a:solidFill>
                </a:rPr>
                <a:t>O</a:t>
              </a:r>
              <a:endParaRPr lang="es-MX" sz="6000" b="1" kern="1200" dirty="0">
                <a:solidFill>
                  <a:srgbClr val="000099"/>
                </a:solidFill>
              </a:endParaRPr>
            </a:p>
          </p:txBody>
        </p:sp>
        <p:sp>
          <p:nvSpPr>
            <p:cNvPr id="80" name="79 Forma libre"/>
            <p:cNvSpPr/>
            <p:nvPr/>
          </p:nvSpPr>
          <p:spPr>
            <a:xfrm>
              <a:off x="4612579" y="3532341"/>
              <a:ext cx="1296000" cy="1136212"/>
            </a:xfrm>
            <a:custGeom>
              <a:avLst/>
              <a:gdLst>
                <a:gd name="connsiteX0" fmla="*/ 0 w 1757037"/>
                <a:gd name="connsiteY0" fmla="*/ 1757037 h 1757037"/>
                <a:gd name="connsiteX1" fmla="*/ 514626 w 1757037"/>
                <a:gd name="connsiteY1" fmla="*/ 514624 h 1757037"/>
                <a:gd name="connsiteX2" fmla="*/ 1757040 w 1757037"/>
                <a:gd name="connsiteY2" fmla="*/ 2 h 1757037"/>
                <a:gd name="connsiteX3" fmla="*/ 1757037 w 1757037"/>
                <a:gd name="connsiteY3" fmla="*/ 1757037 h 1757037"/>
                <a:gd name="connsiteX4" fmla="*/ 0 w 1757037"/>
                <a:gd name="connsiteY4" fmla="*/ 1757037 h 175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037" h="1757037">
                  <a:moveTo>
                    <a:pt x="1757037" y="0"/>
                  </a:moveTo>
                  <a:cubicBezTo>
                    <a:pt x="1757036" y="465995"/>
                    <a:pt x="1571920" y="912905"/>
                    <a:pt x="1242411" y="1242413"/>
                  </a:cubicBezTo>
                  <a:cubicBezTo>
                    <a:pt x="912902" y="1571921"/>
                    <a:pt x="465992" y="1757036"/>
                    <a:pt x="-2" y="1757035"/>
                  </a:cubicBezTo>
                  <a:cubicBezTo>
                    <a:pt x="-1" y="1171357"/>
                    <a:pt x="0" y="585678"/>
                    <a:pt x="0" y="0"/>
                  </a:cubicBezTo>
                  <a:lnTo>
                    <a:pt x="1757037" y="0"/>
                  </a:lnTo>
                  <a:close/>
                </a:path>
              </a:pathLst>
            </a:custGeom>
            <a:solidFill>
              <a:schemeClr val="bg1"/>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1" rIns="834666" bIns="834663" numCol="1" spcCol="1270" anchor="ctr" anchorCtr="0">
              <a:noAutofit/>
            </a:bodyPr>
            <a:lstStyle/>
            <a:p>
              <a:pPr lvl="0" algn="ctr" defTabSz="2000250">
                <a:lnSpc>
                  <a:spcPct val="90000"/>
                </a:lnSpc>
                <a:spcBef>
                  <a:spcPct val="0"/>
                </a:spcBef>
                <a:spcAft>
                  <a:spcPct val="35000"/>
                </a:spcAft>
              </a:pPr>
              <a:r>
                <a:rPr lang="es-MX" sz="6000" b="1" kern="1200" dirty="0" smtClean="0">
                  <a:solidFill>
                    <a:srgbClr val="000099"/>
                  </a:solidFill>
                </a:rPr>
                <a:t>A</a:t>
              </a:r>
              <a:endParaRPr lang="es-MX" sz="6000" b="1" kern="1200" dirty="0">
                <a:solidFill>
                  <a:srgbClr val="000099"/>
                </a:solidFill>
              </a:endParaRPr>
            </a:p>
          </p:txBody>
        </p:sp>
        <p:sp>
          <p:nvSpPr>
            <p:cNvPr id="81" name="80 Forma libre"/>
            <p:cNvSpPr/>
            <p:nvPr/>
          </p:nvSpPr>
          <p:spPr>
            <a:xfrm>
              <a:off x="3276000" y="3523927"/>
              <a:ext cx="1296000" cy="1144626"/>
            </a:xfrm>
            <a:custGeom>
              <a:avLst/>
              <a:gdLst>
                <a:gd name="connsiteX0" fmla="*/ 0 w 1757037"/>
                <a:gd name="connsiteY0" fmla="*/ 1757037 h 1757037"/>
                <a:gd name="connsiteX1" fmla="*/ 514626 w 1757037"/>
                <a:gd name="connsiteY1" fmla="*/ 514624 h 1757037"/>
                <a:gd name="connsiteX2" fmla="*/ 1757040 w 1757037"/>
                <a:gd name="connsiteY2" fmla="*/ 2 h 1757037"/>
                <a:gd name="connsiteX3" fmla="*/ 1757037 w 1757037"/>
                <a:gd name="connsiteY3" fmla="*/ 1757037 h 1757037"/>
                <a:gd name="connsiteX4" fmla="*/ 0 w 1757037"/>
                <a:gd name="connsiteY4" fmla="*/ 1757037 h 175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037" h="1757037">
                  <a:moveTo>
                    <a:pt x="1757037" y="1757037"/>
                  </a:moveTo>
                  <a:cubicBezTo>
                    <a:pt x="1291042" y="1757036"/>
                    <a:pt x="844132" y="1571920"/>
                    <a:pt x="514624" y="1242411"/>
                  </a:cubicBezTo>
                  <a:cubicBezTo>
                    <a:pt x="185116" y="912902"/>
                    <a:pt x="1" y="465992"/>
                    <a:pt x="2" y="-3"/>
                  </a:cubicBezTo>
                  <a:cubicBezTo>
                    <a:pt x="585680" y="-2"/>
                    <a:pt x="1171359" y="-1"/>
                    <a:pt x="1757037" y="0"/>
                  </a:cubicBezTo>
                  <a:lnTo>
                    <a:pt x="1757037" y="1757037"/>
                  </a:lnTo>
                  <a:close/>
                </a:path>
              </a:pathLst>
            </a:custGeom>
            <a:solidFill>
              <a:srgbClr val="00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4664" tIns="320040" rIns="320038" bIns="834666" numCol="1" spcCol="1270" anchor="ctr" anchorCtr="0">
              <a:noAutofit/>
            </a:bodyPr>
            <a:lstStyle/>
            <a:p>
              <a:pPr lvl="0" algn="ctr" defTabSz="2000250">
                <a:lnSpc>
                  <a:spcPct val="90000"/>
                </a:lnSpc>
                <a:spcBef>
                  <a:spcPct val="0"/>
                </a:spcBef>
                <a:spcAft>
                  <a:spcPct val="35000"/>
                </a:spcAft>
              </a:pPr>
              <a:r>
                <a:rPr lang="es-MX" sz="6000" b="1" kern="1200" dirty="0" smtClean="0">
                  <a:solidFill>
                    <a:schemeClr val="bg1"/>
                  </a:solidFill>
                </a:rPr>
                <a:t>D</a:t>
              </a:r>
              <a:endParaRPr lang="es-MX" sz="6000" b="1" kern="1200" dirty="0">
                <a:solidFill>
                  <a:schemeClr val="bg1"/>
                </a:solidFill>
              </a:endParaRPr>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4924" y="2060848"/>
            <a:ext cx="616956" cy="46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916832"/>
            <a:ext cx="384260" cy="38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2267" y="4493706"/>
            <a:ext cx="789653" cy="59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4780" y="4592482"/>
            <a:ext cx="463200" cy="41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E9FA1E63-7A9E-4D01-B45C-3CB62E31F470}" type="slidenum">
              <a:rPr lang="es-EC" smtClean="0"/>
              <a:pPr/>
              <a:t>6</a:t>
            </a:fld>
            <a:endParaRPr lang="es-EC" dirty="0"/>
          </a:p>
        </p:txBody>
      </p:sp>
      <p:sp>
        <p:nvSpPr>
          <p:cNvPr id="34" name="33 CuadroTexto"/>
          <p:cNvSpPr txBox="1"/>
          <p:nvPr/>
        </p:nvSpPr>
        <p:spPr>
          <a:xfrm>
            <a:off x="4579513" y="6392361"/>
            <a:ext cx="2296743" cy="276999"/>
          </a:xfrm>
          <a:prstGeom prst="rect">
            <a:avLst/>
          </a:prstGeom>
          <a:noFill/>
        </p:spPr>
        <p:txBody>
          <a:bodyPr wrap="square" rtlCol="0">
            <a:spAutoFit/>
          </a:bodyPr>
          <a:lstStyle/>
          <a:p>
            <a:r>
              <a:rPr lang="es-EC" sz="1200" dirty="0" smtClean="0">
                <a:solidFill>
                  <a:srgbClr val="2C4C72"/>
                </a:solidFill>
              </a:rPr>
              <a:t>DIAGNÓSTICO ESTRATÉGICO</a:t>
            </a:r>
            <a:endParaRPr lang="es-ES" sz="1200" dirty="0" smtClean="0">
              <a:solidFill>
                <a:srgbClr val="2C4C72"/>
              </a:solidFill>
            </a:endParaRPr>
          </a:p>
        </p:txBody>
      </p:sp>
      <p:cxnSp>
        <p:nvCxnSpPr>
          <p:cNvPr id="36" name="20 Forma"/>
          <p:cNvCxnSpPr/>
          <p:nvPr/>
        </p:nvCxnSpPr>
        <p:spPr>
          <a:xfrm rot="16200000" flipH="1">
            <a:off x="4330452"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37" name="36 Grupo"/>
          <p:cNvGrpSpPr/>
          <p:nvPr/>
        </p:nvGrpSpPr>
        <p:grpSpPr>
          <a:xfrm>
            <a:off x="2590547" y="5923837"/>
            <a:ext cx="3934034" cy="338555"/>
            <a:chOff x="2214547" y="6233718"/>
            <a:chExt cx="3934034" cy="338555"/>
          </a:xfrm>
        </p:grpSpPr>
        <p:grpSp>
          <p:nvGrpSpPr>
            <p:cNvPr id="38" name="37 Grupo"/>
            <p:cNvGrpSpPr/>
            <p:nvPr/>
          </p:nvGrpSpPr>
          <p:grpSpPr>
            <a:xfrm rot="16200000">
              <a:off x="4038687" y="4462380"/>
              <a:ext cx="285753" cy="3934034"/>
              <a:chOff x="214283" y="2071676"/>
              <a:chExt cx="285753" cy="3934034"/>
            </a:xfrm>
          </p:grpSpPr>
          <p:sp>
            <p:nvSpPr>
              <p:cNvPr id="46" name="45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6" name="55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57" name="56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58" name="57 Elipse"/>
              <p:cNvSpPr/>
              <p:nvPr/>
            </p:nvSpPr>
            <p:spPr>
              <a:xfrm>
                <a:off x="214283" y="364331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sp>
            <p:nvSpPr>
              <p:cNvPr id="59" name="58 Elipse"/>
              <p:cNvSpPr/>
              <p:nvPr/>
            </p:nvSpPr>
            <p:spPr>
              <a:xfrm>
                <a:off x="214283" y="4357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9" name="38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40" name="39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43" name="42 CuadroTexto"/>
            <p:cNvSpPr txBox="1"/>
            <p:nvPr/>
          </p:nvSpPr>
          <p:spPr>
            <a:xfrm>
              <a:off x="3763952" y="6233718"/>
              <a:ext cx="284052" cy="338554"/>
            </a:xfrm>
            <a:prstGeom prst="rect">
              <a:avLst/>
            </a:prstGeom>
            <a:noFill/>
          </p:spPr>
          <p:txBody>
            <a:bodyPr wrap="none" rtlCol="0">
              <a:spAutoFit/>
            </a:bodyPr>
            <a:lstStyle/>
            <a:p>
              <a:r>
                <a:rPr lang="es-EC" sz="1600" b="1" dirty="0" smtClean="0">
                  <a:solidFill>
                    <a:schemeClr val="bg1"/>
                  </a:solidFill>
                </a:rPr>
                <a:t>3</a:t>
              </a:r>
              <a:endParaRPr lang="es-ES" sz="1600" b="1" dirty="0">
                <a:solidFill>
                  <a:schemeClr val="bg1"/>
                </a:solidFill>
              </a:endParaRPr>
            </a:p>
          </p:txBody>
        </p:sp>
        <p:sp>
          <p:nvSpPr>
            <p:cNvPr id="45" name="44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60" name="59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1" name="60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2" name="61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63" name="62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spTree>
    <p:extLst>
      <p:ext uri="{BB962C8B-B14F-4D97-AF65-F5344CB8AC3E}">
        <p14:creationId xmlns:p14="http://schemas.microsoft.com/office/powerpoint/2010/main" val="4069860598"/>
      </p:ext>
    </p:extLst>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CuadroTexto"/>
          <p:cNvSpPr txBox="1"/>
          <p:nvPr/>
        </p:nvSpPr>
        <p:spPr>
          <a:xfrm>
            <a:off x="611560" y="332656"/>
            <a:ext cx="79208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dirty="0"/>
              <a:t>Matriz FODA: Las siguientes iniciativas constituyen la base para la determinación de los objetivos empresariales</a:t>
            </a:r>
          </a:p>
        </p:txBody>
      </p:sp>
      <p:sp>
        <p:nvSpPr>
          <p:cNvPr id="4" name="3 Marcador de número de diapositiva"/>
          <p:cNvSpPr>
            <a:spLocks noGrp="1"/>
          </p:cNvSpPr>
          <p:nvPr>
            <p:ph type="sldNum" sz="quarter" idx="12"/>
          </p:nvPr>
        </p:nvSpPr>
        <p:spPr/>
        <p:txBody>
          <a:bodyPr/>
          <a:lstStyle/>
          <a:p>
            <a:fld id="{E9FA1E63-7A9E-4D01-B45C-3CB62E31F470}" type="slidenum">
              <a:rPr lang="es-EC" smtClean="0"/>
              <a:pPr/>
              <a:t>7</a:t>
            </a:fld>
            <a:endParaRPr lang="es-EC" dirty="0"/>
          </a:p>
        </p:txBody>
      </p:sp>
      <p:sp>
        <p:nvSpPr>
          <p:cNvPr id="26" name="25 CuadroTexto"/>
          <p:cNvSpPr txBox="1"/>
          <p:nvPr/>
        </p:nvSpPr>
        <p:spPr>
          <a:xfrm>
            <a:off x="4579513" y="6392361"/>
            <a:ext cx="2296743" cy="276999"/>
          </a:xfrm>
          <a:prstGeom prst="rect">
            <a:avLst/>
          </a:prstGeom>
          <a:noFill/>
        </p:spPr>
        <p:txBody>
          <a:bodyPr wrap="square" rtlCol="0">
            <a:spAutoFit/>
          </a:bodyPr>
          <a:lstStyle/>
          <a:p>
            <a:r>
              <a:rPr lang="es-EC" sz="1200" dirty="0" smtClean="0">
                <a:solidFill>
                  <a:srgbClr val="2C4C72"/>
                </a:solidFill>
              </a:rPr>
              <a:t>DIAGNÓSTICO ESTRATÉGICO</a:t>
            </a:r>
            <a:endParaRPr lang="es-ES" sz="1200" dirty="0" smtClean="0">
              <a:solidFill>
                <a:srgbClr val="2C4C72"/>
              </a:solidFill>
            </a:endParaRPr>
          </a:p>
        </p:txBody>
      </p:sp>
      <p:cxnSp>
        <p:nvCxnSpPr>
          <p:cNvPr id="27" name="20 Forma"/>
          <p:cNvCxnSpPr/>
          <p:nvPr/>
        </p:nvCxnSpPr>
        <p:spPr>
          <a:xfrm rot="16200000" flipH="1">
            <a:off x="4330452"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34" name="33 Grupo"/>
          <p:cNvGrpSpPr/>
          <p:nvPr/>
        </p:nvGrpSpPr>
        <p:grpSpPr>
          <a:xfrm>
            <a:off x="2590547" y="5923837"/>
            <a:ext cx="3934034" cy="338555"/>
            <a:chOff x="2214547" y="6233718"/>
            <a:chExt cx="3934034" cy="338555"/>
          </a:xfrm>
        </p:grpSpPr>
        <p:grpSp>
          <p:nvGrpSpPr>
            <p:cNvPr id="36" name="35 Grupo"/>
            <p:cNvGrpSpPr/>
            <p:nvPr/>
          </p:nvGrpSpPr>
          <p:grpSpPr>
            <a:xfrm rot="16200000">
              <a:off x="4038687" y="4462380"/>
              <a:ext cx="285753" cy="3934034"/>
              <a:chOff x="214283" y="2071676"/>
              <a:chExt cx="285753" cy="3934034"/>
            </a:xfrm>
          </p:grpSpPr>
          <p:sp>
            <p:nvSpPr>
              <p:cNvPr id="53" name="52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4" name="53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55" name="54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56" name="55 Elipse"/>
              <p:cNvSpPr/>
              <p:nvPr/>
            </p:nvSpPr>
            <p:spPr>
              <a:xfrm>
                <a:off x="214283" y="364331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sp>
            <p:nvSpPr>
              <p:cNvPr id="57" name="56 Elipse"/>
              <p:cNvSpPr/>
              <p:nvPr/>
            </p:nvSpPr>
            <p:spPr>
              <a:xfrm>
                <a:off x="214283" y="4357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37" name="36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40" name="39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41" name="40 CuadroTexto"/>
            <p:cNvSpPr txBox="1"/>
            <p:nvPr/>
          </p:nvSpPr>
          <p:spPr>
            <a:xfrm>
              <a:off x="3763952" y="6233718"/>
              <a:ext cx="284052" cy="338554"/>
            </a:xfrm>
            <a:prstGeom prst="rect">
              <a:avLst/>
            </a:prstGeom>
            <a:noFill/>
          </p:spPr>
          <p:txBody>
            <a:bodyPr wrap="none" rtlCol="0">
              <a:spAutoFit/>
            </a:bodyPr>
            <a:lstStyle/>
            <a:p>
              <a:r>
                <a:rPr lang="es-EC" sz="1600" b="1" dirty="0" smtClean="0">
                  <a:solidFill>
                    <a:schemeClr val="bg1"/>
                  </a:solidFill>
                </a:rPr>
                <a:t>3</a:t>
              </a:r>
              <a:endParaRPr lang="es-ES" sz="1600" b="1" dirty="0">
                <a:solidFill>
                  <a:schemeClr val="bg1"/>
                </a:solidFill>
              </a:endParaRPr>
            </a:p>
          </p:txBody>
        </p:sp>
        <p:sp>
          <p:nvSpPr>
            <p:cNvPr id="52" name="51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58" name="57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9" name="58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60" name="59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61" name="60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grpSp>
        <p:nvGrpSpPr>
          <p:cNvPr id="62" name="61 Grupo"/>
          <p:cNvGrpSpPr/>
          <p:nvPr/>
        </p:nvGrpSpPr>
        <p:grpSpPr>
          <a:xfrm>
            <a:off x="683568" y="1385472"/>
            <a:ext cx="2501552" cy="531360"/>
            <a:chOff x="304800" y="28102"/>
            <a:chExt cx="4267200" cy="531360"/>
          </a:xfrm>
        </p:grpSpPr>
        <p:sp>
          <p:nvSpPr>
            <p:cNvPr id="63" name="62 Rectángulo redondeado"/>
            <p:cNvSpPr/>
            <p:nvPr/>
          </p:nvSpPr>
          <p:spPr>
            <a:xfrm>
              <a:off x="304800" y="28102"/>
              <a:ext cx="4267200" cy="531360"/>
            </a:xfrm>
            <a:prstGeom prst="roundRect">
              <a:avLst/>
            </a:prstGeom>
          </p:spPr>
          <p:style>
            <a:lnRef idx="0">
              <a:schemeClr val="lt1">
                <a:hueOff val="0"/>
                <a:satOff val="0"/>
                <a:lumOff val="0"/>
                <a:alphaOff val="0"/>
              </a:schemeClr>
            </a:lnRef>
            <a:fillRef idx="3">
              <a:schemeClr val="accent5">
                <a:shade val="50000"/>
                <a:hueOff val="0"/>
                <a:satOff val="0"/>
                <a:lumOff val="0"/>
                <a:alphaOff val="0"/>
              </a:schemeClr>
            </a:fillRef>
            <a:effectRef idx="2">
              <a:schemeClr val="accent5">
                <a:shade val="50000"/>
                <a:hueOff val="0"/>
                <a:satOff val="0"/>
                <a:lumOff val="0"/>
                <a:alphaOff val="0"/>
              </a:schemeClr>
            </a:effectRef>
            <a:fontRef idx="minor">
              <a:schemeClr val="lt1"/>
            </a:fontRef>
          </p:style>
        </p:sp>
        <p:sp>
          <p:nvSpPr>
            <p:cNvPr id="64" name="63 Rectángulo"/>
            <p:cNvSpPr/>
            <p:nvPr/>
          </p:nvSpPr>
          <p:spPr>
            <a:xfrm>
              <a:off x="330739" y="54041"/>
              <a:ext cx="4215322" cy="479482"/>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spcBef>
                  <a:spcPct val="0"/>
                </a:spcBef>
              </a:pPr>
              <a:r>
                <a:rPr lang="es-EC" sz="1600" b="1" kern="1200" dirty="0" smtClean="0">
                  <a:solidFill>
                    <a:schemeClr val="tx1"/>
                  </a:solidFill>
                </a:rPr>
                <a:t>- Control financiero</a:t>
              </a:r>
              <a:br>
                <a:rPr lang="es-EC" sz="1600" b="1" kern="1200" dirty="0" smtClean="0">
                  <a:solidFill>
                    <a:schemeClr val="tx1"/>
                  </a:solidFill>
                </a:rPr>
              </a:br>
              <a:r>
                <a:rPr lang="es-EC" sz="1600" b="1" kern="1200" dirty="0" smtClean="0">
                  <a:solidFill>
                    <a:schemeClr val="tx1"/>
                  </a:solidFill>
                </a:rPr>
                <a:t>- Plan de pagos</a:t>
              </a:r>
              <a:endParaRPr lang="es-EC" sz="1600" b="1" kern="1200" dirty="0">
                <a:solidFill>
                  <a:schemeClr val="tx1"/>
                </a:solidFill>
              </a:endParaRPr>
            </a:p>
          </p:txBody>
        </p:sp>
      </p:grpSp>
      <p:grpSp>
        <p:nvGrpSpPr>
          <p:cNvPr id="65" name="64 Grupo"/>
          <p:cNvGrpSpPr/>
          <p:nvPr/>
        </p:nvGrpSpPr>
        <p:grpSpPr>
          <a:xfrm>
            <a:off x="1384920" y="2160924"/>
            <a:ext cx="3777396" cy="1124060"/>
            <a:chOff x="304800" y="844582"/>
            <a:chExt cx="4267200" cy="1124060"/>
          </a:xfrm>
        </p:grpSpPr>
        <p:sp>
          <p:nvSpPr>
            <p:cNvPr id="66" name="65 Rectángulo redondeado"/>
            <p:cNvSpPr/>
            <p:nvPr/>
          </p:nvSpPr>
          <p:spPr>
            <a:xfrm>
              <a:off x="304800" y="844582"/>
              <a:ext cx="4267200" cy="1124060"/>
            </a:xfrm>
            <a:prstGeom prst="roundRect">
              <a:avLst/>
            </a:prstGeom>
          </p:spPr>
          <p:style>
            <a:lnRef idx="0">
              <a:schemeClr val="lt1">
                <a:hueOff val="0"/>
                <a:satOff val="0"/>
                <a:lumOff val="0"/>
                <a:alphaOff val="0"/>
              </a:schemeClr>
            </a:lnRef>
            <a:fillRef idx="3">
              <a:schemeClr val="accent5">
                <a:shade val="50000"/>
                <a:hueOff val="126486"/>
                <a:satOff val="-2798"/>
                <a:lumOff val="20993"/>
                <a:alphaOff val="0"/>
              </a:schemeClr>
            </a:fillRef>
            <a:effectRef idx="2">
              <a:schemeClr val="accent5">
                <a:shade val="50000"/>
                <a:hueOff val="126486"/>
                <a:satOff val="-2798"/>
                <a:lumOff val="20993"/>
                <a:alphaOff val="0"/>
              </a:schemeClr>
            </a:effectRef>
            <a:fontRef idx="minor">
              <a:schemeClr val="lt1"/>
            </a:fontRef>
          </p:style>
        </p:sp>
        <p:sp>
          <p:nvSpPr>
            <p:cNvPr id="67" name="66 Rectángulo"/>
            <p:cNvSpPr/>
            <p:nvPr/>
          </p:nvSpPr>
          <p:spPr>
            <a:xfrm>
              <a:off x="359672" y="899454"/>
              <a:ext cx="4157456" cy="10143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defTabSz="711200">
                <a:spcBef>
                  <a:spcPct val="0"/>
                </a:spcBef>
              </a:pPr>
              <a:r>
                <a:rPr lang="es-EC" sz="1600" b="1" kern="1200" dirty="0" smtClean="0">
                  <a:solidFill>
                    <a:schemeClr val="dk1"/>
                  </a:solidFill>
                </a:rPr>
                <a:t>- Asesoría sin costo</a:t>
              </a:r>
              <a:br>
                <a:rPr lang="es-EC" sz="1600" b="1" kern="1200" dirty="0" smtClean="0">
                  <a:solidFill>
                    <a:schemeClr val="dk1"/>
                  </a:solidFill>
                </a:rPr>
              </a:br>
              <a:r>
                <a:rPr lang="es-EC" sz="1600" b="1" kern="1200" dirty="0" smtClean="0">
                  <a:solidFill>
                    <a:schemeClr val="dk1"/>
                  </a:solidFill>
                </a:rPr>
                <a:t>- Seminarios</a:t>
              </a:r>
              <a:endParaRPr lang="es-ES" sz="1600" b="1" kern="1200" dirty="0" smtClean="0">
                <a:solidFill>
                  <a:schemeClr val="dk1"/>
                </a:solidFill>
              </a:endParaRPr>
            </a:p>
            <a:p>
              <a:pPr lvl="0" defTabSz="711200">
                <a:spcBef>
                  <a:spcPct val="0"/>
                </a:spcBef>
              </a:pPr>
              <a:r>
                <a:rPr lang="es-EC" sz="1600" b="1" kern="1200" dirty="0" smtClean="0">
                  <a:solidFill>
                    <a:schemeClr val="dk1"/>
                  </a:solidFill>
                </a:rPr>
                <a:t>- Soporte post venta.</a:t>
              </a:r>
              <a:endParaRPr lang="es-ES" sz="1600" b="1" kern="1200" dirty="0" smtClean="0">
                <a:solidFill>
                  <a:schemeClr val="dk1"/>
                </a:solidFill>
              </a:endParaRPr>
            </a:p>
            <a:p>
              <a:pPr lvl="0" defTabSz="711200">
                <a:spcBef>
                  <a:spcPct val="0"/>
                </a:spcBef>
              </a:pPr>
              <a:r>
                <a:rPr lang="es-EC" sz="1600" b="1" kern="1200" dirty="0" smtClean="0">
                  <a:solidFill>
                    <a:schemeClr val="dk1"/>
                  </a:solidFill>
                </a:rPr>
                <a:t>- Nuevos negocios con sector público</a:t>
              </a:r>
              <a:endParaRPr lang="es-EC" sz="1600" b="1" kern="1200" dirty="0"/>
            </a:p>
          </p:txBody>
        </p:sp>
      </p:grpSp>
      <p:grpSp>
        <p:nvGrpSpPr>
          <p:cNvPr id="68" name="67 Grupo"/>
          <p:cNvGrpSpPr/>
          <p:nvPr/>
        </p:nvGrpSpPr>
        <p:grpSpPr>
          <a:xfrm>
            <a:off x="2393032" y="3494634"/>
            <a:ext cx="4267200" cy="1158502"/>
            <a:chOff x="304800" y="2253763"/>
            <a:chExt cx="4267200" cy="1158502"/>
          </a:xfrm>
        </p:grpSpPr>
        <p:sp>
          <p:nvSpPr>
            <p:cNvPr id="69" name="68 Rectángulo redondeado"/>
            <p:cNvSpPr/>
            <p:nvPr/>
          </p:nvSpPr>
          <p:spPr>
            <a:xfrm>
              <a:off x="304800" y="2253763"/>
              <a:ext cx="4267200" cy="1158502"/>
            </a:xfrm>
            <a:prstGeom prst="roundRect">
              <a:avLst/>
            </a:prstGeom>
          </p:spPr>
          <p:style>
            <a:lnRef idx="0">
              <a:schemeClr val="lt1">
                <a:hueOff val="0"/>
                <a:satOff val="0"/>
                <a:lumOff val="0"/>
                <a:alphaOff val="0"/>
              </a:schemeClr>
            </a:lnRef>
            <a:fillRef idx="3">
              <a:schemeClr val="accent5">
                <a:shade val="50000"/>
                <a:hueOff val="252972"/>
                <a:satOff val="-5595"/>
                <a:lumOff val="41987"/>
                <a:alphaOff val="0"/>
              </a:schemeClr>
            </a:fillRef>
            <a:effectRef idx="2">
              <a:schemeClr val="accent5">
                <a:shade val="50000"/>
                <a:hueOff val="252972"/>
                <a:satOff val="-5595"/>
                <a:lumOff val="41987"/>
                <a:alphaOff val="0"/>
              </a:schemeClr>
            </a:effectRef>
            <a:fontRef idx="minor">
              <a:schemeClr val="lt1"/>
            </a:fontRef>
          </p:style>
        </p:sp>
        <p:sp>
          <p:nvSpPr>
            <p:cNvPr id="70" name="69 Rectángulo"/>
            <p:cNvSpPr/>
            <p:nvPr/>
          </p:nvSpPr>
          <p:spPr>
            <a:xfrm>
              <a:off x="361353" y="2310316"/>
              <a:ext cx="4154094" cy="1045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spcBef>
                  <a:spcPct val="0"/>
                </a:spcBef>
              </a:pPr>
              <a:r>
                <a:rPr lang="es-EC" sz="1600" b="1" kern="1200" dirty="0" smtClean="0">
                  <a:solidFill>
                    <a:schemeClr val="dk1"/>
                  </a:solidFill>
                </a:rPr>
                <a:t>- Nuevos productos</a:t>
              </a:r>
              <a:endParaRPr lang="es-ES" sz="1600" b="1" kern="1200" dirty="0" smtClean="0">
                <a:solidFill>
                  <a:schemeClr val="dk1"/>
                </a:solidFill>
              </a:endParaRPr>
            </a:p>
            <a:p>
              <a:pPr lvl="0" algn="l" defTabSz="711200">
                <a:spcBef>
                  <a:spcPct val="0"/>
                </a:spcBef>
              </a:pPr>
              <a:r>
                <a:rPr lang="es-EC" sz="1600" b="1" kern="1200" dirty="0" smtClean="0">
                  <a:solidFill>
                    <a:schemeClr val="dk1"/>
                  </a:solidFill>
                </a:rPr>
                <a:t>- Levantamiento de Procesos</a:t>
              </a:r>
              <a:endParaRPr lang="es-ES" sz="1600" b="1" kern="1200" dirty="0" smtClean="0">
                <a:solidFill>
                  <a:schemeClr val="dk1"/>
                </a:solidFill>
              </a:endParaRPr>
            </a:p>
            <a:p>
              <a:pPr lvl="0" algn="l" defTabSz="711200">
                <a:spcBef>
                  <a:spcPct val="0"/>
                </a:spcBef>
              </a:pPr>
              <a:r>
                <a:rPr lang="es-EC" sz="1600" b="1" kern="1200" dirty="0" smtClean="0">
                  <a:solidFill>
                    <a:schemeClr val="dk1"/>
                  </a:solidFill>
                </a:rPr>
                <a:t>- Riesgo de dependencia</a:t>
              </a:r>
              <a:endParaRPr lang="es-ES" sz="1600" b="1" kern="1200" dirty="0" smtClean="0">
                <a:solidFill>
                  <a:schemeClr val="dk1"/>
                </a:solidFill>
              </a:endParaRPr>
            </a:p>
            <a:p>
              <a:pPr lvl="0" algn="l" defTabSz="711200">
                <a:spcBef>
                  <a:spcPct val="0"/>
                </a:spcBef>
              </a:pPr>
              <a:r>
                <a:rPr lang="es-EC" sz="1600" b="1" kern="1200" dirty="0" smtClean="0">
                  <a:solidFill>
                    <a:schemeClr val="dk1"/>
                  </a:solidFill>
                </a:rPr>
                <a:t>- Reasignación de actividades gerenciales</a:t>
              </a:r>
              <a:endParaRPr lang="es-EC" sz="1600" b="1" kern="1200" dirty="0"/>
            </a:p>
          </p:txBody>
        </p:sp>
      </p:grpSp>
      <p:grpSp>
        <p:nvGrpSpPr>
          <p:cNvPr id="71" name="70 Grupo"/>
          <p:cNvGrpSpPr/>
          <p:nvPr/>
        </p:nvGrpSpPr>
        <p:grpSpPr>
          <a:xfrm>
            <a:off x="3185120" y="4809935"/>
            <a:ext cx="4699248" cy="851313"/>
            <a:chOff x="304800" y="3697386"/>
            <a:chExt cx="4267200" cy="851313"/>
          </a:xfrm>
        </p:grpSpPr>
        <p:sp>
          <p:nvSpPr>
            <p:cNvPr id="72" name="71 Rectángulo redondeado"/>
            <p:cNvSpPr/>
            <p:nvPr/>
          </p:nvSpPr>
          <p:spPr>
            <a:xfrm>
              <a:off x="304800" y="3697386"/>
              <a:ext cx="4267200" cy="851313"/>
            </a:xfrm>
            <a:prstGeom prst="roundRect">
              <a:avLst/>
            </a:prstGeom>
          </p:spPr>
          <p:style>
            <a:lnRef idx="0">
              <a:schemeClr val="lt1">
                <a:hueOff val="0"/>
                <a:satOff val="0"/>
                <a:lumOff val="0"/>
                <a:alphaOff val="0"/>
              </a:schemeClr>
            </a:lnRef>
            <a:fillRef idx="3">
              <a:schemeClr val="accent5">
                <a:shade val="50000"/>
                <a:hueOff val="126486"/>
                <a:satOff val="-2798"/>
                <a:lumOff val="20993"/>
                <a:alphaOff val="0"/>
              </a:schemeClr>
            </a:fillRef>
            <a:effectRef idx="2">
              <a:schemeClr val="accent5">
                <a:shade val="50000"/>
                <a:hueOff val="126486"/>
                <a:satOff val="-2798"/>
                <a:lumOff val="20993"/>
                <a:alphaOff val="0"/>
              </a:schemeClr>
            </a:effectRef>
            <a:fontRef idx="minor">
              <a:schemeClr val="lt1"/>
            </a:fontRef>
          </p:style>
        </p:sp>
        <p:sp>
          <p:nvSpPr>
            <p:cNvPr id="73" name="72 Rectángulo"/>
            <p:cNvSpPr/>
            <p:nvPr/>
          </p:nvSpPr>
          <p:spPr>
            <a:xfrm>
              <a:off x="346358" y="3738944"/>
              <a:ext cx="4184084" cy="768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spcBef>
                  <a:spcPct val="0"/>
                </a:spcBef>
              </a:pPr>
              <a:r>
                <a:rPr lang="es-EC" sz="1600" b="1" kern="1200" dirty="0" smtClean="0">
                  <a:solidFill>
                    <a:schemeClr val="dk1"/>
                  </a:solidFill>
                </a:rPr>
                <a:t>- Proceso de selección y contratación</a:t>
              </a:r>
              <a:br>
                <a:rPr lang="es-EC" sz="1600" b="1" kern="1200" dirty="0" smtClean="0">
                  <a:solidFill>
                    <a:schemeClr val="dk1"/>
                  </a:solidFill>
                </a:rPr>
              </a:br>
              <a:r>
                <a:rPr lang="es-EC" sz="1600" b="1" kern="1200" dirty="0" smtClean="0">
                  <a:solidFill>
                    <a:schemeClr val="dk1"/>
                  </a:solidFill>
                </a:rPr>
                <a:t>- Capacitación</a:t>
              </a:r>
              <a:endParaRPr lang="es-ES" sz="1600" b="1" kern="1200" dirty="0" smtClean="0">
                <a:solidFill>
                  <a:schemeClr val="dk1"/>
                </a:solidFill>
              </a:endParaRPr>
            </a:p>
            <a:p>
              <a:pPr lvl="0" algn="l" defTabSz="711200">
                <a:spcBef>
                  <a:spcPct val="0"/>
                </a:spcBef>
              </a:pPr>
              <a:r>
                <a:rPr lang="es-EC" sz="1600" b="1" kern="1200" dirty="0" smtClean="0">
                  <a:solidFill>
                    <a:schemeClr val="dk1"/>
                  </a:solidFill>
                </a:rPr>
                <a:t>- Plan estratégico</a:t>
              </a:r>
              <a:endParaRPr lang="es-EC" sz="1600" b="1" kern="1200" dirty="0"/>
            </a:p>
          </p:txBody>
        </p:sp>
      </p:grpSp>
    </p:spTree>
    <p:extLst>
      <p:ext uri="{BB962C8B-B14F-4D97-AF65-F5344CB8AC3E}">
        <p14:creationId xmlns:p14="http://schemas.microsoft.com/office/powerpoint/2010/main" val="225364465"/>
      </p:ext>
    </p:extLst>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50530050"/>
              </p:ext>
            </p:extLst>
          </p:nvPr>
        </p:nvGraphicFramePr>
        <p:xfrm>
          <a:off x="611560" y="980728"/>
          <a:ext cx="781337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21 CuadroTexto"/>
          <p:cNvSpPr txBox="1"/>
          <p:nvPr/>
        </p:nvSpPr>
        <p:spPr>
          <a:xfrm>
            <a:off x="611560" y="188640"/>
            <a:ext cx="79208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s-ES" sz="2400" dirty="0"/>
              <a:t>Matrices de validación: La empresa debe fortalecer su situación interna</a:t>
            </a:r>
          </a:p>
        </p:txBody>
      </p:sp>
      <p:sp>
        <p:nvSpPr>
          <p:cNvPr id="2" name="1 Marcador de número de diapositiva"/>
          <p:cNvSpPr>
            <a:spLocks noGrp="1"/>
          </p:cNvSpPr>
          <p:nvPr>
            <p:ph type="sldNum" sz="quarter" idx="12"/>
          </p:nvPr>
        </p:nvSpPr>
        <p:spPr/>
        <p:txBody>
          <a:bodyPr/>
          <a:lstStyle/>
          <a:p>
            <a:fld id="{E9FA1E63-7A9E-4D01-B45C-3CB62E31F470}" type="slidenum">
              <a:rPr lang="es-EC" smtClean="0"/>
              <a:pPr/>
              <a:t>8</a:t>
            </a:fld>
            <a:endParaRPr lang="es-EC" dirty="0"/>
          </a:p>
        </p:txBody>
      </p:sp>
      <p:sp>
        <p:nvSpPr>
          <p:cNvPr id="23" name="22 CuadroTexto"/>
          <p:cNvSpPr txBox="1"/>
          <p:nvPr/>
        </p:nvSpPr>
        <p:spPr>
          <a:xfrm>
            <a:off x="4579513" y="6536377"/>
            <a:ext cx="2296743" cy="276999"/>
          </a:xfrm>
          <a:prstGeom prst="rect">
            <a:avLst/>
          </a:prstGeom>
          <a:noFill/>
        </p:spPr>
        <p:txBody>
          <a:bodyPr wrap="square" rtlCol="0">
            <a:spAutoFit/>
          </a:bodyPr>
          <a:lstStyle/>
          <a:p>
            <a:r>
              <a:rPr lang="es-EC" sz="1200" dirty="0" smtClean="0">
                <a:solidFill>
                  <a:srgbClr val="2C4C72"/>
                </a:solidFill>
              </a:rPr>
              <a:t>DIAGNÓSTICO ESTRATÉGICO</a:t>
            </a:r>
            <a:endParaRPr lang="es-ES" sz="1200" dirty="0" smtClean="0">
              <a:solidFill>
                <a:srgbClr val="2C4C72"/>
              </a:solidFill>
            </a:endParaRPr>
          </a:p>
        </p:txBody>
      </p:sp>
      <p:cxnSp>
        <p:nvCxnSpPr>
          <p:cNvPr id="24" name="20 Forma"/>
          <p:cNvCxnSpPr/>
          <p:nvPr/>
        </p:nvCxnSpPr>
        <p:spPr>
          <a:xfrm rot="16200000" flipH="1">
            <a:off x="4330452" y="6433328"/>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5" name="24 Grupo"/>
          <p:cNvGrpSpPr/>
          <p:nvPr/>
        </p:nvGrpSpPr>
        <p:grpSpPr>
          <a:xfrm>
            <a:off x="2590547" y="6067853"/>
            <a:ext cx="3934034" cy="338555"/>
            <a:chOff x="2214547" y="6233718"/>
            <a:chExt cx="3934034" cy="338555"/>
          </a:xfrm>
        </p:grpSpPr>
        <p:grpSp>
          <p:nvGrpSpPr>
            <p:cNvPr id="26" name="25 Grupo"/>
            <p:cNvGrpSpPr/>
            <p:nvPr/>
          </p:nvGrpSpPr>
          <p:grpSpPr>
            <a:xfrm rot="16200000">
              <a:off x="4038687" y="4462380"/>
              <a:ext cx="285753" cy="3934034"/>
              <a:chOff x="214283" y="2071676"/>
              <a:chExt cx="285753" cy="3934034"/>
            </a:xfrm>
          </p:grpSpPr>
          <p:sp>
            <p:nvSpPr>
              <p:cNvPr id="31" name="30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2" name="31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33" name="32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34" name="33 Elipse"/>
              <p:cNvSpPr/>
              <p:nvPr/>
            </p:nvSpPr>
            <p:spPr>
              <a:xfrm>
                <a:off x="214283" y="364331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sp>
            <p:nvSpPr>
              <p:cNvPr id="35" name="34 Elipse"/>
              <p:cNvSpPr/>
              <p:nvPr/>
            </p:nvSpPr>
            <p:spPr>
              <a:xfrm>
                <a:off x="214283" y="4357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27" name="26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28" name="27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29" name="28 CuadroTexto"/>
            <p:cNvSpPr txBox="1"/>
            <p:nvPr/>
          </p:nvSpPr>
          <p:spPr>
            <a:xfrm>
              <a:off x="3763952" y="6233718"/>
              <a:ext cx="284052" cy="338554"/>
            </a:xfrm>
            <a:prstGeom prst="rect">
              <a:avLst/>
            </a:prstGeom>
            <a:noFill/>
          </p:spPr>
          <p:txBody>
            <a:bodyPr wrap="none" rtlCol="0">
              <a:spAutoFit/>
            </a:bodyPr>
            <a:lstStyle/>
            <a:p>
              <a:r>
                <a:rPr lang="es-EC" sz="1600" b="1" dirty="0" smtClean="0">
                  <a:solidFill>
                    <a:schemeClr val="bg1"/>
                  </a:solidFill>
                </a:rPr>
                <a:t>3</a:t>
              </a:r>
              <a:endParaRPr lang="es-ES" sz="1600" b="1" dirty="0">
                <a:solidFill>
                  <a:schemeClr val="bg1"/>
                </a:solidFill>
              </a:endParaRPr>
            </a:p>
          </p:txBody>
        </p:sp>
        <p:sp>
          <p:nvSpPr>
            <p:cNvPr id="30" name="29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36" name="35 Elipse"/>
          <p:cNvSpPr/>
          <p:nvPr/>
        </p:nvSpPr>
        <p:spPr>
          <a:xfrm rot="16200000">
            <a:off x="5662762" y="61183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7" name="36 Elipse"/>
          <p:cNvSpPr/>
          <p:nvPr/>
        </p:nvSpPr>
        <p:spPr>
          <a:xfrm rot="16200000">
            <a:off x="6452570" y="61183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8" name="37 CuadroTexto"/>
          <p:cNvSpPr txBox="1"/>
          <p:nvPr/>
        </p:nvSpPr>
        <p:spPr>
          <a:xfrm>
            <a:off x="5667450" y="6081502"/>
            <a:ext cx="298480" cy="338554"/>
          </a:xfrm>
          <a:prstGeom prst="rect">
            <a:avLst/>
          </a:prstGeom>
          <a:noFill/>
        </p:spPr>
        <p:txBody>
          <a:bodyPr wrap="none" rtlCol="0">
            <a:spAutoFit/>
          </a:bodyPr>
          <a:lstStyle/>
          <a:p>
            <a:r>
              <a:rPr lang="es-EC" sz="1600" b="1" dirty="0" smtClean="0"/>
              <a:t>5</a:t>
            </a:r>
            <a:endParaRPr lang="es-ES" sz="1600" b="1" dirty="0"/>
          </a:p>
        </p:txBody>
      </p:sp>
      <p:sp>
        <p:nvSpPr>
          <p:cNvPr id="39" name="38 CuadroTexto"/>
          <p:cNvSpPr txBox="1"/>
          <p:nvPr/>
        </p:nvSpPr>
        <p:spPr>
          <a:xfrm>
            <a:off x="6452570" y="6091080"/>
            <a:ext cx="298480" cy="338554"/>
          </a:xfrm>
          <a:prstGeom prst="rect">
            <a:avLst/>
          </a:prstGeom>
          <a:noFill/>
        </p:spPr>
        <p:txBody>
          <a:bodyPr wrap="none" rtlCol="0">
            <a:spAutoFit/>
          </a:bodyPr>
          <a:lstStyle/>
          <a:p>
            <a:r>
              <a:rPr lang="es-EC" sz="1600" b="1" dirty="0" smtClean="0"/>
              <a:t>6</a:t>
            </a:r>
            <a:endParaRPr lang="es-ES" sz="1600" b="1" dirty="0"/>
          </a:p>
        </p:txBody>
      </p:sp>
    </p:spTree>
    <p:extLst>
      <p:ext uri="{BB962C8B-B14F-4D97-AF65-F5344CB8AC3E}">
        <p14:creationId xmlns:p14="http://schemas.microsoft.com/office/powerpoint/2010/main" val="520650802"/>
      </p:ext>
    </p:extLst>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21 CuadroTexto"/>
          <p:cNvSpPr txBox="1"/>
          <p:nvPr/>
        </p:nvSpPr>
        <p:spPr>
          <a:xfrm>
            <a:off x="611560" y="116632"/>
            <a:ext cx="1978987" cy="49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es-ES" sz="2400" dirty="0" smtClean="0"/>
              <a:t>PEYEA</a:t>
            </a:r>
            <a:endParaRPr lang="es-ES" sz="2400" dirty="0"/>
          </a:p>
        </p:txBody>
      </p:sp>
      <p:sp>
        <p:nvSpPr>
          <p:cNvPr id="2" name="1 Marcador de número de diapositiva"/>
          <p:cNvSpPr>
            <a:spLocks noGrp="1"/>
          </p:cNvSpPr>
          <p:nvPr>
            <p:ph type="sldNum" sz="quarter" idx="12"/>
          </p:nvPr>
        </p:nvSpPr>
        <p:spPr/>
        <p:txBody>
          <a:bodyPr/>
          <a:lstStyle/>
          <a:p>
            <a:fld id="{E9FA1E63-7A9E-4D01-B45C-3CB62E31F470}" type="slidenum">
              <a:rPr lang="es-EC" smtClean="0"/>
              <a:pPr/>
              <a:t>9</a:t>
            </a:fld>
            <a:endParaRPr lang="es-EC" dirty="0"/>
          </a:p>
        </p:txBody>
      </p:sp>
      <p:sp>
        <p:nvSpPr>
          <p:cNvPr id="23" name="22 CuadroTexto"/>
          <p:cNvSpPr txBox="1"/>
          <p:nvPr/>
        </p:nvSpPr>
        <p:spPr>
          <a:xfrm>
            <a:off x="4579513" y="6392361"/>
            <a:ext cx="2296743" cy="276999"/>
          </a:xfrm>
          <a:prstGeom prst="rect">
            <a:avLst/>
          </a:prstGeom>
          <a:noFill/>
        </p:spPr>
        <p:txBody>
          <a:bodyPr wrap="square" rtlCol="0">
            <a:spAutoFit/>
          </a:bodyPr>
          <a:lstStyle/>
          <a:p>
            <a:r>
              <a:rPr lang="es-EC" sz="1200" dirty="0" smtClean="0">
                <a:solidFill>
                  <a:srgbClr val="2C4C72"/>
                </a:solidFill>
              </a:rPr>
              <a:t>DIAGNÓSTICO ESTRATÉGICO</a:t>
            </a:r>
            <a:endParaRPr lang="es-ES" sz="1200" dirty="0" smtClean="0">
              <a:solidFill>
                <a:srgbClr val="2C4C72"/>
              </a:solidFill>
            </a:endParaRPr>
          </a:p>
        </p:txBody>
      </p:sp>
      <p:cxnSp>
        <p:nvCxnSpPr>
          <p:cNvPr id="24" name="20 Forma"/>
          <p:cNvCxnSpPr/>
          <p:nvPr/>
        </p:nvCxnSpPr>
        <p:spPr>
          <a:xfrm rot="16200000" flipH="1">
            <a:off x="4330452" y="6289312"/>
            <a:ext cx="237327" cy="245769"/>
          </a:xfrm>
          <a:prstGeom prst="bentConnector2">
            <a:avLst/>
          </a:prstGeom>
        </p:spPr>
        <p:style>
          <a:lnRef idx="2">
            <a:schemeClr val="accent2"/>
          </a:lnRef>
          <a:fillRef idx="0">
            <a:schemeClr val="accent2"/>
          </a:fillRef>
          <a:effectRef idx="1">
            <a:schemeClr val="accent2"/>
          </a:effectRef>
          <a:fontRef idx="minor">
            <a:schemeClr val="tx1"/>
          </a:fontRef>
        </p:style>
      </p:cxnSp>
      <p:grpSp>
        <p:nvGrpSpPr>
          <p:cNvPr id="25" name="24 Grupo"/>
          <p:cNvGrpSpPr/>
          <p:nvPr/>
        </p:nvGrpSpPr>
        <p:grpSpPr>
          <a:xfrm>
            <a:off x="2590547" y="5923837"/>
            <a:ext cx="3934034" cy="338555"/>
            <a:chOff x="2214547" y="6233718"/>
            <a:chExt cx="3934034" cy="338555"/>
          </a:xfrm>
        </p:grpSpPr>
        <p:grpSp>
          <p:nvGrpSpPr>
            <p:cNvPr id="26" name="25 Grupo"/>
            <p:cNvGrpSpPr/>
            <p:nvPr/>
          </p:nvGrpSpPr>
          <p:grpSpPr>
            <a:xfrm rot="16200000">
              <a:off x="4038687" y="4462380"/>
              <a:ext cx="285753" cy="3934034"/>
              <a:chOff x="214283" y="2071676"/>
              <a:chExt cx="285753" cy="3934034"/>
            </a:xfrm>
          </p:grpSpPr>
          <p:sp>
            <p:nvSpPr>
              <p:cNvPr id="31" name="30 Rectángulo"/>
              <p:cNvSpPr/>
              <p:nvPr/>
            </p:nvSpPr>
            <p:spPr>
              <a:xfrm flipH="1">
                <a:off x="317433" y="2143114"/>
                <a:ext cx="72008" cy="3862596"/>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2" name="31 Elipse"/>
              <p:cNvSpPr/>
              <p:nvPr/>
            </p:nvSpPr>
            <p:spPr>
              <a:xfrm>
                <a:off x="214284" y="2071676"/>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33" name="32 Elipse"/>
              <p:cNvSpPr/>
              <p:nvPr/>
            </p:nvSpPr>
            <p:spPr>
              <a:xfrm>
                <a:off x="214283" y="2857495"/>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dk1"/>
                  </a:solidFill>
                </a:endParaRPr>
              </a:p>
            </p:txBody>
          </p:sp>
          <p:sp>
            <p:nvSpPr>
              <p:cNvPr id="34" name="33 Elipse"/>
              <p:cNvSpPr/>
              <p:nvPr/>
            </p:nvSpPr>
            <p:spPr>
              <a:xfrm>
                <a:off x="214283" y="3643313"/>
                <a:ext cx="285752" cy="285752"/>
              </a:xfrm>
              <a:prstGeom prst="ellipse">
                <a:avLst/>
              </a:prstGeom>
              <a:solidFill>
                <a:srgbClr val="000099"/>
              </a:solidFill>
              <a:ln>
                <a:solidFill>
                  <a:srgbClr val="000099"/>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lt1"/>
                  </a:solidFill>
                </a:endParaRPr>
              </a:p>
            </p:txBody>
          </p:sp>
          <p:sp>
            <p:nvSpPr>
              <p:cNvPr id="35" name="34 Elipse"/>
              <p:cNvSpPr/>
              <p:nvPr/>
            </p:nvSpPr>
            <p:spPr>
              <a:xfrm>
                <a:off x="214283" y="4357693"/>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27" name="26 CuadroTexto"/>
            <p:cNvSpPr txBox="1"/>
            <p:nvPr/>
          </p:nvSpPr>
          <p:spPr>
            <a:xfrm>
              <a:off x="2254160" y="6233719"/>
              <a:ext cx="285656" cy="338554"/>
            </a:xfrm>
            <a:prstGeom prst="rect">
              <a:avLst/>
            </a:prstGeom>
            <a:noFill/>
          </p:spPr>
          <p:txBody>
            <a:bodyPr wrap="none" rtlCol="0">
              <a:spAutoFit/>
            </a:bodyPr>
            <a:lstStyle/>
            <a:p>
              <a:r>
                <a:rPr lang="es-EC" sz="1600" b="1" dirty="0" smtClean="0"/>
                <a:t>1</a:t>
              </a:r>
              <a:endParaRPr lang="es-ES" sz="1600" b="1" dirty="0"/>
            </a:p>
          </p:txBody>
        </p:sp>
        <p:sp>
          <p:nvSpPr>
            <p:cNvPr id="28" name="27 CuadroTexto"/>
            <p:cNvSpPr txBox="1"/>
            <p:nvPr/>
          </p:nvSpPr>
          <p:spPr>
            <a:xfrm>
              <a:off x="2971864" y="6233718"/>
              <a:ext cx="298480" cy="338554"/>
            </a:xfrm>
            <a:prstGeom prst="rect">
              <a:avLst/>
            </a:prstGeom>
            <a:noFill/>
          </p:spPr>
          <p:txBody>
            <a:bodyPr wrap="none" rtlCol="0">
              <a:spAutoFit/>
            </a:bodyPr>
            <a:lstStyle/>
            <a:p>
              <a:r>
                <a:rPr lang="es-EC" sz="1600" b="1" dirty="0" smtClean="0"/>
                <a:t>2</a:t>
              </a:r>
              <a:endParaRPr lang="es-ES" sz="1600" b="1" dirty="0"/>
            </a:p>
          </p:txBody>
        </p:sp>
        <p:sp>
          <p:nvSpPr>
            <p:cNvPr id="29" name="28 CuadroTexto"/>
            <p:cNvSpPr txBox="1"/>
            <p:nvPr/>
          </p:nvSpPr>
          <p:spPr>
            <a:xfrm>
              <a:off x="3763952" y="6233718"/>
              <a:ext cx="284052" cy="338554"/>
            </a:xfrm>
            <a:prstGeom prst="rect">
              <a:avLst/>
            </a:prstGeom>
            <a:noFill/>
          </p:spPr>
          <p:txBody>
            <a:bodyPr wrap="none" rtlCol="0">
              <a:spAutoFit/>
            </a:bodyPr>
            <a:lstStyle/>
            <a:p>
              <a:r>
                <a:rPr lang="es-EC" sz="1600" b="1" dirty="0" smtClean="0">
                  <a:solidFill>
                    <a:schemeClr val="bg1"/>
                  </a:solidFill>
                </a:rPr>
                <a:t>3</a:t>
              </a:r>
              <a:endParaRPr lang="es-ES" sz="1600" b="1" dirty="0">
                <a:solidFill>
                  <a:schemeClr val="bg1"/>
                </a:solidFill>
              </a:endParaRPr>
            </a:p>
          </p:txBody>
        </p:sp>
        <p:sp>
          <p:nvSpPr>
            <p:cNvPr id="30" name="29 CuadroTexto"/>
            <p:cNvSpPr txBox="1"/>
            <p:nvPr/>
          </p:nvSpPr>
          <p:spPr>
            <a:xfrm>
              <a:off x="4500562" y="6233718"/>
              <a:ext cx="298480" cy="338554"/>
            </a:xfrm>
            <a:prstGeom prst="rect">
              <a:avLst/>
            </a:prstGeom>
            <a:noFill/>
          </p:spPr>
          <p:txBody>
            <a:bodyPr wrap="none" rtlCol="0">
              <a:spAutoFit/>
            </a:bodyPr>
            <a:lstStyle/>
            <a:p>
              <a:r>
                <a:rPr lang="es-EC" sz="1600" b="1" dirty="0" smtClean="0"/>
                <a:t>4</a:t>
              </a:r>
              <a:endParaRPr lang="es-ES" sz="1600" b="1" dirty="0"/>
            </a:p>
          </p:txBody>
        </p:sp>
      </p:grpSp>
      <p:sp>
        <p:nvSpPr>
          <p:cNvPr id="36" name="35 Elipse"/>
          <p:cNvSpPr/>
          <p:nvPr/>
        </p:nvSpPr>
        <p:spPr>
          <a:xfrm rot="16200000">
            <a:off x="5662762"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7" name="36 Elipse"/>
          <p:cNvSpPr/>
          <p:nvPr/>
        </p:nvSpPr>
        <p:spPr>
          <a:xfrm rot="16200000">
            <a:off x="6452570" y="5974360"/>
            <a:ext cx="285752" cy="285752"/>
          </a:xfrm>
          <a:prstGeom prst="ellipse">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8" name="37 CuadroTexto"/>
          <p:cNvSpPr txBox="1"/>
          <p:nvPr/>
        </p:nvSpPr>
        <p:spPr>
          <a:xfrm>
            <a:off x="5667450" y="5937486"/>
            <a:ext cx="298480" cy="338554"/>
          </a:xfrm>
          <a:prstGeom prst="rect">
            <a:avLst/>
          </a:prstGeom>
          <a:noFill/>
        </p:spPr>
        <p:txBody>
          <a:bodyPr wrap="none" rtlCol="0">
            <a:spAutoFit/>
          </a:bodyPr>
          <a:lstStyle/>
          <a:p>
            <a:r>
              <a:rPr lang="es-EC" sz="1600" b="1" dirty="0" smtClean="0"/>
              <a:t>5</a:t>
            </a:r>
            <a:endParaRPr lang="es-ES" sz="1600" b="1" dirty="0"/>
          </a:p>
        </p:txBody>
      </p:sp>
      <p:sp>
        <p:nvSpPr>
          <p:cNvPr id="39" name="38 CuadroTexto"/>
          <p:cNvSpPr txBox="1"/>
          <p:nvPr/>
        </p:nvSpPr>
        <p:spPr>
          <a:xfrm>
            <a:off x="6452570" y="5947064"/>
            <a:ext cx="298480" cy="338554"/>
          </a:xfrm>
          <a:prstGeom prst="rect">
            <a:avLst/>
          </a:prstGeom>
          <a:noFill/>
        </p:spPr>
        <p:txBody>
          <a:bodyPr wrap="none" rtlCol="0">
            <a:spAutoFit/>
          </a:bodyPr>
          <a:lstStyle/>
          <a:p>
            <a:r>
              <a:rPr lang="es-EC" sz="1600" b="1" dirty="0" smtClean="0"/>
              <a:t>6</a:t>
            </a:r>
            <a:endParaRPr lang="es-ES" sz="1600"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52" y="1076102"/>
            <a:ext cx="4335463"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20" y="542582"/>
            <a:ext cx="4854544" cy="303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5932" y="1059104"/>
            <a:ext cx="3336925"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39 CuadroTexto"/>
          <p:cNvSpPr txBox="1"/>
          <p:nvPr/>
        </p:nvSpPr>
        <p:spPr>
          <a:xfrm>
            <a:off x="5886762" y="188640"/>
            <a:ext cx="197898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es-ES" sz="2400" dirty="0" smtClean="0"/>
              <a:t>GENERAL ELECTRIC</a:t>
            </a:r>
            <a:endParaRPr lang="es-ES" sz="2400" dirty="0"/>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1295" y="980728"/>
            <a:ext cx="3886200" cy="267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CuadroTexto"/>
          <p:cNvSpPr txBox="1"/>
          <p:nvPr/>
        </p:nvSpPr>
        <p:spPr>
          <a:xfrm>
            <a:off x="249531" y="4088260"/>
            <a:ext cx="4540260"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s-ES"/>
            </a:defPPr>
            <a:lvl1pPr marL="0" marR="0" lvl="0" indent="0" algn="ctr" defTabSz="914400" eaLnBrk="1" latinLnBrk="0" hangingPunct="1">
              <a:lnSpc>
                <a:spcPct val="100000"/>
              </a:lnSpc>
              <a:buClrTx/>
              <a:buSzTx/>
              <a:buFontTx/>
              <a:buNone/>
              <a:tabLst/>
              <a:defRPr kumimoji="0" sz="2000" b="1" i="0" u="none" strike="noStrike" kern="0" cap="none" spc="0" normalizeH="0" baseline="0">
                <a:ln>
                  <a:noFill/>
                </a:ln>
                <a:solidFill>
                  <a:schemeClr val="accent1">
                    <a:lumMod val="50000"/>
                  </a:schemeClr>
                </a:solidFill>
                <a:effectLst/>
                <a:uLnTx/>
                <a:uFillTx/>
                <a:latin typeface="+mj-lt"/>
                <a:ea typeface="+mj-ea"/>
                <a:cs typeface="+mj-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pPr algn="l"/>
            <a:r>
              <a:rPr lang="es-ES" sz="2400" dirty="0" smtClean="0"/>
              <a:t>IMPACTO CRUZADO</a:t>
            </a:r>
            <a:endParaRPr lang="es-ES" sz="2400" dirty="0"/>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531" y="4581129"/>
            <a:ext cx="4796490" cy="13354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70228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9"/>
                                        </p:tgtEl>
                                        <p:attrNameLst>
                                          <p:attrName>ppt_x</p:attrName>
                                        </p:attrNameLst>
                                      </p:cBhvr>
                                      <p:tavLst>
                                        <p:tav tm="0">
                                          <p:val>
                                            <p:strVal val="ppt_x"/>
                                          </p:val>
                                        </p:tav>
                                        <p:tav tm="100000">
                                          <p:val>
                                            <p:strVal val="ppt_x"/>
                                          </p:val>
                                        </p:tav>
                                      </p:tavLst>
                                    </p:anim>
                                    <p:anim calcmode="lin" valueType="num">
                                      <p:cBhvr additive="base">
                                        <p:cTn id="25" dur="500"/>
                                        <p:tgtEl>
                                          <p:spTgt spid="1029"/>
                                        </p:tgtEl>
                                        <p:attrNameLst>
                                          <p:attrName>ppt_y</p:attrName>
                                        </p:attrNameLst>
                                      </p:cBhvr>
                                      <p:tavLst>
                                        <p:tav tm="0">
                                          <p:val>
                                            <p:strVal val="ppt_y"/>
                                          </p:val>
                                        </p:tav>
                                        <p:tav tm="100000">
                                          <p:val>
                                            <p:strVal val="1+ppt_h/2"/>
                                          </p:val>
                                        </p:tav>
                                      </p:tavLst>
                                    </p:anim>
                                    <p:set>
                                      <p:cBhvr>
                                        <p:cTn id="26" dur="1" fill="hold">
                                          <p:stCondLst>
                                            <p:cond delay="499"/>
                                          </p:stCondLst>
                                        </p:cTn>
                                        <p:tgtEl>
                                          <p:spTgt spid="1029"/>
                                        </p:tgtEl>
                                        <p:attrNameLst>
                                          <p:attrName>style.visibility</p:attrName>
                                        </p:attrNameLst>
                                      </p:cBhvr>
                                      <p:to>
                                        <p:strVal val="hidden"/>
                                      </p:to>
                                    </p:set>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030"/>
                                        </p:tgtEl>
                                        <p:attrNameLst>
                                          <p:attrName>style.visibility</p:attrName>
                                        </p:attrNameLst>
                                      </p:cBhvr>
                                      <p:to>
                                        <p:strVal val="visible"/>
                                      </p:to>
                                    </p:set>
                                    <p:anim calcmode="lin" valueType="num">
                                      <p:cBhvr additive="base">
                                        <p:cTn id="30" dur="500" fill="hold"/>
                                        <p:tgtEl>
                                          <p:spTgt spid="1030"/>
                                        </p:tgtEl>
                                        <p:attrNameLst>
                                          <p:attrName>ppt_x</p:attrName>
                                        </p:attrNameLst>
                                      </p:cBhvr>
                                      <p:tavLst>
                                        <p:tav tm="0">
                                          <p:val>
                                            <p:strVal val="#ppt_x"/>
                                          </p:val>
                                        </p:tav>
                                        <p:tav tm="100000">
                                          <p:val>
                                            <p:strVal val="#ppt_x"/>
                                          </p:val>
                                        </p:tav>
                                      </p:tavLst>
                                    </p:anim>
                                    <p:anim calcmode="lin" valueType="num">
                                      <p:cBhvr additive="base">
                                        <p:cTn id="31"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ppt_x"/>
                                          </p:val>
                                        </p:tav>
                                        <p:tav tm="100000">
                                          <p:val>
                                            <p:strVal val="#ppt_x"/>
                                          </p:val>
                                        </p:tav>
                                      </p:tavLst>
                                    </p:anim>
                                    <p:anim calcmode="lin" valueType="num">
                                      <p:cBhvr additive="base">
                                        <p:cTn id="3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 calcmode="lin" valueType="num">
                                      <p:cBhvr additive="base">
                                        <p:cTn id="42" dur="500" fill="hold"/>
                                        <p:tgtEl>
                                          <p:spTgt spid="1031"/>
                                        </p:tgtEl>
                                        <p:attrNameLst>
                                          <p:attrName>ppt_x</p:attrName>
                                        </p:attrNameLst>
                                      </p:cBhvr>
                                      <p:tavLst>
                                        <p:tav tm="0">
                                          <p:val>
                                            <p:strVal val="#ppt_x"/>
                                          </p:val>
                                        </p:tav>
                                        <p:tav tm="100000">
                                          <p:val>
                                            <p:strVal val="#ppt_x"/>
                                          </p:val>
                                        </p:tav>
                                      </p:tavLst>
                                    </p:anim>
                                    <p:anim calcmode="lin" valueType="num">
                                      <p:cBhvr additive="base">
                                        <p:cTn id="43"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TS01007384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TS010073846</Template>
  <TotalTime>1965</TotalTime>
  <Words>1522</Words>
  <Application>Microsoft Office PowerPoint</Application>
  <PresentationFormat>Presentación en pantalla (4:3)</PresentationFormat>
  <Paragraphs>455</Paragraphs>
  <Slides>29</Slides>
  <Notes>27</Notes>
  <HiddenSlides>2</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TS010073846</vt:lpstr>
      <vt:lpstr>“DISEÑO Y FORMULACIÓN DE UN PLAN ESTRATÉGICO BASADO EN LA METODOLOGÍA DEL CUADRO DE MANDO INTEGRAL PARA LA CORPORACIÓN DFL”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Escandón</dc:creator>
  <cp:lastModifiedBy>FamiliaMC</cp:lastModifiedBy>
  <cp:revision>82</cp:revision>
  <dcterms:created xsi:type="dcterms:W3CDTF">2014-06-06T02:44:38Z</dcterms:created>
  <dcterms:modified xsi:type="dcterms:W3CDTF">2014-06-30T18:12:32Z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