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5"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78" r:id="rId27"/>
    <p:sldId id="283" r:id="rId28"/>
    <p:sldId id="284" r:id="rId29"/>
    <p:sldId id="285" r:id="rId30"/>
    <p:sldId id="286" r:id="rId31"/>
    <p:sldId id="287" r:id="rId32"/>
    <p:sldId id="282" r:id="rId33"/>
    <p:sldId id="288" r:id="rId34"/>
    <p:sldId id="289" r:id="rId35"/>
    <p:sldId id="291" r:id="rId36"/>
    <p:sldId id="292" r:id="rId37"/>
    <p:sldId id="290" r:id="rId38"/>
    <p:sldId id="294" r:id="rId39"/>
    <p:sldId id="293" r:id="rId40"/>
    <p:sldId id="296" r:id="rId41"/>
    <p:sldId id="298" r:id="rId42"/>
    <p:sldId id="299" r:id="rId43"/>
    <p:sldId id="297" r:id="rId44"/>
    <p:sldId id="300" r:id="rId45"/>
    <p:sldId id="301" r:id="rId46"/>
    <p:sldId id="302" r:id="rId47"/>
    <p:sldId id="303" r:id="rId48"/>
    <p:sldId id="295" r:id="rId4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675FEBE0-2CBD-4B4A-9D3D-5E299F5848E8}">
          <p14:sldIdLst>
            <p14:sldId id="256"/>
            <p14:sldId id="257"/>
            <p14:sldId id="258"/>
            <p14:sldId id="259"/>
            <p14:sldId id="260"/>
            <p14:sldId id="261"/>
            <p14:sldId id="265"/>
            <p14:sldId id="262"/>
            <p14:sldId id="263"/>
            <p14:sldId id="264"/>
            <p14:sldId id="266"/>
            <p14:sldId id="267"/>
            <p14:sldId id="268"/>
            <p14:sldId id="269"/>
            <p14:sldId id="270"/>
            <p14:sldId id="271"/>
            <p14:sldId id="272"/>
            <p14:sldId id="273"/>
            <p14:sldId id="274"/>
            <p14:sldId id="275"/>
            <p14:sldId id="276"/>
            <p14:sldId id="277"/>
            <p14:sldId id="279"/>
            <p14:sldId id="280"/>
            <p14:sldId id="281"/>
            <p14:sldId id="278"/>
            <p14:sldId id="283"/>
            <p14:sldId id="284"/>
            <p14:sldId id="285"/>
            <p14:sldId id="286"/>
            <p14:sldId id="287"/>
            <p14:sldId id="282"/>
            <p14:sldId id="288"/>
            <p14:sldId id="289"/>
            <p14:sldId id="291"/>
            <p14:sldId id="292"/>
            <p14:sldId id="290"/>
            <p14:sldId id="294"/>
            <p14:sldId id="293"/>
            <p14:sldId id="296"/>
            <p14:sldId id="298"/>
            <p14:sldId id="299"/>
            <p14:sldId id="297"/>
            <p14:sldId id="300"/>
            <p14:sldId id="301"/>
            <p14:sldId id="302"/>
            <p14:sldId id="303"/>
            <p14:sldId id="29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intel\Desktop\Hoja_Registro_WPPSI_FINAL%20JAZ.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intel\Desktop\Hoja_Registro_WPPSI_FINAL%20JAZ.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intel\Desktop\JAZMIN2\Documentos%20Universidad\tesis\EXEL%20TEST\Ficha_Observacion_Mapa_Mental.xlsx" TargetMode="External"/><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intel\Desktop\Hoja_Registro_WPPSI_FINAL%20JAZ.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intel\Desktop\Hoja_Registro_WPPSI_FINAL%20JAZ.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intel\Desktop\Hoja_Registro_WPPSI_FINAL%20JAZ.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intel\Desktop\Hoja_Registro_WPPSI_FINAL%20JAZ.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intel\Desktop\Hoja_Registro_WPPSI_FINAL%20JAZ.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intel\Desktop\Hoja_Registro_WPPSI_FINAL%20JAZ.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intel\Desktop\Hoja_Registro_WPPSI_FINAL%20JAZ.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intel\Desktop\Hoja_Registro_WPPSI_FINAL%20JAZ.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a:pPr>
            <a:r>
              <a:rPr lang="es-EC" b="0" dirty="0"/>
              <a:t>Totales pre y </a:t>
            </a:r>
            <a:r>
              <a:rPr lang="es-EC" b="0" dirty="0" err="1"/>
              <a:t>postest</a:t>
            </a:r>
            <a:r>
              <a:rPr lang="es-EC" b="0" dirty="0"/>
              <a:t> </a:t>
            </a:r>
            <a:r>
              <a:rPr lang="es-EC" b="0" dirty="0" err="1"/>
              <a:t>subescala</a:t>
            </a:r>
            <a:r>
              <a:rPr lang="es-EC" b="0" dirty="0"/>
              <a:t> Casa de Animales del WPPSI en los niños de 4-5</a:t>
            </a:r>
            <a:r>
              <a:rPr lang="es-EC" b="0" baseline="0" dirty="0"/>
              <a:t> años de la Unidad Educativa "Giordano Bruno"</a:t>
            </a:r>
            <a:endParaRPr lang="es-EC" b="0" dirty="0"/>
          </a:p>
        </c:rich>
      </c:tx>
      <c:layout/>
      <c:overlay val="0"/>
    </c:title>
    <c:autoTitleDeleted val="0"/>
    <c:plotArea>
      <c:layout/>
      <c:lineChart>
        <c:grouping val="standard"/>
        <c:varyColors val="0"/>
        <c:ser>
          <c:idx val="0"/>
          <c:order val="0"/>
          <c:tx>
            <c:strRef>
              <c:f>'Pre y Postest'!$A$24:$B$24</c:f>
              <c:strCache>
                <c:ptCount val="1"/>
                <c:pt idx="0">
                  <c:v>Casa de animales Pretest</c:v>
                </c:pt>
              </c:strCache>
            </c:strRef>
          </c:tx>
          <c:val>
            <c:numRef>
              <c:f>'Pre y Postest'!$C$24:$Q$24</c:f>
              <c:numCache>
                <c:formatCode>General</c:formatCode>
                <c:ptCount val="15"/>
                <c:pt idx="0">
                  <c:v>15</c:v>
                </c:pt>
                <c:pt idx="1">
                  <c:v>13</c:v>
                </c:pt>
                <c:pt idx="2">
                  <c:v>12</c:v>
                </c:pt>
                <c:pt idx="3">
                  <c:v>14</c:v>
                </c:pt>
                <c:pt idx="4">
                  <c:v>11</c:v>
                </c:pt>
                <c:pt idx="5">
                  <c:v>15</c:v>
                </c:pt>
                <c:pt idx="6">
                  <c:v>13</c:v>
                </c:pt>
                <c:pt idx="7">
                  <c:v>17</c:v>
                </c:pt>
                <c:pt idx="8">
                  <c:v>15</c:v>
                </c:pt>
                <c:pt idx="9">
                  <c:v>12</c:v>
                </c:pt>
                <c:pt idx="10">
                  <c:v>14</c:v>
                </c:pt>
                <c:pt idx="11">
                  <c:v>14</c:v>
                </c:pt>
                <c:pt idx="12">
                  <c:v>13</c:v>
                </c:pt>
                <c:pt idx="13">
                  <c:v>12</c:v>
                </c:pt>
                <c:pt idx="14">
                  <c:v>12</c:v>
                </c:pt>
              </c:numCache>
            </c:numRef>
          </c:val>
          <c:smooth val="0"/>
        </c:ser>
        <c:ser>
          <c:idx val="1"/>
          <c:order val="1"/>
          <c:tx>
            <c:strRef>
              <c:f>'Pre y Postest'!$A$25:$B$25</c:f>
              <c:strCache>
                <c:ptCount val="1"/>
                <c:pt idx="0">
                  <c:v>Casa de animales Postest</c:v>
                </c:pt>
              </c:strCache>
            </c:strRef>
          </c:tx>
          <c:val>
            <c:numRef>
              <c:f>'Pre y Postest'!$C$25:$Q$25</c:f>
              <c:numCache>
                <c:formatCode>General</c:formatCode>
                <c:ptCount val="15"/>
                <c:pt idx="0">
                  <c:v>13</c:v>
                </c:pt>
                <c:pt idx="1">
                  <c:v>12</c:v>
                </c:pt>
                <c:pt idx="2">
                  <c:v>11</c:v>
                </c:pt>
                <c:pt idx="3">
                  <c:v>15</c:v>
                </c:pt>
                <c:pt idx="4">
                  <c:v>14</c:v>
                </c:pt>
                <c:pt idx="5">
                  <c:v>10</c:v>
                </c:pt>
                <c:pt idx="6">
                  <c:v>15</c:v>
                </c:pt>
                <c:pt idx="7">
                  <c:v>15</c:v>
                </c:pt>
                <c:pt idx="8">
                  <c:v>14</c:v>
                </c:pt>
                <c:pt idx="9">
                  <c:v>15</c:v>
                </c:pt>
                <c:pt idx="10">
                  <c:v>18</c:v>
                </c:pt>
                <c:pt idx="11">
                  <c:v>14</c:v>
                </c:pt>
                <c:pt idx="12">
                  <c:v>12</c:v>
                </c:pt>
                <c:pt idx="13">
                  <c:v>14</c:v>
                </c:pt>
                <c:pt idx="14">
                  <c:v>14</c:v>
                </c:pt>
              </c:numCache>
            </c:numRef>
          </c:val>
          <c:smooth val="0"/>
        </c:ser>
        <c:dLbls>
          <c:showLegendKey val="0"/>
          <c:showVal val="0"/>
          <c:showCatName val="0"/>
          <c:showSerName val="0"/>
          <c:showPercent val="0"/>
          <c:showBubbleSize val="0"/>
        </c:dLbls>
        <c:marker val="1"/>
        <c:smooth val="0"/>
        <c:axId val="73734400"/>
        <c:axId val="73781248"/>
      </c:lineChart>
      <c:catAx>
        <c:axId val="73734400"/>
        <c:scaling>
          <c:orientation val="minMax"/>
        </c:scaling>
        <c:delete val="0"/>
        <c:axPos val="b"/>
        <c:majorTickMark val="none"/>
        <c:minorTickMark val="none"/>
        <c:tickLblPos val="nextTo"/>
        <c:crossAx val="73781248"/>
        <c:crosses val="autoZero"/>
        <c:auto val="1"/>
        <c:lblAlgn val="ctr"/>
        <c:lblOffset val="100"/>
        <c:noMultiLvlLbl val="0"/>
      </c:catAx>
      <c:valAx>
        <c:axId val="73781248"/>
        <c:scaling>
          <c:orientation val="minMax"/>
        </c:scaling>
        <c:delete val="0"/>
        <c:axPos val="l"/>
        <c:majorGridlines/>
        <c:title>
          <c:tx>
            <c:rich>
              <a:bodyPr/>
              <a:lstStyle/>
              <a:p>
                <a:pPr>
                  <a:defRPr/>
                </a:pPr>
                <a:r>
                  <a:rPr lang="es-EC"/>
                  <a:t>Valores</a:t>
                </a:r>
                <a:r>
                  <a:rPr lang="es-EC" baseline="0"/>
                  <a:t> </a:t>
                </a:r>
                <a:endParaRPr lang="es-EC"/>
              </a:p>
            </c:rich>
          </c:tx>
          <c:layout/>
          <c:overlay val="0"/>
        </c:title>
        <c:numFmt formatCode="General" sourceLinked="1"/>
        <c:majorTickMark val="none"/>
        <c:minorTickMark val="none"/>
        <c:tickLblPos val="nextTo"/>
        <c:crossAx val="73734400"/>
        <c:crosses val="autoZero"/>
        <c:crossBetween val="between"/>
      </c:valAx>
      <c:dTable>
        <c:showHorzBorder val="1"/>
        <c:showVertBorder val="1"/>
        <c:showOutline val="1"/>
        <c:showKeys val="1"/>
      </c:dTable>
    </c:plotArea>
    <c:plotVisOnly val="1"/>
    <c:dispBlanksAs val="gap"/>
    <c:showDLblsOverMax val="0"/>
  </c:chart>
  <c:spPr>
    <a:solidFill>
      <a:sysClr val="window" lastClr="FFFFFF"/>
    </a:solidFill>
  </c:spPr>
  <c:txPr>
    <a:bodyPr/>
    <a:lstStyle/>
    <a:p>
      <a:pPr>
        <a:defRPr sz="1000">
          <a:latin typeface="Arial" pitchFamily="34" charset="0"/>
          <a:cs typeface="Arial" pitchFamily="34" charset="0"/>
        </a:defRPr>
      </a:pPr>
      <a:endParaRPr lang="es-EC"/>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es-EC" b="0"/>
              <a:t>Totales del pre y postest de la prueba Aritmética del WPPSI en los niños de 4-5</a:t>
            </a:r>
            <a:r>
              <a:rPr lang="es-EC" b="0" baseline="0"/>
              <a:t> años de la Unidad Educativa "Giordano Bruno"</a:t>
            </a:r>
            <a:endParaRPr lang="es-EC" b="0"/>
          </a:p>
        </c:rich>
      </c:tx>
      <c:layout/>
      <c:overlay val="0"/>
    </c:title>
    <c:autoTitleDeleted val="0"/>
    <c:plotArea>
      <c:layout/>
      <c:lineChart>
        <c:grouping val="standard"/>
        <c:varyColors val="0"/>
        <c:ser>
          <c:idx val="0"/>
          <c:order val="0"/>
          <c:tx>
            <c:strRef>
              <c:f>'Pre y Postest'!$A$10:$B$10</c:f>
              <c:strCache>
                <c:ptCount val="1"/>
                <c:pt idx="0">
                  <c:v>Aritmética Pretest</c:v>
                </c:pt>
              </c:strCache>
            </c:strRef>
          </c:tx>
          <c:val>
            <c:numRef>
              <c:f>'Pre y Postest'!$C$10:$Q$10</c:f>
              <c:numCache>
                <c:formatCode>General</c:formatCode>
                <c:ptCount val="15"/>
                <c:pt idx="0">
                  <c:v>5</c:v>
                </c:pt>
                <c:pt idx="1">
                  <c:v>10</c:v>
                </c:pt>
                <c:pt idx="2">
                  <c:v>12</c:v>
                </c:pt>
                <c:pt idx="3">
                  <c:v>13</c:v>
                </c:pt>
                <c:pt idx="4">
                  <c:v>11</c:v>
                </c:pt>
                <c:pt idx="5">
                  <c:v>12</c:v>
                </c:pt>
                <c:pt idx="6">
                  <c:v>8</c:v>
                </c:pt>
                <c:pt idx="7">
                  <c:v>13</c:v>
                </c:pt>
                <c:pt idx="8">
                  <c:v>9</c:v>
                </c:pt>
                <c:pt idx="9">
                  <c:v>11</c:v>
                </c:pt>
                <c:pt idx="10">
                  <c:v>10</c:v>
                </c:pt>
                <c:pt idx="11">
                  <c:v>13</c:v>
                </c:pt>
                <c:pt idx="12">
                  <c:v>10</c:v>
                </c:pt>
                <c:pt idx="13">
                  <c:v>11</c:v>
                </c:pt>
                <c:pt idx="14">
                  <c:v>12</c:v>
                </c:pt>
              </c:numCache>
            </c:numRef>
          </c:val>
          <c:smooth val="0"/>
        </c:ser>
        <c:ser>
          <c:idx val="1"/>
          <c:order val="1"/>
          <c:tx>
            <c:strRef>
              <c:f>'Pre y Postest'!$A$11:$B$11</c:f>
              <c:strCache>
                <c:ptCount val="1"/>
                <c:pt idx="0">
                  <c:v>Aritmética Postest</c:v>
                </c:pt>
              </c:strCache>
            </c:strRef>
          </c:tx>
          <c:val>
            <c:numRef>
              <c:f>'Pre y Postest'!$C$11:$Q$11</c:f>
              <c:numCache>
                <c:formatCode>General</c:formatCode>
                <c:ptCount val="15"/>
                <c:pt idx="0">
                  <c:v>11</c:v>
                </c:pt>
                <c:pt idx="1">
                  <c:v>15</c:v>
                </c:pt>
                <c:pt idx="2">
                  <c:v>10</c:v>
                </c:pt>
                <c:pt idx="3">
                  <c:v>11</c:v>
                </c:pt>
                <c:pt idx="4">
                  <c:v>12</c:v>
                </c:pt>
                <c:pt idx="5">
                  <c:v>11</c:v>
                </c:pt>
                <c:pt idx="6">
                  <c:v>9</c:v>
                </c:pt>
                <c:pt idx="7">
                  <c:v>13</c:v>
                </c:pt>
                <c:pt idx="8">
                  <c:v>13</c:v>
                </c:pt>
                <c:pt idx="9">
                  <c:v>12</c:v>
                </c:pt>
                <c:pt idx="10">
                  <c:v>13</c:v>
                </c:pt>
                <c:pt idx="11">
                  <c:v>12</c:v>
                </c:pt>
                <c:pt idx="12">
                  <c:v>13</c:v>
                </c:pt>
                <c:pt idx="13">
                  <c:v>14</c:v>
                </c:pt>
                <c:pt idx="14">
                  <c:v>13</c:v>
                </c:pt>
              </c:numCache>
            </c:numRef>
          </c:val>
          <c:smooth val="0"/>
        </c:ser>
        <c:dLbls>
          <c:showLegendKey val="0"/>
          <c:showVal val="0"/>
          <c:showCatName val="0"/>
          <c:showSerName val="0"/>
          <c:showPercent val="0"/>
          <c:showBubbleSize val="0"/>
        </c:dLbls>
        <c:marker val="1"/>
        <c:smooth val="0"/>
        <c:axId val="93999872"/>
        <c:axId val="94001408"/>
      </c:lineChart>
      <c:catAx>
        <c:axId val="93999872"/>
        <c:scaling>
          <c:orientation val="minMax"/>
        </c:scaling>
        <c:delete val="0"/>
        <c:axPos val="b"/>
        <c:majorTickMark val="none"/>
        <c:minorTickMark val="none"/>
        <c:tickLblPos val="nextTo"/>
        <c:crossAx val="94001408"/>
        <c:crosses val="autoZero"/>
        <c:auto val="1"/>
        <c:lblAlgn val="ctr"/>
        <c:lblOffset val="100"/>
        <c:noMultiLvlLbl val="0"/>
      </c:catAx>
      <c:valAx>
        <c:axId val="94001408"/>
        <c:scaling>
          <c:orientation val="minMax"/>
        </c:scaling>
        <c:delete val="0"/>
        <c:axPos val="l"/>
        <c:majorGridlines/>
        <c:title>
          <c:tx>
            <c:rich>
              <a:bodyPr/>
              <a:lstStyle/>
              <a:p>
                <a:pPr>
                  <a:defRPr/>
                </a:pPr>
                <a:r>
                  <a:rPr lang="es-EC"/>
                  <a:t>Valores</a:t>
                </a:r>
              </a:p>
            </c:rich>
          </c:tx>
          <c:layout/>
          <c:overlay val="0"/>
        </c:title>
        <c:numFmt formatCode="General" sourceLinked="1"/>
        <c:majorTickMark val="none"/>
        <c:minorTickMark val="none"/>
        <c:tickLblPos val="nextTo"/>
        <c:crossAx val="93999872"/>
        <c:crosses val="autoZero"/>
        <c:crossBetween val="between"/>
      </c:valAx>
      <c:dTable>
        <c:showHorzBorder val="1"/>
        <c:showVertBorder val="1"/>
        <c:showOutline val="1"/>
        <c:showKeys val="1"/>
      </c:dTable>
    </c:plotArea>
    <c:plotVisOnly val="1"/>
    <c:dispBlanksAs val="gap"/>
    <c:showDLblsOverMax val="0"/>
  </c:chart>
  <c:spPr>
    <a:solidFill>
      <a:sysClr val="window" lastClr="FFFFFF"/>
    </a:solidFill>
  </c:spPr>
  <c:txPr>
    <a:bodyPr/>
    <a:lstStyle/>
    <a:p>
      <a:pPr>
        <a:defRPr sz="1000">
          <a:latin typeface="Arial" pitchFamily="34" charset="0"/>
          <a:cs typeface="Arial" pitchFamily="34" charset="0"/>
        </a:defRPr>
      </a:pPr>
      <a:endParaRPr lang="es-EC"/>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a:pPr>
            <a:r>
              <a:rPr lang="es-EC" sz="1000" b="0"/>
              <a:t>Resultados de la aplicación de la técnica mapa mental en los niños de 4-5 años del Centro Infantil "Giordano</a:t>
            </a:r>
            <a:r>
              <a:rPr lang="es-EC" sz="1000" b="0" baseline="0"/>
              <a:t> Bruno</a:t>
            </a:r>
            <a:r>
              <a:rPr lang="es-EC" sz="1000" b="0"/>
              <a:t>"</a:t>
            </a:r>
          </a:p>
        </c:rich>
      </c:tx>
      <c:layout/>
      <c:overlay val="0"/>
    </c:title>
    <c:autoTitleDeleted val="0"/>
    <c:plotArea>
      <c:layout>
        <c:manualLayout>
          <c:layoutTarget val="inner"/>
          <c:xMode val="edge"/>
          <c:yMode val="edge"/>
          <c:x val="0.17656016685705841"/>
          <c:y val="0.19236371360244997"/>
          <c:w val="0.81769470771347064"/>
          <c:h val="0.54174144640181932"/>
        </c:manualLayout>
      </c:layout>
      <c:lineChart>
        <c:grouping val="standard"/>
        <c:varyColors val="0"/>
        <c:ser>
          <c:idx val="0"/>
          <c:order val="0"/>
          <c:cat>
            <c:multiLvlStrRef>
              <c:f>Hoja3!$AH$39:$BE$40</c:f>
              <c:multiLvlStrCache>
                <c:ptCount val="24"/>
                <c:lvl>
                  <c:pt idx="0">
                    <c:v>SI</c:v>
                  </c:pt>
                  <c:pt idx="1">
                    <c:v>NO</c:v>
                  </c:pt>
                  <c:pt idx="2">
                    <c:v>SI</c:v>
                  </c:pt>
                  <c:pt idx="3">
                    <c:v>NO</c:v>
                  </c:pt>
                  <c:pt idx="4">
                    <c:v>SI</c:v>
                  </c:pt>
                  <c:pt idx="5">
                    <c:v>NO</c:v>
                  </c:pt>
                  <c:pt idx="6">
                    <c:v>SI</c:v>
                  </c:pt>
                  <c:pt idx="7">
                    <c:v>NO</c:v>
                  </c:pt>
                  <c:pt idx="8">
                    <c:v>SI</c:v>
                  </c:pt>
                  <c:pt idx="9">
                    <c:v>NO</c:v>
                  </c:pt>
                  <c:pt idx="10">
                    <c:v>SI</c:v>
                  </c:pt>
                  <c:pt idx="11">
                    <c:v>NO</c:v>
                  </c:pt>
                  <c:pt idx="12">
                    <c:v>SI</c:v>
                  </c:pt>
                  <c:pt idx="13">
                    <c:v>NO</c:v>
                  </c:pt>
                  <c:pt idx="14">
                    <c:v>SI</c:v>
                  </c:pt>
                  <c:pt idx="15">
                    <c:v>NO</c:v>
                  </c:pt>
                  <c:pt idx="16">
                    <c:v>SI</c:v>
                  </c:pt>
                  <c:pt idx="17">
                    <c:v>NO</c:v>
                  </c:pt>
                  <c:pt idx="18">
                    <c:v>SI</c:v>
                  </c:pt>
                  <c:pt idx="19">
                    <c:v>NO</c:v>
                  </c:pt>
                  <c:pt idx="20">
                    <c:v>SI</c:v>
                  </c:pt>
                  <c:pt idx="21">
                    <c:v>NO</c:v>
                  </c:pt>
                  <c:pt idx="22">
                    <c:v>SI</c:v>
                  </c:pt>
                  <c:pt idx="23">
                    <c:v>NO</c:v>
                  </c:pt>
                </c:lvl>
                <c:lvl>
                  <c:pt idx="0">
                    <c:v>Sesión 1</c:v>
                  </c:pt>
                  <c:pt idx="2">
                    <c:v>Sesión 2</c:v>
                  </c:pt>
                  <c:pt idx="4">
                    <c:v>Sesión 3</c:v>
                  </c:pt>
                  <c:pt idx="6">
                    <c:v>Sesión 4</c:v>
                  </c:pt>
                  <c:pt idx="8">
                    <c:v>Sesión 5</c:v>
                  </c:pt>
                  <c:pt idx="10">
                    <c:v>Sesión 6</c:v>
                  </c:pt>
                  <c:pt idx="12">
                    <c:v>Sesión 7</c:v>
                  </c:pt>
                  <c:pt idx="14">
                    <c:v>Sesión 8</c:v>
                  </c:pt>
                  <c:pt idx="16">
                    <c:v>Sesión 9</c:v>
                  </c:pt>
                  <c:pt idx="18">
                    <c:v>Sesión 10</c:v>
                  </c:pt>
                  <c:pt idx="20">
                    <c:v>Sesión 11</c:v>
                  </c:pt>
                  <c:pt idx="22">
                    <c:v>Sesión 12</c:v>
                  </c:pt>
                </c:lvl>
              </c:multiLvlStrCache>
            </c:multiLvlStrRef>
          </c:cat>
          <c:val>
            <c:numRef>
              <c:f>Hoja3!$AH$41:$BE$41</c:f>
              <c:numCache>
                <c:formatCode>0</c:formatCode>
                <c:ptCount val="24"/>
                <c:pt idx="0">
                  <c:v>3.52</c:v>
                </c:pt>
                <c:pt idx="1">
                  <c:v>2.48</c:v>
                </c:pt>
                <c:pt idx="2">
                  <c:v>4.5199999999999996</c:v>
                </c:pt>
                <c:pt idx="3">
                  <c:v>1.48</c:v>
                </c:pt>
                <c:pt idx="4">
                  <c:v>4.4000000000000004</c:v>
                </c:pt>
                <c:pt idx="5">
                  <c:v>1.6</c:v>
                </c:pt>
                <c:pt idx="6">
                  <c:v>4.92</c:v>
                </c:pt>
                <c:pt idx="7">
                  <c:v>1.08</c:v>
                </c:pt>
                <c:pt idx="8">
                  <c:v>4</c:v>
                </c:pt>
                <c:pt idx="9">
                  <c:v>2</c:v>
                </c:pt>
                <c:pt idx="10">
                  <c:v>4.12</c:v>
                </c:pt>
                <c:pt idx="11">
                  <c:v>1.88</c:v>
                </c:pt>
                <c:pt idx="12">
                  <c:v>4.5999999999999996</c:v>
                </c:pt>
                <c:pt idx="13">
                  <c:v>1.4</c:v>
                </c:pt>
                <c:pt idx="14">
                  <c:v>4.96</c:v>
                </c:pt>
                <c:pt idx="15">
                  <c:v>1.04</c:v>
                </c:pt>
                <c:pt idx="16">
                  <c:v>5.44</c:v>
                </c:pt>
                <c:pt idx="17">
                  <c:v>0.56000000000000005</c:v>
                </c:pt>
                <c:pt idx="18">
                  <c:v>5.04</c:v>
                </c:pt>
                <c:pt idx="19">
                  <c:v>0.96</c:v>
                </c:pt>
                <c:pt idx="20">
                  <c:v>5.52</c:v>
                </c:pt>
                <c:pt idx="21">
                  <c:v>0.48</c:v>
                </c:pt>
                <c:pt idx="22">
                  <c:v>5.32</c:v>
                </c:pt>
                <c:pt idx="23">
                  <c:v>0.68</c:v>
                </c:pt>
              </c:numCache>
            </c:numRef>
          </c:val>
          <c:smooth val="0"/>
        </c:ser>
        <c:dLbls>
          <c:showLegendKey val="0"/>
          <c:showVal val="0"/>
          <c:showCatName val="0"/>
          <c:showSerName val="0"/>
          <c:showPercent val="0"/>
          <c:showBubbleSize val="0"/>
        </c:dLbls>
        <c:marker val="1"/>
        <c:smooth val="0"/>
        <c:axId val="94447488"/>
        <c:axId val="94449024"/>
      </c:lineChart>
      <c:catAx>
        <c:axId val="94447488"/>
        <c:scaling>
          <c:orientation val="minMax"/>
        </c:scaling>
        <c:delete val="0"/>
        <c:axPos val="b"/>
        <c:majorTickMark val="none"/>
        <c:minorTickMark val="none"/>
        <c:tickLblPos val="nextTo"/>
        <c:crossAx val="94449024"/>
        <c:crosses val="autoZero"/>
        <c:auto val="1"/>
        <c:lblAlgn val="ctr"/>
        <c:lblOffset val="100"/>
        <c:noMultiLvlLbl val="0"/>
      </c:catAx>
      <c:valAx>
        <c:axId val="94449024"/>
        <c:scaling>
          <c:orientation val="minMax"/>
        </c:scaling>
        <c:delete val="0"/>
        <c:axPos val="l"/>
        <c:majorGridlines/>
        <c:title>
          <c:tx>
            <c:rich>
              <a:bodyPr/>
              <a:lstStyle/>
              <a:p>
                <a:pPr>
                  <a:defRPr/>
                </a:pPr>
                <a:r>
                  <a:rPr lang="es-EC"/>
                  <a:t>Desarrollo</a:t>
                </a:r>
              </a:p>
            </c:rich>
          </c:tx>
          <c:layout/>
          <c:overlay val="0"/>
        </c:title>
        <c:numFmt formatCode="0" sourceLinked="1"/>
        <c:majorTickMark val="none"/>
        <c:minorTickMark val="none"/>
        <c:tickLblPos val="nextTo"/>
        <c:crossAx val="94447488"/>
        <c:crosses val="autoZero"/>
        <c:crossBetween val="between"/>
      </c:valAx>
      <c:dTable>
        <c:showHorzBorder val="1"/>
        <c:showVertBorder val="1"/>
        <c:showOutline val="1"/>
        <c:showKeys val="1"/>
      </c:dTable>
    </c:plotArea>
    <c:plotVisOnly val="1"/>
    <c:dispBlanksAs val="gap"/>
    <c:showDLblsOverMax val="0"/>
  </c:chart>
  <c:spPr>
    <a:solidFill>
      <a:sysClr val="window" lastClr="FFFFFF"/>
    </a:solidFill>
  </c:spPr>
  <c:txPr>
    <a:bodyPr/>
    <a:lstStyle/>
    <a:p>
      <a:pPr>
        <a:defRPr>
          <a:latin typeface="Arial" pitchFamily="34" charset="0"/>
          <a:cs typeface="Arial" pitchFamily="34" charset="0"/>
        </a:defRPr>
      </a:pPr>
      <a:endParaRPr lang="es-EC"/>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C" b="0"/>
              <a:t>Totales pre y postest de la subescala Figuras Incompletas del WPPSI en los niños de 4-5</a:t>
            </a:r>
            <a:r>
              <a:rPr lang="es-EC" b="0" baseline="0"/>
              <a:t> años de la Unidad Educativa "Giordano Bruno"</a:t>
            </a:r>
            <a:endParaRPr lang="es-EC" b="0"/>
          </a:p>
        </c:rich>
      </c:tx>
      <c:layout>
        <c:manualLayout>
          <c:xMode val="edge"/>
          <c:yMode val="edge"/>
          <c:x val="0.10447860981059555"/>
          <c:y val="5.280136169306943E-3"/>
        </c:manualLayout>
      </c:layout>
      <c:overlay val="0"/>
    </c:title>
    <c:autoTitleDeleted val="0"/>
    <c:plotArea>
      <c:layout/>
      <c:lineChart>
        <c:grouping val="standard"/>
        <c:varyColors val="0"/>
        <c:ser>
          <c:idx val="0"/>
          <c:order val="0"/>
          <c:tx>
            <c:strRef>
              <c:f>'Pre y Postest'!$A$26:$B$26</c:f>
              <c:strCache>
                <c:ptCount val="1"/>
                <c:pt idx="0">
                  <c:v>Figuras incompletas Pretest</c:v>
                </c:pt>
              </c:strCache>
            </c:strRef>
          </c:tx>
          <c:val>
            <c:numRef>
              <c:f>'Pre y Postest'!$C$26:$Q$26</c:f>
              <c:numCache>
                <c:formatCode>General</c:formatCode>
                <c:ptCount val="15"/>
                <c:pt idx="0">
                  <c:v>13</c:v>
                </c:pt>
                <c:pt idx="1">
                  <c:v>13</c:v>
                </c:pt>
                <c:pt idx="2">
                  <c:v>13</c:v>
                </c:pt>
                <c:pt idx="3">
                  <c:v>11</c:v>
                </c:pt>
                <c:pt idx="4">
                  <c:v>9</c:v>
                </c:pt>
                <c:pt idx="5">
                  <c:v>12</c:v>
                </c:pt>
                <c:pt idx="6">
                  <c:v>11</c:v>
                </c:pt>
                <c:pt idx="7">
                  <c:v>15</c:v>
                </c:pt>
                <c:pt idx="8">
                  <c:v>12</c:v>
                </c:pt>
                <c:pt idx="9">
                  <c:v>11</c:v>
                </c:pt>
                <c:pt idx="10">
                  <c:v>6</c:v>
                </c:pt>
                <c:pt idx="11">
                  <c:v>11</c:v>
                </c:pt>
                <c:pt idx="12">
                  <c:v>8</c:v>
                </c:pt>
                <c:pt idx="13">
                  <c:v>12</c:v>
                </c:pt>
                <c:pt idx="14">
                  <c:v>12</c:v>
                </c:pt>
              </c:numCache>
            </c:numRef>
          </c:val>
          <c:smooth val="0"/>
        </c:ser>
        <c:ser>
          <c:idx val="1"/>
          <c:order val="1"/>
          <c:tx>
            <c:strRef>
              <c:f>'Pre y Postest'!$A$27:$B$27</c:f>
              <c:strCache>
                <c:ptCount val="1"/>
                <c:pt idx="0">
                  <c:v>Figuras incompletas Postest</c:v>
                </c:pt>
              </c:strCache>
            </c:strRef>
          </c:tx>
          <c:val>
            <c:numRef>
              <c:f>'Pre y Postest'!$C$27:$Q$27</c:f>
              <c:numCache>
                <c:formatCode>General</c:formatCode>
                <c:ptCount val="15"/>
                <c:pt idx="0">
                  <c:v>15</c:v>
                </c:pt>
                <c:pt idx="1">
                  <c:v>13</c:v>
                </c:pt>
                <c:pt idx="2">
                  <c:v>13</c:v>
                </c:pt>
                <c:pt idx="3">
                  <c:v>13</c:v>
                </c:pt>
                <c:pt idx="4">
                  <c:v>14</c:v>
                </c:pt>
                <c:pt idx="5">
                  <c:v>10</c:v>
                </c:pt>
                <c:pt idx="6">
                  <c:v>13</c:v>
                </c:pt>
                <c:pt idx="7">
                  <c:v>16</c:v>
                </c:pt>
                <c:pt idx="8">
                  <c:v>17</c:v>
                </c:pt>
                <c:pt idx="9">
                  <c:v>12</c:v>
                </c:pt>
                <c:pt idx="10">
                  <c:v>16</c:v>
                </c:pt>
                <c:pt idx="11">
                  <c:v>11</c:v>
                </c:pt>
                <c:pt idx="12">
                  <c:v>10</c:v>
                </c:pt>
                <c:pt idx="13">
                  <c:v>15</c:v>
                </c:pt>
                <c:pt idx="14">
                  <c:v>12</c:v>
                </c:pt>
              </c:numCache>
            </c:numRef>
          </c:val>
          <c:smooth val="0"/>
        </c:ser>
        <c:dLbls>
          <c:showLegendKey val="0"/>
          <c:showVal val="0"/>
          <c:showCatName val="0"/>
          <c:showSerName val="0"/>
          <c:showPercent val="0"/>
          <c:showBubbleSize val="0"/>
        </c:dLbls>
        <c:marker val="1"/>
        <c:smooth val="0"/>
        <c:axId val="93691904"/>
        <c:axId val="93693440"/>
      </c:lineChart>
      <c:catAx>
        <c:axId val="93691904"/>
        <c:scaling>
          <c:orientation val="minMax"/>
        </c:scaling>
        <c:delete val="0"/>
        <c:axPos val="b"/>
        <c:majorTickMark val="none"/>
        <c:minorTickMark val="none"/>
        <c:tickLblPos val="nextTo"/>
        <c:crossAx val="93693440"/>
        <c:crosses val="autoZero"/>
        <c:auto val="1"/>
        <c:lblAlgn val="ctr"/>
        <c:lblOffset val="100"/>
        <c:noMultiLvlLbl val="0"/>
      </c:catAx>
      <c:valAx>
        <c:axId val="93693440"/>
        <c:scaling>
          <c:orientation val="minMax"/>
        </c:scaling>
        <c:delete val="0"/>
        <c:axPos val="l"/>
        <c:majorGridlines/>
        <c:title>
          <c:tx>
            <c:rich>
              <a:bodyPr/>
              <a:lstStyle/>
              <a:p>
                <a:pPr>
                  <a:defRPr/>
                </a:pPr>
                <a:r>
                  <a:rPr lang="es-EC"/>
                  <a:t>Valores</a:t>
                </a:r>
              </a:p>
            </c:rich>
          </c:tx>
          <c:layout/>
          <c:overlay val="0"/>
        </c:title>
        <c:numFmt formatCode="General" sourceLinked="1"/>
        <c:majorTickMark val="none"/>
        <c:minorTickMark val="none"/>
        <c:tickLblPos val="nextTo"/>
        <c:crossAx val="93691904"/>
        <c:crosses val="autoZero"/>
        <c:crossBetween val="between"/>
      </c:valAx>
      <c:dTable>
        <c:showHorzBorder val="1"/>
        <c:showVertBorder val="1"/>
        <c:showOutline val="1"/>
        <c:showKeys val="1"/>
      </c:dTable>
    </c:plotArea>
    <c:plotVisOnly val="1"/>
    <c:dispBlanksAs val="gap"/>
    <c:showDLblsOverMax val="0"/>
  </c:chart>
  <c:spPr>
    <a:solidFill>
      <a:sysClr val="window" lastClr="FFFFFF"/>
    </a:solidFill>
  </c:spPr>
  <c:txPr>
    <a:bodyPr/>
    <a:lstStyle/>
    <a:p>
      <a:pPr>
        <a:defRPr sz="1000">
          <a:latin typeface="Arial" pitchFamily="34" charset="0"/>
          <a:cs typeface="Arial" pitchFamily="34" charset="0"/>
        </a:defRPr>
      </a:pPr>
      <a:endParaRPr lang="es-EC"/>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C" b="0"/>
              <a:t>Totales pre y postest de la Subescala Laberintos del WPPSI en los niños de</a:t>
            </a:r>
            <a:r>
              <a:rPr lang="es-EC" b="0" baseline="0"/>
              <a:t> 4-5 años de la Unidad Educativa "Giordano Bruno" </a:t>
            </a:r>
            <a:r>
              <a:rPr lang="es-EC" b="0"/>
              <a:t> </a:t>
            </a:r>
          </a:p>
        </c:rich>
      </c:tx>
      <c:layout/>
      <c:overlay val="0"/>
    </c:title>
    <c:autoTitleDeleted val="0"/>
    <c:plotArea>
      <c:layout/>
      <c:lineChart>
        <c:grouping val="standard"/>
        <c:varyColors val="0"/>
        <c:ser>
          <c:idx val="0"/>
          <c:order val="0"/>
          <c:tx>
            <c:strRef>
              <c:f>'Pre y Postest'!$A$28:$B$28</c:f>
              <c:strCache>
                <c:ptCount val="1"/>
                <c:pt idx="0">
                  <c:v>Laberintos Pretest</c:v>
                </c:pt>
              </c:strCache>
            </c:strRef>
          </c:tx>
          <c:val>
            <c:numRef>
              <c:f>'Pre y Postest'!$C$28:$Q$28</c:f>
              <c:numCache>
                <c:formatCode>General</c:formatCode>
                <c:ptCount val="15"/>
                <c:pt idx="0">
                  <c:v>12</c:v>
                </c:pt>
                <c:pt idx="1">
                  <c:v>7</c:v>
                </c:pt>
                <c:pt idx="2">
                  <c:v>11</c:v>
                </c:pt>
                <c:pt idx="3">
                  <c:v>11</c:v>
                </c:pt>
                <c:pt idx="4">
                  <c:v>9</c:v>
                </c:pt>
                <c:pt idx="5">
                  <c:v>12</c:v>
                </c:pt>
                <c:pt idx="6">
                  <c:v>9</c:v>
                </c:pt>
                <c:pt idx="7">
                  <c:v>14</c:v>
                </c:pt>
                <c:pt idx="8">
                  <c:v>11</c:v>
                </c:pt>
                <c:pt idx="9">
                  <c:v>9</c:v>
                </c:pt>
                <c:pt idx="10">
                  <c:v>16</c:v>
                </c:pt>
                <c:pt idx="11">
                  <c:v>3</c:v>
                </c:pt>
                <c:pt idx="12">
                  <c:v>8</c:v>
                </c:pt>
                <c:pt idx="13">
                  <c:v>10</c:v>
                </c:pt>
                <c:pt idx="14">
                  <c:v>8</c:v>
                </c:pt>
              </c:numCache>
            </c:numRef>
          </c:val>
          <c:smooth val="0"/>
        </c:ser>
        <c:ser>
          <c:idx val="1"/>
          <c:order val="1"/>
          <c:tx>
            <c:strRef>
              <c:f>'Pre y Postest'!$A$29:$B$29</c:f>
              <c:strCache>
                <c:ptCount val="1"/>
                <c:pt idx="0">
                  <c:v>Laberintos Postest</c:v>
                </c:pt>
              </c:strCache>
            </c:strRef>
          </c:tx>
          <c:val>
            <c:numRef>
              <c:f>'Pre y Postest'!$C$29:$Q$29</c:f>
              <c:numCache>
                <c:formatCode>General</c:formatCode>
                <c:ptCount val="15"/>
                <c:pt idx="0">
                  <c:v>11</c:v>
                </c:pt>
                <c:pt idx="1">
                  <c:v>13</c:v>
                </c:pt>
                <c:pt idx="2">
                  <c:v>11</c:v>
                </c:pt>
                <c:pt idx="3">
                  <c:v>11</c:v>
                </c:pt>
                <c:pt idx="4">
                  <c:v>12</c:v>
                </c:pt>
                <c:pt idx="5">
                  <c:v>13</c:v>
                </c:pt>
                <c:pt idx="6">
                  <c:v>11</c:v>
                </c:pt>
                <c:pt idx="7">
                  <c:v>14</c:v>
                </c:pt>
                <c:pt idx="8">
                  <c:v>13</c:v>
                </c:pt>
                <c:pt idx="9">
                  <c:v>10</c:v>
                </c:pt>
                <c:pt idx="10">
                  <c:v>13</c:v>
                </c:pt>
                <c:pt idx="11">
                  <c:v>12</c:v>
                </c:pt>
                <c:pt idx="12">
                  <c:v>10</c:v>
                </c:pt>
                <c:pt idx="13">
                  <c:v>11</c:v>
                </c:pt>
                <c:pt idx="14">
                  <c:v>9</c:v>
                </c:pt>
              </c:numCache>
            </c:numRef>
          </c:val>
          <c:smooth val="0"/>
        </c:ser>
        <c:dLbls>
          <c:showLegendKey val="0"/>
          <c:showVal val="0"/>
          <c:showCatName val="0"/>
          <c:showSerName val="0"/>
          <c:showPercent val="0"/>
          <c:showBubbleSize val="0"/>
        </c:dLbls>
        <c:marker val="1"/>
        <c:smooth val="0"/>
        <c:axId val="93750784"/>
        <c:axId val="93752320"/>
      </c:lineChart>
      <c:catAx>
        <c:axId val="93750784"/>
        <c:scaling>
          <c:orientation val="minMax"/>
        </c:scaling>
        <c:delete val="0"/>
        <c:axPos val="b"/>
        <c:majorTickMark val="none"/>
        <c:minorTickMark val="none"/>
        <c:tickLblPos val="nextTo"/>
        <c:crossAx val="93752320"/>
        <c:crosses val="autoZero"/>
        <c:auto val="1"/>
        <c:lblAlgn val="ctr"/>
        <c:lblOffset val="100"/>
        <c:noMultiLvlLbl val="0"/>
      </c:catAx>
      <c:valAx>
        <c:axId val="93752320"/>
        <c:scaling>
          <c:orientation val="minMax"/>
        </c:scaling>
        <c:delete val="0"/>
        <c:axPos val="l"/>
        <c:majorGridlines/>
        <c:title>
          <c:tx>
            <c:rich>
              <a:bodyPr/>
              <a:lstStyle/>
              <a:p>
                <a:pPr>
                  <a:defRPr/>
                </a:pPr>
                <a:r>
                  <a:rPr lang="es-EC"/>
                  <a:t>Valores</a:t>
                </a:r>
              </a:p>
            </c:rich>
          </c:tx>
          <c:layout/>
          <c:overlay val="0"/>
        </c:title>
        <c:numFmt formatCode="General" sourceLinked="1"/>
        <c:majorTickMark val="none"/>
        <c:minorTickMark val="none"/>
        <c:tickLblPos val="nextTo"/>
        <c:crossAx val="93750784"/>
        <c:crosses val="autoZero"/>
        <c:crossBetween val="between"/>
      </c:valAx>
      <c:dTable>
        <c:showHorzBorder val="1"/>
        <c:showVertBorder val="1"/>
        <c:showOutline val="1"/>
        <c:showKeys val="1"/>
      </c:dTable>
    </c:plotArea>
    <c:plotVisOnly val="1"/>
    <c:dispBlanksAs val="gap"/>
    <c:showDLblsOverMax val="0"/>
  </c:chart>
  <c:spPr>
    <a:solidFill>
      <a:sysClr val="window" lastClr="FFFFFF"/>
    </a:solidFill>
  </c:spPr>
  <c:txPr>
    <a:bodyPr/>
    <a:lstStyle/>
    <a:p>
      <a:pPr>
        <a:defRPr sz="1000">
          <a:latin typeface="Arial" pitchFamily="34" charset="0"/>
          <a:cs typeface="Arial" pitchFamily="34" charset="0"/>
        </a:defRPr>
      </a:pPr>
      <a:endParaRPr lang="es-EC"/>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C" b="0" baseline="0"/>
              <a:t>Totales</a:t>
            </a:r>
            <a:r>
              <a:rPr lang="es-EC" b="1" baseline="0"/>
              <a:t> </a:t>
            </a:r>
            <a:r>
              <a:rPr lang="es-EC" b="0"/>
              <a:t>pre y postest subescala Diseño Geométricos del WPPSI en los niños de 4-5 años de</a:t>
            </a:r>
            <a:r>
              <a:rPr lang="es-EC" b="0" baseline="0"/>
              <a:t> la Unidad Educativa "Giordano Bruno"</a:t>
            </a:r>
            <a:r>
              <a:rPr lang="es-EC" b="0"/>
              <a:t> </a:t>
            </a:r>
          </a:p>
        </c:rich>
      </c:tx>
      <c:layout/>
      <c:overlay val="0"/>
    </c:title>
    <c:autoTitleDeleted val="0"/>
    <c:plotArea>
      <c:layout/>
      <c:lineChart>
        <c:grouping val="standard"/>
        <c:varyColors val="0"/>
        <c:ser>
          <c:idx val="0"/>
          <c:order val="0"/>
          <c:tx>
            <c:strRef>
              <c:f>'Pre y Postest'!$A$30:$B$30</c:f>
              <c:strCache>
                <c:ptCount val="1"/>
                <c:pt idx="0">
                  <c:v>Diseños Geométricos Pretest</c:v>
                </c:pt>
              </c:strCache>
            </c:strRef>
          </c:tx>
          <c:val>
            <c:numRef>
              <c:f>'Pre y Postest'!$C$30:$Q$30</c:f>
              <c:numCache>
                <c:formatCode>General</c:formatCode>
                <c:ptCount val="15"/>
                <c:pt idx="0">
                  <c:v>14</c:v>
                </c:pt>
                <c:pt idx="1">
                  <c:v>6</c:v>
                </c:pt>
                <c:pt idx="2">
                  <c:v>12</c:v>
                </c:pt>
                <c:pt idx="3">
                  <c:v>17</c:v>
                </c:pt>
                <c:pt idx="4">
                  <c:v>6</c:v>
                </c:pt>
                <c:pt idx="5">
                  <c:v>14</c:v>
                </c:pt>
                <c:pt idx="6">
                  <c:v>14</c:v>
                </c:pt>
                <c:pt idx="7">
                  <c:v>17</c:v>
                </c:pt>
                <c:pt idx="8">
                  <c:v>9</c:v>
                </c:pt>
                <c:pt idx="9">
                  <c:v>11</c:v>
                </c:pt>
                <c:pt idx="10">
                  <c:v>15</c:v>
                </c:pt>
                <c:pt idx="11">
                  <c:v>10</c:v>
                </c:pt>
                <c:pt idx="12">
                  <c:v>6</c:v>
                </c:pt>
                <c:pt idx="13">
                  <c:v>7</c:v>
                </c:pt>
                <c:pt idx="14">
                  <c:v>14</c:v>
                </c:pt>
              </c:numCache>
            </c:numRef>
          </c:val>
          <c:smooth val="0"/>
        </c:ser>
        <c:ser>
          <c:idx val="1"/>
          <c:order val="1"/>
          <c:tx>
            <c:strRef>
              <c:f>'Pre y Postest'!$A$31:$B$31</c:f>
              <c:strCache>
                <c:ptCount val="1"/>
                <c:pt idx="0">
                  <c:v>Diseños Geométricos Postest</c:v>
                </c:pt>
              </c:strCache>
            </c:strRef>
          </c:tx>
          <c:val>
            <c:numRef>
              <c:f>'Pre y Postest'!$C$31:$Q$31</c:f>
              <c:numCache>
                <c:formatCode>General</c:formatCode>
                <c:ptCount val="15"/>
                <c:pt idx="0">
                  <c:v>17</c:v>
                </c:pt>
                <c:pt idx="1">
                  <c:v>15</c:v>
                </c:pt>
                <c:pt idx="2">
                  <c:v>16</c:v>
                </c:pt>
                <c:pt idx="3">
                  <c:v>15</c:v>
                </c:pt>
                <c:pt idx="4">
                  <c:v>16</c:v>
                </c:pt>
                <c:pt idx="5">
                  <c:v>15</c:v>
                </c:pt>
                <c:pt idx="6">
                  <c:v>16</c:v>
                </c:pt>
                <c:pt idx="7">
                  <c:v>17</c:v>
                </c:pt>
                <c:pt idx="8">
                  <c:v>15</c:v>
                </c:pt>
                <c:pt idx="9">
                  <c:v>16</c:v>
                </c:pt>
                <c:pt idx="10">
                  <c:v>16</c:v>
                </c:pt>
                <c:pt idx="11">
                  <c:v>12</c:v>
                </c:pt>
                <c:pt idx="12">
                  <c:v>16</c:v>
                </c:pt>
                <c:pt idx="13">
                  <c:v>13</c:v>
                </c:pt>
                <c:pt idx="14">
                  <c:v>16</c:v>
                </c:pt>
              </c:numCache>
            </c:numRef>
          </c:val>
          <c:smooth val="0"/>
        </c:ser>
        <c:dLbls>
          <c:showLegendKey val="0"/>
          <c:showVal val="0"/>
          <c:showCatName val="0"/>
          <c:showSerName val="0"/>
          <c:showPercent val="0"/>
          <c:showBubbleSize val="0"/>
        </c:dLbls>
        <c:marker val="1"/>
        <c:smooth val="0"/>
        <c:axId val="94051328"/>
        <c:axId val="94065408"/>
      </c:lineChart>
      <c:catAx>
        <c:axId val="94051328"/>
        <c:scaling>
          <c:orientation val="minMax"/>
        </c:scaling>
        <c:delete val="0"/>
        <c:axPos val="b"/>
        <c:majorTickMark val="none"/>
        <c:minorTickMark val="none"/>
        <c:tickLblPos val="nextTo"/>
        <c:crossAx val="94065408"/>
        <c:crosses val="autoZero"/>
        <c:auto val="1"/>
        <c:lblAlgn val="ctr"/>
        <c:lblOffset val="100"/>
        <c:noMultiLvlLbl val="0"/>
      </c:catAx>
      <c:valAx>
        <c:axId val="94065408"/>
        <c:scaling>
          <c:orientation val="minMax"/>
        </c:scaling>
        <c:delete val="0"/>
        <c:axPos val="l"/>
        <c:majorGridlines/>
        <c:title>
          <c:tx>
            <c:rich>
              <a:bodyPr/>
              <a:lstStyle/>
              <a:p>
                <a:pPr>
                  <a:defRPr/>
                </a:pPr>
                <a:r>
                  <a:rPr lang="es-EC"/>
                  <a:t>Valores</a:t>
                </a:r>
              </a:p>
            </c:rich>
          </c:tx>
          <c:layout/>
          <c:overlay val="0"/>
        </c:title>
        <c:numFmt formatCode="General" sourceLinked="1"/>
        <c:majorTickMark val="none"/>
        <c:minorTickMark val="none"/>
        <c:tickLblPos val="nextTo"/>
        <c:crossAx val="94051328"/>
        <c:crosses val="autoZero"/>
        <c:crossBetween val="between"/>
      </c:valAx>
      <c:dTable>
        <c:showHorzBorder val="1"/>
        <c:showVertBorder val="1"/>
        <c:showOutline val="1"/>
        <c:showKeys val="1"/>
      </c:dTable>
    </c:plotArea>
    <c:plotVisOnly val="1"/>
    <c:dispBlanksAs val="gap"/>
    <c:showDLblsOverMax val="0"/>
  </c:chart>
  <c:spPr>
    <a:solidFill>
      <a:sysClr val="window" lastClr="FFFFFF"/>
    </a:solidFill>
  </c:spPr>
  <c:txPr>
    <a:bodyPr/>
    <a:lstStyle/>
    <a:p>
      <a:pPr>
        <a:defRPr sz="1000">
          <a:latin typeface="Arial" pitchFamily="34" charset="0"/>
          <a:cs typeface="Arial" pitchFamily="34" charset="0"/>
        </a:defRPr>
      </a:pPr>
      <a:endParaRPr lang="es-EC"/>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a:pPr>
            <a:r>
              <a:rPr lang="es-EC" b="0"/>
              <a:t>Totales del pre y postest de la prueba Diseño con Prismas del WPPSI en los niños de 4-5</a:t>
            </a:r>
            <a:r>
              <a:rPr lang="es-EC" b="0" baseline="0"/>
              <a:t> años de la Unidad Educativa "Giordano Bruno"</a:t>
            </a:r>
            <a:endParaRPr lang="es-EC" b="0"/>
          </a:p>
        </c:rich>
      </c:tx>
      <c:layout/>
      <c:overlay val="0"/>
    </c:title>
    <c:autoTitleDeleted val="0"/>
    <c:plotArea>
      <c:layout/>
      <c:lineChart>
        <c:grouping val="standard"/>
        <c:varyColors val="0"/>
        <c:ser>
          <c:idx val="0"/>
          <c:order val="0"/>
          <c:tx>
            <c:strRef>
              <c:f>'Pre y Postest'!$A$32:$B$32</c:f>
              <c:strCache>
                <c:ptCount val="1"/>
                <c:pt idx="0">
                  <c:v>Diseño con prismas Pretest</c:v>
                </c:pt>
              </c:strCache>
            </c:strRef>
          </c:tx>
          <c:val>
            <c:numRef>
              <c:f>'Pre y Postest'!$C$32:$Q$32</c:f>
              <c:numCache>
                <c:formatCode>General</c:formatCode>
                <c:ptCount val="15"/>
                <c:pt idx="0">
                  <c:v>17</c:v>
                </c:pt>
                <c:pt idx="1">
                  <c:v>13</c:v>
                </c:pt>
                <c:pt idx="2">
                  <c:v>11</c:v>
                </c:pt>
                <c:pt idx="3">
                  <c:v>14</c:v>
                </c:pt>
                <c:pt idx="4">
                  <c:v>12</c:v>
                </c:pt>
                <c:pt idx="5">
                  <c:v>13</c:v>
                </c:pt>
                <c:pt idx="6">
                  <c:v>12</c:v>
                </c:pt>
                <c:pt idx="7">
                  <c:v>15</c:v>
                </c:pt>
                <c:pt idx="8">
                  <c:v>13</c:v>
                </c:pt>
                <c:pt idx="9">
                  <c:v>12</c:v>
                </c:pt>
                <c:pt idx="10">
                  <c:v>16</c:v>
                </c:pt>
                <c:pt idx="11">
                  <c:v>11</c:v>
                </c:pt>
                <c:pt idx="12">
                  <c:v>6</c:v>
                </c:pt>
                <c:pt idx="13">
                  <c:v>13</c:v>
                </c:pt>
                <c:pt idx="14">
                  <c:v>14</c:v>
                </c:pt>
              </c:numCache>
            </c:numRef>
          </c:val>
          <c:smooth val="0"/>
        </c:ser>
        <c:ser>
          <c:idx val="1"/>
          <c:order val="1"/>
          <c:tx>
            <c:strRef>
              <c:f>'Pre y Postest'!$A$33:$B$33</c:f>
              <c:strCache>
                <c:ptCount val="1"/>
                <c:pt idx="0">
                  <c:v>Diseño con prismas Postest</c:v>
                </c:pt>
              </c:strCache>
            </c:strRef>
          </c:tx>
          <c:val>
            <c:numRef>
              <c:f>'Pre y Postest'!$C$33:$Q$33</c:f>
              <c:numCache>
                <c:formatCode>General</c:formatCode>
                <c:ptCount val="15"/>
                <c:pt idx="0">
                  <c:v>14</c:v>
                </c:pt>
                <c:pt idx="1">
                  <c:v>14</c:v>
                </c:pt>
                <c:pt idx="2">
                  <c:v>14</c:v>
                </c:pt>
                <c:pt idx="3">
                  <c:v>15</c:v>
                </c:pt>
                <c:pt idx="4">
                  <c:v>12</c:v>
                </c:pt>
                <c:pt idx="5">
                  <c:v>17</c:v>
                </c:pt>
                <c:pt idx="6">
                  <c:v>13</c:v>
                </c:pt>
                <c:pt idx="7">
                  <c:v>16</c:v>
                </c:pt>
                <c:pt idx="8">
                  <c:v>15</c:v>
                </c:pt>
                <c:pt idx="9">
                  <c:v>13</c:v>
                </c:pt>
                <c:pt idx="10">
                  <c:v>15</c:v>
                </c:pt>
                <c:pt idx="11">
                  <c:v>12</c:v>
                </c:pt>
                <c:pt idx="12">
                  <c:v>15</c:v>
                </c:pt>
                <c:pt idx="13">
                  <c:v>14</c:v>
                </c:pt>
                <c:pt idx="14">
                  <c:v>13</c:v>
                </c:pt>
              </c:numCache>
            </c:numRef>
          </c:val>
          <c:smooth val="0"/>
        </c:ser>
        <c:dLbls>
          <c:showLegendKey val="0"/>
          <c:showVal val="0"/>
          <c:showCatName val="0"/>
          <c:showSerName val="0"/>
          <c:showPercent val="0"/>
          <c:showBubbleSize val="0"/>
        </c:dLbls>
        <c:marker val="1"/>
        <c:smooth val="0"/>
        <c:axId val="94135040"/>
        <c:axId val="94136576"/>
      </c:lineChart>
      <c:catAx>
        <c:axId val="94135040"/>
        <c:scaling>
          <c:orientation val="minMax"/>
        </c:scaling>
        <c:delete val="0"/>
        <c:axPos val="b"/>
        <c:majorTickMark val="none"/>
        <c:minorTickMark val="none"/>
        <c:tickLblPos val="nextTo"/>
        <c:crossAx val="94136576"/>
        <c:crosses val="autoZero"/>
        <c:auto val="1"/>
        <c:lblAlgn val="ctr"/>
        <c:lblOffset val="100"/>
        <c:noMultiLvlLbl val="0"/>
      </c:catAx>
      <c:valAx>
        <c:axId val="94136576"/>
        <c:scaling>
          <c:orientation val="minMax"/>
        </c:scaling>
        <c:delete val="0"/>
        <c:axPos val="l"/>
        <c:majorGridlines/>
        <c:title>
          <c:tx>
            <c:rich>
              <a:bodyPr/>
              <a:lstStyle/>
              <a:p>
                <a:pPr>
                  <a:defRPr/>
                </a:pPr>
                <a:r>
                  <a:rPr lang="es-EC"/>
                  <a:t>Valores</a:t>
                </a:r>
              </a:p>
            </c:rich>
          </c:tx>
          <c:layout/>
          <c:overlay val="0"/>
        </c:title>
        <c:numFmt formatCode="General" sourceLinked="1"/>
        <c:majorTickMark val="none"/>
        <c:minorTickMark val="none"/>
        <c:tickLblPos val="nextTo"/>
        <c:crossAx val="94135040"/>
        <c:crosses val="autoZero"/>
        <c:crossBetween val="between"/>
      </c:valAx>
      <c:dTable>
        <c:showHorzBorder val="1"/>
        <c:showVertBorder val="1"/>
        <c:showOutline val="1"/>
        <c:showKeys val="1"/>
      </c:dTable>
    </c:plotArea>
    <c:plotVisOnly val="1"/>
    <c:dispBlanksAs val="gap"/>
    <c:showDLblsOverMax val="0"/>
  </c:chart>
  <c:spPr>
    <a:solidFill>
      <a:sysClr val="window" lastClr="FFFFFF"/>
    </a:solidFill>
  </c:spPr>
  <c:txPr>
    <a:bodyPr/>
    <a:lstStyle/>
    <a:p>
      <a:pPr>
        <a:defRPr sz="1000">
          <a:latin typeface="Arial" pitchFamily="34" charset="0"/>
          <a:cs typeface="Arial" pitchFamily="34" charset="0"/>
        </a:defRPr>
      </a:pPr>
      <a:endParaRPr lang="es-EC"/>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C" b="0"/>
              <a:t>Totales del pre y postest subescala Información del WPPSI en los niños de 4-5 años</a:t>
            </a:r>
            <a:r>
              <a:rPr lang="es-EC" b="0" baseline="0"/>
              <a:t> de la Unidad Educativa "Giordano Bruno"</a:t>
            </a:r>
            <a:r>
              <a:rPr lang="es-EC" b="0"/>
              <a:t> </a:t>
            </a:r>
          </a:p>
        </c:rich>
      </c:tx>
      <c:layout/>
      <c:overlay val="0"/>
    </c:title>
    <c:autoTitleDeleted val="0"/>
    <c:plotArea>
      <c:layout/>
      <c:lineChart>
        <c:grouping val="standard"/>
        <c:varyColors val="0"/>
        <c:ser>
          <c:idx val="0"/>
          <c:order val="0"/>
          <c:tx>
            <c:strRef>
              <c:f>'Pre y Postest'!$A$6:$B$6</c:f>
              <c:strCache>
                <c:ptCount val="1"/>
                <c:pt idx="0">
                  <c:v>Información Pretest</c:v>
                </c:pt>
              </c:strCache>
            </c:strRef>
          </c:tx>
          <c:val>
            <c:numRef>
              <c:f>'Pre y Postest'!$C$6:$Q$6</c:f>
              <c:numCache>
                <c:formatCode>General</c:formatCode>
                <c:ptCount val="15"/>
                <c:pt idx="0">
                  <c:v>12</c:v>
                </c:pt>
                <c:pt idx="1">
                  <c:v>13</c:v>
                </c:pt>
                <c:pt idx="2">
                  <c:v>12</c:v>
                </c:pt>
                <c:pt idx="3">
                  <c:v>13</c:v>
                </c:pt>
                <c:pt idx="4">
                  <c:v>13</c:v>
                </c:pt>
                <c:pt idx="5">
                  <c:v>13</c:v>
                </c:pt>
                <c:pt idx="6">
                  <c:v>13</c:v>
                </c:pt>
                <c:pt idx="7">
                  <c:v>16</c:v>
                </c:pt>
                <c:pt idx="8">
                  <c:v>10</c:v>
                </c:pt>
                <c:pt idx="9">
                  <c:v>11</c:v>
                </c:pt>
                <c:pt idx="10">
                  <c:v>13</c:v>
                </c:pt>
                <c:pt idx="11">
                  <c:v>14</c:v>
                </c:pt>
                <c:pt idx="12">
                  <c:v>12</c:v>
                </c:pt>
                <c:pt idx="13">
                  <c:v>12</c:v>
                </c:pt>
                <c:pt idx="14">
                  <c:v>12</c:v>
                </c:pt>
              </c:numCache>
            </c:numRef>
          </c:val>
          <c:smooth val="0"/>
        </c:ser>
        <c:ser>
          <c:idx val="1"/>
          <c:order val="1"/>
          <c:tx>
            <c:strRef>
              <c:f>'Pre y Postest'!$A$7:$B$7</c:f>
              <c:strCache>
                <c:ptCount val="1"/>
                <c:pt idx="0">
                  <c:v>Información Postest</c:v>
                </c:pt>
              </c:strCache>
            </c:strRef>
          </c:tx>
          <c:val>
            <c:numRef>
              <c:f>'Pre y Postest'!$C$7:$Q$7</c:f>
              <c:numCache>
                <c:formatCode>General</c:formatCode>
                <c:ptCount val="15"/>
                <c:pt idx="0">
                  <c:v>13</c:v>
                </c:pt>
                <c:pt idx="1">
                  <c:v>14</c:v>
                </c:pt>
                <c:pt idx="2">
                  <c:v>13</c:v>
                </c:pt>
                <c:pt idx="3">
                  <c:v>15</c:v>
                </c:pt>
                <c:pt idx="4">
                  <c:v>18</c:v>
                </c:pt>
                <c:pt idx="5">
                  <c:v>12</c:v>
                </c:pt>
                <c:pt idx="6">
                  <c:v>15</c:v>
                </c:pt>
                <c:pt idx="7">
                  <c:v>18</c:v>
                </c:pt>
                <c:pt idx="8">
                  <c:v>15</c:v>
                </c:pt>
                <c:pt idx="9">
                  <c:v>15</c:v>
                </c:pt>
                <c:pt idx="10">
                  <c:v>15</c:v>
                </c:pt>
                <c:pt idx="11">
                  <c:v>12</c:v>
                </c:pt>
                <c:pt idx="12">
                  <c:v>16</c:v>
                </c:pt>
                <c:pt idx="13">
                  <c:v>14</c:v>
                </c:pt>
                <c:pt idx="14">
                  <c:v>17</c:v>
                </c:pt>
              </c:numCache>
            </c:numRef>
          </c:val>
          <c:smooth val="0"/>
        </c:ser>
        <c:dLbls>
          <c:showLegendKey val="0"/>
          <c:showVal val="0"/>
          <c:showCatName val="0"/>
          <c:showSerName val="0"/>
          <c:showPercent val="0"/>
          <c:showBubbleSize val="0"/>
        </c:dLbls>
        <c:marker val="1"/>
        <c:smooth val="0"/>
        <c:axId val="93788416"/>
        <c:axId val="93790208"/>
      </c:lineChart>
      <c:catAx>
        <c:axId val="93788416"/>
        <c:scaling>
          <c:orientation val="minMax"/>
        </c:scaling>
        <c:delete val="0"/>
        <c:axPos val="b"/>
        <c:majorTickMark val="none"/>
        <c:minorTickMark val="none"/>
        <c:tickLblPos val="nextTo"/>
        <c:crossAx val="93790208"/>
        <c:crosses val="autoZero"/>
        <c:auto val="1"/>
        <c:lblAlgn val="ctr"/>
        <c:lblOffset val="100"/>
        <c:noMultiLvlLbl val="0"/>
      </c:catAx>
      <c:valAx>
        <c:axId val="93790208"/>
        <c:scaling>
          <c:orientation val="minMax"/>
        </c:scaling>
        <c:delete val="0"/>
        <c:axPos val="l"/>
        <c:majorGridlines/>
        <c:title>
          <c:tx>
            <c:rich>
              <a:bodyPr/>
              <a:lstStyle/>
              <a:p>
                <a:pPr>
                  <a:defRPr b="1"/>
                </a:pPr>
                <a:r>
                  <a:rPr lang="es-EC" b="1"/>
                  <a:t>Valores</a:t>
                </a:r>
              </a:p>
            </c:rich>
          </c:tx>
          <c:layout/>
          <c:overlay val="0"/>
        </c:title>
        <c:numFmt formatCode="General" sourceLinked="1"/>
        <c:majorTickMark val="none"/>
        <c:minorTickMark val="none"/>
        <c:tickLblPos val="nextTo"/>
        <c:crossAx val="93788416"/>
        <c:crosses val="autoZero"/>
        <c:crossBetween val="between"/>
      </c:valAx>
      <c:dTable>
        <c:showHorzBorder val="1"/>
        <c:showVertBorder val="1"/>
        <c:showOutline val="1"/>
        <c:showKeys val="1"/>
      </c:dTable>
    </c:plotArea>
    <c:plotVisOnly val="1"/>
    <c:dispBlanksAs val="gap"/>
    <c:showDLblsOverMax val="0"/>
  </c:chart>
  <c:spPr>
    <a:solidFill>
      <a:sysClr val="window" lastClr="FFFFFF"/>
    </a:solidFill>
  </c:spPr>
  <c:txPr>
    <a:bodyPr/>
    <a:lstStyle/>
    <a:p>
      <a:pPr>
        <a:defRPr sz="1000">
          <a:latin typeface="Arial" pitchFamily="34" charset="0"/>
          <a:cs typeface="Arial" pitchFamily="34" charset="0"/>
        </a:defRPr>
      </a:pPr>
      <a:endParaRPr lang="es-EC"/>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es-EC" b="0"/>
              <a:t>Totales del pre y postest subescala Vocabulario del WPPSI en los niños de</a:t>
            </a:r>
            <a:r>
              <a:rPr lang="es-EC" b="0" baseline="0"/>
              <a:t> 4-5 años de la Unidad Educativa "Giordano Bruno"</a:t>
            </a:r>
            <a:endParaRPr lang="es-EC" b="0"/>
          </a:p>
        </c:rich>
      </c:tx>
      <c:layout/>
      <c:overlay val="0"/>
    </c:title>
    <c:autoTitleDeleted val="0"/>
    <c:plotArea>
      <c:layout/>
      <c:lineChart>
        <c:grouping val="standard"/>
        <c:varyColors val="0"/>
        <c:ser>
          <c:idx val="0"/>
          <c:order val="0"/>
          <c:tx>
            <c:strRef>
              <c:f>'Pre y Postest'!$A$8:$B$8</c:f>
              <c:strCache>
                <c:ptCount val="1"/>
                <c:pt idx="0">
                  <c:v>Vocabulario Pretest</c:v>
                </c:pt>
              </c:strCache>
            </c:strRef>
          </c:tx>
          <c:val>
            <c:numRef>
              <c:f>'Pre y Postest'!$C$8:$Q$8</c:f>
              <c:numCache>
                <c:formatCode>General</c:formatCode>
                <c:ptCount val="15"/>
                <c:pt idx="0">
                  <c:v>10</c:v>
                </c:pt>
                <c:pt idx="1">
                  <c:v>11</c:v>
                </c:pt>
                <c:pt idx="2">
                  <c:v>10</c:v>
                </c:pt>
                <c:pt idx="3">
                  <c:v>11</c:v>
                </c:pt>
                <c:pt idx="4">
                  <c:v>13</c:v>
                </c:pt>
                <c:pt idx="5">
                  <c:v>12</c:v>
                </c:pt>
                <c:pt idx="6">
                  <c:v>13</c:v>
                </c:pt>
                <c:pt idx="7">
                  <c:v>16</c:v>
                </c:pt>
                <c:pt idx="8">
                  <c:v>14</c:v>
                </c:pt>
                <c:pt idx="9">
                  <c:v>11</c:v>
                </c:pt>
                <c:pt idx="10">
                  <c:v>12</c:v>
                </c:pt>
                <c:pt idx="11">
                  <c:v>9</c:v>
                </c:pt>
                <c:pt idx="12">
                  <c:v>13</c:v>
                </c:pt>
                <c:pt idx="13">
                  <c:v>10</c:v>
                </c:pt>
                <c:pt idx="14">
                  <c:v>11</c:v>
                </c:pt>
              </c:numCache>
            </c:numRef>
          </c:val>
          <c:smooth val="0"/>
        </c:ser>
        <c:ser>
          <c:idx val="1"/>
          <c:order val="1"/>
          <c:tx>
            <c:strRef>
              <c:f>'Pre y Postest'!$A$9:$B$9</c:f>
              <c:strCache>
                <c:ptCount val="1"/>
                <c:pt idx="0">
                  <c:v>Vocabulario Postest</c:v>
                </c:pt>
              </c:strCache>
            </c:strRef>
          </c:tx>
          <c:val>
            <c:numRef>
              <c:f>'Pre y Postest'!$C$9:$Q$9</c:f>
              <c:numCache>
                <c:formatCode>General</c:formatCode>
                <c:ptCount val="15"/>
                <c:pt idx="0">
                  <c:v>11</c:v>
                </c:pt>
                <c:pt idx="1">
                  <c:v>12</c:v>
                </c:pt>
                <c:pt idx="2">
                  <c:v>13</c:v>
                </c:pt>
                <c:pt idx="3">
                  <c:v>14</c:v>
                </c:pt>
                <c:pt idx="4">
                  <c:v>12</c:v>
                </c:pt>
                <c:pt idx="5">
                  <c:v>13</c:v>
                </c:pt>
                <c:pt idx="6">
                  <c:v>17</c:v>
                </c:pt>
                <c:pt idx="7">
                  <c:v>16</c:v>
                </c:pt>
                <c:pt idx="8">
                  <c:v>14</c:v>
                </c:pt>
                <c:pt idx="9">
                  <c:v>11</c:v>
                </c:pt>
                <c:pt idx="10">
                  <c:v>11</c:v>
                </c:pt>
                <c:pt idx="11">
                  <c:v>10</c:v>
                </c:pt>
                <c:pt idx="12">
                  <c:v>14</c:v>
                </c:pt>
                <c:pt idx="13">
                  <c:v>13</c:v>
                </c:pt>
                <c:pt idx="14">
                  <c:v>13</c:v>
                </c:pt>
              </c:numCache>
            </c:numRef>
          </c:val>
          <c:smooth val="0"/>
        </c:ser>
        <c:dLbls>
          <c:showLegendKey val="0"/>
          <c:showVal val="0"/>
          <c:showCatName val="0"/>
          <c:showSerName val="0"/>
          <c:showPercent val="0"/>
          <c:showBubbleSize val="0"/>
        </c:dLbls>
        <c:marker val="1"/>
        <c:smooth val="0"/>
        <c:axId val="93843456"/>
        <c:axId val="93844992"/>
      </c:lineChart>
      <c:catAx>
        <c:axId val="93843456"/>
        <c:scaling>
          <c:orientation val="minMax"/>
        </c:scaling>
        <c:delete val="0"/>
        <c:axPos val="b"/>
        <c:majorTickMark val="none"/>
        <c:minorTickMark val="none"/>
        <c:tickLblPos val="nextTo"/>
        <c:crossAx val="93844992"/>
        <c:crosses val="autoZero"/>
        <c:auto val="1"/>
        <c:lblAlgn val="ctr"/>
        <c:lblOffset val="100"/>
        <c:noMultiLvlLbl val="0"/>
      </c:catAx>
      <c:valAx>
        <c:axId val="93844992"/>
        <c:scaling>
          <c:orientation val="minMax"/>
        </c:scaling>
        <c:delete val="0"/>
        <c:axPos val="l"/>
        <c:majorGridlines/>
        <c:title>
          <c:tx>
            <c:rich>
              <a:bodyPr/>
              <a:lstStyle/>
              <a:p>
                <a:pPr>
                  <a:defRPr/>
                </a:pPr>
                <a:r>
                  <a:rPr lang="es-EC"/>
                  <a:t>Valores</a:t>
                </a:r>
              </a:p>
            </c:rich>
          </c:tx>
          <c:layout/>
          <c:overlay val="0"/>
        </c:title>
        <c:numFmt formatCode="General" sourceLinked="1"/>
        <c:majorTickMark val="none"/>
        <c:minorTickMark val="none"/>
        <c:tickLblPos val="nextTo"/>
        <c:crossAx val="93843456"/>
        <c:crosses val="autoZero"/>
        <c:crossBetween val="between"/>
      </c:valAx>
      <c:dTable>
        <c:showHorzBorder val="1"/>
        <c:showVertBorder val="1"/>
        <c:showOutline val="1"/>
        <c:showKeys val="1"/>
      </c:dTable>
    </c:plotArea>
    <c:plotVisOnly val="1"/>
    <c:dispBlanksAs val="gap"/>
    <c:showDLblsOverMax val="0"/>
  </c:chart>
  <c:spPr>
    <a:solidFill>
      <a:sysClr val="window" lastClr="FFFFFF"/>
    </a:solidFill>
  </c:spPr>
  <c:txPr>
    <a:bodyPr/>
    <a:lstStyle/>
    <a:p>
      <a:pPr>
        <a:defRPr sz="1000">
          <a:latin typeface="Arial" pitchFamily="34" charset="0"/>
          <a:cs typeface="Arial" pitchFamily="34" charset="0"/>
        </a:defRPr>
      </a:pPr>
      <a:endParaRPr lang="es-EC"/>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es-EC" b="0"/>
              <a:t>Totales del pre y postest de la prueba Aritmética del WPPSI en los niños de 4-5</a:t>
            </a:r>
            <a:r>
              <a:rPr lang="es-EC" b="0" baseline="0"/>
              <a:t> años de la Unidad Educativa "Giordano Bruno"</a:t>
            </a:r>
            <a:endParaRPr lang="es-EC" b="0"/>
          </a:p>
        </c:rich>
      </c:tx>
      <c:layout/>
      <c:overlay val="0"/>
    </c:title>
    <c:autoTitleDeleted val="0"/>
    <c:plotArea>
      <c:layout/>
      <c:lineChart>
        <c:grouping val="standard"/>
        <c:varyColors val="0"/>
        <c:ser>
          <c:idx val="0"/>
          <c:order val="0"/>
          <c:tx>
            <c:strRef>
              <c:f>'Pre y Postest'!$A$10:$B$10</c:f>
              <c:strCache>
                <c:ptCount val="1"/>
                <c:pt idx="0">
                  <c:v>Aritmética Pretest</c:v>
                </c:pt>
              </c:strCache>
            </c:strRef>
          </c:tx>
          <c:val>
            <c:numRef>
              <c:f>'Pre y Postest'!$C$10:$Q$10</c:f>
              <c:numCache>
                <c:formatCode>General</c:formatCode>
                <c:ptCount val="15"/>
                <c:pt idx="0">
                  <c:v>5</c:v>
                </c:pt>
                <c:pt idx="1">
                  <c:v>10</c:v>
                </c:pt>
                <c:pt idx="2">
                  <c:v>12</c:v>
                </c:pt>
                <c:pt idx="3">
                  <c:v>13</c:v>
                </c:pt>
                <c:pt idx="4">
                  <c:v>11</c:v>
                </c:pt>
                <c:pt idx="5">
                  <c:v>12</c:v>
                </c:pt>
                <c:pt idx="6">
                  <c:v>8</c:v>
                </c:pt>
                <c:pt idx="7">
                  <c:v>13</c:v>
                </c:pt>
                <c:pt idx="8">
                  <c:v>9</c:v>
                </c:pt>
                <c:pt idx="9">
                  <c:v>11</c:v>
                </c:pt>
                <c:pt idx="10">
                  <c:v>10</c:v>
                </c:pt>
                <c:pt idx="11">
                  <c:v>13</c:v>
                </c:pt>
                <c:pt idx="12">
                  <c:v>10</c:v>
                </c:pt>
                <c:pt idx="13">
                  <c:v>11</c:v>
                </c:pt>
                <c:pt idx="14">
                  <c:v>12</c:v>
                </c:pt>
              </c:numCache>
            </c:numRef>
          </c:val>
          <c:smooth val="0"/>
        </c:ser>
        <c:ser>
          <c:idx val="1"/>
          <c:order val="1"/>
          <c:tx>
            <c:strRef>
              <c:f>'Pre y Postest'!$A$11:$B$11</c:f>
              <c:strCache>
                <c:ptCount val="1"/>
                <c:pt idx="0">
                  <c:v>Aritmética Postest</c:v>
                </c:pt>
              </c:strCache>
            </c:strRef>
          </c:tx>
          <c:val>
            <c:numRef>
              <c:f>'Pre y Postest'!$C$11:$Q$11</c:f>
              <c:numCache>
                <c:formatCode>General</c:formatCode>
                <c:ptCount val="15"/>
                <c:pt idx="0">
                  <c:v>11</c:v>
                </c:pt>
                <c:pt idx="1">
                  <c:v>15</c:v>
                </c:pt>
                <c:pt idx="2">
                  <c:v>10</c:v>
                </c:pt>
                <c:pt idx="3">
                  <c:v>11</c:v>
                </c:pt>
                <c:pt idx="4">
                  <c:v>12</c:v>
                </c:pt>
                <c:pt idx="5">
                  <c:v>11</c:v>
                </c:pt>
                <c:pt idx="6">
                  <c:v>9</c:v>
                </c:pt>
                <c:pt idx="7">
                  <c:v>13</c:v>
                </c:pt>
                <c:pt idx="8">
                  <c:v>13</c:v>
                </c:pt>
                <c:pt idx="9">
                  <c:v>12</c:v>
                </c:pt>
                <c:pt idx="10">
                  <c:v>13</c:v>
                </c:pt>
                <c:pt idx="11">
                  <c:v>12</c:v>
                </c:pt>
                <c:pt idx="12">
                  <c:v>13</c:v>
                </c:pt>
                <c:pt idx="13">
                  <c:v>14</c:v>
                </c:pt>
                <c:pt idx="14">
                  <c:v>13</c:v>
                </c:pt>
              </c:numCache>
            </c:numRef>
          </c:val>
          <c:smooth val="0"/>
        </c:ser>
        <c:dLbls>
          <c:showLegendKey val="0"/>
          <c:showVal val="0"/>
          <c:showCatName val="0"/>
          <c:showSerName val="0"/>
          <c:showPercent val="0"/>
          <c:showBubbleSize val="0"/>
        </c:dLbls>
        <c:marker val="1"/>
        <c:smooth val="0"/>
        <c:axId val="93881856"/>
        <c:axId val="93883392"/>
      </c:lineChart>
      <c:catAx>
        <c:axId val="93881856"/>
        <c:scaling>
          <c:orientation val="minMax"/>
        </c:scaling>
        <c:delete val="0"/>
        <c:axPos val="b"/>
        <c:majorTickMark val="none"/>
        <c:minorTickMark val="none"/>
        <c:tickLblPos val="nextTo"/>
        <c:crossAx val="93883392"/>
        <c:crosses val="autoZero"/>
        <c:auto val="1"/>
        <c:lblAlgn val="ctr"/>
        <c:lblOffset val="100"/>
        <c:noMultiLvlLbl val="0"/>
      </c:catAx>
      <c:valAx>
        <c:axId val="93883392"/>
        <c:scaling>
          <c:orientation val="minMax"/>
        </c:scaling>
        <c:delete val="0"/>
        <c:axPos val="l"/>
        <c:majorGridlines/>
        <c:title>
          <c:tx>
            <c:rich>
              <a:bodyPr/>
              <a:lstStyle/>
              <a:p>
                <a:pPr>
                  <a:defRPr/>
                </a:pPr>
                <a:r>
                  <a:rPr lang="es-EC"/>
                  <a:t>Valores</a:t>
                </a:r>
              </a:p>
            </c:rich>
          </c:tx>
          <c:layout/>
          <c:overlay val="0"/>
        </c:title>
        <c:numFmt formatCode="General" sourceLinked="1"/>
        <c:majorTickMark val="none"/>
        <c:minorTickMark val="none"/>
        <c:tickLblPos val="nextTo"/>
        <c:crossAx val="93881856"/>
        <c:crosses val="autoZero"/>
        <c:crossBetween val="between"/>
      </c:valAx>
      <c:dTable>
        <c:showHorzBorder val="1"/>
        <c:showVertBorder val="1"/>
        <c:showOutline val="1"/>
        <c:showKeys val="1"/>
      </c:dTable>
    </c:plotArea>
    <c:plotVisOnly val="1"/>
    <c:dispBlanksAs val="gap"/>
    <c:showDLblsOverMax val="0"/>
  </c:chart>
  <c:spPr>
    <a:solidFill>
      <a:sysClr val="window" lastClr="FFFFFF"/>
    </a:solidFill>
  </c:spPr>
  <c:txPr>
    <a:bodyPr/>
    <a:lstStyle/>
    <a:p>
      <a:pPr>
        <a:defRPr sz="1000">
          <a:latin typeface="Arial" pitchFamily="34" charset="0"/>
          <a:cs typeface="Arial" pitchFamily="34" charset="0"/>
        </a:defRPr>
      </a:pPr>
      <a:endParaRPr lang="es-EC"/>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es-EC" b="0"/>
              <a:t>Totales del pre y postest de la prueba Aritmética del WPPSI en los niños de 4-5</a:t>
            </a:r>
            <a:r>
              <a:rPr lang="es-EC" b="0" baseline="0"/>
              <a:t> años de la Unidad Educativa "Giordano Bruno"</a:t>
            </a:r>
            <a:endParaRPr lang="es-EC" b="0"/>
          </a:p>
        </c:rich>
      </c:tx>
      <c:layout/>
      <c:overlay val="0"/>
    </c:title>
    <c:autoTitleDeleted val="0"/>
    <c:plotArea>
      <c:layout/>
      <c:lineChart>
        <c:grouping val="standard"/>
        <c:varyColors val="0"/>
        <c:ser>
          <c:idx val="0"/>
          <c:order val="0"/>
          <c:tx>
            <c:strRef>
              <c:f>'Pre y Postest'!$A$10:$B$10</c:f>
              <c:strCache>
                <c:ptCount val="1"/>
                <c:pt idx="0">
                  <c:v>Aritmética Pretest</c:v>
                </c:pt>
              </c:strCache>
            </c:strRef>
          </c:tx>
          <c:val>
            <c:numRef>
              <c:f>'Pre y Postest'!$C$10:$Q$10</c:f>
              <c:numCache>
                <c:formatCode>General</c:formatCode>
                <c:ptCount val="15"/>
                <c:pt idx="0">
                  <c:v>5</c:v>
                </c:pt>
                <c:pt idx="1">
                  <c:v>10</c:v>
                </c:pt>
                <c:pt idx="2">
                  <c:v>12</c:v>
                </c:pt>
                <c:pt idx="3">
                  <c:v>13</c:v>
                </c:pt>
                <c:pt idx="4">
                  <c:v>11</c:v>
                </c:pt>
                <c:pt idx="5">
                  <c:v>12</c:v>
                </c:pt>
                <c:pt idx="6">
                  <c:v>8</c:v>
                </c:pt>
                <c:pt idx="7">
                  <c:v>13</c:v>
                </c:pt>
                <c:pt idx="8">
                  <c:v>9</c:v>
                </c:pt>
                <c:pt idx="9">
                  <c:v>11</c:v>
                </c:pt>
                <c:pt idx="10">
                  <c:v>10</c:v>
                </c:pt>
                <c:pt idx="11">
                  <c:v>13</c:v>
                </c:pt>
                <c:pt idx="12">
                  <c:v>10</c:v>
                </c:pt>
                <c:pt idx="13">
                  <c:v>11</c:v>
                </c:pt>
                <c:pt idx="14">
                  <c:v>12</c:v>
                </c:pt>
              </c:numCache>
            </c:numRef>
          </c:val>
          <c:smooth val="0"/>
        </c:ser>
        <c:ser>
          <c:idx val="1"/>
          <c:order val="1"/>
          <c:tx>
            <c:strRef>
              <c:f>'Pre y Postest'!$A$11:$B$11</c:f>
              <c:strCache>
                <c:ptCount val="1"/>
                <c:pt idx="0">
                  <c:v>Aritmética Postest</c:v>
                </c:pt>
              </c:strCache>
            </c:strRef>
          </c:tx>
          <c:val>
            <c:numRef>
              <c:f>'Pre y Postest'!$C$11:$Q$11</c:f>
              <c:numCache>
                <c:formatCode>General</c:formatCode>
                <c:ptCount val="15"/>
                <c:pt idx="0">
                  <c:v>11</c:v>
                </c:pt>
                <c:pt idx="1">
                  <c:v>15</c:v>
                </c:pt>
                <c:pt idx="2">
                  <c:v>10</c:v>
                </c:pt>
                <c:pt idx="3">
                  <c:v>11</c:v>
                </c:pt>
                <c:pt idx="4">
                  <c:v>12</c:v>
                </c:pt>
                <c:pt idx="5">
                  <c:v>11</c:v>
                </c:pt>
                <c:pt idx="6">
                  <c:v>9</c:v>
                </c:pt>
                <c:pt idx="7">
                  <c:v>13</c:v>
                </c:pt>
                <c:pt idx="8">
                  <c:v>13</c:v>
                </c:pt>
                <c:pt idx="9">
                  <c:v>12</c:v>
                </c:pt>
                <c:pt idx="10">
                  <c:v>13</c:v>
                </c:pt>
                <c:pt idx="11">
                  <c:v>12</c:v>
                </c:pt>
                <c:pt idx="12">
                  <c:v>13</c:v>
                </c:pt>
                <c:pt idx="13">
                  <c:v>14</c:v>
                </c:pt>
                <c:pt idx="14">
                  <c:v>13</c:v>
                </c:pt>
              </c:numCache>
            </c:numRef>
          </c:val>
          <c:smooth val="0"/>
        </c:ser>
        <c:dLbls>
          <c:showLegendKey val="0"/>
          <c:showVal val="0"/>
          <c:showCatName val="0"/>
          <c:showSerName val="0"/>
          <c:showPercent val="0"/>
          <c:showBubbleSize val="0"/>
        </c:dLbls>
        <c:marker val="1"/>
        <c:smooth val="0"/>
        <c:axId val="93924352"/>
        <c:axId val="93946624"/>
      </c:lineChart>
      <c:catAx>
        <c:axId val="93924352"/>
        <c:scaling>
          <c:orientation val="minMax"/>
        </c:scaling>
        <c:delete val="0"/>
        <c:axPos val="b"/>
        <c:majorTickMark val="none"/>
        <c:minorTickMark val="none"/>
        <c:tickLblPos val="nextTo"/>
        <c:crossAx val="93946624"/>
        <c:crosses val="autoZero"/>
        <c:auto val="1"/>
        <c:lblAlgn val="ctr"/>
        <c:lblOffset val="100"/>
        <c:noMultiLvlLbl val="0"/>
      </c:catAx>
      <c:valAx>
        <c:axId val="93946624"/>
        <c:scaling>
          <c:orientation val="minMax"/>
        </c:scaling>
        <c:delete val="0"/>
        <c:axPos val="l"/>
        <c:majorGridlines/>
        <c:title>
          <c:tx>
            <c:rich>
              <a:bodyPr/>
              <a:lstStyle/>
              <a:p>
                <a:pPr>
                  <a:defRPr/>
                </a:pPr>
                <a:r>
                  <a:rPr lang="es-EC"/>
                  <a:t>Valores</a:t>
                </a:r>
              </a:p>
            </c:rich>
          </c:tx>
          <c:layout/>
          <c:overlay val="0"/>
        </c:title>
        <c:numFmt formatCode="General" sourceLinked="1"/>
        <c:majorTickMark val="none"/>
        <c:minorTickMark val="none"/>
        <c:tickLblPos val="nextTo"/>
        <c:crossAx val="93924352"/>
        <c:crosses val="autoZero"/>
        <c:crossBetween val="between"/>
      </c:valAx>
      <c:dTable>
        <c:showHorzBorder val="1"/>
        <c:showVertBorder val="1"/>
        <c:showOutline val="1"/>
        <c:showKeys val="1"/>
      </c:dTable>
    </c:plotArea>
    <c:plotVisOnly val="1"/>
    <c:dispBlanksAs val="gap"/>
    <c:showDLblsOverMax val="0"/>
  </c:chart>
  <c:spPr>
    <a:solidFill>
      <a:sysClr val="window" lastClr="FFFFFF"/>
    </a:solidFill>
  </c:spPr>
  <c:txPr>
    <a:bodyPr/>
    <a:lstStyle/>
    <a:p>
      <a:pPr>
        <a:defRPr sz="1000">
          <a:latin typeface="Arial" pitchFamily="34" charset="0"/>
          <a:cs typeface="Arial" pitchFamily="34" charset="0"/>
        </a:defRPr>
      </a:pPr>
      <a:endParaRPr lang="es-EC"/>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7DEB0D-963D-452C-93FF-D78206982DF6}" type="doc">
      <dgm:prSet loTypeId="urn:microsoft.com/office/officeart/2005/8/layout/hProcess9" loCatId="process" qsTypeId="urn:microsoft.com/office/officeart/2005/8/quickstyle/3d2" qsCatId="3D" csTypeId="urn:microsoft.com/office/officeart/2005/8/colors/accent6_4" csCatId="accent6" phldr="1"/>
      <dgm:spPr/>
    </dgm:pt>
    <dgm:pt modelId="{1B2220A3-E7BE-482B-935C-91DB2CD52C73}">
      <dgm:prSet phldrT="[Texto]" custT="1"/>
      <dgm:spPr>
        <a:solidFill>
          <a:schemeClr val="accent3">
            <a:lumMod val="75000"/>
          </a:schemeClr>
        </a:solidFill>
      </dgm:spPr>
      <dgm:t>
        <a:bodyPr/>
        <a:lstStyle/>
        <a:p>
          <a:r>
            <a:rPr lang="es-MX" sz="800" dirty="0" smtClean="0">
              <a:solidFill>
                <a:schemeClr val="tx1"/>
              </a:solidFill>
              <a:latin typeface="Arial" pitchFamily="34" charset="0"/>
              <a:cs typeface="Arial" pitchFamily="34" charset="0"/>
            </a:rPr>
            <a:t>PLANTEAMIENTO DEL PROBLEMA</a:t>
          </a:r>
          <a:endParaRPr lang="es-MX" sz="800" dirty="0">
            <a:solidFill>
              <a:schemeClr val="tx1"/>
            </a:solidFill>
            <a:latin typeface="Arial" pitchFamily="34" charset="0"/>
            <a:cs typeface="Arial" pitchFamily="34" charset="0"/>
          </a:endParaRPr>
        </a:p>
      </dgm:t>
    </dgm:pt>
    <dgm:pt modelId="{E716FB84-4642-486E-87B4-5CBBD5353175}" type="parTrans" cxnId="{D52C08C1-4709-41B3-A327-A936D41C43DF}">
      <dgm:prSet/>
      <dgm:spPr/>
      <dgm:t>
        <a:bodyPr/>
        <a:lstStyle/>
        <a:p>
          <a:endParaRPr lang="es-MX"/>
        </a:p>
      </dgm:t>
    </dgm:pt>
    <dgm:pt modelId="{A8A16134-727D-423C-854A-5DD9FED87FB8}" type="sibTrans" cxnId="{D52C08C1-4709-41B3-A327-A936D41C43DF}">
      <dgm:prSet/>
      <dgm:spPr/>
      <dgm:t>
        <a:bodyPr/>
        <a:lstStyle/>
        <a:p>
          <a:endParaRPr lang="es-MX"/>
        </a:p>
      </dgm:t>
    </dgm:pt>
    <dgm:pt modelId="{2CA7B703-A086-40BF-81CB-29E1B1C9199E}">
      <dgm:prSet phldrT="[Texto]" custT="1"/>
      <dgm:spPr>
        <a:solidFill>
          <a:schemeClr val="accent3">
            <a:lumMod val="75000"/>
          </a:schemeClr>
        </a:solidFill>
      </dgm:spPr>
      <dgm:t>
        <a:bodyPr/>
        <a:lstStyle/>
        <a:p>
          <a:r>
            <a:rPr lang="es-MX" sz="800" dirty="0" smtClean="0">
              <a:solidFill>
                <a:schemeClr val="tx1"/>
              </a:solidFill>
              <a:latin typeface="Arial" pitchFamily="34" charset="0"/>
              <a:cs typeface="Arial" pitchFamily="34" charset="0"/>
            </a:rPr>
            <a:t>REVISIÓN</a:t>
          </a:r>
          <a:r>
            <a:rPr lang="es-MX" sz="700" dirty="0" smtClean="0">
              <a:solidFill>
                <a:schemeClr val="tx1"/>
              </a:solidFill>
            </a:rPr>
            <a:t> DE LITERATURA SOBRE EL TEMA DE INVESTIGACIÓN</a:t>
          </a:r>
          <a:endParaRPr lang="es-MX" sz="700" dirty="0">
            <a:solidFill>
              <a:schemeClr val="tx1"/>
            </a:solidFill>
          </a:endParaRPr>
        </a:p>
      </dgm:t>
    </dgm:pt>
    <dgm:pt modelId="{4FD03A70-6256-4377-AB6A-92690219DC74}" type="parTrans" cxnId="{9472BAF4-2862-419C-AEC0-A0E458C37246}">
      <dgm:prSet/>
      <dgm:spPr/>
      <dgm:t>
        <a:bodyPr/>
        <a:lstStyle/>
        <a:p>
          <a:endParaRPr lang="es-MX"/>
        </a:p>
      </dgm:t>
    </dgm:pt>
    <dgm:pt modelId="{43F76AE4-7BFC-4B97-AC72-5A3366E5A4BC}" type="sibTrans" cxnId="{9472BAF4-2862-419C-AEC0-A0E458C37246}">
      <dgm:prSet/>
      <dgm:spPr/>
      <dgm:t>
        <a:bodyPr/>
        <a:lstStyle/>
        <a:p>
          <a:endParaRPr lang="es-MX"/>
        </a:p>
      </dgm:t>
    </dgm:pt>
    <dgm:pt modelId="{68C9A238-96CB-4BDF-9FC0-A8591F7E9C9F}">
      <dgm:prSet phldrT="[Texto]" custT="1"/>
      <dgm:spPr>
        <a:solidFill>
          <a:schemeClr val="accent3">
            <a:lumMod val="75000"/>
          </a:schemeClr>
        </a:solidFill>
      </dgm:spPr>
      <dgm:t>
        <a:bodyPr/>
        <a:lstStyle/>
        <a:p>
          <a:r>
            <a:rPr lang="es-MX" sz="800" dirty="0" smtClean="0">
              <a:solidFill>
                <a:schemeClr val="tx1"/>
              </a:solidFill>
              <a:latin typeface="Arial" pitchFamily="34" charset="0"/>
              <a:cs typeface="Arial" pitchFamily="34" charset="0"/>
            </a:rPr>
            <a:t>CONSTRUCCIÓN DEL MARCO TEÓRICO</a:t>
          </a:r>
          <a:endParaRPr lang="es-MX" sz="800" dirty="0">
            <a:solidFill>
              <a:schemeClr val="tx1"/>
            </a:solidFill>
            <a:latin typeface="Arial" pitchFamily="34" charset="0"/>
            <a:cs typeface="Arial" pitchFamily="34" charset="0"/>
          </a:endParaRPr>
        </a:p>
      </dgm:t>
    </dgm:pt>
    <dgm:pt modelId="{51E2ACF4-4190-470A-824F-21700BFC5993}" type="parTrans" cxnId="{9FBDEFC8-24D9-4A54-83A6-258C2127CCFA}">
      <dgm:prSet/>
      <dgm:spPr/>
      <dgm:t>
        <a:bodyPr/>
        <a:lstStyle/>
        <a:p>
          <a:endParaRPr lang="es-MX"/>
        </a:p>
      </dgm:t>
    </dgm:pt>
    <dgm:pt modelId="{1DD62A58-368D-40AB-BC93-62F5F9F466DC}" type="sibTrans" cxnId="{9FBDEFC8-24D9-4A54-83A6-258C2127CCFA}">
      <dgm:prSet/>
      <dgm:spPr/>
      <dgm:t>
        <a:bodyPr/>
        <a:lstStyle/>
        <a:p>
          <a:endParaRPr lang="es-MX"/>
        </a:p>
      </dgm:t>
    </dgm:pt>
    <dgm:pt modelId="{609E0BC2-8755-45EC-9297-DD07092272F6}">
      <dgm:prSet phldrT="[Texto]" custT="1"/>
      <dgm:spPr>
        <a:solidFill>
          <a:schemeClr val="accent3">
            <a:lumMod val="75000"/>
          </a:schemeClr>
        </a:solidFill>
      </dgm:spPr>
      <dgm:t>
        <a:bodyPr/>
        <a:lstStyle/>
        <a:p>
          <a:r>
            <a:rPr lang="es-MX" sz="800" dirty="0" smtClean="0">
              <a:solidFill>
                <a:schemeClr val="tx1"/>
              </a:solidFill>
              <a:latin typeface="Arial" pitchFamily="34" charset="0"/>
              <a:cs typeface="Arial" pitchFamily="34" charset="0"/>
            </a:rPr>
            <a:t>DETERMINACIÓN DE HIPÓTESIS</a:t>
          </a:r>
          <a:endParaRPr lang="es-MX" sz="800" dirty="0">
            <a:solidFill>
              <a:schemeClr val="tx1"/>
            </a:solidFill>
            <a:latin typeface="Arial" pitchFamily="34" charset="0"/>
            <a:cs typeface="Arial" pitchFamily="34" charset="0"/>
          </a:endParaRPr>
        </a:p>
      </dgm:t>
    </dgm:pt>
    <dgm:pt modelId="{19835AD1-CC77-4437-850D-2071B44C23EE}" type="parTrans" cxnId="{70B0A637-6E87-4034-B601-3CA043297E48}">
      <dgm:prSet/>
      <dgm:spPr/>
      <dgm:t>
        <a:bodyPr/>
        <a:lstStyle/>
        <a:p>
          <a:endParaRPr lang="es-MX"/>
        </a:p>
      </dgm:t>
    </dgm:pt>
    <dgm:pt modelId="{E533E127-5F46-4CF6-BF64-0E3857B6BE6D}" type="sibTrans" cxnId="{70B0A637-6E87-4034-B601-3CA043297E48}">
      <dgm:prSet/>
      <dgm:spPr/>
      <dgm:t>
        <a:bodyPr/>
        <a:lstStyle/>
        <a:p>
          <a:endParaRPr lang="es-MX"/>
        </a:p>
      </dgm:t>
    </dgm:pt>
    <dgm:pt modelId="{10506965-F310-4F1C-9E06-B21CF9580C2A}">
      <dgm:prSet phldrT="[Texto]" custT="1"/>
      <dgm:spPr>
        <a:solidFill>
          <a:schemeClr val="accent3">
            <a:lumMod val="75000"/>
          </a:schemeClr>
        </a:solidFill>
      </dgm:spPr>
      <dgm:t>
        <a:bodyPr/>
        <a:lstStyle/>
        <a:p>
          <a:r>
            <a:rPr lang="es-MX" sz="800" dirty="0" smtClean="0">
              <a:solidFill>
                <a:schemeClr val="tx1"/>
              </a:solidFill>
              <a:latin typeface="Arial" pitchFamily="34" charset="0"/>
              <a:cs typeface="Arial" pitchFamily="34" charset="0"/>
            </a:rPr>
            <a:t>SOMETER LA HIPÓTESIS A PRUEBA A TRAVÉS DE RECOLECCIÓN DE DATOS</a:t>
          </a:r>
          <a:endParaRPr lang="es-MX" sz="800" dirty="0">
            <a:solidFill>
              <a:schemeClr val="tx1"/>
            </a:solidFill>
            <a:latin typeface="Arial" pitchFamily="34" charset="0"/>
            <a:cs typeface="Arial" pitchFamily="34" charset="0"/>
          </a:endParaRPr>
        </a:p>
      </dgm:t>
    </dgm:pt>
    <dgm:pt modelId="{E0678848-6A8F-453D-AC3E-AE001C27A4B9}" type="parTrans" cxnId="{EE544358-09EF-4581-B507-EF0C7E0B10C5}">
      <dgm:prSet/>
      <dgm:spPr/>
      <dgm:t>
        <a:bodyPr/>
        <a:lstStyle/>
        <a:p>
          <a:endParaRPr lang="es-MX"/>
        </a:p>
      </dgm:t>
    </dgm:pt>
    <dgm:pt modelId="{2E6D5B16-FE0B-4412-A111-D8A6FD97A55E}" type="sibTrans" cxnId="{EE544358-09EF-4581-B507-EF0C7E0B10C5}">
      <dgm:prSet/>
      <dgm:spPr/>
      <dgm:t>
        <a:bodyPr/>
        <a:lstStyle/>
        <a:p>
          <a:endParaRPr lang="es-MX"/>
        </a:p>
      </dgm:t>
    </dgm:pt>
    <dgm:pt modelId="{19944B03-ED76-4EF6-8B5A-A451F0C23DDA}">
      <dgm:prSet phldrT="[Texto]" custT="1"/>
      <dgm:spPr>
        <a:solidFill>
          <a:schemeClr val="accent3">
            <a:lumMod val="75000"/>
          </a:schemeClr>
        </a:solidFill>
      </dgm:spPr>
      <dgm:t>
        <a:bodyPr/>
        <a:lstStyle/>
        <a:p>
          <a:r>
            <a:rPr lang="es-MX" sz="800" dirty="0" smtClean="0">
              <a:solidFill>
                <a:schemeClr val="tx1"/>
              </a:solidFill>
              <a:latin typeface="Arial" pitchFamily="34" charset="0"/>
              <a:cs typeface="Arial" pitchFamily="34" charset="0"/>
            </a:rPr>
            <a:t>ANÁLISIS E INTERPRETACIÓN DE DATOS A TRAVÉS DE PROCEDIMEINTOS ESTADÍSTICOS</a:t>
          </a:r>
          <a:endParaRPr lang="es-MX" sz="800" dirty="0">
            <a:solidFill>
              <a:schemeClr val="tx1"/>
            </a:solidFill>
            <a:latin typeface="Arial" pitchFamily="34" charset="0"/>
            <a:cs typeface="Arial" pitchFamily="34" charset="0"/>
          </a:endParaRPr>
        </a:p>
      </dgm:t>
    </dgm:pt>
    <dgm:pt modelId="{59DF461F-7D1E-47AD-9533-E6EF8F8AB13F}" type="parTrans" cxnId="{6C50810D-928C-4080-8B91-AB6CABA0B61A}">
      <dgm:prSet/>
      <dgm:spPr/>
      <dgm:t>
        <a:bodyPr/>
        <a:lstStyle/>
        <a:p>
          <a:endParaRPr lang="es-MX"/>
        </a:p>
      </dgm:t>
    </dgm:pt>
    <dgm:pt modelId="{F19DA405-C907-43B2-B953-CBBAB4BB0966}" type="sibTrans" cxnId="{6C50810D-928C-4080-8B91-AB6CABA0B61A}">
      <dgm:prSet/>
      <dgm:spPr/>
      <dgm:t>
        <a:bodyPr/>
        <a:lstStyle/>
        <a:p>
          <a:endParaRPr lang="es-MX"/>
        </a:p>
      </dgm:t>
    </dgm:pt>
    <dgm:pt modelId="{13B5C1BC-74F3-4967-9635-1405AA9E7D5E}">
      <dgm:prSet phldrT="[Texto]"/>
      <dgm:spPr>
        <a:solidFill>
          <a:schemeClr val="accent3">
            <a:lumMod val="75000"/>
          </a:schemeClr>
        </a:solidFill>
      </dgm:spPr>
      <dgm:t>
        <a:bodyPr/>
        <a:lstStyle/>
        <a:p>
          <a:r>
            <a:rPr lang="es-MX" dirty="0" smtClean="0">
              <a:solidFill>
                <a:schemeClr val="tx1"/>
              </a:solidFill>
              <a:latin typeface="Arial" pitchFamily="34" charset="0"/>
              <a:cs typeface="Arial" pitchFamily="34" charset="0"/>
            </a:rPr>
            <a:t>REDACCIÓN DEL INFORME FINAL DE LA INVESTIGACIÓN</a:t>
          </a:r>
          <a:endParaRPr lang="es-MX" dirty="0">
            <a:solidFill>
              <a:schemeClr val="tx1"/>
            </a:solidFill>
            <a:latin typeface="Arial" pitchFamily="34" charset="0"/>
            <a:cs typeface="Arial" pitchFamily="34" charset="0"/>
          </a:endParaRPr>
        </a:p>
      </dgm:t>
    </dgm:pt>
    <dgm:pt modelId="{E9F23F0B-F8CC-4F04-B7DA-1948580F5215}" type="parTrans" cxnId="{A33E9DB1-80BE-4730-8D91-9EA8672ED151}">
      <dgm:prSet/>
      <dgm:spPr/>
      <dgm:t>
        <a:bodyPr/>
        <a:lstStyle/>
        <a:p>
          <a:endParaRPr lang="es-MX"/>
        </a:p>
      </dgm:t>
    </dgm:pt>
    <dgm:pt modelId="{F02D1E07-7134-401B-9FF4-C781A09E8231}" type="sibTrans" cxnId="{A33E9DB1-80BE-4730-8D91-9EA8672ED151}">
      <dgm:prSet/>
      <dgm:spPr/>
      <dgm:t>
        <a:bodyPr/>
        <a:lstStyle/>
        <a:p>
          <a:endParaRPr lang="es-MX"/>
        </a:p>
      </dgm:t>
    </dgm:pt>
    <dgm:pt modelId="{31E73A96-CA8E-4728-A5D6-7613A26C896C}" type="pres">
      <dgm:prSet presAssocID="{367DEB0D-963D-452C-93FF-D78206982DF6}" presName="CompostProcess" presStyleCnt="0">
        <dgm:presLayoutVars>
          <dgm:dir/>
          <dgm:resizeHandles val="exact"/>
        </dgm:presLayoutVars>
      </dgm:prSet>
      <dgm:spPr/>
    </dgm:pt>
    <dgm:pt modelId="{715E0705-8FF8-4C6A-8E7D-E83027F7F28D}" type="pres">
      <dgm:prSet presAssocID="{367DEB0D-963D-452C-93FF-D78206982DF6}" presName="arrow" presStyleLbl="bgShp" presStyleIdx="0" presStyleCnt="1" custLinFactNeighborX="-267" custLinFactNeighborY="-995"/>
      <dgm:spPr>
        <a:solidFill>
          <a:schemeClr val="accent3">
            <a:lumMod val="40000"/>
            <a:lumOff val="60000"/>
          </a:schemeClr>
        </a:solidFill>
      </dgm:spPr>
    </dgm:pt>
    <dgm:pt modelId="{B59F701A-0D23-4EE5-8861-DF54F473838D}" type="pres">
      <dgm:prSet presAssocID="{367DEB0D-963D-452C-93FF-D78206982DF6}" presName="linearProcess" presStyleCnt="0"/>
      <dgm:spPr/>
    </dgm:pt>
    <dgm:pt modelId="{1578A5DB-11C0-4698-8BF7-A0F427E5DFE0}" type="pres">
      <dgm:prSet presAssocID="{1B2220A3-E7BE-482B-935C-91DB2CD52C73}" presName="textNode" presStyleLbl="node1" presStyleIdx="0" presStyleCnt="7">
        <dgm:presLayoutVars>
          <dgm:bulletEnabled val="1"/>
        </dgm:presLayoutVars>
      </dgm:prSet>
      <dgm:spPr/>
      <dgm:t>
        <a:bodyPr/>
        <a:lstStyle/>
        <a:p>
          <a:endParaRPr lang="es-MX"/>
        </a:p>
      </dgm:t>
    </dgm:pt>
    <dgm:pt modelId="{706F4B85-0D79-4D07-AF6E-81FD6FAF2292}" type="pres">
      <dgm:prSet presAssocID="{A8A16134-727D-423C-854A-5DD9FED87FB8}" presName="sibTrans" presStyleCnt="0"/>
      <dgm:spPr/>
    </dgm:pt>
    <dgm:pt modelId="{98BE614F-9B1E-43B0-B06D-BF2FE1D1E6B4}" type="pres">
      <dgm:prSet presAssocID="{2CA7B703-A086-40BF-81CB-29E1B1C9199E}" presName="textNode" presStyleLbl="node1" presStyleIdx="1" presStyleCnt="7">
        <dgm:presLayoutVars>
          <dgm:bulletEnabled val="1"/>
        </dgm:presLayoutVars>
      </dgm:prSet>
      <dgm:spPr/>
      <dgm:t>
        <a:bodyPr/>
        <a:lstStyle/>
        <a:p>
          <a:endParaRPr lang="es-MX"/>
        </a:p>
      </dgm:t>
    </dgm:pt>
    <dgm:pt modelId="{18E66526-B8DE-456B-9F9A-D61CB93B1DE4}" type="pres">
      <dgm:prSet presAssocID="{43F76AE4-7BFC-4B97-AC72-5A3366E5A4BC}" presName="sibTrans" presStyleCnt="0"/>
      <dgm:spPr/>
    </dgm:pt>
    <dgm:pt modelId="{869A8FF3-F860-4328-B777-815F0F44EEF0}" type="pres">
      <dgm:prSet presAssocID="{68C9A238-96CB-4BDF-9FC0-A8591F7E9C9F}" presName="textNode" presStyleLbl="node1" presStyleIdx="2" presStyleCnt="7">
        <dgm:presLayoutVars>
          <dgm:bulletEnabled val="1"/>
        </dgm:presLayoutVars>
      </dgm:prSet>
      <dgm:spPr/>
      <dgm:t>
        <a:bodyPr/>
        <a:lstStyle/>
        <a:p>
          <a:endParaRPr lang="es-MX"/>
        </a:p>
      </dgm:t>
    </dgm:pt>
    <dgm:pt modelId="{66779F82-ECB7-4E8A-AEB8-840741DF5560}" type="pres">
      <dgm:prSet presAssocID="{1DD62A58-368D-40AB-BC93-62F5F9F466DC}" presName="sibTrans" presStyleCnt="0"/>
      <dgm:spPr/>
    </dgm:pt>
    <dgm:pt modelId="{2385D0C7-6416-4479-AA3D-080196A66F3A}" type="pres">
      <dgm:prSet presAssocID="{609E0BC2-8755-45EC-9297-DD07092272F6}" presName="textNode" presStyleLbl="node1" presStyleIdx="3" presStyleCnt="7">
        <dgm:presLayoutVars>
          <dgm:bulletEnabled val="1"/>
        </dgm:presLayoutVars>
      </dgm:prSet>
      <dgm:spPr/>
      <dgm:t>
        <a:bodyPr/>
        <a:lstStyle/>
        <a:p>
          <a:endParaRPr lang="es-MX"/>
        </a:p>
      </dgm:t>
    </dgm:pt>
    <dgm:pt modelId="{5ECFE046-B5A2-44D4-90EF-619E566693E0}" type="pres">
      <dgm:prSet presAssocID="{E533E127-5F46-4CF6-BF64-0E3857B6BE6D}" presName="sibTrans" presStyleCnt="0"/>
      <dgm:spPr/>
    </dgm:pt>
    <dgm:pt modelId="{72709CDE-8F84-47F4-9AB4-FB352A44175E}" type="pres">
      <dgm:prSet presAssocID="{10506965-F310-4F1C-9E06-B21CF9580C2A}" presName="textNode" presStyleLbl="node1" presStyleIdx="4" presStyleCnt="7">
        <dgm:presLayoutVars>
          <dgm:bulletEnabled val="1"/>
        </dgm:presLayoutVars>
      </dgm:prSet>
      <dgm:spPr/>
      <dgm:t>
        <a:bodyPr/>
        <a:lstStyle/>
        <a:p>
          <a:endParaRPr lang="es-MX"/>
        </a:p>
      </dgm:t>
    </dgm:pt>
    <dgm:pt modelId="{B03F5C8A-227D-46F6-A779-1FEED2F606D5}" type="pres">
      <dgm:prSet presAssocID="{2E6D5B16-FE0B-4412-A111-D8A6FD97A55E}" presName="sibTrans" presStyleCnt="0"/>
      <dgm:spPr/>
    </dgm:pt>
    <dgm:pt modelId="{CA96CD1F-ED2E-4B69-BEDC-74527EF36FF1}" type="pres">
      <dgm:prSet presAssocID="{19944B03-ED76-4EF6-8B5A-A451F0C23DDA}" presName="textNode" presStyleLbl="node1" presStyleIdx="5" presStyleCnt="7">
        <dgm:presLayoutVars>
          <dgm:bulletEnabled val="1"/>
        </dgm:presLayoutVars>
      </dgm:prSet>
      <dgm:spPr/>
      <dgm:t>
        <a:bodyPr/>
        <a:lstStyle/>
        <a:p>
          <a:endParaRPr lang="es-MX"/>
        </a:p>
      </dgm:t>
    </dgm:pt>
    <dgm:pt modelId="{5CAE4798-96BD-4919-BD92-F3576443FA7B}" type="pres">
      <dgm:prSet presAssocID="{F19DA405-C907-43B2-B953-CBBAB4BB0966}" presName="sibTrans" presStyleCnt="0"/>
      <dgm:spPr/>
    </dgm:pt>
    <dgm:pt modelId="{63224405-BAA0-433D-8EB6-F4BB509987D6}" type="pres">
      <dgm:prSet presAssocID="{13B5C1BC-74F3-4967-9635-1405AA9E7D5E}" presName="textNode" presStyleLbl="node1" presStyleIdx="6" presStyleCnt="7">
        <dgm:presLayoutVars>
          <dgm:bulletEnabled val="1"/>
        </dgm:presLayoutVars>
      </dgm:prSet>
      <dgm:spPr/>
      <dgm:t>
        <a:bodyPr/>
        <a:lstStyle/>
        <a:p>
          <a:endParaRPr lang="es-MX"/>
        </a:p>
      </dgm:t>
    </dgm:pt>
  </dgm:ptLst>
  <dgm:cxnLst>
    <dgm:cxn modelId="{E1EF4801-81E0-44DD-A7A1-03979B519965}" type="presOf" srcId="{13B5C1BC-74F3-4967-9635-1405AA9E7D5E}" destId="{63224405-BAA0-433D-8EB6-F4BB509987D6}" srcOrd="0" destOrd="0" presId="urn:microsoft.com/office/officeart/2005/8/layout/hProcess9"/>
    <dgm:cxn modelId="{70B0A637-6E87-4034-B601-3CA043297E48}" srcId="{367DEB0D-963D-452C-93FF-D78206982DF6}" destId="{609E0BC2-8755-45EC-9297-DD07092272F6}" srcOrd="3" destOrd="0" parTransId="{19835AD1-CC77-4437-850D-2071B44C23EE}" sibTransId="{E533E127-5F46-4CF6-BF64-0E3857B6BE6D}"/>
    <dgm:cxn modelId="{9472BAF4-2862-419C-AEC0-A0E458C37246}" srcId="{367DEB0D-963D-452C-93FF-D78206982DF6}" destId="{2CA7B703-A086-40BF-81CB-29E1B1C9199E}" srcOrd="1" destOrd="0" parTransId="{4FD03A70-6256-4377-AB6A-92690219DC74}" sibTransId="{43F76AE4-7BFC-4B97-AC72-5A3366E5A4BC}"/>
    <dgm:cxn modelId="{8B6DE972-F2CB-49A7-940A-0C41F15B12B6}" type="presOf" srcId="{1B2220A3-E7BE-482B-935C-91DB2CD52C73}" destId="{1578A5DB-11C0-4698-8BF7-A0F427E5DFE0}" srcOrd="0" destOrd="0" presId="urn:microsoft.com/office/officeart/2005/8/layout/hProcess9"/>
    <dgm:cxn modelId="{E280AD90-888A-4C18-89E1-B81FDA162B33}" type="presOf" srcId="{10506965-F310-4F1C-9E06-B21CF9580C2A}" destId="{72709CDE-8F84-47F4-9AB4-FB352A44175E}" srcOrd="0" destOrd="0" presId="urn:microsoft.com/office/officeart/2005/8/layout/hProcess9"/>
    <dgm:cxn modelId="{A33E9DB1-80BE-4730-8D91-9EA8672ED151}" srcId="{367DEB0D-963D-452C-93FF-D78206982DF6}" destId="{13B5C1BC-74F3-4967-9635-1405AA9E7D5E}" srcOrd="6" destOrd="0" parTransId="{E9F23F0B-F8CC-4F04-B7DA-1948580F5215}" sibTransId="{F02D1E07-7134-401B-9FF4-C781A09E8231}"/>
    <dgm:cxn modelId="{8DB1C6BE-2EA4-4D2E-836C-5F2253772C3F}" type="presOf" srcId="{609E0BC2-8755-45EC-9297-DD07092272F6}" destId="{2385D0C7-6416-4479-AA3D-080196A66F3A}" srcOrd="0" destOrd="0" presId="urn:microsoft.com/office/officeart/2005/8/layout/hProcess9"/>
    <dgm:cxn modelId="{EE544358-09EF-4581-B507-EF0C7E0B10C5}" srcId="{367DEB0D-963D-452C-93FF-D78206982DF6}" destId="{10506965-F310-4F1C-9E06-B21CF9580C2A}" srcOrd="4" destOrd="0" parTransId="{E0678848-6A8F-453D-AC3E-AE001C27A4B9}" sibTransId="{2E6D5B16-FE0B-4412-A111-D8A6FD97A55E}"/>
    <dgm:cxn modelId="{9FBDEFC8-24D9-4A54-83A6-258C2127CCFA}" srcId="{367DEB0D-963D-452C-93FF-D78206982DF6}" destId="{68C9A238-96CB-4BDF-9FC0-A8591F7E9C9F}" srcOrd="2" destOrd="0" parTransId="{51E2ACF4-4190-470A-824F-21700BFC5993}" sibTransId="{1DD62A58-368D-40AB-BC93-62F5F9F466DC}"/>
    <dgm:cxn modelId="{6841E163-B0E9-4E71-81AC-D325AEDCF19B}" type="presOf" srcId="{2CA7B703-A086-40BF-81CB-29E1B1C9199E}" destId="{98BE614F-9B1E-43B0-B06D-BF2FE1D1E6B4}" srcOrd="0" destOrd="0" presId="urn:microsoft.com/office/officeart/2005/8/layout/hProcess9"/>
    <dgm:cxn modelId="{D52C08C1-4709-41B3-A327-A936D41C43DF}" srcId="{367DEB0D-963D-452C-93FF-D78206982DF6}" destId="{1B2220A3-E7BE-482B-935C-91DB2CD52C73}" srcOrd="0" destOrd="0" parTransId="{E716FB84-4642-486E-87B4-5CBBD5353175}" sibTransId="{A8A16134-727D-423C-854A-5DD9FED87FB8}"/>
    <dgm:cxn modelId="{6C50810D-928C-4080-8B91-AB6CABA0B61A}" srcId="{367DEB0D-963D-452C-93FF-D78206982DF6}" destId="{19944B03-ED76-4EF6-8B5A-A451F0C23DDA}" srcOrd="5" destOrd="0" parTransId="{59DF461F-7D1E-47AD-9533-E6EF8F8AB13F}" sibTransId="{F19DA405-C907-43B2-B953-CBBAB4BB0966}"/>
    <dgm:cxn modelId="{EF620059-45B7-46CA-9958-12C34F79DD7F}" type="presOf" srcId="{68C9A238-96CB-4BDF-9FC0-A8591F7E9C9F}" destId="{869A8FF3-F860-4328-B777-815F0F44EEF0}" srcOrd="0" destOrd="0" presId="urn:microsoft.com/office/officeart/2005/8/layout/hProcess9"/>
    <dgm:cxn modelId="{04C3808E-C2F8-4469-A90C-D36938D66C7A}" type="presOf" srcId="{19944B03-ED76-4EF6-8B5A-A451F0C23DDA}" destId="{CA96CD1F-ED2E-4B69-BEDC-74527EF36FF1}" srcOrd="0" destOrd="0" presId="urn:microsoft.com/office/officeart/2005/8/layout/hProcess9"/>
    <dgm:cxn modelId="{FB13D16D-20D6-43ED-BB77-1CE4E873E7FD}" type="presOf" srcId="{367DEB0D-963D-452C-93FF-D78206982DF6}" destId="{31E73A96-CA8E-4728-A5D6-7613A26C896C}" srcOrd="0" destOrd="0" presId="urn:microsoft.com/office/officeart/2005/8/layout/hProcess9"/>
    <dgm:cxn modelId="{B9F870BB-8E3D-4AD9-A105-4E0D36F2DF62}" type="presParOf" srcId="{31E73A96-CA8E-4728-A5D6-7613A26C896C}" destId="{715E0705-8FF8-4C6A-8E7D-E83027F7F28D}" srcOrd="0" destOrd="0" presId="urn:microsoft.com/office/officeart/2005/8/layout/hProcess9"/>
    <dgm:cxn modelId="{A968173F-9E95-4B56-92AA-C83876014AC5}" type="presParOf" srcId="{31E73A96-CA8E-4728-A5D6-7613A26C896C}" destId="{B59F701A-0D23-4EE5-8861-DF54F473838D}" srcOrd="1" destOrd="0" presId="urn:microsoft.com/office/officeart/2005/8/layout/hProcess9"/>
    <dgm:cxn modelId="{42345CFB-F429-4DEE-8EB2-5F52177EE1CD}" type="presParOf" srcId="{B59F701A-0D23-4EE5-8861-DF54F473838D}" destId="{1578A5DB-11C0-4698-8BF7-A0F427E5DFE0}" srcOrd="0" destOrd="0" presId="urn:microsoft.com/office/officeart/2005/8/layout/hProcess9"/>
    <dgm:cxn modelId="{8D2F00DC-4338-4A84-A5BD-BCCD5414170C}" type="presParOf" srcId="{B59F701A-0D23-4EE5-8861-DF54F473838D}" destId="{706F4B85-0D79-4D07-AF6E-81FD6FAF2292}" srcOrd="1" destOrd="0" presId="urn:microsoft.com/office/officeart/2005/8/layout/hProcess9"/>
    <dgm:cxn modelId="{DE58A075-B2DC-44A3-8B5C-4CBBFF8E7BB4}" type="presParOf" srcId="{B59F701A-0D23-4EE5-8861-DF54F473838D}" destId="{98BE614F-9B1E-43B0-B06D-BF2FE1D1E6B4}" srcOrd="2" destOrd="0" presId="urn:microsoft.com/office/officeart/2005/8/layout/hProcess9"/>
    <dgm:cxn modelId="{6C49DA6B-0B31-4666-8021-E0F5C9D24AF1}" type="presParOf" srcId="{B59F701A-0D23-4EE5-8861-DF54F473838D}" destId="{18E66526-B8DE-456B-9F9A-D61CB93B1DE4}" srcOrd="3" destOrd="0" presId="urn:microsoft.com/office/officeart/2005/8/layout/hProcess9"/>
    <dgm:cxn modelId="{CEAD2937-45F7-4FD9-9AC5-5B560F893113}" type="presParOf" srcId="{B59F701A-0D23-4EE5-8861-DF54F473838D}" destId="{869A8FF3-F860-4328-B777-815F0F44EEF0}" srcOrd="4" destOrd="0" presId="urn:microsoft.com/office/officeart/2005/8/layout/hProcess9"/>
    <dgm:cxn modelId="{E4B3827D-0668-4C11-B03C-FCCDAA1EB1F2}" type="presParOf" srcId="{B59F701A-0D23-4EE5-8861-DF54F473838D}" destId="{66779F82-ECB7-4E8A-AEB8-840741DF5560}" srcOrd="5" destOrd="0" presId="urn:microsoft.com/office/officeart/2005/8/layout/hProcess9"/>
    <dgm:cxn modelId="{D07BE655-989A-4F26-A036-5DF5D6C996A9}" type="presParOf" srcId="{B59F701A-0D23-4EE5-8861-DF54F473838D}" destId="{2385D0C7-6416-4479-AA3D-080196A66F3A}" srcOrd="6" destOrd="0" presId="urn:microsoft.com/office/officeart/2005/8/layout/hProcess9"/>
    <dgm:cxn modelId="{6CDC0F49-F3F7-4A24-94A7-055770222013}" type="presParOf" srcId="{B59F701A-0D23-4EE5-8861-DF54F473838D}" destId="{5ECFE046-B5A2-44D4-90EF-619E566693E0}" srcOrd="7" destOrd="0" presId="urn:microsoft.com/office/officeart/2005/8/layout/hProcess9"/>
    <dgm:cxn modelId="{93B05E2B-3C68-44CB-80E6-9B54BD36C468}" type="presParOf" srcId="{B59F701A-0D23-4EE5-8861-DF54F473838D}" destId="{72709CDE-8F84-47F4-9AB4-FB352A44175E}" srcOrd="8" destOrd="0" presId="urn:microsoft.com/office/officeart/2005/8/layout/hProcess9"/>
    <dgm:cxn modelId="{A1965D91-EA5E-4B2C-ADB8-97E9ED22A980}" type="presParOf" srcId="{B59F701A-0D23-4EE5-8861-DF54F473838D}" destId="{B03F5C8A-227D-46F6-A779-1FEED2F606D5}" srcOrd="9" destOrd="0" presId="urn:microsoft.com/office/officeart/2005/8/layout/hProcess9"/>
    <dgm:cxn modelId="{21557DEF-D93B-4136-B4ED-7AE7F86F9DDB}" type="presParOf" srcId="{B59F701A-0D23-4EE5-8861-DF54F473838D}" destId="{CA96CD1F-ED2E-4B69-BEDC-74527EF36FF1}" srcOrd="10" destOrd="0" presId="urn:microsoft.com/office/officeart/2005/8/layout/hProcess9"/>
    <dgm:cxn modelId="{DF17A68A-5A67-4773-B256-D4B781090942}" type="presParOf" srcId="{B59F701A-0D23-4EE5-8861-DF54F473838D}" destId="{5CAE4798-96BD-4919-BD92-F3576443FA7B}" srcOrd="11" destOrd="0" presId="urn:microsoft.com/office/officeart/2005/8/layout/hProcess9"/>
    <dgm:cxn modelId="{56A12898-7E9D-46BE-B483-35D9D97B8CC9}" type="presParOf" srcId="{B59F701A-0D23-4EE5-8861-DF54F473838D}" destId="{63224405-BAA0-433D-8EB6-F4BB509987D6}"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E0705-8FF8-4C6A-8E7D-E83027F7F28D}">
      <dsp:nvSpPr>
        <dsp:cNvPr id="0" name=""/>
        <dsp:cNvSpPr/>
      </dsp:nvSpPr>
      <dsp:spPr>
        <a:xfrm>
          <a:off x="576089" y="0"/>
          <a:ext cx="6732748" cy="4064000"/>
        </a:xfrm>
        <a:prstGeom prst="rightArrow">
          <a:avLst/>
        </a:prstGeom>
        <a:solidFill>
          <a:schemeClr val="accent3">
            <a:lumMod val="40000"/>
            <a:lumOff val="60000"/>
          </a:schemeClr>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578A5DB-11C0-4698-8BF7-A0F427E5DFE0}">
      <dsp:nvSpPr>
        <dsp:cNvPr id="0" name=""/>
        <dsp:cNvSpPr/>
      </dsp:nvSpPr>
      <dsp:spPr>
        <a:xfrm>
          <a:off x="676" y="1219199"/>
          <a:ext cx="1084866" cy="1625600"/>
        </a:xfrm>
        <a:prstGeom prst="roundRect">
          <a:avLst/>
        </a:prstGeom>
        <a:solidFill>
          <a:schemeClr val="accent3">
            <a:lumMod val="7500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MX" sz="800" kern="1200" dirty="0" smtClean="0">
              <a:solidFill>
                <a:schemeClr val="tx1"/>
              </a:solidFill>
              <a:latin typeface="Arial" pitchFamily="34" charset="0"/>
              <a:cs typeface="Arial" pitchFamily="34" charset="0"/>
            </a:rPr>
            <a:t>PLANTEAMIENTO DEL PROBLEMA</a:t>
          </a:r>
          <a:endParaRPr lang="es-MX" sz="800" kern="1200" dirty="0">
            <a:solidFill>
              <a:schemeClr val="tx1"/>
            </a:solidFill>
            <a:latin typeface="Arial" pitchFamily="34" charset="0"/>
            <a:cs typeface="Arial" pitchFamily="34" charset="0"/>
          </a:endParaRPr>
        </a:p>
      </dsp:txBody>
      <dsp:txXfrm>
        <a:off x="53635" y="1272158"/>
        <a:ext cx="978948" cy="1519682"/>
      </dsp:txXfrm>
    </dsp:sp>
    <dsp:sp modelId="{98BE614F-9B1E-43B0-B06D-BF2FE1D1E6B4}">
      <dsp:nvSpPr>
        <dsp:cNvPr id="0" name=""/>
        <dsp:cNvSpPr/>
      </dsp:nvSpPr>
      <dsp:spPr>
        <a:xfrm>
          <a:off x="1139786" y="1219199"/>
          <a:ext cx="1084866" cy="1625600"/>
        </a:xfrm>
        <a:prstGeom prst="roundRect">
          <a:avLst/>
        </a:prstGeom>
        <a:solidFill>
          <a:schemeClr val="accent3">
            <a:lumMod val="7500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MX" sz="800" kern="1200" dirty="0" smtClean="0">
              <a:solidFill>
                <a:schemeClr val="tx1"/>
              </a:solidFill>
              <a:latin typeface="Arial" pitchFamily="34" charset="0"/>
              <a:cs typeface="Arial" pitchFamily="34" charset="0"/>
            </a:rPr>
            <a:t>REVISIÓN</a:t>
          </a:r>
          <a:r>
            <a:rPr lang="es-MX" sz="700" kern="1200" dirty="0" smtClean="0">
              <a:solidFill>
                <a:schemeClr val="tx1"/>
              </a:solidFill>
            </a:rPr>
            <a:t> DE LITERATURA SOBRE EL TEMA DE INVESTIGACIÓN</a:t>
          </a:r>
          <a:endParaRPr lang="es-MX" sz="700" kern="1200" dirty="0">
            <a:solidFill>
              <a:schemeClr val="tx1"/>
            </a:solidFill>
          </a:endParaRPr>
        </a:p>
      </dsp:txBody>
      <dsp:txXfrm>
        <a:off x="1192745" y="1272158"/>
        <a:ext cx="978948" cy="1519682"/>
      </dsp:txXfrm>
    </dsp:sp>
    <dsp:sp modelId="{869A8FF3-F860-4328-B777-815F0F44EEF0}">
      <dsp:nvSpPr>
        <dsp:cNvPr id="0" name=""/>
        <dsp:cNvSpPr/>
      </dsp:nvSpPr>
      <dsp:spPr>
        <a:xfrm>
          <a:off x="2278896" y="1219199"/>
          <a:ext cx="1084866" cy="1625600"/>
        </a:xfrm>
        <a:prstGeom prst="roundRect">
          <a:avLst/>
        </a:prstGeom>
        <a:solidFill>
          <a:schemeClr val="accent3">
            <a:lumMod val="7500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MX" sz="800" kern="1200" dirty="0" smtClean="0">
              <a:solidFill>
                <a:schemeClr val="tx1"/>
              </a:solidFill>
              <a:latin typeface="Arial" pitchFamily="34" charset="0"/>
              <a:cs typeface="Arial" pitchFamily="34" charset="0"/>
            </a:rPr>
            <a:t>CONSTRUCCIÓN DEL MARCO TEÓRICO</a:t>
          </a:r>
          <a:endParaRPr lang="es-MX" sz="800" kern="1200" dirty="0">
            <a:solidFill>
              <a:schemeClr val="tx1"/>
            </a:solidFill>
            <a:latin typeface="Arial" pitchFamily="34" charset="0"/>
            <a:cs typeface="Arial" pitchFamily="34" charset="0"/>
          </a:endParaRPr>
        </a:p>
      </dsp:txBody>
      <dsp:txXfrm>
        <a:off x="2331855" y="1272158"/>
        <a:ext cx="978948" cy="1519682"/>
      </dsp:txXfrm>
    </dsp:sp>
    <dsp:sp modelId="{2385D0C7-6416-4479-AA3D-080196A66F3A}">
      <dsp:nvSpPr>
        <dsp:cNvPr id="0" name=""/>
        <dsp:cNvSpPr/>
      </dsp:nvSpPr>
      <dsp:spPr>
        <a:xfrm>
          <a:off x="3418006" y="1219199"/>
          <a:ext cx="1084866" cy="1625600"/>
        </a:xfrm>
        <a:prstGeom prst="roundRect">
          <a:avLst/>
        </a:prstGeom>
        <a:solidFill>
          <a:schemeClr val="accent3">
            <a:lumMod val="7500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MX" sz="800" kern="1200" dirty="0" smtClean="0">
              <a:solidFill>
                <a:schemeClr val="tx1"/>
              </a:solidFill>
              <a:latin typeface="Arial" pitchFamily="34" charset="0"/>
              <a:cs typeface="Arial" pitchFamily="34" charset="0"/>
            </a:rPr>
            <a:t>DETERMINACIÓN DE HIPÓTESIS</a:t>
          </a:r>
          <a:endParaRPr lang="es-MX" sz="800" kern="1200" dirty="0">
            <a:solidFill>
              <a:schemeClr val="tx1"/>
            </a:solidFill>
            <a:latin typeface="Arial" pitchFamily="34" charset="0"/>
            <a:cs typeface="Arial" pitchFamily="34" charset="0"/>
          </a:endParaRPr>
        </a:p>
      </dsp:txBody>
      <dsp:txXfrm>
        <a:off x="3470965" y="1272158"/>
        <a:ext cx="978948" cy="1519682"/>
      </dsp:txXfrm>
    </dsp:sp>
    <dsp:sp modelId="{72709CDE-8F84-47F4-9AB4-FB352A44175E}">
      <dsp:nvSpPr>
        <dsp:cNvPr id="0" name=""/>
        <dsp:cNvSpPr/>
      </dsp:nvSpPr>
      <dsp:spPr>
        <a:xfrm>
          <a:off x="4557116" y="1219199"/>
          <a:ext cx="1084866" cy="1625600"/>
        </a:xfrm>
        <a:prstGeom prst="roundRect">
          <a:avLst/>
        </a:prstGeom>
        <a:solidFill>
          <a:schemeClr val="accent3">
            <a:lumMod val="7500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MX" sz="800" kern="1200" dirty="0" smtClean="0">
              <a:solidFill>
                <a:schemeClr val="tx1"/>
              </a:solidFill>
              <a:latin typeface="Arial" pitchFamily="34" charset="0"/>
              <a:cs typeface="Arial" pitchFamily="34" charset="0"/>
            </a:rPr>
            <a:t>SOMETER LA HIPÓTESIS A PRUEBA A TRAVÉS DE RECOLECCIÓN DE DATOS</a:t>
          </a:r>
          <a:endParaRPr lang="es-MX" sz="800" kern="1200" dirty="0">
            <a:solidFill>
              <a:schemeClr val="tx1"/>
            </a:solidFill>
            <a:latin typeface="Arial" pitchFamily="34" charset="0"/>
            <a:cs typeface="Arial" pitchFamily="34" charset="0"/>
          </a:endParaRPr>
        </a:p>
      </dsp:txBody>
      <dsp:txXfrm>
        <a:off x="4610075" y="1272158"/>
        <a:ext cx="978948" cy="1519682"/>
      </dsp:txXfrm>
    </dsp:sp>
    <dsp:sp modelId="{CA96CD1F-ED2E-4B69-BEDC-74527EF36FF1}">
      <dsp:nvSpPr>
        <dsp:cNvPr id="0" name=""/>
        <dsp:cNvSpPr/>
      </dsp:nvSpPr>
      <dsp:spPr>
        <a:xfrm>
          <a:off x="5696226" y="1219199"/>
          <a:ext cx="1084866" cy="1625600"/>
        </a:xfrm>
        <a:prstGeom prst="roundRect">
          <a:avLst/>
        </a:prstGeom>
        <a:solidFill>
          <a:schemeClr val="accent3">
            <a:lumMod val="7500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MX" sz="800" kern="1200" dirty="0" smtClean="0">
              <a:solidFill>
                <a:schemeClr val="tx1"/>
              </a:solidFill>
              <a:latin typeface="Arial" pitchFamily="34" charset="0"/>
              <a:cs typeface="Arial" pitchFamily="34" charset="0"/>
            </a:rPr>
            <a:t>ANÁLISIS E INTERPRETACIÓN DE DATOS A TRAVÉS DE PROCEDIMEINTOS ESTADÍSTICOS</a:t>
          </a:r>
          <a:endParaRPr lang="es-MX" sz="800" kern="1200" dirty="0">
            <a:solidFill>
              <a:schemeClr val="tx1"/>
            </a:solidFill>
            <a:latin typeface="Arial" pitchFamily="34" charset="0"/>
            <a:cs typeface="Arial" pitchFamily="34" charset="0"/>
          </a:endParaRPr>
        </a:p>
      </dsp:txBody>
      <dsp:txXfrm>
        <a:off x="5749185" y="1272158"/>
        <a:ext cx="978948" cy="1519682"/>
      </dsp:txXfrm>
    </dsp:sp>
    <dsp:sp modelId="{63224405-BAA0-433D-8EB6-F4BB509987D6}">
      <dsp:nvSpPr>
        <dsp:cNvPr id="0" name=""/>
        <dsp:cNvSpPr/>
      </dsp:nvSpPr>
      <dsp:spPr>
        <a:xfrm>
          <a:off x="6835336" y="1219199"/>
          <a:ext cx="1084866" cy="1625600"/>
        </a:xfrm>
        <a:prstGeom prst="roundRect">
          <a:avLst/>
        </a:prstGeom>
        <a:solidFill>
          <a:schemeClr val="accent3">
            <a:lumMod val="7500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kern="1200" dirty="0" smtClean="0">
              <a:solidFill>
                <a:schemeClr val="tx1"/>
              </a:solidFill>
              <a:latin typeface="Arial" pitchFamily="34" charset="0"/>
              <a:cs typeface="Arial" pitchFamily="34" charset="0"/>
            </a:rPr>
            <a:t>REDACCIÓN DEL INFORME FINAL DE LA INVESTIGACIÓN</a:t>
          </a:r>
          <a:endParaRPr lang="es-MX" sz="900" kern="1200" dirty="0">
            <a:solidFill>
              <a:schemeClr val="tx1"/>
            </a:solidFill>
            <a:latin typeface="Arial" pitchFamily="34" charset="0"/>
            <a:cs typeface="Arial" pitchFamily="34" charset="0"/>
          </a:endParaRPr>
        </a:p>
      </dsp:txBody>
      <dsp:txXfrm>
        <a:off x="6888295" y="1272158"/>
        <a:ext cx="978948" cy="15196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BAA55166-7941-4B7A-84DE-78BA2A6DEEEF}" type="datetimeFigureOut">
              <a:rPr lang="es-EC" smtClean="0"/>
              <a:t>09/09/2014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B96A059-83D6-4764-80F5-F041BF524AB9}"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AA55166-7941-4B7A-84DE-78BA2A6DEEEF}" type="datetimeFigureOut">
              <a:rPr lang="es-EC" smtClean="0"/>
              <a:t>09/09/2014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B96A059-83D6-4764-80F5-F041BF524AB9}"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AA55166-7941-4B7A-84DE-78BA2A6DEEEF}" type="datetimeFigureOut">
              <a:rPr lang="es-EC" smtClean="0"/>
              <a:t>09/09/2014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B96A059-83D6-4764-80F5-F041BF524AB9}"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AA55166-7941-4B7A-84DE-78BA2A6DEEEF}" type="datetimeFigureOut">
              <a:rPr lang="es-EC" smtClean="0"/>
              <a:t>09/09/2014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B96A059-83D6-4764-80F5-F041BF524AB9}"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A55166-7941-4B7A-84DE-78BA2A6DEEEF}" type="datetimeFigureOut">
              <a:rPr lang="es-EC" smtClean="0"/>
              <a:t>09/09/2014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B96A059-83D6-4764-80F5-F041BF524AB9}"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AA55166-7941-4B7A-84DE-78BA2A6DEEEF}" type="datetimeFigureOut">
              <a:rPr lang="es-EC" smtClean="0"/>
              <a:t>09/09/2014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B96A059-83D6-4764-80F5-F041BF524AB9}"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BAA55166-7941-4B7A-84DE-78BA2A6DEEEF}" type="datetimeFigureOut">
              <a:rPr lang="es-EC" smtClean="0"/>
              <a:t>09/09/2014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0B96A059-83D6-4764-80F5-F041BF524AB9}"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BAA55166-7941-4B7A-84DE-78BA2A6DEEEF}" type="datetimeFigureOut">
              <a:rPr lang="es-EC" smtClean="0"/>
              <a:t>09/09/2014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B96A059-83D6-4764-80F5-F041BF524AB9}"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55166-7941-4B7A-84DE-78BA2A6DEEEF}" type="datetimeFigureOut">
              <a:rPr lang="es-EC" smtClean="0"/>
              <a:t>09/09/2014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0B96A059-83D6-4764-80F5-F041BF524AB9}"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A55166-7941-4B7A-84DE-78BA2A6DEEEF}" type="datetimeFigureOut">
              <a:rPr lang="es-EC" smtClean="0"/>
              <a:t>09/09/2014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B96A059-83D6-4764-80F5-F041BF524AB9}"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A55166-7941-4B7A-84DE-78BA2A6DEEEF}" type="datetimeFigureOut">
              <a:rPr lang="es-EC" smtClean="0"/>
              <a:t>09/09/2014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B96A059-83D6-4764-80F5-F041BF524AB9}" type="slidenum">
              <a:rPr lang="es-EC" smtClean="0"/>
              <a:t>‹Nº›</a:t>
            </a:fld>
            <a:endParaRPr lang="es-EC"/>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s-ES" smtClean="0"/>
              <a:t>Haga clic en el icono para agregar una imagen</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AA55166-7941-4B7A-84DE-78BA2A6DEEEF}" type="datetimeFigureOut">
              <a:rPr lang="es-EC" smtClean="0"/>
              <a:t>09/09/2014</a:t>
            </a:fld>
            <a:endParaRPr lang="es-EC"/>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s-EC"/>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0B96A059-83D6-4764-80F5-F041BF524AB9}"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09442" y="2924944"/>
            <a:ext cx="7117180" cy="3168352"/>
          </a:xfrm>
        </p:spPr>
        <p:txBody>
          <a:bodyPr>
            <a:normAutofit/>
          </a:bodyPr>
          <a:lstStyle/>
          <a:p>
            <a:pPr algn="ctr"/>
            <a:r>
              <a:rPr lang="es-ES_tradnl" b="1" dirty="0" smtClean="0"/>
              <a:t>Trabajo de investigación presentado </a:t>
            </a:r>
            <a:r>
              <a:rPr lang="es-ES_tradnl" b="1" dirty="0"/>
              <a:t>previo a la obtención </a:t>
            </a:r>
            <a:r>
              <a:rPr lang="es-ES_tradnl" b="1" dirty="0" smtClean="0"/>
              <a:t>del título </a:t>
            </a:r>
            <a:r>
              <a:rPr lang="es-ES_tradnl" b="1" dirty="0"/>
              <a:t>de:</a:t>
            </a:r>
            <a:endParaRPr lang="es-EC" dirty="0"/>
          </a:p>
          <a:p>
            <a:r>
              <a:rPr lang="es-ES_tradnl" b="1" dirty="0" smtClean="0"/>
              <a:t>LICENCIADA </a:t>
            </a:r>
            <a:r>
              <a:rPr lang="es-ES_tradnl" b="1" dirty="0"/>
              <a:t>EN:</a:t>
            </a:r>
            <a:endParaRPr lang="es-EC" dirty="0"/>
          </a:p>
          <a:p>
            <a:pPr algn="ctr"/>
            <a:r>
              <a:rPr lang="es-ES_tradnl" b="1" u="sng" dirty="0" smtClean="0"/>
              <a:t>CIENCIAS </a:t>
            </a:r>
            <a:r>
              <a:rPr lang="es-ES_tradnl" b="1" u="sng" dirty="0"/>
              <a:t>DE LA EDUCACIÓN CON MENCIÓN EN EDUCACIÓN </a:t>
            </a:r>
            <a:r>
              <a:rPr lang="es-ES_tradnl" b="1" u="sng" dirty="0" smtClean="0"/>
              <a:t>INFANTIL</a:t>
            </a:r>
          </a:p>
          <a:p>
            <a:endParaRPr lang="es-EC" dirty="0"/>
          </a:p>
          <a:p>
            <a:pPr algn="ctr"/>
            <a:r>
              <a:rPr lang="es-MX" sz="1600" b="1" dirty="0" smtClean="0"/>
              <a:t>ELABORADO </a:t>
            </a:r>
            <a:r>
              <a:rPr lang="es-MX" sz="1600" b="1" dirty="0"/>
              <a:t>POR:</a:t>
            </a:r>
            <a:endParaRPr lang="es-EC" sz="1600" dirty="0"/>
          </a:p>
          <a:p>
            <a:pPr algn="ctr"/>
            <a:r>
              <a:rPr lang="es-MX" sz="1600" b="1" dirty="0"/>
              <a:t>SOFÍA JÁTIVA ALMEIDA</a:t>
            </a:r>
            <a:endParaRPr lang="es-EC" sz="1600" dirty="0"/>
          </a:p>
          <a:p>
            <a:endParaRPr lang="es-EC"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0688"/>
            <a:ext cx="7920880" cy="1944216"/>
          </a:xfrm>
          <a:prstGeom prst="rect">
            <a:avLst/>
          </a:prstGeom>
          <a:noFill/>
          <a:ln>
            <a:noFill/>
          </a:ln>
        </p:spPr>
      </p:pic>
    </p:spTree>
    <p:extLst>
      <p:ext uri="{BB962C8B-B14F-4D97-AF65-F5344CB8AC3E}">
        <p14:creationId xmlns:p14="http://schemas.microsoft.com/office/powerpoint/2010/main" val="4292077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43608" y="764704"/>
            <a:ext cx="7117180" cy="1008112"/>
          </a:xfrm>
        </p:spPr>
        <p:style>
          <a:lnRef idx="1">
            <a:schemeClr val="accent1"/>
          </a:lnRef>
          <a:fillRef idx="2">
            <a:schemeClr val="accent1"/>
          </a:fillRef>
          <a:effectRef idx="1">
            <a:schemeClr val="accent1"/>
          </a:effectRef>
          <a:fontRef idx="minor">
            <a:schemeClr val="dk1"/>
          </a:fontRef>
        </p:style>
        <p:txBody>
          <a:bodyPr/>
          <a:lstStyle/>
          <a:p>
            <a:pPr algn="ctr"/>
            <a:r>
              <a:rPr lang="es-EC" dirty="0" smtClean="0"/>
              <a:t>BASES TEÓRICAS</a:t>
            </a:r>
            <a:endParaRPr lang="es-EC" dirty="0"/>
          </a:p>
        </p:txBody>
      </p:sp>
      <p:sp>
        <p:nvSpPr>
          <p:cNvPr id="6" name="5 Redondear rectángulo de esquina sencilla"/>
          <p:cNvSpPr/>
          <p:nvPr/>
        </p:nvSpPr>
        <p:spPr>
          <a:xfrm>
            <a:off x="1016790" y="2204864"/>
            <a:ext cx="3108176" cy="1440159"/>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ADQUISICIÓN DE LENGUAJE Y PENSAMIENTO SEGÚN ESCUELA DE PENSAMIENTO RUSA</a:t>
            </a:r>
            <a:endParaRPr lang="es-EC" dirty="0">
              <a:solidFill>
                <a:schemeClr val="tx1"/>
              </a:solidFill>
            </a:endParaRPr>
          </a:p>
        </p:txBody>
      </p:sp>
      <p:sp>
        <p:nvSpPr>
          <p:cNvPr id="7" name="6 Redondear rectángulo de esquina sencilla"/>
          <p:cNvSpPr/>
          <p:nvPr/>
        </p:nvSpPr>
        <p:spPr>
          <a:xfrm>
            <a:off x="5064255" y="3933056"/>
            <a:ext cx="2901605" cy="1224135"/>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TEORÍA DE PROCESAMIENTO DE LA INFORMACIÓN</a:t>
            </a:r>
            <a:endParaRPr lang="es-EC" dirty="0">
              <a:solidFill>
                <a:schemeClr val="tx1"/>
              </a:solidFill>
            </a:endParaRPr>
          </a:p>
        </p:txBody>
      </p:sp>
      <p:sp>
        <p:nvSpPr>
          <p:cNvPr id="8" name="7 Redondear rectángulo de esquina sencilla"/>
          <p:cNvSpPr/>
          <p:nvPr/>
        </p:nvSpPr>
        <p:spPr>
          <a:xfrm>
            <a:off x="1071255" y="3933056"/>
            <a:ext cx="3084512" cy="1176357"/>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TEORÍA DEL APRENDIZAJE SOCIO-CULTURAL</a:t>
            </a:r>
            <a:endParaRPr lang="es-EC" dirty="0">
              <a:solidFill>
                <a:schemeClr val="tx1"/>
              </a:solidFill>
            </a:endParaRPr>
          </a:p>
        </p:txBody>
      </p:sp>
      <p:sp>
        <p:nvSpPr>
          <p:cNvPr id="9" name="8 Redondear rectángulo de esquina sencilla"/>
          <p:cNvSpPr/>
          <p:nvPr/>
        </p:nvSpPr>
        <p:spPr>
          <a:xfrm>
            <a:off x="4966886" y="2204864"/>
            <a:ext cx="3096344" cy="1502505"/>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TEORÍA DE ASIMILACIÓN Y APRENDIZAJE SIGNIFICATIVO DE AUSUBEL</a:t>
            </a:r>
            <a:endParaRPr lang="es-EC" dirty="0">
              <a:solidFill>
                <a:schemeClr val="tx1"/>
              </a:solidFill>
            </a:endParaRPr>
          </a:p>
        </p:txBody>
      </p:sp>
      <p:sp>
        <p:nvSpPr>
          <p:cNvPr id="12" name="11 Redondear rectángulo de esquina sencilla"/>
          <p:cNvSpPr/>
          <p:nvPr/>
        </p:nvSpPr>
        <p:spPr>
          <a:xfrm>
            <a:off x="2987824" y="5301208"/>
            <a:ext cx="3084512" cy="1176357"/>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MAPAS MENTALES Y PENSAMIENTO IRRADIANTE</a:t>
            </a:r>
            <a:endParaRPr lang="es-EC" dirty="0">
              <a:solidFill>
                <a:schemeClr val="tx1"/>
              </a:solidFill>
            </a:endParaRPr>
          </a:p>
        </p:txBody>
      </p:sp>
    </p:spTree>
    <p:extLst>
      <p:ext uri="{BB962C8B-B14F-4D97-AF65-F5344CB8AC3E}">
        <p14:creationId xmlns:p14="http://schemas.microsoft.com/office/powerpoint/2010/main" val="2612106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1009442" y="1268760"/>
            <a:ext cx="7117180" cy="5040560"/>
          </a:xfrm>
        </p:spPr>
        <p:txBody>
          <a:bodyPr/>
          <a:lstStyle/>
          <a:p>
            <a:pPr algn="ctr"/>
            <a:r>
              <a:rPr lang="es-EC" b="1" u="sng" dirty="0" smtClean="0">
                <a:solidFill>
                  <a:schemeClr val="tx1"/>
                </a:solidFill>
              </a:rPr>
              <a:t>Adquisición de Lenguaje y Pensamiento según la Escuela de Pensamiento Rusa</a:t>
            </a:r>
          </a:p>
          <a:p>
            <a:r>
              <a:rPr lang="es-EC" dirty="0" smtClean="0"/>
              <a:t> </a:t>
            </a:r>
            <a:endParaRPr lang="es-EC" dirty="0"/>
          </a:p>
        </p:txBody>
      </p:sp>
      <p:sp>
        <p:nvSpPr>
          <p:cNvPr id="6" name="3 Título"/>
          <p:cNvSpPr>
            <a:spLocks noGrp="1"/>
          </p:cNvSpPr>
          <p:nvPr>
            <p:ph type="ctrTitle"/>
          </p:nvPr>
        </p:nvSpPr>
        <p:spPr>
          <a:xfrm>
            <a:off x="971600" y="404664"/>
            <a:ext cx="7118350" cy="700881"/>
          </a:xfrm>
        </p:spPr>
        <p:style>
          <a:lnRef idx="1">
            <a:schemeClr val="accent1"/>
          </a:lnRef>
          <a:fillRef idx="2">
            <a:schemeClr val="accent1"/>
          </a:fillRef>
          <a:effectRef idx="1">
            <a:schemeClr val="accent1"/>
          </a:effectRef>
          <a:fontRef idx="minor">
            <a:schemeClr val="dk1"/>
          </a:fontRef>
        </p:style>
        <p:txBody>
          <a:bodyPr/>
          <a:lstStyle/>
          <a:p>
            <a:pPr algn="ctr"/>
            <a:r>
              <a:rPr lang="es-EC" dirty="0" smtClean="0"/>
              <a:t>BASES TEÓRICAS</a:t>
            </a:r>
            <a:endParaRPr lang="es-EC" dirty="0"/>
          </a:p>
        </p:txBody>
      </p:sp>
      <p:pic>
        <p:nvPicPr>
          <p:cNvPr id="1026" name="Picture 2" descr="https://encrypted-tbn2.gstatic.com/images?q=tbn:ANd9GcRgzeageEblNBZYu08VLjJqbCjqf2rgXlmaMHbk6fAL4T8bGq7QOULAiTV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964" y="4391905"/>
            <a:ext cx="2015421" cy="1510548"/>
          </a:xfrm>
          <a:prstGeom prst="rect">
            <a:avLst/>
          </a:prstGeom>
          <a:noFill/>
          <a:extLst>
            <a:ext uri="{909E8E84-426E-40DD-AFC4-6F175D3DCCD1}">
              <a14:hiddenFill xmlns:a14="http://schemas.microsoft.com/office/drawing/2010/main">
                <a:solidFill>
                  <a:srgbClr val="FFFFFF"/>
                </a:solidFill>
              </a14:hiddenFill>
            </a:ext>
          </a:extLst>
        </p:spPr>
      </p:pic>
      <p:sp>
        <p:nvSpPr>
          <p:cNvPr id="10" name="9 Flecha arriba"/>
          <p:cNvSpPr/>
          <p:nvPr/>
        </p:nvSpPr>
        <p:spPr>
          <a:xfrm rot="5400000">
            <a:off x="5399834" y="4698596"/>
            <a:ext cx="720883" cy="3248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Flecha izquierda"/>
          <p:cNvSpPr/>
          <p:nvPr/>
        </p:nvSpPr>
        <p:spPr>
          <a:xfrm>
            <a:off x="3059832" y="4554330"/>
            <a:ext cx="504056" cy="5928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Elipse"/>
          <p:cNvSpPr/>
          <p:nvPr/>
        </p:nvSpPr>
        <p:spPr>
          <a:xfrm>
            <a:off x="755576" y="3961729"/>
            <a:ext cx="2335948" cy="17985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rPr>
              <a:t>El lenguaje en primer lugar es social</a:t>
            </a:r>
            <a:endParaRPr lang="es-EC" sz="1600" dirty="0">
              <a:solidFill>
                <a:schemeClr val="tx1"/>
              </a:solidFill>
            </a:endParaRPr>
          </a:p>
        </p:txBody>
      </p:sp>
      <p:sp>
        <p:nvSpPr>
          <p:cNvPr id="14" name="13 Elipse"/>
          <p:cNvSpPr/>
          <p:nvPr/>
        </p:nvSpPr>
        <p:spPr>
          <a:xfrm>
            <a:off x="5907178" y="3961729"/>
            <a:ext cx="2160240" cy="17985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rPr>
              <a:t>El lenguaje regula el pensamiento</a:t>
            </a:r>
            <a:endParaRPr lang="es-EC" sz="1600" dirty="0">
              <a:solidFill>
                <a:schemeClr val="tx1"/>
              </a:solidFill>
            </a:endParaRPr>
          </a:p>
        </p:txBody>
      </p:sp>
      <p:sp>
        <p:nvSpPr>
          <p:cNvPr id="15" name="14 Elipse"/>
          <p:cNvSpPr/>
          <p:nvPr/>
        </p:nvSpPr>
        <p:spPr>
          <a:xfrm>
            <a:off x="3275437" y="1916832"/>
            <a:ext cx="2335948" cy="17985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rPr>
              <a:t>Ontogénesis de la palabra es </a:t>
            </a:r>
            <a:r>
              <a:rPr lang="es-EC" sz="1600" dirty="0" err="1" smtClean="0">
                <a:solidFill>
                  <a:schemeClr val="tx1"/>
                </a:solidFill>
              </a:rPr>
              <a:t>simpráxica</a:t>
            </a:r>
            <a:endParaRPr lang="es-EC" sz="1600" dirty="0">
              <a:solidFill>
                <a:schemeClr val="tx1"/>
              </a:solidFill>
            </a:endParaRPr>
          </a:p>
        </p:txBody>
      </p:sp>
      <p:sp>
        <p:nvSpPr>
          <p:cNvPr id="16" name="15 Flecha arriba"/>
          <p:cNvSpPr/>
          <p:nvPr/>
        </p:nvSpPr>
        <p:spPr>
          <a:xfrm>
            <a:off x="4105787" y="3715412"/>
            <a:ext cx="735507" cy="6764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0" name="Picture 2" descr="http://www.psicomotricidadinfantil.com/images/servicios/apoyo-desarrollo-lenguaje-a-domicil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64" y="2276873"/>
            <a:ext cx="2207740" cy="14552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0.gstatic.com/images?q=tbn:ANd9GcSSsZ6_T5rRTQRlw7AsAGC_P7fW-W6RdzL5Ee8IYcpe8KbU1v2D5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2226924"/>
            <a:ext cx="12192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447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971600" y="1196752"/>
            <a:ext cx="7117180" cy="648072"/>
          </a:xfrm>
        </p:spPr>
        <p:txBody>
          <a:bodyPr/>
          <a:lstStyle/>
          <a:p>
            <a:pPr algn="ctr"/>
            <a:r>
              <a:rPr lang="es-EC" u="sng" dirty="0" smtClean="0">
                <a:solidFill>
                  <a:schemeClr val="tx1"/>
                </a:solidFill>
              </a:rPr>
              <a:t>Teoría del aprendizaje socio-cultural</a:t>
            </a:r>
            <a:endParaRPr lang="es-EC" u="sng" dirty="0">
              <a:solidFill>
                <a:schemeClr val="tx1"/>
              </a:solidFill>
            </a:endParaRPr>
          </a:p>
        </p:txBody>
      </p:sp>
      <p:sp>
        <p:nvSpPr>
          <p:cNvPr id="6" name="3 Título"/>
          <p:cNvSpPr>
            <a:spLocks noGrp="1"/>
          </p:cNvSpPr>
          <p:nvPr>
            <p:ph type="ctrTitle"/>
          </p:nvPr>
        </p:nvSpPr>
        <p:spPr>
          <a:xfrm>
            <a:off x="1043608" y="404664"/>
            <a:ext cx="7117180" cy="700308"/>
          </a:xfrm>
        </p:spPr>
        <p:style>
          <a:lnRef idx="1">
            <a:schemeClr val="accent1"/>
          </a:lnRef>
          <a:fillRef idx="2">
            <a:schemeClr val="accent1"/>
          </a:fillRef>
          <a:effectRef idx="1">
            <a:schemeClr val="accent1"/>
          </a:effectRef>
          <a:fontRef idx="minor">
            <a:schemeClr val="dk1"/>
          </a:fontRef>
        </p:style>
        <p:txBody>
          <a:bodyPr/>
          <a:lstStyle/>
          <a:p>
            <a:pPr algn="ctr"/>
            <a:r>
              <a:rPr lang="es-EC" dirty="0" smtClean="0"/>
              <a:t>BASES TEÓRICAS</a:t>
            </a:r>
            <a:endParaRPr lang="es-EC" dirty="0"/>
          </a:p>
        </p:txBody>
      </p:sp>
      <p:sp>
        <p:nvSpPr>
          <p:cNvPr id="7" name="6 Rectángulo redondeado"/>
          <p:cNvSpPr/>
          <p:nvPr/>
        </p:nvSpPr>
        <p:spPr>
          <a:xfrm>
            <a:off x="385817" y="1814335"/>
            <a:ext cx="187972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rPr>
              <a:t>Papel del sujeto</a:t>
            </a:r>
            <a:endParaRPr lang="es-EC" sz="1600" dirty="0">
              <a:solidFill>
                <a:schemeClr val="tx1"/>
              </a:solidFill>
            </a:endParaRPr>
          </a:p>
        </p:txBody>
      </p:sp>
      <p:sp>
        <p:nvSpPr>
          <p:cNvPr id="8" name="7 Rectángulo redondeado"/>
          <p:cNvSpPr/>
          <p:nvPr/>
        </p:nvSpPr>
        <p:spPr>
          <a:xfrm>
            <a:off x="385816" y="2852936"/>
            <a:ext cx="1879727"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rPr>
              <a:t>Papel del docente</a:t>
            </a:r>
            <a:endParaRPr lang="es-EC" sz="1600" dirty="0">
              <a:solidFill>
                <a:schemeClr val="tx1"/>
              </a:solidFill>
            </a:endParaRPr>
          </a:p>
        </p:txBody>
      </p:sp>
      <p:sp>
        <p:nvSpPr>
          <p:cNvPr id="9" name="8 Rectángulo redondeado"/>
          <p:cNvSpPr/>
          <p:nvPr/>
        </p:nvSpPr>
        <p:spPr>
          <a:xfrm>
            <a:off x="539552" y="4732865"/>
            <a:ext cx="1863824" cy="571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rPr>
              <a:t>Andamiaje</a:t>
            </a:r>
            <a:endParaRPr lang="es-EC" sz="1600" dirty="0">
              <a:solidFill>
                <a:schemeClr val="tx1"/>
              </a:solidFill>
            </a:endParaRPr>
          </a:p>
        </p:txBody>
      </p:sp>
      <p:sp>
        <p:nvSpPr>
          <p:cNvPr id="10" name="9 Rectángulo redondeado"/>
          <p:cNvSpPr/>
          <p:nvPr/>
        </p:nvSpPr>
        <p:spPr>
          <a:xfrm>
            <a:off x="539553" y="5667003"/>
            <a:ext cx="1863823" cy="569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rPr>
              <a:t>Autorregulación</a:t>
            </a:r>
            <a:endParaRPr lang="es-EC" sz="1600" dirty="0">
              <a:solidFill>
                <a:schemeClr val="tx1"/>
              </a:solidFill>
            </a:endParaRPr>
          </a:p>
        </p:txBody>
      </p:sp>
      <p:sp>
        <p:nvSpPr>
          <p:cNvPr id="11" name="10 Rectángulo redondeado"/>
          <p:cNvSpPr/>
          <p:nvPr/>
        </p:nvSpPr>
        <p:spPr>
          <a:xfrm>
            <a:off x="385816" y="3874264"/>
            <a:ext cx="1879727" cy="5496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rPr>
              <a:t>Mediación</a:t>
            </a:r>
            <a:endParaRPr lang="es-EC" sz="1600" dirty="0">
              <a:solidFill>
                <a:schemeClr val="tx1"/>
              </a:solidFill>
            </a:endParaRPr>
          </a:p>
        </p:txBody>
      </p:sp>
      <p:sp>
        <p:nvSpPr>
          <p:cNvPr id="12" name="11 Rectángulo redondeado"/>
          <p:cNvSpPr/>
          <p:nvPr/>
        </p:nvSpPr>
        <p:spPr>
          <a:xfrm>
            <a:off x="2555774" y="1814335"/>
            <a:ext cx="6247965"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rPr>
              <a:t>Participación activa en la construcción del aprendizaje</a:t>
            </a:r>
            <a:endParaRPr lang="es-EC" sz="1600" dirty="0">
              <a:solidFill>
                <a:schemeClr val="tx1"/>
              </a:solidFill>
            </a:endParaRPr>
          </a:p>
        </p:txBody>
      </p:sp>
      <p:sp>
        <p:nvSpPr>
          <p:cNvPr id="13" name="12 Rectángulo redondeado"/>
          <p:cNvSpPr/>
          <p:nvPr/>
        </p:nvSpPr>
        <p:spPr>
          <a:xfrm>
            <a:off x="2555775" y="2852936"/>
            <a:ext cx="6247965"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rPr>
              <a:t>Mediador potenciando la zona de desarrollo próximo</a:t>
            </a:r>
            <a:endParaRPr lang="es-EC" sz="1600" dirty="0">
              <a:solidFill>
                <a:schemeClr val="tx1"/>
              </a:solidFill>
            </a:endParaRPr>
          </a:p>
        </p:txBody>
      </p:sp>
      <p:sp>
        <p:nvSpPr>
          <p:cNvPr id="14" name="13 Rectángulo redondeado"/>
          <p:cNvSpPr/>
          <p:nvPr/>
        </p:nvSpPr>
        <p:spPr>
          <a:xfrm>
            <a:off x="2555775" y="3939664"/>
            <a:ext cx="6247965" cy="418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rPr>
              <a:t>Docente en el aprendizaje</a:t>
            </a:r>
            <a:endParaRPr lang="es-EC" sz="1600" dirty="0">
              <a:solidFill>
                <a:schemeClr val="tx1"/>
              </a:solidFill>
            </a:endParaRPr>
          </a:p>
        </p:txBody>
      </p:sp>
      <p:sp>
        <p:nvSpPr>
          <p:cNvPr id="15" name="14 Rectángulo redondeado"/>
          <p:cNvSpPr/>
          <p:nvPr/>
        </p:nvSpPr>
        <p:spPr>
          <a:xfrm>
            <a:off x="2599093" y="5818480"/>
            <a:ext cx="6247965" cy="418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rPr>
              <a:t>Del lenguaje con la cultura y consigo mismo</a:t>
            </a:r>
            <a:endParaRPr lang="es-EC" sz="1600" dirty="0">
              <a:solidFill>
                <a:schemeClr val="tx1"/>
              </a:solidFill>
            </a:endParaRPr>
          </a:p>
        </p:txBody>
      </p:sp>
      <p:sp>
        <p:nvSpPr>
          <p:cNvPr id="16" name="15 Rectángulo redondeado"/>
          <p:cNvSpPr/>
          <p:nvPr/>
        </p:nvSpPr>
        <p:spPr>
          <a:xfrm>
            <a:off x="2642414" y="4809404"/>
            <a:ext cx="6161326" cy="418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rPr>
              <a:t>Sistema de andamiaje para construir el conocimiento</a:t>
            </a:r>
            <a:endParaRPr lang="es-EC" sz="1600" dirty="0">
              <a:solidFill>
                <a:schemeClr val="tx1"/>
              </a:solidFill>
            </a:endParaRPr>
          </a:p>
        </p:txBody>
      </p:sp>
    </p:spTree>
    <p:extLst>
      <p:ext uri="{BB962C8B-B14F-4D97-AF65-F5344CB8AC3E}">
        <p14:creationId xmlns:p14="http://schemas.microsoft.com/office/powerpoint/2010/main" val="1904198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775792" y="1580022"/>
            <a:ext cx="2736304" cy="1224136"/>
          </a:xfrm>
        </p:spPr>
        <p:txBody>
          <a:bodyPr>
            <a:normAutofit fontScale="92500" lnSpcReduction="10000"/>
          </a:bodyPr>
          <a:lstStyle/>
          <a:p>
            <a:pPr algn="ctr"/>
            <a:r>
              <a:rPr lang="es-EC" u="sng" dirty="0" smtClean="0">
                <a:solidFill>
                  <a:schemeClr val="tx1"/>
                </a:solidFill>
              </a:rPr>
              <a:t>Teoría de asimilación y aprendizaje significativo de Ausubel  </a:t>
            </a:r>
            <a:endParaRPr lang="es-EC" u="sng" dirty="0">
              <a:solidFill>
                <a:schemeClr val="tx1"/>
              </a:solidFill>
            </a:endParaRPr>
          </a:p>
        </p:txBody>
      </p:sp>
      <p:sp>
        <p:nvSpPr>
          <p:cNvPr id="6" name="3 Título"/>
          <p:cNvSpPr>
            <a:spLocks noGrp="1"/>
          </p:cNvSpPr>
          <p:nvPr>
            <p:ph type="ctrTitle"/>
          </p:nvPr>
        </p:nvSpPr>
        <p:spPr>
          <a:xfrm>
            <a:off x="971600" y="332656"/>
            <a:ext cx="7117180" cy="772316"/>
          </a:xfrm>
        </p:spPr>
        <p:style>
          <a:lnRef idx="1">
            <a:schemeClr val="accent1"/>
          </a:lnRef>
          <a:fillRef idx="2">
            <a:schemeClr val="accent1"/>
          </a:fillRef>
          <a:effectRef idx="1">
            <a:schemeClr val="accent1"/>
          </a:effectRef>
          <a:fontRef idx="minor">
            <a:schemeClr val="dk1"/>
          </a:fontRef>
        </p:style>
        <p:txBody>
          <a:bodyPr/>
          <a:lstStyle/>
          <a:p>
            <a:pPr algn="ctr"/>
            <a:r>
              <a:rPr lang="es-EC" dirty="0" smtClean="0"/>
              <a:t>BASES TEÓRICAS</a:t>
            </a:r>
            <a:endParaRPr lang="es-EC" dirty="0"/>
          </a:p>
        </p:txBody>
      </p:sp>
      <p:sp>
        <p:nvSpPr>
          <p:cNvPr id="8" name="7 CuadroTexto"/>
          <p:cNvSpPr txBox="1"/>
          <p:nvPr/>
        </p:nvSpPr>
        <p:spPr>
          <a:xfrm>
            <a:off x="4788024" y="1710712"/>
            <a:ext cx="2952328" cy="923330"/>
          </a:xfrm>
          <a:prstGeom prst="rect">
            <a:avLst/>
          </a:prstGeom>
          <a:noFill/>
        </p:spPr>
        <p:txBody>
          <a:bodyPr wrap="square" rtlCol="0">
            <a:spAutoFit/>
          </a:bodyPr>
          <a:lstStyle/>
          <a:p>
            <a:pPr algn="ctr"/>
            <a:r>
              <a:rPr lang="es-EC" u="sng" dirty="0" smtClean="0"/>
              <a:t>Teoría de procesamiento de la información</a:t>
            </a:r>
            <a:endParaRPr lang="es-EC" u="sng" dirty="0"/>
          </a:p>
        </p:txBody>
      </p:sp>
      <p:sp>
        <p:nvSpPr>
          <p:cNvPr id="9" name="8 CuadroTexto"/>
          <p:cNvSpPr txBox="1"/>
          <p:nvPr/>
        </p:nvSpPr>
        <p:spPr>
          <a:xfrm>
            <a:off x="789825" y="4509120"/>
            <a:ext cx="3024336" cy="1323439"/>
          </a:xfrm>
          <a:prstGeom prst="rect">
            <a:avLst/>
          </a:prstGeom>
          <a:noFill/>
        </p:spPr>
        <p:txBody>
          <a:bodyPr wrap="square" rtlCol="0">
            <a:spAutoFit/>
          </a:bodyPr>
          <a:lstStyle/>
          <a:p>
            <a:pPr algn="just"/>
            <a:r>
              <a:rPr lang="es-EC" sz="1600" dirty="0" smtClean="0"/>
              <a:t>Acople de conocimientos nuevos a los anteriores con la finalidad de que permanezcan activos en la memoria de largo plazo </a:t>
            </a:r>
            <a:endParaRPr lang="es-EC" sz="1600" dirty="0"/>
          </a:p>
        </p:txBody>
      </p:sp>
      <p:pic>
        <p:nvPicPr>
          <p:cNvPr id="6146" name="Picture 2" descr="http://t3.gstatic.com/images?q=tbn:ANd9GcTHwByKfUQeOcI4u-2wjE_0yvg_BdZHmXTkTacbMqRLNM348zvBG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068960"/>
            <a:ext cx="1440160" cy="1260141"/>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4802591" y="4543222"/>
            <a:ext cx="3024336" cy="1077218"/>
          </a:xfrm>
          <a:prstGeom prst="rect">
            <a:avLst/>
          </a:prstGeom>
          <a:noFill/>
        </p:spPr>
        <p:txBody>
          <a:bodyPr wrap="square" rtlCol="0">
            <a:spAutoFit/>
          </a:bodyPr>
          <a:lstStyle/>
          <a:p>
            <a:pPr algn="just"/>
            <a:r>
              <a:rPr lang="es-EC" sz="1600" dirty="0" smtClean="0"/>
              <a:t>Pensar mediante conceptos dentro de un sistema lógico ordenado en el cual se subordinan ideas asociadas</a:t>
            </a:r>
            <a:endParaRPr lang="es-EC" sz="1600" dirty="0"/>
          </a:p>
        </p:txBody>
      </p:sp>
      <p:pic>
        <p:nvPicPr>
          <p:cNvPr id="6148" name="Picture 4" descr="http://www.ihmc.us/groups/jnovak/wiki/welcome/images/156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970" y="3113436"/>
            <a:ext cx="1281577" cy="1281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048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1187624" y="1196752"/>
            <a:ext cx="3202518" cy="504056"/>
          </a:xfrm>
        </p:spPr>
        <p:txBody>
          <a:bodyPr>
            <a:normAutofit/>
          </a:bodyPr>
          <a:lstStyle/>
          <a:p>
            <a:r>
              <a:rPr lang="es-EC" sz="1800" dirty="0" smtClean="0">
                <a:solidFill>
                  <a:schemeClr val="tx1"/>
                </a:solidFill>
              </a:rPr>
              <a:t>Mapa mental </a:t>
            </a:r>
            <a:r>
              <a:rPr lang="es-EC" sz="1800" dirty="0" err="1" smtClean="0">
                <a:solidFill>
                  <a:schemeClr val="tx1"/>
                </a:solidFill>
              </a:rPr>
              <a:t>lapbook</a:t>
            </a:r>
            <a:endParaRPr lang="es-EC" sz="1800" dirty="0">
              <a:solidFill>
                <a:schemeClr val="tx1"/>
              </a:solidFill>
            </a:endParaRPr>
          </a:p>
        </p:txBody>
      </p:sp>
      <p:sp>
        <p:nvSpPr>
          <p:cNvPr id="6" name="3 Título"/>
          <p:cNvSpPr>
            <a:spLocks noGrp="1"/>
          </p:cNvSpPr>
          <p:nvPr>
            <p:ph type="ctrTitle"/>
          </p:nvPr>
        </p:nvSpPr>
        <p:spPr>
          <a:xfrm>
            <a:off x="971600" y="260648"/>
            <a:ext cx="7118350" cy="750094"/>
          </a:xfrm>
        </p:spPr>
        <p:style>
          <a:lnRef idx="1">
            <a:schemeClr val="accent1"/>
          </a:lnRef>
          <a:fillRef idx="2">
            <a:schemeClr val="accent1"/>
          </a:fillRef>
          <a:effectRef idx="1">
            <a:schemeClr val="accent1"/>
          </a:effectRef>
          <a:fontRef idx="minor">
            <a:schemeClr val="dk1"/>
          </a:fontRef>
        </p:style>
        <p:txBody>
          <a:bodyPr/>
          <a:lstStyle/>
          <a:p>
            <a:pPr algn="ctr"/>
            <a:r>
              <a:rPr lang="es-EC" dirty="0" smtClean="0"/>
              <a:t>BASES TEÓRICAS</a:t>
            </a:r>
            <a:endParaRPr lang="es-EC" dirty="0"/>
          </a:p>
        </p:txBody>
      </p:sp>
      <p:sp>
        <p:nvSpPr>
          <p:cNvPr id="7" name="6 CuadroTexto"/>
          <p:cNvSpPr txBox="1"/>
          <p:nvPr/>
        </p:nvSpPr>
        <p:spPr>
          <a:xfrm>
            <a:off x="4716016" y="1196752"/>
            <a:ext cx="3744416" cy="369332"/>
          </a:xfrm>
          <a:prstGeom prst="rect">
            <a:avLst/>
          </a:prstGeom>
          <a:noFill/>
        </p:spPr>
        <p:txBody>
          <a:bodyPr wrap="square" rtlCol="0">
            <a:spAutoFit/>
          </a:bodyPr>
          <a:lstStyle/>
          <a:p>
            <a:r>
              <a:rPr lang="es-EC" dirty="0" smtClean="0"/>
              <a:t>Pensamiento irradiante</a:t>
            </a:r>
            <a:endParaRPr lang="es-EC" dirty="0"/>
          </a:p>
        </p:txBody>
      </p:sp>
      <p:sp>
        <p:nvSpPr>
          <p:cNvPr id="9" name="8 CuadroTexto"/>
          <p:cNvSpPr txBox="1"/>
          <p:nvPr/>
        </p:nvSpPr>
        <p:spPr>
          <a:xfrm>
            <a:off x="971600" y="4221088"/>
            <a:ext cx="3096344" cy="1323439"/>
          </a:xfrm>
          <a:prstGeom prst="rect">
            <a:avLst/>
          </a:prstGeom>
          <a:noFill/>
        </p:spPr>
        <p:txBody>
          <a:bodyPr wrap="square" rtlCol="0">
            <a:spAutoFit/>
          </a:bodyPr>
          <a:lstStyle/>
          <a:p>
            <a:pPr algn="ctr"/>
            <a:r>
              <a:rPr lang="es-EC" sz="1600" dirty="0" smtClean="0"/>
              <a:t>Técnica de estudio que usa imágenes irradiantes para favorecer la organización e interiorización del aprendizaje</a:t>
            </a:r>
            <a:endParaRPr lang="es-EC" sz="1600" dirty="0"/>
          </a:p>
        </p:txBody>
      </p:sp>
      <p:pic>
        <p:nvPicPr>
          <p:cNvPr id="8194" name="Picture 2" descr="http://img.pequesymas.com/2010/02/lapboo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386" y="1988731"/>
            <a:ext cx="2684771" cy="2016562"/>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957186"/>
            <a:ext cx="2670234" cy="1916554"/>
          </a:xfrm>
          <a:prstGeom prst="rect">
            <a:avLst/>
          </a:prstGeom>
          <a:noFill/>
          <a:ln>
            <a:noFill/>
          </a:ln>
        </p:spPr>
      </p:pic>
      <p:sp>
        <p:nvSpPr>
          <p:cNvPr id="11" name="10 CuadroTexto"/>
          <p:cNvSpPr txBox="1"/>
          <p:nvPr/>
        </p:nvSpPr>
        <p:spPr>
          <a:xfrm>
            <a:off x="4860032" y="4221088"/>
            <a:ext cx="2670234" cy="1323439"/>
          </a:xfrm>
          <a:prstGeom prst="rect">
            <a:avLst/>
          </a:prstGeom>
          <a:noFill/>
        </p:spPr>
        <p:txBody>
          <a:bodyPr wrap="square" rtlCol="0">
            <a:spAutoFit/>
          </a:bodyPr>
          <a:lstStyle/>
          <a:p>
            <a:pPr algn="ctr"/>
            <a:r>
              <a:rPr lang="es-EC" sz="1600" dirty="0" smtClean="0"/>
              <a:t>Según Buzan el pensamiento se manifiesta de forma irradiante y asociada a una idea central </a:t>
            </a:r>
            <a:endParaRPr lang="es-EC" sz="1600" dirty="0"/>
          </a:p>
        </p:txBody>
      </p:sp>
    </p:spTree>
    <p:extLst>
      <p:ext uri="{BB962C8B-B14F-4D97-AF65-F5344CB8AC3E}">
        <p14:creationId xmlns:p14="http://schemas.microsoft.com/office/powerpoint/2010/main" val="4140676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971600" y="476672"/>
            <a:ext cx="7117180" cy="916332"/>
          </a:xfrm>
        </p:spPr>
        <p:style>
          <a:lnRef idx="1">
            <a:schemeClr val="accent1"/>
          </a:lnRef>
          <a:fillRef idx="2">
            <a:schemeClr val="accent1"/>
          </a:fillRef>
          <a:effectRef idx="1">
            <a:schemeClr val="accent1"/>
          </a:effectRef>
          <a:fontRef idx="minor">
            <a:schemeClr val="dk1"/>
          </a:fontRef>
        </p:style>
        <p:txBody>
          <a:bodyPr/>
          <a:lstStyle/>
          <a:p>
            <a:pPr algn="ctr"/>
            <a:r>
              <a:rPr lang="es-EC" dirty="0" smtClean="0"/>
              <a:t>HIPOTESIS</a:t>
            </a:r>
            <a:endParaRPr lang="es-EC" dirty="0"/>
          </a:p>
        </p:txBody>
      </p:sp>
      <p:sp>
        <p:nvSpPr>
          <p:cNvPr id="5" name="4 Subtítulo"/>
          <p:cNvSpPr>
            <a:spLocks noGrp="1"/>
          </p:cNvSpPr>
          <p:nvPr>
            <p:ph type="subTitle" idx="1"/>
          </p:nvPr>
        </p:nvSpPr>
        <p:spPr>
          <a:xfrm>
            <a:off x="1691680" y="2204864"/>
            <a:ext cx="5832648" cy="2520280"/>
          </a:xfrm>
        </p:spPr>
        <p:txBody>
          <a:bodyPr>
            <a:normAutofit/>
          </a:bodyPr>
          <a:lstStyle/>
          <a:p>
            <a:pPr algn="ctr"/>
            <a:r>
              <a:rPr lang="es-EC" sz="2400" dirty="0">
                <a:solidFill>
                  <a:schemeClr val="tx1"/>
                </a:solidFill>
              </a:rPr>
              <a:t>La línea base diagnosticada en el lenguaje y pensamiento en los niños y niñas de 4 a 5 años de edad mejora con la aplicación del mapa mental.</a:t>
            </a:r>
          </a:p>
          <a:p>
            <a:pPr algn="ctr"/>
            <a:endParaRPr lang="es-EC" sz="2400" dirty="0">
              <a:solidFill>
                <a:schemeClr val="tx1"/>
              </a:solidFill>
            </a:endParaRPr>
          </a:p>
        </p:txBody>
      </p:sp>
    </p:spTree>
    <p:extLst>
      <p:ext uri="{BB962C8B-B14F-4D97-AF65-F5344CB8AC3E}">
        <p14:creationId xmlns:p14="http://schemas.microsoft.com/office/powerpoint/2010/main" val="1548345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971600" y="332656"/>
            <a:ext cx="7117180" cy="916332"/>
          </a:xfrm>
        </p:spPr>
        <p:style>
          <a:lnRef idx="1">
            <a:schemeClr val="accent1"/>
          </a:lnRef>
          <a:fillRef idx="2">
            <a:schemeClr val="accent1"/>
          </a:fillRef>
          <a:effectRef idx="1">
            <a:schemeClr val="accent1"/>
          </a:effectRef>
          <a:fontRef idx="minor">
            <a:schemeClr val="dk1"/>
          </a:fontRef>
        </p:style>
        <p:txBody>
          <a:bodyPr/>
          <a:lstStyle/>
          <a:p>
            <a:pPr algn="ctr"/>
            <a:r>
              <a:rPr lang="es-EC" dirty="0" smtClean="0">
                <a:solidFill>
                  <a:schemeClr val="tx1"/>
                </a:solidFill>
              </a:rPr>
              <a:t>VARIABLES</a:t>
            </a:r>
            <a:endParaRPr lang="es-EC" dirty="0">
              <a:solidFill>
                <a:schemeClr val="tx1"/>
              </a:solidFill>
            </a:endParaRPr>
          </a:p>
        </p:txBody>
      </p:sp>
      <p:sp>
        <p:nvSpPr>
          <p:cNvPr id="6" name="5 Flecha arriba y abajo"/>
          <p:cNvSpPr/>
          <p:nvPr/>
        </p:nvSpPr>
        <p:spPr>
          <a:xfrm rot="5400000">
            <a:off x="3071723" y="1433317"/>
            <a:ext cx="2790355" cy="4824536"/>
          </a:xfrm>
          <a:prstGeom prst="upDownArrow">
            <a:avLst>
              <a:gd name="adj1" fmla="val 4668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2629207" y="3553197"/>
            <a:ext cx="1656185" cy="584775"/>
          </a:xfrm>
          <a:prstGeom prst="rect">
            <a:avLst/>
          </a:prstGeom>
          <a:noFill/>
        </p:spPr>
        <p:txBody>
          <a:bodyPr wrap="square" rtlCol="0">
            <a:spAutoFit/>
          </a:bodyPr>
          <a:lstStyle/>
          <a:p>
            <a:r>
              <a:rPr lang="es-EC" sz="1600" b="1" dirty="0" smtClean="0"/>
              <a:t>Variable dependiente</a:t>
            </a:r>
            <a:endParaRPr lang="es-EC" sz="1600" b="1" dirty="0"/>
          </a:p>
        </p:txBody>
      </p:sp>
      <p:sp>
        <p:nvSpPr>
          <p:cNvPr id="8" name="7 CuadroTexto"/>
          <p:cNvSpPr txBox="1"/>
          <p:nvPr/>
        </p:nvSpPr>
        <p:spPr>
          <a:xfrm>
            <a:off x="4687416" y="3609286"/>
            <a:ext cx="1944216" cy="584775"/>
          </a:xfrm>
          <a:prstGeom prst="rect">
            <a:avLst/>
          </a:prstGeom>
          <a:noFill/>
        </p:spPr>
        <p:txBody>
          <a:bodyPr wrap="square" rtlCol="0">
            <a:spAutoFit/>
          </a:bodyPr>
          <a:lstStyle/>
          <a:p>
            <a:pPr algn="r"/>
            <a:r>
              <a:rPr lang="es-EC" sz="1600" b="1" dirty="0" smtClean="0"/>
              <a:t>Variable independiente</a:t>
            </a:r>
            <a:endParaRPr lang="es-EC" sz="1600" b="1" dirty="0"/>
          </a:p>
        </p:txBody>
      </p:sp>
      <p:sp>
        <p:nvSpPr>
          <p:cNvPr id="9" name="8 Rectángulo"/>
          <p:cNvSpPr/>
          <p:nvPr/>
        </p:nvSpPr>
        <p:spPr>
          <a:xfrm>
            <a:off x="6601048" y="3660918"/>
            <a:ext cx="2478564" cy="461665"/>
          </a:xfrm>
          <a:prstGeom prst="rect">
            <a:avLst/>
          </a:prstGeom>
          <a:noFill/>
        </p:spPr>
        <p:txBody>
          <a:bodyPr wrap="none" lIns="91440" tIns="45720" rIns="91440" bIns="45720">
            <a:spAutoFit/>
          </a:bodyPr>
          <a:lstStyle/>
          <a:p>
            <a:pPr algn="ct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Mapa mental</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10 Rectángulo"/>
          <p:cNvSpPr/>
          <p:nvPr/>
        </p:nvSpPr>
        <p:spPr>
          <a:xfrm>
            <a:off x="64860" y="3412450"/>
            <a:ext cx="2564347" cy="830997"/>
          </a:xfrm>
          <a:prstGeom prst="rect">
            <a:avLst/>
          </a:prstGeom>
          <a:noFill/>
        </p:spPr>
        <p:txBody>
          <a:bodyPr wrap="square" lIns="91440" tIns="45720" rIns="91440" bIns="45720">
            <a:spAutoFit/>
          </a:bodyPr>
          <a:lstStyle/>
          <a:p>
            <a:pPr algn="ct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Lenguaje y</a:t>
            </a:r>
          </a:p>
          <a:p>
            <a:pPr algn="ct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Pensamiento</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4" name="Picture 2" descr="https://encrypted-tbn3.gstatic.com/images?q=tbn:ANd9GcRif4qI7LD5lDptq66bFTeSe21D6EQgan1cwbUnLV3aQGb2pzwA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507" y="1556792"/>
            <a:ext cx="1810261" cy="16561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mujeresdeempresa.com/images/graficos/pensamiento-irradian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1632" y="1431250"/>
            <a:ext cx="2043112"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285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4644008" y="2636912"/>
            <a:ext cx="4138622" cy="772316"/>
          </a:xfrm>
        </p:spPr>
        <p:txBody>
          <a:bodyPr/>
          <a:lstStyle/>
          <a:p>
            <a:r>
              <a:rPr lang="es-EC" dirty="0" smtClean="0"/>
              <a:t>CAPITULO III</a:t>
            </a:r>
            <a:endParaRPr lang="es-EC" dirty="0"/>
          </a:p>
        </p:txBody>
      </p:sp>
      <p:sp>
        <p:nvSpPr>
          <p:cNvPr id="5" name="4 Subtítulo"/>
          <p:cNvSpPr>
            <a:spLocks noGrp="1"/>
          </p:cNvSpPr>
          <p:nvPr>
            <p:ph type="subTitle" idx="1"/>
          </p:nvPr>
        </p:nvSpPr>
        <p:spPr>
          <a:xfrm>
            <a:off x="4283968" y="3501008"/>
            <a:ext cx="4282638" cy="244827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s-EC" sz="3600" dirty="0" smtClean="0"/>
              <a:t>METODOLOGÍA DE LA INVESTIGACIÓN</a:t>
            </a:r>
            <a:endParaRPr lang="es-EC" sz="3600" dirty="0"/>
          </a:p>
        </p:txBody>
      </p:sp>
      <p:pic>
        <p:nvPicPr>
          <p:cNvPr id="6" name="1 Imagen" descr="C:\Documents and Settings\mpalacios\Escritorio\LOGOTIPOS UNIVERSIDADa\LOGO PRINCIP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76250"/>
            <a:ext cx="3311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934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a:spLocks noGrp="1"/>
          </p:cNvSpPr>
          <p:nvPr>
            <p:ph type="ctrTitle"/>
          </p:nvPr>
        </p:nvSpPr>
        <p:spPr>
          <a:xfrm>
            <a:off x="1043608" y="332656"/>
            <a:ext cx="7117180" cy="1348380"/>
          </a:xfrm>
        </p:spPr>
        <p:style>
          <a:lnRef idx="1">
            <a:schemeClr val="accent1"/>
          </a:lnRef>
          <a:fillRef idx="2">
            <a:schemeClr val="accent1"/>
          </a:fillRef>
          <a:effectRef idx="1">
            <a:schemeClr val="accent1"/>
          </a:effectRef>
          <a:fontRef idx="minor">
            <a:schemeClr val="dk1"/>
          </a:fontRef>
        </p:style>
        <p:txBody>
          <a:bodyPr/>
          <a:lstStyle/>
          <a:p>
            <a:pPr algn="ctr"/>
            <a:r>
              <a:rPr lang="es-EC" dirty="0" smtClean="0">
                <a:solidFill>
                  <a:schemeClr val="tx1"/>
                </a:solidFill>
              </a:rPr>
              <a:t>DISEÑO DE LA INVESTIGACIÓN</a:t>
            </a:r>
            <a:endParaRPr lang="es-EC" dirty="0">
              <a:solidFill>
                <a:schemeClr val="tx1"/>
              </a:solidFill>
            </a:endParaRPr>
          </a:p>
        </p:txBody>
      </p:sp>
      <p:sp>
        <p:nvSpPr>
          <p:cNvPr id="7" name="6 Rectángulo redondeado"/>
          <p:cNvSpPr/>
          <p:nvPr/>
        </p:nvSpPr>
        <p:spPr>
          <a:xfrm>
            <a:off x="539552" y="2276872"/>
            <a:ext cx="1872208"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Enfoque de la Investigación</a:t>
            </a:r>
            <a:endParaRPr lang="es-EC" dirty="0">
              <a:solidFill>
                <a:schemeClr val="tx1"/>
              </a:solidFill>
            </a:endParaRPr>
          </a:p>
        </p:txBody>
      </p:sp>
      <p:sp>
        <p:nvSpPr>
          <p:cNvPr id="8" name="7 Rectángulo redondeado"/>
          <p:cNvSpPr/>
          <p:nvPr/>
        </p:nvSpPr>
        <p:spPr>
          <a:xfrm>
            <a:off x="539552" y="4725144"/>
            <a:ext cx="1872208" cy="100811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Población</a:t>
            </a:r>
            <a:endParaRPr lang="es-EC" dirty="0">
              <a:solidFill>
                <a:schemeClr val="tx1"/>
              </a:solidFill>
            </a:endParaRPr>
          </a:p>
        </p:txBody>
      </p:sp>
      <p:sp>
        <p:nvSpPr>
          <p:cNvPr id="9" name="8 Rectángulo redondeado"/>
          <p:cNvSpPr/>
          <p:nvPr/>
        </p:nvSpPr>
        <p:spPr>
          <a:xfrm>
            <a:off x="539552" y="3437384"/>
            <a:ext cx="1872208" cy="100811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Tipo de Investigación</a:t>
            </a:r>
            <a:endParaRPr lang="es-EC" dirty="0">
              <a:solidFill>
                <a:schemeClr val="tx1"/>
              </a:solidFill>
            </a:endParaRPr>
          </a:p>
        </p:txBody>
      </p:sp>
      <p:sp>
        <p:nvSpPr>
          <p:cNvPr id="10" name="9 Rectángulo redondeado"/>
          <p:cNvSpPr/>
          <p:nvPr/>
        </p:nvSpPr>
        <p:spPr>
          <a:xfrm>
            <a:off x="2627784" y="2276872"/>
            <a:ext cx="604867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Mixto</a:t>
            </a:r>
            <a:endParaRPr lang="es-EC" b="1" dirty="0">
              <a:solidFill>
                <a:schemeClr val="tx1"/>
              </a:solidFill>
            </a:endParaRPr>
          </a:p>
        </p:txBody>
      </p:sp>
      <p:sp>
        <p:nvSpPr>
          <p:cNvPr id="11" name="10 Rectángulo redondeado"/>
          <p:cNvSpPr/>
          <p:nvPr/>
        </p:nvSpPr>
        <p:spPr>
          <a:xfrm>
            <a:off x="2627784" y="4716016"/>
            <a:ext cx="604867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Niñas 8 / Niños 7 = 15</a:t>
            </a:r>
            <a:endParaRPr lang="es-EC" b="1" dirty="0">
              <a:solidFill>
                <a:schemeClr val="tx1"/>
              </a:solidFill>
            </a:endParaRPr>
          </a:p>
        </p:txBody>
      </p:sp>
      <p:sp>
        <p:nvSpPr>
          <p:cNvPr id="12" name="11 Rectángulo redondeado"/>
          <p:cNvSpPr/>
          <p:nvPr/>
        </p:nvSpPr>
        <p:spPr>
          <a:xfrm>
            <a:off x="2627784" y="3428256"/>
            <a:ext cx="604867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Descriptiva, De campo, </a:t>
            </a:r>
            <a:r>
              <a:rPr lang="es-EC" b="1" dirty="0" err="1" smtClean="0">
                <a:solidFill>
                  <a:schemeClr val="tx1"/>
                </a:solidFill>
              </a:rPr>
              <a:t>Cuasiexperimental</a:t>
            </a:r>
            <a:endParaRPr lang="es-EC" b="1" dirty="0">
              <a:solidFill>
                <a:schemeClr val="tx1"/>
              </a:solidFill>
            </a:endParaRPr>
          </a:p>
        </p:txBody>
      </p:sp>
    </p:spTree>
    <p:extLst>
      <p:ext uri="{BB962C8B-B14F-4D97-AF65-F5344CB8AC3E}">
        <p14:creationId xmlns:p14="http://schemas.microsoft.com/office/powerpoint/2010/main" val="1040998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83968" y="2060848"/>
            <a:ext cx="4490726" cy="1060348"/>
          </a:xfrm>
        </p:spPr>
        <p:txBody>
          <a:bodyPr/>
          <a:lstStyle/>
          <a:p>
            <a:r>
              <a:rPr lang="es-EC" dirty="0" smtClean="0"/>
              <a:t>CAPITULO IV</a:t>
            </a:r>
            <a:endParaRPr lang="es-EC" dirty="0"/>
          </a:p>
        </p:txBody>
      </p:sp>
      <p:sp>
        <p:nvSpPr>
          <p:cNvPr id="3" name="2 Subtítulo"/>
          <p:cNvSpPr>
            <a:spLocks noGrp="1"/>
          </p:cNvSpPr>
          <p:nvPr>
            <p:ph type="subTitle" idx="1"/>
          </p:nvPr>
        </p:nvSpPr>
        <p:spPr>
          <a:xfrm>
            <a:off x="4355976" y="3284984"/>
            <a:ext cx="3770646" cy="2520280"/>
          </a:xfrm>
        </p:spPr>
        <p:style>
          <a:lnRef idx="1">
            <a:schemeClr val="accent1"/>
          </a:lnRef>
          <a:fillRef idx="2">
            <a:schemeClr val="accent1"/>
          </a:fillRef>
          <a:effectRef idx="1">
            <a:schemeClr val="accent1"/>
          </a:effectRef>
          <a:fontRef idx="minor">
            <a:schemeClr val="dk1"/>
          </a:fontRef>
        </p:style>
        <p:txBody>
          <a:bodyPr>
            <a:normAutofit/>
          </a:bodyPr>
          <a:lstStyle/>
          <a:p>
            <a:pPr algn="ctr"/>
            <a:endParaRPr lang="es-EC" sz="2800" dirty="0" smtClean="0"/>
          </a:p>
          <a:p>
            <a:pPr algn="ctr"/>
            <a:r>
              <a:rPr lang="es-EC" sz="2800" dirty="0" smtClean="0"/>
              <a:t>ANÁLISIS E INTERPRETACIÓN DE RESULTADOS</a:t>
            </a:r>
            <a:endParaRPr lang="es-EC" sz="2800" dirty="0"/>
          </a:p>
        </p:txBody>
      </p:sp>
      <p:pic>
        <p:nvPicPr>
          <p:cNvPr id="4" name="1 Imagen" descr="C:\Documents and Settings\mpalacios\Escritorio\LOGOTIPOS UNIVERSIDADa\LOGO PRINCIP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76250"/>
            <a:ext cx="3311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989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115616" y="1484784"/>
            <a:ext cx="7117180" cy="2088232"/>
          </a:xfrm>
        </p:spPr>
        <p:txBody>
          <a:bodyPr/>
          <a:lstStyle/>
          <a:p>
            <a:pPr algn="ctr"/>
            <a:r>
              <a:rPr lang="es-EC" sz="2000" b="1" dirty="0" smtClean="0">
                <a:solidFill>
                  <a:schemeClr val="tx2">
                    <a:lumMod val="50000"/>
                  </a:schemeClr>
                </a:solidFill>
              </a:rPr>
              <a:t>INCIDENCIA </a:t>
            </a:r>
            <a:r>
              <a:rPr lang="es-EC" sz="2000" b="1" dirty="0">
                <a:solidFill>
                  <a:schemeClr val="tx2">
                    <a:lumMod val="50000"/>
                  </a:schemeClr>
                </a:solidFill>
              </a:rPr>
              <a:t>DE LA UTILIZACIÓN DE LA TÉCNICA "MAPA MENTAL PARA EL DESARROLLO DE LENGUAJE Y PENSAMIENTO" DE LOS NIÑOS Y NIÑAS DE 4-5 AÑOS DE EDAD, DE LA UNIDAD EDUCATIVA GIORDANO BRUNO UBICADA EN EL SUR DE QUITO AÑO LECTIVO 2013-2014</a:t>
            </a:r>
            <a:r>
              <a:rPr lang="es-EC" sz="2000" b="1" dirty="0" smtClean="0">
                <a:solidFill>
                  <a:schemeClr val="tx2">
                    <a:lumMod val="50000"/>
                  </a:schemeClr>
                </a:solidFill>
              </a:rPr>
              <a:t>.</a:t>
            </a:r>
            <a:endParaRPr lang="es-EC" sz="2000" b="1" dirty="0">
              <a:solidFill>
                <a:schemeClr val="tx2">
                  <a:lumMod val="50000"/>
                </a:schemeClr>
              </a:solidFill>
            </a:endParaRPr>
          </a:p>
        </p:txBody>
      </p:sp>
      <p:sp>
        <p:nvSpPr>
          <p:cNvPr id="5" name="4 Subtítulo"/>
          <p:cNvSpPr>
            <a:spLocks noGrp="1"/>
          </p:cNvSpPr>
          <p:nvPr>
            <p:ph type="subTitle" idx="1"/>
          </p:nvPr>
        </p:nvSpPr>
        <p:spPr/>
        <p:txBody>
          <a:bodyPr>
            <a:normAutofit/>
          </a:bodyPr>
          <a:lstStyle/>
          <a:p>
            <a:r>
              <a:rPr lang="es-EC" sz="1800" b="1" dirty="0" smtClean="0">
                <a:solidFill>
                  <a:schemeClr val="tx1"/>
                </a:solidFill>
              </a:rPr>
              <a:t>Directora: </a:t>
            </a:r>
            <a:r>
              <a:rPr lang="es-EC" sz="1800" dirty="0" smtClean="0">
                <a:solidFill>
                  <a:schemeClr val="tx1"/>
                </a:solidFill>
              </a:rPr>
              <a:t>Dra. </a:t>
            </a:r>
            <a:r>
              <a:rPr lang="es-EC" sz="1800" dirty="0" err="1" smtClean="0">
                <a:solidFill>
                  <a:schemeClr val="tx1"/>
                </a:solidFill>
              </a:rPr>
              <a:t>Jackeline</a:t>
            </a:r>
            <a:r>
              <a:rPr lang="es-EC" sz="1800" dirty="0" smtClean="0">
                <a:solidFill>
                  <a:schemeClr val="tx1"/>
                </a:solidFill>
              </a:rPr>
              <a:t> Chacón</a:t>
            </a:r>
          </a:p>
          <a:p>
            <a:r>
              <a:rPr lang="es-EC" sz="1800" b="1" dirty="0" smtClean="0">
                <a:solidFill>
                  <a:schemeClr val="tx1"/>
                </a:solidFill>
              </a:rPr>
              <a:t>Co-directora: </a:t>
            </a:r>
            <a:r>
              <a:rPr lang="es-EC" sz="1800" dirty="0" err="1" smtClean="0">
                <a:solidFill>
                  <a:schemeClr val="tx1"/>
                </a:solidFill>
              </a:rPr>
              <a:t>Msc</a:t>
            </a:r>
            <a:r>
              <a:rPr lang="es-EC" sz="1800" dirty="0" smtClean="0">
                <a:solidFill>
                  <a:schemeClr val="tx1"/>
                </a:solidFill>
              </a:rPr>
              <a:t>. Anita </a:t>
            </a:r>
            <a:r>
              <a:rPr lang="es-EC" sz="1800" dirty="0" err="1">
                <a:solidFill>
                  <a:schemeClr val="tx1"/>
                </a:solidFill>
              </a:rPr>
              <a:t>T</a:t>
            </a:r>
            <a:r>
              <a:rPr lang="es-EC" sz="1800" dirty="0" err="1" smtClean="0">
                <a:solidFill>
                  <a:schemeClr val="tx1"/>
                </a:solidFill>
              </a:rPr>
              <a:t>acuri</a:t>
            </a:r>
            <a:endParaRPr lang="es-EC" sz="1800" dirty="0">
              <a:solidFill>
                <a:schemeClr val="tx1"/>
              </a:solidFill>
            </a:endParaRPr>
          </a:p>
        </p:txBody>
      </p:sp>
    </p:spTree>
    <p:extLst>
      <p:ext uri="{BB962C8B-B14F-4D97-AF65-F5344CB8AC3E}">
        <p14:creationId xmlns:p14="http://schemas.microsoft.com/office/powerpoint/2010/main" val="1802602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55576" y="260649"/>
            <a:ext cx="7405212" cy="1224136"/>
          </a:xfrm>
        </p:spPr>
        <p:style>
          <a:lnRef idx="1">
            <a:schemeClr val="accent1"/>
          </a:lnRef>
          <a:fillRef idx="2">
            <a:schemeClr val="accent1"/>
          </a:fillRef>
          <a:effectRef idx="1">
            <a:schemeClr val="accent1"/>
          </a:effectRef>
          <a:fontRef idx="minor">
            <a:schemeClr val="dk1"/>
          </a:fontRef>
        </p:style>
        <p:txBody>
          <a:bodyPr/>
          <a:lstStyle/>
          <a:p>
            <a:pPr algn="ctr"/>
            <a:r>
              <a:rPr lang="es-EC" sz="3600" dirty="0" smtClean="0"/>
              <a:t>ANÁLISIS DEL TEST WPPSI COMO PRE Y POST TEST</a:t>
            </a:r>
            <a:endParaRPr lang="es-EC" sz="3600" dirty="0"/>
          </a:p>
        </p:txBody>
      </p:sp>
      <p:sp>
        <p:nvSpPr>
          <p:cNvPr id="5" name="4 Subtítulo"/>
          <p:cNvSpPr>
            <a:spLocks noGrp="1"/>
          </p:cNvSpPr>
          <p:nvPr>
            <p:ph type="subTitle" idx="1"/>
          </p:nvPr>
        </p:nvSpPr>
        <p:spPr>
          <a:xfrm>
            <a:off x="2627784" y="1628800"/>
            <a:ext cx="4464496" cy="360040"/>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es-EC" dirty="0" smtClean="0">
                <a:solidFill>
                  <a:schemeClr val="tx1"/>
                </a:solidFill>
              </a:rPr>
              <a:t>SUBESCALAS DE EJECUCIÓN</a:t>
            </a:r>
            <a:endParaRPr lang="es-EC" dirty="0">
              <a:solidFill>
                <a:schemeClr val="tx1"/>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2898142887"/>
              </p:ext>
            </p:extLst>
          </p:nvPr>
        </p:nvGraphicFramePr>
        <p:xfrm>
          <a:off x="467544" y="2132856"/>
          <a:ext cx="8280920" cy="1675558"/>
        </p:xfrm>
        <a:graphic>
          <a:graphicData uri="http://schemas.openxmlformats.org/drawingml/2006/table">
            <a:tbl>
              <a:tblPr firstRow="1" firstCol="1" bandRow="1">
                <a:tableStyleId>{5C22544A-7EE6-4342-B048-85BDC9FD1C3A}</a:tableStyleId>
              </a:tblPr>
              <a:tblGrid>
                <a:gridCol w="1905948"/>
                <a:gridCol w="982418"/>
                <a:gridCol w="1198346"/>
                <a:gridCol w="1078698"/>
                <a:gridCol w="1197411"/>
                <a:gridCol w="1078698"/>
                <a:gridCol w="839401"/>
              </a:tblGrid>
              <a:tr h="216024">
                <a:tc gridSpan="7">
                  <a:txBody>
                    <a:bodyPr/>
                    <a:lstStyle/>
                    <a:p>
                      <a:pPr algn="ctr">
                        <a:lnSpc>
                          <a:spcPct val="115000"/>
                        </a:lnSpc>
                        <a:spcAft>
                          <a:spcPts val="0"/>
                        </a:spcAft>
                      </a:pPr>
                      <a:r>
                        <a:rPr lang="es-EC" sz="1100" dirty="0" err="1">
                          <a:solidFill>
                            <a:schemeClr val="tx1"/>
                          </a:solidFill>
                          <a:effectLst/>
                        </a:rPr>
                        <a:t>Subescalas</a:t>
                      </a:r>
                      <a:r>
                        <a:rPr lang="es-EC" sz="1100" dirty="0">
                          <a:solidFill>
                            <a:schemeClr val="tx1"/>
                          </a:solidFill>
                          <a:effectLst/>
                        </a:rPr>
                        <a:t> de Ejecución</a:t>
                      </a:r>
                      <a:endParaRPr lang="es-EC" sz="1100" dirty="0">
                        <a:solidFill>
                          <a:schemeClr val="tx1"/>
                        </a:solidFill>
                        <a:effectLst/>
                        <a:latin typeface="Calibri"/>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04056">
                <a:tc>
                  <a:txBody>
                    <a:bodyPr/>
                    <a:lstStyle/>
                    <a:p>
                      <a:pPr algn="ctr">
                        <a:lnSpc>
                          <a:spcPct val="115000"/>
                        </a:lnSpc>
                        <a:spcAft>
                          <a:spcPts val="0"/>
                        </a:spcAft>
                      </a:pPr>
                      <a:r>
                        <a:rPr lang="es-EC" sz="1100">
                          <a:effectLst/>
                        </a:rPr>
                        <a:t> </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Casa de </a:t>
                      </a:r>
                    </a:p>
                    <a:p>
                      <a:pPr algn="ctr">
                        <a:lnSpc>
                          <a:spcPct val="115000"/>
                        </a:lnSpc>
                        <a:spcAft>
                          <a:spcPts val="0"/>
                        </a:spcAft>
                      </a:pPr>
                      <a:r>
                        <a:rPr lang="es-EC" sz="1100">
                          <a:effectLst/>
                        </a:rPr>
                        <a:t>Animales</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Figuras</a:t>
                      </a:r>
                    </a:p>
                    <a:p>
                      <a:pPr algn="ctr">
                        <a:lnSpc>
                          <a:spcPct val="115000"/>
                        </a:lnSpc>
                        <a:spcAft>
                          <a:spcPts val="0"/>
                        </a:spcAft>
                      </a:pPr>
                      <a:r>
                        <a:rPr lang="es-EC" sz="1100">
                          <a:effectLst/>
                        </a:rPr>
                        <a:t> Incompletas</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Laberintos</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Diseños </a:t>
                      </a:r>
                    </a:p>
                    <a:p>
                      <a:pPr algn="ctr">
                        <a:lnSpc>
                          <a:spcPct val="115000"/>
                        </a:lnSpc>
                        <a:spcAft>
                          <a:spcPts val="0"/>
                        </a:spcAft>
                      </a:pPr>
                      <a:r>
                        <a:rPr lang="es-EC" sz="1100">
                          <a:effectLst/>
                        </a:rPr>
                        <a:t>Geométricos</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Diseño con</a:t>
                      </a:r>
                    </a:p>
                    <a:p>
                      <a:pPr algn="ctr">
                        <a:lnSpc>
                          <a:spcPct val="115000"/>
                        </a:lnSpc>
                        <a:spcAft>
                          <a:spcPts val="0"/>
                        </a:spcAft>
                      </a:pPr>
                      <a:r>
                        <a:rPr lang="es-EC" sz="1100">
                          <a:effectLst/>
                        </a:rPr>
                        <a:t> prismas</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Totales</a:t>
                      </a:r>
                      <a:endParaRPr lang="es-EC" sz="1100">
                        <a:effectLst/>
                        <a:latin typeface="Calibri"/>
                        <a:ea typeface="Calibri"/>
                        <a:cs typeface="Times New Roman"/>
                      </a:endParaRPr>
                    </a:p>
                  </a:txBody>
                  <a:tcPr marL="44450" marR="44450" marT="0" marB="0" anchor="b"/>
                </a:tc>
              </a:tr>
              <a:tr h="235865">
                <a:tc>
                  <a:txBody>
                    <a:bodyPr/>
                    <a:lstStyle/>
                    <a:p>
                      <a:pPr>
                        <a:lnSpc>
                          <a:spcPct val="115000"/>
                        </a:lnSpc>
                        <a:spcAft>
                          <a:spcPts val="0"/>
                        </a:spcAft>
                      </a:pPr>
                      <a:r>
                        <a:rPr lang="es-EC" sz="1100" dirty="0">
                          <a:solidFill>
                            <a:schemeClr val="tx1"/>
                          </a:solidFill>
                          <a:effectLst/>
                        </a:rPr>
                        <a:t>Media </a:t>
                      </a:r>
                      <a:r>
                        <a:rPr lang="es-EC" sz="1100" dirty="0" err="1">
                          <a:solidFill>
                            <a:schemeClr val="tx1"/>
                          </a:solidFill>
                          <a:effectLst/>
                        </a:rPr>
                        <a:t>Pretest</a:t>
                      </a:r>
                      <a:endParaRPr lang="es-EC" sz="1100" dirty="0">
                        <a:solidFill>
                          <a:schemeClr val="tx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dirty="0">
                          <a:solidFill>
                            <a:schemeClr val="tx1"/>
                          </a:solidFill>
                          <a:effectLst/>
                        </a:rPr>
                        <a:t>13,36</a:t>
                      </a:r>
                      <a:endParaRPr lang="es-EC" sz="1100" dirty="0">
                        <a:solidFill>
                          <a:schemeClr val="tx1"/>
                        </a:solidFill>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EC" sz="1100" dirty="0">
                          <a:solidFill>
                            <a:schemeClr val="tx1"/>
                          </a:solidFill>
                          <a:effectLst/>
                        </a:rPr>
                        <a:t>11,14</a:t>
                      </a:r>
                      <a:endParaRPr lang="es-EC" sz="1100" dirty="0">
                        <a:solidFill>
                          <a:schemeClr val="tx1"/>
                        </a:solidFill>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EC" sz="1100" dirty="0">
                          <a:solidFill>
                            <a:schemeClr val="tx1"/>
                          </a:solidFill>
                          <a:effectLst/>
                        </a:rPr>
                        <a:t>9,86</a:t>
                      </a:r>
                      <a:endParaRPr lang="es-EC" sz="1100" dirty="0">
                        <a:solidFill>
                          <a:schemeClr val="tx1"/>
                        </a:solidFill>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EC" sz="1100" dirty="0">
                          <a:solidFill>
                            <a:schemeClr val="tx1"/>
                          </a:solidFill>
                          <a:effectLst/>
                        </a:rPr>
                        <a:t>11,29</a:t>
                      </a:r>
                      <a:endParaRPr lang="es-EC" sz="1100" dirty="0">
                        <a:solidFill>
                          <a:schemeClr val="tx1"/>
                        </a:solidFill>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EC" sz="1100" dirty="0">
                          <a:solidFill>
                            <a:schemeClr val="tx1"/>
                          </a:solidFill>
                          <a:effectLst/>
                        </a:rPr>
                        <a:t>12,50</a:t>
                      </a:r>
                      <a:endParaRPr lang="es-EC" sz="1100" dirty="0">
                        <a:solidFill>
                          <a:schemeClr val="tx1"/>
                        </a:solidFill>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EC" sz="1100" dirty="0">
                          <a:solidFill>
                            <a:schemeClr val="tx1"/>
                          </a:solidFill>
                          <a:effectLst/>
                        </a:rPr>
                        <a:t>58,14</a:t>
                      </a:r>
                      <a:endParaRPr lang="es-EC" sz="1100" dirty="0">
                        <a:solidFill>
                          <a:schemeClr val="tx1"/>
                        </a:solidFill>
                        <a:effectLst/>
                        <a:latin typeface="Calibri"/>
                        <a:ea typeface="Calibri"/>
                        <a:cs typeface="Times New Roman"/>
                      </a:endParaRPr>
                    </a:p>
                  </a:txBody>
                  <a:tcPr marL="44450" marR="44450" marT="0" marB="0" anchor="b">
                    <a:solidFill>
                      <a:schemeClr val="accent2">
                        <a:lumMod val="60000"/>
                        <a:lumOff val="40000"/>
                      </a:schemeClr>
                    </a:solidFill>
                  </a:tcPr>
                </a:tc>
              </a:tr>
              <a:tr h="235865">
                <a:tc>
                  <a:txBody>
                    <a:bodyPr/>
                    <a:lstStyle/>
                    <a:p>
                      <a:pPr>
                        <a:lnSpc>
                          <a:spcPct val="115000"/>
                        </a:lnSpc>
                        <a:spcAft>
                          <a:spcPts val="0"/>
                        </a:spcAft>
                      </a:pPr>
                      <a:r>
                        <a:rPr lang="es-EC" sz="1100" dirty="0">
                          <a:solidFill>
                            <a:schemeClr val="tx1"/>
                          </a:solidFill>
                          <a:effectLst/>
                        </a:rPr>
                        <a:t>Media </a:t>
                      </a:r>
                      <a:r>
                        <a:rPr lang="es-EC" sz="1100" dirty="0" err="1">
                          <a:solidFill>
                            <a:schemeClr val="tx1"/>
                          </a:solidFill>
                          <a:effectLst/>
                        </a:rPr>
                        <a:t>Postest</a:t>
                      </a:r>
                      <a:endParaRPr lang="es-EC" sz="1100" dirty="0">
                        <a:solidFill>
                          <a:schemeClr val="tx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dirty="0">
                          <a:effectLst/>
                        </a:rPr>
                        <a:t>13,79</a:t>
                      </a:r>
                      <a:endParaRPr lang="es-EC" sz="1100" dirty="0">
                        <a:effectLst/>
                        <a:latin typeface="Calibri"/>
                        <a:ea typeface="Calibri"/>
                        <a:cs typeface="Times New Roman"/>
                      </a:endParaRPr>
                    </a:p>
                  </a:txBody>
                  <a:tcPr marL="44450" marR="44450" marT="0" marB="0" anchor="b">
                    <a:solidFill>
                      <a:schemeClr val="accent3">
                        <a:lumMod val="40000"/>
                        <a:lumOff val="60000"/>
                      </a:schemeClr>
                    </a:solidFill>
                  </a:tcPr>
                </a:tc>
                <a:tc>
                  <a:txBody>
                    <a:bodyPr/>
                    <a:lstStyle/>
                    <a:p>
                      <a:pPr algn="r">
                        <a:lnSpc>
                          <a:spcPct val="115000"/>
                        </a:lnSpc>
                        <a:spcAft>
                          <a:spcPts val="0"/>
                        </a:spcAft>
                      </a:pPr>
                      <a:r>
                        <a:rPr lang="es-EC" sz="1100" dirty="0">
                          <a:effectLst/>
                        </a:rPr>
                        <a:t>13,21</a:t>
                      </a:r>
                      <a:endParaRPr lang="es-EC" sz="1100" dirty="0">
                        <a:effectLst/>
                        <a:latin typeface="Calibri"/>
                        <a:ea typeface="Calibri"/>
                        <a:cs typeface="Times New Roman"/>
                      </a:endParaRPr>
                    </a:p>
                  </a:txBody>
                  <a:tcPr marL="44450" marR="44450" marT="0" marB="0" anchor="b">
                    <a:solidFill>
                      <a:schemeClr val="accent3">
                        <a:lumMod val="40000"/>
                        <a:lumOff val="60000"/>
                      </a:schemeClr>
                    </a:solidFill>
                  </a:tcPr>
                </a:tc>
                <a:tc>
                  <a:txBody>
                    <a:bodyPr/>
                    <a:lstStyle/>
                    <a:p>
                      <a:pPr algn="r">
                        <a:lnSpc>
                          <a:spcPct val="115000"/>
                        </a:lnSpc>
                        <a:spcAft>
                          <a:spcPts val="0"/>
                        </a:spcAft>
                      </a:pPr>
                      <a:r>
                        <a:rPr lang="es-EC" sz="1100" dirty="0">
                          <a:effectLst/>
                        </a:rPr>
                        <a:t>11,64</a:t>
                      </a:r>
                      <a:endParaRPr lang="es-EC" sz="1100" dirty="0">
                        <a:effectLst/>
                        <a:latin typeface="Calibri"/>
                        <a:ea typeface="Calibri"/>
                        <a:cs typeface="Times New Roman"/>
                      </a:endParaRPr>
                    </a:p>
                  </a:txBody>
                  <a:tcPr marL="44450" marR="44450" marT="0" marB="0" anchor="b">
                    <a:solidFill>
                      <a:schemeClr val="accent3">
                        <a:lumMod val="40000"/>
                        <a:lumOff val="60000"/>
                      </a:schemeClr>
                    </a:solidFill>
                  </a:tcPr>
                </a:tc>
                <a:tc>
                  <a:txBody>
                    <a:bodyPr/>
                    <a:lstStyle/>
                    <a:p>
                      <a:pPr algn="r">
                        <a:lnSpc>
                          <a:spcPct val="115000"/>
                        </a:lnSpc>
                        <a:spcAft>
                          <a:spcPts val="0"/>
                        </a:spcAft>
                      </a:pPr>
                      <a:r>
                        <a:rPr lang="es-EC" sz="1100" dirty="0">
                          <a:effectLst/>
                        </a:rPr>
                        <a:t>15,29</a:t>
                      </a:r>
                      <a:endParaRPr lang="es-EC" sz="1100" dirty="0">
                        <a:effectLst/>
                        <a:latin typeface="Calibri"/>
                        <a:ea typeface="Calibri"/>
                        <a:cs typeface="Times New Roman"/>
                      </a:endParaRPr>
                    </a:p>
                  </a:txBody>
                  <a:tcPr marL="44450" marR="44450" marT="0" marB="0" anchor="b">
                    <a:solidFill>
                      <a:schemeClr val="accent3">
                        <a:lumMod val="40000"/>
                        <a:lumOff val="60000"/>
                      </a:schemeClr>
                    </a:solidFill>
                  </a:tcPr>
                </a:tc>
                <a:tc>
                  <a:txBody>
                    <a:bodyPr/>
                    <a:lstStyle/>
                    <a:p>
                      <a:pPr algn="r">
                        <a:lnSpc>
                          <a:spcPct val="115000"/>
                        </a:lnSpc>
                        <a:spcAft>
                          <a:spcPts val="0"/>
                        </a:spcAft>
                      </a:pPr>
                      <a:r>
                        <a:rPr lang="es-EC" sz="1100" dirty="0">
                          <a:effectLst/>
                        </a:rPr>
                        <a:t>14,14</a:t>
                      </a:r>
                      <a:endParaRPr lang="es-EC" sz="1100" dirty="0">
                        <a:effectLst/>
                        <a:latin typeface="Calibri"/>
                        <a:ea typeface="Calibri"/>
                        <a:cs typeface="Times New Roman"/>
                      </a:endParaRPr>
                    </a:p>
                  </a:txBody>
                  <a:tcPr marL="44450" marR="44450" marT="0" marB="0" anchor="b">
                    <a:solidFill>
                      <a:schemeClr val="accent3">
                        <a:lumMod val="40000"/>
                        <a:lumOff val="60000"/>
                      </a:schemeClr>
                    </a:solidFill>
                  </a:tcPr>
                </a:tc>
                <a:tc>
                  <a:txBody>
                    <a:bodyPr/>
                    <a:lstStyle/>
                    <a:p>
                      <a:pPr algn="r">
                        <a:lnSpc>
                          <a:spcPct val="115000"/>
                        </a:lnSpc>
                        <a:spcAft>
                          <a:spcPts val="0"/>
                        </a:spcAft>
                      </a:pPr>
                      <a:r>
                        <a:rPr lang="es-EC" sz="1100" dirty="0">
                          <a:effectLst/>
                        </a:rPr>
                        <a:t>68,07</a:t>
                      </a:r>
                      <a:endParaRPr lang="es-EC" sz="1100" dirty="0">
                        <a:effectLst/>
                        <a:latin typeface="Calibri"/>
                        <a:ea typeface="Calibri"/>
                        <a:cs typeface="Times New Roman"/>
                      </a:endParaRPr>
                    </a:p>
                  </a:txBody>
                  <a:tcPr marL="44450" marR="44450" marT="0" marB="0" anchor="b">
                    <a:solidFill>
                      <a:schemeClr val="accent3">
                        <a:lumMod val="40000"/>
                        <a:lumOff val="60000"/>
                      </a:schemeClr>
                    </a:solidFill>
                  </a:tcPr>
                </a:tc>
              </a:tr>
              <a:tr h="235865">
                <a:tc>
                  <a:txBody>
                    <a:bodyPr/>
                    <a:lstStyle/>
                    <a:p>
                      <a:pPr>
                        <a:lnSpc>
                          <a:spcPct val="115000"/>
                        </a:lnSpc>
                        <a:spcAft>
                          <a:spcPts val="0"/>
                        </a:spcAft>
                      </a:pPr>
                      <a:r>
                        <a:rPr lang="es-EC" sz="1100" dirty="0">
                          <a:solidFill>
                            <a:schemeClr val="tx1"/>
                          </a:solidFill>
                          <a:effectLst/>
                        </a:rPr>
                        <a:t>T</a:t>
                      </a:r>
                      <a:endParaRPr lang="es-EC" sz="1100" dirty="0">
                        <a:solidFill>
                          <a:schemeClr val="tx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b="1" dirty="0">
                          <a:solidFill>
                            <a:srgbClr val="FF0000"/>
                          </a:solidFill>
                          <a:effectLst/>
                        </a:rPr>
                        <a:t>-0,39</a:t>
                      </a:r>
                      <a:endParaRPr lang="es-EC" sz="1100" b="1" dirty="0">
                        <a:solidFill>
                          <a:srgbClr val="FF0000"/>
                        </a:solidFill>
                        <a:effectLst/>
                        <a:latin typeface="Calibri"/>
                        <a:ea typeface="Calibri"/>
                        <a:cs typeface="Times New Roman"/>
                      </a:endParaRPr>
                    </a:p>
                  </a:txBody>
                  <a:tcPr marL="44450" marR="44450" marT="0" marB="0" anchor="b">
                    <a:solidFill>
                      <a:srgbClr val="FFFF00"/>
                    </a:solidFill>
                  </a:tcPr>
                </a:tc>
                <a:tc>
                  <a:txBody>
                    <a:bodyPr/>
                    <a:lstStyle/>
                    <a:p>
                      <a:pPr algn="r">
                        <a:lnSpc>
                          <a:spcPct val="115000"/>
                        </a:lnSpc>
                        <a:spcAft>
                          <a:spcPts val="0"/>
                        </a:spcAft>
                      </a:pPr>
                      <a:r>
                        <a:rPr lang="es-EC" sz="1100" b="1" dirty="0">
                          <a:solidFill>
                            <a:srgbClr val="FF0000"/>
                          </a:solidFill>
                          <a:effectLst/>
                        </a:rPr>
                        <a:t>-1,71</a:t>
                      </a:r>
                      <a:endParaRPr lang="es-EC" sz="1100" b="1" dirty="0">
                        <a:solidFill>
                          <a:srgbClr val="FF0000"/>
                        </a:solidFill>
                        <a:effectLst/>
                        <a:latin typeface="Calibri"/>
                        <a:ea typeface="Calibri"/>
                        <a:cs typeface="Times New Roman"/>
                      </a:endParaRPr>
                    </a:p>
                  </a:txBody>
                  <a:tcPr marL="44450" marR="44450" marT="0" marB="0" anchor="b">
                    <a:solidFill>
                      <a:srgbClr val="FFFF00"/>
                    </a:solidFill>
                  </a:tcPr>
                </a:tc>
                <a:tc>
                  <a:txBody>
                    <a:bodyPr/>
                    <a:lstStyle/>
                    <a:p>
                      <a:pPr algn="r">
                        <a:lnSpc>
                          <a:spcPct val="115000"/>
                        </a:lnSpc>
                        <a:spcAft>
                          <a:spcPts val="0"/>
                        </a:spcAft>
                      </a:pPr>
                      <a:r>
                        <a:rPr lang="es-EC" sz="1100" b="1" dirty="0">
                          <a:solidFill>
                            <a:srgbClr val="FF0000"/>
                          </a:solidFill>
                          <a:effectLst/>
                        </a:rPr>
                        <a:t>-1,51</a:t>
                      </a:r>
                      <a:endParaRPr lang="es-EC" sz="1100" b="1" dirty="0">
                        <a:solidFill>
                          <a:srgbClr val="FF0000"/>
                        </a:solidFill>
                        <a:effectLst/>
                        <a:latin typeface="Calibri"/>
                        <a:ea typeface="Calibri"/>
                        <a:cs typeface="Times New Roman"/>
                      </a:endParaRPr>
                    </a:p>
                  </a:txBody>
                  <a:tcPr marL="44450" marR="44450" marT="0" marB="0" anchor="b">
                    <a:solidFill>
                      <a:srgbClr val="FFFF00"/>
                    </a:solidFill>
                  </a:tcPr>
                </a:tc>
                <a:tc>
                  <a:txBody>
                    <a:bodyPr/>
                    <a:lstStyle/>
                    <a:p>
                      <a:pPr algn="r">
                        <a:lnSpc>
                          <a:spcPct val="115000"/>
                        </a:lnSpc>
                        <a:spcAft>
                          <a:spcPts val="0"/>
                        </a:spcAft>
                      </a:pPr>
                      <a:r>
                        <a:rPr lang="es-EC" sz="1100" b="1" dirty="0">
                          <a:solidFill>
                            <a:srgbClr val="FF0000"/>
                          </a:solidFill>
                          <a:effectLst/>
                        </a:rPr>
                        <a:t>-2,97</a:t>
                      </a:r>
                      <a:endParaRPr lang="es-EC" sz="1100" b="1" dirty="0">
                        <a:solidFill>
                          <a:srgbClr val="FF0000"/>
                        </a:solidFill>
                        <a:effectLst/>
                        <a:latin typeface="Calibri"/>
                        <a:ea typeface="Calibri"/>
                        <a:cs typeface="Times New Roman"/>
                      </a:endParaRPr>
                    </a:p>
                  </a:txBody>
                  <a:tcPr marL="44450" marR="44450" marT="0" marB="0" anchor="b">
                    <a:solidFill>
                      <a:srgbClr val="FFFF00"/>
                    </a:solidFill>
                  </a:tcPr>
                </a:tc>
                <a:tc>
                  <a:txBody>
                    <a:bodyPr/>
                    <a:lstStyle/>
                    <a:p>
                      <a:pPr algn="r">
                        <a:lnSpc>
                          <a:spcPct val="115000"/>
                        </a:lnSpc>
                        <a:spcAft>
                          <a:spcPts val="0"/>
                        </a:spcAft>
                      </a:pPr>
                      <a:r>
                        <a:rPr lang="es-EC" sz="1100" b="1" dirty="0">
                          <a:solidFill>
                            <a:srgbClr val="FF0000"/>
                          </a:solidFill>
                          <a:effectLst/>
                        </a:rPr>
                        <a:t>-1,49</a:t>
                      </a:r>
                      <a:endParaRPr lang="es-EC" sz="1100" b="1" dirty="0">
                        <a:solidFill>
                          <a:srgbClr val="FF0000"/>
                        </a:solidFill>
                        <a:effectLst/>
                        <a:latin typeface="Calibri"/>
                        <a:ea typeface="Calibri"/>
                        <a:cs typeface="Times New Roman"/>
                      </a:endParaRPr>
                    </a:p>
                  </a:txBody>
                  <a:tcPr marL="44450" marR="44450" marT="0" marB="0" anchor="b">
                    <a:solidFill>
                      <a:srgbClr val="FFFF00"/>
                    </a:solidFill>
                  </a:tcPr>
                </a:tc>
                <a:tc>
                  <a:txBody>
                    <a:bodyPr/>
                    <a:lstStyle/>
                    <a:p>
                      <a:pPr algn="r">
                        <a:lnSpc>
                          <a:spcPct val="115000"/>
                        </a:lnSpc>
                        <a:spcAft>
                          <a:spcPts val="0"/>
                        </a:spcAft>
                      </a:pPr>
                      <a:r>
                        <a:rPr lang="es-EC" sz="1100" b="1" dirty="0">
                          <a:solidFill>
                            <a:srgbClr val="FF0000"/>
                          </a:solidFill>
                          <a:effectLst/>
                        </a:rPr>
                        <a:t>-5,49</a:t>
                      </a:r>
                      <a:endParaRPr lang="es-EC" sz="1100" b="1" dirty="0">
                        <a:solidFill>
                          <a:srgbClr val="FF0000"/>
                        </a:solidFill>
                        <a:effectLst/>
                        <a:latin typeface="Calibri"/>
                        <a:ea typeface="Calibri"/>
                        <a:cs typeface="Times New Roman"/>
                      </a:endParaRPr>
                    </a:p>
                  </a:txBody>
                  <a:tcPr marL="44450" marR="44450" marT="0" marB="0" anchor="b">
                    <a:solidFill>
                      <a:srgbClr val="FFFF00"/>
                    </a:solidFill>
                  </a:tcPr>
                </a:tc>
              </a:tr>
              <a:tr h="247883">
                <a:tc>
                  <a:txBody>
                    <a:bodyPr/>
                    <a:lstStyle/>
                    <a:p>
                      <a:pPr>
                        <a:lnSpc>
                          <a:spcPct val="115000"/>
                        </a:lnSpc>
                        <a:spcAft>
                          <a:spcPts val="0"/>
                        </a:spcAft>
                      </a:pPr>
                      <a:r>
                        <a:rPr lang="es-EC" sz="1100" dirty="0">
                          <a:solidFill>
                            <a:schemeClr val="tx1"/>
                          </a:solidFill>
                          <a:effectLst/>
                        </a:rPr>
                        <a:t>R</a:t>
                      </a:r>
                      <a:endParaRPr lang="es-EC" sz="1100" dirty="0">
                        <a:solidFill>
                          <a:schemeClr val="tx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u="sng" dirty="0" smtClean="0">
                          <a:effectLst/>
                        </a:rPr>
                        <a:t>+</a:t>
                      </a:r>
                      <a:r>
                        <a:rPr lang="es-EC" sz="1100" dirty="0" smtClean="0">
                          <a:effectLst/>
                        </a:rPr>
                        <a:t>2,12</a:t>
                      </a:r>
                      <a:endParaRPr lang="es-EC" sz="1100" dirty="0">
                        <a:effectLst/>
                        <a:latin typeface="Calibri"/>
                        <a:ea typeface="Calibri"/>
                        <a:cs typeface="Times New Roman"/>
                      </a:endParaRPr>
                    </a:p>
                  </a:txBody>
                  <a:tcPr marL="44450" marR="44450" marT="0" marB="0" anchor="b"/>
                </a:tc>
                <a:tc gridSpan="5">
                  <a:txBody>
                    <a:bodyPr/>
                    <a:lstStyle/>
                    <a:p>
                      <a:pPr algn="ctr">
                        <a:lnSpc>
                          <a:spcPct val="115000"/>
                        </a:lnSpc>
                        <a:spcAft>
                          <a:spcPts val="0"/>
                        </a:spcAft>
                      </a:pPr>
                      <a:r>
                        <a:rPr lang="es-EC" sz="1100" dirty="0">
                          <a:effectLst/>
                        </a:rPr>
                        <a:t> </a:t>
                      </a:r>
                      <a:endParaRPr lang="es-EC" sz="1100" dirty="0">
                        <a:effectLst/>
                        <a:latin typeface="Calibri"/>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3" name="2 CuadroTexto"/>
          <p:cNvSpPr txBox="1"/>
          <p:nvPr/>
        </p:nvSpPr>
        <p:spPr>
          <a:xfrm>
            <a:off x="611560" y="3861048"/>
            <a:ext cx="3096344" cy="1384995"/>
          </a:xfrm>
          <a:prstGeom prst="rect">
            <a:avLst/>
          </a:prstGeom>
          <a:noFill/>
        </p:spPr>
        <p:txBody>
          <a:bodyPr wrap="square" rtlCol="0">
            <a:spAutoFit/>
          </a:bodyPr>
          <a:lstStyle/>
          <a:p>
            <a:pPr algn="ctr"/>
            <a:r>
              <a:rPr lang="es-EC" sz="1400" b="1" dirty="0" smtClean="0"/>
              <a:t>PRE-TEST</a:t>
            </a:r>
          </a:p>
          <a:p>
            <a:pPr algn="ctr"/>
            <a:r>
              <a:rPr lang="es-EC" sz="1400" dirty="0" smtClean="0"/>
              <a:t>En los valores del pre- test se nota deficiencia en las pruebas de figuras incompletas, laberintos y diseños geométricos.</a:t>
            </a:r>
            <a:endParaRPr lang="es-EC" sz="1400" dirty="0"/>
          </a:p>
        </p:txBody>
      </p:sp>
      <p:sp>
        <p:nvSpPr>
          <p:cNvPr id="6" name="5 CuadroTexto"/>
          <p:cNvSpPr txBox="1"/>
          <p:nvPr/>
        </p:nvSpPr>
        <p:spPr>
          <a:xfrm>
            <a:off x="4499992" y="3861047"/>
            <a:ext cx="3096344" cy="2031325"/>
          </a:xfrm>
          <a:prstGeom prst="rect">
            <a:avLst/>
          </a:prstGeom>
          <a:noFill/>
        </p:spPr>
        <p:txBody>
          <a:bodyPr wrap="square" rtlCol="0">
            <a:spAutoFit/>
          </a:bodyPr>
          <a:lstStyle/>
          <a:p>
            <a:pPr algn="ctr"/>
            <a:r>
              <a:rPr lang="es-EC" sz="1400" b="1" dirty="0" smtClean="0"/>
              <a:t>POST-TEST</a:t>
            </a:r>
          </a:p>
          <a:p>
            <a:pPr algn="ctr"/>
            <a:r>
              <a:rPr lang="es-EC" sz="1400" dirty="0"/>
              <a:t>S</a:t>
            </a:r>
            <a:r>
              <a:rPr lang="es-EC" sz="1400" dirty="0" smtClean="0"/>
              <a:t>e puede apreciar una mejoría general en todas las </a:t>
            </a:r>
            <a:r>
              <a:rPr lang="es-EC" sz="1400" dirty="0" err="1" smtClean="0"/>
              <a:t>subescalas</a:t>
            </a:r>
            <a:r>
              <a:rPr lang="es-EC" sz="1400" dirty="0" smtClean="0"/>
              <a:t> de ejecución, todos los valores son negativos y tomando en cuenta la zona de rechazo de </a:t>
            </a:r>
            <a:r>
              <a:rPr lang="es-EC" sz="1400" u="sng" dirty="0" smtClean="0"/>
              <a:t>+</a:t>
            </a:r>
            <a:r>
              <a:rPr lang="es-EC" sz="1400" dirty="0" smtClean="0"/>
              <a:t>2,12 y el resultado de </a:t>
            </a:r>
            <a:r>
              <a:rPr lang="es-EC" sz="1400" u="sng" dirty="0" smtClean="0"/>
              <a:t>+</a:t>
            </a:r>
            <a:r>
              <a:rPr lang="es-EC" sz="1400" dirty="0" smtClean="0"/>
              <a:t>5,49 hubo una mejoría en el pensamiento de forma global.</a:t>
            </a:r>
            <a:endParaRPr lang="es-EC" sz="1400" dirty="0"/>
          </a:p>
        </p:txBody>
      </p:sp>
    </p:spTree>
    <p:extLst>
      <p:ext uri="{BB962C8B-B14F-4D97-AF65-F5344CB8AC3E}">
        <p14:creationId xmlns:p14="http://schemas.microsoft.com/office/powerpoint/2010/main" val="3029827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971600" y="260648"/>
            <a:ext cx="7117180" cy="409677"/>
          </a:xfrm>
        </p:spPr>
        <p:style>
          <a:lnRef idx="1">
            <a:schemeClr val="accent2"/>
          </a:lnRef>
          <a:fillRef idx="2">
            <a:schemeClr val="accent2"/>
          </a:fillRef>
          <a:effectRef idx="1">
            <a:schemeClr val="accent2"/>
          </a:effectRef>
          <a:fontRef idx="minor">
            <a:schemeClr val="dk1"/>
          </a:fontRef>
        </p:style>
        <p:txBody>
          <a:bodyPr/>
          <a:lstStyle/>
          <a:p>
            <a:pPr algn="ctr"/>
            <a:r>
              <a:rPr lang="es-EC" sz="2000" dirty="0" smtClean="0"/>
              <a:t>SUBESCALAS DE EJECUCIÓN</a:t>
            </a:r>
            <a:endParaRPr lang="es-EC" sz="2000" dirty="0"/>
          </a:p>
        </p:txBody>
      </p:sp>
      <p:sp>
        <p:nvSpPr>
          <p:cNvPr id="5" name="4 Subtítulo"/>
          <p:cNvSpPr>
            <a:spLocks noGrp="1"/>
          </p:cNvSpPr>
          <p:nvPr>
            <p:ph type="subTitle" idx="1"/>
          </p:nvPr>
        </p:nvSpPr>
        <p:spPr>
          <a:xfrm>
            <a:off x="971600" y="764704"/>
            <a:ext cx="4032448" cy="504056"/>
          </a:xfrm>
        </p:spPr>
        <p:style>
          <a:lnRef idx="3">
            <a:schemeClr val="lt1"/>
          </a:lnRef>
          <a:fillRef idx="1">
            <a:schemeClr val="accent6"/>
          </a:fillRef>
          <a:effectRef idx="1">
            <a:schemeClr val="accent6"/>
          </a:effectRef>
          <a:fontRef idx="minor">
            <a:schemeClr val="lt1"/>
          </a:fontRef>
        </p:style>
        <p:txBody>
          <a:bodyPr>
            <a:normAutofit fontScale="92500"/>
          </a:bodyPr>
          <a:lstStyle/>
          <a:p>
            <a:r>
              <a:rPr lang="es-EC" b="1" dirty="0" smtClean="0">
                <a:solidFill>
                  <a:schemeClr val="tx1"/>
                </a:solidFill>
              </a:rPr>
              <a:t>Subescala Casa de Animales</a:t>
            </a:r>
            <a:endParaRPr lang="es-EC" b="1" dirty="0">
              <a:solidFill>
                <a:schemeClr val="tx1"/>
              </a:solidFill>
            </a:endParaRPr>
          </a:p>
        </p:txBody>
      </p:sp>
      <p:graphicFrame>
        <p:nvGraphicFramePr>
          <p:cNvPr id="6" name="5 Gráfico"/>
          <p:cNvGraphicFramePr>
            <a:graphicFrameLocks/>
          </p:cNvGraphicFramePr>
          <p:nvPr>
            <p:extLst>
              <p:ext uri="{D42A27DB-BD31-4B8C-83A1-F6EECF244321}">
                <p14:modId xmlns:p14="http://schemas.microsoft.com/office/powerpoint/2010/main" val="1925010756"/>
              </p:ext>
            </p:extLst>
          </p:nvPr>
        </p:nvGraphicFramePr>
        <p:xfrm>
          <a:off x="1979712" y="1340768"/>
          <a:ext cx="4705985" cy="2954655"/>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1043608" y="4832285"/>
            <a:ext cx="6696744" cy="646331"/>
          </a:xfrm>
          <a:prstGeom prst="rect">
            <a:avLst/>
          </a:prstGeom>
          <a:noFill/>
        </p:spPr>
        <p:txBody>
          <a:bodyPr wrap="square" rtlCol="0">
            <a:spAutoFit/>
          </a:bodyPr>
          <a:lstStyle/>
          <a:p>
            <a:pPr algn="ctr"/>
            <a:r>
              <a:rPr lang="es-EC" b="1" dirty="0" smtClean="0"/>
              <a:t>Memoria asociativa y habilidad motora </a:t>
            </a:r>
          </a:p>
          <a:p>
            <a:pPr algn="ctr"/>
            <a:r>
              <a:rPr lang="es-EC" b="1" dirty="0" smtClean="0"/>
              <a:t>-0,39  </a:t>
            </a:r>
            <a:endParaRPr lang="es-EC" b="1" dirty="0"/>
          </a:p>
        </p:txBody>
      </p:sp>
    </p:spTree>
    <p:extLst>
      <p:ext uri="{BB962C8B-B14F-4D97-AF65-F5344CB8AC3E}">
        <p14:creationId xmlns:p14="http://schemas.microsoft.com/office/powerpoint/2010/main" val="1559361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a:spLocks noGrp="1"/>
          </p:cNvSpPr>
          <p:nvPr>
            <p:ph type="ctrTitle"/>
          </p:nvPr>
        </p:nvSpPr>
        <p:spPr>
          <a:xfrm>
            <a:off x="899592" y="116632"/>
            <a:ext cx="7117180" cy="484284"/>
          </a:xfrm>
        </p:spPr>
        <p:style>
          <a:lnRef idx="1">
            <a:schemeClr val="accent2"/>
          </a:lnRef>
          <a:fillRef idx="2">
            <a:schemeClr val="accent2"/>
          </a:fillRef>
          <a:effectRef idx="1">
            <a:schemeClr val="accent2"/>
          </a:effectRef>
          <a:fontRef idx="minor">
            <a:schemeClr val="dk1"/>
          </a:fontRef>
        </p:style>
        <p:txBody>
          <a:bodyPr/>
          <a:lstStyle/>
          <a:p>
            <a:pPr algn="ctr"/>
            <a:r>
              <a:rPr lang="es-EC" sz="2000" dirty="0" smtClean="0"/>
              <a:t>SUBESCALAS DE EJECUCIÓN</a:t>
            </a:r>
            <a:endParaRPr lang="es-EC" sz="2000" dirty="0"/>
          </a:p>
        </p:txBody>
      </p:sp>
      <p:sp>
        <p:nvSpPr>
          <p:cNvPr id="7" name="4 Subtítulo"/>
          <p:cNvSpPr>
            <a:spLocks noGrp="1"/>
          </p:cNvSpPr>
          <p:nvPr>
            <p:ph type="subTitle" idx="1"/>
          </p:nvPr>
        </p:nvSpPr>
        <p:spPr>
          <a:xfrm>
            <a:off x="899592" y="692696"/>
            <a:ext cx="3922598" cy="451820"/>
          </a:xfrm>
        </p:spPr>
        <p:style>
          <a:lnRef idx="3">
            <a:schemeClr val="lt1"/>
          </a:lnRef>
          <a:fillRef idx="1">
            <a:schemeClr val="accent6"/>
          </a:fillRef>
          <a:effectRef idx="1">
            <a:schemeClr val="accent6"/>
          </a:effectRef>
          <a:fontRef idx="minor">
            <a:schemeClr val="lt1"/>
          </a:fontRef>
        </p:style>
        <p:txBody>
          <a:bodyPr>
            <a:normAutofit fontScale="77500" lnSpcReduction="20000"/>
          </a:bodyPr>
          <a:lstStyle/>
          <a:p>
            <a:r>
              <a:rPr lang="es-EC" b="1" dirty="0" smtClean="0">
                <a:solidFill>
                  <a:schemeClr val="tx1"/>
                </a:solidFill>
              </a:rPr>
              <a:t>Subescala Figuras Incompletas</a:t>
            </a:r>
            <a:endParaRPr lang="es-EC" b="1" dirty="0">
              <a:solidFill>
                <a:schemeClr val="tx1"/>
              </a:solidFill>
            </a:endParaRPr>
          </a:p>
        </p:txBody>
      </p:sp>
      <p:graphicFrame>
        <p:nvGraphicFramePr>
          <p:cNvPr id="8" name="7 Gráfico"/>
          <p:cNvGraphicFramePr>
            <a:graphicFrameLocks/>
          </p:cNvGraphicFramePr>
          <p:nvPr>
            <p:extLst>
              <p:ext uri="{D42A27DB-BD31-4B8C-83A1-F6EECF244321}">
                <p14:modId xmlns:p14="http://schemas.microsoft.com/office/powerpoint/2010/main" val="1341715911"/>
              </p:ext>
            </p:extLst>
          </p:nvPr>
        </p:nvGraphicFramePr>
        <p:xfrm>
          <a:off x="2123728" y="1268760"/>
          <a:ext cx="4536504" cy="2736304"/>
        </p:xfrm>
        <a:graphic>
          <a:graphicData uri="http://schemas.openxmlformats.org/drawingml/2006/chart">
            <c:chart xmlns:c="http://schemas.openxmlformats.org/drawingml/2006/chart" xmlns:r="http://schemas.openxmlformats.org/officeDocument/2006/relationships" r:id="rId2"/>
          </a:graphicData>
        </a:graphic>
      </p:graphicFrame>
      <p:sp>
        <p:nvSpPr>
          <p:cNvPr id="9" name="8 CuadroTexto"/>
          <p:cNvSpPr txBox="1"/>
          <p:nvPr/>
        </p:nvSpPr>
        <p:spPr>
          <a:xfrm>
            <a:off x="1294656" y="4786119"/>
            <a:ext cx="6264696" cy="923330"/>
          </a:xfrm>
          <a:prstGeom prst="rect">
            <a:avLst/>
          </a:prstGeom>
          <a:noFill/>
        </p:spPr>
        <p:txBody>
          <a:bodyPr wrap="square" rtlCol="0">
            <a:spAutoFit/>
          </a:bodyPr>
          <a:lstStyle/>
          <a:p>
            <a:pPr algn="ctr"/>
            <a:r>
              <a:rPr lang="es-EC" b="1" dirty="0" smtClean="0"/>
              <a:t>Discriminación visual,  reconocimiento e identificación de objetos familiares</a:t>
            </a:r>
          </a:p>
          <a:p>
            <a:pPr algn="ctr"/>
            <a:r>
              <a:rPr lang="es-EC" b="1" dirty="0" smtClean="0"/>
              <a:t>-1,71</a:t>
            </a:r>
            <a:endParaRPr lang="es-EC" b="1" dirty="0"/>
          </a:p>
        </p:txBody>
      </p:sp>
    </p:spTree>
    <p:extLst>
      <p:ext uri="{BB962C8B-B14F-4D97-AF65-F5344CB8AC3E}">
        <p14:creationId xmlns:p14="http://schemas.microsoft.com/office/powerpoint/2010/main" val="871591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a:spLocks noGrp="1"/>
          </p:cNvSpPr>
          <p:nvPr>
            <p:ph type="ctrTitle"/>
          </p:nvPr>
        </p:nvSpPr>
        <p:spPr>
          <a:xfrm>
            <a:off x="899592" y="116632"/>
            <a:ext cx="7117180" cy="484284"/>
          </a:xfrm>
        </p:spPr>
        <p:style>
          <a:lnRef idx="1">
            <a:schemeClr val="accent2"/>
          </a:lnRef>
          <a:fillRef idx="2">
            <a:schemeClr val="accent2"/>
          </a:fillRef>
          <a:effectRef idx="1">
            <a:schemeClr val="accent2"/>
          </a:effectRef>
          <a:fontRef idx="minor">
            <a:schemeClr val="dk1"/>
          </a:fontRef>
        </p:style>
        <p:txBody>
          <a:bodyPr/>
          <a:lstStyle/>
          <a:p>
            <a:pPr algn="ctr"/>
            <a:r>
              <a:rPr lang="es-EC" sz="2000" dirty="0" smtClean="0"/>
              <a:t>SUBESCALAS DE EJECUCIÓN</a:t>
            </a:r>
            <a:endParaRPr lang="es-EC" sz="2000" dirty="0"/>
          </a:p>
        </p:txBody>
      </p:sp>
      <p:sp>
        <p:nvSpPr>
          <p:cNvPr id="7" name="4 Subtítulo"/>
          <p:cNvSpPr>
            <a:spLocks noGrp="1"/>
          </p:cNvSpPr>
          <p:nvPr>
            <p:ph type="subTitle" idx="1"/>
          </p:nvPr>
        </p:nvSpPr>
        <p:spPr>
          <a:xfrm>
            <a:off x="899592" y="692696"/>
            <a:ext cx="3922598" cy="451820"/>
          </a:xfrm>
        </p:spPr>
        <p:style>
          <a:lnRef idx="3">
            <a:schemeClr val="lt1"/>
          </a:lnRef>
          <a:fillRef idx="1">
            <a:schemeClr val="accent6"/>
          </a:fillRef>
          <a:effectRef idx="1">
            <a:schemeClr val="accent6"/>
          </a:effectRef>
          <a:fontRef idx="minor">
            <a:schemeClr val="lt1"/>
          </a:fontRef>
        </p:style>
        <p:txBody>
          <a:bodyPr>
            <a:normAutofit/>
          </a:bodyPr>
          <a:lstStyle/>
          <a:p>
            <a:r>
              <a:rPr lang="es-EC" b="1" dirty="0" smtClean="0">
                <a:solidFill>
                  <a:schemeClr val="tx1"/>
                </a:solidFill>
              </a:rPr>
              <a:t>Subescala Laberintos</a:t>
            </a:r>
            <a:endParaRPr lang="es-EC" b="1" dirty="0">
              <a:solidFill>
                <a:schemeClr val="tx1"/>
              </a:solidFill>
            </a:endParaRPr>
          </a:p>
        </p:txBody>
      </p:sp>
      <p:sp>
        <p:nvSpPr>
          <p:cNvPr id="9" name="8 CuadroTexto"/>
          <p:cNvSpPr txBox="1"/>
          <p:nvPr/>
        </p:nvSpPr>
        <p:spPr>
          <a:xfrm>
            <a:off x="1187624" y="4663309"/>
            <a:ext cx="6264696" cy="923330"/>
          </a:xfrm>
          <a:prstGeom prst="rect">
            <a:avLst/>
          </a:prstGeom>
          <a:noFill/>
        </p:spPr>
        <p:txBody>
          <a:bodyPr wrap="square" rtlCol="0">
            <a:spAutoFit/>
          </a:bodyPr>
          <a:lstStyle/>
          <a:p>
            <a:pPr algn="ctr"/>
            <a:r>
              <a:rPr lang="es-EC" b="1" dirty="0"/>
              <a:t>C</a:t>
            </a:r>
            <a:r>
              <a:rPr lang="es-EC" b="1" dirty="0" smtClean="0"/>
              <a:t>oordinación </a:t>
            </a:r>
            <a:r>
              <a:rPr lang="es-EC" b="1" dirty="0" err="1" smtClean="0"/>
              <a:t>visomotora</a:t>
            </a:r>
            <a:r>
              <a:rPr lang="es-EC" b="1" dirty="0" smtClean="0"/>
              <a:t>, rapidez capacidad de planificación y previsión</a:t>
            </a:r>
          </a:p>
          <a:p>
            <a:pPr algn="ctr"/>
            <a:r>
              <a:rPr lang="es-EC" b="1" dirty="0" smtClean="0"/>
              <a:t>-1,51</a:t>
            </a:r>
            <a:endParaRPr lang="es-EC" b="1" dirty="0"/>
          </a:p>
        </p:txBody>
      </p:sp>
      <p:graphicFrame>
        <p:nvGraphicFramePr>
          <p:cNvPr id="10" name="9 Gráfico"/>
          <p:cNvGraphicFramePr>
            <a:graphicFrameLocks/>
          </p:cNvGraphicFramePr>
          <p:nvPr>
            <p:extLst>
              <p:ext uri="{D42A27DB-BD31-4B8C-83A1-F6EECF244321}">
                <p14:modId xmlns:p14="http://schemas.microsoft.com/office/powerpoint/2010/main" val="2687952066"/>
              </p:ext>
            </p:extLst>
          </p:nvPr>
        </p:nvGraphicFramePr>
        <p:xfrm>
          <a:off x="2339752" y="1340768"/>
          <a:ext cx="3945295" cy="29836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4410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a:spLocks noGrp="1"/>
          </p:cNvSpPr>
          <p:nvPr>
            <p:ph type="ctrTitle"/>
          </p:nvPr>
        </p:nvSpPr>
        <p:spPr>
          <a:xfrm>
            <a:off x="899592" y="116632"/>
            <a:ext cx="7117180" cy="484284"/>
          </a:xfrm>
        </p:spPr>
        <p:style>
          <a:lnRef idx="1">
            <a:schemeClr val="accent2"/>
          </a:lnRef>
          <a:fillRef idx="2">
            <a:schemeClr val="accent2"/>
          </a:fillRef>
          <a:effectRef idx="1">
            <a:schemeClr val="accent2"/>
          </a:effectRef>
          <a:fontRef idx="minor">
            <a:schemeClr val="dk1"/>
          </a:fontRef>
        </p:style>
        <p:txBody>
          <a:bodyPr/>
          <a:lstStyle/>
          <a:p>
            <a:pPr algn="ctr"/>
            <a:r>
              <a:rPr lang="es-EC" sz="2000" dirty="0" smtClean="0"/>
              <a:t>SUBESCALAS DE EJECUCIÓN</a:t>
            </a:r>
            <a:endParaRPr lang="es-EC" sz="2000" dirty="0"/>
          </a:p>
        </p:txBody>
      </p:sp>
      <p:sp>
        <p:nvSpPr>
          <p:cNvPr id="7" name="4 Subtítulo"/>
          <p:cNvSpPr>
            <a:spLocks noGrp="1"/>
          </p:cNvSpPr>
          <p:nvPr>
            <p:ph type="subTitle" idx="1"/>
          </p:nvPr>
        </p:nvSpPr>
        <p:spPr>
          <a:xfrm>
            <a:off x="899592" y="692696"/>
            <a:ext cx="3922598" cy="451820"/>
          </a:xfrm>
        </p:spPr>
        <p:style>
          <a:lnRef idx="3">
            <a:schemeClr val="lt1"/>
          </a:lnRef>
          <a:fillRef idx="1">
            <a:schemeClr val="accent6"/>
          </a:fillRef>
          <a:effectRef idx="1">
            <a:schemeClr val="accent6"/>
          </a:effectRef>
          <a:fontRef idx="minor">
            <a:schemeClr val="lt1"/>
          </a:fontRef>
        </p:style>
        <p:txBody>
          <a:bodyPr>
            <a:normAutofit fontScale="77500" lnSpcReduction="20000"/>
          </a:bodyPr>
          <a:lstStyle/>
          <a:p>
            <a:r>
              <a:rPr lang="es-EC" b="1" dirty="0" smtClean="0">
                <a:solidFill>
                  <a:schemeClr val="tx1"/>
                </a:solidFill>
              </a:rPr>
              <a:t>Subescala Diseños Geométricos</a:t>
            </a:r>
            <a:endParaRPr lang="es-EC" b="1" dirty="0">
              <a:solidFill>
                <a:schemeClr val="tx1"/>
              </a:solidFill>
            </a:endParaRPr>
          </a:p>
        </p:txBody>
      </p:sp>
      <p:sp>
        <p:nvSpPr>
          <p:cNvPr id="9" name="8 CuadroTexto"/>
          <p:cNvSpPr txBox="1"/>
          <p:nvPr/>
        </p:nvSpPr>
        <p:spPr>
          <a:xfrm>
            <a:off x="1259632" y="4365104"/>
            <a:ext cx="6264696" cy="1200329"/>
          </a:xfrm>
          <a:prstGeom prst="rect">
            <a:avLst/>
          </a:prstGeom>
          <a:noFill/>
        </p:spPr>
        <p:txBody>
          <a:bodyPr wrap="square" rtlCol="0">
            <a:spAutoFit/>
          </a:bodyPr>
          <a:lstStyle/>
          <a:p>
            <a:pPr algn="ctr"/>
            <a:r>
              <a:rPr lang="es-EC" b="1" dirty="0"/>
              <a:t>C</a:t>
            </a:r>
            <a:r>
              <a:rPr lang="es-EC" b="1" dirty="0" smtClean="0"/>
              <a:t>apacidad de organización perceptual y </a:t>
            </a:r>
            <a:r>
              <a:rPr lang="es-EC" b="1" dirty="0" err="1" smtClean="0"/>
              <a:t>visomotora</a:t>
            </a:r>
            <a:endParaRPr lang="es-EC" b="1" dirty="0" smtClean="0"/>
          </a:p>
          <a:p>
            <a:pPr algn="ctr"/>
            <a:r>
              <a:rPr lang="es-EC" b="1" dirty="0" smtClean="0"/>
              <a:t>-2,97</a:t>
            </a:r>
          </a:p>
          <a:p>
            <a:pPr algn="ctr"/>
            <a:r>
              <a:rPr lang="es-EC" b="1" dirty="0" smtClean="0"/>
              <a:t> </a:t>
            </a:r>
            <a:endParaRPr lang="es-EC" b="1" dirty="0"/>
          </a:p>
        </p:txBody>
      </p:sp>
      <p:graphicFrame>
        <p:nvGraphicFramePr>
          <p:cNvPr id="11" name="10 Gráfico"/>
          <p:cNvGraphicFramePr>
            <a:graphicFrameLocks/>
          </p:cNvGraphicFramePr>
          <p:nvPr>
            <p:extLst>
              <p:ext uri="{D42A27DB-BD31-4B8C-83A1-F6EECF244321}">
                <p14:modId xmlns:p14="http://schemas.microsoft.com/office/powerpoint/2010/main" val="67595139"/>
              </p:ext>
            </p:extLst>
          </p:nvPr>
        </p:nvGraphicFramePr>
        <p:xfrm>
          <a:off x="1979712" y="1412776"/>
          <a:ext cx="4705985" cy="24441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4540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a:spLocks noGrp="1"/>
          </p:cNvSpPr>
          <p:nvPr>
            <p:ph type="ctrTitle"/>
          </p:nvPr>
        </p:nvSpPr>
        <p:spPr>
          <a:xfrm>
            <a:off x="899592" y="116632"/>
            <a:ext cx="7117180" cy="484284"/>
          </a:xfrm>
        </p:spPr>
        <p:style>
          <a:lnRef idx="1">
            <a:schemeClr val="accent2"/>
          </a:lnRef>
          <a:fillRef idx="2">
            <a:schemeClr val="accent2"/>
          </a:fillRef>
          <a:effectRef idx="1">
            <a:schemeClr val="accent2"/>
          </a:effectRef>
          <a:fontRef idx="minor">
            <a:schemeClr val="dk1"/>
          </a:fontRef>
        </p:style>
        <p:txBody>
          <a:bodyPr/>
          <a:lstStyle/>
          <a:p>
            <a:pPr algn="ctr"/>
            <a:r>
              <a:rPr lang="es-EC" sz="2000" dirty="0" smtClean="0"/>
              <a:t>SUBESCALAS DE EJECUCIÓN</a:t>
            </a:r>
            <a:endParaRPr lang="es-EC" sz="2000" dirty="0"/>
          </a:p>
        </p:txBody>
      </p:sp>
      <p:sp>
        <p:nvSpPr>
          <p:cNvPr id="7" name="4 Subtítulo"/>
          <p:cNvSpPr>
            <a:spLocks noGrp="1"/>
          </p:cNvSpPr>
          <p:nvPr>
            <p:ph type="subTitle" idx="1"/>
          </p:nvPr>
        </p:nvSpPr>
        <p:spPr>
          <a:xfrm>
            <a:off x="899592" y="692696"/>
            <a:ext cx="3922598" cy="451820"/>
          </a:xfrm>
        </p:spPr>
        <p:style>
          <a:lnRef idx="3">
            <a:schemeClr val="lt1"/>
          </a:lnRef>
          <a:fillRef idx="1">
            <a:schemeClr val="accent6"/>
          </a:fillRef>
          <a:effectRef idx="1">
            <a:schemeClr val="accent6"/>
          </a:effectRef>
          <a:fontRef idx="minor">
            <a:schemeClr val="lt1"/>
          </a:fontRef>
        </p:style>
        <p:txBody>
          <a:bodyPr>
            <a:normAutofit fontScale="77500" lnSpcReduction="20000"/>
          </a:bodyPr>
          <a:lstStyle/>
          <a:p>
            <a:r>
              <a:rPr lang="es-EC" b="1" dirty="0" smtClean="0">
                <a:solidFill>
                  <a:schemeClr val="tx1"/>
                </a:solidFill>
              </a:rPr>
              <a:t>Subescala Diseños con Prismas</a:t>
            </a:r>
            <a:endParaRPr lang="es-EC" b="1" dirty="0">
              <a:solidFill>
                <a:schemeClr val="tx1"/>
              </a:solidFill>
            </a:endParaRPr>
          </a:p>
        </p:txBody>
      </p:sp>
      <p:sp>
        <p:nvSpPr>
          <p:cNvPr id="9" name="8 CuadroTexto"/>
          <p:cNvSpPr txBox="1"/>
          <p:nvPr/>
        </p:nvSpPr>
        <p:spPr>
          <a:xfrm>
            <a:off x="1403648" y="4326290"/>
            <a:ext cx="6264696" cy="1200329"/>
          </a:xfrm>
          <a:prstGeom prst="rect">
            <a:avLst/>
          </a:prstGeom>
          <a:noFill/>
        </p:spPr>
        <p:txBody>
          <a:bodyPr wrap="square" rtlCol="0">
            <a:spAutoFit/>
          </a:bodyPr>
          <a:lstStyle/>
          <a:p>
            <a:pPr algn="ctr"/>
            <a:r>
              <a:rPr lang="es-EC" b="1" dirty="0"/>
              <a:t>F</a:t>
            </a:r>
            <a:r>
              <a:rPr lang="es-EC" b="1" dirty="0" smtClean="0"/>
              <a:t>ormación de conceptos no verbales, capacidad de análisis y síntesis, organización visual y coordinación </a:t>
            </a:r>
            <a:r>
              <a:rPr lang="es-EC" b="1" dirty="0" err="1" smtClean="0"/>
              <a:t>visomotora</a:t>
            </a:r>
            <a:endParaRPr lang="es-EC" b="1" dirty="0" smtClean="0"/>
          </a:p>
          <a:p>
            <a:pPr algn="ctr"/>
            <a:r>
              <a:rPr lang="es-EC" b="1" dirty="0" smtClean="0"/>
              <a:t> -1,41</a:t>
            </a:r>
            <a:endParaRPr lang="es-EC" b="1" dirty="0"/>
          </a:p>
        </p:txBody>
      </p:sp>
      <p:graphicFrame>
        <p:nvGraphicFramePr>
          <p:cNvPr id="8" name="7 Gráfico"/>
          <p:cNvGraphicFramePr>
            <a:graphicFrameLocks/>
          </p:cNvGraphicFramePr>
          <p:nvPr>
            <p:extLst>
              <p:ext uri="{D42A27DB-BD31-4B8C-83A1-F6EECF244321}">
                <p14:modId xmlns:p14="http://schemas.microsoft.com/office/powerpoint/2010/main" val="2080278770"/>
              </p:ext>
            </p:extLst>
          </p:nvPr>
        </p:nvGraphicFramePr>
        <p:xfrm>
          <a:off x="1763688" y="1268760"/>
          <a:ext cx="5506720" cy="2875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8610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539552" y="2996952"/>
            <a:ext cx="3490550" cy="3456384"/>
          </a:xfrm>
        </p:spPr>
        <p:txBody>
          <a:bodyPr/>
          <a:lstStyle/>
          <a:p>
            <a:pPr algn="ctr"/>
            <a:r>
              <a:rPr lang="es-EC" b="1" dirty="0" smtClean="0">
                <a:solidFill>
                  <a:schemeClr val="tx1"/>
                </a:solidFill>
              </a:rPr>
              <a:t>PRE-TEST</a:t>
            </a:r>
          </a:p>
          <a:p>
            <a:pPr algn="ctr"/>
            <a:r>
              <a:rPr lang="es-EC" sz="1600" dirty="0" smtClean="0">
                <a:solidFill>
                  <a:schemeClr val="tx1"/>
                </a:solidFill>
              </a:rPr>
              <a:t>Los niños muestran un nivel superior en todas las áreas verbales con cierta deficiencia en las áreas de vocabulario y aritmética </a:t>
            </a:r>
            <a:endParaRPr lang="es-EC" sz="1600" dirty="0">
              <a:solidFill>
                <a:schemeClr val="tx1"/>
              </a:solidFill>
            </a:endParaRPr>
          </a:p>
        </p:txBody>
      </p:sp>
      <p:sp>
        <p:nvSpPr>
          <p:cNvPr id="7" name="3 Título"/>
          <p:cNvSpPr>
            <a:spLocks noGrp="1"/>
          </p:cNvSpPr>
          <p:nvPr>
            <p:ph type="ctrTitle"/>
          </p:nvPr>
        </p:nvSpPr>
        <p:spPr>
          <a:xfrm>
            <a:off x="899592" y="260648"/>
            <a:ext cx="7117180" cy="484284"/>
          </a:xfrm>
        </p:spPr>
        <p:style>
          <a:lnRef idx="1">
            <a:schemeClr val="accent2"/>
          </a:lnRef>
          <a:fillRef idx="2">
            <a:schemeClr val="accent2"/>
          </a:fillRef>
          <a:effectRef idx="1">
            <a:schemeClr val="accent2"/>
          </a:effectRef>
          <a:fontRef idx="minor">
            <a:schemeClr val="dk1"/>
          </a:fontRef>
        </p:style>
        <p:txBody>
          <a:bodyPr/>
          <a:lstStyle/>
          <a:p>
            <a:pPr algn="ctr"/>
            <a:r>
              <a:rPr lang="es-EC" sz="2000" dirty="0" smtClean="0"/>
              <a:t>SUBESCALAS VERBALES</a:t>
            </a:r>
            <a:endParaRPr lang="es-EC" sz="2000" dirty="0"/>
          </a:p>
        </p:txBody>
      </p:sp>
      <p:graphicFrame>
        <p:nvGraphicFramePr>
          <p:cNvPr id="9" name="8 Tabla"/>
          <p:cNvGraphicFramePr>
            <a:graphicFrameLocks noGrp="1"/>
          </p:cNvGraphicFramePr>
          <p:nvPr>
            <p:extLst>
              <p:ext uri="{D42A27DB-BD31-4B8C-83A1-F6EECF244321}">
                <p14:modId xmlns:p14="http://schemas.microsoft.com/office/powerpoint/2010/main" val="774408850"/>
              </p:ext>
            </p:extLst>
          </p:nvPr>
        </p:nvGraphicFramePr>
        <p:xfrm>
          <a:off x="467544" y="908720"/>
          <a:ext cx="7992887" cy="1508760"/>
        </p:xfrm>
        <a:graphic>
          <a:graphicData uri="http://schemas.openxmlformats.org/drawingml/2006/table">
            <a:tbl>
              <a:tblPr firstRow="1" firstCol="1" bandRow="1">
                <a:tableStyleId>{5C22544A-7EE6-4342-B048-85BDC9FD1C3A}</a:tableStyleId>
              </a:tblPr>
              <a:tblGrid>
                <a:gridCol w="1471323"/>
                <a:gridCol w="1140602"/>
                <a:gridCol w="1197024"/>
                <a:gridCol w="1001714"/>
                <a:gridCol w="1090255"/>
                <a:gridCol w="1230877"/>
                <a:gridCol w="861092"/>
              </a:tblGrid>
              <a:tr h="190500">
                <a:tc gridSpan="7">
                  <a:txBody>
                    <a:bodyPr/>
                    <a:lstStyle/>
                    <a:p>
                      <a:pPr algn="ctr">
                        <a:lnSpc>
                          <a:spcPct val="150000"/>
                        </a:lnSpc>
                        <a:spcAft>
                          <a:spcPts val="0"/>
                        </a:spcAft>
                      </a:pPr>
                      <a:r>
                        <a:rPr lang="es-EC" sz="1100" dirty="0" err="1">
                          <a:solidFill>
                            <a:schemeClr val="tx1"/>
                          </a:solidFill>
                          <a:effectLst/>
                        </a:rPr>
                        <a:t>Subescalas</a:t>
                      </a:r>
                      <a:r>
                        <a:rPr lang="es-EC" sz="1100" dirty="0">
                          <a:solidFill>
                            <a:schemeClr val="tx1"/>
                          </a:solidFill>
                          <a:effectLst/>
                        </a:rPr>
                        <a:t> Verbales</a:t>
                      </a:r>
                      <a:endParaRPr lang="es-EC" sz="1100" dirty="0">
                        <a:solidFill>
                          <a:schemeClr val="tx1"/>
                        </a:solidFill>
                        <a:effectLst/>
                        <a:latin typeface="Calibri"/>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2880">
                <a:tc>
                  <a:txBody>
                    <a:bodyPr/>
                    <a:lstStyle/>
                    <a:p>
                      <a:pPr algn="ctr">
                        <a:lnSpc>
                          <a:spcPct val="150000"/>
                        </a:lnSpc>
                        <a:spcAft>
                          <a:spcPts val="0"/>
                        </a:spcAft>
                      </a:pPr>
                      <a:r>
                        <a:rPr lang="es-EC" sz="1100">
                          <a:effectLst/>
                        </a:rPr>
                        <a:t> </a:t>
                      </a:r>
                      <a:endParaRPr lang="es-EC"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100">
                          <a:effectLst/>
                        </a:rPr>
                        <a:t>Información</a:t>
                      </a:r>
                      <a:endParaRPr lang="es-EC"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100">
                          <a:effectLst/>
                        </a:rPr>
                        <a:t>Vocabulario</a:t>
                      </a:r>
                      <a:endParaRPr lang="es-EC"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100">
                          <a:effectLst/>
                        </a:rPr>
                        <a:t>Aritmética</a:t>
                      </a:r>
                      <a:endParaRPr lang="es-EC"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100">
                          <a:effectLst/>
                        </a:rPr>
                        <a:t>Semejanzas</a:t>
                      </a:r>
                      <a:endParaRPr lang="es-EC"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100">
                          <a:effectLst/>
                        </a:rPr>
                        <a:t>Comprensión</a:t>
                      </a:r>
                      <a:endParaRPr lang="es-EC"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100">
                          <a:effectLst/>
                        </a:rPr>
                        <a:t>Total</a:t>
                      </a:r>
                      <a:endParaRPr lang="es-EC" sz="1100">
                        <a:effectLst/>
                        <a:latin typeface="Calibri"/>
                        <a:ea typeface="Calibri"/>
                        <a:cs typeface="Times New Roman"/>
                      </a:endParaRPr>
                    </a:p>
                  </a:txBody>
                  <a:tcPr marL="44450" marR="44450" marT="0" marB="0" anchor="b"/>
                </a:tc>
              </a:tr>
              <a:tr h="182880">
                <a:tc>
                  <a:txBody>
                    <a:bodyPr/>
                    <a:lstStyle/>
                    <a:p>
                      <a:pPr algn="ctr">
                        <a:lnSpc>
                          <a:spcPct val="150000"/>
                        </a:lnSpc>
                        <a:spcAft>
                          <a:spcPts val="0"/>
                        </a:spcAft>
                      </a:pPr>
                      <a:r>
                        <a:rPr lang="es-EC" sz="1100" dirty="0">
                          <a:solidFill>
                            <a:schemeClr val="tx1"/>
                          </a:solidFill>
                          <a:effectLst/>
                        </a:rPr>
                        <a:t>Media Pre-test</a:t>
                      </a:r>
                      <a:endParaRPr lang="es-EC" sz="1100"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1000"/>
                        </a:spcAft>
                      </a:pPr>
                      <a:r>
                        <a:rPr lang="es-EC" sz="1100">
                          <a:effectLst/>
                        </a:rPr>
                        <a:t>12,60</a:t>
                      </a:r>
                      <a:endParaRPr lang="es-EC"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100">
                          <a:effectLst/>
                        </a:rPr>
                        <a:t>11,73</a:t>
                      </a:r>
                      <a:endParaRPr lang="es-EC"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100">
                          <a:effectLst/>
                        </a:rPr>
                        <a:t>10,67</a:t>
                      </a:r>
                      <a:endParaRPr lang="es-EC"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100">
                          <a:effectLst/>
                        </a:rPr>
                        <a:t>15,07</a:t>
                      </a:r>
                      <a:endParaRPr lang="es-EC"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100">
                          <a:effectLst/>
                        </a:rPr>
                        <a:t>14,07</a:t>
                      </a:r>
                      <a:endParaRPr lang="es-EC"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100">
                          <a:effectLst/>
                        </a:rPr>
                        <a:t>64,13</a:t>
                      </a:r>
                      <a:endParaRPr lang="es-EC" sz="1100">
                        <a:effectLst/>
                        <a:latin typeface="Calibri"/>
                        <a:ea typeface="Calibri"/>
                        <a:cs typeface="Times New Roman"/>
                      </a:endParaRPr>
                    </a:p>
                  </a:txBody>
                  <a:tcPr marL="44450" marR="44450" marT="0" marB="0" anchor="b"/>
                </a:tc>
              </a:tr>
              <a:tr h="182880">
                <a:tc>
                  <a:txBody>
                    <a:bodyPr/>
                    <a:lstStyle/>
                    <a:p>
                      <a:pPr algn="ctr">
                        <a:lnSpc>
                          <a:spcPct val="150000"/>
                        </a:lnSpc>
                        <a:spcAft>
                          <a:spcPts val="0"/>
                        </a:spcAft>
                      </a:pPr>
                      <a:r>
                        <a:rPr lang="es-EC" sz="1100" dirty="0">
                          <a:solidFill>
                            <a:schemeClr val="tx1"/>
                          </a:solidFill>
                          <a:effectLst/>
                        </a:rPr>
                        <a:t>Media Post-test</a:t>
                      </a:r>
                      <a:endParaRPr lang="es-EC" sz="1100"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1000"/>
                        </a:spcAft>
                      </a:pPr>
                      <a:r>
                        <a:rPr lang="es-EC" sz="1100">
                          <a:effectLst/>
                        </a:rPr>
                        <a:t>14,80</a:t>
                      </a:r>
                      <a:endParaRPr lang="es-EC"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100">
                          <a:effectLst/>
                        </a:rPr>
                        <a:t>12,93</a:t>
                      </a:r>
                      <a:endParaRPr lang="es-EC"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100">
                          <a:effectLst/>
                        </a:rPr>
                        <a:t>12,13</a:t>
                      </a:r>
                      <a:endParaRPr lang="es-EC"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100">
                          <a:effectLst/>
                        </a:rPr>
                        <a:t>16.27</a:t>
                      </a:r>
                      <a:endParaRPr lang="es-EC"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100">
                          <a:effectLst/>
                        </a:rPr>
                        <a:t>15,87</a:t>
                      </a:r>
                      <a:endParaRPr lang="es-EC"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100">
                          <a:effectLst/>
                        </a:rPr>
                        <a:t>72</a:t>
                      </a:r>
                      <a:endParaRPr lang="es-EC" sz="1100">
                        <a:effectLst/>
                        <a:latin typeface="Calibri"/>
                        <a:ea typeface="Calibri"/>
                        <a:cs typeface="Times New Roman"/>
                      </a:endParaRPr>
                    </a:p>
                  </a:txBody>
                  <a:tcPr marL="44450" marR="44450" marT="0" marB="0" anchor="b"/>
                </a:tc>
              </a:tr>
              <a:tr h="190500">
                <a:tc>
                  <a:txBody>
                    <a:bodyPr/>
                    <a:lstStyle/>
                    <a:p>
                      <a:pPr>
                        <a:lnSpc>
                          <a:spcPct val="150000"/>
                        </a:lnSpc>
                        <a:spcAft>
                          <a:spcPts val="0"/>
                        </a:spcAft>
                      </a:pPr>
                      <a:r>
                        <a:rPr lang="es-EC" sz="1100" dirty="0">
                          <a:solidFill>
                            <a:schemeClr val="tx1"/>
                          </a:solidFill>
                          <a:effectLst/>
                        </a:rPr>
                        <a:t>T</a:t>
                      </a:r>
                      <a:endParaRPr lang="es-EC" sz="1100" dirty="0">
                        <a:solidFill>
                          <a:schemeClr val="tx1"/>
                        </a:solidFill>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C" sz="1100" b="1" dirty="0">
                          <a:solidFill>
                            <a:srgbClr val="FF0000"/>
                          </a:solidFill>
                          <a:effectLst/>
                        </a:rPr>
                        <a:t>-2,11</a:t>
                      </a:r>
                      <a:endParaRPr lang="es-EC" sz="1100" b="1" dirty="0">
                        <a:solidFill>
                          <a:srgbClr val="FF0000"/>
                        </a:solidFill>
                        <a:effectLst/>
                        <a:latin typeface="Calibri"/>
                        <a:ea typeface="Calibri"/>
                        <a:cs typeface="Times New Roman"/>
                      </a:endParaRPr>
                    </a:p>
                  </a:txBody>
                  <a:tcPr marL="44450" marR="44450" marT="0" marB="0" anchor="b">
                    <a:solidFill>
                      <a:srgbClr val="FFFF00"/>
                    </a:solidFill>
                  </a:tcPr>
                </a:tc>
                <a:tc>
                  <a:txBody>
                    <a:bodyPr/>
                    <a:lstStyle/>
                    <a:p>
                      <a:pPr algn="r">
                        <a:lnSpc>
                          <a:spcPct val="150000"/>
                        </a:lnSpc>
                        <a:spcAft>
                          <a:spcPts val="0"/>
                        </a:spcAft>
                      </a:pPr>
                      <a:r>
                        <a:rPr lang="es-EC" sz="1100" b="1" dirty="0">
                          <a:solidFill>
                            <a:srgbClr val="FF0000"/>
                          </a:solidFill>
                          <a:effectLst/>
                        </a:rPr>
                        <a:t>-1,35</a:t>
                      </a:r>
                      <a:endParaRPr lang="es-EC" sz="1100" b="1" dirty="0">
                        <a:solidFill>
                          <a:srgbClr val="FF0000"/>
                        </a:solidFill>
                        <a:effectLst/>
                        <a:latin typeface="Calibri"/>
                        <a:ea typeface="Calibri"/>
                        <a:cs typeface="Times New Roman"/>
                      </a:endParaRPr>
                    </a:p>
                  </a:txBody>
                  <a:tcPr marL="44450" marR="44450" marT="0" marB="0" anchor="b">
                    <a:solidFill>
                      <a:srgbClr val="FFFF00"/>
                    </a:solidFill>
                  </a:tcPr>
                </a:tc>
                <a:tc>
                  <a:txBody>
                    <a:bodyPr/>
                    <a:lstStyle/>
                    <a:p>
                      <a:pPr algn="r">
                        <a:lnSpc>
                          <a:spcPct val="150000"/>
                        </a:lnSpc>
                        <a:spcAft>
                          <a:spcPts val="0"/>
                        </a:spcAft>
                      </a:pPr>
                      <a:r>
                        <a:rPr lang="es-EC" sz="1100" b="1" dirty="0">
                          <a:solidFill>
                            <a:srgbClr val="FF0000"/>
                          </a:solidFill>
                          <a:effectLst/>
                        </a:rPr>
                        <a:t>-1,30</a:t>
                      </a:r>
                      <a:endParaRPr lang="es-EC" sz="1100" b="1" dirty="0">
                        <a:solidFill>
                          <a:srgbClr val="FF0000"/>
                        </a:solidFill>
                        <a:effectLst/>
                        <a:latin typeface="Calibri"/>
                        <a:ea typeface="Calibri"/>
                        <a:cs typeface="Times New Roman"/>
                      </a:endParaRPr>
                    </a:p>
                  </a:txBody>
                  <a:tcPr marL="44450" marR="44450" marT="0" marB="0" anchor="b">
                    <a:solidFill>
                      <a:srgbClr val="FFFF00"/>
                    </a:solidFill>
                  </a:tcPr>
                </a:tc>
                <a:tc>
                  <a:txBody>
                    <a:bodyPr/>
                    <a:lstStyle/>
                    <a:p>
                      <a:pPr algn="r">
                        <a:lnSpc>
                          <a:spcPct val="150000"/>
                        </a:lnSpc>
                        <a:spcAft>
                          <a:spcPts val="0"/>
                        </a:spcAft>
                      </a:pPr>
                      <a:r>
                        <a:rPr lang="es-EC" sz="1100" b="1" dirty="0">
                          <a:solidFill>
                            <a:srgbClr val="FF0000"/>
                          </a:solidFill>
                          <a:effectLst/>
                        </a:rPr>
                        <a:t>-0,99</a:t>
                      </a:r>
                      <a:endParaRPr lang="es-EC" sz="1100" b="1" dirty="0">
                        <a:solidFill>
                          <a:srgbClr val="FF0000"/>
                        </a:solidFill>
                        <a:effectLst/>
                        <a:latin typeface="Calibri"/>
                        <a:ea typeface="Calibri"/>
                        <a:cs typeface="Times New Roman"/>
                      </a:endParaRPr>
                    </a:p>
                  </a:txBody>
                  <a:tcPr marL="44450" marR="44450" marT="0" marB="0" anchor="b">
                    <a:solidFill>
                      <a:srgbClr val="FFFF00"/>
                    </a:solidFill>
                  </a:tcPr>
                </a:tc>
                <a:tc>
                  <a:txBody>
                    <a:bodyPr/>
                    <a:lstStyle/>
                    <a:p>
                      <a:pPr algn="r">
                        <a:lnSpc>
                          <a:spcPct val="150000"/>
                        </a:lnSpc>
                        <a:spcAft>
                          <a:spcPts val="0"/>
                        </a:spcAft>
                      </a:pPr>
                      <a:r>
                        <a:rPr lang="es-EC" sz="1100" b="1" dirty="0">
                          <a:solidFill>
                            <a:srgbClr val="FF0000"/>
                          </a:solidFill>
                          <a:effectLst/>
                        </a:rPr>
                        <a:t>-1,31</a:t>
                      </a:r>
                      <a:endParaRPr lang="es-EC" sz="1100" b="1" dirty="0">
                        <a:solidFill>
                          <a:srgbClr val="FF0000"/>
                        </a:solidFill>
                        <a:effectLst/>
                        <a:latin typeface="Calibri"/>
                        <a:ea typeface="Calibri"/>
                        <a:cs typeface="Times New Roman"/>
                      </a:endParaRPr>
                    </a:p>
                  </a:txBody>
                  <a:tcPr marL="44450" marR="44450" marT="0" marB="0" anchor="b">
                    <a:solidFill>
                      <a:srgbClr val="FFFF00"/>
                    </a:solidFill>
                  </a:tcPr>
                </a:tc>
                <a:tc>
                  <a:txBody>
                    <a:bodyPr/>
                    <a:lstStyle/>
                    <a:p>
                      <a:pPr algn="r">
                        <a:lnSpc>
                          <a:spcPct val="150000"/>
                        </a:lnSpc>
                        <a:spcAft>
                          <a:spcPts val="0"/>
                        </a:spcAft>
                      </a:pPr>
                      <a:r>
                        <a:rPr lang="es-EC" sz="1100" b="1" dirty="0">
                          <a:solidFill>
                            <a:srgbClr val="FF0000"/>
                          </a:solidFill>
                          <a:effectLst/>
                        </a:rPr>
                        <a:t>-3,97</a:t>
                      </a:r>
                      <a:endParaRPr lang="es-EC" sz="1100" b="1" dirty="0">
                        <a:solidFill>
                          <a:srgbClr val="FF0000"/>
                        </a:solidFill>
                        <a:effectLst/>
                        <a:latin typeface="Calibri"/>
                        <a:ea typeface="Calibri"/>
                        <a:cs typeface="Times New Roman"/>
                      </a:endParaRPr>
                    </a:p>
                  </a:txBody>
                  <a:tcPr marL="44450" marR="44450" marT="0" marB="0" anchor="b">
                    <a:solidFill>
                      <a:srgbClr val="FFFF00"/>
                    </a:solidFill>
                  </a:tcPr>
                </a:tc>
              </a:tr>
              <a:tr h="200025">
                <a:tc>
                  <a:txBody>
                    <a:bodyPr/>
                    <a:lstStyle/>
                    <a:p>
                      <a:pPr>
                        <a:lnSpc>
                          <a:spcPct val="150000"/>
                        </a:lnSpc>
                        <a:spcAft>
                          <a:spcPts val="0"/>
                        </a:spcAft>
                      </a:pPr>
                      <a:r>
                        <a:rPr lang="es-EC" sz="1100" dirty="0">
                          <a:solidFill>
                            <a:schemeClr val="tx1"/>
                          </a:solidFill>
                          <a:effectLst/>
                        </a:rPr>
                        <a:t>R</a:t>
                      </a:r>
                      <a:endParaRPr lang="es-EC" sz="1100" dirty="0">
                        <a:solidFill>
                          <a:schemeClr val="tx1"/>
                        </a:solidFill>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C" sz="1100" b="1" u="sng" dirty="0" smtClean="0">
                          <a:effectLst/>
                        </a:rPr>
                        <a:t>+</a:t>
                      </a:r>
                      <a:r>
                        <a:rPr lang="es-EC" sz="1100" b="1" dirty="0" smtClean="0">
                          <a:effectLst/>
                        </a:rPr>
                        <a:t>2,12</a:t>
                      </a:r>
                      <a:endParaRPr lang="es-EC" sz="1100" b="1" dirty="0">
                        <a:effectLst/>
                        <a:latin typeface="Calibri"/>
                        <a:ea typeface="Calibri"/>
                        <a:cs typeface="Times New Roman"/>
                      </a:endParaRPr>
                    </a:p>
                  </a:txBody>
                  <a:tcPr marL="44450" marR="44450" marT="0" marB="0" anchor="b">
                    <a:solidFill>
                      <a:schemeClr val="accent3">
                        <a:lumMod val="40000"/>
                        <a:lumOff val="60000"/>
                      </a:schemeClr>
                    </a:solidFill>
                  </a:tcPr>
                </a:tc>
                <a:tc gridSpan="5">
                  <a:txBody>
                    <a:bodyPr/>
                    <a:lstStyle/>
                    <a:p>
                      <a:pPr algn="ctr">
                        <a:lnSpc>
                          <a:spcPct val="150000"/>
                        </a:lnSpc>
                        <a:spcAft>
                          <a:spcPts val="0"/>
                        </a:spcAft>
                      </a:pPr>
                      <a:r>
                        <a:rPr lang="es-EC" sz="1100" dirty="0">
                          <a:effectLst/>
                        </a:rPr>
                        <a:t> </a:t>
                      </a:r>
                      <a:endParaRPr lang="es-EC" sz="1100" dirty="0">
                        <a:effectLst/>
                        <a:latin typeface="Calibri"/>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10" name="4 Subtítulo"/>
          <p:cNvSpPr txBox="1">
            <a:spLocks/>
          </p:cNvSpPr>
          <p:nvPr/>
        </p:nvSpPr>
        <p:spPr>
          <a:xfrm>
            <a:off x="4355976" y="3068960"/>
            <a:ext cx="3490550" cy="1728192"/>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lumMod val="75000"/>
                  <a:lumOff val="25000"/>
                </a:schemeClr>
              </a:buClr>
              <a:buFont typeface="Wingdings 2" charset="2"/>
              <a:buNone/>
              <a:defRPr sz="2000" kern="1200">
                <a:solidFill>
                  <a:schemeClr val="tx1">
                    <a:lumMod val="75000"/>
                    <a:lumOff val="25000"/>
                  </a:schemeClr>
                </a:solidFill>
                <a:latin typeface="+mn-lt"/>
                <a:ea typeface="+mn-ea"/>
                <a:cs typeface="+mn-cs"/>
              </a:defRPr>
            </a:lvl1pPr>
            <a:lvl2pPr marL="457200" indent="0" algn="ctr" defTabSz="457200" rtl="0" eaLnBrk="1" latinLnBrk="0" hangingPunct="1">
              <a:spcBef>
                <a:spcPct val="20000"/>
              </a:spcBef>
              <a:spcAft>
                <a:spcPts val="600"/>
              </a:spcAft>
              <a:buClr>
                <a:schemeClr val="tx1">
                  <a:lumMod val="75000"/>
                  <a:lumOff val="25000"/>
                </a:schemeClr>
              </a:buClr>
              <a:buFont typeface="Wingdings 2"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tx1">
                  <a:lumMod val="75000"/>
                  <a:lumOff val="25000"/>
                </a:schemeClr>
              </a:buClr>
              <a:buFont typeface="Wingdings 2"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tx1">
                  <a:lumMod val="75000"/>
                  <a:lumOff val="25000"/>
                </a:schemeClr>
              </a:buClr>
              <a:buFont typeface="Wingdings 2"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tx1">
                  <a:lumMod val="75000"/>
                  <a:lumOff val="25000"/>
                </a:schemeClr>
              </a:buClr>
              <a:buFont typeface="Wingdings 2"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s-EC" sz="1600" b="1" dirty="0" smtClean="0">
                <a:solidFill>
                  <a:schemeClr val="tx1"/>
                </a:solidFill>
              </a:rPr>
              <a:t>POST-TEST</a:t>
            </a:r>
          </a:p>
          <a:p>
            <a:pPr algn="ctr"/>
            <a:r>
              <a:rPr lang="es-EC" sz="1600" dirty="0" smtClean="0">
                <a:solidFill>
                  <a:schemeClr val="tx1"/>
                </a:solidFill>
              </a:rPr>
              <a:t>Se observa un mejoría general en el área de lenguaje</a:t>
            </a:r>
            <a:r>
              <a:rPr lang="es-EC" sz="1600" dirty="0">
                <a:solidFill>
                  <a:schemeClr val="tx1"/>
                </a:solidFill>
              </a:rPr>
              <a:t>.</a:t>
            </a:r>
          </a:p>
        </p:txBody>
      </p:sp>
    </p:spTree>
    <p:extLst>
      <p:ext uri="{BB962C8B-B14F-4D97-AF65-F5344CB8AC3E}">
        <p14:creationId xmlns:p14="http://schemas.microsoft.com/office/powerpoint/2010/main" val="3365376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a:spLocks noGrp="1"/>
          </p:cNvSpPr>
          <p:nvPr>
            <p:ph type="ctrTitle"/>
          </p:nvPr>
        </p:nvSpPr>
        <p:spPr>
          <a:xfrm>
            <a:off x="899592" y="116632"/>
            <a:ext cx="7117180" cy="484284"/>
          </a:xfrm>
        </p:spPr>
        <p:style>
          <a:lnRef idx="1">
            <a:schemeClr val="accent2"/>
          </a:lnRef>
          <a:fillRef idx="2">
            <a:schemeClr val="accent2"/>
          </a:fillRef>
          <a:effectRef idx="1">
            <a:schemeClr val="accent2"/>
          </a:effectRef>
          <a:fontRef idx="minor">
            <a:schemeClr val="dk1"/>
          </a:fontRef>
        </p:style>
        <p:txBody>
          <a:bodyPr/>
          <a:lstStyle/>
          <a:p>
            <a:pPr algn="ctr"/>
            <a:r>
              <a:rPr lang="es-EC" sz="2000" dirty="0" smtClean="0"/>
              <a:t>SUBESCALAS VERBALES</a:t>
            </a:r>
            <a:endParaRPr lang="es-EC" sz="2000" dirty="0"/>
          </a:p>
        </p:txBody>
      </p:sp>
      <p:sp>
        <p:nvSpPr>
          <p:cNvPr id="7" name="4 Subtítulo"/>
          <p:cNvSpPr>
            <a:spLocks noGrp="1"/>
          </p:cNvSpPr>
          <p:nvPr>
            <p:ph type="subTitle" idx="1"/>
          </p:nvPr>
        </p:nvSpPr>
        <p:spPr>
          <a:xfrm>
            <a:off x="899592" y="692696"/>
            <a:ext cx="3922598" cy="451820"/>
          </a:xfrm>
        </p:spPr>
        <p:style>
          <a:lnRef idx="3">
            <a:schemeClr val="lt1"/>
          </a:lnRef>
          <a:fillRef idx="1">
            <a:schemeClr val="accent6"/>
          </a:fillRef>
          <a:effectRef idx="1">
            <a:schemeClr val="accent6"/>
          </a:effectRef>
          <a:fontRef idx="minor">
            <a:schemeClr val="lt1"/>
          </a:fontRef>
        </p:style>
        <p:txBody>
          <a:bodyPr>
            <a:normAutofit/>
          </a:bodyPr>
          <a:lstStyle/>
          <a:p>
            <a:r>
              <a:rPr lang="es-EC" b="1" dirty="0" smtClean="0">
                <a:solidFill>
                  <a:schemeClr val="tx1"/>
                </a:solidFill>
              </a:rPr>
              <a:t>Subescala de Información</a:t>
            </a:r>
            <a:endParaRPr lang="es-EC" b="1" dirty="0">
              <a:solidFill>
                <a:schemeClr val="tx1"/>
              </a:solidFill>
            </a:endParaRPr>
          </a:p>
        </p:txBody>
      </p:sp>
      <p:sp>
        <p:nvSpPr>
          <p:cNvPr id="9" name="8 CuadroTexto"/>
          <p:cNvSpPr txBox="1"/>
          <p:nvPr/>
        </p:nvSpPr>
        <p:spPr>
          <a:xfrm>
            <a:off x="755576" y="4324454"/>
            <a:ext cx="6264696" cy="1200329"/>
          </a:xfrm>
          <a:prstGeom prst="rect">
            <a:avLst/>
          </a:prstGeom>
          <a:noFill/>
        </p:spPr>
        <p:txBody>
          <a:bodyPr wrap="square" rtlCol="0">
            <a:spAutoFit/>
          </a:bodyPr>
          <a:lstStyle/>
          <a:p>
            <a:pPr algn="ctr"/>
            <a:r>
              <a:rPr lang="es-EC" b="1" dirty="0"/>
              <a:t>I</a:t>
            </a:r>
            <a:r>
              <a:rPr lang="es-EC" b="1" dirty="0" smtClean="0"/>
              <a:t>nteriorizar información del exterior retenerla en la memoria a largo plazo para luego verbalizarla</a:t>
            </a:r>
          </a:p>
          <a:p>
            <a:pPr algn="ctr"/>
            <a:r>
              <a:rPr lang="es-EC" b="1" dirty="0" smtClean="0"/>
              <a:t>-2,11</a:t>
            </a:r>
            <a:endParaRPr lang="es-EC" b="1" dirty="0"/>
          </a:p>
        </p:txBody>
      </p:sp>
      <p:graphicFrame>
        <p:nvGraphicFramePr>
          <p:cNvPr id="10" name="9 Gráfico"/>
          <p:cNvGraphicFramePr>
            <a:graphicFrameLocks/>
          </p:cNvGraphicFramePr>
          <p:nvPr>
            <p:extLst>
              <p:ext uri="{D42A27DB-BD31-4B8C-83A1-F6EECF244321}">
                <p14:modId xmlns:p14="http://schemas.microsoft.com/office/powerpoint/2010/main" val="1797086889"/>
              </p:ext>
            </p:extLst>
          </p:nvPr>
        </p:nvGraphicFramePr>
        <p:xfrm>
          <a:off x="1659244" y="1268760"/>
          <a:ext cx="5396230" cy="2746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669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a:spLocks noGrp="1"/>
          </p:cNvSpPr>
          <p:nvPr>
            <p:ph type="ctrTitle"/>
          </p:nvPr>
        </p:nvSpPr>
        <p:spPr>
          <a:xfrm>
            <a:off x="899592" y="116632"/>
            <a:ext cx="7117180" cy="484284"/>
          </a:xfrm>
        </p:spPr>
        <p:style>
          <a:lnRef idx="1">
            <a:schemeClr val="accent2"/>
          </a:lnRef>
          <a:fillRef idx="2">
            <a:schemeClr val="accent2"/>
          </a:fillRef>
          <a:effectRef idx="1">
            <a:schemeClr val="accent2"/>
          </a:effectRef>
          <a:fontRef idx="minor">
            <a:schemeClr val="dk1"/>
          </a:fontRef>
        </p:style>
        <p:txBody>
          <a:bodyPr/>
          <a:lstStyle/>
          <a:p>
            <a:pPr algn="ctr"/>
            <a:r>
              <a:rPr lang="es-EC" sz="2000" dirty="0" smtClean="0"/>
              <a:t>SUBESCALAS VERBALES</a:t>
            </a:r>
            <a:endParaRPr lang="es-EC" sz="2000" dirty="0"/>
          </a:p>
        </p:txBody>
      </p:sp>
      <p:sp>
        <p:nvSpPr>
          <p:cNvPr id="7" name="4 Subtítulo"/>
          <p:cNvSpPr>
            <a:spLocks noGrp="1"/>
          </p:cNvSpPr>
          <p:nvPr>
            <p:ph type="subTitle" idx="1"/>
          </p:nvPr>
        </p:nvSpPr>
        <p:spPr>
          <a:xfrm>
            <a:off x="899592" y="692696"/>
            <a:ext cx="3922598" cy="451820"/>
          </a:xfrm>
        </p:spPr>
        <p:style>
          <a:lnRef idx="3">
            <a:schemeClr val="lt1"/>
          </a:lnRef>
          <a:fillRef idx="1">
            <a:schemeClr val="accent6"/>
          </a:fillRef>
          <a:effectRef idx="1">
            <a:schemeClr val="accent6"/>
          </a:effectRef>
          <a:fontRef idx="minor">
            <a:schemeClr val="lt1"/>
          </a:fontRef>
        </p:style>
        <p:txBody>
          <a:bodyPr>
            <a:normAutofit/>
          </a:bodyPr>
          <a:lstStyle/>
          <a:p>
            <a:r>
              <a:rPr lang="es-EC" b="1" dirty="0" smtClean="0">
                <a:solidFill>
                  <a:schemeClr val="tx1"/>
                </a:solidFill>
              </a:rPr>
              <a:t>Subescala Vocabulario</a:t>
            </a:r>
            <a:endParaRPr lang="es-EC" b="1" dirty="0">
              <a:solidFill>
                <a:schemeClr val="tx1"/>
              </a:solidFill>
            </a:endParaRPr>
          </a:p>
        </p:txBody>
      </p:sp>
      <p:sp>
        <p:nvSpPr>
          <p:cNvPr id="9" name="8 CuadroTexto"/>
          <p:cNvSpPr txBox="1"/>
          <p:nvPr/>
        </p:nvSpPr>
        <p:spPr>
          <a:xfrm>
            <a:off x="755576" y="4324454"/>
            <a:ext cx="6264696" cy="923330"/>
          </a:xfrm>
          <a:prstGeom prst="rect">
            <a:avLst/>
          </a:prstGeom>
          <a:noFill/>
        </p:spPr>
        <p:txBody>
          <a:bodyPr wrap="square" rtlCol="0">
            <a:spAutoFit/>
          </a:bodyPr>
          <a:lstStyle/>
          <a:p>
            <a:pPr algn="ctr"/>
            <a:r>
              <a:rPr lang="es-EC" b="1" dirty="0"/>
              <a:t>F</a:t>
            </a:r>
            <a:r>
              <a:rPr lang="es-EC" b="1" dirty="0" smtClean="0"/>
              <a:t>ormación de conceptos verbales, comprensión de las palabras</a:t>
            </a:r>
          </a:p>
          <a:p>
            <a:pPr algn="ctr"/>
            <a:r>
              <a:rPr lang="es-EC" b="1" dirty="0" smtClean="0"/>
              <a:t>-1,35</a:t>
            </a:r>
            <a:endParaRPr lang="es-EC" b="1" dirty="0"/>
          </a:p>
        </p:txBody>
      </p:sp>
      <p:graphicFrame>
        <p:nvGraphicFramePr>
          <p:cNvPr id="8" name="7 Gráfico"/>
          <p:cNvGraphicFramePr>
            <a:graphicFrameLocks/>
          </p:cNvGraphicFramePr>
          <p:nvPr>
            <p:extLst>
              <p:ext uri="{D42A27DB-BD31-4B8C-83A1-F6EECF244321}">
                <p14:modId xmlns:p14="http://schemas.microsoft.com/office/powerpoint/2010/main" val="1346544996"/>
              </p:ext>
            </p:extLst>
          </p:nvPr>
        </p:nvGraphicFramePr>
        <p:xfrm>
          <a:off x="1835696" y="1268760"/>
          <a:ext cx="5427980" cy="2746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548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a:spLocks noGrp="1"/>
          </p:cNvSpPr>
          <p:nvPr>
            <p:ph type="ctrTitle"/>
          </p:nvPr>
        </p:nvSpPr>
        <p:spPr>
          <a:xfrm>
            <a:off x="899592" y="116632"/>
            <a:ext cx="7117180" cy="484284"/>
          </a:xfrm>
        </p:spPr>
        <p:style>
          <a:lnRef idx="1">
            <a:schemeClr val="accent2"/>
          </a:lnRef>
          <a:fillRef idx="2">
            <a:schemeClr val="accent2"/>
          </a:fillRef>
          <a:effectRef idx="1">
            <a:schemeClr val="accent2"/>
          </a:effectRef>
          <a:fontRef idx="minor">
            <a:schemeClr val="dk1"/>
          </a:fontRef>
        </p:style>
        <p:txBody>
          <a:bodyPr/>
          <a:lstStyle/>
          <a:p>
            <a:pPr algn="ctr"/>
            <a:r>
              <a:rPr lang="es-EC" sz="2000" dirty="0" smtClean="0"/>
              <a:t>SUBESCALAS VERBALES</a:t>
            </a:r>
            <a:endParaRPr lang="es-EC" sz="2000" dirty="0"/>
          </a:p>
        </p:txBody>
      </p:sp>
      <p:sp>
        <p:nvSpPr>
          <p:cNvPr id="7" name="4 Subtítulo"/>
          <p:cNvSpPr>
            <a:spLocks noGrp="1"/>
          </p:cNvSpPr>
          <p:nvPr>
            <p:ph type="subTitle" idx="1"/>
          </p:nvPr>
        </p:nvSpPr>
        <p:spPr>
          <a:xfrm>
            <a:off x="899592" y="692696"/>
            <a:ext cx="3922598" cy="451820"/>
          </a:xfrm>
        </p:spPr>
        <p:style>
          <a:lnRef idx="3">
            <a:schemeClr val="lt1"/>
          </a:lnRef>
          <a:fillRef idx="1">
            <a:schemeClr val="accent6"/>
          </a:fillRef>
          <a:effectRef idx="1">
            <a:schemeClr val="accent6"/>
          </a:effectRef>
          <a:fontRef idx="minor">
            <a:schemeClr val="lt1"/>
          </a:fontRef>
        </p:style>
        <p:txBody>
          <a:bodyPr>
            <a:normAutofit/>
          </a:bodyPr>
          <a:lstStyle/>
          <a:p>
            <a:r>
              <a:rPr lang="es-EC" b="1" dirty="0" smtClean="0">
                <a:solidFill>
                  <a:schemeClr val="tx1"/>
                </a:solidFill>
              </a:rPr>
              <a:t>Subescala Semejanzas</a:t>
            </a:r>
            <a:endParaRPr lang="es-EC" b="1" dirty="0">
              <a:solidFill>
                <a:schemeClr val="tx1"/>
              </a:solidFill>
            </a:endParaRPr>
          </a:p>
        </p:txBody>
      </p:sp>
      <p:sp>
        <p:nvSpPr>
          <p:cNvPr id="9" name="8 CuadroTexto"/>
          <p:cNvSpPr txBox="1"/>
          <p:nvPr/>
        </p:nvSpPr>
        <p:spPr>
          <a:xfrm>
            <a:off x="1115616" y="4509120"/>
            <a:ext cx="6264696" cy="923330"/>
          </a:xfrm>
          <a:prstGeom prst="rect">
            <a:avLst/>
          </a:prstGeom>
          <a:noFill/>
        </p:spPr>
        <p:txBody>
          <a:bodyPr wrap="square" rtlCol="0">
            <a:spAutoFit/>
          </a:bodyPr>
          <a:lstStyle/>
          <a:p>
            <a:pPr algn="ctr"/>
            <a:r>
              <a:rPr lang="es-EC" b="1" dirty="0"/>
              <a:t>C</a:t>
            </a:r>
            <a:r>
              <a:rPr lang="es-EC" b="1" dirty="0" smtClean="0"/>
              <a:t>apacidad para organizar la información en las categorías o conceptos adecuados </a:t>
            </a:r>
          </a:p>
          <a:p>
            <a:pPr algn="ctr"/>
            <a:r>
              <a:rPr lang="es-EC" b="1" dirty="0" smtClean="0"/>
              <a:t>-0,99</a:t>
            </a:r>
            <a:endParaRPr lang="es-EC" b="1" dirty="0"/>
          </a:p>
        </p:txBody>
      </p:sp>
      <p:graphicFrame>
        <p:nvGraphicFramePr>
          <p:cNvPr id="10" name="9 Gráfico"/>
          <p:cNvGraphicFramePr>
            <a:graphicFrameLocks/>
          </p:cNvGraphicFramePr>
          <p:nvPr>
            <p:extLst>
              <p:ext uri="{D42A27DB-BD31-4B8C-83A1-F6EECF244321}">
                <p14:modId xmlns:p14="http://schemas.microsoft.com/office/powerpoint/2010/main" val="1468952262"/>
              </p:ext>
            </p:extLst>
          </p:nvPr>
        </p:nvGraphicFramePr>
        <p:xfrm>
          <a:off x="1331640" y="1268760"/>
          <a:ext cx="5459095" cy="28282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0592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115616" y="332656"/>
            <a:ext cx="7117180" cy="1470025"/>
          </a:xfrm>
        </p:spPr>
        <p:txBody>
          <a:bodyPr/>
          <a:lstStyle/>
          <a:p>
            <a:pPr algn="ctr"/>
            <a:r>
              <a:rPr lang="es-EC" sz="3200" b="1" dirty="0" smtClean="0"/>
              <a:t>Procedimiento de la Investigación</a:t>
            </a:r>
            <a:endParaRPr lang="es-EC" sz="3200" b="1" dirty="0"/>
          </a:p>
        </p:txBody>
      </p:sp>
      <p:graphicFrame>
        <p:nvGraphicFramePr>
          <p:cNvPr id="6" name="5 Diagrama"/>
          <p:cNvGraphicFramePr/>
          <p:nvPr>
            <p:extLst>
              <p:ext uri="{D42A27DB-BD31-4B8C-83A1-F6EECF244321}">
                <p14:modId xmlns:p14="http://schemas.microsoft.com/office/powerpoint/2010/main" val="4235923311"/>
              </p:ext>
            </p:extLst>
          </p:nvPr>
        </p:nvGraphicFramePr>
        <p:xfrm>
          <a:off x="683568" y="1772816"/>
          <a:ext cx="79208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6757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a:spLocks noGrp="1"/>
          </p:cNvSpPr>
          <p:nvPr>
            <p:ph type="ctrTitle"/>
          </p:nvPr>
        </p:nvSpPr>
        <p:spPr>
          <a:xfrm>
            <a:off x="899592" y="116632"/>
            <a:ext cx="7117180" cy="484284"/>
          </a:xfrm>
        </p:spPr>
        <p:style>
          <a:lnRef idx="1">
            <a:schemeClr val="accent2"/>
          </a:lnRef>
          <a:fillRef idx="2">
            <a:schemeClr val="accent2"/>
          </a:fillRef>
          <a:effectRef idx="1">
            <a:schemeClr val="accent2"/>
          </a:effectRef>
          <a:fontRef idx="minor">
            <a:schemeClr val="dk1"/>
          </a:fontRef>
        </p:style>
        <p:txBody>
          <a:bodyPr/>
          <a:lstStyle/>
          <a:p>
            <a:pPr algn="ctr"/>
            <a:r>
              <a:rPr lang="es-EC" sz="2000" dirty="0" smtClean="0"/>
              <a:t>SUBESCALAS VERBALES</a:t>
            </a:r>
            <a:endParaRPr lang="es-EC" sz="2000" dirty="0"/>
          </a:p>
        </p:txBody>
      </p:sp>
      <p:sp>
        <p:nvSpPr>
          <p:cNvPr id="7" name="4 Subtítulo"/>
          <p:cNvSpPr>
            <a:spLocks noGrp="1"/>
          </p:cNvSpPr>
          <p:nvPr>
            <p:ph type="subTitle" idx="1"/>
          </p:nvPr>
        </p:nvSpPr>
        <p:spPr>
          <a:xfrm>
            <a:off x="899592" y="692696"/>
            <a:ext cx="3922598" cy="451820"/>
          </a:xfrm>
        </p:spPr>
        <p:style>
          <a:lnRef idx="3">
            <a:schemeClr val="lt1"/>
          </a:lnRef>
          <a:fillRef idx="1">
            <a:schemeClr val="accent6"/>
          </a:fillRef>
          <a:effectRef idx="1">
            <a:schemeClr val="accent6"/>
          </a:effectRef>
          <a:fontRef idx="minor">
            <a:schemeClr val="lt1"/>
          </a:fontRef>
        </p:style>
        <p:txBody>
          <a:bodyPr>
            <a:normAutofit/>
          </a:bodyPr>
          <a:lstStyle/>
          <a:p>
            <a:r>
              <a:rPr lang="es-EC" b="1" dirty="0" smtClean="0">
                <a:solidFill>
                  <a:schemeClr val="tx1"/>
                </a:solidFill>
              </a:rPr>
              <a:t>Subescala Aritmética</a:t>
            </a:r>
            <a:endParaRPr lang="es-EC" b="1" dirty="0">
              <a:solidFill>
                <a:schemeClr val="tx1"/>
              </a:solidFill>
            </a:endParaRPr>
          </a:p>
        </p:txBody>
      </p:sp>
      <p:sp>
        <p:nvSpPr>
          <p:cNvPr id="9" name="8 CuadroTexto"/>
          <p:cNvSpPr txBox="1"/>
          <p:nvPr/>
        </p:nvSpPr>
        <p:spPr>
          <a:xfrm>
            <a:off x="1475656" y="4298581"/>
            <a:ext cx="6264696" cy="1200329"/>
          </a:xfrm>
          <a:prstGeom prst="rect">
            <a:avLst/>
          </a:prstGeom>
          <a:noFill/>
        </p:spPr>
        <p:txBody>
          <a:bodyPr wrap="square" rtlCol="0">
            <a:spAutoFit/>
          </a:bodyPr>
          <a:lstStyle/>
          <a:p>
            <a:pPr algn="ctr"/>
            <a:r>
              <a:rPr lang="es-EC" b="1" dirty="0"/>
              <a:t>C</a:t>
            </a:r>
            <a:r>
              <a:rPr lang="es-EC" b="1" dirty="0" smtClean="0"/>
              <a:t>apacidad para trabajar con conceptos cuantitativos y aritméticos, atención y concentración</a:t>
            </a:r>
          </a:p>
          <a:p>
            <a:pPr algn="ctr"/>
            <a:r>
              <a:rPr lang="es-EC" b="1" dirty="0" smtClean="0"/>
              <a:t>-1,30  </a:t>
            </a:r>
            <a:endParaRPr lang="es-EC" b="1" dirty="0"/>
          </a:p>
        </p:txBody>
      </p:sp>
      <p:graphicFrame>
        <p:nvGraphicFramePr>
          <p:cNvPr id="10" name="9 Gráfico"/>
          <p:cNvGraphicFramePr>
            <a:graphicFrameLocks/>
          </p:cNvGraphicFramePr>
          <p:nvPr>
            <p:extLst>
              <p:ext uri="{D42A27DB-BD31-4B8C-83A1-F6EECF244321}">
                <p14:modId xmlns:p14="http://schemas.microsoft.com/office/powerpoint/2010/main" val="4147885107"/>
              </p:ext>
            </p:extLst>
          </p:nvPr>
        </p:nvGraphicFramePr>
        <p:xfrm>
          <a:off x="1331640" y="1268760"/>
          <a:ext cx="5459095" cy="28282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5132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a:spLocks noGrp="1"/>
          </p:cNvSpPr>
          <p:nvPr>
            <p:ph type="ctrTitle"/>
          </p:nvPr>
        </p:nvSpPr>
        <p:spPr>
          <a:xfrm>
            <a:off x="899592" y="116632"/>
            <a:ext cx="7117180" cy="484284"/>
          </a:xfrm>
        </p:spPr>
        <p:style>
          <a:lnRef idx="1">
            <a:schemeClr val="accent2"/>
          </a:lnRef>
          <a:fillRef idx="2">
            <a:schemeClr val="accent2"/>
          </a:fillRef>
          <a:effectRef idx="1">
            <a:schemeClr val="accent2"/>
          </a:effectRef>
          <a:fontRef idx="minor">
            <a:schemeClr val="dk1"/>
          </a:fontRef>
        </p:style>
        <p:txBody>
          <a:bodyPr/>
          <a:lstStyle/>
          <a:p>
            <a:pPr algn="ctr"/>
            <a:r>
              <a:rPr lang="es-EC" sz="2000" dirty="0" smtClean="0"/>
              <a:t>SUBESCALAS VERBALES</a:t>
            </a:r>
            <a:endParaRPr lang="es-EC" sz="2000" dirty="0"/>
          </a:p>
        </p:txBody>
      </p:sp>
      <p:sp>
        <p:nvSpPr>
          <p:cNvPr id="7" name="4 Subtítulo"/>
          <p:cNvSpPr>
            <a:spLocks noGrp="1"/>
          </p:cNvSpPr>
          <p:nvPr>
            <p:ph type="subTitle" idx="1"/>
          </p:nvPr>
        </p:nvSpPr>
        <p:spPr>
          <a:xfrm>
            <a:off x="899592" y="692696"/>
            <a:ext cx="3922598" cy="451820"/>
          </a:xfrm>
        </p:spPr>
        <p:style>
          <a:lnRef idx="3">
            <a:schemeClr val="lt1"/>
          </a:lnRef>
          <a:fillRef idx="1">
            <a:schemeClr val="accent6"/>
          </a:fillRef>
          <a:effectRef idx="1">
            <a:schemeClr val="accent6"/>
          </a:effectRef>
          <a:fontRef idx="minor">
            <a:schemeClr val="lt1"/>
          </a:fontRef>
        </p:style>
        <p:txBody>
          <a:bodyPr>
            <a:normAutofit/>
          </a:bodyPr>
          <a:lstStyle/>
          <a:p>
            <a:r>
              <a:rPr lang="es-EC" b="1" dirty="0" smtClean="0">
                <a:solidFill>
                  <a:schemeClr val="tx1"/>
                </a:solidFill>
              </a:rPr>
              <a:t>Subescala Comprensión</a:t>
            </a:r>
            <a:endParaRPr lang="es-EC" b="1" dirty="0">
              <a:solidFill>
                <a:schemeClr val="tx1"/>
              </a:solidFill>
            </a:endParaRPr>
          </a:p>
        </p:txBody>
      </p:sp>
      <p:sp>
        <p:nvSpPr>
          <p:cNvPr id="9" name="8 CuadroTexto"/>
          <p:cNvSpPr txBox="1"/>
          <p:nvPr/>
        </p:nvSpPr>
        <p:spPr>
          <a:xfrm>
            <a:off x="755576" y="4324454"/>
            <a:ext cx="6264696" cy="1477328"/>
          </a:xfrm>
          <a:prstGeom prst="rect">
            <a:avLst/>
          </a:prstGeom>
          <a:noFill/>
        </p:spPr>
        <p:txBody>
          <a:bodyPr wrap="square" rtlCol="0">
            <a:spAutoFit/>
          </a:bodyPr>
          <a:lstStyle/>
          <a:p>
            <a:pPr algn="ctr"/>
            <a:r>
              <a:rPr lang="es-EC" b="1" dirty="0"/>
              <a:t>A</a:t>
            </a:r>
            <a:r>
              <a:rPr lang="es-EC" b="1" dirty="0" smtClean="0"/>
              <a:t>utonomía en la solución de problemas cotidianos , conocimiento de normas convencionales de conducta</a:t>
            </a:r>
          </a:p>
          <a:p>
            <a:pPr algn="ctr"/>
            <a:r>
              <a:rPr lang="es-EC" b="1" dirty="0" smtClean="0"/>
              <a:t>-1,31</a:t>
            </a:r>
          </a:p>
          <a:p>
            <a:endParaRPr lang="es-EC" dirty="0"/>
          </a:p>
        </p:txBody>
      </p:sp>
      <p:graphicFrame>
        <p:nvGraphicFramePr>
          <p:cNvPr id="10" name="9 Gráfico"/>
          <p:cNvGraphicFramePr>
            <a:graphicFrameLocks/>
          </p:cNvGraphicFramePr>
          <p:nvPr>
            <p:extLst>
              <p:ext uri="{D42A27DB-BD31-4B8C-83A1-F6EECF244321}">
                <p14:modId xmlns:p14="http://schemas.microsoft.com/office/powerpoint/2010/main" val="4147885107"/>
              </p:ext>
            </p:extLst>
          </p:nvPr>
        </p:nvGraphicFramePr>
        <p:xfrm>
          <a:off x="1331640" y="1268760"/>
          <a:ext cx="5459095" cy="28282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5132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827584" y="260648"/>
            <a:ext cx="7117180" cy="792088"/>
          </a:xfrm>
        </p:spPr>
        <p:style>
          <a:lnRef idx="1">
            <a:schemeClr val="accent1"/>
          </a:lnRef>
          <a:fillRef idx="2">
            <a:schemeClr val="accent1"/>
          </a:fillRef>
          <a:effectRef idx="1">
            <a:schemeClr val="accent1"/>
          </a:effectRef>
          <a:fontRef idx="minor">
            <a:schemeClr val="dk1"/>
          </a:fontRef>
        </p:style>
        <p:txBody>
          <a:bodyPr/>
          <a:lstStyle/>
          <a:p>
            <a:r>
              <a:rPr lang="es-EC" dirty="0" smtClean="0"/>
              <a:t>FICHA DE OBSERVACIÓN</a:t>
            </a:r>
            <a:endParaRPr lang="es-EC" dirty="0"/>
          </a:p>
        </p:txBody>
      </p:sp>
      <p:sp>
        <p:nvSpPr>
          <p:cNvPr id="6" name="5 Subtítulo"/>
          <p:cNvSpPr>
            <a:spLocks noGrp="1"/>
          </p:cNvSpPr>
          <p:nvPr>
            <p:ph type="subTitle" idx="1"/>
          </p:nvPr>
        </p:nvSpPr>
        <p:spPr>
          <a:xfrm>
            <a:off x="1009442" y="4777380"/>
            <a:ext cx="7117180" cy="595836"/>
          </a:xfrm>
        </p:spPr>
        <p:txBody>
          <a:bodyPr/>
          <a:lstStyle/>
          <a:p>
            <a:pPr algn="ctr"/>
            <a:r>
              <a:rPr lang="es-EC" dirty="0" smtClean="0">
                <a:solidFill>
                  <a:schemeClr val="tx1"/>
                </a:solidFill>
              </a:rPr>
              <a:t>Logran los 10 </a:t>
            </a:r>
            <a:r>
              <a:rPr lang="es-EC" dirty="0" err="1" smtClean="0">
                <a:solidFill>
                  <a:schemeClr val="tx1"/>
                </a:solidFill>
              </a:rPr>
              <a:t>items</a:t>
            </a:r>
            <a:r>
              <a:rPr lang="es-EC" dirty="0" smtClean="0">
                <a:solidFill>
                  <a:schemeClr val="tx1"/>
                </a:solidFill>
              </a:rPr>
              <a:t> de la ficha con éxito.</a:t>
            </a:r>
            <a:endParaRPr lang="es-EC" dirty="0">
              <a:solidFill>
                <a:schemeClr val="tx1"/>
              </a:solidFill>
            </a:endParaRPr>
          </a:p>
        </p:txBody>
      </p:sp>
      <p:graphicFrame>
        <p:nvGraphicFramePr>
          <p:cNvPr id="7" name="6 Gráfico"/>
          <p:cNvGraphicFramePr>
            <a:graphicFrameLocks/>
          </p:cNvGraphicFramePr>
          <p:nvPr>
            <p:extLst>
              <p:ext uri="{D42A27DB-BD31-4B8C-83A1-F6EECF244321}">
                <p14:modId xmlns:p14="http://schemas.microsoft.com/office/powerpoint/2010/main" val="2394596648"/>
              </p:ext>
            </p:extLst>
          </p:nvPr>
        </p:nvGraphicFramePr>
        <p:xfrm>
          <a:off x="971600" y="1196752"/>
          <a:ext cx="6849745" cy="29356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26862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115616" y="548680"/>
            <a:ext cx="7117180" cy="772316"/>
          </a:xfrm>
        </p:spPr>
        <p:style>
          <a:lnRef idx="1">
            <a:schemeClr val="accent1"/>
          </a:lnRef>
          <a:fillRef idx="2">
            <a:schemeClr val="accent1"/>
          </a:fillRef>
          <a:effectRef idx="1">
            <a:schemeClr val="accent1"/>
          </a:effectRef>
          <a:fontRef idx="minor">
            <a:schemeClr val="dk1"/>
          </a:fontRef>
        </p:style>
        <p:txBody>
          <a:bodyPr/>
          <a:lstStyle/>
          <a:p>
            <a:pPr algn="ctr"/>
            <a:r>
              <a:rPr lang="es-EC" dirty="0" smtClean="0"/>
              <a:t>HIPÓTESIS</a:t>
            </a:r>
            <a:endParaRPr lang="es-EC" dirty="0"/>
          </a:p>
        </p:txBody>
      </p:sp>
      <p:sp>
        <p:nvSpPr>
          <p:cNvPr id="5" name="4 Subtítulo"/>
          <p:cNvSpPr>
            <a:spLocks noGrp="1"/>
          </p:cNvSpPr>
          <p:nvPr>
            <p:ph type="subTitle" idx="1"/>
          </p:nvPr>
        </p:nvSpPr>
        <p:spPr>
          <a:xfrm>
            <a:off x="1259632" y="2564904"/>
            <a:ext cx="7117180" cy="1296144"/>
          </a:xfrm>
        </p:spPr>
        <p:txBody>
          <a:bodyPr>
            <a:normAutofit lnSpcReduction="10000"/>
          </a:bodyPr>
          <a:lstStyle/>
          <a:p>
            <a:r>
              <a:rPr lang="es-EC" b="1" dirty="0">
                <a:solidFill>
                  <a:schemeClr val="tx1"/>
                </a:solidFill>
              </a:rPr>
              <a:t>La línea base diagnosticada en el lenguaje y pensamiento en los niños y niñas de 4 a 5 años de edad mejora con la aplicación del mapa mental</a:t>
            </a:r>
          </a:p>
        </p:txBody>
      </p:sp>
    </p:spTree>
    <p:extLst>
      <p:ext uri="{BB962C8B-B14F-4D97-AF65-F5344CB8AC3E}">
        <p14:creationId xmlns:p14="http://schemas.microsoft.com/office/powerpoint/2010/main" val="3930883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971600" y="332656"/>
            <a:ext cx="7117180" cy="700308"/>
          </a:xfrm>
        </p:spPr>
        <p:style>
          <a:lnRef idx="1">
            <a:schemeClr val="accent1"/>
          </a:lnRef>
          <a:fillRef idx="2">
            <a:schemeClr val="accent1"/>
          </a:fillRef>
          <a:effectRef idx="1">
            <a:schemeClr val="accent1"/>
          </a:effectRef>
          <a:fontRef idx="minor">
            <a:schemeClr val="dk1"/>
          </a:fontRef>
        </p:style>
        <p:txBody>
          <a:bodyPr/>
          <a:lstStyle/>
          <a:p>
            <a:r>
              <a:rPr lang="es-EC" sz="2800" dirty="0" smtClean="0"/>
              <a:t>COMPROBACIÓN DE LA HIPÓTESIS</a:t>
            </a:r>
            <a:endParaRPr lang="es-EC" sz="2800" dirty="0"/>
          </a:p>
        </p:txBody>
      </p:sp>
      <p:graphicFrame>
        <p:nvGraphicFramePr>
          <p:cNvPr id="6" name="5 Tabla"/>
          <p:cNvGraphicFramePr>
            <a:graphicFrameLocks noGrp="1"/>
          </p:cNvGraphicFramePr>
          <p:nvPr>
            <p:extLst>
              <p:ext uri="{D42A27DB-BD31-4B8C-83A1-F6EECF244321}">
                <p14:modId xmlns:p14="http://schemas.microsoft.com/office/powerpoint/2010/main" val="1535428194"/>
              </p:ext>
            </p:extLst>
          </p:nvPr>
        </p:nvGraphicFramePr>
        <p:xfrm>
          <a:off x="755576" y="1196752"/>
          <a:ext cx="7704855" cy="1760220"/>
        </p:xfrm>
        <a:graphic>
          <a:graphicData uri="http://schemas.openxmlformats.org/drawingml/2006/table">
            <a:tbl>
              <a:tblPr firstRow="1" firstCol="1" bandRow="1">
                <a:tableStyleId>{5C22544A-7EE6-4342-B048-85BDC9FD1C3A}</a:tableStyleId>
              </a:tblPr>
              <a:tblGrid>
                <a:gridCol w="867879"/>
                <a:gridCol w="1344406"/>
                <a:gridCol w="1128729"/>
                <a:gridCol w="1083556"/>
                <a:gridCol w="1220571"/>
                <a:gridCol w="1220571"/>
                <a:gridCol w="839143"/>
              </a:tblGrid>
              <a:tr h="190500">
                <a:tc>
                  <a:txBody>
                    <a:bodyPr/>
                    <a:lstStyle/>
                    <a:p>
                      <a:pPr>
                        <a:lnSpc>
                          <a:spcPct val="150000"/>
                        </a:lnSpc>
                        <a:spcAft>
                          <a:spcPts val="0"/>
                        </a:spcAft>
                      </a:pPr>
                      <a:r>
                        <a:rPr lang="es-EC" sz="1100" dirty="0">
                          <a:effectLst/>
                        </a:rPr>
                        <a:t>Pruebas </a:t>
                      </a:r>
                    </a:p>
                    <a:p>
                      <a:pPr>
                        <a:lnSpc>
                          <a:spcPct val="150000"/>
                        </a:lnSpc>
                        <a:spcAft>
                          <a:spcPts val="0"/>
                        </a:spcAft>
                      </a:pPr>
                      <a:r>
                        <a:rPr lang="es-EC" sz="1100" dirty="0">
                          <a:effectLst/>
                        </a:rPr>
                        <a:t>verbales</a:t>
                      </a:r>
                      <a:endParaRPr lang="es-EC" sz="1100" dirty="0">
                        <a:effectLst/>
                        <a:latin typeface="Calibri"/>
                        <a:ea typeface="Calibri"/>
                        <a:cs typeface="Times New Roman"/>
                      </a:endParaRPr>
                    </a:p>
                  </a:txBody>
                  <a:tcPr marL="44450" marR="44450" marT="0" marB="0" anchor="b">
                    <a:solidFill>
                      <a:schemeClr val="accent2">
                        <a:lumMod val="75000"/>
                      </a:schemeClr>
                    </a:solidFill>
                  </a:tcPr>
                </a:tc>
                <a:tc>
                  <a:txBody>
                    <a:bodyPr/>
                    <a:lstStyle/>
                    <a:p>
                      <a:pPr algn="ctr">
                        <a:lnSpc>
                          <a:spcPct val="150000"/>
                        </a:lnSpc>
                        <a:spcAft>
                          <a:spcPts val="0"/>
                        </a:spcAft>
                      </a:pPr>
                      <a:r>
                        <a:rPr lang="es-EC" sz="1100">
                          <a:effectLst/>
                        </a:rPr>
                        <a:t>Información</a:t>
                      </a:r>
                      <a:endParaRPr lang="es-EC" sz="1100">
                        <a:effectLst/>
                        <a:latin typeface="Calibri"/>
                        <a:ea typeface="Calibri"/>
                        <a:cs typeface="Times New Roman"/>
                      </a:endParaRPr>
                    </a:p>
                  </a:txBody>
                  <a:tcPr marL="44450" marR="44450" marT="0" marB="0" anchor="b">
                    <a:solidFill>
                      <a:schemeClr val="accent2">
                        <a:lumMod val="75000"/>
                      </a:schemeClr>
                    </a:solidFill>
                  </a:tcPr>
                </a:tc>
                <a:tc>
                  <a:txBody>
                    <a:bodyPr/>
                    <a:lstStyle/>
                    <a:p>
                      <a:pPr algn="ctr">
                        <a:lnSpc>
                          <a:spcPct val="150000"/>
                        </a:lnSpc>
                        <a:spcAft>
                          <a:spcPts val="0"/>
                        </a:spcAft>
                      </a:pPr>
                      <a:r>
                        <a:rPr lang="es-EC" sz="1100">
                          <a:effectLst/>
                        </a:rPr>
                        <a:t>Vocabulario</a:t>
                      </a:r>
                      <a:endParaRPr lang="es-EC" sz="1100">
                        <a:effectLst/>
                        <a:latin typeface="Calibri"/>
                        <a:ea typeface="Calibri"/>
                        <a:cs typeface="Times New Roman"/>
                      </a:endParaRPr>
                    </a:p>
                  </a:txBody>
                  <a:tcPr marL="44450" marR="44450" marT="0" marB="0" anchor="b">
                    <a:solidFill>
                      <a:schemeClr val="accent2">
                        <a:lumMod val="75000"/>
                      </a:schemeClr>
                    </a:solidFill>
                  </a:tcPr>
                </a:tc>
                <a:tc>
                  <a:txBody>
                    <a:bodyPr/>
                    <a:lstStyle/>
                    <a:p>
                      <a:pPr>
                        <a:lnSpc>
                          <a:spcPct val="150000"/>
                        </a:lnSpc>
                        <a:spcAft>
                          <a:spcPts val="0"/>
                        </a:spcAft>
                      </a:pPr>
                      <a:r>
                        <a:rPr lang="es-EC" sz="1100">
                          <a:effectLst/>
                        </a:rPr>
                        <a:t>Aritmética</a:t>
                      </a:r>
                      <a:endParaRPr lang="es-EC" sz="1100">
                        <a:effectLst/>
                        <a:latin typeface="Calibri"/>
                        <a:ea typeface="Calibri"/>
                        <a:cs typeface="Times New Roman"/>
                      </a:endParaRPr>
                    </a:p>
                  </a:txBody>
                  <a:tcPr marL="44450" marR="44450" marT="0" marB="0" anchor="b">
                    <a:solidFill>
                      <a:schemeClr val="accent2">
                        <a:lumMod val="75000"/>
                      </a:schemeClr>
                    </a:solidFill>
                  </a:tcPr>
                </a:tc>
                <a:tc>
                  <a:txBody>
                    <a:bodyPr/>
                    <a:lstStyle/>
                    <a:p>
                      <a:pPr algn="ctr">
                        <a:lnSpc>
                          <a:spcPct val="150000"/>
                        </a:lnSpc>
                        <a:spcAft>
                          <a:spcPts val="0"/>
                        </a:spcAft>
                      </a:pPr>
                      <a:r>
                        <a:rPr lang="es-EC" sz="1100" dirty="0">
                          <a:effectLst/>
                        </a:rPr>
                        <a:t>Semejanzas</a:t>
                      </a:r>
                      <a:endParaRPr lang="es-EC" sz="1100" dirty="0">
                        <a:effectLst/>
                        <a:latin typeface="Calibri"/>
                        <a:ea typeface="Calibri"/>
                        <a:cs typeface="Times New Roman"/>
                      </a:endParaRPr>
                    </a:p>
                  </a:txBody>
                  <a:tcPr marL="44450" marR="44450" marT="0" marB="0" anchor="b">
                    <a:solidFill>
                      <a:schemeClr val="accent2">
                        <a:lumMod val="75000"/>
                      </a:schemeClr>
                    </a:solidFill>
                  </a:tcPr>
                </a:tc>
                <a:tc>
                  <a:txBody>
                    <a:bodyPr/>
                    <a:lstStyle/>
                    <a:p>
                      <a:pPr>
                        <a:lnSpc>
                          <a:spcPct val="150000"/>
                        </a:lnSpc>
                        <a:spcAft>
                          <a:spcPts val="0"/>
                        </a:spcAft>
                      </a:pPr>
                      <a:r>
                        <a:rPr lang="es-EC" sz="1100">
                          <a:effectLst/>
                        </a:rPr>
                        <a:t>Comprensión</a:t>
                      </a:r>
                      <a:endParaRPr lang="es-EC" sz="1100">
                        <a:effectLst/>
                        <a:latin typeface="Calibri"/>
                        <a:ea typeface="Calibri"/>
                        <a:cs typeface="Times New Roman"/>
                      </a:endParaRPr>
                    </a:p>
                  </a:txBody>
                  <a:tcPr marL="44450" marR="44450" marT="0" marB="0" anchor="b">
                    <a:solidFill>
                      <a:schemeClr val="accent2">
                        <a:lumMod val="75000"/>
                      </a:schemeClr>
                    </a:solidFill>
                  </a:tcPr>
                </a:tc>
                <a:tc>
                  <a:txBody>
                    <a:bodyPr/>
                    <a:lstStyle/>
                    <a:p>
                      <a:pPr>
                        <a:lnSpc>
                          <a:spcPct val="150000"/>
                        </a:lnSpc>
                        <a:spcAft>
                          <a:spcPts val="0"/>
                        </a:spcAft>
                      </a:pPr>
                      <a:r>
                        <a:rPr lang="es-EC" sz="1100" dirty="0">
                          <a:effectLst/>
                        </a:rPr>
                        <a:t>TOTAL</a:t>
                      </a:r>
                      <a:endParaRPr lang="es-EC" sz="1100" dirty="0">
                        <a:effectLst/>
                        <a:latin typeface="Calibri"/>
                        <a:ea typeface="Calibri"/>
                        <a:cs typeface="Times New Roman"/>
                      </a:endParaRPr>
                    </a:p>
                  </a:txBody>
                  <a:tcPr marL="44450" marR="44450" marT="0" marB="0" anchor="b">
                    <a:solidFill>
                      <a:schemeClr val="accent2">
                        <a:lumMod val="75000"/>
                      </a:schemeClr>
                    </a:solidFill>
                  </a:tcPr>
                </a:tc>
              </a:tr>
              <a:tr h="190500">
                <a:tc>
                  <a:txBody>
                    <a:bodyPr/>
                    <a:lstStyle/>
                    <a:p>
                      <a:pPr>
                        <a:lnSpc>
                          <a:spcPct val="150000"/>
                        </a:lnSpc>
                        <a:spcAft>
                          <a:spcPts val="0"/>
                        </a:spcAft>
                      </a:pPr>
                      <a:r>
                        <a:rPr lang="es-EC" sz="1100">
                          <a:effectLst/>
                        </a:rPr>
                        <a:t>R= 2,12</a:t>
                      </a:r>
                      <a:endParaRPr lang="es-EC"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100" dirty="0">
                          <a:effectLst/>
                        </a:rPr>
                        <a:t>-2,11</a:t>
                      </a:r>
                      <a:endParaRPr lang="es-EC" sz="1100" dirty="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100" dirty="0">
                          <a:effectLst/>
                        </a:rPr>
                        <a:t>-1,35</a:t>
                      </a:r>
                      <a:endParaRPr lang="es-EC" sz="1100" dirty="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C" sz="1100" dirty="0">
                          <a:effectLst/>
                        </a:rPr>
                        <a:t>-1,30</a:t>
                      </a:r>
                      <a:endParaRPr lang="es-EC" sz="1100" dirty="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100" dirty="0">
                          <a:effectLst/>
                        </a:rPr>
                        <a:t>-0,99</a:t>
                      </a:r>
                      <a:endParaRPr lang="es-EC" sz="1100" dirty="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100" dirty="0">
                          <a:effectLst/>
                        </a:rPr>
                        <a:t>-1,31</a:t>
                      </a:r>
                      <a:endParaRPr lang="es-EC" sz="1100" dirty="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C" sz="1100" dirty="0">
                          <a:effectLst/>
                        </a:rPr>
                        <a:t>-3,97</a:t>
                      </a:r>
                      <a:endParaRPr lang="es-EC" sz="1100" dirty="0">
                        <a:effectLst/>
                        <a:latin typeface="Calibri"/>
                        <a:ea typeface="Calibri"/>
                        <a:cs typeface="Times New Roman"/>
                      </a:endParaRPr>
                    </a:p>
                  </a:txBody>
                  <a:tcPr marL="44450" marR="44450" marT="0" marB="0" anchor="b"/>
                </a:tc>
              </a:tr>
              <a:tr h="190500">
                <a:tc>
                  <a:txBody>
                    <a:bodyPr/>
                    <a:lstStyle/>
                    <a:p>
                      <a:pPr>
                        <a:lnSpc>
                          <a:spcPct val="150000"/>
                        </a:lnSpc>
                        <a:spcAft>
                          <a:spcPts val="0"/>
                        </a:spcAft>
                      </a:pPr>
                      <a:r>
                        <a:rPr lang="es-EC" sz="1100" b="1" dirty="0">
                          <a:effectLst/>
                        </a:rPr>
                        <a:t>Pruebas de ejecución</a:t>
                      </a:r>
                      <a:endParaRPr lang="es-EC" sz="1100" b="1" dirty="0">
                        <a:effectLst/>
                        <a:latin typeface="Calibri"/>
                        <a:ea typeface="Calibri"/>
                        <a:cs typeface="Times New Roman"/>
                      </a:endParaRPr>
                    </a:p>
                  </a:txBody>
                  <a:tcPr marL="44450" marR="44450" marT="0" marB="0" anchor="b">
                    <a:solidFill>
                      <a:schemeClr val="accent2">
                        <a:lumMod val="75000"/>
                      </a:schemeClr>
                    </a:solidFill>
                  </a:tcPr>
                </a:tc>
                <a:tc>
                  <a:txBody>
                    <a:bodyPr/>
                    <a:lstStyle/>
                    <a:p>
                      <a:pPr>
                        <a:lnSpc>
                          <a:spcPct val="150000"/>
                        </a:lnSpc>
                        <a:spcAft>
                          <a:spcPts val="0"/>
                        </a:spcAft>
                      </a:pPr>
                      <a:r>
                        <a:rPr lang="es-EC" sz="1100" b="1" dirty="0">
                          <a:effectLst/>
                        </a:rPr>
                        <a:t>Casa de </a:t>
                      </a:r>
                    </a:p>
                    <a:p>
                      <a:pPr>
                        <a:lnSpc>
                          <a:spcPct val="150000"/>
                        </a:lnSpc>
                        <a:spcAft>
                          <a:spcPts val="0"/>
                        </a:spcAft>
                      </a:pPr>
                      <a:r>
                        <a:rPr lang="es-EC" sz="1100" b="1" dirty="0">
                          <a:effectLst/>
                        </a:rPr>
                        <a:t>animales</a:t>
                      </a:r>
                      <a:endParaRPr lang="es-EC" sz="1100" b="1" dirty="0">
                        <a:effectLst/>
                        <a:latin typeface="Calibri"/>
                        <a:ea typeface="Calibri"/>
                        <a:cs typeface="Times New Roman"/>
                      </a:endParaRPr>
                    </a:p>
                  </a:txBody>
                  <a:tcPr marL="44450" marR="44450" marT="0" marB="0" anchor="b">
                    <a:solidFill>
                      <a:schemeClr val="accent2">
                        <a:lumMod val="75000"/>
                      </a:schemeClr>
                    </a:solidFill>
                  </a:tcPr>
                </a:tc>
                <a:tc>
                  <a:txBody>
                    <a:bodyPr/>
                    <a:lstStyle/>
                    <a:p>
                      <a:pPr>
                        <a:lnSpc>
                          <a:spcPct val="150000"/>
                        </a:lnSpc>
                        <a:spcAft>
                          <a:spcPts val="0"/>
                        </a:spcAft>
                      </a:pPr>
                      <a:r>
                        <a:rPr lang="es-EC" sz="1100" b="1" dirty="0">
                          <a:effectLst/>
                        </a:rPr>
                        <a:t>Figuras</a:t>
                      </a:r>
                    </a:p>
                    <a:p>
                      <a:pPr>
                        <a:lnSpc>
                          <a:spcPct val="150000"/>
                        </a:lnSpc>
                        <a:spcAft>
                          <a:spcPts val="0"/>
                        </a:spcAft>
                      </a:pPr>
                      <a:r>
                        <a:rPr lang="es-EC" sz="1100" b="1" dirty="0">
                          <a:effectLst/>
                        </a:rPr>
                        <a:t> incompletas</a:t>
                      </a:r>
                      <a:endParaRPr lang="es-EC" sz="1100" b="1" dirty="0">
                        <a:effectLst/>
                        <a:latin typeface="Calibri"/>
                        <a:ea typeface="Calibri"/>
                        <a:cs typeface="Times New Roman"/>
                      </a:endParaRPr>
                    </a:p>
                  </a:txBody>
                  <a:tcPr marL="44450" marR="44450" marT="0" marB="0" anchor="b">
                    <a:solidFill>
                      <a:schemeClr val="accent2">
                        <a:lumMod val="75000"/>
                      </a:schemeClr>
                    </a:solidFill>
                  </a:tcPr>
                </a:tc>
                <a:tc>
                  <a:txBody>
                    <a:bodyPr/>
                    <a:lstStyle/>
                    <a:p>
                      <a:pPr>
                        <a:lnSpc>
                          <a:spcPct val="150000"/>
                        </a:lnSpc>
                        <a:spcAft>
                          <a:spcPts val="0"/>
                        </a:spcAft>
                      </a:pPr>
                      <a:r>
                        <a:rPr lang="es-EC" sz="1100" b="1" dirty="0">
                          <a:effectLst/>
                        </a:rPr>
                        <a:t>Laberintos</a:t>
                      </a:r>
                      <a:endParaRPr lang="es-EC" sz="1100" b="1" dirty="0">
                        <a:effectLst/>
                        <a:latin typeface="Calibri"/>
                        <a:ea typeface="Calibri"/>
                        <a:cs typeface="Times New Roman"/>
                      </a:endParaRPr>
                    </a:p>
                  </a:txBody>
                  <a:tcPr marL="44450" marR="44450" marT="0" marB="0" anchor="b">
                    <a:solidFill>
                      <a:schemeClr val="accent2">
                        <a:lumMod val="75000"/>
                      </a:schemeClr>
                    </a:solidFill>
                  </a:tcPr>
                </a:tc>
                <a:tc>
                  <a:txBody>
                    <a:bodyPr/>
                    <a:lstStyle/>
                    <a:p>
                      <a:pPr>
                        <a:lnSpc>
                          <a:spcPct val="150000"/>
                        </a:lnSpc>
                        <a:spcAft>
                          <a:spcPts val="0"/>
                        </a:spcAft>
                      </a:pPr>
                      <a:r>
                        <a:rPr lang="es-EC" sz="1100" b="1" dirty="0">
                          <a:effectLst/>
                        </a:rPr>
                        <a:t>Diseños Geométricos</a:t>
                      </a:r>
                      <a:endParaRPr lang="es-EC" sz="1100" b="1" dirty="0">
                        <a:effectLst/>
                        <a:latin typeface="Calibri"/>
                        <a:ea typeface="Calibri"/>
                        <a:cs typeface="Times New Roman"/>
                      </a:endParaRPr>
                    </a:p>
                  </a:txBody>
                  <a:tcPr marL="44450" marR="44450" marT="0" marB="0" anchor="b">
                    <a:solidFill>
                      <a:schemeClr val="accent2">
                        <a:lumMod val="75000"/>
                      </a:schemeClr>
                    </a:solidFill>
                  </a:tcPr>
                </a:tc>
                <a:tc>
                  <a:txBody>
                    <a:bodyPr/>
                    <a:lstStyle/>
                    <a:p>
                      <a:pPr>
                        <a:lnSpc>
                          <a:spcPct val="150000"/>
                        </a:lnSpc>
                        <a:spcAft>
                          <a:spcPts val="0"/>
                        </a:spcAft>
                      </a:pPr>
                      <a:r>
                        <a:rPr lang="es-EC" sz="1100" b="1" dirty="0">
                          <a:effectLst/>
                        </a:rPr>
                        <a:t>Diseño con prismas</a:t>
                      </a:r>
                      <a:endParaRPr lang="es-EC" sz="1100" b="1" dirty="0">
                        <a:effectLst/>
                        <a:latin typeface="Calibri"/>
                        <a:ea typeface="Calibri"/>
                        <a:cs typeface="Times New Roman"/>
                      </a:endParaRPr>
                    </a:p>
                  </a:txBody>
                  <a:tcPr marL="44450" marR="44450" marT="0" marB="0" anchor="b">
                    <a:solidFill>
                      <a:schemeClr val="accent2">
                        <a:lumMod val="75000"/>
                      </a:schemeClr>
                    </a:solidFill>
                  </a:tcPr>
                </a:tc>
                <a:tc>
                  <a:txBody>
                    <a:bodyPr/>
                    <a:lstStyle/>
                    <a:p>
                      <a:pPr>
                        <a:lnSpc>
                          <a:spcPct val="150000"/>
                        </a:lnSpc>
                        <a:spcAft>
                          <a:spcPts val="0"/>
                        </a:spcAft>
                      </a:pPr>
                      <a:r>
                        <a:rPr lang="es-EC" sz="1100" b="1" dirty="0">
                          <a:effectLst/>
                        </a:rPr>
                        <a:t>TOTAL</a:t>
                      </a:r>
                      <a:endParaRPr lang="es-EC" sz="1100" b="1" dirty="0">
                        <a:effectLst/>
                        <a:latin typeface="Calibri"/>
                        <a:ea typeface="Calibri"/>
                        <a:cs typeface="Times New Roman"/>
                      </a:endParaRPr>
                    </a:p>
                  </a:txBody>
                  <a:tcPr marL="44450" marR="44450" marT="0" marB="0" anchor="b">
                    <a:solidFill>
                      <a:schemeClr val="accent2">
                        <a:lumMod val="75000"/>
                      </a:schemeClr>
                    </a:solidFill>
                  </a:tcPr>
                </a:tc>
              </a:tr>
              <a:tr h="200025">
                <a:tc>
                  <a:txBody>
                    <a:bodyPr/>
                    <a:lstStyle/>
                    <a:p>
                      <a:pPr>
                        <a:lnSpc>
                          <a:spcPct val="150000"/>
                        </a:lnSpc>
                        <a:spcAft>
                          <a:spcPts val="0"/>
                        </a:spcAft>
                      </a:pPr>
                      <a:r>
                        <a:rPr lang="es-EC" sz="1100">
                          <a:effectLst/>
                        </a:rPr>
                        <a:t>R= 2,12</a:t>
                      </a:r>
                      <a:endParaRPr lang="es-EC"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100">
                          <a:effectLst/>
                        </a:rPr>
                        <a:t>-0,39</a:t>
                      </a:r>
                      <a:endParaRPr lang="es-EC"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100">
                          <a:effectLst/>
                        </a:rPr>
                        <a:t>-1,71</a:t>
                      </a:r>
                      <a:endParaRPr lang="es-EC" sz="11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C" sz="1100">
                          <a:effectLst/>
                        </a:rPr>
                        <a:t>-1,51</a:t>
                      </a:r>
                      <a:endParaRPr lang="es-EC"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100">
                          <a:effectLst/>
                        </a:rPr>
                        <a:t>-2,97</a:t>
                      </a:r>
                      <a:endParaRPr lang="es-EC"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1100">
                          <a:effectLst/>
                        </a:rPr>
                        <a:t>-1,49</a:t>
                      </a:r>
                      <a:endParaRPr lang="es-EC" sz="11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C" sz="1100" dirty="0">
                          <a:effectLst/>
                        </a:rPr>
                        <a:t>-5,49</a:t>
                      </a:r>
                      <a:endParaRPr lang="es-EC" sz="1100" dirty="0">
                        <a:effectLst/>
                        <a:latin typeface="Calibri"/>
                        <a:ea typeface="Calibri"/>
                        <a:cs typeface="Times New Roman"/>
                      </a:endParaRPr>
                    </a:p>
                  </a:txBody>
                  <a:tcPr marL="44450" marR="44450" marT="0" marB="0" anchor="b"/>
                </a:tc>
              </a:tr>
            </a:tbl>
          </a:graphicData>
        </a:graphic>
      </p:graphicFrame>
      <p:sp>
        <p:nvSpPr>
          <p:cNvPr id="7" name="6 CuadroTexto"/>
          <p:cNvSpPr txBox="1"/>
          <p:nvPr/>
        </p:nvSpPr>
        <p:spPr>
          <a:xfrm>
            <a:off x="755576" y="3717032"/>
            <a:ext cx="7272808" cy="1754326"/>
          </a:xfrm>
          <a:prstGeom prst="rect">
            <a:avLst/>
          </a:prstGeom>
          <a:noFill/>
        </p:spPr>
        <p:txBody>
          <a:bodyPr wrap="square" rtlCol="0">
            <a:spAutoFit/>
          </a:bodyPr>
          <a:lstStyle/>
          <a:p>
            <a:pPr algn="ctr"/>
            <a:r>
              <a:rPr lang="es-EC" b="1" dirty="0" smtClean="0"/>
              <a:t>Interpretación.- </a:t>
            </a:r>
            <a:r>
              <a:rPr lang="es-EC" dirty="0"/>
              <a:t>H</a:t>
            </a:r>
            <a:r>
              <a:rPr lang="es-EC" dirty="0" smtClean="0"/>
              <a:t>ubo una variación notable en términos estadísticos  tanto en el lenguaje como en el pensamiento posterior a la aplicación de los mapas mentales lo que comprueba la hipótesis, que la técnica mapa mental mejora tanto el lenguaje como el pensamiento de los niños y niñas de 4 a 5 años de la Unidad Giordano Bruno</a:t>
            </a:r>
            <a:endParaRPr lang="es-EC" dirty="0"/>
          </a:p>
        </p:txBody>
      </p:sp>
    </p:spTree>
    <p:extLst>
      <p:ext uri="{BB962C8B-B14F-4D97-AF65-F5344CB8AC3E}">
        <p14:creationId xmlns:p14="http://schemas.microsoft.com/office/powerpoint/2010/main" val="11176567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843808" y="3573016"/>
            <a:ext cx="5677020" cy="2592288"/>
          </a:xfrm>
        </p:spPr>
        <p:style>
          <a:lnRef idx="1">
            <a:schemeClr val="accent1"/>
          </a:lnRef>
          <a:fillRef idx="2">
            <a:schemeClr val="accent1"/>
          </a:fillRef>
          <a:effectRef idx="1">
            <a:schemeClr val="accent1"/>
          </a:effectRef>
          <a:fontRef idx="minor">
            <a:schemeClr val="dk1"/>
          </a:fontRef>
        </p:style>
        <p:txBody>
          <a:bodyPr/>
          <a:lstStyle/>
          <a:p>
            <a:pPr algn="ctr"/>
            <a:r>
              <a:rPr lang="es-EC" sz="5400" dirty="0" smtClean="0"/>
              <a:t>  CAPÍTULO </a:t>
            </a:r>
            <a:r>
              <a:rPr lang="es-EC" sz="5400" dirty="0"/>
              <a:t>V</a:t>
            </a:r>
            <a:r>
              <a:rPr lang="es-EC" sz="5400" dirty="0" smtClean="0"/>
              <a:t/>
            </a:r>
            <a:br>
              <a:rPr lang="es-EC" sz="5400" dirty="0" smtClean="0"/>
            </a:br>
            <a:r>
              <a:rPr lang="es-EC" sz="5400" dirty="0" smtClean="0"/>
              <a:t/>
            </a:r>
            <a:br>
              <a:rPr lang="es-EC" sz="5400" dirty="0" smtClean="0"/>
            </a:br>
            <a:r>
              <a:rPr lang="es-EC" dirty="0" smtClean="0"/>
              <a:t/>
            </a:r>
            <a:br>
              <a:rPr lang="es-EC" dirty="0" smtClean="0"/>
            </a:br>
            <a:r>
              <a:rPr lang="es-EC" dirty="0" smtClean="0"/>
              <a:t>CONCLUSIONES Y RECOMENDACIONES</a:t>
            </a:r>
            <a:br>
              <a:rPr lang="es-EC" dirty="0" smtClean="0"/>
            </a:br>
            <a:endParaRPr lang="es-EC" dirty="0"/>
          </a:p>
        </p:txBody>
      </p:sp>
      <p:pic>
        <p:nvPicPr>
          <p:cNvPr id="6" name="1 Imagen" descr="C:\Documents and Settings\mpalacios\Escritorio\LOGOTIPOS UNIVERSIDADa\LOGO PRINCIP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76250"/>
            <a:ext cx="3311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082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404664"/>
            <a:ext cx="7117180" cy="844324"/>
          </a:xfrm>
        </p:spPr>
        <p:style>
          <a:lnRef idx="1">
            <a:schemeClr val="accent1"/>
          </a:lnRef>
          <a:fillRef idx="2">
            <a:schemeClr val="accent1"/>
          </a:fillRef>
          <a:effectRef idx="1">
            <a:schemeClr val="accent1"/>
          </a:effectRef>
          <a:fontRef idx="minor">
            <a:schemeClr val="dk1"/>
          </a:fontRef>
        </p:style>
        <p:txBody>
          <a:bodyPr/>
          <a:lstStyle/>
          <a:p>
            <a:r>
              <a:rPr lang="es-EC" dirty="0" smtClean="0"/>
              <a:t>CONCLUSIONES</a:t>
            </a:r>
            <a:endParaRPr lang="es-EC" dirty="0"/>
          </a:p>
        </p:txBody>
      </p:sp>
      <p:sp>
        <p:nvSpPr>
          <p:cNvPr id="3" name="2 Subtítulo"/>
          <p:cNvSpPr>
            <a:spLocks noGrp="1"/>
          </p:cNvSpPr>
          <p:nvPr>
            <p:ph type="subTitle" idx="1"/>
          </p:nvPr>
        </p:nvSpPr>
        <p:spPr>
          <a:xfrm>
            <a:off x="1009442" y="1340768"/>
            <a:ext cx="7117180" cy="5184576"/>
          </a:xfrm>
        </p:spPr>
        <p:txBody>
          <a:bodyPr>
            <a:noAutofit/>
          </a:bodyPr>
          <a:lstStyle/>
          <a:p>
            <a:pPr marL="171450" lvl="0" indent="-171450" algn="just">
              <a:buFont typeface="Arial" pitchFamily="34" charset="0"/>
              <a:buChar char="•"/>
            </a:pPr>
            <a:r>
              <a:rPr lang="es-EC" sz="1600" dirty="0" smtClean="0">
                <a:solidFill>
                  <a:schemeClr val="tx1"/>
                </a:solidFill>
              </a:rPr>
              <a:t>Relación al lenguaje se mejora </a:t>
            </a:r>
            <a:r>
              <a:rPr lang="es-EC" sz="1600" b="1" dirty="0" smtClean="0">
                <a:solidFill>
                  <a:schemeClr val="tx1"/>
                </a:solidFill>
              </a:rPr>
              <a:t>habilidades </a:t>
            </a:r>
            <a:r>
              <a:rPr lang="es-EC" sz="1600" b="1" dirty="0">
                <a:solidFill>
                  <a:schemeClr val="tx1"/>
                </a:solidFill>
              </a:rPr>
              <a:t>verbales </a:t>
            </a:r>
            <a:r>
              <a:rPr lang="es-EC" sz="1600" dirty="0">
                <a:solidFill>
                  <a:schemeClr val="tx1"/>
                </a:solidFill>
              </a:rPr>
              <a:t>tales como la </a:t>
            </a:r>
            <a:r>
              <a:rPr lang="es-EC" sz="1600" b="1" dirty="0">
                <a:solidFill>
                  <a:schemeClr val="tx1"/>
                </a:solidFill>
              </a:rPr>
              <a:t>formación de conceptos </a:t>
            </a:r>
            <a:r>
              <a:rPr lang="es-EC" sz="1600" dirty="0">
                <a:solidFill>
                  <a:schemeClr val="tx1"/>
                </a:solidFill>
              </a:rPr>
              <a:t>verbales, la </a:t>
            </a:r>
            <a:r>
              <a:rPr lang="es-EC" sz="1600" b="1" dirty="0">
                <a:solidFill>
                  <a:schemeClr val="tx1"/>
                </a:solidFill>
              </a:rPr>
              <a:t>comprensión de palabras del entorno</a:t>
            </a:r>
            <a:r>
              <a:rPr lang="es-EC" sz="1600" dirty="0">
                <a:solidFill>
                  <a:schemeClr val="tx1"/>
                </a:solidFill>
              </a:rPr>
              <a:t>, la </a:t>
            </a:r>
            <a:r>
              <a:rPr lang="es-EC" sz="1600" b="1" dirty="0">
                <a:solidFill>
                  <a:schemeClr val="tx1"/>
                </a:solidFill>
              </a:rPr>
              <a:t>organización de conceptos verbales y la expresión oral </a:t>
            </a:r>
            <a:endParaRPr lang="es-EC" sz="1600" b="1" dirty="0" smtClean="0">
              <a:solidFill>
                <a:schemeClr val="tx1"/>
              </a:solidFill>
            </a:endParaRPr>
          </a:p>
          <a:p>
            <a:pPr marL="171450" lvl="0" indent="-171450" algn="just">
              <a:buFont typeface="Arial" pitchFamily="34" charset="0"/>
              <a:buChar char="•"/>
            </a:pPr>
            <a:endParaRPr lang="es-EC" sz="1600" b="1" dirty="0">
              <a:solidFill>
                <a:schemeClr val="tx1"/>
              </a:solidFill>
            </a:endParaRPr>
          </a:p>
          <a:p>
            <a:pPr marL="171450" lvl="0" indent="-171450" algn="just">
              <a:buFont typeface="Arial" pitchFamily="34" charset="0"/>
              <a:buChar char="•"/>
            </a:pPr>
            <a:r>
              <a:rPr lang="es-EC" sz="1600" dirty="0">
                <a:solidFill>
                  <a:schemeClr val="tx1"/>
                </a:solidFill>
              </a:rPr>
              <a:t>Los mapas mentales </a:t>
            </a:r>
            <a:r>
              <a:rPr lang="es-EC" sz="1600" dirty="0" smtClean="0">
                <a:solidFill>
                  <a:schemeClr val="tx1"/>
                </a:solidFill>
              </a:rPr>
              <a:t>mejoraron áreas pensamiento como</a:t>
            </a:r>
            <a:r>
              <a:rPr lang="es-EC" sz="1600" dirty="0">
                <a:solidFill>
                  <a:schemeClr val="tx1"/>
                </a:solidFill>
              </a:rPr>
              <a:t>: </a:t>
            </a:r>
            <a:r>
              <a:rPr lang="es-EC" sz="1600" b="1" dirty="0">
                <a:solidFill>
                  <a:schemeClr val="tx1"/>
                </a:solidFill>
              </a:rPr>
              <a:t>memoria asociativa, discriminación visual, coordinación </a:t>
            </a:r>
            <a:r>
              <a:rPr lang="es-EC" sz="1600" b="1" dirty="0" err="1">
                <a:solidFill>
                  <a:schemeClr val="tx1"/>
                </a:solidFill>
              </a:rPr>
              <a:t>visomotora</a:t>
            </a:r>
            <a:r>
              <a:rPr lang="es-EC" sz="1600" b="1" dirty="0">
                <a:solidFill>
                  <a:schemeClr val="tx1"/>
                </a:solidFill>
              </a:rPr>
              <a:t>, planificación, previsión, organización perceptual y la capacidad de análisis y síntesis</a:t>
            </a:r>
            <a:r>
              <a:rPr lang="es-EC" sz="1600" b="1" dirty="0" smtClean="0">
                <a:solidFill>
                  <a:schemeClr val="tx1"/>
                </a:solidFill>
              </a:rPr>
              <a:t>.</a:t>
            </a:r>
          </a:p>
          <a:p>
            <a:pPr marL="171450" lvl="0" indent="-171450" algn="just">
              <a:buFont typeface="Arial" pitchFamily="34" charset="0"/>
              <a:buChar char="•"/>
            </a:pPr>
            <a:endParaRPr lang="es-EC" sz="1600" b="1" dirty="0">
              <a:solidFill>
                <a:schemeClr val="tx1"/>
              </a:solidFill>
            </a:endParaRPr>
          </a:p>
          <a:p>
            <a:pPr marL="171450" lvl="0" indent="-171450" algn="just">
              <a:buFont typeface="Arial" pitchFamily="34" charset="0"/>
              <a:buChar char="•"/>
            </a:pPr>
            <a:r>
              <a:rPr lang="es-EC" sz="1600" dirty="0" err="1">
                <a:solidFill>
                  <a:schemeClr val="tx1"/>
                </a:solidFill>
              </a:rPr>
              <a:t>S</a:t>
            </a:r>
            <a:r>
              <a:rPr lang="es-EC" sz="1600" dirty="0" err="1" smtClean="0">
                <a:solidFill>
                  <a:schemeClr val="tx1"/>
                </a:solidFill>
              </a:rPr>
              <a:t>ubescala</a:t>
            </a:r>
            <a:r>
              <a:rPr lang="es-EC" sz="1600" dirty="0" smtClean="0">
                <a:solidFill>
                  <a:schemeClr val="tx1"/>
                </a:solidFill>
              </a:rPr>
              <a:t> </a:t>
            </a:r>
            <a:r>
              <a:rPr lang="es-EC" sz="1600" dirty="0">
                <a:solidFill>
                  <a:schemeClr val="tx1"/>
                </a:solidFill>
              </a:rPr>
              <a:t>diseños </a:t>
            </a:r>
            <a:r>
              <a:rPr lang="es-EC" sz="1600" dirty="0" smtClean="0">
                <a:solidFill>
                  <a:schemeClr val="tx1"/>
                </a:solidFill>
              </a:rPr>
              <a:t>geométricos, mejoraron </a:t>
            </a:r>
            <a:r>
              <a:rPr lang="es-EC" sz="1600" b="1" dirty="0" smtClean="0">
                <a:solidFill>
                  <a:schemeClr val="tx1"/>
                </a:solidFill>
              </a:rPr>
              <a:t>organización </a:t>
            </a:r>
            <a:r>
              <a:rPr lang="es-EC" sz="1600" b="1" dirty="0">
                <a:solidFill>
                  <a:schemeClr val="tx1"/>
                </a:solidFill>
              </a:rPr>
              <a:t>perceptual y </a:t>
            </a:r>
            <a:r>
              <a:rPr lang="es-EC" sz="1600" b="1" dirty="0" err="1" smtClean="0">
                <a:solidFill>
                  <a:schemeClr val="tx1"/>
                </a:solidFill>
              </a:rPr>
              <a:t>visomotora</a:t>
            </a:r>
            <a:r>
              <a:rPr lang="es-EC" sz="1600" b="1" dirty="0" smtClean="0">
                <a:solidFill>
                  <a:schemeClr val="tx1"/>
                </a:solidFill>
              </a:rPr>
              <a:t>.</a:t>
            </a:r>
          </a:p>
          <a:p>
            <a:pPr marL="171450" lvl="0" indent="-171450" algn="just">
              <a:buFont typeface="Arial" pitchFamily="34" charset="0"/>
              <a:buChar char="•"/>
            </a:pPr>
            <a:endParaRPr lang="es-EC" sz="1600" b="1" dirty="0" smtClean="0">
              <a:solidFill>
                <a:schemeClr val="tx1"/>
              </a:solidFill>
            </a:endParaRPr>
          </a:p>
          <a:p>
            <a:pPr marL="171450" lvl="0" indent="-171450" algn="just">
              <a:buFont typeface="Arial" pitchFamily="34" charset="0"/>
              <a:buChar char="•"/>
            </a:pPr>
            <a:r>
              <a:rPr lang="es-EC" sz="1600" dirty="0">
                <a:solidFill>
                  <a:schemeClr val="tx1"/>
                </a:solidFill>
              </a:rPr>
              <a:t>P</a:t>
            </a:r>
            <a:r>
              <a:rPr lang="es-EC" sz="1600" dirty="0" smtClean="0">
                <a:solidFill>
                  <a:schemeClr val="tx1"/>
                </a:solidFill>
              </a:rPr>
              <a:t>rofundizar </a:t>
            </a:r>
            <a:r>
              <a:rPr lang="es-EC" sz="1600" dirty="0">
                <a:solidFill>
                  <a:schemeClr val="tx1"/>
                </a:solidFill>
              </a:rPr>
              <a:t>en la </a:t>
            </a:r>
            <a:r>
              <a:rPr lang="es-EC" sz="1600" b="1" dirty="0">
                <a:solidFill>
                  <a:schemeClr val="tx1"/>
                </a:solidFill>
              </a:rPr>
              <a:t>comprensión, la organización de las ideas, la formación de conceptos y la </a:t>
            </a:r>
            <a:r>
              <a:rPr lang="es-EC" sz="1600" b="1" dirty="0" smtClean="0">
                <a:solidFill>
                  <a:schemeClr val="tx1"/>
                </a:solidFill>
              </a:rPr>
              <a:t>resolución de </a:t>
            </a:r>
            <a:r>
              <a:rPr lang="es-EC" sz="1600" b="1" dirty="0" err="1" smtClean="0">
                <a:solidFill>
                  <a:schemeClr val="tx1"/>
                </a:solidFill>
              </a:rPr>
              <a:t>poblemas</a:t>
            </a:r>
            <a:r>
              <a:rPr lang="es-EC" sz="1600" b="1" dirty="0" smtClean="0">
                <a:solidFill>
                  <a:schemeClr val="tx1"/>
                </a:solidFill>
              </a:rPr>
              <a:t>. </a:t>
            </a:r>
            <a:endParaRPr lang="es-EC" sz="1600" b="1" dirty="0">
              <a:solidFill>
                <a:schemeClr val="tx1"/>
              </a:solidFill>
            </a:endParaRPr>
          </a:p>
          <a:p>
            <a:pPr algn="just"/>
            <a:endParaRPr lang="es-EC" sz="1600" dirty="0">
              <a:solidFill>
                <a:schemeClr val="tx1"/>
              </a:solidFill>
            </a:endParaRPr>
          </a:p>
        </p:txBody>
      </p:sp>
    </p:spTree>
    <p:extLst>
      <p:ext uri="{BB962C8B-B14F-4D97-AF65-F5344CB8AC3E}">
        <p14:creationId xmlns:p14="http://schemas.microsoft.com/office/powerpoint/2010/main" val="24391337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899592" y="260648"/>
            <a:ext cx="7117180" cy="769717"/>
          </a:xfrm>
        </p:spPr>
        <p:style>
          <a:lnRef idx="1">
            <a:schemeClr val="accent1"/>
          </a:lnRef>
          <a:fillRef idx="2">
            <a:schemeClr val="accent1"/>
          </a:fillRef>
          <a:effectRef idx="1">
            <a:schemeClr val="accent1"/>
          </a:effectRef>
          <a:fontRef idx="minor">
            <a:schemeClr val="dk1"/>
          </a:fontRef>
        </p:style>
        <p:txBody>
          <a:bodyPr/>
          <a:lstStyle/>
          <a:p>
            <a:r>
              <a:rPr lang="es-EC" dirty="0" smtClean="0"/>
              <a:t>RECOMENDACIONES</a:t>
            </a:r>
            <a:endParaRPr lang="es-EC" dirty="0"/>
          </a:p>
        </p:txBody>
      </p:sp>
      <p:sp>
        <p:nvSpPr>
          <p:cNvPr id="5" name="4 Subtítulo"/>
          <p:cNvSpPr>
            <a:spLocks noGrp="1"/>
          </p:cNvSpPr>
          <p:nvPr>
            <p:ph type="subTitle" idx="1"/>
          </p:nvPr>
        </p:nvSpPr>
        <p:spPr>
          <a:xfrm>
            <a:off x="1009442" y="1196752"/>
            <a:ext cx="7117180" cy="5328592"/>
          </a:xfrm>
        </p:spPr>
        <p:txBody>
          <a:bodyPr>
            <a:normAutofit/>
          </a:bodyPr>
          <a:lstStyle/>
          <a:p>
            <a:pPr marL="342900" lvl="0" indent="-342900" algn="just">
              <a:buFont typeface="Arial" pitchFamily="34" charset="0"/>
              <a:buChar char="•"/>
            </a:pPr>
            <a:r>
              <a:rPr lang="es-EC" b="1" dirty="0" smtClean="0">
                <a:solidFill>
                  <a:schemeClr val="tx1"/>
                </a:solidFill>
              </a:rPr>
              <a:t>Apegados </a:t>
            </a:r>
            <a:r>
              <a:rPr lang="es-EC" b="1" dirty="0">
                <a:solidFill>
                  <a:schemeClr val="tx1"/>
                </a:solidFill>
              </a:rPr>
              <a:t>a la vida </a:t>
            </a:r>
            <a:r>
              <a:rPr lang="es-EC" b="1" dirty="0" smtClean="0">
                <a:solidFill>
                  <a:schemeClr val="tx1"/>
                </a:solidFill>
              </a:rPr>
              <a:t>cotidiana </a:t>
            </a:r>
            <a:endParaRPr lang="es-EC" b="1" dirty="0" smtClean="0">
              <a:solidFill>
                <a:schemeClr val="tx1"/>
              </a:solidFill>
            </a:endParaRPr>
          </a:p>
          <a:p>
            <a:pPr marL="342900" lvl="0" indent="-342900" algn="just">
              <a:buFont typeface="Arial" pitchFamily="34" charset="0"/>
              <a:buChar char="•"/>
            </a:pPr>
            <a:endParaRPr lang="es-EC" b="1" dirty="0" smtClean="0">
              <a:solidFill>
                <a:schemeClr val="tx1"/>
              </a:solidFill>
            </a:endParaRPr>
          </a:p>
          <a:p>
            <a:pPr marL="342900" lvl="0" indent="-342900" algn="just">
              <a:buFont typeface="Arial" pitchFamily="34" charset="0"/>
              <a:buChar char="•"/>
            </a:pPr>
            <a:r>
              <a:rPr lang="es-EC" b="1" dirty="0" smtClean="0">
                <a:solidFill>
                  <a:schemeClr val="tx1"/>
                </a:solidFill>
              </a:rPr>
              <a:t>Aplicación </a:t>
            </a:r>
            <a:r>
              <a:rPr lang="es-EC" b="1" dirty="0">
                <a:solidFill>
                  <a:schemeClr val="tx1"/>
                </a:solidFill>
              </a:rPr>
              <a:t>diaria y continua en diversos </a:t>
            </a:r>
            <a:r>
              <a:rPr lang="es-EC" b="1" dirty="0" smtClean="0">
                <a:solidFill>
                  <a:schemeClr val="tx1"/>
                </a:solidFill>
              </a:rPr>
              <a:t>ambientes</a:t>
            </a:r>
            <a:r>
              <a:rPr lang="es-EC" b="1" dirty="0" smtClean="0">
                <a:solidFill>
                  <a:schemeClr val="tx1"/>
                </a:solidFill>
              </a:rPr>
              <a:t>.</a:t>
            </a:r>
          </a:p>
          <a:p>
            <a:pPr marL="342900" lvl="0" indent="-342900" algn="just">
              <a:buFont typeface="Arial" pitchFamily="34" charset="0"/>
              <a:buChar char="•"/>
            </a:pPr>
            <a:endParaRPr lang="es-EC" b="1" dirty="0">
              <a:solidFill>
                <a:schemeClr val="tx1"/>
              </a:solidFill>
            </a:endParaRPr>
          </a:p>
          <a:p>
            <a:pPr marL="342900" lvl="0" indent="-342900" algn="just">
              <a:buFont typeface="Arial" pitchFamily="34" charset="0"/>
              <a:buChar char="•"/>
            </a:pPr>
            <a:r>
              <a:rPr lang="es-EC" b="1" dirty="0">
                <a:solidFill>
                  <a:schemeClr val="tx1"/>
                </a:solidFill>
              </a:rPr>
              <a:t>A</a:t>
            </a:r>
            <a:r>
              <a:rPr lang="es-EC" b="1" dirty="0" smtClean="0">
                <a:solidFill>
                  <a:schemeClr val="tx1"/>
                </a:solidFill>
              </a:rPr>
              <a:t>mbientes </a:t>
            </a:r>
            <a:r>
              <a:rPr lang="es-EC" b="1" dirty="0">
                <a:solidFill>
                  <a:schemeClr val="tx1"/>
                </a:solidFill>
              </a:rPr>
              <a:t>que permitan la manipulación constante del material </a:t>
            </a:r>
            <a:r>
              <a:rPr lang="es-EC" dirty="0" smtClean="0">
                <a:solidFill>
                  <a:schemeClr val="tx1"/>
                </a:solidFill>
              </a:rPr>
              <a:t>enriquecer el mapa</a:t>
            </a:r>
            <a:r>
              <a:rPr lang="es-EC" dirty="0" smtClean="0">
                <a:solidFill>
                  <a:schemeClr val="tx1"/>
                </a:solidFill>
              </a:rPr>
              <a:t>.</a:t>
            </a:r>
          </a:p>
          <a:p>
            <a:pPr lvl="0" algn="just"/>
            <a:r>
              <a:rPr lang="es-EC" dirty="0" smtClean="0">
                <a:solidFill>
                  <a:schemeClr val="tx1"/>
                </a:solidFill>
              </a:rPr>
              <a:t> </a:t>
            </a:r>
            <a:endParaRPr lang="es-EC" dirty="0" smtClean="0">
              <a:solidFill>
                <a:schemeClr val="tx1"/>
              </a:solidFill>
            </a:endParaRPr>
          </a:p>
          <a:p>
            <a:pPr marL="342900" lvl="0" indent="-342900" algn="just">
              <a:buFont typeface="Arial" pitchFamily="34" charset="0"/>
              <a:buChar char="•"/>
            </a:pPr>
            <a:r>
              <a:rPr lang="es-EC" dirty="0" smtClean="0">
                <a:solidFill>
                  <a:schemeClr val="tx1"/>
                </a:solidFill>
              </a:rPr>
              <a:t>Las </a:t>
            </a:r>
            <a:r>
              <a:rPr lang="es-EC" dirty="0">
                <a:solidFill>
                  <a:schemeClr val="tx1"/>
                </a:solidFill>
              </a:rPr>
              <a:t>temáticas </a:t>
            </a:r>
            <a:r>
              <a:rPr lang="es-EC" b="1" dirty="0" smtClean="0">
                <a:solidFill>
                  <a:schemeClr val="tx1"/>
                </a:solidFill>
              </a:rPr>
              <a:t>responder </a:t>
            </a:r>
            <a:r>
              <a:rPr lang="es-EC" b="1" dirty="0">
                <a:solidFill>
                  <a:schemeClr val="tx1"/>
                </a:solidFill>
              </a:rPr>
              <a:t>como medio y consecuencia de actividades </a:t>
            </a:r>
            <a:r>
              <a:rPr lang="es-EC" b="1" dirty="0" smtClean="0">
                <a:solidFill>
                  <a:schemeClr val="tx1"/>
                </a:solidFill>
              </a:rPr>
              <a:t>motoras </a:t>
            </a:r>
            <a:r>
              <a:rPr lang="es-EC" dirty="0" smtClean="0">
                <a:solidFill>
                  <a:schemeClr val="tx1"/>
                </a:solidFill>
              </a:rPr>
              <a:t>vivenciar </a:t>
            </a:r>
            <a:r>
              <a:rPr lang="es-EC" dirty="0">
                <a:solidFill>
                  <a:schemeClr val="tx1"/>
                </a:solidFill>
              </a:rPr>
              <a:t>los mapas </a:t>
            </a:r>
            <a:r>
              <a:rPr lang="es-EC" dirty="0" smtClean="0">
                <a:solidFill>
                  <a:schemeClr val="tx1"/>
                </a:solidFill>
              </a:rPr>
              <a:t>mentales.</a:t>
            </a:r>
            <a:endParaRPr lang="es-EC" dirty="0">
              <a:solidFill>
                <a:schemeClr val="tx1"/>
              </a:solidFill>
            </a:endParaRPr>
          </a:p>
        </p:txBody>
      </p:sp>
    </p:spTree>
    <p:extLst>
      <p:ext uri="{BB962C8B-B14F-4D97-AF65-F5344CB8AC3E}">
        <p14:creationId xmlns:p14="http://schemas.microsoft.com/office/powerpoint/2010/main" val="27173668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843808" y="3573016"/>
            <a:ext cx="5677020" cy="2592288"/>
          </a:xfrm>
        </p:spPr>
        <p:style>
          <a:lnRef idx="1">
            <a:schemeClr val="accent1"/>
          </a:lnRef>
          <a:fillRef idx="2">
            <a:schemeClr val="accent1"/>
          </a:fillRef>
          <a:effectRef idx="1">
            <a:schemeClr val="accent1"/>
          </a:effectRef>
          <a:fontRef idx="minor">
            <a:schemeClr val="dk1"/>
          </a:fontRef>
        </p:style>
        <p:txBody>
          <a:bodyPr/>
          <a:lstStyle/>
          <a:p>
            <a:pPr algn="ctr"/>
            <a:r>
              <a:rPr lang="es-EC" sz="5400" dirty="0" smtClean="0"/>
              <a:t>  CAPÍTULO VI</a:t>
            </a:r>
            <a:br>
              <a:rPr lang="es-EC" sz="5400" dirty="0" smtClean="0"/>
            </a:br>
            <a:r>
              <a:rPr lang="es-EC" sz="5400" dirty="0" smtClean="0"/>
              <a:t/>
            </a:r>
            <a:br>
              <a:rPr lang="es-EC" sz="5400" dirty="0" smtClean="0"/>
            </a:br>
            <a:r>
              <a:rPr lang="es-EC" dirty="0" smtClean="0"/>
              <a:t/>
            </a:r>
            <a:br>
              <a:rPr lang="es-EC" dirty="0" smtClean="0"/>
            </a:br>
            <a:r>
              <a:rPr lang="es-EC" dirty="0" smtClean="0"/>
              <a:t>PROPUESTA</a:t>
            </a:r>
            <a:br>
              <a:rPr lang="es-EC" dirty="0" smtClean="0"/>
            </a:br>
            <a:endParaRPr lang="es-EC" dirty="0"/>
          </a:p>
        </p:txBody>
      </p:sp>
      <p:pic>
        <p:nvPicPr>
          <p:cNvPr id="6" name="1 Imagen" descr="C:\Documents and Settings\mpalacios\Escritorio\LOGOTIPOS UNIVERSIDADa\LOGO PRINCIP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76250"/>
            <a:ext cx="3311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1598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971600" y="332656"/>
            <a:ext cx="7117180" cy="844324"/>
          </a:xfrm>
        </p:spPr>
        <p:style>
          <a:lnRef idx="1">
            <a:schemeClr val="accent1"/>
          </a:lnRef>
          <a:fillRef idx="2">
            <a:schemeClr val="accent1"/>
          </a:fillRef>
          <a:effectRef idx="1">
            <a:schemeClr val="accent1"/>
          </a:effectRef>
          <a:fontRef idx="minor">
            <a:schemeClr val="dk1"/>
          </a:fontRef>
        </p:style>
        <p:txBody>
          <a:bodyPr/>
          <a:lstStyle/>
          <a:p>
            <a:pPr algn="ctr"/>
            <a:r>
              <a:rPr lang="es-EC" dirty="0" smtClean="0"/>
              <a:t>PROPUESTA</a:t>
            </a:r>
            <a:endParaRPr lang="es-EC" dirty="0"/>
          </a:p>
        </p:txBody>
      </p:sp>
      <p:sp>
        <p:nvSpPr>
          <p:cNvPr id="5" name="4 Subtítulo"/>
          <p:cNvSpPr>
            <a:spLocks noGrp="1"/>
          </p:cNvSpPr>
          <p:nvPr>
            <p:ph type="subTitle" idx="1"/>
          </p:nvPr>
        </p:nvSpPr>
        <p:spPr>
          <a:xfrm>
            <a:off x="1009442" y="1340768"/>
            <a:ext cx="7117180" cy="4680520"/>
          </a:xfrm>
        </p:spPr>
        <p:txBody>
          <a:bodyPr/>
          <a:lstStyle/>
          <a:p>
            <a:pPr algn="ctr"/>
            <a:r>
              <a:rPr lang="es-EC" b="1" dirty="0">
                <a:solidFill>
                  <a:schemeClr val="tx1"/>
                </a:solidFill>
              </a:rPr>
              <a:t>GUÍA PARA LA ELABORACIÓN Y APLICACIÓN DE LA TÉCNICA GRÁFICA: MAPA MENTAL PARA NIÑOS Y NIÑAS DE 4 A 5 </a:t>
            </a:r>
            <a:r>
              <a:rPr lang="es-EC" b="1" dirty="0" smtClean="0">
                <a:solidFill>
                  <a:schemeClr val="tx1"/>
                </a:solidFill>
              </a:rPr>
              <a:t>AÑOS</a:t>
            </a:r>
          </a:p>
          <a:p>
            <a:pPr algn="ctr"/>
            <a:endParaRPr lang="es-EC" b="1" dirty="0" smtClean="0">
              <a:solidFill>
                <a:schemeClr val="tx1"/>
              </a:solidFill>
            </a:endParaRPr>
          </a:p>
          <a:p>
            <a:pPr algn="ctr"/>
            <a:r>
              <a:rPr lang="es-EC" b="1" dirty="0" smtClean="0">
                <a:solidFill>
                  <a:schemeClr val="tx1"/>
                </a:solidFill>
              </a:rPr>
              <a:t>Objetivo de la propuesta</a:t>
            </a:r>
          </a:p>
          <a:p>
            <a:pPr algn="ctr"/>
            <a:r>
              <a:rPr lang="es-EC" b="1" dirty="0">
                <a:solidFill>
                  <a:schemeClr val="tx1"/>
                </a:solidFill>
              </a:rPr>
              <a:t>Definir de </a:t>
            </a:r>
            <a:r>
              <a:rPr lang="es-EC" b="1" dirty="0" smtClean="0">
                <a:solidFill>
                  <a:schemeClr val="tx1"/>
                </a:solidFill>
              </a:rPr>
              <a:t>forma práctica y </a:t>
            </a:r>
            <a:r>
              <a:rPr lang="es-EC" b="1" dirty="0">
                <a:solidFill>
                  <a:schemeClr val="tx1"/>
                </a:solidFill>
              </a:rPr>
              <a:t>real la </a:t>
            </a:r>
            <a:r>
              <a:rPr lang="es-EC" b="1" dirty="0" smtClean="0">
                <a:solidFill>
                  <a:schemeClr val="tx1"/>
                </a:solidFill>
              </a:rPr>
              <a:t>técnica </a:t>
            </a:r>
            <a:r>
              <a:rPr lang="es-EC" b="1" dirty="0">
                <a:solidFill>
                  <a:schemeClr val="tx1"/>
                </a:solidFill>
              </a:rPr>
              <a:t>mapa mental </a:t>
            </a:r>
            <a:r>
              <a:rPr lang="es-EC" dirty="0">
                <a:solidFill>
                  <a:schemeClr val="tx1"/>
                </a:solidFill>
              </a:rPr>
              <a:t>para la </a:t>
            </a:r>
            <a:r>
              <a:rPr lang="es-EC" b="1" dirty="0">
                <a:solidFill>
                  <a:schemeClr val="tx1"/>
                </a:solidFill>
              </a:rPr>
              <a:t>estimulación global</a:t>
            </a:r>
            <a:r>
              <a:rPr lang="es-EC" dirty="0">
                <a:solidFill>
                  <a:schemeClr val="tx1"/>
                </a:solidFill>
              </a:rPr>
              <a:t> de los niños tanto en el área de lenguaje y de pensamiento, y </a:t>
            </a:r>
            <a:r>
              <a:rPr lang="es-EC" b="1" dirty="0">
                <a:solidFill>
                  <a:schemeClr val="tx1"/>
                </a:solidFill>
              </a:rPr>
              <a:t>servir de guía a los docentes en su diaria labor, usando el currículo </a:t>
            </a:r>
            <a:r>
              <a:rPr lang="es-EC" dirty="0">
                <a:solidFill>
                  <a:schemeClr val="tx1"/>
                </a:solidFill>
              </a:rPr>
              <a:t>como base para el desarrollo de los mismos</a:t>
            </a:r>
          </a:p>
          <a:p>
            <a:endParaRPr lang="es-EC" dirty="0">
              <a:solidFill>
                <a:schemeClr val="tx1"/>
              </a:solidFill>
            </a:endParaRPr>
          </a:p>
        </p:txBody>
      </p:sp>
      <p:pic>
        <p:nvPicPr>
          <p:cNvPr id="4098" name="Picture 2" descr="http://www.vidasolidaria.com/archivos/201103/guia-practica-cuidadores-321xXx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060848"/>
            <a:ext cx="1266769" cy="116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845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131840" y="3573016"/>
            <a:ext cx="5388988" cy="2592288"/>
          </a:xfrm>
        </p:spPr>
        <p:style>
          <a:lnRef idx="1">
            <a:schemeClr val="accent1"/>
          </a:lnRef>
          <a:fillRef idx="2">
            <a:schemeClr val="accent1"/>
          </a:fillRef>
          <a:effectRef idx="1">
            <a:schemeClr val="accent1"/>
          </a:effectRef>
          <a:fontRef idx="minor">
            <a:schemeClr val="dk1"/>
          </a:fontRef>
        </p:style>
        <p:txBody>
          <a:bodyPr/>
          <a:lstStyle/>
          <a:p>
            <a:pPr algn="ctr"/>
            <a:r>
              <a:rPr lang="es-EC" sz="5400" dirty="0" smtClean="0"/>
              <a:t>  CAPÍTULO I</a:t>
            </a:r>
            <a:br>
              <a:rPr lang="es-EC" sz="5400" dirty="0" smtClean="0"/>
            </a:br>
            <a:r>
              <a:rPr lang="es-EC" sz="5400" dirty="0" smtClean="0"/>
              <a:t/>
            </a:r>
            <a:br>
              <a:rPr lang="es-EC" sz="5400" dirty="0" smtClean="0"/>
            </a:br>
            <a:r>
              <a:rPr lang="es-EC" dirty="0" smtClean="0"/>
              <a:t/>
            </a:r>
            <a:br>
              <a:rPr lang="es-EC" dirty="0" smtClean="0"/>
            </a:br>
            <a:r>
              <a:rPr lang="es-EC" dirty="0" smtClean="0"/>
              <a:t>EL PROBLEMA DE INVESTIGACIÓN</a:t>
            </a:r>
            <a:br>
              <a:rPr lang="es-EC" dirty="0" smtClean="0"/>
            </a:br>
            <a:endParaRPr lang="es-EC" dirty="0"/>
          </a:p>
        </p:txBody>
      </p:sp>
      <p:pic>
        <p:nvPicPr>
          <p:cNvPr id="6" name="1 Imagen" descr="C:\Documents and Settings\mpalacios\Escritorio\LOGOTIPOS UNIVERSIDADa\LOGO PRINCIP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76250"/>
            <a:ext cx="3311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264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9442" y="675725"/>
            <a:ext cx="7125113" cy="737052"/>
          </a:xfrm>
        </p:spPr>
        <p:style>
          <a:lnRef idx="1">
            <a:schemeClr val="accent1"/>
          </a:lnRef>
          <a:fillRef idx="2">
            <a:schemeClr val="accent1"/>
          </a:fillRef>
          <a:effectRef idx="1">
            <a:schemeClr val="accent1"/>
          </a:effectRef>
          <a:fontRef idx="minor">
            <a:schemeClr val="dk1"/>
          </a:fontRef>
        </p:style>
        <p:txBody>
          <a:bodyPr/>
          <a:lstStyle/>
          <a:p>
            <a:pPr algn="ctr"/>
            <a:r>
              <a:rPr lang="es-EC" sz="2800" dirty="0" smtClean="0"/>
              <a:t>ELABORACIÓN DE LOS MAPAS MENTALES</a:t>
            </a:r>
            <a:endParaRPr lang="es-EC" sz="2800" dirty="0"/>
          </a:p>
        </p:txBody>
      </p:sp>
      <p:sp>
        <p:nvSpPr>
          <p:cNvPr id="4" name="3 CuadroTexto"/>
          <p:cNvSpPr txBox="1"/>
          <p:nvPr/>
        </p:nvSpPr>
        <p:spPr>
          <a:xfrm>
            <a:off x="683568" y="1916832"/>
            <a:ext cx="3384376" cy="646331"/>
          </a:xfrm>
          <a:prstGeom prst="rect">
            <a:avLst/>
          </a:prstGeom>
          <a:noFill/>
        </p:spPr>
        <p:txBody>
          <a:bodyPr wrap="square" rtlCol="0">
            <a:spAutoFit/>
          </a:bodyPr>
          <a:lstStyle/>
          <a:p>
            <a:r>
              <a:rPr lang="es-EC" b="1" dirty="0" smtClean="0"/>
              <a:t>Materiales</a:t>
            </a:r>
          </a:p>
          <a:p>
            <a:r>
              <a:rPr lang="es-EC" dirty="0" smtClean="0"/>
              <a:t> </a:t>
            </a:r>
            <a:endParaRPr lang="es-EC" dirty="0"/>
          </a:p>
        </p:txBody>
      </p:sp>
      <p:sp>
        <p:nvSpPr>
          <p:cNvPr id="6" name="5 CuadroTexto"/>
          <p:cNvSpPr txBox="1"/>
          <p:nvPr/>
        </p:nvSpPr>
        <p:spPr>
          <a:xfrm>
            <a:off x="4860032" y="1916832"/>
            <a:ext cx="3240360" cy="2092881"/>
          </a:xfrm>
          <a:prstGeom prst="rect">
            <a:avLst/>
          </a:prstGeom>
          <a:noFill/>
        </p:spPr>
        <p:txBody>
          <a:bodyPr wrap="square" rtlCol="0">
            <a:spAutoFit/>
          </a:bodyPr>
          <a:lstStyle/>
          <a:p>
            <a:r>
              <a:rPr lang="es-EC" b="1" dirty="0" smtClean="0"/>
              <a:t>Proceso de Elaboración</a:t>
            </a:r>
          </a:p>
          <a:p>
            <a:pPr marL="285750" indent="-285750">
              <a:buFont typeface="Arial" pitchFamily="34" charset="0"/>
              <a:buChar char="•"/>
            </a:pPr>
            <a:r>
              <a:rPr lang="es-EC" sz="1400" dirty="0" smtClean="0"/>
              <a:t>Doblar en tres partes la carpeta</a:t>
            </a:r>
          </a:p>
          <a:p>
            <a:pPr marL="285750" indent="-285750">
              <a:buFont typeface="Arial" pitchFamily="34" charset="0"/>
              <a:buChar char="•"/>
            </a:pPr>
            <a:r>
              <a:rPr lang="es-EC" sz="1400" dirty="0" smtClean="0"/>
              <a:t>Cortar y pegar nueve bolsillos trasparentes</a:t>
            </a:r>
          </a:p>
          <a:p>
            <a:pPr marL="285750" indent="-285750">
              <a:buFont typeface="Arial" pitchFamily="34" charset="0"/>
              <a:buChar char="•"/>
            </a:pPr>
            <a:r>
              <a:rPr lang="es-EC" sz="1400" dirty="0" smtClean="0"/>
              <a:t> Pegar en orden la idea central y las ideas secundarias </a:t>
            </a:r>
          </a:p>
          <a:p>
            <a:pPr marL="285750" indent="-285750">
              <a:buFont typeface="Arial" pitchFamily="34" charset="0"/>
              <a:buChar char="•"/>
            </a:pPr>
            <a:r>
              <a:rPr lang="es-EC" sz="1400" dirty="0" smtClean="0"/>
              <a:t>Recortar cartulinas con las imágenes y decorar</a:t>
            </a:r>
            <a:endParaRPr lang="es-EC" sz="1400" dirty="0"/>
          </a:p>
        </p:txBody>
      </p:sp>
      <p:pic>
        <p:nvPicPr>
          <p:cNvPr id="5122" name="Picture 2" descr="http://www.all-contable.com.ar/comercial/images/velozabanic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366" y="2542910"/>
            <a:ext cx="1296144" cy="95914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dibujos.chiquipedia.com/images/dibujos-infantiles-disney-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756" y="2563163"/>
            <a:ext cx="1453547" cy="91864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3.bp.blogspot.com/-c6bdwC1pchM/ThdeCgzWSjI/AAAAAAAARpA/NcuDVPqZUBk/s1600/imagenesdetijerasparaimprimi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630" y="3789040"/>
            <a:ext cx="1797126" cy="105273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t1.gstatic.com/images?q=tbn:ANd9GcR_dxHMtla40V-IeLgl6n7yB261v4Uthg9expQpXveLNd6l_Ks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4424" y="3742251"/>
            <a:ext cx="1124879" cy="106765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www.plasticom.cl/imagenes/forro_plastic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6941" y="5229200"/>
            <a:ext cx="1371611" cy="10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7774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260648"/>
            <a:ext cx="7117180" cy="556292"/>
          </a:xfrm>
        </p:spPr>
        <p:style>
          <a:lnRef idx="1">
            <a:schemeClr val="accent1"/>
          </a:lnRef>
          <a:fillRef idx="2">
            <a:schemeClr val="accent1"/>
          </a:fillRef>
          <a:effectRef idx="1">
            <a:schemeClr val="accent1"/>
          </a:effectRef>
          <a:fontRef idx="minor">
            <a:schemeClr val="dk1"/>
          </a:fontRef>
        </p:style>
        <p:txBody>
          <a:bodyPr/>
          <a:lstStyle/>
          <a:p>
            <a:r>
              <a:rPr lang="es-EC" sz="2800" dirty="0" smtClean="0"/>
              <a:t>PLANIFICACIÓN DEL MAPA MENTAL</a:t>
            </a:r>
            <a:endParaRPr lang="es-EC" sz="2800" dirty="0"/>
          </a:p>
        </p:txBody>
      </p:sp>
      <p:sp>
        <p:nvSpPr>
          <p:cNvPr id="3" name="2 Subtítulo"/>
          <p:cNvSpPr>
            <a:spLocks noGrp="1"/>
          </p:cNvSpPr>
          <p:nvPr>
            <p:ph type="subTitle" idx="1"/>
          </p:nvPr>
        </p:nvSpPr>
        <p:spPr>
          <a:xfrm>
            <a:off x="1009442" y="980728"/>
            <a:ext cx="7117180" cy="5544616"/>
          </a:xfrm>
        </p:spPr>
        <p:txBody>
          <a:bodyPr>
            <a:normAutofit/>
          </a:bodyPr>
          <a:lstStyle/>
          <a:p>
            <a:r>
              <a:rPr lang="es-EC" sz="1800" b="1" dirty="0" smtClean="0">
                <a:solidFill>
                  <a:schemeClr val="tx1"/>
                </a:solidFill>
              </a:rPr>
              <a:t>ÁMBITO: </a:t>
            </a:r>
            <a:r>
              <a:rPr lang="es-EC" sz="1800" dirty="0" smtClean="0">
                <a:solidFill>
                  <a:schemeClr val="tx1"/>
                </a:solidFill>
              </a:rPr>
              <a:t>Identidad y Autonomía</a:t>
            </a:r>
          </a:p>
          <a:p>
            <a:r>
              <a:rPr lang="es-EC" sz="1800" b="1" dirty="0" smtClean="0">
                <a:solidFill>
                  <a:schemeClr val="tx1"/>
                </a:solidFill>
              </a:rPr>
              <a:t>OBJETIVO POR SUBNIVEL: </a:t>
            </a:r>
            <a:r>
              <a:rPr lang="es-EC" sz="1800" dirty="0" smtClean="0">
                <a:solidFill>
                  <a:schemeClr val="tx1"/>
                </a:solidFill>
              </a:rPr>
              <a:t>Lograr niveles crecientes de identidad y autonomía alcanzando grados de </a:t>
            </a:r>
            <a:r>
              <a:rPr lang="es-EC" sz="1800" b="1" dirty="0" smtClean="0">
                <a:solidFill>
                  <a:schemeClr val="tx1"/>
                </a:solidFill>
              </a:rPr>
              <a:t>independencia que le posibiliten ejecutar acciones con seguridad y confianza </a:t>
            </a:r>
            <a:r>
              <a:rPr lang="es-EC" sz="1800" dirty="0" smtClean="0">
                <a:solidFill>
                  <a:schemeClr val="tx1"/>
                </a:solidFill>
              </a:rPr>
              <a:t>garantizando un proceso adecuado de aceptación y valoración de sí mismo,</a:t>
            </a:r>
          </a:p>
          <a:p>
            <a:r>
              <a:rPr lang="es-EC" sz="1800" b="1" dirty="0" smtClean="0">
                <a:solidFill>
                  <a:schemeClr val="tx1"/>
                </a:solidFill>
              </a:rPr>
              <a:t>OBJETIVO DE APRENDIZAJE: </a:t>
            </a:r>
            <a:r>
              <a:rPr lang="es-EC" sz="1800" dirty="0" smtClean="0">
                <a:solidFill>
                  <a:schemeClr val="tx1"/>
                </a:solidFill>
              </a:rPr>
              <a:t>Adquirir niveles de </a:t>
            </a:r>
            <a:r>
              <a:rPr lang="es-EC" sz="1800" b="1" dirty="0" smtClean="0">
                <a:solidFill>
                  <a:schemeClr val="tx1"/>
                </a:solidFill>
              </a:rPr>
              <a:t>independencia en la ejecución de acciones cotidianas </a:t>
            </a:r>
            <a:r>
              <a:rPr lang="es-EC" sz="1800" dirty="0" smtClean="0">
                <a:solidFill>
                  <a:schemeClr val="tx1"/>
                </a:solidFill>
              </a:rPr>
              <a:t>a través de las prácticas de hábito, higiene y orden</a:t>
            </a:r>
          </a:p>
          <a:p>
            <a:r>
              <a:rPr lang="es-EC" sz="1800" b="1" dirty="0" smtClean="0">
                <a:solidFill>
                  <a:schemeClr val="tx1"/>
                </a:solidFill>
              </a:rPr>
              <a:t>DESTREZAS DE 4 A 5 AÑOS: </a:t>
            </a:r>
          </a:p>
          <a:p>
            <a:pPr marL="342900" indent="-342900">
              <a:buFont typeface="Arial" pitchFamily="34" charset="0"/>
              <a:buChar char="•"/>
            </a:pPr>
            <a:r>
              <a:rPr lang="es-EC" sz="1800" b="1" dirty="0" smtClean="0">
                <a:solidFill>
                  <a:schemeClr val="tx1"/>
                </a:solidFill>
              </a:rPr>
              <a:t>Practicar con autonomía hábitos de higiene personal </a:t>
            </a:r>
            <a:r>
              <a:rPr lang="es-EC" sz="1800" dirty="0" smtClean="0">
                <a:solidFill>
                  <a:schemeClr val="tx1"/>
                </a:solidFill>
              </a:rPr>
              <a:t>como lavarse las manos, los dientes y la cara</a:t>
            </a:r>
          </a:p>
          <a:p>
            <a:pPr marL="342900" indent="-342900">
              <a:buFont typeface="Arial" pitchFamily="34" charset="0"/>
              <a:buChar char="•"/>
            </a:pPr>
            <a:r>
              <a:rPr lang="es-EC" sz="1800" b="1" dirty="0" smtClean="0">
                <a:solidFill>
                  <a:schemeClr val="tx1"/>
                </a:solidFill>
              </a:rPr>
              <a:t>Vestirse y desvestirse </a:t>
            </a:r>
            <a:r>
              <a:rPr lang="es-EC" sz="1800" dirty="0" smtClean="0">
                <a:solidFill>
                  <a:schemeClr val="tx1"/>
                </a:solidFill>
              </a:rPr>
              <a:t>de manera independiente con prendas de vestir sencillas </a:t>
            </a:r>
            <a:endParaRPr lang="es-EC" sz="1800" dirty="0">
              <a:solidFill>
                <a:schemeClr val="tx1"/>
              </a:solidFill>
            </a:endParaRPr>
          </a:p>
        </p:txBody>
      </p:sp>
    </p:spTree>
    <p:extLst>
      <p:ext uri="{BB962C8B-B14F-4D97-AF65-F5344CB8AC3E}">
        <p14:creationId xmlns:p14="http://schemas.microsoft.com/office/powerpoint/2010/main" val="21218156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1009442" y="908720"/>
            <a:ext cx="7117180" cy="4730080"/>
          </a:xfrm>
        </p:spPr>
        <p:txBody>
          <a:bodyPr/>
          <a:lstStyle/>
          <a:p>
            <a:r>
              <a:rPr lang="es-EC" b="1" dirty="0" smtClean="0">
                <a:solidFill>
                  <a:schemeClr val="tx1"/>
                </a:solidFill>
              </a:rPr>
              <a:t>Actividades específicas</a:t>
            </a:r>
          </a:p>
          <a:p>
            <a:pPr marL="342900" lvl="0" indent="-342900">
              <a:buFont typeface="Arial" pitchFamily="34" charset="0"/>
              <a:buChar char="•"/>
            </a:pPr>
            <a:r>
              <a:rPr lang="es-EC" dirty="0">
                <a:solidFill>
                  <a:schemeClr val="tx1"/>
                </a:solidFill>
              </a:rPr>
              <a:t>Buscar láminas u hojas impresas acerca de los hábitos de higiene.</a:t>
            </a:r>
          </a:p>
          <a:p>
            <a:pPr marL="342900" lvl="0" indent="-342900">
              <a:buFont typeface="Arial" pitchFamily="34" charset="0"/>
              <a:buChar char="•"/>
            </a:pPr>
            <a:r>
              <a:rPr lang="es-EC" dirty="0">
                <a:solidFill>
                  <a:schemeClr val="tx1"/>
                </a:solidFill>
              </a:rPr>
              <a:t>Se debe explicar las imágenes acorde a lo que representan cada una de las mismas, la número uno explica el baño diario, la segunda el cortarse las uñas con la ayuda de un adulto, la tercera secarse bien después del baño, la cuarta lavarse los dientes, la quinta vestirse, la sexta peinarse, , la séptima levantar la tapa del baño para orinar principalmente los niños y la octava lavarse las manos después de ir al baño.</a:t>
            </a:r>
          </a:p>
          <a:p>
            <a:endParaRPr lang="es-EC" dirty="0">
              <a:solidFill>
                <a:schemeClr val="tx1"/>
              </a:solidFill>
            </a:endParaRPr>
          </a:p>
        </p:txBody>
      </p:sp>
      <p:sp>
        <p:nvSpPr>
          <p:cNvPr id="6" name="1 Título"/>
          <p:cNvSpPr>
            <a:spLocks noGrp="1"/>
          </p:cNvSpPr>
          <p:nvPr>
            <p:ph type="ctrTitle"/>
          </p:nvPr>
        </p:nvSpPr>
        <p:spPr>
          <a:xfrm>
            <a:off x="971600" y="188640"/>
            <a:ext cx="7117180" cy="556292"/>
          </a:xfrm>
        </p:spPr>
        <p:style>
          <a:lnRef idx="1">
            <a:schemeClr val="accent1"/>
          </a:lnRef>
          <a:fillRef idx="2">
            <a:schemeClr val="accent1"/>
          </a:fillRef>
          <a:effectRef idx="1">
            <a:schemeClr val="accent1"/>
          </a:effectRef>
          <a:fontRef idx="minor">
            <a:schemeClr val="dk1"/>
          </a:fontRef>
        </p:style>
        <p:txBody>
          <a:bodyPr/>
          <a:lstStyle/>
          <a:p>
            <a:r>
              <a:rPr lang="es-EC" sz="2800" dirty="0" smtClean="0"/>
              <a:t>PLANIFICACIÓN DEL MAPA MENTAL</a:t>
            </a:r>
            <a:endParaRPr lang="es-EC" sz="2800" dirty="0"/>
          </a:p>
        </p:txBody>
      </p:sp>
    </p:spTree>
    <p:extLst>
      <p:ext uri="{BB962C8B-B14F-4D97-AF65-F5344CB8AC3E}">
        <p14:creationId xmlns:p14="http://schemas.microsoft.com/office/powerpoint/2010/main" val="23361870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188640"/>
            <a:ext cx="7117180" cy="772316"/>
          </a:xfrm>
        </p:spPr>
        <p:style>
          <a:lnRef idx="1">
            <a:schemeClr val="accent1"/>
          </a:lnRef>
          <a:fillRef idx="2">
            <a:schemeClr val="accent1"/>
          </a:fillRef>
          <a:effectRef idx="1">
            <a:schemeClr val="accent1"/>
          </a:effectRef>
          <a:fontRef idx="minor">
            <a:schemeClr val="dk1"/>
          </a:fontRef>
        </p:style>
        <p:txBody>
          <a:bodyPr/>
          <a:lstStyle/>
          <a:p>
            <a:pPr algn="ctr"/>
            <a:r>
              <a:rPr lang="es-EC" dirty="0" smtClean="0"/>
              <a:t>MAPA MENTAL</a:t>
            </a:r>
            <a:endParaRPr lang="es-EC" dirty="0"/>
          </a:p>
        </p:txBody>
      </p:sp>
      <p:sp>
        <p:nvSpPr>
          <p:cNvPr id="3" name="2 Subtítulo"/>
          <p:cNvSpPr>
            <a:spLocks noGrp="1"/>
          </p:cNvSpPr>
          <p:nvPr>
            <p:ph type="subTitle" idx="1"/>
          </p:nvPr>
        </p:nvSpPr>
        <p:spPr/>
        <p:txBody>
          <a:bodyPr/>
          <a:lstStyle/>
          <a:p>
            <a:endParaRPr lang="es-EC" dirty="0"/>
          </a:p>
        </p:txBody>
      </p:sp>
      <p:pic>
        <p:nvPicPr>
          <p:cNvPr id="42" name="41 Imagen"/>
          <p:cNvPicPr/>
          <p:nvPr/>
        </p:nvPicPr>
        <p:blipFill>
          <a:blip r:embed="rId2">
            <a:extLst>
              <a:ext uri="{28A0092B-C50C-407E-A947-70E740481C1C}">
                <a14:useLocalDpi xmlns:a14="http://schemas.microsoft.com/office/drawing/2010/main" val="0"/>
              </a:ext>
            </a:extLst>
          </a:blip>
          <a:srcRect/>
          <a:stretch>
            <a:fillRect/>
          </a:stretch>
        </p:blipFill>
        <p:spPr bwMode="auto">
          <a:xfrm>
            <a:off x="818197" y="1014730"/>
            <a:ext cx="7507605" cy="4828540"/>
          </a:xfrm>
          <a:prstGeom prst="rect">
            <a:avLst/>
          </a:prstGeom>
          <a:noFill/>
          <a:ln>
            <a:noFill/>
          </a:ln>
        </p:spPr>
      </p:pic>
    </p:spTree>
    <p:extLst>
      <p:ext uri="{BB962C8B-B14F-4D97-AF65-F5344CB8AC3E}">
        <p14:creationId xmlns:p14="http://schemas.microsoft.com/office/powerpoint/2010/main" val="31478648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1009442" y="1124744"/>
            <a:ext cx="7117180" cy="4514056"/>
          </a:xfrm>
        </p:spPr>
        <p:txBody>
          <a:bodyPr>
            <a:normAutofit/>
          </a:bodyPr>
          <a:lstStyle/>
          <a:p>
            <a:r>
              <a:rPr lang="es-EC" sz="1600" b="1" dirty="0" smtClean="0">
                <a:solidFill>
                  <a:schemeClr val="tx1"/>
                </a:solidFill>
              </a:rPr>
              <a:t>Evaluación</a:t>
            </a:r>
          </a:p>
          <a:p>
            <a:endParaRPr lang="es-EC" sz="1600" dirty="0" smtClean="0">
              <a:solidFill>
                <a:schemeClr val="tx1"/>
              </a:solidFill>
            </a:endParaRPr>
          </a:p>
          <a:p>
            <a:endParaRPr lang="es-EC" sz="1600" dirty="0" smtClean="0">
              <a:solidFill>
                <a:schemeClr val="tx1"/>
              </a:solidFill>
            </a:endParaRPr>
          </a:p>
          <a:p>
            <a:endParaRPr lang="es-EC" sz="1600" dirty="0">
              <a:solidFill>
                <a:schemeClr val="tx1"/>
              </a:solidFill>
            </a:endParaRPr>
          </a:p>
          <a:p>
            <a:endParaRPr lang="es-EC" sz="1600" dirty="0" smtClean="0">
              <a:solidFill>
                <a:schemeClr val="tx1"/>
              </a:solidFill>
            </a:endParaRPr>
          </a:p>
          <a:p>
            <a:endParaRPr lang="es-EC" sz="1600" dirty="0">
              <a:solidFill>
                <a:schemeClr val="tx1"/>
              </a:solidFill>
            </a:endParaRPr>
          </a:p>
          <a:p>
            <a:endParaRPr lang="es-EC" sz="1600" dirty="0" smtClean="0">
              <a:solidFill>
                <a:schemeClr val="tx1"/>
              </a:solidFill>
            </a:endParaRPr>
          </a:p>
          <a:p>
            <a:r>
              <a:rPr lang="es-EC" sz="1600" b="1" dirty="0" smtClean="0">
                <a:solidFill>
                  <a:schemeClr val="tx1"/>
                </a:solidFill>
              </a:rPr>
              <a:t>Recomendaciones</a:t>
            </a:r>
          </a:p>
          <a:p>
            <a:r>
              <a:rPr lang="es-EC" sz="1600" dirty="0">
                <a:solidFill>
                  <a:schemeClr val="tx1"/>
                </a:solidFill>
              </a:rPr>
              <a:t>Se recomienda llevar un registro anecdótico con la aplicación de la técnica con la finalidad de adaptarla según las necesidades y habilidades de cada aula de </a:t>
            </a:r>
            <a:r>
              <a:rPr lang="es-EC" sz="1600" dirty="0" smtClean="0">
                <a:solidFill>
                  <a:schemeClr val="tx1"/>
                </a:solidFill>
              </a:rPr>
              <a:t>clases</a:t>
            </a:r>
            <a:endParaRPr lang="es-EC" sz="1600" dirty="0">
              <a:solidFill>
                <a:schemeClr val="tx1"/>
              </a:solidFill>
            </a:endParaRPr>
          </a:p>
        </p:txBody>
      </p:sp>
      <p:sp>
        <p:nvSpPr>
          <p:cNvPr id="6" name="1 Título"/>
          <p:cNvSpPr>
            <a:spLocks noGrp="1"/>
          </p:cNvSpPr>
          <p:nvPr>
            <p:ph type="ctrTitle"/>
          </p:nvPr>
        </p:nvSpPr>
        <p:spPr>
          <a:xfrm>
            <a:off x="971600" y="332656"/>
            <a:ext cx="7116763" cy="555625"/>
          </a:xfrm>
        </p:spPr>
        <p:style>
          <a:lnRef idx="1">
            <a:schemeClr val="accent1"/>
          </a:lnRef>
          <a:fillRef idx="2">
            <a:schemeClr val="accent1"/>
          </a:fillRef>
          <a:effectRef idx="1">
            <a:schemeClr val="accent1"/>
          </a:effectRef>
          <a:fontRef idx="minor">
            <a:schemeClr val="dk1"/>
          </a:fontRef>
        </p:style>
        <p:txBody>
          <a:bodyPr/>
          <a:lstStyle/>
          <a:p>
            <a:r>
              <a:rPr lang="es-EC" sz="2800" dirty="0" smtClean="0"/>
              <a:t>PLANIFICACIÓN DEL MAPA MENTAL</a:t>
            </a:r>
            <a:endParaRPr lang="es-EC" sz="2800" dirty="0"/>
          </a:p>
        </p:txBody>
      </p:sp>
      <p:graphicFrame>
        <p:nvGraphicFramePr>
          <p:cNvPr id="7" name="6 Tabla"/>
          <p:cNvGraphicFramePr>
            <a:graphicFrameLocks noGrp="1"/>
          </p:cNvGraphicFramePr>
          <p:nvPr>
            <p:extLst>
              <p:ext uri="{D42A27DB-BD31-4B8C-83A1-F6EECF244321}">
                <p14:modId xmlns:p14="http://schemas.microsoft.com/office/powerpoint/2010/main" val="2632219833"/>
              </p:ext>
            </p:extLst>
          </p:nvPr>
        </p:nvGraphicFramePr>
        <p:xfrm>
          <a:off x="1043608" y="1556792"/>
          <a:ext cx="5701030" cy="2120646"/>
        </p:xfrm>
        <a:graphic>
          <a:graphicData uri="http://schemas.openxmlformats.org/drawingml/2006/table">
            <a:tbl>
              <a:tblPr firstRow="1" firstCol="1" bandRow="1">
                <a:tableStyleId>{5C22544A-7EE6-4342-B048-85BDC9FD1C3A}</a:tableStyleId>
              </a:tblPr>
              <a:tblGrid>
                <a:gridCol w="4569460"/>
                <a:gridCol w="539750"/>
                <a:gridCol w="591820"/>
              </a:tblGrid>
              <a:tr h="0">
                <a:tc gridSpan="3">
                  <a:txBody>
                    <a:bodyPr/>
                    <a:lstStyle/>
                    <a:p>
                      <a:pPr algn="ctr">
                        <a:lnSpc>
                          <a:spcPct val="115000"/>
                        </a:lnSpc>
                        <a:spcAft>
                          <a:spcPts val="1000"/>
                        </a:spcAft>
                      </a:pPr>
                      <a:r>
                        <a:rPr lang="es-EC" sz="1100" dirty="0">
                          <a:solidFill>
                            <a:schemeClr val="tx1"/>
                          </a:solidFill>
                          <a:effectLst/>
                        </a:rPr>
                        <a:t>Ficha de observación sugerida</a:t>
                      </a:r>
                      <a:endParaRPr lang="es-EC" sz="1100" dirty="0">
                        <a:solidFill>
                          <a:schemeClr val="tx1"/>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0">
                <a:tc>
                  <a:txBody>
                    <a:bodyPr/>
                    <a:lstStyle/>
                    <a:p>
                      <a:pPr>
                        <a:lnSpc>
                          <a:spcPct val="115000"/>
                        </a:lnSpc>
                        <a:spcAft>
                          <a:spcPts val="1000"/>
                        </a:spcAft>
                      </a:pPr>
                      <a:r>
                        <a:rPr lang="es-EC" sz="1100">
                          <a:solidFill>
                            <a:schemeClr val="tx1"/>
                          </a:solidFill>
                          <a:effectLst/>
                        </a:rPr>
                        <a:t>Características</a:t>
                      </a:r>
                      <a:endParaRPr lang="es-EC"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1000"/>
                        </a:spcAft>
                      </a:pPr>
                      <a:r>
                        <a:rPr lang="es-EC" sz="1100">
                          <a:solidFill>
                            <a:schemeClr val="tx1"/>
                          </a:solidFill>
                          <a:effectLst/>
                        </a:rPr>
                        <a:t>Si</a:t>
                      </a:r>
                      <a:endParaRPr lang="es-EC"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1000"/>
                        </a:spcAft>
                      </a:pPr>
                      <a:r>
                        <a:rPr lang="es-EC" sz="1100">
                          <a:solidFill>
                            <a:schemeClr val="tx1"/>
                          </a:solidFill>
                          <a:effectLst/>
                        </a:rPr>
                        <a:t>No </a:t>
                      </a:r>
                      <a:endParaRPr lang="es-EC" sz="1100">
                        <a:solidFill>
                          <a:schemeClr val="tx1"/>
                        </a:solidFill>
                        <a:effectLst/>
                        <a:latin typeface="Calibri"/>
                        <a:ea typeface="Calibri"/>
                        <a:cs typeface="Times New Roman"/>
                      </a:endParaRPr>
                    </a:p>
                  </a:txBody>
                  <a:tcPr marL="68580" marR="68580" marT="0" marB="0"/>
                </a:tc>
              </a:tr>
              <a:tr h="0">
                <a:tc>
                  <a:txBody>
                    <a:bodyPr/>
                    <a:lstStyle/>
                    <a:p>
                      <a:pPr marL="342900" lvl="0" indent="-342900">
                        <a:lnSpc>
                          <a:spcPct val="115000"/>
                        </a:lnSpc>
                        <a:spcAft>
                          <a:spcPts val="0"/>
                        </a:spcAft>
                        <a:buFont typeface="+mj-lt"/>
                        <a:buAutoNum type="arabicPeriod"/>
                      </a:pPr>
                      <a:r>
                        <a:rPr lang="es-EC" sz="1100">
                          <a:solidFill>
                            <a:schemeClr val="tx1"/>
                          </a:solidFill>
                          <a:effectLst/>
                        </a:rPr>
                        <a:t>Identifica la idea central</a:t>
                      </a:r>
                      <a:endParaRPr lang="es-EC"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1000"/>
                        </a:spcAf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1000"/>
                        </a:spcAf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r>
              <a:tr h="0">
                <a:tc>
                  <a:txBody>
                    <a:bodyPr/>
                    <a:lstStyle/>
                    <a:p>
                      <a:pPr marL="342900" lvl="0" indent="-342900">
                        <a:lnSpc>
                          <a:spcPct val="115000"/>
                        </a:lnSpc>
                        <a:spcAft>
                          <a:spcPts val="0"/>
                        </a:spcAft>
                        <a:buFont typeface="+mj-lt"/>
                        <a:buAutoNum type="arabicPeriod"/>
                      </a:pPr>
                      <a:r>
                        <a:rPr lang="es-EC" sz="1100">
                          <a:solidFill>
                            <a:schemeClr val="tx1"/>
                          </a:solidFill>
                          <a:effectLst/>
                        </a:rPr>
                        <a:t>Relaciona al menos el 50% de las idea secundarias</a:t>
                      </a:r>
                      <a:endParaRPr lang="es-EC"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1000"/>
                        </a:spcAf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1000"/>
                        </a:spcAf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r>
              <a:tr h="0">
                <a:tc>
                  <a:txBody>
                    <a:bodyPr/>
                    <a:lstStyle/>
                    <a:p>
                      <a:pPr marL="342900" lvl="0" indent="-342900">
                        <a:lnSpc>
                          <a:spcPct val="115000"/>
                        </a:lnSpc>
                        <a:spcAft>
                          <a:spcPts val="0"/>
                        </a:spcAft>
                        <a:buFont typeface="+mj-lt"/>
                        <a:buAutoNum type="arabicPeriod"/>
                      </a:pPr>
                      <a:r>
                        <a:rPr lang="es-EC" sz="1100">
                          <a:solidFill>
                            <a:schemeClr val="tx1"/>
                          </a:solidFill>
                          <a:effectLst/>
                        </a:rPr>
                        <a:t>Conserva el orden jerárquico de las ideas secundarias</a:t>
                      </a:r>
                      <a:endParaRPr lang="es-EC"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1000"/>
                        </a:spcAf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1000"/>
                        </a:spcAf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r>
              <a:tr h="0">
                <a:tc>
                  <a:txBody>
                    <a:bodyPr/>
                    <a:lstStyle/>
                    <a:p>
                      <a:pPr marL="342900" lvl="0" indent="-342900">
                        <a:lnSpc>
                          <a:spcPct val="115000"/>
                        </a:lnSpc>
                        <a:spcAft>
                          <a:spcPts val="0"/>
                        </a:spcAft>
                        <a:buFont typeface="+mj-lt"/>
                        <a:buAutoNum type="arabicPeriod"/>
                      </a:pPr>
                      <a:r>
                        <a:rPr lang="es-EC" sz="1100">
                          <a:solidFill>
                            <a:schemeClr val="tx1"/>
                          </a:solidFill>
                          <a:effectLst/>
                        </a:rPr>
                        <a:t>Narra de forma lógica y secuenciada las imágenes</a:t>
                      </a:r>
                      <a:endParaRPr lang="es-EC"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1000"/>
                        </a:spcAf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1000"/>
                        </a:spcAf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r>
              <a:tr h="0">
                <a:tc>
                  <a:txBody>
                    <a:bodyPr/>
                    <a:lstStyle/>
                    <a:p>
                      <a:pPr marL="342900" lvl="0" indent="-342900">
                        <a:lnSpc>
                          <a:spcPct val="115000"/>
                        </a:lnSpc>
                        <a:spcAft>
                          <a:spcPts val="0"/>
                        </a:spcAft>
                        <a:buFont typeface="+mj-lt"/>
                        <a:buAutoNum type="arabicPeriod"/>
                      </a:pPr>
                      <a:r>
                        <a:rPr lang="es-EC" sz="1100">
                          <a:solidFill>
                            <a:schemeClr val="tx1"/>
                          </a:solidFill>
                          <a:effectLst/>
                        </a:rPr>
                        <a:t>Demuestra fluidez al narrar las imágenes </a:t>
                      </a:r>
                      <a:endParaRPr lang="es-EC"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1000"/>
                        </a:spcAf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1000"/>
                        </a:spcAf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r>
              <a:tr h="0">
                <a:tc>
                  <a:txBody>
                    <a:bodyPr/>
                    <a:lstStyle/>
                    <a:p>
                      <a:pPr marL="342900" lvl="0" indent="-342900">
                        <a:lnSpc>
                          <a:spcPct val="115000"/>
                        </a:lnSpc>
                        <a:spcAft>
                          <a:spcPts val="0"/>
                        </a:spcAft>
                        <a:buFont typeface="+mj-lt"/>
                        <a:buAutoNum type="arabicPeriod"/>
                      </a:pPr>
                      <a:r>
                        <a:rPr lang="es-EC" sz="1100">
                          <a:solidFill>
                            <a:schemeClr val="tx1"/>
                          </a:solidFill>
                          <a:effectLst/>
                        </a:rPr>
                        <a:t>Disfruta de organizar las imágenes en el mapa</a:t>
                      </a:r>
                      <a:endParaRPr lang="es-EC"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1000"/>
                        </a:spcAf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1000"/>
                        </a:spcAf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r>
              <a:tr h="0">
                <a:tc>
                  <a:txBody>
                    <a:bodyPr/>
                    <a:lstStyle/>
                    <a:p>
                      <a:pPr marL="342900" lvl="0" indent="-342900">
                        <a:lnSpc>
                          <a:spcPct val="115000"/>
                        </a:lnSpc>
                        <a:spcAft>
                          <a:spcPts val="0"/>
                        </a:spcAft>
                        <a:buFont typeface="+mj-lt"/>
                        <a:buAutoNum type="arabicPeriod"/>
                      </a:pPr>
                      <a:r>
                        <a:rPr lang="es-EC" sz="1100">
                          <a:solidFill>
                            <a:schemeClr val="tx1"/>
                          </a:solidFill>
                          <a:effectLst/>
                        </a:rPr>
                        <a:t>Disfruta de las actividades relacionadas con el mapa en general</a:t>
                      </a:r>
                      <a:endParaRPr lang="es-EC"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1000"/>
                        </a:spcAf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1000"/>
                        </a:spcAft>
                      </a:pPr>
                      <a:r>
                        <a:rPr lang="es-EC" sz="1100" dirty="0">
                          <a:solidFill>
                            <a:schemeClr val="tx1"/>
                          </a:solidFill>
                          <a:effectLst/>
                        </a:rPr>
                        <a:t> </a:t>
                      </a:r>
                      <a:endParaRPr lang="es-EC" sz="1100" dirty="0">
                        <a:solidFill>
                          <a:schemeClr val="tx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4285605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9442" y="675725"/>
            <a:ext cx="7125113" cy="737052"/>
          </a:xfrm>
        </p:spPr>
        <p:style>
          <a:lnRef idx="1">
            <a:schemeClr val="accent1"/>
          </a:lnRef>
          <a:fillRef idx="2">
            <a:schemeClr val="accent1"/>
          </a:fillRef>
          <a:effectRef idx="1">
            <a:schemeClr val="accent1"/>
          </a:effectRef>
          <a:fontRef idx="minor">
            <a:schemeClr val="dk1"/>
          </a:fontRef>
        </p:style>
        <p:txBody>
          <a:bodyPr/>
          <a:lstStyle/>
          <a:p>
            <a:pPr algn="ctr"/>
            <a:r>
              <a:rPr lang="es-EC" dirty="0" smtClean="0"/>
              <a:t>ANEXOS</a:t>
            </a:r>
            <a:endParaRPr lang="es-EC" dirty="0"/>
          </a:p>
        </p:txBody>
      </p:sp>
      <p:pic>
        <p:nvPicPr>
          <p:cNvPr id="7170" name="Picture 2" descr="C:\Users\intel\Desktop\JAZMIN2\Documentos Universidad\tesis\Fotos escuela Girodano aplicación mapas\SDC121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7" y="1772816"/>
            <a:ext cx="5856651"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75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09442" y="675725"/>
            <a:ext cx="7125113" cy="665044"/>
          </a:xfrm>
        </p:spPr>
        <p:style>
          <a:lnRef idx="1">
            <a:schemeClr val="accent1"/>
          </a:lnRef>
          <a:fillRef idx="2">
            <a:schemeClr val="accent1"/>
          </a:fillRef>
          <a:effectRef idx="1">
            <a:schemeClr val="accent1"/>
          </a:effectRef>
          <a:fontRef idx="minor">
            <a:schemeClr val="dk1"/>
          </a:fontRef>
        </p:style>
        <p:txBody>
          <a:bodyPr/>
          <a:lstStyle/>
          <a:p>
            <a:pPr algn="ctr"/>
            <a:r>
              <a:rPr lang="es-EC" dirty="0" smtClean="0"/>
              <a:t>ANEXOS</a:t>
            </a:r>
            <a:endParaRPr lang="es-EC" dirty="0"/>
          </a:p>
        </p:txBody>
      </p:sp>
      <p:pic>
        <p:nvPicPr>
          <p:cNvPr id="8194" name="Picture 2" descr="C:\Users\intel\Desktop\JAZMIN2\Documentos Universidad\tesis\Fotos escuela Girodano aplicación mapas\SDC121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628800"/>
            <a:ext cx="5236840" cy="3927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8968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09442" y="675725"/>
            <a:ext cx="7125113" cy="665044"/>
          </a:xfrm>
        </p:spPr>
        <p:style>
          <a:lnRef idx="1">
            <a:schemeClr val="accent1"/>
          </a:lnRef>
          <a:fillRef idx="2">
            <a:schemeClr val="accent1"/>
          </a:fillRef>
          <a:effectRef idx="1">
            <a:schemeClr val="accent1"/>
          </a:effectRef>
          <a:fontRef idx="minor">
            <a:schemeClr val="dk1"/>
          </a:fontRef>
        </p:style>
        <p:txBody>
          <a:bodyPr/>
          <a:lstStyle/>
          <a:p>
            <a:pPr algn="ctr"/>
            <a:r>
              <a:rPr lang="es-EC" dirty="0" smtClean="0"/>
              <a:t>ANEXOS</a:t>
            </a:r>
            <a:endParaRPr lang="es-EC" dirty="0"/>
          </a:p>
        </p:txBody>
      </p:sp>
      <p:pic>
        <p:nvPicPr>
          <p:cNvPr id="9218" name="Picture 2" descr="C:\Users\intel\Desktop\JAZMIN2\Documentos Universidad\tesis\Fotos escuela Girodano aplicación mapas\SDC121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916832"/>
            <a:ext cx="5308848" cy="3981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5384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xfrm>
            <a:off x="971600" y="2564904"/>
            <a:ext cx="7117180" cy="1470025"/>
          </a:xfrm>
        </p:spPr>
        <p:txBody>
          <a:bodyPr/>
          <a:lstStyle/>
          <a:p>
            <a:pPr algn="ctr">
              <a:defRPr/>
            </a:pPr>
            <a:r>
              <a:rPr lang="es-MX" i="1" dirty="0" smtClean="0"/>
              <a:t>¡¡GRACIAS POR SU ATENCIÓN!!</a:t>
            </a:r>
            <a:endParaRPr lang="es-MX" i="1" dirty="0"/>
          </a:p>
        </p:txBody>
      </p:sp>
    </p:spTree>
    <p:extLst>
      <p:ext uri="{BB962C8B-B14F-4D97-AF65-F5344CB8AC3E}">
        <p14:creationId xmlns:p14="http://schemas.microsoft.com/office/powerpoint/2010/main" val="1232613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43608" y="476673"/>
            <a:ext cx="7117180" cy="1368152"/>
          </a:xfrm>
        </p:spPr>
        <p:txBody>
          <a:bodyPr/>
          <a:lstStyle/>
          <a:p>
            <a:pPr algn="ctr"/>
            <a:r>
              <a:rPr lang="es-EC" dirty="0" smtClean="0"/>
              <a:t>Planteamiento del Problema</a:t>
            </a:r>
            <a:endParaRPr lang="es-EC" dirty="0"/>
          </a:p>
        </p:txBody>
      </p:sp>
      <p:sp>
        <p:nvSpPr>
          <p:cNvPr id="6" name="5 Elipse"/>
          <p:cNvSpPr/>
          <p:nvPr/>
        </p:nvSpPr>
        <p:spPr>
          <a:xfrm>
            <a:off x="3461079" y="3861048"/>
            <a:ext cx="2592288" cy="201622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Dificultad de los niños de la Unidad Educativa «Giordano Bruno» en el campo del lenguaje y la abstracción</a:t>
            </a:r>
            <a:endParaRPr lang="es-EC" sz="1400" dirty="0">
              <a:solidFill>
                <a:schemeClr val="tx1"/>
              </a:solidFill>
            </a:endParaRPr>
          </a:p>
        </p:txBody>
      </p:sp>
      <p:sp>
        <p:nvSpPr>
          <p:cNvPr id="7" name="6 Rectángulo redondeado"/>
          <p:cNvSpPr/>
          <p:nvPr/>
        </p:nvSpPr>
        <p:spPr>
          <a:xfrm>
            <a:off x="640516" y="4364004"/>
            <a:ext cx="2160240"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Uso de técnicas anticuadas debido a la costumbre. </a:t>
            </a:r>
            <a:endParaRPr lang="es-EC" sz="1400" dirty="0">
              <a:solidFill>
                <a:schemeClr val="tx1"/>
              </a:solidFill>
            </a:endParaRPr>
          </a:p>
        </p:txBody>
      </p:sp>
      <p:sp>
        <p:nvSpPr>
          <p:cNvPr id="8" name="7 Rectángulo redondeado"/>
          <p:cNvSpPr/>
          <p:nvPr/>
        </p:nvSpPr>
        <p:spPr>
          <a:xfrm>
            <a:off x="3491880" y="1916832"/>
            <a:ext cx="2160240"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latin typeface="+mj-lt"/>
                <a:cs typeface="Arial" pitchFamily="34" charset="0"/>
              </a:rPr>
              <a:t>Falta de conocimiento y preparación en técnicas de estudio  innovadoras</a:t>
            </a:r>
            <a:endParaRPr lang="es-EC" sz="1400" dirty="0">
              <a:solidFill>
                <a:schemeClr val="tx1"/>
              </a:solidFill>
              <a:latin typeface="+mj-lt"/>
              <a:cs typeface="Arial" pitchFamily="34" charset="0"/>
            </a:endParaRPr>
          </a:p>
        </p:txBody>
      </p:sp>
      <p:sp>
        <p:nvSpPr>
          <p:cNvPr id="9" name="8 Rectángulo redondeado"/>
          <p:cNvSpPr/>
          <p:nvPr/>
        </p:nvSpPr>
        <p:spPr>
          <a:xfrm>
            <a:off x="6660232" y="4221088"/>
            <a:ext cx="2160240"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Falta de interés de las autoridades por promover el aprendizaje significativo </a:t>
            </a:r>
            <a:endParaRPr lang="es-EC" sz="1400" dirty="0">
              <a:solidFill>
                <a:schemeClr val="tx1"/>
              </a:solidFill>
            </a:endParaRPr>
          </a:p>
        </p:txBody>
      </p:sp>
      <p:sp>
        <p:nvSpPr>
          <p:cNvPr id="11" name="10 Flecha derecha"/>
          <p:cNvSpPr/>
          <p:nvPr/>
        </p:nvSpPr>
        <p:spPr>
          <a:xfrm>
            <a:off x="6053367" y="4667169"/>
            <a:ext cx="631661" cy="634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Flecha derecha"/>
          <p:cNvSpPr/>
          <p:nvPr/>
        </p:nvSpPr>
        <p:spPr>
          <a:xfrm rot="10800000">
            <a:off x="2796413" y="4509119"/>
            <a:ext cx="695465" cy="792087"/>
          </a:xfrm>
          <a:prstGeom prst="rightArrow">
            <a:avLst>
              <a:gd name="adj1" fmla="val 39006"/>
              <a:gd name="adj2" fmla="val 527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Flecha arriba"/>
          <p:cNvSpPr/>
          <p:nvPr/>
        </p:nvSpPr>
        <p:spPr>
          <a:xfrm>
            <a:off x="4433187" y="3356992"/>
            <a:ext cx="648072"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descr="http://grupo3informatica.files.wordpress.com/2011/0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197" y="2058464"/>
            <a:ext cx="1935301" cy="193539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xQTEhUUExQWFBQVFRgZFBgVFxcaFhUXFRgZFxgaFxgYHCggGBolHBgYITEhJSkrLi4uGB8zODMsNygtLiwBCgoKBQUFDgUFDisZExkrKysrKysrKysrKysrKysrKysrKysrKysrKysrKysrKysrKysrKysrKysrKysrKysrK//AABEIAMMBAwMBIgACEQEDEQH/xAAcAAEAAgIDAQAAAAAAAAAAAAAABQYDBAECBwj/xABSEAACAQMCAwQFBgcMCQIHAAABAgMABBESIQUTMQYiQVEHFDJh0xYjcYGRkzNCU1WUsbIVJDRSVGJkcnSCkqEIGCVDY3O0wdI1g0SEpLPC1OH/xAAUAQEAAAAAAAAAAAAAAAAAAAAA/8QAFBEBAAAAAAAAAAAAAAAAAAAAAP/aAAwDAQACEQMRAD8A9xpSlBiupgiMx6KMnFadtxZShZhoA058Rh/ZOR0+vpW+65GDuD1B8a1m4dHp0aBp1BsDYZByDtQY04zCejg9OgbxIA8PMj/EPMV2HFYsMda93VqGdxpznu9fA0h4VEhBWNRjpgeRz+v9Q8hXVeEQhiwQZIYH368as/TgfZQd04pCQCJE3GRlgD0z0O/Q5rqvFoSoYOCDjGNzvk7gbjYE/VVQtOKCVeZFwid0bOlw1sAwHdyA0wIG3iBWdbtwCv7j3OCwYgyWnUDSP9/5DH20Fn/dmHSG5i4OPEZGrGMjqPaHXzrIeJRflY+uPbXr086qXrDfma4/x2nu/wCP7hXWSdiMfuNcgag3dktBkg53xP0yTtQXOC7RyQjqxHUKwOM9M4rrJfxqSDIgI6gsAd/dmqrbcRkjOU4PcqfdJaDwx+X8q4nvncsX4NcMWxqJe0y2MYz8/wC4fZQWr90IsE8xMDqdS4Gdt96xNxeELq5i428dxkgbjqPaH21VZ7h2BB4PdDVjViS0BOPonrsblvzNcbnP4S06/f8AuoLZ+6UX5WPrj216+XWuUv4jkiRDjrhl2ztv9dVCSdiMfuNcgag3dktBkjfwn6e6u63bgADg1yMdMSWg6dP9/QWxeIREhRIhJ6AMuT9Wfca2qpcd86kMODXAIOQQ9p1G4/39bvyluvzXd/eWnx6Cz0qsfKW6/Nd395afHp8pbr813f3lp8egs9KrHyluvzXd/eWnx6fKW6/Nd395afHoLPSqx8pbr813f3lp8enyluvzXd/eWnx6Cz0qsfKS6/Nd195afHp8pbr813f3lp8egs1KrPykuvzXdfeWnx6fKW6/Nd395afHoLNSqz8pLr813X3lp8euG7TXWP8A0u6+8tPj0FnxSo/s7xYXdtFcKpRZkDhWxkA9M4qRoOKVzSgUpSgUpSgUpSgrvo//APT7f+q37bVYqr/YH+AQ+7mD7JXFWCgUpSgYpSlAxSlKBilKUClKUClKUClKUClcZpmg5pSlAxTFKUCsc/st9B/VWSsN4cRuf5rfqNBBejlccLsv7NF+yKsdQPYJccNsx5W0X7AqeoFKUoFKUoFKUoFKUoK/2C/gMX9aX/KaSrBUB2F/gaf824/6iWp+gUpSgUpSgUpSgUpSgUpSgUpWrxDiMUK65XVFyAMnqTsAo6sx8hvQbVeR9tfShP62tnwlUuJclZCVZu/uNK5wNupbJH+deg+tXE/4JPV4/wApMvzp/qRfi/S5/u1C2nZuCxvIHhiXVPzlmmcgOzvpkzkDGo6WwoAHX6CHknFrDj/DUkvJZ3CsMSnnq+kyEAdwnAOSACo28K2PRj6V5oplgvpeZBIxzNKxLQnScb4OVJwN+mc17p2h4fbzQOt0qvCBqcP7I0b5z7q+c/SF2OaOe0SCNRJcwLogjXEgK+L+BY56/wA0+VB9PIwIBByDuCOhrtVa9HfF3urCGSSPkyANG6YI0tExj6HdfZzg1ZaBSlKBWrxU/MS/8t/2TW1Whx5sW058oZP2DQa3Y5cWFqPK3i/YFTFRfZUYsrYf8CL9gVKUClKUClKUClKUClKUEB2G/gg/51z/ANTLU/Ve7B/wT/5i6/6qWrDQKUpQKUpQKUpQKUpQKUpQdJpAqlj0AJP0Dc1AdnbLm6byYapZF1RA7iCJ91RB0DFcFm6k+4ACwOudj08artrZ3dqvLgEVxCu0SyO0Uka+CFgrCRR0BwDgAHPWgslavEYomjYTaTH+NrICjG+cnpjrnwqM030nUwWy+OnVNJ9RYIq/WrV1n7Lwujc7Vcsykap214JBGUT2EP8AVUUHez4FbtokDSTIMNFrmkkjHiGCsxVugwTnHhW9ccKhaVJ2jVpowRHIQNahuoB8M5P21i7MzF7S3ZvaMMZb6dIz/nUnQVXhE5lvGlihkiQo6XPMCgNNG6rGRhjqYDWCw6jTvsKtVQ3DO5dXMfgxjmX6HXltj+9Fn+9UzQKUpQKjO1DYs7k/8CX9hqk6iO17Ysbo+VvL+w1BscAGLWD/AJMf7ArfrT4OMQQj/hJ+yK3KBSlKBSlKBSlKBSlKCudgf4K39qvP+qmqx1Xewf8ABW/tV3/1UtWKgUpSgUpSgUpSgUpSgUpSgUpSgVwwyK5pQVzspE6GaHmaoreTlRqVGoKERxlxjOz43Hh1qx1CcEGLm9Xzljf/ABQRj9aGpugheJHl3dvJ4SCSBvpYCVM/XGwH9epqobtYMW7SfkGSb7lw7DfzUMPrp2a4560spMTQ6JNIV/bKFFdHZcdwsrA6TuPHfagmaUpQKg+3J/2def2ab/7bVOVXvSE+OGXp/os37BoJjhg+Zi/5afsitmsNkuI0Hkij7AKzUClKUClKUClKUCuM1gvIhIjx6iNQKkqcMuoeBG4O+aqPDXvFtoXgcztINDJMc8pxlTKHA1FQVyVbOc4BFBsdnuIJaxNDLqEzT3LrEgLysjzyMjaEyQpBBycDepjhnH45jN3ZI+SwVzKAoyRqwDkjIBGR4ZFRvCJViV0topLhtR51wdAEsvRmLuw5hB2wo0jGkYxitXs5wa3Pzc4aadCzMtyq7F2LM0aDKYLN7QyegJoLZBco4yjK481II+0VmqD4h2ZibvwKtvcAfNyxqFIPk4GBInmp/wAjg1ucAvzPbxSsuhnQFl66W6MufcQRQSFKUoFK0uJcVigAMrhAx0rnqzYJwqjdjgE4A6A1ntLpJUWSNg6MMqynIIPiDQZqV0llVVLMQqqCWJOAANyST0FaXDOMw3GrlOH041DcEZ9k4YA4PgehoJCuCaZrTu+JRJJFE7qJJiwiU9X0qWbA9wFBq8J7S2tyxWGZXYb6dwSvTUoYDWn84ZHvqSuLlUGXYKPNiAN+m5qncS7HlFVYFWaFDmO3lYq0B87S4HfibGcKcjwyoqDj44q3ERnnEkduJElguVQXkXNChWwO7cKukjUozhj7VB6iDQmqpwji0MCnTIr2ROYZo2DRQAgExSEfg1B3UnYBsHGBna7ZiRrZuXLHFH1nZgzExY3VAhBJbYbEHfbc0GHhXElfiEmkHlywARufZla1dlkKDxA5yjPjjbarOTVIvLK5jihuzKP3sBIYOVHGBEU0yJkE4IQ5AzjUij31vzcfS7KwWcuWkXXJIuQYoc4LLkbux7q+/J/FxQbDn1ybSN7WF+95TzKfZ98aHr5sMfikHjiP71uhcf7m40R3HlG692GT6CW5bf8At+ANTdnapEioihUQAKB0AFc3dssiMjqGR1KsD0IIwRQZQa5qD7PXDIXtZSTJCAUY9ZYDsjnzYYKN71z+NU5QKrnpHP8Asu9/s0v7Jqx1WfSWf9lXv9nk/VQWOEYUDyA/VXegpQKUpQKUpQK4Y4Ga5qL7Q3EiQkxQesEkKUyMaW2ZiD7QA6qNzQQ0N2XnaazIxJsVlIWK6aNSNUJBLoyqAC+kqw09cZqZ/c0paGCFuW3KKozd7QxB7xxjVgnPhUH2LFqXcxANNjTKywGKOLSccpQRhcHO2STjc9K3+0fFYGjmtjcLHKyFc5IEbOO7rcDCZyNiQcGgxdnuJnWLYRK0caYE0GowDRgaCWAw3X2S3Q5xWzxO3Rbi2KKBI0zlsDdlMLCQtjqO7H9YWo3hTMIUNq4hjYEcl4w6wyLnXDGFdWUghu7krttgYrnjHDpEEczXD63lijlYBVYRzOqaIevKGsqSd2OOuwwEvxnjIjxFFiS6cHlRZ+rXJj2Ix1LH6BkkCtrgvDxbwRwgluWgXUerEdWPvJyfrqH4rwyK1jSaJdDRTIztkl5FciOTmOd37rZ3J3UeVWWgUpSggO1c0yqiwq51sQ8kaB5Il0k5QMQNROFBOwznB6VktrJvUhFbaoCI8JzRqdT/ADwTuxOd8+OamiKAUENax3EFjh/3zOkPQDHMdU2XcnOSMZ8a1eycTfOPKsvPkCc15UCK2kEKsSBjpRd9ic75OSaslcYoILgthKk0rSKVVs6T63NNnLZ/BuoWP6ifKoXifALr1+G4Ekcim5HWJswQrDKAurmYIJY743Z1PQYq8VwRQaHHLN5oWSN9DHTvvggMCyEqQQGAKkjcA7VU4LwyxSwcmxtY1LxSapdWMEqxEJjTruQWIzsd6vlQnFeBcyZJ42RJUVk+ciWRSrEHpkMGBUbg/TmgjOzN0PV54lxdrARHHgIjTJy00hwcKepXX0YDNanZ62kcW9nKjKLNFknBIZXcE8hUbfWgwXzsfm0yBUz8l42ZnuHeZm068nTH3M6MRpgALkkZJIO+c71j7DQfMNNlmNxI0gLsWYxg8uHvHc/Noh+ug0/SjG7WDBGwebDqGXBccxe4DGCw3wSQDsDUZ6J49frFwSpJMcS6XLhVVBLoV2AbSvNAwc4x1rv2743quLe2h7zpIzybsqK6xgpGzBT3nV2wBnfFTPo7Q+phmKsWkkJZBhWCnlqQMn8VFHXwoJriV+IeWSCQ8qRkj8UyHSpI8RqwPrrdqD7VNtbgnGq7g8cew3M//Cpfnr/GX7RQVntrO8clrLCuqWNpHYD2nt1jJmUeeTyyB/GC1Z4JldQykMrAFSOhBGQRUFCOZxJ26pBaoinP487ln2/qxx/aa57FkLFLCpBS3nkijIIxoBDKu3TRr0Y/mUFgqs+koZ4XdjziI/xED/vVmqt+kQf7OnHmEH2yIKCyUpSgUpSgUpSgVC9q3bkqisU5s0UTMPaVJXCNpPgxBwD4Zz4VNVq8SslmiaNsgMMZBwynqGU+DA4IPmKDQ4DfwMXgt1IS30rshEe+dkbo2NJzjzHnXTssi8mRfxxPPzgepcyMe99KlSPcRWp2TjjtoJNbhQJ2Qs5AyUKwpk9MkKv21I33A0kfmK8kMpGGeFgpcDoHUgq2PAkZHgaDJZwQiWZo/wAISomAJxqCgqSvQNoK79SNOegqv8LtwtyEvI3kuHlleCVjqi0KxZAi6vmyiFVPdG46nIrBa8lJY2tJ5GJu3iu8uW5jRwyOxcPkasog1LjYAdAAMnCuJQ24tmnLNPdwPI8sjZIWKMSsOmFXB2VcDbpQZ+0vEJXmNksJZZVhYSKchAZW5nMGO6NEZw3mQNsirdVa7L2twztcXIUM8UaoAdwmqSXvDGzDmBcb+xnO9WWgUpSgUpSgUpSgUpSgUpSg0uN6/V5uUMycp+WMgZbSdO52G9V7sf2x4fNFHDBcR6o41XQ50ONA04CtjPTwzW16ReLG14bdTA4YREIf579xf8zXyDQfRvakwy384k0hUEa6lXEnNWJmiCSKcszvMF0Y7wTHuN17BA+oQFtmZWYgLp3d2Y938Xr08K8m7HWk62NuxkUDKSA8l5WHOldl1hG1yHVbRhcYA1nOcZHnHEe1d8rvGLu4RFdgEWSRFUBjsFzlR7qD614nFCyYnEZTqRLpK5Hj3tq8s4/Y8L/fV7y4Hjt7izTXF3kVdcfNUJGdLHDMCME714JdcRml/CSySf13Zv1mvVOwvCDNw08Ok+bN9cLIsivEwVEj5oOgPqyeVjBA60HXtL6W40jeDhVutsjnvS6VVicYyqLspwB3jvUr/o48ZJa6tmOSdMy5PU+w5+ndK8UvIOW7oTkozKSOh0kjb7Ku/oQvuVxeEeEqvGf7y5H+aig+pqr3b0ZsnHnJAPtnjFWGq52+P70HvuLUf/UR0FjpSlApSlApSlAoaVD8Y4tLHqWK0mnYLkFTGsZ67a2brt0ANBBdpuD99++GFwwW3ix7M0oCTS+/TEuoeWX8xU72lu2SEJEdMszrDEfEM/VvfpQM/wDdqG4RxO3Ehnu51W5IKqsytCIUzukSy4Jzgan/ABiB0AAGrxW+jury2kicSRWs8Q1IwKGafWpGR10oB97QTFz2aVBG1sESSJBGA4OiSMAjS5G4bBbDjcam2IJFRXFuBuLZ5p0R2gETRRRamVIbZtTIrPpLs66gSQAe6Mbb3c1F8CuGljkLnJE86DYDupIyKPf3QKCLi7WyHBHDb4g7g4tsEHofw9Zx2nfx4fej+5D/ANpahOGdj7USSQSCYOpLxlbq6VXhY90qqyAAqe4QBthTtqFSvyCs/wCkfpl58agzjtO38gvfu4vi1z8pm/kN791H8Stf5BWf9I/TLz41PkFZ/wBJ/TLz41BnPadv5De/dx/Frj5UP+b73/BF8WsPyCs/6T+mXnxq5+QVn/SP0y8+NQZD2ok/N99/gg+NWrxTtNc8mTkcPuxNpPK5iQ6NeNtWJs4zWYdg7T+kfpl38ah7BWf9I/TLz41BEDjHEfyVz0/ktv8A/tVxLxjiWk6YrjVg6c2kOknwBxddM1MDsFZ/0j9MvPjU+Qdn/SP0y8+NQLftPNoXXw+81lRqCrDgNjcD57pmsg7USfm+9/wQ/GrEOwVn5XH6Zd/GoOwVn5XH6Zd/FoPMvTn22LwpZCGWFn0ySiZVB0KToC6WPVgTn+bXiQq9+mmxSDiTRx6tCxR41u7kZBPtSMTjJ6Zqh0HqvZTjVt6hzZulsI45k1n1iUEvyvVnLAxKMrkDyfGnfV5lfz8yV3xp1uzYyWxqJONR3br1PWteuyAZGTgZ3PXA+jxoJPsvY867gj0GQNNGGVQSSpdQ3ToMZ3r64n7O27IIxGsYXGgxfNuhXYaXTBG2R9BNef8Ao19HktorSRX6tFcIhzHCNZXqCruSEyD5Grp2buRDaSa2JW2kuEyxy3LhdtOoncnQBueu1B8/emrsxHY3w5K6Ypow6qOisCVcD3bA/wB6qr2Tu2ivbaVQSUuImABA1Ycd3J2Gem/nVw9OHEbiW9iFxEsQWBTEqsWyshLEliB3s7EeGmqLwcLz4teNHNTVnpp1DOfdig+sl7Q3P8gk+/tv/OoztFcXlzEsa2LLiaGTeeDcRSrIRs3UhcVKx9jOHMAy2luQRkEIuCPMEda5bsNw8/8AwkX+HH6jQSXAeKC5gSZVKhwe6SCVKkqykjY4IIyKkKw2tssaKiKFRQAqqMBQOgArNQKUpQKUpQKUpQY5IlPtAH6QD+uqbcgizurhANS3TTIDspFq6xqu3sgrD18NRNXVq+cuP+ki5sOI3Mdk6NarJ3Ym78ecAuVOcjLajscb0Hq0vbiRIjM0MHLMnLiYXOkTt4mLVFugORqOB3Sem9TPZB3eOWV4+Ws0zSRrqz3SqjPQbMVLDbowrxHh3plERLDhtvqbqVZhtnVjdWwM74G2acU9Ot64xDFDBn8bDOw+jUcf5UHtna6aONEl5gjmRv3v1JkcjBi0L3pA42IHuPVRUvw2Z3jVpIzE7DLRkhih8iV2J+ivkSPtXcG8ivJpGnlidXGttjpOdIx7I+gV9f2smpVbGNSg48sjOKDNSlKBSlKBSlKBSlKBSlcE0Hzh/pE2pXiUb42ktk382V5FI+oaftryyrd6Vyf3Wu+9qHNyN8gAqpwPL/8AlVGgVyK4rnFB7l6FPSFBFbNa3kyxco5gaQkAo2SVz5qf8j7qne0nbPgqM0huHmLEM8Nu8hjlZdgZEGEPQZyd8DOcCvnCuKC6ekjt63FJEPJWKOLVy/GQhuup/LYd0bCqXSlB9VehS6aTg9sW3K8xB9CSMF+wYH1Vea8d9BHauMWRtpO5yZDpYKxBWTL5c7gHOQPParw3b21ADEShSQCSoAXJYEsS2wGkkny6ZwcBaqVWvlva5Iy4wUBJAABfHUk4GMjOcdRjORW5B2nt3iaVGLKgBI0kPpOMMFbBK79emxoJmlcUoOa179JChETKsm2kupZRvvlQyk7e+tPi3H7e3WRpZVXlR8xxnLhM6Q2kbkE7DbrWLg/aBLhFkVJFR4uahdQAyHoRgnf+ad96DB6vxH8vafo8vx6ercR/L2n6PL8epi3u1ZVb2dQyA2zAHzB6VlEq+Y2679KCBNvxL8vafo8vxq8uvPQNJJI7+uoutmbAgbA1EnAzJ03r28SDGc7efh9tcc9f4w+0UHjHCvQVyn1STwzjwWSKUKD5nRKCfozinFvQWZX1JPDAMbpHFKVz59+YkfQK9nEy/wAYbddxtUX2m7RRWUBnl1FAVB0YLd9goOCRkZI6edB5nwP0J8hizyW9yfDnRS6R/dWUA/XmrnYcBv4WzFPbqmMGPlzmPwwVDTHQRv0wDnpVtSYHG+5GceOPorkyAdT16e/6KCBNvxL8tafcS/Gp6vxL8tafcS/GqdMy77jbruNvp8q0uMcYjt4jI2WAIUKmCzMxwqqM9SffQR/q/Evy9p9xL8anq/Evy9p9xL8at7hnF1m14V0EZAJkXSG1KG7u+4GcH31v85fMfaKCCEHEvy1p9xL8WueTxL8rafcy/FqeaQDqQPprrzl6ahn6RQQXJ4l+VtPuZvi0EPEvytn91N8Sp5pAOpx9NcCdemoZ+kUEEIeJflbP7qb4lavEeGcSlTQbi1VSRq0xTAsviuoS5APQkYOM+dTk/Egsyw6XJZGbWB82oXGzNnYnOwrtxHiUcMTyu3cQZbGD7h9p2oKRxv0fvdIqTJYYUYQpBMjKB4KySgge7pVKP+j/ACZ/hqD/ANlv/OvbeH36yxo+GTWuoK4w49xXPWtjnr11D7RQeFf6v0n8uT7lv/OrB2U9Ez2Wpg9pO7HZp7d30jwCjmgDzzjNeqiZfMfbXIlU9CNuu/T6aDzHj/orN0DrFlG5Gzw280bA+eFm0t9YNVj/AFfpP5cn3J+JXtL8SHPSEK5Loz6wMxqFIGGbOxOdh7qzW96rZxkAMV722SvXTnqPfQeIf6v0n8uT7g/Ep/q/Sfy5PuD8SvdlcHoc/RXUzL/GH2ig8o7NeiSez1hbmGUPjaSGQaSAwypSUENhjvnap6HsXcLjSbHA9kG2mKj2vxTPj8dtvM5q885f4w36bjegmXzH20FIfsbcHGTYbEnu20y51HJU6Z90J/FO2w22rovYmfRo1WeMgj5m41DTjSFb1jKjboDg1ZrjtBGl3FaENzJkd0IAKYj9oE5yD08PGpVJAehB+igx2SuI1EpVpMd8oCqlvEqpJIHuyaVnpQUG+7LzXMl3Fc6miuQw5upRyUQq1usKgb7liwY9V8c1uS9i3exgs2nGLcwlCE7r8g5AkUtuDgZANXKlB5nN6LM8r98KeW1yxDRZGbtSpVBq7qKTkDffNdbb0VlY5IzcgB7eCE6IyCTbsGDN3sMrYwV8vGrb25F2LUmx1c8SR4C6MlNYD+3t7OaqPN42I3ZVZmS6l0RuIg0tuQBEBIMhCDknUN/GgtHZ/s56nDcjWZOfLLKVC9xDID3I032/WSa8+7J9gP3jqun9UZrSW2KyIE0l5WcPIWYaiCRjp9NWB7fiyNfPGHZ2ng5OsxsPVwPnOWMgagSeuPrrQ7c8K4rcQy2+DPC9t3NCRozTCdWAkDMSCIx1BAJB6ZxQbiejAnWfWR35bWUBIyqk2qaQr4fvI3XbGDg12436LVm18ucRh4oo8MrSCPlS80css+oAnIwT41YO1C3gtITZhhKJIeYoCZ5WwlGH2yB9dVy0t+KvLamfnBEvJzNgxD5gL+9yQvtDOf8AuPGgzr2NiN4s/ri6jdc8AFeYXROW0Stq/B/zcZHSpji3ZWK7vIbwyLIkSaAm7JqWVZA6MjDS4ZAPEbb1TeG8Dvtdi0ts68i+uZHKLCpEUqjQ2EOGYnJO2fOs3Bbbi0VrZQiOSB+a/rRjS20RxB2YBEGzO4IGR08aDbu/RTqRkFzjuToGMeWf1iUylpjq75Xw6bgGuLj0WM0F1D6wgW5Nudoj836uAO6NeO9ipPg1xxQ3qc2JltWa4EgYxNoC/gCGXB3+vrvWv21PF1mn9SDmMwRGDHJIE3MxIDr3/B5O+3lQZD6P5NU5FxGonuo7hkWHu/Ngjl7tsDnORg5Fa/DfRgENmJZI547VJoyjRH51J2ZsMdW2nVgeG1Y3m4yLnKrKbf12PAZYP4IV+cz0bIP11I8AuOKG8X1iJltnE2sMYm5bBzycMmDgpjz9+9BK9q+yq3jW7F9It3ZtB1aJAylCG0kEEA7EHzqsS+ivNxzlnRSLqCdRy2LAW66RHqLkkHqTnrWxxe24qk/EpLbUxMcAshIUMeASZQino4ycauvvxW3KnFOdbqJDyDrMkgij1hgwKJIhfddJYahjzPvDf7Z9kfXjCwlMMkJbQ4BOnXp1d0nS2QMbg1BzdgVhufWmuYkQXxuu+gXdlCmPVrA679PqrDw+bjQuY9auYPWLkPrEGORgerElcN1znx23qH7ScP41dWk0EsJkDwJqX5oYuVuCcREEfN8sA7+7xoLp2l7Hm6uluBIi4tpYNLRltQmBBYkMOmdhUDB6LjHFNH6xHpls0tieURjQ2rme31reuJuLi47iAQidAMiPli05ZLs2+syhsbefu3qsxcV4hcw3KpzXueRFy45INAc848xgsoEfL0kDByfeaCwj0aZkV/WenqpOlN1NorKBEc9xX1ZI38fOuI/Rgvql1AXi5tw7lZuVvEkjq7IBq3GUGNxWewuuKm8jLQulsZnWRTyiBCIl5bjTggl9WRuRnfwre43BejiCyxCR7dLObSgdFQ3J9kHPQkDqQQPtoIiP0aOsvNS4jQi5WdcQ+yViMWkd/pvn6a6D0XMY50N3gT28cLlI9J1RPrDY1YIPQrjxNazT8d0sNEgOq2KHFuWAI/fKsemx6bfRVq7GyX5guBdriVZ5Rblwg1Q4BiLcvbrqHntQRHEewkausnPjto1tpoG0AqQbkszOru+x1McA/RWi3otDBWFwmz2rACL5si1TSCBq9px1byrS4pZ8ZubSeGeLWJLXDL80D6zzzgRFSO5ywCc+7fOa3VHGo4yI0ykTx8qNhEJJEEKh01jIQB+hI3wcnHULL2W7Kmzs5bZptQkeVg6jQYxL1AyTjG5zUBaejmJra2SGaJjBcxzGVV1LMYQVAcB8A4wCR/F6VtGXjHrK9z5r1hMj5op6ryyXJIwxl17bePhioTsdwjitra2tuqGBAbgzHTHIyuzFoSV195N98H6cUGyfRS/qqW3rahEjlUfMjZpJhMHHeyCNIXGcdDsazv6PSLhZmuYlc3kdwBy8FjHHo0Ll8nO5rMIOJxtesFldpLm3EJDxYW3GOYyKQRt3hp679Sd6wPwS9vIoUulkhnMsscs6CMlbdWEke2sAMzKmHVSRg7DNBms/RmY5FZbnYLdrnQRKRd5y2vV7S52OKl+xnYw2Mhcza/mIodKrpQiIfhGGTmQ+dW8UoFKUoFKUoFKUoFKUoFKUoFKUoFKUoFKUoFKUoFKUoOCK17ezjQkoiKW9oqoBP0kdaUoNmlKUClKUClKUClKUClKUClKUClKU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6" descr="data:image/jpeg;base64,/9j/4AAQSkZJRgABAQAAAQABAAD/2wCEAAkGBxQTEhUUExQWFBQVFRgZFBgVFxcaFhUXFRgZFxgaFxgYHCggGBolHBgYITEhJSkrLi4uGB8zODMsNygtLiwBCgoKBQUFDgUFDisZExkrKysrKysrKysrKysrKysrKysrKysrKysrKysrKysrKysrKysrKysrKysrKysrKysrK//AABEIAMMBAwMBIgACEQEDEQH/xAAcAAEAAgIDAQAAAAAAAAAAAAAABQYDBAECBwj/xABSEAACAQMCAwQFBgcMCQIHAAABAgMABBESIQUTMQYiQVEHFDJh0xYjcYGRkzNCU1WUsbIVJDRSVGJkcnSCkqEIGCVDY3O0wdI1g0SEpLPC1OH/xAAUAQEAAAAAAAAAAAAAAAAAAAAA/8QAFBEBAAAAAAAAAAAAAAAAAAAAAP/aAAwDAQACEQMRAD8A9xpSlBiupgiMx6KMnFadtxZShZhoA058Rh/ZOR0+vpW+65GDuD1B8a1m4dHp0aBp1BsDYZByDtQY04zCejg9OgbxIA8PMj/EPMV2HFYsMda93VqGdxpznu9fA0h4VEhBWNRjpgeRz+v9Q8hXVeEQhiwQZIYH368as/TgfZQd04pCQCJE3GRlgD0z0O/Q5rqvFoSoYOCDjGNzvk7gbjYE/VVQtOKCVeZFwid0bOlw1sAwHdyA0wIG3iBWdbtwCv7j3OCwYgyWnUDSP9/5DH20Fn/dmHSG5i4OPEZGrGMjqPaHXzrIeJRflY+uPbXr086qXrDfma4/x2nu/wCP7hXWSdiMfuNcgag3dktBkg53xP0yTtQXOC7RyQjqxHUKwOM9M4rrJfxqSDIgI6gsAd/dmqrbcRkjOU4PcqfdJaDwx+X8q4nvncsX4NcMWxqJe0y2MYz8/wC4fZQWr90IsE8xMDqdS4Gdt96xNxeELq5i428dxkgbjqPaH21VZ7h2BB4PdDVjViS0BOPonrsblvzNcbnP4S06/f8AuoLZ+6UX5WPrj216+XWuUv4jkiRDjrhl2ztv9dVCSdiMfuNcgag3dktBkjfwn6e6u63bgADg1yMdMSWg6dP9/QWxeIREhRIhJ6AMuT9Wfca2qpcd86kMODXAIOQQ9p1G4/39bvyluvzXd/eWnx6Cz0qsfKW6/Nd395afHp8pbr813f3lp8egs9KrHyluvzXd/eWnx6fKW6/Nd395afHoLPSqx8pbr813f3lp8enyluvzXd/eWnx6Cz0qsfKS6/Nd195afHp8pbr813f3lp8egs1KrPykuvzXdfeWnx6fKW6/Nd395afHoLNSqz8pLr813X3lp8euG7TXWP8A0u6+8tPj0FnxSo/s7xYXdtFcKpRZkDhWxkA9M4qRoOKVzSgUpSgUpSgUpSgrvo//APT7f+q37bVYqr/YH+AQ+7mD7JXFWCgUpSgYpSlAxSlKBilKUClKUClKUClKUClcZpmg5pSlAxTFKUCsc/st9B/VWSsN4cRuf5rfqNBBejlccLsv7NF+yKsdQPYJccNsx5W0X7AqeoFKUoFKUoFKUoFKUoK/2C/gMX9aX/KaSrBUB2F/gaf824/6iWp+gUpSgUpSgUpSgUpSgUpSgUpWrxDiMUK65XVFyAMnqTsAo6sx8hvQbVeR9tfShP62tnwlUuJclZCVZu/uNK5wNupbJH+deg+tXE/4JPV4/wApMvzp/qRfi/S5/u1C2nZuCxvIHhiXVPzlmmcgOzvpkzkDGo6WwoAHX6CHknFrDj/DUkvJZ3CsMSnnq+kyEAdwnAOSACo28K2PRj6V5oplgvpeZBIxzNKxLQnScb4OVJwN+mc17p2h4fbzQOt0qvCBqcP7I0b5z7q+c/SF2OaOe0SCNRJcwLogjXEgK+L+BY56/wA0+VB9PIwIBByDuCOhrtVa9HfF3urCGSSPkyANG6YI0tExj6HdfZzg1ZaBSlKBWrxU/MS/8t/2TW1Whx5sW058oZP2DQa3Y5cWFqPK3i/YFTFRfZUYsrYf8CL9gVKUClKUClKUClKUClKUEB2G/gg/51z/ANTLU/Ve7B/wT/5i6/6qWrDQKUpQKUpQKUpQKUpQKUpQdJpAqlj0AJP0Dc1AdnbLm6byYapZF1RA7iCJ91RB0DFcFm6k+4ACwOudj08artrZ3dqvLgEVxCu0SyO0Uka+CFgrCRR0BwDgAHPWgslavEYomjYTaTH+NrICjG+cnpjrnwqM030nUwWy+OnVNJ9RYIq/WrV1n7Lwujc7Vcsykap214JBGUT2EP8AVUUHez4FbtokDSTIMNFrmkkjHiGCsxVugwTnHhW9ccKhaVJ2jVpowRHIQNahuoB8M5P21i7MzF7S3ZvaMMZb6dIz/nUnQVXhE5lvGlihkiQo6XPMCgNNG6rGRhjqYDWCw6jTvsKtVQ3DO5dXMfgxjmX6HXltj+9Fn+9UzQKUpQKjO1DYs7k/8CX9hqk6iO17Ysbo+VvL+w1BscAGLWD/AJMf7ArfrT4OMQQj/hJ+yK3KBSlKBSlKBSlKBSlKCudgf4K39qvP+qmqx1Xewf8ABW/tV3/1UtWKgUpSgUpSgUpSgUpSgUpSgUpSgVwwyK5pQVzspE6GaHmaoreTlRqVGoKERxlxjOz43Hh1qx1CcEGLm9Xzljf/ABQRj9aGpugheJHl3dvJ4SCSBvpYCVM/XGwH9epqobtYMW7SfkGSb7lw7DfzUMPrp2a4560spMTQ6JNIV/bKFFdHZcdwsrA6TuPHfagmaUpQKg+3J/2def2ab/7bVOVXvSE+OGXp/os37BoJjhg+Zi/5afsitmsNkuI0Hkij7AKzUClKUClKUClKUCuM1gvIhIjx6iNQKkqcMuoeBG4O+aqPDXvFtoXgcztINDJMc8pxlTKHA1FQVyVbOc4BFBsdnuIJaxNDLqEzT3LrEgLysjzyMjaEyQpBBycDepjhnH45jN3ZI+SwVzKAoyRqwDkjIBGR4ZFRvCJViV0topLhtR51wdAEsvRmLuw5hB2wo0jGkYxitXs5wa3Pzc4aadCzMtyq7F2LM0aDKYLN7QyegJoLZBco4yjK481II+0VmqD4h2ZibvwKtvcAfNyxqFIPk4GBInmp/wAjg1ucAvzPbxSsuhnQFl66W6MufcQRQSFKUoFK0uJcVigAMrhAx0rnqzYJwqjdjgE4A6A1ntLpJUWSNg6MMqynIIPiDQZqV0llVVLMQqqCWJOAANyST0FaXDOMw3GrlOH041DcEZ9k4YA4PgehoJCuCaZrTu+JRJJFE7qJJiwiU9X0qWbA9wFBq8J7S2tyxWGZXYb6dwSvTUoYDWn84ZHvqSuLlUGXYKPNiAN+m5qncS7HlFVYFWaFDmO3lYq0B87S4HfibGcKcjwyoqDj44q3ERnnEkduJElguVQXkXNChWwO7cKukjUozhj7VB6iDQmqpwji0MCnTIr2ROYZo2DRQAgExSEfg1B3UnYBsHGBna7ZiRrZuXLHFH1nZgzExY3VAhBJbYbEHfbc0GHhXElfiEmkHlywARufZla1dlkKDxA5yjPjjbarOTVIvLK5jihuzKP3sBIYOVHGBEU0yJkE4IQ5AzjUij31vzcfS7KwWcuWkXXJIuQYoc4LLkbux7q+/J/FxQbDn1ybSN7WF+95TzKfZ98aHr5sMfikHjiP71uhcf7m40R3HlG692GT6CW5bf8At+ANTdnapEioihUQAKB0AFc3dssiMjqGR1KsD0IIwRQZQa5qD7PXDIXtZSTJCAUY9ZYDsjnzYYKN71z+NU5QKrnpHP8Asu9/s0v7Jqx1WfSWf9lXv9nk/VQWOEYUDyA/VXegpQKUpQKUpQK4Y4Ga5qL7Q3EiQkxQesEkKUyMaW2ZiD7QA6qNzQQ0N2XnaazIxJsVlIWK6aNSNUJBLoyqAC+kqw09cZqZ/c0paGCFuW3KKozd7QxB7xxjVgnPhUH2LFqXcxANNjTKywGKOLSccpQRhcHO2STjc9K3+0fFYGjmtjcLHKyFc5IEbOO7rcDCZyNiQcGgxdnuJnWLYRK0caYE0GowDRgaCWAw3X2S3Q5xWzxO3Rbi2KKBI0zlsDdlMLCQtjqO7H9YWo3hTMIUNq4hjYEcl4w6wyLnXDGFdWUghu7krttgYrnjHDpEEczXD63lijlYBVYRzOqaIevKGsqSd2OOuwwEvxnjIjxFFiS6cHlRZ+rXJj2Ix1LH6BkkCtrgvDxbwRwgluWgXUerEdWPvJyfrqH4rwyK1jSaJdDRTIztkl5FciOTmOd37rZ3J3UeVWWgUpSggO1c0yqiwq51sQ8kaB5Il0k5QMQNROFBOwznB6VktrJvUhFbaoCI8JzRqdT/ADwTuxOd8+OamiKAUENax3EFjh/3zOkPQDHMdU2XcnOSMZ8a1eycTfOPKsvPkCc15UCK2kEKsSBjpRd9ic75OSaslcYoILgthKk0rSKVVs6T63NNnLZ/BuoWP6ifKoXifALr1+G4Ekcim5HWJswQrDKAurmYIJY743Z1PQYq8VwRQaHHLN5oWSN9DHTvvggMCyEqQQGAKkjcA7VU4LwyxSwcmxtY1LxSapdWMEqxEJjTruQWIzsd6vlQnFeBcyZJ42RJUVk+ciWRSrEHpkMGBUbg/TmgjOzN0PV54lxdrARHHgIjTJy00hwcKepXX0YDNanZ62kcW9nKjKLNFknBIZXcE8hUbfWgwXzsfm0yBUz8l42ZnuHeZm068nTH3M6MRpgALkkZJIO+c71j7DQfMNNlmNxI0gLsWYxg8uHvHc/Noh+ug0/SjG7WDBGwebDqGXBccxe4DGCw3wSQDsDUZ6J49frFwSpJMcS6XLhVVBLoV2AbSvNAwc4x1rv2743quLe2h7zpIzybsqK6xgpGzBT3nV2wBnfFTPo7Q+phmKsWkkJZBhWCnlqQMn8VFHXwoJriV+IeWSCQ8qRkj8UyHSpI8RqwPrrdqD7VNtbgnGq7g8cew3M//Cpfnr/GX7RQVntrO8clrLCuqWNpHYD2nt1jJmUeeTyyB/GC1Z4JldQykMrAFSOhBGQRUFCOZxJ26pBaoinP487ln2/qxx/aa57FkLFLCpBS3nkijIIxoBDKu3TRr0Y/mUFgqs+koZ4XdjziI/xED/vVmqt+kQf7OnHmEH2yIKCyUpSgUpSgUpSgVC9q3bkqisU5s0UTMPaVJXCNpPgxBwD4Zz4VNVq8SslmiaNsgMMZBwynqGU+DA4IPmKDQ4DfwMXgt1IS30rshEe+dkbo2NJzjzHnXTssi8mRfxxPPzgepcyMe99KlSPcRWp2TjjtoJNbhQJ2Qs5AyUKwpk9MkKv21I33A0kfmK8kMpGGeFgpcDoHUgq2PAkZHgaDJZwQiWZo/wAISomAJxqCgqSvQNoK79SNOegqv8LtwtyEvI3kuHlleCVjqi0KxZAi6vmyiFVPdG46nIrBa8lJY2tJ5GJu3iu8uW5jRwyOxcPkasog1LjYAdAAMnCuJQ24tmnLNPdwPI8sjZIWKMSsOmFXB2VcDbpQZ+0vEJXmNksJZZVhYSKchAZW5nMGO6NEZw3mQNsirdVa7L2twztcXIUM8UaoAdwmqSXvDGzDmBcb+xnO9WWgUpSgUpSgUpSgUpSgUpSg0uN6/V5uUMycp+WMgZbSdO52G9V7sf2x4fNFHDBcR6o41XQ50ONA04CtjPTwzW16ReLG14bdTA4YREIf579xf8zXyDQfRvakwy384k0hUEa6lXEnNWJmiCSKcszvMF0Y7wTHuN17BA+oQFtmZWYgLp3d2Y938Xr08K8m7HWk62NuxkUDKSA8l5WHOldl1hG1yHVbRhcYA1nOcZHnHEe1d8rvGLu4RFdgEWSRFUBjsFzlR7qD614nFCyYnEZTqRLpK5Hj3tq8s4/Y8L/fV7y4Hjt7izTXF3kVdcfNUJGdLHDMCME714JdcRml/CSySf13Zv1mvVOwvCDNw08Ok+bN9cLIsivEwVEj5oOgPqyeVjBA60HXtL6W40jeDhVutsjnvS6VVicYyqLspwB3jvUr/o48ZJa6tmOSdMy5PU+w5+ndK8UvIOW7oTkozKSOh0kjb7Ku/oQvuVxeEeEqvGf7y5H+aig+pqr3b0ZsnHnJAPtnjFWGq52+P70HvuLUf/UR0FjpSlApSlApSlAoaVD8Y4tLHqWK0mnYLkFTGsZ67a2brt0ANBBdpuD99++GFwwW3ix7M0oCTS+/TEuoeWX8xU72lu2SEJEdMszrDEfEM/VvfpQM/wDdqG4RxO3Ehnu51W5IKqsytCIUzukSy4Jzgan/ABiB0AAGrxW+jury2kicSRWs8Q1IwKGafWpGR10oB97QTFz2aVBG1sESSJBGA4OiSMAjS5G4bBbDjcam2IJFRXFuBuLZ5p0R2gETRRRamVIbZtTIrPpLs66gSQAe6Mbb3c1F8CuGljkLnJE86DYDupIyKPf3QKCLi7WyHBHDb4g7g4tsEHofw9Zx2nfx4fej+5D/ANpahOGdj7USSQSCYOpLxlbq6VXhY90qqyAAqe4QBthTtqFSvyCs/wCkfpl58agzjtO38gvfu4vi1z8pm/kN791H8Stf5BWf9I/TLz41PkFZ/wBJ/TLz41BnPadv5De/dx/Frj5UP+b73/BF8WsPyCs/6T+mXnxq5+QVn/SP0y8+NQZD2ok/N99/gg+NWrxTtNc8mTkcPuxNpPK5iQ6NeNtWJs4zWYdg7T+kfpl38ah7BWf9I/TLz41BEDjHEfyVz0/ktv8A/tVxLxjiWk6YrjVg6c2kOknwBxddM1MDsFZ/0j9MvPjU+Qdn/SP0y8+NQLftPNoXXw+81lRqCrDgNjcD57pmsg7USfm+9/wQ/GrEOwVn5XH6Zd/GoOwVn5XH6Zd/FoPMvTn22LwpZCGWFn0ySiZVB0KToC6WPVgTn+bXiQq9+mmxSDiTRx6tCxR41u7kZBPtSMTjJ6Zqh0HqvZTjVt6hzZulsI45k1n1iUEvyvVnLAxKMrkDyfGnfV5lfz8yV3xp1uzYyWxqJONR3br1PWteuyAZGTgZ3PXA+jxoJPsvY867gj0GQNNGGVQSSpdQ3ToMZ3r64n7O27IIxGsYXGgxfNuhXYaXTBG2R9BNef8Ao19HktorSRX6tFcIhzHCNZXqCruSEyD5Grp2buRDaSa2JW2kuEyxy3LhdtOoncnQBueu1B8/emrsxHY3w5K6Ypow6qOisCVcD3bA/wB6qr2Tu2ivbaVQSUuImABA1Ycd3J2Gem/nVw9OHEbiW9iFxEsQWBTEqsWyshLEliB3s7EeGmqLwcLz4teNHNTVnpp1DOfdig+sl7Q3P8gk+/tv/OoztFcXlzEsa2LLiaGTeeDcRSrIRs3UhcVKx9jOHMAy2luQRkEIuCPMEda5bsNw8/8AwkX+HH6jQSXAeKC5gSZVKhwe6SCVKkqykjY4IIyKkKw2tssaKiKFRQAqqMBQOgArNQKUpQKUpQKUpQY5IlPtAH6QD+uqbcgizurhANS3TTIDspFq6xqu3sgrD18NRNXVq+cuP+ki5sOI3Mdk6NarJ3Ym78ecAuVOcjLajscb0Hq0vbiRIjM0MHLMnLiYXOkTt4mLVFugORqOB3Sem9TPZB3eOWV4+Ws0zSRrqz3SqjPQbMVLDbowrxHh3plERLDhtvqbqVZhtnVjdWwM74G2acU9Ot64xDFDBn8bDOw+jUcf5UHtna6aONEl5gjmRv3v1JkcjBi0L3pA42IHuPVRUvw2Z3jVpIzE7DLRkhih8iV2J+ivkSPtXcG8ivJpGnlidXGttjpOdIx7I+gV9f2smpVbGNSg48sjOKDNSlKBSlKBSlKBSlKBSlcE0Hzh/pE2pXiUb42ktk382V5FI+oaftryyrd6Vyf3Wu+9qHNyN8gAqpwPL/8AlVGgVyK4rnFB7l6FPSFBFbNa3kyxco5gaQkAo2SVz5qf8j7qne0nbPgqM0huHmLEM8Nu8hjlZdgZEGEPQZyd8DOcCvnCuKC6ekjt63FJEPJWKOLVy/GQhuup/LYd0bCqXSlB9VehS6aTg9sW3K8xB9CSMF+wYH1Vea8d9BHauMWRtpO5yZDpYKxBWTL5c7gHOQPParw3b21ADEShSQCSoAXJYEsS2wGkkny6ZwcBaqVWvlva5Iy4wUBJAABfHUk4GMjOcdRjORW5B2nt3iaVGLKgBI0kPpOMMFbBK79emxoJmlcUoOa179JChETKsm2kupZRvvlQyk7e+tPi3H7e3WRpZVXlR8xxnLhM6Q2kbkE7DbrWLg/aBLhFkVJFR4uahdQAyHoRgnf+ad96DB6vxH8vafo8vx6ercR/L2n6PL8epi3u1ZVb2dQyA2zAHzB6VlEq+Y2679KCBNvxL8vafo8vxq8uvPQNJJI7+uoutmbAgbA1EnAzJ03r28SDGc7efh9tcc9f4w+0UHjHCvQVyn1STwzjwWSKUKD5nRKCfozinFvQWZX1JPDAMbpHFKVz59+YkfQK9nEy/wAYbddxtUX2m7RRWUBnl1FAVB0YLd9goOCRkZI6edB5nwP0J8hizyW9yfDnRS6R/dWUA/XmrnYcBv4WzFPbqmMGPlzmPwwVDTHQRv0wDnpVtSYHG+5GceOPorkyAdT16e/6KCBNvxL8tafcS/Gp6vxL8tafcS/GqdMy77jbruNvp8q0uMcYjt4jI2WAIUKmCzMxwqqM9SffQR/q/Evy9p9xL8anq/Evy9p9xL8at7hnF1m14V0EZAJkXSG1KG7u+4GcH31v85fMfaKCCEHEvy1p9xL8WueTxL8rafcy/FqeaQDqQPprrzl6ahn6RQQXJ4l+VtPuZvi0EPEvytn91N8Sp5pAOpx9NcCdemoZ+kUEEIeJflbP7qb4lavEeGcSlTQbi1VSRq0xTAsviuoS5APQkYOM+dTk/Egsyw6XJZGbWB82oXGzNnYnOwrtxHiUcMTyu3cQZbGD7h9p2oKRxv0fvdIqTJYYUYQpBMjKB4KySgge7pVKP+j/ACZ/hqD/ANlv/OvbeH36yxo+GTWuoK4w49xXPWtjnr11D7RQeFf6v0n8uT7lv/OrB2U9Ez2Wpg9pO7HZp7d30jwCjmgDzzjNeqiZfMfbXIlU9CNuu/T6aDzHj/orN0DrFlG5Gzw280bA+eFm0t9YNVj/AFfpP5cn3J+JXtL8SHPSEK5Loz6wMxqFIGGbOxOdh7qzW96rZxkAMV722SvXTnqPfQeIf6v0n8uT7g/Ep/q/Sfy5PuD8SvdlcHoc/RXUzL/GH2ig8o7NeiSez1hbmGUPjaSGQaSAwypSUENhjvnap6HsXcLjSbHA9kG2mKj2vxTPj8dtvM5q885f4w36bjegmXzH20FIfsbcHGTYbEnu20y51HJU6Z90J/FO2w22rovYmfRo1WeMgj5m41DTjSFb1jKjboDg1ZrjtBGl3FaENzJkd0IAKYj9oE5yD08PGpVJAehB+igx2SuI1EpVpMd8oCqlvEqpJIHuyaVnpQUG+7LzXMl3Fc6miuQw5upRyUQq1usKgb7liwY9V8c1uS9i3exgs2nGLcwlCE7r8g5AkUtuDgZANXKlB5nN6LM8r98KeW1yxDRZGbtSpVBq7qKTkDffNdbb0VlY5IzcgB7eCE6IyCTbsGDN3sMrYwV8vGrb25F2LUmx1c8SR4C6MlNYD+3t7OaqPN42I3ZVZmS6l0RuIg0tuQBEBIMhCDknUN/GgtHZ/s56nDcjWZOfLLKVC9xDID3I032/WSa8+7J9gP3jqun9UZrSW2KyIE0l5WcPIWYaiCRjp9NWB7fiyNfPGHZ2ng5OsxsPVwPnOWMgagSeuPrrQ7c8K4rcQy2+DPC9t3NCRozTCdWAkDMSCIx1BAJB6ZxQbiejAnWfWR35bWUBIyqk2qaQr4fvI3XbGDg12436LVm18ucRh4oo8MrSCPlS80css+oAnIwT41YO1C3gtITZhhKJIeYoCZ5WwlGH2yB9dVy0t+KvLamfnBEvJzNgxD5gL+9yQvtDOf8AuPGgzr2NiN4s/ri6jdc8AFeYXROW0Stq/B/zcZHSpji3ZWK7vIbwyLIkSaAm7JqWVZA6MjDS4ZAPEbb1TeG8Dvtdi0ts68i+uZHKLCpEUqjQ2EOGYnJO2fOs3Bbbi0VrZQiOSB+a/rRjS20RxB2YBEGzO4IGR08aDbu/RTqRkFzjuToGMeWf1iUylpjq75Xw6bgGuLj0WM0F1D6wgW5Nudoj836uAO6NeO9ipPg1xxQ3qc2JltWa4EgYxNoC/gCGXB3+vrvWv21PF1mn9SDmMwRGDHJIE3MxIDr3/B5O+3lQZD6P5NU5FxGonuo7hkWHu/Ngjl7tsDnORg5Fa/DfRgENmJZI547VJoyjRH51J2ZsMdW2nVgeG1Y3m4yLnKrKbf12PAZYP4IV+cz0bIP11I8AuOKG8X1iJltnE2sMYm5bBzycMmDgpjz9+9BK9q+yq3jW7F9It3ZtB1aJAylCG0kEEA7EHzqsS+ivNxzlnRSLqCdRy2LAW66RHqLkkHqTnrWxxe24qk/EpLbUxMcAshIUMeASZQino4ycauvvxW3KnFOdbqJDyDrMkgij1hgwKJIhfddJYahjzPvDf7Z9kfXjCwlMMkJbQ4BOnXp1d0nS2QMbg1BzdgVhufWmuYkQXxuu+gXdlCmPVrA679PqrDw+bjQuY9auYPWLkPrEGORgerElcN1znx23qH7ScP41dWk0EsJkDwJqX5oYuVuCcREEfN8sA7+7xoLp2l7Hm6uluBIi4tpYNLRltQmBBYkMOmdhUDB6LjHFNH6xHpls0tieURjQ2rme31reuJuLi47iAQidAMiPli05ZLs2+syhsbefu3qsxcV4hcw3KpzXueRFy45INAc848xgsoEfL0kDByfeaCwj0aZkV/WenqpOlN1NorKBEc9xX1ZI38fOuI/Rgvql1AXi5tw7lZuVvEkjq7IBq3GUGNxWewuuKm8jLQulsZnWRTyiBCIl5bjTggl9WRuRnfwre43BejiCyxCR7dLObSgdFQ3J9kHPQkDqQQPtoIiP0aOsvNS4jQi5WdcQ+yViMWkd/pvn6a6D0XMY50N3gT28cLlI9J1RPrDY1YIPQrjxNazT8d0sNEgOq2KHFuWAI/fKsemx6bfRVq7GyX5guBdriVZ5Rblwg1Q4BiLcvbrqHntQRHEewkausnPjto1tpoG0AqQbkszOru+x1McA/RWi3otDBWFwmz2rACL5si1TSCBq9px1byrS4pZ8ZubSeGeLWJLXDL80D6zzzgRFSO5ywCc+7fOa3VHGo4yI0ykTx8qNhEJJEEKh01jIQB+hI3wcnHULL2W7Kmzs5bZptQkeVg6jQYxL1AyTjG5zUBaejmJra2SGaJjBcxzGVV1LMYQVAcB8A4wCR/F6VtGXjHrK9z5r1hMj5op6ryyXJIwxl17bePhioTsdwjitra2tuqGBAbgzHTHIyuzFoSV195N98H6cUGyfRS/qqW3rahEjlUfMjZpJhMHHeyCNIXGcdDsazv6PSLhZmuYlc3kdwBy8FjHHo0Ll8nO5rMIOJxtesFldpLm3EJDxYW3GOYyKQRt3hp679Sd6wPwS9vIoUulkhnMsscs6CMlbdWEke2sAMzKmHVSRg7DNBms/RmY5FZbnYLdrnQRKRd5y2vV7S52OKl+xnYw2Mhcza/mIodKrpQiIfhGGTmQ+dW8UoFKUoFKUoFKUoFKUoFKUoFKUoFKUoFKUoFKUoFKUoOCK17ezjQkoiKW9oqoBP0kdaUoNmlKUClKUClKUClKUClKUClKUClKU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8" descr="data:image/jpeg;base64,/9j/4AAQSkZJRgABAQAAAQABAAD/2wCEAAkGBxQTEhUUExQWFBQVFRgZFBgVFxcaFhUXFRgZFxgaFxgYHCggGBolHBgYITEhJSkrLi4uGB8zODMsNygtLiwBCgoKBQUFDgUFDisZExkrKysrKysrKysrKysrKysrKysrKysrKysrKysrKysrKysrKysrKysrKysrKysrKysrK//AABEIAMMBAwMBIgACEQEDEQH/xAAcAAEAAgIDAQAAAAAAAAAAAAAABQYDBAECBwj/xABSEAACAQMCAwQFBgcMCQIHAAABAgMABBESIQUTMQYiQVEHFDJh0xYjcYGRkzNCU1WUsbIVJDRSVGJkcnSCkqEIGCVDY3O0wdI1g0SEpLPC1OH/xAAUAQEAAAAAAAAAAAAAAAAAAAAA/8QAFBEBAAAAAAAAAAAAAAAAAAAAAP/aAAwDAQACEQMRAD8A9xpSlBiupgiMx6KMnFadtxZShZhoA058Rh/ZOR0+vpW+65GDuD1B8a1m4dHp0aBp1BsDYZByDtQY04zCejg9OgbxIA8PMj/EPMV2HFYsMda93VqGdxpznu9fA0h4VEhBWNRjpgeRz+v9Q8hXVeEQhiwQZIYH368as/TgfZQd04pCQCJE3GRlgD0z0O/Q5rqvFoSoYOCDjGNzvk7gbjYE/VVQtOKCVeZFwid0bOlw1sAwHdyA0wIG3iBWdbtwCv7j3OCwYgyWnUDSP9/5DH20Fn/dmHSG5i4OPEZGrGMjqPaHXzrIeJRflY+uPbXr086qXrDfma4/x2nu/wCP7hXWSdiMfuNcgag3dktBkg53xP0yTtQXOC7RyQjqxHUKwOM9M4rrJfxqSDIgI6gsAd/dmqrbcRkjOU4PcqfdJaDwx+X8q4nvncsX4NcMWxqJe0y2MYz8/wC4fZQWr90IsE8xMDqdS4Gdt96xNxeELq5i428dxkgbjqPaH21VZ7h2BB4PdDVjViS0BOPonrsblvzNcbnP4S06/f8AuoLZ+6UX5WPrj216+XWuUv4jkiRDjrhl2ztv9dVCSdiMfuNcgag3dktBkjfwn6e6u63bgADg1yMdMSWg6dP9/QWxeIREhRIhJ6AMuT9Wfca2qpcd86kMODXAIOQQ9p1G4/39bvyluvzXd/eWnx6Cz0qsfKW6/Nd395afHp8pbr813f3lp8egs9KrHyluvzXd/eWnx6fKW6/Nd395afHoLPSqx8pbr813f3lp8enyluvzXd/eWnx6Cz0qsfKS6/Nd195afHp8pbr813f3lp8egs1KrPykuvzXdfeWnx6fKW6/Nd395afHoLNSqz8pLr813X3lp8euG7TXWP8A0u6+8tPj0FnxSo/s7xYXdtFcKpRZkDhWxkA9M4qRoOKVzSgUpSgUpSgUpSgrvo//APT7f+q37bVYqr/YH+AQ+7mD7JXFWCgUpSgYpSlAxSlKBilKUClKUClKUClKUClcZpmg5pSlAxTFKUCsc/st9B/VWSsN4cRuf5rfqNBBejlccLsv7NF+yKsdQPYJccNsx5W0X7AqeoFKUoFKUoFKUoFKUoK/2C/gMX9aX/KaSrBUB2F/gaf824/6iWp+gUpSgUpSgUpSgUpSgUpSgUpWrxDiMUK65XVFyAMnqTsAo6sx8hvQbVeR9tfShP62tnwlUuJclZCVZu/uNK5wNupbJH+deg+tXE/4JPV4/wApMvzp/qRfi/S5/u1C2nZuCxvIHhiXVPzlmmcgOzvpkzkDGo6WwoAHX6CHknFrDj/DUkvJZ3CsMSnnq+kyEAdwnAOSACo28K2PRj6V5oplgvpeZBIxzNKxLQnScb4OVJwN+mc17p2h4fbzQOt0qvCBqcP7I0b5z7q+c/SF2OaOe0SCNRJcwLogjXEgK+L+BY56/wA0+VB9PIwIBByDuCOhrtVa9HfF3urCGSSPkyANG6YI0tExj6HdfZzg1ZaBSlKBWrxU/MS/8t/2TW1Whx5sW058oZP2DQa3Y5cWFqPK3i/YFTFRfZUYsrYf8CL9gVKUClKUClKUClKUClKUEB2G/gg/51z/ANTLU/Ve7B/wT/5i6/6qWrDQKUpQKUpQKUpQKUpQKUpQdJpAqlj0AJP0Dc1AdnbLm6byYapZF1RA7iCJ91RB0DFcFm6k+4ACwOudj08artrZ3dqvLgEVxCu0SyO0Uka+CFgrCRR0BwDgAHPWgslavEYomjYTaTH+NrICjG+cnpjrnwqM030nUwWy+OnVNJ9RYIq/WrV1n7Lwujc7Vcsykap214JBGUT2EP8AVUUHez4FbtokDSTIMNFrmkkjHiGCsxVugwTnHhW9ccKhaVJ2jVpowRHIQNahuoB8M5P21i7MzF7S3ZvaMMZb6dIz/nUnQVXhE5lvGlihkiQo6XPMCgNNG6rGRhjqYDWCw6jTvsKtVQ3DO5dXMfgxjmX6HXltj+9Fn+9UzQKUpQKjO1DYs7k/8CX9hqk6iO17Ysbo+VvL+w1BscAGLWD/AJMf7ArfrT4OMQQj/hJ+yK3KBSlKBSlKBSlKBSlKCudgf4K39qvP+qmqx1Xewf8ABW/tV3/1UtWKgUpSgUpSgUpSgUpSgUpSgUpSgVwwyK5pQVzspE6GaHmaoreTlRqVGoKERxlxjOz43Hh1qx1CcEGLm9Xzljf/ABQRj9aGpugheJHl3dvJ4SCSBvpYCVM/XGwH9epqobtYMW7SfkGSb7lw7DfzUMPrp2a4560spMTQ6JNIV/bKFFdHZcdwsrA6TuPHfagmaUpQKg+3J/2def2ab/7bVOVXvSE+OGXp/os37BoJjhg+Zi/5afsitmsNkuI0Hkij7AKzUClKUClKUClKUCuM1gvIhIjx6iNQKkqcMuoeBG4O+aqPDXvFtoXgcztINDJMc8pxlTKHA1FQVyVbOc4BFBsdnuIJaxNDLqEzT3LrEgLysjzyMjaEyQpBBycDepjhnH45jN3ZI+SwVzKAoyRqwDkjIBGR4ZFRvCJViV0topLhtR51wdAEsvRmLuw5hB2wo0jGkYxitXs5wa3Pzc4aadCzMtyq7F2LM0aDKYLN7QyegJoLZBco4yjK481II+0VmqD4h2ZibvwKtvcAfNyxqFIPk4GBInmp/wAjg1ucAvzPbxSsuhnQFl66W6MufcQRQSFKUoFK0uJcVigAMrhAx0rnqzYJwqjdjgE4A6A1ntLpJUWSNg6MMqynIIPiDQZqV0llVVLMQqqCWJOAANyST0FaXDOMw3GrlOH041DcEZ9k4YA4PgehoJCuCaZrTu+JRJJFE7qJJiwiU9X0qWbA9wFBq8J7S2tyxWGZXYb6dwSvTUoYDWn84ZHvqSuLlUGXYKPNiAN+m5qncS7HlFVYFWaFDmO3lYq0B87S4HfibGcKcjwyoqDj44q3ERnnEkduJElguVQXkXNChWwO7cKukjUozhj7VB6iDQmqpwji0MCnTIr2ROYZo2DRQAgExSEfg1B3UnYBsHGBna7ZiRrZuXLHFH1nZgzExY3VAhBJbYbEHfbc0GHhXElfiEmkHlywARufZla1dlkKDxA5yjPjjbarOTVIvLK5jihuzKP3sBIYOVHGBEU0yJkE4IQ5AzjUij31vzcfS7KwWcuWkXXJIuQYoc4LLkbux7q+/J/FxQbDn1ybSN7WF+95TzKfZ98aHr5sMfikHjiP71uhcf7m40R3HlG692GT6CW5bf8At+ANTdnapEioihUQAKB0AFc3dssiMjqGR1KsD0IIwRQZQa5qD7PXDIXtZSTJCAUY9ZYDsjnzYYKN71z+NU5QKrnpHP8Asu9/s0v7Jqx1WfSWf9lXv9nk/VQWOEYUDyA/VXegpQKUpQKUpQK4Y4Ga5qL7Q3EiQkxQesEkKUyMaW2ZiD7QA6qNzQQ0N2XnaazIxJsVlIWK6aNSNUJBLoyqAC+kqw09cZqZ/c0paGCFuW3KKozd7QxB7xxjVgnPhUH2LFqXcxANNjTKywGKOLSccpQRhcHO2STjc9K3+0fFYGjmtjcLHKyFc5IEbOO7rcDCZyNiQcGgxdnuJnWLYRK0caYE0GowDRgaCWAw3X2S3Q5xWzxO3Rbi2KKBI0zlsDdlMLCQtjqO7H9YWo3hTMIUNq4hjYEcl4w6wyLnXDGFdWUghu7krttgYrnjHDpEEczXD63lijlYBVYRzOqaIevKGsqSd2OOuwwEvxnjIjxFFiS6cHlRZ+rXJj2Ix1LH6BkkCtrgvDxbwRwgluWgXUerEdWPvJyfrqH4rwyK1jSaJdDRTIztkl5FciOTmOd37rZ3J3UeVWWgUpSggO1c0yqiwq51sQ8kaB5Il0k5QMQNROFBOwznB6VktrJvUhFbaoCI8JzRqdT/ADwTuxOd8+OamiKAUENax3EFjh/3zOkPQDHMdU2XcnOSMZ8a1eycTfOPKsvPkCc15UCK2kEKsSBjpRd9ic75OSaslcYoILgthKk0rSKVVs6T63NNnLZ/BuoWP6ifKoXifALr1+G4Ekcim5HWJswQrDKAurmYIJY743Z1PQYq8VwRQaHHLN5oWSN9DHTvvggMCyEqQQGAKkjcA7VU4LwyxSwcmxtY1LxSapdWMEqxEJjTruQWIzsd6vlQnFeBcyZJ42RJUVk+ciWRSrEHpkMGBUbg/TmgjOzN0PV54lxdrARHHgIjTJy00hwcKepXX0YDNanZ62kcW9nKjKLNFknBIZXcE8hUbfWgwXzsfm0yBUz8l42ZnuHeZm068nTH3M6MRpgALkkZJIO+c71j7DQfMNNlmNxI0gLsWYxg8uHvHc/Noh+ug0/SjG7WDBGwebDqGXBccxe4DGCw3wSQDsDUZ6J49frFwSpJMcS6XLhVVBLoV2AbSvNAwc4x1rv2743quLe2h7zpIzybsqK6xgpGzBT3nV2wBnfFTPo7Q+phmKsWkkJZBhWCnlqQMn8VFHXwoJriV+IeWSCQ8qRkj8UyHSpI8RqwPrrdqD7VNtbgnGq7g8cew3M//Cpfnr/GX7RQVntrO8clrLCuqWNpHYD2nt1jJmUeeTyyB/GC1Z4JldQykMrAFSOhBGQRUFCOZxJ26pBaoinP487ln2/qxx/aa57FkLFLCpBS3nkijIIxoBDKu3TRr0Y/mUFgqs+koZ4XdjziI/xED/vVmqt+kQf7OnHmEH2yIKCyUpSgUpSgUpSgVC9q3bkqisU5s0UTMPaVJXCNpPgxBwD4Zz4VNVq8SslmiaNsgMMZBwynqGU+DA4IPmKDQ4DfwMXgt1IS30rshEe+dkbo2NJzjzHnXTssi8mRfxxPPzgepcyMe99KlSPcRWp2TjjtoJNbhQJ2Qs5AyUKwpk9MkKv21I33A0kfmK8kMpGGeFgpcDoHUgq2PAkZHgaDJZwQiWZo/wAISomAJxqCgqSvQNoK79SNOegqv8LtwtyEvI3kuHlleCVjqi0KxZAi6vmyiFVPdG46nIrBa8lJY2tJ5GJu3iu8uW5jRwyOxcPkasog1LjYAdAAMnCuJQ24tmnLNPdwPI8sjZIWKMSsOmFXB2VcDbpQZ+0vEJXmNksJZZVhYSKchAZW5nMGO6NEZw3mQNsirdVa7L2twztcXIUM8UaoAdwmqSXvDGzDmBcb+xnO9WWgUpSgUpSgUpSgUpSgUpSg0uN6/V5uUMycp+WMgZbSdO52G9V7sf2x4fNFHDBcR6o41XQ50ONA04CtjPTwzW16ReLG14bdTA4YREIf579xf8zXyDQfRvakwy384k0hUEa6lXEnNWJmiCSKcszvMF0Y7wTHuN17BA+oQFtmZWYgLp3d2Y938Xr08K8m7HWk62NuxkUDKSA8l5WHOldl1hG1yHVbRhcYA1nOcZHnHEe1d8rvGLu4RFdgEWSRFUBjsFzlR7qD614nFCyYnEZTqRLpK5Hj3tq8s4/Y8L/fV7y4Hjt7izTXF3kVdcfNUJGdLHDMCME714JdcRml/CSySf13Zv1mvVOwvCDNw08Ok+bN9cLIsivEwVEj5oOgPqyeVjBA60HXtL6W40jeDhVutsjnvS6VVicYyqLspwB3jvUr/o48ZJa6tmOSdMy5PU+w5+ndK8UvIOW7oTkozKSOh0kjb7Ku/oQvuVxeEeEqvGf7y5H+aig+pqr3b0ZsnHnJAPtnjFWGq52+P70HvuLUf/UR0FjpSlApSlApSlAoaVD8Y4tLHqWK0mnYLkFTGsZ67a2brt0ANBBdpuD99++GFwwW3ix7M0oCTS+/TEuoeWX8xU72lu2SEJEdMszrDEfEM/VvfpQM/wDdqG4RxO3Ehnu51W5IKqsytCIUzukSy4Jzgan/ABiB0AAGrxW+jury2kicSRWs8Q1IwKGafWpGR10oB97QTFz2aVBG1sESSJBGA4OiSMAjS5G4bBbDjcam2IJFRXFuBuLZ5p0R2gETRRRamVIbZtTIrPpLs66gSQAe6Mbb3c1F8CuGljkLnJE86DYDupIyKPf3QKCLi7WyHBHDb4g7g4tsEHofw9Zx2nfx4fej+5D/ANpahOGdj7USSQSCYOpLxlbq6VXhY90qqyAAqe4QBthTtqFSvyCs/wCkfpl58agzjtO38gvfu4vi1z8pm/kN791H8Stf5BWf9I/TLz41PkFZ/wBJ/TLz41BnPadv5De/dx/Frj5UP+b73/BF8WsPyCs/6T+mXnxq5+QVn/SP0y8+NQZD2ok/N99/gg+NWrxTtNc8mTkcPuxNpPK5iQ6NeNtWJs4zWYdg7T+kfpl38ah7BWf9I/TLz41BEDjHEfyVz0/ktv8A/tVxLxjiWk6YrjVg6c2kOknwBxddM1MDsFZ/0j9MvPjU+Qdn/SP0y8+NQLftPNoXXw+81lRqCrDgNjcD57pmsg7USfm+9/wQ/GrEOwVn5XH6Zd/GoOwVn5XH6Zd/FoPMvTn22LwpZCGWFn0ySiZVB0KToC6WPVgTn+bXiQq9+mmxSDiTRx6tCxR41u7kZBPtSMTjJ6Zqh0HqvZTjVt6hzZulsI45k1n1iUEvyvVnLAxKMrkDyfGnfV5lfz8yV3xp1uzYyWxqJONR3br1PWteuyAZGTgZ3PXA+jxoJPsvY867gj0GQNNGGVQSSpdQ3ToMZ3r64n7O27IIxGsYXGgxfNuhXYaXTBG2R9BNef8Ao19HktorSRX6tFcIhzHCNZXqCruSEyD5Grp2buRDaSa2JW2kuEyxy3LhdtOoncnQBueu1B8/emrsxHY3w5K6Ypow6qOisCVcD3bA/wB6qr2Tu2ivbaVQSUuImABA1Ycd3J2Gem/nVw9OHEbiW9iFxEsQWBTEqsWyshLEliB3s7EeGmqLwcLz4teNHNTVnpp1DOfdig+sl7Q3P8gk+/tv/OoztFcXlzEsa2LLiaGTeeDcRSrIRs3UhcVKx9jOHMAy2luQRkEIuCPMEda5bsNw8/8AwkX+HH6jQSXAeKC5gSZVKhwe6SCVKkqykjY4IIyKkKw2tssaKiKFRQAqqMBQOgArNQKUpQKUpQKUpQY5IlPtAH6QD+uqbcgizurhANS3TTIDspFq6xqu3sgrD18NRNXVq+cuP+ki5sOI3Mdk6NarJ3Ym78ecAuVOcjLajscb0Hq0vbiRIjM0MHLMnLiYXOkTt4mLVFugORqOB3Sem9TPZB3eOWV4+Ws0zSRrqz3SqjPQbMVLDbowrxHh3plERLDhtvqbqVZhtnVjdWwM74G2acU9Ot64xDFDBn8bDOw+jUcf5UHtna6aONEl5gjmRv3v1JkcjBi0L3pA42IHuPVRUvw2Z3jVpIzE7DLRkhih8iV2J+ivkSPtXcG8ivJpGnlidXGttjpOdIx7I+gV9f2smpVbGNSg48sjOKDNSlKBSlKBSlKBSlKBSlcE0Hzh/pE2pXiUb42ktk382V5FI+oaftryyrd6Vyf3Wu+9qHNyN8gAqpwPL/8AlVGgVyK4rnFB7l6FPSFBFbNa3kyxco5gaQkAo2SVz5qf8j7qne0nbPgqM0huHmLEM8Nu8hjlZdgZEGEPQZyd8DOcCvnCuKC6ekjt63FJEPJWKOLVy/GQhuup/LYd0bCqXSlB9VehS6aTg9sW3K8xB9CSMF+wYH1Vea8d9BHauMWRtpO5yZDpYKxBWTL5c7gHOQPParw3b21ADEShSQCSoAXJYEsS2wGkkny6ZwcBaqVWvlva5Iy4wUBJAABfHUk4GMjOcdRjORW5B2nt3iaVGLKgBI0kPpOMMFbBK79emxoJmlcUoOa179JChETKsm2kupZRvvlQyk7e+tPi3H7e3WRpZVXlR8xxnLhM6Q2kbkE7DbrWLg/aBLhFkVJFR4uahdQAyHoRgnf+ad96DB6vxH8vafo8vx6ercR/L2n6PL8epi3u1ZVb2dQyA2zAHzB6VlEq+Y2679KCBNvxL8vafo8vxq8uvPQNJJI7+uoutmbAgbA1EnAzJ03r28SDGc7efh9tcc9f4w+0UHjHCvQVyn1STwzjwWSKUKD5nRKCfozinFvQWZX1JPDAMbpHFKVz59+YkfQK9nEy/wAYbddxtUX2m7RRWUBnl1FAVB0YLd9goOCRkZI6edB5nwP0J8hizyW9yfDnRS6R/dWUA/XmrnYcBv4WzFPbqmMGPlzmPwwVDTHQRv0wDnpVtSYHG+5GceOPorkyAdT16e/6KCBNvxL8tafcS/Gp6vxL8tafcS/GqdMy77jbruNvp8q0uMcYjt4jI2WAIUKmCzMxwqqM9SffQR/q/Evy9p9xL8anq/Evy9p9xL8at7hnF1m14V0EZAJkXSG1KG7u+4GcH31v85fMfaKCCEHEvy1p9xL8WueTxL8rafcy/FqeaQDqQPprrzl6ahn6RQQXJ4l+VtPuZvi0EPEvytn91N8Sp5pAOpx9NcCdemoZ+kUEEIeJflbP7qb4lavEeGcSlTQbi1VSRq0xTAsviuoS5APQkYOM+dTk/Egsyw6XJZGbWB82oXGzNnYnOwrtxHiUcMTyu3cQZbGD7h9p2oKRxv0fvdIqTJYYUYQpBMjKB4KySgge7pVKP+j/ACZ/hqD/ANlv/OvbeH36yxo+GTWuoK4w49xXPWtjnr11D7RQeFf6v0n8uT7lv/OrB2U9Ez2Wpg9pO7HZp7d30jwCjmgDzzjNeqiZfMfbXIlU9CNuu/T6aDzHj/orN0DrFlG5Gzw280bA+eFm0t9YNVj/AFfpP5cn3J+JXtL8SHPSEK5Loz6wMxqFIGGbOxOdh7qzW96rZxkAMV722SvXTnqPfQeIf6v0n8uT7g/Ep/q/Sfy5PuD8SvdlcHoc/RXUzL/GH2ig8o7NeiSez1hbmGUPjaSGQaSAwypSUENhjvnap6HsXcLjSbHA9kG2mKj2vxTPj8dtvM5q885f4w36bjegmXzH20FIfsbcHGTYbEnu20y51HJU6Z90J/FO2w22rovYmfRo1WeMgj5m41DTjSFb1jKjboDg1ZrjtBGl3FaENzJkd0IAKYj9oE5yD08PGpVJAehB+igx2SuI1EpVpMd8oCqlvEqpJIHuyaVnpQUG+7LzXMl3Fc6miuQw5upRyUQq1usKgb7liwY9V8c1uS9i3exgs2nGLcwlCE7r8g5AkUtuDgZANXKlB5nN6LM8r98KeW1yxDRZGbtSpVBq7qKTkDffNdbb0VlY5IzcgB7eCE6IyCTbsGDN3sMrYwV8vGrb25F2LUmx1c8SR4C6MlNYD+3t7OaqPN42I3ZVZmS6l0RuIg0tuQBEBIMhCDknUN/GgtHZ/s56nDcjWZOfLLKVC9xDID3I032/WSa8+7J9gP3jqun9UZrSW2KyIE0l5WcPIWYaiCRjp9NWB7fiyNfPGHZ2ng5OsxsPVwPnOWMgagSeuPrrQ7c8K4rcQy2+DPC9t3NCRozTCdWAkDMSCIx1BAJB6ZxQbiejAnWfWR35bWUBIyqk2qaQr4fvI3XbGDg12436LVm18ucRh4oo8MrSCPlS80css+oAnIwT41YO1C3gtITZhhKJIeYoCZ5WwlGH2yB9dVy0t+KvLamfnBEvJzNgxD5gL+9yQvtDOf8AuPGgzr2NiN4s/ri6jdc8AFeYXROW0Stq/B/zcZHSpji3ZWK7vIbwyLIkSaAm7JqWVZA6MjDS4ZAPEbb1TeG8Dvtdi0ts68i+uZHKLCpEUqjQ2EOGYnJO2fOs3Bbbi0VrZQiOSB+a/rRjS20RxB2YBEGzO4IGR08aDbu/RTqRkFzjuToGMeWf1iUylpjq75Xw6bgGuLj0WM0F1D6wgW5Nudoj836uAO6NeO9ipPg1xxQ3qc2JltWa4EgYxNoC/gCGXB3+vrvWv21PF1mn9SDmMwRGDHJIE3MxIDr3/B5O+3lQZD6P5NU5FxGonuo7hkWHu/Ngjl7tsDnORg5Fa/DfRgENmJZI547VJoyjRH51J2ZsMdW2nVgeG1Y3m4yLnKrKbf12PAZYP4IV+cz0bIP11I8AuOKG8X1iJltnE2sMYm5bBzycMmDgpjz9+9BK9q+yq3jW7F9It3ZtB1aJAylCG0kEEA7EHzqsS+ivNxzlnRSLqCdRy2LAW66RHqLkkHqTnrWxxe24qk/EpLbUxMcAshIUMeASZQino4ycauvvxW3KnFOdbqJDyDrMkgij1hgwKJIhfddJYahjzPvDf7Z9kfXjCwlMMkJbQ4BOnXp1d0nS2QMbg1BzdgVhufWmuYkQXxuu+gXdlCmPVrA679PqrDw+bjQuY9auYPWLkPrEGORgerElcN1znx23qH7ScP41dWk0EsJkDwJqX5oYuVuCcREEfN8sA7+7xoLp2l7Hm6uluBIi4tpYNLRltQmBBYkMOmdhUDB6LjHFNH6xHpls0tieURjQ2rme31reuJuLi47iAQidAMiPli05ZLs2+syhsbefu3qsxcV4hcw3KpzXueRFy45INAc848xgsoEfL0kDByfeaCwj0aZkV/WenqpOlN1NorKBEc9xX1ZI38fOuI/Rgvql1AXi5tw7lZuVvEkjq7IBq3GUGNxWewuuKm8jLQulsZnWRTyiBCIl5bjTggl9WRuRnfwre43BejiCyxCR7dLObSgdFQ3J9kHPQkDqQQPtoIiP0aOsvNS4jQi5WdcQ+yViMWkd/pvn6a6D0XMY50N3gT28cLlI9J1RPrDY1YIPQrjxNazT8d0sNEgOq2KHFuWAI/fKsemx6bfRVq7GyX5guBdriVZ5Rblwg1Q4BiLcvbrqHntQRHEewkausnPjto1tpoG0AqQbkszOru+x1McA/RWi3otDBWFwmz2rACL5si1TSCBq9px1byrS4pZ8ZubSeGeLWJLXDL80D6zzzgRFSO5ywCc+7fOa3VHGo4yI0ykTx8qNhEJJEEKh01jIQB+hI3wcnHULL2W7Kmzs5bZptQkeVg6jQYxL1AyTjG5zUBaejmJra2SGaJjBcxzGVV1LMYQVAcB8A4wCR/F6VtGXjHrK9z5r1hMj5op6ryyXJIwxl17bePhioTsdwjitra2tuqGBAbgzHTHIyuzFoSV195N98H6cUGyfRS/qqW3rahEjlUfMjZpJhMHHeyCNIXGcdDsazv6PSLhZmuYlc3kdwBy8FjHHo0Ll8nO5rMIOJxtesFldpLm3EJDxYW3GOYyKQRt3hp679Sd6wPwS9vIoUulkhnMsscs6CMlbdWEke2sAMzKmHVSRg7DNBms/RmY5FZbnYLdrnQRKRd5y2vV7S52OKl+xnYw2Mhcza/mIodKrpQiIfhGGTmQ+dW8UoFKUoFKUoFKUoFKUoFKUoFKUoFKUoFKUoFKUoFKUoOCK17ezjQkoiKW9oqoBP0kdaUoNmlKUClKUClKUClKUClKUClKUClKUH//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0" descr="data:image/jpeg;base64,/9j/4AAQSkZJRgABAQAAAQABAAD/2wCEAAkGBxQTEhUUExQWFBQVFRgZFBgVFxcaFhUXFRgZFxgaFxgYHCggGBolHBgYITEhJSkrLi4uGB8zODMsNygtLiwBCgoKBQUFDgUFDisZExkrKysrKysrKysrKysrKysrKysrKysrKysrKysrKysrKysrKysrKysrKysrKysrKysrK//AABEIAMMBAwMBIgACEQEDEQH/xAAcAAEAAgIDAQAAAAAAAAAAAAAABQYDBAECBwj/xABSEAACAQMCAwQFBgcMCQIHAAABAgMABBESIQUTMQYiQVEHFDJh0xYjcYGRkzNCU1WUsbIVJDRSVGJkcnSCkqEIGCVDY3O0wdI1g0SEpLPC1OH/xAAUAQEAAAAAAAAAAAAAAAAAAAAA/8QAFBEBAAAAAAAAAAAAAAAAAAAAAP/aAAwDAQACEQMRAD8A9xpSlBiupgiMx6KMnFadtxZShZhoA058Rh/ZOR0+vpW+65GDuD1B8a1m4dHp0aBp1BsDYZByDtQY04zCejg9OgbxIA8PMj/EPMV2HFYsMda93VqGdxpznu9fA0h4VEhBWNRjpgeRz+v9Q8hXVeEQhiwQZIYH368as/TgfZQd04pCQCJE3GRlgD0z0O/Q5rqvFoSoYOCDjGNzvk7gbjYE/VVQtOKCVeZFwid0bOlw1sAwHdyA0wIG3iBWdbtwCv7j3OCwYgyWnUDSP9/5DH20Fn/dmHSG5i4OPEZGrGMjqPaHXzrIeJRflY+uPbXr086qXrDfma4/x2nu/wCP7hXWSdiMfuNcgag3dktBkg53xP0yTtQXOC7RyQjqxHUKwOM9M4rrJfxqSDIgI6gsAd/dmqrbcRkjOU4PcqfdJaDwx+X8q4nvncsX4NcMWxqJe0y2MYz8/wC4fZQWr90IsE8xMDqdS4Gdt96xNxeELq5i428dxkgbjqPaH21VZ7h2BB4PdDVjViS0BOPonrsblvzNcbnP4S06/f8AuoLZ+6UX5WPrj216+XWuUv4jkiRDjrhl2ztv9dVCSdiMfuNcgag3dktBkjfwn6e6u63bgADg1yMdMSWg6dP9/QWxeIREhRIhJ6AMuT9Wfca2qpcd86kMODXAIOQQ9p1G4/39bvyluvzXd/eWnx6Cz0qsfKW6/Nd395afHp8pbr813f3lp8egs9KrHyluvzXd/eWnx6fKW6/Nd395afHoLPSqx8pbr813f3lp8enyluvzXd/eWnx6Cz0qsfKS6/Nd195afHp8pbr813f3lp8egs1KrPykuvzXdfeWnx6fKW6/Nd395afHoLNSqz8pLr813X3lp8euG7TXWP8A0u6+8tPj0FnxSo/s7xYXdtFcKpRZkDhWxkA9M4qRoOKVzSgUpSgUpSgUpSgrvo//APT7f+q37bVYqr/YH+AQ+7mD7JXFWCgUpSgYpSlAxSlKBilKUClKUClKUClKUClcZpmg5pSlAxTFKUCsc/st9B/VWSsN4cRuf5rfqNBBejlccLsv7NF+yKsdQPYJccNsx5W0X7AqeoFKUoFKUoFKUoFKUoK/2C/gMX9aX/KaSrBUB2F/gaf824/6iWp+gUpSgUpSgUpSgUpSgUpSgUpWrxDiMUK65XVFyAMnqTsAo6sx8hvQbVeR9tfShP62tnwlUuJclZCVZu/uNK5wNupbJH+deg+tXE/4JPV4/wApMvzp/qRfi/S5/u1C2nZuCxvIHhiXVPzlmmcgOzvpkzkDGo6WwoAHX6CHknFrDj/DUkvJZ3CsMSnnq+kyEAdwnAOSACo28K2PRj6V5oplgvpeZBIxzNKxLQnScb4OVJwN+mc17p2h4fbzQOt0qvCBqcP7I0b5z7q+c/SF2OaOe0SCNRJcwLogjXEgK+L+BY56/wA0+VB9PIwIBByDuCOhrtVa9HfF3urCGSSPkyANG6YI0tExj6HdfZzg1ZaBSlKBWrxU/MS/8t/2TW1Whx5sW058oZP2DQa3Y5cWFqPK3i/YFTFRfZUYsrYf8CL9gVKUClKUClKUClKUClKUEB2G/gg/51z/ANTLU/Ve7B/wT/5i6/6qWrDQKUpQKUpQKUpQKUpQKUpQdJpAqlj0AJP0Dc1AdnbLm6byYapZF1RA7iCJ91RB0DFcFm6k+4ACwOudj08artrZ3dqvLgEVxCu0SyO0Uka+CFgrCRR0BwDgAHPWgslavEYomjYTaTH+NrICjG+cnpjrnwqM030nUwWy+OnVNJ9RYIq/WrV1n7Lwujc7Vcsykap214JBGUT2EP8AVUUHez4FbtokDSTIMNFrmkkjHiGCsxVugwTnHhW9ccKhaVJ2jVpowRHIQNahuoB8M5P21i7MzF7S3ZvaMMZb6dIz/nUnQVXhE5lvGlihkiQo6XPMCgNNG6rGRhjqYDWCw6jTvsKtVQ3DO5dXMfgxjmX6HXltj+9Fn+9UzQKUpQKjO1DYs7k/8CX9hqk6iO17Ysbo+VvL+w1BscAGLWD/AJMf7ArfrT4OMQQj/hJ+yK3KBSlKBSlKBSlKBSlKCudgf4K39qvP+qmqx1Xewf8ABW/tV3/1UtWKgUpSgUpSgUpSgUpSgUpSgUpSgVwwyK5pQVzspE6GaHmaoreTlRqVGoKERxlxjOz43Hh1qx1CcEGLm9Xzljf/ABQRj9aGpugheJHl3dvJ4SCSBvpYCVM/XGwH9epqobtYMW7SfkGSb7lw7DfzUMPrp2a4560spMTQ6JNIV/bKFFdHZcdwsrA6TuPHfagmaUpQKg+3J/2def2ab/7bVOVXvSE+OGXp/os37BoJjhg+Zi/5afsitmsNkuI0Hkij7AKzUClKUClKUClKUCuM1gvIhIjx6iNQKkqcMuoeBG4O+aqPDXvFtoXgcztINDJMc8pxlTKHA1FQVyVbOc4BFBsdnuIJaxNDLqEzT3LrEgLysjzyMjaEyQpBBycDepjhnH45jN3ZI+SwVzKAoyRqwDkjIBGR4ZFRvCJViV0topLhtR51wdAEsvRmLuw5hB2wo0jGkYxitXs5wa3Pzc4aadCzMtyq7F2LM0aDKYLN7QyegJoLZBco4yjK481II+0VmqD4h2ZibvwKtvcAfNyxqFIPk4GBInmp/wAjg1ucAvzPbxSsuhnQFl66W6MufcQRQSFKUoFK0uJcVigAMrhAx0rnqzYJwqjdjgE4A6A1ntLpJUWSNg6MMqynIIPiDQZqV0llVVLMQqqCWJOAANyST0FaXDOMw3GrlOH041DcEZ9k4YA4PgehoJCuCaZrTu+JRJJFE7qJJiwiU9X0qWbA9wFBq8J7S2tyxWGZXYb6dwSvTUoYDWn84ZHvqSuLlUGXYKPNiAN+m5qncS7HlFVYFWaFDmO3lYq0B87S4HfibGcKcjwyoqDj44q3ERnnEkduJElguVQXkXNChWwO7cKukjUozhj7VB6iDQmqpwji0MCnTIr2ROYZo2DRQAgExSEfg1B3UnYBsHGBna7ZiRrZuXLHFH1nZgzExY3VAhBJbYbEHfbc0GHhXElfiEmkHlywARufZla1dlkKDxA5yjPjjbarOTVIvLK5jihuzKP3sBIYOVHGBEU0yJkE4IQ5AzjUij31vzcfS7KwWcuWkXXJIuQYoc4LLkbux7q+/J/FxQbDn1ybSN7WF+95TzKfZ98aHr5sMfikHjiP71uhcf7m40R3HlG692GT6CW5bf8At+ANTdnapEioihUQAKB0AFc3dssiMjqGR1KsD0IIwRQZQa5qD7PXDIXtZSTJCAUY9ZYDsjnzYYKN71z+NU5QKrnpHP8Asu9/s0v7Jqx1WfSWf9lXv9nk/VQWOEYUDyA/VXegpQKUpQKUpQK4Y4Ga5qL7Q3EiQkxQesEkKUyMaW2ZiD7QA6qNzQQ0N2XnaazIxJsVlIWK6aNSNUJBLoyqAC+kqw09cZqZ/c0paGCFuW3KKozd7QxB7xxjVgnPhUH2LFqXcxANNjTKywGKOLSccpQRhcHO2STjc9K3+0fFYGjmtjcLHKyFc5IEbOO7rcDCZyNiQcGgxdnuJnWLYRK0caYE0GowDRgaCWAw3X2S3Q5xWzxO3Rbi2KKBI0zlsDdlMLCQtjqO7H9YWo3hTMIUNq4hjYEcl4w6wyLnXDGFdWUghu7krttgYrnjHDpEEczXD63lijlYBVYRzOqaIevKGsqSd2OOuwwEvxnjIjxFFiS6cHlRZ+rXJj2Ix1LH6BkkCtrgvDxbwRwgluWgXUerEdWPvJyfrqH4rwyK1jSaJdDRTIztkl5FciOTmOd37rZ3J3UeVWWgUpSggO1c0yqiwq51sQ8kaB5Il0k5QMQNROFBOwznB6VktrJvUhFbaoCI8JzRqdT/ADwTuxOd8+OamiKAUENax3EFjh/3zOkPQDHMdU2XcnOSMZ8a1eycTfOPKsvPkCc15UCK2kEKsSBjpRd9ic75OSaslcYoILgthKk0rSKVVs6T63NNnLZ/BuoWP6ifKoXifALr1+G4Ekcim5HWJswQrDKAurmYIJY743Z1PQYq8VwRQaHHLN5oWSN9DHTvvggMCyEqQQGAKkjcA7VU4LwyxSwcmxtY1LxSapdWMEqxEJjTruQWIzsd6vlQnFeBcyZJ42RJUVk+ciWRSrEHpkMGBUbg/TmgjOzN0PV54lxdrARHHgIjTJy00hwcKepXX0YDNanZ62kcW9nKjKLNFknBIZXcE8hUbfWgwXzsfm0yBUz8l42ZnuHeZm068nTH3M6MRpgALkkZJIO+c71j7DQfMNNlmNxI0gLsWYxg8uHvHc/Noh+ug0/SjG7WDBGwebDqGXBccxe4DGCw3wSQDsDUZ6J49frFwSpJMcS6XLhVVBLoV2AbSvNAwc4x1rv2743quLe2h7zpIzybsqK6xgpGzBT3nV2wBnfFTPo7Q+phmKsWkkJZBhWCnlqQMn8VFHXwoJriV+IeWSCQ8qRkj8UyHSpI8RqwPrrdqD7VNtbgnGq7g8cew3M//Cpfnr/GX7RQVntrO8clrLCuqWNpHYD2nt1jJmUeeTyyB/GC1Z4JldQykMrAFSOhBGQRUFCOZxJ26pBaoinP487ln2/qxx/aa57FkLFLCpBS3nkijIIxoBDKu3TRr0Y/mUFgqs+koZ4XdjziI/xED/vVmqt+kQf7OnHmEH2yIKCyUpSgUpSgUpSgVC9q3bkqisU5s0UTMPaVJXCNpPgxBwD4Zz4VNVq8SslmiaNsgMMZBwynqGU+DA4IPmKDQ4DfwMXgt1IS30rshEe+dkbo2NJzjzHnXTssi8mRfxxPPzgepcyMe99KlSPcRWp2TjjtoJNbhQJ2Qs5AyUKwpk9MkKv21I33A0kfmK8kMpGGeFgpcDoHUgq2PAkZHgaDJZwQiWZo/wAISomAJxqCgqSvQNoK79SNOegqv8LtwtyEvI3kuHlleCVjqi0KxZAi6vmyiFVPdG46nIrBa8lJY2tJ5GJu3iu8uW5jRwyOxcPkasog1LjYAdAAMnCuJQ24tmnLNPdwPI8sjZIWKMSsOmFXB2VcDbpQZ+0vEJXmNksJZZVhYSKchAZW5nMGO6NEZw3mQNsirdVa7L2twztcXIUM8UaoAdwmqSXvDGzDmBcb+xnO9WWgUpSgUpSgUpSgUpSgUpSg0uN6/V5uUMycp+WMgZbSdO52G9V7sf2x4fNFHDBcR6o41XQ50ONA04CtjPTwzW16ReLG14bdTA4YREIf579xf8zXyDQfRvakwy384k0hUEa6lXEnNWJmiCSKcszvMF0Y7wTHuN17BA+oQFtmZWYgLp3d2Y938Xr08K8m7HWk62NuxkUDKSA8l5WHOldl1hG1yHVbRhcYA1nOcZHnHEe1d8rvGLu4RFdgEWSRFUBjsFzlR7qD614nFCyYnEZTqRLpK5Hj3tq8s4/Y8L/fV7y4Hjt7izTXF3kVdcfNUJGdLHDMCME714JdcRml/CSySf13Zv1mvVOwvCDNw08Ok+bN9cLIsivEwVEj5oOgPqyeVjBA60HXtL6W40jeDhVutsjnvS6VVicYyqLspwB3jvUr/o48ZJa6tmOSdMy5PU+w5+ndK8UvIOW7oTkozKSOh0kjb7Ku/oQvuVxeEeEqvGf7y5H+aig+pqr3b0ZsnHnJAPtnjFWGq52+P70HvuLUf/UR0FjpSlApSlApSlAoaVD8Y4tLHqWK0mnYLkFTGsZ67a2brt0ANBBdpuD99++GFwwW3ix7M0oCTS+/TEuoeWX8xU72lu2SEJEdMszrDEfEM/VvfpQM/wDdqG4RxO3Ehnu51W5IKqsytCIUzukSy4Jzgan/ABiB0AAGrxW+jury2kicSRWs8Q1IwKGafWpGR10oB97QTFz2aVBG1sESSJBGA4OiSMAjS5G4bBbDjcam2IJFRXFuBuLZ5p0R2gETRRRamVIbZtTIrPpLs66gSQAe6Mbb3c1F8CuGljkLnJE86DYDupIyKPf3QKCLi7WyHBHDb4g7g4tsEHofw9Zx2nfx4fej+5D/ANpahOGdj7USSQSCYOpLxlbq6VXhY90qqyAAqe4QBthTtqFSvyCs/wCkfpl58agzjtO38gvfu4vi1z8pm/kN791H8Stf5BWf9I/TLz41PkFZ/wBJ/TLz41BnPadv5De/dx/Frj5UP+b73/BF8WsPyCs/6T+mXnxq5+QVn/SP0y8+NQZD2ok/N99/gg+NWrxTtNc8mTkcPuxNpPK5iQ6NeNtWJs4zWYdg7T+kfpl38ah7BWf9I/TLz41BEDjHEfyVz0/ktv8A/tVxLxjiWk6YrjVg6c2kOknwBxddM1MDsFZ/0j9MvPjU+Qdn/SP0y8+NQLftPNoXXw+81lRqCrDgNjcD57pmsg7USfm+9/wQ/GrEOwVn5XH6Zd/GoOwVn5XH6Zd/FoPMvTn22LwpZCGWFn0ySiZVB0KToC6WPVgTn+bXiQq9+mmxSDiTRx6tCxR41u7kZBPtSMTjJ6Zqh0HqvZTjVt6hzZulsI45k1n1iUEvyvVnLAxKMrkDyfGnfV5lfz8yV3xp1uzYyWxqJONR3br1PWteuyAZGTgZ3PXA+jxoJPsvY867gj0GQNNGGVQSSpdQ3ToMZ3r64n7O27IIxGsYXGgxfNuhXYaXTBG2R9BNef8Ao19HktorSRX6tFcIhzHCNZXqCruSEyD5Grp2buRDaSa2JW2kuEyxy3LhdtOoncnQBueu1B8/emrsxHY3w5K6Ypow6qOisCVcD3bA/wB6qr2Tu2ivbaVQSUuImABA1Ycd3J2Gem/nVw9OHEbiW9iFxEsQWBTEqsWyshLEliB3s7EeGmqLwcLz4teNHNTVnpp1DOfdig+sl7Q3P8gk+/tv/OoztFcXlzEsa2LLiaGTeeDcRSrIRs3UhcVKx9jOHMAy2luQRkEIuCPMEda5bsNw8/8AwkX+HH6jQSXAeKC5gSZVKhwe6SCVKkqykjY4IIyKkKw2tssaKiKFRQAqqMBQOgArNQKUpQKUpQKUpQY5IlPtAH6QD+uqbcgizurhANS3TTIDspFq6xqu3sgrD18NRNXVq+cuP+ki5sOI3Mdk6NarJ3Ym78ecAuVOcjLajscb0Hq0vbiRIjM0MHLMnLiYXOkTt4mLVFugORqOB3Sem9TPZB3eOWV4+Ws0zSRrqz3SqjPQbMVLDbowrxHh3plERLDhtvqbqVZhtnVjdWwM74G2acU9Ot64xDFDBn8bDOw+jUcf5UHtna6aONEl5gjmRv3v1JkcjBi0L3pA42IHuPVRUvw2Z3jVpIzE7DLRkhih8iV2J+ivkSPtXcG8ivJpGnlidXGttjpOdIx7I+gV9f2smpVbGNSg48sjOKDNSlKBSlKBSlKBSlKBSlcE0Hzh/pE2pXiUb42ktk382V5FI+oaftryyrd6Vyf3Wu+9qHNyN8gAqpwPL/8AlVGgVyK4rnFB7l6FPSFBFbNa3kyxco5gaQkAo2SVz5qf8j7qne0nbPgqM0huHmLEM8Nu8hjlZdgZEGEPQZyd8DOcCvnCuKC6ekjt63FJEPJWKOLVy/GQhuup/LYd0bCqXSlB9VehS6aTg9sW3K8xB9CSMF+wYH1Vea8d9BHauMWRtpO5yZDpYKxBWTL5c7gHOQPParw3b21ADEShSQCSoAXJYEsS2wGkkny6ZwcBaqVWvlva5Iy4wUBJAABfHUk4GMjOcdRjORW5B2nt3iaVGLKgBI0kPpOMMFbBK79emxoJmlcUoOa179JChETKsm2kupZRvvlQyk7e+tPi3H7e3WRpZVXlR8xxnLhM6Q2kbkE7DbrWLg/aBLhFkVJFR4uahdQAyHoRgnf+ad96DB6vxH8vafo8vx6ercR/L2n6PL8epi3u1ZVb2dQyA2zAHzB6VlEq+Y2679KCBNvxL8vafo8vxq8uvPQNJJI7+uoutmbAgbA1EnAzJ03r28SDGc7efh9tcc9f4w+0UHjHCvQVyn1STwzjwWSKUKD5nRKCfozinFvQWZX1JPDAMbpHFKVz59+YkfQK9nEy/wAYbddxtUX2m7RRWUBnl1FAVB0YLd9goOCRkZI6edB5nwP0J8hizyW9yfDnRS6R/dWUA/XmrnYcBv4WzFPbqmMGPlzmPwwVDTHQRv0wDnpVtSYHG+5GceOPorkyAdT16e/6KCBNvxL8tafcS/Gp6vxL8tafcS/GqdMy77jbruNvp8q0uMcYjt4jI2WAIUKmCzMxwqqM9SffQR/q/Evy9p9xL8anq/Evy9p9xL8at7hnF1m14V0EZAJkXSG1KG7u+4GcH31v85fMfaKCCEHEvy1p9xL8WueTxL8rafcy/FqeaQDqQPprrzl6ahn6RQQXJ4l+VtPuZvi0EPEvytn91N8Sp5pAOpx9NcCdemoZ+kUEEIeJflbP7qb4lavEeGcSlTQbi1VSRq0xTAsviuoS5APQkYOM+dTk/Egsyw6XJZGbWB82oXGzNnYnOwrtxHiUcMTyu3cQZbGD7h9p2oKRxv0fvdIqTJYYUYQpBMjKB4KySgge7pVKP+j/ACZ/hqD/ANlv/OvbeH36yxo+GTWuoK4w49xXPWtjnr11D7RQeFf6v0n8uT7lv/OrB2U9Ez2Wpg9pO7HZp7d30jwCjmgDzzjNeqiZfMfbXIlU9CNuu/T6aDzHj/orN0DrFlG5Gzw280bA+eFm0t9YNVj/AFfpP5cn3J+JXtL8SHPSEK5Loz6wMxqFIGGbOxOdh7qzW96rZxkAMV722SvXTnqPfQeIf6v0n8uT7g/Ep/q/Sfy5PuD8SvdlcHoc/RXUzL/GH2ig8o7NeiSez1hbmGUPjaSGQaSAwypSUENhjvnap6HsXcLjSbHA9kG2mKj2vxTPj8dtvM5q885f4w36bjegmXzH20FIfsbcHGTYbEnu20y51HJU6Z90J/FO2w22rovYmfRo1WeMgj5m41DTjSFb1jKjboDg1ZrjtBGl3FaENzJkd0IAKYj9oE5yD08PGpVJAehB+igx2SuI1EpVpMd8oCqlvEqpJIHuyaVnpQUG+7LzXMl3Fc6miuQw5upRyUQq1usKgb7liwY9V8c1uS9i3exgs2nGLcwlCE7r8g5AkUtuDgZANXKlB5nN6LM8r98KeW1yxDRZGbtSpVBq7qKTkDffNdbb0VlY5IzcgB7eCE6IyCTbsGDN3sMrYwV8vGrb25F2LUmx1c8SR4C6MlNYD+3t7OaqPN42I3ZVZmS6l0RuIg0tuQBEBIMhCDknUN/GgtHZ/s56nDcjWZOfLLKVC9xDID3I032/WSa8+7J9gP3jqun9UZrSW2KyIE0l5WcPIWYaiCRjp9NWB7fiyNfPGHZ2ng5OsxsPVwPnOWMgagSeuPrrQ7c8K4rcQy2+DPC9t3NCRozTCdWAkDMSCIx1BAJB6ZxQbiejAnWfWR35bWUBIyqk2qaQr4fvI3XbGDg12436LVm18ucRh4oo8MrSCPlS80css+oAnIwT41YO1C3gtITZhhKJIeYoCZ5WwlGH2yB9dVy0t+KvLamfnBEvJzNgxD5gL+9yQvtDOf8AuPGgzr2NiN4s/ri6jdc8AFeYXROW0Stq/B/zcZHSpji3ZWK7vIbwyLIkSaAm7JqWVZA6MjDS4ZAPEbb1TeG8Dvtdi0ts68i+uZHKLCpEUqjQ2EOGYnJO2fOs3Bbbi0VrZQiOSB+a/rRjS20RxB2YBEGzO4IGR08aDbu/RTqRkFzjuToGMeWf1iUylpjq75Xw6bgGuLj0WM0F1D6wgW5Nudoj836uAO6NeO9ipPg1xxQ3qc2JltWa4EgYxNoC/gCGXB3+vrvWv21PF1mn9SDmMwRGDHJIE3MxIDr3/B5O+3lQZD6P5NU5FxGonuo7hkWHu/Ngjl7tsDnORg5Fa/DfRgENmJZI547VJoyjRH51J2ZsMdW2nVgeG1Y3m4yLnKrKbf12PAZYP4IV+cz0bIP11I8AuOKG8X1iJltnE2sMYm5bBzycMmDgpjz9+9BK9q+yq3jW7F9It3ZtB1aJAylCG0kEEA7EHzqsS+ivNxzlnRSLqCdRy2LAW66RHqLkkHqTnrWxxe24qk/EpLbUxMcAshIUMeASZQino4ycauvvxW3KnFOdbqJDyDrMkgij1hgwKJIhfddJYahjzPvDf7Z9kfXjCwlMMkJbQ4BOnXp1d0nS2QMbg1BzdgVhufWmuYkQXxuu+gXdlCmPVrA679PqrDw+bjQuY9auYPWLkPrEGORgerElcN1znx23qH7ScP41dWk0EsJkDwJqX5oYuVuCcREEfN8sA7+7xoLp2l7Hm6uluBIi4tpYNLRltQmBBYkMOmdhUDB6LjHFNH6xHpls0tieURjQ2rme31reuJuLi47iAQidAMiPli05ZLs2+syhsbefu3qsxcV4hcw3KpzXueRFy45INAc848xgsoEfL0kDByfeaCwj0aZkV/WenqpOlN1NorKBEc9xX1ZI38fOuI/Rgvql1AXi5tw7lZuVvEkjq7IBq3GUGNxWewuuKm8jLQulsZnWRTyiBCIl5bjTggl9WRuRnfwre43BejiCyxCR7dLObSgdFQ3J9kHPQkDqQQPtoIiP0aOsvNS4jQi5WdcQ+yViMWkd/pvn6a6D0XMY50N3gT28cLlI9J1RPrDY1YIPQrjxNazT8d0sNEgOq2KHFuWAI/fKsemx6bfRVq7GyX5guBdriVZ5Rblwg1Q4BiLcvbrqHntQRHEewkausnPjto1tpoG0AqQbkszOru+x1McA/RWi3otDBWFwmz2rACL5si1TSCBq9px1byrS4pZ8ZubSeGeLWJLXDL80D6zzzgRFSO5ywCc+7fOa3VHGo4yI0ykTx8qNhEJJEEKh01jIQB+hI3wcnHULL2W7Kmzs5bZptQkeVg6jQYxL1AyTjG5zUBaejmJra2SGaJjBcxzGVV1LMYQVAcB8A4wCR/F6VtGXjHrK9z5r1hMj5op6ryyXJIwxl17bePhioTsdwjitra2tuqGBAbgzHTHIyuzFoSV195N98H6cUGyfRS/qqW3rahEjlUfMjZpJhMHHeyCNIXGcdDsazv6PSLhZmuYlc3kdwBy8FjHHo0Ll8nO5rMIOJxtesFldpLm3EJDxYW3GOYyKQRt3hp679Sd6wPwS9vIoUulkhnMsscs6CMlbdWEke2sAMzKmHVSRg7DNBms/RmY5FZbnYLdrnQRKRd5y2vV7S52OKl+xnYw2Mhcza/mIodKrpQiIfhGGTmQ+dW8UoFKUoFKUoFKUoFKUoFKUoFKUoFKUoFKUoFKUoFKUoOCK17ezjQkoiKW9oqoBP0kdaUoNmlKUClKUClKUClKUClKUClKUClKUH//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6" name="Picture 12" descr="http://www.kidspc.com.mx/cam/images/art_dic08_imag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2024199"/>
            <a:ext cx="2490760" cy="1871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616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115616" y="1772817"/>
            <a:ext cx="7117180" cy="864096"/>
          </a:xfrm>
        </p:spPr>
        <p:style>
          <a:lnRef idx="1">
            <a:schemeClr val="accent1"/>
          </a:lnRef>
          <a:fillRef idx="2">
            <a:schemeClr val="accent1"/>
          </a:fillRef>
          <a:effectRef idx="1">
            <a:schemeClr val="accent1"/>
          </a:effectRef>
          <a:fontRef idx="minor">
            <a:schemeClr val="dk1"/>
          </a:fontRef>
        </p:style>
        <p:txBody>
          <a:bodyPr/>
          <a:lstStyle/>
          <a:p>
            <a:r>
              <a:rPr lang="es-EC" dirty="0" smtClean="0"/>
              <a:t>Formulación del problema</a:t>
            </a:r>
            <a:endParaRPr lang="es-EC" dirty="0"/>
          </a:p>
        </p:txBody>
      </p:sp>
      <p:sp>
        <p:nvSpPr>
          <p:cNvPr id="5" name="4 Subtítulo"/>
          <p:cNvSpPr>
            <a:spLocks noGrp="1"/>
          </p:cNvSpPr>
          <p:nvPr>
            <p:ph type="subTitle" idx="1"/>
          </p:nvPr>
        </p:nvSpPr>
        <p:spPr>
          <a:xfrm>
            <a:off x="1043608" y="2996952"/>
            <a:ext cx="7117180" cy="2016224"/>
          </a:xfrm>
        </p:spPr>
        <p:txBody>
          <a:bodyPr>
            <a:normAutofit lnSpcReduction="10000"/>
          </a:bodyPr>
          <a:lstStyle/>
          <a:p>
            <a:pPr algn="just"/>
            <a:r>
              <a:rPr lang="es-EC" dirty="0">
                <a:solidFill>
                  <a:schemeClr val="tx1"/>
                </a:solidFill>
              </a:rPr>
              <a:t>¿Qué </a:t>
            </a:r>
            <a:r>
              <a:rPr lang="es-EC" dirty="0" smtClean="0">
                <a:solidFill>
                  <a:schemeClr val="tx1"/>
                </a:solidFill>
              </a:rPr>
              <a:t>diferencia en </a:t>
            </a:r>
            <a:r>
              <a:rPr lang="es-EC" dirty="0">
                <a:solidFill>
                  <a:schemeClr val="tx1"/>
                </a:solidFill>
              </a:rPr>
              <a:t>relación a la línea base diagnosticada en el lenguaje y pensamiento, en los niños y niñas de </a:t>
            </a:r>
            <a:r>
              <a:rPr lang="es-EC" dirty="0" smtClean="0">
                <a:solidFill>
                  <a:schemeClr val="tx1"/>
                </a:solidFill>
              </a:rPr>
              <a:t>4 a 5 </a:t>
            </a:r>
            <a:r>
              <a:rPr lang="es-EC" dirty="0">
                <a:solidFill>
                  <a:schemeClr val="tx1"/>
                </a:solidFill>
              </a:rPr>
              <a:t>años de edad de la Unidad Educativa “Giordano Bruno”, ubicado en el sur de la ciudad de Quito en año lectivo 2013-2014, se evidencia posterior a la aplicación del mapa mental por parte de la docente?.</a:t>
            </a:r>
          </a:p>
        </p:txBody>
      </p:sp>
    </p:spTree>
    <p:extLst>
      <p:ext uri="{BB962C8B-B14F-4D97-AF65-F5344CB8AC3E}">
        <p14:creationId xmlns:p14="http://schemas.microsoft.com/office/powerpoint/2010/main" val="174640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115616" y="620688"/>
            <a:ext cx="7117180" cy="1470025"/>
          </a:xfrm>
        </p:spPr>
        <p:style>
          <a:lnRef idx="1">
            <a:schemeClr val="accent1"/>
          </a:lnRef>
          <a:fillRef idx="2">
            <a:schemeClr val="accent1"/>
          </a:fillRef>
          <a:effectRef idx="1">
            <a:schemeClr val="accent1"/>
          </a:effectRef>
          <a:fontRef idx="minor">
            <a:schemeClr val="dk1"/>
          </a:fontRef>
        </p:style>
        <p:txBody>
          <a:bodyPr/>
          <a:lstStyle/>
          <a:p>
            <a:r>
              <a:rPr lang="es-EC" dirty="0" smtClean="0"/>
              <a:t>Preguntas Directrices</a:t>
            </a:r>
            <a:endParaRPr lang="es-EC" dirty="0"/>
          </a:p>
        </p:txBody>
      </p:sp>
      <p:sp>
        <p:nvSpPr>
          <p:cNvPr id="5" name="4 Subtítulo"/>
          <p:cNvSpPr>
            <a:spLocks noGrp="1"/>
          </p:cNvSpPr>
          <p:nvPr>
            <p:ph type="subTitle" idx="1"/>
          </p:nvPr>
        </p:nvSpPr>
        <p:spPr>
          <a:xfrm>
            <a:off x="1259632" y="2636912"/>
            <a:ext cx="7117180" cy="2569840"/>
          </a:xfrm>
        </p:spPr>
        <p:txBody>
          <a:bodyPr/>
          <a:lstStyle/>
          <a:p>
            <a:pPr marL="342900" lvl="0" indent="-342900" algn="just" fontAlgn="base">
              <a:buFont typeface="Wingdings" pitchFamily="2" charset="2"/>
              <a:buChar char="v"/>
            </a:pPr>
            <a:r>
              <a:rPr lang="es-EC" dirty="0">
                <a:solidFill>
                  <a:schemeClr val="tx1"/>
                </a:solidFill>
              </a:rPr>
              <a:t>¿Qué </a:t>
            </a:r>
            <a:r>
              <a:rPr lang="es-EC" dirty="0" smtClean="0">
                <a:solidFill>
                  <a:schemeClr val="tx1"/>
                </a:solidFill>
              </a:rPr>
              <a:t>técnicas de estudio </a:t>
            </a:r>
            <a:r>
              <a:rPr lang="es-EC" dirty="0">
                <a:solidFill>
                  <a:schemeClr val="tx1"/>
                </a:solidFill>
              </a:rPr>
              <a:t>de tipo gráfico se pueden aplicar en niños de 4 a 5 años?</a:t>
            </a:r>
          </a:p>
          <a:p>
            <a:pPr marL="342900" lvl="0" indent="-342900" algn="just" fontAlgn="base">
              <a:buFont typeface="Wingdings" pitchFamily="2" charset="2"/>
              <a:buChar char="v"/>
            </a:pPr>
            <a:r>
              <a:rPr lang="es-EC" dirty="0">
                <a:solidFill>
                  <a:schemeClr val="tx1"/>
                </a:solidFill>
              </a:rPr>
              <a:t>¿Qué diferenciación existe en el desarrollo de las habilidades cognitivas, destrezas lógicas y verbales como resultado de la aplicación de la </a:t>
            </a:r>
            <a:r>
              <a:rPr lang="es-EC" dirty="0" smtClean="0">
                <a:solidFill>
                  <a:schemeClr val="tx1"/>
                </a:solidFill>
              </a:rPr>
              <a:t>técnica </a:t>
            </a:r>
            <a:r>
              <a:rPr lang="es-EC" dirty="0">
                <a:solidFill>
                  <a:schemeClr val="tx1"/>
                </a:solidFill>
              </a:rPr>
              <a:t>mapas mentales?</a:t>
            </a:r>
          </a:p>
          <a:p>
            <a:endParaRPr lang="es-EC" dirty="0">
              <a:solidFill>
                <a:schemeClr val="tx1"/>
              </a:solidFill>
            </a:endParaRPr>
          </a:p>
        </p:txBody>
      </p:sp>
    </p:spTree>
    <p:extLst>
      <p:ext uri="{BB962C8B-B14F-4D97-AF65-F5344CB8AC3E}">
        <p14:creationId xmlns:p14="http://schemas.microsoft.com/office/powerpoint/2010/main" val="3831636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43608" y="476672"/>
            <a:ext cx="7117180" cy="1037977"/>
          </a:xfrm>
        </p:spPr>
        <p:style>
          <a:lnRef idx="1">
            <a:schemeClr val="accent1"/>
          </a:lnRef>
          <a:fillRef idx="2">
            <a:schemeClr val="accent1"/>
          </a:fillRef>
          <a:effectRef idx="1">
            <a:schemeClr val="accent1"/>
          </a:effectRef>
          <a:fontRef idx="minor">
            <a:schemeClr val="dk1"/>
          </a:fontRef>
        </p:style>
        <p:txBody>
          <a:bodyPr/>
          <a:lstStyle/>
          <a:p>
            <a:pPr algn="ctr"/>
            <a:r>
              <a:rPr lang="es-EC" dirty="0" smtClean="0"/>
              <a:t>OBJETIVOS </a:t>
            </a:r>
            <a:endParaRPr lang="es-EC" dirty="0"/>
          </a:p>
        </p:txBody>
      </p:sp>
      <p:sp>
        <p:nvSpPr>
          <p:cNvPr id="5" name="4 Subtítulo"/>
          <p:cNvSpPr>
            <a:spLocks noGrp="1"/>
          </p:cNvSpPr>
          <p:nvPr>
            <p:ph type="subTitle" idx="1"/>
          </p:nvPr>
        </p:nvSpPr>
        <p:spPr>
          <a:xfrm>
            <a:off x="1043608" y="1700808"/>
            <a:ext cx="3096344" cy="4464496"/>
          </a:xfrm>
        </p:spPr>
        <p:txBody>
          <a:bodyPr>
            <a:normAutofit fontScale="85000" lnSpcReduction="10000"/>
          </a:bodyPr>
          <a:lstStyle/>
          <a:p>
            <a:r>
              <a:rPr lang="es-EC" sz="2400" b="1" dirty="0" smtClean="0">
                <a:solidFill>
                  <a:schemeClr val="tx1"/>
                </a:solidFill>
              </a:rPr>
              <a:t>Objetivo General</a:t>
            </a:r>
          </a:p>
          <a:p>
            <a:pPr algn="just"/>
            <a:r>
              <a:rPr lang="es-MX" dirty="0">
                <a:solidFill>
                  <a:schemeClr val="tx1"/>
                </a:solidFill>
              </a:rPr>
              <a:t>Comparar la línea base</a:t>
            </a:r>
            <a:r>
              <a:rPr lang="es-EC" dirty="0">
                <a:solidFill>
                  <a:schemeClr val="tx1"/>
                </a:solidFill>
              </a:rPr>
              <a:t> diagnosticada en el lenguaje y pensamiento, en los niños y niñas de 4-5 años de edad de la Unidad Educativa “Giordano Bruno”, ubicado en el sur de la ciudad de Quito en año lectivo 2013-2014, con los resultados obtenidos posterior a la aplicación del mapa mental con la finalidad de identificar los niveles de diferenciación.</a:t>
            </a:r>
          </a:p>
          <a:p>
            <a:endParaRPr lang="es-EC" dirty="0">
              <a:solidFill>
                <a:schemeClr val="tx1"/>
              </a:solidFill>
            </a:endParaRPr>
          </a:p>
        </p:txBody>
      </p:sp>
      <p:sp>
        <p:nvSpPr>
          <p:cNvPr id="6" name="5 CuadroTexto"/>
          <p:cNvSpPr txBox="1"/>
          <p:nvPr/>
        </p:nvSpPr>
        <p:spPr>
          <a:xfrm>
            <a:off x="4572000" y="1700808"/>
            <a:ext cx="3528392" cy="3847207"/>
          </a:xfrm>
          <a:prstGeom prst="rect">
            <a:avLst/>
          </a:prstGeom>
          <a:noFill/>
        </p:spPr>
        <p:txBody>
          <a:bodyPr wrap="square" rtlCol="0">
            <a:spAutoFit/>
          </a:bodyPr>
          <a:lstStyle/>
          <a:p>
            <a:r>
              <a:rPr lang="es-EC" b="1" dirty="0" smtClean="0"/>
              <a:t>Objetivos específicos</a:t>
            </a:r>
          </a:p>
          <a:p>
            <a:pPr marL="285750" lvl="0" indent="-285750" algn="just" fontAlgn="base">
              <a:buFont typeface="Wingdings" pitchFamily="2" charset="2"/>
              <a:buChar char="v"/>
            </a:pPr>
            <a:r>
              <a:rPr lang="es-MX" sz="1600" dirty="0"/>
              <a:t>Identificar las diferentes </a:t>
            </a:r>
            <a:r>
              <a:rPr lang="es-MX" sz="1600" dirty="0" smtClean="0"/>
              <a:t>técnicas </a:t>
            </a:r>
            <a:r>
              <a:rPr lang="es-MX" sz="1600" dirty="0"/>
              <a:t>gráficas que se pueden aplicar en niños de 4 a 5 años considerando su nivel de desarrollo cognitivo</a:t>
            </a:r>
            <a:r>
              <a:rPr lang="es-MX" sz="1600" dirty="0" smtClean="0"/>
              <a:t>.</a:t>
            </a:r>
          </a:p>
          <a:p>
            <a:pPr marL="285750" lvl="0" indent="-285750" algn="just" fontAlgn="base">
              <a:buFont typeface="Wingdings" pitchFamily="2" charset="2"/>
              <a:buChar char="v"/>
            </a:pPr>
            <a:endParaRPr lang="es-EC" sz="1600" dirty="0"/>
          </a:p>
          <a:p>
            <a:pPr marL="285750" lvl="0" indent="-285750" algn="just" fontAlgn="base">
              <a:buFont typeface="Wingdings" pitchFamily="2" charset="2"/>
              <a:buChar char="v"/>
            </a:pPr>
            <a:r>
              <a:rPr lang="es-MX" sz="1600" dirty="0"/>
              <a:t>Diferenciar los niveles de desarrollo </a:t>
            </a:r>
            <a:r>
              <a:rPr lang="es-EC" sz="1600" dirty="0"/>
              <a:t>de las habilidades cognitivas, destrezas lógicas y verbales como resultado de la aplicación de la </a:t>
            </a:r>
            <a:r>
              <a:rPr lang="es-EC" sz="1600" dirty="0" smtClean="0"/>
              <a:t>técnica </a:t>
            </a:r>
            <a:r>
              <a:rPr lang="es-EC" sz="1600" dirty="0"/>
              <a:t>mapas mentales en niños de 4 a 5 años.</a:t>
            </a:r>
          </a:p>
          <a:p>
            <a:endParaRPr lang="es-EC" dirty="0"/>
          </a:p>
        </p:txBody>
      </p:sp>
    </p:spTree>
    <p:extLst>
      <p:ext uri="{BB962C8B-B14F-4D97-AF65-F5344CB8AC3E}">
        <p14:creationId xmlns:p14="http://schemas.microsoft.com/office/powerpoint/2010/main" val="4146317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707904" y="1988840"/>
            <a:ext cx="4320480" cy="1129757"/>
          </a:xfrm>
          <a:noFill/>
        </p:spPr>
        <p:style>
          <a:lnRef idx="2">
            <a:schemeClr val="accent1"/>
          </a:lnRef>
          <a:fillRef idx="1">
            <a:schemeClr val="lt1"/>
          </a:fillRef>
          <a:effectRef idx="0">
            <a:schemeClr val="accent1"/>
          </a:effectRef>
          <a:fontRef idx="minor">
            <a:schemeClr val="dk1"/>
          </a:fontRef>
        </p:style>
        <p:txBody>
          <a:bodyPr/>
          <a:lstStyle/>
          <a:p>
            <a:r>
              <a:rPr lang="es-EC" dirty="0" smtClean="0"/>
              <a:t> CAPÍTULO II</a:t>
            </a:r>
            <a:endParaRPr lang="es-EC" dirty="0"/>
          </a:p>
        </p:txBody>
      </p:sp>
      <p:sp>
        <p:nvSpPr>
          <p:cNvPr id="5" name="4 Subtítulo"/>
          <p:cNvSpPr>
            <a:spLocks noGrp="1"/>
          </p:cNvSpPr>
          <p:nvPr>
            <p:ph type="subTitle" idx="1"/>
          </p:nvPr>
        </p:nvSpPr>
        <p:spPr>
          <a:xfrm>
            <a:off x="3563888" y="3212976"/>
            <a:ext cx="4562734" cy="2880320"/>
          </a:xfrm>
        </p:spPr>
        <p:style>
          <a:lnRef idx="1">
            <a:schemeClr val="accent1"/>
          </a:lnRef>
          <a:fillRef idx="2">
            <a:schemeClr val="accent1"/>
          </a:fillRef>
          <a:effectRef idx="1">
            <a:schemeClr val="accent1"/>
          </a:effectRef>
          <a:fontRef idx="minor">
            <a:schemeClr val="dk1"/>
          </a:fontRef>
        </p:style>
        <p:txBody>
          <a:bodyPr>
            <a:normAutofit/>
          </a:bodyPr>
          <a:lstStyle/>
          <a:p>
            <a:pPr algn="ctr"/>
            <a:endParaRPr lang="es-EC" sz="4000" dirty="0" smtClean="0"/>
          </a:p>
          <a:p>
            <a:pPr algn="ctr"/>
            <a:r>
              <a:rPr lang="es-EC" sz="4000" dirty="0" smtClean="0"/>
              <a:t>MARCO TEÓRICO</a:t>
            </a:r>
            <a:endParaRPr lang="es-EC" sz="4000" dirty="0"/>
          </a:p>
        </p:txBody>
      </p:sp>
      <p:pic>
        <p:nvPicPr>
          <p:cNvPr id="6" name="1 Imagen" descr="C:\Documents and Settings\mpalacios\Escritorio\LOGOTIPOS UNIVERSIDADa\LOGO PRINCIP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76250"/>
            <a:ext cx="3311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273740"/>
      </p:ext>
    </p:extLst>
  </p:cSld>
  <p:clrMapOvr>
    <a:masterClrMapping/>
  </p:clrMapOvr>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Primavera</Template>
  <TotalTime>869</TotalTime>
  <Words>2113</Words>
  <Application>Microsoft Office PowerPoint</Application>
  <PresentationFormat>Presentación en pantalla (4:3)</PresentationFormat>
  <Paragraphs>353</Paragraphs>
  <Slides>48</Slides>
  <Notes>0</Notes>
  <HiddenSlides>0</HiddenSlides>
  <MMClips>0</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Spring</vt:lpstr>
      <vt:lpstr>Presentación de PowerPoint</vt:lpstr>
      <vt:lpstr>INCIDENCIA DE LA UTILIZACIÓN DE LA TÉCNICA "MAPA MENTAL PARA EL DESARROLLO DE LENGUAJE Y PENSAMIENTO" DE LOS NIÑOS Y NIÑAS DE 4-5 AÑOS DE EDAD, DE LA UNIDAD EDUCATIVA GIORDANO BRUNO UBICADA EN EL SUR DE QUITO AÑO LECTIVO 2013-2014.</vt:lpstr>
      <vt:lpstr>Procedimiento de la Investigación</vt:lpstr>
      <vt:lpstr>  CAPÍTULO I   EL PROBLEMA DE INVESTIGACIÓN </vt:lpstr>
      <vt:lpstr>Planteamiento del Problema</vt:lpstr>
      <vt:lpstr>Formulación del problema</vt:lpstr>
      <vt:lpstr>Preguntas Directrices</vt:lpstr>
      <vt:lpstr>OBJETIVOS </vt:lpstr>
      <vt:lpstr> CAPÍTULO II</vt:lpstr>
      <vt:lpstr>BASES TEÓRICAS</vt:lpstr>
      <vt:lpstr>BASES TEÓRICAS</vt:lpstr>
      <vt:lpstr>BASES TEÓRICAS</vt:lpstr>
      <vt:lpstr>BASES TEÓRICAS</vt:lpstr>
      <vt:lpstr>BASES TEÓRICAS</vt:lpstr>
      <vt:lpstr>HIPOTESIS</vt:lpstr>
      <vt:lpstr>VARIABLES</vt:lpstr>
      <vt:lpstr>CAPITULO III</vt:lpstr>
      <vt:lpstr>DISEÑO DE LA INVESTIGACIÓN</vt:lpstr>
      <vt:lpstr>CAPITULO IV</vt:lpstr>
      <vt:lpstr>ANÁLISIS DEL TEST WPPSI COMO PRE Y POST TEST</vt:lpstr>
      <vt:lpstr>SUBESCALAS DE EJECUCIÓN</vt:lpstr>
      <vt:lpstr>SUBESCALAS DE EJECUCIÓN</vt:lpstr>
      <vt:lpstr>SUBESCALAS DE EJECUCIÓN</vt:lpstr>
      <vt:lpstr>SUBESCALAS DE EJECUCIÓN</vt:lpstr>
      <vt:lpstr>SUBESCALAS DE EJECUCIÓN</vt:lpstr>
      <vt:lpstr>SUBESCALAS VERBALES</vt:lpstr>
      <vt:lpstr>SUBESCALAS VERBALES</vt:lpstr>
      <vt:lpstr>SUBESCALAS VERBALES</vt:lpstr>
      <vt:lpstr>SUBESCALAS VERBALES</vt:lpstr>
      <vt:lpstr>SUBESCALAS VERBALES</vt:lpstr>
      <vt:lpstr>SUBESCALAS VERBALES</vt:lpstr>
      <vt:lpstr>FICHA DE OBSERVACIÓN</vt:lpstr>
      <vt:lpstr>HIPÓTESIS</vt:lpstr>
      <vt:lpstr>COMPROBACIÓN DE LA HIPÓTESIS</vt:lpstr>
      <vt:lpstr>  CAPÍTULO V   CONCLUSIONES Y RECOMENDACIONES </vt:lpstr>
      <vt:lpstr>CONCLUSIONES</vt:lpstr>
      <vt:lpstr>RECOMENDACIONES</vt:lpstr>
      <vt:lpstr>  CAPÍTULO VI   PROPUESTA </vt:lpstr>
      <vt:lpstr>PROPUESTA</vt:lpstr>
      <vt:lpstr>ELABORACIÓN DE LOS MAPAS MENTALES</vt:lpstr>
      <vt:lpstr>PLANIFICACIÓN DEL MAPA MENTAL</vt:lpstr>
      <vt:lpstr>PLANIFICACIÓN DEL MAPA MENTAL</vt:lpstr>
      <vt:lpstr>MAPA MENTAL</vt:lpstr>
      <vt:lpstr>PLANIFICACIÓN DEL MAPA MENTAL</vt:lpstr>
      <vt:lpstr>ANEXOS</vt:lpstr>
      <vt:lpstr>ANEXOS</vt:lpstr>
      <vt:lpstr>ANEXOS</vt:lpstr>
      <vt:lpstr>¡¡GRACIAS POR SU ATENCIÓN!!</vt:lpstr>
    </vt:vector>
  </TitlesOfParts>
  <Company>GP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intel</dc:creator>
  <cp:lastModifiedBy>intel</cp:lastModifiedBy>
  <cp:revision>57</cp:revision>
  <dcterms:created xsi:type="dcterms:W3CDTF">2014-08-18T16:27:11Z</dcterms:created>
  <dcterms:modified xsi:type="dcterms:W3CDTF">2014-09-09T13:32:17Z</dcterms:modified>
</cp:coreProperties>
</file>