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vsd" ContentType="application/vnd.visi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6">
  <p:sldMasterIdLst>
    <p:sldMasterId id="2147483792" r:id="rId1"/>
  </p:sldMasterIdLst>
  <p:notesMasterIdLst>
    <p:notesMasterId r:id="rId46"/>
  </p:notesMasterIdLst>
  <p:sldIdLst>
    <p:sldId id="365" r:id="rId2"/>
    <p:sldId id="257" r:id="rId3"/>
    <p:sldId id="258" r:id="rId4"/>
    <p:sldId id="259" r:id="rId5"/>
    <p:sldId id="342" r:id="rId6"/>
    <p:sldId id="262" r:id="rId7"/>
    <p:sldId id="331" r:id="rId8"/>
    <p:sldId id="343" r:id="rId9"/>
    <p:sldId id="332" r:id="rId10"/>
    <p:sldId id="273" r:id="rId11"/>
    <p:sldId id="344" r:id="rId12"/>
    <p:sldId id="281" r:id="rId13"/>
    <p:sldId id="351" r:id="rId14"/>
    <p:sldId id="345" r:id="rId15"/>
    <p:sldId id="346" r:id="rId16"/>
    <p:sldId id="347" r:id="rId17"/>
    <p:sldId id="359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48" r:id="rId26"/>
    <p:sldId id="290" r:id="rId27"/>
    <p:sldId id="291" r:id="rId28"/>
    <p:sldId id="292" r:id="rId29"/>
    <p:sldId id="298" r:id="rId30"/>
    <p:sldId id="299" r:id="rId31"/>
    <p:sldId id="336" r:id="rId32"/>
    <p:sldId id="362" r:id="rId33"/>
    <p:sldId id="361" r:id="rId34"/>
    <p:sldId id="360" r:id="rId35"/>
    <p:sldId id="364" r:id="rId36"/>
    <p:sldId id="349" r:id="rId37"/>
    <p:sldId id="363" r:id="rId38"/>
    <p:sldId id="303" r:id="rId39"/>
    <p:sldId id="307" r:id="rId40"/>
    <p:sldId id="311" r:id="rId41"/>
    <p:sldId id="313" r:id="rId42"/>
    <p:sldId id="334" r:id="rId43"/>
    <p:sldId id="335" r:id="rId44"/>
    <p:sldId id="337" r:id="rId4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93B8"/>
    <a:srgbClr val="FFFF66"/>
    <a:srgbClr val="CCE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>
        <p:scale>
          <a:sx n="152" d="100"/>
          <a:sy n="152" d="100"/>
        </p:scale>
        <p:origin x="-3808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ul%20Barba\Documents\TESIS%20estrategos\Centro%20de%20Dise&#241;o%20gr&#225;fico\Proyecto%20Final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'RESUMEN E INGRESOS'!$C$62</c:f>
              <c:strCache>
                <c:ptCount val="1"/>
                <c:pt idx="0">
                  <c:v>Costo Fijo</c:v>
                </c:pt>
              </c:strCache>
            </c:strRef>
          </c:tx>
          <c:cat>
            <c:numRef>
              <c:f>'RESUMEN E INGRESOS'!$B$63:$B$68</c:f>
              <c:numCache>
                <c:formatCode>General</c:formatCode>
                <c:ptCount val="6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</c:numCache>
            </c:numRef>
          </c:cat>
          <c:val>
            <c:numRef>
              <c:f>'RESUMEN E INGRESOS'!$C$63:$C$68</c:f>
              <c:numCache>
                <c:formatCode>"$"\ #,##0.00</c:formatCode>
                <c:ptCount val="6"/>
                <c:pt idx="0">
                  <c:v>96698.54520039994</c:v>
                </c:pt>
                <c:pt idx="1">
                  <c:v>96698.54520039994</c:v>
                </c:pt>
                <c:pt idx="2">
                  <c:v>96698.54520039994</c:v>
                </c:pt>
                <c:pt idx="3">
                  <c:v>96698.54520039994</c:v>
                </c:pt>
                <c:pt idx="4">
                  <c:v>96698.54520039994</c:v>
                </c:pt>
                <c:pt idx="5">
                  <c:v>96698.54520039994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'RESUMEN E INGRESOS'!$D$62</c:f>
              <c:strCache>
                <c:ptCount val="1"/>
                <c:pt idx="0">
                  <c:v>Costo Total</c:v>
                </c:pt>
              </c:strCache>
            </c:strRef>
          </c:tx>
          <c:cat>
            <c:numRef>
              <c:f>'RESUMEN E INGRESOS'!$B$63:$B$68</c:f>
              <c:numCache>
                <c:formatCode>General</c:formatCode>
                <c:ptCount val="6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</c:numCache>
            </c:numRef>
          </c:cat>
          <c:val>
            <c:numRef>
              <c:f>'RESUMEN E INGRESOS'!$D$63:$D$68</c:f>
              <c:numCache>
                <c:formatCode>_("$"\ * #,##0.00_);_("$"\ * \(#,##0.00\);_("$"\ * "-"??_);_(@_)</c:formatCode>
                <c:ptCount val="6"/>
                <c:pt idx="0">
                  <c:v>96698.54520039994</c:v>
                </c:pt>
                <c:pt idx="1">
                  <c:v>116928.7898858664</c:v>
                </c:pt>
                <c:pt idx="2">
                  <c:v>137159.0345713327</c:v>
                </c:pt>
                <c:pt idx="3">
                  <c:v>157389.2792567991</c:v>
                </c:pt>
                <c:pt idx="4">
                  <c:v>177619.5239422655</c:v>
                </c:pt>
                <c:pt idx="5">
                  <c:v>197849.768627732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'RESUMEN E INGRESOS'!$E$62</c:f>
              <c:strCache>
                <c:ptCount val="1"/>
                <c:pt idx="0">
                  <c:v>Ingreso</c:v>
                </c:pt>
              </c:strCache>
            </c:strRef>
          </c:tx>
          <c:cat>
            <c:numRef>
              <c:f>'RESUMEN E INGRESOS'!$B$63:$B$68</c:f>
              <c:numCache>
                <c:formatCode>General</c:formatCode>
                <c:ptCount val="6"/>
                <c:pt idx="0">
                  <c:v>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</c:numCache>
            </c:numRef>
          </c:cat>
          <c:val>
            <c:numRef>
              <c:f>'RESUMEN E INGRESOS'!$E$63:$E$68</c:f>
              <c:numCache>
                <c:formatCode>"$"\ #,##0.00</c:formatCode>
                <c:ptCount val="6"/>
                <c:pt idx="0">
                  <c:v>0.0</c:v>
                </c:pt>
                <c:pt idx="1">
                  <c:v>46150.79609207113</c:v>
                </c:pt>
                <c:pt idx="2">
                  <c:v>92301.59218414227</c:v>
                </c:pt>
                <c:pt idx="3">
                  <c:v>138452.3882762134</c:v>
                </c:pt>
                <c:pt idx="4">
                  <c:v>184603.1843682845</c:v>
                </c:pt>
                <c:pt idx="5">
                  <c:v>230753.9804603528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0337544"/>
        <c:axId val="-2110333112"/>
      </c:lineChart>
      <c:catAx>
        <c:axId val="-2110337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-2110333112"/>
        <c:crosses val="autoZero"/>
        <c:auto val="1"/>
        <c:lblAlgn val="ctr"/>
        <c:lblOffset val="100"/>
        <c:noMultiLvlLbl val="0"/>
      </c:catAx>
      <c:valAx>
        <c:axId val="-2110333112"/>
        <c:scaling>
          <c:orientation val="minMax"/>
        </c:scaling>
        <c:delete val="0"/>
        <c:axPos val="l"/>
        <c:majorGridlines/>
        <c:numFmt formatCode="&quot;$&quot;\ #,##0.00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-211033754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lang="es-EC"/>
          </a:pPr>
          <a:endParaRPr lang="es-ES"/>
        </a:p>
      </c:txPr>
    </c:legend>
    <c:plotVisOnly val="1"/>
    <c:dispBlanksAs val="gap"/>
    <c:showDLblsOverMax val="0"/>
  </c:chart>
  <c:spPr>
    <a:noFill/>
    <a:ln w="10000" cap="flat" cmpd="sng" algn="ctr">
      <a:solidFill>
        <a:schemeClr val="accent5"/>
      </a:solidFill>
      <a:prstDash val="solid"/>
    </a:ln>
    <a:effectLst>
      <a:outerShdw blurRad="76200" dist="50800" dir="5400000" rotWithShape="0">
        <a:srgbClr val="4E3B30">
          <a:alpha val="60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078D3-C982-4C19-86D2-D5D4C44BF856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44CA5E43-FEB0-45FE-89BA-1A9965152AB0}">
      <dgm:prSet phldrT="[Texto]"/>
      <dgm:spPr/>
      <dgm:t>
        <a:bodyPr/>
        <a:lstStyle/>
        <a:p>
          <a:r>
            <a:rPr lang="es-EC" dirty="0" smtClean="0"/>
            <a:t>Asesoría en  Diseño Gráfico Publicitario</a:t>
          </a:r>
          <a:endParaRPr lang="en-US" dirty="0"/>
        </a:p>
      </dgm:t>
    </dgm:pt>
    <dgm:pt modelId="{3B4C8EAE-E704-41BA-AFFB-941F7EE154D4}" type="parTrans" cxnId="{4CEB26A9-70B8-46DD-A984-F8C20E8E49CB}">
      <dgm:prSet/>
      <dgm:spPr/>
      <dgm:t>
        <a:bodyPr/>
        <a:lstStyle/>
        <a:p>
          <a:endParaRPr lang="en-US"/>
        </a:p>
      </dgm:t>
    </dgm:pt>
    <dgm:pt modelId="{535278A3-3C18-4FB6-9965-512E13C53DB8}" type="sibTrans" cxnId="{4CEB26A9-70B8-46DD-A984-F8C20E8E49CB}">
      <dgm:prSet/>
      <dgm:spPr/>
      <dgm:t>
        <a:bodyPr/>
        <a:lstStyle/>
        <a:p>
          <a:endParaRPr lang="en-US"/>
        </a:p>
      </dgm:t>
    </dgm:pt>
    <dgm:pt modelId="{12CC75C3-C6B5-4A3C-A57E-AC9A969F00E3}">
      <dgm:prSet phldrT="[Texto]"/>
      <dgm:spPr/>
      <dgm:t>
        <a:bodyPr/>
        <a:lstStyle/>
        <a:p>
          <a:r>
            <a:rPr lang="es-EC" dirty="0" smtClean="0"/>
            <a:t>Servicios de diseño , artes y campañas</a:t>
          </a:r>
          <a:endParaRPr lang="en-US" dirty="0"/>
        </a:p>
      </dgm:t>
    </dgm:pt>
    <dgm:pt modelId="{C314B252-359F-4A6A-9A59-FB8DE75975DD}" type="parTrans" cxnId="{D35951DF-A7B7-4C79-9D90-DDF5B38196C7}">
      <dgm:prSet/>
      <dgm:spPr/>
      <dgm:t>
        <a:bodyPr/>
        <a:lstStyle/>
        <a:p>
          <a:endParaRPr lang="en-US"/>
        </a:p>
      </dgm:t>
    </dgm:pt>
    <dgm:pt modelId="{89C50595-9730-4440-A775-F8FE7F3A81A7}" type="sibTrans" cxnId="{D35951DF-A7B7-4C79-9D90-DDF5B38196C7}">
      <dgm:prSet/>
      <dgm:spPr/>
      <dgm:t>
        <a:bodyPr/>
        <a:lstStyle/>
        <a:p>
          <a:endParaRPr lang="en-US"/>
        </a:p>
      </dgm:t>
    </dgm:pt>
    <dgm:pt modelId="{3CED3922-BD58-468C-9935-894D1F17600D}" type="pres">
      <dgm:prSet presAssocID="{767078D3-C982-4C19-86D2-D5D4C44BF85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6042321-D539-4759-BB2A-4367CB632654}" type="pres">
      <dgm:prSet presAssocID="{44CA5E43-FEB0-45FE-89BA-1A9965152AB0}" presName="gear1" presStyleLbl="node1" presStyleIdx="0" presStyleCnt="2" custLinFactNeighborX="16047" custLinFactNeighborY="763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F5CD5-AC76-49AF-97B1-081DE9E18601}" type="pres">
      <dgm:prSet presAssocID="{44CA5E43-FEB0-45FE-89BA-1A9965152AB0}" presName="gear1srcNode" presStyleLbl="node1" presStyleIdx="0" presStyleCnt="2"/>
      <dgm:spPr/>
      <dgm:t>
        <a:bodyPr/>
        <a:lstStyle/>
        <a:p>
          <a:endParaRPr lang="es-ES"/>
        </a:p>
      </dgm:t>
    </dgm:pt>
    <dgm:pt modelId="{03241ABB-FE19-4DCD-99EF-1459E3DE16DB}" type="pres">
      <dgm:prSet presAssocID="{44CA5E43-FEB0-45FE-89BA-1A9965152AB0}" presName="gear1dstNode" presStyleLbl="node1" presStyleIdx="0" presStyleCnt="2"/>
      <dgm:spPr/>
      <dgm:t>
        <a:bodyPr/>
        <a:lstStyle/>
        <a:p>
          <a:endParaRPr lang="es-ES"/>
        </a:p>
      </dgm:t>
    </dgm:pt>
    <dgm:pt modelId="{78A03CF7-BDB0-4D6A-A6E4-F8148A346716}" type="pres">
      <dgm:prSet presAssocID="{12CC75C3-C6B5-4A3C-A57E-AC9A969F00E3}" presName="gear2" presStyleLbl="node1" presStyleIdx="1" presStyleCnt="2" custLinFactNeighborX="1318" custLinFactNeighborY="-177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3CAABD-6456-4190-BCA1-109B993A928C}" type="pres">
      <dgm:prSet presAssocID="{12CC75C3-C6B5-4A3C-A57E-AC9A969F00E3}" presName="gear2srcNode" presStyleLbl="node1" presStyleIdx="1" presStyleCnt="2"/>
      <dgm:spPr/>
      <dgm:t>
        <a:bodyPr/>
        <a:lstStyle/>
        <a:p>
          <a:endParaRPr lang="es-ES"/>
        </a:p>
      </dgm:t>
    </dgm:pt>
    <dgm:pt modelId="{1C9A59A7-0A35-4376-83AD-5C97D444893D}" type="pres">
      <dgm:prSet presAssocID="{12CC75C3-C6B5-4A3C-A57E-AC9A969F00E3}" presName="gear2dstNode" presStyleLbl="node1" presStyleIdx="1" presStyleCnt="2"/>
      <dgm:spPr/>
      <dgm:t>
        <a:bodyPr/>
        <a:lstStyle/>
        <a:p>
          <a:endParaRPr lang="es-ES"/>
        </a:p>
      </dgm:t>
    </dgm:pt>
    <dgm:pt modelId="{52E8BD08-E36B-4E1B-BC60-EE7111CDBEFA}" type="pres">
      <dgm:prSet presAssocID="{535278A3-3C18-4FB6-9965-512E13C53DB8}" presName="connector1" presStyleLbl="sibTrans2D1" presStyleIdx="0" presStyleCnt="2" custLinFactNeighborX="10932" custLinFactNeighborY="7119"/>
      <dgm:spPr/>
      <dgm:t>
        <a:bodyPr/>
        <a:lstStyle/>
        <a:p>
          <a:endParaRPr lang="es-ES"/>
        </a:p>
      </dgm:t>
    </dgm:pt>
    <dgm:pt modelId="{282D247D-E214-491C-BB06-5CCF15B307B0}" type="pres">
      <dgm:prSet presAssocID="{89C50595-9730-4440-A775-F8FE7F3A81A7}" presName="connector2" presStyleLbl="sibTrans2D1" presStyleIdx="1" presStyleCnt="2"/>
      <dgm:spPr/>
      <dgm:t>
        <a:bodyPr/>
        <a:lstStyle/>
        <a:p>
          <a:endParaRPr lang="es-ES"/>
        </a:p>
      </dgm:t>
    </dgm:pt>
  </dgm:ptLst>
  <dgm:cxnLst>
    <dgm:cxn modelId="{09A069F9-6567-4FA6-A2F1-D2A522908449}" type="presOf" srcId="{767078D3-C982-4C19-86D2-D5D4C44BF856}" destId="{3CED3922-BD58-468C-9935-894D1F17600D}" srcOrd="0" destOrd="0" presId="urn:microsoft.com/office/officeart/2005/8/layout/gear1"/>
    <dgm:cxn modelId="{815945DA-45F4-4BFB-8BC1-D77D1D6F3C3E}" type="presOf" srcId="{44CA5E43-FEB0-45FE-89BA-1A9965152AB0}" destId="{E6042321-D539-4759-BB2A-4367CB632654}" srcOrd="0" destOrd="0" presId="urn:microsoft.com/office/officeart/2005/8/layout/gear1"/>
    <dgm:cxn modelId="{D5C470F9-61E2-4CE5-BBEF-2892CBD98D43}" type="presOf" srcId="{44CA5E43-FEB0-45FE-89BA-1A9965152AB0}" destId="{3ADF5CD5-AC76-49AF-97B1-081DE9E18601}" srcOrd="1" destOrd="0" presId="urn:microsoft.com/office/officeart/2005/8/layout/gear1"/>
    <dgm:cxn modelId="{1A660A05-A1FE-48F1-B58F-EFC0879979EE}" type="presOf" srcId="{12CC75C3-C6B5-4A3C-A57E-AC9A969F00E3}" destId="{1C9A59A7-0A35-4376-83AD-5C97D444893D}" srcOrd="2" destOrd="0" presId="urn:microsoft.com/office/officeart/2005/8/layout/gear1"/>
    <dgm:cxn modelId="{276EC598-E075-40CC-B845-B118BFE7C335}" type="presOf" srcId="{89C50595-9730-4440-A775-F8FE7F3A81A7}" destId="{282D247D-E214-491C-BB06-5CCF15B307B0}" srcOrd="0" destOrd="0" presId="urn:microsoft.com/office/officeart/2005/8/layout/gear1"/>
    <dgm:cxn modelId="{0A15C595-F35A-4B97-B29C-0364282E69B6}" type="presOf" srcId="{535278A3-3C18-4FB6-9965-512E13C53DB8}" destId="{52E8BD08-E36B-4E1B-BC60-EE7111CDBEFA}" srcOrd="0" destOrd="0" presId="urn:microsoft.com/office/officeart/2005/8/layout/gear1"/>
    <dgm:cxn modelId="{CD4FAB06-D87F-441F-8728-9C91EC0A4A30}" type="presOf" srcId="{12CC75C3-C6B5-4A3C-A57E-AC9A969F00E3}" destId="{78A03CF7-BDB0-4D6A-A6E4-F8148A346716}" srcOrd="0" destOrd="0" presId="urn:microsoft.com/office/officeart/2005/8/layout/gear1"/>
    <dgm:cxn modelId="{D35951DF-A7B7-4C79-9D90-DDF5B38196C7}" srcId="{767078D3-C982-4C19-86D2-D5D4C44BF856}" destId="{12CC75C3-C6B5-4A3C-A57E-AC9A969F00E3}" srcOrd="1" destOrd="0" parTransId="{C314B252-359F-4A6A-9A59-FB8DE75975DD}" sibTransId="{89C50595-9730-4440-A775-F8FE7F3A81A7}"/>
    <dgm:cxn modelId="{F7C4165F-87DA-4DFB-B118-296583546243}" type="presOf" srcId="{44CA5E43-FEB0-45FE-89BA-1A9965152AB0}" destId="{03241ABB-FE19-4DCD-99EF-1459E3DE16DB}" srcOrd="2" destOrd="0" presId="urn:microsoft.com/office/officeart/2005/8/layout/gear1"/>
    <dgm:cxn modelId="{494B12B7-CAD0-469F-9EFD-552733B96FED}" type="presOf" srcId="{12CC75C3-C6B5-4A3C-A57E-AC9A969F00E3}" destId="{5A3CAABD-6456-4190-BCA1-109B993A928C}" srcOrd="1" destOrd="0" presId="urn:microsoft.com/office/officeart/2005/8/layout/gear1"/>
    <dgm:cxn modelId="{4CEB26A9-70B8-46DD-A984-F8C20E8E49CB}" srcId="{767078D3-C982-4C19-86D2-D5D4C44BF856}" destId="{44CA5E43-FEB0-45FE-89BA-1A9965152AB0}" srcOrd="0" destOrd="0" parTransId="{3B4C8EAE-E704-41BA-AFFB-941F7EE154D4}" sibTransId="{535278A3-3C18-4FB6-9965-512E13C53DB8}"/>
    <dgm:cxn modelId="{E2E14293-FE37-4323-A077-F25D9829BB9F}" type="presParOf" srcId="{3CED3922-BD58-468C-9935-894D1F17600D}" destId="{E6042321-D539-4759-BB2A-4367CB632654}" srcOrd="0" destOrd="0" presId="urn:microsoft.com/office/officeart/2005/8/layout/gear1"/>
    <dgm:cxn modelId="{0DF3E607-92E1-49A2-A8DA-2A8E4DA7BF24}" type="presParOf" srcId="{3CED3922-BD58-468C-9935-894D1F17600D}" destId="{3ADF5CD5-AC76-49AF-97B1-081DE9E18601}" srcOrd="1" destOrd="0" presId="urn:microsoft.com/office/officeart/2005/8/layout/gear1"/>
    <dgm:cxn modelId="{048BA49B-FEC9-4C2F-BFAF-231747C7CCE6}" type="presParOf" srcId="{3CED3922-BD58-468C-9935-894D1F17600D}" destId="{03241ABB-FE19-4DCD-99EF-1459E3DE16DB}" srcOrd="2" destOrd="0" presId="urn:microsoft.com/office/officeart/2005/8/layout/gear1"/>
    <dgm:cxn modelId="{F8A180D2-563F-4662-AEE1-71065FC71F42}" type="presParOf" srcId="{3CED3922-BD58-468C-9935-894D1F17600D}" destId="{78A03CF7-BDB0-4D6A-A6E4-F8148A346716}" srcOrd="3" destOrd="0" presId="urn:microsoft.com/office/officeart/2005/8/layout/gear1"/>
    <dgm:cxn modelId="{706FB304-722A-4BCC-8D30-777452D501E0}" type="presParOf" srcId="{3CED3922-BD58-468C-9935-894D1F17600D}" destId="{5A3CAABD-6456-4190-BCA1-109B993A928C}" srcOrd="4" destOrd="0" presId="urn:microsoft.com/office/officeart/2005/8/layout/gear1"/>
    <dgm:cxn modelId="{AF42B74B-0DC1-4AF9-9DDB-FCF8B6485432}" type="presParOf" srcId="{3CED3922-BD58-468C-9935-894D1F17600D}" destId="{1C9A59A7-0A35-4376-83AD-5C97D444893D}" srcOrd="5" destOrd="0" presId="urn:microsoft.com/office/officeart/2005/8/layout/gear1"/>
    <dgm:cxn modelId="{206D8C3D-7A4D-42A0-9909-C147EDA189FD}" type="presParOf" srcId="{3CED3922-BD58-468C-9935-894D1F17600D}" destId="{52E8BD08-E36B-4E1B-BC60-EE7111CDBEFA}" srcOrd="6" destOrd="0" presId="urn:microsoft.com/office/officeart/2005/8/layout/gear1"/>
    <dgm:cxn modelId="{B8D1DF47-4AA0-4436-96CE-5C60A1090B63}" type="presParOf" srcId="{3CED3922-BD58-468C-9935-894D1F17600D}" destId="{282D247D-E214-491C-BB06-5CCF15B307B0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2B7CA-F4FF-4C38-9D56-27414DB47828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9B76E4-361F-44B5-AACA-38CC4C3526B2}">
      <dgm:prSet custT="1"/>
      <dgm:spPr>
        <a:solidFill>
          <a:srgbClr val="4293B8"/>
        </a:solidFill>
      </dgm:spPr>
      <dgm:t>
        <a:bodyPr/>
        <a:lstStyle/>
        <a:p>
          <a:pPr rtl="0"/>
          <a:r>
            <a:rPr lang="es-EC" sz="1700" b="1" dirty="0" smtClean="0"/>
            <a:t>Planteamiento del problema</a:t>
          </a:r>
          <a:endParaRPr lang="en-US" sz="1700" dirty="0"/>
        </a:p>
      </dgm:t>
    </dgm:pt>
    <dgm:pt modelId="{102ED186-57D7-4AC9-A6CE-AEA86C615FE4}" type="parTrans" cxnId="{834CE8B6-A3A3-4CA1-91D4-8A5A28EECA53}">
      <dgm:prSet/>
      <dgm:spPr/>
      <dgm:t>
        <a:bodyPr/>
        <a:lstStyle/>
        <a:p>
          <a:endParaRPr lang="en-US"/>
        </a:p>
      </dgm:t>
    </dgm:pt>
    <dgm:pt modelId="{F49A967E-2B42-4240-B6D4-2926F045ED4F}" type="sibTrans" cxnId="{834CE8B6-A3A3-4CA1-91D4-8A5A28EECA53}">
      <dgm:prSet/>
      <dgm:spPr/>
      <dgm:t>
        <a:bodyPr/>
        <a:lstStyle/>
        <a:p>
          <a:endParaRPr lang="en-US"/>
        </a:p>
      </dgm:t>
    </dgm:pt>
    <dgm:pt modelId="{8203869A-537C-4402-B1D4-D2456DE1B618}">
      <dgm:prSet custT="1"/>
      <dgm:spPr/>
      <dgm:t>
        <a:bodyPr/>
        <a:lstStyle/>
        <a:p>
          <a:pPr rtl="0"/>
          <a:r>
            <a:rPr lang="es-EC" sz="1600" i="1" dirty="0" smtClean="0"/>
            <a:t>¿Son las empresas y personas naturales de las ciudades de Ibarra y Atuntaqui un mercado atractivo para la creación de una empresa de diseño gráfico integral desde el punto de vista de la demanda, estructura competitiva y capacidad económica?</a:t>
          </a:r>
          <a:endParaRPr lang="en-US" sz="1600" dirty="0"/>
        </a:p>
      </dgm:t>
    </dgm:pt>
    <dgm:pt modelId="{99F738A7-0EF7-49BE-8A50-E8656A35FF0D}" type="parTrans" cxnId="{F86ED4FF-F7CF-4432-B130-976EA7782018}">
      <dgm:prSet/>
      <dgm:spPr/>
      <dgm:t>
        <a:bodyPr/>
        <a:lstStyle/>
        <a:p>
          <a:endParaRPr lang="en-US"/>
        </a:p>
      </dgm:t>
    </dgm:pt>
    <dgm:pt modelId="{8CCD00E6-20B7-4821-A2EA-FF72984F2DB7}" type="sibTrans" cxnId="{F86ED4FF-F7CF-4432-B130-976EA7782018}">
      <dgm:prSet/>
      <dgm:spPr/>
      <dgm:t>
        <a:bodyPr/>
        <a:lstStyle/>
        <a:p>
          <a:endParaRPr lang="en-US"/>
        </a:p>
      </dgm:t>
    </dgm:pt>
    <dgm:pt modelId="{5109320C-673C-438A-A002-21434B201B3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1700" b="1" dirty="0" smtClean="0"/>
            <a:t>Objetivo  </a:t>
          </a:r>
          <a:endParaRPr lang="en-US" sz="1700" b="1" dirty="0"/>
        </a:p>
      </dgm:t>
    </dgm:pt>
    <dgm:pt modelId="{B7810368-CAA3-464B-93B8-C96196E0C358}" type="parTrans" cxnId="{80266D5A-97A9-43DC-90E0-DAAF8CB8F4F9}">
      <dgm:prSet/>
      <dgm:spPr/>
      <dgm:t>
        <a:bodyPr/>
        <a:lstStyle/>
        <a:p>
          <a:endParaRPr lang="en-US"/>
        </a:p>
      </dgm:t>
    </dgm:pt>
    <dgm:pt modelId="{12BBE33D-D784-433F-9CCF-442D07A96FDA}" type="sibTrans" cxnId="{80266D5A-97A9-43DC-90E0-DAAF8CB8F4F9}">
      <dgm:prSet/>
      <dgm:spPr/>
      <dgm:t>
        <a:bodyPr/>
        <a:lstStyle/>
        <a:p>
          <a:endParaRPr lang="en-US"/>
        </a:p>
      </dgm:t>
    </dgm:pt>
    <dgm:pt modelId="{417D4462-4908-440A-B0A4-24CB6AA1A02C}">
      <dgm:prSet custT="1"/>
      <dgm:spPr/>
      <dgm:t>
        <a:bodyPr/>
        <a:lstStyle/>
        <a:p>
          <a:pPr rtl="0"/>
          <a:r>
            <a:rPr lang="es-EC" sz="1600" dirty="0" smtClean="0"/>
            <a:t>Determinar la conveniencia desde el punto de vista de la demanda, estructura competitiva y capacidad económica de crear una empresa de diseño gráfico integral que dé servicio a las empresas y personas de las ciudades de Ibarra y Atuntaqui.</a:t>
          </a:r>
          <a:endParaRPr lang="en-US" sz="1600" dirty="0"/>
        </a:p>
      </dgm:t>
    </dgm:pt>
    <dgm:pt modelId="{AB7EB487-A1B8-4430-9E9C-01EB5B0CD2C9}" type="parTrans" cxnId="{63D38663-479F-49CD-BBA0-4E602D099551}">
      <dgm:prSet/>
      <dgm:spPr/>
      <dgm:t>
        <a:bodyPr/>
        <a:lstStyle/>
        <a:p>
          <a:endParaRPr lang="en-US"/>
        </a:p>
      </dgm:t>
    </dgm:pt>
    <dgm:pt modelId="{6616C5BB-8D6A-4534-AAD3-12CE4456C422}" type="sibTrans" cxnId="{63D38663-479F-49CD-BBA0-4E602D099551}">
      <dgm:prSet/>
      <dgm:spPr/>
      <dgm:t>
        <a:bodyPr/>
        <a:lstStyle/>
        <a:p>
          <a:endParaRPr lang="en-US"/>
        </a:p>
      </dgm:t>
    </dgm:pt>
    <dgm:pt modelId="{015C9F66-5236-4120-990B-E1CC60BDA254}" type="pres">
      <dgm:prSet presAssocID="{EE62B7CA-F4FF-4C38-9D56-27414DB478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997CBAE-31C4-48E5-8AD8-E0FB1E19497D}" type="pres">
      <dgm:prSet presAssocID="{D79B76E4-361F-44B5-AACA-38CC4C3526B2}" presName="composite" presStyleCnt="0"/>
      <dgm:spPr/>
    </dgm:pt>
    <dgm:pt modelId="{97D26145-32F7-439C-A73F-3F00C0135C63}" type="pres">
      <dgm:prSet presAssocID="{D79B76E4-361F-44B5-AACA-38CC4C3526B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FCDDB6-19D3-49F4-8101-157F0906E696}" type="pres">
      <dgm:prSet presAssocID="{D79B76E4-361F-44B5-AACA-38CC4C3526B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385CB6-4CAC-43DA-A09B-91651985F1AA}" type="pres">
      <dgm:prSet presAssocID="{F49A967E-2B42-4240-B6D4-2926F045ED4F}" presName="space" presStyleCnt="0"/>
      <dgm:spPr/>
    </dgm:pt>
    <dgm:pt modelId="{138E21BD-6879-47D5-A769-6B8E1B15A274}" type="pres">
      <dgm:prSet presAssocID="{5109320C-673C-438A-A002-21434B201B30}" presName="composite" presStyleCnt="0"/>
      <dgm:spPr/>
    </dgm:pt>
    <dgm:pt modelId="{41AD069B-33D0-4989-A19B-79C20FF2CCDF}" type="pres">
      <dgm:prSet presAssocID="{5109320C-673C-438A-A002-21434B201B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F88458-5CA4-4F2F-9C23-6F49AC2C6781}" type="pres">
      <dgm:prSet presAssocID="{5109320C-673C-438A-A002-21434B201B3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44D39F7-7283-4493-BBDE-0F96520A6717}" type="presOf" srcId="{5109320C-673C-438A-A002-21434B201B30}" destId="{41AD069B-33D0-4989-A19B-79C20FF2CCDF}" srcOrd="0" destOrd="0" presId="urn:microsoft.com/office/officeart/2005/8/layout/hList1"/>
    <dgm:cxn modelId="{F86ED4FF-F7CF-4432-B130-976EA7782018}" srcId="{D79B76E4-361F-44B5-AACA-38CC4C3526B2}" destId="{8203869A-537C-4402-B1D4-D2456DE1B618}" srcOrd="0" destOrd="0" parTransId="{99F738A7-0EF7-49BE-8A50-E8656A35FF0D}" sibTransId="{8CCD00E6-20B7-4821-A2EA-FF72984F2DB7}"/>
    <dgm:cxn modelId="{834CE8B6-A3A3-4CA1-91D4-8A5A28EECA53}" srcId="{EE62B7CA-F4FF-4C38-9D56-27414DB47828}" destId="{D79B76E4-361F-44B5-AACA-38CC4C3526B2}" srcOrd="0" destOrd="0" parTransId="{102ED186-57D7-4AC9-A6CE-AEA86C615FE4}" sibTransId="{F49A967E-2B42-4240-B6D4-2926F045ED4F}"/>
    <dgm:cxn modelId="{80266D5A-97A9-43DC-90E0-DAAF8CB8F4F9}" srcId="{EE62B7CA-F4FF-4C38-9D56-27414DB47828}" destId="{5109320C-673C-438A-A002-21434B201B30}" srcOrd="1" destOrd="0" parTransId="{B7810368-CAA3-464B-93B8-C96196E0C358}" sibTransId="{12BBE33D-D784-433F-9CCF-442D07A96FDA}"/>
    <dgm:cxn modelId="{07EFA15F-AE0A-41D0-9759-6294D5F641C8}" type="presOf" srcId="{EE62B7CA-F4FF-4C38-9D56-27414DB47828}" destId="{015C9F66-5236-4120-990B-E1CC60BDA254}" srcOrd="0" destOrd="0" presId="urn:microsoft.com/office/officeart/2005/8/layout/hList1"/>
    <dgm:cxn modelId="{0C43CEE5-1A9B-4334-B5B4-3B5EAC24212A}" type="presOf" srcId="{417D4462-4908-440A-B0A4-24CB6AA1A02C}" destId="{3CF88458-5CA4-4F2F-9C23-6F49AC2C6781}" srcOrd="0" destOrd="0" presId="urn:microsoft.com/office/officeart/2005/8/layout/hList1"/>
    <dgm:cxn modelId="{63D38663-479F-49CD-BBA0-4E602D099551}" srcId="{5109320C-673C-438A-A002-21434B201B30}" destId="{417D4462-4908-440A-B0A4-24CB6AA1A02C}" srcOrd="0" destOrd="0" parTransId="{AB7EB487-A1B8-4430-9E9C-01EB5B0CD2C9}" sibTransId="{6616C5BB-8D6A-4534-AAD3-12CE4456C422}"/>
    <dgm:cxn modelId="{F1D2F4BA-197D-45A3-8B9B-01ED1AAE65F2}" type="presOf" srcId="{8203869A-537C-4402-B1D4-D2456DE1B618}" destId="{86FCDDB6-19D3-49F4-8101-157F0906E696}" srcOrd="0" destOrd="0" presId="urn:microsoft.com/office/officeart/2005/8/layout/hList1"/>
    <dgm:cxn modelId="{579BA06B-08E2-4A3D-8C5A-262201CB3AB7}" type="presOf" srcId="{D79B76E4-361F-44B5-AACA-38CC4C3526B2}" destId="{97D26145-32F7-439C-A73F-3F00C0135C63}" srcOrd="0" destOrd="0" presId="urn:microsoft.com/office/officeart/2005/8/layout/hList1"/>
    <dgm:cxn modelId="{33C066F7-4718-4F75-900E-1613CA818D6D}" type="presParOf" srcId="{015C9F66-5236-4120-990B-E1CC60BDA254}" destId="{E997CBAE-31C4-48E5-8AD8-E0FB1E19497D}" srcOrd="0" destOrd="0" presId="urn:microsoft.com/office/officeart/2005/8/layout/hList1"/>
    <dgm:cxn modelId="{3E7C5778-FB97-4278-9457-CCC3ED6E3D68}" type="presParOf" srcId="{E997CBAE-31C4-48E5-8AD8-E0FB1E19497D}" destId="{97D26145-32F7-439C-A73F-3F00C0135C63}" srcOrd="0" destOrd="0" presId="urn:microsoft.com/office/officeart/2005/8/layout/hList1"/>
    <dgm:cxn modelId="{F10285CC-4252-417A-A986-E15DBA93E3AD}" type="presParOf" srcId="{E997CBAE-31C4-48E5-8AD8-E0FB1E19497D}" destId="{86FCDDB6-19D3-49F4-8101-157F0906E696}" srcOrd="1" destOrd="0" presId="urn:microsoft.com/office/officeart/2005/8/layout/hList1"/>
    <dgm:cxn modelId="{12D552BE-7919-4B32-BD6A-A760649C0A3C}" type="presParOf" srcId="{015C9F66-5236-4120-990B-E1CC60BDA254}" destId="{3D385CB6-4CAC-43DA-A09B-91651985F1AA}" srcOrd="1" destOrd="0" presId="urn:microsoft.com/office/officeart/2005/8/layout/hList1"/>
    <dgm:cxn modelId="{378E01D7-6368-401D-A002-B769E917EF0D}" type="presParOf" srcId="{015C9F66-5236-4120-990B-E1CC60BDA254}" destId="{138E21BD-6879-47D5-A769-6B8E1B15A274}" srcOrd="2" destOrd="0" presId="urn:microsoft.com/office/officeart/2005/8/layout/hList1"/>
    <dgm:cxn modelId="{F5FD6A83-FD19-4C1A-B625-F2616AC858A9}" type="presParOf" srcId="{138E21BD-6879-47D5-A769-6B8E1B15A274}" destId="{41AD069B-33D0-4989-A19B-79C20FF2CCDF}" srcOrd="0" destOrd="0" presId="urn:microsoft.com/office/officeart/2005/8/layout/hList1"/>
    <dgm:cxn modelId="{48C80768-0272-4EBB-A76D-A7F8255B3153}" type="presParOf" srcId="{138E21BD-6879-47D5-A769-6B8E1B15A274}" destId="{3CF88458-5CA4-4F2F-9C23-6F49AC2C678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316849-84D4-413D-82B3-22BEC606B6C1}" type="doc">
      <dgm:prSet loTypeId="urn:microsoft.com/office/officeart/2005/8/layout/default#1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5E576428-6DED-42E1-A25B-16650A7327D1}">
      <dgm:prSet phldrT="[Texto]"/>
      <dgm:spPr/>
      <dgm:t>
        <a:bodyPr/>
        <a:lstStyle/>
        <a:p>
          <a:r>
            <a:rPr lang="es-MX" dirty="0" smtClean="0"/>
            <a:t>Exploratoria (cualitativa)</a:t>
          </a:r>
          <a:endParaRPr lang="es-ES" dirty="0"/>
        </a:p>
      </dgm:t>
    </dgm:pt>
    <dgm:pt modelId="{1262C11E-C910-4A9F-BD77-ABF305629A39}" type="parTrans" cxnId="{51D36E38-C5E7-49C2-8284-34D87FB52719}">
      <dgm:prSet/>
      <dgm:spPr/>
      <dgm:t>
        <a:bodyPr/>
        <a:lstStyle/>
        <a:p>
          <a:endParaRPr lang="es-ES"/>
        </a:p>
      </dgm:t>
    </dgm:pt>
    <dgm:pt modelId="{89666910-FAB1-40D7-AC07-2454C5941709}" type="sibTrans" cxnId="{51D36E38-C5E7-49C2-8284-34D87FB52719}">
      <dgm:prSet/>
      <dgm:spPr/>
      <dgm:t>
        <a:bodyPr/>
        <a:lstStyle/>
        <a:p>
          <a:endParaRPr lang="es-ES"/>
        </a:p>
      </dgm:t>
    </dgm:pt>
    <dgm:pt modelId="{30356A6D-5006-4ACC-B366-C556AE87B87C}">
      <dgm:prSet phldrT="[Texto]"/>
      <dgm:spPr/>
      <dgm:t>
        <a:bodyPr/>
        <a:lstStyle/>
        <a:p>
          <a:r>
            <a:rPr lang="es-MX" dirty="0" smtClean="0"/>
            <a:t>Descriptiva (cuantitativa)</a:t>
          </a:r>
          <a:endParaRPr lang="es-ES" dirty="0"/>
        </a:p>
      </dgm:t>
    </dgm:pt>
    <dgm:pt modelId="{5F239713-5FC7-4EFC-854F-4A027866F442}" type="parTrans" cxnId="{9F3E66BA-8379-4CD2-84EB-B826B000217C}">
      <dgm:prSet/>
      <dgm:spPr/>
      <dgm:t>
        <a:bodyPr/>
        <a:lstStyle/>
        <a:p>
          <a:endParaRPr lang="es-ES"/>
        </a:p>
      </dgm:t>
    </dgm:pt>
    <dgm:pt modelId="{D50AEF77-2792-48B8-A486-A57186DB2ED0}" type="sibTrans" cxnId="{9F3E66BA-8379-4CD2-84EB-B826B000217C}">
      <dgm:prSet/>
      <dgm:spPr/>
      <dgm:t>
        <a:bodyPr/>
        <a:lstStyle/>
        <a:p>
          <a:endParaRPr lang="es-ES"/>
        </a:p>
      </dgm:t>
    </dgm:pt>
    <dgm:pt modelId="{A02A0229-117F-4890-80A1-D0225679585D}">
      <dgm:prSet phldrT="[Texto]"/>
      <dgm:spPr/>
      <dgm:t>
        <a:bodyPr/>
        <a:lstStyle/>
        <a:p>
          <a:r>
            <a:rPr lang="es-MX" dirty="0" smtClean="0"/>
            <a:t>Técnica: Entrevistas</a:t>
          </a:r>
          <a:endParaRPr lang="es-ES" dirty="0"/>
        </a:p>
      </dgm:t>
    </dgm:pt>
    <dgm:pt modelId="{DC9EDB2D-3B0B-4718-98E0-F92E9A8A6ACD}" type="parTrans" cxnId="{71241369-E517-4112-AF7B-06A535A53337}">
      <dgm:prSet/>
      <dgm:spPr/>
      <dgm:t>
        <a:bodyPr/>
        <a:lstStyle/>
        <a:p>
          <a:endParaRPr lang="es-ES"/>
        </a:p>
      </dgm:t>
    </dgm:pt>
    <dgm:pt modelId="{D7E45E60-0B0A-46DB-8D8A-BD849D3517A1}" type="sibTrans" cxnId="{71241369-E517-4112-AF7B-06A535A53337}">
      <dgm:prSet/>
      <dgm:spPr/>
      <dgm:t>
        <a:bodyPr/>
        <a:lstStyle/>
        <a:p>
          <a:endParaRPr lang="es-ES"/>
        </a:p>
      </dgm:t>
    </dgm:pt>
    <dgm:pt modelId="{22FAFA7F-05AC-4FD2-AC9A-7D1AD43C3445}">
      <dgm:prSet phldrT="[Texto]"/>
      <dgm:spPr/>
      <dgm:t>
        <a:bodyPr/>
        <a:lstStyle/>
        <a:p>
          <a:r>
            <a:rPr lang="es-MX" dirty="0" smtClean="0"/>
            <a:t>Técnica: Encuestas</a:t>
          </a:r>
          <a:endParaRPr lang="es-ES" dirty="0"/>
        </a:p>
      </dgm:t>
    </dgm:pt>
    <dgm:pt modelId="{F14047FF-417D-4971-97F3-32E837CE131C}" type="parTrans" cxnId="{80BE5CBE-E00A-470D-9EC4-2F6DCE39D579}">
      <dgm:prSet/>
      <dgm:spPr/>
      <dgm:t>
        <a:bodyPr/>
        <a:lstStyle/>
        <a:p>
          <a:endParaRPr lang="es-ES"/>
        </a:p>
      </dgm:t>
    </dgm:pt>
    <dgm:pt modelId="{BA8A659A-9D60-43DF-8C82-0F3FCAE3FD2D}" type="sibTrans" cxnId="{80BE5CBE-E00A-470D-9EC4-2F6DCE39D579}">
      <dgm:prSet/>
      <dgm:spPr/>
      <dgm:t>
        <a:bodyPr/>
        <a:lstStyle/>
        <a:p>
          <a:endParaRPr lang="es-ES"/>
        </a:p>
      </dgm:t>
    </dgm:pt>
    <dgm:pt modelId="{F1E9E406-40FF-4A18-B67E-27ACAAAF4C90}">
      <dgm:prSet phldrT="[Texto]"/>
      <dgm:spPr/>
      <dgm:t>
        <a:bodyPr/>
        <a:lstStyle/>
        <a:p>
          <a:r>
            <a:rPr lang="es-MX" dirty="0" smtClean="0"/>
            <a:t>Ibarra y Atuntaqui</a:t>
          </a:r>
          <a:endParaRPr lang="es-ES" dirty="0"/>
        </a:p>
      </dgm:t>
    </dgm:pt>
    <dgm:pt modelId="{EBC99177-10C4-41DB-B25A-F85D930DBA1E}" type="parTrans" cxnId="{C11BAC0A-9AFB-4C88-99F3-7C8658F97823}">
      <dgm:prSet/>
      <dgm:spPr/>
      <dgm:t>
        <a:bodyPr/>
        <a:lstStyle/>
        <a:p>
          <a:endParaRPr lang="es-ES"/>
        </a:p>
      </dgm:t>
    </dgm:pt>
    <dgm:pt modelId="{D92D0640-F7B2-4721-9DEC-5561A8BF7BED}" type="sibTrans" cxnId="{C11BAC0A-9AFB-4C88-99F3-7C8658F97823}">
      <dgm:prSet/>
      <dgm:spPr/>
      <dgm:t>
        <a:bodyPr/>
        <a:lstStyle/>
        <a:p>
          <a:endParaRPr lang="es-ES"/>
        </a:p>
      </dgm:t>
    </dgm:pt>
    <dgm:pt modelId="{C2B17C09-215E-4F8E-82D9-3F805BA16C9A}" type="pres">
      <dgm:prSet presAssocID="{FB316849-84D4-413D-82B3-22BEC606B6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B7682C-1792-4283-BA2C-286E2EE8B058}" type="pres">
      <dgm:prSet presAssocID="{5E576428-6DED-42E1-A25B-16650A7327D1}" presName="node" presStyleLbl="node1" presStyleIdx="0" presStyleCnt="5" custLinFactNeighborX="-4092" custLinFactNeighborY="-1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FBC8D3-79C4-42B3-8E5C-0EFB685ACA23}" type="pres">
      <dgm:prSet presAssocID="{89666910-FAB1-40D7-AC07-2454C5941709}" presName="sibTrans" presStyleCnt="0"/>
      <dgm:spPr/>
    </dgm:pt>
    <dgm:pt modelId="{E42C57F1-6EEF-41A8-B82D-B6D503B175BD}" type="pres">
      <dgm:prSet presAssocID="{30356A6D-5006-4ACC-B366-C556AE87B87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57BFA0-4A9B-4E8D-AF17-1A59F7C1D8E5}" type="pres">
      <dgm:prSet presAssocID="{D50AEF77-2792-48B8-A486-A57186DB2ED0}" presName="sibTrans" presStyleCnt="0"/>
      <dgm:spPr/>
    </dgm:pt>
    <dgm:pt modelId="{42B77519-8852-4F39-9033-37BA64FCA3F0}" type="pres">
      <dgm:prSet presAssocID="{A02A0229-117F-4890-80A1-D02256795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FB1D10-8E61-4B84-84B7-71DA379C63BD}" type="pres">
      <dgm:prSet presAssocID="{D7E45E60-0B0A-46DB-8D8A-BD849D3517A1}" presName="sibTrans" presStyleCnt="0"/>
      <dgm:spPr/>
    </dgm:pt>
    <dgm:pt modelId="{43482993-A695-434E-9806-1EAF80F30012}" type="pres">
      <dgm:prSet presAssocID="{22FAFA7F-05AC-4FD2-AC9A-7D1AD43C344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9DA8AD-E501-457F-B72C-742567268033}" type="pres">
      <dgm:prSet presAssocID="{BA8A659A-9D60-43DF-8C82-0F3FCAE3FD2D}" presName="sibTrans" presStyleCnt="0"/>
      <dgm:spPr/>
    </dgm:pt>
    <dgm:pt modelId="{7B3EBB4A-6289-44E0-AE09-D0FFC72EAD88}" type="pres">
      <dgm:prSet presAssocID="{F1E9E406-40FF-4A18-B67E-27ACAAAF4C90}" presName="node" presStyleLbl="node1" presStyleIdx="4" presStyleCnt="5" custScaleX="1388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BE5CBE-E00A-470D-9EC4-2F6DCE39D579}" srcId="{FB316849-84D4-413D-82B3-22BEC606B6C1}" destId="{22FAFA7F-05AC-4FD2-AC9A-7D1AD43C3445}" srcOrd="3" destOrd="0" parTransId="{F14047FF-417D-4971-97F3-32E837CE131C}" sibTransId="{BA8A659A-9D60-43DF-8C82-0F3FCAE3FD2D}"/>
    <dgm:cxn modelId="{387992AD-8090-4A97-A330-3B65D18EFA25}" type="presOf" srcId="{F1E9E406-40FF-4A18-B67E-27ACAAAF4C90}" destId="{7B3EBB4A-6289-44E0-AE09-D0FFC72EAD88}" srcOrd="0" destOrd="0" presId="urn:microsoft.com/office/officeart/2005/8/layout/default#1"/>
    <dgm:cxn modelId="{621D0666-4C0D-4112-88DB-97BD03AD4DF9}" type="presOf" srcId="{30356A6D-5006-4ACC-B366-C556AE87B87C}" destId="{E42C57F1-6EEF-41A8-B82D-B6D503B175BD}" srcOrd="0" destOrd="0" presId="urn:microsoft.com/office/officeart/2005/8/layout/default#1"/>
    <dgm:cxn modelId="{8DDBD7C1-B33B-4177-B87E-AEEEC69833E2}" type="presOf" srcId="{A02A0229-117F-4890-80A1-D0225679585D}" destId="{42B77519-8852-4F39-9033-37BA64FCA3F0}" srcOrd="0" destOrd="0" presId="urn:microsoft.com/office/officeart/2005/8/layout/default#1"/>
    <dgm:cxn modelId="{3E06FE69-52C3-4FA7-99F8-60A4852F3F96}" type="presOf" srcId="{22FAFA7F-05AC-4FD2-AC9A-7D1AD43C3445}" destId="{43482993-A695-434E-9806-1EAF80F30012}" srcOrd="0" destOrd="0" presId="urn:microsoft.com/office/officeart/2005/8/layout/default#1"/>
    <dgm:cxn modelId="{9BD75BA2-DC8B-4E4D-9AF2-CFAA8CB6911A}" type="presOf" srcId="{5E576428-6DED-42E1-A25B-16650A7327D1}" destId="{35B7682C-1792-4283-BA2C-286E2EE8B058}" srcOrd="0" destOrd="0" presId="urn:microsoft.com/office/officeart/2005/8/layout/default#1"/>
    <dgm:cxn modelId="{C52D7775-8465-4FE4-9DC6-D6A03EC95AF7}" type="presOf" srcId="{FB316849-84D4-413D-82B3-22BEC606B6C1}" destId="{C2B17C09-215E-4F8E-82D9-3F805BA16C9A}" srcOrd="0" destOrd="0" presId="urn:microsoft.com/office/officeart/2005/8/layout/default#1"/>
    <dgm:cxn modelId="{51D36E38-C5E7-49C2-8284-34D87FB52719}" srcId="{FB316849-84D4-413D-82B3-22BEC606B6C1}" destId="{5E576428-6DED-42E1-A25B-16650A7327D1}" srcOrd="0" destOrd="0" parTransId="{1262C11E-C910-4A9F-BD77-ABF305629A39}" sibTransId="{89666910-FAB1-40D7-AC07-2454C5941709}"/>
    <dgm:cxn modelId="{9F3E66BA-8379-4CD2-84EB-B826B000217C}" srcId="{FB316849-84D4-413D-82B3-22BEC606B6C1}" destId="{30356A6D-5006-4ACC-B366-C556AE87B87C}" srcOrd="1" destOrd="0" parTransId="{5F239713-5FC7-4EFC-854F-4A027866F442}" sibTransId="{D50AEF77-2792-48B8-A486-A57186DB2ED0}"/>
    <dgm:cxn modelId="{C11BAC0A-9AFB-4C88-99F3-7C8658F97823}" srcId="{FB316849-84D4-413D-82B3-22BEC606B6C1}" destId="{F1E9E406-40FF-4A18-B67E-27ACAAAF4C90}" srcOrd="4" destOrd="0" parTransId="{EBC99177-10C4-41DB-B25A-F85D930DBA1E}" sibTransId="{D92D0640-F7B2-4721-9DEC-5561A8BF7BED}"/>
    <dgm:cxn modelId="{71241369-E517-4112-AF7B-06A535A53337}" srcId="{FB316849-84D4-413D-82B3-22BEC606B6C1}" destId="{A02A0229-117F-4890-80A1-D0225679585D}" srcOrd="2" destOrd="0" parTransId="{DC9EDB2D-3B0B-4718-98E0-F92E9A8A6ACD}" sibTransId="{D7E45E60-0B0A-46DB-8D8A-BD849D3517A1}"/>
    <dgm:cxn modelId="{7C174CF7-5A9B-482C-A3B3-E3E5056CAEF0}" type="presParOf" srcId="{C2B17C09-215E-4F8E-82D9-3F805BA16C9A}" destId="{35B7682C-1792-4283-BA2C-286E2EE8B058}" srcOrd="0" destOrd="0" presId="urn:microsoft.com/office/officeart/2005/8/layout/default#1"/>
    <dgm:cxn modelId="{4E1D48E6-95F5-454E-A455-57608C4061AA}" type="presParOf" srcId="{C2B17C09-215E-4F8E-82D9-3F805BA16C9A}" destId="{90FBC8D3-79C4-42B3-8E5C-0EFB685ACA23}" srcOrd="1" destOrd="0" presId="urn:microsoft.com/office/officeart/2005/8/layout/default#1"/>
    <dgm:cxn modelId="{C67DBD73-8E5B-41FE-8EC4-E302B70BD79D}" type="presParOf" srcId="{C2B17C09-215E-4F8E-82D9-3F805BA16C9A}" destId="{E42C57F1-6EEF-41A8-B82D-B6D503B175BD}" srcOrd="2" destOrd="0" presId="urn:microsoft.com/office/officeart/2005/8/layout/default#1"/>
    <dgm:cxn modelId="{F0F17AF9-694E-4256-9ED5-D5D678740AF2}" type="presParOf" srcId="{C2B17C09-215E-4F8E-82D9-3F805BA16C9A}" destId="{6E57BFA0-4A9B-4E8D-AF17-1A59F7C1D8E5}" srcOrd="3" destOrd="0" presId="urn:microsoft.com/office/officeart/2005/8/layout/default#1"/>
    <dgm:cxn modelId="{C2AEE06C-FBA9-4D2A-9578-9546E83AEB88}" type="presParOf" srcId="{C2B17C09-215E-4F8E-82D9-3F805BA16C9A}" destId="{42B77519-8852-4F39-9033-37BA64FCA3F0}" srcOrd="4" destOrd="0" presId="urn:microsoft.com/office/officeart/2005/8/layout/default#1"/>
    <dgm:cxn modelId="{52C0A16C-4E86-4C08-85A6-604AC98786EC}" type="presParOf" srcId="{C2B17C09-215E-4F8E-82D9-3F805BA16C9A}" destId="{1CFB1D10-8E61-4B84-84B7-71DA379C63BD}" srcOrd="5" destOrd="0" presId="urn:microsoft.com/office/officeart/2005/8/layout/default#1"/>
    <dgm:cxn modelId="{7D1DF260-D6CD-4769-BA42-60773B78467B}" type="presParOf" srcId="{C2B17C09-215E-4F8E-82D9-3F805BA16C9A}" destId="{43482993-A695-434E-9806-1EAF80F30012}" srcOrd="6" destOrd="0" presId="urn:microsoft.com/office/officeart/2005/8/layout/default#1"/>
    <dgm:cxn modelId="{1C787E1D-A423-4519-8AE2-FC9DDB2E8116}" type="presParOf" srcId="{C2B17C09-215E-4F8E-82D9-3F805BA16C9A}" destId="{4A9DA8AD-E501-457F-B72C-742567268033}" srcOrd="7" destOrd="0" presId="urn:microsoft.com/office/officeart/2005/8/layout/default#1"/>
    <dgm:cxn modelId="{1D0E8965-B54A-4ABC-B9CD-DCE50E0998C7}" type="presParOf" srcId="{C2B17C09-215E-4F8E-82D9-3F805BA16C9A}" destId="{7B3EBB4A-6289-44E0-AE09-D0FFC72EAD8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7686E1-6913-48D0-9CD2-D938C883B21B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50CAF8B-9626-4D64-8F93-3A2AD90F0D79}">
      <dgm:prSet custT="1"/>
      <dgm:spPr/>
      <dgm:t>
        <a:bodyPr/>
        <a:lstStyle/>
        <a:p>
          <a:pPr rtl="0"/>
          <a:r>
            <a:rPr lang="es-EC" sz="1600" dirty="0" smtClean="0"/>
            <a:t>El crecimiento del mercado tendencia hacia los servicios de diseño más no hacia los de impresión</a:t>
          </a:r>
          <a:endParaRPr lang="en-US" sz="1600" dirty="0"/>
        </a:p>
      </dgm:t>
    </dgm:pt>
    <dgm:pt modelId="{036D038F-7266-49F9-85BC-5915DE848D41}" type="parTrans" cxnId="{FEA7ABC2-C0BE-40AA-92E9-209B675D7BFF}">
      <dgm:prSet/>
      <dgm:spPr/>
      <dgm:t>
        <a:bodyPr/>
        <a:lstStyle/>
        <a:p>
          <a:endParaRPr lang="en-US"/>
        </a:p>
      </dgm:t>
    </dgm:pt>
    <dgm:pt modelId="{AE0A820B-E55E-4655-9FE4-143C4E415107}" type="sibTrans" cxnId="{FEA7ABC2-C0BE-40AA-92E9-209B675D7BFF}">
      <dgm:prSet/>
      <dgm:spPr/>
      <dgm:t>
        <a:bodyPr/>
        <a:lstStyle/>
        <a:p>
          <a:endParaRPr lang="en-US"/>
        </a:p>
      </dgm:t>
    </dgm:pt>
    <dgm:pt modelId="{2BB11B4E-13A5-4F87-8B7A-26BE8BF4ADD1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s-EC" sz="1600" dirty="0" smtClean="0"/>
            <a:t>Preferencia en la subcontratación de servicios de impresión, </a:t>
          </a:r>
          <a:endParaRPr lang="en-US" sz="1600" dirty="0"/>
        </a:p>
      </dgm:t>
    </dgm:pt>
    <dgm:pt modelId="{DD8F0220-4BC9-4582-9D4C-1FC72364C3DB}" type="parTrans" cxnId="{1EB7F43E-9494-4E64-891D-9CB28A69B6D5}">
      <dgm:prSet/>
      <dgm:spPr/>
      <dgm:t>
        <a:bodyPr/>
        <a:lstStyle/>
        <a:p>
          <a:endParaRPr lang="en-US"/>
        </a:p>
      </dgm:t>
    </dgm:pt>
    <dgm:pt modelId="{98701637-0363-4002-AA24-B51D3D75EE98}" type="sibTrans" cxnId="{1EB7F43E-9494-4E64-891D-9CB28A69B6D5}">
      <dgm:prSet/>
      <dgm:spPr/>
      <dgm:t>
        <a:bodyPr/>
        <a:lstStyle/>
        <a:p>
          <a:endParaRPr lang="en-US"/>
        </a:p>
      </dgm:t>
    </dgm:pt>
    <dgm:pt modelId="{EBF1052E-45A9-4022-9D4A-874A5380CF5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s-EC" sz="1600" dirty="0" smtClean="0"/>
            <a:t>Expansión en este sector se valora en función de asistir a mercados </a:t>
          </a:r>
          <a:endParaRPr lang="en-US" sz="1600" dirty="0"/>
        </a:p>
      </dgm:t>
    </dgm:pt>
    <dgm:pt modelId="{6329797D-BF3C-4839-B6E4-138D5A283052}" type="parTrans" cxnId="{E702434D-5185-472F-8F08-E8439A4298E3}">
      <dgm:prSet/>
      <dgm:spPr/>
      <dgm:t>
        <a:bodyPr/>
        <a:lstStyle/>
        <a:p>
          <a:endParaRPr lang="en-US"/>
        </a:p>
      </dgm:t>
    </dgm:pt>
    <dgm:pt modelId="{186B05E4-9766-4988-9F6D-3670A9A27D0E}" type="sibTrans" cxnId="{E702434D-5185-472F-8F08-E8439A4298E3}">
      <dgm:prSet/>
      <dgm:spPr/>
      <dgm:t>
        <a:bodyPr/>
        <a:lstStyle/>
        <a:p>
          <a:endParaRPr lang="en-US"/>
        </a:p>
      </dgm:t>
    </dgm:pt>
    <dgm:pt modelId="{A96192DE-D3A3-4F30-A330-969BE97FDBEF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s-EC" sz="1600" dirty="0" smtClean="0"/>
            <a:t>La rentabilidad que se obtiene por ofertar el servicio </a:t>
          </a:r>
          <a:endParaRPr lang="en-US" sz="1600" dirty="0"/>
        </a:p>
      </dgm:t>
    </dgm:pt>
    <dgm:pt modelId="{D1B14FE5-511B-4B6E-B707-1FA2BB05E2CC}" type="parTrans" cxnId="{A45F87FE-99AF-4375-8E07-46304E3D549E}">
      <dgm:prSet/>
      <dgm:spPr/>
      <dgm:t>
        <a:bodyPr/>
        <a:lstStyle/>
        <a:p>
          <a:endParaRPr lang="en-US"/>
        </a:p>
      </dgm:t>
    </dgm:pt>
    <dgm:pt modelId="{BF16F9E0-A126-4FA7-AF5C-06DEF352C9BD}" type="sibTrans" cxnId="{A45F87FE-99AF-4375-8E07-46304E3D549E}">
      <dgm:prSet/>
      <dgm:spPr/>
      <dgm:t>
        <a:bodyPr/>
        <a:lstStyle/>
        <a:p>
          <a:endParaRPr lang="en-US"/>
        </a:p>
      </dgm:t>
    </dgm:pt>
    <dgm:pt modelId="{EC516042-ADAB-4019-9C1D-2FB2C68C0385}">
      <dgm:prSet custT="1"/>
      <dgm:spPr/>
      <dgm:t>
        <a:bodyPr/>
        <a:lstStyle/>
        <a:p>
          <a:pPr rtl="0"/>
          <a:r>
            <a:rPr lang="es-EC" sz="1600" dirty="0" smtClean="0"/>
            <a:t>El servicio integral prioriza toda la concepción del diseño, pero no impresión</a:t>
          </a:r>
          <a:endParaRPr lang="en-US" sz="1600" dirty="0"/>
        </a:p>
      </dgm:t>
    </dgm:pt>
    <dgm:pt modelId="{2A9DD140-2E5A-4F6E-A665-72D1FFC6BCFA}" type="parTrans" cxnId="{60DEE346-8178-476A-9A65-01C591479E23}">
      <dgm:prSet/>
      <dgm:spPr/>
      <dgm:t>
        <a:bodyPr/>
        <a:lstStyle/>
        <a:p>
          <a:endParaRPr lang="en-US"/>
        </a:p>
      </dgm:t>
    </dgm:pt>
    <dgm:pt modelId="{C776F5B0-BB17-4DD4-A387-97CBF0A5283B}" type="sibTrans" cxnId="{60DEE346-8178-476A-9A65-01C591479E23}">
      <dgm:prSet/>
      <dgm:spPr/>
      <dgm:t>
        <a:bodyPr/>
        <a:lstStyle/>
        <a:p>
          <a:endParaRPr lang="en-US"/>
        </a:p>
      </dgm:t>
    </dgm:pt>
    <dgm:pt modelId="{9BF32425-E1C9-4DB6-B0E5-FB8C0570A281}">
      <dgm:prSet custT="1"/>
      <dgm:spPr/>
      <dgm:t>
        <a:bodyPr/>
        <a:lstStyle/>
        <a:p>
          <a:pPr rtl="0"/>
          <a:r>
            <a:rPr lang="es-EC" sz="1600" dirty="0" smtClean="0"/>
            <a:t>Contratan con frecuencia instituciones públicas e instituciones educativas</a:t>
          </a:r>
          <a:endParaRPr lang="en-US" sz="1600" dirty="0"/>
        </a:p>
      </dgm:t>
    </dgm:pt>
    <dgm:pt modelId="{97180554-80A4-40C6-8764-0BC9F63E51AD}" type="parTrans" cxnId="{DAB14117-47F9-4EB1-98CD-74DE53E70BDF}">
      <dgm:prSet/>
      <dgm:spPr/>
      <dgm:t>
        <a:bodyPr/>
        <a:lstStyle/>
        <a:p>
          <a:endParaRPr lang="en-US"/>
        </a:p>
      </dgm:t>
    </dgm:pt>
    <dgm:pt modelId="{ABC2A848-0A4E-48D4-B736-71779265A723}" type="sibTrans" cxnId="{DAB14117-47F9-4EB1-98CD-74DE53E70BDF}">
      <dgm:prSet/>
      <dgm:spPr/>
      <dgm:t>
        <a:bodyPr/>
        <a:lstStyle/>
        <a:p>
          <a:endParaRPr lang="en-US"/>
        </a:p>
      </dgm:t>
    </dgm:pt>
    <dgm:pt modelId="{4BC71327-6EC2-4B60-81DC-D04C8BA56E34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s-EC" sz="1600" dirty="0" smtClean="0"/>
            <a:t>Clientes demandan calidad, originalidad y puntualidad, </a:t>
          </a:r>
          <a:endParaRPr lang="en-US" sz="1600" dirty="0"/>
        </a:p>
      </dgm:t>
    </dgm:pt>
    <dgm:pt modelId="{FCED17D8-1A9A-48C4-B712-04810BACD03D}" type="parTrans" cxnId="{26105FAA-DE2D-42D6-A756-9A5C99AAA38E}">
      <dgm:prSet/>
      <dgm:spPr/>
      <dgm:t>
        <a:bodyPr/>
        <a:lstStyle/>
        <a:p>
          <a:endParaRPr lang="en-US"/>
        </a:p>
      </dgm:t>
    </dgm:pt>
    <dgm:pt modelId="{435CE007-65F1-4608-8D63-1D594CB78B35}" type="sibTrans" cxnId="{26105FAA-DE2D-42D6-A756-9A5C99AAA38E}">
      <dgm:prSet/>
      <dgm:spPr/>
      <dgm:t>
        <a:bodyPr/>
        <a:lstStyle/>
        <a:p>
          <a:endParaRPr lang="en-US"/>
        </a:p>
      </dgm:t>
    </dgm:pt>
    <dgm:pt modelId="{2DF2B272-DD6C-444A-BAE0-29EB73B1051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s-EC" sz="1600" dirty="0" smtClean="0"/>
            <a:t>Ingresar al mercado por excelente comunicación  y los gustos del cliente</a:t>
          </a:r>
          <a:endParaRPr lang="en-US" sz="1600" dirty="0"/>
        </a:p>
      </dgm:t>
    </dgm:pt>
    <dgm:pt modelId="{7A8954A4-71A9-4A13-B7E4-FB248D0357E7}" type="parTrans" cxnId="{598AE92E-B601-4879-968E-9D628FB89D5E}">
      <dgm:prSet/>
      <dgm:spPr/>
      <dgm:t>
        <a:bodyPr/>
        <a:lstStyle/>
        <a:p>
          <a:endParaRPr lang="en-US"/>
        </a:p>
      </dgm:t>
    </dgm:pt>
    <dgm:pt modelId="{B10E115C-20B7-4A16-B45B-F8ED694B6E86}" type="sibTrans" cxnId="{598AE92E-B601-4879-968E-9D628FB89D5E}">
      <dgm:prSet/>
      <dgm:spPr/>
      <dgm:t>
        <a:bodyPr/>
        <a:lstStyle/>
        <a:p>
          <a:endParaRPr lang="en-US"/>
        </a:p>
      </dgm:t>
    </dgm:pt>
    <dgm:pt modelId="{662D78D4-A859-4DE0-9415-C3147CFEA7F1}" type="pres">
      <dgm:prSet presAssocID="{B97686E1-6913-48D0-9CD2-D938C883B2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F5496D3-7868-4036-A8CB-6A428F27B5C7}" type="pres">
      <dgm:prSet presAssocID="{550CAF8B-9626-4D64-8F93-3A2AD90F0D79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1E5E88-EE57-407B-A53E-BFDEBA0D2320}" type="pres">
      <dgm:prSet presAssocID="{AE0A820B-E55E-4655-9FE4-143C4E415107}" presName="spacer" presStyleCnt="0"/>
      <dgm:spPr/>
    </dgm:pt>
    <dgm:pt modelId="{E906F089-024D-414D-BDEA-7847C85A5B03}" type="pres">
      <dgm:prSet presAssocID="{2BB11B4E-13A5-4F87-8B7A-26BE8BF4ADD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D17DAF-4C8B-4B5C-8606-1AE5F6EE9A07}" type="pres">
      <dgm:prSet presAssocID="{98701637-0363-4002-AA24-B51D3D75EE98}" presName="spacer" presStyleCnt="0"/>
      <dgm:spPr/>
    </dgm:pt>
    <dgm:pt modelId="{D4F368B6-309C-41CD-95DC-ABEE592C04FB}" type="pres">
      <dgm:prSet presAssocID="{EBF1052E-45A9-4022-9D4A-874A5380CF5E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B69BBE-24C9-4337-B3CB-3C601D3314D9}" type="pres">
      <dgm:prSet presAssocID="{186B05E4-9766-4988-9F6D-3670A9A27D0E}" presName="spacer" presStyleCnt="0"/>
      <dgm:spPr/>
    </dgm:pt>
    <dgm:pt modelId="{87F6FBEE-D301-4A7F-A725-EB26654A6213}" type="pres">
      <dgm:prSet presAssocID="{A96192DE-D3A3-4F30-A330-969BE97FDBEF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AADC6F-778E-4756-A121-70D355E2CF18}" type="pres">
      <dgm:prSet presAssocID="{BF16F9E0-A126-4FA7-AF5C-06DEF352C9BD}" presName="spacer" presStyleCnt="0"/>
      <dgm:spPr/>
    </dgm:pt>
    <dgm:pt modelId="{AD482F3E-69E7-4EAF-89AC-9922AC391936}" type="pres">
      <dgm:prSet presAssocID="{EC516042-ADAB-4019-9C1D-2FB2C68C0385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47BFFC-54A1-40F0-9E2B-ABF30BC21906}" type="pres">
      <dgm:prSet presAssocID="{C776F5B0-BB17-4DD4-A387-97CBF0A5283B}" presName="spacer" presStyleCnt="0"/>
      <dgm:spPr/>
    </dgm:pt>
    <dgm:pt modelId="{7026A260-F1B2-4A71-8B56-A04637CB0AAA}" type="pres">
      <dgm:prSet presAssocID="{9BF32425-E1C9-4DB6-B0E5-FB8C0570A28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D95AA5-ED45-45A4-9EC4-98551AA69298}" type="pres">
      <dgm:prSet presAssocID="{ABC2A848-0A4E-48D4-B736-71779265A723}" presName="spacer" presStyleCnt="0"/>
      <dgm:spPr/>
    </dgm:pt>
    <dgm:pt modelId="{E9B137D4-6C8D-4A1D-9E6D-4B2D4671111B}" type="pres">
      <dgm:prSet presAssocID="{4BC71327-6EC2-4B60-81DC-D04C8BA56E34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15949A-B86B-4F98-9560-632F70D9B459}" type="pres">
      <dgm:prSet presAssocID="{435CE007-65F1-4608-8D63-1D594CB78B35}" presName="spacer" presStyleCnt="0"/>
      <dgm:spPr/>
    </dgm:pt>
    <dgm:pt modelId="{15CE76B9-FFA7-4EAD-B4DB-4F378A2AB7AA}" type="pres">
      <dgm:prSet presAssocID="{2DF2B272-DD6C-444A-BAE0-29EB73B1051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8C1858-77FE-4117-ADE8-E7B8486F6AD5}" type="presOf" srcId="{EBF1052E-45A9-4022-9D4A-874A5380CF5E}" destId="{D4F368B6-309C-41CD-95DC-ABEE592C04FB}" srcOrd="0" destOrd="0" presId="urn:microsoft.com/office/officeart/2005/8/layout/vList2"/>
    <dgm:cxn modelId="{14309031-E7FD-4342-8D9E-1CFEBB36BFFB}" type="presOf" srcId="{550CAF8B-9626-4D64-8F93-3A2AD90F0D79}" destId="{9F5496D3-7868-4036-A8CB-6A428F27B5C7}" srcOrd="0" destOrd="0" presId="urn:microsoft.com/office/officeart/2005/8/layout/vList2"/>
    <dgm:cxn modelId="{D2AC4292-7EF7-423E-AB53-809AFC65BF09}" type="presOf" srcId="{B97686E1-6913-48D0-9CD2-D938C883B21B}" destId="{662D78D4-A859-4DE0-9415-C3147CFEA7F1}" srcOrd="0" destOrd="0" presId="urn:microsoft.com/office/officeart/2005/8/layout/vList2"/>
    <dgm:cxn modelId="{0A4E7C9E-DC7A-489D-84ED-57E1F3E4B12E}" type="presOf" srcId="{EC516042-ADAB-4019-9C1D-2FB2C68C0385}" destId="{AD482F3E-69E7-4EAF-89AC-9922AC391936}" srcOrd="0" destOrd="0" presId="urn:microsoft.com/office/officeart/2005/8/layout/vList2"/>
    <dgm:cxn modelId="{DAB14117-47F9-4EB1-98CD-74DE53E70BDF}" srcId="{B97686E1-6913-48D0-9CD2-D938C883B21B}" destId="{9BF32425-E1C9-4DB6-B0E5-FB8C0570A281}" srcOrd="5" destOrd="0" parTransId="{97180554-80A4-40C6-8764-0BC9F63E51AD}" sibTransId="{ABC2A848-0A4E-48D4-B736-71779265A723}"/>
    <dgm:cxn modelId="{78A2F732-16E2-45E3-AB78-00A03B27CA87}" type="presOf" srcId="{9BF32425-E1C9-4DB6-B0E5-FB8C0570A281}" destId="{7026A260-F1B2-4A71-8B56-A04637CB0AAA}" srcOrd="0" destOrd="0" presId="urn:microsoft.com/office/officeart/2005/8/layout/vList2"/>
    <dgm:cxn modelId="{AD8E91B6-9AB0-45AE-8577-4F96D15B22F7}" type="presOf" srcId="{2BB11B4E-13A5-4F87-8B7A-26BE8BF4ADD1}" destId="{E906F089-024D-414D-BDEA-7847C85A5B03}" srcOrd="0" destOrd="0" presId="urn:microsoft.com/office/officeart/2005/8/layout/vList2"/>
    <dgm:cxn modelId="{598AE92E-B601-4879-968E-9D628FB89D5E}" srcId="{B97686E1-6913-48D0-9CD2-D938C883B21B}" destId="{2DF2B272-DD6C-444A-BAE0-29EB73B10514}" srcOrd="7" destOrd="0" parTransId="{7A8954A4-71A9-4A13-B7E4-FB248D0357E7}" sibTransId="{B10E115C-20B7-4A16-B45B-F8ED694B6E86}"/>
    <dgm:cxn modelId="{ECFCAE04-C755-4A77-B217-9891300ABB09}" type="presOf" srcId="{A96192DE-D3A3-4F30-A330-969BE97FDBEF}" destId="{87F6FBEE-D301-4A7F-A725-EB26654A6213}" srcOrd="0" destOrd="0" presId="urn:microsoft.com/office/officeart/2005/8/layout/vList2"/>
    <dgm:cxn modelId="{1EB7F43E-9494-4E64-891D-9CB28A69B6D5}" srcId="{B97686E1-6913-48D0-9CD2-D938C883B21B}" destId="{2BB11B4E-13A5-4F87-8B7A-26BE8BF4ADD1}" srcOrd="1" destOrd="0" parTransId="{DD8F0220-4BC9-4582-9D4C-1FC72364C3DB}" sibTransId="{98701637-0363-4002-AA24-B51D3D75EE98}"/>
    <dgm:cxn modelId="{FEA7ABC2-C0BE-40AA-92E9-209B675D7BFF}" srcId="{B97686E1-6913-48D0-9CD2-D938C883B21B}" destId="{550CAF8B-9626-4D64-8F93-3A2AD90F0D79}" srcOrd="0" destOrd="0" parTransId="{036D038F-7266-49F9-85BC-5915DE848D41}" sibTransId="{AE0A820B-E55E-4655-9FE4-143C4E415107}"/>
    <dgm:cxn modelId="{60DEE346-8178-476A-9A65-01C591479E23}" srcId="{B97686E1-6913-48D0-9CD2-D938C883B21B}" destId="{EC516042-ADAB-4019-9C1D-2FB2C68C0385}" srcOrd="4" destOrd="0" parTransId="{2A9DD140-2E5A-4F6E-A665-72D1FFC6BCFA}" sibTransId="{C776F5B0-BB17-4DD4-A387-97CBF0A5283B}"/>
    <dgm:cxn modelId="{E702434D-5185-472F-8F08-E8439A4298E3}" srcId="{B97686E1-6913-48D0-9CD2-D938C883B21B}" destId="{EBF1052E-45A9-4022-9D4A-874A5380CF5E}" srcOrd="2" destOrd="0" parTransId="{6329797D-BF3C-4839-B6E4-138D5A283052}" sibTransId="{186B05E4-9766-4988-9F6D-3670A9A27D0E}"/>
    <dgm:cxn modelId="{4F845D48-8630-4E84-BE7F-1764C7605802}" type="presOf" srcId="{2DF2B272-DD6C-444A-BAE0-29EB73B10514}" destId="{15CE76B9-FFA7-4EAD-B4DB-4F378A2AB7AA}" srcOrd="0" destOrd="0" presId="urn:microsoft.com/office/officeart/2005/8/layout/vList2"/>
    <dgm:cxn modelId="{26105FAA-DE2D-42D6-A756-9A5C99AAA38E}" srcId="{B97686E1-6913-48D0-9CD2-D938C883B21B}" destId="{4BC71327-6EC2-4B60-81DC-D04C8BA56E34}" srcOrd="6" destOrd="0" parTransId="{FCED17D8-1A9A-48C4-B712-04810BACD03D}" sibTransId="{435CE007-65F1-4608-8D63-1D594CB78B35}"/>
    <dgm:cxn modelId="{A45F87FE-99AF-4375-8E07-46304E3D549E}" srcId="{B97686E1-6913-48D0-9CD2-D938C883B21B}" destId="{A96192DE-D3A3-4F30-A330-969BE97FDBEF}" srcOrd="3" destOrd="0" parTransId="{D1B14FE5-511B-4B6E-B707-1FA2BB05E2CC}" sibTransId="{BF16F9E0-A126-4FA7-AF5C-06DEF352C9BD}"/>
    <dgm:cxn modelId="{43452270-9FC0-4E7A-86B4-3F6C4E9C29FB}" type="presOf" srcId="{4BC71327-6EC2-4B60-81DC-D04C8BA56E34}" destId="{E9B137D4-6C8D-4A1D-9E6D-4B2D4671111B}" srcOrd="0" destOrd="0" presId="urn:microsoft.com/office/officeart/2005/8/layout/vList2"/>
    <dgm:cxn modelId="{630535C9-01D1-4A14-BAE8-EF58215C32EA}" type="presParOf" srcId="{662D78D4-A859-4DE0-9415-C3147CFEA7F1}" destId="{9F5496D3-7868-4036-A8CB-6A428F27B5C7}" srcOrd="0" destOrd="0" presId="urn:microsoft.com/office/officeart/2005/8/layout/vList2"/>
    <dgm:cxn modelId="{9350EA63-74BB-425F-88E9-3DE73A08B5B2}" type="presParOf" srcId="{662D78D4-A859-4DE0-9415-C3147CFEA7F1}" destId="{C51E5E88-EE57-407B-A53E-BFDEBA0D2320}" srcOrd="1" destOrd="0" presId="urn:microsoft.com/office/officeart/2005/8/layout/vList2"/>
    <dgm:cxn modelId="{3FA2C8A4-801A-4A09-9DFF-0EB488DD2994}" type="presParOf" srcId="{662D78D4-A859-4DE0-9415-C3147CFEA7F1}" destId="{E906F089-024D-414D-BDEA-7847C85A5B03}" srcOrd="2" destOrd="0" presId="urn:microsoft.com/office/officeart/2005/8/layout/vList2"/>
    <dgm:cxn modelId="{96129446-35A8-41C9-A44D-7BEE0E1C19A3}" type="presParOf" srcId="{662D78D4-A859-4DE0-9415-C3147CFEA7F1}" destId="{F5D17DAF-4C8B-4B5C-8606-1AE5F6EE9A07}" srcOrd="3" destOrd="0" presId="urn:microsoft.com/office/officeart/2005/8/layout/vList2"/>
    <dgm:cxn modelId="{43C4B9BD-5673-4215-BD3D-163506C106BE}" type="presParOf" srcId="{662D78D4-A859-4DE0-9415-C3147CFEA7F1}" destId="{D4F368B6-309C-41CD-95DC-ABEE592C04FB}" srcOrd="4" destOrd="0" presId="urn:microsoft.com/office/officeart/2005/8/layout/vList2"/>
    <dgm:cxn modelId="{D213773C-671B-4515-8DA5-D849B31E2873}" type="presParOf" srcId="{662D78D4-A859-4DE0-9415-C3147CFEA7F1}" destId="{C1B69BBE-24C9-4337-B3CB-3C601D3314D9}" srcOrd="5" destOrd="0" presId="urn:microsoft.com/office/officeart/2005/8/layout/vList2"/>
    <dgm:cxn modelId="{F7E4934A-65CA-476C-8500-6F0461FA5F43}" type="presParOf" srcId="{662D78D4-A859-4DE0-9415-C3147CFEA7F1}" destId="{87F6FBEE-D301-4A7F-A725-EB26654A6213}" srcOrd="6" destOrd="0" presId="urn:microsoft.com/office/officeart/2005/8/layout/vList2"/>
    <dgm:cxn modelId="{263B9834-0268-4303-A901-B625D9FCCF42}" type="presParOf" srcId="{662D78D4-A859-4DE0-9415-C3147CFEA7F1}" destId="{79AADC6F-778E-4756-A121-70D355E2CF18}" srcOrd="7" destOrd="0" presId="urn:microsoft.com/office/officeart/2005/8/layout/vList2"/>
    <dgm:cxn modelId="{06D78795-EA9C-43D5-9039-FF7353B5EBF1}" type="presParOf" srcId="{662D78D4-A859-4DE0-9415-C3147CFEA7F1}" destId="{AD482F3E-69E7-4EAF-89AC-9922AC391936}" srcOrd="8" destOrd="0" presId="urn:microsoft.com/office/officeart/2005/8/layout/vList2"/>
    <dgm:cxn modelId="{34EACA56-688D-4141-A0DE-72163CCEE3E4}" type="presParOf" srcId="{662D78D4-A859-4DE0-9415-C3147CFEA7F1}" destId="{A247BFFC-54A1-40F0-9E2B-ABF30BC21906}" srcOrd="9" destOrd="0" presId="urn:microsoft.com/office/officeart/2005/8/layout/vList2"/>
    <dgm:cxn modelId="{27E1B2FB-2830-4E22-BBAA-B3EADFB09EB5}" type="presParOf" srcId="{662D78D4-A859-4DE0-9415-C3147CFEA7F1}" destId="{7026A260-F1B2-4A71-8B56-A04637CB0AAA}" srcOrd="10" destOrd="0" presId="urn:microsoft.com/office/officeart/2005/8/layout/vList2"/>
    <dgm:cxn modelId="{4B2BCD17-CAB9-4245-BB21-E9716B93AD54}" type="presParOf" srcId="{662D78D4-A859-4DE0-9415-C3147CFEA7F1}" destId="{DFD95AA5-ED45-45A4-9EC4-98551AA69298}" srcOrd="11" destOrd="0" presId="urn:microsoft.com/office/officeart/2005/8/layout/vList2"/>
    <dgm:cxn modelId="{9959E202-3C39-4104-8894-CA6D4016CBB5}" type="presParOf" srcId="{662D78D4-A859-4DE0-9415-C3147CFEA7F1}" destId="{E9B137D4-6C8D-4A1D-9E6D-4B2D4671111B}" srcOrd="12" destOrd="0" presId="urn:microsoft.com/office/officeart/2005/8/layout/vList2"/>
    <dgm:cxn modelId="{6CB4613E-309E-455E-B47D-B5253FEEF745}" type="presParOf" srcId="{662D78D4-A859-4DE0-9415-C3147CFEA7F1}" destId="{C415949A-B86B-4F98-9560-632F70D9B459}" srcOrd="13" destOrd="0" presId="urn:microsoft.com/office/officeart/2005/8/layout/vList2"/>
    <dgm:cxn modelId="{1D6B8475-A4DC-4077-9C44-62A0461614CB}" type="presParOf" srcId="{662D78D4-A859-4DE0-9415-C3147CFEA7F1}" destId="{15CE76B9-FFA7-4EAD-B4DB-4F378A2AB7A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E2457C-C4A0-4209-ABB7-8DFEC278F5F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E3827B6-4A1D-44A6-AE42-D5BBC84022FC}">
      <dgm:prSet phldrT="[Texto]" custT="1"/>
      <dgm:spPr/>
      <dgm:t>
        <a:bodyPr/>
        <a:lstStyle/>
        <a:p>
          <a:pPr algn="just"/>
          <a:r>
            <a:rPr lang="es-EC" sz="1400" dirty="0" smtClean="0"/>
            <a:t>Variable: Ciudad</a:t>
          </a:r>
          <a:endParaRPr lang="es-EC" sz="1400" dirty="0"/>
        </a:p>
      </dgm:t>
    </dgm:pt>
    <dgm:pt modelId="{2844363E-08DD-4540-B966-9470B9D0CB30}" type="parTrans" cxnId="{1EFA05CB-25C4-43ED-903E-8DDAEB093A33}">
      <dgm:prSet/>
      <dgm:spPr/>
      <dgm:t>
        <a:bodyPr/>
        <a:lstStyle/>
        <a:p>
          <a:endParaRPr lang="es-EC"/>
        </a:p>
      </dgm:t>
    </dgm:pt>
    <dgm:pt modelId="{0DA0AE81-CCF5-4B39-AE5B-C779C1C39934}" type="sibTrans" cxnId="{1EFA05CB-25C4-43ED-903E-8DDAEB093A33}">
      <dgm:prSet/>
      <dgm:spPr/>
      <dgm:t>
        <a:bodyPr/>
        <a:lstStyle/>
        <a:p>
          <a:endParaRPr lang="es-EC"/>
        </a:p>
      </dgm:t>
    </dgm:pt>
    <dgm:pt modelId="{2C0DA989-94D8-4622-83D4-16A8A404216B}">
      <dgm:prSet/>
      <dgm:spPr/>
      <dgm:t>
        <a:bodyPr/>
        <a:lstStyle/>
        <a:p>
          <a:r>
            <a:rPr lang="es-EC" dirty="0" smtClean="0"/>
            <a:t>Variable: Disposición para contratar los servicios de un nuevo centro integral</a:t>
          </a:r>
          <a:endParaRPr lang="es-EC" dirty="0"/>
        </a:p>
      </dgm:t>
    </dgm:pt>
    <dgm:pt modelId="{5A870A9D-78D1-451B-91BB-CC9AA1570728}" type="parTrans" cxnId="{4DABAC01-1403-4FA1-9684-6C1FB445A9EA}">
      <dgm:prSet/>
      <dgm:spPr/>
      <dgm:t>
        <a:bodyPr/>
        <a:lstStyle/>
        <a:p>
          <a:endParaRPr lang="es-EC"/>
        </a:p>
      </dgm:t>
    </dgm:pt>
    <dgm:pt modelId="{BDBD96B7-AEB5-4FA1-A92A-50E56259269B}" type="sibTrans" cxnId="{4DABAC01-1403-4FA1-9684-6C1FB445A9EA}">
      <dgm:prSet/>
      <dgm:spPr/>
      <dgm:t>
        <a:bodyPr/>
        <a:lstStyle/>
        <a:p>
          <a:endParaRPr lang="es-EC"/>
        </a:p>
      </dgm:t>
    </dgm:pt>
    <dgm:pt modelId="{D744C765-38BE-4DBE-BADA-63F0677E1F53}" type="pres">
      <dgm:prSet presAssocID="{DBE2457C-C4A0-4209-ABB7-8DFEC278F5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25EE49-30ED-4B2D-8EC3-23BE17B5A38E}" type="pres">
      <dgm:prSet presAssocID="{AE3827B6-4A1D-44A6-AE42-D5BBC84022FC}" presName="parentText" presStyleLbl="node1" presStyleIdx="0" presStyleCnt="2" custLinFactY="-670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7E77CF-C900-4C4A-99AC-2B61B49B28EF}" type="pres">
      <dgm:prSet presAssocID="{0DA0AE81-CCF5-4B39-AE5B-C779C1C39934}" presName="spacer" presStyleCnt="0"/>
      <dgm:spPr/>
    </dgm:pt>
    <dgm:pt modelId="{45F1FFB7-F8E3-42D7-A9DE-D4979FEAE92C}" type="pres">
      <dgm:prSet presAssocID="{2C0DA989-94D8-4622-83D4-16A8A404216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F051993-6ED1-433C-BA88-D060B88D109E}" type="presOf" srcId="{2C0DA989-94D8-4622-83D4-16A8A404216B}" destId="{45F1FFB7-F8E3-42D7-A9DE-D4979FEAE92C}" srcOrd="0" destOrd="0" presId="urn:microsoft.com/office/officeart/2005/8/layout/vList2"/>
    <dgm:cxn modelId="{4E35B2FC-B359-4F22-AB88-B896804DCE0C}" type="presOf" srcId="{AE3827B6-4A1D-44A6-AE42-D5BBC84022FC}" destId="{B225EE49-30ED-4B2D-8EC3-23BE17B5A38E}" srcOrd="0" destOrd="0" presId="urn:microsoft.com/office/officeart/2005/8/layout/vList2"/>
    <dgm:cxn modelId="{A5C011FB-A95E-4FAB-A30A-D469AAB009D7}" type="presOf" srcId="{DBE2457C-C4A0-4209-ABB7-8DFEC278F5F7}" destId="{D744C765-38BE-4DBE-BADA-63F0677E1F53}" srcOrd="0" destOrd="0" presId="urn:microsoft.com/office/officeart/2005/8/layout/vList2"/>
    <dgm:cxn modelId="{4DABAC01-1403-4FA1-9684-6C1FB445A9EA}" srcId="{DBE2457C-C4A0-4209-ABB7-8DFEC278F5F7}" destId="{2C0DA989-94D8-4622-83D4-16A8A404216B}" srcOrd="1" destOrd="0" parTransId="{5A870A9D-78D1-451B-91BB-CC9AA1570728}" sibTransId="{BDBD96B7-AEB5-4FA1-A92A-50E56259269B}"/>
    <dgm:cxn modelId="{1EFA05CB-25C4-43ED-903E-8DDAEB093A33}" srcId="{DBE2457C-C4A0-4209-ABB7-8DFEC278F5F7}" destId="{AE3827B6-4A1D-44A6-AE42-D5BBC84022FC}" srcOrd="0" destOrd="0" parTransId="{2844363E-08DD-4540-B966-9470B9D0CB30}" sibTransId="{0DA0AE81-CCF5-4B39-AE5B-C779C1C39934}"/>
    <dgm:cxn modelId="{DB835978-A3A6-420C-B743-B2023D031DAB}" type="presParOf" srcId="{D744C765-38BE-4DBE-BADA-63F0677E1F53}" destId="{B225EE49-30ED-4B2D-8EC3-23BE17B5A38E}" srcOrd="0" destOrd="0" presId="urn:microsoft.com/office/officeart/2005/8/layout/vList2"/>
    <dgm:cxn modelId="{BC852A24-AAF9-441D-88F2-733B1EA860ED}" type="presParOf" srcId="{D744C765-38BE-4DBE-BADA-63F0677E1F53}" destId="{C57E77CF-C900-4C4A-99AC-2B61B49B28EF}" srcOrd="1" destOrd="0" presId="urn:microsoft.com/office/officeart/2005/8/layout/vList2"/>
    <dgm:cxn modelId="{777B346C-0E68-494F-9FC7-318CB23287E2}" type="presParOf" srcId="{D744C765-38BE-4DBE-BADA-63F0677E1F53}" destId="{45F1FFB7-F8E3-42D7-A9DE-D4979FEAE92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D0B012-2F3B-4C2A-8169-FC910EDECA8E}" type="doc">
      <dgm:prSet loTypeId="urn:microsoft.com/office/officeart/2005/8/layout/venn1" loCatId="relationship" qsTypeId="urn:microsoft.com/office/officeart/2005/8/quickstyle/simple1" qsCatId="simple" csTypeId="urn:microsoft.com/office/officeart/2005/8/colors/accent5_4" csCatId="accent5" phldr="1"/>
      <dgm:spPr/>
    </dgm:pt>
    <dgm:pt modelId="{31FD7364-0016-410B-B69A-DD29496929E0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Precio </a:t>
          </a:r>
          <a:r>
            <a:rPr lang="es-EC" sz="1600" dirty="0" smtClean="0"/>
            <a:t>“Precio de penetración”.</a:t>
          </a:r>
          <a:endParaRPr lang="es-EC" sz="1600" dirty="0"/>
        </a:p>
      </dgm:t>
    </dgm:pt>
    <dgm:pt modelId="{7452119D-4315-4284-84C5-DAA47B0EA9A5}" type="parTrans" cxnId="{8328D768-6BB8-4F4D-BF52-DE43E908863E}">
      <dgm:prSet/>
      <dgm:spPr/>
      <dgm:t>
        <a:bodyPr/>
        <a:lstStyle/>
        <a:p>
          <a:endParaRPr lang="es-EC"/>
        </a:p>
      </dgm:t>
    </dgm:pt>
    <dgm:pt modelId="{CA6A1DB9-7ACE-4ADA-A861-67D13F4E62DE}" type="sibTrans" cxnId="{8328D768-6BB8-4F4D-BF52-DE43E908863E}">
      <dgm:prSet/>
      <dgm:spPr/>
      <dgm:t>
        <a:bodyPr/>
        <a:lstStyle/>
        <a:p>
          <a:endParaRPr lang="es-EC"/>
        </a:p>
      </dgm:t>
    </dgm:pt>
    <dgm:pt modelId="{8F29D20F-2A59-4112-B595-53CF26269129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Plaza </a:t>
          </a:r>
          <a:r>
            <a:rPr lang="es-EC" sz="1600" dirty="0" smtClean="0"/>
            <a:t>Adecuaciones de la empresa y puesta a punto del servicio de turnos.</a:t>
          </a:r>
          <a:endParaRPr lang="es-EC" sz="1600" dirty="0"/>
        </a:p>
      </dgm:t>
    </dgm:pt>
    <dgm:pt modelId="{4CAD2F7A-DEE6-4454-AE59-1BDA5F4D896C}" type="parTrans" cxnId="{BE651753-1DED-40DD-81E8-03CC6A4D74DE}">
      <dgm:prSet/>
      <dgm:spPr/>
      <dgm:t>
        <a:bodyPr/>
        <a:lstStyle/>
        <a:p>
          <a:endParaRPr lang="es-EC"/>
        </a:p>
      </dgm:t>
    </dgm:pt>
    <dgm:pt modelId="{679942E1-DD93-4AFF-A17D-5E5EB419AD86}" type="sibTrans" cxnId="{BE651753-1DED-40DD-81E8-03CC6A4D74DE}">
      <dgm:prSet/>
      <dgm:spPr/>
      <dgm:t>
        <a:bodyPr/>
        <a:lstStyle/>
        <a:p>
          <a:endParaRPr lang="es-EC"/>
        </a:p>
      </dgm:t>
    </dgm:pt>
    <dgm:pt modelId="{E7E5C4AD-542C-4495-AC80-93EC254F54A7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Promoción </a:t>
          </a:r>
          <a:r>
            <a:rPr lang="es-EC" sz="1600" dirty="0" smtClean="0"/>
            <a:t>Lanzamiento de una campaña de publicidad, estrategias de venta directa</a:t>
          </a:r>
          <a:endParaRPr lang="es-EC" sz="1600" dirty="0"/>
        </a:p>
      </dgm:t>
    </dgm:pt>
    <dgm:pt modelId="{C27735B7-3784-4169-9A6B-18FC375F71DC}" type="parTrans" cxnId="{94FB40D2-6E7B-422B-AFBE-8D83752F757E}">
      <dgm:prSet/>
      <dgm:spPr/>
      <dgm:t>
        <a:bodyPr/>
        <a:lstStyle/>
        <a:p>
          <a:endParaRPr lang="es-EC"/>
        </a:p>
      </dgm:t>
    </dgm:pt>
    <dgm:pt modelId="{53DDF389-5F46-4880-AF63-B302247CC72A}" type="sibTrans" cxnId="{94FB40D2-6E7B-422B-AFBE-8D83752F757E}">
      <dgm:prSet/>
      <dgm:spPr/>
      <dgm:t>
        <a:bodyPr/>
        <a:lstStyle/>
        <a:p>
          <a:endParaRPr lang="es-EC"/>
        </a:p>
      </dgm:t>
    </dgm:pt>
    <dgm:pt modelId="{9DC19889-A40F-4AB4-954E-05A1CABF6FB0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Personal de contacto </a:t>
          </a:r>
          <a:r>
            <a:rPr lang="es-EC" sz="1600" dirty="0" smtClean="0"/>
            <a:t>Capacitación y mejoramiento continuo de la imagen del personal. </a:t>
          </a:r>
          <a:endParaRPr lang="es-EC" sz="1600" dirty="0"/>
        </a:p>
      </dgm:t>
    </dgm:pt>
    <dgm:pt modelId="{9CFA75F2-F531-4BC7-AE54-B4E9A60885E7}" type="parTrans" cxnId="{9907B572-D447-4173-85A9-2DB1CDEA8EE5}">
      <dgm:prSet/>
      <dgm:spPr/>
      <dgm:t>
        <a:bodyPr/>
        <a:lstStyle/>
        <a:p>
          <a:endParaRPr lang="es-EC"/>
        </a:p>
      </dgm:t>
    </dgm:pt>
    <dgm:pt modelId="{D9523D21-8A9C-4390-B98B-C2C0C8667440}" type="sibTrans" cxnId="{9907B572-D447-4173-85A9-2DB1CDEA8EE5}">
      <dgm:prSet/>
      <dgm:spPr/>
      <dgm:t>
        <a:bodyPr/>
        <a:lstStyle/>
        <a:p>
          <a:endParaRPr lang="es-EC"/>
        </a:p>
      </dgm:t>
    </dgm:pt>
    <dgm:pt modelId="{1250C9E6-C056-418E-B62A-51305C9D83AD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Procesos </a:t>
          </a:r>
          <a:r>
            <a:rPr lang="es-EC" sz="1600" dirty="0" smtClean="0"/>
            <a:t>Implementación de un Software para garantizar una mejor respuesta en tiempo. Además de una extensión en el horario de atención desde las 7:00 a 20:00.</a:t>
          </a:r>
          <a:endParaRPr lang="es-EC" sz="1600" dirty="0"/>
        </a:p>
      </dgm:t>
    </dgm:pt>
    <dgm:pt modelId="{EA0BE1ED-A8B5-46A4-B7F0-4C605C7A58E0}" type="parTrans" cxnId="{2D101E77-36B4-4415-8337-E0A4FEC17803}">
      <dgm:prSet/>
      <dgm:spPr/>
      <dgm:t>
        <a:bodyPr/>
        <a:lstStyle/>
        <a:p>
          <a:endParaRPr lang="es-EC"/>
        </a:p>
      </dgm:t>
    </dgm:pt>
    <dgm:pt modelId="{037FE047-7832-4B58-BC25-E47274D1CE19}" type="sibTrans" cxnId="{2D101E77-36B4-4415-8337-E0A4FEC17803}">
      <dgm:prSet/>
      <dgm:spPr/>
      <dgm:t>
        <a:bodyPr/>
        <a:lstStyle/>
        <a:p>
          <a:endParaRPr lang="es-EC"/>
        </a:p>
      </dgm:t>
    </dgm:pt>
    <dgm:pt modelId="{DA1A5981-CB93-40E5-B276-7A3EE2E01F58}">
      <dgm:prSet phldrT="[Texto]" custT="1"/>
      <dgm:spPr/>
      <dgm:t>
        <a:bodyPr/>
        <a:lstStyle/>
        <a:p>
          <a:pPr algn="just"/>
          <a:r>
            <a:rPr lang="es-EC" sz="1600" b="1" cap="all" dirty="0" smtClean="0"/>
            <a:t>Infraestructura </a:t>
          </a:r>
          <a:r>
            <a:rPr lang="es-EC" sz="1600" dirty="0" smtClean="0"/>
            <a:t>Adquisición de maquinarias de mejor tecnología y la adecuación de instalaciones para la producción.</a:t>
          </a:r>
          <a:endParaRPr lang="es-EC" sz="1600" dirty="0"/>
        </a:p>
      </dgm:t>
    </dgm:pt>
    <dgm:pt modelId="{CA677C7E-8AC2-4217-9892-BDA92C28C08E}" type="parTrans" cxnId="{690565AB-9108-46B1-86EA-E4DCA33EC5BF}">
      <dgm:prSet/>
      <dgm:spPr/>
      <dgm:t>
        <a:bodyPr/>
        <a:lstStyle/>
        <a:p>
          <a:endParaRPr lang="es-EC"/>
        </a:p>
      </dgm:t>
    </dgm:pt>
    <dgm:pt modelId="{FB08849E-CF78-4CCB-9F46-72EEA00CA0D3}" type="sibTrans" cxnId="{690565AB-9108-46B1-86EA-E4DCA33EC5BF}">
      <dgm:prSet/>
      <dgm:spPr/>
      <dgm:t>
        <a:bodyPr/>
        <a:lstStyle/>
        <a:p>
          <a:endParaRPr lang="es-EC"/>
        </a:p>
      </dgm:t>
    </dgm:pt>
    <dgm:pt modelId="{04D2D9AB-1564-4FFE-831D-DD44825E1D6E}" type="pres">
      <dgm:prSet presAssocID="{9ED0B012-2F3B-4C2A-8169-FC910EDECA8E}" presName="compositeShape" presStyleCnt="0">
        <dgm:presLayoutVars>
          <dgm:chMax val="7"/>
          <dgm:dir/>
          <dgm:resizeHandles val="exact"/>
        </dgm:presLayoutVars>
      </dgm:prSet>
      <dgm:spPr/>
    </dgm:pt>
    <dgm:pt modelId="{FC07F9F4-D152-46C5-93DD-6FCC1BB61FB7}" type="pres">
      <dgm:prSet presAssocID="{31FD7364-0016-410B-B69A-DD29496929E0}" presName="circ1" presStyleLbl="vennNode1" presStyleIdx="0" presStyleCnt="6"/>
      <dgm:spPr>
        <a:solidFill>
          <a:srgbClr val="0070C0">
            <a:alpha val="50000"/>
          </a:srgbClr>
        </a:solidFill>
      </dgm:spPr>
      <dgm:t>
        <a:bodyPr/>
        <a:lstStyle/>
        <a:p>
          <a:endParaRPr lang="es-EC"/>
        </a:p>
      </dgm:t>
    </dgm:pt>
    <dgm:pt modelId="{88A2CCEF-EB6D-4504-A1A3-B7915E6CC493}" type="pres">
      <dgm:prSet presAssocID="{31FD7364-0016-410B-B69A-DD29496929E0}" presName="circ1Tx" presStyleLbl="revTx" presStyleIdx="0" presStyleCnt="0" custLinFactNeighborX="13359" custLinFactNeighborY="67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4EFF91-FB44-43A6-84F6-F197997BACC8}" type="pres">
      <dgm:prSet presAssocID="{8F29D20F-2A59-4112-B595-53CF26269129}" presName="circ2" presStyleLbl="vennNode1" presStyleIdx="1" presStyleCnt="6"/>
      <dgm:spPr>
        <a:solidFill>
          <a:srgbClr val="0070C0">
            <a:alpha val="50000"/>
          </a:srgbClr>
        </a:solidFill>
      </dgm:spPr>
      <dgm:t>
        <a:bodyPr/>
        <a:lstStyle/>
        <a:p>
          <a:endParaRPr lang="es-EC"/>
        </a:p>
      </dgm:t>
    </dgm:pt>
    <dgm:pt modelId="{67239B22-9E72-40E4-B27B-DAB058607A2E}" type="pres">
      <dgm:prSet presAssocID="{8F29D20F-2A59-4112-B595-53CF26269129}" presName="circ2Tx" presStyleLbl="revTx" presStyleIdx="0" presStyleCnt="0" custLinFactNeighborX="5671" custLinFactNeighborY="-164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12EE6-9D92-4AD6-9D62-890C1B26F217}" type="pres">
      <dgm:prSet presAssocID="{E7E5C4AD-542C-4495-AC80-93EC254F54A7}" presName="circ3" presStyleLbl="vennNode1" presStyleIdx="2" presStyleCnt="6"/>
      <dgm:spPr>
        <a:solidFill>
          <a:srgbClr val="0070C0">
            <a:alpha val="50000"/>
          </a:srgbClr>
        </a:solidFill>
      </dgm:spPr>
      <dgm:t>
        <a:bodyPr/>
        <a:lstStyle/>
        <a:p>
          <a:endParaRPr lang="es-EC"/>
        </a:p>
      </dgm:t>
    </dgm:pt>
    <dgm:pt modelId="{996CE94A-12B0-46E2-9DE8-11B0B36C6193}" type="pres">
      <dgm:prSet presAssocID="{E7E5C4AD-542C-4495-AC80-93EC254F54A7}" presName="circ3Tx" presStyleLbl="revTx" presStyleIdx="0" presStyleCnt="0" custLinFactNeighborX="7978" custLinFactNeighborY="-214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BF6F84-B08A-4B3B-BA9E-DD34F292951C}" type="pres">
      <dgm:prSet presAssocID="{9DC19889-A40F-4AB4-954E-05A1CABF6FB0}" presName="circ4" presStyleLbl="vennNode1" presStyleIdx="3" presStyleCnt="6"/>
      <dgm:spPr>
        <a:solidFill>
          <a:srgbClr val="0070C0">
            <a:alpha val="50000"/>
          </a:srgbClr>
        </a:solidFill>
      </dgm:spPr>
      <dgm:t>
        <a:bodyPr/>
        <a:lstStyle/>
        <a:p>
          <a:endParaRPr lang="es-EC"/>
        </a:p>
      </dgm:t>
    </dgm:pt>
    <dgm:pt modelId="{26D63E73-D617-4D96-B643-678153D82BCC}" type="pres">
      <dgm:prSet presAssocID="{9DC19889-A40F-4AB4-954E-05A1CABF6FB0}" presName="circ4Tx" presStyleLbl="revTx" presStyleIdx="0" presStyleCnt="0" custLinFactNeighborX="5309" custLinFactNeighborY="7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7FDEF1-C6E4-46E2-9DF6-27AE7DD687BC}" type="pres">
      <dgm:prSet presAssocID="{1250C9E6-C056-418E-B62A-51305C9D83AD}" presName="circ5" presStyleLbl="vennNode1" presStyleIdx="4" presStyleCnt="6"/>
      <dgm:spPr>
        <a:solidFill>
          <a:srgbClr val="0070C0">
            <a:alpha val="50000"/>
          </a:srgbClr>
        </a:solidFill>
      </dgm:spPr>
    </dgm:pt>
    <dgm:pt modelId="{C27F0EDA-9E65-42BB-9CC4-629CA08D8E15}" type="pres">
      <dgm:prSet presAssocID="{1250C9E6-C056-418E-B62A-51305C9D83AD}" presName="circ5Tx" presStyleLbl="revTx" presStyleIdx="0" presStyleCnt="0" custScaleX="124245" custLinFactNeighborX="-169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BB0F1-026B-4CAD-8739-12D749E7C6D0}" type="pres">
      <dgm:prSet presAssocID="{DA1A5981-CB93-40E5-B276-7A3EE2E01F58}" presName="circ6" presStyleLbl="vennNode1" presStyleIdx="5" presStyleCnt="6"/>
      <dgm:spPr>
        <a:solidFill>
          <a:srgbClr val="0070C0">
            <a:alpha val="50000"/>
          </a:srgbClr>
        </a:solidFill>
      </dgm:spPr>
    </dgm:pt>
    <dgm:pt modelId="{44F860D3-7344-4318-99C2-AC55F114D5C5}" type="pres">
      <dgm:prSet presAssocID="{DA1A5981-CB93-40E5-B276-7A3EE2E01F58}" presName="circ6Tx" presStyleLbl="revTx" presStyleIdx="0" presStyleCnt="0" custScaleX="144050" custScaleY="117363" custLinFactNeighborX="-3417" custLinFactNeighborY="-423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FFF09A-9230-45CE-AF40-B49D2F5F05F6}" type="presOf" srcId="{9DC19889-A40F-4AB4-954E-05A1CABF6FB0}" destId="{26D63E73-D617-4D96-B643-678153D82BCC}" srcOrd="0" destOrd="0" presId="urn:microsoft.com/office/officeart/2005/8/layout/venn1"/>
    <dgm:cxn modelId="{256ECCB5-DD3E-4384-90F0-F936C13B04E1}" type="presOf" srcId="{1250C9E6-C056-418E-B62A-51305C9D83AD}" destId="{C27F0EDA-9E65-42BB-9CC4-629CA08D8E15}" srcOrd="0" destOrd="0" presId="urn:microsoft.com/office/officeart/2005/8/layout/venn1"/>
    <dgm:cxn modelId="{690565AB-9108-46B1-86EA-E4DCA33EC5BF}" srcId="{9ED0B012-2F3B-4C2A-8169-FC910EDECA8E}" destId="{DA1A5981-CB93-40E5-B276-7A3EE2E01F58}" srcOrd="5" destOrd="0" parTransId="{CA677C7E-8AC2-4217-9892-BDA92C28C08E}" sibTransId="{FB08849E-CF78-4CCB-9F46-72EEA00CA0D3}"/>
    <dgm:cxn modelId="{9907B572-D447-4173-85A9-2DB1CDEA8EE5}" srcId="{9ED0B012-2F3B-4C2A-8169-FC910EDECA8E}" destId="{9DC19889-A40F-4AB4-954E-05A1CABF6FB0}" srcOrd="3" destOrd="0" parTransId="{9CFA75F2-F531-4BC7-AE54-B4E9A60885E7}" sibTransId="{D9523D21-8A9C-4390-B98B-C2C0C8667440}"/>
    <dgm:cxn modelId="{2D101E77-36B4-4415-8337-E0A4FEC17803}" srcId="{9ED0B012-2F3B-4C2A-8169-FC910EDECA8E}" destId="{1250C9E6-C056-418E-B62A-51305C9D83AD}" srcOrd="4" destOrd="0" parTransId="{EA0BE1ED-A8B5-46A4-B7F0-4C605C7A58E0}" sibTransId="{037FE047-7832-4B58-BC25-E47274D1CE19}"/>
    <dgm:cxn modelId="{C0E76717-1C0A-4434-B243-6B1AAFDF3E10}" type="presOf" srcId="{8F29D20F-2A59-4112-B595-53CF26269129}" destId="{67239B22-9E72-40E4-B27B-DAB058607A2E}" srcOrd="0" destOrd="0" presId="urn:microsoft.com/office/officeart/2005/8/layout/venn1"/>
    <dgm:cxn modelId="{D6DF2C9D-6A50-4FC1-B8CC-F49E1858FC6A}" type="presOf" srcId="{DA1A5981-CB93-40E5-B276-7A3EE2E01F58}" destId="{44F860D3-7344-4318-99C2-AC55F114D5C5}" srcOrd="0" destOrd="0" presId="urn:microsoft.com/office/officeart/2005/8/layout/venn1"/>
    <dgm:cxn modelId="{DBA8BE18-51AC-4D38-A885-F953D3351828}" type="presOf" srcId="{E7E5C4AD-542C-4495-AC80-93EC254F54A7}" destId="{996CE94A-12B0-46E2-9DE8-11B0B36C6193}" srcOrd="0" destOrd="0" presId="urn:microsoft.com/office/officeart/2005/8/layout/venn1"/>
    <dgm:cxn modelId="{94FB40D2-6E7B-422B-AFBE-8D83752F757E}" srcId="{9ED0B012-2F3B-4C2A-8169-FC910EDECA8E}" destId="{E7E5C4AD-542C-4495-AC80-93EC254F54A7}" srcOrd="2" destOrd="0" parTransId="{C27735B7-3784-4169-9A6B-18FC375F71DC}" sibTransId="{53DDF389-5F46-4880-AF63-B302247CC72A}"/>
    <dgm:cxn modelId="{8328D768-6BB8-4F4D-BF52-DE43E908863E}" srcId="{9ED0B012-2F3B-4C2A-8169-FC910EDECA8E}" destId="{31FD7364-0016-410B-B69A-DD29496929E0}" srcOrd="0" destOrd="0" parTransId="{7452119D-4315-4284-84C5-DAA47B0EA9A5}" sibTransId="{CA6A1DB9-7ACE-4ADA-A861-67D13F4E62DE}"/>
    <dgm:cxn modelId="{E1BFC98E-A960-48F5-8FAC-34DA5FE3348A}" type="presOf" srcId="{31FD7364-0016-410B-B69A-DD29496929E0}" destId="{88A2CCEF-EB6D-4504-A1A3-B7915E6CC493}" srcOrd="0" destOrd="0" presId="urn:microsoft.com/office/officeart/2005/8/layout/venn1"/>
    <dgm:cxn modelId="{BE651753-1DED-40DD-81E8-03CC6A4D74DE}" srcId="{9ED0B012-2F3B-4C2A-8169-FC910EDECA8E}" destId="{8F29D20F-2A59-4112-B595-53CF26269129}" srcOrd="1" destOrd="0" parTransId="{4CAD2F7A-DEE6-4454-AE59-1BDA5F4D896C}" sibTransId="{679942E1-DD93-4AFF-A17D-5E5EB419AD86}"/>
    <dgm:cxn modelId="{56F34875-4616-45F9-A028-10A00911501D}" type="presOf" srcId="{9ED0B012-2F3B-4C2A-8169-FC910EDECA8E}" destId="{04D2D9AB-1564-4FFE-831D-DD44825E1D6E}" srcOrd="0" destOrd="0" presId="urn:microsoft.com/office/officeart/2005/8/layout/venn1"/>
    <dgm:cxn modelId="{E626BB75-C37A-4937-B9CE-28C8ADAEDCF0}" type="presParOf" srcId="{04D2D9AB-1564-4FFE-831D-DD44825E1D6E}" destId="{FC07F9F4-D152-46C5-93DD-6FCC1BB61FB7}" srcOrd="0" destOrd="0" presId="urn:microsoft.com/office/officeart/2005/8/layout/venn1"/>
    <dgm:cxn modelId="{366BAE7B-DE4C-461B-8505-9BB632BEDF85}" type="presParOf" srcId="{04D2D9AB-1564-4FFE-831D-DD44825E1D6E}" destId="{88A2CCEF-EB6D-4504-A1A3-B7915E6CC493}" srcOrd="1" destOrd="0" presId="urn:microsoft.com/office/officeart/2005/8/layout/venn1"/>
    <dgm:cxn modelId="{FC0C5068-3211-41B4-A55F-B27F9E22E888}" type="presParOf" srcId="{04D2D9AB-1564-4FFE-831D-DD44825E1D6E}" destId="{D34EFF91-FB44-43A6-84F6-F197997BACC8}" srcOrd="2" destOrd="0" presId="urn:microsoft.com/office/officeart/2005/8/layout/venn1"/>
    <dgm:cxn modelId="{0768B59C-F9FC-405B-887B-F5E3E98A1BAF}" type="presParOf" srcId="{04D2D9AB-1564-4FFE-831D-DD44825E1D6E}" destId="{67239B22-9E72-40E4-B27B-DAB058607A2E}" srcOrd="3" destOrd="0" presId="urn:microsoft.com/office/officeart/2005/8/layout/venn1"/>
    <dgm:cxn modelId="{05004A8E-646B-4F74-B791-F583D626C8E5}" type="presParOf" srcId="{04D2D9AB-1564-4FFE-831D-DD44825E1D6E}" destId="{DF812EE6-9D92-4AD6-9D62-890C1B26F217}" srcOrd="4" destOrd="0" presId="urn:microsoft.com/office/officeart/2005/8/layout/venn1"/>
    <dgm:cxn modelId="{77A66D9B-1ED3-4D50-B341-254E35DD8497}" type="presParOf" srcId="{04D2D9AB-1564-4FFE-831D-DD44825E1D6E}" destId="{996CE94A-12B0-46E2-9DE8-11B0B36C6193}" srcOrd="5" destOrd="0" presId="urn:microsoft.com/office/officeart/2005/8/layout/venn1"/>
    <dgm:cxn modelId="{485548F2-4784-4762-8231-D67F475D44E7}" type="presParOf" srcId="{04D2D9AB-1564-4FFE-831D-DD44825E1D6E}" destId="{DABF6F84-B08A-4B3B-BA9E-DD34F292951C}" srcOrd="6" destOrd="0" presId="urn:microsoft.com/office/officeart/2005/8/layout/venn1"/>
    <dgm:cxn modelId="{A51EC603-C546-448B-8F58-24548C7D707F}" type="presParOf" srcId="{04D2D9AB-1564-4FFE-831D-DD44825E1D6E}" destId="{26D63E73-D617-4D96-B643-678153D82BCC}" srcOrd="7" destOrd="0" presId="urn:microsoft.com/office/officeart/2005/8/layout/venn1"/>
    <dgm:cxn modelId="{FE8D08F1-DFD4-448A-B48A-047CF530B3B7}" type="presParOf" srcId="{04D2D9AB-1564-4FFE-831D-DD44825E1D6E}" destId="{E97FDEF1-C6E4-46E2-9DF6-27AE7DD687BC}" srcOrd="8" destOrd="0" presId="urn:microsoft.com/office/officeart/2005/8/layout/venn1"/>
    <dgm:cxn modelId="{AC292821-A8D7-4243-8292-BB3426012708}" type="presParOf" srcId="{04D2D9AB-1564-4FFE-831D-DD44825E1D6E}" destId="{C27F0EDA-9E65-42BB-9CC4-629CA08D8E15}" srcOrd="9" destOrd="0" presId="urn:microsoft.com/office/officeart/2005/8/layout/venn1"/>
    <dgm:cxn modelId="{B26260F0-8DAD-471D-99FB-B6A2430B0569}" type="presParOf" srcId="{04D2D9AB-1564-4FFE-831D-DD44825E1D6E}" destId="{DF8BB0F1-026B-4CAD-8739-12D749E7C6D0}" srcOrd="10" destOrd="0" presId="urn:microsoft.com/office/officeart/2005/8/layout/venn1"/>
    <dgm:cxn modelId="{9E3D3BD4-338E-49BF-AE0D-685BA2104495}" type="presParOf" srcId="{04D2D9AB-1564-4FFE-831D-DD44825E1D6E}" destId="{44F860D3-7344-4318-99C2-AC55F114D5C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EF7726-53D4-4F50-91D6-12686A25DFB8}" type="doc">
      <dgm:prSet loTypeId="urn:microsoft.com/office/officeart/2005/8/layout/h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0C5EAA51-F189-4E59-8D0B-84A29625E1DC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Conclusiones</a:t>
          </a:r>
          <a:endParaRPr lang="es-EC" dirty="0"/>
        </a:p>
      </dgm:t>
    </dgm:pt>
    <dgm:pt modelId="{9D8C63B7-A4FC-47F0-9440-DA49892C5091}" type="parTrans" cxnId="{CCC6321A-4BBB-457D-AFD2-B0C1CA69DDC4}">
      <dgm:prSet/>
      <dgm:spPr/>
      <dgm:t>
        <a:bodyPr/>
        <a:lstStyle/>
        <a:p>
          <a:endParaRPr lang="es-EC"/>
        </a:p>
      </dgm:t>
    </dgm:pt>
    <dgm:pt modelId="{8C42B1B1-95A6-4469-BBA2-F01E5ABAF02E}" type="sibTrans" cxnId="{CCC6321A-4BBB-457D-AFD2-B0C1CA69DDC4}">
      <dgm:prSet/>
      <dgm:spPr/>
      <dgm:t>
        <a:bodyPr/>
        <a:lstStyle/>
        <a:p>
          <a:endParaRPr lang="es-EC"/>
        </a:p>
      </dgm:t>
    </dgm:pt>
    <dgm:pt modelId="{C5601F6C-0EBB-449A-9066-97F5AF14CF90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100" dirty="0" smtClean="0"/>
            <a:t>Mercado altamente concentrado en las ciudades de Quito y Guayaquil, y la intensidad competitiva es menor en sectores como Ibarra y Atuntaqui.</a:t>
          </a:r>
          <a:endParaRPr lang="es-EC" sz="1100" dirty="0"/>
        </a:p>
      </dgm:t>
    </dgm:pt>
    <dgm:pt modelId="{EACD998E-30F6-4322-A916-1C9C8E551B1E}" type="parTrans" cxnId="{92DD38F3-600A-4F71-AD99-71C596AA0383}">
      <dgm:prSet/>
      <dgm:spPr/>
      <dgm:t>
        <a:bodyPr/>
        <a:lstStyle/>
        <a:p>
          <a:endParaRPr lang="es-EC"/>
        </a:p>
      </dgm:t>
    </dgm:pt>
    <dgm:pt modelId="{104FD2A6-BE2F-4216-BDEC-DE89B63BDA4A}" type="sibTrans" cxnId="{92DD38F3-600A-4F71-AD99-71C596AA0383}">
      <dgm:prSet/>
      <dgm:spPr/>
      <dgm:t>
        <a:bodyPr/>
        <a:lstStyle/>
        <a:p>
          <a:endParaRPr lang="es-EC"/>
        </a:p>
      </dgm:t>
    </dgm:pt>
    <dgm:pt modelId="{1BFA62DF-6ACB-4B53-A43B-4CD9BDDBFB6E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200" dirty="0" smtClean="0"/>
            <a:t>Mercado potencial para la oferta de servicios de diseño e impresión tanto offset como digital.</a:t>
          </a:r>
        </a:p>
      </dgm:t>
    </dgm:pt>
    <dgm:pt modelId="{2D560369-00E2-42B2-A9A8-C286F95762DB}" type="parTrans" cxnId="{4F481CF4-AD1F-4D50-968C-F29ACE2AEDB2}">
      <dgm:prSet/>
      <dgm:spPr/>
      <dgm:t>
        <a:bodyPr/>
        <a:lstStyle/>
        <a:p>
          <a:endParaRPr lang="es-EC"/>
        </a:p>
      </dgm:t>
    </dgm:pt>
    <dgm:pt modelId="{0040720D-945B-41AE-A282-C49812E3D49A}" type="sibTrans" cxnId="{4F481CF4-AD1F-4D50-968C-F29ACE2AEDB2}">
      <dgm:prSet/>
      <dgm:spPr/>
      <dgm:t>
        <a:bodyPr/>
        <a:lstStyle/>
        <a:p>
          <a:endParaRPr lang="es-EC"/>
        </a:p>
      </dgm:t>
    </dgm:pt>
    <dgm:pt modelId="{C2E23FCF-541A-4811-BE5F-16DCF56DD859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850" dirty="0" smtClean="0"/>
            <a:t>. </a:t>
          </a:r>
          <a:r>
            <a:rPr lang="es-EC" sz="1100" dirty="0" smtClean="0"/>
            <a:t>Las exigencias y diversidad de trabajo que implica un negocio de diseño, se satisface con un equipo.</a:t>
          </a:r>
        </a:p>
      </dgm:t>
    </dgm:pt>
    <dgm:pt modelId="{8F51BFB1-FFF2-4A98-ADC7-89CDF83698DD}" type="parTrans" cxnId="{523D6C94-0340-48D9-912E-550A56021C33}">
      <dgm:prSet/>
      <dgm:spPr/>
      <dgm:t>
        <a:bodyPr/>
        <a:lstStyle/>
        <a:p>
          <a:endParaRPr lang="es-EC"/>
        </a:p>
      </dgm:t>
    </dgm:pt>
    <dgm:pt modelId="{27BAE6FE-F76E-4E30-8418-B1AC08DFE680}" type="sibTrans" cxnId="{523D6C94-0340-48D9-912E-550A56021C33}">
      <dgm:prSet/>
      <dgm:spPr/>
      <dgm:t>
        <a:bodyPr/>
        <a:lstStyle/>
        <a:p>
          <a:endParaRPr lang="es-EC"/>
        </a:p>
      </dgm:t>
    </dgm:pt>
    <dgm:pt modelId="{36D6A3CF-7255-4D23-8F3D-A36D4B595CCC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100" dirty="0" smtClean="0"/>
            <a:t>La estrategia corporativa a implementarse es el enfoque en el liderazgo en costos</a:t>
          </a:r>
        </a:p>
      </dgm:t>
    </dgm:pt>
    <dgm:pt modelId="{CFA51B9B-9749-4C44-BA71-C52D6A7610BD}" type="parTrans" cxnId="{D1CBBED8-7DA5-4603-B6AF-BBF2709DFEA2}">
      <dgm:prSet/>
      <dgm:spPr/>
      <dgm:t>
        <a:bodyPr/>
        <a:lstStyle/>
        <a:p>
          <a:endParaRPr lang="es-EC"/>
        </a:p>
      </dgm:t>
    </dgm:pt>
    <dgm:pt modelId="{54AB3442-2FF8-49EF-9686-859DB000CA10}" type="sibTrans" cxnId="{D1CBBED8-7DA5-4603-B6AF-BBF2709DFEA2}">
      <dgm:prSet/>
      <dgm:spPr/>
      <dgm:t>
        <a:bodyPr/>
        <a:lstStyle/>
        <a:p>
          <a:endParaRPr lang="es-EC"/>
        </a:p>
      </dgm:t>
    </dgm:pt>
    <dgm:pt modelId="{C7A5B35E-CA5D-4CE9-86B6-29145D0B3B0C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850" dirty="0" smtClean="0"/>
            <a:t>La introducción de la marca se realizará a partir de medios de comunicación y esfuerzo de ventas directas en especial en el mercado empresarial, esto permite una cobertura del 6,86%</a:t>
          </a:r>
        </a:p>
      </dgm:t>
    </dgm:pt>
    <dgm:pt modelId="{6A6DE096-C4A4-4CB4-AA8F-FC7EEE6BA9F9}" type="parTrans" cxnId="{BD9AB63F-09D2-4866-AAF1-822BEDED0260}">
      <dgm:prSet/>
      <dgm:spPr/>
      <dgm:t>
        <a:bodyPr/>
        <a:lstStyle/>
        <a:p>
          <a:endParaRPr lang="es-EC"/>
        </a:p>
      </dgm:t>
    </dgm:pt>
    <dgm:pt modelId="{082E5942-5323-4865-BAAD-F95BB67A1641}" type="sibTrans" cxnId="{BD9AB63F-09D2-4866-AAF1-822BEDED0260}">
      <dgm:prSet/>
      <dgm:spPr/>
      <dgm:t>
        <a:bodyPr/>
        <a:lstStyle/>
        <a:p>
          <a:endParaRPr lang="es-EC"/>
        </a:p>
      </dgm:t>
    </dgm:pt>
    <dgm:pt modelId="{B657ACB0-1864-46CD-B4C7-67F761E7F839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850" dirty="0" smtClean="0"/>
            <a:t>Los esfuerzos para fortalecer la imagen de la marca se  concentrarán en la radio, impresos e internet </a:t>
          </a:r>
        </a:p>
      </dgm:t>
    </dgm:pt>
    <dgm:pt modelId="{9A2381EA-7CAB-4BA1-919F-533EDC4541B7}" type="parTrans" cxnId="{ECCF9A31-D51A-41E7-A55F-BF5C1789231C}">
      <dgm:prSet/>
      <dgm:spPr/>
      <dgm:t>
        <a:bodyPr/>
        <a:lstStyle/>
        <a:p>
          <a:endParaRPr lang="es-EC"/>
        </a:p>
      </dgm:t>
    </dgm:pt>
    <dgm:pt modelId="{8593411B-B0DF-40E8-9294-946BAF7B0910}" type="sibTrans" cxnId="{ECCF9A31-D51A-41E7-A55F-BF5C1789231C}">
      <dgm:prSet/>
      <dgm:spPr/>
      <dgm:t>
        <a:bodyPr/>
        <a:lstStyle/>
        <a:p>
          <a:endParaRPr lang="es-EC"/>
        </a:p>
      </dgm:t>
    </dgm:pt>
    <dgm:pt modelId="{7C46EF50-2ACD-4978-B40F-3175AD264182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850" dirty="0" smtClean="0"/>
            <a:t>La escala estratégica y el ciclo de vida del negocio definen las estrategias de marketing. </a:t>
          </a:r>
        </a:p>
        <a:p>
          <a:r>
            <a:rPr lang="es-EC" sz="850" dirty="0" smtClean="0"/>
            <a:t>La estrategia de diversificación como proceso estratégico hace que el negocio reoriente en el futuro y se afiance en la estrategia de liderazgo en costos .</a:t>
          </a:r>
        </a:p>
      </dgm:t>
    </dgm:pt>
    <dgm:pt modelId="{5DD47D14-8819-40C2-A4F1-305320459883}" type="parTrans" cxnId="{6F8060AD-1B04-4D70-AA75-40F922B924BE}">
      <dgm:prSet/>
      <dgm:spPr/>
      <dgm:t>
        <a:bodyPr/>
        <a:lstStyle/>
        <a:p>
          <a:endParaRPr lang="es-EC"/>
        </a:p>
      </dgm:t>
    </dgm:pt>
    <dgm:pt modelId="{24433044-5F18-4E7D-A01A-F028A659DEF1}" type="sibTrans" cxnId="{6F8060AD-1B04-4D70-AA75-40F922B924BE}">
      <dgm:prSet/>
      <dgm:spPr/>
      <dgm:t>
        <a:bodyPr/>
        <a:lstStyle/>
        <a:p>
          <a:endParaRPr lang="es-EC"/>
        </a:p>
      </dgm:t>
    </dgm:pt>
    <dgm:pt modelId="{EBE037F2-6D58-4A3D-816D-379498B81651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850" dirty="0" smtClean="0"/>
            <a:t>La propuesta con financiamiento, es factible </a:t>
          </a:r>
        </a:p>
        <a:p>
          <a:r>
            <a:rPr lang="es-EC" sz="850" dirty="0" smtClean="0"/>
            <a:t>Un valor actual neto de $ 29.038,86 a cinco años, una tasa de retorno del 28,94% y una relación beneficio costo de $ 0,48.</a:t>
          </a:r>
        </a:p>
        <a:p>
          <a:r>
            <a:rPr lang="es-EC" sz="850" dirty="0" smtClean="0"/>
            <a:t>Beneficios para los accionistas </a:t>
          </a:r>
        </a:p>
      </dgm:t>
    </dgm:pt>
    <dgm:pt modelId="{5470EBC1-0C24-48BF-8D26-3DFCD153CFEC}" type="parTrans" cxnId="{0715903B-3772-4F9D-8912-481FB3E362F6}">
      <dgm:prSet/>
      <dgm:spPr/>
      <dgm:t>
        <a:bodyPr/>
        <a:lstStyle/>
        <a:p>
          <a:endParaRPr lang="es-EC"/>
        </a:p>
      </dgm:t>
    </dgm:pt>
    <dgm:pt modelId="{6E77575E-7937-4C21-927A-266C54A16F1F}" type="sibTrans" cxnId="{0715903B-3772-4F9D-8912-481FB3E362F6}">
      <dgm:prSet/>
      <dgm:spPr/>
      <dgm:t>
        <a:bodyPr/>
        <a:lstStyle/>
        <a:p>
          <a:endParaRPr lang="es-EC"/>
        </a:p>
      </dgm:t>
    </dgm:pt>
    <dgm:pt modelId="{C1C18819-F40B-4CDF-8C33-BD3279EAF768}" type="pres">
      <dgm:prSet presAssocID="{E5EF7726-53D4-4F50-91D6-12686A25DFB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19A520-512E-444F-B4E2-FC33A505A7FA}" type="pres">
      <dgm:prSet presAssocID="{0C5EAA51-F189-4E59-8D0B-84A29625E1DC}" presName="roof" presStyleLbl="dkBgShp" presStyleIdx="0" presStyleCnt="2" custScaleY="68889"/>
      <dgm:spPr/>
      <dgm:t>
        <a:bodyPr/>
        <a:lstStyle/>
        <a:p>
          <a:endParaRPr lang="es-EC"/>
        </a:p>
      </dgm:t>
    </dgm:pt>
    <dgm:pt modelId="{77156093-6D33-4F55-B971-03A2192F3B86}" type="pres">
      <dgm:prSet presAssocID="{0C5EAA51-F189-4E59-8D0B-84A29625E1DC}" presName="pillars" presStyleCnt="0"/>
      <dgm:spPr/>
    </dgm:pt>
    <dgm:pt modelId="{6FD89C41-B3ED-4A21-810F-D18F57096B50}" type="pres">
      <dgm:prSet presAssocID="{0C5EAA51-F189-4E59-8D0B-84A29625E1DC}" presName="pillar1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D675C0-FC57-4C73-8502-4E3EB3CB8425}" type="pres">
      <dgm:prSet presAssocID="{1BFA62DF-6ACB-4B53-A43B-4CD9BDDBFB6E}" presName="pillar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45AAF-102B-418A-8285-CA1F61080890}" type="pres">
      <dgm:prSet presAssocID="{C2E23FCF-541A-4811-BE5F-16DCF56DD859}" presName="pillar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97B9A3-10D3-4AAA-93F0-C9D8AE8CFB85}" type="pres">
      <dgm:prSet presAssocID="{36D6A3CF-7255-4D23-8F3D-A36D4B595CCC}" presName="pillar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AAF607-681F-4650-ACFD-334D68EA8357}" type="pres">
      <dgm:prSet presAssocID="{C7A5B35E-CA5D-4CE9-86B6-29145D0B3B0C}" presName="pillar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628625-B776-43C0-819A-7F9640620EDE}" type="pres">
      <dgm:prSet presAssocID="{B657ACB0-1864-46CD-B4C7-67F761E7F839}" presName="pillar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B4C685-7048-4C0F-A2FB-F4150F475262}" type="pres">
      <dgm:prSet presAssocID="{7C46EF50-2ACD-4978-B40F-3175AD264182}" presName="pillar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DC60CC-402B-4BB3-A49B-E496D484C054}" type="pres">
      <dgm:prSet presAssocID="{EBE037F2-6D58-4A3D-816D-379498B81651}" presName="pillar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D44B2B-41EF-434A-97C2-F3D9766B1837}" type="pres">
      <dgm:prSet presAssocID="{0C5EAA51-F189-4E59-8D0B-84A29625E1DC}" presName="base" presStyleLbl="dkBgShp" presStyleIdx="1" presStyleCnt="2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</dgm:ptLst>
  <dgm:cxnLst>
    <dgm:cxn modelId="{BD9AB63F-09D2-4866-AAF1-822BEDED0260}" srcId="{0C5EAA51-F189-4E59-8D0B-84A29625E1DC}" destId="{C7A5B35E-CA5D-4CE9-86B6-29145D0B3B0C}" srcOrd="4" destOrd="0" parTransId="{6A6DE096-C4A4-4CB4-AA8F-FC7EEE6BA9F9}" sibTransId="{082E5942-5323-4865-BAAD-F95BB67A1641}"/>
    <dgm:cxn modelId="{ECCF9A31-D51A-41E7-A55F-BF5C1789231C}" srcId="{0C5EAA51-F189-4E59-8D0B-84A29625E1DC}" destId="{B657ACB0-1864-46CD-B4C7-67F761E7F839}" srcOrd="5" destOrd="0" parTransId="{9A2381EA-7CAB-4BA1-919F-533EDC4541B7}" sibTransId="{8593411B-B0DF-40E8-9294-946BAF7B0910}"/>
    <dgm:cxn modelId="{3FA3DF19-5AEF-44A0-9F62-B78B9EFA4FEE}" type="presOf" srcId="{7C46EF50-2ACD-4978-B40F-3175AD264182}" destId="{B6B4C685-7048-4C0F-A2FB-F4150F475262}" srcOrd="0" destOrd="0" presId="urn:microsoft.com/office/officeart/2005/8/layout/hList3"/>
    <dgm:cxn modelId="{5C40B0F8-6F52-4B42-8E5C-3E3D7C4BB889}" type="presOf" srcId="{36D6A3CF-7255-4D23-8F3D-A36D4B595CCC}" destId="{D197B9A3-10D3-4AAA-93F0-C9D8AE8CFB85}" srcOrd="0" destOrd="0" presId="urn:microsoft.com/office/officeart/2005/8/layout/hList3"/>
    <dgm:cxn modelId="{00CE9700-7113-4197-9071-D17372E70E7D}" type="presOf" srcId="{C5601F6C-0EBB-449A-9066-97F5AF14CF90}" destId="{6FD89C41-B3ED-4A21-810F-D18F57096B50}" srcOrd="0" destOrd="0" presId="urn:microsoft.com/office/officeart/2005/8/layout/hList3"/>
    <dgm:cxn modelId="{4F481CF4-AD1F-4D50-968C-F29ACE2AEDB2}" srcId="{0C5EAA51-F189-4E59-8D0B-84A29625E1DC}" destId="{1BFA62DF-6ACB-4B53-A43B-4CD9BDDBFB6E}" srcOrd="1" destOrd="0" parTransId="{2D560369-00E2-42B2-A9A8-C286F95762DB}" sibTransId="{0040720D-945B-41AE-A282-C49812E3D49A}"/>
    <dgm:cxn modelId="{0B2D3BCD-6070-4994-A813-F2A5612C612E}" type="presOf" srcId="{C7A5B35E-CA5D-4CE9-86B6-29145D0B3B0C}" destId="{B1AAF607-681F-4650-ACFD-334D68EA8357}" srcOrd="0" destOrd="0" presId="urn:microsoft.com/office/officeart/2005/8/layout/hList3"/>
    <dgm:cxn modelId="{D1CBBED8-7DA5-4603-B6AF-BBF2709DFEA2}" srcId="{0C5EAA51-F189-4E59-8D0B-84A29625E1DC}" destId="{36D6A3CF-7255-4D23-8F3D-A36D4B595CCC}" srcOrd="3" destOrd="0" parTransId="{CFA51B9B-9749-4C44-BA71-C52D6A7610BD}" sibTransId="{54AB3442-2FF8-49EF-9686-859DB000CA10}"/>
    <dgm:cxn modelId="{0D00EF5C-E26D-423B-9F97-B20699890325}" type="presOf" srcId="{0C5EAA51-F189-4E59-8D0B-84A29625E1DC}" destId="{9C19A520-512E-444F-B4E2-FC33A505A7FA}" srcOrd="0" destOrd="0" presId="urn:microsoft.com/office/officeart/2005/8/layout/hList3"/>
    <dgm:cxn modelId="{8FE805F3-5BDE-4ECD-A9DA-9E47BFB0D0C4}" type="presOf" srcId="{C2E23FCF-541A-4811-BE5F-16DCF56DD859}" destId="{C6E45AAF-102B-418A-8285-CA1F61080890}" srcOrd="0" destOrd="0" presId="urn:microsoft.com/office/officeart/2005/8/layout/hList3"/>
    <dgm:cxn modelId="{C3700933-67DE-41EC-A4F1-FDB708AC8629}" type="presOf" srcId="{1BFA62DF-6ACB-4B53-A43B-4CD9BDDBFB6E}" destId="{DFD675C0-FC57-4C73-8502-4E3EB3CB8425}" srcOrd="0" destOrd="0" presId="urn:microsoft.com/office/officeart/2005/8/layout/hList3"/>
    <dgm:cxn modelId="{0715903B-3772-4F9D-8912-481FB3E362F6}" srcId="{0C5EAA51-F189-4E59-8D0B-84A29625E1DC}" destId="{EBE037F2-6D58-4A3D-816D-379498B81651}" srcOrd="7" destOrd="0" parTransId="{5470EBC1-0C24-48BF-8D26-3DFCD153CFEC}" sibTransId="{6E77575E-7937-4C21-927A-266C54A16F1F}"/>
    <dgm:cxn modelId="{A05D9BBE-9150-452C-A537-D4CC60831CE1}" type="presOf" srcId="{B657ACB0-1864-46CD-B4C7-67F761E7F839}" destId="{6F628625-B776-43C0-819A-7F9640620EDE}" srcOrd="0" destOrd="0" presId="urn:microsoft.com/office/officeart/2005/8/layout/hList3"/>
    <dgm:cxn modelId="{92DD38F3-600A-4F71-AD99-71C596AA0383}" srcId="{0C5EAA51-F189-4E59-8D0B-84A29625E1DC}" destId="{C5601F6C-0EBB-449A-9066-97F5AF14CF90}" srcOrd="0" destOrd="0" parTransId="{EACD998E-30F6-4322-A916-1C9C8E551B1E}" sibTransId="{104FD2A6-BE2F-4216-BDEC-DE89B63BDA4A}"/>
    <dgm:cxn modelId="{CCC6321A-4BBB-457D-AFD2-B0C1CA69DDC4}" srcId="{E5EF7726-53D4-4F50-91D6-12686A25DFB8}" destId="{0C5EAA51-F189-4E59-8D0B-84A29625E1DC}" srcOrd="0" destOrd="0" parTransId="{9D8C63B7-A4FC-47F0-9440-DA49892C5091}" sibTransId="{8C42B1B1-95A6-4469-BBA2-F01E5ABAF02E}"/>
    <dgm:cxn modelId="{523D6C94-0340-48D9-912E-550A56021C33}" srcId="{0C5EAA51-F189-4E59-8D0B-84A29625E1DC}" destId="{C2E23FCF-541A-4811-BE5F-16DCF56DD859}" srcOrd="2" destOrd="0" parTransId="{8F51BFB1-FFF2-4A98-ADC7-89CDF83698DD}" sibTransId="{27BAE6FE-F76E-4E30-8418-B1AC08DFE680}"/>
    <dgm:cxn modelId="{6F8060AD-1B04-4D70-AA75-40F922B924BE}" srcId="{0C5EAA51-F189-4E59-8D0B-84A29625E1DC}" destId="{7C46EF50-2ACD-4978-B40F-3175AD264182}" srcOrd="6" destOrd="0" parTransId="{5DD47D14-8819-40C2-A4F1-305320459883}" sibTransId="{24433044-5F18-4E7D-A01A-F028A659DEF1}"/>
    <dgm:cxn modelId="{A7E061D6-0A9F-4D27-B0F9-AC82C6397746}" type="presOf" srcId="{EBE037F2-6D58-4A3D-816D-379498B81651}" destId="{76DC60CC-402B-4BB3-A49B-E496D484C054}" srcOrd="0" destOrd="0" presId="urn:microsoft.com/office/officeart/2005/8/layout/hList3"/>
    <dgm:cxn modelId="{BFCA2FE4-E903-4508-8F65-F907957DD913}" type="presOf" srcId="{E5EF7726-53D4-4F50-91D6-12686A25DFB8}" destId="{C1C18819-F40B-4CDF-8C33-BD3279EAF768}" srcOrd="0" destOrd="0" presId="urn:microsoft.com/office/officeart/2005/8/layout/hList3"/>
    <dgm:cxn modelId="{3B7D270C-8B02-416D-88EC-074120BE6F39}" type="presParOf" srcId="{C1C18819-F40B-4CDF-8C33-BD3279EAF768}" destId="{9C19A520-512E-444F-B4E2-FC33A505A7FA}" srcOrd="0" destOrd="0" presId="urn:microsoft.com/office/officeart/2005/8/layout/hList3"/>
    <dgm:cxn modelId="{D6901092-AAEE-4459-BF4C-AD3CFC5B1044}" type="presParOf" srcId="{C1C18819-F40B-4CDF-8C33-BD3279EAF768}" destId="{77156093-6D33-4F55-B971-03A2192F3B86}" srcOrd="1" destOrd="0" presId="urn:microsoft.com/office/officeart/2005/8/layout/hList3"/>
    <dgm:cxn modelId="{EA4C77C0-3E40-4CB1-8C71-98F1B52BCC59}" type="presParOf" srcId="{77156093-6D33-4F55-B971-03A2192F3B86}" destId="{6FD89C41-B3ED-4A21-810F-D18F57096B50}" srcOrd="0" destOrd="0" presId="urn:microsoft.com/office/officeart/2005/8/layout/hList3"/>
    <dgm:cxn modelId="{0E8F3AD0-E90C-40D7-9AB5-64523F3CE8E9}" type="presParOf" srcId="{77156093-6D33-4F55-B971-03A2192F3B86}" destId="{DFD675C0-FC57-4C73-8502-4E3EB3CB8425}" srcOrd="1" destOrd="0" presId="urn:microsoft.com/office/officeart/2005/8/layout/hList3"/>
    <dgm:cxn modelId="{62D0CBF6-1078-4480-8B9B-175CAE8EC4DC}" type="presParOf" srcId="{77156093-6D33-4F55-B971-03A2192F3B86}" destId="{C6E45AAF-102B-418A-8285-CA1F61080890}" srcOrd="2" destOrd="0" presId="urn:microsoft.com/office/officeart/2005/8/layout/hList3"/>
    <dgm:cxn modelId="{55E8C878-864C-463E-B1A0-539084B62FA4}" type="presParOf" srcId="{77156093-6D33-4F55-B971-03A2192F3B86}" destId="{D197B9A3-10D3-4AAA-93F0-C9D8AE8CFB85}" srcOrd="3" destOrd="0" presId="urn:microsoft.com/office/officeart/2005/8/layout/hList3"/>
    <dgm:cxn modelId="{BD29745F-DB14-4655-8E50-DDB28FF042E7}" type="presParOf" srcId="{77156093-6D33-4F55-B971-03A2192F3B86}" destId="{B1AAF607-681F-4650-ACFD-334D68EA8357}" srcOrd="4" destOrd="0" presId="urn:microsoft.com/office/officeart/2005/8/layout/hList3"/>
    <dgm:cxn modelId="{39555BDA-D00E-4A8C-A243-A480B5DA8A85}" type="presParOf" srcId="{77156093-6D33-4F55-B971-03A2192F3B86}" destId="{6F628625-B776-43C0-819A-7F9640620EDE}" srcOrd="5" destOrd="0" presId="urn:microsoft.com/office/officeart/2005/8/layout/hList3"/>
    <dgm:cxn modelId="{B3C28BBB-8A85-433B-8217-60ABD3A8C2E4}" type="presParOf" srcId="{77156093-6D33-4F55-B971-03A2192F3B86}" destId="{B6B4C685-7048-4C0F-A2FB-F4150F475262}" srcOrd="6" destOrd="0" presId="urn:microsoft.com/office/officeart/2005/8/layout/hList3"/>
    <dgm:cxn modelId="{580DA37A-9A12-4E80-BC73-CFCA2BEB4E3E}" type="presParOf" srcId="{77156093-6D33-4F55-B971-03A2192F3B86}" destId="{76DC60CC-402B-4BB3-A49B-E496D484C054}" srcOrd="7" destOrd="0" presId="urn:microsoft.com/office/officeart/2005/8/layout/hList3"/>
    <dgm:cxn modelId="{DE2D6906-4669-43FC-B03B-E0DFFFC9275B}" type="presParOf" srcId="{C1C18819-F40B-4CDF-8C33-BD3279EAF768}" destId="{BED44B2B-41EF-434A-97C2-F3D9766B183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EF7726-53D4-4F50-91D6-12686A25DFB8}" type="doc">
      <dgm:prSet loTypeId="urn:microsoft.com/office/officeart/2005/8/layout/h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0C5EAA51-F189-4E59-8D0B-84A29625E1DC}">
      <dgm:prSet phldrT="[Texto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Recomendaciones</a:t>
          </a:r>
          <a:endParaRPr lang="es-EC" dirty="0"/>
        </a:p>
      </dgm:t>
    </dgm:pt>
    <dgm:pt modelId="{9D8C63B7-A4FC-47F0-9440-DA49892C5091}" type="parTrans" cxnId="{CCC6321A-4BBB-457D-AFD2-B0C1CA69DDC4}">
      <dgm:prSet/>
      <dgm:spPr/>
      <dgm:t>
        <a:bodyPr/>
        <a:lstStyle/>
        <a:p>
          <a:endParaRPr lang="es-EC"/>
        </a:p>
      </dgm:t>
    </dgm:pt>
    <dgm:pt modelId="{8C42B1B1-95A6-4469-BBA2-F01E5ABAF02E}" type="sibTrans" cxnId="{CCC6321A-4BBB-457D-AFD2-B0C1CA69DDC4}">
      <dgm:prSet/>
      <dgm:spPr/>
      <dgm:t>
        <a:bodyPr/>
        <a:lstStyle/>
        <a:p>
          <a:endParaRPr lang="es-EC"/>
        </a:p>
      </dgm:t>
    </dgm:pt>
    <dgm:pt modelId="{C5601F6C-0EBB-449A-9066-97F5AF14CF90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000" dirty="0" smtClean="0"/>
            <a:t>Implementar el Centro Integral de Diseño, bajo el esquema propuesto, teniendo en cuenta la cobertura de mercado del 6,86% planteada como meta de crecimiento de marketing, además dando cumplimiento al plan de producción.</a:t>
          </a:r>
          <a:endParaRPr lang="es-EC" sz="1000" dirty="0"/>
        </a:p>
      </dgm:t>
    </dgm:pt>
    <dgm:pt modelId="{104FD2A6-BE2F-4216-BDEC-DE89B63BDA4A}" type="sibTrans" cxnId="{92DD38F3-600A-4F71-AD99-71C596AA0383}">
      <dgm:prSet/>
      <dgm:spPr/>
      <dgm:t>
        <a:bodyPr/>
        <a:lstStyle/>
        <a:p>
          <a:endParaRPr lang="es-EC"/>
        </a:p>
      </dgm:t>
    </dgm:pt>
    <dgm:pt modelId="{EACD998E-30F6-4322-A916-1C9C8E551B1E}" type="parTrans" cxnId="{92DD38F3-600A-4F71-AD99-71C596AA0383}">
      <dgm:prSet/>
      <dgm:spPr/>
      <dgm:t>
        <a:bodyPr/>
        <a:lstStyle/>
        <a:p>
          <a:endParaRPr lang="es-EC"/>
        </a:p>
      </dgm:t>
    </dgm:pt>
    <dgm:pt modelId="{69A2F4A4-A2C5-439F-886E-128793A773BE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000" dirty="0" smtClean="0"/>
            <a:t>Implementar sistemas que complementen la atención al cliente con estadísticas de mercado (CRM),.</a:t>
          </a:r>
          <a:endParaRPr lang="es-EC" sz="1000" dirty="0"/>
        </a:p>
      </dgm:t>
    </dgm:pt>
    <dgm:pt modelId="{6211163B-317E-45A6-B1D0-A25B72AF47AA}" type="parTrans" cxnId="{C93BE4BC-F4B5-46EF-9F67-7AAE647E2826}">
      <dgm:prSet/>
      <dgm:spPr/>
      <dgm:t>
        <a:bodyPr/>
        <a:lstStyle/>
        <a:p>
          <a:endParaRPr lang="es-EC"/>
        </a:p>
      </dgm:t>
    </dgm:pt>
    <dgm:pt modelId="{F0817D7B-83FE-42BD-BCE1-FB61FCF7597F}" type="sibTrans" cxnId="{C93BE4BC-F4B5-46EF-9F67-7AAE647E2826}">
      <dgm:prSet/>
      <dgm:spPr/>
      <dgm:t>
        <a:bodyPr/>
        <a:lstStyle/>
        <a:p>
          <a:endParaRPr lang="es-EC"/>
        </a:p>
      </dgm:t>
    </dgm:pt>
    <dgm:pt modelId="{851A8253-7805-400A-A3A2-B988052B2F25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000" dirty="0" smtClean="0"/>
            <a:t>Introducir paulatinamente servicios complementarios como: planificación publicitaria y de marketing, conceptualización creativa y desarrollo de campañas para medios ATL y BTL.</a:t>
          </a:r>
          <a:endParaRPr lang="es-EC" sz="1000" dirty="0"/>
        </a:p>
      </dgm:t>
    </dgm:pt>
    <dgm:pt modelId="{0D70BB89-D9AA-4E11-9EAB-2E862FD40D8E}" type="parTrans" cxnId="{7FDDE594-9537-463D-B161-2230D11400BA}">
      <dgm:prSet/>
      <dgm:spPr/>
      <dgm:t>
        <a:bodyPr/>
        <a:lstStyle/>
        <a:p>
          <a:endParaRPr lang="es-EC"/>
        </a:p>
      </dgm:t>
    </dgm:pt>
    <dgm:pt modelId="{D9F847DE-63BD-4018-9E7E-4BDA64DE6DF1}" type="sibTrans" cxnId="{7FDDE594-9537-463D-B161-2230D11400BA}">
      <dgm:prSet/>
      <dgm:spPr/>
      <dgm:t>
        <a:bodyPr/>
        <a:lstStyle/>
        <a:p>
          <a:endParaRPr lang="es-EC"/>
        </a:p>
      </dgm:t>
    </dgm:pt>
    <dgm:pt modelId="{79EB29D7-F732-436B-83EC-D3E4A2FF26BF}">
      <dgm:prSet phldrT="[Texto]" custT="1"/>
      <dgm:spPr>
        <a:solidFill>
          <a:srgbClr val="CCECFF"/>
        </a:solidFill>
      </dgm:spPr>
      <dgm:t>
        <a:bodyPr/>
        <a:lstStyle/>
        <a:p>
          <a:r>
            <a:rPr lang="es-EC" sz="1000" dirty="0" smtClean="0"/>
            <a:t>Incentivar la asociatividad y creación de gremios de gráficos locales.</a:t>
          </a:r>
          <a:endParaRPr lang="es-EC" sz="1000" dirty="0"/>
        </a:p>
      </dgm:t>
    </dgm:pt>
    <dgm:pt modelId="{EA308F7C-EB44-4055-8E13-0675DDC6F5E3}" type="parTrans" cxnId="{FF06B22A-D620-4C6F-9454-BF18D8F61B0C}">
      <dgm:prSet/>
      <dgm:spPr/>
      <dgm:t>
        <a:bodyPr/>
        <a:lstStyle/>
        <a:p>
          <a:endParaRPr lang="es-EC"/>
        </a:p>
      </dgm:t>
    </dgm:pt>
    <dgm:pt modelId="{F628DA9A-F9BF-48F4-9EAC-683DF8C6349C}" type="sibTrans" cxnId="{FF06B22A-D620-4C6F-9454-BF18D8F61B0C}">
      <dgm:prSet/>
      <dgm:spPr/>
      <dgm:t>
        <a:bodyPr/>
        <a:lstStyle/>
        <a:p>
          <a:endParaRPr lang="es-EC"/>
        </a:p>
      </dgm:t>
    </dgm:pt>
    <dgm:pt modelId="{C1C18819-F40B-4CDF-8C33-BD3279EAF768}" type="pres">
      <dgm:prSet presAssocID="{E5EF7726-53D4-4F50-91D6-12686A25DFB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19A520-512E-444F-B4E2-FC33A505A7FA}" type="pres">
      <dgm:prSet presAssocID="{0C5EAA51-F189-4E59-8D0B-84A29625E1DC}" presName="roof" presStyleLbl="dkBgShp" presStyleIdx="0" presStyleCnt="2" custScaleY="68889" custLinFactNeighborX="-6306" custLinFactNeighborY="5556"/>
      <dgm:spPr/>
      <dgm:t>
        <a:bodyPr/>
        <a:lstStyle/>
        <a:p>
          <a:endParaRPr lang="es-EC"/>
        </a:p>
      </dgm:t>
    </dgm:pt>
    <dgm:pt modelId="{77156093-6D33-4F55-B971-03A2192F3B86}" type="pres">
      <dgm:prSet presAssocID="{0C5EAA51-F189-4E59-8D0B-84A29625E1DC}" presName="pillars" presStyleCnt="0"/>
      <dgm:spPr/>
    </dgm:pt>
    <dgm:pt modelId="{6FD89C41-B3ED-4A21-810F-D18F57096B50}" type="pres">
      <dgm:prSet presAssocID="{0C5EAA51-F189-4E59-8D0B-84A29625E1D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AF66FB-B98C-4EC6-ACF9-5716E1E9295E}" type="pres">
      <dgm:prSet presAssocID="{69A2F4A4-A2C5-439F-886E-128793A773BE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C1344F-643D-4173-9F96-8E5B6311C646}" type="pres">
      <dgm:prSet presAssocID="{851A8253-7805-400A-A3A2-B988052B2F25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FC06D8-8B2E-4F62-B714-003D87260FE8}" type="pres">
      <dgm:prSet presAssocID="{79EB29D7-F732-436B-83EC-D3E4A2FF26BF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D44B2B-41EF-434A-97C2-F3D9766B1837}" type="pres">
      <dgm:prSet presAssocID="{0C5EAA51-F189-4E59-8D0B-84A29625E1DC}" presName="base" presStyleLbl="dkBgShp" presStyleIdx="1" presStyleCnt="2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</dgm:ptLst>
  <dgm:cxnLst>
    <dgm:cxn modelId="{DD0BBDA9-F716-443F-985B-073778E4FC9A}" type="presOf" srcId="{C5601F6C-0EBB-449A-9066-97F5AF14CF90}" destId="{6FD89C41-B3ED-4A21-810F-D18F57096B50}" srcOrd="0" destOrd="0" presId="urn:microsoft.com/office/officeart/2005/8/layout/hList3"/>
    <dgm:cxn modelId="{262DE8DA-B201-4C9D-A916-ACABF6A4CEF0}" type="presOf" srcId="{851A8253-7805-400A-A3A2-B988052B2F25}" destId="{98C1344F-643D-4173-9F96-8E5B6311C646}" srcOrd="0" destOrd="0" presId="urn:microsoft.com/office/officeart/2005/8/layout/hList3"/>
    <dgm:cxn modelId="{D227271D-BECE-41AE-8379-A678AFA9AD39}" type="presOf" srcId="{79EB29D7-F732-436B-83EC-D3E4A2FF26BF}" destId="{F1FC06D8-8B2E-4F62-B714-003D87260FE8}" srcOrd="0" destOrd="0" presId="urn:microsoft.com/office/officeart/2005/8/layout/hList3"/>
    <dgm:cxn modelId="{92DD38F3-600A-4F71-AD99-71C596AA0383}" srcId="{0C5EAA51-F189-4E59-8D0B-84A29625E1DC}" destId="{C5601F6C-0EBB-449A-9066-97F5AF14CF90}" srcOrd="0" destOrd="0" parTransId="{EACD998E-30F6-4322-A916-1C9C8E551B1E}" sibTransId="{104FD2A6-BE2F-4216-BDEC-DE89B63BDA4A}"/>
    <dgm:cxn modelId="{00C718DE-F90B-4511-B903-2D4D5D0E412C}" type="presOf" srcId="{69A2F4A4-A2C5-439F-886E-128793A773BE}" destId="{B7AF66FB-B98C-4EC6-ACF9-5716E1E9295E}" srcOrd="0" destOrd="0" presId="urn:microsoft.com/office/officeart/2005/8/layout/hList3"/>
    <dgm:cxn modelId="{210142F4-D46D-48B6-B5E5-834A9E065262}" type="presOf" srcId="{E5EF7726-53D4-4F50-91D6-12686A25DFB8}" destId="{C1C18819-F40B-4CDF-8C33-BD3279EAF768}" srcOrd="0" destOrd="0" presId="urn:microsoft.com/office/officeart/2005/8/layout/hList3"/>
    <dgm:cxn modelId="{BBD9BD01-0D0C-4E13-94F2-64A73455A9F8}" type="presOf" srcId="{0C5EAA51-F189-4E59-8D0B-84A29625E1DC}" destId="{9C19A520-512E-444F-B4E2-FC33A505A7FA}" srcOrd="0" destOrd="0" presId="urn:microsoft.com/office/officeart/2005/8/layout/hList3"/>
    <dgm:cxn modelId="{7FDDE594-9537-463D-B161-2230D11400BA}" srcId="{0C5EAA51-F189-4E59-8D0B-84A29625E1DC}" destId="{851A8253-7805-400A-A3A2-B988052B2F25}" srcOrd="2" destOrd="0" parTransId="{0D70BB89-D9AA-4E11-9EAB-2E862FD40D8E}" sibTransId="{D9F847DE-63BD-4018-9E7E-4BDA64DE6DF1}"/>
    <dgm:cxn modelId="{CCC6321A-4BBB-457D-AFD2-B0C1CA69DDC4}" srcId="{E5EF7726-53D4-4F50-91D6-12686A25DFB8}" destId="{0C5EAA51-F189-4E59-8D0B-84A29625E1DC}" srcOrd="0" destOrd="0" parTransId="{9D8C63B7-A4FC-47F0-9440-DA49892C5091}" sibTransId="{8C42B1B1-95A6-4469-BBA2-F01E5ABAF02E}"/>
    <dgm:cxn modelId="{FF06B22A-D620-4C6F-9454-BF18D8F61B0C}" srcId="{0C5EAA51-F189-4E59-8D0B-84A29625E1DC}" destId="{79EB29D7-F732-436B-83EC-D3E4A2FF26BF}" srcOrd="3" destOrd="0" parTransId="{EA308F7C-EB44-4055-8E13-0675DDC6F5E3}" sibTransId="{F628DA9A-F9BF-48F4-9EAC-683DF8C6349C}"/>
    <dgm:cxn modelId="{C93BE4BC-F4B5-46EF-9F67-7AAE647E2826}" srcId="{0C5EAA51-F189-4E59-8D0B-84A29625E1DC}" destId="{69A2F4A4-A2C5-439F-886E-128793A773BE}" srcOrd="1" destOrd="0" parTransId="{6211163B-317E-45A6-B1D0-A25B72AF47AA}" sibTransId="{F0817D7B-83FE-42BD-BCE1-FB61FCF7597F}"/>
    <dgm:cxn modelId="{2134A4CA-EA94-415A-BD4B-4ECF8ACF931B}" type="presParOf" srcId="{C1C18819-F40B-4CDF-8C33-BD3279EAF768}" destId="{9C19A520-512E-444F-B4E2-FC33A505A7FA}" srcOrd="0" destOrd="0" presId="urn:microsoft.com/office/officeart/2005/8/layout/hList3"/>
    <dgm:cxn modelId="{F1CAC26B-8861-4FED-924E-A8D78537EC2E}" type="presParOf" srcId="{C1C18819-F40B-4CDF-8C33-BD3279EAF768}" destId="{77156093-6D33-4F55-B971-03A2192F3B86}" srcOrd="1" destOrd="0" presId="urn:microsoft.com/office/officeart/2005/8/layout/hList3"/>
    <dgm:cxn modelId="{5BBD0605-721A-48AE-93C5-E8B6D4390759}" type="presParOf" srcId="{77156093-6D33-4F55-B971-03A2192F3B86}" destId="{6FD89C41-B3ED-4A21-810F-D18F57096B50}" srcOrd="0" destOrd="0" presId="urn:microsoft.com/office/officeart/2005/8/layout/hList3"/>
    <dgm:cxn modelId="{3341003C-D31B-4C4E-B93E-FC9DEC37DF3A}" type="presParOf" srcId="{77156093-6D33-4F55-B971-03A2192F3B86}" destId="{B7AF66FB-B98C-4EC6-ACF9-5716E1E9295E}" srcOrd="1" destOrd="0" presId="urn:microsoft.com/office/officeart/2005/8/layout/hList3"/>
    <dgm:cxn modelId="{630A3DDA-1779-4F6F-9B1E-1C35085E7F66}" type="presParOf" srcId="{77156093-6D33-4F55-B971-03A2192F3B86}" destId="{98C1344F-643D-4173-9F96-8E5B6311C646}" srcOrd="2" destOrd="0" presId="urn:microsoft.com/office/officeart/2005/8/layout/hList3"/>
    <dgm:cxn modelId="{6F8ADC51-64DD-4992-B825-7A6E45485452}" type="presParOf" srcId="{77156093-6D33-4F55-B971-03A2192F3B86}" destId="{F1FC06D8-8B2E-4F62-B714-003D87260FE8}" srcOrd="3" destOrd="0" presId="urn:microsoft.com/office/officeart/2005/8/layout/hList3"/>
    <dgm:cxn modelId="{6D9FFBF7-6C99-4C0B-9EAF-505D1E94AAE7}" type="presParOf" srcId="{C1C18819-F40B-4CDF-8C33-BD3279EAF768}" destId="{BED44B2B-41EF-434A-97C2-F3D9766B183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42321-D539-4759-BB2A-4367CB632654}">
      <dsp:nvSpPr>
        <dsp:cNvPr id="0" name=""/>
        <dsp:cNvSpPr/>
      </dsp:nvSpPr>
      <dsp:spPr>
        <a:xfrm>
          <a:off x="2171041" y="3248056"/>
          <a:ext cx="2653494" cy="2653494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Asesoría en  Diseño Gráfico Publicitario</a:t>
          </a:r>
          <a:endParaRPr lang="en-US" sz="1600" kern="1200" dirty="0"/>
        </a:p>
      </dsp:txBody>
      <dsp:txXfrm>
        <a:off x="2704511" y="3869624"/>
        <a:ext cx="1586554" cy="1363951"/>
      </dsp:txXfrm>
    </dsp:sp>
    <dsp:sp modelId="{78A03CF7-BDB0-4D6A-A6E4-F8148A346716}">
      <dsp:nvSpPr>
        <dsp:cNvPr id="0" name=""/>
        <dsp:cNvSpPr/>
      </dsp:nvSpPr>
      <dsp:spPr>
        <a:xfrm>
          <a:off x="652624" y="2383967"/>
          <a:ext cx="1929814" cy="1929814"/>
        </a:xfrm>
        <a:prstGeom prst="gear6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Servicios de diseño , artes y campañas</a:t>
          </a:r>
          <a:endParaRPr lang="en-US" sz="1600" kern="1200" dirty="0"/>
        </a:p>
      </dsp:txBody>
      <dsp:txXfrm>
        <a:off x="1138460" y="2872740"/>
        <a:ext cx="958142" cy="952268"/>
      </dsp:txXfrm>
    </dsp:sp>
    <dsp:sp modelId="{52E8BD08-E36B-4E1B-BC60-EE7111CDBEFA}">
      <dsp:nvSpPr>
        <dsp:cNvPr id="0" name=""/>
        <dsp:cNvSpPr/>
      </dsp:nvSpPr>
      <dsp:spPr>
        <a:xfrm>
          <a:off x="2668867" y="2816015"/>
          <a:ext cx="3263798" cy="3263798"/>
        </a:xfrm>
        <a:prstGeom prst="circularArrow">
          <a:avLst>
            <a:gd name="adj1" fmla="val 4878"/>
            <a:gd name="adj2" fmla="val 312630"/>
            <a:gd name="adj3" fmla="val 3187608"/>
            <a:gd name="adj4" fmla="val 15161242"/>
            <a:gd name="adj5" fmla="val 569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D247D-E214-491C-BB06-5CCF15B307B0}">
      <dsp:nvSpPr>
        <dsp:cNvPr id="0" name=""/>
        <dsp:cNvSpPr/>
      </dsp:nvSpPr>
      <dsp:spPr>
        <a:xfrm>
          <a:off x="285423" y="1988599"/>
          <a:ext cx="2467750" cy="246775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26145-32F7-439C-A73F-3F00C0135C63}">
      <dsp:nvSpPr>
        <dsp:cNvPr id="0" name=""/>
        <dsp:cNvSpPr/>
      </dsp:nvSpPr>
      <dsp:spPr>
        <a:xfrm>
          <a:off x="22" y="390131"/>
          <a:ext cx="2153015" cy="861206"/>
        </a:xfrm>
        <a:prstGeom prst="rect">
          <a:avLst/>
        </a:prstGeom>
        <a:solidFill>
          <a:srgbClr val="4293B8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Planteamiento del problema</a:t>
          </a:r>
          <a:endParaRPr lang="en-US" sz="1700" kern="1200" dirty="0"/>
        </a:p>
      </dsp:txBody>
      <dsp:txXfrm>
        <a:off x="22" y="390131"/>
        <a:ext cx="2153015" cy="861206"/>
      </dsp:txXfrm>
    </dsp:sp>
    <dsp:sp modelId="{86FCDDB6-19D3-49F4-8101-157F0906E696}">
      <dsp:nvSpPr>
        <dsp:cNvPr id="0" name=""/>
        <dsp:cNvSpPr/>
      </dsp:nvSpPr>
      <dsp:spPr>
        <a:xfrm>
          <a:off x="22" y="1251337"/>
          <a:ext cx="2153015" cy="33008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i="1" kern="1200" dirty="0" smtClean="0"/>
            <a:t>¿Son las empresas y personas naturales de las ciudades de Ibarra y Atuntaqui un mercado atractivo para la creación de una empresa de diseño gráfico integral desde el punto de vista de la demanda, estructura competitiva y capacidad económica?</a:t>
          </a:r>
          <a:endParaRPr lang="en-US" sz="1600" kern="1200" dirty="0"/>
        </a:p>
      </dsp:txBody>
      <dsp:txXfrm>
        <a:off x="22" y="1251337"/>
        <a:ext cx="2153015" cy="3300862"/>
      </dsp:txXfrm>
    </dsp:sp>
    <dsp:sp modelId="{41AD069B-33D0-4989-A19B-79C20FF2CCDF}">
      <dsp:nvSpPr>
        <dsp:cNvPr id="0" name=""/>
        <dsp:cNvSpPr/>
      </dsp:nvSpPr>
      <dsp:spPr>
        <a:xfrm>
          <a:off x="2454460" y="390131"/>
          <a:ext cx="2153015" cy="86120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/>
            <a:t>Objetivo  </a:t>
          </a:r>
          <a:endParaRPr lang="en-US" sz="1700" b="1" kern="1200" dirty="0"/>
        </a:p>
      </dsp:txBody>
      <dsp:txXfrm>
        <a:off x="2454460" y="390131"/>
        <a:ext cx="2153015" cy="861206"/>
      </dsp:txXfrm>
    </dsp:sp>
    <dsp:sp modelId="{3CF88458-5CA4-4F2F-9C23-6F49AC2C6781}">
      <dsp:nvSpPr>
        <dsp:cNvPr id="0" name=""/>
        <dsp:cNvSpPr/>
      </dsp:nvSpPr>
      <dsp:spPr>
        <a:xfrm>
          <a:off x="2454460" y="1251337"/>
          <a:ext cx="2153015" cy="3300862"/>
        </a:xfrm>
        <a:prstGeom prst="rect">
          <a:avLst/>
        </a:prstGeom>
        <a:solidFill>
          <a:schemeClr val="accent2">
            <a:tint val="40000"/>
            <a:alpha val="90000"/>
            <a:hueOff val="5025819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19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Determinar la conveniencia desde el punto de vista de la demanda, estructura competitiva y capacidad económica de crear una empresa de diseño gráfico integral que dé servicio a las empresas y personas de las ciudades de Ibarra y Atuntaqui.</a:t>
          </a:r>
          <a:endParaRPr lang="en-US" sz="1600" kern="1200" dirty="0"/>
        </a:p>
      </dsp:txBody>
      <dsp:txXfrm>
        <a:off x="2454460" y="1251337"/>
        <a:ext cx="2153015" cy="3300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7682C-1792-4283-BA2C-286E2EE8B058}">
      <dsp:nvSpPr>
        <dsp:cNvPr id="0" name=""/>
        <dsp:cNvSpPr/>
      </dsp:nvSpPr>
      <dsp:spPr>
        <a:xfrm>
          <a:off x="849875" y="0"/>
          <a:ext cx="1973584" cy="118415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Exploratoria (cualitativa)</a:t>
          </a:r>
          <a:endParaRPr lang="es-ES" sz="2500" kern="1200" dirty="0"/>
        </a:p>
      </dsp:txBody>
      <dsp:txXfrm>
        <a:off x="849875" y="0"/>
        <a:ext cx="1973584" cy="1184150"/>
      </dsp:txXfrm>
    </dsp:sp>
    <dsp:sp modelId="{E42C57F1-6EEF-41A8-B82D-B6D503B175BD}">
      <dsp:nvSpPr>
        <dsp:cNvPr id="0" name=""/>
        <dsp:cNvSpPr/>
      </dsp:nvSpPr>
      <dsp:spPr>
        <a:xfrm>
          <a:off x="3101576" y="935"/>
          <a:ext cx="1973584" cy="1184150"/>
        </a:xfrm>
        <a:prstGeom prst="rect">
          <a:avLst/>
        </a:prstGeom>
        <a:solidFill>
          <a:schemeClr val="accent2">
            <a:shade val="80000"/>
            <a:hueOff val="-8968"/>
            <a:satOff val="-1006"/>
            <a:lumOff val="64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Descriptiva (cuantitativa)</a:t>
          </a:r>
          <a:endParaRPr lang="es-ES" sz="2500" kern="1200" dirty="0"/>
        </a:p>
      </dsp:txBody>
      <dsp:txXfrm>
        <a:off x="3101576" y="935"/>
        <a:ext cx="1973584" cy="1184150"/>
      </dsp:txXfrm>
    </dsp:sp>
    <dsp:sp modelId="{42B77519-8852-4F39-9033-37BA64FCA3F0}">
      <dsp:nvSpPr>
        <dsp:cNvPr id="0" name=""/>
        <dsp:cNvSpPr/>
      </dsp:nvSpPr>
      <dsp:spPr>
        <a:xfrm>
          <a:off x="930634" y="1382444"/>
          <a:ext cx="1973584" cy="1184150"/>
        </a:xfrm>
        <a:prstGeom prst="rect">
          <a:avLst/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Técnica: Entrevistas</a:t>
          </a:r>
          <a:endParaRPr lang="es-ES" sz="2500" kern="1200" dirty="0"/>
        </a:p>
      </dsp:txBody>
      <dsp:txXfrm>
        <a:off x="930634" y="1382444"/>
        <a:ext cx="1973584" cy="1184150"/>
      </dsp:txXfrm>
    </dsp:sp>
    <dsp:sp modelId="{43482993-A695-434E-9806-1EAF80F30012}">
      <dsp:nvSpPr>
        <dsp:cNvPr id="0" name=""/>
        <dsp:cNvSpPr/>
      </dsp:nvSpPr>
      <dsp:spPr>
        <a:xfrm>
          <a:off x="3101576" y="1382444"/>
          <a:ext cx="1973584" cy="1184150"/>
        </a:xfrm>
        <a:prstGeom prst="rect">
          <a:avLst/>
        </a:prstGeom>
        <a:solidFill>
          <a:schemeClr val="accent2">
            <a:shade val="80000"/>
            <a:hueOff val="-26904"/>
            <a:satOff val="-3018"/>
            <a:lumOff val="192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Técnica: Encuestas</a:t>
          </a:r>
          <a:endParaRPr lang="es-ES" sz="2500" kern="1200" dirty="0"/>
        </a:p>
      </dsp:txBody>
      <dsp:txXfrm>
        <a:off x="3101576" y="1382444"/>
        <a:ext cx="1973584" cy="1184150"/>
      </dsp:txXfrm>
    </dsp:sp>
    <dsp:sp modelId="{7B3EBB4A-6289-44E0-AE09-D0FFC72EAD88}">
      <dsp:nvSpPr>
        <dsp:cNvPr id="0" name=""/>
        <dsp:cNvSpPr/>
      </dsp:nvSpPr>
      <dsp:spPr>
        <a:xfrm>
          <a:off x="1632381" y="2763953"/>
          <a:ext cx="2741031" cy="1184150"/>
        </a:xfrm>
        <a:prstGeom prst="rect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Ibarra y Atuntaqui</a:t>
          </a:r>
          <a:endParaRPr lang="es-ES" sz="2500" kern="1200" dirty="0"/>
        </a:p>
      </dsp:txBody>
      <dsp:txXfrm>
        <a:off x="1632381" y="2763953"/>
        <a:ext cx="2741031" cy="1184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496D3-7868-4036-A8CB-6A428F27B5C7}">
      <dsp:nvSpPr>
        <dsp:cNvPr id="0" name=""/>
        <dsp:cNvSpPr/>
      </dsp:nvSpPr>
      <dsp:spPr>
        <a:xfrm>
          <a:off x="0" y="38175"/>
          <a:ext cx="8229600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 crecimiento del mercado tendencia hacia los servicios de diseño más no hacia los de impresión</a:t>
          </a:r>
          <a:endParaRPr lang="en-US" sz="1600" kern="1200" dirty="0"/>
        </a:p>
      </dsp:txBody>
      <dsp:txXfrm>
        <a:off x="22846" y="61021"/>
        <a:ext cx="8183908" cy="422308"/>
      </dsp:txXfrm>
    </dsp:sp>
    <dsp:sp modelId="{E906F089-024D-414D-BDEA-7847C85A5B03}">
      <dsp:nvSpPr>
        <dsp:cNvPr id="0" name=""/>
        <dsp:cNvSpPr/>
      </dsp:nvSpPr>
      <dsp:spPr>
        <a:xfrm>
          <a:off x="0" y="578175"/>
          <a:ext cx="8229600" cy="468000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Preferencia en la subcontratación de servicios de impresión, </a:t>
          </a:r>
          <a:endParaRPr lang="en-US" sz="1600" kern="1200" dirty="0"/>
        </a:p>
      </dsp:txBody>
      <dsp:txXfrm>
        <a:off x="22846" y="601021"/>
        <a:ext cx="8183908" cy="422308"/>
      </dsp:txXfrm>
    </dsp:sp>
    <dsp:sp modelId="{D4F368B6-309C-41CD-95DC-ABEE592C04FB}">
      <dsp:nvSpPr>
        <dsp:cNvPr id="0" name=""/>
        <dsp:cNvSpPr/>
      </dsp:nvSpPr>
      <dsp:spPr>
        <a:xfrm>
          <a:off x="0" y="1118175"/>
          <a:ext cx="8229600" cy="46800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Expansión en este sector se valora en función de asistir a mercados </a:t>
          </a:r>
          <a:endParaRPr lang="en-US" sz="1600" kern="1200" dirty="0"/>
        </a:p>
      </dsp:txBody>
      <dsp:txXfrm>
        <a:off x="22846" y="1141021"/>
        <a:ext cx="8183908" cy="422308"/>
      </dsp:txXfrm>
    </dsp:sp>
    <dsp:sp modelId="{87F6FBEE-D301-4A7F-A725-EB26654A6213}">
      <dsp:nvSpPr>
        <dsp:cNvPr id="0" name=""/>
        <dsp:cNvSpPr/>
      </dsp:nvSpPr>
      <dsp:spPr>
        <a:xfrm>
          <a:off x="0" y="1658175"/>
          <a:ext cx="8229600" cy="4680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rentabilidad que se obtiene por ofertar el servicio </a:t>
          </a:r>
          <a:endParaRPr lang="en-US" sz="1600" kern="1200" dirty="0"/>
        </a:p>
      </dsp:txBody>
      <dsp:txXfrm>
        <a:off x="22846" y="1681021"/>
        <a:ext cx="8183908" cy="422308"/>
      </dsp:txXfrm>
    </dsp:sp>
    <dsp:sp modelId="{AD482F3E-69E7-4EAF-89AC-9922AC391936}">
      <dsp:nvSpPr>
        <dsp:cNvPr id="0" name=""/>
        <dsp:cNvSpPr/>
      </dsp:nvSpPr>
      <dsp:spPr>
        <a:xfrm>
          <a:off x="0" y="2198175"/>
          <a:ext cx="8229600" cy="46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 servicio integral prioriza toda la concepción del diseño, pero no impresión</a:t>
          </a:r>
          <a:endParaRPr lang="en-US" sz="1600" kern="1200" dirty="0"/>
        </a:p>
      </dsp:txBody>
      <dsp:txXfrm>
        <a:off x="22846" y="2221021"/>
        <a:ext cx="8183908" cy="422308"/>
      </dsp:txXfrm>
    </dsp:sp>
    <dsp:sp modelId="{7026A260-F1B2-4A71-8B56-A04637CB0AAA}">
      <dsp:nvSpPr>
        <dsp:cNvPr id="0" name=""/>
        <dsp:cNvSpPr/>
      </dsp:nvSpPr>
      <dsp:spPr>
        <a:xfrm>
          <a:off x="0" y="2738175"/>
          <a:ext cx="8229600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Contratan con frecuencia instituciones públicas e instituciones educativas</a:t>
          </a:r>
          <a:endParaRPr lang="en-US" sz="1600" kern="1200" dirty="0"/>
        </a:p>
      </dsp:txBody>
      <dsp:txXfrm>
        <a:off x="22846" y="2761021"/>
        <a:ext cx="8183908" cy="422308"/>
      </dsp:txXfrm>
    </dsp:sp>
    <dsp:sp modelId="{E9B137D4-6C8D-4A1D-9E6D-4B2D4671111B}">
      <dsp:nvSpPr>
        <dsp:cNvPr id="0" name=""/>
        <dsp:cNvSpPr/>
      </dsp:nvSpPr>
      <dsp:spPr>
        <a:xfrm>
          <a:off x="0" y="3278175"/>
          <a:ext cx="8229600" cy="468000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Clientes demandan calidad, originalidad y puntualidad, </a:t>
          </a:r>
          <a:endParaRPr lang="en-US" sz="1600" kern="1200" dirty="0"/>
        </a:p>
      </dsp:txBody>
      <dsp:txXfrm>
        <a:off x="22846" y="3301021"/>
        <a:ext cx="8183908" cy="422308"/>
      </dsp:txXfrm>
    </dsp:sp>
    <dsp:sp modelId="{15CE76B9-FFA7-4EAD-B4DB-4F378A2AB7AA}">
      <dsp:nvSpPr>
        <dsp:cNvPr id="0" name=""/>
        <dsp:cNvSpPr/>
      </dsp:nvSpPr>
      <dsp:spPr>
        <a:xfrm>
          <a:off x="0" y="3818175"/>
          <a:ext cx="8229600" cy="468000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Ingresar al mercado por excelente comunicación  y los gustos del cliente</a:t>
          </a:r>
          <a:endParaRPr lang="en-US" sz="1600" kern="1200" dirty="0"/>
        </a:p>
      </dsp:txBody>
      <dsp:txXfrm>
        <a:off x="22846" y="3841021"/>
        <a:ext cx="8183908" cy="422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5EE49-30ED-4B2D-8EC3-23BE17B5A38E}">
      <dsp:nvSpPr>
        <dsp:cNvPr id="0" name=""/>
        <dsp:cNvSpPr/>
      </dsp:nvSpPr>
      <dsp:spPr>
        <a:xfrm>
          <a:off x="0" y="0"/>
          <a:ext cx="7427168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Variable: Ciudad</a:t>
          </a:r>
          <a:endParaRPr lang="es-EC" sz="1400" kern="1200" dirty="0"/>
        </a:p>
      </dsp:txBody>
      <dsp:txXfrm>
        <a:off x="21075" y="21075"/>
        <a:ext cx="7385018" cy="389580"/>
      </dsp:txXfrm>
    </dsp:sp>
    <dsp:sp modelId="{45F1FFB7-F8E3-42D7-A9DE-D4979FEAE92C}">
      <dsp:nvSpPr>
        <dsp:cNvPr id="0" name=""/>
        <dsp:cNvSpPr/>
      </dsp:nvSpPr>
      <dsp:spPr>
        <a:xfrm>
          <a:off x="0" y="561705"/>
          <a:ext cx="7427168" cy="431730"/>
        </a:xfrm>
        <a:prstGeom prst="round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Variable: Disposición para contratar los servicios de un nuevo centro integral</a:t>
          </a:r>
          <a:endParaRPr lang="es-EC" sz="1800" kern="1200" dirty="0"/>
        </a:p>
      </dsp:txBody>
      <dsp:txXfrm>
        <a:off x="21075" y="582780"/>
        <a:ext cx="7385018" cy="3895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7F9F4-D152-46C5-93DD-6FCC1BB61FB7}">
      <dsp:nvSpPr>
        <dsp:cNvPr id="0" name=""/>
        <dsp:cNvSpPr/>
      </dsp:nvSpPr>
      <dsp:spPr>
        <a:xfrm>
          <a:off x="2999579" y="1059787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A2CCEF-EB6D-4504-A1A3-B7915E6CC493}">
      <dsp:nvSpPr>
        <dsp:cNvPr id="0" name=""/>
        <dsp:cNvSpPr/>
      </dsp:nvSpPr>
      <dsp:spPr>
        <a:xfrm>
          <a:off x="3059193" y="65074"/>
          <a:ext cx="1774752" cy="9667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Precio </a:t>
          </a:r>
          <a:r>
            <a:rPr lang="es-EC" sz="1600" kern="1200" dirty="0" smtClean="0"/>
            <a:t>“Precio de penetración”.</a:t>
          </a:r>
          <a:endParaRPr lang="es-EC" sz="1600" kern="1200" dirty="0"/>
        </a:p>
      </dsp:txBody>
      <dsp:txXfrm>
        <a:off x="3059193" y="65074"/>
        <a:ext cx="1774752" cy="966791"/>
      </dsp:txXfrm>
    </dsp:sp>
    <dsp:sp modelId="{D34EFF91-FB44-43A6-84F6-F197997BACC8}">
      <dsp:nvSpPr>
        <dsp:cNvPr id="0" name=""/>
        <dsp:cNvSpPr/>
      </dsp:nvSpPr>
      <dsp:spPr>
        <a:xfrm>
          <a:off x="3460423" y="1325885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7239B22-9E72-40E4-B27B-DAB058607A2E}">
      <dsp:nvSpPr>
        <dsp:cNvPr id="0" name=""/>
        <dsp:cNvSpPr/>
      </dsp:nvSpPr>
      <dsp:spPr>
        <a:xfrm>
          <a:off x="5080906" y="746114"/>
          <a:ext cx="1681873" cy="10588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Plaza </a:t>
          </a:r>
          <a:r>
            <a:rPr lang="es-EC" sz="1600" kern="1200" dirty="0" smtClean="0"/>
            <a:t>Adecuaciones de la empresa y puesta a punto del servicio de turnos.</a:t>
          </a:r>
          <a:endParaRPr lang="es-EC" sz="1600" kern="1200" dirty="0"/>
        </a:p>
      </dsp:txBody>
      <dsp:txXfrm>
        <a:off x="5080906" y="746114"/>
        <a:ext cx="1681873" cy="1058866"/>
      </dsp:txXfrm>
    </dsp:sp>
    <dsp:sp modelId="{DF812EE6-9D92-4AD6-9D62-890C1B26F217}">
      <dsp:nvSpPr>
        <dsp:cNvPr id="0" name=""/>
        <dsp:cNvSpPr/>
      </dsp:nvSpPr>
      <dsp:spPr>
        <a:xfrm>
          <a:off x="3460423" y="1858080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6CE94A-12B0-46E2-9DE8-11B0B36C6193}">
      <dsp:nvSpPr>
        <dsp:cNvPr id="0" name=""/>
        <dsp:cNvSpPr/>
      </dsp:nvSpPr>
      <dsp:spPr>
        <a:xfrm>
          <a:off x="5119707" y="2246316"/>
          <a:ext cx="1681873" cy="11831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Promoción </a:t>
          </a:r>
          <a:r>
            <a:rPr lang="es-EC" sz="1600" kern="1200" dirty="0" smtClean="0"/>
            <a:t>Lanzamiento de una campaña de publicidad, estrategias de venta directa</a:t>
          </a:r>
          <a:endParaRPr lang="es-EC" sz="1600" kern="1200" dirty="0"/>
        </a:p>
      </dsp:txBody>
      <dsp:txXfrm>
        <a:off x="5119707" y="2246316"/>
        <a:ext cx="1681873" cy="1183168"/>
      </dsp:txXfrm>
    </dsp:sp>
    <dsp:sp modelId="{DABF6F84-B08A-4B3B-BA9E-DD34F292951C}">
      <dsp:nvSpPr>
        <dsp:cNvPr id="0" name=""/>
        <dsp:cNvSpPr/>
      </dsp:nvSpPr>
      <dsp:spPr>
        <a:xfrm>
          <a:off x="2999579" y="2124638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D63E73-D617-4D96-B643-678153D82BCC}">
      <dsp:nvSpPr>
        <dsp:cNvPr id="0" name=""/>
        <dsp:cNvSpPr/>
      </dsp:nvSpPr>
      <dsp:spPr>
        <a:xfrm>
          <a:off x="2916325" y="3636976"/>
          <a:ext cx="1774752" cy="9667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Personal de contacto </a:t>
          </a:r>
          <a:r>
            <a:rPr lang="es-EC" sz="1600" kern="1200" dirty="0" smtClean="0"/>
            <a:t>Capacitación y mejoramiento continuo de la imagen del personal. </a:t>
          </a:r>
          <a:endParaRPr lang="es-EC" sz="1600" kern="1200" dirty="0"/>
        </a:p>
      </dsp:txBody>
      <dsp:txXfrm>
        <a:off x="2916325" y="3636976"/>
        <a:ext cx="1774752" cy="966791"/>
      </dsp:txXfrm>
    </dsp:sp>
    <dsp:sp modelId="{E97FDEF1-C6E4-46E2-9DF6-27AE7DD687BC}">
      <dsp:nvSpPr>
        <dsp:cNvPr id="0" name=""/>
        <dsp:cNvSpPr/>
      </dsp:nvSpPr>
      <dsp:spPr>
        <a:xfrm>
          <a:off x="2538735" y="1858080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7F0EDA-9E65-42BB-9CC4-629CA08D8E15}">
      <dsp:nvSpPr>
        <dsp:cNvPr id="0" name=""/>
        <dsp:cNvSpPr/>
      </dsp:nvSpPr>
      <dsp:spPr>
        <a:xfrm>
          <a:off x="261923" y="2499846"/>
          <a:ext cx="2089644" cy="11831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Procesos </a:t>
          </a:r>
          <a:r>
            <a:rPr lang="es-EC" sz="1600" kern="1200" dirty="0" smtClean="0"/>
            <a:t>Implementación de un Software para garantizar una mejor respuesta en tiempo. Además de una extensión en el horario de atención desde las 7:00 a 20:00.</a:t>
          </a:r>
          <a:endParaRPr lang="es-EC" sz="1600" kern="1200" dirty="0"/>
        </a:p>
      </dsp:txBody>
      <dsp:txXfrm>
        <a:off x="261923" y="2499846"/>
        <a:ext cx="2089644" cy="1183168"/>
      </dsp:txXfrm>
    </dsp:sp>
    <dsp:sp modelId="{DF8BB0F1-026B-4CAD-8739-12D749E7C6D0}">
      <dsp:nvSpPr>
        <dsp:cNvPr id="0" name=""/>
        <dsp:cNvSpPr/>
      </dsp:nvSpPr>
      <dsp:spPr>
        <a:xfrm>
          <a:off x="2538735" y="1325885"/>
          <a:ext cx="1419802" cy="141980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F860D3-7344-4318-99C2-AC55F114D5C5}">
      <dsp:nvSpPr>
        <dsp:cNvPr id="0" name=""/>
        <dsp:cNvSpPr/>
      </dsp:nvSpPr>
      <dsp:spPr>
        <a:xfrm>
          <a:off x="323657" y="317485"/>
          <a:ext cx="2422739" cy="138860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cap="all" dirty="0" smtClean="0"/>
            <a:t>Infraestructura </a:t>
          </a:r>
          <a:r>
            <a:rPr lang="es-EC" sz="1600" kern="1200" dirty="0" smtClean="0"/>
            <a:t>Adquisición de maquinarias de mejor tecnología y la adecuación de instalaciones para la producción.</a:t>
          </a:r>
          <a:endParaRPr lang="es-EC" sz="1600" kern="1200" dirty="0"/>
        </a:p>
      </dsp:txBody>
      <dsp:txXfrm>
        <a:off x="323657" y="317485"/>
        <a:ext cx="2422739" cy="1388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9A520-512E-444F-B4E2-FC33A505A7FA}">
      <dsp:nvSpPr>
        <dsp:cNvPr id="0" name=""/>
        <dsp:cNvSpPr/>
      </dsp:nvSpPr>
      <dsp:spPr>
        <a:xfrm>
          <a:off x="0" y="126013"/>
          <a:ext cx="7992888" cy="1116125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Conclusiones</a:t>
          </a:r>
          <a:endParaRPr lang="es-EC" sz="5100" kern="1200" dirty="0"/>
        </a:p>
      </dsp:txBody>
      <dsp:txXfrm>
        <a:off x="0" y="126013"/>
        <a:ext cx="7992888" cy="1116125"/>
      </dsp:txXfrm>
    </dsp:sp>
    <dsp:sp modelId="{6FD89C41-B3ED-4A21-810F-D18F57096B50}">
      <dsp:nvSpPr>
        <dsp:cNvPr id="0" name=""/>
        <dsp:cNvSpPr/>
      </dsp:nvSpPr>
      <dsp:spPr>
        <a:xfrm>
          <a:off x="0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Mercado altamente concentrado en las ciudades de Quito y Guayaquil, y la intensidad competitiva es menor en sectores como Ibarra y Atuntaqui.</a:t>
          </a:r>
          <a:endParaRPr lang="es-EC" sz="1100" kern="1200" dirty="0"/>
        </a:p>
      </dsp:txBody>
      <dsp:txXfrm>
        <a:off x="0" y="1494166"/>
        <a:ext cx="999110" cy="3402378"/>
      </dsp:txXfrm>
    </dsp:sp>
    <dsp:sp modelId="{DFD675C0-FC57-4C73-8502-4E3EB3CB8425}">
      <dsp:nvSpPr>
        <dsp:cNvPr id="0" name=""/>
        <dsp:cNvSpPr/>
      </dsp:nvSpPr>
      <dsp:spPr>
        <a:xfrm>
          <a:off x="999110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Mercado potencial para la oferta de servicios de diseño e impresión tanto offset como digital.</a:t>
          </a:r>
        </a:p>
      </dsp:txBody>
      <dsp:txXfrm>
        <a:off x="999110" y="1494166"/>
        <a:ext cx="999110" cy="3402378"/>
      </dsp:txXfrm>
    </dsp:sp>
    <dsp:sp modelId="{C6E45AAF-102B-418A-8285-CA1F61080890}">
      <dsp:nvSpPr>
        <dsp:cNvPr id="0" name=""/>
        <dsp:cNvSpPr/>
      </dsp:nvSpPr>
      <dsp:spPr>
        <a:xfrm>
          <a:off x="1998221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. </a:t>
          </a:r>
          <a:r>
            <a:rPr lang="es-EC" sz="1100" kern="1200" dirty="0" smtClean="0"/>
            <a:t>Las exigencias y diversidad de trabajo que implica un negocio de diseño, se satisface con un equipo.</a:t>
          </a:r>
        </a:p>
      </dsp:txBody>
      <dsp:txXfrm>
        <a:off x="1998221" y="1494166"/>
        <a:ext cx="999110" cy="3402378"/>
      </dsp:txXfrm>
    </dsp:sp>
    <dsp:sp modelId="{D197B9A3-10D3-4AAA-93F0-C9D8AE8CFB85}">
      <dsp:nvSpPr>
        <dsp:cNvPr id="0" name=""/>
        <dsp:cNvSpPr/>
      </dsp:nvSpPr>
      <dsp:spPr>
        <a:xfrm>
          <a:off x="2997332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La estrategia corporativa a implementarse es el enfoque en el liderazgo en costos</a:t>
          </a:r>
        </a:p>
      </dsp:txBody>
      <dsp:txXfrm>
        <a:off x="2997332" y="1494166"/>
        <a:ext cx="999110" cy="3402378"/>
      </dsp:txXfrm>
    </dsp:sp>
    <dsp:sp modelId="{B1AAF607-681F-4650-ACFD-334D68EA8357}">
      <dsp:nvSpPr>
        <dsp:cNvPr id="0" name=""/>
        <dsp:cNvSpPr/>
      </dsp:nvSpPr>
      <dsp:spPr>
        <a:xfrm>
          <a:off x="3996443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La introducción de la marca se realizará a partir de medios de comunicación y esfuerzo de ventas directas en especial en el mercado empresarial, esto permite una cobertura del 6,86%</a:t>
          </a:r>
        </a:p>
      </dsp:txBody>
      <dsp:txXfrm>
        <a:off x="3996443" y="1494166"/>
        <a:ext cx="999110" cy="3402378"/>
      </dsp:txXfrm>
    </dsp:sp>
    <dsp:sp modelId="{6F628625-B776-43C0-819A-7F9640620EDE}">
      <dsp:nvSpPr>
        <dsp:cNvPr id="0" name=""/>
        <dsp:cNvSpPr/>
      </dsp:nvSpPr>
      <dsp:spPr>
        <a:xfrm>
          <a:off x="4995554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Los esfuerzos para fortalecer la imagen de la marca se  concentrarán en la radio, impresos e internet </a:t>
          </a:r>
        </a:p>
      </dsp:txBody>
      <dsp:txXfrm>
        <a:off x="4995554" y="1494166"/>
        <a:ext cx="999110" cy="3402378"/>
      </dsp:txXfrm>
    </dsp:sp>
    <dsp:sp modelId="{B6B4C685-7048-4C0F-A2FB-F4150F475262}">
      <dsp:nvSpPr>
        <dsp:cNvPr id="0" name=""/>
        <dsp:cNvSpPr/>
      </dsp:nvSpPr>
      <dsp:spPr>
        <a:xfrm>
          <a:off x="5994665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La escala estratégica y el ciclo de vida del negocio definen las estrategias de marketing. 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La estrategia de diversificación como proceso estratégico hace que el negocio reoriente en el futuro y se afiance en la estrategia de liderazgo en costos .</a:t>
          </a:r>
        </a:p>
      </dsp:txBody>
      <dsp:txXfrm>
        <a:off x="5994665" y="1494166"/>
        <a:ext cx="999110" cy="3402378"/>
      </dsp:txXfrm>
    </dsp:sp>
    <dsp:sp modelId="{76DC60CC-402B-4BB3-A49B-E496D484C054}">
      <dsp:nvSpPr>
        <dsp:cNvPr id="0" name=""/>
        <dsp:cNvSpPr/>
      </dsp:nvSpPr>
      <dsp:spPr>
        <a:xfrm>
          <a:off x="6993777" y="1494166"/>
          <a:ext cx="999110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La propuesta con financiamiento, es factible 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Un valor actual neto de $ 29.038,86 a cinco años, una tasa de retorno del 28,94% y una relación beneficio costo de $ 0,48.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50" kern="1200" dirty="0" smtClean="0"/>
            <a:t>Beneficios para los accionistas </a:t>
          </a:r>
        </a:p>
      </dsp:txBody>
      <dsp:txXfrm>
        <a:off x="6993777" y="1494166"/>
        <a:ext cx="999110" cy="3402378"/>
      </dsp:txXfrm>
    </dsp:sp>
    <dsp:sp modelId="{BED44B2B-41EF-434A-97C2-F3D9766B1837}">
      <dsp:nvSpPr>
        <dsp:cNvPr id="0" name=""/>
        <dsp:cNvSpPr/>
      </dsp:nvSpPr>
      <dsp:spPr>
        <a:xfrm>
          <a:off x="0" y="4896544"/>
          <a:ext cx="7992888" cy="378042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9A520-512E-444F-B4E2-FC33A505A7FA}">
      <dsp:nvSpPr>
        <dsp:cNvPr id="0" name=""/>
        <dsp:cNvSpPr/>
      </dsp:nvSpPr>
      <dsp:spPr>
        <a:xfrm>
          <a:off x="0" y="216030"/>
          <a:ext cx="7992888" cy="1116125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Recomendaciones</a:t>
          </a:r>
          <a:endParaRPr lang="es-EC" sz="5100" kern="1200" dirty="0"/>
        </a:p>
      </dsp:txBody>
      <dsp:txXfrm>
        <a:off x="0" y="216030"/>
        <a:ext cx="7992888" cy="1116125"/>
      </dsp:txXfrm>
    </dsp:sp>
    <dsp:sp modelId="{6FD89C41-B3ED-4A21-810F-D18F57096B50}">
      <dsp:nvSpPr>
        <dsp:cNvPr id="0" name=""/>
        <dsp:cNvSpPr/>
      </dsp:nvSpPr>
      <dsp:spPr>
        <a:xfrm>
          <a:off x="0" y="1494166"/>
          <a:ext cx="1998221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Implementar el Centro Integral de Diseño, bajo el esquema propuesto, teniendo en cuenta la cobertura de mercado del 6,86% planteada como meta de crecimiento de marketing, además dando cumplimiento al plan de producción.</a:t>
          </a:r>
          <a:endParaRPr lang="es-EC" sz="1000" kern="1200" dirty="0"/>
        </a:p>
      </dsp:txBody>
      <dsp:txXfrm>
        <a:off x="0" y="1494166"/>
        <a:ext cx="1998221" cy="3402378"/>
      </dsp:txXfrm>
    </dsp:sp>
    <dsp:sp modelId="{B7AF66FB-B98C-4EC6-ACF9-5716E1E9295E}">
      <dsp:nvSpPr>
        <dsp:cNvPr id="0" name=""/>
        <dsp:cNvSpPr/>
      </dsp:nvSpPr>
      <dsp:spPr>
        <a:xfrm>
          <a:off x="1998222" y="1494166"/>
          <a:ext cx="1998221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Implementar sistemas que complementen la atención al cliente con estadísticas de mercado (CRM),.</a:t>
          </a:r>
          <a:endParaRPr lang="es-EC" sz="1000" kern="1200" dirty="0"/>
        </a:p>
      </dsp:txBody>
      <dsp:txXfrm>
        <a:off x="1998222" y="1494166"/>
        <a:ext cx="1998221" cy="3402378"/>
      </dsp:txXfrm>
    </dsp:sp>
    <dsp:sp modelId="{98C1344F-643D-4173-9F96-8E5B6311C646}">
      <dsp:nvSpPr>
        <dsp:cNvPr id="0" name=""/>
        <dsp:cNvSpPr/>
      </dsp:nvSpPr>
      <dsp:spPr>
        <a:xfrm>
          <a:off x="3996444" y="1494166"/>
          <a:ext cx="1998221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Introducir paulatinamente servicios complementarios como: planificación publicitaria y de marketing, conceptualización creativa y desarrollo de campañas para medios ATL y BTL.</a:t>
          </a:r>
          <a:endParaRPr lang="es-EC" sz="1000" kern="1200" dirty="0"/>
        </a:p>
      </dsp:txBody>
      <dsp:txXfrm>
        <a:off x="3996444" y="1494166"/>
        <a:ext cx="1998221" cy="3402378"/>
      </dsp:txXfrm>
    </dsp:sp>
    <dsp:sp modelId="{F1FC06D8-8B2E-4F62-B714-003D87260FE8}">
      <dsp:nvSpPr>
        <dsp:cNvPr id="0" name=""/>
        <dsp:cNvSpPr/>
      </dsp:nvSpPr>
      <dsp:spPr>
        <a:xfrm>
          <a:off x="5994665" y="1494166"/>
          <a:ext cx="1998221" cy="340237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Incentivar la asociatividad y creación de gremios de gráficos locales.</a:t>
          </a:r>
          <a:endParaRPr lang="es-EC" sz="1000" kern="1200" dirty="0"/>
        </a:p>
      </dsp:txBody>
      <dsp:txXfrm>
        <a:off x="5994665" y="1494166"/>
        <a:ext cx="1998221" cy="3402378"/>
      </dsp:txXfrm>
    </dsp:sp>
    <dsp:sp modelId="{BED44B2B-41EF-434A-97C2-F3D9766B1837}">
      <dsp:nvSpPr>
        <dsp:cNvPr id="0" name=""/>
        <dsp:cNvSpPr/>
      </dsp:nvSpPr>
      <dsp:spPr>
        <a:xfrm>
          <a:off x="0" y="4896544"/>
          <a:ext cx="7992888" cy="378042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72B4D-46E1-468F-8F77-34C51E7A4DDB}" type="datetimeFigureOut">
              <a:rPr lang="es-ES" smtClean="0"/>
              <a:pPr/>
              <a:t>05/06/14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D796-E533-4643-8393-10A264382ABD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9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DD796-E533-4643-8393-10A264382ABD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654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800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892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32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389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881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479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935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210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76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782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D2F3-B576-408B-ADF7-E657BFF72C3B}" type="datetimeFigureOut">
              <a:rPr lang="es-EC" smtClean="0"/>
              <a:pPr/>
              <a:t>05/06/14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CCCA7-42B4-4520-A90F-748E1541A1B8}" type="slidenum">
              <a:rPr lang="es-EC" smtClean="0"/>
              <a:pPr/>
              <a:t>‹Nr.›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59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9.jpe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Dibujo_de_Microsoft_Visio_2003-201044444444444444441111111111.vsd"/><Relationship Id="rId5" Type="http://schemas.openxmlformats.org/officeDocument/2006/relationships/image" Target="../media/image23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Dibujo_de_Microsoft_Visio_2003-201066666666666666666555666555444445555555555552222222222.vsd"/><Relationship Id="rId5" Type="http://schemas.openxmlformats.org/officeDocument/2006/relationships/image" Target="../media/image24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file://localhost/Users/DmC/Documents/Tesis%20Maestria/Tesis%20Henry/Marca%20maestria/Papeleria%20Corporativa%20Concepto%20Visual/Factura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file://localhost/Users/DmC/Documents/Tesis%20Maestria/Tesis%20Henry/Marca%20maestria/Papeleria%20Corporativa%20Concepto%20Visual/dvd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chart" Target="../charts/chart1.xm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jpeg"/><Relationship Id="rId9" Type="http://schemas.openxmlformats.org/officeDocument/2006/relationships/image" Target="../media/image5.jpe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3908648"/>
            <a:ext cx="7160840" cy="1752600"/>
          </a:xfrm>
        </p:spPr>
        <p:txBody>
          <a:bodyPr>
            <a:normAutofit fontScale="85000" lnSpcReduction="20000"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ESTUDIO PARA LA CREACIÓN DE UN CENTRO DE DISEÑO GRÁFICO INTEGRAL QUE BRINDE SERVICIOS TANTO A EMPRESAS COMO PERSONAS NATURALES EN LAS CIUDADES DE IBARRA Y ATUNTAQUI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8760"/>
            <a:ext cx="6801330" cy="1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4464496" cy="1929589"/>
          </a:xfrm>
          <a:prstGeom prst="rect">
            <a:avLst/>
          </a:prstGeom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863737"/>
              </p:ext>
            </p:extLst>
          </p:nvPr>
        </p:nvGraphicFramePr>
        <p:xfrm>
          <a:off x="4752684" y="1214422"/>
          <a:ext cx="4248472" cy="630936"/>
        </p:xfrm>
        <a:graphic>
          <a:graphicData uri="http://schemas.openxmlformats.org/drawingml/2006/table">
            <a:tbl>
              <a:tblPr/>
              <a:tblGrid>
                <a:gridCol w="2736304"/>
                <a:gridCol w="1512168"/>
              </a:tblGrid>
              <a:tr h="4070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Tasa de crecimiento de empresas en la Provincia de 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Imbabura INEC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3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Promedio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6,79%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7905"/>
              </p:ext>
            </p:extLst>
          </p:nvPr>
        </p:nvGraphicFramePr>
        <p:xfrm>
          <a:off x="359278" y="2553274"/>
          <a:ext cx="4176972" cy="1542287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643542"/>
                <a:gridCol w="854862"/>
                <a:gridCol w="1429814"/>
                <a:gridCol w="1248754"/>
              </a:tblGrid>
              <a:tr h="41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Año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 smtClean="0">
                          <a:effectLst/>
                        </a:rPr>
                        <a:t>Cn</a:t>
                      </a:r>
                      <a:endParaRPr lang="es-EC" sz="11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Extrapolación por intención de </a:t>
                      </a:r>
                      <a:r>
                        <a:rPr lang="es-EC" sz="1100" dirty="0" smtClean="0">
                          <a:effectLst/>
                        </a:rPr>
                        <a:t>contratación 91,51%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Demanda total (según frecuencia</a:t>
                      </a:r>
                      <a:r>
                        <a:rPr lang="es-EC" sz="1100" dirty="0" smtClean="0">
                          <a:effectLst/>
                        </a:rPr>
                        <a:t>)  1,63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11.551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10.570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17.204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12.335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11.288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18.372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13.173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12.055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19.619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2016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14.067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12.873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20.951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2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2017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15.023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13.747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22.374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14835"/>
              </p:ext>
            </p:extLst>
          </p:nvPr>
        </p:nvGraphicFramePr>
        <p:xfrm>
          <a:off x="467544" y="4857760"/>
          <a:ext cx="4150837" cy="1728192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627871"/>
                <a:gridCol w="698290"/>
                <a:gridCol w="1535450"/>
                <a:gridCol w="1289226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Cn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Extrapolación por intención de </a:t>
                      </a:r>
                      <a:r>
                        <a:rPr lang="es-EC" sz="1200" dirty="0" smtClean="0">
                          <a:effectLst/>
                        </a:rPr>
                        <a:t>contratación 100%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Demanda total (según frecuencia</a:t>
                      </a:r>
                      <a:r>
                        <a:rPr lang="es-EC" sz="1200" dirty="0" smtClean="0">
                          <a:effectLst/>
                        </a:rPr>
                        <a:t>) 1,69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1.936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1.936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3.270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2014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2.068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2.068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3.492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2.208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2.208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3.729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2.358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2.358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3.983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2.518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2.518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4.253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277149" y="4263102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es-EC" sz="1400" b="1" dirty="0" smtClean="0" bmk="">
                <a:latin typeface="Arial" pitchFamily="34" charset="0"/>
                <a:ea typeface="Calibri" pitchFamily="34" charset="0"/>
                <a:cs typeface="Arial" pitchFamily="34" charset="0"/>
              </a:rPr>
              <a:t>Demanda según frecuencia de contratación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es-EC" sz="1400" b="1" dirty="0" smtClean="0" bmk="">
                <a:latin typeface="Arial" pitchFamily="34" charset="0"/>
                <a:ea typeface="Calibri" pitchFamily="34" charset="0"/>
                <a:cs typeface="Arial" pitchFamily="34" charset="0"/>
              </a:rPr>
              <a:t>de servicios en la ciudad de Atuntaqui:</a:t>
            </a:r>
            <a:endParaRPr lang="es-ES" sz="1400" dirty="0" smtClean="0" bmk="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3528" y="1988840"/>
            <a:ext cx="4176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 smtClean="0" bmk="">
                <a:latin typeface="Arial" pitchFamily="34" charset="0"/>
                <a:ea typeface="Calibri" pitchFamily="34" charset="0"/>
                <a:cs typeface="Arial" pitchFamily="34" charset="0"/>
              </a:rPr>
              <a:t>Demanda según frecuencia de contratación </a:t>
            </a:r>
          </a:p>
          <a:p>
            <a:pPr algn="ctr"/>
            <a:r>
              <a:rPr lang="es-EC" sz="1400" b="1" dirty="0" smtClean="0" bmk="">
                <a:latin typeface="Arial" pitchFamily="34" charset="0"/>
                <a:ea typeface="Calibri" pitchFamily="34" charset="0"/>
                <a:cs typeface="Arial" pitchFamily="34" charset="0"/>
              </a:rPr>
              <a:t>de servicios en la ciudad de Ibarra:</a:t>
            </a:r>
            <a:endParaRPr lang="es-EC" sz="1400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4774" y="2071678"/>
            <a:ext cx="1656184" cy="26667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214974" cy="742936"/>
          </a:xfrm>
        </p:spPr>
        <p:txBody>
          <a:bodyPr>
            <a:normAutofit/>
          </a:bodyPr>
          <a:lstStyle/>
          <a:p>
            <a:pPr algn="ctr"/>
            <a:r>
              <a:rPr lang="es-EC" sz="2600" b="1" dirty="0" smtClean="0"/>
              <a:t>Cuantificación de la Demanda:</a:t>
            </a:r>
            <a:endParaRPr lang="en-US" sz="2600" b="1" dirty="0"/>
          </a:p>
        </p:txBody>
      </p:sp>
      <p:sp>
        <p:nvSpPr>
          <p:cNvPr id="14" name="13 Rectángulo"/>
          <p:cNvSpPr/>
          <p:nvPr/>
        </p:nvSpPr>
        <p:spPr>
          <a:xfrm>
            <a:off x="611560" y="1268760"/>
            <a:ext cx="34104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1400" dirty="0" smtClean="0">
                <a:latin typeface="Arial" pitchFamily="34" charset="0"/>
                <a:cs typeface="Arial" pitchFamily="34" charset="0"/>
              </a:rPr>
              <a:t>Ibarra :  9.485</a:t>
            </a:r>
          </a:p>
          <a:p>
            <a:pPr>
              <a:buFont typeface="Arial" pitchFamily="34" charset="0"/>
              <a:buChar char="•"/>
            </a:pPr>
            <a:r>
              <a:rPr lang="es-EC" sz="1400" dirty="0" smtClean="0">
                <a:latin typeface="Arial" pitchFamily="34" charset="0"/>
                <a:cs typeface="Arial" pitchFamily="34" charset="0"/>
              </a:rPr>
              <a:t>Atuntaqui :1590</a:t>
            </a:r>
          </a:p>
          <a:p>
            <a:r>
              <a:rPr lang="es-EC" sz="1400" dirty="0" smtClean="0">
                <a:latin typeface="Arial" pitchFamily="34" charset="0"/>
                <a:cs typeface="Arial" pitchFamily="34" charset="0"/>
              </a:rPr>
              <a:t>CENSO NACIONAL ECONÓMICO 2010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n 14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55776" y="332656"/>
            <a:ext cx="4533912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600" b="1" dirty="0" smtClean="0"/>
              <a:t>Cuantificación de la Oferta: </a:t>
            </a:r>
            <a:r>
              <a:rPr lang="es-EC" dirty="0" smtClean="0"/>
              <a:t>  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384555"/>
              </p:ext>
            </p:extLst>
          </p:nvPr>
        </p:nvGraphicFramePr>
        <p:xfrm>
          <a:off x="3600556" y="1268760"/>
          <a:ext cx="5400600" cy="5363884"/>
        </p:xfrm>
        <a:graphic>
          <a:graphicData uri="http://schemas.openxmlformats.org/drawingml/2006/table">
            <a:tbl>
              <a:tblPr firstRow="1" firstCol="1">
                <a:tableStyleId>{72833802-FEF1-4C79-8D5D-14CF1EAF98D9}</a:tableStyleId>
              </a:tblPr>
              <a:tblGrid>
                <a:gridCol w="4015831"/>
                <a:gridCol w="1384769"/>
              </a:tblGrid>
              <a:tr h="402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Competidores Ibarra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Participación de mercado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QualityPrint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Docucentro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HEC Publicidad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Identidad Gráfica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Dax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GulliverGigantografías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Crearte Publicidad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3,73%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Zoneart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Zimons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Fundamental (Grupo Martínez)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316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Digiflash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Mac visión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Soluciones publicitarias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Design center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Visual Concept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Imagen prefecta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Creadores gráficos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72" marR="63672" marT="0" marB="0"/>
                </a:tc>
              </a:tr>
              <a:tr h="167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Participación en el mercado de Ibarra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672" marR="63672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63,48%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672" marR="63672" marT="0" marB="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04725"/>
              </p:ext>
            </p:extLst>
          </p:nvPr>
        </p:nvGraphicFramePr>
        <p:xfrm>
          <a:off x="179512" y="1988840"/>
          <a:ext cx="3143272" cy="1605537"/>
        </p:xfrm>
        <a:graphic>
          <a:graphicData uri="http://schemas.openxmlformats.org/drawingml/2006/table">
            <a:tbl>
              <a:tblPr/>
              <a:tblGrid>
                <a:gridCol w="2251306"/>
                <a:gridCol w="891966"/>
              </a:tblGrid>
              <a:tr h="811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Competidores Atuntaqui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Participación de mercado</a:t>
                      </a: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Evo </a:t>
                      </a:r>
                      <a:r>
                        <a:rPr lang="es-EC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graphic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3,73%</a:t>
                      </a: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35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Participación </a:t>
                      </a: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en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el</a:t>
                      </a:r>
                      <a:r>
                        <a:rPr lang="es-EC" sz="14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mercado de </a:t>
                      </a: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Atuntaqui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3,73%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79512" y="4149080"/>
            <a:ext cx="3159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Arial" pitchFamily="34" charset="0"/>
                <a:cs typeface="Arial" pitchFamily="34" charset="0"/>
              </a:rPr>
              <a:t>Participación en el mercado</a:t>
            </a:r>
          </a:p>
          <a:p>
            <a:r>
              <a:rPr lang="es-EC" dirty="0" smtClean="0">
                <a:latin typeface="Arial" pitchFamily="34" charset="0"/>
                <a:cs typeface="Arial" pitchFamily="34" charset="0"/>
              </a:rPr>
              <a:t>Ibarra y Atuntaqui      67,21%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7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093296"/>
            <a:ext cx="2083543" cy="9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3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662810"/>
              </p:ext>
            </p:extLst>
          </p:nvPr>
        </p:nvGraphicFramePr>
        <p:xfrm>
          <a:off x="1331640" y="1988840"/>
          <a:ext cx="6327081" cy="201622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04826"/>
                <a:gridCol w="2330653"/>
                <a:gridCol w="2229849"/>
                <a:gridCol w="1161753"/>
              </a:tblGrid>
              <a:tr h="672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Año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D = Demanda según frecuencia de contratación de servicios de diseño e impresión 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O = Oferta según participación de mercado ( </a:t>
                      </a:r>
                      <a:r>
                        <a:rPr lang="es-EC" sz="1200" dirty="0" smtClean="0"/>
                        <a:t>Ibarra</a:t>
                      </a:r>
                      <a:r>
                        <a:rPr lang="es-EC" sz="1200" baseline="0" dirty="0" smtClean="0"/>
                        <a:t> y Atuntaqui</a:t>
                      </a:r>
                      <a:r>
                        <a:rPr lang="es-EC" sz="1200" dirty="0" smtClean="0"/>
                        <a:t>) 67,21%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Demanda insatisfecha</a:t>
                      </a:r>
                      <a:br>
                        <a:rPr lang="es-EC" sz="1200" dirty="0"/>
                      </a:br>
                      <a:r>
                        <a:rPr lang="es-EC" sz="1200" dirty="0"/>
                        <a:t>Di = D – 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2013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17.204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11.563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5.641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2014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18.372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12.348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6.024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2015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19.619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13.187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6.433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2016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20.951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14.082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6.869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2017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22.374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15.038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7.336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403648" y="1628800"/>
            <a:ext cx="68407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Demanda insatisfecha resultante en el mercado de Ibarra: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09015"/>
              </p:ext>
            </p:extLst>
          </p:nvPr>
        </p:nvGraphicFramePr>
        <p:xfrm>
          <a:off x="1331640" y="4581128"/>
          <a:ext cx="6387917" cy="187220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10641"/>
                <a:gridCol w="2353064"/>
                <a:gridCol w="2251289"/>
                <a:gridCol w="1172923"/>
              </a:tblGrid>
              <a:tr h="771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Año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D = Demanda según frecuencia de contratación de servicios de diseño e impresión 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O = Oferta según participación de mercado ( </a:t>
                      </a:r>
                      <a:r>
                        <a:rPr lang="es-EC" sz="1200" dirty="0" smtClean="0"/>
                        <a:t>Ibarra</a:t>
                      </a:r>
                      <a:r>
                        <a:rPr lang="es-EC" sz="1200" baseline="0" dirty="0" smtClean="0"/>
                        <a:t> y Atuntaqui</a:t>
                      </a:r>
                      <a:r>
                        <a:rPr lang="es-EC" sz="1200" dirty="0" smtClean="0"/>
                        <a:t>) 67,21%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Demanda insatisfecha</a:t>
                      </a:r>
                      <a:br>
                        <a:rPr lang="es-EC" sz="1200" dirty="0"/>
                      </a:br>
                      <a:r>
                        <a:rPr lang="es-EC" sz="1200" dirty="0"/>
                        <a:t>Di = D – 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2013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3.270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2.198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1.072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2014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3.492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1.145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2015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3.729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2.507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1.223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2016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3.983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2.677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1.306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2017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4.253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2.859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1.394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3648" y="4149080"/>
            <a:ext cx="68407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Demanda insatisfecha resultante en el mercado de </a:t>
            </a:r>
            <a:r>
              <a:rPr lang="es-EC" sz="1600" b="1" dirty="0" smtClean="0" bmk="">
                <a:latin typeface="Arial" pitchFamily="34" charset="0"/>
                <a:ea typeface="Calibri" pitchFamily="34" charset="0"/>
                <a:cs typeface="Arial" pitchFamily="34" charset="0"/>
              </a:rPr>
              <a:t>Atuntaqui:</a:t>
            </a:r>
            <a:endParaRPr kumimoji="0" lang="es-EC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99792" y="548680"/>
            <a:ext cx="81607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/>
            <a:r>
              <a:rPr lang="es-EC" sz="2800" dirty="0" smtClean="0"/>
              <a:t>Determinación de la </a:t>
            </a:r>
          </a:p>
          <a:p>
            <a:pPr lvl="1" algn="just"/>
            <a:r>
              <a:rPr lang="es-EC" sz="2800" dirty="0" smtClean="0"/>
              <a:t>Demanda Insatisfecha:</a:t>
            </a:r>
          </a:p>
        </p:txBody>
      </p:sp>
      <p:pic>
        <p:nvPicPr>
          <p:cNvPr id="8" name="Imagen 7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805264"/>
            <a:ext cx="2827047" cy="1340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15" name="3 Marcador de texto"/>
          <p:cNvSpPr>
            <a:spLocks noGrp="1"/>
          </p:cNvSpPr>
          <p:nvPr>
            <p:ph type="body" idx="1"/>
          </p:nvPr>
        </p:nvSpPr>
        <p:spPr>
          <a:xfrm>
            <a:off x="2987824" y="4365104"/>
            <a:ext cx="4041775" cy="2000264"/>
          </a:xfrm>
        </p:spPr>
        <p:txBody>
          <a:bodyPr>
            <a:normAutofit fontScale="62500" lnSpcReduction="20000"/>
          </a:bodyPr>
          <a:lstStyle/>
          <a:p>
            <a:pPr algn="just"/>
            <a:endParaRPr lang="es-EC" sz="2900" dirty="0" smtClean="0"/>
          </a:p>
          <a:p>
            <a:pPr algn="just"/>
            <a:r>
              <a:rPr lang="es-ES" sz="2900" dirty="0" smtClean="0"/>
              <a:t>H1: La creación de un centro integral de diseño e impresión que atienda el mercado empresarial de las ciudades de Ibarra y Atuntaqui satisface la demanda existente en cuanto a parámetros de calidad, creatividad y costos razonables de dichos servicios. </a:t>
            </a:r>
            <a:endParaRPr lang="es-EC" sz="2900" dirty="0" smtClean="0"/>
          </a:p>
          <a:p>
            <a:endParaRPr lang="es-EC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C" sz="2800" dirty="0" smtClean="0"/>
              <a:t> </a:t>
            </a:r>
          </a:p>
          <a:p>
            <a:pPr>
              <a:buNone/>
            </a:pPr>
            <a:endParaRPr lang="es-ES" sz="2800" dirty="0" smtClean="0"/>
          </a:p>
          <a:p>
            <a:pPr>
              <a:buNone/>
            </a:pPr>
            <a:endParaRPr lang="es-ES" sz="2800" dirty="0" smtClean="0"/>
          </a:p>
          <a:p>
            <a:pPr>
              <a:buNone/>
            </a:pPr>
            <a:endParaRPr lang="es-ES" sz="2800" dirty="0" smtClean="0"/>
          </a:p>
          <a:p>
            <a:pPr>
              <a:buNone/>
            </a:pPr>
            <a:endParaRPr lang="es-ES" sz="2800" dirty="0" smtClean="0"/>
          </a:p>
          <a:p>
            <a:pPr>
              <a:buNone/>
            </a:pPr>
            <a:endParaRPr lang="es-EC" sz="2800" dirty="0" smtClean="0"/>
          </a:p>
          <a:p>
            <a:endParaRPr lang="es-EC" dirty="0" smtClean="0"/>
          </a:p>
          <a:p>
            <a:endParaRPr lang="es-EC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26462587"/>
              </p:ext>
            </p:extLst>
          </p:nvPr>
        </p:nvGraphicFramePr>
        <p:xfrm>
          <a:off x="1187624" y="1700808"/>
          <a:ext cx="7427168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8 Marcador de texto"/>
          <p:cNvSpPr txBox="1">
            <a:spLocks/>
          </p:cNvSpPr>
          <p:nvPr/>
        </p:nvSpPr>
        <p:spPr>
          <a:xfrm>
            <a:off x="2771800" y="836712"/>
            <a:ext cx="4041775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anchor="b" anchorCtr="0">
            <a:normAutofit fontScale="85000" lnSpcReduction="20000"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endParaRPr lang="es-EC" sz="2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es-EC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Prueba </a:t>
            </a:r>
            <a:r>
              <a:rPr lang="es-EC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Hipótesis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s-EC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699792" y="3212976"/>
            <a:ext cx="4707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Significancia menor al 5%</a:t>
            </a:r>
          </a:p>
          <a:p>
            <a:pPr algn="ctr"/>
            <a:r>
              <a:rPr lang="es-EC" sz="1400" dirty="0" smtClean="0"/>
              <a:t>  </a:t>
            </a:r>
          </a:p>
          <a:p>
            <a:pPr algn="ctr"/>
            <a:r>
              <a:rPr lang="es-EC" sz="1400" b="1" dirty="0" smtClean="0">
                <a:solidFill>
                  <a:schemeClr val="accent3"/>
                </a:solidFill>
              </a:rPr>
              <a:t>SE ACEPTA HIPOTESIS</a:t>
            </a:r>
            <a:endParaRPr lang="es-EC" sz="1400" b="1" dirty="0">
              <a:solidFill>
                <a:schemeClr val="accent3"/>
              </a:solidFill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4716016" y="2924944"/>
            <a:ext cx="648072" cy="28803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>
            <a:off x="4716016" y="4077072"/>
            <a:ext cx="648072" cy="28803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16 Imagen" descr="images (6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4077072"/>
            <a:ext cx="1783081" cy="252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Sin título-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66800"/>
          </a:xfrm>
        </p:spPr>
        <p:txBody>
          <a:bodyPr>
            <a:normAutofit/>
          </a:bodyPr>
          <a:lstStyle/>
          <a:p>
            <a:r>
              <a:rPr lang="es-EC" sz="2600" b="1" dirty="0" smtClean="0"/>
              <a:t>Tamaño: </a:t>
            </a:r>
            <a:endParaRPr lang="en-US" sz="26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166976"/>
              </p:ext>
            </p:extLst>
          </p:nvPr>
        </p:nvGraphicFramePr>
        <p:xfrm>
          <a:off x="2195736" y="4077072"/>
          <a:ext cx="4320480" cy="19629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64096"/>
                <a:gridCol w="1455009"/>
                <a:gridCol w="2001375"/>
              </a:tblGrid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Año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Demanda insatisfecha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Cobertura de la </a:t>
                      </a:r>
                      <a:r>
                        <a:rPr lang="es-EC" sz="1600" dirty="0" smtClean="0">
                          <a:effectLst/>
                        </a:rPr>
                        <a:t>demanda 6,86%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1072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1145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1223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1306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  <a:tr h="17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1394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87" marR="58687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947695"/>
              </p:ext>
            </p:extLst>
          </p:nvPr>
        </p:nvGraphicFramePr>
        <p:xfrm>
          <a:off x="2195736" y="1628800"/>
          <a:ext cx="4392488" cy="19629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64096"/>
                <a:gridCol w="1791482"/>
                <a:gridCol w="1736910"/>
              </a:tblGrid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Año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Demanda insatisfecha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Cobertura de la </a:t>
                      </a:r>
                      <a:r>
                        <a:rPr lang="es-EC" sz="1600" dirty="0" smtClean="0">
                          <a:effectLst/>
                        </a:rPr>
                        <a:t>demanda 6,86%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5641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387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6024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6433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441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6869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471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  <a:tr h="180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7336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58" marR="58958" marT="0" marB="0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4355976" y="476672"/>
            <a:ext cx="278210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ESTUDIO TÉCNICO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50411" y="23145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035292" y="24900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452320" y="4797152"/>
            <a:ext cx="121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Atuntaqui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596336" y="2348880"/>
            <a:ext cx="1129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Ibarra</a:t>
            </a:r>
            <a:endParaRPr lang="es-ES" sz="2000" dirty="0"/>
          </a:p>
        </p:txBody>
      </p:sp>
      <p:pic>
        <p:nvPicPr>
          <p:cNvPr id="11" name="Imagen 10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Tamaño</a:t>
            </a:r>
            <a:endParaRPr lang="en-US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143272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1509921" cy="2377586"/>
          </a:xfrm>
          <a:prstGeom prst="rect">
            <a:avLst/>
          </a:prstGeom>
        </p:spPr>
      </p:pic>
      <p:pic>
        <p:nvPicPr>
          <p:cNvPr id="9" name="Imagen 8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10" name="Imagen 9" descr="Sin título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980728"/>
            <a:ext cx="2598936" cy="25989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4005064"/>
            <a:ext cx="3224469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0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87424"/>
            <a:ext cx="5544616" cy="239642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n-US" dirty="0"/>
          </a:p>
        </p:txBody>
      </p:sp>
      <p:pic>
        <p:nvPicPr>
          <p:cNvPr id="4" name="3 Imagen" descr="http://imbabura.files.wordpress.com/2010/05/imbabura_a_2006091110723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2677976" cy="255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605375"/>
              </p:ext>
            </p:extLst>
          </p:nvPr>
        </p:nvGraphicFramePr>
        <p:xfrm>
          <a:off x="3275856" y="2564904"/>
          <a:ext cx="5622925" cy="2271141"/>
        </p:xfrm>
        <a:graphic>
          <a:graphicData uri="http://schemas.openxmlformats.org/drawingml/2006/table">
            <a:tbl>
              <a:tblPr/>
              <a:tblGrid>
                <a:gridCol w="2542540"/>
                <a:gridCol w="692785"/>
                <a:gridCol w="387985"/>
                <a:gridCol w="364490"/>
                <a:gridCol w="270510"/>
                <a:gridCol w="445770"/>
                <a:gridCol w="452120"/>
                <a:gridCol w="466725"/>
              </a:tblGrid>
              <a:tr h="165735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Puntaje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Ponderación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5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Factor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relativo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Medios y costos de transporte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35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Disponibilidad y costo de mano de obra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Cercanía de las fuentes de abastecimiento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Factores ambientales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1.05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1.05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1.35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Cercanía del mercado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1.75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1.75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Costo y disponibilidad de oficina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1.05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1.35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Estructura impositiva y legal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0.45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Disponibilidad de agua, energía y otros suministros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Comunicaciones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Posibilidad de desprenderse de desechos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93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84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91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9.2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7.85</a:t>
                      </a: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8.65</a:t>
                      </a:r>
                      <a:endParaRPr lang="es-ES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51520" y="1772816"/>
            <a:ext cx="86439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6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MACROLOCALIZACION                                  Puntaje y ponderación de cada factor de MICROLOCALIZACIÓN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36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n 10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Fotos de  ARRIENDO LOCAL 106 EDIFICIO WAY IBARR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847890" cy="445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7 Rectángulo redondeado"/>
          <p:cNvSpPr/>
          <p:nvPr/>
        </p:nvSpPr>
        <p:spPr>
          <a:xfrm>
            <a:off x="2915816" y="620688"/>
            <a:ext cx="3672408" cy="1071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Marcador de contenido"/>
          <p:cNvSpPr txBox="1">
            <a:spLocks/>
          </p:cNvSpPr>
          <p:nvPr/>
        </p:nvSpPr>
        <p:spPr>
          <a:xfrm>
            <a:off x="2915816" y="764704"/>
            <a:ext cx="3613108" cy="891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 smtClean="0"/>
              <a:t>Calle Simón Bolívar Esq. y Miguel Oviedo en la ciudad de Ibarra</a:t>
            </a:r>
          </a:p>
          <a:p>
            <a:r>
              <a:rPr lang="es-EC" dirty="0" smtClean="0"/>
              <a:t>160 metros cuadrados y parqueos externos</a:t>
            </a:r>
          </a:p>
          <a:p>
            <a:r>
              <a:rPr lang="es-EC" dirty="0" smtClean="0"/>
              <a:t>Puntaje 9.2 </a:t>
            </a:r>
            <a:endParaRPr lang="en-US" dirty="0"/>
          </a:p>
        </p:txBody>
      </p:sp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87424"/>
            <a:ext cx="5544616" cy="2396425"/>
          </a:xfrm>
          <a:prstGeom prst="rect">
            <a:avLst/>
          </a:prstGeom>
        </p:spPr>
      </p:pic>
      <p:pic>
        <p:nvPicPr>
          <p:cNvPr id="8" name="Imagen 7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0033000" y="157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1" name="Marcador de contenido 10" descr="Sin título-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6" b="-1536"/>
          <a:stretch>
            <a:fillRect/>
          </a:stretch>
        </p:blipFill>
        <p:spPr>
          <a:xfrm>
            <a:off x="323528" y="1124744"/>
            <a:ext cx="8640712" cy="4540374"/>
          </a:xfrm>
        </p:spPr>
      </p:pic>
      <p:pic>
        <p:nvPicPr>
          <p:cNvPr id="5" name="Imagen 4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89240"/>
            <a:ext cx="3434344" cy="1628860"/>
          </a:xfrm>
          <a:prstGeom prst="rect">
            <a:avLst/>
          </a:prstGeom>
        </p:spPr>
      </p:pic>
      <p:pic>
        <p:nvPicPr>
          <p:cNvPr id="6" name="Imagen 5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2" r="-2902"/>
          <a:stretch>
            <a:fillRect/>
          </a:stretch>
        </p:blipFill>
        <p:spPr>
          <a:xfrm>
            <a:off x="18740" y="1196752"/>
            <a:ext cx="9042865" cy="4752528"/>
          </a:xfrm>
        </p:spPr>
      </p:pic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3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700808"/>
            <a:ext cx="4000528" cy="785818"/>
          </a:xfrm>
        </p:spPr>
        <p:txBody>
          <a:bodyPr>
            <a:noAutofit/>
          </a:bodyPr>
          <a:lstStyle/>
          <a:p>
            <a:r>
              <a:rPr lang="es-EC" sz="2400" b="1" dirty="0" smtClean="0">
                <a:solidFill>
                  <a:schemeClr val="accent2"/>
                </a:solidFill>
              </a:rPr>
              <a:t>Formulación del Problema</a:t>
            </a:r>
            <a:r>
              <a:rPr lang="es-EC" sz="2400" dirty="0" smtClean="0">
                <a:solidFill>
                  <a:schemeClr val="accent2"/>
                </a:solidFill>
              </a:rPr>
              <a:t>                                 </a:t>
            </a:r>
            <a:endParaRPr lang="es-EC" sz="24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2636912"/>
            <a:ext cx="4355976" cy="2160240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endParaRPr lang="es-EC" sz="7200" i="1" dirty="0" smtClean="0"/>
          </a:p>
          <a:p>
            <a:pPr algn="just">
              <a:buNone/>
            </a:pPr>
            <a:r>
              <a:rPr lang="es-EC" sz="7200" i="1" dirty="0" smtClean="0"/>
              <a:t>    Oferta ineficiente:</a:t>
            </a:r>
          </a:p>
          <a:p>
            <a:pPr algn="just">
              <a:buNone/>
            </a:pPr>
            <a:endParaRPr lang="es-EC" sz="7200" i="1" dirty="0" smtClean="0"/>
          </a:p>
          <a:p>
            <a:pPr algn="just"/>
            <a:r>
              <a:rPr lang="es-EC" sz="7200" i="1" dirty="0" smtClean="0"/>
              <a:t>Calidad</a:t>
            </a:r>
          </a:p>
          <a:p>
            <a:pPr algn="just"/>
            <a:r>
              <a:rPr lang="es-EC" sz="7200" i="1" dirty="0" smtClean="0"/>
              <a:t>Tiempo de entrega, </a:t>
            </a:r>
          </a:p>
          <a:p>
            <a:pPr algn="just"/>
            <a:r>
              <a:rPr lang="es-EC" sz="7200" i="1" dirty="0" smtClean="0"/>
              <a:t>Especialización del trabajo </a:t>
            </a:r>
          </a:p>
          <a:p>
            <a:pPr algn="just">
              <a:buNone/>
            </a:pPr>
            <a:endParaRPr lang="es-EC" sz="9600" i="1" dirty="0" smtClean="0"/>
          </a:p>
          <a:p>
            <a:pPr algn="just">
              <a:buNone/>
            </a:pPr>
            <a:endParaRPr lang="es-E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3068960"/>
            <a:ext cx="4343400" cy="2160240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es-EC" sz="9600" dirty="0" smtClean="0"/>
              <a:t>   </a:t>
            </a:r>
            <a:r>
              <a:rPr lang="es-EC" sz="7200" dirty="0" smtClean="0"/>
              <a:t>Desarrollar el estudio para la creación de un centro integral de diseño e impresión que atienda al mercado empresarial de las ciudades de Ibarra y Atuntaqui.</a:t>
            </a:r>
          </a:p>
          <a:p>
            <a:endParaRPr lang="es-EC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716016" y="620688"/>
            <a:ext cx="4198240" cy="84124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436096" y="1628800"/>
            <a:ext cx="4198240" cy="84124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Objetivo General</a:t>
            </a:r>
            <a:endParaRPr lang="es-EC" sz="24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203848" y="980728"/>
            <a:ext cx="266429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ANTECEDENTES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Imagen 12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 descr="4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54" r="-27254"/>
          <a:stretch>
            <a:fillRect/>
          </a:stretch>
        </p:blipFill>
        <p:spPr>
          <a:xfrm>
            <a:off x="0" y="1412776"/>
            <a:ext cx="8999452" cy="4729712"/>
          </a:xfrm>
        </p:spPr>
      </p:pic>
      <p:pic>
        <p:nvPicPr>
          <p:cNvPr id="5" name="Imagen 4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6" name="Imagen 5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94" r="-18794"/>
          <a:stretch>
            <a:fillRect/>
          </a:stretch>
        </p:blipFill>
        <p:spPr>
          <a:xfrm>
            <a:off x="-196203" y="1268760"/>
            <a:ext cx="9361040" cy="4919747"/>
          </a:xfrm>
        </p:spPr>
      </p:pic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 descr="6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41" r="-17241"/>
          <a:stretch>
            <a:fillRect/>
          </a:stretch>
        </p:blipFill>
        <p:spPr>
          <a:xfrm>
            <a:off x="-252536" y="1196752"/>
            <a:ext cx="9136465" cy="4801720"/>
          </a:xfrm>
        </p:spPr>
      </p:pic>
      <p:pic>
        <p:nvPicPr>
          <p:cNvPr id="5" name="Imagen 4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7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7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56" r="-16356"/>
          <a:stretch>
            <a:fillRect/>
          </a:stretch>
        </p:blipFill>
        <p:spPr>
          <a:xfrm>
            <a:off x="-180528" y="1124744"/>
            <a:ext cx="9179878" cy="4824536"/>
          </a:xfrm>
        </p:spPr>
      </p:pic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8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6" r="-9786"/>
          <a:stretch>
            <a:fillRect/>
          </a:stretch>
        </p:blipFill>
        <p:spPr>
          <a:xfrm>
            <a:off x="395536" y="1556792"/>
            <a:ext cx="8352928" cy="4389928"/>
          </a:xfrm>
        </p:spPr>
      </p:pic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661248"/>
            <a:ext cx="3130695" cy="1484844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3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90714"/>
              </p:ext>
            </p:extLst>
          </p:nvPr>
        </p:nvGraphicFramePr>
        <p:xfrm>
          <a:off x="1115616" y="1412776"/>
          <a:ext cx="5004630" cy="5158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7" r:id="rId4" imgW="10447627" imgH="10872011" progId="">
                  <p:embed/>
                </p:oleObj>
              </mc:Choice>
              <mc:Fallback>
                <p:oleObj r:id="rId4" imgW="10447627" imgH="10872011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412776"/>
                        <a:ext cx="5004630" cy="51583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2411760" y="332656"/>
            <a:ext cx="5715040" cy="1214446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Diseño de la Planta</a:t>
            </a:r>
            <a:r>
              <a:rPr lang="es-EC" sz="2400" b="1" dirty="0" smtClean="0">
                <a:solidFill>
                  <a:srgbClr val="FFC000"/>
                </a:solidFill>
              </a:rPr>
              <a:t/>
            </a:r>
            <a:br>
              <a:rPr lang="es-EC" sz="2400" b="1" dirty="0" smtClean="0">
                <a:solidFill>
                  <a:srgbClr val="FFC000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4 Título"/>
          <p:cNvSpPr txBox="1">
            <a:spLocks/>
          </p:cNvSpPr>
          <p:nvPr/>
        </p:nvSpPr>
        <p:spPr>
          <a:xfrm>
            <a:off x="6156176" y="2060848"/>
            <a:ext cx="2432808" cy="270417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C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C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C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C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159,98 metros cuadrados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n 7" descr="Sin título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570863"/>
              </p:ext>
            </p:extLst>
          </p:nvPr>
        </p:nvGraphicFramePr>
        <p:xfrm>
          <a:off x="1619672" y="1772816"/>
          <a:ext cx="6597376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9" r:id="rId4" imgW="4798847" imgH="3496823" progId="">
                  <p:embed/>
                </p:oleObj>
              </mc:Choice>
              <mc:Fallback>
                <p:oleObj r:id="rId4" imgW="4798847" imgH="3496823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772816"/>
                        <a:ext cx="6597376" cy="4464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47864" y="1124744"/>
            <a:ext cx="309634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es-EC" sz="2800" b="1" i="0" u="none" strike="noStrike" cap="none" normalizeH="0" baseline="0" dirty="0" smtClean="0" bmk="_Toc374981168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Organigrama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059832" y="476672"/>
            <a:ext cx="416235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ESTUDIO ORGANIZACIONAL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84" y="150494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s-EC" sz="2900" b="1" dirty="0" smtClean="0">
                <a:solidFill>
                  <a:srgbClr val="FFC000"/>
                </a:solidFill>
              </a:rPr>
              <a:t>Base legal para la creación de la empresa:</a:t>
            </a:r>
            <a:r>
              <a:rPr lang="es-EC" b="1" dirty="0" smtClean="0"/>
              <a:t/>
            </a:r>
            <a:br>
              <a:rPr lang="es-EC" b="1" dirty="0" smtClean="0"/>
            </a:b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es-EC" sz="2200" dirty="0" smtClean="0"/>
          </a:p>
          <a:p>
            <a:pPr algn="ctr">
              <a:buNone/>
            </a:pPr>
            <a:r>
              <a:rPr lang="es-EC" sz="2200" dirty="0" smtClean="0"/>
              <a:t>“Sociedad de hecho”, Inscrita en el registro Mercantil</a:t>
            </a:r>
          </a:p>
          <a:p>
            <a:pPr algn="just">
              <a:buNone/>
            </a:pPr>
            <a:endParaRPr lang="es-ES" sz="2200" dirty="0" smtClean="0"/>
          </a:p>
          <a:p>
            <a:pPr algn="just">
              <a:buNone/>
            </a:pPr>
            <a:endParaRPr lang="es-EC" sz="2200" dirty="0" smtClean="0"/>
          </a:p>
          <a:p>
            <a:pPr algn="ctr">
              <a:buNone/>
            </a:pPr>
            <a:r>
              <a:rPr lang="es-EC" sz="2200" dirty="0" smtClean="0"/>
              <a:t>Nombre comercial : </a:t>
            </a:r>
            <a:r>
              <a:rPr lang="es-EC" sz="2200" b="1" dirty="0" smtClean="0"/>
              <a:t>“CONCEPTO VISUAL”</a:t>
            </a:r>
          </a:p>
          <a:p>
            <a:pPr algn="just">
              <a:buNone/>
            </a:pPr>
            <a:r>
              <a:rPr lang="es-EC" dirty="0" smtClean="0"/>
              <a:t> </a:t>
            </a:r>
          </a:p>
          <a:p>
            <a:pPr algn="ctr">
              <a:buNone/>
            </a:pPr>
            <a:r>
              <a:rPr lang="es-EC" i="1" dirty="0" smtClean="0"/>
              <a:t>Slogan: “TÚ  LO IMAGINAS NOSOTROS LO HACEMOS REALIDAD”</a:t>
            </a:r>
            <a:endParaRPr lang="es-EC" dirty="0" smtClean="0"/>
          </a:p>
          <a:p>
            <a:endParaRPr lang="es-EC" dirty="0"/>
          </a:p>
        </p:txBody>
      </p:sp>
      <p:pic>
        <p:nvPicPr>
          <p:cNvPr id="4" name="Imagen 3" descr="Sin título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5" name="Imagen 4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763688" y="1124744"/>
            <a:ext cx="55081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es-EC" sz="2400" b="1" i="0" u="none" strike="noStrike" cap="none" normalizeH="0" baseline="0" dirty="0" smtClean="0" bmk="_Toc3749811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Logotipo </a:t>
            </a:r>
            <a:r>
              <a:rPr lang="es-EC" sz="2400" b="1" dirty="0" smtClean="0" bmk="_Toc374981173">
                <a:latin typeface="Arial" pitchFamily="34" charset="0"/>
                <a:ea typeface="Calibri" pitchFamily="34" charset="0"/>
                <a:cs typeface="Arial" pitchFamily="34" charset="0"/>
              </a:rPr>
              <a:t>d</a:t>
            </a:r>
            <a:r>
              <a:rPr kumimoji="0" lang="es-EC" sz="2400" b="1" i="0" u="none" strike="noStrike" cap="none" normalizeH="0" baseline="0" dirty="0" smtClean="0" bmk="_Toc374981173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 la Empresa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29" name="57 Imagen" descr="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153740" cy="3444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5" y="-315416"/>
            <a:ext cx="4664945" cy="201622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50524"/>
              </p:ext>
            </p:extLst>
          </p:nvPr>
        </p:nvGraphicFramePr>
        <p:xfrm>
          <a:off x="1115616" y="1412776"/>
          <a:ext cx="6840759" cy="3995928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1205341"/>
                <a:gridCol w="1790911"/>
                <a:gridCol w="861936"/>
                <a:gridCol w="861936"/>
                <a:gridCol w="864671"/>
                <a:gridCol w="1255964"/>
              </a:tblGrid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VISIÓN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Ser el centro integral de diseño e impresión empresarial más reconocido en el sector norte del país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50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MISIÓN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Ofertar servicios integrales de diseño gráfico, impresión offset e impresión digital empresarial de forma eficiente y con la mejor relación calidad vs. precio, garantizando la satisfacción del cliente en las ciudades de Ibarra y Atuntaqui, priorizando los valores de responsabilidad, rentabilidad, honestidad y compromiso ecológico para con los clientes, accionistas y la comunidad en general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 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ESTRATEGIAS CORPORATIVAS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PLAZO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CORTO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MEDIANO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LARGO PLAZO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</a:tr>
              <a:tr h="190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AÑOS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2013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2014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2015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2016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2017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</a:tr>
              <a:tr h="1141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OBJETIVOS ESTRATÉGICOS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/>
                        <a:t>Obtener una cobertura de mercado del 6,86% de</a:t>
                      </a:r>
                      <a:r>
                        <a:rPr lang="es-EC" sz="1200" baseline="0" dirty="0" smtClean="0"/>
                        <a:t> la demanda insatisfecha </a:t>
                      </a:r>
                      <a:r>
                        <a:rPr lang="es-EC" sz="1200" dirty="0" smtClean="0"/>
                        <a:t>para el primer año.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/>
                        <a:t>Conseguir el volumen de producción que permita ofertar el costo más</a:t>
                      </a:r>
                      <a:r>
                        <a:rPr lang="es-EC" sz="1200" baseline="0" dirty="0" smtClean="0"/>
                        <a:t> bajo y mantener el 6,86% de cobertura.</a:t>
                      </a: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/>
                        <a:t>Convertirse en el centro de servicios integrales de diseño e impresión más representativo.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</a:tr>
              <a:tr h="570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ESTRATEGIAS DE MARKETING</a:t>
                      </a:r>
                      <a:endParaRPr lang="es-EC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PENETRACIÓN </a:t>
                      </a:r>
                      <a:r>
                        <a:rPr lang="es-EC" sz="1200" dirty="0" smtClean="0"/>
                        <a:t>DE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/>
                        <a:t> MERCADOS ( CRECIMIENTO)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DESARROLLO DE </a:t>
                      </a:r>
                      <a:r>
                        <a:rPr lang="es-EC" sz="1200" dirty="0" smtClean="0"/>
                        <a:t>MERCADO ( DESARROLLO)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/>
                        <a:t>DIVERSIFICACIÓN (POSICIONAMIENTO)</a:t>
                      </a:r>
                      <a:endParaRPr lang="es-EC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/>
                </a:tc>
              </a:tr>
            </a:tbl>
          </a:graphicData>
        </a:graphic>
      </p:graphicFrame>
      <p:graphicFrame>
        <p:nvGraphicFramePr>
          <p:cNvPr id="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46164"/>
              </p:ext>
            </p:extLst>
          </p:nvPr>
        </p:nvGraphicFramePr>
        <p:xfrm>
          <a:off x="467544" y="5517232"/>
          <a:ext cx="4608512" cy="1252109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2307102"/>
                <a:gridCol w="2301410"/>
              </a:tblGrid>
              <a:tr h="23042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/>
                        <a:t>E</a:t>
                      </a:r>
                      <a:r>
                        <a:rPr lang="es-EC" sz="1600" b="1" dirty="0"/>
                        <a:t>STRATEGIA GENÉRICA</a:t>
                      </a:r>
                      <a:endParaRPr lang="es-EC" sz="16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0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 marL="68580" marR="68580" marT="0" marB="0"/>
                </a:tc>
              </a:tr>
              <a:tr h="691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ENFOQUE EN EL LIDERAZGO EN COSTOS</a:t>
                      </a:r>
                      <a:endParaRPr lang="es-EC" sz="16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0" y="285728"/>
            <a:ext cx="4286280" cy="1071570"/>
          </a:xfrm>
        </p:spPr>
        <p:txBody>
          <a:bodyPr>
            <a:normAutofit/>
          </a:bodyPr>
          <a:lstStyle/>
          <a:p>
            <a:pPr algn="ctr"/>
            <a:r>
              <a:rPr lang="es-EC" sz="2600" dirty="0" smtClean="0">
                <a:solidFill>
                  <a:schemeClr val="tx1"/>
                </a:solidFill>
              </a:rPr>
              <a:t>Escala estratégica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4048" y="44624"/>
            <a:ext cx="32688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PLAN DE MARKETING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45224"/>
            <a:ext cx="3753608" cy="1780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accent2"/>
                </a:solidFill>
              </a:rPr>
              <a:t>Objetivos Específicos:</a:t>
            </a:r>
            <a:endParaRPr lang="es-EC" sz="28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7158" y="2532912"/>
            <a:ext cx="8229600" cy="4325112"/>
          </a:xfrm>
        </p:spPr>
        <p:txBody>
          <a:bodyPr>
            <a:normAutofit/>
          </a:bodyPr>
          <a:lstStyle/>
          <a:p>
            <a:pPr lvl="0" algn="just"/>
            <a:r>
              <a:rPr lang="es-EC" sz="1800" dirty="0" smtClean="0"/>
              <a:t>Realizar un estudio de mercado.</a:t>
            </a:r>
          </a:p>
          <a:p>
            <a:pPr lvl="0" algn="just">
              <a:buNone/>
            </a:pPr>
            <a:endParaRPr lang="es-EC" sz="1800" dirty="0" smtClean="0"/>
          </a:p>
          <a:p>
            <a:pPr lvl="0" algn="just"/>
            <a:r>
              <a:rPr lang="es-EC" sz="1800" dirty="0" smtClean="0"/>
              <a:t>Desarrollar un estudio técnico.</a:t>
            </a:r>
          </a:p>
          <a:p>
            <a:pPr lvl="0" algn="just">
              <a:buNone/>
            </a:pPr>
            <a:endParaRPr lang="es-EC" sz="1800" dirty="0" smtClean="0"/>
          </a:p>
          <a:p>
            <a:pPr lvl="0" algn="just"/>
            <a:r>
              <a:rPr lang="es-EC" sz="1800" dirty="0" smtClean="0"/>
              <a:t>Proponer una estructura organizacional.</a:t>
            </a:r>
          </a:p>
          <a:p>
            <a:pPr lvl="0" algn="just"/>
            <a:endParaRPr lang="es-EC" sz="1800" dirty="0" smtClean="0"/>
          </a:p>
          <a:p>
            <a:pPr lvl="0" algn="just"/>
            <a:r>
              <a:rPr lang="es-EC" sz="1800" dirty="0" smtClean="0"/>
              <a:t>Realizar un plan de marketing. </a:t>
            </a:r>
          </a:p>
          <a:p>
            <a:pPr lvl="0" algn="just">
              <a:buNone/>
            </a:pPr>
            <a:endParaRPr lang="es-EC" sz="1800" dirty="0" smtClean="0"/>
          </a:p>
          <a:p>
            <a:pPr lvl="0" algn="just"/>
            <a:r>
              <a:rPr lang="es-EC" sz="1800" dirty="0" smtClean="0"/>
              <a:t>Determinar la rentabilidad.</a:t>
            </a:r>
          </a:p>
          <a:p>
            <a:endParaRPr lang="es-EC" sz="1800" dirty="0"/>
          </a:p>
        </p:txBody>
      </p:sp>
      <p:pic>
        <p:nvPicPr>
          <p:cNvPr id="7" name="Imagen 6" descr="Sin título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89240"/>
            <a:ext cx="3434344" cy="1628860"/>
          </a:xfrm>
          <a:prstGeom prst="rect">
            <a:avLst/>
          </a:prstGeom>
        </p:spPr>
      </p:pic>
      <p:pic>
        <p:nvPicPr>
          <p:cNvPr id="8" name="Imagen 7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72791"/>
              </p:ext>
            </p:extLst>
          </p:nvPr>
        </p:nvGraphicFramePr>
        <p:xfrm>
          <a:off x="5976" y="1268760"/>
          <a:ext cx="9144000" cy="5683268"/>
        </p:xfrm>
        <a:graphic>
          <a:graphicData uri="http://schemas.openxmlformats.org/drawingml/2006/table">
            <a:tbl>
              <a:tblPr/>
              <a:tblGrid>
                <a:gridCol w="2055569"/>
                <a:gridCol w="2426819"/>
                <a:gridCol w="2062887"/>
                <a:gridCol w="2598725"/>
              </a:tblGrid>
              <a:tr h="1878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ES" sz="12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7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ES" sz="12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ES" sz="12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ES" sz="1200" b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s-ES" sz="12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756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 penetración rápida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Estrategias de diversificación de cartera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Modificaciones del Mercado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Fortalecer la inversión en nichos atractivos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34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Precio bajo alta promoción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Se ampliarán los servicios para incrementar la venta cruzada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Expansión hacia otros segmentos de mercado geográficos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Descremar la cartera y orientarse a segmentos atractivos</a:t>
                      </a: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837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Mercado grande (Atuntaqui e Ibarra)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Empaquetamiento de servicios y productos (Tarjetas de 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presentación, flyers, dipticos,</a:t>
                      </a:r>
                      <a:r>
                        <a:rPr lang="es-EC" sz="12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afiches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Apertura de centros de diseño en Otavalo 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,Tulcán, Cayambe, Tabacundo</a:t>
                      </a:r>
                      <a:r>
                        <a:rPr lang="es-EC" sz="120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San Gabriel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Identificar nuevos segmentos</a:t>
                      </a: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7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 existen centros integrales de diseño e impresión que busquen el mejor costo de servicio para los 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cliente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Optimización del costo de impresión consecuencia del 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empaquetamiento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Sostenimiento del Centro que atiende la ciudades de Atuntaqui e Ibarra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Identificar avances tecnológicos en impresión, diseño y actividades relacionadas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939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Alta sensibilidad al precio por parte de las empresas en las ciudades de Atuntaqui e Ibarra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Sustitución de maquinaria por una de mayor volumen, máquinas actuales pasarán a oficinas de </a:t>
                      </a:r>
                      <a:r>
                        <a:rPr lang="es-EC" sz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Otavalo</a:t>
                      </a: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y Tulcán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Gestionar la redefinición del servicio progresivamente (adquirir maquinaria, vender la antigua, modificar la imagen del negocio, invertir en publicidad)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98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Gran concentración de competidores - Abarcan el 67,21</a:t>
                      </a: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accent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accent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accent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200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7512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accent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600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5004048" y="116632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err="1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Mix</a:t>
            </a:r>
            <a:r>
              <a:rPr lang="es-ES" sz="2800" b="1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de Marketing </a:t>
            </a:r>
            <a:endParaRPr lang="es-EC" b="1" dirty="0">
              <a:solidFill>
                <a:srgbClr val="FF0000"/>
              </a:solidFill>
            </a:endParaRPr>
          </a:p>
        </p:txBody>
      </p:sp>
      <p:pic>
        <p:nvPicPr>
          <p:cNvPr id="5" name="Imagen 4" descr="Sin título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517232"/>
            <a:ext cx="3586168" cy="17008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55776" y="620688"/>
            <a:ext cx="4572000" cy="582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dirty="0">
                <a:solidFill>
                  <a:schemeClr val="accent4"/>
                </a:solidFill>
                <a:latin typeface="Arial"/>
                <a:ea typeface="Times New Roman"/>
                <a:cs typeface="Times New Roman"/>
              </a:rPr>
              <a:t>ESTRATEGIAS DEL CICLO DE VIDA DEL PRODUCTO</a:t>
            </a:r>
            <a:endParaRPr lang="es-ES" sz="1400" dirty="0">
              <a:solidFill>
                <a:schemeClr val="accent4"/>
              </a:solidFill>
              <a:ea typeface="Calibri"/>
              <a:cs typeface="Times New Roman"/>
            </a:endParaRPr>
          </a:p>
        </p:txBody>
      </p:sp>
      <p:pic>
        <p:nvPicPr>
          <p:cNvPr id="6" name="Imagen 5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112568" cy="2209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36126311"/>
              </p:ext>
            </p:extLst>
          </p:nvPr>
        </p:nvGraphicFramePr>
        <p:xfrm>
          <a:off x="1187624" y="1340768"/>
          <a:ext cx="7048528" cy="46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Sin título-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4" name="Imagen 3" descr="Sin títul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oja membratad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248472" cy="5286522"/>
          </a:xfrm>
          <a:prstGeom prst="rect">
            <a:avLst/>
          </a:prstGeom>
        </p:spPr>
      </p:pic>
      <p:pic>
        <p:nvPicPr>
          <p:cNvPr id="3" name="Factura.jpg" descr="/Users/DmC/Documents/Tesis Maestria/Tesis Henry/Marca maestria/Papeleria Corporativa Concepto Visual/Factura.jp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30244"/>
            <a:ext cx="3888431" cy="46677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87824" y="18864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Papelería Corporativa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06355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afe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3816424" cy="4724355"/>
          </a:xfrm>
          <a:prstGeom prst="rect">
            <a:avLst/>
          </a:prstGeom>
        </p:spPr>
      </p:pic>
      <p:pic>
        <p:nvPicPr>
          <p:cNvPr id="3" name="Imagen 2" descr="Tarjeta de presentac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78" y="3284984"/>
            <a:ext cx="5330450" cy="298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3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rpe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8"/>
            <a:ext cx="6630810" cy="55892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19872" y="332656"/>
            <a:ext cx="2896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Material Promocional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6225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vd.jpg" descr="/Users/DmC/Documents/Tesis Maestria/Tesis Henry/Marca maestria/Papeleria Corporativa Concepto Visual/dvd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592"/>
            <a:ext cx="5688632" cy="56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5 Imagen" descr="Vall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023154" cy="464917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35896" y="260648"/>
            <a:ext cx="20111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Publicidad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11998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 Imagen" descr="Btl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784" y="908720"/>
            <a:ext cx="3282728" cy="509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8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685559"/>
              </p:ext>
            </p:extLst>
          </p:nvPr>
        </p:nvGraphicFramePr>
        <p:xfrm>
          <a:off x="611560" y="980728"/>
          <a:ext cx="7885540" cy="2786634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4498731"/>
                <a:gridCol w="3386809"/>
              </a:tblGrid>
              <a:tr h="407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Descripción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Monto  de</a:t>
                      </a:r>
                      <a:b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 Inversión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Activo fijo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s-EC" sz="1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Maquinaria y Equipo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$ 39.100,00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Muebles y Enseres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$ 4.971,80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Equipo de Computación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$ 9.983,84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Vehículo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$ 22.690,00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Capital de Trabajo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03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Provisión 60 días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latin typeface="Arial" pitchFamily="34" charset="0"/>
                          <a:cs typeface="Arial" pitchFamily="34" charset="0"/>
                        </a:rPr>
                        <a:t>$ 28.807,72</a:t>
                      </a:r>
                      <a:endParaRPr lang="es-EC" sz="15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26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Inversión</a:t>
                      </a:r>
                      <a:endParaRPr lang="es-EC" sz="36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$</a:t>
                      </a:r>
                      <a:r>
                        <a:rPr lang="es-EC" sz="24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105.553,36</a:t>
                      </a:r>
                      <a:endParaRPr lang="es-EC" sz="36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15544"/>
              </p:ext>
            </p:extLst>
          </p:nvPr>
        </p:nvGraphicFramePr>
        <p:xfrm>
          <a:off x="3707904" y="4005064"/>
          <a:ext cx="4817126" cy="1296924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2588610"/>
                <a:gridCol w="2228516"/>
              </a:tblGrid>
              <a:tr h="31745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latin typeface="Arial" pitchFamily="34" charset="0"/>
                          <a:cs typeface="Arial" pitchFamily="34" charset="0"/>
                        </a:rPr>
                        <a:t>FUENTES DE FINANCIAMIENTO</a:t>
                      </a:r>
                      <a:endParaRPr lang="es-EC" sz="32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5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Arial" pitchFamily="34" charset="0"/>
                          <a:cs typeface="Arial" pitchFamily="34" charset="0"/>
                        </a:rPr>
                        <a:t>C. Propio</a:t>
                      </a:r>
                      <a:endParaRPr lang="es-EC" sz="28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Arial" pitchFamily="34" charset="0"/>
                          <a:cs typeface="Arial" pitchFamily="34" charset="0"/>
                        </a:rPr>
                        <a:t>C. Préstamo</a:t>
                      </a:r>
                      <a:endParaRPr lang="es-EC" sz="28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85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Arial" pitchFamily="34" charset="0"/>
                          <a:cs typeface="Arial" pitchFamily="34" charset="0"/>
                        </a:rPr>
                        <a:t>Aporte de socios</a:t>
                      </a:r>
                      <a:endParaRPr lang="es-EC" sz="28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Arial" pitchFamily="34" charset="0"/>
                          <a:cs typeface="Arial" pitchFamily="34" charset="0"/>
                        </a:rPr>
                        <a:t>Crédito</a:t>
                      </a:r>
                      <a:endParaRPr lang="es-EC" sz="28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85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r>
                        <a:rPr lang="es-EC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%(60.862,64)</a:t>
                      </a:r>
                      <a:endParaRPr lang="es-EC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42%( 44.690,72)</a:t>
                      </a:r>
                      <a:endParaRPr lang="es-EC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051720" y="332656"/>
            <a:ext cx="2786082" cy="714364"/>
          </a:xfrm>
        </p:spPr>
        <p:txBody>
          <a:bodyPr>
            <a:normAutofit/>
          </a:bodyPr>
          <a:lstStyle/>
          <a:p>
            <a:r>
              <a:rPr lang="es-EC" sz="3200" dirty="0" smtClean="0"/>
              <a:t>Inversiones:</a:t>
            </a:r>
            <a:endParaRPr lang="en-US" sz="3200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657161"/>
              </p:ext>
            </p:extLst>
          </p:nvPr>
        </p:nvGraphicFramePr>
        <p:xfrm>
          <a:off x="142876" y="4300564"/>
          <a:ext cx="2500298" cy="2414584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343601"/>
                <a:gridCol w="1156697"/>
              </a:tblGrid>
              <a:tr h="11162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APORTE DE LOS</a:t>
                      </a:r>
                      <a:r>
                        <a:rPr lang="es-EC" sz="1400" baseline="0" dirty="0" smtClean="0">
                          <a:latin typeface="Arial" pitchFamily="34" charset="0"/>
                          <a:cs typeface="Arial" pitchFamily="34" charset="0"/>
                        </a:rPr>
                        <a:t> SOCIOS $ </a:t>
                      </a:r>
                      <a:r>
                        <a:rPr lang="es-EC" sz="1400" u="sng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60.862,64</a:t>
                      </a:r>
                      <a:endParaRPr lang="es-EC" sz="1400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7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Socio</a:t>
                      </a:r>
                      <a:r>
                        <a:rPr lang="es-EC" sz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Socio</a:t>
                      </a:r>
                      <a:r>
                        <a:rPr lang="es-EC" sz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63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18.258,79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42.603,85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17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latin typeface="Arial" pitchFamily="34" charset="0"/>
                          <a:cs typeface="Arial" pitchFamily="34" charset="0"/>
                        </a:rPr>
                        <a:t>70%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4499992" y="0"/>
            <a:ext cx="331353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ESTUDIO FINANCIERO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5940152" y="378904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bajo"/>
          <p:cNvSpPr/>
          <p:nvPr/>
        </p:nvSpPr>
        <p:spPr>
          <a:xfrm rot="5400000">
            <a:off x="2893207" y="4822041"/>
            <a:ext cx="500066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2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260507"/>
              </p:ext>
            </p:extLst>
          </p:nvPr>
        </p:nvGraphicFramePr>
        <p:xfrm>
          <a:off x="3707904" y="5517232"/>
          <a:ext cx="4752528" cy="1229149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2379199"/>
                <a:gridCol w="2373329"/>
              </a:tblGrid>
              <a:tr h="30728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CRÉDITO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$ 44.690,72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7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Institución</a:t>
                      </a:r>
                      <a:endParaRPr lang="es-EC" sz="16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sz="1600" b="1" dirty="0" smtClean="0"/>
                        <a:t>Banco de Fomento</a:t>
                      </a:r>
                      <a:endParaRPr lang="es-ES" sz="1600" b="1" dirty="0"/>
                    </a:p>
                  </a:txBody>
                  <a:tcPr marL="68580" marR="68580" marT="0" marB="0"/>
                </a:tc>
              </a:tr>
              <a:tr h="6145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Tasa de interés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Plazo</a:t>
                      </a:r>
                      <a:endParaRPr lang="es-EC" sz="1600" b="1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sz="1800" b="1" dirty="0" smtClean="0"/>
                        <a:t>11,83%</a:t>
                      </a:r>
                    </a:p>
                    <a:p>
                      <a:r>
                        <a:rPr lang="es-MX" sz="1600" b="1" dirty="0" smtClean="0"/>
                        <a:t>5 años</a:t>
                      </a:r>
                      <a:endParaRPr lang="es-ES" sz="1600" b="1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13 Flecha abajo"/>
          <p:cNvSpPr/>
          <p:nvPr/>
        </p:nvSpPr>
        <p:spPr>
          <a:xfrm>
            <a:off x="6084168" y="5301208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Sin título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877272"/>
            <a:ext cx="2523399" cy="1196812"/>
          </a:xfrm>
          <a:prstGeom prst="rect">
            <a:avLst/>
          </a:prstGeom>
        </p:spPr>
      </p:pic>
      <p:pic>
        <p:nvPicPr>
          <p:cNvPr id="16" name="Imagen 15" descr="Sin título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4896544" cy="2116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1840" y="1562100"/>
            <a:ext cx="2232248" cy="678879"/>
          </a:xfrm>
          <a:prstGeom prst="rect">
            <a:avLst/>
          </a:prstGeom>
          <a:noFill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1860" y="2427936"/>
            <a:ext cx="1872208" cy="706728"/>
          </a:xfrm>
          <a:prstGeom prst="rect">
            <a:avLst/>
          </a:prstGeom>
          <a:noFill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0033" y="3212976"/>
            <a:ext cx="2291168" cy="288032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365943"/>
            <a:ext cx="3977187" cy="480390"/>
          </a:xfrm>
          <a:prstGeom prst="rect">
            <a:avLst/>
          </a:prstGeom>
          <a:noFill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0033" y="5013176"/>
            <a:ext cx="1872208" cy="473830"/>
          </a:xfrm>
          <a:prstGeom prst="rect">
            <a:avLst/>
          </a:prstGeom>
          <a:noFill/>
        </p:spPr>
      </p:pic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8832" y="5730170"/>
            <a:ext cx="1872208" cy="294204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4067944" y="-243408"/>
            <a:ext cx="428510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b="1" i="0" u="none" strike="noStrike" cap="none" normalizeH="0" baseline="0" dirty="0" smtClean="0" bmk="_Toc374981213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b="1" dirty="0" smtClean="0" bmk="_Toc374981213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b="1" i="0" u="none" strike="noStrike" cap="none" normalizeH="0" baseline="0" dirty="0" smtClean="0" bmk="_Toc374981213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sz="2800" b="1" i="0" u="none" strike="noStrike" cap="none" normalizeH="0" baseline="0" dirty="0" smtClean="0" bmk="_Toc374981213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Punto de Equilibrio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sz="1000" b="1" dirty="0" smtClean="0" bmk="_Toc374981213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467544" y="6211693"/>
            <a:ext cx="8104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Producción primer año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  461 trabajos</a:t>
            </a:r>
            <a:endParaRPr kumimoji="0" lang="es-EC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2571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339752" y="105273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 bmk="_Toc374981213">
                <a:latin typeface="Arial" pitchFamily="34" charset="0"/>
                <a:cs typeface="Arial" pitchFamily="34" charset="0"/>
              </a:rPr>
              <a:t>Dólares:</a:t>
            </a:r>
            <a:endParaRPr lang="es-EC" b="1" dirty="0" smtClean="0" bmk="_Toc374981213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áfico 38"/>
          <p:cNvGraphicFramePr/>
          <p:nvPr>
            <p:extLst>
              <p:ext uri="{D42A27DB-BD31-4B8C-83A1-F6EECF244321}">
                <p14:modId xmlns:p14="http://schemas.microsoft.com/office/powerpoint/2010/main" val="1675000838"/>
              </p:ext>
            </p:extLst>
          </p:nvPr>
        </p:nvGraphicFramePr>
        <p:xfrm>
          <a:off x="4355976" y="1414049"/>
          <a:ext cx="4248472" cy="2734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051720" y="3573016"/>
            <a:ext cx="13681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C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U</a:t>
            </a: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nidades:</a:t>
            </a:r>
            <a:endParaRPr kumimoji="0" lang="es-EC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agen 16" descr="Sin título-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66" y="1362068"/>
            <a:ext cx="8229600" cy="1066800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accent2"/>
                </a:solidFill>
              </a:rPr>
              <a:t>       Hipótesis</a:t>
            </a:r>
            <a:r>
              <a:rPr lang="es-EC" sz="2400" b="1" dirty="0" smtClean="0">
                <a:solidFill>
                  <a:schemeClr val="accent2"/>
                </a:solidFill>
              </a:rPr>
              <a:t/>
            </a:r>
            <a:br>
              <a:rPr lang="es-EC" sz="2400" b="1" dirty="0" smtClean="0">
                <a:solidFill>
                  <a:schemeClr val="accent2"/>
                </a:solidFill>
              </a:rPr>
            </a:br>
            <a:endParaRPr lang="es-EC" sz="2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988840"/>
            <a:ext cx="5040560" cy="3240360"/>
          </a:xfrm>
        </p:spPr>
        <p:txBody>
          <a:bodyPr>
            <a:normAutofit/>
          </a:bodyPr>
          <a:lstStyle/>
          <a:p>
            <a:pPr>
              <a:buNone/>
            </a:pPr>
            <a:endParaRPr lang="es-EC" sz="2800" dirty="0" smtClean="0"/>
          </a:p>
          <a:p>
            <a:pPr algn="just"/>
            <a:r>
              <a:rPr lang="es-EC" sz="2100" i="1" dirty="0" smtClean="0"/>
              <a:t>H1: La creación de un centro integral de diseño e impresión que atienda el mercado empresarial de las ciudades de Ibarra y Atuntaqui satisface la demanda existente en cuanto a parámetros de calidad, creatividad y costos razonables de dichos servicios.</a:t>
            </a:r>
            <a:endParaRPr lang="es-EC" sz="2100" dirty="0"/>
          </a:p>
        </p:txBody>
      </p:sp>
      <p:pic>
        <p:nvPicPr>
          <p:cNvPr id="5" name="Imagen 4" descr="Sin título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6" name="Imagen 5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267744" y="908720"/>
            <a:ext cx="664373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Indicadores Financieros</a:t>
            </a:r>
            <a:r>
              <a:rPr lang="es-MX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s-ES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Costo de Oportunidad (con financiamiento) = 14,05%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Costo de Oportunidad (sin financiamiento) = 15,68%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</a:t>
            </a:r>
            <a:endParaRPr kumimoji="0" 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79712" y="3284984"/>
            <a:ext cx="6467659" cy="207170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s-EC" sz="2800" b="1" dirty="0" smtClean="0">
                <a:solidFill>
                  <a:srgbClr val="FFC000"/>
                </a:solidFill>
              </a:rPr>
              <a:t>Valor Actual Neto (Van):</a:t>
            </a:r>
          </a:p>
          <a:p>
            <a:pPr>
              <a:buFont typeface="Wingdings" pitchFamily="2" charset="2"/>
              <a:buNone/>
            </a:pPr>
            <a:endParaRPr lang="es-EC" b="1" cap="all" dirty="0" smtClean="0"/>
          </a:p>
          <a:p>
            <a:r>
              <a:rPr lang="es-EC" dirty="0" smtClean="0"/>
              <a:t>Valor Actual Neto (Con Financiamiento)         $ 29.038,86</a:t>
            </a:r>
          </a:p>
          <a:p>
            <a:endParaRPr lang="es-EC" dirty="0" smtClean="0"/>
          </a:p>
          <a:p>
            <a:r>
              <a:rPr lang="es-EC" dirty="0" smtClean="0"/>
              <a:t>Valor Actual Neto (Sin Financiamiento)          $ 16.834,77</a:t>
            </a:r>
          </a:p>
          <a:p>
            <a:pPr>
              <a:buFont typeface="Wingdings" pitchFamily="2" charset="2"/>
              <a:buNone/>
            </a:pPr>
            <a:r>
              <a:rPr lang="es-EC" dirty="0" smtClean="0"/>
              <a:t> </a:t>
            </a:r>
          </a:p>
          <a:p>
            <a:pPr>
              <a:buFont typeface="Wingdings" pitchFamily="2" charset="2"/>
              <a:buNone/>
            </a:pPr>
            <a:endParaRPr lang="es-EC" dirty="0" smtClean="0"/>
          </a:p>
          <a:p>
            <a:pPr>
              <a:buFont typeface="Wingdings" pitchFamily="2" charset="2"/>
              <a:buNone/>
            </a:pPr>
            <a:r>
              <a:rPr lang="es-EC" dirty="0" smtClean="0"/>
              <a:t>               </a:t>
            </a:r>
          </a:p>
          <a:p>
            <a:pPr>
              <a:buNone/>
            </a:pPr>
            <a:endParaRPr lang="es-EC" dirty="0" smtClean="0"/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4" name="Imagen 3" descr="Sin título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5" name="Imagen 4" descr="Sin título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686800" cy="4804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C" sz="1600" b="1" dirty="0" smtClean="0"/>
              <a:t>Tasa Interna de Retorno</a:t>
            </a:r>
          </a:p>
          <a:p>
            <a:pPr>
              <a:buNone/>
            </a:pPr>
            <a:endParaRPr lang="es-EC" sz="1600" b="1" cap="all" dirty="0" smtClean="0"/>
          </a:p>
          <a:p>
            <a:pPr lvl="0"/>
            <a:r>
              <a:rPr lang="es-EC" sz="1600" dirty="0" smtClean="0"/>
              <a:t>TIR (Con Financiamiento) 28,94% mayor que 14,05%.</a:t>
            </a:r>
          </a:p>
          <a:p>
            <a:pPr lvl="0"/>
            <a:endParaRPr lang="es-EC" sz="1600" dirty="0" smtClean="0"/>
          </a:p>
          <a:p>
            <a:pPr lvl="0"/>
            <a:r>
              <a:rPr lang="es-EC" sz="1600" dirty="0" smtClean="0"/>
              <a:t>TIR (Sin Financiamiento)   21,37% mayor que 15,68%.</a:t>
            </a:r>
          </a:p>
          <a:p>
            <a:pPr lvl="0"/>
            <a:endParaRPr lang="es-EC" sz="1600" dirty="0" smtClean="0"/>
          </a:p>
          <a:p>
            <a:pPr>
              <a:buNone/>
            </a:pPr>
            <a:r>
              <a:rPr lang="es-EC" sz="1600" dirty="0" smtClean="0"/>
              <a:t> </a:t>
            </a:r>
          </a:p>
          <a:p>
            <a:pPr>
              <a:buNone/>
            </a:pPr>
            <a:r>
              <a:rPr lang="es-EC" sz="1600" b="1" dirty="0" smtClean="0"/>
              <a:t>Relación Beneficio Costo</a:t>
            </a:r>
            <a:endParaRPr lang="es-EC" sz="1600" dirty="0" smtClean="0"/>
          </a:p>
          <a:p>
            <a:pPr>
              <a:buNone/>
            </a:pPr>
            <a:r>
              <a:rPr lang="es-EC" sz="1600" dirty="0" smtClean="0"/>
              <a:t>               </a:t>
            </a:r>
          </a:p>
          <a:p>
            <a:r>
              <a:rPr lang="es-EC" sz="1600" dirty="0" smtClean="0"/>
              <a:t> La relación beneficio – costo ( Con Financiamiento) es:</a:t>
            </a:r>
          </a:p>
          <a:p>
            <a:endParaRPr lang="es-EC" sz="1600" dirty="0" smtClean="0"/>
          </a:p>
          <a:p>
            <a:endParaRPr lang="es-EC" sz="1600" dirty="0" smtClean="0"/>
          </a:p>
          <a:p>
            <a:endParaRPr lang="es-EC" sz="1600" dirty="0" smtClean="0"/>
          </a:p>
          <a:p>
            <a:r>
              <a:rPr lang="es-EC" sz="1600" dirty="0" smtClean="0"/>
              <a:t>La relación beneficio – costo ( Sin Financiamiento) es :</a:t>
            </a:r>
          </a:p>
          <a:p>
            <a:endParaRPr lang="es-EC" sz="1800" dirty="0" smtClean="0"/>
          </a:p>
          <a:p>
            <a:endParaRPr lang="es-EC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3861048"/>
            <a:ext cx="2729279" cy="497335"/>
          </a:xfrm>
          <a:prstGeom prst="rect">
            <a:avLst/>
          </a:prstGeom>
          <a:noFill/>
        </p:spPr>
      </p:pic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5013176"/>
            <a:ext cx="2741688" cy="480382"/>
          </a:xfrm>
          <a:prstGeom prst="rect">
            <a:avLst/>
          </a:prstGeom>
          <a:noFill/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n 6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661248"/>
            <a:ext cx="3130696" cy="1484844"/>
          </a:xfrm>
          <a:prstGeom prst="rect">
            <a:avLst/>
          </a:prstGeom>
        </p:spPr>
      </p:pic>
      <p:pic>
        <p:nvPicPr>
          <p:cNvPr id="8" name="Imagen 7" descr="Sin título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3"/>
            <a:ext cx="4608512" cy="199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53063567"/>
              </p:ext>
            </p:extLst>
          </p:nvPr>
        </p:nvGraphicFramePr>
        <p:xfrm>
          <a:off x="755576" y="476672"/>
          <a:ext cx="79928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3891959"/>
              </p:ext>
            </p:extLst>
          </p:nvPr>
        </p:nvGraphicFramePr>
        <p:xfrm>
          <a:off x="755576" y="476672"/>
          <a:ext cx="79928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67544" y="2276873"/>
            <a:ext cx="8398768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7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Gracias</a:t>
            </a:r>
            <a:endParaRPr kumimoji="0" lang="es-EC" sz="7200" b="0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012160" y="404664"/>
            <a:ext cx="2819400" cy="5715000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rgbClr val="FFC000"/>
                </a:solidFill>
              </a:rPr>
              <a:t>Productos a ofertar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188368"/>
              </p:ext>
            </p:extLst>
          </p:nvPr>
        </p:nvGraphicFramePr>
        <p:xfrm>
          <a:off x="318968" y="-323124"/>
          <a:ext cx="4824536" cy="753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4 Imagen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548680"/>
            <a:ext cx="2071702" cy="1739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725144"/>
            <a:ext cx="2126536" cy="17356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Sin título-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3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280" y="692696"/>
            <a:ext cx="8246720" cy="1094940"/>
          </a:xfrm>
        </p:spPr>
        <p:txBody>
          <a:bodyPr>
            <a:normAutofit/>
          </a:bodyPr>
          <a:lstStyle/>
          <a:p>
            <a:pPr algn="ctr"/>
            <a:r>
              <a:rPr lang="es-EC" sz="2600" b="1" dirty="0" smtClean="0"/>
              <a:t>Investigación de Mercados</a:t>
            </a:r>
            <a:endParaRPr lang="es-EC" sz="2600" dirty="0"/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968219"/>
              </p:ext>
            </p:extLst>
          </p:nvPr>
        </p:nvGraphicFramePr>
        <p:xfrm>
          <a:off x="2699792" y="1340768"/>
          <a:ext cx="4607498" cy="4942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3203848" y="404664"/>
            <a:ext cx="349550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MX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ESTUDIO DE MERCADO</a:t>
            </a:r>
            <a:endParaRPr lang="es-ES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445224"/>
            <a:ext cx="4041640" cy="177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 smtClean="0"/>
              <a:t>Métodos de investigación utilizados: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219802387"/>
              </p:ext>
            </p:extLst>
          </p:nvPr>
        </p:nvGraphicFramePr>
        <p:xfrm>
          <a:off x="1617606" y="2000240"/>
          <a:ext cx="6005795" cy="394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8 Conector recto de flecha"/>
          <p:cNvCxnSpPr/>
          <p:nvPr/>
        </p:nvCxnSpPr>
        <p:spPr>
          <a:xfrm flipH="1">
            <a:off x="3275856" y="3284984"/>
            <a:ext cx="216" cy="123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5508104" y="3284984"/>
            <a:ext cx="216" cy="123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3635896" y="4581128"/>
            <a:ext cx="113103" cy="1748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4860033" y="4581128"/>
            <a:ext cx="144015" cy="246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Sin título-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  <p:pic>
        <p:nvPicPr>
          <p:cNvPr id="14" name="Imagen 13" descr="Sin títul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3"/>
            <a:ext cx="5164759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984776" cy="583264"/>
          </a:xfrm>
        </p:spPr>
        <p:txBody>
          <a:bodyPr>
            <a:normAutofit/>
          </a:bodyPr>
          <a:lstStyle/>
          <a:p>
            <a:pPr algn="ctr"/>
            <a:r>
              <a:rPr lang="es-EC" sz="2600" b="1" dirty="0" smtClean="0"/>
              <a:t>Resultados de las Entrevistas a profundidad:</a:t>
            </a:r>
            <a:endParaRPr lang="en-US" sz="26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236843"/>
              </p:ext>
            </p:extLst>
          </p:nvPr>
        </p:nvGraphicFramePr>
        <p:xfrm>
          <a:off x="467544" y="1772816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Sin título-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733256"/>
            <a:ext cx="3341035" cy="1412836"/>
          </a:xfrm>
          <a:prstGeom prst="rect">
            <a:avLst/>
          </a:prstGeom>
        </p:spPr>
      </p:pic>
      <p:pic>
        <p:nvPicPr>
          <p:cNvPr id="7" name="Imagen 6" descr="Sin títul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4392488" cy="18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Sin título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87424"/>
            <a:ext cx="5544616" cy="239642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692696"/>
            <a:ext cx="4929222" cy="1026177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Determinación de la muestra</a:t>
            </a:r>
            <a:endParaRPr lang="es-EC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772816"/>
            <a:ext cx="3657600" cy="7890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dirty="0" smtClean="0"/>
              <a:t>Según datos del INEC:</a:t>
            </a:r>
            <a:endParaRPr lang="es-EC" sz="2000" dirty="0"/>
          </a:p>
        </p:txBody>
      </p:sp>
      <p:graphicFrame>
        <p:nvGraphicFramePr>
          <p:cNvPr id="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19729"/>
              </p:ext>
            </p:extLst>
          </p:nvPr>
        </p:nvGraphicFramePr>
        <p:xfrm>
          <a:off x="1979712" y="2420888"/>
          <a:ext cx="5305840" cy="1472184"/>
        </p:xfrm>
        <a:graphic>
          <a:graphicData uri="http://schemas.openxmlformats.org/drawingml/2006/table">
            <a:tbl>
              <a:tblPr/>
              <a:tblGrid>
                <a:gridCol w="1788740"/>
                <a:gridCol w="1136642"/>
                <a:gridCol w="1190229"/>
                <a:gridCol w="1190229"/>
              </a:tblGrid>
              <a:tr h="391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Establecimientos 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Número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Porcentaje de la población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encuestas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Ibarra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9.485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86%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318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3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Atuntaqui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1.590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14%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53</a:t>
                      </a:r>
                      <a:endParaRPr lang="es-EC"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11.075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371</a:t>
                      </a:r>
                      <a:endParaRPr lang="es-EC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4581128"/>
            <a:ext cx="1424506" cy="936104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 rot="5400000">
            <a:off x="2951820" y="4041068"/>
            <a:ext cx="360040" cy="432048"/>
          </a:xfrm>
          <a:prstGeom prst="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5805264"/>
            <a:ext cx="3584027" cy="360040"/>
          </a:xfrm>
          <a:prstGeom prst="rect">
            <a:avLst/>
          </a:prstGeom>
          <a:noFill/>
        </p:spPr>
      </p:pic>
      <p:pic>
        <p:nvPicPr>
          <p:cNvPr id="10" name="Imagen 9" descr="Sin título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4041640" cy="19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2197</TotalTime>
  <Words>2066</Words>
  <Application>Microsoft Macintosh PowerPoint</Application>
  <PresentationFormat>Presentación en pantalla (4:3)</PresentationFormat>
  <Paragraphs>565</Paragraphs>
  <Slides>44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Presentación de PowerPoint</vt:lpstr>
      <vt:lpstr>Formulación del Problema                                 </vt:lpstr>
      <vt:lpstr>Objetivos Específicos:</vt:lpstr>
      <vt:lpstr>       Hipótesis </vt:lpstr>
      <vt:lpstr>Productos a ofertar</vt:lpstr>
      <vt:lpstr>Investigación de Mercados</vt:lpstr>
      <vt:lpstr>Métodos de investigación utilizados:</vt:lpstr>
      <vt:lpstr>Resultados de las Entrevistas a profundidad:</vt:lpstr>
      <vt:lpstr>Determinación de la muestra</vt:lpstr>
      <vt:lpstr>Cuantificación de la Demanda:</vt:lpstr>
      <vt:lpstr>Cuantificación de la Oferta:   </vt:lpstr>
      <vt:lpstr>Presentación de PowerPoint</vt:lpstr>
      <vt:lpstr>Presentación de PowerPoint</vt:lpstr>
      <vt:lpstr>Tamaño: </vt:lpstr>
      <vt:lpstr>Tamaño</vt:lpstr>
      <vt:lpstr>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de la Planta </vt:lpstr>
      <vt:lpstr>Presentación de PowerPoint</vt:lpstr>
      <vt:lpstr>Base legal para la creación de la empresa: </vt:lpstr>
      <vt:lpstr>Presentación de PowerPoint</vt:lpstr>
      <vt:lpstr>Escala estratégica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Inversiones: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diseño gráfico</dc:title>
  <dc:creator>Elizabeth</dc:creator>
  <cp:lastModifiedBy>Henry Chiliquinga</cp:lastModifiedBy>
  <cp:revision>224</cp:revision>
  <dcterms:created xsi:type="dcterms:W3CDTF">2014-02-01T19:53:00Z</dcterms:created>
  <dcterms:modified xsi:type="dcterms:W3CDTF">2014-06-06T04:23:11Z</dcterms:modified>
</cp:coreProperties>
</file>