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3" r:id="rId15"/>
    <p:sldId id="270" r:id="rId16"/>
    <p:sldId id="271" r:id="rId17"/>
    <p:sldId id="272" r:id="rId18"/>
    <p:sldId id="274" r:id="rId19"/>
    <p:sldId id="285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6" r:id="rId30"/>
    <p:sldId id="287" r:id="rId31"/>
    <p:sldId id="288" r:id="rId32"/>
    <p:sldId id="289" r:id="rId33"/>
    <p:sldId id="290" r:id="rId34"/>
    <p:sldId id="294" r:id="rId35"/>
    <p:sldId id="291" r:id="rId36"/>
    <p:sldId id="293" r:id="rId37"/>
    <p:sldId id="295" r:id="rId38"/>
    <p:sldId id="292" r:id="rId39"/>
  </p:sldIdLst>
  <p:sldSz cx="9253538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65" d="100"/>
          <a:sy n="65" d="100"/>
        </p:scale>
        <p:origin x="-1446" y="-102"/>
      </p:cViewPr>
      <p:guideLst>
        <p:guide orient="horz" pos="2160"/>
        <p:guide pos="29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94016" y="2130429"/>
            <a:ext cx="7865508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88031" y="3886200"/>
            <a:ext cx="647747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9FB0-CE1B-4678-8271-801510BDA8C5}" type="datetimeFigureOut">
              <a:rPr lang="es-ES" smtClean="0"/>
              <a:t>08/07/2014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6C1-0DB4-4A64-BC57-ABC1969B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75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9FB0-CE1B-4678-8271-801510BDA8C5}" type="datetimeFigureOut">
              <a:rPr lang="es-ES" smtClean="0"/>
              <a:t>08/07/2014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6C1-0DB4-4A64-BC57-ABC1969B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8079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547419" y="274639"/>
            <a:ext cx="2342302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20514" y="274639"/>
            <a:ext cx="687268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9FB0-CE1B-4678-8271-801510BDA8C5}" type="datetimeFigureOut">
              <a:rPr lang="es-ES" smtClean="0"/>
              <a:t>08/07/2014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6C1-0DB4-4A64-BC57-ABC1969B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7731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9FB0-CE1B-4678-8271-801510BDA8C5}" type="datetimeFigureOut">
              <a:rPr lang="es-ES" smtClean="0"/>
              <a:t>08/07/2014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6C1-0DB4-4A64-BC57-ABC1969B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72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0966" y="4406904"/>
            <a:ext cx="786550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30966" y="2906713"/>
            <a:ext cx="786550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9FB0-CE1B-4678-8271-801510BDA8C5}" type="datetimeFigureOut">
              <a:rPr lang="es-ES" smtClean="0"/>
              <a:t>08/07/2014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6C1-0DB4-4A64-BC57-ABC1969B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299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20513" y="1600204"/>
            <a:ext cx="46074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82228" y="1600204"/>
            <a:ext cx="46074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9FB0-CE1B-4678-8271-801510BDA8C5}" type="datetimeFigureOut">
              <a:rPr lang="es-ES" smtClean="0"/>
              <a:t>08/07/2014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6C1-0DB4-4A64-BC57-ABC1969B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3459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2678" y="274638"/>
            <a:ext cx="832818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2678" y="1535113"/>
            <a:ext cx="408858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2678" y="2174875"/>
            <a:ext cx="408858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700670" y="1535113"/>
            <a:ext cx="409019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00670" y="2174875"/>
            <a:ext cx="409019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9FB0-CE1B-4678-8271-801510BDA8C5}" type="datetimeFigureOut">
              <a:rPr lang="es-ES" smtClean="0"/>
              <a:t>08/07/2014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6C1-0DB4-4A64-BC57-ABC1969B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63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9FB0-CE1B-4678-8271-801510BDA8C5}" type="datetimeFigureOut">
              <a:rPr lang="es-ES" smtClean="0"/>
              <a:t>08/07/2014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6C1-0DB4-4A64-BC57-ABC1969B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745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9FB0-CE1B-4678-8271-801510BDA8C5}" type="datetimeFigureOut">
              <a:rPr lang="es-ES" smtClean="0"/>
              <a:t>08/07/2014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6C1-0DB4-4A64-BC57-ABC1969B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1945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2678" y="273050"/>
            <a:ext cx="304435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617876" y="273052"/>
            <a:ext cx="517298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2678" y="1435102"/>
            <a:ext cx="304435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9FB0-CE1B-4678-8271-801510BDA8C5}" type="datetimeFigureOut">
              <a:rPr lang="es-ES" smtClean="0"/>
              <a:t>08/07/2014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6C1-0DB4-4A64-BC57-ABC1969B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158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3758" y="4800600"/>
            <a:ext cx="555212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813758" y="612775"/>
            <a:ext cx="555212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813758" y="5367338"/>
            <a:ext cx="555212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9FB0-CE1B-4678-8271-801510BDA8C5}" type="datetimeFigureOut">
              <a:rPr lang="es-ES" smtClean="0"/>
              <a:t>08/07/2014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6C1-0DB4-4A64-BC57-ABC1969B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4386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62678" y="274638"/>
            <a:ext cx="83281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2678" y="1600204"/>
            <a:ext cx="83281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62677" y="6356354"/>
            <a:ext cx="2159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B9FB0-CE1B-4678-8271-801510BDA8C5}" type="datetimeFigureOut">
              <a:rPr lang="es-ES" smtClean="0"/>
              <a:t>08/07/2014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61626" y="6356354"/>
            <a:ext cx="2930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631702" y="6356354"/>
            <a:ext cx="2159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B56C1-0DB4-4A64-BC57-ABC1969B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26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t="17084" r="13324" b="43946"/>
          <a:stretch/>
        </p:blipFill>
        <p:spPr bwMode="auto">
          <a:xfrm>
            <a:off x="1098377" y="1101764"/>
            <a:ext cx="7970520" cy="285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8" t="57970" r="13324" b="23333"/>
          <a:stretch/>
        </p:blipFill>
        <p:spPr bwMode="auto">
          <a:xfrm>
            <a:off x="2824921" y="3971243"/>
            <a:ext cx="6428617" cy="136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11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918" y="188640"/>
            <a:ext cx="7316373" cy="5555871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3046" y="4005064"/>
            <a:ext cx="2830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MATERIALES Y MÉTODOS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5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997" y="138331"/>
            <a:ext cx="3434092" cy="2523538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641" y="2661869"/>
            <a:ext cx="4608512" cy="299514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34281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3" t="21458" r="37218" b="67084"/>
          <a:stretch/>
        </p:blipFill>
        <p:spPr bwMode="auto">
          <a:xfrm>
            <a:off x="234279" y="2883371"/>
            <a:ext cx="2787665" cy="45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36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3" y="295974"/>
            <a:ext cx="4752528" cy="2613074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5" t="43645" r="41786" b="40625"/>
          <a:stretch/>
        </p:blipFill>
        <p:spPr bwMode="auto">
          <a:xfrm>
            <a:off x="1818457" y="2491207"/>
            <a:ext cx="2734117" cy="7217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5" t="27916" r="41786" b="59080"/>
          <a:stretch/>
        </p:blipFill>
        <p:spPr bwMode="auto">
          <a:xfrm>
            <a:off x="1581132" y="1746328"/>
            <a:ext cx="3090824" cy="6745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82" y="3356992"/>
            <a:ext cx="4106598" cy="225405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281" y="3114535"/>
            <a:ext cx="4248472" cy="198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34281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6" t="26742" r="36983" b="60232"/>
          <a:stretch/>
        </p:blipFill>
        <p:spPr bwMode="auto">
          <a:xfrm>
            <a:off x="1890465" y="961269"/>
            <a:ext cx="1944216" cy="69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17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97" y="351275"/>
            <a:ext cx="3632637" cy="333902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34" y="351275"/>
            <a:ext cx="3533855" cy="3293749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34281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7" t="29747" r="21172" b="43772"/>
          <a:stretch/>
        </p:blipFill>
        <p:spPr bwMode="auto">
          <a:xfrm>
            <a:off x="234281" y="3789040"/>
            <a:ext cx="4617121" cy="15204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7" t="57761" r="21172" b="17292"/>
          <a:stretch/>
        </p:blipFill>
        <p:spPr bwMode="auto">
          <a:xfrm>
            <a:off x="4875222" y="3789040"/>
            <a:ext cx="4320480" cy="13403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2" t="42917" r="35930" b="46234"/>
          <a:stretch/>
        </p:blipFill>
        <p:spPr bwMode="auto">
          <a:xfrm>
            <a:off x="87831" y="1601341"/>
            <a:ext cx="2525146" cy="79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81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0" t="43958" r="49710" b="45625"/>
          <a:stretch/>
        </p:blipFill>
        <p:spPr bwMode="auto">
          <a:xfrm>
            <a:off x="666329" y="2348880"/>
            <a:ext cx="24993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34281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689" y="0"/>
            <a:ext cx="3800689" cy="291962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031" y="3110880"/>
            <a:ext cx="3561923" cy="24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34281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4" t="30625" r="38507" b="56855"/>
          <a:stretch/>
        </p:blipFill>
        <p:spPr bwMode="auto">
          <a:xfrm>
            <a:off x="42134" y="2276872"/>
            <a:ext cx="1560299" cy="7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/>
          <a:stretch/>
        </p:blipFill>
        <p:spPr>
          <a:xfrm>
            <a:off x="1590675" y="1112936"/>
            <a:ext cx="4991087" cy="4209682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865" y="2061541"/>
            <a:ext cx="3690664" cy="186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1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9688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25" y="0"/>
            <a:ext cx="4104456" cy="29593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3" t="29583" r="25947" b="60833"/>
          <a:stretch/>
        </p:blipFill>
        <p:spPr bwMode="auto">
          <a:xfrm>
            <a:off x="1007608" y="2234633"/>
            <a:ext cx="153924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641" y="2935673"/>
            <a:ext cx="4056494" cy="279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0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9688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409" y="1556791"/>
            <a:ext cx="200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datos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22314" y="2780928"/>
            <a:ext cx="1872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Diversidad Genética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53" y="310324"/>
            <a:ext cx="5472608" cy="510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9688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409" y="1556791"/>
            <a:ext cx="200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datos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69" y="1397263"/>
            <a:ext cx="5887272" cy="268642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22314" y="2780928"/>
            <a:ext cx="1872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Diversidad genética</a:t>
            </a:r>
          </a:p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comparativa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0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9688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409" y="1556791"/>
            <a:ext cx="200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datos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22314" y="2780928"/>
            <a:ext cx="1872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Diversidad genética</a:t>
            </a:r>
          </a:p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comparativa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8" t="26961" r="32064" b="24375"/>
          <a:stretch/>
        </p:blipFill>
        <p:spPr bwMode="auto">
          <a:xfrm>
            <a:off x="3186609" y="692931"/>
            <a:ext cx="5184576" cy="417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59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3" t="38959" r="40381" b="55393"/>
          <a:stretch/>
        </p:blipFill>
        <p:spPr bwMode="auto">
          <a:xfrm>
            <a:off x="2787838" y="521863"/>
            <a:ext cx="4325114" cy="51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5" t="45464" r="49860" b="48084"/>
          <a:stretch/>
        </p:blipFill>
        <p:spPr bwMode="auto">
          <a:xfrm>
            <a:off x="538224" y="1609682"/>
            <a:ext cx="1676506" cy="67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34" y="1296417"/>
            <a:ext cx="2232248" cy="128397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869" y="1214499"/>
            <a:ext cx="1025856" cy="136589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985483" y="2671251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Hace 10.000 años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627020" y="2671251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Media Luna Fértil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195" y="3383091"/>
            <a:ext cx="1121952" cy="1480514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609" y="3383090"/>
            <a:ext cx="1155339" cy="1542243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2" t="41301" r="68376" b="47827"/>
          <a:stretch/>
        </p:blipFill>
        <p:spPr bwMode="auto">
          <a:xfrm>
            <a:off x="917271" y="3756538"/>
            <a:ext cx="1297459" cy="79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2821976" y="495624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Espiguillas de cebada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556267" y="5002410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Cebadas: 2 carreras</a:t>
            </a:r>
          </a:p>
          <a:p>
            <a:r>
              <a:rPr lang="es-E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6 carreras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06289" y="60198"/>
            <a:ext cx="2830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INTRODUCCIÓN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3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4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16"/>
          <a:stretch/>
        </p:blipFill>
        <p:spPr>
          <a:xfrm>
            <a:off x="2610545" y="1012243"/>
            <a:ext cx="3296110" cy="349705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t="54136"/>
          <a:stretch/>
        </p:blipFill>
        <p:spPr>
          <a:xfrm>
            <a:off x="5778897" y="1484040"/>
            <a:ext cx="2937227" cy="2971023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69688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95409" y="1556791"/>
            <a:ext cx="200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datos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22314" y="2780928"/>
            <a:ext cx="1872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Duplicados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1" t="29375" r="22928" b="38357"/>
          <a:stretch/>
        </p:blipFill>
        <p:spPr bwMode="auto">
          <a:xfrm>
            <a:off x="3330625" y="4797152"/>
            <a:ext cx="4256601" cy="1741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54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9688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409" y="1556791"/>
            <a:ext cx="200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datos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22314" y="2780928"/>
            <a:ext cx="1872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coordenadas principales ACoP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69" y="1059990"/>
            <a:ext cx="6823469" cy="446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2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9688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409" y="1556791"/>
            <a:ext cx="200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datos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22314" y="2780928"/>
            <a:ext cx="20796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coordenadas principales ACoP</a:t>
            </a:r>
          </a:p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(por tipo de germoplasma)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25" y="0"/>
            <a:ext cx="5372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2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9688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409" y="1556791"/>
            <a:ext cx="200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datos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06289" y="2780928"/>
            <a:ext cx="22956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coordenadas principales ACoP</a:t>
            </a:r>
          </a:p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(por provincia)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43" y="988800"/>
            <a:ext cx="6809495" cy="41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6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9688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409" y="1556791"/>
            <a:ext cx="200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datos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06289" y="2780928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conglomerados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69" y="259591"/>
            <a:ext cx="6022305" cy="3356527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649" y="3429001"/>
            <a:ext cx="4702206" cy="325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7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9688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409" y="1556791"/>
            <a:ext cx="200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datos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06289" y="2780928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conglomerados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577" y="141604"/>
            <a:ext cx="5455946" cy="325475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3"/>
          <a:stretch/>
        </p:blipFill>
        <p:spPr>
          <a:xfrm>
            <a:off x="2826569" y="3356992"/>
            <a:ext cx="5202833" cy="32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3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9688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409" y="1556791"/>
            <a:ext cx="200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datos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06289" y="2780928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complementarios</a:t>
            </a:r>
          </a:p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AMOVA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65" y="188640"/>
            <a:ext cx="4259954" cy="17414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69" y="2276872"/>
            <a:ext cx="4278050" cy="1474193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95" y="4077072"/>
            <a:ext cx="4290924" cy="147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9688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409" y="1556791"/>
            <a:ext cx="200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datos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06289" y="2780928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complementarios</a:t>
            </a:r>
          </a:p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Estadísticos F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633" y="3981257"/>
            <a:ext cx="5327455" cy="1682828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921" y="142616"/>
            <a:ext cx="4682242" cy="350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93" y="912503"/>
            <a:ext cx="5832648" cy="3736849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69688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95409" y="1556791"/>
            <a:ext cx="200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datos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06289" y="2780928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complementarios</a:t>
            </a:r>
          </a:p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Diversidad genética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9688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409" y="1556791"/>
            <a:ext cx="200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datos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06289" y="278092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Biplot logístico externo BLE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09" y="116632"/>
            <a:ext cx="5328592" cy="560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7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56" y="1410607"/>
            <a:ext cx="1999339" cy="141969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3" t="38959" r="40381" b="55731"/>
          <a:stretch/>
        </p:blipFill>
        <p:spPr bwMode="auto">
          <a:xfrm>
            <a:off x="2466529" y="669988"/>
            <a:ext cx="4509557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t="29365" r="4287" b="12103"/>
          <a:stretch/>
        </p:blipFill>
        <p:spPr bwMode="auto">
          <a:xfrm>
            <a:off x="2755938" y="3305913"/>
            <a:ext cx="4934399" cy="194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8" t="31062" r="33939" b="55520"/>
          <a:stretch/>
        </p:blipFill>
        <p:spPr bwMode="auto">
          <a:xfrm>
            <a:off x="465402" y="4009242"/>
            <a:ext cx="1951171" cy="53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50000" r="63689" b="41542"/>
          <a:stretch/>
        </p:blipFill>
        <p:spPr bwMode="auto">
          <a:xfrm>
            <a:off x="769085" y="1800245"/>
            <a:ext cx="1011668" cy="30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5670597" y="1410607"/>
            <a:ext cx="15531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7 cromosomas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(2n=2X=14)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5000 Mb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80% repetitivo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06289" y="60198"/>
            <a:ext cx="2830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INTRODUCCIÓN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3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9688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409" y="1556791"/>
            <a:ext cx="200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datos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06289" y="278092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Biplot logístico externo BLE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26" y="657817"/>
            <a:ext cx="6506549" cy="445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9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9688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409" y="1556791"/>
            <a:ext cx="200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datos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06289" y="278092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Biplot logístico externo BLE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633" y="343290"/>
            <a:ext cx="5106113" cy="570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6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69688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95409" y="1556791"/>
            <a:ext cx="200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datos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6289" y="278092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Set núcleo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641" y="0"/>
            <a:ext cx="3811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52" y="2132856"/>
            <a:ext cx="6184225" cy="409740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69688" y="157803"/>
            <a:ext cx="223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95409" y="1556791"/>
            <a:ext cx="200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Análisis de datos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6289" y="278092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Set núcleo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60" y="187698"/>
            <a:ext cx="5611008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5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34281" y="157803"/>
            <a:ext cx="2672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CONCLUSIONES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242393" y="751344"/>
            <a:ext cx="61302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Existe una gran diversidad genética inherente a la colección de cebada del INIAP </a:t>
            </a:r>
            <a:r>
              <a:rPr lang="es-E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 actividades de fitomejoramiento y de conservación de accesiones en el Banco de Germoplasma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272856" y="2722742"/>
            <a:ext cx="5554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Los análisis multivariados mostraron que no existió una relación  de acuerdo al tipo de germoplasma o provincia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242393" y="4149080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Se estableció un set núcleo de 52 genotipos de cebada que resume la diversidad genética de la colección.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34281" y="157803"/>
            <a:ext cx="2672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CONCLUSIONES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69918" y="4005064"/>
            <a:ext cx="62022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Se comprobó, que el 60.8% de las accesiones de cebada acriollada del Banco de Germoplasma y de la colecta Austro-Imbabura fueron genéticamente heterogéneas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098377" y="1196752"/>
            <a:ext cx="62022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determinaron 27 alelos representativos pertenecientes a 14 de los 16 loci SSR analizados.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70695" y="256490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Los materiales mejorados fueron el tipo de germoplasma en el que se evidenció mayor diversidad genética.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7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34281" y="157803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RECOMENDACIONES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9" t="46875" r="39326" b="38750"/>
          <a:stretch/>
        </p:blipFill>
        <p:spPr bwMode="auto">
          <a:xfrm>
            <a:off x="1530425" y="1052736"/>
            <a:ext cx="4752528" cy="172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7" t="41110" r="36938" b="43447"/>
          <a:stretch/>
        </p:blipFill>
        <p:spPr bwMode="auto">
          <a:xfrm>
            <a:off x="1638437" y="2789496"/>
            <a:ext cx="4536504" cy="144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1" t="41110" r="36824" b="41834"/>
          <a:stretch/>
        </p:blipFill>
        <p:spPr bwMode="auto">
          <a:xfrm>
            <a:off x="1730924" y="4237323"/>
            <a:ext cx="4428492" cy="156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11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1" t="41110" r="36938" b="44052"/>
          <a:stretch/>
        </p:blipFill>
        <p:spPr bwMode="auto">
          <a:xfrm>
            <a:off x="1548569" y="1328641"/>
            <a:ext cx="4716239" cy="145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34281" y="157803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RECOMENDACIONES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35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api.ning.com/files/mhrng7eeJg1e8TfryFjEFgl0gZQG2DTO9H9FjTwVyIWpC0DYGKmtjW3pweN52MERTG7amWrr8a8FYcMqtpF0hP9n08U91ZD*/GRACIASPLUM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18" y="4840478"/>
            <a:ext cx="1872208" cy="83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QERUUERAUFRQUGBUUFxgYFhcYFhcSFBUWFhUVFRgYHSggGRomHRcYITEhJSkrLi4uGB81ODMtNygtOisBCgoKDg0OGxAQGzQkICUsLCwsLCwsLCwsLCwsLCwsLCwsLCwsLCwsLCwsLCwsLCwsLCwsLCwsLCwsLCwsLCwsLP/AABEIAMQBAgMBEQACEQEDEQH/xAAcAAEAAgMBAQEAAAAAAAAAAAAABgcDBAUCAQj/xABHEAACAgEBBAYDDAcGBwEAAAABAgADEQQFEiExBgcTIkFRYXGBMjVCUmJyc5GhsbKzFCM0U5PB0RUzQ1SSwxYkJUSCotLC/8QAGgEBAAMBAQEAAAAAAAAAAAAAAAECAwQFBv/EADERAQACAgADBAkFAAMBAAAAAAABAgMRBCExBRJBURMyM2FxgZGhsSJCUtHwFDTBFf/aAAwDAQACEQMRAD8AvGAgICAgICAgICAgICAgICAgICAgICAgICAgICAgICAgICAgICAgICAgICAgICAgICAgICAgICAgICAgICAgICAgICAgICAgICAgICAgICAgICAgICAgICAgICAgICAgICAgICAgICAgICAgICAgICAgICAgICAgICAgICAgICAgICAgICAgICAgICAgICAgICAgICAgICAgICAgICAgICAgICAgICAgICB8gcDbHTLR6XIe8M4+AnfbPkccF9pErNohzZOKxY+sojtDrX/caX22Nj/1X+srOTycV+04/bX6o/q+sbXWZxYlY+Qg+9syvflzW7QzT05OVf0q1lnutZd7GK/hxI3LKeKzT+5oWbTub3WotPrsc/eZG2U5bz1li/Sn/eP/AKj/AFhHpL+b6NU/7x/9R/rB6S/nLLXtO9fc6i4eqxx9xjaYy3jxb1HSrWp7nWXe1t78WZPelrHFZo/dLq6TrG1yYzYlg+XWPvXEnvy1r2hmjrzd/Qda/hfpfbW3/wCW/rLek83TTtP+VfolWyunOi1GALwjH4Ng3DnyBPdPsMtFol2Y+MxX6T9UjU54jkZZ1PUBAQEBAQEBAQEBAQEBAQEBA+GBFuk/TjT6LKA9rcPgKeCn5bfB9XE+iVtaIcmfjKYuXWfJV23+mOq1mQ9hSs/4deVXHkx5t7Tj0TObTLx83F5MvWdR5Q4ml0r2tu1Vs7fFVSx+oSrCtLWnVY2lmy+rfWW4NgSlfltlsfNXP2kS8Ul2Y+z8tvW5JToOquhcdtfZYfJQEX+Z+2WjHDsp2bSPWnf2dXUdE9n6Sl7TpAy1qXbJZ2IUZOA7Y9knu1htPDYMdZt3enzbWxNn6DU0rdTo6Nx84zTWDwJU54eiIiOsL48eHJWLRWPpDDtfV6LS0m6zSoVWw0kLTWTvgkeOOHCJmIVyThx1m01jUTrpDa2VpNHrKUuTSUlHBI3qa88CQQRjzEmNSvSmLJWLRWPpD3b0T0Tc9FQPm1qv4cR3YTPD4p/bDn6nq80D8qGQ+a2P9xJH2SO5DKeBwT4feXF1nVTSf7nU2L89Vcf+u7I9Gwt2ZSfVtPz5/wBI7tLq01dWTX2dw+S2631NgfbK9yXLfs7LX1eaJ67QW0Nu3VPWfJlIz6s8/ZKa04747Un9Uabuxekep0Z/UXMF+Ie9WfPungPWMGTEzDTFxGTF6s/JZXRvrJpvITUqKbDw3s5qJ9Z4p7eHpmkXier1MHaFb8r8p+ydIwIyDkHiD4ES70YeoCAgICAgICAgICAgICB8Y45wKp6b9YBctRonwnJrRzbzFZ8F+VzPh6c7X8nj8Vx290x/X+kF2bs63U2blNbWOeOB97E8APSZnETLz6Y75LarG5WT0f6sEXDayzfPPs0JCD5zc29mJrFPN6mHs6sc8k7T7QbPqoXdpqStfJQB9fnL609GlK1jVY02oXIGrtWntKLU+NW6/WpEieit43WYRDq8L0aDTb/K+58A+CMrlcespn/ylacocXB7phrvxlGNr7eTU7O1KqSWOqNuN1iBU9pKZbGAf6jzlZncOXLmrfDaI67/APVidCUxs/TY/dIfaRk/fL16PS4b2Vfg7ks3ICAgYdXpUtUrYiup5hgCPqMK2rFo1MIL0g6s6bctpW7F/inLVn+a/b6pSaR4ODN2fS3OnKfsrPbOxrtG+5fWUPgeasPNWHAzOYmOrycuG+OdWh2eiHTS3QkI2bKPFCeK+msnl6uR9EmttN+G4y2LlPOF0bL2jXqaltpcMjcj6fEEeBHlNonfR7tL1vXvV6NuFyAgICAgICAgICAgIFZdanScj/k6mxkA3EeR4ir2jifRgeJmd7eEPK7Q4nUejr80J6L9HrNfd2acFHGx8cEX+ZPgJSImXBw+Cc1tR0XjsLYtOjrFdCYHNj8J2+Mx8T93hNojXR7+LDXFXu1dKS1ICAgYNZqFrRmc4UDj7eAAHiTyA8cwraYiNyi2p2frHppprqprWrsyrtY28u7SUIZAhGQzHk2OErMTpy2pkmsViIiI6c/c5f8AZ2s0+y30x0tBArsDMLcMQd8lgu7gsBu8zxwZGpiumPo8tcE07sfVJugrZ2fpuOf1YH1ZGPZy9kmnqw6+G9lX4O9LNyAgICAgam09nVams13Vh0PMHz8weYPpEdVL463ju2hTfTXoW+hPaV5fTk8G+EhPJX9Hk33eONq6eHxXBzinvV6fhqdC+k7bPuBJJpcgWJ9gdR8YfaOHliKzqVOF4mcVvdPVe1FodQykFWAII5EEZBm76GJ3G2SEkBAQEBAQEBAQEDDq9QKq3duSKzH1KMn7oRae7G5fnDXatrrHtc96xmc+tjn6pzvlr2m9ptPivboVsQaLSIhH6xgHsPj2jDiPZwX2Tasah9Fw2L0WOId+WdBAQED4YEd1euqC/pl9n6lFLUocAEgH9YAfdO3wfIEeJMifNzWvXXpLTy8Ffa7plrNXqFOmLUoACF5p7rG9Y2MYJOMnC8PCZ96Z6PNvxeXJf9HKEu6CbafW0WabVI/aVoFdmyC9dm8oJGMg4HE+POXrO41Lt4TNOSs0v1ht9Xw7Ku/TccabUWVrniezJ3lz9Zinkvwn6azTymUrlnWQEBAQEBAxamlbFKOoZWBVlIyCp4EEQi0RMalCtXr9m7G7iVb1vMhQHsweI33Y90ejPslP01cFr8Pw3LXP7vGh60dMzBbKrax8busB6wpz9QMRkgr2jimdTEwnGm1C2KHrYMrAFWByCD4giXd9ZiY3DLCSAgICAgICAgIHH6YfsGqx+5t/AZW3SWPEeyt8JUHs9lFtZf3IdC3zQw3vsmL5zHqLxvzfpOdD6l9gICAgc3b1pFJUHBtZKQRwK9qwQsD5gEkekCRLPLP6dR48vryQvrLqZn0tG4V02ckgqis/uVqRiCFcLnG8AO96OFL+Dh42Jma1/b/uSA0awh3SmtgLGFSZ79iVliTVusd1g2eIwAT44zKb8nnVvrdaR15R/vennR2spdRfbqm7chUuoO4i9huFEKIgAKoxHmAMngRNIjnt6WKJi0Xtbn4x7kg6IEPqNfchBre9VUjkezrAYg+IyYr1lvw/O17R5/hKJd1EBAQEBAQNHbet/R9PddjPZ1u4HmVUkSJ5Qpkt3aTbyfnW+5rGZ3YszEsxPMsTkkzDq+XtabTuWOFVndTu02PbadiSqgWp8nJ3XA8gSVOPPPnNKT4PY7NyTzpPxhZomj1X2AgICAgICAgIGDW6cW1vWeTqyH1MCP5wraveiYl+cNXpzU7VuMMjMjD0qcH7pzzD5e9ZrMxPgvPoHtsazRoxObKwK7PPfUcG/wDIYPtPlNqzuH0HCZoyY4nxjlKRyzqICAga20dIl1TJau8jDBH28Mcc54gjxxExtW9YtGpUntDbLtojp2rcjfLdra7b+4lhCputwLrnB3eQz6ZhvlqXhZMs+immvnPxcrS2nTPRcqElSHOfct3j3Pc8O6MHiecdGFZ9HNbOvrtqNqrw9NYXULYRWFyTbVcTws5jeG9x5AixuAxJmdzydF805L7rGreHviVn7CSjZtVWla1Ra3exg5d3Pe3Rx4Dl6ABmaRqOT1cXcw1jHvmkUs6EC6Z9OrdDquxSmtl3FfLb2ctnhwPolLW1Lg4njLYb92I21+jHWFdq9XVQ9FSrYWBILZGEZuGT6JEX3KmDj7ZMkU11Snpd0kTZ9Idl32Y7qJnGTjJJPgB5+qXtOnXxGeMNdyg+j61bN8drp07PPHcJDgeYycH1cJSMjgr2nO/1RyWboNYl9a2VMGRxlSPL+R9E0erS0WiLQrPW9aF9djoNPSQjsucv8FiPP0TLvy8u/aNq2mO70dTo10ns2v2+muqRFal+K72csQniflZ9ktE97k1wcRPE96kxrkq3aOhs09rVWqVdDgj7iPMHmDMta5PHyUtS3ds1oUWr1SbHaquzU2DdFoCpnh+rXJZ/UTjHzczWka5y9ns7FNaze3i2tudZtFLFdPWbyOG9ndrz6DglvYMemJvC2XtClZ1WNuJX1r3Z72lqI8gzA/Xg/dK+klhHadv4pl0X6aUa47i5rt57jYyQOZQjg33+iXraJd2Di6ZuUdUklnUhvSTrDo0rmutTdYvA7pARSPAtxyfUDKTeIcOfjseOdRzlGx1r3Z46WrHlvtn68fylfSS5f/p2/ilnRnp5p9awrINVp5KxGGPkjDgT6Dgy8XiXZg4zHlnXSUrEs7H2AgDAqbrX6OlLP0usdyzC2/Js5K3qYYHrHpmV6+Lx+0cGp9JHzRfol0hfZ94sUFkbu2J8ZPR8ocx7fOVrMw4+G4icN9+HivXZe0a9TUttLhkbkfI+II8CPKbxO30OO9b171Z5NyFyAgfDApjpztqi1DQtDpqKrT2ljBe8V3lbjnJGcYz4CZXmHh8ZmpaO5Ec4lr7S2vX/AGfXpDprBf3XLMoXBzhSoxvMCvD28zIm240jJlj0EYu7O/e6+h2fVobGCJZ2yKtLXLi1luevtLeyrxhSEFneO9jA8zLREQ3pjphnlE76b68/h4OhszaNmq1lYGrryRVYqjDlQa95lckKWwuQACcFyx4gRzmWlMlsmSP1eUrIE0ekpbrY98D9FX97TK/V4XaXtY+DQ6u/fLT+t/y3kV6suB9vX5/hLOujlpfXb/ty13Z2p0r81YTN5CwuqjpF2dh0tjdyw5rz4WeK+pgPrHpl6T4PU7P4jU+jnx6IRtb+/u+ks/GZRwZvaW+Mpn1Oftdv0J/MSXx9Xf2Z69vgn+2NDodaxr1HZNZXwxvhbUyAcZBDAcQccppMRL0ctMOTlfW/u5Wj6K7LptUdx7GPcR7d/Jxn3GcHgPESsVqxrw/DVtGtb+O2p1s7XNOnShDjty29jh+qTGV9RJHsBEXnlpTtDLNKRWPH8KlprLsFUZZiFUebMcAD2zJ4tY3OoSHpD0L1OhqW23sypIU7jElSeW9kDh4ZHjLTWYdObg8mKvelwdLqWqdbKzuuhDKfJhxEq563msxMLt6U7eKbLOor7rW117h8QbgvEekAk+ybWnk9/Pm7uDvx4x+VGTF89LYp0FroXSmxkX3TBGKjHE5YDAhaMd5jcRyYFJHEEgjiCOBBHIg+cKxOub9A9DdqHV6Km1vdkFX9LoShPtxn2zes7h9Lw2ScmKLS7UluQEDDqtMtqMlihkYFWU8iDzEK2rExqVJ9NOh1mgcugL6cnutzKZ5LZ/I8j65jasw8LiuEtindejl9H+kF+hfepfgfdIeKOPlDz9I4yImY6MMOe+Kd1+i2ujXTzTavCs3Y2nhuOeBPyH5H1cD6JrF4l7WDjMeTl0nySyWdhAi/WBtG7TaZH0xIsN1agBd7ezvdzGOOSAOHGVtOocnF5L46RNOu0L2ltilrWvC6axlUYtKkP2pzwFbMB3QMKXBPdGeHEUmY24smWkz341Pv14/7ptiq2u2pvrWpKtTqEZQL7VOQo47wQd3dDEYJYneJwOIjvbV9N37x3Y70+ctXae2kutRq0eprE3rWQDtjv1Esy/BCkMWPHJDDlgSJlXJmi1o1ymevn0bfQm1Dr9P2Rtt7NWqZuz3UCsjnfzkkccjDDjiTXq04Wa+lju89cunJb81ewpbrY98D9FX97zK/V4XaXtY+DQ6vPfLT/Of8t5FerLgfb1+f4Szrp5ab12/7ctk8HZ2p0r81YTN5D1U5UhlJBBBBHMEHII9MJiZidw+3WF2LNxLEsfWTkwTO53Kd9Tn7Xb9CfzEl8fV6fZnr2+DidYg/6lqPnJ+Uki/Vzcb7e3y/Dz1fD/qWn+c35byK9Tgvb1/3gk3XP/e6b5ln4kl8jq7U61+aEdHv2vT/AE1P5iylerz8Hta/GPym/WH0wrvrt0i1WB0t3Sx3d0mpyDjBzxx5S97eD0eN4utqzjiOe1czN5MrV6We8Gn+j0n4Fml/Ve1xP/Ur8IVTM3irO2f0rTZ+zNMnYl3tS4ryCZFrA7/j4+Amne1V7FOJrh4esa6xKspm8iV49WNBTZtW8MbxscfNLtg+0DPtm1Oj6HgY1gqlUs6yAgIGO2oMCrAMpGCCAQQfAg84RMbjUq56UdWgYmzREKeZqY90/Rsfc+o8PSJnank8zP2dE88f0VrrtDZQ5S6tkYeDDB9Y8x6RM9PKvjtSdWjTsbE6ZavSYFd28g+BZ319Q45UegES0WmG2Li8uLpO496dbJ60qXwNRS9R+MvfT+TD6jLxk83o4+0qT60aSavaWh1yhe0ouXIO626TnwO43EHj5S24l1xkxZY6xLMvRzR44aPT4547JMZ88YxmO7CfQYv4x9HxujOjJz+haf8Ag1/0juwegxfxj6NizY+nY5bTUk8Bk1oThQABy8AAPZJ1C04qT1iPoz6XRV1ZFVaIDz3VVc+vA4xpatIr0jTPCylutj3wP0Vf3vMr9Xhdpe1j4NDq898tP85/y3kV6suB9vX5/hLOunlpvXb/ALctk8HZ2p0r81YTN5Lobd2U2kuNT8eCsp+MjDKn+XrBkzGmmbFOO2pc+QyT7qd/a7foT+YkvTq9Tsz17fBxOsT3y1Hzk/KSRbq5uO9vb5fh56vvfLT/ADm/LeK9UcF7ev8AvBJuuf8AvdN8yz8SS2R19qda/NCOj37Xp/pqfzFlI6vPwe1r8Y/Lv9N+i2opsv1LqnZPc5BDZbFjkrw9sm1Z6uri+GvWbZJ6bRCVcMrW6We8Gn+j0n4Fml/VezxP/Ur8IVVM3ipjtDY1+p0Wz+woewLXcDujgCbjjP1S0xMxGno3xXyYcfdjfX8tno91bX2OG1YFVQ4lQwNjDyG7kL6yc+iTFPNbD2feZ3k5Qt3T0rWqoihVUBVA5BVGAB7Jq9msRWNQyQkgICAgfDA1No7Mq1K7l9S2L5MM49IPMH1RMRKl8dbxq0bQbbHVZW2TpbjWfiv3l9je6H2zOcfk8/L2bWedJ0hu0ugmuo/wDYPOs7/2e6+yVmsuG/BZq+G/gj+o0zVnFiMh8mUqftEq5prNeUxp6o1tie4tdfmuw+4xtMZLx0mW5X0h1a8tXf8AxXP3mTuVo4jLH7p+rMOlWt/zl3+sx3p81v8AlZv5B6Va0/8AeXf6zHeknisv8pWf1V66y/SWNdY9jdswyxJONys44+HE/XNaTuHrdn3tfHM2nfNCOtj3wP0Vf3vKX6uHtL2vyaPV375af1v+W8ivVlwPt6/P8JZ10ctN67f9uWyOztT9vzVe0zeSuPp70bOr0ldlS5upVSAOb1lRvKPMjmPaPGa2ruHucXw/pMUTXrCnZk8OVh9TemY33WY7grCE+G8zKwH1KfsmmN6nZkT3rSj/AFh++Wo+cn5SSturl4729vl+Hnq+98tP85vy3kV6o4L29Um65/73TfMs/Ektk8HX2p1r80I6Pften+mp/MWVr1efg9rX4x+Vudavvc3z6/xTS/R7fH+wlScyfPrW6We8Gn+j0n4Fml/Ve1xP/Ur8lUzN4q+Orr3t0/qf8x5tXo+j4P2FUklnUQEBAQEBAQEBAQPFlYYYYAj0jI+2ETG3N1HRvSWe70lB9PZqD9YEjUMpwY561j6Ofb0E0Df9qo9T2L9zSO7DOeDwT+38tc9XOgP+C38Wz/6juQj/AIOD+IOrjQfuX/i2f/UdyD/g4PJ3NjbGp0aGvTpuKW3iN5m7xAGcsSeQEtERDbHipijVY0yanZVFrb1mnqdsAbzVqxwOQyRyjULWx0tO5iPo80bI09bBk01KsOTLWisOGOBAyI1CIx0idxEfR712zqb8dtTXZu5xvqGxnnjI4chGi1KX9aNtX/hzSf5PT/wk/pI1CvoMX8Y+jpqABgchJaw420eiuj1D79umRmPEsMqSfNt0jPtkd2JY34fFedzDpaHRV0IEprVEHIKABnxPr9MmIaUpWsarGmvqdiaaxi9mmpd25s1aljwwMkjjwEahW2LHadzEGm2Hpq2D16alHXiGWtQw8OBA4RqCMWOs7isM2t2XTeQbqa7CuQN9FbAPPGRwjS1sdLetG2vX0f0qkMukoBBBBFSAgjiCDjnGoVjDjidxWPo3NXpK7l3ba1deB3WAYZHI4ML2rW0atG2j/wAOaT/J6f8AhJ/SRqGfoMX8Y+jPbpaXAoapGVVUisoCgUZCYGN0cjgeiStMUn9M/Rg/4c0n+T0/8JP6SNQr6DF/GPpDoaXTpUoStFRRyVQABnjwA5SWlYisajlDLmFjMI2+wkgICAgICAgICAgICAgfDAjPSPY9uouUpkLikb6sAVKXFyw48wMH0yJhzZcdrTy935cmrYup363egGztHYneQ1rvau21iDvB68o4wVzvDAYcJERLKMeTcTMc/t60z+HQq6NKtoxp6wh1LswwuDpjpnRQR4rvt7n0ydL+hnvdOW/tr+2vVsW2iqvs9PljTqarFQop7W417jsSQCMJgkZI4cJGp0r6K1YjUeEx9WS7o2V7UpSm8U0oyN0GzccnU1g+G+o3STzzJ0tOGeevKPn5srbHsfS31io1LbdW1dQZQ1dINPaYKndUkrY+AfhecanROO00tHTc8vdDR1Wx9a6lcLvLbbqAxfdD2IqLQcL54ZiDwkalS2LLMa98z1+jNrdk2uL/APlSbbO2YXdoq/q7KyEp4Nklchd0jd7u9nMc1rY7Tvlz589+bFtPYl7i0JQe1b9KJu31xZVbVatVPPe4FqxggKNzOYmJRkxXmJiI58+fynl+HrU7B1TLZTwKM9YDs5GaKqjubxGW3w24CfHcJ8Y1JOHJ6vhy8fCOjrbFN6WMbtO+bRUWcNWUVkpCvnvb3ugeQPMSebXH34n9UddOZqtk6p7NS+4uNQt1QG/xAQAackcgDuueGTm7jykTEspx5Jm0+e/H6M1uxm1DGy3Sgb2oqYLZ2bMtK1otmcEjBK8gePCTpf0c2ncx4w09ZsK5lsRaMWH9K3rd5cXV2izsah3t7hvV8CAF7PhGlJxX1MePPn576M39jXKx7Wn9IqWwdzeUm2taAlbsHIVmU8wSOPeHISIiUxjvHrRuI+/JoX9G9UVYbud9EVv1g/whv1Lknjhu5k8+cjUspwZfD3ePlHL7uzs7Zli6hWNO6y2XNZfvKe2qff7OvAO9wynAgBez4S0RLemO0WjfnO58+v8Avk5+r2Fc3bhNPuux1ZNm8n65LS3ZV43snGVPewBu+mRMTLP0V+ca/lz8970kvRvS9lTu9ka+8TgrUuc444pJX+fCTDpwxMV1MadWS1ICAgICAgICAgICAgIEY6R6nUC5U07lcinHdyu8biGDcORAAPkDmRLmyzfeq+78tPRbQ1Vhrz2qjUWWKAUGaVp1VjENw4ZpwgJ+IMc+NYmVK3yTMe/7an+mpptpak0sWvIbeTOWbgm+28Gxpv1Oe6N7v+znJV71+7PPx/8Afhy+7a7fUMiOLtQM6W+3dKpxtq3FTIFfwslscM88DlHNbd9xO56TPzh6q2talymx7id9g9YUbi0irKvjcyQee9vDDd30RsjJaJje/wDQwaPaupKBdSbas2o9j7g3kotqdgqkAjAtUpvYzu4zjOZETPirXJfWrcuf20zf2hblQ91y0lqw1vZhXCGl2BI3TubzBcnHo7ueE7W79vGZ15+PRr1bU1gIJNjIf0VP7sBhv6hh2pGBjeqUb4x3S44CRuVe/l/H5/rq8abaWpNLlryH315s3BN9gQ2NN+p+CN7v+znJ3yRF79zczz/3u5fd0tftDUHRU9iLe3twN7cQuAgLM7AgLx3QOQ4PkAco3Oml739HHd3uWCzbVrOj5uXebTblQXANVgXtWbKEsQxZSMjdCg8PFtHpLTMTz8OXu8WtpddqwoNlloV0Vi26rlV7dVd0ArG4QhPA73A5+DxjcorbJrn/ALmyPqNZawTT22Fcajs7GCKGCmgVvYWrO8oLOMAAsBnjzk80byWnVZnx1P8Abym0tTm/Nrd2yxRjiyUjUhGsWo047teSDvtngcHwEXv+rn4/bfVs6rar1qSt9roatUK3avi14NfYgYXvH3YU4G9jx5ltackx0mdan6+DBq9saoNqCBaENdqVHcGBfQineHAklm7YcRjuJjOZG52rfJk/Vy8J18Y/0vS7T1VJcP2jlDbuoQrFj2FbVrvqihgXby4ceJxJiZT38lZn5/iNfdr6ja2qSpA72iyo3K+UCvaRuPSykVujNuPjs+AY73EbuJG5UnJkivPfLfz8k7qOQD54l3fD3CSAgICAgICAgICAgICB8xAYgMQGIDEBiAxAYgMQGIDEBiAxAYgMQGIDEBiB9gICAgICAgICAgICAgICAgICAgICAgICAgICAgICAgICAgICAgICAgICAgICAgICAgICAgICAgICAgICAgICAgICAgICAgICAgICAgICAgICAgICAgICAgICAgICAgICAgICAgICAgICAgICAgICAgICAgICAgICAgICAgICAgICAgICAgICAgICAgICAgICAgICAgICAgICAgICAgICAgICAgICAgI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data:image/jpeg;base64,/9j/4AAQSkZJRgABAQAAAQABAAD/2wCEAAkGBxQQERUUERAUFRQUGBUUFxgYFhcYFhcSFBUWFhUVFRgYHSggGRomHRcYITEhJSkrLi4uGB81ODMtNygtOisBCgoKDg0OGxAQGzQkICUsLCwsLCwsLCwsLCwsLCwsLCwsLCwsLCwsLCwsLCwsLCwsLCwsLCwsLCwsLCwsLCwsLP/AABEIAMQBAgMBEQACEQEDEQH/xAAcAAEAAgMBAQEAAAAAAAAAAAAABgcDBAUCAQj/xABHEAACAgEBBAYDDAcGBwEAAAABAgADEQQFEiExBgcTIkFRYXGBMjVCUmJyc5GhsbKzFCM0U5PB0RUzQ1SSwxYkJUSCotLC/8QAGgEBAAMBAQEAAAAAAAAAAAAAAAECAwQFBv/EADERAQACAgADBAkFAAMBAAAAAAABAgMRBCExBRJBURMyM2FxgZGhsSJCUtHwFDTBFf/aAAwDAQACEQMRAD8AvGAgICAgICAgICAgICAgICAgICAgICAgICAgICAgICAgICAgICAgICAgICAgICAgICAgICAgICAgICAgICAgICAgICAgICAgICAgICAgICAgICAgICAgICAgICAgICAgICAgICAgICAgICAgICAgICAgICAgICAgICAgICAgICAgICAgICAgICAgICAgICAgICAgICAgICAgICAgICAgICAgICAgICAgICB8gcDbHTLR6XIe8M4+AnfbPkccF9pErNohzZOKxY+sojtDrX/caX22Nj/1X+srOTycV+04/bX6o/q+sbXWZxYlY+Qg+9syvflzW7QzT05OVf0q1lnutZd7GK/hxI3LKeKzT+5oWbTub3WotPrsc/eZG2U5bz1li/Sn/eP/AKj/AFhHpL+b6NU/7x/9R/rB6S/nLLXtO9fc6i4eqxx9xjaYy3jxb1HSrWp7nWXe1t78WZPelrHFZo/dLq6TrG1yYzYlg+XWPvXEnvy1r2hmjrzd/Qda/hfpfbW3/wCW/rLek83TTtP+VfolWyunOi1GALwjH4Ng3DnyBPdPsMtFol2Y+MxX6T9UjU54jkZZ1PUBAQEBAQEBAQEBAQEBAQEBA+GBFuk/TjT6LKA9rcPgKeCn5bfB9XE+iVtaIcmfjKYuXWfJV23+mOq1mQ9hSs/4deVXHkx5t7Tj0TObTLx83F5MvWdR5Q4ml0r2tu1Vs7fFVSx+oSrCtLWnVY2lmy+rfWW4NgSlfltlsfNXP2kS8Ul2Y+z8tvW5JToOquhcdtfZYfJQEX+Z+2WjHDsp2bSPWnf2dXUdE9n6Sl7TpAy1qXbJZ2IUZOA7Y9knu1htPDYMdZt3enzbWxNn6DU0rdTo6Nx84zTWDwJU54eiIiOsL48eHJWLRWPpDDtfV6LS0m6zSoVWw0kLTWTvgkeOOHCJmIVyThx1m01jUTrpDa2VpNHrKUuTSUlHBI3qa88CQQRjzEmNSvSmLJWLRWPpD3b0T0Tc9FQPm1qv4cR3YTPD4p/bDn6nq80D8qGQ+a2P9xJH2SO5DKeBwT4feXF1nVTSf7nU2L89Vcf+u7I9Gwt2ZSfVtPz5/wBI7tLq01dWTX2dw+S2631NgfbK9yXLfs7LX1eaJ67QW0Nu3VPWfJlIz6s8/ZKa04747Un9Uabuxekep0Z/UXMF+Ie9WfPungPWMGTEzDTFxGTF6s/JZXRvrJpvITUqKbDw3s5qJ9Z4p7eHpmkXier1MHaFb8r8p+ydIwIyDkHiD4ES70YeoCAgICAgICAgICAgICB8Y45wKp6b9YBctRonwnJrRzbzFZ8F+VzPh6c7X8nj8Vx290x/X+kF2bs63U2blNbWOeOB97E8APSZnETLz6Y75LarG5WT0f6sEXDayzfPPs0JCD5zc29mJrFPN6mHs6sc8k7T7QbPqoXdpqStfJQB9fnL609GlK1jVY02oXIGrtWntKLU+NW6/WpEieit43WYRDq8L0aDTb/K+58A+CMrlcespn/ylacocXB7phrvxlGNr7eTU7O1KqSWOqNuN1iBU9pKZbGAf6jzlZncOXLmrfDaI67/APVidCUxs/TY/dIfaRk/fL16PS4b2Vfg7ks3ICAgYdXpUtUrYiup5hgCPqMK2rFo1MIL0g6s6bctpW7F/inLVn+a/b6pSaR4ODN2fS3OnKfsrPbOxrtG+5fWUPgeasPNWHAzOYmOrycuG+OdWh2eiHTS3QkI2bKPFCeK+msnl6uR9EmttN+G4y2LlPOF0bL2jXqaltpcMjcj6fEEeBHlNonfR7tL1vXvV6NuFyAgICAgICAgICAgIFZdanScj/k6mxkA3EeR4ir2jifRgeJmd7eEPK7Q4nUejr80J6L9HrNfd2acFHGx8cEX+ZPgJSImXBw+Cc1tR0XjsLYtOjrFdCYHNj8J2+Mx8T93hNojXR7+LDXFXu1dKS1ICAgYNZqFrRmc4UDj7eAAHiTyA8cwraYiNyi2p2frHppprqprWrsyrtY28u7SUIZAhGQzHk2OErMTpy2pkmsViIiI6c/c5f8AZ2s0+y30x0tBArsDMLcMQd8lgu7gsBu8zxwZGpiumPo8tcE07sfVJugrZ2fpuOf1YH1ZGPZy9kmnqw6+G9lX4O9LNyAgICAgam09nVams13Vh0PMHz8weYPpEdVL463ju2hTfTXoW+hPaV5fTk8G+EhPJX9Hk33eONq6eHxXBzinvV6fhqdC+k7bPuBJJpcgWJ9gdR8YfaOHliKzqVOF4mcVvdPVe1FodQykFWAII5EEZBm76GJ3G2SEkBAQEBAQEBAQEDDq9QKq3duSKzH1KMn7oRae7G5fnDXatrrHtc96xmc+tjn6pzvlr2m9ptPivboVsQaLSIhH6xgHsPj2jDiPZwX2Tasah9Fw2L0WOId+WdBAQED4YEd1euqC/pl9n6lFLUocAEgH9YAfdO3wfIEeJMifNzWvXXpLTy8Ffa7plrNXqFOmLUoACF5p7rG9Y2MYJOMnC8PCZ96Z6PNvxeXJf9HKEu6CbafW0WabVI/aVoFdmyC9dm8oJGMg4HE+POXrO41Lt4TNOSs0v1ht9Xw7Ku/TccabUWVrniezJ3lz9Zinkvwn6azTymUrlnWQEBAQEBAxamlbFKOoZWBVlIyCp4EEQi0RMalCtXr9m7G7iVb1vMhQHsweI33Y90ejPslP01cFr8Pw3LXP7vGh60dMzBbKrax8busB6wpz9QMRkgr2jimdTEwnGm1C2KHrYMrAFWByCD4giXd9ZiY3DLCSAgICAgICAgIHH6YfsGqx+5t/AZW3SWPEeyt8JUHs9lFtZf3IdC3zQw3vsmL5zHqLxvzfpOdD6l9gICAgc3b1pFJUHBtZKQRwK9qwQsD5gEkekCRLPLP6dR48vryQvrLqZn0tG4V02ckgqis/uVqRiCFcLnG8AO96OFL+Dh42Jma1/b/uSA0awh3SmtgLGFSZ79iVliTVusd1g2eIwAT44zKb8nnVvrdaR15R/vennR2spdRfbqm7chUuoO4i9huFEKIgAKoxHmAMngRNIjnt6WKJi0Xtbn4x7kg6IEPqNfchBre9VUjkezrAYg+IyYr1lvw/O17R5/hKJd1EBAQEBAQNHbet/R9PddjPZ1u4HmVUkSJ5Qpkt3aTbyfnW+5rGZ3YszEsxPMsTkkzDq+XtabTuWOFVndTu02PbadiSqgWp8nJ3XA8gSVOPPPnNKT4PY7NyTzpPxhZomj1X2AgICAgICAgIGDW6cW1vWeTqyH1MCP5wraveiYl+cNXpzU7VuMMjMjD0qcH7pzzD5e9ZrMxPgvPoHtsazRoxObKwK7PPfUcG/wDIYPtPlNqzuH0HCZoyY4nxjlKRyzqICAga20dIl1TJau8jDBH28Mcc54gjxxExtW9YtGpUntDbLtojp2rcjfLdra7b+4lhCputwLrnB3eQz6ZhvlqXhZMs+immvnPxcrS2nTPRcqElSHOfct3j3Pc8O6MHiecdGFZ9HNbOvrtqNqrw9NYXULYRWFyTbVcTws5jeG9x5AixuAxJmdzydF805L7rGreHviVn7CSjZtVWla1Ra3exg5d3Pe3Rx4Dl6ABmaRqOT1cXcw1jHvmkUs6EC6Z9OrdDquxSmtl3FfLb2ctnhwPolLW1Lg4njLYb92I21+jHWFdq9XVQ9FSrYWBILZGEZuGT6JEX3KmDj7ZMkU11Snpd0kTZ9Idl32Y7qJnGTjJJPgB5+qXtOnXxGeMNdyg+j61bN8drp07PPHcJDgeYycH1cJSMjgr2nO/1RyWboNYl9a2VMGRxlSPL+R9E0erS0WiLQrPW9aF9djoNPSQjsucv8FiPP0TLvy8u/aNq2mO70dTo10ns2v2+muqRFal+K72csQniflZ9ktE97k1wcRPE96kxrkq3aOhs09rVWqVdDgj7iPMHmDMta5PHyUtS3ds1oUWr1SbHaquzU2DdFoCpnh+rXJZ/UTjHzczWka5y9ns7FNaze3i2tudZtFLFdPWbyOG9ndrz6DglvYMemJvC2XtClZ1WNuJX1r3Z72lqI8gzA/Xg/dK+klhHadv4pl0X6aUa47i5rt57jYyQOZQjg33+iXraJd2Di6ZuUdUklnUhvSTrDo0rmutTdYvA7pARSPAtxyfUDKTeIcOfjseOdRzlGx1r3Z46WrHlvtn68fylfSS5f/p2/ilnRnp5p9awrINVp5KxGGPkjDgT6Dgy8XiXZg4zHlnXSUrEs7H2AgDAqbrX6OlLP0usdyzC2/Js5K3qYYHrHpmV6+Lx+0cGp9JHzRfol0hfZ94sUFkbu2J8ZPR8ocx7fOVrMw4+G4icN9+HivXZe0a9TUttLhkbkfI+II8CPKbxO30OO9b171Z5NyFyAgfDApjpztqi1DQtDpqKrT2ljBe8V3lbjnJGcYz4CZXmHh8ZmpaO5Ec4lr7S2vX/AGfXpDprBf3XLMoXBzhSoxvMCvD28zIm240jJlj0EYu7O/e6+h2fVobGCJZ2yKtLXLi1luevtLeyrxhSEFneO9jA8zLREQ3pjphnlE76b68/h4OhszaNmq1lYGrryRVYqjDlQa95lckKWwuQACcFyx4gRzmWlMlsmSP1eUrIE0ekpbrY98D9FX97TK/V4XaXtY+DQ6u/fLT+t/y3kV6suB9vX5/hLOujlpfXb/ty13Z2p0r81YTN5CwuqjpF2dh0tjdyw5rz4WeK+pgPrHpl6T4PU7P4jU+jnx6IRtb+/u+ks/GZRwZvaW+Mpn1Oftdv0J/MSXx9Xf2Z69vgn+2NDodaxr1HZNZXwxvhbUyAcZBDAcQccppMRL0ctMOTlfW/u5Wj6K7LptUdx7GPcR7d/Jxn3GcHgPESsVqxrw/DVtGtb+O2p1s7XNOnShDjty29jh+qTGV9RJHsBEXnlpTtDLNKRWPH8KlprLsFUZZiFUebMcAD2zJ4tY3OoSHpD0L1OhqW23sypIU7jElSeW9kDh4ZHjLTWYdObg8mKvelwdLqWqdbKzuuhDKfJhxEq563msxMLt6U7eKbLOor7rW117h8QbgvEekAk+ybWnk9/Pm7uDvx4x+VGTF89LYp0FroXSmxkX3TBGKjHE5YDAhaMd5jcRyYFJHEEgjiCOBBHIg+cKxOub9A9DdqHV6Km1vdkFX9LoShPtxn2zes7h9Lw2ScmKLS7UluQEDDqtMtqMlihkYFWU8iDzEK2rExqVJ9NOh1mgcugL6cnutzKZ5LZ/I8j65jasw8LiuEtindejl9H+kF+hfepfgfdIeKOPlDz9I4yImY6MMOe+Kd1+i2ujXTzTavCs3Y2nhuOeBPyH5H1cD6JrF4l7WDjMeTl0nySyWdhAi/WBtG7TaZH0xIsN1agBd7ezvdzGOOSAOHGVtOocnF5L46RNOu0L2ltilrWvC6axlUYtKkP2pzwFbMB3QMKXBPdGeHEUmY24smWkz341Pv14/7ptiq2u2pvrWpKtTqEZQL7VOQo47wQd3dDEYJYneJwOIjvbV9N37x3Y70+ctXae2kutRq0eprE3rWQDtjv1Esy/BCkMWPHJDDlgSJlXJmi1o1ymevn0bfQm1Dr9P2Rtt7NWqZuz3UCsjnfzkkccjDDjiTXq04Wa+lju89cunJb81ewpbrY98D9FX97zK/V4XaXtY+DQ6vPfLT/Of8t5FerLgfb1+f4Szrp5ab12/7ctk8HZ2p0r81YTN5D1U5UhlJBBBBHMEHII9MJiZidw+3WF2LNxLEsfWTkwTO53Kd9Tn7Xb9CfzEl8fV6fZnr2+DidYg/6lqPnJ+Uki/Vzcb7e3y/Dz1fD/qWn+c35byK9Tgvb1/3gk3XP/e6b5ln4kl8jq7U61+aEdHv2vT/AE1P5iylerz8Hta/GPym/WH0wrvrt0i1WB0t3Sx3d0mpyDjBzxx5S97eD0eN4utqzjiOe1czN5MrV6We8Gn+j0n4Fml/Ve1xP/Ur8IVTM3irO2f0rTZ+zNMnYl3tS4ryCZFrA7/j4+Amne1V7FOJrh4esa6xKspm8iV49WNBTZtW8MbxscfNLtg+0DPtm1Oj6HgY1gqlUs6yAgIGO2oMCrAMpGCCAQQfAg84RMbjUq56UdWgYmzREKeZqY90/Rsfc+o8PSJnank8zP2dE88f0VrrtDZQ5S6tkYeDDB9Y8x6RM9PKvjtSdWjTsbE6ZavSYFd28g+BZ319Q45UegES0WmG2Li8uLpO496dbJ60qXwNRS9R+MvfT+TD6jLxk83o4+0qT60aSavaWh1yhe0ouXIO626TnwO43EHj5S24l1xkxZY6xLMvRzR44aPT4547JMZ88YxmO7CfQYv4x9HxujOjJz+haf8Ag1/0juwegxfxj6NizY+nY5bTUk8Bk1oThQABy8AAPZJ1C04qT1iPoz6XRV1ZFVaIDz3VVc+vA4xpatIr0jTPCylutj3wP0Vf3vMr9Xhdpe1j4NDq898tP85/y3kV6suB9vX5/hLOunlpvXb/ALctk8HZ2p0r81YTN5Lobd2U2kuNT8eCsp+MjDKn+XrBkzGmmbFOO2pc+QyT7qd/a7foT+YkvTq9Tsz17fBxOsT3y1Hzk/KSRbq5uO9vb5fh56vvfLT/ADm/LeK9UcF7ev8AvBJuuf8AvdN8yz8SS2R19qda/NCOj37Xp/pqfzFlI6vPwe1r8Y/Lv9N+i2opsv1LqnZPc5BDZbFjkrw9sm1Z6uri+GvWbZJ6bRCVcMrW6We8Gn+j0n4Fml/VezxP/Ur8IVVM3ipjtDY1+p0Wz+woewLXcDujgCbjjP1S0xMxGno3xXyYcfdjfX8tno91bX2OG1YFVQ4lQwNjDyG7kL6yc+iTFPNbD2feZ3k5Qt3T0rWqoihVUBVA5BVGAB7Jq9msRWNQyQkgICAgfDA1No7Mq1K7l9S2L5MM49IPMH1RMRKl8dbxq0bQbbHVZW2TpbjWfiv3l9je6H2zOcfk8/L2bWedJ0hu0ugmuo/wDYPOs7/2e6+yVmsuG/BZq+G/gj+o0zVnFiMh8mUqftEq5prNeUxp6o1tie4tdfmuw+4xtMZLx0mW5X0h1a8tXf8AxXP3mTuVo4jLH7p+rMOlWt/zl3+sx3p81v8AlZv5B6Va0/8AeXf6zHeknisv8pWf1V66y/SWNdY9jdswyxJONys44+HE/XNaTuHrdn3tfHM2nfNCOtj3wP0Vf3vKX6uHtL2vyaPV375af1v+W8ivVlwPt6/P8JZ10ctN67f9uWyOztT9vzVe0zeSuPp70bOr0ldlS5upVSAOb1lRvKPMjmPaPGa2ruHucXw/pMUTXrCnZk8OVh9TemY33WY7grCE+G8zKwH1KfsmmN6nZkT3rSj/AFh++Wo+cn5SSturl4729vl+Hnq+98tP85vy3kV6o4L29Um65/73TfMs/Ektk8HX2p1r80I6Pften+mp/MWVr1efg9rX4x+Vudavvc3z6/xTS/R7fH+wlScyfPrW6We8Gn+j0n4Fml/Ve1xP/Ur8lUzN4q+Orr3t0/qf8x5tXo+j4P2FUklnUQEBAQEBAQEBAQPFlYYYYAj0jI+2ETG3N1HRvSWe70lB9PZqD9YEjUMpwY561j6Ofb0E0Df9qo9T2L9zSO7DOeDwT+38tc9XOgP+C38Wz/6juQj/AIOD+IOrjQfuX/i2f/UdyD/g4PJ3NjbGp0aGvTpuKW3iN5m7xAGcsSeQEtERDbHipijVY0yanZVFrb1mnqdsAbzVqxwOQyRyjULWx0tO5iPo80bI09bBk01KsOTLWisOGOBAyI1CIx0idxEfR712zqb8dtTXZu5xvqGxnnjI4chGi1KX9aNtX/hzSf5PT/wk/pI1CvoMX8Y+jpqABgchJaw420eiuj1D79umRmPEsMqSfNt0jPtkd2JY34fFedzDpaHRV0IEprVEHIKABnxPr9MmIaUpWsarGmvqdiaaxi9mmpd25s1aljwwMkjjwEahW2LHadzEGm2Hpq2D16alHXiGWtQw8OBA4RqCMWOs7isM2t2XTeQbqa7CuQN9FbAPPGRwjS1sdLetG2vX0f0qkMukoBBBBFSAgjiCDjnGoVjDjidxWPo3NXpK7l3ba1deB3WAYZHI4ML2rW0atG2j/wAOaT/J6f8AhJ/SRqGfoMX8Y+jPbpaXAoapGVVUisoCgUZCYGN0cjgeiStMUn9M/Rg/4c0n+T0/8JP6SNQr6DF/GPpDoaXTpUoStFRRyVQABnjwA5SWlYisajlDLmFjMI2+wkgICAgICAgICAgICAgfDAjPSPY9uouUpkLikb6sAVKXFyw48wMH0yJhzZcdrTy935cmrYup363egGztHYneQ1rvau21iDvB68o4wVzvDAYcJERLKMeTcTMc/t60z+HQq6NKtoxp6wh1LswwuDpjpnRQR4rvt7n0ydL+hnvdOW/tr+2vVsW2iqvs9PljTqarFQop7W417jsSQCMJgkZI4cJGp0r6K1YjUeEx9WS7o2V7UpSm8U0oyN0GzccnU1g+G+o3STzzJ0tOGeevKPn5srbHsfS31io1LbdW1dQZQ1dINPaYKndUkrY+AfhecanROO00tHTc8vdDR1Wx9a6lcLvLbbqAxfdD2IqLQcL54ZiDwkalS2LLMa98z1+jNrdk2uL/APlSbbO2YXdoq/q7KyEp4Nklchd0jd7u9nMc1rY7Tvlz589+bFtPYl7i0JQe1b9KJu31xZVbVatVPPe4FqxggKNzOYmJRkxXmJiI58+fynl+HrU7B1TLZTwKM9YDs5GaKqjubxGW3w24CfHcJ8Y1JOHJ6vhy8fCOjrbFN6WMbtO+bRUWcNWUVkpCvnvb3ugeQPMSebXH34n9UddOZqtk6p7NS+4uNQt1QG/xAQAackcgDuueGTm7jykTEspx5Jm0+e/H6M1uxm1DGy3Sgb2oqYLZ2bMtK1otmcEjBK8gePCTpf0c2ncx4w09ZsK5lsRaMWH9K3rd5cXV2izsah3t7hvV8CAF7PhGlJxX1MePPn576M39jXKx7Wn9IqWwdzeUm2taAlbsHIVmU8wSOPeHISIiUxjvHrRuI+/JoX9G9UVYbud9EVv1g/whv1Lknjhu5k8+cjUspwZfD3ePlHL7uzs7Zli6hWNO6y2XNZfvKe2qff7OvAO9wynAgBez4S0RLemO0WjfnO58+v8Avk5+r2Fc3bhNPuux1ZNm8n65LS3ZV43snGVPewBu+mRMTLP0V+ca/lz8970kvRvS9lTu9ka+8TgrUuc444pJX+fCTDpwxMV1MadWS1ICAgICAgICAgICAgIEY6R6nUC5U07lcinHdyu8biGDcORAAPkDmRLmyzfeq+78tPRbQ1Vhrz2qjUWWKAUGaVp1VjENw4ZpwgJ+IMc+NYmVK3yTMe/7an+mpptpak0sWvIbeTOWbgm+28Gxpv1Oe6N7v+znJV71+7PPx/8Afhy+7a7fUMiOLtQM6W+3dKpxtq3FTIFfwslscM88DlHNbd9xO56TPzh6q2talymx7id9g9YUbi0irKvjcyQee9vDDd30RsjJaJje/wDQwaPaupKBdSbas2o9j7g3kotqdgqkAjAtUpvYzu4zjOZETPirXJfWrcuf20zf2hblQ91y0lqw1vZhXCGl2BI3TubzBcnHo7ueE7W79vGZ15+PRr1bU1gIJNjIf0VP7sBhv6hh2pGBjeqUb4x3S44CRuVe/l/H5/rq8abaWpNLlryH315s3BN9gQ2NN+p+CN7v+znJ3yRF79zczz/3u5fd0tftDUHRU9iLe3twN7cQuAgLM7AgLx3QOQ4PkAco3Oml739HHd3uWCzbVrOj5uXebTblQXANVgXtWbKEsQxZSMjdCg8PFtHpLTMTz8OXu8WtpddqwoNlloV0Vi26rlV7dVd0ArG4QhPA73A5+DxjcorbJrn/ALmyPqNZawTT22Fcajs7GCKGCmgVvYWrO8oLOMAAsBnjzk80byWnVZnx1P8Abym0tTm/Nrd2yxRjiyUjUhGsWo047teSDvtngcHwEXv+rn4/bfVs6rar1qSt9roatUK3avi14NfYgYXvH3YU4G9jx5ltackx0mdan6+DBq9saoNqCBaENdqVHcGBfQineHAklm7YcRjuJjOZG52rfJk/Vy8J18Y/0vS7T1VJcP2jlDbuoQrFj2FbVrvqihgXby4ceJxJiZT38lZn5/iNfdr6ja2qSpA72iyo3K+UCvaRuPSykVujNuPjs+AY73EbuJG5UnJkivPfLfz8k7qOQD54l3fD3CSAgICAgICAgICAgICB8xAYgMQGIDEBiAxAYgMQGIDEBiAxAYgMQGIDEBiB9gICAgICAgICAgICAgICAgICAgICAgICAgICAgICAgICAgICAgICAgICAgICAgICAgICAgICAgICAgICAgICAgICAgICAgICAgICAgICAgICAgICAgICAgICAgICAgICAgICAgICAgICAgICAgICAgICAgICAgICAgICAgICAgICAgICAgICAgICAgICAgICAgICAgICAgICAgICAgICAgICAgICAgIH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4" name="Picture 6" descr="http://ecuadoruniversitario.com/wp-content/uploads/2011/10/ecuadoruniversitario_com_logo_ini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69" y="787697"/>
            <a:ext cx="23812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radiopublica.ec/imagesFTP/m21501.senescy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41" y="1095749"/>
            <a:ext cx="2880320" cy="11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690665" y="2289395"/>
            <a:ext cx="172996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Eduardo Morillo</a:t>
            </a:r>
          </a:p>
          <a:p>
            <a:pPr algn="ctr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Luis Ponce</a:t>
            </a:r>
          </a:p>
          <a:p>
            <a:pPr algn="ctr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Esteban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Falconí</a:t>
            </a: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Katerine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Orbe</a:t>
            </a:r>
          </a:p>
          <a:p>
            <a:pPr algn="ctr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Johanna Buitrón</a:t>
            </a:r>
          </a:p>
          <a:p>
            <a:pPr algn="ctr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Miguel Márquez</a:t>
            </a:r>
          </a:p>
          <a:p>
            <a:pPr algn="ctr"/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Natasha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Baer</a:t>
            </a: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Liz Ponce</a:t>
            </a:r>
          </a:p>
          <a:p>
            <a:pPr algn="ctr"/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DNB</a:t>
            </a: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PNC</a:t>
            </a:r>
          </a:p>
          <a:p>
            <a:pPr algn="ctr"/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90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5" t="30209" r="31713" b="63541"/>
          <a:stretch/>
        </p:blipFill>
        <p:spPr bwMode="auto">
          <a:xfrm>
            <a:off x="2506630" y="476884"/>
            <a:ext cx="3716268" cy="3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0" r="7177"/>
          <a:stretch/>
        </p:blipFill>
        <p:spPr bwMode="auto">
          <a:xfrm>
            <a:off x="307246" y="980728"/>
            <a:ext cx="4464496" cy="22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2"/>
          <a:stretch/>
        </p:blipFill>
        <p:spPr>
          <a:xfrm>
            <a:off x="504569" y="3118645"/>
            <a:ext cx="4944165" cy="239701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584" y="1364425"/>
            <a:ext cx="2173983" cy="186341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637093" y="4435121"/>
            <a:ext cx="2781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Lugares en ranking mundial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101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rendimiento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82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producción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637093" y="3519284"/>
            <a:ext cx="2605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Promedios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Producción  22.781 t.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Rendimiento  0,60 t/ha.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770337" y="86807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Zonificación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06289" y="60198"/>
            <a:ext cx="2830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INTRODUCCIÓN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6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6" t="28750" r="30308" b="63542"/>
          <a:stretch/>
        </p:blipFill>
        <p:spPr bwMode="auto">
          <a:xfrm>
            <a:off x="2746721" y="503925"/>
            <a:ext cx="3608240" cy="47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236" y="980728"/>
            <a:ext cx="2477956" cy="13925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2" t="52291" r="40120" b="40417"/>
          <a:stretch/>
        </p:blipFill>
        <p:spPr bwMode="auto">
          <a:xfrm>
            <a:off x="656125" y="1645627"/>
            <a:ext cx="2160240" cy="39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074489" y="1078366"/>
            <a:ext cx="14093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Nivel básico: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Ecosistemas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Especies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Individuos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5" t="22812" r="17072" b="22292"/>
          <a:stretch/>
        </p:blipFill>
        <p:spPr bwMode="auto">
          <a:xfrm>
            <a:off x="2886633" y="2553730"/>
            <a:ext cx="5472608" cy="275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43750" r="62609" b="41875"/>
          <a:stretch/>
        </p:blipFill>
        <p:spPr bwMode="auto">
          <a:xfrm>
            <a:off x="656125" y="3356992"/>
            <a:ext cx="1872208" cy="74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6" t="39375" r="33470" b="52016"/>
          <a:stretch/>
        </p:blipFill>
        <p:spPr bwMode="auto">
          <a:xfrm>
            <a:off x="642314" y="5263343"/>
            <a:ext cx="1574539" cy="32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886633" y="52292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Accesión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194721" y="5229200"/>
            <a:ext cx="202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Variedad Acriollada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495405" y="5216334"/>
            <a:ext cx="197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Variedad Mejorada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06289" y="60198"/>
            <a:ext cx="2830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INTRODUCCIÓN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32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95" y="1484784"/>
            <a:ext cx="3277058" cy="2172003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92" y="1484784"/>
            <a:ext cx="2520280" cy="208453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8" t="20833" r="32415" b="67500"/>
          <a:stretch/>
        </p:blipFill>
        <p:spPr bwMode="auto">
          <a:xfrm>
            <a:off x="2770324" y="394436"/>
            <a:ext cx="3733800" cy="85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242392" y="3809897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PCR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Polimerase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Reaction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600671" y="3809897"/>
            <a:ext cx="1806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Abundancia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Polimorfismo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Codominancia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06289" y="60198"/>
            <a:ext cx="2830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INTRODUCCIÓN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79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1" t="30625" r="35082" b="59583"/>
          <a:stretch/>
        </p:blipFill>
        <p:spPr bwMode="auto">
          <a:xfrm>
            <a:off x="391578" y="1341636"/>
            <a:ext cx="2016224" cy="57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545" y="410794"/>
            <a:ext cx="5506219" cy="301032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8" t="38206" r="34331" b="48487"/>
          <a:stretch/>
        </p:blipFill>
        <p:spPr bwMode="auto">
          <a:xfrm>
            <a:off x="527371" y="4077072"/>
            <a:ext cx="1862275" cy="53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5" t="21465" r="36258" b="55240"/>
          <a:stretch/>
        </p:blipFill>
        <p:spPr bwMode="auto">
          <a:xfrm>
            <a:off x="2754561" y="3615546"/>
            <a:ext cx="2938556" cy="170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5" t="44298" r="36258" b="39267"/>
          <a:stretch/>
        </p:blipFill>
        <p:spPr bwMode="auto">
          <a:xfrm>
            <a:off x="5376828" y="3939572"/>
            <a:ext cx="3280362" cy="134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8257" y="60198"/>
            <a:ext cx="2830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MATERIALES Y MÉTODOS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70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2" t="19583" r="20235" b="63105"/>
          <a:stretch/>
        </p:blipFill>
        <p:spPr bwMode="auto">
          <a:xfrm>
            <a:off x="522313" y="1196752"/>
            <a:ext cx="2137782" cy="78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2" t="42036" r="36711" b="28982"/>
          <a:stretch/>
        </p:blipFill>
        <p:spPr bwMode="auto">
          <a:xfrm>
            <a:off x="3383660" y="570772"/>
            <a:ext cx="2271253" cy="21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69" y="2564904"/>
            <a:ext cx="2995077" cy="2893204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2" t="42708" r="38858" b="45162"/>
          <a:stretch/>
        </p:blipFill>
        <p:spPr bwMode="auto">
          <a:xfrm>
            <a:off x="701119" y="3668178"/>
            <a:ext cx="1780169" cy="68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30177" r="58362" b="42036"/>
          <a:stretch/>
        </p:blipFill>
        <p:spPr bwMode="auto">
          <a:xfrm>
            <a:off x="6138937" y="2888453"/>
            <a:ext cx="2088232" cy="256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8257" y="60198"/>
            <a:ext cx="2830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MATERIALES Y MÉTODOS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05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5" t="65706" r="33353" b="15725"/>
          <a:stretch/>
        </p:blipFill>
        <p:spPr bwMode="auto">
          <a:xfrm>
            <a:off x="2322513" y="3789040"/>
            <a:ext cx="4556760" cy="135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5" t="25209" r="33353" b="63393"/>
          <a:stretch/>
        </p:blipFill>
        <p:spPr bwMode="auto">
          <a:xfrm>
            <a:off x="2322513" y="1052736"/>
            <a:ext cx="4556760" cy="8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33" y="2109496"/>
            <a:ext cx="3923730" cy="160753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8257" y="60198"/>
            <a:ext cx="2830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MATERIALES Y MÉTODOS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76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3455</TotalTime>
  <Words>414</Words>
  <Application>Microsoft Office PowerPoint</Application>
  <PresentationFormat>Personalizado</PresentationFormat>
  <Paragraphs>121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Personal</dc:creator>
  <cp:lastModifiedBy>Personal</cp:lastModifiedBy>
  <cp:revision>31</cp:revision>
  <dcterms:created xsi:type="dcterms:W3CDTF">2014-06-10T19:06:20Z</dcterms:created>
  <dcterms:modified xsi:type="dcterms:W3CDTF">2014-07-09T13:08:49Z</dcterms:modified>
</cp:coreProperties>
</file>